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17"/>
  </p:notesMasterIdLst>
  <p:sldIdLst>
    <p:sldId id="263" r:id="rId2"/>
    <p:sldId id="302" r:id="rId3"/>
    <p:sldId id="301" r:id="rId4"/>
    <p:sldId id="304" r:id="rId5"/>
    <p:sldId id="305" r:id="rId6"/>
    <p:sldId id="315" r:id="rId7"/>
    <p:sldId id="310" r:id="rId8"/>
    <p:sldId id="308" r:id="rId9"/>
    <p:sldId id="306" r:id="rId10"/>
    <p:sldId id="307" r:id="rId11"/>
    <p:sldId id="309" r:id="rId12"/>
    <p:sldId id="311" r:id="rId13"/>
    <p:sldId id="313" r:id="rId14"/>
    <p:sldId id="316" r:id="rId15"/>
    <p:sldId id="31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0DC4C49-348D-0E26-CC99-90E5D3B00EC0}" name="Haynes, Maria kamalin A - OSHA" initials="MH" userId="S::Haynes.Mariakamalin.A@dol.gov::a5d05880-5277-4ab1-8ed1-c69c99b4e2b5" providerId="AD"/>
  <p188:author id="{CAC9985A-1773-21CC-66EE-0C83322350B5}" name="Annis, Jackie - OSHA" initials="JA" userId="S::Annis.Jackie@dol.gov::47de2a55-5c97-4644-b050-4b15ca930d0f" providerId="AD"/>
  <p188:author id="{CDBA3CA4-21B4-5E50-A23C-BCA54F8F7B0E}" name="Harris, Richard - OSHA" initials="RLH" userId="Harris, Richard - OSHA" providerId="None"/>
  <p188:author id="{5FDFFCAF-AF59-2E7C-2B11-5075E71A1FE1}" name="Williams, Arlene - OSHA" initials="AW" userId="S::Williams.Arlene@dol.gov::31cc1d7a-b0f9-40c3-ad42-63a4183328be" providerId="AD"/>
  <p188:author id="{D65C53BC-A0A1-7592-BA42-35F115A77029}" name="Haynes, Maria kamalin A - OSHA" initials="HO" userId="S::haynes.mariakamalin.a@dol.gov::a5d05880-5277-4ab1-8ed1-c69c99b4e2b5" providerId="AD"/>
  <p188:author id="{9E6794E9-0BE7-B7A0-F547-3DF1A3207B5B}" name="Williams, Arlene - OSHA" initials="WO" userId="S::williams.arlene@dol.gov::31cc1d7a-b0f9-40c3-ad42-63a4183328be" providerId="AD"/>
  <p188:author id="{10D738EE-D171-4F28-A418-242B49473563}" name="Hymes, Whitney - OSHA" initials="WH" userId="S::Hymes.Whitney@dol.gov::de45a252-07bb-4391-90e5-ec3cd72bf5e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99C8"/>
    <a:srgbClr val="E7E6EC"/>
    <a:srgbClr val="00294E"/>
    <a:srgbClr val="E6E4EB"/>
    <a:srgbClr val="0079D1"/>
    <a:srgbClr val="1A32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47" autoAdjust="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737E0-7B2A-4A47-8564-ABD2834F8C4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2F26A9-B259-3845-B75C-7413A7586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098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99C346-9683-4FB6-A7CE-E010205544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52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F26A9-B259-3845-B75C-7413A7586C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27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F26A9-B259-3845-B75C-7413A7586C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674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F26A9-B259-3845-B75C-7413A7586C4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290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F26A9-B259-3845-B75C-7413A7586C4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262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D6914-5107-4C9D-F904-2C375176B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115EB2-CAC2-81E7-F862-18F6B3883C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CF28D3-BEBE-DAD8-499A-DBB8446ABB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59E7FF-889C-CFD4-E0AE-F31E36DEB0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F26A9-B259-3845-B75C-7413A7586C4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76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F26A9-B259-3845-B75C-7413A7586C4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10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F26A9-B259-3845-B75C-7413A7586C4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99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F26A9-B259-3845-B75C-7413A7586C4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1205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F26A9-B259-3845-B75C-7413A7586C4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820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F26A9-B259-3845-B75C-7413A7586C4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00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F26A9-B259-3845-B75C-7413A7586C4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8646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F26A9-B259-3845-B75C-7413A7586C4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311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AD3F8-4BAE-DBE4-2D2B-419952CBF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3F3A1D-8C9B-916F-320A-9B61573C60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E88971-F849-ACA2-28E1-16429211E8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61BA75-3B21-6D2C-2EC2-9DFE27B3F7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F26A9-B259-3845-B75C-7413A7586C4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510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F26A9-B259-3845-B75C-7413A7586C4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160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C8A552-7374-7E5E-B746-A43D7A1DCA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1777"/>
            <a:ext cx="12192000" cy="622107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0D2BD20-E24E-ABED-7D22-C7A8026C8A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6532409" cy="1475013"/>
          </a:xfrm>
          <a:effectLst/>
        </p:spPr>
        <p:txBody>
          <a:bodyPr anchor="b">
            <a:normAutofit/>
          </a:bodyPr>
          <a:lstStyle>
            <a:lvl1pPr>
              <a:defRPr sz="3600" b="1" cap="none" baseline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7DF1F57-D5A3-7826-AE90-9B1981057B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6532407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0" cap="none" baseline="0">
                <a:solidFill>
                  <a:srgbClr val="00B0F0"/>
                </a:solidFill>
                <a:latin typeface="Aptos" panose="020B00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 descr="Icon&#10;&#10;AI-generated content may be incorrect.">
            <a:extLst>
              <a:ext uri="{FF2B5EF4-FFF2-40B4-BE49-F238E27FC236}">
                <a16:creationId xmlns:a16="http://schemas.microsoft.com/office/drawing/2014/main" id="{8CF53F69-DA90-FBB8-70B1-DBD0F2F29F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"/>
          </a:blip>
          <a:srcRect t="8100" r="23863" b="43916"/>
          <a:stretch/>
        </p:blipFill>
        <p:spPr>
          <a:xfrm>
            <a:off x="1401061" y="0"/>
            <a:ext cx="9470939" cy="5968722"/>
          </a:xfrm>
          <a:prstGeom prst="rect">
            <a:avLst/>
          </a:prstGeom>
        </p:spPr>
      </p:pic>
      <p:pic>
        <p:nvPicPr>
          <p:cNvPr id="9" name="Picture 8" descr="Shape&#10;&#10;AI-generated content may be incorrect.">
            <a:extLst>
              <a:ext uri="{FF2B5EF4-FFF2-40B4-BE49-F238E27FC236}">
                <a16:creationId xmlns:a16="http://schemas.microsoft.com/office/drawing/2014/main" id="{20B7271A-B0DF-47F8-8512-2781E7803F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13187" y="5968722"/>
            <a:ext cx="2218813" cy="35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843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621534"/>
            <a:ext cx="11029615" cy="4237266"/>
          </a:xfrm>
        </p:spPr>
        <p:txBody>
          <a:bodyPr>
            <a:normAutofit/>
          </a:bodyPr>
          <a:lstStyle>
            <a:lvl1pPr>
              <a:buClr>
                <a:srgbClr val="1999C8"/>
              </a:buClr>
              <a:defRPr sz="2400"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7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B7939B-9E92-F0F2-88AD-A6BEB3B922B6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146937E1-1590-9454-6ABE-8FB4BE51863B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-76200" y="0"/>
            <a:ext cx="12268200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94E30FC8-BA00-F188-E790-A5FBA2D4783D}"/>
              </a:ext>
            </a:extLst>
          </p:cNvPr>
          <p:cNvSpPr>
            <a:spLocks/>
          </p:cNvSpPr>
          <p:nvPr userDrawn="1"/>
        </p:nvSpPr>
        <p:spPr bwMode="auto">
          <a:xfrm>
            <a:off x="5588000" y="-147638"/>
            <a:ext cx="6819900" cy="1446213"/>
          </a:xfrm>
          <a:custGeom>
            <a:avLst/>
            <a:gdLst>
              <a:gd name="T0" fmla="*/ 1007 w 1007"/>
              <a:gd name="T1" fmla="*/ 0 h 213"/>
              <a:gd name="T2" fmla="*/ 829 w 1007"/>
              <a:gd name="T3" fmla="*/ 174 h 213"/>
              <a:gd name="T4" fmla="*/ 734 w 1007"/>
              <a:gd name="T5" fmla="*/ 213 h 213"/>
              <a:gd name="T6" fmla="*/ 0 w 1007"/>
              <a:gd name="T7" fmla="*/ 213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7" h="213">
                <a:moveTo>
                  <a:pt x="1007" y="0"/>
                </a:moveTo>
                <a:cubicBezTo>
                  <a:pt x="829" y="174"/>
                  <a:pt x="829" y="174"/>
                  <a:pt x="829" y="174"/>
                </a:cubicBezTo>
                <a:cubicBezTo>
                  <a:pt x="804" y="199"/>
                  <a:pt x="770" y="213"/>
                  <a:pt x="734" y="213"/>
                </a:cubicBezTo>
                <a:cubicBezTo>
                  <a:pt x="0" y="213"/>
                  <a:pt x="0" y="213"/>
                  <a:pt x="0" y="213"/>
                </a:cubicBezTo>
              </a:path>
            </a:pathLst>
          </a:custGeom>
          <a:noFill/>
          <a:ln w="82550" cap="flat">
            <a:solidFill>
              <a:srgbClr val="1999C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8">
            <a:extLst>
              <a:ext uri="{FF2B5EF4-FFF2-40B4-BE49-F238E27FC236}">
                <a16:creationId xmlns:a16="http://schemas.microsoft.com/office/drawing/2014/main" id="{6873ECFD-E16D-26B5-CD67-F309824BF05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-14288" y="1298575"/>
            <a:ext cx="5602288" cy="0"/>
          </a:xfrm>
          <a:prstGeom prst="line">
            <a:avLst/>
          </a:prstGeom>
          <a:noFill/>
          <a:ln w="82550" cap="flat">
            <a:solidFill>
              <a:srgbClr val="1999C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F456F44-BD24-D68B-3721-FF87E2A46408}"/>
              </a:ext>
            </a:extLst>
          </p:cNvPr>
          <p:cNvGrpSpPr/>
          <p:nvPr userDrawn="1"/>
        </p:nvGrpSpPr>
        <p:grpSpPr>
          <a:xfrm>
            <a:off x="-14288" y="-989013"/>
            <a:ext cx="12341226" cy="1514475"/>
            <a:chOff x="-14288" y="-493713"/>
            <a:chExt cx="12341226" cy="1514475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7A13526-A1FB-40C1-950D-BFCDA0AF9B2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75363" y="-296863"/>
              <a:ext cx="6054725" cy="1317625"/>
            </a:xfrm>
            <a:custGeom>
              <a:avLst/>
              <a:gdLst>
                <a:gd name="T0" fmla="*/ 0 w 894"/>
                <a:gd name="T1" fmla="*/ 194 h 194"/>
                <a:gd name="T2" fmla="*/ 653 w 894"/>
                <a:gd name="T3" fmla="*/ 194 h 194"/>
                <a:gd name="T4" fmla="*/ 737 w 894"/>
                <a:gd name="T5" fmla="*/ 158 h 194"/>
                <a:gd name="T6" fmla="*/ 894 w 894"/>
                <a:gd name="T7" fmla="*/ 0 h 194"/>
                <a:gd name="T8" fmla="*/ 0 w 894"/>
                <a:gd name="T9" fmla="*/ 0 h 194"/>
                <a:gd name="T10" fmla="*/ 0 w 894"/>
                <a:gd name="T11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4" h="194">
                  <a:moveTo>
                    <a:pt x="0" y="194"/>
                  </a:moveTo>
                  <a:cubicBezTo>
                    <a:pt x="653" y="194"/>
                    <a:pt x="653" y="194"/>
                    <a:pt x="653" y="194"/>
                  </a:cubicBezTo>
                  <a:cubicBezTo>
                    <a:pt x="685" y="194"/>
                    <a:pt x="715" y="181"/>
                    <a:pt x="737" y="158"/>
                  </a:cubicBezTo>
                  <a:cubicBezTo>
                    <a:pt x="894" y="0"/>
                    <a:pt x="894" y="0"/>
                    <a:pt x="89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94"/>
                  </a:lnTo>
                  <a:close/>
                </a:path>
              </a:pathLst>
            </a:cu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A15B1C1-D484-7B6A-A6F3-675666A448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4288" y="-296863"/>
              <a:ext cx="6096000" cy="1317625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9">
              <a:extLst>
                <a:ext uri="{FF2B5EF4-FFF2-40B4-BE49-F238E27FC236}">
                  <a16:creationId xmlns:a16="http://schemas.microsoft.com/office/drawing/2014/main" id="{8BD75813-8418-1E8A-9A49-FCCD3B51DB8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4288" y="-487363"/>
              <a:ext cx="12042775" cy="285750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88837785-9EF6-971B-6061-4ED1C41822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6700" y="-493713"/>
              <a:ext cx="630238" cy="638175"/>
            </a:xfrm>
            <a:custGeom>
              <a:avLst/>
              <a:gdLst>
                <a:gd name="T0" fmla="*/ 55 w 397"/>
                <a:gd name="T1" fmla="*/ 56 h 402"/>
                <a:gd name="T2" fmla="*/ 0 w 397"/>
                <a:gd name="T3" fmla="*/ 402 h 402"/>
                <a:gd name="T4" fmla="*/ 397 w 397"/>
                <a:gd name="T5" fmla="*/ 0 h 402"/>
                <a:gd name="T6" fmla="*/ 55 w 397"/>
                <a:gd name="T7" fmla="*/ 56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7" h="402">
                  <a:moveTo>
                    <a:pt x="55" y="56"/>
                  </a:moveTo>
                  <a:lnTo>
                    <a:pt x="0" y="402"/>
                  </a:lnTo>
                  <a:lnTo>
                    <a:pt x="397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4C4CA3BA-5802-B2D8-BA5C-F4E3AC1EBF6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80813" y="-487363"/>
              <a:ext cx="657225" cy="47625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1F27371-C9ED-6732-F56B-70BC69567E2D}"/>
                </a:ext>
              </a:extLst>
            </p:cNvPr>
            <p:cNvSpPr/>
            <p:nvPr userDrawn="1"/>
          </p:nvSpPr>
          <p:spPr>
            <a:xfrm>
              <a:off x="5811044" y="-319958"/>
              <a:ext cx="493712" cy="1317624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444DE633-E7C9-E3CB-9266-D5988D896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23940"/>
            <a:ext cx="9969577" cy="509081"/>
          </a:xfrm>
        </p:spPr>
        <p:txBody>
          <a:bodyPr anchor="ctr" anchorCtr="0">
            <a:normAutofit/>
          </a:bodyPr>
          <a:lstStyle>
            <a:lvl1pPr>
              <a:defRPr sz="3200" b="1" cap="none" baseline="0">
                <a:solidFill>
                  <a:srgbClr val="00294E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04B400-77D4-FFA3-81A2-59130D6A0767}"/>
              </a:ext>
            </a:extLst>
          </p:cNvPr>
          <p:cNvSpPr/>
          <p:nvPr userDrawn="1"/>
        </p:nvSpPr>
        <p:spPr>
          <a:xfrm>
            <a:off x="-14288" y="-1143000"/>
            <a:ext cx="12606338" cy="1123950"/>
          </a:xfrm>
          <a:prstGeom prst="rect">
            <a:avLst/>
          </a:prstGeom>
          <a:solidFill>
            <a:srgbClr val="E7E6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C2A23F-E6CA-6A58-AAF2-765C6099595D}"/>
              </a:ext>
            </a:extLst>
          </p:cNvPr>
          <p:cNvSpPr/>
          <p:nvPr userDrawn="1"/>
        </p:nvSpPr>
        <p:spPr>
          <a:xfrm>
            <a:off x="12211050" y="-147638"/>
            <a:ext cx="400050" cy="920751"/>
          </a:xfrm>
          <a:prstGeom prst="rect">
            <a:avLst/>
          </a:prstGeom>
          <a:solidFill>
            <a:srgbClr val="E7E6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B3F6572-F0C4-1932-819F-D3498B2BEA6F}"/>
              </a:ext>
            </a:extLst>
          </p:cNvPr>
          <p:cNvCxnSpPr/>
          <p:nvPr userDrawn="1"/>
        </p:nvCxnSpPr>
        <p:spPr>
          <a:xfrm>
            <a:off x="4802808" y="1304681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748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EFDCF21-1737-DF33-AB97-ECC00231D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495" t="26917" r="1953"/>
          <a:stretch/>
        </p:blipFill>
        <p:spPr>
          <a:xfrm>
            <a:off x="-76200" y="0"/>
            <a:ext cx="12268200" cy="134049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621534"/>
            <a:ext cx="11029615" cy="4237266"/>
          </a:xfrm>
        </p:spPr>
        <p:txBody>
          <a:bodyPr>
            <a:normAutofit/>
          </a:bodyPr>
          <a:lstStyle>
            <a:lvl1pPr>
              <a:buClr>
                <a:srgbClr val="1999C8"/>
              </a:buClr>
              <a:defRPr sz="2400"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7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B7939B-9E92-F0F2-88AD-A6BEB3B922B6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01BBA97-BBF4-18B5-049A-796A3395E82F}"/>
              </a:ext>
            </a:extLst>
          </p:cNvPr>
          <p:cNvSpPr/>
          <p:nvPr userDrawn="1"/>
        </p:nvSpPr>
        <p:spPr>
          <a:xfrm>
            <a:off x="5983705" y="0"/>
            <a:ext cx="336884" cy="999200"/>
          </a:xfrm>
          <a:prstGeom prst="rect">
            <a:avLst/>
          </a:prstGeom>
          <a:solidFill>
            <a:srgbClr val="0029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44DE633-E7C9-E3CB-9266-D5988D896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1040"/>
            <a:ext cx="9969577" cy="509081"/>
          </a:xfrm>
        </p:spPr>
        <p:txBody>
          <a:bodyPr anchor="ctr" anchorCtr="0">
            <a:normAutofit/>
          </a:bodyPr>
          <a:lstStyle>
            <a:lvl1pPr>
              <a:defRPr sz="3200" b="1" cap="none" baseline="0"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A4F4C5B-E0DB-7351-DD94-5DABD2184E0D}"/>
              </a:ext>
            </a:extLst>
          </p:cNvPr>
          <p:cNvCxnSpPr/>
          <p:nvPr userDrawn="1"/>
        </p:nvCxnSpPr>
        <p:spPr>
          <a:xfrm>
            <a:off x="4802808" y="1304681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5273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EFDCF21-1737-DF33-AB97-ECC00231D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035" t="804" r="1035"/>
          <a:stretch/>
        </p:blipFill>
        <p:spPr>
          <a:xfrm>
            <a:off x="0" y="0"/>
            <a:ext cx="12192000" cy="181945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>
            <a:normAutofit/>
          </a:bodyPr>
          <a:lstStyle>
            <a:lvl1pPr>
              <a:buClr>
                <a:srgbClr val="1999C8"/>
              </a:buClr>
              <a:defRPr sz="2400"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7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B7939B-9E92-F0F2-88AD-A6BEB3B922B6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17FF0B-2BB4-9EA2-AD0E-2B1E8DA15376}"/>
              </a:ext>
            </a:extLst>
          </p:cNvPr>
          <p:cNvSpPr/>
          <p:nvPr userDrawn="1"/>
        </p:nvSpPr>
        <p:spPr>
          <a:xfrm>
            <a:off x="5903495" y="0"/>
            <a:ext cx="417094" cy="1364622"/>
          </a:xfrm>
          <a:prstGeom prst="rect">
            <a:avLst/>
          </a:prstGeom>
          <a:solidFill>
            <a:srgbClr val="0029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44DE633-E7C9-E3CB-9266-D5988D896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76290"/>
            <a:ext cx="9969577" cy="988332"/>
          </a:xfrm>
        </p:spPr>
        <p:txBody>
          <a:bodyPr>
            <a:normAutofit/>
          </a:bodyPr>
          <a:lstStyle>
            <a:lvl1pPr>
              <a:defRPr sz="3200" b="1" cap="none" baseline="0"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9BB2DD-A05B-8913-62BD-413030980983}"/>
              </a:ext>
            </a:extLst>
          </p:cNvPr>
          <p:cNvCxnSpPr/>
          <p:nvPr userDrawn="1"/>
        </p:nvCxnSpPr>
        <p:spPr>
          <a:xfrm>
            <a:off x="4933300" y="1764863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236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BFB8A4-41B4-619E-A0DC-1B8C01B947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58" t="13305" r="952" b="-1"/>
          <a:stretch/>
        </p:blipFill>
        <p:spPr>
          <a:xfrm rot="10800000">
            <a:off x="-2" y="5309586"/>
            <a:ext cx="12191999" cy="15804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6166" y="3043910"/>
            <a:ext cx="9748516" cy="1497507"/>
          </a:xfrm>
        </p:spPr>
        <p:txBody>
          <a:bodyPr anchor="b">
            <a:normAutofit/>
          </a:bodyPr>
          <a:lstStyle>
            <a:lvl1pPr algn="l">
              <a:defRPr sz="4000" b="1" cap="none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6165" y="4605585"/>
            <a:ext cx="9748516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baseline="0">
                <a:solidFill>
                  <a:srgbClr val="1999C8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Icon&#10;&#10;AI-generated content may be incorrect.">
            <a:extLst>
              <a:ext uri="{FF2B5EF4-FFF2-40B4-BE49-F238E27FC236}">
                <a16:creationId xmlns:a16="http://schemas.microsoft.com/office/drawing/2014/main" id="{279D33EF-9B9D-A2CE-B091-8DFC49C821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"/>
          </a:blip>
          <a:srcRect t="14066" r="3960" b="71169"/>
          <a:stretch/>
        </p:blipFill>
        <p:spPr>
          <a:xfrm>
            <a:off x="3602758" y="5562555"/>
            <a:ext cx="9984816" cy="15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029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1621533"/>
            <a:ext cx="5422390" cy="4315717"/>
          </a:xfrm>
        </p:spPr>
        <p:txBody>
          <a:bodyPr>
            <a:normAutofit/>
          </a:bodyPr>
          <a:lstStyle>
            <a:lvl1pPr>
              <a:buClr>
                <a:srgbClr val="1999C8"/>
              </a:buClr>
              <a:defRPr sz="2400"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6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1621533"/>
            <a:ext cx="5422392" cy="4315717"/>
          </a:xfrm>
        </p:spPr>
        <p:txBody>
          <a:bodyPr>
            <a:normAutofit/>
          </a:bodyPr>
          <a:lstStyle>
            <a:lvl1pPr>
              <a:buClr>
                <a:srgbClr val="1999C8"/>
              </a:buClr>
              <a:defRPr sz="2400"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6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52BC6D-8C31-67E2-DBE3-13F23AA53BCD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sp>
        <p:nvSpPr>
          <p:cNvPr id="2" name="AutoShape 3">
            <a:extLst>
              <a:ext uri="{FF2B5EF4-FFF2-40B4-BE49-F238E27FC236}">
                <a16:creationId xmlns:a16="http://schemas.microsoft.com/office/drawing/2014/main" id="{B24C5D2E-8B0A-DEAF-4C9E-8DBDB2D45BC4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-76200" y="0"/>
            <a:ext cx="12268200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8A80A83-1E25-C5D1-2F6F-77D64139BE1A}"/>
              </a:ext>
            </a:extLst>
          </p:cNvPr>
          <p:cNvSpPr>
            <a:spLocks/>
          </p:cNvSpPr>
          <p:nvPr userDrawn="1"/>
        </p:nvSpPr>
        <p:spPr bwMode="auto">
          <a:xfrm>
            <a:off x="5588000" y="-147638"/>
            <a:ext cx="6819900" cy="1446213"/>
          </a:xfrm>
          <a:custGeom>
            <a:avLst/>
            <a:gdLst>
              <a:gd name="T0" fmla="*/ 1007 w 1007"/>
              <a:gd name="T1" fmla="*/ 0 h 213"/>
              <a:gd name="T2" fmla="*/ 829 w 1007"/>
              <a:gd name="T3" fmla="*/ 174 h 213"/>
              <a:gd name="T4" fmla="*/ 734 w 1007"/>
              <a:gd name="T5" fmla="*/ 213 h 213"/>
              <a:gd name="T6" fmla="*/ 0 w 1007"/>
              <a:gd name="T7" fmla="*/ 213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7" h="213">
                <a:moveTo>
                  <a:pt x="1007" y="0"/>
                </a:moveTo>
                <a:cubicBezTo>
                  <a:pt x="829" y="174"/>
                  <a:pt x="829" y="174"/>
                  <a:pt x="829" y="174"/>
                </a:cubicBezTo>
                <a:cubicBezTo>
                  <a:pt x="804" y="199"/>
                  <a:pt x="770" y="213"/>
                  <a:pt x="734" y="213"/>
                </a:cubicBezTo>
                <a:cubicBezTo>
                  <a:pt x="0" y="213"/>
                  <a:pt x="0" y="213"/>
                  <a:pt x="0" y="213"/>
                </a:cubicBezTo>
              </a:path>
            </a:pathLst>
          </a:custGeom>
          <a:noFill/>
          <a:ln w="82550" cap="flat">
            <a:solidFill>
              <a:srgbClr val="1999C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8">
            <a:extLst>
              <a:ext uri="{FF2B5EF4-FFF2-40B4-BE49-F238E27FC236}">
                <a16:creationId xmlns:a16="http://schemas.microsoft.com/office/drawing/2014/main" id="{4AA4A540-E9DB-5CE4-D94E-99BAC54D621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-14288" y="1298575"/>
            <a:ext cx="5602288" cy="0"/>
          </a:xfrm>
          <a:prstGeom prst="line">
            <a:avLst/>
          </a:prstGeom>
          <a:noFill/>
          <a:ln w="82550" cap="flat">
            <a:solidFill>
              <a:srgbClr val="1999C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8F8447B-9E2C-C8E1-64FE-C98D1840A96D}"/>
              </a:ext>
            </a:extLst>
          </p:cNvPr>
          <p:cNvGrpSpPr/>
          <p:nvPr userDrawn="1"/>
        </p:nvGrpSpPr>
        <p:grpSpPr>
          <a:xfrm>
            <a:off x="-14288" y="-989013"/>
            <a:ext cx="12341226" cy="1514475"/>
            <a:chOff x="-14288" y="-493713"/>
            <a:chExt cx="12341226" cy="1514475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69133FC-13EB-4A63-0E15-1028F57A9B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75363" y="-296863"/>
              <a:ext cx="6054725" cy="1317625"/>
            </a:xfrm>
            <a:custGeom>
              <a:avLst/>
              <a:gdLst>
                <a:gd name="T0" fmla="*/ 0 w 894"/>
                <a:gd name="T1" fmla="*/ 194 h 194"/>
                <a:gd name="T2" fmla="*/ 653 w 894"/>
                <a:gd name="T3" fmla="*/ 194 h 194"/>
                <a:gd name="T4" fmla="*/ 737 w 894"/>
                <a:gd name="T5" fmla="*/ 158 h 194"/>
                <a:gd name="T6" fmla="*/ 894 w 894"/>
                <a:gd name="T7" fmla="*/ 0 h 194"/>
                <a:gd name="T8" fmla="*/ 0 w 894"/>
                <a:gd name="T9" fmla="*/ 0 h 194"/>
                <a:gd name="T10" fmla="*/ 0 w 894"/>
                <a:gd name="T11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4" h="194">
                  <a:moveTo>
                    <a:pt x="0" y="194"/>
                  </a:moveTo>
                  <a:cubicBezTo>
                    <a:pt x="653" y="194"/>
                    <a:pt x="653" y="194"/>
                    <a:pt x="653" y="194"/>
                  </a:cubicBezTo>
                  <a:cubicBezTo>
                    <a:pt x="685" y="194"/>
                    <a:pt x="715" y="181"/>
                    <a:pt x="737" y="158"/>
                  </a:cubicBezTo>
                  <a:cubicBezTo>
                    <a:pt x="894" y="0"/>
                    <a:pt x="894" y="0"/>
                    <a:pt x="89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94"/>
                  </a:lnTo>
                  <a:close/>
                </a:path>
              </a:pathLst>
            </a:cu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767DE6E-145E-263D-BBDE-9A88F77CB89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4288" y="-296863"/>
              <a:ext cx="6096000" cy="1317625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3EDC877F-4151-7300-8493-94E621B5A7D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4288" y="-487363"/>
              <a:ext cx="12042775" cy="285750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DC9F949B-5CD2-2242-2213-B543040BD7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6700" y="-493713"/>
              <a:ext cx="630238" cy="638175"/>
            </a:xfrm>
            <a:custGeom>
              <a:avLst/>
              <a:gdLst>
                <a:gd name="T0" fmla="*/ 55 w 397"/>
                <a:gd name="T1" fmla="*/ 56 h 402"/>
                <a:gd name="T2" fmla="*/ 0 w 397"/>
                <a:gd name="T3" fmla="*/ 402 h 402"/>
                <a:gd name="T4" fmla="*/ 397 w 397"/>
                <a:gd name="T5" fmla="*/ 0 h 402"/>
                <a:gd name="T6" fmla="*/ 55 w 397"/>
                <a:gd name="T7" fmla="*/ 56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7" h="402">
                  <a:moveTo>
                    <a:pt x="55" y="56"/>
                  </a:moveTo>
                  <a:lnTo>
                    <a:pt x="0" y="402"/>
                  </a:lnTo>
                  <a:lnTo>
                    <a:pt x="397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EBF67E9E-C4F3-76F4-01A0-6E41F7315DE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80813" y="-487363"/>
              <a:ext cx="657225" cy="47625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C871B1C-74F4-4D8A-0DE2-F5DC897FC0FA}"/>
                </a:ext>
              </a:extLst>
            </p:cNvPr>
            <p:cNvSpPr/>
            <p:nvPr userDrawn="1"/>
          </p:nvSpPr>
          <p:spPr>
            <a:xfrm>
              <a:off x="5811044" y="-319958"/>
              <a:ext cx="493712" cy="1317624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AF17D1C5-9463-EE9F-C046-DB80CFB91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23940"/>
            <a:ext cx="9969577" cy="509081"/>
          </a:xfrm>
        </p:spPr>
        <p:txBody>
          <a:bodyPr anchor="ctr" anchorCtr="0">
            <a:normAutofit/>
          </a:bodyPr>
          <a:lstStyle>
            <a:lvl1pPr>
              <a:defRPr sz="3200" b="1" cap="none" baseline="0">
                <a:solidFill>
                  <a:srgbClr val="00294E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3E896E-5EE1-38FC-FE14-4AA898EE97A9}"/>
              </a:ext>
            </a:extLst>
          </p:cNvPr>
          <p:cNvSpPr/>
          <p:nvPr userDrawn="1"/>
        </p:nvSpPr>
        <p:spPr>
          <a:xfrm>
            <a:off x="-14288" y="-1143000"/>
            <a:ext cx="12606338" cy="1123950"/>
          </a:xfrm>
          <a:prstGeom prst="rect">
            <a:avLst/>
          </a:prstGeom>
          <a:solidFill>
            <a:srgbClr val="E7E6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F6CAC2D-CFD7-2528-6C28-3A660F8F16AA}"/>
              </a:ext>
            </a:extLst>
          </p:cNvPr>
          <p:cNvSpPr/>
          <p:nvPr userDrawn="1"/>
        </p:nvSpPr>
        <p:spPr>
          <a:xfrm>
            <a:off x="12211050" y="-147638"/>
            <a:ext cx="400050" cy="920751"/>
          </a:xfrm>
          <a:prstGeom prst="rect">
            <a:avLst/>
          </a:prstGeom>
          <a:solidFill>
            <a:srgbClr val="E7E6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EFE3625-9D69-AF48-C6FB-B0E801FB2C88}"/>
              </a:ext>
            </a:extLst>
          </p:cNvPr>
          <p:cNvCxnSpPr/>
          <p:nvPr userDrawn="1"/>
        </p:nvCxnSpPr>
        <p:spPr>
          <a:xfrm>
            <a:off x="4802808" y="1304681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5402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1621533"/>
            <a:ext cx="5422390" cy="4315717"/>
          </a:xfrm>
        </p:spPr>
        <p:txBody>
          <a:bodyPr>
            <a:normAutofit/>
          </a:bodyPr>
          <a:lstStyle>
            <a:lvl1pPr>
              <a:buClr>
                <a:srgbClr val="1999C8"/>
              </a:buClr>
              <a:defRPr sz="2400"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6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1621533"/>
            <a:ext cx="5422392" cy="4315717"/>
          </a:xfrm>
        </p:spPr>
        <p:txBody>
          <a:bodyPr>
            <a:normAutofit/>
          </a:bodyPr>
          <a:lstStyle>
            <a:lvl1pPr>
              <a:buClr>
                <a:srgbClr val="1999C8"/>
              </a:buClr>
              <a:defRPr sz="2400"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6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52BC6D-8C31-67E2-DBE3-13F23AA53BCD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280BDD-8321-613B-A705-7915D11749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495" t="26917" r="1953"/>
          <a:stretch/>
        </p:blipFill>
        <p:spPr>
          <a:xfrm>
            <a:off x="-76200" y="0"/>
            <a:ext cx="12268200" cy="134049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1260E24-8E4B-0E40-5E5D-C4B885EFCA17}"/>
              </a:ext>
            </a:extLst>
          </p:cNvPr>
          <p:cNvSpPr/>
          <p:nvPr userDrawn="1"/>
        </p:nvSpPr>
        <p:spPr>
          <a:xfrm>
            <a:off x="5983705" y="0"/>
            <a:ext cx="336884" cy="999200"/>
          </a:xfrm>
          <a:prstGeom prst="rect">
            <a:avLst/>
          </a:prstGeom>
          <a:solidFill>
            <a:srgbClr val="0029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D24FF56-4730-5F2C-14F3-C3F1E8B22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1040"/>
            <a:ext cx="9969577" cy="509081"/>
          </a:xfrm>
        </p:spPr>
        <p:txBody>
          <a:bodyPr anchor="ctr" anchorCtr="0">
            <a:normAutofit/>
          </a:bodyPr>
          <a:lstStyle>
            <a:lvl1pPr>
              <a:defRPr sz="3200" b="1" cap="none" baseline="0"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C30781B-F151-29A9-1A41-2A39F8C446F5}"/>
              </a:ext>
            </a:extLst>
          </p:cNvPr>
          <p:cNvCxnSpPr/>
          <p:nvPr userDrawn="1"/>
        </p:nvCxnSpPr>
        <p:spPr>
          <a:xfrm>
            <a:off x="4802808" y="1304681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391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BA55E1-3120-BA71-F0FB-121E3D436A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035" t="804" r="1035"/>
          <a:stretch/>
        </p:blipFill>
        <p:spPr>
          <a:xfrm>
            <a:off x="0" y="0"/>
            <a:ext cx="12192000" cy="181945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>
            <a:lvl1pPr>
              <a:buClr>
                <a:srgbClr val="1999C8"/>
              </a:buClr>
              <a:defRPr sz="2400"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6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>
            <a:lvl1pPr>
              <a:buClr>
                <a:srgbClr val="1999C8"/>
              </a:buClr>
              <a:defRPr sz="2400"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6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52BC6D-8C31-67E2-DBE3-13F23AA53BCD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216F39-B345-5F75-AF17-7D7583F12C50}"/>
              </a:ext>
            </a:extLst>
          </p:cNvPr>
          <p:cNvSpPr/>
          <p:nvPr userDrawn="1"/>
        </p:nvSpPr>
        <p:spPr>
          <a:xfrm>
            <a:off x="5662863" y="0"/>
            <a:ext cx="657726" cy="1364622"/>
          </a:xfrm>
          <a:prstGeom prst="rect">
            <a:avLst/>
          </a:prstGeom>
          <a:solidFill>
            <a:srgbClr val="0029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E6BBD75-76E3-D1E0-8AC1-20EE12C26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76290"/>
            <a:ext cx="9969577" cy="988332"/>
          </a:xfrm>
        </p:spPr>
        <p:txBody>
          <a:bodyPr>
            <a:normAutofit/>
          </a:bodyPr>
          <a:lstStyle>
            <a:lvl1pPr>
              <a:defRPr sz="3200" b="1" cap="none" baseline="0"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E9BDC4-1F04-0101-5F9C-DA5FB68FC396}"/>
              </a:ext>
            </a:extLst>
          </p:cNvPr>
          <p:cNvCxnSpPr/>
          <p:nvPr userDrawn="1"/>
        </p:nvCxnSpPr>
        <p:spPr>
          <a:xfrm>
            <a:off x="4897384" y="1759359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675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31EF80-ED84-8788-C336-9FBDAEDB69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035" t="804" r="1035"/>
          <a:stretch/>
        </p:blipFill>
        <p:spPr>
          <a:xfrm>
            <a:off x="0" y="0"/>
            <a:ext cx="12192000" cy="181945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753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1999C8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>
            <a:lvl1pPr>
              <a:buClr>
                <a:srgbClr val="1999C8"/>
              </a:buClr>
              <a:defRPr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6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34269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1999C8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>
            <a:lvl1pPr>
              <a:buClr>
                <a:srgbClr val="1999C8"/>
              </a:buClr>
              <a:defRPr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6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F74728-E4B8-0827-E38D-9DADE610DFCB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0084CA-4450-A029-D9FD-E9435204F79F}"/>
              </a:ext>
            </a:extLst>
          </p:cNvPr>
          <p:cNvSpPr/>
          <p:nvPr userDrawn="1"/>
        </p:nvSpPr>
        <p:spPr>
          <a:xfrm>
            <a:off x="5513096" y="0"/>
            <a:ext cx="807493" cy="1364622"/>
          </a:xfrm>
          <a:prstGeom prst="rect">
            <a:avLst/>
          </a:prstGeom>
          <a:solidFill>
            <a:srgbClr val="0029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79625C0-4BE2-A584-507C-355B7A996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76290"/>
            <a:ext cx="9969577" cy="988332"/>
          </a:xfrm>
        </p:spPr>
        <p:txBody>
          <a:bodyPr>
            <a:normAutofit/>
          </a:bodyPr>
          <a:lstStyle>
            <a:lvl1pPr>
              <a:defRPr sz="3200" b="1" cap="none" baseline="0"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A74DE6E-CA3B-ABC4-4A43-982D0B88497E}"/>
              </a:ext>
            </a:extLst>
          </p:cNvPr>
          <p:cNvCxnSpPr/>
          <p:nvPr userDrawn="1"/>
        </p:nvCxnSpPr>
        <p:spPr>
          <a:xfrm>
            <a:off x="4799636" y="1745711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025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260E33-B222-E53C-1E85-CD5C0F91003D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EBF1CE6D-ED2E-72C5-2768-C78F788C5D9F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-76200" y="0"/>
            <a:ext cx="12268200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87337B08-0FE5-4627-390E-ABD40EBA45DF}"/>
              </a:ext>
            </a:extLst>
          </p:cNvPr>
          <p:cNvSpPr>
            <a:spLocks/>
          </p:cNvSpPr>
          <p:nvPr userDrawn="1"/>
        </p:nvSpPr>
        <p:spPr bwMode="auto">
          <a:xfrm>
            <a:off x="5588000" y="-147638"/>
            <a:ext cx="6819900" cy="1446213"/>
          </a:xfrm>
          <a:custGeom>
            <a:avLst/>
            <a:gdLst>
              <a:gd name="T0" fmla="*/ 1007 w 1007"/>
              <a:gd name="T1" fmla="*/ 0 h 213"/>
              <a:gd name="T2" fmla="*/ 829 w 1007"/>
              <a:gd name="T3" fmla="*/ 174 h 213"/>
              <a:gd name="T4" fmla="*/ 734 w 1007"/>
              <a:gd name="T5" fmla="*/ 213 h 213"/>
              <a:gd name="T6" fmla="*/ 0 w 1007"/>
              <a:gd name="T7" fmla="*/ 213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7" h="213">
                <a:moveTo>
                  <a:pt x="1007" y="0"/>
                </a:moveTo>
                <a:cubicBezTo>
                  <a:pt x="829" y="174"/>
                  <a:pt x="829" y="174"/>
                  <a:pt x="829" y="174"/>
                </a:cubicBezTo>
                <a:cubicBezTo>
                  <a:pt x="804" y="199"/>
                  <a:pt x="770" y="213"/>
                  <a:pt x="734" y="213"/>
                </a:cubicBezTo>
                <a:cubicBezTo>
                  <a:pt x="0" y="213"/>
                  <a:pt x="0" y="213"/>
                  <a:pt x="0" y="213"/>
                </a:cubicBezTo>
              </a:path>
            </a:pathLst>
          </a:custGeom>
          <a:noFill/>
          <a:ln w="82550" cap="flat">
            <a:solidFill>
              <a:srgbClr val="1999C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0D021321-5589-2A24-A0E6-B6976E096C2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-14288" y="1298575"/>
            <a:ext cx="5602288" cy="0"/>
          </a:xfrm>
          <a:prstGeom prst="line">
            <a:avLst/>
          </a:prstGeom>
          <a:noFill/>
          <a:ln w="82550" cap="flat">
            <a:solidFill>
              <a:srgbClr val="1999C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4F974D4-348E-D749-B7BE-6E4154907D01}"/>
              </a:ext>
            </a:extLst>
          </p:cNvPr>
          <p:cNvGrpSpPr/>
          <p:nvPr userDrawn="1"/>
        </p:nvGrpSpPr>
        <p:grpSpPr>
          <a:xfrm>
            <a:off x="-14288" y="-989013"/>
            <a:ext cx="12341226" cy="1514475"/>
            <a:chOff x="-14288" y="-493713"/>
            <a:chExt cx="12341226" cy="1514475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7A0A0A3-A365-A910-B005-9C2334C21D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75363" y="-296863"/>
              <a:ext cx="6054725" cy="1317625"/>
            </a:xfrm>
            <a:custGeom>
              <a:avLst/>
              <a:gdLst>
                <a:gd name="T0" fmla="*/ 0 w 894"/>
                <a:gd name="T1" fmla="*/ 194 h 194"/>
                <a:gd name="T2" fmla="*/ 653 w 894"/>
                <a:gd name="T3" fmla="*/ 194 h 194"/>
                <a:gd name="T4" fmla="*/ 737 w 894"/>
                <a:gd name="T5" fmla="*/ 158 h 194"/>
                <a:gd name="T6" fmla="*/ 894 w 894"/>
                <a:gd name="T7" fmla="*/ 0 h 194"/>
                <a:gd name="T8" fmla="*/ 0 w 894"/>
                <a:gd name="T9" fmla="*/ 0 h 194"/>
                <a:gd name="T10" fmla="*/ 0 w 894"/>
                <a:gd name="T11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4" h="194">
                  <a:moveTo>
                    <a:pt x="0" y="194"/>
                  </a:moveTo>
                  <a:cubicBezTo>
                    <a:pt x="653" y="194"/>
                    <a:pt x="653" y="194"/>
                    <a:pt x="653" y="194"/>
                  </a:cubicBezTo>
                  <a:cubicBezTo>
                    <a:pt x="685" y="194"/>
                    <a:pt x="715" y="181"/>
                    <a:pt x="737" y="158"/>
                  </a:cubicBezTo>
                  <a:cubicBezTo>
                    <a:pt x="894" y="0"/>
                    <a:pt x="894" y="0"/>
                    <a:pt x="89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94"/>
                  </a:lnTo>
                  <a:close/>
                </a:path>
              </a:pathLst>
            </a:cu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2D40814-3B3C-F37F-2B0B-366253CBCAA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4288" y="-296863"/>
              <a:ext cx="6096000" cy="1317625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9">
              <a:extLst>
                <a:ext uri="{FF2B5EF4-FFF2-40B4-BE49-F238E27FC236}">
                  <a16:creationId xmlns:a16="http://schemas.microsoft.com/office/drawing/2014/main" id="{ED15F2CF-5DDE-4F86-A666-C47888FEBC8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4288" y="-487363"/>
              <a:ext cx="12042775" cy="285750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A3F891F8-5D7D-73EF-A70F-2FE7BF06233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6700" y="-493713"/>
              <a:ext cx="630238" cy="638175"/>
            </a:xfrm>
            <a:custGeom>
              <a:avLst/>
              <a:gdLst>
                <a:gd name="T0" fmla="*/ 55 w 397"/>
                <a:gd name="T1" fmla="*/ 56 h 402"/>
                <a:gd name="T2" fmla="*/ 0 w 397"/>
                <a:gd name="T3" fmla="*/ 402 h 402"/>
                <a:gd name="T4" fmla="*/ 397 w 397"/>
                <a:gd name="T5" fmla="*/ 0 h 402"/>
                <a:gd name="T6" fmla="*/ 55 w 397"/>
                <a:gd name="T7" fmla="*/ 56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7" h="402">
                  <a:moveTo>
                    <a:pt x="55" y="56"/>
                  </a:moveTo>
                  <a:lnTo>
                    <a:pt x="0" y="402"/>
                  </a:lnTo>
                  <a:lnTo>
                    <a:pt x="397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D885E428-50BB-3626-D29A-3BB03397E5F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80813" y="-487363"/>
              <a:ext cx="657225" cy="47625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582AE3F-8023-EB2D-B995-246E83C49024}"/>
                </a:ext>
              </a:extLst>
            </p:cNvPr>
            <p:cNvSpPr/>
            <p:nvPr userDrawn="1"/>
          </p:nvSpPr>
          <p:spPr>
            <a:xfrm>
              <a:off x="5811044" y="-319958"/>
              <a:ext cx="493712" cy="1317624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3080B338-D2A4-0689-1F64-BD1DC824E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23940"/>
            <a:ext cx="9969577" cy="509081"/>
          </a:xfrm>
        </p:spPr>
        <p:txBody>
          <a:bodyPr anchor="ctr" anchorCtr="0">
            <a:normAutofit/>
          </a:bodyPr>
          <a:lstStyle>
            <a:lvl1pPr>
              <a:defRPr sz="3200" b="1" cap="none" baseline="0">
                <a:solidFill>
                  <a:srgbClr val="00294E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BB5EE63-B9CE-42CC-6ED6-45C83F75C98B}"/>
              </a:ext>
            </a:extLst>
          </p:cNvPr>
          <p:cNvSpPr/>
          <p:nvPr userDrawn="1"/>
        </p:nvSpPr>
        <p:spPr>
          <a:xfrm>
            <a:off x="-14288" y="-1143000"/>
            <a:ext cx="12606338" cy="1123950"/>
          </a:xfrm>
          <a:prstGeom prst="rect">
            <a:avLst/>
          </a:prstGeom>
          <a:solidFill>
            <a:srgbClr val="E7E6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D19FC9-C7AC-C553-221C-F3DCBC0DEDAE}"/>
              </a:ext>
            </a:extLst>
          </p:cNvPr>
          <p:cNvSpPr/>
          <p:nvPr userDrawn="1"/>
        </p:nvSpPr>
        <p:spPr>
          <a:xfrm>
            <a:off x="12211050" y="-147638"/>
            <a:ext cx="400050" cy="920751"/>
          </a:xfrm>
          <a:prstGeom prst="rect">
            <a:avLst/>
          </a:prstGeom>
          <a:solidFill>
            <a:srgbClr val="E7E6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FB89673-5CBC-B312-F9AA-971680045C22}"/>
              </a:ext>
            </a:extLst>
          </p:cNvPr>
          <p:cNvCxnSpPr/>
          <p:nvPr userDrawn="1"/>
        </p:nvCxnSpPr>
        <p:spPr>
          <a:xfrm>
            <a:off x="4802808" y="1304681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7397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260E33-B222-E53C-1E85-CD5C0F91003D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A82939-81F8-BBDB-25B0-D4C14DB61F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495" t="26917" r="1953"/>
          <a:stretch/>
        </p:blipFill>
        <p:spPr>
          <a:xfrm>
            <a:off x="-76200" y="0"/>
            <a:ext cx="12268200" cy="13404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ADF1041-AC14-B6BE-436D-1939A1FF6B78}"/>
              </a:ext>
            </a:extLst>
          </p:cNvPr>
          <p:cNvSpPr/>
          <p:nvPr userDrawn="1"/>
        </p:nvSpPr>
        <p:spPr>
          <a:xfrm>
            <a:off x="5983705" y="0"/>
            <a:ext cx="336884" cy="999200"/>
          </a:xfrm>
          <a:prstGeom prst="rect">
            <a:avLst/>
          </a:prstGeom>
          <a:solidFill>
            <a:srgbClr val="0029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A091654-7E47-EE51-0C64-13DA7BD80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1040"/>
            <a:ext cx="9969577" cy="509081"/>
          </a:xfrm>
        </p:spPr>
        <p:txBody>
          <a:bodyPr anchor="ctr" anchorCtr="0">
            <a:normAutofit/>
          </a:bodyPr>
          <a:lstStyle>
            <a:lvl1pPr>
              <a:defRPr sz="3200" b="1" cap="none" baseline="0"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9BAAB7A-1E25-6B1C-2E30-595502C30526}"/>
              </a:ext>
            </a:extLst>
          </p:cNvPr>
          <p:cNvCxnSpPr/>
          <p:nvPr userDrawn="1"/>
        </p:nvCxnSpPr>
        <p:spPr>
          <a:xfrm>
            <a:off x="4802808" y="1304681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59292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3C1CBF-F2D1-9750-CBE7-1A0B9BCA7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035" t="804" r="1035"/>
          <a:stretch/>
        </p:blipFill>
        <p:spPr>
          <a:xfrm>
            <a:off x="0" y="0"/>
            <a:ext cx="12192000" cy="18194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260E33-B222-E53C-1E85-CD5C0F91003D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5AAF8F-4EFA-157D-7ADF-47480C598A27}"/>
              </a:ext>
            </a:extLst>
          </p:cNvPr>
          <p:cNvSpPr/>
          <p:nvPr userDrawn="1"/>
        </p:nvSpPr>
        <p:spPr>
          <a:xfrm>
            <a:off x="5887453" y="0"/>
            <a:ext cx="433136" cy="1364622"/>
          </a:xfrm>
          <a:prstGeom prst="rect">
            <a:avLst/>
          </a:prstGeom>
          <a:solidFill>
            <a:srgbClr val="0029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3127C39-B465-101A-4E79-4FAB95FA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76290"/>
            <a:ext cx="9969577" cy="988332"/>
          </a:xfrm>
        </p:spPr>
        <p:txBody>
          <a:bodyPr>
            <a:normAutofit/>
          </a:bodyPr>
          <a:lstStyle>
            <a:lvl1pPr>
              <a:defRPr sz="3200" b="1" cap="none" baseline="0"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EAB0D8-E0A4-E59E-581A-A667229A2ABE}"/>
              </a:ext>
            </a:extLst>
          </p:cNvPr>
          <p:cNvCxnSpPr/>
          <p:nvPr userDrawn="1"/>
        </p:nvCxnSpPr>
        <p:spPr>
          <a:xfrm>
            <a:off x="4802808" y="1755060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9846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A56ED22-8E16-05DC-2A26-2D024495EB25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</p:spTree>
    <p:extLst>
      <p:ext uri="{BB962C8B-B14F-4D97-AF65-F5344CB8AC3E}">
        <p14:creationId xmlns:p14="http://schemas.microsoft.com/office/powerpoint/2010/main" val="12627281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BAA7BDB-398F-F5A5-8571-B19E5BD442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58" t="8905" r="952"/>
          <a:stretch/>
        </p:blipFill>
        <p:spPr>
          <a:xfrm rot="10800000" flipH="1">
            <a:off x="-1" y="5197293"/>
            <a:ext cx="12191999" cy="1660705"/>
          </a:xfrm>
          <a:prstGeom prst="rect">
            <a:avLst/>
          </a:prstGeom>
        </p:spPr>
      </p:pic>
      <p:pic>
        <p:nvPicPr>
          <p:cNvPr id="7" name="Picture 6" descr="Icon&#10;&#10;AI-generated content may be incorrect.">
            <a:extLst>
              <a:ext uri="{FF2B5EF4-FFF2-40B4-BE49-F238E27FC236}">
                <a16:creationId xmlns:a16="http://schemas.microsoft.com/office/drawing/2014/main" id="{2868F4D7-D032-3BF6-C3A5-F4CC8ACBDF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"/>
          </a:blip>
          <a:srcRect t="14066" r="3960" b="71169"/>
          <a:stretch/>
        </p:blipFill>
        <p:spPr>
          <a:xfrm>
            <a:off x="3602758" y="5466303"/>
            <a:ext cx="9984816" cy="153505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buClr>
                <a:srgbClr val="1999C8"/>
              </a:buClr>
              <a:defRPr sz="2400">
                <a:solidFill>
                  <a:schemeClr val="tx2"/>
                </a:solidFill>
              </a:defRPr>
            </a:lvl1pPr>
            <a:lvl2pPr>
              <a:buClr>
                <a:srgbClr val="00B0F0"/>
              </a:buClr>
              <a:defRPr sz="2400">
                <a:solidFill>
                  <a:schemeClr val="tx2"/>
                </a:solidFill>
              </a:defRPr>
            </a:lvl2pPr>
            <a:lvl3pPr>
              <a:buClr>
                <a:schemeClr val="bg1">
                  <a:lumMod val="65000"/>
                </a:schemeClr>
              </a:buClr>
              <a:defRPr sz="2000">
                <a:solidFill>
                  <a:schemeClr val="tx2"/>
                </a:solidFill>
              </a:defRPr>
            </a:lvl3pPr>
            <a:lvl4pPr>
              <a:buClr>
                <a:schemeClr val="accent1"/>
              </a:buCl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754663"/>
            <a:ext cx="4909445" cy="689514"/>
          </a:xfrm>
        </p:spPr>
        <p:txBody>
          <a:bodyPr anchor="ctr">
            <a:normAutofit/>
          </a:bodyPr>
          <a:lstStyle>
            <a:lvl1pPr algn="l">
              <a:defRPr sz="2800" b="1" cap="none" baseline="0">
                <a:solidFill>
                  <a:schemeClr val="accent3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4" y="5754663"/>
            <a:ext cx="4909446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5038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800" b="1" cap="none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Aptos" panose="020B00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2931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E1B435-7E4F-37FF-F48D-BD89934C08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035" t="804" r="1035"/>
          <a:stretch/>
        </p:blipFill>
        <p:spPr>
          <a:xfrm>
            <a:off x="0" y="0"/>
            <a:ext cx="12192000" cy="1819455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>
            <a:normAutofit/>
          </a:bodyPr>
          <a:lstStyle>
            <a:lvl1pPr algn="l">
              <a:buClr>
                <a:srgbClr val="1999C8"/>
              </a:buClr>
              <a:defRPr sz="2800"/>
            </a:lvl1pPr>
            <a:lvl2pPr algn="l">
              <a:buClr>
                <a:srgbClr val="00B0F0"/>
              </a:buClr>
              <a:defRPr sz="2800"/>
            </a:lvl2pPr>
            <a:lvl3pPr algn="l">
              <a:buClr>
                <a:schemeClr val="bg1">
                  <a:lumMod val="65000"/>
                </a:schemeClr>
              </a:buClr>
              <a:defRPr sz="2400"/>
            </a:lvl3pPr>
            <a:lvl4pPr algn="l">
              <a:buClr>
                <a:schemeClr val="accent1"/>
              </a:buClr>
              <a:defRPr sz="2000"/>
            </a:lvl4pPr>
            <a:lvl5pPr algn="l"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8FCA4D-07A8-2843-45B5-2637FAE9155F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520394D-E36D-9185-51BE-117AFCD63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76290"/>
            <a:ext cx="9969577" cy="988332"/>
          </a:xfrm>
        </p:spPr>
        <p:txBody>
          <a:bodyPr>
            <a:normAutofit/>
          </a:bodyPr>
          <a:lstStyle>
            <a:lvl1pPr>
              <a:defRPr sz="3200" b="1" cap="none" baseline="0"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93085C6-4EA1-E182-9C27-F162D86E50B9}"/>
              </a:ext>
            </a:extLst>
          </p:cNvPr>
          <p:cNvCxnSpPr/>
          <p:nvPr userDrawn="1"/>
        </p:nvCxnSpPr>
        <p:spPr>
          <a:xfrm>
            <a:off x="4802808" y="1741415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854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3402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5" r:id="rId3"/>
    <p:sldLayoutId id="2147483671" r:id="rId4"/>
    <p:sldLayoutId id="2147483663" r:id="rId5"/>
    <p:sldLayoutId id="2147483664" r:id="rId6"/>
    <p:sldLayoutId id="2147483676" r:id="rId7"/>
    <p:sldLayoutId id="2147483672" r:id="rId8"/>
    <p:sldLayoutId id="2147483665" r:id="rId9"/>
    <p:sldLayoutId id="2147483666" r:id="rId10"/>
    <p:sldLayoutId id="2147483677" r:id="rId11"/>
    <p:sldLayoutId id="2147483673" r:id="rId12"/>
    <p:sldLayoutId id="2147483667" r:id="rId13"/>
    <p:sldLayoutId id="2147483668" r:id="rId14"/>
    <p:sldLayoutId id="2147483669" r:id="rId15"/>
    <p:sldLayoutId id="214748367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i="0" kern="1200" cap="none" baseline="0">
          <a:solidFill>
            <a:schemeClr val="bg1"/>
          </a:solidFill>
          <a:latin typeface="Aptos" panose="020B0004020202020204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1999C8"/>
        </a:buClr>
        <a:buSzPct val="92000"/>
        <a:buFont typeface="Wingdings 2" panose="05020102010507070707" pitchFamily="18" charset="2"/>
        <a:buChar char=""/>
        <a:defRPr sz="2400" kern="1200">
          <a:solidFill>
            <a:schemeClr val="tx2"/>
          </a:solidFill>
          <a:latin typeface="Aptos" panose="020B0004020202020204" pitchFamily="34" charset="0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00B0F0"/>
        </a:buClr>
        <a:buSzPct val="92000"/>
        <a:buFont typeface="Wingdings 2" panose="05020102010507070707" pitchFamily="18" charset="2"/>
        <a:buChar char=""/>
        <a:defRPr sz="2400" kern="1200">
          <a:solidFill>
            <a:schemeClr val="tx2"/>
          </a:solidFill>
          <a:latin typeface="Aptos" panose="020B0004020202020204" pitchFamily="34" charset="0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bg1">
            <a:lumMod val="65000"/>
          </a:schemeClr>
        </a:buClr>
        <a:buSzPct val="92000"/>
        <a:buFont typeface="Wingdings 2" panose="05020102010507070707" pitchFamily="18" charset="2"/>
        <a:buChar char=""/>
        <a:defRPr sz="2000" kern="1200">
          <a:solidFill>
            <a:schemeClr val="tx2"/>
          </a:solidFill>
          <a:latin typeface="Aptos" panose="020B0004020202020204" pitchFamily="34" charset="0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Aptos" panose="020B0004020202020204" pitchFamily="34" charset="0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0079D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Aptos" panose="020B0004020202020204" pitchFamily="34" charset="0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7118473" cy="1475013"/>
          </a:xfrm>
        </p:spPr>
        <p:txBody>
          <a:bodyPr>
            <a:normAutofit/>
          </a:bodyPr>
          <a:lstStyle/>
          <a:p>
            <a:r>
              <a:rPr lang="en-US" sz="2900" dirty="0"/>
              <a:t>VPP ELITE AND VPP EMERITUS OVERVIEW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subTitle" idx="1"/>
          </p:nvPr>
        </p:nvSpPr>
        <p:spPr>
          <a:xfrm>
            <a:off x="581025" y="2495550"/>
            <a:ext cx="6829613" cy="1243416"/>
          </a:xfrm>
        </p:spPr>
        <p:txBody>
          <a:bodyPr>
            <a:normAutofit/>
          </a:bodyPr>
          <a:lstStyle/>
          <a:p>
            <a:r>
              <a:rPr lang="en-US"/>
              <a:t>WHAT YOU NEED TO KNOW</a:t>
            </a:r>
          </a:p>
          <a:p>
            <a:r>
              <a:rPr lang="en-US" dirty="0">
                <a:latin typeface="Aptos"/>
              </a:rPr>
              <a:t>DIRECTORATE OF COOPERATE AND STATE PROGRAMS</a:t>
            </a:r>
          </a:p>
        </p:txBody>
      </p:sp>
    </p:spTree>
    <p:extLst>
      <p:ext uri="{BB962C8B-B14F-4D97-AF65-F5344CB8AC3E}">
        <p14:creationId xmlns:p14="http://schemas.microsoft.com/office/powerpoint/2010/main" val="2838643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877AF6-3493-0729-F042-21DC4C34D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VPP ELITE AND VPP EMERITUS ORIENTATION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4197C1-5870-EA0E-EFD9-F7B309A3F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/>
              <a:t>							</a:t>
            </a:r>
            <a:r>
              <a:rPr lang="en-US" sz="6600" b="1"/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3186746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D9968A-E2E5-9E7D-386B-C659562C4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900"/>
              <a:t>VPP ELITE AND EMERITUS BACKGROUND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76413E-51E7-3CD6-C49C-8C4C257CF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/>
              <a:t>OSHA’s VPP modernization efforts</a:t>
            </a:r>
          </a:p>
          <a:p>
            <a:r>
              <a:rPr lang="en-US" sz="3200"/>
              <a:t>Changes over time</a:t>
            </a:r>
          </a:p>
          <a:p>
            <a:r>
              <a:rPr lang="en-US" sz="3200"/>
              <a:t>More recognition</a:t>
            </a:r>
          </a:p>
        </p:txBody>
      </p:sp>
    </p:spTree>
    <p:extLst>
      <p:ext uri="{BB962C8B-B14F-4D97-AF65-F5344CB8AC3E}">
        <p14:creationId xmlns:p14="http://schemas.microsoft.com/office/powerpoint/2010/main" val="2955937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302738-C10D-3D77-1ED9-DBFF570AD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WHAT ARE VPP ELITE AND VPP EMERITUS?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699CBA8-7056-56E7-C413-C05401CF2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08000" lvl="3" indent="0">
              <a:buNone/>
            </a:pPr>
            <a:r>
              <a:rPr lang="en-US" sz="2200"/>
              <a:t>			</a:t>
            </a:r>
            <a:r>
              <a:rPr lang="en-US" sz="2800"/>
              <a:t>	</a:t>
            </a:r>
            <a:endParaRPr lang="en-US" sz="2800" b="1"/>
          </a:p>
          <a:p>
            <a:r>
              <a:rPr lang="en-US" sz="2800"/>
              <a:t>Voluntary levels of recognition of long-term achievement in VPP</a:t>
            </a:r>
          </a:p>
          <a:p>
            <a:r>
              <a:rPr lang="en-US" sz="2800"/>
              <a:t>Must meet inclusion criteria</a:t>
            </a:r>
          </a:p>
          <a:p>
            <a:r>
              <a:rPr lang="en-US" sz="2800"/>
              <a:t>VPP Elite:  must maintain inclusion criteria</a:t>
            </a:r>
          </a:p>
          <a:p>
            <a:r>
              <a:rPr lang="en-US" sz="2800"/>
              <a:t>VPP Emeritus:  one-time recognition of honor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536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3C408B-0810-359E-4CD9-2FF35F108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VPP ELITE ELIGIBILITY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5D569DD-939C-3483-843E-FF24A9C43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63057"/>
            <a:ext cx="9969577" cy="3663043"/>
          </a:xfrm>
        </p:spPr>
        <p:txBody>
          <a:bodyPr>
            <a:normAutofit fontScale="25000" lnSpcReduction="20000"/>
          </a:bodyPr>
          <a:lstStyle/>
          <a:p>
            <a:r>
              <a:rPr lang="en-US" sz="9600"/>
              <a:t>VPP star site-based for 15 or more years</a:t>
            </a:r>
          </a:p>
          <a:p>
            <a:r>
              <a:rPr lang="en-US" sz="9600"/>
              <a:t>Participated as an active star site for the previous five years, AND have not experienced:</a:t>
            </a:r>
          </a:p>
          <a:p>
            <a:pPr lvl="1"/>
            <a:r>
              <a:rPr lang="en-US" sz="8000"/>
              <a:t>Injury and illness rates/RRP</a:t>
            </a:r>
          </a:p>
          <a:p>
            <a:pPr lvl="1"/>
            <a:r>
              <a:rPr lang="en-US" sz="8000"/>
              <a:t>One-year conditional</a:t>
            </a:r>
          </a:p>
          <a:p>
            <a:pPr lvl="1"/>
            <a:r>
              <a:rPr lang="en-US" sz="8000"/>
              <a:t>Fatality/catastrophe</a:t>
            </a:r>
          </a:p>
          <a:p>
            <a:pPr lvl="1"/>
            <a:r>
              <a:rPr lang="en-US" sz="8000"/>
              <a:t>Failure to report</a:t>
            </a:r>
          </a:p>
          <a:p>
            <a:pPr lvl="1"/>
            <a:r>
              <a:rPr lang="en-US" sz="8000"/>
              <a:t>Citations - serious, willful, failure to abate</a:t>
            </a:r>
          </a:p>
          <a:p>
            <a:pPr lvl="1"/>
            <a:r>
              <a:rPr lang="en-US" sz="8000"/>
              <a:t>Whistleblower merit findings</a:t>
            </a:r>
          </a:p>
        </p:txBody>
      </p:sp>
    </p:spTree>
    <p:extLst>
      <p:ext uri="{BB962C8B-B14F-4D97-AF65-F5344CB8AC3E}">
        <p14:creationId xmlns:p14="http://schemas.microsoft.com/office/powerpoint/2010/main" val="2025846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0522B-ABCF-9A6E-80FC-88E4DCACC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BCA287-2FE2-8C95-4A3F-A85AB4709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VPP ELITE BENEFITS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79370E-3EC8-D83A-1EF7-BCD6F666C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21534"/>
            <a:ext cx="11029615" cy="4479463"/>
          </a:xfrm>
        </p:spPr>
        <p:txBody>
          <a:bodyPr>
            <a:normAutofit/>
          </a:bodyPr>
          <a:lstStyle/>
          <a:p>
            <a:r>
              <a:rPr lang="en-US"/>
              <a:t>Reapproval frequency every seven to eight years</a:t>
            </a:r>
          </a:p>
          <a:p>
            <a:r>
              <a:rPr lang="en-US"/>
              <a:t>Continuing your relationship with OSHA</a:t>
            </a:r>
          </a:p>
          <a:p>
            <a:r>
              <a:rPr lang="en-US"/>
              <a:t>Better use of resources</a:t>
            </a:r>
          </a:p>
        </p:txBody>
      </p:sp>
    </p:spTree>
    <p:extLst>
      <p:ext uri="{BB962C8B-B14F-4D97-AF65-F5344CB8AC3E}">
        <p14:creationId xmlns:p14="http://schemas.microsoft.com/office/powerpoint/2010/main" val="3195134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78E2A9-9EF4-E66B-476C-494976FE5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HOW WILL I KNOW IF I QUALIFY FOR VPP ELITE?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8BFA2B7-34EA-057B-ABA9-F752737932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1926259"/>
            <a:ext cx="5422390" cy="4289513"/>
          </a:xfrm>
        </p:spPr>
        <p:txBody>
          <a:bodyPr>
            <a:normAutofit/>
          </a:bodyPr>
          <a:lstStyle/>
          <a:p>
            <a:r>
              <a:rPr lang="en-US"/>
              <a:t>Invited by Regional VPP Manager</a:t>
            </a:r>
          </a:p>
          <a:p>
            <a:r>
              <a:rPr lang="en-US"/>
              <a:t>Accept or decline invitation within 30 days</a:t>
            </a:r>
          </a:p>
          <a:p>
            <a:r>
              <a:rPr lang="en-US"/>
              <a:t>Congratulatory letter from the Regional Administrator</a:t>
            </a:r>
          </a:p>
          <a:p>
            <a:r>
              <a:rPr lang="en-US"/>
              <a:t>Reapproval frequency will automatically reset</a:t>
            </a:r>
          </a:p>
          <a:p>
            <a:r>
              <a:rPr lang="en-US"/>
              <a:t>Maintain inclusion criteria</a:t>
            </a:r>
          </a:p>
        </p:txBody>
      </p:sp>
      <p:pic>
        <p:nvPicPr>
          <p:cNvPr id="6" name="Content Placeholder 5" descr="You are Invited invitation">
            <a:extLst>
              <a:ext uri="{FF2B5EF4-FFF2-40B4-BE49-F238E27FC236}">
                <a16:creationId xmlns:a16="http://schemas.microsoft.com/office/drawing/2014/main" id="{167CAE3D-9F4B-85F7-3D5D-6469888214E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5836" t="17220" r="4154" b="15106"/>
          <a:stretch>
            <a:fillRect/>
          </a:stretch>
        </p:blipFill>
        <p:spPr>
          <a:xfrm>
            <a:off x="6475967" y="2254137"/>
            <a:ext cx="4881202" cy="321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630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CE48D8-D5E8-69DF-FAEF-631A04EF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VPP ELITE - CRITERIA NOT MAINTAINED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0C2D037-A655-A60A-4334-515FA24B6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If one or more of the inclusion criteria lapses your site will lose VPP Elite distinction</a:t>
            </a:r>
          </a:p>
          <a:p>
            <a:r>
              <a:rPr lang="en-US"/>
              <a:t>No longer able to display the VPP Elite Flag or Logo</a:t>
            </a:r>
          </a:p>
          <a:p>
            <a:r>
              <a:rPr lang="en-US"/>
              <a:t>Return to the three- to five-year reapproval frequency</a:t>
            </a:r>
          </a:p>
          <a:p>
            <a:r>
              <a:rPr lang="en-US"/>
              <a:t>Ability for re-invitation after five years</a:t>
            </a:r>
          </a:p>
        </p:txBody>
      </p:sp>
    </p:spTree>
    <p:extLst>
      <p:ext uri="{BB962C8B-B14F-4D97-AF65-F5344CB8AC3E}">
        <p14:creationId xmlns:p14="http://schemas.microsoft.com/office/powerpoint/2010/main" val="4111630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21F02C-4F7B-369B-0D1A-96175980E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VPP EMERITUS ELIGIBILITY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822B32-ACB0-8D28-E753-2C8C7B72D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79529"/>
            <a:ext cx="11029615" cy="3716848"/>
          </a:xfrm>
        </p:spPr>
        <p:txBody>
          <a:bodyPr>
            <a:normAutofit fontScale="25000" lnSpcReduction="20000"/>
          </a:bodyPr>
          <a:lstStyle/>
          <a:p>
            <a:r>
              <a:rPr lang="en-US" sz="9600"/>
              <a:t>VPP Star for 25 or more years</a:t>
            </a:r>
          </a:p>
          <a:p>
            <a:r>
              <a:rPr lang="en-US" sz="9600"/>
              <a:t>Participated as an active star site for the previous five years, AND have not experienced:</a:t>
            </a:r>
          </a:p>
          <a:p>
            <a:pPr lvl="1"/>
            <a:r>
              <a:rPr lang="en-US" sz="8000"/>
              <a:t>Injury and illness rates/ rate reduction plan</a:t>
            </a:r>
          </a:p>
          <a:p>
            <a:pPr lvl="1"/>
            <a:r>
              <a:rPr lang="en-US" sz="8000"/>
              <a:t>One-year conditional</a:t>
            </a:r>
          </a:p>
          <a:p>
            <a:pPr lvl="1"/>
            <a:r>
              <a:rPr lang="en-US" sz="8000"/>
              <a:t>Fatality/catastrophe</a:t>
            </a:r>
          </a:p>
          <a:p>
            <a:pPr lvl="1"/>
            <a:r>
              <a:rPr lang="en-US" sz="8000"/>
              <a:t>Failure to report</a:t>
            </a:r>
          </a:p>
          <a:p>
            <a:pPr lvl="1"/>
            <a:r>
              <a:rPr lang="en-US" sz="8000"/>
              <a:t>Citations - serious, willful, or failure to abate</a:t>
            </a:r>
          </a:p>
          <a:p>
            <a:pPr lvl="1"/>
            <a:r>
              <a:rPr lang="en-US" sz="8000"/>
              <a:t>Whistleblower merit findings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269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02CF154-1773-9501-0CF4-359FA48C8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VPP EMERITUS BENEFITS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EBF2CB-2D23-158C-79C4-DF74A6D5F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21534"/>
            <a:ext cx="11029615" cy="4298003"/>
          </a:xfrm>
        </p:spPr>
        <p:txBody>
          <a:bodyPr>
            <a:normAutofit/>
          </a:bodyPr>
          <a:lstStyle/>
          <a:p>
            <a:r>
              <a:rPr lang="en-US" sz="2800"/>
              <a:t>No reapprovals</a:t>
            </a:r>
          </a:p>
          <a:p>
            <a:r>
              <a:rPr lang="en-US" sz="2800"/>
              <a:t>Permanent honorary distinction</a:t>
            </a:r>
          </a:p>
          <a:p>
            <a:r>
              <a:rPr lang="en-US" sz="2800"/>
              <a:t>A steward for your industry for occupational safety and health</a:t>
            </a:r>
          </a:p>
        </p:txBody>
      </p:sp>
    </p:spTree>
    <p:extLst>
      <p:ext uri="{BB962C8B-B14F-4D97-AF65-F5344CB8AC3E}">
        <p14:creationId xmlns:p14="http://schemas.microsoft.com/office/powerpoint/2010/main" val="1297759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831AFA-8A42-453D-2899-C61EAA420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VPP EMERITUS: NEXT STEPS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E9CAEC-46C0-9B51-ED01-C9C4E348D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03956"/>
            <a:ext cx="11029615" cy="3820439"/>
          </a:xfrm>
        </p:spPr>
        <p:txBody>
          <a:bodyPr>
            <a:normAutofit/>
          </a:bodyPr>
          <a:lstStyle/>
          <a:p>
            <a:r>
              <a:rPr lang="en-US"/>
              <a:t>You will continue to carry this status as long as you continue to meet the tenets of VPP.   </a:t>
            </a:r>
          </a:p>
          <a:p>
            <a:r>
              <a:rPr lang="en-US"/>
              <a:t>Carry in your establishments, the desire to maintain a superior SHMS.  </a:t>
            </a:r>
          </a:p>
          <a:p>
            <a:r>
              <a:rPr lang="en-US"/>
              <a:t>Act as mentors to other establishments by sharing your experience from your years in VPP and best practices you have learned along your journey.  </a:t>
            </a:r>
          </a:p>
          <a:p>
            <a:r>
              <a:rPr lang="en-US"/>
              <a:t>No longer a VPP participant.</a:t>
            </a:r>
          </a:p>
          <a:p>
            <a:r>
              <a:rPr lang="en-US"/>
              <a:t>No longer subject to OSHA reapproval visits</a:t>
            </a:r>
          </a:p>
          <a:p>
            <a:r>
              <a:rPr lang="en-US"/>
              <a:t>Returned to OSHA’s programmed inspection lists</a:t>
            </a:r>
          </a:p>
        </p:txBody>
      </p:sp>
    </p:spTree>
    <p:extLst>
      <p:ext uri="{BB962C8B-B14F-4D97-AF65-F5344CB8AC3E}">
        <p14:creationId xmlns:p14="http://schemas.microsoft.com/office/powerpoint/2010/main" val="1321787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BA0842-576F-884B-0D0C-F6BE88ECD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HOW WILL I KNOW IF I QUALIFY FOR VPP EMERITUS?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1A1D74-BC4E-1E87-47CD-08E8A8C523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38" y="1794076"/>
            <a:ext cx="6041985" cy="4322670"/>
          </a:xfrm>
        </p:spPr>
        <p:txBody>
          <a:bodyPr>
            <a:normAutofit/>
          </a:bodyPr>
          <a:lstStyle/>
          <a:p>
            <a:r>
              <a:rPr lang="en-US"/>
              <a:t>Invited by OSHA’s National Office</a:t>
            </a:r>
          </a:p>
          <a:p>
            <a:r>
              <a:rPr lang="en-US"/>
              <a:t>Accept or decline within 60 days</a:t>
            </a:r>
          </a:p>
          <a:p>
            <a:r>
              <a:rPr lang="en-US"/>
              <a:t>Congratulatory letter from OSHA’s Assistant Secretary</a:t>
            </a:r>
          </a:p>
          <a:p>
            <a:r>
              <a:rPr lang="en-US"/>
              <a:t>OSHA will send notifications about significant events or activities of interest (Safe &amp; Sound Week and the Construction Round Table)</a:t>
            </a:r>
          </a:p>
        </p:txBody>
      </p:sp>
      <p:pic>
        <p:nvPicPr>
          <p:cNvPr id="6" name="Content Placeholder 5" descr="Photo of an empty left hand reaching out toward a body of water with the sun reflecting on the water">
            <a:extLst>
              <a:ext uri="{FF2B5EF4-FFF2-40B4-BE49-F238E27FC236}">
                <a16:creationId xmlns:a16="http://schemas.microsoft.com/office/drawing/2014/main" id="{B428B13C-CA16-170B-F56B-4E28BD7F98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87722" y="1794076"/>
            <a:ext cx="5137431" cy="414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767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5E703D-559F-E9BD-C44E-0B8A96217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RETURNING TO VPP STAR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F3823FE-DDAE-A6B9-A016-74AD3E31D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21533"/>
            <a:ext cx="11029615" cy="438572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/>
          </a:p>
          <a:p>
            <a:r>
              <a:rPr lang="en-US" sz="2800"/>
              <a:t>If you wish to return to VPP Star from VPP Emeritus, you can reapply.</a:t>
            </a:r>
          </a:p>
          <a:p>
            <a:r>
              <a:rPr lang="en-US" sz="2800"/>
              <a:t>VPP Emeritus distinction is removed once you become VPP Star.</a:t>
            </a:r>
          </a:p>
          <a:p>
            <a:pPr marL="0" indent="0">
              <a:buNone/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4116245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3CCF6-9F33-2878-D11A-4016E1998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2BB9E4-BF16-64FF-8DFA-D0FF3C4B1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900">
                <a:latin typeface="Aptos"/>
              </a:rPr>
              <a:t>VPP POLICIES AND PROCEDURES MANUAL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AF3BBBD-A9D9-D6CE-5457-8598BF4BC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621533"/>
            <a:ext cx="11029615" cy="4385727"/>
          </a:xfrm>
        </p:spPr>
        <p:txBody>
          <a:bodyPr/>
          <a:lstStyle/>
          <a:p>
            <a:r>
              <a:rPr lang="en-US"/>
              <a:t>Chapter 14 – VPP Elite</a:t>
            </a:r>
          </a:p>
          <a:p>
            <a:r>
              <a:rPr lang="en-US"/>
              <a:t>Chapter 15 – VPP Emeritus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5" name="Picture 4" descr="QR Code Square for optical scanning">
            <a:extLst>
              <a:ext uri="{FF2B5EF4-FFF2-40B4-BE49-F238E27FC236}">
                <a16:creationId xmlns:a16="http://schemas.microsoft.com/office/drawing/2014/main" id="{56AC9AC8-463F-4EF3-F39F-8BF5DCB7B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135" y="1839995"/>
            <a:ext cx="3948801" cy="394880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9242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0933D-CFDA-4E51-649F-BB98A7D45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599" y="1377276"/>
            <a:ext cx="9748516" cy="2564524"/>
          </a:xfrm>
        </p:spPr>
        <p:txBody>
          <a:bodyPr>
            <a:normAutofit/>
          </a:bodyPr>
          <a:lstStyle/>
          <a:p>
            <a:pPr algn="ctr"/>
            <a:r>
              <a:rPr lang="en-US"/>
              <a:t>QUESTIONS?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72871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510</Words>
  <Application>Microsoft Office PowerPoint</Application>
  <PresentationFormat>Widescreen</PresentationFormat>
  <Paragraphs>89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Arial</vt:lpstr>
      <vt:lpstr>Calibri</vt:lpstr>
      <vt:lpstr>Wingdings 2</vt:lpstr>
      <vt:lpstr>Dividend</vt:lpstr>
      <vt:lpstr>VPP ELITE AND VPP EMERITUS OVERVIEW</vt:lpstr>
      <vt:lpstr>VPP ELITE AND VPP EMERITUS ORIENTATION </vt:lpstr>
      <vt:lpstr>VPP ELITE AND EMERITUS BACKGROUND</vt:lpstr>
      <vt:lpstr>WHAT ARE VPP ELITE AND VPP EMERITUS?</vt:lpstr>
      <vt:lpstr>VPP ELITE ELIGIBILITY </vt:lpstr>
      <vt:lpstr>VPP ELITE BENEFITS </vt:lpstr>
      <vt:lpstr>HOW WILL I KNOW IF I QUALIFY FOR VPP ELITE?</vt:lpstr>
      <vt:lpstr>VPP ELITE - CRITERIA NOT MAINTAINED</vt:lpstr>
      <vt:lpstr>VPP EMERITUS ELIGIBILITY</vt:lpstr>
      <vt:lpstr>VPP EMERITUS BENEFITS </vt:lpstr>
      <vt:lpstr>VPP EMERITUS: NEXT STEPS</vt:lpstr>
      <vt:lpstr>HOW WILL I KNOW IF I QUALIFY FOR VPP EMERITUS?</vt:lpstr>
      <vt:lpstr>RETURNING TO VPP STAR</vt:lpstr>
      <vt:lpstr>VPP POLICIES AND PROCEDURES MANUAL</vt:lpstr>
      <vt:lpstr>QUESTIONS?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 DOL-OSHA</dc:creator>
  <cp:lastModifiedBy>Harris, Richard - OSHA</cp:lastModifiedBy>
  <cp:revision>39</cp:revision>
  <dcterms:created xsi:type="dcterms:W3CDTF">2025-01-24T16:03:08Z</dcterms:created>
  <dcterms:modified xsi:type="dcterms:W3CDTF">2026-10-06T13:59:24Z</dcterms:modified>
</cp:coreProperties>
</file>