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21" r:id="rId3"/>
    <p:sldId id="298" r:id="rId4"/>
    <p:sldId id="302" r:id="rId5"/>
    <p:sldId id="301" r:id="rId6"/>
    <p:sldId id="257" r:id="rId7"/>
    <p:sldId id="303" r:id="rId8"/>
    <p:sldId id="258" r:id="rId9"/>
    <p:sldId id="265" r:id="rId10"/>
    <p:sldId id="259" r:id="rId11"/>
    <p:sldId id="260" r:id="rId12"/>
    <p:sldId id="264" r:id="rId13"/>
    <p:sldId id="267" r:id="rId14"/>
    <p:sldId id="278" r:id="rId15"/>
    <p:sldId id="279" r:id="rId16"/>
    <p:sldId id="304" r:id="rId17"/>
    <p:sldId id="322" r:id="rId18"/>
    <p:sldId id="268" r:id="rId19"/>
    <p:sldId id="266" r:id="rId20"/>
    <p:sldId id="269" r:id="rId21"/>
    <p:sldId id="270" r:id="rId22"/>
    <p:sldId id="274" r:id="rId23"/>
    <p:sldId id="320" r:id="rId24"/>
    <p:sldId id="275" r:id="rId25"/>
    <p:sldId id="276" r:id="rId26"/>
    <p:sldId id="282" r:id="rId27"/>
    <p:sldId id="323" r:id="rId28"/>
    <p:sldId id="325" r:id="rId29"/>
    <p:sldId id="308" r:id="rId30"/>
    <p:sldId id="292" r:id="rId31"/>
    <p:sldId id="326" r:id="rId32"/>
    <p:sldId id="287" r:id="rId33"/>
    <p:sldId id="300" r:id="rId34"/>
    <p:sldId id="318" r:id="rId35"/>
    <p:sldId id="310" r:id="rId36"/>
    <p:sldId id="311" r:id="rId37"/>
    <p:sldId id="312" r:id="rId38"/>
    <p:sldId id="328" r:id="rId39"/>
    <p:sldId id="314" r:id="rId40"/>
    <p:sldId id="315" r:id="rId41"/>
    <p:sldId id="317" r:id="rId42"/>
    <p:sldId id="316" r:id="rId43"/>
    <p:sldId id="319" r:id="rId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G" initials="DSG" lastIdx="0" clrIdx="0"/>
  <p:cmAuthor id="1" name="Lindberg, Kristen - SOL" initials="KML" lastIdx="21" clrIdx="1"/>
  <p:cmAuthor id="2" name="Baughman, William A. - OSHA" initials="BWA-O" lastIdx="18" clrIdx="2">
    <p:extLst/>
  </p:cmAuthor>
  <p:cmAuthor id="3" name="Anderson, Olivia - OSHA" initials="AO-O"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78272" autoAdjust="0"/>
  </p:normalViewPr>
  <p:slideViewPr>
    <p:cSldViewPr>
      <p:cViewPr varScale="1">
        <p:scale>
          <a:sx n="83" d="100"/>
          <a:sy n="83" d="100"/>
        </p:scale>
        <p:origin x="1008" y="78"/>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222" y="6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2F95DDD-EE34-4E18-BC0A-5E6F5262596F}" type="datetimeFigureOut">
              <a:rPr lang="en-US" smtClean="0"/>
              <a:t>3/4/2020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CEC2549-B14B-4B39-89DD-88DCF3872E0C}" type="slidenum">
              <a:rPr lang="en-US" smtClean="0"/>
              <a:t>‹#›</a:t>
            </a:fld>
            <a:endParaRPr lang="en-US"/>
          </a:p>
        </p:txBody>
      </p:sp>
    </p:spTree>
    <p:extLst>
      <p:ext uri="{BB962C8B-B14F-4D97-AF65-F5344CB8AC3E}">
        <p14:creationId xmlns:p14="http://schemas.microsoft.com/office/powerpoint/2010/main" val="7667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ea typeface="Calibri" panose="020F0502020204030204" pitchFamily="34" charset="0"/>
                <a:cs typeface="Times New Roman" panose="02020603050405020304" pitchFamily="18" charset="0"/>
              </a:rPr>
              <a:t>Notes </a:t>
            </a:r>
            <a:r>
              <a:rPr lang="en-US" b="1" dirty="0">
                <a:latin typeface="Times New Roman" panose="02020603050405020304" pitchFamily="18" charset="0"/>
                <a:ea typeface="Calibri" panose="020F0502020204030204" pitchFamily="34" charset="0"/>
                <a:cs typeface="Times New Roman" panose="02020603050405020304" pitchFamily="18" charset="0"/>
              </a:rPr>
              <a:t>to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employers and other trainers:</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T</a:t>
            </a:r>
            <a:r>
              <a:rPr lang="en-US" dirty="0">
                <a:latin typeface="Times New Roman" panose="02020603050405020304" pitchFamily="18" charset="0"/>
                <a:ea typeface="Calibri" panose="020F0502020204030204" pitchFamily="34" charset="0"/>
                <a:cs typeface="Times New Roman" panose="02020603050405020304" pitchFamily="18" charset="0"/>
              </a:rPr>
              <a:t>his is a sample presentation developed by OSHA to help employers or other instructors train employees covered under the OSHA respirable crystalline silica standard for </a:t>
            </a:r>
            <a:r>
              <a:rPr lang="en-US" dirty="0" smtClean="0">
                <a:latin typeface="Times New Roman" panose="02020603050405020304" pitchFamily="18" charset="0"/>
                <a:ea typeface="Calibri" panose="020F0502020204030204" pitchFamily="34" charset="0"/>
                <a:cs typeface="Times New Roman" panose="02020603050405020304" pitchFamily="18" charset="0"/>
              </a:rPr>
              <a:t>general</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industry and maritime</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(29 CFR </a:t>
            </a:r>
            <a:r>
              <a:rPr lang="en-US" dirty="0" smtClean="0">
                <a:latin typeface="Times New Roman" panose="02020603050405020304" pitchFamily="18" charset="0"/>
                <a:ea typeface="Calibri" panose="020F0502020204030204" pitchFamily="34" charset="0"/>
                <a:cs typeface="Times New Roman" panose="02020603050405020304" pitchFamily="18" charset="0"/>
              </a:rPr>
              <a:t>1910.1053</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and other instructors can customize this PowerPoint to meet their training needs. Examples of ways to customize this PowerPoint: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add the specific tasks and controls used in their workplace. </a:t>
            </a:r>
          </a:p>
          <a:p>
            <a:pPr marL="824503" lvl="1" indent="-353358">
              <a:buFont typeface="Arial" panose="020B0604020202020204" pitchFamily="34" charset="0"/>
              <a:buChar char="•"/>
              <a:tabLst>
                <a:tab pos="694938"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If exposures </a:t>
            </a:r>
            <a:r>
              <a:rPr lang="en-US" dirty="0">
                <a:latin typeface="Times New Roman" panose="02020603050405020304" pitchFamily="18" charset="0"/>
                <a:ea typeface="Calibri" panose="020F0502020204030204" pitchFamily="34" charset="0"/>
                <a:cs typeface="Times New Roman" panose="02020603050405020304" pitchFamily="18" charset="0"/>
              </a:rPr>
              <a:t>for a workplace </a:t>
            </a:r>
            <a:r>
              <a:rPr lang="en-US" dirty="0" smtClean="0">
                <a:latin typeface="Times New Roman" panose="02020603050405020304" pitchFamily="18" charset="0"/>
                <a:ea typeface="Calibri" panose="020F0502020204030204" pitchFamily="34" charset="0"/>
                <a:cs typeface="Times New Roman" panose="02020603050405020304" pitchFamily="18" charset="0"/>
              </a:rPr>
              <a:t>do </a:t>
            </a:r>
            <a:r>
              <a:rPr lang="en-US" dirty="0">
                <a:latin typeface="Times New Roman" panose="02020603050405020304" pitchFamily="18" charset="0"/>
                <a:ea typeface="Calibri" panose="020F0502020204030204" pitchFamily="34" charset="0"/>
                <a:cs typeface="Times New Roman" panose="02020603050405020304" pitchFamily="18" charset="0"/>
              </a:rPr>
              <a:t>not trigger medical surveillance of any employees, extensive details about medical surveillance do not need to be discussed.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presentation can either be projected or printed as handouts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353358" indent="-353358">
              <a:buFont typeface="Arial" panose="020B0604020202020204" pitchFamily="34" charset="0"/>
              <a:buChar char="•"/>
              <a:tabLst>
                <a:tab pos="471145" algn="l"/>
              </a:tabLst>
            </a:pP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**Employees should be given a chance to ask questions about the material</a:t>
            </a:r>
            <a:r>
              <a:rPr lang="en-US"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presented.**</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0CEC2549-B14B-4B39-89DD-88DCF3872E0C}" type="slidenum">
              <a:rPr lang="en-US" smtClean="0"/>
              <a:t>1</a:t>
            </a:fld>
            <a:endParaRPr lang="en-US"/>
          </a:p>
        </p:txBody>
      </p:sp>
    </p:spTree>
    <p:extLst>
      <p:ext uri="{BB962C8B-B14F-4D97-AF65-F5344CB8AC3E}">
        <p14:creationId xmlns:p14="http://schemas.microsoft.com/office/powerpoint/2010/main" val="428378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Breathing in silica can increase employees’ chances of developing lung diseases, including silicosis, lung cancer, and chronic obstructive pulmonary disease (COPD).  It also increases their chances of developing kidney and autoimmune </a:t>
            </a:r>
            <a:r>
              <a:rPr lang="en-US" dirty="0" smtClean="0">
                <a:latin typeface="Times New Roman" panose="02020603050405020304" pitchFamily="18" charset="0"/>
                <a:ea typeface="Calibri" panose="020F0502020204030204" pitchFamily="34" charset="0"/>
                <a:cs typeface="Times New Roman" panose="02020603050405020304" pitchFamily="18" charset="0"/>
              </a:rPr>
              <a:t>diseases.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higher the levels of silica </a:t>
            </a:r>
            <a:r>
              <a:rPr lang="en-US" dirty="0" smtClean="0">
                <a:latin typeface="Times New Roman" panose="02020603050405020304" pitchFamily="18" charset="0"/>
                <a:ea typeface="Calibri" panose="020F0502020204030204" pitchFamily="34" charset="0"/>
                <a:cs typeface="Times New Roman" panose="02020603050405020304" pitchFamily="18" charset="0"/>
              </a:rPr>
              <a:t>that employees </a:t>
            </a:r>
            <a:r>
              <a:rPr lang="en-US" dirty="0">
                <a:latin typeface="Times New Roman" panose="02020603050405020304" pitchFamily="18" charset="0"/>
                <a:ea typeface="Calibri" panose="020F0502020204030204" pitchFamily="34" charset="0"/>
                <a:cs typeface="Times New Roman" panose="02020603050405020304" pitchFamily="18" charset="0"/>
              </a:rPr>
              <a:t>are exposed to and the longer they are exposed to it, the greater the chances of developing these diseases.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Silicosis and COPD are lung diseases that are </a:t>
            </a:r>
            <a:r>
              <a:rPr lang="en-US" dirty="0" smtClean="0">
                <a:latin typeface="Times New Roman" panose="02020603050405020304" pitchFamily="18" charset="0"/>
                <a:ea typeface="Calibri" panose="020F0502020204030204" pitchFamily="34" charset="0"/>
                <a:cs typeface="Times New Roman" panose="02020603050405020304" pitchFamily="18" charset="0"/>
              </a:rPr>
              <a:t>permanent and </a:t>
            </a:r>
            <a:r>
              <a:rPr lang="en-US" dirty="0">
                <a:latin typeface="Times New Roman" panose="02020603050405020304" pitchFamily="18" charset="0"/>
                <a:ea typeface="Calibri" panose="020F0502020204030204" pitchFamily="34" charset="0"/>
                <a:cs typeface="Times New Roman" panose="02020603050405020304" pitchFamily="18" charset="0"/>
              </a:rPr>
              <a:t>not </a:t>
            </a:r>
            <a:r>
              <a:rPr lang="en-US" dirty="0" smtClean="0">
                <a:latin typeface="Times New Roman" panose="02020603050405020304" pitchFamily="18" charset="0"/>
                <a:ea typeface="Calibri" panose="020F0502020204030204" pitchFamily="34" charset="0"/>
                <a:cs typeface="Times New Roman" panose="02020603050405020304" pitchFamily="18" charset="0"/>
              </a:rPr>
              <a:t>curable, </a:t>
            </a:r>
            <a:r>
              <a:rPr lang="en-US" dirty="0">
                <a:latin typeface="Times New Roman" panose="02020603050405020304" pitchFamily="18" charset="0"/>
                <a:ea typeface="Calibri" panose="020F0502020204030204" pitchFamily="34" charset="0"/>
                <a:cs typeface="Times New Roman" panose="02020603050405020304" pitchFamily="18" charset="0"/>
              </a:rPr>
              <a:t>and can become deadly or disabling.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than 16 percent of people diagnosed with lung cancer live longer than five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Kidney diseases can cause problems like high blood pressure or even </a:t>
            </a:r>
            <a:r>
              <a:rPr lang="en-US" dirty="0" smtClean="0">
                <a:latin typeface="Times New Roman" panose="02020603050405020304" pitchFamily="18" charset="0"/>
                <a:ea typeface="Calibri" panose="020F0502020204030204" pitchFamily="34" charset="0"/>
                <a:cs typeface="Times New Roman" panose="02020603050405020304" pitchFamily="18" charset="0"/>
              </a:rPr>
              <a:t>end-stage </a:t>
            </a:r>
            <a:r>
              <a:rPr lang="en-US" dirty="0">
                <a:latin typeface="Times New Roman" panose="02020603050405020304" pitchFamily="18" charset="0"/>
                <a:ea typeface="Calibri" panose="020F0502020204030204" pitchFamily="34" charset="0"/>
                <a:cs typeface="Times New Roman" panose="02020603050405020304" pitchFamily="18" charset="0"/>
              </a:rPr>
              <a:t>renal disease, which often requires dialysis or a kidney transplant.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Autoimmune diseases occur when antibodies that protect the body from diseases attack the body itself.</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Rheumatoid arthritis is an example of an autoimmune disease.</a:t>
            </a:r>
          </a:p>
          <a:p>
            <a:pPr marL="471145"/>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10</a:t>
            </a:fld>
            <a:endParaRPr lang="en-US"/>
          </a:p>
        </p:txBody>
      </p:sp>
    </p:spTree>
    <p:extLst>
      <p:ext uri="{BB962C8B-B14F-4D97-AF65-F5344CB8AC3E}">
        <p14:creationId xmlns:p14="http://schemas.microsoft.com/office/powerpoint/2010/main" val="10173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could develop silicosis.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 are three forms of silicosis that can develop, based on how much silica employees are exposed to and for how long.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Most employees who develop silicosis develop chronic silicosis.  It typically develops after repeated exposures over 10 or more years.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Accelerated silicosis typically develops after 5-10 years of exposure to higher levels.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Acute silicosis typically develops after exposures to extremely high levels, such as could occur with abrasive blasting with sand. It usually occurs within a few months to less than two years of exposure. It is the rarest form of silicosis.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All forms of silicosis are permanent and irreversible. This means that once you have silicosis, it does not go away or get better and there is no way to cure it.  Silicosis can get worse over time and can lead to disability or death.</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top picture shows a healthy lung and the bottom picture shows a lung from a silicosis victim.</a:t>
            </a:r>
          </a:p>
          <a:p>
            <a:pPr marL="176679" indent="-176679">
              <a:buFont typeface="Arial" panose="020B0604020202020204" pitchFamily="34" charset="0"/>
              <a:buChar char="•"/>
            </a:pPr>
            <a:endParaRPr lang="en-US" baseline="0" dirty="0"/>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11</a:t>
            </a:fld>
            <a:endParaRPr lang="en-US"/>
          </a:p>
        </p:txBody>
      </p:sp>
    </p:spTree>
    <p:extLst>
      <p:ext uri="{BB962C8B-B14F-4D97-AF65-F5344CB8AC3E}">
        <p14:creationId xmlns:p14="http://schemas.microsoft.com/office/powerpoint/2010/main" val="9283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might not have symptoms in the early stages of silica-related diseases, but symptoms can develop as the diseases get worse over time.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Symptoms of lung diseases associated with silica exposure include shortness of breath and coughing. In some employees, these symptoms can get so severe that they cannot work or do common, everyday activities. For example, someone with silicosis might have trouble walking at a normal speed or going up stairs.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Fever, weight loss, exhaustion, and coughing up blood can occur with severe lung disease, lung cancer, and lung infections.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People who have lung diseases, such as silicosis, have a greater chance of developing lung infections such as the flu and pneumonia.</a:t>
            </a:r>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12</a:t>
            </a:fld>
            <a:endParaRPr lang="en-US"/>
          </a:p>
        </p:txBody>
      </p:sp>
    </p:spTree>
    <p:extLst>
      <p:ext uri="{BB962C8B-B14F-4D97-AF65-F5344CB8AC3E}">
        <p14:creationId xmlns:p14="http://schemas.microsoft.com/office/powerpoint/2010/main" val="403601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Your employer must protect you from </a:t>
            </a:r>
            <a:r>
              <a:rPr lang="en-US" sz="1200" u="none" kern="1200" dirty="0" smtClean="0">
                <a:solidFill>
                  <a:schemeClr val="bg1"/>
                </a:solidFill>
                <a:effectLst/>
                <a:latin typeface="Times New Roman" panose="02020603050405020304" pitchFamily="18" charset="0"/>
                <a:ea typeface="+mn-ea"/>
                <a:cs typeface="Times New Roman" panose="02020603050405020304" pitchFamily="18" charset="0"/>
              </a:rPr>
              <a:t>being exposed to</a:t>
            </a:r>
            <a:r>
              <a:rPr lang="en-US" sz="1200" u="none" kern="1200" baseline="0" dirty="0" smtClean="0">
                <a:solidFill>
                  <a:schemeClr val="bg1"/>
                </a:solidFill>
                <a:effectLst/>
                <a:latin typeface="Times New Roman" panose="02020603050405020304" pitchFamily="18" charset="0"/>
                <a:ea typeface="+mn-ea"/>
                <a:cs typeface="Times New Roman" panose="02020603050405020304" pitchFamily="18" charset="0"/>
              </a:rPr>
              <a:t> </a:t>
            </a:r>
            <a:r>
              <a:rPr lang="en-US"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silica dust above certain levels.  </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This decreases the chances that you will develop silica-related diseases.</a:t>
            </a:r>
          </a:p>
          <a:p>
            <a:pPr marL="353358" indent="-353358">
              <a:buFont typeface="Arial" panose="020B0604020202020204" pitchFamily="34" charset="0"/>
              <a:buChar char="•"/>
              <a:tabLst>
                <a:tab pos="235572" algn="l"/>
              </a:tabLs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This pyramid </a:t>
            </a:r>
            <a:r>
              <a:rPr lang="en-US"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shows OSHA’s hierarchy </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of controls, which lists the types of controls in order of their effectiveness. </a:t>
            </a:r>
          </a:p>
          <a:p>
            <a:pPr marL="353358" indent="-353358">
              <a:buFont typeface="Arial" panose="020B0604020202020204" pitchFamily="34" charset="0"/>
              <a:buChar char="•"/>
              <a:tabLst>
                <a:tab pos="235572" algn="l"/>
              </a:tabLs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It shows the most effective form of protection – engineering controls – at the top of the pyramid. Engineering controls remove or isolate silica dust at the point where it is made.</a:t>
            </a:r>
          </a:p>
          <a:p>
            <a:pPr marL="353358" indent="-353358">
              <a:buFont typeface="Arial" panose="020B0604020202020204" pitchFamily="34" charset="0"/>
              <a:buChar char="•"/>
              <a:tabLst>
                <a:tab pos="235572" algn="l"/>
              </a:tabLs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a:t>
            </a:r>
            <a:r>
              <a:rPr lang="en-US"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second-most </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effective type of protection is work practice controls. Work practice controls involve doing tasks in ways that reduce dust exposure. </a:t>
            </a:r>
          </a:p>
          <a:p>
            <a:pPr marL="353358" indent="-353358">
              <a:buFont typeface="Arial" panose="020B0604020202020204" pitchFamily="34" charset="0"/>
              <a:buChar char="•"/>
              <a:tabLst>
                <a:tab pos="235572" algn="l"/>
              </a:tabLs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least effective type of protection is personal protective equipment, such as respirators. This is shown at the bottom of the pyramid.</a:t>
            </a:r>
          </a:p>
          <a:p>
            <a:pPr marL="353358" indent="-353358">
              <a:buFont typeface="Arial" panose="020B0604020202020204" pitchFamily="34" charset="0"/>
              <a:buChar char="•"/>
              <a:tabLst>
                <a:tab pos="235572" algn="l"/>
              </a:tabLs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silica standard requires employers to use engineering controls and work practice controls first to reduce exposures.  They can have employees use respirators only if engineering and work practice controls aren’t sufficient to reduce exposures.</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13</a:t>
            </a:fld>
            <a:endParaRPr lang="en-US"/>
          </a:p>
        </p:txBody>
      </p:sp>
    </p:spTree>
    <p:extLst>
      <p:ext uri="{BB962C8B-B14F-4D97-AF65-F5344CB8AC3E}">
        <p14:creationId xmlns:p14="http://schemas.microsoft.com/office/powerpoint/2010/main" val="23265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three major types of engineering controls for silica dust are wet methods, vacuum dust collection systems, and isolation.</a:t>
            </a:r>
          </a:p>
          <a:p>
            <a:pPr marL="353358" indent="-353358">
              <a:buFont typeface="Arial" panose="020B0604020202020204" pitchFamily="34" charset="0"/>
              <a:buChar char="•"/>
              <a:tabLst>
                <a:tab pos="235572"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Wet methods involve using water or a foam to keep dust down and out of the air.</a:t>
            </a:r>
          </a:p>
          <a:p>
            <a:pPr marL="353358" indent="-353358">
              <a:buFont typeface="Arial" panose="020B0604020202020204" pitchFamily="34" charset="0"/>
              <a:buChar char="•"/>
              <a:tabLst>
                <a:tab pos="235572"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These pictures show </a:t>
            </a:r>
            <a:r>
              <a:rPr lang="en-US" b="0" dirty="0" smtClean="0">
                <a:latin typeface="Times New Roman" panose="02020603050405020304" pitchFamily="18" charset="0"/>
                <a:ea typeface="Calibri" panose="020F0502020204030204" pitchFamily="34" charset="0"/>
                <a:cs typeface="Times New Roman" panose="02020603050405020304" pitchFamily="18" charset="0"/>
              </a:rPr>
              <a:t>cutting</a:t>
            </a:r>
            <a:r>
              <a:rPr lang="en-US" b="0" baseline="0" dirty="0" smtClean="0">
                <a:latin typeface="Times New Roman" panose="02020603050405020304" pitchFamily="18" charset="0"/>
                <a:ea typeface="Calibri" panose="020F0502020204030204" pitchFamily="34" charset="0"/>
                <a:cs typeface="Times New Roman" panose="02020603050405020304" pitchFamily="18" charset="0"/>
              </a:rPr>
              <a:t> stone</a:t>
            </a:r>
            <a:r>
              <a:rPr lang="en-US" b="0" dirty="0" smtClean="0">
                <a:latin typeface="Times New Roman" panose="02020603050405020304" pitchFamily="18" charset="0"/>
                <a:ea typeface="Calibri" panose="020F0502020204030204" pitchFamily="34" charset="0"/>
                <a:cs typeface="Times New Roman" panose="02020603050405020304" pitchFamily="18" charset="0"/>
              </a:rPr>
              <a:t>, </a:t>
            </a:r>
            <a:r>
              <a:rPr lang="en-US" b="0" dirty="0">
                <a:latin typeface="Times New Roman" panose="02020603050405020304" pitchFamily="18" charset="0"/>
                <a:ea typeface="Calibri" panose="020F0502020204030204" pitchFamily="34" charset="0"/>
                <a:cs typeface="Times New Roman" panose="02020603050405020304" pitchFamily="18" charset="0"/>
              </a:rPr>
              <a:t>with and without the use of </a:t>
            </a:r>
            <a:r>
              <a:rPr lang="en-US" b="0" dirty="0" smtClean="0">
                <a:latin typeface="Times New Roman" panose="02020603050405020304" pitchFamily="18" charset="0"/>
                <a:ea typeface="Calibri" panose="020F0502020204030204" pitchFamily="34" charset="0"/>
                <a:cs typeface="Times New Roman" panose="02020603050405020304" pitchFamily="18" charset="0"/>
              </a:rPr>
              <a:t>water.</a:t>
            </a:r>
            <a:endParaRPr lang="en-US" b="0"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The picture </a:t>
            </a:r>
            <a:r>
              <a:rPr lang="en-US" b="0" dirty="0" smtClean="0">
                <a:latin typeface="Times New Roman" panose="02020603050405020304" pitchFamily="18" charset="0"/>
                <a:ea typeface="Calibri" panose="020F0502020204030204" pitchFamily="34" charset="0"/>
                <a:cs typeface="Times New Roman" panose="02020603050405020304" pitchFamily="18" charset="0"/>
              </a:rPr>
              <a:t>on the right shows </a:t>
            </a:r>
            <a:r>
              <a:rPr lang="en-US" b="0" dirty="0">
                <a:latin typeface="Times New Roman" panose="02020603050405020304" pitchFamily="18" charset="0"/>
                <a:ea typeface="Calibri" panose="020F0502020204030204" pitchFamily="34" charset="0"/>
                <a:cs typeface="Times New Roman" panose="02020603050405020304" pitchFamily="18" charset="0"/>
              </a:rPr>
              <a:t>how water greatly reduces the dust released into the air.</a:t>
            </a:r>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14</a:t>
            </a:fld>
            <a:endParaRPr lang="en-US"/>
          </a:p>
        </p:txBody>
      </p:sp>
    </p:spTree>
    <p:extLst>
      <p:ext uri="{BB962C8B-B14F-4D97-AF65-F5344CB8AC3E}">
        <p14:creationId xmlns:p14="http://schemas.microsoft.com/office/powerpoint/2010/main" val="159769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0" dirty="0" smtClean="0">
                <a:latin typeface="Times New Roman" panose="02020603050405020304" pitchFamily="18" charset="0"/>
                <a:ea typeface="Calibri" panose="020F0502020204030204" pitchFamily="34" charset="0"/>
                <a:cs typeface="Times New Roman" panose="02020603050405020304" pitchFamily="18" charset="0"/>
              </a:rPr>
              <a:t>Another </a:t>
            </a:r>
            <a:r>
              <a:rPr lang="en-US" b="0" dirty="0">
                <a:latin typeface="Times New Roman" panose="02020603050405020304" pitchFamily="18" charset="0"/>
                <a:ea typeface="Calibri" panose="020F0502020204030204" pitchFamily="34" charset="0"/>
                <a:cs typeface="Times New Roman" panose="02020603050405020304" pitchFamily="18" charset="0"/>
              </a:rPr>
              <a:t>type of engineering control for silica dust is a vacuum dust collection system.</a:t>
            </a:r>
          </a:p>
          <a:p>
            <a:pPr marL="353358" indent="-353358">
              <a:buFont typeface="Arial" panose="020B0604020202020204" pitchFamily="34" charset="0"/>
              <a:buChar char="•"/>
              <a:tabLst>
                <a:tab pos="235572"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Vacuum dust collection systems remove dust at the point where it is made.</a:t>
            </a:r>
          </a:p>
          <a:p>
            <a:pPr marL="353358" marR="0" lvl="0" indent="-35335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35572" algn="l"/>
              </a:tabLst>
              <a:defRPr/>
            </a:pPr>
            <a:r>
              <a:rPr lang="en-US" b="0" dirty="0" smtClean="0">
                <a:latin typeface="Times New Roman" panose="02020603050405020304" pitchFamily="18" charset="0"/>
                <a:ea typeface="Calibri" panose="020F0502020204030204" pitchFamily="34" charset="0"/>
                <a:cs typeface="Times New Roman" panose="02020603050405020304" pitchFamily="18" charset="0"/>
              </a:rPr>
              <a:t>These pictures show employees grinding stone, with and without a dust collection system.</a:t>
            </a:r>
          </a:p>
          <a:p>
            <a:pPr marL="353358" indent="-353358">
              <a:buFont typeface="Arial" panose="020B0604020202020204" pitchFamily="34" charset="0"/>
              <a:buChar char="•"/>
              <a:tabLst>
                <a:tab pos="235572" algn="l"/>
              </a:tabLst>
            </a:pPr>
            <a:r>
              <a:rPr lang="en-US" b="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b="0" dirty="0">
                <a:latin typeface="Times New Roman" panose="02020603050405020304" pitchFamily="18" charset="0"/>
                <a:ea typeface="Calibri" panose="020F0502020204030204" pitchFamily="34" charset="0"/>
                <a:cs typeface="Times New Roman" panose="02020603050405020304" pitchFamily="18" charset="0"/>
              </a:rPr>
              <a:t>pictures show how capturing the dust at the point where it is made greatly reduces the amount of dust in the air.</a:t>
            </a:r>
          </a:p>
          <a:p>
            <a:endParaRPr lang="en-US" b="0" dirty="0"/>
          </a:p>
        </p:txBody>
      </p:sp>
      <p:sp>
        <p:nvSpPr>
          <p:cNvPr id="4" name="Slide Number Placeholder 3"/>
          <p:cNvSpPr>
            <a:spLocks noGrp="1"/>
          </p:cNvSpPr>
          <p:nvPr>
            <p:ph type="sldNum" sz="quarter" idx="10"/>
          </p:nvPr>
        </p:nvSpPr>
        <p:spPr/>
        <p:txBody>
          <a:bodyPr/>
          <a:lstStyle/>
          <a:p>
            <a:fld id="{0CEC2549-B14B-4B39-89DD-88DCF3872E0C}" type="slidenum">
              <a:rPr lang="en-US" smtClean="0"/>
              <a:t>15</a:t>
            </a:fld>
            <a:endParaRPr lang="en-US"/>
          </a:p>
        </p:txBody>
      </p:sp>
    </p:spTree>
    <p:extLst>
      <p:ext uri="{BB962C8B-B14F-4D97-AF65-F5344CB8AC3E}">
        <p14:creationId xmlns:p14="http://schemas.microsoft.com/office/powerpoint/2010/main" val="618676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third type of engineering control used for silica dust is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Isolation separates the employee from silica dust. </a:t>
            </a:r>
          </a:p>
          <a:p>
            <a:pPr marL="353358" indent="-353358">
              <a:buFont typeface="Arial" panose="020B0604020202020204" pitchFamily="34" charset="0"/>
              <a:buChar char="•"/>
              <a:tabLst>
                <a:tab pos="235572"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This </a:t>
            </a:r>
            <a:r>
              <a:rPr lang="en-US" b="0" dirty="0" smtClean="0">
                <a:latin typeface="Times New Roman" panose="02020603050405020304" pitchFamily="18" charset="0"/>
                <a:ea typeface="Calibri" panose="020F0502020204030204" pitchFamily="34" charset="0"/>
                <a:cs typeface="Times New Roman" panose="02020603050405020304" pitchFamily="18" charset="0"/>
              </a:rPr>
              <a:t>photo </a:t>
            </a:r>
            <a:r>
              <a:rPr lang="en-US" b="0" dirty="0">
                <a:latin typeface="Times New Roman" panose="02020603050405020304" pitchFamily="18" charset="0"/>
                <a:ea typeface="Calibri" panose="020F0502020204030204" pitchFamily="34" charset="0"/>
                <a:cs typeface="Times New Roman" panose="02020603050405020304" pitchFamily="18" charset="0"/>
              </a:rPr>
              <a:t>shows </a:t>
            </a:r>
            <a:r>
              <a:rPr lang="en-US" b="0" dirty="0" smtClean="0">
                <a:latin typeface="Times New Roman" panose="02020603050405020304" pitchFamily="18" charset="0"/>
                <a:ea typeface="Calibri" panose="020F0502020204030204" pitchFamily="34" charset="0"/>
                <a:cs typeface="Times New Roman" panose="02020603050405020304" pitchFamily="18" charset="0"/>
              </a:rPr>
              <a:t>an enclosure that protects</a:t>
            </a:r>
            <a:r>
              <a:rPr lang="en-US" b="0" baseline="0" dirty="0" smtClean="0">
                <a:latin typeface="Times New Roman" panose="02020603050405020304" pitchFamily="18" charset="0"/>
                <a:ea typeface="Calibri" panose="020F0502020204030204" pitchFamily="34" charset="0"/>
                <a:cs typeface="Times New Roman" panose="02020603050405020304" pitchFamily="18" charset="0"/>
              </a:rPr>
              <a:t> the employee from dust created during abrasive blasting of dental castings</a:t>
            </a:r>
            <a:endParaRPr lang="en-US" b="0" dirty="0">
              <a:latin typeface="Times New Roman" panose="02020603050405020304" pitchFamily="18" charset="0"/>
              <a:ea typeface="Calibri" panose="020F0502020204030204" pitchFamily="34" charset="0"/>
              <a:cs typeface="Times New Roman" panose="02020603050405020304" pitchFamily="18" charset="0"/>
            </a:endParaRPr>
          </a:p>
          <a:p>
            <a:endParaRPr lang="en-US" b="0"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16</a:t>
            </a:fld>
            <a:endParaRPr lang="en-US"/>
          </a:p>
        </p:txBody>
      </p:sp>
    </p:spTree>
    <p:extLst>
      <p:ext uri="{BB962C8B-B14F-4D97-AF65-F5344CB8AC3E}">
        <p14:creationId xmlns:p14="http://schemas.microsoft.com/office/powerpoint/2010/main" val="357355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Note</a:t>
            </a:r>
            <a:r>
              <a:rPr lang="en-US" baseline="0" dirty="0" smtClean="0"/>
              <a:t> that if you are exposed to silica dust from hydraulic fracturing operations in the oil and gas industry, your employer has until June 23, 2021, to control silica exposures using engineering controls. </a:t>
            </a:r>
          </a:p>
          <a:p>
            <a:pPr marL="171450" indent="-171450">
              <a:buFont typeface="Arial" panose="020B0604020202020204" pitchFamily="34" charset="0"/>
              <a:buChar char="•"/>
            </a:pPr>
            <a:r>
              <a:rPr lang="en-US" baseline="0" dirty="0" smtClean="0"/>
              <a:t>Currently, hydraulic fracturing employers must follow all other requirements of the standard, such as using respirators to protect employees from exposures above the PEL. </a:t>
            </a:r>
          </a:p>
          <a:p>
            <a:pPr marL="171450" indent="-171450">
              <a:buFont typeface="Arial" panose="020B0604020202020204" pitchFamily="34" charset="0"/>
              <a:buChar char="•"/>
            </a:pPr>
            <a:r>
              <a:rPr lang="en-US" baseline="0" dirty="0" smtClean="0"/>
              <a:t>This picture shows mini bag houses that prevent the release of silica dust during sand transfer operations at hydraulic fracturing sites. </a:t>
            </a:r>
          </a:p>
          <a:p>
            <a:pPr marL="171450" indent="-171450">
              <a:buFont typeface="Arial" panose="020B0604020202020204" pitchFamily="34" charset="0"/>
              <a:buChar char="•"/>
            </a:pPr>
            <a:r>
              <a:rPr lang="en-US" baseline="0" dirty="0" smtClean="0"/>
              <a:t>[Note to employers and other trainers: This slide can be deleted if you are training workers who are not involved with hydraulic fracturing in the oil and gas industry]</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17</a:t>
            </a:fld>
            <a:endParaRPr lang="en-US"/>
          </a:p>
        </p:txBody>
      </p:sp>
    </p:spTree>
    <p:extLst>
      <p:ext uri="{BB962C8B-B14F-4D97-AF65-F5344CB8AC3E}">
        <p14:creationId xmlns:p14="http://schemas.microsoft.com/office/powerpoint/2010/main" val="133363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Training </a:t>
            </a:r>
            <a:r>
              <a:rPr lang="en-US" dirty="0" smtClean="0">
                <a:latin typeface="Times New Roman" panose="02020603050405020304" pitchFamily="18" charset="0"/>
                <a:ea typeface="Calibri" panose="020F0502020204030204" pitchFamily="34" charset="0"/>
                <a:cs typeface="Times New Roman" panose="02020603050405020304" pitchFamily="18" charset="0"/>
              </a:rPr>
              <a:t>on </a:t>
            </a:r>
            <a:r>
              <a:rPr lang="en-US" dirty="0">
                <a:latin typeface="Times New Roman" panose="02020603050405020304" pitchFamily="18" charset="0"/>
                <a:ea typeface="Calibri" panose="020F0502020204030204" pitchFamily="34" charset="0"/>
                <a:cs typeface="Times New Roman" panose="02020603050405020304" pitchFamily="18" charset="0"/>
              </a:rPr>
              <a:t>how to use effective work practices is another way employers can protect </a:t>
            </a:r>
            <a:r>
              <a:rPr lang="en-US" dirty="0" smtClean="0">
                <a:latin typeface="Times New Roman" panose="02020603050405020304" pitchFamily="18" charset="0"/>
                <a:ea typeface="Calibri" panose="020F0502020204030204" pitchFamily="34" charset="0"/>
                <a:cs typeface="Times New Roman" panose="02020603050405020304" pitchFamily="18" charset="0"/>
              </a:rPr>
              <a:t>their</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employees</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Work practice controls involve doing tasks in ways that decrease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type of a work practice control is making sure that engineering controls are working properly</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0" dirty="0">
                <a:latin typeface="Times New Roman" panose="02020603050405020304" pitchFamily="18" charset="0"/>
                <a:ea typeface="Calibri" panose="020F0502020204030204" pitchFamily="34" charset="0"/>
                <a:cs typeface="Times New Roman" panose="02020603050405020304" pitchFamily="18" charset="0"/>
              </a:rPr>
              <a:t>An example is </a:t>
            </a:r>
            <a:r>
              <a:rPr lang="en-US" b="0" dirty="0" smtClean="0">
                <a:latin typeface="Times New Roman" panose="02020603050405020304" pitchFamily="18" charset="0"/>
                <a:ea typeface="Calibri" panose="020F0502020204030204" pitchFamily="34" charset="0"/>
                <a:cs typeface="Times New Roman" panose="02020603050405020304" pitchFamily="18" charset="0"/>
              </a:rPr>
              <a:t>checking that vacuum systems</a:t>
            </a:r>
            <a:r>
              <a:rPr lang="en-US" b="0" baseline="0" dirty="0" smtClean="0">
                <a:latin typeface="Times New Roman" panose="02020603050405020304" pitchFamily="18" charset="0"/>
                <a:ea typeface="Calibri" panose="020F0502020204030204" pitchFamily="34" charset="0"/>
                <a:cs typeface="Times New Roman" panose="02020603050405020304" pitchFamily="18" charset="0"/>
              </a:rPr>
              <a:t> are functioning effectively and not releasing dust.</a:t>
            </a:r>
            <a:r>
              <a:rPr lang="en-US" b="1" baseline="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Immediately addressing an engineering control that is not working properly is another example of a work practice control.  If you can see dust levels starting to increase, </a:t>
            </a:r>
            <a:r>
              <a:rPr lang="en-US" b="0" dirty="0">
                <a:latin typeface="Times New Roman" panose="02020603050405020304" pitchFamily="18" charset="0"/>
                <a:ea typeface="Calibri" panose="020F0502020204030204" pitchFamily="34" charset="0"/>
                <a:cs typeface="Times New Roman" panose="02020603050405020304" pitchFamily="18" charset="0"/>
              </a:rPr>
              <a:t>as is shown in this picture, this is a sign of a problem with engineering controls.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example of a work practice control is using cleaning methods, such as wet sweeping, to decrease the amount of dust that gets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might also schedule dusty tasks when other employees will not be around.</a:t>
            </a:r>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u="sng" dirty="0"/>
          </a:p>
          <a:p>
            <a:endParaRPr lang="en-US" b="1"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18</a:t>
            </a:fld>
            <a:endParaRPr lang="en-US"/>
          </a:p>
        </p:txBody>
      </p:sp>
    </p:spTree>
    <p:extLst>
      <p:ext uri="{BB962C8B-B14F-4D97-AF65-F5344CB8AC3E}">
        <p14:creationId xmlns:p14="http://schemas.microsoft.com/office/powerpoint/2010/main" val="326448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Personal protective equipment, such as respirators, is at the bottom of the hierarchy of controls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give you a respirator if engineering controls and work practices are not enough to control exposures down to the exposure limit.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when respirators must be used, your employer must still use engineering and work practice controls to lower exposures as much as possible.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of the major reasons why engineering and work practice controls must always be used before respirators is because they decrease dust at the point where it is made. As a result, they protect everyone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Respirators are effective if they are properly selected, fitted, maintained, and worn. However, they protect only the people wearing them.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19</a:t>
            </a:fld>
            <a:endParaRPr lang="en-US"/>
          </a:p>
        </p:txBody>
      </p:sp>
    </p:spTree>
    <p:extLst>
      <p:ext uri="{BB962C8B-B14F-4D97-AF65-F5344CB8AC3E}">
        <p14:creationId xmlns:p14="http://schemas.microsoft.com/office/powerpoint/2010/main" val="20654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dirty="0">
              <a:solidFill>
                <a:srgbClr val="FF0000"/>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a:t>
            </a:fld>
            <a:endParaRPr lang="en-US"/>
          </a:p>
        </p:txBody>
      </p:sp>
    </p:spTree>
    <p:extLst>
      <p:ext uri="{BB962C8B-B14F-4D97-AF65-F5344CB8AC3E}">
        <p14:creationId xmlns:p14="http://schemas.microsoft.com/office/powerpoint/2010/main" val="254272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1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Employers must inform employees of the specific engineering controls, work practice controls, and respiratory protection used in their workplace. If exposures are controlled by substituting a different material for a silica-containing material, employees must be trained on that as well.  The controls used in the workplace can be included as part of this slide if it is convenient for employers.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2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Employees must be trained on the proper work practices associated with the tasks they perform.  </a:t>
            </a:r>
            <a:r>
              <a:rPr lang="en-US" b="1" dirty="0">
                <a:latin typeface="Times New Roman" panose="02020603050405020304" pitchFamily="18" charset="0"/>
                <a:ea typeface="Calibri" panose="020F0502020204030204" pitchFamily="34" charset="0"/>
                <a:cs typeface="Times New Roman" panose="02020603050405020304" pitchFamily="18" charset="0"/>
              </a:rPr>
              <a:t>For example, an employee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who operates equipment</a:t>
            </a:r>
            <a:r>
              <a:rPr lang="en-US" b="1" baseline="0"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with built-in</a:t>
            </a:r>
            <a:r>
              <a:rPr lang="en-US" b="1" baseline="0" dirty="0" smtClean="0">
                <a:latin typeface="Times New Roman" panose="02020603050405020304" pitchFamily="18" charset="0"/>
                <a:ea typeface="Calibri" panose="020F0502020204030204" pitchFamily="34" charset="0"/>
                <a:cs typeface="Times New Roman" panose="02020603050405020304" pitchFamily="18" charset="0"/>
              </a:rPr>
              <a:t> dust controls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must </a:t>
            </a:r>
            <a:r>
              <a:rPr lang="en-US" b="1" dirty="0">
                <a:latin typeface="Times New Roman" panose="02020603050405020304" pitchFamily="18" charset="0"/>
                <a:ea typeface="Calibri" panose="020F0502020204030204" pitchFamily="34" charset="0"/>
                <a:cs typeface="Times New Roman" panose="02020603050405020304" pitchFamily="18" charset="0"/>
              </a:rPr>
              <a:t>know how to fully and properly implement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and maintain the </a:t>
            </a:r>
            <a:r>
              <a:rPr lang="en-US" b="1" dirty="0">
                <a:latin typeface="Times New Roman" panose="02020603050405020304" pitchFamily="18" charset="0"/>
                <a:ea typeface="Calibri" panose="020F0502020204030204" pitchFamily="34" charset="0"/>
                <a:cs typeface="Times New Roman" panose="02020603050405020304" pitchFamily="18" charset="0"/>
              </a:rPr>
              <a:t>dust controls on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that</a:t>
            </a:r>
            <a:r>
              <a:rPr lang="en-US" b="1" baseline="0" dirty="0" smtClean="0">
                <a:latin typeface="Times New Roman" panose="02020603050405020304" pitchFamily="18" charset="0"/>
                <a:ea typeface="Calibri" panose="020F0502020204030204" pitchFamily="34" charset="0"/>
                <a:cs typeface="Times New Roman" panose="02020603050405020304" pitchFamily="18" charset="0"/>
              </a:rPr>
              <a:t> equipment</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rPr>
              <a:t>Note to trainers other than employers:  </a:t>
            </a:r>
            <a:r>
              <a:rPr lang="en-US" dirty="0">
                <a:latin typeface="Times New Roman" panose="02020603050405020304" pitchFamily="18" charset="0"/>
                <a:ea typeface="Calibri" panose="020F0502020204030204" pitchFamily="34" charset="0"/>
              </a:rPr>
              <a:t>The slide can be modified to let employees know that their employers must train them about the specific engineering controls, work practices, and respiratory protection used in their workplace. They should also know that the employer should show them how to fully and properly implement controls for any tools they operate.</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20</a:t>
            </a:fld>
            <a:endParaRPr lang="en-US"/>
          </a:p>
        </p:txBody>
      </p:sp>
    </p:spTree>
    <p:extLst>
      <p:ext uri="{BB962C8B-B14F-4D97-AF65-F5344CB8AC3E}">
        <p14:creationId xmlns:p14="http://schemas.microsoft.com/office/powerpoint/2010/main" val="4261596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now talk about the major requirements of the silica </a:t>
            </a:r>
            <a:r>
              <a:rPr lang="en-US" dirty="0" smtClean="0">
                <a:latin typeface="Times New Roman" panose="02020603050405020304" pitchFamily="18" charset="0"/>
                <a:ea typeface="Calibri" panose="020F0502020204030204" pitchFamily="34" charset="0"/>
                <a:cs typeface="Times New Roman" panose="02020603050405020304" pitchFamily="18" charset="0"/>
              </a:rPr>
              <a:t>standard for general industry.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21</a:t>
            </a:fld>
            <a:endParaRPr lang="en-US"/>
          </a:p>
        </p:txBody>
      </p:sp>
    </p:spTree>
    <p:extLst>
      <p:ext uri="{BB962C8B-B14F-4D97-AF65-F5344CB8AC3E}">
        <p14:creationId xmlns:p14="http://schemas.microsoft.com/office/powerpoint/2010/main" val="3776157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Employers</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must </a:t>
            </a:r>
            <a:r>
              <a:rPr lang="en-US" dirty="0">
                <a:latin typeface="Times New Roman" panose="02020603050405020304" pitchFamily="18" charset="0"/>
                <a:ea typeface="Calibri" panose="020F0502020204030204" pitchFamily="34" charset="0"/>
                <a:cs typeface="Times New Roman" panose="02020603050405020304" pitchFamily="18" charset="0"/>
              </a:rPr>
              <a:t>determine how much silica you are exposed to and whether your exposure is at or below the permissible exposure limit (PEL).  The PEL is 50 micrograms of respirable crystalline silica per cubic meter of air averaged over an 8-hour work day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z="8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units of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 represent the weight of respirable crystalline silica suspended in a specific amount of air.</a:t>
            </a: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22</a:t>
            </a:fld>
            <a:endParaRPr lang="en-US"/>
          </a:p>
        </p:txBody>
      </p:sp>
    </p:spTree>
    <p:extLst>
      <p:ext uri="{BB962C8B-B14F-4D97-AF65-F5344CB8AC3E}">
        <p14:creationId xmlns:p14="http://schemas.microsoft.com/office/powerpoint/2010/main" val="195521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The photo on the left shows 1,000 micrograms of respirable crystalline</a:t>
            </a: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 silica next to a dime.</a:t>
            </a:r>
          </a:p>
          <a:p>
            <a:pPr marL="353358" indent="-353358">
              <a:buFont typeface="Arial" panose="020B0604020202020204" pitchFamily="34" charset="0"/>
              <a:buChar char="•"/>
              <a:tabLst>
                <a:tab pos="235572" algn="l"/>
              </a:tabLst>
            </a:pP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The photo on the right shows a room that contains approximately 20 cubic meters of air.</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1,000 </a:t>
            </a:r>
            <a:r>
              <a:rPr lang="en-US" sz="1200" dirty="0">
                <a:latin typeface="Times New Roman" panose="02020603050405020304" pitchFamily="18" charset="0"/>
                <a:ea typeface="Calibri" panose="020F0502020204030204" pitchFamily="34" charset="0"/>
                <a:cs typeface="Times New Roman" panose="02020603050405020304" pitchFamily="18" charset="0"/>
              </a:rPr>
              <a:t>micrograms of respirable crystalline silica suspended in 20 cubic meters of air is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an average </a:t>
            </a:r>
            <a:r>
              <a:rPr lang="en-US" sz="1200" dirty="0">
                <a:latin typeface="Times New Roman" panose="02020603050405020304" pitchFamily="18" charset="0"/>
                <a:ea typeface="Calibri" panose="020F0502020204030204" pitchFamily="34" charset="0"/>
                <a:cs typeface="Times New Roman" panose="02020603050405020304" pitchFamily="18" charset="0"/>
              </a:rPr>
              <a:t>concentration of 50 micrograms per cubic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meter,</a:t>
            </a: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 which is equal to the PEL.</a:t>
            </a:r>
          </a:p>
          <a:p>
            <a:pPr marL="353358" indent="-353358">
              <a:buFont typeface="Arial" panose="020B0604020202020204" pitchFamily="34" charset="0"/>
              <a:buChar char="•"/>
              <a:tabLst>
                <a:tab pos="235572" algn="l"/>
              </a:tabLst>
            </a:pP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A person who worked in this room for no more than 8 hours would not be exposed to silica above the PEL.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 might not notice 1,000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micrograms </a:t>
            </a:r>
            <a:r>
              <a:rPr lang="en-US" sz="1200" dirty="0">
                <a:latin typeface="Times New Roman" panose="02020603050405020304" pitchFamily="18" charset="0"/>
                <a:ea typeface="Calibri" panose="020F0502020204030204" pitchFamily="34" charset="0"/>
                <a:cs typeface="Times New Roman" panose="02020603050405020304" pitchFamily="18" charset="0"/>
              </a:rPr>
              <a:t>of pure respirable crystalline silica dust when it’s airborne in a room of this size. But, because silica is typically a small part of total dust, the air would likely be noticeably dusty.</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Your exposures to silica may increase and decrease throughout the shift.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For example, you may be exposed while performing a silica-generating task and then not receive additional exposures when performing a task that doesn’t generate silica dust.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rPr>
              <a:t>Although exposures are increasing and decreasing throughout the shift, your average exposure must remain at or below 50 µg/m</a:t>
            </a:r>
            <a:r>
              <a:rPr lang="en-US" sz="1200" baseline="30000" dirty="0">
                <a:latin typeface="Times New Roman" panose="02020603050405020304" pitchFamily="18" charset="0"/>
                <a:ea typeface="Calibri" panose="020F0502020204030204" pitchFamily="34" charset="0"/>
              </a:rPr>
              <a:t>3</a:t>
            </a:r>
            <a:r>
              <a:rPr lang="en-US" sz="1200" dirty="0">
                <a:latin typeface="Times New Roman" panose="02020603050405020304" pitchFamily="18" charset="0"/>
                <a:ea typeface="Calibri" panose="020F0502020204030204" pitchFamily="34" charset="0"/>
              </a:rPr>
              <a:t> for each 8-hour work shift.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23</a:t>
            </a:fld>
            <a:endParaRPr lang="en-US"/>
          </a:p>
        </p:txBody>
      </p:sp>
    </p:spTree>
    <p:extLst>
      <p:ext uri="{BB962C8B-B14F-4D97-AF65-F5344CB8AC3E}">
        <p14:creationId xmlns:p14="http://schemas.microsoft.com/office/powerpoint/2010/main" val="3309914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Your </a:t>
            </a:r>
            <a:r>
              <a:rPr lang="en-US" dirty="0">
                <a:latin typeface="Times New Roman" panose="02020603050405020304" pitchFamily="18" charset="0"/>
                <a:ea typeface="Calibri" panose="020F0502020204030204" pitchFamily="34" charset="0"/>
                <a:cs typeface="Times New Roman" panose="02020603050405020304" pitchFamily="18" charset="0"/>
              </a:rPr>
              <a:t>employer must determine how much respirable crystalline silica you are exposed to.</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determine exposure to silica in different ways.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They might measure exposures by attaching a pump to you that collects silica dust.  This picture shows the pump attached to an employee’s belt.  The pump draws in air through the cyclone, which is the device attached near the employee’s collar. The cyclone contains a filter that is sent to the lab to determine the employee’s exposure level.</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might also determine exposures using other methods.  For example, some meters directly measure the concentration of total respirable dust. The amount of silica can then be determined based on the fraction of silica in the material </a:t>
            </a:r>
            <a:r>
              <a:rPr lang="en-US" dirty="0" smtClean="0">
                <a:latin typeface="Times New Roman" panose="02020603050405020304" pitchFamily="18" charset="0"/>
                <a:ea typeface="Calibri" panose="020F0502020204030204" pitchFamily="34" charset="0"/>
                <a:cs typeface="Times New Roman" panose="02020603050405020304" pitchFamily="18" charset="0"/>
              </a:rPr>
              <a:t>being worked</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on or used in the production process, </a:t>
            </a:r>
            <a:r>
              <a:rPr lang="en-US" dirty="0" smtClean="0">
                <a:latin typeface="Times New Roman" panose="02020603050405020304" pitchFamily="18" charset="0"/>
                <a:ea typeface="Calibri" panose="020F0502020204030204" pitchFamily="34" charset="0"/>
                <a:cs typeface="Times New Roman" panose="02020603050405020304" pitchFamily="18" charset="0"/>
              </a:rPr>
              <a:t> such as sand</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stone, or artificial stone.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Under the hazard communication standard, employers must train employees on how silica is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notify you about your exposure levels within </a:t>
            </a:r>
            <a:r>
              <a:rPr lang="en-US" dirty="0" smtClean="0">
                <a:latin typeface="Times New Roman" panose="02020603050405020304" pitchFamily="18" charset="0"/>
                <a:ea typeface="Calibri" panose="020F0502020204030204" pitchFamily="34" charset="0"/>
                <a:cs typeface="Times New Roman" panose="02020603050405020304" pitchFamily="18" charset="0"/>
              </a:rPr>
              <a:t>15 </a:t>
            </a:r>
            <a:r>
              <a:rPr lang="en-US" dirty="0">
                <a:latin typeface="Times New Roman" panose="02020603050405020304" pitchFamily="18" charset="0"/>
                <a:ea typeface="Calibri" panose="020F0502020204030204" pitchFamily="34" charset="0"/>
                <a:cs typeface="Times New Roman" panose="02020603050405020304" pitchFamily="18" charset="0"/>
              </a:rPr>
              <a:t>days of getting the results.  They can notify you personally or by posting the results in a convenient location (employers should let employees know how they will be notified).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notify you about corrective actions they will be taking if exposures exceed the PEL. Corrective actions might include use of engineering controls and/or respirators.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let you or your representative observe exposure measurements </a:t>
            </a:r>
            <a:r>
              <a:rPr lang="en-US" dirty="0" smtClean="0">
                <a:latin typeface="Times New Roman" panose="02020603050405020304" pitchFamily="18" charset="0"/>
                <a:ea typeface="Calibri" panose="020F0502020204030204" pitchFamily="34" charset="0"/>
                <a:cs typeface="Times New Roman" panose="02020603050405020304" pitchFamily="18" charset="0"/>
              </a:rPr>
              <a:t>that they </a:t>
            </a:r>
            <a:r>
              <a:rPr lang="en-US" dirty="0">
                <a:latin typeface="Times New Roman" panose="02020603050405020304" pitchFamily="18" charset="0"/>
                <a:ea typeface="Calibri" panose="020F0502020204030204" pitchFamily="34" charset="0"/>
                <a:cs typeface="Times New Roman" panose="02020603050405020304" pitchFamily="18" charset="0"/>
              </a:rPr>
              <a:t>take in the workplace.</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24</a:t>
            </a:fld>
            <a:endParaRPr lang="en-US"/>
          </a:p>
        </p:txBody>
      </p:sp>
    </p:spTree>
    <p:extLst>
      <p:ext uri="{BB962C8B-B14F-4D97-AF65-F5344CB8AC3E}">
        <p14:creationId xmlns:p14="http://schemas.microsoft.com/office/powerpoint/2010/main" val="4209546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Your </a:t>
            </a:r>
            <a:r>
              <a:rPr lang="en-US" dirty="0">
                <a:latin typeface="Times New Roman" panose="02020603050405020304" pitchFamily="18" charset="0"/>
                <a:ea typeface="Calibri" panose="020F0502020204030204" pitchFamily="34" charset="0"/>
                <a:cs typeface="Times New Roman" panose="02020603050405020304" pitchFamily="18" charset="0"/>
              </a:rPr>
              <a:t>employer must follow </a:t>
            </a:r>
            <a:r>
              <a:rPr lang="en-US" strike="noStrike" dirty="0" smtClean="0">
                <a:latin typeface="Times New Roman" panose="02020603050405020304" pitchFamily="18" charset="0"/>
                <a:ea typeface="Calibri" panose="020F0502020204030204" pitchFamily="34" charset="0"/>
                <a:cs typeface="Times New Roman" panose="02020603050405020304" pitchFamily="18" charset="0"/>
              </a:rPr>
              <a:t>OSHA’s</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hierarchy of controls to determine effective engineering and work practice controls and </a:t>
            </a:r>
            <a:r>
              <a:rPr lang="en-US" dirty="0" smtClean="0">
                <a:latin typeface="Times New Roman" panose="02020603050405020304" pitchFamily="18" charset="0"/>
                <a:ea typeface="Calibri" panose="020F0502020204030204" pitchFamily="34" charset="0"/>
                <a:cs typeface="Times New Roman" panose="02020603050405020304" pitchFamily="18" charset="0"/>
              </a:rPr>
              <a:t>must</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require </a:t>
            </a:r>
            <a:r>
              <a:rPr lang="en-US" dirty="0">
                <a:latin typeface="Times New Roman" panose="02020603050405020304" pitchFamily="18" charset="0"/>
                <a:ea typeface="Calibri" panose="020F0502020204030204" pitchFamily="34" charset="0"/>
                <a:cs typeface="Times New Roman" panose="02020603050405020304" pitchFamily="18" charset="0"/>
              </a:rPr>
              <a:t>the use of respirators </a:t>
            </a:r>
            <a:r>
              <a:rPr lang="en-US" dirty="0" smtClean="0">
                <a:latin typeface="Times New Roman" panose="02020603050405020304" pitchFamily="18" charset="0"/>
                <a:ea typeface="Calibri" panose="020F0502020204030204" pitchFamily="34" charset="0"/>
                <a:cs typeface="Times New Roman" panose="02020603050405020304" pitchFamily="18" charset="0"/>
              </a:rPr>
              <a:t>only when </a:t>
            </a:r>
            <a:r>
              <a:rPr lang="en-US" dirty="0">
                <a:latin typeface="Times New Roman" panose="02020603050405020304" pitchFamily="18" charset="0"/>
                <a:ea typeface="Calibri" panose="020F0502020204030204" pitchFamily="34" charset="0"/>
                <a:cs typeface="Times New Roman" panose="02020603050405020304" pitchFamily="18" charset="0"/>
              </a:rPr>
              <a:t>those controls are not enough to decrease exposures to the PEL or below.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if employers cannot reduce exposures to the PEL with engineering and work practice controls, they must reduce exposures as much as possible using those controls.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Arial" panose="020B0604020202020204" pitchFamily="34" charset="0"/>
              <a:buNone/>
              <a:tabLst>
                <a:tab pos="231210" algn="l"/>
              </a:tabLs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173407" indent="-173407">
              <a:buFont typeface="Arial" panose="020B0604020202020204" pitchFamily="34" charset="0"/>
              <a:buChar char="•"/>
            </a:pPr>
            <a:endParaRPr lang="en-US" dirty="0" smtClean="0"/>
          </a:p>
          <a:p>
            <a:pPr marL="353358" indent="-353358">
              <a:buFont typeface="Arial" panose="020B0604020202020204" pitchFamily="34" charset="0"/>
              <a:buChar char="•"/>
              <a:tabLst>
                <a:tab pos="235572"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25</a:t>
            </a:fld>
            <a:endParaRPr lang="en-US"/>
          </a:p>
        </p:txBody>
      </p:sp>
    </p:spTree>
    <p:extLst>
      <p:ext uri="{BB962C8B-B14F-4D97-AF65-F5344CB8AC3E}">
        <p14:creationId xmlns:p14="http://schemas.microsoft.com/office/powerpoint/2010/main" val="2627074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mentioned earlier in the presentation,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some cases </a:t>
            </a:r>
            <a:r>
              <a:rPr lang="en-US" dirty="0" smtClean="0">
                <a:latin typeface="Times New Roman" panose="02020603050405020304" pitchFamily="18" charset="0"/>
                <a:ea typeface="Calibri" panose="020F0502020204030204" pitchFamily="34" charset="0"/>
                <a:cs typeface="Times New Roman" panose="02020603050405020304" pitchFamily="18" charset="0"/>
              </a:rPr>
              <a:t>employers </a:t>
            </a:r>
            <a:r>
              <a:rPr lang="en-US" dirty="0">
                <a:latin typeface="Times New Roman" panose="02020603050405020304" pitchFamily="18" charset="0"/>
                <a:ea typeface="Calibri" panose="020F0502020204030204" pitchFamily="34" charset="0"/>
                <a:cs typeface="Times New Roman" panose="02020603050405020304" pitchFamily="18" charset="0"/>
              </a:rPr>
              <a:t>must </a:t>
            </a:r>
            <a:r>
              <a:rPr lang="en-US" dirty="0" smtClean="0">
                <a:latin typeface="Times New Roman" panose="02020603050405020304" pitchFamily="18" charset="0"/>
                <a:ea typeface="Calibri" panose="020F0502020204030204" pitchFamily="34" charset="0"/>
                <a:cs typeface="Times New Roman" panose="02020603050405020304" pitchFamily="18" charset="0"/>
              </a:rPr>
              <a:t>provide </a:t>
            </a:r>
            <a:r>
              <a:rPr lang="en-US" dirty="0">
                <a:latin typeface="Times New Roman" panose="02020603050405020304" pitchFamily="18" charset="0"/>
                <a:ea typeface="Calibri" panose="020F0502020204030204" pitchFamily="34" charset="0"/>
                <a:cs typeface="Times New Roman" panose="02020603050405020304" pitchFamily="18" charset="0"/>
              </a:rPr>
              <a:t>you with respirators to protect you from breathing in silica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the workplace, employers must follow all requirements of the respiratory protection standard, including training about respirators, testing to make sure respirators fit properly, and providing medical evaluations.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26</a:t>
            </a:fld>
            <a:endParaRPr lang="en-US"/>
          </a:p>
        </p:txBody>
      </p:sp>
    </p:spTree>
    <p:extLst>
      <p:ext uri="{BB962C8B-B14F-4D97-AF65-F5344CB8AC3E}">
        <p14:creationId xmlns:p14="http://schemas.microsoft.com/office/powerpoint/2010/main" val="3117044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Employers must establish regulated areas wherever exposures to silica are expected to be greater than the PEL. </a:t>
            </a:r>
          </a:p>
          <a:p>
            <a:pPr marL="171450" indent="-171450">
              <a:buFont typeface="Arial" panose="020B0604020202020204" pitchFamily="34" charset="0"/>
              <a:buChar char="•"/>
            </a:pPr>
            <a:r>
              <a:rPr lang="en-US" dirty="0" smtClean="0"/>
              <a:t>The purpose</a:t>
            </a:r>
            <a:r>
              <a:rPr lang="en-US" baseline="0" dirty="0" smtClean="0"/>
              <a:t> of regulated areas is to let employees know </a:t>
            </a:r>
            <a:r>
              <a:rPr lang="en-US" baseline="0" smtClean="0"/>
              <a:t>about designated high-exposure </a:t>
            </a:r>
            <a:r>
              <a:rPr lang="en-US" baseline="0" dirty="0" smtClean="0"/>
              <a:t>areas, limit the numbers of employees in those areas, and ensure that whoever enters those areas wears a respirator. </a:t>
            </a:r>
          </a:p>
          <a:p>
            <a:pPr marL="171450" indent="-171450">
              <a:buFont typeface="Arial" panose="020B0604020202020204" pitchFamily="34" charset="0"/>
              <a:buChar char="•"/>
            </a:pPr>
            <a:r>
              <a:rPr lang="en-US" dirty="0" smtClean="0"/>
              <a:t>Employers must mark off regulated</a:t>
            </a:r>
            <a:r>
              <a:rPr lang="en-US" baseline="0" dirty="0" smtClean="0"/>
              <a:t> </a:t>
            </a:r>
            <a:r>
              <a:rPr lang="en-US" dirty="0" smtClean="0"/>
              <a:t>areas in some</a:t>
            </a:r>
            <a:r>
              <a:rPr lang="en-US" baseline="0" dirty="0" smtClean="0"/>
              <a:t> </a:t>
            </a:r>
            <a:r>
              <a:rPr lang="en-US" dirty="0" smtClean="0"/>
              <a:t>manner</a:t>
            </a:r>
            <a:r>
              <a:rPr lang="en-US" baseline="0" dirty="0" smtClean="0"/>
              <a:t>, such as by using cones, tape, barricades, or textured flooring.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Warning signs with specific wording must be posted at all entrances to regulated areas. </a:t>
            </a:r>
          </a:p>
          <a:p>
            <a:pPr marL="171450" indent="-171450">
              <a:buFont typeface="Arial" panose="020B0604020202020204" pitchFamily="34" charset="0"/>
              <a:buChar char="•"/>
            </a:pPr>
            <a:r>
              <a:rPr lang="en-US" baseline="0" dirty="0" smtClean="0"/>
              <a:t>Only authorized persons are allowed to enter regulated areas.  This includes persons who must work in the area,  such as employees who repair or maintain equipment in the areas, and quality control staff who must enter those areas to do their job. </a:t>
            </a:r>
          </a:p>
          <a:p>
            <a:pPr marL="171450" indent="-171450">
              <a:buFont typeface="Arial" panose="020B0604020202020204" pitchFamily="34" charset="0"/>
              <a:buChar char="•"/>
            </a:pPr>
            <a:r>
              <a:rPr lang="en-US" u="none" baseline="0" dirty="0" smtClean="0"/>
              <a:t>Employers</a:t>
            </a:r>
            <a:r>
              <a:rPr lang="en-US" baseline="0" dirty="0" smtClean="0"/>
              <a:t> must provide an appropriate respirator to those who enter the area; they must make sure that everyone who enters the area uses the respirator the entire time he or she is in the area. </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27</a:t>
            </a:fld>
            <a:endParaRPr lang="en-US"/>
          </a:p>
        </p:txBody>
      </p:sp>
    </p:spTree>
    <p:extLst>
      <p:ext uri="{BB962C8B-B14F-4D97-AF65-F5344CB8AC3E}">
        <p14:creationId xmlns:p14="http://schemas.microsoft.com/office/powerpoint/2010/main" val="2672202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Warning signs</a:t>
            </a:r>
            <a:r>
              <a:rPr lang="en-US" baseline="0" dirty="0" smtClean="0"/>
              <a:t> at each entrance of a regulated area must have this wording.</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28</a:t>
            </a:fld>
            <a:endParaRPr lang="en-US"/>
          </a:p>
        </p:txBody>
      </p:sp>
    </p:spTree>
    <p:extLst>
      <p:ext uri="{BB962C8B-B14F-4D97-AF65-F5344CB8AC3E}">
        <p14:creationId xmlns:p14="http://schemas.microsoft.com/office/powerpoint/2010/main" val="601760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Certain </a:t>
            </a:r>
            <a:r>
              <a:rPr lang="en-US" dirty="0">
                <a:latin typeface="Times New Roman" panose="02020603050405020304" pitchFamily="18" charset="0"/>
                <a:ea typeface="Calibri" panose="020F0502020204030204" pitchFamily="34" charset="0"/>
                <a:cs typeface="Times New Roman" panose="02020603050405020304" pitchFamily="18" charset="0"/>
              </a:rPr>
              <a:t>cleaning methods can increase employee exposures to silica by releasing dust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Therefore, the silica standard requires employers to avoid cleaning methods that release dust into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air; </a:t>
            </a:r>
            <a:r>
              <a:rPr lang="en-US" dirty="0">
                <a:latin typeface="Times New Roman" panose="02020603050405020304" pitchFamily="18" charset="0"/>
                <a:ea typeface="Calibri" panose="020F0502020204030204" pitchFamily="34" charset="0"/>
                <a:cs typeface="Times New Roman" panose="02020603050405020304" pitchFamily="18" charset="0"/>
              </a:rPr>
              <a:t>and </a:t>
            </a:r>
            <a:r>
              <a:rPr lang="en-US" dirty="0" smtClean="0">
                <a:latin typeface="Times New Roman" panose="02020603050405020304" pitchFamily="18" charset="0"/>
                <a:ea typeface="Calibri" panose="020F0502020204030204" pitchFamily="34" charset="0"/>
                <a:cs typeface="Times New Roman" panose="02020603050405020304" pitchFamily="18" charset="0"/>
              </a:rPr>
              <a:t>to use </a:t>
            </a:r>
            <a:r>
              <a:rPr lang="en-US" dirty="0">
                <a:latin typeface="Times New Roman" panose="02020603050405020304" pitchFamily="18" charset="0"/>
                <a:ea typeface="Calibri" panose="020F0502020204030204" pitchFamily="34" charset="0"/>
                <a:cs typeface="Times New Roman" panose="02020603050405020304" pitchFamily="18" charset="0"/>
              </a:rPr>
              <a:t>cleaning methods that reduce the likelihood of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Dry sweeping and dry brushing should not be used if they can contribute to silica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Compressed air should not be used to clean clothing or </a:t>
            </a:r>
            <a:r>
              <a:rPr lang="en-US" dirty="0" smtClean="0">
                <a:latin typeface="Times New Roman" panose="02020603050405020304" pitchFamily="18" charset="0"/>
                <a:ea typeface="Calibri" panose="020F0502020204030204" pitchFamily="34" charset="0"/>
                <a:cs typeface="Times New Roman" panose="02020603050405020304" pitchFamily="18" charset="0"/>
              </a:rPr>
              <a:t>surfaces, </a:t>
            </a:r>
            <a:r>
              <a:rPr lang="en-US" i="1" dirty="0">
                <a:latin typeface="Times New Roman" panose="02020603050405020304" pitchFamily="18" charset="0"/>
                <a:ea typeface="Calibri" panose="020F0502020204030204" pitchFamily="34" charset="0"/>
                <a:cs typeface="Times New Roman" panose="02020603050405020304" pitchFamily="18" charset="0"/>
              </a:rPr>
              <a:t>unless</a:t>
            </a:r>
            <a:r>
              <a:rPr lang="en-US" dirty="0">
                <a:latin typeface="Times New Roman" panose="02020603050405020304" pitchFamily="18" charset="0"/>
                <a:ea typeface="Calibri" panose="020F0502020204030204" pitchFamily="34" charset="0"/>
                <a:cs typeface="Times New Roman" panose="02020603050405020304" pitchFamily="18" charset="0"/>
              </a:rPr>
              <a:t> the compressed air is used with a ventilation system that captures and gets rid of the dust in a way that prevents workers from being exposed</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dusty cleaning methods, such as HEPA-filtered vacuuming, wet sweeping, or the use of oil- or wax-based sweeping </a:t>
            </a:r>
            <a:r>
              <a:rPr lang="en-US" dirty="0" smtClean="0">
                <a:latin typeface="Times New Roman" panose="02020603050405020304" pitchFamily="18" charset="0"/>
                <a:ea typeface="Calibri" panose="020F0502020204030204" pitchFamily="34" charset="0"/>
                <a:cs typeface="Times New Roman" panose="02020603050405020304" pitchFamily="18" charset="0"/>
              </a:rPr>
              <a:t>compounds, </a:t>
            </a:r>
            <a:r>
              <a:rPr lang="en-US" dirty="0">
                <a:latin typeface="Times New Roman" panose="02020603050405020304" pitchFamily="18" charset="0"/>
                <a:ea typeface="Calibri" panose="020F0502020204030204" pitchFamily="34" charset="0"/>
                <a:cs typeface="Times New Roman" panose="02020603050405020304" pitchFamily="18" charset="0"/>
              </a:rPr>
              <a:t>should be used instead.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however, use dry sweeping, dry brushing, or compressed air when the less dusty cleaning methods would cause damage, create a hazard in the workplace, or be </a:t>
            </a:r>
            <a:r>
              <a:rPr lang="en-US" dirty="0" smtClean="0">
                <a:latin typeface="Times New Roman" panose="02020603050405020304" pitchFamily="18" charset="0"/>
                <a:ea typeface="Calibri" panose="020F0502020204030204" pitchFamily="34" charset="0"/>
                <a:cs typeface="Times New Roman" panose="02020603050405020304" pitchFamily="18" charset="0"/>
              </a:rPr>
              <a:t>ineffective.</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E</a:t>
            </a:r>
            <a:r>
              <a:rPr lang="en-US" dirty="0" smtClean="0">
                <a:latin typeface="Times New Roman" panose="02020603050405020304" pitchFamily="18" charset="0"/>
                <a:ea typeface="Calibri" panose="020F0502020204030204" pitchFamily="34" charset="0"/>
                <a:cs typeface="Times New Roman" panose="02020603050405020304" pitchFamily="18" charset="0"/>
              </a:rPr>
              <a:t>xamples </a:t>
            </a:r>
            <a:r>
              <a:rPr lang="en-US" dirty="0">
                <a:latin typeface="Times New Roman" panose="02020603050405020304" pitchFamily="18" charset="0"/>
                <a:ea typeface="Calibri" panose="020F0502020204030204" pitchFamily="34" charset="0"/>
                <a:cs typeface="Times New Roman" panose="02020603050405020304" pitchFamily="18" charset="0"/>
              </a:rPr>
              <a:t>of </a:t>
            </a:r>
            <a:r>
              <a:rPr lang="en-US" dirty="0" smtClean="0">
                <a:latin typeface="Times New Roman" panose="02020603050405020304" pitchFamily="18" charset="0"/>
                <a:ea typeface="Calibri" panose="020F0502020204030204" pitchFamily="34" charset="0"/>
                <a:cs typeface="Times New Roman" panose="02020603050405020304" pitchFamily="18" charset="0"/>
              </a:rPr>
              <a:t>housekeeping methods </a:t>
            </a:r>
            <a:r>
              <a:rPr lang="en-US" dirty="0">
                <a:latin typeface="Times New Roman" panose="02020603050405020304" pitchFamily="18" charset="0"/>
                <a:ea typeface="Calibri" panose="020F0502020204030204" pitchFamily="34" charset="0"/>
                <a:cs typeface="Times New Roman" panose="02020603050405020304" pitchFamily="18" charset="0"/>
              </a:rPr>
              <a:t>that would create a hazard </a:t>
            </a:r>
            <a:r>
              <a:rPr lang="en-US" dirty="0" smtClean="0">
                <a:latin typeface="Times New Roman" panose="02020603050405020304" pitchFamily="18" charset="0"/>
                <a:ea typeface="Calibri" panose="020F0502020204030204" pitchFamily="34" charset="0"/>
                <a:cs typeface="Times New Roman" panose="02020603050405020304" pitchFamily="18" charset="0"/>
              </a:rPr>
              <a:t>include</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wet </a:t>
            </a:r>
            <a:r>
              <a:rPr lang="en-US" dirty="0">
                <a:latin typeface="Times New Roman" panose="02020603050405020304" pitchFamily="18" charset="0"/>
                <a:ea typeface="Calibri" panose="020F0502020204030204" pitchFamily="34" charset="0"/>
                <a:cs typeface="Times New Roman" panose="02020603050405020304" pitchFamily="18" charset="0"/>
              </a:rPr>
              <a:t>sweeping near electrical </a:t>
            </a:r>
            <a:r>
              <a:rPr lang="en-US" dirty="0" smtClean="0">
                <a:latin typeface="Times New Roman" panose="02020603050405020304" pitchFamily="18" charset="0"/>
                <a:ea typeface="Calibri" panose="020F0502020204030204" pitchFamily="34" charset="0"/>
                <a:cs typeface="Times New Roman" panose="02020603050405020304" pitchFamily="18" charset="0"/>
              </a:rPr>
              <a:t>equipment, or using water near molten metal,</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which can result in an explosion</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A HEPA-filtered vacuum is a type of vacuum that effectively captures respirable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The housekeeping prohibitions in the standard do not apply when cleaning up materials that can’t release respirable crystalline silica, such as ordinary dirt, beach sand, large debris, or saw dust.</a:t>
            </a:r>
          </a:p>
        </p:txBody>
      </p:sp>
      <p:sp>
        <p:nvSpPr>
          <p:cNvPr id="4" name="Slide Number Placeholder 3"/>
          <p:cNvSpPr>
            <a:spLocks noGrp="1"/>
          </p:cNvSpPr>
          <p:nvPr>
            <p:ph type="sldNum" sz="quarter" idx="10"/>
          </p:nvPr>
        </p:nvSpPr>
        <p:spPr/>
        <p:txBody>
          <a:bodyPr/>
          <a:lstStyle/>
          <a:p>
            <a:fld id="{0CEC2549-B14B-4B39-89DD-88DCF3872E0C}" type="slidenum">
              <a:rPr lang="en-US" smtClean="0"/>
              <a:t>29</a:t>
            </a:fld>
            <a:endParaRPr lang="en-US"/>
          </a:p>
        </p:txBody>
      </p:sp>
    </p:spTree>
    <p:extLst>
      <p:ext uri="{BB962C8B-B14F-4D97-AF65-F5344CB8AC3E}">
        <p14:creationId xmlns:p14="http://schemas.microsoft.com/office/powerpoint/2010/main" val="350524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You </a:t>
            </a:r>
            <a:r>
              <a:rPr lang="en-US" dirty="0">
                <a:latin typeface="Times New Roman" panose="02020603050405020304" pitchFamily="18" charset="0"/>
                <a:ea typeface="Calibri" panose="020F0502020204030204" pitchFamily="34" charset="0"/>
                <a:cs typeface="Times New Roman" panose="02020603050405020304" pitchFamily="18" charset="0"/>
              </a:rPr>
              <a:t>are receiving this training because you may be exposed to respirable crystalline silica in your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teach you: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respirable crystalline silica is</a:t>
            </a:r>
            <a:r>
              <a:rPr lang="en-US" dirty="0" smtClean="0">
                <a:latin typeface="Times New Roman" panose="02020603050405020304" pitchFamily="18" charset="0"/>
                <a:ea typeface="Calibri" panose="020F0502020204030204" pitchFamily="34" charset="0"/>
                <a:cs typeface="Times New Roman" panose="02020603050405020304" pitchFamily="18" charset="0"/>
              </a:rPr>
              <a:t>; and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tasks done in your workplace that can expose you to respirable crystalline silica</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a:t>
            </a:fld>
            <a:endParaRPr lang="en-US"/>
          </a:p>
        </p:txBody>
      </p:sp>
    </p:spTree>
    <p:extLst>
      <p:ext uri="{BB962C8B-B14F-4D97-AF65-F5344CB8AC3E}">
        <p14:creationId xmlns:p14="http://schemas.microsoft.com/office/powerpoint/2010/main" val="3410123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Because proper housekeeping is a work practice that controls exposures, employers must train employees on the specific housekeeping methods used in their workplace. Employers can update this slide to address the cleaning practices that should be used and practices that must not be used in their workplace</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30</a:t>
            </a:fld>
            <a:endParaRPr lang="en-US"/>
          </a:p>
        </p:txBody>
      </p:sp>
    </p:spTree>
    <p:extLst>
      <p:ext uri="{BB962C8B-B14F-4D97-AF65-F5344CB8AC3E}">
        <p14:creationId xmlns:p14="http://schemas.microsoft.com/office/powerpoint/2010/main" val="1759418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Employers must prepare and implement a written exposure control plan.</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The</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plan must:</a:t>
            </a:r>
          </a:p>
          <a:p>
            <a:pPr marL="810558" lvl="1"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Describe tasks involving exposure to silica;  </a:t>
            </a:r>
          </a:p>
          <a:p>
            <a:pPr marL="810558" lvl="1"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Describe</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engineering controls, work practices, and respiratory protection used for each task;</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and </a:t>
            </a:r>
          </a:p>
          <a:p>
            <a:pPr marL="810558" lvl="1" indent="-353358">
              <a:buFont typeface="Arial" panose="020B0604020202020204" pitchFamily="34" charset="0"/>
              <a:buChar char="•"/>
              <a:tabLst>
                <a:tab pos="235572" algn="l"/>
              </a:tabLst>
            </a:pP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Describe h</a:t>
            </a:r>
            <a:r>
              <a:rPr lang="en-US" dirty="0" smtClean="0">
                <a:latin typeface="Times New Roman" panose="02020603050405020304" pitchFamily="18" charset="0"/>
                <a:ea typeface="Calibri" panose="020F0502020204030204" pitchFamily="34" charset="0"/>
                <a:cs typeface="Times New Roman" panose="02020603050405020304" pitchFamily="18" charset="0"/>
              </a:rPr>
              <a:t>ousekeeping measures used</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to limit worker exposure to silica</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Your employer must review the plan at least once a year and make any updates if needed. </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Your employer must let you and your representative look at or copy the written exposure control plan if requested.</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(Employers should let employees know where they can view or request a copy of the written exposure control plan).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31</a:t>
            </a:fld>
            <a:endParaRPr lang="en-US"/>
          </a:p>
        </p:txBody>
      </p:sp>
    </p:spTree>
    <p:extLst>
      <p:ext uri="{BB962C8B-B14F-4D97-AF65-F5344CB8AC3E}">
        <p14:creationId xmlns:p14="http://schemas.microsoft.com/office/powerpoint/2010/main" val="195279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From</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now until June 23, 2020, em</a:t>
            </a:r>
            <a:r>
              <a:rPr lang="en-US" dirty="0" smtClean="0">
                <a:latin typeface="Times New Roman" panose="02020603050405020304" pitchFamily="18" charset="0"/>
                <a:ea typeface="Calibri" panose="020F0502020204030204" pitchFamily="34" charset="0"/>
                <a:cs typeface="Times New Roman" panose="02020603050405020304" pitchFamily="18" charset="0"/>
              </a:rPr>
              <a:t>ployers </a:t>
            </a:r>
            <a:r>
              <a:rPr lang="en-US" dirty="0">
                <a:latin typeface="Times New Roman" panose="02020603050405020304" pitchFamily="18" charset="0"/>
                <a:ea typeface="Calibri" panose="020F0502020204030204" pitchFamily="34" charset="0"/>
                <a:cs typeface="Times New Roman" panose="02020603050405020304" pitchFamily="18" charset="0"/>
              </a:rPr>
              <a:t>must offer you a medical exam if you will be </a:t>
            </a:r>
            <a:r>
              <a:rPr lang="en-US" dirty="0" smtClean="0">
                <a:latin typeface="Times New Roman" panose="02020603050405020304" pitchFamily="18" charset="0"/>
                <a:ea typeface="Calibri" panose="020F0502020204030204" pitchFamily="34" charset="0"/>
                <a:cs typeface="Times New Roman" panose="02020603050405020304" pitchFamily="18" charset="0"/>
              </a:rPr>
              <a:t>exposed to silica above the PEL for 30 or more days a year.</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t>
            </a:r>
          </a:p>
          <a:p>
            <a:pPr marL="353358" indent="-353358">
              <a:buFont typeface="Arial" panose="020B0604020202020204" pitchFamily="34" charset="0"/>
              <a:buChar char="•"/>
              <a:tabLst>
                <a:tab pos="235572" algn="l"/>
              </a:tabLst>
            </a:pP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Beginning on June 23, 2020, employers must offer you a medical exam if you will be exposed to silica at or above the action level, which is 25 µg/m</a:t>
            </a:r>
            <a:r>
              <a:rPr lang="en-US" baseline="30000" dirty="0" smtClean="0">
                <a:latin typeface="Times New Roman" panose="02020603050405020304" pitchFamily="18" charset="0"/>
                <a:ea typeface="Calibri" panose="020F0502020204030204" pitchFamily="34" charset="0"/>
                <a:cs typeface="Times New Roman" panose="02020603050405020304" pitchFamily="18" charset="0"/>
              </a:rPr>
              <a:t>3</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averaged over an 8-hour work day, for 30 or more days a year.</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offer you an initial medical exam within 30 days of assigning you to a job that </a:t>
            </a:r>
            <a:r>
              <a:rPr lang="en-US" dirty="0" smtClean="0">
                <a:latin typeface="Times New Roman" panose="02020603050405020304" pitchFamily="18" charset="0"/>
                <a:ea typeface="Calibri" panose="020F0502020204030204" pitchFamily="34" charset="0"/>
                <a:cs typeface="Times New Roman" panose="02020603050405020304" pitchFamily="18" charset="0"/>
              </a:rPr>
              <a:t>will</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result in you meeting the trigger for medical surveillance</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unless you have had a medical exam for silica within the last three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continue to offer periodic medical exams at least every three years if you </a:t>
            </a:r>
            <a:r>
              <a:rPr lang="en-US" dirty="0" smtClean="0">
                <a:latin typeface="Times New Roman" panose="02020603050405020304" pitchFamily="18" charset="0"/>
                <a:ea typeface="Calibri" panose="020F0502020204030204" pitchFamily="34" charset="0"/>
                <a:cs typeface="Times New Roman" panose="02020603050405020304" pitchFamily="18" charset="0"/>
              </a:rPr>
              <a:t>will meet the trigger for medical surveillance.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that the medical exam for silica is different than the medical evaluation required by the respiratory protection standard. If you will be required to wear a respirator, you must undergo the medical evaluation for respiratory protection before you are fit tested for the respirator or wear the respirator in the workplace.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32</a:t>
            </a:fld>
            <a:endParaRPr lang="en-US"/>
          </a:p>
        </p:txBody>
      </p:sp>
    </p:spTree>
    <p:extLst>
      <p:ext uri="{BB962C8B-B14F-4D97-AF65-F5344CB8AC3E}">
        <p14:creationId xmlns:p14="http://schemas.microsoft.com/office/powerpoint/2010/main" val="3936510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exam</a:t>
            </a:r>
            <a:r>
              <a:rPr lang="en-US" dirty="0" smtClean="0">
                <a:latin typeface="Times New Roman" panose="02020603050405020304" pitchFamily="18" charset="0"/>
                <a:ea typeface="Calibri" panose="020F0502020204030204" pitchFamily="34" charset="0"/>
                <a:cs typeface="Times New Roman" panose="02020603050405020304" pitchFamily="18" charset="0"/>
              </a:rPr>
              <a:t>, it will include: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medical and work history. This will include questions about your health, past jobs you have done, and the exposures in those jobs;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physical exam, including listening to your heart and lungs with a stethoscope, and measuring blood pressure;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chest X-ray to help evaluate the health of your lungs.</a:t>
            </a:r>
          </a:p>
          <a:p>
            <a:pPr marL="471145" lvl="1"/>
            <a:endParaRPr lang="en-US" baseline="0" dirty="0"/>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33</a:t>
            </a:fld>
            <a:endParaRPr lang="en-US"/>
          </a:p>
        </p:txBody>
      </p:sp>
    </p:spTree>
    <p:extLst>
      <p:ext uri="{BB962C8B-B14F-4D97-AF65-F5344CB8AC3E}">
        <p14:creationId xmlns:p14="http://schemas.microsoft.com/office/powerpoint/2010/main" val="3694847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The medical exam also includes: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 lung function test. This involves using an instrument called a spirometer to measure how much air you can blow out and how fast you can blow it out after taking a deep breath, as shown in this picture.</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tuberculosis (TB) test.  A TB test is done only for the initial exam, which is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first exam </a:t>
            </a:r>
            <a:r>
              <a:rPr lang="en-US" dirty="0">
                <a:latin typeface="Times New Roman" panose="02020603050405020304" pitchFamily="18" charset="0"/>
                <a:ea typeface="Calibri" panose="020F0502020204030204" pitchFamily="34" charset="0"/>
                <a:cs typeface="Times New Roman" panose="02020603050405020304" pitchFamily="18" charset="0"/>
              </a:rPr>
              <a:t>that you receive </a:t>
            </a:r>
            <a:r>
              <a:rPr lang="en-US" dirty="0" smtClean="0">
                <a:latin typeface="Times New Roman" panose="02020603050405020304" pitchFamily="18" charset="0"/>
                <a:ea typeface="Calibri" panose="020F0502020204030204" pitchFamily="34" charset="0"/>
                <a:cs typeface="Times New Roman" panose="02020603050405020304" pitchFamily="18" charset="0"/>
              </a:rPr>
              <a:t>under the silica standard.</a:t>
            </a:r>
            <a:endParaRPr lang="en-US" strike="sngStrike"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purpose of the test is to determine if you have a latent TB infection. Latent TB is a stage of TB infection in which a person does not have signs or symptoms of TB and cannot spread the disease to others. Latent TB cannot be detected with a chest X-ray, so a skin test is needed.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Testing for TB is done because exposure to silica can increase the chances that someone with a latent TB infection can develop active TB disease. A person with active TB disease has symptoms and can spread the disease to others.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were born or grew up in a country other than the U.S., you should let the health care professional know. Many countries outside the U.S. vaccinate children to prevent TB-related diseases. Persons who have received the vaccine and are given the skin test for TB may have a false positive finding. This means that they appear to have a latent TB infection, when they are not actually infected. If you grew up in a country that vaccinates children for TB diseases, the health care professional might consider a blood test instead of a skin test for TB. This would decrease the chances of a false positive finding.</a:t>
            </a:r>
          </a:p>
          <a:p>
            <a:endParaRPr lang="en-US" baseline="0" dirty="0"/>
          </a:p>
          <a:p>
            <a:pPr defTabSz="942289">
              <a:defRPr/>
            </a:pP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34</a:t>
            </a:fld>
            <a:endParaRPr lang="en-US"/>
          </a:p>
        </p:txBody>
      </p:sp>
    </p:spTree>
    <p:extLst>
      <p:ext uri="{BB962C8B-B14F-4D97-AF65-F5344CB8AC3E}">
        <p14:creationId xmlns:p14="http://schemas.microsoft.com/office/powerpoint/2010/main" val="454014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Getting the exam is important for the following reasons: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First, an exam can determine whether you have a disease related to silica exposure. This will allow you to take actions to protect your health, including: quitting smoking; getting jobs with lower exposures to silica; or getting flu shots.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exam will also determine whether you might have any condition, such as a lung disease, that is not caused by silica exposure but that might make you more sensitive to silica exposure.</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addition, the exam will let you know whether you have a health condition that does not allow you to wear certain kinds of respirators.  This could prevent you from endangering your health or life by wearing the wrong kind of respirator.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35</a:t>
            </a:fld>
            <a:endParaRPr lang="en-US"/>
          </a:p>
        </p:txBody>
      </p:sp>
    </p:spTree>
    <p:extLst>
      <p:ext uri="{BB962C8B-B14F-4D97-AF65-F5344CB8AC3E}">
        <p14:creationId xmlns:p14="http://schemas.microsoft.com/office/powerpoint/2010/main" val="2065209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had a medical exam, your employer must make sure that the healthcare professional explains the results of the medical exam to you and gives you a written medical report within 30 days of the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report must include the following information: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condition related to silica exposure or one that might make you more sensitive to silica exposure;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healthcare professional recommends limiting exposure to silica;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 care professional recommends that you be examined by a specialist.</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healthcare professional does not give a copy of the report to your employer; it belongs to you alone.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36</a:t>
            </a:fld>
            <a:endParaRPr lang="en-US"/>
          </a:p>
        </p:txBody>
      </p:sp>
    </p:spTree>
    <p:extLst>
      <p:ext uri="{BB962C8B-B14F-4D97-AF65-F5344CB8AC3E}">
        <p14:creationId xmlns:p14="http://schemas.microsoft.com/office/powerpoint/2010/main" val="3623817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will get a written medical opinion from the healthcare professional.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opinion that your employer gets is different than the report you get.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written opinion to your employer will include the exam date, a statement that the exam met the requirements of the silica standard, and any recommended limitations on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Only if you give written permission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to the healthcare provider will </a:t>
            </a:r>
            <a:r>
              <a:rPr lang="en-US" b="1" dirty="0">
                <a:latin typeface="Times New Roman" panose="02020603050405020304" pitchFamily="18" charset="0"/>
                <a:ea typeface="Calibri" panose="020F0502020204030204" pitchFamily="34" charset="0"/>
                <a:cs typeface="Times New Roman" panose="02020603050405020304" pitchFamily="18" charset="0"/>
              </a:rPr>
              <a:t>the medical opinion for your employer include more information.  </a:t>
            </a:r>
            <a:r>
              <a:rPr lang="en-US" dirty="0">
                <a:latin typeface="Times New Roman" panose="02020603050405020304" pitchFamily="18" charset="0"/>
                <a:ea typeface="Calibri" panose="020F0502020204030204" pitchFamily="34" charset="0"/>
                <a:cs typeface="Times New Roman" panose="02020603050405020304" pitchFamily="18" charset="0"/>
              </a:rPr>
              <a:t>This could include recommended limitations on silica exposure, or a recommendation for a specialist exam. You can authorize either one or both recommendations to be included in the opinion to the employer.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does not receive information about your health because employees might fear retaliation or discrimination based on this information.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Under the Occupational Safety and Health Act, employers must not discriminate or retaliate against employees for participating in medical surveillance or based on the results of their medical exam.</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37</a:t>
            </a:fld>
            <a:endParaRPr lang="en-US"/>
          </a:p>
        </p:txBody>
      </p:sp>
    </p:spTree>
    <p:extLst>
      <p:ext uri="{BB962C8B-B14F-4D97-AF65-F5344CB8AC3E}">
        <p14:creationId xmlns:p14="http://schemas.microsoft.com/office/powerpoint/2010/main" val="3402075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You must receive a copy of the written medical opinion that went to your employer within 30 days of the exam. </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You should hold onto that opinion because you can use it as proof of a current medical exam for future employers. </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This will prevent you from getting medical tests more often than required.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38</a:t>
            </a:fld>
            <a:endParaRPr lang="en-US"/>
          </a:p>
        </p:txBody>
      </p:sp>
    </p:spTree>
    <p:extLst>
      <p:ext uri="{BB962C8B-B14F-4D97-AF65-F5344CB8AC3E}">
        <p14:creationId xmlns:p14="http://schemas.microsoft.com/office/powerpoint/2010/main" val="3783784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exams at a reasonable time and place and cover all costs of medical exams. This includes: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 of the exam;</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tests – including additional tests that are related to silica exposure;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specialist exams.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get a medical exam, your employer must also cover the costs of travel and pay you for the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Time </a:t>
            </a:r>
            <a:r>
              <a:rPr lang="en-US" dirty="0">
                <a:latin typeface="Times New Roman" panose="02020603050405020304" pitchFamily="18" charset="0"/>
                <a:ea typeface="Calibri" panose="020F0502020204030204" pitchFamily="34" charset="0"/>
                <a:cs typeface="Times New Roman" panose="02020603050405020304" pitchFamily="18" charset="0"/>
              </a:rPr>
              <a:t>spent getting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exam</a:t>
            </a:r>
          </a:p>
          <a:p>
            <a:pPr marL="628650" lvl="1" indent="-171450">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Time </a:t>
            </a:r>
            <a:r>
              <a:rPr lang="en-US" dirty="0">
                <a:latin typeface="Times New Roman" panose="02020603050405020304" pitchFamily="18" charset="0"/>
                <a:ea typeface="Calibri" panose="020F0502020204030204" pitchFamily="34" charset="0"/>
                <a:cs typeface="Times New Roman" panose="02020603050405020304" pitchFamily="18" charset="0"/>
              </a:rPr>
              <a:t>spent traveling to and from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pay for an additional medical exam by a specialist, but only if you authorize your employer to receive the recommendation for the specialist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healthcare professional might let you know about other health conditions that are not related to silica exposures. Employers are not responsible for costs of additional exams or tests for conditions that are not related to silica.  You will need to see your personal health care provider about those conditions.</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39</a:t>
            </a:fld>
            <a:endParaRPr lang="en-US"/>
          </a:p>
        </p:txBody>
      </p:sp>
    </p:spTree>
    <p:extLst>
      <p:ext uri="{BB962C8B-B14F-4D97-AF65-F5344CB8AC3E}">
        <p14:creationId xmlns:p14="http://schemas.microsoft.com/office/powerpoint/2010/main" val="211456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ea typeface="Calibri" panose="020F0502020204030204" pitchFamily="34" charset="0"/>
                <a:cs typeface="Times New Roman" panose="02020603050405020304" pitchFamily="18" charset="0"/>
              </a:rPr>
              <a:t>This </a:t>
            </a:r>
            <a:r>
              <a:rPr lang="en-US" dirty="0">
                <a:latin typeface="Times New Roman" panose="02020603050405020304" pitchFamily="18" charset="0"/>
                <a:ea typeface="Calibri" panose="020F0502020204030204" pitchFamily="34" charset="0"/>
                <a:cs typeface="Times New Roman" panose="02020603050405020304" pitchFamily="18" charset="0"/>
              </a:rPr>
              <a:t>training will also teach you: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employers must do to protect you, such as provide you with equipment that keeps dust out of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air</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Such</a:t>
            </a:r>
            <a:r>
              <a:rPr lang="en-US" b="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equipment could include a saw that applies water to the blade as it is cutting to prevent dust from getting into the air, as</a:t>
            </a:r>
            <a:r>
              <a:rPr lang="en-US"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shown in the slide.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about the major requirements that your employer must follow under the silica standard. “The silica standard” means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federal silica </a:t>
            </a:r>
            <a:r>
              <a:rPr lang="en-US" dirty="0">
                <a:latin typeface="Times New Roman" panose="02020603050405020304" pitchFamily="18" charset="0"/>
                <a:ea typeface="Calibri" panose="020F0502020204030204" pitchFamily="34" charset="0"/>
                <a:cs typeface="Times New Roman" panose="02020603050405020304" pitchFamily="18" charset="0"/>
              </a:rPr>
              <a:t>regulation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that</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applies to</a:t>
            </a:r>
            <a:r>
              <a:rPr lang="en-US" dirty="0" smtClean="0">
                <a:latin typeface="Times New Roman" panose="02020603050405020304" pitchFamily="18" charset="0"/>
                <a:ea typeface="Calibri" panose="020F0502020204030204" pitchFamily="34" charset="0"/>
                <a:cs typeface="Times New Roman" panose="02020603050405020304" pitchFamily="18" charset="0"/>
              </a:rPr>
              <a:t> general</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industry and maritime</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u="sng" dirty="0"/>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a:t>
            </a:fld>
            <a:endParaRPr lang="en-US"/>
          </a:p>
        </p:txBody>
      </p:sp>
    </p:spTree>
    <p:extLst>
      <p:ext uri="{BB962C8B-B14F-4D97-AF65-F5344CB8AC3E}">
        <p14:creationId xmlns:p14="http://schemas.microsoft.com/office/powerpoint/2010/main" val="1183549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in their workplace must also receive training under other OSHA standards.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hazard communication standard requires that you be trained on the written hazard communication program in your workplace and where to find information about those hazards. The hazard communication standard also requires that employees be trained on how substances such as silica are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your workplace, you must also receive the training required under the respiratory protection standard.</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40</a:t>
            </a:fld>
            <a:endParaRPr lang="en-US"/>
          </a:p>
        </p:txBody>
      </p:sp>
    </p:spTree>
    <p:extLst>
      <p:ext uri="{BB962C8B-B14F-4D97-AF65-F5344CB8AC3E}">
        <p14:creationId xmlns:p14="http://schemas.microsoft.com/office/powerpoint/2010/main" val="2073291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make a copy of the standard available to you and let you know how you can view it, free of charge.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update this slide to include this information.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Note to</a:t>
            </a:r>
            <a:r>
              <a:rPr lang="en-US" b="1" baseline="0" dirty="0" smtClean="0">
                <a:latin typeface="Times New Roman" panose="02020603050405020304" pitchFamily="18" charset="0"/>
                <a:ea typeface="Calibri" panose="020F0502020204030204" pitchFamily="34" charset="0"/>
                <a:cs typeface="Times New Roman" panose="02020603050405020304" pitchFamily="18" charset="0"/>
              </a:rPr>
              <a:t> employers: This slide can be updated to include information on how employees can get access to a copy of the standard.</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6679" indent="-176679">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41</a:t>
            </a:fld>
            <a:endParaRPr lang="en-US"/>
          </a:p>
        </p:txBody>
      </p:sp>
    </p:spTree>
    <p:extLst>
      <p:ext uri="{BB962C8B-B14F-4D97-AF65-F5344CB8AC3E}">
        <p14:creationId xmlns:p14="http://schemas.microsoft.com/office/powerpoint/2010/main" val="2717552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keep exposure and medical records.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or your representative requests these records, employers must make them available.</a:t>
            </a:r>
          </a:p>
          <a:p>
            <a:pPr marL="176679" indent="-176679">
              <a:buFont typeface="Arial" panose="020B0604020202020204" pitchFamily="34" charset="0"/>
              <a:buChar char="•"/>
            </a:pPr>
            <a:endParaRPr lang="en-US" baseline="0" dirty="0"/>
          </a:p>
          <a:p>
            <a:endParaRPr lang="en-US" u="sng" dirty="0"/>
          </a:p>
          <a:p>
            <a:pPr marL="176679" indent="-176679">
              <a:buFont typeface="Arial" panose="020B0604020202020204" pitchFamily="34" charset="0"/>
              <a:buChar char="•"/>
            </a:pPr>
            <a:endParaRPr lang="en-US"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42</a:t>
            </a:fld>
            <a:endParaRPr lang="en-US"/>
          </a:p>
        </p:txBody>
      </p:sp>
    </p:spTree>
    <p:extLst>
      <p:ext uri="{BB962C8B-B14F-4D97-AF65-F5344CB8AC3E}">
        <p14:creationId xmlns:p14="http://schemas.microsoft.com/office/powerpoint/2010/main" val="1115893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43</a:t>
            </a:fld>
            <a:endParaRPr lang="en-US"/>
          </a:p>
        </p:txBody>
      </p:sp>
    </p:spTree>
    <p:extLst>
      <p:ext uri="{BB962C8B-B14F-4D97-AF65-F5344CB8AC3E}">
        <p14:creationId xmlns:p14="http://schemas.microsoft.com/office/powerpoint/2010/main" val="242112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You </a:t>
            </a:r>
            <a:r>
              <a:rPr lang="en-US" dirty="0">
                <a:latin typeface="Times New Roman" panose="02020603050405020304" pitchFamily="18" charset="0"/>
                <a:ea typeface="Calibri" panose="020F0502020204030204" pitchFamily="34" charset="0"/>
                <a:cs typeface="Times New Roman" panose="02020603050405020304" pitchFamily="18" charset="0"/>
              </a:rPr>
              <a:t>will also learn </a:t>
            </a:r>
            <a:r>
              <a:rPr lang="en-US" dirty="0" smtClean="0">
                <a:latin typeface="Times New Roman" panose="02020603050405020304" pitchFamily="18" charset="0"/>
                <a:ea typeface="Calibri" panose="020F0502020204030204" pitchFamily="34" charset="0"/>
                <a:cs typeface="Times New Roman" panose="02020603050405020304" pitchFamily="18" charset="0"/>
              </a:rPr>
              <a:t>how breathing in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respirable</a:t>
            </a:r>
            <a:r>
              <a:rPr lang="en-US" dirty="0" smtClean="0">
                <a:latin typeface="Times New Roman" panose="02020603050405020304" pitchFamily="18" charset="0"/>
                <a:ea typeface="Calibri" panose="020F0502020204030204" pitchFamily="34" charset="0"/>
                <a:cs typeface="Times New Roman" panose="02020603050405020304" pitchFamily="18" charset="0"/>
              </a:rPr>
              <a:t> crystalline silica can affect your health;</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and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purpose of medical surveillance and what makes up </a:t>
            </a:r>
            <a:r>
              <a:rPr lang="en-US" dirty="0" smtClean="0">
                <a:latin typeface="Times New Roman" panose="02020603050405020304" pitchFamily="18" charset="0"/>
                <a:ea typeface="Calibri" panose="020F0502020204030204" pitchFamily="34"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medical surveillance program.  The medical surveillance requirements provide at-risk employees access to medical evaluations to help with early detection of health effects related to silica exposure.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5</a:t>
            </a:fld>
            <a:endParaRPr lang="en-US"/>
          </a:p>
        </p:txBody>
      </p:sp>
    </p:spTree>
    <p:extLst>
      <p:ext uri="{BB962C8B-B14F-4D97-AF65-F5344CB8AC3E}">
        <p14:creationId xmlns:p14="http://schemas.microsoft.com/office/powerpoint/2010/main" val="143084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We </a:t>
            </a:r>
            <a:r>
              <a:rPr lang="en-US" dirty="0">
                <a:latin typeface="Times New Roman" panose="02020603050405020304" pitchFamily="18" charset="0"/>
                <a:ea typeface="Calibri" panose="020F0502020204030204" pitchFamily="34" charset="0"/>
                <a:cs typeface="Times New Roman" panose="02020603050405020304" pitchFamily="18" charset="0"/>
              </a:rPr>
              <a:t>will start off by describing crystalline silica and how employees </a:t>
            </a:r>
            <a:r>
              <a:rPr lang="en-US" dirty="0" smtClean="0">
                <a:latin typeface="Times New Roman" panose="02020603050405020304" pitchFamily="18" charset="0"/>
                <a:ea typeface="Calibri" panose="020F0502020204030204" pitchFamily="34" charset="0"/>
                <a:cs typeface="Times New Roman" panose="02020603050405020304" pitchFamily="18" charset="0"/>
              </a:rPr>
              <a:t>may </a:t>
            </a:r>
            <a:r>
              <a:rPr lang="en-US" dirty="0">
                <a:latin typeface="Times New Roman" panose="02020603050405020304" pitchFamily="18" charset="0"/>
                <a:ea typeface="Calibri" panose="020F0502020204030204" pitchFamily="34" charset="0"/>
                <a:cs typeface="Times New Roman" panose="02020603050405020304" pitchFamily="18" charset="0"/>
              </a:rPr>
              <a:t>be exposed.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a mineral. The most common form is quartz.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6</a:t>
            </a:fld>
            <a:endParaRPr lang="en-US"/>
          </a:p>
        </p:txBody>
      </p:sp>
    </p:spTree>
    <p:extLst>
      <p:ext uri="{BB962C8B-B14F-4D97-AF65-F5344CB8AC3E}">
        <p14:creationId xmlns:p14="http://schemas.microsoft.com/office/powerpoint/2010/main" val="367140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ea typeface="Calibri" panose="020F0502020204030204" pitchFamily="34" charset="0"/>
                <a:cs typeface="Times New Roman" panose="02020603050405020304" pitchFamily="18" charset="0"/>
              </a:rPr>
              <a:t>Crystalline </a:t>
            </a:r>
            <a:r>
              <a:rPr lang="en-US" dirty="0">
                <a:latin typeface="Times New Roman" panose="02020603050405020304" pitchFamily="18" charset="0"/>
                <a:ea typeface="Calibri" panose="020F0502020204030204" pitchFamily="34" charset="0"/>
                <a:cs typeface="Times New Roman" panose="02020603050405020304" pitchFamily="18" charset="0"/>
              </a:rPr>
              <a:t>silica is found in many materials </a:t>
            </a:r>
            <a:r>
              <a:rPr lang="en-US" dirty="0" smtClean="0">
                <a:latin typeface="Times New Roman" panose="02020603050405020304" pitchFamily="18" charset="0"/>
                <a:ea typeface="Calibri" panose="020F0502020204030204" pitchFamily="34" charset="0"/>
                <a:cs typeface="Times New Roman" panose="02020603050405020304" pitchFamily="18" charset="0"/>
              </a:rPr>
              <a:t>used</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in general industry and maritime workplaces: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includes natural materials such as </a:t>
            </a:r>
            <a:r>
              <a:rPr lang="en-US" dirty="0" smtClean="0">
                <a:latin typeface="Times New Roman" panose="02020603050405020304" pitchFamily="18" charset="0"/>
                <a:ea typeface="Calibri" panose="020F0502020204030204" pitchFamily="34" charset="0"/>
                <a:cs typeface="Times New Roman" panose="02020603050405020304" pitchFamily="18" charset="0"/>
              </a:rPr>
              <a:t>stone and sand.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also includes man-made materials </a:t>
            </a:r>
            <a:r>
              <a:rPr lang="en-US" dirty="0" smtClean="0">
                <a:latin typeface="Times New Roman" panose="02020603050405020304" pitchFamily="18" charset="0"/>
                <a:ea typeface="Calibri" panose="020F0502020204030204" pitchFamily="34" charset="0"/>
                <a:cs typeface="Times New Roman" panose="02020603050405020304" pitchFamily="18" charset="0"/>
              </a:rPr>
              <a:t>such</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as </a:t>
            </a:r>
            <a:r>
              <a:rPr lang="en-US" dirty="0" smtClean="0">
                <a:latin typeface="Times New Roman" panose="02020603050405020304" pitchFamily="18" charset="0"/>
                <a:ea typeface="Calibri" panose="020F0502020204030204" pitchFamily="34" charset="0"/>
                <a:cs typeface="Times New Roman" panose="02020603050405020304" pitchFamily="18" charset="0"/>
              </a:rPr>
              <a:t>artificial </a:t>
            </a:r>
            <a:r>
              <a:rPr lang="en-US" dirty="0">
                <a:latin typeface="Times New Roman" panose="02020603050405020304" pitchFamily="18" charset="0"/>
                <a:ea typeface="Calibri" panose="020F0502020204030204" pitchFamily="34" charset="0"/>
                <a:cs typeface="Times New Roman" panose="02020603050405020304" pitchFamily="18" charset="0"/>
              </a:rPr>
              <a:t>stone.</a:t>
            </a:r>
          </a:p>
          <a:p>
            <a:pPr lvl="1">
              <a:buFont typeface="Courier New" panose="02070309020205020404" pitchFamily="49" charset="0"/>
              <a:buNone/>
            </a:pPr>
            <a:endParaRPr lang="en-US" dirty="0">
              <a:solidFill>
                <a:schemeClr val="bg1"/>
              </a:solidFill>
            </a:endParaRPr>
          </a:p>
          <a:p>
            <a:pPr lvl="1">
              <a:buFont typeface="Courier New" panose="02070309020205020404" pitchFamily="49" charset="0"/>
              <a:buNone/>
            </a:pPr>
            <a:endParaRPr lang="en-US" dirty="0">
              <a:solidFill>
                <a:schemeClr val="bg1"/>
              </a:solidFill>
            </a:endParaRPr>
          </a:p>
          <a:p>
            <a:pPr lvl="0">
              <a:buFont typeface="Courier New" panose="02070309020205020404" pitchFamily="49" charset="0"/>
              <a:buNone/>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7</a:t>
            </a:fld>
            <a:endParaRPr lang="en-US"/>
          </a:p>
        </p:txBody>
      </p:sp>
    </p:spTree>
    <p:extLst>
      <p:ext uri="{BB962C8B-B14F-4D97-AF65-F5344CB8AC3E}">
        <p14:creationId xmlns:p14="http://schemas.microsoft.com/office/powerpoint/2010/main" val="349703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Exposures</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to </a:t>
            </a:r>
            <a:r>
              <a:rPr lang="en-US" baseline="0" dirty="0" err="1" smtClean="0">
                <a:latin typeface="Times New Roman" panose="02020603050405020304" pitchFamily="18" charset="0"/>
                <a:ea typeface="Calibri" panose="020F0502020204030204" pitchFamily="34" charset="0"/>
                <a:cs typeface="Times New Roman" panose="02020603050405020304" pitchFamily="18" charset="0"/>
              </a:rPr>
              <a:t>respirable</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crystalline silica can occur, for example, during the manufacturing of products such as glass, pottery, ceramics, brick, concrete, and artificial stone.  Other examples of exposures include during abrasive blasting with sand, and during the use of industrial sand in operations such as foundry work and hydraulic fracturing. The picture on the left shows a worker grinding a sand-based casting in a foundry.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dirty="0" err="1" smtClean="0">
                <a:latin typeface="Times New Roman" panose="02020603050405020304" pitchFamily="18" charset="0"/>
                <a:ea typeface="Calibri" panose="020F0502020204030204" pitchFamily="34" charset="0"/>
                <a:cs typeface="Times New Roman" panose="02020603050405020304" pitchFamily="18" charset="0"/>
              </a:rPr>
              <a:t>Respirable</a:t>
            </a:r>
            <a:r>
              <a:rPr lang="en-US" dirty="0" smtClean="0">
                <a:latin typeface="Times New Roman" panose="02020603050405020304" pitchFamily="18" charset="0"/>
                <a:ea typeface="Calibri" panose="020F0502020204030204" pitchFamily="34" charset="0"/>
                <a:cs typeface="Times New Roman" panose="02020603050405020304" pitchFamily="18" charset="0"/>
              </a:rPr>
              <a:t> crystalline silica particles </a:t>
            </a:r>
            <a:r>
              <a:rPr lang="en-US" dirty="0">
                <a:latin typeface="Times New Roman" panose="02020603050405020304" pitchFamily="18" charset="0"/>
                <a:ea typeface="Calibri" panose="020F0502020204030204" pitchFamily="34" charset="0"/>
                <a:cs typeface="Times New Roman" panose="02020603050405020304" pitchFamily="18" charset="0"/>
              </a:rPr>
              <a:t>are very small -- about 100 times smaller than a grain of sand found on the beach. In the picture on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right, </a:t>
            </a:r>
            <a:r>
              <a:rPr lang="en-US" dirty="0">
                <a:latin typeface="Times New Roman" panose="02020603050405020304" pitchFamily="18" charset="0"/>
                <a:ea typeface="Calibri" panose="020F0502020204030204" pitchFamily="34" charset="0"/>
                <a:cs typeface="Times New Roman" panose="02020603050405020304" pitchFamily="18" charset="0"/>
              </a:rPr>
              <a:t>the pen is pointing to grains of sand that are similar in size to sand found on the beach.  To the right of that sand is dust made up mostly of respirable crystalline silica.  The picture shows how much finer respirable crystalline silica is than beach sand.</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When these very fine respirable silica particles are breathed in, they can travel deep into the lungs, where they can become trapped and cause disease.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(For the remainder of this training, we will simply refer to “</a:t>
            </a:r>
            <a:r>
              <a:rPr lang="en-US" dirty="0" smtClean="0">
                <a:latin typeface="Times New Roman" panose="02020603050405020304" pitchFamily="18" charset="0"/>
                <a:ea typeface="Calibri" panose="020F0502020204030204" pitchFamily="34" charset="0"/>
                <a:cs typeface="Times New Roman" panose="02020603050405020304" pitchFamily="18" charset="0"/>
              </a:rPr>
              <a:t>silica,” </a:t>
            </a:r>
            <a:r>
              <a:rPr lang="en-US" dirty="0">
                <a:latin typeface="Times New Roman" panose="02020603050405020304" pitchFamily="18" charset="0"/>
                <a:ea typeface="Calibri" panose="020F0502020204030204" pitchFamily="34" charset="0"/>
                <a:cs typeface="Times New Roman" panose="02020603050405020304" pitchFamily="18" charset="0"/>
              </a:rPr>
              <a:t>when we talk about respirable crystalline silica.)</a:t>
            </a:r>
          </a:p>
          <a:p>
            <a:pPr marL="176679" indent="-176679">
              <a:buFont typeface="Arial" panose="020B0604020202020204" pitchFamily="34" charset="0"/>
              <a:buChar char="•"/>
            </a:pPr>
            <a:endParaRPr lang="en-US" baseline="0" dirty="0"/>
          </a:p>
          <a:p>
            <a:pPr marL="176679" indent="-176679" defTabSz="942289">
              <a:buFont typeface="Arial" panose="020B0604020202020204" pitchFamily="34" charset="0"/>
              <a:buChar char="•"/>
              <a:defRPr/>
            </a:pPr>
            <a:endParaRPr lang="en-US"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8</a:t>
            </a:fld>
            <a:endParaRPr lang="en-US"/>
          </a:p>
        </p:txBody>
      </p:sp>
    </p:spTree>
    <p:extLst>
      <p:ext uri="{BB962C8B-B14F-4D97-AF65-F5344CB8AC3E}">
        <p14:creationId xmlns:p14="http://schemas.microsoft.com/office/powerpoint/2010/main" val="23996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Employers must train employees on the specific tasks that could expose employees to silica in their workplace (for example, </a:t>
            </a:r>
            <a:r>
              <a:rPr lang="en-US" dirty="0" smtClean="0">
                <a:latin typeface="Times New Roman" panose="02020603050405020304" pitchFamily="18" charset="0"/>
                <a:ea typeface="Calibri" panose="020F0502020204030204" pitchFamily="34" charset="0"/>
                <a:cs typeface="Times New Roman" panose="02020603050405020304" pitchFamily="18" charset="0"/>
              </a:rPr>
              <a:t>during</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cutting or grinding of granite countertops</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This slide can be modified to include </a:t>
            </a:r>
            <a:r>
              <a:rPr lang="en-US" dirty="0" smtClean="0">
                <a:latin typeface="Times New Roman" panose="02020603050405020304" pitchFamily="18" charset="0"/>
                <a:ea typeface="Calibri" panose="020F0502020204030204" pitchFamily="34" charset="0"/>
                <a:cs typeface="Times New Roman" panose="02020603050405020304" pitchFamily="18" charset="0"/>
              </a:rPr>
              <a:t>those specific </a:t>
            </a:r>
            <a:r>
              <a:rPr lang="en-US" dirty="0">
                <a:latin typeface="Times New Roman" panose="02020603050405020304" pitchFamily="18" charset="0"/>
                <a:ea typeface="Calibri" panose="020F0502020204030204" pitchFamily="34" charset="0"/>
                <a:cs typeface="Times New Roman" panose="02020603050405020304" pitchFamily="18" charset="0"/>
              </a:rPr>
              <a:t>tasks. </a:t>
            </a:r>
            <a:endParaRPr lang="en-US" baseline="0" dirty="0"/>
          </a:p>
          <a:p>
            <a:endParaRPr lang="en-US" dirty="0"/>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9</a:t>
            </a:fld>
            <a:endParaRPr lang="en-US"/>
          </a:p>
        </p:txBody>
      </p:sp>
    </p:spTree>
    <p:extLst>
      <p:ext uri="{BB962C8B-B14F-4D97-AF65-F5344CB8AC3E}">
        <p14:creationId xmlns:p14="http://schemas.microsoft.com/office/powerpoint/2010/main" val="90450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DD011F-60E2-4847-AF81-0A7EF58CA24B}"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86873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129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384459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094877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D011F-60E2-4847-AF81-0A7EF58CA24B}"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5104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DD011F-60E2-4847-AF81-0A7EF58CA24B}"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56917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D011F-60E2-4847-AF81-0A7EF58CA24B}"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6472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DD011F-60E2-4847-AF81-0A7EF58CA24B}"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770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D011F-60E2-4847-AF81-0A7EF58CA24B}"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8633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186943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79637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1">
                <a:lumMod val="60000"/>
                <a:lumOff val="40000"/>
              </a:schemeClr>
            </a:gs>
            <a:gs pos="31000">
              <a:srgbClr val="85C2FF"/>
            </a:gs>
            <a:gs pos="86000">
              <a:srgbClr val="C4D6EB"/>
            </a:gs>
            <a:gs pos="63000">
              <a:schemeClr val="bg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D011F-60E2-4847-AF81-0A7EF58CA24B}" type="datetimeFigureOut">
              <a:rPr lang="en-US" smtClean="0"/>
              <a:t>3/4/2020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3EA10-5F00-40AF-A33A-5D72F1E7D317}" type="slidenum">
              <a:rPr lang="en-US" smtClean="0"/>
              <a:t>‹#›</a:t>
            </a:fld>
            <a:endParaRPr lang="en-US"/>
          </a:p>
        </p:txBody>
      </p:sp>
    </p:spTree>
    <p:extLst>
      <p:ext uri="{BB962C8B-B14F-4D97-AF65-F5344CB8AC3E}">
        <p14:creationId xmlns:p14="http://schemas.microsoft.com/office/powerpoint/2010/main" val="8602650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https://unsplash.com/search/photos/doctor-report?utm_source=unsplash&amp;utm_medium=referral&amp;utm_content=creditCopyText" TargetMode="External"/><Relationship Id="rId4" Type="http://schemas.openxmlformats.org/officeDocument/2006/relationships/hyperlink" Target="https://unsplash.com/photos/RbwoCABWQ9w?utm_source=unsplash&amp;utm_medium=referral&amp;utm_content=creditCopyTex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hyperlink" Target="https://unsplash.com/search/photos/files?utm_source=unsplash&amp;utm_medium=referral&amp;utm_content=creditCopyText" TargetMode="External"/><Relationship Id="rId4" Type="http://schemas.openxmlformats.org/officeDocument/2006/relationships/hyperlink" Target="https://unsplash.com/photos/6-RhsUzKO6g?utm_source=unsplash&amp;utm_medium=referral&amp;utm_content=creditCopyTex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osha.gov/silic/a"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33400"/>
            <a:ext cx="8229600" cy="1176837"/>
          </a:xfrm>
        </p:spPr>
        <p:txBody>
          <a:bodyPr>
            <a:normAutofit fontScale="90000"/>
          </a:bodyPr>
          <a:lstStyle/>
          <a:p>
            <a:r>
              <a:rPr lang="en-US" altLang="en-US" b="1" dirty="0" err="1">
                <a:solidFill>
                  <a:prstClr val="black"/>
                </a:solidFill>
              </a:rPr>
              <a:t>Respirable</a:t>
            </a:r>
            <a:r>
              <a:rPr lang="en-US" altLang="en-US" b="1" dirty="0">
                <a:solidFill>
                  <a:prstClr val="black"/>
                </a:solidFill>
              </a:rPr>
              <a:t> Crystalline Silica in </a:t>
            </a:r>
            <a:r>
              <a:rPr lang="en-US" altLang="en-US" b="1" dirty="0" smtClean="0">
                <a:solidFill>
                  <a:prstClr val="black"/>
                </a:solidFill>
              </a:rPr>
              <a:t>General Industry/Maritime </a:t>
            </a:r>
            <a:r>
              <a:rPr lang="en-US" altLang="en-US" b="1" dirty="0">
                <a:solidFill>
                  <a:prstClr val="black"/>
                </a:solidFill>
              </a:rPr>
              <a:t>Workplaces</a:t>
            </a:r>
            <a:br>
              <a:rPr lang="en-US" altLang="en-US" b="1" dirty="0">
                <a:solidFill>
                  <a:prstClr val="black"/>
                </a:solidFill>
              </a:rPr>
            </a:br>
            <a:endParaRPr lang="en-US" dirty="0"/>
          </a:p>
        </p:txBody>
      </p:sp>
      <p:sp useBgFill="1">
        <p:nvSpPr>
          <p:cNvPr id="3" name="TextBox 2"/>
          <p:cNvSpPr txBox="1"/>
          <p:nvPr/>
        </p:nvSpPr>
        <p:spPr>
          <a:xfrm>
            <a:off x="469900" y="6048349"/>
            <a:ext cx="43307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Sample Employee Training Presentation</a:t>
            </a:r>
          </a:p>
          <a:p>
            <a:r>
              <a:rPr lang="en-US" dirty="0"/>
              <a:t>Developed by </a:t>
            </a:r>
            <a:r>
              <a:rPr lang="en-US" dirty="0" smtClean="0"/>
              <a:t>OSHA, 2019</a:t>
            </a:r>
            <a:endParaRPr lang="en-US" dirty="0"/>
          </a:p>
        </p:txBody>
      </p:sp>
      <p:pic>
        <p:nvPicPr>
          <p:cNvPr id="6" name="Content Placeholder 5" title="Logo - Control Silica Dust, Breathe Easi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975" t="8695" r="20100" b="8695"/>
          <a:stretch/>
        </p:blipFill>
        <p:spPr>
          <a:xfrm>
            <a:off x="6934200" y="5304713"/>
            <a:ext cx="1998140" cy="1581861"/>
          </a:xfrm>
        </p:spPr>
      </p:pic>
      <p:pic>
        <p:nvPicPr>
          <p:cNvPr id="4" name="Picture 3" descr="Photograph of worker at a workplace wearing a respirator"/>
          <p:cNvPicPr>
            <a:picLocks noChangeAspect="1"/>
          </p:cNvPicPr>
          <p:nvPr/>
        </p:nvPicPr>
        <p:blipFill rotWithShape="1">
          <a:blip r:embed="rId4" cstate="print">
            <a:extLst>
              <a:ext uri="{28A0092B-C50C-407E-A947-70E740481C1C}">
                <a14:useLocalDpi xmlns:a14="http://schemas.microsoft.com/office/drawing/2010/main" val="0"/>
              </a:ext>
            </a:extLst>
          </a:blip>
          <a:srcRect l="19166" t="7332" r="16883" b="20801"/>
          <a:stretch/>
        </p:blipFill>
        <p:spPr>
          <a:xfrm>
            <a:off x="2369527" y="2133600"/>
            <a:ext cx="4430346" cy="3734148"/>
          </a:xfrm>
          <a:prstGeom prst="rect">
            <a:avLst/>
          </a:prstGeom>
        </p:spPr>
      </p:pic>
      <p:sp>
        <p:nvSpPr>
          <p:cNvPr id="5" name="TextBox 4"/>
          <p:cNvSpPr txBox="1"/>
          <p:nvPr/>
        </p:nvSpPr>
        <p:spPr>
          <a:xfrm>
            <a:off x="6172200" y="5638800"/>
            <a:ext cx="914400" cy="169277"/>
          </a:xfrm>
          <a:prstGeom prst="rect">
            <a:avLst/>
          </a:prstGeom>
          <a:noFill/>
        </p:spPr>
        <p:txBody>
          <a:bodyPr wrap="square" rtlCol="0">
            <a:spAutoFit/>
          </a:bodyPr>
          <a:lstStyle/>
          <a:p>
            <a:r>
              <a:rPr lang="en-US" sz="500" dirty="0" smtClean="0"/>
              <a:t>NIOSH</a:t>
            </a:r>
            <a:endParaRPr lang="en-US" sz="500" dirty="0"/>
          </a:p>
        </p:txBody>
      </p:sp>
    </p:spTree>
    <p:extLst>
      <p:ext uri="{BB962C8B-B14F-4D97-AF65-F5344CB8AC3E}">
        <p14:creationId xmlns:p14="http://schemas.microsoft.com/office/powerpoint/2010/main" val="2460499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Health Hazards of Silica</a:t>
            </a:r>
          </a:p>
        </p:txBody>
      </p:sp>
      <p:sp>
        <p:nvSpPr>
          <p:cNvPr id="3" name="Content Placeholder 2"/>
          <p:cNvSpPr>
            <a:spLocks noGrp="1"/>
          </p:cNvSpPr>
          <p:nvPr>
            <p:ph idx="1"/>
          </p:nvPr>
        </p:nvSpPr>
        <p:spPr>
          <a:xfrm>
            <a:off x="2095500" y="1066800"/>
            <a:ext cx="4953000" cy="3047999"/>
          </a:xfrm>
        </p:spPr>
        <p:txBody>
          <a:bodyPr numCol="1" anchor="ctr">
            <a:normAutofit/>
          </a:bodyPr>
          <a:lstStyle/>
          <a:p>
            <a:r>
              <a:rPr lang="en-US" sz="2800" dirty="0">
                <a:solidFill>
                  <a:schemeClr val="bg1"/>
                </a:solidFill>
              </a:rPr>
              <a:t>Silicosis</a:t>
            </a:r>
          </a:p>
          <a:p>
            <a:r>
              <a:rPr lang="en-US" sz="2800" dirty="0">
                <a:solidFill>
                  <a:schemeClr val="bg1"/>
                </a:solidFill>
              </a:rPr>
              <a:t>Lung cancer</a:t>
            </a:r>
          </a:p>
          <a:p>
            <a:r>
              <a:rPr lang="en-US" sz="2800" dirty="0">
                <a:solidFill>
                  <a:schemeClr val="bg1"/>
                </a:solidFill>
              </a:rPr>
              <a:t>Chronic obstructive pulmonary disease (COPD)</a:t>
            </a:r>
          </a:p>
          <a:p>
            <a:r>
              <a:rPr lang="en-US" sz="2800" dirty="0">
                <a:solidFill>
                  <a:schemeClr val="bg1"/>
                </a:solidFill>
              </a:rPr>
              <a:t>Kidney diseases </a:t>
            </a:r>
          </a:p>
          <a:p>
            <a:r>
              <a:rPr lang="en-US" sz="2800" dirty="0">
                <a:solidFill>
                  <a:schemeClr val="bg1"/>
                </a:solidFill>
              </a:rPr>
              <a:t>Autoimmune diseases</a:t>
            </a:r>
          </a:p>
        </p:txBody>
      </p:sp>
      <p:pic>
        <p:nvPicPr>
          <p:cNvPr id="4" name="Picture 3" descr="Concrete saw cutting a block with a quote over the image, &quot;It was killing me and I had no idea. It's just a slow death.&quot; - Tommy Todd, bricklayer from Oklahoma, has lung cancer related to silica dust exposure" title="Concrete saw cutting a block with a quote over the image, &quot;It was killing me and I had no idea. It's just a slow death.&quot; - Tommy Todd, bricklayer from Oklahoma, has lung cancer related to silica dust exposure"/>
          <p:cNvPicPr>
            <a:picLocks noChangeAspect="1"/>
          </p:cNvPicPr>
          <p:nvPr/>
        </p:nvPicPr>
        <p:blipFill rotWithShape="1">
          <a:blip r:embed="rId3" cstate="print">
            <a:extLst>
              <a:ext uri="{28A0092B-C50C-407E-A947-70E740481C1C}">
                <a14:useLocalDpi xmlns:a14="http://schemas.microsoft.com/office/drawing/2010/main" val="0"/>
              </a:ext>
            </a:extLst>
          </a:blip>
          <a:srcRect t="213" b="30556"/>
          <a:stretch/>
        </p:blipFill>
        <p:spPr>
          <a:xfrm>
            <a:off x="1161143" y="4191000"/>
            <a:ext cx="6821714" cy="2468880"/>
          </a:xfrm>
          <a:prstGeom prst="rect">
            <a:avLst/>
          </a:prstGeom>
        </p:spPr>
      </p:pic>
    </p:spTree>
    <p:extLst>
      <p:ext uri="{BB962C8B-B14F-4D97-AF65-F5344CB8AC3E}">
        <p14:creationId xmlns:p14="http://schemas.microsoft.com/office/powerpoint/2010/main" val="3256282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solidFill>
                  <a:schemeClr val="bg1"/>
                </a:solidFill>
              </a:rPr>
              <a:t>Health Hazards - Silicosis</a:t>
            </a:r>
          </a:p>
        </p:txBody>
      </p:sp>
      <p:sp>
        <p:nvSpPr>
          <p:cNvPr id="3" name="Content Placeholder 2"/>
          <p:cNvSpPr>
            <a:spLocks noGrp="1"/>
          </p:cNvSpPr>
          <p:nvPr>
            <p:ph idx="1"/>
          </p:nvPr>
        </p:nvSpPr>
        <p:spPr>
          <a:xfrm>
            <a:off x="1205348" y="1676400"/>
            <a:ext cx="4267200" cy="3962399"/>
          </a:xfrm>
        </p:spPr>
        <p:txBody>
          <a:bodyPr anchor="ctr">
            <a:normAutofit/>
          </a:bodyPr>
          <a:lstStyle/>
          <a:p>
            <a:pPr>
              <a:spcBef>
                <a:spcPts val="1200"/>
              </a:spcBef>
            </a:pPr>
            <a:r>
              <a:rPr lang="en-US" dirty="0">
                <a:solidFill>
                  <a:schemeClr val="bg1"/>
                </a:solidFill>
              </a:rPr>
              <a:t>Three types:</a:t>
            </a:r>
          </a:p>
          <a:p>
            <a:pPr marL="857250" lvl="1" indent="-457200">
              <a:spcBef>
                <a:spcPts val="600"/>
              </a:spcBef>
              <a:buFont typeface="Courier New" panose="02070309020205020404" pitchFamily="49" charset="0"/>
              <a:buChar char="o"/>
            </a:pPr>
            <a:r>
              <a:rPr lang="en-US" dirty="0">
                <a:solidFill>
                  <a:schemeClr val="bg1"/>
                </a:solidFill>
              </a:rPr>
              <a:t>Chronic</a:t>
            </a:r>
          </a:p>
          <a:p>
            <a:pPr marL="857250" lvl="1" indent="-457200">
              <a:spcBef>
                <a:spcPts val="600"/>
              </a:spcBef>
              <a:buFont typeface="Courier New" panose="02070309020205020404" pitchFamily="49" charset="0"/>
              <a:buChar char="o"/>
            </a:pPr>
            <a:r>
              <a:rPr lang="en-US" dirty="0">
                <a:solidFill>
                  <a:schemeClr val="bg1"/>
                </a:solidFill>
              </a:rPr>
              <a:t>Accelerated</a:t>
            </a:r>
          </a:p>
          <a:p>
            <a:pPr marL="857250" lvl="1" indent="-457200">
              <a:spcBef>
                <a:spcPts val="600"/>
              </a:spcBef>
              <a:buFont typeface="Courier New" panose="02070309020205020404" pitchFamily="49" charset="0"/>
              <a:buChar char="o"/>
            </a:pPr>
            <a:r>
              <a:rPr lang="en-US" dirty="0">
                <a:solidFill>
                  <a:schemeClr val="bg1"/>
                </a:solidFill>
              </a:rPr>
              <a:t>Acute</a:t>
            </a:r>
          </a:p>
          <a:p>
            <a:pPr>
              <a:spcBef>
                <a:spcPts val="1200"/>
              </a:spcBef>
            </a:pPr>
            <a:r>
              <a:rPr lang="en-US" dirty="0">
                <a:solidFill>
                  <a:schemeClr val="bg1"/>
                </a:solidFill>
              </a:rPr>
              <a:t>Permanent</a:t>
            </a:r>
          </a:p>
          <a:p>
            <a:pPr>
              <a:spcBef>
                <a:spcPts val="1200"/>
              </a:spcBef>
            </a:pPr>
            <a:r>
              <a:rPr lang="en-US" dirty="0">
                <a:solidFill>
                  <a:schemeClr val="bg1"/>
                </a:solidFill>
              </a:rPr>
              <a:t>Can be debilitating or </a:t>
            </a:r>
            <a:r>
              <a:rPr lang="en-US" dirty="0" smtClean="0">
                <a:solidFill>
                  <a:schemeClr val="bg1"/>
                </a:solidFill>
              </a:rPr>
              <a:t>deadly</a:t>
            </a:r>
            <a:endParaRPr lang="en-US" dirty="0">
              <a:solidFill>
                <a:schemeClr val="bg1"/>
              </a:solidFill>
            </a:endParaRPr>
          </a:p>
        </p:txBody>
      </p:sp>
      <p:sp>
        <p:nvSpPr>
          <p:cNvPr id="5" name="TextBox 4"/>
          <p:cNvSpPr txBox="1"/>
          <p:nvPr/>
        </p:nvSpPr>
        <p:spPr>
          <a:xfrm>
            <a:off x="5926203" y="3238498"/>
            <a:ext cx="1633762" cy="307155"/>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Healthy Lung</a:t>
            </a:r>
          </a:p>
        </p:txBody>
      </p:sp>
      <p:sp>
        <p:nvSpPr>
          <p:cNvPr id="7" name="TextBox 6"/>
          <p:cNvSpPr txBox="1"/>
          <p:nvPr/>
        </p:nvSpPr>
        <p:spPr>
          <a:xfrm>
            <a:off x="5926203" y="5845602"/>
            <a:ext cx="1633762" cy="307777"/>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Silicotic</a:t>
            </a:r>
            <a:r>
              <a:rPr lang="en-US" sz="1400" dirty="0"/>
              <a:t> Lung</a:t>
            </a:r>
          </a:p>
        </p:txBody>
      </p:sp>
      <p:pic>
        <p:nvPicPr>
          <p:cNvPr id="1026" name="Picture 2" descr="Image result for lungs silicosis"/>
          <p:cNvPicPr>
            <a:picLocks noChangeAspect="1" noChangeArrowheads="1"/>
          </p:cNvPicPr>
          <p:nvPr/>
        </p:nvPicPr>
        <p:blipFill rotWithShape="1">
          <a:blip r:embed="rId3">
            <a:extLst>
              <a:ext uri="{28A0092B-C50C-407E-A947-70E740481C1C}">
                <a14:useLocalDpi xmlns:a14="http://schemas.microsoft.com/office/drawing/2010/main" val="0"/>
              </a:ext>
            </a:extLst>
          </a:blip>
          <a:srcRect l="10713" t="21291" r="54783" b="20442"/>
          <a:stretch/>
        </p:blipFill>
        <p:spPr bwMode="auto">
          <a:xfrm>
            <a:off x="5926203" y="1163765"/>
            <a:ext cx="1633762" cy="20747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ungs silicosis"/>
          <p:cNvPicPr>
            <a:picLocks noChangeAspect="1" noChangeArrowheads="1"/>
          </p:cNvPicPr>
          <p:nvPr/>
        </p:nvPicPr>
        <p:blipFill rotWithShape="1">
          <a:blip r:embed="rId3">
            <a:extLst>
              <a:ext uri="{28A0092B-C50C-407E-A947-70E740481C1C}">
                <a14:useLocalDpi xmlns:a14="http://schemas.microsoft.com/office/drawing/2010/main" val="0"/>
              </a:ext>
            </a:extLst>
          </a:blip>
          <a:srcRect l="53843" t="24237" r="3068" b="8207"/>
          <a:stretch/>
        </p:blipFill>
        <p:spPr bwMode="auto">
          <a:xfrm>
            <a:off x="5910069" y="3770869"/>
            <a:ext cx="1649896" cy="20747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7145108" y="5441505"/>
            <a:ext cx="692705" cy="169277"/>
          </a:xfrm>
          <a:prstGeom prst="rect">
            <a:avLst/>
          </a:prstGeom>
          <a:noFill/>
        </p:spPr>
        <p:txBody>
          <a:bodyPr wrap="square" rtlCol="0">
            <a:spAutoFit/>
          </a:bodyPr>
          <a:lstStyle/>
          <a:p>
            <a:r>
              <a:rPr lang="en-US" sz="500" dirty="0" smtClean="0">
                <a:solidFill>
                  <a:schemeClr val="bg1">
                    <a:lumMod val="50000"/>
                    <a:lumOff val="50000"/>
                  </a:schemeClr>
                </a:solidFill>
              </a:rPr>
              <a:t>CDC </a:t>
            </a:r>
            <a:endParaRPr lang="en-US" sz="500" dirty="0">
              <a:solidFill>
                <a:schemeClr val="bg1">
                  <a:lumMod val="50000"/>
                  <a:lumOff val="50000"/>
                </a:schemeClr>
              </a:solidFill>
            </a:endParaRPr>
          </a:p>
        </p:txBody>
      </p:sp>
      <p:sp>
        <p:nvSpPr>
          <p:cNvPr id="11" name="TextBox 10">
            <a:extLst>
              <a:ext uri="{FF2B5EF4-FFF2-40B4-BE49-F238E27FC236}">
                <a16:creationId xmlns:a16="http://schemas.microsoft.com/office/drawing/2014/main" id="{C6C2B26C-8470-445A-B7DB-DBEB24BADF0E}"/>
              </a:ext>
            </a:extLst>
          </p:cNvPr>
          <p:cNvSpPr txBox="1"/>
          <p:nvPr/>
        </p:nvSpPr>
        <p:spPr>
          <a:xfrm rot="16200000">
            <a:off x="7252252" y="2954504"/>
            <a:ext cx="430696" cy="169277"/>
          </a:xfrm>
          <a:prstGeom prst="rect">
            <a:avLst/>
          </a:prstGeom>
          <a:noFill/>
        </p:spPr>
        <p:txBody>
          <a:bodyPr wrap="square" rtlCol="0">
            <a:spAutoFit/>
          </a:bodyPr>
          <a:lstStyle/>
          <a:p>
            <a:r>
              <a:rPr lang="en-US" sz="500" dirty="0" smtClean="0">
                <a:solidFill>
                  <a:schemeClr val="bg1">
                    <a:lumMod val="50000"/>
                    <a:lumOff val="50000"/>
                  </a:schemeClr>
                </a:solidFill>
              </a:rPr>
              <a:t>CDC</a:t>
            </a:r>
            <a:endParaRPr lang="en-US" sz="500" dirty="0">
              <a:solidFill>
                <a:schemeClr val="bg1">
                  <a:lumMod val="50000"/>
                  <a:lumOff val="50000"/>
                </a:schemeClr>
              </a:solidFill>
            </a:endParaRPr>
          </a:p>
        </p:txBody>
      </p:sp>
    </p:spTree>
    <p:extLst>
      <p:ext uri="{BB962C8B-B14F-4D97-AF65-F5344CB8AC3E}">
        <p14:creationId xmlns:p14="http://schemas.microsoft.com/office/powerpoint/2010/main" val="170880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76200"/>
            <a:ext cx="7421880" cy="1143000"/>
          </a:xfrm>
        </p:spPr>
        <p:txBody>
          <a:bodyPr>
            <a:normAutofit/>
          </a:bodyPr>
          <a:lstStyle/>
          <a:p>
            <a:r>
              <a:rPr lang="en-US" sz="4000" dirty="0">
                <a:solidFill>
                  <a:schemeClr val="bg1"/>
                </a:solidFill>
              </a:rPr>
              <a:t>Symptoms of Lung Diseases</a:t>
            </a:r>
          </a:p>
        </p:txBody>
      </p:sp>
      <p:sp>
        <p:nvSpPr>
          <p:cNvPr id="3" name="Content Placeholder 2"/>
          <p:cNvSpPr>
            <a:spLocks noGrp="1"/>
          </p:cNvSpPr>
          <p:nvPr>
            <p:ph idx="1"/>
          </p:nvPr>
        </p:nvSpPr>
        <p:spPr>
          <a:xfrm>
            <a:off x="1423035" y="1219200"/>
            <a:ext cx="6297930" cy="2486491"/>
          </a:xfrm>
        </p:spPr>
        <p:txBody>
          <a:bodyPr/>
          <a:lstStyle/>
          <a:p>
            <a:r>
              <a:rPr lang="en-US" sz="2800" dirty="0">
                <a:solidFill>
                  <a:schemeClr val="bg1"/>
                </a:solidFill>
              </a:rPr>
              <a:t>Sometimes, no symptoms in early stage of disease</a:t>
            </a:r>
          </a:p>
          <a:p>
            <a:r>
              <a:rPr lang="en-US" sz="2800" dirty="0">
                <a:solidFill>
                  <a:schemeClr val="bg1"/>
                </a:solidFill>
              </a:rPr>
              <a:t>Coughing and shortness of breath </a:t>
            </a:r>
          </a:p>
          <a:p>
            <a:r>
              <a:rPr lang="en-US" sz="2800" dirty="0">
                <a:solidFill>
                  <a:schemeClr val="bg1"/>
                </a:solidFill>
              </a:rPr>
              <a:t>Fever, weight loss, exhaustion, and coughing up </a:t>
            </a:r>
            <a:r>
              <a:rPr lang="en-US" sz="2800" dirty="0" smtClean="0">
                <a:solidFill>
                  <a:schemeClr val="bg1"/>
                </a:solidFill>
              </a:rPr>
              <a:t>blood</a:t>
            </a:r>
            <a:endParaRPr lang="en-US" sz="2800"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descr="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title="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p:cNvPicPr>
            <a:picLocks noChangeAspect="1"/>
          </p:cNvPicPr>
          <p:nvPr/>
        </p:nvPicPr>
        <p:blipFill rotWithShape="1">
          <a:blip r:embed="rId3" cstate="print">
            <a:extLst>
              <a:ext uri="{28A0092B-C50C-407E-A947-70E740481C1C}">
                <a14:useLocalDpi xmlns:a14="http://schemas.microsoft.com/office/drawing/2010/main" val="0"/>
              </a:ext>
            </a:extLst>
          </a:blip>
          <a:srcRect r="13159"/>
          <a:stretch/>
        </p:blipFill>
        <p:spPr>
          <a:xfrm>
            <a:off x="2240280" y="3810000"/>
            <a:ext cx="4663440" cy="2819400"/>
          </a:xfrm>
          <a:prstGeom prst="rect">
            <a:avLst/>
          </a:prstGeom>
        </p:spPr>
      </p:pic>
    </p:spTree>
    <p:extLst>
      <p:ext uri="{BB962C8B-B14F-4D97-AF65-F5344CB8AC3E}">
        <p14:creationId xmlns:p14="http://schemas.microsoft.com/office/powerpoint/2010/main" val="44110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5688"/>
            <a:ext cx="8229600" cy="990600"/>
          </a:xfrm>
        </p:spPr>
        <p:txBody>
          <a:bodyPr anchor="b">
            <a:normAutofit/>
          </a:bodyPr>
          <a:lstStyle/>
          <a:p>
            <a:r>
              <a:rPr lang="en-US" sz="4000" dirty="0">
                <a:solidFill>
                  <a:schemeClr val="bg1"/>
                </a:solidFill>
              </a:rPr>
              <a:t>Protecting Employees</a:t>
            </a:r>
          </a:p>
        </p:txBody>
      </p:sp>
      <p:pic>
        <p:nvPicPr>
          <p:cNvPr id="7" name="Picture 6" descr="Hierarchy diagram showing decreasing effectiveness of: Engineering controls, work practices, PPE (including respira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126" y="1803975"/>
            <a:ext cx="6865744" cy="4621284"/>
          </a:xfrm>
          <a:prstGeom prst="rect">
            <a:avLst/>
          </a:prstGeom>
        </p:spPr>
      </p:pic>
      <p:sp>
        <p:nvSpPr>
          <p:cNvPr id="4" name="TextBox 3">
            <a:extLst>
              <a:ext uri="{FF2B5EF4-FFF2-40B4-BE49-F238E27FC236}">
                <a16:creationId xmlns:a16="http://schemas.microsoft.com/office/drawing/2014/main" id="{52147F8E-08D5-4FA2-88AD-4DE51231D9E8}"/>
              </a:ext>
            </a:extLst>
          </p:cNvPr>
          <p:cNvSpPr txBox="1"/>
          <p:nvPr/>
        </p:nvSpPr>
        <p:spPr>
          <a:xfrm>
            <a:off x="2515185" y="1219200"/>
            <a:ext cx="4113627" cy="584775"/>
          </a:xfrm>
          <a:prstGeom prst="rect">
            <a:avLst/>
          </a:prstGeom>
          <a:noFill/>
        </p:spPr>
        <p:txBody>
          <a:bodyPr wrap="none" rtlCol="0">
            <a:spAutoFit/>
          </a:bodyPr>
          <a:lstStyle/>
          <a:p>
            <a:r>
              <a:rPr lang="en-US" sz="3200" dirty="0">
                <a:solidFill>
                  <a:schemeClr val="bg1"/>
                </a:solidFill>
              </a:rPr>
              <a:t>Hierarchy of Controls</a:t>
            </a:r>
          </a:p>
        </p:txBody>
      </p:sp>
    </p:spTree>
    <p:extLst>
      <p:ext uri="{BB962C8B-B14F-4D97-AF65-F5344CB8AC3E}">
        <p14:creationId xmlns:p14="http://schemas.microsoft.com/office/powerpoint/2010/main" val="387712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0" y="23372"/>
            <a:ext cx="8229600" cy="1143000"/>
          </a:xfrm>
        </p:spPr>
        <p:txBody>
          <a:bodyPr>
            <a:normAutofit/>
          </a:bodyPr>
          <a:lstStyle/>
          <a:p>
            <a:r>
              <a:rPr lang="en-US" sz="4000" dirty="0">
                <a:solidFill>
                  <a:schemeClr val="bg1"/>
                </a:solidFill>
              </a:rPr>
              <a:t>Engineering Controls</a:t>
            </a:r>
          </a:p>
        </p:txBody>
      </p:sp>
      <p:sp>
        <p:nvSpPr>
          <p:cNvPr id="12" name="TextBox 11">
            <a:extLst>
              <a:ext uri="{FF2B5EF4-FFF2-40B4-BE49-F238E27FC236}">
                <a16:creationId xmlns:a16="http://schemas.microsoft.com/office/drawing/2014/main" id="{76EDE805-E23E-437A-A267-0358B89ACF22}"/>
              </a:ext>
            </a:extLst>
          </p:cNvPr>
          <p:cNvSpPr txBox="1"/>
          <p:nvPr/>
        </p:nvSpPr>
        <p:spPr>
          <a:xfrm>
            <a:off x="4799829" y="3636889"/>
            <a:ext cx="1927226" cy="169277"/>
          </a:xfrm>
          <a:prstGeom prst="rect">
            <a:avLst/>
          </a:prstGeom>
          <a:noFill/>
        </p:spPr>
        <p:txBody>
          <a:bodyPr wrap="square" rtlCol="0">
            <a:spAutoFit/>
          </a:bodyPr>
          <a:lstStyle/>
          <a:p>
            <a:r>
              <a:rPr lang="en-US" sz="500" dirty="0" smtClean="0">
                <a:solidFill>
                  <a:schemeClr val="tx1">
                    <a:lumMod val="85000"/>
                  </a:schemeClr>
                </a:solidFill>
              </a:rPr>
              <a:t>Department of Labor/Shawn T Moore</a:t>
            </a:r>
            <a:endParaRPr lang="en-US" sz="500" dirty="0">
              <a:solidFill>
                <a:schemeClr val="tx1">
                  <a:lumMod val="85000"/>
                </a:schemeClr>
              </a:solidFill>
            </a:endParaRPr>
          </a:p>
        </p:txBody>
      </p:sp>
      <p:sp>
        <p:nvSpPr>
          <p:cNvPr id="5" name="TextBox 4"/>
          <p:cNvSpPr txBox="1"/>
          <p:nvPr/>
        </p:nvSpPr>
        <p:spPr>
          <a:xfrm>
            <a:off x="445490" y="5630726"/>
            <a:ext cx="3847110" cy="461665"/>
          </a:xfrm>
          <a:prstGeom prst="rect">
            <a:avLst/>
          </a:prstGeom>
          <a:noFill/>
        </p:spPr>
        <p:txBody>
          <a:bodyPr wrap="square" rtlCol="0">
            <a:spAutoFit/>
          </a:bodyPr>
          <a:lstStyle/>
          <a:p>
            <a:pPr algn="ctr"/>
            <a:r>
              <a:rPr lang="en-US" sz="2400" dirty="0">
                <a:solidFill>
                  <a:schemeClr val="bg1"/>
                </a:solidFill>
              </a:rPr>
              <a:t>N</a:t>
            </a:r>
            <a:r>
              <a:rPr lang="en-US" sz="2400" dirty="0" smtClean="0">
                <a:solidFill>
                  <a:schemeClr val="bg1"/>
                </a:solidFill>
              </a:rPr>
              <a:t>o engineering controls</a:t>
            </a:r>
            <a:endParaRPr lang="en-US" sz="2400" dirty="0">
              <a:solidFill>
                <a:schemeClr val="bg1"/>
              </a:solidFill>
            </a:endParaRPr>
          </a:p>
        </p:txBody>
      </p:sp>
      <p:sp>
        <p:nvSpPr>
          <p:cNvPr id="6" name="TextBox 5"/>
          <p:cNvSpPr txBox="1"/>
          <p:nvPr/>
        </p:nvSpPr>
        <p:spPr>
          <a:xfrm>
            <a:off x="4718259" y="5630726"/>
            <a:ext cx="4343399" cy="461665"/>
          </a:xfrm>
          <a:prstGeom prst="rect">
            <a:avLst/>
          </a:prstGeom>
          <a:noFill/>
        </p:spPr>
        <p:txBody>
          <a:bodyPr wrap="square" rtlCol="0">
            <a:spAutoFit/>
          </a:bodyPr>
          <a:lstStyle/>
          <a:p>
            <a:pPr algn="ctr"/>
            <a:r>
              <a:rPr lang="en-US" sz="2400" dirty="0" smtClean="0">
                <a:solidFill>
                  <a:schemeClr val="bg1"/>
                </a:solidFill>
              </a:rPr>
              <a:t>Using water to control dust</a:t>
            </a:r>
            <a:endParaRPr lang="en-US" sz="2400" dirty="0">
              <a:solidFill>
                <a:schemeClr val="bg1"/>
              </a:solidFill>
            </a:endParaRPr>
          </a:p>
        </p:txBody>
      </p:sp>
      <p:pic>
        <p:nvPicPr>
          <p:cNvPr id="8" name="Picture 7" descr="Photograph of no engineering controls in a workpla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90" y="2497192"/>
            <a:ext cx="3847110" cy="2885333"/>
          </a:xfrm>
          <a:prstGeom prst="rect">
            <a:avLst/>
          </a:prstGeom>
        </p:spPr>
      </p:pic>
      <p:pic>
        <p:nvPicPr>
          <p:cNvPr id="9" name="Picture 8" descr="Photograph showing using water to control dus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514600"/>
            <a:ext cx="3873919" cy="2905439"/>
          </a:xfrm>
          <a:prstGeom prst="rect">
            <a:avLst/>
          </a:prstGeom>
        </p:spPr>
      </p:pic>
      <p:sp>
        <p:nvSpPr>
          <p:cNvPr id="10" name="TextBox 9"/>
          <p:cNvSpPr txBox="1"/>
          <p:nvPr/>
        </p:nvSpPr>
        <p:spPr>
          <a:xfrm>
            <a:off x="2726079" y="1346612"/>
            <a:ext cx="3053285" cy="584775"/>
          </a:xfrm>
          <a:prstGeom prst="rect">
            <a:avLst/>
          </a:prstGeom>
          <a:noFill/>
        </p:spPr>
        <p:txBody>
          <a:bodyPr wrap="square" rtlCol="0">
            <a:spAutoFit/>
          </a:bodyPr>
          <a:lstStyle/>
          <a:p>
            <a:pPr algn="ctr"/>
            <a:r>
              <a:rPr lang="en-US" sz="3200" dirty="0" smtClean="0">
                <a:solidFill>
                  <a:schemeClr val="bg1"/>
                </a:solidFill>
              </a:rPr>
              <a:t>Cutting stone </a:t>
            </a:r>
          </a:p>
        </p:txBody>
      </p:sp>
      <p:sp>
        <p:nvSpPr>
          <p:cNvPr id="3" name="TextBox 2"/>
          <p:cNvSpPr txBox="1"/>
          <p:nvPr/>
        </p:nvSpPr>
        <p:spPr>
          <a:xfrm>
            <a:off x="533400" y="5181600"/>
            <a:ext cx="1524000" cy="169277"/>
          </a:xfrm>
          <a:prstGeom prst="rect">
            <a:avLst/>
          </a:prstGeom>
          <a:noFill/>
        </p:spPr>
        <p:txBody>
          <a:bodyPr wrap="square" rtlCol="0">
            <a:spAutoFit/>
          </a:bodyPr>
          <a:lstStyle/>
          <a:p>
            <a:r>
              <a:rPr lang="en-US" sz="500" dirty="0" smtClean="0"/>
              <a:t>California Department of Public Health</a:t>
            </a:r>
            <a:endParaRPr lang="en-US" sz="500" dirty="0"/>
          </a:p>
        </p:txBody>
      </p:sp>
      <p:sp>
        <p:nvSpPr>
          <p:cNvPr id="11" name="TextBox 10"/>
          <p:cNvSpPr txBox="1"/>
          <p:nvPr/>
        </p:nvSpPr>
        <p:spPr>
          <a:xfrm>
            <a:off x="5105400" y="5213248"/>
            <a:ext cx="1524000" cy="169277"/>
          </a:xfrm>
          <a:prstGeom prst="rect">
            <a:avLst/>
          </a:prstGeom>
          <a:noFill/>
        </p:spPr>
        <p:txBody>
          <a:bodyPr wrap="square" rtlCol="0">
            <a:spAutoFit/>
          </a:bodyPr>
          <a:lstStyle/>
          <a:p>
            <a:r>
              <a:rPr lang="en-US" sz="500" dirty="0" smtClean="0"/>
              <a:t>California Department of Public Health</a:t>
            </a:r>
            <a:endParaRPr lang="en-US" sz="500" dirty="0"/>
          </a:p>
        </p:txBody>
      </p:sp>
    </p:spTree>
    <p:extLst>
      <p:ext uri="{BB962C8B-B14F-4D97-AF65-F5344CB8AC3E}">
        <p14:creationId xmlns:p14="http://schemas.microsoft.com/office/powerpoint/2010/main" val="214914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04"/>
            <a:ext cx="8229600" cy="1143000"/>
          </a:xfrm>
        </p:spPr>
        <p:txBody>
          <a:bodyPr>
            <a:normAutofit/>
          </a:bodyPr>
          <a:lstStyle/>
          <a:p>
            <a:r>
              <a:rPr lang="en-US" sz="4000" dirty="0">
                <a:solidFill>
                  <a:schemeClr val="bg1"/>
                </a:solidFill>
              </a:rPr>
              <a:t>Engineering Controls </a:t>
            </a:r>
          </a:p>
        </p:txBody>
      </p:sp>
      <p:sp>
        <p:nvSpPr>
          <p:cNvPr id="11" name="TextBox 10">
            <a:extLst>
              <a:ext uri="{FF2B5EF4-FFF2-40B4-BE49-F238E27FC236}">
                <a16:creationId xmlns:a16="http://schemas.microsoft.com/office/drawing/2014/main" id="{DA00B535-33DA-4919-84D6-E8220BADCD53}"/>
              </a:ext>
            </a:extLst>
          </p:cNvPr>
          <p:cNvSpPr txBox="1"/>
          <p:nvPr/>
        </p:nvSpPr>
        <p:spPr>
          <a:xfrm rot="16200000">
            <a:off x="6668083" y="3171455"/>
            <a:ext cx="1927226"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pic>
        <p:nvPicPr>
          <p:cNvPr id="8" name="Picture 7" descr="Photograph of no engineering controls"/>
          <p:cNvPicPr>
            <a:picLocks noChangeAspect="1"/>
          </p:cNvPicPr>
          <p:nvPr/>
        </p:nvPicPr>
        <p:blipFill rotWithShape="1">
          <a:blip r:embed="rId3" cstate="print">
            <a:extLst>
              <a:ext uri="{28A0092B-C50C-407E-A947-70E740481C1C}">
                <a14:useLocalDpi xmlns:a14="http://schemas.microsoft.com/office/drawing/2010/main" val="0"/>
              </a:ext>
            </a:extLst>
          </a:blip>
          <a:srcRect l="21063" r="17016"/>
          <a:stretch/>
        </p:blipFill>
        <p:spPr>
          <a:xfrm>
            <a:off x="1219200" y="1926865"/>
            <a:ext cx="3200400" cy="3433387"/>
          </a:xfrm>
          <a:prstGeom prst="rect">
            <a:avLst/>
          </a:prstGeom>
        </p:spPr>
      </p:pic>
      <p:pic>
        <p:nvPicPr>
          <p:cNvPr id="4" name="Picture 3" descr="Photograph of using a vacuum dust collection syste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1926865"/>
            <a:ext cx="3280036" cy="3407135"/>
          </a:xfrm>
          <a:prstGeom prst="rect">
            <a:avLst/>
          </a:prstGeom>
        </p:spPr>
      </p:pic>
      <p:sp>
        <p:nvSpPr>
          <p:cNvPr id="10" name="TextBox 9"/>
          <p:cNvSpPr txBox="1"/>
          <p:nvPr/>
        </p:nvSpPr>
        <p:spPr>
          <a:xfrm>
            <a:off x="3200400" y="1142633"/>
            <a:ext cx="3268878" cy="584775"/>
          </a:xfrm>
          <a:prstGeom prst="rect">
            <a:avLst/>
          </a:prstGeom>
          <a:noFill/>
        </p:spPr>
        <p:txBody>
          <a:bodyPr wrap="square" rtlCol="0">
            <a:spAutoFit/>
          </a:bodyPr>
          <a:lstStyle/>
          <a:p>
            <a:pPr algn="ctr"/>
            <a:r>
              <a:rPr lang="en-US" sz="3200" dirty="0" smtClean="0">
                <a:solidFill>
                  <a:schemeClr val="bg1"/>
                </a:solidFill>
              </a:rPr>
              <a:t>Grinding </a:t>
            </a:r>
            <a:r>
              <a:rPr lang="en-US" sz="3200" dirty="0">
                <a:solidFill>
                  <a:schemeClr val="bg1"/>
                </a:solidFill>
              </a:rPr>
              <a:t>S</a:t>
            </a:r>
            <a:r>
              <a:rPr lang="en-US" sz="3200" dirty="0" smtClean="0">
                <a:solidFill>
                  <a:schemeClr val="bg1"/>
                </a:solidFill>
              </a:rPr>
              <a:t>tone</a:t>
            </a:r>
          </a:p>
        </p:txBody>
      </p:sp>
      <p:sp>
        <p:nvSpPr>
          <p:cNvPr id="13" name="TextBox 12"/>
          <p:cNvSpPr txBox="1"/>
          <p:nvPr/>
        </p:nvSpPr>
        <p:spPr>
          <a:xfrm>
            <a:off x="4548554" y="5615152"/>
            <a:ext cx="4343399" cy="830997"/>
          </a:xfrm>
          <a:prstGeom prst="rect">
            <a:avLst/>
          </a:prstGeom>
          <a:noFill/>
        </p:spPr>
        <p:txBody>
          <a:bodyPr wrap="square" rtlCol="0">
            <a:spAutoFit/>
          </a:bodyPr>
          <a:lstStyle/>
          <a:p>
            <a:pPr algn="ctr"/>
            <a:r>
              <a:rPr lang="en-US" sz="2400" dirty="0" smtClean="0">
                <a:solidFill>
                  <a:schemeClr val="bg1"/>
                </a:solidFill>
              </a:rPr>
              <a:t>Using a </a:t>
            </a:r>
            <a:r>
              <a:rPr lang="en-US" sz="2400" dirty="0">
                <a:solidFill>
                  <a:schemeClr val="bg1"/>
                </a:solidFill>
              </a:rPr>
              <a:t>v</a:t>
            </a:r>
            <a:r>
              <a:rPr lang="en-US" sz="2400" dirty="0" smtClean="0">
                <a:solidFill>
                  <a:schemeClr val="bg1"/>
                </a:solidFill>
              </a:rPr>
              <a:t>acuum dust </a:t>
            </a:r>
          </a:p>
          <a:p>
            <a:pPr algn="ctr"/>
            <a:r>
              <a:rPr lang="en-US" sz="2400" dirty="0" smtClean="0">
                <a:solidFill>
                  <a:schemeClr val="bg1"/>
                </a:solidFill>
              </a:rPr>
              <a:t>collection system </a:t>
            </a:r>
            <a:endParaRPr lang="en-US" sz="2400" dirty="0">
              <a:solidFill>
                <a:schemeClr val="bg1"/>
              </a:solidFill>
            </a:endParaRPr>
          </a:p>
        </p:txBody>
      </p:sp>
      <p:sp>
        <p:nvSpPr>
          <p:cNvPr id="12" name="TextBox 11"/>
          <p:cNvSpPr txBox="1"/>
          <p:nvPr/>
        </p:nvSpPr>
        <p:spPr>
          <a:xfrm>
            <a:off x="845727" y="5708787"/>
            <a:ext cx="3268878" cy="830997"/>
          </a:xfrm>
          <a:prstGeom prst="rect">
            <a:avLst/>
          </a:prstGeom>
          <a:noFill/>
        </p:spPr>
        <p:txBody>
          <a:bodyPr wrap="square" rtlCol="0">
            <a:spAutoFit/>
          </a:bodyPr>
          <a:lstStyle/>
          <a:p>
            <a:pPr algn="ctr"/>
            <a:r>
              <a:rPr lang="en-US" sz="2400" dirty="0" smtClean="0">
                <a:solidFill>
                  <a:schemeClr val="bg1"/>
                </a:solidFill>
              </a:rPr>
              <a:t>No  engineering controls</a:t>
            </a:r>
            <a:endParaRPr lang="en-US" sz="2400" dirty="0">
              <a:solidFill>
                <a:schemeClr val="bg1"/>
              </a:solidFill>
            </a:endParaRPr>
          </a:p>
        </p:txBody>
      </p:sp>
      <p:sp>
        <p:nvSpPr>
          <p:cNvPr id="3" name="TextBox 2"/>
          <p:cNvSpPr txBox="1"/>
          <p:nvPr/>
        </p:nvSpPr>
        <p:spPr>
          <a:xfrm>
            <a:off x="3247251" y="5005295"/>
            <a:ext cx="838200" cy="169277"/>
          </a:xfrm>
          <a:prstGeom prst="rect">
            <a:avLst/>
          </a:prstGeom>
          <a:noFill/>
        </p:spPr>
        <p:txBody>
          <a:bodyPr wrap="square" rtlCol="0">
            <a:spAutoFit/>
          </a:bodyPr>
          <a:lstStyle/>
          <a:p>
            <a:r>
              <a:rPr lang="en-US" sz="500" dirty="0" smtClean="0"/>
              <a:t>NIOSH</a:t>
            </a:r>
            <a:endParaRPr lang="en-US" sz="500" dirty="0"/>
          </a:p>
        </p:txBody>
      </p:sp>
    </p:spTree>
    <p:extLst>
      <p:ext uri="{BB962C8B-B14F-4D97-AF65-F5344CB8AC3E}">
        <p14:creationId xmlns:p14="http://schemas.microsoft.com/office/powerpoint/2010/main" val="2839751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501"/>
          </a:xfrm>
        </p:spPr>
        <p:txBody>
          <a:bodyPr>
            <a:normAutofit fontScale="90000"/>
          </a:bodyPr>
          <a:lstStyle/>
          <a:p>
            <a:r>
              <a:rPr lang="en-US" dirty="0">
                <a:solidFill>
                  <a:schemeClr val="bg1"/>
                </a:solidFill>
              </a:rPr>
              <a:t>Engineering Controls</a:t>
            </a:r>
          </a:p>
        </p:txBody>
      </p:sp>
      <p:pic>
        <p:nvPicPr>
          <p:cNvPr id="6" name="Content Placeholder 5" descr="Photograph of employee using an enclosure that isolates dust"/>
          <p:cNvPicPr>
            <a:picLocks noGrp="1" noChangeAspect="1"/>
          </p:cNvPicPr>
          <p:nvPr>
            <p:ph idx="1"/>
          </p:nvPr>
        </p:nvPicPr>
        <p:blipFill rotWithShape="1">
          <a:blip r:embed="rId3"/>
          <a:srcRect r="3927"/>
          <a:stretch/>
        </p:blipFill>
        <p:spPr>
          <a:xfrm>
            <a:off x="2552700" y="2270110"/>
            <a:ext cx="4038600" cy="3948522"/>
          </a:xfrm>
          <a:prstGeom prst="rect">
            <a:avLst/>
          </a:prstGeom>
        </p:spPr>
      </p:pic>
      <p:sp>
        <p:nvSpPr>
          <p:cNvPr id="7" name="TextBox 6"/>
          <p:cNvSpPr txBox="1"/>
          <p:nvPr/>
        </p:nvSpPr>
        <p:spPr>
          <a:xfrm>
            <a:off x="685800" y="1143000"/>
            <a:ext cx="7391400" cy="830997"/>
          </a:xfrm>
          <a:prstGeom prst="rect">
            <a:avLst/>
          </a:prstGeom>
          <a:noFill/>
        </p:spPr>
        <p:txBody>
          <a:bodyPr wrap="square" rtlCol="0">
            <a:spAutoFit/>
          </a:bodyPr>
          <a:lstStyle/>
          <a:p>
            <a:r>
              <a:rPr lang="en-US" sz="2400" dirty="0" smtClean="0">
                <a:solidFill>
                  <a:schemeClr val="bg1"/>
                </a:solidFill>
              </a:rPr>
              <a:t>Employee protected by enclosure that isolates dust during abrasive blasting of dental castings </a:t>
            </a:r>
            <a:endParaRPr lang="en-US" sz="2400" dirty="0">
              <a:solidFill>
                <a:schemeClr val="bg1"/>
              </a:solidFill>
            </a:endParaRPr>
          </a:p>
        </p:txBody>
      </p:sp>
      <p:sp>
        <p:nvSpPr>
          <p:cNvPr id="3" name="TextBox 2"/>
          <p:cNvSpPr txBox="1"/>
          <p:nvPr/>
        </p:nvSpPr>
        <p:spPr>
          <a:xfrm>
            <a:off x="2590800" y="5985937"/>
            <a:ext cx="2133600" cy="169277"/>
          </a:xfrm>
          <a:prstGeom prst="rect">
            <a:avLst/>
          </a:prstGeom>
          <a:noFill/>
        </p:spPr>
        <p:txBody>
          <a:bodyPr wrap="square" rtlCol="0">
            <a:spAutoFit/>
          </a:bodyPr>
          <a:lstStyle/>
          <a:p>
            <a:r>
              <a:rPr lang="en-US" sz="500" dirty="0" smtClean="0"/>
              <a:t>New Jersey Department of Health</a:t>
            </a:r>
            <a:endParaRPr lang="en-US" sz="500" dirty="0"/>
          </a:p>
        </p:txBody>
      </p:sp>
    </p:spTree>
    <p:extLst>
      <p:ext uri="{BB962C8B-B14F-4D97-AF65-F5344CB8AC3E}">
        <p14:creationId xmlns:p14="http://schemas.microsoft.com/office/powerpoint/2010/main" val="3279750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bg1"/>
                </a:solidFill>
              </a:rPr>
              <a:t>Engineering Controls for Hydraulic Fracturing</a:t>
            </a:r>
            <a:endParaRPr lang="en-US" dirty="0">
              <a:solidFill>
                <a:schemeClr val="bg1"/>
              </a:solidFill>
            </a:endParaRPr>
          </a:p>
        </p:txBody>
      </p:sp>
      <p:sp>
        <p:nvSpPr>
          <p:cNvPr id="3" name="Subtitle 2"/>
          <p:cNvSpPr>
            <a:spLocks noGrp="1"/>
          </p:cNvSpPr>
          <p:nvPr>
            <p:ph type="subTitle" idx="1"/>
          </p:nvPr>
        </p:nvSpPr>
        <p:spPr>
          <a:xfrm>
            <a:off x="1371600" y="5983406"/>
            <a:ext cx="6477000" cy="838200"/>
          </a:xfrm>
        </p:spPr>
        <p:txBody>
          <a:bodyPr/>
          <a:lstStyle/>
          <a:p>
            <a:r>
              <a:rPr lang="en-US" dirty="0" smtClean="0">
                <a:solidFill>
                  <a:schemeClr val="bg1"/>
                </a:solidFill>
              </a:rPr>
              <a:t>Required by June 23, 2021</a:t>
            </a:r>
            <a:endParaRPr lang="en-US" dirty="0">
              <a:solidFill>
                <a:schemeClr val="bg1"/>
              </a:solidFill>
            </a:endParaRPr>
          </a:p>
        </p:txBody>
      </p:sp>
      <p:pic>
        <p:nvPicPr>
          <p:cNvPr id="4" name="Content Placeholder 6" descr="Photograph of a worker"/>
          <p:cNvPicPr>
            <a:picLocks noChangeAspect="1"/>
          </p:cNvPicPr>
          <p:nvPr/>
        </p:nvPicPr>
        <p:blipFill rotWithShape="1">
          <a:blip r:embed="rId3" cstate="print">
            <a:extLst>
              <a:ext uri="{28A0092B-C50C-407E-A947-70E740481C1C}">
                <a14:useLocalDpi xmlns:a14="http://schemas.microsoft.com/office/drawing/2010/main" val="0"/>
              </a:ext>
            </a:extLst>
          </a:blip>
          <a:srcRect b="6518"/>
          <a:stretch/>
        </p:blipFill>
        <p:spPr>
          <a:xfrm>
            <a:off x="2904699" y="1927225"/>
            <a:ext cx="3115101" cy="3882753"/>
          </a:xfrm>
          <a:prstGeom prst="rect">
            <a:avLst/>
          </a:prstGeom>
          <a:ln>
            <a:noFill/>
          </a:ln>
          <a:effectLst>
            <a:softEdge rad="112500"/>
          </a:effectLst>
        </p:spPr>
      </p:pic>
      <p:sp>
        <p:nvSpPr>
          <p:cNvPr id="5" name="TextBox 4"/>
          <p:cNvSpPr txBox="1"/>
          <p:nvPr/>
        </p:nvSpPr>
        <p:spPr>
          <a:xfrm>
            <a:off x="4267200" y="5486400"/>
            <a:ext cx="685800" cy="169277"/>
          </a:xfrm>
          <a:prstGeom prst="rect">
            <a:avLst/>
          </a:prstGeom>
          <a:noFill/>
        </p:spPr>
        <p:txBody>
          <a:bodyPr wrap="square" rtlCol="0">
            <a:spAutoFit/>
          </a:bodyPr>
          <a:lstStyle/>
          <a:p>
            <a:r>
              <a:rPr lang="en-US" sz="500" dirty="0" smtClean="0">
                <a:solidFill>
                  <a:schemeClr val="tx1">
                    <a:lumMod val="95000"/>
                  </a:schemeClr>
                </a:solidFill>
              </a:rPr>
              <a:t>NIOSH</a:t>
            </a:r>
            <a:endParaRPr lang="en-US" sz="500" dirty="0">
              <a:solidFill>
                <a:schemeClr val="tx1">
                  <a:lumMod val="95000"/>
                </a:schemeClr>
              </a:solidFill>
            </a:endParaRPr>
          </a:p>
        </p:txBody>
      </p:sp>
    </p:spTree>
    <p:extLst>
      <p:ext uri="{BB962C8B-B14F-4D97-AF65-F5344CB8AC3E}">
        <p14:creationId xmlns:p14="http://schemas.microsoft.com/office/powerpoint/2010/main" val="3060753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35" y="6772"/>
            <a:ext cx="7281530" cy="1143000"/>
          </a:xfrm>
        </p:spPr>
        <p:txBody>
          <a:bodyPr>
            <a:normAutofit/>
          </a:bodyPr>
          <a:lstStyle/>
          <a:p>
            <a:r>
              <a:rPr lang="en-US" sz="4000" dirty="0">
                <a:solidFill>
                  <a:schemeClr val="bg1"/>
                </a:solidFill>
              </a:rPr>
              <a:t>Work Practice Controls</a:t>
            </a:r>
          </a:p>
        </p:txBody>
      </p:sp>
      <p:sp>
        <p:nvSpPr>
          <p:cNvPr id="3" name="Content Placeholder 2" descr="Empty placeholder" title="Empty placeholder"/>
          <p:cNvSpPr>
            <a:spLocks noGrp="1"/>
          </p:cNvSpPr>
          <p:nvPr>
            <p:ph idx="1"/>
          </p:nvPr>
        </p:nvSpPr>
        <p:spPr>
          <a:xfrm>
            <a:off x="228600" y="1798637"/>
            <a:ext cx="3810000" cy="4906963"/>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    </a:t>
            </a:r>
          </a:p>
          <a:p>
            <a:endParaRPr lang="en-US" dirty="0">
              <a:solidFill>
                <a:schemeClr val="bg1"/>
              </a:solidFill>
            </a:endParaRPr>
          </a:p>
        </p:txBody>
      </p:sp>
      <p:sp>
        <p:nvSpPr>
          <p:cNvPr id="10" name="Content Placeholder 2"/>
          <p:cNvSpPr txBox="1">
            <a:spLocks/>
          </p:cNvSpPr>
          <p:nvPr/>
        </p:nvSpPr>
        <p:spPr>
          <a:xfrm>
            <a:off x="533400" y="1474212"/>
            <a:ext cx="8382000" cy="12457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Example</a:t>
            </a:r>
            <a:r>
              <a:rPr lang="en-US" sz="2800" dirty="0">
                <a:solidFill>
                  <a:schemeClr val="bg1"/>
                </a:solidFill>
              </a:rPr>
              <a:t>:  </a:t>
            </a:r>
            <a:r>
              <a:rPr lang="en-US" sz="2800" dirty="0" smtClean="0">
                <a:solidFill>
                  <a:schemeClr val="bg1"/>
                </a:solidFill>
              </a:rPr>
              <a:t>Fixing controls that are not working properly</a:t>
            </a:r>
            <a:endParaRPr lang="en-US" sz="2800" dirty="0">
              <a:solidFill>
                <a:schemeClr val="bg1"/>
              </a:solidFill>
            </a:endParaRPr>
          </a:p>
          <a:p>
            <a:pPr marL="0" indent="0">
              <a:buNone/>
            </a:pPr>
            <a:endParaRPr lang="en-US" dirty="0">
              <a:solidFill>
                <a:schemeClr val="bg1"/>
              </a:solidFill>
            </a:endParaRPr>
          </a:p>
          <a:p>
            <a:pPr marL="0" indent="0">
              <a:buFont typeface="Arial" panose="020B0604020202020204" pitchFamily="34" charset="0"/>
              <a:buNone/>
            </a:pPr>
            <a:endParaRPr lang="en-US" dirty="0">
              <a:solidFill>
                <a:schemeClr val="bg1"/>
              </a:solidFill>
            </a:endParaRPr>
          </a:p>
        </p:txBody>
      </p:sp>
      <p:pic>
        <p:nvPicPr>
          <p:cNvPr id="8" name="Picture 7" descr="Image of a worker using a large wet saw " title="Image of a worker using a large wet saw "/>
          <p:cNvPicPr/>
          <p:nvPr/>
        </p:nvPicPr>
        <p:blipFill rotWithShape="1">
          <a:blip r:embed="rId3"/>
          <a:srcRect l="59775" t="19940" r="12180" b="27079"/>
          <a:stretch/>
        </p:blipFill>
        <p:spPr bwMode="auto">
          <a:xfrm>
            <a:off x="5213029" y="3073592"/>
            <a:ext cx="3640765" cy="2359870"/>
          </a:xfrm>
          <a:prstGeom prst="rect">
            <a:avLst/>
          </a:prstGeom>
          <a:ln>
            <a:noFill/>
          </a:ln>
          <a:extLst>
            <a:ext uri="{53640926-AAD7-44D8-BBD7-CCE9431645EC}">
              <a14:shadowObscured xmlns:a14="http://schemas.microsoft.com/office/drawing/2010/main"/>
            </a:ext>
          </a:extLst>
        </p:spPr>
      </p:pic>
      <p:pic>
        <p:nvPicPr>
          <p:cNvPr id="12" name="Picture 11" descr="Hierarchy diagram showing decreasing effectiveness of: Engineering controls, work practices, PPE (including respirato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963" y="2862425"/>
            <a:ext cx="3740512" cy="2517712"/>
          </a:xfrm>
          <a:prstGeom prst="rect">
            <a:avLst/>
          </a:prstGeom>
        </p:spPr>
      </p:pic>
      <p:sp>
        <p:nvSpPr>
          <p:cNvPr id="4" name="TextBox 3"/>
          <p:cNvSpPr txBox="1"/>
          <p:nvPr/>
        </p:nvSpPr>
        <p:spPr>
          <a:xfrm>
            <a:off x="5244405" y="5264185"/>
            <a:ext cx="20574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Striped Right Arrow 14" descr="Image if an arrow pointing up and to the left to Image" title="Image if an arrow pointing up and to the left to Image"/>
          <p:cNvSpPr/>
          <p:nvPr/>
        </p:nvSpPr>
        <p:spPr>
          <a:xfrm rot="10800000">
            <a:off x="3429001" y="4030507"/>
            <a:ext cx="1578089" cy="31289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876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13" y="23019"/>
            <a:ext cx="8229600" cy="1143000"/>
          </a:xfrm>
        </p:spPr>
        <p:txBody>
          <a:bodyPr>
            <a:normAutofit/>
          </a:bodyPr>
          <a:lstStyle/>
          <a:p>
            <a:r>
              <a:rPr lang="en-US" sz="4000" dirty="0">
                <a:solidFill>
                  <a:schemeClr val="bg1"/>
                </a:solidFill>
              </a:rPr>
              <a:t>Respirators</a:t>
            </a:r>
          </a:p>
        </p:txBody>
      </p:sp>
      <p:pic>
        <p:nvPicPr>
          <p:cNvPr id="8" name="Picture 7" descr="Hierarchy diagram showing decreasing effectiveness of: Engineering controls, work practices, PPE (including respirat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6095" y="2484080"/>
            <a:ext cx="4732241" cy="3185238"/>
          </a:xfrm>
          <a:prstGeom prst="rect">
            <a:avLst/>
          </a:prstGeom>
        </p:spPr>
      </p:pic>
      <p:pic>
        <p:nvPicPr>
          <p:cNvPr id="2050" name="Picture 2" descr="Image of a worker wearing a respirator&#10;C:\Users\aiannucci\AppData\Local\Microsoft\Windows\Temporary Internet Files\Content.IE5\LR4610GA\29309903101_d51c17a65b_m.jpg" title="Image of a worker wearing a respirator"/>
          <p:cNvPicPr>
            <a:picLocks noChangeAspect="1" noChangeArrowheads="1"/>
          </p:cNvPicPr>
          <p:nvPr/>
        </p:nvPicPr>
        <p:blipFill rotWithShape="1">
          <a:blip r:embed="rId4">
            <a:extLst>
              <a:ext uri="{28A0092B-C50C-407E-A947-70E740481C1C}">
                <a14:useLocalDpi xmlns:a14="http://schemas.microsoft.com/office/drawing/2010/main" val="0"/>
              </a:ext>
            </a:extLst>
          </a:blip>
          <a:srcRect b="15845"/>
          <a:stretch/>
        </p:blipFill>
        <p:spPr bwMode="auto">
          <a:xfrm>
            <a:off x="982041" y="2286000"/>
            <a:ext cx="2819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3035898" y="4954540"/>
            <a:ext cx="1260281" cy="169277"/>
          </a:xfrm>
          <a:prstGeom prst="rect">
            <a:avLst/>
          </a:prstGeom>
        </p:spPr>
        <p:txBody>
          <a:bodyPr wrap="none">
            <a:spAutoFit/>
          </a:bodyPr>
          <a:lstStyle/>
          <a:p>
            <a:r>
              <a:rPr lang="en-US" sz="500" dirty="0">
                <a:solidFill>
                  <a:schemeClr val="bg1">
                    <a:lumMod val="50000"/>
                    <a:lumOff val="50000"/>
                  </a:schemeClr>
                </a:solidFill>
              </a:rPr>
              <a:t>Department of Labor/Shawn T Moore</a:t>
            </a:r>
          </a:p>
        </p:txBody>
      </p:sp>
      <p:pic>
        <p:nvPicPr>
          <p:cNvPr id="4" name="Picture 3" descr="Image if an arrow pointing up and to the right of to Image above" title="Image if an arrow pointing up and to the right of to Image above"/>
          <p:cNvPicPr>
            <a:picLocks noChangeAspect="1"/>
          </p:cNvPicPr>
          <p:nvPr/>
        </p:nvPicPr>
        <p:blipFill>
          <a:blip r:embed="rId5"/>
          <a:stretch>
            <a:fillRect/>
          </a:stretch>
        </p:blipFill>
        <p:spPr>
          <a:xfrm rot="10286631">
            <a:off x="4168177" y="5153127"/>
            <a:ext cx="1595191" cy="538530"/>
          </a:xfrm>
          <a:prstGeom prst="rect">
            <a:avLst/>
          </a:prstGeom>
        </p:spPr>
      </p:pic>
    </p:spTree>
    <p:extLst>
      <p:ext uri="{BB962C8B-B14F-4D97-AF65-F5344CB8AC3E}">
        <p14:creationId xmlns:p14="http://schemas.microsoft.com/office/powerpoint/2010/main" val="4233465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4497" y="1905000"/>
            <a:ext cx="8153400" cy="2139047"/>
          </a:xfrm>
          <a:prstGeom prst="rect">
            <a:avLst/>
          </a:prstGeom>
          <a:noFill/>
        </p:spPr>
        <p:txBody>
          <a:bodyPr wrap="square" rtlCol="0">
            <a:spAutoFit/>
          </a:bodyPr>
          <a:lstStyle/>
          <a:p>
            <a:pPr marL="227013" indent="-227013">
              <a:spcAft>
                <a:spcPts val="600"/>
              </a:spcAft>
            </a:pPr>
            <a:r>
              <a:rPr lang="en-US" sz="1600" dirty="0" smtClean="0">
                <a:solidFill>
                  <a:schemeClr val="bg1"/>
                </a:solidFill>
              </a:rPr>
              <a:t>•   </a:t>
            </a:r>
            <a:r>
              <a:rPr lang="en-US" sz="1600" dirty="0">
                <a:solidFill>
                  <a:schemeClr val="bg1"/>
                </a:solidFill>
              </a:rPr>
              <a:t>This presentation contains copyrighted content. You may use, copy, distribute, and display the presentation as a whole. However, any copying, distribution, display, or modification of an individual copyrighted image or photo separate and apart from the presentation is not </a:t>
            </a:r>
            <a:r>
              <a:rPr lang="en-US" sz="1600" dirty="0" smtClean="0">
                <a:solidFill>
                  <a:schemeClr val="bg1"/>
                </a:solidFill>
              </a:rPr>
              <a:t>permitted </a:t>
            </a:r>
            <a:r>
              <a:rPr lang="en-US" sz="1600" dirty="0">
                <a:solidFill>
                  <a:schemeClr val="bg1"/>
                </a:solidFill>
              </a:rPr>
              <a:t>without prior permission of the copyright holder, except as authorized by federal copyright law</a:t>
            </a:r>
            <a:r>
              <a:rPr lang="en-US" sz="1600" dirty="0" smtClean="0">
                <a:solidFill>
                  <a:schemeClr val="bg1"/>
                </a:solidFill>
              </a:rPr>
              <a:t>.</a:t>
            </a:r>
            <a:endParaRPr lang="en-US" sz="1600" strike="sngStrike" dirty="0">
              <a:solidFill>
                <a:schemeClr val="bg1"/>
              </a:solidFill>
            </a:endParaRPr>
          </a:p>
          <a:p>
            <a:pPr marL="227013" indent="-227013">
              <a:spcAft>
                <a:spcPts val="600"/>
              </a:spcAft>
            </a:pPr>
            <a:r>
              <a:rPr lang="en-US" sz="1600" dirty="0">
                <a:solidFill>
                  <a:schemeClr val="bg1"/>
                </a:solidFill>
              </a:rPr>
              <a:t>• </a:t>
            </a:r>
            <a:r>
              <a:rPr lang="en-US" sz="1600" dirty="0" smtClean="0">
                <a:solidFill>
                  <a:schemeClr val="bg1"/>
                </a:solidFill>
              </a:rPr>
              <a:t>  The appearance of particular vendors or their equipment and/or services in this document does not constitute an endorsement by OSHA or the U.S. Department of Labor.</a:t>
            </a:r>
          </a:p>
        </p:txBody>
      </p:sp>
      <p:sp>
        <p:nvSpPr>
          <p:cNvPr id="5" name="Title 1"/>
          <p:cNvSpPr>
            <a:spLocks noGrp="1"/>
          </p:cNvSpPr>
          <p:nvPr>
            <p:ph type="title"/>
          </p:nvPr>
        </p:nvSpPr>
        <p:spPr>
          <a:xfrm>
            <a:off x="466397" y="533400"/>
            <a:ext cx="8229600" cy="1176837"/>
          </a:xfrm>
        </p:spPr>
        <p:txBody>
          <a:bodyPr>
            <a:normAutofit fontScale="90000"/>
          </a:bodyPr>
          <a:lstStyle/>
          <a:p>
            <a:r>
              <a:rPr lang="en-US" altLang="en-US" b="1" dirty="0" err="1">
                <a:solidFill>
                  <a:prstClr val="black"/>
                </a:solidFill>
              </a:rPr>
              <a:t>Respirable</a:t>
            </a:r>
            <a:r>
              <a:rPr lang="en-US" altLang="en-US" b="1" dirty="0">
                <a:solidFill>
                  <a:prstClr val="black"/>
                </a:solidFill>
              </a:rPr>
              <a:t> Crystalline Silica in </a:t>
            </a:r>
            <a:r>
              <a:rPr lang="en-US" altLang="en-US" b="1" dirty="0" smtClean="0">
                <a:solidFill>
                  <a:prstClr val="black"/>
                </a:solidFill>
              </a:rPr>
              <a:t>General Industry/Maritime </a:t>
            </a:r>
            <a:r>
              <a:rPr lang="en-US" altLang="en-US" b="1" dirty="0">
                <a:solidFill>
                  <a:prstClr val="black"/>
                </a:solidFill>
              </a:rPr>
              <a:t>Workplaces</a:t>
            </a:r>
            <a:br>
              <a:rPr lang="en-US" altLang="en-US" b="1" dirty="0">
                <a:solidFill>
                  <a:prstClr val="black"/>
                </a:solidFill>
              </a:rPr>
            </a:br>
            <a:endParaRPr lang="en-US" dirty="0"/>
          </a:p>
        </p:txBody>
      </p:sp>
    </p:spTree>
    <p:extLst>
      <p:ext uri="{BB962C8B-B14F-4D97-AF65-F5344CB8AC3E}">
        <p14:creationId xmlns:p14="http://schemas.microsoft.com/office/powerpoint/2010/main" val="182466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2552"/>
            <a:ext cx="8915400" cy="1143000"/>
          </a:xfrm>
        </p:spPr>
        <p:txBody>
          <a:bodyPr anchor="ctr">
            <a:normAutofit fontScale="90000"/>
          </a:bodyPr>
          <a:lstStyle/>
          <a:p>
            <a:r>
              <a:rPr lang="en-US" dirty="0">
                <a:solidFill>
                  <a:schemeClr val="bg1"/>
                </a:solidFill>
              </a:rPr>
              <a:t>Specific Protections in This Workplace</a:t>
            </a:r>
          </a:p>
        </p:txBody>
      </p:sp>
      <p:sp>
        <p:nvSpPr>
          <p:cNvPr id="5" name="Rounded Rectangle 4" descr="Rectanle box with text inside" title="Rectanle box with text inside"/>
          <p:cNvSpPr/>
          <p:nvPr/>
        </p:nvSpPr>
        <p:spPr>
          <a:xfrm>
            <a:off x="838200" y="1905000"/>
            <a:ext cx="7391400" cy="36576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descr="Rectanle box with text inside" title="Rectanle box with text inside"/>
          <p:cNvSpPr txBox="1">
            <a:spLocks/>
          </p:cNvSpPr>
          <p:nvPr/>
        </p:nvSpPr>
        <p:spPr>
          <a:xfrm>
            <a:off x="1200150" y="2286000"/>
            <a:ext cx="66675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dirty="0" smtClean="0"/>
              <a:t>Employers must train employees on workplace-specific:</a:t>
            </a:r>
          </a:p>
          <a:p>
            <a:pPr marL="1427163"/>
            <a:r>
              <a:rPr lang="en-US" dirty="0"/>
              <a:t>Engineering controls</a:t>
            </a:r>
          </a:p>
          <a:p>
            <a:pPr marL="1427163"/>
            <a:r>
              <a:rPr lang="en-US" dirty="0"/>
              <a:t>Work practice controls</a:t>
            </a:r>
          </a:p>
          <a:p>
            <a:pPr marL="1427163"/>
            <a:r>
              <a:rPr lang="en-US" dirty="0"/>
              <a:t>Respiratory protection</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62078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8700"/>
            <a:ext cx="8229600" cy="1143000"/>
          </a:xfrm>
        </p:spPr>
        <p:txBody>
          <a:bodyPr anchor="b">
            <a:noAutofit/>
          </a:bodyPr>
          <a:lstStyle/>
          <a:p>
            <a:r>
              <a:rPr lang="en-US" sz="4000" dirty="0" err="1">
                <a:solidFill>
                  <a:schemeClr val="bg1"/>
                </a:solidFill>
              </a:rPr>
              <a:t>Respirable</a:t>
            </a:r>
            <a:r>
              <a:rPr lang="en-US" sz="4000" dirty="0">
                <a:solidFill>
                  <a:schemeClr val="bg1"/>
                </a:solidFill>
              </a:rPr>
              <a:t> Crystalline Silica Standard for </a:t>
            </a:r>
            <a:r>
              <a:rPr lang="en-US" sz="4000" dirty="0" smtClean="0">
                <a:solidFill>
                  <a:schemeClr val="bg1"/>
                </a:solidFill>
              </a:rPr>
              <a:t>General Industry and Maritime</a:t>
            </a:r>
            <a:endParaRPr lang="en-US" sz="4000" dirty="0">
              <a:solidFill>
                <a:schemeClr val="bg1"/>
              </a:solidFill>
            </a:endParaRPr>
          </a:p>
        </p:txBody>
      </p:sp>
      <p:sp>
        <p:nvSpPr>
          <p:cNvPr id="3" name="Content Placeholder 2" descr="Empty placeholder" title="Empty placeholder"/>
          <p:cNvSpPr>
            <a:spLocks noGrp="1"/>
          </p:cNvSpPr>
          <p:nvPr>
            <p:ph idx="1"/>
          </p:nvPr>
        </p:nvSpPr>
        <p:spPr>
          <a:xfrm>
            <a:off x="381000" y="1600200"/>
            <a:ext cx="8229600" cy="4525963"/>
          </a:xfrm>
        </p:spPr>
        <p:txBody>
          <a:bodyPr>
            <a:normAutofit/>
          </a:bodyPr>
          <a:lstStyle/>
          <a:p>
            <a:pPr marL="457200" lvl="1" indent="0">
              <a:lnSpc>
                <a:spcPct val="80000"/>
              </a:lnSpc>
              <a:spcBef>
                <a:spcPts val="600"/>
              </a:spcBef>
              <a:buNone/>
            </a:pPr>
            <a:endParaRPr lang="en-US" altLang="en-US" dirty="0">
              <a:solidFill>
                <a:schemeClr val="bg1"/>
              </a:solidFill>
            </a:endParaRPr>
          </a:p>
          <a:p>
            <a:pPr>
              <a:lnSpc>
                <a:spcPct val="80000"/>
              </a:lnSpc>
              <a:spcBef>
                <a:spcPts val="600"/>
              </a:spcBef>
            </a:pPr>
            <a:endParaRPr lang="en-US" altLang="en-US" dirty="0">
              <a:solidFill>
                <a:schemeClr val="bg1"/>
              </a:solidFill>
            </a:endParaRPr>
          </a:p>
          <a:p>
            <a:endParaRPr lang="en-US" dirty="0">
              <a:solidFill>
                <a:schemeClr val="bg1"/>
              </a:solidFill>
            </a:endParaRPr>
          </a:p>
        </p:txBody>
      </p:sp>
      <p:pic>
        <p:nvPicPr>
          <p:cNvPr id="4" name="Picture 3" descr="Image of a Federal Register document" title="Image of a Federal Register docu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819400"/>
            <a:ext cx="2819400" cy="3581400"/>
          </a:xfrm>
          <a:prstGeom prst="rect">
            <a:avLst/>
          </a:prstGeom>
          <a:noFill/>
          <a:ln>
            <a:noFill/>
          </a:ln>
          <a:scene3d>
            <a:camera prst="orthographicFront">
              <a:rot lat="0" lon="0" rev="20099999"/>
            </a:camera>
            <a:lightRig rig="threePt" dir="t"/>
          </a:scene3d>
        </p:spPr>
      </p:pic>
    </p:spTree>
    <p:extLst>
      <p:ext uri="{BB962C8B-B14F-4D97-AF65-F5344CB8AC3E}">
        <p14:creationId xmlns:p14="http://schemas.microsoft.com/office/powerpoint/2010/main" val="3888566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Rectangle with text inside" title="Rectangle with text inside"/>
          <p:cNvSpPr/>
          <p:nvPr/>
        </p:nvSpPr>
        <p:spPr>
          <a:xfrm>
            <a:off x="862853" y="2247900"/>
            <a:ext cx="7391400" cy="30480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53" y="124536"/>
            <a:ext cx="8915399" cy="1247064"/>
          </a:xfrm>
        </p:spPr>
        <p:txBody>
          <a:bodyPr anchor="b">
            <a:noAutofit/>
          </a:bodyPr>
          <a:lstStyle/>
          <a:p>
            <a:r>
              <a:rPr lang="en-US" sz="4000" dirty="0" smtClean="0">
                <a:solidFill>
                  <a:schemeClr val="bg1"/>
                </a:solidFill>
              </a:rPr>
              <a:t>Permissible </a:t>
            </a:r>
            <a:r>
              <a:rPr lang="en-US" sz="4000" dirty="0">
                <a:solidFill>
                  <a:schemeClr val="bg1"/>
                </a:solidFill>
              </a:rPr>
              <a:t>Exposure Limit (PEL)</a:t>
            </a:r>
          </a:p>
        </p:txBody>
      </p:sp>
      <p:sp>
        <p:nvSpPr>
          <p:cNvPr id="3" name="Content Placeholder 2"/>
          <p:cNvSpPr>
            <a:spLocks noGrp="1"/>
          </p:cNvSpPr>
          <p:nvPr>
            <p:ph idx="1"/>
          </p:nvPr>
        </p:nvSpPr>
        <p:spPr>
          <a:xfrm>
            <a:off x="791202" y="2552700"/>
            <a:ext cx="7467600" cy="2438400"/>
          </a:xfrm>
        </p:spPr>
        <p:txBody>
          <a:bodyPr>
            <a:normAutofit/>
          </a:bodyPr>
          <a:lstStyle/>
          <a:p>
            <a:pPr marL="0" indent="0" algn="ctr">
              <a:buNone/>
            </a:pPr>
            <a:r>
              <a:rPr lang="en-US" altLang="en-US" sz="4300" dirty="0"/>
              <a:t>50</a:t>
            </a:r>
            <a:r>
              <a:rPr lang="en-US" altLang="en-US" dirty="0"/>
              <a:t> Micrograms per Cubic Meter of Air (µg/m</a:t>
            </a:r>
            <a:r>
              <a:rPr lang="en-US" altLang="en-US" baseline="30000" dirty="0"/>
              <a:t>3</a:t>
            </a:r>
            <a:r>
              <a:rPr lang="en-US" altLang="en-US" dirty="0"/>
              <a:t>)</a:t>
            </a:r>
          </a:p>
          <a:p>
            <a:pPr marL="0" indent="0" algn="ctr">
              <a:buNone/>
            </a:pPr>
            <a:endParaRPr lang="en-US" altLang="en-US" dirty="0"/>
          </a:p>
          <a:p>
            <a:pPr marL="0" indent="0" algn="ctr">
              <a:buNone/>
            </a:pPr>
            <a:r>
              <a:rPr lang="en-US" altLang="en-US" dirty="0"/>
              <a:t>Averaged over an 8-hour work </a:t>
            </a:r>
            <a:r>
              <a:rPr lang="en-US" altLang="en-US" dirty="0" smtClean="0"/>
              <a:t>day</a:t>
            </a:r>
            <a:endParaRPr lang="en-US" altLang="en-US" dirty="0"/>
          </a:p>
        </p:txBody>
      </p:sp>
    </p:spTree>
    <p:extLst>
      <p:ext uri="{BB962C8B-B14F-4D97-AF65-F5344CB8AC3E}">
        <p14:creationId xmlns:p14="http://schemas.microsoft.com/office/powerpoint/2010/main" val="2488400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9" y="28858"/>
            <a:ext cx="8229600" cy="1060802"/>
          </a:xfrm>
        </p:spPr>
        <p:txBody>
          <a:bodyPr anchor="b">
            <a:normAutofit/>
          </a:bodyPr>
          <a:lstStyle/>
          <a:p>
            <a:r>
              <a:rPr lang="en-US" sz="4000" dirty="0">
                <a:solidFill>
                  <a:schemeClr val="bg1"/>
                </a:solidFill>
              </a:rPr>
              <a:t>Perspective on PEL</a:t>
            </a:r>
          </a:p>
        </p:txBody>
      </p:sp>
      <p:pic>
        <p:nvPicPr>
          <p:cNvPr id="4" name="Content Placeholder 3" title="Image of"/>
          <p:cNvPicPr>
            <a:picLocks noGrp="1" noChangeAspect="1"/>
          </p:cNvPicPr>
          <p:nvPr>
            <p:ph idx="1"/>
          </p:nvPr>
        </p:nvPicPr>
        <p:blipFill rotWithShape="1">
          <a:blip r:embed="rId3">
            <a:extLst>
              <a:ext uri="{28A0092B-C50C-407E-A947-70E740481C1C}">
                <a14:useLocalDpi xmlns:a14="http://schemas.microsoft.com/office/drawing/2010/main" val="0"/>
              </a:ext>
            </a:extLst>
          </a:blip>
          <a:srcRect b="25333"/>
          <a:stretch/>
        </p:blipFill>
        <p:spPr>
          <a:xfrm>
            <a:off x="996445" y="3483992"/>
            <a:ext cx="2325290" cy="2560320"/>
          </a:xfrm>
        </p:spPr>
      </p:pic>
      <p:sp>
        <p:nvSpPr>
          <p:cNvPr id="8" name="TextBox 7"/>
          <p:cNvSpPr txBox="1"/>
          <p:nvPr/>
        </p:nvSpPr>
        <p:spPr>
          <a:xfrm>
            <a:off x="842939" y="1372474"/>
            <a:ext cx="7543799" cy="523220"/>
          </a:xfrm>
          <a:prstGeom prst="rect">
            <a:avLst/>
          </a:prstGeom>
          <a:noFill/>
        </p:spPr>
        <p:txBody>
          <a:bodyPr wrap="square" rtlCol="0">
            <a:spAutoFit/>
          </a:bodyPr>
          <a:lstStyle/>
          <a:p>
            <a:pPr algn="ctr"/>
            <a:r>
              <a:rPr lang="en-US" sz="2800" dirty="0">
                <a:solidFill>
                  <a:schemeClr val="bg1"/>
                </a:solidFill>
              </a:rPr>
              <a:t>1,000 </a:t>
            </a:r>
            <a:r>
              <a:rPr lang="en-US" altLang="en-US" sz="2800" dirty="0">
                <a:solidFill>
                  <a:schemeClr val="bg1"/>
                </a:solidFill>
              </a:rPr>
              <a:t>µg in the air of this room  =   50 µg/m</a:t>
            </a:r>
            <a:r>
              <a:rPr lang="en-US" altLang="en-US" sz="2800" baseline="30000" dirty="0">
                <a:solidFill>
                  <a:schemeClr val="bg1"/>
                </a:solidFill>
              </a:rPr>
              <a:t>3</a:t>
            </a:r>
            <a:r>
              <a:rPr lang="en-US" altLang="en-US" sz="2800" dirty="0">
                <a:solidFill>
                  <a:schemeClr val="bg1"/>
                </a:solidFill>
              </a:rPr>
              <a:t> </a:t>
            </a:r>
            <a:r>
              <a:rPr lang="en-US" sz="2800" dirty="0">
                <a:solidFill>
                  <a:schemeClr val="bg1"/>
                </a:solidFill>
              </a:rPr>
              <a:t> </a:t>
            </a:r>
          </a:p>
        </p:txBody>
      </p:sp>
      <p:pic>
        <p:nvPicPr>
          <p:cNvPr id="9" name="Picture 2" descr="Image of a room showing 20 cubic meters of air" title="Image of a room showing 20 cubic meters of 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312" y="2806939"/>
            <a:ext cx="3404976" cy="393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64880" y="3953183"/>
            <a:ext cx="1583682" cy="400110"/>
          </a:xfrm>
          <a:prstGeom prst="rect">
            <a:avLst/>
          </a:prstGeom>
          <a:noFill/>
        </p:spPr>
        <p:txBody>
          <a:bodyPr wrap="square" rtlCol="0">
            <a:spAutoFit/>
          </a:bodyPr>
          <a:lstStyle/>
          <a:p>
            <a:r>
              <a:rPr lang="en-US" sz="2000" dirty="0" smtClean="0">
                <a:solidFill>
                  <a:schemeClr val="bg1"/>
                </a:solidFill>
              </a:rPr>
              <a:t>2.4 meters</a:t>
            </a:r>
            <a:endParaRPr lang="en-US" sz="2000" dirty="0">
              <a:solidFill>
                <a:schemeClr val="bg1"/>
              </a:solidFill>
            </a:endParaRPr>
          </a:p>
        </p:txBody>
      </p:sp>
      <p:cxnSp>
        <p:nvCxnSpPr>
          <p:cNvPr id="11" name="Straight Arrow Connector 10" descr="image of an arrow going up" title="image of an arrow going up"/>
          <p:cNvCxnSpPr>
            <a:cxnSpLocks/>
          </p:cNvCxnSpPr>
          <p:nvPr/>
        </p:nvCxnSpPr>
        <p:spPr>
          <a:xfrm flipV="1">
            <a:off x="5471798" y="2834939"/>
            <a:ext cx="0" cy="11182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descr="Image of an arrow going down" title="Image of an arrow going down"/>
          <p:cNvCxnSpPr>
            <a:cxnSpLocks/>
          </p:cNvCxnSpPr>
          <p:nvPr/>
        </p:nvCxnSpPr>
        <p:spPr>
          <a:xfrm>
            <a:off x="5471798" y="4335201"/>
            <a:ext cx="251" cy="12992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23908" y="5002348"/>
            <a:ext cx="1514233" cy="400110"/>
          </a:xfrm>
          <a:prstGeom prst="rect">
            <a:avLst/>
          </a:prstGeom>
          <a:noFill/>
        </p:spPr>
        <p:txBody>
          <a:bodyPr wrap="square" rtlCol="0">
            <a:spAutoFit/>
          </a:bodyPr>
          <a:lstStyle/>
          <a:p>
            <a:r>
              <a:rPr lang="en-US" sz="2000" dirty="0" smtClean="0">
                <a:solidFill>
                  <a:schemeClr val="bg1"/>
                </a:solidFill>
              </a:rPr>
              <a:t>3.1 meters</a:t>
            </a:r>
            <a:endParaRPr lang="en-US" sz="2000" dirty="0">
              <a:solidFill>
                <a:schemeClr val="bg1"/>
              </a:solidFill>
            </a:endParaRPr>
          </a:p>
        </p:txBody>
      </p:sp>
      <p:cxnSp>
        <p:nvCxnSpPr>
          <p:cNvPr id="16" name="Straight Arrow Connector 15" descr="Image of an arrow going to the right" title="Image of an arrow going to the right"/>
          <p:cNvCxnSpPr>
            <a:cxnSpLocks/>
          </p:cNvCxnSpPr>
          <p:nvPr/>
        </p:nvCxnSpPr>
        <p:spPr>
          <a:xfrm>
            <a:off x="6689082" y="5197795"/>
            <a:ext cx="304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Image of an arrow going to the left" title="Image of an arrow going to the left"/>
          <p:cNvCxnSpPr>
            <a:cxnSpLocks/>
          </p:cNvCxnSpPr>
          <p:nvPr/>
        </p:nvCxnSpPr>
        <p:spPr>
          <a:xfrm flipH="1">
            <a:off x="4764880" y="5225113"/>
            <a:ext cx="64060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85180" y="5935321"/>
            <a:ext cx="1416155" cy="400110"/>
          </a:xfrm>
          <a:prstGeom prst="rect">
            <a:avLst/>
          </a:prstGeom>
          <a:noFill/>
        </p:spPr>
        <p:txBody>
          <a:bodyPr wrap="square" rtlCol="0">
            <a:spAutoFit/>
          </a:bodyPr>
          <a:lstStyle/>
          <a:p>
            <a:r>
              <a:rPr lang="en-US" sz="2000" dirty="0" smtClean="0">
                <a:solidFill>
                  <a:schemeClr val="bg1"/>
                </a:solidFill>
              </a:rPr>
              <a:t>2.7 meters</a:t>
            </a:r>
            <a:endParaRPr lang="en-US" sz="2000" dirty="0">
              <a:solidFill>
                <a:schemeClr val="bg1"/>
              </a:solidFill>
            </a:endParaRPr>
          </a:p>
        </p:txBody>
      </p:sp>
      <p:cxnSp>
        <p:nvCxnSpPr>
          <p:cNvPr id="24" name="Straight Arrow Connector 23" descr="Image of an arrow going to the left diagonaly" title="Image of an arrow going to the left diagonaly"/>
          <p:cNvCxnSpPr>
            <a:cxnSpLocks/>
          </p:cNvCxnSpPr>
          <p:nvPr/>
        </p:nvCxnSpPr>
        <p:spPr>
          <a:xfrm flipH="1" flipV="1">
            <a:off x="5423908" y="5634494"/>
            <a:ext cx="340520" cy="376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Image of an arrow pointing down at a diagonal " title="Image of an arrow pointing down at a diagonal "/>
          <p:cNvCxnSpPr>
            <a:cxnSpLocks/>
          </p:cNvCxnSpPr>
          <p:nvPr/>
        </p:nvCxnSpPr>
        <p:spPr>
          <a:xfrm>
            <a:off x="5943600" y="6280793"/>
            <a:ext cx="381000" cy="4360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descr="Image of 1,000 µg of silica " title="Image of 1,000 µg of silica "/>
          <p:cNvSpPr txBox="1"/>
          <p:nvPr/>
        </p:nvSpPr>
        <p:spPr>
          <a:xfrm>
            <a:off x="996445" y="3022327"/>
            <a:ext cx="2630848" cy="461665"/>
          </a:xfrm>
          <a:prstGeom prst="rect">
            <a:avLst/>
          </a:prstGeom>
          <a:noFill/>
        </p:spPr>
        <p:txBody>
          <a:bodyPr wrap="none" rtlCol="0">
            <a:spAutoFit/>
          </a:bodyPr>
          <a:lstStyle/>
          <a:p>
            <a:r>
              <a:rPr lang="en-US" sz="2400" dirty="0" smtClean="0">
                <a:solidFill>
                  <a:schemeClr val="bg1"/>
                </a:solidFill>
              </a:rPr>
              <a:t>1,000</a:t>
            </a:r>
            <a:r>
              <a:rPr lang="en-US" altLang="en-US" sz="2400" dirty="0">
                <a:solidFill>
                  <a:schemeClr val="bg1"/>
                </a:solidFill>
              </a:rPr>
              <a:t> </a:t>
            </a:r>
            <a:r>
              <a:rPr lang="en-US" altLang="en-US" sz="2400" dirty="0" smtClean="0">
                <a:solidFill>
                  <a:schemeClr val="bg1"/>
                </a:solidFill>
              </a:rPr>
              <a:t>µg of silica</a:t>
            </a:r>
            <a:r>
              <a:rPr lang="en-US" sz="2400" dirty="0" smtClean="0">
                <a:solidFill>
                  <a:schemeClr val="bg1"/>
                </a:solidFill>
              </a:rPr>
              <a:t> </a:t>
            </a:r>
            <a:endParaRPr lang="en-US" sz="2400" dirty="0">
              <a:solidFill>
                <a:schemeClr val="bg1"/>
              </a:solidFill>
            </a:endParaRPr>
          </a:p>
        </p:txBody>
      </p:sp>
      <p:sp>
        <p:nvSpPr>
          <p:cNvPr id="6" name="TextBox 5"/>
          <p:cNvSpPr txBox="1"/>
          <p:nvPr/>
        </p:nvSpPr>
        <p:spPr>
          <a:xfrm>
            <a:off x="4835307" y="2322268"/>
            <a:ext cx="3130985" cy="461665"/>
          </a:xfrm>
          <a:prstGeom prst="rect">
            <a:avLst/>
          </a:prstGeom>
          <a:noFill/>
        </p:spPr>
        <p:txBody>
          <a:bodyPr wrap="none" rtlCol="0">
            <a:spAutoFit/>
          </a:bodyPr>
          <a:lstStyle/>
          <a:p>
            <a:r>
              <a:rPr lang="en-US" sz="2400" dirty="0" smtClean="0">
                <a:solidFill>
                  <a:schemeClr val="bg1"/>
                </a:solidFill>
              </a:rPr>
              <a:t>20 cubic meters of air</a:t>
            </a:r>
            <a:endParaRPr lang="en-US" sz="2400" dirty="0">
              <a:solidFill>
                <a:schemeClr val="bg1"/>
              </a:solidFill>
            </a:endParaRPr>
          </a:p>
        </p:txBody>
      </p:sp>
      <p:pic>
        <p:nvPicPr>
          <p:cNvPr id="20" name="Picture 19" descr="Image of an arrow going from left to right" title="Image of an arrow going from left to right"/>
          <p:cNvPicPr>
            <a:picLocks noChangeAspect="1"/>
          </p:cNvPicPr>
          <p:nvPr/>
        </p:nvPicPr>
        <p:blipFill>
          <a:blip r:embed="rId5"/>
          <a:stretch>
            <a:fillRect/>
          </a:stretch>
        </p:blipFill>
        <p:spPr>
          <a:xfrm rot="1446813">
            <a:off x="3328205" y="4256945"/>
            <a:ext cx="1363638" cy="1014413"/>
          </a:xfrm>
          <a:prstGeom prst="rect">
            <a:avLst/>
          </a:prstGeom>
        </p:spPr>
      </p:pic>
    </p:spTree>
    <p:extLst>
      <p:ext uri="{BB962C8B-B14F-4D97-AF65-F5344CB8AC3E}">
        <p14:creationId xmlns:p14="http://schemas.microsoft.com/office/powerpoint/2010/main" val="542959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66800"/>
          </a:xfrm>
        </p:spPr>
        <p:txBody>
          <a:bodyPr anchor="b">
            <a:normAutofit/>
          </a:bodyPr>
          <a:lstStyle/>
          <a:p>
            <a:r>
              <a:rPr lang="en-US" sz="4000" dirty="0" smtClean="0">
                <a:solidFill>
                  <a:schemeClr val="bg1"/>
                </a:solidFill>
              </a:rPr>
              <a:t>Exposure </a:t>
            </a:r>
            <a:r>
              <a:rPr lang="en-US" sz="4000" dirty="0">
                <a:solidFill>
                  <a:schemeClr val="bg1"/>
                </a:solidFill>
              </a:rPr>
              <a:t>Assessment</a:t>
            </a:r>
          </a:p>
        </p:txBody>
      </p:sp>
      <p:sp>
        <p:nvSpPr>
          <p:cNvPr id="3" name="Content Placeholder 2"/>
          <p:cNvSpPr>
            <a:spLocks noGrp="1"/>
          </p:cNvSpPr>
          <p:nvPr>
            <p:ph idx="1"/>
          </p:nvPr>
        </p:nvSpPr>
        <p:spPr>
          <a:xfrm>
            <a:off x="575481" y="1524001"/>
            <a:ext cx="4953000" cy="4886909"/>
          </a:xfrm>
        </p:spPr>
        <p:txBody>
          <a:bodyPr anchor="ctr">
            <a:normAutofit/>
          </a:bodyPr>
          <a:lstStyle/>
          <a:p>
            <a:pPr marL="0" indent="0">
              <a:buNone/>
            </a:pPr>
            <a:r>
              <a:rPr lang="en-US" dirty="0" smtClean="0">
                <a:solidFill>
                  <a:schemeClr val="bg1"/>
                </a:solidFill>
              </a:rPr>
              <a:t>Employers </a:t>
            </a:r>
            <a:r>
              <a:rPr lang="en-US" dirty="0">
                <a:solidFill>
                  <a:schemeClr val="bg1"/>
                </a:solidFill>
              </a:rPr>
              <a:t>must:</a:t>
            </a:r>
          </a:p>
          <a:p>
            <a:r>
              <a:rPr lang="en-US" dirty="0">
                <a:solidFill>
                  <a:schemeClr val="bg1"/>
                </a:solidFill>
              </a:rPr>
              <a:t>Determine exposures</a:t>
            </a:r>
          </a:p>
          <a:p>
            <a:r>
              <a:rPr lang="en-US" dirty="0">
                <a:solidFill>
                  <a:schemeClr val="bg1"/>
                </a:solidFill>
              </a:rPr>
              <a:t>Give employees results</a:t>
            </a:r>
          </a:p>
          <a:p>
            <a:r>
              <a:rPr lang="en-US" dirty="0">
                <a:solidFill>
                  <a:schemeClr val="bg1"/>
                </a:solidFill>
              </a:rPr>
              <a:t>Let representatives </a:t>
            </a:r>
            <a:r>
              <a:rPr lang="en-US" dirty="0" smtClean="0">
                <a:solidFill>
                  <a:schemeClr val="bg1"/>
                </a:solidFill>
              </a:rPr>
              <a:t>observe</a:t>
            </a:r>
            <a:endParaRPr lang="en-US" dirty="0">
              <a:solidFill>
                <a:schemeClr val="bg1"/>
              </a:solidFill>
            </a:endParaRPr>
          </a:p>
        </p:txBody>
      </p:sp>
      <p:pic>
        <p:nvPicPr>
          <p:cNvPr id="4098" name="Picture 2" descr="Image of a man wearing a exposure detection equipment&#10;C:\Users\aiannucci\AppData\Local\Microsoft\Windows\Temporary Internet Files\Content.Outlook\I0NFW2OM\personal air monitoring (silica) (2).jpg" title="Image of a man wearing a exposure detection equi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481" y="1524000"/>
            <a:ext cx="2667000" cy="5056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4938724" y="5953527"/>
            <a:ext cx="1253319" cy="169277"/>
          </a:xfrm>
          <a:prstGeom prst="rect">
            <a:avLst/>
          </a:prstGeom>
          <a:noFill/>
        </p:spPr>
        <p:txBody>
          <a:bodyPr wrap="square" rtlCol="0">
            <a:spAutoFit/>
          </a:bodyPr>
          <a:lstStyle/>
          <a:p>
            <a:r>
              <a:rPr lang="en-US" sz="500" dirty="0" smtClean="0">
                <a:solidFill>
                  <a:schemeClr val="tx1">
                    <a:lumMod val="65000"/>
                  </a:schemeClr>
                </a:solidFill>
              </a:rPr>
              <a:t>Construction </a:t>
            </a:r>
            <a:r>
              <a:rPr lang="en-US" sz="500" dirty="0">
                <a:solidFill>
                  <a:schemeClr val="tx1">
                    <a:lumMod val="65000"/>
                  </a:schemeClr>
                </a:solidFill>
              </a:rPr>
              <a:t>Safety Council</a:t>
            </a:r>
          </a:p>
        </p:txBody>
      </p:sp>
    </p:spTree>
    <p:extLst>
      <p:ext uri="{BB962C8B-B14F-4D97-AF65-F5344CB8AC3E}">
        <p14:creationId xmlns:p14="http://schemas.microsoft.com/office/powerpoint/2010/main" val="204734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5" y="315899"/>
            <a:ext cx="8229600" cy="1143000"/>
          </a:xfrm>
        </p:spPr>
        <p:txBody>
          <a:bodyPr>
            <a:normAutofit/>
          </a:bodyPr>
          <a:lstStyle/>
          <a:p>
            <a:r>
              <a:rPr lang="en-US" dirty="0" smtClean="0">
                <a:solidFill>
                  <a:schemeClr val="bg1"/>
                </a:solidFill>
              </a:rPr>
              <a:t>Methods </a:t>
            </a:r>
            <a:r>
              <a:rPr lang="en-US" dirty="0">
                <a:solidFill>
                  <a:schemeClr val="bg1"/>
                </a:solidFill>
              </a:rPr>
              <a:t>of Compliance</a:t>
            </a:r>
          </a:p>
        </p:txBody>
      </p:sp>
      <p:sp>
        <p:nvSpPr>
          <p:cNvPr id="3" name="Content Placeholder 2"/>
          <p:cNvSpPr>
            <a:spLocks noGrp="1"/>
          </p:cNvSpPr>
          <p:nvPr>
            <p:ph idx="1"/>
          </p:nvPr>
        </p:nvSpPr>
        <p:spPr>
          <a:xfrm>
            <a:off x="598071" y="2057400"/>
            <a:ext cx="4348259" cy="3429000"/>
          </a:xfrm>
        </p:spPr>
        <p:txBody>
          <a:bodyPr>
            <a:normAutofit fontScale="92500"/>
          </a:bodyPr>
          <a:lstStyle/>
          <a:p>
            <a:pPr marL="0" indent="0">
              <a:buNone/>
            </a:pPr>
            <a:r>
              <a:rPr lang="en-US" dirty="0">
                <a:solidFill>
                  <a:schemeClr val="bg1"/>
                </a:solidFill>
              </a:rPr>
              <a:t>Employers must select: </a:t>
            </a:r>
          </a:p>
          <a:p>
            <a:r>
              <a:rPr lang="en-US" dirty="0">
                <a:solidFill>
                  <a:schemeClr val="bg1"/>
                </a:solidFill>
              </a:rPr>
              <a:t>Engineering controls</a:t>
            </a:r>
          </a:p>
          <a:p>
            <a:r>
              <a:rPr lang="en-US" dirty="0">
                <a:solidFill>
                  <a:schemeClr val="bg1"/>
                </a:solidFill>
              </a:rPr>
              <a:t>Work practice controls</a:t>
            </a:r>
          </a:p>
          <a:p>
            <a:r>
              <a:rPr lang="en-US" dirty="0">
                <a:solidFill>
                  <a:schemeClr val="bg1"/>
                </a:solidFill>
              </a:rPr>
              <a:t>Respirators, if needed</a:t>
            </a:r>
          </a:p>
          <a:p>
            <a:endParaRPr lang="en-US" dirty="0">
              <a:solidFill>
                <a:schemeClr val="bg1"/>
              </a:solidFill>
            </a:endParaRPr>
          </a:p>
          <a:p>
            <a:pPr marL="0" indent="0">
              <a:buNone/>
            </a:pPr>
            <a:endParaRPr lang="en-US" dirty="0">
              <a:solidFill>
                <a:schemeClr val="bg1"/>
              </a:solidFill>
            </a:endParaRPr>
          </a:p>
        </p:txBody>
      </p:sp>
      <p:pic>
        <p:nvPicPr>
          <p:cNvPr id="5" name="Picture 4" descr="Hierarchy diagram showing decreasing effectiveness of: Engineering controls, work practices, PPE (including respirat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903" y="3352800"/>
            <a:ext cx="3905168" cy="2628541"/>
          </a:xfrm>
          <a:prstGeom prst="rect">
            <a:avLst/>
          </a:prstGeom>
        </p:spPr>
      </p:pic>
      <p:sp>
        <p:nvSpPr>
          <p:cNvPr id="4" name="TextBox 3">
            <a:extLst>
              <a:ext uri="{FF2B5EF4-FFF2-40B4-BE49-F238E27FC236}">
                <a16:creationId xmlns:a16="http://schemas.microsoft.com/office/drawing/2014/main" id="{CE20F2A7-7784-421F-BCAB-AE198634A142}"/>
              </a:ext>
            </a:extLst>
          </p:cNvPr>
          <p:cNvSpPr txBox="1"/>
          <p:nvPr/>
        </p:nvSpPr>
        <p:spPr>
          <a:xfrm>
            <a:off x="4925858" y="2943177"/>
            <a:ext cx="3132589" cy="461665"/>
          </a:xfrm>
          <a:prstGeom prst="rect">
            <a:avLst/>
          </a:prstGeom>
          <a:noFill/>
        </p:spPr>
        <p:txBody>
          <a:bodyPr wrap="none" rtlCol="0">
            <a:spAutoFit/>
          </a:bodyPr>
          <a:lstStyle/>
          <a:p>
            <a:r>
              <a:rPr lang="en-US" sz="2400" dirty="0">
                <a:solidFill>
                  <a:schemeClr val="bg1"/>
                </a:solidFill>
              </a:rPr>
              <a:t>Hierarchy of Controls</a:t>
            </a:r>
          </a:p>
        </p:txBody>
      </p:sp>
    </p:spTree>
    <p:extLst>
      <p:ext uri="{BB962C8B-B14F-4D97-AF65-F5344CB8AC3E}">
        <p14:creationId xmlns:p14="http://schemas.microsoft.com/office/powerpoint/2010/main" val="1721089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Respiratory Protection</a:t>
            </a:r>
          </a:p>
        </p:txBody>
      </p:sp>
      <p:sp>
        <p:nvSpPr>
          <p:cNvPr id="3" name="Content Placeholder 2"/>
          <p:cNvSpPr>
            <a:spLocks noGrp="1"/>
          </p:cNvSpPr>
          <p:nvPr>
            <p:ph idx="1"/>
          </p:nvPr>
        </p:nvSpPr>
        <p:spPr>
          <a:xfrm>
            <a:off x="486770" y="1219200"/>
            <a:ext cx="8534400" cy="2163762"/>
          </a:xfrm>
        </p:spPr>
        <p:txBody>
          <a:bodyPr>
            <a:normAutofit/>
          </a:bodyPr>
          <a:lstStyle/>
          <a:p>
            <a:pPr marL="0" indent="0">
              <a:buNone/>
            </a:pPr>
            <a:r>
              <a:rPr lang="en-US" dirty="0">
                <a:solidFill>
                  <a:schemeClr val="bg1"/>
                </a:solidFill>
              </a:rPr>
              <a:t>Employers must: </a:t>
            </a:r>
          </a:p>
          <a:p>
            <a:r>
              <a:rPr lang="en-US" dirty="0">
                <a:solidFill>
                  <a:schemeClr val="bg1"/>
                </a:solidFill>
              </a:rPr>
              <a:t>Provide respirators if needed</a:t>
            </a:r>
          </a:p>
          <a:p>
            <a:r>
              <a:rPr lang="en-US" dirty="0">
                <a:solidFill>
                  <a:schemeClr val="bg1"/>
                </a:solidFill>
              </a:rPr>
              <a:t>Follow the respiratory protection standard</a:t>
            </a:r>
          </a:p>
        </p:txBody>
      </p:sp>
      <p:pic>
        <p:nvPicPr>
          <p:cNvPr id="5" name="Picture 2" descr="Image of a worker using a dust mask&#10;C:\Users\aiannucci\AppData\Local\Microsoft\Windows\Temporary Internet Files\Content.IE5\ZNG2T1DF\29388356705_c1173c4e8d_m.jpg" title="Image of a worker using a dust mask"/>
          <p:cNvPicPr>
            <a:picLocks noChangeAspect="1" noChangeArrowheads="1"/>
          </p:cNvPicPr>
          <p:nvPr/>
        </p:nvPicPr>
        <p:blipFill rotWithShape="1">
          <a:blip r:embed="rId3">
            <a:extLst>
              <a:ext uri="{28A0092B-C50C-407E-A947-70E740481C1C}">
                <a14:useLocalDpi xmlns:a14="http://schemas.microsoft.com/office/drawing/2010/main" val="0"/>
              </a:ext>
            </a:extLst>
          </a:blip>
          <a:srcRect b="20454"/>
          <a:stretch/>
        </p:blipFill>
        <p:spPr bwMode="auto">
          <a:xfrm>
            <a:off x="1931928" y="3412270"/>
            <a:ext cx="5060827"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5875839" y="5004031"/>
            <a:ext cx="19812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Tree>
    <p:extLst>
      <p:ext uri="{BB962C8B-B14F-4D97-AF65-F5344CB8AC3E}">
        <p14:creationId xmlns:p14="http://schemas.microsoft.com/office/powerpoint/2010/main" val="3749153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Regulated Areas</a:t>
            </a:r>
            <a:endParaRPr lang="en-US" dirty="0">
              <a:solidFill>
                <a:schemeClr val="bg1"/>
              </a:solidFill>
            </a:endParaRPr>
          </a:p>
        </p:txBody>
      </p:sp>
      <p:pic>
        <p:nvPicPr>
          <p:cNvPr id="11" name="Content Placeholder 10" descr="Photo of construction warning cones"/>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8724" t="65108" r="17367" b="19003"/>
          <a:stretch/>
        </p:blipFill>
        <p:spPr>
          <a:xfrm>
            <a:off x="1081768" y="4876800"/>
            <a:ext cx="6980464" cy="1371600"/>
          </a:xfrm>
        </p:spPr>
      </p:pic>
      <p:sp>
        <p:nvSpPr>
          <p:cNvPr id="10" name="Content Placeholder 9"/>
          <p:cNvSpPr>
            <a:spLocks noGrp="1"/>
          </p:cNvSpPr>
          <p:nvPr>
            <p:ph sz="half" idx="2"/>
          </p:nvPr>
        </p:nvSpPr>
        <p:spPr>
          <a:xfrm>
            <a:off x="1081768" y="1600200"/>
            <a:ext cx="6980464" cy="2667000"/>
          </a:xfrm>
        </p:spPr>
        <p:txBody>
          <a:bodyPr>
            <a:noAutofit/>
          </a:bodyPr>
          <a:lstStyle/>
          <a:p>
            <a:r>
              <a:rPr lang="en-US" dirty="0" smtClean="0">
                <a:solidFill>
                  <a:schemeClr val="bg1"/>
                </a:solidFill>
              </a:rPr>
              <a:t>Establish where exposures are expected to exceed PEL</a:t>
            </a:r>
          </a:p>
          <a:p>
            <a:r>
              <a:rPr lang="en-US" dirty="0" smtClean="0">
                <a:solidFill>
                  <a:schemeClr val="bg1"/>
                </a:solidFill>
              </a:rPr>
              <a:t>Mark off the area</a:t>
            </a:r>
          </a:p>
          <a:p>
            <a:r>
              <a:rPr lang="en-US" dirty="0" smtClean="0">
                <a:solidFill>
                  <a:schemeClr val="bg1"/>
                </a:solidFill>
              </a:rPr>
              <a:t>Post warning signs at entrances</a:t>
            </a:r>
          </a:p>
          <a:p>
            <a:r>
              <a:rPr lang="en-US" dirty="0" smtClean="0">
                <a:solidFill>
                  <a:schemeClr val="bg1"/>
                </a:solidFill>
              </a:rPr>
              <a:t>Limit access</a:t>
            </a:r>
          </a:p>
          <a:p>
            <a:r>
              <a:rPr lang="en-US" dirty="0" smtClean="0">
                <a:solidFill>
                  <a:schemeClr val="bg1"/>
                </a:solidFill>
              </a:rPr>
              <a:t>Provide and require use of respirators </a:t>
            </a:r>
            <a:endParaRPr lang="en-US" dirty="0">
              <a:solidFill>
                <a:schemeClr val="bg1"/>
              </a:solidFill>
            </a:endParaRPr>
          </a:p>
        </p:txBody>
      </p:sp>
      <p:sp>
        <p:nvSpPr>
          <p:cNvPr id="3" name="TextBox 2"/>
          <p:cNvSpPr txBox="1"/>
          <p:nvPr/>
        </p:nvSpPr>
        <p:spPr>
          <a:xfrm>
            <a:off x="1079780" y="6079123"/>
            <a:ext cx="1295400" cy="169277"/>
          </a:xfrm>
          <a:prstGeom prst="rect">
            <a:avLst/>
          </a:prstGeom>
          <a:noFill/>
        </p:spPr>
        <p:txBody>
          <a:bodyPr wrap="square" rtlCol="0">
            <a:spAutoFit/>
          </a:bodyPr>
          <a:lstStyle/>
          <a:p>
            <a:r>
              <a:rPr lang="en-US" sz="500" dirty="0" smtClean="0">
                <a:solidFill>
                  <a:schemeClr val="bg1"/>
                </a:solidFill>
              </a:rPr>
              <a:t>Photo by Samuel Zeller on </a:t>
            </a:r>
            <a:r>
              <a:rPr lang="en-US" sz="500" dirty="0" err="1" smtClean="0">
                <a:solidFill>
                  <a:schemeClr val="bg1"/>
                </a:solidFill>
              </a:rPr>
              <a:t>Unsplash</a:t>
            </a:r>
            <a:endParaRPr lang="en-US" sz="500" dirty="0">
              <a:solidFill>
                <a:schemeClr val="bg1"/>
              </a:solidFill>
            </a:endParaRPr>
          </a:p>
        </p:txBody>
      </p:sp>
    </p:spTree>
    <p:extLst>
      <p:ext uri="{BB962C8B-B14F-4D97-AF65-F5344CB8AC3E}">
        <p14:creationId xmlns:p14="http://schemas.microsoft.com/office/powerpoint/2010/main" val="2952169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Regulated Area – Warning Sign</a:t>
            </a:r>
            <a:endParaRPr lang="en-US"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6" name="Content Placeholder 2"/>
          <p:cNvSpPr txBox="1">
            <a:spLocks/>
          </p:cNvSpPr>
          <p:nvPr/>
        </p:nvSpPr>
        <p:spPr>
          <a:xfrm>
            <a:off x="457200" y="1415293"/>
            <a:ext cx="8382000" cy="5105400"/>
          </a:xfrm>
          <a:prstGeom prst="rect">
            <a:avLst/>
          </a:prstGeom>
          <a:solidFill>
            <a:schemeClr val="tx1"/>
          </a:solidFill>
          <a:ln cap="rnd">
            <a:solidFill>
              <a:schemeClr val="bg1"/>
            </a:solidFill>
            <a:beve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pPr>
              <a:spcBef>
                <a:spcPts val="600"/>
              </a:spcBef>
            </a:pPr>
            <a:endParaRPr lang="en-US" dirty="0" smtClean="0"/>
          </a:p>
          <a:p>
            <a:pPr marL="0" indent="0" algn="ctr">
              <a:spcBef>
                <a:spcPts val="600"/>
              </a:spcBef>
              <a:buFont typeface="Arial" panose="020B0604020202020204" pitchFamily="34" charset="0"/>
              <a:buNone/>
            </a:pPr>
            <a:r>
              <a:rPr lang="en-US" dirty="0" smtClean="0">
                <a:solidFill>
                  <a:schemeClr val="bg1"/>
                </a:solidFill>
              </a:rPr>
              <a:t>       </a:t>
            </a:r>
          </a:p>
          <a:p>
            <a:pPr marL="0" indent="0" algn="ctr">
              <a:spcBef>
                <a:spcPts val="0"/>
              </a:spcBef>
              <a:buFont typeface="Arial" panose="020B0604020202020204" pitchFamily="34" charset="0"/>
              <a:buNone/>
            </a:pPr>
            <a:endParaRPr lang="en-US" sz="2600" dirty="0" smtClean="0">
              <a:solidFill>
                <a:schemeClr val="bg1"/>
              </a:solidFill>
            </a:endParaRPr>
          </a:p>
          <a:p>
            <a:pPr marL="0" indent="0" algn="ctr">
              <a:spcBef>
                <a:spcPts val="0"/>
              </a:spcBef>
              <a:buFont typeface="Arial" panose="020B0604020202020204" pitchFamily="34" charset="0"/>
              <a:buNone/>
            </a:pPr>
            <a:r>
              <a:rPr lang="en-US" sz="2600" dirty="0" smtClean="0">
                <a:solidFill>
                  <a:schemeClr val="bg1"/>
                </a:solidFill>
              </a:rPr>
              <a:t>RESPIRABLE CRYSTALLINE SILICA</a:t>
            </a:r>
          </a:p>
          <a:p>
            <a:pPr marL="0" indent="0" algn="ctr">
              <a:buFont typeface="Arial" panose="020B0604020202020204" pitchFamily="34" charset="0"/>
              <a:buNone/>
            </a:pPr>
            <a:r>
              <a:rPr lang="en-US" sz="2600" dirty="0" smtClean="0">
                <a:solidFill>
                  <a:schemeClr val="bg1"/>
                </a:solidFill>
              </a:rPr>
              <a:t>   MAY CAUSE CANCER</a:t>
            </a:r>
          </a:p>
          <a:p>
            <a:pPr marL="0" indent="0">
              <a:buFont typeface="Arial" panose="020B0604020202020204" pitchFamily="34" charset="0"/>
              <a:buNone/>
            </a:pPr>
            <a:r>
              <a:rPr lang="en-US" sz="2600" dirty="0" smtClean="0">
                <a:solidFill>
                  <a:schemeClr val="bg1"/>
                </a:solidFill>
              </a:rPr>
              <a:t>                         CAUSES DAMAGE TO LUNGS</a:t>
            </a:r>
          </a:p>
          <a:p>
            <a:pPr marL="0" indent="0">
              <a:buFont typeface="Arial" panose="020B0604020202020204" pitchFamily="34" charset="0"/>
              <a:buNone/>
            </a:pPr>
            <a:r>
              <a:rPr lang="en-US" sz="2600" dirty="0" smtClean="0">
                <a:solidFill>
                  <a:schemeClr val="bg1"/>
                </a:solidFill>
              </a:rPr>
              <a:t>   WEAR RESPIRATORY PROTECTION IN THIS AREA</a:t>
            </a:r>
          </a:p>
          <a:p>
            <a:pPr marL="0" indent="0">
              <a:buFont typeface="Arial" panose="020B0604020202020204" pitchFamily="34" charset="0"/>
              <a:buNone/>
            </a:pPr>
            <a:r>
              <a:rPr lang="en-US" sz="2600" dirty="0" smtClean="0">
                <a:solidFill>
                  <a:schemeClr val="bg1"/>
                </a:solidFill>
              </a:rPr>
              <a:t>                   AUTHORIZED PERSONNEL ONLY</a:t>
            </a:r>
          </a:p>
          <a:p>
            <a:pPr marL="0" indent="0">
              <a:buFont typeface="Arial" panose="020B0604020202020204" pitchFamily="34" charset="0"/>
              <a:buNone/>
            </a:pPr>
            <a:endParaRPr lang="en-US" dirty="0">
              <a:solidFill>
                <a:schemeClr val="bg1"/>
              </a:solidFill>
            </a:endParaRPr>
          </a:p>
        </p:txBody>
      </p:sp>
      <p:sp>
        <p:nvSpPr>
          <p:cNvPr id="7" name="Rectangle 6" descr="DANGER sign illustration"/>
          <p:cNvSpPr/>
          <p:nvPr/>
        </p:nvSpPr>
        <p:spPr>
          <a:xfrm>
            <a:off x="762000" y="1905000"/>
            <a:ext cx="77724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43000" y="2067763"/>
            <a:ext cx="7010400" cy="124962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rPr>
              <a:t>DANGER</a:t>
            </a:r>
            <a:endParaRPr lang="en-US" sz="4800" dirty="0">
              <a:solidFill>
                <a:schemeClr val="tx1"/>
              </a:solidFill>
            </a:endParaRPr>
          </a:p>
        </p:txBody>
      </p:sp>
    </p:spTree>
    <p:extLst>
      <p:ext uri="{BB962C8B-B14F-4D97-AF65-F5344CB8AC3E}">
        <p14:creationId xmlns:p14="http://schemas.microsoft.com/office/powerpoint/2010/main" val="99073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638800" cy="944562"/>
          </a:xfrm>
        </p:spPr>
        <p:txBody>
          <a:bodyPr>
            <a:normAutofit/>
          </a:bodyPr>
          <a:lstStyle/>
          <a:p>
            <a:r>
              <a:rPr lang="en-US" sz="4000" dirty="0">
                <a:solidFill>
                  <a:schemeClr val="bg1"/>
                </a:solidFill>
              </a:rPr>
              <a:t>Housekeeping</a:t>
            </a:r>
            <a:endParaRPr lang="en-US" sz="4000" dirty="0"/>
          </a:p>
        </p:txBody>
      </p:sp>
      <p:sp>
        <p:nvSpPr>
          <p:cNvPr id="4" name="Content Placeholder 3"/>
          <p:cNvSpPr>
            <a:spLocks noGrp="1"/>
          </p:cNvSpPr>
          <p:nvPr>
            <p:ph sz="half" idx="2"/>
          </p:nvPr>
        </p:nvSpPr>
        <p:spPr>
          <a:xfrm>
            <a:off x="4343400" y="1981200"/>
            <a:ext cx="4419600" cy="3048000"/>
          </a:xfrm>
        </p:spPr>
        <p:txBody>
          <a:bodyPr/>
          <a:lstStyle/>
          <a:p>
            <a:pPr marL="0" indent="0">
              <a:buNone/>
            </a:pPr>
            <a:r>
              <a:rPr lang="en-US" dirty="0">
                <a:solidFill>
                  <a:schemeClr val="bg1"/>
                </a:solidFill>
              </a:rPr>
              <a:t>When cleaning silica dust, avoid: </a:t>
            </a:r>
          </a:p>
          <a:p>
            <a:r>
              <a:rPr lang="en-US" dirty="0">
                <a:solidFill>
                  <a:schemeClr val="bg1"/>
                </a:solidFill>
              </a:rPr>
              <a:t>Dry sweeping/brushing</a:t>
            </a:r>
          </a:p>
          <a:p>
            <a:r>
              <a:rPr lang="en-US" dirty="0">
                <a:solidFill>
                  <a:schemeClr val="bg1"/>
                </a:solidFill>
              </a:rPr>
              <a:t>Compressed air without a ventilation system to capture the dust</a:t>
            </a:r>
          </a:p>
        </p:txBody>
      </p:sp>
      <p:pic>
        <p:nvPicPr>
          <p:cNvPr id="6" name="Picture 5" descr="Image of a worker using a broom to dry sweep with a large X across picture" title="Image of a worker using a broom to dry sweep with a large X across picture"/>
          <p:cNvPicPr>
            <a:picLocks noChangeAspect="1"/>
          </p:cNvPicPr>
          <p:nvPr/>
        </p:nvPicPr>
        <p:blipFill>
          <a:blip r:embed="rId3"/>
          <a:stretch>
            <a:fillRect/>
          </a:stretch>
        </p:blipFill>
        <p:spPr>
          <a:xfrm>
            <a:off x="745819" y="1458000"/>
            <a:ext cx="3368130" cy="5018737"/>
          </a:xfrm>
          <a:prstGeom prst="rect">
            <a:avLst/>
          </a:prstGeom>
        </p:spPr>
      </p:pic>
      <p:cxnSp>
        <p:nvCxnSpPr>
          <p:cNvPr id="5" name="Straight Connector 4" descr="diagonal line across picture" title="diagonal line across picture"/>
          <p:cNvCxnSpPr/>
          <p:nvPr/>
        </p:nvCxnSpPr>
        <p:spPr>
          <a:xfrm>
            <a:off x="838200" y="1458000"/>
            <a:ext cx="3267572" cy="5018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16200000">
            <a:off x="338013" y="5581229"/>
            <a:ext cx="968535" cy="169277"/>
          </a:xfrm>
          <a:prstGeom prst="rect">
            <a:avLst/>
          </a:prstGeom>
        </p:spPr>
        <p:txBody>
          <a:bodyPr wrap="none">
            <a:spAutoFit/>
          </a:bodyPr>
          <a:lstStyle/>
          <a:p>
            <a:r>
              <a:rPr lang="en-US" sz="500" dirty="0" smtClean="0">
                <a:solidFill>
                  <a:schemeClr val="tx1">
                    <a:lumMod val="95000"/>
                  </a:schemeClr>
                </a:solidFill>
                <a:latin typeface="Times New Roman" panose="02020603050405020304" pitchFamily="18" charset="0"/>
                <a:ea typeface="Calibri" panose="020F0502020204030204" pitchFamily="34" charset="0"/>
              </a:rPr>
              <a:t>Mount Sinai/CHEP/elcosh.org</a:t>
            </a:r>
            <a:endParaRPr lang="en-US" sz="500" dirty="0">
              <a:solidFill>
                <a:schemeClr val="tx1">
                  <a:lumMod val="95000"/>
                </a:schemeClr>
              </a:solidFill>
            </a:endParaRPr>
          </a:p>
        </p:txBody>
      </p:sp>
      <p:cxnSp>
        <p:nvCxnSpPr>
          <p:cNvPr id="7" name="Straight Connector 6" descr="diagonal line across picture" title="diagonal line across picture">
            <a:extLst>
              <a:ext uri="{FF2B5EF4-FFF2-40B4-BE49-F238E27FC236}">
                <a16:creationId xmlns:a16="http://schemas.microsoft.com/office/drawing/2014/main" id="{A657E987-1D22-4EB2-84C0-29B582475DBD}"/>
              </a:ext>
            </a:extLst>
          </p:cNvPr>
          <p:cNvCxnSpPr>
            <a:cxnSpLocks/>
          </p:cNvCxnSpPr>
          <p:nvPr/>
        </p:nvCxnSpPr>
        <p:spPr>
          <a:xfrm flipH="1">
            <a:off x="737642" y="1458000"/>
            <a:ext cx="3368130" cy="5018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188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47470"/>
            <a:ext cx="8229600" cy="1143000"/>
          </a:xfrm>
        </p:spPr>
        <p:txBody>
          <a:bodyPr>
            <a:normAutofit/>
          </a:bodyPr>
          <a:lstStyle/>
          <a:p>
            <a:r>
              <a:rPr lang="en-US" sz="4000" dirty="0">
                <a:solidFill>
                  <a:schemeClr val="bg1"/>
                </a:solidFill>
              </a:rPr>
              <a:t>What You Will Learn</a:t>
            </a:r>
          </a:p>
        </p:txBody>
      </p:sp>
      <p:sp>
        <p:nvSpPr>
          <p:cNvPr id="3" name="Content Placeholder 2" descr="Empty placeholder" title="Empty placeholder"/>
          <p:cNvSpPr>
            <a:spLocks noGrp="1"/>
          </p:cNvSpPr>
          <p:nvPr>
            <p:ph sz="half" idx="2"/>
          </p:nvPr>
        </p:nvSpPr>
        <p:spPr>
          <a:xfrm>
            <a:off x="304800" y="990600"/>
            <a:ext cx="4040188" cy="2250265"/>
          </a:xfrm>
        </p:spPr>
        <p:txBody>
          <a:bodyPr>
            <a:normAutofit/>
          </a:bodyPr>
          <a:lstStyle/>
          <a:p>
            <a:pPr marL="0" indent="0">
              <a:buNone/>
            </a:pPr>
            <a:endParaRPr lang="en-US" dirty="0">
              <a:solidFill>
                <a:schemeClr val="bg1"/>
              </a:solidFill>
            </a:endParaRPr>
          </a:p>
          <a:p>
            <a:endParaRPr lang="en-US" dirty="0">
              <a:solidFill>
                <a:schemeClr val="bg1"/>
              </a:solidFill>
            </a:endParaRPr>
          </a:p>
        </p:txBody>
      </p:sp>
      <p:sp>
        <p:nvSpPr>
          <p:cNvPr id="16" name="Content Placeholder 15"/>
          <p:cNvSpPr>
            <a:spLocks noGrp="1"/>
          </p:cNvSpPr>
          <p:nvPr>
            <p:ph sz="quarter" idx="4"/>
          </p:nvPr>
        </p:nvSpPr>
        <p:spPr>
          <a:xfrm>
            <a:off x="2133600" y="1524000"/>
            <a:ext cx="5332412" cy="1939898"/>
          </a:xfrm>
        </p:spPr>
        <p:txBody>
          <a:bodyPr anchor="ctr">
            <a:noAutofit/>
          </a:bodyPr>
          <a:lstStyle/>
          <a:p>
            <a:r>
              <a:rPr lang="en-US" dirty="0">
                <a:solidFill>
                  <a:schemeClr val="bg1"/>
                </a:solidFill>
              </a:rPr>
              <a:t>What respirable crystalline silica </a:t>
            </a:r>
            <a:r>
              <a:rPr lang="en-US" dirty="0" smtClean="0">
                <a:solidFill>
                  <a:schemeClr val="bg1"/>
                </a:solidFill>
              </a:rPr>
              <a:t>is</a:t>
            </a:r>
          </a:p>
          <a:p>
            <a:r>
              <a:rPr lang="en-US" dirty="0">
                <a:solidFill>
                  <a:schemeClr val="bg1"/>
                </a:solidFill>
              </a:rPr>
              <a:t>How employees </a:t>
            </a:r>
            <a:r>
              <a:rPr lang="en-US" dirty="0" smtClean="0">
                <a:solidFill>
                  <a:schemeClr val="bg1"/>
                </a:solidFill>
              </a:rPr>
              <a:t>may be </a:t>
            </a:r>
            <a:r>
              <a:rPr lang="en-US" dirty="0">
                <a:solidFill>
                  <a:schemeClr val="bg1"/>
                </a:solidFill>
              </a:rPr>
              <a:t>exposed </a:t>
            </a:r>
          </a:p>
          <a:p>
            <a:pPr marL="0" indent="0">
              <a:buNone/>
            </a:pPr>
            <a:r>
              <a:rPr lang="en-US" dirty="0" smtClean="0">
                <a:solidFill>
                  <a:schemeClr val="bg1"/>
                </a:solidFill>
              </a:rPr>
              <a:t>   </a:t>
            </a:r>
          </a:p>
          <a:p>
            <a:endParaRPr lang="en-US" dirty="0" smtClean="0">
              <a:solidFill>
                <a:schemeClr val="bg1"/>
              </a:solidFill>
            </a:endParaRPr>
          </a:p>
        </p:txBody>
      </p:sp>
      <p:pic>
        <p:nvPicPr>
          <p:cNvPr id="6" name="Picture 5" descr="Photograph of a worker"/>
          <p:cNvPicPr>
            <a:picLocks noChangeAspect="1"/>
          </p:cNvPicPr>
          <p:nvPr/>
        </p:nvPicPr>
        <p:blipFill rotWithShape="1">
          <a:blip r:embed="rId3" cstate="print">
            <a:extLst>
              <a:ext uri="{28A0092B-C50C-407E-A947-70E740481C1C}">
                <a14:useLocalDpi xmlns:a14="http://schemas.microsoft.com/office/drawing/2010/main" val="0"/>
              </a:ext>
            </a:extLst>
          </a:blip>
          <a:srcRect l="7091" r="18189"/>
          <a:stretch/>
        </p:blipFill>
        <p:spPr>
          <a:xfrm>
            <a:off x="1641995" y="3168762"/>
            <a:ext cx="2930005" cy="2940978"/>
          </a:xfrm>
          <a:prstGeom prst="rect">
            <a:avLst/>
          </a:prstGeom>
        </p:spPr>
      </p:pic>
      <p:sp>
        <p:nvSpPr>
          <p:cNvPr id="7" name="Rectangle 6" descr="Photograph of a worker"/>
          <p:cNvSpPr/>
          <p:nvPr/>
        </p:nvSpPr>
        <p:spPr>
          <a:xfrm>
            <a:off x="2817668" y="1706368"/>
            <a:ext cx="184731" cy="461665"/>
          </a:xfrm>
          <a:prstGeom prst="rect">
            <a:avLst/>
          </a:prstGeom>
        </p:spPr>
        <p:txBody>
          <a:bodyPr wrap="none">
            <a:spAutoFit/>
          </a:bodyPr>
          <a:lstStyle/>
          <a:p>
            <a:endParaRPr lang="en-US" sz="2400" dirty="0">
              <a:solidFill>
                <a:schemeClr val="bg1"/>
              </a:solidFill>
            </a:endParaRPr>
          </a:p>
        </p:txBody>
      </p:sp>
      <p:pic>
        <p:nvPicPr>
          <p:cNvPr id="9" name="Picture 8" descr="Photograph of a worker"/>
          <p:cNvPicPr>
            <a:picLocks noChangeAspect="1"/>
          </p:cNvPicPr>
          <p:nvPr/>
        </p:nvPicPr>
        <p:blipFill rotWithShape="1">
          <a:blip r:embed="rId4" cstate="print">
            <a:extLst>
              <a:ext uri="{28A0092B-C50C-407E-A947-70E740481C1C}">
                <a14:useLocalDpi xmlns:a14="http://schemas.microsoft.com/office/drawing/2010/main" val="0"/>
              </a:ext>
            </a:extLst>
          </a:blip>
          <a:srcRect l="16517" r="17634"/>
          <a:stretch/>
        </p:blipFill>
        <p:spPr>
          <a:xfrm>
            <a:off x="5179255" y="3168762"/>
            <a:ext cx="2915284" cy="2940978"/>
          </a:xfrm>
          <a:prstGeom prst="rect">
            <a:avLst/>
          </a:prstGeom>
        </p:spPr>
      </p:pic>
      <p:sp>
        <p:nvSpPr>
          <p:cNvPr id="10" name="TextBox 9"/>
          <p:cNvSpPr txBox="1"/>
          <p:nvPr/>
        </p:nvSpPr>
        <p:spPr>
          <a:xfrm>
            <a:off x="7199189" y="5915063"/>
            <a:ext cx="914400" cy="169277"/>
          </a:xfrm>
          <a:prstGeom prst="rect">
            <a:avLst/>
          </a:prstGeom>
          <a:noFill/>
        </p:spPr>
        <p:txBody>
          <a:bodyPr wrap="square" rtlCol="0">
            <a:spAutoFit/>
          </a:bodyPr>
          <a:lstStyle/>
          <a:p>
            <a:r>
              <a:rPr lang="en-US" sz="500" dirty="0" smtClean="0"/>
              <a:t>NIOSH</a:t>
            </a:r>
            <a:endParaRPr lang="en-US" sz="500" dirty="0"/>
          </a:p>
        </p:txBody>
      </p:sp>
      <p:sp>
        <p:nvSpPr>
          <p:cNvPr id="11" name="TextBox 10"/>
          <p:cNvSpPr txBox="1"/>
          <p:nvPr/>
        </p:nvSpPr>
        <p:spPr>
          <a:xfrm>
            <a:off x="1752600" y="5900190"/>
            <a:ext cx="914400" cy="169277"/>
          </a:xfrm>
          <a:prstGeom prst="rect">
            <a:avLst/>
          </a:prstGeom>
          <a:noFill/>
        </p:spPr>
        <p:txBody>
          <a:bodyPr wrap="square" rtlCol="0">
            <a:spAutoFit/>
          </a:bodyPr>
          <a:lstStyle/>
          <a:p>
            <a:r>
              <a:rPr lang="en-US" sz="500" dirty="0" smtClean="0"/>
              <a:t>NIOSH</a:t>
            </a:r>
            <a:endParaRPr lang="en-US" sz="500" dirty="0"/>
          </a:p>
        </p:txBody>
      </p:sp>
    </p:spTree>
    <p:extLst>
      <p:ext uri="{BB962C8B-B14F-4D97-AF65-F5344CB8AC3E}">
        <p14:creationId xmlns:p14="http://schemas.microsoft.com/office/powerpoint/2010/main" val="2298003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486400" cy="1020762"/>
          </a:xfrm>
        </p:spPr>
        <p:txBody>
          <a:bodyPr>
            <a:normAutofit/>
          </a:bodyPr>
          <a:lstStyle/>
          <a:p>
            <a:r>
              <a:rPr lang="en-US" sz="4000" dirty="0">
                <a:solidFill>
                  <a:schemeClr val="bg1"/>
                </a:solidFill>
              </a:rPr>
              <a:t>Housekeeping</a:t>
            </a:r>
          </a:p>
        </p:txBody>
      </p:sp>
      <p:sp>
        <p:nvSpPr>
          <p:cNvPr id="5" name="Rounded Rectangle 4" descr="Rounded rectangle with text inside" title="Rounded rectangle with text inside"/>
          <p:cNvSpPr/>
          <p:nvPr/>
        </p:nvSpPr>
        <p:spPr>
          <a:xfrm>
            <a:off x="439271" y="1752599"/>
            <a:ext cx="8229600" cy="3276601"/>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9271" y="2057400"/>
            <a:ext cx="8229600" cy="4525963"/>
          </a:xfrm>
        </p:spPr>
        <p:txBody>
          <a:bodyPr/>
          <a:lstStyle/>
          <a:p>
            <a:pPr marL="0" indent="0" algn="ctr">
              <a:spcBef>
                <a:spcPts val="2400"/>
              </a:spcBef>
              <a:buNone/>
            </a:pPr>
            <a:r>
              <a:rPr lang="en-US" dirty="0"/>
              <a:t>Employers must let </a:t>
            </a:r>
            <a:r>
              <a:rPr lang="en-US" dirty="0" smtClean="0"/>
              <a:t>employees know which  </a:t>
            </a:r>
            <a:r>
              <a:rPr lang="en-US" dirty="0"/>
              <a:t>housekeeping methods: </a:t>
            </a:r>
          </a:p>
          <a:p>
            <a:pPr marL="284163" lvl="1" indent="-284163" algn="ctr">
              <a:spcBef>
                <a:spcPts val="2400"/>
              </a:spcBef>
            </a:pPr>
            <a:r>
              <a:rPr lang="en-US" sz="3200" i="1" dirty="0"/>
              <a:t>Must be</a:t>
            </a:r>
            <a:r>
              <a:rPr lang="en-US" sz="3200" dirty="0"/>
              <a:t> used in the workplace</a:t>
            </a:r>
          </a:p>
          <a:p>
            <a:pPr lvl="1" indent="-112713" algn="ctr">
              <a:spcBef>
                <a:spcPts val="2400"/>
              </a:spcBef>
            </a:pPr>
            <a:r>
              <a:rPr lang="en-US" sz="3200" i="1" dirty="0"/>
              <a:t>Must not be</a:t>
            </a:r>
            <a:r>
              <a:rPr lang="en-US" sz="3200" dirty="0"/>
              <a:t> used in the workplace</a:t>
            </a:r>
          </a:p>
        </p:txBody>
      </p:sp>
    </p:spTree>
    <p:extLst>
      <p:ext uri="{BB962C8B-B14F-4D97-AF65-F5344CB8AC3E}">
        <p14:creationId xmlns:p14="http://schemas.microsoft.com/office/powerpoint/2010/main" val="2637290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Written Exposure Control Plan</a:t>
            </a:r>
            <a:endParaRPr lang="en-US" b="1" dirty="0">
              <a:solidFill>
                <a:schemeClr val="bg1"/>
              </a:solidFill>
            </a:endParaRPr>
          </a:p>
        </p:txBody>
      </p:sp>
      <p:sp>
        <p:nvSpPr>
          <p:cNvPr id="4" name="Content Placeholder 3"/>
          <p:cNvSpPr>
            <a:spLocks noGrp="1"/>
          </p:cNvSpPr>
          <p:nvPr>
            <p:ph sz="half" idx="2"/>
          </p:nvPr>
        </p:nvSpPr>
        <p:spPr>
          <a:xfrm>
            <a:off x="4419600" y="1579622"/>
            <a:ext cx="4038600" cy="4525963"/>
          </a:xfrm>
        </p:spPr>
        <p:txBody>
          <a:bodyPr/>
          <a:lstStyle/>
          <a:p>
            <a:pPr marL="0" indent="0">
              <a:buNone/>
            </a:pPr>
            <a:r>
              <a:rPr lang="en-US" sz="3200" dirty="0">
                <a:solidFill>
                  <a:schemeClr val="bg1"/>
                </a:solidFill>
              </a:rPr>
              <a:t>Employers must:</a:t>
            </a:r>
          </a:p>
          <a:p>
            <a:r>
              <a:rPr lang="en-US" sz="3200" dirty="0">
                <a:solidFill>
                  <a:schemeClr val="bg1"/>
                </a:solidFill>
              </a:rPr>
              <a:t>Prepare and implement </a:t>
            </a:r>
            <a:r>
              <a:rPr lang="en-US" sz="3200" dirty="0" smtClean="0">
                <a:solidFill>
                  <a:schemeClr val="bg1"/>
                </a:solidFill>
              </a:rPr>
              <a:t>it</a:t>
            </a:r>
            <a:endParaRPr lang="en-US" sz="3200" dirty="0">
              <a:solidFill>
                <a:schemeClr val="bg1"/>
              </a:solidFill>
            </a:endParaRPr>
          </a:p>
          <a:p>
            <a:r>
              <a:rPr lang="en-US" sz="3200" dirty="0">
                <a:solidFill>
                  <a:schemeClr val="bg1"/>
                </a:solidFill>
              </a:rPr>
              <a:t>Review it yearly</a:t>
            </a:r>
          </a:p>
          <a:p>
            <a:r>
              <a:rPr lang="en-US" sz="3200" dirty="0">
                <a:solidFill>
                  <a:schemeClr val="bg1"/>
                </a:solidFill>
              </a:rPr>
              <a:t>Make it available</a:t>
            </a:r>
          </a:p>
          <a:p>
            <a:endParaRPr lang="en-US" dirty="0"/>
          </a:p>
        </p:txBody>
      </p:sp>
      <p:pic>
        <p:nvPicPr>
          <p:cNvPr id="1026" name="Picture 2" descr="Clipboard ic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65790" y="1219200"/>
            <a:ext cx="3335382" cy="48863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9481" y="2068816"/>
            <a:ext cx="3048000" cy="3354765"/>
          </a:xfrm>
          <a:prstGeom prst="rect">
            <a:avLst/>
          </a:prstGeom>
        </p:spPr>
        <p:txBody>
          <a:bodyPr wrap="square">
            <a:spAutoFit/>
          </a:bodyPr>
          <a:lstStyle/>
          <a:p>
            <a:pPr algn="ctr"/>
            <a:r>
              <a:rPr lang="en-US" sz="2400" dirty="0">
                <a:solidFill>
                  <a:schemeClr val="bg1"/>
                </a:solidFill>
              </a:rPr>
              <a:t>Written Exposure Control Plan</a:t>
            </a:r>
          </a:p>
          <a:p>
            <a:endParaRPr lang="en-US" sz="2000" dirty="0">
              <a:solidFill>
                <a:schemeClr val="bg1"/>
              </a:solidFill>
            </a:endParaRPr>
          </a:p>
          <a:p>
            <a:r>
              <a:rPr lang="en-US" dirty="0">
                <a:solidFill>
                  <a:schemeClr val="bg1"/>
                </a:solidFill>
              </a:rPr>
              <a:t>Tasks with Exposure:</a:t>
            </a:r>
          </a:p>
          <a:p>
            <a:endParaRPr lang="en-US" dirty="0">
              <a:solidFill>
                <a:schemeClr val="bg1"/>
              </a:solidFill>
            </a:endParaRPr>
          </a:p>
          <a:p>
            <a:r>
              <a:rPr lang="en-US" dirty="0">
                <a:solidFill>
                  <a:schemeClr val="bg1"/>
                </a:solidFill>
              </a:rPr>
              <a:t>Engineering/Work Practice Controls: </a:t>
            </a:r>
          </a:p>
          <a:p>
            <a:endParaRPr lang="en-US" dirty="0">
              <a:solidFill>
                <a:schemeClr val="bg1"/>
              </a:solidFill>
            </a:endParaRPr>
          </a:p>
          <a:p>
            <a:r>
              <a:rPr lang="en-US" dirty="0">
                <a:solidFill>
                  <a:schemeClr val="bg1"/>
                </a:solidFill>
              </a:rPr>
              <a:t>Respiratory Protection:</a:t>
            </a:r>
          </a:p>
          <a:p>
            <a:endParaRPr lang="en-US" dirty="0">
              <a:solidFill>
                <a:schemeClr val="bg1"/>
              </a:solidFill>
            </a:endParaRPr>
          </a:p>
          <a:p>
            <a:r>
              <a:rPr lang="en-US" dirty="0">
                <a:solidFill>
                  <a:schemeClr val="bg1"/>
                </a:solidFill>
              </a:rPr>
              <a:t>Housekeeping:</a:t>
            </a:r>
          </a:p>
        </p:txBody>
      </p:sp>
    </p:spTree>
    <p:extLst>
      <p:ext uri="{BB962C8B-B14F-4D97-AF65-F5344CB8AC3E}">
        <p14:creationId xmlns:p14="http://schemas.microsoft.com/office/powerpoint/2010/main" val="1011837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106363"/>
            <a:ext cx="8229600" cy="1143000"/>
          </a:xfrm>
        </p:spPr>
        <p:txBody>
          <a:bodyPr>
            <a:normAutofit/>
          </a:bodyPr>
          <a:lstStyle/>
          <a:p>
            <a:r>
              <a:rPr lang="en-US" sz="4000" dirty="0">
                <a:solidFill>
                  <a:schemeClr val="bg1"/>
                </a:solidFill>
              </a:rPr>
              <a:t>Medical Surveillance</a:t>
            </a:r>
          </a:p>
        </p:txBody>
      </p:sp>
      <p:sp>
        <p:nvSpPr>
          <p:cNvPr id="3" name="Content Placeholder 2"/>
          <p:cNvSpPr>
            <a:spLocks noGrp="1"/>
          </p:cNvSpPr>
          <p:nvPr>
            <p:ph idx="1"/>
          </p:nvPr>
        </p:nvSpPr>
        <p:spPr>
          <a:xfrm>
            <a:off x="322351" y="1618261"/>
            <a:ext cx="8229600" cy="1805782"/>
          </a:xfrm>
        </p:spPr>
        <p:txBody>
          <a:bodyPr>
            <a:normAutofit fontScale="85000" lnSpcReduction="10000"/>
          </a:bodyPr>
          <a:lstStyle/>
          <a:p>
            <a:pPr>
              <a:defRPr/>
            </a:pPr>
            <a:r>
              <a:rPr lang="en-US" altLang="en-US" sz="3800" dirty="0">
                <a:solidFill>
                  <a:schemeClr val="bg1"/>
                </a:solidFill>
              </a:rPr>
              <a:t>For employees </a:t>
            </a:r>
            <a:r>
              <a:rPr lang="en-US" altLang="en-US" sz="3800" dirty="0" smtClean="0">
                <a:solidFill>
                  <a:schemeClr val="bg1"/>
                </a:solidFill>
              </a:rPr>
              <a:t>exposed to silica for 30 or more days/year: </a:t>
            </a:r>
          </a:p>
          <a:p>
            <a:pPr lvl="1">
              <a:buFont typeface="Courier New" panose="02070309020205020404" pitchFamily="49" charset="0"/>
              <a:buChar char="o"/>
              <a:defRPr/>
            </a:pPr>
            <a:r>
              <a:rPr lang="en-US" altLang="en-US" dirty="0" smtClean="0">
                <a:solidFill>
                  <a:schemeClr val="bg1"/>
                </a:solidFill>
              </a:rPr>
              <a:t>Above the PEL (until June 23, 2020)</a:t>
            </a:r>
          </a:p>
          <a:p>
            <a:pPr lvl="1">
              <a:buFont typeface="Courier New" panose="02070309020205020404" pitchFamily="49" charset="0"/>
              <a:buChar char="o"/>
              <a:defRPr/>
            </a:pPr>
            <a:r>
              <a:rPr lang="en-US" altLang="en-US" dirty="0" smtClean="0">
                <a:solidFill>
                  <a:schemeClr val="bg1"/>
                </a:solidFill>
              </a:rPr>
              <a:t>At or above the action level (starting June 23, 2020)</a:t>
            </a:r>
            <a:endParaRPr lang="en-US" altLang="en-US" dirty="0">
              <a:solidFill>
                <a:schemeClr val="bg1"/>
              </a:solidFill>
            </a:endParaRPr>
          </a:p>
          <a:p>
            <a:pPr marL="457200" lvl="1" indent="0">
              <a:buNone/>
              <a:defRPr/>
            </a:pPr>
            <a:endParaRPr lang="en-US" altLang="en-US" dirty="0">
              <a:solidFill>
                <a:schemeClr val="bg1"/>
              </a:solidFill>
            </a:endParaRPr>
          </a:p>
          <a:p>
            <a:endParaRPr lang="en-US" dirty="0"/>
          </a:p>
        </p:txBody>
      </p:sp>
      <p:pic>
        <p:nvPicPr>
          <p:cNvPr id="5" name="Picture 4" descr="Image of a nurse taking a sitting mans pulse" title="Image of a nurse taking a sitting mans pulse">
            <a:extLst>
              <a:ext uri="{FF2B5EF4-FFF2-40B4-BE49-F238E27FC236}">
                <a16:creationId xmlns:a16="http://schemas.microsoft.com/office/drawing/2014/main" id="{80E8A105-F4DF-458A-ABCB-28DC23173D63}"/>
              </a:ext>
            </a:extLst>
          </p:cNvPr>
          <p:cNvPicPr>
            <a:picLocks noChangeAspect="1"/>
          </p:cNvPicPr>
          <p:nvPr/>
        </p:nvPicPr>
        <p:blipFill rotWithShape="1">
          <a:blip r:embed="rId3"/>
          <a:srcRect l="-3198" t="2128" r="3198" b="14893"/>
          <a:stretch/>
        </p:blipFill>
        <p:spPr>
          <a:xfrm>
            <a:off x="4953000" y="3557741"/>
            <a:ext cx="2383163" cy="2971800"/>
          </a:xfrm>
          <a:prstGeom prst="rect">
            <a:avLst/>
          </a:prstGeom>
        </p:spPr>
      </p:pic>
      <p:sp>
        <p:nvSpPr>
          <p:cNvPr id="6" name="Rectangle 5">
            <a:extLst>
              <a:ext uri="{FF2B5EF4-FFF2-40B4-BE49-F238E27FC236}">
                <a16:creationId xmlns:a16="http://schemas.microsoft.com/office/drawing/2014/main" id="{9C4CE697-0BF5-428C-98C1-101AC06006EA}"/>
              </a:ext>
            </a:extLst>
          </p:cNvPr>
          <p:cNvSpPr/>
          <p:nvPr/>
        </p:nvSpPr>
        <p:spPr>
          <a:xfrm>
            <a:off x="6477000" y="6397778"/>
            <a:ext cx="742511" cy="169277"/>
          </a:xfrm>
          <a:prstGeom prst="rect">
            <a:avLst/>
          </a:prstGeom>
        </p:spPr>
        <p:txBody>
          <a:bodyPr wrap="none">
            <a:spAutoFit/>
          </a:bodyPr>
          <a:lstStyle/>
          <a:p>
            <a:r>
              <a:rPr lang="en-US" sz="500" dirty="0">
                <a:solidFill>
                  <a:schemeClr val="tx1">
                    <a:lumMod val="75000"/>
                  </a:schemeClr>
                </a:solidFill>
              </a:rPr>
              <a:t>Amanda Mills/CDC</a:t>
            </a:r>
          </a:p>
        </p:txBody>
      </p:sp>
      <p:sp>
        <p:nvSpPr>
          <p:cNvPr id="4" name="TextBox 3"/>
          <p:cNvSpPr txBox="1"/>
          <p:nvPr/>
        </p:nvSpPr>
        <p:spPr>
          <a:xfrm>
            <a:off x="322351" y="3424043"/>
            <a:ext cx="4426688" cy="2049792"/>
          </a:xfrm>
          <a:prstGeom prst="rect">
            <a:avLst/>
          </a:prstGeom>
          <a:noFill/>
        </p:spPr>
        <p:txBody>
          <a:bodyPr wrap="square" rtlCol="0">
            <a:spAutoFit/>
          </a:bodyPr>
          <a:lstStyle/>
          <a:p>
            <a:pPr marL="342900" lvl="0" indent="-342900">
              <a:spcBef>
                <a:spcPct val="20000"/>
              </a:spcBef>
              <a:buFont typeface="Arial" panose="020B0604020202020204" pitchFamily="34" charset="0"/>
              <a:buChar char="•"/>
              <a:defRPr/>
            </a:pPr>
            <a:r>
              <a:rPr lang="en-US" altLang="en-US" sz="3200" dirty="0">
                <a:solidFill>
                  <a:prstClr val="black"/>
                </a:solidFill>
              </a:rPr>
              <a:t>Offered:</a:t>
            </a:r>
          </a:p>
          <a:p>
            <a:pPr marL="742950" lvl="1" indent="-285750">
              <a:spcBef>
                <a:spcPct val="20000"/>
              </a:spcBef>
              <a:buFont typeface="Courier New" panose="02070309020205020404" pitchFamily="49" charset="0"/>
              <a:buChar char="o"/>
              <a:defRPr/>
            </a:pPr>
            <a:r>
              <a:rPr lang="en-US" altLang="en-US" sz="2800" dirty="0">
                <a:solidFill>
                  <a:prstClr val="black"/>
                </a:solidFill>
              </a:rPr>
              <a:t>Within 30 days of assignment</a:t>
            </a:r>
          </a:p>
          <a:p>
            <a:pPr marL="742950" lvl="1" indent="-285750">
              <a:spcBef>
                <a:spcPct val="20000"/>
              </a:spcBef>
              <a:buFont typeface="Courier New" panose="02070309020205020404" pitchFamily="49" charset="0"/>
              <a:buChar char="o"/>
              <a:defRPr/>
            </a:pPr>
            <a:r>
              <a:rPr lang="en-US" altLang="en-US" sz="2800" dirty="0">
                <a:solidFill>
                  <a:prstClr val="black"/>
                </a:solidFill>
              </a:rPr>
              <a:t>Every three years</a:t>
            </a:r>
          </a:p>
        </p:txBody>
      </p:sp>
    </p:spTree>
    <p:extLst>
      <p:ext uri="{BB962C8B-B14F-4D97-AF65-F5344CB8AC3E}">
        <p14:creationId xmlns:p14="http://schemas.microsoft.com/office/powerpoint/2010/main" val="2738202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350"/>
            <a:ext cx="8229600" cy="1143000"/>
          </a:xfrm>
        </p:spPr>
        <p:txBody>
          <a:bodyPr>
            <a:normAutofit/>
          </a:bodyPr>
          <a:lstStyle/>
          <a:p>
            <a:r>
              <a:rPr lang="en-US" sz="4000" dirty="0">
                <a:solidFill>
                  <a:schemeClr val="bg1"/>
                </a:solidFill>
              </a:rPr>
              <a:t>Medical Exams</a:t>
            </a:r>
          </a:p>
        </p:txBody>
      </p:sp>
      <p:sp>
        <p:nvSpPr>
          <p:cNvPr id="3" name="Content Placeholder 2"/>
          <p:cNvSpPr>
            <a:spLocks noGrp="1"/>
          </p:cNvSpPr>
          <p:nvPr>
            <p:ph sz="half" idx="2"/>
          </p:nvPr>
        </p:nvSpPr>
        <p:spPr>
          <a:xfrm>
            <a:off x="5410200" y="2133600"/>
            <a:ext cx="3352800" cy="3200400"/>
          </a:xfrm>
        </p:spPr>
        <p:txBody>
          <a:bodyPr anchor="ctr">
            <a:normAutofit/>
          </a:bodyPr>
          <a:lstStyle/>
          <a:p>
            <a:r>
              <a:rPr lang="en-US" dirty="0">
                <a:solidFill>
                  <a:schemeClr val="bg1"/>
                </a:solidFill>
              </a:rPr>
              <a:t>Medical and work history</a:t>
            </a:r>
          </a:p>
          <a:p>
            <a:pPr marL="0" indent="0">
              <a:buNone/>
            </a:pPr>
            <a:endParaRPr lang="en-US" dirty="0">
              <a:solidFill>
                <a:schemeClr val="bg1"/>
              </a:solidFill>
            </a:endParaRPr>
          </a:p>
          <a:p>
            <a:r>
              <a:rPr lang="en-US" dirty="0">
                <a:solidFill>
                  <a:schemeClr val="bg1"/>
                </a:solidFill>
              </a:rPr>
              <a:t>Physical exam </a:t>
            </a:r>
          </a:p>
          <a:p>
            <a:endParaRPr lang="en-US" dirty="0">
              <a:solidFill>
                <a:schemeClr val="bg1"/>
              </a:solidFill>
            </a:endParaRPr>
          </a:p>
          <a:p>
            <a:r>
              <a:rPr lang="en-US" dirty="0">
                <a:solidFill>
                  <a:schemeClr val="bg1"/>
                </a:solidFill>
              </a:rPr>
              <a:t>X-rays</a:t>
            </a:r>
          </a:p>
        </p:txBody>
      </p:sp>
      <p:pic>
        <p:nvPicPr>
          <p:cNvPr id="5" name="Picture 4" descr="Two images of chest x-rays, one showing good lungs and one with solids in the lungs" title="Two images of chest x-rays, one showing good lungs and one with solids in the lu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886200"/>
            <a:ext cx="4364074" cy="2390338"/>
          </a:xfrm>
          <a:prstGeom prst="rect">
            <a:avLst/>
          </a:prstGeom>
        </p:spPr>
      </p:pic>
      <p:pic>
        <p:nvPicPr>
          <p:cNvPr id="8" name="Picture 7" descr="Image of a doctor talking to a women" title="Image of a doctor talking to a women">
            <a:extLst>
              <a:ext uri="{FF2B5EF4-FFF2-40B4-BE49-F238E27FC236}">
                <a16:creationId xmlns:a16="http://schemas.microsoft.com/office/drawing/2014/main" id="{63FB1470-D4CA-4455-A929-5E2DEABC1C1E}"/>
              </a:ext>
            </a:extLst>
          </p:cNvPr>
          <p:cNvPicPr>
            <a:picLocks noChangeAspect="1"/>
          </p:cNvPicPr>
          <p:nvPr/>
        </p:nvPicPr>
        <p:blipFill>
          <a:blip r:embed="rId4"/>
          <a:stretch>
            <a:fillRect/>
          </a:stretch>
        </p:blipFill>
        <p:spPr>
          <a:xfrm>
            <a:off x="685800" y="1478158"/>
            <a:ext cx="4364074" cy="2121610"/>
          </a:xfrm>
          <a:prstGeom prst="rect">
            <a:avLst/>
          </a:prstGeom>
        </p:spPr>
      </p:pic>
      <p:sp>
        <p:nvSpPr>
          <p:cNvPr id="9" name="Rectangle 8">
            <a:extLst>
              <a:ext uri="{FF2B5EF4-FFF2-40B4-BE49-F238E27FC236}">
                <a16:creationId xmlns:a16="http://schemas.microsoft.com/office/drawing/2014/main" id="{2ED9D4B8-5B1D-4068-B9CD-84B2C0FBAAEB}"/>
              </a:ext>
            </a:extLst>
          </p:cNvPr>
          <p:cNvSpPr/>
          <p:nvPr/>
        </p:nvSpPr>
        <p:spPr>
          <a:xfrm>
            <a:off x="609600" y="3468306"/>
            <a:ext cx="761747" cy="169277"/>
          </a:xfrm>
          <a:prstGeom prst="rect">
            <a:avLst/>
          </a:prstGeom>
        </p:spPr>
        <p:txBody>
          <a:bodyPr wrap="none">
            <a:spAutoFit/>
          </a:bodyPr>
          <a:lstStyle/>
          <a:p>
            <a:r>
              <a:rPr lang="en-US" sz="500" dirty="0">
                <a:solidFill>
                  <a:schemeClr val="tx1">
                    <a:lumMod val="85000"/>
                  </a:schemeClr>
                </a:solidFill>
              </a:rPr>
              <a:t>Lauren Bishop/CDC</a:t>
            </a:r>
          </a:p>
        </p:txBody>
      </p:sp>
    </p:spTree>
    <p:extLst>
      <p:ext uri="{BB962C8B-B14F-4D97-AF65-F5344CB8AC3E}">
        <p14:creationId xmlns:p14="http://schemas.microsoft.com/office/powerpoint/2010/main" val="2645180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81" y="148339"/>
            <a:ext cx="8229600" cy="1143000"/>
          </a:xfrm>
        </p:spPr>
        <p:txBody>
          <a:bodyPr>
            <a:normAutofit/>
          </a:bodyPr>
          <a:lstStyle/>
          <a:p>
            <a:r>
              <a:rPr lang="en-US" sz="4000" dirty="0">
                <a:solidFill>
                  <a:schemeClr val="bg1"/>
                </a:solidFill>
              </a:rPr>
              <a:t>Medical Exams</a:t>
            </a:r>
          </a:p>
        </p:txBody>
      </p:sp>
      <p:pic>
        <p:nvPicPr>
          <p:cNvPr id="6" name="Picture 3" descr="Image of a nurse giving a female a TB test&#10;O:\Silica\Rollout Final Rule\Training Program\skin tb_testing.jpg" title="Image of a nurse giving a female a TB te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0748" y="3473681"/>
            <a:ext cx="3806588" cy="2542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descr="Box with Tuberculosis (TB test)" title="Box with Tuberculosis (TB test)"/>
          <p:cNvGraphicFramePr>
            <a:graphicFrameLocks noGrp="1"/>
          </p:cNvGraphicFramePr>
          <p:nvPr>
            <p:extLst>
              <p:ext uri="{D42A27DB-BD31-4B8C-83A1-F6EECF244321}">
                <p14:modId xmlns:p14="http://schemas.microsoft.com/office/powerpoint/2010/main" val="4037936372"/>
              </p:ext>
            </p:extLst>
          </p:nvPr>
        </p:nvGraphicFramePr>
        <p:xfrm>
          <a:off x="582481" y="5187774"/>
          <a:ext cx="4038600" cy="57912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tblGrid>
              <a:tr h="457200">
                <a:tc>
                  <a:txBody>
                    <a:bodyPr/>
                    <a:lstStyle/>
                    <a:p>
                      <a:pPr marL="0" indent="0" algn="ctr">
                        <a:buFont typeface="Arial" panose="020B0604020202020204" pitchFamily="34" charset="0"/>
                        <a:buNone/>
                      </a:pPr>
                      <a:r>
                        <a:rPr lang="en-US" sz="3200" b="0" dirty="0">
                          <a:ln>
                            <a:noFill/>
                          </a:ln>
                          <a:solidFill>
                            <a:schemeClr val="bg1"/>
                          </a:solidFill>
                        </a:rPr>
                        <a:t>Lung function 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descr="Box with Tuberculosis (TB test)" title="Box with Tuberculosis (TB test)"/>
          <p:cNvGraphicFramePr>
            <a:graphicFrameLocks noGrp="1"/>
          </p:cNvGraphicFramePr>
          <p:nvPr>
            <p:extLst>
              <p:ext uri="{D42A27DB-BD31-4B8C-83A1-F6EECF244321}">
                <p14:modId xmlns:p14="http://schemas.microsoft.com/office/powerpoint/2010/main" val="1729967804"/>
              </p:ext>
            </p:extLst>
          </p:nvPr>
        </p:nvGraphicFramePr>
        <p:xfrm>
          <a:off x="4530648" y="1864937"/>
          <a:ext cx="4107248" cy="669951"/>
        </p:xfrm>
        <a:graphic>
          <a:graphicData uri="http://schemas.openxmlformats.org/drawingml/2006/table">
            <a:tbl>
              <a:tblPr firstRow="1" bandRow="1">
                <a:tableStyleId>{5C22544A-7EE6-4342-B048-85BDC9FD1C3A}</a:tableStyleId>
              </a:tblPr>
              <a:tblGrid>
                <a:gridCol w="4107248">
                  <a:extLst>
                    <a:ext uri="{9D8B030D-6E8A-4147-A177-3AD203B41FA5}">
                      <a16:colId xmlns:a16="http://schemas.microsoft.com/office/drawing/2014/main" val="20000"/>
                    </a:ext>
                  </a:extLst>
                </a:gridCol>
              </a:tblGrid>
              <a:tr h="669951">
                <a:tc>
                  <a:txBody>
                    <a:bodyPr/>
                    <a:lstStyle/>
                    <a:p>
                      <a:pPr marL="0" indent="0" algn="ctr">
                        <a:buFont typeface="Arial" panose="020B0604020202020204" pitchFamily="34" charset="0"/>
                        <a:buNone/>
                      </a:pPr>
                      <a:r>
                        <a:rPr lang="en-US" sz="3100" b="0" dirty="0">
                          <a:solidFill>
                            <a:schemeClr val="bg1"/>
                          </a:solidFill>
                        </a:rPr>
                        <a:t>Tuberculosis </a:t>
                      </a:r>
                      <a:r>
                        <a:rPr lang="en-US" sz="3100" b="0" dirty="0" smtClean="0">
                          <a:solidFill>
                            <a:schemeClr val="bg1"/>
                          </a:solidFill>
                        </a:rPr>
                        <a:t>(</a:t>
                      </a:r>
                      <a:r>
                        <a:rPr lang="en-US" sz="3100" b="0" dirty="0">
                          <a:solidFill>
                            <a:schemeClr val="bg1"/>
                          </a:solidFill>
                        </a:rPr>
                        <a:t>TB</a:t>
                      </a:r>
                      <a:r>
                        <a:rPr lang="en-US" sz="3100" b="0" baseline="0" dirty="0">
                          <a:solidFill>
                            <a:schemeClr val="bg1"/>
                          </a:solidFill>
                        </a:rPr>
                        <a:t> t</a:t>
                      </a:r>
                      <a:r>
                        <a:rPr lang="en-US" sz="3100" b="0" dirty="0">
                          <a:solidFill>
                            <a:schemeClr val="bg1"/>
                          </a:solidFill>
                        </a:rPr>
                        <a: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4680748" y="5847205"/>
            <a:ext cx="457200" cy="184666"/>
          </a:xfrm>
          <a:prstGeom prst="rect">
            <a:avLst/>
          </a:prstGeom>
          <a:noFill/>
        </p:spPr>
        <p:txBody>
          <a:bodyPr wrap="square" rtlCol="0">
            <a:spAutoFit/>
          </a:bodyPr>
          <a:lstStyle/>
          <a:p>
            <a:r>
              <a:rPr lang="en-US" sz="600" dirty="0" smtClean="0">
                <a:solidFill>
                  <a:schemeClr val="bg1"/>
                </a:solidFill>
              </a:rPr>
              <a:t>CDC</a:t>
            </a:r>
            <a:endParaRPr lang="en-US" sz="600" dirty="0">
              <a:solidFill>
                <a:schemeClr val="bg1"/>
              </a:solidFill>
            </a:endParaRPr>
          </a:p>
        </p:txBody>
      </p:sp>
      <p:pic>
        <p:nvPicPr>
          <p:cNvPr id="12" name="Picture 11" descr="Image of a man taking a lung function test" title="Image of a man taking a lung function test">
            <a:extLst>
              <a:ext uri="{FF2B5EF4-FFF2-40B4-BE49-F238E27FC236}">
                <a16:creationId xmlns:a16="http://schemas.microsoft.com/office/drawing/2014/main" id="{6327F647-F099-4C71-8BEA-36A2429DE6B6}"/>
              </a:ext>
            </a:extLst>
          </p:cNvPr>
          <p:cNvPicPr>
            <a:picLocks noChangeAspect="1"/>
          </p:cNvPicPr>
          <p:nvPr/>
        </p:nvPicPr>
        <p:blipFill>
          <a:blip r:embed="rId4"/>
          <a:stretch>
            <a:fillRect/>
          </a:stretch>
        </p:blipFill>
        <p:spPr>
          <a:xfrm>
            <a:off x="698487" y="1446124"/>
            <a:ext cx="3806588" cy="2664612"/>
          </a:xfrm>
          <a:prstGeom prst="rect">
            <a:avLst/>
          </a:prstGeom>
        </p:spPr>
      </p:pic>
      <p:sp>
        <p:nvSpPr>
          <p:cNvPr id="13" name="Rectangle 12">
            <a:extLst>
              <a:ext uri="{FF2B5EF4-FFF2-40B4-BE49-F238E27FC236}">
                <a16:creationId xmlns:a16="http://schemas.microsoft.com/office/drawing/2014/main" id="{7124C8BC-03F1-4975-839E-131992421342}"/>
              </a:ext>
            </a:extLst>
          </p:cNvPr>
          <p:cNvSpPr/>
          <p:nvPr/>
        </p:nvSpPr>
        <p:spPr>
          <a:xfrm>
            <a:off x="698487" y="3901756"/>
            <a:ext cx="2514600" cy="169277"/>
          </a:xfrm>
          <a:prstGeom prst="rect">
            <a:avLst/>
          </a:prstGeom>
        </p:spPr>
        <p:txBody>
          <a:bodyPr wrap="square">
            <a:spAutoFit/>
          </a:bodyPr>
          <a:lstStyle/>
          <a:p>
            <a:r>
              <a:rPr lang="fr-FR" sz="500" dirty="0">
                <a:solidFill>
                  <a:schemeClr val="tx1">
                    <a:lumMod val="75000"/>
                  </a:schemeClr>
                </a:solidFill>
              </a:rPr>
              <a:t>Vitalograph, http://vitalograph.com/imagelibrary</a:t>
            </a:r>
            <a:endParaRPr lang="en-US" sz="500" dirty="0">
              <a:solidFill>
                <a:schemeClr val="tx1">
                  <a:lumMod val="75000"/>
                </a:schemeClr>
              </a:solidFill>
            </a:endParaRPr>
          </a:p>
        </p:txBody>
      </p:sp>
      <p:sp>
        <p:nvSpPr>
          <p:cNvPr id="11" name="Up Arrow 10" descr="Image if an arrow pointing up to Image above" title="Image if an arrow pointing up to Image above"/>
          <p:cNvSpPr/>
          <p:nvPr/>
        </p:nvSpPr>
        <p:spPr>
          <a:xfrm>
            <a:off x="2484052" y="4388839"/>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6466567" y="2593676"/>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636574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74" y="54788"/>
            <a:ext cx="8229600" cy="1143000"/>
          </a:xfrm>
        </p:spPr>
        <p:txBody>
          <a:bodyPr>
            <a:normAutofit fontScale="90000"/>
          </a:bodyPr>
          <a:lstStyle/>
          <a:p>
            <a:r>
              <a:rPr lang="en-US" dirty="0">
                <a:solidFill>
                  <a:schemeClr val="bg1"/>
                </a:solidFill>
              </a:rPr>
              <a:t>Why Medical Exams are Important</a:t>
            </a:r>
            <a:endParaRPr lang="en-US" dirty="0"/>
          </a:p>
        </p:txBody>
      </p:sp>
      <p:sp>
        <p:nvSpPr>
          <p:cNvPr id="4" name="Content Placeholder 3"/>
          <p:cNvSpPr>
            <a:spLocks noGrp="1"/>
          </p:cNvSpPr>
          <p:nvPr>
            <p:ph sz="half" idx="2"/>
          </p:nvPr>
        </p:nvSpPr>
        <p:spPr>
          <a:xfrm>
            <a:off x="579590" y="5215928"/>
            <a:ext cx="3673019" cy="1600200"/>
          </a:xfrm>
        </p:spPr>
        <p:txBody>
          <a:bodyPr/>
          <a:lstStyle/>
          <a:p>
            <a:pPr marL="0" indent="0" algn="ctr">
              <a:buNone/>
            </a:pPr>
            <a:r>
              <a:rPr lang="en-US" dirty="0">
                <a:solidFill>
                  <a:schemeClr val="bg1"/>
                </a:solidFill>
              </a:rPr>
              <a:t>Find disease or  increased sensitivity to silica exposure</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pic>
        <p:nvPicPr>
          <p:cNvPr id="8" name="Content Placeholder 7" descr="Image of x-ray of a lung showing health issues" title="Image of x-ray of a lung showing health issues"/>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728" r="6578"/>
          <a:stretch/>
        </p:blipFill>
        <p:spPr>
          <a:xfrm>
            <a:off x="1053548" y="1432188"/>
            <a:ext cx="2375452" cy="2911212"/>
          </a:xfrm>
          <a:prstGeom prst="rect">
            <a:avLst/>
          </a:prstGeom>
        </p:spPr>
      </p:pic>
      <p:pic>
        <p:nvPicPr>
          <p:cNvPr id="6" name="Picture 5" descr="Image of a man donning a full face respirator&#10;C:\Users\aiannucci\Downloads\29309197061_f4e8aa8f64_m.jpg" title="Image of a man donning a full face respirator"/>
          <p:cNvPicPr/>
          <p:nvPr/>
        </p:nvPicPr>
        <p:blipFill rotWithShape="1">
          <a:blip r:embed="rId4">
            <a:extLst>
              <a:ext uri="{28A0092B-C50C-407E-A947-70E740481C1C}">
                <a14:useLocalDpi xmlns:a14="http://schemas.microsoft.com/office/drawing/2010/main" val="0"/>
              </a:ext>
            </a:extLst>
          </a:blip>
          <a:srcRect t="12314"/>
          <a:stretch/>
        </p:blipFill>
        <p:spPr bwMode="auto">
          <a:xfrm>
            <a:off x="5071521" y="2880970"/>
            <a:ext cx="2895600" cy="38324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4578331" y="1197788"/>
            <a:ext cx="3881979" cy="9360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Determine fitness to use respirator</a:t>
            </a:r>
          </a:p>
        </p:txBody>
      </p:sp>
      <p:sp>
        <p:nvSpPr>
          <p:cNvPr id="9" name="TextBox 8"/>
          <p:cNvSpPr txBox="1"/>
          <p:nvPr/>
        </p:nvSpPr>
        <p:spPr>
          <a:xfrm>
            <a:off x="5410200" y="6544191"/>
            <a:ext cx="1447800" cy="169277"/>
          </a:xfrm>
          <a:prstGeom prst="rect">
            <a:avLst/>
          </a:prstGeom>
          <a:noFill/>
        </p:spPr>
        <p:txBody>
          <a:bodyPr wrap="square" rtlCol="0">
            <a:spAutoFit/>
          </a:bodyPr>
          <a:lstStyle/>
          <a:p>
            <a:r>
              <a:rPr lang="en-US" sz="500" dirty="0" smtClean="0">
                <a:solidFill>
                  <a:schemeClr val="tx1">
                    <a:lumMod val="95000"/>
                  </a:schemeClr>
                </a:solidFill>
              </a:rPr>
              <a:t>Department of Labor/Shawn T Moore</a:t>
            </a:r>
            <a:endParaRPr lang="en-US" sz="500" dirty="0">
              <a:solidFill>
                <a:schemeClr val="tx1">
                  <a:lumMod val="95000"/>
                </a:schemeClr>
              </a:solidFill>
            </a:endParaRPr>
          </a:p>
        </p:txBody>
      </p:sp>
      <p:sp>
        <p:nvSpPr>
          <p:cNvPr id="10" name="Up Arrow 9" descr="Image if an arrow pointing up to Image above" title="Image if an arrow pointing up to Image above"/>
          <p:cNvSpPr/>
          <p:nvPr/>
        </p:nvSpPr>
        <p:spPr>
          <a:xfrm>
            <a:off x="2298371" y="4489620"/>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descr="Image if an arrow pointing up to Image below" title="Image if an arrow pointing up to Image below"/>
          <p:cNvSpPr/>
          <p:nvPr/>
        </p:nvSpPr>
        <p:spPr>
          <a:xfrm>
            <a:off x="6401846" y="2096900"/>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585331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chemeClr val="bg1"/>
                </a:solidFill>
              </a:rPr>
              <a:t>Medical Report for the Employee</a:t>
            </a:r>
            <a:endParaRPr lang="en-US" dirty="0"/>
          </a:p>
        </p:txBody>
      </p:sp>
      <p:sp>
        <p:nvSpPr>
          <p:cNvPr id="4" name="Content Placeholder 3"/>
          <p:cNvSpPr>
            <a:spLocks noGrp="1"/>
          </p:cNvSpPr>
          <p:nvPr>
            <p:ph sz="half" idx="2"/>
          </p:nvPr>
        </p:nvSpPr>
        <p:spPr>
          <a:xfrm>
            <a:off x="1181100" y="4191000"/>
            <a:ext cx="6781800" cy="2316162"/>
          </a:xfrm>
        </p:spPr>
        <p:txBody>
          <a:bodyPr>
            <a:normAutofit lnSpcReduction="10000"/>
          </a:bodyPr>
          <a:lstStyle/>
          <a:p>
            <a:r>
              <a:rPr lang="en-US" dirty="0">
                <a:solidFill>
                  <a:schemeClr val="bg1"/>
                </a:solidFill>
              </a:rPr>
              <a:t>Medical conditions</a:t>
            </a:r>
          </a:p>
          <a:p>
            <a:r>
              <a:rPr lang="en-US" dirty="0">
                <a:solidFill>
                  <a:schemeClr val="bg1"/>
                </a:solidFill>
              </a:rPr>
              <a:t>Recommended limitations on respirator use and exposure to silica</a:t>
            </a:r>
          </a:p>
          <a:p>
            <a:r>
              <a:rPr lang="en-US" dirty="0" smtClean="0">
                <a:solidFill>
                  <a:schemeClr val="bg1"/>
                </a:solidFill>
              </a:rPr>
              <a:t>Recommendation </a:t>
            </a:r>
            <a:r>
              <a:rPr lang="en-US" dirty="0">
                <a:solidFill>
                  <a:schemeClr val="bg1"/>
                </a:solidFill>
              </a:rPr>
              <a:t>for specialist </a:t>
            </a:r>
            <a:r>
              <a:rPr lang="en-US" dirty="0" smtClean="0">
                <a:solidFill>
                  <a:schemeClr val="bg1"/>
                </a:solidFill>
              </a:rPr>
              <a:t>exam</a:t>
            </a:r>
          </a:p>
          <a:p>
            <a:r>
              <a:rPr lang="en-US" b="1" dirty="0" smtClean="0">
                <a:solidFill>
                  <a:schemeClr val="bg1"/>
                </a:solidFill>
              </a:rPr>
              <a:t>Only goes to the employee</a:t>
            </a:r>
          </a:p>
          <a:p>
            <a:endParaRPr lang="en-US" dirty="0">
              <a:solidFill>
                <a:schemeClr val="bg1"/>
              </a:solidFill>
            </a:endParaRPr>
          </a:p>
        </p:txBody>
      </p:sp>
      <p:pic>
        <p:nvPicPr>
          <p:cNvPr id="7" name="Picture 6" descr="Image of a doctor filling out a form " title="Image of a doctor filling out a form ">
            <a:extLst>
              <a:ext uri="{FF2B5EF4-FFF2-40B4-BE49-F238E27FC236}">
                <a16:creationId xmlns:a16="http://schemas.microsoft.com/office/drawing/2014/main" id="{3944A4BC-5F18-4347-BFF5-D23B8C1E70B2}"/>
              </a:ext>
            </a:extLst>
          </p:cNvPr>
          <p:cNvPicPr>
            <a:picLocks noChangeAspect="1"/>
          </p:cNvPicPr>
          <p:nvPr/>
        </p:nvPicPr>
        <p:blipFill>
          <a:blip r:embed="rId3"/>
          <a:stretch>
            <a:fillRect/>
          </a:stretch>
        </p:blipFill>
        <p:spPr>
          <a:xfrm>
            <a:off x="2743200" y="1465479"/>
            <a:ext cx="3840548" cy="2555441"/>
          </a:xfrm>
          <a:prstGeom prst="rect">
            <a:avLst/>
          </a:prstGeom>
        </p:spPr>
      </p:pic>
    </p:spTree>
    <p:extLst>
      <p:ext uri="{BB962C8B-B14F-4D97-AF65-F5344CB8AC3E}">
        <p14:creationId xmlns:p14="http://schemas.microsoft.com/office/powerpoint/2010/main" val="238807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135"/>
            <a:ext cx="8229600" cy="1219200"/>
          </a:xfrm>
        </p:spPr>
        <p:txBody>
          <a:bodyPr>
            <a:normAutofit fontScale="90000"/>
          </a:bodyPr>
          <a:lstStyle/>
          <a:p>
            <a:r>
              <a:rPr lang="en-US" dirty="0">
                <a:solidFill>
                  <a:schemeClr val="bg1"/>
                </a:solidFill>
              </a:rPr>
              <a:t>Medical Opinion for the Employer</a:t>
            </a:r>
            <a:endParaRPr lang="en-US" dirty="0"/>
          </a:p>
        </p:txBody>
      </p:sp>
      <p:sp>
        <p:nvSpPr>
          <p:cNvPr id="4" name="Content Placeholder 3"/>
          <p:cNvSpPr>
            <a:spLocks noGrp="1"/>
          </p:cNvSpPr>
          <p:nvPr>
            <p:ph sz="half" idx="2"/>
          </p:nvPr>
        </p:nvSpPr>
        <p:spPr>
          <a:xfrm>
            <a:off x="1071936" y="4394872"/>
            <a:ext cx="6876348" cy="1676400"/>
          </a:xfrm>
        </p:spPr>
        <p:txBody>
          <a:bodyPr>
            <a:normAutofit fontScale="92500" lnSpcReduction="10000"/>
          </a:bodyPr>
          <a:lstStyle/>
          <a:p>
            <a:r>
              <a:rPr lang="en-US" dirty="0">
                <a:solidFill>
                  <a:schemeClr val="bg1"/>
                </a:solidFill>
              </a:rPr>
              <a:t>Additional information requiring employee consent: </a:t>
            </a:r>
          </a:p>
          <a:p>
            <a:pPr lvl="1"/>
            <a:r>
              <a:rPr lang="en-US" dirty="0">
                <a:solidFill>
                  <a:schemeClr val="bg1"/>
                </a:solidFill>
              </a:rPr>
              <a:t>Recommended exposure limitations</a:t>
            </a:r>
          </a:p>
          <a:p>
            <a:pPr lvl="1"/>
            <a:r>
              <a:rPr lang="en-US" dirty="0">
                <a:solidFill>
                  <a:schemeClr val="bg1"/>
                </a:solidFill>
              </a:rPr>
              <a:t>Recommendation for specialist exam</a:t>
            </a:r>
          </a:p>
        </p:txBody>
      </p:sp>
      <p:sp>
        <p:nvSpPr>
          <p:cNvPr id="7" name="Content Placeholder 3"/>
          <p:cNvSpPr txBox="1">
            <a:spLocks/>
          </p:cNvSpPr>
          <p:nvPr/>
        </p:nvSpPr>
        <p:spPr>
          <a:xfrm>
            <a:off x="1071936" y="1829374"/>
            <a:ext cx="3128924" cy="236678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Only medical info included:</a:t>
            </a:r>
          </a:p>
          <a:p>
            <a:pPr lvl="1"/>
            <a:r>
              <a:rPr lang="en-US" dirty="0">
                <a:solidFill>
                  <a:schemeClr val="bg1"/>
                </a:solidFill>
              </a:rPr>
              <a:t>Recommended respirator limitations</a:t>
            </a:r>
          </a:p>
          <a:p>
            <a:pPr marL="0" indent="0">
              <a:buNone/>
            </a:pPr>
            <a:endParaRPr lang="en-US" dirty="0">
              <a:solidFill>
                <a:schemeClr val="bg1"/>
              </a:solidFill>
            </a:endParaRPr>
          </a:p>
        </p:txBody>
      </p:sp>
      <p:pic>
        <p:nvPicPr>
          <p:cNvPr id="6" name="Picture 5" descr="Image of a man filling out a schedule" title="Image of a man filling out a schedule">
            <a:extLst>
              <a:ext uri="{FF2B5EF4-FFF2-40B4-BE49-F238E27FC236}">
                <a16:creationId xmlns:a16="http://schemas.microsoft.com/office/drawing/2014/main" id="{AE076FE0-B607-4793-8A4A-0F1EBC698287}"/>
              </a:ext>
            </a:extLst>
          </p:cNvPr>
          <p:cNvPicPr>
            <a:picLocks noChangeAspect="1"/>
          </p:cNvPicPr>
          <p:nvPr/>
        </p:nvPicPr>
        <p:blipFill>
          <a:blip r:embed="rId3"/>
          <a:stretch>
            <a:fillRect/>
          </a:stretch>
        </p:blipFill>
        <p:spPr>
          <a:xfrm>
            <a:off x="4191000" y="1650203"/>
            <a:ext cx="3413205" cy="2628059"/>
          </a:xfrm>
          <a:prstGeom prst="rect">
            <a:avLst/>
          </a:prstGeom>
        </p:spPr>
      </p:pic>
      <p:sp>
        <p:nvSpPr>
          <p:cNvPr id="8" name="Rectangle 7">
            <a:extLst>
              <a:ext uri="{FF2B5EF4-FFF2-40B4-BE49-F238E27FC236}">
                <a16:creationId xmlns:a16="http://schemas.microsoft.com/office/drawing/2014/main" id="{FF5A83AB-B3A5-4FF8-B098-C84B4E059B36}"/>
              </a:ext>
            </a:extLst>
          </p:cNvPr>
          <p:cNvSpPr/>
          <p:nvPr/>
        </p:nvSpPr>
        <p:spPr>
          <a:xfrm>
            <a:off x="4191000" y="4123701"/>
            <a:ext cx="1213794" cy="169277"/>
          </a:xfrm>
          <a:prstGeom prst="rect">
            <a:avLst/>
          </a:prstGeom>
        </p:spPr>
        <p:txBody>
          <a:bodyPr wrap="none">
            <a:spAutoFit/>
          </a:bodyPr>
          <a:lstStyle/>
          <a:p>
            <a:r>
              <a:rPr lang="en-US" sz="500" u="sng" dirty="0" smtClean="0">
                <a:latin typeface="Helvetica" panose="020B0604020202020204" pitchFamily="34" charset="0"/>
                <a:ea typeface="Calibri" panose="020F0502020204030204" pitchFamily="34" charset="0"/>
              </a:rPr>
              <a:t>Photo by </a:t>
            </a:r>
            <a:r>
              <a:rPr lang="en-US" sz="500" u="sng" dirty="0" smtClean="0">
                <a:latin typeface="Helvetica" panose="020B0604020202020204" pitchFamily="34" charset="0"/>
                <a:ea typeface="Calibri" panose="020F0502020204030204" pitchFamily="34" charset="0"/>
                <a:hlinkClick r:id="rId4"/>
              </a:rPr>
              <a:t>rawpixel.com</a:t>
            </a:r>
            <a:r>
              <a:rPr lang="en-US" sz="500" dirty="0" smtClean="0">
                <a:latin typeface="Helvetica" panose="020B0604020202020204" pitchFamily="34" charset="0"/>
                <a:ea typeface="Calibri" panose="020F0502020204030204" pitchFamily="34" charset="0"/>
              </a:rPr>
              <a:t> on </a:t>
            </a:r>
            <a:r>
              <a:rPr lang="en-US" sz="500" u="sng" dirty="0" err="1" smtClean="0">
                <a:latin typeface="Helvetica" panose="020B0604020202020204" pitchFamily="34" charset="0"/>
                <a:ea typeface="Calibri" panose="020F0502020204030204" pitchFamily="34" charset="0"/>
                <a:hlinkClick r:id="rId5"/>
              </a:rPr>
              <a:t>Unsplash</a:t>
            </a:r>
            <a:r>
              <a:rPr lang="en-US" sz="500" dirty="0" smtClean="0">
                <a:latin typeface="Times New Roman" panose="02020603050405020304" pitchFamily="18" charset="0"/>
                <a:ea typeface="Calibri" panose="020F0502020204030204" pitchFamily="34" charset="0"/>
              </a:rPr>
              <a:t> </a:t>
            </a:r>
            <a:endParaRPr lang="en-US" sz="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252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Written Medical Opinion</a:t>
            </a:r>
            <a:endParaRPr lang="en-US" dirty="0">
              <a:solidFill>
                <a:schemeClr val="bg1"/>
              </a:solidFill>
            </a:endParaRPr>
          </a:p>
        </p:txBody>
      </p:sp>
      <p:pic>
        <p:nvPicPr>
          <p:cNvPr id="3074" name="Picture 2" descr="folder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1760576"/>
            <a:ext cx="5155737" cy="33834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0" y="1760576"/>
            <a:ext cx="3581400" cy="3108543"/>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1"/>
                </a:solidFill>
              </a:rPr>
              <a:t>Employees also get a copy</a:t>
            </a:r>
          </a:p>
          <a:p>
            <a:endParaRPr lang="en-US" sz="2800" dirty="0">
              <a:solidFill>
                <a:schemeClr val="bg1"/>
              </a:solidFill>
            </a:endParaRPr>
          </a:p>
          <a:p>
            <a:pPr marL="285750" indent="-285750">
              <a:buFont typeface="Arial" panose="020B0604020202020204" pitchFamily="34" charset="0"/>
              <a:buChar char="•"/>
            </a:pPr>
            <a:endParaRPr lang="en-US" sz="2800" dirty="0" smtClean="0">
              <a:solidFill>
                <a:schemeClr val="bg1"/>
              </a:solidFill>
            </a:endParaRP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smtClean="0">
                <a:solidFill>
                  <a:schemeClr val="bg1"/>
                </a:solidFill>
              </a:rPr>
              <a:t>Proof of exam for future employers</a:t>
            </a:r>
            <a:endParaRPr lang="en-US" sz="2800" dirty="0">
              <a:solidFill>
                <a:schemeClr val="bg1"/>
              </a:solidFill>
            </a:endParaRPr>
          </a:p>
        </p:txBody>
      </p:sp>
    </p:spTree>
    <p:extLst>
      <p:ext uri="{BB962C8B-B14F-4D97-AF65-F5344CB8AC3E}">
        <p14:creationId xmlns:p14="http://schemas.microsoft.com/office/powerpoint/2010/main" val="2557342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80" y="152400"/>
            <a:ext cx="8229600" cy="1143000"/>
          </a:xfrm>
        </p:spPr>
        <p:txBody>
          <a:bodyPr>
            <a:normAutofit/>
          </a:bodyPr>
          <a:lstStyle/>
          <a:p>
            <a:r>
              <a:rPr lang="en-US" sz="4000" dirty="0">
                <a:solidFill>
                  <a:schemeClr val="bg1"/>
                </a:solidFill>
              </a:rPr>
              <a:t>Exams at No Cost to Employees</a:t>
            </a:r>
          </a:p>
        </p:txBody>
      </p:sp>
      <p:sp>
        <p:nvSpPr>
          <p:cNvPr id="4" name="Content Placeholder 3"/>
          <p:cNvSpPr>
            <a:spLocks noGrp="1"/>
          </p:cNvSpPr>
          <p:nvPr>
            <p:ph sz="half" idx="2"/>
          </p:nvPr>
        </p:nvSpPr>
        <p:spPr>
          <a:xfrm>
            <a:off x="2421272" y="2557249"/>
            <a:ext cx="4202417" cy="3687763"/>
          </a:xfrm>
        </p:spPr>
        <p:txBody>
          <a:bodyPr/>
          <a:lstStyle/>
          <a:p>
            <a:pPr marL="0" indent="0">
              <a:buNone/>
            </a:pPr>
            <a:endParaRPr lang="en-US" dirty="0">
              <a:solidFill>
                <a:schemeClr val="bg1"/>
              </a:solidFill>
            </a:endParaRPr>
          </a:p>
          <a:p>
            <a:pPr marL="0" indent="0">
              <a:buNone/>
            </a:pPr>
            <a:r>
              <a:rPr lang="en-US" dirty="0">
                <a:solidFill>
                  <a:schemeClr val="bg1"/>
                </a:solidFill>
              </a:rPr>
              <a:t>Employer covers costs of: </a:t>
            </a:r>
          </a:p>
          <a:p>
            <a:r>
              <a:rPr lang="en-US" dirty="0">
                <a:solidFill>
                  <a:schemeClr val="bg1"/>
                </a:solidFill>
              </a:rPr>
              <a:t>Exams</a:t>
            </a:r>
          </a:p>
          <a:p>
            <a:r>
              <a:rPr lang="en-US" dirty="0">
                <a:solidFill>
                  <a:schemeClr val="bg1"/>
                </a:solidFill>
              </a:rPr>
              <a:t>Tests </a:t>
            </a:r>
          </a:p>
          <a:p>
            <a:r>
              <a:rPr lang="en-US" dirty="0">
                <a:solidFill>
                  <a:schemeClr val="bg1"/>
                </a:solidFill>
              </a:rPr>
              <a:t>Time spent traveling and getting exam</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2050" name="Picture 2" descr="Image of five stacks of coins with increasing heights from left to right&#10;C:\Users\aiannucci\Documents\Coins.jpg" title="Image of five stacks of coins with increasing heights from left to righ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198" y="1414249"/>
            <a:ext cx="5844567" cy="1143000"/>
          </a:xfrm>
          <a:prstGeom prst="rect">
            <a:avLst/>
          </a:prstGeom>
          <a:noFill/>
          <a:effectLst>
            <a:outerShdw blurRad="50800" dist="50800" dir="5400000" algn="ctr" rotWithShape="0">
              <a:schemeClr val="bg2">
                <a:lumMod val="20000"/>
                <a:lumOff val="8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40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What You Will Learn</a:t>
            </a:r>
            <a:endParaRPr lang="en-US" sz="4000" dirty="0"/>
          </a:p>
        </p:txBody>
      </p:sp>
      <p:pic>
        <p:nvPicPr>
          <p:cNvPr id="10" name="Picture 9" descr="Image of a federal Register paper" title="Image of a federal Register pape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17453">
            <a:off x="5078729" y="2909661"/>
            <a:ext cx="2499483" cy="3302866"/>
          </a:xfrm>
          <a:prstGeom prst="rect">
            <a:avLst/>
          </a:prstGeom>
          <a:noFill/>
          <a:ln>
            <a:noFill/>
          </a:ln>
          <a:scene3d>
            <a:camera prst="orthographicFront">
              <a:rot lat="0" lon="0" rev="20099999"/>
            </a:camera>
            <a:lightRig rig="threePt" dir="t"/>
          </a:scene3d>
        </p:spPr>
      </p:pic>
      <p:pic>
        <p:nvPicPr>
          <p:cNvPr id="6" name="Picture 5" descr="Photograph of a saw"/>
          <p:cNvPicPr>
            <a:picLocks noChangeAspect="1"/>
          </p:cNvPicPr>
          <p:nvPr/>
        </p:nvPicPr>
        <p:blipFill rotWithShape="1">
          <a:blip r:embed="rId4">
            <a:extLst>
              <a:ext uri="{28A0092B-C50C-407E-A947-70E740481C1C}">
                <a14:useLocalDpi xmlns:a14="http://schemas.microsoft.com/office/drawing/2010/main" val="0"/>
              </a:ext>
            </a:extLst>
          </a:blip>
          <a:srcRect l="30940" r="29440" b="32222"/>
          <a:stretch/>
        </p:blipFill>
        <p:spPr>
          <a:xfrm>
            <a:off x="1828800" y="2930948"/>
            <a:ext cx="2541152" cy="3260291"/>
          </a:xfrm>
          <a:prstGeom prst="rect">
            <a:avLst/>
          </a:prstGeom>
        </p:spPr>
      </p:pic>
      <p:sp>
        <p:nvSpPr>
          <p:cNvPr id="7" name="TextBox 6"/>
          <p:cNvSpPr txBox="1"/>
          <p:nvPr/>
        </p:nvSpPr>
        <p:spPr>
          <a:xfrm>
            <a:off x="2381783" y="1446946"/>
            <a:ext cx="5745360" cy="1154162"/>
          </a:xfrm>
          <a:prstGeom prst="rect">
            <a:avLst/>
          </a:prstGeom>
          <a:noFill/>
        </p:spPr>
        <p:txBody>
          <a:bodyPr wrap="square" rtlCol="0">
            <a:spAutoFit/>
          </a:bodyPr>
          <a:lstStyle/>
          <a:p>
            <a:pPr marL="463550" lvl="7" indent="-457200">
              <a:spcBef>
                <a:spcPts val="600"/>
              </a:spcBef>
              <a:buFont typeface="Arial" panose="020B0604020202020204" pitchFamily="34" charset="0"/>
              <a:buChar char="•"/>
            </a:pPr>
            <a:r>
              <a:rPr lang="en-US" sz="3200" dirty="0">
                <a:solidFill>
                  <a:schemeClr val="bg1"/>
                </a:solidFill>
              </a:rPr>
              <a:t>Workplace protections </a:t>
            </a:r>
            <a:endParaRPr lang="en-US" sz="3200" dirty="0" smtClean="0">
              <a:solidFill>
                <a:schemeClr val="bg1"/>
              </a:solidFill>
            </a:endParaRPr>
          </a:p>
          <a:p>
            <a:pPr marL="463550" lvl="7" indent="-457200">
              <a:spcBef>
                <a:spcPts val="600"/>
              </a:spcBef>
              <a:buFont typeface="Arial" panose="020B0604020202020204" pitchFamily="34" charset="0"/>
              <a:buChar char="•"/>
            </a:pPr>
            <a:r>
              <a:rPr lang="en-US" sz="3200" dirty="0" smtClean="0">
                <a:solidFill>
                  <a:schemeClr val="bg1"/>
                </a:solidFill>
              </a:rPr>
              <a:t>Silica Standard   </a:t>
            </a:r>
            <a:endParaRPr lang="en-US" sz="3200" dirty="0">
              <a:solidFill>
                <a:schemeClr val="bg1"/>
              </a:solidFill>
            </a:endParaRPr>
          </a:p>
        </p:txBody>
      </p:sp>
    </p:spTree>
    <p:extLst>
      <p:ext uri="{BB962C8B-B14F-4D97-AF65-F5344CB8AC3E}">
        <p14:creationId xmlns:p14="http://schemas.microsoft.com/office/powerpoint/2010/main" val="4029738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30" y="228600"/>
            <a:ext cx="8229600" cy="1143000"/>
          </a:xfrm>
        </p:spPr>
        <p:txBody>
          <a:bodyPr>
            <a:normAutofit/>
          </a:bodyPr>
          <a:lstStyle/>
          <a:p>
            <a:r>
              <a:rPr lang="en-US" sz="4000" dirty="0">
                <a:solidFill>
                  <a:schemeClr val="bg1"/>
                </a:solidFill>
              </a:rPr>
              <a:t>Other Training</a:t>
            </a:r>
            <a:endParaRPr lang="en-US" sz="4000" dirty="0"/>
          </a:p>
        </p:txBody>
      </p:sp>
      <p:sp>
        <p:nvSpPr>
          <p:cNvPr id="10" name="Content Placeholder 9"/>
          <p:cNvSpPr>
            <a:spLocks noGrp="1"/>
          </p:cNvSpPr>
          <p:nvPr>
            <p:ph sz="half" idx="2"/>
          </p:nvPr>
        </p:nvSpPr>
        <p:spPr>
          <a:xfrm>
            <a:off x="533400" y="1753737"/>
            <a:ext cx="3657600" cy="3886199"/>
          </a:xfrm>
        </p:spPr>
        <p:txBody>
          <a:bodyPr anchor="ctr"/>
          <a:lstStyle/>
          <a:p>
            <a:r>
              <a:rPr lang="en-US" dirty="0">
                <a:solidFill>
                  <a:schemeClr val="bg1"/>
                </a:solidFill>
              </a:rPr>
              <a:t>Hazard communication program</a:t>
            </a:r>
          </a:p>
          <a:p>
            <a:pPr marL="0" indent="0">
              <a:buNone/>
            </a:pPr>
            <a:endParaRPr lang="en-US" dirty="0">
              <a:solidFill>
                <a:schemeClr val="bg1"/>
              </a:solidFill>
            </a:endParaRPr>
          </a:p>
          <a:p>
            <a:r>
              <a:rPr lang="en-US" dirty="0">
                <a:solidFill>
                  <a:schemeClr val="bg1"/>
                </a:solidFill>
              </a:rPr>
              <a:t>Respiratory protection program</a:t>
            </a:r>
          </a:p>
        </p:txBody>
      </p:sp>
      <p:pic>
        <p:nvPicPr>
          <p:cNvPr id="3076" name="Picture 4" descr="Photo provided by United Steelworkers - Tony Mazzocchi Cen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326907" y="1752600"/>
            <a:ext cx="4254123" cy="3886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5469522"/>
            <a:ext cx="3429000" cy="169277"/>
          </a:xfrm>
          <a:prstGeom prst="rect">
            <a:avLst/>
          </a:prstGeom>
          <a:noFill/>
        </p:spPr>
        <p:txBody>
          <a:bodyPr wrap="square" rtlCol="0">
            <a:spAutoFit/>
          </a:bodyPr>
          <a:lstStyle/>
          <a:p>
            <a:r>
              <a:rPr lang="en-US" sz="500" dirty="0">
                <a:solidFill>
                  <a:schemeClr val="tx1">
                    <a:lumMod val="85000"/>
                  </a:schemeClr>
                </a:solidFill>
              </a:rPr>
              <a:t>United Steelworkers – Tony </a:t>
            </a:r>
            <a:r>
              <a:rPr lang="en-US" sz="500" dirty="0" err="1">
                <a:solidFill>
                  <a:schemeClr val="tx1">
                    <a:lumMod val="85000"/>
                  </a:schemeClr>
                </a:solidFill>
              </a:rPr>
              <a:t>Mazzocchi</a:t>
            </a:r>
            <a:r>
              <a:rPr lang="en-US" sz="500" dirty="0">
                <a:solidFill>
                  <a:schemeClr val="tx1">
                    <a:lumMod val="85000"/>
                  </a:schemeClr>
                </a:solidFill>
              </a:rPr>
              <a:t> Center</a:t>
            </a:r>
          </a:p>
        </p:txBody>
      </p:sp>
    </p:spTree>
    <p:extLst>
      <p:ext uri="{BB962C8B-B14F-4D97-AF65-F5344CB8AC3E}">
        <p14:creationId xmlns:p14="http://schemas.microsoft.com/office/powerpoint/2010/main" val="2767447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Copy of the Standard</a:t>
            </a:r>
          </a:p>
        </p:txBody>
      </p:sp>
      <p:sp>
        <p:nvSpPr>
          <p:cNvPr id="4" name="Content Placeholder 3"/>
          <p:cNvSpPr>
            <a:spLocks noGrp="1"/>
          </p:cNvSpPr>
          <p:nvPr>
            <p:ph sz="half" idx="2"/>
          </p:nvPr>
        </p:nvSpPr>
        <p:spPr>
          <a:xfrm>
            <a:off x="4800600" y="2438400"/>
            <a:ext cx="3736910" cy="2895600"/>
          </a:xfrm>
        </p:spPr>
        <p:txBody>
          <a:bodyPr/>
          <a:lstStyle/>
          <a:p>
            <a:pPr marL="0" indent="0">
              <a:buNone/>
            </a:pPr>
            <a:r>
              <a:rPr lang="en-US" dirty="0">
                <a:solidFill>
                  <a:schemeClr val="bg1"/>
                </a:solidFill>
              </a:rPr>
              <a:t>Employers must: </a:t>
            </a:r>
          </a:p>
          <a:p>
            <a:r>
              <a:rPr lang="en-US" dirty="0">
                <a:solidFill>
                  <a:schemeClr val="bg1"/>
                </a:solidFill>
              </a:rPr>
              <a:t>Make a copy of the standard </a:t>
            </a:r>
            <a:r>
              <a:rPr lang="en-US" dirty="0" smtClean="0">
                <a:solidFill>
                  <a:schemeClr val="bg1"/>
                </a:solidFill>
              </a:rPr>
              <a:t>available </a:t>
            </a:r>
            <a:r>
              <a:rPr lang="en-US" smtClean="0">
                <a:solidFill>
                  <a:schemeClr val="bg1"/>
                </a:solidFill>
              </a:rPr>
              <a:t>to employees at </a:t>
            </a:r>
            <a:r>
              <a:rPr lang="en-US" dirty="0">
                <a:solidFill>
                  <a:schemeClr val="bg1"/>
                </a:solidFill>
              </a:rPr>
              <a:t>no charge</a:t>
            </a:r>
          </a:p>
        </p:txBody>
      </p:sp>
      <p:pic>
        <p:nvPicPr>
          <p:cNvPr id="5" name="Picture 4" descr="Image of a Federal Register document" title="Image of a Federal Register docu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95500"/>
            <a:ext cx="2819400" cy="3581400"/>
          </a:xfrm>
          <a:prstGeom prst="rect">
            <a:avLst/>
          </a:prstGeom>
          <a:noFill/>
          <a:ln>
            <a:noFill/>
          </a:ln>
          <a:scene3d>
            <a:camera prst="orthographicFront">
              <a:rot lat="0" lon="0" rev="20099999"/>
            </a:camera>
            <a:lightRig rig="threePt" dir="t"/>
          </a:scene3d>
        </p:spPr>
      </p:pic>
    </p:spTree>
    <p:extLst>
      <p:ext uri="{BB962C8B-B14F-4D97-AF65-F5344CB8AC3E}">
        <p14:creationId xmlns:p14="http://schemas.microsoft.com/office/powerpoint/2010/main" val="1421560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Recordkeeping</a:t>
            </a:r>
          </a:p>
        </p:txBody>
      </p:sp>
      <p:sp>
        <p:nvSpPr>
          <p:cNvPr id="4" name="Content Placeholder 3"/>
          <p:cNvSpPr>
            <a:spLocks noGrp="1"/>
          </p:cNvSpPr>
          <p:nvPr>
            <p:ph sz="half" idx="2"/>
          </p:nvPr>
        </p:nvSpPr>
        <p:spPr>
          <a:xfrm>
            <a:off x="4648200" y="2133599"/>
            <a:ext cx="4038600" cy="2590801"/>
          </a:xfrm>
        </p:spPr>
        <p:txBody>
          <a:bodyPr anchor="ctr"/>
          <a:lstStyle/>
          <a:p>
            <a:pPr marL="0" indent="0">
              <a:buNone/>
            </a:pPr>
            <a:r>
              <a:rPr lang="en-US" dirty="0">
                <a:solidFill>
                  <a:schemeClr val="bg1"/>
                </a:solidFill>
              </a:rPr>
              <a:t>Employers must:</a:t>
            </a:r>
          </a:p>
          <a:p>
            <a:r>
              <a:rPr lang="en-US" dirty="0">
                <a:solidFill>
                  <a:schemeClr val="bg1"/>
                </a:solidFill>
              </a:rPr>
              <a:t>Keep medical and exposure records</a:t>
            </a:r>
          </a:p>
          <a:p>
            <a:r>
              <a:rPr lang="en-US" dirty="0">
                <a:solidFill>
                  <a:schemeClr val="bg1"/>
                </a:solidFill>
              </a:rPr>
              <a:t>Make them available</a:t>
            </a:r>
          </a:p>
        </p:txBody>
      </p:sp>
      <p:pic>
        <p:nvPicPr>
          <p:cNvPr id="3" name="Picture 2" descr="Image of Medical files" title="Image of Medical files">
            <a:extLst>
              <a:ext uri="{FF2B5EF4-FFF2-40B4-BE49-F238E27FC236}">
                <a16:creationId xmlns:a16="http://schemas.microsoft.com/office/drawing/2014/main" id="{3A1054C5-8EAD-4EF5-A356-16ACB9F89C1A}"/>
              </a:ext>
            </a:extLst>
          </p:cNvPr>
          <p:cNvPicPr>
            <a:picLocks noChangeAspect="1"/>
          </p:cNvPicPr>
          <p:nvPr/>
        </p:nvPicPr>
        <p:blipFill>
          <a:blip r:embed="rId3"/>
          <a:stretch>
            <a:fillRect/>
          </a:stretch>
        </p:blipFill>
        <p:spPr>
          <a:xfrm>
            <a:off x="627094" y="2133600"/>
            <a:ext cx="3909649" cy="2590801"/>
          </a:xfrm>
          <a:prstGeom prst="rect">
            <a:avLst/>
          </a:prstGeom>
        </p:spPr>
      </p:pic>
      <p:sp>
        <p:nvSpPr>
          <p:cNvPr id="5" name="Rectangle 4">
            <a:extLst>
              <a:ext uri="{FF2B5EF4-FFF2-40B4-BE49-F238E27FC236}">
                <a16:creationId xmlns:a16="http://schemas.microsoft.com/office/drawing/2014/main" id="{05E3E549-4125-4177-9E27-6BDF36E59F84}"/>
              </a:ext>
            </a:extLst>
          </p:cNvPr>
          <p:cNvSpPr/>
          <p:nvPr/>
        </p:nvSpPr>
        <p:spPr>
          <a:xfrm>
            <a:off x="634021" y="4343400"/>
            <a:ext cx="1205779" cy="169277"/>
          </a:xfrm>
          <a:prstGeom prst="rect">
            <a:avLst/>
          </a:prstGeom>
        </p:spPr>
        <p:txBody>
          <a:bodyPr wrap="none">
            <a:spAutoFit/>
          </a:bodyPr>
          <a:lstStyle/>
          <a:p>
            <a:r>
              <a:rPr lang="en-US" sz="500" dirty="0">
                <a:solidFill>
                  <a:srgbClr val="111111"/>
                </a:solidFill>
                <a:latin typeface="Helvetica" panose="020B0604020202020204" pitchFamily="34" charset="0"/>
                <a:ea typeface="Calibri" panose="020F0502020204030204" pitchFamily="34" charset="0"/>
              </a:rPr>
              <a:t>Photo by </a:t>
            </a:r>
            <a:r>
              <a:rPr lang="en-US" sz="500" u="sng" dirty="0">
                <a:solidFill>
                  <a:srgbClr val="999999"/>
                </a:solidFill>
                <a:latin typeface="Helvetica" panose="020B0604020202020204" pitchFamily="34" charset="0"/>
                <a:ea typeface="Calibri" panose="020F0502020204030204" pitchFamily="34" charset="0"/>
                <a:hlinkClick r:id="rId4"/>
              </a:rPr>
              <a:t>Andrew Pons</a:t>
            </a:r>
            <a:r>
              <a:rPr lang="en-US" sz="500" dirty="0">
                <a:solidFill>
                  <a:srgbClr val="111111"/>
                </a:solidFill>
                <a:latin typeface="Helvetica" panose="020B0604020202020204" pitchFamily="34" charset="0"/>
                <a:ea typeface="Calibri" panose="020F0502020204030204" pitchFamily="34" charset="0"/>
              </a:rPr>
              <a:t> on </a:t>
            </a:r>
            <a:r>
              <a:rPr lang="en-US" sz="500" u="sng" dirty="0" err="1">
                <a:solidFill>
                  <a:srgbClr val="999999"/>
                </a:solidFill>
                <a:latin typeface="Helvetica" panose="020B0604020202020204" pitchFamily="34" charset="0"/>
                <a:ea typeface="Calibri" panose="020F0502020204030204" pitchFamily="34" charset="0"/>
                <a:hlinkClick r:id="rId5"/>
              </a:rPr>
              <a:t>Unsplash</a:t>
            </a:r>
            <a:endParaRPr lang="en-US" sz="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2961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More Information </a:t>
            </a:r>
          </a:p>
        </p:txBody>
      </p:sp>
      <p:sp>
        <p:nvSpPr>
          <p:cNvPr id="8" name="TextBox 7"/>
          <p:cNvSpPr txBox="1"/>
          <p:nvPr/>
        </p:nvSpPr>
        <p:spPr>
          <a:xfrm>
            <a:off x="2819400" y="5867400"/>
            <a:ext cx="4191000" cy="523220"/>
          </a:xfrm>
          <a:prstGeom prst="rect">
            <a:avLst/>
          </a:prstGeom>
          <a:noFill/>
        </p:spPr>
        <p:txBody>
          <a:bodyPr wrap="square" rtlCol="0">
            <a:spAutoFit/>
          </a:bodyPr>
          <a:lstStyle/>
          <a:p>
            <a:r>
              <a:rPr lang="en-US" altLang="en-US" sz="2800" dirty="0">
                <a:solidFill>
                  <a:schemeClr val="accent1"/>
                </a:solidFill>
                <a:hlinkClick r:id="rId3"/>
              </a:rPr>
              <a:t>www.osha.gov/silica/</a:t>
            </a:r>
            <a:endParaRPr lang="en-US" altLang="en-US" sz="2800" dirty="0">
              <a:solidFill>
                <a:schemeClr val="accent1"/>
              </a:solidFill>
            </a:endParaRPr>
          </a:p>
        </p:txBody>
      </p:sp>
      <p:pic>
        <p:nvPicPr>
          <p:cNvPr id="5" name="Content Placeholder 4" descr="Logo - Control Silica Dust, Breathe Easier" title="Logo - Control Silica Dust, Breathe Easier"/>
          <p:cNvPicPr>
            <a:picLocks noGrp="1" noChangeAspect="1"/>
          </p:cNvPicPr>
          <p:nvPr>
            <p:ph idx="1"/>
          </p:nvPr>
        </p:nvPicPr>
        <p:blipFill>
          <a:blip r:embed="rId4"/>
          <a:stretch>
            <a:fillRect/>
          </a:stretch>
        </p:blipFill>
        <p:spPr>
          <a:xfrm>
            <a:off x="2438400" y="1946079"/>
            <a:ext cx="4267199" cy="3392879"/>
          </a:xfrm>
          <a:prstGeom prst="rect">
            <a:avLst/>
          </a:prstGeom>
        </p:spPr>
      </p:pic>
    </p:spTree>
    <p:extLst>
      <p:ext uri="{BB962C8B-B14F-4D97-AF65-F5344CB8AC3E}">
        <p14:creationId xmlns:p14="http://schemas.microsoft.com/office/powerpoint/2010/main" val="253387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a:solidFill>
                  <a:schemeClr val="bg1"/>
                </a:solidFill>
              </a:rPr>
              <a:t>What You Will Learn</a:t>
            </a:r>
            <a:endParaRPr lang="en-US" sz="4000" dirty="0"/>
          </a:p>
        </p:txBody>
      </p:sp>
      <p:sp>
        <p:nvSpPr>
          <p:cNvPr id="7" name="Rectangle 6"/>
          <p:cNvSpPr/>
          <p:nvPr/>
        </p:nvSpPr>
        <p:spPr>
          <a:xfrm>
            <a:off x="4722158" y="3886200"/>
            <a:ext cx="1241045" cy="169277"/>
          </a:xfrm>
          <a:prstGeom prst="rect">
            <a:avLst/>
          </a:prstGeom>
        </p:spPr>
        <p:txBody>
          <a:bodyPr wrap="none">
            <a:spAutoFit/>
          </a:bodyPr>
          <a:lstStyle/>
          <a:p>
            <a:r>
              <a:rPr lang="en-US" sz="500" dirty="0">
                <a:solidFill>
                  <a:schemeClr val="tx1">
                    <a:lumMod val="85000"/>
                  </a:schemeClr>
                </a:solidFill>
                <a:latin typeface="Times New Roman" panose="02020603050405020304" pitchFamily="18" charset="0"/>
                <a:ea typeface="Calibri" panose="020F0502020204030204" pitchFamily="34" charset="0"/>
              </a:rPr>
              <a:t>Neil Lippy/Hoar Construction/elcosh.org</a:t>
            </a:r>
            <a:endParaRPr lang="en-US" sz="500" dirty="0">
              <a:solidFill>
                <a:schemeClr val="tx1">
                  <a:lumMod val="85000"/>
                </a:schemeClr>
              </a:solidFill>
            </a:endParaRPr>
          </a:p>
        </p:txBody>
      </p:sp>
      <p:pic>
        <p:nvPicPr>
          <p:cNvPr id="11" name="Picture 10" descr="Nurse taking a mans blood pressure&#10;C:\Users\aiannucci\Documents\My Documents\blood pressure - CDC.jpg" title="Nurse taking a mans blood pressu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031611"/>
            <a:ext cx="2667000" cy="3369189"/>
          </a:xfrm>
          <a:prstGeom prst="rect">
            <a:avLst/>
          </a:prstGeom>
          <a:noFill/>
          <a:ln>
            <a:noFill/>
          </a:ln>
        </p:spPr>
      </p:pic>
      <p:sp>
        <p:nvSpPr>
          <p:cNvPr id="6" name="Rectangle 5">
            <a:extLst>
              <a:ext uri="{FF2B5EF4-FFF2-40B4-BE49-F238E27FC236}">
                <a16:creationId xmlns:a16="http://schemas.microsoft.com/office/drawing/2014/main" id="{0F530B36-9D08-41C0-AB23-4EED65ACE705}"/>
              </a:ext>
            </a:extLst>
          </p:cNvPr>
          <p:cNvSpPr/>
          <p:nvPr/>
        </p:nvSpPr>
        <p:spPr>
          <a:xfrm>
            <a:off x="3086911" y="6400800"/>
            <a:ext cx="742511" cy="169277"/>
          </a:xfrm>
          <a:prstGeom prst="rect">
            <a:avLst/>
          </a:prstGeom>
        </p:spPr>
        <p:txBody>
          <a:bodyPr wrap="none">
            <a:spAutoFit/>
          </a:bodyPr>
          <a:lstStyle/>
          <a:p>
            <a:r>
              <a:rPr lang="en-US" sz="500" dirty="0">
                <a:solidFill>
                  <a:schemeClr val="tx1">
                    <a:lumMod val="85000"/>
                  </a:schemeClr>
                </a:solidFill>
              </a:rPr>
              <a:t>Amanda Mills/CDC</a:t>
            </a:r>
          </a:p>
        </p:txBody>
      </p:sp>
      <p:pic>
        <p:nvPicPr>
          <p:cNvPr id="9" name="Picture 8" descr="Two images of chest x-rays, one showing good lungs and one with solids in the lungs" title="Two images of chest x-rays, one showing good lungs and one with solids in the lungs"/>
          <p:cNvPicPr>
            <a:picLocks noChangeAspect="1"/>
          </p:cNvPicPr>
          <p:nvPr/>
        </p:nvPicPr>
        <p:blipFill rotWithShape="1">
          <a:blip r:embed="rId4">
            <a:extLst>
              <a:ext uri="{28A0092B-C50C-407E-A947-70E740481C1C}">
                <a14:useLocalDpi xmlns:a14="http://schemas.microsoft.com/office/drawing/2010/main" val="0"/>
              </a:ext>
            </a:extLst>
          </a:blip>
          <a:srcRect l="49333" r="8535" b="9387"/>
          <a:stretch/>
        </p:blipFill>
        <p:spPr>
          <a:xfrm>
            <a:off x="1634639" y="3019888"/>
            <a:ext cx="2861161" cy="3370361"/>
          </a:xfrm>
          <a:prstGeom prst="rect">
            <a:avLst/>
          </a:prstGeom>
        </p:spPr>
      </p:pic>
      <p:sp>
        <p:nvSpPr>
          <p:cNvPr id="4" name="TextBox 3"/>
          <p:cNvSpPr txBox="1"/>
          <p:nvPr/>
        </p:nvSpPr>
        <p:spPr>
          <a:xfrm>
            <a:off x="1824655" y="1347344"/>
            <a:ext cx="5912524" cy="1738938"/>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2800" dirty="0">
                <a:solidFill>
                  <a:schemeClr val="bg1"/>
                </a:solidFill>
              </a:rPr>
              <a:t>Health effects from breathing </a:t>
            </a:r>
            <a:r>
              <a:rPr lang="en-US" sz="2800" dirty="0" err="1">
                <a:solidFill>
                  <a:schemeClr val="bg1"/>
                </a:solidFill>
              </a:rPr>
              <a:t>respirable</a:t>
            </a:r>
            <a:r>
              <a:rPr lang="en-US" sz="2800" dirty="0">
                <a:solidFill>
                  <a:schemeClr val="bg1"/>
                </a:solidFill>
              </a:rPr>
              <a:t> crystalline </a:t>
            </a:r>
            <a:r>
              <a:rPr lang="en-US" sz="2800" dirty="0" smtClean="0">
                <a:solidFill>
                  <a:schemeClr val="bg1"/>
                </a:solidFill>
              </a:rPr>
              <a:t>silica</a:t>
            </a:r>
          </a:p>
          <a:p>
            <a:pPr marL="457200" indent="-457200">
              <a:spcBef>
                <a:spcPts val="600"/>
              </a:spcBef>
              <a:buFont typeface="Arial" panose="020B0604020202020204" pitchFamily="34" charset="0"/>
              <a:buChar char="•"/>
            </a:pPr>
            <a:r>
              <a:rPr lang="en-US" sz="2800" dirty="0">
                <a:solidFill>
                  <a:schemeClr val="bg1"/>
                </a:solidFill>
              </a:rPr>
              <a:t>Medical surveillance</a:t>
            </a:r>
          </a:p>
          <a:p>
            <a:endParaRPr lang="en-US" dirty="0">
              <a:solidFill>
                <a:schemeClr val="bg1"/>
              </a:solidFill>
            </a:endParaRPr>
          </a:p>
        </p:txBody>
      </p:sp>
      <p:sp>
        <p:nvSpPr>
          <p:cNvPr id="8" name="Rectangle 7">
            <a:extLst>
              <a:ext uri="{FF2B5EF4-FFF2-40B4-BE49-F238E27FC236}">
                <a16:creationId xmlns:a16="http://schemas.microsoft.com/office/drawing/2014/main" id="{0F530B36-9D08-41C0-AB23-4EED65ACE705}"/>
              </a:ext>
            </a:extLst>
          </p:cNvPr>
          <p:cNvSpPr/>
          <p:nvPr/>
        </p:nvSpPr>
        <p:spPr>
          <a:xfrm>
            <a:off x="6781800" y="6172200"/>
            <a:ext cx="742511" cy="169277"/>
          </a:xfrm>
          <a:prstGeom prst="rect">
            <a:avLst/>
          </a:prstGeom>
        </p:spPr>
        <p:txBody>
          <a:bodyPr wrap="none">
            <a:spAutoFit/>
          </a:bodyPr>
          <a:lstStyle/>
          <a:p>
            <a:r>
              <a:rPr lang="en-US" sz="500" dirty="0">
                <a:solidFill>
                  <a:schemeClr val="tx1">
                    <a:lumMod val="85000"/>
                  </a:schemeClr>
                </a:solidFill>
              </a:rPr>
              <a:t>Amanda Mills/CDC</a:t>
            </a:r>
          </a:p>
        </p:txBody>
      </p:sp>
    </p:spTree>
    <p:extLst>
      <p:ext uri="{BB962C8B-B14F-4D97-AF65-F5344CB8AC3E}">
        <p14:creationId xmlns:p14="http://schemas.microsoft.com/office/powerpoint/2010/main" val="147126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Crystalline Silica</a:t>
            </a:r>
          </a:p>
        </p:txBody>
      </p:sp>
      <p:pic>
        <p:nvPicPr>
          <p:cNvPr id="1026" name="Picture 2" descr="Image of crystalline silica " title="Image of crystalline sil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20" y="1413746"/>
            <a:ext cx="7085960" cy="475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24538" y="5956756"/>
            <a:ext cx="761360" cy="215444"/>
          </a:xfrm>
          <a:prstGeom prst="rect">
            <a:avLst/>
          </a:prstGeom>
          <a:noFill/>
        </p:spPr>
        <p:txBody>
          <a:bodyPr wrap="square" rtlCol="0">
            <a:spAutoFit/>
          </a:bodyPr>
          <a:lstStyle/>
          <a:p>
            <a:r>
              <a:rPr lang="en-US" sz="800" dirty="0">
                <a:solidFill>
                  <a:schemeClr val="bg1">
                    <a:lumMod val="50000"/>
                    <a:lumOff val="50000"/>
                  </a:schemeClr>
                </a:solidFill>
              </a:rPr>
              <a:t>NIOSH</a:t>
            </a:r>
          </a:p>
        </p:txBody>
      </p:sp>
    </p:spTree>
    <p:extLst>
      <p:ext uri="{BB962C8B-B14F-4D97-AF65-F5344CB8AC3E}">
        <p14:creationId xmlns:p14="http://schemas.microsoft.com/office/powerpoint/2010/main" val="1738765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07" y="281638"/>
            <a:ext cx="8229600" cy="1143000"/>
          </a:xfrm>
        </p:spPr>
        <p:txBody>
          <a:bodyPr>
            <a:normAutofit fontScale="90000"/>
          </a:bodyPr>
          <a:lstStyle/>
          <a:p>
            <a:r>
              <a:rPr lang="en-US" dirty="0">
                <a:solidFill>
                  <a:schemeClr val="bg1"/>
                </a:solidFill>
              </a:rPr>
              <a:t>Crystalline Silica Is Found In Many </a:t>
            </a:r>
            <a:r>
              <a:rPr lang="en-US" dirty="0" smtClean="0">
                <a:solidFill>
                  <a:schemeClr val="bg1"/>
                </a:solidFill>
              </a:rPr>
              <a:t>Common Materials</a:t>
            </a:r>
            <a:endParaRPr lang="en-US" dirty="0"/>
          </a:p>
        </p:txBody>
      </p:sp>
      <p:pic>
        <p:nvPicPr>
          <p:cNvPr id="9" name="Picture 8" descr="Image of two dozers moving a pile of sand&#10;O:\Silica\Rollout Final Rule\Training Program\Model Training Program\Sand Moving - CPWR eLCOSH.jpg" title="Image of two dozers moving a pile of san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575" y="2438400"/>
            <a:ext cx="4191000" cy="3050562"/>
          </a:xfrm>
          <a:prstGeom prst="rect">
            <a:avLst/>
          </a:prstGeom>
          <a:noFill/>
          <a:ln>
            <a:noFill/>
          </a:ln>
        </p:spPr>
      </p:pic>
      <p:sp>
        <p:nvSpPr>
          <p:cNvPr id="7" name="Rectangle 6"/>
          <p:cNvSpPr/>
          <p:nvPr/>
        </p:nvSpPr>
        <p:spPr>
          <a:xfrm>
            <a:off x="2895600" y="5181600"/>
            <a:ext cx="1540806" cy="169277"/>
          </a:xfrm>
          <a:prstGeom prst="rect">
            <a:avLst/>
          </a:prstGeom>
        </p:spPr>
        <p:txBody>
          <a:bodyPr wrap="none">
            <a:spAutoFit/>
          </a:bodyPr>
          <a:lstStyle/>
          <a:p>
            <a:r>
              <a:rPr lang="en-US" sz="500" dirty="0">
                <a:solidFill>
                  <a:schemeClr val="tx1">
                    <a:lumMod val="95000"/>
                  </a:schemeClr>
                </a:solidFill>
              </a:rPr>
              <a:t>John F. </a:t>
            </a:r>
            <a:r>
              <a:rPr lang="en-US" sz="500" dirty="0" err="1">
                <a:solidFill>
                  <a:schemeClr val="tx1">
                    <a:lumMod val="95000"/>
                  </a:schemeClr>
                </a:solidFill>
              </a:rPr>
              <a:t>Rekus</a:t>
            </a:r>
            <a:r>
              <a:rPr lang="en-US" sz="500" dirty="0">
                <a:solidFill>
                  <a:schemeClr val="tx1">
                    <a:lumMod val="95000"/>
                  </a:schemeClr>
                </a:solidFill>
              </a:rPr>
              <a:t>, PE, MS, CIH, </a:t>
            </a:r>
            <a:r>
              <a:rPr lang="en-US" sz="500" dirty="0" smtClean="0">
                <a:solidFill>
                  <a:schemeClr val="tx1">
                    <a:lumMod val="95000"/>
                  </a:schemeClr>
                </a:solidFill>
              </a:rPr>
              <a:t>FAIHA/elcosh.org</a:t>
            </a:r>
            <a:endParaRPr lang="en-US" sz="500" dirty="0">
              <a:solidFill>
                <a:schemeClr val="tx1">
                  <a:lumMod val="95000"/>
                </a:schemeClr>
              </a:solidFill>
            </a:endParaRPr>
          </a:p>
        </p:txBody>
      </p:sp>
      <p:pic>
        <p:nvPicPr>
          <p:cNvPr id="3" name="Picture 2" descr="Photograph of a worker cutting stone"/>
          <p:cNvPicPr>
            <a:picLocks noChangeAspect="1"/>
          </p:cNvPicPr>
          <p:nvPr/>
        </p:nvPicPr>
        <p:blipFill rotWithShape="1">
          <a:blip r:embed="rId4">
            <a:extLst>
              <a:ext uri="{28A0092B-C50C-407E-A947-70E740481C1C}">
                <a14:useLocalDpi xmlns:a14="http://schemas.microsoft.com/office/drawing/2010/main" val="0"/>
              </a:ext>
            </a:extLst>
          </a:blip>
          <a:srcRect l="29166" t="7779" r="28333" b="31097"/>
          <a:stretch/>
        </p:blipFill>
        <p:spPr>
          <a:xfrm>
            <a:off x="4934331" y="1867737"/>
            <a:ext cx="3886200" cy="4191888"/>
          </a:xfrm>
          <a:prstGeom prst="rect">
            <a:avLst/>
          </a:prstGeom>
        </p:spPr>
      </p:pic>
      <p:sp>
        <p:nvSpPr>
          <p:cNvPr id="4" name="TextBox 3"/>
          <p:cNvSpPr txBox="1"/>
          <p:nvPr/>
        </p:nvSpPr>
        <p:spPr>
          <a:xfrm>
            <a:off x="5029200" y="5867400"/>
            <a:ext cx="762000" cy="169277"/>
          </a:xfrm>
          <a:prstGeom prst="rect">
            <a:avLst/>
          </a:prstGeom>
          <a:noFill/>
        </p:spPr>
        <p:txBody>
          <a:bodyPr wrap="square" rtlCol="0">
            <a:spAutoFit/>
          </a:bodyPr>
          <a:lstStyle/>
          <a:p>
            <a:r>
              <a:rPr lang="en-US" sz="500" dirty="0" smtClean="0"/>
              <a:t>NIOSH</a:t>
            </a:r>
            <a:endParaRPr lang="en-US" sz="500" dirty="0"/>
          </a:p>
        </p:txBody>
      </p:sp>
    </p:spTree>
    <p:extLst>
      <p:ext uri="{BB962C8B-B14F-4D97-AF65-F5344CB8AC3E}">
        <p14:creationId xmlns:p14="http://schemas.microsoft.com/office/powerpoint/2010/main" val="3434531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84639"/>
            <a:ext cx="7690325" cy="1143000"/>
          </a:xfrm>
        </p:spPr>
        <p:txBody>
          <a:bodyPr>
            <a:normAutofit/>
          </a:bodyPr>
          <a:lstStyle/>
          <a:p>
            <a:r>
              <a:rPr lang="en-US" sz="4000" dirty="0" err="1">
                <a:solidFill>
                  <a:schemeClr val="bg1"/>
                </a:solidFill>
              </a:rPr>
              <a:t>Respirable</a:t>
            </a:r>
            <a:r>
              <a:rPr lang="en-US" sz="4000" dirty="0">
                <a:solidFill>
                  <a:schemeClr val="bg1"/>
                </a:solidFill>
              </a:rPr>
              <a:t> Crystalline Silica</a:t>
            </a:r>
          </a:p>
        </p:txBody>
      </p:sp>
      <p:sp>
        <p:nvSpPr>
          <p:cNvPr id="3" name="Content Placeholder 2" descr="Empty placeholder" title="Empty placeholder"/>
          <p:cNvSpPr>
            <a:spLocks noGrp="1"/>
          </p:cNvSpPr>
          <p:nvPr>
            <p:ph idx="1"/>
          </p:nvPr>
        </p:nvSpPr>
        <p:spPr>
          <a:xfrm>
            <a:off x="533400" y="1477510"/>
            <a:ext cx="4114800" cy="4813045"/>
          </a:xfrm>
        </p:spPr>
        <p:txBody>
          <a:bodyPr>
            <a:normAutofit/>
          </a:bodyPr>
          <a:lstStyle/>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pic>
        <p:nvPicPr>
          <p:cNvPr id="9" name="Picture 8" descr="image showing a small pile of silica and silica dust" title="image showing a small pile of silica and silica dust"/>
          <p:cNvPicPr>
            <a:picLocks noChangeAspect="1"/>
          </p:cNvPicPr>
          <p:nvPr/>
        </p:nvPicPr>
        <p:blipFill rotWithShape="1">
          <a:blip r:embed="rId3" cstate="print">
            <a:extLst>
              <a:ext uri="{28A0092B-C50C-407E-A947-70E740481C1C}">
                <a14:useLocalDpi xmlns:a14="http://schemas.microsoft.com/office/drawing/2010/main" val="0"/>
              </a:ext>
            </a:extLst>
          </a:blip>
          <a:srcRect l="13226" t="24624" r="15684" b="18111"/>
          <a:stretch/>
        </p:blipFill>
        <p:spPr>
          <a:xfrm>
            <a:off x="4779228" y="3657600"/>
            <a:ext cx="4120262" cy="2209800"/>
          </a:xfrm>
          <a:prstGeom prst="rect">
            <a:avLst/>
          </a:prstGeom>
        </p:spPr>
      </p:pic>
      <p:sp>
        <p:nvSpPr>
          <p:cNvPr id="4" name="TextBox 3"/>
          <p:cNvSpPr txBox="1"/>
          <p:nvPr/>
        </p:nvSpPr>
        <p:spPr>
          <a:xfrm>
            <a:off x="4484463" y="4478923"/>
            <a:ext cx="685800" cy="169277"/>
          </a:xfrm>
          <a:prstGeom prst="rect">
            <a:avLst/>
          </a:prstGeom>
          <a:noFill/>
        </p:spPr>
        <p:txBody>
          <a:bodyPr wrap="square" rtlCol="0">
            <a:spAutoFit/>
          </a:bodyPr>
          <a:lstStyle/>
          <a:p>
            <a:r>
              <a:rPr lang="en-US" sz="500" dirty="0" smtClean="0">
                <a:solidFill>
                  <a:schemeClr val="tx1">
                    <a:lumMod val="95000"/>
                  </a:schemeClr>
                </a:solidFill>
              </a:rPr>
              <a:t>NIOSH</a:t>
            </a:r>
            <a:endParaRPr lang="en-US" sz="500" dirty="0">
              <a:solidFill>
                <a:schemeClr val="tx1">
                  <a:lumMod val="95000"/>
                </a:schemeClr>
              </a:solidFill>
            </a:endParaRPr>
          </a:p>
        </p:txBody>
      </p:sp>
      <p:pic>
        <p:nvPicPr>
          <p:cNvPr id="5" name="Picture 4" descr="Photograph of a worker"/>
          <p:cNvPicPr>
            <a:picLocks noChangeAspect="1"/>
          </p:cNvPicPr>
          <p:nvPr/>
        </p:nvPicPr>
        <p:blipFill rotWithShape="1">
          <a:blip r:embed="rId4"/>
          <a:srcRect l="14051" t="10386" r="12881" b="47581"/>
          <a:stretch/>
        </p:blipFill>
        <p:spPr>
          <a:xfrm>
            <a:off x="643326" y="1677270"/>
            <a:ext cx="3785138" cy="2801653"/>
          </a:xfrm>
          <a:prstGeom prst="rect">
            <a:avLst/>
          </a:prstGeom>
        </p:spPr>
      </p:pic>
      <p:sp>
        <p:nvSpPr>
          <p:cNvPr id="7" name="TextBox 6"/>
          <p:cNvSpPr txBox="1"/>
          <p:nvPr/>
        </p:nvSpPr>
        <p:spPr>
          <a:xfrm>
            <a:off x="4920659" y="5469523"/>
            <a:ext cx="685800" cy="169277"/>
          </a:xfrm>
          <a:prstGeom prst="rect">
            <a:avLst/>
          </a:prstGeom>
          <a:noFill/>
        </p:spPr>
        <p:txBody>
          <a:bodyPr wrap="square" rtlCol="0">
            <a:spAutoFit/>
          </a:bodyPr>
          <a:lstStyle/>
          <a:p>
            <a:r>
              <a:rPr lang="en-US" sz="500" dirty="0" smtClean="0">
                <a:solidFill>
                  <a:schemeClr val="tx1">
                    <a:lumMod val="95000"/>
                  </a:schemeClr>
                </a:solidFill>
              </a:rPr>
              <a:t>NIOSH</a:t>
            </a:r>
            <a:endParaRPr lang="en-US" sz="500" dirty="0">
              <a:solidFill>
                <a:schemeClr val="tx1">
                  <a:lumMod val="95000"/>
                </a:schemeClr>
              </a:solidFill>
            </a:endParaRPr>
          </a:p>
        </p:txBody>
      </p:sp>
      <p:sp>
        <p:nvSpPr>
          <p:cNvPr id="6" name="TextBox 5"/>
          <p:cNvSpPr txBox="1"/>
          <p:nvPr/>
        </p:nvSpPr>
        <p:spPr>
          <a:xfrm>
            <a:off x="762000" y="4191000"/>
            <a:ext cx="1066800" cy="169277"/>
          </a:xfrm>
          <a:prstGeom prst="rect">
            <a:avLst/>
          </a:prstGeom>
          <a:noFill/>
        </p:spPr>
        <p:txBody>
          <a:bodyPr wrap="square" rtlCol="0">
            <a:spAutoFit/>
          </a:bodyPr>
          <a:lstStyle/>
          <a:p>
            <a:r>
              <a:rPr lang="en-US" sz="500" dirty="0" smtClean="0"/>
              <a:t>American Foundry Society</a:t>
            </a:r>
            <a:endParaRPr lang="en-US" sz="500" dirty="0"/>
          </a:p>
        </p:txBody>
      </p:sp>
    </p:spTree>
    <p:extLst>
      <p:ext uri="{BB962C8B-B14F-4D97-AF65-F5344CB8AC3E}">
        <p14:creationId xmlns:p14="http://schemas.microsoft.com/office/powerpoint/2010/main" val="3750399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Workplace Tasks with Exposure</a:t>
            </a:r>
          </a:p>
        </p:txBody>
      </p:sp>
      <p:sp>
        <p:nvSpPr>
          <p:cNvPr id="6" name="Rounded Rectangle 5" descr="Box with text inside" title="Box with text inside"/>
          <p:cNvSpPr/>
          <p:nvPr/>
        </p:nvSpPr>
        <p:spPr>
          <a:xfrm>
            <a:off x="685800" y="2438400"/>
            <a:ext cx="7772400" cy="22098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p:cNvSpPr>
            <a:spLocks noGrp="1"/>
          </p:cNvSpPr>
          <p:nvPr>
            <p:ph idx="1"/>
          </p:nvPr>
        </p:nvSpPr>
        <p:spPr>
          <a:xfrm>
            <a:off x="876300" y="2743200"/>
            <a:ext cx="7391400" cy="1676400"/>
          </a:xfrm>
        </p:spPr>
        <p:txBody>
          <a:bodyPr>
            <a:normAutofit fontScale="92500"/>
          </a:bodyPr>
          <a:lstStyle/>
          <a:p>
            <a:pPr marL="0" indent="0" algn="ctr">
              <a:buNone/>
            </a:pPr>
            <a:r>
              <a:rPr lang="en-US" dirty="0"/>
              <a:t>Employers must train employees on  tasks in their workplace that </a:t>
            </a:r>
            <a:r>
              <a:rPr lang="en-US" dirty="0" smtClean="0"/>
              <a:t>may </a:t>
            </a:r>
            <a:r>
              <a:rPr lang="en-US" dirty="0"/>
              <a:t>expose them to </a:t>
            </a:r>
            <a:r>
              <a:rPr lang="en-US" dirty="0" err="1"/>
              <a:t>respirable</a:t>
            </a:r>
            <a:r>
              <a:rPr lang="en-US" dirty="0"/>
              <a:t> </a:t>
            </a:r>
            <a:r>
              <a:rPr lang="en-US" dirty="0" smtClean="0"/>
              <a:t>crystalline </a:t>
            </a:r>
            <a:r>
              <a:rPr lang="en-US" dirty="0"/>
              <a:t>silica </a:t>
            </a:r>
          </a:p>
        </p:txBody>
      </p:sp>
    </p:spTree>
    <p:extLst>
      <p:ext uri="{BB962C8B-B14F-4D97-AF65-F5344CB8AC3E}">
        <p14:creationId xmlns:p14="http://schemas.microsoft.com/office/powerpoint/2010/main" val="2841515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5735</TotalTime>
  <Words>5651</Words>
  <Application>Microsoft Office PowerPoint</Application>
  <PresentationFormat>On-screen Show (4:3)</PresentationFormat>
  <Paragraphs>477</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Courier New</vt:lpstr>
      <vt:lpstr>Georgia</vt:lpstr>
      <vt:lpstr>Helvetica</vt:lpstr>
      <vt:lpstr>Times New Roman</vt:lpstr>
      <vt:lpstr>Trebuchet MS</vt:lpstr>
      <vt:lpstr>Office Theme</vt:lpstr>
      <vt:lpstr>Respirable Crystalline Silica in General Industry/Maritime Workplaces </vt:lpstr>
      <vt:lpstr>Respirable Crystalline Silica in General Industry/Maritime Workplaces </vt:lpstr>
      <vt:lpstr>What You Will Learn</vt:lpstr>
      <vt:lpstr>What You Will Learn</vt:lpstr>
      <vt:lpstr>What You Will Learn</vt:lpstr>
      <vt:lpstr>Crystalline Silica</vt:lpstr>
      <vt:lpstr>Crystalline Silica Is Found In Many Common Materials</vt:lpstr>
      <vt:lpstr>Respirable Crystalline Silica</vt:lpstr>
      <vt:lpstr>Workplace Tasks with Exposure</vt:lpstr>
      <vt:lpstr>Health Hazards of Silica</vt:lpstr>
      <vt:lpstr>Health Hazards - Silicosis</vt:lpstr>
      <vt:lpstr>Symptoms of Lung Diseases</vt:lpstr>
      <vt:lpstr>Protecting Employees</vt:lpstr>
      <vt:lpstr>Engineering Controls</vt:lpstr>
      <vt:lpstr>Engineering Controls </vt:lpstr>
      <vt:lpstr>Engineering Controls</vt:lpstr>
      <vt:lpstr>Engineering Controls for Hydraulic Fracturing</vt:lpstr>
      <vt:lpstr>Work Practice Controls</vt:lpstr>
      <vt:lpstr>Respirators</vt:lpstr>
      <vt:lpstr>Specific Protections in This Workplace</vt:lpstr>
      <vt:lpstr>Respirable Crystalline Silica Standard for General Industry and Maritime</vt:lpstr>
      <vt:lpstr>Permissible Exposure Limit (PEL)</vt:lpstr>
      <vt:lpstr>Perspective on PEL</vt:lpstr>
      <vt:lpstr>Exposure Assessment</vt:lpstr>
      <vt:lpstr>Methods of Compliance</vt:lpstr>
      <vt:lpstr>Respiratory Protection</vt:lpstr>
      <vt:lpstr>Regulated Areas</vt:lpstr>
      <vt:lpstr>Regulated Area – Warning Sign</vt:lpstr>
      <vt:lpstr>Housekeeping</vt:lpstr>
      <vt:lpstr>Housekeeping</vt:lpstr>
      <vt:lpstr>Written Exposure Control Plan</vt:lpstr>
      <vt:lpstr>Medical Surveillance</vt:lpstr>
      <vt:lpstr>Medical Exams</vt:lpstr>
      <vt:lpstr>Medical Exams</vt:lpstr>
      <vt:lpstr>Why Medical Exams are Important</vt:lpstr>
      <vt:lpstr>Medical Report for the Employee</vt:lpstr>
      <vt:lpstr>Medical Opinion for the Employer</vt:lpstr>
      <vt:lpstr>Written Medical Opinion</vt:lpstr>
      <vt:lpstr>Exams at No Cost to Employees</vt:lpstr>
      <vt:lpstr>Other Training</vt:lpstr>
      <vt:lpstr>Copy of the Standard</vt:lpstr>
      <vt:lpstr>Recordkeeping</vt:lpstr>
      <vt:lpstr>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Training: Respirable Crystalline Silica in Construction Workplaces</dc:title>
  <dc:creator>O'Connor, David - OSHA</dc:creator>
  <cp:lastModifiedBy>Johnson, Zachary A. - OSHA CTR</cp:lastModifiedBy>
  <cp:revision>803</cp:revision>
  <cp:lastPrinted>2018-05-16T19:14:50Z</cp:lastPrinted>
  <dcterms:created xsi:type="dcterms:W3CDTF">2016-05-31T15:01:27Z</dcterms:created>
  <dcterms:modified xsi:type="dcterms:W3CDTF">2020-03-04T21:17:33Z</dcterms:modified>
</cp:coreProperties>
</file>