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sldIdLst>
    <p:sldId id="256" r:id="rId5"/>
    <p:sldId id="257" r:id="rId6"/>
    <p:sldId id="259" r:id="rId7"/>
    <p:sldId id="260" r:id="rId8"/>
    <p:sldId id="261" r:id="rId9"/>
    <p:sldId id="262" r:id="rId10"/>
    <p:sldId id="263"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5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104C45-D758-455A-9FBF-9AE8C49010F4}" v="23" dt="2024-04-19T16:33:48.4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8" autoAdjust="0"/>
    <p:restoredTop sz="86385" autoAdjust="0"/>
  </p:normalViewPr>
  <p:slideViewPr>
    <p:cSldViewPr snapToGrid="0">
      <p:cViewPr varScale="1">
        <p:scale>
          <a:sx n="78" d="100"/>
          <a:sy n="78" d="100"/>
        </p:scale>
        <p:origin x="120" y="46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Le logotipo de la semana sano y salvo de 2024. &#10;&#10;En la parte inferior son siete logotipos: Logotipo de AIHA (Asociación Americana de Higiene Industrial), Logotipo de VPPPA (Asociación de Participantes en Programas Voluntarios de Protección), Logotipo de la Sociedad Estadounidense de Profesionales de la Seguridad, el logotipo de OSHA, Logotipo del Consejo Nacional de Seguridad, El logotipo de CPWR (el Centro de Investigación y Capacitación en Construcción), y El logotipo de NIOSH (Instituto Nacional de Seguridad y Salud Ocupacional).">
            <a:extLst>
              <a:ext uri="{FF2B5EF4-FFF2-40B4-BE49-F238E27FC236}">
                <a16:creationId xmlns:a16="http://schemas.microsoft.com/office/drawing/2014/main" id="{A9729C32-DB13-D1F9-E60A-CDE8590542BC}"/>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5" name="Picture 4" descr="El logotipo de la semana sano y salvo 2024.">
            <a:extLst>
              <a:ext uri="{FF2B5EF4-FFF2-40B4-BE49-F238E27FC236}">
                <a16:creationId xmlns:a16="http://schemas.microsoft.com/office/drawing/2014/main" id="{368EC74C-F827-7092-D01F-917B922ACFDB}"/>
              </a:ext>
            </a:extLst>
          </p:cNvPr>
          <p:cNvPicPr>
            <a:picLocks noChangeAspect="1"/>
          </p:cNvPicPr>
          <p:nvPr userDrawn="1"/>
        </p:nvPicPr>
        <p:blipFill>
          <a:blip r:embed="rId3"/>
          <a:stretch>
            <a:fillRect/>
          </a:stretch>
        </p:blipFill>
        <p:spPr>
          <a:xfrm>
            <a:off x="4552442" y="94380"/>
            <a:ext cx="3087116" cy="1709890"/>
          </a:xfrm>
          <a:prstGeom prst="rect">
            <a:avLst/>
          </a:prstGeom>
        </p:spPr>
      </p:pic>
      <p:sp>
        <p:nvSpPr>
          <p:cNvPr id="2" name="Title 1"/>
          <p:cNvSpPr>
            <a:spLocks noGrp="1"/>
          </p:cNvSpPr>
          <p:nvPr>
            <p:ph type="ctrTitle"/>
          </p:nvPr>
        </p:nvSpPr>
        <p:spPr>
          <a:xfrm>
            <a:off x="1524000" y="1122363"/>
            <a:ext cx="9144000" cy="2133599"/>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9699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653563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9" name="Picture 8" descr="A colorful line with text&#10;&#10;Description automatically generated with medium confidence">
            <a:extLst>
              <a:ext uri="{FF2B5EF4-FFF2-40B4-BE49-F238E27FC236}">
                <a16:creationId xmlns:a16="http://schemas.microsoft.com/office/drawing/2014/main" id="{77630708-7DD1-5834-F756-529E78022E73}"/>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4" name="Picture 3" descr="Logotipo de la semana sano y salvo 2024">
            <a:extLst>
              <a:ext uri="{FF2B5EF4-FFF2-40B4-BE49-F238E27FC236}">
                <a16:creationId xmlns:a16="http://schemas.microsoft.com/office/drawing/2014/main" id="{295002D6-E3BE-E9E3-8778-7E7CACF949A7}"/>
              </a:ext>
            </a:extLst>
          </p:cNvPr>
          <p:cNvPicPr>
            <a:picLocks noChangeAspect="1"/>
          </p:cNvPicPr>
          <p:nvPr userDrawn="1"/>
        </p:nvPicPr>
        <p:blipFill>
          <a:blip r:embed="rId3"/>
          <a:stretch>
            <a:fillRect/>
          </a:stretch>
        </p:blipFill>
        <p:spPr>
          <a:xfrm>
            <a:off x="4739362" y="5159829"/>
            <a:ext cx="2713276" cy="1502828"/>
          </a:xfrm>
          <a:prstGeom prst="rect">
            <a:avLst/>
          </a:prstGeom>
        </p:spPr>
      </p:pic>
      <p:sp>
        <p:nvSpPr>
          <p:cNvPr id="2" name="Title 1"/>
          <p:cNvSpPr>
            <a:spLocks noGrp="1"/>
          </p:cNvSpPr>
          <p:nvPr>
            <p:ph type="title"/>
          </p:nvPr>
        </p:nvSpPr>
        <p:spPr>
          <a:xfrm>
            <a:off x="452845" y="1"/>
            <a:ext cx="11277601" cy="1323702"/>
          </a:xfrm>
        </p:spPr>
        <p:txBody>
          <a:bodyPr>
            <a:normAutofit/>
          </a:bodyPr>
          <a:lstStyle>
            <a:lvl1pPr>
              <a:defRPr sz="3600" b="1"/>
            </a:lvl1pPr>
          </a:lstStyle>
          <a:p>
            <a:r>
              <a:rPr lang="en-US" dirty="0"/>
              <a:t>Click to edit Master title style</a:t>
            </a:r>
          </a:p>
        </p:txBody>
      </p:sp>
      <p:sp>
        <p:nvSpPr>
          <p:cNvPr id="3" name="Content Placeholder 2"/>
          <p:cNvSpPr>
            <a:spLocks noGrp="1"/>
          </p:cNvSpPr>
          <p:nvPr>
            <p:ph idx="1"/>
          </p:nvPr>
        </p:nvSpPr>
        <p:spPr>
          <a:xfrm>
            <a:off x="452845" y="1698171"/>
            <a:ext cx="11277601" cy="34921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10964093" y="6183733"/>
            <a:ext cx="748938" cy="365125"/>
          </a:xfrm>
        </p:spPr>
        <p:txBody>
          <a:bodyPr/>
          <a:lstStyle/>
          <a:p>
            <a:fld id="{FCB1271D-03DB-A94A-9E06-6E50AD5A3FCB}" type="slidenum">
              <a:rPr lang="en-US" smtClean="0"/>
              <a:t>‹#›</a:t>
            </a:fld>
            <a:endParaRPr lang="en-US" dirty="0"/>
          </a:p>
        </p:txBody>
      </p:sp>
    </p:spTree>
    <p:extLst>
      <p:ext uri="{BB962C8B-B14F-4D97-AF65-F5344CB8AC3E}">
        <p14:creationId xmlns:p14="http://schemas.microsoft.com/office/powerpoint/2010/main" val="1692218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8" name="Picture 7" descr="Logotipo de la semana sano y salvo">
            <a:extLst>
              <a:ext uri="{FF2B5EF4-FFF2-40B4-BE49-F238E27FC236}">
                <a16:creationId xmlns:a16="http://schemas.microsoft.com/office/drawing/2014/main" id="{1581B35F-5C1B-69DB-30A7-4171294DBBBF}"/>
              </a:ext>
            </a:extLst>
          </p:cNvPr>
          <p:cNvPicPr>
            <a:picLocks noChangeAspect="1"/>
          </p:cNvPicPr>
          <p:nvPr userDrawn="1"/>
        </p:nvPicPr>
        <p:blipFill rotWithShape="1">
          <a:blip r:embed="rId2"/>
          <a:srcRect b="71645"/>
          <a:stretch/>
        </p:blipFill>
        <p:spPr>
          <a:xfrm>
            <a:off x="0" y="0"/>
            <a:ext cx="12192000" cy="1944547"/>
          </a:xfrm>
          <a:prstGeom prst="rect">
            <a:avLst/>
          </a:prstGeom>
        </p:spPr>
      </p:pic>
      <p:pic>
        <p:nvPicPr>
          <p:cNvPr id="7" name="Picture 6" descr="A group of colorful text&#10;&#10;Description automatically generated with medium confidence">
            <a:extLst>
              <a:ext uri="{FF2B5EF4-FFF2-40B4-BE49-F238E27FC236}">
                <a16:creationId xmlns:a16="http://schemas.microsoft.com/office/drawing/2014/main" id="{B179FDDF-E28C-CE26-BED9-EE99DA19F8E7}"/>
              </a:ext>
            </a:extLst>
          </p:cNvPr>
          <p:cNvPicPr>
            <a:picLocks noChangeAspect="1"/>
          </p:cNvPicPr>
          <p:nvPr userDrawn="1"/>
        </p:nvPicPr>
        <p:blipFill rotWithShape="1">
          <a:blip r:embed="rId2"/>
          <a:srcRect t="61407" b="15442"/>
          <a:stretch/>
        </p:blipFill>
        <p:spPr>
          <a:xfrm>
            <a:off x="0" y="5092859"/>
            <a:ext cx="12192000" cy="1587661"/>
          </a:xfrm>
          <a:prstGeom prst="rect">
            <a:avLst/>
          </a:prstGeom>
        </p:spPr>
      </p:pic>
    </p:spTree>
    <p:extLst>
      <p:ext uri="{BB962C8B-B14F-4D97-AF65-F5344CB8AC3E}">
        <p14:creationId xmlns:p14="http://schemas.microsoft.com/office/powerpoint/2010/main" val="4158495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A colorful line with text&#10;&#10;Description automatically generated with medium confidence">
            <a:extLst>
              <a:ext uri="{FF2B5EF4-FFF2-40B4-BE49-F238E27FC236}">
                <a16:creationId xmlns:a16="http://schemas.microsoft.com/office/drawing/2014/main" id="{5A7FC86B-C930-C721-B193-AC464AAF2B07}"/>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200" y="365125"/>
            <a:ext cx="10515600" cy="966525"/>
          </a:xfrm>
        </p:spPr>
        <p:txBody>
          <a:bodyPr>
            <a:normAutofit/>
          </a:bodyPr>
          <a:lstStyle>
            <a:lvl1pPr>
              <a:defRPr sz="3600" b="1"/>
            </a:lvl1pPr>
          </a:lstStyle>
          <a:p>
            <a:r>
              <a:rPr lang="en-US" dirty="0"/>
              <a:t>Click to edit Master title style</a:t>
            </a:r>
          </a:p>
        </p:txBody>
      </p:sp>
      <p:sp>
        <p:nvSpPr>
          <p:cNvPr id="3" name="Content Placeholder 2"/>
          <p:cNvSpPr>
            <a:spLocks noGrp="1"/>
          </p:cNvSpPr>
          <p:nvPr>
            <p:ph sz="half" idx="1"/>
          </p:nvPr>
        </p:nvSpPr>
        <p:spPr>
          <a:xfrm>
            <a:off x="838200" y="1692458"/>
            <a:ext cx="5181600" cy="3563121"/>
          </a:xfrm>
        </p:spPr>
        <p:txBody>
          <a:bodyPr>
            <a:normAutofit/>
          </a:bodyPr>
          <a:lstStyle>
            <a:lvl1pPr>
              <a:defRPr sz="2000"/>
            </a:lvl1pPr>
            <a:lvl2pPr>
              <a:defRPr sz="2000"/>
            </a:lvl2pPr>
            <a:lvl3pPr>
              <a:defRPr sz="20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692458"/>
            <a:ext cx="5181600" cy="3563121"/>
          </a:xfrm>
        </p:spPr>
        <p:txBody>
          <a:bodyPr>
            <a:norm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94644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1" name="Picture 10" descr="A white background with colorful lines&#10;&#10;Description automatically generated">
            <a:extLst>
              <a:ext uri="{FF2B5EF4-FFF2-40B4-BE49-F238E27FC236}">
                <a16:creationId xmlns:a16="http://schemas.microsoft.com/office/drawing/2014/main" id="{59DEAEC7-4933-178B-5B9A-DFCCBD3C8476}"/>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Date Placeholder 1"/>
          <p:cNvSpPr>
            <a:spLocks noGrp="1"/>
          </p:cNvSpPr>
          <p:nvPr>
            <p:ph type="dt" sz="half" idx="10"/>
          </p:nvPr>
        </p:nvSpPr>
        <p:spPr>
          <a:xfrm>
            <a:off x="158925" y="6187673"/>
            <a:ext cx="2743200" cy="365125"/>
          </a:xfrm>
        </p:spPr>
        <p:txBody>
          <a:bodyPr/>
          <a:lstStyle/>
          <a:p>
            <a:fld id="{3D28E866-777F-AA4C-BEAD-2DC4580E3CE0}" type="datetimeFigureOut">
              <a:rPr lang="en-US" smtClean="0"/>
              <a:t>4/19/2024</a:t>
            </a:fld>
            <a:endParaRPr lang="en-US"/>
          </a:p>
        </p:txBody>
      </p:sp>
      <p:sp>
        <p:nvSpPr>
          <p:cNvPr id="4" name="Slide Number Placeholder 3"/>
          <p:cNvSpPr>
            <a:spLocks noGrp="1"/>
          </p:cNvSpPr>
          <p:nvPr>
            <p:ph type="sldNum" sz="quarter" idx="12"/>
          </p:nvPr>
        </p:nvSpPr>
        <p:spPr>
          <a:xfrm>
            <a:off x="9289871" y="6187673"/>
            <a:ext cx="2743200" cy="365125"/>
          </a:xfrm>
        </p:spPr>
        <p:txBody>
          <a:bodyPr/>
          <a:lstStyle/>
          <a:p>
            <a:fld id="{FCB1271D-03DB-A94A-9E06-6E50AD5A3FCB}" type="slidenum">
              <a:rPr lang="en-US" smtClean="0"/>
              <a:t>‹#›</a:t>
            </a:fld>
            <a:endParaRPr lang="en-US"/>
          </a:p>
        </p:txBody>
      </p:sp>
    </p:spTree>
    <p:extLst>
      <p:ext uri="{BB962C8B-B14F-4D97-AF65-F5344CB8AC3E}">
        <p14:creationId xmlns:p14="http://schemas.microsoft.com/office/powerpoint/2010/main" val="29639069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D28E866-777F-AA4C-BEAD-2DC4580E3CE0}" type="datetimeFigureOut">
              <a:rPr lang="en-US" smtClean="0"/>
              <a:t>4/19/2024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CB1271D-03DB-A94A-9E06-6E50AD5A3FCB}" type="slidenum">
              <a:rPr lang="en-US" smtClean="0"/>
              <a:t>‹#›</a:t>
            </a:fld>
            <a:endParaRPr lang="en-US"/>
          </a:p>
        </p:txBody>
      </p:sp>
    </p:spTree>
    <p:extLst>
      <p:ext uri="{BB962C8B-B14F-4D97-AF65-F5344CB8AC3E}">
        <p14:creationId xmlns:p14="http://schemas.microsoft.com/office/powerpoint/2010/main" val="38697523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6F9B079-FA6E-7499-BABC-082D7B981C1A}"/>
              </a:ext>
            </a:extLst>
          </p:cNvPr>
          <p:cNvSpPr txBox="1">
            <a:spLocks noGrp="1"/>
          </p:cNvSpPr>
          <p:nvPr>
            <p:ph type="title" idx="4294967295"/>
          </p:nvPr>
        </p:nvSpPr>
        <p:spPr>
          <a:xfrm>
            <a:off x="0" y="2682762"/>
            <a:ext cx="12192000" cy="1776250"/>
          </a:xfrm>
          <a:prstGeom prst="rect">
            <a:avLst/>
          </a:prstGeom>
          <a:noFill/>
          <a:ln>
            <a:noFill/>
            <a:prstDash/>
          </a:ln>
          <a:effectLst/>
        </p:spPr>
        <p:txBody>
          <a:bodyPr rot="0" spcFirstLastPara="0" vertOverflow="overflow" horzOverflow="overflow" vert="horz" wrap="square" lIns="110836" tIns="55418" rIns="110836" bIns="55418" numCol="1" spcCol="0" rtlCol="0" fromWordArt="0" anchor="b" anchorCtr="0" forceAA="0" compatLnSpc="1">
            <a:prstTxWarp prst="textNoShape">
              <a:avLst/>
            </a:prstTxWarp>
            <a:normAutofit/>
          </a:bodyPr>
          <a:lstStyle>
            <a:lvl1pPr algn="ctr" defTabSz="1005840" rtl="0" eaLnBrk="1" latinLnBrk="0" hangingPunct="1">
              <a:lnSpc>
                <a:spcPct val="90000"/>
              </a:lnSpc>
              <a:spcBef>
                <a:spcPct val="0"/>
              </a:spcBef>
              <a:buNone/>
              <a:defRPr sz="6600" kern="1200">
                <a:solidFill>
                  <a:schemeClr val="tx1"/>
                </a:solidFill>
                <a:latin typeface="+mj-lt"/>
                <a:ea typeface="+mj-ea"/>
                <a:cs typeface="+mj-cs"/>
              </a:defRPr>
            </a:lvl1pPr>
          </a:lstStyle>
          <a:p>
            <a:pPr marL="0" marR="0" lvl="0" indent="0" algn="ctr" defTabSz="1005840" rtl="0" eaLnBrk="1" fontAlgn="auto" latinLnBrk="0" hangingPunct="1">
              <a:lnSpc>
                <a:spcPct val="90000"/>
              </a:lnSpc>
              <a:spcBef>
                <a:spcPct val="0"/>
              </a:spcBef>
              <a:spcAft>
                <a:spcPts val="0"/>
              </a:spcAft>
              <a:buClrTx/>
              <a:buSzTx/>
              <a:buFontTx/>
              <a:buNone/>
              <a:tabLst/>
              <a:defRPr/>
            </a:pPr>
            <a:r>
              <a:rPr kumimoji="0" lang="es-ES" sz="4848" b="1" i="0" u="none" strike="noStrike" kern="1200" cap="none" spc="0" normalizeH="0" baseline="0" noProof="0" dirty="0">
                <a:ln>
                  <a:noFill/>
                </a:ln>
                <a:solidFill>
                  <a:schemeClr val="tx1"/>
                </a:solidFill>
                <a:effectLst/>
                <a:uLnTx/>
                <a:uFillTx/>
                <a:latin typeface="Acumin Pro Semibold" panose="020B0504020202020204" pitchFamily="34" charset="77"/>
                <a:ea typeface="+mj-ea"/>
                <a:cs typeface="+mj-cs"/>
              </a:rPr>
              <a:t>Si el lugar de trabajo es seguro,</a:t>
            </a:r>
            <a:br>
              <a:rPr kumimoji="0" lang="es-ES" sz="4848" b="1" i="0" u="none" strike="noStrike" kern="1200" cap="none" spc="0" normalizeH="0" baseline="0" noProof="0" dirty="0">
                <a:ln>
                  <a:noFill/>
                </a:ln>
                <a:solidFill>
                  <a:schemeClr val="tx1"/>
                </a:solidFill>
                <a:effectLst/>
                <a:uLnTx/>
                <a:uFillTx/>
                <a:latin typeface="Acumin Pro Semibold" panose="020B0504020202020204" pitchFamily="34" charset="77"/>
                <a:ea typeface="+mj-ea"/>
                <a:cs typeface="+mj-cs"/>
              </a:rPr>
            </a:br>
            <a:r>
              <a:rPr kumimoji="0" lang="es-ES" sz="4848" b="1" i="0" u="none" strike="noStrike" kern="1200" cap="none" spc="0" normalizeH="0" baseline="0" noProof="0" dirty="0">
                <a:ln>
                  <a:noFill/>
                </a:ln>
                <a:solidFill>
                  <a:schemeClr val="tx1"/>
                </a:solidFill>
                <a:effectLst/>
                <a:uLnTx/>
                <a:uFillTx/>
                <a:latin typeface="Acumin Pro Semibold" panose="020B0504020202020204" pitchFamily="34" charset="77"/>
                <a:ea typeface="+mj-ea"/>
                <a:cs typeface="+mj-cs"/>
              </a:rPr>
              <a:t>la compañía es saludable</a:t>
            </a:r>
            <a:endParaRPr kumimoji="0" lang="en-US" sz="4848" b="1" i="0" u="none" strike="noStrike" kern="1200" cap="none" spc="0" normalizeH="0" baseline="0" noProof="0" dirty="0">
              <a:ln>
                <a:noFill/>
              </a:ln>
              <a:solidFill>
                <a:schemeClr val="tx1"/>
              </a:solidFill>
              <a:effectLst/>
              <a:uLnTx/>
              <a:uFillTx/>
              <a:latin typeface="Acumin Pro Semibold" panose="020B0504020202020204" pitchFamily="34" charset="77"/>
              <a:ea typeface="+mj-ea"/>
              <a:cs typeface="+mj-cs"/>
            </a:endParaRPr>
          </a:p>
        </p:txBody>
      </p:sp>
      <p:pic>
        <p:nvPicPr>
          <p:cNvPr id="5" name="Picture 4" descr="Logotipo de la semana sano y salvo 2024">
            <a:extLst>
              <a:ext uri="{FF2B5EF4-FFF2-40B4-BE49-F238E27FC236}">
                <a16:creationId xmlns:a16="http://schemas.microsoft.com/office/drawing/2014/main" id="{60A53E3B-654E-A542-588D-214A9610EF0C}"/>
              </a:ext>
            </a:extLst>
          </p:cNvPr>
          <p:cNvPicPr>
            <a:picLocks noChangeAspect="1"/>
          </p:cNvPicPr>
          <p:nvPr/>
        </p:nvPicPr>
        <p:blipFill>
          <a:blip r:embed="rId2"/>
          <a:stretch>
            <a:fillRect/>
          </a:stretch>
        </p:blipFill>
        <p:spPr>
          <a:xfrm>
            <a:off x="4467257" y="0"/>
            <a:ext cx="3257485" cy="1804254"/>
          </a:xfrm>
          <a:prstGeom prst="rect">
            <a:avLst/>
          </a:prstGeom>
        </p:spPr>
      </p:pic>
      <p:sp>
        <p:nvSpPr>
          <p:cNvPr id="2" name="Rectangle 1" descr="agregue el logotipo de su empresa aquí&#10;">
            <a:extLst>
              <a:ext uri="{FF2B5EF4-FFF2-40B4-BE49-F238E27FC236}">
                <a16:creationId xmlns:a16="http://schemas.microsoft.com/office/drawing/2014/main" id="{3D95396E-E999-3F66-62FF-EB4D315CCBFD}"/>
              </a:ext>
            </a:extLst>
          </p:cNvPr>
          <p:cNvSpPr/>
          <p:nvPr/>
        </p:nvSpPr>
        <p:spPr>
          <a:xfrm>
            <a:off x="4368053" y="1999225"/>
            <a:ext cx="3455894" cy="6858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ES" dirty="0">
                <a:solidFill>
                  <a:srgbClr val="FF0000"/>
                </a:solidFill>
              </a:rPr>
              <a:t>agregue el logotipo de su empresa aquí</a:t>
            </a:r>
          </a:p>
        </p:txBody>
      </p:sp>
    </p:spTree>
    <p:extLst>
      <p:ext uri="{BB962C8B-B14F-4D97-AF65-F5344CB8AC3E}">
        <p14:creationId xmlns:p14="http://schemas.microsoft.com/office/powerpoint/2010/main" val="796918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887D0-365B-A304-949B-253DF5DD0497}"/>
              </a:ext>
            </a:extLst>
          </p:cNvPr>
          <p:cNvSpPr>
            <a:spLocks noGrp="1"/>
          </p:cNvSpPr>
          <p:nvPr>
            <p:ph type="title"/>
          </p:nvPr>
        </p:nvSpPr>
        <p:spPr/>
        <p:txBody>
          <a:bodyPr/>
          <a:lstStyle/>
          <a:p>
            <a:r>
              <a:rPr lang="en-US" dirty="0"/>
              <a:t>¡Es la Semana Sano + Salvo!</a:t>
            </a:r>
          </a:p>
        </p:txBody>
      </p:sp>
      <p:sp>
        <p:nvSpPr>
          <p:cNvPr id="3" name="Content Placeholder 2">
            <a:extLst>
              <a:ext uri="{FF2B5EF4-FFF2-40B4-BE49-F238E27FC236}">
                <a16:creationId xmlns:a16="http://schemas.microsoft.com/office/drawing/2014/main" id="{96C4B7F3-692A-707D-DC81-6A43C0836CC9}"/>
              </a:ext>
            </a:extLst>
          </p:cNvPr>
          <p:cNvSpPr>
            <a:spLocks noGrp="1"/>
          </p:cNvSpPr>
          <p:nvPr>
            <p:ph idx="1"/>
          </p:nvPr>
        </p:nvSpPr>
        <p:spPr/>
        <p:txBody>
          <a:bodyPr/>
          <a:lstStyle/>
          <a:p>
            <a:r>
              <a:rPr lang="es-ES" dirty="0"/>
              <a:t>La Semana Sano + Salvo es un evento nacional para reconocer los logros de las empresas que han adoptado programas para mejorar la seguridad y la salud en el lugar de trabajo.  </a:t>
            </a:r>
          </a:p>
          <a:p>
            <a:r>
              <a:rPr lang="es-ES" dirty="0"/>
              <a:t>El año pasado, más de 3,300 empresas ayudaron a concientizar sobre la salud y la seguridad de los trabajadores.</a:t>
            </a:r>
          </a:p>
          <a:p>
            <a:endParaRPr lang="en-US" dirty="0"/>
          </a:p>
        </p:txBody>
      </p:sp>
    </p:spTree>
    <p:extLst>
      <p:ext uri="{BB962C8B-B14F-4D97-AF65-F5344CB8AC3E}">
        <p14:creationId xmlns:p14="http://schemas.microsoft.com/office/powerpoint/2010/main" val="3129617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887D0-365B-A304-949B-253DF5DD0497}"/>
              </a:ext>
            </a:extLst>
          </p:cNvPr>
          <p:cNvSpPr>
            <a:spLocks noGrp="1"/>
          </p:cNvSpPr>
          <p:nvPr>
            <p:ph type="title"/>
          </p:nvPr>
        </p:nvSpPr>
        <p:spPr/>
        <p:txBody>
          <a:bodyPr/>
          <a:lstStyle/>
          <a:p>
            <a:r>
              <a:rPr lang="en-US" dirty="0"/>
              <a:t>¿Por </a:t>
            </a:r>
            <a:r>
              <a:rPr lang="en-US" dirty="0" err="1"/>
              <a:t>qué</a:t>
            </a:r>
            <a:r>
              <a:rPr lang="en-US" dirty="0"/>
              <a:t> </a:t>
            </a:r>
            <a:r>
              <a:rPr lang="en-US" dirty="0" err="1"/>
              <a:t>participamos</a:t>
            </a:r>
            <a:r>
              <a:rPr lang="en-US" dirty="0"/>
              <a:t>?</a:t>
            </a:r>
          </a:p>
        </p:txBody>
      </p:sp>
      <p:sp>
        <p:nvSpPr>
          <p:cNvPr id="3" name="Content Placeholder 2">
            <a:extLst>
              <a:ext uri="{FF2B5EF4-FFF2-40B4-BE49-F238E27FC236}">
                <a16:creationId xmlns:a16="http://schemas.microsoft.com/office/drawing/2014/main" id="{96C4B7F3-692A-707D-DC81-6A43C0836CC9}"/>
              </a:ext>
            </a:extLst>
          </p:cNvPr>
          <p:cNvSpPr>
            <a:spLocks noGrp="1"/>
          </p:cNvSpPr>
          <p:nvPr>
            <p:ph idx="1"/>
          </p:nvPr>
        </p:nvSpPr>
        <p:spPr/>
        <p:txBody>
          <a:bodyPr>
            <a:normAutofit/>
          </a:bodyPr>
          <a:lstStyle/>
          <a:p>
            <a:r>
              <a:rPr lang="es-ES" sz="2400" dirty="0"/>
              <a:t>Los programas de seguridad y salud eficaces pueden identificar y gestionar de forma proactiva los riesgos en el lugar de trabajo antes de que causen lesiones o enfermedades y, de esa forma, mejorar la sostenibilidad y los resultados.</a:t>
            </a:r>
          </a:p>
          <a:p>
            <a:r>
              <a:rPr lang="es-ES" sz="2400" dirty="0"/>
              <a:t>Participar en la Semana Sano + Salvo nos brinda la oportunidad de infundir nuevas energías a nuestro programa y reconocer nuestros logros en materia de seguridad. </a:t>
            </a:r>
          </a:p>
          <a:p>
            <a:r>
              <a:rPr lang="es-ES" sz="2400" dirty="0">
                <a:solidFill>
                  <a:srgbClr val="FF0000"/>
                </a:solidFill>
              </a:rPr>
              <a:t>[Insertar una explicación personal del motivo de su participación que tenga resonancia entre sus trabajadores].</a:t>
            </a:r>
          </a:p>
          <a:p>
            <a:endParaRPr lang="en-US" dirty="0"/>
          </a:p>
        </p:txBody>
      </p:sp>
    </p:spTree>
    <p:extLst>
      <p:ext uri="{BB962C8B-B14F-4D97-AF65-F5344CB8AC3E}">
        <p14:creationId xmlns:p14="http://schemas.microsoft.com/office/powerpoint/2010/main" val="81441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887D0-365B-A304-949B-253DF5DD0497}"/>
              </a:ext>
            </a:extLst>
          </p:cNvPr>
          <p:cNvSpPr>
            <a:spLocks noGrp="1"/>
          </p:cNvSpPr>
          <p:nvPr>
            <p:ph type="title"/>
          </p:nvPr>
        </p:nvSpPr>
        <p:spPr/>
        <p:txBody>
          <a:bodyPr>
            <a:normAutofit/>
          </a:bodyPr>
          <a:lstStyle/>
          <a:p>
            <a:r>
              <a:rPr lang="es-ES" sz="3200" dirty="0"/>
              <a:t>Elementos básicos de los programas de seguridad y salud</a:t>
            </a:r>
            <a:endParaRPr lang="en-US" sz="3200" dirty="0"/>
          </a:p>
        </p:txBody>
      </p:sp>
      <p:pic>
        <p:nvPicPr>
          <p:cNvPr id="4" name="Picture 3" descr="Logo de Sano + Salvo - Liderazgo Gerencial, Participacion de los Trabajadores, y Buscar y Corregir Peligros">
            <a:extLst>
              <a:ext uri="{FF2B5EF4-FFF2-40B4-BE49-F238E27FC236}">
                <a16:creationId xmlns:a16="http://schemas.microsoft.com/office/drawing/2014/main" id="{FDD3C5F9-509E-B2DB-C2A8-4DF0269585EC}"/>
              </a:ext>
            </a:extLst>
          </p:cNvPr>
          <p:cNvPicPr>
            <a:picLocks noChangeAspect="1"/>
          </p:cNvPicPr>
          <p:nvPr/>
        </p:nvPicPr>
        <p:blipFill rotWithShape="1">
          <a:blip r:embed="rId2"/>
          <a:srcRect l="14762" t="24032" r="15282" b="7569"/>
          <a:stretch/>
        </p:blipFill>
        <p:spPr>
          <a:xfrm>
            <a:off x="4324344" y="1698171"/>
            <a:ext cx="3543313" cy="3464377"/>
          </a:xfrm>
          <a:prstGeom prst="roundRect">
            <a:avLst>
              <a:gd name="adj" fmla="val 15554"/>
            </a:avLst>
          </a:prstGeom>
          <a:ln w="76200" cap="rnd">
            <a:noFill/>
            <a:prstDash val="solid"/>
          </a:ln>
          <a:effectLst/>
        </p:spPr>
      </p:pic>
    </p:spTree>
    <p:extLst>
      <p:ext uri="{BB962C8B-B14F-4D97-AF65-F5344CB8AC3E}">
        <p14:creationId xmlns:p14="http://schemas.microsoft.com/office/powerpoint/2010/main" val="2213218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887D0-365B-A304-949B-253DF5DD0497}"/>
              </a:ext>
            </a:extLst>
          </p:cNvPr>
          <p:cNvSpPr>
            <a:spLocks noGrp="1"/>
          </p:cNvSpPr>
          <p:nvPr>
            <p:ph type="title"/>
          </p:nvPr>
        </p:nvSpPr>
        <p:spPr/>
        <p:txBody>
          <a:bodyPr/>
          <a:lstStyle/>
          <a:p>
            <a:r>
              <a:rPr lang="en-US" dirty="0" err="1"/>
              <a:t>Liderazgo</a:t>
            </a:r>
            <a:r>
              <a:rPr lang="en-US" dirty="0"/>
              <a:t> </a:t>
            </a:r>
            <a:r>
              <a:rPr lang="en-US" dirty="0" err="1"/>
              <a:t>gerencial</a:t>
            </a:r>
            <a:endParaRPr lang="en-US" dirty="0"/>
          </a:p>
        </p:txBody>
      </p:sp>
      <p:sp>
        <p:nvSpPr>
          <p:cNvPr id="3" name="Content Placeholder 2">
            <a:extLst>
              <a:ext uri="{FF2B5EF4-FFF2-40B4-BE49-F238E27FC236}">
                <a16:creationId xmlns:a16="http://schemas.microsoft.com/office/drawing/2014/main" id="{96C4B7F3-692A-707D-DC81-6A43C0836CC9}"/>
              </a:ext>
            </a:extLst>
          </p:cNvPr>
          <p:cNvSpPr>
            <a:spLocks noGrp="1"/>
          </p:cNvSpPr>
          <p:nvPr>
            <p:ph idx="1"/>
          </p:nvPr>
        </p:nvSpPr>
        <p:spPr/>
        <p:txBody>
          <a:bodyPr/>
          <a:lstStyle/>
          <a:p>
            <a:pPr marL="0" indent="0">
              <a:buNone/>
            </a:pPr>
            <a:r>
              <a:rPr lang="es-ES" dirty="0"/>
              <a:t>Proporcione el liderazgo, la visión y los recursos necesarios para implementar un programa de seguridad y salud.</a:t>
            </a:r>
          </a:p>
          <a:p>
            <a:endParaRPr lang="es-ES" dirty="0"/>
          </a:p>
          <a:p>
            <a:r>
              <a:rPr lang="es-ES" dirty="0"/>
              <a:t>Envíe un mensaje de seguridad y salud</a:t>
            </a:r>
          </a:p>
          <a:p>
            <a:r>
              <a:rPr lang="es-ES" dirty="0"/>
              <a:t>Establezca una presencia visible</a:t>
            </a:r>
          </a:p>
          <a:p>
            <a:r>
              <a:rPr lang="es-ES" dirty="0"/>
              <a:t>Formalice y publique su compromiso</a:t>
            </a:r>
          </a:p>
          <a:p>
            <a:r>
              <a:rPr lang="es-ES" dirty="0"/>
              <a:t>Lleve su compromiso más allá de su organización </a:t>
            </a:r>
          </a:p>
          <a:p>
            <a:endParaRPr lang="en-US" dirty="0"/>
          </a:p>
        </p:txBody>
      </p:sp>
    </p:spTree>
    <p:extLst>
      <p:ext uri="{BB962C8B-B14F-4D97-AF65-F5344CB8AC3E}">
        <p14:creationId xmlns:p14="http://schemas.microsoft.com/office/powerpoint/2010/main" val="3154742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887D0-365B-A304-949B-253DF5DD0497}"/>
              </a:ext>
            </a:extLst>
          </p:cNvPr>
          <p:cNvSpPr>
            <a:spLocks noGrp="1"/>
          </p:cNvSpPr>
          <p:nvPr>
            <p:ph type="title"/>
          </p:nvPr>
        </p:nvSpPr>
        <p:spPr/>
        <p:txBody>
          <a:bodyPr/>
          <a:lstStyle/>
          <a:p>
            <a:r>
              <a:rPr lang="en-US" dirty="0" err="1"/>
              <a:t>Buscar</a:t>
            </a:r>
            <a:r>
              <a:rPr lang="en-US" dirty="0"/>
              <a:t> y </a:t>
            </a:r>
            <a:r>
              <a:rPr lang="en-US" dirty="0" err="1"/>
              <a:t>corregir</a:t>
            </a:r>
            <a:r>
              <a:rPr lang="en-US" dirty="0"/>
              <a:t> </a:t>
            </a:r>
            <a:r>
              <a:rPr lang="en-US" dirty="0" err="1"/>
              <a:t>peligros</a:t>
            </a:r>
            <a:r>
              <a:rPr lang="en-US" dirty="0"/>
              <a:t> </a:t>
            </a:r>
          </a:p>
        </p:txBody>
      </p:sp>
      <p:sp>
        <p:nvSpPr>
          <p:cNvPr id="3" name="Content Placeholder 2">
            <a:extLst>
              <a:ext uri="{FF2B5EF4-FFF2-40B4-BE49-F238E27FC236}">
                <a16:creationId xmlns:a16="http://schemas.microsoft.com/office/drawing/2014/main" id="{96C4B7F3-692A-707D-DC81-6A43C0836CC9}"/>
              </a:ext>
            </a:extLst>
          </p:cNvPr>
          <p:cNvSpPr>
            <a:spLocks noGrp="1"/>
          </p:cNvSpPr>
          <p:nvPr>
            <p:ph idx="1"/>
          </p:nvPr>
        </p:nvSpPr>
        <p:spPr/>
        <p:txBody>
          <a:bodyPr/>
          <a:lstStyle/>
          <a:p>
            <a:pPr marL="0" indent="0">
              <a:buNone/>
            </a:pPr>
            <a:r>
              <a:rPr lang="es-ES" dirty="0"/>
              <a:t>Establezca un proceso que ayude a identificar y controlar </a:t>
            </a:r>
            <a:r>
              <a:rPr lang="es-ES" dirty="0" err="1"/>
              <a:t>major</a:t>
            </a:r>
            <a:r>
              <a:rPr lang="es-ES" dirty="0"/>
              <a:t> las fuentes de posibles lesiones o enfermedades en el trabajo.</a:t>
            </a:r>
          </a:p>
          <a:p>
            <a:endParaRPr lang="es-ES" dirty="0"/>
          </a:p>
          <a:p>
            <a:r>
              <a:rPr lang="es-ES" dirty="0"/>
              <a:t>Haga énfasis en los peligros y los controles</a:t>
            </a:r>
          </a:p>
          <a:p>
            <a:r>
              <a:rPr lang="es-ES" dirty="0"/>
              <a:t>Involucre a los trabajadores con desafíos y concursos </a:t>
            </a:r>
          </a:p>
          <a:p>
            <a:r>
              <a:rPr lang="es-ES" dirty="0"/>
              <a:t>Realice análisis para identificar peligros </a:t>
            </a:r>
          </a:p>
          <a:p>
            <a:r>
              <a:rPr lang="es-ES" dirty="0"/>
              <a:t>Identifique procesos y procedimientos de seguridad y salud</a:t>
            </a:r>
          </a:p>
          <a:p>
            <a:endParaRPr lang="en-US" dirty="0"/>
          </a:p>
        </p:txBody>
      </p:sp>
    </p:spTree>
    <p:extLst>
      <p:ext uri="{BB962C8B-B14F-4D97-AF65-F5344CB8AC3E}">
        <p14:creationId xmlns:p14="http://schemas.microsoft.com/office/powerpoint/2010/main" val="205154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887D0-365B-A304-949B-253DF5DD0497}"/>
              </a:ext>
            </a:extLst>
          </p:cNvPr>
          <p:cNvSpPr>
            <a:spLocks noGrp="1"/>
          </p:cNvSpPr>
          <p:nvPr>
            <p:ph type="title"/>
          </p:nvPr>
        </p:nvSpPr>
        <p:spPr/>
        <p:txBody>
          <a:bodyPr/>
          <a:lstStyle/>
          <a:p>
            <a:r>
              <a:rPr lang="en-US" dirty="0" err="1"/>
              <a:t>Participación</a:t>
            </a:r>
            <a:r>
              <a:rPr lang="en-US" dirty="0"/>
              <a:t> de </a:t>
            </a:r>
            <a:r>
              <a:rPr lang="en-US" dirty="0" err="1"/>
              <a:t>los</a:t>
            </a:r>
            <a:r>
              <a:rPr lang="en-US" dirty="0"/>
              <a:t> </a:t>
            </a:r>
            <a:r>
              <a:rPr lang="en-US" dirty="0" err="1"/>
              <a:t>trabajadores</a:t>
            </a:r>
            <a:endParaRPr lang="en-US" dirty="0"/>
          </a:p>
        </p:txBody>
      </p:sp>
      <p:sp>
        <p:nvSpPr>
          <p:cNvPr id="3" name="Content Placeholder 2">
            <a:extLst>
              <a:ext uri="{FF2B5EF4-FFF2-40B4-BE49-F238E27FC236}">
                <a16:creationId xmlns:a16="http://schemas.microsoft.com/office/drawing/2014/main" id="{96C4B7F3-692A-707D-DC81-6A43C0836CC9}"/>
              </a:ext>
            </a:extLst>
          </p:cNvPr>
          <p:cNvSpPr>
            <a:spLocks noGrp="1"/>
          </p:cNvSpPr>
          <p:nvPr>
            <p:ph idx="1"/>
          </p:nvPr>
        </p:nvSpPr>
        <p:spPr/>
        <p:txBody>
          <a:bodyPr>
            <a:normAutofit lnSpcReduction="10000"/>
          </a:bodyPr>
          <a:lstStyle/>
          <a:p>
            <a:pPr marL="0" indent="0">
              <a:buNone/>
            </a:pPr>
            <a:r>
              <a:rPr lang="es-ES" dirty="0"/>
              <a:t>Involucre a los trabajadores de todos los niveles para establecer, implementar, evaluar y mejorar la seguridad y la salud en el trabajo.</a:t>
            </a:r>
          </a:p>
          <a:p>
            <a:endParaRPr lang="es-ES" dirty="0"/>
          </a:p>
          <a:p>
            <a:r>
              <a:rPr lang="es-ES" dirty="0"/>
              <a:t>Escuche y solicite comentarios</a:t>
            </a:r>
          </a:p>
          <a:p>
            <a:r>
              <a:rPr lang="es-ES" dirty="0"/>
              <a:t>Capacite a los trabajadores con información sobre seguridad y salud</a:t>
            </a:r>
          </a:p>
          <a:p>
            <a:r>
              <a:rPr lang="es-ES" dirty="0"/>
              <a:t>Reconozca a los trabajadores por sus contribuciones a la seguridad de los trabajadores</a:t>
            </a:r>
          </a:p>
          <a:p>
            <a:r>
              <a:rPr lang="es-ES" dirty="0"/>
              <a:t>Colabore en la planificación de la seguridad y la salud</a:t>
            </a:r>
          </a:p>
          <a:p>
            <a:endParaRPr lang="en-US" dirty="0"/>
          </a:p>
        </p:txBody>
      </p:sp>
    </p:spTree>
    <p:extLst>
      <p:ext uri="{BB962C8B-B14F-4D97-AF65-F5344CB8AC3E}">
        <p14:creationId xmlns:p14="http://schemas.microsoft.com/office/powerpoint/2010/main" val="4223116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887D0-365B-A304-949B-253DF5DD0497}"/>
              </a:ext>
            </a:extLst>
          </p:cNvPr>
          <p:cNvSpPr>
            <a:spLocks noGrp="1"/>
          </p:cNvSpPr>
          <p:nvPr>
            <p:ph type="title"/>
          </p:nvPr>
        </p:nvSpPr>
        <p:spPr/>
        <p:txBody>
          <a:bodyPr>
            <a:normAutofit/>
          </a:bodyPr>
          <a:lstStyle/>
          <a:p>
            <a:r>
              <a:rPr lang="es-ES" sz="3200" dirty="0"/>
              <a:t>Personalizar el resto de esta presentación para lo siguiente:</a:t>
            </a:r>
            <a:endParaRPr lang="en-US" sz="3200" dirty="0"/>
          </a:p>
        </p:txBody>
      </p:sp>
      <p:sp>
        <p:nvSpPr>
          <p:cNvPr id="3" name="Content Placeholder 2">
            <a:extLst>
              <a:ext uri="{FF2B5EF4-FFF2-40B4-BE49-F238E27FC236}">
                <a16:creationId xmlns:a16="http://schemas.microsoft.com/office/drawing/2014/main" id="{96C4B7F3-692A-707D-DC81-6A43C0836CC9}"/>
              </a:ext>
            </a:extLst>
          </p:cNvPr>
          <p:cNvSpPr>
            <a:spLocks noGrp="1"/>
          </p:cNvSpPr>
          <p:nvPr>
            <p:ph idx="1"/>
          </p:nvPr>
        </p:nvSpPr>
        <p:spPr/>
        <p:txBody>
          <a:bodyPr/>
          <a:lstStyle/>
          <a:p>
            <a:r>
              <a:rPr lang="es-ES" dirty="0">
                <a:solidFill>
                  <a:srgbClr val="FF0000"/>
                </a:solidFill>
              </a:rPr>
              <a:t>Proporcionar una descripción general de su programa de seguridad y salud</a:t>
            </a:r>
          </a:p>
          <a:p>
            <a:r>
              <a:rPr lang="es-ES" dirty="0">
                <a:solidFill>
                  <a:srgbClr val="FF0000"/>
                </a:solidFill>
              </a:rPr>
              <a:t>Impartir una capacitación sobre un tema de seguridad específico </a:t>
            </a:r>
          </a:p>
          <a:p>
            <a:r>
              <a:rPr lang="es-ES" dirty="0">
                <a:solidFill>
                  <a:srgbClr val="FF0000"/>
                </a:solidFill>
              </a:rPr>
              <a:t>Iniciar un debate en grupo sobre la identificación de peligros en el lugar de trabajo</a:t>
            </a:r>
          </a:p>
          <a:p>
            <a:r>
              <a:rPr lang="es-ES" dirty="0">
                <a:solidFill>
                  <a:srgbClr val="FF0000"/>
                </a:solidFill>
              </a:rPr>
              <a:t>Explicar de qué manera está #Sanoysalvoeneltrabajo</a:t>
            </a:r>
          </a:p>
          <a:p>
            <a:endParaRPr lang="en-US" dirty="0"/>
          </a:p>
        </p:txBody>
      </p:sp>
    </p:spTree>
    <p:extLst>
      <p:ext uri="{BB962C8B-B14F-4D97-AF65-F5344CB8AC3E}">
        <p14:creationId xmlns:p14="http://schemas.microsoft.com/office/powerpoint/2010/main" val="10203222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6c854b04-c9c6-4391-adbe-2e73191270e7" xsi:nil="true"/>
    <lcf76f155ced4ddcb4097134ff3c332f xmlns="91e1ac7f-a06e-4275-92f4-7b3f83fafd28">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14CA10141F8A44AA67BE2D4092743FC" ma:contentTypeVersion="16" ma:contentTypeDescription="Create a new document." ma:contentTypeScope="" ma:versionID="888650c914a0cd9f471d5ff979f71b1c">
  <xsd:schema xmlns:xsd="http://www.w3.org/2001/XMLSchema" xmlns:xs="http://www.w3.org/2001/XMLSchema" xmlns:p="http://schemas.microsoft.com/office/2006/metadata/properties" xmlns:ns2="91e1ac7f-a06e-4275-92f4-7b3f83fafd28" xmlns:ns3="6c854b04-c9c6-4391-adbe-2e73191270e7" targetNamespace="http://schemas.microsoft.com/office/2006/metadata/properties" ma:root="true" ma:fieldsID="5b519cb7a57abd876037178e77be13ed" ns2:_="" ns3:_="">
    <xsd:import namespace="91e1ac7f-a06e-4275-92f4-7b3f83fafd28"/>
    <xsd:import namespace="6c854b04-c9c6-4391-adbe-2e73191270e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ServiceLocatio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e1ac7f-a06e-4275-92f4-7b3f83fafd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6654925c-3bd7-4187-ab31-e932ed5cd6bf" ma:termSetId="09814cd3-568e-fe90-9814-8d621ff8fb84" ma:anchorId="fba54fb3-c3e1-fe81-a776-ca4b69148c4d" ma:open="true" ma:isKeyword="false">
      <xsd:complexType>
        <xsd:sequence>
          <xsd:element ref="pc:Terms" minOccurs="0" maxOccurs="1"/>
        </xsd:sequence>
      </xsd:complexType>
    </xsd:element>
    <xsd:element name="MediaServiceLocation" ma:index="20" nillable="true" ma:displayName="Location" ma:indexed="true"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c854b04-c9c6-4391-adbe-2e73191270e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67dd88d6-5266-42d4-8ee4-e6e629e5a064}" ma:internalName="TaxCatchAll" ma:showField="CatchAllData" ma:web="4c897256-52db-410f-98c9-5c6e0cd834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FFB8324-BFDB-495D-9160-716DCDA7BF41}">
  <ds:schemaRefs>
    <ds:schemaRef ds:uri="http://purl.org/dc/elements/1.1/"/>
    <ds:schemaRef ds:uri="http://purl.org/dc/dcmitype/"/>
    <ds:schemaRef ds:uri="http://schemas.openxmlformats.org/package/2006/metadata/core-properties"/>
    <ds:schemaRef ds:uri="http://schemas.microsoft.com/office/2006/metadata/properties"/>
    <ds:schemaRef ds:uri="http://schemas.microsoft.com/office/2006/documentManagement/types"/>
    <ds:schemaRef ds:uri="http://www.w3.org/XML/1998/namespace"/>
    <ds:schemaRef ds:uri="http://schemas.microsoft.com/office/infopath/2007/PartnerControls"/>
    <ds:schemaRef ds:uri="6c854b04-c9c6-4391-adbe-2e73191270e7"/>
    <ds:schemaRef ds:uri="91e1ac7f-a06e-4275-92f4-7b3f83fafd28"/>
    <ds:schemaRef ds:uri="http://purl.org/dc/terms/"/>
  </ds:schemaRefs>
</ds:datastoreItem>
</file>

<file path=customXml/itemProps2.xml><?xml version="1.0" encoding="utf-8"?>
<ds:datastoreItem xmlns:ds="http://schemas.openxmlformats.org/officeDocument/2006/customXml" ds:itemID="{C9828FF7-4D97-49EA-968B-FB36D3656A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e1ac7f-a06e-4275-92f4-7b3f83fafd28"/>
    <ds:schemaRef ds:uri="6c854b04-c9c6-4391-adbe-2e73191270e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D67D273-9903-44FF-98DA-30BF0EF5724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121</TotalTime>
  <Words>398</Words>
  <Application>Microsoft Office PowerPoint</Application>
  <PresentationFormat>Widescreen</PresentationFormat>
  <Paragraphs>36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Acumin Pro Semibold</vt:lpstr>
      <vt:lpstr>Aptos</vt:lpstr>
      <vt:lpstr>Aptos Display</vt:lpstr>
      <vt:lpstr>Arial</vt:lpstr>
      <vt:lpstr>Office Theme</vt:lpstr>
      <vt:lpstr>Si el lugar de trabajo es seguro, la compañía es saludable</vt:lpstr>
      <vt:lpstr>¡Es la Semana Sano + Salvo!</vt:lpstr>
      <vt:lpstr>¿Por qué participamos?</vt:lpstr>
      <vt:lpstr>Elementos básicos de los programas de seguridad y salud</vt:lpstr>
      <vt:lpstr>Liderazgo gerencial</vt:lpstr>
      <vt:lpstr>Buscar y corregir peligros </vt:lpstr>
      <vt:lpstr>Participación de los trabajadores</vt:lpstr>
      <vt:lpstr>Personalizar el resto de esta presentación para lo siguiente: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 el lugar de trabajo es seguro,</dc:title>
  <dc:subject>lugar de trabajo seguro</dc:subject>
  <dc:creator>OSHA</dc:creator>
  <cp:keywords>sano y salvo, la semana sano y salvo 2024, osha</cp:keywords>
  <cp:lastModifiedBy>Isabella Garramone</cp:lastModifiedBy>
  <cp:revision>73</cp:revision>
  <dcterms:created xsi:type="dcterms:W3CDTF">2024-02-22T16:06:51Z</dcterms:created>
  <dcterms:modified xsi:type="dcterms:W3CDTF">2024-04-19T17:03:52Z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0x010100A14CA10141F8A44AA67BE2D4092743FC</vt:lpwstr>
  </property>
  <property fmtid="{D5CDD505-2E9C-101B-9397-08002B2CF9AE}" pid="3" name="MediaServiceImageTags">
    <vt:lpwstr/>
  </property>
</Properties>
</file>