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2" r:id="rId7"/>
    <p:sldId id="262" r:id="rId8"/>
    <p:sldId id="270" r:id="rId9"/>
    <p:sldId id="282" r:id="rId10"/>
    <p:sldId id="263" r:id="rId11"/>
    <p:sldId id="274" r:id="rId12"/>
    <p:sldId id="276" r:id="rId13"/>
    <p:sldId id="275" r:id="rId14"/>
    <p:sldId id="277" r:id="rId15"/>
    <p:sldId id="281" r:id="rId16"/>
    <p:sldId id="283" r:id="rId17"/>
    <p:sldId id="273" r:id="rId18"/>
    <p:sldId id="279" r:id="rId19"/>
    <p:sldId id="280" r:id="rId20"/>
    <p:sldId id="266" r:id="rId21"/>
    <p:sldId id="285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1F9816-3EFE-35C4-7423-E39C2E57C0AE}" name="Isabella Garramone" initials="IG" userId="S::isabella_garramone@abtassoc.com::53a36b06-5f9d-403c-9dd7-fd7cde1ae029" providerId="AD"/>
  <p188:author id="{28317A1A-291F-CE3D-A580-E25390DA94D1}" name="Mintz, Inanje L - OSHA" initials="IM" userId="S::Mintz.Inanje.L@dol.gov::36cc1a12-52fb-41b3-86a6-11390a6e02f0" providerId="AD"/>
  <p188:author id="{2DEF541F-24BC-CCAF-8342-03F6E4974374}" name="Isabella Garramone" initials="IG" userId="S::Isabella_Garramone@abtassoc.com::53a36b06-5f9d-403c-9dd7-fd7cde1ae029" providerId="AD"/>
  <p188:author id="{3890FE28-704C-89AF-24D4-7BDD894E84D2}" name="Barclay, Pamela - OSHA" initials="BO" userId="S::barclay.pamela_dol.gov#ext#@abtassoc.onmicrosoft.com::7115fe91-788c-4dab-8bc8-878c07716a06" providerId="AD"/>
  <p188:author id="{E63DEF51-8E92-B7C2-F699-912A8744F884}" name="Mintz, Inanje L - OSHA" initials="MO" userId="S::mintz.inanje.l_dol.gov#ext#@abtassoc.onmicrosoft.com::d3d6a347-7a73-4b84-8a7a-0c6627c9f91b" providerId="AD"/>
  <p188:author id="{0D19045C-A51C-6CDC-D695-D0DEC34B72A9}" name="Hanible, Mishari - OSHA" initials="MH" userId="S::Hanible.Mishari@dol.gov::5f1973b9-c993-4ef3-b76a-46a161009a6a" providerId="AD"/>
  <p188:author id="{D1A7B471-6D0E-C968-BB89-CB88B1C0CF38}" name="Christine Teter" initials="CT" userId="S::Christine_Teter@abtassoc.com::eab4cf56-a22d-4313-b49f-f7746bc401e8" providerId="AD"/>
  <p188:author id="{319B6A7A-6D09-7487-3169-63FAE6B61D05}" name="Debra Fleischer" initials="DF" userId="S::Debra_Fleischer@abtassoc.com::6c9ceee5-b5dd-4ac6-bb1a-29b7acd15f15" providerId="AD"/>
  <p188:author id="{3B21BAA8-A553-C072-1C0C-0DB49F613013}" name="Brown, LaTanya A - OSHA" initials="LB" userId="S::Brown.LaTanya.A@dol.gov::ee4f871c-dafb-4c77-8e3a-a23fa542ed8e" providerId="AD"/>
  <p188:author id="{9780C4DC-BF4B-3473-7686-42A2E6A30094}" name="Debra Fleischer" initials="DF" userId="S::debra_fleischer@abtassoc.com::6c9ceee5-b5dd-4ac6-bb1a-29b7acd15f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9B"/>
    <a:srgbClr val="066536"/>
    <a:srgbClr val="F5960B"/>
    <a:srgbClr val="FBD49B"/>
    <a:srgbClr val="F6D686"/>
    <a:srgbClr val="ECD9AA"/>
    <a:srgbClr val="FCC601"/>
    <a:srgbClr val="FFFFFF"/>
    <a:srgbClr val="F0F0F0"/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4" autoAdjust="0"/>
    <p:restoredTop sz="82854" autoAdjust="0"/>
  </p:normalViewPr>
  <p:slideViewPr>
    <p:cSldViewPr snapToGrid="0">
      <p:cViewPr varScale="1">
        <p:scale>
          <a:sx n="52" d="100"/>
          <a:sy n="52" d="100"/>
        </p:scale>
        <p:origin x="1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27A714-2A39-A22C-5C3B-ED655C870B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BA26A-E924-471C-A87E-5A31B27D5D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D4A9-EBF2-4C60-8205-9AC30FD7FA7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3924A-DD4E-9B21-9128-079930AEC5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22FF2-95F6-DA65-8155-C1A53637E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8776-60A2-4E21-BB46-61D89B4A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1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F36C-0407-4045-B135-2EB88BDB3458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EC825-934C-47DD-AFA9-45E6100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emergency-preparedness/getting-started#v-nav-evacua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sha.gov/etools/evacuation-plans-procedures/eap/shelter-in-place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kid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Local emergency services: know not only to how to h</a:t>
            </a:r>
            <a:r>
              <a:rPr lang="en-US" dirty="0"/>
              <a:t>ow to contact in an emergency, but also the key contact for coordinating with this agency.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Evacuation: </a:t>
            </a:r>
            <a:r>
              <a:rPr lang="en-US" dirty="0">
                <a:hlinkClick r:id="rId3"/>
              </a:rPr>
              <a:t>https://www.osha.gov/emergency-preparedness/getting-started#v-nav-evacuation</a:t>
            </a:r>
            <a:r>
              <a:rPr lang="en-US" dirty="0"/>
              <a:t> </a:t>
            </a:r>
          </a:p>
          <a:p>
            <a:r>
              <a:rPr lang="en-US" dirty="0"/>
              <a:t>Shelter in Place: </a:t>
            </a:r>
            <a:r>
              <a:rPr lang="en-US" dirty="0">
                <a:hlinkClick r:id="rId4"/>
              </a:rPr>
              <a:t>https://www.osha.gov/etools/evacuation-plans-procedures/eap/shelter-in-place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2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Find kids and family resources at </a:t>
            </a:r>
            <a:r>
              <a:rPr lang="en-US" dirty="0">
                <a:hlinkClick r:id="rId3"/>
              </a:rPr>
              <a:t>ready.gov/kids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32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Find more information on emergency kits and supplies unique to the needs of your family at https://www.ready.gov/kit.</a:t>
            </a:r>
          </a:p>
          <a:p>
            <a:endParaRPr lang="en-US" b="1" dirty="0"/>
          </a:p>
          <a:p>
            <a:r>
              <a:rPr lang="en-US" b="1" dirty="0"/>
              <a:t>Basic kit supplies to include: </a:t>
            </a:r>
          </a:p>
          <a:p>
            <a:pPr lvl="1"/>
            <a:r>
              <a:rPr lang="en-US" dirty="0"/>
              <a:t>Water (bottles or jugs) and food (non-perishable, like cans and dry goods)</a:t>
            </a:r>
          </a:p>
          <a:p>
            <a:pPr lvl="1"/>
            <a:r>
              <a:rPr lang="en-US" dirty="0"/>
              <a:t>Medicine (include OTC medicines and important prescriptions)</a:t>
            </a:r>
          </a:p>
          <a:p>
            <a:pPr lvl="1"/>
            <a:r>
              <a:rPr lang="en-US" dirty="0"/>
              <a:t>Battery-powered NOAA weather radio </a:t>
            </a:r>
          </a:p>
          <a:p>
            <a:pPr lvl="1"/>
            <a:r>
              <a:rPr lang="en-US" dirty="0"/>
              <a:t>Flashlights, cell phone chargers, power bricks, and batteries for devices that need them </a:t>
            </a:r>
          </a:p>
          <a:p>
            <a:pPr lvl="1"/>
            <a:r>
              <a:rPr lang="en-US" dirty="0"/>
              <a:t>Whistle</a:t>
            </a:r>
          </a:p>
          <a:p>
            <a:pPr lvl="1"/>
            <a:r>
              <a:rPr lang="en-US" dirty="0"/>
              <a:t>Dust masks </a:t>
            </a:r>
          </a:p>
          <a:p>
            <a:pPr lvl="1"/>
            <a:r>
              <a:rPr lang="en-US" dirty="0"/>
              <a:t>Tools, can openers, and fire starters </a:t>
            </a:r>
          </a:p>
          <a:p>
            <a:pPr lvl="1"/>
            <a:r>
              <a:rPr lang="en-US" dirty="0"/>
              <a:t>Important documents and identification</a:t>
            </a:r>
          </a:p>
          <a:p>
            <a:pPr lvl="1"/>
            <a:r>
              <a:rPr lang="en-US" dirty="0"/>
              <a:t>Pet food and supplies for three days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71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work, prepare and plan for 24 hours of an emergency situation. At home, prepare and plan for 3 days of an emergency situation.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Response Ready Workplace Challenge (https://www.osha.gov/safeandsound/activities#accordion-84740-collapse3) is one of the Safe and Sound Core Element Challenges (see all: https://www.osha.gov/safeandsound/activities). </a:t>
            </a:r>
          </a:p>
          <a:p>
            <a:endParaRPr lang="en-US"/>
          </a:p>
          <a:p>
            <a:r>
              <a:rPr lang="en-US"/>
              <a:t>The Develop an Emergency Action Plan worksheet: (ttps://www.osha.gov/sites/default/files/3_HPC_Develop_An_Emergency_Action_Plan.pdf) is part Safety and Health Programs Step-by-Step Guide (https://www.osha.gov/safety-management/step-by-step-guide/).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0F4D1-900A-7E35-F66B-6BC5FF7FD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12787-24C1-ADE6-D822-C4420579B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CCD15-DB34-3635-B727-FA87C4688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Find toolkits, resources, and information on National Preparedness Month at https://www.ready.gov/September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E739-348E-119A-F35A-DDCEA0DBB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6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Find resources for different industries and types of emergencies: </a:t>
            </a:r>
            <a:r>
              <a:rPr lang="en-US" sz="1400" b="0">
                <a:solidFill>
                  <a:schemeClr val="accent1"/>
                </a:solidFill>
                <a:latin typeface="+mj-lt"/>
              </a:rPr>
              <a:t>https://www.osha.gov/emergency-preparedness  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US" sz="1400" b="0">
              <a:solidFill>
                <a:schemeClr val="accent1"/>
              </a:solidFill>
              <a:latin typeface="+mj-lt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Natural Disasters: </a:t>
            </a:r>
            <a:r>
              <a:rPr lang="en-US" sz="1400" b="0">
                <a:solidFill>
                  <a:schemeClr val="accent1"/>
                </a:solidFill>
                <a:latin typeface="+mj-lt"/>
              </a:rPr>
              <a:t>floods, hurricanes, tornadoes, fires, earthquakes, snow or ice storms, etc. 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Outages: </a:t>
            </a:r>
            <a:r>
              <a:rPr lang="en-US" sz="1400" b="0">
                <a:solidFill>
                  <a:schemeClr val="accent1"/>
                </a:solidFill>
                <a:latin typeface="+mj-lt"/>
              </a:rPr>
              <a:t>electricity, water, or other essential requirements 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Chemical: </a:t>
            </a:r>
            <a:r>
              <a:rPr lang="en-US" sz="1400" b="0">
                <a:solidFill>
                  <a:schemeClr val="accent1"/>
                </a:solidFill>
                <a:latin typeface="+mj-lt"/>
              </a:rPr>
              <a:t>toxic gas releases, chemical spills, radiological accidents, etc. 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Social/Civil: </a:t>
            </a:r>
            <a:r>
              <a:rPr lang="en-US" sz="1400" b="0">
                <a:solidFill>
                  <a:schemeClr val="accent1"/>
                </a:solidFill>
                <a:latin typeface="+mj-lt"/>
              </a:rPr>
              <a:t>public health emergencies/pandemics, civil disturbances, terrorism or war, workplace violence,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 Informed: </a:t>
            </a:r>
          </a:p>
          <a:p>
            <a:r>
              <a:rPr lang="en-US" dirty="0"/>
              <a:t>	Sign up for local emergency and weather alerts </a:t>
            </a:r>
          </a:p>
          <a:p>
            <a:pPr lvl="2"/>
            <a:r>
              <a:rPr lang="en-US" dirty="0"/>
              <a:t>Identify and follow a trusted source of local and national news </a:t>
            </a:r>
          </a:p>
          <a:p>
            <a:pPr lvl="2"/>
            <a:r>
              <a:rPr lang="en-US" dirty="0"/>
              <a:t>Identify if an emergency radio or alert system should be installed at your facility</a:t>
            </a:r>
          </a:p>
          <a:p>
            <a:endParaRPr lang="en-US" dirty="0"/>
          </a:p>
          <a:p>
            <a:r>
              <a:rPr lang="en-US" b="1" dirty="0"/>
              <a:t>Make a Plan: </a:t>
            </a:r>
          </a:p>
          <a:p>
            <a:pPr lvl="2"/>
            <a:r>
              <a:rPr lang="en-US" dirty="0"/>
              <a:t>Make or review your workplace </a:t>
            </a:r>
            <a:r>
              <a:rPr lang="en-US" b="0" dirty="0"/>
              <a:t>emergency action plan (EAP)</a:t>
            </a:r>
          </a:p>
          <a:p>
            <a:pPr lvl="2"/>
            <a:r>
              <a:rPr lang="en-US" dirty="0"/>
              <a:t>Have a policy for how and when to put the EAP into action </a:t>
            </a:r>
          </a:p>
          <a:p>
            <a:pPr lvl="2"/>
            <a:r>
              <a:rPr lang="en-US" dirty="0"/>
              <a:t>Build a disaster preparedness kit</a:t>
            </a:r>
          </a:p>
          <a:p>
            <a:endParaRPr lang="en-US" dirty="0"/>
          </a:p>
          <a:p>
            <a:r>
              <a:rPr lang="en-US" b="1" dirty="0"/>
              <a:t>Prepare and Act: </a:t>
            </a:r>
          </a:p>
          <a:p>
            <a:pPr lvl="2"/>
            <a:r>
              <a:rPr lang="en-US" dirty="0"/>
              <a:t>Update policies and procedures as needed </a:t>
            </a:r>
          </a:p>
          <a:p>
            <a:pPr lvl="2"/>
            <a:r>
              <a:rPr lang="en-US" dirty="0"/>
              <a:t>Ensure staff are trained and supplies are available </a:t>
            </a:r>
          </a:p>
          <a:p>
            <a:pPr lvl="2"/>
            <a:r>
              <a:rPr lang="en-US" dirty="0"/>
              <a:t>Assign emergency responsibilities  </a:t>
            </a:r>
          </a:p>
          <a:p>
            <a:pPr lvl="2"/>
            <a:r>
              <a:rPr lang="en-US" dirty="0"/>
              <a:t>Conduct drills and practice your plan at regular intervals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5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Learn more about Emergency Action Plans: </a:t>
            </a:r>
            <a:r>
              <a:rPr lang="en-US"/>
              <a:t>https://www.osha.gov/emergency-preparedness/getting-started </a:t>
            </a:r>
          </a:p>
          <a:p>
            <a:endParaRPr lang="en-US"/>
          </a:p>
          <a:p>
            <a:r>
              <a:rPr lang="en-US"/>
              <a:t>Best practices for your EAP: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/>
              <a:t>Include various perspectives from your workplace to create and review an EAP.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/>
              <a:t>Create an EAP for each location if are multiple worksites.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/>
              <a:t>Communicate with local agencies, departments, and services.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/>
              <a:t>Conduct regular EAP reviews for changes or updates.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/>
              <a:t>Include the EAP in onboarding and regular training.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a buddy system for those individuals or colleagues who may need assistance during an evacuation and know how to use an evacuation chair.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EC825-934C-47DD-AFA9-45E61005C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background with text and cartoon characters&#10;&#10;AI-generated content may be incorrect.">
            <a:extLst>
              <a:ext uri="{FF2B5EF4-FFF2-40B4-BE49-F238E27FC236}">
                <a16:creationId xmlns:a16="http://schemas.microsoft.com/office/drawing/2014/main" id="{C0CC3A47-1B87-99CE-F218-92B94098B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5"/>
          <a:stretch/>
        </p:blipFill>
        <p:spPr>
          <a:xfrm>
            <a:off x="1524" y="0"/>
            <a:ext cx="12188952" cy="39574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0F2E18-EA06-5ECF-F7D8-CF29CDD213F3}"/>
              </a:ext>
            </a:extLst>
          </p:cNvPr>
          <p:cNvSpPr/>
          <p:nvPr userDrawn="1"/>
        </p:nvSpPr>
        <p:spPr>
          <a:xfrm>
            <a:off x="1941923" y="5920033"/>
            <a:ext cx="2743200" cy="47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FB125-A88F-9083-44B7-B13DF8B599B8}"/>
              </a:ext>
            </a:extLst>
          </p:cNvPr>
          <p:cNvSpPr txBox="1"/>
          <p:nvPr userDrawn="1"/>
        </p:nvSpPr>
        <p:spPr>
          <a:xfrm>
            <a:off x="4239321" y="6342862"/>
            <a:ext cx="37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66536"/>
                </a:solidFill>
                <a:latin typeface="Aptos ExtraBold" panose="020B0004020202020204" pitchFamily="34" charset="0"/>
              </a:rPr>
              <a:t>OSHA.gov/SafeAndSoundWeek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0950F-5A55-7AF2-FF28-05DF0A6D6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97464"/>
            <a:ext cx="9144000" cy="1376649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E9CE6-E73D-AF08-9065-5D6B9EED1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0639"/>
            <a:ext cx="9144000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60F23-8930-CF93-7A34-2DCA76ED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37EAD-FF6D-CB22-18F0-A327DBF1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7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B5DE3-600F-4C8D-87C1-A84BB219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A1BB6-7764-19C1-F636-44BE09E3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DFE96-0DA7-F573-724C-232CCC78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A4EC-3742-8A4C-0749-C978D380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3A86-E1EA-ADB9-C72D-BC621FC0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DCA11-AAE6-04AE-0A45-C388DB601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CD3A1-3507-BDAF-547B-320A6472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FA0D1-2FF6-35F3-3F9E-AE479BAB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24DFA-A921-4010-E2CA-34BF2BFD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9814-7584-0D17-029F-752301BF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6D025-C1A0-AC2F-BED1-3BAC21412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4622A-2D5C-3311-DCD3-A7EBF3B53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0F2B6-7203-0EB4-CB5A-09F7CCC4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5DC6D-7114-EBAD-E059-ACB0FA44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71907-F846-C5DD-EFA0-84328C52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0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63AB-BCB1-53C6-A7AD-EAC79FFA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8F04B-4501-4F58-2643-40108D2A3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A31F4-308E-DEC8-C375-CDF4A768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3983-AB28-761E-B615-CF9FD9C7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810A-684D-EA54-2043-4DEB5F1D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F2BAD-A14A-8D17-53DF-4049C588B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68A0C-B43A-1D2A-C238-E46CAA869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2533C-7118-F731-E851-00A7CF16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DEF64-9086-BCB8-3BE4-CDDC4131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FD42-C440-1CAD-DC6F-3A0E8C2C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820D567B-A6D0-BBFE-E2FD-3AE0F4FD9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0"/>
          <a:stretch/>
        </p:blipFill>
        <p:spPr>
          <a:xfrm>
            <a:off x="3048" y="5027390"/>
            <a:ext cx="12188952" cy="18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08260-5BFC-1E88-F9F0-92832145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35"/>
            <a:ext cx="10515600" cy="853289"/>
          </a:xfrm>
        </p:spPr>
        <p:txBody>
          <a:bodyPr>
            <a:normAutofit/>
          </a:bodyPr>
          <a:lstStyle>
            <a:lvl1pPr algn="justLow">
              <a:lnSpc>
                <a:spcPct val="100000"/>
              </a:lnSpc>
              <a:defRPr sz="4000" b="1">
                <a:solidFill>
                  <a:srgbClr val="C128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5E30-B66A-FCD8-9AA8-033CDFBC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485"/>
            <a:ext cx="10515600" cy="387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1C0A-26DE-1CB6-4834-F4119145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975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58C186A-A9DA-4BF3-8F5E-E39B74BF7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96992-7180-4262-F457-FFD0E6582934}"/>
              </a:ext>
            </a:extLst>
          </p:cNvPr>
          <p:cNvSpPr/>
          <p:nvPr userDrawn="1"/>
        </p:nvSpPr>
        <p:spPr>
          <a:xfrm>
            <a:off x="1565031" y="5222631"/>
            <a:ext cx="1274884" cy="113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D9377-89B9-BD08-89F5-08FDF0426AB8}"/>
              </a:ext>
            </a:extLst>
          </p:cNvPr>
          <p:cNvSpPr txBox="1"/>
          <p:nvPr userDrawn="1"/>
        </p:nvSpPr>
        <p:spPr>
          <a:xfrm>
            <a:off x="1469744" y="6478256"/>
            <a:ext cx="371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latin typeface="Aptos ExtraBold" panose="020B0004020202020204" pitchFamily="34" charset="0"/>
              </a:rPr>
              <a:t>Safe + Sound Week</a:t>
            </a:r>
          </a:p>
        </p:txBody>
      </p:sp>
    </p:spTree>
    <p:extLst>
      <p:ext uri="{BB962C8B-B14F-4D97-AF65-F5344CB8AC3E}">
        <p14:creationId xmlns:p14="http://schemas.microsoft.com/office/powerpoint/2010/main" val="40631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FE8F7DBE-4556-77AF-C758-8E5F95FB3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8"/>
          <a:stretch/>
        </p:blipFill>
        <p:spPr>
          <a:xfrm>
            <a:off x="1524" y="4943054"/>
            <a:ext cx="12188952" cy="1928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08260-5BFC-1E88-F9F0-92832145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35"/>
            <a:ext cx="10515600" cy="85328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rgbClr val="C128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5E30-B66A-FCD8-9AA8-033CDFBC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485"/>
            <a:ext cx="10515600" cy="387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48B5-61EC-0258-1056-899147A6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584D-93E0-E0B0-03C4-37982E52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1C0A-26DE-1CB6-4834-F4119145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F58C186A-A9DA-4BF3-8F5E-E39B74BF7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2EBED5-A92D-C4CA-1AEA-9F126C39B23B}"/>
              </a:ext>
            </a:extLst>
          </p:cNvPr>
          <p:cNvSpPr/>
          <p:nvPr userDrawn="1"/>
        </p:nvSpPr>
        <p:spPr>
          <a:xfrm>
            <a:off x="9258300" y="5280822"/>
            <a:ext cx="1274884" cy="113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5EC76-9362-E0F2-8B09-44CC5E235AF5}"/>
              </a:ext>
            </a:extLst>
          </p:cNvPr>
          <p:cNvSpPr txBox="1"/>
          <p:nvPr userDrawn="1"/>
        </p:nvSpPr>
        <p:spPr>
          <a:xfrm>
            <a:off x="8315260" y="650065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ptos ExtraBold" panose="020B0004020202020204" pitchFamily="34" charset="0"/>
              </a:rPr>
              <a:t>Safe + Sound Week</a:t>
            </a:r>
          </a:p>
        </p:txBody>
      </p:sp>
    </p:spTree>
    <p:extLst>
      <p:ext uri="{BB962C8B-B14F-4D97-AF65-F5344CB8AC3E}">
        <p14:creationId xmlns:p14="http://schemas.microsoft.com/office/powerpoint/2010/main" val="271458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green rectangle&#10;&#10;AI-generated content may be incorrect.">
            <a:extLst>
              <a:ext uri="{FF2B5EF4-FFF2-40B4-BE49-F238E27FC236}">
                <a16:creationId xmlns:a16="http://schemas.microsoft.com/office/drawing/2014/main" id="{6D39FDE7-32AB-48A4-5227-9AACA62F4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08260-5BFC-1E88-F9F0-92832145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5328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5E30-B66A-FCD8-9AA8-033CDFBC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485"/>
            <a:ext cx="10515600" cy="387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48B5-61EC-0258-1056-899147A6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584D-93E0-E0B0-03C4-37982E52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1C0A-26DE-1CB6-4834-F4119145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975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58C186A-A9DA-4BF3-8F5E-E39B74BF7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green rectangle&#10;&#10;AI-generated content may be incorrect.">
            <a:extLst>
              <a:ext uri="{FF2B5EF4-FFF2-40B4-BE49-F238E27FC236}">
                <a16:creationId xmlns:a16="http://schemas.microsoft.com/office/drawing/2014/main" id="{3DAC2110-D18D-297C-8818-DCE4F95CB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08260-5BFC-1E88-F9F0-92832145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5328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5E30-B66A-FCD8-9AA8-033CDFBC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485"/>
            <a:ext cx="10515600" cy="387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48B5-61EC-0258-1056-899147A6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584D-93E0-E0B0-03C4-37982E52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1C0A-26DE-1CB6-4834-F4119145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F58C186A-A9DA-4BF3-8F5E-E39B74BF7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2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ABB5-153E-7212-D2BB-A1B33A70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FB56B-5BD4-19D8-448E-2985F38C8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82D11-07F0-BEA7-99C9-C28987B3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52D7-B01F-FB82-8193-B4D28D13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D3D75-232A-CE46-4C2A-E16584E5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079C-5DDB-F65E-B53E-68FFF804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7064-DCC1-031C-F5C7-E698FA970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7D58C-91C9-6DC8-803E-E6F7129DE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7878A-C6F3-27E3-8360-F3727EC2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5C88C-7397-9A8C-1865-3D62DD7E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812D2-12C5-EF1A-D31A-03E5BFB2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A3EC-90ED-9AC4-B64F-CBFB7D2E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5A50F-C060-474F-4EC2-7731331AB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384CD-7B41-6B1B-EEC3-F451E2CBA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BCDAA-D8C2-DC08-BC7C-566990FE5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3F01A-E753-8FA2-53E5-A4E7E74D5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06B3C-8E1C-0947-0AA0-4D7165D7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28BD8-D424-D626-5624-226592F5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21C44-F50A-6E5D-65F5-CC9B9A15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7052-C13D-9BCE-250E-455E3FDB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012D7-E0B5-9696-67C4-24AB309F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59A38-0EF4-4F2C-BC4C-E9AF6336F484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7B6C7-7D10-AAEA-1F4E-17C44B08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8314B-F321-9D2F-33B7-ECB62B34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CDCED-2D88-DFE0-BF4F-1D7FEC63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AFCE-477D-D85D-641C-AB3AD7060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D035F-DBCF-FA8D-6B74-C785ED38D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C186A-A9DA-4BF3-8F5E-E39B74BF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emergency-preparedness/getting-started#v-nav-evacu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etools/evacuation-plans-procedures/eap/shelter-in-plac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ady.gov/k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afeandsound/activities#accordion-84740-collapse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sha.gov/sites/default/files/3_HPC_Develop_An_Emergency_Action_Plan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septemb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dy.gov/september" TargetMode="External"/><Relationship Id="rId3" Type="http://schemas.openxmlformats.org/officeDocument/2006/relationships/hyperlink" Target="https://www.osha.gov/emergency-preparedness" TargetMode="External"/><Relationship Id="rId7" Type="http://schemas.openxmlformats.org/officeDocument/2006/relationships/hyperlink" Target="https://www.ready.gov/kid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ady.gov/business" TargetMode="External"/><Relationship Id="rId5" Type="http://schemas.openxmlformats.org/officeDocument/2006/relationships/hyperlink" Target="https://www.osha.gov/etools/evacuation-plans-procedures/eap/develop-implement" TargetMode="External"/><Relationship Id="rId4" Type="http://schemas.openxmlformats.org/officeDocument/2006/relationships/hyperlink" Target="https://www.osha.gov/emergency-preparedness/getting-started" TargetMode="External"/><Relationship Id="rId9" Type="http://schemas.openxmlformats.org/officeDocument/2006/relationships/hyperlink" Target="https://www.ready.gov/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ady.gov/ki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F8ED9-64F7-1970-A1B0-2A1B1ABE8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20125"/>
            <a:ext cx="9144000" cy="1376649"/>
          </a:xfrm>
        </p:spPr>
        <p:txBody>
          <a:bodyPr>
            <a:normAutofit fontScale="90000"/>
          </a:bodyPr>
          <a:lstStyle/>
          <a:p>
            <a:r>
              <a:rPr lang="en-US"/>
              <a:t>Planning for Emergencies in </a:t>
            </a:r>
            <a:br>
              <a:rPr lang="en-US"/>
            </a:br>
            <a:r>
              <a:rPr lang="en-US"/>
              <a:t>Your Workplace </a:t>
            </a:r>
          </a:p>
        </p:txBody>
      </p:sp>
    </p:spTree>
    <p:extLst>
      <p:ext uri="{BB962C8B-B14F-4D97-AF65-F5344CB8AC3E}">
        <p14:creationId xmlns:p14="http://schemas.microsoft.com/office/powerpoint/2010/main" val="313337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B969B-ABC8-5C6E-FB1D-79EBB5325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7C94-2E51-A992-1C6F-15BFB637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Action Plan: Training &amp; Supplies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026EA1-279F-0A40-D5B1-4BDFC18E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252338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97208-DAB7-C53D-2003-EC96E580A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551" y="1297735"/>
            <a:ext cx="716405" cy="71640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05AB2-5DE2-8931-CAEB-AE935690B68B}"/>
              </a:ext>
            </a:extLst>
          </p:cNvPr>
          <p:cNvSpPr txBox="1"/>
          <p:nvPr/>
        </p:nvSpPr>
        <p:spPr>
          <a:xfrm>
            <a:off x="1812313" y="1290920"/>
            <a:ext cx="4034799" cy="768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Training policies or requirements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5E929-7565-BAE0-AADC-97197AD8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82" y="2380413"/>
            <a:ext cx="4861139" cy="3295854"/>
          </a:xfrm>
        </p:spPr>
        <p:txBody>
          <a:bodyPr>
            <a:normAutofit/>
          </a:bodyPr>
          <a:lstStyle/>
          <a:p>
            <a:r>
              <a:rPr lang="en-US" sz="2400" dirty="0"/>
              <a:t>How and when to conduct emergency training</a:t>
            </a:r>
          </a:p>
          <a:p>
            <a:r>
              <a:rPr lang="en-US" sz="2400" dirty="0"/>
              <a:t>How and when to conduct drills</a:t>
            </a:r>
          </a:p>
          <a:p>
            <a:r>
              <a:rPr lang="en-US" sz="2400" dirty="0"/>
              <a:t>Discuss special hazards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sz="2000" dirty="0"/>
              <a:t>Flammable materials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sz="2000" dirty="0"/>
              <a:t>Toxic chemicals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sz="2000" dirty="0"/>
              <a:t>Water-reactive substances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sz="2000" dirty="0"/>
              <a:t>Radioactive sources</a:t>
            </a:r>
          </a:p>
          <a:p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05728B-2E00-570A-1E26-A96FCF7C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5659" y="1297639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FB505-D175-90F1-E6E1-06E3FAF00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1049" y="1343040"/>
            <a:ext cx="716405" cy="71640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913DA-383D-AF20-6A05-D792B8D6C60D}"/>
              </a:ext>
            </a:extLst>
          </p:cNvPr>
          <p:cNvSpPr txBox="1"/>
          <p:nvPr/>
        </p:nvSpPr>
        <p:spPr>
          <a:xfrm>
            <a:off x="7787906" y="1297639"/>
            <a:ext cx="3651950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First-aid, AED, and other materials locations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447D7B4-D185-CB22-3EF9-E5F5EE553201}"/>
              </a:ext>
            </a:extLst>
          </p:cNvPr>
          <p:cNvSpPr txBox="1">
            <a:spLocks/>
          </p:cNvSpPr>
          <p:nvPr/>
        </p:nvSpPr>
        <p:spPr>
          <a:xfrm>
            <a:off x="6881049" y="2380413"/>
            <a:ext cx="4728565" cy="3286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Locations of critical safety and emergency supplies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A4DD59-8AB2-4DE8-4347-28DB9677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0496" y="5001528"/>
            <a:ext cx="1374090" cy="123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10412005-E1D0-5D08-FE0E-F8BDAEDABACA}"/>
              </a:ext>
            </a:extLst>
          </p:cNvPr>
          <p:cNvSpPr/>
          <p:nvPr/>
        </p:nvSpPr>
        <p:spPr>
          <a:xfrm>
            <a:off x="7597453" y="4349061"/>
            <a:ext cx="2967133" cy="1572527"/>
          </a:xfrm>
          <a:prstGeom prst="wedgeRoundRectCallout">
            <a:avLst>
              <a:gd name="adj1" fmla="val 61532"/>
              <a:gd name="adj2" fmla="val -5772"/>
              <a:gd name="adj3" fmla="val 16667"/>
            </a:avLst>
          </a:prstGeom>
          <a:solidFill>
            <a:srgbClr val="FFE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12805"/>
                </a:solidFill>
              </a:rPr>
              <a:t>What does this look like at your workplace?</a:t>
            </a:r>
          </a:p>
        </p:txBody>
      </p:sp>
    </p:spTree>
    <p:extLst>
      <p:ext uri="{BB962C8B-B14F-4D97-AF65-F5344CB8AC3E}">
        <p14:creationId xmlns:p14="http://schemas.microsoft.com/office/powerpoint/2010/main" val="195229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62F0-1C1E-1409-5F57-670C3ED3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Emergency Action Plan: Staff &amp; Services Contacts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A30C98-60A7-692A-D585-075028741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310829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44C25-C8FC-188C-49AF-29898F2A5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567" y="1356275"/>
            <a:ext cx="716405" cy="71640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5B138-F641-2F3D-09BF-E58ADFC9009C}"/>
              </a:ext>
            </a:extLst>
          </p:cNvPr>
          <p:cNvSpPr txBox="1"/>
          <p:nvPr/>
        </p:nvSpPr>
        <p:spPr>
          <a:xfrm>
            <a:off x="1777599" y="1310829"/>
            <a:ext cx="3827020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/>
              <a:t>Staff contacts and emergency responsibilities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C282EB2-7EEA-2B72-E61E-F073D734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2" y="2439009"/>
            <a:ext cx="4848922" cy="3021958"/>
          </a:xfrm>
        </p:spPr>
        <p:txBody>
          <a:bodyPr>
            <a:normAutofit/>
          </a:bodyPr>
          <a:lstStyle/>
          <a:p>
            <a:r>
              <a:rPr lang="en-US" sz="2400"/>
              <a:t>Key emergency contacts and information </a:t>
            </a:r>
          </a:p>
          <a:p>
            <a:r>
              <a:rPr lang="en-US" sz="2400"/>
              <a:t>Responsibilities in different situations </a:t>
            </a:r>
          </a:p>
          <a:p>
            <a:r>
              <a:rPr lang="en-US" sz="2400"/>
              <a:t>Authority for critical decision making </a:t>
            </a:r>
          </a:p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A60FCC-D1BB-4C66-7F8B-B8962A9D8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074" y="1321983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CC230D-1BB3-4DBF-B221-DA0A1875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3426" y="1367429"/>
            <a:ext cx="716405" cy="71640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47170-F251-8440-9E60-162F8D13CE6A}"/>
              </a:ext>
            </a:extLst>
          </p:cNvPr>
          <p:cNvSpPr txBox="1"/>
          <p:nvPr/>
        </p:nvSpPr>
        <p:spPr>
          <a:xfrm>
            <a:off x="7289042" y="1310829"/>
            <a:ext cx="4312299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/>
              <a:t>Local emergency services information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E2359FB-6AD2-3362-3F70-8C35F2A6B09D}"/>
              </a:ext>
            </a:extLst>
          </p:cNvPr>
          <p:cNvSpPr txBox="1">
            <a:spLocks/>
          </p:cNvSpPr>
          <p:nvPr/>
        </p:nvSpPr>
        <p:spPr>
          <a:xfrm>
            <a:off x="6393426" y="2439009"/>
            <a:ext cx="4848922" cy="3021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Information on local emergency responders and agencies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D06F35-F97E-114E-12BD-41F4EA993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0496" y="5001528"/>
            <a:ext cx="1374090" cy="123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BDFDA9E-A76F-4666-DA32-7182080EAEA3}"/>
              </a:ext>
            </a:extLst>
          </p:cNvPr>
          <p:cNvSpPr/>
          <p:nvPr/>
        </p:nvSpPr>
        <p:spPr>
          <a:xfrm>
            <a:off x="6459527" y="4691609"/>
            <a:ext cx="3455973" cy="1411973"/>
          </a:xfrm>
          <a:prstGeom prst="wedgeRoundRectCallout">
            <a:avLst>
              <a:gd name="adj1" fmla="val 76552"/>
              <a:gd name="adj2" fmla="val -19344"/>
              <a:gd name="adj3" fmla="val 16667"/>
            </a:avLst>
          </a:prstGeom>
          <a:solidFill>
            <a:srgbClr val="FFE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12805"/>
                </a:solidFill>
              </a:rPr>
              <a:t>Who are your key staff and local emergency services? </a:t>
            </a:r>
          </a:p>
        </p:txBody>
      </p:sp>
    </p:spTree>
    <p:extLst>
      <p:ext uri="{BB962C8B-B14F-4D97-AF65-F5344CB8AC3E}">
        <p14:creationId xmlns:p14="http://schemas.microsoft.com/office/powerpoint/2010/main" val="421318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EFB3-1478-46F4-8264-09F209A5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Emergency Response: Should I stay or should I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A2FA-35F8-6CCE-2D17-DBCA98AE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Different emergencies require different responses</a:t>
            </a:r>
          </a:p>
          <a:p>
            <a:r>
              <a:rPr lang="en-US" dirty="0"/>
              <a:t>EAPs should include when a workplace </a:t>
            </a:r>
            <a:r>
              <a:rPr lang="en-US" b="1" dirty="0"/>
              <a:t>evacuation</a:t>
            </a:r>
            <a:r>
              <a:rPr lang="en-US" dirty="0"/>
              <a:t> is necessary, or if the workplace should </a:t>
            </a:r>
            <a:r>
              <a:rPr lang="en-US" b="1" dirty="0"/>
              <a:t>shelter-in-place</a:t>
            </a:r>
          </a:p>
          <a:p>
            <a:r>
              <a:rPr lang="en-US" dirty="0"/>
              <a:t>Learn more about </a:t>
            </a:r>
            <a:r>
              <a:rPr lang="en-US" dirty="0">
                <a:hlinkClick r:id="rId3"/>
              </a:rPr>
              <a:t>evacuation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shelter-in-place</a:t>
            </a:r>
            <a:r>
              <a:rPr lang="en-US" dirty="0"/>
              <a:t> procedures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C26B855-2361-3EB3-82F6-4769D40E21AC}"/>
              </a:ext>
            </a:extLst>
          </p:cNvPr>
          <p:cNvSpPr/>
          <p:nvPr/>
        </p:nvSpPr>
        <p:spPr>
          <a:xfrm>
            <a:off x="1914293" y="4012911"/>
            <a:ext cx="5040352" cy="942134"/>
          </a:xfrm>
          <a:prstGeom prst="wedgeRoundRectCallout">
            <a:avLst>
              <a:gd name="adj1" fmla="val -64514"/>
              <a:gd name="adj2" fmla="val 53914"/>
              <a:gd name="adj3" fmla="val 16667"/>
            </a:avLst>
          </a:prstGeom>
          <a:solidFill>
            <a:srgbClr val="FFE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12805"/>
                </a:solidFill>
              </a:rPr>
              <a:t>How do you know what response plan to follow?</a:t>
            </a:r>
          </a:p>
        </p:txBody>
      </p:sp>
    </p:spTree>
    <p:extLst>
      <p:ext uri="{BB962C8B-B14F-4D97-AF65-F5344CB8AC3E}">
        <p14:creationId xmlns:p14="http://schemas.microsoft.com/office/powerpoint/2010/main" val="420989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5C54C-96A8-321C-DB60-6EA991420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Take Preparedness Home</a:t>
            </a:r>
          </a:p>
        </p:txBody>
      </p:sp>
    </p:spTree>
    <p:extLst>
      <p:ext uri="{BB962C8B-B14F-4D97-AF65-F5344CB8AC3E}">
        <p14:creationId xmlns:p14="http://schemas.microsoft.com/office/powerpoint/2010/main" val="344601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03B-11FE-83EB-45CD-F0F2C408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1" y="229835"/>
            <a:ext cx="10930719" cy="853289"/>
          </a:xfrm>
        </p:spPr>
        <p:txBody>
          <a:bodyPr>
            <a:normAutofit/>
          </a:bodyPr>
          <a:lstStyle/>
          <a:p>
            <a:r>
              <a:rPr lang="en-US" dirty="0"/>
              <a:t>Be Prepared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65BA-8831-8074-561C-FEC4EDDE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225485"/>
            <a:ext cx="7327017" cy="4233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Being prepared can save lives and minimize damage</a:t>
            </a:r>
          </a:p>
          <a:p>
            <a:pPr>
              <a:lnSpc>
                <a:spcPct val="100000"/>
              </a:lnSpc>
            </a:pPr>
            <a:r>
              <a:rPr lang="en-US" dirty="0"/>
              <a:t>Think about: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Creating a family emergency plan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Including dependents and pets in plans  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Maintaining emergency supplies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Knowing how to shut off utilities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Securing important documents</a:t>
            </a:r>
          </a:p>
          <a:p>
            <a:pPr lvl="1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Practicing emergency drills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93C64F-4737-3E02-1674-48DF82FC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990906" y="0"/>
            <a:ext cx="11155" cy="6858000"/>
          </a:xfrm>
          <a:prstGeom prst="line">
            <a:avLst/>
          </a:prstGeom>
          <a:ln w="158750">
            <a:solidFill>
              <a:srgbClr val="06653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woman and child stand in front of a counter discusing the emergency supplies kit items on the counter. These include a backpack, first aid kit, water bottles, canned goods, flashlight, and more. ">
            <a:extLst>
              <a:ext uri="{FF2B5EF4-FFF2-40B4-BE49-F238E27FC236}">
                <a16:creationId xmlns:a16="http://schemas.microsoft.com/office/drawing/2014/main" id="{FDEC2288-7338-CD71-3752-9AE920AEC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4572" b="1789"/>
          <a:stretch/>
        </p:blipFill>
        <p:spPr>
          <a:xfrm>
            <a:off x="8040028" y="0"/>
            <a:ext cx="4151971" cy="64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0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puts a water bottle into a backpack. Around the backpack are other supplies to make an emergency kit, such as non-perishable food, flashlights, identification cards, and more.">
            <a:extLst>
              <a:ext uri="{FF2B5EF4-FFF2-40B4-BE49-F238E27FC236}">
                <a16:creationId xmlns:a16="http://schemas.microsoft.com/office/drawing/2014/main" id="{E452A3AA-A14C-5548-6031-97F9B746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078"/>
          <a:stretch/>
        </p:blipFill>
        <p:spPr>
          <a:xfrm>
            <a:off x="0" y="0"/>
            <a:ext cx="3760366" cy="6425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726E1-CDF6-1618-69C0-648190D2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062" y="229835"/>
            <a:ext cx="7274737" cy="853289"/>
          </a:xfrm>
        </p:spPr>
        <p:txBody>
          <a:bodyPr>
            <a:normAutofit fontScale="90000"/>
          </a:bodyPr>
          <a:lstStyle/>
          <a:p>
            <a:r>
              <a:rPr lang="en-US"/>
              <a:t>Home Emergency Preparedness Kits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6A187-272C-59E2-56AE-AE9F1EB07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061" y="1214403"/>
            <a:ext cx="6366769" cy="4885313"/>
          </a:xfrm>
        </p:spPr>
        <p:txBody>
          <a:bodyPr>
            <a:normAutofit/>
          </a:bodyPr>
          <a:lstStyle/>
          <a:p>
            <a:r>
              <a:rPr lang="en-US" dirty="0"/>
              <a:t>Build an emergency kit to last you at least </a:t>
            </a:r>
            <a:r>
              <a:rPr lang="en-US" b="1" dirty="0"/>
              <a:t>3 days</a:t>
            </a:r>
            <a:endParaRPr lang="en-US" dirty="0"/>
          </a:p>
          <a:p>
            <a:r>
              <a:rPr lang="en-US" dirty="0"/>
              <a:t>Find basic emergency kit supplies at </a:t>
            </a:r>
            <a:r>
              <a:rPr lang="en-US" dirty="0">
                <a:hlinkClick r:id="rId4"/>
              </a:rPr>
              <a:t>ready.gov/kit </a:t>
            </a:r>
            <a:endParaRPr lang="en-US" dirty="0"/>
          </a:p>
          <a:p>
            <a:r>
              <a:rPr lang="en-US" dirty="0"/>
              <a:t>Consider unique needs for your family, including supplies for pets or seniors</a:t>
            </a:r>
          </a:p>
          <a:p>
            <a:pPr lvl="1"/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7330BA4-3D46-A6B6-C124-45E0385679E2}"/>
              </a:ext>
            </a:extLst>
          </p:cNvPr>
          <p:cNvSpPr/>
          <p:nvPr/>
        </p:nvSpPr>
        <p:spPr>
          <a:xfrm>
            <a:off x="7583424" y="4864608"/>
            <a:ext cx="2675484" cy="1059262"/>
          </a:xfrm>
          <a:prstGeom prst="wedgeRoundRectCallout">
            <a:avLst>
              <a:gd name="adj1" fmla="val 76739"/>
              <a:gd name="adj2" fmla="val -19956"/>
              <a:gd name="adj3" fmla="val 16667"/>
            </a:avLst>
          </a:prstGeom>
          <a:solidFill>
            <a:srgbClr val="FFE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12805"/>
                </a:solidFill>
              </a:rPr>
              <a:t>Do you have an emergency kit?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CB7B15-23F1-5625-24D7-C88AB74E6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65421" y="-12192"/>
            <a:ext cx="11155" cy="6858000"/>
          </a:xfrm>
          <a:prstGeom prst="line">
            <a:avLst/>
          </a:prstGeom>
          <a:ln w="158750">
            <a:solidFill>
              <a:srgbClr val="06653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4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FDE2-7BC4-1379-A4B9-57A3463E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at Work </a:t>
            </a:r>
            <a:r>
              <a:rPr lang="en-US" u="sng" dirty="0"/>
              <a:t>and</a:t>
            </a:r>
            <a:r>
              <a:rPr lang="en-US" dirty="0"/>
              <a:t> Home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9B5927-A8FE-556B-3380-A515E1DE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1888" y="1281097"/>
            <a:ext cx="4727448" cy="2276856"/>
          </a:xfrm>
          <a:prstGeom prst="roundRect">
            <a:avLst/>
          </a:prstGeom>
          <a:solidFill>
            <a:srgbClr val="FFE999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EA73-2F6E-35E6-65F1-DE531BEC7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1" y="1346893"/>
            <a:ext cx="4079630" cy="2100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Prepare and plan for 24 hours of an emergency situation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Likely not alone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Following workplace plan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6F2214-A109-2708-F269-07B159A80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1" y="1280101"/>
            <a:ext cx="4724400" cy="22778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483F57-319F-6788-1752-030A71A39E13}"/>
              </a:ext>
            </a:extLst>
          </p:cNvPr>
          <p:cNvSpPr txBox="1">
            <a:spLocks/>
          </p:cNvSpPr>
          <p:nvPr/>
        </p:nvSpPr>
        <p:spPr>
          <a:xfrm>
            <a:off x="6495656" y="1346893"/>
            <a:ext cx="4036469" cy="2099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/>
              <a:t>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Prepare and plan for 3 days of an emergency situation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Rely on yourself and family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You create the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Need supplies for everyone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2E265A-FD9D-C2C1-DFED-29B0E4C56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0241" y="3753963"/>
            <a:ext cx="4183219" cy="2415193"/>
          </a:xfrm>
          <a:prstGeom prst="roundRect">
            <a:avLst/>
          </a:prstGeom>
          <a:solidFill>
            <a:srgbClr val="FBD49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667469-4A53-BFCA-8DFE-61B983C199D4}"/>
              </a:ext>
            </a:extLst>
          </p:cNvPr>
          <p:cNvSpPr txBox="1">
            <a:spLocks/>
          </p:cNvSpPr>
          <p:nvPr/>
        </p:nvSpPr>
        <p:spPr>
          <a:xfrm>
            <a:off x="4129872" y="4017732"/>
            <a:ext cx="3643957" cy="1817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Both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Everyone knows the plan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Practice and drills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Personalized to the location and people </a:t>
            </a:r>
          </a:p>
        </p:txBody>
      </p:sp>
    </p:spTree>
    <p:extLst>
      <p:ext uri="{BB962C8B-B14F-4D97-AF65-F5344CB8AC3E}">
        <p14:creationId xmlns:p14="http://schemas.microsoft.com/office/powerpoint/2010/main" val="175504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296E-39C5-5983-3533-86B31C17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[Customize the rest of this presentation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817D6-001F-DE29-5A56-1A1C6D347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</a:rPr>
              <a:t>Take the </a:t>
            </a: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  <a:hlinkClick r:id="rId3"/>
              </a:rPr>
              <a:t>Response Ready Workplace Challenge </a:t>
            </a:r>
            <a:endParaRPr lang="en-US" sz="2400">
              <a:solidFill>
                <a:srgbClr val="C12805"/>
              </a:solidFill>
              <a:highlight>
                <a:srgbClr val="FFE999"/>
              </a:highlight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</a:rPr>
              <a:t>Complete the </a:t>
            </a: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  <a:hlinkClick r:id="rId4"/>
              </a:rPr>
              <a:t>Develop an Emergency Action Plan </a:t>
            </a: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</a:rPr>
              <a:t>worksheet  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</a:rPr>
              <a:t>Train staff on a specific emergency response procedures 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</a:rPr>
              <a:t>Share important information or contacts about emergency response in your workplace 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C12805"/>
                </a:solidFill>
                <a:highlight>
                  <a:srgbClr val="FFE999"/>
                </a:highlight>
              </a:rPr>
              <a:t>…and more!]</a:t>
            </a:r>
          </a:p>
        </p:txBody>
      </p:sp>
    </p:spTree>
    <p:extLst>
      <p:ext uri="{BB962C8B-B14F-4D97-AF65-F5344CB8AC3E}">
        <p14:creationId xmlns:p14="http://schemas.microsoft.com/office/powerpoint/2010/main" val="6142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DF87-EA9C-4F47-26B2-DD1E44D12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B0BD-585C-0ADB-F10A-22A2A126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1" y="229835"/>
            <a:ext cx="10930719" cy="853289"/>
          </a:xfrm>
        </p:spPr>
        <p:txBody>
          <a:bodyPr>
            <a:normAutofit/>
          </a:bodyPr>
          <a:lstStyle/>
          <a:p>
            <a:r>
              <a:rPr lang="en-US" sz="3800" dirty="0"/>
              <a:t>National Preparedness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53F9-0BE0-1936-C018-7C420D7B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225485"/>
            <a:ext cx="6244181" cy="4233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September 2025</a:t>
            </a:r>
          </a:p>
          <a:p>
            <a:r>
              <a:rPr lang="en-US" dirty="0"/>
              <a:t>Preparing for emergencies and disasters can keep you, your family, and your community safe</a:t>
            </a:r>
          </a:p>
          <a:p>
            <a:r>
              <a:rPr lang="en-US" dirty="0"/>
              <a:t>Find </a:t>
            </a:r>
            <a:r>
              <a:rPr lang="en-US" dirty="0">
                <a:hlinkClick r:id="rId3"/>
              </a:rPr>
              <a:t>National Preparedness Month resources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 descr="A poster for national preparedness month. Text includes &quot;National Preparedness Month. Take steps to prepare with your family&quot;. Underneath is the ready.gov logo and a picture of a smiling young family with two children. ">
            <a:extLst>
              <a:ext uri="{FF2B5EF4-FFF2-40B4-BE49-F238E27FC236}">
                <a16:creationId xmlns:a16="http://schemas.microsoft.com/office/drawing/2014/main" id="{2D45352D-1435-506A-7155-C659A1396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/>
          <a:stretch>
            <a:fillRect/>
          </a:stretch>
        </p:blipFill>
        <p:spPr>
          <a:xfrm>
            <a:off x="7126542" y="0"/>
            <a:ext cx="5065459" cy="6400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5A4B32-0167-18BF-59B0-7767B658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53385" y="-13855"/>
            <a:ext cx="11155" cy="6858000"/>
          </a:xfrm>
          <a:prstGeom prst="line">
            <a:avLst/>
          </a:prstGeom>
          <a:ln w="158750">
            <a:solidFill>
              <a:srgbClr val="06653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3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25F7-DE58-137A-3237-9DA7D1F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Helpful Resources and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570B8-9AE2-AD53-15A4-5B6EBB4B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OSHA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Emergency Preparedness Home Page </a:t>
            </a:r>
            <a:r>
              <a:rPr lang="en-US" sz="2000" dirty="0">
                <a:hlinkClick r:id="rId3"/>
              </a:rPr>
              <a:t>https://www.osha.gov/emergency-preparedness</a:t>
            </a: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General Business Preparedness for Business, Construction, and Maritime Industries </a:t>
            </a:r>
            <a:r>
              <a:rPr lang="en-US" sz="2000" dirty="0">
                <a:hlinkClick r:id="rId4"/>
              </a:rPr>
              <a:t>https://www.osha.gov/emergency-preparedness/getting-started</a:t>
            </a: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Evacuation Plans and Procedures </a:t>
            </a:r>
            <a:r>
              <a:rPr lang="en-US" sz="2000" dirty="0" err="1"/>
              <a:t>eTool</a:t>
            </a:r>
            <a:r>
              <a:rPr lang="en-US" sz="2000" dirty="0"/>
              <a:t>: Develop and Implement an EAP </a:t>
            </a:r>
            <a:r>
              <a:rPr lang="en-US" sz="2000" dirty="0">
                <a:hlinkClick r:id="rId5"/>
              </a:rPr>
              <a:t>https://www.osha.gov/etools/evacuation-plans-procedures/eap/develop-implement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Ready.gov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Ready Business </a:t>
            </a:r>
            <a:r>
              <a:rPr lang="en-US" sz="2000" dirty="0">
                <a:hlinkClick r:id="rId6"/>
              </a:rPr>
              <a:t>https://www.ready.gov/business</a:t>
            </a: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Family and Kid-friendly Emergency Resources </a:t>
            </a:r>
            <a:r>
              <a:rPr lang="en-US" sz="2000" dirty="0">
                <a:hlinkClick r:id="rId7"/>
              </a:rPr>
              <a:t>ready.gov/kids</a:t>
            </a: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National Preparedness Month: </a:t>
            </a:r>
            <a:r>
              <a:rPr lang="en-US" sz="2000" dirty="0">
                <a:hlinkClick r:id="rId8"/>
              </a:rPr>
              <a:t>ready.gov/</a:t>
            </a:r>
            <a:r>
              <a:rPr lang="en-US" sz="2000" dirty="0" err="1">
                <a:hlinkClick r:id="rId8"/>
              </a:rPr>
              <a:t>september</a:t>
            </a: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Build an emergency kit: </a:t>
            </a:r>
            <a:r>
              <a:rPr lang="en-US" sz="2000" dirty="0">
                <a:hlinkClick r:id="rId9"/>
              </a:rPr>
              <a:t>ready.gov/kit 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94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B260-F8EE-9238-579F-643849F5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DF6B7-9F94-93EF-AC49-3D7C9EDD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Emergencies in the Workplace</a:t>
            </a:r>
          </a:p>
          <a:p>
            <a:r>
              <a:rPr lang="en-US" dirty="0"/>
              <a:t>Emergency Action Plans </a:t>
            </a:r>
          </a:p>
          <a:p>
            <a:r>
              <a:rPr lang="en-US" dirty="0"/>
              <a:t>Take Preparedness Home</a:t>
            </a:r>
          </a:p>
          <a:p>
            <a:r>
              <a:rPr lang="en-US" b="1" dirty="0">
                <a:solidFill>
                  <a:srgbClr val="C00000"/>
                </a:solidFill>
                <a:highlight>
                  <a:srgbClr val="FFE999"/>
                </a:highlight>
              </a:rPr>
              <a:t>[Customize for how you want to use this presentation with your employees ]</a:t>
            </a: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6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0E1A-A4AE-644F-C9F0-9165655E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12805"/>
                </a:solidFill>
              </a:rPr>
              <a:t>Why prepare? </a:t>
            </a:r>
            <a:endParaRPr lang="en-US" dirty="0">
              <a:solidFill>
                <a:srgbClr val="C1280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4421-071E-19E2-E291-BA9A9CC7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Emergencies can happen at any time </a:t>
            </a:r>
          </a:p>
          <a:p>
            <a:pPr>
              <a:lnSpc>
                <a:spcPct val="100000"/>
              </a:lnSpc>
            </a:pPr>
            <a:r>
              <a:rPr lang="en-US" dirty="0"/>
              <a:t>The best time to prepare = before it happens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Emergency preparedness:</a:t>
            </a:r>
          </a:p>
          <a:p>
            <a:pPr lvl="1">
              <a:lnSpc>
                <a:spcPct val="10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Reduces the amount of damage or losses</a:t>
            </a:r>
          </a:p>
          <a:p>
            <a:pPr lvl="1">
              <a:lnSpc>
                <a:spcPct val="10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Reduces unexpected costs due to emergencies</a:t>
            </a:r>
          </a:p>
          <a:p>
            <a:pPr lvl="1">
              <a:lnSpc>
                <a:spcPct val="10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Lessens the severity or amount of injuries</a:t>
            </a:r>
          </a:p>
          <a:p>
            <a:pPr lvl="1">
              <a:lnSpc>
                <a:spcPct val="10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Helps return to full capacity and operations faster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094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975E-B3D3-2E5C-FE1E-9A6AAA16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35"/>
            <a:ext cx="7056863" cy="853289"/>
          </a:xfrm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C12805"/>
                </a:solidFill>
              </a:rPr>
              <a:t>What is a workplace </a:t>
            </a:r>
            <a:r>
              <a:rPr lang="en-US"/>
              <a:t>e</a:t>
            </a:r>
            <a:r>
              <a:rPr lang="en-US" b="1">
                <a:solidFill>
                  <a:srgbClr val="C12805"/>
                </a:solidFill>
              </a:rPr>
              <a:t>mergency?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08C5-FF7B-FA62-59E1-1BECD6E6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485"/>
            <a:ext cx="6896100" cy="3874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An unforeseen situation that: </a:t>
            </a:r>
          </a:p>
          <a:p>
            <a:pPr lvl="1">
              <a:lnSpc>
                <a:spcPct val="10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Threatens workers, customers, or the public,</a:t>
            </a:r>
          </a:p>
          <a:p>
            <a:pPr lvl="1">
              <a:lnSpc>
                <a:spcPct val="10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Disrupts or shuts down operations, or</a:t>
            </a:r>
          </a:p>
          <a:p>
            <a:pPr lvl="1">
              <a:lnSpc>
                <a:spcPct val="10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Causes physical or environmental damage.</a:t>
            </a:r>
          </a:p>
        </p:txBody>
      </p:sp>
      <p:pic>
        <p:nvPicPr>
          <p:cNvPr id="5" name="Picture 4" descr="A flooded road with a sign that says &quot;Road Closed&quot;.">
            <a:extLst>
              <a:ext uri="{FF2B5EF4-FFF2-40B4-BE49-F238E27FC236}">
                <a16:creationId xmlns:a16="http://schemas.microsoft.com/office/drawing/2014/main" id="{585DD82C-EC39-86E1-9324-437D614E8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6448" r="13120"/>
          <a:stretch/>
        </p:blipFill>
        <p:spPr>
          <a:xfrm>
            <a:off x="8363417" y="0"/>
            <a:ext cx="3839738" cy="64157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AAC35A-F98B-F8F3-A7A4-951DF410E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52262" y="0"/>
            <a:ext cx="11155" cy="6858000"/>
          </a:xfrm>
          <a:prstGeom prst="line">
            <a:avLst/>
          </a:prstGeom>
          <a:ln w="158750">
            <a:solidFill>
              <a:srgbClr val="06653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D42D-1D4B-232E-B22D-FBB281AF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Emergencies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DA2F26-B6C4-1FB9-E76F-9D0DA5CD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16538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Your industry, location, and other factors can mean some emergencies are more likely than others.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However, a workplace should plan for </a:t>
            </a:r>
            <a:r>
              <a:rPr lang="en-US" sz="2400" b="1" dirty="0"/>
              <a:t>all possible emergencies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F2894D-DBDB-6620-50ED-4D4452F79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3781" y="3218826"/>
            <a:ext cx="1425788" cy="1306980"/>
          </a:xfrm>
          <a:prstGeom prst="round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CB07A2-9EB8-C63B-62FF-13C91C05CE2B}"/>
              </a:ext>
            </a:extLst>
          </p:cNvPr>
          <p:cNvSpPr txBox="1"/>
          <p:nvPr/>
        </p:nvSpPr>
        <p:spPr>
          <a:xfrm>
            <a:off x="997122" y="4423374"/>
            <a:ext cx="2619106" cy="519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marL="0" lvl="0" indent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latin typeface="+mj-lt"/>
              </a:rPr>
              <a:t>Natural Disasters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800" kern="1200" dirty="0"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E08C84-297D-9BF2-6630-448436E1E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6816" y="3307645"/>
            <a:ext cx="1713840" cy="1128755"/>
          </a:xfrm>
          <a:prstGeom prst="round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15550" r="1555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 descr="Outages">
            <a:extLst>
              <a:ext uri="{FF2B5EF4-FFF2-40B4-BE49-F238E27FC236}">
                <a16:creationId xmlns:a16="http://schemas.microsoft.com/office/drawing/2014/main" id="{DDD8B2C8-4FC7-889F-B706-F78ED3C18FED}"/>
              </a:ext>
            </a:extLst>
          </p:cNvPr>
          <p:cNvSpPr txBox="1"/>
          <p:nvPr/>
        </p:nvSpPr>
        <p:spPr>
          <a:xfrm>
            <a:off x="4019847" y="4441872"/>
            <a:ext cx="1847777" cy="8954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latin typeface="Aptos Display" panose="02110004020202020204"/>
              </a:rPr>
              <a:t>Outages</a:t>
            </a:r>
            <a:endParaRPr lang="en-US" sz="3200" b="1" kern="1200" dirty="0">
              <a:latin typeface="Aptos Display" panose="0211000402020202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950FF-7CC4-B6FF-1766-8D606570C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7555" y="3235749"/>
            <a:ext cx="1097280" cy="1097280"/>
          </a:xfrm>
          <a:prstGeom prst="round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D19A7D-A32F-EDB7-04B2-59EBB7253606}"/>
              </a:ext>
            </a:extLst>
          </p:cNvPr>
          <p:cNvSpPr txBox="1"/>
          <p:nvPr/>
        </p:nvSpPr>
        <p:spPr>
          <a:xfrm>
            <a:off x="6105873" y="4436400"/>
            <a:ext cx="2153085" cy="577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latin typeface="Aptos Display" panose="02110004020202020204"/>
              </a:rPr>
              <a:t>Chemical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69CD8E-F3A5-F2E4-3DD5-1403A2F74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7684" y="3317831"/>
            <a:ext cx="1271843" cy="1162271"/>
          </a:xfrm>
          <a:prstGeom prst="round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6984D-022A-0358-B196-0E91E42ED3A6}"/>
              </a:ext>
            </a:extLst>
          </p:cNvPr>
          <p:cNvSpPr txBox="1"/>
          <p:nvPr/>
        </p:nvSpPr>
        <p:spPr>
          <a:xfrm>
            <a:off x="8204798" y="4436400"/>
            <a:ext cx="2176781" cy="787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latin typeface="Aptos Display" panose="02110004020202020204"/>
              </a:rPr>
              <a:t>Social/Civil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A7C94B-8052-8E1A-3144-4AA41FEAE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0907" y="5185317"/>
            <a:ext cx="1427356" cy="1126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rkers in a warehouse wearing bright orange work clothing and talking to each other.">
            <a:extLst>
              <a:ext uri="{FF2B5EF4-FFF2-40B4-BE49-F238E27FC236}">
                <a16:creationId xmlns:a16="http://schemas.microsoft.com/office/drawing/2014/main" id="{86964013-C39C-6B59-189B-536E653C8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t="1606" r="8915" b="19560"/>
          <a:stretch/>
        </p:blipFill>
        <p:spPr>
          <a:xfrm>
            <a:off x="0" y="0"/>
            <a:ext cx="3508212" cy="641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27F2F-5184-1BD4-A9D7-B07B490E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810" y="229835"/>
            <a:ext cx="7606990" cy="853289"/>
          </a:xfrm>
        </p:spPr>
        <p:txBody>
          <a:bodyPr>
            <a:normAutofit/>
          </a:bodyPr>
          <a:lstStyle/>
          <a:p>
            <a:r>
              <a:rPr lang="en-US"/>
              <a:t>Steps to Emergency Preparedness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124E4-33B6-3201-584D-FB82F594D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386" y="1225485"/>
            <a:ext cx="7415413" cy="455084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Be informed 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/>
              <a:t>Sign up for alerts and warnings 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/>
              <a:t>Follow the news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Make a plan 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/>
              <a:t>Have an emergency action plan (EAP)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  <a:hlinkClick r:id="rId4"/>
              </a:rPr>
              <a:t>Build a kit</a:t>
            </a:r>
            <a:r>
              <a:rPr lang="en-US" sz="2400" dirty="0">
                <a:solidFill>
                  <a:srgbClr val="FF0000"/>
                </a:solidFill>
                <a:hlinkClick r:id="rId4"/>
              </a:rPr>
              <a:t> (ready.gov/kit)</a:t>
            </a:r>
            <a:r>
              <a:rPr lang="en-US" sz="2400" dirty="0">
                <a:hlinkClick r:id="rId4"/>
              </a:rPr>
              <a:t>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b="1" dirty="0"/>
              <a:t>Prepare and act 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/>
              <a:t>Update policies and procedures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/>
              <a:t>Assign responsibilities  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/>
              <a:t>Prepare supplies</a:t>
            </a:r>
          </a:p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en-US" sz="2400" dirty="0"/>
              <a:t>Conduct drills and practice your plan</a:t>
            </a:r>
          </a:p>
          <a:p>
            <a:pPr lvl="2"/>
            <a:endParaRPr lang="en-US" sz="2400" dirty="0"/>
          </a:p>
          <a:p>
            <a:pPr marL="514350" indent="-514350">
              <a:buAutoNum type="arabicPeriod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37C5A7-B41B-6A4E-2094-11D8DB3C4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533773" y="-10758"/>
            <a:ext cx="11155" cy="6858000"/>
          </a:xfrm>
          <a:prstGeom prst="line">
            <a:avLst/>
          </a:prstGeom>
          <a:ln w="158750">
            <a:solidFill>
              <a:srgbClr val="06653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9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5813-9078-259C-2B51-101C9F0E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35"/>
            <a:ext cx="10515600" cy="853289"/>
          </a:xfrm>
        </p:spPr>
        <p:txBody>
          <a:bodyPr anchor="ctr">
            <a:normAutofit/>
          </a:bodyPr>
          <a:lstStyle/>
          <a:p>
            <a:r>
              <a:rPr lang="en-US" b="1"/>
              <a:t>What is in an Emergency Action Plan?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3A1DF6A-F482-8065-1A36-1F1BF04EC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785" y="1554177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863B30-75ED-AEED-C463-94242AFE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0136" y="1599528"/>
            <a:ext cx="716405" cy="71640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FE78E5-74CD-1151-189B-B4FC22CDB04C}"/>
              </a:ext>
            </a:extLst>
          </p:cNvPr>
          <p:cNvSpPr txBox="1"/>
          <p:nvPr/>
        </p:nvSpPr>
        <p:spPr>
          <a:xfrm>
            <a:off x="2038344" y="1576477"/>
            <a:ext cx="1902468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How to report emergencies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7F4C0D-394C-005D-BE99-84B82DD85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0200" y="1548600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28D128-5C50-BDA6-B626-ABFDAEDC1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5551" y="1593951"/>
            <a:ext cx="716405" cy="71640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C2098B-5641-B179-C8D8-199376892B90}"/>
              </a:ext>
            </a:extLst>
          </p:cNvPr>
          <p:cNvSpPr txBox="1"/>
          <p:nvPr/>
        </p:nvSpPr>
        <p:spPr>
          <a:xfrm>
            <a:off x="5352782" y="1582054"/>
            <a:ext cx="2514264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Evacuation procedures and routes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48B0C6-EFCE-0EB2-4F42-32047C08D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0837" y="1565327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1CB625-7B9B-583C-D378-1B25D324B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6188" y="1610724"/>
            <a:ext cx="716405" cy="71640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7FB09C-498B-F9CE-4D37-C40C7CFBCF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03987" y="1579182"/>
            <a:ext cx="1902468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Training policies or requirements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F1A9D2-6586-54D0-7521-177F97A7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785" y="2835564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CCC24E-9001-7FD8-9652-0E3BE2832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90136" y="2880915"/>
            <a:ext cx="716405" cy="716405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B25BCF-C06B-E92E-9539-9CCFB8346A83}"/>
              </a:ext>
            </a:extLst>
          </p:cNvPr>
          <p:cNvSpPr txBox="1"/>
          <p:nvPr/>
        </p:nvSpPr>
        <p:spPr>
          <a:xfrm>
            <a:off x="2052442" y="2849419"/>
            <a:ext cx="2074984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Communications procedures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0FD916-C285-31E7-BA28-0DD655775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2342" y="2853148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87107-EEF4-B492-2F94-31F40BADB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5966" y="2885235"/>
            <a:ext cx="716405" cy="716405"/>
          </a:xfrm>
          <a:prstGeom prst="rect">
            <a:avLst/>
          </a:pr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A0B6E-D3B3-57D8-C5D7-61631B5BA095}"/>
              </a:ext>
            </a:extLst>
          </p:cNvPr>
          <p:cNvSpPr txBox="1"/>
          <p:nvPr/>
        </p:nvSpPr>
        <p:spPr>
          <a:xfrm>
            <a:off x="5309816" y="2873399"/>
            <a:ext cx="2123060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Reduced capacity or critical operations plans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204492-9841-C8CA-B2A8-892C071D7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6315" y="2853146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432E79-D870-493E-221C-DA0A878C5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4924" y="2863382"/>
            <a:ext cx="716405" cy="716405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B16A7-9C8F-C0ED-E4FB-1DEAC28FBC56}"/>
              </a:ext>
            </a:extLst>
          </p:cNvPr>
          <p:cNvSpPr txBox="1"/>
          <p:nvPr/>
        </p:nvSpPr>
        <p:spPr>
          <a:xfrm>
            <a:off x="9232242" y="2845691"/>
            <a:ext cx="2254387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First-aid, AED, and other materials locations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2A12A9-67C5-77C4-C2DE-314882837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1919" y="4192281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E809B-DFD2-5D6F-75C3-E7A3E7494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7287" y="4237726"/>
            <a:ext cx="716405" cy="716405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003B7-FA9A-B50D-8AAE-E485D50B2732}"/>
              </a:ext>
            </a:extLst>
          </p:cNvPr>
          <p:cNvSpPr txBox="1"/>
          <p:nvPr/>
        </p:nvSpPr>
        <p:spPr>
          <a:xfrm>
            <a:off x="3434742" y="4206136"/>
            <a:ext cx="3082360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Staff contacts and emergency responsibilities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AC0167-87D1-2099-9E9B-7127CC7B8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3872" y="4197858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85D1DC-A868-ECF1-F960-82E800DA0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9224" y="4243303"/>
            <a:ext cx="716405" cy="716405"/>
          </a:xfrm>
          <a:prstGeom prst="rect">
            <a:avLst/>
          </a:pr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7FA09B-6186-BC91-1966-954B21F6847B}"/>
              </a:ext>
            </a:extLst>
          </p:cNvPr>
          <p:cNvSpPr txBox="1"/>
          <p:nvPr/>
        </p:nvSpPr>
        <p:spPr>
          <a:xfrm>
            <a:off x="7870456" y="4214414"/>
            <a:ext cx="2564451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Local emergency services information</a:t>
            </a:r>
          </a:p>
        </p:txBody>
      </p:sp>
    </p:spTree>
    <p:extLst>
      <p:ext uri="{BB962C8B-B14F-4D97-AF65-F5344CB8AC3E}">
        <p14:creationId xmlns:p14="http://schemas.microsoft.com/office/powerpoint/2010/main" val="269225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7FF2-187D-2A8D-323F-2C26BEDF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Emergency Action Plan: Reporting &amp; Communicating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F483B5-B3E1-17EA-159A-95BC65836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323021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96133-E716-97C1-8C3C-B3392568E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552" y="1368372"/>
            <a:ext cx="716405" cy="71640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6A7E4-0828-7760-DF58-F5E44CA94CD6}"/>
              </a:ext>
            </a:extLst>
          </p:cNvPr>
          <p:cNvSpPr txBox="1"/>
          <p:nvPr/>
        </p:nvSpPr>
        <p:spPr>
          <a:xfrm>
            <a:off x="1778864" y="1345321"/>
            <a:ext cx="4014570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/>
              <a:t>How to report emergencies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B29EE-10D5-769D-45CA-9FFFB9F0B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2" y="2450591"/>
            <a:ext cx="4848922" cy="2851879"/>
          </a:xfrm>
        </p:spPr>
        <p:txBody>
          <a:bodyPr>
            <a:normAutofit/>
          </a:bodyPr>
          <a:lstStyle/>
          <a:p>
            <a:r>
              <a:rPr lang="en-US" sz="2400" dirty="0"/>
              <a:t>Procedures to report an emergency</a:t>
            </a:r>
          </a:p>
          <a:p>
            <a:r>
              <a:rPr lang="en-US" sz="2400" dirty="0"/>
              <a:t>Alert methods (visual/audio)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84EA01-8A3E-1B39-B9AF-82BEF33ED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4878" y="1368372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26F41-1E59-7279-95EF-56F33DD7C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50229" y="1413723"/>
            <a:ext cx="716405" cy="71640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DD000-E95A-8999-D6CC-94C37BC289F6}"/>
              </a:ext>
            </a:extLst>
          </p:cNvPr>
          <p:cNvSpPr txBox="1"/>
          <p:nvPr/>
        </p:nvSpPr>
        <p:spPr>
          <a:xfrm>
            <a:off x="7435255" y="1368372"/>
            <a:ext cx="4156012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Communications procedures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84B8A5-679D-79BB-7B7A-429ABF172B39}"/>
              </a:ext>
            </a:extLst>
          </p:cNvPr>
          <p:cNvSpPr txBox="1">
            <a:spLocks/>
          </p:cNvSpPr>
          <p:nvPr/>
        </p:nvSpPr>
        <p:spPr>
          <a:xfrm>
            <a:off x="6504878" y="2450591"/>
            <a:ext cx="4848922" cy="283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Who communicates emergency information and how</a:t>
            </a:r>
          </a:p>
          <a:p>
            <a:r>
              <a:rPr lang="en-US" sz="2400"/>
              <a:t>Where to find worker personal information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CA87D-AF49-6A23-4019-3BD453291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0496" y="5001528"/>
            <a:ext cx="1374090" cy="123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7ED3DA0-7BB3-D233-3978-07C60B57DABA}"/>
              </a:ext>
            </a:extLst>
          </p:cNvPr>
          <p:cNvSpPr/>
          <p:nvPr/>
        </p:nvSpPr>
        <p:spPr>
          <a:xfrm>
            <a:off x="3461657" y="5001529"/>
            <a:ext cx="6410542" cy="1103620"/>
          </a:xfrm>
          <a:prstGeom prst="wedgeRoundRectCallout">
            <a:avLst>
              <a:gd name="adj1" fmla="val 62422"/>
              <a:gd name="adj2" fmla="val -25905"/>
              <a:gd name="adj3" fmla="val 16667"/>
            </a:avLst>
          </a:prstGeom>
          <a:solidFill>
            <a:srgbClr val="FFE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12805"/>
                </a:solidFill>
              </a:rPr>
              <a:t>What does emergency reporting and communications look like at your workplace? </a:t>
            </a:r>
          </a:p>
        </p:txBody>
      </p:sp>
    </p:spTree>
    <p:extLst>
      <p:ext uri="{BB962C8B-B14F-4D97-AF65-F5344CB8AC3E}">
        <p14:creationId xmlns:p14="http://schemas.microsoft.com/office/powerpoint/2010/main" val="123625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030F-944E-93FB-B7D7-521905DE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Emergency Action Plan: Evacuations &amp; Operations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87F8B-0F6C-7BCE-6AE4-FC2826F5C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221699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A94E5-F298-6C0E-B23B-647D05F37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743" y="1254858"/>
            <a:ext cx="716405" cy="71640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32297-CD72-E002-CD2C-DE01C6771E90}"/>
              </a:ext>
            </a:extLst>
          </p:cNvPr>
          <p:cNvSpPr txBox="1"/>
          <p:nvPr/>
        </p:nvSpPr>
        <p:spPr>
          <a:xfrm>
            <a:off x="1762380" y="1264798"/>
            <a:ext cx="3579935" cy="758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/>
              <a:t>Evacuation procedures and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17C02-0188-B9EE-4E44-7AFA23E5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8" y="2344831"/>
            <a:ext cx="4686243" cy="3477396"/>
          </a:xfrm>
        </p:spPr>
        <p:txBody>
          <a:bodyPr>
            <a:normAutofit/>
          </a:bodyPr>
          <a:lstStyle/>
          <a:p>
            <a:r>
              <a:rPr lang="en-US" sz="2400" dirty="0"/>
              <a:t>Evacuation conditions </a:t>
            </a:r>
          </a:p>
          <a:p>
            <a:r>
              <a:rPr lang="en-US" sz="2400" dirty="0"/>
              <a:t>Responsibilities during an evacuation</a:t>
            </a:r>
          </a:p>
          <a:p>
            <a:r>
              <a:rPr lang="en-US" sz="2400" dirty="0"/>
              <a:t>Exit diagrams </a:t>
            </a:r>
          </a:p>
          <a:p>
            <a:r>
              <a:rPr lang="en-US" sz="2400" dirty="0"/>
              <a:t>Assembly areas </a:t>
            </a:r>
          </a:p>
          <a:p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Establish a buddy system for individuals who may need assistance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4BC3D0-9222-7694-FEAF-BDE65014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9686" y="1221699"/>
            <a:ext cx="807107" cy="8071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6C3623-0850-357B-B1D7-2FCC97C24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2846" y="1267096"/>
            <a:ext cx="716405" cy="71640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25AAD2-C94C-1FD1-92E4-6BA9F418B35D}"/>
              </a:ext>
            </a:extLst>
          </p:cNvPr>
          <p:cNvSpPr txBox="1"/>
          <p:nvPr/>
        </p:nvSpPr>
        <p:spPr>
          <a:xfrm>
            <a:off x="7780411" y="1221699"/>
            <a:ext cx="3784060" cy="807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Reduced capacity or critical operations plans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C67241-6045-257E-B92B-BB7060975F22}"/>
              </a:ext>
            </a:extLst>
          </p:cNvPr>
          <p:cNvSpPr txBox="1">
            <a:spLocks/>
          </p:cNvSpPr>
          <p:nvPr/>
        </p:nvSpPr>
        <p:spPr>
          <a:xfrm>
            <a:off x="6895038" y="2344831"/>
            <a:ext cx="5322849" cy="3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Actions to take in various emergencies </a:t>
            </a:r>
          </a:p>
          <a:p>
            <a:r>
              <a:rPr lang="en-US" sz="2400"/>
              <a:t>Who and how to shut down critical equipment/operations</a:t>
            </a:r>
          </a:p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714515-9D92-F803-D2A7-64077922D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0496" y="5001528"/>
            <a:ext cx="1374090" cy="123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7D7B63F-704C-67F6-AC69-E40AD5A8B909}"/>
              </a:ext>
            </a:extLst>
          </p:cNvPr>
          <p:cNvSpPr/>
          <p:nvPr/>
        </p:nvSpPr>
        <p:spPr>
          <a:xfrm>
            <a:off x="6378497" y="4718957"/>
            <a:ext cx="3914079" cy="1386192"/>
          </a:xfrm>
          <a:prstGeom prst="wedgeRoundRectCallout">
            <a:avLst>
              <a:gd name="adj1" fmla="val 71547"/>
              <a:gd name="adj2" fmla="val -19470"/>
              <a:gd name="adj3" fmla="val 16667"/>
            </a:avLst>
          </a:prstGeom>
          <a:solidFill>
            <a:srgbClr val="FFE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12805"/>
                </a:solidFill>
              </a:rPr>
              <a:t>What is your approach to emergency evacuations and operations?</a:t>
            </a:r>
          </a:p>
        </p:txBody>
      </p:sp>
    </p:spTree>
    <p:extLst>
      <p:ext uri="{BB962C8B-B14F-4D97-AF65-F5344CB8AC3E}">
        <p14:creationId xmlns:p14="http://schemas.microsoft.com/office/powerpoint/2010/main" val="315164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97CFDA"/>
      </a:dk2>
      <a:lt2>
        <a:srgbClr val="BB2127"/>
      </a:lt2>
      <a:accent1>
        <a:srgbClr val="C12805"/>
      </a:accent1>
      <a:accent2>
        <a:srgbClr val="FCC601"/>
      </a:accent2>
      <a:accent3>
        <a:srgbClr val="066536"/>
      </a:accent3>
      <a:accent4>
        <a:srgbClr val="9ABC54"/>
      </a:accent4>
      <a:accent5>
        <a:srgbClr val="FFE999"/>
      </a:accent5>
      <a:accent6>
        <a:srgbClr val="642C4D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854b04-c9c6-4391-adbe-2e73191270e7" xsi:nil="true"/>
    <lcf76f155ced4ddcb4097134ff3c332f xmlns="91e1ac7f-a06e-4275-92f4-7b3f83fafd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CA10141F8A44AA67BE2D4092743FC" ma:contentTypeVersion="16" ma:contentTypeDescription="Create a new document." ma:contentTypeScope="" ma:versionID="888650c914a0cd9f471d5ff979f71b1c">
  <xsd:schema xmlns:xsd="http://www.w3.org/2001/XMLSchema" xmlns:xs="http://www.w3.org/2001/XMLSchema" xmlns:p="http://schemas.microsoft.com/office/2006/metadata/properties" xmlns:ns2="91e1ac7f-a06e-4275-92f4-7b3f83fafd28" xmlns:ns3="6c854b04-c9c6-4391-adbe-2e73191270e7" targetNamespace="http://schemas.microsoft.com/office/2006/metadata/properties" ma:root="true" ma:fieldsID="5b519cb7a57abd876037178e77be13ed" ns2:_="" ns3:_="">
    <xsd:import namespace="91e1ac7f-a06e-4275-92f4-7b3f83fafd28"/>
    <xsd:import namespace="6c854b04-c9c6-4391-adbe-2e7319127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1ac7f-a06e-4275-92f4-7b3f83faf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654925c-3bd7-4187-ab31-e932ed5cd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54b04-c9c6-4391-adbe-2e73191270e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7dd88d6-5266-42d4-8ee4-e6e629e5a064}" ma:internalName="TaxCatchAll" ma:showField="CatchAllData" ma:web="4c897256-52db-410f-98c9-5c6e0cd834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20D439-50DE-46FD-8DA4-21896CF61DC5}">
  <ds:schemaRefs>
    <ds:schemaRef ds:uri="http://schemas.microsoft.com/office/2006/documentManagement/types"/>
    <ds:schemaRef ds:uri="http://purl.org/dc/dcmitype/"/>
    <ds:schemaRef ds:uri="91e1ac7f-a06e-4275-92f4-7b3f83fafd28"/>
    <ds:schemaRef ds:uri="http://www.w3.org/XML/1998/namespace"/>
    <ds:schemaRef ds:uri="6c854b04-c9c6-4391-adbe-2e73191270e7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1915E35-5D1B-4186-AF1E-3D352F180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31800-700C-4B24-94EC-E6097B9C4C99}">
  <ds:schemaRefs>
    <ds:schemaRef ds:uri="6c854b04-c9c6-4391-adbe-2e73191270e7"/>
    <ds:schemaRef ds:uri="91e1ac7f-a06e-4275-92f4-7b3f83fafd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1482</Words>
  <Application>Microsoft Office PowerPoint</Application>
  <PresentationFormat>Widescreen</PresentationFormat>
  <Paragraphs>209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Aptos ExtraBold</vt:lpstr>
      <vt:lpstr>Arial</vt:lpstr>
      <vt:lpstr>Calibri</vt:lpstr>
      <vt:lpstr>Wingdings</vt:lpstr>
      <vt:lpstr>Office Theme</vt:lpstr>
      <vt:lpstr>Planning for Emergencies in  Your Workplace </vt:lpstr>
      <vt:lpstr>Contents </vt:lpstr>
      <vt:lpstr>Why prepare? </vt:lpstr>
      <vt:lpstr>What is a workplace emergency?</vt:lpstr>
      <vt:lpstr>Types of Emergencies </vt:lpstr>
      <vt:lpstr>Steps to Emergency Preparedness </vt:lpstr>
      <vt:lpstr>What is in an Emergency Action Plan?</vt:lpstr>
      <vt:lpstr>Emergency Action Plan: Reporting &amp; Communicating</vt:lpstr>
      <vt:lpstr>Emergency Action Plan: Evacuations &amp; Operations</vt:lpstr>
      <vt:lpstr>Emergency Action Plan: Training &amp; Supplies</vt:lpstr>
      <vt:lpstr>Emergency Action Plan: Staff &amp; Services Contacts </vt:lpstr>
      <vt:lpstr>Emergency Response: Should I stay or should I go?</vt:lpstr>
      <vt:lpstr>Take Preparedness Home</vt:lpstr>
      <vt:lpstr>Be Prepared at Home</vt:lpstr>
      <vt:lpstr>Home Emergency Preparedness Kits</vt:lpstr>
      <vt:lpstr>Preparing at Work and Home </vt:lpstr>
      <vt:lpstr>[Customize the rest of this presentation to…</vt:lpstr>
      <vt:lpstr>National Preparedness Month</vt:lpstr>
      <vt:lpstr>Helpful Resources and Tools</vt:lpstr>
    </vt:vector>
  </TitlesOfParts>
  <Company>OSHA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 &amp; Response: Safe + Sound Week 2025</dc:title>
  <dc:creator>OSHA</dc:creator>
  <cp:keywords>workplace emergency preparedness</cp:keywords>
  <cp:lastModifiedBy>Mintz, Inanje L - OSHA</cp:lastModifiedBy>
  <cp:revision>14</cp:revision>
  <dcterms:created xsi:type="dcterms:W3CDTF">2025-01-07T20:28:10Z</dcterms:created>
  <dcterms:modified xsi:type="dcterms:W3CDTF">2025-06-27T04:27:05Z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0x010100A14CA10141F8A44AA67BE2D4092743FC</vt:lpwstr>
  </property>
  <property fmtid="{D5CDD505-2E9C-101B-9397-08002B2CF9AE}" pid="3" name="MediaServiceImageTags">
    <vt:lpwstr/>
  </property>
</Properties>
</file>