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7" r:id="rId6"/>
    <p:sldId id="259" r:id="rId7"/>
    <p:sldId id="260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74777C-0272-4D2E-B521-D580CDFD54BC}" v="3" dt="2025-06-23T21:32:25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8" autoAdjust="0"/>
    <p:restoredTop sz="96283" autoAdjust="0"/>
  </p:normalViewPr>
  <p:slideViewPr>
    <p:cSldViewPr snapToGrid="0">
      <p:cViewPr varScale="1">
        <p:scale>
          <a:sx n="104" d="100"/>
          <a:sy n="104" d="100"/>
        </p:scale>
        <p:origin x="12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rectangular frame with text&#10;&#10;Description automatically generated">
            <a:extLst>
              <a:ext uri="{FF2B5EF4-FFF2-40B4-BE49-F238E27FC236}">
                <a16:creationId xmlns:a16="http://schemas.microsoft.com/office/drawing/2014/main" id="{61A3D178-EC89-B553-F7F1-BF318FB83E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936" y="2112264"/>
            <a:ext cx="10936224" cy="175634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2DF6A1-494D-B89A-6309-C3BDC49969B2}"/>
              </a:ext>
            </a:extLst>
          </p:cNvPr>
          <p:cNvSpPr txBox="1"/>
          <p:nvPr userDrawn="1"/>
        </p:nvSpPr>
        <p:spPr>
          <a:xfrm>
            <a:off x="292847" y="6545728"/>
            <a:ext cx="3675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osha.gov/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SafeAndSoundWeek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5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rectangle frame&#10;&#10;Description automatically generated">
            <a:extLst>
              <a:ext uri="{FF2B5EF4-FFF2-40B4-BE49-F238E27FC236}">
                <a16:creationId xmlns:a16="http://schemas.microsoft.com/office/drawing/2014/main" id="{F55FD616-F61C-59DC-E44D-46B47AA40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74903"/>
            <a:ext cx="11158946" cy="1014126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53897"/>
            <a:ext cx="11158946" cy="3547872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4093" y="6183733"/>
            <a:ext cx="748938" cy="365125"/>
          </a:xfrm>
        </p:spPr>
        <p:txBody>
          <a:bodyPr/>
          <a:lstStyle/>
          <a:p>
            <a:fld id="{FCB1271D-03DB-A94A-9E06-6E50AD5A3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1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rectangle frame&#10;&#10;Description automatically generated">
            <a:extLst>
              <a:ext uri="{FF2B5EF4-FFF2-40B4-BE49-F238E27FC236}">
                <a16:creationId xmlns:a16="http://schemas.microsoft.com/office/drawing/2014/main" id="{F55FD616-F61C-59DC-E44D-46B47AA40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4093" y="6183733"/>
            <a:ext cx="748938" cy="365125"/>
          </a:xfrm>
        </p:spPr>
        <p:txBody>
          <a:bodyPr/>
          <a:lstStyle/>
          <a:p>
            <a:fld id="{FCB1271D-03DB-A94A-9E06-6E50AD5A3F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8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rectangle frame&#10;&#10;Description automatically generated">
            <a:extLst>
              <a:ext uri="{FF2B5EF4-FFF2-40B4-BE49-F238E27FC236}">
                <a16:creationId xmlns:a16="http://schemas.microsoft.com/office/drawing/2014/main" id="{8C1987BB-B3CA-155F-0E37-6622A63FEC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771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3896"/>
            <a:ext cx="5181600" cy="356312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3896"/>
            <a:ext cx="5181600" cy="356312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464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rectangle frame&#10;&#10;Description automatically generated">
            <a:extLst>
              <a:ext uri="{FF2B5EF4-FFF2-40B4-BE49-F238E27FC236}">
                <a16:creationId xmlns:a16="http://schemas.microsoft.com/office/drawing/2014/main" id="{CA079E27-CBF6-9521-4374-6529654E78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8091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B1271D-03DB-A94A-9E06-6E50AD5A3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0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28E866-777F-AA4C-BEAD-2DC4580E3CE0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B1271D-03DB-A94A-9E06-6E50AD5A3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5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0" r:id="rId3"/>
    <p:sldLayoutId id="2147483676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CC40FAB-B7E3-B2F2-9F79-48E2539E4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888" y="3080551"/>
            <a:ext cx="10936224" cy="122662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/>
                <a:cs typeface="Arial"/>
              </a:rPr>
              <a:t>Safe Workplaces are Sound Businesses</a:t>
            </a:r>
          </a:p>
        </p:txBody>
      </p:sp>
      <p:sp>
        <p:nvSpPr>
          <p:cNvPr id="2" name="Rectangle 1" descr="A box outlined in red that says &quot;insert your company logo here&quot;.">
            <a:extLst>
              <a:ext uri="{FF2B5EF4-FFF2-40B4-BE49-F238E27FC236}">
                <a16:creationId xmlns:a16="http://schemas.microsoft.com/office/drawing/2014/main" id="{42CB8133-CF4C-4150-BE1A-FFF20DDD83CC}"/>
              </a:ext>
            </a:extLst>
          </p:cNvPr>
          <p:cNvSpPr/>
          <p:nvPr/>
        </p:nvSpPr>
        <p:spPr>
          <a:xfrm>
            <a:off x="4368053" y="2304637"/>
            <a:ext cx="3455894" cy="68580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CC0000"/>
                </a:solidFill>
              </a:rPr>
              <a:t>Insert your company logo here.</a:t>
            </a:r>
          </a:p>
        </p:txBody>
      </p:sp>
    </p:spTree>
    <p:extLst>
      <p:ext uri="{BB962C8B-B14F-4D97-AF65-F5344CB8AC3E}">
        <p14:creationId xmlns:p14="http://schemas.microsoft.com/office/powerpoint/2010/main" val="79691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C68C8-4D7B-4848-F5C4-03CB47D5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Safe + Sound Week!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74EE97-5EC3-E3B2-A101-A82BC8C25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 + Sound Week is a nationwide event to recognize the successes of businesses that have adopted programs to improve workplace safety and health. ​</a:t>
            </a:r>
          </a:p>
          <a:p>
            <a:r>
              <a:rPr lang="en-US" dirty="0"/>
              <a:t>Each year, thousands of businesses join Safe + Sound Week to raise awareness about workers' health and safety.​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1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78A4C-3F27-45E0-8B4B-4752F65F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participating?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D2D3-C2F6-6394-0BA6-3801D43DA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Successful safety and health programs can proactively identify and manage workplace hazards before they cause injury or illness, improving sustainability and the bottom line.​</a:t>
            </a:r>
          </a:p>
          <a:p>
            <a:r>
              <a:rPr lang="en-US" dirty="0"/>
              <a:t>Participating in Safe + Sound Week provides an opportunity to energize our program and recognize our safety successes.​</a:t>
            </a:r>
          </a:p>
          <a:p>
            <a:r>
              <a:rPr lang="en-US" dirty="0">
                <a:solidFill>
                  <a:srgbClr val="CC0000"/>
                </a:solidFill>
              </a:rPr>
              <a:t>[Insert your own personal explanation of why you are participating that will resonate with your workers.]​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6613E-8FB4-FE7A-EEA0-802FD6F7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Elements of Safety &amp; Health Programs</a:t>
            </a:r>
          </a:p>
        </p:txBody>
      </p:sp>
      <p:pic>
        <p:nvPicPr>
          <p:cNvPr id="4" name="Picture 3" descr="A graphic depicting the three core elements of a Safety and Health program, Management Leadership, Worker Participation, and Find and Fix Hazards. These three core elements form a circle together and have the Safe and Sound logo within the circle.">
            <a:extLst>
              <a:ext uri="{FF2B5EF4-FFF2-40B4-BE49-F238E27FC236}">
                <a16:creationId xmlns:a16="http://schemas.microsoft.com/office/drawing/2014/main" id="{492ECA92-00FC-9CB4-037D-2C43EC7D9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2920" y="1530510"/>
            <a:ext cx="3566160" cy="356616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80019A39-65B5-E3EC-998D-79E4CCC98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69043" y="2361856"/>
            <a:ext cx="1067144" cy="106714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DBB7D024-0ADE-0A1E-3091-7BB39E6F3E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55813" y="2514600"/>
            <a:ext cx="914400" cy="9144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2B2E088C-FB02-8CB6-40E8-766060DF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75695" y="5177722"/>
            <a:ext cx="1231900" cy="1231900"/>
            <a:chOff x="8457059" y="-19413"/>
            <a:chExt cx="1231900" cy="1231900"/>
          </a:xfrm>
        </p:grpSpPr>
        <p:pic>
          <p:nvPicPr>
            <p:cNvPr id="8" name="Graphic 7" descr="Single gear outline">
              <a:extLst>
                <a:ext uri="{FF2B5EF4-FFF2-40B4-BE49-F238E27FC236}">
                  <a16:creationId xmlns:a16="http://schemas.microsoft.com/office/drawing/2014/main" id="{C895A8FF-EAAD-6876-A5C5-C879736D460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457059" y="-19413"/>
              <a:ext cx="1231900" cy="1231900"/>
            </a:xfrm>
            <a:prstGeom prst="rect">
              <a:avLst/>
            </a:prstGeom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1D32C6-16D2-F4AD-BDB0-652D57C8C3B9}"/>
                </a:ext>
              </a:extLst>
            </p:cNvPr>
            <p:cNvGrpSpPr/>
            <p:nvPr/>
          </p:nvGrpSpPr>
          <p:grpSpPr>
            <a:xfrm>
              <a:off x="8519408" y="177045"/>
              <a:ext cx="1082001" cy="839970"/>
              <a:chOff x="8519408" y="177045"/>
              <a:chExt cx="1082001" cy="839970"/>
            </a:xfrm>
          </p:grpSpPr>
          <p:sp>
            <p:nvSpPr>
              <p:cNvPr id="10" name="Graphic 7" descr="Wrench outline">
                <a:extLst>
                  <a:ext uri="{FF2B5EF4-FFF2-40B4-BE49-F238E27FC236}">
                    <a16:creationId xmlns:a16="http://schemas.microsoft.com/office/drawing/2014/main" id="{B4198E65-56B1-9601-3901-EC3414A26DD3}"/>
                  </a:ext>
                </a:extLst>
              </p:cNvPr>
              <p:cNvSpPr/>
              <p:nvPr/>
            </p:nvSpPr>
            <p:spPr>
              <a:xfrm>
                <a:off x="8654287" y="177329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CCC7DD2-ECCD-467D-0C02-B32FA082AB58}"/>
                  </a:ext>
                </a:extLst>
              </p:cNvPr>
              <p:cNvSpPr/>
              <p:nvPr/>
            </p:nvSpPr>
            <p:spPr>
              <a:xfrm rot="19019863">
                <a:off x="8519408" y="519624"/>
                <a:ext cx="1082001" cy="184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" descr="Wrench outline">
                <a:extLst>
                  <a:ext uri="{FF2B5EF4-FFF2-40B4-BE49-F238E27FC236}">
                    <a16:creationId xmlns:a16="http://schemas.microsoft.com/office/drawing/2014/main" id="{882D3B82-3E9C-A0E7-DE31-6CDB10D5B498}"/>
                  </a:ext>
                </a:extLst>
              </p:cNvPr>
              <p:cNvSpPr/>
              <p:nvPr/>
            </p:nvSpPr>
            <p:spPr>
              <a:xfrm>
                <a:off x="8654287" y="177045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 cap="flat">
                <a:solidFill>
                  <a:srgbClr val="F7BF63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638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A675-DEF4-488D-99A8-4D49AFFC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E279D-AF10-60BD-5D38-5FE3B5A80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An organization’s management provides the leadership, vision, and resources needed to implement an effective safety and health program. 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/>
              <a:t>What we can do:</a:t>
            </a:r>
          </a:p>
          <a:p>
            <a:pPr>
              <a:lnSpc>
                <a:spcPct val="70000"/>
              </a:lnSpc>
            </a:pPr>
            <a:r>
              <a:rPr lang="en-US" dirty="0"/>
              <a:t>Deliver a Safety and Health Message​</a:t>
            </a:r>
          </a:p>
          <a:p>
            <a:pPr>
              <a:lnSpc>
                <a:spcPct val="70000"/>
              </a:lnSpc>
            </a:pPr>
            <a:r>
              <a:rPr lang="en-US" dirty="0"/>
              <a:t>Establish a Visible Presence​</a:t>
            </a:r>
          </a:p>
          <a:p>
            <a:pPr>
              <a:lnSpc>
                <a:spcPct val="70000"/>
              </a:lnSpc>
            </a:pPr>
            <a:r>
              <a:rPr lang="en-US" dirty="0"/>
              <a:t>Formalize and Publicize Your Commitment to Safety and Health​</a:t>
            </a:r>
          </a:p>
          <a:p>
            <a:pPr>
              <a:lnSpc>
                <a:spcPct val="70000"/>
              </a:lnSpc>
            </a:pPr>
            <a:r>
              <a:rPr lang="en-US" dirty="0"/>
              <a:t>Take your commitment to health and safety beyond your organization</a:t>
            </a:r>
          </a:p>
          <a:p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B8B7263-8333-B027-B302-2947A31F6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07525" y="410824"/>
            <a:ext cx="1067144" cy="106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44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329B-E785-36A5-AF9F-34AE9250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Worker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A716E-6128-5D72-9F67-34A6C23F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Worker participation is engaging workers at all levels in establishing, implementing, evaluating, and improving safety and health in the workplace so that workers understand they are a valuable partner in making their workplace safer and are encouraged to communicate with management about hazards on the job. </a:t>
            </a: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en-US" b="1" dirty="0"/>
              <a:t>What we can do:</a:t>
            </a:r>
          </a:p>
          <a:p>
            <a:r>
              <a:rPr lang="en-US" dirty="0"/>
              <a:t>Listen and ask for feedback​</a:t>
            </a:r>
          </a:p>
          <a:p>
            <a:r>
              <a:rPr lang="en-US" dirty="0"/>
              <a:t>Empower workers with safety and health information​</a:t>
            </a:r>
          </a:p>
          <a:p>
            <a:r>
              <a:rPr lang="en-US" dirty="0"/>
              <a:t>Recognize workers for contributions to worker safety​</a:t>
            </a:r>
          </a:p>
          <a:p>
            <a:r>
              <a:rPr lang="en-US" dirty="0"/>
              <a:t>Partner for safety and health planning</a:t>
            </a:r>
          </a:p>
          <a:p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0F1086-7973-2285-4CEF-9131E64B8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2892" y="4479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9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9430-20EF-F68F-CE72-726FDAD0D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and Fix Hazards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EDB34-4CC8-1773-8806-E51194CA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Finding and fixing hazards in the workplace is an ongoing process that helps better identify and control sources of potential injuries or illnesses.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/>
              <a:t>What we can do:</a:t>
            </a:r>
          </a:p>
          <a:p>
            <a:pPr>
              <a:lnSpc>
                <a:spcPct val="70000"/>
              </a:lnSpc>
            </a:pPr>
            <a:r>
              <a:rPr lang="en-US" dirty="0"/>
              <a:t>Spotlight hazards and controls​</a:t>
            </a:r>
          </a:p>
          <a:p>
            <a:pPr>
              <a:lnSpc>
                <a:spcPct val="70000"/>
              </a:lnSpc>
            </a:pPr>
            <a:r>
              <a:rPr lang="en-US" dirty="0"/>
              <a:t>Involve workers with challenges, contests, and competitions</a:t>
            </a:r>
          </a:p>
          <a:p>
            <a:pPr>
              <a:lnSpc>
                <a:spcPct val="70000"/>
              </a:lnSpc>
            </a:pPr>
            <a:r>
              <a:rPr lang="en-US" dirty="0"/>
              <a:t>Conduct analysis to identify hazards​</a:t>
            </a:r>
          </a:p>
          <a:p>
            <a:pPr>
              <a:lnSpc>
                <a:spcPct val="70000"/>
              </a:lnSpc>
            </a:pPr>
            <a:r>
              <a:rPr lang="en-US" dirty="0"/>
              <a:t>Identify safety and health processes and procedures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66E2187-4B59-1315-8A29-BED8079BF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05513" y="374903"/>
            <a:ext cx="1231900" cy="1231900"/>
            <a:chOff x="8457059" y="-19413"/>
            <a:chExt cx="1231900" cy="1231900"/>
          </a:xfrm>
        </p:grpSpPr>
        <p:pic>
          <p:nvPicPr>
            <p:cNvPr id="5" name="Graphic 4" descr="Single gear outline">
              <a:extLst>
                <a:ext uri="{FF2B5EF4-FFF2-40B4-BE49-F238E27FC236}">
                  <a16:creationId xmlns:a16="http://schemas.microsoft.com/office/drawing/2014/main" id="{DC13DC93-D5D8-F25F-77E6-DD7C26273B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57059" y="-19413"/>
              <a:ext cx="1231900" cy="1231900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76EE2-346F-3969-3A6F-2FF869F2A967}"/>
                </a:ext>
              </a:extLst>
            </p:cNvPr>
            <p:cNvGrpSpPr/>
            <p:nvPr/>
          </p:nvGrpSpPr>
          <p:grpSpPr>
            <a:xfrm>
              <a:off x="8519408" y="177045"/>
              <a:ext cx="1082001" cy="839970"/>
              <a:chOff x="8519408" y="177045"/>
              <a:chExt cx="1082001" cy="839970"/>
            </a:xfrm>
          </p:grpSpPr>
          <p:sp>
            <p:nvSpPr>
              <p:cNvPr id="7" name="Graphic 7" descr="Wrench outline">
                <a:extLst>
                  <a:ext uri="{FF2B5EF4-FFF2-40B4-BE49-F238E27FC236}">
                    <a16:creationId xmlns:a16="http://schemas.microsoft.com/office/drawing/2014/main" id="{0E561CB8-4E22-DE3F-6C9F-2C7E78C5FD0E}"/>
                  </a:ext>
                </a:extLst>
              </p:cNvPr>
              <p:cNvSpPr/>
              <p:nvPr/>
            </p:nvSpPr>
            <p:spPr>
              <a:xfrm>
                <a:off x="8654287" y="177329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4C0B972-9434-63A1-29EF-AA3F1E5ED874}"/>
                  </a:ext>
                </a:extLst>
              </p:cNvPr>
              <p:cNvSpPr/>
              <p:nvPr/>
            </p:nvSpPr>
            <p:spPr>
              <a:xfrm rot="19019863">
                <a:off x="8519408" y="519624"/>
                <a:ext cx="1082001" cy="184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Graphic 7" descr="Wrench outline">
                <a:extLst>
                  <a:ext uri="{FF2B5EF4-FFF2-40B4-BE49-F238E27FC236}">
                    <a16:creationId xmlns:a16="http://schemas.microsoft.com/office/drawing/2014/main" id="{9E0B168E-BC8A-3C04-4598-DE9F1C188DE9}"/>
                  </a:ext>
                </a:extLst>
              </p:cNvPr>
              <p:cNvSpPr/>
              <p:nvPr/>
            </p:nvSpPr>
            <p:spPr>
              <a:xfrm>
                <a:off x="8654287" y="177045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 cap="flat">
                <a:solidFill>
                  <a:srgbClr val="F7BF63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983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94DD8-79A2-F245-BCD2-D6A4F591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the rest of this presentation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32E25-97D5-4EE0-9D64-76782969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C0000"/>
                </a:solidFill>
              </a:rPr>
              <a:t>Provide an overview of your safety and health program​</a:t>
            </a:r>
          </a:p>
          <a:p>
            <a:r>
              <a:rPr lang="en-US" dirty="0">
                <a:solidFill>
                  <a:srgbClr val="CC0000"/>
                </a:solidFill>
              </a:rPr>
              <a:t>Deliver a training on a specific safety topic​</a:t>
            </a:r>
          </a:p>
          <a:p>
            <a:r>
              <a:rPr lang="en-US" dirty="0">
                <a:solidFill>
                  <a:srgbClr val="CC0000"/>
                </a:solidFill>
              </a:rPr>
              <a:t>Start a group discussion on identifying hazards in your workplace ​</a:t>
            </a:r>
          </a:p>
          <a:p>
            <a:r>
              <a:rPr lang="en-US" dirty="0">
                <a:solidFill>
                  <a:srgbClr val="CC0000"/>
                </a:solidFill>
              </a:rPr>
              <a:t>Explain how you’re #SafeAndSoundAtWork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4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854b04-c9c6-4391-adbe-2e73191270e7" xsi:nil="true"/>
    <lcf76f155ced4ddcb4097134ff3c332f xmlns="91e1ac7f-a06e-4275-92f4-7b3f83fafd2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4CA10141F8A44AA67BE2D4092743FC" ma:contentTypeVersion="16" ma:contentTypeDescription="Create a new document." ma:contentTypeScope="" ma:versionID="888650c914a0cd9f471d5ff979f71b1c">
  <xsd:schema xmlns:xsd="http://www.w3.org/2001/XMLSchema" xmlns:xs="http://www.w3.org/2001/XMLSchema" xmlns:p="http://schemas.microsoft.com/office/2006/metadata/properties" xmlns:ns2="91e1ac7f-a06e-4275-92f4-7b3f83fafd28" xmlns:ns3="6c854b04-c9c6-4391-adbe-2e73191270e7" targetNamespace="http://schemas.microsoft.com/office/2006/metadata/properties" ma:root="true" ma:fieldsID="5b519cb7a57abd876037178e77be13ed" ns2:_="" ns3:_="">
    <xsd:import namespace="91e1ac7f-a06e-4275-92f4-7b3f83fafd28"/>
    <xsd:import namespace="6c854b04-c9c6-4391-adbe-2e731912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1ac7f-a06e-4275-92f4-7b3f83fafd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654925c-3bd7-4187-ab31-e932ed5cd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4b04-c9c6-4391-adbe-2e73191270e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67dd88d6-5266-42d4-8ee4-e6e629e5a064}" ma:internalName="TaxCatchAll" ma:showField="CatchAllData" ma:web="4c897256-52db-410f-98c9-5c6e0cd834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119B03-9656-4CE6-A615-4FED696EC3BA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6c854b04-c9c6-4391-adbe-2e73191270e7"/>
    <ds:schemaRef ds:uri="91e1ac7f-a06e-4275-92f4-7b3f83fafd28"/>
  </ds:schemaRefs>
</ds:datastoreItem>
</file>

<file path=customXml/itemProps2.xml><?xml version="1.0" encoding="utf-8"?>
<ds:datastoreItem xmlns:ds="http://schemas.openxmlformats.org/officeDocument/2006/customXml" ds:itemID="{E2309156-7483-4EFD-9D45-F6915F194B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59493C-56CA-4F26-8CD5-0F31E2842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e1ac7f-a06e-4275-92f4-7b3f83fafd28"/>
    <ds:schemaRef ds:uri="6c854b04-c9c6-4391-adbe-2e73191270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391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Office Theme</vt:lpstr>
      <vt:lpstr>Safe Workplaces are Sound Businesses</vt:lpstr>
      <vt:lpstr>It’s Safe + Sound Week!</vt:lpstr>
      <vt:lpstr>Why are we participating?</vt:lpstr>
      <vt:lpstr>Core Elements of Safety &amp; Health Programs</vt:lpstr>
      <vt:lpstr>Management Leadership</vt:lpstr>
      <vt:lpstr>Worker Participation</vt:lpstr>
      <vt:lpstr>Find and Fix Hazards</vt:lpstr>
      <vt:lpstr>Customize the rest of this presentation to…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+ Sound Week: Safe Workplaces are Sound Businesses</dc:title>
  <dc:creator>OSHA</dc:creator>
  <cp:lastModifiedBy>Isabella Garramone</cp:lastModifiedBy>
  <cp:revision>5</cp:revision>
  <dcterms:created xsi:type="dcterms:W3CDTF">2025-01-23T16:42:29Z</dcterms:created>
  <dcterms:modified xsi:type="dcterms:W3CDTF">2025-06-23T21:32:54Z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0x010100A14CA10141F8A44AA67BE2D4092743FC</vt:lpwstr>
  </property>
  <property fmtid="{D5CDD505-2E9C-101B-9397-08002B2CF9AE}" pid="3" name="MediaServiceImageTags">
    <vt:lpwstr/>
  </property>
</Properties>
</file>