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058400" cy="7772400"/>
  <p:notesSz cx="6858000" cy="9144000"/>
  <p:embeddedFontLst>
    <p:embeddedFont>
      <p:font typeface="Lora" pitchFamily="2" charset="0"/>
      <p:regular r:id="rId5"/>
    </p:embeddedFont>
    <p:embeddedFont>
      <p:font typeface="Lora Italics" panose="020B0604020202020204" charset="0"/>
      <p:regular r:id="rId6"/>
    </p:embeddedFont>
    <p:embeddedFont>
      <p:font typeface="Pinyon Script" panose="020B0604020202020204" charset="0"/>
      <p:regular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6B627A6-62E8-A5CE-3A93-DF299143794B}" name="Braxton, Denisha L - OSHA" initials="DB" userId="S::Braxton.Denisha.L@dol.gov::fc86b9c6-6ed1-4ee7-9663-614fe6d520f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51EAC9-9124-41E3-B066-E05B06F37F74}" v="39" dt="2026-07-28T18:21:20.2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7" autoAdjust="0"/>
    <p:restoredTop sz="86441" autoAdjust="0"/>
  </p:normalViewPr>
  <p:slideViewPr>
    <p:cSldViewPr>
      <p:cViewPr varScale="1">
        <p:scale>
          <a:sx n="90" d="100"/>
          <a:sy n="90" d="100"/>
        </p:scale>
        <p:origin x="240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ableStyles" Target="tableStyles.xml"/><Relationship Id="rId5" Type="http://schemas.openxmlformats.org/officeDocument/2006/relationships/font" Target="fonts/font1.fntdata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encer, Michelle A - OSHA" userId="fbb7a52b-13ab-4475-9c94-e3a1aec99cb9" providerId="ADAL" clId="{B11FF7AA-1E7C-4565-AA0B-D2F345FE82EA}"/>
    <pc:docChg chg="modSld">
      <pc:chgData name="Spencer, Michelle A - OSHA" userId="fbb7a52b-13ab-4475-9c94-e3a1aec99cb9" providerId="ADAL" clId="{B11FF7AA-1E7C-4565-AA0B-D2F345FE82EA}" dt="2026-07-28T18:21:20.259" v="67" actId="13244"/>
      <pc:docMkLst>
        <pc:docMk/>
      </pc:docMkLst>
      <pc:sldChg chg="modSp mod">
        <pc:chgData name="Spencer, Michelle A - OSHA" userId="fbb7a52b-13ab-4475-9c94-e3a1aec99cb9" providerId="ADAL" clId="{B11FF7AA-1E7C-4565-AA0B-D2F345FE82EA}" dt="2026-07-28T18:16:09.784" v="50" actId="13244"/>
        <pc:sldMkLst>
          <pc:docMk/>
          <pc:sldMk cId="0" sldId="256"/>
        </pc:sldMkLst>
        <pc:spChg chg="mod">
          <ac:chgData name="Spencer, Michelle A - OSHA" userId="fbb7a52b-13ab-4475-9c94-e3a1aec99cb9" providerId="ADAL" clId="{B11FF7AA-1E7C-4565-AA0B-D2F345FE82EA}" dt="2026-07-28T15:44:14.490" v="39" actId="13244"/>
          <ac:spMkLst>
            <pc:docMk/>
            <pc:sldMk cId="0" sldId="256"/>
            <ac:spMk id="12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3:01.747" v="36" actId="13244"/>
          <ac:spMkLst>
            <pc:docMk/>
            <pc:sldMk cId="0" sldId="256"/>
            <ac:spMk id="13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2:39.874" v="34" actId="13244"/>
          <ac:spMkLst>
            <pc:docMk/>
            <pc:sldMk cId="0" sldId="256"/>
            <ac:spMk id="14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2:30.715" v="33" actId="13244"/>
          <ac:spMkLst>
            <pc:docMk/>
            <pc:sldMk cId="0" sldId="256"/>
            <ac:spMk id="15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2:25.805" v="32" actId="13244"/>
          <ac:spMkLst>
            <pc:docMk/>
            <pc:sldMk cId="0" sldId="256"/>
            <ac:spMk id="16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3:32.825" v="37" actId="13244"/>
          <ac:spMkLst>
            <pc:docMk/>
            <pc:sldMk cId="0" sldId="256"/>
            <ac:spMk id="17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6:09.784" v="50" actId="13244"/>
          <ac:spMkLst>
            <pc:docMk/>
            <pc:sldMk cId="0" sldId="256"/>
            <ac:spMk id="19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2:15.559" v="30" actId="13244"/>
          <ac:spMkLst>
            <pc:docMk/>
            <pc:sldMk cId="0" sldId="256"/>
            <ac:spMk id="21" creationId="{08C71B27-3F74-5468-03D5-16647C62B21D}"/>
          </ac:spMkLst>
        </pc:spChg>
        <pc:spChg chg="mod">
          <ac:chgData name="Spencer, Michelle A - OSHA" userId="fbb7a52b-13ab-4475-9c94-e3a1aec99cb9" providerId="ADAL" clId="{B11FF7AA-1E7C-4565-AA0B-D2F345FE82EA}" dt="2026-07-28T15:28:22.898" v="15" actId="962"/>
          <ac:spMkLst>
            <pc:docMk/>
            <pc:sldMk cId="0" sldId="256"/>
            <ac:spMk id="22" creationId="{00000000-0000-0000-0000-000000000000}"/>
          </ac:spMkLst>
        </pc:spChg>
        <pc:grpChg chg="mod">
          <ac:chgData name="Spencer, Michelle A - OSHA" userId="fbb7a52b-13ab-4475-9c94-e3a1aec99cb9" providerId="ADAL" clId="{B11FF7AA-1E7C-4565-AA0B-D2F345FE82EA}" dt="2026-07-28T15:26:23.008" v="9" actId="962"/>
          <ac:grpSpMkLst>
            <pc:docMk/>
            <pc:sldMk cId="0" sldId="256"/>
            <ac:grpSpMk id="2" creationId="{00000000-0000-0000-0000-000000000000}"/>
          </ac:grpSpMkLst>
        </pc:grpChg>
        <pc:grpChg chg="mod">
          <ac:chgData name="Spencer, Michelle A - OSHA" userId="fbb7a52b-13ab-4475-9c94-e3a1aec99cb9" providerId="ADAL" clId="{B11FF7AA-1E7C-4565-AA0B-D2F345FE82EA}" dt="2026-07-28T15:42:46.858" v="35" actId="13244"/>
          <ac:grpSpMkLst>
            <pc:docMk/>
            <pc:sldMk cId="0" sldId="256"/>
            <ac:grpSpMk id="7" creationId="{00000000-0000-0000-0000-000000000000}"/>
          </ac:grpSpMkLst>
        </pc:grpChg>
        <pc:grpChg chg="mod">
          <ac:chgData name="Spencer, Michelle A - OSHA" userId="fbb7a52b-13ab-4475-9c94-e3a1aec99cb9" providerId="ADAL" clId="{B11FF7AA-1E7C-4565-AA0B-D2F345FE82EA}" dt="2026-07-28T15:42:20.831" v="31" actId="13244"/>
          <ac:grpSpMkLst>
            <pc:docMk/>
            <pc:sldMk cId="0" sldId="256"/>
            <ac:grpSpMk id="9" creationId="{00000000-0000-0000-0000-000000000000}"/>
          </ac:grpSpMkLst>
        </pc:grpChg>
      </pc:sldChg>
      <pc:sldChg chg="modSp mod">
        <pc:chgData name="Spencer, Michelle A - OSHA" userId="fbb7a52b-13ab-4475-9c94-e3a1aec99cb9" providerId="ADAL" clId="{B11FF7AA-1E7C-4565-AA0B-D2F345FE82EA}" dt="2026-07-28T15:46:41.252" v="49" actId="13244"/>
        <pc:sldMkLst>
          <pc:docMk/>
          <pc:sldMk cId="0" sldId="257"/>
        </pc:sldMkLst>
        <pc:spChg chg="mod">
          <ac:chgData name="Spencer, Michelle A - OSHA" userId="fbb7a52b-13ab-4475-9c94-e3a1aec99cb9" providerId="ADAL" clId="{B11FF7AA-1E7C-4565-AA0B-D2F345FE82EA}" dt="2026-07-28T15:29:10.907" v="17" actId="962"/>
          <ac:spMkLst>
            <pc:docMk/>
            <pc:sldMk cId="0" sldId="257"/>
            <ac:spMk id="3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29:22.127" v="19" actId="962"/>
          <ac:spMkLst>
            <pc:docMk/>
            <pc:sldMk cId="0" sldId="257"/>
            <ac:spMk id="4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5:50.825" v="45" actId="13244"/>
          <ac:spMkLst>
            <pc:docMk/>
            <pc:sldMk cId="0" sldId="257"/>
            <ac:spMk id="5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5:25.439" v="41" actId="13244"/>
          <ac:spMkLst>
            <pc:docMk/>
            <pc:sldMk cId="0" sldId="257"/>
            <ac:spMk id="6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5:43.439" v="44" actId="13244"/>
          <ac:spMkLst>
            <pc:docMk/>
            <pc:sldMk cId="0" sldId="257"/>
            <ac:spMk id="7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6:27.552" v="47" actId="13244"/>
          <ac:spMkLst>
            <pc:docMk/>
            <pc:sldMk cId="0" sldId="257"/>
            <ac:spMk id="9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6:39.110" v="48" actId="13244"/>
          <ac:spMkLst>
            <pc:docMk/>
            <pc:sldMk cId="0" sldId="257"/>
            <ac:spMk id="10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6:41.252" v="49" actId="13244"/>
          <ac:spMkLst>
            <pc:docMk/>
            <pc:sldMk cId="0" sldId="257"/>
            <ac:spMk id="11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5:35.745" v="43" actId="13244"/>
          <ac:spMkLst>
            <pc:docMk/>
            <pc:sldMk cId="0" sldId="257"/>
            <ac:spMk id="12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5:30.839" v="42" actId="13244"/>
          <ac:spMkLst>
            <pc:docMk/>
            <pc:sldMk cId="0" sldId="257"/>
            <ac:spMk id="13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6:03.619" v="46" actId="13244"/>
          <ac:spMkLst>
            <pc:docMk/>
            <pc:sldMk cId="0" sldId="257"/>
            <ac:spMk id="14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5:44:55.992" v="40" actId="13244"/>
          <ac:spMkLst>
            <pc:docMk/>
            <pc:sldMk cId="0" sldId="257"/>
            <ac:spMk id="15" creationId="{00000000-0000-0000-0000-000000000000}"/>
          </ac:spMkLst>
        </pc:spChg>
      </pc:sldChg>
      <pc:sldChg chg="modSp mod">
        <pc:chgData name="Spencer, Michelle A - OSHA" userId="fbb7a52b-13ab-4475-9c94-e3a1aec99cb9" providerId="ADAL" clId="{B11FF7AA-1E7C-4565-AA0B-D2F345FE82EA}" dt="2026-07-28T18:21:20.259" v="67" actId="13244"/>
        <pc:sldMkLst>
          <pc:docMk/>
          <pc:sldMk cId="0" sldId="258"/>
        </pc:sldMkLst>
        <pc:spChg chg="mod">
          <ac:chgData name="Spencer, Michelle A - OSHA" userId="fbb7a52b-13ab-4475-9c94-e3a1aec99cb9" providerId="ADAL" clId="{B11FF7AA-1E7C-4565-AA0B-D2F345FE82EA}" dt="2026-07-28T18:18:08.562" v="57" actId="962"/>
          <ac:spMkLst>
            <pc:docMk/>
            <pc:sldMk cId="0" sldId="258"/>
            <ac:spMk id="3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9:48.754" v="64" actId="13244"/>
          <ac:spMkLst>
            <pc:docMk/>
            <pc:sldMk cId="0" sldId="258"/>
            <ac:spMk id="4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8:03.697" v="56" actId="13244"/>
          <ac:spMkLst>
            <pc:docMk/>
            <pc:sldMk cId="0" sldId="258"/>
            <ac:spMk id="5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21:20.259" v="67" actId="13244"/>
          <ac:spMkLst>
            <pc:docMk/>
            <pc:sldMk cId="0" sldId="258"/>
            <ac:spMk id="6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7:46.674" v="55" actId="13244"/>
          <ac:spMkLst>
            <pc:docMk/>
            <pc:sldMk cId="0" sldId="258"/>
            <ac:spMk id="7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7:41.092" v="54" actId="13244"/>
          <ac:spMkLst>
            <pc:docMk/>
            <pc:sldMk cId="0" sldId="258"/>
            <ac:spMk id="8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7:35.748" v="53" actId="13244"/>
          <ac:spMkLst>
            <pc:docMk/>
            <pc:sldMk cId="0" sldId="258"/>
            <ac:spMk id="9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8:12.905" v="59" actId="13244"/>
          <ac:spMkLst>
            <pc:docMk/>
            <pc:sldMk cId="0" sldId="258"/>
            <ac:spMk id="10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8:29.739" v="61" actId="13244"/>
          <ac:spMkLst>
            <pc:docMk/>
            <pc:sldMk cId="0" sldId="258"/>
            <ac:spMk id="12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8:17.507" v="60" actId="13244"/>
          <ac:spMkLst>
            <pc:docMk/>
            <pc:sldMk cId="0" sldId="258"/>
            <ac:spMk id="13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19:42.357" v="63" actId="13244"/>
          <ac:spMkLst>
            <pc:docMk/>
            <pc:sldMk cId="0" sldId="258"/>
            <ac:spMk id="14" creationId="{00000000-0000-0000-0000-000000000000}"/>
          </ac:spMkLst>
        </pc:spChg>
        <pc:spChg chg="mod">
          <ac:chgData name="Spencer, Michelle A - OSHA" userId="fbb7a52b-13ab-4475-9c94-e3a1aec99cb9" providerId="ADAL" clId="{B11FF7AA-1E7C-4565-AA0B-D2F345FE82EA}" dt="2026-07-28T18:20:58.249" v="66" actId="13244"/>
          <ac:spMkLst>
            <pc:docMk/>
            <pc:sldMk cId="0" sldId="258"/>
            <ac:spMk id="17" creationId="{B36AE0BF-93AF-B43D-0286-C34FE939E8C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7/28/2026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5">
            <a:extLst>
              <a:ext uri="{FF2B5EF4-FFF2-40B4-BE49-F238E27FC236}">
                <a16:creationId xmlns:a16="http://schemas.microsoft.com/office/drawing/2014/main" id="{08C71B27-3F74-5468-03D5-16647C62B2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85500" flipV="1">
            <a:off x="4334738" y="-4468205"/>
            <a:ext cx="1367268" cy="10049162"/>
          </a:xfrm>
          <a:custGeom>
            <a:avLst/>
            <a:gdLst/>
            <a:ahLst/>
            <a:cxnLst/>
            <a:rect l="l" t="t" r="r" b="b"/>
            <a:pathLst>
              <a:path w="1674181" h="10103159">
                <a:moveTo>
                  <a:pt x="0" y="10103160"/>
                </a:moveTo>
                <a:lnTo>
                  <a:pt x="1674181" y="10103160"/>
                </a:lnTo>
                <a:lnTo>
                  <a:pt x="1674181" y="0"/>
                </a:lnTo>
                <a:lnTo>
                  <a:pt x="0" y="0"/>
                </a:lnTo>
                <a:lnTo>
                  <a:pt x="0" y="1010316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l="-204831" t="-132857" r="-6199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" name="Group 9" descr="Safety Strong logo"/>
          <p:cNvGrpSpPr/>
          <p:nvPr/>
        </p:nvGrpSpPr>
        <p:grpSpPr>
          <a:xfrm>
            <a:off x="7646097" y="1429524"/>
            <a:ext cx="1833215" cy="699643"/>
            <a:chOff x="0" y="0"/>
            <a:chExt cx="2574052" cy="98238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574102" cy="982345"/>
            </a:xfrm>
            <a:custGeom>
              <a:avLst/>
              <a:gdLst/>
              <a:ahLst/>
              <a:cxnLst/>
              <a:rect l="l" t="t" r="r" b="b"/>
              <a:pathLst>
                <a:path w="2574102" h="982345">
                  <a:moveTo>
                    <a:pt x="0" y="0"/>
                  </a:moveTo>
                  <a:lnTo>
                    <a:pt x="2574102" y="0"/>
                  </a:lnTo>
                  <a:lnTo>
                    <a:pt x="2574102" y="982345"/>
                  </a:lnTo>
                  <a:lnTo>
                    <a:pt x="0" y="9823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11335" r="-11333" b="-2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TextBox 16"/>
          <p:cNvSpPr txBox="1">
            <a:spLocks noGrp="1"/>
          </p:cNvSpPr>
          <p:nvPr>
            <p:ph type="title" idx="4294967295"/>
          </p:nvPr>
        </p:nvSpPr>
        <p:spPr>
          <a:xfrm>
            <a:off x="1545921" y="2003909"/>
            <a:ext cx="6554657" cy="89159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92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42748"/>
                </a:solidFill>
                <a:effectLst/>
                <a:uLnTx/>
                <a:uFillTx/>
                <a:latin typeface="Lora"/>
                <a:ea typeface="Lora"/>
                <a:cs typeface="Lora"/>
                <a:sym typeface="Lora"/>
              </a:rPr>
              <a:t>EVERYDAY S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42748"/>
                </a:solidFill>
                <a:effectLst/>
                <a:uLnTx/>
                <a:uFillTx/>
                <a:latin typeface="Lora"/>
                <a:ea typeface="Lora"/>
                <a:cs typeface="Lora"/>
                <a:sym typeface="Lora"/>
              </a:rPr>
              <a:t>AFETY</a:t>
            </a: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42748"/>
                </a:solidFill>
                <a:effectLst/>
                <a:uLnTx/>
                <a:uFillTx/>
                <a:latin typeface="Lora"/>
                <a:ea typeface="Lora"/>
                <a:cs typeface="Lora"/>
                <a:sym typeface="Lora"/>
              </a:rPr>
              <a:t> HERO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300126" y="2920937"/>
            <a:ext cx="4359859" cy="4954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96"/>
              </a:lnSpc>
            </a:pPr>
            <a:r>
              <a:rPr lang="en-US" sz="2640" spc="247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AWARD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323557" y="3539099"/>
            <a:ext cx="4569028" cy="31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5"/>
              </a:lnSpc>
            </a:pPr>
            <a:r>
              <a:rPr lang="en-US" sz="1697" spc="104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This certificate is proudly presented to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70064" y="3976911"/>
            <a:ext cx="6076033" cy="9964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65"/>
              </a:lnSpc>
            </a:pPr>
            <a:r>
              <a:rPr lang="en-US" sz="5000" dirty="0">
                <a:solidFill>
                  <a:srgbClr val="042748"/>
                </a:solidFill>
                <a:latin typeface="Pinyon Script"/>
                <a:ea typeface="Pinyon Script"/>
                <a:cs typeface="Pinyon Script"/>
                <a:sym typeface="Pinyon Script"/>
              </a:rPr>
              <a:t>Employee Name</a:t>
            </a:r>
          </a:p>
        </p:txBody>
      </p:sp>
      <p:grpSp>
        <p:nvGrpSpPr>
          <p:cNvPr id="7" name="Group 7" descr="Add employee name here line"/>
          <p:cNvGrpSpPr/>
          <p:nvPr/>
        </p:nvGrpSpPr>
        <p:grpSpPr>
          <a:xfrm>
            <a:off x="2136296" y="4951333"/>
            <a:ext cx="5256552" cy="9554"/>
            <a:chOff x="0" y="0"/>
            <a:chExt cx="7008736" cy="1273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7008749" cy="12700"/>
            </a:xfrm>
            <a:custGeom>
              <a:avLst/>
              <a:gdLst/>
              <a:ahLst/>
              <a:cxnLst/>
              <a:rect l="l" t="t" r="r" b="b"/>
              <a:pathLst>
                <a:path w="7008749" h="12700">
                  <a:moveTo>
                    <a:pt x="0" y="0"/>
                  </a:moveTo>
                  <a:lnTo>
                    <a:pt x="7008749" y="12700"/>
                  </a:lnTo>
                </a:path>
              </a:pathLst>
            </a:custGeom>
            <a:blipFill>
              <a:blip r:embed="rId4">
                <a:alphaModFix amt="0"/>
              </a:blip>
              <a:stretch>
                <a:fillRect t="-10703038" b="-10703338"/>
              </a:stretch>
            </a:blipFill>
            <a:ln w="9549" cap="sq">
              <a:solidFill>
                <a:srgbClr val="04274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2323557" y="5379463"/>
            <a:ext cx="4888716" cy="718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9"/>
              </a:lnSpc>
            </a:pPr>
            <a:r>
              <a:rPr lang="en-US" sz="1503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In recognition of your outstanding commitment to proactive safety and health practices and for exemplifying the principles of </a:t>
            </a:r>
            <a:r>
              <a:rPr lang="en-US" sz="1503" i="1" dirty="0">
                <a:solidFill>
                  <a:srgbClr val="042748"/>
                </a:solidFill>
                <a:latin typeface="Lora Italics"/>
                <a:ea typeface="Lora Italics"/>
                <a:cs typeface="Lora Italics"/>
                <a:sym typeface="Lora Italics"/>
              </a:rPr>
              <a:t>Safety Strong</a:t>
            </a:r>
            <a:r>
              <a:rPr lang="en-US" sz="1503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.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289869" y="6592031"/>
            <a:ext cx="830531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3"/>
              </a:lnSpc>
            </a:pPr>
            <a:r>
              <a:rPr lang="en-US" sz="1203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grpSp>
        <p:nvGrpSpPr>
          <p:cNvPr id="2" name="Group 2" descr="Add date here line"/>
          <p:cNvGrpSpPr/>
          <p:nvPr/>
        </p:nvGrpSpPr>
        <p:grpSpPr>
          <a:xfrm>
            <a:off x="1905000" y="6902522"/>
            <a:ext cx="1662713" cy="9554"/>
            <a:chOff x="0" y="0"/>
            <a:chExt cx="2216950" cy="127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16912" cy="12700"/>
            </a:xfrm>
            <a:custGeom>
              <a:avLst/>
              <a:gdLst/>
              <a:ahLst/>
              <a:cxnLst/>
              <a:rect l="l" t="t" r="r" b="b"/>
              <a:pathLst>
                <a:path w="2216912" h="12700">
                  <a:moveTo>
                    <a:pt x="0" y="0"/>
                  </a:moveTo>
                  <a:lnTo>
                    <a:pt x="2216912" y="12700"/>
                  </a:lnTo>
                </a:path>
              </a:pathLst>
            </a:custGeom>
            <a:blipFill>
              <a:blip r:embed="rId4">
                <a:alphaModFix amt="0"/>
              </a:blip>
              <a:stretch>
                <a:fillRect t="-3351216" r="-1" b="-3351516"/>
              </a:stretch>
            </a:blipFill>
            <a:ln w="9549" cap="sq">
              <a:solidFill>
                <a:srgbClr val="042748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914515" y="7001427"/>
            <a:ext cx="1653169" cy="31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5"/>
              </a:lnSpc>
            </a:pPr>
            <a:r>
              <a:rPr lang="en-US" sz="1697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Date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400822" y="6592032"/>
            <a:ext cx="882801" cy="2031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3"/>
              </a:lnSpc>
            </a:pPr>
            <a:r>
              <a:rPr lang="en-US" sz="1203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sp>
        <p:nvSpPr>
          <p:cNvPr id="22" name="AutoShape 22" descr="Add signature name here line"/>
          <p:cNvSpPr/>
          <p:nvPr/>
        </p:nvSpPr>
        <p:spPr>
          <a:xfrm>
            <a:off x="6068084" y="6950907"/>
            <a:ext cx="1649002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6063917" y="6979129"/>
            <a:ext cx="1653169" cy="310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5"/>
              </a:lnSpc>
            </a:pPr>
            <a:r>
              <a:rPr lang="en-US" sz="1697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Signature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85500" flipV="1">
            <a:off x="4334738" y="-4468205"/>
            <a:ext cx="1367268" cy="10049162"/>
          </a:xfrm>
          <a:custGeom>
            <a:avLst/>
            <a:gdLst/>
            <a:ahLst/>
            <a:cxnLst/>
            <a:rect l="l" t="t" r="r" b="b"/>
            <a:pathLst>
              <a:path w="1674181" h="10103159">
                <a:moveTo>
                  <a:pt x="0" y="10103160"/>
                </a:moveTo>
                <a:lnTo>
                  <a:pt x="1674181" y="10103160"/>
                </a:lnTo>
                <a:lnTo>
                  <a:pt x="1674181" y="0"/>
                </a:lnTo>
                <a:lnTo>
                  <a:pt x="0" y="0"/>
                </a:lnTo>
                <a:lnTo>
                  <a:pt x="0" y="1010316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l="-204831" t="-132857" r="-6199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20000" y="1210631"/>
            <a:ext cx="2247148" cy="857152"/>
          </a:xfrm>
          <a:custGeom>
            <a:avLst/>
            <a:gdLst/>
            <a:ahLst/>
            <a:cxnLst/>
            <a:rect l="l" t="t" r="r" b="b"/>
            <a:pathLst>
              <a:path w="2247148" h="857152">
                <a:moveTo>
                  <a:pt x="0" y="0"/>
                </a:moveTo>
                <a:lnTo>
                  <a:pt x="2247148" y="0"/>
                </a:lnTo>
                <a:lnTo>
                  <a:pt x="2247148" y="857152"/>
                </a:lnTo>
                <a:lnTo>
                  <a:pt x="0" y="857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551" r="-1349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>
            <a:spLocks noGrp="1"/>
          </p:cNvSpPr>
          <p:nvPr>
            <p:ph type="title" idx="4294967295"/>
          </p:nvPr>
        </p:nvSpPr>
        <p:spPr>
          <a:xfrm>
            <a:off x="2317709" y="2005976"/>
            <a:ext cx="5422983" cy="89549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734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44" b="0" i="0" u="none" strike="noStrike" kern="1200" cap="none" spc="0" normalizeH="0" baseline="0" noProof="0" dirty="0">
                <a:ln>
                  <a:noFill/>
                </a:ln>
                <a:solidFill>
                  <a:srgbClr val="042748"/>
                </a:solidFill>
                <a:effectLst/>
                <a:uLnTx/>
                <a:uFillTx/>
                <a:latin typeface="Lora"/>
                <a:ea typeface="Lora"/>
                <a:cs typeface="Lora"/>
                <a:sym typeface="Lora"/>
              </a:rPr>
              <a:t>RECOGNITION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854763" y="2954801"/>
            <a:ext cx="4348875" cy="446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87"/>
              </a:lnSpc>
            </a:pPr>
            <a:r>
              <a:rPr lang="en-US" sz="2634" spc="247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AWARD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646113" y="3515768"/>
            <a:ext cx="4557524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 spc="104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This certificate is proudly presented to</a:t>
            </a:r>
          </a:p>
        </p:txBody>
      </p:sp>
      <p:sp>
        <p:nvSpPr>
          <p:cNvPr id="2" name="TextBox 2"/>
          <p:cNvSpPr txBox="1"/>
          <p:nvPr/>
        </p:nvSpPr>
        <p:spPr>
          <a:xfrm>
            <a:off x="1886859" y="3935580"/>
            <a:ext cx="6076033" cy="9870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65"/>
              </a:lnSpc>
            </a:pPr>
            <a:r>
              <a:rPr lang="en-US" sz="5832" dirty="0">
                <a:solidFill>
                  <a:srgbClr val="042748"/>
                </a:solidFill>
                <a:latin typeface="Pinyon Script"/>
                <a:ea typeface="Pinyon Script"/>
                <a:cs typeface="Pinyon Script"/>
                <a:sym typeface="Pinyon Script"/>
              </a:rPr>
              <a:t>Employee Name</a:t>
            </a:r>
          </a:p>
        </p:txBody>
      </p:sp>
      <p:sp>
        <p:nvSpPr>
          <p:cNvPr id="5" name="AutoShape 5" descr="Add employee name here line"/>
          <p:cNvSpPr/>
          <p:nvPr/>
        </p:nvSpPr>
        <p:spPr>
          <a:xfrm>
            <a:off x="2307981" y="4943551"/>
            <a:ext cx="5233789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2464537" y="5205489"/>
            <a:ext cx="4876400" cy="10608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77"/>
              </a:lnSpc>
            </a:pPr>
            <a:r>
              <a:rPr lang="en-US" sz="1300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In recognition of your collaborative effort and shared commitment to strengthening workplace safety and health through teamwork, open communication, and proactive leadership.</a:t>
            </a:r>
          </a:p>
          <a:p>
            <a:pPr algn="ctr">
              <a:lnSpc>
                <a:spcPts val="1806"/>
              </a:lnSpc>
            </a:pPr>
            <a:endParaRPr lang="en-US" sz="1300" dirty="0">
              <a:solidFill>
                <a:srgbClr val="042748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868406" y="6680455"/>
            <a:ext cx="865393" cy="203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680190" y="6680454"/>
            <a:ext cx="861580" cy="2030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sp>
        <p:nvSpPr>
          <p:cNvPr id="3" name="AutoShape 3" descr="Add date here line"/>
          <p:cNvSpPr/>
          <p:nvPr/>
        </p:nvSpPr>
        <p:spPr>
          <a:xfrm>
            <a:off x="2464537" y="6990397"/>
            <a:ext cx="1649002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 descr="Add signature here line"/>
          <p:cNvSpPr/>
          <p:nvPr/>
        </p:nvSpPr>
        <p:spPr>
          <a:xfrm>
            <a:off x="6220954" y="6999922"/>
            <a:ext cx="1649002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412306" y="7012661"/>
            <a:ext cx="1649002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Date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13890" y="7012661"/>
            <a:ext cx="1649002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Signature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5">
            <a:extLst>
              <a:ext uri="{FF2B5EF4-FFF2-40B4-BE49-F238E27FC236}">
                <a16:creationId xmlns:a16="http://schemas.microsoft.com/office/drawing/2014/main" id="{B36AE0BF-93AF-B43D-0286-C34FE939E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-5485500" flipV="1">
            <a:off x="4334738" y="-4468205"/>
            <a:ext cx="1367268" cy="10049162"/>
          </a:xfrm>
          <a:custGeom>
            <a:avLst/>
            <a:gdLst/>
            <a:ahLst/>
            <a:cxnLst/>
            <a:rect l="l" t="t" r="r" b="b"/>
            <a:pathLst>
              <a:path w="1674181" h="10103159">
                <a:moveTo>
                  <a:pt x="0" y="10103160"/>
                </a:moveTo>
                <a:lnTo>
                  <a:pt x="1674181" y="10103160"/>
                </a:lnTo>
                <a:lnTo>
                  <a:pt x="1674181" y="0"/>
                </a:lnTo>
                <a:lnTo>
                  <a:pt x="0" y="0"/>
                </a:lnTo>
                <a:lnTo>
                  <a:pt x="0" y="1010316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l="-204831" t="-132857" r="-6199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>
            <a:spLocks noGrp="1"/>
          </p:cNvSpPr>
          <p:nvPr>
            <p:ph type="title" idx="4294967295"/>
          </p:nvPr>
        </p:nvSpPr>
        <p:spPr>
          <a:xfrm>
            <a:off x="1793924" y="2185544"/>
            <a:ext cx="5564818" cy="65774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00" b="0" i="0" u="none" strike="noStrike" kern="1200" cap="none" spc="0" normalizeH="0" baseline="0" noProof="0" dirty="0">
                <a:ln>
                  <a:noFill/>
                </a:ln>
                <a:solidFill>
                  <a:srgbClr val="042748"/>
                </a:solidFill>
                <a:effectLst/>
                <a:uLnTx/>
                <a:uFillTx/>
                <a:latin typeface="Lora"/>
                <a:ea typeface="Lora"/>
                <a:cs typeface="Lora"/>
                <a:sym typeface="Lora"/>
              </a:rPr>
              <a:t>LEADING INDICATOR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12306" y="2859551"/>
            <a:ext cx="4348875" cy="446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87"/>
              </a:lnSpc>
            </a:pPr>
            <a:r>
              <a:rPr lang="en-US" sz="2634" spc="247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INNOVATOR AWARD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386904" y="3534818"/>
            <a:ext cx="4557524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 spc="104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This certificate is proudly presented to</a:t>
            </a:r>
          </a:p>
        </p:txBody>
      </p:sp>
      <p:sp>
        <p:nvSpPr>
          <p:cNvPr id="2" name="TextBox 2"/>
          <p:cNvSpPr txBox="1"/>
          <p:nvPr/>
        </p:nvSpPr>
        <p:spPr>
          <a:xfrm>
            <a:off x="1793923" y="3968480"/>
            <a:ext cx="6076033" cy="9870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65"/>
              </a:lnSpc>
            </a:pPr>
            <a:r>
              <a:rPr lang="en-US" sz="5000" dirty="0">
                <a:solidFill>
                  <a:srgbClr val="042748"/>
                </a:solidFill>
                <a:latin typeface="Pinyon Script"/>
                <a:ea typeface="Pinyon Script"/>
                <a:cs typeface="Pinyon Script"/>
                <a:sym typeface="Pinyon Script"/>
              </a:rPr>
              <a:t>Employee Name</a:t>
            </a:r>
          </a:p>
        </p:txBody>
      </p:sp>
      <p:sp>
        <p:nvSpPr>
          <p:cNvPr id="5" name="AutoShape 5" descr="Add Employee name here line"/>
          <p:cNvSpPr/>
          <p:nvPr/>
        </p:nvSpPr>
        <p:spPr>
          <a:xfrm>
            <a:off x="2215045" y="4933285"/>
            <a:ext cx="5233789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2412306" y="5328037"/>
            <a:ext cx="4876400" cy="11413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935"/>
              </a:lnSpc>
            </a:pPr>
            <a:r>
              <a:rPr lang="en-US" sz="1500" dirty="0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In recognition of your initiative and leadership in strengthening safety and health programs through measurable leading indicators.</a:t>
            </a:r>
          </a:p>
          <a:p>
            <a:pPr algn="ctr">
              <a:lnSpc>
                <a:spcPts val="1554"/>
              </a:lnSpc>
            </a:pPr>
            <a:endParaRPr lang="en-US" sz="1500" dirty="0">
              <a:solidFill>
                <a:srgbClr val="042748"/>
              </a:solidFill>
              <a:latin typeface="Lora"/>
              <a:ea typeface="Lora"/>
              <a:cs typeface="Lora"/>
              <a:sym typeface="Lora"/>
            </a:endParaRPr>
          </a:p>
          <a:p>
            <a:pPr algn="ctr">
              <a:lnSpc>
                <a:spcPts val="1554"/>
              </a:lnSpc>
            </a:pPr>
            <a:endParaRPr lang="en-US" sz="1500" dirty="0">
              <a:solidFill>
                <a:srgbClr val="042748"/>
              </a:solidFill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759269" y="6541151"/>
            <a:ext cx="915694" cy="203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551906" y="6550827"/>
            <a:ext cx="896927" cy="2030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79"/>
              </a:lnSpc>
              <a:spcBef>
                <a:spcPct val="0"/>
              </a:spcBef>
            </a:pPr>
            <a:r>
              <a:rPr lang="en-US" sz="1200" dirty="0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[Add here]</a:t>
            </a:r>
          </a:p>
        </p:txBody>
      </p:sp>
      <p:sp>
        <p:nvSpPr>
          <p:cNvPr id="3" name="AutoShape 3" descr="Add date here line"/>
          <p:cNvSpPr/>
          <p:nvPr/>
        </p:nvSpPr>
        <p:spPr>
          <a:xfrm>
            <a:off x="2412306" y="6887059"/>
            <a:ext cx="1649002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 descr="Add signature here line"/>
          <p:cNvSpPr/>
          <p:nvPr/>
        </p:nvSpPr>
        <p:spPr>
          <a:xfrm>
            <a:off x="6119928" y="6882297"/>
            <a:ext cx="1649002" cy="0"/>
          </a:xfrm>
          <a:prstGeom prst="line">
            <a:avLst/>
          </a:prstGeom>
          <a:ln w="9525" cap="flat">
            <a:solidFill>
              <a:srgbClr val="042748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2303237" y="6966585"/>
            <a:ext cx="1649002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>
                <a:solidFill>
                  <a:srgbClr val="042748"/>
                </a:solidFill>
                <a:latin typeface="Lora"/>
                <a:ea typeface="Lora"/>
                <a:cs typeface="Lora"/>
                <a:sym typeface="Lora"/>
              </a:rPr>
              <a:t>Date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119928" y="6966585"/>
            <a:ext cx="1649002" cy="2812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70"/>
              </a:lnSpc>
            </a:pPr>
            <a:r>
              <a:rPr lang="en-US" sz="1693">
                <a:solidFill>
                  <a:srgbClr val="000000"/>
                </a:solidFill>
                <a:latin typeface="Lora"/>
                <a:ea typeface="Lora"/>
                <a:cs typeface="Lora"/>
                <a:sym typeface="Lora"/>
              </a:rPr>
              <a:t>Signature</a:t>
            </a:r>
          </a:p>
        </p:txBody>
      </p:sp>
      <p:sp>
        <p:nvSpPr>
          <p:cNvPr id="6" name="Freeform 6" descr="Safety Strong logo"/>
          <p:cNvSpPr/>
          <p:nvPr/>
        </p:nvSpPr>
        <p:spPr>
          <a:xfrm>
            <a:off x="7620000" y="1491207"/>
            <a:ext cx="2247148" cy="857152"/>
          </a:xfrm>
          <a:custGeom>
            <a:avLst/>
            <a:gdLst/>
            <a:ahLst/>
            <a:cxnLst/>
            <a:rect l="l" t="t" r="r" b="b"/>
            <a:pathLst>
              <a:path w="2247148" h="857152">
                <a:moveTo>
                  <a:pt x="0" y="0"/>
                </a:moveTo>
                <a:lnTo>
                  <a:pt x="2247148" y="0"/>
                </a:lnTo>
                <a:lnTo>
                  <a:pt x="2247148" y="857152"/>
                </a:lnTo>
                <a:lnTo>
                  <a:pt x="0" y="8571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551" r="-13493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128</Words>
  <Application>Microsoft Office PowerPoint</Application>
  <PresentationFormat>Custom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Lora Italics</vt:lpstr>
      <vt:lpstr>Lora</vt:lpstr>
      <vt:lpstr>Pinyon Script</vt:lpstr>
      <vt:lpstr>Arial</vt:lpstr>
      <vt:lpstr>Calibri</vt:lpstr>
      <vt:lpstr>Office Theme</vt:lpstr>
      <vt:lpstr>EVERYDAY SAFETY HERO</vt:lpstr>
      <vt:lpstr>RECOGNITION</vt:lpstr>
      <vt:lpstr>LEADING INDICATOR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Safety Strong Certificate</dc:title>
  <dc:creator>Braxton, Denisha L - OSHA</dc:creator>
  <cp:lastModifiedBy>Spencer, Michelle A - OSHA</cp:lastModifiedBy>
  <cp:revision>6</cp:revision>
  <dcterms:created xsi:type="dcterms:W3CDTF">2006-08-16T00:00:00Z</dcterms:created>
  <dcterms:modified xsi:type="dcterms:W3CDTF">2026-07-28T18:21:31Z</dcterms:modified>
  <dc:identifier>DAHFuwZsr-Y</dc:identifier>
</cp:coreProperties>
</file>