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58" r:id="rId6"/>
    <p:sldId id="257" r:id="rId7"/>
    <p:sldId id="261" r:id="rId8"/>
    <p:sldId id="260" r:id="rId9"/>
    <p:sldId id="262" r:id="rId10"/>
    <p:sldId id="263" r:id="rId11"/>
    <p:sldId id="265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EF541F-24BC-CCAF-8342-03F6E4974374}" name="Isabella Garramone" initials="IG" userId="S::Isabella_Garramone@abtassoc.com::53a36b06-5f9d-403c-9dd7-fd7cde1ae029" providerId="AD"/>
  <p188:author id="{4B45E38A-405D-643A-C689-BF2CDA10F532}" name="Koebel, Tiffany L - OPA" initials="KTLO" userId="S::koebel.tiffany.l@dol.gov::7d8e6c37-b5d8-4dd4-9a05-9958377c3f9a" providerId="AD"/>
  <p188:author id="{9780C4DC-BF4B-3473-7686-42A2E6A30094}" name="Debra Fleischer" initials="DF" userId="S::debra_fleischer@abtassoc.com::6c9ceee5-b5dd-4ac6-bb1a-29b7acd15f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215AA-E2D2-41AE-BD8F-7082454BBEF3}" v="3" dt="2023-08-02T15:15:57.873"/>
    <p1510:client id="{BE0721E0-FAFC-47C9-946B-D5F2E3177763}" v="6" dt="2023-08-02T15:18:15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43" autoAdjust="0"/>
    <p:restoredTop sz="94249" autoAdjust="0"/>
  </p:normalViewPr>
  <p:slideViewPr>
    <p:cSldViewPr snapToGrid="0">
      <p:cViewPr varScale="1">
        <p:scale>
          <a:sx n="107" d="100"/>
          <a:sy n="107" d="100"/>
        </p:scale>
        <p:origin x="32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0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33215AA-E2D2-41AE-BD8F-7082454BBEF3}"/>
    <pc:docChg chg="modSld">
      <pc:chgData name="" userId="" providerId="" clId="Web-{133215AA-E2D2-41AE-BD8F-7082454BBEF3}" dt="2023-08-02T15:15:54.201" v="0" actId="20577"/>
      <pc:docMkLst>
        <pc:docMk/>
      </pc:docMkLst>
      <pc:sldChg chg="modSp">
        <pc:chgData name="" userId="" providerId="" clId="Web-{133215AA-E2D2-41AE-BD8F-7082454BBEF3}" dt="2023-08-02T15:15:54.201" v="0" actId="20577"/>
        <pc:sldMkLst>
          <pc:docMk/>
          <pc:sldMk cId="1261045163" sldId="256"/>
        </pc:sldMkLst>
        <pc:spChg chg="mod">
          <ac:chgData name="" userId="" providerId="" clId="Web-{133215AA-E2D2-41AE-BD8F-7082454BBEF3}" dt="2023-08-02T15:15:54.201" v="0" actId="20577"/>
          <ac:spMkLst>
            <pc:docMk/>
            <pc:sldMk cId="1261045163" sldId="256"/>
            <ac:spMk id="3" creationId="{5D8C253F-84CF-8E7C-8038-B960D4557C07}"/>
          </ac:spMkLst>
        </pc:spChg>
      </pc:sldChg>
    </pc:docChg>
  </pc:docChgLst>
  <pc:docChgLst>
    <pc:chgData name="Isabella Garramone" userId="S::isabella_garramone@abtassoc.com::53a36b06-5f9d-403c-9dd7-fd7cde1ae029" providerId="AD" clId="Web-{133215AA-E2D2-41AE-BD8F-7082454BBEF3}"/>
    <pc:docChg chg="modSld">
      <pc:chgData name="Isabella Garramone" userId="S::isabella_garramone@abtassoc.com::53a36b06-5f9d-403c-9dd7-fd7cde1ae029" providerId="AD" clId="Web-{133215AA-E2D2-41AE-BD8F-7082454BBEF3}" dt="2023-08-02T15:15:57.873" v="0" actId="20577"/>
      <pc:docMkLst>
        <pc:docMk/>
      </pc:docMkLst>
      <pc:sldChg chg="modSp">
        <pc:chgData name="Isabella Garramone" userId="S::isabella_garramone@abtassoc.com::53a36b06-5f9d-403c-9dd7-fd7cde1ae029" providerId="AD" clId="Web-{133215AA-E2D2-41AE-BD8F-7082454BBEF3}" dt="2023-08-02T15:15:57.873" v="0" actId="20577"/>
        <pc:sldMkLst>
          <pc:docMk/>
          <pc:sldMk cId="3421461733" sldId="265"/>
        </pc:sldMkLst>
        <pc:spChg chg="mod">
          <ac:chgData name="Isabella Garramone" userId="S::isabella_garramone@abtassoc.com::53a36b06-5f9d-403c-9dd7-fd7cde1ae029" providerId="AD" clId="Web-{133215AA-E2D2-41AE-BD8F-7082454BBEF3}" dt="2023-08-02T15:15:57.873" v="0" actId="20577"/>
          <ac:spMkLst>
            <pc:docMk/>
            <pc:sldMk cId="3421461733" sldId="265"/>
            <ac:spMk id="3" creationId="{AF724B38-397E-CE03-C66B-98577745E15B}"/>
          </ac:spMkLst>
        </pc:spChg>
      </pc:sldChg>
    </pc:docChg>
  </pc:docChgLst>
  <pc:docChgLst>
    <pc:chgData name="Isabella Garramone" userId="S::isabella_garramone@abtassoc.com::53a36b06-5f9d-403c-9dd7-fd7cde1ae029" providerId="AD" clId="Web-{BE0721E0-FAFC-47C9-946B-D5F2E3177763}"/>
    <pc:docChg chg="modSld">
      <pc:chgData name="Isabella Garramone" userId="S::isabella_garramone@abtassoc.com::53a36b06-5f9d-403c-9dd7-fd7cde1ae029" providerId="AD" clId="Web-{BE0721E0-FAFC-47C9-946B-D5F2E3177763}" dt="2023-08-02T15:18:15.651" v="5" actId="1076"/>
      <pc:docMkLst>
        <pc:docMk/>
      </pc:docMkLst>
      <pc:sldChg chg="modSp">
        <pc:chgData name="Isabella Garramone" userId="S::isabella_garramone@abtassoc.com::53a36b06-5f9d-403c-9dd7-fd7cde1ae029" providerId="AD" clId="Web-{BE0721E0-FAFC-47C9-946B-D5F2E3177763}" dt="2023-08-02T15:18:15.651" v="5" actId="1076"/>
        <pc:sldMkLst>
          <pc:docMk/>
          <pc:sldMk cId="3421461733" sldId="265"/>
        </pc:sldMkLst>
        <pc:spChg chg="mod">
          <ac:chgData name="Isabella Garramone" userId="S::isabella_garramone@abtassoc.com::53a36b06-5f9d-403c-9dd7-fd7cde1ae029" providerId="AD" clId="Web-{BE0721E0-FAFC-47C9-946B-D5F2E3177763}" dt="2023-08-02T15:18:10.979" v="4" actId="1076"/>
          <ac:spMkLst>
            <pc:docMk/>
            <pc:sldMk cId="3421461733" sldId="265"/>
            <ac:spMk id="2" creationId="{930D517C-2BA9-EC4D-4485-07708312F3D1}"/>
          </ac:spMkLst>
        </pc:spChg>
        <pc:spChg chg="mod">
          <ac:chgData name="Isabella Garramone" userId="S::isabella_garramone@abtassoc.com::53a36b06-5f9d-403c-9dd7-fd7cde1ae029" providerId="AD" clId="Web-{BE0721E0-FAFC-47C9-946B-D5F2E3177763}" dt="2023-08-02T15:18:15.651" v="5" actId="1076"/>
          <ac:spMkLst>
            <pc:docMk/>
            <pc:sldMk cId="3421461733" sldId="265"/>
            <ac:spMk id="3" creationId="{AF724B38-397E-CE03-C66B-98577745E1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9FD8-BC20-473D-BF9E-9C89182D9658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76348-06C6-4677-868A-F9494A6645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03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7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56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895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s-US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Lado izquierdo de la pantalla: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s-US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Empiece por cosas sencillas para crear una conexión emocional con los compañeros de trabajo.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s-US" sz="1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Globos de diálogo a la derecha de la pantalla: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36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38329" y="1722267"/>
            <a:ext cx="7240895" cy="178769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8328" y="3664182"/>
            <a:ext cx="72408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 marL="457200">
              <a:lnSpc>
                <a:spcPct val="100000"/>
              </a:lnSpc>
              <a:defRPr sz="2800"/>
            </a:lvl2pPr>
            <a:lvl3pPr marL="685800">
              <a:lnSpc>
                <a:spcPct val="100000"/>
              </a:lnSpc>
              <a:defRPr sz="2800"/>
            </a:lvl3pPr>
            <a:lvl4pPr marL="914400">
              <a:lnSpc>
                <a:spcPct val="100000"/>
              </a:lnSpc>
              <a:defRPr sz="2800"/>
            </a:lvl4pPr>
            <a:lvl5pPr marL="1143000">
              <a:lnSpc>
                <a:spcPct val="100000"/>
              </a:lnSpc>
              <a:defRPr sz="2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pPr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06293301-4597-C491-5703-C6AF8D8F764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38329" y="72159"/>
            <a:ext cx="7279689" cy="1072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8329" y="1411549"/>
            <a:ext cx="7279688" cy="5095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Tenorite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howrightnow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988lifelin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823E-8285-85D2-B0D0-8BA13DBBF5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S" sz="60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Apoyémonos mutuamente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C253F-84CF-8E7C-8038-B960D4557C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Hablar sobre salud mental con los </a:t>
            </a:r>
            <a:endParaRPr lang="en-US" dirty="0">
              <a:solidFill>
                <a:srgbClr val="000000"/>
              </a:solidFill>
              <a:ea typeface="Tenorite"/>
              <a:cs typeface="Arial"/>
            </a:endParaRPr>
          </a:p>
          <a:p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compañeros de trabajo</a:t>
            </a:r>
            <a:r>
              <a:rPr lang="es-US" dirty="0">
                <a:solidFill>
                  <a:srgbClr val="000000"/>
                </a:solidFill>
                <a:latin typeface="Tenorite"/>
                <a:ea typeface="Tenorite"/>
                <a:cs typeface="Tenorite"/>
              </a:rPr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4516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9B509-F575-027B-9E28-7B6466353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339390"/>
          </a:xfrm>
        </p:spPr>
        <p:txBody>
          <a:bodyPr/>
          <a:lstStyle/>
          <a:p>
            <a:r>
              <a:rPr lang="es-US" sz="36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El estrés en el lugar de trabajo es frecuente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E463A-A3FC-7164-D2FE-49C318A2F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Los lugares de trabajo pueden ser una fuente de estrés. 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Sin embargo, también pueden proporcionar recursos, soluciones y apoyo en cuestiones de salud mental y bienestar. 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Usted no es el único que se enfrenta al estrés laboral.</a:t>
            </a:r>
          </a:p>
          <a:p>
            <a:r>
              <a:rPr lang="es-US" sz="28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Una forma de ayudar a crear una cultura laboral que apoye la salud mental es hablando de salud mental entre todos.</a:t>
            </a:r>
          </a:p>
        </p:txBody>
      </p:sp>
    </p:spTree>
    <p:extLst>
      <p:ext uri="{BB962C8B-B14F-4D97-AF65-F5344CB8AC3E}">
        <p14:creationId xmlns:p14="http://schemas.microsoft.com/office/powerpoint/2010/main" val="36971363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A3128-699B-3796-24BD-DF2C8BBD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/>
          </a:bodyPr>
          <a:lstStyle/>
          <a:p>
            <a:r>
              <a:rPr lang="es-US" sz="32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Sea respetuoso y escuche con compasión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CAB862DD-D613-99E0-9F0B-6925F29A5F82}"/>
              </a:ext>
            </a:extLst>
          </p:cNvPr>
          <p:cNvSpPr/>
          <p:nvPr/>
        </p:nvSpPr>
        <p:spPr>
          <a:xfrm flipH="1">
            <a:off x="73981" y="206406"/>
            <a:ext cx="2917793" cy="779015"/>
          </a:xfrm>
          <a:prstGeom prst="wedgeRoundRectCallout">
            <a:avLst>
              <a:gd name="adj1" fmla="val -35730"/>
              <a:gd name="adj2" fmla="val 71218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¿Qué tal va todo?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8C9E7D28-5578-38A2-CEFE-16BA34B57183}"/>
              </a:ext>
            </a:extLst>
          </p:cNvPr>
          <p:cNvSpPr/>
          <p:nvPr/>
        </p:nvSpPr>
        <p:spPr>
          <a:xfrm flipH="1">
            <a:off x="1216240" y="1411549"/>
            <a:ext cx="3275130" cy="1020244"/>
          </a:xfrm>
          <a:prstGeom prst="wedgeRoundRectCallout">
            <a:avLst>
              <a:gd name="adj1" fmla="val -37359"/>
              <a:gd name="adj2" fmla="val 62501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Estoy aquí si quieres charlar.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C5C01-4E72-6521-68D9-7F06692F8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Muestre interés haciendo preguntas sencillas.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Sea comprensivo si alguien no quiere hablar.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Hágale saber que está ahí para escuchar.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Dedíquele toda su atención.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Escuche sin juzgar.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1496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372BF-A770-871F-CC2B-53ED559FE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/>
          </a:bodyPr>
          <a:lstStyle/>
          <a:p>
            <a:r>
              <a:rPr lang="es-US" sz="32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Señales que indican que puede necesitarse más ayuda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8B8AC0E4-89D3-3575-46F0-C4F7A2687666}"/>
              </a:ext>
            </a:extLst>
          </p:cNvPr>
          <p:cNvSpPr/>
          <p:nvPr/>
        </p:nvSpPr>
        <p:spPr>
          <a:xfrm flipH="1">
            <a:off x="828446" y="480380"/>
            <a:ext cx="2962318" cy="1166901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Gracias por hablar conmigo.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1AE03-2568-7BF8-8F20-DD9660DB3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Comer o dormir demasiado o casi nada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Energía baja o nula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Apartarse o evitar la compañía de otros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Preocuparse excesivamente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Consumo inusual de tabaco, alcohol o drogas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Pensar en hacerse daño o suicidarse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¿Qué hacer a continuación?</a:t>
            </a:r>
          </a:p>
        </p:txBody>
      </p:sp>
    </p:spTree>
    <p:extLst>
      <p:ext uri="{BB962C8B-B14F-4D97-AF65-F5344CB8AC3E}">
        <p14:creationId xmlns:p14="http://schemas.microsoft.com/office/powerpoint/2010/main" val="8776844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D6B82-E09B-CC56-D48F-28E0744AE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 fontScale="90000"/>
          </a:bodyPr>
          <a:lstStyle/>
          <a:p>
            <a:r>
              <a:rPr lang="es-US" sz="36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Comparta recursos e información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3F5D4CCE-C941-1679-72CF-238B58DAAC96}"/>
              </a:ext>
            </a:extLst>
          </p:cNvPr>
          <p:cNvSpPr/>
          <p:nvPr/>
        </p:nvSpPr>
        <p:spPr>
          <a:xfrm flipH="1">
            <a:off x="221941" y="149514"/>
            <a:ext cx="2894159" cy="1006413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He encontrado algunos recursos.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EB3BCC9F-A28B-15C7-3522-FA41407B153D}"/>
              </a:ext>
            </a:extLst>
          </p:cNvPr>
          <p:cNvSpPr/>
          <p:nvPr/>
        </p:nvSpPr>
        <p:spPr>
          <a:xfrm flipH="1">
            <a:off x="1050578" y="1486315"/>
            <a:ext cx="3534563" cy="1072431"/>
          </a:xfrm>
          <a:prstGeom prst="wedgeRoundRectCallout">
            <a:avLst>
              <a:gd name="adj1" fmla="val -33565"/>
              <a:gd name="adj2" fmla="val 66583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¿Sabías que RR. HH. tiene este programa que podemos utilizar?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B26F0-8857-576B-815F-6D325DE3C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Algunas personas pueden necesitar apoyo adicional. 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Puede que no sea apropiado dar consejos.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Derive a la persona al departamento de RR. HH. o al programa de asistencia para empleados.</a:t>
            </a:r>
          </a:p>
        </p:txBody>
      </p:sp>
    </p:spTree>
    <p:extLst>
      <p:ext uri="{BB962C8B-B14F-4D97-AF65-F5344CB8AC3E}">
        <p14:creationId xmlns:p14="http://schemas.microsoft.com/office/powerpoint/2010/main" val="8588250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3878-212C-1582-30BA-E676151B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/>
          </a:bodyPr>
          <a:lstStyle/>
          <a:p>
            <a:r>
              <a:rPr lang="es-US" sz="36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Vuelva a preguntar más tarde</a:t>
            </a:r>
            <a:endParaRPr lang="es-US" sz="3600" b="0" i="0" strike="noStrike" cap="none" spc="0" baseline="0" dirty="0">
              <a:solidFill>
                <a:srgbClr val="000000"/>
              </a:solidFill>
              <a:effectLst/>
              <a:latin typeface="Tenorite"/>
              <a:ea typeface="Tenorite"/>
              <a:cs typeface="Tenorite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ABC2B6BE-7913-8D74-D262-6C3F0E88E9CA}"/>
              </a:ext>
            </a:extLst>
          </p:cNvPr>
          <p:cNvSpPr/>
          <p:nvPr/>
        </p:nvSpPr>
        <p:spPr>
          <a:xfrm flipH="1">
            <a:off x="73982" y="72159"/>
            <a:ext cx="2427165" cy="1127626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¿Cómo estás hoy? 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67F8928-2EF2-27D2-FB8D-AD9B63A95CEE}"/>
              </a:ext>
            </a:extLst>
          </p:cNvPr>
          <p:cNvSpPr/>
          <p:nvPr/>
        </p:nvSpPr>
        <p:spPr>
          <a:xfrm flipH="1">
            <a:off x="1611846" y="1500405"/>
            <a:ext cx="2944696" cy="1127626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¿Cómo puedo ayudarte hoy?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08A5D-A9CB-3BFB-8BD8-18F76E01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Encuentre el equilibrio entre mostrar interés y dar espacio.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Mientras tanto, siga fomentando la confianza y el respeto de otras formas.</a:t>
            </a:r>
          </a:p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Cuanto mayor sea la conexión emocional entre ustedes, más fáciles resultarán estas conversaciones.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70465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BF739-DB67-ABCB-08EE-876233B1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S" sz="30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¡Inténtelo! </a:t>
            </a:r>
            <a:endParaRPr lang="en-US" sz="3000" dirty="0"/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EE5B2963-6BEA-9F7D-FD49-366A17CDC381}"/>
              </a:ext>
            </a:extLst>
          </p:cNvPr>
          <p:cNvSpPr/>
          <p:nvPr/>
        </p:nvSpPr>
        <p:spPr>
          <a:xfrm flipH="1">
            <a:off x="73982" y="76019"/>
            <a:ext cx="3406065" cy="1267407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lnSpc>
                <a:spcPts val="2600"/>
              </a:lnSpc>
            </a:pPr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¿Qué opinas de la carga de trabajo de ese nuevo proyecto?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E221E00B-DD3C-583B-D872-1EF5D98FDCC4}"/>
              </a:ext>
            </a:extLst>
          </p:cNvPr>
          <p:cNvSpPr/>
          <p:nvPr/>
        </p:nvSpPr>
        <p:spPr>
          <a:xfrm flipH="1">
            <a:off x="73981" y="1699163"/>
            <a:ext cx="4498017" cy="923168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US" sz="2400" b="0" i="0" strike="noStrike" cap="none" spc="0" baseline="0" dirty="0">
                <a:solidFill>
                  <a:srgbClr val="000000"/>
                </a:solidFill>
                <a:effectLst/>
                <a:latin typeface="Dreaming Outloud Pro"/>
                <a:ea typeface="Dreaming Outloud Pro"/>
                <a:cs typeface="Dreaming Outloud Pro"/>
              </a:rPr>
              <a:t>¿Qué has estado haciendo últimamente fuera del trabajo?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EA1A7-6901-EC59-3CA9-27F894B08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8329" y="1411550"/>
            <a:ext cx="7279688" cy="29118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En grupos pequeños</a:t>
            </a:r>
          </a:p>
          <a:p>
            <a:pPr lvl="1"/>
            <a:r>
              <a:rPr lang="es-US" sz="28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Practique a entablar estas conversaciones con sus colegas o invente su propio disparador de conversaciones.</a:t>
            </a:r>
            <a:endParaRPr lang="en-US" sz="2800" dirty="0"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920541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517C-2BA9-EC4D-4485-07708312F3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89700" y="254647"/>
            <a:ext cx="7279689" cy="5587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US" sz="32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Conclusión y recursos adicionales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24B38-397E-CE03-C66B-98577745E15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13313" y="927449"/>
            <a:ext cx="6914066" cy="513156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s-US" sz="26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Apoyar a nuestros compañeros de trabajo es solo una forma de fortalecer la salud mental y el bienestar en el lugar de trabajo.  </a:t>
            </a:r>
          </a:p>
          <a:p>
            <a:r>
              <a:rPr lang="es-US" sz="26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Apoyémonos unos a otros en pos de un lugar de trabajo más sano y más seguro.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s-US" sz="3000" b="0" i="0" strike="noStrike" cap="none" spc="0" baseline="0" dirty="0">
                <a:solidFill>
                  <a:srgbClr val="0070C0"/>
                </a:solidFill>
                <a:effectLst/>
                <a:latin typeface="Tenorite"/>
                <a:ea typeface="Tenorite"/>
                <a:cs typeface="Tenorite"/>
              </a:rPr>
              <a:t>osha.gov/workplace-stress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sz="3200" dirty="0">
              <a:cs typeface="Calibri"/>
            </a:endParaRPr>
          </a:p>
          <a:p>
            <a:pPr marL="0" indent="0">
              <a:buNone/>
            </a:pPr>
            <a:r>
              <a:rPr lang="es-US" sz="3000" b="1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Recursos adicionales</a:t>
            </a:r>
            <a:r>
              <a:rPr lang="es-US" sz="3000" b="1" dirty="0">
                <a:solidFill>
                  <a:srgbClr val="000000"/>
                </a:solidFill>
                <a:latin typeface="Tenorite"/>
                <a:ea typeface="Tenorite"/>
                <a:cs typeface="Tenorite"/>
              </a:rPr>
              <a:t> </a:t>
            </a:r>
            <a:endParaRPr lang="en-US" sz="3200" b="1">
              <a:cs typeface="Calibri"/>
              <a:hlinkClick r:id="" action="ppaction://noaction"/>
            </a:endParaRPr>
          </a:p>
          <a:p>
            <a:r>
              <a:rPr lang="es-US" sz="22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  <a:hlinkClick r:id="rId3" history="0"/>
              </a:rPr>
              <a:t>CDC How Right Now</a:t>
            </a:r>
            <a:r>
              <a:rPr lang="es-US" sz="22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  <a:hlinkClick r:id="rId4" history="0"/>
              </a:rPr>
              <a:t>:</a:t>
            </a:r>
            <a:r>
              <a:rPr lang="es-US" sz="22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 búsqueda de recursos, servicios y ayuda </a:t>
            </a:r>
            <a:endParaRPr lang="en-US" sz="2400" dirty="0">
              <a:cs typeface="Calibri"/>
              <a:hlinkClick r:id="rId4"/>
            </a:endParaRPr>
          </a:p>
          <a:p>
            <a:r>
              <a:rPr lang="es-US" sz="22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  <a:hlinkClick r:id="rId4" history="0"/>
              </a:rPr>
              <a:t>988 Suicide &amp; Crisis Lifeline</a:t>
            </a:r>
            <a:r>
              <a:rPr lang="es-US" sz="2200" b="0" i="0" strike="noStrike" cap="none" spc="0" baseline="0" dirty="0">
                <a:solidFill>
                  <a:srgbClr val="000000"/>
                </a:solidFill>
                <a:effectLst/>
                <a:latin typeface="Tenorite"/>
                <a:ea typeface="Tenorite"/>
                <a:cs typeface="Tenorite"/>
              </a:rPr>
              <a:t>: asistencia gratuita y confidencial las 24 horas del día, los 7 días de la semana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146173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.0.116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35c416-32fe-4346-9075-2f31fbec0adf" xsi:nil="true"/>
    <lcf76f155ced4ddcb4097134ff3c332f xmlns="112d48c4-d24b-4a21-8024-c2cbc9cacc7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CE6B709A97714EB59DDCC8A22A708D" ma:contentTypeVersion="12" ma:contentTypeDescription="Create a new document." ma:contentTypeScope="" ma:versionID="03f21d94c85ad18733380ed8978db759">
  <xsd:schema xmlns:xsd="http://www.w3.org/2001/XMLSchema" xmlns:xs="http://www.w3.org/2001/XMLSchema" xmlns:p="http://schemas.microsoft.com/office/2006/metadata/properties" xmlns:ns2="112d48c4-d24b-4a21-8024-c2cbc9cacc7e" xmlns:ns3="b835c416-32fe-4346-9075-2f31fbec0adf" targetNamespace="http://schemas.microsoft.com/office/2006/metadata/properties" ma:root="true" ma:fieldsID="33da19c79d53d742b4255554107f137d" ns2:_="" ns3:_="">
    <xsd:import namespace="112d48c4-d24b-4a21-8024-c2cbc9cacc7e"/>
    <xsd:import namespace="b835c416-32fe-4346-9075-2f31fbec0a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d48c4-d24b-4a21-8024-c2cbc9cacc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b5a8d78b-6148-4bf1-92dd-b4f00782c4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35c416-32fe-4346-9075-2f31fbec0ad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0e73c4d-8f5f-41a5-9284-d131299ebff2}" ma:internalName="TaxCatchAll" ma:showField="CatchAllData" ma:web="b835c416-32fe-4346-9075-2f31fbec0a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F4016-737C-4E1B-9BCD-CBDADF8FB0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4CE3AB-B8AD-481A-B065-3A5E56A21052}">
  <ds:schemaRefs>
    <ds:schemaRef ds:uri="http://www.w3.org/XML/1998/namespace"/>
    <ds:schemaRef ds:uri="http://schemas.openxmlformats.org/package/2006/metadata/core-properties"/>
    <ds:schemaRef ds:uri="6c854b04-c9c6-4391-adbe-2e73191270e7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bb82577f-db3e-4bbe-8ad4-b1ef05cab4a3"/>
    <ds:schemaRef ds:uri="f7173170-2434-4ae6-a11a-0ae87f90dd8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FE81BEA-9584-4C0A-9206-71376095698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467</Words>
  <Application>Microsoft Office PowerPoint</Application>
  <PresentationFormat>Widescreen</PresentationFormat>
  <Paragraphs>62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Apoyémonos mutuamente</vt:lpstr>
      <vt:lpstr>El estrés en el lugar de trabajo es frecuente</vt:lpstr>
      <vt:lpstr>Sea respetuoso y escuche con compasión</vt:lpstr>
      <vt:lpstr>Señales que indican que puede necesitarse más ayuda</vt:lpstr>
      <vt:lpstr>Comparta recursos e información</vt:lpstr>
      <vt:lpstr>Vuelva a preguntar más tarde</vt:lpstr>
      <vt:lpstr>¡Inténtelo! </vt:lpstr>
      <vt:lpstr>Conclusión y recursos adicionales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One Another Training</dc:title>
  <dc:subject>Mental Health</dc:subject>
  <dc:creator>OSHA</dc:creator>
  <cp:keywords>Mental Health; Training; Support; Safety; Workplace</cp:keywords>
  <cp:lastModifiedBy>Giuliana Sciuto</cp:lastModifiedBy>
  <cp:revision>280</cp:revision>
  <dcterms:created xsi:type="dcterms:W3CDTF">2013-07-15T20:26:40Z</dcterms:created>
  <dcterms:modified xsi:type="dcterms:W3CDTF">2023-08-02T15:18:19Z</dcterms:modified>
  <cp:category>Safe + Sound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0x010100D4CE6B709A97714EB59DDCC8A22A708D</vt:lpwstr>
  </property>
  <property fmtid="{D5CDD505-2E9C-101B-9397-08002B2CF9AE}" pid="3" name="MediaServiceImageTags">
    <vt:lpwstr/>
  </property>
</Properties>
</file>