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27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59" r:id="rId16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83"/>
    <a:srgbClr val="182E67"/>
    <a:srgbClr val="0070C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8/30/2021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</a:t>
            </a:r>
            <a: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Training</a:t>
            </a:r>
            <a:b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Evaluation Techniques - </a:t>
            </a:r>
            <a:r>
              <a:rPr lang="en-US" altLang="en-US" i="1" dirty="0" smtClean="0">
                <a:solidFill>
                  <a:schemeClr val="accent3"/>
                </a:solidFill>
              </a:rPr>
              <a:t>Formal Interviews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Selected by Team Leader, with union representative, if requested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Selected from a list of all employees and/or an organizational chart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Select management representatives</a:t>
            </a:r>
          </a:p>
          <a:p>
            <a:pPr eaLnBrk="1" hangingPunct="1">
              <a:lnSpc>
                <a:spcPct val="90000"/>
              </a:lnSpc>
              <a:buClr>
                <a:srgbClr val="339966"/>
              </a:buClr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5353303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Evaluation Techniques - </a:t>
            </a:r>
            <a:r>
              <a:rPr lang="en-US" altLang="en-US" i="1" dirty="0" smtClean="0">
                <a:solidFill>
                  <a:schemeClr val="accent3"/>
                </a:solidFill>
              </a:rPr>
              <a:t>Formal Interviews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0772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Select representative from each major operating department:	</a:t>
            </a:r>
          </a:p>
          <a:p>
            <a:pPr eaLnBrk="1" hangingPunct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sz="2800" dirty="0" smtClean="0"/>
          </a:p>
          <a:p>
            <a:pPr lvl="2" eaLnBrk="1" hangingPunct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Ensure adequate representation for the various operations (i.e., operation, maintenance, administrative)</a:t>
            </a:r>
          </a:p>
          <a:p>
            <a:pPr lvl="2" eaLnBrk="1" hangingPunct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Select alternates for absences</a:t>
            </a:r>
          </a:p>
          <a:p>
            <a:pPr lvl="2" eaLnBrk="1" hangingPunct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Select from each fixed shift, if applicable</a:t>
            </a:r>
          </a:p>
          <a:p>
            <a:pPr lvl="2" eaLnBrk="1" hangingPunct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Select contractors, especially mechanical &amp; construction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9821938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Evaluation Techniques - </a:t>
            </a:r>
            <a:r>
              <a:rPr lang="en-US" altLang="en-US" i="1" dirty="0" smtClean="0">
                <a:solidFill>
                  <a:schemeClr val="accent3"/>
                </a:solidFill>
              </a:rPr>
              <a:t>Formal Interviews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Alternate Interview Selection Technique: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200" smtClean="0"/>
              <a:t>Use a list of random numbers &amp; apply it to a list of all employees</a:t>
            </a:r>
          </a:p>
        </p:txBody>
      </p:sp>
      <p:graphicFrame>
        <p:nvGraphicFramePr>
          <p:cNvPr id="13316" name="Object 4" title="employees pape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210419"/>
              </p:ext>
            </p:extLst>
          </p:nvPr>
        </p:nvGraphicFramePr>
        <p:xfrm>
          <a:off x="2133600" y="4170186"/>
          <a:ext cx="4038600" cy="2383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Clip" r:id="rId3" imgW="4716463" imgH="3162300" progId="MS_ClipArt_Gallery.2">
                  <p:embed/>
                </p:oleObj>
              </mc:Choice>
              <mc:Fallback>
                <p:oleObj name="Clip" r:id="rId3" imgW="4716463" imgH="3162300" progId="MS_ClipArt_Gallery.2">
                  <p:embed/>
                  <p:pic>
                    <p:nvPicPr>
                      <p:cNvPr id="133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170186"/>
                        <a:ext cx="4038600" cy="23830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5"/>
          <p:cNvSpPr txBox="1">
            <a:spLocks noChangeArrowheads="1"/>
          </p:cNvSpPr>
          <p:nvPr/>
        </p:nvSpPr>
        <p:spPr bwMode="auto">
          <a:xfrm rot="1175696">
            <a:off x="3970114" y="4664879"/>
            <a:ext cx="15159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Times New Roman" panose="02020603050405020304" pitchFamily="18" charset="0"/>
              </a:rPr>
              <a:t>Employees</a:t>
            </a:r>
            <a:endParaRPr lang="en-US" altLang="en-US" sz="16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982516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Evaluation Techniques - </a:t>
            </a:r>
            <a:r>
              <a:rPr lang="en-US" altLang="en-US" i="1" dirty="0" smtClean="0">
                <a:solidFill>
                  <a:schemeClr val="accent3"/>
                </a:solidFill>
              </a:rPr>
              <a:t>Informal Interviews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Informal interviews are performed at or near the individual’s work area &amp; focus primarily on the operation, hazards &amp; training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Usually performed by team members during walkthroughs</a:t>
            </a:r>
          </a:p>
        </p:txBody>
      </p:sp>
      <p:graphicFrame>
        <p:nvGraphicFramePr>
          <p:cNvPr id="14340" name="Object 4" title="two construction workers reading pape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949241"/>
              </p:ext>
            </p:extLst>
          </p:nvPr>
        </p:nvGraphicFramePr>
        <p:xfrm>
          <a:off x="3505200" y="4953000"/>
          <a:ext cx="259080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Clip" r:id="rId3" imgW="1744675" imgH="1584655" progId="MS_ClipArt_Gallery.2">
                  <p:embed/>
                </p:oleObj>
              </mc:Choice>
              <mc:Fallback>
                <p:oleObj name="Clip" r:id="rId3" imgW="1744675" imgH="1584655" progId="MS_ClipArt_Gallery.2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953000"/>
                        <a:ext cx="2590800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100139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Interview Exercise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Get 3 volunteers to select a partner to conduct a formal interview UP FRONT!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Interview an employee, supervisor, and maintenance person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Use Tab 16.2 or </a:t>
            </a:r>
            <a:r>
              <a:rPr lang="en-US" altLang="en-US" smtClean="0"/>
              <a:t>Appendix </a:t>
            </a:r>
            <a:r>
              <a:rPr lang="en-US" altLang="en-US" smtClean="0"/>
              <a:t>C </a:t>
            </a:r>
            <a:r>
              <a:rPr lang="en-US" altLang="en-US" dirty="0" smtClean="0"/>
              <a:t>from CSP for interview questions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303485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595132" y="2223516"/>
            <a:ext cx="88392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lnSpc>
                <a:spcPct val="90000"/>
              </a:lnSpc>
              <a:buClr>
                <a:srgbClr val="0033CC"/>
              </a:buClr>
              <a:buFont typeface="Wingdings" pitchFamily="2" charset="2"/>
              <a:buChar char="§"/>
              <a:defRPr/>
            </a:pPr>
            <a:r>
              <a:rPr lang="en-US" altLang="en-US" kern="0" dirty="0" smtClean="0"/>
              <a:t>Describe the </a:t>
            </a:r>
            <a:r>
              <a:rPr lang="en-US" altLang="en-US" b="1" i="1" kern="0" dirty="0" smtClean="0"/>
              <a:t>walkthrough</a:t>
            </a:r>
            <a:r>
              <a:rPr lang="en-US" altLang="en-US" b="1" kern="0" dirty="0" smtClean="0"/>
              <a:t>,</a:t>
            </a:r>
            <a:r>
              <a:rPr lang="en-US" altLang="en-US" kern="0" dirty="0" smtClean="0"/>
              <a:t> focusing on what to look for and how to address it</a:t>
            </a:r>
            <a:br>
              <a:rPr lang="en-US" altLang="en-US" kern="0" dirty="0" smtClean="0"/>
            </a:br>
            <a:endParaRPr lang="en-US" altLang="en-US" kern="0" dirty="0" smtClean="0"/>
          </a:p>
          <a:p>
            <a:pPr lvl="1">
              <a:lnSpc>
                <a:spcPct val="90000"/>
              </a:lnSpc>
              <a:buClr>
                <a:srgbClr val="0033CC"/>
              </a:buClr>
              <a:buFont typeface="Wingdings" pitchFamily="2" charset="2"/>
              <a:buChar char="§"/>
              <a:defRPr/>
            </a:pPr>
            <a:r>
              <a:rPr lang="en-US" altLang="en-US" kern="0" dirty="0" smtClean="0"/>
              <a:t>Describe the </a:t>
            </a:r>
            <a:r>
              <a:rPr lang="en-US" altLang="en-US" b="1" i="1" kern="0" dirty="0" smtClean="0"/>
              <a:t>document reviews</a:t>
            </a:r>
            <a:r>
              <a:rPr lang="en-US" altLang="en-US" kern="0" dirty="0" smtClean="0"/>
              <a:t>, focusing on what to look for</a:t>
            </a:r>
          </a:p>
          <a:p>
            <a:pPr lvl="1">
              <a:lnSpc>
                <a:spcPct val="90000"/>
              </a:lnSpc>
              <a:buClr>
                <a:srgbClr val="0033CC"/>
              </a:buClr>
              <a:buFont typeface="Wingdings" pitchFamily="2" charset="2"/>
              <a:buChar char="§"/>
              <a:defRPr/>
            </a:pPr>
            <a:endParaRPr lang="en-US" altLang="en-US" kern="0" dirty="0" smtClean="0"/>
          </a:p>
          <a:p>
            <a:pPr lvl="1">
              <a:lnSpc>
                <a:spcPct val="90000"/>
              </a:lnSpc>
              <a:buClr>
                <a:srgbClr val="0033CC"/>
              </a:buClr>
              <a:buFont typeface="Wingdings" pitchFamily="2" charset="2"/>
              <a:buChar char="§"/>
              <a:defRPr/>
            </a:pPr>
            <a:r>
              <a:rPr lang="en-US" altLang="en-US" kern="0" dirty="0" smtClean="0"/>
              <a:t>Describe how employees are selected and the difference between formal &amp; informal </a:t>
            </a:r>
            <a:r>
              <a:rPr lang="en-US" altLang="en-US" b="1" i="1" kern="0" dirty="0" smtClean="0"/>
              <a:t>interviews</a:t>
            </a:r>
            <a:endParaRPr lang="en-US" altLang="en-US" sz="2400" kern="0" dirty="0" smtClean="0"/>
          </a:p>
        </p:txBody>
      </p:sp>
      <p:graphicFrame>
        <p:nvGraphicFramePr>
          <p:cNvPr id="6" name="Object 4" title="Construction worker looking at pape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405891"/>
              </p:ext>
            </p:extLst>
          </p:nvPr>
        </p:nvGraphicFramePr>
        <p:xfrm>
          <a:off x="8229600" y="1981200"/>
          <a:ext cx="914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5" name="Clip" r:id="rId3" imgW="542239" imgH="1200607" progId="MS_ClipArt_Gallery.2">
                  <p:embed/>
                </p:oleObj>
              </mc:Choice>
              <mc:Fallback>
                <p:oleObj name="Clip" r:id="rId3" imgW="542239" imgH="1200607" progId="MS_ClipArt_Gallery.2">
                  <p:embed/>
                  <p:pic>
                    <p:nvPicPr>
                      <p:cNvPr id="307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1981200"/>
                        <a:ext cx="9144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 title="two workers talking with desk in between them 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974097"/>
              </p:ext>
            </p:extLst>
          </p:nvPr>
        </p:nvGraphicFramePr>
        <p:xfrm>
          <a:off x="304800" y="5646738"/>
          <a:ext cx="2351088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" name="Clip" r:id="rId5" imgW="5614988" imgH="2751138" progId="MS_ClipArt_Gallery.2">
                  <p:embed/>
                </p:oleObj>
              </mc:Choice>
              <mc:Fallback>
                <p:oleObj name="Clip" r:id="rId5" imgW="5614988" imgH="2751138" progId="MS_ClipArt_Gallery.2">
                  <p:embed/>
                  <p:pic>
                    <p:nvPicPr>
                      <p:cNvPr id="307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646738"/>
                        <a:ext cx="2351088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 title="female worker writing on pappe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049798"/>
              </p:ext>
            </p:extLst>
          </p:nvPr>
        </p:nvGraphicFramePr>
        <p:xfrm>
          <a:off x="7681913" y="3540955"/>
          <a:ext cx="1462087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7" name="Clip" r:id="rId7" imgW="4754563" imgH="4960938" progId="MS_ClipArt_Gallery.2">
                  <p:embed/>
                </p:oleObj>
              </mc:Choice>
              <mc:Fallback>
                <p:oleObj name="Clip" r:id="rId7" imgW="4754563" imgH="4960938" progId="MS_ClipArt_Gallery.2">
                  <p:embed/>
                  <p:pic>
                    <p:nvPicPr>
                      <p:cNvPr id="307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1913" y="3540955"/>
                        <a:ext cx="1462087" cy="133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>
                <a:solidFill>
                  <a:schemeClr val="accent3"/>
                </a:solidFill>
              </a:rPr>
              <a:t>Evaluation Techniques</a:t>
            </a:r>
            <a:r>
              <a:rPr lang="en-US" altLang="en-US" sz="2800" dirty="0">
                <a:solidFill>
                  <a:schemeClr val="accent3"/>
                </a:solidFill>
              </a:rPr>
              <a:t/>
            </a:r>
            <a:br>
              <a:rPr lang="en-US" altLang="en-US" sz="2800" dirty="0">
                <a:solidFill>
                  <a:schemeClr val="accent3"/>
                </a:solidFill>
              </a:rPr>
            </a:br>
            <a:r>
              <a:rPr lang="en-US" altLang="en-US" sz="2800" dirty="0">
                <a:solidFill>
                  <a:schemeClr val="accent3"/>
                </a:solidFill>
              </a:rPr>
              <a:t> The objectives of this section are to</a:t>
            </a:r>
            <a:r>
              <a:rPr lang="en-US" altLang="en-US" sz="2800" dirty="0" smtClean="0">
                <a:solidFill>
                  <a:schemeClr val="accent3"/>
                </a:solidFill>
              </a:rPr>
              <a:t>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369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smtClean="0">
                <a:solidFill>
                  <a:schemeClr val="accent3"/>
                </a:solidFill>
              </a:rPr>
              <a:t>Evaluation Techniques - </a:t>
            </a:r>
            <a:r>
              <a:rPr lang="en-US" altLang="en-US" i="1" smtClean="0">
                <a:solidFill>
                  <a:schemeClr val="accent3"/>
                </a:solidFill>
              </a:rPr>
              <a:t>Walkthrough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3333FF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Purpose is to observe the general conditions of the facility &amp; operations</a:t>
            </a:r>
          </a:p>
          <a:p>
            <a:pPr lvl="1" eaLnBrk="1" hangingPunct="1">
              <a:buClr>
                <a:srgbClr val="3333FF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Attention to housekeeping</a:t>
            </a:r>
          </a:p>
          <a:p>
            <a:pPr lvl="1" eaLnBrk="1" hangingPunct="1">
              <a:buClr>
                <a:srgbClr val="3333FF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Employee behaviors</a:t>
            </a:r>
          </a:p>
          <a:p>
            <a:pPr lvl="1" eaLnBrk="1" hangingPunct="1">
              <a:buClr>
                <a:srgbClr val="3333FF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Engineering and other hazard controls</a:t>
            </a:r>
          </a:p>
          <a:p>
            <a:pPr lvl="1" eaLnBrk="1" hangingPunct="1">
              <a:buClr>
                <a:srgbClr val="3333FF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Significant areas of interest</a:t>
            </a:r>
          </a:p>
        </p:txBody>
      </p:sp>
      <p:graphicFrame>
        <p:nvGraphicFramePr>
          <p:cNvPr id="4100" name="Object 4" title="construction worker looking at pape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537980"/>
              </p:ext>
            </p:extLst>
          </p:nvPr>
        </p:nvGraphicFramePr>
        <p:xfrm>
          <a:off x="5867400" y="4953000"/>
          <a:ext cx="1295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Clip" r:id="rId3" imgW="542239" imgH="1200607" progId="MS_ClipArt_Gallery.2">
                  <p:embed/>
                </p:oleObj>
              </mc:Choice>
              <mc:Fallback>
                <p:oleObj name="Clip" r:id="rId3" imgW="542239" imgH="1200607" progId="MS_ClipArt_Gallery.2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953000"/>
                        <a:ext cx="1295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58116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Evaluation Techniques - </a:t>
            </a:r>
            <a:r>
              <a:rPr lang="en-US" altLang="en-US" i="1" dirty="0" smtClean="0">
                <a:solidFill>
                  <a:schemeClr val="accent3"/>
                </a:solidFill>
              </a:rPr>
              <a:t>Walkthrough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7772400" cy="4114800"/>
          </a:xfrm>
        </p:spPr>
        <p:txBody>
          <a:bodyPr/>
          <a:lstStyle/>
          <a:p>
            <a:pPr eaLnBrk="1" hangingPunct="1">
              <a:buClr>
                <a:srgbClr val="3333FF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Entire team participates with limited help from site (management, employee and S&amp;H representative)</a:t>
            </a:r>
          </a:p>
          <a:p>
            <a:pPr lvl="1" eaLnBrk="1" hangingPunct="1">
              <a:buClr>
                <a:srgbClr val="3333FF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Avoid a circus</a:t>
            </a:r>
          </a:p>
          <a:p>
            <a:pPr eaLnBrk="1" hangingPunct="1">
              <a:buClr>
                <a:srgbClr val="3333FF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All major areas must be seen</a:t>
            </a:r>
          </a:p>
          <a:p>
            <a:pPr eaLnBrk="1" hangingPunct="1">
              <a:buClr>
                <a:srgbClr val="3333FF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It is not a comprehensive inspection</a:t>
            </a:r>
          </a:p>
          <a:p>
            <a:pPr eaLnBrk="1" hangingPunct="1">
              <a:buClr>
                <a:srgbClr val="3333FF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Hazards must be pointed out to host and noted</a:t>
            </a:r>
          </a:p>
          <a:p>
            <a:pPr eaLnBrk="1" hangingPunct="1">
              <a:buClr>
                <a:srgbClr val="3333FF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Stop to ask operational/programmatic questions</a:t>
            </a:r>
          </a:p>
        </p:txBody>
      </p:sp>
    </p:spTree>
    <p:extLst>
      <p:ext uri="{BB962C8B-B14F-4D97-AF65-F5344CB8AC3E}">
        <p14:creationId xmlns:p14="http://schemas.microsoft.com/office/powerpoint/2010/main" val="9988480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Evaluation Techniques - </a:t>
            </a:r>
            <a:r>
              <a:rPr lang="en-US" altLang="en-US" i="1" dirty="0" smtClean="0">
                <a:solidFill>
                  <a:schemeClr val="accent3"/>
                </a:solidFill>
              </a:rPr>
              <a:t>Walkthrough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3333FF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Uncontrolled hazards must be corrected</a:t>
            </a:r>
          </a:p>
          <a:p>
            <a:pPr lvl="1" eaLnBrk="1" hangingPunct="1">
              <a:lnSpc>
                <a:spcPct val="130000"/>
              </a:lnSpc>
              <a:buClr>
                <a:srgbClr val="3333FF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They are discussed at the daily debriefing and daily updates are provided by the site</a:t>
            </a:r>
          </a:p>
        </p:txBody>
      </p:sp>
      <p:graphicFrame>
        <p:nvGraphicFramePr>
          <p:cNvPr id="6148" name="Object 4" title="two workers struggling with a lot of boxe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007916"/>
              </p:ext>
            </p:extLst>
          </p:nvPr>
        </p:nvGraphicFramePr>
        <p:xfrm>
          <a:off x="1600200" y="4343400"/>
          <a:ext cx="5638800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Clip" r:id="rId3" imgW="8101013" imgH="5508625" progId="MS_ClipArt_Gallery.2">
                  <p:embed/>
                </p:oleObj>
              </mc:Choice>
              <mc:Fallback>
                <p:oleObj name="Clip" r:id="rId3" imgW="8101013" imgH="5508625" progId="MS_ClipArt_Gallery.2">
                  <p:embed/>
                  <p:pic>
                    <p:nvPicPr>
                      <p:cNvPr id="61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343400"/>
                        <a:ext cx="5638800" cy="199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312889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Evaluation Techniques - </a:t>
            </a:r>
            <a:r>
              <a:rPr lang="en-US" altLang="en-US" i="1" dirty="0" smtClean="0">
                <a:solidFill>
                  <a:schemeClr val="accent3"/>
                </a:solidFill>
              </a:rPr>
              <a:t>Document Review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458200" cy="4114800"/>
          </a:xfrm>
        </p:spPr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Utilize walkaround to evaluate assigned program sections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smtClean="0"/>
              <a:t>Interview questions, document review, workplace observations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IH usually reviews OSHA Log &amp; medical records (Not reviewed by SGEs)</a:t>
            </a:r>
          </a:p>
        </p:txBody>
      </p:sp>
      <p:graphicFrame>
        <p:nvGraphicFramePr>
          <p:cNvPr id="7172" name="Object 4" title="female worker writing on pape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773202"/>
              </p:ext>
            </p:extLst>
          </p:nvPr>
        </p:nvGraphicFramePr>
        <p:xfrm>
          <a:off x="7315200" y="0"/>
          <a:ext cx="1462088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Clip" r:id="rId3" imgW="4754563" imgH="4960938" progId="MS_ClipArt_Gallery.2">
                  <p:embed/>
                </p:oleObj>
              </mc:Choice>
              <mc:Fallback>
                <p:oleObj name="Clip" r:id="rId3" imgW="4754563" imgH="4960938" progId="MS_ClipArt_Gallery.2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0"/>
                        <a:ext cx="1462088" cy="133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4780852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Evaluation Techniques - </a:t>
            </a:r>
            <a:r>
              <a:rPr lang="en-US" altLang="en-US" i="1" dirty="0" smtClean="0">
                <a:solidFill>
                  <a:schemeClr val="accent3"/>
                </a:solidFill>
              </a:rPr>
              <a:t>Document Review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Verify knowledge of hazard prevention programs through interviews &amp; observations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Verify effectiveness &amp; use of hazard prevention programs through interviews &amp; observations</a:t>
            </a:r>
          </a:p>
        </p:txBody>
      </p:sp>
      <p:graphicFrame>
        <p:nvGraphicFramePr>
          <p:cNvPr id="8196" name="Object 4" title="lock and key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522563"/>
              </p:ext>
            </p:extLst>
          </p:nvPr>
        </p:nvGraphicFramePr>
        <p:xfrm>
          <a:off x="7315200" y="838200"/>
          <a:ext cx="1524000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Clip" r:id="rId3" imgW="5715000" imgH="3192463" progId="MS_ClipArt_Gallery.2">
                  <p:embed/>
                </p:oleObj>
              </mc:Choice>
              <mc:Fallback>
                <p:oleObj name="Clip" r:id="rId3" imgW="5715000" imgH="3192463" progId="MS_ClipArt_Gallery.2">
                  <p:embed/>
                  <p:pic>
                    <p:nvPicPr>
                      <p:cNvPr id="81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838200"/>
                        <a:ext cx="1524000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432756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Evaluation Techniques - </a:t>
            </a:r>
            <a:r>
              <a:rPr lang="en-US" altLang="en-US" i="1" dirty="0" smtClean="0">
                <a:solidFill>
                  <a:schemeClr val="accent3"/>
                </a:solidFill>
              </a:rPr>
              <a:t>Formal Interviews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839200" cy="4191000"/>
          </a:xfrm>
        </p:spPr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Private one-on-one opportunities to determine employees’ perception of:</a:t>
            </a:r>
            <a:r>
              <a:rPr lang="en-US" altLang="en-US" sz="3600" dirty="0" smtClean="0"/>
              <a:t> 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Management commitment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Responsibilities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Knowledge of hazards &amp; rules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Empowerment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Overall assessment of system</a:t>
            </a:r>
          </a:p>
        </p:txBody>
      </p:sp>
      <p:graphicFrame>
        <p:nvGraphicFramePr>
          <p:cNvPr id="9220" name="Object 4" title="two men sitting at desk talking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750554"/>
              </p:ext>
            </p:extLst>
          </p:nvPr>
        </p:nvGraphicFramePr>
        <p:xfrm>
          <a:off x="6019800" y="2895600"/>
          <a:ext cx="28956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Clip" r:id="rId3" imgW="5614988" imgH="2751138" progId="MS_ClipArt_Gallery.2">
                  <p:embed/>
                </p:oleObj>
              </mc:Choice>
              <mc:Fallback>
                <p:oleObj name="Clip" r:id="rId3" imgW="5614988" imgH="2751138" progId="MS_ClipArt_Gallery.2">
                  <p:embed/>
                  <p:pic>
                    <p:nvPicPr>
                      <p:cNvPr id="9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895600"/>
                        <a:ext cx="28956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0254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Evaluation Techniques - </a:t>
            </a:r>
            <a:r>
              <a:rPr lang="en-US" altLang="en-US" i="1" dirty="0" smtClean="0">
                <a:solidFill>
                  <a:schemeClr val="accent3"/>
                </a:solidFill>
              </a:rPr>
              <a:t>Formal Interviews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2261" y="2133600"/>
            <a:ext cx="8839200" cy="4191000"/>
          </a:xfrm>
        </p:spPr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Use Appendix </a:t>
            </a:r>
            <a:r>
              <a:rPr lang="en-US" altLang="en-US" dirty="0" smtClean="0"/>
              <a:t>C</a:t>
            </a:r>
            <a:endParaRPr lang="en-US" altLang="en-US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Usually done by Team Leader with help from team members.  Generally 15-20 minutes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There is no required guideline on the number of interviews conducted</a:t>
            </a:r>
          </a:p>
        </p:txBody>
      </p:sp>
    </p:spTree>
    <p:extLst>
      <p:ext uri="{BB962C8B-B14F-4D97-AF65-F5344CB8AC3E}">
        <p14:creationId xmlns:p14="http://schemas.microsoft.com/office/powerpoint/2010/main" val="177642624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479</Words>
  <Application>Microsoft Office PowerPoint</Application>
  <PresentationFormat>On-screen Show (4:3)</PresentationFormat>
  <Paragraphs>77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ＭＳ Ｐゴシック</vt:lpstr>
      <vt:lpstr>Arial</vt:lpstr>
      <vt:lpstr>Calibri</vt:lpstr>
      <vt:lpstr>Times New Roman</vt:lpstr>
      <vt:lpstr>Wingdings</vt:lpstr>
      <vt:lpstr>Default Design</vt:lpstr>
      <vt:lpstr>Clip</vt:lpstr>
      <vt:lpstr>OSHA Special Government Employee (SGE) Training </vt:lpstr>
      <vt:lpstr>Evaluation Techniques  The objectives of this section are to:</vt:lpstr>
      <vt:lpstr>Evaluation Techniques - Walkthrough</vt:lpstr>
      <vt:lpstr>Evaluation Techniques - Walkthrough</vt:lpstr>
      <vt:lpstr>Evaluation Techniques - Walkthrough</vt:lpstr>
      <vt:lpstr>Evaluation Techniques - Document Review</vt:lpstr>
      <vt:lpstr>Evaluation Techniques - Document Review</vt:lpstr>
      <vt:lpstr>Evaluation Techniques - Formal Interviews</vt:lpstr>
      <vt:lpstr>Evaluation Techniques - Formal Interviews</vt:lpstr>
      <vt:lpstr>Evaluation Techniques - Formal Interviews</vt:lpstr>
      <vt:lpstr>Evaluation Techniques - Formal Interviews</vt:lpstr>
      <vt:lpstr>Evaluation Techniques - Formal Interviews</vt:lpstr>
      <vt:lpstr>Evaluation Techniques - Informal Interviews</vt:lpstr>
      <vt:lpstr>Interview Exercise</vt:lpstr>
      <vt:lpstr>Contact Information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52</cp:revision>
  <cp:lastPrinted>2018-12-07T14:42:03Z</cp:lastPrinted>
  <dcterms:created xsi:type="dcterms:W3CDTF">2006-10-02T15:43:52Z</dcterms:created>
  <dcterms:modified xsi:type="dcterms:W3CDTF">2021-08-30T19:08:17Z</dcterms:modified>
  <cp:category/>
</cp:coreProperties>
</file>