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1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5" r:id="rId24"/>
    <p:sldId id="286" r:id="rId25"/>
    <p:sldId id="287" r:id="rId26"/>
    <p:sldId id="259" r:id="rId27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83"/>
    <a:srgbClr val="182E67"/>
    <a:srgbClr val="0070C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3336A4F-5048-4535-9723-3B673686A28C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3" tIns="46037" rIns="92073" bIns="46037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258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CFEC00-6CD4-4691-9A07-0E12E1390145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4343400"/>
            <a:ext cx="548957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ct val="0"/>
              </a:spcBef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5611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ABD3EE7-2F90-4800-8133-A3C9C82FD050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343400"/>
            <a:ext cx="5489575" cy="4114800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4951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FFAE230-59EA-4C3B-B217-8E12ECF955CB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4343400"/>
            <a:ext cx="548957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2230550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E97242-3DC8-446A-BEEC-4B1A773321F7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4343400"/>
            <a:ext cx="548957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0" indent="0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1776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05C497A-8BF9-43C9-95E2-30E575057611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343400"/>
            <a:ext cx="5489575" cy="4114800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3674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473CBB-F755-4520-A36D-00F207DFB7FF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4343400"/>
            <a:ext cx="5489575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2432768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6763" indent="-2921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79513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4175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8838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60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32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04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76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05CB53-ADB6-3642-827B-3EFBBB2DBE0A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3733800"/>
            <a:ext cx="6096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34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96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/>
            </a:lvl1pPr>
            <a:lvl3pPr>
              <a:buClr>
                <a:srgbClr val="0070C0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193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59112"/>
            <a:ext cx="4040188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193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59112"/>
            <a:ext cx="4041775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-1676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OSHA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97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6248400"/>
            <a:ext cx="1905000" cy="30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2"/>
          <a:stretch/>
        </p:blipFill>
        <p:spPr>
          <a:xfrm>
            <a:off x="-2" y="0"/>
            <a:ext cx="9171432" cy="221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284412"/>
            <a:ext cx="9144000" cy="1601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5400" dirty="0">
                <a:solidFill>
                  <a:srgbClr val="0070C0"/>
                </a:solidFill>
                <a:latin typeface="Calibri" panose="020F0502020204030204" pitchFamily="34" charset="0"/>
              </a:rPr>
              <a:t>OSHA Special Government Employee (SGE) </a:t>
            </a:r>
            <a: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Training</a:t>
            </a:r>
            <a:b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en-US" altLang="en-US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4038600"/>
            <a:ext cx="9144000" cy="1524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United States Department of Labor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Occupational Safety and Health Administration</a:t>
            </a:r>
            <a:endParaRPr lang="en-US" altLang="en-US" sz="24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3"/>
                </a:solidFill>
              </a:rPr>
              <a:t>Preparation for the On-Site…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000" dirty="0" smtClean="0"/>
              <a:t>Review application information, approval report or most recent </a:t>
            </a:r>
            <a:r>
              <a:rPr lang="en-US" altLang="en-US" sz="3000" dirty="0" err="1" smtClean="0"/>
              <a:t>reapproval</a:t>
            </a:r>
            <a:r>
              <a:rPr lang="en-US" altLang="en-US" sz="3000" dirty="0" smtClean="0"/>
              <a:t> report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000" dirty="0" smtClean="0"/>
              <a:t>Determine specific areas of interest or concern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000" dirty="0" smtClean="0"/>
              <a:t>Review appropriate standards &amp; requirements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000" dirty="0" smtClean="0"/>
              <a:t>Determine eligibility for full or compressed </a:t>
            </a:r>
            <a:r>
              <a:rPr lang="en-US" altLang="en-US" sz="3000" dirty="0" err="1" smtClean="0"/>
              <a:t>reapproval</a:t>
            </a:r>
            <a:r>
              <a:rPr lang="en-US" altLang="en-US" sz="3000" dirty="0" smtClean="0"/>
              <a:t> process</a:t>
            </a:r>
          </a:p>
        </p:txBody>
      </p:sp>
    </p:spTree>
    <p:extLst>
      <p:ext uri="{BB962C8B-B14F-4D97-AF65-F5344CB8AC3E}">
        <p14:creationId xmlns:p14="http://schemas.microsoft.com/office/powerpoint/2010/main" val="213324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Preparation for the On-Site…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22266"/>
            <a:ext cx="8178800" cy="4743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Assignments are made by Team Leader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Review the assigned sections of the report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Chapter 10 in CSP “Preparation for On-Site Evaluations” is a useful reference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Formulate ideas to evaluate assigned sections (3-pronged approach):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Interview questions, documents to review, 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None/>
            </a:pPr>
            <a:r>
              <a:rPr lang="en-US" altLang="en-US" sz="2000" dirty="0" smtClean="0"/>
              <a:t>	workplace observations</a:t>
            </a:r>
          </a:p>
        </p:txBody>
      </p:sp>
    </p:spTree>
    <p:extLst>
      <p:ext uri="{BB962C8B-B14F-4D97-AF65-F5344CB8AC3E}">
        <p14:creationId xmlns:p14="http://schemas.microsoft.com/office/powerpoint/2010/main" val="350979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686800" cy="990600"/>
          </a:xfrm>
        </p:spPr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A Typical On-Site Week’s Agenda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967" y="2590800"/>
            <a:ext cx="8178800" cy="38481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 smtClean="0"/>
              <a:t>Greeting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 smtClean="0"/>
              <a:t>Introductions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 smtClean="0"/>
              <a:t>Opening conference, including hourly employees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 smtClean="0"/>
              <a:t>Describe evaluation process (team leader)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 smtClean="0"/>
              <a:t>Description of worksite (site reps)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 smtClean="0"/>
              <a:t>Discussion of Safety &amp; Health Management System (site reps)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09600" y="2071687"/>
            <a:ext cx="1922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</a:rPr>
              <a:t>DAY ONE:</a:t>
            </a:r>
            <a:endParaRPr lang="en-US" altLang="en-US" sz="2400" dirty="0">
              <a:solidFill>
                <a:schemeClr val="accent2"/>
              </a:solidFill>
            </a:endParaRPr>
          </a:p>
        </p:txBody>
      </p:sp>
      <p:graphicFrame>
        <p:nvGraphicFramePr>
          <p:cNvPr id="13317" name="Object 5" title="three workers shaking hand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572805"/>
              </p:ext>
            </p:extLst>
          </p:nvPr>
        </p:nvGraphicFramePr>
        <p:xfrm>
          <a:off x="5029200" y="1752600"/>
          <a:ext cx="365760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Clip" r:id="rId3" imgW="4519613" imgH="3467100" progId="MS_ClipArt_Gallery.2">
                  <p:embed/>
                </p:oleObj>
              </mc:Choice>
              <mc:Fallback>
                <p:oleObj name="Clip" r:id="rId3" imgW="4519613" imgH="3467100" progId="MS_ClipArt_Gallery.2">
                  <p:embed/>
                  <p:pic>
                    <p:nvPicPr>
                      <p:cNvPr id="133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752600"/>
                        <a:ext cx="3657600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79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A Typical On-Site Week’s Agenda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2668567"/>
            <a:ext cx="8178800" cy="4171950"/>
          </a:xfrm>
        </p:spPr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Initial tour of Worksite: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Conducted following opening conference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Fairly rapid, note areas of interest or concern</a:t>
            </a:r>
          </a:p>
          <a:p>
            <a:pPr lvl="2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Observe employee behavior</a:t>
            </a:r>
          </a:p>
          <a:p>
            <a:pPr lvl="2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PPE</a:t>
            </a:r>
          </a:p>
          <a:p>
            <a:pPr lvl="2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Housekeeping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Ask limited questions</a:t>
            </a:r>
          </a:p>
          <a:p>
            <a:pPr lvl="2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Gain further information later</a:t>
            </a:r>
          </a:p>
          <a:p>
            <a:pPr lvl="1" eaLnBrk="1" hangingPunct="1">
              <a:buClr>
                <a:srgbClr val="6600FF"/>
              </a:buClr>
              <a:buSzPct val="75000"/>
              <a:buFont typeface="Monotype Sorts" pitchFamily="2" charset="2"/>
              <a:buChar char="Õ"/>
            </a:pPr>
            <a:endParaRPr lang="en-US" altLang="en-US" dirty="0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25691" y="2149455"/>
            <a:ext cx="19224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</a:rPr>
              <a:t>DAY ONE:</a:t>
            </a:r>
          </a:p>
        </p:txBody>
      </p:sp>
      <p:graphicFrame>
        <p:nvGraphicFramePr>
          <p:cNvPr id="14341" name="Object 5" title="construction worker looking at pape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647364"/>
              </p:ext>
            </p:extLst>
          </p:nvPr>
        </p:nvGraphicFramePr>
        <p:xfrm>
          <a:off x="5867400" y="4267200"/>
          <a:ext cx="12954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Clip" r:id="rId3" imgW="542239" imgH="1200607" progId="MS_ClipArt_Gallery.2">
                  <p:embed/>
                </p:oleObj>
              </mc:Choice>
              <mc:Fallback>
                <p:oleObj name="Clip" r:id="rId3" imgW="542239" imgH="1200607" progId="MS_ClipArt_Gallery.2">
                  <p:embed/>
                  <p:pic>
                    <p:nvPicPr>
                      <p:cNvPr id="143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267200"/>
                        <a:ext cx="12954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084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A Typical On-Site Week’s Agenda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038600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 typeface="Monotype Sorts" pitchFamily="2" charset="2"/>
              <a:buNone/>
            </a:pPr>
            <a:r>
              <a:rPr lang="en-US" altLang="en-US" sz="2800" b="1" dirty="0" smtClean="0"/>
              <a:t>DAYS 1 &amp; 2: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Initiate review of OSHA Log &amp; supporting documentation.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Team Leader will select employees &amp; begin the formal interviews.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Important: Interview a representative worksite sample</a:t>
            </a:r>
          </a:p>
          <a:p>
            <a:pPr eaLnBrk="1" hangingPunct="1"/>
            <a:endParaRPr lang="en-US" altLang="en-US" sz="2400" dirty="0" smtClean="0"/>
          </a:p>
        </p:txBody>
      </p:sp>
      <p:graphicFrame>
        <p:nvGraphicFramePr>
          <p:cNvPr id="15364" name="Object 4" title="two workers talking at a desk while sitting down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8663058"/>
              </p:ext>
            </p:extLst>
          </p:nvPr>
        </p:nvGraphicFramePr>
        <p:xfrm>
          <a:off x="2667000" y="5105400"/>
          <a:ext cx="3733800" cy="151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Clip" r:id="rId3" imgW="5614988" imgH="2751138" progId="MS_ClipArt_Gallery.2">
                  <p:embed/>
                </p:oleObj>
              </mc:Choice>
              <mc:Fallback>
                <p:oleObj name="Clip" r:id="rId3" imgW="5614988" imgH="2751138" progId="MS_ClipArt_Gallery.2">
                  <p:embed/>
                  <p:pic>
                    <p:nvPicPr>
                      <p:cNvPr id="153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105400"/>
                        <a:ext cx="3733800" cy="151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4246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A Typical On-Site Week’s Agenda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b="1" dirty="0" smtClean="0"/>
              <a:t>DAYS 2 &amp; 3: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Review of hazard prevention programs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Verify by observations &amp; interviews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Verify for compliance and appropriateness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Review of Industrial Hygiene activities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Verify by observations &amp; interviews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Begin report writing</a:t>
            </a:r>
          </a:p>
          <a:p>
            <a:pPr lvl="1" eaLnBrk="1" hangingPunct="1">
              <a:lnSpc>
                <a:spcPct val="9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endParaRPr lang="en-US" altLang="en-US" dirty="0" smtClean="0"/>
          </a:p>
        </p:txBody>
      </p:sp>
      <p:graphicFrame>
        <p:nvGraphicFramePr>
          <p:cNvPr id="16388" name="Object 4" title="female construction worker reading papper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415832"/>
              </p:ext>
            </p:extLst>
          </p:nvPr>
        </p:nvGraphicFramePr>
        <p:xfrm>
          <a:off x="7848600" y="3886200"/>
          <a:ext cx="962025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Clip" r:id="rId3" imgW="516636" imgH="1119226" progId="MS_ClipArt_Gallery.2">
                  <p:embed/>
                </p:oleObj>
              </mc:Choice>
              <mc:Fallback>
                <p:oleObj name="Clip" r:id="rId3" imgW="516636" imgH="1119226" progId="MS_ClipArt_Gallery.2">
                  <p:embed/>
                  <p:pic>
                    <p:nvPicPr>
                      <p:cNvPr id="1638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3886200"/>
                        <a:ext cx="962025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2793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A Typical On-Site Week’s Agenda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44958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en-US" altLang="en-US" sz="2800" b="1" dirty="0" smtClean="0"/>
              <a:t>DAYS 2 &amp; 3 cont’d:</a:t>
            </a:r>
            <a:endParaRPr lang="en-US" altLang="en-US" sz="2800" dirty="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Closely review last year’s documents, &amp; ensure previous year’s are in order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Highlight best practices &amp; deficiencies</a:t>
            </a:r>
          </a:p>
          <a:p>
            <a:pPr eaLnBrk="1" hangingPunct="1"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2883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A Typical On-Site Week’s Agenda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800" b="1" dirty="0" smtClean="0"/>
              <a:t>DAYS 3 &amp; 4:</a:t>
            </a:r>
          </a:p>
          <a:p>
            <a:pPr eaLnBrk="1" hangingPunct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Complete review of SHMS</a:t>
            </a:r>
          </a:p>
          <a:p>
            <a:pPr eaLnBrk="1" hangingPunct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Complete written draft report</a:t>
            </a:r>
          </a:p>
          <a:p>
            <a:pPr eaLnBrk="1" hangingPunct="1">
              <a:lnSpc>
                <a:spcPct val="80000"/>
              </a:lnSpc>
              <a:buClr>
                <a:srgbClr val="CC0000"/>
              </a:buClr>
              <a:buFont typeface="Wingdings" panose="05000000000000000000" pitchFamily="2" charset="2"/>
              <a:buNone/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  <a:buClr>
                <a:srgbClr val="CC0000"/>
              </a:buClr>
              <a:buFont typeface="Wingdings" panose="05000000000000000000" pitchFamily="2" charset="2"/>
              <a:buNone/>
            </a:pPr>
            <a:r>
              <a:rPr lang="en-US" altLang="en-US" sz="2800" b="1" dirty="0" smtClean="0"/>
              <a:t>LAST DAY:</a:t>
            </a:r>
          </a:p>
          <a:p>
            <a:pPr eaLnBrk="1" hangingPunct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Team must reach consensus on approval recommendation</a:t>
            </a:r>
          </a:p>
          <a:p>
            <a:pPr eaLnBrk="1" hangingPunct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sz="2400" b="1" dirty="0" smtClean="0"/>
          </a:p>
          <a:p>
            <a:pPr eaLnBrk="1" hangingPunct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Closing Conference: Discuss findings &amp; recommendation for participation in VPP</a:t>
            </a:r>
          </a:p>
          <a:p>
            <a:pPr eaLnBrk="1" hangingPunct="1">
              <a:lnSpc>
                <a:spcPct val="80000"/>
              </a:lnSpc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21568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Daily Briefings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3853" y="2209800"/>
            <a:ext cx="8229600" cy="4038600"/>
          </a:xfrm>
        </p:spPr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Team shall meet privately each day to discuss findings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Team Leader is responsible for organizing the findings and conducting daily briefings with site management</a:t>
            </a:r>
          </a:p>
        </p:txBody>
      </p:sp>
    </p:spTree>
    <p:extLst>
      <p:ext uri="{BB962C8B-B14F-4D97-AF65-F5344CB8AC3E}">
        <p14:creationId xmlns:p14="http://schemas.microsoft.com/office/powerpoint/2010/main" val="390479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Hazard Correction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At each day’s briefing, team members will discuss &amp; inform team leader of any hazards noted &amp; correction plans discussed with management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Hazards will be related to the management systems that need improvement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Intent is to correct hazard &amp; identify SHMS failure that allowed hazard to go uncontrolled</a:t>
            </a:r>
          </a:p>
        </p:txBody>
      </p:sp>
    </p:spTree>
    <p:extLst>
      <p:ext uri="{BB962C8B-B14F-4D97-AF65-F5344CB8AC3E}">
        <p14:creationId xmlns:p14="http://schemas.microsoft.com/office/powerpoint/2010/main" val="3043206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671513" y="1371600"/>
            <a:ext cx="7848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chemeClr val="accent2"/>
                </a:solidFill>
              </a:rPr>
              <a:t>INITIAL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</a:rPr>
              <a:t>&amp;</a:t>
            </a:r>
            <a:endParaRPr lang="en-US" altLang="en-US" sz="4000" b="1" dirty="0">
              <a:solidFill>
                <a:schemeClr val="accent2"/>
              </a:solidFill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chemeClr val="accent2"/>
                </a:solidFill>
              </a:rPr>
              <a:t>RE-APPROVAL</a:t>
            </a:r>
            <a:endParaRPr lang="en-US" altLang="en-US" sz="3600" b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078" name="Object 4" title="Group of people talking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38069"/>
              </p:ext>
            </p:extLst>
          </p:nvPr>
        </p:nvGraphicFramePr>
        <p:xfrm>
          <a:off x="2827338" y="3886200"/>
          <a:ext cx="3536950" cy="21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Clip" r:id="rId3" imgW="3489901" imgH="2110752" progId="MS_ClipArt_Gallery.2">
                  <p:embed/>
                </p:oleObj>
              </mc:Choice>
              <mc:Fallback>
                <p:oleObj name="Clip" r:id="rId3" imgW="3489901" imgH="2110752" progId="MS_ClipArt_Gallery.2">
                  <p:embed/>
                  <p:pic>
                    <p:nvPicPr>
                      <p:cNvPr id="307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7338" y="3886200"/>
                        <a:ext cx="3536950" cy="214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TYPES OF ON-SITE </a:t>
            </a:r>
            <a:r>
              <a:rPr lang="en-US" altLang="en-US" dirty="0" smtClean="0">
                <a:solidFill>
                  <a:schemeClr val="accent3"/>
                </a:solidFill>
              </a:rPr>
              <a:t>VISITS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5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Mobile Workforce Participation </a:t>
            </a:r>
            <a:endParaRPr lang="en-US" altLang="en-US" sz="4400" b="0" dirty="0" smtClean="0">
              <a:solidFill>
                <a:schemeClr val="accent3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dirty="0" smtClean="0"/>
              <a:t>Two Phases</a:t>
            </a:r>
          </a:p>
          <a:p>
            <a:pPr eaLnBrk="1" hangingPunct="1"/>
            <a:endParaRPr lang="en-US" altLang="en-US" dirty="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Headquarter Office On-Site Evaluation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Worksite On-Site Evaluation(s)</a:t>
            </a:r>
          </a:p>
        </p:txBody>
      </p:sp>
    </p:spTree>
    <p:extLst>
      <p:ext uri="{BB962C8B-B14F-4D97-AF65-F5344CB8AC3E}">
        <p14:creationId xmlns:p14="http://schemas.microsoft.com/office/powerpoint/2010/main" val="3168724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Phase 1 - Headquarters On-Site Evaluation</a:t>
            </a:r>
            <a:endParaRPr lang="en-US" altLang="en-US" sz="4400" i="1" dirty="0" smtClean="0">
              <a:solidFill>
                <a:schemeClr val="accent3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4038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/>
              <a:t>	Focuses on: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Review of headquarters SHMS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Review of prescreening/oversight processes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Review of Participation Plan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Review Recordkeeping</a:t>
            </a:r>
          </a:p>
          <a:p>
            <a:pPr lvl="1" eaLnBrk="1" hangingPunct="1"/>
            <a:endParaRPr lang="en-US" altLang="en-US" dirty="0" smtClean="0"/>
          </a:p>
          <a:p>
            <a:pPr eaLnBrk="1" hangingPunct="1">
              <a:buFontTx/>
              <a:buNone/>
            </a:pPr>
            <a:endParaRPr lang="en-US" altLang="en-US" dirty="0" smtClean="0"/>
          </a:p>
          <a:p>
            <a:pPr eaLnBrk="1" hangingPunct="1"/>
            <a:endParaRPr lang="en-US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1184378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Phase 2 - Worksite On-Site Evaluation</a:t>
            </a:r>
            <a:endParaRPr lang="en-US" altLang="en-US" sz="4400" i="1" dirty="0" smtClean="0">
              <a:solidFill>
                <a:schemeClr val="accent3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838" y="2286000"/>
            <a:ext cx="83820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Number and Location determined by OSHA</a:t>
            </a:r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Evaluated selected worksites to ensure effective SHMS  implementation within DGA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Interview employees and management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Review any site-specific elements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Verify compliance with OSHA regulations</a:t>
            </a:r>
          </a:p>
        </p:txBody>
      </p:sp>
    </p:spTree>
    <p:extLst>
      <p:ext uri="{BB962C8B-B14F-4D97-AF65-F5344CB8AC3E}">
        <p14:creationId xmlns:p14="http://schemas.microsoft.com/office/powerpoint/2010/main" val="4257190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Corporate Participation</a:t>
            </a:r>
            <a:endParaRPr lang="en-US" altLang="en-US" sz="4400" b="0" dirty="0" smtClean="0">
              <a:solidFill>
                <a:schemeClr val="accent3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Corporate Office On-Site Evaluation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Facility Worksite Evaluation(s)</a:t>
            </a:r>
          </a:p>
        </p:txBody>
      </p:sp>
    </p:spTree>
    <p:extLst>
      <p:ext uri="{BB962C8B-B14F-4D97-AF65-F5344CB8AC3E}">
        <p14:creationId xmlns:p14="http://schemas.microsoft.com/office/powerpoint/2010/main" val="41961389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Corporate On-Site Evaluation</a:t>
            </a:r>
            <a:endParaRPr lang="en-US" altLang="en-US" sz="4400" i="1" dirty="0" smtClean="0">
              <a:solidFill>
                <a:schemeClr val="accent3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271" y="2209800"/>
            <a:ext cx="8229600" cy="4038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/>
              <a:t>	Focuses on: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Senior/executive level VPP commitment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Review of corporate SHMS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Review of prescreening/audit processes</a:t>
            </a:r>
          </a:p>
          <a:p>
            <a:pPr lvl="1" eaLnBrk="1" hangingPunct="1"/>
            <a:endParaRPr lang="en-US" altLang="en-US" dirty="0" smtClean="0"/>
          </a:p>
          <a:p>
            <a:pPr eaLnBrk="1" hangingPunct="1">
              <a:buFontTx/>
              <a:buNone/>
            </a:pPr>
            <a:endParaRPr lang="en-US" altLang="en-US" dirty="0" smtClean="0"/>
          </a:p>
          <a:p>
            <a:pPr eaLnBrk="1" hangingPunct="1"/>
            <a:endParaRPr lang="en-US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7126468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Facility Worksite Evaluation</a:t>
            </a:r>
            <a:endParaRPr lang="en-US" altLang="en-US" sz="4400" i="1" dirty="0" smtClean="0">
              <a:solidFill>
                <a:schemeClr val="accent3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8382000" cy="2971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On-Site evaluation is identical to site-based for eligible corporate facilities</a:t>
            </a:r>
          </a:p>
        </p:txBody>
      </p:sp>
    </p:spTree>
    <p:extLst>
      <p:ext uri="{BB962C8B-B14F-4D97-AF65-F5344CB8AC3E}">
        <p14:creationId xmlns:p14="http://schemas.microsoft.com/office/powerpoint/2010/main" val="3562067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 descr="White box"/>
          <p:cNvSpPr/>
          <p:nvPr/>
        </p:nvSpPr>
        <p:spPr>
          <a:xfrm>
            <a:off x="6781800" y="6019800"/>
            <a:ext cx="21336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1392650" y="4303712"/>
            <a:ext cx="6358700" cy="10302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2800" b="1" dirty="0" err="1">
                <a:solidFill>
                  <a:srgbClr val="182C83"/>
                </a:solidFill>
                <a:latin typeface="Calibri" charset="0"/>
              </a:rPr>
              <a:t>www.osha.gov</a:t>
            </a:r>
            <a:endParaRPr lang="en-US" sz="2800" b="1" dirty="0">
              <a:solidFill>
                <a:srgbClr val="182C83"/>
              </a:solidFill>
              <a:latin typeface="Calibri" charset="0"/>
            </a:endParaRPr>
          </a:p>
          <a:p>
            <a:pPr algn="ctr" eaLnBrk="1" hangingPunct="1"/>
            <a:r>
              <a:rPr lang="en-US" sz="2800" b="1" dirty="0">
                <a:solidFill>
                  <a:srgbClr val="182C83"/>
                </a:solidFill>
                <a:latin typeface="Calibri" charset="0"/>
              </a:rPr>
              <a:t>800-321-OSHA (6742</a:t>
            </a:r>
            <a:r>
              <a:rPr lang="en-US" sz="2800" b="1" dirty="0">
                <a:solidFill>
                  <a:srgbClr val="182C8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)</a:t>
            </a:r>
          </a:p>
        </p:txBody>
      </p:sp>
      <p:pic>
        <p:nvPicPr>
          <p:cNvPr id="4" name="Picture 3" descr="secondary-OSHA logo.jpg" title="OSHA logo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92"/>
          <a:stretch/>
        </p:blipFill>
        <p:spPr>
          <a:xfrm>
            <a:off x="3094387" y="3236912"/>
            <a:ext cx="2955227" cy="91864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Contact Information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81000" y="1828800"/>
            <a:ext cx="8382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The two types of VPP </a:t>
            </a:r>
            <a:r>
              <a:rPr lang="en-US" altLang="en-US" dirty="0" smtClean="0"/>
              <a:t>On-Sites</a:t>
            </a:r>
            <a:r>
              <a:rPr lang="en-US" altLang="en-US" dirty="0"/>
              <a:t>:  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200" dirty="0"/>
              <a:t>Initial for new applicants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200" dirty="0" err="1"/>
              <a:t>Reapprovals</a:t>
            </a:r>
            <a:r>
              <a:rPr lang="en-US" altLang="en-US" sz="3200" dirty="0"/>
              <a:t> for continued participation</a:t>
            </a:r>
          </a:p>
          <a:p>
            <a:pPr>
              <a:lnSpc>
                <a:spcPct val="80000"/>
              </a:lnSpc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In this section we’ll discuss</a:t>
            </a:r>
            <a:r>
              <a:rPr lang="en-US" altLang="en-US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461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81000" y="2209800"/>
            <a:ext cx="80772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b="1" dirty="0"/>
              <a:t> </a:t>
            </a:r>
            <a:r>
              <a:rPr lang="en-US" altLang="en-US" sz="2400" dirty="0" smtClean="0"/>
              <a:t>Verify </a:t>
            </a:r>
            <a:r>
              <a:rPr lang="en-US" altLang="en-US" sz="2400" dirty="0"/>
              <a:t>the information supplied in the </a:t>
            </a:r>
            <a:r>
              <a:rPr lang="en-US" altLang="en-US" sz="2400" dirty="0" smtClean="0"/>
              <a:t>application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 smtClean="0"/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 </a:t>
            </a:r>
            <a:r>
              <a:rPr lang="en-US" altLang="en-US" sz="2400" dirty="0" smtClean="0"/>
              <a:t>Identify </a:t>
            </a:r>
            <a:r>
              <a:rPr lang="en-US" altLang="en-US" sz="2400" dirty="0"/>
              <a:t>strengths &amp; weaknesses of the </a:t>
            </a:r>
            <a:r>
              <a:rPr lang="en-US" altLang="en-US" sz="2400" dirty="0" smtClean="0"/>
              <a:t>S&amp;H management system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 Determine </a:t>
            </a:r>
            <a:r>
              <a:rPr lang="en-US" altLang="en-US" sz="2400" dirty="0"/>
              <a:t>whether the S&amp;H </a:t>
            </a:r>
            <a:r>
              <a:rPr lang="en-US" altLang="en-US" sz="2400" dirty="0" smtClean="0"/>
              <a:t>management system </a:t>
            </a:r>
            <a:r>
              <a:rPr lang="en-US" altLang="en-US" sz="2400" dirty="0"/>
              <a:t>is adequate for addressing </a:t>
            </a:r>
            <a:r>
              <a:rPr lang="en-US" altLang="en-US" sz="2400" dirty="0" smtClean="0"/>
              <a:t>hazards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 Obtain </a:t>
            </a:r>
            <a:r>
              <a:rPr lang="en-US" altLang="en-US" sz="2400" dirty="0"/>
              <a:t>information to assist the Assistant </a:t>
            </a:r>
            <a:r>
              <a:rPr lang="en-US" altLang="en-US" sz="2400" dirty="0" smtClean="0"/>
              <a:t>Secretary </a:t>
            </a:r>
            <a:r>
              <a:rPr lang="en-US" altLang="en-US" sz="2400" dirty="0"/>
              <a:t>in making an </a:t>
            </a:r>
            <a:r>
              <a:rPr lang="en-US" altLang="en-US" sz="2400" dirty="0" smtClean="0"/>
              <a:t>approval/disapproval </a:t>
            </a:r>
            <a:r>
              <a:rPr lang="en-US" altLang="en-US" sz="2400" dirty="0"/>
              <a:t>decision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INITIAL </a:t>
            </a:r>
            <a:r>
              <a:rPr lang="en-US" altLang="en-US" dirty="0" smtClean="0">
                <a:solidFill>
                  <a:schemeClr val="accent3"/>
                </a:solidFill>
              </a:rPr>
              <a:t>ON-SITE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28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725488" y="1828800"/>
            <a:ext cx="7848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Tx/>
              <a:buNone/>
            </a:pPr>
            <a:r>
              <a:rPr lang="en-US" altLang="en-US" b="1" dirty="0"/>
              <a:t> 	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b="1" dirty="0"/>
              <a:t> 	</a:t>
            </a:r>
            <a:r>
              <a:rPr lang="en-US" altLang="en-US" sz="2800" dirty="0"/>
              <a:t>Determine continued qualifications for 	program participation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	Document results of program 	participation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sz="2800" dirty="0"/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	Identify any problems which have the 	potential to adversely affect continued 	program participation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REAPPROVALS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83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81000" y="2133600"/>
            <a:ext cx="8458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buClr>
                <a:srgbClr val="0033CC"/>
              </a:buClr>
              <a:defRPr/>
            </a:pPr>
            <a:r>
              <a:rPr lang="en-US" altLang="en-US" sz="2800" dirty="0" smtClean="0"/>
              <a:t>Frequency of </a:t>
            </a:r>
            <a:r>
              <a:rPr lang="en-US" altLang="en-US" sz="2800" dirty="0" err="1" smtClean="0"/>
              <a:t>reapprovals</a:t>
            </a:r>
            <a:r>
              <a:rPr lang="en-US" altLang="en-US" sz="2800" dirty="0" smtClean="0"/>
              <a:t>:</a:t>
            </a:r>
          </a:p>
          <a:p>
            <a:pPr>
              <a:lnSpc>
                <a:spcPct val="90000"/>
              </a:lnSpc>
              <a:buClr>
                <a:srgbClr val="0033CC"/>
              </a:buClr>
              <a:defRPr/>
            </a:pPr>
            <a:r>
              <a:rPr lang="en-US" altLang="en-US" sz="2400" dirty="0" smtClean="0"/>
              <a:t>	</a:t>
            </a:r>
          </a:p>
          <a:p>
            <a:pPr>
              <a:lnSpc>
                <a:spcPct val="90000"/>
              </a:lnSpc>
              <a:buClr>
                <a:srgbClr val="0033CC"/>
              </a:buClr>
              <a:defRPr/>
            </a:pPr>
            <a:r>
              <a:rPr lang="en-US" altLang="en-US" sz="2400" dirty="0" smtClean="0"/>
              <a:t>	</a:t>
            </a:r>
            <a:r>
              <a:rPr lang="en-US" altLang="en-US" sz="2400" b="1" dirty="0" smtClean="0"/>
              <a:t>Star</a:t>
            </a:r>
          </a:p>
          <a:p>
            <a:pPr marL="1371600" lvl="2" indent="-457200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1st </a:t>
            </a:r>
            <a:r>
              <a:rPr lang="en-US" altLang="en-US" sz="2400" dirty="0" err="1" smtClean="0"/>
              <a:t>reapproval</a:t>
            </a:r>
            <a:r>
              <a:rPr lang="en-US" altLang="en-US" sz="2400" dirty="0" smtClean="0"/>
              <a:t> within 3 years following initial approval</a:t>
            </a:r>
          </a:p>
          <a:p>
            <a:pPr marL="1371600" lvl="2" indent="-457200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Subsequent </a:t>
            </a:r>
            <a:r>
              <a:rPr lang="en-US" altLang="en-US" sz="2400" dirty="0" err="1" smtClean="0"/>
              <a:t>reapprovals</a:t>
            </a:r>
            <a:r>
              <a:rPr lang="en-US" altLang="en-US" sz="2400" dirty="0" smtClean="0"/>
              <a:t> between 3 to 5 years</a:t>
            </a:r>
          </a:p>
          <a:p>
            <a:pPr marL="1371600" lvl="2" indent="-457200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If necessary, </a:t>
            </a:r>
            <a:r>
              <a:rPr lang="en-US" altLang="en-US" sz="2400" dirty="0" err="1" smtClean="0"/>
              <a:t>reapprovals</a:t>
            </a:r>
            <a:r>
              <a:rPr lang="en-US" altLang="en-US" sz="2400" dirty="0" smtClean="0"/>
              <a:t> may be conducted more frequently</a:t>
            </a:r>
          </a:p>
          <a:p>
            <a:pPr lvl="2">
              <a:lnSpc>
                <a:spcPct val="90000"/>
              </a:lnSpc>
              <a:buClr>
                <a:srgbClr val="0033CC"/>
              </a:buClr>
              <a:defRPr/>
            </a:pPr>
            <a:endParaRPr lang="en-US" altLang="en-US" sz="2400" dirty="0" smtClean="0"/>
          </a:p>
          <a:p>
            <a:pPr lvl="2">
              <a:lnSpc>
                <a:spcPct val="90000"/>
              </a:lnSpc>
              <a:buClr>
                <a:srgbClr val="0033CC"/>
              </a:buClr>
              <a:defRPr/>
            </a:pPr>
            <a:r>
              <a:rPr lang="en-US" altLang="en-US" sz="2400" b="1" dirty="0" smtClean="0"/>
              <a:t>Merit</a:t>
            </a:r>
          </a:p>
          <a:p>
            <a:pPr marL="1371600" lvl="2" indent="-457200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1</a:t>
            </a:r>
            <a:r>
              <a:rPr lang="en-US" altLang="en-US" sz="2400" baseline="30000" dirty="0" smtClean="0"/>
              <a:t>st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reapproval</a:t>
            </a:r>
            <a:r>
              <a:rPr lang="en-US" altLang="en-US" sz="2400" dirty="0" smtClean="0"/>
              <a:t> within 18-24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REAPPROVALS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73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33400" y="1905000"/>
            <a:ext cx="84582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3600" b="1" i="1" dirty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200" dirty="0"/>
              <a:t>   Types of documents reviewed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sz="3200" dirty="0"/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200" dirty="0"/>
              <a:t>   </a:t>
            </a:r>
            <a:r>
              <a:rPr lang="en-US" altLang="en-US" sz="3200" dirty="0" smtClean="0"/>
              <a:t>On-Site </a:t>
            </a:r>
            <a:r>
              <a:rPr lang="en-US" altLang="en-US" sz="3200" dirty="0"/>
              <a:t>procedures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200" dirty="0"/>
              <a:t>   Review schedule during the week of the                    	 </a:t>
            </a:r>
            <a:r>
              <a:rPr lang="en-US" altLang="en-US" sz="3200" dirty="0" smtClean="0"/>
              <a:t>on-site</a:t>
            </a:r>
            <a:endParaRPr lang="en-US" altLang="en-US" sz="3200" dirty="0"/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200" dirty="0"/>
              <a:t>   Team size &amp; composition</a:t>
            </a:r>
            <a:endParaRPr lang="en-US" altLang="en-US" sz="3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Similarities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52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92552" y="1905000"/>
            <a:ext cx="84582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200" dirty="0"/>
              <a:t>    Age of documents reviewed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200" dirty="0"/>
              <a:t>    Duration of the </a:t>
            </a:r>
            <a:r>
              <a:rPr lang="en-US" altLang="en-US" sz="3200" dirty="0" smtClean="0"/>
              <a:t>on-site</a:t>
            </a:r>
            <a:endParaRPr lang="en-US" altLang="en-US" sz="3200" dirty="0"/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200" dirty="0"/>
              <a:t>    Looking for program improvements             	  since previous </a:t>
            </a:r>
            <a:r>
              <a:rPr lang="en-US" altLang="en-US" sz="3200" dirty="0" smtClean="0"/>
              <a:t>on-site</a:t>
            </a:r>
            <a:endParaRPr lang="en-US" alt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Differences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6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Preparation for the On-Site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178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b="1" dirty="0" smtClean="0"/>
              <a:t>What to expect before you arrive on site: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Contact from the team leader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Logistical information from the team leader:</a:t>
            </a:r>
          </a:p>
          <a:p>
            <a:pPr lvl="2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Travel, hotel, PPE, etc.</a:t>
            </a:r>
          </a:p>
          <a:p>
            <a:pPr lvl="2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Assignment	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A copy of the letter to the company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A copy of the general information from the application or the previous report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A copy of the report format</a:t>
            </a:r>
          </a:p>
        </p:txBody>
      </p:sp>
    </p:spTree>
    <p:extLst>
      <p:ext uri="{BB962C8B-B14F-4D97-AF65-F5344CB8AC3E}">
        <p14:creationId xmlns:p14="http://schemas.microsoft.com/office/powerpoint/2010/main" val="230674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790</Words>
  <Application>Microsoft Office PowerPoint</Application>
  <PresentationFormat>On-screen Show (4:3)</PresentationFormat>
  <Paragraphs>178</Paragraphs>
  <Slides>26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ＭＳ Ｐゴシック</vt:lpstr>
      <vt:lpstr>Arial</vt:lpstr>
      <vt:lpstr>Calibri</vt:lpstr>
      <vt:lpstr>Monotype Sorts</vt:lpstr>
      <vt:lpstr>Times New Roman</vt:lpstr>
      <vt:lpstr>Wingdings</vt:lpstr>
      <vt:lpstr>Default Design</vt:lpstr>
      <vt:lpstr>Clip</vt:lpstr>
      <vt:lpstr>OSHA Special Government Employee (SGE) Training </vt:lpstr>
      <vt:lpstr>TYPES OF ON-SITE VISITS</vt:lpstr>
      <vt:lpstr>In this section we’ll discuss:</vt:lpstr>
      <vt:lpstr>INITIAL ON-SITE</vt:lpstr>
      <vt:lpstr>REAPPROVALS</vt:lpstr>
      <vt:lpstr>REAPPROVALS</vt:lpstr>
      <vt:lpstr>Similarities</vt:lpstr>
      <vt:lpstr>Differences</vt:lpstr>
      <vt:lpstr>Preparation for the On-Site</vt:lpstr>
      <vt:lpstr>Preparation for the On-Site…</vt:lpstr>
      <vt:lpstr>Preparation for the On-Site…</vt:lpstr>
      <vt:lpstr>A Typical On-Site Week’s Agenda</vt:lpstr>
      <vt:lpstr>A Typical On-Site Week’s Agenda</vt:lpstr>
      <vt:lpstr>A Typical On-Site Week’s Agenda</vt:lpstr>
      <vt:lpstr>A Typical On-Site Week’s Agenda</vt:lpstr>
      <vt:lpstr>A Typical On-Site Week’s Agenda</vt:lpstr>
      <vt:lpstr>A Typical On-Site Week’s Agenda</vt:lpstr>
      <vt:lpstr>Daily Briefings</vt:lpstr>
      <vt:lpstr>Hazard Correction</vt:lpstr>
      <vt:lpstr>Mobile Workforce Participation </vt:lpstr>
      <vt:lpstr>Phase 1 - Headquarters On-Site Evaluation</vt:lpstr>
      <vt:lpstr>Phase 2 - Worksite On-Site Evaluation</vt:lpstr>
      <vt:lpstr>Corporate Participation</vt:lpstr>
      <vt:lpstr>Corporate On-Site Evaluation</vt:lpstr>
      <vt:lpstr>Facility Worksite Evaluation</vt:lpstr>
      <vt:lpstr>Contact Information</vt:lpstr>
    </vt:vector>
  </TitlesOfParts>
  <Manager/>
  <Company>OSHA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OSHA Template</dc:title>
  <dc:subject/>
  <dc:creator>Office of Communications</dc:creator>
  <cp:keywords/>
  <dc:description/>
  <cp:lastModifiedBy>Hymes, Whitney - OSHA</cp:lastModifiedBy>
  <cp:revision>50</cp:revision>
  <cp:lastPrinted>2018-12-07T14:42:03Z</cp:lastPrinted>
  <dcterms:created xsi:type="dcterms:W3CDTF">2006-10-02T15:43:52Z</dcterms:created>
  <dcterms:modified xsi:type="dcterms:W3CDTF">2021-07-30T21:18:15Z</dcterms:modified>
  <cp:category/>
</cp:coreProperties>
</file>