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  <p:sldId id="284" r:id="rId23"/>
    <p:sldId id="259" r:id="rId24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8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102ECC-EA30-4ADB-B085-B14A286AB604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3" tIns="46037" rIns="92073" bIns="4603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5573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A942D4-3FC3-48E2-A782-DEAB73C75A60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3350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A541186-5222-4989-A816-3407DD3EE489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3" tIns="46037" rIns="92073" bIns="4603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6186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4DA2E5-A761-4E40-B6D3-0AB38A8FC15F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3" tIns="46037" rIns="92073" bIns="4603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928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FEB523-4086-4C70-8711-009337FB6CD6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3" tIns="46037" rIns="92073" bIns="4603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1664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390BEC0-E884-42A2-92B9-922E5380B95C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3" tIns="46037" rIns="92073" bIns="4603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7059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F3A24F1-87DD-4806-A56E-61373DF47706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3" tIns="46037" rIns="92073" bIns="4603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0271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16A67A-9F08-4E1D-8C1A-DEA693D3DF1D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70149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E943938-0F6B-46D2-8798-92F13A79AAC5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40113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273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91A7CE-2407-4459-BA8D-08366CE3BDC2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4597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Application Content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en-US" b="1" smtClean="0"/>
              <a:t>General Information</a:t>
            </a:r>
            <a:r>
              <a:rPr lang="en-US" altLang="en-US" smtClean="0"/>
              <a:t> – should include, but not limited to...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Applicant’s site name &amp; address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Key contact personnel &amp; titles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Corporate identification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Union contact information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# of employees; # of contractors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Type of work performed/products produced</a:t>
            </a:r>
          </a:p>
        </p:txBody>
      </p:sp>
    </p:spTree>
    <p:extLst>
      <p:ext uri="{BB962C8B-B14F-4D97-AF65-F5344CB8AC3E}">
        <p14:creationId xmlns:p14="http://schemas.microsoft.com/office/powerpoint/2010/main" val="286391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Application Content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en-US" b="1" smtClean="0"/>
              <a:t>3-Year Rates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Applicant must provide last 3 complete years of injury &amp; illness data - Total Case Injury Rate (TCIR) &amp; Days Away and Restricted/Transferred (DART) for employees</a:t>
            </a:r>
          </a:p>
        </p:txBody>
      </p:sp>
    </p:spTree>
    <p:extLst>
      <p:ext uri="{BB962C8B-B14F-4D97-AF65-F5344CB8AC3E}">
        <p14:creationId xmlns:p14="http://schemas.microsoft.com/office/powerpoint/2010/main" val="52938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Application Content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en-US" b="1" smtClean="0"/>
              <a:t>Description of Safety &amp; Health Management System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Describes how the applicant is meeting VPP requirements for each element &amp; sub-element.  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mtClean="0"/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The application must cover….</a:t>
            </a:r>
          </a:p>
        </p:txBody>
      </p:sp>
    </p:spTree>
    <p:extLst>
      <p:ext uri="{BB962C8B-B14F-4D97-AF65-F5344CB8AC3E}">
        <p14:creationId xmlns:p14="http://schemas.microsoft.com/office/powerpoint/2010/main" val="4804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02431" y="2286000"/>
            <a:ext cx="7391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5000"/>
              </a:lnSpc>
              <a:buClr>
                <a:srgbClr val="FF0000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b="1" dirty="0"/>
              <a:t>Management Leadership/Employee Involvement</a:t>
            </a:r>
          </a:p>
          <a:p>
            <a:pPr>
              <a:lnSpc>
                <a:spcPct val="70000"/>
              </a:lnSpc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Management Commitment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VPP Commitment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Planning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Written Safety &amp; Health Programs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Management Leadership</a:t>
            </a:r>
          </a:p>
        </p:txBody>
      </p:sp>
      <p:graphicFrame>
        <p:nvGraphicFramePr>
          <p:cNvPr id="14340" name="Object 4" title="Three people shaking hand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779271"/>
              </p:ext>
            </p:extLst>
          </p:nvPr>
        </p:nvGraphicFramePr>
        <p:xfrm>
          <a:off x="6781800" y="2743200"/>
          <a:ext cx="202406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Clip" r:id="rId4" imgW="4519613" imgH="3467100" progId="MS_ClipArt_Gallery.2">
                  <p:embed/>
                </p:oleObj>
              </mc:Choice>
              <mc:Fallback>
                <p:oleObj name="Clip" r:id="rId4" imgW="4519613" imgH="3467100" progId="MS_ClipArt_Gallery.2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743200"/>
                        <a:ext cx="2024063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Application </a:t>
            </a:r>
            <a:r>
              <a:rPr lang="en-US" altLang="en-US" dirty="0" smtClean="0">
                <a:solidFill>
                  <a:schemeClr val="accent3"/>
                </a:solidFill>
              </a:rPr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7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2262851"/>
            <a:ext cx="7924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buClr>
                <a:srgbClr val="FF0000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b="1" dirty="0"/>
              <a:t>Management Leadership/Employee Involvement</a:t>
            </a:r>
          </a:p>
          <a:p>
            <a:pPr>
              <a:lnSpc>
                <a:spcPct val="70000"/>
              </a:lnSpc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Employee Involvement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Contract Worker Coverage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Annual Self Evaluation</a:t>
            </a:r>
          </a:p>
        </p:txBody>
      </p:sp>
      <p:graphicFrame>
        <p:nvGraphicFramePr>
          <p:cNvPr id="15364" name="Object 4" title="Dollar Bil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891539"/>
              </p:ext>
            </p:extLst>
          </p:nvPr>
        </p:nvGraphicFramePr>
        <p:xfrm>
          <a:off x="3200400" y="5562600"/>
          <a:ext cx="2133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Clip" r:id="rId4" imgW="6134100" imgH="2635250" progId="MS_ClipArt_Gallery.2">
                  <p:embed/>
                </p:oleObj>
              </mc:Choice>
              <mc:Fallback>
                <p:oleObj name="Clip" r:id="rId4" imgW="6134100" imgH="2635250" progId="MS_ClipArt_Gallery.2">
                  <p:embed/>
                  <p:pic>
                    <p:nvPicPr>
                      <p:cNvPr id="153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562600"/>
                        <a:ext cx="2133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 title="Notebook and Penci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926261"/>
              </p:ext>
            </p:extLst>
          </p:nvPr>
        </p:nvGraphicFramePr>
        <p:xfrm>
          <a:off x="6858000" y="2514600"/>
          <a:ext cx="14859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Clip" r:id="rId6" imgW="1486814" imgH="608076" progId="MS_ClipArt_Gallery.2">
                  <p:embed/>
                </p:oleObj>
              </mc:Choice>
              <mc:Fallback>
                <p:oleObj name="Clip" r:id="rId6" imgW="1486814" imgH="608076" progId="MS_ClipArt_Gallery.2">
                  <p:embed/>
                  <p:pic>
                    <p:nvPicPr>
                      <p:cNvPr id="153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514600"/>
                        <a:ext cx="14859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 title="Five people's head shadow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059212"/>
              </p:ext>
            </p:extLst>
          </p:nvPr>
        </p:nvGraphicFramePr>
        <p:xfrm>
          <a:off x="6781800" y="4267200"/>
          <a:ext cx="176688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Clip" r:id="rId8" imgW="1767535" imgH="416052" progId="MS_ClipArt_Gallery.2">
                  <p:embed/>
                </p:oleObj>
              </mc:Choice>
              <mc:Fallback>
                <p:oleObj name="Clip" r:id="rId8" imgW="1767535" imgH="416052" progId="MS_ClipArt_Gallery.2">
                  <p:embed/>
                  <p:pic>
                    <p:nvPicPr>
                      <p:cNvPr id="153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267200"/>
                        <a:ext cx="1766888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 title="Delivery man with packag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257189"/>
              </p:ext>
            </p:extLst>
          </p:nvPr>
        </p:nvGraphicFramePr>
        <p:xfrm>
          <a:off x="736600" y="5181600"/>
          <a:ext cx="102870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Clip" r:id="rId10" imgW="1030529" imgH="1117397" progId="MS_ClipArt_Gallery.2">
                  <p:embed/>
                </p:oleObj>
              </mc:Choice>
              <mc:Fallback>
                <p:oleObj name="Clip" r:id="rId10" imgW="1030529" imgH="1117397" progId="MS_ClipArt_Gallery.2">
                  <p:embed/>
                  <p:pic>
                    <p:nvPicPr>
                      <p:cNvPr id="1536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5181600"/>
                        <a:ext cx="1028700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Application </a:t>
            </a:r>
            <a:r>
              <a:rPr lang="en-US" altLang="en-US" dirty="0" smtClean="0">
                <a:solidFill>
                  <a:schemeClr val="accent3"/>
                </a:solidFill>
              </a:rPr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9621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62000" y="2133600"/>
            <a:ext cx="7391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5000"/>
              </a:lnSpc>
              <a:buClr>
                <a:srgbClr val="FF0000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b="1"/>
              <a:t>Worksite Analysis</a:t>
            </a:r>
          </a:p>
          <a:p>
            <a:pPr>
              <a:lnSpc>
                <a:spcPct val="70000"/>
              </a:lnSpc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/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Pre-use Analysis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Safety &amp; Health Surveys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Routine Hazard Analysis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Self-Inspections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Employee Hazard Reporting System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Accident/Incident Investigations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Trend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Application </a:t>
            </a:r>
            <a:r>
              <a:rPr lang="en-US" altLang="en-US" dirty="0" smtClean="0">
                <a:solidFill>
                  <a:schemeClr val="accent3"/>
                </a:solidFill>
              </a:rPr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88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62000" y="2133600"/>
            <a:ext cx="7391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5000"/>
              </a:lnSpc>
              <a:buClr>
                <a:srgbClr val="FF0000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b="1" dirty="0"/>
              <a:t>Hazard Prevention &amp; Control</a:t>
            </a:r>
          </a:p>
          <a:p>
            <a:pPr>
              <a:lnSpc>
                <a:spcPct val="70000"/>
              </a:lnSpc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Hazard Control/Disciplinary System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Hazard Correction Tracking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Preventive/Predictive Maintenance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Occupational Health Care Program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Emergency Procedures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Hazard Elimination &amp; Control</a:t>
            </a:r>
          </a:p>
        </p:txBody>
      </p:sp>
      <p:graphicFrame>
        <p:nvGraphicFramePr>
          <p:cNvPr id="17412" name="Object 4" title="Electrician Workin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751279"/>
              </p:ext>
            </p:extLst>
          </p:nvPr>
        </p:nvGraphicFramePr>
        <p:xfrm>
          <a:off x="152400" y="5632450"/>
          <a:ext cx="12954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Clip" r:id="rId4" imgW="755294" imgH="824789" progId="MS_ClipArt_Gallery.2">
                  <p:embed/>
                </p:oleObj>
              </mc:Choice>
              <mc:Fallback>
                <p:oleObj name="Clip" r:id="rId4" imgW="755294" imgH="824789" progId="MS_ClipArt_Gallery.2">
                  <p:embed/>
                  <p:pic>
                    <p:nvPicPr>
                      <p:cNvPr id="17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632450"/>
                        <a:ext cx="129540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Application </a:t>
            </a:r>
            <a:r>
              <a:rPr lang="en-US" altLang="en-US" dirty="0" smtClean="0">
                <a:solidFill>
                  <a:schemeClr val="accent3"/>
                </a:solidFill>
              </a:rPr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75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762000" y="2178050"/>
            <a:ext cx="7391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5000"/>
              </a:lnSpc>
              <a:buClr>
                <a:srgbClr val="FF0000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b="1" dirty="0"/>
              <a:t>Safety &amp; Health Training</a:t>
            </a:r>
          </a:p>
          <a:p>
            <a:pPr>
              <a:lnSpc>
                <a:spcPct val="70000"/>
              </a:lnSpc>
              <a:buClr>
                <a:srgbClr val="FF0000"/>
              </a:buClr>
              <a:buSzPct val="75000"/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Understanding S&amp;H responsibilities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Hazard Recognition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Safe Work Practices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Emergencies</a:t>
            </a:r>
          </a:p>
          <a:p>
            <a:pPr>
              <a:lnSpc>
                <a:spcPct val="70000"/>
              </a:lnSpc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dirty="0"/>
              <a:t>PPE</a:t>
            </a:r>
          </a:p>
        </p:txBody>
      </p:sp>
      <p:pic>
        <p:nvPicPr>
          <p:cNvPr id="18436" name="Picture 4" title="Worker with a question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352800"/>
            <a:ext cx="2209800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Application </a:t>
            </a:r>
            <a:r>
              <a:rPr lang="en-US" altLang="en-US" dirty="0" smtClean="0">
                <a:solidFill>
                  <a:schemeClr val="accent3"/>
                </a:solidFill>
              </a:rPr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459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Mobile Workforce </a:t>
            </a:r>
            <a:br>
              <a:rPr lang="en-US" altLang="en-US" sz="4400" dirty="0" smtClean="0">
                <a:solidFill>
                  <a:schemeClr val="accent3"/>
                </a:solidFill>
              </a:rPr>
            </a:br>
            <a:r>
              <a:rPr lang="en-US" altLang="en-US" sz="4400" dirty="0" smtClean="0">
                <a:solidFill>
                  <a:schemeClr val="accent3"/>
                </a:solidFill>
              </a:rPr>
              <a:t>Application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87680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Largely follows the current VPP site-based application 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Sites identified by a Designated Geographic Area (DGA)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No smaller than an Area Office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No larger than a Region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597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Mobile Workforce </a:t>
            </a:r>
            <a:br>
              <a:rPr lang="en-US" altLang="en-US" sz="4400" dirty="0" smtClean="0">
                <a:solidFill>
                  <a:schemeClr val="accent3"/>
                </a:solidFill>
              </a:rPr>
            </a:br>
            <a:r>
              <a:rPr lang="en-US" altLang="en-US" sz="4400" dirty="0" smtClean="0">
                <a:solidFill>
                  <a:schemeClr val="accent3"/>
                </a:solidFill>
              </a:rPr>
              <a:t>Application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87680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Differences are described in the supplemental application, such as: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Subcontractors, where applicable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Injury and Illness data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Prescreening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Participant Plan</a:t>
            </a:r>
          </a:p>
        </p:txBody>
      </p:sp>
    </p:spTree>
    <p:extLst>
      <p:ext uri="{BB962C8B-B14F-4D97-AF65-F5344CB8AC3E}">
        <p14:creationId xmlns:p14="http://schemas.microsoft.com/office/powerpoint/2010/main" val="224608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819400"/>
            <a:ext cx="6781800" cy="11430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chemeClr val="accent2"/>
                </a:solidFill>
              </a:rPr>
              <a:t>Application Eligibility </a:t>
            </a:r>
            <a:r>
              <a:rPr lang="en-US" altLang="en-US" dirty="0" smtClean="0">
                <a:solidFill>
                  <a:schemeClr val="accent2"/>
                </a:solidFill>
              </a:rPr>
              <a:t>Requirements</a:t>
            </a:r>
            <a:br>
              <a:rPr lang="en-US" altLang="en-US" dirty="0" smtClean="0">
                <a:solidFill>
                  <a:schemeClr val="accent2"/>
                </a:solidFill>
              </a:rPr>
            </a:br>
            <a:r>
              <a:rPr lang="en-US" altLang="en-US" dirty="0" smtClean="0">
                <a:solidFill>
                  <a:schemeClr val="accent2"/>
                </a:solidFill>
              </a:rPr>
              <a:t>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8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Application Content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001000" cy="4114800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en-US" sz="2800" b="1" dirty="0" smtClean="0"/>
              <a:t>Additional Attachments </a:t>
            </a:r>
            <a:r>
              <a:rPr lang="en-US" altLang="en-US" sz="2000" b="1" dirty="0" smtClean="0"/>
              <a:t>(should</a:t>
            </a:r>
            <a:r>
              <a:rPr lang="en-US" altLang="en-US" sz="2800" b="1" dirty="0" smtClean="0"/>
              <a:t> </a:t>
            </a:r>
            <a:r>
              <a:rPr lang="en-US" altLang="en-US" sz="2000" b="1" dirty="0" smtClean="0"/>
              <a:t>include, but not limited to):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Copy of top-level safety policy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Copies of policies &amp; procedures, forms, etc.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Organization chart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Annual evaluation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Site map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400" dirty="0" smtClean="0"/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 smtClean="0"/>
              <a:t>Group exercise:  </a:t>
            </a:r>
            <a:r>
              <a:rPr lang="en-US" altLang="en-US" sz="2400" b="1" dirty="0" smtClean="0">
                <a:solidFill>
                  <a:srgbClr val="0066FF"/>
                </a:solidFill>
              </a:rPr>
              <a:t>Site-based Application Review</a:t>
            </a:r>
          </a:p>
        </p:txBody>
      </p:sp>
    </p:spTree>
    <p:extLst>
      <p:ext uri="{BB962C8B-B14F-4D97-AF65-F5344CB8AC3E}">
        <p14:creationId xmlns:p14="http://schemas.microsoft.com/office/powerpoint/2010/main" val="372222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Corporate Application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881" y="2286000"/>
            <a:ext cx="8229600" cy="487680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To approve large organizations for VPP  corporate participation 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An organization must be committed to achieving VPP approval for multiple individual facilities and/or facilities within in DGA </a:t>
            </a:r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216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Corporate Application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192" y="2133600"/>
            <a:ext cx="8229600" cy="487680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Application is looking for a: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well-established, standardized safety and health management system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a prescreening process in place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 smtClean="0"/>
              <a:t>meet all other VPP requirements e.g., no affirmed willful violations during its most recent 36-month period </a:t>
            </a:r>
          </a:p>
        </p:txBody>
      </p:sp>
    </p:spTree>
    <p:extLst>
      <p:ext uri="{BB962C8B-B14F-4D97-AF65-F5344CB8AC3E}">
        <p14:creationId xmlns:p14="http://schemas.microsoft.com/office/powerpoint/2010/main" val="225510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81000" y="1828800"/>
            <a:ext cx="8382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en-US"/>
          </a:p>
          <a:p>
            <a:pPr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/>
              <a:t>The application process for the three ways to participate in VPP:  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/>
              <a:t>Site-based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/>
              <a:t>Mobile Workforce</a:t>
            </a:r>
          </a:p>
          <a:p>
            <a:pPr lvl="1"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200"/>
              <a:t>Corporate </a:t>
            </a:r>
          </a:p>
          <a:p>
            <a:pPr>
              <a:lnSpc>
                <a:spcPct val="8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en-US"/>
          </a:p>
        </p:txBody>
      </p:sp>
      <p:graphicFrame>
        <p:nvGraphicFramePr>
          <p:cNvPr id="4101" name="Object 5" title="Teacher with Student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235543"/>
              </p:ext>
            </p:extLst>
          </p:nvPr>
        </p:nvGraphicFramePr>
        <p:xfrm>
          <a:off x="4267200" y="4191000"/>
          <a:ext cx="2971800" cy="180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Clip" r:id="rId4" imgW="3970090" imgH="2819448" progId="MS_ClipArt_Gallery.2">
                  <p:embed/>
                </p:oleObj>
              </mc:Choice>
              <mc:Fallback>
                <p:oleObj name="Clip" r:id="rId4" imgW="3970090" imgH="2819448" progId="MS_ClipArt_Gallery.2">
                  <p:embed/>
                  <p:pic>
                    <p:nvPicPr>
                      <p:cNvPr id="4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191000"/>
                        <a:ext cx="2971800" cy="180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In this section we’ll discuss</a:t>
            </a:r>
            <a:r>
              <a:rPr lang="en-US" altLang="en-US" dirty="0" smtClean="0">
                <a:solidFill>
                  <a:schemeClr val="accent3"/>
                </a:solidFill>
                <a:latin typeface="Times New Roman" panose="02020603050405020304" pitchFamily="18" charset="0"/>
              </a:rPr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Eligibility</a:t>
            </a:r>
            <a:r>
              <a:rPr lang="en-US" altLang="en-US" sz="44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i="1" smtClean="0"/>
              <a:t>OSHA accepts applications from</a:t>
            </a:r>
            <a:r>
              <a:rPr lang="en-US" altLang="en-US" sz="2800" smtClean="0"/>
              <a:t>: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Private Sector General Industry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Maritime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Agriculture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Construction Worksites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Federal Agency Worksites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3600" smtClean="0"/>
              <a:t>Pretty much everybody</a:t>
            </a:r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altLang="en-US" sz="3600" smtClean="0"/>
          </a:p>
        </p:txBody>
      </p:sp>
    </p:spTree>
    <p:extLst>
      <p:ext uri="{BB962C8B-B14F-4D97-AF65-F5344CB8AC3E}">
        <p14:creationId xmlns:p14="http://schemas.microsoft.com/office/powerpoint/2010/main" val="416224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Application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There is no VPP Application Form rather guidelines that explain the information to be submitted in the application for OSHA review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80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Application should address the SHMS that works for work activities &amp; hazards at the applicant site</a:t>
            </a:r>
          </a:p>
        </p:txBody>
      </p:sp>
    </p:spTree>
    <p:extLst>
      <p:ext uri="{BB962C8B-B14F-4D97-AF65-F5344CB8AC3E}">
        <p14:creationId xmlns:p14="http://schemas.microsoft.com/office/powerpoint/2010/main" val="22647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Application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Provide all information outlined in current application instructions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80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Amendments will be requested if application information is insufficient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80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Do not include trade secret in application</a:t>
            </a:r>
          </a:p>
        </p:txBody>
      </p:sp>
    </p:spTree>
    <p:extLst>
      <p:ext uri="{BB962C8B-B14F-4D97-AF65-F5344CB8AC3E}">
        <p14:creationId xmlns:p14="http://schemas.microsoft.com/office/powerpoint/2010/main" val="318391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Application Submission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Application and copies submitted to appropriate OSHA Offices stated in instructions 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80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Submit electronically (on CD or by e-mail)</a:t>
            </a: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261984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Application Content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572000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en-US" b="1" smtClean="0"/>
              <a:t>Letter of Management Commitment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Signed by highest ranking site management official</a:t>
            </a: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en-US" b="1" smtClean="0"/>
              <a:t>Assurances</a:t>
            </a:r>
            <a:r>
              <a:rPr lang="en-US" altLang="en-US" smtClean="0"/>
              <a:t> 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Signed statement indicating that management understands &amp; agrees to fulfill program requirements for participation in VPP </a:t>
            </a:r>
          </a:p>
          <a:p>
            <a:pPr lvl="1"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6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Application Content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None/>
            </a:pPr>
            <a:r>
              <a:rPr lang="en-US" altLang="en-US" b="1" smtClean="0"/>
              <a:t>Union Buy-In</a:t>
            </a:r>
            <a:r>
              <a:rPr lang="en-US" altLang="en-US" smtClean="0"/>
              <a:t> - Unionized sites must have: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all unions sign application or 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submit signed statement supporting VPP  participation.</a:t>
            </a:r>
          </a:p>
          <a:p>
            <a:pPr lvl="1"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altLang="en-US" smtClean="0"/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altLang="en-US" smtClean="0"/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16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579</Words>
  <Application>Microsoft Office PowerPoint</Application>
  <PresentationFormat>On-screen Show (4:3)</PresentationFormat>
  <Paragraphs>147</Paragraphs>
  <Slides>23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ＭＳ Ｐゴシック</vt:lpstr>
      <vt:lpstr>Arial</vt:lpstr>
      <vt:lpstr>Calibri</vt:lpstr>
      <vt:lpstr>Times New Roman</vt:lpstr>
      <vt:lpstr>Wingdings</vt:lpstr>
      <vt:lpstr>Default Design</vt:lpstr>
      <vt:lpstr>Clip</vt:lpstr>
      <vt:lpstr>OSHA Special Government Employee (SGE) Training </vt:lpstr>
      <vt:lpstr>Application Eligibility Requirements ______________________</vt:lpstr>
      <vt:lpstr>In this section we’ll discuss:</vt:lpstr>
      <vt:lpstr>Eligibility </vt:lpstr>
      <vt:lpstr>Application </vt:lpstr>
      <vt:lpstr>Application</vt:lpstr>
      <vt:lpstr>Application Submission</vt:lpstr>
      <vt:lpstr>Application Content</vt:lpstr>
      <vt:lpstr>Application Content</vt:lpstr>
      <vt:lpstr>Application Content</vt:lpstr>
      <vt:lpstr>Application Content</vt:lpstr>
      <vt:lpstr>Application Content</vt:lpstr>
      <vt:lpstr>Application Content</vt:lpstr>
      <vt:lpstr>Application Content</vt:lpstr>
      <vt:lpstr>Application Content</vt:lpstr>
      <vt:lpstr>Application Content</vt:lpstr>
      <vt:lpstr>Application Content</vt:lpstr>
      <vt:lpstr>Mobile Workforce  Application</vt:lpstr>
      <vt:lpstr>Mobile Workforce  Application</vt:lpstr>
      <vt:lpstr>Application Content</vt:lpstr>
      <vt:lpstr>Corporate Application</vt:lpstr>
      <vt:lpstr>Corporate Application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50</cp:revision>
  <cp:lastPrinted>2018-12-07T14:42:03Z</cp:lastPrinted>
  <dcterms:created xsi:type="dcterms:W3CDTF">2006-10-02T15:43:52Z</dcterms:created>
  <dcterms:modified xsi:type="dcterms:W3CDTF">2021-07-30T20:25:00Z</dcterms:modified>
  <cp:category/>
</cp:coreProperties>
</file>