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1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80" r:id="rId19"/>
    <p:sldId id="281" r:id="rId20"/>
    <p:sldId id="282" r:id="rId21"/>
    <p:sldId id="283" r:id="rId22"/>
    <p:sldId id="284" r:id="rId23"/>
    <p:sldId id="285" r:id="rId24"/>
    <p:sldId id="259" r:id="rId25"/>
  </p:sldIdLst>
  <p:sldSz cx="9144000" cy="6858000" type="screen4x3"/>
  <p:notesSz cx="9296400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2C83"/>
    <a:srgbClr val="182E67"/>
    <a:srgbClr val="0070C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888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13C6CAE-4051-C34E-A340-EB220B6B11FD}" type="datetimeFigureOut">
              <a:rPr lang="en-US"/>
              <a:pPr/>
              <a:t>7/30/2021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7975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738" y="6657975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D1BCEBE-1593-4A43-ABCB-ABC045DA94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788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6D02FF1-666A-534A-8814-EE75650F9943}" type="datetimeFigureOut">
              <a:rPr lang="en-US"/>
              <a:pPr/>
              <a:t>7/30/2021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71813" y="876300"/>
            <a:ext cx="3152775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73438"/>
            <a:ext cx="7435850" cy="2760662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7975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8" y="6657975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BE2779E-D1FA-B94E-B00B-BB69D64E60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347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4375" indent="-2746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0138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1463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1200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84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56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28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00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3447936-F563-4067-AEAB-4518167FD814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6175" y="687388"/>
            <a:ext cx="4565650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66" tIns="46033" rIns="92066" bIns="46033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586179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4375" indent="-2746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0138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1463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1200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84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56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28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00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1005F8E-70E8-4EF3-8BE8-DE1A24A95FC7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6175" y="687388"/>
            <a:ext cx="4565650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66" tIns="46033" rIns="92066" bIns="46033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511290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4375" indent="-2746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0138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1463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1200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84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56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28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00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BF94827-BDF6-416A-9A34-082FB172D0EB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6175" y="687388"/>
            <a:ext cx="4565650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66" tIns="46033" rIns="92066" bIns="46033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251077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4375" indent="-2746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0138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1463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1200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84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56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28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00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26C356D-3369-498B-82BF-7E6B8BFE4AD5}" type="slidenum">
              <a:rPr lang="en-US" altLang="en-US"/>
              <a:pPr eaLnBrk="1" hangingPunct="1"/>
              <a:t>14</a:t>
            </a:fld>
            <a:endParaRPr lang="en-US" alt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6175" y="687388"/>
            <a:ext cx="4565650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66" tIns="46033" rIns="92066" bIns="46033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4896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4375" indent="-2746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0138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1463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1200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84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56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28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00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134440D-2264-457F-9D8A-0CB474D16B81}" type="slidenum">
              <a:rPr lang="en-US" altLang="en-US"/>
              <a:pPr eaLnBrk="1" hangingPunct="1"/>
              <a:t>15</a:t>
            </a:fld>
            <a:endParaRPr lang="en-US" alt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6175" y="687388"/>
            <a:ext cx="4565650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66" tIns="46033" rIns="92066" bIns="46033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447743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4375" indent="-2746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0138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1463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1200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84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56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28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00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3E5B7B5-9E8E-4254-9AE3-23FB9B6E3475}" type="slidenum">
              <a:rPr lang="en-US" altLang="en-US"/>
              <a:pPr eaLnBrk="1" hangingPunct="1"/>
              <a:t>16</a:t>
            </a:fld>
            <a:endParaRPr lang="en-US" alt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6175" y="687388"/>
            <a:ext cx="4565650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66" tIns="46033" rIns="92066" bIns="46033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254099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4375" indent="-2746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0138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1463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1200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84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56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28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00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14DE2D7-68CB-409D-9E23-9326E2F7DA44}" type="slidenum">
              <a:rPr lang="en-US" altLang="en-US"/>
              <a:pPr eaLnBrk="1" hangingPunct="1"/>
              <a:t>17</a:t>
            </a:fld>
            <a:endParaRPr lang="en-US" alt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6175" y="687388"/>
            <a:ext cx="4565650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66" tIns="46033" rIns="92066" bIns="46033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714847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4375" indent="-2746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0138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1463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1200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84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56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28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00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52DC9A6-F3AB-48E3-8753-B25DDFB3B201}" type="slidenum">
              <a:rPr lang="en-US" altLang="en-US"/>
              <a:pPr eaLnBrk="1" hangingPunct="1"/>
              <a:t>18</a:t>
            </a:fld>
            <a:endParaRPr lang="en-US" alt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6175" y="687388"/>
            <a:ext cx="4565650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66" tIns="46033" rIns="92066" bIns="46033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085735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4375" indent="-2746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0138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1463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1200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84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56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28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00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D06B28D-BDCB-4A18-9B2A-6BBA60F2213E}" type="slidenum">
              <a:rPr lang="en-US" altLang="en-US"/>
              <a:pPr eaLnBrk="1" hangingPunct="1"/>
              <a:t>19</a:t>
            </a:fld>
            <a:endParaRPr lang="en-US" alt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6175" y="687388"/>
            <a:ext cx="4565650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66" tIns="46033" rIns="92066" bIns="46033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626189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4375" indent="-2746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0138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1463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1200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84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56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28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00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2C65EE3-EDBC-483C-B47D-19807066A187}" type="slidenum">
              <a:rPr lang="en-US" altLang="en-US"/>
              <a:pPr eaLnBrk="1" hangingPunct="1"/>
              <a:t>20</a:t>
            </a:fld>
            <a:endParaRPr lang="en-US" alt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6175" y="687388"/>
            <a:ext cx="4565650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66" tIns="46033" rIns="92066" bIns="46033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920585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4375" indent="-2746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0138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1463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1200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84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56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28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00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45490F7-0971-4872-A79F-68AD824F7D0B}" type="slidenum">
              <a:rPr lang="en-US" altLang="en-US"/>
              <a:pPr eaLnBrk="1" hangingPunct="1"/>
              <a:t>21</a:t>
            </a:fld>
            <a:endParaRPr lang="en-US" alt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6175" y="687388"/>
            <a:ext cx="4565650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66" tIns="46033" rIns="92066" bIns="46033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29606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4375" indent="-2746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0138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1463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1200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84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56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28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00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708210A-5342-4B3C-A8EC-F6C99963254F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6175" y="687388"/>
            <a:ext cx="4565650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66" tIns="46033" rIns="92066" bIns="46033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196890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4375" indent="-2746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0138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1463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1200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84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56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28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00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0A4D806-4EC2-4033-A31B-E57A929D1A9A}" type="slidenum">
              <a:rPr lang="en-US" altLang="en-US"/>
              <a:pPr eaLnBrk="1" hangingPunct="1"/>
              <a:t>22</a:t>
            </a:fld>
            <a:endParaRPr lang="en-US" alt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6175" y="687388"/>
            <a:ext cx="4565650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66" tIns="46033" rIns="92066" bIns="46033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584559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4375" indent="-2746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0138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1463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1200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84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56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28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00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65005EF-1163-457D-A2CA-2BE3ED78E1CC}" type="slidenum">
              <a:rPr lang="en-US" altLang="en-US"/>
              <a:pPr eaLnBrk="1" hangingPunct="1"/>
              <a:t>23</a:t>
            </a:fld>
            <a:endParaRPr lang="en-US" alt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6175" y="687388"/>
            <a:ext cx="4565650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66" tIns="46033" rIns="92066" bIns="46033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7173184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66763" indent="-2921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79513" indent="-2333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54175" indent="-2333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28838" indent="-2333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860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432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004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76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505CB53-ADB6-3642-827B-3EFBBB2DBE0A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4375" indent="-2746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0138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1463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1200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84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56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28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00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0364E00-176A-470C-A6B9-F5AA0A08A38F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6175" y="687388"/>
            <a:ext cx="4565650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66" tIns="46033" rIns="92066" bIns="46033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97629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4375" indent="-2746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0138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1463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1200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84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56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28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00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DB72138-3825-4166-B1A3-F8FB59233D58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6175" y="687388"/>
            <a:ext cx="4565650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66" tIns="46033" rIns="92066" bIns="46033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29659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4375" indent="-2746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0138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1463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1200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84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56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28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00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036168A-6AB2-439A-96A5-13A865D73FBB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6175" y="687388"/>
            <a:ext cx="4565650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66" tIns="46033" rIns="92066" bIns="46033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043762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4375" indent="-2746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0138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1463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1200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84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56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28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00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8254821-C27E-42B3-92EB-571E6C2D8686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6175" y="687388"/>
            <a:ext cx="4565650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66" tIns="46033" rIns="92066" bIns="46033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669355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4375" indent="-2746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0138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1463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1200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84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56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28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00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9C11B4D-D0AC-4B59-B2D4-118520EA952A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6175" y="687388"/>
            <a:ext cx="4565650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66" tIns="46033" rIns="92066" bIns="46033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508088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4375" indent="-2746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0138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1463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1200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84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56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28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00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64A0E05-ABC4-416C-B172-DD34090B4D3F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6175" y="687388"/>
            <a:ext cx="4565650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66" tIns="46033" rIns="92066" bIns="46033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043809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4375" indent="-2746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0138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1463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1200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84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56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28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00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0FB0732-6EDB-49F5-AF8C-8A168C48AD8A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6175" y="687388"/>
            <a:ext cx="4565650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66" tIns="46033" rIns="92066" bIns="46033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56288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4600"/>
            <a:ext cx="7772400" cy="108585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rgbClr val="182C8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1524000" y="3733800"/>
            <a:ext cx="6096000" cy="0"/>
          </a:xfrm>
          <a:prstGeom prst="line">
            <a:avLst/>
          </a:prstGeom>
          <a:ln w="3175" cmpd="sng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7651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7341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496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265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770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/>
            </a:lvl1pPr>
            <a:lvl3pPr>
              <a:buClr>
                <a:srgbClr val="0070C0"/>
              </a:buClr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641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rgbClr val="182C8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859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246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62200"/>
            <a:ext cx="40386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800"/>
            </a:lvl1pPr>
            <a:lvl2pPr>
              <a:defRPr sz="2400"/>
            </a:lvl2pPr>
            <a:lvl3pPr>
              <a:buClr>
                <a:srgbClr val="182C83"/>
              </a:buCl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0386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800"/>
            </a:lvl1pPr>
            <a:lvl2pPr>
              <a:defRPr sz="2400"/>
            </a:lvl2pPr>
            <a:lvl3pPr>
              <a:buClr>
                <a:srgbClr val="182C83"/>
              </a:buCl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144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436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1935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182C8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059112"/>
            <a:ext cx="4040188" cy="29606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400"/>
            </a:lvl1pPr>
            <a:lvl2pPr>
              <a:defRPr sz="2000"/>
            </a:lvl2pPr>
            <a:lvl3pPr>
              <a:buClr>
                <a:srgbClr val="182C83"/>
              </a:buCl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419350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182C8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059112"/>
            <a:ext cx="4041775" cy="29606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400"/>
            </a:lvl1pPr>
            <a:lvl2pPr>
              <a:defRPr sz="2000"/>
            </a:lvl2pPr>
            <a:lvl3pPr>
              <a:buClr>
                <a:srgbClr val="182C83"/>
              </a:buCl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013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818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302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2193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-16764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OSHA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160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19759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22"/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34200" y="6248400"/>
            <a:ext cx="1905000" cy="309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presentation_top.jpg"/>
          <p:cNvPicPr>
            <a:picLocks noChangeAspect="1"/>
          </p:cNvPicPr>
          <p:nvPr userDrawn="1"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62"/>
          <a:stretch/>
        </p:blipFill>
        <p:spPr>
          <a:xfrm>
            <a:off x="-2" y="0"/>
            <a:ext cx="9171432" cy="221642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0" y="2284412"/>
            <a:ext cx="9144000" cy="16017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sz="5400" dirty="0">
                <a:solidFill>
                  <a:srgbClr val="0070C0"/>
                </a:solidFill>
                <a:latin typeface="Calibri" panose="020F0502020204030204" pitchFamily="34" charset="0"/>
              </a:rPr>
              <a:t>OSHA Special Government Employee (SGE) </a:t>
            </a:r>
            <a:r>
              <a:rPr lang="en-US" altLang="en-US" sz="5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Training</a:t>
            </a:r>
            <a:br>
              <a:rPr lang="en-US" altLang="en-US" sz="5400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endParaRPr lang="en-US" altLang="en-US" sz="16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0" y="4038600"/>
            <a:ext cx="9144000" cy="1524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n-US" altLang="en-US" sz="2000" b="1" dirty="0" smtClean="0">
                <a:latin typeface="Calibri" pitchFamily="34" charset="0"/>
              </a:rPr>
              <a:t>United States Department of Labor</a:t>
            </a:r>
          </a:p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n-US" altLang="en-US" sz="2000" b="1" dirty="0" smtClean="0">
                <a:latin typeface="Calibri" pitchFamily="34" charset="0"/>
              </a:rPr>
              <a:t>Occupational Safety and Health Administration</a:t>
            </a:r>
            <a:endParaRPr lang="en-US" altLang="en-US" sz="2400" b="1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6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419100" y="1828800"/>
            <a:ext cx="83058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Char char="Ø"/>
            </a:pPr>
            <a:endParaRPr lang="en-US" altLang="en-US" sz="2800" dirty="0"/>
          </a:p>
          <a:p>
            <a:pPr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800" i="1" dirty="0"/>
              <a:t>Who is eligible</a:t>
            </a:r>
            <a:r>
              <a:rPr lang="en-US" altLang="en-US" sz="2800" dirty="0"/>
              <a:t>…..</a:t>
            </a:r>
          </a:p>
          <a:p>
            <a:pPr lvl="1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 lvl="1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Private sector employers</a:t>
            </a:r>
          </a:p>
          <a:p>
            <a:pPr lvl="1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Federal Agencies</a:t>
            </a:r>
          </a:p>
          <a:p>
            <a:pPr lvl="1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Designated Geographic Area (DGA)</a:t>
            </a:r>
          </a:p>
          <a:p>
            <a:pPr lvl="1"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None/>
            </a:pPr>
            <a:endParaRPr lang="en-US" alt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Mobile </a:t>
            </a:r>
            <a:r>
              <a:rPr lang="en-US" altLang="en-US" dirty="0" smtClean="0">
                <a:solidFill>
                  <a:schemeClr val="accent3"/>
                </a:solidFill>
              </a:rPr>
              <a:t>Workforce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1285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04800" y="1828800"/>
            <a:ext cx="88392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Char char="Ø"/>
            </a:pPr>
            <a:endParaRPr lang="en-US" altLang="en-US" sz="2800" dirty="0"/>
          </a:p>
          <a:p>
            <a:pPr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800" i="1" dirty="0"/>
              <a:t>Distinguishing Features</a:t>
            </a:r>
          </a:p>
          <a:p>
            <a:pPr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endParaRPr lang="en-US" altLang="en-US" sz="2800" dirty="0"/>
          </a:p>
          <a:p>
            <a:pPr lvl="1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i="1" dirty="0"/>
              <a:t>Intended for applicant/participants whose </a:t>
            </a:r>
            <a:r>
              <a:rPr lang="en-US" altLang="en-US" i="1" dirty="0" err="1"/>
              <a:t>ee’s</a:t>
            </a:r>
            <a:r>
              <a:rPr lang="en-US" altLang="en-US" i="1" dirty="0"/>
              <a:t>:</a:t>
            </a:r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physically move from one project to another</a:t>
            </a:r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work as resident contractors at 2 or more fixed sites</a:t>
            </a:r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 lvl="1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i="1" dirty="0"/>
              <a:t>Participation Plan</a:t>
            </a:r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Each applicant develops a unique plan that discusses differences from basic system requirements (e.g., emergency response policies; alternative approaches)</a:t>
            </a:r>
          </a:p>
          <a:p>
            <a:pPr lvl="2"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None/>
            </a:pPr>
            <a:endParaRPr lang="en-US" altLang="en-US" sz="2800" i="1" dirty="0"/>
          </a:p>
          <a:p>
            <a:pPr lvl="2"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None/>
            </a:pPr>
            <a:endParaRPr lang="en-US" altLang="en-US" dirty="0"/>
          </a:p>
          <a:p>
            <a:pPr lvl="2"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None/>
            </a:pPr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Mobile </a:t>
            </a:r>
            <a:r>
              <a:rPr lang="en-US" altLang="en-US" dirty="0" smtClean="0">
                <a:solidFill>
                  <a:schemeClr val="accent3"/>
                </a:solidFill>
              </a:rPr>
              <a:t>Workforce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41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52400" y="1981200"/>
            <a:ext cx="88392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None/>
            </a:pPr>
            <a:endParaRPr lang="en-US" altLang="en-US" sz="2800" i="1" dirty="0"/>
          </a:p>
          <a:p>
            <a:pPr lvl="1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i="1" dirty="0"/>
              <a:t>Designated Geographic Area (DGA)</a:t>
            </a:r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Defines the physical boundaries of the applicant’s participation</a:t>
            </a:r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OSHA/applicant will define DGA</a:t>
            </a:r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Will enable applicant achieves VPP participation for all its projects &amp; resident contractors in the designated area</a:t>
            </a:r>
          </a:p>
          <a:p>
            <a:pPr lvl="2"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Char char="Ø"/>
            </a:pPr>
            <a:endParaRPr lang="en-US" altLang="en-US" dirty="0"/>
          </a:p>
          <a:p>
            <a:pPr lvl="2"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None/>
            </a:pPr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Mobile </a:t>
            </a:r>
            <a:r>
              <a:rPr lang="en-US" altLang="en-US" dirty="0" smtClean="0">
                <a:solidFill>
                  <a:schemeClr val="accent3"/>
                </a:solidFill>
              </a:rPr>
              <a:t>Workforce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5722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96875" y="1828800"/>
            <a:ext cx="83058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Char char="Ø"/>
            </a:pPr>
            <a:endParaRPr lang="en-US" altLang="en-US" sz="2800" dirty="0"/>
          </a:p>
          <a:p>
            <a:pPr lvl="1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i="1" dirty="0"/>
              <a:t>Union Support</a:t>
            </a:r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If majority of employees represented by union, then a signed statement is required</a:t>
            </a:r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If, less than majority or none, then no union statement</a:t>
            </a:r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endParaRPr lang="en-US" altLang="en-US" sz="2800" i="1" dirty="0"/>
          </a:p>
          <a:p>
            <a:pPr lvl="1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i="1" dirty="0"/>
              <a:t>OSHA History (within DGA)</a:t>
            </a:r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No pending/open contested citations</a:t>
            </a:r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No affirmed willful or 11 (c) violation 3 years prior</a:t>
            </a:r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No unresolved/outstanding enforcement issues</a:t>
            </a:r>
          </a:p>
          <a:p>
            <a:pPr lvl="2"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Char char="Ø"/>
            </a:pPr>
            <a:endParaRPr lang="en-US" altLang="en-US" dirty="0"/>
          </a:p>
          <a:p>
            <a:pPr lvl="2"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None/>
            </a:pPr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Mobile </a:t>
            </a:r>
            <a:r>
              <a:rPr lang="en-US" altLang="en-US" dirty="0" smtClean="0">
                <a:solidFill>
                  <a:schemeClr val="accent3"/>
                </a:solidFill>
              </a:rPr>
              <a:t>Workforce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3295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419100" y="1828800"/>
            <a:ext cx="83058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800" i="1" dirty="0"/>
              <a:t>Assurances - </a:t>
            </a:r>
          </a:p>
          <a:p>
            <a:pPr lvl="1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400" dirty="0"/>
              <a:t>Same as site-based with the following additions</a:t>
            </a:r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Systems and procedures of the SHMS in place at all work projects &amp; assure VPP quality </a:t>
            </a:r>
            <a:r>
              <a:rPr lang="en-US" altLang="en-US" dirty="0" err="1"/>
              <a:t>s&amp;h</a:t>
            </a:r>
            <a:r>
              <a:rPr lang="en-US" altLang="en-US" dirty="0"/>
              <a:t> protection throughout the DGA</a:t>
            </a:r>
          </a:p>
          <a:p>
            <a:pPr lvl="1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800" i="1" dirty="0"/>
              <a:t>Injury and Illness Performance</a:t>
            </a:r>
          </a:p>
          <a:p>
            <a:pPr lvl="1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400" dirty="0"/>
              <a:t>OSHA considers the most recent 3-year recordable TCIR &amp; DART rates for all work conducted within the DGA (including contractor/subcontractors) and compares with industry average by BLS </a:t>
            </a:r>
            <a:r>
              <a:rPr lang="en-US" altLang="en-US" sz="2400" dirty="0">
                <a:solidFill>
                  <a:srgbClr val="FF0000"/>
                </a:solidFill>
              </a:rPr>
              <a:t>(will discuss further in “Programs in VPP”)</a:t>
            </a:r>
          </a:p>
          <a:p>
            <a:pPr lvl="1"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Char char="Ø"/>
            </a:pPr>
            <a:endParaRPr lang="en-US" altLang="en-US" sz="2400" dirty="0">
              <a:solidFill>
                <a:srgbClr val="FF0000"/>
              </a:solidFill>
            </a:endParaRPr>
          </a:p>
          <a:p>
            <a:pPr lvl="2"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None/>
            </a:pPr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Mobile </a:t>
            </a:r>
            <a:r>
              <a:rPr lang="en-US" altLang="en-US" dirty="0" smtClean="0">
                <a:solidFill>
                  <a:schemeClr val="accent3"/>
                </a:solidFill>
              </a:rPr>
              <a:t>Workforce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8892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407987" y="1828800"/>
            <a:ext cx="83058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Char char="Ø"/>
            </a:pPr>
            <a:endParaRPr lang="en-US" altLang="en-US" sz="2400" dirty="0"/>
          </a:p>
          <a:p>
            <a:pPr lvl="1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i="1" dirty="0"/>
              <a:t>Additional SHMS Requirements</a:t>
            </a:r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Applicant SHMS must be fully established at Star level and cover all elements of VPP</a:t>
            </a:r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Applicant must provide thorough, documented oversight and management of all contractors and subcontractors, to include:</a:t>
            </a:r>
          </a:p>
          <a:p>
            <a:pPr lvl="3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400" dirty="0"/>
              <a:t>Specific procedures for S&amp;H performance</a:t>
            </a:r>
          </a:p>
          <a:p>
            <a:pPr lvl="3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400" dirty="0"/>
              <a:t>Rigorous oversight for all employees</a:t>
            </a:r>
          </a:p>
          <a:p>
            <a:pPr lvl="3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Applicant must perform routine inspections of all active worksites within DGA</a:t>
            </a:r>
          </a:p>
          <a:p>
            <a:pPr lvl="2"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None/>
            </a:pPr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Mobile </a:t>
            </a:r>
            <a:r>
              <a:rPr lang="en-US" altLang="en-US" dirty="0" smtClean="0">
                <a:solidFill>
                  <a:schemeClr val="accent3"/>
                </a:solidFill>
              </a:rPr>
              <a:t>Workforce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4877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419100" y="1905000"/>
            <a:ext cx="83058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 lvl="1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400" i="1" dirty="0" smtClean="0"/>
              <a:t>On-Site </a:t>
            </a:r>
            <a:r>
              <a:rPr lang="en-US" altLang="en-US" sz="2400" i="1" dirty="0"/>
              <a:t>Review</a:t>
            </a:r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000" dirty="0"/>
              <a:t>Two-phased </a:t>
            </a:r>
            <a:r>
              <a:rPr lang="en-US" altLang="en-US" sz="2000" dirty="0" smtClean="0"/>
              <a:t>on-site </a:t>
            </a:r>
            <a:r>
              <a:rPr lang="en-US" altLang="en-US" sz="2000" dirty="0"/>
              <a:t>review</a:t>
            </a:r>
          </a:p>
          <a:p>
            <a:pPr lvl="3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1</a:t>
            </a:r>
            <a:r>
              <a:rPr lang="en-US" altLang="en-US" baseline="30000" dirty="0"/>
              <a:t>st</a:t>
            </a:r>
            <a:r>
              <a:rPr lang="en-US" altLang="en-US" dirty="0"/>
              <a:t> phase – evaluation of applicant’s SHMS</a:t>
            </a:r>
          </a:p>
          <a:p>
            <a:pPr lvl="3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2</a:t>
            </a:r>
            <a:r>
              <a:rPr lang="en-US" altLang="en-US" baseline="30000" dirty="0"/>
              <a:t>nd</a:t>
            </a:r>
            <a:r>
              <a:rPr lang="en-US" altLang="en-US" dirty="0"/>
              <a:t> phase – OSHA conducts </a:t>
            </a:r>
            <a:r>
              <a:rPr lang="en-US" altLang="en-US" dirty="0" smtClean="0"/>
              <a:t>on-site </a:t>
            </a:r>
            <a:r>
              <a:rPr lang="en-US" altLang="en-US" dirty="0"/>
              <a:t>evaluations of selected temporary, active worksites/projects within the DGA to verify implementation of applicant SHMS</a:t>
            </a:r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000" dirty="0"/>
              <a:t>Non-enforcement capacity</a:t>
            </a:r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FF0000"/>
              </a:solidFill>
            </a:endParaRPr>
          </a:p>
          <a:p>
            <a:pPr lvl="1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400" i="1" dirty="0"/>
              <a:t>Term of Participation</a:t>
            </a:r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000" dirty="0"/>
              <a:t>Open-ended so long as requirements are met</a:t>
            </a:r>
          </a:p>
          <a:p>
            <a:pPr lvl="2"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Char char="Ø"/>
            </a:pPr>
            <a:endParaRPr lang="en-US" altLang="en-US" sz="2000" dirty="0"/>
          </a:p>
          <a:p>
            <a:pPr lvl="2"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None/>
            </a:pPr>
            <a:endParaRPr lang="en-US" altLang="en-US" sz="2000" dirty="0"/>
          </a:p>
          <a:p>
            <a:pPr lvl="2"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None/>
            </a:pPr>
            <a:endParaRPr lang="en-US" alt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Mobile </a:t>
            </a:r>
            <a:r>
              <a:rPr lang="en-US" altLang="en-US" dirty="0" smtClean="0">
                <a:solidFill>
                  <a:schemeClr val="accent3"/>
                </a:solidFill>
              </a:rPr>
              <a:t>Workforce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1679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419100" y="1905000"/>
            <a:ext cx="83058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800" i="1" dirty="0" smtClean="0"/>
              <a:t>On-Site </a:t>
            </a:r>
            <a:r>
              <a:rPr lang="en-US" altLang="en-US" sz="2800" i="1" dirty="0"/>
              <a:t>Review</a:t>
            </a:r>
          </a:p>
          <a:p>
            <a:pPr lvl="1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400" dirty="0"/>
              <a:t>Same as site-based</a:t>
            </a:r>
          </a:p>
          <a:p>
            <a:pPr lvl="1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800" i="1" dirty="0"/>
              <a:t>Injury and Illness Performance</a:t>
            </a:r>
          </a:p>
          <a:p>
            <a:pPr lvl="1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400" dirty="0"/>
              <a:t>OSHA considers the most recent 3-year recordable TCIR &amp; DART rates for all work conducted within the DGA (including contractor/subcontractors) and compares against 1 of the 3 most recent industry average by BLS</a:t>
            </a:r>
          </a:p>
          <a:p>
            <a:pPr lvl="1"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Char char="Ø"/>
            </a:pPr>
            <a:endParaRPr lang="en-US" altLang="en-US" sz="2400" dirty="0"/>
          </a:p>
          <a:p>
            <a:pPr lvl="2"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None/>
            </a:pPr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Mobile </a:t>
            </a:r>
            <a:r>
              <a:rPr lang="en-US" altLang="en-US" dirty="0" smtClean="0">
                <a:solidFill>
                  <a:schemeClr val="accent3"/>
                </a:solidFill>
              </a:rPr>
              <a:t>Workforce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553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419100" y="2057400"/>
            <a:ext cx="83058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Char char="Ø"/>
            </a:pPr>
            <a:endParaRPr lang="en-US" altLang="en-US" sz="2800" dirty="0"/>
          </a:p>
          <a:p>
            <a:pPr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800" i="1" dirty="0"/>
              <a:t>Who is eligible</a:t>
            </a:r>
            <a:r>
              <a:rPr lang="en-US" altLang="en-US" sz="2800" dirty="0"/>
              <a:t>…..</a:t>
            </a:r>
          </a:p>
          <a:p>
            <a:pPr lvl="1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 lvl="1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Private sector employers</a:t>
            </a:r>
          </a:p>
          <a:p>
            <a:pPr lvl="1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Federal Agencies</a:t>
            </a:r>
          </a:p>
          <a:p>
            <a:pPr lvl="1"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Char char="Ø"/>
            </a:pPr>
            <a:endParaRPr lang="en-US" altLang="en-US" dirty="0"/>
          </a:p>
          <a:p>
            <a:pPr lvl="1"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None/>
            </a:pPr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accent3"/>
                </a:solidFill>
              </a:rPr>
              <a:t>Corporate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6767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419100" y="1752600"/>
            <a:ext cx="83058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Char char="Ø"/>
            </a:pPr>
            <a:endParaRPr lang="en-US" altLang="en-US" sz="2800" dirty="0"/>
          </a:p>
          <a:p>
            <a:pPr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800" i="1" dirty="0"/>
              <a:t>Distinguishing Features</a:t>
            </a:r>
            <a:r>
              <a:rPr lang="en-US" altLang="en-US" sz="2800" dirty="0"/>
              <a:t>…..</a:t>
            </a:r>
          </a:p>
          <a:p>
            <a:pPr lvl="1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 lvl="1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i="1" dirty="0"/>
              <a:t>Large organizations</a:t>
            </a:r>
            <a:r>
              <a:rPr lang="en-US" altLang="en-US" dirty="0"/>
              <a:t> </a:t>
            </a:r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committed to bringing multiple individual sites and/or sites within a DGA within the organization</a:t>
            </a:r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Utilize a standardized SHMS at all sites</a:t>
            </a:r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Employ prescreening processes to ensure their sites are ready for </a:t>
            </a:r>
            <a:r>
              <a:rPr lang="en-US" altLang="en-US" dirty="0" smtClean="0"/>
              <a:t>on-site </a:t>
            </a:r>
            <a:r>
              <a:rPr lang="en-US" altLang="en-US" dirty="0"/>
              <a:t>evaluations</a:t>
            </a:r>
            <a:r>
              <a:rPr lang="en-US" altLang="en-US" sz="2800" dirty="0"/>
              <a:t> </a:t>
            </a:r>
          </a:p>
          <a:p>
            <a:pPr lvl="1"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None/>
            </a:pPr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accent3"/>
                </a:solidFill>
              </a:rPr>
              <a:t>Corporate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626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4" descr="new_vpplogo_large" title="VPP Logo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438400"/>
            <a:ext cx="3429000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Ways to Participate in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65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419100" y="2057400"/>
            <a:ext cx="83058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Char char="Ø"/>
            </a:pPr>
            <a:endParaRPr lang="en-US" altLang="en-US" sz="2800" dirty="0"/>
          </a:p>
          <a:p>
            <a:pPr lvl="1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i="1" dirty="0"/>
              <a:t>Union Support</a:t>
            </a:r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Employees and unions (if applicable) must support VPP application</a:t>
            </a:r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endParaRPr lang="en-US" altLang="en-US" sz="2800" i="1" dirty="0"/>
          </a:p>
          <a:p>
            <a:pPr lvl="1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i="1" dirty="0"/>
              <a:t>OSHA History (organization wide)</a:t>
            </a:r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No pending/open contested citations</a:t>
            </a:r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No affirmed willful or 11(c) violation 3 years prior</a:t>
            </a:r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No unresolved/outstanding enforcement issues</a:t>
            </a:r>
          </a:p>
          <a:p>
            <a:pPr lvl="2"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Char char="Ø"/>
            </a:pPr>
            <a:endParaRPr lang="en-US" altLang="en-US" dirty="0"/>
          </a:p>
          <a:p>
            <a:pPr lvl="2"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None/>
            </a:pPr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accent3"/>
                </a:solidFill>
              </a:rPr>
              <a:t>Corporate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9142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419100" y="1828800"/>
            <a:ext cx="83058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None/>
            </a:pPr>
            <a:endParaRPr lang="en-US" altLang="en-US" sz="2000" dirty="0"/>
          </a:p>
          <a:p>
            <a:pPr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400" i="1" dirty="0"/>
              <a:t>Assurances</a:t>
            </a:r>
          </a:p>
          <a:p>
            <a:pPr lvl="1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000" dirty="0"/>
              <a:t>System for oversight &amp; monitoring SHMS implementation</a:t>
            </a:r>
          </a:p>
          <a:p>
            <a:pPr lvl="1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000" dirty="0"/>
              <a:t>System for prescreening site readiness for VPP</a:t>
            </a:r>
          </a:p>
          <a:p>
            <a:pPr lvl="1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000" dirty="0"/>
              <a:t>Bring no fewer than 10 sites within 5 years</a:t>
            </a:r>
          </a:p>
          <a:p>
            <a:pPr lvl="1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000" dirty="0"/>
              <a:t>Corporate-wide goal for VPP participation</a:t>
            </a:r>
          </a:p>
          <a:p>
            <a:pPr lvl="1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endParaRPr lang="en-US" altLang="en-US" sz="2000" dirty="0"/>
          </a:p>
          <a:p>
            <a:pPr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400" i="1" dirty="0"/>
              <a:t>Injury and Illness Performance</a:t>
            </a:r>
          </a:p>
          <a:p>
            <a:pPr lvl="1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000" dirty="0"/>
              <a:t>No organization wide TCIR &amp; DART requirements; however OSHA will examine trends</a:t>
            </a:r>
          </a:p>
          <a:p>
            <a:pPr lvl="1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000" dirty="0"/>
              <a:t>Individual sites that apply are subject to site-based rate requirements </a:t>
            </a:r>
            <a:r>
              <a:rPr lang="en-US" altLang="en-US" sz="2000" dirty="0">
                <a:solidFill>
                  <a:srgbClr val="FF0000"/>
                </a:solidFill>
              </a:rPr>
              <a:t>(will discuss further in “Programs in VPP”)</a:t>
            </a:r>
          </a:p>
          <a:p>
            <a:pPr lvl="1"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Char char="Ø"/>
            </a:pPr>
            <a:endParaRPr lang="en-US" altLang="en-US" sz="2000" dirty="0">
              <a:solidFill>
                <a:srgbClr val="FF0000"/>
              </a:solidFill>
            </a:endParaRPr>
          </a:p>
          <a:p>
            <a:pPr lvl="2"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None/>
            </a:pPr>
            <a:endParaRPr lang="en-US" alt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accent3"/>
                </a:solidFill>
              </a:rPr>
              <a:t>Corporate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1284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419100" y="1828800"/>
            <a:ext cx="83058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Char char="Ø"/>
            </a:pPr>
            <a:endParaRPr lang="en-US" altLang="en-US" sz="2400" dirty="0"/>
          </a:p>
          <a:p>
            <a:pPr lvl="1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i="1" dirty="0"/>
              <a:t>Additional SHMS Requirements</a:t>
            </a:r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Applicant SHMS must be fully established at Star level and cover all elements of VPP</a:t>
            </a:r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Applicant must have an effective internal prescreening process to evaluate sites preparedness to participate in</a:t>
            </a:r>
          </a:p>
          <a:p>
            <a:pPr lvl="3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Applicant must provide thorough, documented oversight, management and evaluation of employee </a:t>
            </a:r>
            <a:r>
              <a:rPr lang="en-US" altLang="en-US" dirty="0" err="1"/>
              <a:t>s&amp;h</a:t>
            </a:r>
            <a:r>
              <a:rPr lang="en-US" altLang="en-US" dirty="0"/>
              <a:t> at all sites/DGAs</a:t>
            </a:r>
          </a:p>
          <a:p>
            <a:pPr lvl="2"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None/>
            </a:pPr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accent3"/>
                </a:solidFill>
              </a:rPr>
              <a:t>Corporate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3894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419100" y="1752600"/>
            <a:ext cx="83058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Char char="Ø"/>
            </a:pPr>
            <a:endParaRPr lang="en-US" altLang="en-US" sz="2400" dirty="0"/>
          </a:p>
          <a:p>
            <a:pPr lvl="1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400" i="1" dirty="0"/>
              <a:t>Corporate Applicant </a:t>
            </a:r>
            <a:r>
              <a:rPr lang="en-US" altLang="en-US" sz="2400" i="1" dirty="0" smtClean="0"/>
              <a:t>On-Site </a:t>
            </a:r>
            <a:r>
              <a:rPr lang="en-US" altLang="en-US" sz="2400" i="1" dirty="0"/>
              <a:t>Review</a:t>
            </a:r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000" dirty="0"/>
              <a:t>Evaluation of applicant’s standardized SHMS</a:t>
            </a:r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000" dirty="0"/>
              <a:t>Verify information in application</a:t>
            </a:r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000" dirty="0"/>
              <a:t>Non-enforcement capacity</a:t>
            </a:r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FF0000"/>
              </a:solidFill>
            </a:endParaRPr>
          </a:p>
          <a:p>
            <a:pPr lvl="1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400" i="1" dirty="0"/>
              <a:t>Term of Participation</a:t>
            </a:r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000" dirty="0"/>
              <a:t>Open-ended so long as requirements are met</a:t>
            </a:r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endParaRPr lang="en-US" altLang="en-US" sz="2000" dirty="0"/>
          </a:p>
          <a:p>
            <a:pPr lvl="1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400" i="1" dirty="0"/>
              <a:t>Site Review</a:t>
            </a:r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000" dirty="0"/>
              <a:t>Same as site-based; </a:t>
            </a:r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000" dirty="0"/>
              <a:t>How effectively sites implement SHMS and specific protective measures that address conditions at that site</a:t>
            </a:r>
          </a:p>
          <a:p>
            <a:pPr lvl="3"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None/>
            </a:pPr>
            <a:endParaRPr lang="en-US" altLang="en-US" dirty="0"/>
          </a:p>
          <a:p>
            <a:pPr lvl="3"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None/>
            </a:pPr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accent3"/>
                </a:solidFill>
              </a:rPr>
              <a:t>Corporate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2679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 descr="White box"/>
          <p:cNvSpPr/>
          <p:nvPr/>
        </p:nvSpPr>
        <p:spPr>
          <a:xfrm>
            <a:off x="6781800" y="6019800"/>
            <a:ext cx="2133600" cy="6858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TextBox 8"/>
          <p:cNvSpPr txBox="1"/>
          <p:nvPr/>
        </p:nvSpPr>
        <p:spPr bwMode="auto">
          <a:xfrm>
            <a:off x="1392650" y="4303712"/>
            <a:ext cx="6358700" cy="103028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sz="2800" b="1" dirty="0" err="1">
                <a:solidFill>
                  <a:srgbClr val="182C83"/>
                </a:solidFill>
                <a:latin typeface="Calibri" charset="0"/>
              </a:rPr>
              <a:t>www.osha.gov</a:t>
            </a:r>
            <a:endParaRPr lang="en-US" sz="2800" b="1" dirty="0">
              <a:solidFill>
                <a:srgbClr val="182C83"/>
              </a:solidFill>
              <a:latin typeface="Calibri" charset="0"/>
            </a:endParaRPr>
          </a:p>
          <a:p>
            <a:pPr algn="ctr" eaLnBrk="1" hangingPunct="1"/>
            <a:r>
              <a:rPr lang="en-US" sz="2800" b="1" dirty="0">
                <a:solidFill>
                  <a:srgbClr val="182C83"/>
                </a:solidFill>
                <a:latin typeface="Calibri" charset="0"/>
              </a:rPr>
              <a:t>800-321-OSHA (6742</a:t>
            </a:r>
            <a:r>
              <a:rPr lang="en-US" sz="2800" b="1" dirty="0">
                <a:solidFill>
                  <a:srgbClr val="182C8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</a:rPr>
              <a:t>)</a:t>
            </a:r>
          </a:p>
        </p:txBody>
      </p:sp>
      <p:pic>
        <p:nvPicPr>
          <p:cNvPr id="4" name="Picture 3" descr="secondary-OSHA logo.jpg" title="OSHA logo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192"/>
          <a:stretch/>
        </p:blipFill>
        <p:spPr>
          <a:xfrm>
            <a:off x="3094387" y="3236912"/>
            <a:ext cx="2955227" cy="918643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228600" y="2246313"/>
            <a:ext cx="8458200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sz="2800" dirty="0"/>
              <a:t>The three primary ways to participate in VPP:</a:t>
            </a:r>
          </a:p>
          <a:p>
            <a:pPr lvl="2">
              <a:lnSpc>
                <a:spcPct val="8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Site-based</a:t>
            </a:r>
          </a:p>
          <a:p>
            <a:pPr lvl="2">
              <a:lnSpc>
                <a:spcPct val="8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Mobile Workforce</a:t>
            </a:r>
          </a:p>
          <a:p>
            <a:pPr lvl="2">
              <a:lnSpc>
                <a:spcPct val="8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Corporate</a:t>
            </a:r>
          </a:p>
          <a:p>
            <a:pPr>
              <a:lnSpc>
                <a:spcPct val="80000"/>
              </a:lnSpc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altLang="en-US" sz="2800" dirty="0"/>
          </a:p>
        </p:txBody>
      </p:sp>
      <p:graphicFrame>
        <p:nvGraphicFramePr>
          <p:cNvPr id="4100" name="Object 4" title="Teacher and Students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7395747"/>
              </p:ext>
            </p:extLst>
          </p:nvPr>
        </p:nvGraphicFramePr>
        <p:xfrm>
          <a:off x="3048000" y="3694113"/>
          <a:ext cx="3886200" cy="236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Clip" r:id="rId4" imgW="3970090" imgH="2811888" progId="MS_ClipArt_Gallery.2">
                  <p:embed/>
                </p:oleObj>
              </mc:Choice>
              <mc:Fallback>
                <p:oleObj name="Clip" r:id="rId4" imgW="3970090" imgH="2811888" progId="MS_ClipArt_Gallery.2">
                  <p:embed/>
                  <p:pic>
                    <p:nvPicPr>
                      <p:cNvPr id="410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694113"/>
                        <a:ext cx="3886200" cy="2363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In this section we’ll discuss</a:t>
            </a:r>
            <a:r>
              <a:rPr lang="en-US" altLang="en-US" dirty="0" smtClean="0">
                <a:solidFill>
                  <a:schemeClr val="accent3"/>
                </a:solidFill>
              </a:rPr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2216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04800" y="2057400"/>
            <a:ext cx="83058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Char char="§"/>
            </a:pPr>
            <a:endParaRPr lang="en-US" altLang="en-US" sz="2800" dirty="0"/>
          </a:p>
          <a:p>
            <a:pPr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800" dirty="0"/>
              <a:t>Continues VPP’s traditional acceptance of applications from fixed worksites and some long- term construction sites.  Who is eligible…..</a:t>
            </a:r>
          </a:p>
          <a:p>
            <a:pPr lvl="1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 lvl="1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400" dirty="0"/>
              <a:t>Private sector fixed worksites </a:t>
            </a:r>
          </a:p>
          <a:p>
            <a:pPr lvl="1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400" dirty="0"/>
              <a:t>Construction worksites/projects in operation for a year &amp; expected to continue for a year or more</a:t>
            </a:r>
          </a:p>
          <a:p>
            <a:pPr lvl="1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400" dirty="0"/>
              <a:t>Federal Agencies</a:t>
            </a:r>
          </a:p>
          <a:p>
            <a:pPr lvl="1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400" dirty="0"/>
              <a:t>Resident contractors at site-based VPP participants</a:t>
            </a:r>
          </a:p>
          <a:p>
            <a:pPr lvl="1"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Char char="Ø"/>
            </a:pPr>
            <a:endParaRPr lang="en-US" altLang="en-US" sz="2400" dirty="0"/>
          </a:p>
          <a:p>
            <a:pPr lvl="1"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None/>
            </a:pPr>
            <a:endParaRPr lang="en-US" alt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accent3"/>
                </a:solidFill>
              </a:rPr>
              <a:t>Site-based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6318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419100" y="1905000"/>
            <a:ext cx="83058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Char char="Ø"/>
            </a:pPr>
            <a:endParaRPr lang="en-US" altLang="en-US" sz="2800" dirty="0"/>
          </a:p>
          <a:p>
            <a:pPr lvl="1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i="1" dirty="0"/>
              <a:t>Employee Support for VPP</a:t>
            </a:r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Employees and unions (if applicable) must support VPP application</a:t>
            </a:r>
          </a:p>
          <a:p>
            <a:pPr lvl="1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i="1" dirty="0" smtClean="0"/>
              <a:t>Compliance </a:t>
            </a:r>
            <a:r>
              <a:rPr lang="en-US" altLang="en-US" i="1" dirty="0"/>
              <a:t>with OSH Act</a:t>
            </a:r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Correct deficiencies promptly</a:t>
            </a:r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Employer and employee rights</a:t>
            </a:r>
          </a:p>
          <a:p>
            <a:pPr lvl="1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i="1" dirty="0" smtClean="0"/>
              <a:t>OSHA </a:t>
            </a:r>
            <a:r>
              <a:rPr lang="en-US" altLang="en-US" i="1" dirty="0"/>
              <a:t>History</a:t>
            </a:r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No pending/open contested citations</a:t>
            </a:r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No affirmed willful or 11(c) violation 3 years prior</a:t>
            </a:r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No unresolved/outstanding enforcement issues</a:t>
            </a:r>
          </a:p>
          <a:p>
            <a:pPr lvl="2"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Char char="Ø"/>
            </a:pPr>
            <a:endParaRPr lang="en-US" altLang="en-US" dirty="0"/>
          </a:p>
          <a:p>
            <a:pPr lvl="2"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None/>
            </a:pPr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accent3"/>
                </a:solidFill>
              </a:rPr>
              <a:t>Site-based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0320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419100" y="1828800"/>
            <a:ext cx="83058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Char char="Ø"/>
            </a:pPr>
            <a:endParaRPr lang="en-US" altLang="en-US" sz="2400" dirty="0"/>
          </a:p>
          <a:p>
            <a:pPr lvl="1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400" i="1" dirty="0"/>
              <a:t>Assurances</a:t>
            </a:r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000" dirty="0"/>
              <a:t>What the applicant agrees to do if OSHA approves the application:</a:t>
            </a:r>
          </a:p>
          <a:p>
            <a:pPr lvl="3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Correct hazards in timely manner</a:t>
            </a:r>
          </a:p>
          <a:p>
            <a:pPr lvl="3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Correct deficiencies related to OSHA requirements</a:t>
            </a:r>
          </a:p>
          <a:p>
            <a:pPr lvl="3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Maintain VPP elements</a:t>
            </a:r>
          </a:p>
          <a:p>
            <a:pPr lvl="3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All employees have VPP explained to them</a:t>
            </a:r>
          </a:p>
          <a:p>
            <a:pPr lvl="3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Protection from discriminatory actions</a:t>
            </a:r>
          </a:p>
          <a:p>
            <a:pPr lvl="3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Employee access to results of S&amp;H data</a:t>
            </a:r>
          </a:p>
          <a:p>
            <a:pPr lvl="3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Make available to OSHA necessary documents</a:t>
            </a:r>
          </a:p>
          <a:p>
            <a:pPr lvl="3"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Char char="Ø"/>
            </a:pPr>
            <a:endParaRPr lang="en-US" altLang="en-US" dirty="0"/>
          </a:p>
          <a:p>
            <a:pPr lvl="2"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None/>
            </a:pPr>
            <a:endParaRPr lang="en-US" altLang="en-US" sz="2000" dirty="0"/>
          </a:p>
          <a:p>
            <a:pPr lvl="1"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lvl="2"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None/>
            </a:pPr>
            <a:endParaRPr lang="en-US" alt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accent3"/>
                </a:solidFill>
              </a:rPr>
              <a:t>Site-based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6984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19100" y="1828800"/>
            <a:ext cx="83058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Char char="Ø"/>
            </a:pPr>
            <a:endParaRPr lang="en-US" altLang="en-US" sz="2800" dirty="0"/>
          </a:p>
          <a:p>
            <a:pPr lvl="1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i="1" dirty="0"/>
              <a:t>Assurances (cont’d)</a:t>
            </a:r>
          </a:p>
          <a:p>
            <a:pPr lvl="3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400" dirty="0"/>
              <a:t>Send OSHA Annual Self-Evaluation </a:t>
            </a:r>
          </a:p>
          <a:p>
            <a:pPr lvl="4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400" dirty="0"/>
              <a:t>TCIR and DART rates</a:t>
            </a:r>
          </a:p>
          <a:p>
            <a:pPr lvl="4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400" dirty="0"/>
              <a:t>Average employment</a:t>
            </a:r>
          </a:p>
          <a:p>
            <a:pPr lvl="4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400" dirty="0"/>
              <a:t>Self-evaluation</a:t>
            </a:r>
          </a:p>
          <a:p>
            <a:pPr lvl="4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400" dirty="0"/>
              <a:t>Success Stories</a:t>
            </a:r>
          </a:p>
          <a:p>
            <a:pPr lvl="3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400" dirty="0"/>
              <a:t>Significant organization or ownership changes</a:t>
            </a:r>
          </a:p>
          <a:p>
            <a:pPr lvl="3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400" dirty="0"/>
              <a:t>Change in union representation/status</a:t>
            </a:r>
          </a:p>
          <a:p>
            <a:pPr lvl="3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400" dirty="0"/>
              <a:t>If PSM site, submit PSM Supplement B</a:t>
            </a:r>
          </a:p>
          <a:p>
            <a:pPr lvl="3"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Char char="Ø"/>
            </a:pPr>
            <a:endParaRPr lang="en-US" altLang="en-US" sz="2400" dirty="0"/>
          </a:p>
          <a:p>
            <a:pPr lvl="2"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None/>
            </a:pPr>
            <a:endParaRPr lang="en-US" altLang="en-US" dirty="0"/>
          </a:p>
          <a:p>
            <a:pPr lvl="1"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None/>
            </a:pPr>
            <a:endParaRPr lang="en-US" altLang="en-US" dirty="0"/>
          </a:p>
          <a:p>
            <a:pPr lvl="2"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None/>
            </a:pPr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accent3"/>
                </a:solidFill>
              </a:rPr>
              <a:t>Site-based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4766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419100" y="1828800"/>
            <a:ext cx="83058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Char char="Ø"/>
            </a:pPr>
            <a:endParaRPr lang="en-US" altLang="en-US" sz="2800" dirty="0"/>
          </a:p>
          <a:p>
            <a:pPr lvl="1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i="1" dirty="0"/>
              <a:t>Injury and Illness Performance</a:t>
            </a:r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OSHA considers the most recent 3-yr recordable TCIR &amp; DART rates against 1 of the 3 most recent industry averages published by BLS</a:t>
            </a:r>
          </a:p>
          <a:p>
            <a:pPr lvl="1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i="1" dirty="0" smtClean="0"/>
              <a:t>Additional </a:t>
            </a:r>
            <a:r>
              <a:rPr lang="en-US" altLang="en-US" i="1" dirty="0"/>
              <a:t>SHMS Requirements</a:t>
            </a:r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Self-evaluation must be done annually and immediately prior to the completion of construction</a:t>
            </a:r>
          </a:p>
          <a:p>
            <a:pPr lvl="3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400" dirty="0"/>
              <a:t>Evaluates lessons learned to improve at other sites</a:t>
            </a:r>
          </a:p>
          <a:p>
            <a:pPr lvl="3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400" dirty="0"/>
              <a:t>Must provide to OSHA or future applications will not be accepted </a:t>
            </a:r>
          </a:p>
          <a:p>
            <a:pPr lvl="2"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Char char="Ø"/>
            </a:pPr>
            <a:endParaRPr lang="en-US" altLang="en-US" dirty="0"/>
          </a:p>
          <a:p>
            <a:pPr lvl="2"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None/>
            </a:pPr>
            <a:endParaRPr lang="en-US" altLang="en-US" dirty="0"/>
          </a:p>
          <a:p>
            <a:pPr lvl="2"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None/>
            </a:pPr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accent3"/>
                </a:solidFill>
              </a:rPr>
              <a:t>Site-based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8309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419100" y="1905000"/>
            <a:ext cx="83058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Char char="Ø"/>
            </a:pPr>
            <a:endParaRPr lang="en-US" altLang="en-US" sz="2800" dirty="0"/>
          </a:p>
          <a:p>
            <a:pPr lvl="1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i="1" dirty="0" smtClean="0"/>
              <a:t>On-Site </a:t>
            </a:r>
            <a:r>
              <a:rPr lang="en-US" altLang="en-US" i="1" dirty="0"/>
              <a:t>Review</a:t>
            </a:r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Non-enforcement review of the site’s SHMS </a:t>
            </a:r>
            <a:r>
              <a:rPr lang="en-US" altLang="en-US" dirty="0">
                <a:solidFill>
                  <a:srgbClr val="FF0000"/>
                </a:solidFill>
              </a:rPr>
              <a:t>(will discuss further in “Types of </a:t>
            </a:r>
            <a:r>
              <a:rPr lang="en-US" altLang="en-US" dirty="0" smtClean="0">
                <a:solidFill>
                  <a:srgbClr val="FF0000"/>
                </a:solidFill>
              </a:rPr>
              <a:t>On-Site </a:t>
            </a:r>
            <a:r>
              <a:rPr lang="en-US" altLang="en-US" dirty="0">
                <a:solidFill>
                  <a:srgbClr val="FF0000"/>
                </a:solidFill>
              </a:rPr>
              <a:t>Visits”)</a:t>
            </a:r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endParaRPr lang="en-US" altLang="en-US" dirty="0">
              <a:solidFill>
                <a:srgbClr val="FF0000"/>
              </a:solidFill>
            </a:endParaRPr>
          </a:p>
          <a:p>
            <a:pPr lvl="1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i="1" dirty="0"/>
              <a:t>Term of Participation</a:t>
            </a:r>
          </a:p>
          <a:p>
            <a:pPr lvl="2">
              <a:lnSpc>
                <a:spcPct val="8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Open-ended so long as requirements are met</a:t>
            </a:r>
          </a:p>
          <a:p>
            <a:pPr lvl="2"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Char char="Ø"/>
            </a:pPr>
            <a:endParaRPr lang="en-US" altLang="en-US" dirty="0"/>
          </a:p>
          <a:p>
            <a:pPr lvl="2"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None/>
            </a:pPr>
            <a:endParaRPr lang="en-US" altLang="en-US" dirty="0"/>
          </a:p>
          <a:p>
            <a:pPr lvl="2">
              <a:lnSpc>
                <a:spcPct val="80000"/>
              </a:lnSpc>
              <a:buClr>
                <a:srgbClr val="FFCC00"/>
              </a:buClr>
              <a:buSzPct val="75000"/>
              <a:buFont typeface="Wingdings" panose="05000000000000000000" pitchFamily="2" charset="2"/>
              <a:buNone/>
            </a:pPr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accent3"/>
                </a:solidFill>
              </a:rPr>
              <a:t>Site-based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3491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662</TotalTime>
  <Words>989</Words>
  <Application>Microsoft Office PowerPoint</Application>
  <PresentationFormat>On-screen Show (4:3)</PresentationFormat>
  <Paragraphs>223</Paragraphs>
  <Slides>24</Slides>
  <Notes>22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ＭＳ Ｐゴシック</vt:lpstr>
      <vt:lpstr>Arial</vt:lpstr>
      <vt:lpstr>Calibri</vt:lpstr>
      <vt:lpstr>Wingdings</vt:lpstr>
      <vt:lpstr>Default Design</vt:lpstr>
      <vt:lpstr>Clip</vt:lpstr>
      <vt:lpstr>OSHA Special Government Employee (SGE) Training </vt:lpstr>
      <vt:lpstr>Ways to Participate in </vt:lpstr>
      <vt:lpstr>In this section we’ll discuss:</vt:lpstr>
      <vt:lpstr>Site-based</vt:lpstr>
      <vt:lpstr>Site-based</vt:lpstr>
      <vt:lpstr>Site-based</vt:lpstr>
      <vt:lpstr>Site-based</vt:lpstr>
      <vt:lpstr>Site-based</vt:lpstr>
      <vt:lpstr>Site-based</vt:lpstr>
      <vt:lpstr>Mobile Workforce</vt:lpstr>
      <vt:lpstr>Mobile Workforce</vt:lpstr>
      <vt:lpstr>Mobile Workforce</vt:lpstr>
      <vt:lpstr>Mobile Workforce</vt:lpstr>
      <vt:lpstr>Mobile Workforce</vt:lpstr>
      <vt:lpstr>Mobile Workforce</vt:lpstr>
      <vt:lpstr>Mobile Workforce</vt:lpstr>
      <vt:lpstr>Mobile Workforce</vt:lpstr>
      <vt:lpstr>Corporate</vt:lpstr>
      <vt:lpstr>Corporate</vt:lpstr>
      <vt:lpstr>Corporate</vt:lpstr>
      <vt:lpstr>Corporate</vt:lpstr>
      <vt:lpstr>Corporate</vt:lpstr>
      <vt:lpstr>Corporate</vt:lpstr>
      <vt:lpstr>Contact Information</vt:lpstr>
    </vt:vector>
  </TitlesOfParts>
  <Manager/>
  <Company>OSHA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OSHA Template</dc:title>
  <dc:subject/>
  <dc:creator>Office of Communications</dc:creator>
  <cp:keywords/>
  <dc:description/>
  <cp:lastModifiedBy>Hymes, Whitney - OSHA</cp:lastModifiedBy>
  <cp:revision>47</cp:revision>
  <cp:lastPrinted>2018-12-07T14:42:03Z</cp:lastPrinted>
  <dcterms:created xsi:type="dcterms:W3CDTF">2006-10-02T15:43:52Z</dcterms:created>
  <dcterms:modified xsi:type="dcterms:W3CDTF">2021-07-30T20:14:52Z</dcterms:modified>
  <cp:category/>
</cp:coreProperties>
</file>