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9" r:id="rId12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D449B1-373A-489F-87BE-2CBAD6C3723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5996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D6F5A7-A7AC-43CF-9B31-D6DDD372442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2614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B72667-DB53-4AFB-BDD9-261FA0E577D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8644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1C369E-1CB3-494B-8DD0-A795DCC068F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4986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F89FF0-9A7D-4236-A990-3CCCC651B82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6654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FE318A-67D0-4651-ACF2-5DEDA62DC1C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2606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050321-F106-4771-A220-A0B1C5FCEE1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68825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9903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Play a…</a:t>
            </a:r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362200"/>
            <a:ext cx="8229600" cy="3763963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lnSpc>
                <a:spcPct val="80000"/>
              </a:lnSpc>
              <a:buClr>
                <a:schemeClr val="accent2"/>
              </a:buClr>
              <a:buFontTx/>
              <a:buNone/>
              <a:defRPr/>
            </a:pPr>
            <a:endParaRPr lang="en-US" altLang="en-US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Clr>
                <a:schemeClr val="accent2"/>
              </a:buClr>
              <a:buFontTx/>
              <a:buNone/>
              <a:defRPr/>
            </a:pPr>
            <a:endParaRPr lang="en-US" altLang="en-US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Clr>
                <a:schemeClr val="accent2"/>
              </a:buClr>
              <a:buFontTx/>
              <a:buNone/>
              <a:defRPr/>
            </a:pPr>
            <a:r>
              <a:rPr lang="en-US" altLang="en-US" sz="5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Trivia Game!</a:t>
            </a:r>
          </a:p>
          <a:p>
            <a:pPr eaLnBrk="1" hangingPunct="1">
              <a:defRPr/>
            </a:pPr>
            <a:endParaRPr lang="en-US" alt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29830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90800"/>
            <a:ext cx="7772400" cy="16986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2"/>
                </a:solidFill>
              </a:rPr>
              <a:t>Overview of CSP-03-01-005</a:t>
            </a:r>
            <a:br>
              <a:rPr lang="en-US" altLang="en-US" dirty="0" smtClean="0">
                <a:solidFill>
                  <a:schemeClr val="accent2"/>
                </a:solidFill>
              </a:rPr>
            </a:br>
            <a:r>
              <a:rPr lang="en-US" altLang="en-US" dirty="0" smtClean="0">
                <a:solidFill>
                  <a:schemeClr val="accent2"/>
                </a:solidFill>
              </a:rPr>
              <a:t>VPP Policies &amp; Procedures</a:t>
            </a:r>
            <a:br>
              <a:rPr lang="en-US" altLang="en-US" dirty="0" smtClean="0">
                <a:solidFill>
                  <a:schemeClr val="accent2"/>
                </a:solidFill>
              </a:rPr>
            </a:br>
            <a:r>
              <a:rPr lang="en-US" altLang="en-US" dirty="0" smtClean="0">
                <a:solidFill>
                  <a:schemeClr val="accent2"/>
                </a:solidFill>
              </a:rPr>
              <a:t>Manual</a:t>
            </a:r>
          </a:p>
        </p:txBody>
      </p:sp>
    </p:spTree>
    <p:extLst>
      <p:ext uri="{BB962C8B-B14F-4D97-AF65-F5344CB8AC3E}">
        <p14:creationId xmlns:p14="http://schemas.microsoft.com/office/powerpoint/2010/main" val="214871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-304800" y="1828800"/>
            <a:ext cx="8763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Font typeface="Monotype Sorts"/>
              <a:buChar char="H"/>
            </a:pPr>
            <a:endParaRPr lang="en-US" altLang="en-US" sz="24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/>
              <a:buChar char="H"/>
            </a:pPr>
            <a:endParaRPr lang="en-US" altLang="en-US" sz="2400" b="1" dirty="0">
              <a:solidFill>
                <a:srgbClr val="0000FF"/>
              </a:solidFill>
            </a:endParaRPr>
          </a:p>
          <a:p>
            <a:pPr algn="ctr"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b="1" dirty="0"/>
              <a:t>The contents of CSP-03-01-005</a:t>
            </a:r>
          </a:p>
          <a:p>
            <a:pPr algn="ctr"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b="1" dirty="0"/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/>
              <a:buChar char="H"/>
            </a:pPr>
            <a:endParaRPr lang="en-US" altLang="en-US" sz="2400" b="1" dirty="0"/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/>
              <a:buChar char="H"/>
            </a:pPr>
            <a:endParaRPr lang="en-US" altLang="en-US" sz="24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sz="24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endParaRPr lang="en-US" alt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5124" name="Object 4" title="VPP Policies and Procedures Manua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880645"/>
              </p:ext>
            </p:extLst>
          </p:nvPr>
        </p:nvGraphicFramePr>
        <p:xfrm>
          <a:off x="3276600" y="3657600"/>
          <a:ext cx="1927225" cy="263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lip" r:id="rId4" imgW="2149475" imgH="2940050" progId="MS_ClipArt_Gallery.2">
                  <p:embed/>
                </p:oleObj>
              </mc:Choice>
              <mc:Fallback>
                <p:oleObj name="Clip" r:id="rId4" imgW="2149475" imgH="2940050" progId="MS_ClipArt_Gallery.2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657600"/>
                        <a:ext cx="1927225" cy="263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581400" y="4419600"/>
            <a:ext cx="16192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CC00"/>
                </a:solidFill>
                <a:latin typeface="Times New Roman" panose="02020603050405020304" pitchFamily="18" charset="0"/>
              </a:rPr>
              <a:t>VPP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FFCC00"/>
                </a:solidFill>
                <a:latin typeface="Times New Roman" panose="02020603050405020304" pitchFamily="18" charset="0"/>
              </a:rPr>
              <a:t>Policies &amp; Procedures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In this section we’ll discuss</a:t>
            </a:r>
            <a:r>
              <a:rPr lang="en-US" altLang="en-US" dirty="0" smtClean="0">
                <a:solidFill>
                  <a:schemeClr val="accent3"/>
                </a:solidFill>
              </a:rPr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55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2297575"/>
            <a:ext cx="8382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CSP-03-01-005 is the VPP Policies and Procedures Manual written to provide instructions to OSHA personnel responsible for implementing VPP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Monotype Sorts"/>
              <a:buChar char="H"/>
            </a:pPr>
            <a:endParaRPr lang="en-US" altLang="en-US" dirty="0"/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dirty="0"/>
              <a:t>A side benefit is it also provides the same information to other parties interested in the VPP</a:t>
            </a:r>
          </a:p>
        </p:txBody>
      </p:sp>
      <p:graphicFrame>
        <p:nvGraphicFramePr>
          <p:cNvPr id="7172" name="Object 4" title="Confused Man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444158"/>
              </p:ext>
            </p:extLst>
          </p:nvPr>
        </p:nvGraphicFramePr>
        <p:xfrm>
          <a:off x="6019800" y="5181600"/>
          <a:ext cx="1106488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lip" r:id="rId4" imgW="3848100" imgH="5478463" progId="MS_ClipArt_Gallery.2">
                  <p:embed/>
                </p:oleObj>
              </mc:Choice>
              <mc:Fallback>
                <p:oleObj name="Clip" r:id="rId4" imgW="3848100" imgH="5478463" progId="MS_ClipArt_Gallery.2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181600"/>
                        <a:ext cx="1106488" cy="136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What is the CSP</a:t>
            </a:r>
            <a:r>
              <a:rPr lang="en-US" altLang="en-US" dirty="0" smtClean="0">
                <a:solidFill>
                  <a:schemeClr val="accent3"/>
                </a:solidFill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1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6020" y="1828800"/>
            <a:ext cx="8382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Font typeface="Monotype Sorts" pitchFamily="2" charset="2"/>
              <a:buChar char="H"/>
              <a:defRPr/>
            </a:pPr>
            <a:endParaRPr lang="en-US" altLang="en-US" b="1" dirty="0" smtClean="0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Issued January 30, 2020, to provide guidance concerning implementation of the VPP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FontTx/>
              <a:buNone/>
              <a:defRPr/>
            </a:pPr>
            <a:endParaRPr lang="en-US" altLang="en-US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en-US" altLang="en-US" dirty="0">
                <a:solidFill>
                  <a:schemeClr val="tx1"/>
                </a:solidFill>
                <a:latin typeface="Arial" charset="0"/>
              </a:rPr>
              <a:t>R</a:t>
            </a:r>
            <a:r>
              <a:rPr lang="en-US" altLang="en-US" dirty="0" smtClean="0">
                <a:solidFill>
                  <a:schemeClr val="tx1"/>
                </a:solidFill>
                <a:latin typeface="Arial" charset="0"/>
              </a:rPr>
              <a:t>evised to reflect policy memos issued from 2009 - 2014</a:t>
            </a:r>
          </a:p>
        </p:txBody>
      </p:sp>
      <p:graphicFrame>
        <p:nvGraphicFramePr>
          <p:cNvPr id="9220" name="Object 4" title="Worker at Desk Filled with Paper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027774"/>
              </p:ext>
            </p:extLst>
          </p:nvPr>
        </p:nvGraphicFramePr>
        <p:xfrm>
          <a:off x="3657600" y="4657725"/>
          <a:ext cx="28956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lip" r:id="rId4" imgW="4251325" imgH="4570413" progId="MS_ClipArt_Gallery.2">
                  <p:embed/>
                </p:oleObj>
              </mc:Choice>
              <mc:Fallback>
                <p:oleObj name="Clip" r:id="rId4" imgW="4251325" imgH="4570413" progId="MS_ClipArt_Gallery.2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657725"/>
                        <a:ext cx="2895600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3"/>
                </a:solidFill>
              </a:rPr>
              <a:t>CSP-03-01-005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096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9050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  <a:defRPr/>
            </a:pPr>
            <a:endParaRPr lang="en-US" altLang="en-US" sz="24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  <a:defRPr/>
            </a:pPr>
            <a:endParaRPr lang="en-US" altLang="en-US" b="1" dirty="0" smtClean="0"/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  <a:defRPr/>
            </a:pPr>
            <a:r>
              <a:rPr lang="en-US" altLang="en-US" dirty="0" smtClean="0"/>
              <a:t>1.		Introduction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r>
              <a:rPr lang="en-US" altLang="en-US" dirty="0" smtClean="0"/>
              <a:t>2.	Responsibilities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r>
              <a:rPr lang="en-US" altLang="en-US" dirty="0" smtClean="0"/>
              <a:t>3.	Guiding Principles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r>
              <a:rPr lang="en-US" altLang="en-US" dirty="0" smtClean="0"/>
              <a:t>4.	</a:t>
            </a:r>
            <a:r>
              <a:rPr lang="en-US" altLang="en-US" dirty="0" smtClean="0">
                <a:solidFill>
                  <a:srgbClr val="C00000"/>
                </a:solidFill>
              </a:rPr>
              <a:t>The VPP S&amp;H Management System</a:t>
            </a:r>
            <a:r>
              <a:rPr lang="en-US" altLang="en-US" dirty="0" smtClean="0"/>
              <a:t>	</a:t>
            </a:r>
          </a:p>
          <a:p>
            <a:pPr marL="571500" indent="-571500">
              <a:lnSpc>
                <a:spcPct val="80000"/>
              </a:lnSpc>
              <a:buClr>
                <a:schemeClr val="accent2"/>
              </a:buClr>
              <a:buSzPct val="75000"/>
              <a:buFontTx/>
              <a:buAutoNum type="romanUcPeriod" startAt="3"/>
              <a:defRPr/>
            </a:pPr>
            <a:endParaRPr lang="en-US" altLang="en-US" dirty="0" smtClean="0"/>
          </a:p>
          <a:p>
            <a:pPr marL="0" indent="0">
              <a:lnSpc>
                <a:spcPct val="8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endParaRPr lang="en-US" altLang="en-US" dirty="0" smtClean="0"/>
          </a:p>
          <a:p>
            <a:pPr marL="0" indent="0">
              <a:lnSpc>
                <a:spcPct val="8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endParaRPr lang="en-US" altLang="en-US" dirty="0" smtClean="0"/>
          </a:p>
        </p:txBody>
      </p:sp>
      <p:graphicFrame>
        <p:nvGraphicFramePr>
          <p:cNvPr id="11268" name="Object 4" title="Red Book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310268"/>
              </p:ext>
            </p:extLst>
          </p:nvPr>
        </p:nvGraphicFramePr>
        <p:xfrm>
          <a:off x="5181600" y="1447800"/>
          <a:ext cx="3497263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lip" r:id="rId4" imgW="3497263" imgH="2095500" progId="MS_ClipArt_Gallery.2">
                  <p:embed/>
                </p:oleObj>
              </mc:Choice>
              <mc:Fallback>
                <p:oleObj name="Clip" r:id="rId4" imgW="3497263" imgH="2095500" progId="MS_ClipArt_Gallery.2">
                  <p:embed/>
                  <p:pic>
                    <p:nvPicPr>
                      <p:cNvPr id="112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447800"/>
                        <a:ext cx="3497263" cy="209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Contents of </a:t>
            </a:r>
            <a:r>
              <a:rPr lang="en-US" altLang="en-US" dirty="0" smtClean="0">
                <a:solidFill>
                  <a:schemeClr val="accent3"/>
                </a:solidFill>
              </a:rPr>
              <a:t>CSP-03-01-005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18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33400" y="19050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  <a:defRPr/>
            </a:pPr>
            <a:endParaRPr lang="en-US" altLang="en-US" sz="2400" b="1" dirty="0" smtClean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  <a:defRPr/>
            </a:pPr>
            <a:r>
              <a:rPr lang="en-US" altLang="en-US" dirty="0" smtClean="0"/>
              <a:t>5.		Ways to Participate: Site Based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  <a:defRPr/>
            </a:pPr>
            <a:r>
              <a:rPr lang="en-US" altLang="en-US" dirty="0" smtClean="0"/>
              <a:t>6.		Ways to Participate: Mobile Workforce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  <a:defRPr/>
            </a:pPr>
            <a:r>
              <a:rPr lang="en-US" altLang="en-US" dirty="0" smtClean="0"/>
              <a:t>7.		Ways to Participate: Corporate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r>
              <a:rPr lang="en-US" altLang="en-US" dirty="0" smtClean="0"/>
              <a:t>8.	Star Demonstration Programs</a:t>
            </a:r>
          </a:p>
          <a:p>
            <a:pPr marL="0" indent="0">
              <a:lnSpc>
                <a:spcPct val="80000"/>
              </a:lnSpc>
              <a:buClr>
                <a:schemeClr val="accent2"/>
              </a:buClr>
              <a:buSzPct val="75000"/>
              <a:buFontTx/>
              <a:buNone/>
              <a:defRPr/>
            </a:pPr>
            <a:r>
              <a:rPr lang="en-US" altLang="en-US" dirty="0" smtClean="0"/>
              <a:t>9.	The Application Process</a:t>
            </a:r>
          </a:p>
        </p:txBody>
      </p:sp>
      <p:graphicFrame>
        <p:nvGraphicFramePr>
          <p:cNvPr id="13316" name="Object 4" title="Scroll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290623"/>
              </p:ext>
            </p:extLst>
          </p:nvPr>
        </p:nvGraphicFramePr>
        <p:xfrm>
          <a:off x="6799263" y="4572000"/>
          <a:ext cx="1744662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Clip" r:id="rId4" imgW="3192463" imgH="3749675" progId="MS_ClipArt_Gallery.2">
                  <p:embed/>
                </p:oleObj>
              </mc:Choice>
              <mc:Fallback>
                <p:oleObj name="Clip" r:id="rId4" imgW="3192463" imgH="3749675" progId="MS_ClipArt_Gallery.2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4572000"/>
                        <a:ext cx="1744662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Contents of </a:t>
            </a:r>
            <a:r>
              <a:rPr lang="en-US" altLang="en-US" dirty="0" smtClean="0">
                <a:solidFill>
                  <a:schemeClr val="accent3"/>
                </a:solidFill>
              </a:rPr>
              <a:t>CSP-03-01-005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808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4800" y="25908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10.	Preparation for </a:t>
            </a:r>
            <a:r>
              <a:rPr lang="en-US" altLang="en-US" dirty="0" smtClean="0"/>
              <a:t>On-Site </a:t>
            </a:r>
            <a:r>
              <a:rPr lang="en-US" altLang="en-US" dirty="0"/>
              <a:t>Evaluations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11.	Participation Decisions &amp; Management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12.  	Enforcement Activity at VPP Sites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13.  	Training for VPP Personnel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Contents of </a:t>
            </a:r>
            <a:r>
              <a:rPr lang="en-US" altLang="en-US" dirty="0" smtClean="0">
                <a:solidFill>
                  <a:schemeClr val="accent3"/>
                </a:solidFill>
              </a:rPr>
              <a:t>CSP-03-01-005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7663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8600" y="2362200"/>
            <a:ext cx="84582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Appendix A.	Format for Annual Self 					Evaluations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Appendix B.	Calculating I&amp;I Rates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Appendix C.	Interview Questions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Appendix D.	Intent-to-Terminate Flow Chart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Appendix E.	OIS Enforcement Codes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SzPct val="75000"/>
              <a:buFont typeface="Monotype Sorts"/>
              <a:buNone/>
            </a:pPr>
            <a:r>
              <a:rPr lang="en-US" altLang="en-US" dirty="0"/>
              <a:t>Appendix F.	Competency Models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accent3"/>
                </a:solidFill>
              </a:rPr>
              <a:t>Contents of </a:t>
            </a:r>
            <a:r>
              <a:rPr lang="en-US" altLang="en-US" dirty="0" smtClean="0">
                <a:solidFill>
                  <a:schemeClr val="accent3"/>
                </a:solidFill>
              </a:rPr>
              <a:t>CSP-03-01-005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788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284</Words>
  <Application>Microsoft Office PowerPoint</Application>
  <PresentationFormat>On-screen Show (4:3)</PresentationFormat>
  <Paragraphs>64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Monotype Sorts</vt:lpstr>
      <vt:lpstr>Times New Roman</vt:lpstr>
      <vt:lpstr>Wingdings</vt:lpstr>
      <vt:lpstr>Default Design</vt:lpstr>
      <vt:lpstr>Clip</vt:lpstr>
      <vt:lpstr>OSHA Special Government Employee (SGE) Training </vt:lpstr>
      <vt:lpstr>Overview of CSP-03-01-005 VPP Policies &amp; Procedures Manual</vt:lpstr>
      <vt:lpstr>In this section we’ll discuss:</vt:lpstr>
      <vt:lpstr>What is the CSP?</vt:lpstr>
      <vt:lpstr>CSP-03-01-005</vt:lpstr>
      <vt:lpstr>Contents of CSP-03-01-005</vt:lpstr>
      <vt:lpstr>Contents of CSP-03-01-005</vt:lpstr>
      <vt:lpstr>Contents of CSP-03-01-005</vt:lpstr>
      <vt:lpstr>Contents of CSP-03-01-005</vt:lpstr>
      <vt:lpstr>Time to Play a…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47</cp:revision>
  <cp:lastPrinted>2018-12-07T14:42:03Z</cp:lastPrinted>
  <dcterms:created xsi:type="dcterms:W3CDTF">2006-10-02T15:43:52Z</dcterms:created>
  <dcterms:modified xsi:type="dcterms:W3CDTF">2021-07-30T20:18:18Z</dcterms:modified>
  <cp:category/>
</cp:coreProperties>
</file>