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7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59" r:id="rId11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B62596-41AA-412F-8A43-F7DBB2D0B247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133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6ED58A8-63A4-4ED7-B6AF-85FDF453950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556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C70FA3-E3B0-4712-A5D2-741E3BCD2E9E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615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DD21E1-C462-4237-9F5B-C5A97DF0FF43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59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96A8CC-BF67-41DB-8FF3-C35B3974E6BD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6555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699CE1-DB30-4A06-8575-09D4DE1FD178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9777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4375" indent="-274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0138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1200" indent="-2190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4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56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28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0000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0097E1-8FD2-45BD-A859-9CA45F8C0070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7388"/>
            <a:ext cx="4565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495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physics.nist.gov/cuu/Images/register1991.gif&amp;imgrefurl=http://physics.nist.gov/cuu/Units/register.html&amp;h=439&amp;w=347&amp;sz=18&amp;tbnid=FhEam4KeQ57MiM:&amp;tbnh=127&amp;tbnw=100&amp;prev=/images%3Fq%3Dpicture%2Bof%2BFederal%2BRegister%2Bnotice&amp;hl=en&amp;usg=__ObK1-BBhVLfGRbxLCiBB1IQzOnY=&amp;ei=qEt8SsrpFZaCtgebj5H9AQ&amp;sa=X&amp;oi=image_result&amp;resnum=3&amp;ct=im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34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3"/>
                </a:solidFill>
              </a:rPr>
              <a:t>Federal Register </a:t>
            </a:r>
            <a:r>
              <a:rPr lang="en-US" altLang="en-US" sz="2800" b="1" dirty="0" smtClean="0">
                <a:solidFill>
                  <a:schemeClr val="accent3"/>
                </a:solidFill>
              </a:rPr>
              <a:t>Notice for </a:t>
            </a:r>
            <a:r>
              <a:rPr lang="en-US" altLang="en-US" sz="2800" b="1" dirty="0">
                <a:solidFill>
                  <a:schemeClr val="accent3"/>
                </a:solidFill>
              </a:rPr>
              <a:t>the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accent3"/>
                </a:solidFill>
              </a:rPr>
              <a:t>Voluntary Protection Programs (VPP)</a:t>
            </a:r>
          </a:p>
        </p:txBody>
      </p:sp>
      <p:pic>
        <p:nvPicPr>
          <p:cNvPr id="5" name="Picture 6" descr="http://physics.nist.gov/cuu/Units/register.htm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2209800"/>
            <a:ext cx="2514600" cy="370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73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04800" y="2305050"/>
            <a:ext cx="84582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The contents of the Federal Register Notice (FRN) for VPP effective May 9, 2009</a:t>
            </a:r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>
              <a:lnSpc>
                <a:spcPct val="8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A copy of the revised </a:t>
            </a:r>
            <a:r>
              <a:rPr lang="en-US" altLang="en-US" sz="2800" dirty="0" smtClean="0"/>
              <a:t>document is </a:t>
            </a:r>
            <a:r>
              <a:rPr lang="en-US" altLang="en-US" sz="2800" dirty="0"/>
              <a:t>included </a:t>
            </a:r>
            <a:r>
              <a:rPr lang="en-US" altLang="en-US" sz="2800" dirty="0" smtClean="0"/>
              <a:t>with your course materials.</a:t>
            </a:r>
            <a:endParaRPr lang="en-US" altLang="en-US" sz="2800" dirty="0"/>
          </a:p>
        </p:txBody>
      </p:sp>
      <p:graphicFrame>
        <p:nvGraphicFramePr>
          <p:cNvPr id="4100" name="Object 4" title="Teacher with Student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722506"/>
              </p:ext>
            </p:extLst>
          </p:nvPr>
        </p:nvGraphicFramePr>
        <p:xfrm>
          <a:off x="3048000" y="4343400"/>
          <a:ext cx="28194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lip" r:id="rId4" imgW="3985217" imgH="2834568" progId="MS_ClipArt_Gallery.2">
                  <p:embed/>
                </p:oleObj>
              </mc:Choice>
              <mc:Fallback>
                <p:oleObj name="Clip" r:id="rId4" imgW="3985217" imgH="2834568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343400"/>
                        <a:ext cx="28194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</a:t>
            </a:r>
            <a:r>
              <a:rPr lang="en-US" altLang="en-US" dirty="0" smtClean="0">
                <a:solidFill>
                  <a:schemeClr val="accent3"/>
                </a:solidFill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72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04800" y="19812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Char char="Ø"/>
              <a:defRPr/>
            </a:pPr>
            <a:endParaRPr lang="en-US" altLang="en-US" sz="2800" dirty="0" smtClean="0"/>
          </a:p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800" dirty="0" smtClean="0"/>
              <a:t>The FRN for VPP revises VPP’s traditional focus on individual fixed worksites by adding two new ways to participate:</a:t>
            </a:r>
          </a:p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en-US" altLang="en-US" sz="2800" dirty="0" smtClean="0"/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800" dirty="0" smtClean="0"/>
              <a:t>Mobile Workforce</a:t>
            </a:r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800" dirty="0" smtClean="0"/>
              <a:t>Corporate</a:t>
            </a:r>
          </a:p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en-US" altLang="en-US" sz="2800" dirty="0" smtClean="0"/>
          </a:p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800" dirty="0" smtClean="0"/>
              <a:t>Reorganization of the program helps clarify the multiple participation options now available.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None/>
              <a:defRPr/>
            </a:pPr>
            <a:endParaRPr lang="en-US" altLang="en-US" sz="2800" dirty="0" smtClean="0"/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Char char="Ø"/>
              <a:defRPr/>
            </a:pPr>
            <a:endParaRPr lang="en-US" altLang="en-US" sz="2400" dirty="0" smtClean="0"/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Char char="Ø"/>
              <a:defRPr/>
            </a:pPr>
            <a:endParaRPr lang="en-US" alt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616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1828800"/>
            <a:ext cx="8305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None/>
              <a:defRPr/>
            </a:pPr>
            <a:endParaRPr lang="en-US" altLang="en-US" sz="2000" dirty="0" smtClean="0"/>
          </a:p>
          <a:p>
            <a:pPr marL="457200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Additional changes:</a:t>
            </a:r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Greater flexibility in the VPP Demonstration Program</a:t>
            </a:r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Modified provisions for Star Program Rate Reduction Plans &amp; 1-yr Conditional status</a:t>
            </a:r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Clarified requirements for Federal Agencies performing construction activities</a:t>
            </a:r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endParaRPr lang="en-US" altLang="en-US" sz="2400" dirty="0" smtClean="0"/>
          </a:p>
          <a:p>
            <a:pPr marL="914400" lvl="1" indent="-457200" eaLnBrk="0" hangingPunct="0">
              <a:lnSpc>
                <a:spcPct val="80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altLang="en-US" sz="2400" dirty="0" smtClean="0"/>
              <a:t>New expectations for outreach &amp; mentoring activities</a:t>
            </a:r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Char char="Ø"/>
              <a:defRPr/>
            </a:pPr>
            <a:endParaRPr lang="en-US" altLang="en-US" sz="2400" dirty="0" smtClean="0"/>
          </a:p>
          <a:p>
            <a:pPr lvl="1" eaLnBrk="0" hangingPunct="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SzPct val="75000"/>
              <a:buFont typeface="Wingdings" pitchFamily="2" charset="2"/>
              <a:buChar char="Ø"/>
              <a:defRPr/>
            </a:pPr>
            <a:endParaRPr lang="en-US" alt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09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19100" y="22098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6800" indent="-6096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609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81200" indent="-609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38400" indent="-609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95600" indent="-609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52800" indent="-609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10000" indent="-609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67200" indent="-609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I.	Introduction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Char char="u"/>
            </a:pP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II.	Discussion of Comments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Char char="u"/>
            </a:pP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tx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III.	The Voluntary Protection Program</a:t>
            </a:r>
          </a:p>
          <a:p>
            <a:pPr>
              <a:lnSpc>
                <a:spcPct val="80000"/>
              </a:lnSpc>
              <a:buClr>
                <a:schemeClr val="tx2"/>
              </a:buClr>
              <a:buSzPct val="75000"/>
              <a:buFont typeface="Monotype Sorts"/>
              <a:buNone/>
            </a:pPr>
            <a:r>
              <a:rPr lang="en-US" altLang="en-US" sz="2400" dirty="0"/>
              <a:t>		A.  Purpose of VPP</a:t>
            </a:r>
          </a:p>
          <a:p>
            <a:pPr>
              <a:lnSpc>
                <a:spcPct val="80000"/>
              </a:lnSpc>
              <a:buClr>
                <a:schemeClr val="tx2"/>
              </a:buClr>
              <a:buSzPct val="75000"/>
              <a:buFont typeface="Monotype Sorts"/>
              <a:buNone/>
            </a:pPr>
            <a:r>
              <a:rPr lang="en-US" altLang="en-US" sz="2400" dirty="0"/>
              <a:t>		B.  Purpose of this Notice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C.  Programs within VPP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D.  Guiding Principles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E.  Additional Expectations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F.  Recognition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7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19100" y="22860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	</a:t>
            </a:r>
            <a:r>
              <a:rPr lang="en-US" altLang="en-US" sz="2000" b="1" dirty="0"/>
              <a:t>IV.	The VPP Safety and Health Management System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b="1" dirty="0"/>
              <a:t>		</a:t>
            </a:r>
            <a:r>
              <a:rPr lang="en-US" altLang="en-US" sz="2000" dirty="0"/>
              <a:t>A.  Management Leadership &amp; Employee 		     Involvement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B.  Worksite Analysis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C.  Hazard Prevention &amp; Control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D.  Safety &amp; Health Training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</a:t>
            </a:r>
            <a:r>
              <a:rPr lang="en-US" altLang="en-US" sz="2000" b="1" dirty="0"/>
              <a:t>V.  Application for VPP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b="1" dirty="0"/>
              <a:t>		</a:t>
            </a:r>
            <a:r>
              <a:rPr lang="en-US" altLang="en-US" sz="2000" dirty="0"/>
              <a:t>A.  General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B.  Content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C.  Submission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D.  Acceptance of Application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E.  Withdrawal of Application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000" dirty="0"/>
              <a:t>		F.  Public Access</a:t>
            </a:r>
            <a:endParaRPr lang="en-US" altLang="en-US" sz="2000" b="1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000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000" b="1" dirty="0"/>
          </a:p>
        </p:txBody>
      </p:sp>
      <p:graphicFrame>
        <p:nvGraphicFramePr>
          <p:cNvPr id="8196" name="Object 5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417542"/>
              </p:ext>
            </p:extLst>
          </p:nvPr>
        </p:nvGraphicFramePr>
        <p:xfrm>
          <a:off x="6477000" y="2895600"/>
          <a:ext cx="189706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4" imgW="3695700" imgH="3467100" progId="MS_ClipArt_Gallery.2">
                  <p:embed/>
                </p:oleObj>
              </mc:Choice>
              <mc:Fallback>
                <p:oleObj name="Clip" r:id="rId4" imgW="3695700" imgH="3467100" progId="MS_ClipArt_Gallery.2">
                  <p:embed/>
                  <p:pic>
                    <p:nvPicPr>
                      <p:cNvPr id="81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895600"/>
                        <a:ext cx="1897063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31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19100" y="22860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	</a:t>
            </a:r>
            <a:r>
              <a:rPr lang="en-US" altLang="en-US" sz="2400" b="1" dirty="0"/>
              <a:t>VI.  Ways to Participate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		</a:t>
            </a:r>
            <a:r>
              <a:rPr lang="en-US" altLang="en-US" sz="2400" dirty="0"/>
              <a:t>A.  Overview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B.  Site-Based Participation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C.  Mobile Workforce Participation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D.  Corporate Participation</a:t>
            </a: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VII.  Participation Decision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		</a:t>
            </a:r>
            <a:r>
              <a:rPr lang="en-US" altLang="en-US" sz="2400" dirty="0"/>
              <a:t>A.  Recommendation for Program Approval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B.  Recommendation for Program Denial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C.  </a:t>
            </a:r>
            <a:r>
              <a:rPr lang="en-US" altLang="en-US" sz="2400" dirty="0" err="1"/>
              <a:t>Reapproval</a:t>
            </a:r>
            <a:r>
              <a:rPr lang="en-US" altLang="en-US" sz="2400" dirty="0"/>
              <a:t> Recommendations &amp; Decisions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D.  Voluntary Withdrawal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E.  Termination of Participation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04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19100" y="20574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	</a:t>
            </a:r>
            <a:endParaRPr lang="en-US" altLang="en-US" sz="2400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</a:t>
            </a:r>
            <a:r>
              <a:rPr lang="en-US" altLang="en-US" sz="2400" b="1" dirty="0"/>
              <a:t>VIII. OSHA’s Post Approval Contact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b="1" dirty="0"/>
              <a:t>		</a:t>
            </a:r>
            <a:r>
              <a:rPr lang="en-US" altLang="en-US" sz="2400" dirty="0"/>
              <a:t>A.  OSHA Contact Person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B.  OSHA Compliance Assistance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sz="2400" dirty="0"/>
              <a:t>		C.  OSHA Enforcement </a:t>
            </a: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FRN </a:t>
            </a:r>
            <a:r>
              <a:rPr lang="en-US" altLang="en-US" dirty="0" smtClean="0">
                <a:solidFill>
                  <a:schemeClr val="accent3"/>
                </a:solidFill>
              </a:rPr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0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408</Words>
  <Application>Microsoft Office PowerPoint</Application>
  <PresentationFormat>On-screen Show (4:3)</PresentationFormat>
  <Paragraphs>84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Monotype Sorts</vt:lpstr>
      <vt:lpstr>Wingdings</vt:lpstr>
      <vt:lpstr>Default Design</vt:lpstr>
      <vt:lpstr>Clip</vt:lpstr>
      <vt:lpstr>OSHA Special Government Employee (SGE) Training </vt:lpstr>
      <vt:lpstr>Federal Register Notice for the Voluntary Protection Programs (VPP)</vt:lpstr>
      <vt:lpstr>In this section we’ll discuss:</vt:lpstr>
      <vt:lpstr>FRN Overview</vt:lpstr>
      <vt:lpstr>FRN Overview</vt:lpstr>
      <vt:lpstr>FRN Overview</vt:lpstr>
      <vt:lpstr>FRN Overview</vt:lpstr>
      <vt:lpstr>FRN Overview</vt:lpstr>
      <vt:lpstr>FRN Overview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44</cp:revision>
  <cp:lastPrinted>2018-12-07T14:42:03Z</cp:lastPrinted>
  <dcterms:created xsi:type="dcterms:W3CDTF">2006-10-02T15:43:52Z</dcterms:created>
  <dcterms:modified xsi:type="dcterms:W3CDTF">2021-07-30T20:20:04Z</dcterms:modified>
  <cp:category/>
</cp:coreProperties>
</file>