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61" r:id="rId2"/>
    <p:sldId id="263"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259" r:id="rId24"/>
  </p:sldIdLst>
  <p:sldSz cx="9144000" cy="6858000" type="screen4x3"/>
  <p:notesSz cx="9296400" cy="7010400"/>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charset="0"/>
        <a:cs typeface="+mn-cs"/>
      </a:defRPr>
    </a:lvl1pPr>
    <a:lvl2pPr marL="457200" algn="l" rtl="0" eaLnBrk="0" fontAlgn="base" hangingPunct="0">
      <a:spcBef>
        <a:spcPct val="0"/>
      </a:spcBef>
      <a:spcAft>
        <a:spcPct val="0"/>
      </a:spcAft>
      <a:defRPr kern="1200">
        <a:solidFill>
          <a:schemeClr val="tx1"/>
        </a:solidFill>
        <a:latin typeface="Arial" charset="0"/>
        <a:ea typeface="ＭＳ Ｐゴシック" charset="0"/>
        <a:cs typeface="+mn-cs"/>
      </a:defRPr>
    </a:lvl2pPr>
    <a:lvl3pPr marL="914400" algn="l" rtl="0" eaLnBrk="0" fontAlgn="base" hangingPunct="0">
      <a:spcBef>
        <a:spcPct val="0"/>
      </a:spcBef>
      <a:spcAft>
        <a:spcPct val="0"/>
      </a:spcAft>
      <a:defRPr kern="1200">
        <a:solidFill>
          <a:schemeClr val="tx1"/>
        </a:solidFill>
        <a:latin typeface="Arial" charset="0"/>
        <a:ea typeface="ＭＳ Ｐゴシック" charset="0"/>
        <a:cs typeface="+mn-cs"/>
      </a:defRPr>
    </a:lvl3pPr>
    <a:lvl4pPr marL="1371600" algn="l" rtl="0" eaLnBrk="0" fontAlgn="base" hangingPunct="0">
      <a:spcBef>
        <a:spcPct val="0"/>
      </a:spcBef>
      <a:spcAft>
        <a:spcPct val="0"/>
      </a:spcAft>
      <a:defRPr kern="1200">
        <a:solidFill>
          <a:schemeClr val="tx1"/>
        </a:solidFill>
        <a:latin typeface="Arial" charset="0"/>
        <a:ea typeface="ＭＳ Ｐゴシック" charset="0"/>
        <a:cs typeface="+mn-cs"/>
      </a:defRPr>
    </a:lvl4pPr>
    <a:lvl5pPr marL="1828800" algn="l" rtl="0" eaLnBrk="0" fontAlgn="base" hangingPunct="0">
      <a:spcBef>
        <a:spcPct val="0"/>
      </a:spcBef>
      <a:spcAft>
        <a:spcPct val="0"/>
      </a:spcAft>
      <a:defRPr kern="1200">
        <a:solidFill>
          <a:schemeClr val="tx1"/>
        </a:solidFill>
        <a:latin typeface="Arial" charset="0"/>
        <a:ea typeface="ＭＳ Ｐゴシック" charset="0"/>
        <a:cs typeface="+mn-cs"/>
      </a:defRPr>
    </a:lvl5pPr>
    <a:lvl6pPr marL="2286000" algn="l" defTabSz="457200" rtl="0" eaLnBrk="1" latinLnBrk="0" hangingPunct="1">
      <a:defRPr kern="1200">
        <a:solidFill>
          <a:schemeClr val="tx1"/>
        </a:solidFill>
        <a:latin typeface="Arial" charset="0"/>
        <a:ea typeface="ＭＳ Ｐゴシック" charset="0"/>
        <a:cs typeface="+mn-cs"/>
      </a:defRPr>
    </a:lvl6pPr>
    <a:lvl7pPr marL="2743200" algn="l" defTabSz="457200" rtl="0" eaLnBrk="1" latinLnBrk="0" hangingPunct="1">
      <a:defRPr kern="1200">
        <a:solidFill>
          <a:schemeClr val="tx1"/>
        </a:solidFill>
        <a:latin typeface="Arial" charset="0"/>
        <a:ea typeface="ＭＳ Ｐゴシック" charset="0"/>
        <a:cs typeface="+mn-cs"/>
      </a:defRPr>
    </a:lvl7pPr>
    <a:lvl8pPr marL="3200400" algn="l" defTabSz="457200" rtl="0" eaLnBrk="1" latinLnBrk="0" hangingPunct="1">
      <a:defRPr kern="1200">
        <a:solidFill>
          <a:schemeClr val="tx1"/>
        </a:solidFill>
        <a:latin typeface="Arial" charset="0"/>
        <a:ea typeface="ＭＳ Ｐゴシック" charset="0"/>
        <a:cs typeface="+mn-cs"/>
      </a:defRPr>
    </a:lvl8pPr>
    <a:lvl9pPr marL="3657600" algn="l" defTabSz="457200" rtl="0" eaLnBrk="1" latinLnBrk="0" hangingPunct="1">
      <a:defRPr kern="1200">
        <a:solidFill>
          <a:schemeClr val="tx1"/>
        </a:solidFill>
        <a:latin typeface="Arial" charset="0"/>
        <a:ea typeface="ＭＳ Ｐゴシック" charset="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2C83"/>
    <a:srgbClr val="182E67"/>
    <a:srgbClr val="0070C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20" y="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52425"/>
          </a:xfrm>
          <a:prstGeom prst="rect">
            <a:avLst/>
          </a:prstGeom>
        </p:spPr>
        <p:txBody>
          <a:bodyPr vert="horz" lIns="93177" tIns="46589" rIns="93177" bIns="46589" rtlCol="0"/>
          <a:lstStyle>
            <a:lvl1pPr algn="l">
              <a:defRPr sz="1200" smtClean="0">
                <a:latin typeface="Arial" panose="020B0604020202020204" pitchFamily="34" charset="0"/>
                <a:ea typeface="+mn-ea"/>
              </a:defRPr>
            </a:lvl1pPr>
          </a:lstStyle>
          <a:p>
            <a:pPr>
              <a:defRPr/>
            </a:pPr>
            <a:endParaRPr lang="en-US"/>
          </a:p>
        </p:txBody>
      </p:sp>
      <p:sp>
        <p:nvSpPr>
          <p:cNvPr id="3" name="Date Placeholder 2"/>
          <p:cNvSpPr>
            <a:spLocks noGrp="1"/>
          </p:cNvSpPr>
          <p:nvPr>
            <p:ph type="dt" sz="quarter" idx="1"/>
          </p:nvPr>
        </p:nvSpPr>
        <p:spPr>
          <a:xfrm>
            <a:off x="5265738" y="0"/>
            <a:ext cx="4029075" cy="352425"/>
          </a:xfrm>
          <a:prstGeom prst="rect">
            <a:avLst/>
          </a:prstGeom>
        </p:spPr>
        <p:txBody>
          <a:bodyPr vert="horz" wrap="square" lIns="93177" tIns="46589" rIns="93177" bIns="46589" numCol="1" anchor="t" anchorCtr="0" compatLnSpc="1">
            <a:prstTxWarp prst="textNoShape">
              <a:avLst/>
            </a:prstTxWarp>
          </a:bodyPr>
          <a:lstStyle>
            <a:lvl1pPr algn="r">
              <a:defRPr sz="1200"/>
            </a:lvl1pPr>
          </a:lstStyle>
          <a:p>
            <a:fld id="{313C6CAE-4051-C34E-A340-EB220B6B11FD}" type="datetimeFigureOut">
              <a:rPr lang="en-US"/>
              <a:pPr/>
              <a:t>7/30/2021</a:t>
            </a:fld>
            <a:endParaRPr lang="en-US"/>
          </a:p>
        </p:txBody>
      </p:sp>
      <p:sp>
        <p:nvSpPr>
          <p:cNvPr id="4" name="Footer Placeholder 3"/>
          <p:cNvSpPr>
            <a:spLocks noGrp="1"/>
          </p:cNvSpPr>
          <p:nvPr>
            <p:ph type="ftr" sz="quarter" idx="2"/>
          </p:nvPr>
        </p:nvSpPr>
        <p:spPr>
          <a:xfrm>
            <a:off x="0" y="6657975"/>
            <a:ext cx="4029075" cy="352425"/>
          </a:xfrm>
          <a:prstGeom prst="rect">
            <a:avLst/>
          </a:prstGeom>
        </p:spPr>
        <p:txBody>
          <a:bodyPr vert="horz" lIns="93177" tIns="46589" rIns="93177" bIns="46589" rtlCol="0" anchor="b"/>
          <a:lstStyle>
            <a:lvl1pPr algn="l">
              <a:defRPr sz="1200" smtClean="0">
                <a:latin typeface="Arial" panose="020B0604020202020204" pitchFamily="34" charset="0"/>
                <a:ea typeface="+mn-ea"/>
              </a:defRPr>
            </a:lvl1pPr>
          </a:lstStyle>
          <a:p>
            <a:pPr>
              <a:defRPr/>
            </a:pPr>
            <a:endParaRPr lang="en-US"/>
          </a:p>
        </p:txBody>
      </p:sp>
      <p:sp>
        <p:nvSpPr>
          <p:cNvPr id="5" name="Slide Number Placeholder 4"/>
          <p:cNvSpPr>
            <a:spLocks noGrp="1"/>
          </p:cNvSpPr>
          <p:nvPr>
            <p:ph type="sldNum" sz="quarter" idx="3"/>
          </p:nvPr>
        </p:nvSpPr>
        <p:spPr>
          <a:xfrm>
            <a:off x="5265738" y="6657975"/>
            <a:ext cx="4029075" cy="352425"/>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4D1BCEBE-1593-4A43-ABCB-ABC045DA94BD}" type="slidenum">
              <a:rPr lang="en-US"/>
              <a:pPr/>
              <a:t>‹#›</a:t>
            </a:fld>
            <a:endParaRPr lang="en-US"/>
          </a:p>
        </p:txBody>
      </p:sp>
    </p:spTree>
    <p:extLst>
      <p:ext uri="{BB962C8B-B14F-4D97-AF65-F5344CB8AC3E}">
        <p14:creationId xmlns:p14="http://schemas.microsoft.com/office/powerpoint/2010/main" val="32227883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52425"/>
          </a:xfrm>
          <a:prstGeom prst="rect">
            <a:avLst/>
          </a:prstGeom>
        </p:spPr>
        <p:txBody>
          <a:bodyPr vert="horz" lIns="93177" tIns="46589" rIns="93177" bIns="46589" rtlCol="0"/>
          <a:lstStyle>
            <a:lvl1pPr algn="l" eaLnBrk="1" hangingPunct="1">
              <a:defRPr sz="1200">
                <a:latin typeface="Arial" panose="020B0604020202020204" pitchFamily="34" charset="0"/>
                <a:ea typeface="+mn-ea"/>
              </a:defRPr>
            </a:lvl1pPr>
          </a:lstStyle>
          <a:p>
            <a:pPr>
              <a:defRPr/>
            </a:pPr>
            <a:endParaRPr lang="en-US"/>
          </a:p>
        </p:txBody>
      </p:sp>
      <p:sp>
        <p:nvSpPr>
          <p:cNvPr id="3" name="Date Placeholder 2"/>
          <p:cNvSpPr>
            <a:spLocks noGrp="1"/>
          </p:cNvSpPr>
          <p:nvPr>
            <p:ph type="dt" idx="1"/>
          </p:nvPr>
        </p:nvSpPr>
        <p:spPr>
          <a:xfrm>
            <a:off x="5265738" y="0"/>
            <a:ext cx="4029075" cy="352425"/>
          </a:xfrm>
          <a:prstGeom prst="rect">
            <a:avLst/>
          </a:prstGeom>
        </p:spPr>
        <p:txBody>
          <a:bodyPr vert="horz" wrap="square" lIns="93177" tIns="46589" rIns="93177" bIns="46589" numCol="1" anchor="t" anchorCtr="0" compatLnSpc="1">
            <a:prstTxWarp prst="textNoShape">
              <a:avLst/>
            </a:prstTxWarp>
          </a:bodyPr>
          <a:lstStyle>
            <a:lvl1pPr algn="r" eaLnBrk="1" hangingPunct="1">
              <a:defRPr sz="1200"/>
            </a:lvl1pPr>
          </a:lstStyle>
          <a:p>
            <a:fld id="{46D02FF1-666A-534A-8814-EE75650F9943}" type="datetimeFigureOut">
              <a:rPr lang="en-US"/>
              <a:pPr/>
              <a:t>7/30/2021</a:t>
            </a:fld>
            <a:endParaRPr lang="en-US"/>
          </a:p>
        </p:txBody>
      </p:sp>
      <p:sp>
        <p:nvSpPr>
          <p:cNvPr id="4" name="Slide Image Placeholder 3"/>
          <p:cNvSpPr>
            <a:spLocks noGrp="1" noRot="1" noChangeAspect="1"/>
          </p:cNvSpPr>
          <p:nvPr>
            <p:ph type="sldImg" idx="2"/>
          </p:nvPr>
        </p:nvSpPr>
        <p:spPr>
          <a:xfrm>
            <a:off x="3071813" y="876300"/>
            <a:ext cx="3152775" cy="2365375"/>
          </a:xfrm>
          <a:prstGeom prst="rect">
            <a:avLst/>
          </a:prstGeom>
          <a:noFill/>
          <a:ln w="12700">
            <a:solidFill>
              <a:prstClr val="black"/>
            </a:solidFill>
          </a:ln>
        </p:spPr>
        <p:txBody>
          <a:bodyPr vert="horz" lIns="93177" tIns="46589" rIns="93177" bIns="46589" rtlCol="0" anchor="ctr"/>
          <a:lstStyle/>
          <a:p>
            <a:pPr lvl="0"/>
            <a:endParaRPr lang="en-US" noProof="0" smtClean="0"/>
          </a:p>
        </p:txBody>
      </p:sp>
      <p:sp>
        <p:nvSpPr>
          <p:cNvPr id="5" name="Notes Placeholder 4"/>
          <p:cNvSpPr>
            <a:spLocks noGrp="1"/>
          </p:cNvSpPr>
          <p:nvPr>
            <p:ph type="body" sz="quarter" idx="3"/>
          </p:nvPr>
        </p:nvSpPr>
        <p:spPr>
          <a:xfrm>
            <a:off x="930275" y="3373438"/>
            <a:ext cx="7435850" cy="2760662"/>
          </a:xfrm>
          <a:prstGeom prst="rect">
            <a:avLst/>
          </a:prstGeom>
        </p:spPr>
        <p:txBody>
          <a:bodyPr vert="horz" lIns="93177" tIns="46589" rIns="93177" bIns="46589" rtlCol="0"/>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6657975"/>
            <a:ext cx="4029075" cy="352425"/>
          </a:xfrm>
          <a:prstGeom prst="rect">
            <a:avLst/>
          </a:prstGeom>
        </p:spPr>
        <p:txBody>
          <a:bodyPr vert="horz" lIns="93177" tIns="46589" rIns="93177" bIns="46589" rtlCol="0" anchor="b"/>
          <a:lstStyle>
            <a:lvl1pPr algn="l" eaLnBrk="1" hangingPunct="1">
              <a:defRPr sz="1200">
                <a:latin typeface="Arial" panose="020B0604020202020204" pitchFamily="34" charset="0"/>
                <a:ea typeface="+mn-ea"/>
              </a:defRPr>
            </a:lvl1pPr>
          </a:lstStyle>
          <a:p>
            <a:pPr>
              <a:defRPr/>
            </a:pPr>
            <a:endParaRPr lang="en-US"/>
          </a:p>
        </p:txBody>
      </p:sp>
      <p:sp>
        <p:nvSpPr>
          <p:cNvPr id="7" name="Slide Number Placeholder 6"/>
          <p:cNvSpPr>
            <a:spLocks noGrp="1"/>
          </p:cNvSpPr>
          <p:nvPr>
            <p:ph type="sldNum" sz="quarter" idx="5"/>
          </p:nvPr>
        </p:nvSpPr>
        <p:spPr>
          <a:xfrm>
            <a:off x="5265738" y="6657975"/>
            <a:ext cx="4029075" cy="352425"/>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vl1pPr>
          </a:lstStyle>
          <a:p>
            <a:fld id="{ABE2779E-D1FA-B94E-B00B-BB69D64E6083}" type="slidenum">
              <a:rPr lang="en-US"/>
              <a:pPr/>
              <a:t>‹#›</a:t>
            </a:fld>
            <a:endParaRPr lang="en-US"/>
          </a:p>
        </p:txBody>
      </p:sp>
    </p:spTree>
    <p:extLst>
      <p:ext uri="{BB962C8B-B14F-4D97-AF65-F5344CB8AC3E}">
        <p14:creationId xmlns:p14="http://schemas.microsoft.com/office/powerpoint/2010/main" val="21445347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0"/>
              </a:defRPr>
            </a:lvl1pPr>
            <a:lvl2pPr marL="766763" indent="-292100">
              <a:defRPr>
                <a:solidFill>
                  <a:schemeClr val="tx1"/>
                </a:solidFill>
                <a:latin typeface="Arial" charset="0"/>
                <a:ea typeface="ＭＳ Ｐゴシック" charset="0"/>
              </a:defRPr>
            </a:lvl2pPr>
            <a:lvl3pPr marL="1179513" indent="-233363">
              <a:defRPr>
                <a:solidFill>
                  <a:schemeClr val="tx1"/>
                </a:solidFill>
                <a:latin typeface="Arial" charset="0"/>
                <a:ea typeface="ＭＳ Ｐゴシック" charset="0"/>
              </a:defRPr>
            </a:lvl3pPr>
            <a:lvl4pPr marL="1654175" indent="-233363">
              <a:defRPr>
                <a:solidFill>
                  <a:schemeClr val="tx1"/>
                </a:solidFill>
                <a:latin typeface="Arial" charset="0"/>
                <a:ea typeface="ＭＳ Ｐゴシック" charset="0"/>
              </a:defRPr>
            </a:lvl4pPr>
            <a:lvl5pPr marL="2128838" indent="-233363">
              <a:defRPr>
                <a:solidFill>
                  <a:schemeClr val="tx1"/>
                </a:solidFill>
                <a:latin typeface="Arial" charset="0"/>
                <a:ea typeface="ＭＳ Ｐゴシック" charset="0"/>
              </a:defRPr>
            </a:lvl5pPr>
            <a:lvl6pPr marL="2586038" indent="-233363" eaLnBrk="0" fontAlgn="base" hangingPunct="0">
              <a:spcBef>
                <a:spcPct val="0"/>
              </a:spcBef>
              <a:spcAft>
                <a:spcPct val="0"/>
              </a:spcAft>
              <a:defRPr>
                <a:solidFill>
                  <a:schemeClr val="tx1"/>
                </a:solidFill>
                <a:latin typeface="Arial" charset="0"/>
                <a:ea typeface="ＭＳ Ｐゴシック" charset="0"/>
              </a:defRPr>
            </a:lvl6pPr>
            <a:lvl7pPr marL="3043238" indent="-233363" eaLnBrk="0" fontAlgn="base" hangingPunct="0">
              <a:spcBef>
                <a:spcPct val="0"/>
              </a:spcBef>
              <a:spcAft>
                <a:spcPct val="0"/>
              </a:spcAft>
              <a:defRPr>
                <a:solidFill>
                  <a:schemeClr val="tx1"/>
                </a:solidFill>
                <a:latin typeface="Arial" charset="0"/>
                <a:ea typeface="ＭＳ Ｐゴシック" charset="0"/>
              </a:defRPr>
            </a:lvl7pPr>
            <a:lvl8pPr marL="3500438" indent="-233363" eaLnBrk="0" fontAlgn="base" hangingPunct="0">
              <a:spcBef>
                <a:spcPct val="0"/>
              </a:spcBef>
              <a:spcAft>
                <a:spcPct val="0"/>
              </a:spcAft>
              <a:defRPr>
                <a:solidFill>
                  <a:schemeClr val="tx1"/>
                </a:solidFill>
                <a:latin typeface="Arial" charset="0"/>
                <a:ea typeface="ＭＳ Ｐゴシック" charset="0"/>
              </a:defRPr>
            </a:lvl8pPr>
            <a:lvl9pPr marL="3957638" indent="-233363" eaLnBrk="0" fontAlgn="base" hangingPunct="0">
              <a:spcBef>
                <a:spcPct val="0"/>
              </a:spcBef>
              <a:spcAft>
                <a:spcPct val="0"/>
              </a:spcAft>
              <a:defRPr>
                <a:solidFill>
                  <a:schemeClr val="tx1"/>
                </a:solidFill>
                <a:latin typeface="Arial" charset="0"/>
                <a:ea typeface="ＭＳ Ｐゴシック" charset="0"/>
              </a:defRPr>
            </a:lvl9pPr>
          </a:lstStyle>
          <a:p>
            <a:fld id="{9505CB53-ADB6-3642-827B-3EFBBB2DBE0A}" type="slidenum">
              <a:rPr lang="en-US"/>
              <a:pPr/>
              <a:t>23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14600"/>
            <a:ext cx="7772400" cy="1085850"/>
          </a:xfrm>
          <a:prstGeom prst="rect">
            <a:avLst/>
          </a:prstGeom>
        </p:spPr>
        <p:txBody>
          <a:bodyPr anchor="ctr"/>
          <a:lstStyle>
            <a:lvl1pPr>
              <a:defRPr>
                <a:solidFill>
                  <a:srgbClr val="182C83"/>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cxnSp>
        <p:nvCxnSpPr>
          <p:cNvPr id="5" name="Straight Connector 4"/>
          <p:cNvCxnSpPr/>
          <p:nvPr userDrawn="1"/>
        </p:nvCxnSpPr>
        <p:spPr>
          <a:xfrm>
            <a:off x="1524000" y="3733800"/>
            <a:ext cx="6096000" cy="0"/>
          </a:xfrm>
          <a:prstGeom prst="line">
            <a:avLst/>
          </a:prstGeom>
          <a:ln w="3175" cmpd="sng">
            <a:solidFill>
              <a:srgbClr val="0070C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07651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47341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004969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57265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477000" cy="1143000"/>
          </a:xfrm>
          <a:prstGeom prst="rect">
            <a:avLst/>
          </a:prstGeom>
        </p:spPr>
        <p:txBody>
          <a:bodyPr anchor="ctr"/>
          <a:lstStyle>
            <a:lvl1pPr algn="l">
              <a:lnSpc>
                <a:spcPct val="90000"/>
              </a:lnSpc>
              <a:defRPr>
                <a:solidFill>
                  <a:srgbClr val="FFFFFF"/>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2362200"/>
            <a:ext cx="8229600" cy="3763963"/>
          </a:xfrm>
          <a:prstGeom prst="rect">
            <a:avLst/>
          </a:prstGeom>
        </p:spPr>
        <p:txBody>
          <a:bodyPr/>
          <a:lstStyle>
            <a:lvl1pPr marL="342900" indent="-342900">
              <a:buClr>
                <a:srgbClr val="0070C0"/>
              </a:buClr>
              <a:buFont typeface="Wingdings" charset="2"/>
              <a:buChar char="§"/>
              <a:defRPr/>
            </a:lvl1pPr>
            <a:lvl3pPr>
              <a:buClr>
                <a:srgbClr val="0070C0"/>
              </a:buCl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580641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solidFill>
                  <a:srgbClr val="182C83"/>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418591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324600" cy="1143000"/>
          </a:xfrm>
          <a:prstGeom prst="rect">
            <a:avLst/>
          </a:prstGeom>
        </p:spPr>
        <p:txBody>
          <a:bodyPr anchor="ctr"/>
          <a:lstStyle>
            <a:lvl1pPr algn="l">
              <a:lnSpc>
                <a:spcPct val="90000"/>
              </a:lnSpc>
              <a:defRPr>
                <a:solidFill>
                  <a:schemeClr val="bg1"/>
                </a:solidFill>
              </a:defRPr>
            </a:lvl1pPr>
          </a:lstStyle>
          <a:p>
            <a:r>
              <a:rPr lang="en-US" smtClean="0"/>
              <a:t>Click to edit Master title style</a:t>
            </a:r>
            <a:endParaRPr lang="en-US"/>
          </a:p>
        </p:txBody>
      </p:sp>
      <p:sp>
        <p:nvSpPr>
          <p:cNvPr id="3" name="Content Placeholder 2"/>
          <p:cNvSpPr>
            <a:spLocks noGrp="1"/>
          </p:cNvSpPr>
          <p:nvPr>
            <p:ph sz="half" idx="1"/>
          </p:nvPr>
        </p:nvSpPr>
        <p:spPr>
          <a:xfrm>
            <a:off x="457200" y="2362200"/>
            <a:ext cx="4038600" cy="3763963"/>
          </a:xfrm>
          <a:prstGeom prst="rect">
            <a:avLst/>
          </a:prstGeom>
        </p:spPr>
        <p:txBody>
          <a:bodyPr/>
          <a:lstStyle>
            <a:lvl1pPr marL="342900" indent="-342900">
              <a:buClr>
                <a:srgbClr val="0070C0"/>
              </a:buClr>
              <a:buFont typeface="Wingdings" charset="2"/>
              <a:buChar char="§"/>
              <a:defRPr sz="2800"/>
            </a:lvl1pPr>
            <a:lvl2pPr>
              <a:defRPr sz="2400"/>
            </a:lvl2pPr>
            <a:lvl3pPr>
              <a:buClr>
                <a:srgbClr val="182C83"/>
              </a:buCl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2362200"/>
            <a:ext cx="4038600" cy="3763963"/>
          </a:xfrm>
          <a:prstGeom prst="rect">
            <a:avLst/>
          </a:prstGeom>
        </p:spPr>
        <p:txBody>
          <a:bodyPr/>
          <a:lstStyle>
            <a:lvl1pPr marL="342900" indent="-342900">
              <a:buClr>
                <a:srgbClr val="0070C0"/>
              </a:buClr>
              <a:buFont typeface="Wingdings" charset="2"/>
              <a:buChar char="§"/>
              <a:defRPr sz="2800"/>
            </a:lvl1pPr>
            <a:lvl2pPr>
              <a:defRPr sz="2400"/>
            </a:lvl2pPr>
            <a:lvl3pPr>
              <a:buClr>
                <a:srgbClr val="182C83"/>
              </a:buCl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131144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943600" cy="1143000"/>
          </a:xfrm>
          <a:prstGeom prst="rect">
            <a:avLst/>
          </a:prstGeom>
        </p:spPr>
        <p:txBody>
          <a:bodyPr anchor="ctr"/>
          <a:lstStyle>
            <a:lvl1pPr algn="l">
              <a:lnSpc>
                <a:spcPct val="90000"/>
              </a:lnSpc>
              <a:defRPr>
                <a:solidFill>
                  <a:srgbClr val="FFFFFF"/>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2419350"/>
            <a:ext cx="4040188" cy="639762"/>
          </a:xfrm>
          <a:prstGeom prst="rect">
            <a:avLst/>
          </a:prstGeom>
        </p:spPr>
        <p:txBody>
          <a:bodyPr anchor="b"/>
          <a:lstStyle>
            <a:lvl1pPr marL="0" indent="0">
              <a:buNone/>
              <a:defRPr sz="2400" b="1">
                <a:solidFill>
                  <a:srgbClr val="182C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3059112"/>
            <a:ext cx="4040188" cy="2960688"/>
          </a:xfrm>
          <a:prstGeom prst="rect">
            <a:avLst/>
          </a:prstGeom>
        </p:spPr>
        <p:txBody>
          <a:bodyPr/>
          <a:lstStyle>
            <a:lvl1pPr marL="342900" indent="-342900">
              <a:buClr>
                <a:srgbClr val="0070C0"/>
              </a:buClr>
              <a:buFont typeface="Wingdings" charset="2"/>
              <a:buChar char="§"/>
              <a:defRPr sz="2400"/>
            </a:lvl1pPr>
            <a:lvl2pPr>
              <a:defRPr sz="2000"/>
            </a:lvl2pPr>
            <a:lvl3pPr>
              <a:buClr>
                <a:srgbClr val="182C83"/>
              </a:buCl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2419350"/>
            <a:ext cx="4041775" cy="639762"/>
          </a:xfrm>
          <a:prstGeom prst="rect">
            <a:avLst/>
          </a:prstGeom>
        </p:spPr>
        <p:txBody>
          <a:bodyPr anchor="b"/>
          <a:lstStyle>
            <a:lvl1pPr marL="0" indent="0">
              <a:buNone/>
              <a:defRPr sz="2400" b="1">
                <a:solidFill>
                  <a:srgbClr val="182C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3059112"/>
            <a:ext cx="4041775" cy="2960688"/>
          </a:xfrm>
          <a:prstGeom prst="rect">
            <a:avLst/>
          </a:prstGeom>
        </p:spPr>
        <p:txBody>
          <a:bodyPr/>
          <a:lstStyle>
            <a:lvl1pPr marL="342900" indent="-342900">
              <a:buClr>
                <a:srgbClr val="0070C0"/>
              </a:buClr>
              <a:buFont typeface="Wingdings" charset="2"/>
              <a:buChar char="§"/>
              <a:defRPr sz="2400"/>
            </a:lvl1pPr>
            <a:lvl2pPr>
              <a:defRPr sz="2000"/>
            </a:lvl2pPr>
            <a:lvl3pPr>
              <a:buClr>
                <a:srgbClr val="182C83"/>
              </a:buCl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640013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781800" cy="1143000"/>
          </a:xfrm>
          <a:prstGeom prst="rect">
            <a:avLst/>
          </a:prstGeom>
        </p:spPr>
        <p:txBody>
          <a:bodyPr anchor="ctr"/>
          <a:lstStyle>
            <a:lvl1pPr algn="l">
              <a:lnSpc>
                <a:spcPct val="90000"/>
              </a:lnSpc>
              <a:defRPr>
                <a:solidFill>
                  <a:schemeClr val="bg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206302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2193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676400"/>
            <a:ext cx="8229600" cy="1143000"/>
          </a:xfrm>
          <a:prstGeom prst="rect">
            <a:avLst/>
          </a:prstGeom>
        </p:spPr>
        <p:txBody>
          <a:bodyPr/>
          <a:lstStyle>
            <a:lvl1pPr>
              <a:defRPr/>
            </a:lvl1pPr>
          </a:lstStyle>
          <a:p>
            <a:r>
              <a:rPr lang="en-US" dirty="0" smtClean="0"/>
              <a:t>OSHA</a:t>
            </a:r>
            <a:endParaRPr lang="en-US" dirty="0"/>
          </a:p>
        </p:txBody>
      </p:sp>
    </p:spTree>
    <p:extLst>
      <p:ext uri="{BB962C8B-B14F-4D97-AF65-F5344CB8AC3E}">
        <p14:creationId xmlns:p14="http://schemas.microsoft.com/office/powerpoint/2010/main" val="1484160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19759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0" name="Picture 22"/>
          <p:cNvPicPr>
            <a:picLocks noChangeAspect="1" noChangeArrowheads="1"/>
          </p:cNvPicPr>
          <p:nvPr userDrawn="1"/>
        </p:nvPicPr>
        <p:blipFill>
          <a:blip r:embed="rId14" cstate="email">
            <a:extLst>
              <a:ext uri="{28A0092B-C50C-407E-A947-70E740481C1C}">
                <a14:useLocalDpi xmlns:a14="http://schemas.microsoft.com/office/drawing/2010/main" val="0"/>
              </a:ext>
            </a:extLst>
          </a:blip>
          <a:stretch>
            <a:fillRect/>
          </a:stretch>
        </p:blipFill>
        <p:spPr bwMode="auto">
          <a:xfrm>
            <a:off x="6934200" y="6248400"/>
            <a:ext cx="1905000" cy="309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descr="presentation_top.jpg"/>
          <p:cNvPicPr>
            <a:picLocks noChangeAspect="1"/>
          </p:cNvPicPr>
          <p:nvPr userDrawn="1"/>
        </p:nvPicPr>
        <p:blipFill rotWithShape="1">
          <a:blip r:embed="rId15" cstate="email">
            <a:extLst>
              <a:ext uri="{28A0092B-C50C-407E-A947-70E740481C1C}">
                <a14:useLocalDpi xmlns:a14="http://schemas.microsoft.com/office/drawing/2010/main" val="0"/>
              </a:ext>
            </a:extLst>
          </a:blip>
          <a:srcRect r="4762"/>
          <a:stretch/>
        </p:blipFill>
        <p:spPr>
          <a:xfrm>
            <a:off x="-2" y="0"/>
            <a:ext cx="9171432" cy="221642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56" r:id="rId9"/>
    <p:sldLayoutId id="2147483657" r:id="rId10"/>
    <p:sldLayoutId id="2147483658" r:id="rId11"/>
    <p:sldLayoutId id="2147483659" r:id="rId12"/>
  </p:sldLayoutIdLst>
  <p:txStyles>
    <p:titleStyle>
      <a:lvl1pPr algn="ctr" rtl="0" eaLnBrk="0" fontAlgn="base" hangingPunct="0">
        <a:spcBef>
          <a:spcPct val="0"/>
        </a:spcBef>
        <a:spcAft>
          <a:spcPct val="0"/>
        </a:spcAft>
        <a:defRPr sz="4000" b="1">
          <a:solidFill>
            <a:schemeClr val="accent2"/>
          </a:solidFill>
          <a:latin typeface="+mj-lt"/>
          <a:ea typeface="ＭＳ Ｐゴシック" charset="0"/>
          <a:cs typeface="+mj-cs"/>
        </a:defRPr>
      </a:lvl1pPr>
      <a:lvl2pPr algn="ctr" rtl="0" eaLnBrk="0" fontAlgn="base" hangingPunct="0">
        <a:spcBef>
          <a:spcPct val="0"/>
        </a:spcBef>
        <a:spcAft>
          <a:spcPct val="0"/>
        </a:spcAft>
        <a:defRPr sz="4000" b="1">
          <a:solidFill>
            <a:schemeClr val="accent2"/>
          </a:solidFill>
          <a:latin typeface="Arial" charset="0"/>
          <a:ea typeface="ＭＳ Ｐゴシック" charset="0"/>
        </a:defRPr>
      </a:lvl2pPr>
      <a:lvl3pPr algn="ctr" rtl="0" eaLnBrk="0" fontAlgn="base" hangingPunct="0">
        <a:spcBef>
          <a:spcPct val="0"/>
        </a:spcBef>
        <a:spcAft>
          <a:spcPct val="0"/>
        </a:spcAft>
        <a:defRPr sz="4000" b="1">
          <a:solidFill>
            <a:schemeClr val="accent2"/>
          </a:solidFill>
          <a:latin typeface="Arial" charset="0"/>
          <a:ea typeface="ＭＳ Ｐゴシック" charset="0"/>
        </a:defRPr>
      </a:lvl3pPr>
      <a:lvl4pPr algn="ctr" rtl="0" eaLnBrk="0" fontAlgn="base" hangingPunct="0">
        <a:spcBef>
          <a:spcPct val="0"/>
        </a:spcBef>
        <a:spcAft>
          <a:spcPct val="0"/>
        </a:spcAft>
        <a:defRPr sz="4000" b="1">
          <a:solidFill>
            <a:schemeClr val="accent2"/>
          </a:solidFill>
          <a:latin typeface="Arial" charset="0"/>
          <a:ea typeface="ＭＳ Ｐゴシック" charset="0"/>
        </a:defRPr>
      </a:lvl4pPr>
      <a:lvl5pPr algn="ctr" rtl="0" eaLnBrk="0" fontAlgn="base" hangingPunct="0">
        <a:spcBef>
          <a:spcPct val="0"/>
        </a:spcBef>
        <a:spcAft>
          <a:spcPct val="0"/>
        </a:spcAft>
        <a:defRPr sz="4000" b="1">
          <a:solidFill>
            <a:schemeClr val="accent2"/>
          </a:solidFill>
          <a:latin typeface="Arial" charset="0"/>
          <a:ea typeface="ＭＳ Ｐゴシック" charset="0"/>
        </a:defRPr>
      </a:lvl5pPr>
      <a:lvl6pPr marL="457200" algn="ctr" rtl="0" fontAlgn="base">
        <a:spcBef>
          <a:spcPct val="0"/>
        </a:spcBef>
        <a:spcAft>
          <a:spcPct val="0"/>
        </a:spcAft>
        <a:defRPr sz="4000" b="1">
          <a:solidFill>
            <a:schemeClr val="accent2"/>
          </a:solidFill>
          <a:latin typeface="Arial" charset="0"/>
        </a:defRPr>
      </a:lvl6pPr>
      <a:lvl7pPr marL="914400" algn="ctr" rtl="0" fontAlgn="base">
        <a:spcBef>
          <a:spcPct val="0"/>
        </a:spcBef>
        <a:spcAft>
          <a:spcPct val="0"/>
        </a:spcAft>
        <a:defRPr sz="4000" b="1">
          <a:solidFill>
            <a:schemeClr val="accent2"/>
          </a:solidFill>
          <a:latin typeface="Arial" charset="0"/>
        </a:defRPr>
      </a:lvl7pPr>
      <a:lvl8pPr marL="1371600" algn="ctr" rtl="0" fontAlgn="base">
        <a:spcBef>
          <a:spcPct val="0"/>
        </a:spcBef>
        <a:spcAft>
          <a:spcPct val="0"/>
        </a:spcAft>
        <a:defRPr sz="4000" b="1">
          <a:solidFill>
            <a:schemeClr val="accent2"/>
          </a:solidFill>
          <a:latin typeface="Arial" charset="0"/>
        </a:defRPr>
      </a:lvl8pPr>
      <a:lvl9pPr marL="1828800" algn="ctr" rtl="0" fontAlgn="base">
        <a:spcBef>
          <a:spcPct val="0"/>
        </a:spcBef>
        <a:spcAft>
          <a:spcPct val="0"/>
        </a:spcAft>
        <a:defRPr sz="4000" b="1">
          <a:solidFill>
            <a:schemeClr val="accent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SGECoordinator@dol.gov"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ctrTitle"/>
          </p:nvPr>
        </p:nvSpPr>
        <p:spPr bwMode="auto">
          <a:xfrm>
            <a:off x="0" y="2284412"/>
            <a:ext cx="9144000" cy="16017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80000"/>
              </a:lnSpc>
              <a:spcBef>
                <a:spcPts val="0"/>
              </a:spcBef>
              <a:spcAft>
                <a:spcPts val="0"/>
              </a:spcAft>
            </a:pPr>
            <a:r>
              <a:rPr lang="en-US" altLang="en-US" sz="5400" dirty="0">
                <a:solidFill>
                  <a:srgbClr val="0070C0"/>
                </a:solidFill>
                <a:latin typeface="Calibri" panose="020F0502020204030204" pitchFamily="34" charset="0"/>
              </a:rPr>
              <a:t>OSHA Special Government Employee (SGE) </a:t>
            </a:r>
            <a:r>
              <a:rPr lang="en-US" altLang="en-US" sz="5400" dirty="0" smtClean="0">
                <a:solidFill>
                  <a:srgbClr val="0070C0"/>
                </a:solidFill>
                <a:latin typeface="Calibri" panose="020F0502020204030204" pitchFamily="34" charset="0"/>
              </a:rPr>
              <a:t>Training</a:t>
            </a:r>
            <a:br>
              <a:rPr lang="en-US" altLang="en-US" sz="5400" dirty="0" smtClean="0">
                <a:solidFill>
                  <a:srgbClr val="0070C0"/>
                </a:solidFill>
                <a:latin typeface="Calibri" panose="020F0502020204030204" pitchFamily="34" charset="0"/>
              </a:rPr>
            </a:br>
            <a:endParaRPr lang="en-US" altLang="en-US" sz="1600" dirty="0" smtClean="0">
              <a:solidFill>
                <a:srgbClr val="0070C0"/>
              </a:solidFill>
              <a:latin typeface="Calibri" panose="020F0502020204030204" pitchFamily="34" charset="0"/>
            </a:endParaRPr>
          </a:p>
        </p:txBody>
      </p:sp>
      <p:sp>
        <p:nvSpPr>
          <p:cNvPr id="10" name="Rectangle 3"/>
          <p:cNvSpPr>
            <a:spLocks noGrp="1" noChangeArrowheads="1"/>
          </p:cNvSpPr>
          <p:nvPr>
            <p:ph type="subTitle" idx="1"/>
          </p:nvPr>
        </p:nvSpPr>
        <p:spPr bwMode="auto">
          <a:xfrm>
            <a:off x="0" y="4038600"/>
            <a:ext cx="9144000" cy="1524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ts val="0"/>
              </a:spcBef>
              <a:spcAft>
                <a:spcPts val="1800"/>
              </a:spcAft>
              <a:defRPr/>
            </a:pPr>
            <a:r>
              <a:rPr lang="en-US" altLang="en-US" sz="2000" b="1" dirty="0" smtClean="0">
                <a:latin typeface="Calibri" pitchFamily="34" charset="0"/>
              </a:rPr>
              <a:t>United States Department of Labor</a:t>
            </a:r>
          </a:p>
          <a:p>
            <a:pPr>
              <a:spcBef>
                <a:spcPts val="0"/>
              </a:spcBef>
              <a:spcAft>
                <a:spcPts val="1800"/>
              </a:spcAft>
              <a:defRPr/>
            </a:pPr>
            <a:r>
              <a:rPr lang="en-US" altLang="en-US" sz="2000" b="1" dirty="0" smtClean="0">
                <a:latin typeface="Calibri" pitchFamily="34" charset="0"/>
              </a:rPr>
              <a:t>Occupational Safety and Health Administration</a:t>
            </a:r>
            <a:endParaRPr lang="en-US" altLang="en-US" sz="2400" b="1" dirty="0" smtClean="0">
              <a:latin typeface="Calibri" pitchFamily="34" charset="0"/>
            </a:endParaRPr>
          </a:p>
        </p:txBody>
      </p:sp>
    </p:spTree>
    <p:extLst>
      <p:ext uri="{BB962C8B-B14F-4D97-AF65-F5344CB8AC3E}">
        <p14:creationId xmlns:p14="http://schemas.microsoft.com/office/powerpoint/2010/main" val="2188628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0"/>
            <a:ext cx="9144000" cy="1676400"/>
          </a:xfrm>
        </p:spPr>
        <p:txBody>
          <a:bodyPr/>
          <a:lstStyle/>
          <a:p>
            <a:pPr algn="ctr" eaLnBrk="1" hangingPunct="1"/>
            <a:r>
              <a:rPr lang="en-US" altLang="en-US" dirty="0" smtClean="0">
                <a:solidFill>
                  <a:schemeClr val="accent3"/>
                </a:solidFill>
              </a:rPr>
              <a:t>Swear-in Procedures</a:t>
            </a:r>
          </a:p>
        </p:txBody>
      </p:sp>
      <p:sp>
        <p:nvSpPr>
          <p:cNvPr id="11267" name="Rectangle 3"/>
          <p:cNvSpPr>
            <a:spLocks noGrp="1" noChangeArrowheads="1"/>
          </p:cNvSpPr>
          <p:nvPr>
            <p:ph type="body" idx="1"/>
          </p:nvPr>
        </p:nvSpPr>
        <p:spPr>
          <a:xfrm>
            <a:off x="495300" y="1828800"/>
            <a:ext cx="8153400" cy="4419600"/>
          </a:xfrm>
          <a:extLst>
            <a:ext uri="{AF507438-7753-43E0-B8FC-AC1667EBCBE1}">
              <a14:hiddenEffects xmlns:a14="http://schemas.microsoft.com/office/drawing/2010/main">
                <a:effectLst>
                  <a:outerShdw dist="35921" dir="2700000" algn="ctr" rotWithShape="0">
                    <a:schemeClr val="tx2"/>
                  </a:outerShdw>
                </a:effectLst>
              </a14:hiddenEffects>
            </a:ext>
          </a:extLst>
        </p:spPr>
        <p:txBody>
          <a:bodyPr/>
          <a:lstStyle/>
          <a:p>
            <a:pPr eaLnBrk="1" hangingPunct="1">
              <a:lnSpc>
                <a:spcPct val="90000"/>
              </a:lnSpc>
              <a:buFont typeface="Monotype Sorts"/>
              <a:buNone/>
            </a:pPr>
            <a:endParaRPr lang="en-US" altLang="en-US" sz="2800" dirty="0" smtClean="0">
              <a:solidFill>
                <a:schemeClr val="accent2"/>
              </a:solidFill>
            </a:endParaRPr>
          </a:p>
          <a:p>
            <a:pPr eaLnBrk="1" hangingPunct="1">
              <a:lnSpc>
                <a:spcPct val="90000"/>
              </a:lnSpc>
              <a:buClr>
                <a:srgbClr val="0033CC"/>
              </a:buClr>
            </a:pPr>
            <a:r>
              <a:rPr lang="en-US" altLang="en-US" sz="2800" dirty="0" smtClean="0"/>
              <a:t>New SGEs are sworn-in on last day of training</a:t>
            </a:r>
          </a:p>
          <a:p>
            <a:pPr eaLnBrk="1" hangingPunct="1">
              <a:lnSpc>
                <a:spcPct val="90000"/>
              </a:lnSpc>
              <a:buClr>
                <a:srgbClr val="0033CC"/>
              </a:buClr>
            </a:pPr>
            <a:r>
              <a:rPr lang="en-US" altLang="en-US" sz="2800" dirty="0" smtClean="0"/>
              <a:t>Renewing SGEs whose 3-year term </a:t>
            </a:r>
            <a:r>
              <a:rPr lang="en-US" altLang="en-US" sz="2800" i="1" u="sng" dirty="0" smtClean="0"/>
              <a:t>has not expired </a:t>
            </a:r>
            <a:r>
              <a:rPr lang="en-US" altLang="en-US" sz="2800" dirty="0" smtClean="0"/>
              <a:t>will automatically be extended without the need to retake the oath of office or sign a new appointment affidavit.</a:t>
            </a:r>
          </a:p>
          <a:p>
            <a:pPr eaLnBrk="1" hangingPunct="1">
              <a:lnSpc>
                <a:spcPct val="90000"/>
              </a:lnSpc>
              <a:buClr>
                <a:srgbClr val="0033CC"/>
              </a:buClr>
            </a:pPr>
            <a:r>
              <a:rPr lang="en-US" altLang="en-US" sz="2800" dirty="0" smtClean="0"/>
              <a:t>Renewing SGE whose 3-year term </a:t>
            </a:r>
            <a:r>
              <a:rPr lang="en-US" altLang="en-US" sz="2800" i="1" u="sng" dirty="0" smtClean="0"/>
              <a:t>has expired </a:t>
            </a:r>
            <a:r>
              <a:rPr lang="en-US" altLang="en-US" sz="2800" dirty="0" smtClean="0"/>
              <a:t>must retake the oath and sign a new appointment affidavit to become active again.</a:t>
            </a:r>
          </a:p>
        </p:txBody>
      </p:sp>
    </p:spTree>
    <p:extLst>
      <p:ext uri="{BB962C8B-B14F-4D97-AF65-F5344CB8AC3E}">
        <p14:creationId xmlns:p14="http://schemas.microsoft.com/office/powerpoint/2010/main" val="35893637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0" y="0"/>
            <a:ext cx="9144000" cy="1676400"/>
          </a:xfrm>
        </p:spPr>
        <p:txBody>
          <a:bodyPr/>
          <a:lstStyle/>
          <a:p>
            <a:pPr algn="ctr" eaLnBrk="1" hangingPunct="1"/>
            <a:r>
              <a:rPr lang="en-US" altLang="en-US" dirty="0" smtClean="0">
                <a:solidFill>
                  <a:schemeClr val="accent3"/>
                </a:solidFill>
              </a:rPr>
              <a:t>Terms of Service</a:t>
            </a:r>
          </a:p>
        </p:txBody>
      </p:sp>
      <p:sp>
        <p:nvSpPr>
          <p:cNvPr id="12291" name="Rectangle 3"/>
          <p:cNvSpPr>
            <a:spLocks noGrp="1" noChangeArrowheads="1"/>
          </p:cNvSpPr>
          <p:nvPr>
            <p:ph type="body" idx="1"/>
          </p:nvPr>
        </p:nvSpPr>
        <p:spPr>
          <a:xfrm>
            <a:off x="533400" y="2286000"/>
            <a:ext cx="7848600" cy="4114800"/>
          </a:xfrm>
          <a:extLst>
            <a:ext uri="{AF507438-7753-43E0-B8FC-AC1667EBCBE1}">
              <a14:hiddenEffects xmlns:a14="http://schemas.microsoft.com/office/drawing/2010/main">
                <a:effectLst>
                  <a:outerShdw dist="35921" dir="2700000" algn="ctr" rotWithShape="0">
                    <a:schemeClr val="tx2"/>
                  </a:outerShdw>
                </a:effectLst>
              </a14:hiddenEffects>
            </a:ext>
          </a:extLst>
        </p:spPr>
        <p:txBody>
          <a:bodyPr/>
          <a:lstStyle/>
          <a:p>
            <a:pPr eaLnBrk="1" hangingPunct="1">
              <a:buClr>
                <a:srgbClr val="0033CC"/>
              </a:buClr>
            </a:pPr>
            <a:r>
              <a:rPr lang="en-US" altLang="en-US" sz="2800" dirty="0" smtClean="0"/>
              <a:t>All SGEs are initially appointed to a three-year term of service.</a:t>
            </a:r>
          </a:p>
          <a:p>
            <a:pPr eaLnBrk="1" hangingPunct="1">
              <a:buClr>
                <a:srgbClr val="0033CC"/>
              </a:buClr>
            </a:pPr>
            <a:endParaRPr lang="en-US" altLang="en-US" sz="2800" dirty="0" smtClean="0"/>
          </a:p>
          <a:p>
            <a:pPr eaLnBrk="1" hangingPunct="1">
              <a:buClr>
                <a:srgbClr val="0033CC"/>
              </a:buClr>
            </a:pPr>
            <a:r>
              <a:rPr lang="en-US" altLang="en-US" sz="2800" dirty="0" smtClean="0"/>
              <a:t>For new SGEs, this begins on the day you complete training &amp; are sworn in.</a:t>
            </a:r>
          </a:p>
          <a:p>
            <a:pPr eaLnBrk="1" hangingPunct="1">
              <a:buClr>
                <a:srgbClr val="0033CC"/>
              </a:buClr>
            </a:pPr>
            <a:endParaRPr lang="en-US" altLang="en-US" sz="2800" dirty="0" smtClean="0"/>
          </a:p>
          <a:p>
            <a:pPr eaLnBrk="1" hangingPunct="1">
              <a:buClr>
                <a:srgbClr val="0033CC"/>
              </a:buClr>
            </a:pPr>
            <a:r>
              <a:rPr lang="en-US" altLang="en-US" sz="2800" dirty="0" smtClean="0"/>
              <a:t>For renewing SGEs, this begins on the day your renewal application is approved</a:t>
            </a:r>
          </a:p>
        </p:txBody>
      </p:sp>
    </p:spTree>
    <p:extLst>
      <p:ext uri="{BB962C8B-B14F-4D97-AF65-F5344CB8AC3E}">
        <p14:creationId xmlns:p14="http://schemas.microsoft.com/office/powerpoint/2010/main" val="23531667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0"/>
            <a:ext cx="9144000" cy="1676400"/>
          </a:xfrm>
        </p:spPr>
        <p:txBody>
          <a:bodyPr/>
          <a:lstStyle/>
          <a:p>
            <a:pPr algn="ctr" eaLnBrk="1" hangingPunct="1"/>
            <a:r>
              <a:rPr lang="en-US" altLang="en-US" dirty="0" smtClean="0">
                <a:solidFill>
                  <a:schemeClr val="accent3"/>
                </a:solidFill>
              </a:rPr>
              <a:t>Financial Disclosure Report</a:t>
            </a:r>
          </a:p>
        </p:txBody>
      </p:sp>
      <p:sp>
        <p:nvSpPr>
          <p:cNvPr id="12291" name="Rectangle 3"/>
          <p:cNvSpPr>
            <a:spLocks noGrp="1" noChangeArrowheads="1"/>
          </p:cNvSpPr>
          <p:nvPr>
            <p:ph type="body" idx="1"/>
          </p:nvPr>
        </p:nvSpPr>
        <p:spPr>
          <a:xfrm>
            <a:off x="533400" y="2286000"/>
            <a:ext cx="7848600" cy="4114800"/>
          </a:xfrm>
          <a:extLst>
            <a:ext uri="{AF507438-7753-43E0-B8FC-AC1667EBCBE1}">
              <a14:hiddenEffects xmlns:a14="http://schemas.microsoft.com/office/drawing/2010/main">
                <a:effectLst>
                  <a:outerShdw dist="35921" dir="2700000" algn="ctr" rotWithShape="0">
                    <a:schemeClr val="tx2"/>
                  </a:outerShdw>
                </a:effectLst>
              </a14:hiddenEffects>
            </a:ext>
          </a:extLst>
        </p:spPr>
        <p:txBody>
          <a:bodyPr/>
          <a:lstStyle/>
          <a:p>
            <a:pPr eaLnBrk="1" hangingPunct="1">
              <a:buClr>
                <a:srgbClr val="0033CC"/>
              </a:buClr>
              <a:defRPr/>
            </a:pPr>
            <a:r>
              <a:rPr lang="en-US" altLang="en-US" sz="2800" dirty="0" smtClean="0"/>
              <a:t>New/Renewal SGEs – submit with application</a:t>
            </a:r>
          </a:p>
          <a:p>
            <a:pPr eaLnBrk="1" hangingPunct="1">
              <a:buClr>
                <a:srgbClr val="0033CC"/>
              </a:buClr>
              <a:defRPr/>
            </a:pPr>
            <a:r>
              <a:rPr lang="en-US" altLang="en-US" sz="2800" dirty="0" smtClean="0"/>
              <a:t>Annual – By January 31</a:t>
            </a:r>
            <a:r>
              <a:rPr lang="en-US" altLang="en-US" sz="2800" baseline="30000" dirty="0" smtClean="0"/>
              <a:t>st</a:t>
            </a:r>
            <a:r>
              <a:rPr lang="en-US" altLang="en-US" sz="2800" dirty="0"/>
              <a:t> </a:t>
            </a:r>
            <a:r>
              <a:rPr lang="en-US" altLang="en-US" sz="2800" dirty="0" smtClean="0"/>
              <a:t>of every year </a:t>
            </a:r>
          </a:p>
          <a:p>
            <a:pPr lvl="1" eaLnBrk="1" hangingPunct="1">
              <a:buClr>
                <a:srgbClr val="0033CC"/>
              </a:buClr>
              <a:defRPr/>
            </a:pPr>
            <a:r>
              <a:rPr lang="en-US" altLang="en-US" sz="2400" dirty="0" smtClean="0"/>
              <a:t>If financial changes occurred in past year, email updated form to National Office; </a:t>
            </a:r>
          </a:p>
          <a:p>
            <a:pPr lvl="1" eaLnBrk="1" hangingPunct="1">
              <a:buClr>
                <a:srgbClr val="0033CC"/>
              </a:buClr>
              <a:defRPr/>
            </a:pPr>
            <a:r>
              <a:rPr lang="en-US" altLang="en-US" sz="2400" dirty="0"/>
              <a:t>I</a:t>
            </a:r>
            <a:r>
              <a:rPr lang="en-US" altLang="en-US" sz="2400" dirty="0" smtClean="0"/>
              <a:t>f no financial changes occurred in past year, email stating “no changes from previous year.”</a:t>
            </a:r>
          </a:p>
          <a:p>
            <a:pPr eaLnBrk="1" hangingPunct="1">
              <a:buClr>
                <a:srgbClr val="0033CC"/>
              </a:buClr>
              <a:defRPr/>
            </a:pPr>
            <a:r>
              <a:rPr lang="en-US" altLang="en-US" sz="2800" dirty="0" smtClean="0"/>
              <a:t>Send information to </a:t>
            </a:r>
            <a:r>
              <a:rPr lang="en-US" altLang="en-US" sz="2800" dirty="0" smtClean="0">
                <a:hlinkClick r:id="rId2"/>
              </a:rPr>
              <a:t>SGECoordinator@dol.gov</a:t>
            </a:r>
            <a:r>
              <a:rPr lang="en-US" altLang="en-US" sz="2800" dirty="0" smtClean="0"/>
              <a:t> </a:t>
            </a:r>
          </a:p>
        </p:txBody>
      </p:sp>
    </p:spTree>
    <p:extLst>
      <p:ext uri="{BB962C8B-B14F-4D97-AF65-F5344CB8AC3E}">
        <p14:creationId xmlns:p14="http://schemas.microsoft.com/office/powerpoint/2010/main" val="22385397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0" y="0"/>
            <a:ext cx="9144000" cy="1676400"/>
          </a:xfrm>
        </p:spPr>
        <p:txBody>
          <a:bodyPr/>
          <a:lstStyle/>
          <a:p>
            <a:pPr algn="ctr" eaLnBrk="1" hangingPunct="1"/>
            <a:r>
              <a:rPr lang="en-US" altLang="en-US" dirty="0" smtClean="0">
                <a:solidFill>
                  <a:schemeClr val="accent3"/>
                </a:solidFill>
              </a:rPr>
              <a:t>Your Duties</a:t>
            </a:r>
          </a:p>
        </p:txBody>
      </p:sp>
      <p:sp>
        <p:nvSpPr>
          <p:cNvPr id="14339" name="Rectangle 3"/>
          <p:cNvSpPr>
            <a:spLocks noGrp="1" noChangeArrowheads="1"/>
          </p:cNvSpPr>
          <p:nvPr>
            <p:ph type="body" idx="1"/>
          </p:nvPr>
        </p:nvSpPr>
        <p:spPr>
          <a:xfrm>
            <a:off x="381000" y="2057400"/>
            <a:ext cx="8382000" cy="4648200"/>
          </a:xfrm>
          <a:extLst>
            <a:ext uri="{AF507438-7753-43E0-B8FC-AC1667EBCBE1}">
              <a14:hiddenEffects xmlns:a14="http://schemas.microsoft.com/office/drawing/2010/main">
                <a:effectLst>
                  <a:outerShdw dist="35921" dir="2700000" algn="ctr" rotWithShape="0">
                    <a:schemeClr val="tx2"/>
                  </a:outerShdw>
                </a:effectLst>
              </a14:hiddenEffects>
            </a:ext>
          </a:extLst>
        </p:spPr>
        <p:txBody>
          <a:bodyPr/>
          <a:lstStyle/>
          <a:p>
            <a:pPr eaLnBrk="1" hangingPunct="1">
              <a:buClr>
                <a:srgbClr val="0033CC"/>
              </a:buClr>
            </a:pPr>
            <a:r>
              <a:rPr lang="en-US" altLang="en-US" sz="2800" dirty="0" smtClean="0"/>
              <a:t>As an SGE participating on a On-Site Evaluation, you are part of a Team &amp; will receive directions &amp; assignments from the Team Leader</a:t>
            </a:r>
          </a:p>
          <a:p>
            <a:pPr eaLnBrk="1" hangingPunct="1">
              <a:buClr>
                <a:srgbClr val="0033CC"/>
              </a:buClr>
            </a:pPr>
            <a:r>
              <a:rPr lang="en-US" altLang="en-US" sz="2800" dirty="0" smtClean="0"/>
              <a:t>You will be involved in:</a:t>
            </a:r>
          </a:p>
          <a:p>
            <a:pPr lvl="1" eaLnBrk="1" hangingPunct="1">
              <a:buClr>
                <a:srgbClr val="0033CC"/>
              </a:buClr>
            </a:pPr>
            <a:r>
              <a:rPr lang="en-US" altLang="en-US" sz="2400" dirty="0" smtClean="0"/>
              <a:t>Opening &amp; closing conferences</a:t>
            </a:r>
          </a:p>
          <a:p>
            <a:pPr lvl="1" eaLnBrk="1" hangingPunct="1">
              <a:buClr>
                <a:srgbClr val="0033CC"/>
              </a:buClr>
            </a:pPr>
            <a:r>
              <a:rPr lang="en-US" altLang="en-US" sz="2400" dirty="0" smtClean="0"/>
              <a:t>Document review</a:t>
            </a:r>
          </a:p>
          <a:p>
            <a:pPr lvl="1" eaLnBrk="1" hangingPunct="1">
              <a:buClr>
                <a:srgbClr val="0033CC"/>
              </a:buClr>
            </a:pPr>
            <a:r>
              <a:rPr lang="en-US" altLang="en-US" sz="2400" dirty="0" smtClean="0"/>
              <a:t>Interviews</a:t>
            </a:r>
          </a:p>
          <a:p>
            <a:pPr lvl="1" eaLnBrk="1" hangingPunct="1">
              <a:buClr>
                <a:srgbClr val="0033CC"/>
              </a:buClr>
            </a:pPr>
            <a:r>
              <a:rPr lang="en-US" altLang="en-US" sz="2400" dirty="0" smtClean="0"/>
              <a:t>Site walkthrough inspections</a:t>
            </a:r>
          </a:p>
          <a:p>
            <a:pPr lvl="1" eaLnBrk="1" hangingPunct="1">
              <a:buClr>
                <a:srgbClr val="0033CC"/>
              </a:buClr>
            </a:pPr>
            <a:r>
              <a:rPr lang="en-US" altLang="en-US" sz="2400" dirty="0" smtClean="0"/>
              <a:t>Decision making; providing assistance &amp; expertise</a:t>
            </a:r>
          </a:p>
          <a:p>
            <a:pPr lvl="1" eaLnBrk="1" hangingPunct="1">
              <a:buClr>
                <a:srgbClr val="0033CC"/>
              </a:buClr>
            </a:pPr>
            <a:r>
              <a:rPr lang="en-US" altLang="en-US" sz="2400" dirty="0" smtClean="0"/>
              <a:t>Report writing</a:t>
            </a:r>
          </a:p>
        </p:txBody>
      </p:sp>
    </p:spTree>
    <p:extLst>
      <p:ext uri="{BB962C8B-B14F-4D97-AF65-F5344CB8AC3E}">
        <p14:creationId xmlns:p14="http://schemas.microsoft.com/office/powerpoint/2010/main" val="17716600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0"/>
            <a:ext cx="9144000" cy="1676400"/>
          </a:xfrm>
        </p:spPr>
        <p:txBody>
          <a:bodyPr/>
          <a:lstStyle/>
          <a:p>
            <a:pPr algn="ctr" eaLnBrk="1" hangingPunct="1"/>
            <a:r>
              <a:rPr lang="en-US" altLang="en-US" dirty="0" smtClean="0">
                <a:solidFill>
                  <a:schemeClr val="accent3"/>
                </a:solidFill>
              </a:rPr>
              <a:t>Expanded Role of SGE</a:t>
            </a:r>
          </a:p>
        </p:txBody>
      </p:sp>
      <p:sp>
        <p:nvSpPr>
          <p:cNvPr id="20483" name="Rectangle 3"/>
          <p:cNvSpPr>
            <a:spLocks noGrp="1" noChangeArrowheads="1"/>
          </p:cNvSpPr>
          <p:nvPr>
            <p:ph type="body" idx="1"/>
          </p:nvPr>
        </p:nvSpPr>
        <p:spPr>
          <a:xfrm>
            <a:off x="533400" y="2209800"/>
            <a:ext cx="7848600" cy="4114800"/>
          </a:xfrm>
          <a:extLst>
            <a:ext uri="{AF507438-7753-43E0-B8FC-AC1667EBCBE1}">
              <a14:hiddenEffects xmlns:a14="http://schemas.microsoft.com/office/drawing/2010/main">
                <a:effectLst>
                  <a:outerShdw dist="35921" dir="2700000" algn="ctr" rotWithShape="0">
                    <a:schemeClr val="tx2"/>
                  </a:outerShdw>
                </a:effectLst>
              </a14:hiddenEffects>
            </a:ext>
          </a:extLst>
        </p:spPr>
        <p:txBody>
          <a:bodyPr/>
          <a:lstStyle/>
          <a:p>
            <a:pPr eaLnBrk="1" hangingPunct="1">
              <a:buClr>
                <a:srgbClr val="0033CC"/>
              </a:buClr>
              <a:defRPr/>
            </a:pPr>
            <a:r>
              <a:rPr lang="en-US" altLang="en-US" sz="2800" dirty="0" smtClean="0"/>
              <a:t>All SGEs can:</a:t>
            </a:r>
          </a:p>
          <a:p>
            <a:pPr lvl="1" eaLnBrk="1" hangingPunct="1">
              <a:buClr>
                <a:srgbClr val="0033CC"/>
              </a:buClr>
              <a:defRPr/>
            </a:pPr>
            <a:r>
              <a:rPr lang="en-US" altLang="en-US" sz="2400" dirty="0" smtClean="0"/>
              <a:t>Serve in the capacity beyond assisting OSHA with on-site evaluations</a:t>
            </a:r>
          </a:p>
          <a:p>
            <a:pPr marL="457200" lvl="1" indent="0" eaLnBrk="1" hangingPunct="1">
              <a:buClr>
                <a:srgbClr val="0033CC"/>
              </a:buClr>
              <a:buFont typeface="Wingdings" pitchFamily="2" charset="2"/>
              <a:buNone/>
              <a:defRPr/>
            </a:pPr>
            <a:endParaRPr lang="en-US" altLang="en-US" sz="1400" dirty="0" smtClean="0"/>
          </a:p>
          <a:p>
            <a:pPr lvl="1" eaLnBrk="1" hangingPunct="1">
              <a:buClr>
                <a:srgbClr val="0033CC"/>
              </a:buClr>
              <a:defRPr/>
            </a:pPr>
            <a:r>
              <a:rPr lang="en-US" altLang="en-US" sz="2400" dirty="0" smtClean="0"/>
              <a:t>Perform additional qualifying activities including but not limited to:</a:t>
            </a:r>
          </a:p>
          <a:p>
            <a:pPr lvl="2" eaLnBrk="1" hangingPunct="1">
              <a:buClr>
                <a:srgbClr val="0033CC"/>
              </a:buClr>
              <a:defRPr/>
            </a:pPr>
            <a:r>
              <a:rPr lang="en-US" altLang="en-US" sz="2000" dirty="0" smtClean="0">
                <a:latin typeface="Calibri" panose="020F0502020204030204" pitchFamily="34" charset="0"/>
              </a:rPr>
              <a:t>Assist with the review of a site’s VPP application</a:t>
            </a:r>
          </a:p>
          <a:p>
            <a:pPr lvl="2" eaLnBrk="1" hangingPunct="1">
              <a:buClr>
                <a:srgbClr val="0033CC"/>
              </a:buClr>
              <a:defRPr/>
            </a:pPr>
            <a:r>
              <a:rPr lang="en-US" altLang="en-US" sz="2000" dirty="0" smtClean="0">
                <a:latin typeface="Calibri" panose="020F0502020204030204" pitchFamily="34" charset="0"/>
              </a:rPr>
              <a:t>Assist with the review of VPP sites’ annual self-evaluations</a:t>
            </a:r>
          </a:p>
          <a:p>
            <a:pPr lvl="2" eaLnBrk="1" hangingPunct="1">
              <a:buClr>
                <a:srgbClr val="0033CC"/>
              </a:buClr>
              <a:defRPr/>
            </a:pPr>
            <a:r>
              <a:rPr lang="en-US" altLang="en-US" sz="2000" dirty="0" smtClean="0">
                <a:latin typeface="Calibri" panose="020F0502020204030204" pitchFamily="34" charset="0"/>
              </a:rPr>
              <a:t>Serve as co-instructor for SGE Course or other training opportunity</a:t>
            </a:r>
          </a:p>
          <a:p>
            <a:pPr lvl="2" eaLnBrk="1" hangingPunct="1">
              <a:buClr>
                <a:srgbClr val="0033CC"/>
              </a:buClr>
              <a:defRPr/>
            </a:pPr>
            <a:r>
              <a:rPr lang="en-US" altLang="en-US" sz="2000" dirty="0" smtClean="0">
                <a:latin typeface="Calibri" panose="020F0502020204030204" pitchFamily="34" charset="0"/>
              </a:rPr>
              <a:t>Perform mentoring to prospective VPP applicants</a:t>
            </a:r>
            <a:endParaRPr lang="en-US" altLang="en-US" dirty="0" smtClean="0">
              <a:latin typeface="Calibri" panose="020F0502020204030204" pitchFamily="34" charset="0"/>
            </a:endParaRPr>
          </a:p>
        </p:txBody>
      </p:sp>
    </p:spTree>
    <p:extLst>
      <p:ext uri="{BB962C8B-B14F-4D97-AF65-F5344CB8AC3E}">
        <p14:creationId xmlns:p14="http://schemas.microsoft.com/office/powerpoint/2010/main" val="1186411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0"/>
            <a:ext cx="9144000" cy="1676400"/>
          </a:xfrm>
        </p:spPr>
        <p:txBody>
          <a:bodyPr/>
          <a:lstStyle/>
          <a:p>
            <a:pPr algn="ctr" eaLnBrk="1" hangingPunct="1"/>
            <a:r>
              <a:rPr lang="en-US" altLang="en-US" dirty="0" smtClean="0">
                <a:solidFill>
                  <a:schemeClr val="accent3"/>
                </a:solidFill>
              </a:rPr>
              <a:t>Renewing SGEs</a:t>
            </a:r>
          </a:p>
        </p:txBody>
      </p:sp>
      <p:sp>
        <p:nvSpPr>
          <p:cNvPr id="20483" name="Rectangle 3"/>
          <p:cNvSpPr>
            <a:spLocks noGrp="1" noChangeArrowheads="1"/>
          </p:cNvSpPr>
          <p:nvPr>
            <p:ph type="body" idx="1"/>
          </p:nvPr>
        </p:nvSpPr>
        <p:spPr>
          <a:xfrm>
            <a:off x="533400" y="2133600"/>
            <a:ext cx="7848600" cy="4724400"/>
          </a:xfrm>
          <a:extLst>
            <a:ext uri="{AF507438-7753-43E0-B8FC-AC1667EBCBE1}">
              <a14:hiddenEffects xmlns:a14="http://schemas.microsoft.com/office/drawing/2010/main">
                <a:effectLst>
                  <a:outerShdw dist="35921" dir="2700000" algn="ctr" rotWithShape="0">
                    <a:schemeClr val="tx2"/>
                  </a:outerShdw>
                </a:effectLst>
              </a14:hiddenEffects>
            </a:ext>
          </a:extLst>
        </p:spPr>
        <p:txBody>
          <a:bodyPr/>
          <a:lstStyle/>
          <a:p>
            <a:pPr marL="0" indent="0" eaLnBrk="1" hangingPunct="1">
              <a:buFont typeface="Wingdings" pitchFamily="2" charset="2"/>
              <a:buNone/>
              <a:defRPr/>
            </a:pPr>
            <a:r>
              <a:rPr lang="en-US" altLang="en-US" sz="2400" dirty="0" smtClean="0"/>
              <a:t>In order to renew your SGE 3-year term, you MUST:</a:t>
            </a:r>
          </a:p>
          <a:p>
            <a:pPr marL="0" indent="0" eaLnBrk="1" hangingPunct="1">
              <a:buFont typeface="Wingdings" pitchFamily="2" charset="2"/>
              <a:buNone/>
              <a:defRPr/>
            </a:pPr>
            <a:endParaRPr lang="en-US" altLang="en-US" sz="1000" dirty="0" smtClean="0"/>
          </a:p>
          <a:p>
            <a:pPr eaLnBrk="1" hangingPunct="1">
              <a:buClr>
                <a:srgbClr val="0033CC"/>
              </a:buClr>
              <a:defRPr/>
            </a:pPr>
            <a:r>
              <a:rPr lang="en-US" altLang="en-US" sz="2400" dirty="0" smtClean="0"/>
              <a:t>Be actively involved in VPP during your previous 3-year term of service</a:t>
            </a:r>
          </a:p>
          <a:p>
            <a:pPr eaLnBrk="1" hangingPunct="1">
              <a:buClr>
                <a:srgbClr val="0033CC"/>
              </a:buClr>
              <a:defRPr/>
            </a:pPr>
            <a:r>
              <a:rPr lang="en-US" altLang="en-US" sz="2400" dirty="0" smtClean="0"/>
              <a:t>Have performed a minimum of 3 qualifying activities </a:t>
            </a:r>
          </a:p>
          <a:p>
            <a:pPr lvl="1" eaLnBrk="1" hangingPunct="1">
              <a:buClr>
                <a:srgbClr val="0033CC"/>
              </a:buClr>
              <a:defRPr/>
            </a:pPr>
            <a:r>
              <a:rPr lang="en-US" altLang="en-US" sz="2000" dirty="0" smtClean="0"/>
              <a:t>One of the 3 must have been participation on a VPP on-site evaluation team</a:t>
            </a:r>
          </a:p>
          <a:p>
            <a:pPr marL="0" indent="0" eaLnBrk="1" hangingPunct="1">
              <a:buFont typeface="Wingdings" pitchFamily="2" charset="2"/>
              <a:buNone/>
              <a:defRPr/>
            </a:pPr>
            <a:r>
              <a:rPr lang="en-US" altLang="en-US" sz="2400" dirty="0" smtClean="0"/>
              <a:t>Section added to application to list qualifying activities to support renewal</a:t>
            </a:r>
          </a:p>
        </p:txBody>
      </p:sp>
    </p:spTree>
    <p:extLst>
      <p:ext uri="{BB962C8B-B14F-4D97-AF65-F5344CB8AC3E}">
        <p14:creationId xmlns:p14="http://schemas.microsoft.com/office/powerpoint/2010/main" val="17564048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0" y="0"/>
            <a:ext cx="9144000" cy="1676400"/>
          </a:xfrm>
        </p:spPr>
        <p:txBody>
          <a:bodyPr/>
          <a:lstStyle/>
          <a:p>
            <a:pPr algn="ctr" eaLnBrk="1" hangingPunct="1"/>
            <a:r>
              <a:rPr lang="en-US" altLang="en-US" dirty="0" smtClean="0">
                <a:solidFill>
                  <a:schemeClr val="accent3"/>
                </a:solidFill>
              </a:rPr>
              <a:t>Injury/Illness of a SGE</a:t>
            </a:r>
          </a:p>
        </p:txBody>
      </p:sp>
      <p:sp>
        <p:nvSpPr>
          <p:cNvPr id="17411" name="Rectangle 3"/>
          <p:cNvSpPr>
            <a:spLocks noGrp="1" noChangeArrowheads="1"/>
          </p:cNvSpPr>
          <p:nvPr>
            <p:ph type="body" idx="1"/>
          </p:nvPr>
        </p:nvSpPr>
        <p:spPr>
          <a:xfrm>
            <a:off x="381000" y="2106592"/>
            <a:ext cx="8382000" cy="4724400"/>
          </a:xfrm>
          <a:extLst>
            <a:ext uri="{AF507438-7753-43E0-B8FC-AC1667EBCBE1}">
              <a14:hiddenEffects xmlns:a14="http://schemas.microsoft.com/office/drawing/2010/main">
                <a:effectLst>
                  <a:outerShdw dist="35921" dir="2700000" algn="ctr" rotWithShape="0">
                    <a:schemeClr val="tx2"/>
                  </a:outerShdw>
                </a:effectLst>
              </a14:hiddenEffects>
            </a:ext>
          </a:extLst>
        </p:spPr>
        <p:txBody>
          <a:bodyPr/>
          <a:lstStyle/>
          <a:p>
            <a:pPr eaLnBrk="1" hangingPunct="1">
              <a:buClr>
                <a:srgbClr val="0033CC"/>
              </a:buClr>
            </a:pPr>
            <a:r>
              <a:rPr lang="en-US" altLang="en-US" sz="2400" dirty="0" smtClean="0"/>
              <a:t>In the event a SGE experiences a safety or health injury/illness while performing a VPP evaluation or other qualifying activity, the SGE must immediately report the injury/illness to their employer </a:t>
            </a:r>
            <a:r>
              <a:rPr lang="en-US" altLang="en-US" sz="2400" u="sng" dirty="0" smtClean="0"/>
              <a:t>not OSHA</a:t>
            </a:r>
            <a:r>
              <a:rPr lang="en-US" altLang="en-US" sz="2400" dirty="0" smtClean="0"/>
              <a:t>.  The following factors preclude  DOL from responsibility:</a:t>
            </a:r>
          </a:p>
          <a:p>
            <a:pPr eaLnBrk="1" hangingPunct="1">
              <a:buClr>
                <a:srgbClr val="0033CC"/>
              </a:buClr>
            </a:pPr>
            <a:endParaRPr lang="en-US" altLang="en-US" sz="1100" dirty="0" smtClean="0"/>
          </a:p>
          <a:p>
            <a:pPr lvl="1" eaLnBrk="1" hangingPunct="1">
              <a:buClr>
                <a:srgbClr val="0033CC"/>
              </a:buClr>
            </a:pPr>
            <a:r>
              <a:rPr lang="en-US" altLang="en-US" sz="2000" dirty="0" smtClean="0"/>
              <a:t>OSHA doesn’t pay the salary of the SGE</a:t>
            </a:r>
          </a:p>
          <a:p>
            <a:pPr lvl="1" eaLnBrk="1" hangingPunct="1">
              <a:buClr>
                <a:srgbClr val="0033CC"/>
              </a:buClr>
            </a:pPr>
            <a:r>
              <a:rPr lang="en-US" altLang="en-US" sz="2000" dirty="0" smtClean="0"/>
              <a:t>OSHA doesn’t have regular daily oversight of the SGE</a:t>
            </a:r>
          </a:p>
          <a:p>
            <a:pPr lvl="1" eaLnBrk="1" hangingPunct="1">
              <a:buClr>
                <a:srgbClr val="0033CC"/>
              </a:buClr>
            </a:pPr>
            <a:r>
              <a:rPr lang="en-US" altLang="en-US" sz="2000" dirty="0" smtClean="0"/>
              <a:t>OSHA doesn’t oversee the worksite being evaluated</a:t>
            </a:r>
          </a:p>
          <a:p>
            <a:pPr lvl="1" eaLnBrk="1" hangingPunct="1"/>
            <a:endParaRPr lang="en-US" altLang="en-US" sz="2400" dirty="0" smtClean="0"/>
          </a:p>
        </p:txBody>
      </p:sp>
    </p:spTree>
    <p:extLst>
      <p:ext uri="{BB962C8B-B14F-4D97-AF65-F5344CB8AC3E}">
        <p14:creationId xmlns:p14="http://schemas.microsoft.com/office/powerpoint/2010/main" val="16214354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0"/>
            <a:ext cx="9144000" cy="1676400"/>
          </a:xfrm>
        </p:spPr>
        <p:txBody>
          <a:bodyPr/>
          <a:lstStyle/>
          <a:p>
            <a:pPr algn="ctr" eaLnBrk="1" hangingPunct="1">
              <a:lnSpc>
                <a:spcPct val="80000"/>
              </a:lnSpc>
            </a:pPr>
            <a:r>
              <a:rPr lang="en-US" altLang="en-US" dirty="0" smtClean="0">
                <a:solidFill>
                  <a:schemeClr val="accent3"/>
                </a:solidFill>
              </a:rPr>
              <a:t>Conduct </a:t>
            </a:r>
          </a:p>
        </p:txBody>
      </p:sp>
      <p:sp>
        <p:nvSpPr>
          <p:cNvPr id="18435" name="Rectangle 3"/>
          <p:cNvSpPr>
            <a:spLocks noGrp="1" noChangeArrowheads="1"/>
          </p:cNvSpPr>
          <p:nvPr>
            <p:ph type="body" idx="1"/>
          </p:nvPr>
        </p:nvSpPr>
        <p:spPr>
          <a:xfrm>
            <a:off x="647700" y="1981200"/>
            <a:ext cx="7848600" cy="4114800"/>
          </a:xfrm>
          <a:extLst>
            <a:ext uri="{AF507438-7753-43E0-B8FC-AC1667EBCBE1}">
              <a14:hiddenEffects xmlns:a14="http://schemas.microsoft.com/office/drawing/2010/main">
                <a:effectLst>
                  <a:outerShdw dist="35921" dir="2700000" algn="ctr" rotWithShape="0">
                    <a:schemeClr val="tx2"/>
                  </a:outerShdw>
                </a:effectLst>
              </a14:hiddenEffects>
            </a:ext>
          </a:extLst>
        </p:spPr>
        <p:txBody>
          <a:bodyPr/>
          <a:lstStyle/>
          <a:p>
            <a:pPr eaLnBrk="1" hangingPunct="1"/>
            <a:endParaRPr lang="en-US" altLang="en-US" sz="2800" dirty="0" smtClean="0">
              <a:solidFill>
                <a:schemeClr val="accent2"/>
              </a:solidFill>
            </a:endParaRPr>
          </a:p>
          <a:p>
            <a:pPr eaLnBrk="1" hangingPunct="1">
              <a:buClr>
                <a:srgbClr val="0033CC"/>
              </a:buClr>
            </a:pPr>
            <a:r>
              <a:rPr lang="en-US" altLang="en-US" sz="2800" dirty="0" smtClean="0"/>
              <a:t>While performing SGE activities, you are serving as an employee of the federal government of the United States of America representing the United States Dept. of Labor - OSHA. This means everything you do and say will reflect on the Agency.</a:t>
            </a:r>
          </a:p>
        </p:txBody>
      </p:sp>
    </p:spTree>
    <p:extLst>
      <p:ext uri="{BB962C8B-B14F-4D97-AF65-F5344CB8AC3E}">
        <p14:creationId xmlns:p14="http://schemas.microsoft.com/office/powerpoint/2010/main" val="792149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0" y="0"/>
            <a:ext cx="9144000" cy="1676400"/>
          </a:xfrm>
        </p:spPr>
        <p:txBody>
          <a:bodyPr/>
          <a:lstStyle/>
          <a:p>
            <a:pPr algn="ctr" eaLnBrk="1" hangingPunct="1">
              <a:lnSpc>
                <a:spcPct val="80000"/>
              </a:lnSpc>
            </a:pPr>
            <a:r>
              <a:rPr lang="en-US" altLang="en-US" dirty="0" smtClean="0">
                <a:solidFill>
                  <a:schemeClr val="accent3"/>
                </a:solidFill>
              </a:rPr>
              <a:t>Conduct</a:t>
            </a:r>
            <a:r>
              <a:rPr lang="en-US" altLang="en-US" dirty="0" smtClean="0">
                <a:solidFill>
                  <a:srgbClr val="FF0000"/>
                </a:solidFill>
              </a:rPr>
              <a:t> </a:t>
            </a:r>
          </a:p>
        </p:txBody>
      </p:sp>
      <p:sp>
        <p:nvSpPr>
          <p:cNvPr id="19459" name="Rectangle 3"/>
          <p:cNvSpPr>
            <a:spLocks noGrp="1" noChangeArrowheads="1"/>
          </p:cNvSpPr>
          <p:nvPr>
            <p:ph type="body" idx="1"/>
          </p:nvPr>
        </p:nvSpPr>
        <p:spPr>
          <a:xfrm>
            <a:off x="228600" y="2133600"/>
            <a:ext cx="8686800" cy="4572000"/>
          </a:xfrm>
          <a:extLst>
            <a:ext uri="{AF507438-7753-43E0-B8FC-AC1667EBCBE1}">
              <a14:hiddenEffects xmlns:a14="http://schemas.microsoft.com/office/drawing/2010/main">
                <a:effectLst>
                  <a:outerShdw dist="35921" dir="2700000" algn="ctr" rotWithShape="0">
                    <a:schemeClr val="tx2"/>
                  </a:outerShdw>
                </a:effectLst>
              </a14:hiddenEffects>
            </a:ext>
          </a:extLst>
        </p:spPr>
        <p:txBody>
          <a:bodyPr/>
          <a:lstStyle/>
          <a:p>
            <a:pPr eaLnBrk="1" hangingPunct="1">
              <a:buFont typeface="Wingdings" panose="05000000000000000000" pitchFamily="2" charset="2"/>
              <a:buNone/>
            </a:pPr>
            <a:r>
              <a:rPr lang="en-US" altLang="en-US" sz="2800" dirty="0" smtClean="0">
                <a:solidFill>
                  <a:schemeClr val="accent2"/>
                </a:solidFill>
              </a:rPr>
              <a:t>	</a:t>
            </a:r>
            <a:r>
              <a:rPr lang="en-US" altLang="en-US" sz="2800" dirty="0" smtClean="0"/>
              <a:t>When performing on-site evaluations, OSHA expects you to conduct yourself in a professional manner including, but not limited to:</a:t>
            </a:r>
          </a:p>
          <a:p>
            <a:pPr lvl="1" eaLnBrk="1" hangingPunct="1">
              <a:lnSpc>
                <a:spcPct val="80000"/>
              </a:lnSpc>
              <a:buClr>
                <a:srgbClr val="0033CC"/>
              </a:buClr>
            </a:pPr>
            <a:r>
              <a:rPr lang="en-US" altLang="en-US" sz="2400" dirty="0" smtClean="0"/>
              <a:t>Reporting for duty on time</a:t>
            </a:r>
          </a:p>
          <a:p>
            <a:pPr lvl="1" eaLnBrk="1" hangingPunct="1">
              <a:lnSpc>
                <a:spcPct val="80000"/>
              </a:lnSpc>
              <a:buClr>
                <a:srgbClr val="0033CC"/>
              </a:buClr>
            </a:pPr>
            <a:r>
              <a:rPr lang="en-US" altLang="en-US" sz="2400" dirty="0" smtClean="0"/>
              <a:t>Neat &amp; clean appearance</a:t>
            </a:r>
          </a:p>
          <a:p>
            <a:pPr lvl="1" eaLnBrk="1" hangingPunct="1">
              <a:lnSpc>
                <a:spcPct val="80000"/>
              </a:lnSpc>
              <a:buClr>
                <a:srgbClr val="0033CC"/>
              </a:buClr>
            </a:pPr>
            <a:r>
              <a:rPr lang="en-US" altLang="en-US" sz="2400" dirty="0" smtClean="0"/>
              <a:t>Accepting assignments from the Team Leader</a:t>
            </a:r>
          </a:p>
          <a:p>
            <a:pPr lvl="1" eaLnBrk="1" hangingPunct="1">
              <a:lnSpc>
                <a:spcPct val="80000"/>
              </a:lnSpc>
              <a:buClr>
                <a:srgbClr val="0033CC"/>
              </a:buClr>
            </a:pPr>
            <a:r>
              <a:rPr lang="en-US" altLang="en-US" sz="2400" dirty="0" smtClean="0"/>
              <a:t>Respecting site rules, respecting other team members, etc. </a:t>
            </a:r>
          </a:p>
          <a:p>
            <a:pPr lvl="1" eaLnBrk="1" hangingPunct="1">
              <a:lnSpc>
                <a:spcPct val="80000"/>
              </a:lnSpc>
              <a:buClr>
                <a:srgbClr val="0033CC"/>
              </a:buClr>
            </a:pPr>
            <a:r>
              <a:rPr lang="en-US" altLang="en-US" sz="2400" dirty="0" smtClean="0"/>
              <a:t>Maintaining proper ethical standards</a:t>
            </a:r>
          </a:p>
        </p:txBody>
      </p:sp>
    </p:spTree>
    <p:extLst>
      <p:ext uri="{BB962C8B-B14F-4D97-AF65-F5344CB8AC3E}">
        <p14:creationId xmlns:p14="http://schemas.microsoft.com/office/powerpoint/2010/main" val="18309850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333500" y="381000"/>
            <a:ext cx="6477000" cy="1143000"/>
          </a:xfrm>
        </p:spPr>
        <p:txBody>
          <a:bodyPr/>
          <a:lstStyle/>
          <a:p>
            <a:pPr algn="ctr" eaLnBrk="1" hangingPunct="1"/>
            <a:r>
              <a:rPr lang="en-US" altLang="en-US" dirty="0" smtClean="0">
                <a:solidFill>
                  <a:schemeClr val="accent3"/>
                </a:solidFill>
              </a:rPr>
              <a:t>Conduct</a:t>
            </a:r>
          </a:p>
        </p:txBody>
      </p:sp>
      <p:sp>
        <p:nvSpPr>
          <p:cNvPr id="20483" name="Rectangle 3"/>
          <p:cNvSpPr>
            <a:spLocks noGrp="1" noChangeArrowheads="1"/>
          </p:cNvSpPr>
          <p:nvPr>
            <p:ph type="body" idx="1"/>
          </p:nvPr>
        </p:nvSpPr>
        <p:spPr>
          <a:extLst>
            <a:ext uri="{AF507438-7753-43E0-B8FC-AC1667EBCBE1}">
              <a14:hiddenEffects xmlns:a14="http://schemas.microsoft.com/office/drawing/2010/main">
                <a:effectLst>
                  <a:outerShdw dist="35921" dir="2700000" algn="ctr" rotWithShape="0">
                    <a:schemeClr val="tx2"/>
                  </a:outerShdw>
                </a:effectLst>
              </a14:hiddenEffects>
            </a:ext>
          </a:extLst>
        </p:spPr>
        <p:txBody>
          <a:bodyPr/>
          <a:lstStyle/>
          <a:p>
            <a:pPr eaLnBrk="1" hangingPunct="1">
              <a:lnSpc>
                <a:spcPct val="80000"/>
              </a:lnSpc>
              <a:buClr>
                <a:srgbClr val="0033CC"/>
              </a:buClr>
            </a:pPr>
            <a:r>
              <a:rPr lang="en-US" altLang="en-US" sz="2800" dirty="0" smtClean="0"/>
              <a:t>Service as an OSHA SGE for VPP will be terminated if OSHA determines that an SGE is conducting himself/herself in an inappropriate manner, or otherwise reflecting negatively on the federal government.</a:t>
            </a:r>
          </a:p>
        </p:txBody>
      </p:sp>
    </p:spTree>
    <p:extLst>
      <p:ext uri="{BB962C8B-B14F-4D97-AF65-F5344CB8AC3E}">
        <p14:creationId xmlns:p14="http://schemas.microsoft.com/office/powerpoint/2010/main" val="17552059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3"/>
          <p:cNvSpPr>
            <a:spLocks noChangeArrowheads="1"/>
          </p:cNvSpPr>
          <p:nvPr/>
        </p:nvSpPr>
        <p:spPr bwMode="auto">
          <a:xfrm>
            <a:off x="258501" y="2324100"/>
            <a:ext cx="8458200"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80000"/>
              </a:lnSpc>
              <a:buClr>
                <a:srgbClr val="0033CC"/>
              </a:buClr>
              <a:buFont typeface="Wingdings" panose="05000000000000000000" pitchFamily="2" charset="2"/>
              <a:buChar char="§"/>
            </a:pPr>
            <a:r>
              <a:rPr lang="en-US" altLang="en-US" sz="2800" dirty="0"/>
              <a:t>The benefits, term of service, conduct and duties, for being an SGE</a:t>
            </a:r>
          </a:p>
        </p:txBody>
      </p:sp>
      <p:graphicFrame>
        <p:nvGraphicFramePr>
          <p:cNvPr id="3078" name="Object 4" title="Teacher with Students"/>
          <p:cNvGraphicFramePr>
            <a:graphicFrameLocks noChangeAspect="1"/>
          </p:cNvGraphicFramePr>
          <p:nvPr>
            <p:extLst>
              <p:ext uri="{D42A27DB-BD31-4B8C-83A1-F6EECF244321}">
                <p14:modId xmlns:p14="http://schemas.microsoft.com/office/powerpoint/2010/main" val="2569882166"/>
              </p:ext>
            </p:extLst>
          </p:nvPr>
        </p:nvGraphicFramePr>
        <p:xfrm>
          <a:off x="2514600" y="3276600"/>
          <a:ext cx="3886200" cy="2363788"/>
        </p:xfrm>
        <a:graphic>
          <a:graphicData uri="http://schemas.openxmlformats.org/presentationml/2006/ole">
            <mc:AlternateContent xmlns:mc="http://schemas.openxmlformats.org/markup-compatibility/2006">
              <mc:Choice xmlns:v="urn:schemas-microsoft-com:vml" Requires="v">
                <p:oleObj spid="_x0000_s1029" name="Clip" r:id="rId3" imgW="3916712" imgH="2758536" progId="MS_ClipArt_Gallery.2">
                  <p:embed/>
                </p:oleObj>
              </mc:Choice>
              <mc:Fallback>
                <p:oleObj name="Clip" r:id="rId3" imgW="3916712" imgH="2758536" progId="MS_ClipArt_Gallery.2">
                  <p:embed/>
                  <p:pic>
                    <p:nvPicPr>
                      <p:cNvPr id="3078"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4600" y="3276600"/>
                        <a:ext cx="3886200" cy="2363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Title 1"/>
          <p:cNvSpPr>
            <a:spLocks noGrp="1"/>
          </p:cNvSpPr>
          <p:nvPr>
            <p:ph type="title"/>
          </p:nvPr>
        </p:nvSpPr>
        <p:spPr/>
        <p:txBody>
          <a:bodyPr/>
          <a:lstStyle/>
          <a:p>
            <a:r>
              <a:rPr lang="en-US" altLang="en-US" dirty="0">
                <a:solidFill>
                  <a:schemeClr val="accent3"/>
                </a:solidFill>
              </a:rPr>
              <a:t>In </a:t>
            </a:r>
            <a:r>
              <a:rPr lang="en-US" altLang="en-US" sz="4400" dirty="0">
                <a:solidFill>
                  <a:schemeClr val="accent3"/>
                </a:solidFill>
              </a:rPr>
              <a:t>this</a:t>
            </a:r>
            <a:r>
              <a:rPr lang="en-US" altLang="en-US" dirty="0">
                <a:solidFill>
                  <a:schemeClr val="accent3"/>
                </a:solidFill>
              </a:rPr>
              <a:t> section we’ll discuss</a:t>
            </a:r>
            <a:r>
              <a:rPr lang="en-US" altLang="en-US" dirty="0" smtClean="0">
                <a:solidFill>
                  <a:schemeClr val="accent3"/>
                </a:solidFill>
              </a:rPr>
              <a:t>:</a:t>
            </a:r>
            <a:endParaRPr lang="en-US" dirty="0"/>
          </a:p>
        </p:txBody>
      </p:sp>
    </p:spTree>
    <p:extLst>
      <p:ext uri="{BB962C8B-B14F-4D97-AF65-F5344CB8AC3E}">
        <p14:creationId xmlns:p14="http://schemas.microsoft.com/office/powerpoint/2010/main" val="17100324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0" y="0"/>
            <a:ext cx="9144000" cy="1676400"/>
          </a:xfrm>
        </p:spPr>
        <p:txBody>
          <a:bodyPr/>
          <a:lstStyle/>
          <a:p>
            <a:pPr algn="ctr" eaLnBrk="1" hangingPunct="1"/>
            <a:r>
              <a:rPr lang="en-US" altLang="en-US" dirty="0" smtClean="0">
                <a:solidFill>
                  <a:schemeClr val="accent3"/>
                </a:solidFill>
              </a:rPr>
              <a:t>Ethics</a:t>
            </a:r>
          </a:p>
        </p:txBody>
      </p:sp>
      <p:sp>
        <p:nvSpPr>
          <p:cNvPr id="21507" name="Rectangle 3"/>
          <p:cNvSpPr>
            <a:spLocks noGrp="1" noChangeArrowheads="1"/>
          </p:cNvSpPr>
          <p:nvPr>
            <p:ph type="body" idx="1"/>
          </p:nvPr>
        </p:nvSpPr>
        <p:spPr>
          <a:xfrm>
            <a:off x="647700" y="2209800"/>
            <a:ext cx="7848600" cy="4114800"/>
          </a:xfrm>
          <a:extLst>
            <a:ext uri="{AF507438-7753-43E0-B8FC-AC1667EBCBE1}">
              <a14:hiddenEffects xmlns:a14="http://schemas.microsoft.com/office/drawing/2010/main">
                <a:effectLst>
                  <a:outerShdw dist="35921" dir="2700000" algn="ctr" rotWithShape="0">
                    <a:schemeClr val="tx2"/>
                  </a:outerShdw>
                </a:effectLst>
              </a14:hiddenEffects>
            </a:ext>
          </a:extLst>
        </p:spPr>
        <p:txBody>
          <a:bodyPr/>
          <a:lstStyle/>
          <a:p>
            <a:pPr eaLnBrk="1" hangingPunct="1">
              <a:lnSpc>
                <a:spcPct val="90000"/>
              </a:lnSpc>
              <a:buClr>
                <a:srgbClr val="0033CC"/>
              </a:buClr>
            </a:pPr>
            <a:r>
              <a:rPr lang="en-US" altLang="en-US" sz="2800" dirty="0" smtClean="0"/>
              <a:t>While serving as SGEs, you are held to the same ethical &amp; legal standards as federal government employees</a:t>
            </a:r>
          </a:p>
          <a:p>
            <a:pPr eaLnBrk="1" hangingPunct="1">
              <a:lnSpc>
                <a:spcPct val="90000"/>
              </a:lnSpc>
              <a:buClr>
                <a:srgbClr val="0033CC"/>
              </a:buClr>
              <a:buFont typeface="Wingdings" panose="05000000000000000000" pitchFamily="2" charset="2"/>
              <a:buNone/>
            </a:pPr>
            <a:endParaRPr lang="en-US" altLang="en-US" sz="2800" dirty="0" smtClean="0"/>
          </a:p>
          <a:p>
            <a:pPr eaLnBrk="1" hangingPunct="1">
              <a:lnSpc>
                <a:spcPct val="90000"/>
              </a:lnSpc>
              <a:buClr>
                <a:srgbClr val="0033CC"/>
              </a:buClr>
            </a:pPr>
            <a:r>
              <a:rPr lang="en-US" altLang="en-US" sz="2800" dirty="0" smtClean="0"/>
              <a:t>These expectations are outlined in the Principles of Ethical Conduct, Executive Order 12674 of April 12, 1989, which was included in your application</a:t>
            </a:r>
          </a:p>
        </p:txBody>
      </p:sp>
    </p:spTree>
    <p:extLst>
      <p:ext uri="{BB962C8B-B14F-4D97-AF65-F5344CB8AC3E}">
        <p14:creationId xmlns:p14="http://schemas.microsoft.com/office/powerpoint/2010/main" val="32098352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0" y="0"/>
            <a:ext cx="9144000" cy="1676400"/>
          </a:xfrm>
        </p:spPr>
        <p:txBody>
          <a:bodyPr/>
          <a:lstStyle/>
          <a:p>
            <a:pPr algn="ctr" eaLnBrk="1" hangingPunct="1"/>
            <a:r>
              <a:rPr lang="en-US" altLang="en-US" dirty="0" smtClean="0">
                <a:solidFill>
                  <a:schemeClr val="accent3"/>
                </a:solidFill>
              </a:rPr>
              <a:t>Ethics</a:t>
            </a:r>
          </a:p>
        </p:txBody>
      </p:sp>
      <p:sp>
        <p:nvSpPr>
          <p:cNvPr id="22531" name="Rectangle 3"/>
          <p:cNvSpPr>
            <a:spLocks noGrp="1" noChangeArrowheads="1"/>
          </p:cNvSpPr>
          <p:nvPr>
            <p:ph type="body" idx="1"/>
          </p:nvPr>
        </p:nvSpPr>
        <p:spPr>
          <a:xfrm>
            <a:off x="647700" y="2286000"/>
            <a:ext cx="7848600" cy="4419600"/>
          </a:xfrm>
          <a:extLst>
            <a:ext uri="{AF507438-7753-43E0-B8FC-AC1667EBCBE1}">
              <a14:hiddenEffects xmlns:a14="http://schemas.microsoft.com/office/drawing/2010/main">
                <a:effectLst>
                  <a:outerShdw dist="35921" dir="2700000" algn="ctr" rotWithShape="0">
                    <a:schemeClr val="tx2"/>
                  </a:outerShdw>
                </a:effectLst>
              </a14:hiddenEffects>
            </a:ext>
          </a:extLst>
        </p:spPr>
        <p:txBody>
          <a:bodyPr/>
          <a:lstStyle/>
          <a:p>
            <a:pPr eaLnBrk="1" hangingPunct="1">
              <a:buClr>
                <a:srgbClr val="0033CC"/>
              </a:buClr>
            </a:pPr>
            <a:r>
              <a:rPr lang="en-US" altLang="en-US" sz="2400" dirty="0" smtClean="0"/>
              <a:t>Ethical expectations include:  </a:t>
            </a:r>
          </a:p>
          <a:p>
            <a:pPr lvl="1" eaLnBrk="1" hangingPunct="1">
              <a:buClr>
                <a:srgbClr val="0033CC"/>
              </a:buClr>
            </a:pPr>
            <a:r>
              <a:rPr lang="en-US" altLang="en-US" sz="2000" dirty="0" smtClean="0"/>
              <a:t>Avoiding financial conflicts</a:t>
            </a:r>
          </a:p>
          <a:p>
            <a:pPr lvl="1" eaLnBrk="1" hangingPunct="1">
              <a:buClr>
                <a:srgbClr val="0033CC"/>
              </a:buClr>
            </a:pPr>
            <a:r>
              <a:rPr lang="en-US" altLang="en-US" sz="2000" dirty="0" smtClean="0"/>
              <a:t>Not conducting partisan political activity(</a:t>
            </a:r>
            <a:r>
              <a:rPr lang="en-US" altLang="en-US" sz="2000" dirty="0" err="1" smtClean="0"/>
              <a:t>ies</a:t>
            </a:r>
            <a:r>
              <a:rPr lang="en-US" altLang="en-US" sz="2000" dirty="0" smtClean="0"/>
              <a:t>)</a:t>
            </a:r>
          </a:p>
          <a:p>
            <a:pPr lvl="1" eaLnBrk="1" hangingPunct="1">
              <a:buClr>
                <a:srgbClr val="0033CC"/>
              </a:buClr>
            </a:pPr>
            <a:r>
              <a:rPr lang="en-US" altLang="en-US" sz="2000" dirty="0" smtClean="0"/>
              <a:t>Not accepting gifts</a:t>
            </a:r>
          </a:p>
          <a:p>
            <a:pPr lvl="1" eaLnBrk="1" hangingPunct="1">
              <a:buClr>
                <a:srgbClr val="0033CC"/>
              </a:buClr>
            </a:pPr>
            <a:r>
              <a:rPr lang="en-US" altLang="en-US" sz="2000" dirty="0" smtClean="0"/>
              <a:t>Avoiding improper use of public office </a:t>
            </a:r>
          </a:p>
          <a:p>
            <a:pPr lvl="1" eaLnBrk="1" hangingPunct="1">
              <a:buClr>
                <a:srgbClr val="0033CC"/>
              </a:buClr>
            </a:pPr>
            <a:r>
              <a:rPr lang="en-US" altLang="en-US" sz="2000" dirty="0" smtClean="0"/>
              <a:t>Impartiality</a:t>
            </a:r>
          </a:p>
          <a:p>
            <a:pPr lvl="1" eaLnBrk="1" hangingPunct="1">
              <a:buClr>
                <a:srgbClr val="0033CC"/>
              </a:buClr>
            </a:pPr>
            <a:r>
              <a:rPr lang="en-US" altLang="en-US" sz="2000" dirty="0" smtClean="0"/>
              <a:t>Avoiding improper use of federal property</a:t>
            </a:r>
          </a:p>
          <a:p>
            <a:pPr lvl="1" eaLnBrk="1" hangingPunct="1">
              <a:buClr>
                <a:srgbClr val="0033CC"/>
              </a:buClr>
            </a:pPr>
            <a:r>
              <a:rPr lang="en-US" altLang="en-US" sz="2000" dirty="0" smtClean="0"/>
              <a:t>Disclosure of corruption</a:t>
            </a:r>
          </a:p>
          <a:p>
            <a:pPr lvl="1" eaLnBrk="1" hangingPunct="1">
              <a:buClr>
                <a:srgbClr val="0033CC"/>
              </a:buClr>
            </a:pPr>
            <a:r>
              <a:rPr lang="en-US" altLang="en-US" sz="2000" dirty="0" smtClean="0"/>
              <a:t>Adherence to laws</a:t>
            </a:r>
          </a:p>
          <a:p>
            <a:pPr lvl="1" eaLnBrk="1" hangingPunct="1">
              <a:buClr>
                <a:srgbClr val="0033CC"/>
              </a:buClr>
            </a:pPr>
            <a:r>
              <a:rPr lang="en-US" altLang="en-US" sz="2000" dirty="0" smtClean="0"/>
              <a:t>Avoiding even the APPEARANCE of impropriety</a:t>
            </a:r>
          </a:p>
          <a:p>
            <a:pPr eaLnBrk="1" hangingPunct="1"/>
            <a:endParaRPr lang="en-US" altLang="en-US" sz="2400" dirty="0" smtClean="0"/>
          </a:p>
        </p:txBody>
      </p:sp>
    </p:spTree>
    <p:extLst>
      <p:ext uri="{BB962C8B-B14F-4D97-AF65-F5344CB8AC3E}">
        <p14:creationId xmlns:p14="http://schemas.microsoft.com/office/powerpoint/2010/main" val="33703580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04800" y="304800"/>
            <a:ext cx="8610600" cy="1219200"/>
          </a:xfrm>
        </p:spPr>
        <p:txBody>
          <a:bodyPr/>
          <a:lstStyle/>
          <a:p>
            <a:pPr algn="ctr" eaLnBrk="1" hangingPunct="1"/>
            <a:r>
              <a:rPr lang="en-US" altLang="en-US" dirty="0" smtClean="0">
                <a:solidFill>
                  <a:schemeClr val="accent3"/>
                </a:solidFill>
              </a:rPr>
              <a:t>You are on your way!	</a:t>
            </a:r>
          </a:p>
        </p:txBody>
      </p:sp>
      <p:sp>
        <p:nvSpPr>
          <p:cNvPr id="23555" name="Rectangle 3"/>
          <p:cNvSpPr>
            <a:spLocks noGrp="1" noChangeArrowheads="1"/>
          </p:cNvSpPr>
          <p:nvPr>
            <p:ph type="body" idx="1"/>
          </p:nvPr>
        </p:nvSpPr>
        <p:spPr>
          <a:xfrm>
            <a:off x="685800" y="2205942"/>
            <a:ext cx="7848600" cy="4648200"/>
          </a:xfrm>
          <a:extLst>
            <a:ext uri="{AF507438-7753-43E0-B8FC-AC1667EBCBE1}">
              <a14:hiddenEffects xmlns:a14="http://schemas.microsoft.com/office/drawing/2010/main">
                <a:effectLst>
                  <a:outerShdw dist="35921" dir="2700000" algn="ctr" rotWithShape="0">
                    <a:schemeClr val="tx2"/>
                  </a:outerShdw>
                </a:effectLst>
              </a14:hiddenEffects>
            </a:ext>
          </a:extLst>
        </p:spPr>
        <p:txBody>
          <a:bodyPr/>
          <a:lstStyle/>
          <a:p>
            <a:pPr eaLnBrk="1" hangingPunct="1">
              <a:lnSpc>
                <a:spcPct val="80000"/>
              </a:lnSpc>
              <a:buClr>
                <a:srgbClr val="0033CC"/>
              </a:buClr>
            </a:pPr>
            <a:r>
              <a:rPr lang="en-US" altLang="en-US" sz="2400" dirty="0" smtClean="0"/>
              <a:t>Congratulations!  You have made an important choice in your professional career</a:t>
            </a:r>
          </a:p>
          <a:p>
            <a:pPr eaLnBrk="1" hangingPunct="1">
              <a:lnSpc>
                <a:spcPct val="80000"/>
              </a:lnSpc>
              <a:buClr>
                <a:srgbClr val="0033CC"/>
              </a:buClr>
              <a:buFont typeface="Wingdings" panose="05000000000000000000" pitchFamily="2" charset="2"/>
              <a:buNone/>
            </a:pPr>
            <a:endParaRPr lang="en-US" altLang="en-US" sz="2400" dirty="0" smtClean="0"/>
          </a:p>
          <a:p>
            <a:pPr eaLnBrk="1" hangingPunct="1">
              <a:lnSpc>
                <a:spcPct val="80000"/>
              </a:lnSpc>
              <a:buClr>
                <a:srgbClr val="0033CC"/>
              </a:buClr>
            </a:pPr>
            <a:r>
              <a:rPr lang="en-US" altLang="en-US" sz="2400" dirty="0" smtClean="0"/>
              <a:t>You have chosen to serve with OSHA, and in doing so, agreed to serve your country &amp; protect the health &amp; safety of America’s workers</a:t>
            </a:r>
          </a:p>
          <a:p>
            <a:pPr eaLnBrk="1" hangingPunct="1">
              <a:lnSpc>
                <a:spcPct val="80000"/>
              </a:lnSpc>
              <a:buClr>
                <a:srgbClr val="0033CC"/>
              </a:buClr>
            </a:pPr>
            <a:endParaRPr lang="en-US" altLang="en-US" sz="2400" dirty="0" smtClean="0"/>
          </a:p>
          <a:p>
            <a:pPr eaLnBrk="1" hangingPunct="1">
              <a:lnSpc>
                <a:spcPct val="80000"/>
              </a:lnSpc>
              <a:buClr>
                <a:srgbClr val="0033CC"/>
              </a:buClr>
            </a:pPr>
            <a:r>
              <a:rPr lang="en-US" altLang="en-US" sz="2400" dirty="0" smtClean="0"/>
              <a:t>You are about to embark on an exciting and rewarding adventure as an OSHA Special Government Employee (SGE) for VPP! </a:t>
            </a:r>
          </a:p>
        </p:txBody>
      </p:sp>
    </p:spTree>
    <p:extLst>
      <p:ext uri="{BB962C8B-B14F-4D97-AF65-F5344CB8AC3E}">
        <p14:creationId xmlns:p14="http://schemas.microsoft.com/office/powerpoint/2010/main" val="11063856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descr="White box"/>
          <p:cNvSpPr/>
          <p:nvPr/>
        </p:nvSpPr>
        <p:spPr>
          <a:xfrm>
            <a:off x="6781800" y="6019800"/>
            <a:ext cx="2133600" cy="6858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9" name="TextBox 8"/>
          <p:cNvSpPr txBox="1"/>
          <p:nvPr/>
        </p:nvSpPr>
        <p:spPr bwMode="auto">
          <a:xfrm>
            <a:off x="1392650" y="4303712"/>
            <a:ext cx="6358700" cy="1030288"/>
          </a:xfrm>
          <a:prstGeom prst="rect">
            <a:avLst/>
          </a:prstGeom>
          <a:noFill/>
        </p:spPr>
        <p:txBody>
          <a:bodyPr wrap="square">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spcAft>
                <a:spcPts val="600"/>
              </a:spcAft>
            </a:pPr>
            <a:r>
              <a:rPr lang="en-US" sz="2800" b="1" dirty="0" err="1">
                <a:solidFill>
                  <a:srgbClr val="182C83"/>
                </a:solidFill>
                <a:latin typeface="Calibri" charset="0"/>
              </a:rPr>
              <a:t>www.osha.gov</a:t>
            </a:r>
            <a:endParaRPr lang="en-US" sz="2800" b="1" dirty="0">
              <a:solidFill>
                <a:srgbClr val="182C83"/>
              </a:solidFill>
              <a:latin typeface="Calibri" charset="0"/>
            </a:endParaRPr>
          </a:p>
          <a:p>
            <a:pPr algn="ctr" eaLnBrk="1" hangingPunct="1"/>
            <a:r>
              <a:rPr lang="en-US" sz="2800" b="1" dirty="0">
                <a:solidFill>
                  <a:srgbClr val="182C83"/>
                </a:solidFill>
                <a:latin typeface="Calibri" charset="0"/>
              </a:rPr>
              <a:t>800-321-OSHA (6742</a:t>
            </a:r>
            <a:r>
              <a:rPr lang="en-US" sz="2800" b="1" dirty="0">
                <a:solidFill>
                  <a:srgbClr val="182C83"/>
                </a:solidFill>
                <a:effectLst>
                  <a:outerShdw blurRad="38100" dist="38100" dir="2700000" algn="tl">
                    <a:srgbClr val="DDDDDD"/>
                  </a:outerShdw>
                </a:effectLst>
                <a:latin typeface="Calibri" charset="0"/>
              </a:rPr>
              <a:t>)</a:t>
            </a:r>
          </a:p>
        </p:txBody>
      </p:sp>
      <p:pic>
        <p:nvPicPr>
          <p:cNvPr id="4" name="Picture 3" descr="secondary-OSHA logo.jpg" title="OSHA logo"/>
          <p:cNvPicPr>
            <a:picLocks noChangeAspect="1"/>
          </p:cNvPicPr>
          <p:nvPr/>
        </p:nvPicPr>
        <p:blipFill rotWithShape="1">
          <a:blip r:embed="rId3" cstate="email">
            <a:extLst>
              <a:ext uri="{28A0092B-C50C-407E-A947-70E740481C1C}">
                <a14:useLocalDpi xmlns:a14="http://schemas.microsoft.com/office/drawing/2010/main" val="0"/>
              </a:ext>
            </a:extLst>
          </a:blip>
          <a:srcRect b="41192"/>
          <a:stretch/>
        </p:blipFill>
        <p:spPr>
          <a:xfrm>
            <a:off x="3094387" y="3236912"/>
            <a:ext cx="2955227" cy="918643"/>
          </a:xfrm>
          <a:prstGeom prst="rect">
            <a:avLst/>
          </a:prstGeom>
        </p:spPr>
      </p:pic>
      <p:sp>
        <p:nvSpPr>
          <p:cNvPr id="6" name="Title 5"/>
          <p:cNvSpPr>
            <a:spLocks noGrp="1"/>
          </p:cNvSpPr>
          <p:nvPr>
            <p:ph type="title"/>
          </p:nvPr>
        </p:nvSpPr>
        <p:spPr/>
        <p:txBody>
          <a:bodyPr/>
          <a:lstStyle/>
          <a:p>
            <a:r>
              <a:rPr lang="en-US" dirty="0" smtClean="0"/>
              <a:t>Contact Information</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0"/>
            <a:ext cx="9144000" cy="1676400"/>
          </a:xfrm>
        </p:spPr>
        <p:txBody>
          <a:bodyPr/>
          <a:lstStyle/>
          <a:p>
            <a:pPr algn="ctr" eaLnBrk="1" hangingPunct="1"/>
            <a:r>
              <a:rPr lang="en-US" altLang="en-US" dirty="0" smtClean="0">
                <a:solidFill>
                  <a:schemeClr val="accent3"/>
                </a:solidFill>
              </a:rPr>
              <a:t>History of the SGEs</a:t>
            </a:r>
          </a:p>
        </p:txBody>
      </p:sp>
      <p:sp>
        <p:nvSpPr>
          <p:cNvPr id="4099" name="Rectangle 3"/>
          <p:cNvSpPr>
            <a:spLocks noGrp="1" noChangeArrowheads="1"/>
          </p:cNvSpPr>
          <p:nvPr>
            <p:ph type="body" idx="1"/>
          </p:nvPr>
        </p:nvSpPr>
        <p:spPr>
          <a:xfrm>
            <a:off x="685800" y="2079625"/>
            <a:ext cx="7772400" cy="4419600"/>
          </a:xfrm>
          <a:extLst>
            <a:ext uri="{AF507438-7753-43E0-B8FC-AC1667EBCBE1}">
              <a14:hiddenEffects xmlns:a14="http://schemas.microsoft.com/office/drawing/2010/main">
                <a:effectLst>
                  <a:outerShdw dist="35921" dir="2700000" algn="ctr" rotWithShape="0">
                    <a:schemeClr val="tx2"/>
                  </a:outerShdw>
                </a:effectLst>
              </a14:hiddenEffects>
            </a:ext>
          </a:extLst>
        </p:spPr>
        <p:txBody>
          <a:bodyPr/>
          <a:lstStyle/>
          <a:p>
            <a:pPr eaLnBrk="1" hangingPunct="1">
              <a:buClr>
                <a:srgbClr val="0033CC"/>
              </a:buClr>
            </a:pPr>
            <a:r>
              <a:rPr lang="en-US" altLang="en-US" dirty="0" smtClean="0"/>
              <a:t>Inspiration for the SGE Program?</a:t>
            </a:r>
          </a:p>
          <a:p>
            <a:pPr eaLnBrk="1" hangingPunct="1">
              <a:buClr>
                <a:srgbClr val="0033CC"/>
              </a:buClr>
            </a:pPr>
            <a:endParaRPr lang="en-US" altLang="en-US" dirty="0" smtClean="0"/>
          </a:p>
          <a:p>
            <a:pPr lvl="1" eaLnBrk="1" hangingPunct="1">
              <a:buClr>
                <a:srgbClr val="0033CC"/>
              </a:buClr>
            </a:pPr>
            <a:r>
              <a:rPr lang="en-US" altLang="en-US" dirty="0" smtClean="0"/>
              <a:t>VPP grows, OSHA resources do not!</a:t>
            </a:r>
          </a:p>
          <a:p>
            <a:pPr lvl="2" eaLnBrk="1" hangingPunct="1">
              <a:buClr>
                <a:srgbClr val="0033CC"/>
              </a:buClr>
              <a:buFont typeface="Wingdings" panose="05000000000000000000" pitchFamily="2" charset="2"/>
              <a:buChar char="§"/>
            </a:pPr>
            <a:endParaRPr lang="en-US" altLang="en-US" dirty="0" smtClean="0"/>
          </a:p>
          <a:p>
            <a:pPr lvl="2" eaLnBrk="1" hangingPunct="1">
              <a:buClr>
                <a:srgbClr val="0033CC"/>
              </a:buClr>
              <a:buFont typeface="Wingdings" panose="05000000000000000000" pitchFamily="2" charset="2"/>
              <a:buChar char="§"/>
            </a:pPr>
            <a:r>
              <a:rPr lang="en-US" altLang="en-US" dirty="0" smtClean="0"/>
              <a:t>VPP applicants were waiting up to 2 years for their on-site evaluation(s).</a:t>
            </a:r>
          </a:p>
        </p:txBody>
      </p:sp>
    </p:spTree>
    <p:extLst>
      <p:ext uri="{BB962C8B-B14F-4D97-AF65-F5344CB8AC3E}">
        <p14:creationId xmlns:p14="http://schemas.microsoft.com/office/powerpoint/2010/main" val="23153673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304800"/>
            <a:ext cx="9144000" cy="1143000"/>
          </a:xfrm>
        </p:spPr>
        <p:txBody>
          <a:bodyPr/>
          <a:lstStyle/>
          <a:p>
            <a:pPr algn="ctr" eaLnBrk="1" hangingPunct="1"/>
            <a:r>
              <a:rPr lang="en-US" altLang="en-US" dirty="0" smtClean="0">
                <a:solidFill>
                  <a:schemeClr val="accent3"/>
                </a:solidFill>
              </a:rPr>
              <a:t>Benefits to OSHA</a:t>
            </a:r>
          </a:p>
        </p:txBody>
      </p:sp>
      <p:sp>
        <p:nvSpPr>
          <p:cNvPr id="5123" name="Rectangle 3"/>
          <p:cNvSpPr>
            <a:spLocks noGrp="1" noChangeArrowheads="1"/>
          </p:cNvSpPr>
          <p:nvPr>
            <p:ph type="body" idx="1"/>
          </p:nvPr>
        </p:nvSpPr>
        <p:spPr>
          <a:xfrm>
            <a:off x="647700" y="2133600"/>
            <a:ext cx="7848600" cy="3886200"/>
          </a:xfrm>
          <a:extLst>
            <a:ext uri="{AF507438-7753-43E0-B8FC-AC1667EBCBE1}">
              <a14:hiddenEffects xmlns:a14="http://schemas.microsoft.com/office/drawing/2010/main">
                <a:effectLst>
                  <a:outerShdw dist="35921" dir="2700000" algn="ctr" rotWithShape="0">
                    <a:schemeClr val="tx2"/>
                  </a:outerShdw>
                </a:effectLst>
              </a14:hiddenEffects>
            </a:ext>
          </a:extLst>
        </p:spPr>
        <p:txBody>
          <a:bodyPr/>
          <a:lstStyle/>
          <a:p>
            <a:pPr eaLnBrk="1" hangingPunct="1">
              <a:lnSpc>
                <a:spcPct val="90000"/>
              </a:lnSpc>
              <a:buClr>
                <a:srgbClr val="0033CC"/>
              </a:buClr>
            </a:pPr>
            <a:r>
              <a:rPr lang="en-US" altLang="en-US" dirty="0" smtClean="0"/>
              <a:t>The SGE Program provides OSHA and Industry with highly qualified and skilled safety and health experts, labor representatives, and employees with both specific industry experience and knowledge of the requirements of VPP.</a:t>
            </a:r>
          </a:p>
          <a:p>
            <a:pPr eaLnBrk="1" hangingPunct="1">
              <a:lnSpc>
                <a:spcPct val="90000"/>
              </a:lnSpc>
              <a:buClr>
                <a:srgbClr val="0033CC"/>
              </a:buClr>
            </a:pPr>
            <a:endParaRPr lang="en-US" altLang="en-US" dirty="0" smtClean="0"/>
          </a:p>
          <a:p>
            <a:pPr eaLnBrk="1" hangingPunct="1">
              <a:lnSpc>
                <a:spcPct val="90000"/>
              </a:lnSpc>
              <a:buClr>
                <a:srgbClr val="0033CC"/>
              </a:buClr>
            </a:pPr>
            <a:r>
              <a:rPr lang="en-US" altLang="en-US" dirty="0" smtClean="0"/>
              <a:t>Tremendous pool of resources!</a:t>
            </a:r>
          </a:p>
        </p:txBody>
      </p:sp>
    </p:spTree>
    <p:extLst>
      <p:ext uri="{BB962C8B-B14F-4D97-AF65-F5344CB8AC3E}">
        <p14:creationId xmlns:p14="http://schemas.microsoft.com/office/powerpoint/2010/main" val="6936557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304800"/>
            <a:ext cx="9144000" cy="1143000"/>
          </a:xfrm>
        </p:spPr>
        <p:txBody>
          <a:bodyPr/>
          <a:lstStyle/>
          <a:p>
            <a:pPr algn="ctr" eaLnBrk="1" hangingPunct="1"/>
            <a:r>
              <a:rPr lang="en-US" altLang="en-US" dirty="0" smtClean="0">
                <a:solidFill>
                  <a:schemeClr val="accent3"/>
                </a:solidFill>
              </a:rPr>
              <a:t>Benefits to VPP Applicants</a:t>
            </a:r>
          </a:p>
        </p:txBody>
      </p:sp>
      <p:sp>
        <p:nvSpPr>
          <p:cNvPr id="6147" name="Rectangle 3"/>
          <p:cNvSpPr>
            <a:spLocks noGrp="1" noChangeArrowheads="1"/>
          </p:cNvSpPr>
          <p:nvPr>
            <p:ph type="body" idx="1"/>
          </p:nvPr>
        </p:nvSpPr>
        <p:spPr>
          <a:xfrm>
            <a:off x="571500" y="2209800"/>
            <a:ext cx="8001000" cy="3886200"/>
          </a:xfrm>
          <a:extLst>
            <a:ext uri="{AF507438-7753-43E0-B8FC-AC1667EBCBE1}">
              <a14:hiddenEffects xmlns:a14="http://schemas.microsoft.com/office/drawing/2010/main">
                <a:effectLst>
                  <a:outerShdw dist="35921" dir="2700000" algn="ctr" rotWithShape="0">
                    <a:schemeClr val="tx2"/>
                  </a:outerShdw>
                </a:effectLst>
              </a14:hiddenEffects>
            </a:ext>
          </a:extLst>
        </p:spPr>
        <p:txBody>
          <a:bodyPr/>
          <a:lstStyle/>
          <a:p>
            <a:pPr eaLnBrk="1" hangingPunct="1">
              <a:buClr>
                <a:srgbClr val="0033CC"/>
              </a:buClr>
            </a:pPr>
            <a:r>
              <a:rPr lang="en-US" altLang="en-US" sz="2800" dirty="0" smtClean="0"/>
              <a:t>SGEs participating on an on-site evaluation–</a:t>
            </a:r>
          </a:p>
          <a:p>
            <a:pPr eaLnBrk="1" hangingPunct="1">
              <a:buClr>
                <a:srgbClr val="0033CC"/>
              </a:buClr>
            </a:pPr>
            <a:endParaRPr lang="en-US" altLang="en-US" sz="2800" dirty="0" smtClean="0"/>
          </a:p>
          <a:p>
            <a:pPr lvl="1" eaLnBrk="1" hangingPunct="1">
              <a:buClr>
                <a:srgbClr val="0033CC"/>
              </a:buClr>
            </a:pPr>
            <a:r>
              <a:rPr lang="en-US" altLang="en-US" sz="2400" dirty="0" smtClean="0"/>
              <a:t>Provide a fresh perspective to the worksite</a:t>
            </a:r>
          </a:p>
          <a:p>
            <a:pPr eaLnBrk="1" hangingPunct="1">
              <a:buClr>
                <a:srgbClr val="0033CC"/>
              </a:buClr>
            </a:pPr>
            <a:endParaRPr lang="en-US" altLang="en-US" sz="2800" dirty="0" smtClean="0"/>
          </a:p>
          <a:p>
            <a:pPr lvl="1" eaLnBrk="1" hangingPunct="1">
              <a:buClr>
                <a:srgbClr val="0033CC"/>
              </a:buClr>
            </a:pPr>
            <a:r>
              <a:rPr lang="en-US" altLang="en-US" sz="2400" dirty="0" smtClean="0"/>
              <a:t>Share best practices</a:t>
            </a:r>
          </a:p>
          <a:p>
            <a:pPr lvl="1" eaLnBrk="1" hangingPunct="1">
              <a:buClr>
                <a:srgbClr val="0033CC"/>
              </a:buClr>
            </a:pPr>
            <a:endParaRPr lang="en-US" altLang="en-US" sz="2400" dirty="0" smtClean="0"/>
          </a:p>
          <a:p>
            <a:pPr lvl="1" eaLnBrk="1" hangingPunct="1">
              <a:buClr>
                <a:srgbClr val="0033CC"/>
              </a:buClr>
            </a:pPr>
            <a:r>
              <a:rPr lang="en-US" altLang="en-US" sz="2400" dirty="0" smtClean="0"/>
              <a:t>Relate to applicants on an industry basis</a:t>
            </a:r>
          </a:p>
        </p:txBody>
      </p:sp>
    </p:spTree>
    <p:extLst>
      <p:ext uri="{BB962C8B-B14F-4D97-AF65-F5344CB8AC3E}">
        <p14:creationId xmlns:p14="http://schemas.microsoft.com/office/powerpoint/2010/main" val="25417580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0" y="304800"/>
            <a:ext cx="9144000" cy="1143000"/>
          </a:xfrm>
        </p:spPr>
        <p:txBody>
          <a:bodyPr/>
          <a:lstStyle/>
          <a:p>
            <a:pPr algn="ctr" eaLnBrk="1" hangingPunct="1"/>
            <a:r>
              <a:rPr lang="en-US" altLang="en-US" dirty="0" smtClean="0">
                <a:solidFill>
                  <a:schemeClr val="accent3"/>
                </a:solidFill>
              </a:rPr>
              <a:t>Benefits to SGE Company</a:t>
            </a:r>
          </a:p>
        </p:txBody>
      </p:sp>
      <p:sp>
        <p:nvSpPr>
          <p:cNvPr id="7171" name="Rectangle 3"/>
          <p:cNvSpPr>
            <a:spLocks noGrp="1" noChangeArrowheads="1"/>
          </p:cNvSpPr>
          <p:nvPr>
            <p:ph type="body" idx="1"/>
          </p:nvPr>
        </p:nvSpPr>
        <p:spPr>
          <a:xfrm>
            <a:off x="495300" y="2133600"/>
            <a:ext cx="8153400" cy="4953000"/>
          </a:xfrm>
          <a:extLst>
            <a:ext uri="{AF507438-7753-43E0-B8FC-AC1667EBCBE1}">
              <a14:hiddenEffects xmlns:a14="http://schemas.microsoft.com/office/drawing/2010/main">
                <a:effectLst>
                  <a:outerShdw dist="35921" dir="2700000" algn="ctr" rotWithShape="0">
                    <a:schemeClr val="tx2"/>
                  </a:outerShdw>
                </a:effectLst>
              </a14:hiddenEffects>
            </a:ext>
          </a:extLst>
        </p:spPr>
        <p:txBody>
          <a:bodyPr/>
          <a:lstStyle/>
          <a:p>
            <a:pPr eaLnBrk="1" hangingPunct="1">
              <a:buClr>
                <a:srgbClr val="0033CC"/>
              </a:buClr>
            </a:pPr>
            <a:r>
              <a:rPr lang="en-US" altLang="en-US" sz="2800" dirty="0" smtClean="0"/>
              <a:t>Companies support the participation of SGEs –</a:t>
            </a:r>
          </a:p>
          <a:p>
            <a:pPr lvl="1" eaLnBrk="1" hangingPunct="1">
              <a:buClr>
                <a:srgbClr val="0033CC"/>
              </a:buClr>
            </a:pPr>
            <a:r>
              <a:rPr lang="en-US" altLang="en-US" sz="2400" dirty="0" smtClean="0"/>
              <a:t>Receive credit toward VPP requirement for VPP commitment;</a:t>
            </a:r>
          </a:p>
          <a:p>
            <a:pPr lvl="1" eaLnBrk="1" hangingPunct="1">
              <a:buClr>
                <a:srgbClr val="0033CC"/>
              </a:buClr>
            </a:pPr>
            <a:endParaRPr lang="en-US" altLang="en-US" sz="2400" dirty="0" smtClean="0"/>
          </a:p>
          <a:p>
            <a:pPr lvl="1" eaLnBrk="1" hangingPunct="1">
              <a:buClr>
                <a:srgbClr val="0033CC"/>
              </a:buClr>
            </a:pPr>
            <a:r>
              <a:rPr lang="en-US" altLang="en-US" sz="2400" dirty="0" smtClean="0"/>
              <a:t>Learn best practices and other methods of improving safety and health from SGE observations;</a:t>
            </a:r>
          </a:p>
          <a:p>
            <a:pPr lvl="1" eaLnBrk="1" hangingPunct="1">
              <a:buClr>
                <a:srgbClr val="0033CC"/>
              </a:buClr>
            </a:pPr>
            <a:endParaRPr lang="en-US" altLang="en-US" sz="2400" dirty="0" smtClean="0"/>
          </a:p>
          <a:p>
            <a:pPr lvl="1" eaLnBrk="1" hangingPunct="1">
              <a:buClr>
                <a:srgbClr val="0033CC"/>
              </a:buClr>
            </a:pPr>
            <a:r>
              <a:rPr lang="en-US" altLang="en-US" sz="2400" dirty="0" smtClean="0"/>
              <a:t>Are more knowledgeable regarding evaluation procedures used by OSHA to evaluate their worksite.</a:t>
            </a:r>
          </a:p>
        </p:txBody>
      </p:sp>
    </p:spTree>
    <p:extLst>
      <p:ext uri="{BB962C8B-B14F-4D97-AF65-F5344CB8AC3E}">
        <p14:creationId xmlns:p14="http://schemas.microsoft.com/office/powerpoint/2010/main" val="29879701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304800"/>
            <a:ext cx="9144000" cy="1143000"/>
          </a:xfrm>
        </p:spPr>
        <p:txBody>
          <a:bodyPr/>
          <a:lstStyle/>
          <a:p>
            <a:pPr algn="ctr" eaLnBrk="1" hangingPunct="1"/>
            <a:r>
              <a:rPr lang="en-US" altLang="en-US" dirty="0" smtClean="0">
                <a:solidFill>
                  <a:schemeClr val="accent3"/>
                </a:solidFill>
              </a:rPr>
              <a:t>Benefits to SGE</a:t>
            </a:r>
          </a:p>
        </p:txBody>
      </p:sp>
      <p:sp>
        <p:nvSpPr>
          <p:cNvPr id="8195" name="Rectangle 3"/>
          <p:cNvSpPr>
            <a:spLocks noGrp="1" noChangeArrowheads="1"/>
          </p:cNvSpPr>
          <p:nvPr>
            <p:ph type="body" idx="1"/>
          </p:nvPr>
        </p:nvSpPr>
        <p:spPr>
          <a:xfrm>
            <a:off x="457200" y="1981200"/>
            <a:ext cx="8229600" cy="4495800"/>
          </a:xfrm>
          <a:extLst>
            <a:ext uri="{AF507438-7753-43E0-B8FC-AC1667EBCBE1}">
              <a14:hiddenEffects xmlns:a14="http://schemas.microsoft.com/office/drawing/2010/main">
                <a:effectLst>
                  <a:outerShdw dist="35921" dir="2700000" algn="ctr" rotWithShape="0">
                    <a:schemeClr val="tx2"/>
                  </a:outerShdw>
                </a:effectLst>
              </a14:hiddenEffects>
            </a:ext>
          </a:extLst>
        </p:spPr>
        <p:txBody>
          <a:bodyPr/>
          <a:lstStyle/>
          <a:p>
            <a:pPr eaLnBrk="1" hangingPunct="1">
              <a:buClr>
                <a:srgbClr val="0033CC"/>
              </a:buClr>
            </a:pPr>
            <a:r>
              <a:rPr lang="en-US" altLang="en-US" sz="2800" dirty="0" smtClean="0"/>
              <a:t>Employees participating as SGEs during evaluation(s) –</a:t>
            </a:r>
          </a:p>
          <a:p>
            <a:pPr lvl="1" eaLnBrk="1" hangingPunct="1">
              <a:buClr>
                <a:srgbClr val="0033CC"/>
              </a:buClr>
            </a:pPr>
            <a:r>
              <a:rPr lang="en-US" altLang="en-US" sz="2400" dirty="0" smtClean="0"/>
              <a:t>Expand their knowledge of safety and health;</a:t>
            </a:r>
          </a:p>
          <a:p>
            <a:pPr lvl="1" eaLnBrk="1" hangingPunct="1">
              <a:buClr>
                <a:srgbClr val="0033CC"/>
              </a:buClr>
            </a:pPr>
            <a:endParaRPr lang="en-US" altLang="en-US" sz="2400" dirty="0" smtClean="0"/>
          </a:p>
          <a:p>
            <a:pPr lvl="1" eaLnBrk="1" hangingPunct="1">
              <a:buClr>
                <a:srgbClr val="0033CC"/>
              </a:buClr>
            </a:pPr>
            <a:r>
              <a:rPr lang="en-US" altLang="en-US" sz="2400" dirty="0" smtClean="0"/>
              <a:t>Create industry contacts for information sharing and future reference;</a:t>
            </a:r>
          </a:p>
          <a:p>
            <a:pPr lvl="1" eaLnBrk="1" hangingPunct="1">
              <a:buClr>
                <a:srgbClr val="0033CC"/>
              </a:buClr>
            </a:pPr>
            <a:endParaRPr lang="en-US" altLang="en-US" sz="2400" dirty="0" smtClean="0"/>
          </a:p>
          <a:p>
            <a:pPr lvl="1" eaLnBrk="1" hangingPunct="1">
              <a:buClr>
                <a:srgbClr val="0033CC"/>
              </a:buClr>
            </a:pPr>
            <a:r>
              <a:rPr lang="en-US" altLang="en-US" sz="2400" dirty="0" smtClean="0"/>
              <a:t>Are sworn in as actual government employees;</a:t>
            </a:r>
          </a:p>
          <a:p>
            <a:pPr lvl="1" eaLnBrk="1" hangingPunct="1">
              <a:buClr>
                <a:srgbClr val="0033CC"/>
              </a:buClr>
            </a:pPr>
            <a:endParaRPr lang="en-US" altLang="en-US" sz="2400" dirty="0" smtClean="0"/>
          </a:p>
          <a:p>
            <a:pPr lvl="1" eaLnBrk="1" hangingPunct="1">
              <a:buClr>
                <a:srgbClr val="0033CC"/>
              </a:buClr>
            </a:pPr>
            <a:r>
              <a:rPr lang="en-US" altLang="en-US" sz="2400" dirty="0" smtClean="0"/>
              <a:t>May use designation on resume, etc.</a:t>
            </a:r>
          </a:p>
        </p:txBody>
      </p:sp>
    </p:spTree>
    <p:extLst>
      <p:ext uri="{BB962C8B-B14F-4D97-AF65-F5344CB8AC3E}">
        <p14:creationId xmlns:p14="http://schemas.microsoft.com/office/powerpoint/2010/main" val="23131936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0" y="304800"/>
            <a:ext cx="9144000" cy="1143000"/>
          </a:xfrm>
        </p:spPr>
        <p:txBody>
          <a:bodyPr/>
          <a:lstStyle/>
          <a:p>
            <a:pPr algn="ctr" eaLnBrk="1" hangingPunct="1"/>
            <a:r>
              <a:rPr lang="en-US" altLang="en-US" dirty="0" smtClean="0">
                <a:solidFill>
                  <a:schemeClr val="accent3"/>
                </a:solidFill>
              </a:rPr>
              <a:t>Additional Benefits to SGE</a:t>
            </a:r>
          </a:p>
        </p:txBody>
      </p:sp>
      <p:sp>
        <p:nvSpPr>
          <p:cNvPr id="9219" name="Rectangle 3"/>
          <p:cNvSpPr>
            <a:spLocks noGrp="1" noChangeArrowheads="1"/>
          </p:cNvSpPr>
          <p:nvPr>
            <p:ph type="body" idx="1"/>
          </p:nvPr>
        </p:nvSpPr>
        <p:spPr>
          <a:xfrm>
            <a:off x="457200" y="2209800"/>
            <a:ext cx="8229600" cy="4953000"/>
          </a:xfrm>
          <a:extLst>
            <a:ext uri="{AF507438-7753-43E0-B8FC-AC1667EBCBE1}">
              <a14:hiddenEffects xmlns:a14="http://schemas.microsoft.com/office/drawing/2010/main">
                <a:effectLst>
                  <a:outerShdw dist="35921" dir="2700000" algn="ctr" rotWithShape="0">
                    <a:schemeClr val="tx2"/>
                  </a:outerShdw>
                </a:effectLst>
              </a14:hiddenEffects>
            </a:ext>
          </a:extLst>
        </p:spPr>
        <p:txBody>
          <a:bodyPr/>
          <a:lstStyle/>
          <a:p>
            <a:pPr eaLnBrk="1" hangingPunct="1">
              <a:buClr>
                <a:srgbClr val="0033CC"/>
              </a:buClr>
              <a:defRPr/>
            </a:pPr>
            <a:r>
              <a:rPr lang="en-US" altLang="en-US" sz="2400" dirty="0" smtClean="0"/>
              <a:t>Tuition Free courses at OSHA Training Institute in Arlington Heights, IL </a:t>
            </a:r>
            <a:endParaRPr lang="en-US" altLang="en-US" sz="1200" dirty="0" smtClean="0"/>
          </a:p>
          <a:p>
            <a:pPr lvl="1" eaLnBrk="1" hangingPunct="1">
              <a:buClr>
                <a:srgbClr val="0033CC"/>
              </a:buClr>
              <a:defRPr/>
            </a:pPr>
            <a:r>
              <a:rPr lang="en-US" altLang="en-US" sz="2400" dirty="0" smtClean="0">
                <a:latin typeface="+mj-lt"/>
              </a:rPr>
              <a:t>Select Education Center provide this benefit; however, must be coordinated through SGE and Education Center</a:t>
            </a:r>
            <a:endParaRPr lang="en-US" altLang="en-US" sz="2400" dirty="0" smtClean="0"/>
          </a:p>
          <a:p>
            <a:pPr eaLnBrk="1" hangingPunct="1">
              <a:buClr>
                <a:srgbClr val="0033CC"/>
              </a:buClr>
              <a:defRPr/>
            </a:pPr>
            <a:r>
              <a:rPr lang="en-US" altLang="en-US" sz="2400" dirty="0" smtClean="0"/>
              <a:t>Continuing Education Units</a:t>
            </a:r>
          </a:p>
          <a:p>
            <a:pPr eaLnBrk="1" hangingPunct="1">
              <a:buClr>
                <a:srgbClr val="0033CC"/>
              </a:buClr>
              <a:defRPr/>
            </a:pPr>
            <a:r>
              <a:rPr lang="en-US" altLang="en-US" sz="2400" dirty="0" smtClean="0"/>
              <a:t>Earn CSP and CIH certification points</a:t>
            </a:r>
          </a:p>
          <a:p>
            <a:pPr eaLnBrk="1" hangingPunct="1">
              <a:buClr>
                <a:srgbClr val="0033CC"/>
              </a:buClr>
              <a:defRPr/>
            </a:pPr>
            <a:r>
              <a:rPr lang="en-US" altLang="en-US" sz="2400" dirty="0" smtClean="0"/>
              <a:t>Regional/National SGE of the Year Award</a:t>
            </a:r>
          </a:p>
          <a:p>
            <a:pPr lvl="1" eaLnBrk="1" hangingPunct="1">
              <a:buClr>
                <a:srgbClr val="0033CC"/>
              </a:buClr>
              <a:defRPr/>
            </a:pPr>
            <a:endParaRPr lang="en-US" altLang="en-US" sz="2400" dirty="0" smtClean="0"/>
          </a:p>
        </p:txBody>
      </p:sp>
    </p:spTree>
    <p:extLst>
      <p:ext uri="{BB962C8B-B14F-4D97-AF65-F5344CB8AC3E}">
        <p14:creationId xmlns:p14="http://schemas.microsoft.com/office/powerpoint/2010/main" val="21330889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0" y="0"/>
            <a:ext cx="9144000" cy="1676400"/>
          </a:xfrm>
        </p:spPr>
        <p:txBody>
          <a:bodyPr/>
          <a:lstStyle/>
          <a:p>
            <a:pPr algn="ctr" eaLnBrk="1" hangingPunct="1"/>
            <a:r>
              <a:rPr lang="en-US" altLang="en-US" dirty="0" smtClean="0">
                <a:solidFill>
                  <a:schemeClr val="accent3"/>
                </a:solidFill>
              </a:rPr>
              <a:t>Swear-in Procedures</a:t>
            </a:r>
          </a:p>
        </p:txBody>
      </p:sp>
      <p:sp>
        <p:nvSpPr>
          <p:cNvPr id="10243" name="Rectangle 3"/>
          <p:cNvSpPr>
            <a:spLocks noGrp="1" noChangeArrowheads="1"/>
          </p:cNvSpPr>
          <p:nvPr>
            <p:ph type="body" idx="1"/>
          </p:nvPr>
        </p:nvSpPr>
        <p:spPr>
          <a:xfrm>
            <a:off x="571500" y="2286000"/>
            <a:ext cx="8001000" cy="4419600"/>
          </a:xfrm>
          <a:extLst>
            <a:ext uri="{AF507438-7753-43E0-B8FC-AC1667EBCBE1}">
              <a14:hiddenEffects xmlns:a14="http://schemas.microsoft.com/office/drawing/2010/main">
                <a:effectLst>
                  <a:outerShdw dist="35921" dir="2700000" algn="ctr" rotWithShape="0">
                    <a:schemeClr val="tx2"/>
                  </a:outerShdw>
                </a:effectLst>
              </a14:hiddenEffects>
            </a:ext>
          </a:extLst>
        </p:spPr>
        <p:txBody>
          <a:bodyPr/>
          <a:lstStyle/>
          <a:p>
            <a:pPr eaLnBrk="1" hangingPunct="1">
              <a:buClr>
                <a:srgbClr val="0033CC"/>
              </a:buClr>
            </a:pPr>
            <a:r>
              <a:rPr lang="en-US" altLang="en-US" sz="2800" dirty="0" smtClean="0"/>
              <a:t>SGEs must sign an appointment affidavit</a:t>
            </a:r>
          </a:p>
          <a:p>
            <a:pPr eaLnBrk="1" hangingPunct="1">
              <a:buClr>
                <a:srgbClr val="0033CC"/>
              </a:buClr>
            </a:pPr>
            <a:r>
              <a:rPr lang="en-US" altLang="en-US" sz="2800" dirty="0" smtClean="0"/>
              <a:t>SGEs must be sworn-in by an OSHA Appointing Official, which are limited to:</a:t>
            </a:r>
          </a:p>
          <a:p>
            <a:pPr lvl="1" eaLnBrk="1" hangingPunct="1">
              <a:buClr>
                <a:srgbClr val="0033CC"/>
              </a:buClr>
            </a:pPr>
            <a:r>
              <a:rPr lang="en-US" altLang="en-US" sz="2400" dirty="0" smtClean="0"/>
              <a:t>Directorate Heads</a:t>
            </a:r>
          </a:p>
          <a:p>
            <a:pPr lvl="1" eaLnBrk="1" hangingPunct="1">
              <a:buClr>
                <a:srgbClr val="0033CC"/>
              </a:buClr>
            </a:pPr>
            <a:r>
              <a:rPr lang="en-US" altLang="en-US" sz="2400" dirty="0" smtClean="0"/>
              <a:t>Director, Office of Partnerships and Recognition</a:t>
            </a:r>
          </a:p>
          <a:p>
            <a:pPr lvl="1" eaLnBrk="1" hangingPunct="1">
              <a:buClr>
                <a:srgbClr val="0033CC"/>
              </a:buClr>
            </a:pPr>
            <a:r>
              <a:rPr lang="en-US" altLang="en-US" sz="2400" dirty="0" smtClean="0"/>
              <a:t>OASAM Regional Personnel Officers</a:t>
            </a:r>
          </a:p>
          <a:p>
            <a:pPr lvl="1" eaLnBrk="1" hangingPunct="1">
              <a:buClr>
                <a:srgbClr val="0033CC"/>
              </a:buClr>
            </a:pPr>
            <a:r>
              <a:rPr lang="en-US" altLang="en-US" sz="2400" dirty="0" smtClean="0"/>
              <a:t>Area Directors</a:t>
            </a:r>
          </a:p>
          <a:p>
            <a:pPr lvl="1" eaLnBrk="1" hangingPunct="1">
              <a:buClr>
                <a:srgbClr val="0033CC"/>
              </a:buClr>
            </a:pPr>
            <a:r>
              <a:rPr lang="en-US" altLang="en-US" sz="2400" dirty="0" smtClean="0"/>
              <a:t>Deputies acting in these capacities</a:t>
            </a:r>
          </a:p>
          <a:p>
            <a:pPr eaLnBrk="1" hangingPunct="1"/>
            <a:endParaRPr lang="en-US" altLang="en-US" sz="2800" dirty="0" smtClean="0"/>
          </a:p>
        </p:txBody>
      </p:sp>
    </p:spTree>
    <p:extLst>
      <p:ext uri="{BB962C8B-B14F-4D97-AF65-F5344CB8AC3E}">
        <p14:creationId xmlns:p14="http://schemas.microsoft.com/office/powerpoint/2010/main" val="194291905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652</TotalTime>
  <Words>1031</Words>
  <Application>Microsoft Office PowerPoint</Application>
  <PresentationFormat>On-screen Show (4:3)</PresentationFormat>
  <Paragraphs>138</Paragraphs>
  <Slides>23</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ＭＳ Ｐゴシック</vt:lpstr>
      <vt:lpstr>Arial</vt:lpstr>
      <vt:lpstr>Calibri</vt:lpstr>
      <vt:lpstr>Monotype Sorts</vt:lpstr>
      <vt:lpstr>Wingdings</vt:lpstr>
      <vt:lpstr>Default Design</vt:lpstr>
      <vt:lpstr>Clip</vt:lpstr>
      <vt:lpstr>OSHA Special Government Employee (SGE) Training </vt:lpstr>
      <vt:lpstr>In this section we’ll discuss:</vt:lpstr>
      <vt:lpstr>History of the SGEs</vt:lpstr>
      <vt:lpstr>Benefits to OSHA</vt:lpstr>
      <vt:lpstr>Benefits to VPP Applicants</vt:lpstr>
      <vt:lpstr>Benefits to SGE Company</vt:lpstr>
      <vt:lpstr>Benefits to SGE</vt:lpstr>
      <vt:lpstr>Additional Benefits to SGE</vt:lpstr>
      <vt:lpstr>Swear-in Procedures</vt:lpstr>
      <vt:lpstr>Swear-in Procedures</vt:lpstr>
      <vt:lpstr>Terms of Service</vt:lpstr>
      <vt:lpstr>Financial Disclosure Report</vt:lpstr>
      <vt:lpstr>Your Duties</vt:lpstr>
      <vt:lpstr>Expanded Role of SGE</vt:lpstr>
      <vt:lpstr>Renewing SGEs</vt:lpstr>
      <vt:lpstr>Injury/Illness of a SGE</vt:lpstr>
      <vt:lpstr>Conduct </vt:lpstr>
      <vt:lpstr>Conduct </vt:lpstr>
      <vt:lpstr>Conduct</vt:lpstr>
      <vt:lpstr>Ethics</vt:lpstr>
      <vt:lpstr>Ethics</vt:lpstr>
      <vt:lpstr>You are on your way! </vt:lpstr>
      <vt:lpstr>Contact Information</vt:lpstr>
    </vt:vector>
  </TitlesOfParts>
  <Manager/>
  <Company>OSHA</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OSHA Template</dc:title>
  <dc:subject/>
  <dc:creator>Office of Communications</dc:creator>
  <cp:keywords/>
  <dc:description/>
  <cp:lastModifiedBy>Hymes, Whitney - OSHA</cp:lastModifiedBy>
  <cp:revision>44</cp:revision>
  <cp:lastPrinted>2018-12-07T14:42:03Z</cp:lastPrinted>
  <dcterms:created xsi:type="dcterms:W3CDTF">2006-10-02T15:43:52Z</dcterms:created>
  <dcterms:modified xsi:type="dcterms:W3CDTF">2021-07-30T20:21:25Z</dcterms:modified>
  <cp:category/>
</cp:coreProperties>
</file>