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1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59" r:id="rId12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83"/>
    <a:srgbClr val="182E67"/>
    <a:srgbClr val="0070C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7/30/2021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6763" indent="-2921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79513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4175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28838" indent="-2333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60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32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04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7638" indent="-2333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505CB53-ADB6-3642-827B-3EFBBB2DBE0A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733800"/>
            <a:ext cx="6096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734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96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65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/>
            </a:lvl1pPr>
            <a:lvl3pPr>
              <a:buClr>
                <a:srgbClr val="0070C0"/>
              </a:buClr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24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/>
            </a:lvl1pPr>
            <a:lvl2pPr>
              <a:defRPr sz="2400"/>
            </a:lvl2pPr>
            <a:lvl3pPr>
              <a:buClr>
                <a:srgbClr val="182C83"/>
              </a:buCl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436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1935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059112"/>
            <a:ext cx="4040188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41935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059112"/>
            <a:ext cx="4041775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/>
            </a:lvl1pPr>
            <a:lvl2pPr>
              <a:defRPr sz="2000"/>
            </a:lvl2pPr>
            <a:lvl3pPr>
              <a:buClr>
                <a:srgbClr val="182C83"/>
              </a:buCl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-16764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OSHA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16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975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4200" y="6248400"/>
            <a:ext cx="1905000" cy="309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62"/>
          <a:stretch/>
        </p:blipFill>
        <p:spPr>
          <a:xfrm>
            <a:off x="-2" y="0"/>
            <a:ext cx="9171432" cy="221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gonzaga.edu/Student-Life/New-Student-Information/New-Student-Orientation/Pictures-2009/alarm-clock-ringing.gif&amp;imgrefurl=http://www.gonzaga.edu/Student-Life/New-Student-Information/New-Student-Orientation/Student-Information/Whattobring.asp&amp;usg=__ah2sHbNkAILgV2j_qWGic8Bjh64=&amp;h=480&amp;w=514&amp;sz=31&amp;hl=en&amp;start=2&amp;sig2=ITOBWXKa5dYNwa-CE-5oow&amp;tbnid=2mJdDG8zZjaPaM:&amp;tbnh=122&amp;tbnw=131&amp;prev=/images%3Fq%3Dalarm%2Bclock%2Bringing%26gbv%3D2%26hl%3Den&amp;ei=cm98SoOvB8fqlAeA9tD8AQ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0" y="2284412"/>
            <a:ext cx="9144000" cy="16017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en-US" sz="5400" dirty="0">
                <a:solidFill>
                  <a:srgbClr val="0070C0"/>
                </a:solidFill>
                <a:latin typeface="Calibri" panose="020F0502020204030204" pitchFamily="34" charset="0"/>
              </a:rPr>
              <a:t>OSHA Special Government Employee (SGE) </a:t>
            </a:r>
            <a: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Training</a:t>
            </a:r>
            <a:br>
              <a:rPr lang="en-US" altLang="en-US" sz="5400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en-US" altLang="en-US" sz="1600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0" y="4038600"/>
            <a:ext cx="9144000" cy="15240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United States Department of Labor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altLang="en-US" sz="2000" b="1" dirty="0" smtClean="0">
                <a:latin typeface="Calibri" pitchFamily="34" charset="0"/>
              </a:rPr>
              <a:t>Occupational Safety and Health Administration</a:t>
            </a:r>
            <a:endParaRPr lang="en-US" altLang="en-US" sz="2400" b="1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6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Remember…..</a:t>
            </a:r>
            <a:br>
              <a:rPr lang="en-US" altLang="en-US" dirty="0" smtClean="0">
                <a:solidFill>
                  <a:schemeClr val="accent3"/>
                </a:solidFill>
              </a:rPr>
            </a:br>
            <a:r>
              <a:rPr lang="en-US" altLang="en-US" dirty="0" smtClean="0">
                <a:solidFill>
                  <a:schemeClr val="accent3"/>
                </a:solidFill>
              </a:rPr>
              <a:t>Things to Consider	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209800"/>
            <a:ext cx="7848600" cy="4114800"/>
          </a:xfrm>
        </p:spPr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What has been observed in the work area</a:t>
            </a:r>
          </a:p>
          <a:p>
            <a:pPr eaLnBrk="1" hangingPunct="1">
              <a:buClr>
                <a:srgbClr val="0033CC"/>
              </a:buClr>
            </a:pPr>
            <a:endParaRPr lang="en-US" altLang="en-US" sz="2400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The type of injuries and illnesses and the rates</a:t>
            </a:r>
          </a:p>
          <a:p>
            <a:pPr eaLnBrk="1" hangingPunct="1">
              <a:buClr>
                <a:srgbClr val="0033CC"/>
              </a:buClr>
            </a:pPr>
            <a:endParaRPr lang="en-US" altLang="en-US" sz="2400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What employees, supervisors, and managers have said about the program and conditions</a:t>
            </a:r>
          </a:p>
          <a:p>
            <a:pPr eaLnBrk="1" hangingPunct="1">
              <a:buClr>
                <a:srgbClr val="0033CC"/>
              </a:buClr>
            </a:pPr>
            <a:endParaRPr lang="en-US" altLang="en-US" sz="2400" dirty="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The degree to which implementation of the written program has been verified</a:t>
            </a:r>
            <a:r>
              <a:rPr lang="en-US" altLang="en-US" sz="2800" dirty="0" smtClean="0"/>
              <a:t> </a:t>
            </a:r>
          </a:p>
        </p:txBody>
      </p:sp>
      <p:graphicFrame>
        <p:nvGraphicFramePr>
          <p:cNvPr id="11268" name="Object 4" title="Guy scratching his head think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288054"/>
              </p:ext>
            </p:extLst>
          </p:nvPr>
        </p:nvGraphicFramePr>
        <p:xfrm>
          <a:off x="0" y="5080000"/>
          <a:ext cx="10668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4" name="Clip" r:id="rId3" imgW="2149475" imgH="5813425" progId="MS_ClipArt_Gallery.2">
                  <p:embed/>
                </p:oleObj>
              </mc:Choice>
              <mc:Fallback>
                <p:oleObj name="Clip" r:id="rId3" imgW="2149475" imgH="5813425" progId="MS_ClipArt_Gallery.2">
                  <p:embed/>
                  <p:pic>
                    <p:nvPicPr>
                      <p:cNvPr id="11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5080000"/>
                        <a:ext cx="1066800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10799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 descr="White box"/>
          <p:cNvSpPr/>
          <p:nvPr/>
        </p:nvSpPr>
        <p:spPr>
          <a:xfrm>
            <a:off x="6781800" y="6019800"/>
            <a:ext cx="2133600" cy="685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 bwMode="auto">
          <a:xfrm>
            <a:off x="1392650" y="4303712"/>
            <a:ext cx="6358700" cy="103028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r>
              <a:rPr lang="en-US" sz="2800" b="1" dirty="0" err="1">
                <a:solidFill>
                  <a:srgbClr val="182C83"/>
                </a:solidFill>
                <a:latin typeface="Calibri" charset="0"/>
              </a:rPr>
              <a:t>www.osha.gov</a:t>
            </a:r>
            <a:endParaRPr lang="en-US" sz="2800" b="1" dirty="0">
              <a:solidFill>
                <a:srgbClr val="182C83"/>
              </a:solidFill>
              <a:latin typeface="Calibri" charset="0"/>
            </a:endParaRPr>
          </a:p>
          <a:p>
            <a:pPr algn="ctr" eaLnBrk="1" hangingPunct="1"/>
            <a:r>
              <a:rPr lang="en-US" sz="2800" b="1" dirty="0">
                <a:solidFill>
                  <a:srgbClr val="182C83"/>
                </a:solidFill>
                <a:latin typeface="Calibri" charset="0"/>
              </a:rPr>
              <a:t>800-321-OSHA (6742</a:t>
            </a:r>
            <a:r>
              <a:rPr lang="en-US" sz="2800" b="1" dirty="0">
                <a:solidFill>
                  <a:srgbClr val="182C83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)</a:t>
            </a:r>
          </a:p>
        </p:txBody>
      </p:sp>
      <p:pic>
        <p:nvPicPr>
          <p:cNvPr id="4" name="Picture 3" descr="secondary-OSHA logo.jpg" title="OSHA logo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192"/>
          <a:stretch/>
        </p:blipFill>
        <p:spPr>
          <a:xfrm>
            <a:off x="3094387" y="3236912"/>
            <a:ext cx="2955227" cy="9186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2"/>
                </a:solidFill>
              </a:rPr>
              <a:t>It’s Decision Time</a:t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endParaRPr lang="en-US" altLang="en-US" dirty="0" smtClean="0">
              <a:solidFill>
                <a:schemeClr val="accent2"/>
              </a:solidFill>
            </a:endParaRPr>
          </a:p>
        </p:txBody>
      </p:sp>
      <p:pic>
        <p:nvPicPr>
          <p:cNvPr id="3077" name="Picture 6" descr="alarm-clock-ring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3886200"/>
            <a:ext cx="236220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04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accent3"/>
                </a:solidFill>
              </a:rPr>
              <a:t>What are our options?</a:t>
            </a:r>
            <a:br>
              <a:rPr lang="en-US" altLang="en-US" sz="3600" dirty="0" smtClean="0">
                <a:solidFill>
                  <a:schemeClr val="accent3"/>
                </a:solidFill>
              </a:rPr>
            </a:br>
            <a:r>
              <a:rPr lang="en-US" altLang="en-US" sz="3600" dirty="0" smtClean="0">
                <a:solidFill>
                  <a:schemeClr val="accent3"/>
                </a:solidFill>
              </a:rPr>
              <a:t>For a new site:</a:t>
            </a:r>
            <a:br>
              <a:rPr lang="en-US" altLang="en-US" sz="3600" dirty="0" smtClean="0">
                <a:solidFill>
                  <a:schemeClr val="accent3"/>
                </a:solidFill>
              </a:rPr>
            </a:br>
            <a:endParaRPr lang="en-US" altLang="en-US" dirty="0" smtClean="0">
              <a:solidFill>
                <a:schemeClr val="accent3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447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 smtClean="0"/>
              <a:t>Recommend </a:t>
            </a:r>
            <a:r>
              <a:rPr lang="en-US" altLang="en-US" b="1" i="1" dirty="0" smtClean="0"/>
              <a:t>Star</a:t>
            </a:r>
            <a:r>
              <a:rPr lang="en-US" altLang="en-US" dirty="0" smtClean="0"/>
              <a:t> if: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All program requirements have been met – You’re able to answer all </a:t>
            </a:r>
            <a:r>
              <a:rPr lang="en-US" altLang="en-US" sz="2400" u="sng" dirty="0" smtClean="0"/>
              <a:t>Worksheet questions </a:t>
            </a:r>
            <a:r>
              <a:rPr lang="en-US" altLang="en-US" sz="2400" dirty="0" smtClean="0"/>
              <a:t>in a positive manner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Site judged to be self-sufficient in its ability to identify and control hazards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All systems have been in place and operating for at least one year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The site’s injury/illness rates are below the BLS</a:t>
            </a:r>
          </a:p>
          <a:p>
            <a:pPr lvl="1" eaLnBrk="1" hangingPunct="1"/>
            <a:endParaRPr lang="en-US" altLang="en-US" sz="2400" dirty="0" smtClean="0"/>
          </a:p>
        </p:txBody>
      </p:sp>
      <p:graphicFrame>
        <p:nvGraphicFramePr>
          <p:cNvPr id="4100" name="Object 4" title="Three judges showing 10 on scorecard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791491"/>
              </p:ext>
            </p:extLst>
          </p:nvPr>
        </p:nvGraphicFramePr>
        <p:xfrm>
          <a:off x="3429000" y="5791200"/>
          <a:ext cx="2209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4" name="Clip" r:id="rId3" imgW="4457830" imgH="2505248" progId="MS_ClipArt_Gallery.2">
                  <p:embed/>
                </p:oleObj>
              </mc:Choice>
              <mc:Fallback>
                <p:oleObj name="Clip" r:id="rId3" imgW="4457830" imgH="2505248" progId="MS_ClipArt_Gallery.2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791200"/>
                        <a:ext cx="2209800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45598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OR...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6058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dirty="0" smtClean="0"/>
              <a:t>Recommend </a:t>
            </a:r>
            <a:r>
              <a:rPr lang="en-US" altLang="en-US" sz="2800" b="1" i="1" dirty="0" smtClean="0"/>
              <a:t>Merit</a:t>
            </a:r>
            <a:r>
              <a:rPr lang="en-US" altLang="en-US" sz="2800" dirty="0" smtClean="0"/>
              <a:t> if: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Safety and health programs are in place, but do not meet all requirements for Star (1 or more non-MR questions are answered “NO”)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Can you think of a few examples??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 smtClean="0"/>
              <a:t>Or.. Recommend </a:t>
            </a:r>
            <a:r>
              <a:rPr lang="en-US" altLang="en-US" sz="2800" b="1" i="1" dirty="0" smtClean="0"/>
              <a:t>withdrawal</a:t>
            </a:r>
            <a:r>
              <a:rPr lang="en-US" altLang="en-US" sz="2800" dirty="0" smtClean="0"/>
              <a:t> 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If the site is ineligible or undesirable for VPP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dirty="0" smtClean="0"/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dirty="0" smtClean="0"/>
          </a:p>
        </p:txBody>
      </p:sp>
      <p:graphicFrame>
        <p:nvGraphicFramePr>
          <p:cNvPr id="5124" name="Object 5" title="Three judges showing 1, 2, and 3 on scorecard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265544"/>
              </p:ext>
            </p:extLst>
          </p:nvPr>
        </p:nvGraphicFramePr>
        <p:xfrm>
          <a:off x="3962400" y="5638800"/>
          <a:ext cx="198120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8" name="Clip" r:id="rId3" imgW="4457830" imgH="2505248" progId="MS_ClipArt_Gallery.2">
                  <p:embed/>
                </p:oleObj>
              </mc:Choice>
              <mc:Fallback>
                <p:oleObj name="Clip" r:id="rId3" imgW="4457830" imgH="2505248" progId="MS_ClipArt_Gallery.2">
                  <p:embed/>
                  <p:pic>
                    <p:nvPicPr>
                      <p:cNvPr id="512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638800"/>
                        <a:ext cx="198120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3167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accent3"/>
                </a:solidFill>
              </a:rPr>
              <a:t>What are our options?</a:t>
            </a:r>
            <a:br>
              <a:rPr lang="en-US" altLang="en-US" sz="3600" dirty="0" smtClean="0">
                <a:solidFill>
                  <a:schemeClr val="accent3"/>
                </a:solidFill>
              </a:rPr>
            </a:br>
            <a:r>
              <a:rPr lang="en-US" altLang="en-US" sz="3600" dirty="0" smtClean="0">
                <a:solidFill>
                  <a:schemeClr val="accent3"/>
                </a:solidFill>
              </a:rPr>
              <a:t>For </a:t>
            </a:r>
            <a:r>
              <a:rPr lang="en-US" altLang="en-US" sz="3600" dirty="0" err="1" smtClean="0">
                <a:solidFill>
                  <a:schemeClr val="accent3"/>
                </a:solidFill>
              </a:rPr>
              <a:t>reapproval</a:t>
            </a:r>
            <a:r>
              <a:rPr lang="en-US" altLang="en-US" sz="3600" dirty="0" smtClean="0">
                <a:solidFill>
                  <a:schemeClr val="accent3"/>
                </a:solidFill>
              </a:rPr>
              <a:t> Star sites: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1336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Continued Star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The site continues to meet all Star requirements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4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One-year Conditional Star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The site meets Star requirements, but has fallen slightly in one area (MR questions) which can be corrected within 90 days but requires another year’s experience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4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Termination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000" dirty="0" smtClean="0"/>
              <a:t>The site is deficient in one or more areas and can not reach agreement for corrections</a:t>
            </a:r>
          </a:p>
          <a:p>
            <a:pPr eaLnBrk="1" hangingPunct="1"/>
            <a:endParaRPr lang="en-US" altLang="en-US" sz="2000" dirty="0" smtClean="0"/>
          </a:p>
          <a:p>
            <a:pPr eaLnBrk="1" hangingPunct="1"/>
            <a:endParaRPr lang="en-US" altLang="en-US" sz="2800" dirty="0" smtClean="0"/>
          </a:p>
        </p:txBody>
      </p:sp>
      <p:graphicFrame>
        <p:nvGraphicFramePr>
          <p:cNvPr id="6148" name="Object 5" title="Star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382024"/>
              </p:ext>
            </p:extLst>
          </p:nvPr>
        </p:nvGraphicFramePr>
        <p:xfrm>
          <a:off x="7543800" y="228600"/>
          <a:ext cx="16002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2" name="Clip" r:id="rId3" imgW="3695700" imgH="3467100" progId="MS_ClipArt_Gallery.2">
                  <p:embed/>
                </p:oleObj>
              </mc:Choice>
              <mc:Fallback>
                <p:oleObj name="Clip" r:id="rId3" imgW="3695700" imgH="3467100" progId="MS_ClipArt_Gallery.2">
                  <p:embed/>
                  <p:pic>
                    <p:nvPicPr>
                      <p:cNvPr id="61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28600"/>
                        <a:ext cx="1600200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6011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accent3"/>
                </a:solidFill>
              </a:rPr>
              <a:t>What are our options?</a:t>
            </a:r>
            <a:br>
              <a:rPr lang="en-US" altLang="en-US" sz="3600" dirty="0" smtClean="0">
                <a:solidFill>
                  <a:schemeClr val="accent3"/>
                </a:solidFill>
              </a:rPr>
            </a:br>
            <a:r>
              <a:rPr lang="en-US" altLang="en-US" sz="3600" dirty="0" smtClean="0">
                <a:solidFill>
                  <a:schemeClr val="accent3"/>
                </a:solidFill>
              </a:rPr>
              <a:t>For a current Merit site: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6718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Recommend Graduation to Star if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Site has met all Merit goals and Star requirements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US" altLang="en-US" sz="2800" dirty="0" smtClean="0"/>
              <a:t>Or.. If Merit Goals have not been met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If original term is not up, can continue as Merit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If term is up, recommend termination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Special situations may allow additional Merit term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680173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 smtClean="0">
                <a:solidFill>
                  <a:schemeClr val="accent3"/>
                </a:solidFill>
              </a:rPr>
              <a:t>Remember………..	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The Federal Register Notice States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 </a:t>
            </a:r>
            <a:r>
              <a:rPr lang="en-US" altLang="en-US" sz="2400" smtClean="0"/>
              <a:t>that a site can only be Merit for one 3-year term</a:t>
            </a:r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None/>
            </a:pPr>
            <a:endParaRPr lang="en-US" altLang="en-US" sz="2400" smtClean="0"/>
          </a:p>
          <a:p>
            <a:pPr lvl="1"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that they must be able to meet Star rate requirements within two years</a:t>
            </a:r>
            <a:r>
              <a:rPr lang="en-US" altLang="en-US" smtClean="0"/>
              <a:t> </a:t>
            </a:r>
          </a:p>
        </p:txBody>
      </p:sp>
      <p:graphicFrame>
        <p:nvGraphicFramePr>
          <p:cNvPr id="8196" name="Object 4" title="Pointer finger pointing up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820845"/>
              </p:ext>
            </p:extLst>
          </p:nvPr>
        </p:nvGraphicFramePr>
        <p:xfrm>
          <a:off x="0" y="3605213"/>
          <a:ext cx="1728788" cy="325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6" name="Clip" r:id="rId3" imgW="1728788" imgH="3252788" progId="MS_ClipArt_Gallery.2">
                  <p:embed/>
                </p:oleObj>
              </mc:Choice>
              <mc:Fallback>
                <p:oleObj name="Clip" r:id="rId3" imgW="1728788" imgH="3252788" progId="MS_ClipArt_Gallery.2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605213"/>
                        <a:ext cx="1728788" cy="325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15355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accent3"/>
                </a:solidFill>
              </a:rPr>
              <a:t>Effect of 30/90-day items and Recommendations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30/90 day items – 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Must be completed within 30/90 days; failure to complete results in no VPP participation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Immediate abatement is preferred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Applies to Star and Merit participation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mtClean="0"/>
              <a:t>Recommendations – 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Voluntary improvements for the site</a:t>
            </a:r>
          </a:p>
          <a:p>
            <a:pPr lvl="1" eaLnBrk="1" hangingPunct="1">
              <a:lnSpc>
                <a:spcPct val="90000"/>
              </a:lnSpc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/>
              <a:t>Do not effect Star/Merit recommendation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400" smtClean="0"/>
          </a:p>
        </p:txBody>
      </p:sp>
    </p:spTree>
    <p:extLst>
      <p:ext uri="{BB962C8B-B14F-4D97-AF65-F5344CB8AC3E}">
        <p14:creationId xmlns:p14="http://schemas.microsoft.com/office/powerpoint/2010/main" val="42685912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accent3"/>
                </a:solidFill>
              </a:rPr>
              <a:t>Final Recommendation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On or about the last day of the evaluation, the team must reach </a:t>
            </a:r>
            <a:r>
              <a:rPr lang="en-US" altLang="en-US" sz="2800" b="1" i="1" smtClean="0"/>
              <a:t>consensus</a:t>
            </a:r>
            <a:r>
              <a:rPr lang="en-US" altLang="en-US" sz="2800" smtClean="0"/>
              <a:t> on an approval recommendation</a:t>
            </a:r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endParaRPr lang="en-US" altLang="en-US" sz="2800" smtClean="0"/>
          </a:p>
          <a:p>
            <a:pPr eaLnBrk="1" hangingPunct="1">
              <a:buClr>
                <a:srgbClr val="0033CC"/>
              </a:buClr>
              <a:buFont typeface="Wingdings" panose="05000000000000000000" pitchFamily="2" charset="2"/>
              <a:buChar char="§"/>
            </a:pPr>
            <a:r>
              <a:rPr lang="en-US" altLang="en-US" sz="2800" smtClean="0"/>
              <a:t>Consensus – Collective opinion or general agreement </a:t>
            </a:r>
            <a:r>
              <a:rPr lang="en-US" altLang="en-US" sz="2000" smtClean="0"/>
              <a:t>(</a:t>
            </a:r>
            <a:r>
              <a:rPr lang="en-US" altLang="en-US" sz="2000" i="1" smtClean="0"/>
              <a:t>“are you able to live with the team’s decision”)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endParaRPr lang="en-US" altLang="en-US" sz="2000" smtClean="0"/>
          </a:p>
        </p:txBody>
      </p:sp>
      <p:graphicFrame>
        <p:nvGraphicFramePr>
          <p:cNvPr id="10244" name="Object 4" title="Constuction workers in front of building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87242"/>
              </p:ext>
            </p:extLst>
          </p:nvPr>
        </p:nvGraphicFramePr>
        <p:xfrm>
          <a:off x="990600" y="5173663"/>
          <a:ext cx="25146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0" name="Clip" r:id="rId3" imgW="1646834" imgH="2308860" progId="MS_ClipArt_Gallery.2">
                  <p:embed/>
                </p:oleObj>
              </mc:Choice>
              <mc:Fallback>
                <p:oleObj name="Clip" r:id="rId3" imgW="1646834" imgH="2308860" progId="MS_ClipArt_Gallery.2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73663"/>
                        <a:ext cx="251460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95172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847</TotalTime>
  <Words>453</Words>
  <Application>Microsoft Office PowerPoint</Application>
  <PresentationFormat>On-screen Show (4:3)</PresentationFormat>
  <Paragraphs>65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Wingdings</vt:lpstr>
      <vt:lpstr>Default Design</vt:lpstr>
      <vt:lpstr>Clip</vt:lpstr>
      <vt:lpstr>OSHA Special Government Employee (SGE) Training </vt:lpstr>
      <vt:lpstr>It’s Decision Time </vt:lpstr>
      <vt:lpstr>What are our options? For a new site: </vt:lpstr>
      <vt:lpstr>OR...</vt:lpstr>
      <vt:lpstr>What are our options? For reapproval Star sites:</vt:lpstr>
      <vt:lpstr>What are our options? For a current Merit site:</vt:lpstr>
      <vt:lpstr>Remember………..  </vt:lpstr>
      <vt:lpstr>Effect of 30/90-day items and Recommendations</vt:lpstr>
      <vt:lpstr>Final Recommendation</vt:lpstr>
      <vt:lpstr>Remember….. Things to Consider </vt:lpstr>
      <vt:lpstr>Contact Information</vt:lpstr>
    </vt:vector>
  </TitlesOfParts>
  <Manager/>
  <Company>OSHA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OSHA Template</dc:title>
  <dc:subject/>
  <dc:creator>Office of Communications</dc:creator>
  <cp:keywords/>
  <dc:description/>
  <cp:lastModifiedBy>Hymes, Whitney - OSHA</cp:lastModifiedBy>
  <cp:revision>59</cp:revision>
  <cp:lastPrinted>2018-12-07T14:42:03Z</cp:lastPrinted>
  <dcterms:created xsi:type="dcterms:W3CDTF">2006-10-02T15:43:52Z</dcterms:created>
  <dcterms:modified xsi:type="dcterms:W3CDTF">2021-07-30T20:40:09Z</dcterms:modified>
  <cp:category/>
</cp:coreProperties>
</file>