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61"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59" r:id="rId24"/>
  </p:sldIdLst>
  <p:sldSz cx="9144000" cy="6858000" type="screen4x3"/>
  <p:notesSz cx="9296400" cy="70104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0"/>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charset="0"/>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charset="0"/>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charset="0"/>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2C83"/>
    <a:srgbClr val="182E67"/>
    <a:srgbClr val="0070C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2425"/>
          </a:xfrm>
          <a:prstGeom prst="rect">
            <a:avLst/>
          </a:prstGeom>
        </p:spPr>
        <p:txBody>
          <a:bodyPr vert="horz" lIns="93177" tIns="46589" rIns="93177" bIns="46589" rtlCol="0"/>
          <a:lstStyle>
            <a:lvl1pPr algn="l">
              <a:defRPr sz="1200" smtClean="0">
                <a:latin typeface="Arial" panose="020B0604020202020204" pitchFamily="34" charset="0"/>
                <a:ea typeface="+mn-ea"/>
              </a:defRPr>
            </a:lvl1pPr>
          </a:lstStyle>
          <a:p>
            <a:pPr>
              <a:defRPr/>
            </a:pPr>
            <a:endParaRPr lang="en-US"/>
          </a:p>
        </p:txBody>
      </p:sp>
      <p:sp>
        <p:nvSpPr>
          <p:cNvPr id="3" name="Date Placeholder 2"/>
          <p:cNvSpPr>
            <a:spLocks noGrp="1"/>
          </p:cNvSpPr>
          <p:nvPr>
            <p:ph type="dt" sz="quarter" idx="1"/>
          </p:nvPr>
        </p:nvSpPr>
        <p:spPr>
          <a:xfrm>
            <a:off x="5265738" y="0"/>
            <a:ext cx="4029075" cy="352425"/>
          </a:xfrm>
          <a:prstGeom prst="rect">
            <a:avLst/>
          </a:prstGeom>
        </p:spPr>
        <p:txBody>
          <a:bodyPr vert="horz" wrap="square" lIns="93177" tIns="46589" rIns="93177" bIns="46589" numCol="1" anchor="t" anchorCtr="0" compatLnSpc="1">
            <a:prstTxWarp prst="textNoShape">
              <a:avLst/>
            </a:prstTxWarp>
          </a:bodyPr>
          <a:lstStyle>
            <a:lvl1pPr algn="r">
              <a:defRPr sz="1200"/>
            </a:lvl1pPr>
          </a:lstStyle>
          <a:p>
            <a:fld id="{313C6CAE-4051-C34E-A340-EB220B6B11FD}" type="datetimeFigureOut">
              <a:rPr lang="en-US"/>
              <a:pPr/>
              <a:t>8/30/2021</a:t>
            </a:fld>
            <a:endParaRPr lang="en-US"/>
          </a:p>
        </p:txBody>
      </p:sp>
      <p:sp>
        <p:nvSpPr>
          <p:cNvPr id="4" name="Footer Placeholder 3"/>
          <p:cNvSpPr>
            <a:spLocks noGrp="1"/>
          </p:cNvSpPr>
          <p:nvPr>
            <p:ph type="ftr" sz="quarter" idx="2"/>
          </p:nvPr>
        </p:nvSpPr>
        <p:spPr>
          <a:xfrm>
            <a:off x="0" y="6657975"/>
            <a:ext cx="4029075" cy="352425"/>
          </a:xfrm>
          <a:prstGeom prst="rect">
            <a:avLst/>
          </a:prstGeom>
        </p:spPr>
        <p:txBody>
          <a:bodyPr vert="horz" lIns="93177" tIns="46589" rIns="93177" bIns="46589" rtlCol="0" anchor="b"/>
          <a:lstStyle>
            <a:lvl1pPr algn="l">
              <a:defRPr sz="1200" smtClean="0">
                <a:latin typeface="Arial" panose="020B0604020202020204" pitchFamily="34" charset="0"/>
                <a:ea typeface="+mn-ea"/>
              </a:defRPr>
            </a:lvl1pPr>
          </a:lstStyle>
          <a:p>
            <a:pPr>
              <a:defRPr/>
            </a:pPr>
            <a:endParaRPr lang="en-US"/>
          </a:p>
        </p:txBody>
      </p:sp>
      <p:sp>
        <p:nvSpPr>
          <p:cNvPr id="5" name="Slide Number Placeholder 4"/>
          <p:cNvSpPr>
            <a:spLocks noGrp="1"/>
          </p:cNvSpPr>
          <p:nvPr>
            <p:ph type="sldNum" sz="quarter" idx="3"/>
          </p:nvPr>
        </p:nvSpPr>
        <p:spPr>
          <a:xfrm>
            <a:off x="5265738" y="6657975"/>
            <a:ext cx="4029075" cy="352425"/>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4D1BCEBE-1593-4A43-ABCB-ABC045DA94BD}" type="slidenum">
              <a:rPr lang="en-US"/>
              <a:pPr/>
              <a:t>‹#›</a:t>
            </a:fld>
            <a:endParaRPr lang="en-US"/>
          </a:p>
        </p:txBody>
      </p:sp>
    </p:spTree>
    <p:extLst>
      <p:ext uri="{BB962C8B-B14F-4D97-AF65-F5344CB8AC3E}">
        <p14:creationId xmlns:p14="http://schemas.microsoft.com/office/powerpoint/2010/main" val="3222788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2425"/>
          </a:xfrm>
          <a:prstGeom prst="rect">
            <a:avLst/>
          </a:prstGeom>
        </p:spPr>
        <p:txBody>
          <a:bodyPr vert="horz" lIns="93177" tIns="46589" rIns="93177" bIns="46589" rtlCol="0"/>
          <a:lstStyle>
            <a:lvl1pPr algn="l" eaLnBrk="1" hangingPunct="1">
              <a:defRPr sz="1200">
                <a:latin typeface="Arial" panose="020B0604020202020204" pitchFamily="34" charset="0"/>
                <a:ea typeface="+mn-ea"/>
              </a:defRPr>
            </a:lvl1pPr>
          </a:lstStyle>
          <a:p>
            <a:pPr>
              <a:defRPr/>
            </a:pPr>
            <a:endParaRPr lang="en-US"/>
          </a:p>
        </p:txBody>
      </p:sp>
      <p:sp>
        <p:nvSpPr>
          <p:cNvPr id="3" name="Date Placeholder 2"/>
          <p:cNvSpPr>
            <a:spLocks noGrp="1"/>
          </p:cNvSpPr>
          <p:nvPr>
            <p:ph type="dt" idx="1"/>
          </p:nvPr>
        </p:nvSpPr>
        <p:spPr>
          <a:xfrm>
            <a:off x="5265738" y="0"/>
            <a:ext cx="4029075" cy="352425"/>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vl1pPr>
          </a:lstStyle>
          <a:p>
            <a:fld id="{46D02FF1-666A-534A-8814-EE75650F9943}" type="datetimeFigureOut">
              <a:rPr lang="en-US"/>
              <a:pPr/>
              <a:t>8/30/2021</a:t>
            </a:fld>
            <a:endParaRPr lang="en-US"/>
          </a:p>
        </p:txBody>
      </p:sp>
      <p:sp>
        <p:nvSpPr>
          <p:cNvPr id="4" name="Slide Image Placeholder 3"/>
          <p:cNvSpPr>
            <a:spLocks noGrp="1" noRot="1" noChangeAspect="1"/>
          </p:cNvSpPr>
          <p:nvPr>
            <p:ph type="sldImg" idx="2"/>
          </p:nvPr>
        </p:nvSpPr>
        <p:spPr>
          <a:xfrm>
            <a:off x="3071813" y="876300"/>
            <a:ext cx="3152775" cy="2365375"/>
          </a:xfrm>
          <a:prstGeom prst="rect">
            <a:avLst/>
          </a:prstGeom>
          <a:noFill/>
          <a:ln w="12700">
            <a:solidFill>
              <a:prstClr val="black"/>
            </a:solidFill>
          </a:ln>
        </p:spPr>
        <p:txBody>
          <a:bodyPr vert="horz" lIns="93177" tIns="46589" rIns="93177" bIns="46589" rtlCol="0" anchor="ctr"/>
          <a:lstStyle/>
          <a:p>
            <a:pPr lvl="0"/>
            <a:endParaRPr lang="en-US" noProof="0" smtClean="0"/>
          </a:p>
        </p:txBody>
      </p:sp>
      <p:sp>
        <p:nvSpPr>
          <p:cNvPr id="5" name="Notes Placeholder 4"/>
          <p:cNvSpPr>
            <a:spLocks noGrp="1"/>
          </p:cNvSpPr>
          <p:nvPr>
            <p:ph type="body" sz="quarter" idx="3"/>
          </p:nvPr>
        </p:nvSpPr>
        <p:spPr>
          <a:xfrm>
            <a:off x="930275" y="3373438"/>
            <a:ext cx="7435850" cy="2760662"/>
          </a:xfrm>
          <a:prstGeom prst="rect">
            <a:avLst/>
          </a:prstGeom>
        </p:spPr>
        <p:txBody>
          <a:bodyPr vert="horz" lIns="93177" tIns="46589" rIns="93177" bIns="46589" rtlCol="0"/>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657975"/>
            <a:ext cx="4029075" cy="352425"/>
          </a:xfrm>
          <a:prstGeom prst="rect">
            <a:avLst/>
          </a:prstGeom>
        </p:spPr>
        <p:txBody>
          <a:bodyPr vert="horz" lIns="93177" tIns="46589" rIns="93177" bIns="46589" rtlCol="0" anchor="b"/>
          <a:lstStyle>
            <a:lvl1pPr algn="l" eaLnBrk="1" hangingPunct="1">
              <a:defRPr sz="1200">
                <a:latin typeface="Arial" panose="020B0604020202020204" pitchFamily="34" charset="0"/>
                <a:ea typeface="+mn-ea"/>
              </a:defRPr>
            </a:lvl1pPr>
          </a:lstStyle>
          <a:p>
            <a:pPr>
              <a:defRPr/>
            </a:pPr>
            <a:endParaRPr lang="en-US"/>
          </a:p>
        </p:txBody>
      </p:sp>
      <p:sp>
        <p:nvSpPr>
          <p:cNvPr id="7" name="Slide Number Placeholder 6"/>
          <p:cNvSpPr>
            <a:spLocks noGrp="1"/>
          </p:cNvSpPr>
          <p:nvPr>
            <p:ph type="sldNum" sz="quarter" idx="5"/>
          </p:nvPr>
        </p:nvSpPr>
        <p:spPr>
          <a:xfrm>
            <a:off x="5265738" y="6657975"/>
            <a:ext cx="4029075" cy="352425"/>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fld id="{ABE2779E-D1FA-B94E-B00B-BB69D64E6083}" type="slidenum">
              <a:rPr lang="en-US"/>
              <a:pPr/>
              <a:t>‹#›</a:t>
            </a:fld>
            <a:endParaRPr lang="en-US"/>
          </a:p>
        </p:txBody>
      </p:sp>
    </p:spTree>
    <p:extLst>
      <p:ext uri="{BB962C8B-B14F-4D97-AF65-F5344CB8AC3E}">
        <p14:creationId xmlns:p14="http://schemas.microsoft.com/office/powerpoint/2010/main" val="21445347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18ED5C2-6EEC-44B5-95BD-F57E08FC7722}" type="slidenum">
              <a:rPr lang="en-US" altLang="en-US"/>
              <a:pPr eaLnBrk="1" hangingPunct="1"/>
              <a:t>3</a:t>
            </a:fld>
            <a:endParaRPr lang="en-US" altLang="en-US"/>
          </a:p>
        </p:txBody>
      </p:sp>
      <p:sp>
        <p:nvSpPr>
          <p:cNvPr id="2765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2" name="Rectangle 3"/>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extLst>
      <p:ext uri="{BB962C8B-B14F-4D97-AF65-F5344CB8AC3E}">
        <p14:creationId xmlns:p14="http://schemas.microsoft.com/office/powerpoint/2010/main" val="283612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3FC5732-D23C-4ADB-BCD8-57CF616472BD}" type="slidenum">
              <a:rPr lang="en-US" altLang="en-US"/>
              <a:pPr eaLnBrk="1" hangingPunct="1"/>
              <a:t>4</a:t>
            </a:fld>
            <a:endParaRPr lang="en-US" altLang="en-US"/>
          </a:p>
        </p:txBody>
      </p:sp>
      <p:sp>
        <p:nvSpPr>
          <p:cNvPr id="286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6" name="Rectangle 3"/>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extLst>
      <p:ext uri="{BB962C8B-B14F-4D97-AF65-F5344CB8AC3E}">
        <p14:creationId xmlns:p14="http://schemas.microsoft.com/office/powerpoint/2010/main" val="1675391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57DBDC0-DA79-4179-9553-F4EF841AC999}" type="slidenum">
              <a:rPr lang="en-US" altLang="en-US"/>
              <a:pPr eaLnBrk="1" hangingPunct="1"/>
              <a:t>5</a:t>
            </a:fld>
            <a:endParaRPr lang="en-US" altLang="en-US"/>
          </a:p>
        </p:txBody>
      </p:sp>
      <p:sp>
        <p:nvSpPr>
          <p:cNvPr id="2969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0" name="Rectangle 3"/>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extLst>
      <p:ext uri="{BB962C8B-B14F-4D97-AF65-F5344CB8AC3E}">
        <p14:creationId xmlns:p14="http://schemas.microsoft.com/office/powerpoint/2010/main" val="1447053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B7CBC2D-B4D3-4C4D-B0C1-5366AEE91823}" type="slidenum">
              <a:rPr lang="en-US" altLang="en-US"/>
              <a:pPr eaLnBrk="1" hangingPunct="1"/>
              <a:t>7</a:t>
            </a:fld>
            <a:endParaRPr lang="en-US" altLang="en-US"/>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4" name="Rectangle 3"/>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Tree>
    <p:extLst>
      <p:ext uri="{BB962C8B-B14F-4D97-AF65-F5344CB8AC3E}">
        <p14:creationId xmlns:p14="http://schemas.microsoft.com/office/powerpoint/2010/main" val="3017179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C40156C-7645-41CE-BA8E-74E486F601F2}" type="slidenum">
              <a:rPr lang="en-US" altLang="en-US"/>
              <a:pPr eaLnBrk="1" hangingPunct="1"/>
              <a:t>8</a:t>
            </a:fld>
            <a:endParaRPr lang="en-US" altLang="en-US"/>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Rectangle 3"/>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Tree>
    <p:extLst>
      <p:ext uri="{BB962C8B-B14F-4D97-AF65-F5344CB8AC3E}">
        <p14:creationId xmlns:p14="http://schemas.microsoft.com/office/powerpoint/2010/main" val="2254315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FCAE64C-E033-490C-B64E-1404204F7548}" type="slidenum">
              <a:rPr lang="en-US" altLang="en-US"/>
              <a:pPr eaLnBrk="1" hangingPunct="1"/>
              <a:t>9</a:t>
            </a:fld>
            <a:endParaRPr lang="en-US" altLang="en-US"/>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2" name="Rectangle 3"/>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extLst>
      <p:ext uri="{BB962C8B-B14F-4D97-AF65-F5344CB8AC3E}">
        <p14:creationId xmlns:p14="http://schemas.microsoft.com/office/powerpoint/2010/main" val="1960509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A1ED258-B261-45C9-80AA-7EE1C8714E9C}" type="slidenum">
              <a:rPr lang="en-US" altLang="en-US"/>
              <a:pPr eaLnBrk="1" hangingPunct="1"/>
              <a:t>10</a:t>
            </a:fld>
            <a:endParaRPr lang="en-US" altLang="en-US"/>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6" name="Rectangle 3"/>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extLst>
      <p:ext uri="{BB962C8B-B14F-4D97-AF65-F5344CB8AC3E}">
        <p14:creationId xmlns:p14="http://schemas.microsoft.com/office/powerpoint/2010/main" val="10529364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02E798B-DF88-4049-B641-99BB42A16416}" type="slidenum">
              <a:rPr lang="en-US" altLang="en-US"/>
              <a:pPr eaLnBrk="1" hangingPunct="1"/>
              <a:t>11</a:t>
            </a:fld>
            <a:endParaRPr lang="en-US" altLang="en-US"/>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0" name="Rectangle 3"/>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extLst>
      <p:ext uri="{BB962C8B-B14F-4D97-AF65-F5344CB8AC3E}">
        <p14:creationId xmlns:p14="http://schemas.microsoft.com/office/powerpoint/2010/main" val="42137019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66763" indent="-292100">
              <a:defRPr>
                <a:solidFill>
                  <a:schemeClr val="tx1"/>
                </a:solidFill>
                <a:latin typeface="Arial" charset="0"/>
                <a:ea typeface="ＭＳ Ｐゴシック" charset="0"/>
              </a:defRPr>
            </a:lvl2pPr>
            <a:lvl3pPr marL="1179513" indent="-233363">
              <a:defRPr>
                <a:solidFill>
                  <a:schemeClr val="tx1"/>
                </a:solidFill>
                <a:latin typeface="Arial" charset="0"/>
                <a:ea typeface="ＭＳ Ｐゴシック" charset="0"/>
              </a:defRPr>
            </a:lvl3pPr>
            <a:lvl4pPr marL="1654175" indent="-233363">
              <a:defRPr>
                <a:solidFill>
                  <a:schemeClr val="tx1"/>
                </a:solidFill>
                <a:latin typeface="Arial" charset="0"/>
                <a:ea typeface="ＭＳ Ｐゴシック" charset="0"/>
              </a:defRPr>
            </a:lvl4pPr>
            <a:lvl5pPr marL="2128838" indent="-233363">
              <a:defRPr>
                <a:solidFill>
                  <a:schemeClr val="tx1"/>
                </a:solidFill>
                <a:latin typeface="Arial" charset="0"/>
                <a:ea typeface="ＭＳ Ｐゴシック" charset="0"/>
              </a:defRPr>
            </a:lvl5pPr>
            <a:lvl6pPr marL="2586038" indent="-233363" eaLnBrk="0" fontAlgn="base" hangingPunct="0">
              <a:spcBef>
                <a:spcPct val="0"/>
              </a:spcBef>
              <a:spcAft>
                <a:spcPct val="0"/>
              </a:spcAft>
              <a:defRPr>
                <a:solidFill>
                  <a:schemeClr val="tx1"/>
                </a:solidFill>
                <a:latin typeface="Arial" charset="0"/>
                <a:ea typeface="ＭＳ Ｐゴシック" charset="0"/>
              </a:defRPr>
            </a:lvl6pPr>
            <a:lvl7pPr marL="3043238" indent="-233363" eaLnBrk="0" fontAlgn="base" hangingPunct="0">
              <a:spcBef>
                <a:spcPct val="0"/>
              </a:spcBef>
              <a:spcAft>
                <a:spcPct val="0"/>
              </a:spcAft>
              <a:defRPr>
                <a:solidFill>
                  <a:schemeClr val="tx1"/>
                </a:solidFill>
                <a:latin typeface="Arial" charset="0"/>
                <a:ea typeface="ＭＳ Ｐゴシック" charset="0"/>
              </a:defRPr>
            </a:lvl7pPr>
            <a:lvl8pPr marL="3500438" indent="-233363" eaLnBrk="0" fontAlgn="base" hangingPunct="0">
              <a:spcBef>
                <a:spcPct val="0"/>
              </a:spcBef>
              <a:spcAft>
                <a:spcPct val="0"/>
              </a:spcAft>
              <a:defRPr>
                <a:solidFill>
                  <a:schemeClr val="tx1"/>
                </a:solidFill>
                <a:latin typeface="Arial" charset="0"/>
                <a:ea typeface="ＭＳ Ｐゴシック" charset="0"/>
              </a:defRPr>
            </a:lvl8pPr>
            <a:lvl9pPr marL="3957638" indent="-233363" eaLnBrk="0" fontAlgn="base" hangingPunct="0">
              <a:spcBef>
                <a:spcPct val="0"/>
              </a:spcBef>
              <a:spcAft>
                <a:spcPct val="0"/>
              </a:spcAft>
              <a:defRPr>
                <a:solidFill>
                  <a:schemeClr val="tx1"/>
                </a:solidFill>
                <a:latin typeface="Arial" charset="0"/>
                <a:ea typeface="ＭＳ Ｐゴシック" charset="0"/>
              </a:defRPr>
            </a:lvl9pPr>
          </a:lstStyle>
          <a:p>
            <a:fld id="{9505CB53-ADB6-3642-827B-3EFBBB2DBE0A}" type="slidenum">
              <a:rPr lang="en-US"/>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1085850"/>
          </a:xfrm>
          <a:prstGeom prst="rect">
            <a:avLst/>
          </a:prstGeom>
        </p:spPr>
        <p:txBody>
          <a:bodyPr anchor="ctr"/>
          <a:lstStyle>
            <a:lvl1pPr>
              <a:defRPr>
                <a:solidFill>
                  <a:srgbClr val="182C83"/>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cxnSp>
        <p:nvCxnSpPr>
          <p:cNvPr id="5" name="Straight Connector 4"/>
          <p:cNvCxnSpPr/>
          <p:nvPr userDrawn="1"/>
        </p:nvCxnSpPr>
        <p:spPr>
          <a:xfrm>
            <a:off x="1524000" y="3733800"/>
            <a:ext cx="6096000" cy="0"/>
          </a:xfrm>
          <a:prstGeom prst="line">
            <a:avLst/>
          </a:prstGeom>
          <a:ln w="3175" cmpd="sng">
            <a:solidFill>
              <a:srgbClr val="0070C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07651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47341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00496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572657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4038600" cy="4038600"/>
          </a:xfrm>
        </p:spPr>
        <p:txBody>
          <a:bodyPr/>
          <a:lstStyle/>
          <a:p>
            <a:pPr lvl="0"/>
            <a:endParaRPr lang="en-US" noProof="0" smtClean="0"/>
          </a:p>
        </p:txBody>
      </p:sp>
    </p:spTree>
    <p:extLst>
      <p:ext uri="{BB962C8B-B14F-4D97-AF65-F5344CB8AC3E}">
        <p14:creationId xmlns:p14="http://schemas.microsoft.com/office/powerpoint/2010/main" val="327657633"/>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77000" cy="1143000"/>
          </a:xfrm>
          <a:prstGeom prst="rect">
            <a:avLst/>
          </a:prstGeom>
        </p:spPr>
        <p:txBody>
          <a:bodyPr anchor="ctr"/>
          <a:lstStyle>
            <a:lvl1pPr algn="l">
              <a:lnSpc>
                <a:spcPct val="90000"/>
              </a:lnSpc>
              <a:defRPr>
                <a:solidFill>
                  <a:srgbClr val="FFFFFF"/>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362200"/>
            <a:ext cx="8229600" cy="3763963"/>
          </a:xfrm>
          <a:prstGeom prst="rect">
            <a:avLst/>
          </a:prstGeom>
        </p:spPr>
        <p:txBody>
          <a:bodyPr/>
          <a:lstStyle>
            <a:lvl1pPr marL="342900" indent="-342900">
              <a:buClr>
                <a:srgbClr val="0070C0"/>
              </a:buClr>
              <a:buFont typeface="Wingdings" charset="2"/>
              <a:buChar char="§"/>
              <a:defRPr/>
            </a:lvl1pPr>
            <a:lvl3pPr>
              <a:buClr>
                <a:srgbClr val="0070C0"/>
              </a:buCl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580641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solidFill>
                  <a:srgbClr val="182C83"/>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418591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324600" cy="1143000"/>
          </a:xfrm>
          <a:prstGeom prst="rect">
            <a:avLst/>
          </a:prstGeom>
        </p:spPr>
        <p:txBody>
          <a:bodyPr anchor="ctr"/>
          <a:lstStyle>
            <a:lvl1pPr algn="l">
              <a:lnSpc>
                <a:spcPct val="90000"/>
              </a:lnSpc>
              <a:defRPr>
                <a:solidFill>
                  <a:schemeClr val="bg1"/>
                </a:solidFil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2362200"/>
            <a:ext cx="4038600" cy="3763963"/>
          </a:xfrm>
          <a:prstGeom prst="rect">
            <a:avLst/>
          </a:prstGeom>
        </p:spPr>
        <p:txBody>
          <a:bodyPr/>
          <a:lstStyle>
            <a:lvl1pPr marL="342900" indent="-342900">
              <a:buClr>
                <a:srgbClr val="0070C0"/>
              </a:buClr>
              <a:buFont typeface="Wingdings" charset="2"/>
              <a:buChar char="§"/>
              <a:defRPr sz="2800"/>
            </a:lvl1pPr>
            <a:lvl2pPr>
              <a:defRPr sz="2400"/>
            </a:lvl2pPr>
            <a:lvl3pPr>
              <a:buClr>
                <a:srgbClr val="182C83"/>
              </a:buCl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2362200"/>
            <a:ext cx="4038600" cy="3763963"/>
          </a:xfrm>
          <a:prstGeom prst="rect">
            <a:avLst/>
          </a:prstGeom>
        </p:spPr>
        <p:txBody>
          <a:bodyPr/>
          <a:lstStyle>
            <a:lvl1pPr marL="342900" indent="-342900">
              <a:buClr>
                <a:srgbClr val="0070C0"/>
              </a:buClr>
              <a:buFont typeface="Wingdings" charset="2"/>
              <a:buChar char="§"/>
              <a:defRPr sz="2800"/>
            </a:lvl1pPr>
            <a:lvl2pPr>
              <a:defRPr sz="2400"/>
            </a:lvl2pPr>
            <a:lvl3pPr>
              <a:buClr>
                <a:srgbClr val="182C83"/>
              </a:buCl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31144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943600" cy="1143000"/>
          </a:xfrm>
          <a:prstGeom prst="rect">
            <a:avLst/>
          </a:prstGeom>
        </p:spPr>
        <p:txBody>
          <a:bodyPr anchor="ctr"/>
          <a:lstStyle>
            <a:lvl1pPr algn="l">
              <a:lnSpc>
                <a:spcPct val="90000"/>
              </a:lnSpc>
              <a:defRPr>
                <a:solidFill>
                  <a:srgbClr val="FFFFFF"/>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2419350"/>
            <a:ext cx="4040188" cy="639762"/>
          </a:xfrm>
          <a:prstGeom prst="rect">
            <a:avLst/>
          </a:prstGeom>
        </p:spPr>
        <p:txBody>
          <a:bodyPr anchor="b"/>
          <a:lstStyle>
            <a:lvl1pPr marL="0" indent="0">
              <a:buNone/>
              <a:defRPr sz="2400" b="1">
                <a:solidFill>
                  <a:srgbClr val="182C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3059112"/>
            <a:ext cx="4040188" cy="2960688"/>
          </a:xfrm>
          <a:prstGeom prst="rect">
            <a:avLst/>
          </a:prstGeom>
        </p:spPr>
        <p:txBody>
          <a:bodyPr/>
          <a:lstStyle>
            <a:lvl1pPr marL="342900" indent="-342900">
              <a:buClr>
                <a:srgbClr val="0070C0"/>
              </a:buClr>
              <a:buFont typeface="Wingdings" charset="2"/>
              <a:buChar char="§"/>
              <a:defRPr sz="2400"/>
            </a:lvl1pPr>
            <a:lvl2pPr>
              <a:defRPr sz="2000"/>
            </a:lvl2pPr>
            <a:lvl3pPr>
              <a:buClr>
                <a:srgbClr val="182C83"/>
              </a:buCl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2419350"/>
            <a:ext cx="4041775" cy="639762"/>
          </a:xfrm>
          <a:prstGeom prst="rect">
            <a:avLst/>
          </a:prstGeom>
        </p:spPr>
        <p:txBody>
          <a:bodyPr anchor="b"/>
          <a:lstStyle>
            <a:lvl1pPr marL="0" indent="0">
              <a:buNone/>
              <a:defRPr sz="2400" b="1">
                <a:solidFill>
                  <a:srgbClr val="182C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3059112"/>
            <a:ext cx="4041775" cy="2960688"/>
          </a:xfrm>
          <a:prstGeom prst="rect">
            <a:avLst/>
          </a:prstGeom>
        </p:spPr>
        <p:txBody>
          <a:bodyPr/>
          <a:lstStyle>
            <a:lvl1pPr marL="342900" indent="-342900">
              <a:buClr>
                <a:srgbClr val="0070C0"/>
              </a:buClr>
              <a:buFont typeface="Wingdings" charset="2"/>
              <a:buChar char="§"/>
              <a:defRPr sz="2400"/>
            </a:lvl1pPr>
            <a:lvl2pPr>
              <a:defRPr sz="2000"/>
            </a:lvl2pPr>
            <a:lvl3pPr>
              <a:buClr>
                <a:srgbClr val="182C83"/>
              </a:buCl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40013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781800" cy="1143000"/>
          </a:xfrm>
          <a:prstGeom prst="rect">
            <a:avLst/>
          </a:prstGeom>
        </p:spPr>
        <p:txBody>
          <a:bodyPr anchor="ctr"/>
          <a:lstStyle>
            <a:lvl1pPr algn="l">
              <a:lnSpc>
                <a:spcPct val="90000"/>
              </a:lnSpc>
              <a:defRPr>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206302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2193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676400"/>
            <a:ext cx="8229600" cy="1143000"/>
          </a:xfrm>
          <a:prstGeom prst="rect">
            <a:avLst/>
          </a:prstGeom>
        </p:spPr>
        <p:txBody>
          <a:bodyPr/>
          <a:lstStyle>
            <a:lvl1pPr>
              <a:defRPr/>
            </a:lvl1pPr>
          </a:lstStyle>
          <a:p>
            <a:r>
              <a:rPr lang="en-US" dirty="0" smtClean="0"/>
              <a:t>OSHA</a:t>
            </a:r>
            <a:endParaRPr lang="en-US" dirty="0"/>
          </a:p>
        </p:txBody>
      </p:sp>
    </p:spTree>
    <p:extLst>
      <p:ext uri="{BB962C8B-B14F-4D97-AF65-F5344CB8AC3E}">
        <p14:creationId xmlns:p14="http://schemas.microsoft.com/office/powerpoint/2010/main" val="1484160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19759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0" name="Picture 22"/>
          <p:cNvPicPr>
            <a:picLocks noChangeAspect="1" noChangeArrowheads="1"/>
          </p:cNvPicPr>
          <p:nvPr userDrawn="1"/>
        </p:nvPicPr>
        <p:blipFill>
          <a:blip r:embed="rId15" cstate="email">
            <a:extLst>
              <a:ext uri="{28A0092B-C50C-407E-A947-70E740481C1C}">
                <a14:useLocalDpi xmlns:a14="http://schemas.microsoft.com/office/drawing/2010/main" val="0"/>
              </a:ext>
            </a:extLst>
          </a:blip>
          <a:stretch>
            <a:fillRect/>
          </a:stretch>
        </p:blipFill>
        <p:spPr bwMode="auto">
          <a:xfrm>
            <a:off x="6934200" y="6248400"/>
            <a:ext cx="1905000" cy="309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descr="presentation_top.jpg"/>
          <p:cNvPicPr>
            <a:picLocks noChangeAspect="1"/>
          </p:cNvPicPr>
          <p:nvPr userDrawn="1"/>
        </p:nvPicPr>
        <p:blipFill rotWithShape="1">
          <a:blip r:embed="rId16" cstate="email">
            <a:extLst>
              <a:ext uri="{28A0092B-C50C-407E-A947-70E740481C1C}">
                <a14:useLocalDpi xmlns:a14="http://schemas.microsoft.com/office/drawing/2010/main" val="0"/>
              </a:ext>
            </a:extLst>
          </a:blip>
          <a:srcRect r="4762"/>
          <a:stretch/>
        </p:blipFill>
        <p:spPr>
          <a:xfrm>
            <a:off x="-2" y="0"/>
            <a:ext cx="9171432" cy="221642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 id="2147483661" r:id="rId13"/>
  </p:sldLayoutIdLst>
  <p:txStyles>
    <p:titleStyle>
      <a:lvl1pPr algn="ctr" rtl="0" eaLnBrk="0" fontAlgn="base" hangingPunct="0">
        <a:spcBef>
          <a:spcPct val="0"/>
        </a:spcBef>
        <a:spcAft>
          <a:spcPct val="0"/>
        </a:spcAft>
        <a:defRPr sz="4000" b="1">
          <a:solidFill>
            <a:schemeClr val="accent2"/>
          </a:solidFill>
          <a:latin typeface="+mj-lt"/>
          <a:ea typeface="ＭＳ Ｐゴシック" charset="0"/>
          <a:cs typeface="+mj-cs"/>
        </a:defRPr>
      </a:lvl1pPr>
      <a:lvl2pPr algn="ctr" rtl="0" eaLnBrk="0" fontAlgn="base" hangingPunct="0">
        <a:spcBef>
          <a:spcPct val="0"/>
        </a:spcBef>
        <a:spcAft>
          <a:spcPct val="0"/>
        </a:spcAft>
        <a:defRPr sz="4000" b="1">
          <a:solidFill>
            <a:schemeClr val="accent2"/>
          </a:solidFill>
          <a:latin typeface="Arial" charset="0"/>
          <a:ea typeface="ＭＳ Ｐゴシック" charset="0"/>
        </a:defRPr>
      </a:lvl2pPr>
      <a:lvl3pPr algn="ctr" rtl="0" eaLnBrk="0" fontAlgn="base" hangingPunct="0">
        <a:spcBef>
          <a:spcPct val="0"/>
        </a:spcBef>
        <a:spcAft>
          <a:spcPct val="0"/>
        </a:spcAft>
        <a:defRPr sz="4000" b="1">
          <a:solidFill>
            <a:schemeClr val="accent2"/>
          </a:solidFill>
          <a:latin typeface="Arial" charset="0"/>
          <a:ea typeface="ＭＳ Ｐゴシック" charset="0"/>
        </a:defRPr>
      </a:lvl3pPr>
      <a:lvl4pPr algn="ctr" rtl="0" eaLnBrk="0" fontAlgn="base" hangingPunct="0">
        <a:spcBef>
          <a:spcPct val="0"/>
        </a:spcBef>
        <a:spcAft>
          <a:spcPct val="0"/>
        </a:spcAft>
        <a:defRPr sz="4000" b="1">
          <a:solidFill>
            <a:schemeClr val="accent2"/>
          </a:solidFill>
          <a:latin typeface="Arial" charset="0"/>
          <a:ea typeface="ＭＳ Ｐゴシック" charset="0"/>
        </a:defRPr>
      </a:lvl4pPr>
      <a:lvl5pPr algn="ctr" rtl="0" eaLnBrk="0" fontAlgn="base" hangingPunct="0">
        <a:spcBef>
          <a:spcPct val="0"/>
        </a:spcBef>
        <a:spcAft>
          <a:spcPct val="0"/>
        </a:spcAft>
        <a:defRPr sz="4000" b="1">
          <a:solidFill>
            <a:schemeClr val="accent2"/>
          </a:solidFill>
          <a:latin typeface="Arial" charset="0"/>
          <a:ea typeface="ＭＳ Ｐゴシック" charset="0"/>
        </a:defRPr>
      </a:lvl5pPr>
      <a:lvl6pPr marL="457200" algn="ctr" rtl="0" fontAlgn="base">
        <a:spcBef>
          <a:spcPct val="0"/>
        </a:spcBef>
        <a:spcAft>
          <a:spcPct val="0"/>
        </a:spcAft>
        <a:defRPr sz="4000" b="1">
          <a:solidFill>
            <a:schemeClr val="accent2"/>
          </a:solidFill>
          <a:latin typeface="Arial" charset="0"/>
        </a:defRPr>
      </a:lvl6pPr>
      <a:lvl7pPr marL="914400" algn="ctr" rtl="0" fontAlgn="base">
        <a:spcBef>
          <a:spcPct val="0"/>
        </a:spcBef>
        <a:spcAft>
          <a:spcPct val="0"/>
        </a:spcAft>
        <a:defRPr sz="4000" b="1">
          <a:solidFill>
            <a:schemeClr val="accent2"/>
          </a:solidFill>
          <a:latin typeface="Arial" charset="0"/>
        </a:defRPr>
      </a:lvl7pPr>
      <a:lvl8pPr marL="1371600" algn="ctr" rtl="0" fontAlgn="base">
        <a:spcBef>
          <a:spcPct val="0"/>
        </a:spcBef>
        <a:spcAft>
          <a:spcPct val="0"/>
        </a:spcAft>
        <a:defRPr sz="4000" b="1">
          <a:solidFill>
            <a:schemeClr val="accent2"/>
          </a:solidFill>
          <a:latin typeface="Arial" charset="0"/>
        </a:defRPr>
      </a:lvl8pPr>
      <a:lvl9pPr marL="1828800" algn="ctr" rtl="0" fontAlgn="base">
        <a:spcBef>
          <a:spcPct val="0"/>
        </a:spcBef>
        <a:spcAft>
          <a:spcPct val="0"/>
        </a:spcAft>
        <a:defRPr sz="4000" b="1">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8.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10.wmf"/><Relationship Id="rId5" Type="http://schemas.openxmlformats.org/officeDocument/2006/relationships/oleObject" Target="../embeddings/oleObject10.bin"/><Relationship Id="rId4" Type="http://schemas.openxmlformats.org/officeDocument/2006/relationships/image" Target="../media/image9.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1.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4.wmf"/><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vmlDrawing" Target="../drawings/vmlDrawing4.vml"/><Relationship Id="rId5" Type="http://schemas.openxmlformats.org/officeDocument/2006/relationships/image" Target="../media/image4.wmf"/><Relationship Id="rId4"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6.vml"/><Relationship Id="rId5" Type="http://schemas.openxmlformats.org/officeDocument/2006/relationships/image" Target="../media/image6.wmf"/><Relationship Id="rId4" Type="http://schemas.openxmlformats.org/officeDocument/2006/relationships/oleObject" Target="../embeddings/oleObject6.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7.vml"/><Relationship Id="rId5" Type="http://schemas.openxmlformats.org/officeDocument/2006/relationships/image" Target="../media/image5.wmf"/><Relationship Id="rId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bwMode="auto">
          <a:xfrm>
            <a:off x="0" y="2284412"/>
            <a:ext cx="9144000" cy="16017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spcBef>
                <a:spcPts val="0"/>
              </a:spcBef>
              <a:spcAft>
                <a:spcPts val="0"/>
              </a:spcAft>
            </a:pPr>
            <a:r>
              <a:rPr lang="en-US" altLang="en-US" sz="5400" dirty="0">
                <a:solidFill>
                  <a:srgbClr val="0070C0"/>
                </a:solidFill>
                <a:latin typeface="Calibri" panose="020F0502020204030204" pitchFamily="34" charset="0"/>
              </a:rPr>
              <a:t>OSHA Special Government Employee (SGE) </a:t>
            </a:r>
            <a:r>
              <a:rPr lang="en-US" altLang="en-US" sz="5400" dirty="0" smtClean="0">
                <a:solidFill>
                  <a:srgbClr val="0070C0"/>
                </a:solidFill>
                <a:latin typeface="Calibri" panose="020F0502020204030204" pitchFamily="34" charset="0"/>
              </a:rPr>
              <a:t>Training</a:t>
            </a:r>
            <a:br>
              <a:rPr lang="en-US" altLang="en-US" sz="5400" dirty="0" smtClean="0">
                <a:solidFill>
                  <a:srgbClr val="0070C0"/>
                </a:solidFill>
                <a:latin typeface="Calibri" panose="020F0502020204030204" pitchFamily="34" charset="0"/>
              </a:rPr>
            </a:br>
            <a:endParaRPr lang="en-US" altLang="en-US" sz="1600" dirty="0" smtClean="0">
              <a:solidFill>
                <a:srgbClr val="0070C0"/>
              </a:solidFill>
              <a:latin typeface="Calibri" panose="020F0502020204030204" pitchFamily="34" charset="0"/>
            </a:endParaRPr>
          </a:p>
        </p:txBody>
      </p:sp>
      <p:sp>
        <p:nvSpPr>
          <p:cNvPr id="10" name="Rectangle 3"/>
          <p:cNvSpPr>
            <a:spLocks noGrp="1" noChangeArrowheads="1"/>
          </p:cNvSpPr>
          <p:nvPr>
            <p:ph type="subTitle" idx="1"/>
          </p:nvPr>
        </p:nvSpPr>
        <p:spPr bwMode="auto">
          <a:xfrm>
            <a:off x="0" y="4038600"/>
            <a:ext cx="9144000" cy="1524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0"/>
              </a:spcBef>
              <a:spcAft>
                <a:spcPts val="1800"/>
              </a:spcAft>
              <a:defRPr/>
            </a:pPr>
            <a:r>
              <a:rPr lang="en-US" altLang="en-US" sz="2000" b="1" dirty="0" smtClean="0">
                <a:latin typeface="Calibri" pitchFamily="34" charset="0"/>
              </a:rPr>
              <a:t>United States Department of Labor</a:t>
            </a:r>
          </a:p>
          <a:p>
            <a:pPr>
              <a:spcBef>
                <a:spcPts val="0"/>
              </a:spcBef>
              <a:spcAft>
                <a:spcPts val="1800"/>
              </a:spcAft>
              <a:defRPr/>
            </a:pPr>
            <a:r>
              <a:rPr lang="en-US" altLang="en-US" sz="2000" b="1" dirty="0" smtClean="0">
                <a:latin typeface="Calibri" pitchFamily="34" charset="0"/>
              </a:rPr>
              <a:t>Occupational Safety and Health Administration</a:t>
            </a:r>
            <a:endParaRPr lang="en-US" altLang="en-US" sz="2400" b="1" dirty="0" smtClean="0">
              <a:latin typeface="Calibri" pitchFamily="34" charset="0"/>
            </a:endParaRPr>
          </a:p>
        </p:txBody>
      </p:sp>
    </p:spTree>
    <p:extLst>
      <p:ext uri="{BB962C8B-B14F-4D97-AF65-F5344CB8AC3E}">
        <p14:creationId xmlns:p14="http://schemas.microsoft.com/office/powerpoint/2010/main" val="2188628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609600" y="2209800"/>
            <a:ext cx="81534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eaLnBrk="0" hangingPunct="0">
              <a:spcBef>
                <a:spcPct val="20000"/>
              </a:spcBef>
              <a:buChar char="•"/>
              <a:defRPr sz="3200">
                <a:solidFill>
                  <a:schemeClr val="bg1"/>
                </a:solidFill>
                <a:latin typeface="Times New Roman" pitchFamily="18" charset="0"/>
              </a:defRPr>
            </a:lvl1pPr>
            <a:lvl2pPr marL="742950" indent="-285750" eaLnBrk="0" hangingPunct="0">
              <a:spcBef>
                <a:spcPct val="20000"/>
              </a:spcBef>
              <a:buChar char="–"/>
              <a:defRPr sz="2800">
                <a:solidFill>
                  <a:schemeClr val="bg1"/>
                </a:solidFill>
                <a:latin typeface="Times New Roman" pitchFamily="18" charset="0"/>
              </a:defRPr>
            </a:lvl2pPr>
            <a:lvl3pPr marL="1143000" indent="-228600" eaLnBrk="0" hangingPunct="0">
              <a:spcBef>
                <a:spcPct val="20000"/>
              </a:spcBef>
              <a:buChar char="•"/>
              <a:defRPr sz="2400">
                <a:solidFill>
                  <a:schemeClr val="bg1"/>
                </a:solidFill>
                <a:latin typeface="Times New Roman" pitchFamily="18" charset="0"/>
              </a:defRPr>
            </a:lvl3pPr>
            <a:lvl4pPr marL="1600200" indent="-228600" eaLnBrk="0" hangingPunct="0">
              <a:spcBef>
                <a:spcPct val="20000"/>
              </a:spcBef>
              <a:buChar char="–"/>
              <a:defRPr sz="2000">
                <a:solidFill>
                  <a:schemeClr val="bg1"/>
                </a:solidFill>
                <a:latin typeface="Times New Roman" pitchFamily="18" charset="0"/>
              </a:defRPr>
            </a:lvl4pPr>
            <a:lvl5pPr marL="2057400" indent="-228600" eaLnBrk="0" hangingPunct="0">
              <a:spcBef>
                <a:spcPct val="20000"/>
              </a:spcBef>
              <a:buChar char="»"/>
              <a:defRPr sz="2000">
                <a:solidFill>
                  <a:schemeClr val="bg1"/>
                </a:solidFill>
                <a:latin typeface="Times New Roman" pitchFamily="18" charset="0"/>
              </a:defRPr>
            </a:lvl5pPr>
            <a:lvl6pPr marL="2514600" indent="-228600" eaLnBrk="0" fontAlgn="base" hangingPunct="0">
              <a:spcBef>
                <a:spcPct val="20000"/>
              </a:spcBef>
              <a:spcAft>
                <a:spcPct val="0"/>
              </a:spcAft>
              <a:buChar char="»"/>
              <a:defRPr sz="2000">
                <a:solidFill>
                  <a:schemeClr val="bg1"/>
                </a:solidFill>
                <a:latin typeface="Times New Roman" pitchFamily="18" charset="0"/>
              </a:defRPr>
            </a:lvl6pPr>
            <a:lvl7pPr marL="2971800" indent="-228600" eaLnBrk="0" fontAlgn="base" hangingPunct="0">
              <a:spcBef>
                <a:spcPct val="20000"/>
              </a:spcBef>
              <a:spcAft>
                <a:spcPct val="0"/>
              </a:spcAft>
              <a:buChar char="»"/>
              <a:defRPr sz="2000">
                <a:solidFill>
                  <a:schemeClr val="bg1"/>
                </a:solidFill>
                <a:latin typeface="Times New Roman" pitchFamily="18" charset="0"/>
              </a:defRPr>
            </a:lvl7pPr>
            <a:lvl8pPr marL="3429000" indent="-228600" eaLnBrk="0" fontAlgn="base" hangingPunct="0">
              <a:spcBef>
                <a:spcPct val="20000"/>
              </a:spcBef>
              <a:spcAft>
                <a:spcPct val="0"/>
              </a:spcAft>
              <a:buChar char="»"/>
              <a:defRPr sz="2000">
                <a:solidFill>
                  <a:schemeClr val="bg1"/>
                </a:solidFill>
                <a:latin typeface="Times New Roman" pitchFamily="18" charset="0"/>
              </a:defRPr>
            </a:lvl8pPr>
            <a:lvl9pPr marL="3886200" indent="-228600" eaLnBrk="0" fontAlgn="base" hangingPunct="0">
              <a:spcBef>
                <a:spcPct val="20000"/>
              </a:spcBef>
              <a:spcAft>
                <a:spcPct val="0"/>
              </a:spcAft>
              <a:buChar char="»"/>
              <a:defRPr sz="2000">
                <a:solidFill>
                  <a:schemeClr val="bg1"/>
                </a:solidFill>
                <a:latin typeface="Times New Roman" pitchFamily="18" charset="0"/>
              </a:defRPr>
            </a:lvl9pPr>
          </a:lstStyle>
          <a:p>
            <a:pPr>
              <a:spcBef>
                <a:spcPct val="0"/>
              </a:spcBef>
              <a:buFontTx/>
              <a:buNone/>
              <a:defRPr/>
            </a:pPr>
            <a:r>
              <a:rPr lang="en-US" altLang="en-US" dirty="0" smtClean="0">
                <a:solidFill>
                  <a:schemeClr val="tx1"/>
                </a:solidFill>
                <a:latin typeface="Arial" charset="0"/>
              </a:rPr>
              <a:t>Report Preparation</a:t>
            </a:r>
            <a:endParaRPr lang="en-US" altLang="en-US" sz="3600" dirty="0" smtClean="0">
              <a:solidFill>
                <a:schemeClr val="tx1"/>
              </a:solidFill>
              <a:latin typeface="Arial" charset="0"/>
            </a:endParaRPr>
          </a:p>
          <a:p>
            <a:pPr>
              <a:spcBef>
                <a:spcPct val="0"/>
              </a:spcBef>
              <a:buFontTx/>
              <a:buNone/>
              <a:defRPr/>
            </a:pPr>
            <a:endParaRPr lang="en-US" altLang="en-US" sz="2800" dirty="0" smtClean="0">
              <a:solidFill>
                <a:schemeClr val="tx1"/>
              </a:solidFill>
              <a:latin typeface="Arial" charset="0"/>
            </a:endParaRPr>
          </a:p>
          <a:p>
            <a:pPr marL="457200" indent="-457200">
              <a:spcBef>
                <a:spcPct val="0"/>
              </a:spcBef>
              <a:buClr>
                <a:srgbClr val="0033CC"/>
              </a:buClr>
              <a:buFont typeface="Wingdings" panose="05000000000000000000" pitchFamily="2" charset="2"/>
              <a:buChar char="§"/>
              <a:defRPr/>
            </a:pPr>
            <a:r>
              <a:rPr lang="en-US" altLang="en-US" sz="2800" dirty="0" smtClean="0">
                <a:solidFill>
                  <a:schemeClr val="tx1"/>
                </a:solidFill>
                <a:latin typeface="Arial" charset="0"/>
              </a:rPr>
              <a:t>SGE report writing assignments will generally be in worksite analysis, hazard prevention and control, and safety and health training (Sections II, III, and IV)</a:t>
            </a:r>
          </a:p>
          <a:p>
            <a:pPr marL="457200" indent="-457200">
              <a:spcBef>
                <a:spcPct val="0"/>
              </a:spcBef>
              <a:buClr>
                <a:srgbClr val="0033CC"/>
              </a:buClr>
              <a:buFont typeface="Wingdings" panose="05000000000000000000" pitchFamily="2" charset="2"/>
              <a:buChar char="§"/>
              <a:defRPr/>
            </a:pPr>
            <a:endParaRPr lang="en-US" altLang="en-US" sz="2800" dirty="0" smtClean="0">
              <a:solidFill>
                <a:schemeClr val="tx1"/>
              </a:solidFill>
              <a:latin typeface="Arial" charset="0"/>
            </a:endParaRPr>
          </a:p>
          <a:p>
            <a:pPr marL="457200" indent="-457200">
              <a:spcBef>
                <a:spcPct val="0"/>
              </a:spcBef>
              <a:buClr>
                <a:srgbClr val="0033CC"/>
              </a:buClr>
              <a:buFont typeface="Wingdings" panose="05000000000000000000" pitchFamily="2" charset="2"/>
              <a:buChar char="§"/>
              <a:defRPr/>
            </a:pPr>
            <a:r>
              <a:rPr lang="en-US" altLang="en-US" sz="2800" dirty="0" smtClean="0">
                <a:solidFill>
                  <a:schemeClr val="tx1"/>
                </a:solidFill>
                <a:latin typeface="Arial" charset="0"/>
              </a:rPr>
              <a:t>The Team Leader will combine all sections of the report and develop a final product</a:t>
            </a:r>
          </a:p>
        </p:txBody>
      </p:sp>
      <p:sp>
        <p:nvSpPr>
          <p:cNvPr id="2" name="Title 1"/>
          <p:cNvSpPr>
            <a:spLocks noGrp="1"/>
          </p:cNvSpPr>
          <p:nvPr>
            <p:ph type="title"/>
          </p:nvPr>
        </p:nvSpPr>
        <p:spPr/>
        <p:txBody>
          <a:bodyPr/>
          <a:lstStyle/>
          <a:p>
            <a:r>
              <a:rPr lang="en-US" altLang="en-US" dirty="0"/>
              <a:t>Report </a:t>
            </a:r>
            <a:r>
              <a:rPr lang="en-US" altLang="en-US" dirty="0" smtClean="0"/>
              <a:t>Writing</a:t>
            </a:r>
            <a:endParaRPr lang="en-US" dirty="0"/>
          </a:p>
        </p:txBody>
      </p:sp>
    </p:spTree>
    <p:extLst>
      <p:ext uri="{BB962C8B-B14F-4D97-AF65-F5344CB8AC3E}">
        <p14:creationId xmlns:p14="http://schemas.microsoft.com/office/powerpoint/2010/main" val="1668995153"/>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0" y="228600"/>
            <a:ext cx="914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eaLnBrk="0" hangingPunct="0">
              <a:defRPr/>
            </a:pPr>
            <a:r>
              <a:rPr lang="en-US" altLang="en-US" sz="6000">
                <a:solidFill>
                  <a:schemeClr val="folHlink"/>
                </a:solidFill>
                <a:effectLst>
                  <a:outerShdw blurRad="38100" dist="38100" dir="2700000" algn="tl">
                    <a:srgbClr val="C0C0C0"/>
                  </a:outerShdw>
                </a:effectLst>
              </a:rPr>
              <a:t>Report Writing</a:t>
            </a:r>
            <a:endParaRPr lang="en-US" altLang="en-US" sz="6000">
              <a:solidFill>
                <a:schemeClr val="folHlink"/>
              </a:solidFill>
            </a:endParaRPr>
          </a:p>
        </p:txBody>
      </p:sp>
      <p:sp>
        <p:nvSpPr>
          <p:cNvPr id="13315" name="Rectangle 3" title="Image of VPP Worksheet"/>
          <p:cNvSpPr>
            <a:spLocks noChangeArrowheads="1"/>
          </p:cNvSpPr>
          <p:nvPr/>
        </p:nvSpPr>
        <p:spPr bwMode="auto">
          <a:xfrm>
            <a:off x="685800" y="1828800"/>
            <a:ext cx="81534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a:solidFill>
                <a:schemeClr val="bg1"/>
              </a:solidFill>
            </a:endParaRPr>
          </a:p>
          <a:p>
            <a:pPr>
              <a:spcBef>
                <a:spcPct val="0"/>
              </a:spcBef>
              <a:buFontTx/>
              <a:buNone/>
            </a:pPr>
            <a:endParaRPr lang="en-US" altLang="en-US">
              <a:solidFill>
                <a:schemeClr val="bg1"/>
              </a:solidFill>
            </a:endParaRPr>
          </a:p>
          <a:p>
            <a:pPr>
              <a:spcBef>
                <a:spcPct val="0"/>
              </a:spcBef>
              <a:buFontTx/>
              <a:buNone/>
            </a:pPr>
            <a:endParaRPr lang="en-US" altLang="en-US" sz="2800">
              <a:solidFill>
                <a:schemeClr val="bg1"/>
              </a:solidFill>
            </a:endParaRPr>
          </a:p>
        </p:txBody>
      </p:sp>
      <p:pic>
        <p:nvPicPr>
          <p:cNvPr id="13316" name="Picture 4" title="Image of VPP Workshee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04775"/>
            <a:ext cx="9753600" cy="706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altLang="en-US" dirty="0"/>
              <a:t>Report Writing </a:t>
            </a:r>
            <a:endParaRPr lang="en-US" dirty="0"/>
          </a:p>
        </p:txBody>
      </p:sp>
    </p:spTree>
    <p:extLst>
      <p:ext uri="{BB962C8B-B14F-4D97-AF65-F5344CB8AC3E}">
        <p14:creationId xmlns:p14="http://schemas.microsoft.com/office/powerpoint/2010/main" val="209861396"/>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z="4400" dirty="0" smtClean="0">
                <a:solidFill>
                  <a:schemeClr val="accent3"/>
                </a:solidFill>
              </a:rPr>
              <a:t>Report Writing Workshop</a:t>
            </a:r>
          </a:p>
        </p:txBody>
      </p:sp>
      <p:sp>
        <p:nvSpPr>
          <p:cNvPr id="14339" name="Rectangle 3"/>
          <p:cNvSpPr>
            <a:spLocks noGrp="1" noChangeArrowheads="1"/>
          </p:cNvSpPr>
          <p:nvPr>
            <p:ph type="body" idx="1"/>
          </p:nvPr>
        </p:nvSpPr>
        <p:spPr>
          <a:xfrm>
            <a:off x="438873" y="2133600"/>
            <a:ext cx="8229600" cy="4038600"/>
          </a:xfrm>
        </p:spPr>
        <p:txBody>
          <a:bodyPr/>
          <a:lstStyle/>
          <a:p>
            <a:pPr eaLnBrk="1" hangingPunct="1">
              <a:lnSpc>
                <a:spcPct val="90000"/>
              </a:lnSpc>
              <a:buFontTx/>
              <a:buNone/>
            </a:pPr>
            <a:r>
              <a:rPr lang="en-US" altLang="en-US" sz="2400" dirty="0" smtClean="0"/>
              <a:t>In your group:</a:t>
            </a:r>
          </a:p>
          <a:p>
            <a:pPr eaLnBrk="1" hangingPunct="1">
              <a:lnSpc>
                <a:spcPct val="90000"/>
              </a:lnSpc>
              <a:buClr>
                <a:srgbClr val="0033CC"/>
              </a:buClr>
              <a:buFont typeface="Wingdings" panose="05000000000000000000" pitchFamily="2" charset="2"/>
              <a:buChar char="§"/>
            </a:pPr>
            <a:r>
              <a:rPr lang="en-US" altLang="en-US" sz="2400" dirty="0" smtClean="0"/>
              <a:t>Answer the following questions on the worksheet</a:t>
            </a:r>
          </a:p>
          <a:p>
            <a:pPr lvl="1" eaLnBrk="1" hangingPunct="1">
              <a:lnSpc>
                <a:spcPct val="90000"/>
              </a:lnSpc>
              <a:buClr>
                <a:srgbClr val="0033CC"/>
              </a:buClr>
              <a:buFont typeface="Wingdings" panose="05000000000000000000" pitchFamily="2" charset="2"/>
              <a:buChar char="§"/>
            </a:pPr>
            <a:r>
              <a:rPr lang="en-US" altLang="en-US" sz="2000" dirty="0" smtClean="0"/>
              <a:t>I </a:t>
            </a:r>
            <a:r>
              <a:rPr lang="en-US" altLang="en-US" sz="2000" dirty="0" err="1" smtClean="0"/>
              <a:t>Mgmt</a:t>
            </a:r>
            <a:r>
              <a:rPr lang="en-US" altLang="en-US" sz="2000" dirty="0" smtClean="0"/>
              <a:t> Commitment – C1-2; E1-11; F1-4</a:t>
            </a:r>
          </a:p>
          <a:p>
            <a:pPr lvl="1" eaLnBrk="1" hangingPunct="1">
              <a:lnSpc>
                <a:spcPct val="90000"/>
              </a:lnSpc>
              <a:buClr>
                <a:srgbClr val="0033CC"/>
              </a:buClr>
              <a:buFont typeface="Wingdings" panose="05000000000000000000" pitchFamily="2" charset="2"/>
              <a:buChar char="§"/>
            </a:pPr>
            <a:r>
              <a:rPr lang="en-US" altLang="en-US" sz="2000" dirty="0" smtClean="0"/>
              <a:t>II  Worksite Analysis – A2; A4; C1-4; D7; E1; G4</a:t>
            </a:r>
          </a:p>
          <a:p>
            <a:pPr lvl="1" eaLnBrk="1" hangingPunct="1">
              <a:lnSpc>
                <a:spcPct val="90000"/>
              </a:lnSpc>
              <a:buClr>
                <a:srgbClr val="0033CC"/>
              </a:buClr>
              <a:buFont typeface="Wingdings" panose="05000000000000000000" pitchFamily="2" charset="2"/>
              <a:buChar char="§"/>
            </a:pPr>
            <a:r>
              <a:rPr lang="en-US" altLang="en-US" sz="2000" dirty="0" smtClean="0"/>
              <a:t>III  </a:t>
            </a:r>
            <a:r>
              <a:rPr lang="en-US" altLang="en-US" sz="2000" dirty="0" err="1" smtClean="0"/>
              <a:t>Haz</a:t>
            </a:r>
            <a:r>
              <a:rPr lang="en-US" altLang="en-US" sz="2000" dirty="0" smtClean="0"/>
              <a:t>. </a:t>
            </a:r>
            <a:r>
              <a:rPr lang="en-US" altLang="en-US" sz="2000" dirty="0" err="1" smtClean="0"/>
              <a:t>Prev</a:t>
            </a:r>
            <a:r>
              <a:rPr lang="en-US" altLang="en-US" sz="2000" dirty="0" smtClean="0"/>
              <a:t>/</a:t>
            </a:r>
            <a:r>
              <a:rPr lang="en-US" altLang="en-US" sz="2000" dirty="0" err="1" smtClean="0"/>
              <a:t>Cont</a:t>
            </a:r>
            <a:r>
              <a:rPr lang="en-US" altLang="en-US" sz="2000" dirty="0" smtClean="0"/>
              <a:t> – </a:t>
            </a:r>
            <a:r>
              <a:rPr lang="en-US" altLang="en-US" sz="2000" dirty="0" smtClean="0"/>
              <a:t>A8-16; </a:t>
            </a:r>
            <a:r>
              <a:rPr lang="en-US" altLang="en-US" sz="2000" dirty="0" smtClean="0"/>
              <a:t>B1-3</a:t>
            </a:r>
          </a:p>
          <a:p>
            <a:pPr lvl="1" eaLnBrk="1" hangingPunct="1">
              <a:lnSpc>
                <a:spcPct val="90000"/>
              </a:lnSpc>
              <a:buClr>
                <a:srgbClr val="0033CC"/>
              </a:buClr>
              <a:buFont typeface="Wingdings" panose="05000000000000000000" pitchFamily="2" charset="2"/>
              <a:buChar char="§"/>
            </a:pPr>
            <a:r>
              <a:rPr lang="en-US" altLang="en-US" sz="2000" dirty="0" smtClean="0"/>
              <a:t>IV Training -  All</a:t>
            </a:r>
          </a:p>
          <a:p>
            <a:pPr eaLnBrk="1" hangingPunct="1">
              <a:lnSpc>
                <a:spcPct val="90000"/>
              </a:lnSpc>
              <a:buClr>
                <a:srgbClr val="0033CC"/>
              </a:buClr>
              <a:buFont typeface="Wingdings" panose="05000000000000000000" pitchFamily="2" charset="2"/>
              <a:buChar char="§"/>
            </a:pPr>
            <a:r>
              <a:rPr lang="en-US" altLang="en-US" sz="2400" dirty="0" smtClean="0"/>
              <a:t>Use Worksheet format &amp; answer selected questions</a:t>
            </a:r>
          </a:p>
          <a:p>
            <a:pPr eaLnBrk="1" hangingPunct="1">
              <a:lnSpc>
                <a:spcPct val="90000"/>
              </a:lnSpc>
              <a:buClr>
                <a:srgbClr val="0033CC"/>
              </a:buClr>
              <a:buFont typeface="Wingdings" panose="05000000000000000000" pitchFamily="2" charset="2"/>
              <a:buChar char="§"/>
            </a:pPr>
            <a:r>
              <a:rPr lang="en-US" altLang="en-US" sz="2400" dirty="0" smtClean="0"/>
              <a:t>Use case study notes</a:t>
            </a:r>
          </a:p>
          <a:p>
            <a:pPr eaLnBrk="1" hangingPunct="1">
              <a:lnSpc>
                <a:spcPct val="90000"/>
              </a:lnSpc>
              <a:buClr>
                <a:srgbClr val="0033CC"/>
              </a:buClr>
              <a:buFont typeface="Wingdings" panose="05000000000000000000" pitchFamily="2" charset="2"/>
              <a:buChar char="§"/>
            </a:pPr>
            <a:r>
              <a:rPr lang="en-US" altLang="en-US" sz="2400" dirty="0" smtClean="0"/>
              <a:t>Support response with evidence (or lack of) and how assessed </a:t>
            </a:r>
            <a:r>
              <a:rPr lang="en-US" altLang="en-US" sz="1800" dirty="0" smtClean="0"/>
              <a:t>(Observations, Interviews, Walkthroughs)</a:t>
            </a:r>
          </a:p>
          <a:p>
            <a:pPr eaLnBrk="1" hangingPunct="1">
              <a:lnSpc>
                <a:spcPct val="90000"/>
              </a:lnSpc>
              <a:buClr>
                <a:srgbClr val="0033CC"/>
              </a:buClr>
              <a:buFont typeface="Wingdings" panose="05000000000000000000" pitchFamily="2" charset="2"/>
              <a:buChar char="§"/>
            </a:pPr>
            <a:r>
              <a:rPr lang="en-US" altLang="en-US" sz="2400" dirty="0" smtClean="0"/>
              <a:t>Group report out!</a:t>
            </a:r>
          </a:p>
          <a:p>
            <a:pPr eaLnBrk="1" hangingPunct="1">
              <a:lnSpc>
                <a:spcPct val="90000"/>
              </a:lnSpc>
            </a:pPr>
            <a:endParaRPr lang="en-US" altLang="en-US" sz="2400" dirty="0" smtClean="0"/>
          </a:p>
        </p:txBody>
      </p:sp>
    </p:spTree>
    <p:extLst>
      <p:ext uri="{BB962C8B-B14F-4D97-AF65-F5344CB8AC3E}">
        <p14:creationId xmlns:p14="http://schemas.microsoft.com/office/powerpoint/2010/main" val="3586182102"/>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dirty="0" smtClean="0">
                <a:solidFill>
                  <a:schemeClr val="accent3"/>
                </a:solidFill>
              </a:rPr>
              <a:t>Merit Goals/Recommendations</a:t>
            </a:r>
          </a:p>
        </p:txBody>
      </p:sp>
      <p:sp>
        <p:nvSpPr>
          <p:cNvPr id="15363" name="Rectangle 3"/>
          <p:cNvSpPr>
            <a:spLocks noGrp="1" noChangeArrowheads="1"/>
          </p:cNvSpPr>
          <p:nvPr>
            <p:ph type="body" idx="1"/>
          </p:nvPr>
        </p:nvSpPr>
        <p:spPr/>
        <p:txBody>
          <a:bodyPr/>
          <a:lstStyle/>
          <a:p>
            <a:pPr eaLnBrk="1" hangingPunct="1">
              <a:buFontTx/>
              <a:buNone/>
            </a:pPr>
            <a:r>
              <a:rPr lang="en-US" altLang="en-US" smtClean="0"/>
              <a:t>In this section, we’ll discuss:</a:t>
            </a:r>
          </a:p>
          <a:p>
            <a:pPr eaLnBrk="1" hangingPunct="1">
              <a:buFontTx/>
              <a:buNone/>
            </a:pPr>
            <a:endParaRPr lang="en-US" altLang="en-US" smtClean="0"/>
          </a:p>
          <a:p>
            <a:pPr lvl="1" eaLnBrk="1" hangingPunct="1">
              <a:buClr>
                <a:srgbClr val="0033CC"/>
              </a:buClr>
              <a:buFont typeface="Wingdings" panose="05000000000000000000" pitchFamily="2" charset="2"/>
              <a:buChar char="§"/>
            </a:pPr>
            <a:r>
              <a:rPr lang="en-US" altLang="en-US" smtClean="0"/>
              <a:t>What are Merit Goals/Recommendations</a:t>
            </a:r>
          </a:p>
          <a:p>
            <a:pPr eaLnBrk="1" hangingPunct="1">
              <a:buClr>
                <a:srgbClr val="0033CC"/>
              </a:buClr>
              <a:buFont typeface="Wingdings" panose="05000000000000000000" pitchFamily="2" charset="2"/>
              <a:buChar char="§"/>
            </a:pPr>
            <a:endParaRPr lang="en-US" altLang="en-US" smtClean="0"/>
          </a:p>
          <a:p>
            <a:pPr lvl="1" eaLnBrk="1" hangingPunct="1">
              <a:buClr>
                <a:srgbClr val="0033CC"/>
              </a:buClr>
              <a:buFont typeface="Wingdings" panose="05000000000000000000" pitchFamily="2" charset="2"/>
              <a:buChar char="§"/>
            </a:pPr>
            <a:r>
              <a:rPr lang="en-US" altLang="en-US" smtClean="0"/>
              <a:t>How to write Merit Goals/Recommendations</a:t>
            </a:r>
          </a:p>
          <a:p>
            <a:pPr eaLnBrk="1" hangingPunct="1"/>
            <a:endParaRPr lang="en-US" altLang="en-US" smtClean="0"/>
          </a:p>
          <a:p>
            <a:pPr eaLnBrk="1" hangingPunct="1">
              <a:buFontTx/>
              <a:buNone/>
            </a:pPr>
            <a:endParaRPr lang="en-US" altLang="en-US" smtClean="0"/>
          </a:p>
        </p:txBody>
      </p:sp>
    </p:spTree>
    <p:extLst>
      <p:ext uri="{BB962C8B-B14F-4D97-AF65-F5344CB8AC3E}">
        <p14:creationId xmlns:p14="http://schemas.microsoft.com/office/powerpoint/2010/main" val="1423283230"/>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09600" y="228600"/>
            <a:ext cx="7772400" cy="1143000"/>
          </a:xfrm>
        </p:spPr>
        <p:txBody>
          <a:bodyPr/>
          <a:lstStyle/>
          <a:p>
            <a:pPr eaLnBrk="1" hangingPunct="1"/>
            <a:r>
              <a:rPr lang="en-US" altLang="en-US" sz="4400" dirty="0" smtClean="0">
                <a:solidFill>
                  <a:schemeClr val="accent3"/>
                </a:solidFill>
              </a:rPr>
              <a:t>Merit Goals</a:t>
            </a:r>
          </a:p>
        </p:txBody>
      </p:sp>
      <p:sp>
        <p:nvSpPr>
          <p:cNvPr id="16387" name="Rectangle 3"/>
          <p:cNvSpPr>
            <a:spLocks noGrp="1" noChangeArrowheads="1"/>
          </p:cNvSpPr>
          <p:nvPr>
            <p:ph type="body" idx="1"/>
          </p:nvPr>
        </p:nvSpPr>
        <p:spPr>
          <a:xfrm>
            <a:off x="304800" y="2286000"/>
            <a:ext cx="7772400" cy="5029200"/>
          </a:xfrm>
        </p:spPr>
        <p:txBody>
          <a:bodyPr/>
          <a:lstStyle/>
          <a:p>
            <a:pPr eaLnBrk="1" hangingPunct="1">
              <a:buClr>
                <a:srgbClr val="0033CC"/>
              </a:buClr>
              <a:buFont typeface="Wingdings" panose="05000000000000000000" pitchFamily="2" charset="2"/>
              <a:buChar char="§"/>
            </a:pPr>
            <a:r>
              <a:rPr lang="en-US" altLang="en-US" sz="2000" dirty="0" smtClean="0"/>
              <a:t>If the team is going to recommend participation in the Merit Program, they must give the site a list of goals to complete to attain Star quality </a:t>
            </a:r>
          </a:p>
          <a:p>
            <a:pPr eaLnBrk="1" hangingPunct="1">
              <a:buClr>
                <a:srgbClr val="0033CC"/>
              </a:buClr>
              <a:buFont typeface="Wingdings" panose="05000000000000000000" pitchFamily="2" charset="2"/>
              <a:buNone/>
            </a:pPr>
            <a:endParaRPr lang="en-US" altLang="en-US" sz="2000" dirty="0" smtClean="0"/>
          </a:p>
          <a:p>
            <a:pPr eaLnBrk="1" hangingPunct="1">
              <a:buClr>
                <a:srgbClr val="0033CC"/>
              </a:buClr>
              <a:buFont typeface="Wingdings" panose="05000000000000000000" pitchFamily="2" charset="2"/>
              <a:buChar char="§"/>
            </a:pPr>
            <a:r>
              <a:rPr lang="en-US" altLang="en-US" sz="2000" dirty="0" smtClean="0"/>
              <a:t>Merit goals will usually be negotiated with management by the Team Leader with input from the team members </a:t>
            </a:r>
          </a:p>
          <a:p>
            <a:pPr eaLnBrk="1" hangingPunct="1">
              <a:buClr>
                <a:srgbClr val="0033CC"/>
              </a:buClr>
              <a:buFont typeface="Wingdings" panose="05000000000000000000" pitchFamily="2" charset="2"/>
              <a:buChar char="§"/>
            </a:pPr>
            <a:endParaRPr lang="en-US" altLang="en-US" sz="2000" dirty="0" smtClean="0"/>
          </a:p>
          <a:p>
            <a:pPr eaLnBrk="1" hangingPunct="1">
              <a:buClr>
                <a:srgbClr val="0033CC"/>
              </a:buClr>
              <a:buFont typeface="Wingdings" panose="05000000000000000000" pitchFamily="2" charset="2"/>
              <a:buChar char="§"/>
            </a:pPr>
            <a:r>
              <a:rPr lang="en-US" altLang="en-US" sz="2000" dirty="0" smtClean="0"/>
              <a:t>Merit goals must relate to deficiencies in Star Program requirements and necessary improvements in the site’s SHMS; NOT for specific OSHA violations </a:t>
            </a:r>
          </a:p>
        </p:txBody>
      </p:sp>
    </p:spTree>
    <p:extLst>
      <p:ext uri="{BB962C8B-B14F-4D97-AF65-F5344CB8AC3E}">
        <p14:creationId xmlns:p14="http://schemas.microsoft.com/office/powerpoint/2010/main" val="4290899887"/>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z="4400" dirty="0" smtClean="0">
                <a:solidFill>
                  <a:schemeClr val="accent3"/>
                </a:solidFill>
              </a:rPr>
              <a:t>Writing a Merit Goal</a:t>
            </a:r>
          </a:p>
        </p:txBody>
      </p:sp>
      <p:sp>
        <p:nvSpPr>
          <p:cNvPr id="17411" name="Rectangle 3"/>
          <p:cNvSpPr>
            <a:spLocks noGrp="1" noChangeArrowheads="1"/>
          </p:cNvSpPr>
          <p:nvPr>
            <p:ph type="body" idx="1"/>
          </p:nvPr>
        </p:nvSpPr>
        <p:spPr>
          <a:xfrm>
            <a:off x="457200" y="2209800"/>
            <a:ext cx="7772400" cy="4114800"/>
          </a:xfrm>
        </p:spPr>
        <p:txBody>
          <a:bodyPr/>
          <a:lstStyle/>
          <a:p>
            <a:pPr eaLnBrk="1" hangingPunct="1">
              <a:buClr>
                <a:srgbClr val="0033CC"/>
              </a:buClr>
              <a:buFont typeface="Wingdings" panose="05000000000000000000" pitchFamily="2" charset="2"/>
              <a:buChar char="§"/>
            </a:pPr>
            <a:r>
              <a:rPr lang="en-US" altLang="en-US" dirty="0" smtClean="0"/>
              <a:t>A good Merit Goal tells the company:</a:t>
            </a:r>
          </a:p>
          <a:p>
            <a:pPr lvl="1" eaLnBrk="1" hangingPunct="1">
              <a:buClr>
                <a:srgbClr val="0033CC"/>
              </a:buClr>
              <a:buFont typeface="Wingdings" panose="05000000000000000000" pitchFamily="2" charset="2"/>
              <a:buChar char="§"/>
            </a:pPr>
            <a:r>
              <a:rPr lang="en-US" altLang="en-US" dirty="0" smtClean="0"/>
              <a:t>the specific deficiency in the SHMS</a:t>
            </a:r>
          </a:p>
          <a:p>
            <a:pPr lvl="1" eaLnBrk="1" hangingPunct="1">
              <a:buClr>
                <a:srgbClr val="0033CC"/>
              </a:buClr>
              <a:buFont typeface="Wingdings" panose="05000000000000000000" pitchFamily="2" charset="2"/>
              <a:buChar char="§"/>
            </a:pPr>
            <a:r>
              <a:rPr lang="en-US" altLang="en-US" dirty="0" smtClean="0"/>
              <a:t>what can be done to correct the deficiency</a:t>
            </a:r>
          </a:p>
          <a:p>
            <a:pPr lvl="1" eaLnBrk="1" hangingPunct="1">
              <a:buClr>
                <a:srgbClr val="0033CC"/>
              </a:buClr>
              <a:buFont typeface="Wingdings" panose="05000000000000000000" pitchFamily="2" charset="2"/>
              <a:buChar char="§"/>
            </a:pPr>
            <a:r>
              <a:rPr lang="en-US" altLang="en-US" dirty="0" smtClean="0"/>
              <a:t>how the deficiency should be addressed</a:t>
            </a:r>
          </a:p>
        </p:txBody>
      </p:sp>
      <p:graphicFrame>
        <p:nvGraphicFramePr>
          <p:cNvPr id="17412" name="Object 4" title="Merit Goals Notepad"/>
          <p:cNvGraphicFramePr>
            <a:graphicFrameLocks noChangeAspect="1"/>
          </p:cNvGraphicFramePr>
          <p:nvPr>
            <p:extLst>
              <p:ext uri="{D42A27DB-BD31-4B8C-83A1-F6EECF244321}">
                <p14:modId xmlns:p14="http://schemas.microsoft.com/office/powerpoint/2010/main" val="2631455735"/>
              </p:ext>
            </p:extLst>
          </p:nvPr>
        </p:nvGraphicFramePr>
        <p:xfrm>
          <a:off x="2971800" y="4419600"/>
          <a:ext cx="2819400" cy="2133600"/>
        </p:xfrm>
        <a:graphic>
          <a:graphicData uri="http://schemas.openxmlformats.org/presentationml/2006/ole">
            <mc:AlternateContent xmlns:mc="http://schemas.openxmlformats.org/markup-compatibility/2006">
              <mc:Choice xmlns:v="urn:schemas-microsoft-com:vml" Requires="v">
                <p:oleObj spid="_x0000_s77837" name="Clip" r:id="rId3" imgW="2106778" imgH="2438705" progId="MS_ClipArt_Gallery.2">
                  <p:embed/>
                </p:oleObj>
              </mc:Choice>
              <mc:Fallback>
                <p:oleObj name="Clip" r:id="rId3" imgW="2106778" imgH="2438705" progId="MS_ClipArt_Gallery.2">
                  <p:embed/>
                  <p:pic>
                    <p:nvPicPr>
                      <p:cNvPr id="17412"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1800" y="4419600"/>
                        <a:ext cx="2819400" cy="2133600"/>
                      </a:xfrm>
                      <a:prstGeom prst="rect">
                        <a:avLst/>
                      </a:prstGeom>
                      <a:noFill/>
                      <a:ln>
                        <a:noFill/>
                      </a:ln>
                      <a:extLst/>
                    </p:spPr>
                  </p:pic>
                </p:oleObj>
              </mc:Fallback>
            </mc:AlternateContent>
          </a:graphicData>
        </a:graphic>
      </p:graphicFrame>
      <p:sp>
        <p:nvSpPr>
          <p:cNvPr id="17414" name="Text Box 6"/>
          <p:cNvSpPr txBox="1">
            <a:spLocks noChangeArrowheads="1"/>
          </p:cNvSpPr>
          <p:nvPr/>
        </p:nvSpPr>
        <p:spPr bwMode="auto">
          <a:xfrm>
            <a:off x="3276600" y="4648200"/>
            <a:ext cx="1647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latin typeface="Times New Roman" panose="02020603050405020304" pitchFamily="18" charset="0"/>
              </a:rPr>
              <a:t>Merit Goals</a:t>
            </a:r>
          </a:p>
        </p:txBody>
      </p:sp>
    </p:spTree>
    <p:extLst>
      <p:ext uri="{BB962C8B-B14F-4D97-AF65-F5344CB8AC3E}">
        <p14:creationId xmlns:p14="http://schemas.microsoft.com/office/powerpoint/2010/main" val="1854520211"/>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sz="4400" dirty="0" smtClean="0">
                <a:solidFill>
                  <a:schemeClr val="accent3"/>
                </a:solidFill>
              </a:rPr>
              <a:t>Examples of BAD Merit Goals</a:t>
            </a:r>
          </a:p>
        </p:txBody>
      </p:sp>
      <p:sp>
        <p:nvSpPr>
          <p:cNvPr id="18435" name="Rectangle 3"/>
          <p:cNvSpPr>
            <a:spLocks noGrp="1" noChangeArrowheads="1"/>
          </p:cNvSpPr>
          <p:nvPr>
            <p:ph type="body" idx="1"/>
          </p:nvPr>
        </p:nvSpPr>
        <p:spPr/>
        <p:txBody>
          <a:bodyPr/>
          <a:lstStyle/>
          <a:p>
            <a:pPr eaLnBrk="1" hangingPunct="1">
              <a:buClr>
                <a:srgbClr val="0033CC"/>
              </a:buClr>
              <a:buFont typeface="Wingdings" panose="05000000000000000000" pitchFamily="2" charset="2"/>
              <a:buChar char="§"/>
            </a:pPr>
            <a:r>
              <a:rPr lang="en-US" altLang="en-US" dirty="0" smtClean="0"/>
              <a:t>Get your injury rates to below the National Average</a:t>
            </a:r>
          </a:p>
          <a:p>
            <a:pPr eaLnBrk="1" hangingPunct="1">
              <a:buClr>
                <a:srgbClr val="0033CC"/>
              </a:buClr>
              <a:buFont typeface="Wingdings" panose="05000000000000000000" pitchFamily="2" charset="2"/>
              <a:buChar char="§"/>
            </a:pPr>
            <a:endParaRPr lang="en-US" altLang="en-US" dirty="0" smtClean="0"/>
          </a:p>
          <a:p>
            <a:pPr eaLnBrk="1" hangingPunct="1">
              <a:buClr>
                <a:srgbClr val="0033CC"/>
              </a:buClr>
              <a:buFont typeface="Wingdings" panose="05000000000000000000" pitchFamily="2" charset="2"/>
              <a:buChar char="§"/>
            </a:pPr>
            <a:r>
              <a:rPr lang="en-US" altLang="en-US" dirty="0" smtClean="0"/>
              <a:t>Document JHA’s</a:t>
            </a:r>
          </a:p>
          <a:p>
            <a:pPr eaLnBrk="1" hangingPunct="1">
              <a:buClr>
                <a:srgbClr val="0033CC"/>
              </a:buClr>
              <a:buFont typeface="Wingdings" panose="05000000000000000000" pitchFamily="2" charset="2"/>
              <a:buChar char="§"/>
            </a:pPr>
            <a:endParaRPr lang="en-US" altLang="en-US" dirty="0" smtClean="0"/>
          </a:p>
          <a:p>
            <a:pPr eaLnBrk="1" hangingPunct="1">
              <a:buClr>
                <a:srgbClr val="0033CC"/>
              </a:buClr>
              <a:buFont typeface="Wingdings" panose="05000000000000000000" pitchFamily="2" charset="2"/>
              <a:buChar char="§"/>
            </a:pPr>
            <a:r>
              <a:rPr lang="en-US" altLang="en-US" dirty="0" smtClean="0"/>
              <a:t>Increase employee involvement</a:t>
            </a:r>
          </a:p>
        </p:txBody>
      </p:sp>
      <p:graphicFrame>
        <p:nvGraphicFramePr>
          <p:cNvPr id="18436" name="Object 4" title="Do not write sign"/>
          <p:cNvGraphicFramePr>
            <a:graphicFrameLocks noChangeAspect="1"/>
          </p:cNvGraphicFramePr>
          <p:nvPr>
            <p:extLst>
              <p:ext uri="{D42A27DB-BD31-4B8C-83A1-F6EECF244321}">
                <p14:modId xmlns:p14="http://schemas.microsoft.com/office/powerpoint/2010/main" val="954497947"/>
              </p:ext>
            </p:extLst>
          </p:nvPr>
        </p:nvGraphicFramePr>
        <p:xfrm>
          <a:off x="6531980" y="2895600"/>
          <a:ext cx="2133600" cy="2430463"/>
        </p:xfrm>
        <a:graphic>
          <a:graphicData uri="http://schemas.openxmlformats.org/presentationml/2006/ole">
            <mc:AlternateContent xmlns:mc="http://schemas.openxmlformats.org/markup-compatibility/2006">
              <mc:Choice xmlns:v="urn:schemas-microsoft-com:vml" Requires="v">
                <p:oleObj spid="_x0000_s78872" name="Clip" r:id="rId3" imgW="2346915" imgH="2331720" progId="MS_ClipArt_Gallery.2">
                  <p:embed/>
                </p:oleObj>
              </mc:Choice>
              <mc:Fallback>
                <p:oleObj name="Clip" r:id="rId3" imgW="2346915" imgH="2331720" progId="MS_ClipArt_Gallery.2">
                  <p:embed/>
                  <p:pic>
                    <p:nvPicPr>
                      <p:cNvPr id="18436"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31980" y="2895600"/>
                        <a:ext cx="2133600" cy="243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37" name="Object 5" title="Hand writing"/>
          <p:cNvGraphicFramePr>
            <a:graphicFrameLocks noChangeAspect="1"/>
          </p:cNvGraphicFramePr>
          <p:nvPr>
            <p:extLst>
              <p:ext uri="{D42A27DB-BD31-4B8C-83A1-F6EECF244321}">
                <p14:modId xmlns:p14="http://schemas.microsoft.com/office/powerpoint/2010/main" val="373994803"/>
              </p:ext>
            </p:extLst>
          </p:nvPr>
        </p:nvGraphicFramePr>
        <p:xfrm>
          <a:off x="6836780" y="3352800"/>
          <a:ext cx="1524000" cy="1219200"/>
        </p:xfrm>
        <a:graphic>
          <a:graphicData uri="http://schemas.openxmlformats.org/presentationml/2006/ole">
            <mc:AlternateContent xmlns:mc="http://schemas.openxmlformats.org/markup-compatibility/2006">
              <mc:Choice xmlns:v="urn:schemas-microsoft-com:vml" Requires="v">
                <p:oleObj spid="_x0000_s78873" name="Clip" r:id="rId5" imgW="1110082" imgH="412394" progId="MS_ClipArt_Gallery.2">
                  <p:embed/>
                </p:oleObj>
              </mc:Choice>
              <mc:Fallback>
                <p:oleObj name="Clip" r:id="rId5" imgW="1110082" imgH="412394" progId="MS_ClipArt_Gallery.2">
                  <p:embed/>
                  <p:pic>
                    <p:nvPicPr>
                      <p:cNvPr id="18437"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36780" y="3352800"/>
                        <a:ext cx="15240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41805466"/>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z="4400" dirty="0" smtClean="0">
                <a:solidFill>
                  <a:schemeClr val="accent3"/>
                </a:solidFill>
              </a:rPr>
              <a:t>Example of a Good Merit Goal</a:t>
            </a:r>
          </a:p>
        </p:txBody>
      </p:sp>
      <p:sp>
        <p:nvSpPr>
          <p:cNvPr id="19459" name="Rectangle 3"/>
          <p:cNvSpPr>
            <a:spLocks noGrp="1" noChangeArrowheads="1"/>
          </p:cNvSpPr>
          <p:nvPr>
            <p:ph type="body" idx="1"/>
          </p:nvPr>
        </p:nvSpPr>
        <p:spPr>
          <a:xfrm>
            <a:off x="457200" y="2057400"/>
            <a:ext cx="8229600" cy="4038600"/>
          </a:xfrm>
        </p:spPr>
        <p:txBody>
          <a:bodyPr/>
          <a:lstStyle/>
          <a:p>
            <a:pPr eaLnBrk="1" hangingPunct="1">
              <a:buClr>
                <a:schemeClr val="accent2"/>
              </a:buClr>
              <a:buFont typeface="Wingdings" panose="05000000000000000000" pitchFamily="2" charset="2"/>
              <a:buChar char="§"/>
            </a:pPr>
            <a:r>
              <a:rPr lang="en-US" altLang="en-US" sz="2800" dirty="0" smtClean="0"/>
              <a:t>Routine inspections – Routine inspection reports did not indicate a responsible party for correction of hazards and the dates that hazards must be corrected.  This resulted in several hazards not being corrected for a long period of time.  -- (See Worksheet Section II, Question D.6.)</a:t>
            </a:r>
          </a:p>
          <a:p>
            <a:pPr eaLnBrk="1" hangingPunct="1">
              <a:buClr>
                <a:schemeClr val="accent2"/>
              </a:buClr>
              <a:buFont typeface="Wingdings" panose="05000000000000000000" pitchFamily="2" charset="2"/>
              <a:buChar char="§"/>
            </a:pPr>
            <a:endParaRPr lang="en-US" altLang="en-US" sz="2400" dirty="0" smtClean="0"/>
          </a:p>
          <a:p>
            <a:pPr lvl="1" eaLnBrk="1" hangingPunct="1">
              <a:buClr>
                <a:schemeClr val="accent2"/>
              </a:buClr>
              <a:buFont typeface="Wingdings" panose="05000000000000000000" pitchFamily="2" charset="2"/>
              <a:buChar char="§"/>
            </a:pPr>
            <a:r>
              <a:rPr lang="en-US" altLang="en-US" dirty="0" smtClean="0"/>
              <a:t>Ensure that inspection reports assign a responsible party and a correction date for hazards</a:t>
            </a:r>
          </a:p>
          <a:p>
            <a:pPr lvl="1" eaLnBrk="1" hangingPunct="1">
              <a:buClr>
                <a:schemeClr val="accent2"/>
              </a:buClr>
              <a:buFont typeface="Wingdings" panose="05000000000000000000" pitchFamily="2" charset="2"/>
              <a:buNone/>
            </a:pPr>
            <a:endParaRPr lang="en-US" altLang="en-US" dirty="0" smtClean="0"/>
          </a:p>
          <a:p>
            <a:pPr lvl="1" eaLnBrk="1" hangingPunct="1">
              <a:buClr>
                <a:schemeClr val="accent2"/>
              </a:buClr>
              <a:buFont typeface="Wingdings" panose="05000000000000000000" pitchFamily="2" charset="2"/>
              <a:buChar char="§"/>
            </a:pPr>
            <a:endParaRPr lang="en-US" altLang="en-US" dirty="0" smtClean="0"/>
          </a:p>
        </p:txBody>
      </p:sp>
    </p:spTree>
    <p:extLst>
      <p:ext uri="{BB962C8B-B14F-4D97-AF65-F5344CB8AC3E}">
        <p14:creationId xmlns:p14="http://schemas.microsoft.com/office/powerpoint/2010/main" val="68961714"/>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7463" y="385763"/>
            <a:ext cx="7772400" cy="1143000"/>
          </a:xfrm>
        </p:spPr>
        <p:txBody>
          <a:bodyPr/>
          <a:lstStyle/>
          <a:p>
            <a:pPr eaLnBrk="1" hangingPunct="1"/>
            <a:r>
              <a:rPr lang="en-US" altLang="en-US" sz="4400" dirty="0" smtClean="0">
                <a:solidFill>
                  <a:schemeClr val="accent3"/>
                </a:solidFill>
              </a:rPr>
              <a:t>90-day items</a:t>
            </a:r>
          </a:p>
        </p:txBody>
      </p:sp>
      <p:sp>
        <p:nvSpPr>
          <p:cNvPr id="20483" name="Rectangle 3"/>
          <p:cNvSpPr>
            <a:spLocks noGrp="1" noChangeArrowheads="1"/>
          </p:cNvSpPr>
          <p:nvPr>
            <p:ph type="body" idx="1"/>
          </p:nvPr>
        </p:nvSpPr>
        <p:spPr>
          <a:xfrm>
            <a:off x="266700" y="2286000"/>
            <a:ext cx="7772400" cy="4114800"/>
          </a:xfrm>
        </p:spPr>
        <p:txBody>
          <a:bodyPr/>
          <a:lstStyle/>
          <a:p>
            <a:pPr eaLnBrk="1" hangingPunct="1">
              <a:lnSpc>
                <a:spcPct val="80000"/>
              </a:lnSpc>
              <a:buClr>
                <a:srgbClr val="0033CC"/>
              </a:buClr>
              <a:buFont typeface="Wingdings" panose="05000000000000000000" pitchFamily="2" charset="2"/>
              <a:buChar char="§"/>
            </a:pPr>
            <a:r>
              <a:rPr lang="en-US" altLang="en-US" sz="2800" dirty="0" smtClean="0"/>
              <a:t>90-day items are compliance related </a:t>
            </a:r>
            <a:br>
              <a:rPr lang="en-US" altLang="en-US" sz="2800" dirty="0" smtClean="0"/>
            </a:br>
            <a:r>
              <a:rPr lang="en-US" altLang="en-US" sz="2800" dirty="0" smtClean="0"/>
              <a:t>issues that can be corrected within 90-days</a:t>
            </a:r>
          </a:p>
          <a:p>
            <a:pPr lvl="1" eaLnBrk="1" hangingPunct="1">
              <a:lnSpc>
                <a:spcPct val="80000"/>
              </a:lnSpc>
              <a:buClr>
                <a:srgbClr val="0033CC"/>
              </a:buClr>
              <a:buFont typeface="Wingdings" panose="05000000000000000000" pitchFamily="2" charset="2"/>
              <a:buNone/>
            </a:pPr>
            <a:r>
              <a:rPr lang="en-US" altLang="en-US" sz="2400" dirty="0" smtClean="0"/>
              <a:t> 	In construction, the correction is immediate or no longer than 30 days</a:t>
            </a:r>
          </a:p>
          <a:p>
            <a:pPr lvl="1" eaLnBrk="1" hangingPunct="1">
              <a:lnSpc>
                <a:spcPct val="80000"/>
              </a:lnSpc>
              <a:buClr>
                <a:srgbClr val="0033CC"/>
              </a:buClr>
              <a:buFont typeface="Wingdings" panose="05000000000000000000" pitchFamily="2" charset="2"/>
              <a:buNone/>
            </a:pPr>
            <a:endParaRPr lang="en-US" altLang="en-US" sz="2400" dirty="0" smtClean="0"/>
          </a:p>
          <a:p>
            <a:pPr eaLnBrk="1" hangingPunct="1">
              <a:lnSpc>
                <a:spcPct val="80000"/>
              </a:lnSpc>
              <a:buClr>
                <a:srgbClr val="0033CC"/>
              </a:buClr>
              <a:buFont typeface="Wingdings" panose="05000000000000000000" pitchFamily="2" charset="2"/>
              <a:buChar char="§"/>
            </a:pPr>
            <a:r>
              <a:rPr lang="en-US" altLang="en-US" sz="2800" dirty="0" smtClean="0"/>
              <a:t>A program recommendation may be deferred by the team leader until all 90-day items have been corrected</a:t>
            </a:r>
          </a:p>
          <a:p>
            <a:pPr eaLnBrk="1" hangingPunct="1">
              <a:lnSpc>
                <a:spcPct val="80000"/>
              </a:lnSpc>
              <a:buClr>
                <a:srgbClr val="0033CC"/>
              </a:buClr>
              <a:buFont typeface="Wingdings" panose="05000000000000000000" pitchFamily="2" charset="2"/>
              <a:buNone/>
            </a:pPr>
            <a:endParaRPr lang="en-US" altLang="en-US" sz="2800" dirty="0" smtClean="0"/>
          </a:p>
          <a:p>
            <a:pPr eaLnBrk="1" hangingPunct="1">
              <a:lnSpc>
                <a:spcPct val="80000"/>
              </a:lnSpc>
              <a:buClr>
                <a:srgbClr val="0033CC"/>
              </a:buClr>
              <a:buFont typeface="Wingdings" panose="05000000000000000000" pitchFamily="2" charset="2"/>
              <a:buChar char="§"/>
            </a:pPr>
            <a:r>
              <a:rPr lang="en-US" altLang="en-US" sz="2800" dirty="0" smtClean="0"/>
              <a:t>Failure to correct 90-day items may result in withdrawal from the VPP or termination</a:t>
            </a:r>
          </a:p>
        </p:txBody>
      </p:sp>
      <p:graphicFrame>
        <p:nvGraphicFramePr>
          <p:cNvPr id="20484" name="Object 4" title="To-do clipboard"/>
          <p:cNvGraphicFramePr>
            <a:graphicFrameLocks noChangeAspect="1"/>
          </p:cNvGraphicFramePr>
          <p:nvPr>
            <p:extLst>
              <p:ext uri="{D42A27DB-BD31-4B8C-83A1-F6EECF244321}">
                <p14:modId xmlns:p14="http://schemas.microsoft.com/office/powerpoint/2010/main" val="1401022235"/>
              </p:ext>
            </p:extLst>
          </p:nvPr>
        </p:nvGraphicFramePr>
        <p:xfrm>
          <a:off x="7202488" y="-44450"/>
          <a:ext cx="1673225" cy="2057400"/>
        </p:xfrm>
        <a:graphic>
          <a:graphicData uri="http://schemas.openxmlformats.org/presentationml/2006/ole">
            <mc:AlternateContent xmlns:mc="http://schemas.openxmlformats.org/markup-compatibility/2006">
              <mc:Choice xmlns:v="urn:schemas-microsoft-com:vml" Requires="v">
                <p:oleObj spid="_x0000_s79885" name="Clip" r:id="rId3" imgW="1673352" imgH="2275942" progId="MS_ClipArt_Gallery.2">
                  <p:embed/>
                </p:oleObj>
              </mc:Choice>
              <mc:Fallback>
                <p:oleObj name="Clip" r:id="rId3" imgW="1673352" imgH="2275942" progId="MS_ClipArt_Gallery.2">
                  <p:embed/>
                  <p:pic>
                    <p:nvPicPr>
                      <p:cNvPr id="20484"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2488" y="-44450"/>
                        <a:ext cx="1673225"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485" name="Text Box 5"/>
          <p:cNvSpPr txBox="1">
            <a:spLocks noChangeArrowheads="1"/>
          </p:cNvSpPr>
          <p:nvPr/>
        </p:nvSpPr>
        <p:spPr bwMode="auto">
          <a:xfrm>
            <a:off x="7543800" y="381000"/>
            <a:ext cx="990600" cy="163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1600">
                <a:solidFill>
                  <a:schemeClr val="bg2"/>
                </a:solidFill>
                <a:latin typeface="Times New Roman" panose="02020603050405020304" pitchFamily="18" charset="0"/>
              </a:rPr>
              <a:t>To</a:t>
            </a:r>
            <a:r>
              <a:rPr lang="en-US" altLang="en-US" sz="1600">
                <a:latin typeface="Times New Roman" panose="02020603050405020304" pitchFamily="18" charset="0"/>
              </a:rPr>
              <a:t> </a:t>
            </a:r>
            <a:r>
              <a:rPr lang="en-US" altLang="en-US" sz="1600">
                <a:solidFill>
                  <a:schemeClr val="bg2"/>
                </a:solidFill>
                <a:latin typeface="Times New Roman" panose="02020603050405020304" pitchFamily="18" charset="0"/>
              </a:rPr>
              <a:t>do</a:t>
            </a:r>
          </a:p>
          <a:p>
            <a:pPr>
              <a:spcBef>
                <a:spcPct val="50000"/>
              </a:spcBef>
              <a:buFontTx/>
              <a:buNone/>
            </a:pPr>
            <a:r>
              <a:rPr lang="en-US" altLang="en-US" sz="1600">
                <a:solidFill>
                  <a:schemeClr val="bg2"/>
                </a:solidFill>
                <a:latin typeface="Times New Roman" panose="02020603050405020304" pitchFamily="18" charset="0"/>
              </a:rPr>
              <a:t>1.</a:t>
            </a:r>
          </a:p>
          <a:p>
            <a:pPr>
              <a:spcBef>
                <a:spcPct val="50000"/>
              </a:spcBef>
              <a:buFontTx/>
              <a:buNone/>
            </a:pPr>
            <a:r>
              <a:rPr lang="en-US" altLang="en-US" sz="1600">
                <a:solidFill>
                  <a:schemeClr val="bg2"/>
                </a:solidFill>
                <a:latin typeface="Times New Roman" panose="02020603050405020304" pitchFamily="18" charset="0"/>
              </a:rPr>
              <a:t>2.</a:t>
            </a:r>
          </a:p>
          <a:p>
            <a:pPr>
              <a:spcBef>
                <a:spcPct val="50000"/>
              </a:spcBef>
              <a:buFontTx/>
              <a:buNone/>
            </a:pPr>
            <a:r>
              <a:rPr lang="en-US" altLang="en-US" sz="2400">
                <a:solidFill>
                  <a:schemeClr val="bg2"/>
                </a:solidFill>
                <a:latin typeface="Times New Roman" panose="02020603050405020304" pitchFamily="18" charset="0"/>
              </a:rPr>
              <a:t>…... </a:t>
            </a:r>
            <a:endParaRPr lang="en-US" altLang="en-US" sz="2400">
              <a:latin typeface="Times New Roman" panose="02020603050405020304" pitchFamily="18" charset="0"/>
            </a:endParaRPr>
          </a:p>
        </p:txBody>
      </p:sp>
    </p:spTree>
    <p:extLst>
      <p:ext uri="{BB962C8B-B14F-4D97-AF65-F5344CB8AC3E}">
        <p14:creationId xmlns:p14="http://schemas.microsoft.com/office/powerpoint/2010/main" val="2172363815"/>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381000"/>
            <a:ext cx="7772400" cy="1143000"/>
          </a:xfrm>
        </p:spPr>
        <p:txBody>
          <a:bodyPr/>
          <a:lstStyle/>
          <a:p>
            <a:pPr eaLnBrk="1" hangingPunct="1"/>
            <a:r>
              <a:rPr lang="en-US" altLang="en-US" sz="4400" dirty="0" smtClean="0">
                <a:solidFill>
                  <a:schemeClr val="accent3"/>
                </a:solidFill>
              </a:rPr>
              <a:t>90-day items - </a:t>
            </a:r>
            <a:r>
              <a:rPr lang="en-US" altLang="en-US" sz="3200" i="1" dirty="0" smtClean="0">
                <a:solidFill>
                  <a:schemeClr val="accent3"/>
                </a:solidFill>
              </a:rPr>
              <a:t>Examples</a:t>
            </a:r>
          </a:p>
        </p:txBody>
      </p:sp>
      <p:sp>
        <p:nvSpPr>
          <p:cNvPr id="21507" name="Rectangle 3"/>
          <p:cNvSpPr>
            <a:spLocks noGrp="1" noChangeArrowheads="1"/>
          </p:cNvSpPr>
          <p:nvPr>
            <p:ph type="body" idx="1"/>
          </p:nvPr>
        </p:nvSpPr>
        <p:spPr>
          <a:xfrm>
            <a:off x="304800" y="2362200"/>
            <a:ext cx="8534400" cy="4114800"/>
          </a:xfrm>
        </p:spPr>
        <p:txBody>
          <a:bodyPr/>
          <a:lstStyle/>
          <a:p>
            <a:pPr eaLnBrk="1" hangingPunct="1">
              <a:lnSpc>
                <a:spcPct val="90000"/>
              </a:lnSpc>
              <a:buClr>
                <a:srgbClr val="0033CC"/>
              </a:buClr>
              <a:buFont typeface="Wingdings" panose="05000000000000000000" pitchFamily="2" charset="2"/>
              <a:buChar char="§"/>
            </a:pPr>
            <a:r>
              <a:rPr lang="en-US" altLang="en-US" sz="2800" dirty="0" smtClean="0"/>
              <a:t>Specific LOTO procedures need to be developed for two hydraulic presses in the maintenance shop</a:t>
            </a:r>
          </a:p>
          <a:p>
            <a:pPr eaLnBrk="1" hangingPunct="1">
              <a:lnSpc>
                <a:spcPct val="90000"/>
              </a:lnSpc>
              <a:buClr>
                <a:srgbClr val="0033CC"/>
              </a:buClr>
              <a:buFont typeface="Wingdings" panose="05000000000000000000" pitchFamily="2" charset="2"/>
              <a:buChar char="§"/>
            </a:pPr>
            <a:r>
              <a:rPr lang="en-US" altLang="en-US" sz="2800" dirty="0" smtClean="0"/>
              <a:t>Point of operation guarding needs be provided for the riveting machine</a:t>
            </a:r>
          </a:p>
          <a:p>
            <a:pPr eaLnBrk="1" hangingPunct="1">
              <a:lnSpc>
                <a:spcPct val="90000"/>
              </a:lnSpc>
              <a:buClr>
                <a:srgbClr val="0033CC"/>
              </a:buClr>
              <a:buFont typeface="Wingdings" panose="05000000000000000000" pitchFamily="2" charset="2"/>
              <a:buChar char="§"/>
            </a:pPr>
            <a:r>
              <a:rPr lang="en-US" altLang="en-US" sz="2800" dirty="0" smtClean="0"/>
              <a:t>Exit signage needs to be added in the laundry area hallway</a:t>
            </a:r>
          </a:p>
          <a:p>
            <a:pPr eaLnBrk="1" hangingPunct="1">
              <a:lnSpc>
                <a:spcPct val="90000"/>
              </a:lnSpc>
              <a:buClr>
                <a:srgbClr val="0033CC"/>
              </a:buClr>
              <a:buFont typeface="Wingdings" panose="05000000000000000000" pitchFamily="2" charset="2"/>
              <a:buChar char="§"/>
            </a:pPr>
            <a:r>
              <a:rPr lang="en-US" altLang="en-US" sz="2800" dirty="0" smtClean="0"/>
              <a:t>A fall protection system needs to be implemented for maintenance personnel accessing the top of the corrugator</a:t>
            </a:r>
          </a:p>
          <a:p>
            <a:pPr eaLnBrk="1" hangingPunct="1">
              <a:lnSpc>
                <a:spcPct val="90000"/>
              </a:lnSpc>
              <a:buFont typeface="Wingdings" panose="05000000000000000000" pitchFamily="2" charset="2"/>
              <a:buNone/>
            </a:pPr>
            <a:r>
              <a:rPr lang="en-US" altLang="en-US" sz="2400" dirty="0" smtClean="0"/>
              <a:t> </a:t>
            </a:r>
          </a:p>
        </p:txBody>
      </p:sp>
    </p:spTree>
    <p:extLst>
      <p:ext uri="{BB962C8B-B14F-4D97-AF65-F5344CB8AC3E}">
        <p14:creationId xmlns:p14="http://schemas.microsoft.com/office/powerpoint/2010/main" val="1472122411"/>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ChangeArrowheads="1"/>
          </p:cNvSpPr>
          <p:nvPr/>
        </p:nvSpPr>
        <p:spPr bwMode="auto">
          <a:xfrm>
            <a:off x="762000" y="2057400"/>
            <a:ext cx="83820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0000"/>
              </a:lnSpc>
              <a:buClr>
                <a:schemeClr val="hlink"/>
              </a:buClr>
              <a:buFont typeface="Wingdings" panose="05000000000000000000" pitchFamily="2" charset="2"/>
              <a:buChar char="§"/>
            </a:pPr>
            <a:endParaRPr lang="en-US" altLang="en-US" dirty="0"/>
          </a:p>
          <a:p>
            <a:pPr>
              <a:lnSpc>
                <a:spcPct val="80000"/>
              </a:lnSpc>
              <a:buClr>
                <a:srgbClr val="0033CC"/>
              </a:buClr>
              <a:buFont typeface="Wingdings" panose="05000000000000000000" pitchFamily="2" charset="2"/>
              <a:buChar char="§"/>
            </a:pPr>
            <a:r>
              <a:rPr lang="en-US" altLang="en-US" dirty="0"/>
              <a:t>How to handle an unusual situation </a:t>
            </a:r>
          </a:p>
          <a:p>
            <a:pPr>
              <a:lnSpc>
                <a:spcPct val="80000"/>
              </a:lnSpc>
              <a:buClr>
                <a:srgbClr val="0033CC"/>
              </a:buClr>
              <a:buFont typeface="Wingdings" panose="05000000000000000000" pitchFamily="2" charset="2"/>
              <a:buChar char="§"/>
            </a:pPr>
            <a:r>
              <a:rPr lang="en-US" altLang="en-US" dirty="0"/>
              <a:t>Reporting Writing</a:t>
            </a:r>
          </a:p>
          <a:p>
            <a:pPr>
              <a:lnSpc>
                <a:spcPct val="80000"/>
              </a:lnSpc>
              <a:buClr>
                <a:schemeClr val="hlink"/>
              </a:buClr>
              <a:buFont typeface="Wingdings" panose="05000000000000000000" pitchFamily="2" charset="2"/>
              <a:buNone/>
            </a:pPr>
            <a:endParaRPr lang="en-US" altLang="en-US" dirty="0"/>
          </a:p>
        </p:txBody>
      </p:sp>
      <p:graphicFrame>
        <p:nvGraphicFramePr>
          <p:cNvPr id="4102" name="Object 5" title="Teacher and Students"/>
          <p:cNvGraphicFramePr>
            <a:graphicFrameLocks noChangeAspect="1"/>
          </p:cNvGraphicFramePr>
          <p:nvPr>
            <p:extLst>
              <p:ext uri="{D42A27DB-BD31-4B8C-83A1-F6EECF244321}">
                <p14:modId xmlns:p14="http://schemas.microsoft.com/office/powerpoint/2010/main" val="3912963862"/>
              </p:ext>
            </p:extLst>
          </p:nvPr>
        </p:nvGraphicFramePr>
        <p:xfrm>
          <a:off x="2971800" y="3810000"/>
          <a:ext cx="2971800" cy="1808163"/>
        </p:xfrm>
        <a:graphic>
          <a:graphicData uri="http://schemas.openxmlformats.org/presentationml/2006/ole">
            <mc:AlternateContent xmlns:mc="http://schemas.openxmlformats.org/markup-compatibility/2006">
              <mc:Choice xmlns:v="urn:schemas-microsoft-com:vml" Requires="v">
                <p:oleObj spid="_x0000_s70669" name="Clip" r:id="rId3" imgW="3916712" imgH="2766096" progId="MS_ClipArt_Gallery.2">
                  <p:embed/>
                </p:oleObj>
              </mc:Choice>
              <mc:Fallback>
                <p:oleObj name="Clip" r:id="rId3" imgW="3916712" imgH="2766096" progId="MS_ClipArt_Gallery.2">
                  <p:embed/>
                  <p:pic>
                    <p:nvPicPr>
                      <p:cNvPr id="4102"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1800" y="3810000"/>
                        <a:ext cx="2971800" cy="1808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Title 1"/>
          <p:cNvSpPr>
            <a:spLocks noGrp="1"/>
          </p:cNvSpPr>
          <p:nvPr>
            <p:ph type="title"/>
          </p:nvPr>
        </p:nvSpPr>
        <p:spPr/>
        <p:txBody>
          <a:bodyPr/>
          <a:lstStyle/>
          <a:p>
            <a:r>
              <a:rPr lang="en-US" altLang="en-US" dirty="0">
                <a:solidFill>
                  <a:schemeClr val="accent3"/>
                </a:solidFill>
              </a:rPr>
              <a:t>In this section we’ll discuss</a:t>
            </a:r>
            <a:r>
              <a:rPr lang="en-US" altLang="en-US" dirty="0" smtClean="0">
                <a:solidFill>
                  <a:schemeClr val="accent3"/>
                </a:solidFill>
                <a:latin typeface="Times New Roman" panose="02020603050405020304" pitchFamily="18" charset="0"/>
              </a:rPr>
              <a:t>:</a:t>
            </a:r>
            <a:endParaRPr lang="en-US" dirty="0"/>
          </a:p>
        </p:txBody>
      </p:sp>
    </p:spTree>
    <p:extLst>
      <p:ext uri="{BB962C8B-B14F-4D97-AF65-F5344CB8AC3E}">
        <p14:creationId xmlns:p14="http://schemas.microsoft.com/office/powerpoint/2010/main" val="42011424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304800"/>
            <a:ext cx="9144000" cy="1143000"/>
          </a:xfrm>
        </p:spPr>
        <p:txBody>
          <a:bodyPr/>
          <a:lstStyle/>
          <a:p>
            <a:pPr eaLnBrk="1" hangingPunct="1"/>
            <a:r>
              <a:rPr lang="en-US" altLang="en-US" sz="4400" dirty="0" smtClean="0">
                <a:solidFill>
                  <a:schemeClr val="accent3"/>
                </a:solidFill>
              </a:rPr>
              <a:t>Recommendations</a:t>
            </a:r>
          </a:p>
        </p:txBody>
      </p:sp>
      <p:sp>
        <p:nvSpPr>
          <p:cNvPr id="22531" name="Rectangle 3"/>
          <p:cNvSpPr>
            <a:spLocks noGrp="1" noChangeArrowheads="1"/>
          </p:cNvSpPr>
          <p:nvPr>
            <p:ph type="body" idx="1"/>
          </p:nvPr>
        </p:nvSpPr>
        <p:spPr>
          <a:xfrm>
            <a:off x="457200" y="2209800"/>
            <a:ext cx="7772400" cy="4114800"/>
          </a:xfrm>
        </p:spPr>
        <p:txBody>
          <a:bodyPr/>
          <a:lstStyle/>
          <a:p>
            <a:pPr eaLnBrk="1" hangingPunct="1">
              <a:buClr>
                <a:srgbClr val="0033CC"/>
              </a:buClr>
              <a:buFont typeface="Wingdings" panose="05000000000000000000" pitchFamily="2" charset="2"/>
              <a:buChar char="§"/>
            </a:pPr>
            <a:r>
              <a:rPr lang="en-US" altLang="en-US" dirty="0" smtClean="0"/>
              <a:t>Recommendations are made to the site to help them further improve their SHMS</a:t>
            </a:r>
          </a:p>
          <a:p>
            <a:pPr eaLnBrk="1" hangingPunct="1">
              <a:buClr>
                <a:srgbClr val="0033CC"/>
              </a:buClr>
              <a:buFont typeface="Wingdings" panose="05000000000000000000" pitchFamily="2" charset="2"/>
              <a:buNone/>
            </a:pPr>
            <a:endParaRPr lang="en-US" altLang="en-US" dirty="0" smtClean="0"/>
          </a:p>
          <a:p>
            <a:pPr eaLnBrk="1" hangingPunct="1">
              <a:buClr>
                <a:srgbClr val="0033CC"/>
              </a:buClr>
              <a:buFont typeface="Wingdings" panose="05000000000000000000" pitchFamily="2" charset="2"/>
              <a:buChar char="§"/>
            </a:pPr>
            <a:r>
              <a:rPr lang="en-US" altLang="en-US" dirty="0" smtClean="0"/>
              <a:t>Recommendations are not specific VPP requirement or violation of an OSHA standard</a:t>
            </a:r>
          </a:p>
          <a:p>
            <a:pPr eaLnBrk="1" hangingPunct="1">
              <a:buFont typeface="Wingdings" panose="05000000000000000000" pitchFamily="2" charset="2"/>
              <a:buNone/>
            </a:pPr>
            <a:endParaRPr lang="en-US" altLang="en-US" sz="3600" dirty="0" smtClean="0"/>
          </a:p>
        </p:txBody>
      </p:sp>
    </p:spTree>
    <p:extLst>
      <p:ext uri="{BB962C8B-B14F-4D97-AF65-F5344CB8AC3E}">
        <p14:creationId xmlns:p14="http://schemas.microsoft.com/office/powerpoint/2010/main" val="2852539441"/>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304800"/>
            <a:ext cx="9144000" cy="1143000"/>
          </a:xfrm>
        </p:spPr>
        <p:txBody>
          <a:bodyPr/>
          <a:lstStyle/>
          <a:p>
            <a:pPr eaLnBrk="1" hangingPunct="1"/>
            <a:r>
              <a:rPr lang="en-US" altLang="en-US" sz="4400" dirty="0" smtClean="0">
                <a:solidFill>
                  <a:schemeClr val="accent3"/>
                </a:solidFill>
              </a:rPr>
              <a:t>Recommendations - </a:t>
            </a:r>
            <a:r>
              <a:rPr lang="en-US" altLang="en-US" sz="3200" i="1" dirty="0" smtClean="0">
                <a:solidFill>
                  <a:schemeClr val="accent3"/>
                </a:solidFill>
              </a:rPr>
              <a:t>Examples</a:t>
            </a:r>
          </a:p>
        </p:txBody>
      </p:sp>
      <p:sp>
        <p:nvSpPr>
          <p:cNvPr id="23555" name="Rectangle 3"/>
          <p:cNvSpPr>
            <a:spLocks noGrp="1" noChangeArrowheads="1"/>
          </p:cNvSpPr>
          <p:nvPr>
            <p:ph type="body" idx="1"/>
          </p:nvPr>
        </p:nvSpPr>
        <p:spPr>
          <a:xfrm>
            <a:off x="533400" y="2209800"/>
            <a:ext cx="7772400" cy="4114800"/>
          </a:xfrm>
        </p:spPr>
        <p:txBody>
          <a:bodyPr/>
          <a:lstStyle/>
          <a:p>
            <a:pPr eaLnBrk="1" hangingPunct="1">
              <a:buClr>
                <a:srgbClr val="0033CC"/>
              </a:buClr>
              <a:buFont typeface="Wingdings" panose="05000000000000000000" pitchFamily="2" charset="2"/>
              <a:buChar char="§"/>
            </a:pPr>
            <a:r>
              <a:rPr lang="en-US" altLang="en-US" sz="2800" dirty="0" smtClean="0">
                <a:solidFill>
                  <a:srgbClr val="000000"/>
                </a:solidFill>
              </a:rPr>
              <a:t>Extend safety and health accountability beyond managers to include all employees</a:t>
            </a:r>
          </a:p>
          <a:p>
            <a:pPr eaLnBrk="1" hangingPunct="1">
              <a:buClr>
                <a:srgbClr val="0033CC"/>
              </a:buClr>
              <a:buFont typeface="Wingdings" panose="05000000000000000000" pitchFamily="2" charset="2"/>
              <a:buChar char="§"/>
            </a:pPr>
            <a:endParaRPr lang="en-US" altLang="en-US" sz="2800" dirty="0" smtClean="0">
              <a:solidFill>
                <a:srgbClr val="000000"/>
              </a:solidFill>
            </a:endParaRPr>
          </a:p>
          <a:p>
            <a:pPr eaLnBrk="1" hangingPunct="1">
              <a:buClr>
                <a:srgbClr val="0033CC"/>
              </a:buClr>
              <a:buFont typeface="Wingdings" panose="05000000000000000000" pitchFamily="2" charset="2"/>
              <a:buChar char="§"/>
            </a:pPr>
            <a:r>
              <a:rPr lang="en-US" altLang="en-US" sz="2800" dirty="0" smtClean="0">
                <a:solidFill>
                  <a:srgbClr val="000000"/>
                </a:solidFill>
              </a:rPr>
              <a:t>Site personnel should attend the Regional VPPPA Conference and participate in the Mentoring Program</a:t>
            </a:r>
          </a:p>
          <a:p>
            <a:pPr eaLnBrk="1" hangingPunct="1">
              <a:buClr>
                <a:srgbClr val="0033CC"/>
              </a:buClr>
              <a:buFont typeface="Wingdings" panose="05000000000000000000" pitchFamily="2" charset="2"/>
              <a:buChar char="§"/>
            </a:pPr>
            <a:endParaRPr lang="en-US" altLang="en-US" sz="2800" dirty="0" smtClean="0">
              <a:solidFill>
                <a:srgbClr val="000000"/>
              </a:solidFill>
            </a:endParaRPr>
          </a:p>
          <a:p>
            <a:pPr eaLnBrk="1" hangingPunct="1">
              <a:buClr>
                <a:srgbClr val="0033CC"/>
              </a:buClr>
              <a:buFont typeface="Wingdings" panose="05000000000000000000" pitchFamily="2" charset="2"/>
              <a:buChar char="§"/>
            </a:pPr>
            <a:r>
              <a:rPr lang="en-US" altLang="en-US" sz="2800" dirty="0" smtClean="0">
                <a:solidFill>
                  <a:srgbClr val="000000"/>
                </a:solidFill>
              </a:rPr>
              <a:t>Site S&amp;H personnel should consider becoming SGEs</a:t>
            </a:r>
          </a:p>
          <a:p>
            <a:pPr eaLnBrk="1" hangingPunct="1">
              <a:buFont typeface="Wingdings" panose="05000000000000000000" pitchFamily="2" charset="2"/>
              <a:buChar char="§"/>
            </a:pPr>
            <a:endParaRPr lang="en-US" altLang="en-US" sz="3600" dirty="0" smtClean="0"/>
          </a:p>
        </p:txBody>
      </p:sp>
    </p:spTree>
    <p:extLst>
      <p:ext uri="{BB962C8B-B14F-4D97-AF65-F5344CB8AC3E}">
        <p14:creationId xmlns:p14="http://schemas.microsoft.com/office/powerpoint/2010/main" val="1135117918"/>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304800"/>
            <a:ext cx="9144000" cy="1143000"/>
          </a:xfrm>
        </p:spPr>
        <p:txBody>
          <a:bodyPr/>
          <a:lstStyle/>
          <a:p>
            <a:pPr eaLnBrk="1" hangingPunct="1"/>
            <a:r>
              <a:rPr lang="en-US" altLang="en-US" sz="4400" dirty="0" smtClean="0">
                <a:solidFill>
                  <a:schemeClr val="accent3"/>
                </a:solidFill>
              </a:rPr>
              <a:t>Best Practices</a:t>
            </a:r>
          </a:p>
        </p:txBody>
      </p:sp>
      <p:sp>
        <p:nvSpPr>
          <p:cNvPr id="24579" name="Rectangle 3"/>
          <p:cNvSpPr>
            <a:spLocks noGrp="1" noChangeArrowheads="1"/>
          </p:cNvSpPr>
          <p:nvPr>
            <p:ph type="body" idx="1"/>
          </p:nvPr>
        </p:nvSpPr>
        <p:spPr>
          <a:xfrm>
            <a:off x="533400" y="2174111"/>
            <a:ext cx="7772400" cy="4648200"/>
          </a:xfrm>
        </p:spPr>
        <p:txBody>
          <a:bodyPr/>
          <a:lstStyle/>
          <a:p>
            <a:pPr eaLnBrk="1" hangingPunct="1">
              <a:buClr>
                <a:srgbClr val="0033CC"/>
              </a:buClr>
              <a:buFont typeface="Wingdings" panose="05000000000000000000" pitchFamily="2" charset="2"/>
              <a:buChar char="§"/>
            </a:pPr>
            <a:r>
              <a:rPr lang="en-US" altLang="en-US" sz="2800" dirty="0" smtClean="0"/>
              <a:t>Contractors are included in all aspects of SHMS including leading teams of joint contractor/company employees participating in routine inspections of company areas and training of all employees at the site</a:t>
            </a:r>
          </a:p>
          <a:p>
            <a:pPr eaLnBrk="1" hangingPunct="1">
              <a:buClr>
                <a:srgbClr val="0033CC"/>
              </a:buClr>
              <a:buFont typeface="Wingdings" panose="05000000000000000000" pitchFamily="2" charset="2"/>
              <a:buNone/>
            </a:pPr>
            <a:endParaRPr lang="en-US" altLang="en-US" sz="2800" dirty="0" smtClean="0"/>
          </a:p>
          <a:p>
            <a:pPr eaLnBrk="1" hangingPunct="1">
              <a:buClr>
                <a:srgbClr val="0033CC"/>
              </a:buClr>
              <a:buFont typeface="Wingdings" panose="05000000000000000000" pitchFamily="2" charset="2"/>
              <a:buChar char="§"/>
            </a:pPr>
            <a:r>
              <a:rPr lang="en-US" altLang="en-US" sz="2800" dirty="0" smtClean="0"/>
              <a:t>In addition to annual evacuation drills, the site also conducts annual drills weather for weather emergencies, chemical leaks and bomb threats</a:t>
            </a:r>
          </a:p>
          <a:p>
            <a:pPr eaLnBrk="1" hangingPunct="1">
              <a:buFont typeface="Wingdings" panose="05000000000000000000" pitchFamily="2" charset="2"/>
              <a:buNone/>
            </a:pPr>
            <a:endParaRPr lang="en-US" altLang="en-US" sz="2800" dirty="0" smtClean="0"/>
          </a:p>
          <a:p>
            <a:pPr eaLnBrk="1" hangingPunct="1">
              <a:buFont typeface="Wingdings" panose="05000000000000000000" pitchFamily="2" charset="2"/>
              <a:buChar char="§"/>
            </a:pPr>
            <a:endParaRPr lang="en-US" altLang="en-US" sz="2800" dirty="0" smtClean="0"/>
          </a:p>
          <a:p>
            <a:pPr eaLnBrk="1" hangingPunct="1">
              <a:buFont typeface="Wingdings" panose="05000000000000000000" pitchFamily="2" charset="2"/>
              <a:buChar char="§"/>
            </a:pPr>
            <a:endParaRPr lang="en-US" altLang="en-US" dirty="0" smtClean="0"/>
          </a:p>
        </p:txBody>
      </p:sp>
    </p:spTree>
    <p:extLst>
      <p:ext uri="{BB962C8B-B14F-4D97-AF65-F5344CB8AC3E}">
        <p14:creationId xmlns:p14="http://schemas.microsoft.com/office/powerpoint/2010/main" val="3827814158"/>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descr="White box"/>
          <p:cNvSpPr/>
          <p:nvPr/>
        </p:nvSpPr>
        <p:spPr>
          <a:xfrm>
            <a:off x="6781800" y="6019800"/>
            <a:ext cx="2133600" cy="6858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TextBox 8"/>
          <p:cNvSpPr txBox="1"/>
          <p:nvPr/>
        </p:nvSpPr>
        <p:spPr bwMode="auto">
          <a:xfrm>
            <a:off x="1392650" y="4303712"/>
            <a:ext cx="6358700" cy="1030288"/>
          </a:xfrm>
          <a:prstGeom prst="rect">
            <a:avLst/>
          </a:prstGeom>
          <a:noFill/>
        </p:spPr>
        <p:txBody>
          <a:bodyPr wrap="squar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spcAft>
                <a:spcPts val="600"/>
              </a:spcAft>
            </a:pPr>
            <a:r>
              <a:rPr lang="en-US" sz="2800" b="1" dirty="0" err="1">
                <a:solidFill>
                  <a:srgbClr val="182C83"/>
                </a:solidFill>
                <a:latin typeface="Calibri" charset="0"/>
              </a:rPr>
              <a:t>www.osha.gov</a:t>
            </a:r>
            <a:endParaRPr lang="en-US" sz="2800" b="1" dirty="0">
              <a:solidFill>
                <a:srgbClr val="182C83"/>
              </a:solidFill>
              <a:latin typeface="Calibri" charset="0"/>
            </a:endParaRPr>
          </a:p>
          <a:p>
            <a:pPr algn="ctr" eaLnBrk="1" hangingPunct="1"/>
            <a:r>
              <a:rPr lang="en-US" sz="2800" b="1" dirty="0">
                <a:solidFill>
                  <a:srgbClr val="182C83"/>
                </a:solidFill>
                <a:latin typeface="Calibri" charset="0"/>
              </a:rPr>
              <a:t>800-321-OSHA (6742</a:t>
            </a:r>
            <a:r>
              <a:rPr lang="en-US" sz="2800" b="1" dirty="0">
                <a:solidFill>
                  <a:srgbClr val="182C83"/>
                </a:solidFill>
                <a:effectLst>
                  <a:outerShdw blurRad="38100" dist="38100" dir="2700000" algn="tl">
                    <a:srgbClr val="DDDDDD"/>
                  </a:outerShdw>
                </a:effectLst>
                <a:latin typeface="Calibri" charset="0"/>
              </a:rPr>
              <a:t>)</a:t>
            </a:r>
          </a:p>
        </p:txBody>
      </p:sp>
      <p:pic>
        <p:nvPicPr>
          <p:cNvPr id="4" name="Picture 3" descr="secondary-OSHA logo.jpg" title="OSHA logo"/>
          <p:cNvPicPr>
            <a:picLocks noChangeAspect="1"/>
          </p:cNvPicPr>
          <p:nvPr/>
        </p:nvPicPr>
        <p:blipFill rotWithShape="1">
          <a:blip r:embed="rId3" cstate="email">
            <a:extLst>
              <a:ext uri="{28A0092B-C50C-407E-A947-70E740481C1C}">
                <a14:useLocalDpi xmlns:a14="http://schemas.microsoft.com/office/drawing/2010/main" val="0"/>
              </a:ext>
            </a:extLst>
          </a:blip>
          <a:srcRect b="41192"/>
          <a:stretch/>
        </p:blipFill>
        <p:spPr>
          <a:xfrm>
            <a:off x="3094387" y="3236912"/>
            <a:ext cx="2955227" cy="918643"/>
          </a:xfrm>
          <a:prstGeom prst="rect">
            <a:avLst/>
          </a:prstGeom>
        </p:spPr>
      </p:pic>
      <p:sp>
        <p:nvSpPr>
          <p:cNvPr id="3" name="Title 2"/>
          <p:cNvSpPr>
            <a:spLocks noGrp="1"/>
          </p:cNvSpPr>
          <p:nvPr>
            <p:ph type="title"/>
          </p:nvPr>
        </p:nvSpPr>
        <p:spPr/>
        <p:txBody>
          <a:bodyPr/>
          <a:lstStyle/>
          <a:p>
            <a:r>
              <a:rPr lang="en-US" smtClean="0"/>
              <a:t>Contact Information</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ChangeArrowheads="1"/>
          </p:cNvSpPr>
          <p:nvPr/>
        </p:nvSpPr>
        <p:spPr bwMode="auto">
          <a:xfrm>
            <a:off x="304800" y="2133600"/>
            <a:ext cx="81534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eaLnBrk="0" hangingPunct="0">
              <a:spcBef>
                <a:spcPct val="20000"/>
              </a:spcBef>
              <a:buChar char="•"/>
              <a:defRPr sz="3200">
                <a:solidFill>
                  <a:schemeClr val="bg1"/>
                </a:solidFill>
                <a:latin typeface="Times New Roman" pitchFamily="18" charset="0"/>
              </a:defRPr>
            </a:lvl1pPr>
            <a:lvl2pPr marL="742950" indent="-285750" eaLnBrk="0" hangingPunct="0">
              <a:spcBef>
                <a:spcPct val="20000"/>
              </a:spcBef>
              <a:buChar char="–"/>
              <a:defRPr sz="2800">
                <a:solidFill>
                  <a:schemeClr val="bg1"/>
                </a:solidFill>
                <a:latin typeface="Times New Roman" pitchFamily="18" charset="0"/>
              </a:defRPr>
            </a:lvl2pPr>
            <a:lvl3pPr marL="1143000" indent="-228600" eaLnBrk="0" hangingPunct="0">
              <a:spcBef>
                <a:spcPct val="20000"/>
              </a:spcBef>
              <a:buChar char="•"/>
              <a:defRPr sz="2400">
                <a:solidFill>
                  <a:schemeClr val="bg1"/>
                </a:solidFill>
                <a:latin typeface="Times New Roman" pitchFamily="18" charset="0"/>
              </a:defRPr>
            </a:lvl3pPr>
            <a:lvl4pPr marL="1600200" indent="-228600" eaLnBrk="0" hangingPunct="0">
              <a:spcBef>
                <a:spcPct val="20000"/>
              </a:spcBef>
              <a:buChar char="–"/>
              <a:defRPr sz="2000">
                <a:solidFill>
                  <a:schemeClr val="bg1"/>
                </a:solidFill>
                <a:latin typeface="Times New Roman" pitchFamily="18" charset="0"/>
              </a:defRPr>
            </a:lvl4pPr>
            <a:lvl5pPr marL="2057400" indent="-228600" eaLnBrk="0" hangingPunct="0">
              <a:spcBef>
                <a:spcPct val="20000"/>
              </a:spcBef>
              <a:buChar char="»"/>
              <a:defRPr sz="2000">
                <a:solidFill>
                  <a:schemeClr val="bg1"/>
                </a:solidFill>
                <a:latin typeface="Times New Roman" pitchFamily="18" charset="0"/>
              </a:defRPr>
            </a:lvl5pPr>
            <a:lvl6pPr marL="2514600" indent="-228600" eaLnBrk="0" fontAlgn="base" hangingPunct="0">
              <a:spcBef>
                <a:spcPct val="20000"/>
              </a:spcBef>
              <a:spcAft>
                <a:spcPct val="0"/>
              </a:spcAft>
              <a:buChar char="»"/>
              <a:defRPr sz="2000">
                <a:solidFill>
                  <a:schemeClr val="bg1"/>
                </a:solidFill>
                <a:latin typeface="Times New Roman" pitchFamily="18" charset="0"/>
              </a:defRPr>
            </a:lvl6pPr>
            <a:lvl7pPr marL="2971800" indent="-228600" eaLnBrk="0" fontAlgn="base" hangingPunct="0">
              <a:spcBef>
                <a:spcPct val="20000"/>
              </a:spcBef>
              <a:spcAft>
                <a:spcPct val="0"/>
              </a:spcAft>
              <a:buChar char="»"/>
              <a:defRPr sz="2000">
                <a:solidFill>
                  <a:schemeClr val="bg1"/>
                </a:solidFill>
                <a:latin typeface="Times New Roman" pitchFamily="18" charset="0"/>
              </a:defRPr>
            </a:lvl7pPr>
            <a:lvl8pPr marL="3429000" indent="-228600" eaLnBrk="0" fontAlgn="base" hangingPunct="0">
              <a:spcBef>
                <a:spcPct val="20000"/>
              </a:spcBef>
              <a:spcAft>
                <a:spcPct val="0"/>
              </a:spcAft>
              <a:buChar char="»"/>
              <a:defRPr sz="2000">
                <a:solidFill>
                  <a:schemeClr val="bg1"/>
                </a:solidFill>
                <a:latin typeface="Times New Roman" pitchFamily="18" charset="0"/>
              </a:defRPr>
            </a:lvl8pPr>
            <a:lvl9pPr marL="3886200" indent="-228600" eaLnBrk="0" fontAlgn="base" hangingPunct="0">
              <a:spcBef>
                <a:spcPct val="20000"/>
              </a:spcBef>
              <a:spcAft>
                <a:spcPct val="0"/>
              </a:spcAft>
              <a:buChar char="»"/>
              <a:defRPr sz="2000">
                <a:solidFill>
                  <a:schemeClr val="bg1"/>
                </a:solidFill>
                <a:latin typeface="Times New Roman" pitchFamily="18" charset="0"/>
              </a:defRPr>
            </a:lvl9pPr>
          </a:lstStyle>
          <a:p>
            <a:pPr>
              <a:spcBef>
                <a:spcPct val="0"/>
              </a:spcBef>
              <a:buFontTx/>
              <a:buNone/>
              <a:defRPr/>
            </a:pPr>
            <a:r>
              <a:rPr lang="en-US" altLang="en-US" sz="2400" b="1" dirty="0" smtClean="0">
                <a:solidFill>
                  <a:schemeClr val="tx1"/>
                </a:solidFill>
                <a:latin typeface="Arial" charset="0"/>
              </a:rPr>
              <a:t>Unusual Situations:</a:t>
            </a:r>
          </a:p>
          <a:p>
            <a:pPr>
              <a:spcBef>
                <a:spcPct val="0"/>
              </a:spcBef>
              <a:buFontTx/>
              <a:buNone/>
              <a:defRPr/>
            </a:pPr>
            <a:endParaRPr lang="en-US" altLang="en-US" sz="2400" b="1" dirty="0" smtClean="0">
              <a:solidFill>
                <a:schemeClr val="tx1"/>
              </a:solidFill>
              <a:latin typeface="Arial" charset="0"/>
            </a:endParaRPr>
          </a:p>
          <a:p>
            <a:pPr marL="457200" indent="-457200">
              <a:spcBef>
                <a:spcPct val="0"/>
              </a:spcBef>
              <a:buClr>
                <a:srgbClr val="0033CC"/>
              </a:buClr>
              <a:buFont typeface="Wingdings" panose="05000000000000000000" pitchFamily="2" charset="2"/>
              <a:buChar char="§"/>
              <a:defRPr/>
            </a:pPr>
            <a:r>
              <a:rPr lang="en-US" altLang="en-US" sz="2400" dirty="0" smtClean="0">
                <a:solidFill>
                  <a:schemeClr val="tx1"/>
                </a:solidFill>
                <a:latin typeface="Arial" charset="0"/>
              </a:rPr>
              <a:t>Fatality, catastrophe, fire, severe injury, etc. occurs while the team is on-site</a:t>
            </a:r>
          </a:p>
          <a:p>
            <a:pPr marL="457200" indent="-457200">
              <a:spcBef>
                <a:spcPct val="0"/>
              </a:spcBef>
              <a:buClr>
                <a:srgbClr val="0033CC"/>
              </a:buClr>
              <a:buFont typeface="Wingdings" panose="05000000000000000000" pitchFamily="2" charset="2"/>
              <a:buChar char="§"/>
              <a:defRPr/>
            </a:pPr>
            <a:endParaRPr lang="en-US" altLang="en-US" sz="2400" dirty="0" smtClean="0">
              <a:solidFill>
                <a:schemeClr val="tx1"/>
              </a:solidFill>
              <a:latin typeface="Arial" charset="0"/>
            </a:endParaRPr>
          </a:p>
          <a:p>
            <a:pPr marL="457200" indent="-457200">
              <a:spcBef>
                <a:spcPct val="0"/>
              </a:spcBef>
              <a:buClr>
                <a:srgbClr val="0033CC"/>
              </a:buClr>
              <a:buFont typeface="Wingdings" panose="05000000000000000000" pitchFamily="2" charset="2"/>
              <a:buChar char="§"/>
              <a:defRPr/>
            </a:pPr>
            <a:r>
              <a:rPr lang="en-US" altLang="en-US" sz="2400" dirty="0" smtClean="0">
                <a:solidFill>
                  <a:schemeClr val="tx1"/>
                </a:solidFill>
                <a:latin typeface="Arial" charset="0"/>
              </a:rPr>
              <a:t>Complaint Inspection is initiated during the VPP evaluation</a:t>
            </a:r>
          </a:p>
          <a:p>
            <a:pPr marL="457200" indent="-457200">
              <a:spcBef>
                <a:spcPct val="0"/>
              </a:spcBef>
              <a:buClr>
                <a:srgbClr val="0033CC"/>
              </a:buClr>
              <a:buFont typeface="Wingdings" panose="05000000000000000000" pitchFamily="2" charset="2"/>
              <a:buChar char="§"/>
              <a:defRPr/>
            </a:pPr>
            <a:endParaRPr lang="en-US" altLang="en-US" sz="2400" dirty="0" smtClean="0">
              <a:solidFill>
                <a:schemeClr val="tx1"/>
              </a:solidFill>
              <a:latin typeface="Arial" charset="0"/>
            </a:endParaRPr>
          </a:p>
          <a:p>
            <a:pPr marL="457200" indent="-457200">
              <a:spcBef>
                <a:spcPct val="0"/>
              </a:spcBef>
              <a:buClr>
                <a:srgbClr val="0033CC"/>
              </a:buClr>
              <a:buFont typeface="Wingdings" panose="05000000000000000000" pitchFamily="2" charset="2"/>
              <a:buChar char="§"/>
              <a:defRPr/>
            </a:pPr>
            <a:r>
              <a:rPr lang="en-US" altLang="en-US" sz="2400" dirty="0" smtClean="0">
                <a:solidFill>
                  <a:schemeClr val="tx1"/>
                </a:solidFill>
                <a:latin typeface="Arial" charset="0"/>
              </a:rPr>
              <a:t>An employee of the site makes an inappropriate comment to you about you, or someone else on the team, or at the site</a:t>
            </a:r>
          </a:p>
        </p:txBody>
      </p:sp>
      <p:graphicFrame>
        <p:nvGraphicFramePr>
          <p:cNvPr id="5124" name="Object 4" title="Male worker looking confused with hands up"/>
          <p:cNvGraphicFramePr>
            <a:graphicFrameLocks noChangeAspect="1"/>
          </p:cNvGraphicFramePr>
          <p:nvPr>
            <p:extLst>
              <p:ext uri="{D42A27DB-BD31-4B8C-83A1-F6EECF244321}">
                <p14:modId xmlns:p14="http://schemas.microsoft.com/office/powerpoint/2010/main" val="2093618738"/>
              </p:ext>
            </p:extLst>
          </p:nvPr>
        </p:nvGraphicFramePr>
        <p:xfrm>
          <a:off x="7391400" y="685800"/>
          <a:ext cx="1752600" cy="1597025"/>
        </p:xfrm>
        <a:graphic>
          <a:graphicData uri="http://schemas.openxmlformats.org/presentationml/2006/ole">
            <mc:AlternateContent xmlns:mc="http://schemas.openxmlformats.org/markup-compatibility/2006">
              <mc:Choice xmlns:v="urn:schemas-microsoft-com:vml" Requires="v">
                <p:oleObj spid="_x0000_s71693" name="Clip" r:id="rId4" imgW="3848100" imgH="5478463" progId="MS_ClipArt_Gallery.2">
                  <p:embed/>
                </p:oleObj>
              </mc:Choice>
              <mc:Fallback>
                <p:oleObj name="Clip" r:id="rId4" imgW="3848100" imgH="5478463" progId="MS_ClipArt_Gallery.2">
                  <p:embed/>
                  <p:pic>
                    <p:nvPicPr>
                      <p:cNvPr id="5124"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685800"/>
                        <a:ext cx="1752600" cy="1597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Title 1"/>
          <p:cNvSpPr>
            <a:spLocks noGrp="1"/>
          </p:cNvSpPr>
          <p:nvPr>
            <p:ph type="title"/>
          </p:nvPr>
        </p:nvSpPr>
        <p:spPr/>
        <p:txBody>
          <a:bodyPr/>
          <a:lstStyle/>
          <a:p>
            <a:r>
              <a:rPr lang="en-US" altLang="en-US" dirty="0">
                <a:solidFill>
                  <a:schemeClr val="accent3"/>
                </a:solidFill>
              </a:rPr>
              <a:t>Expecting the Unexpected</a:t>
            </a:r>
            <a:br>
              <a:rPr lang="en-US" altLang="en-US" dirty="0">
                <a:solidFill>
                  <a:schemeClr val="accent3"/>
                </a:solidFill>
              </a:rPr>
            </a:br>
            <a:r>
              <a:rPr lang="en-US" altLang="en-US" sz="1800" dirty="0">
                <a:solidFill>
                  <a:schemeClr val="accent3"/>
                </a:solidFill>
              </a:rPr>
              <a:t>What do you do</a:t>
            </a:r>
            <a:r>
              <a:rPr lang="en-US" altLang="en-US" sz="1800" dirty="0" smtClean="0">
                <a:solidFill>
                  <a:schemeClr val="accent3"/>
                </a:solidFill>
              </a:rPr>
              <a:t>?</a:t>
            </a:r>
            <a:endParaRPr lang="en-US" dirty="0"/>
          </a:p>
        </p:txBody>
      </p:sp>
    </p:spTree>
    <p:extLst>
      <p:ext uri="{BB962C8B-B14F-4D97-AF65-F5344CB8AC3E}">
        <p14:creationId xmlns:p14="http://schemas.microsoft.com/office/powerpoint/2010/main" val="3233886459"/>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ChangeArrowheads="1"/>
          </p:cNvSpPr>
          <p:nvPr/>
        </p:nvSpPr>
        <p:spPr bwMode="auto">
          <a:xfrm>
            <a:off x="304800" y="2133600"/>
            <a:ext cx="81534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eaLnBrk="0" hangingPunct="0">
              <a:spcBef>
                <a:spcPct val="20000"/>
              </a:spcBef>
              <a:buChar char="•"/>
              <a:defRPr sz="3200">
                <a:solidFill>
                  <a:schemeClr val="bg1"/>
                </a:solidFill>
                <a:latin typeface="Times New Roman" pitchFamily="18" charset="0"/>
              </a:defRPr>
            </a:lvl1pPr>
            <a:lvl2pPr marL="742950" indent="-285750" eaLnBrk="0" hangingPunct="0">
              <a:spcBef>
                <a:spcPct val="20000"/>
              </a:spcBef>
              <a:buChar char="–"/>
              <a:defRPr sz="2800">
                <a:solidFill>
                  <a:schemeClr val="bg1"/>
                </a:solidFill>
                <a:latin typeface="Times New Roman" pitchFamily="18" charset="0"/>
              </a:defRPr>
            </a:lvl2pPr>
            <a:lvl3pPr marL="1143000" indent="-228600" eaLnBrk="0" hangingPunct="0">
              <a:spcBef>
                <a:spcPct val="20000"/>
              </a:spcBef>
              <a:buChar char="•"/>
              <a:defRPr sz="2400">
                <a:solidFill>
                  <a:schemeClr val="bg1"/>
                </a:solidFill>
                <a:latin typeface="Times New Roman" pitchFamily="18" charset="0"/>
              </a:defRPr>
            </a:lvl3pPr>
            <a:lvl4pPr marL="1600200" indent="-228600" eaLnBrk="0" hangingPunct="0">
              <a:spcBef>
                <a:spcPct val="20000"/>
              </a:spcBef>
              <a:buChar char="–"/>
              <a:defRPr sz="2000">
                <a:solidFill>
                  <a:schemeClr val="bg1"/>
                </a:solidFill>
                <a:latin typeface="Times New Roman" pitchFamily="18" charset="0"/>
              </a:defRPr>
            </a:lvl4pPr>
            <a:lvl5pPr marL="2057400" indent="-228600" eaLnBrk="0" hangingPunct="0">
              <a:spcBef>
                <a:spcPct val="20000"/>
              </a:spcBef>
              <a:buChar char="»"/>
              <a:defRPr sz="2000">
                <a:solidFill>
                  <a:schemeClr val="bg1"/>
                </a:solidFill>
                <a:latin typeface="Times New Roman" pitchFamily="18" charset="0"/>
              </a:defRPr>
            </a:lvl5pPr>
            <a:lvl6pPr marL="2514600" indent="-228600" eaLnBrk="0" fontAlgn="base" hangingPunct="0">
              <a:spcBef>
                <a:spcPct val="20000"/>
              </a:spcBef>
              <a:spcAft>
                <a:spcPct val="0"/>
              </a:spcAft>
              <a:buChar char="»"/>
              <a:defRPr sz="2000">
                <a:solidFill>
                  <a:schemeClr val="bg1"/>
                </a:solidFill>
                <a:latin typeface="Times New Roman" pitchFamily="18" charset="0"/>
              </a:defRPr>
            </a:lvl6pPr>
            <a:lvl7pPr marL="2971800" indent="-228600" eaLnBrk="0" fontAlgn="base" hangingPunct="0">
              <a:spcBef>
                <a:spcPct val="20000"/>
              </a:spcBef>
              <a:spcAft>
                <a:spcPct val="0"/>
              </a:spcAft>
              <a:buChar char="»"/>
              <a:defRPr sz="2000">
                <a:solidFill>
                  <a:schemeClr val="bg1"/>
                </a:solidFill>
                <a:latin typeface="Times New Roman" pitchFamily="18" charset="0"/>
              </a:defRPr>
            </a:lvl7pPr>
            <a:lvl8pPr marL="3429000" indent="-228600" eaLnBrk="0" fontAlgn="base" hangingPunct="0">
              <a:spcBef>
                <a:spcPct val="20000"/>
              </a:spcBef>
              <a:spcAft>
                <a:spcPct val="0"/>
              </a:spcAft>
              <a:buChar char="»"/>
              <a:defRPr sz="2000">
                <a:solidFill>
                  <a:schemeClr val="bg1"/>
                </a:solidFill>
                <a:latin typeface="Times New Roman" pitchFamily="18" charset="0"/>
              </a:defRPr>
            </a:lvl8pPr>
            <a:lvl9pPr marL="3886200" indent="-228600" eaLnBrk="0" fontAlgn="base" hangingPunct="0">
              <a:spcBef>
                <a:spcPct val="20000"/>
              </a:spcBef>
              <a:spcAft>
                <a:spcPct val="0"/>
              </a:spcAft>
              <a:buChar char="»"/>
              <a:defRPr sz="2000">
                <a:solidFill>
                  <a:schemeClr val="bg1"/>
                </a:solidFill>
                <a:latin typeface="Times New Roman" pitchFamily="18" charset="0"/>
              </a:defRPr>
            </a:lvl9pPr>
          </a:lstStyle>
          <a:p>
            <a:pPr>
              <a:spcBef>
                <a:spcPct val="0"/>
              </a:spcBef>
              <a:buFontTx/>
              <a:buNone/>
              <a:defRPr/>
            </a:pPr>
            <a:r>
              <a:rPr lang="en-US" altLang="en-US" sz="2400" b="1" dirty="0" smtClean="0">
                <a:solidFill>
                  <a:schemeClr val="tx1"/>
                </a:solidFill>
                <a:latin typeface="Arial" charset="0"/>
              </a:rPr>
              <a:t>Unusual Situations:</a:t>
            </a:r>
          </a:p>
          <a:p>
            <a:pPr marL="457200" indent="-457200">
              <a:spcBef>
                <a:spcPct val="0"/>
              </a:spcBef>
              <a:buClr>
                <a:srgbClr val="0033CC"/>
              </a:buClr>
              <a:buFont typeface="Wingdings" panose="05000000000000000000" pitchFamily="2" charset="2"/>
              <a:buChar char="§"/>
              <a:defRPr/>
            </a:pPr>
            <a:r>
              <a:rPr lang="en-US" altLang="en-US" sz="2400" dirty="0" smtClean="0">
                <a:solidFill>
                  <a:schemeClr val="tx1"/>
                </a:solidFill>
                <a:latin typeface="Arial" charset="0"/>
              </a:rPr>
              <a:t>You or one of the other team members becomes ill during the on-site</a:t>
            </a:r>
          </a:p>
          <a:p>
            <a:pPr marL="457200" indent="-457200">
              <a:spcBef>
                <a:spcPct val="0"/>
              </a:spcBef>
              <a:buClr>
                <a:srgbClr val="0033CC"/>
              </a:buClr>
              <a:buFont typeface="Wingdings" panose="05000000000000000000" pitchFamily="2" charset="2"/>
              <a:buChar char="§"/>
              <a:defRPr/>
            </a:pPr>
            <a:endParaRPr lang="en-US" altLang="en-US" sz="1400" dirty="0" smtClean="0">
              <a:solidFill>
                <a:schemeClr val="tx1"/>
              </a:solidFill>
              <a:latin typeface="Arial" charset="0"/>
            </a:endParaRPr>
          </a:p>
          <a:p>
            <a:pPr marL="457200" indent="-457200">
              <a:spcBef>
                <a:spcPct val="0"/>
              </a:spcBef>
              <a:buClr>
                <a:srgbClr val="0033CC"/>
              </a:buClr>
              <a:buFont typeface="Wingdings" panose="05000000000000000000" pitchFamily="2" charset="2"/>
              <a:buChar char="§"/>
              <a:defRPr/>
            </a:pPr>
            <a:r>
              <a:rPr lang="en-US" altLang="en-US" sz="2400" dirty="0" smtClean="0">
                <a:solidFill>
                  <a:schemeClr val="tx1"/>
                </a:solidFill>
                <a:latin typeface="Arial" charset="0"/>
              </a:rPr>
              <a:t>You arrive at the site and realize you used to work with the safety rep, or plant manager</a:t>
            </a:r>
          </a:p>
          <a:p>
            <a:pPr marL="457200" indent="-457200">
              <a:spcBef>
                <a:spcPct val="0"/>
              </a:spcBef>
              <a:buClr>
                <a:srgbClr val="0033CC"/>
              </a:buClr>
              <a:buFont typeface="Wingdings" panose="05000000000000000000" pitchFamily="2" charset="2"/>
              <a:buChar char="§"/>
              <a:defRPr/>
            </a:pPr>
            <a:endParaRPr lang="en-US" altLang="en-US" sz="1400" dirty="0" smtClean="0">
              <a:solidFill>
                <a:schemeClr val="tx1"/>
              </a:solidFill>
              <a:latin typeface="Arial" charset="0"/>
            </a:endParaRPr>
          </a:p>
          <a:p>
            <a:pPr marL="457200" indent="-457200">
              <a:spcBef>
                <a:spcPct val="0"/>
              </a:spcBef>
              <a:buClr>
                <a:srgbClr val="0033CC"/>
              </a:buClr>
              <a:buFont typeface="Wingdings" panose="05000000000000000000" pitchFamily="2" charset="2"/>
              <a:buChar char="§"/>
              <a:defRPr/>
            </a:pPr>
            <a:r>
              <a:rPr lang="en-US" altLang="en-US" sz="2400" dirty="0" smtClean="0">
                <a:solidFill>
                  <a:schemeClr val="tx1"/>
                </a:solidFill>
                <a:latin typeface="Arial" charset="0"/>
              </a:rPr>
              <a:t>You arrive at the site and realize you used to work with the safety rep, or plant manager, and you REALLY don’t like him very much!</a:t>
            </a:r>
          </a:p>
          <a:p>
            <a:pPr marL="457200" indent="-457200">
              <a:spcBef>
                <a:spcPct val="0"/>
              </a:spcBef>
              <a:buClr>
                <a:srgbClr val="0033CC"/>
              </a:buClr>
              <a:buFont typeface="Wingdings" panose="05000000000000000000" pitchFamily="2" charset="2"/>
              <a:buChar char="§"/>
              <a:defRPr/>
            </a:pPr>
            <a:endParaRPr lang="en-US" altLang="en-US" sz="1400" dirty="0" smtClean="0">
              <a:solidFill>
                <a:schemeClr val="tx1"/>
              </a:solidFill>
              <a:latin typeface="Arial" charset="0"/>
            </a:endParaRPr>
          </a:p>
          <a:p>
            <a:pPr marL="457200" indent="-457200">
              <a:spcBef>
                <a:spcPct val="0"/>
              </a:spcBef>
              <a:buClr>
                <a:srgbClr val="0033CC"/>
              </a:buClr>
              <a:buFont typeface="Wingdings" panose="05000000000000000000" pitchFamily="2" charset="2"/>
              <a:buChar char="§"/>
              <a:defRPr/>
            </a:pPr>
            <a:r>
              <a:rPr lang="en-US" altLang="en-US" sz="2400" dirty="0" smtClean="0">
                <a:solidFill>
                  <a:schemeClr val="tx1"/>
                </a:solidFill>
                <a:latin typeface="Arial" charset="0"/>
              </a:rPr>
              <a:t>Avoid even the </a:t>
            </a:r>
            <a:r>
              <a:rPr lang="en-US" altLang="en-US" sz="2400" i="1" dirty="0" smtClean="0">
                <a:solidFill>
                  <a:schemeClr val="tx1"/>
                </a:solidFill>
                <a:latin typeface="Arial" charset="0"/>
              </a:rPr>
              <a:t>appearance </a:t>
            </a:r>
            <a:r>
              <a:rPr lang="en-US" altLang="en-US" sz="2400" dirty="0" smtClean="0">
                <a:solidFill>
                  <a:schemeClr val="tx1"/>
                </a:solidFill>
                <a:latin typeface="Arial" charset="0"/>
              </a:rPr>
              <a:t>of impropriety!!</a:t>
            </a:r>
            <a:r>
              <a:rPr lang="en-US" altLang="en-US" sz="2400" i="1" dirty="0" smtClean="0">
                <a:solidFill>
                  <a:schemeClr val="tx1"/>
                </a:solidFill>
                <a:latin typeface="Arial" charset="0"/>
              </a:rPr>
              <a:t> </a:t>
            </a:r>
            <a:endParaRPr lang="en-US" altLang="en-US" sz="2400" dirty="0" smtClean="0">
              <a:solidFill>
                <a:schemeClr val="tx1"/>
              </a:solidFill>
              <a:latin typeface="Arial" charset="0"/>
            </a:endParaRPr>
          </a:p>
          <a:p>
            <a:pPr>
              <a:spcBef>
                <a:spcPct val="0"/>
              </a:spcBef>
              <a:buFontTx/>
              <a:buNone/>
              <a:defRPr/>
            </a:pPr>
            <a:endParaRPr lang="en-US" altLang="en-US" sz="2400" dirty="0" smtClean="0">
              <a:solidFill>
                <a:schemeClr val="tx1"/>
              </a:solidFill>
              <a:latin typeface="Arial" charset="0"/>
            </a:endParaRPr>
          </a:p>
        </p:txBody>
      </p:sp>
      <p:graphicFrame>
        <p:nvGraphicFramePr>
          <p:cNvPr id="6148" name="Object 4" title="Male worker looking confused with hands up"/>
          <p:cNvGraphicFramePr>
            <a:graphicFrameLocks noChangeAspect="1"/>
          </p:cNvGraphicFramePr>
          <p:nvPr>
            <p:extLst>
              <p:ext uri="{D42A27DB-BD31-4B8C-83A1-F6EECF244321}">
                <p14:modId xmlns:p14="http://schemas.microsoft.com/office/powerpoint/2010/main" val="2400370163"/>
              </p:ext>
            </p:extLst>
          </p:nvPr>
        </p:nvGraphicFramePr>
        <p:xfrm>
          <a:off x="7386638" y="685800"/>
          <a:ext cx="1752600" cy="1597025"/>
        </p:xfrm>
        <a:graphic>
          <a:graphicData uri="http://schemas.openxmlformats.org/presentationml/2006/ole">
            <mc:AlternateContent xmlns:mc="http://schemas.openxmlformats.org/markup-compatibility/2006">
              <mc:Choice xmlns:v="urn:schemas-microsoft-com:vml" Requires="v">
                <p:oleObj spid="_x0000_s72717" name="Clip" r:id="rId4" imgW="3848100" imgH="5478463" progId="MS_ClipArt_Gallery.2">
                  <p:embed/>
                </p:oleObj>
              </mc:Choice>
              <mc:Fallback>
                <p:oleObj name="Clip" r:id="rId4" imgW="3848100" imgH="5478463" progId="MS_ClipArt_Gallery.2">
                  <p:embed/>
                  <p:pic>
                    <p:nvPicPr>
                      <p:cNvPr id="6148"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86638" y="685800"/>
                        <a:ext cx="1752600" cy="1597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Title 1"/>
          <p:cNvSpPr>
            <a:spLocks noGrp="1"/>
          </p:cNvSpPr>
          <p:nvPr>
            <p:ph type="title"/>
          </p:nvPr>
        </p:nvSpPr>
        <p:spPr/>
        <p:txBody>
          <a:bodyPr/>
          <a:lstStyle/>
          <a:p>
            <a:r>
              <a:rPr lang="en-US" altLang="en-US" dirty="0">
                <a:solidFill>
                  <a:schemeClr val="accent3"/>
                </a:solidFill>
              </a:rPr>
              <a:t>Expecting the Unexpected</a:t>
            </a:r>
            <a:br>
              <a:rPr lang="en-US" altLang="en-US" dirty="0">
                <a:solidFill>
                  <a:schemeClr val="accent3"/>
                </a:solidFill>
              </a:rPr>
            </a:br>
            <a:r>
              <a:rPr lang="en-US" altLang="en-US" sz="1800" dirty="0">
                <a:solidFill>
                  <a:schemeClr val="accent3"/>
                </a:solidFill>
              </a:rPr>
              <a:t>What do you do</a:t>
            </a:r>
            <a:r>
              <a:rPr lang="en-US" altLang="en-US" sz="1800" dirty="0" smtClean="0">
                <a:solidFill>
                  <a:schemeClr val="accent3"/>
                </a:solidFill>
              </a:rPr>
              <a:t>?</a:t>
            </a:r>
            <a:endParaRPr lang="en-US" dirty="0"/>
          </a:p>
        </p:txBody>
      </p:sp>
    </p:spTree>
    <p:extLst>
      <p:ext uri="{BB962C8B-B14F-4D97-AF65-F5344CB8AC3E}">
        <p14:creationId xmlns:p14="http://schemas.microsoft.com/office/powerpoint/2010/main" val="162907299"/>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ChangeArrowheads="1"/>
          </p:cNvSpPr>
          <p:nvPr/>
        </p:nvSpPr>
        <p:spPr bwMode="auto">
          <a:xfrm>
            <a:off x="495300" y="2252924"/>
            <a:ext cx="81534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eaLnBrk="0" hangingPunct="0">
              <a:spcBef>
                <a:spcPct val="20000"/>
              </a:spcBef>
              <a:buChar char="•"/>
              <a:defRPr sz="3200">
                <a:solidFill>
                  <a:schemeClr val="bg1"/>
                </a:solidFill>
                <a:latin typeface="Times New Roman" pitchFamily="18" charset="0"/>
              </a:defRPr>
            </a:lvl1pPr>
            <a:lvl2pPr marL="742950" indent="-285750" eaLnBrk="0" hangingPunct="0">
              <a:spcBef>
                <a:spcPct val="20000"/>
              </a:spcBef>
              <a:buChar char="–"/>
              <a:defRPr sz="2800">
                <a:solidFill>
                  <a:schemeClr val="bg1"/>
                </a:solidFill>
                <a:latin typeface="Times New Roman" pitchFamily="18" charset="0"/>
              </a:defRPr>
            </a:lvl2pPr>
            <a:lvl3pPr marL="1143000" indent="-228600" eaLnBrk="0" hangingPunct="0">
              <a:spcBef>
                <a:spcPct val="20000"/>
              </a:spcBef>
              <a:buChar char="•"/>
              <a:defRPr sz="2400">
                <a:solidFill>
                  <a:schemeClr val="bg1"/>
                </a:solidFill>
                <a:latin typeface="Times New Roman" pitchFamily="18" charset="0"/>
              </a:defRPr>
            </a:lvl3pPr>
            <a:lvl4pPr marL="1600200" indent="-228600" eaLnBrk="0" hangingPunct="0">
              <a:spcBef>
                <a:spcPct val="20000"/>
              </a:spcBef>
              <a:buChar char="–"/>
              <a:defRPr sz="2000">
                <a:solidFill>
                  <a:schemeClr val="bg1"/>
                </a:solidFill>
                <a:latin typeface="Times New Roman" pitchFamily="18" charset="0"/>
              </a:defRPr>
            </a:lvl4pPr>
            <a:lvl5pPr marL="2057400" indent="-228600" eaLnBrk="0" hangingPunct="0">
              <a:spcBef>
                <a:spcPct val="20000"/>
              </a:spcBef>
              <a:buChar char="»"/>
              <a:defRPr sz="2000">
                <a:solidFill>
                  <a:schemeClr val="bg1"/>
                </a:solidFill>
                <a:latin typeface="Times New Roman" pitchFamily="18" charset="0"/>
              </a:defRPr>
            </a:lvl5pPr>
            <a:lvl6pPr marL="2514600" indent="-228600" eaLnBrk="0" fontAlgn="base" hangingPunct="0">
              <a:spcBef>
                <a:spcPct val="20000"/>
              </a:spcBef>
              <a:spcAft>
                <a:spcPct val="0"/>
              </a:spcAft>
              <a:buChar char="»"/>
              <a:defRPr sz="2000">
                <a:solidFill>
                  <a:schemeClr val="bg1"/>
                </a:solidFill>
                <a:latin typeface="Times New Roman" pitchFamily="18" charset="0"/>
              </a:defRPr>
            </a:lvl6pPr>
            <a:lvl7pPr marL="2971800" indent="-228600" eaLnBrk="0" fontAlgn="base" hangingPunct="0">
              <a:spcBef>
                <a:spcPct val="20000"/>
              </a:spcBef>
              <a:spcAft>
                <a:spcPct val="0"/>
              </a:spcAft>
              <a:buChar char="»"/>
              <a:defRPr sz="2000">
                <a:solidFill>
                  <a:schemeClr val="bg1"/>
                </a:solidFill>
                <a:latin typeface="Times New Roman" pitchFamily="18" charset="0"/>
              </a:defRPr>
            </a:lvl7pPr>
            <a:lvl8pPr marL="3429000" indent="-228600" eaLnBrk="0" fontAlgn="base" hangingPunct="0">
              <a:spcBef>
                <a:spcPct val="20000"/>
              </a:spcBef>
              <a:spcAft>
                <a:spcPct val="0"/>
              </a:spcAft>
              <a:buChar char="»"/>
              <a:defRPr sz="2000">
                <a:solidFill>
                  <a:schemeClr val="bg1"/>
                </a:solidFill>
                <a:latin typeface="Times New Roman" pitchFamily="18" charset="0"/>
              </a:defRPr>
            </a:lvl8pPr>
            <a:lvl9pPr marL="3886200" indent="-228600" eaLnBrk="0" fontAlgn="base" hangingPunct="0">
              <a:spcBef>
                <a:spcPct val="20000"/>
              </a:spcBef>
              <a:spcAft>
                <a:spcPct val="0"/>
              </a:spcAft>
              <a:buChar char="»"/>
              <a:defRPr sz="2000">
                <a:solidFill>
                  <a:schemeClr val="bg1"/>
                </a:solidFill>
                <a:latin typeface="Times New Roman" pitchFamily="18" charset="0"/>
              </a:defRPr>
            </a:lvl9pPr>
          </a:lstStyle>
          <a:p>
            <a:pPr>
              <a:spcBef>
                <a:spcPct val="0"/>
              </a:spcBef>
              <a:buFontTx/>
              <a:buNone/>
              <a:defRPr/>
            </a:pPr>
            <a:r>
              <a:rPr lang="en-US" altLang="en-US" sz="2800" b="1" dirty="0" smtClean="0">
                <a:solidFill>
                  <a:schemeClr val="tx1"/>
                </a:solidFill>
                <a:latin typeface="Arial" charset="0"/>
              </a:rPr>
              <a:t>Unusual Situations:</a:t>
            </a:r>
          </a:p>
          <a:p>
            <a:pPr>
              <a:spcBef>
                <a:spcPct val="0"/>
              </a:spcBef>
              <a:buFontTx/>
              <a:buNone/>
              <a:defRPr/>
            </a:pPr>
            <a:endParaRPr lang="en-US" altLang="en-US" sz="2800" b="1" dirty="0" smtClean="0">
              <a:solidFill>
                <a:schemeClr val="tx1"/>
              </a:solidFill>
              <a:latin typeface="Albertus Medium" pitchFamily="34" charset="0"/>
            </a:endParaRPr>
          </a:p>
          <a:p>
            <a:pPr marL="457200" indent="-457200">
              <a:spcBef>
                <a:spcPct val="0"/>
              </a:spcBef>
              <a:buClr>
                <a:srgbClr val="0033CC"/>
              </a:buClr>
              <a:buFont typeface="Wingdings" panose="05000000000000000000" pitchFamily="2" charset="2"/>
              <a:buChar char="§"/>
              <a:defRPr/>
            </a:pPr>
            <a:r>
              <a:rPr lang="en-US" altLang="en-US" sz="2800" dirty="0" smtClean="0">
                <a:solidFill>
                  <a:schemeClr val="tx1"/>
                </a:solidFill>
                <a:latin typeface="Arial" charset="0"/>
              </a:rPr>
              <a:t>During the evaluation you strongly disagree with one of the other team members or team leader</a:t>
            </a:r>
          </a:p>
          <a:p>
            <a:pPr marL="457200" indent="-457200">
              <a:spcBef>
                <a:spcPct val="0"/>
              </a:spcBef>
              <a:buClr>
                <a:srgbClr val="0033CC"/>
              </a:buClr>
              <a:buFont typeface="Wingdings" panose="05000000000000000000" pitchFamily="2" charset="2"/>
              <a:buChar char="§"/>
              <a:defRPr/>
            </a:pPr>
            <a:endParaRPr lang="en-US" altLang="en-US" sz="2800" dirty="0" smtClean="0">
              <a:solidFill>
                <a:schemeClr val="tx1"/>
              </a:solidFill>
              <a:latin typeface="Arial" charset="0"/>
            </a:endParaRPr>
          </a:p>
          <a:p>
            <a:pPr marL="457200" indent="-457200">
              <a:spcBef>
                <a:spcPct val="0"/>
              </a:spcBef>
              <a:buClr>
                <a:srgbClr val="0033CC"/>
              </a:buClr>
              <a:buFont typeface="Wingdings" panose="05000000000000000000" pitchFamily="2" charset="2"/>
              <a:buChar char="§"/>
              <a:defRPr/>
            </a:pPr>
            <a:r>
              <a:rPr lang="en-US" altLang="en-US" sz="2800" dirty="0" smtClean="0">
                <a:solidFill>
                  <a:schemeClr val="tx1"/>
                </a:solidFill>
                <a:latin typeface="Arial" charset="0"/>
              </a:rPr>
              <a:t>During the evaluation you get into a disagreement with one of the site representatives</a:t>
            </a:r>
          </a:p>
        </p:txBody>
      </p:sp>
      <p:graphicFrame>
        <p:nvGraphicFramePr>
          <p:cNvPr id="7172" name="Object 4" title="Male worker looking confused with hands up"/>
          <p:cNvGraphicFramePr>
            <a:graphicFrameLocks noChangeAspect="1"/>
          </p:cNvGraphicFramePr>
          <p:nvPr>
            <p:extLst>
              <p:ext uri="{D42A27DB-BD31-4B8C-83A1-F6EECF244321}">
                <p14:modId xmlns:p14="http://schemas.microsoft.com/office/powerpoint/2010/main" val="1577004612"/>
              </p:ext>
            </p:extLst>
          </p:nvPr>
        </p:nvGraphicFramePr>
        <p:xfrm>
          <a:off x="7386638" y="685800"/>
          <a:ext cx="1752600" cy="1597025"/>
        </p:xfrm>
        <a:graphic>
          <a:graphicData uri="http://schemas.openxmlformats.org/presentationml/2006/ole">
            <mc:AlternateContent xmlns:mc="http://schemas.openxmlformats.org/markup-compatibility/2006">
              <mc:Choice xmlns:v="urn:schemas-microsoft-com:vml" Requires="v">
                <p:oleObj spid="_x0000_s73741" name="Clip" r:id="rId4" imgW="3848100" imgH="5478463" progId="MS_ClipArt_Gallery.2">
                  <p:embed/>
                </p:oleObj>
              </mc:Choice>
              <mc:Fallback>
                <p:oleObj name="Clip" r:id="rId4" imgW="3848100" imgH="5478463" progId="MS_ClipArt_Gallery.2">
                  <p:embed/>
                  <p:pic>
                    <p:nvPicPr>
                      <p:cNvPr id="7172"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86638" y="685800"/>
                        <a:ext cx="1752600" cy="1597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Title 1"/>
          <p:cNvSpPr>
            <a:spLocks noGrp="1"/>
          </p:cNvSpPr>
          <p:nvPr>
            <p:ph type="title"/>
          </p:nvPr>
        </p:nvSpPr>
        <p:spPr/>
        <p:txBody>
          <a:bodyPr/>
          <a:lstStyle/>
          <a:p>
            <a:r>
              <a:rPr lang="en-US" altLang="en-US" dirty="0">
                <a:solidFill>
                  <a:schemeClr val="accent3"/>
                </a:solidFill>
              </a:rPr>
              <a:t>Expecting the Unexpected</a:t>
            </a:r>
            <a:br>
              <a:rPr lang="en-US" altLang="en-US" dirty="0">
                <a:solidFill>
                  <a:schemeClr val="accent3"/>
                </a:solidFill>
              </a:rPr>
            </a:br>
            <a:r>
              <a:rPr lang="en-US" altLang="en-US" sz="1800" dirty="0">
                <a:solidFill>
                  <a:schemeClr val="accent3"/>
                </a:solidFill>
              </a:rPr>
              <a:t>What do you do</a:t>
            </a:r>
            <a:r>
              <a:rPr lang="en-US" altLang="en-US" sz="1800" dirty="0" smtClean="0">
                <a:solidFill>
                  <a:schemeClr val="accent3"/>
                </a:solidFill>
              </a:rPr>
              <a:t>?</a:t>
            </a:r>
            <a:endParaRPr lang="en-US" dirty="0"/>
          </a:p>
        </p:txBody>
      </p:sp>
    </p:spTree>
    <p:extLst>
      <p:ext uri="{BB962C8B-B14F-4D97-AF65-F5344CB8AC3E}">
        <p14:creationId xmlns:p14="http://schemas.microsoft.com/office/powerpoint/2010/main" val="2976763115"/>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Report Writing </a:t>
            </a:r>
            <a:endParaRPr lang="en-US" dirty="0"/>
          </a:p>
        </p:txBody>
      </p:sp>
      <p:graphicFrame>
        <p:nvGraphicFramePr>
          <p:cNvPr id="8195" name="Object 4" title="Male worker at desk and female worker showing him something on paper on desk"/>
          <p:cNvGraphicFramePr>
            <a:graphicFrameLocks noGrp="1" noChangeAspect="1"/>
          </p:cNvGraphicFramePr>
          <p:nvPr>
            <p:ph sz="half" idx="4294967295"/>
            <p:extLst>
              <p:ext uri="{D42A27DB-BD31-4B8C-83A1-F6EECF244321}">
                <p14:modId xmlns:p14="http://schemas.microsoft.com/office/powerpoint/2010/main" val="2594504688"/>
              </p:ext>
            </p:extLst>
          </p:nvPr>
        </p:nvGraphicFramePr>
        <p:xfrm>
          <a:off x="2438400" y="2590800"/>
          <a:ext cx="4038600" cy="2833688"/>
        </p:xfrm>
        <a:graphic>
          <a:graphicData uri="http://schemas.openxmlformats.org/presentationml/2006/ole">
            <mc:AlternateContent xmlns:mc="http://schemas.openxmlformats.org/markup-compatibility/2006">
              <mc:Choice xmlns:v="urn:schemas-microsoft-com:vml" Requires="v">
                <p:oleObj spid="_x0000_s74765" name="Clip" r:id="rId3" imgW="4953000" imgH="3475038" progId="MS_ClipArt_Gallery.2">
                  <p:embed/>
                </p:oleObj>
              </mc:Choice>
              <mc:Fallback>
                <p:oleObj name="Clip" r:id="rId3" imgW="4953000" imgH="3475038" progId="MS_ClipArt_Gallery.2">
                  <p:embed/>
                  <p:pic>
                    <p:nvPicPr>
                      <p:cNvPr id="8195"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2590800"/>
                        <a:ext cx="4038600" cy="2833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0240340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ChangeArrowheads="1"/>
          </p:cNvSpPr>
          <p:nvPr/>
        </p:nvSpPr>
        <p:spPr bwMode="auto">
          <a:xfrm>
            <a:off x="685800" y="2057400"/>
            <a:ext cx="81534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eaLnBrk="0" hangingPunct="0">
              <a:spcBef>
                <a:spcPct val="20000"/>
              </a:spcBef>
              <a:buChar char="•"/>
              <a:defRPr sz="3200">
                <a:solidFill>
                  <a:schemeClr val="bg1"/>
                </a:solidFill>
                <a:latin typeface="Times New Roman" pitchFamily="18" charset="0"/>
              </a:defRPr>
            </a:lvl1pPr>
            <a:lvl2pPr marL="742950" indent="-285750" eaLnBrk="0" hangingPunct="0">
              <a:spcBef>
                <a:spcPct val="20000"/>
              </a:spcBef>
              <a:buChar char="–"/>
              <a:defRPr sz="2800">
                <a:solidFill>
                  <a:schemeClr val="bg1"/>
                </a:solidFill>
                <a:latin typeface="Times New Roman" pitchFamily="18" charset="0"/>
              </a:defRPr>
            </a:lvl2pPr>
            <a:lvl3pPr marL="1143000" indent="-228600" eaLnBrk="0" hangingPunct="0">
              <a:spcBef>
                <a:spcPct val="20000"/>
              </a:spcBef>
              <a:buChar char="•"/>
              <a:defRPr sz="2400">
                <a:solidFill>
                  <a:schemeClr val="bg1"/>
                </a:solidFill>
                <a:latin typeface="Times New Roman" pitchFamily="18" charset="0"/>
              </a:defRPr>
            </a:lvl3pPr>
            <a:lvl4pPr marL="1600200" indent="-228600" eaLnBrk="0" hangingPunct="0">
              <a:spcBef>
                <a:spcPct val="20000"/>
              </a:spcBef>
              <a:buChar char="–"/>
              <a:defRPr sz="2000">
                <a:solidFill>
                  <a:schemeClr val="bg1"/>
                </a:solidFill>
                <a:latin typeface="Times New Roman" pitchFamily="18" charset="0"/>
              </a:defRPr>
            </a:lvl4pPr>
            <a:lvl5pPr marL="2057400" indent="-228600" eaLnBrk="0" hangingPunct="0">
              <a:spcBef>
                <a:spcPct val="20000"/>
              </a:spcBef>
              <a:buChar char="»"/>
              <a:defRPr sz="2000">
                <a:solidFill>
                  <a:schemeClr val="bg1"/>
                </a:solidFill>
                <a:latin typeface="Times New Roman" pitchFamily="18" charset="0"/>
              </a:defRPr>
            </a:lvl5pPr>
            <a:lvl6pPr marL="2514600" indent="-228600" eaLnBrk="0" fontAlgn="base" hangingPunct="0">
              <a:spcBef>
                <a:spcPct val="20000"/>
              </a:spcBef>
              <a:spcAft>
                <a:spcPct val="0"/>
              </a:spcAft>
              <a:buChar char="»"/>
              <a:defRPr sz="2000">
                <a:solidFill>
                  <a:schemeClr val="bg1"/>
                </a:solidFill>
                <a:latin typeface="Times New Roman" pitchFamily="18" charset="0"/>
              </a:defRPr>
            </a:lvl6pPr>
            <a:lvl7pPr marL="2971800" indent="-228600" eaLnBrk="0" fontAlgn="base" hangingPunct="0">
              <a:spcBef>
                <a:spcPct val="20000"/>
              </a:spcBef>
              <a:spcAft>
                <a:spcPct val="0"/>
              </a:spcAft>
              <a:buChar char="»"/>
              <a:defRPr sz="2000">
                <a:solidFill>
                  <a:schemeClr val="bg1"/>
                </a:solidFill>
                <a:latin typeface="Times New Roman" pitchFamily="18" charset="0"/>
              </a:defRPr>
            </a:lvl7pPr>
            <a:lvl8pPr marL="3429000" indent="-228600" eaLnBrk="0" fontAlgn="base" hangingPunct="0">
              <a:spcBef>
                <a:spcPct val="20000"/>
              </a:spcBef>
              <a:spcAft>
                <a:spcPct val="0"/>
              </a:spcAft>
              <a:buChar char="»"/>
              <a:defRPr sz="2000">
                <a:solidFill>
                  <a:schemeClr val="bg1"/>
                </a:solidFill>
                <a:latin typeface="Times New Roman" pitchFamily="18" charset="0"/>
              </a:defRPr>
            </a:lvl8pPr>
            <a:lvl9pPr marL="3886200" indent="-228600" eaLnBrk="0" fontAlgn="base" hangingPunct="0">
              <a:spcBef>
                <a:spcPct val="20000"/>
              </a:spcBef>
              <a:spcAft>
                <a:spcPct val="0"/>
              </a:spcAft>
              <a:buChar char="»"/>
              <a:defRPr sz="2000">
                <a:solidFill>
                  <a:schemeClr val="bg1"/>
                </a:solidFill>
                <a:latin typeface="Times New Roman" pitchFamily="18" charset="0"/>
              </a:defRPr>
            </a:lvl9pPr>
          </a:lstStyle>
          <a:p>
            <a:pPr>
              <a:spcBef>
                <a:spcPct val="0"/>
              </a:spcBef>
              <a:buFontTx/>
              <a:buNone/>
              <a:defRPr/>
            </a:pPr>
            <a:r>
              <a:rPr lang="en-US" altLang="en-US" sz="3600" dirty="0" smtClean="0">
                <a:solidFill>
                  <a:schemeClr val="tx1"/>
                </a:solidFill>
                <a:latin typeface="Arial" charset="0"/>
              </a:rPr>
              <a:t>Approval Reports</a:t>
            </a:r>
            <a:endParaRPr lang="en-US" altLang="en-US" sz="4000" dirty="0" smtClean="0">
              <a:solidFill>
                <a:schemeClr val="tx1"/>
              </a:solidFill>
              <a:latin typeface="Arial" charset="0"/>
            </a:endParaRPr>
          </a:p>
          <a:p>
            <a:pPr>
              <a:spcBef>
                <a:spcPct val="0"/>
              </a:spcBef>
              <a:buFontTx/>
              <a:buNone/>
              <a:defRPr/>
            </a:pPr>
            <a:endParaRPr lang="en-US" altLang="en-US" sz="2800" dirty="0" smtClean="0">
              <a:solidFill>
                <a:schemeClr val="tx1"/>
              </a:solidFill>
              <a:latin typeface="Arial" charset="0"/>
            </a:endParaRPr>
          </a:p>
          <a:p>
            <a:pPr marL="457200" indent="-457200">
              <a:spcBef>
                <a:spcPct val="0"/>
              </a:spcBef>
              <a:buClr>
                <a:srgbClr val="0033CC"/>
              </a:buClr>
              <a:buFont typeface="Wingdings" panose="05000000000000000000" pitchFamily="2" charset="2"/>
              <a:buChar char="§"/>
              <a:defRPr/>
            </a:pPr>
            <a:r>
              <a:rPr lang="en-US" altLang="en-US" sz="2800" dirty="0" smtClean="0">
                <a:solidFill>
                  <a:schemeClr val="tx1"/>
                </a:solidFill>
                <a:latin typeface="Arial" charset="0"/>
              </a:rPr>
              <a:t>A report is developed following every Approval visit to provide the Assistant Secretary with the teams recommendation and verification of the site’s program which lead to the recommendation made by the team</a:t>
            </a:r>
          </a:p>
          <a:p>
            <a:pPr>
              <a:spcBef>
                <a:spcPct val="0"/>
              </a:spcBef>
              <a:buFontTx/>
              <a:buNone/>
              <a:defRPr/>
            </a:pPr>
            <a:endParaRPr lang="en-US" altLang="en-US" sz="2800" dirty="0" smtClean="0">
              <a:solidFill>
                <a:schemeClr val="tx1"/>
              </a:solidFill>
              <a:latin typeface="Arial" charset="0"/>
            </a:endParaRPr>
          </a:p>
        </p:txBody>
      </p:sp>
      <p:graphicFrame>
        <p:nvGraphicFramePr>
          <p:cNvPr id="9220" name="Object 4" title="A hand writing on a notepad"/>
          <p:cNvGraphicFramePr>
            <a:graphicFrameLocks noChangeAspect="1"/>
          </p:cNvGraphicFramePr>
          <p:nvPr>
            <p:extLst>
              <p:ext uri="{D42A27DB-BD31-4B8C-83A1-F6EECF244321}">
                <p14:modId xmlns:p14="http://schemas.microsoft.com/office/powerpoint/2010/main" val="1354081058"/>
              </p:ext>
            </p:extLst>
          </p:nvPr>
        </p:nvGraphicFramePr>
        <p:xfrm>
          <a:off x="914400" y="5499100"/>
          <a:ext cx="1447800" cy="1358900"/>
        </p:xfrm>
        <a:graphic>
          <a:graphicData uri="http://schemas.openxmlformats.org/presentationml/2006/ole">
            <mc:AlternateContent xmlns:mc="http://schemas.openxmlformats.org/markup-compatibility/2006">
              <mc:Choice xmlns:v="urn:schemas-microsoft-com:vml" Requires="v">
                <p:oleObj spid="_x0000_s75789" name="Clip" r:id="rId4" imgW="2979738" imgH="2795588" progId="MS_ClipArt_Gallery.2">
                  <p:embed/>
                </p:oleObj>
              </mc:Choice>
              <mc:Fallback>
                <p:oleObj name="Clip" r:id="rId4" imgW="2979738" imgH="2795588" progId="MS_ClipArt_Gallery.2">
                  <p:embed/>
                  <p:pic>
                    <p:nvPicPr>
                      <p:cNvPr id="922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5499100"/>
                        <a:ext cx="1447800" cy="1358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Title 1"/>
          <p:cNvSpPr>
            <a:spLocks noGrp="1"/>
          </p:cNvSpPr>
          <p:nvPr>
            <p:ph type="title"/>
          </p:nvPr>
        </p:nvSpPr>
        <p:spPr/>
        <p:txBody>
          <a:bodyPr/>
          <a:lstStyle/>
          <a:p>
            <a:r>
              <a:rPr lang="en-US" altLang="en-US" dirty="0"/>
              <a:t>Report Writing </a:t>
            </a:r>
            <a:endParaRPr lang="en-US" dirty="0"/>
          </a:p>
        </p:txBody>
      </p:sp>
    </p:spTree>
    <p:extLst>
      <p:ext uri="{BB962C8B-B14F-4D97-AF65-F5344CB8AC3E}">
        <p14:creationId xmlns:p14="http://schemas.microsoft.com/office/powerpoint/2010/main" val="2977035292"/>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685800" y="2133600"/>
            <a:ext cx="81534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eaLnBrk="0" hangingPunct="0">
              <a:spcBef>
                <a:spcPct val="20000"/>
              </a:spcBef>
              <a:buChar char="•"/>
              <a:defRPr sz="3200">
                <a:solidFill>
                  <a:schemeClr val="tx1"/>
                </a:solidFill>
                <a:latin typeface="Arial" panose="020B0604020202020204" pitchFamily="34" charset="0"/>
              </a:defRPr>
            </a:lvl1pPr>
            <a:lvl2pPr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b="1" dirty="0">
                <a:latin typeface="Albertus Medium"/>
              </a:rPr>
              <a:t>Approval Reports:  </a:t>
            </a:r>
            <a:r>
              <a:rPr lang="en-US" altLang="en-US" sz="2800" dirty="0">
                <a:latin typeface="Albertus Medium"/>
              </a:rPr>
              <a:t>Each Approval report will include:</a:t>
            </a:r>
          </a:p>
          <a:p>
            <a:pPr>
              <a:spcBef>
                <a:spcPct val="0"/>
              </a:spcBef>
              <a:buFontTx/>
              <a:buNone/>
            </a:pPr>
            <a:endParaRPr lang="en-US" altLang="en-US" sz="2800" dirty="0">
              <a:latin typeface="Albertus Medium"/>
            </a:endParaRPr>
          </a:p>
          <a:p>
            <a:pPr lvl="1">
              <a:spcBef>
                <a:spcPct val="0"/>
              </a:spcBef>
              <a:buClr>
                <a:srgbClr val="0033CC"/>
              </a:buClr>
              <a:buFont typeface="Wingdings" panose="05000000000000000000" pitchFamily="2" charset="2"/>
              <a:buChar char="§"/>
            </a:pPr>
            <a:r>
              <a:rPr lang="en-US" altLang="en-US" sz="2400" u="sng" dirty="0">
                <a:latin typeface="Albertus Medium"/>
              </a:rPr>
              <a:t>VPP Site Report</a:t>
            </a:r>
            <a:r>
              <a:rPr lang="en-US" altLang="en-US" sz="2400" dirty="0">
                <a:latin typeface="Albertus Medium"/>
              </a:rPr>
              <a:t> – designed to reflect the overall findings from the evaluation in a </a:t>
            </a:r>
            <a:r>
              <a:rPr lang="en-US" altLang="en-US" sz="2400" i="1" dirty="0">
                <a:latin typeface="Albertus Medium"/>
              </a:rPr>
              <a:t>short and concise</a:t>
            </a:r>
            <a:r>
              <a:rPr lang="en-US" altLang="en-US" sz="2400" dirty="0">
                <a:latin typeface="Albertus Medium"/>
              </a:rPr>
              <a:t> narrative format</a:t>
            </a:r>
          </a:p>
          <a:p>
            <a:pPr lvl="1">
              <a:spcBef>
                <a:spcPct val="0"/>
              </a:spcBef>
              <a:buClr>
                <a:srgbClr val="0033CC"/>
              </a:buClr>
              <a:buFont typeface="Wingdings" panose="05000000000000000000" pitchFamily="2" charset="2"/>
              <a:buChar char="§"/>
            </a:pPr>
            <a:endParaRPr lang="en-US" altLang="en-US" sz="2400" dirty="0">
              <a:latin typeface="Albertus Medium"/>
            </a:endParaRPr>
          </a:p>
          <a:p>
            <a:pPr lvl="1">
              <a:spcBef>
                <a:spcPct val="0"/>
              </a:spcBef>
              <a:buClr>
                <a:srgbClr val="0033CC"/>
              </a:buClr>
              <a:buFont typeface="Wingdings" panose="05000000000000000000" pitchFamily="2" charset="2"/>
              <a:buChar char="§"/>
            </a:pPr>
            <a:r>
              <a:rPr lang="en-US" altLang="en-US" sz="2400" u="sng" dirty="0">
                <a:latin typeface="Albertus Medium"/>
              </a:rPr>
              <a:t>VPP Site Worksheet</a:t>
            </a:r>
            <a:r>
              <a:rPr lang="en-US" altLang="en-US" sz="2400" dirty="0">
                <a:latin typeface="Albertus Medium"/>
              </a:rPr>
              <a:t> – designed to document findings and provides the technical basis and rationale that support the team’s findings and recommendation for participation</a:t>
            </a:r>
            <a:endParaRPr lang="en-US" altLang="en-US" sz="2400" dirty="0"/>
          </a:p>
        </p:txBody>
      </p:sp>
      <p:sp>
        <p:nvSpPr>
          <p:cNvPr id="2" name="Title 1"/>
          <p:cNvSpPr>
            <a:spLocks noGrp="1"/>
          </p:cNvSpPr>
          <p:nvPr>
            <p:ph type="title"/>
          </p:nvPr>
        </p:nvSpPr>
        <p:spPr/>
        <p:txBody>
          <a:bodyPr/>
          <a:lstStyle/>
          <a:p>
            <a:r>
              <a:rPr lang="en-US" altLang="en-US" dirty="0"/>
              <a:t>Report </a:t>
            </a:r>
            <a:r>
              <a:rPr lang="en-US" altLang="en-US" dirty="0" smtClean="0"/>
              <a:t>Writing</a:t>
            </a:r>
            <a:endParaRPr lang="en-US" dirty="0"/>
          </a:p>
        </p:txBody>
      </p:sp>
    </p:spTree>
    <p:extLst>
      <p:ext uri="{BB962C8B-B14F-4D97-AF65-F5344CB8AC3E}">
        <p14:creationId xmlns:p14="http://schemas.microsoft.com/office/powerpoint/2010/main" val="3650233616"/>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762000" y="1554163"/>
            <a:ext cx="81534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eaLnBrk="0" hangingPunct="0">
              <a:spcBef>
                <a:spcPct val="20000"/>
              </a:spcBef>
              <a:buChar char="•"/>
              <a:defRPr sz="3200">
                <a:solidFill>
                  <a:schemeClr val="bg1"/>
                </a:solidFill>
                <a:latin typeface="Times New Roman" pitchFamily="18" charset="0"/>
              </a:defRPr>
            </a:lvl1pPr>
            <a:lvl2pPr marL="742950" indent="-285750" eaLnBrk="0" hangingPunct="0">
              <a:spcBef>
                <a:spcPct val="20000"/>
              </a:spcBef>
              <a:buChar char="–"/>
              <a:defRPr sz="2800">
                <a:solidFill>
                  <a:schemeClr val="bg1"/>
                </a:solidFill>
                <a:latin typeface="Times New Roman" pitchFamily="18" charset="0"/>
              </a:defRPr>
            </a:lvl2pPr>
            <a:lvl3pPr marL="1143000" indent="-228600" eaLnBrk="0" hangingPunct="0">
              <a:spcBef>
                <a:spcPct val="20000"/>
              </a:spcBef>
              <a:buChar char="•"/>
              <a:defRPr sz="2400">
                <a:solidFill>
                  <a:schemeClr val="bg1"/>
                </a:solidFill>
                <a:latin typeface="Times New Roman" pitchFamily="18" charset="0"/>
              </a:defRPr>
            </a:lvl3pPr>
            <a:lvl4pPr marL="1600200" indent="-228600" eaLnBrk="0" hangingPunct="0">
              <a:spcBef>
                <a:spcPct val="20000"/>
              </a:spcBef>
              <a:buChar char="–"/>
              <a:defRPr sz="2000">
                <a:solidFill>
                  <a:schemeClr val="bg1"/>
                </a:solidFill>
                <a:latin typeface="Times New Roman" pitchFamily="18" charset="0"/>
              </a:defRPr>
            </a:lvl4pPr>
            <a:lvl5pPr marL="2057400" indent="-228600" eaLnBrk="0" hangingPunct="0">
              <a:spcBef>
                <a:spcPct val="20000"/>
              </a:spcBef>
              <a:buChar char="»"/>
              <a:defRPr sz="2000">
                <a:solidFill>
                  <a:schemeClr val="bg1"/>
                </a:solidFill>
                <a:latin typeface="Times New Roman" pitchFamily="18" charset="0"/>
              </a:defRPr>
            </a:lvl5pPr>
            <a:lvl6pPr marL="2514600" indent="-228600" eaLnBrk="0" fontAlgn="base" hangingPunct="0">
              <a:spcBef>
                <a:spcPct val="20000"/>
              </a:spcBef>
              <a:spcAft>
                <a:spcPct val="0"/>
              </a:spcAft>
              <a:buChar char="»"/>
              <a:defRPr sz="2000">
                <a:solidFill>
                  <a:schemeClr val="bg1"/>
                </a:solidFill>
                <a:latin typeface="Times New Roman" pitchFamily="18" charset="0"/>
              </a:defRPr>
            </a:lvl6pPr>
            <a:lvl7pPr marL="2971800" indent="-228600" eaLnBrk="0" fontAlgn="base" hangingPunct="0">
              <a:spcBef>
                <a:spcPct val="20000"/>
              </a:spcBef>
              <a:spcAft>
                <a:spcPct val="0"/>
              </a:spcAft>
              <a:buChar char="»"/>
              <a:defRPr sz="2000">
                <a:solidFill>
                  <a:schemeClr val="bg1"/>
                </a:solidFill>
                <a:latin typeface="Times New Roman" pitchFamily="18" charset="0"/>
              </a:defRPr>
            </a:lvl7pPr>
            <a:lvl8pPr marL="3429000" indent="-228600" eaLnBrk="0" fontAlgn="base" hangingPunct="0">
              <a:spcBef>
                <a:spcPct val="20000"/>
              </a:spcBef>
              <a:spcAft>
                <a:spcPct val="0"/>
              </a:spcAft>
              <a:buChar char="»"/>
              <a:defRPr sz="2000">
                <a:solidFill>
                  <a:schemeClr val="bg1"/>
                </a:solidFill>
                <a:latin typeface="Times New Roman" pitchFamily="18" charset="0"/>
              </a:defRPr>
            </a:lvl8pPr>
            <a:lvl9pPr marL="3886200" indent="-228600" eaLnBrk="0" fontAlgn="base" hangingPunct="0">
              <a:spcBef>
                <a:spcPct val="20000"/>
              </a:spcBef>
              <a:spcAft>
                <a:spcPct val="0"/>
              </a:spcAft>
              <a:buChar char="»"/>
              <a:defRPr sz="2000">
                <a:solidFill>
                  <a:schemeClr val="bg1"/>
                </a:solidFill>
                <a:latin typeface="Times New Roman" pitchFamily="18" charset="0"/>
              </a:defRPr>
            </a:lvl9pPr>
          </a:lstStyle>
          <a:p>
            <a:pPr>
              <a:spcBef>
                <a:spcPct val="0"/>
              </a:spcBef>
              <a:buFontTx/>
              <a:buNone/>
              <a:defRPr/>
            </a:pPr>
            <a:endParaRPr lang="en-US" altLang="en-US" dirty="0" smtClean="0">
              <a:solidFill>
                <a:srgbClr val="3366FF"/>
              </a:solidFill>
              <a:latin typeface="Arial" charset="0"/>
            </a:endParaRPr>
          </a:p>
          <a:p>
            <a:pPr>
              <a:spcBef>
                <a:spcPct val="0"/>
              </a:spcBef>
              <a:buFontTx/>
              <a:buNone/>
              <a:defRPr/>
            </a:pPr>
            <a:r>
              <a:rPr lang="en-US" altLang="en-US" dirty="0" smtClean="0">
                <a:solidFill>
                  <a:schemeClr val="tx1"/>
                </a:solidFill>
                <a:latin typeface="Arial" charset="0"/>
              </a:rPr>
              <a:t>Report Preparation</a:t>
            </a:r>
            <a:endParaRPr lang="en-US" altLang="en-US" sz="3600" dirty="0" smtClean="0">
              <a:solidFill>
                <a:schemeClr val="tx1"/>
              </a:solidFill>
              <a:latin typeface="Arial" charset="0"/>
            </a:endParaRPr>
          </a:p>
          <a:p>
            <a:pPr>
              <a:spcBef>
                <a:spcPct val="0"/>
              </a:spcBef>
              <a:buFontTx/>
              <a:buNone/>
              <a:defRPr/>
            </a:pPr>
            <a:endParaRPr lang="en-US" altLang="en-US" sz="2800" dirty="0" smtClean="0">
              <a:solidFill>
                <a:schemeClr val="tx1"/>
              </a:solidFill>
              <a:latin typeface="Arial" charset="0"/>
            </a:endParaRPr>
          </a:p>
          <a:p>
            <a:pPr marL="457200" indent="-457200">
              <a:spcBef>
                <a:spcPct val="0"/>
              </a:spcBef>
              <a:buClr>
                <a:srgbClr val="0033CC"/>
              </a:buClr>
              <a:buFont typeface="Wingdings" panose="05000000000000000000" pitchFamily="2" charset="2"/>
              <a:buChar char="§"/>
              <a:defRPr/>
            </a:pPr>
            <a:r>
              <a:rPr lang="en-US" altLang="en-US" sz="2800" dirty="0" smtClean="0">
                <a:solidFill>
                  <a:schemeClr val="tx1"/>
                </a:solidFill>
                <a:latin typeface="Arial" charset="0"/>
              </a:rPr>
              <a:t>The report is developed following the instructions provided in the VPP Policies and Procedures Manual</a:t>
            </a:r>
          </a:p>
          <a:p>
            <a:pPr marL="457200" indent="-457200">
              <a:spcBef>
                <a:spcPct val="0"/>
              </a:spcBef>
              <a:buClr>
                <a:srgbClr val="0033CC"/>
              </a:buClr>
              <a:buFont typeface="Wingdings" panose="05000000000000000000" pitchFamily="2" charset="2"/>
              <a:buChar char="§"/>
              <a:defRPr/>
            </a:pPr>
            <a:r>
              <a:rPr lang="en-US" altLang="en-US" sz="2800" dirty="0" smtClean="0">
                <a:solidFill>
                  <a:schemeClr val="tx1"/>
                </a:solidFill>
                <a:latin typeface="Arial" charset="0"/>
              </a:rPr>
              <a:t>The Team Leader will assign sections of the report to each team member for completion</a:t>
            </a:r>
          </a:p>
        </p:txBody>
      </p:sp>
      <p:graphicFrame>
        <p:nvGraphicFramePr>
          <p:cNvPr id="11268" name="Object 4" title="Male worker sitting at desk and female worker showing him something on paper on desk"/>
          <p:cNvGraphicFramePr>
            <a:graphicFrameLocks noChangeAspect="1"/>
          </p:cNvGraphicFramePr>
          <p:nvPr>
            <p:extLst>
              <p:ext uri="{D42A27DB-BD31-4B8C-83A1-F6EECF244321}">
                <p14:modId xmlns:p14="http://schemas.microsoft.com/office/powerpoint/2010/main" val="2178337668"/>
              </p:ext>
            </p:extLst>
          </p:nvPr>
        </p:nvGraphicFramePr>
        <p:xfrm>
          <a:off x="228600" y="5297488"/>
          <a:ext cx="1828800" cy="1285875"/>
        </p:xfrm>
        <a:graphic>
          <a:graphicData uri="http://schemas.openxmlformats.org/presentationml/2006/ole">
            <mc:AlternateContent xmlns:mc="http://schemas.openxmlformats.org/markup-compatibility/2006">
              <mc:Choice xmlns:v="urn:schemas-microsoft-com:vml" Requires="v">
                <p:oleObj spid="_x0000_s76813" name="Clip" r:id="rId4" imgW="4953000" imgH="3475038" progId="MS_ClipArt_Gallery.2">
                  <p:embed/>
                </p:oleObj>
              </mc:Choice>
              <mc:Fallback>
                <p:oleObj name="Clip" r:id="rId4" imgW="4953000" imgH="3475038" progId="MS_ClipArt_Gallery.2">
                  <p:embed/>
                  <p:pic>
                    <p:nvPicPr>
                      <p:cNvPr id="11268"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5297488"/>
                        <a:ext cx="1828800"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p:txBody>
          <a:bodyPr/>
          <a:lstStyle/>
          <a:p>
            <a:r>
              <a:rPr lang="en-US" altLang="en-US" dirty="0"/>
              <a:t>Report </a:t>
            </a:r>
            <a:r>
              <a:rPr lang="en-US" altLang="en-US" dirty="0" smtClean="0"/>
              <a:t>Writing</a:t>
            </a:r>
            <a:endParaRPr lang="en-US" dirty="0"/>
          </a:p>
        </p:txBody>
      </p:sp>
    </p:spTree>
    <p:extLst>
      <p:ext uri="{BB962C8B-B14F-4D97-AF65-F5344CB8AC3E}">
        <p14:creationId xmlns:p14="http://schemas.microsoft.com/office/powerpoint/2010/main" val="381818662"/>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850</TotalTime>
  <Words>952</Words>
  <Application>Microsoft Office PowerPoint</Application>
  <PresentationFormat>On-screen Show (4:3)</PresentationFormat>
  <Paragraphs>139</Paragraphs>
  <Slides>23</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ＭＳ Ｐゴシック</vt:lpstr>
      <vt:lpstr>Albertus Medium</vt:lpstr>
      <vt:lpstr>Arial</vt:lpstr>
      <vt:lpstr>Calibri</vt:lpstr>
      <vt:lpstr>Times New Roman</vt:lpstr>
      <vt:lpstr>Wingdings</vt:lpstr>
      <vt:lpstr>Default Design</vt:lpstr>
      <vt:lpstr>Clip</vt:lpstr>
      <vt:lpstr>OSHA Special Government Employee (SGE) Training </vt:lpstr>
      <vt:lpstr>In this section we’ll discuss:</vt:lpstr>
      <vt:lpstr>Expecting the Unexpected What do you do?</vt:lpstr>
      <vt:lpstr>Expecting the Unexpected What do you do?</vt:lpstr>
      <vt:lpstr>Expecting the Unexpected What do you do?</vt:lpstr>
      <vt:lpstr>Report Writing </vt:lpstr>
      <vt:lpstr>Report Writing </vt:lpstr>
      <vt:lpstr>Report Writing</vt:lpstr>
      <vt:lpstr>Report Writing</vt:lpstr>
      <vt:lpstr>Report Writing</vt:lpstr>
      <vt:lpstr>Report Writing </vt:lpstr>
      <vt:lpstr>Report Writing Workshop</vt:lpstr>
      <vt:lpstr>Merit Goals/Recommendations</vt:lpstr>
      <vt:lpstr>Merit Goals</vt:lpstr>
      <vt:lpstr>Writing a Merit Goal</vt:lpstr>
      <vt:lpstr>Examples of BAD Merit Goals</vt:lpstr>
      <vt:lpstr>Example of a Good Merit Goal</vt:lpstr>
      <vt:lpstr>90-day items</vt:lpstr>
      <vt:lpstr>90-day items - Examples</vt:lpstr>
      <vt:lpstr>Recommendations</vt:lpstr>
      <vt:lpstr>Recommendations - Examples</vt:lpstr>
      <vt:lpstr>Best Practices</vt:lpstr>
      <vt:lpstr>Contact Information</vt:lpstr>
    </vt:vector>
  </TitlesOfParts>
  <Manager/>
  <Company>OSHA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OSHA Template</dc:title>
  <dc:subject/>
  <dc:creator>Office of Communications</dc:creator>
  <cp:keywords/>
  <dc:description/>
  <cp:lastModifiedBy>Hymes, Whitney - OSHA</cp:lastModifiedBy>
  <cp:revision>60</cp:revision>
  <cp:lastPrinted>2018-12-07T14:42:03Z</cp:lastPrinted>
  <dcterms:created xsi:type="dcterms:W3CDTF">2006-10-02T15:43:52Z</dcterms:created>
  <dcterms:modified xsi:type="dcterms:W3CDTF">2021-08-30T19:14:01Z</dcterms:modified>
  <cp:category/>
</cp:coreProperties>
</file>