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1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59" r:id="rId21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83"/>
    <a:srgbClr val="182E67"/>
    <a:srgbClr val="0070C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3EE811F-7081-45BA-B14F-46209171A916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9686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DFC02E-3915-4B9B-9666-5E49AB701FAB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23683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78C1B5-A8FD-4AED-BAA5-9B0C6E1F6EEC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42854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06E470D-BF7E-41F8-8E4D-AA8C4CC578EE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46727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41483A-CFAC-4636-82B6-C7D53AF35868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245689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A81484-584A-4400-858F-13DAFD8CEBEB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56778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65F17C-951B-4371-BA3F-01007911966A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721725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12F32C-2473-423E-8533-C6BE68BE5F05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20306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6763" indent="-2921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79513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4175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8838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60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32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04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76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05CB53-ADB6-3642-827B-3EFBBB2DBE0A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C9D36B-8D6C-49F9-A6C2-D1172973C48D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915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9E0260D-E363-44B4-9FF6-C298D7688284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9985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2AFC982-DC0E-449B-9FCD-33783388963A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8936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2B9C514-84D7-4DC1-82AD-5785E19FA530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8034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6D6BDE-86EB-43D6-B63B-EEC448BAE027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37913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7C7E37-9321-45E1-9AFF-859B49EE7519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42002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D897AA4-6337-48E3-916F-843B5FBF75BC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71021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7D787FE-D1C6-4790-B3C3-2632CA8FB845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5068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3733800"/>
            <a:ext cx="6096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34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96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/>
            </a:lvl1pPr>
            <a:lvl3pPr>
              <a:buClr>
                <a:srgbClr val="0070C0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193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59112"/>
            <a:ext cx="4040188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193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59112"/>
            <a:ext cx="4041775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-1676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OSHA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97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6248400"/>
            <a:ext cx="1905000" cy="30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2"/>
          <a:stretch/>
        </p:blipFill>
        <p:spPr>
          <a:xfrm>
            <a:off x="-2" y="0"/>
            <a:ext cx="9171432" cy="221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284412"/>
            <a:ext cx="9144000" cy="1601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5400" dirty="0">
                <a:solidFill>
                  <a:srgbClr val="0070C0"/>
                </a:solidFill>
                <a:latin typeface="Calibri" panose="020F0502020204030204" pitchFamily="34" charset="0"/>
              </a:rPr>
              <a:t>OSHA Special Government Employee (SGE) </a:t>
            </a:r>
            <a: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Training</a:t>
            </a:r>
            <a:b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en-US" altLang="en-US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4038600"/>
            <a:ext cx="9144000" cy="1524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United States Department of Labor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Occupational Safety and Health Administration</a:t>
            </a:r>
            <a:endParaRPr lang="en-US" altLang="en-US" sz="24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04800" y="1806615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defRPr/>
            </a:pPr>
            <a:endParaRPr lang="en-US" altLang="en-US" sz="2400" b="1" dirty="0" smtClean="0"/>
          </a:p>
          <a:p>
            <a:pPr lvl="1">
              <a:defRPr/>
            </a:pPr>
            <a:r>
              <a:rPr lang="en-US" altLang="en-US" sz="2400" dirty="0" smtClean="0"/>
              <a:t>Occupational Health Care Program:</a:t>
            </a:r>
          </a:p>
          <a:p>
            <a:pPr lvl="2">
              <a:defRPr/>
            </a:pPr>
            <a:endParaRPr lang="en-US" altLang="en-US" sz="2400" dirty="0" smtClean="0"/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Access to certified first aid and CPR providers, physician care, and emergency medical care for all shifts within a reasonable time and distance</a:t>
            </a:r>
          </a:p>
        </p:txBody>
      </p:sp>
      <p:graphicFrame>
        <p:nvGraphicFramePr>
          <p:cNvPr id="11269" name="Object 5" title="Ambulance speeding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044389"/>
              </p:ext>
            </p:extLst>
          </p:nvPr>
        </p:nvGraphicFramePr>
        <p:xfrm>
          <a:off x="2286000" y="4419600"/>
          <a:ext cx="4038600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7" name="Clip" r:id="rId4" imgW="1384402" imgH="853135" progId="MS_ClipArt_Gallery.2">
                  <p:embed/>
                </p:oleObj>
              </mc:Choice>
              <mc:Fallback>
                <p:oleObj name="Clip" r:id="rId4" imgW="1384402" imgH="853135" progId="MS_ClipArt_Gallery.2">
                  <p:embed/>
                  <p:pic>
                    <p:nvPicPr>
                      <p:cNvPr id="112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419600"/>
                        <a:ext cx="4038600" cy="169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III: Hazard Prevention &amp; </a:t>
            </a:r>
            <a:r>
              <a:rPr lang="en-US" altLang="en-US" dirty="0" smtClean="0">
                <a:solidFill>
                  <a:schemeClr val="accent3"/>
                </a:solidFill>
              </a:rPr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5224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95300" y="1811438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defRPr/>
            </a:pPr>
            <a:endParaRPr lang="en-US" altLang="en-US" sz="2400" b="1" dirty="0" smtClean="0"/>
          </a:p>
          <a:p>
            <a:pPr lvl="1">
              <a:defRPr/>
            </a:pPr>
            <a:r>
              <a:rPr lang="en-US" altLang="en-US" sz="2400" dirty="0" smtClean="0"/>
              <a:t>Emergency Procedures</a:t>
            </a:r>
          </a:p>
          <a:p>
            <a:pPr lvl="2">
              <a:defRPr/>
            </a:pPr>
            <a:endParaRPr lang="en-US" altLang="en-US" sz="2400" dirty="0" smtClean="0"/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Emergency procedures must be developed for all shifts worked</a:t>
            </a:r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 smtClean="0"/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Must be written and communicated to all</a:t>
            </a:r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 smtClean="0"/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Must list requirements for PPE, first aid, medical care, emergency egress</a:t>
            </a:r>
          </a:p>
        </p:txBody>
      </p:sp>
      <p:pic>
        <p:nvPicPr>
          <p:cNvPr id="12293" name="Picture 5" title="Emergency Response Team logo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81600"/>
            <a:ext cx="1752600" cy="146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III: Hazard Prevention &amp; </a:t>
            </a:r>
            <a:r>
              <a:rPr lang="en-US" altLang="en-US" dirty="0" smtClean="0">
                <a:solidFill>
                  <a:schemeClr val="accent3"/>
                </a:solidFill>
              </a:rPr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6199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858" y="18288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2800" b="1" dirty="0" smtClean="0"/>
          </a:p>
          <a:p>
            <a:pPr lvl="1">
              <a:defRPr/>
            </a:pPr>
            <a:r>
              <a:rPr lang="en-US" altLang="en-US" sz="2400" dirty="0" smtClean="0"/>
              <a:t>Emergency Procedures:</a:t>
            </a:r>
          </a:p>
          <a:p>
            <a:pPr lvl="2">
              <a:defRPr/>
            </a:pPr>
            <a:endParaRPr lang="en-US" altLang="en-US" sz="2400" dirty="0" smtClean="0"/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Must include provisions for emergency telephone numbers, exit routes</a:t>
            </a:r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 smtClean="0"/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Must include training drills including, at a minimum, annual evacuation drills</a:t>
            </a:r>
          </a:p>
        </p:txBody>
      </p:sp>
      <p:pic>
        <p:nvPicPr>
          <p:cNvPr id="13317" name="Picture 5" title="First aid kit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158" y="5105400"/>
            <a:ext cx="1828800" cy="133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III: Hazard Prevention &amp; </a:t>
            </a:r>
            <a:r>
              <a:rPr lang="en-US" altLang="en-US" dirty="0" smtClean="0">
                <a:solidFill>
                  <a:schemeClr val="accent3"/>
                </a:solidFill>
              </a:rPr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005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1811177"/>
            <a:ext cx="8610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 b="1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Hazard Elimination or Controls: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 following hierarchy should be used in selecting actions to eliminate or control hazards: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/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dirty="0"/>
              <a:t>1.  Engineering Controls - Most reliable and effective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>
              <a:solidFill>
                <a:schemeClr val="bg1"/>
              </a:solidFill>
            </a:endParaRPr>
          </a:p>
        </p:txBody>
      </p:sp>
      <p:pic>
        <p:nvPicPr>
          <p:cNvPr id="14341" name="Picture 5" title="Man in control room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495800"/>
            <a:ext cx="2057400" cy="204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III: Hazard Prevention &amp; </a:t>
            </a:r>
            <a:r>
              <a:rPr lang="en-US" altLang="en-US" dirty="0" smtClean="0">
                <a:solidFill>
                  <a:schemeClr val="accent3"/>
                </a:solidFill>
              </a:rPr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252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8288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 b="1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Hierarchy of Controls: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	2.  Administrative Controls - Significantly limit daily 	exposure to hazards by controlling or manipulating 	the work schedule or manner in which work is 	performed, e.g., job rotation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/>
          </a:p>
        </p:txBody>
      </p:sp>
      <p:pic>
        <p:nvPicPr>
          <p:cNvPr id="15365" name="Picture 5" title="hour glass with person in the top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572000"/>
            <a:ext cx="1828800" cy="183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III: Hazard Prevention &amp; </a:t>
            </a:r>
            <a:r>
              <a:rPr lang="en-US" altLang="en-US" dirty="0" smtClean="0">
                <a:solidFill>
                  <a:schemeClr val="accent3"/>
                </a:solidFill>
              </a:rPr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2704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01906" y="2095500"/>
            <a:ext cx="8153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Hierarchy of Controls: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	3.  Work Practice Controls - Includes workplace 	rules, safe and healthful work practices, and 	procedures for specific operations</a:t>
            </a:r>
          </a:p>
        </p:txBody>
      </p:sp>
      <p:graphicFrame>
        <p:nvGraphicFramePr>
          <p:cNvPr id="16389" name="Object 5" title="safe operating procedures book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740522"/>
              </p:ext>
            </p:extLst>
          </p:nvPr>
        </p:nvGraphicFramePr>
        <p:xfrm>
          <a:off x="2362200" y="4191000"/>
          <a:ext cx="375761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1" name="Clip" r:id="rId4" imgW="4443413" imgH="2552700" progId="MS_ClipArt_Gallery.2">
                  <p:embed/>
                </p:oleObj>
              </mc:Choice>
              <mc:Fallback>
                <p:oleObj name="Clip" r:id="rId4" imgW="4443413" imgH="2552700" progId="MS_ClipArt_Gallery.2">
                  <p:embed/>
                  <p:pic>
                    <p:nvPicPr>
                      <p:cNvPr id="1638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191000"/>
                        <a:ext cx="3757613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124200" y="4724400"/>
            <a:ext cx="2514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Safe Operating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  Procedures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III: Hazard Prevention &amp; </a:t>
            </a:r>
            <a:r>
              <a:rPr lang="en-US" altLang="en-US" dirty="0" smtClean="0">
                <a:solidFill>
                  <a:schemeClr val="accent3"/>
                </a:solidFill>
              </a:rPr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7498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81000" y="2345803"/>
            <a:ext cx="8153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Hierarchy of Controls: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	4.  Personal Protective Equipment</a:t>
            </a:r>
          </a:p>
        </p:txBody>
      </p:sp>
      <p:graphicFrame>
        <p:nvGraphicFramePr>
          <p:cNvPr id="17413" name="Object 5" title="safety goggle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186909"/>
              </p:ext>
            </p:extLst>
          </p:nvPr>
        </p:nvGraphicFramePr>
        <p:xfrm>
          <a:off x="1219200" y="4267200"/>
          <a:ext cx="3276600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5" name="Clip" r:id="rId4" imgW="4010025" imgH="2200275" progId="MS_ClipArt_Gallery.2">
                  <p:embed/>
                </p:oleObj>
              </mc:Choice>
              <mc:Fallback>
                <p:oleObj name="Clip" r:id="rId4" imgW="4010025" imgH="2200275" progId="MS_ClipArt_Gallery.2">
                  <p:embed/>
                  <p:pic>
                    <p:nvPicPr>
                      <p:cNvPr id="174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267200"/>
                        <a:ext cx="3276600" cy="200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4" name="Picture 6" descr="j029778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87863"/>
            <a:ext cx="1905000" cy="157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III: Hazard Prevention &amp; </a:t>
            </a:r>
            <a:r>
              <a:rPr lang="en-US" altLang="en-US" dirty="0" smtClean="0">
                <a:solidFill>
                  <a:schemeClr val="accent3"/>
                </a:solidFill>
              </a:rPr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9592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000" y="2098876"/>
            <a:ext cx="8153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Hierarchy of Controls: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	5.  Hazard Control Programs - Includes, but is not 	limited to, control of hazardous energy, confined 	space entry, hazard communication, respiratory 	protection, hearing conservation, fall protection, etc.</a:t>
            </a:r>
          </a:p>
        </p:txBody>
      </p:sp>
      <p:graphicFrame>
        <p:nvGraphicFramePr>
          <p:cNvPr id="18437" name="Object 5" title="lock and key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021250"/>
              </p:ext>
            </p:extLst>
          </p:nvPr>
        </p:nvGraphicFramePr>
        <p:xfrm>
          <a:off x="533400" y="4876800"/>
          <a:ext cx="2514600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9" name="Clip" r:id="rId4" imgW="5715000" imgH="3192463" progId="MS_ClipArt_Gallery.2">
                  <p:embed/>
                </p:oleObj>
              </mc:Choice>
              <mc:Fallback>
                <p:oleObj name="Clip" r:id="rId4" imgW="5715000" imgH="3192463" progId="MS_ClipArt_Gallery.2">
                  <p:embed/>
                  <p:pic>
                    <p:nvPicPr>
                      <p:cNvPr id="184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876800"/>
                        <a:ext cx="2514600" cy="166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III: Hazard Prevention &amp; </a:t>
            </a:r>
            <a:r>
              <a:rPr lang="en-US" altLang="en-US" dirty="0" smtClean="0">
                <a:solidFill>
                  <a:schemeClr val="accent3"/>
                </a:solidFill>
              </a:rPr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115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787" y="2209800"/>
            <a:ext cx="84582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Process Safety Management: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For sites meeting the threshold requirements for coverage outlined in 29 CFR 1910.119, appendix A.</a:t>
            </a:r>
            <a:endParaRPr lang="en-US" altLang="en-US" sz="2000" dirty="0"/>
          </a:p>
        </p:txBody>
      </p:sp>
      <p:graphicFrame>
        <p:nvGraphicFramePr>
          <p:cNvPr id="19461" name="Object 5" title="worker in field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498856"/>
              </p:ext>
            </p:extLst>
          </p:nvPr>
        </p:nvGraphicFramePr>
        <p:xfrm>
          <a:off x="3505200" y="3886200"/>
          <a:ext cx="23622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3" name="Clip" r:id="rId4" imgW="1026871" imgH="1341425" progId="MS_ClipArt_Gallery.2">
                  <p:embed/>
                </p:oleObj>
              </mc:Choice>
              <mc:Fallback>
                <p:oleObj name="Clip" r:id="rId4" imgW="1026871" imgH="1341425" progId="MS_ClipArt_Gallery.2">
                  <p:embed/>
                  <p:pic>
                    <p:nvPicPr>
                      <p:cNvPr id="194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886200"/>
                        <a:ext cx="2362200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III: Hazard Prevention &amp; </a:t>
            </a:r>
            <a:r>
              <a:rPr lang="en-US" altLang="en-US" dirty="0" smtClean="0">
                <a:solidFill>
                  <a:schemeClr val="accent3"/>
                </a:solidFill>
              </a:rPr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3059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accent3"/>
                </a:solidFill>
              </a:rPr>
              <a:t>Hazard Prevention &amp; Control Workshop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8229600" cy="4038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 smtClean="0"/>
              <a:t>In your groups: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Turn to Tab 15 – BESAFE, Inc. Case Study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Read pages 8-9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Evaluate against requirements just reviewed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Note deficiencies, red flags, issues that would warrant further review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Note good or positive observations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Time 45 minutes -- Group Report out!</a:t>
            </a:r>
          </a:p>
          <a:p>
            <a:pPr eaLnBrk="1" hangingPunct="1">
              <a:buFontTx/>
              <a:buNone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012130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581400"/>
            <a:ext cx="6781800" cy="114300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chemeClr val="accent2"/>
                </a:solidFill>
                <a:latin typeface="B Helvetica Bold" charset="0"/>
              </a:rPr>
              <a:t>Element </a:t>
            </a:r>
            <a:r>
              <a:rPr lang="en-US" altLang="en-US" dirty="0" smtClean="0">
                <a:solidFill>
                  <a:schemeClr val="accent2"/>
                </a:solidFill>
                <a:latin typeface="B Helvetica Bold" charset="0"/>
              </a:rPr>
              <a:t>III</a:t>
            </a:r>
            <a:br>
              <a:rPr lang="en-US" altLang="en-US" dirty="0" smtClean="0">
                <a:solidFill>
                  <a:schemeClr val="accent2"/>
                </a:solidFill>
                <a:latin typeface="B Helvetica Bold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B Helvetica Bold" charset="0"/>
              </a:rPr>
              <a:t>___________________</a:t>
            </a:r>
            <a:r>
              <a:rPr lang="en-US" altLang="en-US" dirty="0">
                <a:solidFill>
                  <a:schemeClr val="accent2"/>
                </a:solidFill>
                <a:latin typeface="B Helvetica Bold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B Helvetica Bold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B Helvetica Bold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B Helvetica Bold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B Helvetica Bold" charset="0"/>
              </a:rPr>
              <a:t>Hazard Prevention </a:t>
            </a:r>
            <a:br>
              <a:rPr lang="en-US" altLang="en-US" dirty="0">
                <a:solidFill>
                  <a:schemeClr val="accent2"/>
                </a:solidFill>
                <a:latin typeface="B Helvetica Bold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B Helvetica Bold" charset="0"/>
              </a:rPr>
              <a:t>&amp; Control</a:t>
            </a:r>
            <a:br>
              <a:rPr lang="en-US" altLang="en-US" dirty="0">
                <a:solidFill>
                  <a:schemeClr val="accent2"/>
                </a:solidFill>
                <a:latin typeface="B Helvetica Bold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43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 descr="White box"/>
          <p:cNvSpPr/>
          <p:nvPr/>
        </p:nvSpPr>
        <p:spPr>
          <a:xfrm>
            <a:off x="6781800" y="6019800"/>
            <a:ext cx="21336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1392650" y="4303712"/>
            <a:ext cx="6358700" cy="10302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2800" b="1" dirty="0" err="1">
                <a:solidFill>
                  <a:srgbClr val="182C83"/>
                </a:solidFill>
                <a:latin typeface="Calibri" charset="0"/>
              </a:rPr>
              <a:t>www.osha.gov</a:t>
            </a:r>
            <a:endParaRPr lang="en-US" sz="2800" b="1" dirty="0">
              <a:solidFill>
                <a:srgbClr val="182C83"/>
              </a:solidFill>
              <a:latin typeface="Calibri" charset="0"/>
            </a:endParaRPr>
          </a:p>
          <a:p>
            <a:pPr algn="ctr" eaLnBrk="1" hangingPunct="1"/>
            <a:r>
              <a:rPr lang="en-US" sz="2800" b="1" dirty="0">
                <a:solidFill>
                  <a:srgbClr val="182C83"/>
                </a:solidFill>
                <a:latin typeface="Calibri" charset="0"/>
              </a:rPr>
              <a:t>800-321-OSHA (6742</a:t>
            </a:r>
            <a:r>
              <a:rPr lang="en-US" sz="2800" b="1" dirty="0">
                <a:solidFill>
                  <a:srgbClr val="182C8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)</a:t>
            </a:r>
          </a:p>
        </p:txBody>
      </p:sp>
      <p:pic>
        <p:nvPicPr>
          <p:cNvPr id="4" name="Picture 3" descr="secondary-OSHA logo.jpg" title="OSHA logo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92"/>
          <a:stretch/>
        </p:blipFill>
        <p:spPr>
          <a:xfrm>
            <a:off x="3094387" y="3236912"/>
            <a:ext cx="2955227" cy="91864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33400" y="2127250"/>
            <a:ext cx="7010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FFFF00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800" b="1" dirty="0"/>
              <a:t>In this section, we will cover:</a:t>
            </a:r>
          </a:p>
          <a:p>
            <a:pPr>
              <a:buClr>
                <a:srgbClr val="FFFF00"/>
              </a:buClr>
              <a:buSzPct val="75000"/>
              <a:buFont typeface="Wingdings" panose="05000000000000000000" pitchFamily="2" charset="2"/>
              <a:buNone/>
            </a:pPr>
            <a:endParaRPr lang="en-US" altLang="en-US" sz="2800" b="1" dirty="0"/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b="1" dirty="0"/>
              <a:t>Hazard Controls/Disciplinary System</a:t>
            </a:r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b="1" dirty="0"/>
              <a:t>Hazard Correction Tracking</a:t>
            </a:r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b="1" dirty="0"/>
              <a:t>Preventive/Predictive Maintenance </a:t>
            </a:r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b="1" dirty="0"/>
              <a:t>Occupational Health Care Program</a:t>
            </a:r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b="1" dirty="0"/>
              <a:t>Emergency Procedures</a:t>
            </a:r>
          </a:p>
          <a:p>
            <a:pPr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 b="1" dirty="0"/>
              <a:t>Hazard Elimination &amp; Control</a:t>
            </a:r>
          </a:p>
        </p:txBody>
      </p:sp>
      <p:graphicFrame>
        <p:nvGraphicFramePr>
          <p:cNvPr id="4100" name="Object 4" title="Construction Worke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544932"/>
              </p:ext>
            </p:extLst>
          </p:nvPr>
        </p:nvGraphicFramePr>
        <p:xfrm>
          <a:off x="7086600" y="1371600"/>
          <a:ext cx="1638300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7" name="Clip" r:id="rId4" imgW="3756577" imgH="4930200" progId="MS_ClipArt_Gallery.2">
                  <p:embed/>
                </p:oleObj>
              </mc:Choice>
              <mc:Fallback>
                <p:oleObj name="Clip" r:id="rId4" imgW="3756577" imgH="4930200" progId="MS_ClipArt_Gallery.2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371600"/>
                        <a:ext cx="1638300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III: Hazard Prevention &amp; </a:t>
            </a:r>
            <a:r>
              <a:rPr lang="en-US" altLang="en-US" dirty="0" smtClean="0">
                <a:solidFill>
                  <a:schemeClr val="accent3"/>
                </a:solidFill>
              </a:rPr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619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76200" y="21336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Hazard Controls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Site hazards identified during the hazard analysis process must be eliminated or controlled by developing and implementing the systems discussed in this section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The hazard controls a site chooses must be understood and followed by affected parties, and appropriate to the hazard and size of the worksite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III: Hazard Prevention &amp; </a:t>
            </a:r>
            <a:r>
              <a:rPr lang="en-US" altLang="en-US" dirty="0" smtClean="0">
                <a:solidFill>
                  <a:schemeClr val="accent3"/>
                </a:solidFill>
              </a:rPr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2962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76200" y="18288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 b="1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Disciplinary System</a:t>
            </a:r>
          </a:p>
          <a:p>
            <a:pPr lvl="2">
              <a:spcBef>
                <a:spcPct val="0"/>
              </a:spcBef>
              <a:buFontTx/>
              <a:buNone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	Must be written</a:t>
            </a:r>
          </a:p>
          <a:p>
            <a:pPr lvl="2">
              <a:spcBef>
                <a:spcPct val="0"/>
              </a:spcBef>
              <a:buClr>
                <a:srgbClr val="0033CC"/>
              </a:buClr>
              <a:buFontTx/>
              <a:buNone/>
            </a:pPr>
            <a:endParaRPr lang="en-US" altLang="en-US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	Must be clearly communicated and equitably 	enforced</a:t>
            </a:r>
            <a:endParaRPr lang="en-US" altLang="en-US" sz="2000" dirty="0"/>
          </a:p>
        </p:txBody>
      </p:sp>
      <p:graphicFrame>
        <p:nvGraphicFramePr>
          <p:cNvPr id="6149" name="Object 5" title="Two people in front of judge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088158"/>
              </p:ext>
            </p:extLst>
          </p:nvPr>
        </p:nvGraphicFramePr>
        <p:xfrm>
          <a:off x="3352800" y="4267200"/>
          <a:ext cx="25908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1" name="Clip" r:id="rId4" imgW="1091794" imgH="1072591" progId="MS_ClipArt_Gallery.2">
                  <p:embed/>
                </p:oleObj>
              </mc:Choice>
              <mc:Fallback>
                <p:oleObj name="Clip" r:id="rId4" imgW="1091794" imgH="1072591" progId="MS_ClipArt_Gallery.2">
                  <p:embed/>
                  <p:pic>
                    <p:nvPicPr>
                      <p:cNvPr id="61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267200"/>
                        <a:ext cx="25908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III: Hazard Prevention &amp; </a:t>
            </a:r>
            <a:r>
              <a:rPr lang="en-US" altLang="en-US" dirty="0" smtClean="0">
                <a:solidFill>
                  <a:schemeClr val="accent3"/>
                </a:solidFill>
              </a:rPr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6816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-195805" y="2133600"/>
            <a:ext cx="86868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defRPr/>
            </a:pPr>
            <a:r>
              <a:rPr lang="en-US" altLang="en-US" sz="2400" dirty="0" smtClean="0"/>
              <a:t>Disciplinary System:</a:t>
            </a:r>
          </a:p>
          <a:p>
            <a:pPr lvl="2">
              <a:defRPr/>
            </a:pPr>
            <a:endParaRPr lang="en-US" altLang="en-US" sz="2400" dirty="0" smtClean="0"/>
          </a:p>
          <a:p>
            <a:pPr lvl="2">
              <a:defRPr/>
            </a:pPr>
            <a:r>
              <a:rPr lang="en-US" altLang="en-US" sz="2400" dirty="0" smtClean="0"/>
              <a:t>Include procedures for disciplinary action or re-orientation of:</a:t>
            </a:r>
          </a:p>
          <a:p>
            <a:pPr lvl="2">
              <a:defRPr/>
            </a:pPr>
            <a:endParaRPr lang="en-US" altLang="en-US" sz="2400" dirty="0" smtClean="0"/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	managers, supervisors, non-supervisory 		employees who:</a:t>
            </a:r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 smtClean="0"/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	break or disregard safety and health rules, 		safety work practices, proper material 		handling, or emergency procedures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III: Hazard Prevention &amp; </a:t>
            </a:r>
            <a:r>
              <a:rPr lang="en-US" altLang="en-US" dirty="0" smtClean="0">
                <a:solidFill>
                  <a:schemeClr val="accent3"/>
                </a:solidFill>
              </a:rPr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793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-152400" y="1951038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endParaRPr lang="en-US" altLang="en-US" sz="2400" b="1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 dirty="0"/>
              <a:t>Hazard Correction Tracking: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lvl="2">
              <a:spcBef>
                <a:spcPct val="0"/>
              </a:spcBef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The site must have a system for initiating and tracking hazard elimination or controls, identified through the various safety and health programs, in a timely manner</a:t>
            </a:r>
          </a:p>
        </p:txBody>
      </p:sp>
      <p:graphicFrame>
        <p:nvGraphicFramePr>
          <p:cNvPr id="8197" name="Object 5" title="Hazard Log book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099631"/>
              </p:ext>
            </p:extLst>
          </p:nvPr>
        </p:nvGraphicFramePr>
        <p:xfrm>
          <a:off x="3352800" y="4495800"/>
          <a:ext cx="18288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5" name="Clip" r:id="rId4" imgW="2149475" imgH="2940050" progId="MS_ClipArt_Gallery.2">
                  <p:embed/>
                </p:oleObj>
              </mc:Choice>
              <mc:Fallback>
                <p:oleObj name="Clip" r:id="rId4" imgW="2149475" imgH="2940050" progId="MS_ClipArt_Gallery.2">
                  <p:embed/>
                  <p:pic>
                    <p:nvPicPr>
                      <p:cNvPr id="81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495800"/>
                        <a:ext cx="18288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657600" y="5029200"/>
            <a:ext cx="1514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HAZ LOG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III: Hazard Prevention &amp; </a:t>
            </a:r>
            <a:r>
              <a:rPr lang="en-US" altLang="en-US" dirty="0" smtClean="0">
                <a:solidFill>
                  <a:schemeClr val="accent3"/>
                </a:solidFill>
              </a:rPr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873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81000" y="18288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defRPr/>
            </a:pPr>
            <a:endParaRPr lang="en-US" altLang="en-US" sz="2400" b="1" dirty="0" smtClean="0"/>
          </a:p>
          <a:p>
            <a:pPr lvl="1">
              <a:defRPr/>
            </a:pPr>
            <a:r>
              <a:rPr lang="en-US" altLang="en-US" sz="2400" dirty="0" smtClean="0"/>
              <a:t>Preventive Maintenance System:</a:t>
            </a:r>
          </a:p>
          <a:p>
            <a:pPr lvl="1">
              <a:defRPr/>
            </a:pPr>
            <a:endParaRPr lang="en-US" altLang="en-US" sz="2400" dirty="0" smtClean="0"/>
          </a:p>
          <a:p>
            <a:pPr lvl="2">
              <a:defRPr/>
            </a:pPr>
            <a:r>
              <a:rPr lang="en-US" altLang="en-US" sz="2400" dirty="0" smtClean="0"/>
              <a:t>System must be written, and documents the monitoring and maintenance of workplace equipment such as:</a:t>
            </a:r>
          </a:p>
          <a:p>
            <a:pPr lvl="2">
              <a:defRPr/>
            </a:pPr>
            <a:endParaRPr lang="en-US" altLang="en-US" sz="2400" dirty="0" smtClean="0"/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  	preventive and predictive maintenance, to 	prevent equipment from becoming hazardous</a:t>
            </a:r>
          </a:p>
        </p:txBody>
      </p:sp>
      <p:graphicFrame>
        <p:nvGraphicFramePr>
          <p:cNvPr id="9221" name="Object 5" title="Tool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3819501"/>
              </p:ext>
            </p:extLst>
          </p:nvPr>
        </p:nvGraphicFramePr>
        <p:xfrm>
          <a:off x="381000" y="5027613"/>
          <a:ext cx="1371600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9" name="Clip" r:id="rId4" imgW="833933" imgH="754380" progId="MS_ClipArt_Gallery.2">
                  <p:embed/>
                </p:oleObj>
              </mc:Choice>
              <mc:Fallback>
                <p:oleObj name="Clip" r:id="rId4" imgW="833933" imgH="754380" progId="MS_ClipArt_Gallery.2">
                  <p:embed/>
                  <p:pic>
                    <p:nvPicPr>
                      <p:cNvPr id="92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027613"/>
                        <a:ext cx="1371600" cy="136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III: Hazard Prevention &amp; </a:t>
            </a:r>
            <a:r>
              <a:rPr lang="en-US" altLang="en-US" dirty="0" smtClean="0">
                <a:solidFill>
                  <a:schemeClr val="accent3"/>
                </a:solidFill>
              </a:rPr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274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1788028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defRPr/>
            </a:pPr>
            <a:endParaRPr lang="en-US" altLang="en-US" sz="2400" b="1" dirty="0" smtClean="0"/>
          </a:p>
          <a:p>
            <a:pPr lvl="1">
              <a:defRPr/>
            </a:pPr>
            <a:r>
              <a:rPr lang="en-US" altLang="en-US" sz="2400" dirty="0" smtClean="0"/>
              <a:t>Occupational Health Care Program</a:t>
            </a:r>
          </a:p>
          <a:p>
            <a:pPr lvl="1">
              <a:defRPr/>
            </a:pPr>
            <a:endParaRPr lang="en-US" altLang="en-US" sz="2400" dirty="0" smtClean="0"/>
          </a:p>
          <a:p>
            <a:pPr lvl="1">
              <a:defRPr/>
            </a:pPr>
            <a:r>
              <a:rPr lang="en-US" altLang="en-US" sz="2400" dirty="0" smtClean="0"/>
              <a:t>Program must include:</a:t>
            </a:r>
          </a:p>
          <a:p>
            <a:pPr lvl="2">
              <a:defRPr/>
            </a:pPr>
            <a:endParaRPr lang="en-US" altLang="en-US" sz="2400" dirty="0" smtClean="0"/>
          </a:p>
          <a:p>
            <a:pPr marL="1257300" lvl="2" indent="-342900">
              <a:buClr>
                <a:srgbClr val="0033CC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Use of licensed health care professionals to assess employee health status for prevention of and early recognition and treatment of injury and illness</a:t>
            </a:r>
            <a:endParaRPr lang="en-US" altLang="en-US" sz="2000" dirty="0" smtClean="0"/>
          </a:p>
        </p:txBody>
      </p:sp>
      <p:graphicFrame>
        <p:nvGraphicFramePr>
          <p:cNvPr id="10245" name="Object 5" title="Doctor checking blood presue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622276"/>
              </p:ext>
            </p:extLst>
          </p:nvPr>
        </p:nvGraphicFramePr>
        <p:xfrm>
          <a:off x="3429000" y="4953000"/>
          <a:ext cx="1447800" cy="1614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3" name="Clip" r:id="rId4" imgW="729691" imgH="1041502" progId="MS_ClipArt_Gallery.2">
                  <p:embed/>
                </p:oleObj>
              </mc:Choice>
              <mc:Fallback>
                <p:oleObj name="Clip" r:id="rId4" imgW="729691" imgH="1041502" progId="MS_ClipArt_Gallery.2">
                  <p:embed/>
                  <p:pic>
                    <p:nvPicPr>
                      <p:cNvPr id="102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953000"/>
                        <a:ext cx="1447800" cy="16148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Element III: Hazard Prevention &amp; </a:t>
            </a:r>
            <a:r>
              <a:rPr lang="en-US" altLang="en-US" dirty="0" smtClean="0">
                <a:solidFill>
                  <a:schemeClr val="accent3"/>
                </a:solidFill>
              </a:rPr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223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723</Words>
  <Application>Microsoft Office PowerPoint</Application>
  <PresentationFormat>On-screen Show (4:3)</PresentationFormat>
  <Paragraphs>133</Paragraphs>
  <Slides>20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ＭＳ Ｐゴシック</vt:lpstr>
      <vt:lpstr>Arial</vt:lpstr>
      <vt:lpstr>B Helvetica Bold</vt:lpstr>
      <vt:lpstr>Calibri</vt:lpstr>
      <vt:lpstr>Times New Roman</vt:lpstr>
      <vt:lpstr>Wingdings</vt:lpstr>
      <vt:lpstr>Default Design</vt:lpstr>
      <vt:lpstr>Clip</vt:lpstr>
      <vt:lpstr>OSHA Special Government Employee (SGE) Training </vt:lpstr>
      <vt:lpstr>Element III ___________________  Hazard Prevention  &amp; Control </vt:lpstr>
      <vt:lpstr>Element III: Hazard Prevention &amp; Control</vt:lpstr>
      <vt:lpstr>Element III: Hazard Prevention &amp; Control</vt:lpstr>
      <vt:lpstr>Element III: Hazard Prevention &amp; Control</vt:lpstr>
      <vt:lpstr>Element III: Hazard Prevention &amp; Control</vt:lpstr>
      <vt:lpstr>Element III: Hazard Prevention &amp; Control</vt:lpstr>
      <vt:lpstr>Element III: Hazard Prevention &amp; Control</vt:lpstr>
      <vt:lpstr>Element III: Hazard Prevention &amp; Control</vt:lpstr>
      <vt:lpstr>Element III: Hazard Prevention &amp; Control</vt:lpstr>
      <vt:lpstr>Element III: Hazard Prevention &amp; Control</vt:lpstr>
      <vt:lpstr>Element III: Hazard Prevention &amp; Control</vt:lpstr>
      <vt:lpstr>Element III: Hazard Prevention &amp; Control</vt:lpstr>
      <vt:lpstr>Element III: Hazard Prevention &amp; Control</vt:lpstr>
      <vt:lpstr>Element III: Hazard Prevention &amp; Control</vt:lpstr>
      <vt:lpstr>Element III: Hazard Prevention &amp; Control</vt:lpstr>
      <vt:lpstr>Element III: Hazard Prevention &amp; Control</vt:lpstr>
      <vt:lpstr>Element III: Hazard Prevention &amp; Control</vt:lpstr>
      <vt:lpstr>Hazard Prevention &amp; Control Workshop</vt:lpstr>
      <vt:lpstr>Contact Information</vt:lpstr>
    </vt:vector>
  </TitlesOfParts>
  <Manager/>
  <Company>OSHA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OSHA Template</dc:title>
  <dc:subject/>
  <dc:creator>Office of Communications</dc:creator>
  <cp:keywords/>
  <dc:description/>
  <cp:lastModifiedBy>Hymes, Whitney - OSHA</cp:lastModifiedBy>
  <cp:revision>54</cp:revision>
  <cp:lastPrinted>2018-12-07T14:42:03Z</cp:lastPrinted>
  <dcterms:created xsi:type="dcterms:W3CDTF">2006-10-02T15:43:52Z</dcterms:created>
  <dcterms:modified xsi:type="dcterms:W3CDTF">2021-07-30T20:56:59Z</dcterms:modified>
  <cp:category/>
</cp:coreProperties>
</file>