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59" r:id="rId21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EE811F-7081-45BA-B14F-46209171A91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686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DFC02E-3915-4B9B-9666-5E49AB701FA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23683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78C1B5-A8FD-4AED-BAA5-9B0C6E1F6EE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854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6E470D-BF7E-41F8-8E4D-AA8C4CC578EE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4672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41483A-CFAC-4636-82B6-C7D53AF35868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456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A81484-584A-4400-858F-13DAFD8CEBEB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5677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65F17C-951B-4371-BA3F-01007911966A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172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12F32C-2473-423E-8533-C6BE68BE5F05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2030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C9D36B-8D6C-49F9-A6C2-D1172973C48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91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E0260D-E363-44B4-9FF6-C298D7688284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998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AFC982-DC0E-449B-9FCD-33783388963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93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B9C514-84D7-4DC1-82AD-5785E19FA53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8034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6D6BDE-86EB-43D6-B63B-EEC448BAE02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7913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7C7E37-9321-45E1-9AFF-859B49EE7519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2002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897AA4-6337-48E3-916F-843B5FBF75B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102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D787FE-D1C6-4790-B3C3-2632CA8FB84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506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1806615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Occupational Health Care Program: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Access to certified first aid and CPR providers, physician care, and emergency medical care for all shifts within a reasonable time and distance</a:t>
            </a:r>
          </a:p>
        </p:txBody>
      </p:sp>
      <p:graphicFrame>
        <p:nvGraphicFramePr>
          <p:cNvPr id="11269" name="Object 5" title="Ambulance speed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044389"/>
              </p:ext>
            </p:extLst>
          </p:nvPr>
        </p:nvGraphicFramePr>
        <p:xfrm>
          <a:off x="2286000" y="4419600"/>
          <a:ext cx="403860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Clip" r:id="rId4" imgW="1384402" imgH="853135" progId="MS_ClipArt_Gallery.2">
                  <p:embed/>
                </p:oleObj>
              </mc:Choice>
              <mc:Fallback>
                <p:oleObj name="Clip" r:id="rId4" imgW="1384402" imgH="853135" progId="MS_ClipArt_Gallery.2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19600"/>
                        <a:ext cx="4038600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22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95300" y="1811438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Emergency Procedures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Emergency procedures must be developed for all shifts worked</a:t>
            </a:r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Must be written and communicated to all</a:t>
            </a:r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Must list requirements for PPE, first aid, medical care, emergency egress</a:t>
            </a:r>
          </a:p>
        </p:txBody>
      </p:sp>
      <p:pic>
        <p:nvPicPr>
          <p:cNvPr id="12293" name="Picture 5" title="Emergency Response Team logo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81600"/>
            <a:ext cx="17526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199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58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2800" b="1" dirty="0" smtClean="0"/>
          </a:p>
          <a:p>
            <a:pPr lvl="1">
              <a:defRPr/>
            </a:pPr>
            <a:r>
              <a:rPr lang="en-US" altLang="en-US" sz="2400" dirty="0" smtClean="0"/>
              <a:t>Emergency Procedures: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Must include provisions for emergency telephone numbers, exit routes</a:t>
            </a:r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Must include training drills including, at a minimum, annual evacuation drills</a:t>
            </a:r>
          </a:p>
        </p:txBody>
      </p:sp>
      <p:pic>
        <p:nvPicPr>
          <p:cNvPr id="13317" name="Picture 5" title="First aid kit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58" y="5105400"/>
            <a:ext cx="18288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00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811177"/>
            <a:ext cx="8610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Hazard Elimination or Controls: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following hierarchy should be used in selecting actions to eliminate or control hazards: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dirty="0"/>
              <a:t>1.  Engineering Controls - Most reliable and effective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14341" name="Picture 5" title="Man in control room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205740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5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Hierarchy of Controls: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	2.  Administrative Controls - Significantly limit daily 	exposure to hazards by controlling or manipulating 	the work schedule or manner in which work is 	performed, e.g., job rotation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pic>
        <p:nvPicPr>
          <p:cNvPr id="15365" name="Picture 5" title="hour glass with person in the top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1828800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70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1906" y="2095500"/>
            <a:ext cx="815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Hierarchy of Controls: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	3.  Work Practice Controls - Includes workplace 	rules, safe and healthful work practices, and 	procedures for specific operations</a:t>
            </a:r>
          </a:p>
        </p:txBody>
      </p:sp>
      <p:graphicFrame>
        <p:nvGraphicFramePr>
          <p:cNvPr id="16389" name="Object 5" title="safe operating procedures book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740522"/>
              </p:ext>
            </p:extLst>
          </p:nvPr>
        </p:nvGraphicFramePr>
        <p:xfrm>
          <a:off x="2362200" y="4191000"/>
          <a:ext cx="37576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Clip" r:id="rId4" imgW="4443413" imgH="2552700" progId="MS_ClipArt_Gallery.2">
                  <p:embed/>
                </p:oleObj>
              </mc:Choice>
              <mc:Fallback>
                <p:oleObj name="Clip" r:id="rId4" imgW="4443413" imgH="2552700" progId="MS_ClipArt_Gallery.2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3757613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Safe Operating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 Procedures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49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1000" y="2345803"/>
            <a:ext cx="8153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Hierarchy of Controls: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	4.  Personal Protective Equipment</a:t>
            </a:r>
          </a:p>
        </p:txBody>
      </p:sp>
      <p:graphicFrame>
        <p:nvGraphicFramePr>
          <p:cNvPr id="17413" name="Object 5" title="safety goggl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186909"/>
              </p:ext>
            </p:extLst>
          </p:nvPr>
        </p:nvGraphicFramePr>
        <p:xfrm>
          <a:off x="1219200" y="4267200"/>
          <a:ext cx="32766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Clip" r:id="rId4" imgW="4010025" imgH="2200275" progId="MS_ClipArt_Gallery.2">
                  <p:embed/>
                </p:oleObj>
              </mc:Choice>
              <mc:Fallback>
                <p:oleObj name="Clip" r:id="rId4" imgW="4010025" imgH="2200275" progId="MS_ClipArt_Gallery.2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32766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 descr="j029778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87863"/>
            <a:ext cx="19050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592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" y="2098876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Hierarchy of Controls: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	5.  Hazard Control Programs - Includes, but is not 	limited to, control of hazardous energy, confined 	space entry, hazard communication, respiratory 	protection, hearing conservation, fall protection, etc.</a:t>
            </a:r>
          </a:p>
        </p:txBody>
      </p:sp>
      <p:graphicFrame>
        <p:nvGraphicFramePr>
          <p:cNvPr id="18437" name="Object 5" title="lock and key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21250"/>
              </p:ext>
            </p:extLst>
          </p:nvPr>
        </p:nvGraphicFramePr>
        <p:xfrm>
          <a:off x="533400" y="4876800"/>
          <a:ext cx="251460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Clip" r:id="rId4" imgW="5715000" imgH="3192463" progId="MS_ClipArt_Gallery.2">
                  <p:embed/>
                </p:oleObj>
              </mc:Choice>
              <mc:Fallback>
                <p:oleObj name="Clip" r:id="rId4" imgW="5715000" imgH="3192463" progId="MS_ClipArt_Gallery.2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6800"/>
                        <a:ext cx="2514600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5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87" y="2209800"/>
            <a:ext cx="8458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Process Safety Management: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For sites meeting the threshold requirements for coverage outlined in 29 CFR 1910.119, appendix A.</a:t>
            </a:r>
            <a:endParaRPr lang="en-US" altLang="en-US" sz="2000" dirty="0"/>
          </a:p>
        </p:txBody>
      </p:sp>
      <p:graphicFrame>
        <p:nvGraphicFramePr>
          <p:cNvPr id="19461" name="Object 5" title="worker in field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98856"/>
              </p:ext>
            </p:extLst>
          </p:nvPr>
        </p:nvGraphicFramePr>
        <p:xfrm>
          <a:off x="3505200" y="3886200"/>
          <a:ext cx="23622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Clip" r:id="rId4" imgW="1026871" imgH="1341425" progId="MS_ClipArt_Gallery.2">
                  <p:embed/>
                </p:oleObj>
              </mc:Choice>
              <mc:Fallback>
                <p:oleObj name="Clip" r:id="rId4" imgW="1026871" imgH="1341425" progId="MS_ClipArt_Gallery.2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23622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5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accent3"/>
                </a:solidFill>
              </a:rPr>
              <a:t>Hazard Prevention &amp; Control Workshop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2296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In your groups: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Turn to Tab 15 – BESAFE, Inc. Case Study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Read pages 8-9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Evaluate against requirements just reviewed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deficiencies, red flags, issues that would warrant further review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good or positive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Time 45 minutes -- Group Report out!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12130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814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Element </a:t>
            </a: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III</a:t>
            </a:r>
            <a:b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___________________</a:t>
            </a: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Hazard Prevention 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&amp; Control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3400" y="2127250"/>
            <a:ext cx="7010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1" dirty="0"/>
              <a:t>In this section, we will cover:</a:t>
            </a:r>
          </a:p>
          <a:p>
            <a:pPr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Hazard Controls/Disciplinary System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Hazard Correction Tracking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Preventive/Predictive Maintenance 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Occupational Health Care Program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Emergency Procedures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Hazard Elimination &amp; Control</a:t>
            </a:r>
          </a:p>
        </p:txBody>
      </p:sp>
      <p:graphicFrame>
        <p:nvGraphicFramePr>
          <p:cNvPr id="4100" name="Object 4" title="Construction Work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544932"/>
              </p:ext>
            </p:extLst>
          </p:nvPr>
        </p:nvGraphicFramePr>
        <p:xfrm>
          <a:off x="7086600" y="1371600"/>
          <a:ext cx="16383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Clip" r:id="rId4" imgW="3756577" imgH="4930200" progId="MS_ClipArt_Gallery.2">
                  <p:embed/>
                </p:oleObj>
              </mc:Choice>
              <mc:Fallback>
                <p:oleObj name="Clip" r:id="rId4" imgW="3756577" imgH="4930200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71600"/>
                        <a:ext cx="16383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61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" y="21336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Hazard Controls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Site hazards identified during the hazard analysis process must be eliminated or controlled by developing and implementing the systems discussed in this section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hazard controls a site chooses must be understood and followed by affected parties, and appropriate to the hazard and size of the worksite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96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Disciplinary System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Must be written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Must be clearly communicated and equitably 	enforced</a:t>
            </a:r>
            <a:endParaRPr lang="en-US" altLang="en-US" sz="2000" dirty="0"/>
          </a:p>
        </p:txBody>
      </p:sp>
      <p:graphicFrame>
        <p:nvGraphicFramePr>
          <p:cNvPr id="6149" name="Object 5" title="Two people in front of judg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88158"/>
              </p:ext>
            </p:extLst>
          </p:nvPr>
        </p:nvGraphicFramePr>
        <p:xfrm>
          <a:off x="3352800" y="4267200"/>
          <a:ext cx="2590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Clip" r:id="rId4" imgW="1091794" imgH="1072591" progId="MS_ClipArt_Gallery.2">
                  <p:embed/>
                </p:oleObj>
              </mc:Choice>
              <mc:Fallback>
                <p:oleObj name="Clip" r:id="rId4" imgW="1091794" imgH="1072591" progId="MS_ClipArt_Gallery.2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2590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816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-195805" y="2133600"/>
            <a:ext cx="8686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en-US" altLang="en-US" sz="2400" dirty="0" smtClean="0"/>
              <a:t>Disciplinary System:</a:t>
            </a:r>
          </a:p>
          <a:p>
            <a:pPr lvl="2">
              <a:defRPr/>
            </a:pPr>
            <a:endParaRPr lang="en-US" altLang="en-US" sz="2400" dirty="0" smtClean="0"/>
          </a:p>
          <a:p>
            <a:pPr lvl="2">
              <a:defRPr/>
            </a:pPr>
            <a:r>
              <a:rPr lang="en-US" altLang="en-US" sz="2400" dirty="0" smtClean="0"/>
              <a:t>Include procedures for disciplinary action or re-orientation of: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	managers, supervisors, non-supervisory 		employees who:</a:t>
            </a:r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	break or disregard safety and health rules, 		safety work practices, proper material 		handling, or emergency procedures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9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152400" y="1951038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Hazard Correction Tracking: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site must have a system for initiating and tracking hazard elimination or controls, identified through the various safety and health programs, in a timely manner</a:t>
            </a:r>
          </a:p>
        </p:txBody>
      </p:sp>
      <p:graphicFrame>
        <p:nvGraphicFramePr>
          <p:cNvPr id="8197" name="Object 5" title="Hazard Log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099631"/>
              </p:ext>
            </p:extLst>
          </p:nvPr>
        </p:nvGraphicFramePr>
        <p:xfrm>
          <a:off x="3352800" y="4495800"/>
          <a:ext cx="1828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Clip" r:id="rId4" imgW="2149475" imgH="2940050" progId="MS_ClipArt_Gallery.2">
                  <p:embed/>
                </p:oleObj>
              </mc:Choice>
              <mc:Fallback>
                <p:oleObj name="Clip" r:id="rId4" imgW="2149475" imgH="2940050" progId="MS_ClipArt_Gallery.2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1828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657600" y="5029200"/>
            <a:ext cx="151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HAZ LOG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87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Preventive Maintenance System:</a:t>
            </a:r>
          </a:p>
          <a:p>
            <a:pPr lvl="1">
              <a:defRPr/>
            </a:pPr>
            <a:endParaRPr lang="en-US" altLang="en-US" sz="2400" dirty="0" smtClean="0"/>
          </a:p>
          <a:p>
            <a:pPr lvl="2">
              <a:defRPr/>
            </a:pPr>
            <a:r>
              <a:rPr lang="en-US" altLang="en-US" sz="2400" dirty="0" smtClean="0"/>
              <a:t>System must be written, and documents the monitoring and maintenance of workplace equipment such as: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  	preventive and predictive maintenance, to 	prevent equipment from becoming hazardous</a:t>
            </a:r>
          </a:p>
        </p:txBody>
      </p:sp>
      <p:graphicFrame>
        <p:nvGraphicFramePr>
          <p:cNvPr id="9221" name="Object 5" title="Tool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819501"/>
              </p:ext>
            </p:extLst>
          </p:nvPr>
        </p:nvGraphicFramePr>
        <p:xfrm>
          <a:off x="381000" y="5027613"/>
          <a:ext cx="13716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Clip" r:id="rId4" imgW="833933" imgH="754380" progId="MS_ClipArt_Gallery.2">
                  <p:embed/>
                </p:oleObj>
              </mc:Choice>
              <mc:Fallback>
                <p:oleObj name="Clip" r:id="rId4" imgW="833933" imgH="754380" progId="MS_ClipArt_Gallery.2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7613"/>
                        <a:ext cx="13716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788028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Occupational Health Care Program</a:t>
            </a:r>
          </a:p>
          <a:p>
            <a:pPr lvl="1">
              <a:defRPr/>
            </a:pPr>
            <a:endParaRPr lang="en-US" altLang="en-US" sz="2400" dirty="0" smtClean="0"/>
          </a:p>
          <a:p>
            <a:pPr lvl="1">
              <a:defRPr/>
            </a:pPr>
            <a:r>
              <a:rPr lang="en-US" altLang="en-US" sz="2400" dirty="0" smtClean="0"/>
              <a:t>Program must include: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Use of licensed health care professionals to assess employee health status for prevention of and early recognition and treatment of injury and illness</a:t>
            </a:r>
            <a:endParaRPr lang="en-US" altLang="en-US" sz="2000" dirty="0" smtClean="0"/>
          </a:p>
        </p:txBody>
      </p:sp>
      <p:graphicFrame>
        <p:nvGraphicFramePr>
          <p:cNvPr id="10245" name="Object 5" title="Doctor checking blood presu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622276"/>
              </p:ext>
            </p:extLst>
          </p:nvPr>
        </p:nvGraphicFramePr>
        <p:xfrm>
          <a:off x="3429000" y="4953000"/>
          <a:ext cx="1447800" cy="1614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Clip" r:id="rId4" imgW="729691" imgH="1041502" progId="MS_ClipArt_Gallery.2">
                  <p:embed/>
                </p:oleObj>
              </mc:Choice>
              <mc:Fallback>
                <p:oleObj name="Clip" r:id="rId4" imgW="729691" imgH="1041502" progId="MS_ClipArt_Gallery.2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1447800" cy="1614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III: Hazard Prevention &amp; </a:t>
            </a:r>
            <a:r>
              <a:rPr lang="en-US" altLang="en-US" dirty="0" smtClean="0">
                <a:solidFill>
                  <a:schemeClr val="accent3"/>
                </a:solidFill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22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723</Words>
  <Application>Microsoft Office PowerPoint</Application>
  <PresentationFormat>On-screen Show (4:3)</PresentationFormat>
  <Paragraphs>133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B Helvetica Bold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Element III ___________________  Hazard Prevention  &amp; Control 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Element III: Hazard Prevention &amp; Control</vt:lpstr>
      <vt:lpstr>Hazard Prevention &amp; Control Workshop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54</cp:revision>
  <cp:lastPrinted>2018-12-07T14:42:03Z</cp:lastPrinted>
  <dcterms:created xsi:type="dcterms:W3CDTF">2006-10-02T15:43:52Z</dcterms:created>
  <dcterms:modified xsi:type="dcterms:W3CDTF">2021-07-30T20:56:59Z</dcterms:modified>
  <cp:category/>
</cp:coreProperties>
</file>