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59" r:id="rId19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3"/>
    <a:srgbClr val="182E67"/>
    <a:srgbClr val="0070C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D7D328-A8ED-4B61-A4F9-91B580846DEA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482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AF2498-9034-4AC6-97E6-06BDF8CC8D36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2154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26E582-1BE8-4BCF-804D-F4173373FD50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3060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5149AF-8176-4419-9BF8-026008578F72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695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0F513CA-83F1-49A3-A5BA-8358C9436E4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1320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2E0C9E-767D-414A-B75F-F042D56349A6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7244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6763" indent="-292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9513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4175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8838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6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3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04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7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5CB53-ADB6-3642-827B-3EFBBB2DBE0A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27F079-38BC-4E57-B188-5B39BAEE083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795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120081F-BA38-4B14-9856-14821AFCAB73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8873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53C7FA-FE57-440C-A923-C82E3B06D8BD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0690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FA935E-2073-48A6-892A-84E88BC0FEF1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202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0D7D44-FAFC-455C-87F5-3CFF49AF8E1E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6764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3AE1D2-F746-4AF3-9F38-FCC2E97159C9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447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461FAC-CC02-45F0-91D3-CAA7E779BADE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8285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32DA59-94B8-4CB0-A6D3-F963A89C51C3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952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0" y="3733800"/>
            <a:ext cx="6096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34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/>
            </a:lvl1pPr>
            <a:lvl3pPr>
              <a:buClr>
                <a:srgbClr val="0070C0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193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59112"/>
            <a:ext cx="4040188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193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59112"/>
            <a:ext cx="4041775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-1676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6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7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6248400"/>
            <a:ext cx="1905000" cy="30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/>
          <a:stretch/>
        </p:blipFill>
        <p:spPr>
          <a:xfrm>
            <a:off x="-2" y="0"/>
            <a:ext cx="9171432" cy="221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284412"/>
            <a:ext cx="9144000" cy="1601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5400" dirty="0">
                <a:solidFill>
                  <a:srgbClr val="0070C0"/>
                </a:solidFill>
                <a:latin typeface="Calibri" panose="020F0502020204030204" pitchFamily="34" charset="0"/>
              </a:rPr>
              <a:t>OSHA Special Government Employee (SGE) </a:t>
            </a:r>
            <a: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Training</a:t>
            </a:r>
            <a:b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altLang="en-US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4038600"/>
            <a:ext cx="9144000" cy="152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United States Department of Labor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Occupational Safety and Health Administration</a:t>
            </a:r>
            <a:endParaRPr lang="en-US" altLang="en-US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-15433" y="20574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Routine Inspections: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In general industry and maritime, these inspections must occur at least monthly and cover the whole worksite at least quarterly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In construction, these inspections must cover the entire worksite at least weekly &amp; involve trained employees</a:t>
            </a:r>
          </a:p>
        </p:txBody>
      </p:sp>
      <p:graphicFrame>
        <p:nvGraphicFramePr>
          <p:cNvPr id="11269" name="Object 5" title="consturction worker operating machine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791090"/>
              </p:ext>
            </p:extLst>
          </p:nvPr>
        </p:nvGraphicFramePr>
        <p:xfrm>
          <a:off x="4061267" y="5105400"/>
          <a:ext cx="220980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Clip" r:id="rId4" imgW="1236269" imgH="1175004" progId="MS_ClipArt_Gallery.2">
                  <p:embed/>
                </p:oleObj>
              </mc:Choice>
              <mc:Fallback>
                <p:oleObj name="Clip" r:id="rId4" imgW="1236269" imgH="1175004" progId="MS_ClipArt_Gallery.2">
                  <p:embed/>
                  <p:pic>
                    <p:nvPicPr>
                      <p:cNvPr id="112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1267" y="5105400"/>
                        <a:ext cx="2209800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II: Worksite</a:t>
            </a:r>
            <a:r>
              <a:rPr lang="en-US" altLang="en-US" sz="4800" dirty="0">
                <a:solidFill>
                  <a:schemeClr val="accent3"/>
                </a:solidFill>
              </a:rPr>
              <a:t> </a:t>
            </a:r>
            <a:r>
              <a:rPr lang="en-US" altLang="en-US" dirty="0" smtClean="0">
                <a:solidFill>
                  <a:schemeClr val="accent3"/>
                </a:solidFill>
              </a:rPr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205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3149" y="22098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Employee Hazard Reporting System: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The site must have a written system employees may use to notify management of conditions that appear hazardous</a:t>
            </a:r>
          </a:p>
        </p:txBody>
      </p:sp>
      <p:pic>
        <p:nvPicPr>
          <p:cNvPr id="12296" name="Picture 8" title="guy with a safety concern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550" y="3886200"/>
            <a:ext cx="2590800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962400" y="3978275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Times New Roman" panose="02020603050405020304" pitchFamily="18" charset="0"/>
              </a:rPr>
              <a:t>I  have a safety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Times New Roman" panose="02020603050405020304" pitchFamily="18" charset="0"/>
              </a:rPr>
              <a:t>concern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II: Worksite</a:t>
            </a:r>
            <a:r>
              <a:rPr lang="en-US" altLang="en-US" sz="4800" dirty="0">
                <a:solidFill>
                  <a:schemeClr val="accent3"/>
                </a:solidFill>
              </a:rPr>
              <a:t> </a:t>
            </a:r>
            <a:r>
              <a:rPr lang="en-US" altLang="en-US" dirty="0" smtClean="0">
                <a:solidFill>
                  <a:schemeClr val="accent3"/>
                </a:solidFill>
              </a:rPr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835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1829765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  <a:defRPr/>
            </a:pPr>
            <a:endParaRPr lang="en-US" altLang="en-US" sz="2400" dirty="0" smtClean="0">
              <a:latin typeface="Arial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Employee Hazard Reporting System: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en-US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System must include timely and appropriate responses</a:t>
            </a: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dirty="0" smtClean="0">
              <a:solidFill>
                <a:schemeClr val="tx1"/>
              </a:solidFill>
              <a:latin typeface="Arial" charset="0"/>
            </a:endParaRP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The system must include tracking of responses and tracking of hazard elimination or control to completion</a:t>
            </a:r>
          </a:p>
          <a:p>
            <a:pPr lvl="2">
              <a:spcBef>
                <a:spcPct val="0"/>
              </a:spcBef>
              <a:buFontTx/>
              <a:buNone/>
              <a:defRPr/>
            </a:pPr>
            <a:endParaRPr lang="en-US" altLang="en-US" dirty="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3318" name="Object 6" title="Hazard logs book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716981"/>
              </p:ext>
            </p:extLst>
          </p:nvPr>
        </p:nvGraphicFramePr>
        <p:xfrm>
          <a:off x="3302793" y="4953000"/>
          <a:ext cx="154781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" name="Clip" r:id="rId4" imgW="2149475" imgH="2940050" progId="MS_ClipArt_Gallery.2">
                  <p:embed/>
                </p:oleObj>
              </mc:Choice>
              <mc:Fallback>
                <p:oleObj name="Clip" r:id="rId4" imgW="2149475" imgH="2940050" progId="MS_ClipArt_Gallery.2">
                  <p:embed/>
                  <p:pic>
                    <p:nvPicPr>
                      <p:cNvPr id="133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793" y="4953000"/>
                        <a:ext cx="154781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657600" y="5380037"/>
            <a:ext cx="1622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Hazard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Logs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II: Worksite</a:t>
            </a:r>
            <a:r>
              <a:rPr lang="en-US" altLang="en-US" sz="4800" dirty="0">
                <a:solidFill>
                  <a:schemeClr val="accent3"/>
                </a:solidFill>
              </a:rPr>
              <a:t> </a:t>
            </a:r>
            <a:r>
              <a:rPr lang="en-US" altLang="en-US" dirty="0" smtClean="0">
                <a:solidFill>
                  <a:schemeClr val="accent3"/>
                </a:solidFill>
              </a:rPr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65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52400" y="18288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bg1"/>
              </a:solidFill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Employee Hazard Reporting System: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The system should also have a component which allows employees to make anonymous reports of conditions appearing hazardous;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The system should allow for responding to anonymous reports using employee bulletin boards, newsletters, etc.</a:t>
            </a:r>
          </a:p>
        </p:txBody>
      </p:sp>
      <p:graphicFrame>
        <p:nvGraphicFramePr>
          <p:cNvPr id="14341" name="Object 5" title="suggestion box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179960"/>
              </p:ext>
            </p:extLst>
          </p:nvPr>
        </p:nvGraphicFramePr>
        <p:xfrm>
          <a:off x="3429000" y="5638800"/>
          <a:ext cx="22098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" name="Clip" r:id="rId4" imgW="4144963" imgH="3719513" progId="MS_ClipArt_Gallery.2">
                  <p:embed/>
                </p:oleObj>
              </mc:Choice>
              <mc:Fallback>
                <p:oleObj name="Clip" r:id="rId4" imgW="4144963" imgH="3719513" progId="MS_ClipArt_Gallery.2">
                  <p:embed/>
                  <p:pic>
                    <p:nvPicPr>
                      <p:cNvPr id="143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638800"/>
                        <a:ext cx="220980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810000" y="5947569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Times New Roman" panose="02020603050405020304" pitchFamily="18" charset="0"/>
              </a:rPr>
              <a:t>Suggestion Box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II: Worksite</a:t>
            </a:r>
            <a:r>
              <a:rPr lang="en-US" altLang="en-US" sz="4800" dirty="0">
                <a:solidFill>
                  <a:schemeClr val="accent3"/>
                </a:solidFill>
              </a:rPr>
              <a:t> </a:t>
            </a:r>
            <a:r>
              <a:rPr lang="en-US" altLang="en-US" dirty="0" smtClean="0">
                <a:solidFill>
                  <a:schemeClr val="accent3"/>
                </a:solidFill>
              </a:rPr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061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19919" y="1856772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  <a:defRPr/>
            </a:pPr>
            <a:endParaRPr lang="en-US" altLang="en-US" sz="2000" dirty="0" smtClean="0">
              <a:latin typeface="Arial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Accident/Incident Investigation System: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en-US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lvl="2">
              <a:spcBef>
                <a:spcPct val="0"/>
              </a:spcBef>
              <a:buFontTx/>
              <a:buNone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The system must:</a:t>
            </a:r>
          </a:p>
          <a:p>
            <a:pPr lvl="2">
              <a:spcBef>
                <a:spcPct val="0"/>
              </a:spcBef>
              <a:buFontTx/>
              <a:buNone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	</a:t>
            </a: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	Include written procedures/guidance</a:t>
            </a: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	Include written reports of findings</a:t>
            </a: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	Include hazard elimination or control 		tracking to completion</a:t>
            </a: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	Procedures should also be included </a:t>
            </a:r>
          </a:p>
          <a:p>
            <a:pPr lvl="4">
              <a:spcBef>
                <a:spcPct val="0"/>
              </a:spcBef>
              <a:buClr>
                <a:srgbClr val="0033CC"/>
              </a:buClr>
              <a:buFontTx/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for investigation of near misses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II: Worksite</a:t>
            </a:r>
            <a:r>
              <a:rPr lang="en-US" altLang="en-US" sz="4800" dirty="0">
                <a:solidFill>
                  <a:schemeClr val="accent3"/>
                </a:solidFill>
              </a:rPr>
              <a:t> </a:t>
            </a:r>
            <a:r>
              <a:rPr lang="en-US" altLang="en-US" dirty="0" smtClean="0">
                <a:solidFill>
                  <a:schemeClr val="accent3"/>
                </a:solidFill>
              </a:rPr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724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0587" y="21336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Accident/Incident Investigation System: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en-US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The investigations should seek out root causes for the accident/incident</a:t>
            </a: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dirty="0" smtClean="0">
              <a:solidFill>
                <a:schemeClr val="tx1"/>
              </a:solidFill>
              <a:latin typeface="Arial" charset="0"/>
            </a:endParaRP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There should not be a tendency to blame employees for accidents/incidents</a:t>
            </a:r>
          </a:p>
          <a:p>
            <a:pPr lvl="2">
              <a:spcBef>
                <a:spcPct val="0"/>
              </a:spcBef>
              <a:buFontTx/>
              <a:buNone/>
              <a:defRPr/>
            </a:pPr>
            <a:endParaRPr lang="en-US" altLang="en-US" dirty="0" smtClean="0">
              <a:latin typeface="Arial" charset="0"/>
            </a:endParaRPr>
          </a:p>
        </p:txBody>
      </p:sp>
      <p:pic>
        <p:nvPicPr>
          <p:cNvPr id="16389" name="Picture 5" title="guy searching with magnifying glass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00600"/>
            <a:ext cx="1600200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II: Worksite</a:t>
            </a:r>
            <a:r>
              <a:rPr lang="en-US" altLang="en-US" sz="4800" dirty="0">
                <a:solidFill>
                  <a:schemeClr val="accent3"/>
                </a:solidFill>
              </a:rPr>
              <a:t> </a:t>
            </a:r>
            <a:r>
              <a:rPr lang="en-US" altLang="en-US" dirty="0" smtClean="0">
                <a:solidFill>
                  <a:schemeClr val="accent3"/>
                </a:solidFill>
              </a:rPr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78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291" y="174199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  <a:defRPr/>
            </a:pPr>
            <a:endParaRPr lang="en-US" altLang="en-US" sz="2400" b="1" dirty="0" smtClean="0">
              <a:latin typeface="Arial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Trend Analysis: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en-US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The program must include analysis of information for trending </a:t>
            </a: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dirty="0" smtClean="0">
              <a:solidFill>
                <a:schemeClr val="tx1"/>
              </a:solidFill>
              <a:latin typeface="Arial" charset="0"/>
            </a:endParaRP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Information that might be used in trending includes, injury/illness history, and hazards identified during inspections, employee reports of hazards, accident investigations, and/or other means, etc.</a:t>
            </a:r>
          </a:p>
          <a:p>
            <a:pPr lvl="2">
              <a:spcBef>
                <a:spcPct val="0"/>
              </a:spcBef>
              <a:buFontTx/>
              <a:buNone/>
              <a:defRPr/>
            </a:pPr>
            <a:endParaRPr lang="en-US" altLang="en-US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13" name="Picture 5" title="worker pointing to line chart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42344"/>
            <a:ext cx="152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II: Worksite</a:t>
            </a:r>
            <a:r>
              <a:rPr lang="en-US" altLang="en-US" sz="4800" dirty="0">
                <a:solidFill>
                  <a:schemeClr val="accent3"/>
                </a:solidFill>
              </a:rPr>
              <a:t> </a:t>
            </a:r>
            <a:r>
              <a:rPr lang="en-US" altLang="en-US" dirty="0" smtClean="0">
                <a:solidFill>
                  <a:schemeClr val="accent3"/>
                </a:solidFill>
              </a:rPr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554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3"/>
                </a:solidFill>
              </a:rPr>
              <a:t>Worksite Analysis Workshop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038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In your groups: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Turn to Tab 15 – BESAFE, Inc. Case Study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Read pages 5-7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Evaluate against requirements just reviewed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Note deficiencies, red flags, issues that would warrant further review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Note good or positive observations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Time 45 minutes -- Group Report out!</a:t>
            </a:r>
          </a:p>
          <a:p>
            <a:pPr eaLnBrk="1" hangingPunct="1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747183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 descr="White box"/>
          <p:cNvSpPr/>
          <p:nvPr/>
        </p:nvSpPr>
        <p:spPr>
          <a:xfrm>
            <a:off x="6781800" y="6019800"/>
            <a:ext cx="21336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1392650" y="4303712"/>
            <a:ext cx="6358700" cy="10302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>
                <a:solidFill>
                  <a:srgbClr val="182C83"/>
                </a:solidFill>
                <a:latin typeface="Calibri" charset="0"/>
              </a:rPr>
              <a:t>www.osha.gov</a:t>
            </a:r>
            <a:endParaRPr lang="en-US" sz="2800" b="1" dirty="0">
              <a:solidFill>
                <a:srgbClr val="182C83"/>
              </a:solidFill>
              <a:latin typeface="Calibri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182C83"/>
                </a:solidFill>
                <a:latin typeface="Calibri" charset="0"/>
              </a:rPr>
              <a:t>800-321-OSHA (6742</a:t>
            </a:r>
            <a:r>
              <a:rPr lang="en-US" sz="2800" b="1" dirty="0">
                <a:solidFill>
                  <a:srgbClr val="182C8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)</a:t>
            </a:r>
          </a:p>
        </p:txBody>
      </p:sp>
      <p:pic>
        <p:nvPicPr>
          <p:cNvPr id="4" name="Picture 3" descr="secondary-OSHA logo.jpg" title="OSHA logo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92"/>
          <a:stretch/>
        </p:blipFill>
        <p:spPr>
          <a:xfrm>
            <a:off x="3094387" y="3236912"/>
            <a:ext cx="2955227" cy="9186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Information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3000" y="3429000"/>
            <a:ext cx="6781800" cy="11430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chemeClr val="accent2"/>
                </a:solidFill>
                <a:latin typeface="B Helvetica Bold" charset="0"/>
              </a:rPr>
              <a:t>Element II</a:t>
            </a:r>
            <a:br>
              <a:rPr lang="en-US" altLang="en-US" dirty="0">
                <a:solidFill>
                  <a:schemeClr val="accent2"/>
                </a:solidFill>
                <a:latin typeface="B Helvetica Bold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B Helvetica Bold" charset="0"/>
              </a:rPr>
              <a:t>_______________</a:t>
            </a:r>
            <a:r>
              <a:rPr lang="en-US" altLang="en-US" dirty="0">
                <a:solidFill>
                  <a:schemeClr val="accent2"/>
                </a:solidFill>
                <a:latin typeface="B Helvetica Bold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B Helvetica Bold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B Helvetica Bold" charset="0"/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  <a:latin typeface="B Helvetica Bold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B Helvetica Bold" charset="0"/>
              </a:rPr>
              <a:t>Worksite </a:t>
            </a:r>
            <a:r>
              <a:rPr lang="en-US" altLang="en-US" dirty="0">
                <a:solidFill>
                  <a:schemeClr val="accent2"/>
                </a:solidFill>
                <a:latin typeface="B Helvetica Bold" charset="0"/>
              </a:rPr>
              <a:t>Analysis</a:t>
            </a:r>
            <a:br>
              <a:rPr lang="en-US" altLang="en-US" dirty="0">
                <a:solidFill>
                  <a:schemeClr val="accent2"/>
                </a:solidFill>
                <a:latin typeface="B Helvetica Bold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3400" y="2133600"/>
            <a:ext cx="7010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FF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800" b="1" dirty="0"/>
              <a:t>In this section, we will cover:</a:t>
            </a:r>
          </a:p>
          <a:p>
            <a:pPr>
              <a:buClr>
                <a:srgbClr val="FFFF00"/>
              </a:buClr>
              <a:buSzPct val="75000"/>
              <a:buFont typeface="Wingdings" panose="05000000000000000000" pitchFamily="2" charset="2"/>
              <a:buNone/>
            </a:pPr>
            <a:endParaRPr lang="en-US" altLang="en-US" sz="2800" b="1" dirty="0"/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b="1" dirty="0"/>
              <a:t>Management Understanding</a:t>
            </a:r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b="1" dirty="0"/>
              <a:t>Pre-use Analysis</a:t>
            </a:r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b="1" dirty="0"/>
              <a:t>Safety and Health Surveys </a:t>
            </a:r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b="1" dirty="0"/>
              <a:t>Routine Hazard Analysis</a:t>
            </a:r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b="1" dirty="0"/>
              <a:t>Self-Inspections</a:t>
            </a:r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b="1" dirty="0"/>
              <a:t>Employee Hazard Reporting System</a:t>
            </a:r>
          </a:p>
        </p:txBody>
      </p:sp>
      <p:graphicFrame>
        <p:nvGraphicFramePr>
          <p:cNvPr id="4100" name="Object 4" title="Construction worke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94682"/>
              </p:ext>
            </p:extLst>
          </p:nvPr>
        </p:nvGraphicFramePr>
        <p:xfrm>
          <a:off x="6096000" y="2724150"/>
          <a:ext cx="2667000" cy="253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Clip" r:id="rId4" imgW="3741449" imgH="4907304" progId="MS_ClipArt_Gallery.2">
                  <p:embed/>
                </p:oleObj>
              </mc:Choice>
              <mc:Fallback>
                <p:oleObj name="Clip" r:id="rId4" imgW="3741449" imgH="4907304" progId="MS_ClipArt_Gallery.2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724150"/>
                        <a:ext cx="2667000" cy="253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II: Worksite</a:t>
            </a:r>
            <a:r>
              <a:rPr lang="en-US" altLang="en-US" sz="4800" dirty="0">
                <a:solidFill>
                  <a:schemeClr val="accent3"/>
                </a:solidFill>
              </a:rPr>
              <a:t> </a:t>
            </a:r>
            <a:r>
              <a:rPr lang="en-US" altLang="en-US" dirty="0" smtClean="0">
                <a:solidFill>
                  <a:schemeClr val="accent3"/>
                </a:solidFill>
              </a:rPr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76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219200" y="2209800"/>
            <a:ext cx="7010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b="1" dirty="0"/>
              <a:t>Accident/Incident Investigations</a:t>
            </a:r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b="1" dirty="0"/>
              <a:t>Trend Analysis</a:t>
            </a:r>
          </a:p>
        </p:txBody>
      </p:sp>
      <p:graphicFrame>
        <p:nvGraphicFramePr>
          <p:cNvPr id="5124" name="Object 4" title="DART chart with arrow trending dow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011079"/>
              </p:ext>
            </p:extLst>
          </p:nvPr>
        </p:nvGraphicFramePr>
        <p:xfrm>
          <a:off x="2514600" y="3352800"/>
          <a:ext cx="4114800" cy="287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Clip" r:id="rId4" imgW="1869034" imgH="2189988" progId="MS_ClipArt_Gallery.2">
                  <p:embed/>
                </p:oleObj>
              </mc:Choice>
              <mc:Fallback>
                <p:oleObj name="Clip" r:id="rId4" imgW="1869034" imgH="2189988" progId="MS_ClipArt_Gallery.2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352800"/>
                        <a:ext cx="4114800" cy="287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581400" y="3886200"/>
            <a:ext cx="1565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DART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II: Worksite</a:t>
            </a:r>
            <a:r>
              <a:rPr lang="en-US" altLang="en-US" sz="4800" dirty="0">
                <a:solidFill>
                  <a:schemeClr val="accent3"/>
                </a:solidFill>
              </a:rPr>
              <a:t> </a:t>
            </a:r>
            <a:r>
              <a:rPr lang="en-US" altLang="en-US" dirty="0" smtClean="0">
                <a:solidFill>
                  <a:schemeClr val="accent3"/>
                </a:solidFill>
              </a:rPr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38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95300" y="17526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dirty="0" smtClean="0">
              <a:solidFill>
                <a:schemeClr val="hlink"/>
              </a:solidFill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Management Understanding: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en-US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800100" lvl="1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Management of safety and health programs must begin with a thorough understanding of all hazardous situations to which employees may be exposed, and the ability to recognize and correct all hazards as they arise</a:t>
            </a:r>
          </a:p>
        </p:txBody>
      </p:sp>
      <p:graphicFrame>
        <p:nvGraphicFramePr>
          <p:cNvPr id="6149" name="Object 5" title="bomb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317649"/>
              </p:ext>
            </p:extLst>
          </p:nvPr>
        </p:nvGraphicFramePr>
        <p:xfrm>
          <a:off x="3581400" y="4572000"/>
          <a:ext cx="1447800" cy="1808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7" name="Clip" r:id="rId4" imgW="2439988" imgH="4413250" progId="MS_ClipArt_Gallery.2">
                  <p:embed/>
                </p:oleObj>
              </mc:Choice>
              <mc:Fallback>
                <p:oleObj name="Clip" r:id="rId4" imgW="2439988" imgH="4413250" progId="MS_ClipArt_Gallery.2">
                  <p:embed/>
                  <p:pic>
                    <p:nvPicPr>
                      <p:cNvPr id="6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572000"/>
                        <a:ext cx="1447800" cy="18081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II: Worksite</a:t>
            </a:r>
            <a:r>
              <a:rPr lang="en-US" altLang="en-US" sz="4800" dirty="0">
                <a:solidFill>
                  <a:schemeClr val="accent3"/>
                </a:solidFill>
              </a:rPr>
              <a:t> </a:t>
            </a:r>
            <a:r>
              <a:rPr lang="en-US" altLang="en-US" dirty="0" smtClean="0">
                <a:solidFill>
                  <a:schemeClr val="accent3"/>
                </a:solidFill>
              </a:rPr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970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04800" y="1852914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Pre-Use Analysis:</a:t>
            </a:r>
            <a:endParaRPr lang="en-US" altLang="en-US" sz="2000" dirty="0"/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All newly acquired or altered facilities, processes, materials, equipment, and/or phases must be analyzed before use begins to identify hazards and the means for their prevention and control</a:t>
            </a:r>
          </a:p>
        </p:txBody>
      </p:sp>
      <p:graphicFrame>
        <p:nvGraphicFramePr>
          <p:cNvPr id="7173" name="Object 5" title="male and female construction worker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94861"/>
              </p:ext>
            </p:extLst>
          </p:nvPr>
        </p:nvGraphicFramePr>
        <p:xfrm>
          <a:off x="533400" y="4495800"/>
          <a:ext cx="2438400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name="Clip" r:id="rId4" imgW="1744675" imgH="1584655" progId="MS_ClipArt_Gallery.2">
                  <p:embed/>
                </p:oleObj>
              </mc:Choice>
              <mc:Fallback>
                <p:oleObj name="Clip" r:id="rId4" imgW="1744675" imgH="1584655" progId="MS_ClipArt_Gallery.2">
                  <p:embed/>
                  <p:pic>
                    <p:nvPicPr>
                      <p:cNvPr id="71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95800"/>
                        <a:ext cx="2438400" cy="211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II: Worksite</a:t>
            </a:r>
            <a:r>
              <a:rPr lang="en-US" altLang="en-US" sz="4800" dirty="0">
                <a:solidFill>
                  <a:schemeClr val="accent3"/>
                </a:solidFill>
              </a:rPr>
              <a:t> </a:t>
            </a:r>
            <a:r>
              <a:rPr lang="en-US" altLang="en-US" dirty="0" smtClean="0">
                <a:solidFill>
                  <a:schemeClr val="accent3"/>
                </a:solidFill>
              </a:rPr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97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09600" y="18288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000" b="1" dirty="0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Industrial Hygiene:</a:t>
            </a:r>
          </a:p>
          <a:p>
            <a:pPr lvl="2">
              <a:spcBef>
                <a:spcPct val="0"/>
              </a:spcBef>
              <a:buFontTx/>
              <a:buNone/>
              <a:defRPr/>
            </a:pPr>
            <a:endParaRPr lang="en-US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1257300" lvl="2" indent="-342900">
              <a:lnSpc>
                <a:spcPct val="8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Program must include identification of health hazards and employee exposure through an  industrial hygiene sampling rationale and strategy</a:t>
            </a:r>
          </a:p>
          <a:p>
            <a:pPr marL="1257300" lvl="2" indent="-342900">
              <a:lnSpc>
                <a:spcPct val="8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All sampling, testing, and analysis should be conducted using nationally recognized procedures with written records of results</a:t>
            </a:r>
          </a:p>
        </p:txBody>
      </p:sp>
      <p:graphicFrame>
        <p:nvGraphicFramePr>
          <p:cNvPr id="8196" name="Object 4" title="construction worker drilling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345647"/>
              </p:ext>
            </p:extLst>
          </p:nvPr>
        </p:nvGraphicFramePr>
        <p:xfrm>
          <a:off x="3657600" y="5029200"/>
          <a:ext cx="138112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Clip" r:id="rId4" imgW="488290" imgH="1127455" progId="MS_ClipArt_Gallery.2">
                  <p:embed/>
                </p:oleObj>
              </mc:Choice>
              <mc:Fallback>
                <p:oleObj name="Clip" r:id="rId4" imgW="488290" imgH="1127455" progId="MS_ClipArt_Gallery.2">
                  <p:embed/>
                  <p:pic>
                    <p:nvPicPr>
                      <p:cNvPr id="81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029200"/>
                        <a:ext cx="1381125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 title="female construction worker looking at notes and holding pape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461585"/>
              </p:ext>
            </p:extLst>
          </p:nvPr>
        </p:nvGraphicFramePr>
        <p:xfrm>
          <a:off x="1295400" y="4800600"/>
          <a:ext cx="1219200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Clip" r:id="rId6" imgW="516636" imgH="1119226" progId="MS_ClipArt_Gallery.2">
                  <p:embed/>
                </p:oleObj>
              </mc:Choice>
              <mc:Fallback>
                <p:oleObj name="Clip" r:id="rId6" imgW="516636" imgH="1119226" progId="MS_ClipArt_Gallery.2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800600"/>
                        <a:ext cx="1219200" cy="188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190500" y="3940175"/>
            <a:ext cx="16002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Do you have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ear plugs</a:t>
            </a:r>
            <a:r>
              <a:rPr lang="en-US" altLang="en-US" sz="240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II: Worksite</a:t>
            </a:r>
            <a:r>
              <a:rPr lang="en-US" altLang="en-US" sz="4800" dirty="0">
                <a:solidFill>
                  <a:schemeClr val="accent3"/>
                </a:solidFill>
              </a:rPr>
              <a:t> </a:t>
            </a:r>
            <a:r>
              <a:rPr lang="en-US" altLang="en-US" dirty="0" smtClean="0">
                <a:solidFill>
                  <a:schemeClr val="accent3"/>
                </a:solidFill>
              </a:rPr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947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2400" y="21336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Hazard Analysis: (non routine &amp; routine)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en-US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The site must perform examination and analysis of safety and health hazards associated with individual routine jobs, processes, or phases </a:t>
            </a: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May Include JSAs, JHAs, PHRs, etc.</a:t>
            </a: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The results must be included in training and hazard control programs</a:t>
            </a: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1257300" lvl="2" indent="-342900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Hazard Analysis must be conducted for non-routine tasks &amp; as circumstances change</a:t>
            </a:r>
          </a:p>
          <a:p>
            <a:pPr lvl="2">
              <a:spcBef>
                <a:spcPct val="0"/>
              </a:spcBef>
              <a:buFontTx/>
              <a:buNone/>
              <a:defRPr/>
            </a:pPr>
            <a:endParaRPr lang="en-US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lvl="2">
              <a:spcBef>
                <a:spcPct val="0"/>
              </a:spcBef>
              <a:buFontTx/>
              <a:buNone/>
              <a:defRPr/>
            </a:pPr>
            <a:endParaRPr lang="en-US" altLang="en-US" sz="2000" b="1" dirty="0" smtClean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II: Worksite</a:t>
            </a:r>
            <a:r>
              <a:rPr lang="en-US" altLang="en-US" sz="4800" dirty="0">
                <a:solidFill>
                  <a:schemeClr val="accent3"/>
                </a:solidFill>
              </a:rPr>
              <a:t> </a:t>
            </a:r>
            <a:r>
              <a:rPr lang="en-US" altLang="en-US" dirty="0" smtClean="0">
                <a:solidFill>
                  <a:schemeClr val="accent3"/>
                </a:solidFill>
              </a:rPr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5040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31808" y="2235994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Routine Inspections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The site must have a system for conducting routine self-inspections</a:t>
            </a:r>
          </a:p>
          <a:p>
            <a:pPr lvl="3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lvl="3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System must include written procedures/ guidance, and must result in written reports of findings and tracking of hazard elimination or control to completion</a:t>
            </a:r>
          </a:p>
        </p:txBody>
      </p:sp>
      <p:graphicFrame>
        <p:nvGraphicFramePr>
          <p:cNvPr id="10245" name="Object 5" title="construction female worker looking at papper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463870"/>
              </p:ext>
            </p:extLst>
          </p:nvPr>
        </p:nvGraphicFramePr>
        <p:xfrm>
          <a:off x="304800" y="3429000"/>
          <a:ext cx="1219200" cy="264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Clip" r:id="rId4" imgW="516636" imgH="1119226" progId="MS_ClipArt_Gallery.2">
                  <p:embed/>
                </p:oleObj>
              </mc:Choice>
              <mc:Fallback>
                <p:oleObj name="Clip" r:id="rId4" imgW="516636" imgH="1119226" progId="MS_ClipArt_Gallery.2">
                  <p:embed/>
                  <p:pic>
                    <p:nvPicPr>
                      <p:cNvPr id="102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29000"/>
                        <a:ext cx="1219200" cy="264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II: Worksite</a:t>
            </a:r>
            <a:r>
              <a:rPr lang="en-US" altLang="en-US" sz="4800" dirty="0">
                <a:solidFill>
                  <a:schemeClr val="accent3"/>
                </a:solidFill>
              </a:rPr>
              <a:t> </a:t>
            </a:r>
            <a:r>
              <a:rPr lang="en-US" altLang="en-US" dirty="0" smtClean="0">
                <a:solidFill>
                  <a:schemeClr val="accent3"/>
                </a:solidFill>
              </a:rPr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297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673</Words>
  <Application>Microsoft Office PowerPoint</Application>
  <PresentationFormat>On-screen Show (4:3)</PresentationFormat>
  <Paragraphs>134</Paragraphs>
  <Slides>18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B Helvetica Bold</vt:lpstr>
      <vt:lpstr>Calibri</vt:lpstr>
      <vt:lpstr>Times New Roman</vt:lpstr>
      <vt:lpstr>Wingdings</vt:lpstr>
      <vt:lpstr>Default Design</vt:lpstr>
      <vt:lpstr>Clip</vt:lpstr>
      <vt:lpstr>OSHA Special Government Employee (SGE) Training </vt:lpstr>
      <vt:lpstr>Element II _______________  Worksite Analysis </vt:lpstr>
      <vt:lpstr>Element II: Worksite Analysis</vt:lpstr>
      <vt:lpstr>Element II: Worksite Analysis</vt:lpstr>
      <vt:lpstr>Element II: Worksite Analysis</vt:lpstr>
      <vt:lpstr>Element II: Worksite Analysis</vt:lpstr>
      <vt:lpstr>Element II: Worksite Analysis</vt:lpstr>
      <vt:lpstr>Element II: Worksite Analysis</vt:lpstr>
      <vt:lpstr>Element II: Worksite Analysis</vt:lpstr>
      <vt:lpstr>Element II: Worksite Analysis</vt:lpstr>
      <vt:lpstr>Element II: Worksite Analysis</vt:lpstr>
      <vt:lpstr>Element II: Worksite Analysis</vt:lpstr>
      <vt:lpstr>Element II: Worksite Analysis</vt:lpstr>
      <vt:lpstr>Element II: Worksite Analysis</vt:lpstr>
      <vt:lpstr>Element II: Worksite Analysis</vt:lpstr>
      <vt:lpstr>Element II: Worksite Analysis</vt:lpstr>
      <vt:lpstr>Worksite Analysis Workshop</vt:lpstr>
      <vt:lpstr>Contact Information</vt:lpstr>
    </vt:vector>
  </TitlesOfParts>
  <Manager/>
  <Company>OSHA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 Template</dc:title>
  <dc:subject/>
  <dc:creator>Office of Communications</dc:creator>
  <cp:keywords/>
  <dc:description/>
  <cp:lastModifiedBy>Hymes, Whitney - OSHA</cp:lastModifiedBy>
  <cp:revision>53</cp:revision>
  <cp:lastPrinted>2018-12-07T14:42:03Z</cp:lastPrinted>
  <dcterms:created xsi:type="dcterms:W3CDTF">2006-10-02T15:43:52Z</dcterms:created>
  <dcterms:modified xsi:type="dcterms:W3CDTF">2021-07-30T21:03:29Z</dcterms:modified>
  <cp:category/>
</cp:coreProperties>
</file>