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1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59" r:id="rId18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2C83"/>
    <a:srgbClr val="182E67"/>
    <a:srgbClr val="0070C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3C6CAE-4051-C34E-A340-EB220B6B11FD}" type="datetimeFigureOut">
              <a:rPr lang="en-US"/>
              <a:pPr/>
              <a:t>7/30/2021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1BCEBE-1593-4A43-ABCB-ABC045DA94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88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6D02FF1-666A-534A-8814-EE75650F9943}" type="datetimeFigureOut">
              <a:rPr lang="en-US"/>
              <a:pPr/>
              <a:t>7/30/2021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BE2779E-D1FA-B94E-B00B-BB69D64E60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34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E86436-68B3-4D5A-B0C4-1660778A198D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278537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53F573-739E-4C35-BC97-7B519943A5E9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729360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F5DDF55-EABD-4215-B369-C1B9BA389F25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013878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F44BC78-53C2-4A5A-BBA6-34AC784C5283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032637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1FAD3D-BB56-4012-9A23-EE7FED60A192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86832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6763" indent="-2921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79513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4175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28838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60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432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04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76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505CB53-ADB6-3642-827B-3EFBBB2DBE0A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2594C5-794C-455F-9518-53B5BC21C1A7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29999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9BDDD6E-050C-4590-AD00-2BD30D33BE8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8621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427359D-B31F-49AF-A7A3-2C225272202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64411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F394A1-99B4-47D5-BEF4-DF7AD1495692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19281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4CD2CDB-2B22-476F-8413-67181D2F343A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574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AF06277-02FB-4535-B775-7B09DD435063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922725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AA6558-8921-4052-B8EC-822B82421159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476913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66FAF3C-E031-46D2-B68A-08663E3DF265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9359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0858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182C8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524000" y="3733800"/>
            <a:ext cx="6096000" cy="0"/>
          </a:xfrm>
          <a:prstGeom prst="line">
            <a:avLst/>
          </a:prstGeom>
          <a:ln w="3175" cmpd="sng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651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734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96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65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/>
            </a:lvl1pPr>
            <a:lvl3pPr>
              <a:buClr>
                <a:srgbClr val="0070C0"/>
              </a:buClr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64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182C8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859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246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62200"/>
            <a:ext cx="4038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/>
            </a:lvl1pPr>
            <a:lvl2pPr>
              <a:defRPr sz="2400"/>
            </a:lvl2pPr>
            <a:lvl3pPr>
              <a:buClr>
                <a:srgbClr val="182C83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038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/>
            </a:lvl1pPr>
            <a:lvl2pPr>
              <a:defRPr sz="2400"/>
            </a:lvl2pPr>
            <a:lvl3pPr>
              <a:buClr>
                <a:srgbClr val="182C83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144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436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1935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059112"/>
            <a:ext cx="4040188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/>
            </a:lvl1pPr>
            <a:lvl2pPr>
              <a:defRPr sz="2000"/>
            </a:lvl2pPr>
            <a:lvl3pPr>
              <a:buClr>
                <a:srgbClr val="182C83"/>
              </a:buCl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41935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059112"/>
            <a:ext cx="4041775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/>
            </a:lvl1pPr>
            <a:lvl2pPr>
              <a:defRPr sz="2000"/>
            </a:lvl2pPr>
            <a:lvl3pPr>
              <a:buClr>
                <a:srgbClr val="182C83"/>
              </a:buCl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013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818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30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2193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-16764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OSHA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16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975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22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34200" y="6248400"/>
            <a:ext cx="1905000" cy="30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presentation_top.jpg"/>
          <p:cNvPicPr>
            <a:picLocks noChangeAspect="1"/>
          </p:cNvPicPr>
          <p:nvPr userDrawn="1"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62"/>
          <a:stretch/>
        </p:blipFill>
        <p:spPr>
          <a:xfrm>
            <a:off x="-2" y="0"/>
            <a:ext cx="9171432" cy="22164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0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1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2284412"/>
            <a:ext cx="9144000" cy="16017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5400" dirty="0">
                <a:solidFill>
                  <a:srgbClr val="0070C0"/>
                </a:solidFill>
                <a:latin typeface="Calibri" panose="020F0502020204030204" pitchFamily="34" charset="0"/>
              </a:rPr>
              <a:t>OSHA Special Government Employee (SGE) </a:t>
            </a:r>
            <a:r>
              <a:rPr lang="en-US" altLang="en-US" sz="5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Training</a:t>
            </a:r>
            <a:br>
              <a:rPr lang="en-US" altLang="en-US" sz="5400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endParaRPr lang="en-US" altLang="en-US" sz="16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0" y="4038600"/>
            <a:ext cx="9144000" cy="1524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altLang="en-US" sz="2000" b="1" dirty="0" smtClean="0">
                <a:latin typeface="Calibri" pitchFamily="34" charset="0"/>
              </a:rPr>
              <a:t>United States Department of Labor</a:t>
            </a: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altLang="en-US" sz="2000" b="1" dirty="0" smtClean="0">
                <a:latin typeface="Calibri" pitchFamily="34" charset="0"/>
              </a:rPr>
              <a:t>Occupational Safety and Health Administration</a:t>
            </a:r>
            <a:endParaRPr lang="en-US" altLang="en-US" sz="2400" b="1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6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92911" y="1469985"/>
            <a:ext cx="89154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lvl="1"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chemeClr val="bg1"/>
              </a:solidFill>
            </a:endParaRPr>
          </a:p>
          <a:p>
            <a:pPr lvl="3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	Clearly defining responsibilities in writing</a:t>
            </a:r>
          </a:p>
          <a:p>
            <a:pPr lvl="3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lvl="3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   Assigning commensurate authority to those 	who have responsibility</a:t>
            </a:r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lvl="3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	Adequate resources to those who have 	responsibility and authority</a:t>
            </a:r>
          </a:p>
          <a:p>
            <a:pPr lvl="3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 lvl="3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	Must hold managers/supervisors &amp; employees 	accountable through documented system</a:t>
            </a:r>
            <a:endParaRPr lang="en-US" altLang="en-US" dirty="0"/>
          </a:p>
        </p:txBody>
      </p:sp>
      <p:graphicFrame>
        <p:nvGraphicFramePr>
          <p:cNvPr id="19460" name="Object 4" title="Star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0383851"/>
              </p:ext>
            </p:extLst>
          </p:nvPr>
        </p:nvGraphicFramePr>
        <p:xfrm>
          <a:off x="0" y="5791200"/>
          <a:ext cx="990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4" name="Clip" r:id="rId4" imgW="3695700" imgH="3467100" progId="MS_ClipArt_Gallery.2">
                  <p:embed/>
                </p:oleObj>
              </mc:Choice>
              <mc:Fallback>
                <p:oleObj name="Clip" r:id="rId4" imgW="3695700" imgH="3467100" progId="MS_ClipArt_Gallery.2">
                  <p:embed/>
                  <p:pic>
                    <p:nvPicPr>
                      <p:cNvPr id="1946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791200"/>
                        <a:ext cx="990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719" y="457200"/>
            <a:ext cx="67818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I: Management Leadership &amp; Employee </a:t>
            </a:r>
            <a:r>
              <a:rPr lang="en-US" altLang="en-US" dirty="0" smtClean="0">
                <a:solidFill>
                  <a:schemeClr val="accent3"/>
                </a:solidFill>
              </a:rPr>
              <a:t>Involvement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010711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533400" y="1827550"/>
            <a:ext cx="80772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 dirty="0"/>
              <a:t>Employee Involvement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en-US" altLang="en-US" dirty="0"/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 	The site culture must enable &amp; 		encourage effective employee 			involvement in at least 3 “meaningful 	ways”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en-US" altLang="en-US" dirty="0"/>
          </a:p>
        </p:txBody>
      </p:sp>
      <p:graphicFrame>
        <p:nvGraphicFramePr>
          <p:cNvPr id="21509" name="Object 5" title="Worker making a spark while wearing face shield and protective gear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2346137"/>
              </p:ext>
            </p:extLst>
          </p:nvPr>
        </p:nvGraphicFramePr>
        <p:xfrm>
          <a:off x="3352800" y="4343400"/>
          <a:ext cx="29718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8" name="Clip" r:id="rId4" imgW="666812" imgH="749227" progId="MS_ClipArt_Gallery.2">
                  <p:embed/>
                </p:oleObj>
              </mc:Choice>
              <mc:Fallback>
                <p:oleObj name="Clip" r:id="rId4" imgW="666812" imgH="749227" progId="MS_ClipArt_Gallery.2">
                  <p:embed/>
                  <p:pic>
                    <p:nvPicPr>
                      <p:cNvPr id="2150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343400"/>
                        <a:ext cx="297180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67818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I: Management Leadership &amp; Employee </a:t>
            </a:r>
            <a:r>
              <a:rPr lang="en-US" altLang="en-US" dirty="0" smtClean="0">
                <a:solidFill>
                  <a:schemeClr val="accent3"/>
                </a:solidFill>
              </a:rPr>
              <a:t>Involvement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500314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09600" y="1813367"/>
            <a:ext cx="80772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 dirty="0"/>
              <a:t>Contract Worker Coverage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en-US" altLang="en-US" dirty="0"/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	All contractors and subcontractors, 		must follow worksite safety and health 	rules and procedures applicable to their 	activities while at the site</a:t>
            </a:r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None/>
            </a:pPr>
            <a:endParaRPr lang="en-US" altLang="en-US" dirty="0"/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	VPP sites are expected to encourage 	contractors to develop effective SHMS</a:t>
            </a:r>
          </a:p>
          <a:p>
            <a:pPr lvl="2">
              <a:spcBef>
                <a:spcPct val="0"/>
              </a:spcBef>
              <a:buClr>
                <a:srgbClr val="FFFF00"/>
              </a:buClr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lvl="2">
              <a:spcBef>
                <a:spcPct val="0"/>
              </a:spcBef>
              <a:buClr>
                <a:srgbClr val="FFFF00"/>
              </a:buClr>
              <a:buFont typeface="Wingdings" panose="05000000000000000000" pitchFamily="2" charset="2"/>
              <a:buChar char="§"/>
            </a:pPr>
            <a:endParaRPr lang="en-US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23556" name="Object 4" title="Star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0190177"/>
              </p:ext>
            </p:extLst>
          </p:nvPr>
        </p:nvGraphicFramePr>
        <p:xfrm>
          <a:off x="228600" y="5791200"/>
          <a:ext cx="990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2" name="Clip" r:id="rId4" imgW="3695700" imgH="3467100" progId="MS_ClipArt_Gallery.2">
                  <p:embed/>
                </p:oleObj>
              </mc:Choice>
              <mc:Fallback>
                <p:oleObj name="Clip" r:id="rId4" imgW="3695700" imgH="3467100" progId="MS_ClipArt_Gallery.2">
                  <p:embed/>
                  <p:pic>
                    <p:nvPicPr>
                      <p:cNvPr id="2355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791200"/>
                        <a:ext cx="990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67818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I: Management </a:t>
            </a:r>
            <a:r>
              <a:rPr lang="en-US" altLang="en-US" dirty="0" smtClean="0">
                <a:solidFill>
                  <a:schemeClr val="accent3"/>
                </a:solidFill>
              </a:rPr>
              <a:t>Leadership </a:t>
            </a:r>
            <a:r>
              <a:rPr lang="en-US" altLang="en-US" dirty="0">
                <a:solidFill>
                  <a:schemeClr val="accent3"/>
                </a:solidFill>
              </a:rPr>
              <a:t>&amp; Employee </a:t>
            </a:r>
            <a:r>
              <a:rPr lang="en-US" altLang="en-US" dirty="0" smtClean="0">
                <a:solidFill>
                  <a:schemeClr val="accent3"/>
                </a:solidFill>
              </a:rPr>
              <a:t>Involvement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442790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717148" y="1813367"/>
            <a:ext cx="80772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 dirty="0"/>
              <a:t>Contract Worker Coverage: 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en-US" altLang="en-US" dirty="0"/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	VPP site contractor programs must 		include a documented oversight and 		management system that ensures the 	contractors’ site employees are provided 	effective protection</a:t>
            </a:r>
          </a:p>
        </p:txBody>
      </p:sp>
      <p:graphicFrame>
        <p:nvGraphicFramePr>
          <p:cNvPr id="25604" name="Object 4" title="Star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7000997"/>
              </p:ext>
            </p:extLst>
          </p:nvPr>
        </p:nvGraphicFramePr>
        <p:xfrm>
          <a:off x="228600" y="5791200"/>
          <a:ext cx="990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6" name="Clip" r:id="rId4" imgW="3695700" imgH="3467100" progId="MS_ClipArt_Gallery.2">
                  <p:embed/>
                </p:oleObj>
              </mc:Choice>
              <mc:Fallback>
                <p:oleObj name="Clip" r:id="rId4" imgW="3695700" imgH="3467100" progId="MS_ClipArt_Gallery.2">
                  <p:embed/>
                  <p:pic>
                    <p:nvPicPr>
                      <p:cNvPr id="2560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791200"/>
                        <a:ext cx="990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9826"/>
            <a:ext cx="67818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I: Management Leadership &amp; Employee </a:t>
            </a:r>
            <a:r>
              <a:rPr lang="en-US" altLang="en-US" dirty="0" smtClean="0">
                <a:solidFill>
                  <a:schemeClr val="accent3"/>
                </a:solidFill>
              </a:rPr>
              <a:t>Involvement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934383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2209800"/>
            <a:ext cx="8153400" cy="44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000" dirty="0"/>
              <a:t>Safety &amp; Health Management System Self-Evaluation</a:t>
            </a:r>
            <a:endParaRPr lang="en-US" altLang="en-US" sz="1400" dirty="0"/>
          </a:p>
          <a:p>
            <a:pPr lvl="2">
              <a:spcBef>
                <a:spcPct val="0"/>
              </a:spcBef>
              <a:buFontTx/>
              <a:buNone/>
            </a:pPr>
            <a:endParaRPr lang="en-US" altLang="en-US" sz="1400" dirty="0"/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000" dirty="0" smtClean="0"/>
              <a:t> The </a:t>
            </a:r>
            <a:r>
              <a:rPr lang="en-US" altLang="en-US" sz="2000" dirty="0"/>
              <a:t>site must have a system for annually </a:t>
            </a:r>
            <a:r>
              <a:rPr lang="en-US" altLang="en-US" sz="2000" dirty="0" smtClean="0"/>
              <a:t>evaluating </a:t>
            </a:r>
            <a:r>
              <a:rPr lang="en-US" altLang="en-US" sz="2000" dirty="0"/>
              <a:t>the operation of the safety &amp; </a:t>
            </a:r>
            <a:r>
              <a:rPr lang="en-US" altLang="en-US" sz="2000" dirty="0" smtClean="0"/>
              <a:t>health </a:t>
            </a:r>
            <a:r>
              <a:rPr lang="en-US" altLang="en-US" sz="2000" dirty="0"/>
              <a:t>management system</a:t>
            </a:r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None/>
            </a:pPr>
            <a:endParaRPr lang="en-US" altLang="en-US" sz="2000" dirty="0"/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000" dirty="0" smtClean="0"/>
              <a:t>It </a:t>
            </a:r>
            <a:r>
              <a:rPr lang="en-US" altLang="en-US" sz="2000" dirty="0"/>
              <a:t>may be conducted by competent site, </a:t>
            </a:r>
            <a:r>
              <a:rPr lang="en-US" altLang="en-US" sz="2000" dirty="0" smtClean="0"/>
              <a:t>corporate</a:t>
            </a:r>
            <a:r>
              <a:rPr lang="en-US" altLang="en-US" sz="2000" dirty="0"/>
              <a:t>, or other private sector persons </a:t>
            </a:r>
            <a:r>
              <a:rPr lang="en-US" altLang="en-US" sz="2000" dirty="0" smtClean="0"/>
              <a:t>who </a:t>
            </a:r>
            <a:r>
              <a:rPr lang="en-US" altLang="en-US" sz="2000" dirty="0"/>
              <a:t>are trained/experienced in </a:t>
            </a:r>
            <a:r>
              <a:rPr lang="en-US" altLang="en-US" sz="2000" dirty="0" smtClean="0"/>
              <a:t>performing </a:t>
            </a:r>
            <a:r>
              <a:rPr lang="en-US" altLang="en-US" sz="2000" dirty="0"/>
              <a:t>such evaluations</a:t>
            </a:r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2000" dirty="0"/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000" dirty="0"/>
              <a:t>  </a:t>
            </a:r>
            <a:r>
              <a:rPr lang="en-US" altLang="en-US" sz="2000" dirty="0" smtClean="0"/>
              <a:t>In </a:t>
            </a:r>
            <a:r>
              <a:rPr lang="en-US" altLang="en-US" sz="2000" dirty="0"/>
              <a:t>construction, an additional evaluation </a:t>
            </a:r>
            <a:r>
              <a:rPr lang="en-US" altLang="en-US" sz="2000" dirty="0" smtClean="0"/>
              <a:t>must </a:t>
            </a:r>
            <a:r>
              <a:rPr lang="en-US" altLang="en-US" sz="2000" dirty="0"/>
              <a:t>be conducted when job is completed</a:t>
            </a:r>
          </a:p>
          <a:p>
            <a:pPr lvl="2">
              <a:spcBef>
                <a:spcPct val="0"/>
              </a:spcBef>
              <a:buClr>
                <a:srgbClr val="FFFF00"/>
              </a:buClr>
              <a:buFont typeface="Wingdings" panose="05000000000000000000" pitchFamily="2" charset="2"/>
              <a:buChar char="§"/>
            </a:pPr>
            <a:endParaRPr lang="en-US" altLang="en-US" sz="2000" dirty="0"/>
          </a:p>
        </p:txBody>
      </p:sp>
      <p:graphicFrame>
        <p:nvGraphicFramePr>
          <p:cNvPr id="27652" name="Object 4" title="Star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0656983"/>
              </p:ext>
            </p:extLst>
          </p:nvPr>
        </p:nvGraphicFramePr>
        <p:xfrm>
          <a:off x="228600" y="5715000"/>
          <a:ext cx="990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0" name="Clip" r:id="rId4" imgW="3695700" imgH="3467100" progId="MS_ClipArt_Gallery.2">
                  <p:embed/>
                </p:oleObj>
              </mc:Choice>
              <mc:Fallback>
                <p:oleObj name="Clip" r:id="rId4" imgW="3695700" imgH="3467100" progId="MS_ClipArt_Gallery.2">
                  <p:embed/>
                  <p:pic>
                    <p:nvPicPr>
                      <p:cNvPr id="276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715000"/>
                        <a:ext cx="990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67818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I: Management Leadership &amp; Employee </a:t>
            </a:r>
            <a:r>
              <a:rPr lang="en-US" altLang="en-US" dirty="0" smtClean="0">
                <a:solidFill>
                  <a:schemeClr val="accent3"/>
                </a:solidFill>
              </a:rPr>
              <a:t>Involvement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1868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685800" y="1828800"/>
            <a:ext cx="8153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    Safety &amp; Health Management System Self-Evaluation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 dirty="0"/>
              <a:t>  The system must include:</a:t>
            </a:r>
          </a:p>
          <a:p>
            <a:pPr lvl="1">
              <a:spcBef>
                <a:spcPct val="0"/>
              </a:spcBef>
              <a:buClr>
                <a:srgbClr val="FFFF00"/>
              </a:buCl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	A written, narrative report</a:t>
            </a:r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 	Include recommendations for 			improvements</a:t>
            </a:r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 	Assignment of responsibility</a:t>
            </a:r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 	Document timely follow-up</a:t>
            </a:r>
          </a:p>
        </p:txBody>
      </p:sp>
      <p:graphicFrame>
        <p:nvGraphicFramePr>
          <p:cNvPr id="29700" name="Object 4" title="Star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762603"/>
              </p:ext>
            </p:extLst>
          </p:nvPr>
        </p:nvGraphicFramePr>
        <p:xfrm>
          <a:off x="228600" y="5791200"/>
          <a:ext cx="990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4" name="Clip" r:id="rId4" imgW="3695700" imgH="3467100" progId="MS_ClipArt_Gallery.2">
                  <p:embed/>
                </p:oleObj>
              </mc:Choice>
              <mc:Fallback>
                <p:oleObj name="Clip" r:id="rId4" imgW="3695700" imgH="3467100" progId="MS_ClipArt_Gallery.2">
                  <p:embed/>
                  <p:pic>
                    <p:nvPicPr>
                      <p:cNvPr id="297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791200"/>
                        <a:ext cx="990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67818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I: Management Leadership &amp; Employee </a:t>
            </a:r>
            <a:r>
              <a:rPr lang="en-US" altLang="en-US" dirty="0" smtClean="0">
                <a:solidFill>
                  <a:schemeClr val="accent3"/>
                </a:solidFill>
              </a:rPr>
              <a:t>Involvement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00562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 err="1" smtClean="0">
                <a:solidFill>
                  <a:schemeClr val="accent3"/>
                </a:solidFill>
              </a:rPr>
              <a:t>Mgmt</a:t>
            </a:r>
            <a:r>
              <a:rPr lang="en-US" altLang="en-US" sz="3600" dirty="0" smtClean="0">
                <a:solidFill>
                  <a:schemeClr val="accent3"/>
                </a:solidFill>
              </a:rPr>
              <a:t> Leadership/ Employee Involvement Workshop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smtClean="0"/>
              <a:t>In your groups: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smtClean="0"/>
              <a:t>Turn to Tab 15  – BESAFE, Inc. Case Study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smtClean="0"/>
              <a:t>Read pages 1-5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smtClean="0"/>
              <a:t>Evaluate against requirements just reviewed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smtClean="0"/>
              <a:t>Note deficiencies, red flags, issues that would warrant further review 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smtClean="0"/>
              <a:t>Note good or positive observations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smtClean="0"/>
              <a:t>Time 45 minutes -- Group Report out!</a:t>
            </a:r>
          </a:p>
        </p:txBody>
      </p:sp>
    </p:spTree>
    <p:extLst>
      <p:ext uri="{BB962C8B-B14F-4D97-AF65-F5344CB8AC3E}">
        <p14:creationId xmlns:p14="http://schemas.microsoft.com/office/powerpoint/2010/main" val="29660174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 descr="White box"/>
          <p:cNvSpPr/>
          <p:nvPr/>
        </p:nvSpPr>
        <p:spPr>
          <a:xfrm>
            <a:off x="6781800" y="6019800"/>
            <a:ext cx="2133600" cy="685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TextBox 8"/>
          <p:cNvSpPr txBox="1"/>
          <p:nvPr/>
        </p:nvSpPr>
        <p:spPr bwMode="auto">
          <a:xfrm>
            <a:off x="1392650" y="4303712"/>
            <a:ext cx="6358700" cy="103028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sz="2800" b="1" dirty="0" err="1">
                <a:solidFill>
                  <a:srgbClr val="182C83"/>
                </a:solidFill>
                <a:latin typeface="Calibri" charset="0"/>
              </a:rPr>
              <a:t>www.osha.gov</a:t>
            </a:r>
            <a:endParaRPr lang="en-US" sz="2800" b="1" dirty="0">
              <a:solidFill>
                <a:srgbClr val="182C83"/>
              </a:solidFill>
              <a:latin typeface="Calibri" charset="0"/>
            </a:endParaRPr>
          </a:p>
          <a:p>
            <a:pPr algn="ctr" eaLnBrk="1" hangingPunct="1"/>
            <a:r>
              <a:rPr lang="en-US" sz="2800" b="1" dirty="0">
                <a:solidFill>
                  <a:srgbClr val="182C83"/>
                </a:solidFill>
                <a:latin typeface="Calibri" charset="0"/>
              </a:rPr>
              <a:t>800-321-OSHA (6742</a:t>
            </a:r>
            <a:r>
              <a:rPr lang="en-US" sz="2800" b="1" dirty="0">
                <a:solidFill>
                  <a:srgbClr val="182C8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)</a:t>
            </a:r>
          </a:p>
        </p:txBody>
      </p:sp>
      <p:pic>
        <p:nvPicPr>
          <p:cNvPr id="4" name="Picture 3" descr="secondary-OSHA logo.jpg" title="OSHA logo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92"/>
          <a:stretch/>
        </p:blipFill>
        <p:spPr>
          <a:xfrm>
            <a:off x="3094387" y="3236912"/>
            <a:ext cx="2955227" cy="91864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Contact Information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505200"/>
            <a:ext cx="6781800" cy="1143000"/>
          </a:xfrm>
        </p:spPr>
        <p:txBody>
          <a:bodyPr/>
          <a:lstStyle/>
          <a:p>
            <a:pPr algn="ctr"/>
            <a:r>
              <a:rPr lang="en-US" altLang="en-US" dirty="0">
                <a:solidFill>
                  <a:schemeClr val="accent2"/>
                </a:solidFill>
                <a:latin typeface="B Helvetica Bold" charset="0"/>
              </a:rPr>
              <a:t>Element I</a:t>
            </a:r>
            <a:br>
              <a:rPr lang="en-US" altLang="en-US" dirty="0">
                <a:solidFill>
                  <a:schemeClr val="accent2"/>
                </a:solidFill>
                <a:latin typeface="B Helvetica Bold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B Helvetica Bold" charset="0"/>
              </a:rPr>
              <a:t>___________________</a:t>
            </a:r>
            <a:r>
              <a:rPr lang="en-US" altLang="en-US" dirty="0">
                <a:solidFill>
                  <a:schemeClr val="accent2"/>
                </a:solidFill>
                <a:latin typeface="B Helvetica Bold" charset="0"/>
              </a:rPr>
              <a:t/>
            </a:r>
            <a:br>
              <a:rPr lang="en-US" altLang="en-US" dirty="0">
                <a:solidFill>
                  <a:schemeClr val="accent2"/>
                </a:solidFill>
                <a:latin typeface="B Helvetica Bold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B Helvetica Bold" charset="0"/>
              </a:rPr>
              <a:t/>
            </a:r>
            <a:br>
              <a:rPr lang="en-US" altLang="en-US" dirty="0" smtClean="0">
                <a:solidFill>
                  <a:schemeClr val="accent2"/>
                </a:solidFill>
                <a:latin typeface="B Helvetica Bold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B Helvetica Bold" charset="0"/>
              </a:rPr>
              <a:t>Management </a:t>
            </a:r>
            <a:r>
              <a:rPr lang="en-US" altLang="en-US" dirty="0">
                <a:solidFill>
                  <a:schemeClr val="accent2"/>
                </a:solidFill>
                <a:latin typeface="B Helvetica Bold" charset="0"/>
              </a:rPr>
              <a:t>Leadership &amp; Employee Involvement</a:t>
            </a:r>
            <a:br>
              <a:rPr lang="en-US" altLang="en-US" dirty="0">
                <a:solidFill>
                  <a:schemeClr val="accent2"/>
                </a:solidFill>
                <a:latin typeface="B Helvetica Bold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69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838200" y="2362200"/>
            <a:ext cx="7391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70000"/>
              </a:lnSpc>
              <a:buClr>
                <a:srgbClr val="FFFF00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n-US" dirty="0"/>
              <a:t>In this section, we will cover….</a:t>
            </a:r>
          </a:p>
          <a:p>
            <a:pPr>
              <a:lnSpc>
                <a:spcPct val="70000"/>
              </a:lnSpc>
              <a:buClr>
                <a:srgbClr val="FFFF00"/>
              </a:buClr>
              <a:buSzPct val="75000"/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Management Commitment</a:t>
            </a:r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VPP Commitment</a:t>
            </a:r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Planning</a:t>
            </a:r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Written Safety &amp; Health Program</a:t>
            </a:r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Management Leadership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67818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I: Management Leadership &amp; Employee </a:t>
            </a:r>
            <a:r>
              <a:rPr lang="en-US" altLang="en-US" dirty="0" smtClean="0">
                <a:solidFill>
                  <a:schemeClr val="accent3"/>
                </a:solidFill>
              </a:rPr>
              <a:t>Involvement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9810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219200" y="1905000"/>
            <a:ext cx="79248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70000"/>
              </a:lnSpc>
              <a:buClr>
                <a:srgbClr val="FFFF00"/>
              </a:buClr>
              <a:buSzPct val="75000"/>
              <a:buFont typeface="Wingdings" panose="05000000000000000000" pitchFamily="2" charset="2"/>
              <a:buNone/>
            </a:pPr>
            <a:endParaRPr lang="en-US" altLang="en-US">
              <a:solidFill>
                <a:srgbClr val="FFFF00"/>
              </a:solidFill>
            </a:endParaRPr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/>
              <a:t>Employee Involvement</a:t>
            </a:r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/>
              <a:t>Contract Worker Coverage</a:t>
            </a:r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/>
              <a:t>Self-Evaluation of the Safety &amp; Health Management System</a:t>
            </a:r>
          </a:p>
        </p:txBody>
      </p:sp>
      <p:graphicFrame>
        <p:nvGraphicFramePr>
          <p:cNvPr id="7172" name="Object 4" title="Group of worker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1614747"/>
              </p:ext>
            </p:extLst>
          </p:nvPr>
        </p:nvGraphicFramePr>
        <p:xfrm>
          <a:off x="533400" y="4778375"/>
          <a:ext cx="3124200" cy="179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4" name="Clip" r:id="rId4" imgW="4039263" imgH="2534876" progId="MS_ClipArt_Gallery.2">
                  <p:embed/>
                </p:oleObj>
              </mc:Choice>
              <mc:Fallback>
                <p:oleObj name="Clip" r:id="rId4" imgW="4039263" imgH="2534876" progId="MS_ClipArt_Gallery.2">
                  <p:embed/>
                  <p:pic>
                    <p:nvPicPr>
                      <p:cNvPr id="71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778375"/>
                        <a:ext cx="3124200" cy="179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73" name="Picture 5" descr="Stock Photo - group of construction &#10;workers. fotosearch &#10;- search stock &#10;photos, pictures, &#10;images, and photo &#10;clipart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870450"/>
            <a:ext cx="2247900" cy="163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67818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I: Management Leadership &amp; Employee </a:t>
            </a:r>
            <a:r>
              <a:rPr lang="en-US" altLang="en-US" dirty="0" smtClean="0">
                <a:solidFill>
                  <a:schemeClr val="accent3"/>
                </a:solidFill>
              </a:rPr>
              <a:t>Involvement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2590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85800" y="1905000"/>
            <a:ext cx="8077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 dirty="0"/>
              <a:t>Management Commitment</a:t>
            </a:r>
          </a:p>
          <a:p>
            <a:pPr lvl="2">
              <a:spcBef>
                <a:spcPct val="0"/>
              </a:spcBef>
              <a:buClr>
                <a:srgbClr val="0033CC"/>
              </a:buClr>
              <a:buFontTx/>
              <a:buNone/>
            </a:pPr>
            <a:endParaRPr lang="en-US" altLang="en-US" dirty="0"/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 	Clearly established policies that have 	been communicated to &amp; understood by 	all 	employees</a:t>
            </a:r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None/>
            </a:pPr>
            <a:endParaRPr lang="en-US" altLang="en-US" dirty="0"/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 	Established goals and objectives for 		meeting the goals</a:t>
            </a:r>
            <a:br>
              <a:rPr lang="en-US" altLang="en-US" dirty="0"/>
            </a:br>
            <a:r>
              <a:rPr lang="en-US" altLang="en-US" dirty="0"/>
              <a:t/>
            </a:r>
            <a:br>
              <a:rPr lang="en-US" altLang="en-US" dirty="0"/>
            </a:br>
            <a:endParaRPr lang="en-US" altLang="en-US" sz="1800" i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9220" name="Object 4" title="Safety and Health policy book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360490"/>
              </p:ext>
            </p:extLst>
          </p:nvPr>
        </p:nvGraphicFramePr>
        <p:xfrm>
          <a:off x="304800" y="5181600"/>
          <a:ext cx="3321050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8" name="Clip" r:id="rId4" imgW="5016475" imgH="3003645" progId="MS_ClipArt_Gallery.2">
                  <p:embed/>
                </p:oleObj>
              </mc:Choice>
              <mc:Fallback>
                <p:oleObj name="Clip" r:id="rId4" imgW="5016475" imgH="3003645" progId="MS_ClipArt_Gallery.2">
                  <p:embed/>
                  <p:pic>
                    <p:nvPicPr>
                      <p:cNvPr id="92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181600"/>
                        <a:ext cx="3321050" cy="139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Text Box 5"/>
          <p:cNvSpPr txBox="1">
            <a:spLocks noChangeArrowheads="1"/>
          </p:cNvSpPr>
          <p:nvPr/>
        </p:nvSpPr>
        <p:spPr bwMode="auto">
          <a:xfrm rot="685360">
            <a:off x="1391877" y="5534051"/>
            <a:ext cx="19208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accent3"/>
                </a:solidFill>
                <a:latin typeface="Times New Roman" panose="02020603050405020304" pitchFamily="18" charset="0"/>
              </a:rPr>
              <a:t>S&amp;H Policy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67818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I: Management Leadership &amp; Employee </a:t>
            </a:r>
            <a:r>
              <a:rPr lang="en-US" altLang="en-US" dirty="0" smtClean="0">
                <a:solidFill>
                  <a:schemeClr val="accent3"/>
                </a:solidFill>
              </a:rPr>
              <a:t>Involvement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4209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09600" y="1905000"/>
            <a:ext cx="8077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/>
              <a:t>VPP Commitment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en-US" altLang="en-US"/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/>
              <a:t> 	Management must clearly demonstrate 	commitment to meeting &amp; maintaining 	VPP requirements</a:t>
            </a:r>
            <a:endParaRPr lang="en-US" altLang="en-US" sz="2000"/>
          </a:p>
          <a:p>
            <a:pPr lvl="2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67818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I: Management Leadership &amp; Employee </a:t>
            </a:r>
            <a:r>
              <a:rPr lang="en-US" altLang="en-US" dirty="0" smtClean="0">
                <a:solidFill>
                  <a:schemeClr val="accent3"/>
                </a:solidFill>
              </a:rPr>
              <a:t>Involvement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0419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685800" y="1905000"/>
            <a:ext cx="80772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/>
              <a:t>Planning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en-US" altLang="en-US"/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/>
              <a:t>  	Planning for safety &amp; health must be a part 	of the overall management planning process</a:t>
            </a:r>
            <a:endParaRPr lang="en-US" altLang="en-US" sz="2000"/>
          </a:p>
          <a:p>
            <a:pPr lvl="2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graphicFrame>
        <p:nvGraphicFramePr>
          <p:cNvPr id="13316" name="Object 4" title="Star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5054441"/>
              </p:ext>
            </p:extLst>
          </p:nvPr>
        </p:nvGraphicFramePr>
        <p:xfrm>
          <a:off x="381000" y="5715000"/>
          <a:ext cx="990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2" name="Clip" r:id="rId4" imgW="3695700" imgH="3467100" progId="MS_ClipArt_Gallery.2">
                  <p:embed/>
                </p:oleObj>
              </mc:Choice>
              <mc:Fallback>
                <p:oleObj name="Clip" r:id="rId4" imgW="3695700" imgH="3467100" progId="MS_ClipArt_Gallery.2">
                  <p:embed/>
                  <p:pic>
                    <p:nvPicPr>
                      <p:cNvPr id="1331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715000"/>
                        <a:ext cx="990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67818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I: Management Leadership &amp; Employee </a:t>
            </a:r>
            <a:r>
              <a:rPr lang="en-US" altLang="en-US" dirty="0" smtClean="0">
                <a:solidFill>
                  <a:schemeClr val="accent3"/>
                </a:solidFill>
              </a:rPr>
              <a:t>Involvement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5959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495300" y="1807294"/>
            <a:ext cx="8077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 dirty="0"/>
              <a:t>Written Safety and Health Program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en-US" altLang="en-US" dirty="0"/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 	Written program must include all 4 		elements of VPP.</a:t>
            </a:r>
            <a:br>
              <a:rPr lang="en-US" altLang="en-US" dirty="0"/>
            </a:br>
            <a:endParaRPr lang="en-US" altLang="en-US" dirty="0"/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 	Federal Agencies must also meet 		requirements for 29 CFR 1960</a:t>
            </a:r>
          </a:p>
          <a:p>
            <a:pPr lvl="2">
              <a:spcBef>
                <a:spcPct val="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endParaRPr lang="en-US" altLang="en-US" dirty="0"/>
          </a:p>
          <a:p>
            <a:pPr lvl="2">
              <a:spcBef>
                <a:spcPct val="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en-US" altLang="en-US" dirty="0"/>
              <a:t>Construction sites must also meet requirements of 29 CFR 1926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en-US" altLang="en-US" dirty="0"/>
          </a:p>
        </p:txBody>
      </p:sp>
      <p:graphicFrame>
        <p:nvGraphicFramePr>
          <p:cNvPr id="15365" name="Object 5" title="Get with the program book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5625133"/>
              </p:ext>
            </p:extLst>
          </p:nvPr>
        </p:nvGraphicFramePr>
        <p:xfrm>
          <a:off x="7010400" y="2438400"/>
          <a:ext cx="2133600" cy="183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6" name="Clip" r:id="rId4" imgW="5016475" imgH="3003645" progId="MS_ClipArt_Gallery.2">
                  <p:embed/>
                </p:oleObj>
              </mc:Choice>
              <mc:Fallback>
                <p:oleObj name="Clip" r:id="rId4" imgW="5016475" imgH="3003645" progId="MS_ClipArt_Gallery.2">
                  <p:embed/>
                  <p:pic>
                    <p:nvPicPr>
                      <p:cNvPr id="1536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2438400"/>
                        <a:ext cx="2133600" cy="183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Text Box 6"/>
          <p:cNvSpPr txBox="1">
            <a:spLocks noChangeArrowheads="1"/>
          </p:cNvSpPr>
          <p:nvPr/>
        </p:nvSpPr>
        <p:spPr bwMode="auto">
          <a:xfrm rot="1052922">
            <a:off x="7440613" y="2903609"/>
            <a:ext cx="127317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 dirty="0">
                <a:solidFill>
                  <a:schemeClr val="accent3"/>
                </a:solidFill>
                <a:latin typeface="Times New Roman" panose="02020603050405020304" pitchFamily="18" charset="0"/>
              </a:rPr>
              <a:t>   GET WITH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100" dirty="0">
                <a:solidFill>
                  <a:schemeClr val="accent3"/>
                </a:solidFill>
                <a:latin typeface="Times New Roman" panose="02020603050405020304" pitchFamily="18" charset="0"/>
              </a:rPr>
              <a:t>THE PROGRAM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887" y="408347"/>
            <a:ext cx="67818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I: Management Leadership &amp; Employee </a:t>
            </a:r>
            <a:r>
              <a:rPr lang="en-US" altLang="en-US" dirty="0" smtClean="0">
                <a:solidFill>
                  <a:schemeClr val="accent3"/>
                </a:solidFill>
              </a:rPr>
              <a:t>Involvement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67337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27635" y="1676400"/>
            <a:ext cx="89154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 dirty="0"/>
              <a:t>Management Leadership - managers must provide visible leadership by:</a:t>
            </a:r>
            <a:br>
              <a:rPr lang="en-US" altLang="en-US" sz="2400" dirty="0"/>
            </a:br>
            <a:endParaRPr lang="en-US" altLang="en-US" sz="2400" dirty="0"/>
          </a:p>
          <a:p>
            <a:pPr lvl="3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   Establishing clear lines of communication</a:t>
            </a:r>
          </a:p>
          <a:p>
            <a:pPr lvl="3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lvl="3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   Setting an example of safe and healthful 	behavior</a:t>
            </a:r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lvl="3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	Reasonable employee access to top site mgmt.</a:t>
            </a:r>
          </a:p>
          <a:p>
            <a:pPr lvl="3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 lvl="3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    Providing all workers equal high quality protection	</a:t>
            </a:r>
            <a:endParaRPr lang="en-US" altLang="en-US" dirty="0"/>
          </a:p>
        </p:txBody>
      </p:sp>
      <p:graphicFrame>
        <p:nvGraphicFramePr>
          <p:cNvPr id="17412" name="Object 4" title="Star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2771648"/>
              </p:ext>
            </p:extLst>
          </p:nvPr>
        </p:nvGraphicFramePr>
        <p:xfrm>
          <a:off x="228600" y="5791200"/>
          <a:ext cx="990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0" name="Clip" r:id="rId4" imgW="3695700" imgH="3467100" progId="MS_ClipArt_Gallery.2">
                  <p:embed/>
                </p:oleObj>
              </mc:Choice>
              <mc:Fallback>
                <p:oleObj name="Clip" r:id="rId4" imgW="3695700" imgH="3467100" progId="MS_ClipArt_Gallery.2">
                  <p:embed/>
                  <p:pic>
                    <p:nvPicPr>
                      <p:cNvPr id="174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791200"/>
                        <a:ext cx="990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67818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I: Management Leadership &amp; Employee </a:t>
            </a:r>
            <a:r>
              <a:rPr lang="en-US" altLang="en-US" dirty="0" smtClean="0">
                <a:solidFill>
                  <a:schemeClr val="accent3"/>
                </a:solidFill>
              </a:rPr>
              <a:t>Involvement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284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652</Words>
  <Application>Microsoft Office PowerPoint</Application>
  <PresentationFormat>On-screen Show (4:3)</PresentationFormat>
  <Paragraphs>125</Paragraphs>
  <Slides>17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ＭＳ Ｐゴシック</vt:lpstr>
      <vt:lpstr>Arial</vt:lpstr>
      <vt:lpstr>B Helvetica Bold</vt:lpstr>
      <vt:lpstr>Calibri</vt:lpstr>
      <vt:lpstr>Times New Roman</vt:lpstr>
      <vt:lpstr>Wingdings</vt:lpstr>
      <vt:lpstr>Default Design</vt:lpstr>
      <vt:lpstr>Clip</vt:lpstr>
      <vt:lpstr>OSHA Special Government Employee (SGE) Training </vt:lpstr>
      <vt:lpstr>Element I ___________________  Management Leadership &amp; Employee Involvement </vt:lpstr>
      <vt:lpstr>Element I: Management Leadership &amp; Employee Involvement</vt:lpstr>
      <vt:lpstr>Element I: Management Leadership &amp; Employee Involvement</vt:lpstr>
      <vt:lpstr>Element I: Management Leadership &amp; Employee Involvement</vt:lpstr>
      <vt:lpstr>Element I: Management Leadership &amp; Employee Involvement</vt:lpstr>
      <vt:lpstr>Element I: Management Leadership &amp; Employee Involvement</vt:lpstr>
      <vt:lpstr>Element I: Management Leadership &amp; Employee Involvement</vt:lpstr>
      <vt:lpstr>Element I: Management Leadership &amp; Employee Involvement</vt:lpstr>
      <vt:lpstr>Element I: Management Leadership &amp; Employee Involvement</vt:lpstr>
      <vt:lpstr>Element I: Management Leadership &amp; Employee Involvement</vt:lpstr>
      <vt:lpstr>Element I: Management Leadership &amp; Employee Involvement</vt:lpstr>
      <vt:lpstr>Element I: Management Leadership &amp; Employee Involvement</vt:lpstr>
      <vt:lpstr>Element I: Management Leadership &amp; Employee Involvement</vt:lpstr>
      <vt:lpstr>Element I: Management Leadership &amp; Employee Involvement</vt:lpstr>
      <vt:lpstr>Mgmt Leadership/ Employee Involvement Workshop</vt:lpstr>
      <vt:lpstr>Contact Information</vt:lpstr>
    </vt:vector>
  </TitlesOfParts>
  <Manager/>
  <Company>OSHA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OSHA Template</dc:title>
  <dc:subject/>
  <dc:creator>Office of Communications</dc:creator>
  <cp:keywords/>
  <dc:description/>
  <cp:lastModifiedBy>Hymes, Whitney - OSHA</cp:lastModifiedBy>
  <cp:revision>52</cp:revision>
  <cp:lastPrinted>2018-12-07T14:42:03Z</cp:lastPrinted>
  <dcterms:created xsi:type="dcterms:W3CDTF">2006-10-02T15:43:52Z</dcterms:created>
  <dcterms:modified xsi:type="dcterms:W3CDTF">2021-07-30T21:09:26Z</dcterms:modified>
  <cp:category/>
</cp:coreProperties>
</file>