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59" r:id="rId12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C83"/>
    <a:srgbClr val="182E67"/>
    <a:srgbClr val="0070C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C6CAE-4051-C34E-A340-EB220B6B11FD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1BCEBE-1593-4A43-ABCB-ABC045DA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D02FF1-666A-534A-8814-EE75650F9943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E2779E-D1FA-B94E-B00B-BB69D64E6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4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EC9348C-4D8A-41FA-99AB-07F8B26673CC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1813"/>
            <a:ext cx="5027612" cy="4113212"/>
          </a:xfr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29" tIns="45614" rIns="91229" bIns="4561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19529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6763" indent="-2921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79513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4175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28838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60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32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04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76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05CB53-ADB6-3642-827B-3EFBBB2DBE0A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2A6459F-3170-4656-98C7-F9D0468321C9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1813"/>
            <a:ext cx="5027612" cy="4113212"/>
          </a:xfr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29" tIns="45614" rIns="91229" bIns="4561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7686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C07E347-E4AA-40B0-996F-53E7A4351DED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29" tIns="45614" rIns="91229" bIns="4561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6712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4B1562-0DE7-49B1-BBD7-105554A4CE2D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29" tIns="45614" rIns="91229" bIns="4561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83496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5038EE7-5CDB-49E4-AA20-FFE07813877C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1813"/>
            <a:ext cx="5027612" cy="4113212"/>
          </a:xfr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29" tIns="45614" rIns="91229" bIns="4561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1740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D467EA2-4A0C-4C7F-A86D-72827A033596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29" tIns="45614" rIns="91229" bIns="4561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9071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C109D51-8D4E-4279-9724-FE2E7CDB1084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29" tIns="45614" rIns="91229" bIns="4561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53975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CA4F77A-9B03-469C-923C-9AEB52439878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29" tIns="45614" rIns="91229" bIns="4561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8915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E316374-25AF-41AB-99DA-2AC224F13B26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29" tIns="45614" rIns="91229" bIns="4561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4734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085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24000" y="3733800"/>
            <a:ext cx="6096000" cy="0"/>
          </a:xfrm>
          <a:prstGeom prst="line">
            <a:avLst/>
          </a:prstGeom>
          <a:ln w="3175" cmpd="sng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734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96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6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/>
            </a:lvl1pPr>
            <a:lvl3pPr>
              <a:buClr>
                <a:srgbClr val="0070C0"/>
              </a:buCl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4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59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44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1935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59112"/>
            <a:ext cx="4040188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41935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59112"/>
            <a:ext cx="4041775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1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30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219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-1676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OSHA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16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975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2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4200" y="6248400"/>
            <a:ext cx="1905000" cy="30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resentation_top.jpg"/>
          <p:cNvPicPr>
            <a:picLocks noChangeAspect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2"/>
          <a:stretch/>
        </p:blipFill>
        <p:spPr>
          <a:xfrm>
            <a:off x="-2" y="0"/>
            <a:ext cx="9171432" cy="22164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2284412"/>
            <a:ext cx="9144000" cy="1601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5400" dirty="0">
                <a:solidFill>
                  <a:srgbClr val="0070C0"/>
                </a:solidFill>
                <a:latin typeface="Calibri" panose="020F0502020204030204" pitchFamily="34" charset="0"/>
              </a:rPr>
              <a:t>OSHA Special Government Employee (SGE) Training</a:t>
            </a:r>
            <a:endParaRPr lang="en-US" altLang="en-US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0" y="4038600"/>
            <a:ext cx="9144000" cy="1524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United States Department of Labor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Occupational Safety and Health Administration</a:t>
            </a:r>
            <a:endParaRPr lang="en-US" altLang="en-US" sz="24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VPP Works</a:t>
            </a:r>
            <a:r>
              <a:rPr lang="en-US" altLang="en-US" dirty="0" smtClean="0">
                <a:solidFill>
                  <a:schemeClr val="accent3"/>
                </a:solidFill>
              </a:rPr>
              <a:t>!</a:t>
            </a:r>
            <a:endParaRPr lang="en-US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/>
              <a:t>Lower injury &amp; illness rates:</a:t>
            </a:r>
          </a:p>
          <a:p>
            <a:pPr lvl="2"/>
            <a:r>
              <a:rPr lang="en-US" altLang="en-US" sz="1800" smtClean="0"/>
              <a:t>On average, injury/illness rates at VPP sites are more than 50% below the national average for their respective industries </a:t>
            </a:r>
          </a:p>
          <a:p>
            <a:pPr lvl="1"/>
            <a:endParaRPr lang="en-US" altLang="en-US" sz="2000" smtClean="0"/>
          </a:p>
          <a:p>
            <a:r>
              <a:rPr lang="en-US" altLang="en-US" sz="2400" smtClean="0"/>
              <a:t>Improved employee morale</a:t>
            </a:r>
          </a:p>
          <a:p>
            <a:endParaRPr lang="en-US" altLang="en-US" sz="2400" smtClean="0"/>
          </a:p>
          <a:p>
            <a:r>
              <a:rPr lang="en-US" altLang="en-US" sz="2400" smtClean="0"/>
              <a:t>Increased productivity</a:t>
            </a:r>
          </a:p>
          <a:p>
            <a:endParaRPr lang="en-US" altLang="en-US" sz="2400" smtClean="0"/>
          </a:p>
          <a:p>
            <a:r>
              <a:rPr lang="en-US" altLang="en-US" sz="2400" smtClean="0"/>
              <a:t>Your story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4168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 descr="White box"/>
          <p:cNvSpPr/>
          <p:nvPr/>
        </p:nvSpPr>
        <p:spPr>
          <a:xfrm>
            <a:off x="6781800" y="6019800"/>
            <a:ext cx="2133600" cy="685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 bwMode="auto">
          <a:xfrm>
            <a:off x="1392650" y="4303712"/>
            <a:ext cx="6358700" cy="10302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sz="2800" b="1" dirty="0" err="1">
                <a:solidFill>
                  <a:srgbClr val="182C83"/>
                </a:solidFill>
                <a:latin typeface="Calibri" charset="0"/>
              </a:rPr>
              <a:t>www.osha.gov</a:t>
            </a:r>
            <a:endParaRPr lang="en-US" sz="2800" b="1" dirty="0">
              <a:solidFill>
                <a:srgbClr val="182C83"/>
              </a:solidFill>
              <a:latin typeface="Calibri" charset="0"/>
            </a:endParaRPr>
          </a:p>
          <a:p>
            <a:pPr algn="ctr" eaLnBrk="1" hangingPunct="1"/>
            <a:r>
              <a:rPr lang="en-US" sz="2800" b="1" dirty="0">
                <a:solidFill>
                  <a:srgbClr val="182C83"/>
                </a:solidFill>
                <a:latin typeface="Calibri" charset="0"/>
              </a:rPr>
              <a:t>800-321-OSHA (6742</a:t>
            </a:r>
            <a:r>
              <a:rPr lang="en-US" sz="2800" b="1" dirty="0">
                <a:solidFill>
                  <a:srgbClr val="182C8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)</a:t>
            </a:r>
          </a:p>
        </p:txBody>
      </p:sp>
      <p:pic>
        <p:nvPicPr>
          <p:cNvPr id="4" name="Picture 3" descr="secondary-OSHA logo.jpg" title="OSHA logo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92"/>
          <a:stretch/>
        </p:blipFill>
        <p:spPr>
          <a:xfrm>
            <a:off x="3094387" y="3236912"/>
            <a:ext cx="2955227" cy="91864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OSHA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Course </a:t>
            </a:r>
            <a:r>
              <a:rPr lang="en-US" altLang="en-US" dirty="0" smtClean="0">
                <a:solidFill>
                  <a:schemeClr val="accent3"/>
                </a:solidFill>
              </a:rPr>
              <a:t>Objectives</a:t>
            </a:r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2209800"/>
            <a:ext cx="8229600" cy="3763963"/>
          </a:xfrm>
        </p:spPr>
        <p:txBody>
          <a:bodyPr/>
          <a:lstStyle/>
          <a:p>
            <a:r>
              <a:rPr lang="en-US" altLang="en-US" sz="2800" dirty="0" smtClean="0"/>
              <a:t>Students will learn:</a:t>
            </a:r>
          </a:p>
          <a:p>
            <a:pPr lvl="1"/>
            <a:r>
              <a:rPr lang="en-US" altLang="en-US" sz="2400" dirty="0" smtClean="0"/>
              <a:t>History, philosophy, &amp; requirements of VPP</a:t>
            </a:r>
          </a:p>
          <a:p>
            <a:pPr lvl="1"/>
            <a:r>
              <a:rPr lang="en-US" altLang="en-US" sz="2400" dirty="0" smtClean="0"/>
              <a:t>History &amp; philosophy of the SGE program</a:t>
            </a:r>
          </a:p>
          <a:p>
            <a:pPr lvl="1"/>
            <a:r>
              <a:rPr lang="en-US" altLang="en-US" sz="2400" dirty="0" smtClean="0"/>
              <a:t>Elements of effective safety &amp; health management systems, &amp; how to evaluate them using VPP criteria</a:t>
            </a:r>
          </a:p>
          <a:p>
            <a:pPr lvl="1"/>
            <a:r>
              <a:rPr lang="en-US" altLang="en-US" sz="2400" dirty="0" smtClean="0"/>
              <a:t>Proper procedures for conducting a VPP On-Site Evaluation (through use of a case study)</a:t>
            </a:r>
          </a:p>
          <a:p>
            <a:pPr lvl="1"/>
            <a:r>
              <a:rPr lang="en-US" altLang="en-US" sz="2400" dirty="0" smtClean="0"/>
              <a:t>How to be an effective member of a VPP On-Site Evaluation Team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13492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0329" y="613320"/>
            <a:ext cx="64770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What are your course expectations?</a:t>
            </a:r>
            <a:br>
              <a:rPr lang="en-US" altLang="en-US" dirty="0">
                <a:solidFill>
                  <a:schemeClr val="accent3"/>
                </a:solidFill>
              </a:rPr>
            </a:br>
            <a:endParaRPr lang="en-US" dirty="0"/>
          </a:p>
        </p:txBody>
      </p:sp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Take 15 minutes to interview your neighbor</a:t>
            </a:r>
          </a:p>
          <a:p>
            <a:pPr lvl="1"/>
            <a:r>
              <a:rPr lang="en-US" altLang="en-US" dirty="0" smtClean="0"/>
              <a:t>Find out what they expect to get out of this course</a:t>
            </a:r>
          </a:p>
          <a:p>
            <a:pPr lvl="1"/>
            <a:r>
              <a:rPr lang="en-US" altLang="en-US" dirty="0" smtClean="0"/>
              <a:t>Report your findings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110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Course </a:t>
            </a:r>
            <a:r>
              <a:rPr lang="en-US" altLang="en-US" dirty="0" smtClean="0">
                <a:solidFill>
                  <a:schemeClr val="accent3"/>
                </a:solidFill>
              </a:rPr>
              <a:t>Materials</a:t>
            </a:r>
            <a:endParaRPr lang="en-US" dirty="0"/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Course slides</a:t>
            </a:r>
          </a:p>
          <a:p>
            <a:r>
              <a:rPr lang="en-US" altLang="en-US" smtClean="0"/>
              <a:t>SGE Policies &amp; Procedures Manual</a:t>
            </a:r>
          </a:p>
          <a:p>
            <a:r>
              <a:rPr lang="en-US" altLang="en-US" smtClean="0"/>
              <a:t>Federal Register Notice (FRN)</a:t>
            </a:r>
          </a:p>
          <a:p>
            <a:r>
              <a:rPr lang="en-US" altLang="en-US" smtClean="0"/>
              <a:t>VPP Policies &amp; Procedures Manual</a:t>
            </a:r>
          </a:p>
          <a:p>
            <a:r>
              <a:rPr lang="en-US" altLang="en-US" smtClean="0"/>
              <a:t>Case Study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543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VPP </a:t>
            </a:r>
            <a:r>
              <a:rPr lang="en-US" altLang="en-US" dirty="0" smtClean="0">
                <a:solidFill>
                  <a:schemeClr val="accent3"/>
                </a:solidFill>
              </a:rPr>
              <a:t>History</a:t>
            </a:r>
            <a:endParaRPr lang="en-US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3763963"/>
          </a:xfrm>
        </p:spPr>
        <p:txBody>
          <a:bodyPr/>
          <a:lstStyle/>
          <a:p>
            <a:r>
              <a:rPr lang="en-US" altLang="en-US" sz="2400" smtClean="0"/>
              <a:t>VPP is OSHA’s Voluntary Protection Program, enacted on July 2, 1982</a:t>
            </a:r>
          </a:p>
          <a:p>
            <a:r>
              <a:rPr lang="en-US" altLang="en-US" sz="2400" smtClean="0"/>
              <a:t>Section 2(b) of the OSH Act, “Congressional Findings and Purposes,” establishes the legislative mandate for VPP</a:t>
            </a:r>
          </a:p>
          <a:p>
            <a:r>
              <a:rPr lang="en-US" altLang="en-US" sz="2400" smtClean="0"/>
              <a:t>Section 2(b) directs OSHA to:</a:t>
            </a:r>
          </a:p>
          <a:p>
            <a:pPr lvl="1"/>
            <a:r>
              <a:rPr lang="en-US" altLang="en-US" sz="2000" smtClean="0"/>
              <a:t>Encourage employers &amp; employees in their efforts to reduce hazards,</a:t>
            </a:r>
          </a:p>
          <a:p>
            <a:pPr lvl="1"/>
            <a:r>
              <a:rPr lang="en-US" altLang="en-US" sz="2000" smtClean="0"/>
              <a:t>Institute new programs</a:t>
            </a:r>
          </a:p>
          <a:p>
            <a:pPr lvl="1"/>
            <a:r>
              <a:rPr lang="en-US" altLang="en-US" sz="2000" smtClean="0"/>
              <a:t>Perfect existing programs for providing safe &amp; healthful working conditions </a:t>
            </a:r>
          </a:p>
          <a:p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2805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VPP </a:t>
            </a:r>
            <a:r>
              <a:rPr lang="en-US" altLang="en-US" dirty="0" smtClean="0">
                <a:solidFill>
                  <a:schemeClr val="accent3"/>
                </a:solidFill>
              </a:rPr>
              <a:t>Philosophy</a:t>
            </a:r>
            <a:endParaRPr lang="en-US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3763963"/>
          </a:xfrm>
        </p:spPr>
        <p:txBody>
          <a:bodyPr/>
          <a:lstStyle/>
          <a:p>
            <a:r>
              <a:rPr lang="en-US" altLang="en-US" dirty="0" smtClean="0"/>
              <a:t>VPP provides employers &amp; employees  with: </a:t>
            </a:r>
          </a:p>
          <a:p>
            <a:pPr lvl="1"/>
            <a:r>
              <a:rPr lang="en-US" altLang="en-US" dirty="0" smtClean="0"/>
              <a:t>Official recognition for safety &amp; health excellence</a:t>
            </a:r>
          </a:p>
          <a:p>
            <a:pPr lvl="1"/>
            <a:r>
              <a:rPr lang="en-US" altLang="en-US" dirty="0" smtClean="0"/>
              <a:t>Assistance in their efforts to reach safety &amp; health excellence</a:t>
            </a:r>
          </a:p>
          <a:p>
            <a:pPr lvl="1"/>
            <a:r>
              <a:rPr lang="en-US" altLang="en-US" dirty="0" smtClean="0"/>
              <a:t>Balanced &amp; cooperative approach to resolve safety &amp; health issues</a:t>
            </a:r>
          </a:p>
          <a:p>
            <a:pPr lvl="1"/>
            <a:r>
              <a:rPr lang="en-US" altLang="en-US" dirty="0" smtClean="0"/>
              <a:t>Models of excellence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546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VPP </a:t>
            </a:r>
            <a:r>
              <a:rPr lang="en-US" altLang="en-US" dirty="0" smtClean="0">
                <a:solidFill>
                  <a:schemeClr val="accent3"/>
                </a:solidFill>
              </a:rPr>
              <a:t>Philosophy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/>
              <a:t>Does not diminish employer or employee rights or responsibilities under the OSH Act</a:t>
            </a:r>
          </a:p>
          <a:p>
            <a:endParaRPr lang="en-US" altLang="en-US" sz="2400" smtClean="0"/>
          </a:p>
          <a:p>
            <a:r>
              <a:rPr lang="en-US" altLang="en-US" sz="2400" smtClean="0"/>
              <a:t>Requires major effort by employers, employees, &amp; OSHA to prevent &amp; eliminate workplace hazards</a:t>
            </a:r>
          </a:p>
          <a:p>
            <a:endParaRPr lang="en-US" altLang="en-US" sz="2400" smtClean="0"/>
          </a:p>
          <a:p>
            <a:r>
              <a:rPr lang="en-US" altLang="en-US" sz="2400" smtClean="0"/>
              <a:t>Requires trust among employers, employees, &amp; OSHA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1492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VPP </a:t>
            </a:r>
            <a:r>
              <a:rPr lang="en-US" altLang="en-US" dirty="0" smtClean="0">
                <a:solidFill>
                  <a:schemeClr val="accent3"/>
                </a:solidFill>
              </a:rPr>
              <a:t>Principles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VPP is based on these guiding principles:</a:t>
            </a:r>
          </a:p>
          <a:p>
            <a:pPr lvl="1"/>
            <a:r>
              <a:rPr lang="en-US" altLang="en-US" smtClean="0"/>
              <a:t>Voluntarism </a:t>
            </a:r>
          </a:p>
          <a:p>
            <a:pPr lvl="1"/>
            <a:r>
              <a:rPr lang="en-US" altLang="en-US" smtClean="0"/>
              <a:t>Cooperative Relationship</a:t>
            </a:r>
          </a:p>
          <a:p>
            <a:pPr lvl="1"/>
            <a:r>
              <a:rPr lang="en-US" altLang="en-US" smtClean="0"/>
              <a:t>Above &amp; beyond compliance</a:t>
            </a:r>
          </a:p>
          <a:p>
            <a:pPr lvl="1"/>
            <a:r>
              <a:rPr lang="en-US" altLang="en-US" smtClean="0"/>
              <a:t>Hazard Prevention &amp; control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50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The </a:t>
            </a:r>
            <a:r>
              <a:rPr lang="en-US" altLang="en-US" dirty="0" smtClean="0">
                <a:solidFill>
                  <a:schemeClr val="accent3"/>
                </a:solidFill>
              </a:rPr>
              <a:t>Guidelines</a:t>
            </a:r>
            <a:endParaRPr lang="en-US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/>
              <a:t>Safety &amp; Health Program Management Guidelines – originally published in 1989 (after VPP)</a:t>
            </a:r>
          </a:p>
          <a:p>
            <a:endParaRPr lang="en-US" altLang="en-US" sz="2400" smtClean="0"/>
          </a:p>
          <a:p>
            <a:r>
              <a:rPr lang="en-US" altLang="en-US" sz="2400" smtClean="0"/>
              <a:t>Safety &amp; Health Program Management System Elements:</a:t>
            </a:r>
          </a:p>
          <a:p>
            <a:pPr lvl="1"/>
            <a:r>
              <a:rPr lang="en-US" altLang="en-US" sz="2000" smtClean="0"/>
              <a:t>Management Leadership &amp; Employee Involvement</a:t>
            </a:r>
          </a:p>
          <a:p>
            <a:pPr lvl="1"/>
            <a:r>
              <a:rPr lang="en-US" altLang="en-US" sz="2000" smtClean="0"/>
              <a:t>Worksite Analysis</a:t>
            </a:r>
          </a:p>
          <a:p>
            <a:pPr lvl="1"/>
            <a:r>
              <a:rPr lang="en-US" altLang="en-US" sz="2000" smtClean="0"/>
              <a:t>Hazard Prevention &amp; Control</a:t>
            </a:r>
          </a:p>
          <a:p>
            <a:pPr lvl="1"/>
            <a:r>
              <a:rPr lang="en-US" altLang="en-US" sz="2000" smtClean="0"/>
              <a:t>Safety &amp; Health Training</a:t>
            </a:r>
          </a:p>
          <a:p>
            <a:pPr lvl="1"/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86162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393</Words>
  <Application>Microsoft Office PowerPoint</Application>
  <PresentationFormat>On-screen Show (4:3)</PresentationFormat>
  <Paragraphs>75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Calibri</vt:lpstr>
      <vt:lpstr>Wingdings</vt:lpstr>
      <vt:lpstr>Default Design</vt:lpstr>
      <vt:lpstr>OSHA Special Government Employee (SGE) Training</vt:lpstr>
      <vt:lpstr>Course Objectives</vt:lpstr>
      <vt:lpstr>What are your course expectations? </vt:lpstr>
      <vt:lpstr>Course Materials</vt:lpstr>
      <vt:lpstr>VPP History</vt:lpstr>
      <vt:lpstr>VPP Philosophy</vt:lpstr>
      <vt:lpstr>VPP Philosophy</vt:lpstr>
      <vt:lpstr>VPP Principles</vt:lpstr>
      <vt:lpstr>The Guidelines</vt:lpstr>
      <vt:lpstr>VPP Works!</vt:lpstr>
      <vt:lpstr>OSHA</vt:lpstr>
    </vt:vector>
  </TitlesOfParts>
  <Manager/>
  <Company>OSHA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OSHA Template</dc:title>
  <dc:subject/>
  <dc:creator>Office of Communications</dc:creator>
  <cp:keywords/>
  <dc:description/>
  <cp:lastModifiedBy>Hymes, Whitney - OSHA</cp:lastModifiedBy>
  <cp:revision>43</cp:revision>
  <cp:lastPrinted>2018-12-07T14:42:03Z</cp:lastPrinted>
  <dcterms:created xsi:type="dcterms:W3CDTF">2006-10-02T15:43:52Z</dcterms:created>
  <dcterms:modified xsi:type="dcterms:W3CDTF">2021-07-30T19:41:15Z</dcterms:modified>
  <cp:category/>
</cp:coreProperties>
</file>