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4"/>
  </p:sldMasterIdLst>
  <p:notesMasterIdLst>
    <p:notesMasterId r:id="rId24"/>
  </p:notesMasterIdLst>
  <p:sldIdLst>
    <p:sldId id="263" r:id="rId5"/>
    <p:sldId id="301" r:id="rId6"/>
    <p:sldId id="302" r:id="rId7"/>
    <p:sldId id="303" r:id="rId8"/>
    <p:sldId id="319" r:id="rId9"/>
    <p:sldId id="304" r:id="rId10"/>
    <p:sldId id="305" r:id="rId11"/>
    <p:sldId id="306" r:id="rId12"/>
    <p:sldId id="307" r:id="rId13"/>
    <p:sldId id="308" r:id="rId14"/>
    <p:sldId id="309" r:id="rId15"/>
    <p:sldId id="310" r:id="rId16"/>
    <p:sldId id="312" r:id="rId17"/>
    <p:sldId id="311" r:id="rId18"/>
    <p:sldId id="313" r:id="rId19"/>
    <p:sldId id="314" r:id="rId20"/>
    <p:sldId id="315" r:id="rId21"/>
    <p:sldId id="316" r:id="rId22"/>
    <p:sldId id="31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811547-D4BC-6ABC-DBFE-27781C4AC18F}" name="Naughton, Sheila E - SOL" initials="SN" userId="S::Naughton.Sheila.E@dol.gov::140a2bd4-f951-4550-ada4-b9a11d30e833" providerId="AD"/>
  <p188:author id="{7EF695B9-D2D4-7A94-4E57-CBDD0D6192C9}" name="Briefel, Ashley - SOL" initials="AB" userId="S::Briefel.Ashley@dol.gov::751eeeda-5fc5-4d7d-8308-6ba653c9124e" providerId="AD"/>
  <p188:author id="{FBD424F7-0881-4BF5-9A7F-F592C08AF9C1}" name="Kitzmiller, Mark - OSHA" initials="MK" userId="S::Kitzmiller.Mark@dol.gov::56826ccf-08e1-4706-82f7-d831f06a6b4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99C8"/>
    <a:srgbClr val="E7E6EC"/>
    <a:srgbClr val="00294E"/>
    <a:srgbClr val="E6E4EB"/>
    <a:srgbClr val="0079D1"/>
    <a:srgbClr val="1A32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029" autoAdjust="0"/>
    <p:restoredTop sz="79915" autoAdjust="0"/>
  </p:normalViewPr>
  <p:slideViewPr>
    <p:cSldViewPr snapToGrid="0" showGuides="1">
      <p:cViewPr varScale="1">
        <p:scale>
          <a:sx n="57" d="100"/>
          <a:sy n="57" d="100"/>
        </p:scale>
        <p:origin x="768" y="78"/>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7737E0-7B2A-4A47-8564-ABD2834F8C44}" type="datetimeFigureOut">
              <a:rPr lang="en-US" smtClean="0"/>
              <a:t>8/28/2026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2F26A9-B259-3845-B75C-7413A7586C4E}" type="slidenum">
              <a:rPr lang="en-US" smtClean="0"/>
              <a:t>‹#›</a:t>
            </a:fld>
            <a:endParaRPr lang="en-US" dirty="0"/>
          </a:p>
        </p:txBody>
      </p:sp>
    </p:spTree>
    <p:extLst>
      <p:ext uri="{BB962C8B-B14F-4D97-AF65-F5344CB8AC3E}">
        <p14:creationId xmlns:p14="http://schemas.microsoft.com/office/powerpoint/2010/main" val="4187098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US" dirty="0">
                <a:cs typeface="Calibri"/>
              </a:rPr>
              <a:t>Last update: 2026</a:t>
            </a:r>
          </a:p>
        </p:txBody>
      </p:sp>
      <p:sp>
        <p:nvSpPr>
          <p:cNvPr id="4" name="Slide Number Placeholder 3"/>
          <p:cNvSpPr>
            <a:spLocks noGrp="1"/>
          </p:cNvSpPr>
          <p:nvPr>
            <p:ph type="sldNum" sz="quarter" idx="5"/>
          </p:nvPr>
        </p:nvSpPr>
        <p:spPr/>
        <p:txBody>
          <a:bodyPr/>
          <a:lstStyle/>
          <a:p>
            <a:fld id="{1199C346-9683-4FB6-A7CE-E01020554409}" type="slidenum">
              <a:rPr lang="en-US" smtClean="0"/>
              <a:t>1</a:t>
            </a:fld>
            <a:endParaRPr lang="en-US" dirty="0"/>
          </a:p>
        </p:txBody>
      </p:sp>
    </p:spTree>
    <p:extLst>
      <p:ext uri="{BB962C8B-B14F-4D97-AF65-F5344CB8AC3E}">
        <p14:creationId xmlns:p14="http://schemas.microsoft.com/office/powerpoint/2010/main" val="3366552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ea typeface="ＭＳ Ｐゴシック" panose="020B0600070205080204" pitchFamily="34" charset="-128"/>
              </a:rPr>
              <a:t>For cases involving a fatality, enter a checkmark in column G on the OSHA Form 300. Note in column M whether the case involved an injury or an illness.  </a:t>
            </a:r>
          </a:p>
          <a:p>
            <a:pPr eaLnBrk="1" hangingPunct="1"/>
            <a:r>
              <a:rPr lang="en-US" altLang="en-US" dirty="0">
                <a:ea typeface="ＭＳ Ｐゴシック" panose="020B0600070205080204" pitchFamily="34" charset="-128"/>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ea typeface="ＭＳ Ｐゴシック" panose="020B0600070205080204" pitchFamily="34" charset="-128"/>
              </a:rPr>
              <a:t>Also remember that you must report the fatality to OSHA within 8 hours of learning of its occurrence. The event can be reported by phone to the local OSHA Area Office or by using the OSHA 800 number (1-800-321-6742) or by using the reporting application on OSHA’s public website.</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10</a:t>
            </a:fld>
            <a:endParaRPr lang="en-US" dirty="0"/>
          </a:p>
        </p:txBody>
      </p:sp>
    </p:spTree>
    <p:extLst>
      <p:ext uri="{BB962C8B-B14F-4D97-AF65-F5344CB8AC3E}">
        <p14:creationId xmlns:p14="http://schemas.microsoft.com/office/powerpoint/2010/main" val="9557012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ea typeface="ＭＳ Ｐゴシック" panose="020B0600070205080204" pitchFamily="34" charset="-128"/>
              </a:rPr>
              <a:t>For cases that involve one or more days away from work, you must place a checkmark in column H on the OSHA Form 300 and enter the number of calendar days the employee was away from work in column K.  Then note in column M whether the case involves an injury or an illness.</a:t>
            </a:r>
          </a:p>
          <a:p>
            <a:pPr eaLnBrk="1" hangingPunct="1"/>
            <a:r>
              <a:rPr lang="en-US" altLang="en-US" dirty="0">
                <a:ea typeface="ＭＳ Ｐゴシック" panose="020B0600070205080204" pitchFamily="34" charset="-128"/>
              </a:rPr>
              <a:t> </a:t>
            </a:r>
          </a:p>
          <a:p>
            <a:pPr eaLnBrk="1" hangingPunct="1"/>
            <a:r>
              <a:rPr lang="en-US" altLang="en-US" dirty="0">
                <a:ea typeface="ＭＳ Ｐゴシック" panose="020B0600070205080204" pitchFamily="34" charset="-128"/>
              </a:rPr>
              <a:t>When counting days, be sure to count the days the employee would not have been able to work regardless of whether he or she was scheduled to work.  This would include weekends and holidays.  Do not count the day of the injury.  If the day count reaches 180 calendar days, you may stop counting subsequent days and enter 180 in column K.</a:t>
            </a:r>
          </a:p>
          <a:p>
            <a:pPr eaLnBrk="1" hangingPunct="1"/>
            <a:r>
              <a:rPr lang="en-US" altLang="en-US" dirty="0">
                <a:ea typeface="ＭＳ Ｐゴシック" panose="020B0600070205080204" pitchFamily="34" charset="-128"/>
              </a:rPr>
              <a:t>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11</a:t>
            </a:fld>
            <a:endParaRPr lang="en-US" dirty="0"/>
          </a:p>
        </p:txBody>
      </p:sp>
    </p:spTree>
    <p:extLst>
      <p:ext uri="{BB962C8B-B14F-4D97-AF65-F5344CB8AC3E}">
        <p14:creationId xmlns:p14="http://schemas.microsoft.com/office/powerpoint/2010/main" val="35090208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ea typeface="ＭＳ Ｐゴシック" panose="020B0600070205080204" pitchFamily="34" charset="-128"/>
              </a:rPr>
              <a:t>For cases that involve restricted work activity or job transfer, you must place a checkmark in column I on the OSHA Form 300 and enter the number of calendar days the employee was restricted in column L.  You count the days in the same manner as counting days away from work.  Then note in column M whether the case involves an injury or an illness.</a:t>
            </a:r>
          </a:p>
          <a:p>
            <a:pPr eaLnBrk="1" hangingPunct="1"/>
            <a:r>
              <a:rPr lang="en-US" altLang="en-US" dirty="0">
                <a:ea typeface="ＭＳ Ｐゴシック" panose="020B0600070205080204" pitchFamily="34" charset="-128"/>
              </a:rPr>
              <a:t> </a:t>
            </a:r>
          </a:p>
          <a:p>
            <a:pPr eaLnBrk="1" hangingPunct="1"/>
            <a:r>
              <a:rPr lang="en-US" altLang="en-US" dirty="0">
                <a:ea typeface="ＭＳ Ｐゴシック" panose="020B0600070205080204" pitchFamily="34" charset="-128"/>
              </a:rPr>
              <a:t>An employee is considered restricted if he or she is unable to work a full shift or is unable to perform all of the work activities he or she would be expected to do at least once during a week.  </a:t>
            </a:r>
          </a:p>
          <a:p>
            <a:pPr eaLnBrk="1" hangingPunct="1"/>
            <a:r>
              <a:rPr lang="en-US" altLang="en-US" dirty="0">
                <a:ea typeface="ＭＳ Ｐゴシック" panose="020B0600070205080204" pitchFamily="34" charset="-128"/>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cases may involve more than one outcome. Only one classification category should be selected under Step 3. Classify the case by recording the most serious outcome of the case, with column G (Death) being the most serious and column J (Other recordable cases) being the least serious.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eaLnBrk="1" hangingPunct="1"/>
            <a:r>
              <a:rPr lang="en-US" altLang="en-US" dirty="0">
                <a:ea typeface="ＭＳ Ｐゴシック" panose="020B0600070205080204" pitchFamily="34" charset="-128"/>
              </a:rPr>
              <a:t>For example, if a case involves both days away from work AND days of restricted work activity, place a checkmark in column H, leave column I blank, and enter the correct day counts in both columns K and L. (For example, if an employee had 3 days away from work and 2 of restricted work activity, place a checkmark in column H and enter a 3 in column K and a 2 in column L.)  Again, note in column M whether the case involves an injury or an illness.</a:t>
            </a:r>
          </a:p>
          <a:p>
            <a:pPr eaLnBrk="1" hangingPunct="1"/>
            <a:r>
              <a:rPr lang="en-US" altLang="en-US" dirty="0">
                <a:ea typeface="ＭＳ Ｐゴシック" panose="020B0600070205080204" pitchFamily="34" charset="-128"/>
              </a:rPr>
              <a:t> </a:t>
            </a:r>
          </a:p>
        </p:txBody>
      </p:sp>
      <p:sp>
        <p:nvSpPr>
          <p:cNvPr id="4" name="Slide Number Placeholder 3"/>
          <p:cNvSpPr>
            <a:spLocks noGrp="1"/>
          </p:cNvSpPr>
          <p:nvPr>
            <p:ph type="sldNum" sz="quarter" idx="5"/>
          </p:nvPr>
        </p:nvSpPr>
        <p:spPr/>
        <p:txBody>
          <a:bodyPr/>
          <a:lstStyle/>
          <a:p>
            <a:fld id="{992F26A9-B259-3845-B75C-7413A7586C4E}" type="slidenum">
              <a:rPr lang="en-US" smtClean="0"/>
              <a:t>12</a:t>
            </a:fld>
            <a:endParaRPr lang="en-US" dirty="0"/>
          </a:p>
        </p:txBody>
      </p:sp>
    </p:spTree>
    <p:extLst>
      <p:ext uri="{BB962C8B-B14F-4D97-AF65-F5344CB8AC3E}">
        <p14:creationId xmlns:p14="http://schemas.microsoft.com/office/powerpoint/2010/main" val="3616325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ea typeface="ＭＳ Ｐゴシック" panose="020B0600070205080204" pitchFamily="34" charset="-128"/>
              </a:rPr>
              <a:t>The recordkeeping rule also contains special criteria for recording occupational hearing loss, tuberculosis, injuries from needlesticks and sharps potentially contaminated with bloodborne pathogens, and cases involving medical removal required by other OSHA standards.  For the specific requirements, refer to sections 1904.8 through 1904.11 by looking in the Overview section of the Recordkeeping Forms package.</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13</a:t>
            </a:fld>
            <a:endParaRPr lang="en-US" dirty="0"/>
          </a:p>
        </p:txBody>
      </p:sp>
    </p:spTree>
    <p:extLst>
      <p:ext uri="{BB962C8B-B14F-4D97-AF65-F5344CB8AC3E}">
        <p14:creationId xmlns:p14="http://schemas.microsoft.com/office/powerpoint/2010/main" val="2328853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ea typeface="ＭＳ Ｐゴシック" panose="020B0600070205080204" pitchFamily="34" charset="-128"/>
              </a:rPr>
              <a:t>For cases that involve medical treatment beyond first aid or </a:t>
            </a:r>
            <a:r>
              <a:rPr lang="en-US" altLang="en-US" b="0" u="none" dirty="0">
                <a:ea typeface="ＭＳ Ｐゴシック" panose="020B0600070205080204" pitchFamily="34" charset="-128"/>
              </a:rPr>
              <a:t>loss of consciousness</a:t>
            </a:r>
            <a:r>
              <a:rPr lang="en-US" altLang="en-US" dirty="0">
                <a:ea typeface="ＭＳ Ｐゴシック" panose="020B0600070205080204" pitchFamily="34" charset="-128"/>
              </a:rPr>
              <a:t>, you must place a checkmark on the OSHA Form 300 in column J, which is for “other recordable cases.”  Then note in column M whether the case involves an injury or an illness.</a:t>
            </a:r>
          </a:p>
          <a:p>
            <a:pPr eaLnBrk="1" hangingPunct="1"/>
            <a:endParaRPr lang="en-US" altLang="en-US" dirty="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ea typeface="ＭＳ Ｐゴシック" panose="020B0600070205080204" pitchFamily="34" charset="-128"/>
              </a:rPr>
              <a:t>For OSHA recordkeeping purposes, medical treatment is any treatment for an injury or illness except diagnostic procedures, observation and counseling, and first aid.  First aid consists of 14 specific treatments listed in section 1904.7(b)(5) of the regulatory text.  It includes items such as non-prescription medication, wound coverings, and hot and cold treatment.  You can access the complete list using the Regulatory Text link on this web page or by looking in the Overview section of the Recordkeeping Forms package.</a:t>
            </a:r>
          </a:p>
          <a:p>
            <a:pPr eaLnBrk="1" hangingPunct="1"/>
            <a:endParaRPr lang="en-US" altLang="en-U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fld id="{992F26A9-B259-3845-B75C-7413A7586C4E}" type="slidenum">
              <a:rPr lang="en-US" smtClean="0"/>
              <a:t>14</a:t>
            </a:fld>
            <a:endParaRPr lang="en-US" dirty="0"/>
          </a:p>
        </p:txBody>
      </p:sp>
    </p:spTree>
    <p:extLst>
      <p:ext uri="{BB962C8B-B14F-4D97-AF65-F5344CB8AC3E}">
        <p14:creationId xmlns:p14="http://schemas.microsoft.com/office/powerpoint/2010/main" val="17553427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ea typeface="ＭＳ Ｐゴシック" panose="020B0600070205080204" pitchFamily="34" charset="-128"/>
              </a:rPr>
              <a:t>You must fill out an Injury and Illness Incident Report for every recordable work-related injury or illness.  Together with the Log of Work-Related Injuries and Illnesses and the accompanying Summary, these forms help the employer and OSHA develop a picture of the extent and severity of work-related incidents.  </a:t>
            </a:r>
          </a:p>
          <a:p>
            <a:pPr eaLnBrk="1" hangingPunct="1"/>
            <a:r>
              <a:rPr lang="en-US" altLang="en-US" dirty="0">
                <a:ea typeface="ＭＳ Ｐゴシック" panose="020B0600070205080204" pitchFamily="34" charset="-128"/>
              </a:rPr>
              <a:t> </a:t>
            </a:r>
          </a:p>
          <a:p>
            <a:pPr eaLnBrk="1" hangingPunct="1"/>
            <a:r>
              <a:rPr lang="en-US" altLang="en-US" dirty="0">
                <a:ea typeface="ＭＳ Ｐゴシック" panose="020B0600070205080204" pitchFamily="34" charset="-128"/>
              </a:rPr>
              <a:t>Within 7 calendar days after you receive information that a recordable work-related injury or illness has occurred, you must fill out this form or an equivalent.  Some state workers' compensation, insurance, or other reports may be acceptable substitutes.  To be considered an equivalent form, any substitute must contain all the information asked for on this form.</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15</a:t>
            </a:fld>
            <a:endParaRPr lang="en-US" dirty="0"/>
          </a:p>
        </p:txBody>
      </p:sp>
    </p:spTree>
    <p:extLst>
      <p:ext uri="{BB962C8B-B14F-4D97-AF65-F5344CB8AC3E}">
        <p14:creationId xmlns:p14="http://schemas.microsoft.com/office/powerpoint/2010/main" val="23681596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ea typeface="ＭＳ Ｐゴシック" panose="020B0600070205080204" pitchFamily="34" charset="-128"/>
              </a:rPr>
              <a:t>All establishments covered by Part 1904 must complete the Summary of Work-Related Injuries and Illnesses, even if no injuries or illnesses occurred during the year.  Remember to review the Log to verify that the entries are complete and accurate before completing this summary.  Using the Form 300, count the individual entries you made for each category.  Then, write the totals on the left side of the Form 300A, making sure you've added the entries from every page of the Log.  If you had no cases, write in a zero.</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16</a:t>
            </a:fld>
            <a:endParaRPr lang="en-US" dirty="0"/>
          </a:p>
        </p:txBody>
      </p:sp>
    </p:spTree>
    <p:extLst>
      <p:ext uri="{BB962C8B-B14F-4D97-AF65-F5344CB8AC3E}">
        <p14:creationId xmlns:p14="http://schemas.microsoft.com/office/powerpoint/2010/main" val="925968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ea typeface="ＭＳ Ｐゴシック" panose="020B0600070205080204" pitchFamily="34" charset="-128"/>
              </a:rPr>
              <a:t>On the right side of the Form 300A, fill in the establishment information.</a:t>
            </a:r>
          </a:p>
          <a:p>
            <a:pPr eaLnBrk="1" hangingPunct="1"/>
            <a:r>
              <a:rPr lang="en-US" altLang="en-US" dirty="0">
                <a:ea typeface="ＭＳ Ｐゴシック" panose="020B0600070205080204" pitchFamily="34" charset="-128"/>
              </a:rPr>
              <a:t> </a:t>
            </a:r>
          </a:p>
          <a:p>
            <a:pPr eaLnBrk="1" hangingPunct="1"/>
            <a:r>
              <a:rPr lang="en-US" altLang="en-US" dirty="0">
                <a:ea typeface="ＭＳ Ｐゴシック" panose="020B0600070205080204" pitchFamily="34" charset="-128"/>
              </a:rPr>
              <a:t>Also in this section of the form, a company official must certify that the entries on the summary are true, accurate, and complete.  The certifying official must be the owner of the company, an officer of the corporation, the highest ranking company official at the establishment, or that person’s supervisor. </a:t>
            </a:r>
          </a:p>
          <a:p>
            <a:pPr eaLnBrk="1" hangingPunct="1"/>
            <a:r>
              <a:rPr lang="en-US" altLang="en-US" dirty="0">
                <a:ea typeface="ＭＳ Ｐゴシック" panose="020B0600070205080204" pitchFamily="34" charset="-128"/>
              </a:rPr>
              <a:t> </a:t>
            </a:r>
          </a:p>
          <a:p>
            <a:pPr eaLnBrk="1" hangingPunct="1"/>
            <a:r>
              <a:rPr lang="en-US" altLang="en-US" dirty="0">
                <a:ea typeface="ＭＳ Ｐゴシック" panose="020B0600070205080204" pitchFamily="34" charset="-128"/>
              </a:rPr>
              <a:t>You must post a copy of the annual summary in each establishment in a conspicuous place or places where notices to employees are customarily posted. You must post it no later than February 1 of the year following the year covered by the records and keep the posting in place for three months until April 30.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17</a:t>
            </a:fld>
            <a:endParaRPr lang="en-US" dirty="0"/>
          </a:p>
        </p:txBody>
      </p:sp>
    </p:spTree>
    <p:extLst>
      <p:ext uri="{BB962C8B-B14F-4D97-AF65-F5344CB8AC3E}">
        <p14:creationId xmlns:p14="http://schemas.microsoft.com/office/powerpoint/2010/main" val="26825769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ea typeface="ＭＳ Ｐゴシック" panose="020B0600070205080204" pitchFamily="34" charset="-128"/>
              </a:rPr>
              <a:t>You must keep these forms on file for 5 years following the year to which they pertain.  You must also update the Form 300 with any changes that may occur to the recorded cases during that period.  Do not send completed copies of the forms to OSHA.  You must make the forms available to employees, former employees, their representatives, and to OSHA officials upon request.  (Note, however, that both the Log 300 and Form 301 incident reports </a:t>
            </a:r>
            <a:r>
              <a:rPr lang="en-US" altLang="en-US" b="0" u="none" dirty="0">
                <a:ea typeface="ＭＳ Ｐゴシック" panose="020B0600070205080204" pitchFamily="34" charset="-128"/>
              </a:rPr>
              <a:t>may</a:t>
            </a:r>
            <a:r>
              <a:rPr lang="en-US" altLang="en-US" dirty="0">
                <a:ea typeface="ＭＳ Ｐゴシック" panose="020B0600070205080204" pitchFamily="34" charset="-128"/>
              </a:rPr>
              <a:t> include information relating to employee health</a:t>
            </a:r>
            <a:r>
              <a:rPr lang="en-US" altLang="en-US" b="1" dirty="0">
                <a:ea typeface="ＭＳ Ｐゴシック" panose="020B0600070205080204" pitchFamily="34" charset="-128"/>
              </a:rPr>
              <a:t>. </a:t>
            </a:r>
            <a:r>
              <a:rPr lang="en-US" altLang="en-US" b="0" u="none" dirty="0">
                <a:ea typeface="ＭＳ Ｐゴシック" panose="020B0600070205080204" pitchFamily="34" charset="-128"/>
              </a:rPr>
              <a:t>Certain types of cases must be marked as “privacy concern cases” on the OSHA Form 300. Also, an employee or former employee, or their authorized representative, can only obtain a copy of the OSHA Form 301 if it describes an injury or illness to that employee, and all information except the “Tell Us About the Case” section must be removed before providing the form to an authorized representative.</a:t>
            </a:r>
            <a:endParaRPr lang="en-US" b="0" u="none" strike="sngStrike" baseline="0" dirty="0"/>
          </a:p>
        </p:txBody>
      </p:sp>
      <p:sp>
        <p:nvSpPr>
          <p:cNvPr id="4" name="Slide Number Placeholder 3"/>
          <p:cNvSpPr>
            <a:spLocks noGrp="1"/>
          </p:cNvSpPr>
          <p:nvPr>
            <p:ph type="sldNum" sz="quarter" idx="5"/>
          </p:nvPr>
        </p:nvSpPr>
        <p:spPr/>
        <p:txBody>
          <a:bodyPr/>
          <a:lstStyle/>
          <a:p>
            <a:fld id="{992F26A9-B259-3845-B75C-7413A7586C4E}" type="slidenum">
              <a:rPr lang="en-US" smtClean="0"/>
              <a:t>18</a:t>
            </a:fld>
            <a:endParaRPr lang="en-US" dirty="0"/>
          </a:p>
        </p:txBody>
      </p:sp>
    </p:spTree>
    <p:extLst>
      <p:ext uri="{BB962C8B-B14F-4D97-AF65-F5344CB8AC3E}">
        <p14:creationId xmlns:p14="http://schemas.microsoft.com/office/powerpoint/2010/main" val="6823590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ea typeface="ＭＳ Ｐゴシック" panose="020B0600070205080204" pitchFamily="34" charset="-128"/>
              </a:rPr>
              <a:t>In conclusion, this presentation reviewed OSHA’s injury and illness recordkeeping requirements at a very high level.  The Recordkeeping page, however, includes links to reference documents that address the specific requirements of the recordkeeping rule and answer many reoccurring questions, as well as a link to the recordkeeping forms package itself.  To learn the details of what you need to do to be in compliance with the recordkeeping rule, you may want to take some time to familiarize yourself with the Regulatory Text and FAQs posted here.  The Letters of Interpretation are also useful reference documents linked from the Recordkeeping page.</a:t>
            </a:r>
          </a:p>
          <a:p>
            <a:pPr eaLnBrk="1" hangingPunct="1"/>
            <a:r>
              <a:rPr lang="en-US" altLang="en-US" dirty="0">
                <a:ea typeface="ＭＳ Ｐゴシック" panose="020B0600070205080204" pitchFamily="34" charset="-128"/>
              </a:rPr>
              <a:t> </a:t>
            </a:r>
          </a:p>
          <a:p>
            <a:pPr eaLnBrk="1" hangingPunct="1"/>
            <a:r>
              <a:rPr lang="en-US" altLang="en-US" dirty="0">
                <a:ea typeface="ＭＳ Ｐゴシック" panose="020B0600070205080204" pitchFamily="34" charset="-128"/>
              </a:rPr>
              <a:t>If you have specific questions that you cannot find direct guidance for in these documents, you may want to try the Recordkeeping Q&amp;A Search application. Also, feel free to call your local OSHA office or submit your question using OSHA’s e-correspondence web page.  You can get a list of OSHA offices and can access OSHA’s Electronic Mail Form using the Contact Us link at the bottom of the Recordkeeping page. </a:t>
            </a:r>
          </a:p>
          <a:p>
            <a:pPr eaLnBrk="1" hangingPunct="1"/>
            <a:r>
              <a:rPr lang="en-US" altLang="en-US" dirty="0">
                <a:ea typeface="ＭＳ Ｐゴシック" panose="020B0600070205080204" pitchFamily="34" charset="-128"/>
              </a:rPr>
              <a:t> </a:t>
            </a:r>
          </a:p>
          <a:p>
            <a:pPr eaLnBrk="1" hangingPunct="1"/>
            <a:r>
              <a:rPr lang="en-US" altLang="en-US" dirty="0">
                <a:ea typeface="ＭＳ Ｐゴシック" panose="020B0600070205080204" pitchFamily="34" charset="-128"/>
              </a:rPr>
              <a:t>Thanks for helping to make the nation’s workplaces safer.</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19</a:t>
            </a:fld>
            <a:endParaRPr lang="en-US" dirty="0"/>
          </a:p>
        </p:txBody>
      </p:sp>
    </p:spTree>
    <p:extLst>
      <p:ext uri="{BB962C8B-B14F-4D97-AF65-F5344CB8AC3E}">
        <p14:creationId xmlns:p14="http://schemas.microsoft.com/office/powerpoint/2010/main" val="158742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ea typeface="ＭＳ Ｐゴシック" panose="020B0600070205080204" pitchFamily="34" charset="-128"/>
              </a:rPr>
              <a:t>This brief presentation reviews OSHA recordkeeping requirements at a high level, with an emphasis on how to fill out the forms provided in OSHA’s Recordkeeping Forms package. The tutorial covers what types of</a:t>
            </a:r>
            <a:r>
              <a:rPr lang="en-US" altLang="en-US" sz="1200" b="1" u="sng" dirty="0">
                <a:highlight>
                  <a:srgbClr val="FFFF00"/>
                </a:highlight>
                <a:ea typeface="ＭＳ Ｐゴシック" panose="020B0600070205080204" pitchFamily="34" charset="-128"/>
              </a:rPr>
              <a:t> </a:t>
            </a:r>
            <a:r>
              <a:rPr lang="en-US" altLang="en-US" sz="1200" b="0" u="none" dirty="0">
                <a:highlight>
                  <a:srgbClr val="FFFF00"/>
                </a:highlight>
                <a:ea typeface="ＭＳ Ｐゴシック" panose="020B0600070205080204" pitchFamily="34" charset="-128"/>
              </a:rPr>
              <a:t>industries</a:t>
            </a:r>
            <a:r>
              <a:rPr lang="en-US" altLang="en-US" sz="1200" b="1" u="sng" dirty="0">
                <a:highlight>
                  <a:srgbClr val="FFFF00"/>
                </a:highlight>
                <a:ea typeface="ＭＳ Ｐゴシック" panose="020B0600070205080204" pitchFamily="34" charset="-128"/>
              </a:rPr>
              <a:t> </a:t>
            </a:r>
            <a:r>
              <a:rPr lang="en-US" altLang="en-US" sz="1200" dirty="0">
                <a:ea typeface="ＭＳ Ｐゴシック" panose="020B0600070205080204" pitchFamily="34" charset="-128"/>
              </a:rPr>
              <a:t>come under the recordkeeping rule and thus are required to complete the forms, what types of injury and illness incidents must be recorded, and what information is to be included </a:t>
            </a:r>
            <a:r>
              <a:rPr lang="en-US" altLang="en-US" sz="1200" b="0" u="none" dirty="0">
                <a:ea typeface="ＭＳ Ｐゴシック" panose="020B0600070205080204" pitchFamily="34" charset="-128"/>
              </a:rPr>
              <a:t>on</a:t>
            </a:r>
            <a:r>
              <a:rPr lang="en-US" altLang="en-US" sz="1200" dirty="0">
                <a:ea typeface="ＭＳ Ｐゴシック" panose="020B0600070205080204" pitchFamily="34" charset="-128"/>
              </a:rPr>
              <a:t> each of the three OSHA forms respectively.</a:t>
            </a:r>
          </a:p>
        </p:txBody>
      </p:sp>
      <p:sp>
        <p:nvSpPr>
          <p:cNvPr id="4" name="Slide Number Placeholder 3"/>
          <p:cNvSpPr>
            <a:spLocks noGrp="1"/>
          </p:cNvSpPr>
          <p:nvPr>
            <p:ph type="sldNum" sz="quarter" idx="5"/>
          </p:nvPr>
        </p:nvSpPr>
        <p:spPr/>
        <p:txBody>
          <a:bodyPr/>
          <a:lstStyle/>
          <a:p>
            <a:fld id="{992F26A9-B259-3845-B75C-7413A7586C4E}" type="slidenum">
              <a:rPr lang="en-US" smtClean="0"/>
              <a:t>2</a:t>
            </a:fld>
            <a:endParaRPr lang="en-US" dirty="0"/>
          </a:p>
        </p:txBody>
      </p:sp>
    </p:spTree>
    <p:extLst>
      <p:ext uri="{BB962C8B-B14F-4D97-AF65-F5344CB8AC3E}">
        <p14:creationId xmlns:p14="http://schemas.microsoft.com/office/powerpoint/2010/main" val="2470757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ea typeface="ＭＳ Ｐゴシック" panose="020B0600070205080204" pitchFamily="34" charset="-128"/>
              </a:rPr>
              <a:t>Many but not all employers must complete the OSHA injury and illness recordkeeping forms on an ongoing basis. </a:t>
            </a:r>
          </a:p>
          <a:p>
            <a:pPr eaLnBrk="1" hangingPunct="1">
              <a:spcBef>
                <a:spcPct val="0"/>
              </a:spcBef>
            </a:pPr>
            <a:endParaRPr lang="en-US" altLang="en-US" dirty="0">
              <a:ea typeface="ＭＳ Ｐゴシック" panose="020B0600070205080204" pitchFamily="34" charset="-128"/>
            </a:endParaRPr>
          </a:p>
          <a:p>
            <a:pPr eaLnBrk="1" hangingPunct="1">
              <a:spcBef>
                <a:spcPct val="0"/>
              </a:spcBef>
            </a:pPr>
            <a:r>
              <a:rPr lang="en-US" altLang="en-US" dirty="0">
                <a:ea typeface="ＭＳ Ｐゴシック" panose="020B0600070205080204" pitchFamily="34" charset="-128"/>
              </a:rPr>
              <a:t>Employers with 10 or fewer employees throughout the previous calendar year do not need to complete these forms.  Said another way, if there are more than 10 employees </a:t>
            </a:r>
            <a:r>
              <a:rPr lang="en-US" altLang="en-US" i="1" dirty="0">
                <a:ea typeface="ＭＳ Ｐゴシック" panose="020B0600070205080204" pitchFamily="34" charset="-128"/>
              </a:rPr>
              <a:t>at any time</a:t>
            </a:r>
            <a:r>
              <a:rPr lang="en-US" altLang="en-US" dirty="0">
                <a:ea typeface="ＭＳ Ｐゴシック" panose="020B0600070205080204" pitchFamily="34" charset="-128"/>
              </a:rPr>
              <a:t> during that calendar year, the employer may come under the requirement. When counting employees, you must include full-time, part-time, temporary, and seasonal workers.  This exemption is based on the employment of the entire company rather than the establishment.  For example, if a company has two establishments, one with 5 employees and one with 7 employees, the company must fill out the forms for each establishment because the company employment is greater than 10.  </a:t>
            </a:r>
          </a:p>
          <a:p>
            <a:pPr eaLnBrk="1" hangingPunct="1">
              <a:spcBef>
                <a:spcPct val="0"/>
              </a:spcBef>
            </a:pPr>
            <a:endParaRPr lang="en-US" altLang="en-US" dirty="0">
              <a:ea typeface="ＭＳ Ｐゴシック" panose="020B0600070205080204" pitchFamily="34" charset="-128"/>
            </a:endParaRPr>
          </a:p>
          <a:p>
            <a:pPr eaLnBrk="1" hangingPunct="1">
              <a:spcBef>
                <a:spcPct val="0"/>
              </a:spcBef>
            </a:pPr>
            <a:r>
              <a:rPr lang="en-US" altLang="en-US" dirty="0">
                <a:ea typeface="ＭＳ Ｐゴシック" panose="020B0600070205080204" pitchFamily="34" charset="-128"/>
              </a:rPr>
              <a:t>In addition to the small employer exemption, there is a </a:t>
            </a:r>
            <a:r>
              <a:rPr lang="en-US" altLang="en-US" b="0" u="none" dirty="0">
                <a:ea typeface="ＭＳ Ｐゴシック" panose="020B0600070205080204" pitchFamily="34" charset="-128"/>
              </a:rPr>
              <a:t>partial</a:t>
            </a:r>
            <a:r>
              <a:rPr lang="en-US" altLang="en-US" dirty="0">
                <a:ea typeface="ＭＳ Ｐゴシック" panose="020B0600070205080204" pitchFamily="34" charset="-128"/>
              </a:rPr>
              <a:t> exemption for establishments classified in certain industries.  For example, the forms do not need to be completed for restaurants, banks, and medical offices.  A complete list of exempt industries can be found on this slide by using the Partially Exempt Industries link. </a:t>
            </a:r>
          </a:p>
          <a:p>
            <a:pPr eaLnBrk="1" hangingPunct="1">
              <a:spcBef>
                <a:spcPct val="0"/>
              </a:spcBef>
            </a:pPr>
            <a:endParaRPr lang="en-US" altLang="en-US" dirty="0">
              <a:ea typeface="ＭＳ Ｐゴシック" panose="020B0600070205080204" pitchFamily="34" charset="-128"/>
            </a:endParaRPr>
          </a:p>
          <a:p>
            <a:pPr eaLnBrk="1" hangingPunct="1">
              <a:spcBef>
                <a:spcPct val="0"/>
              </a:spcBef>
            </a:pPr>
            <a:r>
              <a:rPr lang="en-US" altLang="en-US" dirty="0">
                <a:ea typeface="ＭＳ Ｐゴシック" panose="020B0600070205080204" pitchFamily="34" charset="-128"/>
              </a:rPr>
              <a:t>Establishments normally exempt from keeping the OSHA forms must complete the forms if they are informed in writing to do so by the Bureau of Labor Statistics or OSHA. Also, </a:t>
            </a:r>
            <a:r>
              <a:rPr lang="en-US" altLang="en-US" b="0" u="none" dirty="0">
                <a:ea typeface="ＭＳ Ｐゴシック" panose="020B0600070205080204" pitchFamily="34" charset="-128"/>
              </a:rPr>
              <a:t>all</a:t>
            </a:r>
            <a:r>
              <a:rPr lang="en-US" altLang="en-US" b="1" u="none" dirty="0">
                <a:ea typeface="ＭＳ Ｐゴシック" panose="020B0600070205080204" pitchFamily="34" charset="-128"/>
              </a:rPr>
              <a:t> </a:t>
            </a:r>
            <a:r>
              <a:rPr lang="en-US" altLang="en-US" b="0" u="none" dirty="0">
                <a:ea typeface="ＭＳ Ｐゴシック" panose="020B0600070205080204" pitchFamily="34" charset="-128"/>
              </a:rPr>
              <a:t>employers</a:t>
            </a:r>
            <a:r>
              <a:rPr lang="en-US" altLang="en-US" b="1" u="none" dirty="0">
                <a:ea typeface="ＭＳ Ｐゴシック" panose="020B0600070205080204" pitchFamily="34" charset="-128"/>
              </a:rPr>
              <a:t> </a:t>
            </a:r>
            <a:r>
              <a:rPr lang="en-US" altLang="en-US" b="0" u="none" dirty="0">
                <a:ea typeface="ＭＳ Ｐゴシック" panose="020B0600070205080204" pitchFamily="34" charset="-128"/>
              </a:rPr>
              <a:t>under</a:t>
            </a:r>
            <a:r>
              <a:rPr lang="en-US" altLang="en-US" b="1" u="none" dirty="0">
                <a:ea typeface="ＭＳ Ｐゴシック" panose="020B0600070205080204" pitchFamily="34" charset="-128"/>
              </a:rPr>
              <a:t> </a:t>
            </a:r>
            <a:r>
              <a:rPr lang="en-US" altLang="en-US" b="0" u="none" dirty="0">
                <a:ea typeface="ＭＳ Ｐゴシック" panose="020B0600070205080204" pitchFamily="34" charset="-128"/>
              </a:rPr>
              <a:t>OSHA</a:t>
            </a:r>
            <a:r>
              <a:rPr lang="en-US" altLang="en-US" b="1" u="none" dirty="0">
                <a:ea typeface="ＭＳ Ｐゴシック" panose="020B0600070205080204" pitchFamily="34" charset="-128"/>
              </a:rPr>
              <a:t> </a:t>
            </a:r>
            <a:r>
              <a:rPr lang="en-US" altLang="en-US" b="0" u="none" dirty="0">
                <a:ea typeface="ＭＳ Ｐゴシック" panose="020B0600070205080204" pitchFamily="34" charset="-128"/>
              </a:rPr>
              <a:t>jurisdiction, including these </a:t>
            </a:r>
            <a:r>
              <a:rPr lang="en-US" altLang="en-US" dirty="0">
                <a:ea typeface="ＭＳ Ｐゴシック" panose="020B0600070205080204" pitchFamily="34" charset="-128"/>
              </a:rPr>
              <a:t>exempt establishments, must report to OSHA within 8 hours any work-related fatality.  Work-related amputations, in-patient hospitalizations, and the loss of an eye must be reported to OSHA within 24 hours of learning of the incident.  These events can be reported by phone to the local OSHA Area Office or by using the OSHA 800 number (1-800-321-6742) or by using the reporting application on OSHA’s public website.</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3</a:t>
            </a:fld>
            <a:endParaRPr lang="en-US" dirty="0"/>
          </a:p>
        </p:txBody>
      </p:sp>
    </p:spTree>
    <p:extLst>
      <p:ext uri="{BB962C8B-B14F-4D97-AF65-F5344CB8AC3E}">
        <p14:creationId xmlns:p14="http://schemas.microsoft.com/office/powerpoint/2010/main" val="1875652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ea typeface="ＭＳ Ｐゴシック" panose="020B0600070205080204" pitchFamily="34" charset="-128"/>
              </a:rPr>
              <a:t>There are three forms you--the employer--must complete.  OSHA forms 300 and 301 are maintained on an ongoing basis.  Recordable injuries and illnesses must be entered on these forms as they occur throughout the year.  The OSHA Form 300A is completed after the end of the year, summarizing the number of recordable cases that occurred.   Employers may use equivalent forms in place of these forms as long as the equivalent forms contain all of the same data elements and are as easy to read as the OSHA forms.</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4</a:t>
            </a:fld>
            <a:endParaRPr lang="en-US" dirty="0"/>
          </a:p>
        </p:txBody>
      </p:sp>
    </p:spTree>
    <p:extLst>
      <p:ext uri="{BB962C8B-B14F-4D97-AF65-F5344CB8AC3E}">
        <p14:creationId xmlns:p14="http://schemas.microsoft.com/office/powerpoint/2010/main" val="19371273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5</a:t>
            </a:fld>
            <a:endParaRPr lang="en-US" dirty="0"/>
          </a:p>
        </p:txBody>
      </p:sp>
    </p:spTree>
    <p:extLst>
      <p:ext uri="{BB962C8B-B14F-4D97-AF65-F5344CB8AC3E}">
        <p14:creationId xmlns:p14="http://schemas.microsoft.com/office/powerpoint/2010/main" val="4044011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ea typeface="ＭＳ Ｐゴシック" panose="020B0600070205080204" pitchFamily="34" charset="-128"/>
              </a:rPr>
              <a:t>Any work-related injury or illness that meets the recording criteria must be entered on the forms within 7 calendar days of learning about its occurrence.  </a:t>
            </a:r>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6</a:t>
            </a:fld>
            <a:endParaRPr lang="en-US" dirty="0"/>
          </a:p>
        </p:txBody>
      </p:sp>
    </p:spTree>
    <p:extLst>
      <p:ext uri="{BB962C8B-B14F-4D97-AF65-F5344CB8AC3E}">
        <p14:creationId xmlns:p14="http://schemas.microsoft.com/office/powerpoint/2010/main" val="435668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ea typeface="ＭＳ Ｐゴシック" panose="020B0600070205080204" pitchFamily="34" charset="-128"/>
              </a:rPr>
              <a:t>OSHA defines an injury or illness as an abnormal condition or disorder. Injuries and illnesses include cases such as cuts, fractures, sprains, skin diseases, or respiratory conditions.  For OSHA recordkeeping purposes, an injury or illness can also consist of only subjective symptoms such as aches or pain.  </a:t>
            </a:r>
          </a:p>
          <a:p>
            <a:pPr eaLnBrk="1" hangingPunct="1">
              <a:spcBef>
                <a:spcPct val="0"/>
              </a:spcBef>
            </a:pPr>
            <a:endParaRPr lang="en-US" altLang="en-US" dirty="0">
              <a:ea typeface="ＭＳ Ｐゴシック" panose="020B0600070205080204" pitchFamily="34" charset="-128"/>
            </a:endParaRPr>
          </a:p>
          <a:p>
            <a:pPr eaLnBrk="1" hangingPunct="1">
              <a:spcBef>
                <a:spcPct val="0"/>
              </a:spcBef>
            </a:pPr>
            <a:r>
              <a:rPr lang="en-US" altLang="en-US" dirty="0">
                <a:ea typeface="ＭＳ Ｐゴシック" panose="020B0600070205080204" pitchFamily="34" charset="-128"/>
              </a:rPr>
              <a:t>Exposures that do not result in signs or symptoms are not considered injuries or illnesses and should therefore not be recorded on the OSHA forms.  For example, if an employee is exposed to chlorine and does not exhibit any signs or symptoms due to the exposure, the case would not be recorded on the Log, even if it involved prophylactic—that is, preventative--medical treatment.</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7</a:t>
            </a:fld>
            <a:endParaRPr lang="en-US" dirty="0"/>
          </a:p>
        </p:txBody>
      </p:sp>
    </p:spTree>
    <p:extLst>
      <p:ext uri="{BB962C8B-B14F-4D97-AF65-F5344CB8AC3E}">
        <p14:creationId xmlns:p14="http://schemas.microsoft.com/office/powerpoint/2010/main" val="3531259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ea typeface="ＭＳ Ｐゴシック" panose="020B0600070205080204" pitchFamily="34" charset="-128"/>
              </a:rPr>
              <a:t>Cases that are caused, contributed to, or significantly aggravated by events or exposures in the work environment are considered work related for OSHA recordkeeping purposes.  Work-relatedness is presumed for injuries and illnesses occurring in the workplace or in locations where the employee is located as a condition of employment. It’s important to remember that if </a:t>
            </a:r>
            <a:r>
              <a:rPr lang="en-US" altLang="en-US" b="0" u="none" dirty="0">
                <a:ea typeface="ＭＳ Ｐゴシック" panose="020B0600070205080204" pitchFamily="34" charset="-128"/>
              </a:rPr>
              <a:t>any exposure or event in the work environment </a:t>
            </a:r>
            <a:r>
              <a:rPr lang="en-US" altLang="en-US" dirty="0">
                <a:ea typeface="ＭＳ Ｐゴシック" panose="020B0600070205080204" pitchFamily="34" charset="-128"/>
              </a:rPr>
              <a:t>makes any contribution to the injury or illness, it is considered work-related for OSHA recordkeeping purposes. </a:t>
            </a:r>
          </a:p>
          <a:p>
            <a:pPr eaLnBrk="1" hangingPunct="1">
              <a:spcBef>
                <a:spcPct val="0"/>
              </a:spcBef>
            </a:pPr>
            <a:br>
              <a:rPr lang="en-US" altLang="en-US" dirty="0">
                <a:ea typeface="ＭＳ Ｐゴシック" panose="020B0600070205080204" pitchFamily="34" charset="-128"/>
              </a:rPr>
            </a:br>
            <a:r>
              <a:rPr lang="en-US" altLang="en-US" dirty="0">
                <a:ea typeface="ＭＳ Ｐゴシック" panose="020B0600070205080204" pitchFamily="34" charset="-128"/>
              </a:rPr>
              <a:t>There are certain activities that </a:t>
            </a:r>
            <a:r>
              <a:rPr lang="en-US" altLang="en-US" b="0" u="none" dirty="0">
                <a:ea typeface="ＭＳ Ｐゴシック" panose="020B0600070205080204" pitchFamily="34" charset="-128"/>
              </a:rPr>
              <a:t>may </a:t>
            </a:r>
            <a:r>
              <a:rPr lang="en-US" altLang="en-US" dirty="0">
                <a:ea typeface="ＭＳ Ｐゴシック" panose="020B0600070205080204" pitchFamily="34" charset="-128"/>
              </a:rPr>
              <a:t>occur in the work environment that OSHA does not consider work related. For example, injuries resulting directly from eating, drinking, or preparing </a:t>
            </a:r>
            <a:r>
              <a:rPr lang="en-US" altLang="en-US" b="0" u="none" dirty="0">
                <a:ea typeface="ＭＳ Ｐゴシック" panose="020B0600070205080204" pitchFamily="34" charset="-128"/>
              </a:rPr>
              <a:t>one’s </a:t>
            </a:r>
            <a:r>
              <a:rPr lang="en-US" altLang="en-US" dirty="0">
                <a:ea typeface="ＭＳ Ｐゴシック" panose="020B0600070205080204" pitchFamily="34" charset="-128"/>
              </a:rPr>
              <a:t>own food at the workplace are not considered work related.  For a complete list of these activities, refer to section 1904.5(b)(2) using the link found on this slide.</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8</a:t>
            </a:fld>
            <a:endParaRPr lang="en-US" dirty="0"/>
          </a:p>
        </p:txBody>
      </p:sp>
    </p:spTree>
    <p:extLst>
      <p:ext uri="{BB962C8B-B14F-4D97-AF65-F5344CB8AC3E}">
        <p14:creationId xmlns:p14="http://schemas.microsoft.com/office/powerpoint/2010/main" val="2943349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ea typeface="ＭＳ Ｐゴシック" panose="020B0600070205080204" pitchFamily="34" charset="-128"/>
              </a:rPr>
              <a:t>Work-related injuries and illnesses that result in death</a:t>
            </a:r>
            <a:r>
              <a:rPr lang="en-US" altLang="en-US" u="none" dirty="0">
                <a:ea typeface="ＭＳ Ｐゴシック" panose="020B0600070205080204" pitchFamily="34" charset="-128"/>
              </a:rPr>
              <a:t>, </a:t>
            </a:r>
            <a:r>
              <a:rPr lang="en-US" altLang="en-US" dirty="0">
                <a:ea typeface="ＭＳ Ｐゴシック" panose="020B0600070205080204" pitchFamily="34" charset="-128"/>
              </a:rPr>
              <a:t>days away from work, restricted work activity or transfer to another job, medical treatment beyond first aid, loss of consciousness, or a significant injury or illness diagnosed by a PLHCP must be recorded on the OSHA forms.  We’ll talk about these criteria on the next few slides.</a:t>
            </a:r>
          </a:p>
          <a:p>
            <a:endParaRPr lang="en-US" dirty="0"/>
          </a:p>
          <a:p>
            <a:r>
              <a:rPr lang="en-US" dirty="0"/>
              <a:t>Work-related cases of cancer, chronic irreversible disease, fractured or cracked bones or teeth, or a punctured ear drum must also be entered on the OSHA forms.  These are considered significant injuries and illnesses.</a:t>
            </a:r>
          </a:p>
        </p:txBody>
      </p:sp>
      <p:sp>
        <p:nvSpPr>
          <p:cNvPr id="4" name="Slide Number Placeholder 3"/>
          <p:cNvSpPr>
            <a:spLocks noGrp="1"/>
          </p:cNvSpPr>
          <p:nvPr>
            <p:ph type="sldNum" sz="quarter" idx="5"/>
          </p:nvPr>
        </p:nvSpPr>
        <p:spPr/>
        <p:txBody>
          <a:bodyPr/>
          <a:lstStyle/>
          <a:p>
            <a:fld id="{992F26A9-B259-3845-B75C-7413A7586C4E}" type="slidenum">
              <a:rPr lang="en-US" smtClean="0"/>
              <a:t>9</a:t>
            </a:fld>
            <a:endParaRPr lang="en-US" dirty="0"/>
          </a:p>
        </p:txBody>
      </p:sp>
    </p:spTree>
    <p:extLst>
      <p:ext uri="{BB962C8B-B14F-4D97-AF65-F5344CB8AC3E}">
        <p14:creationId xmlns:p14="http://schemas.microsoft.com/office/powerpoint/2010/main" val="6085499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AC8A552-7374-7E5E-B746-A43D7A1DCAB8}"/>
              </a:ext>
            </a:extLst>
          </p:cNvPr>
          <p:cNvPicPr>
            <a:picLocks noChangeAspect="1"/>
          </p:cNvPicPr>
          <p:nvPr userDrawn="1"/>
        </p:nvPicPr>
        <p:blipFill>
          <a:blip r:embed="rId2"/>
          <a:srcRect/>
          <a:stretch/>
        </p:blipFill>
        <p:spPr>
          <a:xfrm>
            <a:off x="0" y="-1777"/>
            <a:ext cx="12192000" cy="6221074"/>
          </a:xfrm>
          <a:prstGeom prst="rect">
            <a:avLst/>
          </a:prstGeom>
        </p:spPr>
      </p:pic>
      <p:sp>
        <p:nvSpPr>
          <p:cNvPr id="6" name="Title 1">
            <a:extLst>
              <a:ext uri="{FF2B5EF4-FFF2-40B4-BE49-F238E27FC236}">
                <a16:creationId xmlns:a16="http://schemas.microsoft.com/office/drawing/2014/main" id="{E0D2BD20-E24E-ABED-7D22-C7A8026C8AF1}"/>
              </a:ext>
            </a:extLst>
          </p:cNvPr>
          <p:cNvSpPr>
            <a:spLocks noGrp="1"/>
          </p:cNvSpPr>
          <p:nvPr>
            <p:ph type="ctrTitle"/>
          </p:nvPr>
        </p:nvSpPr>
        <p:spPr>
          <a:xfrm>
            <a:off x="581191" y="1020431"/>
            <a:ext cx="6532409" cy="1475013"/>
          </a:xfrm>
          <a:effectLst/>
        </p:spPr>
        <p:txBody>
          <a:bodyPr anchor="b">
            <a:normAutofit/>
          </a:bodyPr>
          <a:lstStyle>
            <a:lvl1pPr>
              <a:defRPr sz="3600" b="1" cap="none" baseline="0">
                <a:solidFill>
                  <a:schemeClr val="bg1"/>
                </a:solidFill>
                <a:latin typeface="Aptos" panose="020B0004020202020204" pitchFamily="34" charset="0"/>
              </a:defRPr>
            </a:lvl1pPr>
          </a:lstStyle>
          <a:p>
            <a:r>
              <a:rPr lang="en-US" dirty="0"/>
              <a:t>Click to edit Master title style</a:t>
            </a:r>
          </a:p>
        </p:txBody>
      </p:sp>
      <p:sp>
        <p:nvSpPr>
          <p:cNvPr id="7" name="Subtitle 2">
            <a:extLst>
              <a:ext uri="{FF2B5EF4-FFF2-40B4-BE49-F238E27FC236}">
                <a16:creationId xmlns:a16="http://schemas.microsoft.com/office/drawing/2014/main" id="{27DF1F57-D5A3-7826-AE90-9B1981057B8A}"/>
              </a:ext>
            </a:extLst>
          </p:cNvPr>
          <p:cNvSpPr>
            <a:spLocks noGrp="1"/>
          </p:cNvSpPr>
          <p:nvPr>
            <p:ph type="subTitle" idx="1"/>
          </p:nvPr>
        </p:nvSpPr>
        <p:spPr>
          <a:xfrm>
            <a:off x="581194" y="2495445"/>
            <a:ext cx="6532407" cy="590321"/>
          </a:xfrm>
        </p:spPr>
        <p:txBody>
          <a:bodyPr anchor="t">
            <a:normAutofit/>
          </a:bodyPr>
          <a:lstStyle>
            <a:lvl1pPr marL="0" indent="0" algn="l">
              <a:buNone/>
              <a:defRPr sz="2000" b="0" cap="none" baseline="0">
                <a:solidFill>
                  <a:srgbClr val="00B0F0"/>
                </a:solidFill>
                <a:latin typeface="Aptos" panose="020B00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8" name="Picture 7" descr="Icon&#10;&#10;AI-generated content may be incorrect.">
            <a:extLst>
              <a:ext uri="{FF2B5EF4-FFF2-40B4-BE49-F238E27FC236}">
                <a16:creationId xmlns:a16="http://schemas.microsoft.com/office/drawing/2014/main" id="{8CF53F69-DA90-FBB8-70B1-DBD0F2F29FE3}"/>
              </a:ext>
            </a:extLst>
          </p:cNvPr>
          <p:cNvPicPr>
            <a:picLocks noChangeAspect="1"/>
          </p:cNvPicPr>
          <p:nvPr userDrawn="1"/>
        </p:nvPicPr>
        <p:blipFill>
          <a:blip r:embed="rId3">
            <a:alphaModFix amt="3000"/>
          </a:blip>
          <a:srcRect t="8100" r="23863" b="43916"/>
          <a:stretch/>
        </p:blipFill>
        <p:spPr>
          <a:xfrm>
            <a:off x="1401061" y="0"/>
            <a:ext cx="9470939" cy="5968722"/>
          </a:xfrm>
          <a:prstGeom prst="rect">
            <a:avLst/>
          </a:prstGeom>
        </p:spPr>
      </p:pic>
      <p:pic>
        <p:nvPicPr>
          <p:cNvPr id="9" name="Picture 8" descr="Shape&#10;&#10;AI-generated content may be incorrect.">
            <a:extLst>
              <a:ext uri="{FF2B5EF4-FFF2-40B4-BE49-F238E27FC236}">
                <a16:creationId xmlns:a16="http://schemas.microsoft.com/office/drawing/2014/main" id="{20B7271A-B0DF-47F8-8512-2781E7803F97}"/>
              </a:ext>
            </a:extLst>
          </p:cNvPr>
          <p:cNvPicPr>
            <a:picLocks noChangeAspect="1"/>
          </p:cNvPicPr>
          <p:nvPr userDrawn="1"/>
        </p:nvPicPr>
        <p:blipFill>
          <a:blip r:embed="rId4"/>
          <a:stretch>
            <a:fillRect/>
          </a:stretch>
        </p:blipFill>
        <p:spPr>
          <a:xfrm>
            <a:off x="9313187" y="5968722"/>
            <a:ext cx="2218813" cy="358180"/>
          </a:xfrm>
          <a:prstGeom prst="rect">
            <a:avLst/>
          </a:prstGeom>
        </p:spPr>
      </p:pic>
    </p:spTree>
    <p:extLst>
      <p:ext uri="{BB962C8B-B14F-4D97-AF65-F5344CB8AC3E}">
        <p14:creationId xmlns:p14="http://schemas.microsoft.com/office/powerpoint/2010/main" val="5398435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260E33-B222-E53C-1E85-CD5C0F91003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3" name="AutoShape 3">
            <a:extLst>
              <a:ext uri="{FF2B5EF4-FFF2-40B4-BE49-F238E27FC236}">
                <a16:creationId xmlns:a16="http://schemas.microsoft.com/office/drawing/2014/main" id="{EBF1CE6D-ED2E-72C5-2768-C78F788C5D9F}"/>
              </a:ext>
            </a:extLst>
          </p:cNvPr>
          <p:cNvSpPr>
            <a:spLocks noChangeAspect="1" noChangeArrowheads="1" noTextEdit="1"/>
          </p:cNvSpPr>
          <p:nvPr userDrawn="1"/>
        </p:nvSpPr>
        <p:spPr bwMode="auto">
          <a:xfrm>
            <a:off x="-76200" y="0"/>
            <a:ext cx="12268200"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7">
            <a:extLst>
              <a:ext uri="{FF2B5EF4-FFF2-40B4-BE49-F238E27FC236}">
                <a16:creationId xmlns:a16="http://schemas.microsoft.com/office/drawing/2014/main" id="{87337B08-0FE5-4627-390E-ABD40EBA45DF}"/>
              </a:ext>
            </a:extLst>
          </p:cNvPr>
          <p:cNvSpPr>
            <a:spLocks/>
          </p:cNvSpPr>
          <p:nvPr userDrawn="1"/>
        </p:nvSpPr>
        <p:spPr bwMode="auto">
          <a:xfrm>
            <a:off x="5588000" y="-147638"/>
            <a:ext cx="6819900" cy="1446213"/>
          </a:xfrm>
          <a:custGeom>
            <a:avLst/>
            <a:gdLst>
              <a:gd name="T0" fmla="*/ 1007 w 1007"/>
              <a:gd name="T1" fmla="*/ 0 h 213"/>
              <a:gd name="T2" fmla="*/ 829 w 1007"/>
              <a:gd name="T3" fmla="*/ 174 h 213"/>
              <a:gd name="T4" fmla="*/ 734 w 1007"/>
              <a:gd name="T5" fmla="*/ 213 h 213"/>
              <a:gd name="T6" fmla="*/ 0 w 1007"/>
              <a:gd name="T7" fmla="*/ 213 h 213"/>
            </a:gdLst>
            <a:ahLst/>
            <a:cxnLst>
              <a:cxn ang="0">
                <a:pos x="T0" y="T1"/>
              </a:cxn>
              <a:cxn ang="0">
                <a:pos x="T2" y="T3"/>
              </a:cxn>
              <a:cxn ang="0">
                <a:pos x="T4" y="T5"/>
              </a:cxn>
              <a:cxn ang="0">
                <a:pos x="T6" y="T7"/>
              </a:cxn>
            </a:cxnLst>
            <a:rect l="0" t="0" r="r" b="b"/>
            <a:pathLst>
              <a:path w="1007" h="213">
                <a:moveTo>
                  <a:pt x="1007" y="0"/>
                </a:moveTo>
                <a:cubicBezTo>
                  <a:pt x="829" y="174"/>
                  <a:pt x="829" y="174"/>
                  <a:pt x="829" y="174"/>
                </a:cubicBezTo>
                <a:cubicBezTo>
                  <a:pt x="804" y="199"/>
                  <a:pt x="770" y="213"/>
                  <a:pt x="734" y="213"/>
                </a:cubicBezTo>
                <a:cubicBezTo>
                  <a:pt x="0" y="213"/>
                  <a:pt x="0" y="213"/>
                  <a:pt x="0" y="213"/>
                </a:cubicBezTo>
              </a:path>
            </a:pathLst>
          </a:custGeom>
          <a:noFill/>
          <a:ln w="82550" cap="flat">
            <a:solidFill>
              <a:srgbClr val="1999C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 name="Line 8">
            <a:extLst>
              <a:ext uri="{FF2B5EF4-FFF2-40B4-BE49-F238E27FC236}">
                <a16:creationId xmlns:a16="http://schemas.microsoft.com/office/drawing/2014/main" id="{0D021321-5589-2A24-A0E6-B6976E096C21}"/>
              </a:ext>
            </a:extLst>
          </p:cNvPr>
          <p:cNvSpPr>
            <a:spLocks noChangeShapeType="1"/>
          </p:cNvSpPr>
          <p:nvPr userDrawn="1"/>
        </p:nvSpPr>
        <p:spPr bwMode="auto">
          <a:xfrm>
            <a:off x="-14288" y="1298575"/>
            <a:ext cx="5602288" cy="0"/>
          </a:xfrm>
          <a:prstGeom prst="line">
            <a:avLst/>
          </a:prstGeom>
          <a:noFill/>
          <a:ln w="82550" cap="flat">
            <a:solidFill>
              <a:srgbClr val="1999C8"/>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9" name="Group 8">
            <a:extLst>
              <a:ext uri="{FF2B5EF4-FFF2-40B4-BE49-F238E27FC236}">
                <a16:creationId xmlns:a16="http://schemas.microsoft.com/office/drawing/2014/main" id="{44F974D4-348E-D749-B7BE-6E4154907D01}"/>
              </a:ext>
            </a:extLst>
          </p:cNvPr>
          <p:cNvGrpSpPr/>
          <p:nvPr userDrawn="1"/>
        </p:nvGrpSpPr>
        <p:grpSpPr>
          <a:xfrm>
            <a:off x="-14288" y="-989013"/>
            <a:ext cx="12341226" cy="1514475"/>
            <a:chOff x="-14288" y="-493713"/>
            <a:chExt cx="12341226" cy="1514475"/>
          </a:xfrm>
        </p:grpSpPr>
        <p:sp>
          <p:nvSpPr>
            <p:cNvPr id="10" name="Freeform 5">
              <a:extLst>
                <a:ext uri="{FF2B5EF4-FFF2-40B4-BE49-F238E27FC236}">
                  <a16:creationId xmlns:a16="http://schemas.microsoft.com/office/drawing/2014/main" id="{37A0A0A3-A365-A910-B005-9C2334C21D96}"/>
                </a:ext>
              </a:extLst>
            </p:cNvPr>
            <p:cNvSpPr>
              <a:spLocks/>
            </p:cNvSpPr>
            <p:nvPr userDrawn="1"/>
          </p:nvSpPr>
          <p:spPr bwMode="auto">
            <a:xfrm>
              <a:off x="6075363" y="-296863"/>
              <a:ext cx="6054725" cy="1317625"/>
            </a:xfrm>
            <a:custGeom>
              <a:avLst/>
              <a:gdLst>
                <a:gd name="T0" fmla="*/ 0 w 894"/>
                <a:gd name="T1" fmla="*/ 194 h 194"/>
                <a:gd name="T2" fmla="*/ 653 w 894"/>
                <a:gd name="T3" fmla="*/ 194 h 194"/>
                <a:gd name="T4" fmla="*/ 737 w 894"/>
                <a:gd name="T5" fmla="*/ 158 h 194"/>
                <a:gd name="T6" fmla="*/ 894 w 894"/>
                <a:gd name="T7" fmla="*/ 0 h 194"/>
                <a:gd name="T8" fmla="*/ 0 w 894"/>
                <a:gd name="T9" fmla="*/ 0 h 194"/>
                <a:gd name="T10" fmla="*/ 0 w 894"/>
                <a:gd name="T11" fmla="*/ 194 h 194"/>
              </a:gdLst>
              <a:ahLst/>
              <a:cxnLst>
                <a:cxn ang="0">
                  <a:pos x="T0" y="T1"/>
                </a:cxn>
                <a:cxn ang="0">
                  <a:pos x="T2" y="T3"/>
                </a:cxn>
                <a:cxn ang="0">
                  <a:pos x="T4" y="T5"/>
                </a:cxn>
                <a:cxn ang="0">
                  <a:pos x="T6" y="T7"/>
                </a:cxn>
                <a:cxn ang="0">
                  <a:pos x="T8" y="T9"/>
                </a:cxn>
                <a:cxn ang="0">
                  <a:pos x="T10" y="T11"/>
                </a:cxn>
              </a:cxnLst>
              <a:rect l="0" t="0" r="r" b="b"/>
              <a:pathLst>
                <a:path w="894" h="194">
                  <a:moveTo>
                    <a:pt x="0" y="194"/>
                  </a:moveTo>
                  <a:cubicBezTo>
                    <a:pt x="653" y="194"/>
                    <a:pt x="653" y="194"/>
                    <a:pt x="653" y="194"/>
                  </a:cubicBezTo>
                  <a:cubicBezTo>
                    <a:pt x="685" y="194"/>
                    <a:pt x="715" y="181"/>
                    <a:pt x="737" y="158"/>
                  </a:cubicBezTo>
                  <a:cubicBezTo>
                    <a:pt x="894" y="0"/>
                    <a:pt x="894" y="0"/>
                    <a:pt x="894" y="0"/>
                  </a:cubicBezTo>
                  <a:cubicBezTo>
                    <a:pt x="0" y="0"/>
                    <a:pt x="0" y="0"/>
                    <a:pt x="0" y="0"/>
                  </a:cubicBezTo>
                  <a:lnTo>
                    <a:pt x="0" y="194"/>
                  </a:lnTo>
                  <a:close/>
                </a:path>
              </a:pathLst>
            </a:custGeom>
            <a:solidFill>
              <a:srgbClr val="002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Rectangle 10">
              <a:extLst>
                <a:ext uri="{FF2B5EF4-FFF2-40B4-BE49-F238E27FC236}">
                  <a16:creationId xmlns:a16="http://schemas.microsoft.com/office/drawing/2014/main" id="{F2D40814-3B3C-F37F-2B0B-366253CBCAA9}"/>
                </a:ext>
              </a:extLst>
            </p:cNvPr>
            <p:cNvSpPr>
              <a:spLocks noChangeArrowheads="1"/>
            </p:cNvSpPr>
            <p:nvPr userDrawn="1"/>
          </p:nvSpPr>
          <p:spPr bwMode="auto">
            <a:xfrm>
              <a:off x="-14288" y="-296863"/>
              <a:ext cx="6096000" cy="1317625"/>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Rectangle 9">
              <a:extLst>
                <a:ext uri="{FF2B5EF4-FFF2-40B4-BE49-F238E27FC236}">
                  <a16:creationId xmlns:a16="http://schemas.microsoft.com/office/drawing/2014/main" id="{ED15F2CF-5DDE-4F86-A666-C47888FEBC82}"/>
                </a:ext>
              </a:extLst>
            </p:cNvPr>
            <p:cNvSpPr>
              <a:spLocks noChangeArrowheads="1"/>
            </p:cNvSpPr>
            <p:nvPr userDrawn="1"/>
          </p:nvSpPr>
          <p:spPr bwMode="auto">
            <a:xfrm>
              <a:off x="-14288" y="-487363"/>
              <a:ext cx="12042775" cy="285750"/>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0">
              <a:extLst>
                <a:ext uri="{FF2B5EF4-FFF2-40B4-BE49-F238E27FC236}">
                  <a16:creationId xmlns:a16="http://schemas.microsoft.com/office/drawing/2014/main" id="{A3F891F8-5D7D-73EF-A70F-2FE7BF062337}"/>
                </a:ext>
              </a:extLst>
            </p:cNvPr>
            <p:cNvSpPr>
              <a:spLocks/>
            </p:cNvSpPr>
            <p:nvPr userDrawn="1"/>
          </p:nvSpPr>
          <p:spPr bwMode="auto">
            <a:xfrm>
              <a:off x="11696700" y="-493713"/>
              <a:ext cx="630238" cy="638175"/>
            </a:xfrm>
            <a:custGeom>
              <a:avLst/>
              <a:gdLst>
                <a:gd name="T0" fmla="*/ 55 w 397"/>
                <a:gd name="T1" fmla="*/ 56 h 402"/>
                <a:gd name="T2" fmla="*/ 0 w 397"/>
                <a:gd name="T3" fmla="*/ 402 h 402"/>
                <a:gd name="T4" fmla="*/ 397 w 397"/>
                <a:gd name="T5" fmla="*/ 0 h 402"/>
                <a:gd name="T6" fmla="*/ 55 w 397"/>
                <a:gd name="T7" fmla="*/ 56 h 402"/>
              </a:gdLst>
              <a:ahLst/>
              <a:cxnLst>
                <a:cxn ang="0">
                  <a:pos x="T0" y="T1"/>
                </a:cxn>
                <a:cxn ang="0">
                  <a:pos x="T2" y="T3"/>
                </a:cxn>
                <a:cxn ang="0">
                  <a:pos x="T4" y="T5"/>
                </a:cxn>
                <a:cxn ang="0">
                  <a:pos x="T6" y="T7"/>
                </a:cxn>
              </a:cxnLst>
              <a:rect l="0" t="0" r="r" b="b"/>
              <a:pathLst>
                <a:path w="397" h="402">
                  <a:moveTo>
                    <a:pt x="55" y="56"/>
                  </a:moveTo>
                  <a:lnTo>
                    <a:pt x="0" y="402"/>
                  </a:lnTo>
                  <a:lnTo>
                    <a:pt x="397" y="0"/>
                  </a:lnTo>
                  <a:lnTo>
                    <a:pt x="55" y="56"/>
                  </a:lnTo>
                  <a:close/>
                </a:path>
              </a:pathLst>
            </a:custGeom>
            <a:solidFill>
              <a:srgbClr val="002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Rectangle 11">
              <a:extLst>
                <a:ext uri="{FF2B5EF4-FFF2-40B4-BE49-F238E27FC236}">
                  <a16:creationId xmlns:a16="http://schemas.microsoft.com/office/drawing/2014/main" id="{D885E428-50BB-3626-D29A-3BB03397E5F0}"/>
                </a:ext>
              </a:extLst>
            </p:cNvPr>
            <p:cNvSpPr>
              <a:spLocks noChangeArrowheads="1"/>
            </p:cNvSpPr>
            <p:nvPr userDrawn="1"/>
          </p:nvSpPr>
          <p:spPr bwMode="auto">
            <a:xfrm>
              <a:off x="11580813" y="-487363"/>
              <a:ext cx="657225" cy="47625"/>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Rectangle 14">
              <a:extLst>
                <a:ext uri="{FF2B5EF4-FFF2-40B4-BE49-F238E27FC236}">
                  <a16:creationId xmlns:a16="http://schemas.microsoft.com/office/drawing/2014/main" id="{E582AE3F-8023-EB2D-B995-246E83C49024}"/>
                </a:ext>
              </a:extLst>
            </p:cNvPr>
            <p:cNvSpPr/>
            <p:nvPr userDrawn="1"/>
          </p:nvSpPr>
          <p:spPr>
            <a:xfrm>
              <a:off x="5811044" y="-319958"/>
              <a:ext cx="493712" cy="1317624"/>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itle 1">
            <a:extLst>
              <a:ext uri="{FF2B5EF4-FFF2-40B4-BE49-F238E27FC236}">
                <a16:creationId xmlns:a16="http://schemas.microsoft.com/office/drawing/2014/main" id="{3080B338-D2A4-0689-1F64-BD1DC824ECEF}"/>
              </a:ext>
            </a:extLst>
          </p:cNvPr>
          <p:cNvSpPr>
            <a:spLocks noGrp="1"/>
          </p:cNvSpPr>
          <p:nvPr>
            <p:ph type="title"/>
          </p:nvPr>
        </p:nvSpPr>
        <p:spPr>
          <a:xfrm>
            <a:off x="581192" y="623940"/>
            <a:ext cx="9969577" cy="509081"/>
          </a:xfrm>
        </p:spPr>
        <p:txBody>
          <a:bodyPr anchor="ctr" anchorCtr="0">
            <a:normAutofit/>
          </a:bodyPr>
          <a:lstStyle>
            <a:lvl1pPr>
              <a:defRPr sz="3200" b="1" cap="none" baseline="0">
                <a:solidFill>
                  <a:srgbClr val="00294E"/>
                </a:solidFill>
                <a:latin typeface="Aptos" panose="020B0004020202020204" pitchFamily="34" charset="0"/>
              </a:defRPr>
            </a:lvl1pPr>
          </a:lstStyle>
          <a:p>
            <a:r>
              <a:rPr lang="en-US" dirty="0"/>
              <a:t>Click to edit Master title style</a:t>
            </a:r>
          </a:p>
        </p:txBody>
      </p:sp>
      <p:sp>
        <p:nvSpPr>
          <p:cNvPr id="17" name="Rectangle 16">
            <a:extLst>
              <a:ext uri="{FF2B5EF4-FFF2-40B4-BE49-F238E27FC236}">
                <a16:creationId xmlns:a16="http://schemas.microsoft.com/office/drawing/2014/main" id="{DBB5EE63-B9CE-42CC-6ED6-45C83F75C98B}"/>
              </a:ext>
            </a:extLst>
          </p:cNvPr>
          <p:cNvSpPr/>
          <p:nvPr userDrawn="1"/>
        </p:nvSpPr>
        <p:spPr>
          <a:xfrm>
            <a:off x="-14288" y="-1143000"/>
            <a:ext cx="12606338" cy="1123950"/>
          </a:xfrm>
          <a:prstGeom prst="rect">
            <a:avLst/>
          </a:prstGeom>
          <a:solidFill>
            <a:srgbClr val="E7E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46D19FC9-C7AC-C553-221C-F3DCBC0DEDAE}"/>
              </a:ext>
            </a:extLst>
          </p:cNvPr>
          <p:cNvSpPr/>
          <p:nvPr userDrawn="1"/>
        </p:nvSpPr>
        <p:spPr>
          <a:xfrm>
            <a:off x="12211050" y="-147638"/>
            <a:ext cx="400050" cy="920751"/>
          </a:xfrm>
          <a:prstGeom prst="rect">
            <a:avLst/>
          </a:prstGeom>
          <a:solidFill>
            <a:srgbClr val="E7E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2" name="Straight Connector 21">
            <a:extLst>
              <a:ext uri="{FF2B5EF4-FFF2-40B4-BE49-F238E27FC236}">
                <a16:creationId xmlns:a16="http://schemas.microsoft.com/office/drawing/2014/main" id="{6FB89673-5CBC-B312-F9AA-971680045C22}"/>
              </a:ext>
            </a:extLst>
          </p:cNvPr>
          <p:cNvCxnSpPr/>
          <p:nvPr userDrawn="1"/>
        </p:nvCxnSpPr>
        <p:spPr>
          <a:xfrm>
            <a:off x="4802808" y="130468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7397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260E33-B222-E53C-1E85-CD5C0F91003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pic>
        <p:nvPicPr>
          <p:cNvPr id="4" name="Picture 3">
            <a:extLst>
              <a:ext uri="{FF2B5EF4-FFF2-40B4-BE49-F238E27FC236}">
                <a16:creationId xmlns:a16="http://schemas.microsoft.com/office/drawing/2014/main" id="{A2A82939-81F8-BBDB-25B0-D4C14DB61F58}"/>
              </a:ext>
            </a:extLst>
          </p:cNvPr>
          <p:cNvPicPr>
            <a:picLocks noChangeAspect="1"/>
          </p:cNvPicPr>
          <p:nvPr userDrawn="1"/>
        </p:nvPicPr>
        <p:blipFill>
          <a:blip r:embed="rId2"/>
          <a:srcRect l="-495" t="26917" r="1953"/>
          <a:stretch/>
        </p:blipFill>
        <p:spPr>
          <a:xfrm>
            <a:off x="-76200" y="0"/>
            <a:ext cx="12268200" cy="1340493"/>
          </a:xfrm>
          <a:prstGeom prst="rect">
            <a:avLst/>
          </a:prstGeom>
        </p:spPr>
      </p:pic>
      <p:sp>
        <p:nvSpPr>
          <p:cNvPr id="7" name="Rectangle 6">
            <a:extLst>
              <a:ext uri="{FF2B5EF4-FFF2-40B4-BE49-F238E27FC236}">
                <a16:creationId xmlns:a16="http://schemas.microsoft.com/office/drawing/2014/main" id="{1ADF1041-AC14-B6BE-436D-1939A1FF6B78}"/>
              </a:ext>
            </a:extLst>
          </p:cNvPr>
          <p:cNvSpPr/>
          <p:nvPr userDrawn="1"/>
        </p:nvSpPr>
        <p:spPr>
          <a:xfrm>
            <a:off x="5983705" y="0"/>
            <a:ext cx="336884" cy="999200"/>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3A091654-7E47-EE51-0C64-13DA7BD80774}"/>
              </a:ext>
            </a:extLst>
          </p:cNvPr>
          <p:cNvSpPr>
            <a:spLocks noGrp="1"/>
          </p:cNvSpPr>
          <p:nvPr>
            <p:ph type="title"/>
          </p:nvPr>
        </p:nvSpPr>
        <p:spPr>
          <a:xfrm>
            <a:off x="581192" y="281040"/>
            <a:ext cx="9969577" cy="509081"/>
          </a:xfrm>
        </p:spPr>
        <p:txBody>
          <a:bodyPr anchor="ctr" anchorCtr="0">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5" name="Straight Connector 4">
            <a:extLst>
              <a:ext uri="{FF2B5EF4-FFF2-40B4-BE49-F238E27FC236}">
                <a16:creationId xmlns:a16="http://schemas.microsoft.com/office/drawing/2014/main" id="{99BAAB7A-1E25-6B1C-2E30-595502C30526}"/>
              </a:ext>
            </a:extLst>
          </p:cNvPr>
          <p:cNvCxnSpPr/>
          <p:nvPr userDrawn="1"/>
        </p:nvCxnSpPr>
        <p:spPr>
          <a:xfrm>
            <a:off x="4802808" y="130468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5929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3C1CBF-F2D1-9750-CBE7-1A0B9BCA77D5}"/>
              </a:ext>
            </a:extLst>
          </p:cNvPr>
          <p:cNvPicPr>
            <a:picLocks noChangeAspect="1"/>
          </p:cNvPicPr>
          <p:nvPr userDrawn="1"/>
        </p:nvPicPr>
        <p:blipFill>
          <a:blip r:embed="rId2"/>
          <a:srcRect l="1035" t="804" r="1035"/>
          <a:stretch/>
        </p:blipFill>
        <p:spPr>
          <a:xfrm>
            <a:off x="0" y="0"/>
            <a:ext cx="12192000" cy="1819455"/>
          </a:xfrm>
          <a:prstGeom prst="rect">
            <a:avLst/>
          </a:prstGeom>
        </p:spPr>
      </p:pic>
      <p:sp>
        <p:nvSpPr>
          <p:cNvPr id="2" name="TextBox 1">
            <a:extLst>
              <a:ext uri="{FF2B5EF4-FFF2-40B4-BE49-F238E27FC236}">
                <a16:creationId xmlns:a16="http://schemas.microsoft.com/office/drawing/2014/main" id="{3B260E33-B222-E53C-1E85-CD5C0F91003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4" name="Rectangle 3">
            <a:extLst>
              <a:ext uri="{FF2B5EF4-FFF2-40B4-BE49-F238E27FC236}">
                <a16:creationId xmlns:a16="http://schemas.microsoft.com/office/drawing/2014/main" id="{955AAF8F-4EFA-157D-7ADF-47480C598A27}"/>
              </a:ext>
            </a:extLst>
          </p:cNvPr>
          <p:cNvSpPr/>
          <p:nvPr userDrawn="1"/>
        </p:nvSpPr>
        <p:spPr>
          <a:xfrm>
            <a:off x="5887453" y="0"/>
            <a:ext cx="433136" cy="1364622"/>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73127C39-B465-101A-4E79-4FAB95FA567D}"/>
              </a:ext>
            </a:extLst>
          </p:cNvPr>
          <p:cNvSpPr>
            <a:spLocks noGrp="1"/>
          </p:cNvSpPr>
          <p:nvPr>
            <p:ph type="title"/>
          </p:nvPr>
        </p:nvSpPr>
        <p:spPr>
          <a:xfrm>
            <a:off x="581192" y="376290"/>
            <a:ext cx="9969577" cy="988332"/>
          </a:xfrm>
        </p:spPr>
        <p:txBody>
          <a:bodyPr>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A5EAB0D8-E0A4-E59E-581A-A667229A2ABE}"/>
              </a:ext>
            </a:extLst>
          </p:cNvPr>
          <p:cNvCxnSpPr/>
          <p:nvPr userDrawn="1"/>
        </p:nvCxnSpPr>
        <p:spPr>
          <a:xfrm>
            <a:off x="4802808" y="1755060"/>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9846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A56ED22-8E16-05DC-2A26-2D024495EB25}"/>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Tree>
    <p:extLst>
      <p:ext uri="{BB962C8B-B14F-4D97-AF65-F5344CB8AC3E}">
        <p14:creationId xmlns:p14="http://schemas.microsoft.com/office/powerpoint/2010/main" val="12627281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AA7BDB-398F-F5A5-8571-B19E5BD442A2}"/>
              </a:ext>
            </a:extLst>
          </p:cNvPr>
          <p:cNvPicPr>
            <a:picLocks noChangeAspect="1"/>
          </p:cNvPicPr>
          <p:nvPr userDrawn="1"/>
        </p:nvPicPr>
        <p:blipFill>
          <a:blip r:embed="rId2"/>
          <a:srcRect l="758" t="8905" r="952"/>
          <a:stretch/>
        </p:blipFill>
        <p:spPr>
          <a:xfrm rot="10800000" flipH="1">
            <a:off x="-1" y="5197293"/>
            <a:ext cx="12191999" cy="1660705"/>
          </a:xfrm>
          <a:prstGeom prst="rect">
            <a:avLst/>
          </a:prstGeom>
        </p:spPr>
      </p:pic>
      <p:pic>
        <p:nvPicPr>
          <p:cNvPr id="7" name="Picture 6" descr="Icon&#10;&#10;AI-generated content may be incorrect.">
            <a:extLst>
              <a:ext uri="{FF2B5EF4-FFF2-40B4-BE49-F238E27FC236}">
                <a16:creationId xmlns:a16="http://schemas.microsoft.com/office/drawing/2014/main" id="{2868F4D7-D032-3BF6-C3A5-F4CC8ACBDF45}"/>
              </a:ext>
            </a:extLst>
          </p:cNvPr>
          <p:cNvPicPr>
            <a:picLocks noChangeAspect="1"/>
          </p:cNvPicPr>
          <p:nvPr userDrawn="1"/>
        </p:nvPicPr>
        <p:blipFill>
          <a:blip r:embed="rId3">
            <a:alphaModFix amt="5000"/>
          </a:blip>
          <a:srcRect t="14066" r="3960" b="71169"/>
          <a:stretch/>
        </p:blipFill>
        <p:spPr>
          <a:xfrm>
            <a:off x="3602758" y="5466303"/>
            <a:ext cx="9984816" cy="1535055"/>
          </a:xfrm>
          <a:prstGeom prst="rect">
            <a:avLst/>
          </a:prstGeom>
        </p:spPr>
      </p:pic>
      <p:sp>
        <p:nvSpPr>
          <p:cNvPr id="3" name="Content Placeholder 2"/>
          <p:cNvSpPr>
            <a:spLocks noGrp="1"/>
          </p:cNvSpPr>
          <p:nvPr>
            <p:ph idx="1"/>
          </p:nvPr>
        </p:nvSpPr>
        <p:spPr>
          <a:xfrm>
            <a:off x="447816" y="601200"/>
            <a:ext cx="11292840" cy="4204800"/>
          </a:xfrm>
        </p:spPr>
        <p:txBody>
          <a:bodyPr anchor="ctr">
            <a:normAutofit/>
          </a:bodyPr>
          <a:lstStyle>
            <a:lvl1pPr>
              <a:buClr>
                <a:srgbClr val="1999C8"/>
              </a:buClr>
              <a:defRPr sz="2400">
                <a:solidFill>
                  <a:schemeClr val="tx2"/>
                </a:solidFill>
              </a:defRPr>
            </a:lvl1pPr>
            <a:lvl2pPr>
              <a:buClr>
                <a:srgbClr val="00B0F0"/>
              </a:buClr>
              <a:defRPr sz="2400">
                <a:solidFill>
                  <a:schemeClr val="tx2"/>
                </a:solidFill>
              </a:defRPr>
            </a:lvl2pPr>
            <a:lvl3pPr>
              <a:buClr>
                <a:schemeClr val="bg1">
                  <a:lumMod val="65000"/>
                </a:schemeClr>
              </a:buClr>
              <a:defRPr sz="2000">
                <a:solidFill>
                  <a:schemeClr val="tx2"/>
                </a:solidFill>
              </a:defRPr>
            </a:lvl3pPr>
            <a:lvl4pPr>
              <a:buClr>
                <a:schemeClr val="accent1"/>
              </a:buClr>
              <a:defRPr sz="1800">
                <a:solidFill>
                  <a:schemeClr val="tx2"/>
                </a:solidFill>
              </a:defRPr>
            </a:lvl4pPr>
            <a:lvl5pPr>
              <a:defRPr sz="18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581192" y="5754663"/>
            <a:ext cx="4909445" cy="689514"/>
          </a:xfrm>
        </p:spPr>
        <p:txBody>
          <a:bodyPr anchor="ctr">
            <a:normAutofit/>
          </a:bodyPr>
          <a:lstStyle>
            <a:lvl1pPr algn="l">
              <a:defRPr sz="2800" b="1" cap="none" baseline="0">
                <a:solidFill>
                  <a:schemeClr val="accent3"/>
                </a:solidFill>
                <a:latin typeface="Aptos" panose="020B0004020202020204" pitchFamily="34" charset="0"/>
              </a:defRPr>
            </a:lvl1pPr>
          </a:lstStyle>
          <a:p>
            <a:r>
              <a:rPr lang="en-US" dirty="0"/>
              <a:t>Click to edit Master title style</a:t>
            </a:r>
          </a:p>
        </p:txBody>
      </p:sp>
      <p:sp>
        <p:nvSpPr>
          <p:cNvPr id="4" name="Text Placeholder 3"/>
          <p:cNvSpPr>
            <a:spLocks noGrp="1"/>
          </p:cNvSpPr>
          <p:nvPr>
            <p:ph type="body" sz="half" idx="2"/>
          </p:nvPr>
        </p:nvSpPr>
        <p:spPr>
          <a:xfrm>
            <a:off x="5740824" y="5754663"/>
            <a:ext cx="4909446" cy="689515"/>
          </a:xfrm>
        </p:spPr>
        <p:txBody>
          <a:bodyPr anchor="ctr">
            <a:normAutofit/>
          </a:bodyPr>
          <a:lstStyle>
            <a:lvl1pPr marL="0" indent="0" algn="r">
              <a:buNone/>
              <a:defRPr sz="18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5250389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800" b="1" cap="none" baseline="0">
                <a:solidFill>
                  <a:schemeClr val="accent1"/>
                </a:solidFill>
                <a:latin typeface="Aptos" panose="020B0004020202020204" pitchFamily="34" charset="0"/>
              </a:defRPr>
            </a:lvl1pPr>
          </a:lstStyle>
          <a:p>
            <a:r>
              <a:rPr lang="en-US" dirty="0"/>
              <a:t>Click to edit Master title style</a:t>
            </a:r>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600">
                <a:latin typeface="Aptos" panose="020B00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11929316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E1B435-7E4F-37FF-F48D-BD89934C081A}"/>
              </a:ext>
            </a:extLst>
          </p:cNvPr>
          <p:cNvPicPr>
            <a:picLocks noChangeAspect="1"/>
          </p:cNvPicPr>
          <p:nvPr userDrawn="1"/>
        </p:nvPicPr>
        <p:blipFill>
          <a:blip r:embed="rId2"/>
          <a:srcRect l="1035" t="804" r="1035"/>
          <a:stretch/>
        </p:blipFill>
        <p:spPr>
          <a:xfrm>
            <a:off x="0" y="0"/>
            <a:ext cx="12192000" cy="1819455"/>
          </a:xfrm>
          <a:prstGeom prst="rect">
            <a:avLst/>
          </a:prstGeom>
        </p:spPr>
      </p:pic>
      <p:sp>
        <p:nvSpPr>
          <p:cNvPr id="3" name="Vertical Text Placeholder 2"/>
          <p:cNvSpPr>
            <a:spLocks noGrp="1"/>
          </p:cNvSpPr>
          <p:nvPr>
            <p:ph type="body" orient="vert" idx="1"/>
          </p:nvPr>
        </p:nvSpPr>
        <p:spPr/>
        <p:txBody>
          <a:bodyPr vert="eaVert" anchor="t">
            <a:normAutofit/>
          </a:bodyPr>
          <a:lstStyle>
            <a:lvl1pPr algn="l">
              <a:buClr>
                <a:srgbClr val="1999C8"/>
              </a:buClr>
              <a:defRPr sz="2800"/>
            </a:lvl1pPr>
            <a:lvl2pPr algn="l">
              <a:buClr>
                <a:srgbClr val="00B0F0"/>
              </a:buClr>
              <a:defRPr sz="2800"/>
            </a:lvl2pPr>
            <a:lvl3pPr algn="l">
              <a:buClr>
                <a:schemeClr val="bg1">
                  <a:lumMod val="65000"/>
                </a:schemeClr>
              </a:buClr>
              <a:defRPr sz="2400"/>
            </a:lvl3pPr>
            <a:lvl4pPr algn="l">
              <a:buClr>
                <a:schemeClr val="accent1"/>
              </a:buClr>
              <a:defRPr sz="2000"/>
            </a:lvl4pPr>
            <a:lvl5pPr algn="l">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a:extLst>
              <a:ext uri="{FF2B5EF4-FFF2-40B4-BE49-F238E27FC236}">
                <a16:creationId xmlns:a16="http://schemas.microsoft.com/office/drawing/2014/main" id="{678FCA4D-07A8-2843-45B5-2637FAE9155F}"/>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5" name="Title 1">
            <a:extLst>
              <a:ext uri="{FF2B5EF4-FFF2-40B4-BE49-F238E27FC236}">
                <a16:creationId xmlns:a16="http://schemas.microsoft.com/office/drawing/2014/main" id="{2520394D-E36D-9185-51BE-117AFCD6332E}"/>
              </a:ext>
            </a:extLst>
          </p:cNvPr>
          <p:cNvSpPr>
            <a:spLocks noGrp="1"/>
          </p:cNvSpPr>
          <p:nvPr>
            <p:ph type="title"/>
          </p:nvPr>
        </p:nvSpPr>
        <p:spPr>
          <a:xfrm>
            <a:off x="581192" y="376290"/>
            <a:ext cx="9969577" cy="988332"/>
          </a:xfrm>
        </p:spPr>
        <p:txBody>
          <a:bodyPr>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6" name="Straight Connector 5">
            <a:extLst>
              <a:ext uri="{FF2B5EF4-FFF2-40B4-BE49-F238E27FC236}">
                <a16:creationId xmlns:a16="http://schemas.microsoft.com/office/drawing/2014/main" id="{693085C6-4EA1-E182-9C27-F162D86E50B9}"/>
              </a:ext>
            </a:extLst>
          </p:cNvPr>
          <p:cNvCxnSpPr/>
          <p:nvPr userDrawn="1"/>
        </p:nvCxnSpPr>
        <p:spPr>
          <a:xfrm>
            <a:off x="4802808" y="1741415"/>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544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192" y="1621534"/>
            <a:ext cx="11029615" cy="4237266"/>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7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2FB7939B-9E92-F0F2-88AD-A6BEB3B922B6}"/>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5" name="AutoShape 3">
            <a:extLst>
              <a:ext uri="{FF2B5EF4-FFF2-40B4-BE49-F238E27FC236}">
                <a16:creationId xmlns:a16="http://schemas.microsoft.com/office/drawing/2014/main" id="{146937E1-1590-9454-6ABE-8FB4BE51863B}"/>
              </a:ext>
            </a:extLst>
          </p:cNvPr>
          <p:cNvSpPr>
            <a:spLocks noChangeAspect="1" noChangeArrowheads="1" noTextEdit="1"/>
          </p:cNvSpPr>
          <p:nvPr userDrawn="1"/>
        </p:nvSpPr>
        <p:spPr bwMode="auto">
          <a:xfrm>
            <a:off x="-76200" y="0"/>
            <a:ext cx="12268200"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a:extLst>
              <a:ext uri="{FF2B5EF4-FFF2-40B4-BE49-F238E27FC236}">
                <a16:creationId xmlns:a16="http://schemas.microsoft.com/office/drawing/2014/main" id="{94E30FC8-BA00-F188-E790-A5FBA2D4783D}"/>
              </a:ext>
            </a:extLst>
          </p:cNvPr>
          <p:cNvSpPr>
            <a:spLocks/>
          </p:cNvSpPr>
          <p:nvPr userDrawn="1"/>
        </p:nvSpPr>
        <p:spPr bwMode="auto">
          <a:xfrm>
            <a:off x="5588000" y="-147638"/>
            <a:ext cx="6819900" cy="1446213"/>
          </a:xfrm>
          <a:custGeom>
            <a:avLst/>
            <a:gdLst>
              <a:gd name="T0" fmla="*/ 1007 w 1007"/>
              <a:gd name="T1" fmla="*/ 0 h 213"/>
              <a:gd name="T2" fmla="*/ 829 w 1007"/>
              <a:gd name="T3" fmla="*/ 174 h 213"/>
              <a:gd name="T4" fmla="*/ 734 w 1007"/>
              <a:gd name="T5" fmla="*/ 213 h 213"/>
              <a:gd name="T6" fmla="*/ 0 w 1007"/>
              <a:gd name="T7" fmla="*/ 213 h 213"/>
            </a:gdLst>
            <a:ahLst/>
            <a:cxnLst>
              <a:cxn ang="0">
                <a:pos x="T0" y="T1"/>
              </a:cxn>
              <a:cxn ang="0">
                <a:pos x="T2" y="T3"/>
              </a:cxn>
              <a:cxn ang="0">
                <a:pos x="T4" y="T5"/>
              </a:cxn>
              <a:cxn ang="0">
                <a:pos x="T6" y="T7"/>
              </a:cxn>
            </a:cxnLst>
            <a:rect l="0" t="0" r="r" b="b"/>
            <a:pathLst>
              <a:path w="1007" h="213">
                <a:moveTo>
                  <a:pt x="1007" y="0"/>
                </a:moveTo>
                <a:cubicBezTo>
                  <a:pt x="829" y="174"/>
                  <a:pt x="829" y="174"/>
                  <a:pt x="829" y="174"/>
                </a:cubicBezTo>
                <a:cubicBezTo>
                  <a:pt x="804" y="199"/>
                  <a:pt x="770" y="213"/>
                  <a:pt x="734" y="213"/>
                </a:cubicBezTo>
                <a:cubicBezTo>
                  <a:pt x="0" y="213"/>
                  <a:pt x="0" y="213"/>
                  <a:pt x="0" y="213"/>
                </a:cubicBezTo>
              </a:path>
            </a:pathLst>
          </a:custGeom>
          <a:noFill/>
          <a:ln w="82550" cap="flat">
            <a:solidFill>
              <a:srgbClr val="1999C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 name="Line 8">
            <a:extLst>
              <a:ext uri="{FF2B5EF4-FFF2-40B4-BE49-F238E27FC236}">
                <a16:creationId xmlns:a16="http://schemas.microsoft.com/office/drawing/2014/main" id="{6873ECFD-E16D-26B5-CD67-F309824BF059}"/>
              </a:ext>
            </a:extLst>
          </p:cNvPr>
          <p:cNvSpPr>
            <a:spLocks noChangeShapeType="1"/>
          </p:cNvSpPr>
          <p:nvPr userDrawn="1"/>
        </p:nvSpPr>
        <p:spPr bwMode="auto">
          <a:xfrm>
            <a:off x="-14288" y="1298575"/>
            <a:ext cx="5602288" cy="0"/>
          </a:xfrm>
          <a:prstGeom prst="line">
            <a:avLst/>
          </a:prstGeom>
          <a:noFill/>
          <a:ln w="82550" cap="flat">
            <a:solidFill>
              <a:srgbClr val="1999C8"/>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16" name="Group 15">
            <a:extLst>
              <a:ext uri="{FF2B5EF4-FFF2-40B4-BE49-F238E27FC236}">
                <a16:creationId xmlns:a16="http://schemas.microsoft.com/office/drawing/2014/main" id="{9F456F44-BD24-D68B-3721-FF87E2A46408}"/>
              </a:ext>
            </a:extLst>
          </p:cNvPr>
          <p:cNvGrpSpPr/>
          <p:nvPr userDrawn="1"/>
        </p:nvGrpSpPr>
        <p:grpSpPr>
          <a:xfrm>
            <a:off x="-14288" y="-989013"/>
            <a:ext cx="12341226" cy="1514475"/>
            <a:chOff x="-14288" y="-493713"/>
            <a:chExt cx="12341226" cy="1514475"/>
          </a:xfrm>
        </p:grpSpPr>
        <p:sp>
          <p:nvSpPr>
            <p:cNvPr id="6" name="Freeform 5">
              <a:extLst>
                <a:ext uri="{FF2B5EF4-FFF2-40B4-BE49-F238E27FC236}">
                  <a16:creationId xmlns:a16="http://schemas.microsoft.com/office/drawing/2014/main" id="{D7A13526-A1FB-40C1-950D-BFCDA0AF9B24}"/>
                </a:ext>
              </a:extLst>
            </p:cNvPr>
            <p:cNvSpPr>
              <a:spLocks/>
            </p:cNvSpPr>
            <p:nvPr userDrawn="1"/>
          </p:nvSpPr>
          <p:spPr bwMode="auto">
            <a:xfrm>
              <a:off x="6075363" y="-296863"/>
              <a:ext cx="6054725" cy="1317625"/>
            </a:xfrm>
            <a:custGeom>
              <a:avLst/>
              <a:gdLst>
                <a:gd name="T0" fmla="*/ 0 w 894"/>
                <a:gd name="T1" fmla="*/ 194 h 194"/>
                <a:gd name="T2" fmla="*/ 653 w 894"/>
                <a:gd name="T3" fmla="*/ 194 h 194"/>
                <a:gd name="T4" fmla="*/ 737 w 894"/>
                <a:gd name="T5" fmla="*/ 158 h 194"/>
                <a:gd name="T6" fmla="*/ 894 w 894"/>
                <a:gd name="T7" fmla="*/ 0 h 194"/>
                <a:gd name="T8" fmla="*/ 0 w 894"/>
                <a:gd name="T9" fmla="*/ 0 h 194"/>
                <a:gd name="T10" fmla="*/ 0 w 894"/>
                <a:gd name="T11" fmla="*/ 194 h 194"/>
              </a:gdLst>
              <a:ahLst/>
              <a:cxnLst>
                <a:cxn ang="0">
                  <a:pos x="T0" y="T1"/>
                </a:cxn>
                <a:cxn ang="0">
                  <a:pos x="T2" y="T3"/>
                </a:cxn>
                <a:cxn ang="0">
                  <a:pos x="T4" y="T5"/>
                </a:cxn>
                <a:cxn ang="0">
                  <a:pos x="T6" y="T7"/>
                </a:cxn>
                <a:cxn ang="0">
                  <a:pos x="T8" y="T9"/>
                </a:cxn>
                <a:cxn ang="0">
                  <a:pos x="T10" y="T11"/>
                </a:cxn>
              </a:cxnLst>
              <a:rect l="0" t="0" r="r" b="b"/>
              <a:pathLst>
                <a:path w="894" h="194">
                  <a:moveTo>
                    <a:pt x="0" y="194"/>
                  </a:moveTo>
                  <a:cubicBezTo>
                    <a:pt x="653" y="194"/>
                    <a:pt x="653" y="194"/>
                    <a:pt x="653" y="194"/>
                  </a:cubicBezTo>
                  <a:cubicBezTo>
                    <a:pt x="685" y="194"/>
                    <a:pt x="715" y="181"/>
                    <a:pt x="737" y="158"/>
                  </a:cubicBezTo>
                  <a:cubicBezTo>
                    <a:pt x="894" y="0"/>
                    <a:pt x="894" y="0"/>
                    <a:pt x="894" y="0"/>
                  </a:cubicBezTo>
                  <a:cubicBezTo>
                    <a:pt x="0" y="0"/>
                    <a:pt x="0" y="0"/>
                    <a:pt x="0" y="0"/>
                  </a:cubicBezTo>
                  <a:lnTo>
                    <a:pt x="0" y="194"/>
                  </a:lnTo>
                  <a:close/>
                </a:path>
              </a:pathLst>
            </a:custGeom>
            <a:solidFill>
              <a:srgbClr val="002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Rectangle 6">
              <a:extLst>
                <a:ext uri="{FF2B5EF4-FFF2-40B4-BE49-F238E27FC236}">
                  <a16:creationId xmlns:a16="http://schemas.microsoft.com/office/drawing/2014/main" id="{6A15B1C1-D484-7B6A-A6F3-675666A44892}"/>
                </a:ext>
              </a:extLst>
            </p:cNvPr>
            <p:cNvSpPr>
              <a:spLocks noChangeArrowheads="1"/>
            </p:cNvSpPr>
            <p:nvPr userDrawn="1"/>
          </p:nvSpPr>
          <p:spPr bwMode="auto">
            <a:xfrm>
              <a:off x="-14288" y="-296863"/>
              <a:ext cx="6096000" cy="1317625"/>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Rectangle 9">
              <a:extLst>
                <a:ext uri="{FF2B5EF4-FFF2-40B4-BE49-F238E27FC236}">
                  <a16:creationId xmlns:a16="http://schemas.microsoft.com/office/drawing/2014/main" id="{8BD75813-8418-1E8A-9A49-FCCD3B51DB82}"/>
                </a:ext>
              </a:extLst>
            </p:cNvPr>
            <p:cNvSpPr>
              <a:spLocks noChangeArrowheads="1"/>
            </p:cNvSpPr>
            <p:nvPr userDrawn="1"/>
          </p:nvSpPr>
          <p:spPr bwMode="auto">
            <a:xfrm>
              <a:off x="-14288" y="-487363"/>
              <a:ext cx="12042775" cy="285750"/>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0">
              <a:extLst>
                <a:ext uri="{FF2B5EF4-FFF2-40B4-BE49-F238E27FC236}">
                  <a16:creationId xmlns:a16="http://schemas.microsoft.com/office/drawing/2014/main" id="{88837785-9EF6-971B-6061-4ED1C4182246}"/>
                </a:ext>
              </a:extLst>
            </p:cNvPr>
            <p:cNvSpPr>
              <a:spLocks/>
            </p:cNvSpPr>
            <p:nvPr userDrawn="1"/>
          </p:nvSpPr>
          <p:spPr bwMode="auto">
            <a:xfrm>
              <a:off x="11696700" y="-493713"/>
              <a:ext cx="630238" cy="638175"/>
            </a:xfrm>
            <a:custGeom>
              <a:avLst/>
              <a:gdLst>
                <a:gd name="T0" fmla="*/ 55 w 397"/>
                <a:gd name="T1" fmla="*/ 56 h 402"/>
                <a:gd name="T2" fmla="*/ 0 w 397"/>
                <a:gd name="T3" fmla="*/ 402 h 402"/>
                <a:gd name="T4" fmla="*/ 397 w 397"/>
                <a:gd name="T5" fmla="*/ 0 h 402"/>
                <a:gd name="T6" fmla="*/ 55 w 397"/>
                <a:gd name="T7" fmla="*/ 56 h 402"/>
              </a:gdLst>
              <a:ahLst/>
              <a:cxnLst>
                <a:cxn ang="0">
                  <a:pos x="T0" y="T1"/>
                </a:cxn>
                <a:cxn ang="0">
                  <a:pos x="T2" y="T3"/>
                </a:cxn>
                <a:cxn ang="0">
                  <a:pos x="T4" y="T5"/>
                </a:cxn>
                <a:cxn ang="0">
                  <a:pos x="T6" y="T7"/>
                </a:cxn>
              </a:cxnLst>
              <a:rect l="0" t="0" r="r" b="b"/>
              <a:pathLst>
                <a:path w="397" h="402">
                  <a:moveTo>
                    <a:pt x="55" y="56"/>
                  </a:moveTo>
                  <a:lnTo>
                    <a:pt x="0" y="402"/>
                  </a:lnTo>
                  <a:lnTo>
                    <a:pt x="397" y="0"/>
                  </a:lnTo>
                  <a:lnTo>
                    <a:pt x="55" y="56"/>
                  </a:lnTo>
                  <a:close/>
                </a:path>
              </a:pathLst>
            </a:custGeom>
            <a:solidFill>
              <a:srgbClr val="002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Rectangle 11">
              <a:extLst>
                <a:ext uri="{FF2B5EF4-FFF2-40B4-BE49-F238E27FC236}">
                  <a16:creationId xmlns:a16="http://schemas.microsoft.com/office/drawing/2014/main" id="{4C4CA3BA-5802-B2D8-BA5C-F4E3AC1EBF65}"/>
                </a:ext>
              </a:extLst>
            </p:cNvPr>
            <p:cNvSpPr>
              <a:spLocks noChangeArrowheads="1"/>
            </p:cNvSpPr>
            <p:nvPr userDrawn="1"/>
          </p:nvSpPr>
          <p:spPr bwMode="auto">
            <a:xfrm>
              <a:off x="11580813" y="-487363"/>
              <a:ext cx="657225" cy="47625"/>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Rectangle 14">
              <a:extLst>
                <a:ext uri="{FF2B5EF4-FFF2-40B4-BE49-F238E27FC236}">
                  <a16:creationId xmlns:a16="http://schemas.microsoft.com/office/drawing/2014/main" id="{E1F27371-C9ED-6732-F56B-70BC69567E2D}"/>
                </a:ext>
              </a:extLst>
            </p:cNvPr>
            <p:cNvSpPr/>
            <p:nvPr userDrawn="1"/>
          </p:nvSpPr>
          <p:spPr>
            <a:xfrm>
              <a:off x="5811044" y="-319958"/>
              <a:ext cx="493712" cy="1317624"/>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itle 1">
            <a:extLst>
              <a:ext uri="{FF2B5EF4-FFF2-40B4-BE49-F238E27FC236}">
                <a16:creationId xmlns:a16="http://schemas.microsoft.com/office/drawing/2014/main" id="{444DE633-E7C9-E3CB-9266-D5988D89693D}"/>
              </a:ext>
            </a:extLst>
          </p:cNvPr>
          <p:cNvSpPr>
            <a:spLocks noGrp="1"/>
          </p:cNvSpPr>
          <p:nvPr>
            <p:ph type="title"/>
          </p:nvPr>
        </p:nvSpPr>
        <p:spPr>
          <a:xfrm>
            <a:off x="581192" y="623940"/>
            <a:ext cx="9969577" cy="509081"/>
          </a:xfrm>
        </p:spPr>
        <p:txBody>
          <a:bodyPr anchor="ctr" anchorCtr="0">
            <a:normAutofit/>
          </a:bodyPr>
          <a:lstStyle>
            <a:lvl1pPr>
              <a:defRPr sz="3200" b="1" cap="none" baseline="0">
                <a:solidFill>
                  <a:srgbClr val="00294E"/>
                </a:solidFill>
                <a:latin typeface="Aptos" panose="020B0004020202020204" pitchFamily="34" charset="0"/>
              </a:defRPr>
            </a:lvl1pPr>
          </a:lstStyle>
          <a:p>
            <a:r>
              <a:rPr lang="en-US" dirty="0"/>
              <a:t>Click to edit Master title style</a:t>
            </a:r>
          </a:p>
        </p:txBody>
      </p:sp>
      <p:sp>
        <p:nvSpPr>
          <p:cNvPr id="17" name="Rectangle 16">
            <a:extLst>
              <a:ext uri="{FF2B5EF4-FFF2-40B4-BE49-F238E27FC236}">
                <a16:creationId xmlns:a16="http://schemas.microsoft.com/office/drawing/2014/main" id="{9B04B400-77D4-FFA3-81A2-59130D6A0767}"/>
              </a:ext>
            </a:extLst>
          </p:cNvPr>
          <p:cNvSpPr/>
          <p:nvPr userDrawn="1"/>
        </p:nvSpPr>
        <p:spPr>
          <a:xfrm>
            <a:off x="-14288" y="-1143000"/>
            <a:ext cx="12606338" cy="1123950"/>
          </a:xfrm>
          <a:prstGeom prst="rect">
            <a:avLst/>
          </a:prstGeom>
          <a:solidFill>
            <a:srgbClr val="E7E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FC2A23F-E6CA-6A58-AAF2-765C6099595D}"/>
              </a:ext>
            </a:extLst>
          </p:cNvPr>
          <p:cNvSpPr/>
          <p:nvPr userDrawn="1"/>
        </p:nvSpPr>
        <p:spPr>
          <a:xfrm>
            <a:off x="12211050" y="-147638"/>
            <a:ext cx="400050" cy="920751"/>
          </a:xfrm>
          <a:prstGeom prst="rect">
            <a:avLst/>
          </a:prstGeom>
          <a:solidFill>
            <a:srgbClr val="E7E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Connector 19">
            <a:extLst>
              <a:ext uri="{FF2B5EF4-FFF2-40B4-BE49-F238E27FC236}">
                <a16:creationId xmlns:a16="http://schemas.microsoft.com/office/drawing/2014/main" id="{8B3F6572-F0C4-1932-819F-D3498B2BEA6F}"/>
              </a:ext>
            </a:extLst>
          </p:cNvPr>
          <p:cNvCxnSpPr/>
          <p:nvPr userDrawn="1"/>
        </p:nvCxnSpPr>
        <p:spPr>
          <a:xfrm>
            <a:off x="4802808" y="130468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6748341"/>
      </p:ext>
    </p:extLst>
  </p:cSld>
  <p:clrMapOvr>
    <a:masterClrMapping/>
  </p:clrMapOvr>
  <p:extLst>
    <p:ext uri="{DCECCB84-F9BA-43D5-87BE-67443E8EF086}">
      <p15:sldGuideLst xmlns:p15="http://schemas.microsoft.com/office/powerpoint/2012/main">
        <p15:guide id="1" orient="horz" pos="984"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EFDCF21-1737-DF33-AB97-ECC00231DFF4}"/>
              </a:ext>
            </a:extLst>
          </p:cNvPr>
          <p:cNvPicPr>
            <a:picLocks noChangeAspect="1"/>
          </p:cNvPicPr>
          <p:nvPr userDrawn="1"/>
        </p:nvPicPr>
        <p:blipFill>
          <a:blip r:embed="rId2"/>
          <a:srcRect l="-495" t="26917" r="1953"/>
          <a:stretch/>
        </p:blipFill>
        <p:spPr>
          <a:xfrm>
            <a:off x="-76200" y="0"/>
            <a:ext cx="12268200" cy="1340493"/>
          </a:xfrm>
          <a:prstGeom prst="rect">
            <a:avLst/>
          </a:prstGeom>
        </p:spPr>
      </p:pic>
      <p:sp>
        <p:nvSpPr>
          <p:cNvPr id="3" name="Content Placeholder 2"/>
          <p:cNvSpPr>
            <a:spLocks noGrp="1"/>
          </p:cNvSpPr>
          <p:nvPr>
            <p:ph idx="1"/>
          </p:nvPr>
        </p:nvSpPr>
        <p:spPr>
          <a:xfrm>
            <a:off x="581192" y="1621534"/>
            <a:ext cx="11029615" cy="4237266"/>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7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2FB7939B-9E92-F0F2-88AD-A6BEB3B922B6}"/>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2" name="Rectangle 1">
            <a:extLst>
              <a:ext uri="{FF2B5EF4-FFF2-40B4-BE49-F238E27FC236}">
                <a16:creationId xmlns:a16="http://schemas.microsoft.com/office/drawing/2014/main" id="{301BBA97-BBF4-18B5-049A-796A3395E82F}"/>
              </a:ext>
            </a:extLst>
          </p:cNvPr>
          <p:cNvSpPr/>
          <p:nvPr userDrawn="1"/>
        </p:nvSpPr>
        <p:spPr>
          <a:xfrm>
            <a:off x="5983705" y="0"/>
            <a:ext cx="336884" cy="999200"/>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444DE633-E7C9-E3CB-9266-D5988D89693D}"/>
              </a:ext>
            </a:extLst>
          </p:cNvPr>
          <p:cNvSpPr>
            <a:spLocks noGrp="1"/>
          </p:cNvSpPr>
          <p:nvPr>
            <p:ph type="title"/>
          </p:nvPr>
        </p:nvSpPr>
        <p:spPr>
          <a:xfrm>
            <a:off x="581192" y="281040"/>
            <a:ext cx="9969577" cy="509081"/>
          </a:xfrm>
        </p:spPr>
        <p:txBody>
          <a:bodyPr anchor="ctr" anchorCtr="0">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5" name="Straight Connector 4">
            <a:extLst>
              <a:ext uri="{FF2B5EF4-FFF2-40B4-BE49-F238E27FC236}">
                <a16:creationId xmlns:a16="http://schemas.microsoft.com/office/drawing/2014/main" id="{7A4F4C5B-E0DB-7351-DD94-5DABD2184E0D}"/>
              </a:ext>
            </a:extLst>
          </p:cNvPr>
          <p:cNvCxnSpPr/>
          <p:nvPr userDrawn="1"/>
        </p:nvCxnSpPr>
        <p:spPr>
          <a:xfrm>
            <a:off x="4802808" y="130468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5273140"/>
      </p:ext>
    </p:extLst>
  </p:cSld>
  <p:clrMapOvr>
    <a:masterClrMapping/>
  </p:clrMapOvr>
  <p:extLst>
    <p:ext uri="{DCECCB84-F9BA-43D5-87BE-67443E8EF086}">
      <p15:sldGuideLst xmlns:p15="http://schemas.microsoft.com/office/powerpoint/2012/main">
        <p15:guide id="1" orient="horz" pos="984"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EFDCF21-1737-DF33-AB97-ECC00231DFF4}"/>
              </a:ext>
            </a:extLst>
          </p:cNvPr>
          <p:cNvPicPr>
            <a:picLocks noChangeAspect="1"/>
          </p:cNvPicPr>
          <p:nvPr userDrawn="1"/>
        </p:nvPicPr>
        <p:blipFill>
          <a:blip r:embed="rId2"/>
          <a:srcRect l="1035" t="804" r="1035"/>
          <a:stretch/>
        </p:blipFill>
        <p:spPr>
          <a:xfrm>
            <a:off x="0" y="0"/>
            <a:ext cx="12192000" cy="1819455"/>
          </a:xfrm>
          <a:prstGeom prst="rect">
            <a:avLst/>
          </a:prstGeom>
        </p:spPr>
      </p:pic>
      <p:sp>
        <p:nvSpPr>
          <p:cNvPr id="3" name="Content Placeholder 2"/>
          <p:cNvSpPr>
            <a:spLocks noGrp="1"/>
          </p:cNvSpPr>
          <p:nvPr>
            <p:ph idx="1"/>
          </p:nvPr>
        </p:nvSpPr>
        <p:spPr>
          <a:xfrm>
            <a:off x="581192" y="2180496"/>
            <a:ext cx="11029615" cy="3678303"/>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7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2FB7939B-9E92-F0F2-88AD-A6BEB3B922B6}"/>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2" name="Rectangle 1">
            <a:extLst>
              <a:ext uri="{FF2B5EF4-FFF2-40B4-BE49-F238E27FC236}">
                <a16:creationId xmlns:a16="http://schemas.microsoft.com/office/drawing/2014/main" id="{3E17FF0B-2BB4-9EA2-AD0E-2B1E8DA15376}"/>
              </a:ext>
            </a:extLst>
          </p:cNvPr>
          <p:cNvSpPr/>
          <p:nvPr userDrawn="1"/>
        </p:nvSpPr>
        <p:spPr>
          <a:xfrm>
            <a:off x="5903495" y="0"/>
            <a:ext cx="417094" cy="1364622"/>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444DE633-E7C9-E3CB-9266-D5988D89693D}"/>
              </a:ext>
            </a:extLst>
          </p:cNvPr>
          <p:cNvSpPr>
            <a:spLocks noGrp="1"/>
          </p:cNvSpPr>
          <p:nvPr>
            <p:ph type="title"/>
          </p:nvPr>
        </p:nvSpPr>
        <p:spPr>
          <a:xfrm>
            <a:off x="581192" y="376290"/>
            <a:ext cx="9969577" cy="988332"/>
          </a:xfrm>
        </p:spPr>
        <p:txBody>
          <a:bodyPr>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5" name="Straight Connector 4">
            <a:extLst>
              <a:ext uri="{FF2B5EF4-FFF2-40B4-BE49-F238E27FC236}">
                <a16:creationId xmlns:a16="http://schemas.microsoft.com/office/drawing/2014/main" id="{C39BB2DD-A05B-8913-62BD-413030980983}"/>
              </a:ext>
            </a:extLst>
          </p:cNvPr>
          <p:cNvCxnSpPr/>
          <p:nvPr userDrawn="1"/>
        </p:nvCxnSpPr>
        <p:spPr>
          <a:xfrm>
            <a:off x="4933300" y="1764863"/>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5236035"/>
      </p:ext>
    </p:extLst>
  </p:cSld>
  <p:clrMapOvr>
    <a:masterClrMapping/>
  </p:clrMapOvr>
  <p:extLst>
    <p:ext uri="{DCECCB84-F9BA-43D5-87BE-67443E8EF086}">
      <p15:sldGuideLst xmlns:p15="http://schemas.microsoft.com/office/powerpoint/2012/main">
        <p15:guide id="1" orient="horz" pos="984"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BFB8A4-41B4-619E-A0DC-1B8C01B947A6}"/>
              </a:ext>
            </a:extLst>
          </p:cNvPr>
          <p:cNvPicPr>
            <a:picLocks noChangeAspect="1"/>
          </p:cNvPicPr>
          <p:nvPr userDrawn="1"/>
        </p:nvPicPr>
        <p:blipFill>
          <a:blip r:embed="rId2"/>
          <a:srcRect l="758" t="13305" r="952" b="-1"/>
          <a:stretch/>
        </p:blipFill>
        <p:spPr>
          <a:xfrm rot="10800000">
            <a:off x="-2" y="5309586"/>
            <a:ext cx="12191999" cy="1580497"/>
          </a:xfrm>
          <a:prstGeom prst="rect">
            <a:avLst/>
          </a:prstGeom>
        </p:spPr>
      </p:pic>
      <p:sp>
        <p:nvSpPr>
          <p:cNvPr id="2" name="Title 1"/>
          <p:cNvSpPr>
            <a:spLocks noGrp="1"/>
          </p:cNvSpPr>
          <p:nvPr>
            <p:ph type="title"/>
          </p:nvPr>
        </p:nvSpPr>
        <p:spPr>
          <a:xfrm>
            <a:off x="1616166" y="3043910"/>
            <a:ext cx="9748516" cy="1497507"/>
          </a:xfrm>
        </p:spPr>
        <p:txBody>
          <a:bodyPr anchor="b">
            <a:normAutofit/>
          </a:bodyPr>
          <a:lstStyle>
            <a:lvl1pPr algn="l">
              <a:defRPr sz="4000" b="1" cap="none" baseline="0">
                <a:solidFill>
                  <a:schemeClr val="accent1"/>
                </a:solidFill>
                <a:latin typeface="Aptos" panose="020B00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1616165" y="4605585"/>
            <a:ext cx="9748516" cy="600556"/>
          </a:xfrm>
        </p:spPr>
        <p:txBody>
          <a:bodyPr anchor="t">
            <a:normAutofit/>
          </a:bodyPr>
          <a:lstStyle>
            <a:lvl1pPr marL="0" indent="0" algn="l">
              <a:buNone/>
              <a:defRPr sz="2000" cap="none" baseline="0">
                <a:solidFill>
                  <a:srgbClr val="1999C8"/>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4" name="Picture 3" descr="Icon&#10;&#10;AI-generated content may be incorrect.">
            <a:extLst>
              <a:ext uri="{FF2B5EF4-FFF2-40B4-BE49-F238E27FC236}">
                <a16:creationId xmlns:a16="http://schemas.microsoft.com/office/drawing/2014/main" id="{279D33EF-9B9D-A2CE-B091-8DFC49C821DC}"/>
              </a:ext>
            </a:extLst>
          </p:cNvPr>
          <p:cNvPicPr>
            <a:picLocks noChangeAspect="1"/>
          </p:cNvPicPr>
          <p:nvPr userDrawn="1"/>
        </p:nvPicPr>
        <p:blipFill>
          <a:blip r:embed="rId3">
            <a:alphaModFix amt="5000"/>
          </a:blip>
          <a:srcRect t="14066" r="3960" b="71169"/>
          <a:stretch/>
        </p:blipFill>
        <p:spPr>
          <a:xfrm>
            <a:off x="3602758" y="5562555"/>
            <a:ext cx="9984816" cy="1535055"/>
          </a:xfrm>
          <a:prstGeom prst="rect">
            <a:avLst/>
          </a:prstGeom>
        </p:spPr>
      </p:pic>
    </p:spTree>
    <p:extLst>
      <p:ext uri="{BB962C8B-B14F-4D97-AF65-F5344CB8AC3E}">
        <p14:creationId xmlns:p14="http://schemas.microsoft.com/office/powerpoint/2010/main" val="3957029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1193" y="1621533"/>
            <a:ext cx="5422390" cy="4315717"/>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88417" y="1621533"/>
            <a:ext cx="5422392" cy="4315717"/>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4652BC6D-8C31-67E2-DBE3-13F23AA53BC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2" name="AutoShape 3">
            <a:extLst>
              <a:ext uri="{FF2B5EF4-FFF2-40B4-BE49-F238E27FC236}">
                <a16:creationId xmlns:a16="http://schemas.microsoft.com/office/drawing/2014/main" id="{B24C5D2E-8B0A-DEAF-4C9E-8DBDB2D45BC4}"/>
              </a:ext>
            </a:extLst>
          </p:cNvPr>
          <p:cNvSpPr>
            <a:spLocks noChangeAspect="1" noChangeArrowheads="1" noTextEdit="1"/>
          </p:cNvSpPr>
          <p:nvPr userDrawn="1"/>
        </p:nvSpPr>
        <p:spPr bwMode="auto">
          <a:xfrm>
            <a:off x="-76200" y="0"/>
            <a:ext cx="12268200"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a:extLst>
              <a:ext uri="{FF2B5EF4-FFF2-40B4-BE49-F238E27FC236}">
                <a16:creationId xmlns:a16="http://schemas.microsoft.com/office/drawing/2014/main" id="{38A80A83-1E25-C5D1-2F6F-77D64139BE1A}"/>
              </a:ext>
            </a:extLst>
          </p:cNvPr>
          <p:cNvSpPr>
            <a:spLocks/>
          </p:cNvSpPr>
          <p:nvPr userDrawn="1"/>
        </p:nvSpPr>
        <p:spPr bwMode="auto">
          <a:xfrm>
            <a:off x="5588000" y="-147638"/>
            <a:ext cx="6819900" cy="1446213"/>
          </a:xfrm>
          <a:custGeom>
            <a:avLst/>
            <a:gdLst>
              <a:gd name="T0" fmla="*/ 1007 w 1007"/>
              <a:gd name="T1" fmla="*/ 0 h 213"/>
              <a:gd name="T2" fmla="*/ 829 w 1007"/>
              <a:gd name="T3" fmla="*/ 174 h 213"/>
              <a:gd name="T4" fmla="*/ 734 w 1007"/>
              <a:gd name="T5" fmla="*/ 213 h 213"/>
              <a:gd name="T6" fmla="*/ 0 w 1007"/>
              <a:gd name="T7" fmla="*/ 213 h 213"/>
            </a:gdLst>
            <a:ahLst/>
            <a:cxnLst>
              <a:cxn ang="0">
                <a:pos x="T0" y="T1"/>
              </a:cxn>
              <a:cxn ang="0">
                <a:pos x="T2" y="T3"/>
              </a:cxn>
              <a:cxn ang="0">
                <a:pos x="T4" y="T5"/>
              </a:cxn>
              <a:cxn ang="0">
                <a:pos x="T6" y="T7"/>
              </a:cxn>
            </a:cxnLst>
            <a:rect l="0" t="0" r="r" b="b"/>
            <a:pathLst>
              <a:path w="1007" h="213">
                <a:moveTo>
                  <a:pt x="1007" y="0"/>
                </a:moveTo>
                <a:cubicBezTo>
                  <a:pt x="829" y="174"/>
                  <a:pt x="829" y="174"/>
                  <a:pt x="829" y="174"/>
                </a:cubicBezTo>
                <a:cubicBezTo>
                  <a:pt x="804" y="199"/>
                  <a:pt x="770" y="213"/>
                  <a:pt x="734" y="213"/>
                </a:cubicBezTo>
                <a:cubicBezTo>
                  <a:pt x="0" y="213"/>
                  <a:pt x="0" y="213"/>
                  <a:pt x="0" y="213"/>
                </a:cubicBezTo>
              </a:path>
            </a:pathLst>
          </a:custGeom>
          <a:noFill/>
          <a:ln w="82550" cap="flat">
            <a:solidFill>
              <a:srgbClr val="1999C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 name="Line 8">
            <a:extLst>
              <a:ext uri="{FF2B5EF4-FFF2-40B4-BE49-F238E27FC236}">
                <a16:creationId xmlns:a16="http://schemas.microsoft.com/office/drawing/2014/main" id="{4AA4A540-E9DB-5CE4-D94E-99BAC54D621D}"/>
              </a:ext>
            </a:extLst>
          </p:cNvPr>
          <p:cNvSpPr>
            <a:spLocks noChangeShapeType="1"/>
          </p:cNvSpPr>
          <p:nvPr userDrawn="1"/>
        </p:nvSpPr>
        <p:spPr bwMode="auto">
          <a:xfrm>
            <a:off x="-14288" y="1298575"/>
            <a:ext cx="5602288" cy="0"/>
          </a:xfrm>
          <a:prstGeom prst="line">
            <a:avLst/>
          </a:prstGeom>
          <a:noFill/>
          <a:ln w="82550" cap="flat">
            <a:solidFill>
              <a:srgbClr val="1999C8"/>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11" name="Group 10">
            <a:extLst>
              <a:ext uri="{FF2B5EF4-FFF2-40B4-BE49-F238E27FC236}">
                <a16:creationId xmlns:a16="http://schemas.microsoft.com/office/drawing/2014/main" id="{D8F8447B-9E2C-C8E1-64FE-C98D1840A96D}"/>
              </a:ext>
            </a:extLst>
          </p:cNvPr>
          <p:cNvGrpSpPr/>
          <p:nvPr userDrawn="1"/>
        </p:nvGrpSpPr>
        <p:grpSpPr>
          <a:xfrm>
            <a:off x="-14288" y="-989013"/>
            <a:ext cx="12341226" cy="1514475"/>
            <a:chOff x="-14288" y="-493713"/>
            <a:chExt cx="12341226" cy="1514475"/>
          </a:xfrm>
        </p:grpSpPr>
        <p:sp>
          <p:nvSpPr>
            <p:cNvPr id="12" name="Freeform 5">
              <a:extLst>
                <a:ext uri="{FF2B5EF4-FFF2-40B4-BE49-F238E27FC236}">
                  <a16:creationId xmlns:a16="http://schemas.microsoft.com/office/drawing/2014/main" id="{E69133FC-13EB-4A63-0E15-1028F57A9BD8}"/>
                </a:ext>
              </a:extLst>
            </p:cNvPr>
            <p:cNvSpPr>
              <a:spLocks/>
            </p:cNvSpPr>
            <p:nvPr userDrawn="1"/>
          </p:nvSpPr>
          <p:spPr bwMode="auto">
            <a:xfrm>
              <a:off x="6075363" y="-296863"/>
              <a:ext cx="6054725" cy="1317625"/>
            </a:xfrm>
            <a:custGeom>
              <a:avLst/>
              <a:gdLst>
                <a:gd name="T0" fmla="*/ 0 w 894"/>
                <a:gd name="T1" fmla="*/ 194 h 194"/>
                <a:gd name="T2" fmla="*/ 653 w 894"/>
                <a:gd name="T3" fmla="*/ 194 h 194"/>
                <a:gd name="T4" fmla="*/ 737 w 894"/>
                <a:gd name="T5" fmla="*/ 158 h 194"/>
                <a:gd name="T6" fmla="*/ 894 w 894"/>
                <a:gd name="T7" fmla="*/ 0 h 194"/>
                <a:gd name="T8" fmla="*/ 0 w 894"/>
                <a:gd name="T9" fmla="*/ 0 h 194"/>
                <a:gd name="T10" fmla="*/ 0 w 894"/>
                <a:gd name="T11" fmla="*/ 194 h 194"/>
              </a:gdLst>
              <a:ahLst/>
              <a:cxnLst>
                <a:cxn ang="0">
                  <a:pos x="T0" y="T1"/>
                </a:cxn>
                <a:cxn ang="0">
                  <a:pos x="T2" y="T3"/>
                </a:cxn>
                <a:cxn ang="0">
                  <a:pos x="T4" y="T5"/>
                </a:cxn>
                <a:cxn ang="0">
                  <a:pos x="T6" y="T7"/>
                </a:cxn>
                <a:cxn ang="0">
                  <a:pos x="T8" y="T9"/>
                </a:cxn>
                <a:cxn ang="0">
                  <a:pos x="T10" y="T11"/>
                </a:cxn>
              </a:cxnLst>
              <a:rect l="0" t="0" r="r" b="b"/>
              <a:pathLst>
                <a:path w="894" h="194">
                  <a:moveTo>
                    <a:pt x="0" y="194"/>
                  </a:moveTo>
                  <a:cubicBezTo>
                    <a:pt x="653" y="194"/>
                    <a:pt x="653" y="194"/>
                    <a:pt x="653" y="194"/>
                  </a:cubicBezTo>
                  <a:cubicBezTo>
                    <a:pt x="685" y="194"/>
                    <a:pt x="715" y="181"/>
                    <a:pt x="737" y="158"/>
                  </a:cubicBezTo>
                  <a:cubicBezTo>
                    <a:pt x="894" y="0"/>
                    <a:pt x="894" y="0"/>
                    <a:pt x="894" y="0"/>
                  </a:cubicBezTo>
                  <a:cubicBezTo>
                    <a:pt x="0" y="0"/>
                    <a:pt x="0" y="0"/>
                    <a:pt x="0" y="0"/>
                  </a:cubicBezTo>
                  <a:lnTo>
                    <a:pt x="0" y="194"/>
                  </a:lnTo>
                  <a:close/>
                </a:path>
              </a:pathLst>
            </a:custGeom>
            <a:solidFill>
              <a:srgbClr val="002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Rectangle 12">
              <a:extLst>
                <a:ext uri="{FF2B5EF4-FFF2-40B4-BE49-F238E27FC236}">
                  <a16:creationId xmlns:a16="http://schemas.microsoft.com/office/drawing/2014/main" id="{2767DE6E-145E-263D-BBDE-9A88F77CB89B}"/>
                </a:ext>
              </a:extLst>
            </p:cNvPr>
            <p:cNvSpPr>
              <a:spLocks noChangeArrowheads="1"/>
            </p:cNvSpPr>
            <p:nvPr userDrawn="1"/>
          </p:nvSpPr>
          <p:spPr bwMode="auto">
            <a:xfrm>
              <a:off x="-14288" y="-296863"/>
              <a:ext cx="6096000" cy="1317625"/>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Rectangle 9">
              <a:extLst>
                <a:ext uri="{FF2B5EF4-FFF2-40B4-BE49-F238E27FC236}">
                  <a16:creationId xmlns:a16="http://schemas.microsoft.com/office/drawing/2014/main" id="{3EDC877F-4151-7300-8493-94E621B5A7DD}"/>
                </a:ext>
              </a:extLst>
            </p:cNvPr>
            <p:cNvSpPr>
              <a:spLocks noChangeArrowheads="1"/>
            </p:cNvSpPr>
            <p:nvPr userDrawn="1"/>
          </p:nvSpPr>
          <p:spPr bwMode="auto">
            <a:xfrm>
              <a:off x="-14288" y="-487363"/>
              <a:ext cx="12042775" cy="285750"/>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a:extLst>
                <a:ext uri="{FF2B5EF4-FFF2-40B4-BE49-F238E27FC236}">
                  <a16:creationId xmlns:a16="http://schemas.microsoft.com/office/drawing/2014/main" id="{DC9F949B-5CD2-2242-2213-B543040BD7A0}"/>
                </a:ext>
              </a:extLst>
            </p:cNvPr>
            <p:cNvSpPr>
              <a:spLocks/>
            </p:cNvSpPr>
            <p:nvPr userDrawn="1"/>
          </p:nvSpPr>
          <p:spPr bwMode="auto">
            <a:xfrm>
              <a:off x="11696700" y="-493713"/>
              <a:ext cx="630238" cy="638175"/>
            </a:xfrm>
            <a:custGeom>
              <a:avLst/>
              <a:gdLst>
                <a:gd name="T0" fmla="*/ 55 w 397"/>
                <a:gd name="T1" fmla="*/ 56 h 402"/>
                <a:gd name="T2" fmla="*/ 0 w 397"/>
                <a:gd name="T3" fmla="*/ 402 h 402"/>
                <a:gd name="T4" fmla="*/ 397 w 397"/>
                <a:gd name="T5" fmla="*/ 0 h 402"/>
                <a:gd name="T6" fmla="*/ 55 w 397"/>
                <a:gd name="T7" fmla="*/ 56 h 402"/>
              </a:gdLst>
              <a:ahLst/>
              <a:cxnLst>
                <a:cxn ang="0">
                  <a:pos x="T0" y="T1"/>
                </a:cxn>
                <a:cxn ang="0">
                  <a:pos x="T2" y="T3"/>
                </a:cxn>
                <a:cxn ang="0">
                  <a:pos x="T4" y="T5"/>
                </a:cxn>
                <a:cxn ang="0">
                  <a:pos x="T6" y="T7"/>
                </a:cxn>
              </a:cxnLst>
              <a:rect l="0" t="0" r="r" b="b"/>
              <a:pathLst>
                <a:path w="397" h="402">
                  <a:moveTo>
                    <a:pt x="55" y="56"/>
                  </a:moveTo>
                  <a:lnTo>
                    <a:pt x="0" y="402"/>
                  </a:lnTo>
                  <a:lnTo>
                    <a:pt x="397" y="0"/>
                  </a:lnTo>
                  <a:lnTo>
                    <a:pt x="55" y="56"/>
                  </a:lnTo>
                  <a:close/>
                </a:path>
              </a:pathLst>
            </a:custGeom>
            <a:solidFill>
              <a:srgbClr val="002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Rectangle 11">
              <a:extLst>
                <a:ext uri="{FF2B5EF4-FFF2-40B4-BE49-F238E27FC236}">
                  <a16:creationId xmlns:a16="http://schemas.microsoft.com/office/drawing/2014/main" id="{EBF67E9E-C4F3-76F4-01A0-6E41F7315DE8}"/>
                </a:ext>
              </a:extLst>
            </p:cNvPr>
            <p:cNvSpPr>
              <a:spLocks noChangeArrowheads="1"/>
            </p:cNvSpPr>
            <p:nvPr userDrawn="1"/>
          </p:nvSpPr>
          <p:spPr bwMode="auto">
            <a:xfrm>
              <a:off x="11580813" y="-487363"/>
              <a:ext cx="657225" cy="47625"/>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Rectangle 16">
              <a:extLst>
                <a:ext uri="{FF2B5EF4-FFF2-40B4-BE49-F238E27FC236}">
                  <a16:creationId xmlns:a16="http://schemas.microsoft.com/office/drawing/2014/main" id="{9C871B1C-74F4-4D8A-0DE2-F5DC897FC0FA}"/>
                </a:ext>
              </a:extLst>
            </p:cNvPr>
            <p:cNvSpPr/>
            <p:nvPr userDrawn="1"/>
          </p:nvSpPr>
          <p:spPr>
            <a:xfrm>
              <a:off x="5811044" y="-319958"/>
              <a:ext cx="493712" cy="1317624"/>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8" name="Title 1">
            <a:extLst>
              <a:ext uri="{FF2B5EF4-FFF2-40B4-BE49-F238E27FC236}">
                <a16:creationId xmlns:a16="http://schemas.microsoft.com/office/drawing/2014/main" id="{AF17D1C5-9463-EE9F-C046-DB80CFB9188C}"/>
              </a:ext>
            </a:extLst>
          </p:cNvPr>
          <p:cNvSpPr>
            <a:spLocks noGrp="1"/>
          </p:cNvSpPr>
          <p:nvPr>
            <p:ph type="title"/>
          </p:nvPr>
        </p:nvSpPr>
        <p:spPr>
          <a:xfrm>
            <a:off x="581192" y="623940"/>
            <a:ext cx="9969577" cy="509081"/>
          </a:xfrm>
        </p:spPr>
        <p:txBody>
          <a:bodyPr anchor="ctr" anchorCtr="0">
            <a:normAutofit/>
          </a:bodyPr>
          <a:lstStyle>
            <a:lvl1pPr>
              <a:defRPr sz="3200" b="1" cap="none" baseline="0">
                <a:solidFill>
                  <a:srgbClr val="00294E"/>
                </a:solidFill>
                <a:latin typeface="Aptos" panose="020B0004020202020204" pitchFamily="34" charset="0"/>
              </a:defRPr>
            </a:lvl1pPr>
          </a:lstStyle>
          <a:p>
            <a:r>
              <a:rPr lang="en-US" dirty="0"/>
              <a:t>Click to edit Master title style</a:t>
            </a:r>
          </a:p>
        </p:txBody>
      </p:sp>
      <p:sp>
        <p:nvSpPr>
          <p:cNvPr id="19" name="Rectangle 18">
            <a:extLst>
              <a:ext uri="{FF2B5EF4-FFF2-40B4-BE49-F238E27FC236}">
                <a16:creationId xmlns:a16="http://schemas.microsoft.com/office/drawing/2014/main" id="{343E896E-5EE1-38FC-FE14-4AA898EE97A9}"/>
              </a:ext>
            </a:extLst>
          </p:cNvPr>
          <p:cNvSpPr/>
          <p:nvPr userDrawn="1"/>
        </p:nvSpPr>
        <p:spPr>
          <a:xfrm>
            <a:off x="-14288" y="-1143000"/>
            <a:ext cx="12606338" cy="1123950"/>
          </a:xfrm>
          <a:prstGeom prst="rect">
            <a:avLst/>
          </a:prstGeom>
          <a:solidFill>
            <a:srgbClr val="E7E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2F6CAC2D-CFD7-2528-6C28-3A660F8F16AA}"/>
              </a:ext>
            </a:extLst>
          </p:cNvPr>
          <p:cNvSpPr/>
          <p:nvPr userDrawn="1"/>
        </p:nvSpPr>
        <p:spPr>
          <a:xfrm>
            <a:off x="12211050" y="-147638"/>
            <a:ext cx="400050" cy="920751"/>
          </a:xfrm>
          <a:prstGeom prst="rect">
            <a:avLst/>
          </a:prstGeom>
          <a:solidFill>
            <a:srgbClr val="E7E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2" name="Straight Connector 21">
            <a:extLst>
              <a:ext uri="{FF2B5EF4-FFF2-40B4-BE49-F238E27FC236}">
                <a16:creationId xmlns:a16="http://schemas.microsoft.com/office/drawing/2014/main" id="{BEFE3625-9D69-AF48-C6FB-B0E801FB2C88}"/>
              </a:ext>
            </a:extLst>
          </p:cNvPr>
          <p:cNvCxnSpPr/>
          <p:nvPr userDrawn="1"/>
        </p:nvCxnSpPr>
        <p:spPr>
          <a:xfrm>
            <a:off x="4802808" y="130468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5402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1193" y="1621533"/>
            <a:ext cx="5422390" cy="4315717"/>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88417" y="1621533"/>
            <a:ext cx="5422392" cy="4315717"/>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4652BC6D-8C31-67E2-DBE3-13F23AA53BC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pic>
        <p:nvPicPr>
          <p:cNvPr id="5" name="Picture 4">
            <a:extLst>
              <a:ext uri="{FF2B5EF4-FFF2-40B4-BE49-F238E27FC236}">
                <a16:creationId xmlns:a16="http://schemas.microsoft.com/office/drawing/2014/main" id="{D4280BDD-8321-613B-A705-7915D117493E}"/>
              </a:ext>
            </a:extLst>
          </p:cNvPr>
          <p:cNvPicPr>
            <a:picLocks noChangeAspect="1"/>
          </p:cNvPicPr>
          <p:nvPr userDrawn="1"/>
        </p:nvPicPr>
        <p:blipFill>
          <a:blip r:embed="rId2"/>
          <a:srcRect l="-495" t="26917" r="1953"/>
          <a:stretch/>
        </p:blipFill>
        <p:spPr>
          <a:xfrm>
            <a:off x="-76200" y="0"/>
            <a:ext cx="12268200" cy="1340493"/>
          </a:xfrm>
          <a:prstGeom prst="rect">
            <a:avLst/>
          </a:prstGeom>
        </p:spPr>
      </p:pic>
      <p:sp>
        <p:nvSpPr>
          <p:cNvPr id="8" name="Rectangle 7">
            <a:extLst>
              <a:ext uri="{FF2B5EF4-FFF2-40B4-BE49-F238E27FC236}">
                <a16:creationId xmlns:a16="http://schemas.microsoft.com/office/drawing/2014/main" id="{31260E24-8E4B-0E40-5E5D-C4B885EFCA17}"/>
              </a:ext>
            </a:extLst>
          </p:cNvPr>
          <p:cNvSpPr/>
          <p:nvPr userDrawn="1"/>
        </p:nvSpPr>
        <p:spPr>
          <a:xfrm>
            <a:off x="5983705" y="0"/>
            <a:ext cx="336884" cy="999200"/>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4D24FF56-4730-5F2C-14F3-C3F1E8B22964}"/>
              </a:ext>
            </a:extLst>
          </p:cNvPr>
          <p:cNvSpPr>
            <a:spLocks noGrp="1"/>
          </p:cNvSpPr>
          <p:nvPr>
            <p:ph type="title"/>
          </p:nvPr>
        </p:nvSpPr>
        <p:spPr>
          <a:xfrm>
            <a:off x="581192" y="281040"/>
            <a:ext cx="9969577" cy="509081"/>
          </a:xfrm>
        </p:spPr>
        <p:txBody>
          <a:bodyPr anchor="ctr" anchorCtr="0">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CC30781B-F151-29A9-1A41-2A39F8C446F5}"/>
              </a:ext>
            </a:extLst>
          </p:cNvPr>
          <p:cNvCxnSpPr/>
          <p:nvPr userDrawn="1"/>
        </p:nvCxnSpPr>
        <p:spPr>
          <a:xfrm>
            <a:off x="4802808" y="130468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7391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3BA55E1-3120-BA71-F0FB-121E3D436A89}"/>
              </a:ext>
            </a:extLst>
          </p:cNvPr>
          <p:cNvPicPr>
            <a:picLocks noChangeAspect="1"/>
          </p:cNvPicPr>
          <p:nvPr userDrawn="1"/>
        </p:nvPicPr>
        <p:blipFill>
          <a:blip r:embed="rId2"/>
          <a:srcRect l="1035" t="804" r="1035"/>
          <a:stretch/>
        </p:blipFill>
        <p:spPr>
          <a:xfrm>
            <a:off x="0" y="0"/>
            <a:ext cx="12192000" cy="1819455"/>
          </a:xfrm>
          <a:prstGeom prst="rect">
            <a:avLst/>
          </a:prstGeom>
        </p:spPr>
      </p:pic>
      <p:sp>
        <p:nvSpPr>
          <p:cNvPr id="3" name="Content Placeholder 2"/>
          <p:cNvSpPr>
            <a:spLocks noGrp="1"/>
          </p:cNvSpPr>
          <p:nvPr>
            <p:ph sz="half" idx="1"/>
          </p:nvPr>
        </p:nvSpPr>
        <p:spPr>
          <a:xfrm>
            <a:off x="581193" y="2228003"/>
            <a:ext cx="5422390" cy="3633047"/>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88417" y="2228003"/>
            <a:ext cx="5422392" cy="3633047"/>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4652BC6D-8C31-67E2-DBE3-13F23AA53BC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5" name="Rectangle 4">
            <a:extLst>
              <a:ext uri="{FF2B5EF4-FFF2-40B4-BE49-F238E27FC236}">
                <a16:creationId xmlns:a16="http://schemas.microsoft.com/office/drawing/2014/main" id="{89216F39-B345-5F75-AF17-7D7583F12C50}"/>
              </a:ext>
            </a:extLst>
          </p:cNvPr>
          <p:cNvSpPr/>
          <p:nvPr userDrawn="1"/>
        </p:nvSpPr>
        <p:spPr>
          <a:xfrm>
            <a:off x="5662863" y="0"/>
            <a:ext cx="657726" cy="1364622"/>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EE6BBD75-76E3-D1E0-8AC1-20EE12C2654E}"/>
              </a:ext>
            </a:extLst>
          </p:cNvPr>
          <p:cNvSpPr>
            <a:spLocks noGrp="1"/>
          </p:cNvSpPr>
          <p:nvPr>
            <p:ph type="title"/>
          </p:nvPr>
        </p:nvSpPr>
        <p:spPr>
          <a:xfrm>
            <a:off x="581192" y="376290"/>
            <a:ext cx="9969577" cy="988332"/>
          </a:xfrm>
        </p:spPr>
        <p:txBody>
          <a:bodyPr>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8" name="Straight Connector 7">
            <a:extLst>
              <a:ext uri="{FF2B5EF4-FFF2-40B4-BE49-F238E27FC236}">
                <a16:creationId xmlns:a16="http://schemas.microsoft.com/office/drawing/2014/main" id="{EFE9BDC4-1F04-0101-5F9C-DA5FB68FC396}"/>
              </a:ext>
            </a:extLst>
          </p:cNvPr>
          <p:cNvCxnSpPr/>
          <p:nvPr userDrawn="1"/>
        </p:nvCxnSpPr>
        <p:spPr>
          <a:xfrm>
            <a:off x="4897384" y="1759359"/>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6675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531EF80-ED84-8788-C336-9FBDAEDB691A}"/>
              </a:ext>
            </a:extLst>
          </p:cNvPr>
          <p:cNvPicPr>
            <a:picLocks noChangeAspect="1"/>
          </p:cNvPicPr>
          <p:nvPr userDrawn="1"/>
        </p:nvPicPr>
        <p:blipFill>
          <a:blip r:embed="rId2"/>
          <a:srcRect l="1035" t="804" r="1035"/>
          <a:stretch/>
        </p:blipFill>
        <p:spPr>
          <a:xfrm>
            <a:off x="0" y="0"/>
            <a:ext cx="12192000" cy="1819455"/>
          </a:xfrm>
          <a:prstGeom prst="rect">
            <a:avLst/>
          </a:prstGeom>
        </p:spPr>
      </p:pic>
      <p:sp>
        <p:nvSpPr>
          <p:cNvPr id="3" name="Text Placeholder 2"/>
          <p:cNvSpPr>
            <a:spLocks noGrp="1"/>
          </p:cNvSpPr>
          <p:nvPr>
            <p:ph type="body" idx="1"/>
          </p:nvPr>
        </p:nvSpPr>
        <p:spPr>
          <a:xfrm>
            <a:off x="497753" y="2250892"/>
            <a:ext cx="5087075" cy="536005"/>
          </a:xfrm>
        </p:spPr>
        <p:txBody>
          <a:bodyPr anchor="b">
            <a:noAutofit/>
          </a:bodyPr>
          <a:lstStyle>
            <a:lvl1pPr marL="0" indent="0">
              <a:buNone/>
              <a:defRPr sz="2400" b="1">
                <a:solidFill>
                  <a:srgbClr val="1999C8"/>
                </a:solidFill>
                <a:latin typeface="Aptos" panose="020B00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lvl1pPr>
              <a:buClr>
                <a:srgbClr val="1999C8"/>
              </a:buClr>
              <a:defRPr>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34269" y="2250892"/>
            <a:ext cx="5087073" cy="553373"/>
          </a:xfrm>
        </p:spPr>
        <p:txBody>
          <a:bodyPr anchor="b">
            <a:noAutofit/>
          </a:bodyPr>
          <a:lstStyle>
            <a:lvl1pPr marL="0" indent="0">
              <a:buNone/>
              <a:defRPr sz="2400" b="1">
                <a:solidFill>
                  <a:srgbClr val="1999C8"/>
                </a:solidFill>
                <a:latin typeface="Aptos" panose="020B00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lvl1pPr>
              <a:buClr>
                <a:srgbClr val="1999C8"/>
              </a:buClr>
              <a:defRPr>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56F74728-E4B8-0827-E38D-9DADE610DFCB}"/>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2" name="Rectangle 1">
            <a:extLst>
              <a:ext uri="{FF2B5EF4-FFF2-40B4-BE49-F238E27FC236}">
                <a16:creationId xmlns:a16="http://schemas.microsoft.com/office/drawing/2014/main" id="{600084CA-4450-A029-D9FD-E9435204F79F}"/>
              </a:ext>
            </a:extLst>
          </p:cNvPr>
          <p:cNvSpPr/>
          <p:nvPr userDrawn="1"/>
        </p:nvSpPr>
        <p:spPr>
          <a:xfrm>
            <a:off x="5513096" y="0"/>
            <a:ext cx="807493" cy="1364622"/>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E79625C0-4BE2-A584-507C-355B7A9967F1}"/>
              </a:ext>
            </a:extLst>
          </p:cNvPr>
          <p:cNvSpPr>
            <a:spLocks noGrp="1"/>
          </p:cNvSpPr>
          <p:nvPr>
            <p:ph type="title"/>
          </p:nvPr>
        </p:nvSpPr>
        <p:spPr>
          <a:xfrm>
            <a:off x="581192" y="376290"/>
            <a:ext cx="9969577" cy="988332"/>
          </a:xfrm>
        </p:spPr>
        <p:txBody>
          <a:bodyPr>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11" name="Straight Connector 10">
            <a:extLst>
              <a:ext uri="{FF2B5EF4-FFF2-40B4-BE49-F238E27FC236}">
                <a16:creationId xmlns:a16="http://schemas.microsoft.com/office/drawing/2014/main" id="{DA74DE6E-CA3B-ABC4-4A43-982D0B88497E}"/>
              </a:ext>
            </a:extLst>
          </p:cNvPr>
          <p:cNvCxnSpPr/>
          <p:nvPr userDrawn="1"/>
        </p:nvCxnSpPr>
        <p:spPr>
          <a:xfrm>
            <a:off x="4799636" y="174571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3025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334020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5" r:id="rId3"/>
    <p:sldLayoutId id="2147483671" r:id="rId4"/>
    <p:sldLayoutId id="2147483663" r:id="rId5"/>
    <p:sldLayoutId id="2147483664" r:id="rId6"/>
    <p:sldLayoutId id="2147483676" r:id="rId7"/>
    <p:sldLayoutId id="2147483672" r:id="rId8"/>
    <p:sldLayoutId id="2147483665" r:id="rId9"/>
    <p:sldLayoutId id="2147483666" r:id="rId10"/>
    <p:sldLayoutId id="2147483677" r:id="rId11"/>
    <p:sldLayoutId id="2147483673" r:id="rId12"/>
    <p:sldLayoutId id="2147483667" r:id="rId13"/>
    <p:sldLayoutId id="2147483668" r:id="rId14"/>
    <p:sldLayoutId id="2147483669" r:id="rId15"/>
    <p:sldLayoutId id="2147483670" r:id="rId16"/>
  </p:sldLayoutIdLst>
  <p:txStyles>
    <p:titleStyle>
      <a:lvl1pPr algn="l" defTabSz="457200" rtl="0" eaLnBrk="1" latinLnBrk="0" hangingPunct="1">
        <a:spcBef>
          <a:spcPct val="0"/>
        </a:spcBef>
        <a:buNone/>
        <a:defRPr sz="3200" b="1" i="0" kern="1200" cap="none" baseline="0">
          <a:solidFill>
            <a:schemeClr val="bg1"/>
          </a:solidFill>
          <a:latin typeface="Aptos" panose="020B0004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rgbClr val="1999C8"/>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1pPr>
      <a:lvl2pPr marL="630000" indent="-306000" algn="l" defTabSz="457200" rtl="0" eaLnBrk="1" latinLnBrk="0" hangingPunct="1">
        <a:spcBef>
          <a:spcPct val="20000"/>
        </a:spcBef>
        <a:spcAft>
          <a:spcPts val="600"/>
        </a:spcAft>
        <a:buClr>
          <a:srgbClr val="00B0F0"/>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2pPr>
      <a:lvl3pPr marL="900000" indent="-270000" algn="l" defTabSz="457200" rtl="0" eaLnBrk="1" latinLnBrk="0" hangingPunct="1">
        <a:spcBef>
          <a:spcPct val="20000"/>
        </a:spcBef>
        <a:spcAft>
          <a:spcPts val="600"/>
        </a:spcAft>
        <a:buClr>
          <a:schemeClr val="bg1">
            <a:lumMod val="65000"/>
          </a:schemeClr>
        </a:buClr>
        <a:buSzPct val="92000"/>
        <a:buFont typeface="Wingdings 2" panose="05020102010507070707" pitchFamily="18" charset="2"/>
        <a:buChar char=""/>
        <a:defRPr sz="2000" kern="1200">
          <a:solidFill>
            <a:schemeClr val="tx2"/>
          </a:solidFill>
          <a:latin typeface="Aptos" panose="020B0004020202020204" pitchFamily="34" charset="0"/>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4pPr>
      <a:lvl5pPr marL="1602000" indent="-234000" algn="l" defTabSz="457200" rtl="0" eaLnBrk="1" latinLnBrk="0" hangingPunct="1">
        <a:spcBef>
          <a:spcPct val="20000"/>
        </a:spcBef>
        <a:spcAft>
          <a:spcPts val="600"/>
        </a:spcAft>
        <a:buClr>
          <a:srgbClr val="0079D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osha.gov/recordkeeping/form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www.osha.gov/recordkeeping/form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www.osha.gov/recordkeeping/form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osha.gov/laws-regs/regulations/standardnumber/1904/1904.8" TargetMode="External"/><Relationship Id="rId7" Type="http://schemas.openxmlformats.org/officeDocument/2006/relationships/hyperlink" Target="https://www.osha.gov/laws-regs/regulations/standardnumber/1904"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www.osha.gov/laws-regs/regulations/standardnumber/1904/1904.11" TargetMode="External"/><Relationship Id="rId5" Type="http://schemas.openxmlformats.org/officeDocument/2006/relationships/hyperlink" Target="https://www.osha.gov/laws-regs/regulations/standardnumber/1904/1904.10" TargetMode="External"/><Relationship Id="rId4" Type="http://schemas.openxmlformats.org/officeDocument/2006/relationships/hyperlink" Target="https://www.osha.gov/laws-regs/regulations/standardnumber/1904/1904.9"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www.osha.gov/recordkeeping/form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www.osha.gov/recordkeeping/form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www.osha.gov/recordkeeping/form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www.osha.gov/recordkeeping/forms"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www.osha.gov/itareportapp"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osha.gov/recordkeeping" TargetMode="External"/><Relationship Id="rId7" Type="http://schemas.openxmlformats.org/officeDocument/2006/relationships/hyperlink" Target="https://www.osha.gov/form/ecorrespondence"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www.osha.gov/contactus" TargetMode="External"/><Relationship Id="rId5" Type="http://schemas.openxmlformats.org/officeDocument/2006/relationships/hyperlink" Target="https://www.osha.gov/contactus/bystate" TargetMode="External"/><Relationship Id="rId4" Type="http://schemas.openxmlformats.org/officeDocument/2006/relationships/hyperlink" Target="http://www.osha.gov/injuryreportin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osha.gov/laws-regs/regulations/standardnumber/1904/1904.1" TargetMode="External"/><Relationship Id="rId7" Type="http://schemas.openxmlformats.org/officeDocument/2006/relationships/image" Target="../media/image6.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osha.gov/report" TargetMode="External"/><Relationship Id="rId5" Type="http://schemas.openxmlformats.org/officeDocument/2006/relationships/hyperlink" Target="https://www.osha.gov/recordkeeping/presentations/exempttable" TargetMode="External"/><Relationship Id="rId4" Type="http://schemas.openxmlformats.org/officeDocument/2006/relationships/hyperlink" Target="https://www.osha.gov/laws-regs/regulations/standardnumber/1904/1904.2"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osha.gov/recordkeeping/form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www.osha.gov/recordkeeping/forms" TargetMode="Externa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osha.gov/laws-regs/regulations/standardnumber/1904/1904.5"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06231" y="632125"/>
            <a:ext cx="6532409" cy="1475013"/>
          </a:xfrm>
        </p:spPr>
        <p:txBody>
          <a:bodyPr>
            <a:normAutofit fontScale="90000"/>
          </a:bodyPr>
          <a:lstStyle/>
          <a:p>
            <a:r>
              <a:rPr lang="en-US" dirty="0"/>
              <a:t>TUTORIAL ON COMPLETING THE OSHA RECORDKEEPING FORMS</a:t>
            </a:r>
          </a:p>
        </p:txBody>
      </p:sp>
    </p:spTree>
    <p:extLst>
      <p:ext uri="{BB962C8B-B14F-4D97-AF65-F5344CB8AC3E}">
        <p14:creationId xmlns:p14="http://schemas.microsoft.com/office/powerpoint/2010/main" val="2838643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83D069-1096-A32B-7D2F-A813B5E1A9E1}"/>
              </a:ext>
            </a:extLst>
          </p:cNvPr>
          <p:cNvSpPr>
            <a:spLocks noGrp="1"/>
          </p:cNvSpPr>
          <p:nvPr>
            <p:ph type="title"/>
          </p:nvPr>
        </p:nvSpPr>
        <p:spPr/>
        <p:txBody>
          <a:bodyPr>
            <a:normAutofit fontScale="90000"/>
          </a:bodyPr>
          <a:lstStyle/>
          <a:p>
            <a:r>
              <a:rPr lang="en-US" dirty="0"/>
              <a:t>OSHA Form 300: Recording a Fatality</a:t>
            </a:r>
          </a:p>
        </p:txBody>
      </p:sp>
      <p:pic>
        <p:nvPicPr>
          <p:cNvPr id="4" name="Content Placeholder 4" descr="OSHA Form 300: Log of Work-Related Injuries and Illnesses">
            <a:extLst>
              <a:ext uri="{FF2B5EF4-FFF2-40B4-BE49-F238E27FC236}">
                <a16:creationId xmlns:a16="http://schemas.microsoft.com/office/drawing/2014/main" id="{B8F1EAF0-6342-DCF8-9686-EE20ABEC412B}"/>
              </a:ext>
            </a:extLst>
          </p:cNvPr>
          <p:cNvPicPr>
            <a:picLocks noGrp="1" noChangeAspect="1"/>
          </p:cNvPicPr>
          <p:nvPr>
            <p:ph idx="1"/>
          </p:nvPr>
        </p:nvPicPr>
        <p:blipFill>
          <a:blip r:embed="rId3"/>
          <a:stretch>
            <a:fillRect/>
          </a:stretch>
        </p:blipFill>
        <p:spPr>
          <a:xfrm>
            <a:off x="1451199" y="1283927"/>
            <a:ext cx="8915463" cy="5433553"/>
          </a:xfrm>
          <a:prstGeom prst="rect">
            <a:avLst/>
          </a:prstGeom>
          <a:ln>
            <a:solidFill>
              <a:schemeClr val="tx1"/>
            </a:solidFill>
          </a:ln>
          <a:effectLst>
            <a:outerShdw blurRad="50800" dist="38100" dir="2700000" algn="tl" rotWithShape="0">
              <a:prstClr val="black">
                <a:alpha val="40000"/>
              </a:prstClr>
            </a:outerShdw>
          </a:effectLst>
        </p:spPr>
      </p:pic>
      <p:sp>
        <p:nvSpPr>
          <p:cNvPr id="5" name="Oval 4">
            <a:extLst>
              <a:ext uri="{FF2B5EF4-FFF2-40B4-BE49-F238E27FC236}">
                <a16:creationId xmlns:a16="http://schemas.microsoft.com/office/drawing/2014/main" id="{E008B979-F844-E8EB-D00E-76C5695643F0}"/>
              </a:ext>
              <a:ext uri="{C183D7F6-B498-43B3-948B-1728B52AA6E4}">
                <adec:decorative xmlns:adec="http://schemas.microsoft.com/office/drawing/2017/decorative" val="1"/>
              </a:ext>
            </a:extLst>
          </p:cNvPr>
          <p:cNvSpPr/>
          <p:nvPr/>
        </p:nvSpPr>
        <p:spPr>
          <a:xfrm>
            <a:off x="6804281" y="3696557"/>
            <a:ext cx="152400" cy="142875"/>
          </a:xfrm>
          <a:prstGeom prst="ellipse">
            <a:avLst/>
          </a:prstGeom>
          <a:solidFill>
            <a:srgbClr val="C00000"/>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6923A6F-F793-913F-7724-1D237E29C6BA}"/>
              </a:ext>
              <a:ext uri="{C183D7F6-B498-43B3-948B-1728B52AA6E4}">
                <adec:decorative xmlns:adec="http://schemas.microsoft.com/office/drawing/2017/decorative" val="1"/>
              </a:ext>
            </a:extLst>
          </p:cNvPr>
          <p:cNvSpPr/>
          <p:nvPr/>
        </p:nvSpPr>
        <p:spPr>
          <a:xfrm>
            <a:off x="9134945" y="3162300"/>
            <a:ext cx="1104523" cy="757851"/>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hlinkClick r:id="rId4"/>
            <a:extLst>
              <a:ext uri="{FF2B5EF4-FFF2-40B4-BE49-F238E27FC236}">
                <a16:creationId xmlns:a16="http://schemas.microsoft.com/office/drawing/2014/main" id="{71099BDF-CF07-56DE-A45B-B2FD1AEE20B2}"/>
              </a:ext>
            </a:extLst>
          </p:cNvPr>
          <p:cNvSpPr/>
          <p:nvPr/>
        </p:nvSpPr>
        <p:spPr>
          <a:xfrm>
            <a:off x="297180" y="6203130"/>
            <a:ext cx="4526280" cy="5143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ptos" panose="020B0004020202020204" pitchFamily="34" charset="0"/>
                <a:hlinkClick r:id="rId4">
                  <a:extLst>
                    <a:ext uri="{A12FA001-AC4F-418D-AE19-62706E023703}">
                      <ahyp:hlinkClr xmlns:ahyp="http://schemas.microsoft.com/office/drawing/2018/hyperlinkcolor" val="tx"/>
                    </a:ext>
                  </a:extLst>
                </a:hlinkClick>
              </a:rPr>
              <a:t>www.osha.gov/recordkeeping/forms</a:t>
            </a:r>
            <a:endParaRPr lang="en-US" b="1" dirty="0">
              <a:solidFill>
                <a:schemeClr val="bg1"/>
              </a:solidFill>
              <a:latin typeface="Aptos" panose="020B0004020202020204" pitchFamily="34" charset="0"/>
            </a:endParaRPr>
          </a:p>
        </p:txBody>
      </p:sp>
    </p:spTree>
    <p:extLst>
      <p:ext uri="{BB962C8B-B14F-4D97-AF65-F5344CB8AC3E}">
        <p14:creationId xmlns:p14="http://schemas.microsoft.com/office/powerpoint/2010/main" val="631312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625361-C8EC-03B2-CFCF-DA0491E197DA}"/>
              </a:ext>
            </a:extLst>
          </p:cNvPr>
          <p:cNvSpPr>
            <a:spLocks noGrp="1"/>
          </p:cNvSpPr>
          <p:nvPr>
            <p:ph type="title"/>
          </p:nvPr>
        </p:nvSpPr>
        <p:spPr/>
        <p:txBody>
          <a:bodyPr>
            <a:normAutofit fontScale="90000"/>
          </a:bodyPr>
          <a:lstStyle/>
          <a:p>
            <a:r>
              <a:rPr lang="en-US" dirty="0"/>
              <a:t>OSHA Form 300: Recording a Case with Days Away from Work</a:t>
            </a:r>
          </a:p>
        </p:txBody>
      </p:sp>
      <p:pic>
        <p:nvPicPr>
          <p:cNvPr id="4" name="Content Placeholder 4" descr="OSHA Form 300: Log of Work-Related Injuries and Illnesses">
            <a:extLst>
              <a:ext uri="{FF2B5EF4-FFF2-40B4-BE49-F238E27FC236}">
                <a16:creationId xmlns:a16="http://schemas.microsoft.com/office/drawing/2014/main" id="{0964A8BB-F4C3-C5CD-3F56-17D4B580B899}"/>
              </a:ext>
            </a:extLst>
          </p:cNvPr>
          <p:cNvPicPr>
            <a:picLocks noGrp="1" noChangeAspect="1"/>
          </p:cNvPicPr>
          <p:nvPr>
            <p:ph idx="1"/>
          </p:nvPr>
        </p:nvPicPr>
        <p:blipFill>
          <a:blip r:embed="rId3"/>
          <a:stretch>
            <a:fillRect/>
          </a:stretch>
        </p:blipFill>
        <p:spPr>
          <a:xfrm>
            <a:off x="581192" y="1430715"/>
            <a:ext cx="8680503" cy="5290356"/>
          </a:xfrm>
          <a:prstGeom prst="rect">
            <a:avLst/>
          </a:prstGeom>
          <a:ln>
            <a:solidFill>
              <a:schemeClr val="tx1"/>
            </a:solidFill>
          </a:ln>
          <a:effectLst>
            <a:outerShdw blurRad="50800" dist="38100" dir="2700000" algn="tl" rotWithShape="0">
              <a:prstClr val="black">
                <a:alpha val="40000"/>
              </a:prstClr>
            </a:outerShdw>
          </a:effectLst>
        </p:spPr>
      </p:pic>
      <p:sp>
        <p:nvSpPr>
          <p:cNvPr id="5" name="Oval 4">
            <a:extLst>
              <a:ext uri="{FF2B5EF4-FFF2-40B4-BE49-F238E27FC236}">
                <a16:creationId xmlns:a16="http://schemas.microsoft.com/office/drawing/2014/main" id="{0CDA38CD-9788-59ED-ABD8-DF7DF3526D8A}"/>
              </a:ext>
              <a:ext uri="{C183D7F6-B498-43B3-948B-1728B52AA6E4}">
                <adec:decorative xmlns:adec="http://schemas.microsoft.com/office/drawing/2017/decorative" val="1"/>
              </a:ext>
            </a:extLst>
          </p:cNvPr>
          <p:cNvSpPr/>
          <p:nvPr/>
        </p:nvSpPr>
        <p:spPr>
          <a:xfrm>
            <a:off x="6135269" y="3778511"/>
            <a:ext cx="152400" cy="142875"/>
          </a:xfrm>
          <a:prstGeom prst="ellipse">
            <a:avLst/>
          </a:prstGeom>
          <a:solidFill>
            <a:srgbClr val="C00000"/>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AF2AB6EA-4776-01AA-9318-10C2F90E823B}"/>
              </a:ext>
              <a:ext uri="{C183D7F6-B498-43B3-948B-1728B52AA6E4}">
                <adec:decorative xmlns:adec="http://schemas.microsoft.com/office/drawing/2017/decorative" val="1"/>
              </a:ext>
            </a:extLst>
          </p:cNvPr>
          <p:cNvSpPr/>
          <p:nvPr/>
        </p:nvSpPr>
        <p:spPr>
          <a:xfrm>
            <a:off x="7288039" y="3386519"/>
            <a:ext cx="371194" cy="651328"/>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B32F8BA-2778-C03E-1D9C-70DD54B2F213}"/>
              </a:ext>
              <a:ext uri="{C183D7F6-B498-43B3-948B-1728B52AA6E4}">
                <adec:decorative xmlns:adec="http://schemas.microsoft.com/office/drawing/2017/decorative" val="1"/>
              </a:ext>
            </a:extLst>
          </p:cNvPr>
          <p:cNvSpPr/>
          <p:nvPr/>
        </p:nvSpPr>
        <p:spPr>
          <a:xfrm>
            <a:off x="8030045" y="3277082"/>
            <a:ext cx="1104523" cy="757851"/>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hlinkClick r:id="rId4"/>
            <a:extLst>
              <a:ext uri="{FF2B5EF4-FFF2-40B4-BE49-F238E27FC236}">
                <a16:creationId xmlns:a16="http://schemas.microsoft.com/office/drawing/2014/main" id="{1002E7DD-B33F-63C5-E40C-B9EC39C25041}"/>
              </a:ext>
            </a:extLst>
          </p:cNvPr>
          <p:cNvSpPr/>
          <p:nvPr/>
        </p:nvSpPr>
        <p:spPr>
          <a:xfrm>
            <a:off x="297180" y="6203130"/>
            <a:ext cx="4526280" cy="5143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ptos" panose="020B0004020202020204" pitchFamily="34" charset="0"/>
                <a:hlinkClick r:id="rId4">
                  <a:extLst>
                    <a:ext uri="{A12FA001-AC4F-418D-AE19-62706E023703}">
                      <ahyp:hlinkClr xmlns:ahyp="http://schemas.microsoft.com/office/drawing/2018/hyperlinkcolor" val="tx"/>
                    </a:ext>
                  </a:extLst>
                </a:hlinkClick>
              </a:rPr>
              <a:t>www.osha.gov/recordkeeping/forms</a:t>
            </a:r>
            <a:endParaRPr lang="en-US" b="1" dirty="0">
              <a:solidFill>
                <a:schemeClr val="bg1"/>
              </a:solidFill>
              <a:latin typeface="Aptos" panose="020B0004020202020204" pitchFamily="34" charset="0"/>
            </a:endParaRPr>
          </a:p>
        </p:txBody>
      </p:sp>
    </p:spTree>
    <p:extLst>
      <p:ext uri="{BB962C8B-B14F-4D97-AF65-F5344CB8AC3E}">
        <p14:creationId xmlns:p14="http://schemas.microsoft.com/office/powerpoint/2010/main" val="3657920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26AF997-923A-0C94-E425-809DE780D6B8}"/>
              </a:ext>
            </a:extLst>
          </p:cNvPr>
          <p:cNvSpPr>
            <a:spLocks noGrp="1"/>
          </p:cNvSpPr>
          <p:nvPr>
            <p:ph type="title"/>
          </p:nvPr>
        </p:nvSpPr>
        <p:spPr/>
        <p:txBody>
          <a:bodyPr>
            <a:normAutofit fontScale="90000"/>
          </a:bodyPr>
          <a:lstStyle/>
          <a:p>
            <a:r>
              <a:rPr lang="en-US" dirty="0"/>
              <a:t>OSHA Form 300: Recording a Case with Restricted Work Activity or Job Transfer</a:t>
            </a:r>
          </a:p>
        </p:txBody>
      </p:sp>
      <p:pic>
        <p:nvPicPr>
          <p:cNvPr id="4" name="Content Placeholder 4" descr="OSHA Form 300: log of work-related injuries and illnesses">
            <a:extLst>
              <a:ext uri="{FF2B5EF4-FFF2-40B4-BE49-F238E27FC236}">
                <a16:creationId xmlns:a16="http://schemas.microsoft.com/office/drawing/2014/main" id="{A13D1998-7924-9C28-5044-1CC40EC9E403}"/>
              </a:ext>
            </a:extLst>
          </p:cNvPr>
          <p:cNvPicPr>
            <a:picLocks noGrp="1" noChangeAspect="1"/>
          </p:cNvPicPr>
          <p:nvPr>
            <p:ph idx="1"/>
          </p:nvPr>
        </p:nvPicPr>
        <p:blipFill>
          <a:blip r:embed="rId3"/>
          <a:stretch>
            <a:fillRect/>
          </a:stretch>
        </p:blipFill>
        <p:spPr>
          <a:xfrm>
            <a:off x="581192" y="1421662"/>
            <a:ext cx="8716717" cy="5312427"/>
          </a:xfrm>
          <a:prstGeom prst="rect">
            <a:avLst/>
          </a:prstGeom>
          <a:ln>
            <a:solidFill>
              <a:schemeClr val="tx1"/>
            </a:solidFill>
          </a:ln>
          <a:effectLst>
            <a:outerShdw blurRad="50800" dist="38100" dir="2700000" algn="tl" rotWithShape="0">
              <a:prstClr val="black">
                <a:alpha val="40000"/>
              </a:prstClr>
            </a:outerShdw>
          </a:effectLst>
        </p:spPr>
      </p:pic>
      <p:sp>
        <p:nvSpPr>
          <p:cNvPr id="5" name="Oval 4">
            <a:extLst>
              <a:ext uri="{FF2B5EF4-FFF2-40B4-BE49-F238E27FC236}">
                <a16:creationId xmlns:a16="http://schemas.microsoft.com/office/drawing/2014/main" id="{CB46AD4D-F76E-E983-B11B-D2358E4100E6}"/>
              </a:ext>
              <a:ext uri="{C183D7F6-B498-43B3-948B-1728B52AA6E4}">
                <adec:decorative xmlns:adec="http://schemas.microsoft.com/office/drawing/2017/decorative" val="1"/>
              </a:ext>
            </a:extLst>
          </p:cNvPr>
          <p:cNvSpPr/>
          <p:nvPr/>
        </p:nvSpPr>
        <p:spPr>
          <a:xfrm>
            <a:off x="6542675" y="3778511"/>
            <a:ext cx="152400" cy="142875"/>
          </a:xfrm>
          <a:prstGeom prst="ellipse">
            <a:avLst/>
          </a:prstGeom>
          <a:solidFill>
            <a:srgbClr val="C00000"/>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B9AB969A-07A2-7335-0480-5E0EC7803590}"/>
              </a:ext>
              <a:ext uri="{C183D7F6-B498-43B3-948B-1728B52AA6E4}">
                <adec:decorative xmlns:adec="http://schemas.microsoft.com/office/drawing/2017/decorative" val="1"/>
              </a:ext>
            </a:extLst>
          </p:cNvPr>
          <p:cNvSpPr/>
          <p:nvPr/>
        </p:nvSpPr>
        <p:spPr>
          <a:xfrm>
            <a:off x="7679616" y="3361826"/>
            <a:ext cx="371194" cy="651328"/>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EF8FD01-51CB-AAFC-8B73-7AE461444BDE}"/>
              </a:ext>
              <a:ext uri="{C183D7F6-B498-43B3-948B-1728B52AA6E4}">
                <adec:decorative xmlns:adec="http://schemas.microsoft.com/office/drawing/2017/decorative" val="1"/>
              </a:ext>
            </a:extLst>
          </p:cNvPr>
          <p:cNvSpPr/>
          <p:nvPr/>
        </p:nvSpPr>
        <p:spPr>
          <a:xfrm>
            <a:off x="8079385" y="3269485"/>
            <a:ext cx="1104523" cy="757851"/>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hlinkClick r:id="rId4"/>
            <a:extLst>
              <a:ext uri="{FF2B5EF4-FFF2-40B4-BE49-F238E27FC236}">
                <a16:creationId xmlns:a16="http://schemas.microsoft.com/office/drawing/2014/main" id="{4F240F55-D155-B26B-2102-A713B34AA10B}"/>
              </a:ext>
            </a:extLst>
          </p:cNvPr>
          <p:cNvSpPr/>
          <p:nvPr/>
        </p:nvSpPr>
        <p:spPr>
          <a:xfrm>
            <a:off x="297180" y="6203130"/>
            <a:ext cx="4526280" cy="5143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ptos" panose="020B0004020202020204" pitchFamily="34" charset="0"/>
                <a:hlinkClick r:id="rId4">
                  <a:extLst>
                    <a:ext uri="{A12FA001-AC4F-418D-AE19-62706E023703}">
                      <ahyp:hlinkClr xmlns:ahyp="http://schemas.microsoft.com/office/drawing/2018/hyperlinkcolor" val="tx"/>
                    </a:ext>
                  </a:extLst>
                </a:hlinkClick>
              </a:rPr>
              <a:t>www.osha.gov/recordkeeping/forms</a:t>
            </a:r>
            <a:endParaRPr lang="en-US" b="1" dirty="0">
              <a:solidFill>
                <a:schemeClr val="bg1"/>
              </a:solidFill>
              <a:latin typeface="Aptos" panose="020B0004020202020204" pitchFamily="34" charset="0"/>
            </a:endParaRPr>
          </a:p>
        </p:txBody>
      </p:sp>
    </p:spTree>
    <p:extLst>
      <p:ext uri="{BB962C8B-B14F-4D97-AF65-F5344CB8AC3E}">
        <p14:creationId xmlns:p14="http://schemas.microsoft.com/office/powerpoint/2010/main" val="666543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BC3CC4-5F03-1118-DC2E-C2D00B8BAF70}"/>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Other Recording Criteria</a:t>
            </a:r>
          </a:p>
        </p:txBody>
      </p:sp>
      <p:sp>
        <p:nvSpPr>
          <p:cNvPr id="2" name="Content Placeholder 1">
            <a:extLst>
              <a:ext uri="{FF2B5EF4-FFF2-40B4-BE49-F238E27FC236}">
                <a16:creationId xmlns:a16="http://schemas.microsoft.com/office/drawing/2014/main" id="{8CEAB5CD-9BF1-A33E-6609-0C56391B4A9B}"/>
              </a:ext>
              <a:ext uri="{C183D7F6-B498-43B3-948B-1728B52AA6E4}">
                <adec:decorative xmlns:adec="http://schemas.microsoft.com/office/drawing/2017/decorative" val="1"/>
              </a:ext>
            </a:extLst>
          </p:cNvPr>
          <p:cNvSpPr>
            <a:spLocks noGrp="1"/>
          </p:cNvSpPr>
          <p:nvPr>
            <p:ph idx="1"/>
          </p:nvPr>
        </p:nvSpPr>
        <p:spPr>
          <a:xfrm>
            <a:off x="581192" y="1310367"/>
            <a:ext cx="11029615" cy="4237266"/>
          </a:xfrm>
        </p:spPr>
        <p:txBody>
          <a:bodyPr>
            <a:normAutofit/>
          </a:bodyPr>
          <a:lstStyle/>
          <a:p>
            <a:pPr lvl="1">
              <a:lnSpc>
                <a:spcPct val="150000"/>
              </a:lnSpc>
            </a:pPr>
            <a:r>
              <a:rPr lang="en-US" b="1" dirty="0">
                <a:solidFill>
                  <a:schemeClr val="accent1">
                    <a:lumMod val="60000"/>
                    <a:lumOff val="40000"/>
                  </a:schemeClr>
                </a:solidFill>
                <a:hlinkClick r:id="rId3">
                  <a:extLst>
                    <a:ext uri="{A12FA001-AC4F-418D-AE19-62706E023703}">
                      <ahyp:hlinkClr xmlns:ahyp="http://schemas.microsoft.com/office/drawing/2018/hyperlinkcolor" val="tx"/>
                    </a:ext>
                  </a:extLst>
                </a:hlinkClick>
              </a:rPr>
              <a:t>1904.8</a:t>
            </a:r>
            <a:r>
              <a:rPr lang="en-US" b="1" dirty="0"/>
              <a:t>:</a:t>
            </a:r>
            <a:r>
              <a:rPr lang="en-US" dirty="0"/>
              <a:t> Needlestick and sharps injuries</a:t>
            </a:r>
          </a:p>
          <a:p>
            <a:pPr lvl="1">
              <a:lnSpc>
                <a:spcPct val="150000"/>
              </a:lnSpc>
            </a:pPr>
            <a:r>
              <a:rPr lang="en-US" b="1" dirty="0">
                <a:solidFill>
                  <a:schemeClr val="accent1">
                    <a:lumMod val="60000"/>
                    <a:lumOff val="40000"/>
                  </a:schemeClr>
                </a:solidFill>
                <a:hlinkClick r:id="rId4">
                  <a:extLst>
                    <a:ext uri="{A12FA001-AC4F-418D-AE19-62706E023703}">
                      <ahyp:hlinkClr xmlns:ahyp="http://schemas.microsoft.com/office/drawing/2018/hyperlinkcolor" val="tx"/>
                    </a:ext>
                  </a:extLst>
                </a:hlinkClick>
              </a:rPr>
              <a:t>1904.9</a:t>
            </a:r>
            <a:r>
              <a:rPr lang="en-US" b="1" dirty="0"/>
              <a:t>:</a:t>
            </a:r>
            <a:r>
              <a:rPr lang="en-US" dirty="0"/>
              <a:t> Medical removal</a:t>
            </a:r>
          </a:p>
          <a:p>
            <a:pPr lvl="1">
              <a:lnSpc>
                <a:spcPct val="150000"/>
              </a:lnSpc>
            </a:pPr>
            <a:r>
              <a:rPr lang="en-US" b="1" dirty="0">
                <a:solidFill>
                  <a:schemeClr val="accent1">
                    <a:lumMod val="60000"/>
                    <a:lumOff val="40000"/>
                  </a:schemeClr>
                </a:solidFill>
                <a:hlinkClick r:id="rId5">
                  <a:extLst>
                    <a:ext uri="{A12FA001-AC4F-418D-AE19-62706E023703}">
                      <ahyp:hlinkClr xmlns:ahyp="http://schemas.microsoft.com/office/drawing/2018/hyperlinkcolor" val="tx"/>
                    </a:ext>
                  </a:extLst>
                </a:hlinkClick>
              </a:rPr>
              <a:t>1904.10</a:t>
            </a:r>
            <a:r>
              <a:rPr lang="en-US" b="1" dirty="0"/>
              <a:t>: </a:t>
            </a:r>
            <a:r>
              <a:rPr lang="en-US" dirty="0"/>
              <a:t>Occupational hearing loss</a:t>
            </a:r>
          </a:p>
          <a:p>
            <a:pPr lvl="1">
              <a:lnSpc>
                <a:spcPct val="150000"/>
              </a:lnSpc>
            </a:pPr>
            <a:r>
              <a:rPr lang="en-US" b="1" dirty="0">
                <a:solidFill>
                  <a:schemeClr val="accent1">
                    <a:lumMod val="60000"/>
                    <a:lumOff val="40000"/>
                  </a:schemeClr>
                </a:solidFill>
                <a:hlinkClick r:id="rId6">
                  <a:extLst>
                    <a:ext uri="{A12FA001-AC4F-418D-AE19-62706E023703}">
                      <ahyp:hlinkClr xmlns:ahyp="http://schemas.microsoft.com/office/drawing/2018/hyperlinkcolor" val="tx"/>
                    </a:ext>
                  </a:extLst>
                </a:hlinkClick>
              </a:rPr>
              <a:t>1904.11</a:t>
            </a:r>
            <a:r>
              <a:rPr lang="en-US" b="1" dirty="0"/>
              <a:t>: </a:t>
            </a:r>
            <a:r>
              <a:rPr lang="en-US" dirty="0"/>
              <a:t>Tuberculosis</a:t>
            </a:r>
          </a:p>
        </p:txBody>
      </p:sp>
      <p:sp>
        <p:nvSpPr>
          <p:cNvPr id="7" name="Rectangle 6">
            <a:hlinkClick r:id="rId7"/>
            <a:extLst>
              <a:ext uri="{FF2B5EF4-FFF2-40B4-BE49-F238E27FC236}">
                <a16:creationId xmlns:a16="http://schemas.microsoft.com/office/drawing/2014/main" id="{7062C0BD-C3CE-73AD-1BFD-6B61CF9B88F7}"/>
              </a:ext>
              <a:ext uri="{C183D7F6-B498-43B3-948B-1728B52AA6E4}">
                <adec:decorative xmlns:adec="http://schemas.microsoft.com/office/drawing/2017/decorative" val="1"/>
              </a:ext>
            </a:extLst>
          </p:cNvPr>
          <p:cNvSpPr/>
          <p:nvPr/>
        </p:nvSpPr>
        <p:spPr>
          <a:xfrm>
            <a:off x="297180" y="6203130"/>
            <a:ext cx="7475220" cy="5143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latin typeface="Aptos" panose="020B0004020202020204" pitchFamily="34" charset="0"/>
              </a:rPr>
              <a:t>https://www.osha.gov/laws-regs/regulations/standardnumber/1904</a:t>
            </a:r>
            <a:endParaRPr lang="en-US" b="1" dirty="0">
              <a:solidFill>
                <a:schemeClr val="bg1"/>
              </a:solidFill>
              <a:latin typeface="Aptos" panose="020B0004020202020204" pitchFamily="34" charset="0"/>
            </a:endParaRPr>
          </a:p>
        </p:txBody>
      </p:sp>
    </p:spTree>
    <p:extLst>
      <p:ext uri="{BB962C8B-B14F-4D97-AF65-F5344CB8AC3E}">
        <p14:creationId xmlns:p14="http://schemas.microsoft.com/office/powerpoint/2010/main" val="3239627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112546-C9F2-DC94-9A4C-5F6C1C899480}"/>
              </a:ext>
            </a:extLst>
          </p:cNvPr>
          <p:cNvSpPr>
            <a:spLocks noGrp="1"/>
          </p:cNvSpPr>
          <p:nvPr>
            <p:ph type="title"/>
          </p:nvPr>
        </p:nvSpPr>
        <p:spPr/>
        <p:txBody>
          <a:bodyPr>
            <a:normAutofit fontScale="90000"/>
          </a:bodyPr>
          <a:lstStyle/>
          <a:p>
            <a:r>
              <a:rPr lang="en-US" dirty="0"/>
              <a:t>OSHA Form 300: Recording a Case with Medical Treatment Beyond First Aid</a:t>
            </a:r>
          </a:p>
        </p:txBody>
      </p:sp>
      <p:pic>
        <p:nvPicPr>
          <p:cNvPr id="4" name="Content Placeholder 4" descr="OSHA Form 300: Log of work-related injuries and illnesses">
            <a:extLst>
              <a:ext uri="{FF2B5EF4-FFF2-40B4-BE49-F238E27FC236}">
                <a16:creationId xmlns:a16="http://schemas.microsoft.com/office/drawing/2014/main" id="{7BD9157E-1FEF-15BF-690E-0C6B13AD3710}"/>
              </a:ext>
            </a:extLst>
          </p:cNvPr>
          <p:cNvPicPr>
            <a:picLocks noChangeAspect="1"/>
          </p:cNvPicPr>
          <p:nvPr/>
        </p:nvPicPr>
        <p:blipFill>
          <a:blip r:embed="rId3"/>
          <a:stretch>
            <a:fillRect/>
          </a:stretch>
        </p:blipFill>
        <p:spPr>
          <a:xfrm>
            <a:off x="581192" y="1376395"/>
            <a:ext cx="8716717" cy="5312427"/>
          </a:xfrm>
          <a:prstGeom prst="rect">
            <a:avLst/>
          </a:prstGeom>
          <a:ln>
            <a:solidFill>
              <a:schemeClr val="tx1"/>
            </a:solidFill>
          </a:ln>
          <a:effectLst>
            <a:outerShdw blurRad="50800" dist="38100" dir="2700000" algn="tl" rotWithShape="0">
              <a:prstClr val="black">
                <a:alpha val="40000"/>
              </a:prstClr>
            </a:outerShdw>
          </a:effectLst>
        </p:spPr>
      </p:pic>
      <p:sp>
        <p:nvSpPr>
          <p:cNvPr id="5" name="Oval 4">
            <a:extLst>
              <a:ext uri="{FF2B5EF4-FFF2-40B4-BE49-F238E27FC236}">
                <a16:creationId xmlns:a16="http://schemas.microsoft.com/office/drawing/2014/main" id="{2F2C756C-3605-B031-C7D7-7389D60288EB}"/>
              </a:ext>
              <a:ext uri="{C183D7F6-B498-43B3-948B-1728B52AA6E4}">
                <adec:decorative xmlns:adec="http://schemas.microsoft.com/office/drawing/2017/decorative" val="1"/>
              </a:ext>
            </a:extLst>
          </p:cNvPr>
          <p:cNvSpPr/>
          <p:nvPr/>
        </p:nvSpPr>
        <p:spPr>
          <a:xfrm>
            <a:off x="6950086" y="3733244"/>
            <a:ext cx="152400" cy="142875"/>
          </a:xfrm>
          <a:prstGeom prst="ellipse">
            <a:avLst/>
          </a:prstGeom>
          <a:solidFill>
            <a:srgbClr val="C00000"/>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7E30203E-4B73-B2D5-1DE2-441CCE4148B4}"/>
              </a:ext>
              <a:ext uri="{C183D7F6-B498-43B3-948B-1728B52AA6E4}">
                <adec:decorative xmlns:adec="http://schemas.microsoft.com/office/drawing/2017/decorative" val="1"/>
              </a:ext>
            </a:extLst>
          </p:cNvPr>
          <p:cNvSpPr/>
          <p:nvPr/>
        </p:nvSpPr>
        <p:spPr>
          <a:xfrm>
            <a:off x="8088996" y="3260408"/>
            <a:ext cx="1104523" cy="689375"/>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hlinkClick r:id="rId4"/>
            <a:extLst>
              <a:ext uri="{FF2B5EF4-FFF2-40B4-BE49-F238E27FC236}">
                <a16:creationId xmlns:a16="http://schemas.microsoft.com/office/drawing/2014/main" id="{7FA061FD-2F32-9823-3E5D-AB9894FBD38A}"/>
              </a:ext>
            </a:extLst>
          </p:cNvPr>
          <p:cNvSpPr/>
          <p:nvPr/>
        </p:nvSpPr>
        <p:spPr>
          <a:xfrm>
            <a:off x="297180" y="6203130"/>
            <a:ext cx="4526280" cy="5143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ptos" panose="020B0004020202020204" pitchFamily="34" charset="0"/>
                <a:hlinkClick r:id="rId4">
                  <a:extLst>
                    <a:ext uri="{A12FA001-AC4F-418D-AE19-62706E023703}">
                      <ahyp:hlinkClr xmlns:ahyp="http://schemas.microsoft.com/office/drawing/2018/hyperlinkcolor" val="tx"/>
                    </a:ext>
                  </a:extLst>
                </a:hlinkClick>
              </a:rPr>
              <a:t>www.osha.gov/recordkeeping/forms</a:t>
            </a:r>
            <a:endParaRPr lang="en-US" b="1" dirty="0">
              <a:solidFill>
                <a:schemeClr val="bg1"/>
              </a:solidFill>
              <a:latin typeface="Aptos" panose="020B0004020202020204" pitchFamily="34" charset="0"/>
            </a:endParaRPr>
          </a:p>
        </p:txBody>
      </p:sp>
    </p:spTree>
    <p:extLst>
      <p:ext uri="{BB962C8B-B14F-4D97-AF65-F5344CB8AC3E}">
        <p14:creationId xmlns:p14="http://schemas.microsoft.com/office/powerpoint/2010/main" val="2665068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6CA4ED-B64E-0A45-9C03-D2D1F94253B3}"/>
              </a:ext>
            </a:extLst>
          </p:cNvPr>
          <p:cNvSpPr>
            <a:spLocks noGrp="1"/>
          </p:cNvSpPr>
          <p:nvPr>
            <p:ph type="title"/>
          </p:nvPr>
        </p:nvSpPr>
        <p:spPr/>
        <p:txBody>
          <a:bodyPr>
            <a:normAutofit fontScale="90000"/>
          </a:bodyPr>
          <a:lstStyle/>
          <a:p>
            <a:r>
              <a:rPr lang="en-US" dirty="0"/>
              <a:t>OSHA Form 301: Injury and Illness Incident Report</a:t>
            </a:r>
          </a:p>
        </p:txBody>
      </p:sp>
      <p:pic>
        <p:nvPicPr>
          <p:cNvPr id="4" name="Content Placeholder 4" descr="OSHA Form 301: njury and illness incident report">
            <a:extLst>
              <a:ext uri="{FF2B5EF4-FFF2-40B4-BE49-F238E27FC236}">
                <a16:creationId xmlns:a16="http://schemas.microsoft.com/office/drawing/2014/main" id="{0B205EBD-64EC-0BE7-F2EA-A4D06EDB861E}"/>
              </a:ext>
            </a:extLst>
          </p:cNvPr>
          <p:cNvPicPr>
            <a:picLocks noGrp="1" noChangeAspect="1"/>
          </p:cNvPicPr>
          <p:nvPr>
            <p:ph idx="1"/>
          </p:nvPr>
        </p:nvPicPr>
        <p:blipFill>
          <a:blip r:embed="rId3"/>
          <a:stretch>
            <a:fillRect/>
          </a:stretch>
        </p:blipFill>
        <p:spPr>
          <a:xfrm>
            <a:off x="581192" y="1448822"/>
            <a:ext cx="8789145" cy="5302664"/>
          </a:xfrm>
          <a:prstGeom prst="rect">
            <a:avLst/>
          </a:prstGeom>
          <a:ln>
            <a:solidFill>
              <a:schemeClr val="tx1"/>
            </a:solidFill>
          </a:ln>
          <a:effectLst>
            <a:outerShdw blurRad="50800" dist="38100" dir="2700000" algn="tl" rotWithShape="0">
              <a:prstClr val="black">
                <a:alpha val="40000"/>
              </a:prstClr>
            </a:outerShdw>
          </a:effectLst>
        </p:spPr>
      </p:pic>
      <p:sp>
        <p:nvSpPr>
          <p:cNvPr id="6" name="Rectangle 5">
            <a:hlinkClick r:id="rId4"/>
            <a:extLst>
              <a:ext uri="{FF2B5EF4-FFF2-40B4-BE49-F238E27FC236}">
                <a16:creationId xmlns:a16="http://schemas.microsoft.com/office/drawing/2014/main" id="{AC4536D4-BC49-1C1A-E2D4-B7A11F41E63F}"/>
              </a:ext>
            </a:extLst>
          </p:cNvPr>
          <p:cNvSpPr/>
          <p:nvPr/>
        </p:nvSpPr>
        <p:spPr>
          <a:xfrm>
            <a:off x="297180" y="6203130"/>
            <a:ext cx="4526280" cy="5143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ptos" panose="020B0004020202020204" pitchFamily="34" charset="0"/>
                <a:hlinkClick r:id="rId4">
                  <a:extLst>
                    <a:ext uri="{A12FA001-AC4F-418D-AE19-62706E023703}">
                      <ahyp:hlinkClr xmlns:ahyp="http://schemas.microsoft.com/office/drawing/2018/hyperlinkcolor" val="tx"/>
                    </a:ext>
                  </a:extLst>
                </a:hlinkClick>
              </a:rPr>
              <a:t>www.osha.gov/recordkeeping/forms</a:t>
            </a:r>
            <a:endParaRPr lang="en-US" b="1" dirty="0">
              <a:solidFill>
                <a:schemeClr val="bg1"/>
              </a:solidFill>
              <a:latin typeface="Aptos" panose="020B0004020202020204" pitchFamily="34" charset="0"/>
            </a:endParaRPr>
          </a:p>
        </p:txBody>
      </p:sp>
    </p:spTree>
    <p:extLst>
      <p:ext uri="{BB962C8B-B14F-4D97-AF65-F5344CB8AC3E}">
        <p14:creationId xmlns:p14="http://schemas.microsoft.com/office/powerpoint/2010/main" val="3233054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55752A-FB71-9054-BFD7-CE2666251CBC}"/>
              </a:ext>
            </a:extLst>
          </p:cNvPr>
          <p:cNvSpPr>
            <a:spLocks noGrp="1"/>
          </p:cNvSpPr>
          <p:nvPr>
            <p:ph type="title"/>
          </p:nvPr>
        </p:nvSpPr>
        <p:spPr>
          <a:xfrm>
            <a:off x="581192" y="642046"/>
            <a:ext cx="9969577" cy="509081"/>
          </a:xfrm>
        </p:spPr>
        <p:txBody>
          <a:bodyPr>
            <a:normAutofit fontScale="90000"/>
          </a:bodyPr>
          <a:lstStyle/>
          <a:p>
            <a:r>
              <a:rPr lang="en-US" dirty="0"/>
              <a:t>OSHA Form 300A: Summary of Work-Related Injuries and Illnesses</a:t>
            </a:r>
          </a:p>
        </p:txBody>
      </p:sp>
      <p:pic>
        <p:nvPicPr>
          <p:cNvPr id="4" name="Content Placeholder 4" descr="OSHA Form 300A: Summary of work-related injuries and illnesses">
            <a:extLst>
              <a:ext uri="{FF2B5EF4-FFF2-40B4-BE49-F238E27FC236}">
                <a16:creationId xmlns:a16="http://schemas.microsoft.com/office/drawing/2014/main" id="{848BF0F9-A0CD-8FF7-8A60-48CF49D61F9A}"/>
              </a:ext>
            </a:extLst>
          </p:cNvPr>
          <p:cNvPicPr>
            <a:picLocks noGrp="1" noChangeAspect="1"/>
          </p:cNvPicPr>
          <p:nvPr>
            <p:ph idx="1"/>
          </p:nvPr>
        </p:nvPicPr>
        <p:blipFill>
          <a:blip r:embed="rId3"/>
          <a:stretch>
            <a:fillRect/>
          </a:stretch>
        </p:blipFill>
        <p:spPr>
          <a:xfrm>
            <a:off x="581191" y="1412608"/>
            <a:ext cx="8780091" cy="5262217"/>
          </a:xfrm>
          <a:prstGeom prst="rect">
            <a:avLst/>
          </a:prstGeom>
          <a:ln>
            <a:solidFill>
              <a:schemeClr val="tx1"/>
            </a:solidFill>
          </a:ln>
          <a:effectLst>
            <a:outerShdw blurRad="50800" dist="38100" dir="2700000" algn="tl" rotWithShape="0">
              <a:prstClr val="black">
                <a:alpha val="40000"/>
              </a:prstClr>
            </a:outerShdw>
          </a:effectLst>
        </p:spPr>
      </p:pic>
      <p:sp>
        <p:nvSpPr>
          <p:cNvPr id="6" name="Rectangle 5">
            <a:extLst>
              <a:ext uri="{FF2B5EF4-FFF2-40B4-BE49-F238E27FC236}">
                <a16:creationId xmlns:a16="http://schemas.microsoft.com/office/drawing/2014/main" id="{DD840FE1-F9DC-E336-5985-3AFCB41BBB6A}"/>
              </a:ext>
              <a:ext uri="{C183D7F6-B498-43B3-948B-1728B52AA6E4}">
                <adec:decorative xmlns:adec="http://schemas.microsoft.com/office/drawing/2017/decorative" val="1"/>
              </a:ext>
            </a:extLst>
          </p:cNvPr>
          <p:cNvSpPr/>
          <p:nvPr/>
        </p:nvSpPr>
        <p:spPr>
          <a:xfrm>
            <a:off x="709192" y="2942376"/>
            <a:ext cx="3600258" cy="3069126"/>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hlinkClick r:id="rId4"/>
            <a:extLst>
              <a:ext uri="{FF2B5EF4-FFF2-40B4-BE49-F238E27FC236}">
                <a16:creationId xmlns:a16="http://schemas.microsoft.com/office/drawing/2014/main" id="{85726275-5411-7037-7F90-4913B50AC29C}"/>
              </a:ext>
            </a:extLst>
          </p:cNvPr>
          <p:cNvSpPr/>
          <p:nvPr/>
        </p:nvSpPr>
        <p:spPr>
          <a:xfrm>
            <a:off x="7360918" y="5958779"/>
            <a:ext cx="4526280" cy="5143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ptos" panose="020B0004020202020204" pitchFamily="34" charset="0"/>
                <a:hlinkClick r:id="rId4">
                  <a:extLst>
                    <a:ext uri="{A12FA001-AC4F-418D-AE19-62706E023703}">
                      <ahyp:hlinkClr xmlns:ahyp="http://schemas.microsoft.com/office/drawing/2018/hyperlinkcolor" val="tx"/>
                    </a:ext>
                  </a:extLst>
                </a:hlinkClick>
              </a:rPr>
              <a:t>www.osha.gov/recordkeeping/forms</a:t>
            </a:r>
            <a:endParaRPr lang="en-US" b="1" dirty="0">
              <a:solidFill>
                <a:schemeClr val="bg1"/>
              </a:solidFill>
              <a:latin typeface="Aptos" panose="020B0004020202020204" pitchFamily="34" charset="0"/>
            </a:endParaRPr>
          </a:p>
        </p:txBody>
      </p:sp>
    </p:spTree>
    <p:extLst>
      <p:ext uri="{BB962C8B-B14F-4D97-AF65-F5344CB8AC3E}">
        <p14:creationId xmlns:p14="http://schemas.microsoft.com/office/powerpoint/2010/main" val="2777203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FE1BF3-97B8-E41E-DF25-D546686F92D3}"/>
              </a:ext>
            </a:extLst>
          </p:cNvPr>
          <p:cNvSpPr>
            <a:spLocks noGrp="1"/>
          </p:cNvSpPr>
          <p:nvPr>
            <p:ph type="title"/>
          </p:nvPr>
        </p:nvSpPr>
        <p:spPr/>
        <p:txBody>
          <a:bodyPr>
            <a:normAutofit fontScale="90000"/>
          </a:bodyPr>
          <a:lstStyle/>
          <a:p>
            <a:r>
              <a:rPr lang="en-US" dirty="0"/>
              <a:t>OSHA Form 300A: Summary of Work-Related Injuries and Illnesses (continued)</a:t>
            </a:r>
          </a:p>
        </p:txBody>
      </p:sp>
      <p:pic>
        <p:nvPicPr>
          <p:cNvPr id="4" name="Content Placeholder 4" descr="OSHA Form 300A: Summary of work-related injuries and illnesses">
            <a:extLst>
              <a:ext uri="{FF2B5EF4-FFF2-40B4-BE49-F238E27FC236}">
                <a16:creationId xmlns:a16="http://schemas.microsoft.com/office/drawing/2014/main" id="{5B64E369-6DA6-72F2-8791-35A17BC53E6E}"/>
              </a:ext>
            </a:extLst>
          </p:cNvPr>
          <p:cNvPicPr>
            <a:picLocks noGrp="1" noChangeAspect="1"/>
          </p:cNvPicPr>
          <p:nvPr>
            <p:ph idx="1"/>
          </p:nvPr>
        </p:nvPicPr>
        <p:blipFill>
          <a:blip r:embed="rId3"/>
          <a:stretch>
            <a:fillRect/>
          </a:stretch>
        </p:blipFill>
        <p:spPr>
          <a:xfrm>
            <a:off x="535925" y="1394501"/>
            <a:ext cx="8807252" cy="5278495"/>
          </a:xfrm>
          <a:prstGeom prst="rect">
            <a:avLst/>
          </a:prstGeom>
          <a:ln>
            <a:solidFill>
              <a:schemeClr val="tx1"/>
            </a:solidFill>
          </a:ln>
          <a:effectLst>
            <a:outerShdw blurRad="50800" dist="38100" dir="2700000" algn="tl" rotWithShape="0">
              <a:prstClr val="black">
                <a:alpha val="40000"/>
              </a:prstClr>
            </a:outerShdw>
          </a:effectLst>
        </p:spPr>
      </p:pic>
      <p:sp>
        <p:nvSpPr>
          <p:cNvPr id="5" name="Rectangle 4">
            <a:extLst>
              <a:ext uri="{FF2B5EF4-FFF2-40B4-BE49-F238E27FC236}">
                <a16:creationId xmlns:a16="http://schemas.microsoft.com/office/drawing/2014/main" id="{C41F72C1-94C1-66E8-C83E-2897097003A1}"/>
              </a:ext>
              <a:ext uri="{C183D7F6-B498-43B3-948B-1728B52AA6E4}">
                <adec:decorative xmlns:adec="http://schemas.microsoft.com/office/drawing/2017/decorative" val="1"/>
              </a:ext>
            </a:extLst>
          </p:cNvPr>
          <p:cNvSpPr/>
          <p:nvPr/>
        </p:nvSpPr>
        <p:spPr>
          <a:xfrm>
            <a:off x="6014523" y="2227152"/>
            <a:ext cx="2984626" cy="4300397"/>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hlinkClick r:id="rId4"/>
            <a:extLst>
              <a:ext uri="{FF2B5EF4-FFF2-40B4-BE49-F238E27FC236}">
                <a16:creationId xmlns:a16="http://schemas.microsoft.com/office/drawing/2014/main" id="{1E7C7219-CEB7-244F-7BA2-4DACB17E7D31}"/>
              </a:ext>
            </a:extLst>
          </p:cNvPr>
          <p:cNvSpPr/>
          <p:nvPr/>
        </p:nvSpPr>
        <p:spPr>
          <a:xfrm>
            <a:off x="297180" y="6203130"/>
            <a:ext cx="4526280" cy="5143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ptos" panose="020B0004020202020204" pitchFamily="34" charset="0"/>
                <a:hlinkClick r:id="rId4">
                  <a:extLst>
                    <a:ext uri="{A12FA001-AC4F-418D-AE19-62706E023703}">
                      <ahyp:hlinkClr xmlns:ahyp="http://schemas.microsoft.com/office/drawing/2018/hyperlinkcolor" val="tx"/>
                    </a:ext>
                  </a:extLst>
                </a:hlinkClick>
              </a:rPr>
              <a:t>www.osha.gov/recordkeeping/forms</a:t>
            </a:r>
            <a:endParaRPr lang="en-US" b="1" dirty="0">
              <a:solidFill>
                <a:schemeClr val="bg1"/>
              </a:solidFill>
              <a:latin typeface="Aptos" panose="020B0004020202020204" pitchFamily="34" charset="0"/>
            </a:endParaRPr>
          </a:p>
        </p:txBody>
      </p:sp>
    </p:spTree>
    <p:extLst>
      <p:ext uri="{BB962C8B-B14F-4D97-AF65-F5344CB8AC3E}">
        <p14:creationId xmlns:p14="http://schemas.microsoft.com/office/powerpoint/2010/main" val="299052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34F5B2-9ECF-9A1A-3230-7B11338F3ECF}"/>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OSHA Forms Requirements</a:t>
            </a:r>
          </a:p>
        </p:txBody>
      </p:sp>
      <p:sp>
        <p:nvSpPr>
          <p:cNvPr id="2" name="Content Placeholder 1">
            <a:extLst>
              <a:ext uri="{FF2B5EF4-FFF2-40B4-BE49-F238E27FC236}">
                <a16:creationId xmlns:a16="http://schemas.microsoft.com/office/drawing/2014/main" id="{1F4B43EF-81C0-D18B-25B0-AC5DD789F051}"/>
              </a:ext>
              <a:ext uri="{C183D7F6-B498-43B3-948B-1728B52AA6E4}">
                <adec:decorative xmlns:adec="http://schemas.microsoft.com/office/drawing/2017/decorative" val="1"/>
              </a:ext>
            </a:extLst>
          </p:cNvPr>
          <p:cNvSpPr>
            <a:spLocks noGrp="1"/>
          </p:cNvSpPr>
          <p:nvPr>
            <p:ph idx="1"/>
          </p:nvPr>
        </p:nvSpPr>
        <p:spPr/>
        <p:txBody>
          <a:bodyPr/>
          <a:lstStyle/>
          <a:p>
            <a:r>
              <a:rPr lang="en-US" b="1" dirty="0"/>
              <a:t>1904.32: </a:t>
            </a:r>
            <a:r>
              <a:rPr lang="en-US" dirty="0"/>
              <a:t>Each year, fill out the the OSHA 300A Summary and then post it Feb 1 – Apr 30.</a:t>
            </a:r>
          </a:p>
          <a:p>
            <a:r>
              <a:rPr lang="en-US" b="1" dirty="0"/>
              <a:t>1904.33: </a:t>
            </a:r>
            <a:r>
              <a:rPr lang="en-US" dirty="0"/>
              <a:t>Keep the forms for 5 years.</a:t>
            </a:r>
          </a:p>
          <a:p>
            <a:r>
              <a:rPr lang="en-US" b="1" dirty="0"/>
              <a:t>1904.35: </a:t>
            </a:r>
            <a:r>
              <a:rPr lang="en-US" dirty="0"/>
              <a:t>Allow access to the records to employees and their representatives.</a:t>
            </a:r>
          </a:p>
          <a:p>
            <a:r>
              <a:rPr lang="en-US" b="1" dirty="0"/>
              <a:t>1904.41: </a:t>
            </a:r>
            <a:r>
              <a:rPr lang="en-US" dirty="0"/>
              <a:t>Electronic submission of injury and illness records from OSHA Forms 300A, 300, and 301 (if required).</a:t>
            </a:r>
          </a:p>
          <a:p>
            <a:pPr lvl="1"/>
            <a:r>
              <a:rPr lang="en-US" dirty="0"/>
              <a:t>See ITA Coverage Application at </a:t>
            </a:r>
            <a:r>
              <a:rPr lang="en-US" dirty="0">
                <a:solidFill>
                  <a:schemeClr val="accent1">
                    <a:lumMod val="60000"/>
                    <a:lumOff val="40000"/>
                  </a:schemeClr>
                </a:solidFill>
                <a:hlinkClick r:id="rId3">
                  <a:extLst>
                    <a:ext uri="{A12FA001-AC4F-418D-AE19-62706E023703}">
                      <ahyp:hlinkClr xmlns:ahyp="http://schemas.microsoft.com/office/drawing/2018/hyperlinkcolor" val="tx"/>
                    </a:ext>
                  </a:extLst>
                </a:hlinkClick>
              </a:rPr>
              <a:t>www.osha.gov/itareportapp</a:t>
            </a:r>
            <a:r>
              <a:rPr lang="en-US" dirty="0">
                <a:solidFill>
                  <a:schemeClr val="accent1">
                    <a:lumMod val="60000"/>
                    <a:lumOff val="40000"/>
                  </a:schemeClr>
                </a:solidFill>
              </a:rPr>
              <a:t> </a:t>
            </a:r>
            <a:r>
              <a:rPr lang="en-US" dirty="0"/>
              <a:t>for help to determine what data, if any, your establishment is required to submit.</a:t>
            </a:r>
          </a:p>
          <a:p>
            <a:endParaRPr lang="en-US" dirty="0"/>
          </a:p>
        </p:txBody>
      </p:sp>
    </p:spTree>
    <p:extLst>
      <p:ext uri="{BB962C8B-B14F-4D97-AF65-F5344CB8AC3E}">
        <p14:creationId xmlns:p14="http://schemas.microsoft.com/office/powerpoint/2010/main" val="42318735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6C57B3-F9A1-BA60-E62D-A6232F997123}"/>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Resources</a:t>
            </a:r>
          </a:p>
        </p:txBody>
      </p:sp>
      <p:sp>
        <p:nvSpPr>
          <p:cNvPr id="2" name="Content Placeholder 1">
            <a:extLst>
              <a:ext uri="{FF2B5EF4-FFF2-40B4-BE49-F238E27FC236}">
                <a16:creationId xmlns:a16="http://schemas.microsoft.com/office/drawing/2014/main" id="{24F658BD-61EB-DBAE-BA4C-CB931B21E811}"/>
              </a:ext>
              <a:ext uri="{C183D7F6-B498-43B3-948B-1728B52AA6E4}">
                <adec:decorative xmlns:adec="http://schemas.microsoft.com/office/drawing/2017/decorative" val="1"/>
              </a:ext>
            </a:extLst>
          </p:cNvPr>
          <p:cNvSpPr>
            <a:spLocks noGrp="1"/>
          </p:cNvSpPr>
          <p:nvPr>
            <p:ph idx="1"/>
          </p:nvPr>
        </p:nvSpPr>
        <p:spPr>
          <a:xfrm>
            <a:off x="581192" y="1310367"/>
            <a:ext cx="11029615" cy="4237266"/>
          </a:xfrm>
        </p:spPr>
        <p:txBody>
          <a:bodyPr>
            <a:normAutofit/>
          </a:bodyPr>
          <a:lstStyle/>
          <a:p>
            <a:endParaRPr lang="en-US" dirty="0"/>
          </a:p>
          <a:p>
            <a:r>
              <a:rPr lang="en-US" dirty="0"/>
              <a:t>Recordkeeping web page:  </a:t>
            </a:r>
            <a:r>
              <a:rPr lang="en-US" dirty="0">
                <a:solidFill>
                  <a:schemeClr val="accent1">
                    <a:lumMod val="60000"/>
                    <a:lumOff val="40000"/>
                  </a:schemeClr>
                </a:solidFill>
                <a:hlinkClick r:id="rId3">
                  <a:extLst>
                    <a:ext uri="{A12FA001-AC4F-418D-AE19-62706E023703}">
                      <ahyp:hlinkClr xmlns:ahyp="http://schemas.microsoft.com/office/drawing/2018/hyperlinkcolor" val="tx"/>
                    </a:ext>
                  </a:extLst>
                </a:hlinkClick>
              </a:rPr>
              <a:t>www.osha.gov/recordkeeping</a:t>
            </a:r>
            <a:endParaRPr lang="en-US" dirty="0">
              <a:solidFill>
                <a:schemeClr val="accent1">
                  <a:lumMod val="60000"/>
                  <a:lumOff val="40000"/>
                </a:schemeClr>
              </a:solidFill>
            </a:endParaRPr>
          </a:p>
          <a:p>
            <a:r>
              <a:rPr lang="en-US" dirty="0"/>
              <a:t>Injury Tracking Application (ITA):  </a:t>
            </a:r>
            <a:r>
              <a:rPr lang="en-US" dirty="0">
                <a:solidFill>
                  <a:schemeClr val="accent1">
                    <a:lumMod val="60000"/>
                    <a:lumOff val="40000"/>
                  </a:schemeClr>
                </a:solidFill>
                <a:hlinkClick r:id="rId4">
                  <a:extLst>
                    <a:ext uri="{A12FA001-AC4F-418D-AE19-62706E023703}">
                      <ahyp:hlinkClr xmlns:ahyp="http://schemas.microsoft.com/office/drawing/2018/hyperlinkcolor" val="tx"/>
                    </a:ext>
                  </a:extLst>
                </a:hlinkClick>
              </a:rPr>
              <a:t>www.osha.gov/injuryreporting</a:t>
            </a:r>
            <a:r>
              <a:rPr lang="en-US" dirty="0">
                <a:solidFill>
                  <a:schemeClr val="accent1">
                    <a:lumMod val="60000"/>
                    <a:lumOff val="40000"/>
                  </a:schemeClr>
                </a:solidFill>
              </a:rPr>
              <a:t> </a:t>
            </a:r>
          </a:p>
          <a:p>
            <a:r>
              <a:rPr lang="en-US" dirty="0"/>
              <a:t>Local OSHA Offices:  </a:t>
            </a:r>
            <a:r>
              <a:rPr lang="en-US" dirty="0">
                <a:solidFill>
                  <a:schemeClr val="accent1">
                    <a:lumMod val="60000"/>
                    <a:lumOff val="40000"/>
                  </a:schemeClr>
                </a:solidFill>
                <a:hlinkClick r:id="rId5">
                  <a:extLst>
                    <a:ext uri="{A12FA001-AC4F-418D-AE19-62706E023703}">
                      <ahyp:hlinkClr xmlns:ahyp="http://schemas.microsoft.com/office/drawing/2018/hyperlinkcolor" val="tx"/>
                    </a:ext>
                  </a:extLst>
                </a:hlinkClick>
              </a:rPr>
              <a:t>https://www.osha.gov/contactus/bystate</a:t>
            </a:r>
            <a:endParaRPr lang="en-US" dirty="0">
              <a:solidFill>
                <a:schemeClr val="accent1">
                  <a:lumMod val="60000"/>
                  <a:lumOff val="40000"/>
                </a:schemeClr>
              </a:solidFill>
            </a:endParaRPr>
          </a:p>
          <a:p>
            <a:r>
              <a:rPr lang="en-US" dirty="0"/>
              <a:t>Contact us:  </a:t>
            </a:r>
            <a:r>
              <a:rPr lang="en-US" dirty="0">
                <a:solidFill>
                  <a:schemeClr val="accent1">
                    <a:lumMod val="60000"/>
                    <a:lumOff val="40000"/>
                  </a:schemeClr>
                </a:solidFill>
                <a:hlinkClick r:id="rId6">
                  <a:extLst>
                    <a:ext uri="{A12FA001-AC4F-418D-AE19-62706E023703}">
                      <ahyp:hlinkClr xmlns:ahyp="http://schemas.microsoft.com/office/drawing/2018/hyperlinkcolor" val="tx"/>
                    </a:ext>
                  </a:extLst>
                </a:hlinkClick>
              </a:rPr>
              <a:t>https://www.osha.gov/contactus</a:t>
            </a:r>
            <a:endParaRPr lang="en-US" dirty="0">
              <a:solidFill>
                <a:schemeClr val="accent1">
                  <a:lumMod val="60000"/>
                  <a:lumOff val="40000"/>
                </a:schemeClr>
              </a:solidFill>
            </a:endParaRPr>
          </a:p>
          <a:p>
            <a:r>
              <a:rPr lang="en-US" dirty="0"/>
              <a:t>E-correspondence (Ask a Workplace Safety and Health Question):  </a:t>
            </a:r>
            <a:r>
              <a:rPr lang="en-US" dirty="0">
                <a:solidFill>
                  <a:schemeClr val="accent1">
                    <a:lumMod val="60000"/>
                    <a:lumOff val="40000"/>
                  </a:schemeClr>
                </a:solidFill>
                <a:hlinkClick r:id="rId7">
                  <a:extLst>
                    <a:ext uri="{A12FA001-AC4F-418D-AE19-62706E023703}">
                      <ahyp:hlinkClr xmlns:ahyp="http://schemas.microsoft.com/office/drawing/2018/hyperlinkcolor" val="tx"/>
                    </a:ext>
                  </a:extLst>
                </a:hlinkClick>
              </a:rPr>
              <a:t>https://www.osha.gov/form/ecorrespondence</a:t>
            </a:r>
            <a:endParaRPr lang="en-US" dirty="0">
              <a:solidFill>
                <a:schemeClr val="accent1">
                  <a:lumMod val="60000"/>
                  <a:lumOff val="40000"/>
                </a:schemeClr>
              </a:solidFill>
            </a:endParaRPr>
          </a:p>
          <a:p>
            <a:pPr lvl="1"/>
            <a:endParaRPr lang="en-US" dirty="0"/>
          </a:p>
          <a:p>
            <a:pPr marL="0" indent="0">
              <a:buNone/>
            </a:pPr>
            <a:endParaRPr lang="en-US" dirty="0"/>
          </a:p>
        </p:txBody>
      </p:sp>
    </p:spTree>
    <p:extLst>
      <p:ext uri="{BB962C8B-B14F-4D97-AF65-F5344CB8AC3E}">
        <p14:creationId xmlns:p14="http://schemas.microsoft.com/office/powerpoint/2010/main" val="1022000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34AD62-5BC4-B4FC-FD08-5EE8261FDF3F}"/>
              </a:ext>
              <a:ext uri="{C183D7F6-B498-43B3-948B-1728B52AA6E4}">
                <adec:decorative xmlns:adec="http://schemas.microsoft.com/office/drawing/2017/decorative" val="1"/>
              </a:ext>
            </a:extLst>
          </p:cNvPr>
          <p:cNvSpPr>
            <a:spLocks noGrp="1"/>
          </p:cNvSpPr>
          <p:nvPr>
            <p:ph type="title"/>
          </p:nvPr>
        </p:nvSpPr>
        <p:spPr>
          <a:xfrm>
            <a:off x="581192" y="654763"/>
            <a:ext cx="9969577" cy="509081"/>
          </a:xfrm>
        </p:spPr>
        <p:txBody>
          <a:bodyPr>
            <a:normAutofit fontScale="90000"/>
          </a:bodyPr>
          <a:lstStyle/>
          <a:p>
            <a:r>
              <a:rPr lang="en-US" dirty="0"/>
              <a:t>Completing the OSHA Recordkeeping Forms</a:t>
            </a:r>
          </a:p>
        </p:txBody>
      </p:sp>
      <p:sp>
        <p:nvSpPr>
          <p:cNvPr id="2" name="Content Placeholder 1">
            <a:extLst>
              <a:ext uri="{FF2B5EF4-FFF2-40B4-BE49-F238E27FC236}">
                <a16:creationId xmlns:a16="http://schemas.microsoft.com/office/drawing/2014/main" id="{1E4D50C6-D7EC-3F2A-D001-3BF79C4730A6}"/>
              </a:ext>
              <a:ext uri="{C183D7F6-B498-43B3-948B-1728B52AA6E4}">
                <adec:decorative xmlns:adec="http://schemas.microsoft.com/office/drawing/2017/decorative" val="1"/>
              </a:ext>
            </a:extLst>
          </p:cNvPr>
          <p:cNvSpPr>
            <a:spLocks noGrp="1"/>
          </p:cNvSpPr>
          <p:nvPr>
            <p:ph idx="1"/>
          </p:nvPr>
        </p:nvSpPr>
        <p:spPr>
          <a:xfrm>
            <a:off x="581192" y="1310367"/>
            <a:ext cx="11029615" cy="4237266"/>
          </a:xfrm>
        </p:spPr>
        <p:txBody>
          <a:bodyPr/>
          <a:lstStyle/>
          <a:p>
            <a:pPr marL="0" indent="0">
              <a:buNone/>
            </a:pPr>
            <a:r>
              <a:rPr lang="en-US" dirty="0"/>
              <a:t>Overview of the recordkeeping requirements and forms:</a:t>
            </a:r>
          </a:p>
          <a:p>
            <a:r>
              <a:rPr lang="en-US" dirty="0"/>
              <a:t>Requirement to complete the forms and evaluate specific exceptions</a:t>
            </a:r>
          </a:p>
          <a:p>
            <a:r>
              <a:rPr lang="en-US" dirty="0"/>
              <a:t>The forms in OSHA’s recordkeeping package</a:t>
            </a:r>
          </a:p>
          <a:p>
            <a:r>
              <a:rPr lang="en-US" dirty="0"/>
              <a:t>Recordability criteria for injuries and illnesses</a:t>
            </a:r>
          </a:p>
          <a:p>
            <a:r>
              <a:rPr lang="en-US" dirty="0"/>
              <a:t>Recording injuries/illnesses on the forms</a:t>
            </a:r>
          </a:p>
        </p:txBody>
      </p:sp>
    </p:spTree>
    <p:extLst>
      <p:ext uri="{BB962C8B-B14F-4D97-AF65-F5344CB8AC3E}">
        <p14:creationId xmlns:p14="http://schemas.microsoft.com/office/powerpoint/2010/main" val="2888191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70EB7C-4557-4509-969C-9D9DE17F3015}"/>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Who has to complete the OSHA injury and illness forms?</a:t>
            </a:r>
          </a:p>
        </p:txBody>
      </p:sp>
      <p:sp>
        <p:nvSpPr>
          <p:cNvPr id="2" name="Content Placeholder 1">
            <a:extLst>
              <a:ext uri="{FF2B5EF4-FFF2-40B4-BE49-F238E27FC236}">
                <a16:creationId xmlns:a16="http://schemas.microsoft.com/office/drawing/2014/main" id="{00541E16-2BA7-BCA2-03DC-6532F1344BE7}"/>
              </a:ext>
              <a:ext uri="{C183D7F6-B498-43B3-948B-1728B52AA6E4}">
                <adec:decorative xmlns:adec="http://schemas.microsoft.com/office/drawing/2017/decorative" val="1"/>
              </a:ext>
            </a:extLst>
          </p:cNvPr>
          <p:cNvSpPr>
            <a:spLocks noGrp="1"/>
          </p:cNvSpPr>
          <p:nvPr>
            <p:ph idx="1"/>
          </p:nvPr>
        </p:nvSpPr>
        <p:spPr>
          <a:xfrm>
            <a:off x="581192" y="1710879"/>
            <a:ext cx="10915483" cy="2921891"/>
          </a:xfrm>
        </p:spPr>
        <p:txBody>
          <a:bodyPr/>
          <a:lstStyle/>
          <a:p>
            <a:pPr marL="0" indent="0">
              <a:buNone/>
            </a:pPr>
            <a:r>
              <a:rPr lang="en-US" b="1" dirty="0"/>
              <a:t>Many, but not all, employers are required to keep injury and illness records. </a:t>
            </a:r>
          </a:p>
          <a:p>
            <a:pPr marL="0" indent="0">
              <a:buNone/>
            </a:pPr>
            <a:r>
              <a:rPr lang="en-US" dirty="0"/>
              <a:t>Exceptions include:</a:t>
            </a:r>
          </a:p>
          <a:p>
            <a:r>
              <a:rPr lang="en-US" dirty="0"/>
              <a:t>Small employer exemption (</a:t>
            </a:r>
            <a:r>
              <a:rPr lang="en-US" dirty="0">
                <a:solidFill>
                  <a:srgbClr val="0070C0"/>
                </a:solidFill>
                <a:hlinkClick r:id="rId3">
                  <a:extLst>
                    <a:ext uri="{A12FA001-AC4F-418D-AE19-62706E023703}">
                      <ahyp:hlinkClr xmlns:ahyp="http://schemas.microsoft.com/office/drawing/2018/hyperlinkcolor" val="tx"/>
                    </a:ext>
                  </a:extLst>
                </a:hlinkClick>
              </a:rPr>
              <a:t>1904.1</a:t>
            </a:r>
            <a:r>
              <a:rPr lang="en-US" dirty="0"/>
              <a:t>) – 10 or fewer employees at all times during the year.</a:t>
            </a:r>
          </a:p>
          <a:p>
            <a:r>
              <a:rPr lang="en-US" dirty="0"/>
              <a:t>Low-hazard industry exemption (</a:t>
            </a:r>
            <a:r>
              <a:rPr lang="en-US" dirty="0">
                <a:solidFill>
                  <a:srgbClr val="0070C0"/>
                </a:solidFill>
                <a:hlinkClick r:id="rId4">
                  <a:extLst>
                    <a:ext uri="{A12FA001-AC4F-418D-AE19-62706E023703}">
                      <ahyp:hlinkClr xmlns:ahyp="http://schemas.microsoft.com/office/drawing/2018/hyperlinkcolor" val="tx"/>
                    </a:ext>
                  </a:extLst>
                </a:hlinkClick>
              </a:rPr>
              <a:t>1904.2</a:t>
            </a:r>
            <a:r>
              <a:rPr lang="en-US" dirty="0"/>
              <a:t>) – see list of </a:t>
            </a:r>
            <a:r>
              <a:rPr lang="en-US" dirty="0">
                <a:solidFill>
                  <a:srgbClr val="0070C0"/>
                </a:solidFill>
                <a:hlinkClick r:id="rId5">
                  <a:extLst>
                    <a:ext uri="{A12FA001-AC4F-418D-AE19-62706E023703}">
                      <ahyp:hlinkClr xmlns:ahyp="http://schemas.microsoft.com/office/drawing/2018/hyperlinkcolor" val="tx"/>
                    </a:ext>
                  </a:extLst>
                </a:hlinkClick>
              </a:rPr>
              <a:t>Partially Exempt Industries</a:t>
            </a:r>
            <a:r>
              <a:rPr lang="en-US" dirty="0">
                <a:solidFill>
                  <a:schemeClr val="tx1"/>
                </a:solidFill>
              </a:rPr>
              <a:t>.</a:t>
            </a:r>
          </a:p>
        </p:txBody>
      </p:sp>
      <p:sp>
        <p:nvSpPr>
          <p:cNvPr id="4" name="Rectangle 3">
            <a:hlinkClick r:id="rId6"/>
            <a:extLst>
              <a:ext uri="{FF2B5EF4-FFF2-40B4-BE49-F238E27FC236}">
                <a16:creationId xmlns:a16="http://schemas.microsoft.com/office/drawing/2014/main" id="{2E5CA44A-A131-209B-D33F-D772C38FE61A}"/>
              </a:ext>
              <a:ext uri="{C183D7F6-B498-43B3-948B-1728B52AA6E4}">
                <adec:decorative xmlns:adec="http://schemas.microsoft.com/office/drawing/2017/decorative" val="1"/>
              </a:ext>
            </a:extLst>
          </p:cNvPr>
          <p:cNvSpPr/>
          <p:nvPr/>
        </p:nvSpPr>
        <p:spPr>
          <a:xfrm>
            <a:off x="1289538" y="4736663"/>
            <a:ext cx="10207136" cy="13525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bg1"/>
                </a:solidFill>
                <a:latin typeface="Aptos" panose="020B0004020202020204" pitchFamily="34" charset="0"/>
              </a:rPr>
              <a:t>1904.39: All employers are required to notify OSHA when an employee is killed on the job or suffers a work-related hospitalization, amputation, or loss of an eye. Fatalities must be reported within 8 hours; serious injuries must be reported within 24 hours.</a:t>
            </a:r>
          </a:p>
        </p:txBody>
      </p:sp>
      <p:pic>
        <p:nvPicPr>
          <p:cNvPr id="6" name="Graphic 5">
            <a:extLst>
              <a:ext uri="{FF2B5EF4-FFF2-40B4-BE49-F238E27FC236}">
                <a16:creationId xmlns:a16="http://schemas.microsoft.com/office/drawing/2014/main" id="{51221046-1503-1D40-F643-6E35203182B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38126" y="4955738"/>
            <a:ext cx="914400" cy="914400"/>
          </a:xfrm>
          <a:prstGeom prst="rect">
            <a:avLst/>
          </a:prstGeom>
        </p:spPr>
      </p:pic>
    </p:spTree>
    <p:extLst>
      <p:ext uri="{BB962C8B-B14F-4D97-AF65-F5344CB8AC3E}">
        <p14:creationId xmlns:p14="http://schemas.microsoft.com/office/powerpoint/2010/main" val="3569967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4887A1-43FB-7236-E7F6-ACB7626BB280}"/>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What OSHA forms must be completed?</a:t>
            </a:r>
          </a:p>
        </p:txBody>
      </p:sp>
      <p:sp>
        <p:nvSpPr>
          <p:cNvPr id="2" name="Content Placeholder 1">
            <a:extLst>
              <a:ext uri="{FF2B5EF4-FFF2-40B4-BE49-F238E27FC236}">
                <a16:creationId xmlns:a16="http://schemas.microsoft.com/office/drawing/2014/main" id="{EF6BC526-8F98-4870-AB3B-E7A32266DB9F}"/>
              </a:ext>
              <a:ext uri="{C183D7F6-B498-43B3-948B-1728B52AA6E4}">
                <adec:decorative xmlns:adec="http://schemas.microsoft.com/office/drawing/2017/decorative" val="1"/>
              </a:ext>
            </a:extLst>
          </p:cNvPr>
          <p:cNvSpPr>
            <a:spLocks noGrp="1"/>
          </p:cNvSpPr>
          <p:nvPr>
            <p:ph idx="1"/>
          </p:nvPr>
        </p:nvSpPr>
        <p:spPr>
          <a:xfrm>
            <a:off x="657288" y="1310367"/>
            <a:ext cx="11029615" cy="4237266"/>
          </a:xfrm>
        </p:spPr>
        <p:txBody>
          <a:bodyPr/>
          <a:lstStyle/>
          <a:p>
            <a:r>
              <a:rPr lang="en-US" b="1" dirty="0"/>
              <a:t>OSHA Form 300 </a:t>
            </a:r>
            <a:r>
              <a:rPr lang="en-US" dirty="0"/>
              <a:t>– Log of Work-Related Injuries and Illnesses</a:t>
            </a:r>
          </a:p>
          <a:p>
            <a:r>
              <a:rPr lang="en-US" b="1" dirty="0"/>
              <a:t>OSHA Form 301 </a:t>
            </a:r>
            <a:r>
              <a:rPr lang="en-US" dirty="0"/>
              <a:t>– Injury and Illness Incident Report</a:t>
            </a:r>
          </a:p>
          <a:p>
            <a:r>
              <a:rPr lang="en-US" b="1" dirty="0"/>
              <a:t>OSHA Form 300A </a:t>
            </a:r>
            <a:r>
              <a:rPr lang="en-US" dirty="0"/>
              <a:t>– Summary of Work-Related Injuries and Illnesses</a:t>
            </a:r>
          </a:p>
        </p:txBody>
      </p:sp>
      <p:sp>
        <p:nvSpPr>
          <p:cNvPr id="4" name="Rectangle 3">
            <a:hlinkClick r:id="rId3"/>
            <a:extLst>
              <a:ext uri="{FF2B5EF4-FFF2-40B4-BE49-F238E27FC236}">
                <a16:creationId xmlns:a16="http://schemas.microsoft.com/office/drawing/2014/main" id="{7BF5CAE1-D571-9A5F-FABE-2E09C56A63C7}"/>
              </a:ext>
              <a:ext uri="{C183D7F6-B498-43B3-948B-1728B52AA6E4}">
                <adec:decorative xmlns:adec="http://schemas.microsoft.com/office/drawing/2017/decorative" val="1"/>
              </a:ext>
            </a:extLst>
          </p:cNvPr>
          <p:cNvSpPr/>
          <p:nvPr/>
        </p:nvSpPr>
        <p:spPr>
          <a:xfrm>
            <a:off x="297180" y="6203130"/>
            <a:ext cx="4526280" cy="5143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ptos" panose="020B0004020202020204" pitchFamily="34" charset="0"/>
                <a:hlinkClick r:id="rId3">
                  <a:extLst>
                    <a:ext uri="{A12FA001-AC4F-418D-AE19-62706E023703}">
                      <ahyp:hlinkClr xmlns:ahyp="http://schemas.microsoft.com/office/drawing/2018/hyperlinkcolor" val="tx"/>
                    </a:ext>
                  </a:extLst>
                </a:hlinkClick>
              </a:rPr>
              <a:t>www.osha.gov/recordkeeping/forms</a:t>
            </a:r>
            <a:endParaRPr lang="en-US" b="1" dirty="0">
              <a:solidFill>
                <a:schemeClr val="bg1"/>
              </a:solidFill>
              <a:latin typeface="Aptos" panose="020B0004020202020204" pitchFamily="34" charset="0"/>
            </a:endParaRPr>
          </a:p>
        </p:txBody>
      </p:sp>
    </p:spTree>
    <p:extLst>
      <p:ext uri="{BB962C8B-B14F-4D97-AF65-F5344CB8AC3E}">
        <p14:creationId xmlns:p14="http://schemas.microsoft.com/office/powerpoint/2010/main" val="3932983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E305EC-1EFF-E89A-D0A4-225BF6D0076D}"/>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OSHA Recordkeeping Forms</a:t>
            </a:r>
          </a:p>
        </p:txBody>
      </p:sp>
      <p:pic>
        <p:nvPicPr>
          <p:cNvPr id="4" name="Content Placeholder 4">
            <a:extLst>
              <a:ext uri="{FF2B5EF4-FFF2-40B4-BE49-F238E27FC236}">
                <a16:creationId xmlns:a16="http://schemas.microsoft.com/office/drawing/2014/main" id="{9BEFC760-7311-B1AC-2552-15FDB12ADA2C}"/>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433104" y="1133387"/>
            <a:ext cx="6296135" cy="3837197"/>
          </a:xfrm>
          <a:prstGeom prst="rect">
            <a:avLst/>
          </a:prstGeom>
          <a:ln>
            <a:solidFill>
              <a:schemeClr val="tx1"/>
            </a:solidFill>
          </a:ln>
          <a:effectLst>
            <a:outerShdw blurRad="50800" dist="38100" dir="2700000" algn="tl" rotWithShape="0">
              <a:prstClr val="black">
                <a:alpha val="40000"/>
              </a:prstClr>
            </a:outerShdw>
          </a:effectLst>
        </p:spPr>
      </p:pic>
      <p:pic>
        <p:nvPicPr>
          <p:cNvPr id="5" name="Content Placeholder 4">
            <a:extLst>
              <a:ext uri="{FF2B5EF4-FFF2-40B4-BE49-F238E27FC236}">
                <a16:creationId xmlns:a16="http://schemas.microsoft.com/office/drawing/2014/main" id="{23519493-5875-2D8F-E259-5BAD929EB52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276403" y="2067146"/>
            <a:ext cx="6101100" cy="3680913"/>
          </a:xfrm>
          <a:prstGeom prst="rect">
            <a:avLst/>
          </a:prstGeom>
          <a:ln>
            <a:solidFill>
              <a:schemeClr val="tx1"/>
            </a:solidFill>
          </a:ln>
          <a:effectLst>
            <a:outerShdw blurRad="50800" dist="38100" dir="2700000" algn="tl" rotWithShape="0">
              <a:prstClr val="black">
                <a:alpha val="40000"/>
              </a:prstClr>
            </a:outerShdw>
          </a:effectLst>
        </p:spPr>
      </p:pic>
      <p:pic>
        <p:nvPicPr>
          <p:cNvPr id="6" name="Content Placeholder 4">
            <a:extLst>
              <a:ext uri="{FF2B5EF4-FFF2-40B4-BE49-F238E27FC236}">
                <a16:creationId xmlns:a16="http://schemas.microsoft.com/office/drawing/2014/main" id="{EA774EEE-D7E3-3B79-703C-07730265ED1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149074" y="3051985"/>
            <a:ext cx="6141661" cy="3680913"/>
          </a:xfrm>
          <a:prstGeom prst="rect">
            <a:avLst/>
          </a:prstGeom>
          <a:ln>
            <a:solidFill>
              <a:schemeClr val="tx1"/>
            </a:solidFill>
          </a:ln>
          <a:effectLst>
            <a:outerShdw blurRad="50800" dist="38100" dir="2700000" algn="tl" rotWithShape="0">
              <a:prstClr val="black">
                <a:alpha val="40000"/>
              </a:prstClr>
            </a:outerShdw>
          </a:effectLst>
        </p:spPr>
      </p:pic>
      <p:sp>
        <p:nvSpPr>
          <p:cNvPr id="7" name="Rectangle 6">
            <a:extLst>
              <a:ext uri="{FF2B5EF4-FFF2-40B4-BE49-F238E27FC236}">
                <a16:creationId xmlns:a16="http://schemas.microsoft.com/office/drawing/2014/main" id="{5B9E6B76-167B-C25F-3D05-8DA5300D7D28}"/>
              </a:ext>
              <a:ext uri="{C183D7F6-B498-43B3-948B-1728B52AA6E4}">
                <adec:decorative xmlns:adec="http://schemas.microsoft.com/office/drawing/2017/decorative" val="1"/>
              </a:ext>
            </a:extLst>
          </p:cNvPr>
          <p:cNvSpPr/>
          <p:nvPr/>
        </p:nvSpPr>
        <p:spPr>
          <a:xfrm>
            <a:off x="452154" y="1193143"/>
            <a:ext cx="1641881" cy="509081"/>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8FC4189-D271-EFB2-7CE8-B3F9B9A93057}"/>
              </a:ext>
              <a:ext uri="{C183D7F6-B498-43B3-948B-1728B52AA6E4}">
                <adec:decorative xmlns:adec="http://schemas.microsoft.com/office/drawing/2017/decorative" val="1"/>
              </a:ext>
            </a:extLst>
          </p:cNvPr>
          <p:cNvSpPr/>
          <p:nvPr/>
        </p:nvSpPr>
        <p:spPr>
          <a:xfrm>
            <a:off x="2276403" y="2136118"/>
            <a:ext cx="1641881" cy="509081"/>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C7EB73F-F083-C114-17A0-8D83AF1C88BE}"/>
              </a:ext>
              <a:ext uri="{C183D7F6-B498-43B3-948B-1728B52AA6E4}">
                <adec:decorative xmlns:adec="http://schemas.microsoft.com/office/drawing/2017/decorative" val="1"/>
              </a:ext>
            </a:extLst>
          </p:cNvPr>
          <p:cNvSpPr/>
          <p:nvPr/>
        </p:nvSpPr>
        <p:spPr>
          <a:xfrm>
            <a:off x="4233579" y="3109135"/>
            <a:ext cx="2738721" cy="509081"/>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6"/>
            <a:extLst>
              <a:ext uri="{FF2B5EF4-FFF2-40B4-BE49-F238E27FC236}">
                <a16:creationId xmlns:a16="http://schemas.microsoft.com/office/drawing/2014/main" id="{284011EE-4E5F-4513-CFD7-0FE9615CF4D6}"/>
              </a:ext>
              <a:ext uri="{C183D7F6-B498-43B3-948B-1728B52AA6E4}">
                <adec:decorative xmlns:adec="http://schemas.microsoft.com/office/drawing/2017/decorative" val="1"/>
              </a:ext>
            </a:extLst>
          </p:cNvPr>
          <p:cNvSpPr/>
          <p:nvPr/>
        </p:nvSpPr>
        <p:spPr>
          <a:xfrm>
            <a:off x="297180" y="6203130"/>
            <a:ext cx="4526280" cy="5143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ptos" panose="020B0004020202020204" pitchFamily="34" charset="0"/>
                <a:hlinkClick r:id="rId6">
                  <a:extLst>
                    <a:ext uri="{A12FA001-AC4F-418D-AE19-62706E023703}">
                      <ahyp:hlinkClr xmlns:ahyp="http://schemas.microsoft.com/office/drawing/2018/hyperlinkcolor" val="tx"/>
                    </a:ext>
                  </a:extLst>
                </a:hlinkClick>
              </a:rPr>
              <a:t>www.osha.gov/recordkeeping/forms</a:t>
            </a:r>
            <a:endParaRPr lang="en-US" b="1" dirty="0">
              <a:solidFill>
                <a:schemeClr val="bg1"/>
              </a:solidFill>
              <a:latin typeface="Aptos" panose="020B0004020202020204" pitchFamily="34" charset="0"/>
            </a:endParaRPr>
          </a:p>
        </p:txBody>
      </p:sp>
    </p:spTree>
    <p:extLst>
      <p:ext uri="{BB962C8B-B14F-4D97-AF65-F5344CB8AC3E}">
        <p14:creationId xmlns:p14="http://schemas.microsoft.com/office/powerpoint/2010/main" val="1695757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ADDAA5-4E3E-90BA-BB7E-5431577A9274}"/>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What needs to be recorded on the forms?</a:t>
            </a:r>
          </a:p>
        </p:txBody>
      </p:sp>
      <p:sp>
        <p:nvSpPr>
          <p:cNvPr id="2" name="Content Placeholder 1">
            <a:extLst>
              <a:ext uri="{FF2B5EF4-FFF2-40B4-BE49-F238E27FC236}">
                <a16:creationId xmlns:a16="http://schemas.microsoft.com/office/drawing/2014/main" id="{06C4FCEC-55D0-0A19-BAD0-8A82CAA26C3D}"/>
              </a:ext>
              <a:ext uri="{C183D7F6-B498-43B3-948B-1728B52AA6E4}">
                <adec:decorative xmlns:adec="http://schemas.microsoft.com/office/drawing/2017/decorative" val="1"/>
              </a:ext>
            </a:extLst>
          </p:cNvPr>
          <p:cNvSpPr>
            <a:spLocks noGrp="1"/>
          </p:cNvSpPr>
          <p:nvPr>
            <p:ph idx="1"/>
          </p:nvPr>
        </p:nvSpPr>
        <p:spPr>
          <a:xfrm>
            <a:off x="581192" y="1491342"/>
            <a:ext cx="11029615" cy="4237266"/>
          </a:xfrm>
        </p:spPr>
        <p:txBody>
          <a:bodyPr>
            <a:normAutofit/>
          </a:bodyPr>
          <a:lstStyle/>
          <a:p>
            <a:pPr fontAlgn="base">
              <a:spcAft>
                <a:spcPct val="0"/>
              </a:spcAft>
              <a:buSzTx/>
              <a:buFont typeface="Wingdings" panose="05000000000000000000" pitchFamily="2" charset="2"/>
              <a:buChar char="§"/>
              <a:defRPr/>
            </a:pPr>
            <a:r>
              <a:rPr kumimoji="0" lang="en-US" altLang="en-US" b="0" i="0" u="none" strike="noStrike" kern="1200" cap="none" spc="0" normalizeH="0" baseline="0" noProof="0" dirty="0">
                <a:ln>
                  <a:noFill/>
                </a:ln>
                <a:effectLst/>
                <a:uLnTx/>
                <a:uFillTx/>
                <a:ea typeface="ＭＳ Ｐゴシック" panose="020B0600070205080204" pitchFamily="34" charset="-128"/>
              </a:rPr>
              <a:t>Covered employers must record each fatality, injury, and illness that:</a:t>
            </a:r>
          </a:p>
          <a:p>
            <a:pPr lvl="1" fontAlgn="base">
              <a:spcAft>
                <a:spcPct val="0"/>
              </a:spcAft>
              <a:buClr>
                <a:srgbClr val="1999C8"/>
              </a:buClr>
              <a:buSzTx/>
              <a:buFont typeface="Wingdings" panose="05000000000000000000" pitchFamily="2" charset="2"/>
              <a:buChar char="§"/>
              <a:defRPr/>
            </a:pPr>
            <a:r>
              <a:rPr kumimoji="0" lang="en-US" altLang="en-US" sz="2200" b="0" i="0" u="none" strike="noStrike" kern="1200" cap="none" spc="0" normalizeH="0" baseline="0" noProof="0" dirty="0">
                <a:ln>
                  <a:noFill/>
                </a:ln>
                <a:effectLst/>
                <a:uLnTx/>
                <a:uFillTx/>
                <a:ea typeface="ＭＳ Ｐゴシック" panose="020B0600070205080204" pitchFamily="34" charset="-128"/>
              </a:rPr>
              <a:t>Is work-related, and</a:t>
            </a:r>
          </a:p>
          <a:p>
            <a:pPr lvl="1" fontAlgn="base">
              <a:spcAft>
                <a:spcPct val="0"/>
              </a:spcAft>
              <a:buClr>
                <a:srgbClr val="1999C8"/>
              </a:buClr>
              <a:buSzTx/>
              <a:buFont typeface="Wingdings" panose="05000000000000000000" pitchFamily="2" charset="2"/>
              <a:buChar char="§"/>
              <a:defRPr/>
            </a:pPr>
            <a:r>
              <a:rPr lang="en-US" altLang="en-US" sz="2200" dirty="0">
                <a:ea typeface="ＭＳ Ｐゴシック" panose="020B0600070205080204" pitchFamily="34" charset="-128"/>
              </a:rPr>
              <a:t>Is a new case, and</a:t>
            </a:r>
          </a:p>
          <a:p>
            <a:pPr lvl="1" fontAlgn="base">
              <a:spcAft>
                <a:spcPct val="0"/>
              </a:spcAft>
              <a:buClr>
                <a:srgbClr val="1999C8"/>
              </a:buClr>
              <a:buSzTx/>
              <a:buFont typeface="Wingdings" panose="05000000000000000000" pitchFamily="2" charset="2"/>
              <a:buChar char="§"/>
              <a:defRPr/>
            </a:pPr>
            <a:r>
              <a:rPr kumimoji="0" lang="en-US" altLang="en-US" sz="2200" b="0" i="0" u="none" strike="noStrike" kern="1200" cap="none" spc="0" normalizeH="0" baseline="0" noProof="0" dirty="0">
                <a:ln>
                  <a:noFill/>
                </a:ln>
                <a:effectLst/>
                <a:uLnTx/>
                <a:uFillTx/>
                <a:ea typeface="ＭＳ Ｐゴシック" panose="020B0600070205080204" pitchFamily="34" charset="-128"/>
              </a:rPr>
              <a:t>Meets one or more of the criteria contained in sections 1904.7 through 1904.11.</a:t>
            </a:r>
          </a:p>
          <a:p>
            <a:pPr marL="630000" lvl="2" indent="0" fontAlgn="base">
              <a:spcAft>
                <a:spcPct val="0"/>
              </a:spcAft>
              <a:buClr>
                <a:srgbClr val="1999C8"/>
              </a:buClr>
              <a:buSzTx/>
              <a:buNone/>
              <a:defRPr/>
            </a:pPr>
            <a:endParaRPr lang="en-US" sz="2400" dirty="0"/>
          </a:p>
          <a:p>
            <a:r>
              <a:rPr lang="en-US" dirty="0"/>
              <a:t>Please note: Work-related injuries and illnesses that are recordable</a:t>
            </a:r>
            <a:r>
              <a:rPr lang="en-US" b="1" dirty="0"/>
              <a:t> </a:t>
            </a:r>
            <a:r>
              <a:rPr lang="en-US" dirty="0"/>
              <a:t>must be recorded within 7 calendar days of learning about the incident.</a:t>
            </a:r>
          </a:p>
        </p:txBody>
      </p:sp>
    </p:spTree>
    <p:extLst>
      <p:ext uri="{BB962C8B-B14F-4D97-AF65-F5344CB8AC3E}">
        <p14:creationId xmlns:p14="http://schemas.microsoft.com/office/powerpoint/2010/main" val="2382941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0050C3-1CE8-EF10-2C91-092E32AF8B1C}"/>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What is considered an injury or illness?</a:t>
            </a:r>
          </a:p>
        </p:txBody>
      </p:sp>
      <p:sp>
        <p:nvSpPr>
          <p:cNvPr id="2" name="Content Placeholder 1">
            <a:extLst>
              <a:ext uri="{FF2B5EF4-FFF2-40B4-BE49-F238E27FC236}">
                <a16:creationId xmlns:a16="http://schemas.microsoft.com/office/drawing/2014/main" id="{B8588605-EAAC-1F26-1CBF-4D977019CCBA}"/>
              </a:ext>
              <a:ext uri="{C183D7F6-B498-43B3-948B-1728B52AA6E4}">
                <adec:decorative xmlns:adec="http://schemas.microsoft.com/office/drawing/2017/decorative" val="1"/>
              </a:ext>
            </a:extLst>
          </p:cNvPr>
          <p:cNvSpPr>
            <a:spLocks noGrp="1"/>
          </p:cNvSpPr>
          <p:nvPr>
            <p:ph idx="1"/>
          </p:nvPr>
        </p:nvSpPr>
        <p:spPr>
          <a:xfrm>
            <a:off x="581192" y="1310367"/>
            <a:ext cx="11029615" cy="4237266"/>
          </a:xfrm>
        </p:spPr>
        <p:txBody>
          <a:bodyPr>
            <a:normAutofit/>
          </a:bodyPr>
          <a:lstStyle/>
          <a:p>
            <a:pPr marL="0" indent="0">
              <a:buNone/>
            </a:pPr>
            <a:r>
              <a:rPr lang="en-US" b="0" i="0" dirty="0">
                <a:solidFill>
                  <a:srgbClr val="212121"/>
                </a:solidFill>
                <a:effectLst/>
              </a:rPr>
              <a:t>An injury or illness is an abnormal condition or disorder. </a:t>
            </a:r>
          </a:p>
          <a:p>
            <a:pPr lvl="1"/>
            <a:r>
              <a:rPr lang="en-US" b="0" i="0" dirty="0">
                <a:solidFill>
                  <a:srgbClr val="212121"/>
                </a:solidFill>
                <a:effectLst/>
              </a:rPr>
              <a:t>Injuries include cases such as, but not limited to, a cut, fracture, sprain, or amputation.</a:t>
            </a:r>
          </a:p>
          <a:p>
            <a:pPr lvl="1"/>
            <a:r>
              <a:rPr lang="en-US" b="0" i="0" dirty="0">
                <a:solidFill>
                  <a:srgbClr val="212121"/>
                </a:solidFill>
                <a:effectLst/>
              </a:rPr>
              <a:t>Illnesses include both acute and chronic illnesses, such as, but not limited to, a skin disease, respiratory disorder, or poisoning.</a:t>
            </a:r>
          </a:p>
          <a:p>
            <a:pPr marL="0" indent="0">
              <a:buNone/>
            </a:pPr>
            <a:endParaRPr lang="en-US" sz="1800" dirty="0"/>
          </a:p>
        </p:txBody>
      </p:sp>
    </p:spTree>
    <p:extLst>
      <p:ext uri="{BB962C8B-B14F-4D97-AF65-F5344CB8AC3E}">
        <p14:creationId xmlns:p14="http://schemas.microsoft.com/office/powerpoint/2010/main" val="2807645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EAF5AB-FC6F-0937-3E2E-E0EC7E9E2D70}"/>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What is considered work-related?</a:t>
            </a:r>
          </a:p>
        </p:txBody>
      </p:sp>
      <p:sp>
        <p:nvSpPr>
          <p:cNvPr id="2" name="Content Placeholder 1">
            <a:extLst>
              <a:ext uri="{FF2B5EF4-FFF2-40B4-BE49-F238E27FC236}">
                <a16:creationId xmlns:a16="http://schemas.microsoft.com/office/drawing/2014/main" id="{C4B26D63-68CD-333F-832F-027585DABF39}"/>
              </a:ext>
              <a:ext uri="{C183D7F6-B498-43B3-948B-1728B52AA6E4}">
                <adec:decorative xmlns:adec="http://schemas.microsoft.com/office/drawing/2017/decorative" val="1"/>
              </a:ext>
            </a:extLst>
          </p:cNvPr>
          <p:cNvSpPr>
            <a:spLocks noGrp="1"/>
          </p:cNvSpPr>
          <p:nvPr>
            <p:ph idx="1"/>
          </p:nvPr>
        </p:nvSpPr>
        <p:spPr>
          <a:xfrm>
            <a:off x="581192" y="1583956"/>
            <a:ext cx="11029615" cy="4237266"/>
          </a:xfrm>
        </p:spPr>
        <p:txBody>
          <a:bodyPr>
            <a:normAutofit/>
          </a:bodyPr>
          <a:lstStyle/>
          <a:p>
            <a:r>
              <a:rPr lang="en-US" dirty="0"/>
              <a:t>Cases </a:t>
            </a:r>
            <a:r>
              <a:rPr lang="en-US" b="1" dirty="0"/>
              <a:t>caused</a:t>
            </a:r>
            <a:r>
              <a:rPr lang="en-US" dirty="0"/>
              <a:t> by events or exposures in the work environment.</a:t>
            </a:r>
          </a:p>
          <a:p>
            <a:r>
              <a:rPr lang="en-US" dirty="0"/>
              <a:t>Cases </a:t>
            </a:r>
            <a:r>
              <a:rPr lang="en-US" b="1" dirty="0"/>
              <a:t>contributed to </a:t>
            </a:r>
            <a:r>
              <a:rPr lang="en-US" dirty="0"/>
              <a:t>by events or exposures in the work environment.</a:t>
            </a:r>
          </a:p>
          <a:p>
            <a:r>
              <a:rPr lang="en-US" dirty="0"/>
              <a:t>Cases </a:t>
            </a:r>
            <a:r>
              <a:rPr lang="en-US" b="1" dirty="0"/>
              <a:t>significantly aggravated </a:t>
            </a:r>
            <a:r>
              <a:rPr lang="en-US" dirty="0"/>
              <a:t>by events or exposures in the work environment.</a:t>
            </a:r>
          </a:p>
          <a:p>
            <a:endParaRPr lang="en-US" dirty="0"/>
          </a:p>
          <a:p>
            <a:pPr marL="0" indent="0">
              <a:buNone/>
            </a:pPr>
            <a:r>
              <a:rPr lang="en-US" dirty="0"/>
              <a:t>(For a list of activities that are </a:t>
            </a:r>
            <a:r>
              <a:rPr lang="en-US" b="1" dirty="0"/>
              <a:t>not</a:t>
            </a:r>
            <a:r>
              <a:rPr lang="en-US" dirty="0"/>
              <a:t> considered work-related, see section </a:t>
            </a:r>
            <a:r>
              <a:rPr lang="en-US" dirty="0">
                <a:solidFill>
                  <a:schemeClr val="accent1">
                    <a:lumMod val="60000"/>
                    <a:lumOff val="40000"/>
                  </a:schemeClr>
                </a:solidFill>
                <a:hlinkClick r:id="rId3">
                  <a:extLst>
                    <a:ext uri="{A12FA001-AC4F-418D-AE19-62706E023703}">
                      <ahyp:hlinkClr xmlns:ahyp="http://schemas.microsoft.com/office/drawing/2018/hyperlinkcolor" val="tx"/>
                    </a:ext>
                  </a:extLst>
                </a:hlinkClick>
              </a:rPr>
              <a:t>1904.5(b)(2)</a:t>
            </a:r>
            <a:r>
              <a:rPr lang="en-US" dirty="0">
                <a:solidFill>
                  <a:schemeClr val="tx1"/>
                </a:solidFill>
              </a:rPr>
              <a:t>)</a:t>
            </a:r>
          </a:p>
        </p:txBody>
      </p:sp>
    </p:spTree>
    <p:extLst>
      <p:ext uri="{BB962C8B-B14F-4D97-AF65-F5344CB8AC3E}">
        <p14:creationId xmlns:p14="http://schemas.microsoft.com/office/powerpoint/2010/main" val="3670349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790A23-770F-86C2-9665-D419187A61B4}"/>
              </a:ext>
              <a:ext uri="{C183D7F6-B498-43B3-948B-1728B52AA6E4}">
                <adec:decorative xmlns:adec="http://schemas.microsoft.com/office/drawing/2017/decorative" val="1"/>
              </a:ext>
            </a:extLst>
          </p:cNvPr>
          <p:cNvSpPr>
            <a:spLocks noGrp="1"/>
          </p:cNvSpPr>
          <p:nvPr>
            <p:ph type="title"/>
          </p:nvPr>
        </p:nvSpPr>
        <p:spPr>
          <a:xfrm>
            <a:off x="581192" y="642046"/>
            <a:ext cx="9969577" cy="509081"/>
          </a:xfrm>
        </p:spPr>
        <p:txBody>
          <a:bodyPr>
            <a:normAutofit fontScale="90000"/>
          </a:bodyPr>
          <a:lstStyle/>
          <a:p>
            <a:r>
              <a:rPr lang="en-US" dirty="0"/>
              <a:t>1904.7 - General recording criteria for recording work-related injuries and illnesses in the workplace</a:t>
            </a:r>
          </a:p>
        </p:txBody>
      </p:sp>
      <p:sp>
        <p:nvSpPr>
          <p:cNvPr id="2" name="Content Placeholder 1">
            <a:extLst>
              <a:ext uri="{FF2B5EF4-FFF2-40B4-BE49-F238E27FC236}">
                <a16:creationId xmlns:a16="http://schemas.microsoft.com/office/drawing/2014/main" id="{A1FDAF27-EE96-48F7-B42C-61C516463E99}"/>
              </a:ext>
              <a:ext uri="{C183D7F6-B498-43B3-948B-1728B52AA6E4}">
                <adec:decorative xmlns:adec="http://schemas.microsoft.com/office/drawing/2017/decorative" val="1"/>
              </a:ext>
            </a:extLst>
          </p:cNvPr>
          <p:cNvSpPr>
            <a:spLocks noGrp="1"/>
          </p:cNvSpPr>
          <p:nvPr>
            <p:ph idx="1"/>
          </p:nvPr>
        </p:nvSpPr>
        <p:spPr>
          <a:xfrm>
            <a:off x="581192" y="1821950"/>
            <a:ext cx="11029615" cy="4237266"/>
          </a:xfrm>
        </p:spPr>
        <p:txBody>
          <a:bodyPr>
            <a:noAutofit/>
          </a:bodyPr>
          <a:lstStyle/>
          <a:p>
            <a:r>
              <a:rPr lang="en-US" dirty="0"/>
              <a:t>Death</a:t>
            </a:r>
          </a:p>
          <a:p>
            <a:r>
              <a:rPr lang="en-US" dirty="0"/>
              <a:t>Days away from work</a:t>
            </a:r>
          </a:p>
          <a:p>
            <a:r>
              <a:rPr lang="en-US" dirty="0"/>
              <a:t>Restricted work or job transfer</a:t>
            </a:r>
          </a:p>
          <a:p>
            <a:r>
              <a:rPr lang="en-US" dirty="0"/>
              <a:t>Medical treatment beyond first aid</a:t>
            </a:r>
          </a:p>
          <a:p>
            <a:r>
              <a:rPr lang="en-US" dirty="0"/>
              <a:t>Loss of consciousness</a:t>
            </a:r>
          </a:p>
          <a:p>
            <a:r>
              <a:rPr lang="en-US" dirty="0"/>
              <a:t>A significant injury or illness diagnosed by a physician or other licensed health care professional (PLHCP)</a:t>
            </a:r>
          </a:p>
        </p:txBody>
      </p:sp>
    </p:spTree>
    <p:extLst>
      <p:ext uri="{BB962C8B-B14F-4D97-AF65-F5344CB8AC3E}">
        <p14:creationId xmlns:p14="http://schemas.microsoft.com/office/powerpoint/2010/main" val="1574046981"/>
      </p:ext>
    </p:extLst>
  </p:cSld>
  <p:clrMapOvr>
    <a:masterClrMapping/>
  </p:clrMapOvr>
</p:sld>
</file>

<file path=ppt/theme/theme1.xml><?xml version="1.0" encoding="utf-8"?>
<a:theme xmlns:a="http://schemas.openxmlformats.org/drawingml/2006/main" name="Dividend">
  <a:themeElements>
    <a:clrScheme name="Custom 1">
      <a:dk1>
        <a:srgbClr val="000000"/>
      </a:dk1>
      <a:lt1>
        <a:srgbClr val="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2DC0FAD45638F46ADC9FBBF2D91EA71" ma:contentTypeVersion="13" ma:contentTypeDescription="Create a new document." ma:contentTypeScope="" ma:versionID="313fe49acd51ecffbc5fa2e99e4e8ddd">
  <xsd:schema xmlns:xsd="http://www.w3.org/2001/XMLSchema" xmlns:xs="http://www.w3.org/2001/XMLSchema" xmlns:p="http://schemas.microsoft.com/office/2006/metadata/properties" xmlns:ns2="73124781-cdbf-4cf5-9060-62d569817895" xmlns:ns3="2be4d505-56c6-4632-a344-7fd44ca39d57" targetNamespace="http://schemas.microsoft.com/office/2006/metadata/properties" ma:root="true" ma:fieldsID="b3d6202cf314b2f7ad034153e05082f5" ns2:_="" ns3:_="">
    <xsd:import namespace="73124781-cdbf-4cf5-9060-62d569817895"/>
    <xsd:import namespace="2be4d505-56c6-4632-a344-7fd44ca39d5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124781-cdbf-4cf5-9060-62d5698178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b5a8d78b-6148-4bf1-92dd-b4f00782c405"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be4d505-56c6-4632-a344-7fd44ca39d57"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b3cf53c-df62-4be9-b039-c8e61d19b739}" ma:internalName="TaxCatchAll" ma:showField="CatchAllData" ma:web="2be4d505-56c6-4632-a344-7fd44ca39d57">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3124781-cdbf-4cf5-9060-62d569817895">
      <Terms xmlns="http://schemas.microsoft.com/office/infopath/2007/PartnerControls"/>
    </lcf76f155ced4ddcb4097134ff3c332f>
    <TaxCatchAll xmlns="2be4d505-56c6-4632-a344-7fd44ca39d57" xsi:nil="true"/>
  </documentManagement>
</p:properties>
</file>

<file path=customXml/itemProps1.xml><?xml version="1.0" encoding="utf-8"?>
<ds:datastoreItem xmlns:ds="http://schemas.openxmlformats.org/officeDocument/2006/customXml" ds:itemID="{AB87672D-433C-458C-A92F-CA3F4278257A}">
  <ds:schemaRefs>
    <ds:schemaRef ds:uri="http://schemas.microsoft.com/sharepoint/v3/contenttype/forms"/>
  </ds:schemaRefs>
</ds:datastoreItem>
</file>

<file path=customXml/itemProps2.xml><?xml version="1.0" encoding="utf-8"?>
<ds:datastoreItem xmlns:ds="http://schemas.openxmlformats.org/officeDocument/2006/customXml" ds:itemID="{3197BD47-171C-4BB9-9DD0-41F1198A44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124781-cdbf-4cf5-9060-62d569817895"/>
    <ds:schemaRef ds:uri="2be4d505-56c6-4632-a344-7fd44ca39d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CF8EFB-BBE0-4CCB-B63B-B112ABDE8262}">
  <ds:schemaRefs>
    <ds:schemaRef ds:uri="http://schemas.microsoft.com/office/2006/metadata/properties"/>
    <ds:schemaRef ds:uri="http://schemas.microsoft.com/office/infopath/2007/PartnerControls"/>
    <ds:schemaRef ds:uri="73124781-cdbf-4cf5-9060-62d569817895"/>
    <ds:schemaRef ds:uri="2be4d505-56c6-4632-a344-7fd44ca39d57"/>
    <ds:schemaRef ds:uri="c06357d2-20c3-40f9-84e4-4f77ee8ce2f2"/>
    <ds:schemaRef ds:uri="8431ea85-5bf2-40f3-a7cd-3693351bd497"/>
  </ds:schemaRefs>
</ds:datastoreItem>
</file>

<file path=docProps/app.xml><?xml version="1.0" encoding="utf-8"?>
<Properties xmlns="http://schemas.openxmlformats.org/officeDocument/2006/extended-properties" xmlns:vt="http://schemas.openxmlformats.org/officeDocument/2006/docPropsVTypes">
  <Template/>
  <TotalTime>3766</TotalTime>
  <Words>3130</Words>
  <Application>Microsoft Office PowerPoint</Application>
  <PresentationFormat>Widescreen</PresentationFormat>
  <Paragraphs>149</Paragraphs>
  <Slides>19</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ＭＳ Ｐゴシック</vt:lpstr>
      <vt:lpstr>Aptos</vt:lpstr>
      <vt:lpstr>Arial</vt:lpstr>
      <vt:lpstr>Calibri</vt:lpstr>
      <vt:lpstr>Wingdings</vt:lpstr>
      <vt:lpstr>Wingdings 2</vt:lpstr>
      <vt:lpstr>Dividend</vt:lpstr>
      <vt:lpstr>TUTORIAL ON COMPLETING THE OSHA RECORDKEEPING FORMS</vt:lpstr>
      <vt:lpstr>Completing the OSHA Recordkeeping Forms</vt:lpstr>
      <vt:lpstr>Who has to complete the OSHA injury and illness forms?</vt:lpstr>
      <vt:lpstr>What OSHA forms must be completed?</vt:lpstr>
      <vt:lpstr>OSHA Recordkeeping Forms</vt:lpstr>
      <vt:lpstr>What needs to be recorded on the forms?</vt:lpstr>
      <vt:lpstr>What is considered an injury or illness?</vt:lpstr>
      <vt:lpstr>What is considered work-related?</vt:lpstr>
      <vt:lpstr>1904.7 - General recording criteria for recording work-related injuries and illnesses in the workplace</vt:lpstr>
      <vt:lpstr>OSHA Form 300: Recording a Fatality</vt:lpstr>
      <vt:lpstr>OSHA Form 300: Recording a Case with Days Away from Work</vt:lpstr>
      <vt:lpstr>OSHA Form 300: Recording a Case with Restricted Work Activity or Job Transfer</vt:lpstr>
      <vt:lpstr>Other Recording Criteria</vt:lpstr>
      <vt:lpstr>OSHA Form 300: Recording a Case with Medical Treatment Beyond First Aid</vt:lpstr>
      <vt:lpstr>OSHA Form 301: Injury and Illness Incident Report</vt:lpstr>
      <vt:lpstr>OSHA Form 300A: Summary of Work-Related Injuries and Illnesses</vt:lpstr>
      <vt:lpstr>OSHA Form 300A: Summary of Work-Related Injuries and Illnesses (continued)</vt:lpstr>
      <vt:lpstr>OSHA Forms Requirements</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Dobson, Yvonne - OSHA</dc:creator>
  <cp:lastModifiedBy>Burt, Laura A - OSHA</cp:lastModifiedBy>
  <cp:revision>18</cp:revision>
  <dcterms:created xsi:type="dcterms:W3CDTF">2025-01-24T16:03:08Z</dcterms:created>
  <dcterms:modified xsi:type="dcterms:W3CDTF">2026-08-28T13:44:53Z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0x01010032DC0FAD45638F46ADC9FBBF2D91EA71</vt:lpwstr>
  </property>
  <property fmtid="{D5CDD505-2E9C-101B-9397-08002B2CF9AE}" pid="3" name="MediaServiceImageTags">
    <vt:lpwstr/>
  </property>
</Properties>
</file>