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4"/>
  </p:sldMasterIdLst>
  <p:notesMasterIdLst>
    <p:notesMasterId r:id="rId76"/>
  </p:notesMasterIdLst>
  <p:sldIdLst>
    <p:sldId id="263" r:id="rId5"/>
    <p:sldId id="264" r:id="rId6"/>
    <p:sldId id="265" r:id="rId7"/>
    <p:sldId id="266" r:id="rId8"/>
    <p:sldId id="267" r:id="rId9"/>
    <p:sldId id="268" r:id="rId10"/>
    <p:sldId id="269" r:id="rId11"/>
    <p:sldId id="270" r:id="rId12"/>
    <p:sldId id="271" r:id="rId13"/>
    <p:sldId id="273" r:id="rId14"/>
    <p:sldId id="336" r:id="rId15"/>
    <p:sldId id="274" r:id="rId16"/>
    <p:sldId id="275" r:id="rId17"/>
    <p:sldId id="276" r:id="rId18"/>
    <p:sldId id="341" r:id="rId19"/>
    <p:sldId id="277" r:id="rId20"/>
    <p:sldId id="278" r:id="rId21"/>
    <p:sldId id="279" r:id="rId22"/>
    <p:sldId id="280" r:id="rId23"/>
    <p:sldId id="281" r:id="rId24"/>
    <p:sldId id="282" r:id="rId25"/>
    <p:sldId id="283" r:id="rId26"/>
    <p:sldId id="284" r:id="rId27"/>
    <p:sldId id="285" r:id="rId28"/>
    <p:sldId id="286" r:id="rId29"/>
    <p:sldId id="342" r:id="rId30"/>
    <p:sldId id="287" r:id="rId31"/>
    <p:sldId id="290" r:id="rId32"/>
    <p:sldId id="291" r:id="rId33"/>
    <p:sldId id="292" r:id="rId34"/>
    <p:sldId id="293" r:id="rId35"/>
    <p:sldId id="343" r:id="rId36"/>
    <p:sldId id="295" r:id="rId37"/>
    <p:sldId id="296" r:id="rId38"/>
    <p:sldId id="297" r:id="rId39"/>
    <p:sldId id="298" r:id="rId40"/>
    <p:sldId id="299" r:id="rId41"/>
    <p:sldId id="300" r:id="rId42"/>
    <p:sldId id="301" r:id="rId43"/>
    <p:sldId id="344" r:id="rId44"/>
    <p:sldId id="303" r:id="rId45"/>
    <p:sldId id="304" r:id="rId46"/>
    <p:sldId id="305" r:id="rId47"/>
    <p:sldId id="306" r:id="rId48"/>
    <p:sldId id="307" r:id="rId49"/>
    <p:sldId id="309" r:id="rId50"/>
    <p:sldId id="308" r:id="rId51"/>
    <p:sldId id="310" r:id="rId52"/>
    <p:sldId id="311" r:id="rId53"/>
    <p:sldId id="312" r:id="rId54"/>
    <p:sldId id="313" r:id="rId55"/>
    <p:sldId id="314" r:id="rId56"/>
    <p:sldId id="335" r:id="rId57"/>
    <p:sldId id="315" r:id="rId58"/>
    <p:sldId id="316" r:id="rId59"/>
    <p:sldId id="317" r:id="rId60"/>
    <p:sldId id="318" r:id="rId61"/>
    <p:sldId id="319" r:id="rId62"/>
    <p:sldId id="320" r:id="rId63"/>
    <p:sldId id="321" r:id="rId64"/>
    <p:sldId id="322" r:id="rId65"/>
    <p:sldId id="323" r:id="rId66"/>
    <p:sldId id="324" r:id="rId67"/>
    <p:sldId id="325" r:id="rId68"/>
    <p:sldId id="326" r:id="rId69"/>
    <p:sldId id="327" r:id="rId70"/>
    <p:sldId id="328" r:id="rId71"/>
    <p:sldId id="329" r:id="rId72"/>
    <p:sldId id="330" r:id="rId73"/>
    <p:sldId id="331" r:id="rId74"/>
    <p:sldId id="332" r:id="rId7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CCE80E-DFD2-9D11-EB21-47F7E488DE40}" name="Zak, Mark J. - OSHA" initials="MZ" userId="S::Zak.Mark.J@dol.gov::a5e67fe7-7901-4b13-a326-50787f524317" providerId="AD"/>
  <p188:author id="{68811547-D4BC-6ABC-DBFE-27781C4AC18F}" name="Naughton, Sheila E - SOL" initials="SN" userId="S::Naughton.Sheila.E@dol.gov::140a2bd4-f951-4550-ada4-b9a11d30e833" providerId="AD"/>
  <p188:author id="{7EF695B9-D2D4-7A94-4E57-CBDD0D6192C9}" name="Briefel, Ashley - SOL" initials="AB" userId="S::Briefel.Ashley@dol.gov::751eeeda-5fc5-4d7d-8308-6ba653c9124e" providerId="AD"/>
  <p188:author id="{FBD424F7-0881-4BF5-9A7F-F592C08AF9C1}" name="Kitzmiller, Mark - OSHA" initials="MK" userId="S::Kitzmiller.Mark@dol.gov::56826ccf-08e1-4706-82f7-d831f06a6b4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94E"/>
    <a:srgbClr val="1999C8"/>
    <a:srgbClr val="E7E6EC"/>
    <a:srgbClr val="E6E4EB"/>
    <a:srgbClr val="0079D1"/>
    <a:srgbClr val="1A32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703" autoAdjust="0"/>
    <p:restoredTop sz="74818" autoAdjust="0"/>
  </p:normalViewPr>
  <p:slideViewPr>
    <p:cSldViewPr snapToGrid="0" showGuides="1">
      <p:cViewPr varScale="1">
        <p:scale>
          <a:sx n="46" d="100"/>
          <a:sy n="46" d="100"/>
        </p:scale>
        <p:origin x="606" y="270"/>
      </p:cViewPr>
      <p:guideLst>
        <p:guide orient="horz" pos="2160"/>
        <p:guide pos="3840"/>
      </p:guideLst>
    </p:cSldViewPr>
  </p:slideViewPr>
  <p:notesTextViewPr>
    <p:cViewPr>
      <p:scale>
        <a:sx n="1" d="1"/>
        <a:sy n="1" d="1"/>
      </p:scale>
      <p:origin x="0" y="0"/>
    </p:cViewPr>
  </p:notesTextViewPr>
  <p:sorterViewPr>
    <p:cViewPr>
      <p:scale>
        <a:sx n="80" d="100"/>
        <a:sy n="80" d="100"/>
      </p:scale>
      <p:origin x="0" y="-1317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82"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viewProps" Target="viewProps.xml"/><Relationship Id="rId8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rt, Laura A - OSHA" userId="ea19e534-2df6-4811-bddf-b03adf7ee9f8" providerId="ADAL" clId="{1E4AAECA-8B94-419B-9D3E-69A2C24BE0A7}"/>
    <pc:docChg chg="modSld">
      <pc:chgData name="Burt, Laura A - OSHA" userId="ea19e534-2df6-4811-bddf-b03adf7ee9f8" providerId="ADAL" clId="{1E4AAECA-8B94-419B-9D3E-69A2C24BE0A7}" dt="2026-08-28T13:55:06.219" v="29" actId="20577"/>
      <pc:docMkLst>
        <pc:docMk/>
      </pc:docMkLst>
      <pc:sldChg chg="modSp mod">
        <pc:chgData name="Burt, Laura A - OSHA" userId="ea19e534-2df6-4811-bddf-b03adf7ee9f8" providerId="ADAL" clId="{1E4AAECA-8B94-419B-9D3E-69A2C24BE0A7}" dt="2026-08-28T13:47:47.481" v="0" actId="20577"/>
        <pc:sldMkLst>
          <pc:docMk/>
          <pc:sldMk cId="2911827268" sldId="275"/>
        </pc:sldMkLst>
        <pc:spChg chg="mod">
          <ac:chgData name="Burt, Laura A - OSHA" userId="ea19e534-2df6-4811-bddf-b03adf7ee9f8" providerId="ADAL" clId="{1E4AAECA-8B94-419B-9D3E-69A2C24BE0A7}" dt="2026-08-28T13:47:47.481" v="0" actId="20577"/>
          <ac:spMkLst>
            <pc:docMk/>
            <pc:sldMk cId="2911827268" sldId="275"/>
            <ac:spMk id="3" creationId="{C510D066-6DA9-FB04-65DC-29CAC72D69E0}"/>
          </ac:spMkLst>
        </pc:spChg>
      </pc:sldChg>
      <pc:sldChg chg="modSp mod">
        <pc:chgData name="Burt, Laura A - OSHA" userId="ea19e534-2df6-4811-bddf-b03adf7ee9f8" providerId="ADAL" clId="{1E4AAECA-8B94-419B-9D3E-69A2C24BE0A7}" dt="2026-08-28T13:48:22.774" v="1" actId="20577"/>
        <pc:sldMkLst>
          <pc:docMk/>
          <pc:sldMk cId="846647483" sldId="276"/>
        </pc:sldMkLst>
        <pc:spChg chg="mod">
          <ac:chgData name="Burt, Laura A - OSHA" userId="ea19e534-2df6-4811-bddf-b03adf7ee9f8" providerId="ADAL" clId="{1E4AAECA-8B94-419B-9D3E-69A2C24BE0A7}" dt="2026-08-28T13:48:22.774" v="1" actId="20577"/>
          <ac:spMkLst>
            <pc:docMk/>
            <pc:sldMk cId="846647483" sldId="276"/>
            <ac:spMk id="3" creationId="{14972D28-AE3D-504F-C2A9-8991F9B28DB1}"/>
          </ac:spMkLst>
        </pc:spChg>
      </pc:sldChg>
      <pc:sldChg chg="modSp mod">
        <pc:chgData name="Burt, Laura A - OSHA" userId="ea19e534-2df6-4811-bddf-b03adf7ee9f8" providerId="ADAL" clId="{1E4AAECA-8B94-419B-9D3E-69A2C24BE0A7}" dt="2026-08-28T13:49:06.188" v="3" actId="20577"/>
        <pc:sldMkLst>
          <pc:docMk/>
          <pc:sldMk cId="741400565" sldId="284"/>
        </pc:sldMkLst>
        <pc:spChg chg="mod">
          <ac:chgData name="Burt, Laura A - OSHA" userId="ea19e534-2df6-4811-bddf-b03adf7ee9f8" providerId="ADAL" clId="{1E4AAECA-8B94-419B-9D3E-69A2C24BE0A7}" dt="2026-08-28T13:49:06.188" v="3" actId="20577"/>
          <ac:spMkLst>
            <pc:docMk/>
            <pc:sldMk cId="741400565" sldId="284"/>
            <ac:spMk id="3" creationId="{BED3AA57-7D50-5E79-AB9F-B5D09F3C6E9F}"/>
          </ac:spMkLst>
        </pc:spChg>
      </pc:sldChg>
      <pc:sldChg chg="modSp mod">
        <pc:chgData name="Burt, Laura A - OSHA" userId="ea19e534-2df6-4811-bddf-b03adf7ee9f8" providerId="ADAL" clId="{1E4AAECA-8B94-419B-9D3E-69A2C24BE0A7}" dt="2026-08-28T13:49:22.787" v="4" actId="20577"/>
        <pc:sldMkLst>
          <pc:docMk/>
          <pc:sldMk cId="1602647951" sldId="285"/>
        </pc:sldMkLst>
        <pc:spChg chg="mod">
          <ac:chgData name="Burt, Laura A - OSHA" userId="ea19e534-2df6-4811-bddf-b03adf7ee9f8" providerId="ADAL" clId="{1E4AAECA-8B94-419B-9D3E-69A2C24BE0A7}" dt="2026-08-28T13:49:22.787" v="4" actId="20577"/>
          <ac:spMkLst>
            <pc:docMk/>
            <pc:sldMk cId="1602647951" sldId="285"/>
            <ac:spMk id="3" creationId="{6138491F-F7C7-C4E6-F889-E7B5AF38E8ED}"/>
          </ac:spMkLst>
        </pc:spChg>
      </pc:sldChg>
      <pc:sldChg chg="modSp mod">
        <pc:chgData name="Burt, Laura A - OSHA" userId="ea19e534-2df6-4811-bddf-b03adf7ee9f8" providerId="ADAL" clId="{1E4AAECA-8B94-419B-9D3E-69A2C24BE0A7}" dt="2026-08-28T13:49:40.062" v="5" actId="20577"/>
        <pc:sldMkLst>
          <pc:docMk/>
          <pc:sldMk cId="2928022848" sldId="286"/>
        </pc:sldMkLst>
        <pc:spChg chg="mod">
          <ac:chgData name="Burt, Laura A - OSHA" userId="ea19e534-2df6-4811-bddf-b03adf7ee9f8" providerId="ADAL" clId="{1E4AAECA-8B94-419B-9D3E-69A2C24BE0A7}" dt="2026-08-28T13:49:40.062" v="5" actId="20577"/>
          <ac:spMkLst>
            <pc:docMk/>
            <pc:sldMk cId="2928022848" sldId="286"/>
            <ac:spMk id="3" creationId="{EFD6CA86-AD91-137F-7324-307284AC72E1}"/>
          </ac:spMkLst>
        </pc:spChg>
      </pc:sldChg>
      <pc:sldChg chg="modSp mod">
        <pc:chgData name="Burt, Laura A - OSHA" userId="ea19e534-2df6-4811-bddf-b03adf7ee9f8" providerId="ADAL" clId="{1E4AAECA-8B94-419B-9D3E-69A2C24BE0A7}" dt="2026-08-28T13:53:06.128" v="14" actId="20577"/>
        <pc:sldMkLst>
          <pc:docMk/>
          <pc:sldMk cId="1110807820" sldId="291"/>
        </pc:sldMkLst>
        <pc:spChg chg="mod">
          <ac:chgData name="Burt, Laura A - OSHA" userId="ea19e534-2df6-4811-bddf-b03adf7ee9f8" providerId="ADAL" clId="{1E4AAECA-8B94-419B-9D3E-69A2C24BE0A7}" dt="2026-08-28T13:53:06.128" v="14" actId="20577"/>
          <ac:spMkLst>
            <pc:docMk/>
            <pc:sldMk cId="1110807820" sldId="291"/>
            <ac:spMk id="3" creationId="{4E33AB7A-9384-2243-1B71-B342DC98E194}"/>
          </ac:spMkLst>
        </pc:spChg>
      </pc:sldChg>
      <pc:sldChg chg="modSp mod">
        <pc:chgData name="Burt, Laura A - OSHA" userId="ea19e534-2df6-4811-bddf-b03adf7ee9f8" providerId="ADAL" clId="{1E4AAECA-8B94-419B-9D3E-69A2C24BE0A7}" dt="2026-08-28T13:53:21.100" v="15" actId="20577"/>
        <pc:sldMkLst>
          <pc:docMk/>
          <pc:sldMk cId="612416396" sldId="292"/>
        </pc:sldMkLst>
        <pc:spChg chg="mod">
          <ac:chgData name="Burt, Laura A - OSHA" userId="ea19e534-2df6-4811-bddf-b03adf7ee9f8" providerId="ADAL" clId="{1E4AAECA-8B94-419B-9D3E-69A2C24BE0A7}" dt="2026-08-28T13:53:21.100" v="15" actId="20577"/>
          <ac:spMkLst>
            <pc:docMk/>
            <pc:sldMk cId="612416396" sldId="292"/>
            <ac:spMk id="3" creationId="{B4D602A6-5E06-B57F-A971-4E021F6CC8E9}"/>
          </ac:spMkLst>
        </pc:spChg>
      </pc:sldChg>
      <pc:sldChg chg="modSp mod">
        <pc:chgData name="Burt, Laura A - OSHA" userId="ea19e534-2df6-4811-bddf-b03adf7ee9f8" providerId="ADAL" clId="{1E4AAECA-8B94-419B-9D3E-69A2C24BE0A7}" dt="2026-08-28T13:53:37.929" v="16" actId="20577"/>
        <pc:sldMkLst>
          <pc:docMk/>
          <pc:sldMk cId="2593030328" sldId="293"/>
        </pc:sldMkLst>
        <pc:spChg chg="mod">
          <ac:chgData name="Burt, Laura A - OSHA" userId="ea19e534-2df6-4811-bddf-b03adf7ee9f8" providerId="ADAL" clId="{1E4AAECA-8B94-419B-9D3E-69A2C24BE0A7}" dt="2026-08-28T13:53:37.929" v="16" actId="20577"/>
          <ac:spMkLst>
            <pc:docMk/>
            <pc:sldMk cId="2593030328" sldId="293"/>
            <ac:spMk id="3" creationId="{2A8A0AF0-F6C5-82C6-4FD0-D05FD9955D71}"/>
          </ac:spMkLst>
        </pc:spChg>
      </pc:sldChg>
      <pc:sldChg chg="modSp mod">
        <pc:chgData name="Burt, Laura A - OSHA" userId="ea19e534-2df6-4811-bddf-b03adf7ee9f8" providerId="ADAL" clId="{1E4AAECA-8B94-419B-9D3E-69A2C24BE0A7}" dt="2026-08-28T13:54:14.549" v="25" actId="20577"/>
        <pc:sldMkLst>
          <pc:docMk/>
          <pc:sldMk cId="2838484670" sldId="297"/>
        </pc:sldMkLst>
        <pc:spChg chg="mod">
          <ac:chgData name="Burt, Laura A - OSHA" userId="ea19e534-2df6-4811-bddf-b03adf7ee9f8" providerId="ADAL" clId="{1E4AAECA-8B94-419B-9D3E-69A2C24BE0A7}" dt="2026-08-28T13:54:14.549" v="25" actId="20577"/>
          <ac:spMkLst>
            <pc:docMk/>
            <pc:sldMk cId="2838484670" sldId="297"/>
            <ac:spMk id="3" creationId="{B7833359-202C-5B2B-823F-D13AA7D4D2BC}"/>
          </ac:spMkLst>
        </pc:spChg>
      </pc:sldChg>
      <pc:sldChg chg="modSp mod">
        <pc:chgData name="Burt, Laura A - OSHA" userId="ea19e534-2df6-4811-bddf-b03adf7ee9f8" providerId="ADAL" clId="{1E4AAECA-8B94-419B-9D3E-69A2C24BE0A7}" dt="2026-08-28T13:54:27.357" v="27" actId="20577"/>
        <pc:sldMkLst>
          <pc:docMk/>
          <pc:sldMk cId="2244450635" sldId="299"/>
        </pc:sldMkLst>
        <pc:spChg chg="mod">
          <ac:chgData name="Burt, Laura A - OSHA" userId="ea19e534-2df6-4811-bddf-b03adf7ee9f8" providerId="ADAL" clId="{1E4AAECA-8B94-419B-9D3E-69A2C24BE0A7}" dt="2026-08-28T13:54:27.357" v="27" actId="20577"/>
          <ac:spMkLst>
            <pc:docMk/>
            <pc:sldMk cId="2244450635" sldId="299"/>
            <ac:spMk id="3" creationId="{64854F97-1273-B89E-608B-DB53E489D48A}"/>
          </ac:spMkLst>
        </pc:spChg>
      </pc:sldChg>
      <pc:sldChg chg="modSp mod">
        <pc:chgData name="Burt, Laura A - OSHA" userId="ea19e534-2df6-4811-bddf-b03adf7ee9f8" providerId="ADAL" clId="{1E4AAECA-8B94-419B-9D3E-69A2C24BE0A7}" dt="2026-08-28T13:55:06.219" v="29" actId="20577"/>
        <pc:sldMkLst>
          <pc:docMk/>
          <pc:sldMk cId="1564889543" sldId="317"/>
        </pc:sldMkLst>
        <pc:spChg chg="mod">
          <ac:chgData name="Burt, Laura A - OSHA" userId="ea19e534-2df6-4811-bddf-b03adf7ee9f8" providerId="ADAL" clId="{1E4AAECA-8B94-419B-9D3E-69A2C24BE0A7}" dt="2026-08-28T13:55:06.219" v="29" actId="20577"/>
          <ac:spMkLst>
            <pc:docMk/>
            <pc:sldMk cId="1564889543" sldId="317"/>
            <ac:spMk id="3" creationId="{97D866D8-1F64-38E2-EE87-666E6BD38AFA}"/>
          </ac:spMkLst>
        </pc:spChg>
      </pc:sldChg>
      <pc:sldChg chg="modSp mod">
        <pc:chgData name="Burt, Laura A - OSHA" userId="ea19e534-2df6-4811-bddf-b03adf7ee9f8" providerId="ADAL" clId="{1E4AAECA-8B94-419B-9D3E-69A2C24BE0A7}" dt="2026-08-28T13:48:54.538" v="2" actId="20577"/>
        <pc:sldMkLst>
          <pc:docMk/>
          <pc:sldMk cId="3156208747" sldId="341"/>
        </pc:sldMkLst>
        <pc:spChg chg="mod">
          <ac:chgData name="Burt, Laura A - OSHA" userId="ea19e534-2df6-4811-bddf-b03adf7ee9f8" providerId="ADAL" clId="{1E4AAECA-8B94-419B-9D3E-69A2C24BE0A7}" dt="2026-08-28T13:48:54.538" v="2" actId="20577"/>
          <ac:spMkLst>
            <pc:docMk/>
            <pc:sldMk cId="3156208747" sldId="341"/>
            <ac:spMk id="3" creationId="{02303B91-DC09-AB43-ED2B-2D5532A56ABA}"/>
          </ac:spMkLst>
        </pc:spChg>
      </pc:sldChg>
      <pc:sldChg chg="modSp mod">
        <pc:chgData name="Burt, Laura A - OSHA" userId="ea19e534-2df6-4811-bddf-b03adf7ee9f8" providerId="ADAL" clId="{1E4AAECA-8B94-419B-9D3E-69A2C24BE0A7}" dt="2026-08-28T13:52:39.748" v="13" actId="20577"/>
        <pc:sldMkLst>
          <pc:docMk/>
          <pc:sldMk cId="2566497329" sldId="342"/>
        </pc:sldMkLst>
        <pc:spChg chg="mod">
          <ac:chgData name="Burt, Laura A - OSHA" userId="ea19e534-2df6-4811-bddf-b03adf7ee9f8" providerId="ADAL" clId="{1E4AAECA-8B94-419B-9D3E-69A2C24BE0A7}" dt="2026-08-28T13:52:39.748" v="13" actId="20577"/>
          <ac:spMkLst>
            <pc:docMk/>
            <pc:sldMk cId="2566497329" sldId="342"/>
            <ac:spMk id="3" creationId="{7E9E8891-6FA9-5648-FE9D-00FC760E7088}"/>
          </ac:spMkLst>
        </pc:spChg>
      </pc:sldChg>
      <pc:sldChg chg="modSp mod">
        <pc:chgData name="Burt, Laura A - OSHA" userId="ea19e534-2df6-4811-bddf-b03adf7ee9f8" providerId="ADAL" clId="{1E4AAECA-8B94-419B-9D3E-69A2C24BE0A7}" dt="2026-08-28T13:53:51.770" v="23" actId="20577"/>
        <pc:sldMkLst>
          <pc:docMk/>
          <pc:sldMk cId="2736666950" sldId="343"/>
        </pc:sldMkLst>
        <pc:spChg chg="mod">
          <ac:chgData name="Burt, Laura A - OSHA" userId="ea19e534-2df6-4811-bddf-b03adf7ee9f8" providerId="ADAL" clId="{1E4AAECA-8B94-419B-9D3E-69A2C24BE0A7}" dt="2026-08-28T13:53:51.770" v="23" actId="20577"/>
          <ac:spMkLst>
            <pc:docMk/>
            <pc:sldMk cId="2736666950" sldId="343"/>
            <ac:spMk id="3" creationId="{F52AB763-D85C-F09F-B321-2DFCE909F57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7737E0-7B2A-4A47-8564-ABD2834F8C44}" type="datetimeFigureOut">
              <a:rPr lang="en-US" smtClean="0"/>
              <a:t>8/28/2026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2F26A9-B259-3845-B75C-7413A7586C4E}" type="slidenum">
              <a:rPr lang="en-US" smtClean="0"/>
              <a:t>‹#›</a:t>
            </a:fld>
            <a:endParaRPr lang="en-US" dirty="0"/>
          </a:p>
        </p:txBody>
      </p:sp>
    </p:spTree>
    <p:extLst>
      <p:ext uri="{BB962C8B-B14F-4D97-AF65-F5344CB8AC3E}">
        <p14:creationId xmlns:p14="http://schemas.microsoft.com/office/powerpoint/2010/main" val="4187098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osha.gov/laws-regs/regulations/standardnumber/1904/1904.5"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osha.gov/laws-regs/regulations/standardnumber/1904/1904.7" TargetMode="External"/><Relationship Id="rId7" Type="http://schemas.openxmlformats.org/officeDocument/2006/relationships/hyperlink" Target="https://www.osha.gov/laws-regs/regulations/standardnumber/1904/1904.11" TargetMode="External"/><Relationship Id="rId2" Type="http://schemas.openxmlformats.org/officeDocument/2006/relationships/slide" Target="../slides/slide32.xml"/><Relationship Id="rId1" Type="http://schemas.openxmlformats.org/officeDocument/2006/relationships/notesMaster" Target="../notesMasters/notesMaster1.xml"/><Relationship Id="rId6" Type="http://schemas.openxmlformats.org/officeDocument/2006/relationships/hyperlink" Target="https://www.osha.gov/laws-regs/regulations/standardnumber/1904/1904.10" TargetMode="External"/><Relationship Id="rId5" Type="http://schemas.openxmlformats.org/officeDocument/2006/relationships/hyperlink" Target="https://www.osha.gov/laws-regs/regulations/standardnumber/1904/1904.9" TargetMode="External"/><Relationship Id="rId4" Type="http://schemas.openxmlformats.org/officeDocument/2006/relationships/hyperlink" Target="https://www.osha.gov/laws-regs/regulations/standardnumber/1904/1904.8"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osha.gov/recordkeeping/forms"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ensus.gov/naics/" TargetMode="External"/><Relationship Id="rId7" Type="http://schemas.openxmlformats.org/officeDocument/2006/relationships/hyperlink" Target="https://www.osha.gov/recordkeeping/presentations/covered"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www.osha.gov/recordkeeping/entry-faq#q2-4" TargetMode="External"/><Relationship Id="rId5" Type="http://schemas.openxmlformats.org/officeDocument/2006/relationships/hyperlink" Target="https://www.osha.gov/recordkeeping/entry-faq#q2-3" TargetMode="External"/><Relationship Id="rId4" Type="http://schemas.openxmlformats.org/officeDocument/2006/relationships/hyperlink" Target="https://www.osha.gov/laws-regs/regulations/standardnumber/1904/1904.39"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eaLnBrk="1" hangingPunct="1"/>
            <a:r>
              <a:rPr lang="en-US" altLang="en-US" b="1" dirty="0"/>
              <a:t>FULL DISCLAIMER</a:t>
            </a:r>
          </a:p>
          <a:p>
            <a:pPr eaLnBrk="1" hangingPunct="1"/>
            <a:endParaRPr lang="en-US" altLang="en-US" dirty="0"/>
          </a:p>
          <a:p>
            <a:pPr eaLnBrk="1" hangingPunct="1"/>
            <a:r>
              <a:rPr lang="en-US" dirty="0"/>
              <a:t>This information has been developed by OSHA and is intended to assist employers, workers, and others improve workplace health and safety. While we attempt to thoroughly address specific topics], it is not possible to include discussion of everything necessary to ensure a healthy and safe working environment in this presentation. This is not an exhaustive statement of an employer’s legal obligations, which are defined by statute, regulations, and standards. This document does not have the force and effect of law and is not meant to bind the public in any way. This document is intended only to provide</a:t>
            </a:r>
            <a:r>
              <a:rPr lang="en-US" u="sng" dirty="0"/>
              <a:t> </a:t>
            </a:r>
            <a:r>
              <a:rPr lang="en-US" b="0" u="none" dirty="0"/>
              <a:t>information</a:t>
            </a:r>
            <a:r>
              <a:rPr lang="en-US" b="1" u="sng" dirty="0"/>
              <a:t> </a:t>
            </a:r>
            <a:r>
              <a:rPr lang="en-US" dirty="0"/>
              <a:t>to the public regarding existing requirements under the law or agency policies. It does not create (or diminish) legal obligations under the Occupational Safety and Health Act. Finally, OSHA may modify rules and related interpretations in light of new technology, information, or circumstances; to keep apprised of such developments, or to review information on a wide range of occupational safety and health topics, you can visit OSHA’s website at www.osha.gov. </a:t>
            </a:r>
            <a:endParaRPr lang="en-US" dirty="0">
              <a:cs typeface="Calibri"/>
            </a:endParaRPr>
          </a:p>
        </p:txBody>
      </p:sp>
      <p:sp>
        <p:nvSpPr>
          <p:cNvPr id="4" name="Slide Number Placeholder 3"/>
          <p:cNvSpPr>
            <a:spLocks noGrp="1"/>
          </p:cNvSpPr>
          <p:nvPr>
            <p:ph type="sldNum" sz="quarter" idx="5"/>
          </p:nvPr>
        </p:nvSpPr>
        <p:spPr/>
        <p:txBody>
          <a:bodyPr/>
          <a:lstStyle/>
          <a:p>
            <a:fld id="{1199C346-9683-4FB6-A7CE-E01020554409}" type="slidenum">
              <a:rPr lang="en-US" smtClean="0"/>
              <a:t>1</a:t>
            </a:fld>
            <a:endParaRPr lang="en-US" dirty="0"/>
          </a:p>
        </p:txBody>
      </p:sp>
    </p:spTree>
    <p:extLst>
      <p:ext uri="{BB962C8B-B14F-4D97-AF65-F5344CB8AC3E}">
        <p14:creationId xmlns:p14="http://schemas.microsoft.com/office/powerpoint/2010/main" val="33665524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a five-step process </a:t>
            </a:r>
            <a:r>
              <a:rPr lang="en-US" b="0" i="0" dirty="0">
                <a:solidFill>
                  <a:srgbClr val="212121"/>
                </a:solidFill>
                <a:effectLst/>
                <a:latin typeface="Source Sans Pro" panose="020B0503030403020204" pitchFamily="34" charset="0"/>
              </a:rPr>
              <a:t>of determining whether an injury or illness is work-related and recordable.  If you answer yes to the first four questions, then step 5 is record the case.</a:t>
            </a:r>
          </a:p>
          <a:p>
            <a:endParaRPr lang="en-US" b="0" i="0" dirty="0">
              <a:solidFill>
                <a:srgbClr val="212121"/>
              </a:solidFill>
              <a:effectLst/>
              <a:latin typeface="Source Sans Pro" panose="020B0503030403020204" pitchFamily="34" charset="0"/>
            </a:endParaRPr>
          </a:p>
          <a:p>
            <a:pPr marL="228600" indent="-228600">
              <a:buFont typeface="+mj-lt"/>
              <a:buAutoNum type="arabicPeriod"/>
            </a:pPr>
            <a:r>
              <a:rPr lang="en-US" b="0" i="0" dirty="0">
                <a:solidFill>
                  <a:srgbClr val="212121"/>
                </a:solidFill>
                <a:effectLst/>
                <a:latin typeface="Source Sans Pro" panose="020B0503030403020204" pitchFamily="34" charset="0"/>
              </a:rPr>
              <a:t>Did the employee </a:t>
            </a:r>
            <a:r>
              <a:rPr lang="en-US" b="1" i="0" dirty="0">
                <a:solidFill>
                  <a:srgbClr val="FF0000"/>
                </a:solidFill>
                <a:effectLst/>
                <a:latin typeface="Source Sans Pro" panose="020B0503030403020204" pitchFamily="34" charset="0"/>
              </a:rPr>
              <a:t>experience an injury or illness</a:t>
            </a:r>
            <a:r>
              <a:rPr lang="en-US" b="0" i="0" dirty="0">
                <a:solidFill>
                  <a:srgbClr val="212121"/>
                </a:solidFill>
                <a:effectLst/>
                <a:latin typeface="Source Sans Pro" panose="020B0503030403020204" pitchFamily="34" charset="0"/>
              </a:rPr>
              <a:t>?</a:t>
            </a:r>
          </a:p>
          <a:p>
            <a:pPr marL="228600" indent="-228600">
              <a:buFont typeface="+mj-lt"/>
              <a:buAutoNum type="arabicPeriod"/>
            </a:pPr>
            <a:r>
              <a:rPr lang="en-US" b="0" i="0" dirty="0">
                <a:solidFill>
                  <a:srgbClr val="212121"/>
                </a:solidFill>
                <a:effectLst/>
                <a:latin typeface="Source Sans Pro" panose="020B0503030403020204" pitchFamily="34" charset="0"/>
              </a:rPr>
              <a:t>Is the injury or illness </a:t>
            </a:r>
            <a:r>
              <a:rPr lang="en-US" b="1" i="0" dirty="0">
                <a:solidFill>
                  <a:srgbClr val="212121"/>
                </a:solidFill>
                <a:effectLst/>
                <a:latin typeface="Source Sans Pro" panose="020B0503030403020204" pitchFamily="34" charset="0"/>
              </a:rPr>
              <a:t>work-related</a:t>
            </a:r>
            <a:r>
              <a:rPr lang="en-US" b="0" i="0" dirty="0">
                <a:solidFill>
                  <a:srgbClr val="212121"/>
                </a:solidFill>
                <a:effectLst/>
                <a:latin typeface="Source Sans Pro" panose="020B0503030403020204" pitchFamily="34" charset="0"/>
              </a:rPr>
              <a:t>?</a:t>
            </a:r>
          </a:p>
          <a:p>
            <a:pPr marL="228600" indent="-228600">
              <a:buFont typeface="+mj-lt"/>
              <a:buAutoNum type="arabicPeriod"/>
            </a:pPr>
            <a:r>
              <a:rPr lang="en-US" b="0" i="0" dirty="0">
                <a:solidFill>
                  <a:srgbClr val="212121"/>
                </a:solidFill>
                <a:effectLst/>
                <a:latin typeface="Source Sans Pro" panose="020B0503030403020204" pitchFamily="34" charset="0"/>
              </a:rPr>
              <a:t>Is the injury or illness </a:t>
            </a:r>
            <a:r>
              <a:rPr lang="en-US" b="1" i="0" dirty="0">
                <a:solidFill>
                  <a:srgbClr val="212121"/>
                </a:solidFill>
                <a:effectLst/>
                <a:latin typeface="Source Sans Pro" panose="020B0503030403020204" pitchFamily="34" charset="0"/>
              </a:rPr>
              <a:t>a new case</a:t>
            </a:r>
            <a:r>
              <a:rPr lang="en-US" b="0" i="0" dirty="0">
                <a:solidFill>
                  <a:srgbClr val="212121"/>
                </a:solidFill>
                <a:effectLst/>
                <a:latin typeface="Source Sans Pro" panose="020B0503030403020204" pitchFamily="34" charset="0"/>
              </a:rPr>
              <a:t>?</a:t>
            </a:r>
          </a:p>
          <a:p>
            <a:pPr marL="228600" indent="-228600">
              <a:buFont typeface="+mj-lt"/>
              <a:buAutoNum type="arabicPeriod"/>
            </a:pPr>
            <a:r>
              <a:rPr lang="en-US" b="0" i="0" dirty="0">
                <a:solidFill>
                  <a:srgbClr val="212121"/>
                </a:solidFill>
                <a:effectLst/>
                <a:latin typeface="Source Sans Pro" panose="020B0503030403020204" pitchFamily="34" charset="0"/>
              </a:rPr>
              <a:t>Does the injury or illness </a:t>
            </a:r>
            <a:r>
              <a:rPr lang="en-US" b="1" i="0" dirty="0">
                <a:solidFill>
                  <a:srgbClr val="212121"/>
                </a:solidFill>
                <a:effectLst/>
                <a:latin typeface="Source Sans Pro" panose="020B0503030403020204" pitchFamily="34" charset="0"/>
              </a:rPr>
              <a:t>meet the general criteria or the application to specific cases</a:t>
            </a:r>
            <a:r>
              <a:rPr lang="en-US" b="0" i="0" dirty="0">
                <a:solidFill>
                  <a:srgbClr val="212121"/>
                </a:solidFill>
                <a:effectLst/>
                <a:latin typeface="Source Sans Pro" panose="020B0503030403020204" pitchFamily="34" charset="0"/>
              </a:rPr>
              <a:t>?</a:t>
            </a:r>
          </a:p>
          <a:p>
            <a:pPr marL="228600" indent="-228600">
              <a:buFont typeface="+mj-lt"/>
              <a:buAutoNum type="arabicPeriod"/>
            </a:pPr>
            <a:r>
              <a:rPr lang="en-US" b="1" i="0" dirty="0">
                <a:solidFill>
                  <a:srgbClr val="212121"/>
                </a:solidFill>
                <a:effectLst/>
                <a:latin typeface="Source Sans Pro" panose="020B0503030403020204" pitchFamily="34" charset="0"/>
              </a:rPr>
              <a:t>RECORD</a:t>
            </a:r>
            <a:r>
              <a:rPr lang="en-US" b="0" i="0" dirty="0">
                <a:solidFill>
                  <a:srgbClr val="212121"/>
                </a:solidFill>
                <a:effectLst/>
                <a:latin typeface="Source Sans Pro" panose="020B0503030403020204" pitchFamily="34" charset="0"/>
              </a:rPr>
              <a:t> the injury or illness.</a:t>
            </a:r>
            <a:endParaRPr lang="en-GB" dirty="0"/>
          </a:p>
        </p:txBody>
      </p:sp>
      <p:sp>
        <p:nvSpPr>
          <p:cNvPr id="4" name="Slide Number Placeholder 3"/>
          <p:cNvSpPr>
            <a:spLocks noGrp="1"/>
          </p:cNvSpPr>
          <p:nvPr>
            <p:ph type="sldNum" sz="quarter" idx="5"/>
          </p:nvPr>
        </p:nvSpPr>
        <p:spPr/>
        <p:txBody>
          <a:bodyPr/>
          <a:lstStyle/>
          <a:p>
            <a:fld id="{992F26A9-B259-3845-B75C-7413A7586C4E}" type="slidenum">
              <a:rPr lang="en-US" smtClean="0"/>
              <a:t>10</a:t>
            </a:fld>
            <a:endParaRPr lang="en-US" dirty="0"/>
          </a:p>
        </p:txBody>
      </p:sp>
    </p:spTree>
    <p:extLst>
      <p:ext uri="{BB962C8B-B14F-4D97-AF65-F5344CB8AC3E}">
        <p14:creationId xmlns:p14="http://schemas.microsoft.com/office/powerpoint/2010/main" val="12839174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Aft>
                <a:spcPts val="800"/>
              </a:spcAft>
              <a:buFont typeface="+mj-lt"/>
              <a:buNone/>
            </a:pPr>
            <a:r>
              <a:rPr lang="en-US" sz="1200" kern="100" dirty="0">
                <a:effectLst/>
                <a:latin typeface="Aptos" panose="020B0004020202020204" pitchFamily="34" charset="0"/>
                <a:ea typeface="Aptos" panose="020B0004020202020204" pitchFamily="34" charset="0"/>
                <a:cs typeface="Arial" panose="020B0604020202020204" pitchFamily="34" charset="0"/>
              </a:rPr>
              <a:t>Did</a:t>
            </a:r>
            <a:r>
              <a:rPr lang="en-US" sz="1200" b="1" kern="100" dirty="0">
                <a:effectLst/>
                <a:latin typeface="Aptos" panose="020B0004020202020204" pitchFamily="34" charset="0"/>
                <a:ea typeface="Aptos" panose="020B0004020202020204" pitchFamily="34" charset="0"/>
                <a:cs typeface="Arial" panose="020B0604020202020204" pitchFamily="34" charset="0"/>
              </a:rPr>
              <a:t> </a:t>
            </a:r>
            <a:r>
              <a:rPr lang="en-US" sz="1200" kern="100" dirty="0">
                <a:effectLst/>
                <a:latin typeface="Aptos" panose="020B0004020202020204" pitchFamily="34" charset="0"/>
                <a:ea typeface="Aptos" panose="020B0004020202020204" pitchFamily="34" charset="0"/>
                <a:cs typeface="Arial" panose="020B0604020202020204" pitchFamily="34" charset="0"/>
              </a:rPr>
              <a:t>the employee</a:t>
            </a:r>
            <a:r>
              <a:rPr lang="en-US" sz="1200" b="1" kern="100" dirty="0">
                <a:effectLst/>
                <a:latin typeface="Aptos" panose="020B0004020202020204" pitchFamily="34" charset="0"/>
                <a:ea typeface="Aptos" panose="020B0004020202020204" pitchFamily="34" charset="0"/>
                <a:cs typeface="Arial" panose="020B0604020202020204" pitchFamily="34" charset="0"/>
              </a:rPr>
              <a:t> </a:t>
            </a:r>
            <a:r>
              <a:rPr lang="en-US" sz="1200" kern="100" dirty="0">
                <a:effectLst/>
                <a:latin typeface="Aptos" panose="020B0004020202020204" pitchFamily="34" charset="0"/>
                <a:ea typeface="Aptos" panose="020B0004020202020204" pitchFamily="34" charset="0"/>
                <a:cs typeface="Arial" panose="020B0604020202020204" pitchFamily="34" charset="0"/>
              </a:rPr>
              <a:t>experience an injury or illness</a:t>
            </a:r>
            <a:r>
              <a:rPr lang="en-US" sz="1200" b="1" kern="100" dirty="0">
                <a:effectLst/>
                <a:latin typeface="Aptos" panose="020B0004020202020204" pitchFamily="34" charset="0"/>
                <a:ea typeface="Aptos" panose="020B0004020202020204" pitchFamily="34" charset="0"/>
                <a:cs typeface="Arial" panose="020B0604020202020204" pitchFamily="34" charset="0"/>
              </a:rPr>
              <a:t>?</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p>
            <a:pPr marL="285750" marR="0">
              <a:lnSpc>
                <a:spcPct val="107000"/>
              </a:lnSpc>
              <a:spcAft>
                <a:spcPts val="800"/>
              </a:spcAft>
              <a:buNone/>
            </a:pPr>
            <a:r>
              <a:rPr lang="en-GB" sz="1200" b="0" i="0" kern="100" dirty="0">
                <a:solidFill>
                  <a:srgbClr val="00294E"/>
                </a:solidFill>
                <a:effectLst/>
                <a:latin typeface="Aptos" panose="020B0004020202020204" pitchFamily="34" charset="0"/>
                <a:ea typeface="Aptos" panose="020B0004020202020204" pitchFamily="34" charset="0"/>
                <a:cs typeface="Arial" panose="020B0604020202020204" pitchFamily="34" charset="0"/>
              </a:rPr>
              <a:t>Section 1904.46 </a:t>
            </a:r>
            <a:r>
              <a:rPr lang="en-GB" sz="1200" i="1" kern="100" dirty="0">
                <a:effectLst/>
                <a:latin typeface="Aptos" panose="020B0004020202020204" pitchFamily="34" charset="0"/>
                <a:ea typeface="Aptos" panose="020B0004020202020204" pitchFamily="34" charset="0"/>
                <a:cs typeface="Arial" panose="020B0604020202020204" pitchFamily="34" charset="0"/>
              </a:rPr>
              <a:t>- Injury or illness.</a:t>
            </a:r>
            <a:r>
              <a:rPr lang="en-GB" sz="1200" kern="100" dirty="0">
                <a:effectLst/>
                <a:latin typeface="Aptos" panose="020B0004020202020204" pitchFamily="34" charset="0"/>
                <a:ea typeface="Aptos" panose="020B0004020202020204" pitchFamily="34" charset="0"/>
                <a:cs typeface="Arial" panose="020B0604020202020204" pitchFamily="34" charset="0"/>
              </a:rPr>
              <a:t> An injury or illness is an abnormal condition or disorder. Injuries include cases such as, but not limited to, a cut, fracture, sprain, or amputation. Illnesses include both acute and chronic illnesses, such as, but not limited to, a skin disease, respiratory disorder, or poisoning. (Note: Injuries and illnesses are recordable only if they are new, work-related cases that meet one or more of the part 1904 recording criteria.)</a:t>
            </a:r>
          </a:p>
          <a:p>
            <a:endParaRPr lang="en-GB" dirty="0"/>
          </a:p>
        </p:txBody>
      </p:sp>
      <p:sp>
        <p:nvSpPr>
          <p:cNvPr id="4" name="Slide Number Placeholder 3"/>
          <p:cNvSpPr>
            <a:spLocks noGrp="1"/>
          </p:cNvSpPr>
          <p:nvPr>
            <p:ph type="sldNum" sz="quarter" idx="5"/>
          </p:nvPr>
        </p:nvSpPr>
        <p:spPr/>
        <p:txBody>
          <a:bodyPr/>
          <a:lstStyle/>
          <a:p>
            <a:fld id="{992F26A9-B259-3845-B75C-7413A7586C4E}" type="slidenum">
              <a:rPr lang="en-US" smtClean="0"/>
              <a:t>11</a:t>
            </a:fld>
            <a:endParaRPr lang="en-US" dirty="0"/>
          </a:p>
        </p:txBody>
      </p:sp>
    </p:spTree>
    <p:extLst>
      <p:ext uri="{BB962C8B-B14F-4D97-AF65-F5344CB8AC3E}">
        <p14:creationId xmlns:p14="http://schemas.microsoft.com/office/powerpoint/2010/main" val="35034168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Injuries and illnesses are recordable only if they are new, work-related cases that meet one or more of the part 1904 recording criteria.</a:t>
            </a:r>
            <a:endParaRPr lang="en-GB" dirty="0"/>
          </a:p>
        </p:txBody>
      </p:sp>
      <p:sp>
        <p:nvSpPr>
          <p:cNvPr id="4" name="Slide Number Placeholder 3"/>
          <p:cNvSpPr>
            <a:spLocks noGrp="1"/>
          </p:cNvSpPr>
          <p:nvPr>
            <p:ph type="sldNum" sz="quarter" idx="5"/>
          </p:nvPr>
        </p:nvSpPr>
        <p:spPr/>
        <p:txBody>
          <a:bodyPr/>
          <a:lstStyle/>
          <a:p>
            <a:fld id="{992F26A9-B259-3845-B75C-7413A7586C4E}" type="slidenum">
              <a:rPr lang="en-US" smtClean="0"/>
              <a:t>12</a:t>
            </a:fld>
            <a:endParaRPr lang="en-US" dirty="0"/>
          </a:p>
        </p:txBody>
      </p:sp>
    </p:spTree>
    <p:extLst>
      <p:ext uri="{BB962C8B-B14F-4D97-AF65-F5344CB8AC3E}">
        <p14:creationId xmlns:p14="http://schemas.microsoft.com/office/powerpoint/2010/main" val="36792603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t>Answer: Yes</a:t>
            </a:r>
          </a:p>
          <a:p>
            <a:r>
              <a:rPr lang="en-US" b="0" u="none" dirty="0"/>
              <a:t>Why: Painful wrists was the abnormal condition (injury) experienced.</a:t>
            </a:r>
          </a:p>
        </p:txBody>
      </p:sp>
      <p:sp>
        <p:nvSpPr>
          <p:cNvPr id="4" name="Slide Number Placeholder 3"/>
          <p:cNvSpPr>
            <a:spLocks noGrp="1"/>
          </p:cNvSpPr>
          <p:nvPr>
            <p:ph type="sldNum" sz="quarter" idx="5"/>
          </p:nvPr>
        </p:nvSpPr>
        <p:spPr/>
        <p:txBody>
          <a:bodyPr/>
          <a:lstStyle/>
          <a:p>
            <a:fld id="{992F26A9-B259-3845-B75C-7413A7586C4E}" type="slidenum">
              <a:rPr lang="en-US" smtClean="0"/>
              <a:t>13</a:t>
            </a:fld>
            <a:endParaRPr lang="en-US" dirty="0"/>
          </a:p>
        </p:txBody>
      </p:sp>
    </p:spTree>
    <p:extLst>
      <p:ext uri="{BB962C8B-B14F-4D97-AF65-F5344CB8AC3E}">
        <p14:creationId xmlns:p14="http://schemas.microsoft.com/office/powerpoint/2010/main" val="16199628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exposure does not mean the case is recordable.  If the employee does NOT exhibit ANY signs or symptoms and given prophylactic treatment (medical treatment), the case is not recordable.  If the employee shows signs or symptoms of a work-related injury and is given medical treatment, restricted work / job transfer, or days away from work, the case is recordable.</a:t>
            </a:r>
            <a:endParaRPr lang="en-GB" dirty="0"/>
          </a:p>
        </p:txBody>
      </p:sp>
      <p:sp>
        <p:nvSpPr>
          <p:cNvPr id="4" name="Slide Number Placeholder 3"/>
          <p:cNvSpPr>
            <a:spLocks noGrp="1"/>
          </p:cNvSpPr>
          <p:nvPr>
            <p:ph type="sldNum" sz="quarter" idx="5"/>
          </p:nvPr>
        </p:nvSpPr>
        <p:spPr/>
        <p:txBody>
          <a:bodyPr/>
          <a:lstStyle/>
          <a:p>
            <a:fld id="{992F26A9-B259-3845-B75C-7413A7586C4E}" type="slidenum">
              <a:rPr lang="en-US" smtClean="0"/>
              <a:t>14</a:t>
            </a:fld>
            <a:endParaRPr lang="en-US" dirty="0"/>
          </a:p>
        </p:txBody>
      </p:sp>
    </p:spTree>
    <p:extLst>
      <p:ext uri="{BB962C8B-B14F-4D97-AF65-F5344CB8AC3E}">
        <p14:creationId xmlns:p14="http://schemas.microsoft.com/office/powerpoint/2010/main" val="27650737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44A20-1FBD-809C-A58C-9B7C237450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273AC9-F119-F1C8-7FAD-9F8F067A69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1051F6-FCE8-D967-712D-FE827B2F21E7}"/>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mj-lt"/>
              <a:buNone/>
              <a:tabLst/>
              <a:defRPr/>
            </a:pPr>
            <a:r>
              <a:rPr kumimoji="0" lang="en-US"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Is the injury or illness work-related?</a:t>
            </a:r>
            <a:r>
              <a:rPr kumimoji="0" lang="en-GB"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 </a:t>
            </a:r>
          </a:p>
          <a:p>
            <a:pPr marL="228600" marR="0" lvl="0" indent="0" algn="l" defTabSz="914400" rtl="0" eaLnBrk="1" fontAlgn="auto" latinLnBrk="0" hangingPunct="1">
              <a:lnSpc>
                <a:spcPct val="107000"/>
              </a:lnSpc>
              <a:spcBef>
                <a:spcPts val="0"/>
              </a:spcBef>
              <a:spcAft>
                <a:spcPts val="0"/>
              </a:spcAft>
              <a:buClrTx/>
              <a:buSzTx/>
              <a:buFontTx/>
              <a:buNone/>
              <a:tabLst/>
              <a:defRPr/>
            </a:pPr>
            <a:r>
              <a:rPr kumimoji="0" lang="en-GB" sz="1200" b="1" i="0" u="sng" strike="noStrike" kern="100" cap="none" spc="0" normalizeH="0" baseline="0" noProof="0" dirty="0">
                <a:ln>
                  <a:noFill/>
                </a:ln>
                <a:solidFill>
                  <a:srgbClr val="467886"/>
                </a:solidFill>
                <a:effectLst/>
                <a:uLnTx/>
                <a:uFillTx/>
                <a:latin typeface="Aptos" panose="020B0004020202020204" pitchFamily="34" charset="0"/>
                <a:ea typeface="Aptos" panose="020B0004020202020204" pitchFamily="34" charset="0"/>
                <a:cs typeface="Arial" panose="020B0604020202020204" pitchFamily="34" charset="0"/>
                <a:hlinkClick r:id="rId3"/>
              </a:rPr>
              <a:t>Section </a:t>
            </a:r>
            <a:r>
              <a:rPr kumimoji="0" lang="en-GB" sz="1200" b="0" i="0" u="sng" strike="noStrike" kern="100" cap="none" spc="0" normalizeH="0" baseline="0" noProof="0" dirty="0">
                <a:ln>
                  <a:noFill/>
                </a:ln>
                <a:solidFill>
                  <a:srgbClr val="467886"/>
                </a:solidFill>
                <a:effectLst/>
                <a:uLnTx/>
                <a:uFillTx/>
                <a:latin typeface="Aptos" panose="020B0004020202020204" pitchFamily="34" charset="0"/>
                <a:ea typeface="Aptos" panose="020B0004020202020204" pitchFamily="34" charset="0"/>
                <a:cs typeface="Arial" panose="020B0604020202020204" pitchFamily="34" charset="0"/>
                <a:hlinkClick r:id="rId3"/>
              </a:rPr>
              <a:t>1904.5</a:t>
            </a:r>
            <a:r>
              <a:rPr kumimoji="0" lang="en-GB"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 - </a:t>
            </a:r>
            <a:r>
              <a:rPr kumimoji="0" lang="en-US"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Determination of work-relatedness</a:t>
            </a:r>
            <a:endParaRPr kumimoji="0" lang="en-GB"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endParaRPr>
          </a:p>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You must consider an injury or illness to be work-related if an event or exposure in the work environment either caused or contributed to the resulting condition or significantly aggravated a pre-existing injury or illness.  Work-relatedness is presumed for injuries and illnesses resulting from events or exposures in the work environment unless an exception specifically applies.</a:t>
            </a:r>
            <a:endParaRPr kumimoji="0" lang="en-GB"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sngStrike" kern="1200" cap="none" spc="0" normalizeH="0" baseline="0" noProof="0" dirty="0">
              <a:ln>
                <a:noFill/>
              </a:ln>
              <a:solidFill>
                <a:prstClr val="black"/>
              </a:solidFill>
              <a:effectLst/>
              <a:uLnTx/>
              <a:uFillTx/>
              <a:latin typeface="+mn-lt"/>
              <a:ea typeface="+mn-ea"/>
              <a:cs typeface="+mn-cs"/>
            </a:endParaRPr>
          </a:p>
          <a:p>
            <a:pPr>
              <a:spcBef>
                <a:spcPct val="0"/>
              </a:spcBef>
            </a:pPr>
            <a:r>
              <a:rPr lang="en-US" altLang="en-US" b="0" u="none" dirty="0">
                <a:ea typeface="ＭＳ Ｐゴシック" panose="020B0600070205080204" pitchFamily="34" charset="-128"/>
              </a:rPr>
              <a:t>It’s important to remember that if any exposure or event in the work environment makes any contribution to the injury or illness, it is considered work-related for OSHA recordkeeping purposes. There are certain activities that may occur in the work environment that OSHA does not consider work related, and these are discussed later in this presentation.</a:t>
            </a:r>
          </a:p>
        </p:txBody>
      </p:sp>
      <p:sp>
        <p:nvSpPr>
          <p:cNvPr id="4" name="Slide Number Placeholder 3">
            <a:extLst>
              <a:ext uri="{FF2B5EF4-FFF2-40B4-BE49-F238E27FC236}">
                <a16:creationId xmlns:a16="http://schemas.microsoft.com/office/drawing/2014/main" id="{B7A426E0-D8E2-8429-5B5F-A45579429D91}"/>
              </a:ext>
            </a:extLst>
          </p:cNvPr>
          <p:cNvSpPr>
            <a:spLocks noGrp="1"/>
          </p:cNvSpPr>
          <p:nvPr>
            <p:ph type="sldNum" sz="quarter" idx="5"/>
          </p:nvPr>
        </p:nvSpPr>
        <p:spPr/>
        <p:txBody>
          <a:bodyPr/>
          <a:lstStyle/>
          <a:p>
            <a:fld id="{992F26A9-B259-3845-B75C-7413A7586C4E}" type="slidenum">
              <a:rPr lang="en-US" smtClean="0"/>
              <a:t>15</a:t>
            </a:fld>
            <a:endParaRPr lang="en-US" dirty="0"/>
          </a:p>
        </p:txBody>
      </p:sp>
    </p:spTree>
    <p:extLst>
      <p:ext uri="{BB962C8B-B14F-4D97-AF65-F5344CB8AC3E}">
        <p14:creationId xmlns:p14="http://schemas.microsoft.com/office/powerpoint/2010/main" val="1908907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OSHA's approach to work-relationship reflects </a:t>
            </a:r>
            <a:r>
              <a:rPr lang="en-US" u="sng" dirty="0"/>
              <a:t>two important principles</a:t>
            </a:r>
            <a:r>
              <a:rPr lang="en-US" dirty="0"/>
              <a:t>. The first is that work need only be a causal factor for an injury or illness to be work-related. The rule requires neither precise quantification of the occupational cause, nor an assessment of the relative weight of occupational and non-occupational causal factors. If work is a tangible, </a:t>
            </a:r>
            <a:r>
              <a:rPr lang="en-US" b="0" dirty="0"/>
              <a:t>discernible</a:t>
            </a:r>
            <a:r>
              <a:rPr lang="en-US" dirty="0"/>
              <a:t> </a:t>
            </a:r>
            <a:r>
              <a:rPr lang="en-US" b="0" dirty="0"/>
              <a:t>causal factor</a:t>
            </a:r>
            <a:r>
              <a:rPr lang="en-US" dirty="0"/>
              <a:t>, the injury or illness is work-related. The second principle is that a "</a:t>
            </a:r>
            <a:r>
              <a:rPr lang="en-US" b="0" dirty="0"/>
              <a:t>geographic presumption</a:t>
            </a:r>
            <a:r>
              <a:rPr lang="en-US" dirty="0"/>
              <a:t>" applies for injuries and illnesses caused by events or exposures that occur in the work environment. These injuries and illnesses must be considered work-related unless an exception to the presumption specifically applies.</a:t>
            </a:r>
            <a:endParaRPr lang="en-GB" dirty="0"/>
          </a:p>
        </p:txBody>
      </p:sp>
      <p:sp>
        <p:nvSpPr>
          <p:cNvPr id="4" name="Slide Number Placeholder 3"/>
          <p:cNvSpPr>
            <a:spLocks noGrp="1"/>
          </p:cNvSpPr>
          <p:nvPr>
            <p:ph type="sldNum" sz="quarter" idx="5"/>
          </p:nvPr>
        </p:nvSpPr>
        <p:spPr/>
        <p:txBody>
          <a:bodyPr/>
          <a:lstStyle/>
          <a:p>
            <a:fld id="{992F26A9-B259-3845-B75C-7413A7586C4E}" type="slidenum">
              <a:rPr lang="en-US" smtClean="0"/>
              <a:t>16</a:t>
            </a:fld>
            <a:endParaRPr lang="en-US" dirty="0"/>
          </a:p>
        </p:txBody>
      </p:sp>
    </p:spTree>
    <p:extLst>
      <p:ext uri="{BB962C8B-B14F-4D97-AF65-F5344CB8AC3E}">
        <p14:creationId xmlns:p14="http://schemas.microsoft.com/office/powerpoint/2010/main" val="1632207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cs typeface="Times New Roman" panose="02020603050405020304" pitchFamily="18" charset="0"/>
              </a:rPr>
              <a:t>When employees are at the establishment, they are in the work environment.  When employees are working away from the establishment</a:t>
            </a:r>
            <a:r>
              <a:rPr lang="en-US" altLang="en-US" b="0" u="none" dirty="0">
                <a:cs typeface="Times New Roman" panose="02020603050405020304" pitchFamily="18" charset="0"/>
              </a:rPr>
              <a:t>, then any location where the employee is working as a condition of employment is the </a:t>
            </a:r>
            <a:r>
              <a:rPr lang="en-US" altLang="en-US" dirty="0">
                <a:cs typeface="Times New Roman" panose="02020603050405020304" pitchFamily="18" charset="0"/>
              </a:rPr>
              <a:t>work environment.</a:t>
            </a:r>
            <a:r>
              <a:rPr lang="en-US" altLang="en-US" dirty="0"/>
              <a:t> </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17</a:t>
            </a:fld>
            <a:endParaRPr lang="en-US" dirty="0"/>
          </a:p>
        </p:txBody>
      </p:sp>
    </p:spTree>
    <p:extLst>
      <p:ext uri="{BB962C8B-B14F-4D97-AF65-F5344CB8AC3E}">
        <p14:creationId xmlns:p14="http://schemas.microsoft.com/office/powerpoint/2010/main" val="28246912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cs typeface="Times New Roman" panose="02020603050405020304" pitchFamily="18" charset="0"/>
              </a:rPr>
              <a:t>There must be </a:t>
            </a:r>
            <a:r>
              <a:rPr lang="en-US" altLang="en-US" u="sng" dirty="0">
                <a:cs typeface="Times New Roman" panose="02020603050405020304" pitchFamily="18" charset="0"/>
              </a:rPr>
              <a:t>significant</a:t>
            </a:r>
            <a:r>
              <a:rPr lang="en-US" altLang="en-US" dirty="0">
                <a:cs typeface="Times New Roman" panose="02020603050405020304" pitchFamily="18" charset="0"/>
              </a:rPr>
              <a:t> aggravation of a pre-existing injury or illness to establish work-relatedness </a:t>
            </a:r>
            <a:r>
              <a:rPr lang="en-US" altLang="en-US" b="0" u="none" dirty="0">
                <a:cs typeface="Times New Roman" panose="02020603050405020304" pitchFamily="18" charset="0"/>
              </a:rPr>
              <a:t>with regard to that injury or illness</a:t>
            </a:r>
            <a:r>
              <a:rPr lang="en-US" altLang="en-US" dirty="0">
                <a:cs typeface="Times New Roman" panose="02020603050405020304" pitchFamily="18" charset="0"/>
              </a:rPr>
              <a:t>.  The workplace event or exposure must aggravate a pre-existing injury or illness enough that it results in greater consequences than what would have occurred but for that event or exposure. This means that the pre-existing condition requires more medical treatment than otherwise needed; more restrictions, more days away, etc.</a:t>
            </a:r>
            <a:r>
              <a:rPr lang="en-US" altLang="en-US" dirty="0"/>
              <a:t> </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18</a:t>
            </a:fld>
            <a:endParaRPr lang="en-US" dirty="0"/>
          </a:p>
        </p:txBody>
      </p:sp>
    </p:spTree>
    <p:extLst>
      <p:ext uri="{BB962C8B-B14F-4D97-AF65-F5344CB8AC3E}">
        <p14:creationId xmlns:p14="http://schemas.microsoft.com/office/powerpoint/2010/main" val="14557731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Cases meeting the conditions of the listed exceptions to work relationship in the rule are not considered work-related and are, therefore, not recordable. </a:t>
            </a:r>
          </a:p>
          <a:p>
            <a:pPr marL="0" indent="0">
              <a:buNone/>
            </a:pPr>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(i)  For example, the employee is a member of the general public, where they work at a department store, but they are shopping at the store on their day off.</a:t>
            </a:r>
            <a:r>
              <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mn-cs"/>
              </a:rPr>
              <a:t> </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mn-cs"/>
              </a:rPr>
              <a:t>(ii)  Regardless of where signs or symptoms surface, a case is work-related only if a work event or exposure is a discernable cause of the injury or illness or of a significant aggravation to a pre-existing condition.</a:t>
            </a:r>
            <a:endPar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Times New Roman" panose="02020603050405020304" pitchFamily="18" charset="0"/>
            </a:endParaRPr>
          </a:p>
          <a:p>
            <a:pPr marL="285750" indent="-285750">
              <a:buAutoNum type="romanLcParenBoth"/>
            </a:pPr>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(iii)  </a:t>
            </a:r>
            <a:r>
              <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Times New Roman" panose="02020603050405020304" pitchFamily="18" charset="0"/>
              </a:rPr>
              <a:t>If an employee passes out giving blood or is injured playing basketball – the case is due to voluntary participation in a wellness or fitness program and is not work-related.</a:t>
            </a:r>
          </a:p>
          <a:p>
            <a:pPr marL="0" indent="0">
              <a:buNone/>
            </a:pPr>
            <a:endParaRPr lang="en-US" dirty="0"/>
          </a:p>
          <a:p>
            <a:pPr marL="0" indent="0">
              <a:buNone/>
            </a:pPr>
            <a:r>
              <a:rPr lang="en-US" dirty="0"/>
              <a:t>(iv)  When an employee brings in their own food and get food poisoning, then this is not work-related.  Only if food is supplied by the employer the case would be work-related.</a:t>
            </a:r>
          </a:p>
          <a:p>
            <a:pPr marL="0" indent="0">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  If an employee uses the employer’s sewing machine to make tents for a youth scouting troop after the shift has ended, this is a personal task outside of assigned working hours and any injury that would occur during that task is not work-related.</a:t>
            </a:r>
          </a:p>
        </p:txBody>
      </p:sp>
      <p:sp>
        <p:nvSpPr>
          <p:cNvPr id="4" name="Slide Number Placeholder 3"/>
          <p:cNvSpPr>
            <a:spLocks noGrp="1"/>
          </p:cNvSpPr>
          <p:nvPr>
            <p:ph type="sldNum" sz="quarter" idx="5"/>
          </p:nvPr>
        </p:nvSpPr>
        <p:spPr/>
        <p:txBody>
          <a:bodyPr/>
          <a:lstStyle/>
          <a:p>
            <a:fld id="{992F26A9-B259-3845-B75C-7413A7586C4E}" type="slidenum">
              <a:rPr lang="en-US" smtClean="0"/>
              <a:t>19</a:t>
            </a:fld>
            <a:endParaRPr lang="en-US" dirty="0"/>
          </a:p>
        </p:txBody>
      </p:sp>
    </p:spTree>
    <p:extLst>
      <p:ext uri="{BB962C8B-B14F-4D97-AF65-F5344CB8AC3E}">
        <p14:creationId xmlns:p14="http://schemas.microsoft.com/office/powerpoint/2010/main" val="1215605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cs typeface="Times New Roman" panose="02020603050405020304" pitchFamily="18" charset="0"/>
              </a:rPr>
              <a:t>The rule is organized into seven sections, or subparts.  The regulation is written in a question and answer format to make it easy for people to understand and follow.  The “definitions” section </a:t>
            </a:r>
            <a:r>
              <a:rPr lang="en-US" altLang="en-US" b="0" u="none" dirty="0">
                <a:cs typeface="Times New Roman" panose="02020603050405020304" pitchFamily="18" charset="0"/>
              </a:rPr>
              <a:t>does not include all terms used in the regulation because many of those definitions are included in the Subpart where the terms are used.  Three key terms: establishment, injury or illness, and physician or other licensed health care professional (referred to as a PLHCP) are defined </a:t>
            </a:r>
            <a:r>
              <a:rPr lang="en-US" altLang="en-US" dirty="0">
                <a:cs typeface="Times New Roman" panose="02020603050405020304" pitchFamily="18" charset="0"/>
              </a:rPr>
              <a:t>in Subpart G.</a:t>
            </a:r>
            <a:r>
              <a:rPr lang="en-US" altLang="en-US" dirty="0"/>
              <a:t> </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2</a:t>
            </a:fld>
            <a:endParaRPr lang="en-US" dirty="0"/>
          </a:p>
        </p:txBody>
      </p:sp>
    </p:spTree>
    <p:extLst>
      <p:ext uri="{BB962C8B-B14F-4D97-AF65-F5344CB8AC3E}">
        <p14:creationId xmlns:p14="http://schemas.microsoft.com/office/powerpoint/2010/main" val="38449450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(vi</a:t>
            </a:r>
            <a:r>
              <a:rPr kumimoji="0" lang="en-US" sz="1200" b="0" i="0" u="none" strike="noStrike" kern="1200" cap="none" spc="0" normalizeH="0" baseline="0" noProof="0" dirty="0">
                <a:ln>
                  <a:noFill/>
                </a:ln>
                <a:solidFill>
                  <a:prstClr val="black"/>
                </a:solidFill>
                <a:effectLst/>
                <a:uLnTx/>
                <a:uFillTx/>
                <a:latin typeface="+mn-lt"/>
                <a:ea typeface="+mn-ea"/>
                <a:cs typeface="+mn-cs"/>
              </a:rPr>
              <a:t>) If an employee has a negative reaction to asthma medication for personal allergies, gets mascara in the eye, or commits suicide – the cases are from self medication for a non-work-related condition, personal grooming, or intentionally self-inflicted and are not work-related.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(vii</a:t>
            </a:r>
            <a:r>
              <a:rPr kumimoji="0" lang="en-US" sz="1200" b="0" i="0" u="none" strike="noStrike" kern="1200" cap="none" spc="0" normalizeH="0" baseline="0" noProof="0" dirty="0">
                <a:ln>
                  <a:noFill/>
                </a:ln>
                <a:solidFill>
                  <a:prstClr val="black"/>
                </a:solidFill>
                <a:effectLst/>
                <a:uLnTx/>
                <a:uFillTx/>
                <a:latin typeface="+mn-lt"/>
                <a:ea typeface="+mn-ea"/>
                <a:cs typeface="+mn-cs"/>
              </a:rPr>
              <a:t>) If an employee is injured in a motor vehicle accident going to or leaving work at the beginning or end of the shift, or for a personal errand – the case is not work-related.  However, if the employee slips on the ice in the parking lot or is in a car wreck doing business - the case is work-related.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(viii</a:t>
            </a:r>
            <a:r>
              <a:rPr kumimoji="0" lang="en-US" sz="1200" b="0" i="0" u="none" strike="noStrike" kern="1200" cap="none" spc="0" normalizeH="0" baseline="0" noProof="0" dirty="0">
                <a:ln>
                  <a:noFill/>
                </a:ln>
                <a:solidFill>
                  <a:prstClr val="black"/>
                </a:solidFill>
                <a:effectLst/>
                <a:uLnTx/>
                <a:uFillTx/>
                <a:latin typeface="+mn-lt"/>
                <a:ea typeface="+mn-ea"/>
                <a:cs typeface="+mn-cs"/>
              </a:rPr>
              <a:t>) If an employee catches a cold or the flu, the case is not work-related.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(ix</a:t>
            </a:r>
            <a:r>
              <a:rPr kumimoji="0" lang="en-US" sz="1200" b="0" i="0" u="none" strike="noStrike" kern="1200" cap="none" spc="0" normalizeH="0" baseline="0" noProof="0" dirty="0">
                <a:ln>
                  <a:noFill/>
                </a:ln>
                <a:solidFill>
                  <a:prstClr val="black"/>
                </a:solidFill>
                <a:effectLst/>
                <a:uLnTx/>
                <a:uFillTx/>
                <a:latin typeface="+mn-lt"/>
                <a:ea typeface="+mn-ea"/>
                <a:cs typeface="+mn-cs"/>
              </a:rPr>
              <a:t>)  Mental illness is work-related only if the employee voluntarily provides the employer with a written opinion from a PLHCP with appropriate qualifications and experience that affirms a work-related mental illness.  The employer is under no responsibility to seek out mental illnesses. In addition, the employer may also get a second opinion from another PLHCP and accept the opinion of the most qualified PLHCP. </a:t>
            </a:r>
          </a:p>
        </p:txBody>
      </p:sp>
      <p:sp>
        <p:nvSpPr>
          <p:cNvPr id="4" name="Slide Number Placeholder 3"/>
          <p:cNvSpPr>
            <a:spLocks noGrp="1"/>
          </p:cNvSpPr>
          <p:nvPr>
            <p:ph type="sldNum" sz="quarter" idx="5"/>
          </p:nvPr>
        </p:nvSpPr>
        <p:spPr/>
        <p:txBody>
          <a:bodyPr/>
          <a:lstStyle/>
          <a:p>
            <a:fld id="{992F26A9-B259-3845-B75C-7413A7586C4E}" type="slidenum">
              <a:rPr lang="en-US" smtClean="0"/>
              <a:t>20</a:t>
            </a:fld>
            <a:endParaRPr lang="en-US" dirty="0"/>
          </a:p>
        </p:txBody>
      </p:sp>
    </p:spTree>
    <p:extLst>
      <p:ext uri="{BB962C8B-B14F-4D97-AF65-F5344CB8AC3E}">
        <p14:creationId xmlns:p14="http://schemas.microsoft.com/office/powerpoint/2010/main" val="21705565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cs typeface="Times New Roman" panose="02020603050405020304" pitchFamily="18" charset="0"/>
              </a:rPr>
              <a:t>When employees are traveling, an injury or illness that occurs while the employee is engaged in work activities for the employer is considered work-related.</a:t>
            </a:r>
          </a:p>
          <a:p>
            <a:pPr eaLnBrk="1" hangingPunct="1"/>
            <a:r>
              <a:rPr lang="en-US" altLang="en-US" dirty="0">
                <a:cs typeface="Times New Roman" panose="02020603050405020304" pitchFamily="18" charset="0"/>
              </a:rPr>
              <a:t>Travel to and from customer contacts and entertaining or being entertained at the direction of the employer are work-related.  For example, if an employee falls in the airport while on a business trip, the case is work-related.</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When an employee checks into a hotel or motel, he/she establishes a “home away from home” </a:t>
            </a:r>
            <a:r>
              <a:rPr lang="en-US" altLang="en-US" b="1" u="sng" dirty="0">
                <a:cs typeface="Times New Roman" panose="02020603050405020304" pitchFamily="18" charset="0"/>
              </a:rPr>
              <a:t>as long as the employee is not required to stay there as a condition of employment.</a:t>
            </a:r>
            <a:r>
              <a:rPr lang="en-US" altLang="en-US" dirty="0">
                <a:cs typeface="Times New Roman" panose="02020603050405020304" pitchFamily="18" charset="0"/>
              </a:rPr>
              <a:t>  While they’re in that “home away from home” status, cases that occur are not work-related.  For example, if an employee slips in the hotel shower and is injured, the case is not work-related.</a:t>
            </a:r>
          </a:p>
          <a:p>
            <a:pPr lvl="1" eaLnBrk="1" hangingPunct="1"/>
            <a:r>
              <a:rPr lang="en-US" altLang="en-US" dirty="0">
                <a:cs typeface="Times New Roman" panose="02020603050405020304" pitchFamily="18" charset="0"/>
              </a:rPr>
              <a:t>For example:  </a:t>
            </a:r>
            <a:r>
              <a:rPr lang="en-US" sz="1200" b="0" i="0" kern="1200" dirty="0">
                <a:solidFill>
                  <a:schemeClr val="tx1"/>
                </a:solidFill>
                <a:effectLst/>
                <a:latin typeface="+mn-lt"/>
                <a:ea typeface="+mn-ea"/>
                <a:cs typeface="+mn-cs"/>
              </a:rPr>
              <a:t>For purposes of Part 1904 recordkeeping, all injuries and illnesses occurring at housing sites owned, managed, or controlled by employers and furnished to employees as a condition of employment are considered work-related, and such injuries and illnesses must be recorded if they meet the recording criteria in Part 1904. OSHA considers the furnishing of housing accommodations by employers to employees to be a "condition of their employment" when (1) employees are required by the employer to use them or (2) are compelled by the practical realities of the employment situation to use them. This means that employer-provided living accommodations are considered a condition of employment when there is an employer policy or contractual agreement that the employee reside at the employer-furnished housing, or a practical, economical, geographical, or physical necessity leading to the same result. However, if housing made available by the employer is accepted by the employee voluntarily, for example, on a normal landlord-tenant base, and in preference to other reasonably-available facilities, such housing would not constitute a condition of employment.</a:t>
            </a:r>
            <a:endParaRPr lang="en-US" altLang="en-US" dirty="0">
              <a:cs typeface="Times New Roman" panose="02020603050405020304" pitchFamily="18" charset="0"/>
            </a:endParaRP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Likewise, if the employee takes a side trip while in transit for a vacation, to go sightseeing or shopping, etc., and is injured, the case is not work-related.</a:t>
            </a:r>
            <a:r>
              <a:rPr lang="en-US" altLang="en-US" dirty="0"/>
              <a:t> </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21</a:t>
            </a:fld>
            <a:endParaRPr lang="en-US" dirty="0"/>
          </a:p>
        </p:txBody>
      </p:sp>
    </p:spTree>
    <p:extLst>
      <p:ext uri="{BB962C8B-B14F-4D97-AF65-F5344CB8AC3E}">
        <p14:creationId xmlns:p14="http://schemas.microsoft.com/office/powerpoint/2010/main" val="8874212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cs typeface="Times New Roman" panose="02020603050405020304" pitchFamily="18" charset="0"/>
              </a:rPr>
              <a:t>When employees are working at home, a case is work-related when an employee is injured or becomes ill while working for pay or compensation.  Cases are not work-related if they are related to the general home environment.</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For example, if an employee drops a box of work documents and injures her foot, the case would be considered work-related. If an employee's fingernail was punctured and became infected by a needle from a sewing machine used to perform garment work at home, the injury would be considered work-related. </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If an employee was injured because he tripped on the family dog while rushing to answer a work phone call, the case would not be considered work-related. If an employee working at home is electrocuted because of faulty home wiring, the injury would not be considered work-related.</a:t>
            </a:r>
          </a:p>
        </p:txBody>
      </p:sp>
      <p:sp>
        <p:nvSpPr>
          <p:cNvPr id="4" name="Slide Number Placeholder 3"/>
          <p:cNvSpPr>
            <a:spLocks noGrp="1"/>
          </p:cNvSpPr>
          <p:nvPr>
            <p:ph type="sldNum" sz="quarter" idx="5"/>
          </p:nvPr>
        </p:nvSpPr>
        <p:spPr/>
        <p:txBody>
          <a:bodyPr/>
          <a:lstStyle/>
          <a:p>
            <a:fld id="{992F26A9-B259-3845-B75C-7413A7586C4E}" type="slidenum">
              <a:rPr lang="en-US" smtClean="0"/>
              <a:t>22</a:t>
            </a:fld>
            <a:endParaRPr lang="en-US" dirty="0"/>
          </a:p>
        </p:txBody>
      </p:sp>
    </p:spTree>
    <p:extLst>
      <p:ext uri="{BB962C8B-B14F-4D97-AF65-F5344CB8AC3E}">
        <p14:creationId xmlns:p14="http://schemas.microsoft.com/office/powerpoint/2010/main" val="39537392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23</a:t>
            </a:fld>
            <a:endParaRPr lang="en-US" dirty="0"/>
          </a:p>
        </p:txBody>
      </p:sp>
    </p:spTree>
    <p:extLst>
      <p:ext uri="{BB962C8B-B14F-4D97-AF65-F5344CB8AC3E}">
        <p14:creationId xmlns:p14="http://schemas.microsoft.com/office/powerpoint/2010/main" val="21451026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24</a:t>
            </a:fld>
            <a:endParaRPr lang="en-US" dirty="0"/>
          </a:p>
        </p:txBody>
      </p:sp>
    </p:spTree>
    <p:extLst>
      <p:ext uri="{BB962C8B-B14F-4D97-AF65-F5344CB8AC3E}">
        <p14:creationId xmlns:p14="http://schemas.microsoft.com/office/powerpoint/2010/main" val="5160194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34A04-7B55-4858-26A0-E1BC92CF99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EE69BD-0575-A0FD-D919-66F6D50A2A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D868C0-D390-830D-ED44-6761373FFE50}"/>
              </a:ext>
            </a:extLst>
          </p:cNvPr>
          <p:cNvSpPr>
            <a:spLocks noGrp="1"/>
          </p:cNvSpPr>
          <p:nvPr>
            <p:ph type="body" idx="1"/>
          </p:nvPr>
        </p:nvSpPr>
        <p:spPr/>
        <p:txBody>
          <a:bodyPr/>
          <a:lstStyle/>
          <a:p>
            <a:pPr marL="0" marR="0" lvl="0" indent="0">
              <a:lnSpc>
                <a:spcPct val="107000"/>
              </a:lnSpc>
              <a:buFont typeface="+mj-lt"/>
              <a:buNone/>
            </a:pPr>
            <a:r>
              <a:rPr lang="en-US" sz="1200" kern="100" dirty="0">
                <a:effectLst/>
                <a:latin typeface="Aptos" panose="020B0004020202020204" pitchFamily="34" charset="0"/>
                <a:ea typeface="Aptos" panose="020B0004020202020204" pitchFamily="34" charset="0"/>
                <a:cs typeface="Arial" panose="020B0604020202020204" pitchFamily="34" charset="0"/>
              </a:rPr>
              <a:t>Is the injury or illness a new case?</a:t>
            </a:r>
            <a:r>
              <a:rPr lang="en-GB" sz="1200" kern="100" dirty="0">
                <a:effectLst/>
                <a:latin typeface="Aptos" panose="020B0004020202020204" pitchFamily="34" charset="0"/>
                <a:ea typeface="Aptos" panose="020B0004020202020204" pitchFamily="34" charset="0"/>
                <a:cs typeface="Arial" panose="020B0604020202020204" pitchFamily="34" charset="0"/>
              </a:rPr>
              <a:t> </a:t>
            </a:r>
          </a:p>
          <a:p>
            <a:pPr marL="228600" marR="0">
              <a:lnSpc>
                <a:spcPct val="107000"/>
              </a:lnSpc>
              <a:spcAft>
                <a:spcPts val="800"/>
              </a:spcAft>
              <a:buNone/>
            </a:pPr>
            <a:r>
              <a:rPr lang="en-GB" sz="1200" kern="100" dirty="0">
                <a:effectLst/>
                <a:latin typeface="Aptos" panose="020B0004020202020204" pitchFamily="34" charset="0"/>
                <a:ea typeface="Aptos" panose="020B0004020202020204" pitchFamily="34" charset="0"/>
                <a:cs typeface="Arial" panose="020B0604020202020204" pitchFamily="34" charset="0"/>
              </a:rPr>
              <a:t>Section 1904.46 -  The employee has not previously experienced a recorded injury or illness of the same type that affects the same part of the body, </a:t>
            </a:r>
            <a:r>
              <a:rPr lang="en-GB" sz="1200" b="1" kern="100" dirty="0">
                <a:effectLst/>
                <a:latin typeface="Aptos" panose="020B0004020202020204" pitchFamily="34" charset="0"/>
                <a:ea typeface="Aptos" panose="020B0004020202020204" pitchFamily="34" charset="0"/>
                <a:cs typeface="Arial" panose="020B0604020202020204" pitchFamily="34" charset="0"/>
              </a:rPr>
              <a:t>or</a:t>
            </a:r>
            <a:r>
              <a:rPr lang="en-GB" sz="1200" kern="100" dirty="0">
                <a:effectLst/>
                <a:latin typeface="Aptos" panose="020B0004020202020204" pitchFamily="34" charset="0"/>
                <a:ea typeface="Aptos" panose="020B0004020202020204" pitchFamily="34" charset="0"/>
                <a:cs typeface="Arial" panose="020B0604020202020204" pitchFamily="34" charset="0"/>
              </a:rPr>
              <a:t> the employee previously experienced a recorded injury or illness of the same type that affected the same part of the body but had recovered completely (all signs and symptoms had disappeared) from the previous injury or illness and an event or exposure in the work environment caused the signs or symptoms to reappear.</a:t>
            </a:r>
          </a:p>
          <a:p>
            <a:pPr marL="0" marR="0" lvl="0" indent="0" algn="l" defTabSz="914400" rtl="0" eaLnBrk="1" fontAlgn="auto" latinLnBrk="0" hangingPunct="1">
              <a:lnSpc>
                <a:spcPct val="107000"/>
              </a:lnSpc>
              <a:spcBef>
                <a:spcPts val="0"/>
              </a:spcBef>
              <a:spcAft>
                <a:spcPts val="0"/>
              </a:spcAft>
              <a:buClrTx/>
              <a:buSzTx/>
              <a:buFont typeface="+mj-lt"/>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a:extLst>
              <a:ext uri="{FF2B5EF4-FFF2-40B4-BE49-F238E27FC236}">
                <a16:creationId xmlns:a16="http://schemas.microsoft.com/office/drawing/2014/main" id="{72FBB99B-6859-221C-D06A-5C989EEF971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2F26A9-B259-3845-B75C-7413A7586C4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65154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cs typeface="Times New Roman" panose="02020603050405020304" pitchFamily="18" charset="0"/>
              </a:rPr>
              <a:t>If there is a medical opinion regarding resolution of a case, the employer must follow that opinion.</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If two or more PLHCPs make conflicting recommendations, the employer is required to base the decision on the best documented and most well reasoned evidence.</a:t>
            </a:r>
          </a:p>
          <a:p>
            <a:pPr eaLnBrk="1" hangingPunct="1"/>
            <a:r>
              <a:rPr lang="en-US" altLang="en-US" dirty="0">
                <a:cs typeface="Times New Roman" panose="02020603050405020304" pitchFamily="18" charset="0"/>
              </a:rPr>
              <a:t>Generally, if an exposure triggers the recurrence, it is a new case. This is generally the case in asthma or occupational dermatitis cases. </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If signs and symptoms recur even in the absence of exposure, it is not a new case. This is commonly the case for silicosis or tuberculosis. </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28</a:t>
            </a:fld>
            <a:endParaRPr lang="en-US" dirty="0"/>
          </a:p>
        </p:txBody>
      </p:sp>
    </p:spTree>
    <p:extLst>
      <p:ext uri="{BB962C8B-B14F-4D97-AF65-F5344CB8AC3E}">
        <p14:creationId xmlns:p14="http://schemas.microsoft.com/office/powerpoint/2010/main" val="35936206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5D299-C48B-1710-EDD9-F3644D376C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50D8F8-79B1-228E-6323-9ACFC172C4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372E64-5948-C39C-A8AE-F94AC3CF5951}"/>
              </a:ext>
            </a:extLst>
          </p:cNvPr>
          <p:cNvSpPr>
            <a:spLocks noGrp="1"/>
          </p:cNvSpPr>
          <p:nvPr>
            <p:ph type="body" idx="1"/>
          </p:nvPr>
        </p:nvSpPr>
        <p:spPr/>
        <p:txBody>
          <a:bodyPr/>
          <a:lstStyle/>
          <a:p>
            <a:pPr marL="0" marR="0" lvl="0" indent="0">
              <a:lnSpc>
                <a:spcPct val="107000"/>
              </a:lnSpc>
              <a:buFont typeface="+mj-lt"/>
              <a:buNone/>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nSpc>
                <a:spcPct val="107000"/>
              </a:lnSpc>
              <a:buFont typeface="+mj-lt"/>
              <a:buNone/>
            </a:pPr>
            <a:r>
              <a:rPr lang="en-US" sz="1200" kern="100" dirty="0">
                <a:effectLst/>
                <a:latin typeface="Aptos" panose="020B0004020202020204" pitchFamily="34" charset="0"/>
                <a:ea typeface="Aptos" panose="020B0004020202020204" pitchFamily="34" charset="0"/>
                <a:cs typeface="Arial" panose="020B0604020202020204" pitchFamily="34" charset="0"/>
              </a:rPr>
              <a:t>Does the injury or illness meet the general criteria or the application to specific cases?</a:t>
            </a:r>
            <a:r>
              <a:rPr lang="en-GB" sz="1200" kern="100" dirty="0">
                <a:effectLst/>
                <a:latin typeface="Aptos" panose="020B0004020202020204" pitchFamily="34" charset="0"/>
                <a:ea typeface="Aptos" panose="020B0004020202020204" pitchFamily="34" charset="0"/>
                <a:cs typeface="Arial" panose="020B0604020202020204" pitchFamily="34" charset="0"/>
              </a:rPr>
              <a:t> </a:t>
            </a:r>
          </a:p>
          <a:p>
            <a:pPr marL="228600" marR="0">
              <a:lnSpc>
                <a:spcPct val="107000"/>
              </a:lnSpc>
              <a:buNone/>
            </a:pPr>
            <a:r>
              <a:rPr lang="en-US" sz="1200" b="1" u="sng" kern="100" dirty="0">
                <a:solidFill>
                  <a:srgbClr val="467886"/>
                </a:solidFill>
                <a:effectLst/>
                <a:latin typeface="Aptos" panose="020B0004020202020204" pitchFamily="34" charset="0"/>
                <a:ea typeface="Aptos" panose="020B0004020202020204" pitchFamily="34" charset="0"/>
                <a:cs typeface="Arial" panose="020B0604020202020204" pitchFamily="34" charset="0"/>
                <a:hlinkClick r:id="rId3"/>
              </a:rPr>
              <a:t>Section </a:t>
            </a:r>
            <a:r>
              <a:rPr lang="en-US" sz="1200" u="sng" kern="100" dirty="0">
                <a:solidFill>
                  <a:srgbClr val="467886"/>
                </a:solidFill>
                <a:effectLst/>
                <a:latin typeface="Aptos" panose="020B0004020202020204" pitchFamily="34" charset="0"/>
                <a:ea typeface="Aptos" panose="020B0004020202020204" pitchFamily="34" charset="0"/>
                <a:cs typeface="Arial" panose="020B0604020202020204" pitchFamily="34" charset="0"/>
                <a:hlinkClick r:id="rId3"/>
              </a:rPr>
              <a:t>1904.7 - General Recording Criteria</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p>
            <a:pPr marL="228600" marR="0">
              <a:lnSpc>
                <a:spcPct val="107000"/>
              </a:lnSpc>
              <a:buNone/>
            </a:pPr>
            <a:r>
              <a:rPr lang="en-US" sz="1200" kern="100" dirty="0">
                <a:effectLst/>
                <a:latin typeface="Aptos" panose="020B0004020202020204" pitchFamily="34" charset="0"/>
                <a:ea typeface="Aptos" panose="020B0004020202020204" pitchFamily="34" charset="0"/>
                <a:cs typeface="Arial" panose="020B0604020202020204" pitchFamily="34" charset="0"/>
              </a:rPr>
              <a:t>You must consider an injury or illness to meet the general recording criteria, and therefore to be recordable, if it results in any of the following: </a:t>
            </a:r>
          </a:p>
          <a:p>
            <a:pPr marL="514350" marR="0" indent="-285750">
              <a:lnSpc>
                <a:spcPct val="107000"/>
              </a:lnSpc>
              <a:buFont typeface="Arial" panose="020B0604020202020204" pitchFamily="34" charset="0"/>
              <a:buChar char="•"/>
            </a:pPr>
            <a:r>
              <a:rPr lang="en-US" sz="1200" kern="100" dirty="0">
                <a:effectLst/>
                <a:latin typeface="Aptos" panose="020B0004020202020204" pitchFamily="34" charset="0"/>
                <a:ea typeface="Aptos" panose="020B0004020202020204" pitchFamily="34" charset="0"/>
                <a:cs typeface="Arial" panose="020B0604020202020204" pitchFamily="34" charset="0"/>
              </a:rPr>
              <a:t>Death</a:t>
            </a:r>
          </a:p>
          <a:p>
            <a:pPr marL="514350" marR="0" indent="-285750">
              <a:lnSpc>
                <a:spcPct val="107000"/>
              </a:lnSpc>
              <a:buFont typeface="Arial" panose="020B0604020202020204" pitchFamily="34" charset="0"/>
              <a:buChar char="•"/>
            </a:pPr>
            <a:r>
              <a:rPr lang="en-US" sz="1200" kern="100" dirty="0">
                <a:effectLst/>
                <a:latin typeface="Aptos" panose="020B0004020202020204" pitchFamily="34" charset="0"/>
                <a:ea typeface="Aptos" panose="020B0004020202020204" pitchFamily="34" charset="0"/>
                <a:cs typeface="Arial" panose="020B0604020202020204" pitchFamily="34" charset="0"/>
              </a:rPr>
              <a:t>days away from work</a:t>
            </a:r>
          </a:p>
          <a:p>
            <a:pPr marL="514350" marR="0" indent="-285750">
              <a:lnSpc>
                <a:spcPct val="107000"/>
              </a:lnSpc>
              <a:buFont typeface="Arial" panose="020B0604020202020204" pitchFamily="34" charset="0"/>
              <a:buChar char="•"/>
            </a:pPr>
            <a:r>
              <a:rPr lang="en-US" sz="1200" kern="100" dirty="0">
                <a:effectLst/>
                <a:latin typeface="Aptos" panose="020B0004020202020204" pitchFamily="34" charset="0"/>
                <a:ea typeface="Aptos" panose="020B0004020202020204" pitchFamily="34" charset="0"/>
                <a:cs typeface="Arial" panose="020B0604020202020204" pitchFamily="34" charset="0"/>
              </a:rPr>
              <a:t>restricted work or transfer to another job</a:t>
            </a:r>
          </a:p>
          <a:p>
            <a:pPr marL="514350" marR="0" indent="-285750">
              <a:lnSpc>
                <a:spcPct val="107000"/>
              </a:lnSpc>
              <a:buFont typeface="Arial" panose="020B0604020202020204" pitchFamily="34" charset="0"/>
              <a:buChar char="•"/>
            </a:pPr>
            <a:r>
              <a:rPr lang="en-US" sz="1200" kern="100" dirty="0">
                <a:effectLst/>
                <a:latin typeface="Aptos" panose="020B0004020202020204" pitchFamily="34" charset="0"/>
                <a:ea typeface="Aptos" panose="020B0004020202020204" pitchFamily="34" charset="0"/>
                <a:cs typeface="Arial" panose="020B0604020202020204" pitchFamily="34" charset="0"/>
              </a:rPr>
              <a:t>medical treatment beyond first aid</a:t>
            </a:r>
          </a:p>
          <a:p>
            <a:pPr marL="514350" marR="0" indent="-285750">
              <a:lnSpc>
                <a:spcPct val="107000"/>
              </a:lnSpc>
              <a:buFont typeface="Arial" panose="020B0604020202020204" pitchFamily="34" charset="0"/>
              <a:buChar char="•"/>
            </a:pPr>
            <a:r>
              <a:rPr lang="en-US" sz="1200" kern="100" dirty="0">
                <a:effectLst/>
                <a:latin typeface="Aptos" panose="020B0004020202020204" pitchFamily="34" charset="0"/>
                <a:ea typeface="Aptos" panose="020B0004020202020204" pitchFamily="34" charset="0"/>
                <a:cs typeface="Arial" panose="020B0604020202020204" pitchFamily="34" charset="0"/>
              </a:rPr>
              <a:t>loss of consciousness.</a:t>
            </a:r>
          </a:p>
          <a:p>
            <a:pPr marL="228600" marR="0" indent="0">
              <a:lnSpc>
                <a:spcPct val="107000"/>
              </a:lnSpc>
              <a:buFont typeface="Arial" panose="020B0604020202020204" pitchFamily="34" charset="0"/>
              <a:buNone/>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228600" marR="0" indent="0">
              <a:lnSpc>
                <a:spcPct val="107000"/>
              </a:lnSpc>
              <a:buFont typeface="Arial" panose="020B0604020202020204" pitchFamily="34" charset="0"/>
              <a:buNone/>
            </a:pPr>
            <a:r>
              <a:rPr lang="en-US" sz="1200" kern="100" dirty="0">
                <a:effectLst/>
                <a:latin typeface="Aptos" panose="020B0004020202020204" pitchFamily="34" charset="0"/>
                <a:ea typeface="Aptos" panose="020B0004020202020204" pitchFamily="34" charset="0"/>
                <a:cs typeface="Arial" panose="020B0604020202020204" pitchFamily="34" charset="0"/>
              </a:rPr>
              <a:t>You must also consider a case to meet the general recording criteria if it involves a significant injury or illness diagnosed by a physician or other licensed health care professional, even if it does not result in death, days away from work, restricted work or job transfer, medical treatment beyond first aid, or loss of consciousness. </a:t>
            </a:r>
            <a:r>
              <a:rPr lang="en-US" sz="1200" b="0" u="none" kern="100" dirty="0">
                <a:effectLst/>
                <a:latin typeface="Aptos" panose="020B0004020202020204" pitchFamily="34" charset="0"/>
                <a:ea typeface="Aptos" panose="020B0004020202020204" pitchFamily="34" charset="0"/>
                <a:cs typeface="Arial" panose="020B0604020202020204" pitchFamily="34" charset="0"/>
              </a:rPr>
              <a:t>This is specifically defined by OSHA and discussed later in this presentation.</a:t>
            </a:r>
            <a:endParaRPr lang="en-GB" sz="1200" b="0" u="none"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 typeface="+mj-lt"/>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7000"/>
              </a:lnSpc>
              <a:spcBef>
                <a:spcPts val="0"/>
              </a:spcBef>
              <a:spcAft>
                <a:spcPts val="0"/>
              </a:spcAft>
              <a:buClrTx/>
              <a:buSzTx/>
              <a:buFont typeface="+mj-lt"/>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7000"/>
              </a:lnSpc>
              <a:spcBef>
                <a:spcPts val="0"/>
              </a:spcBef>
              <a:spcAft>
                <a:spcPts val="0"/>
              </a:spcAft>
              <a:buClrTx/>
              <a:buSzTx/>
              <a:buFont typeface="+mj-lt"/>
              <a:buNone/>
              <a:tabLst/>
              <a:defRPr/>
            </a:pPr>
            <a:r>
              <a:rPr lang="en-US" sz="1200" kern="100" dirty="0">
                <a:effectLst/>
                <a:latin typeface="Aptos" panose="020B0004020202020204" pitchFamily="34" charset="0"/>
                <a:ea typeface="Aptos" panose="020B0004020202020204" pitchFamily="34" charset="0"/>
                <a:cs typeface="Arial" panose="020B0604020202020204" pitchFamily="34" charset="0"/>
              </a:rPr>
              <a:t>Application to specific cases</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p>
            <a:pPr marL="228600" marR="0">
              <a:lnSpc>
                <a:spcPct val="107000"/>
              </a:lnSpc>
              <a:buNone/>
            </a:pPr>
            <a:r>
              <a:rPr lang="en-GB" sz="1200" b="1" u="none" kern="100" dirty="0">
                <a:solidFill>
                  <a:srgbClr val="467886"/>
                </a:solidFill>
                <a:effectLst/>
                <a:latin typeface="Aptos" panose="020B0004020202020204" pitchFamily="34" charset="0"/>
                <a:ea typeface="Aptos" panose="020B0004020202020204" pitchFamily="34" charset="0"/>
                <a:cs typeface="Arial" panose="020B0604020202020204" pitchFamily="34" charset="0"/>
                <a:hlinkClick r:id="rId4" tooltip="1904.8"/>
              </a:rPr>
              <a:t>Section </a:t>
            </a:r>
            <a:r>
              <a:rPr lang="en-GB" sz="1200" u="sng" kern="100" dirty="0">
                <a:solidFill>
                  <a:srgbClr val="467886"/>
                </a:solidFill>
                <a:effectLst/>
                <a:latin typeface="Aptos" panose="020B0004020202020204" pitchFamily="34" charset="0"/>
                <a:ea typeface="Aptos" panose="020B0004020202020204" pitchFamily="34" charset="0"/>
                <a:cs typeface="Arial" panose="020B0604020202020204" pitchFamily="34" charset="0"/>
                <a:hlinkClick r:id="rId4" tooltip="1904.8"/>
              </a:rPr>
              <a:t>1904.8 - Recording criteria for needlestick and sharps injuries.</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p>
            <a:pPr marL="228600" marR="0">
              <a:lnSpc>
                <a:spcPct val="107000"/>
              </a:lnSpc>
              <a:buNone/>
            </a:pPr>
            <a:r>
              <a:rPr lang="en-GB" sz="1200" b="1" u="none" kern="100" dirty="0">
                <a:solidFill>
                  <a:srgbClr val="467886"/>
                </a:solidFill>
                <a:effectLst/>
                <a:latin typeface="Aptos" panose="020B0004020202020204" pitchFamily="34" charset="0"/>
                <a:ea typeface="Aptos" panose="020B0004020202020204" pitchFamily="34" charset="0"/>
                <a:cs typeface="Arial" panose="020B0604020202020204" pitchFamily="34" charset="0"/>
                <a:hlinkClick r:id="rId5" tooltip="1904.9"/>
              </a:rPr>
              <a:t>Section </a:t>
            </a:r>
            <a:r>
              <a:rPr lang="en-GB" sz="1200" u="sng" kern="100" dirty="0">
                <a:solidFill>
                  <a:srgbClr val="467886"/>
                </a:solidFill>
                <a:effectLst/>
                <a:latin typeface="Aptos" panose="020B0004020202020204" pitchFamily="34" charset="0"/>
                <a:ea typeface="Aptos" panose="020B0004020202020204" pitchFamily="34" charset="0"/>
                <a:cs typeface="Arial" panose="020B0604020202020204" pitchFamily="34" charset="0"/>
                <a:hlinkClick r:id="rId5" tooltip="1904.9"/>
              </a:rPr>
              <a:t>1904.9 - Recording criteria for cases involving medical removal under OSHA standards.</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p>
            <a:pPr marL="228600" marR="0">
              <a:lnSpc>
                <a:spcPct val="107000"/>
              </a:lnSpc>
              <a:buNone/>
            </a:pPr>
            <a:r>
              <a:rPr lang="en-GB" sz="1200" b="1" u="sng" kern="100" dirty="0">
                <a:solidFill>
                  <a:srgbClr val="467886"/>
                </a:solidFill>
                <a:effectLst/>
                <a:latin typeface="Aptos" panose="020B0004020202020204" pitchFamily="34" charset="0"/>
                <a:ea typeface="Aptos" panose="020B0004020202020204" pitchFamily="34" charset="0"/>
                <a:cs typeface="Arial" panose="020B0604020202020204" pitchFamily="34" charset="0"/>
                <a:hlinkClick r:id="rId6" tooltip="1904.10"/>
              </a:rPr>
              <a:t>Section </a:t>
            </a:r>
            <a:r>
              <a:rPr lang="en-GB" sz="1200" u="sng" kern="100" dirty="0">
                <a:solidFill>
                  <a:srgbClr val="467886"/>
                </a:solidFill>
                <a:effectLst/>
                <a:latin typeface="Aptos" panose="020B0004020202020204" pitchFamily="34" charset="0"/>
                <a:ea typeface="Aptos" panose="020B0004020202020204" pitchFamily="34" charset="0"/>
                <a:cs typeface="Arial" panose="020B0604020202020204" pitchFamily="34" charset="0"/>
                <a:hlinkClick r:id="rId6" tooltip="1904.10"/>
              </a:rPr>
              <a:t>1904.10 - Recording criteria for cases involving occupational hearing loss.</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p>
            <a:pPr marL="228600" marR="0">
              <a:lnSpc>
                <a:spcPct val="107000"/>
              </a:lnSpc>
              <a:spcAft>
                <a:spcPts val="800"/>
              </a:spcAft>
              <a:buNone/>
            </a:pPr>
            <a:r>
              <a:rPr lang="en-GB" sz="1200" b="1" u="none" kern="100" dirty="0">
                <a:solidFill>
                  <a:srgbClr val="467886"/>
                </a:solidFill>
                <a:effectLst/>
                <a:latin typeface="Aptos" panose="020B0004020202020204" pitchFamily="34" charset="0"/>
                <a:ea typeface="Aptos" panose="020B0004020202020204" pitchFamily="34" charset="0"/>
                <a:cs typeface="Arial" panose="020B0604020202020204" pitchFamily="34" charset="0"/>
                <a:hlinkClick r:id="rId7" tooltip="1904.11"/>
              </a:rPr>
              <a:t>Section </a:t>
            </a:r>
            <a:r>
              <a:rPr lang="en-GB" sz="1200" u="sng" kern="100" dirty="0">
                <a:solidFill>
                  <a:srgbClr val="467886"/>
                </a:solidFill>
                <a:effectLst/>
                <a:latin typeface="Aptos" panose="020B0004020202020204" pitchFamily="34" charset="0"/>
                <a:ea typeface="Aptos" panose="020B0004020202020204" pitchFamily="34" charset="0"/>
                <a:cs typeface="Arial" panose="020B0604020202020204" pitchFamily="34" charset="0"/>
                <a:hlinkClick r:id="rId7" tooltip="1904.11"/>
              </a:rPr>
              <a:t>1904.11 - Recording criteria for work-related tuberculosis cases.</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 typeface="+mj-lt"/>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a:extLst>
              <a:ext uri="{FF2B5EF4-FFF2-40B4-BE49-F238E27FC236}">
                <a16:creationId xmlns:a16="http://schemas.microsoft.com/office/drawing/2014/main" id="{F4E3544D-98FA-B469-2371-118B1D50F4F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2F26A9-B259-3845-B75C-7413A7586C4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180080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cs typeface="Times New Roman" panose="02020603050405020304" pitchFamily="18" charset="0"/>
              </a:rPr>
              <a:t>Cases that result in days away from work are recordable.  The employer is to check the box for days away cases and count the number of days away.  The day of the injury or illness is not counted as a day away.</a:t>
            </a:r>
            <a:r>
              <a:rPr lang="en-US" altLang="en-US" dirty="0"/>
              <a:t> </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34</a:t>
            </a:fld>
            <a:endParaRPr lang="en-US" dirty="0"/>
          </a:p>
        </p:txBody>
      </p:sp>
    </p:spTree>
    <p:extLst>
      <p:ext uri="{BB962C8B-B14F-4D97-AF65-F5344CB8AC3E}">
        <p14:creationId xmlns:p14="http://schemas.microsoft.com/office/powerpoint/2010/main" val="21310323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cs typeface="Times New Roman" panose="02020603050405020304" pitchFamily="18" charset="0"/>
              </a:rPr>
              <a:t>For days away or days restricted, count calendar days.</a:t>
            </a:r>
            <a:br>
              <a:rPr lang="en-US" altLang="en-US" dirty="0">
                <a:cs typeface="Times New Roman" panose="02020603050405020304" pitchFamily="18" charset="0"/>
              </a:rPr>
            </a:br>
            <a:endParaRPr lang="en-US" altLang="en-US" dirty="0">
              <a:cs typeface="Times New Roman" panose="02020603050405020304" pitchFamily="18" charset="0"/>
            </a:endParaRPr>
          </a:p>
          <a:p>
            <a:pPr eaLnBrk="1" hangingPunct="1"/>
            <a:r>
              <a:rPr lang="en-US" altLang="en-US" b="0" u="none" dirty="0">
                <a:cs typeface="Times New Roman" panose="02020603050405020304" pitchFamily="18" charset="0"/>
              </a:rPr>
              <a:t>When</a:t>
            </a:r>
            <a:r>
              <a:rPr lang="en-US" altLang="en-US" dirty="0">
                <a:cs typeface="Times New Roman" panose="02020603050405020304" pitchFamily="18" charset="0"/>
              </a:rPr>
              <a:t> an employee is injured on a Friday or right before a vacation and returns on the next scheduled </a:t>
            </a:r>
            <a:r>
              <a:rPr lang="en-US" altLang="en-US" b="0" u="none" dirty="0">
                <a:cs typeface="Times New Roman" panose="02020603050405020304" pitchFamily="18" charset="0"/>
              </a:rPr>
              <a:t>day, if </a:t>
            </a:r>
            <a:r>
              <a:rPr lang="en-US" altLang="en-US" dirty="0">
                <a:cs typeface="Times New Roman" panose="02020603050405020304" pitchFamily="18" charset="0"/>
              </a:rPr>
              <a:t>a PLHCP gives information that the employee should not have worked during those days off, then th</a:t>
            </a:r>
            <a:r>
              <a:rPr lang="en-US" altLang="en-US" b="0" u="none" dirty="0">
                <a:cs typeface="Times New Roman" panose="02020603050405020304" pitchFamily="18" charset="0"/>
              </a:rPr>
              <a:t>ose</a:t>
            </a:r>
            <a:r>
              <a:rPr lang="en-US" altLang="en-US" dirty="0">
                <a:cs typeface="Times New Roman" panose="02020603050405020304" pitchFamily="18" charset="0"/>
              </a:rPr>
              <a:t> days should </a:t>
            </a:r>
            <a:r>
              <a:rPr lang="en-US" altLang="en-US" b="0" u="none" dirty="0">
                <a:cs typeface="Times New Roman" panose="02020603050405020304" pitchFamily="18" charset="0"/>
              </a:rPr>
              <a:t>still </a:t>
            </a:r>
            <a:r>
              <a:rPr lang="en-US" altLang="en-US" dirty="0">
                <a:cs typeface="Times New Roman" panose="02020603050405020304" pitchFamily="18" charset="0"/>
              </a:rPr>
              <a:t>be </a:t>
            </a:r>
            <a:r>
              <a:rPr lang="en-US" altLang="en-US" b="0" u="none" dirty="0">
                <a:cs typeface="Times New Roman" panose="02020603050405020304" pitchFamily="18" charset="0"/>
              </a:rPr>
              <a:t>counted as days away.</a:t>
            </a:r>
          </a:p>
          <a:p>
            <a:pPr eaLnBrk="1" hangingPunct="1"/>
            <a:endParaRPr lang="en-US" altLang="en-US" b="0" u="none" dirty="0">
              <a:cs typeface="Times New Roman" panose="02020603050405020304" pitchFamily="18" charset="0"/>
            </a:endParaRPr>
          </a:p>
          <a:p>
            <a:pPr eaLnBrk="1" hangingPunct="1"/>
            <a:r>
              <a:rPr lang="en-US" altLang="en-US" dirty="0">
                <a:cs typeface="Times New Roman" panose="02020603050405020304" pitchFamily="18" charset="0"/>
              </a:rPr>
              <a:t>The employer may stop counting days when they reach 180 days away from work or days of restricted work or both. We then know that this was a serious case.  The employer may also stop counting days if the employee leaves the company for some reason not related to the injury or illness – for example, a plant shutdown.</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If the employee is away from work for an extended time, the employer must </a:t>
            </a:r>
            <a:r>
              <a:rPr lang="en-US" altLang="en-US" b="0" u="none" dirty="0">
                <a:cs typeface="Times New Roman" panose="02020603050405020304" pitchFamily="18" charset="0"/>
              </a:rPr>
              <a:t>first </a:t>
            </a:r>
            <a:r>
              <a:rPr lang="en-US" altLang="en-US" dirty="0">
                <a:cs typeface="Times New Roman" panose="02020603050405020304" pitchFamily="18" charset="0"/>
              </a:rPr>
              <a:t>record the case within 7 days with an estimate of the days away and then must update the day count when the actual number of days away or restricted becomes known.</a:t>
            </a:r>
            <a:r>
              <a:rPr lang="en-US" altLang="en-US" dirty="0"/>
              <a:t> </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35</a:t>
            </a:fld>
            <a:endParaRPr lang="en-US" dirty="0"/>
          </a:p>
        </p:txBody>
      </p:sp>
    </p:spTree>
    <p:extLst>
      <p:ext uri="{BB962C8B-B14F-4D97-AF65-F5344CB8AC3E}">
        <p14:creationId xmlns:p14="http://schemas.microsoft.com/office/powerpoint/2010/main" val="2526465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cs typeface="Times New Roman" panose="02020603050405020304" pitchFamily="18" charset="0"/>
              </a:rPr>
              <a:t>The “purpose” section states the basic purpose of the rule:  to require employers to collect injury and illness data and report it to the government, but it doesn’t tell how the data are used or why they are important.  The records provide the base data for the BLS survey of occupational injuries and illnesses, the Nation’s primary source of occupational injury and illness statistics.</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The records are also used by employers and employees to manage safety and health programs at individual workplaces.  Analysis of the data is a widely recognized method for discovering workplace safety and health problems, and for tracking progress in solving those problems.</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Finally, the data are used by OSHA.  We collect the data to help us direct our programs and measure our own performance, and our inspectors use the data during inspections to help direct their efforts to the hazards that are hurting workers.</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The purpose section also includes a note to make it clear that recording an injury or illness does not have any effect on workers’ compensation nor prove violation of an OSHA rule.  Hopefully, this will reduce the stigma some employers feel accompanies the recording of a work-related injury or illness.</a:t>
            </a:r>
            <a:r>
              <a:rPr lang="en-US" altLang="en-US" dirty="0"/>
              <a:t> </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3</a:t>
            </a:fld>
            <a:endParaRPr lang="en-US" dirty="0"/>
          </a:p>
        </p:txBody>
      </p:sp>
    </p:spTree>
    <p:extLst>
      <p:ext uri="{BB962C8B-B14F-4D97-AF65-F5344CB8AC3E}">
        <p14:creationId xmlns:p14="http://schemas.microsoft.com/office/powerpoint/2010/main" val="16044280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cs typeface="Times New Roman" panose="02020603050405020304" pitchFamily="18" charset="0"/>
              </a:rPr>
              <a:t>Cases that result in days of restricted work or job transfer are recordable.  The employer is to check the box for restricted work cases and count the number of days restricted or transferred.  The day of injury/illness is not counted as a day of restriction. A restriction that is limited only to the day of injury or illness does not make a case recordable.</a:t>
            </a:r>
            <a:r>
              <a:rPr lang="en-US" alt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eaLnBrk="1" hangingPunct="1"/>
            <a:r>
              <a:rPr lang="en-US" altLang="en-US" dirty="0"/>
              <a:t>Restricted work activity is evaluated by looking at two components:  time and job functions.  If, because of a work-related injury or illness, an employee is unable to work the full shift he or she was scheduled to work, then that worker is considered to be on restricted work activity.  For example, if the employee was scheduled to work an 8-hour day, but is only able to work 4 hours, then his work activity is restricted.</a:t>
            </a:r>
          </a:p>
          <a:p>
            <a:pPr eaLnBrk="1" hangingPunct="1"/>
            <a:endParaRPr lang="en-US" altLang="en-US" dirty="0"/>
          </a:p>
          <a:p>
            <a:pPr eaLnBrk="1" hangingPunct="1"/>
            <a:r>
              <a:rPr lang="en-US" altLang="en-US" dirty="0"/>
              <a:t>If an employee is able to work a full shift, but is unable to perform all of his or her routine job functions, then the worker is also considered to be on restricted work activity.</a:t>
            </a:r>
          </a:p>
          <a:p>
            <a:pPr eaLnBrk="1" hangingPunct="1"/>
            <a:endParaRPr lang="en-US" altLang="en-US" dirty="0"/>
          </a:p>
          <a:p>
            <a:pPr eaLnBrk="1" hangingPunct="1"/>
            <a:r>
              <a:rPr lang="en-US" altLang="en-US" dirty="0"/>
              <a:t>OSHA has defined </a:t>
            </a:r>
            <a:r>
              <a:rPr lang="en-US" altLang="en-US" i="1" dirty="0"/>
              <a:t>routine job functions</a:t>
            </a:r>
            <a:r>
              <a:rPr lang="en-US" altLang="en-US" dirty="0"/>
              <a:t> as work that an employee would regularly have performed at least once per week, because OSHA believes that the range of activities captured by this interval of time will generally reflect the range of an employee’s usual work activities.  Activities performed less frequently than once per week reflect more uncommon work activities that are not considered routine duties for the purposes of this rule.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36</a:t>
            </a:fld>
            <a:endParaRPr lang="en-US" dirty="0"/>
          </a:p>
        </p:txBody>
      </p:sp>
    </p:spTree>
    <p:extLst>
      <p:ext uri="{BB962C8B-B14F-4D97-AF65-F5344CB8AC3E}">
        <p14:creationId xmlns:p14="http://schemas.microsoft.com/office/powerpoint/2010/main" val="25337514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buNone/>
            </a:pPr>
            <a:r>
              <a:rPr lang="en-US" sz="1200" kern="100" dirty="0">
                <a:effectLst/>
                <a:latin typeface="Calibri" panose="020F0502020204030204" pitchFamily="34" charset="0"/>
                <a:ea typeface="Aptos" panose="020B0004020202020204" pitchFamily="34" charset="0"/>
                <a:cs typeface="Arial" panose="020B0604020202020204" pitchFamily="34" charset="0"/>
              </a:rPr>
              <a:t>OSHA’s policy regarding preventive transfers is explained in the Recordkeeping Policies and Procedures Directive (CPL 02-00-172) and Frequently Asked Question (FAQ ) 7-19 </a:t>
            </a:r>
            <a:r>
              <a:rPr lang="en-GB" sz="1200" kern="100" dirty="0">
                <a:effectLst/>
                <a:latin typeface="Calibri" panose="020F0502020204030204" pitchFamily="34" charset="0"/>
                <a:ea typeface="Aptos" panose="020B0004020202020204" pitchFamily="34" charset="0"/>
                <a:cs typeface="Arial" panose="020B0604020202020204" pitchFamily="34" charset="0"/>
              </a:rPr>
              <a:t>the Part 1904 recordkeeping requirements</a:t>
            </a:r>
            <a:r>
              <a:rPr lang="en-US" sz="1200" kern="100" dirty="0">
                <a:effectLst/>
                <a:latin typeface="Calibri" panose="020F0502020204030204" pitchFamily="34" charset="0"/>
                <a:ea typeface="Aptos" panose="020B0004020202020204" pitchFamily="34" charset="0"/>
                <a:cs typeface="Arial" panose="020B0604020202020204" pitchFamily="34" charset="0"/>
              </a:rPr>
              <a:t>.  Under that policy, a case is not recordable under section 1904.7(b)(4) as a restricted work case if three conditions are met:</a:t>
            </a:r>
          </a:p>
          <a:p>
            <a:pPr marL="0" marR="0">
              <a:buNone/>
            </a:pPr>
            <a:endParaRPr lang="en-GB" sz="1100" kern="100" dirty="0">
              <a:effectLst/>
              <a:latin typeface="Aptos" panose="020B0004020202020204" pitchFamily="34" charset="0"/>
              <a:ea typeface="Aptos" panose="020B0004020202020204" pitchFamily="34" charset="0"/>
              <a:cs typeface="Arial" panose="020B0604020202020204" pitchFamily="34" charset="0"/>
            </a:endParaRPr>
          </a:p>
          <a:p>
            <a:pPr marL="685800" lvl="1" indent="-228600" eaLnBrk="1" hangingPunct="1">
              <a:buFontTx/>
              <a:buAutoNum type="arabicPeriod"/>
            </a:pPr>
            <a:r>
              <a:rPr lang="en-US" altLang="en-US" dirty="0"/>
              <a:t>the employee experiences minor musculoskeletal discomfort,</a:t>
            </a:r>
          </a:p>
          <a:p>
            <a:pPr marL="685800" lvl="1" indent="-228600" eaLnBrk="1" hangingPunct="1">
              <a:buFontTx/>
              <a:buAutoNum type="arabicPeriod"/>
            </a:pPr>
            <a:r>
              <a:rPr lang="en-US" altLang="en-US" dirty="0"/>
              <a:t>a health care professional determines that the employee is fully able to perform all or his or her routine job functions, and</a:t>
            </a:r>
          </a:p>
          <a:p>
            <a:pPr marL="685800" lvl="1" indent="-228600" eaLnBrk="1" hangingPunct="1">
              <a:buFontTx/>
              <a:buAutoNum type="arabicPeriod"/>
            </a:pPr>
            <a:r>
              <a:rPr lang="en-US" altLang="en-US" dirty="0"/>
              <a:t>the employer assigns a work restriction to that employee for the purpose of preventing a more serious condition from developing.</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37</a:t>
            </a:fld>
            <a:endParaRPr lang="en-US" dirty="0"/>
          </a:p>
        </p:txBody>
      </p:sp>
    </p:spTree>
    <p:extLst>
      <p:ext uri="{BB962C8B-B14F-4D97-AF65-F5344CB8AC3E}">
        <p14:creationId xmlns:p14="http://schemas.microsoft.com/office/powerpoint/2010/main" val="29558947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cs typeface="Times New Roman" panose="02020603050405020304" pitchFamily="18" charset="0"/>
              </a:rPr>
              <a:t>Most job transfers involve some type of restriction.  Even if they don’t, job transfers due to an injury or illness are recordable events.  If an injured or ill employee is transferred to another job for half days, this is also a job transfer.</a:t>
            </a:r>
          </a:p>
          <a:p>
            <a:pPr eaLnBrk="1" hangingPunct="1"/>
            <a:endParaRPr lang="en-US" altLang="en-US" dirty="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0" u="none" dirty="0"/>
              <a:t>As described in the Recordkeeping Policies and Procedures Directive (CPL 02-00-172) and FAQ 7-12 for recordkeeping, the employer may st</a:t>
            </a:r>
            <a:r>
              <a:rPr lang="en-US" sz="1200" b="0" i="0" u="none" kern="1200" dirty="0">
                <a:solidFill>
                  <a:schemeClr val="tx1"/>
                </a:solidFill>
                <a:effectLst/>
                <a:latin typeface="+mn-lt"/>
                <a:ea typeface="+mn-ea"/>
                <a:cs typeface="+mn-cs"/>
              </a:rPr>
              <a:t>op counting days of restricted work or transfer to another job if the restriction or transfer is made permanent. A p</a:t>
            </a:r>
            <a:r>
              <a:rPr lang="en-US" sz="1200" b="0" i="0" u="none" kern="1200" dirty="0">
                <a:solidFill>
                  <a:schemeClr val="tx1"/>
                </a:solidFill>
                <a:effectLst/>
                <a:highlight>
                  <a:srgbClr val="FFFF00"/>
                </a:highlight>
                <a:latin typeface="+mn-lt"/>
                <a:ea typeface="+mn-ea"/>
                <a:cs typeface="+mn-cs"/>
              </a:rPr>
              <a:t>ermanent restriction or transfer is one that is expected to last for the remainder of the employee's career. </a:t>
            </a:r>
            <a:r>
              <a:rPr lang="en-US" altLang="en-US" b="0" u="none" dirty="0">
                <a:cs typeface="Times New Roman" panose="02020603050405020304" pitchFamily="18" charset="0"/>
              </a:rPr>
              <a:t>If a permanent job transfer is made immediately, that is, on the day of injury or illness, at least one day of restricted work activity must be recorded.</a:t>
            </a:r>
            <a:r>
              <a:rPr lang="en-US" altLang="en-US" b="0" u="none" dirty="0"/>
              <a:t> </a:t>
            </a:r>
          </a:p>
          <a:p>
            <a:pPr eaLnBrk="1" hangingPunct="1"/>
            <a:endParaRPr lang="en-US" altLang="en-US" dirty="0"/>
          </a:p>
          <a:p>
            <a:pPr eaLnBrk="1" hangingPunct="1"/>
            <a:endParaRPr lang="en-US" altLang="en-US" dirty="0"/>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38</a:t>
            </a:fld>
            <a:endParaRPr lang="en-US" dirty="0"/>
          </a:p>
        </p:txBody>
      </p:sp>
    </p:spTree>
    <p:extLst>
      <p:ext uri="{BB962C8B-B14F-4D97-AF65-F5344CB8AC3E}">
        <p14:creationId xmlns:p14="http://schemas.microsoft.com/office/powerpoint/2010/main" val="22595010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Times New Roman" panose="02020603050405020304" pitchFamily="18" charset="0"/>
              </a:rPr>
              <a:t>Medical treatment is the management and care of a patient to combat disease or disorder. Medical treatment does not include visits to a PLHCP solely for observation</a:t>
            </a:r>
            <a:r>
              <a:rPr kumimoji="0" lang="en-US" altLang="en-US" sz="1200" b="1" i="0" u="sng" strike="noStrike" kern="1200" cap="none" spc="0" normalizeH="0" baseline="0" noProof="0" dirty="0">
                <a:ln>
                  <a:noFill/>
                </a:ln>
                <a:solidFill>
                  <a:srgbClr val="000000"/>
                </a:solidFill>
                <a:effectLst/>
                <a:uLnTx/>
                <a:uFillTx/>
                <a:latin typeface="Verdana" pitchFamily="34" charset="0"/>
                <a:ea typeface="+mn-ea"/>
                <a:cs typeface="Times New Roman" panose="02020603050405020304" pitchFamily="18" charset="0"/>
              </a:rPr>
              <a:t> or </a:t>
            </a:r>
            <a:r>
              <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Times New Roman" panose="02020603050405020304" pitchFamily="18" charset="0"/>
              </a:rPr>
              <a:t>counseling, including follow-up visits.</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Times New Roman" panose="02020603050405020304" pitchFamily="18"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Times New Roman" panose="02020603050405020304" pitchFamily="18" charset="0"/>
              </a:rPr>
              <a:t>Medical treatment also does not include diagnostic procedures, such as x-rays, blood tests, or MRIs.  Use of prescription medications for diagnostic purposes is also not considered medical treatment; for example, prescription eye drops used to dilate the pupils, is not considered medical treatment.</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Times New Roman" panose="02020603050405020304" pitchFamily="18" charset="0"/>
              </a:rPr>
              <a:t>Finally, medical treatment does not include first aid procedures.</a:t>
            </a:r>
            <a:r>
              <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mn-cs"/>
              </a:rPr>
              <a:t> </a:t>
            </a:r>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39</a:t>
            </a:fld>
            <a:endParaRPr lang="en-US" dirty="0"/>
          </a:p>
        </p:txBody>
      </p:sp>
    </p:spTree>
    <p:extLst>
      <p:ext uri="{BB962C8B-B14F-4D97-AF65-F5344CB8AC3E}">
        <p14:creationId xmlns:p14="http://schemas.microsoft.com/office/powerpoint/2010/main" val="35261328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40</a:t>
            </a:fld>
            <a:endParaRPr lang="en-US" dirty="0"/>
          </a:p>
        </p:txBody>
      </p:sp>
    </p:spTree>
    <p:extLst>
      <p:ext uri="{BB962C8B-B14F-4D97-AF65-F5344CB8AC3E}">
        <p14:creationId xmlns:p14="http://schemas.microsoft.com/office/powerpoint/2010/main" val="26557262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must record a work-related injury or illness if the worker becomes unconscious, regardless of the length of time the employee remains unconscious.</a:t>
            </a:r>
          </a:p>
          <a:p>
            <a:endParaRPr lang="en-US" dirty="0"/>
          </a:p>
          <a:p>
            <a:r>
              <a:rPr lang="en-US" b="0" i="0" dirty="0">
                <a:solidFill>
                  <a:srgbClr val="212121"/>
                </a:solidFill>
                <a:effectLst/>
                <a:latin typeface="Source Sans Pro" panose="020B0503030403020204" pitchFamily="34" charset="0"/>
              </a:rPr>
              <a:t>A preexisting injury or illness will be considered to have been significantly aggravated, for the purposes of OSHA injury and illness recordkeeping, when an event or exposure in the work environment results in loss of consciousness, providing that the preexisting injury or illness would likely not have resulted in loss of consciousness but for the occupational event or exposure.</a:t>
            </a:r>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41</a:t>
            </a:fld>
            <a:endParaRPr lang="en-US" dirty="0"/>
          </a:p>
        </p:txBody>
      </p:sp>
    </p:spTree>
    <p:extLst>
      <p:ext uri="{BB962C8B-B14F-4D97-AF65-F5344CB8AC3E}">
        <p14:creationId xmlns:p14="http://schemas.microsoft.com/office/powerpoint/2010/main" val="9367948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0" i="0" dirty="0">
                <a:solidFill>
                  <a:srgbClr val="212121"/>
                </a:solidFill>
                <a:effectLst/>
                <a:latin typeface="Source Sans Pro" panose="020B0503030403020204" pitchFamily="34" charset="0"/>
              </a:rPr>
              <a:t>“Note to § 1904.7: OSHA believes that most significant injuries and illnesses will result in one of the criteria listed in § 1904.7(a): death, days away from work, restricted work or job transfer, medical treatment beyond first aid, or loss of consciousness. However, there are some significant injuries, such as a punctured eardrum or a fractured toe or rib, for which neither medical treatment nor work restrictions may be recommended. In addition, there are some significant progressive diseases, such as byssinosis, silicosis, and some types of cancer, for which medical treatment or work restrictions may not be recommended at the time of diagnosis but are likely to be recommended as the disease progresses. OSHA believes that cancer, chronic irreversible diseases, fractured or cracked bones, and punctured eardrums are generally considered significant injuries and illnesses, and must be recorded at the initial diagnosis even if medical treatment or work restrictions are not recommended, or are postponed, in a particular case.” 29 CFR 1904.7.</a:t>
            </a:r>
            <a:endParaRPr lang="en-US" b="1" u="sng" dirty="0"/>
          </a:p>
        </p:txBody>
      </p:sp>
      <p:sp>
        <p:nvSpPr>
          <p:cNvPr id="4" name="Slide Number Placeholder 3"/>
          <p:cNvSpPr>
            <a:spLocks noGrp="1"/>
          </p:cNvSpPr>
          <p:nvPr>
            <p:ph type="sldNum" sz="quarter" idx="5"/>
          </p:nvPr>
        </p:nvSpPr>
        <p:spPr/>
        <p:txBody>
          <a:bodyPr/>
          <a:lstStyle/>
          <a:p>
            <a:fld id="{992F26A9-B259-3845-B75C-7413A7586C4E}" type="slidenum">
              <a:rPr lang="en-US" smtClean="0"/>
              <a:t>42</a:t>
            </a:fld>
            <a:endParaRPr lang="en-US" dirty="0"/>
          </a:p>
        </p:txBody>
      </p:sp>
    </p:spTree>
    <p:extLst>
      <p:ext uri="{BB962C8B-B14F-4D97-AF65-F5344CB8AC3E}">
        <p14:creationId xmlns:p14="http://schemas.microsoft.com/office/powerpoint/2010/main" val="11718304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cs typeface="Times New Roman" panose="02020603050405020304" pitchFamily="18" charset="0"/>
              </a:rPr>
              <a:t>The rule requires the recording of all work-related needlesticks and cuts from contaminated sharp objects.</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The requirements of the bloodborne pathogen standard for sharps injury logs are linked to the recordkeeping rule.  If the establishment is exempted from the </a:t>
            </a:r>
            <a:r>
              <a:rPr lang="en-US" altLang="en-US" b="0" u="none" dirty="0">
                <a:cs typeface="Times New Roman" panose="02020603050405020304" pitchFamily="18" charset="0"/>
              </a:rPr>
              <a:t>Part</a:t>
            </a:r>
            <a:r>
              <a:rPr lang="en-US" altLang="en-US" b="1" u="sng" dirty="0">
                <a:cs typeface="Times New Roman" panose="02020603050405020304" pitchFamily="18" charset="0"/>
              </a:rPr>
              <a:t> </a:t>
            </a:r>
            <a:r>
              <a:rPr lang="en-US" altLang="en-US" dirty="0">
                <a:cs typeface="Times New Roman" panose="02020603050405020304" pitchFamily="18" charset="0"/>
              </a:rPr>
              <a:t>1904 requirements, it is also exempted from the sharps injury log requirements of </a:t>
            </a:r>
            <a:r>
              <a:rPr lang="en-US" altLang="en-US" b="0" u="none" dirty="0">
                <a:cs typeface="Times New Roman" panose="02020603050405020304" pitchFamily="18" charset="0"/>
              </a:rPr>
              <a:t>section </a:t>
            </a:r>
            <a:r>
              <a:rPr lang="en-US" altLang="en-US" dirty="0">
                <a:cs typeface="Times New Roman" panose="02020603050405020304" pitchFamily="18" charset="0"/>
              </a:rPr>
              <a:t>1910.1030.</a:t>
            </a:r>
          </a:p>
          <a:p>
            <a:pPr eaLnBrk="1" hangingPunct="1"/>
            <a:endParaRPr lang="en-US" altLang="en-US" dirty="0">
              <a:cs typeface="Times New Roman" panose="02020603050405020304" pitchFamily="18" charset="0"/>
            </a:endParaRPr>
          </a:p>
          <a:p>
            <a:pPr eaLnBrk="1" hangingPunct="1"/>
            <a:r>
              <a:rPr lang="en-US" altLang="en-US" b="0" u="none" dirty="0">
                <a:cs typeface="Times New Roman" panose="02020603050405020304" pitchFamily="18" charset="0"/>
              </a:rPr>
              <a:t>As described in </a:t>
            </a:r>
            <a:r>
              <a:rPr lang="en-US" altLang="en-US" b="0" u="none" dirty="0"/>
              <a:t>Frequently Asked Question (FAQ ) 8-2 </a:t>
            </a:r>
            <a:r>
              <a:rPr lang="en-GB" sz="1200" b="0" u="none" kern="1200" dirty="0">
                <a:solidFill>
                  <a:schemeClr val="tx1"/>
                </a:solidFill>
                <a:effectLst/>
                <a:latin typeface="+mn-lt"/>
                <a:ea typeface="+mn-ea"/>
                <a:cs typeface="+mn-cs"/>
              </a:rPr>
              <a:t>for recordkeeping, </a:t>
            </a:r>
            <a:r>
              <a:rPr lang="en-US" altLang="en-US" b="0" u="none" dirty="0">
                <a:cs typeface="Times New Roman" panose="02020603050405020304" pitchFamily="18" charset="0"/>
              </a:rPr>
              <a:t>an employer can use the 300 Log to meet the requirements for a sharps log in section 1910.1030.  </a:t>
            </a:r>
            <a:r>
              <a:rPr lang="en-US" altLang="en-US" dirty="0">
                <a:cs typeface="Times New Roman" panose="02020603050405020304" pitchFamily="18" charset="0"/>
              </a:rPr>
              <a:t>To do so, the employer must be able to segregate the sharps injury data and must include information on the type and brand of device that caused the injury.</a:t>
            </a:r>
            <a:r>
              <a:rPr lang="en-US" altLang="en-US" dirty="0"/>
              <a:t> </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43</a:t>
            </a:fld>
            <a:endParaRPr lang="en-US" dirty="0"/>
          </a:p>
        </p:txBody>
      </p:sp>
    </p:spTree>
    <p:extLst>
      <p:ext uri="{BB962C8B-B14F-4D97-AF65-F5344CB8AC3E}">
        <p14:creationId xmlns:p14="http://schemas.microsoft.com/office/powerpoint/2010/main" val="30150921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0" u="none" dirty="0">
                <a:cs typeface="Times New Roman" panose="02020603050405020304" pitchFamily="18" charset="0"/>
              </a:rPr>
              <a:t>Section 1</a:t>
            </a:r>
            <a:r>
              <a:rPr lang="en-US" altLang="en-US" dirty="0">
                <a:cs typeface="Times New Roman" panose="02020603050405020304" pitchFamily="18" charset="0"/>
              </a:rPr>
              <a:t>904.9 requires the employer to record cases where an employee is medically removed under an OSHA standard. Several OSHA standards have medical removal criteria, including the lead, cadmium, and benzene standards.</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The case is recorded as a days away or restricted work case depending on how the employer deals with the removal.</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If employers voluntarily remove employees below the thresholds in the standards, the case does not need to be recorded under this paragraph.</a:t>
            </a:r>
            <a:r>
              <a:rPr lang="en-US" altLang="en-US" dirty="0"/>
              <a:t> </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44</a:t>
            </a:fld>
            <a:endParaRPr lang="en-US" dirty="0"/>
          </a:p>
        </p:txBody>
      </p:sp>
    </p:spTree>
    <p:extLst>
      <p:ext uri="{BB962C8B-B14F-4D97-AF65-F5344CB8AC3E}">
        <p14:creationId xmlns:p14="http://schemas.microsoft.com/office/powerpoint/2010/main" val="9943715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200" dirty="0">
                <a:cs typeface="Times New Roman" panose="02020603050405020304" pitchFamily="18" charset="0"/>
              </a:rPr>
              <a:t>Employers must record work-related hearing loss cases when an employee’s hearing test shows a marked decrease in overall hearing.</a:t>
            </a:r>
          </a:p>
          <a:p>
            <a:pPr eaLnBrk="1" hangingPunct="1"/>
            <a:r>
              <a:rPr lang="en-US" altLang="en-US" sz="1200" dirty="0">
                <a:cs typeface="Times New Roman" panose="02020603050405020304" pitchFamily="18" charset="0"/>
              </a:rPr>
              <a:t> </a:t>
            </a:r>
          </a:p>
          <a:p>
            <a:pPr eaLnBrk="1" hangingPunct="1"/>
            <a:r>
              <a:rPr lang="en-US" altLang="en-US" sz="1200" dirty="0">
                <a:cs typeface="Times New Roman" panose="02020603050405020304" pitchFamily="18" charset="0"/>
              </a:rPr>
              <a:t>If an event or exposure in the work environment caused or contributed to the hearing loss, or significantly aggravated a pre-existing hearing loss, the case is work related.  If a physician or other licensed health care professional determines that the hearing loss is not work related or has not been significantly aggravated by occupational noise exposure, employers are not required to record the case.</a:t>
            </a:r>
          </a:p>
          <a:p>
            <a:pPr eaLnBrk="1" hangingPunct="1"/>
            <a:r>
              <a:rPr lang="en-US" altLang="en-US" sz="1200" dirty="0">
                <a:cs typeface="Times New Roman" panose="02020603050405020304" pitchFamily="18" charset="0"/>
              </a:rPr>
              <a:t> </a:t>
            </a:r>
          </a:p>
          <a:p>
            <a:pPr eaLnBrk="1" hangingPunct="1"/>
            <a:r>
              <a:rPr lang="en-US" altLang="en-US" sz="1200" dirty="0">
                <a:cs typeface="Times New Roman" panose="02020603050405020304" pitchFamily="18" charset="0"/>
              </a:rPr>
              <a:t>If an employee’s hearing test (audiogram) reveals that the employee has experienced a work related Standard Threshold Shift (STS) in hearing in one or both ears, and the employee’s hearing level is 25 decibels (dB) or more above audiometric zero [averaged at 2000, 3000, and 4000 Hertz (Hz)] in the same ear(s) as the STS, you must record the case on the OSHA 300 Log.</a:t>
            </a:r>
          </a:p>
          <a:p>
            <a:pPr eaLnBrk="1" hangingPunct="1"/>
            <a:r>
              <a:rPr lang="en-US" altLang="en-US" sz="1200" dirty="0">
                <a:cs typeface="Times New Roman" panose="02020603050405020304" pitchFamily="18" charset="0"/>
              </a:rPr>
              <a:t> </a:t>
            </a:r>
          </a:p>
          <a:p>
            <a:pPr eaLnBrk="1" hangingPunct="1"/>
            <a:r>
              <a:rPr lang="en-US" altLang="en-US" sz="1200" dirty="0">
                <a:cs typeface="Times New Roman" panose="02020603050405020304" pitchFamily="18" charset="0"/>
              </a:rPr>
              <a:t>A Standard Threshold Shift, or STS, is defined in OSHA’s general industry noise standard at 29 CFR 1910.95(g)(10)(i) as a change in hearing threshold, relative to the baseline audiogram for that employee, of an average of 10 dB or more at 2000, 3000, and 4000 Hz in one or both ears.  </a:t>
            </a:r>
            <a:endParaRPr lang="en-US" altLang="en-US" sz="1200" dirty="0"/>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45</a:t>
            </a:fld>
            <a:endParaRPr lang="en-US" dirty="0"/>
          </a:p>
        </p:txBody>
      </p:sp>
    </p:spTree>
    <p:extLst>
      <p:ext uri="{BB962C8B-B14F-4D97-AF65-F5344CB8AC3E}">
        <p14:creationId xmlns:p14="http://schemas.microsoft.com/office/powerpoint/2010/main" val="864448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cs typeface="Times New Roman" panose="02020603050405020304" pitchFamily="18" charset="0"/>
              </a:rPr>
              <a:t>The “scope” section includes an exemption </a:t>
            </a:r>
            <a:r>
              <a:rPr lang="en-US" altLang="en-US" b="0" i="0" u="none" dirty="0">
                <a:cs typeface="Times New Roman" panose="02020603050405020304" pitchFamily="18" charset="0"/>
              </a:rPr>
              <a:t>from recording requirements </a:t>
            </a:r>
            <a:r>
              <a:rPr lang="en-US" altLang="en-US" dirty="0">
                <a:cs typeface="Times New Roman" panose="02020603050405020304" pitchFamily="18" charset="0"/>
              </a:rPr>
              <a:t>for smaller employers and for establishments in certain industrial classifications.  The scope section also deals with injury and illness recordkeeping requirements from multiple government agencies.</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4</a:t>
            </a:fld>
            <a:endParaRPr lang="en-US" dirty="0"/>
          </a:p>
        </p:txBody>
      </p:sp>
    </p:spTree>
    <p:extLst>
      <p:ext uri="{BB962C8B-B14F-4D97-AF65-F5344CB8AC3E}">
        <p14:creationId xmlns:p14="http://schemas.microsoft.com/office/powerpoint/2010/main" val="14830722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cs typeface="Times New Roman" panose="02020603050405020304" pitchFamily="18" charset="0"/>
              </a:rPr>
              <a:t>Paragraph 1910.95(g)(9) of OSHA’s noise standard states:</a:t>
            </a:r>
          </a:p>
          <a:p>
            <a:pPr lvl="0" eaLnBrk="1" hangingPunct="1"/>
            <a:r>
              <a:rPr lang="en-US" altLang="en-US" dirty="0">
                <a:cs typeface="Times New Roman" panose="02020603050405020304" pitchFamily="18" charset="0"/>
              </a:rPr>
              <a:t>Revised baseline.  An annual audiogram may be substituted for the baseline audiogram when, in the judgment of the audiologist, otolaryngologist, or physician who is evaluating the audiogram:</a:t>
            </a:r>
          </a:p>
          <a:p>
            <a:pPr lvl="1" eaLnBrk="1" hangingPunct="1">
              <a:buFontTx/>
              <a:buAutoNum type="romanLcParenBoth"/>
            </a:pPr>
            <a:r>
              <a:rPr lang="en-US" altLang="en-US" dirty="0">
                <a:cs typeface="Times New Roman" panose="02020603050405020304" pitchFamily="18" charset="0"/>
              </a:rPr>
              <a:t> The standard threshold shift revealed by the audiogram is persistent, or</a:t>
            </a:r>
          </a:p>
          <a:p>
            <a:pPr lvl="1" eaLnBrk="1" hangingPunct="1">
              <a:buFontTx/>
              <a:buAutoNum type="romanLcParenBoth"/>
            </a:pPr>
            <a:r>
              <a:rPr lang="en-US" altLang="en-US" dirty="0">
                <a:cs typeface="Times New Roman" panose="02020603050405020304" pitchFamily="18" charset="0"/>
              </a:rPr>
              <a:t> The hearing threshold shown in the annual audiogram indicates significant improvement over the baseline audiogram.</a:t>
            </a:r>
          </a:p>
          <a:p>
            <a:pPr eaLnBrk="1" hangingPunct="1"/>
            <a:r>
              <a:rPr lang="en-US" altLang="en-US" dirty="0">
                <a:cs typeface="Times New Roman" panose="02020603050405020304" pitchFamily="18" charset="0"/>
              </a:rPr>
              <a:t> </a:t>
            </a:r>
          </a:p>
          <a:p>
            <a:pPr eaLnBrk="1" hangingPunct="1"/>
            <a:r>
              <a:rPr lang="en-US" altLang="en-US" dirty="0">
                <a:cs typeface="Times New Roman" panose="02020603050405020304" pitchFamily="18" charset="0"/>
              </a:rPr>
              <a:t>When you are determining whether an STS has occurred, you may age adjust the employee’s current audiogram results by using Tables F-1 or F-2, as appropriate, in Appendix F of 29 CFR 1910.95.  You may not use an age adjustment when determining whether the employee’s hearing level is 25 dB or more above audiometric zero.</a:t>
            </a:r>
            <a:r>
              <a:rPr lang="en-US" altLang="en-US" dirty="0"/>
              <a:t> </a:t>
            </a:r>
          </a:p>
          <a:p>
            <a:pPr eaLnBrk="1" hangingPunct="1"/>
            <a:endParaRPr lang="en-US" altLang="en-US" dirty="0"/>
          </a:p>
          <a:p>
            <a:pPr eaLnBrk="1" hangingPunct="1"/>
            <a:r>
              <a:rPr lang="en-US" altLang="en-US" dirty="0"/>
              <a:t>In short, a recordable hearing loss case occurs when an employee experiences an STS (as defined in 1910.95), the STS is work-related, and the employee’s aggregate hearing loss exceeds 25 dB from audiometric zero.</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46</a:t>
            </a:fld>
            <a:endParaRPr lang="en-US" dirty="0"/>
          </a:p>
        </p:txBody>
      </p:sp>
    </p:spTree>
    <p:extLst>
      <p:ext uri="{BB962C8B-B14F-4D97-AF65-F5344CB8AC3E}">
        <p14:creationId xmlns:p14="http://schemas.microsoft.com/office/powerpoint/2010/main" val="1234117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cs typeface="Times New Roman" panose="02020603050405020304" pitchFamily="18" charset="0"/>
              </a:rPr>
              <a:t>If an employee is exposed to an active case of tuberculosis at work, and then has a positive TB skin test or becomes an active case, then it must be recorded.</a:t>
            </a:r>
          </a:p>
          <a:p>
            <a:pPr eaLnBrk="1" hangingPunct="1"/>
            <a:r>
              <a:rPr lang="en-US" altLang="en-US" dirty="0">
                <a:cs typeface="Times New Roman" panose="02020603050405020304" pitchFamily="18" charset="0"/>
              </a:rPr>
              <a:t>The case does not have to be recorded if there is evidence that the case did not arise from a workplace exposure.</a:t>
            </a:r>
            <a:r>
              <a:rPr lang="en-US" altLang="en-US" dirty="0"/>
              <a:t> </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48</a:t>
            </a:fld>
            <a:endParaRPr lang="en-US" dirty="0"/>
          </a:p>
        </p:txBody>
      </p:sp>
    </p:spTree>
    <p:extLst>
      <p:ext uri="{BB962C8B-B14F-4D97-AF65-F5344CB8AC3E}">
        <p14:creationId xmlns:p14="http://schemas.microsoft.com/office/powerpoint/2010/main" val="678242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0" u="none" dirty="0">
                <a:cs typeface="Times New Roman" panose="02020603050405020304" pitchFamily="18" charset="0"/>
              </a:rPr>
              <a:t>OSHA’s Recordkeeping </a:t>
            </a:r>
            <a:r>
              <a:rPr lang="en-US" altLang="en-US" dirty="0">
                <a:cs typeface="Times New Roman" panose="02020603050405020304" pitchFamily="18" charset="0"/>
              </a:rPr>
              <a:t>rule requires employers to keep 3 forms: a 300 Log, a 300A Summary form, and a 301 Incident Report. (Revised April 2004)</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The forms are included in a forms package (</a:t>
            </a:r>
            <a:r>
              <a:rPr lang="en-US" dirty="0">
                <a:hlinkClick r:id="rId3"/>
              </a:rPr>
              <a:t>Recordkeeping - Recordkeeping Forms | Occupational Safety and Health Administration</a:t>
            </a:r>
            <a:r>
              <a:rPr lang="en-US" altLang="en-US" dirty="0">
                <a:cs typeface="Times New Roman" panose="02020603050405020304" pitchFamily="18" charset="0"/>
              </a:rPr>
              <a:t>) which contains:</a:t>
            </a:r>
          </a:p>
          <a:p>
            <a:pPr lvl="1" eaLnBrk="1" hangingPunct="1"/>
            <a:r>
              <a:rPr lang="en-US" altLang="en-US" dirty="0">
                <a:cs typeface="Times New Roman" panose="02020603050405020304" pitchFamily="18" charset="0"/>
              </a:rPr>
              <a:t>- enough 300 and 300A forms for the average employer to keep records for 3 years</a:t>
            </a:r>
          </a:p>
          <a:p>
            <a:pPr lvl="1" eaLnBrk="1" hangingPunct="1"/>
            <a:r>
              <a:rPr lang="en-US" altLang="en-US" dirty="0">
                <a:cs typeface="Times New Roman" panose="02020603050405020304" pitchFamily="18" charset="0"/>
              </a:rPr>
              <a:t>- instructions and examples</a:t>
            </a:r>
          </a:p>
          <a:p>
            <a:pPr lvl="1" eaLnBrk="1" hangingPunct="1"/>
            <a:r>
              <a:rPr lang="en-US" altLang="en-US" dirty="0">
                <a:cs typeface="Times New Roman" panose="02020603050405020304" pitchFamily="18" charset="0"/>
              </a:rPr>
              <a:t>- a worksheet for calculating injury and illness rates, and</a:t>
            </a:r>
          </a:p>
          <a:p>
            <a:pPr lvl="1" eaLnBrk="1" hangingPunct="1"/>
            <a:r>
              <a:rPr lang="en-US" altLang="en-US" dirty="0">
                <a:cs typeface="Times New Roman" panose="02020603050405020304" pitchFamily="18" charset="0"/>
              </a:rPr>
              <a:t>- a worksheet to help employers fill out the summary.</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The package also includes references to tell employers where they can get more help.</a:t>
            </a:r>
            <a:endParaRPr lang="en-US" alt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49</a:t>
            </a:fld>
            <a:endParaRPr lang="en-US" dirty="0"/>
          </a:p>
        </p:txBody>
      </p:sp>
    </p:spTree>
    <p:extLst>
      <p:ext uri="{BB962C8B-B14F-4D97-AF65-F5344CB8AC3E}">
        <p14:creationId xmlns:p14="http://schemas.microsoft.com/office/powerpoint/2010/main" val="30090739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Also available in Spanish!</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50</a:t>
            </a:fld>
            <a:endParaRPr lang="en-US" dirty="0"/>
          </a:p>
        </p:txBody>
      </p:sp>
    </p:spTree>
    <p:extLst>
      <p:ext uri="{BB962C8B-B14F-4D97-AF65-F5344CB8AC3E}">
        <p14:creationId xmlns:p14="http://schemas.microsoft.com/office/powerpoint/2010/main" val="24614881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Also available in Spanish!</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51</a:t>
            </a:fld>
            <a:endParaRPr lang="en-US" dirty="0"/>
          </a:p>
        </p:txBody>
      </p:sp>
    </p:spTree>
    <p:extLst>
      <p:ext uri="{BB962C8B-B14F-4D97-AF65-F5344CB8AC3E}">
        <p14:creationId xmlns:p14="http://schemas.microsoft.com/office/powerpoint/2010/main" val="31014462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available in Spanish!</a:t>
            </a:r>
          </a:p>
        </p:txBody>
      </p:sp>
      <p:sp>
        <p:nvSpPr>
          <p:cNvPr id="4" name="Slide Number Placeholder 3"/>
          <p:cNvSpPr>
            <a:spLocks noGrp="1"/>
          </p:cNvSpPr>
          <p:nvPr>
            <p:ph type="sldNum" sz="quarter" idx="5"/>
          </p:nvPr>
        </p:nvSpPr>
        <p:spPr/>
        <p:txBody>
          <a:bodyPr/>
          <a:lstStyle/>
          <a:p>
            <a:fld id="{992F26A9-B259-3845-B75C-7413A7586C4E}" type="slidenum">
              <a:rPr lang="en-US" smtClean="0"/>
              <a:t>52</a:t>
            </a:fld>
            <a:endParaRPr lang="en-US" dirty="0"/>
          </a:p>
        </p:txBody>
      </p:sp>
    </p:spTree>
    <p:extLst>
      <p:ext uri="{BB962C8B-B14F-4D97-AF65-F5344CB8AC3E}">
        <p14:creationId xmlns:p14="http://schemas.microsoft.com/office/powerpoint/2010/main" val="10082564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53</a:t>
            </a:fld>
            <a:endParaRPr lang="en-US" dirty="0"/>
          </a:p>
        </p:txBody>
      </p:sp>
    </p:spTree>
    <p:extLst>
      <p:ext uri="{BB962C8B-B14F-4D97-AF65-F5344CB8AC3E}">
        <p14:creationId xmlns:p14="http://schemas.microsoft.com/office/powerpoint/2010/main" val="9737524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cs typeface="Times New Roman" panose="02020603050405020304" pitchFamily="18" charset="0"/>
              </a:rPr>
              <a:t>For certain “privacy concern cases,” employers must </a:t>
            </a:r>
            <a:r>
              <a:rPr lang="en-US" altLang="en-US" u="sng" dirty="0">
                <a:cs typeface="Times New Roman" panose="02020603050405020304" pitchFamily="18" charset="0"/>
              </a:rPr>
              <a:t>not</a:t>
            </a:r>
            <a:r>
              <a:rPr lang="en-US" altLang="en-US" dirty="0">
                <a:cs typeface="Times New Roman" panose="02020603050405020304" pitchFamily="18" charset="0"/>
              </a:rPr>
              <a:t> enter the employee’s name on the 300 form.  Instead, they are to enter “privacy case.”</a:t>
            </a:r>
          </a:p>
          <a:p>
            <a:pPr eaLnBrk="1" hangingPunct="1"/>
            <a:r>
              <a:rPr lang="en-US" altLang="en-US" dirty="0">
                <a:cs typeface="Times New Roman" panose="02020603050405020304" pitchFamily="18" charset="0"/>
              </a:rPr>
              <a:t>A separate, confidential list of the employee’s names and case numbers must be kept by the employer and provided to an OSHA inspector upon request. </a:t>
            </a:r>
            <a:endParaRPr lang="en-US" altLang="en-US" dirty="0"/>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54</a:t>
            </a:fld>
            <a:endParaRPr lang="en-US" dirty="0"/>
          </a:p>
        </p:txBody>
      </p:sp>
    </p:spTree>
    <p:extLst>
      <p:ext uri="{BB962C8B-B14F-4D97-AF65-F5344CB8AC3E}">
        <p14:creationId xmlns:p14="http://schemas.microsoft.com/office/powerpoint/2010/main" val="4574959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cs typeface="Times New Roman" panose="02020603050405020304" pitchFamily="18" charset="0"/>
              </a:rPr>
              <a:t>Privacy concern cases are defined very specifically in the rule. Privacy concern cases are:</a:t>
            </a:r>
          </a:p>
          <a:p>
            <a:pPr lvl="1" eaLnBrk="1" hangingPunct="1"/>
            <a:r>
              <a:rPr lang="en-US" altLang="en-US" dirty="0">
                <a:cs typeface="Times New Roman" panose="02020603050405020304" pitchFamily="18" charset="0"/>
              </a:rPr>
              <a:t>- an injury or illness to an intimate body part or the reproductive system,</a:t>
            </a:r>
          </a:p>
          <a:p>
            <a:pPr lvl="1" eaLnBrk="1" hangingPunct="1"/>
            <a:r>
              <a:rPr lang="en-US" altLang="en-US" dirty="0">
                <a:cs typeface="Times New Roman" panose="02020603050405020304" pitchFamily="18" charset="0"/>
              </a:rPr>
              <a:t>- an injury or illness resulting from sexual assault,</a:t>
            </a:r>
          </a:p>
          <a:p>
            <a:pPr lvl="1" eaLnBrk="1" hangingPunct="1"/>
            <a:r>
              <a:rPr lang="en-US" altLang="en-US" dirty="0">
                <a:cs typeface="Times New Roman" panose="02020603050405020304" pitchFamily="18" charset="0"/>
              </a:rPr>
              <a:t>- mental illness,</a:t>
            </a:r>
          </a:p>
          <a:p>
            <a:pPr lvl="1" eaLnBrk="1" hangingPunct="1"/>
            <a:r>
              <a:rPr lang="en-US" altLang="en-US" dirty="0">
                <a:cs typeface="Times New Roman" panose="02020603050405020304" pitchFamily="18" charset="0"/>
              </a:rPr>
              <a:t>- HIV infection, hepatitis or tuberculosis,</a:t>
            </a:r>
          </a:p>
          <a:p>
            <a:pPr lvl="1" eaLnBrk="1" hangingPunct="1"/>
            <a:r>
              <a:rPr lang="en-US" altLang="en-US" dirty="0">
                <a:cs typeface="Times New Roman" panose="02020603050405020304" pitchFamily="18" charset="0"/>
              </a:rPr>
              <a:t>- needlestick and sharps injuries that are contaminated with another person’s blood or other potentially infectious material, or</a:t>
            </a:r>
          </a:p>
          <a:p>
            <a:pPr lvl="1" eaLnBrk="1" hangingPunct="1"/>
            <a:r>
              <a:rPr lang="en-US" altLang="en-US" dirty="0">
                <a:cs typeface="Times New Roman" panose="02020603050405020304" pitchFamily="18" charset="0"/>
              </a:rPr>
              <a:t>- illness cases where employees independently and voluntarily request that their names not be entered on the log.</a:t>
            </a:r>
            <a:r>
              <a:rPr lang="en-US" altLang="en-US" dirty="0"/>
              <a:t> </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55</a:t>
            </a:fld>
            <a:endParaRPr lang="en-US" dirty="0"/>
          </a:p>
        </p:txBody>
      </p:sp>
    </p:spTree>
    <p:extLst>
      <p:ext uri="{BB962C8B-B14F-4D97-AF65-F5344CB8AC3E}">
        <p14:creationId xmlns:p14="http://schemas.microsoft.com/office/powerpoint/2010/main" val="16941905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cs typeface="Times New Roman" panose="02020603050405020304" pitchFamily="18" charset="0"/>
              </a:rPr>
              <a:t>For a privacy concern case, if the employee’s identity can still be implied, the employer may use some discretion in describing the case. The rule requires that enough information be entered to identify the cause and general severity of the incident.  For example, a sexual assault can be entered as “assault” or an injury to a reproductive organ can be entered as a “lower abdominal injury.”  The employer is not required to go into graphic detail in these types of cases.</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If the employer gives out the forms to the public, </a:t>
            </a:r>
            <a:r>
              <a:rPr lang="en-US" altLang="en-US" u="sng" dirty="0">
                <a:cs typeface="Times New Roman" panose="02020603050405020304" pitchFamily="18" charset="0"/>
              </a:rPr>
              <a:t>the names must be removed first</a:t>
            </a:r>
            <a:r>
              <a:rPr lang="en-US" altLang="en-US" dirty="0">
                <a:cs typeface="Times New Roman" panose="02020603050405020304" pitchFamily="18" charset="0"/>
              </a:rPr>
              <a:t>.  There are exceptions for employee access, OSHA access, auditors, insurance, or law enforcement personnel.</a:t>
            </a:r>
            <a:r>
              <a:rPr lang="en-US" altLang="en-US" dirty="0"/>
              <a:t> </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56</a:t>
            </a:fld>
            <a:endParaRPr lang="en-US" dirty="0"/>
          </a:p>
        </p:txBody>
      </p:sp>
    </p:spTree>
    <p:extLst>
      <p:ext uri="{BB962C8B-B14F-4D97-AF65-F5344CB8AC3E}">
        <p14:creationId xmlns:p14="http://schemas.microsoft.com/office/powerpoint/2010/main" val="1276047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cs typeface="Times New Roman" panose="02020603050405020304" pitchFamily="18" charset="0"/>
              </a:rPr>
              <a:t>While the </a:t>
            </a:r>
            <a:r>
              <a:rPr lang="en-US" altLang="en-US" b="0" u="none" dirty="0">
                <a:cs typeface="Times New Roman" panose="02020603050405020304" pitchFamily="18" charset="0"/>
              </a:rPr>
              <a:t>Part</a:t>
            </a:r>
            <a:r>
              <a:rPr lang="en-US" altLang="en-US" b="1" u="none" dirty="0">
                <a:cs typeface="Times New Roman" panose="02020603050405020304" pitchFamily="18" charset="0"/>
              </a:rPr>
              <a:t> </a:t>
            </a:r>
            <a:r>
              <a:rPr lang="en-US" altLang="en-US" u="none" dirty="0">
                <a:cs typeface="Times New Roman" panose="02020603050405020304" pitchFamily="18" charset="0"/>
              </a:rPr>
              <a:t>1</a:t>
            </a:r>
            <a:r>
              <a:rPr lang="en-US" altLang="en-US" dirty="0">
                <a:cs typeface="Times New Roman" panose="02020603050405020304" pitchFamily="18" charset="0"/>
              </a:rPr>
              <a:t>904 regulation exempts many employers from keeping records at all times, these employers are not exempted from all of the 1904 requirements. </a:t>
            </a:r>
          </a:p>
          <a:p>
            <a:pPr eaLnBrk="1" hangingPunct="1"/>
            <a:r>
              <a:rPr lang="en-US" altLang="en-US" u="sng" dirty="0">
                <a:cs typeface="Times New Roman" panose="02020603050405020304" pitchFamily="18" charset="0"/>
              </a:rPr>
              <a:t>All</a:t>
            </a:r>
            <a:r>
              <a:rPr lang="en-US" altLang="en-US" dirty="0">
                <a:cs typeface="Times New Roman" panose="02020603050405020304" pitchFamily="18" charset="0"/>
              </a:rPr>
              <a:t> employers are required to report work-related fatalities to OSHA within 8 hours of learning of the incident.  Work-related amputations, loss of an eye , or the in-patient hospitalization of one or more employees must be reported to OSHA within 24 hours of learning of the incident.  Partially exempt employers may need to keep injury and illness records when the government asks them to do so.</a:t>
            </a:r>
          </a:p>
          <a:p>
            <a:pPr eaLnBrk="1" hangingPunct="1"/>
            <a:endParaRPr lang="en-US" altLang="en-US" dirty="0"/>
          </a:p>
          <a:p>
            <a:pPr eaLnBrk="1" hangingPunct="1"/>
            <a:r>
              <a:rPr lang="en-US" altLang="en-US" b="0" u="none" dirty="0"/>
              <a:t>Employers exempt from recording are also exempt from electronic reporting requirements. The scope of employers required to submit data electronically through the ITA is addressed later in this presentation.</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5</a:t>
            </a:fld>
            <a:endParaRPr lang="en-US" dirty="0"/>
          </a:p>
        </p:txBody>
      </p:sp>
    </p:spTree>
    <p:extLst>
      <p:ext uri="{BB962C8B-B14F-4D97-AF65-F5344CB8AC3E}">
        <p14:creationId xmlns:p14="http://schemas.microsoft.com/office/powerpoint/2010/main" val="345647293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Subpart D includes other requirements, telling the employer how to handle multiple business establishments and temporary employees, how to summarize and store the data, what to do if the business is sold, employee involvement, state plans and variances. </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57</a:t>
            </a:fld>
            <a:endParaRPr lang="en-US" dirty="0"/>
          </a:p>
        </p:txBody>
      </p:sp>
    </p:spTree>
    <p:extLst>
      <p:ext uri="{BB962C8B-B14F-4D97-AF65-F5344CB8AC3E}">
        <p14:creationId xmlns:p14="http://schemas.microsoft.com/office/powerpoint/2010/main" val="155368719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cs typeface="Times New Roman" panose="02020603050405020304" pitchFamily="18" charset="0"/>
              </a:rPr>
              <a:t>When the employer has more than one establishment, a separate log must be kept for each establishment expected to be in operation for more than a year.</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For the short-term establishments (those expected to be in operation for less than a year), the employer may keep one log that includes all of the injuries and illnesses at the short-term establishments or keep logs by state or district.</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An employer with multiple lines of business may have some exempt and some covered establishments, and each employee must be linked to an establishment for recordkeeping purposes.</a:t>
            </a:r>
            <a:r>
              <a:rPr lang="en-US" altLang="en-US" dirty="0"/>
              <a:t> </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58</a:t>
            </a:fld>
            <a:endParaRPr lang="en-US" dirty="0"/>
          </a:p>
        </p:txBody>
      </p:sp>
    </p:spTree>
    <p:extLst>
      <p:ext uri="{BB962C8B-B14F-4D97-AF65-F5344CB8AC3E}">
        <p14:creationId xmlns:p14="http://schemas.microsoft.com/office/powerpoint/2010/main" val="227378793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cs typeface="Times New Roman" panose="02020603050405020304" pitchFamily="18" charset="0"/>
              </a:rPr>
              <a:t>Employees on the payroll must be included in the employer’s records, unless the company is acting as a temporary help service.</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Employees not covered in the OSH Act are also not included in the OSHA records.  These include unpaid volunteers, sole proprietors, family members on family farms, domestic workers in residential settings.</a:t>
            </a:r>
          </a:p>
          <a:p>
            <a:pPr eaLnBrk="1" hangingPunct="1"/>
            <a:r>
              <a:rPr lang="en-US" altLang="en-US" dirty="0">
                <a:cs typeface="Times New Roman" panose="02020603050405020304" pitchFamily="18" charset="0"/>
              </a:rPr>
              <a:t>Temporary workers will be the employees of the party exercising day-to-day control over them, and the supervising party will record their injuries and illnesses.</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The employer and the temporary help service can discuss each case to see who is recording it.  We do not want a case to be recorded twice if it can be avoided.</a:t>
            </a:r>
            <a:r>
              <a:rPr lang="en-US" altLang="en-US" dirty="0"/>
              <a:t> </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59</a:t>
            </a:fld>
            <a:endParaRPr lang="en-US" dirty="0"/>
          </a:p>
        </p:txBody>
      </p:sp>
    </p:spTree>
    <p:extLst>
      <p:ext uri="{BB962C8B-B14F-4D97-AF65-F5344CB8AC3E}">
        <p14:creationId xmlns:p14="http://schemas.microsoft.com/office/powerpoint/2010/main" val="15428172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cs typeface="Times New Roman" panose="02020603050405020304" pitchFamily="18" charset="0"/>
              </a:rPr>
              <a:t>The annual summary requirements lay out a process for completing the end-of-year processing.</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The employer must first review the records and correct them if necessary, then complete the form, certify the form, and post it for 3 months.</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The form includes data on average employment and hours worked to make it easier to calculate incidence rates.  The employer may estimate these figures using the optional worksheet provided in the forms package.</a:t>
            </a:r>
            <a:r>
              <a:rPr lang="en-US" altLang="en-US" dirty="0"/>
              <a:t> </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60</a:t>
            </a:fld>
            <a:endParaRPr lang="en-US" dirty="0"/>
          </a:p>
        </p:txBody>
      </p:sp>
    </p:spTree>
    <p:extLst>
      <p:ext uri="{BB962C8B-B14F-4D97-AF65-F5344CB8AC3E}">
        <p14:creationId xmlns:p14="http://schemas.microsoft.com/office/powerpoint/2010/main" val="161339460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0" i="0" dirty="0">
                <a:solidFill>
                  <a:srgbClr val="212121"/>
                </a:solidFill>
                <a:effectLst/>
                <a:latin typeface="Source Sans Pro" panose="020B0503030403020204" pitchFamily="34" charset="0"/>
              </a:rPr>
              <a:t>The rule requires certification by a company executive to help improve management involvement in the records.</a:t>
            </a:r>
          </a:p>
          <a:p>
            <a:pPr>
              <a:buNone/>
            </a:pPr>
            <a:endParaRPr lang="en-US" b="0" i="0" dirty="0">
              <a:solidFill>
                <a:srgbClr val="212121"/>
              </a:solidFill>
              <a:effectLst/>
              <a:latin typeface="Source Sans Pro" panose="020B0503030403020204" pitchFamily="34" charset="0"/>
            </a:endParaRPr>
          </a:p>
          <a:p>
            <a:pPr>
              <a:buNone/>
            </a:pPr>
            <a:r>
              <a:rPr lang="en-US" b="0" i="0" dirty="0">
                <a:solidFill>
                  <a:srgbClr val="212121"/>
                </a:solidFill>
                <a:effectLst/>
                <a:latin typeface="Source Sans Pro" panose="020B0503030403020204" pitchFamily="34" charset="0"/>
              </a:rPr>
              <a:t>A company executive is narrowly defined as:</a:t>
            </a:r>
          </a:p>
          <a:p>
            <a:pPr lvl="1">
              <a:buNone/>
            </a:pPr>
            <a:r>
              <a:rPr lang="en-US" b="0" i="0" dirty="0">
                <a:solidFill>
                  <a:srgbClr val="212121"/>
                </a:solidFill>
                <a:effectLst/>
                <a:latin typeface="Source Sans Pro" panose="020B0503030403020204" pitchFamily="34" charset="0"/>
              </a:rPr>
              <a:t>- an owner of the company,</a:t>
            </a:r>
          </a:p>
          <a:p>
            <a:pPr lvl="1">
              <a:buNone/>
            </a:pPr>
            <a:r>
              <a:rPr lang="en-US" b="0" i="0" dirty="0">
                <a:solidFill>
                  <a:srgbClr val="212121"/>
                </a:solidFill>
                <a:effectLst/>
                <a:latin typeface="Source Sans Pro" panose="020B0503030403020204" pitchFamily="34" charset="0"/>
              </a:rPr>
              <a:t>- an officer of the corporation</a:t>
            </a:r>
          </a:p>
          <a:p>
            <a:pPr lvl="1">
              <a:buNone/>
            </a:pPr>
            <a:r>
              <a:rPr lang="en-US" b="0" i="0" dirty="0">
                <a:solidFill>
                  <a:srgbClr val="212121"/>
                </a:solidFill>
                <a:effectLst/>
                <a:latin typeface="Source Sans Pro" panose="020B0503030403020204" pitchFamily="34" charset="0"/>
              </a:rPr>
              <a:t>- the highest ranking person at the establishment, or</a:t>
            </a:r>
          </a:p>
          <a:p>
            <a:pPr lvl="1">
              <a:buNone/>
            </a:pPr>
            <a:r>
              <a:rPr lang="en-US" b="0" i="0" dirty="0">
                <a:solidFill>
                  <a:srgbClr val="212121"/>
                </a:solidFill>
                <a:effectLst/>
                <a:latin typeface="Source Sans Pro" panose="020B0503030403020204" pitchFamily="34" charset="0"/>
              </a:rPr>
              <a:t>- their immediate supervisor</a:t>
            </a:r>
          </a:p>
          <a:p>
            <a:pPr>
              <a:buNone/>
            </a:pPr>
            <a:endParaRPr lang="en-US" b="0" i="0" dirty="0">
              <a:solidFill>
                <a:srgbClr val="212121"/>
              </a:solidFill>
              <a:effectLst/>
              <a:latin typeface="Source Sans Pro" panose="020B0503030403020204" pitchFamily="34" charset="0"/>
            </a:endParaRPr>
          </a:p>
          <a:p>
            <a:pPr>
              <a:buNone/>
            </a:pPr>
            <a:r>
              <a:rPr lang="en-US" b="0" i="0" dirty="0">
                <a:solidFill>
                  <a:srgbClr val="212121"/>
                </a:solidFill>
                <a:effectLst/>
                <a:latin typeface="Source Sans Pro" panose="020B0503030403020204" pitchFamily="34" charset="0"/>
              </a:rPr>
              <a:t>The records must be posted for 3 months from February 1</a:t>
            </a:r>
            <a:r>
              <a:rPr lang="en-US" b="0" i="0" baseline="30000" dirty="0">
                <a:solidFill>
                  <a:srgbClr val="212121"/>
                </a:solidFill>
                <a:effectLst/>
                <a:latin typeface="Source Sans Pro" panose="020B0503030403020204" pitchFamily="34" charset="0"/>
              </a:rPr>
              <a:t>st</a:t>
            </a:r>
            <a:r>
              <a:rPr lang="en-US" b="0" i="0" dirty="0">
                <a:solidFill>
                  <a:srgbClr val="212121"/>
                </a:solidFill>
                <a:effectLst/>
                <a:latin typeface="Source Sans Pro" panose="020B0503030403020204" pitchFamily="34" charset="0"/>
              </a:rPr>
              <a:t> through April 30</a:t>
            </a:r>
            <a:r>
              <a:rPr lang="en-US" b="0" i="0" baseline="30000" dirty="0">
                <a:solidFill>
                  <a:srgbClr val="212121"/>
                </a:solidFill>
                <a:effectLst/>
                <a:latin typeface="Source Sans Pro" panose="020B0503030403020204" pitchFamily="34" charset="0"/>
              </a:rPr>
              <a:t>th</a:t>
            </a:r>
            <a:r>
              <a:rPr lang="en-US" b="0" i="0" dirty="0">
                <a:solidFill>
                  <a:srgbClr val="212121"/>
                </a:solidFill>
                <a:effectLst/>
                <a:latin typeface="Source Sans Pro" panose="020B0503030403020204" pitchFamily="34" charset="0"/>
              </a:rPr>
              <a:t>. </a:t>
            </a:r>
            <a:endParaRPr lang="en-GB" dirty="0"/>
          </a:p>
        </p:txBody>
      </p:sp>
      <p:sp>
        <p:nvSpPr>
          <p:cNvPr id="4" name="Slide Number Placeholder 3"/>
          <p:cNvSpPr>
            <a:spLocks noGrp="1"/>
          </p:cNvSpPr>
          <p:nvPr>
            <p:ph type="sldNum" sz="quarter" idx="5"/>
          </p:nvPr>
        </p:nvSpPr>
        <p:spPr/>
        <p:txBody>
          <a:bodyPr/>
          <a:lstStyle/>
          <a:p>
            <a:fld id="{992F26A9-B259-3845-B75C-7413A7586C4E}" type="slidenum">
              <a:rPr lang="en-US" smtClean="0"/>
              <a:t>61</a:t>
            </a:fld>
            <a:endParaRPr lang="en-US" dirty="0"/>
          </a:p>
        </p:txBody>
      </p:sp>
    </p:spTree>
    <p:extLst>
      <p:ext uri="{BB962C8B-B14F-4D97-AF65-F5344CB8AC3E}">
        <p14:creationId xmlns:p14="http://schemas.microsoft.com/office/powerpoint/2010/main" val="331252457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Times New Roman" panose="02020603050405020304" pitchFamily="18" charset="0"/>
              </a:rPr>
              <a:t>The records must be retained for five years.</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Times New Roman" panose="02020603050405020304" pitchFamily="18"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Times New Roman" panose="02020603050405020304" pitchFamily="18" charset="0"/>
              </a:rPr>
              <a:t>During the retention period, the employer must update the 300 form to include any cases that are newly discovered or whose status has changed but does not have to change the summary or the 301 form.</a:t>
            </a:r>
          </a:p>
          <a:p>
            <a:endParaRPr lang="en-GB" b="0" i="0" dirty="0">
              <a:solidFill>
                <a:schemeClr val="tx1"/>
              </a:solidFill>
              <a:effectLst/>
              <a:latin typeface="+mn-lt"/>
            </a:endParaRPr>
          </a:p>
          <a:p>
            <a:r>
              <a:rPr lang="en-GB" b="0" i="0" dirty="0">
                <a:solidFill>
                  <a:schemeClr val="tx1"/>
                </a:solidFill>
                <a:effectLst/>
                <a:latin typeface="+mn-lt"/>
              </a:rPr>
              <a:t>T</a:t>
            </a:r>
            <a:r>
              <a:rPr lang="en-US" b="0" i="0" dirty="0">
                <a:solidFill>
                  <a:srgbClr val="212121"/>
                </a:solidFill>
                <a:effectLst/>
                <a:latin typeface="Source Sans Pro" panose="020B0503030403020204" pitchFamily="34" charset="0"/>
              </a:rPr>
              <a:t>he employer is required to update the entries on the OSHA 300 Log to include newly discovered cases and show changes that have occurred to previously recorded cases. The provisions in section 1904.33 state that the employer is not required to update the 300A Annual Summary or the 301 Incident Reports, although the employer is permitted to update these forms if he or she wishes to do so.</a:t>
            </a:r>
            <a:endParaRPr lang="en-GB" dirty="0"/>
          </a:p>
        </p:txBody>
      </p:sp>
      <p:sp>
        <p:nvSpPr>
          <p:cNvPr id="4" name="Slide Number Placeholder 3"/>
          <p:cNvSpPr>
            <a:spLocks noGrp="1"/>
          </p:cNvSpPr>
          <p:nvPr>
            <p:ph type="sldNum" sz="quarter" idx="5"/>
          </p:nvPr>
        </p:nvSpPr>
        <p:spPr/>
        <p:txBody>
          <a:bodyPr/>
          <a:lstStyle/>
          <a:p>
            <a:fld id="{992F26A9-B259-3845-B75C-7413A7586C4E}" type="slidenum">
              <a:rPr lang="en-US" smtClean="0"/>
              <a:t>62</a:t>
            </a:fld>
            <a:endParaRPr lang="en-US" dirty="0"/>
          </a:p>
        </p:txBody>
      </p:sp>
    </p:spTree>
    <p:extLst>
      <p:ext uri="{BB962C8B-B14F-4D97-AF65-F5344CB8AC3E}">
        <p14:creationId xmlns:p14="http://schemas.microsoft.com/office/powerpoint/2010/main" val="24553543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Times New Roman" panose="02020603050405020304" pitchFamily="18" charset="0"/>
              </a:rPr>
              <a:t>The rule requires each employer to set up a way for employees to report injuries and illnesses.  Employers also must tell each employee how to report.  This is a very basic step to make sure employees report cases so they can be recorded.</a:t>
            </a:r>
            <a:endPar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mn-cs"/>
            </a:endParaRPr>
          </a:p>
          <a:p>
            <a:endParaRPr lang="en-GB" dirty="0"/>
          </a:p>
        </p:txBody>
      </p:sp>
      <p:sp>
        <p:nvSpPr>
          <p:cNvPr id="4" name="Slide Number Placeholder 3"/>
          <p:cNvSpPr>
            <a:spLocks noGrp="1"/>
          </p:cNvSpPr>
          <p:nvPr>
            <p:ph type="sldNum" sz="quarter" idx="5"/>
          </p:nvPr>
        </p:nvSpPr>
        <p:spPr/>
        <p:txBody>
          <a:bodyPr/>
          <a:lstStyle/>
          <a:p>
            <a:fld id="{992F26A9-B259-3845-B75C-7413A7586C4E}" type="slidenum">
              <a:rPr lang="en-US" smtClean="0"/>
              <a:t>63</a:t>
            </a:fld>
            <a:endParaRPr lang="en-US" dirty="0"/>
          </a:p>
        </p:txBody>
      </p:sp>
    </p:spTree>
    <p:extLst>
      <p:ext uri="{BB962C8B-B14F-4D97-AF65-F5344CB8AC3E}">
        <p14:creationId xmlns:p14="http://schemas.microsoft.com/office/powerpoint/2010/main" val="9506742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cs typeface="Times New Roman" panose="02020603050405020304" pitchFamily="18" charset="0"/>
              </a:rPr>
              <a:t>Employers are also required to provide the records to employees.  The 300 Log is available to employees, former employees, or employee representatives by the end of the next business day.</a:t>
            </a:r>
          </a:p>
          <a:p>
            <a:pPr eaLnBrk="1" hangingPunct="1"/>
            <a:r>
              <a:rPr lang="en-US" altLang="en-US" dirty="0">
                <a:cs typeface="Times New Roman" panose="02020603050405020304" pitchFamily="18" charset="0"/>
              </a:rPr>
              <a:t>An employee, former employee or personal representative is allowed to receive a copy of his or her own 301 form. </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An authorized representative can get 301 information for all the injuries and illnesses at the establishment, but only the information about the injury or illness.  That information is provided on the right side of the 301 form.</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64</a:t>
            </a:fld>
            <a:endParaRPr lang="en-US" dirty="0"/>
          </a:p>
        </p:txBody>
      </p:sp>
    </p:spTree>
    <p:extLst>
      <p:ext uri="{BB962C8B-B14F-4D97-AF65-F5344CB8AC3E}">
        <p14:creationId xmlns:p14="http://schemas.microsoft.com/office/powerpoint/2010/main" val="10438307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Times New Roman" panose="02020603050405020304" pitchFamily="18" charset="0"/>
              </a:rPr>
              <a:t>Section 1904.35 includes a provision that employers are prohibited from discharging or discriminating against employees for reporting work-related injuries or illnesses. In addition, section 1904.36 reminds employers about the anti-discrimination provisions of the OSH Act.  Employers may not discriminate against an employee for reporting a work-related injury or illness case.</a:t>
            </a:r>
            <a:r>
              <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mn-cs"/>
              </a:rPr>
              <a:t> </a:t>
            </a:r>
          </a:p>
          <a:p>
            <a:endParaRPr lang="en-GB" dirty="0"/>
          </a:p>
        </p:txBody>
      </p:sp>
      <p:sp>
        <p:nvSpPr>
          <p:cNvPr id="4" name="Slide Number Placeholder 3"/>
          <p:cNvSpPr>
            <a:spLocks noGrp="1"/>
          </p:cNvSpPr>
          <p:nvPr>
            <p:ph type="sldNum" sz="quarter" idx="5"/>
          </p:nvPr>
        </p:nvSpPr>
        <p:spPr/>
        <p:txBody>
          <a:bodyPr/>
          <a:lstStyle/>
          <a:p>
            <a:fld id="{992F26A9-B259-3845-B75C-7413A7586C4E}" type="slidenum">
              <a:rPr lang="en-US" smtClean="0"/>
              <a:t>65</a:t>
            </a:fld>
            <a:endParaRPr lang="en-US" dirty="0"/>
          </a:p>
        </p:txBody>
      </p:sp>
    </p:spTree>
    <p:extLst>
      <p:ext uri="{BB962C8B-B14F-4D97-AF65-F5344CB8AC3E}">
        <p14:creationId xmlns:p14="http://schemas.microsoft.com/office/powerpoint/2010/main" val="289307320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cs typeface="Times New Roman" panose="02020603050405020304" pitchFamily="18" charset="0"/>
              </a:rPr>
              <a:t>The State Plan States must collect the same information as federal OSHA.</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However, the States may have more stringent or supplemental requirements on other matters, such as industry and size exemptions, the reporting of fatalities and catastrophes, and the access provisions.</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The State Plan States must cover public sector employees, so in these states records are kept by state and local government agencies.</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66</a:t>
            </a:fld>
            <a:endParaRPr lang="en-US" dirty="0"/>
          </a:p>
        </p:txBody>
      </p:sp>
    </p:spTree>
    <p:extLst>
      <p:ext uri="{BB962C8B-B14F-4D97-AF65-F5344CB8AC3E}">
        <p14:creationId xmlns:p14="http://schemas.microsoft.com/office/powerpoint/2010/main" val="1466162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cs typeface="Times New Roman" panose="02020603050405020304" pitchFamily="18" charset="0"/>
              </a:rPr>
              <a:t>The size exemption is based on the company’s peak employment during the last calendar year.  If, at any time last year, the company reached 11 or more workers, the company is not size exempt.  However, the company, or some of its individual establishments, may still be exempt because of industry classification.</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6</a:t>
            </a:fld>
            <a:endParaRPr lang="en-US" dirty="0"/>
          </a:p>
        </p:txBody>
      </p:sp>
    </p:spTree>
    <p:extLst>
      <p:ext uri="{BB962C8B-B14F-4D97-AF65-F5344CB8AC3E}">
        <p14:creationId xmlns:p14="http://schemas.microsoft.com/office/powerpoint/2010/main" val="7236378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Times New Roman" panose="02020603050405020304" pitchFamily="18" charset="0"/>
              </a:rPr>
              <a:t>Subpart E includes the requirements for providing information to the government.</a:t>
            </a:r>
          </a:p>
        </p:txBody>
      </p:sp>
      <p:sp>
        <p:nvSpPr>
          <p:cNvPr id="4" name="Slide Number Placeholder 3"/>
          <p:cNvSpPr>
            <a:spLocks noGrp="1"/>
          </p:cNvSpPr>
          <p:nvPr>
            <p:ph type="sldNum" sz="quarter" idx="5"/>
          </p:nvPr>
        </p:nvSpPr>
        <p:spPr/>
        <p:txBody>
          <a:bodyPr/>
          <a:lstStyle/>
          <a:p>
            <a:fld id="{992F26A9-B259-3845-B75C-7413A7586C4E}" type="slidenum">
              <a:rPr lang="en-US" smtClean="0"/>
              <a:t>67</a:t>
            </a:fld>
            <a:endParaRPr lang="en-US" dirty="0"/>
          </a:p>
        </p:txBody>
      </p:sp>
    </p:spTree>
    <p:extLst>
      <p:ext uri="{BB962C8B-B14F-4D97-AF65-F5344CB8AC3E}">
        <p14:creationId xmlns:p14="http://schemas.microsoft.com/office/powerpoint/2010/main" val="220941790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sng" strike="noStrike" kern="1200" cap="none" spc="0" normalizeH="0" baseline="0" noProof="0" dirty="0">
                <a:ln>
                  <a:noFill/>
                </a:ln>
                <a:solidFill>
                  <a:srgbClr val="000000"/>
                </a:solidFill>
                <a:effectLst/>
                <a:uLnTx/>
                <a:uFillTx/>
                <a:latin typeface="Verdana" pitchFamily="34" charset="0"/>
                <a:ea typeface="+mn-ea"/>
                <a:cs typeface="Times New Roman" panose="02020603050405020304" pitchFamily="18" charset="0"/>
              </a:rPr>
              <a:t>All</a:t>
            </a:r>
            <a:r>
              <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Times New Roman" panose="02020603050405020304" pitchFamily="18" charset="0"/>
              </a:rPr>
              <a:t> employers are required to report work-related fatalities to OSHA within 8 hours.  Work-related amputations, loss of an eye , or the in-patient hospitalization of one or more employees must be reported to OSHA within 24 hours of learning of the incident.</a:t>
            </a:r>
            <a:endPar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Times New Roman" panose="02020603050405020304" pitchFamily="18"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Times New Roman" panose="02020603050405020304" pitchFamily="18" charset="0"/>
              </a:rPr>
              <a:t>The case can be called in to the local area office or phoned in to 1-800-321-OSHA.  The case can also be reported to OSHA using the web application available from OSHA’s public website.</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Times New Roman" panose="02020603050405020304" pitchFamily="18"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Times New Roman" panose="02020603050405020304" pitchFamily="18" charset="0"/>
              </a:rPr>
              <a:t>Cases may be recordable but not reportable, for example, a fatality due to a motor vehicle accident on a public highway does not have to be reported within 8 hours, but it is a recordable fatality on the 300 Log.</a:t>
            </a:r>
            <a:r>
              <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mn-cs"/>
              </a:rPr>
              <a:t> </a:t>
            </a:r>
          </a:p>
        </p:txBody>
      </p:sp>
      <p:sp>
        <p:nvSpPr>
          <p:cNvPr id="4" name="Slide Number Placeholder 3"/>
          <p:cNvSpPr>
            <a:spLocks noGrp="1"/>
          </p:cNvSpPr>
          <p:nvPr>
            <p:ph type="sldNum" sz="quarter" idx="5"/>
          </p:nvPr>
        </p:nvSpPr>
        <p:spPr/>
        <p:txBody>
          <a:bodyPr/>
          <a:lstStyle/>
          <a:p>
            <a:fld id="{992F26A9-B259-3845-B75C-7413A7586C4E}" type="slidenum">
              <a:rPr lang="en-US" smtClean="0"/>
              <a:t>68</a:t>
            </a:fld>
            <a:endParaRPr lang="en-US" dirty="0"/>
          </a:p>
        </p:txBody>
      </p:sp>
    </p:spTree>
    <p:extLst>
      <p:ext uri="{BB962C8B-B14F-4D97-AF65-F5344CB8AC3E}">
        <p14:creationId xmlns:p14="http://schemas.microsoft.com/office/powerpoint/2010/main" val="380714777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Times New Roman" panose="02020603050405020304" pitchFamily="18" charset="0"/>
              </a:rPr>
              <a:t>Employers must provide the records within 4 business hours of a request by an OSHA, NIOSH, or State Plan official.  If an inspection is in Texas and the records are in New York, use the business hours of New York.</a:t>
            </a:r>
            <a:endParaRPr kumimoji="0" lang="en-US" altLang="en-US" sz="1200" b="0" i="0" u="none" strike="noStrike" kern="1200" cap="none" spc="0" normalizeH="0" baseline="0" noProof="0" dirty="0">
              <a:ln>
                <a:noFill/>
              </a:ln>
              <a:solidFill>
                <a:srgbClr val="000000"/>
              </a:solidFill>
              <a:effectLst/>
              <a:uLnTx/>
              <a:uFillTx/>
              <a:latin typeface="Verdana" pitchFamily="34" charset="0"/>
              <a:ea typeface="+mn-ea"/>
              <a:cs typeface="+mn-cs"/>
            </a:endParaRPr>
          </a:p>
        </p:txBody>
      </p:sp>
      <p:sp>
        <p:nvSpPr>
          <p:cNvPr id="4" name="Slide Number Placeholder 3"/>
          <p:cNvSpPr>
            <a:spLocks noGrp="1"/>
          </p:cNvSpPr>
          <p:nvPr>
            <p:ph type="sldNum" sz="quarter" idx="5"/>
          </p:nvPr>
        </p:nvSpPr>
        <p:spPr/>
        <p:txBody>
          <a:bodyPr/>
          <a:lstStyle/>
          <a:p>
            <a:fld id="{992F26A9-B259-3845-B75C-7413A7586C4E}" type="slidenum">
              <a:rPr lang="en-US" smtClean="0"/>
              <a:t>69</a:t>
            </a:fld>
            <a:endParaRPr lang="en-US" dirty="0"/>
          </a:p>
        </p:txBody>
      </p:sp>
    </p:spTree>
    <p:extLst>
      <p:ext uri="{BB962C8B-B14F-4D97-AF65-F5344CB8AC3E}">
        <p14:creationId xmlns:p14="http://schemas.microsoft.com/office/powerpoint/2010/main" val="269774156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t>Certain employers are also required to electronically submit certain injury and illness data from their OSHA Forms to OSHA through the Injury Tracking Application (ITA). More information about these requirements is available on OSHA’s ITA website:  </a:t>
            </a:r>
            <a:r>
              <a:rPr lang="en-US" dirty="0"/>
              <a:t>https://www.osha.gov/injuryreporting/</a:t>
            </a:r>
          </a:p>
        </p:txBody>
      </p:sp>
      <p:sp>
        <p:nvSpPr>
          <p:cNvPr id="4" name="Slide Number Placeholder 3"/>
          <p:cNvSpPr>
            <a:spLocks noGrp="1"/>
          </p:cNvSpPr>
          <p:nvPr>
            <p:ph type="sldNum" sz="quarter" idx="5"/>
          </p:nvPr>
        </p:nvSpPr>
        <p:spPr/>
        <p:txBody>
          <a:bodyPr/>
          <a:lstStyle/>
          <a:p>
            <a:fld id="{992F26A9-B259-3845-B75C-7413A7586C4E}" type="slidenum">
              <a:rPr lang="en-US" smtClean="0"/>
              <a:t>70</a:t>
            </a:fld>
            <a:endParaRPr lang="en-US" dirty="0"/>
          </a:p>
        </p:txBody>
      </p:sp>
    </p:spTree>
    <p:extLst>
      <p:ext uri="{BB962C8B-B14F-4D97-AF65-F5344CB8AC3E}">
        <p14:creationId xmlns:p14="http://schemas.microsoft.com/office/powerpoint/2010/main" val="17093646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cs typeface="Times New Roman" panose="02020603050405020304" pitchFamily="18" charset="0"/>
              </a:rPr>
              <a:t>Appendix A to Subpart B lists the partially exempt service and retail industries. Establishments in these industries are exempt even if they are very large.  For example, a very large chain of shoe stores or a very large bank is exempt.  Some of the State Plan States have different industry exemptions.  </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The industry exemption applies to individual establishments, so a company that is engaged in several lines of business could have some establishments that keep records, and others that do not.</a:t>
            </a:r>
            <a:r>
              <a:rPr lang="en-US" altLang="en-US" dirty="0"/>
              <a:t> </a:t>
            </a:r>
          </a:p>
          <a:p>
            <a:endParaRPr lang="en-US" dirty="0"/>
          </a:p>
          <a:p>
            <a:r>
              <a:rPr lang="en-US" b="0" i="0" dirty="0">
                <a:solidFill>
                  <a:srgbClr val="212121"/>
                </a:solidFill>
                <a:effectLst/>
                <a:latin typeface="Source Sans Pro" panose="020B0503030403020204" pitchFamily="34" charset="0"/>
              </a:rPr>
              <a:t>Employers are not required to keep OSHA injury and illness records for any establishment classified in the following </a:t>
            </a:r>
            <a:r>
              <a:rPr lang="en-US" b="0" i="0" u="sng" dirty="0">
                <a:solidFill>
                  <a:srgbClr val="0071BC"/>
                </a:solidFill>
                <a:effectLst/>
                <a:latin typeface="Source Sans Pro" panose="020B0503030403020204" pitchFamily="34" charset="0"/>
                <a:hlinkClick r:id="rId3" tooltip="North American Industry Classification System (NAICS)"/>
              </a:rPr>
              <a:t>North American Industry Classification System (NAICS)</a:t>
            </a:r>
            <a:r>
              <a:rPr lang="en-US" b="0" i="0" dirty="0">
                <a:solidFill>
                  <a:srgbClr val="212121"/>
                </a:solidFill>
                <a:effectLst/>
                <a:latin typeface="Source Sans Pro" panose="020B0503030403020204" pitchFamily="34" charset="0"/>
              </a:rPr>
              <a:t>, unless they are asked in writing to do so by OSHA, the Bureau of Labor Statistics (BLS), or a state agency operating under the authority of OSHA or the BLS. All employers, including those partially exempted by reason of company size or industry classification, must report to OSHA any workplace incident that results in a fatality, in-patient hospitalization, amputation, or loss of an eye (see § </a:t>
            </a:r>
            <a:r>
              <a:rPr lang="en-US" b="0" i="0" u="sng" dirty="0">
                <a:solidFill>
                  <a:srgbClr val="0071BC"/>
                </a:solidFill>
                <a:effectLst/>
                <a:latin typeface="Source Sans Pro" panose="020B0503030403020204" pitchFamily="34" charset="0"/>
                <a:hlinkClick r:id="rId4" tooltip="1904.39 - Reporting fatalities, hospitalizations, amputations, and losses of an eye as a result of work-related incidents to OSHA"/>
              </a:rPr>
              <a:t>1904.39</a:t>
            </a:r>
            <a:r>
              <a:rPr lang="en-US" b="0" i="0" dirty="0">
                <a:solidFill>
                  <a:srgbClr val="212121"/>
                </a:solidFill>
                <a:effectLst/>
                <a:latin typeface="Source Sans Pro" panose="020B0503030403020204" pitchFamily="34" charset="0"/>
              </a:rPr>
              <a:t>). The list of partially exempt industries is based on the 2007 NAICS codes. If an industry listed on the “Non-Mandatory Appendix A to Sub part B – Partially Exempt Industries” no longer exists in the 2017 and 2022 NAICS coding system, this would not change your partially exempt status. {See FAQ </a:t>
            </a:r>
            <a:r>
              <a:rPr lang="en-US" b="0" i="0" u="sng" dirty="0">
                <a:solidFill>
                  <a:srgbClr val="0071BC"/>
                </a:solidFill>
                <a:effectLst/>
                <a:latin typeface="Source Sans Pro" panose="020B0503030403020204" pitchFamily="34" charset="0"/>
                <a:hlinkClick r:id="rId5" tooltip="2-3"/>
              </a:rPr>
              <a:t>2-3</a:t>
            </a:r>
            <a:r>
              <a:rPr lang="en-US" b="0" i="0" dirty="0">
                <a:solidFill>
                  <a:srgbClr val="212121"/>
                </a:solidFill>
                <a:effectLst/>
                <a:latin typeface="Source Sans Pro" panose="020B0503030403020204" pitchFamily="34" charset="0"/>
              </a:rPr>
              <a:t> and </a:t>
            </a:r>
            <a:r>
              <a:rPr lang="en-US" b="0" i="0" u="sng" dirty="0">
                <a:solidFill>
                  <a:srgbClr val="0071BC"/>
                </a:solidFill>
                <a:effectLst/>
                <a:latin typeface="Source Sans Pro" panose="020B0503030403020204" pitchFamily="34" charset="0"/>
                <a:hlinkClick r:id="rId6" tooltip="2-4"/>
              </a:rPr>
              <a:t>2-4</a:t>
            </a:r>
            <a:r>
              <a:rPr lang="en-US" b="0" i="0" dirty="0">
                <a:solidFill>
                  <a:srgbClr val="212121"/>
                </a:solidFill>
                <a:effectLst/>
                <a:latin typeface="Source Sans Pro" panose="020B0503030403020204" pitchFamily="34" charset="0"/>
              </a:rPr>
              <a:t>}. For a list of industries that are covered by this recordkeeping rule, </a:t>
            </a:r>
            <a:r>
              <a:rPr lang="en-US" b="0" i="0" u="sng" dirty="0">
                <a:solidFill>
                  <a:srgbClr val="0071BC"/>
                </a:solidFill>
                <a:effectLst/>
                <a:latin typeface="Source Sans Pro" panose="020B0503030403020204" pitchFamily="34" charset="0"/>
                <a:hlinkClick r:id="rId7" tooltip="Industries Covered by Recordkeeping Rule 1904.39"/>
              </a:rPr>
              <a:t>click here</a:t>
            </a:r>
            <a:r>
              <a:rPr lang="en-US" b="0" i="0" dirty="0">
                <a:solidFill>
                  <a:srgbClr val="212121"/>
                </a:solidFill>
                <a:effectLst/>
                <a:latin typeface="Source Sans Pro" panose="020B0503030403020204" pitchFamily="34" charset="0"/>
              </a:rPr>
              <a:t>.</a:t>
            </a:r>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7</a:t>
            </a:fld>
            <a:endParaRPr lang="en-US" dirty="0"/>
          </a:p>
        </p:txBody>
      </p:sp>
    </p:spTree>
    <p:extLst>
      <p:ext uri="{BB962C8B-B14F-4D97-AF65-F5344CB8AC3E}">
        <p14:creationId xmlns:p14="http://schemas.microsoft.com/office/powerpoint/2010/main" val="3854087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cs typeface="Times New Roman" panose="02020603050405020304" pitchFamily="18" charset="0"/>
              </a:rPr>
              <a:t>Subpart C defines which cases should be recorded on the OSHA 300 Log and which should not be recorded.</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The sections of the rule follow the process for deciding if a case is recordable: determining work-relatedness, if it is a new case, if it meets the general recording criteria, and whether it has special criteria for a specific injury/illness type.</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8</a:t>
            </a:fld>
            <a:endParaRPr lang="en-US" dirty="0"/>
          </a:p>
        </p:txBody>
      </p:sp>
    </p:spTree>
    <p:extLst>
      <p:ext uri="{BB962C8B-B14F-4D97-AF65-F5344CB8AC3E}">
        <p14:creationId xmlns:p14="http://schemas.microsoft.com/office/powerpoint/2010/main" val="1565271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cs typeface="Times New Roman" panose="02020603050405020304" pitchFamily="18" charset="0"/>
              </a:rPr>
              <a:t>Paragraph 1904.4 explains the overall process for deciding whether or not to record a case. All cases (both injury and illness cases) are analyzed using the same criteria. Illness cases are only recorded if they meet the same criteria as injury cases.</a:t>
            </a:r>
          </a:p>
          <a:p>
            <a:pPr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1904.4 also includes a flowchart that provides a visual representation of the overall process for deciding whether or not to record an injury or illness.</a:t>
            </a:r>
            <a:r>
              <a:rPr lang="en-US" altLang="en-US" dirty="0"/>
              <a:t> </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9</a:t>
            </a:fld>
            <a:endParaRPr lang="en-US" dirty="0"/>
          </a:p>
        </p:txBody>
      </p:sp>
    </p:spTree>
    <p:extLst>
      <p:ext uri="{BB962C8B-B14F-4D97-AF65-F5344CB8AC3E}">
        <p14:creationId xmlns:p14="http://schemas.microsoft.com/office/powerpoint/2010/main" val="13095457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AC8A552-7374-7E5E-B746-A43D7A1DCAB8}"/>
              </a:ext>
            </a:extLst>
          </p:cNvPr>
          <p:cNvPicPr>
            <a:picLocks noChangeAspect="1"/>
          </p:cNvPicPr>
          <p:nvPr userDrawn="1"/>
        </p:nvPicPr>
        <p:blipFill>
          <a:blip r:embed="rId2"/>
          <a:srcRect/>
          <a:stretch/>
        </p:blipFill>
        <p:spPr>
          <a:xfrm>
            <a:off x="0" y="-1777"/>
            <a:ext cx="12192000" cy="6221074"/>
          </a:xfrm>
          <a:prstGeom prst="rect">
            <a:avLst/>
          </a:prstGeom>
        </p:spPr>
      </p:pic>
      <p:sp>
        <p:nvSpPr>
          <p:cNvPr id="6" name="Title 1">
            <a:extLst>
              <a:ext uri="{FF2B5EF4-FFF2-40B4-BE49-F238E27FC236}">
                <a16:creationId xmlns:a16="http://schemas.microsoft.com/office/drawing/2014/main" id="{E0D2BD20-E24E-ABED-7D22-C7A8026C8AF1}"/>
              </a:ext>
            </a:extLst>
          </p:cNvPr>
          <p:cNvSpPr>
            <a:spLocks noGrp="1"/>
          </p:cNvSpPr>
          <p:nvPr>
            <p:ph type="ctrTitle"/>
          </p:nvPr>
        </p:nvSpPr>
        <p:spPr>
          <a:xfrm>
            <a:off x="581191" y="1020431"/>
            <a:ext cx="6532409" cy="1475013"/>
          </a:xfrm>
          <a:effectLst/>
        </p:spPr>
        <p:txBody>
          <a:bodyPr anchor="b">
            <a:normAutofit/>
          </a:bodyPr>
          <a:lstStyle>
            <a:lvl1pPr>
              <a:defRPr sz="3600" b="1" cap="none" baseline="0">
                <a:solidFill>
                  <a:schemeClr val="bg1"/>
                </a:solidFill>
                <a:latin typeface="Aptos" panose="020B0004020202020204" pitchFamily="34" charset="0"/>
              </a:defRPr>
            </a:lvl1pPr>
          </a:lstStyle>
          <a:p>
            <a:r>
              <a:rPr lang="en-US" dirty="0"/>
              <a:t>Click to edit Master title style</a:t>
            </a:r>
          </a:p>
        </p:txBody>
      </p:sp>
      <p:sp>
        <p:nvSpPr>
          <p:cNvPr id="7" name="Subtitle 2">
            <a:extLst>
              <a:ext uri="{FF2B5EF4-FFF2-40B4-BE49-F238E27FC236}">
                <a16:creationId xmlns:a16="http://schemas.microsoft.com/office/drawing/2014/main" id="{27DF1F57-D5A3-7826-AE90-9B1981057B8A}"/>
              </a:ext>
            </a:extLst>
          </p:cNvPr>
          <p:cNvSpPr>
            <a:spLocks noGrp="1"/>
          </p:cNvSpPr>
          <p:nvPr>
            <p:ph type="subTitle" idx="1"/>
          </p:nvPr>
        </p:nvSpPr>
        <p:spPr>
          <a:xfrm>
            <a:off x="581194" y="2495445"/>
            <a:ext cx="6532407" cy="590321"/>
          </a:xfrm>
        </p:spPr>
        <p:txBody>
          <a:bodyPr anchor="t">
            <a:normAutofit/>
          </a:bodyPr>
          <a:lstStyle>
            <a:lvl1pPr marL="0" indent="0" algn="l">
              <a:buNone/>
              <a:defRPr sz="2000" b="0" cap="none" baseline="0">
                <a:solidFill>
                  <a:srgbClr val="00B0F0"/>
                </a:solidFill>
                <a:latin typeface="Aptos" panose="020B00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8" name="Picture 7" descr="Icon&#10;&#10;AI-generated content may be incorrect.">
            <a:extLst>
              <a:ext uri="{FF2B5EF4-FFF2-40B4-BE49-F238E27FC236}">
                <a16:creationId xmlns:a16="http://schemas.microsoft.com/office/drawing/2014/main" id="{8CF53F69-DA90-FBB8-70B1-DBD0F2F29FE3}"/>
              </a:ext>
            </a:extLst>
          </p:cNvPr>
          <p:cNvPicPr>
            <a:picLocks noChangeAspect="1"/>
          </p:cNvPicPr>
          <p:nvPr userDrawn="1"/>
        </p:nvPicPr>
        <p:blipFill>
          <a:blip r:embed="rId3">
            <a:alphaModFix amt="3000"/>
          </a:blip>
          <a:srcRect t="8100" r="23863" b="43916"/>
          <a:stretch/>
        </p:blipFill>
        <p:spPr>
          <a:xfrm>
            <a:off x="1401061" y="0"/>
            <a:ext cx="9470939" cy="5968722"/>
          </a:xfrm>
          <a:prstGeom prst="rect">
            <a:avLst/>
          </a:prstGeom>
        </p:spPr>
      </p:pic>
      <p:pic>
        <p:nvPicPr>
          <p:cNvPr id="9" name="Picture 8" descr="Shape&#10;&#10;AI-generated content may be incorrect.">
            <a:extLst>
              <a:ext uri="{FF2B5EF4-FFF2-40B4-BE49-F238E27FC236}">
                <a16:creationId xmlns:a16="http://schemas.microsoft.com/office/drawing/2014/main" id="{20B7271A-B0DF-47F8-8512-2781E7803F97}"/>
              </a:ext>
            </a:extLst>
          </p:cNvPr>
          <p:cNvPicPr>
            <a:picLocks noChangeAspect="1"/>
          </p:cNvPicPr>
          <p:nvPr userDrawn="1"/>
        </p:nvPicPr>
        <p:blipFill>
          <a:blip r:embed="rId4"/>
          <a:stretch>
            <a:fillRect/>
          </a:stretch>
        </p:blipFill>
        <p:spPr>
          <a:xfrm>
            <a:off x="9313187" y="5968722"/>
            <a:ext cx="2218813" cy="358180"/>
          </a:xfrm>
          <a:prstGeom prst="rect">
            <a:avLst/>
          </a:prstGeom>
        </p:spPr>
      </p:pic>
    </p:spTree>
    <p:extLst>
      <p:ext uri="{BB962C8B-B14F-4D97-AF65-F5344CB8AC3E}">
        <p14:creationId xmlns:p14="http://schemas.microsoft.com/office/powerpoint/2010/main" val="5398435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260E33-B222-E53C-1E85-CD5C0F91003D}"/>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3" name="AutoShape 3">
            <a:extLst>
              <a:ext uri="{FF2B5EF4-FFF2-40B4-BE49-F238E27FC236}">
                <a16:creationId xmlns:a16="http://schemas.microsoft.com/office/drawing/2014/main" id="{EBF1CE6D-ED2E-72C5-2768-C78F788C5D9F}"/>
              </a:ext>
            </a:extLst>
          </p:cNvPr>
          <p:cNvSpPr>
            <a:spLocks noChangeAspect="1" noChangeArrowheads="1" noTextEdit="1"/>
          </p:cNvSpPr>
          <p:nvPr userDrawn="1"/>
        </p:nvSpPr>
        <p:spPr bwMode="auto">
          <a:xfrm>
            <a:off x="-76200" y="0"/>
            <a:ext cx="12268200"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7">
            <a:extLst>
              <a:ext uri="{FF2B5EF4-FFF2-40B4-BE49-F238E27FC236}">
                <a16:creationId xmlns:a16="http://schemas.microsoft.com/office/drawing/2014/main" id="{87337B08-0FE5-4627-390E-ABD40EBA45DF}"/>
              </a:ext>
            </a:extLst>
          </p:cNvPr>
          <p:cNvSpPr>
            <a:spLocks/>
          </p:cNvSpPr>
          <p:nvPr userDrawn="1"/>
        </p:nvSpPr>
        <p:spPr bwMode="auto">
          <a:xfrm>
            <a:off x="5588000" y="-147638"/>
            <a:ext cx="6819900" cy="1446213"/>
          </a:xfrm>
          <a:custGeom>
            <a:avLst/>
            <a:gdLst>
              <a:gd name="T0" fmla="*/ 1007 w 1007"/>
              <a:gd name="T1" fmla="*/ 0 h 213"/>
              <a:gd name="T2" fmla="*/ 829 w 1007"/>
              <a:gd name="T3" fmla="*/ 174 h 213"/>
              <a:gd name="T4" fmla="*/ 734 w 1007"/>
              <a:gd name="T5" fmla="*/ 213 h 213"/>
              <a:gd name="T6" fmla="*/ 0 w 1007"/>
              <a:gd name="T7" fmla="*/ 213 h 213"/>
            </a:gdLst>
            <a:ahLst/>
            <a:cxnLst>
              <a:cxn ang="0">
                <a:pos x="T0" y="T1"/>
              </a:cxn>
              <a:cxn ang="0">
                <a:pos x="T2" y="T3"/>
              </a:cxn>
              <a:cxn ang="0">
                <a:pos x="T4" y="T5"/>
              </a:cxn>
              <a:cxn ang="0">
                <a:pos x="T6" y="T7"/>
              </a:cxn>
            </a:cxnLst>
            <a:rect l="0" t="0" r="r" b="b"/>
            <a:pathLst>
              <a:path w="1007" h="213">
                <a:moveTo>
                  <a:pt x="1007" y="0"/>
                </a:moveTo>
                <a:cubicBezTo>
                  <a:pt x="829" y="174"/>
                  <a:pt x="829" y="174"/>
                  <a:pt x="829" y="174"/>
                </a:cubicBezTo>
                <a:cubicBezTo>
                  <a:pt x="804" y="199"/>
                  <a:pt x="770" y="213"/>
                  <a:pt x="734" y="213"/>
                </a:cubicBezTo>
                <a:cubicBezTo>
                  <a:pt x="0" y="213"/>
                  <a:pt x="0" y="213"/>
                  <a:pt x="0" y="213"/>
                </a:cubicBezTo>
              </a:path>
            </a:pathLst>
          </a:custGeom>
          <a:noFill/>
          <a:ln w="82550" cap="flat">
            <a:solidFill>
              <a:srgbClr val="1999C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 name="Line 8">
            <a:extLst>
              <a:ext uri="{FF2B5EF4-FFF2-40B4-BE49-F238E27FC236}">
                <a16:creationId xmlns:a16="http://schemas.microsoft.com/office/drawing/2014/main" id="{0D021321-5589-2A24-A0E6-B6976E096C21}"/>
              </a:ext>
            </a:extLst>
          </p:cNvPr>
          <p:cNvSpPr>
            <a:spLocks noChangeShapeType="1"/>
          </p:cNvSpPr>
          <p:nvPr userDrawn="1"/>
        </p:nvSpPr>
        <p:spPr bwMode="auto">
          <a:xfrm>
            <a:off x="-14288" y="1298575"/>
            <a:ext cx="5602288" cy="0"/>
          </a:xfrm>
          <a:prstGeom prst="line">
            <a:avLst/>
          </a:prstGeom>
          <a:noFill/>
          <a:ln w="82550" cap="flat">
            <a:solidFill>
              <a:srgbClr val="1999C8"/>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9" name="Group 8">
            <a:extLst>
              <a:ext uri="{FF2B5EF4-FFF2-40B4-BE49-F238E27FC236}">
                <a16:creationId xmlns:a16="http://schemas.microsoft.com/office/drawing/2014/main" id="{44F974D4-348E-D749-B7BE-6E4154907D01}"/>
              </a:ext>
            </a:extLst>
          </p:cNvPr>
          <p:cNvGrpSpPr/>
          <p:nvPr userDrawn="1"/>
        </p:nvGrpSpPr>
        <p:grpSpPr>
          <a:xfrm>
            <a:off x="-14288" y="-989013"/>
            <a:ext cx="12341226" cy="1514475"/>
            <a:chOff x="-14288" y="-493713"/>
            <a:chExt cx="12341226" cy="1514475"/>
          </a:xfrm>
        </p:grpSpPr>
        <p:sp>
          <p:nvSpPr>
            <p:cNvPr id="10" name="Freeform 5">
              <a:extLst>
                <a:ext uri="{FF2B5EF4-FFF2-40B4-BE49-F238E27FC236}">
                  <a16:creationId xmlns:a16="http://schemas.microsoft.com/office/drawing/2014/main" id="{37A0A0A3-A365-A910-B005-9C2334C21D96}"/>
                </a:ext>
              </a:extLst>
            </p:cNvPr>
            <p:cNvSpPr>
              <a:spLocks/>
            </p:cNvSpPr>
            <p:nvPr userDrawn="1"/>
          </p:nvSpPr>
          <p:spPr bwMode="auto">
            <a:xfrm>
              <a:off x="6075363" y="-296863"/>
              <a:ext cx="6054725" cy="1317625"/>
            </a:xfrm>
            <a:custGeom>
              <a:avLst/>
              <a:gdLst>
                <a:gd name="T0" fmla="*/ 0 w 894"/>
                <a:gd name="T1" fmla="*/ 194 h 194"/>
                <a:gd name="T2" fmla="*/ 653 w 894"/>
                <a:gd name="T3" fmla="*/ 194 h 194"/>
                <a:gd name="T4" fmla="*/ 737 w 894"/>
                <a:gd name="T5" fmla="*/ 158 h 194"/>
                <a:gd name="T6" fmla="*/ 894 w 894"/>
                <a:gd name="T7" fmla="*/ 0 h 194"/>
                <a:gd name="T8" fmla="*/ 0 w 894"/>
                <a:gd name="T9" fmla="*/ 0 h 194"/>
                <a:gd name="T10" fmla="*/ 0 w 894"/>
                <a:gd name="T11" fmla="*/ 194 h 194"/>
              </a:gdLst>
              <a:ahLst/>
              <a:cxnLst>
                <a:cxn ang="0">
                  <a:pos x="T0" y="T1"/>
                </a:cxn>
                <a:cxn ang="0">
                  <a:pos x="T2" y="T3"/>
                </a:cxn>
                <a:cxn ang="0">
                  <a:pos x="T4" y="T5"/>
                </a:cxn>
                <a:cxn ang="0">
                  <a:pos x="T6" y="T7"/>
                </a:cxn>
                <a:cxn ang="0">
                  <a:pos x="T8" y="T9"/>
                </a:cxn>
                <a:cxn ang="0">
                  <a:pos x="T10" y="T11"/>
                </a:cxn>
              </a:cxnLst>
              <a:rect l="0" t="0" r="r" b="b"/>
              <a:pathLst>
                <a:path w="894" h="194">
                  <a:moveTo>
                    <a:pt x="0" y="194"/>
                  </a:moveTo>
                  <a:cubicBezTo>
                    <a:pt x="653" y="194"/>
                    <a:pt x="653" y="194"/>
                    <a:pt x="653" y="194"/>
                  </a:cubicBezTo>
                  <a:cubicBezTo>
                    <a:pt x="685" y="194"/>
                    <a:pt x="715" y="181"/>
                    <a:pt x="737" y="158"/>
                  </a:cubicBezTo>
                  <a:cubicBezTo>
                    <a:pt x="894" y="0"/>
                    <a:pt x="894" y="0"/>
                    <a:pt x="894" y="0"/>
                  </a:cubicBezTo>
                  <a:cubicBezTo>
                    <a:pt x="0" y="0"/>
                    <a:pt x="0" y="0"/>
                    <a:pt x="0" y="0"/>
                  </a:cubicBezTo>
                  <a:lnTo>
                    <a:pt x="0" y="194"/>
                  </a:lnTo>
                  <a:close/>
                </a:path>
              </a:pathLst>
            </a:custGeom>
            <a:solidFill>
              <a:srgbClr val="0029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Rectangle 10">
              <a:extLst>
                <a:ext uri="{FF2B5EF4-FFF2-40B4-BE49-F238E27FC236}">
                  <a16:creationId xmlns:a16="http://schemas.microsoft.com/office/drawing/2014/main" id="{F2D40814-3B3C-F37F-2B0B-366253CBCAA9}"/>
                </a:ext>
              </a:extLst>
            </p:cNvPr>
            <p:cNvSpPr>
              <a:spLocks noChangeArrowheads="1"/>
            </p:cNvSpPr>
            <p:nvPr userDrawn="1"/>
          </p:nvSpPr>
          <p:spPr bwMode="auto">
            <a:xfrm>
              <a:off x="-14288" y="-296863"/>
              <a:ext cx="6096000" cy="1317625"/>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Rectangle 9">
              <a:extLst>
                <a:ext uri="{FF2B5EF4-FFF2-40B4-BE49-F238E27FC236}">
                  <a16:creationId xmlns:a16="http://schemas.microsoft.com/office/drawing/2014/main" id="{ED15F2CF-5DDE-4F86-A666-C47888FEBC82}"/>
                </a:ext>
              </a:extLst>
            </p:cNvPr>
            <p:cNvSpPr>
              <a:spLocks noChangeArrowheads="1"/>
            </p:cNvSpPr>
            <p:nvPr userDrawn="1"/>
          </p:nvSpPr>
          <p:spPr bwMode="auto">
            <a:xfrm>
              <a:off x="-14288" y="-487363"/>
              <a:ext cx="12042775" cy="285750"/>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0">
              <a:extLst>
                <a:ext uri="{FF2B5EF4-FFF2-40B4-BE49-F238E27FC236}">
                  <a16:creationId xmlns:a16="http://schemas.microsoft.com/office/drawing/2014/main" id="{A3F891F8-5D7D-73EF-A70F-2FE7BF062337}"/>
                </a:ext>
              </a:extLst>
            </p:cNvPr>
            <p:cNvSpPr>
              <a:spLocks/>
            </p:cNvSpPr>
            <p:nvPr userDrawn="1"/>
          </p:nvSpPr>
          <p:spPr bwMode="auto">
            <a:xfrm>
              <a:off x="11696700" y="-493713"/>
              <a:ext cx="630238" cy="638175"/>
            </a:xfrm>
            <a:custGeom>
              <a:avLst/>
              <a:gdLst>
                <a:gd name="T0" fmla="*/ 55 w 397"/>
                <a:gd name="T1" fmla="*/ 56 h 402"/>
                <a:gd name="T2" fmla="*/ 0 w 397"/>
                <a:gd name="T3" fmla="*/ 402 h 402"/>
                <a:gd name="T4" fmla="*/ 397 w 397"/>
                <a:gd name="T5" fmla="*/ 0 h 402"/>
                <a:gd name="T6" fmla="*/ 55 w 397"/>
                <a:gd name="T7" fmla="*/ 56 h 402"/>
              </a:gdLst>
              <a:ahLst/>
              <a:cxnLst>
                <a:cxn ang="0">
                  <a:pos x="T0" y="T1"/>
                </a:cxn>
                <a:cxn ang="0">
                  <a:pos x="T2" y="T3"/>
                </a:cxn>
                <a:cxn ang="0">
                  <a:pos x="T4" y="T5"/>
                </a:cxn>
                <a:cxn ang="0">
                  <a:pos x="T6" y="T7"/>
                </a:cxn>
              </a:cxnLst>
              <a:rect l="0" t="0" r="r" b="b"/>
              <a:pathLst>
                <a:path w="397" h="402">
                  <a:moveTo>
                    <a:pt x="55" y="56"/>
                  </a:moveTo>
                  <a:lnTo>
                    <a:pt x="0" y="402"/>
                  </a:lnTo>
                  <a:lnTo>
                    <a:pt x="397" y="0"/>
                  </a:lnTo>
                  <a:lnTo>
                    <a:pt x="55" y="56"/>
                  </a:lnTo>
                  <a:close/>
                </a:path>
              </a:pathLst>
            </a:custGeom>
            <a:solidFill>
              <a:srgbClr val="0029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Rectangle 11">
              <a:extLst>
                <a:ext uri="{FF2B5EF4-FFF2-40B4-BE49-F238E27FC236}">
                  <a16:creationId xmlns:a16="http://schemas.microsoft.com/office/drawing/2014/main" id="{D885E428-50BB-3626-D29A-3BB03397E5F0}"/>
                </a:ext>
              </a:extLst>
            </p:cNvPr>
            <p:cNvSpPr>
              <a:spLocks noChangeArrowheads="1"/>
            </p:cNvSpPr>
            <p:nvPr userDrawn="1"/>
          </p:nvSpPr>
          <p:spPr bwMode="auto">
            <a:xfrm>
              <a:off x="11580813" y="-487363"/>
              <a:ext cx="657225" cy="47625"/>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Rectangle 14">
              <a:extLst>
                <a:ext uri="{FF2B5EF4-FFF2-40B4-BE49-F238E27FC236}">
                  <a16:creationId xmlns:a16="http://schemas.microsoft.com/office/drawing/2014/main" id="{E582AE3F-8023-EB2D-B995-246E83C49024}"/>
                </a:ext>
              </a:extLst>
            </p:cNvPr>
            <p:cNvSpPr/>
            <p:nvPr userDrawn="1"/>
          </p:nvSpPr>
          <p:spPr>
            <a:xfrm>
              <a:off x="5811044" y="-319958"/>
              <a:ext cx="493712" cy="1317624"/>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itle 1">
            <a:extLst>
              <a:ext uri="{FF2B5EF4-FFF2-40B4-BE49-F238E27FC236}">
                <a16:creationId xmlns:a16="http://schemas.microsoft.com/office/drawing/2014/main" id="{3080B338-D2A4-0689-1F64-BD1DC824ECEF}"/>
              </a:ext>
            </a:extLst>
          </p:cNvPr>
          <p:cNvSpPr>
            <a:spLocks noGrp="1"/>
          </p:cNvSpPr>
          <p:nvPr>
            <p:ph type="title"/>
          </p:nvPr>
        </p:nvSpPr>
        <p:spPr>
          <a:xfrm>
            <a:off x="581192" y="623940"/>
            <a:ext cx="9969577" cy="509081"/>
          </a:xfrm>
        </p:spPr>
        <p:txBody>
          <a:bodyPr anchor="ctr" anchorCtr="0">
            <a:normAutofit/>
          </a:bodyPr>
          <a:lstStyle>
            <a:lvl1pPr>
              <a:defRPr sz="3200" b="1" cap="none" baseline="0">
                <a:solidFill>
                  <a:srgbClr val="00294E"/>
                </a:solidFill>
                <a:latin typeface="Aptos" panose="020B0004020202020204" pitchFamily="34" charset="0"/>
              </a:defRPr>
            </a:lvl1pPr>
          </a:lstStyle>
          <a:p>
            <a:r>
              <a:rPr lang="en-US" dirty="0"/>
              <a:t>Click to edit Master title style</a:t>
            </a:r>
          </a:p>
        </p:txBody>
      </p:sp>
      <p:sp>
        <p:nvSpPr>
          <p:cNvPr id="17" name="Rectangle 16">
            <a:extLst>
              <a:ext uri="{FF2B5EF4-FFF2-40B4-BE49-F238E27FC236}">
                <a16:creationId xmlns:a16="http://schemas.microsoft.com/office/drawing/2014/main" id="{DBB5EE63-B9CE-42CC-6ED6-45C83F75C98B}"/>
              </a:ext>
            </a:extLst>
          </p:cNvPr>
          <p:cNvSpPr/>
          <p:nvPr userDrawn="1"/>
        </p:nvSpPr>
        <p:spPr>
          <a:xfrm>
            <a:off x="-14288" y="-1143000"/>
            <a:ext cx="12606338" cy="1123950"/>
          </a:xfrm>
          <a:prstGeom prst="rect">
            <a:avLst/>
          </a:prstGeom>
          <a:solidFill>
            <a:srgbClr val="E7E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46D19FC9-C7AC-C553-221C-F3DCBC0DEDAE}"/>
              </a:ext>
            </a:extLst>
          </p:cNvPr>
          <p:cNvSpPr/>
          <p:nvPr userDrawn="1"/>
        </p:nvSpPr>
        <p:spPr>
          <a:xfrm>
            <a:off x="12211050" y="-147638"/>
            <a:ext cx="400050" cy="920751"/>
          </a:xfrm>
          <a:prstGeom prst="rect">
            <a:avLst/>
          </a:prstGeom>
          <a:solidFill>
            <a:srgbClr val="E7E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2" name="Straight Connector 21">
            <a:extLst>
              <a:ext uri="{FF2B5EF4-FFF2-40B4-BE49-F238E27FC236}">
                <a16:creationId xmlns:a16="http://schemas.microsoft.com/office/drawing/2014/main" id="{6FB89673-5CBC-B312-F9AA-971680045C22}"/>
              </a:ext>
            </a:extLst>
          </p:cNvPr>
          <p:cNvCxnSpPr/>
          <p:nvPr userDrawn="1"/>
        </p:nvCxnSpPr>
        <p:spPr>
          <a:xfrm>
            <a:off x="4802808" y="1304681"/>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7397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260E33-B222-E53C-1E85-CD5C0F91003D}"/>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pic>
        <p:nvPicPr>
          <p:cNvPr id="4" name="Picture 3">
            <a:extLst>
              <a:ext uri="{FF2B5EF4-FFF2-40B4-BE49-F238E27FC236}">
                <a16:creationId xmlns:a16="http://schemas.microsoft.com/office/drawing/2014/main" id="{A2A82939-81F8-BBDB-25B0-D4C14DB61F58}"/>
              </a:ext>
            </a:extLst>
          </p:cNvPr>
          <p:cNvPicPr>
            <a:picLocks noChangeAspect="1"/>
          </p:cNvPicPr>
          <p:nvPr userDrawn="1"/>
        </p:nvPicPr>
        <p:blipFill>
          <a:blip r:embed="rId2"/>
          <a:srcRect l="-495" t="26917" r="1953"/>
          <a:stretch/>
        </p:blipFill>
        <p:spPr>
          <a:xfrm>
            <a:off x="-76200" y="0"/>
            <a:ext cx="12268200" cy="1340493"/>
          </a:xfrm>
          <a:prstGeom prst="rect">
            <a:avLst/>
          </a:prstGeom>
        </p:spPr>
      </p:pic>
      <p:sp>
        <p:nvSpPr>
          <p:cNvPr id="7" name="Rectangle 6">
            <a:extLst>
              <a:ext uri="{FF2B5EF4-FFF2-40B4-BE49-F238E27FC236}">
                <a16:creationId xmlns:a16="http://schemas.microsoft.com/office/drawing/2014/main" id="{1ADF1041-AC14-B6BE-436D-1939A1FF6B78}"/>
              </a:ext>
            </a:extLst>
          </p:cNvPr>
          <p:cNvSpPr/>
          <p:nvPr userDrawn="1"/>
        </p:nvSpPr>
        <p:spPr>
          <a:xfrm>
            <a:off x="5983705" y="0"/>
            <a:ext cx="336884" cy="999200"/>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3A091654-7E47-EE51-0C64-13DA7BD80774}"/>
              </a:ext>
            </a:extLst>
          </p:cNvPr>
          <p:cNvSpPr>
            <a:spLocks noGrp="1"/>
          </p:cNvSpPr>
          <p:nvPr>
            <p:ph type="title"/>
          </p:nvPr>
        </p:nvSpPr>
        <p:spPr>
          <a:xfrm>
            <a:off x="581192" y="281040"/>
            <a:ext cx="9969577" cy="509081"/>
          </a:xfrm>
        </p:spPr>
        <p:txBody>
          <a:bodyPr anchor="ctr" anchorCtr="0">
            <a:normAutofit/>
          </a:bodyPr>
          <a:lstStyle>
            <a:lvl1pPr>
              <a:defRPr sz="3200" b="1" cap="none" baseline="0">
                <a:latin typeface="Aptos" panose="020B0004020202020204" pitchFamily="34" charset="0"/>
              </a:defRPr>
            </a:lvl1pPr>
          </a:lstStyle>
          <a:p>
            <a:r>
              <a:rPr lang="en-US" dirty="0"/>
              <a:t>Click to edit Master title style</a:t>
            </a:r>
          </a:p>
        </p:txBody>
      </p:sp>
      <p:cxnSp>
        <p:nvCxnSpPr>
          <p:cNvPr id="5" name="Straight Connector 4">
            <a:extLst>
              <a:ext uri="{FF2B5EF4-FFF2-40B4-BE49-F238E27FC236}">
                <a16:creationId xmlns:a16="http://schemas.microsoft.com/office/drawing/2014/main" id="{99BAAB7A-1E25-6B1C-2E30-595502C30526}"/>
              </a:ext>
            </a:extLst>
          </p:cNvPr>
          <p:cNvCxnSpPr/>
          <p:nvPr userDrawn="1"/>
        </p:nvCxnSpPr>
        <p:spPr>
          <a:xfrm>
            <a:off x="4802808" y="1304681"/>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5929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3C1CBF-F2D1-9750-CBE7-1A0B9BCA77D5}"/>
              </a:ext>
            </a:extLst>
          </p:cNvPr>
          <p:cNvPicPr>
            <a:picLocks noChangeAspect="1"/>
          </p:cNvPicPr>
          <p:nvPr userDrawn="1"/>
        </p:nvPicPr>
        <p:blipFill>
          <a:blip r:embed="rId2"/>
          <a:srcRect l="1035" t="804" r="1035"/>
          <a:stretch/>
        </p:blipFill>
        <p:spPr>
          <a:xfrm>
            <a:off x="0" y="0"/>
            <a:ext cx="12192000" cy="1819455"/>
          </a:xfrm>
          <a:prstGeom prst="rect">
            <a:avLst/>
          </a:prstGeom>
        </p:spPr>
      </p:pic>
      <p:sp>
        <p:nvSpPr>
          <p:cNvPr id="2" name="TextBox 1">
            <a:extLst>
              <a:ext uri="{FF2B5EF4-FFF2-40B4-BE49-F238E27FC236}">
                <a16:creationId xmlns:a16="http://schemas.microsoft.com/office/drawing/2014/main" id="{3B260E33-B222-E53C-1E85-CD5C0F91003D}"/>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4" name="Rectangle 3">
            <a:extLst>
              <a:ext uri="{FF2B5EF4-FFF2-40B4-BE49-F238E27FC236}">
                <a16:creationId xmlns:a16="http://schemas.microsoft.com/office/drawing/2014/main" id="{955AAF8F-4EFA-157D-7ADF-47480C598A27}"/>
              </a:ext>
            </a:extLst>
          </p:cNvPr>
          <p:cNvSpPr/>
          <p:nvPr userDrawn="1"/>
        </p:nvSpPr>
        <p:spPr>
          <a:xfrm>
            <a:off x="5887453" y="0"/>
            <a:ext cx="433136" cy="1364622"/>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73127C39-B465-101A-4E79-4FAB95FA567D}"/>
              </a:ext>
            </a:extLst>
          </p:cNvPr>
          <p:cNvSpPr>
            <a:spLocks noGrp="1"/>
          </p:cNvSpPr>
          <p:nvPr>
            <p:ph type="title"/>
          </p:nvPr>
        </p:nvSpPr>
        <p:spPr>
          <a:xfrm>
            <a:off x="581192" y="376290"/>
            <a:ext cx="9969577" cy="988332"/>
          </a:xfrm>
        </p:spPr>
        <p:txBody>
          <a:bodyPr>
            <a:normAutofit/>
          </a:bodyPr>
          <a:lstStyle>
            <a:lvl1pPr>
              <a:defRPr sz="3200" b="1" cap="none" baseline="0">
                <a:latin typeface="Aptos" panose="020B000402020202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A5EAB0D8-E0A4-E59E-581A-A667229A2ABE}"/>
              </a:ext>
            </a:extLst>
          </p:cNvPr>
          <p:cNvCxnSpPr/>
          <p:nvPr userDrawn="1"/>
        </p:nvCxnSpPr>
        <p:spPr>
          <a:xfrm>
            <a:off x="4802808" y="1755060"/>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98460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A56ED22-8E16-05DC-2A26-2D024495EB25}"/>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Tree>
    <p:extLst>
      <p:ext uri="{BB962C8B-B14F-4D97-AF65-F5344CB8AC3E}">
        <p14:creationId xmlns:p14="http://schemas.microsoft.com/office/powerpoint/2010/main" val="12627281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BAA7BDB-398F-F5A5-8571-B19E5BD442A2}"/>
              </a:ext>
            </a:extLst>
          </p:cNvPr>
          <p:cNvPicPr>
            <a:picLocks noChangeAspect="1"/>
          </p:cNvPicPr>
          <p:nvPr userDrawn="1"/>
        </p:nvPicPr>
        <p:blipFill>
          <a:blip r:embed="rId2"/>
          <a:srcRect l="758" t="8905" r="952"/>
          <a:stretch/>
        </p:blipFill>
        <p:spPr>
          <a:xfrm rot="10800000" flipH="1">
            <a:off x="-1" y="5197293"/>
            <a:ext cx="12191999" cy="1660705"/>
          </a:xfrm>
          <a:prstGeom prst="rect">
            <a:avLst/>
          </a:prstGeom>
        </p:spPr>
      </p:pic>
      <p:pic>
        <p:nvPicPr>
          <p:cNvPr id="7" name="Picture 6" descr="Icon&#10;&#10;AI-generated content may be incorrect.">
            <a:extLst>
              <a:ext uri="{FF2B5EF4-FFF2-40B4-BE49-F238E27FC236}">
                <a16:creationId xmlns:a16="http://schemas.microsoft.com/office/drawing/2014/main" id="{2868F4D7-D032-3BF6-C3A5-F4CC8ACBDF45}"/>
              </a:ext>
            </a:extLst>
          </p:cNvPr>
          <p:cNvPicPr>
            <a:picLocks noChangeAspect="1"/>
          </p:cNvPicPr>
          <p:nvPr userDrawn="1"/>
        </p:nvPicPr>
        <p:blipFill>
          <a:blip r:embed="rId3">
            <a:alphaModFix amt="5000"/>
          </a:blip>
          <a:srcRect t="14066" r="3960" b="71169"/>
          <a:stretch/>
        </p:blipFill>
        <p:spPr>
          <a:xfrm>
            <a:off x="3602758" y="5466303"/>
            <a:ext cx="9984816" cy="1535055"/>
          </a:xfrm>
          <a:prstGeom prst="rect">
            <a:avLst/>
          </a:prstGeom>
        </p:spPr>
      </p:pic>
      <p:sp>
        <p:nvSpPr>
          <p:cNvPr id="3" name="Content Placeholder 2"/>
          <p:cNvSpPr>
            <a:spLocks noGrp="1"/>
          </p:cNvSpPr>
          <p:nvPr>
            <p:ph idx="1"/>
          </p:nvPr>
        </p:nvSpPr>
        <p:spPr>
          <a:xfrm>
            <a:off x="447816" y="601200"/>
            <a:ext cx="11292840" cy="4204800"/>
          </a:xfrm>
        </p:spPr>
        <p:txBody>
          <a:bodyPr anchor="ctr">
            <a:normAutofit/>
          </a:bodyPr>
          <a:lstStyle>
            <a:lvl1pPr>
              <a:buClr>
                <a:srgbClr val="1999C8"/>
              </a:buClr>
              <a:defRPr sz="2400">
                <a:solidFill>
                  <a:schemeClr val="tx2"/>
                </a:solidFill>
              </a:defRPr>
            </a:lvl1pPr>
            <a:lvl2pPr>
              <a:buClr>
                <a:srgbClr val="00B0F0"/>
              </a:buClr>
              <a:defRPr sz="2400">
                <a:solidFill>
                  <a:schemeClr val="tx2"/>
                </a:solidFill>
              </a:defRPr>
            </a:lvl2pPr>
            <a:lvl3pPr>
              <a:buClr>
                <a:schemeClr val="bg1">
                  <a:lumMod val="65000"/>
                </a:schemeClr>
              </a:buClr>
              <a:defRPr sz="2000">
                <a:solidFill>
                  <a:schemeClr val="tx2"/>
                </a:solidFill>
              </a:defRPr>
            </a:lvl3pPr>
            <a:lvl4pPr>
              <a:buClr>
                <a:schemeClr val="accent1"/>
              </a:buClr>
              <a:defRPr sz="1800">
                <a:solidFill>
                  <a:schemeClr val="tx2"/>
                </a:solidFill>
              </a:defRPr>
            </a:lvl4pPr>
            <a:lvl5pPr>
              <a:defRPr sz="18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581192" y="5754663"/>
            <a:ext cx="4909445" cy="689514"/>
          </a:xfrm>
        </p:spPr>
        <p:txBody>
          <a:bodyPr anchor="ctr">
            <a:normAutofit/>
          </a:bodyPr>
          <a:lstStyle>
            <a:lvl1pPr algn="l">
              <a:defRPr sz="2800" b="1" cap="none" baseline="0">
                <a:solidFill>
                  <a:schemeClr val="accent3"/>
                </a:solidFill>
                <a:latin typeface="Aptos" panose="020B0004020202020204" pitchFamily="34" charset="0"/>
              </a:defRPr>
            </a:lvl1pPr>
          </a:lstStyle>
          <a:p>
            <a:r>
              <a:rPr lang="en-US" dirty="0"/>
              <a:t>Click to edit Master title style</a:t>
            </a:r>
          </a:p>
        </p:txBody>
      </p:sp>
      <p:sp>
        <p:nvSpPr>
          <p:cNvPr id="4" name="Text Placeholder 3"/>
          <p:cNvSpPr>
            <a:spLocks noGrp="1"/>
          </p:cNvSpPr>
          <p:nvPr>
            <p:ph type="body" sz="half" idx="2"/>
          </p:nvPr>
        </p:nvSpPr>
        <p:spPr>
          <a:xfrm>
            <a:off x="5740824" y="5754663"/>
            <a:ext cx="4909446" cy="689515"/>
          </a:xfrm>
        </p:spPr>
        <p:txBody>
          <a:bodyPr anchor="ctr">
            <a:normAutofit/>
          </a:bodyPr>
          <a:lstStyle>
            <a:lvl1pPr marL="0" indent="0" algn="r">
              <a:buNone/>
              <a:defRPr sz="18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25250389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800" b="1" cap="none" baseline="0">
                <a:solidFill>
                  <a:schemeClr val="accent1"/>
                </a:solidFill>
                <a:latin typeface="Aptos" panose="020B0004020202020204" pitchFamily="34" charset="0"/>
              </a:defRPr>
            </a:lvl1pPr>
          </a:lstStyle>
          <a:p>
            <a:r>
              <a:rPr lang="en-US" dirty="0"/>
              <a:t>Click to edit Master title style</a:t>
            </a:r>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600">
                <a:latin typeface="Aptos" panose="020B00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11929316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E1B435-7E4F-37FF-F48D-BD89934C081A}"/>
              </a:ext>
            </a:extLst>
          </p:cNvPr>
          <p:cNvPicPr>
            <a:picLocks noChangeAspect="1"/>
          </p:cNvPicPr>
          <p:nvPr userDrawn="1"/>
        </p:nvPicPr>
        <p:blipFill>
          <a:blip r:embed="rId2"/>
          <a:srcRect l="1035" t="804" r="1035"/>
          <a:stretch/>
        </p:blipFill>
        <p:spPr>
          <a:xfrm>
            <a:off x="0" y="0"/>
            <a:ext cx="12192000" cy="1819455"/>
          </a:xfrm>
          <a:prstGeom prst="rect">
            <a:avLst/>
          </a:prstGeom>
        </p:spPr>
      </p:pic>
      <p:sp>
        <p:nvSpPr>
          <p:cNvPr id="3" name="Vertical Text Placeholder 2"/>
          <p:cNvSpPr>
            <a:spLocks noGrp="1"/>
          </p:cNvSpPr>
          <p:nvPr>
            <p:ph type="body" orient="vert" idx="1"/>
          </p:nvPr>
        </p:nvSpPr>
        <p:spPr/>
        <p:txBody>
          <a:bodyPr vert="eaVert" anchor="t">
            <a:normAutofit/>
          </a:bodyPr>
          <a:lstStyle>
            <a:lvl1pPr algn="l">
              <a:buClr>
                <a:srgbClr val="1999C8"/>
              </a:buClr>
              <a:defRPr sz="2800"/>
            </a:lvl1pPr>
            <a:lvl2pPr algn="l">
              <a:buClr>
                <a:srgbClr val="00B0F0"/>
              </a:buClr>
              <a:defRPr sz="2800"/>
            </a:lvl2pPr>
            <a:lvl3pPr algn="l">
              <a:buClr>
                <a:schemeClr val="bg1">
                  <a:lumMod val="65000"/>
                </a:schemeClr>
              </a:buClr>
              <a:defRPr sz="2400"/>
            </a:lvl3pPr>
            <a:lvl4pPr algn="l">
              <a:buClr>
                <a:schemeClr val="accent1"/>
              </a:buClr>
              <a:defRPr sz="2000"/>
            </a:lvl4pPr>
            <a:lvl5pPr algn="l">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Box 6">
            <a:extLst>
              <a:ext uri="{FF2B5EF4-FFF2-40B4-BE49-F238E27FC236}">
                <a16:creationId xmlns:a16="http://schemas.microsoft.com/office/drawing/2014/main" id="{678FCA4D-07A8-2843-45B5-2637FAE9155F}"/>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5" name="Title 1">
            <a:extLst>
              <a:ext uri="{FF2B5EF4-FFF2-40B4-BE49-F238E27FC236}">
                <a16:creationId xmlns:a16="http://schemas.microsoft.com/office/drawing/2014/main" id="{2520394D-E36D-9185-51BE-117AFCD6332E}"/>
              </a:ext>
            </a:extLst>
          </p:cNvPr>
          <p:cNvSpPr>
            <a:spLocks noGrp="1"/>
          </p:cNvSpPr>
          <p:nvPr>
            <p:ph type="title"/>
          </p:nvPr>
        </p:nvSpPr>
        <p:spPr>
          <a:xfrm>
            <a:off x="581192" y="376290"/>
            <a:ext cx="9969577" cy="988332"/>
          </a:xfrm>
        </p:spPr>
        <p:txBody>
          <a:bodyPr>
            <a:normAutofit/>
          </a:bodyPr>
          <a:lstStyle>
            <a:lvl1pPr>
              <a:defRPr sz="3200" b="1" cap="none" baseline="0">
                <a:latin typeface="Aptos" panose="020B0004020202020204" pitchFamily="34" charset="0"/>
              </a:defRPr>
            </a:lvl1pPr>
          </a:lstStyle>
          <a:p>
            <a:r>
              <a:rPr lang="en-US" dirty="0"/>
              <a:t>Click to edit Master title style</a:t>
            </a:r>
          </a:p>
        </p:txBody>
      </p:sp>
      <p:cxnSp>
        <p:nvCxnSpPr>
          <p:cNvPr id="6" name="Straight Connector 5">
            <a:extLst>
              <a:ext uri="{FF2B5EF4-FFF2-40B4-BE49-F238E27FC236}">
                <a16:creationId xmlns:a16="http://schemas.microsoft.com/office/drawing/2014/main" id="{693085C6-4EA1-E182-9C27-F162D86E50B9}"/>
              </a:ext>
            </a:extLst>
          </p:cNvPr>
          <p:cNvCxnSpPr/>
          <p:nvPr userDrawn="1"/>
        </p:nvCxnSpPr>
        <p:spPr>
          <a:xfrm>
            <a:off x="4802808" y="1741415"/>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544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192" y="1621534"/>
            <a:ext cx="11029615" cy="4237266"/>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7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2FB7939B-9E92-F0F2-88AD-A6BEB3B922B6}"/>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5" name="AutoShape 3">
            <a:extLst>
              <a:ext uri="{FF2B5EF4-FFF2-40B4-BE49-F238E27FC236}">
                <a16:creationId xmlns:a16="http://schemas.microsoft.com/office/drawing/2014/main" id="{146937E1-1590-9454-6ABE-8FB4BE51863B}"/>
              </a:ext>
            </a:extLst>
          </p:cNvPr>
          <p:cNvSpPr>
            <a:spLocks noChangeAspect="1" noChangeArrowheads="1" noTextEdit="1"/>
          </p:cNvSpPr>
          <p:nvPr userDrawn="1"/>
        </p:nvSpPr>
        <p:spPr bwMode="auto">
          <a:xfrm>
            <a:off x="-76200" y="0"/>
            <a:ext cx="12268200"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a:extLst>
              <a:ext uri="{FF2B5EF4-FFF2-40B4-BE49-F238E27FC236}">
                <a16:creationId xmlns:a16="http://schemas.microsoft.com/office/drawing/2014/main" id="{94E30FC8-BA00-F188-E790-A5FBA2D4783D}"/>
              </a:ext>
            </a:extLst>
          </p:cNvPr>
          <p:cNvSpPr>
            <a:spLocks/>
          </p:cNvSpPr>
          <p:nvPr userDrawn="1"/>
        </p:nvSpPr>
        <p:spPr bwMode="auto">
          <a:xfrm>
            <a:off x="5588000" y="-147638"/>
            <a:ext cx="6819900" cy="1446213"/>
          </a:xfrm>
          <a:custGeom>
            <a:avLst/>
            <a:gdLst>
              <a:gd name="T0" fmla="*/ 1007 w 1007"/>
              <a:gd name="T1" fmla="*/ 0 h 213"/>
              <a:gd name="T2" fmla="*/ 829 w 1007"/>
              <a:gd name="T3" fmla="*/ 174 h 213"/>
              <a:gd name="T4" fmla="*/ 734 w 1007"/>
              <a:gd name="T5" fmla="*/ 213 h 213"/>
              <a:gd name="T6" fmla="*/ 0 w 1007"/>
              <a:gd name="T7" fmla="*/ 213 h 213"/>
            </a:gdLst>
            <a:ahLst/>
            <a:cxnLst>
              <a:cxn ang="0">
                <a:pos x="T0" y="T1"/>
              </a:cxn>
              <a:cxn ang="0">
                <a:pos x="T2" y="T3"/>
              </a:cxn>
              <a:cxn ang="0">
                <a:pos x="T4" y="T5"/>
              </a:cxn>
              <a:cxn ang="0">
                <a:pos x="T6" y="T7"/>
              </a:cxn>
            </a:cxnLst>
            <a:rect l="0" t="0" r="r" b="b"/>
            <a:pathLst>
              <a:path w="1007" h="213">
                <a:moveTo>
                  <a:pt x="1007" y="0"/>
                </a:moveTo>
                <a:cubicBezTo>
                  <a:pt x="829" y="174"/>
                  <a:pt x="829" y="174"/>
                  <a:pt x="829" y="174"/>
                </a:cubicBezTo>
                <a:cubicBezTo>
                  <a:pt x="804" y="199"/>
                  <a:pt x="770" y="213"/>
                  <a:pt x="734" y="213"/>
                </a:cubicBezTo>
                <a:cubicBezTo>
                  <a:pt x="0" y="213"/>
                  <a:pt x="0" y="213"/>
                  <a:pt x="0" y="213"/>
                </a:cubicBezTo>
              </a:path>
            </a:pathLst>
          </a:custGeom>
          <a:noFill/>
          <a:ln w="82550" cap="flat">
            <a:solidFill>
              <a:srgbClr val="1999C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 name="Line 8">
            <a:extLst>
              <a:ext uri="{FF2B5EF4-FFF2-40B4-BE49-F238E27FC236}">
                <a16:creationId xmlns:a16="http://schemas.microsoft.com/office/drawing/2014/main" id="{6873ECFD-E16D-26B5-CD67-F309824BF059}"/>
              </a:ext>
            </a:extLst>
          </p:cNvPr>
          <p:cNvSpPr>
            <a:spLocks noChangeShapeType="1"/>
          </p:cNvSpPr>
          <p:nvPr userDrawn="1"/>
        </p:nvSpPr>
        <p:spPr bwMode="auto">
          <a:xfrm>
            <a:off x="-14288" y="1298575"/>
            <a:ext cx="5602288" cy="0"/>
          </a:xfrm>
          <a:prstGeom prst="line">
            <a:avLst/>
          </a:prstGeom>
          <a:noFill/>
          <a:ln w="82550" cap="flat">
            <a:solidFill>
              <a:srgbClr val="1999C8"/>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16" name="Group 15">
            <a:extLst>
              <a:ext uri="{FF2B5EF4-FFF2-40B4-BE49-F238E27FC236}">
                <a16:creationId xmlns:a16="http://schemas.microsoft.com/office/drawing/2014/main" id="{9F456F44-BD24-D68B-3721-FF87E2A46408}"/>
              </a:ext>
            </a:extLst>
          </p:cNvPr>
          <p:cNvGrpSpPr/>
          <p:nvPr userDrawn="1"/>
        </p:nvGrpSpPr>
        <p:grpSpPr>
          <a:xfrm>
            <a:off x="-14288" y="-989013"/>
            <a:ext cx="12341226" cy="1514475"/>
            <a:chOff x="-14288" y="-493713"/>
            <a:chExt cx="12341226" cy="1514475"/>
          </a:xfrm>
        </p:grpSpPr>
        <p:sp>
          <p:nvSpPr>
            <p:cNvPr id="6" name="Freeform 5">
              <a:extLst>
                <a:ext uri="{FF2B5EF4-FFF2-40B4-BE49-F238E27FC236}">
                  <a16:creationId xmlns:a16="http://schemas.microsoft.com/office/drawing/2014/main" id="{D7A13526-A1FB-40C1-950D-BFCDA0AF9B24}"/>
                </a:ext>
              </a:extLst>
            </p:cNvPr>
            <p:cNvSpPr>
              <a:spLocks/>
            </p:cNvSpPr>
            <p:nvPr userDrawn="1"/>
          </p:nvSpPr>
          <p:spPr bwMode="auto">
            <a:xfrm>
              <a:off x="6075363" y="-296863"/>
              <a:ext cx="6054725" cy="1317625"/>
            </a:xfrm>
            <a:custGeom>
              <a:avLst/>
              <a:gdLst>
                <a:gd name="T0" fmla="*/ 0 w 894"/>
                <a:gd name="T1" fmla="*/ 194 h 194"/>
                <a:gd name="T2" fmla="*/ 653 w 894"/>
                <a:gd name="T3" fmla="*/ 194 h 194"/>
                <a:gd name="T4" fmla="*/ 737 w 894"/>
                <a:gd name="T5" fmla="*/ 158 h 194"/>
                <a:gd name="T6" fmla="*/ 894 w 894"/>
                <a:gd name="T7" fmla="*/ 0 h 194"/>
                <a:gd name="T8" fmla="*/ 0 w 894"/>
                <a:gd name="T9" fmla="*/ 0 h 194"/>
                <a:gd name="T10" fmla="*/ 0 w 894"/>
                <a:gd name="T11" fmla="*/ 194 h 194"/>
              </a:gdLst>
              <a:ahLst/>
              <a:cxnLst>
                <a:cxn ang="0">
                  <a:pos x="T0" y="T1"/>
                </a:cxn>
                <a:cxn ang="0">
                  <a:pos x="T2" y="T3"/>
                </a:cxn>
                <a:cxn ang="0">
                  <a:pos x="T4" y="T5"/>
                </a:cxn>
                <a:cxn ang="0">
                  <a:pos x="T6" y="T7"/>
                </a:cxn>
                <a:cxn ang="0">
                  <a:pos x="T8" y="T9"/>
                </a:cxn>
                <a:cxn ang="0">
                  <a:pos x="T10" y="T11"/>
                </a:cxn>
              </a:cxnLst>
              <a:rect l="0" t="0" r="r" b="b"/>
              <a:pathLst>
                <a:path w="894" h="194">
                  <a:moveTo>
                    <a:pt x="0" y="194"/>
                  </a:moveTo>
                  <a:cubicBezTo>
                    <a:pt x="653" y="194"/>
                    <a:pt x="653" y="194"/>
                    <a:pt x="653" y="194"/>
                  </a:cubicBezTo>
                  <a:cubicBezTo>
                    <a:pt x="685" y="194"/>
                    <a:pt x="715" y="181"/>
                    <a:pt x="737" y="158"/>
                  </a:cubicBezTo>
                  <a:cubicBezTo>
                    <a:pt x="894" y="0"/>
                    <a:pt x="894" y="0"/>
                    <a:pt x="894" y="0"/>
                  </a:cubicBezTo>
                  <a:cubicBezTo>
                    <a:pt x="0" y="0"/>
                    <a:pt x="0" y="0"/>
                    <a:pt x="0" y="0"/>
                  </a:cubicBezTo>
                  <a:lnTo>
                    <a:pt x="0" y="194"/>
                  </a:lnTo>
                  <a:close/>
                </a:path>
              </a:pathLst>
            </a:custGeom>
            <a:solidFill>
              <a:srgbClr val="0029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Rectangle 6">
              <a:extLst>
                <a:ext uri="{FF2B5EF4-FFF2-40B4-BE49-F238E27FC236}">
                  <a16:creationId xmlns:a16="http://schemas.microsoft.com/office/drawing/2014/main" id="{6A15B1C1-D484-7B6A-A6F3-675666A44892}"/>
                </a:ext>
              </a:extLst>
            </p:cNvPr>
            <p:cNvSpPr>
              <a:spLocks noChangeArrowheads="1"/>
            </p:cNvSpPr>
            <p:nvPr userDrawn="1"/>
          </p:nvSpPr>
          <p:spPr bwMode="auto">
            <a:xfrm>
              <a:off x="-14288" y="-296863"/>
              <a:ext cx="6096000" cy="1317625"/>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Rectangle 9">
              <a:extLst>
                <a:ext uri="{FF2B5EF4-FFF2-40B4-BE49-F238E27FC236}">
                  <a16:creationId xmlns:a16="http://schemas.microsoft.com/office/drawing/2014/main" id="{8BD75813-8418-1E8A-9A49-FCCD3B51DB82}"/>
                </a:ext>
              </a:extLst>
            </p:cNvPr>
            <p:cNvSpPr>
              <a:spLocks noChangeArrowheads="1"/>
            </p:cNvSpPr>
            <p:nvPr userDrawn="1"/>
          </p:nvSpPr>
          <p:spPr bwMode="auto">
            <a:xfrm>
              <a:off x="-14288" y="-487363"/>
              <a:ext cx="12042775" cy="285750"/>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0">
              <a:extLst>
                <a:ext uri="{FF2B5EF4-FFF2-40B4-BE49-F238E27FC236}">
                  <a16:creationId xmlns:a16="http://schemas.microsoft.com/office/drawing/2014/main" id="{88837785-9EF6-971B-6061-4ED1C4182246}"/>
                </a:ext>
              </a:extLst>
            </p:cNvPr>
            <p:cNvSpPr>
              <a:spLocks/>
            </p:cNvSpPr>
            <p:nvPr userDrawn="1"/>
          </p:nvSpPr>
          <p:spPr bwMode="auto">
            <a:xfrm>
              <a:off x="11696700" y="-493713"/>
              <a:ext cx="630238" cy="638175"/>
            </a:xfrm>
            <a:custGeom>
              <a:avLst/>
              <a:gdLst>
                <a:gd name="T0" fmla="*/ 55 w 397"/>
                <a:gd name="T1" fmla="*/ 56 h 402"/>
                <a:gd name="T2" fmla="*/ 0 w 397"/>
                <a:gd name="T3" fmla="*/ 402 h 402"/>
                <a:gd name="T4" fmla="*/ 397 w 397"/>
                <a:gd name="T5" fmla="*/ 0 h 402"/>
                <a:gd name="T6" fmla="*/ 55 w 397"/>
                <a:gd name="T7" fmla="*/ 56 h 402"/>
              </a:gdLst>
              <a:ahLst/>
              <a:cxnLst>
                <a:cxn ang="0">
                  <a:pos x="T0" y="T1"/>
                </a:cxn>
                <a:cxn ang="0">
                  <a:pos x="T2" y="T3"/>
                </a:cxn>
                <a:cxn ang="0">
                  <a:pos x="T4" y="T5"/>
                </a:cxn>
                <a:cxn ang="0">
                  <a:pos x="T6" y="T7"/>
                </a:cxn>
              </a:cxnLst>
              <a:rect l="0" t="0" r="r" b="b"/>
              <a:pathLst>
                <a:path w="397" h="402">
                  <a:moveTo>
                    <a:pt x="55" y="56"/>
                  </a:moveTo>
                  <a:lnTo>
                    <a:pt x="0" y="402"/>
                  </a:lnTo>
                  <a:lnTo>
                    <a:pt x="397" y="0"/>
                  </a:lnTo>
                  <a:lnTo>
                    <a:pt x="55" y="56"/>
                  </a:lnTo>
                  <a:close/>
                </a:path>
              </a:pathLst>
            </a:custGeom>
            <a:solidFill>
              <a:srgbClr val="0029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Rectangle 11">
              <a:extLst>
                <a:ext uri="{FF2B5EF4-FFF2-40B4-BE49-F238E27FC236}">
                  <a16:creationId xmlns:a16="http://schemas.microsoft.com/office/drawing/2014/main" id="{4C4CA3BA-5802-B2D8-BA5C-F4E3AC1EBF65}"/>
                </a:ext>
              </a:extLst>
            </p:cNvPr>
            <p:cNvSpPr>
              <a:spLocks noChangeArrowheads="1"/>
            </p:cNvSpPr>
            <p:nvPr userDrawn="1"/>
          </p:nvSpPr>
          <p:spPr bwMode="auto">
            <a:xfrm>
              <a:off x="11580813" y="-487363"/>
              <a:ext cx="657225" cy="47625"/>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Rectangle 14">
              <a:extLst>
                <a:ext uri="{FF2B5EF4-FFF2-40B4-BE49-F238E27FC236}">
                  <a16:creationId xmlns:a16="http://schemas.microsoft.com/office/drawing/2014/main" id="{E1F27371-C9ED-6732-F56B-70BC69567E2D}"/>
                </a:ext>
              </a:extLst>
            </p:cNvPr>
            <p:cNvSpPr/>
            <p:nvPr userDrawn="1"/>
          </p:nvSpPr>
          <p:spPr>
            <a:xfrm>
              <a:off x="5811044" y="-319958"/>
              <a:ext cx="493712" cy="1317624"/>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Title 1">
            <a:extLst>
              <a:ext uri="{FF2B5EF4-FFF2-40B4-BE49-F238E27FC236}">
                <a16:creationId xmlns:a16="http://schemas.microsoft.com/office/drawing/2014/main" id="{444DE633-E7C9-E3CB-9266-D5988D89693D}"/>
              </a:ext>
            </a:extLst>
          </p:cNvPr>
          <p:cNvSpPr>
            <a:spLocks noGrp="1"/>
          </p:cNvSpPr>
          <p:nvPr>
            <p:ph type="title"/>
          </p:nvPr>
        </p:nvSpPr>
        <p:spPr>
          <a:xfrm>
            <a:off x="581192" y="623940"/>
            <a:ext cx="9969577" cy="509081"/>
          </a:xfrm>
        </p:spPr>
        <p:txBody>
          <a:bodyPr anchor="ctr" anchorCtr="0">
            <a:normAutofit/>
          </a:bodyPr>
          <a:lstStyle>
            <a:lvl1pPr>
              <a:defRPr sz="3200" b="1" cap="none" baseline="0">
                <a:solidFill>
                  <a:srgbClr val="00294E"/>
                </a:solidFill>
                <a:latin typeface="Aptos" panose="020B0004020202020204" pitchFamily="34" charset="0"/>
              </a:defRPr>
            </a:lvl1pPr>
          </a:lstStyle>
          <a:p>
            <a:r>
              <a:rPr lang="en-US" dirty="0"/>
              <a:t>Click to edit Master title style</a:t>
            </a:r>
          </a:p>
        </p:txBody>
      </p:sp>
      <p:sp>
        <p:nvSpPr>
          <p:cNvPr id="17" name="Rectangle 16">
            <a:extLst>
              <a:ext uri="{FF2B5EF4-FFF2-40B4-BE49-F238E27FC236}">
                <a16:creationId xmlns:a16="http://schemas.microsoft.com/office/drawing/2014/main" id="{9B04B400-77D4-FFA3-81A2-59130D6A0767}"/>
              </a:ext>
            </a:extLst>
          </p:cNvPr>
          <p:cNvSpPr/>
          <p:nvPr userDrawn="1"/>
        </p:nvSpPr>
        <p:spPr>
          <a:xfrm>
            <a:off x="-14288" y="-1143000"/>
            <a:ext cx="12606338" cy="1123950"/>
          </a:xfrm>
          <a:prstGeom prst="rect">
            <a:avLst/>
          </a:prstGeom>
          <a:solidFill>
            <a:srgbClr val="E7E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5FC2A23F-E6CA-6A58-AAF2-765C6099595D}"/>
              </a:ext>
            </a:extLst>
          </p:cNvPr>
          <p:cNvSpPr/>
          <p:nvPr userDrawn="1"/>
        </p:nvSpPr>
        <p:spPr>
          <a:xfrm>
            <a:off x="12211050" y="-147638"/>
            <a:ext cx="400050" cy="920751"/>
          </a:xfrm>
          <a:prstGeom prst="rect">
            <a:avLst/>
          </a:prstGeom>
          <a:solidFill>
            <a:srgbClr val="E7E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 name="Straight Connector 19">
            <a:extLst>
              <a:ext uri="{FF2B5EF4-FFF2-40B4-BE49-F238E27FC236}">
                <a16:creationId xmlns:a16="http://schemas.microsoft.com/office/drawing/2014/main" id="{8B3F6572-F0C4-1932-819F-D3498B2BEA6F}"/>
              </a:ext>
            </a:extLst>
          </p:cNvPr>
          <p:cNvCxnSpPr/>
          <p:nvPr userDrawn="1"/>
        </p:nvCxnSpPr>
        <p:spPr>
          <a:xfrm>
            <a:off x="4802808" y="1304681"/>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6748341"/>
      </p:ext>
    </p:extLst>
  </p:cSld>
  <p:clrMapOvr>
    <a:masterClrMapping/>
  </p:clrMapOvr>
  <p:extLst>
    <p:ext uri="{DCECCB84-F9BA-43D5-87BE-67443E8EF086}">
      <p15:sldGuideLst xmlns:p15="http://schemas.microsoft.com/office/powerpoint/2012/main">
        <p15:guide id="1" orient="horz" pos="984"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DEFDCF21-1737-DF33-AB97-ECC00231DFF4}"/>
              </a:ext>
            </a:extLst>
          </p:cNvPr>
          <p:cNvPicPr>
            <a:picLocks noChangeAspect="1"/>
          </p:cNvPicPr>
          <p:nvPr userDrawn="1"/>
        </p:nvPicPr>
        <p:blipFill>
          <a:blip r:embed="rId2"/>
          <a:srcRect l="-495" t="26917" r="1953"/>
          <a:stretch/>
        </p:blipFill>
        <p:spPr>
          <a:xfrm>
            <a:off x="-76200" y="0"/>
            <a:ext cx="12268200" cy="1340493"/>
          </a:xfrm>
          <a:prstGeom prst="rect">
            <a:avLst/>
          </a:prstGeom>
        </p:spPr>
      </p:pic>
      <p:sp>
        <p:nvSpPr>
          <p:cNvPr id="3" name="Content Placeholder 2"/>
          <p:cNvSpPr>
            <a:spLocks noGrp="1"/>
          </p:cNvSpPr>
          <p:nvPr>
            <p:ph idx="1"/>
          </p:nvPr>
        </p:nvSpPr>
        <p:spPr>
          <a:xfrm>
            <a:off x="581192" y="1621534"/>
            <a:ext cx="11029615" cy="4237266"/>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7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2FB7939B-9E92-F0F2-88AD-A6BEB3B922B6}"/>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2" name="Rectangle 1">
            <a:extLst>
              <a:ext uri="{FF2B5EF4-FFF2-40B4-BE49-F238E27FC236}">
                <a16:creationId xmlns:a16="http://schemas.microsoft.com/office/drawing/2014/main" id="{301BBA97-BBF4-18B5-049A-796A3395E82F}"/>
              </a:ext>
            </a:extLst>
          </p:cNvPr>
          <p:cNvSpPr/>
          <p:nvPr userDrawn="1"/>
        </p:nvSpPr>
        <p:spPr>
          <a:xfrm>
            <a:off x="5983705" y="0"/>
            <a:ext cx="336884" cy="999200"/>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444DE633-E7C9-E3CB-9266-D5988D89693D}"/>
              </a:ext>
            </a:extLst>
          </p:cNvPr>
          <p:cNvSpPr>
            <a:spLocks noGrp="1"/>
          </p:cNvSpPr>
          <p:nvPr>
            <p:ph type="title"/>
          </p:nvPr>
        </p:nvSpPr>
        <p:spPr>
          <a:xfrm>
            <a:off x="581192" y="281040"/>
            <a:ext cx="9969577" cy="509081"/>
          </a:xfrm>
        </p:spPr>
        <p:txBody>
          <a:bodyPr anchor="ctr" anchorCtr="0">
            <a:normAutofit/>
          </a:bodyPr>
          <a:lstStyle>
            <a:lvl1pPr>
              <a:defRPr sz="3200" b="1" cap="none" baseline="0">
                <a:latin typeface="Aptos" panose="020B0004020202020204" pitchFamily="34" charset="0"/>
              </a:defRPr>
            </a:lvl1pPr>
          </a:lstStyle>
          <a:p>
            <a:r>
              <a:rPr lang="en-US" dirty="0"/>
              <a:t>Click to edit Master title style</a:t>
            </a:r>
          </a:p>
        </p:txBody>
      </p:sp>
      <p:cxnSp>
        <p:nvCxnSpPr>
          <p:cNvPr id="5" name="Straight Connector 4">
            <a:extLst>
              <a:ext uri="{FF2B5EF4-FFF2-40B4-BE49-F238E27FC236}">
                <a16:creationId xmlns:a16="http://schemas.microsoft.com/office/drawing/2014/main" id="{7A4F4C5B-E0DB-7351-DD94-5DABD2184E0D}"/>
              </a:ext>
            </a:extLst>
          </p:cNvPr>
          <p:cNvCxnSpPr/>
          <p:nvPr userDrawn="1"/>
        </p:nvCxnSpPr>
        <p:spPr>
          <a:xfrm>
            <a:off x="4802808" y="1304681"/>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5273140"/>
      </p:ext>
    </p:extLst>
  </p:cSld>
  <p:clrMapOvr>
    <a:masterClrMapping/>
  </p:clrMapOvr>
  <p:extLst>
    <p:ext uri="{DCECCB84-F9BA-43D5-87BE-67443E8EF086}">
      <p15:sldGuideLst xmlns:p15="http://schemas.microsoft.com/office/powerpoint/2012/main">
        <p15:guide id="1" orient="horz" pos="984"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DEFDCF21-1737-DF33-AB97-ECC00231DFF4}"/>
              </a:ext>
            </a:extLst>
          </p:cNvPr>
          <p:cNvPicPr>
            <a:picLocks noChangeAspect="1"/>
          </p:cNvPicPr>
          <p:nvPr userDrawn="1"/>
        </p:nvPicPr>
        <p:blipFill>
          <a:blip r:embed="rId2"/>
          <a:srcRect l="1035" t="804" r="1035"/>
          <a:stretch/>
        </p:blipFill>
        <p:spPr>
          <a:xfrm>
            <a:off x="0" y="0"/>
            <a:ext cx="12192000" cy="1819455"/>
          </a:xfrm>
          <a:prstGeom prst="rect">
            <a:avLst/>
          </a:prstGeom>
        </p:spPr>
      </p:pic>
      <p:sp>
        <p:nvSpPr>
          <p:cNvPr id="3" name="Content Placeholder 2"/>
          <p:cNvSpPr>
            <a:spLocks noGrp="1"/>
          </p:cNvSpPr>
          <p:nvPr>
            <p:ph idx="1"/>
          </p:nvPr>
        </p:nvSpPr>
        <p:spPr>
          <a:xfrm>
            <a:off x="581192" y="2180496"/>
            <a:ext cx="11029615" cy="3678303"/>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7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2FB7939B-9E92-F0F2-88AD-A6BEB3B922B6}"/>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2" name="Rectangle 1">
            <a:extLst>
              <a:ext uri="{FF2B5EF4-FFF2-40B4-BE49-F238E27FC236}">
                <a16:creationId xmlns:a16="http://schemas.microsoft.com/office/drawing/2014/main" id="{3E17FF0B-2BB4-9EA2-AD0E-2B1E8DA15376}"/>
              </a:ext>
            </a:extLst>
          </p:cNvPr>
          <p:cNvSpPr/>
          <p:nvPr userDrawn="1"/>
        </p:nvSpPr>
        <p:spPr>
          <a:xfrm>
            <a:off x="5903495" y="0"/>
            <a:ext cx="417094" cy="1364622"/>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444DE633-E7C9-E3CB-9266-D5988D89693D}"/>
              </a:ext>
            </a:extLst>
          </p:cNvPr>
          <p:cNvSpPr>
            <a:spLocks noGrp="1"/>
          </p:cNvSpPr>
          <p:nvPr>
            <p:ph type="title"/>
          </p:nvPr>
        </p:nvSpPr>
        <p:spPr>
          <a:xfrm>
            <a:off x="581192" y="376290"/>
            <a:ext cx="9969577" cy="988332"/>
          </a:xfrm>
        </p:spPr>
        <p:txBody>
          <a:bodyPr>
            <a:normAutofit/>
          </a:bodyPr>
          <a:lstStyle>
            <a:lvl1pPr>
              <a:defRPr sz="3200" b="1" cap="none" baseline="0">
                <a:latin typeface="Aptos" panose="020B0004020202020204" pitchFamily="34" charset="0"/>
              </a:defRPr>
            </a:lvl1pPr>
          </a:lstStyle>
          <a:p>
            <a:r>
              <a:rPr lang="en-US" dirty="0"/>
              <a:t>Click to edit Master title style</a:t>
            </a:r>
          </a:p>
        </p:txBody>
      </p:sp>
      <p:cxnSp>
        <p:nvCxnSpPr>
          <p:cNvPr id="5" name="Straight Connector 4">
            <a:extLst>
              <a:ext uri="{FF2B5EF4-FFF2-40B4-BE49-F238E27FC236}">
                <a16:creationId xmlns:a16="http://schemas.microsoft.com/office/drawing/2014/main" id="{C39BB2DD-A05B-8913-62BD-413030980983}"/>
              </a:ext>
            </a:extLst>
          </p:cNvPr>
          <p:cNvCxnSpPr/>
          <p:nvPr userDrawn="1"/>
        </p:nvCxnSpPr>
        <p:spPr>
          <a:xfrm>
            <a:off x="4933300" y="1764863"/>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5236035"/>
      </p:ext>
    </p:extLst>
  </p:cSld>
  <p:clrMapOvr>
    <a:masterClrMapping/>
  </p:clrMapOvr>
  <p:extLst>
    <p:ext uri="{DCECCB84-F9BA-43D5-87BE-67443E8EF086}">
      <p15:sldGuideLst xmlns:p15="http://schemas.microsoft.com/office/powerpoint/2012/main">
        <p15:guide id="1" orient="horz" pos="984"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ABFB8A4-41B4-619E-A0DC-1B8C01B947A6}"/>
              </a:ext>
            </a:extLst>
          </p:cNvPr>
          <p:cNvPicPr>
            <a:picLocks noChangeAspect="1"/>
          </p:cNvPicPr>
          <p:nvPr userDrawn="1"/>
        </p:nvPicPr>
        <p:blipFill>
          <a:blip r:embed="rId2"/>
          <a:srcRect l="758" t="13305" r="952" b="-1"/>
          <a:stretch/>
        </p:blipFill>
        <p:spPr>
          <a:xfrm rot="10800000">
            <a:off x="-2" y="5309586"/>
            <a:ext cx="12191999" cy="1580497"/>
          </a:xfrm>
          <a:prstGeom prst="rect">
            <a:avLst/>
          </a:prstGeom>
        </p:spPr>
      </p:pic>
      <p:sp>
        <p:nvSpPr>
          <p:cNvPr id="2" name="Title 1"/>
          <p:cNvSpPr>
            <a:spLocks noGrp="1"/>
          </p:cNvSpPr>
          <p:nvPr>
            <p:ph type="title"/>
          </p:nvPr>
        </p:nvSpPr>
        <p:spPr>
          <a:xfrm>
            <a:off x="1616166" y="3043910"/>
            <a:ext cx="9748516" cy="1497507"/>
          </a:xfrm>
        </p:spPr>
        <p:txBody>
          <a:bodyPr anchor="b">
            <a:normAutofit/>
          </a:bodyPr>
          <a:lstStyle>
            <a:lvl1pPr algn="l">
              <a:defRPr sz="4000" b="1" cap="none" baseline="0">
                <a:solidFill>
                  <a:schemeClr val="accent1"/>
                </a:solidFill>
                <a:latin typeface="Aptos" panose="020B00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1616165" y="4605585"/>
            <a:ext cx="9748516" cy="600556"/>
          </a:xfrm>
        </p:spPr>
        <p:txBody>
          <a:bodyPr anchor="t">
            <a:normAutofit/>
          </a:bodyPr>
          <a:lstStyle>
            <a:lvl1pPr marL="0" indent="0" algn="l">
              <a:buNone/>
              <a:defRPr sz="2000" cap="none" baseline="0">
                <a:solidFill>
                  <a:srgbClr val="1999C8"/>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4" name="Picture 3" descr="Icon&#10;&#10;AI-generated content may be incorrect.">
            <a:extLst>
              <a:ext uri="{FF2B5EF4-FFF2-40B4-BE49-F238E27FC236}">
                <a16:creationId xmlns:a16="http://schemas.microsoft.com/office/drawing/2014/main" id="{279D33EF-9B9D-A2CE-B091-8DFC49C821DC}"/>
              </a:ext>
            </a:extLst>
          </p:cNvPr>
          <p:cNvPicPr>
            <a:picLocks noChangeAspect="1"/>
          </p:cNvPicPr>
          <p:nvPr userDrawn="1"/>
        </p:nvPicPr>
        <p:blipFill>
          <a:blip r:embed="rId3">
            <a:alphaModFix amt="5000"/>
          </a:blip>
          <a:srcRect t="14066" r="3960" b="71169"/>
          <a:stretch/>
        </p:blipFill>
        <p:spPr>
          <a:xfrm>
            <a:off x="3602758" y="5562555"/>
            <a:ext cx="9984816" cy="1535055"/>
          </a:xfrm>
          <a:prstGeom prst="rect">
            <a:avLst/>
          </a:prstGeom>
        </p:spPr>
      </p:pic>
    </p:spTree>
    <p:extLst>
      <p:ext uri="{BB962C8B-B14F-4D97-AF65-F5344CB8AC3E}">
        <p14:creationId xmlns:p14="http://schemas.microsoft.com/office/powerpoint/2010/main" val="3957029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81193" y="1621533"/>
            <a:ext cx="5422390" cy="4315717"/>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88417" y="1621533"/>
            <a:ext cx="5422392" cy="4315717"/>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4652BC6D-8C31-67E2-DBE3-13F23AA53BCD}"/>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2" name="AutoShape 3">
            <a:extLst>
              <a:ext uri="{FF2B5EF4-FFF2-40B4-BE49-F238E27FC236}">
                <a16:creationId xmlns:a16="http://schemas.microsoft.com/office/drawing/2014/main" id="{B24C5D2E-8B0A-DEAF-4C9E-8DBDB2D45BC4}"/>
              </a:ext>
            </a:extLst>
          </p:cNvPr>
          <p:cNvSpPr>
            <a:spLocks noChangeAspect="1" noChangeArrowheads="1" noTextEdit="1"/>
          </p:cNvSpPr>
          <p:nvPr userDrawn="1"/>
        </p:nvSpPr>
        <p:spPr bwMode="auto">
          <a:xfrm>
            <a:off x="-76200" y="0"/>
            <a:ext cx="12268200"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a:extLst>
              <a:ext uri="{FF2B5EF4-FFF2-40B4-BE49-F238E27FC236}">
                <a16:creationId xmlns:a16="http://schemas.microsoft.com/office/drawing/2014/main" id="{38A80A83-1E25-C5D1-2F6F-77D64139BE1A}"/>
              </a:ext>
            </a:extLst>
          </p:cNvPr>
          <p:cNvSpPr>
            <a:spLocks/>
          </p:cNvSpPr>
          <p:nvPr userDrawn="1"/>
        </p:nvSpPr>
        <p:spPr bwMode="auto">
          <a:xfrm>
            <a:off x="5588000" y="-147638"/>
            <a:ext cx="6819900" cy="1446213"/>
          </a:xfrm>
          <a:custGeom>
            <a:avLst/>
            <a:gdLst>
              <a:gd name="T0" fmla="*/ 1007 w 1007"/>
              <a:gd name="T1" fmla="*/ 0 h 213"/>
              <a:gd name="T2" fmla="*/ 829 w 1007"/>
              <a:gd name="T3" fmla="*/ 174 h 213"/>
              <a:gd name="T4" fmla="*/ 734 w 1007"/>
              <a:gd name="T5" fmla="*/ 213 h 213"/>
              <a:gd name="T6" fmla="*/ 0 w 1007"/>
              <a:gd name="T7" fmla="*/ 213 h 213"/>
            </a:gdLst>
            <a:ahLst/>
            <a:cxnLst>
              <a:cxn ang="0">
                <a:pos x="T0" y="T1"/>
              </a:cxn>
              <a:cxn ang="0">
                <a:pos x="T2" y="T3"/>
              </a:cxn>
              <a:cxn ang="0">
                <a:pos x="T4" y="T5"/>
              </a:cxn>
              <a:cxn ang="0">
                <a:pos x="T6" y="T7"/>
              </a:cxn>
            </a:cxnLst>
            <a:rect l="0" t="0" r="r" b="b"/>
            <a:pathLst>
              <a:path w="1007" h="213">
                <a:moveTo>
                  <a:pt x="1007" y="0"/>
                </a:moveTo>
                <a:cubicBezTo>
                  <a:pt x="829" y="174"/>
                  <a:pt x="829" y="174"/>
                  <a:pt x="829" y="174"/>
                </a:cubicBezTo>
                <a:cubicBezTo>
                  <a:pt x="804" y="199"/>
                  <a:pt x="770" y="213"/>
                  <a:pt x="734" y="213"/>
                </a:cubicBezTo>
                <a:cubicBezTo>
                  <a:pt x="0" y="213"/>
                  <a:pt x="0" y="213"/>
                  <a:pt x="0" y="213"/>
                </a:cubicBezTo>
              </a:path>
            </a:pathLst>
          </a:custGeom>
          <a:noFill/>
          <a:ln w="82550" cap="flat">
            <a:solidFill>
              <a:srgbClr val="1999C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 name="Line 8">
            <a:extLst>
              <a:ext uri="{FF2B5EF4-FFF2-40B4-BE49-F238E27FC236}">
                <a16:creationId xmlns:a16="http://schemas.microsoft.com/office/drawing/2014/main" id="{4AA4A540-E9DB-5CE4-D94E-99BAC54D621D}"/>
              </a:ext>
            </a:extLst>
          </p:cNvPr>
          <p:cNvSpPr>
            <a:spLocks noChangeShapeType="1"/>
          </p:cNvSpPr>
          <p:nvPr userDrawn="1"/>
        </p:nvSpPr>
        <p:spPr bwMode="auto">
          <a:xfrm>
            <a:off x="-14288" y="1298575"/>
            <a:ext cx="5602288" cy="0"/>
          </a:xfrm>
          <a:prstGeom prst="line">
            <a:avLst/>
          </a:prstGeom>
          <a:noFill/>
          <a:ln w="82550" cap="flat">
            <a:solidFill>
              <a:srgbClr val="1999C8"/>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11" name="Group 10">
            <a:extLst>
              <a:ext uri="{FF2B5EF4-FFF2-40B4-BE49-F238E27FC236}">
                <a16:creationId xmlns:a16="http://schemas.microsoft.com/office/drawing/2014/main" id="{D8F8447B-9E2C-C8E1-64FE-C98D1840A96D}"/>
              </a:ext>
            </a:extLst>
          </p:cNvPr>
          <p:cNvGrpSpPr/>
          <p:nvPr userDrawn="1"/>
        </p:nvGrpSpPr>
        <p:grpSpPr>
          <a:xfrm>
            <a:off x="-14288" y="-989013"/>
            <a:ext cx="12341226" cy="1514475"/>
            <a:chOff x="-14288" y="-493713"/>
            <a:chExt cx="12341226" cy="1514475"/>
          </a:xfrm>
        </p:grpSpPr>
        <p:sp>
          <p:nvSpPr>
            <p:cNvPr id="12" name="Freeform 5">
              <a:extLst>
                <a:ext uri="{FF2B5EF4-FFF2-40B4-BE49-F238E27FC236}">
                  <a16:creationId xmlns:a16="http://schemas.microsoft.com/office/drawing/2014/main" id="{E69133FC-13EB-4A63-0E15-1028F57A9BD8}"/>
                </a:ext>
              </a:extLst>
            </p:cNvPr>
            <p:cNvSpPr>
              <a:spLocks/>
            </p:cNvSpPr>
            <p:nvPr userDrawn="1"/>
          </p:nvSpPr>
          <p:spPr bwMode="auto">
            <a:xfrm>
              <a:off x="6075363" y="-296863"/>
              <a:ext cx="6054725" cy="1317625"/>
            </a:xfrm>
            <a:custGeom>
              <a:avLst/>
              <a:gdLst>
                <a:gd name="T0" fmla="*/ 0 w 894"/>
                <a:gd name="T1" fmla="*/ 194 h 194"/>
                <a:gd name="T2" fmla="*/ 653 w 894"/>
                <a:gd name="T3" fmla="*/ 194 h 194"/>
                <a:gd name="T4" fmla="*/ 737 w 894"/>
                <a:gd name="T5" fmla="*/ 158 h 194"/>
                <a:gd name="T6" fmla="*/ 894 w 894"/>
                <a:gd name="T7" fmla="*/ 0 h 194"/>
                <a:gd name="T8" fmla="*/ 0 w 894"/>
                <a:gd name="T9" fmla="*/ 0 h 194"/>
                <a:gd name="T10" fmla="*/ 0 w 894"/>
                <a:gd name="T11" fmla="*/ 194 h 194"/>
              </a:gdLst>
              <a:ahLst/>
              <a:cxnLst>
                <a:cxn ang="0">
                  <a:pos x="T0" y="T1"/>
                </a:cxn>
                <a:cxn ang="0">
                  <a:pos x="T2" y="T3"/>
                </a:cxn>
                <a:cxn ang="0">
                  <a:pos x="T4" y="T5"/>
                </a:cxn>
                <a:cxn ang="0">
                  <a:pos x="T6" y="T7"/>
                </a:cxn>
                <a:cxn ang="0">
                  <a:pos x="T8" y="T9"/>
                </a:cxn>
                <a:cxn ang="0">
                  <a:pos x="T10" y="T11"/>
                </a:cxn>
              </a:cxnLst>
              <a:rect l="0" t="0" r="r" b="b"/>
              <a:pathLst>
                <a:path w="894" h="194">
                  <a:moveTo>
                    <a:pt x="0" y="194"/>
                  </a:moveTo>
                  <a:cubicBezTo>
                    <a:pt x="653" y="194"/>
                    <a:pt x="653" y="194"/>
                    <a:pt x="653" y="194"/>
                  </a:cubicBezTo>
                  <a:cubicBezTo>
                    <a:pt x="685" y="194"/>
                    <a:pt x="715" y="181"/>
                    <a:pt x="737" y="158"/>
                  </a:cubicBezTo>
                  <a:cubicBezTo>
                    <a:pt x="894" y="0"/>
                    <a:pt x="894" y="0"/>
                    <a:pt x="894" y="0"/>
                  </a:cubicBezTo>
                  <a:cubicBezTo>
                    <a:pt x="0" y="0"/>
                    <a:pt x="0" y="0"/>
                    <a:pt x="0" y="0"/>
                  </a:cubicBezTo>
                  <a:lnTo>
                    <a:pt x="0" y="194"/>
                  </a:lnTo>
                  <a:close/>
                </a:path>
              </a:pathLst>
            </a:custGeom>
            <a:solidFill>
              <a:srgbClr val="0029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Rectangle 12">
              <a:extLst>
                <a:ext uri="{FF2B5EF4-FFF2-40B4-BE49-F238E27FC236}">
                  <a16:creationId xmlns:a16="http://schemas.microsoft.com/office/drawing/2014/main" id="{2767DE6E-145E-263D-BBDE-9A88F77CB89B}"/>
                </a:ext>
              </a:extLst>
            </p:cNvPr>
            <p:cNvSpPr>
              <a:spLocks noChangeArrowheads="1"/>
            </p:cNvSpPr>
            <p:nvPr userDrawn="1"/>
          </p:nvSpPr>
          <p:spPr bwMode="auto">
            <a:xfrm>
              <a:off x="-14288" y="-296863"/>
              <a:ext cx="6096000" cy="1317625"/>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Rectangle 9">
              <a:extLst>
                <a:ext uri="{FF2B5EF4-FFF2-40B4-BE49-F238E27FC236}">
                  <a16:creationId xmlns:a16="http://schemas.microsoft.com/office/drawing/2014/main" id="{3EDC877F-4151-7300-8493-94E621B5A7DD}"/>
                </a:ext>
              </a:extLst>
            </p:cNvPr>
            <p:cNvSpPr>
              <a:spLocks noChangeArrowheads="1"/>
            </p:cNvSpPr>
            <p:nvPr userDrawn="1"/>
          </p:nvSpPr>
          <p:spPr bwMode="auto">
            <a:xfrm>
              <a:off x="-14288" y="-487363"/>
              <a:ext cx="12042775" cy="285750"/>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a:extLst>
                <a:ext uri="{FF2B5EF4-FFF2-40B4-BE49-F238E27FC236}">
                  <a16:creationId xmlns:a16="http://schemas.microsoft.com/office/drawing/2014/main" id="{DC9F949B-5CD2-2242-2213-B543040BD7A0}"/>
                </a:ext>
              </a:extLst>
            </p:cNvPr>
            <p:cNvSpPr>
              <a:spLocks/>
            </p:cNvSpPr>
            <p:nvPr userDrawn="1"/>
          </p:nvSpPr>
          <p:spPr bwMode="auto">
            <a:xfrm>
              <a:off x="11696700" y="-493713"/>
              <a:ext cx="630238" cy="638175"/>
            </a:xfrm>
            <a:custGeom>
              <a:avLst/>
              <a:gdLst>
                <a:gd name="T0" fmla="*/ 55 w 397"/>
                <a:gd name="T1" fmla="*/ 56 h 402"/>
                <a:gd name="T2" fmla="*/ 0 w 397"/>
                <a:gd name="T3" fmla="*/ 402 h 402"/>
                <a:gd name="T4" fmla="*/ 397 w 397"/>
                <a:gd name="T5" fmla="*/ 0 h 402"/>
                <a:gd name="T6" fmla="*/ 55 w 397"/>
                <a:gd name="T7" fmla="*/ 56 h 402"/>
              </a:gdLst>
              <a:ahLst/>
              <a:cxnLst>
                <a:cxn ang="0">
                  <a:pos x="T0" y="T1"/>
                </a:cxn>
                <a:cxn ang="0">
                  <a:pos x="T2" y="T3"/>
                </a:cxn>
                <a:cxn ang="0">
                  <a:pos x="T4" y="T5"/>
                </a:cxn>
                <a:cxn ang="0">
                  <a:pos x="T6" y="T7"/>
                </a:cxn>
              </a:cxnLst>
              <a:rect l="0" t="0" r="r" b="b"/>
              <a:pathLst>
                <a:path w="397" h="402">
                  <a:moveTo>
                    <a:pt x="55" y="56"/>
                  </a:moveTo>
                  <a:lnTo>
                    <a:pt x="0" y="402"/>
                  </a:lnTo>
                  <a:lnTo>
                    <a:pt x="397" y="0"/>
                  </a:lnTo>
                  <a:lnTo>
                    <a:pt x="55" y="56"/>
                  </a:lnTo>
                  <a:close/>
                </a:path>
              </a:pathLst>
            </a:custGeom>
            <a:solidFill>
              <a:srgbClr val="0029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Rectangle 11">
              <a:extLst>
                <a:ext uri="{FF2B5EF4-FFF2-40B4-BE49-F238E27FC236}">
                  <a16:creationId xmlns:a16="http://schemas.microsoft.com/office/drawing/2014/main" id="{EBF67E9E-C4F3-76F4-01A0-6E41F7315DE8}"/>
                </a:ext>
              </a:extLst>
            </p:cNvPr>
            <p:cNvSpPr>
              <a:spLocks noChangeArrowheads="1"/>
            </p:cNvSpPr>
            <p:nvPr userDrawn="1"/>
          </p:nvSpPr>
          <p:spPr bwMode="auto">
            <a:xfrm>
              <a:off x="11580813" y="-487363"/>
              <a:ext cx="657225" cy="47625"/>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Rectangle 16">
              <a:extLst>
                <a:ext uri="{FF2B5EF4-FFF2-40B4-BE49-F238E27FC236}">
                  <a16:creationId xmlns:a16="http://schemas.microsoft.com/office/drawing/2014/main" id="{9C871B1C-74F4-4D8A-0DE2-F5DC897FC0FA}"/>
                </a:ext>
              </a:extLst>
            </p:cNvPr>
            <p:cNvSpPr/>
            <p:nvPr userDrawn="1"/>
          </p:nvSpPr>
          <p:spPr>
            <a:xfrm>
              <a:off x="5811044" y="-319958"/>
              <a:ext cx="493712" cy="1317624"/>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8" name="Title 1">
            <a:extLst>
              <a:ext uri="{FF2B5EF4-FFF2-40B4-BE49-F238E27FC236}">
                <a16:creationId xmlns:a16="http://schemas.microsoft.com/office/drawing/2014/main" id="{AF17D1C5-9463-EE9F-C046-DB80CFB9188C}"/>
              </a:ext>
            </a:extLst>
          </p:cNvPr>
          <p:cNvSpPr>
            <a:spLocks noGrp="1"/>
          </p:cNvSpPr>
          <p:nvPr>
            <p:ph type="title"/>
          </p:nvPr>
        </p:nvSpPr>
        <p:spPr>
          <a:xfrm>
            <a:off x="581192" y="623940"/>
            <a:ext cx="9969577" cy="509081"/>
          </a:xfrm>
        </p:spPr>
        <p:txBody>
          <a:bodyPr anchor="ctr" anchorCtr="0">
            <a:normAutofit/>
          </a:bodyPr>
          <a:lstStyle>
            <a:lvl1pPr>
              <a:defRPr sz="3200" b="1" cap="none" baseline="0">
                <a:solidFill>
                  <a:srgbClr val="00294E"/>
                </a:solidFill>
                <a:latin typeface="Aptos" panose="020B0004020202020204" pitchFamily="34" charset="0"/>
              </a:defRPr>
            </a:lvl1pPr>
          </a:lstStyle>
          <a:p>
            <a:r>
              <a:rPr lang="en-US" dirty="0"/>
              <a:t>Click to edit Master title style</a:t>
            </a:r>
          </a:p>
        </p:txBody>
      </p:sp>
      <p:sp>
        <p:nvSpPr>
          <p:cNvPr id="19" name="Rectangle 18">
            <a:extLst>
              <a:ext uri="{FF2B5EF4-FFF2-40B4-BE49-F238E27FC236}">
                <a16:creationId xmlns:a16="http://schemas.microsoft.com/office/drawing/2014/main" id="{343E896E-5EE1-38FC-FE14-4AA898EE97A9}"/>
              </a:ext>
            </a:extLst>
          </p:cNvPr>
          <p:cNvSpPr/>
          <p:nvPr userDrawn="1"/>
        </p:nvSpPr>
        <p:spPr>
          <a:xfrm>
            <a:off x="-14288" y="-1143000"/>
            <a:ext cx="12606338" cy="1123950"/>
          </a:xfrm>
          <a:prstGeom prst="rect">
            <a:avLst/>
          </a:prstGeom>
          <a:solidFill>
            <a:srgbClr val="E7E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2F6CAC2D-CFD7-2528-6C28-3A660F8F16AA}"/>
              </a:ext>
            </a:extLst>
          </p:cNvPr>
          <p:cNvSpPr/>
          <p:nvPr userDrawn="1"/>
        </p:nvSpPr>
        <p:spPr>
          <a:xfrm>
            <a:off x="12211050" y="-147638"/>
            <a:ext cx="400050" cy="920751"/>
          </a:xfrm>
          <a:prstGeom prst="rect">
            <a:avLst/>
          </a:prstGeom>
          <a:solidFill>
            <a:srgbClr val="E7E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2" name="Straight Connector 21">
            <a:extLst>
              <a:ext uri="{FF2B5EF4-FFF2-40B4-BE49-F238E27FC236}">
                <a16:creationId xmlns:a16="http://schemas.microsoft.com/office/drawing/2014/main" id="{BEFE3625-9D69-AF48-C6FB-B0E801FB2C88}"/>
              </a:ext>
            </a:extLst>
          </p:cNvPr>
          <p:cNvCxnSpPr/>
          <p:nvPr userDrawn="1"/>
        </p:nvCxnSpPr>
        <p:spPr>
          <a:xfrm>
            <a:off x="4802808" y="1304681"/>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5402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81193" y="1621533"/>
            <a:ext cx="5422390" cy="4315717"/>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88417" y="1621533"/>
            <a:ext cx="5422392" cy="4315717"/>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4652BC6D-8C31-67E2-DBE3-13F23AA53BCD}"/>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pic>
        <p:nvPicPr>
          <p:cNvPr id="5" name="Picture 4">
            <a:extLst>
              <a:ext uri="{FF2B5EF4-FFF2-40B4-BE49-F238E27FC236}">
                <a16:creationId xmlns:a16="http://schemas.microsoft.com/office/drawing/2014/main" id="{D4280BDD-8321-613B-A705-7915D117493E}"/>
              </a:ext>
            </a:extLst>
          </p:cNvPr>
          <p:cNvPicPr>
            <a:picLocks noChangeAspect="1"/>
          </p:cNvPicPr>
          <p:nvPr userDrawn="1"/>
        </p:nvPicPr>
        <p:blipFill>
          <a:blip r:embed="rId2"/>
          <a:srcRect l="-495" t="26917" r="1953"/>
          <a:stretch/>
        </p:blipFill>
        <p:spPr>
          <a:xfrm>
            <a:off x="-76200" y="0"/>
            <a:ext cx="12268200" cy="1340493"/>
          </a:xfrm>
          <a:prstGeom prst="rect">
            <a:avLst/>
          </a:prstGeom>
        </p:spPr>
      </p:pic>
      <p:sp>
        <p:nvSpPr>
          <p:cNvPr id="8" name="Rectangle 7">
            <a:extLst>
              <a:ext uri="{FF2B5EF4-FFF2-40B4-BE49-F238E27FC236}">
                <a16:creationId xmlns:a16="http://schemas.microsoft.com/office/drawing/2014/main" id="{31260E24-8E4B-0E40-5E5D-C4B885EFCA17}"/>
              </a:ext>
            </a:extLst>
          </p:cNvPr>
          <p:cNvSpPr/>
          <p:nvPr userDrawn="1"/>
        </p:nvSpPr>
        <p:spPr>
          <a:xfrm>
            <a:off x="5983705" y="0"/>
            <a:ext cx="336884" cy="999200"/>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4D24FF56-4730-5F2C-14F3-C3F1E8B22964}"/>
              </a:ext>
            </a:extLst>
          </p:cNvPr>
          <p:cNvSpPr>
            <a:spLocks noGrp="1"/>
          </p:cNvSpPr>
          <p:nvPr>
            <p:ph type="title"/>
          </p:nvPr>
        </p:nvSpPr>
        <p:spPr>
          <a:xfrm>
            <a:off x="581192" y="281040"/>
            <a:ext cx="9969577" cy="509081"/>
          </a:xfrm>
        </p:spPr>
        <p:txBody>
          <a:bodyPr anchor="ctr" anchorCtr="0">
            <a:normAutofit/>
          </a:bodyPr>
          <a:lstStyle>
            <a:lvl1pPr>
              <a:defRPr sz="3200" b="1" cap="none" baseline="0">
                <a:latin typeface="Aptos" panose="020B000402020202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CC30781B-F151-29A9-1A41-2A39F8C446F5}"/>
              </a:ext>
            </a:extLst>
          </p:cNvPr>
          <p:cNvCxnSpPr/>
          <p:nvPr userDrawn="1"/>
        </p:nvCxnSpPr>
        <p:spPr>
          <a:xfrm>
            <a:off x="4802808" y="1304681"/>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7391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3BA55E1-3120-BA71-F0FB-121E3D436A89}"/>
              </a:ext>
            </a:extLst>
          </p:cNvPr>
          <p:cNvPicPr>
            <a:picLocks noChangeAspect="1"/>
          </p:cNvPicPr>
          <p:nvPr userDrawn="1"/>
        </p:nvPicPr>
        <p:blipFill>
          <a:blip r:embed="rId2"/>
          <a:srcRect l="1035" t="804" r="1035"/>
          <a:stretch/>
        </p:blipFill>
        <p:spPr>
          <a:xfrm>
            <a:off x="0" y="0"/>
            <a:ext cx="12192000" cy="1819455"/>
          </a:xfrm>
          <a:prstGeom prst="rect">
            <a:avLst/>
          </a:prstGeom>
        </p:spPr>
      </p:pic>
      <p:sp>
        <p:nvSpPr>
          <p:cNvPr id="3" name="Content Placeholder 2"/>
          <p:cNvSpPr>
            <a:spLocks noGrp="1"/>
          </p:cNvSpPr>
          <p:nvPr>
            <p:ph sz="half" idx="1"/>
          </p:nvPr>
        </p:nvSpPr>
        <p:spPr>
          <a:xfrm>
            <a:off x="581193" y="2228003"/>
            <a:ext cx="5422390" cy="3633047"/>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88417" y="2228003"/>
            <a:ext cx="5422392" cy="3633047"/>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4652BC6D-8C31-67E2-DBE3-13F23AA53BCD}"/>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5" name="Rectangle 4">
            <a:extLst>
              <a:ext uri="{FF2B5EF4-FFF2-40B4-BE49-F238E27FC236}">
                <a16:creationId xmlns:a16="http://schemas.microsoft.com/office/drawing/2014/main" id="{89216F39-B345-5F75-AF17-7D7583F12C50}"/>
              </a:ext>
            </a:extLst>
          </p:cNvPr>
          <p:cNvSpPr/>
          <p:nvPr userDrawn="1"/>
        </p:nvSpPr>
        <p:spPr>
          <a:xfrm>
            <a:off x="5662863" y="0"/>
            <a:ext cx="657726" cy="1364622"/>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EE6BBD75-76E3-D1E0-8AC1-20EE12C2654E}"/>
              </a:ext>
            </a:extLst>
          </p:cNvPr>
          <p:cNvSpPr>
            <a:spLocks noGrp="1"/>
          </p:cNvSpPr>
          <p:nvPr>
            <p:ph type="title"/>
          </p:nvPr>
        </p:nvSpPr>
        <p:spPr>
          <a:xfrm>
            <a:off x="581192" y="376290"/>
            <a:ext cx="9969577" cy="988332"/>
          </a:xfrm>
        </p:spPr>
        <p:txBody>
          <a:bodyPr>
            <a:normAutofit/>
          </a:bodyPr>
          <a:lstStyle>
            <a:lvl1pPr>
              <a:defRPr sz="3200" b="1" cap="none" baseline="0">
                <a:latin typeface="Aptos" panose="020B0004020202020204" pitchFamily="34" charset="0"/>
              </a:defRPr>
            </a:lvl1pPr>
          </a:lstStyle>
          <a:p>
            <a:r>
              <a:rPr lang="en-US" dirty="0"/>
              <a:t>Click to edit Master title style</a:t>
            </a:r>
          </a:p>
        </p:txBody>
      </p:sp>
      <p:cxnSp>
        <p:nvCxnSpPr>
          <p:cNvPr id="8" name="Straight Connector 7">
            <a:extLst>
              <a:ext uri="{FF2B5EF4-FFF2-40B4-BE49-F238E27FC236}">
                <a16:creationId xmlns:a16="http://schemas.microsoft.com/office/drawing/2014/main" id="{EFE9BDC4-1F04-0101-5F9C-DA5FB68FC396}"/>
              </a:ext>
            </a:extLst>
          </p:cNvPr>
          <p:cNvCxnSpPr/>
          <p:nvPr userDrawn="1"/>
        </p:nvCxnSpPr>
        <p:spPr>
          <a:xfrm>
            <a:off x="4897384" y="1759359"/>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6675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531EF80-ED84-8788-C336-9FBDAEDB691A}"/>
              </a:ext>
            </a:extLst>
          </p:cNvPr>
          <p:cNvPicPr>
            <a:picLocks noChangeAspect="1"/>
          </p:cNvPicPr>
          <p:nvPr userDrawn="1"/>
        </p:nvPicPr>
        <p:blipFill>
          <a:blip r:embed="rId2"/>
          <a:srcRect l="1035" t="804" r="1035"/>
          <a:stretch/>
        </p:blipFill>
        <p:spPr>
          <a:xfrm>
            <a:off x="0" y="0"/>
            <a:ext cx="12192000" cy="1819455"/>
          </a:xfrm>
          <a:prstGeom prst="rect">
            <a:avLst/>
          </a:prstGeom>
        </p:spPr>
      </p:pic>
      <p:sp>
        <p:nvSpPr>
          <p:cNvPr id="3" name="Text Placeholder 2"/>
          <p:cNvSpPr>
            <a:spLocks noGrp="1"/>
          </p:cNvSpPr>
          <p:nvPr>
            <p:ph type="body" idx="1"/>
          </p:nvPr>
        </p:nvSpPr>
        <p:spPr>
          <a:xfrm>
            <a:off x="497753" y="2250892"/>
            <a:ext cx="5087075" cy="536005"/>
          </a:xfrm>
        </p:spPr>
        <p:txBody>
          <a:bodyPr anchor="b">
            <a:noAutofit/>
          </a:bodyPr>
          <a:lstStyle>
            <a:lvl1pPr marL="0" indent="0">
              <a:buNone/>
              <a:defRPr sz="2400" b="1">
                <a:solidFill>
                  <a:srgbClr val="1999C8"/>
                </a:solidFill>
                <a:latin typeface="Aptos" panose="020B00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lvl1pPr>
              <a:buClr>
                <a:srgbClr val="1999C8"/>
              </a:buClr>
              <a:defRPr>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34269" y="2250892"/>
            <a:ext cx="5087073" cy="553373"/>
          </a:xfrm>
        </p:spPr>
        <p:txBody>
          <a:bodyPr anchor="b">
            <a:noAutofit/>
          </a:bodyPr>
          <a:lstStyle>
            <a:lvl1pPr marL="0" indent="0">
              <a:buNone/>
              <a:defRPr sz="2400" b="1">
                <a:solidFill>
                  <a:srgbClr val="1999C8"/>
                </a:solidFill>
                <a:latin typeface="Aptos" panose="020B00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lvl1pPr>
              <a:buClr>
                <a:srgbClr val="1999C8"/>
              </a:buClr>
              <a:defRPr>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56F74728-E4B8-0827-E38D-9DADE610DFCB}"/>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2" name="Rectangle 1">
            <a:extLst>
              <a:ext uri="{FF2B5EF4-FFF2-40B4-BE49-F238E27FC236}">
                <a16:creationId xmlns:a16="http://schemas.microsoft.com/office/drawing/2014/main" id="{600084CA-4450-A029-D9FD-E9435204F79F}"/>
              </a:ext>
            </a:extLst>
          </p:cNvPr>
          <p:cNvSpPr/>
          <p:nvPr userDrawn="1"/>
        </p:nvSpPr>
        <p:spPr>
          <a:xfrm>
            <a:off x="5513096" y="0"/>
            <a:ext cx="807493" cy="1364622"/>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E79625C0-4BE2-A584-507C-355B7A9967F1}"/>
              </a:ext>
            </a:extLst>
          </p:cNvPr>
          <p:cNvSpPr>
            <a:spLocks noGrp="1"/>
          </p:cNvSpPr>
          <p:nvPr>
            <p:ph type="title"/>
          </p:nvPr>
        </p:nvSpPr>
        <p:spPr>
          <a:xfrm>
            <a:off x="581192" y="376290"/>
            <a:ext cx="9969577" cy="988332"/>
          </a:xfrm>
        </p:spPr>
        <p:txBody>
          <a:bodyPr>
            <a:normAutofit/>
          </a:bodyPr>
          <a:lstStyle>
            <a:lvl1pPr>
              <a:defRPr sz="3200" b="1" cap="none" baseline="0">
                <a:latin typeface="Aptos" panose="020B0004020202020204" pitchFamily="34" charset="0"/>
              </a:defRPr>
            </a:lvl1pPr>
          </a:lstStyle>
          <a:p>
            <a:r>
              <a:rPr lang="en-US" dirty="0"/>
              <a:t>Click to edit Master title style</a:t>
            </a:r>
          </a:p>
        </p:txBody>
      </p:sp>
      <p:cxnSp>
        <p:nvCxnSpPr>
          <p:cNvPr id="11" name="Straight Connector 10">
            <a:extLst>
              <a:ext uri="{FF2B5EF4-FFF2-40B4-BE49-F238E27FC236}">
                <a16:creationId xmlns:a16="http://schemas.microsoft.com/office/drawing/2014/main" id="{DA74DE6E-CA3B-ABC4-4A43-982D0B88497E}"/>
              </a:ext>
            </a:extLst>
          </p:cNvPr>
          <p:cNvCxnSpPr/>
          <p:nvPr userDrawn="1"/>
        </p:nvCxnSpPr>
        <p:spPr>
          <a:xfrm>
            <a:off x="4799636" y="1745711"/>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3025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334020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5" r:id="rId3"/>
    <p:sldLayoutId id="2147483671" r:id="rId4"/>
    <p:sldLayoutId id="2147483663" r:id="rId5"/>
    <p:sldLayoutId id="2147483664" r:id="rId6"/>
    <p:sldLayoutId id="2147483676" r:id="rId7"/>
    <p:sldLayoutId id="2147483672" r:id="rId8"/>
    <p:sldLayoutId id="2147483665" r:id="rId9"/>
    <p:sldLayoutId id="2147483666" r:id="rId10"/>
    <p:sldLayoutId id="2147483677" r:id="rId11"/>
    <p:sldLayoutId id="2147483673" r:id="rId12"/>
    <p:sldLayoutId id="2147483667" r:id="rId13"/>
    <p:sldLayoutId id="2147483668" r:id="rId14"/>
    <p:sldLayoutId id="2147483669" r:id="rId15"/>
    <p:sldLayoutId id="2147483670" r:id="rId16"/>
  </p:sldLayoutIdLst>
  <p:txStyles>
    <p:titleStyle>
      <a:lvl1pPr algn="l" defTabSz="457200" rtl="0" eaLnBrk="1" latinLnBrk="0" hangingPunct="1">
        <a:spcBef>
          <a:spcPct val="0"/>
        </a:spcBef>
        <a:buNone/>
        <a:defRPr sz="3200" b="1" i="0" kern="1200" cap="none" baseline="0">
          <a:solidFill>
            <a:schemeClr val="bg1"/>
          </a:solidFill>
          <a:latin typeface="Aptos" panose="020B0004020202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rgbClr val="1999C8"/>
        </a:buClr>
        <a:buSzPct val="92000"/>
        <a:buFont typeface="Wingdings 2" panose="05020102010507070707" pitchFamily="18" charset="2"/>
        <a:buChar char=""/>
        <a:defRPr sz="2400" kern="1200">
          <a:solidFill>
            <a:schemeClr val="tx2"/>
          </a:solidFill>
          <a:latin typeface="Aptos" panose="020B0004020202020204" pitchFamily="34" charset="0"/>
          <a:ea typeface="+mn-ea"/>
          <a:cs typeface="+mn-cs"/>
        </a:defRPr>
      </a:lvl1pPr>
      <a:lvl2pPr marL="630000" indent="-306000" algn="l" defTabSz="457200" rtl="0" eaLnBrk="1" latinLnBrk="0" hangingPunct="1">
        <a:spcBef>
          <a:spcPct val="20000"/>
        </a:spcBef>
        <a:spcAft>
          <a:spcPts val="600"/>
        </a:spcAft>
        <a:buClr>
          <a:srgbClr val="00B0F0"/>
        </a:buClr>
        <a:buSzPct val="92000"/>
        <a:buFont typeface="Wingdings 2" panose="05020102010507070707" pitchFamily="18" charset="2"/>
        <a:buChar char=""/>
        <a:defRPr sz="2400" kern="1200">
          <a:solidFill>
            <a:schemeClr val="tx2"/>
          </a:solidFill>
          <a:latin typeface="Aptos" panose="020B0004020202020204" pitchFamily="34" charset="0"/>
          <a:ea typeface="+mn-ea"/>
          <a:cs typeface="+mn-cs"/>
        </a:defRPr>
      </a:lvl2pPr>
      <a:lvl3pPr marL="900000" indent="-270000" algn="l" defTabSz="457200" rtl="0" eaLnBrk="1" latinLnBrk="0" hangingPunct="1">
        <a:spcBef>
          <a:spcPct val="20000"/>
        </a:spcBef>
        <a:spcAft>
          <a:spcPts val="600"/>
        </a:spcAft>
        <a:buClr>
          <a:schemeClr val="bg1">
            <a:lumMod val="65000"/>
          </a:schemeClr>
        </a:buClr>
        <a:buSzPct val="92000"/>
        <a:buFont typeface="Wingdings 2" panose="05020102010507070707" pitchFamily="18" charset="2"/>
        <a:buChar char=""/>
        <a:defRPr sz="2000" kern="1200">
          <a:solidFill>
            <a:schemeClr val="tx2"/>
          </a:solidFill>
          <a:latin typeface="Aptos" panose="020B0004020202020204" pitchFamily="34" charset="0"/>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2"/>
          </a:solidFill>
          <a:latin typeface="Aptos" panose="020B0004020202020204" pitchFamily="34" charset="0"/>
          <a:ea typeface="+mn-ea"/>
          <a:cs typeface="+mn-cs"/>
        </a:defRPr>
      </a:lvl4pPr>
      <a:lvl5pPr marL="1602000" indent="-234000" algn="l" defTabSz="457200" rtl="0" eaLnBrk="1" latinLnBrk="0" hangingPunct="1">
        <a:spcBef>
          <a:spcPct val="20000"/>
        </a:spcBef>
        <a:spcAft>
          <a:spcPts val="600"/>
        </a:spcAft>
        <a:buClr>
          <a:srgbClr val="0079D1"/>
        </a:buClr>
        <a:buSzPct val="92000"/>
        <a:buFont typeface="Wingdings 2" panose="05020102010507070707" pitchFamily="18" charset="2"/>
        <a:buChar char=""/>
        <a:defRPr sz="1800" kern="1200">
          <a:solidFill>
            <a:schemeClr val="tx2"/>
          </a:solidFill>
          <a:latin typeface="Aptos" panose="020B000402020202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hyperlink" Target="http://www.osha.gov/recordkeeping/forms" TargetMode="External"/><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hyperlink" Target="http://www.osha.gov/recordkeeping/forms"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hyperlink" Target="http://www.osha.gov/recordkeeping/forms"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hyperlink" Target="http://www.osha.gov/recordkeeping/forms" TargetMode="Externa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hyperlink" Target="https://www.osha.gov/stateplans" TargetMode="External"/><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osha.gov/recordkeeping/presentations/exempttable"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hyperlink" Target="https://www.osha.gov/laws-regs/regulations/standardnumber/1904/1904.39" TargetMode="External"/><Relationship Id="rId4" Type="http://schemas.openxmlformats.org/officeDocument/2006/relationships/hyperlink" Target="https://www.osha.gov/laws-regs/regulations/standardnumber/1904/1904.2" TargetMode="External"/></Relationships>
</file>

<file path=ppt/slides/_rels/slide70.xml.rels><?xml version="1.0" encoding="UTF-8" standalone="yes"?>
<Relationships xmlns="http://schemas.openxmlformats.org/package/2006/relationships"><Relationship Id="rId3" Type="http://schemas.openxmlformats.org/officeDocument/2006/relationships/hyperlink" Target="https://www.osha.gov/recordkeeping/presentations/exempttable" TargetMode="External"/><Relationship Id="rId2" Type="http://schemas.openxmlformats.org/officeDocument/2006/relationships/notesSlide" Target="../notesSlides/notesSlide63.xml"/><Relationship Id="rId1" Type="http://schemas.openxmlformats.org/officeDocument/2006/relationships/slideLayout" Target="../slideLayouts/slideLayout3.xml"/><Relationship Id="rId5" Type="http://schemas.openxmlformats.org/officeDocument/2006/relationships/hyperlink" Target="https://www.osha.gov/sites/default/files/appendix_b_to_subpart_e_of_part_1904.pdf" TargetMode="External"/><Relationship Id="rId4" Type="http://schemas.openxmlformats.org/officeDocument/2006/relationships/hyperlink" Target="https://www.osha.gov/recordkeeping/naics-codes-electronic-submission" TargetMode="External"/></Relationships>
</file>

<file path=ppt/slides/_rels/slide71.xml.rels><?xml version="1.0" encoding="UTF-8" standalone="yes"?>
<Relationships xmlns="http://schemas.openxmlformats.org/package/2006/relationships"><Relationship Id="rId3" Type="http://schemas.openxmlformats.org/officeDocument/2006/relationships/hyperlink" Target="http://www.osha.gov/recordkeeping/forms" TargetMode="External"/><Relationship Id="rId7" Type="http://schemas.openxmlformats.org/officeDocument/2006/relationships/hyperlink" Target="http://www.osha.gov/report" TargetMode="External"/><Relationship Id="rId2" Type="http://schemas.openxmlformats.org/officeDocument/2006/relationships/hyperlink" Target="http://www.osha.gov/recordkeeping" TargetMode="External"/><Relationship Id="rId1" Type="http://schemas.openxmlformats.org/officeDocument/2006/relationships/slideLayout" Target="../slideLayouts/slideLayout3.xml"/><Relationship Id="rId6" Type="http://schemas.openxmlformats.org/officeDocument/2006/relationships/hyperlink" Target="http://www.osha.gov/severeinjury" TargetMode="External"/><Relationship Id="rId5" Type="http://schemas.openxmlformats.org/officeDocument/2006/relationships/hyperlink" Target="https://www.osha.gov/itareportapp" TargetMode="External"/><Relationship Id="rId4" Type="http://schemas.openxmlformats.org/officeDocument/2006/relationships/hyperlink" Target="http://www.osha.gov/injuryreporting"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581191" y="1020431"/>
            <a:ext cx="6532409" cy="1475013"/>
          </a:xfrm>
        </p:spPr>
        <p:txBody>
          <a:bodyPr>
            <a:normAutofit/>
          </a:bodyPr>
          <a:lstStyle/>
          <a:p>
            <a:r>
              <a:rPr lang="en-US" dirty="0"/>
              <a:t>29 CFR Part 1904</a:t>
            </a:r>
          </a:p>
        </p:txBody>
      </p:sp>
      <p:sp>
        <p:nvSpPr>
          <p:cNvPr id="6" name="Text Placeholder 5"/>
          <p:cNvSpPr>
            <a:spLocks noGrp="1"/>
          </p:cNvSpPr>
          <p:nvPr>
            <p:ph type="subTitle" idx="1"/>
          </p:nvPr>
        </p:nvSpPr>
        <p:spPr>
          <a:xfrm>
            <a:off x="581025" y="2495550"/>
            <a:ext cx="7343775" cy="590550"/>
          </a:xfrm>
        </p:spPr>
        <p:txBody>
          <a:bodyPr>
            <a:normAutofit fontScale="55000" lnSpcReduction="20000"/>
          </a:bodyPr>
          <a:lstStyle/>
          <a:p>
            <a:r>
              <a:rPr lang="en-US" sz="3600" b="1" dirty="0"/>
              <a:t>Recording and Reporting Occupational Injuries and Illnesses</a:t>
            </a:r>
          </a:p>
        </p:txBody>
      </p:sp>
    </p:spTree>
    <p:extLst>
      <p:ext uri="{BB962C8B-B14F-4D97-AF65-F5344CB8AC3E}">
        <p14:creationId xmlns:p14="http://schemas.microsoft.com/office/powerpoint/2010/main" val="28386432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BFFC6-A0A2-8AA2-1A21-BEC4FC444729}"/>
              </a:ext>
            </a:extLst>
          </p:cNvPr>
          <p:cNvSpPr>
            <a:spLocks noGrp="1"/>
          </p:cNvSpPr>
          <p:nvPr>
            <p:ph type="title"/>
          </p:nvPr>
        </p:nvSpPr>
        <p:spPr>
          <a:xfrm>
            <a:off x="1221742" y="2170256"/>
            <a:ext cx="9748516" cy="750850"/>
          </a:xfrm>
        </p:spPr>
        <p:txBody>
          <a:bodyPr/>
          <a:lstStyle/>
          <a:p>
            <a:pPr algn="ctr"/>
            <a:r>
              <a:rPr lang="en-US" dirty="0"/>
              <a:t>OSHA Injury and Illness Recordkeeping</a:t>
            </a:r>
          </a:p>
        </p:txBody>
      </p:sp>
      <p:sp>
        <p:nvSpPr>
          <p:cNvPr id="3" name="Text Placeholder 2">
            <a:extLst>
              <a:ext uri="{FF2B5EF4-FFF2-40B4-BE49-F238E27FC236}">
                <a16:creationId xmlns:a16="http://schemas.microsoft.com/office/drawing/2014/main" id="{E5C7AB30-A1FA-03E1-AB56-2089988A38BB}"/>
              </a:ext>
            </a:extLst>
          </p:cNvPr>
          <p:cNvSpPr>
            <a:spLocks noGrp="1"/>
          </p:cNvSpPr>
          <p:nvPr>
            <p:ph type="body" idx="1"/>
          </p:nvPr>
        </p:nvSpPr>
        <p:spPr>
          <a:xfrm>
            <a:off x="1441994" y="3053575"/>
            <a:ext cx="9748516" cy="750850"/>
          </a:xfrm>
        </p:spPr>
        <p:txBody>
          <a:bodyPr>
            <a:normAutofit/>
          </a:bodyPr>
          <a:lstStyle/>
          <a:p>
            <a:pPr algn="ctr"/>
            <a:r>
              <a:rPr kumimoji="0" lang="en-US" sz="4000" b="1" i="0" u="none" strike="noStrike" kern="1200" cap="none" spc="0" normalizeH="0" baseline="0" noProof="0" dirty="0">
                <a:ln>
                  <a:noFill/>
                </a:ln>
                <a:solidFill>
                  <a:srgbClr val="1A3260"/>
                </a:solidFill>
                <a:effectLst/>
                <a:uLnTx/>
                <a:uFillTx/>
                <a:latin typeface="Aptos" panose="020B0004020202020204" pitchFamily="34" charset="0"/>
                <a:ea typeface="+mj-ea"/>
                <a:cs typeface="+mj-cs"/>
              </a:rPr>
              <a:t>5 Step process</a:t>
            </a:r>
            <a:endParaRPr lang="en-US" dirty="0"/>
          </a:p>
        </p:txBody>
      </p:sp>
    </p:spTree>
    <p:extLst>
      <p:ext uri="{BB962C8B-B14F-4D97-AF65-F5344CB8AC3E}">
        <p14:creationId xmlns:p14="http://schemas.microsoft.com/office/powerpoint/2010/main" val="407663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EB0B8C1-6217-E040-FC7A-111D2DF73597}"/>
              </a:ext>
            </a:extLst>
          </p:cNvPr>
          <p:cNvSpPr>
            <a:spLocks noGrp="1"/>
          </p:cNvSpPr>
          <p:nvPr>
            <p:ph type="title"/>
          </p:nvPr>
        </p:nvSpPr>
        <p:spPr/>
        <p:txBody>
          <a:bodyPr>
            <a:normAutofit fontScale="90000"/>
          </a:bodyPr>
          <a:lstStyle/>
          <a:p>
            <a:r>
              <a:rPr lang="en-US" dirty="0"/>
              <a:t>OSHA 29 CFR Part 1904 Recordability Decision Tree</a:t>
            </a:r>
            <a:endParaRPr lang="en-GB" dirty="0"/>
          </a:p>
        </p:txBody>
      </p:sp>
      <p:pic>
        <p:nvPicPr>
          <p:cNvPr id="1026" name="Picture 2" descr="OSHA Recordability Decision Tree">
            <a:extLst>
              <a:ext uri="{FF2B5EF4-FFF2-40B4-BE49-F238E27FC236}">
                <a16:creationId xmlns:a16="http://schemas.microsoft.com/office/drawing/2014/main" id="{11FF893A-F839-8AB5-6B6C-1A48D734F4E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99278" y="1285875"/>
            <a:ext cx="7697097" cy="5606645"/>
          </a:xfrm>
          <a:prstGeom prst="rect">
            <a:avLst/>
          </a:prstGeom>
          <a:noFill/>
          <a:extLst>
            <a:ext uri="{909E8E84-426E-40DD-AFC4-6F175D3DCCD1}">
              <a14:hiddenFill xmlns:a14="http://schemas.microsoft.com/office/drawing/2010/main">
                <a:solidFill>
                  <a:srgbClr val="FFFFFF"/>
                </a:solidFill>
              </a14:hiddenFill>
            </a:ext>
          </a:extLst>
        </p:spPr>
      </p:pic>
      <p:sp>
        <p:nvSpPr>
          <p:cNvPr id="2" name="Arrow: Left 1">
            <a:extLst>
              <a:ext uri="{FF2B5EF4-FFF2-40B4-BE49-F238E27FC236}">
                <a16:creationId xmlns:a16="http://schemas.microsoft.com/office/drawing/2014/main" id="{8EDBE96E-4F51-0D2E-04D3-AECF9DE26BCE}"/>
              </a:ext>
            </a:extLst>
          </p:cNvPr>
          <p:cNvSpPr/>
          <p:nvPr/>
        </p:nvSpPr>
        <p:spPr>
          <a:xfrm>
            <a:off x="6926318" y="2764220"/>
            <a:ext cx="1240220" cy="515008"/>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Aptos" panose="020B0004020202020204" pitchFamily="34" charset="0"/>
              </a:rPr>
              <a:t>Step 1</a:t>
            </a:r>
            <a:endParaRPr lang="en-GB" dirty="0">
              <a:latin typeface="Aptos" panose="020B0004020202020204" pitchFamily="34" charset="0"/>
            </a:endParaRPr>
          </a:p>
        </p:txBody>
      </p:sp>
    </p:spTree>
    <p:extLst>
      <p:ext uri="{BB962C8B-B14F-4D97-AF65-F5344CB8AC3E}">
        <p14:creationId xmlns:p14="http://schemas.microsoft.com/office/powerpoint/2010/main" val="4155751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716EA4-B0F0-F4EC-6E9A-DB7A80A094E0}"/>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Step 1: Did the employee experience an injury or illness?</a:t>
            </a:r>
          </a:p>
        </p:txBody>
      </p:sp>
      <p:sp>
        <p:nvSpPr>
          <p:cNvPr id="2" name="Content Placeholder 1">
            <a:extLst>
              <a:ext uri="{FF2B5EF4-FFF2-40B4-BE49-F238E27FC236}">
                <a16:creationId xmlns:a16="http://schemas.microsoft.com/office/drawing/2014/main" id="{6A0F7D4A-D2B2-1FF8-BF4C-BF9A5345B2B9}"/>
              </a:ext>
              <a:ext uri="{C183D7F6-B498-43B3-948B-1728B52AA6E4}">
                <adec:decorative xmlns:adec="http://schemas.microsoft.com/office/drawing/2017/decorative" val="1"/>
              </a:ext>
            </a:extLst>
          </p:cNvPr>
          <p:cNvSpPr>
            <a:spLocks noGrp="1"/>
          </p:cNvSpPr>
          <p:nvPr>
            <p:ph idx="1"/>
          </p:nvPr>
        </p:nvSpPr>
        <p:spPr/>
        <p:txBody>
          <a:bodyPr/>
          <a:lstStyle/>
          <a:p>
            <a:pPr marL="0" indent="0">
              <a:lnSpc>
                <a:spcPct val="150000"/>
              </a:lnSpc>
              <a:buNone/>
            </a:pPr>
            <a:r>
              <a:rPr lang="en-US" b="1" dirty="0">
                <a:solidFill>
                  <a:schemeClr val="tx1"/>
                </a:solidFill>
              </a:rPr>
              <a:t>Definition 1904.46 </a:t>
            </a:r>
            <a:r>
              <a:rPr lang="en-US" dirty="0">
                <a:solidFill>
                  <a:schemeClr val="tx1"/>
                </a:solidFill>
              </a:rPr>
              <a:t>- </a:t>
            </a:r>
            <a:r>
              <a:rPr lang="en-GB" i="1" dirty="0">
                <a:solidFill>
                  <a:schemeClr val="tx1"/>
                </a:solidFill>
              </a:rPr>
              <a:t>Injury or illness.</a:t>
            </a:r>
            <a:r>
              <a:rPr lang="en-GB" dirty="0">
                <a:solidFill>
                  <a:schemeClr val="tx1"/>
                </a:solidFill>
              </a:rPr>
              <a:t> </a:t>
            </a:r>
            <a:endParaRPr lang="en-US" dirty="0">
              <a:solidFill>
                <a:schemeClr val="tx1"/>
              </a:solidFill>
            </a:endParaRPr>
          </a:p>
          <a:p>
            <a:pPr marL="0" indent="0">
              <a:buNone/>
            </a:pPr>
            <a:r>
              <a:rPr lang="en-US" dirty="0">
                <a:solidFill>
                  <a:schemeClr val="tx1"/>
                </a:solidFill>
              </a:rPr>
              <a:t>An injury or illness is an abnormal condition or disorder. Injuries include cases such as, but not limited to, a cut, fracture, sprain, or amputation.  Illnesses include both acute and chronic illnesses, such as, but not limited to, a skin disease, respiratory disorder, or poisoning.</a:t>
            </a:r>
          </a:p>
        </p:txBody>
      </p:sp>
    </p:spTree>
    <p:extLst>
      <p:ext uri="{BB962C8B-B14F-4D97-AF65-F5344CB8AC3E}">
        <p14:creationId xmlns:p14="http://schemas.microsoft.com/office/powerpoint/2010/main" val="3085158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87B022-F127-4B1A-2D65-411D0D11EB42}"/>
              </a:ext>
              <a:ext uri="{C183D7F6-B498-43B3-948B-1728B52AA6E4}">
                <adec:decorative xmlns:adec="http://schemas.microsoft.com/office/drawing/2017/decorative" val="1"/>
              </a:ext>
            </a:extLst>
          </p:cNvPr>
          <p:cNvSpPr>
            <a:spLocks noGrp="1"/>
          </p:cNvSpPr>
          <p:nvPr>
            <p:ph idx="1"/>
          </p:nvPr>
        </p:nvSpPr>
        <p:spPr/>
        <p:txBody>
          <a:bodyPr/>
          <a:lstStyle/>
          <a:p>
            <a:pPr marL="0" indent="0">
              <a:buNone/>
            </a:pPr>
            <a:r>
              <a:rPr lang="en-US" dirty="0">
                <a:solidFill>
                  <a:schemeClr val="tx1"/>
                </a:solidFill>
              </a:rPr>
              <a:t>Scenario A:</a:t>
            </a:r>
          </a:p>
          <a:p>
            <a:pPr marL="0" indent="0">
              <a:buNone/>
            </a:pPr>
            <a:r>
              <a:rPr lang="en-US" b="1" dirty="0">
                <a:solidFill>
                  <a:schemeClr val="tx1"/>
                </a:solidFill>
              </a:rPr>
              <a:t>A worker reports to nurses’ station with complaint of painful wrists. Employee is given two ibuprofen and returned to job.</a:t>
            </a:r>
          </a:p>
          <a:p>
            <a:pPr marL="0" indent="0">
              <a:buNone/>
            </a:pPr>
            <a:endParaRPr lang="en-US" dirty="0">
              <a:solidFill>
                <a:schemeClr val="tx1"/>
              </a:solidFill>
            </a:endParaRPr>
          </a:p>
          <a:p>
            <a:pPr marL="0" indent="0">
              <a:buNone/>
            </a:pPr>
            <a:r>
              <a:rPr lang="en-US" u="sng" dirty="0">
                <a:solidFill>
                  <a:srgbClr val="C00000"/>
                </a:solidFill>
              </a:rPr>
              <a:t>Did the employee experience an injury or illness?</a:t>
            </a:r>
            <a:r>
              <a:rPr lang="en-US" dirty="0">
                <a:solidFill>
                  <a:srgbClr val="C00000"/>
                </a:solidFill>
              </a:rPr>
              <a:t>  </a:t>
            </a:r>
            <a:r>
              <a:rPr lang="en-US" dirty="0">
                <a:solidFill>
                  <a:schemeClr val="tx1"/>
                </a:solidFill>
              </a:rPr>
              <a:t>Yes or No</a:t>
            </a:r>
          </a:p>
          <a:p>
            <a:pPr marL="0" indent="0">
              <a:buNone/>
            </a:pPr>
            <a:r>
              <a:rPr lang="en-US" dirty="0">
                <a:solidFill>
                  <a:schemeClr val="tx1"/>
                </a:solidFill>
              </a:rPr>
              <a:t>		YES, go to Step 2: Is the injury or illness work-related?</a:t>
            </a:r>
          </a:p>
        </p:txBody>
      </p:sp>
      <p:sp>
        <p:nvSpPr>
          <p:cNvPr id="3" name="Title 2">
            <a:extLst>
              <a:ext uri="{FF2B5EF4-FFF2-40B4-BE49-F238E27FC236}">
                <a16:creationId xmlns:a16="http://schemas.microsoft.com/office/drawing/2014/main" id="{C510D066-6DA9-FB04-65DC-29CAC72D69E0}"/>
              </a:ext>
            </a:extLst>
          </p:cNvPr>
          <p:cNvSpPr>
            <a:spLocks noGrp="1"/>
          </p:cNvSpPr>
          <p:nvPr>
            <p:ph type="title"/>
          </p:nvPr>
        </p:nvSpPr>
        <p:spPr/>
        <p:txBody>
          <a:bodyPr>
            <a:normAutofit fontScale="90000"/>
          </a:bodyPr>
          <a:lstStyle/>
          <a:p>
            <a:r>
              <a:rPr lang="en-US" dirty="0"/>
              <a:t>Step 1: Did the employee experience an injury or illness? </a:t>
            </a:r>
          </a:p>
        </p:txBody>
      </p:sp>
    </p:spTree>
    <p:extLst>
      <p:ext uri="{BB962C8B-B14F-4D97-AF65-F5344CB8AC3E}">
        <p14:creationId xmlns:p14="http://schemas.microsoft.com/office/powerpoint/2010/main" val="2911827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972D28-AE3D-504F-C2A9-8991F9B28DB1}"/>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Step 1: Did the employee experience an injury or  illness?</a:t>
            </a:r>
          </a:p>
        </p:txBody>
      </p:sp>
      <p:sp>
        <p:nvSpPr>
          <p:cNvPr id="2" name="Content Placeholder 1">
            <a:extLst>
              <a:ext uri="{FF2B5EF4-FFF2-40B4-BE49-F238E27FC236}">
                <a16:creationId xmlns:a16="http://schemas.microsoft.com/office/drawing/2014/main" id="{94AB3297-B8D6-F46F-AF34-AC7BFEC15613}"/>
              </a:ext>
              <a:ext uri="{C183D7F6-B498-43B3-948B-1728B52AA6E4}">
                <adec:decorative xmlns:adec="http://schemas.microsoft.com/office/drawing/2017/decorative" val="1"/>
              </a:ext>
            </a:extLst>
          </p:cNvPr>
          <p:cNvSpPr>
            <a:spLocks noGrp="1"/>
          </p:cNvSpPr>
          <p:nvPr>
            <p:ph idx="1"/>
          </p:nvPr>
        </p:nvSpPr>
        <p:spPr/>
        <p:txBody>
          <a:bodyPr>
            <a:normAutofit/>
          </a:bodyPr>
          <a:lstStyle/>
          <a:p>
            <a:pPr marL="0" indent="0">
              <a:buNone/>
            </a:pPr>
            <a:r>
              <a:rPr lang="en-US" dirty="0">
                <a:solidFill>
                  <a:schemeClr val="tx1"/>
                </a:solidFill>
              </a:rPr>
              <a:t>Scenario B:</a:t>
            </a:r>
          </a:p>
          <a:p>
            <a:pPr marL="0" indent="0">
              <a:buNone/>
            </a:pPr>
            <a:r>
              <a:rPr lang="en-US" b="1" dirty="0">
                <a:solidFill>
                  <a:schemeClr val="tx1"/>
                </a:solidFill>
              </a:rPr>
              <a:t>There is a chlorine gas leak at XYZ establishment and the two employees in the area are rushed to the hospital. They are told to stay home the next day as a precautionary measure.</a:t>
            </a:r>
          </a:p>
          <a:p>
            <a:pPr marL="0" indent="0">
              <a:buNone/>
            </a:pPr>
            <a:endParaRPr lang="en-US" dirty="0">
              <a:solidFill>
                <a:schemeClr val="tx1"/>
              </a:solidFill>
            </a:endParaRPr>
          </a:p>
          <a:p>
            <a:pPr marL="0" indent="0">
              <a:buNone/>
            </a:pPr>
            <a:r>
              <a:rPr lang="en-US" u="sng" dirty="0">
                <a:solidFill>
                  <a:srgbClr val="C00000"/>
                </a:solidFill>
              </a:rPr>
              <a:t>Did the employee experience an injury or illness?</a:t>
            </a:r>
            <a:r>
              <a:rPr lang="en-US" dirty="0">
                <a:solidFill>
                  <a:srgbClr val="C00000"/>
                </a:solidFill>
              </a:rPr>
              <a:t>  </a:t>
            </a:r>
            <a:r>
              <a:rPr lang="en-US" dirty="0">
                <a:solidFill>
                  <a:schemeClr val="tx1"/>
                </a:solidFill>
              </a:rPr>
              <a:t>Yes or No</a:t>
            </a:r>
            <a:endParaRPr lang="en-US" u="sng" dirty="0">
              <a:solidFill>
                <a:schemeClr val="tx1"/>
              </a:solidFill>
            </a:endParaRPr>
          </a:p>
          <a:p>
            <a:pPr marL="0" indent="0">
              <a:buNone/>
            </a:pPr>
            <a:r>
              <a:rPr lang="en-US" dirty="0">
                <a:solidFill>
                  <a:schemeClr val="tx1"/>
                </a:solidFill>
              </a:rPr>
              <a:t>	It depends! We need to know if either employee exhibited signs or symptoms of 	a work-related injury or illness. If yes, then go to Step 2. If no, STOP</a:t>
            </a:r>
          </a:p>
        </p:txBody>
      </p:sp>
    </p:spTree>
    <p:extLst>
      <p:ext uri="{BB962C8B-B14F-4D97-AF65-F5344CB8AC3E}">
        <p14:creationId xmlns:p14="http://schemas.microsoft.com/office/powerpoint/2010/main" val="846647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B626F-AA5D-C6B8-6F05-4479CC3574A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2303B91-DC09-AB43-ED2B-2D5532A56ABA}"/>
              </a:ext>
            </a:extLst>
          </p:cNvPr>
          <p:cNvSpPr>
            <a:spLocks noGrp="1"/>
          </p:cNvSpPr>
          <p:nvPr>
            <p:ph type="title"/>
          </p:nvPr>
        </p:nvSpPr>
        <p:spPr/>
        <p:txBody>
          <a:bodyPr>
            <a:normAutofit fontScale="90000"/>
          </a:bodyPr>
          <a:lstStyle/>
          <a:p>
            <a:r>
              <a:rPr lang="en-US" dirty="0"/>
              <a:t>OSHA 29 CFR Part 1904  Recordability Decision Tree</a:t>
            </a:r>
            <a:endParaRPr lang="en-GB" dirty="0"/>
          </a:p>
        </p:txBody>
      </p:sp>
      <p:pic>
        <p:nvPicPr>
          <p:cNvPr id="1026" name="Picture 2" descr="OSHA Recordability Decision Tree">
            <a:extLst>
              <a:ext uri="{FF2B5EF4-FFF2-40B4-BE49-F238E27FC236}">
                <a16:creationId xmlns:a16="http://schemas.microsoft.com/office/drawing/2014/main" id="{03007E71-1898-0E01-5869-4458FDF3F5F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99278" y="1285875"/>
            <a:ext cx="7697097" cy="5606645"/>
          </a:xfrm>
          <a:prstGeom prst="rect">
            <a:avLst/>
          </a:prstGeom>
          <a:noFill/>
          <a:extLst>
            <a:ext uri="{909E8E84-426E-40DD-AFC4-6F175D3DCCD1}">
              <a14:hiddenFill xmlns:a14="http://schemas.microsoft.com/office/drawing/2010/main">
                <a:solidFill>
                  <a:srgbClr val="FFFFFF"/>
                </a:solidFill>
              </a14:hiddenFill>
            </a:ext>
          </a:extLst>
        </p:spPr>
      </p:pic>
      <p:sp>
        <p:nvSpPr>
          <p:cNvPr id="4" name="Arrow: Left 3">
            <a:extLst>
              <a:ext uri="{FF2B5EF4-FFF2-40B4-BE49-F238E27FC236}">
                <a16:creationId xmlns:a16="http://schemas.microsoft.com/office/drawing/2014/main" id="{1FF12E7E-20F8-0C90-B84C-23D94BCF4C4B}"/>
              </a:ext>
            </a:extLst>
          </p:cNvPr>
          <p:cNvSpPr/>
          <p:nvPr/>
        </p:nvSpPr>
        <p:spPr>
          <a:xfrm>
            <a:off x="7227260" y="3713344"/>
            <a:ext cx="1240220" cy="515008"/>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Aptos" panose="020B0004020202020204" pitchFamily="34" charset="0"/>
              </a:rPr>
              <a:t>Step 2</a:t>
            </a:r>
            <a:endParaRPr lang="en-GB" dirty="0">
              <a:latin typeface="Aptos" panose="020B0004020202020204" pitchFamily="34" charset="0"/>
            </a:endParaRPr>
          </a:p>
        </p:txBody>
      </p:sp>
    </p:spTree>
    <p:extLst>
      <p:ext uri="{BB962C8B-B14F-4D97-AF65-F5344CB8AC3E}">
        <p14:creationId xmlns:p14="http://schemas.microsoft.com/office/powerpoint/2010/main" val="31562087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9727A9-6CAA-C346-649C-0CCDF3487E6B}"/>
              </a:ext>
              <a:ext uri="{C183D7F6-B498-43B3-948B-1728B52AA6E4}">
                <adec:decorative xmlns:adec="http://schemas.microsoft.com/office/drawing/2017/decorative" val="1"/>
              </a:ext>
            </a:extLst>
          </p:cNvPr>
          <p:cNvSpPr>
            <a:spLocks noGrp="1"/>
          </p:cNvSpPr>
          <p:nvPr>
            <p:ph idx="1"/>
          </p:nvPr>
        </p:nvSpPr>
        <p:spPr/>
        <p:txBody>
          <a:bodyPr/>
          <a:lstStyle/>
          <a:p>
            <a:pPr marL="0" indent="0">
              <a:buNone/>
            </a:pPr>
            <a:r>
              <a:rPr lang="en-US" b="1" dirty="0">
                <a:solidFill>
                  <a:schemeClr val="tx1"/>
                </a:solidFill>
              </a:rPr>
              <a:t>Determination of work-relatedness (1904.5)</a:t>
            </a:r>
          </a:p>
          <a:p>
            <a:pPr marL="0" indent="0">
              <a:buNone/>
            </a:pPr>
            <a:endParaRPr lang="en-US" dirty="0">
              <a:solidFill>
                <a:schemeClr val="tx1"/>
              </a:solidFill>
            </a:endParaRPr>
          </a:p>
          <a:p>
            <a:pPr marL="0" indent="0">
              <a:buNone/>
            </a:pPr>
            <a:r>
              <a:rPr lang="en-US" dirty="0">
                <a:solidFill>
                  <a:schemeClr val="tx1"/>
                </a:solidFill>
              </a:rPr>
              <a:t>Work-relatedness is presumed for injuries and illnesses resulting from events or exposures occurring in the work environment unless an exception specifically applies.</a:t>
            </a:r>
          </a:p>
          <a:p>
            <a:pPr marL="0" indent="0">
              <a:buNone/>
            </a:pPr>
            <a:r>
              <a:rPr lang="en-US" dirty="0">
                <a:solidFill>
                  <a:schemeClr val="tx1"/>
                </a:solidFill>
              </a:rPr>
              <a:t>A case is presumed work-related if, and only if, an event or exposure in the work environment is a </a:t>
            </a:r>
            <a:r>
              <a:rPr lang="en-US" b="1" dirty="0">
                <a:solidFill>
                  <a:schemeClr val="tx1"/>
                </a:solidFill>
              </a:rPr>
              <a:t>discernible cause </a:t>
            </a:r>
            <a:r>
              <a:rPr lang="en-US" dirty="0">
                <a:solidFill>
                  <a:schemeClr val="tx1"/>
                </a:solidFill>
              </a:rPr>
              <a:t>of the injury or illness or of a significant aggravation to a pre-existing condition.</a:t>
            </a:r>
          </a:p>
        </p:txBody>
      </p:sp>
      <p:sp>
        <p:nvSpPr>
          <p:cNvPr id="3" name="Title 2">
            <a:extLst>
              <a:ext uri="{FF2B5EF4-FFF2-40B4-BE49-F238E27FC236}">
                <a16:creationId xmlns:a16="http://schemas.microsoft.com/office/drawing/2014/main" id="{65F5F127-398B-AD91-DFC0-E29D2A2BA24E}"/>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Step 2: Is the injury or illness work-related?</a:t>
            </a:r>
          </a:p>
        </p:txBody>
      </p:sp>
    </p:spTree>
    <p:extLst>
      <p:ext uri="{BB962C8B-B14F-4D97-AF65-F5344CB8AC3E}">
        <p14:creationId xmlns:p14="http://schemas.microsoft.com/office/powerpoint/2010/main" val="874193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CB1EEB-03A9-2696-E370-DB7EA7BD4493}"/>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1904.5 – Work Environment</a:t>
            </a:r>
          </a:p>
        </p:txBody>
      </p:sp>
      <p:sp>
        <p:nvSpPr>
          <p:cNvPr id="2" name="Content Placeholder 1">
            <a:extLst>
              <a:ext uri="{FF2B5EF4-FFF2-40B4-BE49-F238E27FC236}">
                <a16:creationId xmlns:a16="http://schemas.microsoft.com/office/drawing/2014/main" id="{5718D4FC-FD64-BBD4-FF78-B6325EF612C6}"/>
              </a:ext>
              <a:ext uri="{C183D7F6-B498-43B3-948B-1728B52AA6E4}">
                <adec:decorative xmlns:adec="http://schemas.microsoft.com/office/drawing/2017/decorative" val="1"/>
              </a:ext>
            </a:extLst>
          </p:cNvPr>
          <p:cNvSpPr>
            <a:spLocks noGrp="1"/>
          </p:cNvSpPr>
          <p:nvPr>
            <p:ph idx="1"/>
          </p:nvPr>
        </p:nvSpPr>
        <p:spPr/>
        <p:txBody>
          <a:bodyPr/>
          <a:lstStyle/>
          <a:p>
            <a:r>
              <a:rPr lang="en-US" dirty="0">
                <a:solidFill>
                  <a:schemeClr val="tx1"/>
                </a:solidFill>
              </a:rPr>
              <a:t>The work environment is defined as the establishment and other locations where one or more employees are working or present as a condition of employment.</a:t>
            </a:r>
          </a:p>
          <a:p>
            <a:r>
              <a:rPr lang="en-US" dirty="0">
                <a:solidFill>
                  <a:schemeClr val="tx1"/>
                </a:solidFill>
              </a:rPr>
              <a:t>The work environment includes not only physical locations, but also the equipment or materials used by employees during the course of their work.</a:t>
            </a:r>
          </a:p>
        </p:txBody>
      </p:sp>
    </p:spTree>
    <p:extLst>
      <p:ext uri="{BB962C8B-B14F-4D97-AF65-F5344CB8AC3E}">
        <p14:creationId xmlns:p14="http://schemas.microsoft.com/office/powerpoint/2010/main" val="1997585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AD25D04-7FDF-C27B-1A71-C7B011683A33}"/>
              </a:ext>
              <a:ext uri="{C183D7F6-B498-43B3-948B-1728B52AA6E4}">
                <adec:decorative xmlns:adec="http://schemas.microsoft.com/office/drawing/2017/decorative" val="1"/>
              </a:ext>
            </a:extLst>
          </p:cNvPr>
          <p:cNvSpPr>
            <a:spLocks noGrp="1"/>
          </p:cNvSpPr>
          <p:nvPr>
            <p:ph idx="1"/>
          </p:nvPr>
        </p:nvSpPr>
        <p:spPr/>
        <p:txBody>
          <a:bodyPr/>
          <a:lstStyle/>
          <a:p>
            <a:r>
              <a:rPr lang="en-US" dirty="0">
                <a:solidFill>
                  <a:schemeClr val="tx1"/>
                </a:solidFill>
              </a:rPr>
              <a:t>A pre-existing injury or illness is significantly aggravated when an event or exposure in the work environment results in any of the following (which otherwise would not have occurred)</a:t>
            </a:r>
          </a:p>
          <a:p>
            <a:pPr lvl="1"/>
            <a:r>
              <a:rPr lang="en-US" dirty="0">
                <a:solidFill>
                  <a:schemeClr val="tx1"/>
                </a:solidFill>
              </a:rPr>
              <a:t>Death</a:t>
            </a:r>
          </a:p>
          <a:p>
            <a:pPr lvl="1"/>
            <a:r>
              <a:rPr lang="en-US" dirty="0">
                <a:solidFill>
                  <a:schemeClr val="tx1"/>
                </a:solidFill>
              </a:rPr>
              <a:t>Loss of consciousness</a:t>
            </a:r>
          </a:p>
          <a:p>
            <a:pPr lvl="1"/>
            <a:r>
              <a:rPr lang="en-US" dirty="0">
                <a:solidFill>
                  <a:schemeClr val="tx1"/>
                </a:solidFill>
              </a:rPr>
              <a:t>Days away, days restricted, or days on job transfer</a:t>
            </a:r>
          </a:p>
          <a:p>
            <a:pPr lvl="1"/>
            <a:r>
              <a:rPr lang="en-US" dirty="0">
                <a:solidFill>
                  <a:schemeClr val="tx1"/>
                </a:solidFill>
              </a:rPr>
              <a:t>Medical treatment</a:t>
            </a:r>
          </a:p>
        </p:txBody>
      </p:sp>
      <p:sp>
        <p:nvSpPr>
          <p:cNvPr id="3" name="Title 2">
            <a:extLst>
              <a:ext uri="{FF2B5EF4-FFF2-40B4-BE49-F238E27FC236}">
                <a16:creationId xmlns:a16="http://schemas.microsoft.com/office/drawing/2014/main" id="{54A20ABA-A90F-B1A0-7AEB-E42AB1437832}"/>
              </a:ext>
            </a:extLst>
          </p:cNvPr>
          <p:cNvSpPr>
            <a:spLocks noGrp="1"/>
          </p:cNvSpPr>
          <p:nvPr>
            <p:ph type="title"/>
          </p:nvPr>
        </p:nvSpPr>
        <p:spPr/>
        <p:txBody>
          <a:bodyPr>
            <a:normAutofit fontScale="90000"/>
          </a:bodyPr>
          <a:lstStyle/>
          <a:p>
            <a:r>
              <a:rPr lang="en-US" dirty="0"/>
              <a:t>1904.5 – Significant Aggravation</a:t>
            </a:r>
          </a:p>
        </p:txBody>
      </p:sp>
    </p:spTree>
    <p:extLst>
      <p:ext uri="{BB962C8B-B14F-4D97-AF65-F5344CB8AC3E}">
        <p14:creationId xmlns:p14="http://schemas.microsoft.com/office/powerpoint/2010/main" val="4240421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C51721-C17A-16AA-D5CB-67B517797D1D}"/>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1904.5 - Exceptions</a:t>
            </a:r>
          </a:p>
        </p:txBody>
      </p:sp>
      <p:graphicFrame>
        <p:nvGraphicFramePr>
          <p:cNvPr id="4" name="Content Placeholder 3">
            <a:extLst>
              <a:ext uri="{FF2B5EF4-FFF2-40B4-BE49-F238E27FC236}">
                <a16:creationId xmlns:a16="http://schemas.microsoft.com/office/drawing/2014/main" id="{8FA956C9-773D-B04B-6385-11B8ACD1975F}"/>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523780853"/>
              </p:ext>
            </p:extLst>
          </p:nvPr>
        </p:nvGraphicFramePr>
        <p:xfrm>
          <a:off x="498729" y="1359800"/>
          <a:ext cx="11029950" cy="5217160"/>
        </p:xfrm>
        <a:graphic>
          <a:graphicData uri="http://schemas.openxmlformats.org/drawingml/2006/table">
            <a:tbl>
              <a:tblPr firstRow="1" bandRow="1">
                <a:tableStyleId>{5C22544A-7EE6-4342-B048-85BDC9FD1C3A}</a:tableStyleId>
              </a:tblPr>
              <a:tblGrid>
                <a:gridCol w="1494663">
                  <a:extLst>
                    <a:ext uri="{9D8B030D-6E8A-4147-A177-3AD203B41FA5}">
                      <a16:colId xmlns:a16="http://schemas.microsoft.com/office/drawing/2014/main" val="2644898181"/>
                    </a:ext>
                  </a:extLst>
                </a:gridCol>
                <a:gridCol w="9535287">
                  <a:extLst>
                    <a:ext uri="{9D8B030D-6E8A-4147-A177-3AD203B41FA5}">
                      <a16:colId xmlns:a16="http://schemas.microsoft.com/office/drawing/2014/main" val="2014978792"/>
                    </a:ext>
                  </a:extLst>
                </a:gridCol>
              </a:tblGrid>
              <a:tr h="370840">
                <a:tc>
                  <a:txBody>
                    <a:bodyPr/>
                    <a:lstStyle/>
                    <a:p>
                      <a:r>
                        <a:rPr lang="en-US" dirty="0">
                          <a:latin typeface="Aptos" panose="020B0004020202020204" pitchFamily="34" charset="0"/>
                        </a:rPr>
                        <a:t>1904.5(b)(2)</a:t>
                      </a:r>
                    </a:p>
                  </a:txBody>
                  <a:tcPr/>
                </a:tc>
                <a:tc>
                  <a:txBody>
                    <a:bodyPr/>
                    <a:lstStyle/>
                    <a:p>
                      <a:r>
                        <a:rPr lang="en-US" dirty="0">
                          <a:latin typeface="Aptos" panose="020B0004020202020204" pitchFamily="34" charset="0"/>
                        </a:rPr>
                        <a:t>You are not required to record injuries and illnesses if…</a:t>
                      </a:r>
                    </a:p>
                  </a:txBody>
                  <a:tcPr/>
                </a:tc>
                <a:extLst>
                  <a:ext uri="{0D108BD9-81ED-4DB2-BD59-A6C34878D82A}">
                    <a16:rowId xmlns:a16="http://schemas.microsoft.com/office/drawing/2014/main" val="1591788185"/>
                  </a:ext>
                </a:extLst>
              </a:tr>
              <a:tr h="370840">
                <a:tc>
                  <a:txBody>
                    <a:bodyPr/>
                    <a:lstStyle/>
                    <a:p>
                      <a:r>
                        <a:rPr lang="en-US" dirty="0">
                          <a:latin typeface="Aptos" panose="020B0004020202020204" pitchFamily="34" charset="0"/>
                        </a:rPr>
                        <a:t>(i)</a:t>
                      </a:r>
                    </a:p>
                  </a:txBody>
                  <a:tcPr/>
                </a:tc>
                <a:tc>
                  <a:txBody>
                    <a:bodyPr/>
                    <a:lstStyle/>
                    <a:p>
                      <a:r>
                        <a:rPr lang="en-US" dirty="0">
                          <a:latin typeface="Aptos" panose="020B0004020202020204" pitchFamily="34" charset="0"/>
                        </a:rPr>
                        <a:t>At the time of injury or illness, the employee was present in the work environment as a member of the general public rather than as an employee.</a:t>
                      </a:r>
                    </a:p>
                  </a:txBody>
                  <a:tcPr/>
                </a:tc>
                <a:extLst>
                  <a:ext uri="{0D108BD9-81ED-4DB2-BD59-A6C34878D82A}">
                    <a16:rowId xmlns:a16="http://schemas.microsoft.com/office/drawing/2014/main" val="3080281000"/>
                  </a:ext>
                </a:extLst>
              </a:tr>
              <a:tr h="370840">
                <a:tc>
                  <a:txBody>
                    <a:bodyPr/>
                    <a:lstStyle/>
                    <a:p>
                      <a:r>
                        <a:rPr lang="en-US" dirty="0">
                          <a:latin typeface="Aptos" panose="020B0004020202020204" pitchFamily="34" charset="0"/>
                        </a:rPr>
                        <a:t>(ii)</a:t>
                      </a:r>
                    </a:p>
                  </a:txBody>
                  <a:tcPr/>
                </a:tc>
                <a:tc>
                  <a:txBody>
                    <a:bodyPr/>
                    <a:lstStyle/>
                    <a:p>
                      <a:r>
                        <a:rPr lang="en-US" dirty="0">
                          <a:latin typeface="Aptos" panose="020B0004020202020204" pitchFamily="34" charset="0"/>
                        </a:rPr>
                        <a:t>The injury or illness involves signs or symptoms that surface at work but result solely from a non-work-related event or exposure that occurs outside the work environment.</a:t>
                      </a:r>
                    </a:p>
                  </a:txBody>
                  <a:tcPr/>
                </a:tc>
                <a:extLst>
                  <a:ext uri="{0D108BD9-81ED-4DB2-BD59-A6C34878D82A}">
                    <a16:rowId xmlns:a16="http://schemas.microsoft.com/office/drawing/2014/main" val="3553940727"/>
                  </a:ext>
                </a:extLst>
              </a:tr>
              <a:tr h="370840">
                <a:tc>
                  <a:txBody>
                    <a:bodyPr/>
                    <a:lstStyle/>
                    <a:p>
                      <a:r>
                        <a:rPr lang="en-US" dirty="0">
                          <a:latin typeface="Aptos" panose="020B0004020202020204" pitchFamily="34" charset="0"/>
                        </a:rPr>
                        <a:t>(iii)</a:t>
                      </a:r>
                    </a:p>
                  </a:txBody>
                  <a:tcPr/>
                </a:tc>
                <a:tc>
                  <a:txBody>
                    <a:bodyPr/>
                    <a:lstStyle/>
                    <a:p>
                      <a:r>
                        <a:rPr lang="en-US" dirty="0">
                          <a:latin typeface="Aptos" panose="020B0004020202020204" pitchFamily="34" charset="0"/>
                        </a:rPr>
                        <a:t>The injury or illness results solely from voluntary participation in a wellness program or in a medical, fitness, or recreational activity such as blood donation, physical examination, flu shot, exercise class, racquetball, or baseball.</a:t>
                      </a:r>
                    </a:p>
                  </a:txBody>
                  <a:tcPr/>
                </a:tc>
                <a:extLst>
                  <a:ext uri="{0D108BD9-81ED-4DB2-BD59-A6C34878D82A}">
                    <a16:rowId xmlns:a16="http://schemas.microsoft.com/office/drawing/2014/main" val="7456994"/>
                  </a:ext>
                </a:extLst>
              </a:tr>
              <a:tr h="370840">
                <a:tc>
                  <a:txBody>
                    <a:bodyPr/>
                    <a:lstStyle/>
                    <a:p>
                      <a:r>
                        <a:rPr lang="en-US" dirty="0">
                          <a:latin typeface="Aptos" panose="020B0004020202020204" pitchFamily="34" charset="0"/>
                        </a:rPr>
                        <a:t>(iv)</a:t>
                      </a:r>
                    </a:p>
                  </a:txBody>
                  <a:tcPr/>
                </a:tc>
                <a:tc>
                  <a:txBody>
                    <a:bodyPr/>
                    <a:lstStyle/>
                    <a:p>
                      <a:r>
                        <a:rPr lang="en-US" dirty="0">
                          <a:latin typeface="Aptos" panose="020B0004020202020204" pitchFamily="34" charset="0"/>
                        </a:rPr>
                        <a:t>The injury or illness is solely the result of an employee eating, drinking, or preparing food or drink for personal consumption (whether bought on the employer’s premises or brought in). For example, if the employee is injured by choking on a sandwich while in the employer’s establishment, the case would not be considered work-related.</a:t>
                      </a:r>
                    </a:p>
                    <a:p>
                      <a:r>
                        <a:rPr lang="en-US" b="1" dirty="0">
                          <a:latin typeface="Aptos" panose="020B0004020202020204" pitchFamily="34" charset="0"/>
                        </a:rPr>
                        <a:t>Note: </a:t>
                      </a:r>
                      <a:r>
                        <a:rPr lang="en-US" b="0" i="0" dirty="0">
                          <a:latin typeface="Aptos" panose="020B0004020202020204" pitchFamily="34" charset="0"/>
                        </a:rPr>
                        <a:t>if the employee is made ill by ingesting food contaminated by workplace contaminants (such as lead) or gets food poisoning from food supplied by the employer, the case would be considered work-related.</a:t>
                      </a:r>
                      <a:endParaRPr lang="en-US" b="1" dirty="0">
                        <a:latin typeface="Aptos" panose="020B0004020202020204" pitchFamily="34" charset="0"/>
                      </a:endParaRPr>
                    </a:p>
                  </a:txBody>
                  <a:tcPr/>
                </a:tc>
                <a:extLst>
                  <a:ext uri="{0D108BD9-81ED-4DB2-BD59-A6C34878D82A}">
                    <a16:rowId xmlns:a16="http://schemas.microsoft.com/office/drawing/2014/main" val="1698710328"/>
                  </a:ext>
                </a:extLst>
              </a:tr>
              <a:tr h="370840">
                <a:tc>
                  <a:txBody>
                    <a:bodyPr/>
                    <a:lstStyle/>
                    <a:p>
                      <a:r>
                        <a:rPr lang="en-US" dirty="0">
                          <a:latin typeface="Aptos" panose="020B0004020202020204" pitchFamily="34" charset="0"/>
                        </a:rPr>
                        <a:t>(v)</a:t>
                      </a:r>
                    </a:p>
                  </a:txBody>
                  <a:tcPr/>
                </a:tc>
                <a:tc>
                  <a:txBody>
                    <a:bodyPr/>
                    <a:lstStyle/>
                    <a:p>
                      <a:r>
                        <a:rPr lang="en-US" dirty="0">
                          <a:latin typeface="Aptos" panose="020B0004020202020204" pitchFamily="34" charset="0"/>
                        </a:rPr>
                        <a:t>The injury or illness is solely the result of an employee doing personal tasks (unrelated to their employment) at the establishment outside of the employee’s assigned work hours.</a:t>
                      </a:r>
                    </a:p>
                  </a:txBody>
                  <a:tcPr/>
                </a:tc>
                <a:extLst>
                  <a:ext uri="{0D108BD9-81ED-4DB2-BD59-A6C34878D82A}">
                    <a16:rowId xmlns:a16="http://schemas.microsoft.com/office/drawing/2014/main" val="2665891909"/>
                  </a:ext>
                </a:extLst>
              </a:tr>
            </a:tbl>
          </a:graphicData>
        </a:graphic>
      </p:graphicFrame>
      <p:sp>
        <p:nvSpPr>
          <p:cNvPr id="5" name="TextBox 4">
            <a:extLst>
              <a:ext uri="{FF2B5EF4-FFF2-40B4-BE49-F238E27FC236}">
                <a16:creationId xmlns:a16="http://schemas.microsoft.com/office/drawing/2014/main" id="{D5DA1DB7-2DF3-7C49-200F-57A6A9279736}"/>
              </a:ext>
              <a:ext uri="{C183D7F6-B498-43B3-948B-1728B52AA6E4}">
                <adec:decorative xmlns:adec="http://schemas.microsoft.com/office/drawing/2017/decorative" val="1"/>
              </a:ext>
            </a:extLst>
          </p:cNvPr>
          <p:cNvSpPr txBox="1"/>
          <p:nvPr/>
        </p:nvSpPr>
        <p:spPr>
          <a:xfrm>
            <a:off x="9564624" y="6576960"/>
            <a:ext cx="2697480" cy="261610"/>
          </a:xfrm>
          <a:prstGeom prst="rect">
            <a:avLst/>
          </a:prstGeom>
          <a:noFill/>
        </p:spPr>
        <p:txBody>
          <a:bodyPr wrap="square" rtlCol="0">
            <a:spAutoFit/>
          </a:bodyPr>
          <a:lstStyle/>
          <a:p>
            <a:r>
              <a:rPr lang="en-US" sz="1100" dirty="0">
                <a:latin typeface="Aptos" panose="020B0004020202020204" pitchFamily="34" charset="0"/>
              </a:rPr>
              <a:t>Exceptions continue in next slide</a:t>
            </a:r>
          </a:p>
        </p:txBody>
      </p:sp>
    </p:spTree>
    <p:extLst>
      <p:ext uri="{BB962C8B-B14F-4D97-AF65-F5344CB8AC3E}">
        <p14:creationId xmlns:p14="http://schemas.microsoft.com/office/powerpoint/2010/main" val="3845187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1DF440D-8E9C-9B43-FFA3-25F992166AAC}"/>
              </a:ext>
              <a:ext uri="{C183D7F6-B498-43B3-948B-1728B52AA6E4}">
                <adec:decorative xmlns:adec="http://schemas.microsoft.com/office/drawing/2017/decorative" val="1"/>
              </a:ext>
            </a:extLst>
          </p:cNvPr>
          <p:cNvSpPr>
            <a:spLocks noGrp="1"/>
          </p:cNvSpPr>
          <p:nvPr>
            <p:ph idx="1"/>
          </p:nvPr>
        </p:nvSpPr>
        <p:spPr/>
        <p:txBody>
          <a:bodyPr/>
          <a:lstStyle/>
          <a:p>
            <a:r>
              <a:rPr lang="en-US" dirty="0">
                <a:solidFill>
                  <a:schemeClr val="tx1"/>
                </a:solidFill>
              </a:rPr>
              <a:t>Subpart A – Purpose</a:t>
            </a:r>
          </a:p>
          <a:p>
            <a:r>
              <a:rPr lang="en-US" dirty="0">
                <a:solidFill>
                  <a:schemeClr val="tx1"/>
                </a:solidFill>
              </a:rPr>
              <a:t>Subpart B – Scope</a:t>
            </a:r>
          </a:p>
          <a:p>
            <a:r>
              <a:rPr lang="en-US" dirty="0">
                <a:solidFill>
                  <a:schemeClr val="tx1"/>
                </a:solidFill>
              </a:rPr>
              <a:t>Subpart C – Forms and recording criteria</a:t>
            </a:r>
          </a:p>
          <a:p>
            <a:r>
              <a:rPr lang="en-US" dirty="0">
                <a:solidFill>
                  <a:schemeClr val="tx1"/>
                </a:solidFill>
              </a:rPr>
              <a:t>Subpart D – Other requirements</a:t>
            </a:r>
          </a:p>
          <a:p>
            <a:r>
              <a:rPr lang="en-US" dirty="0">
                <a:solidFill>
                  <a:schemeClr val="tx1"/>
                </a:solidFill>
              </a:rPr>
              <a:t>Subpart E – Reporting to the government</a:t>
            </a:r>
          </a:p>
          <a:p>
            <a:r>
              <a:rPr lang="en-US" dirty="0">
                <a:solidFill>
                  <a:schemeClr val="tx1"/>
                </a:solidFill>
              </a:rPr>
              <a:t>Subpart F – Transition </a:t>
            </a:r>
          </a:p>
          <a:p>
            <a:r>
              <a:rPr lang="en-US" dirty="0">
                <a:solidFill>
                  <a:schemeClr val="tx1"/>
                </a:solidFill>
              </a:rPr>
              <a:t>Subpart G - Definitions</a:t>
            </a:r>
          </a:p>
        </p:txBody>
      </p:sp>
      <p:sp>
        <p:nvSpPr>
          <p:cNvPr id="3" name="Title 2">
            <a:extLst>
              <a:ext uri="{FF2B5EF4-FFF2-40B4-BE49-F238E27FC236}">
                <a16:creationId xmlns:a16="http://schemas.microsoft.com/office/drawing/2014/main" id="{B9FF7834-F959-DFBC-7C69-19B02382268B}"/>
              </a:ext>
            </a:extLst>
          </p:cNvPr>
          <p:cNvSpPr>
            <a:spLocks noGrp="1"/>
          </p:cNvSpPr>
          <p:nvPr>
            <p:ph type="title"/>
          </p:nvPr>
        </p:nvSpPr>
        <p:spPr/>
        <p:txBody>
          <a:bodyPr>
            <a:normAutofit fontScale="90000"/>
          </a:bodyPr>
          <a:lstStyle/>
          <a:p>
            <a:r>
              <a:rPr lang="en-US" dirty="0"/>
              <a:t>Organization of the Rule</a:t>
            </a:r>
          </a:p>
        </p:txBody>
      </p:sp>
    </p:spTree>
    <p:extLst>
      <p:ext uri="{BB962C8B-B14F-4D97-AF65-F5344CB8AC3E}">
        <p14:creationId xmlns:p14="http://schemas.microsoft.com/office/powerpoint/2010/main" val="4878559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D9BCB1-26F3-B357-4446-3D4E9344AF3B}"/>
              </a:ext>
            </a:extLst>
          </p:cNvPr>
          <p:cNvSpPr>
            <a:spLocks noGrp="1"/>
          </p:cNvSpPr>
          <p:nvPr>
            <p:ph type="title"/>
          </p:nvPr>
        </p:nvSpPr>
        <p:spPr/>
        <p:txBody>
          <a:bodyPr>
            <a:normAutofit fontScale="90000"/>
          </a:bodyPr>
          <a:lstStyle/>
          <a:p>
            <a:r>
              <a:rPr lang="en-US" dirty="0"/>
              <a:t>1904.5 – Exceptions (continued)</a:t>
            </a:r>
          </a:p>
        </p:txBody>
      </p:sp>
      <p:graphicFrame>
        <p:nvGraphicFramePr>
          <p:cNvPr id="4" name="Table 3">
            <a:extLst>
              <a:ext uri="{FF2B5EF4-FFF2-40B4-BE49-F238E27FC236}">
                <a16:creationId xmlns:a16="http://schemas.microsoft.com/office/drawing/2014/main" id="{5E564B2A-59BA-56C2-9F8D-66610DD098CB}"/>
              </a:ext>
            </a:extLst>
          </p:cNvPr>
          <p:cNvGraphicFramePr>
            <a:graphicFrameLocks noGrp="1"/>
          </p:cNvGraphicFramePr>
          <p:nvPr>
            <p:extLst>
              <p:ext uri="{D42A27DB-BD31-4B8C-83A1-F6EECF244321}">
                <p14:modId xmlns:p14="http://schemas.microsoft.com/office/powerpoint/2010/main" val="1725279144"/>
              </p:ext>
            </p:extLst>
          </p:nvPr>
        </p:nvGraphicFramePr>
        <p:xfrm>
          <a:off x="518160" y="1584960"/>
          <a:ext cx="11155680" cy="4236720"/>
        </p:xfrm>
        <a:graphic>
          <a:graphicData uri="http://schemas.openxmlformats.org/drawingml/2006/table">
            <a:tbl>
              <a:tblPr firstRow="1" bandRow="1">
                <a:tableStyleId>{5C22544A-7EE6-4342-B048-85BDC9FD1C3A}</a:tableStyleId>
              </a:tblPr>
              <a:tblGrid>
                <a:gridCol w="1481328">
                  <a:extLst>
                    <a:ext uri="{9D8B030D-6E8A-4147-A177-3AD203B41FA5}">
                      <a16:colId xmlns:a16="http://schemas.microsoft.com/office/drawing/2014/main" val="3968391714"/>
                    </a:ext>
                  </a:extLst>
                </a:gridCol>
                <a:gridCol w="9674352">
                  <a:extLst>
                    <a:ext uri="{9D8B030D-6E8A-4147-A177-3AD203B41FA5}">
                      <a16:colId xmlns:a16="http://schemas.microsoft.com/office/drawing/2014/main" val="2384114927"/>
                    </a:ext>
                  </a:extLst>
                </a:gridCol>
              </a:tblGrid>
              <a:tr h="441876">
                <a:tc>
                  <a:txBody>
                    <a:bodyPr/>
                    <a:lstStyle/>
                    <a:p>
                      <a:r>
                        <a:rPr lang="en-US" dirty="0">
                          <a:latin typeface="Aptos" panose="020B0004020202020204" pitchFamily="34" charset="0"/>
                        </a:rPr>
                        <a:t>1904.5(b)(2) </a:t>
                      </a:r>
                      <a:r>
                        <a:rPr lang="en-US" sz="1400" dirty="0">
                          <a:latin typeface="Aptos" panose="020B0004020202020204" pitchFamily="34" charset="0"/>
                        </a:rPr>
                        <a:t>(continued)</a:t>
                      </a:r>
                      <a:endParaRPr lang="en-US" dirty="0">
                        <a:latin typeface="Aptos" panose="020B0004020202020204" pitchFamily="34" charset="0"/>
                      </a:endParaRPr>
                    </a:p>
                  </a:txBody>
                  <a:tcPr/>
                </a:tc>
                <a:tc>
                  <a:txBody>
                    <a:bodyPr/>
                    <a:lstStyle/>
                    <a:p>
                      <a:r>
                        <a:rPr lang="en-US" dirty="0">
                          <a:latin typeface="Aptos" panose="020B0004020202020204" pitchFamily="34" charset="0"/>
                        </a:rPr>
                        <a:t>You are not required to record injuries and illnesses if…</a:t>
                      </a:r>
                    </a:p>
                  </a:txBody>
                  <a:tcPr/>
                </a:tc>
                <a:extLst>
                  <a:ext uri="{0D108BD9-81ED-4DB2-BD59-A6C34878D82A}">
                    <a16:rowId xmlns:a16="http://schemas.microsoft.com/office/drawing/2014/main" val="1701677814"/>
                  </a:ext>
                </a:extLst>
              </a:tr>
              <a:tr h="441876">
                <a:tc>
                  <a:txBody>
                    <a:bodyPr/>
                    <a:lstStyle/>
                    <a:p>
                      <a:r>
                        <a:rPr lang="en-US" dirty="0">
                          <a:latin typeface="Aptos" panose="020B0004020202020204" pitchFamily="34" charset="0"/>
                        </a:rPr>
                        <a:t>(vi)</a:t>
                      </a:r>
                    </a:p>
                  </a:txBody>
                  <a:tcPr/>
                </a:tc>
                <a:tc>
                  <a:txBody>
                    <a:bodyPr/>
                    <a:lstStyle/>
                    <a:p>
                      <a:r>
                        <a:rPr lang="en-US" dirty="0">
                          <a:latin typeface="Aptos" panose="020B0004020202020204" pitchFamily="34" charset="0"/>
                        </a:rPr>
                        <a:t>The injury or illness is solely the result of personal grooming, self medication for a non-work-related condition, or is intentionally self-inflicted.</a:t>
                      </a:r>
                    </a:p>
                  </a:txBody>
                  <a:tcPr/>
                </a:tc>
                <a:extLst>
                  <a:ext uri="{0D108BD9-81ED-4DB2-BD59-A6C34878D82A}">
                    <a16:rowId xmlns:a16="http://schemas.microsoft.com/office/drawing/2014/main" val="385953312"/>
                  </a:ext>
                </a:extLst>
              </a:tr>
              <a:tr h="441876">
                <a:tc>
                  <a:txBody>
                    <a:bodyPr/>
                    <a:lstStyle/>
                    <a:p>
                      <a:r>
                        <a:rPr lang="en-US" dirty="0">
                          <a:latin typeface="Aptos" panose="020B0004020202020204" pitchFamily="34" charset="0"/>
                        </a:rPr>
                        <a:t>(vii)</a:t>
                      </a:r>
                    </a:p>
                  </a:txBody>
                  <a:tcPr/>
                </a:tc>
                <a:tc>
                  <a:txBody>
                    <a:bodyPr/>
                    <a:lstStyle/>
                    <a:p>
                      <a:r>
                        <a:rPr lang="en-US" dirty="0">
                          <a:latin typeface="Aptos" panose="020B0004020202020204" pitchFamily="34" charset="0"/>
                        </a:rPr>
                        <a:t>The injury or illness is caused by a motor vehicle accident and occurs on a company parking lot or company access road while the employee is commuting to or from work.</a:t>
                      </a:r>
                    </a:p>
                  </a:txBody>
                  <a:tcPr/>
                </a:tc>
                <a:extLst>
                  <a:ext uri="{0D108BD9-81ED-4DB2-BD59-A6C34878D82A}">
                    <a16:rowId xmlns:a16="http://schemas.microsoft.com/office/drawing/2014/main" val="3422662569"/>
                  </a:ext>
                </a:extLst>
              </a:tr>
              <a:tr h="441876">
                <a:tc>
                  <a:txBody>
                    <a:bodyPr/>
                    <a:lstStyle/>
                    <a:p>
                      <a:r>
                        <a:rPr lang="en-US" dirty="0">
                          <a:latin typeface="Aptos" panose="020B0004020202020204" pitchFamily="34" charset="0"/>
                        </a:rPr>
                        <a:t>(viii)</a:t>
                      </a:r>
                    </a:p>
                  </a:txBody>
                  <a:tcPr/>
                </a:tc>
                <a:tc>
                  <a:txBody>
                    <a:bodyPr/>
                    <a:lstStyle/>
                    <a:p>
                      <a:r>
                        <a:rPr lang="en-US" dirty="0">
                          <a:latin typeface="Aptos" panose="020B0004020202020204" pitchFamily="34" charset="0"/>
                        </a:rPr>
                        <a:t>The illness is the common cold or flu (note: contagious diseases such as tuberculosis, brucellosis, hepatitis A, or plague are considered work-related if the employee is infected at work).</a:t>
                      </a:r>
                    </a:p>
                  </a:txBody>
                  <a:tcPr/>
                </a:tc>
                <a:extLst>
                  <a:ext uri="{0D108BD9-81ED-4DB2-BD59-A6C34878D82A}">
                    <a16:rowId xmlns:a16="http://schemas.microsoft.com/office/drawing/2014/main" val="923442909"/>
                  </a:ext>
                </a:extLst>
              </a:tr>
              <a:tr h="441876">
                <a:tc>
                  <a:txBody>
                    <a:bodyPr/>
                    <a:lstStyle/>
                    <a:p>
                      <a:r>
                        <a:rPr lang="en-US" dirty="0">
                          <a:latin typeface="Aptos" panose="020B0004020202020204" pitchFamily="34" charset="0"/>
                        </a:rPr>
                        <a:t>(ix)</a:t>
                      </a:r>
                    </a:p>
                  </a:txBody>
                  <a:tcPr/>
                </a:tc>
                <a:tc>
                  <a:txBody>
                    <a:bodyPr/>
                    <a:lstStyle/>
                    <a:p>
                      <a:r>
                        <a:rPr lang="en-US" dirty="0">
                          <a:latin typeface="Aptos" panose="020B0004020202020204" pitchFamily="34" charset="0"/>
                        </a:rPr>
                        <a:t>The illness is a mental illness. Mental illness will not be considered work-related unless the employee voluntarily provides the employer with an opinion from a physician or other licensed health care professional with appropriate training and experience (psychiatrist, psychologist, psychiatric nurse practitioner, etc.) stating that the employee has a mental illness that is work-related.</a:t>
                      </a:r>
                    </a:p>
                  </a:txBody>
                  <a:tcPr/>
                </a:tc>
                <a:extLst>
                  <a:ext uri="{0D108BD9-81ED-4DB2-BD59-A6C34878D82A}">
                    <a16:rowId xmlns:a16="http://schemas.microsoft.com/office/drawing/2014/main" val="925481799"/>
                  </a:ext>
                </a:extLst>
              </a:tr>
            </a:tbl>
          </a:graphicData>
        </a:graphic>
      </p:graphicFrame>
    </p:spTree>
    <p:extLst>
      <p:ext uri="{BB962C8B-B14F-4D97-AF65-F5344CB8AC3E}">
        <p14:creationId xmlns:p14="http://schemas.microsoft.com/office/powerpoint/2010/main" val="25001553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FF7F61-7828-9712-4A10-D7284FD19F02}"/>
              </a:ext>
              <a:ext uri="{C183D7F6-B498-43B3-948B-1728B52AA6E4}">
                <adec:decorative xmlns:adec="http://schemas.microsoft.com/office/drawing/2017/decorative" val="1"/>
              </a:ext>
            </a:extLst>
          </p:cNvPr>
          <p:cNvSpPr>
            <a:spLocks noGrp="1"/>
          </p:cNvSpPr>
          <p:nvPr>
            <p:ph idx="1"/>
          </p:nvPr>
        </p:nvSpPr>
        <p:spPr/>
        <p:txBody>
          <a:bodyPr/>
          <a:lstStyle/>
          <a:p>
            <a:r>
              <a:rPr lang="en-US" dirty="0">
                <a:solidFill>
                  <a:schemeClr val="tx1"/>
                </a:solidFill>
              </a:rPr>
              <a:t>An injury or illness that occurs while an employee is on travel status is work-related if it occurred while the employee was engaged in work activities in the interest of the employer.</a:t>
            </a:r>
          </a:p>
          <a:p>
            <a:r>
              <a:rPr lang="en-US" dirty="0">
                <a:solidFill>
                  <a:schemeClr val="tx1"/>
                </a:solidFill>
              </a:rPr>
              <a:t>Home away from home.</a:t>
            </a:r>
          </a:p>
          <a:p>
            <a:r>
              <a:rPr lang="en-US" dirty="0">
                <a:solidFill>
                  <a:schemeClr val="tx1"/>
                </a:solidFill>
              </a:rPr>
              <a:t>Detour for personal reasons is not work-related.</a:t>
            </a:r>
          </a:p>
        </p:txBody>
      </p:sp>
      <p:sp>
        <p:nvSpPr>
          <p:cNvPr id="3" name="Title 2">
            <a:extLst>
              <a:ext uri="{FF2B5EF4-FFF2-40B4-BE49-F238E27FC236}">
                <a16:creationId xmlns:a16="http://schemas.microsoft.com/office/drawing/2014/main" id="{E3E16558-46F2-0B61-702D-A19C83B90848}"/>
              </a:ext>
            </a:extLst>
          </p:cNvPr>
          <p:cNvSpPr>
            <a:spLocks noGrp="1"/>
          </p:cNvSpPr>
          <p:nvPr>
            <p:ph type="title"/>
          </p:nvPr>
        </p:nvSpPr>
        <p:spPr/>
        <p:txBody>
          <a:bodyPr>
            <a:normAutofit fontScale="90000"/>
          </a:bodyPr>
          <a:lstStyle/>
          <a:p>
            <a:r>
              <a:rPr lang="en-US" dirty="0"/>
              <a:t>1904.5 – Travel Status</a:t>
            </a:r>
          </a:p>
        </p:txBody>
      </p:sp>
    </p:spTree>
    <p:extLst>
      <p:ext uri="{BB962C8B-B14F-4D97-AF65-F5344CB8AC3E}">
        <p14:creationId xmlns:p14="http://schemas.microsoft.com/office/powerpoint/2010/main" val="2218323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40CDCD-9E43-172A-061C-77A1535DFBF0}"/>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1904.5 – Work at Home</a:t>
            </a:r>
          </a:p>
        </p:txBody>
      </p:sp>
      <p:sp>
        <p:nvSpPr>
          <p:cNvPr id="2" name="Content Placeholder 1">
            <a:extLst>
              <a:ext uri="{FF2B5EF4-FFF2-40B4-BE49-F238E27FC236}">
                <a16:creationId xmlns:a16="http://schemas.microsoft.com/office/drawing/2014/main" id="{E60216E3-8C9A-0D14-D880-0B5D0245032F}"/>
              </a:ext>
              <a:ext uri="{C183D7F6-B498-43B3-948B-1728B52AA6E4}">
                <adec:decorative xmlns:adec="http://schemas.microsoft.com/office/drawing/2017/decorative" val="1"/>
              </a:ext>
            </a:extLst>
          </p:cNvPr>
          <p:cNvSpPr>
            <a:spLocks noGrp="1"/>
          </p:cNvSpPr>
          <p:nvPr>
            <p:ph idx="1"/>
          </p:nvPr>
        </p:nvSpPr>
        <p:spPr/>
        <p:txBody>
          <a:bodyPr/>
          <a:lstStyle/>
          <a:p>
            <a:r>
              <a:rPr lang="en-US" dirty="0">
                <a:solidFill>
                  <a:schemeClr val="tx1"/>
                </a:solidFill>
              </a:rPr>
              <a:t>Injuries and illnesses that occur while an employee is working at home are work-related if they:</a:t>
            </a:r>
          </a:p>
          <a:p>
            <a:pPr lvl="1"/>
            <a:r>
              <a:rPr lang="en-US" dirty="0">
                <a:solidFill>
                  <a:schemeClr val="tx1"/>
                </a:solidFill>
              </a:rPr>
              <a:t>Occur while the employee is performing work for pay or compensation in the home, and</a:t>
            </a:r>
          </a:p>
          <a:p>
            <a:pPr lvl="1"/>
            <a:r>
              <a:rPr lang="en-US" dirty="0">
                <a:solidFill>
                  <a:schemeClr val="tx1"/>
                </a:solidFill>
              </a:rPr>
              <a:t>Are directly related to the performance of work rather than the general home environment.</a:t>
            </a:r>
          </a:p>
        </p:txBody>
      </p:sp>
    </p:spTree>
    <p:extLst>
      <p:ext uri="{BB962C8B-B14F-4D97-AF65-F5344CB8AC3E}">
        <p14:creationId xmlns:p14="http://schemas.microsoft.com/office/powerpoint/2010/main" val="5405002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F5C8CF4-CD10-F6C2-80E4-C18E028E5648}"/>
              </a:ext>
              <a:ext uri="{C183D7F6-B498-43B3-948B-1728B52AA6E4}">
                <adec:decorative xmlns:adec="http://schemas.microsoft.com/office/drawing/2017/decorative" val="1"/>
              </a:ext>
            </a:extLst>
          </p:cNvPr>
          <p:cNvSpPr>
            <a:spLocks noGrp="1"/>
          </p:cNvSpPr>
          <p:nvPr>
            <p:ph idx="1"/>
          </p:nvPr>
        </p:nvSpPr>
        <p:spPr/>
        <p:txBody>
          <a:bodyPr>
            <a:normAutofit lnSpcReduction="10000"/>
          </a:bodyPr>
          <a:lstStyle/>
          <a:p>
            <a:pPr marL="0" indent="0">
              <a:buNone/>
            </a:pPr>
            <a:r>
              <a:rPr lang="en-US" dirty="0"/>
              <a:t>Scenario A:</a:t>
            </a:r>
          </a:p>
          <a:p>
            <a:pPr marL="0" indent="0">
              <a:buNone/>
            </a:pPr>
            <a:r>
              <a:rPr lang="en-US" b="1" dirty="0"/>
              <a:t>Employee gives blood at voluntary employer-sponsored blood drive and passes out (loss of consciousness).</a:t>
            </a:r>
          </a:p>
          <a:p>
            <a:pPr marL="0" indent="0">
              <a:buNone/>
            </a:pPr>
            <a:endParaRPr lang="en-US" dirty="0"/>
          </a:p>
          <a:p>
            <a:pPr marL="0" indent="0">
              <a:buNone/>
            </a:pPr>
            <a:r>
              <a:rPr lang="en-US" dirty="0">
                <a:solidFill>
                  <a:srgbClr val="C00000"/>
                </a:solidFill>
              </a:rPr>
              <a:t>Is this work-related? </a:t>
            </a:r>
          </a:p>
          <a:p>
            <a:pPr marL="0" indent="0">
              <a:buNone/>
            </a:pPr>
            <a:r>
              <a:rPr lang="en-US" dirty="0"/>
              <a:t>	</a:t>
            </a:r>
            <a:r>
              <a:rPr lang="en-US" dirty="0">
                <a:solidFill>
                  <a:schemeClr val="tx1"/>
                </a:solidFill>
              </a:rPr>
              <a:t>NO. Exception 1904.5(b)(2)(iii):</a:t>
            </a:r>
          </a:p>
          <a:p>
            <a:pPr marL="0" indent="0">
              <a:buNone/>
            </a:pPr>
            <a:r>
              <a:rPr lang="en-US" dirty="0">
                <a:solidFill>
                  <a:schemeClr val="tx1"/>
                </a:solidFill>
              </a:rPr>
              <a:t>	The injury or illness results solely from voluntary participation in a wellness 	program or in a medical, fitness, or recreational activity such as blood 	donation, physical examination, flu shot, exercise class, racquetball, or 	baseball. </a:t>
            </a:r>
          </a:p>
        </p:txBody>
      </p:sp>
      <p:sp>
        <p:nvSpPr>
          <p:cNvPr id="3" name="Title 2">
            <a:extLst>
              <a:ext uri="{FF2B5EF4-FFF2-40B4-BE49-F238E27FC236}">
                <a16:creationId xmlns:a16="http://schemas.microsoft.com/office/drawing/2014/main" id="{BED3AA57-7D50-5E79-AB9F-B5D09F3C6E9F}"/>
              </a:ext>
            </a:extLst>
          </p:cNvPr>
          <p:cNvSpPr>
            <a:spLocks noGrp="1"/>
          </p:cNvSpPr>
          <p:nvPr>
            <p:ph type="title"/>
          </p:nvPr>
        </p:nvSpPr>
        <p:spPr/>
        <p:txBody>
          <a:bodyPr>
            <a:normAutofit fontScale="90000"/>
          </a:bodyPr>
          <a:lstStyle/>
          <a:p>
            <a:r>
              <a:rPr lang="en-US" dirty="0"/>
              <a:t>Step 2: Is the injury or  illness work-related?</a:t>
            </a:r>
          </a:p>
        </p:txBody>
      </p:sp>
    </p:spTree>
    <p:extLst>
      <p:ext uri="{BB962C8B-B14F-4D97-AF65-F5344CB8AC3E}">
        <p14:creationId xmlns:p14="http://schemas.microsoft.com/office/powerpoint/2010/main" val="7414005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38491F-F7C7-C4E6-F889-E7B5AF38E8ED}"/>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Step 2: Is the  injury or illness work-related?</a:t>
            </a:r>
          </a:p>
        </p:txBody>
      </p:sp>
      <p:sp>
        <p:nvSpPr>
          <p:cNvPr id="2" name="Content Placeholder 1">
            <a:extLst>
              <a:ext uri="{FF2B5EF4-FFF2-40B4-BE49-F238E27FC236}">
                <a16:creationId xmlns:a16="http://schemas.microsoft.com/office/drawing/2014/main" id="{367F95FA-0E73-89C7-156F-30213FAEC6EE}"/>
              </a:ext>
              <a:ext uri="{C183D7F6-B498-43B3-948B-1728B52AA6E4}">
                <adec:decorative xmlns:adec="http://schemas.microsoft.com/office/drawing/2017/decorative" val="1"/>
              </a:ext>
            </a:extLst>
          </p:cNvPr>
          <p:cNvSpPr>
            <a:spLocks noGrp="1"/>
          </p:cNvSpPr>
          <p:nvPr>
            <p:ph idx="1"/>
          </p:nvPr>
        </p:nvSpPr>
        <p:spPr/>
        <p:txBody>
          <a:bodyPr/>
          <a:lstStyle/>
          <a:p>
            <a:pPr marL="0" indent="0">
              <a:buNone/>
            </a:pPr>
            <a:r>
              <a:rPr lang="en-US" dirty="0"/>
              <a:t>Scenario B:</a:t>
            </a:r>
          </a:p>
          <a:p>
            <a:pPr marL="0" indent="0">
              <a:buNone/>
            </a:pPr>
            <a:r>
              <a:rPr lang="en-US" b="1" dirty="0"/>
              <a:t>Employee sprains ankle in company parking lot on his way to work.</a:t>
            </a:r>
          </a:p>
          <a:p>
            <a:pPr marL="0" indent="0">
              <a:buNone/>
            </a:pPr>
            <a:endParaRPr lang="en-US" dirty="0"/>
          </a:p>
          <a:p>
            <a:pPr marL="0" indent="0">
              <a:buNone/>
            </a:pPr>
            <a:r>
              <a:rPr lang="en-US" dirty="0">
                <a:solidFill>
                  <a:srgbClr val="C00000"/>
                </a:solidFill>
              </a:rPr>
              <a:t>Is this work-related?</a:t>
            </a:r>
          </a:p>
          <a:p>
            <a:pPr marL="0" indent="0">
              <a:buNone/>
            </a:pPr>
            <a:r>
              <a:rPr lang="en-US" dirty="0"/>
              <a:t>	</a:t>
            </a:r>
            <a:r>
              <a:rPr lang="en-US" dirty="0">
                <a:solidFill>
                  <a:schemeClr val="tx1"/>
                </a:solidFill>
              </a:rPr>
              <a:t>Maybe, go to step 3. There is no exception that applies in this scenario. Parking 	lot exception applies only to motor vehicle accidents during commute.</a:t>
            </a:r>
          </a:p>
        </p:txBody>
      </p:sp>
    </p:spTree>
    <p:extLst>
      <p:ext uri="{BB962C8B-B14F-4D97-AF65-F5344CB8AC3E}">
        <p14:creationId xmlns:p14="http://schemas.microsoft.com/office/powerpoint/2010/main" val="16026479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DA1142E-24AB-8751-A968-78E7CECEC8CC}"/>
              </a:ext>
              <a:ext uri="{C183D7F6-B498-43B3-948B-1728B52AA6E4}">
                <adec:decorative xmlns:adec="http://schemas.microsoft.com/office/drawing/2017/decorative" val="1"/>
              </a:ext>
            </a:extLst>
          </p:cNvPr>
          <p:cNvSpPr>
            <a:spLocks noGrp="1"/>
          </p:cNvSpPr>
          <p:nvPr>
            <p:ph idx="1"/>
          </p:nvPr>
        </p:nvSpPr>
        <p:spPr/>
        <p:txBody>
          <a:bodyPr/>
          <a:lstStyle/>
          <a:p>
            <a:pPr marL="0" indent="0">
              <a:buNone/>
            </a:pPr>
            <a:r>
              <a:rPr lang="en-US" dirty="0"/>
              <a:t>Scenario C:</a:t>
            </a:r>
          </a:p>
          <a:p>
            <a:pPr marL="0" indent="0">
              <a:buNone/>
            </a:pPr>
            <a:r>
              <a:rPr lang="en-US" b="1" dirty="0"/>
              <a:t>Employee slips and falls in hallway at work, breaking their arm while working on daughter’s science project on Saturday, the employee’s day off.</a:t>
            </a:r>
          </a:p>
          <a:p>
            <a:pPr marL="0" indent="0">
              <a:buNone/>
            </a:pPr>
            <a:endParaRPr lang="en-US" dirty="0"/>
          </a:p>
          <a:p>
            <a:pPr marL="0" indent="0">
              <a:buNone/>
            </a:pPr>
            <a:r>
              <a:rPr lang="en-US" dirty="0">
                <a:solidFill>
                  <a:srgbClr val="C00000"/>
                </a:solidFill>
              </a:rPr>
              <a:t>Is this work-related?</a:t>
            </a:r>
          </a:p>
          <a:p>
            <a:pPr marL="0" indent="0">
              <a:buNone/>
            </a:pPr>
            <a:r>
              <a:rPr lang="en-US" dirty="0"/>
              <a:t>	NO. Exception 1904.5(b)(2)(v):</a:t>
            </a:r>
          </a:p>
          <a:p>
            <a:pPr marL="0" indent="0">
              <a:buNone/>
            </a:pPr>
            <a:r>
              <a:rPr lang="en-US" dirty="0"/>
              <a:t>	The injury or illness is solely the result of an employee doing personal tasks 	(unrelated to their employment) at the establishment outside of the employee’s 	assigned working hours.</a:t>
            </a:r>
          </a:p>
        </p:txBody>
      </p:sp>
      <p:sp>
        <p:nvSpPr>
          <p:cNvPr id="3" name="Title 2">
            <a:extLst>
              <a:ext uri="{FF2B5EF4-FFF2-40B4-BE49-F238E27FC236}">
                <a16:creationId xmlns:a16="http://schemas.microsoft.com/office/drawing/2014/main" id="{EFD6CA86-AD91-137F-7324-307284AC72E1}"/>
              </a:ext>
            </a:extLst>
          </p:cNvPr>
          <p:cNvSpPr>
            <a:spLocks noGrp="1"/>
          </p:cNvSpPr>
          <p:nvPr>
            <p:ph type="title"/>
          </p:nvPr>
        </p:nvSpPr>
        <p:spPr/>
        <p:txBody>
          <a:bodyPr>
            <a:normAutofit fontScale="90000"/>
          </a:bodyPr>
          <a:lstStyle/>
          <a:p>
            <a:r>
              <a:rPr lang="en-US" dirty="0"/>
              <a:t>Step 2: Is the injury or illness work-related? </a:t>
            </a:r>
          </a:p>
        </p:txBody>
      </p:sp>
    </p:spTree>
    <p:extLst>
      <p:ext uri="{BB962C8B-B14F-4D97-AF65-F5344CB8AC3E}">
        <p14:creationId xmlns:p14="http://schemas.microsoft.com/office/powerpoint/2010/main" val="29280228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8A63F-A62A-EAF8-F7E6-1ECE806D4E1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E9E8891-6FA9-5648-FE9D-00FC760E7088}"/>
              </a:ext>
            </a:extLst>
          </p:cNvPr>
          <p:cNvSpPr>
            <a:spLocks noGrp="1"/>
          </p:cNvSpPr>
          <p:nvPr>
            <p:ph type="title"/>
          </p:nvPr>
        </p:nvSpPr>
        <p:spPr/>
        <p:txBody>
          <a:bodyPr>
            <a:normAutofit fontScale="90000"/>
          </a:bodyPr>
          <a:lstStyle/>
          <a:p>
            <a:r>
              <a:rPr lang="en-US" dirty="0"/>
              <a:t>OSHA 29 CFR Part 1904  Recordability Decision Tree step 3</a:t>
            </a:r>
            <a:endParaRPr lang="en-GB" dirty="0"/>
          </a:p>
        </p:txBody>
      </p:sp>
      <p:pic>
        <p:nvPicPr>
          <p:cNvPr id="1026" name="Picture 2" descr="OSHA Recordability Decision Tree">
            <a:extLst>
              <a:ext uri="{FF2B5EF4-FFF2-40B4-BE49-F238E27FC236}">
                <a16:creationId xmlns:a16="http://schemas.microsoft.com/office/drawing/2014/main" id="{0C4C03C7-976F-14BF-FCB8-9B1BAC022EA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99278" y="1285875"/>
            <a:ext cx="7697097" cy="5606645"/>
          </a:xfrm>
          <a:prstGeom prst="rect">
            <a:avLst/>
          </a:prstGeom>
          <a:noFill/>
          <a:extLst>
            <a:ext uri="{909E8E84-426E-40DD-AFC4-6F175D3DCCD1}">
              <a14:hiddenFill xmlns:a14="http://schemas.microsoft.com/office/drawing/2010/main">
                <a:solidFill>
                  <a:srgbClr val="FFFFFF"/>
                </a:solidFill>
              </a14:hiddenFill>
            </a:ext>
          </a:extLst>
        </p:spPr>
      </p:pic>
      <p:sp>
        <p:nvSpPr>
          <p:cNvPr id="2" name="Arrow: Left 1">
            <a:extLst>
              <a:ext uri="{FF2B5EF4-FFF2-40B4-BE49-F238E27FC236}">
                <a16:creationId xmlns:a16="http://schemas.microsoft.com/office/drawing/2014/main" id="{10B8E924-061B-A14B-804B-AB3AE84A534C}"/>
              </a:ext>
            </a:extLst>
          </p:cNvPr>
          <p:cNvSpPr/>
          <p:nvPr/>
        </p:nvSpPr>
        <p:spPr>
          <a:xfrm>
            <a:off x="7551351" y="4407825"/>
            <a:ext cx="1240220" cy="515008"/>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Aptos" panose="020B0004020202020204" pitchFamily="34" charset="0"/>
              </a:rPr>
              <a:t>Step 3</a:t>
            </a:r>
            <a:endParaRPr lang="en-GB" dirty="0">
              <a:latin typeface="Aptos" panose="020B0004020202020204" pitchFamily="34" charset="0"/>
            </a:endParaRPr>
          </a:p>
        </p:txBody>
      </p:sp>
    </p:spTree>
    <p:extLst>
      <p:ext uri="{BB962C8B-B14F-4D97-AF65-F5344CB8AC3E}">
        <p14:creationId xmlns:p14="http://schemas.microsoft.com/office/powerpoint/2010/main" val="25664973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F5D38B-664F-D208-C8A4-FD1F07414637}"/>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Step 3: Is the injury or illness a new case?</a:t>
            </a:r>
          </a:p>
        </p:txBody>
      </p:sp>
      <p:sp>
        <p:nvSpPr>
          <p:cNvPr id="2" name="Content Placeholder 1">
            <a:extLst>
              <a:ext uri="{FF2B5EF4-FFF2-40B4-BE49-F238E27FC236}">
                <a16:creationId xmlns:a16="http://schemas.microsoft.com/office/drawing/2014/main" id="{ECB1C628-8096-6469-5741-A8A43443DA56}"/>
              </a:ext>
              <a:ext uri="{C183D7F6-B498-43B3-948B-1728B52AA6E4}">
                <adec:decorative xmlns:adec="http://schemas.microsoft.com/office/drawing/2017/decorative" val="1"/>
              </a:ext>
            </a:extLst>
          </p:cNvPr>
          <p:cNvSpPr>
            <a:spLocks noGrp="1"/>
          </p:cNvSpPr>
          <p:nvPr>
            <p:ph idx="1"/>
          </p:nvPr>
        </p:nvSpPr>
        <p:spPr/>
        <p:txBody>
          <a:bodyPr/>
          <a:lstStyle/>
          <a:p>
            <a:pPr marL="0" indent="0">
              <a:buNone/>
            </a:pPr>
            <a:r>
              <a:rPr lang="en-US" b="1" dirty="0">
                <a:solidFill>
                  <a:schemeClr val="tx1"/>
                </a:solidFill>
              </a:rPr>
              <a:t>Determination of a new case:</a:t>
            </a:r>
          </a:p>
          <a:p>
            <a:pPr marL="0" indent="0">
              <a:buNone/>
            </a:pPr>
            <a:r>
              <a:rPr lang="en-US" dirty="0">
                <a:solidFill>
                  <a:schemeClr val="tx1"/>
                </a:solidFill>
              </a:rPr>
              <a:t>Consider an injury or illness a “new case” if the employee has not previously experienced a recorded injury or illness of the same type that affects the same part of the body.</a:t>
            </a:r>
          </a:p>
          <a:p>
            <a:pPr marL="0" indent="0">
              <a:buNone/>
            </a:pPr>
            <a:r>
              <a:rPr lang="en-US" dirty="0">
                <a:solidFill>
                  <a:schemeClr val="tx1"/>
                </a:solidFill>
              </a:rPr>
              <a:t>										OR</a:t>
            </a:r>
          </a:p>
          <a:p>
            <a:pPr marL="0" indent="0">
              <a:buNone/>
            </a:pPr>
            <a:r>
              <a:rPr lang="en-US" dirty="0">
                <a:solidFill>
                  <a:schemeClr val="tx1"/>
                </a:solidFill>
              </a:rPr>
              <a:t>The employee previously experienced a recorded injury or illness of the same type that affected the same part of the body but had recovered completely (all signs and symptoms had disappeared) from the previous injury or illness and an event or exposure in the work environment caused the signs or symptoms to reappear.</a:t>
            </a:r>
          </a:p>
        </p:txBody>
      </p:sp>
    </p:spTree>
    <p:extLst>
      <p:ext uri="{BB962C8B-B14F-4D97-AF65-F5344CB8AC3E}">
        <p14:creationId xmlns:p14="http://schemas.microsoft.com/office/powerpoint/2010/main" val="19681722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ECDE7AB-95D5-5B79-FF53-BC30D217FC01}"/>
              </a:ext>
              <a:ext uri="{C183D7F6-B498-43B3-948B-1728B52AA6E4}">
                <adec:decorative xmlns:adec="http://schemas.microsoft.com/office/drawing/2017/decorative" val="1"/>
              </a:ext>
            </a:extLst>
          </p:cNvPr>
          <p:cNvSpPr>
            <a:spLocks noGrp="1"/>
          </p:cNvSpPr>
          <p:nvPr>
            <p:ph idx="1"/>
          </p:nvPr>
        </p:nvSpPr>
        <p:spPr/>
        <p:txBody>
          <a:bodyPr/>
          <a:lstStyle/>
          <a:p>
            <a:r>
              <a:rPr lang="en-US" dirty="0">
                <a:solidFill>
                  <a:schemeClr val="tx1"/>
                </a:solidFill>
              </a:rPr>
              <a:t>If there is a medical opinion regarding resolution of a case, the employer must follow that opinion.</a:t>
            </a:r>
          </a:p>
          <a:p>
            <a:r>
              <a:rPr lang="en-US" dirty="0">
                <a:solidFill>
                  <a:schemeClr val="tx1"/>
                </a:solidFill>
              </a:rPr>
              <a:t>If an exposure triggers the recurrence, it is a new case (e.g., asthma, rashes).</a:t>
            </a:r>
          </a:p>
          <a:p>
            <a:r>
              <a:rPr lang="en-US" dirty="0">
                <a:solidFill>
                  <a:schemeClr val="tx1"/>
                </a:solidFill>
              </a:rPr>
              <a:t>If signs and symptoms recur even in the absence of exposure, it is not a new case (e.g., silicosis, tuberculosis, asbestosis).</a:t>
            </a:r>
          </a:p>
        </p:txBody>
      </p:sp>
      <p:sp>
        <p:nvSpPr>
          <p:cNvPr id="3" name="Title 2">
            <a:extLst>
              <a:ext uri="{FF2B5EF4-FFF2-40B4-BE49-F238E27FC236}">
                <a16:creationId xmlns:a16="http://schemas.microsoft.com/office/drawing/2014/main" id="{741F70D0-DFAE-E9A9-130B-2F4E4CC1ABFC}"/>
              </a:ext>
            </a:extLst>
          </p:cNvPr>
          <p:cNvSpPr>
            <a:spLocks noGrp="1"/>
          </p:cNvSpPr>
          <p:nvPr>
            <p:ph type="title"/>
          </p:nvPr>
        </p:nvSpPr>
        <p:spPr/>
        <p:txBody>
          <a:bodyPr>
            <a:normAutofit fontScale="90000"/>
          </a:bodyPr>
          <a:lstStyle/>
          <a:p>
            <a:r>
              <a:rPr lang="en-US" dirty="0"/>
              <a:t>1904.6 – New Case</a:t>
            </a:r>
          </a:p>
        </p:txBody>
      </p:sp>
    </p:spTree>
    <p:extLst>
      <p:ext uri="{BB962C8B-B14F-4D97-AF65-F5344CB8AC3E}">
        <p14:creationId xmlns:p14="http://schemas.microsoft.com/office/powerpoint/2010/main" val="42099581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33AB7A-9384-2243-1B71-B342DC98E194}"/>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Step 3: Is the injury or  illness a new case?</a:t>
            </a:r>
          </a:p>
        </p:txBody>
      </p:sp>
      <p:sp>
        <p:nvSpPr>
          <p:cNvPr id="2" name="Content Placeholder 1">
            <a:extLst>
              <a:ext uri="{FF2B5EF4-FFF2-40B4-BE49-F238E27FC236}">
                <a16:creationId xmlns:a16="http://schemas.microsoft.com/office/drawing/2014/main" id="{8917AFBA-E41C-8C71-C81A-A0FF42153FA8}"/>
              </a:ext>
              <a:ext uri="{C183D7F6-B498-43B3-948B-1728B52AA6E4}">
                <adec:decorative xmlns:adec="http://schemas.microsoft.com/office/drawing/2017/decorative" val="1"/>
              </a:ext>
            </a:extLst>
          </p:cNvPr>
          <p:cNvSpPr>
            <a:spLocks noGrp="1"/>
          </p:cNvSpPr>
          <p:nvPr>
            <p:ph idx="1"/>
          </p:nvPr>
        </p:nvSpPr>
        <p:spPr/>
        <p:txBody>
          <a:bodyPr>
            <a:normAutofit fontScale="92500" lnSpcReduction="10000"/>
          </a:bodyPr>
          <a:lstStyle/>
          <a:p>
            <a:pPr marL="0" indent="0">
              <a:buNone/>
            </a:pPr>
            <a:r>
              <a:rPr lang="en-US" dirty="0">
                <a:solidFill>
                  <a:schemeClr val="tx1"/>
                </a:solidFill>
              </a:rPr>
              <a:t>Scenario A:</a:t>
            </a:r>
          </a:p>
          <a:p>
            <a:pPr marL="0" indent="0">
              <a:buNone/>
            </a:pPr>
            <a:r>
              <a:rPr lang="en-US" b="1" dirty="0">
                <a:solidFill>
                  <a:schemeClr val="tx1"/>
                </a:solidFill>
              </a:rPr>
              <a:t>Five weeks ago, an employee sprained their wrist at work and received support, prescription medication, and was assigned “light duty”. Two weeks ago, the employee was back on their normal job duties and completely recovered. Today, five weeks after the initial injury, the employee complains of pain in the same wrist as before after moving boxes.</a:t>
            </a:r>
          </a:p>
          <a:p>
            <a:pPr marL="0" indent="0">
              <a:buNone/>
            </a:pPr>
            <a:endParaRPr lang="en-US" dirty="0">
              <a:solidFill>
                <a:schemeClr val="tx1"/>
              </a:solidFill>
            </a:endParaRPr>
          </a:p>
          <a:p>
            <a:pPr marL="0" indent="0">
              <a:buNone/>
            </a:pPr>
            <a:r>
              <a:rPr lang="en-US" dirty="0">
                <a:solidFill>
                  <a:srgbClr val="C00000"/>
                </a:solidFill>
              </a:rPr>
              <a:t>Is this considered a new case?</a:t>
            </a:r>
          </a:p>
          <a:p>
            <a:pPr marL="0" indent="0">
              <a:buNone/>
            </a:pPr>
            <a:r>
              <a:rPr lang="en-US" dirty="0">
                <a:solidFill>
                  <a:schemeClr val="tx1"/>
                </a:solidFill>
              </a:rPr>
              <a:t>	Yes. The employee completely recovered from the previous injury and a new event or 	exposure occurred in the work environment. This meets this requirement, so go on to 	the next step to determine recordability.</a:t>
            </a:r>
          </a:p>
        </p:txBody>
      </p:sp>
    </p:spTree>
    <p:extLst>
      <p:ext uri="{BB962C8B-B14F-4D97-AF65-F5344CB8AC3E}">
        <p14:creationId xmlns:p14="http://schemas.microsoft.com/office/powerpoint/2010/main" val="1110807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D27B3D-CD61-DEA1-278C-B1BF114753A5}"/>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Purpose of the Rule</a:t>
            </a:r>
          </a:p>
        </p:txBody>
      </p:sp>
      <p:sp>
        <p:nvSpPr>
          <p:cNvPr id="2" name="Content Placeholder 1">
            <a:extLst>
              <a:ext uri="{FF2B5EF4-FFF2-40B4-BE49-F238E27FC236}">
                <a16:creationId xmlns:a16="http://schemas.microsoft.com/office/drawing/2014/main" id="{0FB40BA4-B4B9-B2F2-79E3-073B99E9871F}"/>
              </a:ext>
              <a:ext uri="{C183D7F6-B498-43B3-948B-1728B52AA6E4}">
                <adec:decorative xmlns:adec="http://schemas.microsoft.com/office/drawing/2017/decorative" val="1"/>
              </a:ext>
            </a:extLst>
          </p:cNvPr>
          <p:cNvSpPr>
            <a:spLocks noGrp="1"/>
          </p:cNvSpPr>
          <p:nvPr>
            <p:ph idx="1"/>
          </p:nvPr>
        </p:nvSpPr>
        <p:spPr/>
        <p:txBody>
          <a:bodyPr/>
          <a:lstStyle/>
          <a:p>
            <a:r>
              <a:rPr lang="en-US" dirty="0">
                <a:solidFill>
                  <a:schemeClr val="tx1"/>
                </a:solidFill>
              </a:rPr>
              <a:t>To require employers to record and report work-related fatalities, injuries, and illnesses.</a:t>
            </a:r>
          </a:p>
          <a:p>
            <a:pPr lvl="1"/>
            <a:r>
              <a:rPr lang="en-US" dirty="0">
                <a:solidFill>
                  <a:schemeClr val="tx1"/>
                </a:solidFill>
              </a:rPr>
              <a:t>Note: Recording or reporting a work-related injury, illness, or fatality does not mean the employer or employee was at fault, an OSHA rule has been violated, or that the employee is eligible for workers’ compensation or other benefits.</a:t>
            </a:r>
          </a:p>
          <a:p>
            <a:r>
              <a:rPr lang="en-US" dirty="0">
                <a:solidFill>
                  <a:schemeClr val="tx1"/>
                </a:solidFill>
              </a:rPr>
              <a:t>OSHA injury and illness recordkeeping and Workers’ Compensation are independent of each other.</a:t>
            </a:r>
          </a:p>
        </p:txBody>
      </p:sp>
    </p:spTree>
    <p:extLst>
      <p:ext uri="{BB962C8B-B14F-4D97-AF65-F5344CB8AC3E}">
        <p14:creationId xmlns:p14="http://schemas.microsoft.com/office/powerpoint/2010/main" val="6643278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CEC89CE-70C9-F18C-F2A6-508D316EE0E1}"/>
              </a:ext>
              <a:ext uri="{C183D7F6-B498-43B3-948B-1728B52AA6E4}">
                <adec:decorative xmlns:adec="http://schemas.microsoft.com/office/drawing/2017/decorative" val="1"/>
              </a:ext>
            </a:extLst>
          </p:cNvPr>
          <p:cNvSpPr>
            <a:spLocks noGrp="1"/>
          </p:cNvSpPr>
          <p:nvPr>
            <p:ph idx="1"/>
          </p:nvPr>
        </p:nvSpPr>
        <p:spPr/>
        <p:txBody>
          <a:bodyPr>
            <a:normAutofit lnSpcReduction="10000"/>
          </a:bodyPr>
          <a:lstStyle/>
          <a:p>
            <a:pPr marL="0" indent="0">
              <a:buNone/>
            </a:pPr>
            <a:r>
              <a:rPr lang="en-US" dirty="0"/>
              <a:t>Scenario B:</a:t>
            </a:r>
          </a:p>
          <a:p>
            <a:pPr marL="0" indent="0">
              <a:buNone/>
            </a:pPr>
            <a:r>
              <a:rPr lang="en-US" b="1" dirty="0"/>
              <a:t>Five weeks ago, an employee sprained their wrist at work and received support, prescription medication, and was assigned “light duty”. Two weeks ago, the employee was back on their normal job duties but </a:t>
            </a:r>
            <a:r>
              <a:rPr lang="en-US" b="1" i="1" dirty="0"/>
              <a:t>continued to take their prescription medication</a:t>
            </a:r>
            <a:r>
              <a:rPr lang="en-US" b="1" dirty="0"/>
              <a:t>. Today, five weeks after the initial injury, the employee complains of pain in the same wrist after moving some boxes.</a:t>
            </a:r>
          </a:p>
          <a:p>
            <a:pPr marL="0" indent="0">
              <a:buNone/>
            </a:pPr>
            <a:endParaRPr lang="en-US" dirty="0"/>
          </a:p>
          <a:p>
            <a:pPr marL="0" indent="0">
              <a:buNone/>
            </a:pPr>
            <a:r>
              <a:rPr lang="en-US" dirty="0">
                <a:solidFill>
                  <a:srgbClr val="C00000"/>
                </a:solidFill>
              </a:rPr>
              <a:t>Is this considered a new case?</a:t>
            </a:r>
          </a:p>
          <a:p>
            <a:pPr marL="0" indent="0">
              <a:buNone/>
            </a:pPr>
            <a:r>
              <a:rPr lang="en-US" dirty="0"/>
              <a:t>	No. The employee had not completely recovered from the previous injury. 	Update the previously recorded entry, if necessary.</a:t>
            </a:r>
          </a:p>
        </p:txBody>
      </p:sp>
      <p:sp>
        <p:nvSpPr>
          <p:cNvPr id="3" name="Title 2">
            <a:extLst>
              <a:ext uri="{FF2B5EF4-FFF2-40B4-BE49-F238E27FC236}">
                <a16:creationId xmlns:a16="http://schemas.microsoft.com/office/drawing/2014/main" id="{B4D602A6-5E06-B57F-A971-4E021F6CC8E9}"/>
              </a:ext>
            </a:extLst>
          </p:cNvPr>
          <p:cNvSpPr>
            <a:spLocks noGrp="1"/>
          </p:cNvSpPr>
          <p:nvPr>
            <p:ph type="title"/>
          </p:nvPr>
        </p:nvSpPr>
        <p:spPr/>
        <p:txBody>
          <a:bodyPr>
            <a:normAutofit fontScale="90000"/>
          </a:bodyPr>
          <a:lstStyle/>
          <a:p>
            <a:r>
              <a:rPr lang="en-US" dirty="0"/>
              <a:t>Step 3: Is the injury or illness a  new case?</a:t>
            </a:r>
          </a:p>
        </p:txBody>
      </p:sp>
    </p:spTree>
    <p:extLst>
      <p:ext uri="{BB962C8B-B14F-4D97-AF65-F5344CB8AC3E}">
        <p14:creationId xmlns:p14="http://schemas.microsoft.com/office/powerpoint/2010/main" val="6124163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8A0AF0-F6C5-82C6-4FD0-D05FD9955D71}"/>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Step 3:  Is the injury or illness a new case?</a:t>
            </a:r>
          </a:p>
        </p:txBody>
      </p:sp>
      <p:sp>
        <p:nvSpPr>
          <p:cNvPr id="2" name="Content Placeholder 1">
            <a:extLst>
              <a:ext uri="{FF2B5EF4-FFF2-40B4-BE49-F238E27FC236}">
                <a16:creationId xmlns:a16="http://schemas.microsoft.com/office/drawing/2014/main" id="{274D5BFF-8A26-1C4D-541B-8BD4880A64A0}"/>
              </a:ext>
              <a:ext uri="{C183D7F6-B498-43B3-948B-1728B52AA6E4}">
                <adec:decorative xmlns:adec="http://schemas.microsoft.com/office/drawing/2017/decorative" val="1"/>
              </a:ext>
            </a:extLst>
          </p:cNvPr>
          <p:cNvSpPr>
            <a:spLocks noGrp="1"/>
          </p:cNvSpPr>
          <p:nvPr>
            <p:ph idx="1"/>
          </p:nvPr>
        </p:nvSpPr>
        <p:spPr/>
        <p:txBody>
          <a:bodyPr/>
          <a:lstStyle/>
          <a:p>
            <a:pPr marL="0" indent="0">
              <a:buNone/>
            </a:pPr>
            <a:r>
              <a:rPr lang="en-US" dirty="0"/>
              <a:t>Scenario C: </a:t>
            </a:r>
          </a:p>
          <a:p>
            <a:pPr marL="0" indent="0">
              <a:buNone/>
            </a:pPr>
            <a:r>
              <a:rPr lang="en-US" b="1" dirty="0"/>
              <a:t>An employee fractures their foot at work. Every six months or so it bothers her and she is placed on light duty for a day or two.</a:t>
            </a:r>
          </a:p>
          <a:p>
            <a:pPr marL="0" indent="0">
              <a:buNone/>
            </a:pPr>
            <a:endParaRPr lang="en-US" dirty="0"/>
          </a:p>
          <a:p>
            <a:pPr marL="0" indent="0">
              <a:buNone/>
            </a:pPr>
            <a:r>
              <a:rPr lang="en-US" dirty="0">
                <a:solidFill>
                  <a:srgbClr val="C00000"/>
                </a:solidFill>
              </a:rPr>
              <a:t>Is this considered a new case?</a:t>
            </a:r>
          </a:p>
          <a:p>
            <a:pPr marL="0" indent="0">
              <a:buNone/>
            </a:pPr>
            <a:r>
              <a:rPr lang="en-US" dirty="0"/>
              <a:t>It depends. We need more information. Was the employee completely recovered? If no, stop. If yes, was there a new event or exposure in the work environment?</a:t>
            </a:r>
          </a:p>
        </p:txBody>
      </p:sp>
    </p:spTree>
    <p:extLst>
      <p:ext uri="{BB962C8B-B14F-4D97-AF65-F5344CB8AC3E}">
        <p14:creationId xmlns:p14="http://schemas.microsoft.com/office/powerpoint/2010/main" val="25930303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76F27-B722-1173-8FBF-DD3383C6E44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52AB763-D85C-F09F-B321-2DFCE909F57E}"/>
              </a:ext>
            </a:extLst>
          </p:cNvPr>
          <p:cNvSpPr>
            <a:spLocks noGrp="1"/>
          </p:cNvSpPr>
          <p:nvPr>
            <p:ph type="title"/>
          </p:nvPr>
        </p:nvSpPr>
        <p:spPr/>
        <p:txBody>
          <a:bodyPr>
            <a:normAutofit fontScale="90000"/>
          </a:bodyPr>
          <a:lstStyle/>
          <a:p>
            <a:r>
              <a:rPr lang="en-US" dirty="0"/>
              <a:t>OSHA 29 CFR Part 1904 Recordability Decision Tree step 4</a:t>
            </a:r>
            <a:endParaRPr lang="en-GB" dirty="0"/>
          </a:p>
        </p:txBody>
      </p:sp>
      <p:pic>
        <p:nvPicPr>
          <p:cNvPr id="1026" name="Picture 2" descr="OSHA Recordability Decision Tree">
            <a:extLst>
              <a:ext uri="{FF2B5EF4-FFF2-40B4-BE49-F238E27FC236}">
                <a16:creationId xmlns:a16="http://schemas.microsoft.com/office/drawing/2014/main" id="{F5CF3183-4AF4-10F0-B337-81F51073A55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99278" y="1285875"/>
            <a:ext cx="7697097" cy="5606645"/>
          </a:xfrm>
          <a:prstGeom prst="rect">
            <a:avLst/>
          </a:prstGeom>
          <a:noFill/>
          <a:extLst>
            <a:ext uri="{909E8E84-426E-40DD-AFC4-6F175D3DCCD1}">
              <a14:hiddenFill xmlns:a14="http://schemas.microsoft.com/office/drawing/2010/main">
                <a:solidFill>
                  <a:srgbClr val="FFFFFF"/>
                </a:solidFill>
              </a14:hiddenFill>
            </a:ext>
          </a:extLst>
        </p:spPr>
      </p:pic>
      <p:sp>
        <p:nvSpPr>
          <p:cNvPr id="2" name="Arrow: Left 1">
            <a:extLst>
              <a:ext uri="{FF2B5EF4-FFF2-40B4-BE49-F238E27FC236}">
                <a16:creationId xmlns:a16="http://schemas.microsoft.com/office/drawing/2014/main" id="{DAF50CC0-92E2-D703-553C-9BD6677F6696}"/>
              </a:ext>
            </a:extLst>
          </p:cNvPr>
          <p:cNvSpPr/>
          <p:nvPr/>
        </p:nvSpPr>
        <p:spPr>
          <a:xfrm>
            <a:off x="8685670" y="5314621"/>
            <a:ext cx="1240220" cy="515008"/>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Aptos" panose="020B0004020202020204" pitchFamily="34" charset="0"/>
              </a:rPr>
              <a:t>Step 4</a:t>
            </a:r>
            <a:endParaRPr lang="en-GB" dirty="0">
              <a:latin typeface="Aptos" panose="020B0004020202020204" pitchFamily="34" charset="0"/>
            </a:endParaRPr>
          </a:p>
        </p:txBody>
      </p:sp>
    </p:spTree>
    <p:extLst>
      <p:ext uri="{BB962C8B-B14F-4D97-AF65-F5344CB8AC3E}">
        <p14:creationId xmlns:p14="http://schemas.microsoft.com/office/powerpoint/2010/main" val="27366669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89B5CC-4AF9-269C-0951-4DF5A42403C7}"/>
              </a:ext>
              <a:ext uri="{C183D7F6-B498-43B3-948B-1728B52AA6E4}">
                <adec:decorative xmlns:adec="http://schemas.microsoft.com/office/drawing/2017/decorative" val="1"/>
              </a:ext>
            </a:extLst>
          </p:cNvPr>
          <p:cNvSpPr>
            <a:spLocks noGrp="1"/>
          </p:cNvSpPr>
          <p:nvPr>
            <p:ph idx="1"/>
          </p:nvPr>
        </p:nvSpPr>
        <p:spPr/>
        <p:txBody>
          <a:bodyPr>
            <a:normAutofit fontScale="92500" lnSpcReduction="20000"/>
          </a:bodyPr>
          <a:lstStyle/>
          <a:p>
            <a:pPr marL="0" indent="0">
              <a:buNone/>
            </a:pPr>
            <a:r>
              <a:rPr lang="en-US" b="1" dirty="0">
                <a:solidFill>
                  <a:schemeClr val="tx1"/>
                </a:solidFill>
              </a:rPr>
              <a:t>General Recording Criteria 1904.7</a:t>
            </a:r>
          </a:p>
          <a:p>
            <a:pPr marL="0" indent="0">
              <a:buNone/>
            </a:pPr>
            <a:r>
              <a:rPr lang="en-US" dirty="0">
                <a:solidFill>
                  <a:schemeClr val="tx1"/>
                </a:solidFill>
              </a:rPr>
              <a:t>An injury or illness is recordable if it results in one or more of the following:</a:t>
            </a:r>
          </a:p>
          <a:p>
            <a:pPr>
              <a:buFontTx/>
              <a:buChar char="-"/>
            </a:pPr>
            <a:r>
              <a:rPr lang="en-US" dirty="0">
                <a:solidFill>
                  <a:schemeClr val="tx1"/>
                </a:solidFill>
              </a:rPr>
              <a:t>Death</a:t>
            </a:r>
          </a:p>
          <a:p>
            <a:pPr>
              <a:buFontTx/>
              <a:buChar char="-"/>
            </a:pPr>
            <a:r>
              <a:rPr lang="en-US" dirty="0">
                <a:solidFill>
                  <a:schemeClr val="tx1"/>
                </a:solidFill>
              </a:rPr>
              <a:t>Days away from work</a:t>
            </a:r>
          </a:p>
          <a:p>
            <a:pPr>
              <a:buFontTx/>
              <a:buChar char="-"/>
            </a:pPr>
            <a:r>
              <a:rPr lang="en-US" dirty="0">
                <a:solidFill>
                  <a:schemeClr val="tx1"/>
                </a:solidFill>
              </a:rPr>
              <a:t>Restricted work activity</a:t>
            </a:r>
          </a:p>
          <a:p>
            <a:pPr>
              <a:buFontTx/>
              <a:buChar char="-"/>
            </a:pPr>
            <a:r>
              <a:rPr lang="en-US" dirty="0">
                <a:solidFill>
                  <a:schemeClr val="tx1"/>
                </a:solidFill>
              </a:rPr>
              <a:t>Transfer to another job</a:t>
            </a:r>
          </a:p>
          <a:p>
            <a:pPr>
              <a:buFontTx/>
              <a:buChar char="-"/>
            </a:pPr>
            <a:r>
              <a:rPr lang="en-US" dirty="0">
                <a:solidFill>
                  <a:schemeClr val="tx1"/>
                </a:solidFill>
              </a:rPr>
              <a:t>Medical treatment beyond first aid</a:t>
            </a:r>
          </a:p>
          <a:p>
            <a:pPr>
              <a:buFontTx/>
              <a:buChar char="-"/>
            </a:pPr>
            <a:r>
              <a:rPr lang="en-US" dirty="0">
                <a:solidFill>
                  <a:schemeClr val="tx1"/>
                </a:solidFill>
              </a:rPr>
              <a:t>Loss of consciousness</a:t>
            </a:r>
          </a:p>
          <a:p>
            <a:pPr>
              <a:buFontTx/>
              <a:buChar char="-"/>
            </a:pPr>
            <a:r>
              <a:rPr lang="en-US" dirty="0">
                <a:solidFill>
                  <a:schemeClr val="tx1"/>
                </a:solidFill>
              </a:rPr>
              <a:t>Significant injury or illness diagnosed by a physician or other licensed health care professional (PLHCP)</a:t>
            </a:r>
          </a:p>
        </p:txBody>
      </p:sp>
      <p:sp>
        <p:nvSpPr>
          <p:cNvPr id="3" name="Title 2">
            <a:extLst>
              <a:ext uri="{FF2B5EF4-FFF2-40B4-BE49-F238E27FC236}">
                <a16:creationId xmlns:a16="http://schemas.microsoft.com/office/drawing/2014/main" id="{96DF878F-5DC7-E7D0-D112-38CCB6A02589}"/>
              </a:ext>
            </a:extLst>
          </p:cNvPr>
          <p:cNvSpPr>
            <a:spLocks noGrp="1"/>
          </p:cNvSpPr>
          <p:nvPr>
            <p:ph type="title"/>
          </p:nvPr>
        </p:nvSpPr>
        <p:spPr/>
        <p:txBody>
          <a:bodyPr>
            <a:normAutofit fontScale="90000"/>
          </a:bodyPr>
          <a:lstStyle/>
          <a:p>
            <a:r>
              <a:rPr lang="en-US" dirty="0"/>
              <a:t>Step 4: Does the injury or illness meet the general criteria or the application to specific cases?</a:t>
            </a:r>
          </a:p>
        </p:txBody>
      </p:sp>
    </p:spTree>
    <p:extLst>
      <p:ext uri="{BB962C8B-B14F-4D97-AF65-F5344CB8AC3E}">
        <p14:creationId xmlns:p14="http://schemas.microsoft.com/office/powerpoint/2010/main" val="7211947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CB33CD-604A-75B0-A8F1-D1A6CC705220}"/>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1904.7(b)(3) – Days Away Cases</a:t>
            </a:r>
          </a:p>
        </p:txBody>
      </p:sp>
      <p:sp>
        <p:nvSpPr>
          <p:cNvPr id="2" name="Content Placeholder 1">
            <a:extLst>
              <a:ext uri="{FF2B5EF4-FFF2-40B4-BE49-F238E27FC236}">
                <a16:creationId xmlns:a16="http://schemas.microsoft.com/office/drawing/2014/main" id="{8142CACE-F3FC-1657-859E-C6025164A55C}"/>
              </a:ext>
              <a:ext uri="{C183D7F6-B498-43B3-948B-1728B52AA6E4}">
                <adec:decorative xmlns:adec="http://schemas.microsoft.com/office/drawing/2017/decorative" val="1"/>
              </a:ext>
            </a:extLst>
          </p:cNvPr>
          <p:cNvSpPr>
            <a:spLocks noGrp="1"/>
          </p:cNvSpPr>
          <p:nvPr>
            <p:ph idx="1"/>
          </p:nvPr>
        </p:nvSpPr>
        <p:spPr/>
        <p:txBody>
          <a:bodyPr/>
          <a:lstStyle/>
          <a:p>
            <a:pPr>
              <a:lnSpc>
                <a:spcPct val="150000"/>
              </a:lnSpc>
            </a:pPr>
            <a:r>
              <a:rPr lang="en-US" dirty="0">
                <a:solidFill>
                  <a:schemeClr val="tx1"/>
                </a:solidFill>
              </a:rPr>
              <a:t>Record if the case involves one or more days away from work.</a:t>
            </a:r>
          </a:p>
          <a:p>
            <a:r>
              <a:rPr lang="en-US" dirty="0">
                <a:solidFill>
                  <a:schemeClr val="tx1"/>
                </a:solidFill>
              </a:rPr>
              <a:t>Check the box on the OSHA Form 300 for days away cases and count the number of days.</a:t>
            </a:r>
          </a:p>
          <a:p>
            <a:pPr>
              <a:lnSpc>
                <a:spcPct val="150000"/>
              </a:lnSpc>
            </a:pPr>
            <a:r>
              <a:rPr lang="en-US" dirty="0">
                <a:solidFill>
                  <a:schemeClr val="tx1"/>
                </a:solidFill>
              </a:rPr>
              <a:t>Do not include the day of the injury/illness in counting days away.</a:t>
            </a:r>
          </a:p>
          <a:p>
            <a:pPr marL="0" indent="0">
              <a:buNone/>
            </a:pPr>
            <a:endParaRPr lang="en-US" dirty="0">
              <a:solidFill>
                <a:schemeClr val="tx1"/>
              </a:solidFill>
            </a:endParaRPr>
          </a:p>
        </p:txBody>
      </p:sp>
    </p:spTree>
    <p:extLst>
      <p:ext uri="{BB962C8B-B14F-4D97-AF65-F5344CB8AC3E}">
        <p14:creationId xmlns:p14="http://schemas.microsoft.com/office/powerpoint/2010/main" val="3195925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59205F9-6933-5599-001E-782E4354F093}"/>
              </a:ext>
              <a:ext uri="{C183D7F6-B498-43B3-948B-1728B52AA6E4}">
                <adec:decorative xmlns:adec="http://schemas.microsoft.com/office/drawing/2017/decorative" val="1"/>
              </a:ext>
            </a:extLst>
          </p:cNvPr>
          <p:cNvSpPr>
            <a:spLocks noGrp="1"/>
          </p:cNvSpPr>
          <p:nvPr>
            <p:ph idx="1"/>
          </p:nvPr>
        </p:nvSpPr>
        <p:spPr/>
        <p:txBody>
          <a:bodyPr/>
          <a:lstStyle/>
          <a:p>
            <a:r>
              <a:rPr lang="en-US" b="1" dirty="0">
                <a:solidFill>
                  <a:schemeClr val="tx1"/>
                </a:solidFill>
              </a:rPr>
              <a:t>Day counts (days away from work or days on job transfer or restriction)</a:t>
            </a:r>
          </a:p>
          <a:p>
            <a:pPr lvl="1"/>
            <a:r>
              <a:rPr lang="en-US" dirty="0">
                <a:solidFill>
                  <a:schemeClr val="tx1"/>
                </a:solidFill>
              </a:rPr>
              <a:t>Count the number of calendar days the employee was unable to work (include weekend days, holidays, vacation days, etc.).</a:t>
            </a:r>
          </a:p>
          <a:p>
            <a:pPr lvl="1"/>
            <a:r>
              <a:rPr lang="en-US" dirty="0">
                <a:solidFill>
                  <a:schemeClr val="tx1"/>
                </a:solidFill>
              </a:rPr>
              <a:t>Cap day count at 180 days away and/or days restricted. </a:t>
            </a:r>
          </a:p>
          <a:p>
            <a:pPr lvl="1"/>
            <a:r>
              <a:rPr lang="en-US" dirty="0">
                <a:solidFill>
                  <a:schemeClr val="tx1"/>
                </a:solidFill>
              </a:rPr>
              <a:t>You may stop the day count if the employee leaves company for a reason unrelated to the injury or illness.</a:t>
            </a:r>
          </a:p>
          <a:p>
            <a:pPr lvl="1"/>
            <a:r>
              <a:rPr lang="en-US" dirty="0">
                <a:solidFill>
                  <a:schemeClr val="tx1"/>
                </a:solidFill>
              </a:rPr>
              <a:t>If a medical opinion exists, employer must follow that opinion.</a:t>
            </a:r>
          </a:p>
        </p:txBody>
      </p:sp>
      <p:sp>
        <p:nvSpPr>
          <p:cNvPr id="3" name="Title 2">
            <a:extLst>
              <a:ext uri="{FF2B5EF4-FFF2-40B4-BE49-F238E27FC236}">
                <a16:creationId xmlns:a16="http://schemas.microsoft.com/office/drawing/2014/main" id="{B7833359-202C-5B2B-823F-D13AA7D4D2BC}"/>
              </a:ext>
            </a:extLst>
          </p:cNvPr>
          <p:cNvSpPr>
            <a:spLocks noGrp="1"/>
          </p:cNvSpPr>
          <p:nvPr>
            <p:ph type="title"/>
          </p:nvPr>
        </p:nvSpPr>
        <p:spPr/>
        <p:txBody>
          <a:bodyPr>
            <a:normAutofit fontScale="90000"/>
          </a:bodyPr>
          <a:lstStyle/>
          <a:p>
            <a:r>
              <a:rPr lang="en-US" dirty="0"/>
              <a:t>1904.7(b)(3)  –  Days Away Cases</a:t>
            </a:r>
          </a:p>
        </p:txBody>
      </p:sp>
    </p:spTree>
    <p:extLst>
      <p:ext uri="{BB962C8B-B14F-4D97-AF65-F5344CB8AC3E}">
        <p14:creationId xmlns:p14="http://schemas.microsoft.com/office/powerpoint/2010/main" val="28384846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8B8EF6-54E5-088F-190D-06D0FC2C9269}"/>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1904.7(b)(4) – Restricted Work Cases</a:t>
            </a:r>
          </a:p>
        </p:txBody>
      </p:sp>
      <p:sp>
        <p:nvSpPr>
          <p:cNvPr id="2" name="Content Placeholder 1">
            <a:extLst>
              <a:ext uri="{FF2B5EF4-FFF2-40B4-BE49-F238E27FC236}">
                <a16:creationId xmlns:a16="http://schemas.microsoft.com/office/drawing/2014/main" id="{DDB731E7-3EB0-B27F-9195-6E1C66B0A1EA}"/>
              </a:ext>
              <a:ext uri="{C183D7F6-B498-43B3-948B-1728B52AA6E4}">
                <adec:decorative xmlns:adec="http://schemas.microsoft.com/office/drawing/2017/decorative" val="1"/>
              </a:ext>
            </a:extLst>
          </p:cNvPr>
          <p:cNvSpPr>
            <a:spLocks noGrp="1"/>
          </p:cNvSpPr>
          <p:nvPr>
            <p:ph idx="1"/>
          </p:nvPr>
        </p:nvSpPr>
        <p:spPr>
          <a:xfrm>
            <a:off x="581192" y="1621533"/>
            <a:ext cx="11029615" cy="4614013"/>
          </a:xfrm>
        </p:spPr>
        <p:txBody>
          <a:bodyPr>
            <a:normAutofit fontScale="92500" lnSpcReduction="10000"/>
          </a:bodyPr>
          <a:lstStyle/>
          <a:p>
            <a:r>
              <a:rPr lang="en-US" dirty="0">
                <a:solidFill>
                  <a:schemeClr val="tx1"/>
                </a:solidFill>
              </a:rPr>
              <a:t>Record if the case involves one or more days of restricted work or job transfer.</a:t>
            </a:r>
          </a:p>
          <a:p>
            <a:r>
              <a:rPr lang="en-US" dirty="0">
                <a:solidFill>
                  <a:schemeClr val="tx1"/>
                </a:solidFill>
              </a:rPr>
              <a:t>Check the box on the OSHA 300 Form for restricted/transfer cases and count the number of days.</a:t>
            </a:r>
          </a:p>
          <a:p>
            <a:r>
              <a:rPr lang="en-US" dirty="0">
                <a:solidFill>
                  <a:schemeClr val="tx1"/>
                </a:solidFill>
              </a:rPr>
              <a:t>Do not include the day of the injury/illness in counting days of restricted work or job transfer.</a:t>
            </a:r>
          </a:p>
          <a:p>
            <a:r>
              <a:rPr lang="en-US" dirty="0">
                <a:solidFill>
                  <a:schemeClr val="tx1"/>
                </a:solidFill>
              </a:rPr>
              <a:t>Restricted work activity exists if the employee is:</a:t>
            </a:r>
          </a:p>
          <a:p>
            <a:pPr lvl="1"/>
            <a:r>
              <a:rPr lang="en-US" dirty="0">
                <a:solidFill>
                  <a:schemeClr val="tx1"/>
                </a:solidFill>
              </a:rPr>
              <a:t>Unable to work the full workday they would otherwise have been scheduled to work; or</a:t>
            </a:r>
          </a:p>
          <a:p>
            <a:pPr lvl="1"/>
            <a:r>
              <a:rPr lang="en-US" dirty="0">
                <a:solidFill>
                  <a:schemeClr val="tx1"/>
                </a:solidFill>
              </a:rPr>
              <a:t>Unable to perform one or more routine job functions.</a:t>
            </a:r>
          </a:p>
          <a:p>
            <a:r>
              <a:rPr lang="en-US" dirty="0">
                <a:solidFill>
                  <a:schemeClr val="tx1"/>
                </a:solidFill>
              </a:rPr>
              <a:t>An employee’s routine job functions are those activities the employee regularly performs at least once per week.</a:t>
            </a:r>
          </a:p>
        </p:txBody>
      </p:sp>
    </p:spTree>
    <p:extLst>
      <p:ext uri="{BB962C8B-B14F-4D97-AF65-F5344CB8AC3E}">
        <p14:creationId xmlns:p14="http://schemas.microsoft.com/office/powerpoint/2010/main" val="26181121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A185530-B66B-DF53-A66D-D542F0586872}"/>
              </a:ext>
              <a:ext uri="{C183D7F6-B498-43B3-948B-1728B52AA6E4}">
                <adec:decorative xmlns:adec="http://schemas.microsoft.com/office/drawing/2017/decorative" val="1"/>
              </a:ext>
            </a:extLst>
          </p:cNvPr>
          <p:cNvSpPr>
            <a:spLocks noGrp="1"/>
          </p:cNvSpPr>
          <p:nvPr>
            <p:ph idx="1"/>
          </p:nvPr>
        </p:nvSpPr>
        <p:spPr/>
        <p:txBody>
          <a:bodyPr/>
          <a:lstStyle/>
          <a:p>
            <a:pPr marL="0" indent="0">
              <a:buNone/>
            </a:pPr>
            <a:r>
              <a:rPr lang="en-US" b="1" dirty="0">
                <a:solidFill>
                  <a:schemeClr val="tx1"/>
                </a:solidFill>
              </a:rPr>
              <a:t>A case is not recordable under 1904.7(b)(4) as a restricted work case if:</a:t>
            </a:r>
          </a:p>
          <a:p>
            <a:pPr>
              <a:buFont typeface="Wingdings" panose="05000000000000000000" pitchFamily="2" charset="2"/>
              <a:buChar char="§"/>
            </a:pPr>
            <a:r>
              <a:rPr lang="en-US" dirty="0">
                <a:solidFill>
                  <a:schemeClr val="tx1"/>
                </a:solidFill>
              </a:rPr>
              <a:t>The employee experiences minor musculoskeletal discomfort;</a:t>
            </a:r>
          </a:p>
          <a:p>
            <a:pPr>
              <a:buFont typeface="Wingdings" panose="05000000000000000000" pitchFamily="2" charset="2"/>
              <a:buChar char="§"/>
            </a:pPr>
            <a:r>
              <a:rPr lang="en-US" dirty="0">
                <a:solidFill>
                  <a:schemeClr val="tx1"/>
                </a:solidFill>
              </a:rPr>
              <a:t>A health care professional determines that the employee is fully able to perform all of their routine job functions; and</a:t>
            </a:r>
          </a:p>
          <a:p>
            <a:pPr>
              <a:buFont typeface="Wingdings" panose="05000000000000000000" pitchFamily="2" charset="2"/>
              <a:buChar char="§"/>
            </a:pPr>
            <a:r>
              <a:rPr lang="en-US" dirty="0">
                <a:solidFill>
                  <a:schemeClr val="tx1"/>
                </a:solidFill>
              </a:rPr>
              <a:t>The employer assigns a work restriction to that employee for the purpose of preventing a more serious condition from developing.</a:t>
            </a:r>
          </a:p>
        </p:txBody>
      </p:sp>
      <p:sp>
        <p:nvSpPr>
          <p:cNvPr id="3" name="Title 2">
            <a:extLst>
              <a:ext uri="{FF2B5EF4-FFF2-40B4-BE49-F238E27FC236}">
                <a16:creationId xmlns:a16="http://schemas.microsoft.com/office/drawing/2014/main" id="{64854F97-1273-B89E-608B-DB53E489D48A}"/>
              </a:ext>
            </a:extLst>
          </p:cNvPr>
          <p:cNvSpPr>
            <a:spLocks noGrp="1"/>
          </p:cNvSpPr>
          <p:nvPr>
            <p:ph type="title"/>
          </p:nvPr>
        </p:nvSpPr>
        <p:spPr/>
        <p:txBody>
          <a:bodyPr>
            <a:normAutofit fontScale="90000"/>
          </a:bodyPr>
          <a:lstStyle/>
          <a:p>
            <a:r>
              <a:rPr lang="en-US" dirty="0"/>
              <a:t>1904.7(b)(4)  –  Restricted Work Cases</a:t>
            </a:r>
          </a:p>
        </p:txBody>
      </p:sp>
    </p:spTree>
    <p:extLst>
      <p:ext uri="{BB962C8B-B14F-4D97-AF65-F5344CB8AC3E}">
        <p14:creationId xmlns:p14="http://schemas.microsoft.com/office/powerpoint/2010/main" val="22444506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F712F5-2381-EB4E-67DB-8F1A1EA40B9C}"/>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1904.7(b)(4) – Job Transfer	</a:t>
            </a:r>
          </a:p>
        </p:txBody>
      </p:sp>
      <p:sp>
        <p:nvSpPr>
          <p:cNvPr id="2" name="Content Placeholder 1">
            <a:extLst>
              <a:ext uri="{FF2B5EF4-FFF2-40B4-BE49-F238E27FC236}">
                <a16:creationId xmlns:a16="http://schemas.microsoft.com/office/drawing/2014/main" id="{9C24872E-5FE1-0D57-D281-39163E054756}"/>
              </a:ext>
              <a:ext uri="{C183D7F6-B498-43B3-948B-1728B52AA6E4}">
                <adec:decorative xmlns:adec="http://schemas.microsoft.com/office/drawing/2017/decorative" val="1"/>
              </a:ext>
            </a:extLst>
          </p:cNvPr>
          <p:cNvSpPr>
            <a:spLocks noGrp="1"/>
          </p:cNvSpPr>
          <p:nvPr>
            <p:ph idx="1"/>
          </p:nvPr>
        </p:nvSpPr>
        <p:spPr/>
        <p:txBody>
          <a:bodyPr/>
          <a:lstStyle/>
          <a:p>
            <a:r>
              <a:rPr lang="en-US" b="1" dirty="0">
                <a:solidFill>
                  <a:schemeClr val="tx1"/>
                </a:solidFill>
              </a:rPr>
              <a:t>Job transfer:</a:t>
            </a:r>
          </a:p>
          <a:p>
            <a:pPr lvl="1"/>
            <a:r>
              <a:rPr lang="en-US" dirty="0">
                <a:solidFill>
                  <a:schemeClr val="tx1"/>
                </a:solidFill>
              </a:rPr>
              <a:t>An injured or ill employee is assigned to a job other than his or her regular job for part of the day.</a:t>
            </a:r>
          </a:p>
          <a:p>
            <a:pPr lvl="1"/>
            <a:r>
              <a:rPr lang="en-US" dirty="0">
                <a:solidFill>
                  <a:schemeClr val="tx1"/>
                </a:solidFill>
              </a:rPr>
              <a:t>A case is recordable if the injured or ill employee performs their routine job duties for part of a day and is assigned to another job for the rest of the day.</a:t>
            </a:r>
          </a:p>
        </p:txBody>
      </p:sp>
    </p:spTree>
    <p:extLst>
      <p:ext uri="{BB962C8B-B14F-4D97-AF65-F5344CB8AC3E}">
        <p14:creationId xmlns:p14="http://schemas.microsoft.com/office/powerpoint/2010/main" val="35783451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009DBCF-0285-F4BD-1715-BBC71F6BAE2C}"/>
              </a:ext>
              <a:ext uri="{C183D7F6-B498-43B3-948B-1728B52AA6E4}">
                <adec:decorative xmlns:adec="http://schemas.microsoft.com/office/drawing/2017/decorative" val="1"/>
              </a:ext>
            </a:extLst>
          </p:cNvPr>
          <p:cNvSpPr>
            <a:spLocks noGrp="1"/>
          </p:cNvSpPr>
          <p:nvPr>
            <p:ph idx="1"/>
          </p:nvPr>
        </p:nvSpPr>
        <p:spPr/>
        <p:txBody>
          <a:bodyPr/>
          <a:lstStyle/>
          <a:p>
            <a:pPr marL="0" indent="0">
              <a:buNone/>
            </a:pPr>
            <a:r>
              <a:rPr lang="en-US" b="1" dirty="0">
                <a:solidFill>
                  <a:schemeClr val="tx1"/>
                </a:solidFill>
              </a:rPr>
              <a:t>Medical treatment is the management and care of a patient to combat disease or disorder.</a:t>
            </a:r>
          </a:p>
          <a:p>
            <a:r>
              <a:rPr lang="en-US" dirty="0">
                <a:solidFill>
                  <a:schemeClr val="tx1"/>
                </a:solidFill>
              </a:rPr>
              <a:t>Medical treatment does not include:</a:t>
            </a:r>
          </a:p>
          <a:p>
            <a:pPr lvl="1"/>
            <a:r>
              <a:rPr lang="en-US" dirty="0">
                <a:solidFill>
                  <a:schemeClr val="tx1"/>
                </a:solidFill>
              </a:rPr>
              <a:t>Visits to a physician or other licensed healthcare provider solely for observation or counseling.</a:t>
            </a:r>
          </a:p>
          <a:p>
            <a:pPr lvl="1"/>
            <a:r>
              <a:rPr lang="en-US" dirty="0">
                <a:solidFill>
                  <a:schemeClr val="tx1"/>
                </a:solidFill>
              </a:rPr>
              <a:t>Diagnostic procedures.</a:t>
            </a:r>
          </a:p>
          <a:p>
            <a:pPr lvl="1"/>
            <a:r>
              <a:rPr lang="en-US" dirty="0">
                <a:solidFill>
                  <a:schemeClr val="tx1"/>
                </a:solidFill>
              </a:rPr>
              <a:t>First aid.</a:t>
            </a:r>
          </a:p>
        </p:txBody>
      </p:sp>
      <p:sp>
        <p:nvSpPr>
          <p:cNvPr id="3" name="Title 2">
            <a:extLst>
              <a:ext uri="{FF2B5EF4-FFF2-40B4-BE49-F238E27FC236}">
                <a16:creationId xmlns:a16="http://schemas.microsoft.com/office/drawing/2014/main" id="{670D8AE5-339D-D189-4834-50C513D5370A}"/>
              </a:ext>
            </a:extLst>
          </p:cNvPr>
          <p:cNvSpPr>
            <a:spLocks noGrp="1"/>
          </p:cNvSpPr>
          <p:nvPr>
            <p:ph type="title"/>
          </p:nvPr>
        </p:nvSpPr>
        <p:spPr/>
        <p:txBody>
          <a:bodyPr>
            <a:normAutofit fontScale="90000"/>
          </a:bodyPr>
          <a:lstStyle/>
          <a:p>
            <a:r>
              <a:rPr lang="en-US" dirty="0"/>
              <a:t>1904.7(b)(5) – Medical Treatment</a:t>
            </a:r>
          </a:p>
        </p:txBody>
      </p:sp>
    </p:spTree>
    <p:extLst>
      <p:ext uri="{BB962C8B-B14F-4D97-AF65-F5344CB8AC3E}">
        <p14:creationId xmlns:p14="http://schemas.microsoft.com/office/powerpoint/2010/main" val="1281500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2853C2-4430-8C8B-AAFE-AD6B9348BC79}"/>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Subpart B - Scope</a:t>
            </a:r>
          </a:p>
        </p:txBody>
      </p:sp>
      <p:sp>
        <p:nvSpPr>
          <p:cNvPr id="2" name="Content Placeholder 1">
            <a:extLst>
              <a:ext uri="{FF2B5EF4-FFF2-40B4-BE49-F238E27FC236}">
                <a16:creationId xmlns:a16="http://schemas.microsoft.com/office/drawing/2014/main" id="{A945CCE7-9E86-9562-F4DD-33A7DA4804BE}"/>
              </a:ext>
              <a:ext uri="{C183D7F6-B498-43B3-948B-1728B52AA6E4}">
                <adec:decorative xmlns:adec="http://schemas.microsoft.com/office/drawing/2017/decorative" val="1"/>
              </a:ext>
            </a:extLst>
          </p:cNvPr>
          <p:cNvSpPr>
            <a:spLocks noGrp="1"/>
          </p:cNvSpPr>
          <p:nvPr>
            <p:ph idx="1"/>
          </p:nvPr>
        </p:nvSpPr>
        <p:spPr/>
        <p:txBody>
          <a:bodyPr/>
          <a:lstStyle/>
          <a:p>
            <a:r>
              <a:rPr lang="en-US" dirty="0">
                <a:solidFill>
                  <a:schemeClr val="tx1"/>
                </a:solidFill>
              </a:rPr>
              <a:t>1904.1 – Small employer partial exemptions.</a:t>
            </a:r>
          </a:p>
          <a:p>
            <a:r>
              <a:rPr lang="en-US" dirty="0">
                <a:solidFill>
                  <a:schemeClr val="tx1"/>
                </a:solidFill>
              </a:rPr>
              <a:t>1904.2 – Industry partial exemptions (see Appendix A to Subpart B for complete list).</a:t>
            </a:r>
          </a:p>
          <a:p>
            <a:r>
              <a:rPr lang="en-US" dirty="0">
                <a:solidFill>
                  <a:schemeClr val="tx1"/>
                </a:solidFill>
              </a:rPr>
              <a:t>1904.3 – Keeping records for other federal agencies.</a:t>
            </a:r>
          </a:p>
        </p:txBody>
      </p:sp>
    </p:spTree>
    <p:extLst>
      <p:ext uri="{BB962C8B-B14F-4D97-AF65-F5344CB8AC3E}">
        <p14:creationId xmlns:p14="http://schemas.microsoft.com/office/powerpoint/2010/main" val="12278451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FCD8EF-CB33-2036-6F0B-4421A6ED8A89}"/>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1904.7(b)(5) – First Aid</a:t>
            </a:r>
          </a:p>
        </p:txBody>
      </p:sp>
      <p:sp>
        <p:nvSpPr>
          <p:cNvPr id="2" name="Content Placeholder 1">
            <a:extLst>
              <a:ext uri="{FF2B5EF4-FFF2-40B4-BE49-F238E27FC236}">
                <a16:creationId xmlns:a16="http://schemas.microsoft.com/office/drawing/2014/main" id="{F62DC0BB-D2E1-7553-3552-75C3EA9694DE}"/>
              </a:ext>
              <a:ext uri="{C183D7F6-B498-43B3-948B-1728B52AA6E4}">
                <adec:decorative xmlns:adec="http://schemas.microsoft.com/office/drawing/2017/decorative" val="1"/>
              </a:ext>
            </a:extLst>
          </p:cNvPr>
          <p:cNvSpPr>
            <a:spLocks noGrp="1"/>
          </p:cNvSpPr>
          <p:nvPr>
            <p:ph sz="half" idx="1"/>
          </p:nvPr>
        </p:nvSpPr>
        <p:spPr>
          <a:xfrm>
            <a:off x="518763" y="1965165"/>
            <a:ext cx="5422390" cy="4315717"/>
          </a:xfrm>
        </p:spPr>
        <p:txBody>
          <a:bodyPr>
            <a:normAutofit fontScale="92500" lnSpcReduction="10000"/>
          </a:bodyPr>
          <a:lstStyle/>
          <a:p>
            <a:r>
              <a:rPr lang="en-US" dirty="0">
                <a:solidFill>
                  <a:schemeClr val="tx1"/>
                </a:solidFill>
              </a:rPr>
              <a:t>Using non-prescription medication at non-prescription strength</a:t>
            </a:r>
          </a:p>
          <a:p>
            <a:r>
              <a:rPr lang="en-US" dirty="0">
                <a:solidFill>
                  <a:schemeClr val="tx1"/>
                </a:solidFill>
              </a:rPr>
              <a:t>Tetanus immunizations</a:t>
            </a:r>
          </a:p>
          <a:p>
            <a:r>
              <a:rPr lang="en-US" dirty="0">
                <a:solidFill>
                  <a:schemeClr val="tx1"/>
                </a:solidFill>
              </a:rPr>
              <a:t>Cleaning, flushing, or soaking surface wounds</a:t>
            </a:r>
          </a:p>
          <a:p>
            <a:r>
              <a:rPr lang="en-US" dirty="0">
                <a:solidFill>
                  <a:schemeClr val="tx1"/>
                </a:solidFill>
              </a:rPr>
              <a:t>Wound coverings, butterfly bandages, </a:t>
            </a:r>
            <a:r>
              <a:rPr lang="en-US" dirty="0" err="1">
                <a:solidFill>
                  <a:schemeClr val="tx1"/>
                </a:solidFill>
              </a:rPr>
              <a:t>Steri</a:t>
            </a:r>
            <a:r>
              <a:rPr lang="en-US" dirty="0">
                <a:solidFill>
                  <a:schemeClr val="tx1"/>
                </a:solidFill>
              </a:rPr>
              <a:t>-Strips</a:t>
            </a:r>
          </a:p>
          <a:p>
            <a:r>
              <a:rPr lang="en-US" dirty="0">
                <a:solidFill>
                  <a:schemeClr val="tx1"/>
                </a:solidFill>
              </a:rPr>
              <a:t>Hot or cold therapy</a:t>
            </a:r>
          </a:p>
          <a:p>
            <a:r>
              <a:rPr lang="en-US" dirty="0">
                <a:solidFill>
                  <a:schemeClr val="tx1"/>
                </a:solidFill>
              </a:rPr>
              <a:t>Non-rigid means of support</a:t>
            </a:r>
          </a:p>
          <a:p>
            <a:r>
              <a:rPr lang="en-US" dirty="0">
                <a:solidFill>
                  <a:schemeClr val="tx1"/>
                </a:solidFill>
              </a:rPr>
              <a:t>Temporary immobilization device used to transport accident victims</a:t>
            </a:r>
          </a:p>
        </p:txBody>
      </p:sp>
      <p:sp>
        <p:nvSpPr>
          <p:cNvPr id="3" name="Content Placeholder 2">
            <a:extLst>
              <a:ext uri="{FF2B5EF4-FFF2-40B4-BE49-F238E27FC236}">
                <a16:creationId xmlns:a16="http://schemas.microsoft.com/office/drawing/2014/main" id="{858357F8-423F-DFC6-E5A0-56122BBD487A}"/>
              </a:ext>
              <a:ext uri="{C183D7F6-B498-43B3-948B-1728B52AA6E4}">
                <adec:decorative xmlns:adec="http://schemas.microsoft.com/office/drawing/2017/decorative" val="1"/>
              </a:ext>
            </a:extLst>
          </p:cNvPr>
          <p:cNvSpPr>
            <a:spLocks noGrp="1"/>
          </p:cNvSpPr>
          <p:nvPr>
            <p:ph sz="half" idx="2"/>
          </p:nvPr>
        </p:nvSpPr>
        <p:spPr>
          <a:xfrm>
            <a:off x="6125987" y="1965165"/>
            <a:ext cx="5422392" cy="4315717"/>
          </a:xfrm>
        </p:spPr>
        <p:txBody>
          <a:bodyPr>
            <a:normAutofit fontScale="92500" lnSpcReduction="20000"/>
          </a:bodyPr>
          <a:lstStyle/>
          <a:p>
            <a:r>
              <a:rPr lang="en-US" dirty="0">
                <a:solidFill>
                  <a:schemeClr val="tx1"/>
                </a:solidFill>
              </a:rPr>
              <a:t>Drilling of fingernail or toenail, draining fluid from blister</a:t>
            </a:r>
          </a:p>
          <a:p>
            <a:r>
              <a:rPr lang="en-US" dirty="0">
                <a:solidFill>
                  <a:schemeClr val="tx1"/>
                </a:solidFill>
              </a:rPr>
              <a:t>Eye patches</a:t>
            </a:r>
          </a:p>
          <a:p>
            <a:r>
              <a:rPr lang="en-US" dirty="0">
                <a:solidFill>
                  <a:schemeClr val="tx1"/>
                </a:solidFill>
              </a:rPr>
              <a:t>Removing foreign bodies from eye using irrigation or cotton swab</a:t>
            </a:r>
          </a:p>
          <a:p>
            <a:r>
              <a:rPr lang="en-US" dirty="0">
                <a:solidFill>
                  <a:schemeClr val="tx1"/>
                </a:solidFill>
              </a:rPr>
              <a:t>Removing splinters or other foreign material from areas other than the eye by irrigation, tweezers, cotton swabs, or other simple means</a:t>
            </a:r>
          </a:p>
          <a:p>
            <a:r>
              <a:rPr lang="en-US" dirty="0">
                <a:solidFill>
                  <a:schemeClr val="tx1"/>
                </a:solidFill>
              </a:rPr>
              <a:t>Finger guards</a:t>
            </a:r>
          </a:p>
          <a:p>
            <a:r>
              <a:rPr lang="en-US" dirty="0">
                <a:solidFill>
                  <a:schemeClr val="tx1"/>
                </a:solidFill>
              </a:rPr>
              <a:t>Massages</a:t>
            </a:r>
          </a:p>
          <a:p>
            <a:r>
              <a:rPr lang="en-US" dirty="0">
                <a:solidFill>
                  <a:schemeClr val="tx1"/>
                </a:solidFill>
              </a:rPr>
              <a:t>Drinking fluids for relief of heat stress</a:t>
            </a:r>
            <a:endParaRPr lang="en-US" dirty="0"/>
          </a:p>
        </p:txBody>
      </p:sp>
      <p:sp>
        <p:nvSpPr>
          <p:cNvPr id="5" name="TextBox 4">
            <a:extLst>
              <a:ext uri="{FF2B5EF4-FFF2-40B4-BE49-F238E27FC236}">
                <a16:creationId xmlns:a16="http://schemas.microsoft.com/office/drawing/2014/main" id="{078416DC-BFAC-E949-3B4C-9F878547CCB5}"/>
              </a:ext>
              <a:ext uri="{C183D7F6-B498-43B3-948B-1728B52AA6E4}">
                <adec:decorative xmlns:adec="http://schemas.microsoft.com/office/drawing/2017/decorative" val="1"/>
              </a:ext>
            </a:extLst>
          </p:cNvPr>
          <p:cNvSpPr txBox="1"/>
          <p:nvPr/>
        </p:nvSpPr>
        <p:spPr>
          <a:xfrm>
            <a:off x="518763" y="1432192"/>
            <a:ext cx="11029616" cy="461665"/>
          </a:xfrm>
          <a:prstGeom prst="rect">
            <a:avLst/>
          </a:prstGeom>
          <a:noFill/>
        </p:spPr>
        <p:txBody>
          <a:bodyPr wrap="square" rtlCol="0">
            <a:spAutoFit/>
          </a:bodyPr>
          <a:lstStyle/>
          <a:p>
            <a:pPr algn="ctr"/>
            <a:r>
              <a:rPr lang="en-US" sz="2400" b="1" dirty="0">
                <a:solidFill>
                  <a:srgbClr val="C00000"/>
                </a:solidFill>
                <a:latin typeface="Aptos" panose="020B0004020202020204" pitchFamily="34" charset="0"/>
              </a:rPr>
              <a:t>What does OSHA consider “first aid”?</a:t>
            </a:r>
          </a:p>
        </p:txBody>
      </p:sp>
    </p:spTree>
    <p:extLst>
      <p:ext uri="{BB962C8B-B14F-4D97-AF65-F5344CB8AC3E}">
        <p14:creationId xmlns:p14="http://schemas.microsoft.com/office/powerpoint/2010/main" val="31812023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1B8CF5-7117-1506-7BCF-F6B8A7F0F36E}"/>
              </a:ext>
              <a:ext uri="{C183D7F6-B498-43B3-948B-1728B52AA6E4}">
                <adec:decorative xmlns:adec="http://schemas.microsoft.com/office/drawing/2017/decorative" val="1"/>
              </a:ext>
            </a:extLst>
          </p:cNvPr>
          <p:cNvSpPr>
            <a:spLocks noGrp="1"/>
          </p:cNvSpPr>
          <p:nvPr>
            <p:ph idx="1"/>
          </p:nvPr>
        </p:nvSpPr>
        <p:spPr/>
        <p:txBody>
          <a:bodyPr>
            <a:normAutofit/>
          </a:bodyPr>
          <a:lstStyle/>
          <a:p>
            <a:pPr marL="0" indent="0" algn="ctr">
              <a:buNone/>
            </a:pPr>
            <a:r>
              <a:rPr lang="en-US" b="1" dirty="0"/>
              <a:t>All work-related cases involving loss of consciousness must be recorded.</a:t>
            </a:r>
          </a:p>
        </p:txBody>
      </p:sp>
      <p:sp>
        <p:nvSpPr>
          <p:cNvPr id="3" name="Title 2">
            <a:extLst>
              <a:ext uri="{FF2B5EF4-FFF2-40B4-BE49-F238E27FC236}">
                <a16:creationId xmlns:a16="http://schemas.microsoft.com/office/drawing/2014/main" id="{8D414F4D-4CE3-A9FF-A8C5-4FD6635E3DED}"/>
              </a:ext>
            </a:extLst>
          </p:cNvPr>
          <p:cNvSpPr>
            <a:spLocks noGrp="1"/>
          </p:cNvSpPr>
          <p:nvPr>
            <p:ph type="title"/>
          </p:nvPr>
        </p:nvSpPr>
        <p:spPr/>
        <p:txBody>
          <a:bodyPr>
            <a:normAutofit fontScale="90000"/>
          </a:bodyPr>
          <a:lstStyle/>
          <a:p>
            <a:r>
              <a:rPr lang="en-US" dirty="0"/>
              <a:t>1904.7(b)(6) – Loss of Consciousness</a:t>
            </a:r>
          </a:p>
        </p:txBody>
      </p:sp>
    </p:spTree>
    <p:extLst>
      <p:ext uri="{BB962C8B-B14F-4D97-AF65-F5344CB8AC3E}">
        <p14:creationId xmlns:p14="http://schemas.microsoft.com/office/powerpoint/2010/main" val="19779578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81A17D-5D31-A7B7-6801-F25C2924F314}"/>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1904.7(b)(7) – Significant Diagnosed Injury or Illness</a:t>
            </a:r>
          </a:p>
        </p:txBody>
      </p:sp>
      <p:sp>
        <p:nvSpPr>
          <p:cNvPr id="2" name="Content Placeholder 1">
            <a:extLst>
              <a:ext uri="{FF2B5EF4-FFF2-40B4-BE49-F238E27FC236}">
                <a16:creationId xmlns:a16="http://schemas.microsoft.com/office/drawing/2014/main" id="{85351763-98B2-24E7-BB06-8AC8272788BA}"/>
              </a:ext>
              <a:ext uri="{C183D7F6-B498-43B3-948B-1728B52AA6E4}">
                <adec:decorative xmlns:adec="http://schemas.microsoft.com/office/drawing/2017/decorative" val="1"/>
              </a:ext>
            </a:extLst>
          </p:cNvPr>
          <p:cNvSpPr>
            <a:spLocks noGrp="1"/>
          </p:cNvSpPr>
          <p:nvPr>
            <p:ph idx="1"/>
          </p:nvPr>
        </p:nvSpPr>
        <p:spPr/>
        <p:txBody>
          <a:bodyPr/>
          <a:lstStyle/>
          <a:p>
            <a:r>
              <a:rPr lang="en-US" dirty="0">
                <a:solidFill>
                  <a:schemeClr val="tx1"/>
                </a:solidFill>
              </a:rPr>
              <a:t>The following work-related conditions must always be recorded at the time of diagnosis by a physician or other licensed health care professional:</a:t>
            </a:r>
          </a:p>
          <a:p>
            <a:pPr lvl="1">
              <a:buFont typeface="Wingdings" panose="05000000000000000000" pitchFamily="2" charset="2"/>
              <a:buChar char="§"/>
            </a:pPr>
            <a:r>
              <a:rPr lang="en-US" dirty="0">
                <a:solidFill>
                  <a:schemeClr val="tx1"/>
                </a:solidFill>
              </a:rPr>
              <a:t>Cancer</a:t>
            </a:r>
          </a:p>
          <a:p>
            <a:pPr lvl="1">
              <a:buFont typeface="Wingdings" panose="05000000000000000000" pitchFamily="2" charset="2"/>
              <a:buChar char="§"/>
            </a:pPr>
            <a:r>
              <a:rPr lang="en-US" dirty="0">
                <a:solidFill>
                  <a:schemeClr val="tx1"/>
                </a:solidFill>
              </a:rPr>
              <a:t>Chronic irreversible disease</a:t>
            </a:r>
          </a:p>
          <a:p>
            <a:pPr lvl="1">
              <a:buFont typeface="Wingdings" panose="05000000000000000000" pitchFamily="2" charset="2"/>
              <a:buChar char="§"/>
            </a:pPr>
            <a:r>
              <a:rPr lang="en-US" dirty="0">
                <a:solidFill>
                  <a:schemeClr val="tx1"/>
                </a:solidFill>
              </a:rPr>
              <a:t>Punctured eardrum</a:t>
            </a:r>
          </a:p>
          <a:p>
            <a:pPr lvl="1">
              <a:buFont typeface="Wingdings" panose="05000000000000000000" pitchFamily="2" charset="2"/>
              <a:buChar char="§"/>
            </a:pPr>
            <a:r>
              <a:rPr lang="en-US" dirty="0">
                <a:solidFill>
                  <a:schemeClr val="tx1"/>
                </a:solidFill>
              </a:rPr>
              <a:t>Fractured or cracked bone or tooth</a:t>
            </a:r>
          </a:p>
        </p:txBody>
      </p:sp>
    </p:spTree>
    <p:extLst>
      <p:ext uri="{BB962C8B-B14F-4D97-AF65-F5344CB8AC3E}">
        <p14:creationId xmlns:p14="http://schemas.microsoft.com/office/powerpoint/2010/main" val="4909834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7486104-A72F-150B-EFCF-A3E5D6409425}"/>
              </a:ext>
              <a:ext uri="{C183D7F6-B498-43B3-948B-1728B52AA6E4}">
                <adec:decorative xmlns:adec="http://schemas.microsoft.com/office/drawing/2017/decorative" val="1"/>
              </a:ext>
            </a:extLst>
          </p:cNvPr>
          <p:cNvSpPr>
            <a:spLocks noGrp="1"/>
          </p:cNvSpPr>
          <p:nvPr>
            <p:ph idx="1"/>
          </p:nvPr>
        </p:nvSpPr>
        <p:spPr/>
        <p:txBody>
          <a:bodyPr/>
          <a:lstStyle/>
          <a:p>
            <a:r>
              <a:rPr lang="en-US" dirty="0">
                <a:solidFill>
                  <a:schemeClr val="tx1"/>
                </a:solidFill>
              </a:rPr>
              <a:t>Record all work-related needlesticks and cuts from sharp objects that are contaminated with another person’s blood or other potentially infectious material (includes human bodily fluids, tissues and organs; other materials infected with HIV or HBV such as laboratory cultures).</a:t>
            </a:r>
          </a:p>
          <a:p>
            <a:r>
              <a:rPr lang="en-US" dirty="0">
                <a:solidFill>
                  <a:schemeClr val="tx1"/>
                </a:solidFill>
              </a:rPr>
              <a:t>Record splashes or other exposures to blood or other potentially infectious material if it results in diagnosis of a bloodborne disease or meets the general recording criteria.</a:t>
            </a:r>
          </a:p>
        </p:txBody>
      </p:sp>
      <p:sp>
        <p:nvSpPr>
          <p:cNvPr id="3" name="Title 2">
            <a:extLst>
              <a:ext uri="{FF2B5EF4-FFF2-40B4-BE49-F238E27FC236}">
                <a16:creationId xmlns:a16="http://schemas.microsoft.com/office/drawing/2014/main" id="{0B2FEA18-3413-2FEC-E740-D4EF77FF3B9E}"/>
              </a:ext>
            </a:extLst>
          </p:cNvPr>
          <p:cNvSpPr>
            <a:spLocks noGrp="1"/>
          </p:cNvSpPr>
          <p:nvPr>
            <p:ph type="title"/>
          </p:nvPr>
        </p:nvSpPr>
        <p:spPr/>
        <p:txBody>
          <a:bodyPr>
            <a:normAutofit fontScale="90000"/>
          </a:bodyPr>
          <a:lstStyle/>
          <a:p>
            <a:r>
              <a:rPr lang="en-US" dirty="0"/>
              <a:t>1904.8 – Bloodborne Pathogens</a:t>
            </a:r>
          </a:p>
        </p:txBody>
      </p:sp>
    </p:spTree>
    <p:extLst>
      <p:ext uri="{BB962C8B-B14F-4D97-AF65-F5344CB8AC3E}">
        <p14:creationId xmlns:p14="http://schemas.microsoft.com/office/powerpoint/2010/main" val="41357593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4A169A-4F5E-B014-A06E-08F63A88267E}"/>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1904.9 – Medical Removal</a:t>
            </a:r>
          </a:p>
        </p:txBody>
      </p:sp>
      <p:sp>
        <p:nvSpPr>
          <p:cNvPr id="2" name="Content Placeholder 1">
            <a:extLst>
              <a:ext uri="{FF2B5EF4-FFF2-40B4-BE49-F238E27FC236}">
                <a16:creationId xmlns:a16="http://schemas.microsoft.com/office/drawing/2014/main" id="{AC2FAFC7-34F0-3D8D-3238-835FF5D08209}"/>
              </a:ext>
              <a:ext uri="{C183D7F6-B498-43B3-948B-1728B52AA6E4}">
                <adec:decorative xmlns:adec="http://schemas.microsoft.com/office/drawing/2017/decorative" val="1"/>
              </a:ext>
            </a:extLst>
          </p:cNvPr>
          <p:cNvSpPr>
            <a:spLocks noGrp="1"/>
          </p:cNvSpPr>
          <p:nvPr>
            <p:ph idx="1"/>
          </p:nvPr>
        </p:nvSpPr>
        <p:spPr/>
        <p:txBody>
          <a:bodyPr/>
          <a:lstStyle/>
          <a:p>
            <a:r>
              <a:rPr lang="en-US" dirty="0">
                <a:solidFill>
                  <a:schemeClr val="tx1"/>
                </a:solidFill>
              </a:rPr>
              <a:t>If an employee is medically removed under the medical surveillance requirements of an OSHA standard, you must record the case.</a:t>
            </a:r>
          </a:p>
          <a:p>
            <a:r>
              <a:rPr lang="en-US" dirty="0">
                <a:solidFill>
                  <a:schemeClr val="tx1"/>
                </a:solidFill>
              </a:rPr>
              <a:t>The case is recorded as either one involving days away from work or days of restricted work activity.</a:t>
            </a:r>
          </a:p>
          <a:p>
            <a:r>
              <a:rPr lang="en-US" dirty="0">
                <a:solidFill>
                  <a:schemeClr val="tx1"/>
                </a:solidFill>
              </a:rPr>
              <a:t>If the case involves voluntary removal below the removal levels required by the standard, the case need not be recorded.</a:t>
            </a:r>
          </a:p>
        </p:txBody>
      </p:sp>
    </p:spTree>
    <p:extLst>
      <p:ext uri="{BB962C8B-B14F-4D97-AF65-F5344CB8AC3E}">
        <p14:creationId xmlns:p14="http://schemas.microsoft.com/office/powerpoint/2010/main" val="8305170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2A2F21D-E7F0-4809-5C3E-85E72FAB996D}"/>
              </a:ext>
              <a:ext uri="{C183D7F6-B498-43B3-948B-1728B52AA6E4}">
                <adec:decorative xmlns:adec="http://schemas.microsoft.com/office/drawing/2017/decorative" val="1"/>
              </a:ext>
            </a:extLst>
          </p:cNvPr>
          <p:cNvSpPr>
            <a:spLocks noGrp="1"/>
          </p:cNvSpPr>
          <p:nvPr>
            <p:ph idx="1"/>
          </p:nvPr>
        </p:nvSpPr>
        <p:spPr>
          <a:xfrm>
            <a:off x="581192" y="1753736"/>
            <a:ext cx="11029615" cy="4237266"/>
          </a:xfrm>
        </p:spPr>
        <p:txBody>
          <a:bodyPr/>
          <a:lstStyle/>
          <a:p>
            <a:r>
              <a:rPr lang="en-US" dirty="0">
                <a:solidFill>
                  <a:schemeClr val="tx1"/>
                </a:solidFill>
              </a:rPr>
              <a:t>Must record all work-related hearing loss cases where:</a:t>
            </a:r>
          </a:p>
          <a:p>
            <a:pPr lvl="1"/>
            <a:r>
              <a:rPr lang="en-US" dirty="0">
                <a:solidFill>
                  <a:schemeClr val="tx1"/>
                </a:solidFill>
              </a:rPr>
              <a:t>Employee has experienced a Standard Threshold Shift (STS)* and</a:t>
            </a:r>
          </a:p>
          <a:p>
            <a:pPr lvl="1"/>
            <a:r>
              <a:rPr lang="en-US" dirty="0">
                <a:solidFill>
                  <a:schemeClr val="tx1"/>
                </a:solidFill>
              </a:rPr>
              <a:t>Employee’s hearing level is 25 decibels (dB) or more above audiometric zero (averaged at 2000, 3000, and 4000 hertz [Hz]) in the same ear(s) as the STS.</a:t>
            </a:r>
          </a:p>
          <a:p>
            <a:pPr marL="0" marR="0">
              <a:buNone/>
            </a:pPr>
            <a:endParaRPr lang="en-US" kern="100" dirty="0">
              <a:solidFill>
                <a:schemeClr val="tx1"/>
              </a:solidFill>
              <a:effectLst/>
              <a:ea typeface="Aptos" panose="020B0004020202020204" pitchFamily="34" charset="0"/>
              <a:cs typeface="Arial" panose="020B0604020202020204" pitchFamily="34" charset="0"/>
            </a:endParaRPr>
          </a:p>
          <a:p>
            <a:pPr marL="0" marR="0">
              <a:buNone/>
            </a:pPr>
            <a:r>
              <a:rPr lang="en-US" kern="100" dirty="0">
                <a:solidFill>
                  <a:schemeClr val="tx1"/>
                </a:solidFill>
                <a:effectLst/>
                <a:ea typeface="Aptos" panose="020B0004020202020204" pitchFamily="34" charset="0"/>
                <a:cs typeface="Arial" panose="020B0604020202020204" pitchFamily="34" charset="0"/>
              </a:rPr>
              <a:t>*An STS is defined in OSHA’s Noise Standard at 29 CFR 1910.95(g)(10)(</a:t>
            </a:r>
            <a:r>
              <a:rPr lang="en-US" kern="100" dirty="0" err="1">
                <a:solidFill>
                  <a:schemeClr val="tx1"/>
                </a:solidFill>
                <a:effectLst/>
                <a:ea typeface="Aptos" panose="020B0004020202020204" pitchFamily="34" charset="0"/>
                <a:cs typeface="Arial" panose="020B0604020202020204" pitchFamily="34" charset="0"/>
              </a:rPr>
              <a:t>i</a:t>
            </a:r>
            <a:r>
              <a:rPr lang="en-US" kern="100" dirty="0">
                <a:solidFill>
                  <a:schemeClr val="tx1"/>
                </a:solidFill>
                <a:effectLst/>
                <a:ea typeface="Aptos" panose="020B0004020202020204" pitchFamily="34" charset="0"/>
                <a:cs typeface="Arial" panose="020B0604020202020204" pitchFamily="34" charset="0"/>
              </a:rPr>
              <a:t>) as a change in hearing threshold, relative to the baseline audiogram, of an average of 10 dB or more at 2000, 3000, and 4000 Hz in one or both ears.</a:t>
            </a:r>
            <a:endParaRPr lang="en-GB" kern="100" dirty="0">
              <a:solidFill>
                <a:schemeClr val="tx1"/>
              </a:solidFill>
              <a:effectLst/>
              <a:ea typeface="Aptos" panose="020B0004020202020204" pitchFamily="34" charset="0"/>
              <a:cs typeface="Arial" panose="020B0604020202020204" pitchFamily="34" charset="0"/>
            </a:endParaRPr>
          </a:p>
          <a:p>
            <a:pPr marL="324000" lvl="1" indent="0">
              <a:buNone/>
            </a:pPr>
            <a:endParaRPr lang="en-US" dirty="0">
              <a:solidFill>
                <a:schemeClr val="tx1"/>
              </a:solidFill>
            </a:endParaRPr>
          </a:p>
        </p:txBody>
      </p:sp>
      <p:sp>
        <p:nvSpPr>
          <p:cNvPr id="3" name="Title 2">
            <a:extLst>
              <a:ext uri="{FF2B5EF4-FFF2-40B4-BE49-F238E27FC236}">
                <a16:creationId xmlns:a16="http://schemas.microsoft.com/office/drawing/2014/main" id="{34D9E8E6-913A-007E-D69C-52884A457EF5}"/>
              </a:ext>
            </a:extLst>
          </p:cNvPr>
          <p:cNvSpPr>
            <a:spLocks noGrp="1"/>
          </p:cNvSpPr>
          <p:nvPr>
            <p:ph type="title"/>
          </p:nvPr>
        </p:nvSpPr>
        <p:spPr/>
        <p:txBody>
          <a:bodyPr>
            <a:normAutofit fontScale="90000"/>
          </a:bodyPr>
          <a:lstStyle/>
          <a:p>
            <a:r>
              <a:rPr lang="en-US" dirty="0"/>
              <a:t>1904.10 – Hearing Loss</a:t>
            </a:r>
          </a:p>
        </p:txBody>
      </p:sp>
    </p:spTree>
    <p:extLst>
      <p:ext uri="{BB962C8B-B14F-4D97-AF65-F5344CB8AC3E}">
        <p14:creationId xmlns:p14="http://schemas.microsoft.com/office/powerpoint/2010/main" val="18957442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8AB0D6-6F07-1403-1803-2C109D0153D9}"/>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1904.10 – Hearing Loss (continued)</a:t>
            </a:r>
          </a:p>
        </p:txBody>
      </p:sp>
      <p:sp>
        <p:nvSpPr>
          <p:cNvPr id="2" name="Content Placeholder 1">
            <a:extLst>
              <a:ext uri="{FF2B5EF4-FFF2-40B4-BE49-F238E27FC236}">
                <a16:creationId xmlns:a16="http://schemas.microsoft.com/office/drawing/2014/main" id="{4F8BC6DD-80E6-0082-CCE5-41E99EA2FC66}"/>
              </a:ext>
              <a:ext uri="{C183D7F6-B498-43B3-948B-1728B52AA6E4}">
                <adec:decorative xmlns:adec="http://schemas.microsoft.com/office/drawing/2017/decorative" val="1"/>
              </a:ext>
            </a:extLst>
          </p:cNvPr>
          <p:cNvSpPr>
            <a:spLocks noGrp="1"/>
          </p:cNvSpPr>
          <p:nvPr>
            <p:ph idx="1"/>
          </p:nvPr>
        </p:nvSpPr>
        <p:spPr/>
        <p:txBody>
          <a:bodyPr/>
          <a:lstStyle/>
          <a:p>
            <a:r>
              <a:rPr lang="en-US" dirty="0">
                <a:solidFill>
                  <a:schemeClr val="tx1"/>
                </a:solidFill>
              </a:rPr>
              <a:t>Must compute the STS in accordance with OSHA’s Noise Standard 1910.95.</a:t>
            </a:r>
          </a:p>
          <a:p>
            <a:r>
              <a:rPr lang="en-US" dirty="0">
                <a:solidFill>
                  <a:schemeClr val="tx1"/>
                </a:solidFill>
              </a:rPr>
              <a:t>Compare the employee’s current audiogram to the original baseline audiogram or the revised baseline audiogram allowed by 1910.95(g)(9).</a:t>
            </a:r>
          </a:p>
          <a:p>
            <a:r>
              <a:rPr lang="en-US" dirty="0">
                <a:solidFill>
                  <a:schemeClr val="tx1"/>
                </a:solidFill>
              </a:rPr>
              <a:t>May adjust for aging to determine whether an STS has occurred using tables in Appendix F of 1910.95.</a:t>
            </a:r>
          </a:p>
          <a:p>
            <a:r>
              <a:rPr lang="en-US" dirty="0">
                <a:solidFill>
                  <a:schemeClr val="tx1"/>
                </a:solidFill>
              </a:rPr>
              <a:t>May not adjust for aging to determine whether or not hearing level is 25 dB or more above audiometric zero.</a:t>
            </a:r>
          </a:p>
          <a:p>
            <a:endParaRPr lang="en-US" dirty="0">
              <a:solidFill>
                <a:schemeClr val="tx1"/>
              </a:solidFill>
            </a:endParaRPr>
          </a:p>
        </p:txBody>
      </p:sp>
    </p:spTree>
    <p:extLst>
      <p:ext uri="{BB962C8B-B14F-4D97-AF65-F5344CB8AC3E}">
        <p14:creationId xmlns:p14="http://schemas.microsoft.com/office/powerpoint/2010/main" val="9776107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BD05EE-86A4-E03D-323A-B1ADCE7FA106}"/>
              </a:ext>
            </a:extLst>
          </p:cNvPr>
          <p:cNvSpPr>
            <a:spLocks noGrp="1"/>
          </p:cNvSpPr>
          <p:nvPr>
            <p:ph type="title"/>
          </p:nvPr>
        </p:nvSpPr>
        <p:spPr/>
        <p:txBody>
          <a:bodyPr>
            <a:normAutofit fontScale="90000"/>
          </a:bodyPr>
          <a:lstStyle/>
          <a:p>
            <a:r>
              <a:rPr lang="en-US" dirty="0"/>
              <a:t>1904.10 – Hearing Loss Decision Tree</a:t>
            </a:r>
          </a:p>
        </p:txBody>
      </p:sp>
      <p:pic>
        <p:nvPicPr>
          <p:cNvPr id="5" name="Picture 4" descr="Hearing Loss Recordability Decision Tree">
            <a:extLst>
              <a:ext uri="{FF2B5EF4-FFF2-40B4-BE49-F238E27FC236}">
                <a16:creationId xmlns:a16="http://schemas.microsoft.com/office/drawing/2014/main" id="{CAEDBC30-1512-8119-8A86-19A5E674683A}"/>
              </a:ext>
            </a:extLst>
          </p:cNvPr>
          <p:cNvPicPr>
            <a:picLocks noChangeAspect="1"/>
          </p:cNvPicPr>
          <p:nvPr/>
        </p:nvPicPr>
        <p:blipFill>
          <a:blip r:embed="rId2"/>
          <a:srcRect l="25078" t="7916" r="25000" b="2917"/>
          <a:stretch>
            <a:fillRect/>
          </a:stretch>
        </p:blipFill>
        <p:spPr>
          <a:xfrm>
            <a:off x="3519487" y="1399742"/>
            <a:ext cx="5153026" cy="5177218"/>
          </a:xfrm>
          <a:prstGeom prst="rect">
            <a:avLst/>
          </a:prstGeom>
        </p:spPr>
      </p:pic>
    </p:spTree>
    <p:extLst>
      <p:ext uri="{BB962C8B-B14F-4D97-AF65-F5344CB8AC3E}">
        <p14:creationId xmlns:p14="http://schemas.microsoft.com/office/powerpoint/2010/main" val="2264157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D29F6AE-8ED8-74F8-AABF-E3C9D70AC459}"/>
              </a:ext>
              <a:ext uri="{C183D7F6-B498-43B3-948B-1728B52AA6E4}">
                <adec:decorative xmlns:adec="http://schemas.microsoft.com/office/drawing/2017/decorative" val="1"/>
              </a:ext>
            </a:extLst>
          </p:cNvPr>
          <p:cNvSpPr>
            <a:spLocks noGrp="1"/>
          </p:cNvSpPr>
          <p:nvPr>
            <p:ph idx="1"/>
          </p:nvPr>
        </p:nvSpPr>
        <p:spPr/>
        <p:txBody>
          <a:bodyPr/>
          <a:lstStyle/>
          <a:p>
            <a:r>
              <a:rPr lang="en-US" dirty="0">
                <a:solidFill>
                  <a:schemeClr val="tx1"/>
                </a:solidFill>
              </a:rPr>
              <a:t>Record a case where an employee is exposed at work to someone with a known case of active tuberculosis and subsequently develops a TB infection.</a:t>
            </a:r>
          </a:p>
          <a:p>
            <a:r>
              <a:rPr lang="en-US" b="1" dirty="0">
                <a:solidFill>
                  <a:schemeClr val="tx1"/>
                </a:solidFill>
              </a:rPr>
              <a:t>A case is not recordable when:</a:t>
            </a:r>
          </a:p>
          <a:p>
            <a:pPr lvl="1"/>
            <a:r>
              <a:rPr lang="en-US" dirty="0">
                <a:solidFill>
                  <a:schemeClr val="tx1"/>
                </a:solidFill>
              </a:rPr>
              <a:t>The worker is living in a household with a person who is diagnosed with active TB.</a:t>
            </a:r>
          </a:p>
          <a:p>
            <a:pPr lvl="1"/>
            <a:r>
              <a:rPr lang="en-US" dirty="0">
                <a:solidFill>
                  <a:schemeClr val="tx1"/>
                </a:solidFill>
              </a:rPr>
              <a:t>The Public Health Department has identified the worker as a contact of an individual with active TB.</a:t>
            </a:r>
          </a:p>
          <a:p>
            <a:pPr lvl="1"/>
            <a:r>
              <a:rPr lang="en-US" dirty="0">
                <a:solidFill>
                  <a:schemeClr val="tx1"/>
                </a:solidFill>
              </a:rPr>
              <a:t>A medical investigation shows the employee’s infection was caused by exposure away from work.</a:t>
            </a:r>
          </a:p>
        </p:txBody>
      </p:sp>
      <p:sp>
        <p:nvSpPr>
          <p:cNvPr id="3" name="Title 2">
            <a:extLst>
              <a:ext uri="{FF2B5EF4-FFF2-40B4-BE49-F238E27FC236}">
                <a16:creationId xmlns:a16="http://schemas.microsoft.com/office/drawing/2014/main" id="{8D609449-8EBD-F9A2-ECBC-15CB4EC0273E}"/>
              </a:ext>
            </a:extLst>
          </p:cNvPr>
          <p:cNvSpPr>
            <a:spLocks noGrp="1"/>
          </p:cNvSpPr>
          <p:nvPr>
            <p:ph type="title"/>
          </p:nvPr>
        </p:nvSpPr>
        <p:spPr/>
        <p:txBody>
          <a:bodyPr>
            <a:normAutofit fontScale="90000"/>
          </a:bodyPr>
          <a:lstStyle/>
          <a:p>
            <a:r>
              <a:rPr lang="en-US" dirty="0"/>
              <a:t>1904.11 - Tuberculosis</a:t>
            </a:r>
          </a:p>
        </p:txBody>
      </p:sp>
    </p:spTree>
    <p:extLst>
      <p:ext uri="{BB962C8B-B14F-4D97-AF65-F5344CB8AC3E}">
        <p14:creationId xmlns:p14="http://schemas.microsoft.com/office/powerpoint/2010/main" val="10363771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EA5D21-2ED7-B82F-5F6D-8AAA3590C3E6}"/>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1904.29 – Recordkeeping Forms</a:t>
            </a:r>
          </a:p>
        </p:txBody>
      </p:sp>
      <p:sp>
        <p:nvSpPr>
          <p:cNvPr id="2" name="Content Placeholder 1">
            <a:extLst>
              <a:ext uri="{FF2B5EF4-FFF2-40B4-BE49-F238E27FC236}">
                <a16:creationId xmlns:a16="http://schemas.microsoft.com/office/drawing/2014/main" id="{DF6B6BBF-7244-D5C5-4DA8-ECDE366D3A03}"/>
              </a:ext>
              <a:ext uri="{C183D7F6-B498-43B3-948B-1728B52AA6E4}">
                <adec:decorative xmlns:adec="http://schemas.microsoft.com/office/drawing/2017/decorative" val="1"/>
              </a:ext>
            </a:extLst>
          </p:cNvPr>
          <p:cNvSpPr>
            <a:spLocks noGrp="1"/>
          </p:cNvSpPr>
          <p:nvPr>
            <p:ph idx="1"/>
          </p:nvPr>
        </p:nvSpPr>
        <p:spPr/>
        <p:txBody>
          <a:bodyPr>
            <a:normAutofit/>
          </a:bodyPr>
          <a:lstStyle/>
          <a:p>
            <a:endParaRPr lang="en-US" dirty="0">
              <a:solidFill>
                <a:schemeClr val="tx1"/>
              </a:solidFill>
            </a:endParaRPr>
          </a:p>
          <a:p>
            <a:endParaRPr lang="en-US" dirty="0">
              <a:solidFill>
                <a:schemeClr val="tx1"/>
              </a:solidFill>
            </a:endParaRPr>
          </a:p>
          <a:p>
            <a:r>
              <a:rPr lang="en-US" dirty="0">
                <a:solidFill>
                  <a:schemeClr val="tx1"/>
                </a:solidFill>
              </a:rPr>
              <a:t>OSHA r</a:t>
            </a:r>
            <a:r>
              <a:rPr lang="en-US" b="0" i="0" dirty="0">
                <a:solidFill>
                  <a:schemeClr val="tx1"/>
                </a:solidFill>
                <a:effectLst/>
              </a:rPr>
              <a:t>equires employers to use three forms to track occupational injuries and illnesses: the OSHA 300, 300A, and 301 forms</a:t>
            </a:r>
            <a:r>
              <a:rPr lang="en-US" dirty="0">
                <a:solidFill>
                  <a:schemeClr val="tx1"/>
                </a:solidFill>
              </a:rPr>
              <a:t>:</a:t>
            </a:r>
          </a:p>
          <a:p>
            <a:pPr lvl="1"/>
            <a:r>
              <a:rPr lang="en-US" dirty="0">
                <a:solidFill>
                  <a:schemeClr val="tx1"/>
                </a:solidFill>
              </a:rPr>
              <a:t>OSHA Form 300, Log of Work-Related Injuries and Illnesses</a:t>
            </a:r>
          </a:p>
          <a:p>
            <a:pPr lvl="1"/>
            <a:r>
              <a:rPr lang="en-US" dirty="0">
                <a:solidFill>
                  <a:schemeClr val="tx1"/>
                </a:solidFill>
              </a:rPr>
              <a:t>OSHA Form 300A, Summary of Work-Related Injuries and Illnesses</a:t>
            </a:r>
          </a:p>
          <a:p>
            <a:pPr lvl="1"/>
            <a:r>
              <a:rPr lang="en-US" dirty="0">
                <a:solidFill>
                  <a:schemeClr val="tx1"/>
                </a:solidFill>
              </a:rPr>
              <a:t>OSHA Form 301, Injury and Illness Incident Report</a:t>
            </a:r>
          </a:p>
          <a:p>
            <a:pPr>
              <a:defRPr/>
            </a:pPr>
            <a:endParaRPr lang="en-US" sz="2200" dirty="0">
              <a:solidFill>
                <a:schemeClr val="tx1"/>
              </a:solidFill>
            </a:endParaRPr>
          </a:p>
          <a:p>
            <a:endParaRPr lang="en-US" dirty="0">
              <a:solidFill>
                <a:schemeClr val="tx1"/>
              </a:solidFill>
            </a:endParaRPr>
          </a:p>
        </p:txBody>
      </p:sp>
      <p:sp>
        <p:nvSpPr>
          <p:cNvPr id="5" name="Rectangle 4">
            <a:hlinkClick r:id="rId3"/>
            <a:extLst>
              <a:ext uri="{FF2B5EF4-FFF2-40B4-BE49-F238E27FC236}">
                <a16:creationId xmlns:a16="http://schemas.microsoft.com/office/drawing/2014/main" id="{6027D419-6B01-5537-A908-F455BA806E22}"/>
              </a:ext>
              <a:ext uri="{C183D7F6-B498-43B3-948B-1728B52AA6E4}">
                <adec:decorative xmlns:adec="http://schemas.microsoft.com/office/drawing/2017/decorative" val="1"/>
              </a:ext>
            </a:extLst>
          </p:cNvPr>
          <p:cNvSpPr/>
          <p:nvPr/>
        </p:nvSpPr>
        <p:spPr>
          <a:xfrm>
            <a:off x="297180" y="6203130"/>
            <a:ext cx="4526280" cy="5143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Aptos" panose="020B0004020202020204" pitchFamily="34" charset="0"/>
              </a:rPr>
              <a:t>www.osha.gov/recordkeeping/forms</a:t>
            </a:r>
          </a:p>
        </p:txBody>
      </p:sp>
    </p:spTree>
    <p:extLst>
      <p:ext uri="{BB962C8B-B14F-4D97-AF65-F5344CB8AC3E}">
        <p14:creationId xmlns:p14="http://schemas.microsoft.com/office/powerpoint/2010/main" val="3218811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983655-B5F4-E704-A205-71A0CF2E26B1}"/>
              </a:ext>
              <a:ext uri="{C183D7F6-B498-43B3-948B-1728B52AA6E4}">
                <adec:decorative xmlns:adec="http://schemas.microsoft.com/office/drawing/2017/decorative" val="1"/>
              </a:ext>
            </a:extLst>
          </p:cNvPr>
          <p:cNvSpPr>
            <a:spLocks noGrp="1"/>
          </p:cNvSpPr>
          <p:nvPr>
            <p:ph idx="1"/>
          </p:nvPr>
        </p:nvSpPr>
        <p:spPr/>
        <p:txBody>
          <a:bodyPr/>
          <a:lstStyle/>
          <a:p>
            <a:r>
              <a:rPr lang="en-US" dirty="0">
                <a:solidFill>
                  <a:schemeClr val="tx1"/>
                </a:solidFill>
              </a:rPr>
              <a:t>Employers that are partially exempt from the recording requirements because of their size or industry </a:t>
            </a:r>
            <a:r>
              <a:rPr lang="en-US" b="1" dirty="0">
                <a:solidFill>
                  <a:schemeClr val="tx1"/>
                </a:solidFill>
              </a:rPr>
              <a:t>must continue to comply with</a:t>
            </a:r>
            <a:r>
              <a:rPr lang="en-US" dirty="0">
                <a:solidFill>
                  <a:schemeClr val="tx1"/>
                </a:solidFill>
              </a:rPr>
              <a:t>:</a:t>
            </a:r>
          </a:p>
          <a:p>
            <a:pPr lvl="1"/>
            <a:r>
              <a:rPr lang="en-US" b="1" dirty="0">
                <a:solidFill>
                  <a:schemeClr val="tx1"/>
                </a:solidFill>
              </a:rPr>
              <a:t>1904.39</a:t>
            </a:r>
            <a:r>
              <a:rPr lang="en-US" dirty="0">
                <a:solidFill>
                  <a:schemeClr val="tx1"/>
                </a:solidFill>
              </a:rPr>
              <a:t> – Reporting fatalities, amputations, the loss of an eye, or the in-patient hospitalization of one or more employees</a:t>
            </a:r>
          </a:p>
          <a:p>
            <a:pPr lvl="1"/>
            <a:r>
              <a:rPr lang="en-US" b="1" dirty="0">
                <a:solidFill>
                  <a:schemeClr val="tx1"/>
                </a:solidFill>
              </a:rPr>
              <a:t>1904.42</a:t>
            </a:r>
            <a:r>
              <a:rPr lang="en-US" dirty="0">
                <a:solidFill>
                  <a:schemeClr val="tx1"/>
                </a:solidFill>
              </a:rPr>
              <a:t> – Bureau of Labor Statistics (BLS) Annual Survey of Injuries and Illnesses (if specifically requested to do so by BLS)</a:t>
            </a:r>
          </a:p>
        </p:txBody>
      </p:sp>
      <p:sp>
        <p:nvSpPr>
          <p:cNvPr id="3" name="Title 2">
            <a:extLst>
              <a:ext uri="{FF2B5EF4-FFF2-40B4-BE49-F238E27FC236}">
                <a16:creationId xmlns:a16="http://schemas.microsoft.com/office/drawing/2014/main" id="{3FE5D0BD-BD9A-7AAC-780A-D420C9DA6EBE}"/>
              </a:ext>
            </a:extLst>
          </p:cNvPr>
          <p:cNvSpPr>
            <a:spLocks noGrp="1"/>
          </p:cNvSpPr>
          <p:nvPr>
            <p:ph type="title"/>
          </p:nvPr>
        </p:nvSpPr>
        <p:spPr/>
        <p:txBody>
          <a:bodyPr>
            <a:normAutofit fontScale="90000"/>
          </a:bodyPr>
          <a:lstStyle/>
          <a:p>
            <a:r>
              <a:rPr lang="en-US" dirty="0"/>
              <a:t>Partial Exemption</a:t>
            </a:r>
          </a:p>
        </p:txBody>
      </p:sp>
    </p:spTree>
    <p:extLst>
      <p:ext uri="{BB962C8B-B14F-4D97-AF65-F5344CB8AC3E}">
        <p14:creationId xmlns:p14="http://schemas.microsoft.com/office/powerpoint/2010/main" val="13306992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1E9B40D-8942-C426-6E4C-EEF8053A0D79}"/>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1499904" y="1367849"/>
            <a:ext cx="8766840" cy="5342975"/>
          </a:xfrm>
          <a:prstGeom prst="rect">
            <a:avLst/>
          </a:prstGeom>
          <a:ln>
            <a:solidFill>
              <a:schemeClr val="tx1"/>
            </a:solidFill>
          </a:ln>
          <a:effectLst>
            <a:outerShdw blurRad="50800" dist="38100" dir="2700000" algn="tl" rotWithShape="0">
              <a:prstClr val="black">
                <a:alpha val="40000"/>
              </a:prstClr>
            </a:outerShdw>
          </a:effectLst>
        </p:spPr>
      </p:pic>
      <p:sp>
        <p:nvSpPr>
          <p:cNvPr id="3" name="Title 2">
            <a:extLst>
              <a:ext uri="{FF2B5EF4-FFF2-40B4-BE49-F238E27FC236}">
                <a16:creationId xmlns:a16="http://schemas.microsoft.com/office/drawing/2014/main" id="{DA738340-13D3-D47D-6A95-A56D396F48AD}"/>
              </a:ext>
            </a:extLst>
          </p:cNvPr>
          <p:cNvSpPr>
            <a:spLocks noGrp="1"/>
          </p:cNvSpPr>
          <p:nvPr>
            <p:ph type="title"/>
          </p:nvPr>
        </p:nvSpPr>
        <p:spPr/>
        <p:txBody>
          <a:bodyPr>
            <a:normAutofit fontScale="90000"/>
          </a:bodyPr>
          <a:lstStyle/>
          <a:p>
            <a:r>
              <a:rPr lang="en-US" dirty="0"/>
              <a:t>OSHA Form 300, Log of Work-Related Injuries and Illnesses</a:t>
            </a:r>
          </a:p>
        </p:txBody>
      </p:sp>
      <p:sp>
        <p:nvSpPr>
          <p:cNvPr id="6" name="Rectangle 5">
            <a:hlinkClick r:id="rId4"/>
            <a:extLst>
              <a:ext uri="{FF2B5EF4-FFF2-40B4-BE49-F238E27FC236}">
                <a16:creationId xmlns:a16="http://schemas.microsoft.com/office/drawing/2014/main" id="{7B151989-F343-EECB-9F21-98D3B523F717}"/>
              </a:ext>
            </a:extLst>
          </p:cNvPr>
          <p:cNvSpPr/>
          <p:nvPr/>
        </p:nvSpPr>
        <p:spPr>
          <a:xfrm>
            <a:off x="297180" y="6203130"/>
            <a:ext cx="4526280" cy="5143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Aptos" panose="020B0004020202020204" pitchFamily="34" charset="0"/>
              </a:rPr>
              <a:t>www.osha.gov/recordkeeping/forms</a:t>
            </a:r>
          </a:p>
        </p:txBody>
      </p:sp>
    </p:spTree>
    <p:extLst>
      <p:ext uri="{BB962C8B-B14F-4D97-AF65-F5344CB8AC3E}">
        <p14:creationId xmlns:p14="http://schemas.microsoft.com/office/powerpoint/2010/main" val="38872644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CF2936-6F91-85AE-CBA1-6D7949473268}"/>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OSHA Form 301, Injury and Illness Incident Report</a:t>
            </a:r>
          </a:p>
        </p:txBody>
      </p:sp>
      <p:pic>
        <p:nvPicPr>
          <p:cNvPr id="5" name="Content Placeholder 4">
            <a:extLst>
              <a:ext uri="{FF2B5EF4-FFF2-40B4-BE49-F238E27FC236}">
                <a16:creationId xmlns:a16="http://schemas.microsoft.com/office/drawing/2014/main" id="{1386119A-32A7-0CDE-B77F-A011511BB120}"/>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1174433" y="1277948"/>
            <a:ext cx="8783093" cy="5299012"/>
          </a:xfrm>
          <a:prstGeom prst="rect">
            <a:avLst/>
          </a:prstGeom>
          <a:ln>
            <a:solidFill>
              <a:schemeClr val="tx1"/>
            </a:solidFill>
          </a:ln>
          <a:effectLst>
            <a:outerShdw blurRad="50800" dist="38100" dir="2700000" algn="tl" rotWithShape="0">
              <a:prstClr val="black">
                <a:alpha val="40000"/>
              </a:prstClr>
            </a:outerShdw>
          </a:effectLst>
        </p:spPr>
      </p:pic>
      <p:sp>
        <p:nvSpPr>
          <p:cNvPr id="6" name="Rectangle 5">
            <a:hlinkClick r:id="rId4"/>
            <a:extLst>
              <a:ext uri="{FF2B5EF4-FFF2-40B4-BE49-F238E27FC236}">
                <a16:creationId xmlns:a16="http://schemas.microsoft.com/office/drawing/2014/main" id="{FE4C30B9-7780-E9DC-1215-894FADA204ED}"/>
              </a:ext>
              <a:ext uri="{C183D7F6-B498-43B3-948B-1728B52AA6E4}">
                <adec:decorative xmlns:adec="http://schemas.microsoft.com/office/drawing/2017/decorative" val="1"/>
              </a:ext>
            </a:extLst>
          </p:cNvPr>
          <p:cNvSpPr/>
          <p:nvPr/>
        </p:nvSpPr>
        <p:spPr>
          <a:xfrm>
            <a:off x="297180" y="6203130"/>
            <a:ext cx="4526280" cy="5143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Aptos" panose="020B0004020202020204" pitchFamily="34" charset="0"/>
              </a:rPr>
              <a:t>www.osha.gov/recordkeeping/forms</a:t>
            </a:r>
          </a:p>
        </p:txBody>
      </p:sp>
    </p:spTree>
    <p:extLst>
      <p:ext uri="{BB962C8B-B14F-4D97-AF65-F5344CB8AC3E}">
        <p14:creationId xmlns:p14="http://schemas.microsoft.com/office/powerpoint/2010/main" val="26831148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83A0AF5-D4D3-8A2D-B0F4-B57C4F6E637B}"/>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1026124" y="1157851"/>
            <a:ext cx="9281008" cy="5562434"/>
          </a:xfrm>
          <a:prstGeom prst="rect">
            <a:avLst/>
          </a:prstGeom>
          <a:ln>
            <a:solidFill>
              <a:schemeClr val="tx1"/>
            </a:solidFill>
          </a:ln>
          <a:effectLst>
            <a:outerShdw blurRad="50800" dist="38100" dir="2700000" algn="tl" rotWithShape="0">
              <a:prstClr val="black">
                <a:alpha val="40000"/>
              </a:prstClr>
            </a:outerShdw>
          </a:effectLst>
        </p:spPr>
      </p:pic>
      <p:sp>
        <p:nvSpPr>
          <p:cNvPr id="3" name="Title 2">
            <a:extLst>
              <a:ext uri="{FF2B5EF4-FFF2-40B4-BE49-F238E27FC236}">
                <a16:creationId xmlns:a16="http://schemas.microsoft.com/office/drawing/2014/main" id="{D9FF1D31-4EA8-EF32-0C06-6768528B8425}"/>
              </a:ext>
            </a:extLst>
          </p:cNvPr>
          <p:cNvSpPr>
            <a:spLocks noGrp="1"/>
          </p:cNvSpPr>
          <p:nvPr>
            <p:ph type="title"/>
          </p:nvPr>
        </p:nvSpPr>
        <p:spPr/>
        <p:txBody>
          <a:bodyPr>
            <a:normAutofit fontScale="90000"/>
          </a:bodyPr>
          <a:lstStyle/>
          <a:p>
            <a:r>
              <a:rPr lang="en-US" dirty="0"/>
              <a:t>OSHA Form 300A, Summary of Work-Related Injuries and Illnesses</a:t>
            </a:r>
          </a:p>
        </p:txBody>
      </p:sp>
      <p:sp>
        <p:nvSpPr>
          <p:cNvPr id="6" name="Rectangle 5">
            <a:hlinkClick r:id="rId4"/>
            <a:extLst>
              <a:ext uri="{FF2B5EF4-FFF2-40B4-BE49-F238E27FC236}">
                <a16:creationId xmlns:a16="http://schemas.microsoft.com/office/drawing/2014/main" id="{647CB99B-4EF4-E19F-B8AC-D2CF2E3C7B9C}"/>
              </a:ext>
            </a:extLst>
          </p:cNvPr>
          <p:cNvSpPr/>
          <p:nvPr/>
        </p:nvSpPr>
        <p:spPr>
          <a:xfrm>
            <a:off x="297180" y="6203130"/>
            <a:ext cx="4526280" cy="5143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Aptos" panose="020B0004020202020204" pitchFamily="34" charset="0"/>
              </a:rPr>
              <a:t>www.osha.gov/recordkeeping/forms</a:t>
            </a:r>
          </a:p>
        </p:txBody>
      </p:sp>
    </p:spTree>
    <p:extLst>
      <p:ext uri="{BB962C8B-B14F-4D97-AF65-F5344CB8AC3E}">
        <p14:creationId xmlns:p14="http://schemas.microsoft.com/office/powerpoint/2010/main" val="16282998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EA5D21-2ED7-B82F-5F6D-8AAA3590C3E6}"/>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1904.29 – Recordkeeping Forms Requirements</a:t>
            </a:r>
          </a:p>
        </p:txBody>
      </p:sp>
      <p:sp>
        <p:nvSpPr>
          <p:cNvPr id="2" name="Content Placeholder 1">
            <a:extLst>
              <a:ext uri="{FF2B5EF4-FFF2-40B4-BE49-F238E27FC236}">
                <a16:creationId xmlns:a16="http://schemas.microsoft.com/office/drawing/2014/main" id="{DF6B6BBF-7244-D5C5-4DA8-ECDE366D3A03}"/>
              </a:ext>
              <a:ext uri="{C183D7F6-B498-43B3-948B-1728B52AA6E4}">
                <adec:decorative xmlns:adec="http://schemas.microsoft.com/office/drawing/2017/decorative" val="1"/>
              </a:ext>
            </a:extLst>
          </p:cNvPr>
          <p:cNvSpPr>
            <a:spLocks noGrp="1"/>
          </p:cNvSpPr>
          <p:nvPr>
            <p:ph idx="1"/>
          </p:nvPr>
        </p:nvSpPr>
        <p:spPr>
          <a:xfrm>
            <a:off x="590884" y="1621534"/>
            <a:ext cx="11029615" cy="4237266"/>
          </a:xfrm>
        </p:spPr>
        <p:txBody>
          <a:bodyPr>
            <a:noAutofit/>
          </a:bodyPr>
          <a:lstStyle/>
          <a:p>
            <a:pPr>
              <a:defRPr/>
            </a:pPr>
            <a:r>
              <a:rPr kumimoji="0" lang="en-US" sz="2200" b="0" i="0" u="none" strike="noStrike" kern="1200" cap="none" spc="0" normalizeH="0" baseline="0" noProof="0" dirty="0">
                <a:ln>
                  <a:noFill/>
                </a:ln>
                <a:solidFill>
                  <a:srgbClr val="212121"/>
                </a:solidFill>
                <a:effectLst/>
                <a:uLnTx/>
                <a:uFillTx/>
              </a:rPr>
              <a:t>Employers must enter each recordable injury or illness on the OSHA 300 Log and 301 Incident Report within seven (7) calendar days of receiving information that a recordable injury or illness has occurred.</a:t>
            </a:r>
          </a:p>
          <a:p>
            <a:r>
              <a:rPr lang="en-US" sz="2200" b="0" i="0" dirty="0">
                <a:solidFill>
                  <a:srgbClr val="212121"/>
                </a:solidFill>
                <a:effectLst/>
              </a:rPr>
              <a:t>Employers may use an equivalent form if it has the same information, is as readable and understandable, and is completed using the same instructions as the OSHA form it replaces.</a:t>
            </a:r>
          </a:p>
          <a:p>
            <a:r>
              <a:rPr lang="en-US" sz="2200" dirty="0">
                <a:solidFill>
                  <a:srgbClr val="212121"/>
                </a:solidFill>
              </a:rPr>
              <a:t>Equivalent forms can be kept on the computer </a:t>
            </a:r>
            <a:r>
              <a:rPr lang="en-US" sz="2200" b="0" i="0" dirty="0">
                <a:solidFill>
                  <a:srgbClr val="212121"/>
                </a:solidFill>
                <a:effectLst/>
              </a:rPr>
              <a:t>as described under 1904.35 and 1904.40.</a:t>
            </a:r>
          </a:p>
          <a:p>
            <a:r>
              <a:rPr lang="en-US" sz="2200" dirty="0">
                <a:solidFill>
                  <a:srgbClr val="212121"/>
                </a:solidFill>
              </a:rPr>
              <a:t>I</a:t>
            </a:r>
            <a:r>
              <a:rPr lang="en-US" sz="2200" b="0" i="0" dirty="0">
                <a:solidFill>
                  <a:srgbClr val="212121"/>
                </a:solidFill>
                <a:effectLst/>
              </a:rPr>
              <a:t>f an employer has a "privacy concern case," you may not enter the employee's name on the OSHA 300 Log. Instead, enter "privacy case" in the space normally used for the employee's name.</a:t>
            </a:r>
          </a:p>
        </p:txBody>
      </p:sp>
    </p:spTree>
    <p:extLst>
      <p:ext uri="{BB962C8B-B14F-4D97-AF65-F5344CB8AC3E}">
        <p14:creationId xmlns:p14="http://schemas.microsoft.com/office/powerpoint/2010/main" val="29900961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B6BA39E-32A7-1AB5-C93A-B3526A000C64}"/>
              </a:ext>
              <a:ext uri="{C183D7F6-B498-43B3-948B-1728B52AA6E4}">
                <adec:decorative xmlns:adec="http://schemas.microsoft.com/office/drawing/2017/decorative" val="1"/>
              </a:ext>
            </a:extLst>
          </p:cNvPr>
          <p:cNvSpPr>
            <a:spLocks noGrp="1"/>
          </p:cNvSpPr>
          <p:nvPr>
            <p:ph idx="1"/>
          </p:nvPr>
        </p:nvSpPr>
        <p:spPr/>
        <p:txBody>
          <a:bodyPr/>
          <a:lstStyle/>
          <a:p>
            <a:r>
              <a:rPr lang="en-US" dirty="0">
                <a:solidFill>
                  <a:schemeClr val="tx1"/>
                </a:solidFill>
              </a:rPr>
              <a:t>For certain privacy concern cases, do not enter the name of an employee on the OSHA Form 300.</a:t>
            </a:r>
          </a:p>
          <a:p>
            <a:pPr>
              <a:lnSpc>
                <a:spcPct val="150000"/>
              </a:lnSpc>
            </a:pPr>
            <a:r>
              <a:rPr lang="en-US" dirty="0">
                <a:solidFill>
                  <a:schemeClr val="tx1"/>
                </a:solidFill>
              </a:rPr>
              <a:t>Enter “privacy case” in the name column.</a:t>
            </a:r>
          </a:p>
          <a:p>
            <a:pPr>
              <a:lnSpc>
                <a:spcPct val="150000"/>
              </a:lnSpc>
            </a:pPr>
            <a:r>
              <a:rPr lang="en-US" dirty="0">
                <a:solidFill>
                  <a:schemeClr val="tx1"/>
                </a:solidFill>
              </a:rPr>
              <a:t>Keep a separate confidential list of the case numbers and employee names.</a:t>
            </a:r>
          </a:p>
        </p:txBody>
      </p:sp>
      <p:sp>
        <p:nvSpPr>
          <p:cNvPr id="3" name="Title 2">
            <a:extLst>
              <a:ext uri="{FF2B5EF4-FFF2-40B4-BE49-F238E27FC236}">
                <a16:creationId xmlns:a16="http://schemas.microsoft.com/office/drawing/2014/main" id="{6F4F6563-2C21-7414-F53D-789FDDCAFF7D}"/>
              </a:ext>
            </a:extLst>
          </p:cNvPr>
          <p:cNvSpPr>
            <a:spLocks noGrp="1"/>
          </p:cNvSpPr>
          <p:nvPr>
            <p:ph type="title"/>
          </p:nvPr>
        </p:nvSpPr>
        <p:spPr/>
        <p:txBody>
          <a:bodyPr>
            <a:normAutofit fontScale="90000"/>
          </a:bodyPr>
          <a:lstStyle/>
          <a:p>
            <a:r>
              <a:rPr lang="en-US" dirty="0"/>
              <a:t>1904.29 – Privacy Protection</a:t>
            </a:r>
          </a:p>
        </p:txBody>
      </p:sp>
    </p:spTree>
    <p:extLst>
      <p:ext uri="{BB962C8B-B14F-4D97-AF65-F5344CB8AC3E}">
        <p14:creationId xmlns:p14="http://schemas.microsoft.com/office/powerpoint/2010/main" val="17132807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2DAF6BE-C188-D003-97AE-67D5C271206B}"/>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1904.29 – Privacy Protection (continued)</a:t>
            </a:r>
          </a:p>
        </p:txBody>
      </p:sp>
      <p:sp>
        <p:nvSpPr>
          <p:cNvPr id="2" name="Content Placeholder 1">
            <a:extLst>
              <a:ext uri="{FF2B5EF4-FFF2-40B4-BE49-F238E27FC236}">
                <a16:creationId xmlns:a16="http://schemas.microsoft.com/office/drawing/2014/main" id="{2665D0D2-D7F3-FC55-6AA1-197B228039B1}"/>
              </a:ext>
              <a:ext uri="{C183D7F6-B498-43B3-948B-1728B52AA6E4}">
                <adec:decorative xmlns:adec="http://schemas.microsoft.com/office/drawing/2017/decorative" val="1"/>
              </a:ext>
            </a:extLst>
          </p:cNvPr>
          <p:cNvSpPr>
            <a:spLocks noGrp="1"/>
          </p:cNvSpPr>
          <p:nvPr>
            <p:ph idx="1"/>
          </p:nvPr>
        </p:nvSpPr>
        <p:spPr/>
        <p:txBody>
          <a:bodyPr/>
          <a:lstStyle/>
          <a:p>
            <a:r>
              <a:rPr lang="en-US" dirty="0">
                <a:solidFill>
                  <a:schemeClr val="tx1"/>
                </a:solidFill>
              </a:rPr>
              <a:t>Privacy concern cases are defined specifically in 1904.29 and include:</a:t>
            </a:r>
          </a:p>
          <a:p>
            <a:pPr lvl="1">
              <a:buFontTx/>
              <a:buChar char="-"/>
            </a:pPr>
            <a:r>
              <a:rPr lang="en-US" dirty="0">
                <a:solidFill>
                  <a:schemeClr val="tx1"/>
                </a:solidFill>
              </a:rPr>
              <a:t>An injury or illness to an intimate body part or reproductive system</a:t>
            </a:r>
          </a:p>
          <a:p>
            <a:pPr lvl="1">
              <a:buFontTx/>
              <a:buChar char="-"/>
            </a:pPr>
            <a:r>
              <a:rPr lang="en-US" dirty="0">
                <a:solidFill>
                  <a:schemeClr val="tx1"/>
                </a:solidFill>
              </a:rPr>
              <a:t>An injury or illness resulting from sexual assault</a:t>
            </a:r>
          </a:p>
          <a:p>
            <a:pPr lvl="1">
              <a:buFontTx/>
              <a:buChar char="-"/>
            </a:pPr>
            <a:r>
              <a:rPr lang="en-US" dirty="0">
                <a:solidFill>
                  <a:schemeClr val="tx1"/>
                </a:solidFill>
              </a:rPr>
              <a:t>Mental illness</a:t>
            </a:r>
          </a:p>
          <a:p>
            <a:pPr lvl="1">
              <a:buFontTx/>
              <a:buChar char="-"/>
            </a:pPr>
            <a:r>
              <a:rPr lang="en-US" dirty="0">
                <a:solidFill>
                  <a:schemeClr val="tx1"/>
                </a:solidFill>
              </a:rPr>
              <a:t>HIV infection, hepatitis, tuberculosis</a:t>
            </a:r>
          </a:p>
          <a:p>
            <a:pPr lvl="1">
              <a:buFontTx/>
              <a:buChar char="-"/>
            </a:pPr>
            <a:r>
              <a:rPr lang="en-US" dirty="0">
                <a:solidFill>
                  <a:schemeClr val="tx1"/>
                </a:solidFill>
              </a:rPr>
              <a:t>Needlestick and sharps injuries that are contaminated with another person’s blood or other potentially infectious material</a:t>
            </a:r>
          </a:p>
          <a:p>
            <a:pPr lvl="1">
              <a:buFontTx/>
              <a:buChar char="-"/>
            </a:pPr>
            <a:r>
              <a:rPr lang="en-US" dirty="0">
                <a:solidFill>
                  <a:schemeClr val="tx1"/>
                </a:solidFill>
              </a:rPr>
              <a:t>Employee voluntarily requests to keep name off for other illness cases</a:t>
            </a:r>
          </a:p>
        </p:txBody>
      </p:sp>
    </p:spTree>
    <p:extLst>
      <p:ext uri="{BB962C8B-B14F-4D97-AF65-F5344CB8AC3E}">
        <p14:creationId xmlns:p14="http://schemas.microsoft.com/office/powerpoint/2010/main" val="19422296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229BF0-83EA-2D67-C8C6-2524B68F8E4A}"/>
              </a:ext>
              <a:ext uri="{C183D7F6-B498-43B3-948B-1728B52AA6E4}">
                <adec:decorative xmlns:adec="http://schemas.microsoft.com/office/drawing/2017/decorative" val="1"/>
              </a:ext>
            </a:extLst>
          </p:cNvPr>
          <p:cNvSpPr>
            <a:spLocks noGrp="1"/>
          </p:cNvSpPr>
          <p:nvPr>
            <p:ph idx="1"/>
          </p:nvPr>
        </p:nvSpPr>
        <p:spPr/>
        <p:txBody>
          <a:bodyPr/>
          <a:lstStyle/>
          <a:p>
            <a:r>
              <a:rPr lang="en-US" dirty="0">
                <a:solidFill>
                  <a:schemeClr val="tx1"/>
                </a:solidFill>
              </a:rPr>
              <a:t>Employers may use discretion in describing the case if the employee can be identified.</a:t>
            </a:r>
          </a:p>
          <a:p>
            <a:r>
              <a:rPr lang="en-US" dirty="0">
                <a:solidFill>
                  <a:schemeClr val="tx1"/>
                </a:solidFill>
              </a:rPr>
              <a:t>If you give the forms to people not authorized by the rule, you must remove the names first.</a:t>
            </a:r>
          </a:p>
          <a:p>
            <a:pPr lvl="1"/>
            <a:r>
              <a:rPr lang="en-US" dirty="0">
                <a:solidFill>
                  <a:schemeClr val="tx1"/>
                </a:solidFill>
              </a:rPr>
              <a:t>Exceptions for:</a:t>
            </a:r>
          </a:p>
          <a:p>
            <a:pPr lvl="2"/>
            <a:r>
              <a:rPr lang="en-US" dirty="0">
                <a:solidFill>
                  <a:schemeClr val="tx1"/>
                </a:solidFill>
              </a:rPr>
              <a:t>Auditor/consultant</a:t>
            </a:r>
          </a:p>
          <a:p>
            <a:pPr lvl="2"/>
            <a:r>
              <a:rPr lang="en-US" dirty="0">
                <a:solidFill>
                  <a:schemeClr val="tx1"/>
                </a:solidFill>
              </a:rPr>
              <a:t>Workers’ compensation or other insurance</a:t>
            </a:r>
          </a:p>
          <a:p>
            <a:pPr lvl="2"/>
            <a:r>
              <a:rPr lang="en-US" dirty="0">
                <a:solidFill>
                  <a:schemeClr val="tx1"/>
                </a:solidFill>
              </a:rPr>
              <a:t>Public health authority or law enforcement agency</a:t>
            </a:r>
          </a:p>
        </p:txBody>
      </p:sp>
      <p:sp>
        <p:nvSpPr>
          <p:cNvPr id="3" name="Title 2">
            <a:extLst>
              <a:ext uri="{FF2B5EF4-FFF2-40B4-BE49-F238E27FC236}">
                <a16:creationId xmlns:a16="http://schemas.microsoft.com/office/drawing/2014/main" id="{97D866D8-1F64-38E2-EE87-666E6BD38AFA}"/>
              </a:ext>
            </a:extLst>
          </p:cNvPr>
          <p:cNvSpPr>
            <a:spLocks noGrp="1"/>
          </p:cNvSpPr>
          <p:nvPr>
            <p:ph type="title"/>
          </p:nvPr>
        </p:nvSpPr>
        <p:spPr/>
        <p:txBody>
          <a:bodyPr>
            <a:normAutofit fontScale="90000"/>
          </a:bodyPr>
          <a:lstStyle/>
          <a:p>
            <a:r>
              <a:rPr lang="en-US"/>
              <a:t>1904.29  –  </a:t>
            </a:r>
            <a:r>
              <a:rPr lang="en-US" dirty="0"/>
              <a:t>Privacy Protection (continued)</a:t>
            </a:r>
          </a:p>
        </p:txBody>
      </p:sp>
    </p:spTree>
    <p:extLst>
      <p:ext uri="{BB962C8B-B14F-4D97-AF65-F5344CB8AC3E}">
        <p14:creationId xmlns:p14="http://schemas.microsoft.com/office/powerpoint/2010/main" val="15648895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BB02ED-F595-5B33-B065-722B1BE428FF}"/>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Subpart D – Other Requirements</a:t>
            </a:r>
          </a:p>
        </p:txBody>
      </p:sp>
      <p:sp>
        <p:nvSpPr>
          <p:cNvPr id="2" name="Content Placeholder 1">
            <a:extLst>
              <a:ext uri="{FF2B5EF4-FFF2-40B4-BE49-F238E27FC236}">
                <a16:creationId xmlns:a16="http://schemas.microsoft.com/office/drawing/2014/main" id="{B4A30EFB-E3BD-7442-9885-92F0985769A2}"/>
              </a:ext>
              <a:ext uri="{C183D7F6-B498-43B3-948B-1728B52AA6E4}">
                <adec:decorative xmlns:adec="http://schemas.microsoft.com/office/drawing/2017/decorative" val="1"/>
              </a:ext>
            </a:extLst>
          </p:cNvPr>
          <p:cNvSpPr>
            <a:spLocks noGrp="1"/>
          </p:cNvSpPr>
          <p:nvPr>
            <p:ph idx="1"/>
          </p:nvPr>
        </p:nvSpPr>
        <p:spPr/>
        <p:txBody>
          <a:bodyPr>
            <a:normAutofit fontScale="77500" lnSpcReduction="20000"/>
          </a:bodyPr>
          <a:lstStyle/>
          <a:p>
            <a:pPr marL="0" indent="0">
              <a:buNone/>
            </a:pPr>
            <a:r>
              <a:rPr lang="en-US" altLang="en-US" dirty="0">
                <a:solidFill>
                  <a:schemeClr val="tx1"/>
                </a:solidFill>
                <a:cs typeface="Times New Roman" panose="02020603050405020304" pitchFamily="18" charset="0"/>
              </a:rPr>
              <a:t>Subpart D includes other requirements such as telling the employer how to handle multiple business establishments and temporary employees, how to summarize and store the data, what to do if the business is sold, employee involvement, state plans and variances.</a:t>
            </a:r>
            <a:r>
              <a:rPr lang="en-US" altLang="en-US" dirty="0">
                <a:solidFill>
                  <a:schemeClr val="tx1"/>
                </a:solidFill>
              </a:rPr>
              <a:t> </a:t>
            </a:r>
          </a:p>
          <a:p>
            <a:pPr lvl="1"/>
            <a:r>
              <a:rPr lang="en-US" dirty="0">
                <a:solidFill>
                  <a:schemeClr val="tx1"/>
                </a:solidFill>
              </a:rPr>
              <a:t>1904.30 – Multiple business establishments</a:t>
            </a:r>
          </a:p>
          <a:p>
            <a:pPr lvl="1"/>
            <a:r>
              <a:rPr lang="en-US" dirty="0">
                <a:solidFill>
                  <a:schemeClr val="tx1"/>
                </a:solidFill>
              </a:rPr>
              <a:t>1904.31 – Covered employees</a:t>
            </a:r>
          </a:p>
          <a:p>
            <a:pPr lvl="1"/>
            <a:r>
              <a:rPr lang="en-US" dirty="0">
                <a:solidFill>
                  <a:schemeClr val="tx1"/>
                </a:solidFill>
              </a:rPr>
              <a:t>1904.32 – Annual Summary</a:t>
            </a:r>
          </a:p>
          <a:p>
            <a:pPr lvl="1"/>
            <a:r>
              <a:rPr lang="en-US" dirty="0">
                <a:solidFill>
                  <a:schemeClr val="tx1"/>
                </a:solidFill>
              </a:rPr>
              <a:t>1904.33 – Retention and updating</a:t>
            </a:r>
          </a:p>
          <a:p>
            <a:pPr lvl="1"/>
            <a:r>
              <a:rPr lang="en-US" dirty="0">
                <a:solidFill>
                  <a:schemeClr val="tx1"/>
                </a:solidFill>
              </a:rPr>
              <a:t>1904.34 – Change of ownership</a:t>
            </a:r>
          </a:p>
          <a:p>
            <a:pPr lvl="1"/>
            <a:r>
              <a:rPr lang="en-US" dirty="0">
                <a:solidFill>
                  <a:schemeClr val="tx1"/>
                </a:solidFill>
              </a:rPr>
              <a:t>1904.35 – Employee Involvement</a:t>
            </a:r>
          </a:p>
          <a:p>
            <a:pPr lvl="1"/>
            <a:r>
              <a:rPr lang="en-US" dirty="0">
                <a:solidFill>
                  <a:schemeClr val="tx1"/>
                </a:solidFill>
              </a:rPr>
              <a:t>1904.36 – Discrimination</a:t>
            </a:r>
          </a:p>
          <a:p>
            <a:pPr lvl="1"/>
            <a:r>
              <a:rPr lang="en-US" dirty="0">
                <a:solidFill>
                  <a:schemeClr val="tx1"/>
                </a:solidFill>
              </a:rPr>
              <a:t>1904.37 – State Plans</a:t>
            </a:r>
          </a:p>
          <a:p>
            <a:pPr lvl="1"/>
            <a:r>
              <a:rPr lang="en-US" dirty="0">
                <a:solidFill>
                  <a:schemeClr val="tx1"/>
                </a:solidFill>
              </a:rPr>
              <a:t>1904.38 - Variances</a:t>
            </a:r>
          </a:p>
        </p:txBody>
      </p:sp>
    </p:spTree>
    <p:extLst>
      <p:ext uri="{BB962C8B-B14F-4D97-AF65-F5344CB8AC3E}">
        <p14:creationId xmlns:p14="http://schemas.microsoft.com/office/powerpoint/2010/main" val="914173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D9BF79A-D99F-7968-773F-50F4AD661762}"/>
              </a:ext>
              <a:ext uri="{C183D7F6-B498-43B3-948B-1728B52AA6E4}">
                <adec:decorative xmlns:adec="http://schemas.microsoft.com/office/drawing/2017/decorative" val="1"/>
              </a:ext>
            </a:extLst>
          </p:cNvPr>
          <p:cNvSpPr>
            <a:spLocks noGrp="1"/>
          </p:cNvSpPr>
          <p:nvPr>
            <p:ph idx="1"/>
          </p:nvPr>
        </p:nvSpPr>
        <p:spPr/>
        <p:txBody>
          <a:bodyPr/>
          <a:lstStyle/>
          <a:p>
            <a:r>
              <a:rPr lang="en-US" dirty="0">
                <a:solidFill>
                  <a:schemeClr val="tx1"/>
                </a:solidFill>
              </a:rPr>
              <a:t>Keep a separate OSHA Form 300 for each establishment that is expected to be in operation for more than a year.</a:t>
            </a:r>
          </a:p>
          <a:p>
            <a:r>
              <a:rPr lang="en-US" dirty="0">
                <a:solidFill>
                  <a:schemeClr val="tx1"/>
                </a:solidFill>
              </a:rPr>
              <a:t>May keep one OSHA Form 300 for all short-term establishments.</a:t>
            </a:r>
          </a:p>
          <a:p>
            <a:r>
              <a:rPr lang="en-US" dirty="0">
                <a:solidFill>
                  <a:schemeClr val="tx1"/>
                </a:solidFill>
              </a:rPr>
              <a:t>Each employee must be linked with one establishment.</a:t>
            </a:r>
          </a:p>
        </p:txBody>
      </p:sp>
      <p:sp>
        <p:nvSpPr>
          <p:cNvPr id="3" name="Title 2">
            <a:extLst>
              <a:ext uri="{FF2B5EF4-FFF2-40B4-BE49-F238E27FC236}">
                <a16:creationId xmlns:a16="http://schemas.microsoft.com/office/drawing/2014/main" id="{862AE3A9-ABC8-64AA-25E2-732DF0831CD3}"/>
              </a:ext>
            </a:extLst>
          </p:cNvPr>
          <p:cNvSpPr>
            <a:spLocks noGrp="1"/>
          </p:cNvSpPr>
          <p:nvPr>
            <p:ph type="title"/>
          </p:nvPr>
        </p:nvSpPr>
        <p:spPr/>
        <p:txBody>
          <a:bodyPr>
            <a:normAutofit fontScale="90000"/>
          </a:bodyPr>
          <a:lstStyle/>
          <a:p>
            <a:r>
              <a:rPr lang="en-US" dirty="0"/>
              <a:t>1904.30 – Multiple Business Establishments</a:t>
            </a:r>
          </a:p>
        </p:txBody>
      </p:sp>
    </p:spTree>
    <p:extLst>
      <p:ext uri="{BB962C8B-B14F-4D97-AF65-F5344CB8AC3E}">
        <p14:creationId xmlns:p14="http://schemas.microsoft.com/office/powerpoint/2010/main" val="33579469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D6E6074-1D73-01C6-9718-2E6D65557F3C}"/>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1904.31 – Covered Employees</a:t>
            </a:r>
          </a:p>
        </p:txBody>
      </p:sp>
      <p:sp>
        <p:nvSpPr>
          <p:cNvPr id="2" name="Content Placeholder 1">
            <a:extLst>
              <a:ext uri="{FF2B5EF4-FFF2-40B4-BE49-F238E27FC236}">
                <a16:creationId xmlns:a16="http://schemas.microsoft.com/office/drawing/2014/main" id="{EFEAF0FE-C471-E549-009E-E2BCB2903CDE}"/>
              </a:ext>
              <a:ext uri="{C183D7F6-B498-43B3-948B-1728B52AA6E4}">
                <adec:decorative xmlns:adec="http://schemas.microsoft.com/office/drawing/2017/decorative" val="1"/>
              </a:ext>
            </a:extLst>
          </p:cNvPr>
          <p:cNvSpPr>
            <a:spLocks noGrp="1"/>
          </p:cNvSpPr>
          <p:nvPr>
            <p:ph idx="1"/>
          </p:nvPr>
        </p:nvSpPr>
        <p:spPr/>
        <p:txBody>
          <a:bodyPr/>
          <a:lstStyle/>
          <a:p>
            <a:r>
              <a:rPr lang="en-US" dirty="0">
                <a:solidFill>
                  <a:schemeClr val="tx1"/>
                </a:solidFill>
              </a:rPr>
              <a:t>Employees on payroll.</a:t>
            </a:r>
          </a:p>
          <a:p>
            <a:r>
              <a:rPr lang="en-US" dirty="0">
                <a:solidFill>
                  <a:schemeClr val="tx1"/>
                </a:solidFill>
              </a:rPr>
              <a:t>Employees not on payroll who are supervised on a day-to-day basis.</a:t>
            </a:r>
          </a:p>
          <a:p>
            <a:r>
              <a:rPr lang="en-US" dirty="0">
                <a:solidFill>
                  <a:schemeClr val="tx1"/>
                </a:solidFill>
              </a:rPr>
              <a:t>Exclude self-employed and partners.</a:t>
            </a:r>
          </a:p>
          <a:p>
            <a:r>
              <a:rPr lang="en-US" dirty="0">
                <a:solidFill>
                  <a:schemeClr val="tx1"/>
                </a:solidFill>
              </a:rPr>
              <a:t>Temporary help agencies should not record the cases experienced by temp workers who are supervised by the using firm.</a:t>
            </a:r>
          </a:p>
        </p:txBody>
      </p:sp>
    </p:spTree>
    <p:extLst>
      <p:ext uri="{BB962C8B-B14F-4D97-AF65-F5344CB8AC3E}">
        <p14:creationId xmlns:p14="http://schemas.microsoft.com/office/powerpoint/2010/main" val="1865364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8A6BD6-2E20-9F56-B904-CC80AC2D5369}"/>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1904.1 – Size Exemption</a:t>
            </a:r>
          </a:p>
        </p:txBody>
      </p:sp>
      <p:sp>
        <p:nvSpPr>
          <p:cNvPr id="2" name="Content Placeholder 1">
            <a:extLst>
              <a:ext uri="{FF2B5EF4-FFF2-40B4-BE49-F238E27FC236}">
                <a16:creationId xmlns:a16="http://schemas.microsoft.com/office/drawing/2014/main" id="{9F166C1E-6577-A3C5-6707-B1B6E6B79DD7}"/>
              </a:ext>
              <a:ext uri="{C183D7F6-B498-43B3-948B-1728B52AA6E4}">
                <adec:decorative xmlns:adec="http://schemas.microsoft.com/office/drawing/2017/decorative" val="1"/>
              </a:ext>
            </a:extLst>
          </p:cNvPr>
          <p:cNvSpPr>
            <a:spLocks noGrp="1"/>
          </p:cNvSpPr>
          <p:nvPr>
            <p:ph idx="1"/>
          </p:nvPr>
        </p:nvSpPr>
        <p:spPr/>
        <p:txBody>
          <a:bodyPr>
            <a:normAutofit/>
          </a:bodyPr>
          <a:lstStyle/>
          <a:p>
            <a:r>
              <a:rPr lang="en-US" dirty="0">
                <a:solidFill>
                  <a:schemeClr val="tx1"/>
                </a:solidFill>
              </a:rPr>
              <a:t>If your company had 10 or fewer employees at all times during the last calendar year, you do not need to keep the injury and illness records unless surveyed by BLS or requested to do so in writing by OSHA.</a:t>
            </a:r>
          </a:p>
          <a:p>
            <a:r>
              <a:rPr lang="en-US" dirty="0">
                <a:solidFill>
                  <a:schemeClr val="tx1"/>
                </a:solidFill>
              </a:rPr>
              <a:t>The size exemption is based on the number of employees in the entire company.</a:t>
            </a:r>
          </a:p>
          <a:p>
            <a:r>
              <a:rPr lang="en-US" dirty="0">
                <a:solidFill>
                  <a:schemeClr val="tx1"/>
                </a:solidFill>
              </a:rPr>
              <a:t>Include temporary employees who you supervised on a day-to-day basis in the total employee count.</a:t>
            </a:r>
          </a:p>
        </p:txBody>
      </p:sp>
    </p:spTree>
    <p:extLst>
      <p:ext uri="{BB962C8B-B14F-4D97-AF65-F5344CB8AC3E}">
        <p14:creationId xmlns:p14="http://schemas.microsoft.com/office/powerpoint/2010/main" val="8190561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BC15080-6337-D8FB-46C7-BE5FAE5EE4B1}"/>
              </a:ext>
              <a:ext uri="{C183D7F6-B498-43B3-948B-1728B52AA6E4}">
                <adec:decorative xmlns:adec="http://schemas.microsoft.com/office/drawing/2017/decorative" val="1"/>
              </a:ext>
            </a:extLst>
          </p:cNvPr>
          <p:cNvSpPr>
            <a:spLocks noGrp="1"/>
          </p:cNvSpPr>
          <p:nvPr>
            <p:ph idx="1"/>
          </p:nvPr>
        </p:nvSpPr>
        <p:spPr>
          <a:xfrm>
            <a:off x="243821" y="1621534"/>
            <a:ext cx="3715386" cy="4237266"/>
          </a:xfrm>
        </p:spPr>
        <p:txBody>
          <a:bodyPr/>
          <a:lstStyle/>
          <a:p>
            <a:r>
              <a:rPr lang="en-US" dirty="0">
                <a:solidFill>
                  <a:schemeClr val="tx1"/>
                </a:solidFill>
              </a:rPr>
              <a:t>Review OSHA Form 300 for completeness and accuracy and correct any deficiencies</a:t>
            </a:r>
          </a:p>
          <a:p>
            <a:r>
              <a:rPr lang="en-US" dirty="0">
                <a:solidFill>
                  <a:schemeClr val="tx1"/>
                </a:solidFill>
              </a:rPr>
              <a:t>Complete OSHA Form 300A</a:t>
            </a:r>
          </a:p>
          <a:p>
            <a:pPr lvl="1"/>
            <a:r>
              <a:rPr lang="en-US" dirty="0">
                <a:solidFill>
                  <a:schemeClr val="tx1"/>
                </a:solidFill>
              </a:rPr>
              <a:t>Certify summary, and </a:t>
            </a:r>
          </a:p>
          <a:p>
            <a:pPr lvl="1"/>
            <a:r>
              <a:rPr lang="en-US" dirty="0">
                <a:solidFill>
                  <a:schemeClr val="tx1"/>
                </a:solidFill>
              </a:rPr>
              <a:t>Post summary.</a:t>
            </a:r>
          </a:p>
        </p:txBody>
      </p:sp>
      <p:sp>
        <p:nvSpPr>
          <p:cNvPr id="3" name="Title 2">
            <a:extLst>
              <a:ext uri="{FF2B5EF4-FFF2-40B4-BE49-F238E27FC236}">
                <a16:creationId xmlns:a16="http://schemas.microsoft.com/office/drawing/2014/main" id="{9E0E65F3-857C-6585-BBEF-90E9C6B54D5A}"/>
              </a:ext>
            </a:extLst>
          </p:cNvPr>
          <p:cNvSpPr>
            <a:spLocks noGrp="1"/>
          </p:cNvSpPr>
          <p:nvPr>
            <p:ph type="title"/>
          </p:nvPr>
        </p:nvSpPr>
        <p:spPr/>
        <p:txBody>
          <a:bodyPr>
            <a:normAutofit fontScale="90000"/>
          </a:bodyPr>
          <a:lstStyle/>
          <a:p>
            <a:r>
              <a:rPr lang="en-US" dirty="0"/>
              <a:t>1904.32 – Annual Summary</a:t>
            </a:r>
          </a:p>
        </p:txBody>
      </p:sp>
      <p:pic>
        <p:nvPicPr>
          <p:cNvPr id="5" name="Content Placeholder 4" descr="OSHA Form 300A: summary of work-related injuries and illnesses">
            <a:extLst>
              <a:ext uri="{FF2B5EF4-FFF2-40B4-BE49-F238E27FC236}">
                <a16:creationId xmlns:a16="http://schemas.microsoft.com/office/drawing/2014/main" id="{5A355614-8287-06E6-DE47-558C2B4ADF81}"/>
              </a:ext>
            </a:extLst>
          </p:cNvPr>
          <p:cNvPicPr>
            <a:picLocks noChangeAspect="1"/>
          </p:cNvPicPr>
          <p:nvPr/>
        </p:nvPicPr>
        <p:blipFill>
          <a:blip r:embed="rId3"/>
          <a:stretch>
            <a:fillRect/>
          </a:stretch>
        </p:blipFill>
        <p:spPr>
          <a:xfrm>
            <a:off x="4131711" y="1486572"/>
            <a:ext cx="7816468" cy="4684684"/>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738585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417744-219C-2E61-C244-E44B3A106DE8}"/>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1904.32 – Annual Summary (continued)</a:t>
            </a:r>
          </a:p>
        </p:txBody>
      </p:sp>
      <p:sp>
        <p:nvSpPr>
          <p:cNvPr id="2" name="Content Placeholder 1">
            <a:extLst>
              <a:ext uri="{FF2B5EF4-FFF2-40B4-BE49-F238E27FC236}">
                <a16:creationId xmlns:a16="http://schemas.microsoft.com/office/drawing/2014/main" id="{D47C9E58-37C6-93E6-E192-E67D926D5CF6}"/>
              </a:ext>
              <a:ext uri="{C183D7F6-B498-43B3-948B-1728B52AA6E4}">
                <adec:decorative xmlns:adec="http://schemas.microsoft.com/office/drawing/2017/decorative" val="1"/>
              </a:ext>
            </a:extLst>
          </p:cNvPr>
          <p:cNvSpPr>
            <a:spLocks noGrp="1"/>
          </p:cNvSpPr>
          <p:nvPr>
            <p:ph idx="1"/>
          </p:nvPr>
        </p:nvSpPr>
        <p:spPr/>
        <p:txBody>
          <a:bodyPr/>
          <a:lstStyle/>
          <a:p>
            <a:r>
              <a:rPr lang="en-US" dirty="0">
                <a:solidFill>
                  <a:schemeClr val="tx1"/>
                </a:solidFill>
              </a:rPr>
              <a:t>A company executive must certify the summary, which may include:</a:t>
            </a:r>
          </a:p>
          <a:p>
            <a:pPr lvl="1"/>
            <a:r>
              <a:rPr lang="en-US" dirty="0">
                <a:solidFill>
                  <a:schemeClr val="tx1"/>
                </a:solidFill>
              </a:rPr>
              <a:t>An owner of the company</a:t>
            </a:r>
          </a:p>
          <a:p>
            <a:pPr lvl="1"/>
            <a:r>
              <a:rPr lang="en-US" dirty="0">
                <a:solidFill>
                  <a:schemeClr val="tx1"/>
                </a:solidFill>
              </a:rPr>
              <a:t>An officer of the corporation</a:t>
            </a:r>
          </a:p>
          <a:p>
            <a:pPr lvl="1"/>
            <a:r>
              <a:rPr lang="en-US" dirty="0">
                <a:solidFill>
                  <a:schemeClr val="tx1"/>
                </a:solidFill>
              </a:rPr>
              <a:t>The highest-ranking company official working at the establishment, or</a:t>
            </a:r>
          </a:p>
          <a:p>
            <a:pPr lvl="1"/>
            <a:r>
              <a:rPr lang="en-US" dirty="0">
                <a:solidFill>
                  <a:schemeClr val="tx1"/>
                </a:solidFill>
              </a:rPr>
              <a:t>The immediate supervisor of the highest-ranking company official working at the establishment.</a:t>
            </a:r>
          </a:p>
          <a:p>
            <a:r>
              <a:rPr lang="en-US" dirty="0">
                <a:solidFill>
                  <a:schemeClr val="tx1"/>
                </a:solidFill>
              </a:rPr>
              <a:t>Must post for 3-month period from February 1 – April 30 of the year following the year covered by the summary.</a:t>
            </a:r>
          </a:p>
        </p:txBody>
      </p:sp>
    </p:spTree>
    <p:extLst>
      <p:ext uri="{BB962C8B-B14F-4D97-AF65-F5344CB8AC3E}">
        <p14:creationId xmlns:p14="http://schemas.microsoft.com/office/powerpoint/2010/main" val="24062189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11EC73-8BF3-7491-1774-B57017B6A6F3}"/>
              </a:ext>
              <a:ext uri="{C183D7F6-B498-43B3-948B-1728B52AA6E4}">
                <adec:decorative xmlns:adec="http://schemas.microsoft.com/office/drawing/2017/decorative" val="1"/>
              </a:ext>
            </a:extLst>
          </p:cNvPr>
          <p:cNvSpPr>
            <a:spLocks noGrp="1"/>
          </p:cNvSpPr>
          <p:nvPr>
            <p:ph idx="1"/>
          </p:nvPr>
        </p:nvSpPr>
        <p:spPr/>
        <p:txBody>
          <a:bodyPr/>
          <a:lstStyle/>
          <a:p>
            <a:r>
              <a:rPr lang="en-US" b="1" dirty="0">
                <a:solidFill>
                  <a:schemeClr val="tx1"/>
                </a:solidFill>
              </a:rPr>
              <a:t>Retain the forms for 5 years following the year that they cover.</a:t>
            </a:r>
          </a:p>
          <a:p>
            <a:pPr>
              <a:lnSpc>
                <a:spcPct val="150000"/>
              </a:lnSpc>
            </a:pPr>
            <a:r>
              <a:rPr lang="en-US" dirty="0">
                <a:solidFill>
                  <a:schemeClr val="tx1"/>
                </a:solidFill>
              </a:rPr>
              <a:t>Update the OSHA Form 300 during that period.</a:t>
            </a:r>
          </a:p>
          <a:p>
            <a:pPr lvl="1">
              <a:lnSpc>
                <a:spcPct val="150000"/>
              </a:lnSpc>
            </a:pPr>
            <a:r>
              <a:rPr lang="en-US" dirty="0">
                <a:solidFill>
                  <a:schemeClr val="tx1"/>
                </a:solidFill>
              </a:rPr>
              <a:t>Need not update the OSHA Form 300A or OSHA Form 301.</a:t>
            </a:r>
          </a:p>
        </p:txBody>
      </p:sp>
      <p:sp>
        <p:nvSpPr>
          <p:cNvPr id="3" name="Title 2">
            <a:extLst>
              <a:ext uri="{FF2B5EF4-FFF2-40B4-BE49-F238E27FC236}">
                <a16:creationId xmlns:a16="http://schemas.microsoft.com/office/drawing/2014/main" id="{C5E247CC-104F-1D8E-7F80-4BAD5E944996}"/>
              </a:ext>
            </a:extLst>
          </p:cNvPr>
          <p:cNvSpPr>
            <a:spLocks noGrp="1"/>
          </p:cNvSpPr>
          <p:nvPr>
            <p:ph type="title"/>
          </p:nvPr>
        </p:nvSpPr>
        <p:spPr/>
        <p:txBody>
          <a:bodyPr>
            <a:normAutofit fontScale="90000"/>
          </a:bodyPr>
          <a:lstStyle/>
          <a:p>
            <a:r>
              <a:rPr lang="en-US" dirty="0"/>
              <a:t>1904.33 – Retention and Updating</a:t>
            </a:r>
          </a:p>
        </p:txBody>
      </p:sp>
    </p:spTree>
    <p:extLst>
      <p:ext uri="{BB962C8B-B14F-4D97-AF65-F5344CB8AC3E}">
        <p14:creationId xmlns:p14="http://schemas.microsoft.com/office/powerpoint/2010/main" val="672685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9FF27D-1010-87D9-8C59-B940C5C1A490}"/>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1904.35 – Employee Involvement</a:t>
            </a:r>
          </a:p>
        </p:txBody>
      </p:sp>
      <p:sp>
        <p:nvSpPr>
          <p:cNvPr id="2" name="Content Placeholder 1">
            <a:extLst>
              <a:ext uri="{FF2B5EF4-FFF2-40B4-BE49-F238E27FC236}">
                <a16:creationId xmlns:a16="http://schemas.microsoft.com/office/drawing/2014/main" id="{953DCFEE-1BCA-8B26-5143-590678512826}"/>
              </a:ext>
              <a:ext uri="{C183D7F6-B498-43B3-948B-1728B52AA6E4}">
                <adec:decorative xmlns:adec="http://schemas.microsoft.com/office/drawing/2017/decorative" val="1"/>
              </a:ext>
            </a:extLst>
          </p:cNvPr>
          <p:cNvSpPr>
            <a:spLocks noGrp="1"/>
          </p:cNvSpPr>
          <p:nvPr>
            <p:ph idx="1"/>
          </p:nvPr>
        </p:nvSpPr>
        <p:spPr/>
        <p:txBody>
          <a:bodyPr/>
          <a:lstStyle/>
          <a:p>
            <a:pPr>
              <a:lnSpc>
                <a:spcPct val="150000"/>
              </a:lnSpc>
            </a:pPr>
            <a:r>
              <a:rPr lang="en-US" b="1" dirty="0">
                <a:solidFill>
                  <a:schemeClr val="tx1"/>
                </a:solidFill>
              </a:rPr>
              <a:t>You must inform each employee about how to report an injury or illness.</a:t>
            </a:r>
          </a:p>
          <a:p>
            <a:pPr lvl="1"/>
            <a:r>
              <a:rPr lang="en-US" dirty="0">
                <a:solidFill>
                  <a:schemeClr val="tx1"/>
                </a:solidFill>
              </a:rPr>
              <a:t>Establish a way for employees to report work-related injuries and illnesses promptly; and</a:t>
            </a:r>
          </a:p>
          <a:p>
            <a:pPr lvl="1"/>
            <a:r>
              <a:rPr lang="en-US" dirty="0">
                <a:solidFill>
                  <a:schemeClr val="tx1"/>
                </a:solidFill>
              </a:rPr>
              <a:t>Notify each employee how to report work-related injuries and illnesses to you.</a:t>
            </a:r>
          </a:p>
        </p:txBody>
      </p:sp>
    </p:spTree>
    <p:extLst>
      <p:ext uri="{BB962C8B-B14F-4D97-AF65-F5344CB8AC3E}">
        <p14:creationId xmlns:p14="http://schemas.microsoft.com/office/powerpoint/2010/main" val="140132554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B954C40-28C9-2F7A-02C1-B16C0F15CE2A}"/>
              </a:ext>
              <a:ext uri="{C183D7F6-B498-43B3-948B-1728B52AA6E4}">
                <adec:decorative xmlns:adec="http://schemas.microsoft.com/office/drawing/2017/decorative" val="1"/>
              </a:ext>
            </a:extLst>
          </p:cNvPr>
          <p:cNvSpPr>
            <a:spLocks noGrp="1"/>
          </p:cNvSpPr>
          <p:nvPr>
            <p:ph idx="1"/>
          </p:nvPr>
        </p:nvSpPr>
        <p:spPr/>
        <p:txBody>
          <a:bodyPr/>
          <a:lstStyle/>
          <a:p>
            <a:r>
              <a:rPr lang="en-US" b="1" dirty="0">
                <a:solidFill>
                  <a:schemeClr val="tx1"/>
                </a:solidFill>
              </a:rPr>
              <a:t>Must provide limited access to injury and illness records to employees, former employees and their personal and authorized representatives.</a:t>
            </a:r>
          </a:p>
          <a:p>
            <a:pPr lvl="1"/>
            <a:r>
              <a:rPr lang="en-US" dirty="0">
                <a:solidFill>
                  <a:schemeClr val="tx1"/>
                </a:solidFill>
              </a:rPr>
              <a:t>Provide copy of OSHA Form 300 by the end of the next business day.</a:t>
            </a:r>
          </a:p>
          <a:p>
            <a:pPr lvl="1"/>
            <a:r>
              <a:rPr lang="en-US" dirty="0">
                <a:solidFill>
                  <a:schemeClr val="tx1"/>
                </a:solidFill>
              </a:rPr>
              <a:t>Provide copy of OSHA Form 301 to employee, former employee, or personal representative by end of next business day.</a:t>
            </a:r>
          </a:p>
          <a:p>
            <a:pPr lvl="1"/>
            <a:r>
              <a:rPr lang="en-US" dirty="0">
                <a:solidFill>
                  <a:schemeClr val="tx1"/>
                </a:solidFill>
              </a:rPr>
              <a:t>Provide copies of OSHA Form 301 to authorized representative within 7 calendar days. Provide only “Information about the case” section of form.</a:t>
            </a:r>
          </a:p>
        </p:txBody>
      </p:sp>
      <p:sp>
        <p:nvSpPr>
          <p:cNvPr id="3" name="Title 2">
            <a:extLst>
              <a:ext uri="{FF2B5EF4-FFF2-40B4-BE49-F238E27FC236}">
                <a16:creationId xmlns:a16="http://schemas.microsoft.com/office/drawing/2014/main" id="{611077A7-EEC3-5984-73CF-7DEC00FC0B37}"/>
              </a:ext>
            </a:extLst>
          </p:cNvPr>
          <p:cNvSpPr>
            <a:spLocks noGrp="1"/>
          </p:cNvSpPr>
          <p:nvPr>
            <p:ph type="title"/>
          </p:nvPr>
        </p:nvSpPr>
        <p:spPr/>
        <p:txBody>
          <a:bodyPr>
            <a:normAutofit fontScale="90000"/>
          </a:bodyPr>
          <a:lstStyle/>
          <a:p>
            <a:r>
              <a:rPr lang="en-US" dirty="0"/>
              <a:t>1904.35 – Employee Involvement (continued)</a:t>
            </a:r>
          </a:p>
        </p:txBody>
      </p:sp>
    </p:spTree>
    <p:extLst>
      <p:ext uri="{BB962C8B-B14F-4D97-AF65-F5344CB8AC3E}">
        <p14:creationId xmlns:p14="http://schemas.microsoft.com/office/powerpoint/2010/main" val="31169494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8806A79-A08D-C265-C586-AC42C48E4CE0}"/>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1904.36 – Prohibition Against Discrimination</a:t>
            </a:r>
          </a:p>
        </p:txBody>
      </p:sp>
      <p:sp>
        <p:nvSpPr>
          <p:cNvPr id="2" name="Content Placeholder 1">
            <a:extLst>
              <a:ext uri="{FF2B5EF4-FFF2-40B4-BE49-F238E27FC236}">
                <a16:creationId xmlns:a16="http://schemas.microsoft.com/office/drawing/2014/main" id="{5B5D3104-56F6-D7D9-F55B-A170E25F9F6F}"/>
              </a:ext>
              <a:ext uri="{C183D7F6-B498-43B3-948B-1728B52AA6E4}">
                <adec:decorative xmlns:adec="http://schemas.microsoft.com/office/drawing/2017/decorative" val="1"/>
              </a:ext>
            </a:extLst>
          </p:cNvPr>
          <p:cNvSpPr>
            <a:spLocks noGrp="1"/>
          </p:cNvSpPr>
          <p:nvPr>
            <p:ph idx="1"/>
          </p:nvPr>
        </p:nvSpPr>
        <p:spPr/>
        <p:txBody>
          <a:bodyPr/>
          <a:lstStyle/>
          <a:p>
            <a:r>
              <a:rPr lang="en-US" dirty="0">
                <a:solidFill>
                  <a:schemeClr val="tx1"/>
                </a:solidFill>
              </a:rPr>
              <a:t>Section 11(c) of the Act prohibits you from discriminating against an employee for reporting a work-related fatality, injury, or illness</a:t>
            </a:r>
          </a:p>
          <a:p>
            <a:r>
              <a:rPr lang="en-US" dirty="0">
                <a:solidFill>
                  <a:schemeClr val="tx1"/>
                </a:solidFill>
              </a:rPr>
              <a:t>Section 11(c) also protects the employee who files a safety and health complaint, asks for access to the Part 1904 records, or otherwise exercises any rights afforded by the OSH Act.</a:t>
            </a:r>
          </a:p>
        </p:txBody>
      </p:sp>
    </p:spTree>
    <p:extLst>
      <p:ext uri="{BB962C8B-B14F-4D97-AF65-F5344CB8AC3E}">
        <p14:creationId xmlns:p14="http://schemas.microsoft.com/office/powerpoint/2010/main" val="13681080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EBBBCC-77E5-7866-AB87-F60E1CDAFE56}"/>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1904.37 – State Plans</a:t>
            </a:r>
          </a:p>
        </p:txBody>
      </p:sp>
      <p:sp>
        <p:nvSpPr>
          <p:cNvPr id="2" name="Content Placeholder 1">
            <a:extLst>
              <a:ext uri="{FF2B5EF4-FFF2-40B4-BE49-F238E27FC236}">
                <a16:creationId xmlns:a16="http://schemas.microsoft.com/office/drawing/2014/main" id="{F395FA39-DCC3-EB21-EB07-082F7F73DC2D}"/>
              </a:ext>
              <a:ext uri="{C183D7F6-B498-43B3-948B-1728B52AA6E4}">
                <adec:decorative xmlns:adec="http://schemas.microsoft.com/office/drawing/2017/decorative" val="1"/>
              </a:ext>
            </a:extLst>
          </p:cNvPr>
          <p:cNvSpPr>
            <a:spLocks noGrp="1"/>
          </p:cNvSpPr>
          <p:nvPr>
            <p:ph idx="1"/>
          </p:nvPr>
        </p:nvSpPr>
        <p:spPr/>
        <p:txBody>
          <a:bodyPr/>
          <a:lstStyle/>
          <a:p>
            <a:r>
              <a:rPr lang="en-US" dirty="0">
                <a:solidFill>
                  <a:schemeClr val="tx1"/>
                </a:solidFill>
              </a:rPr>
              <a:t>State Plan states must have the same requirements as Federal OSHA for determining which injuries and illnesses are recordable and how they are recorded.</a:t>
            </a:r>
          </a:p>
          <a:p>
            <a:r>
              <a:rPr lang="en-US" dirty="0">
                <a:solidFill>
                  <a:schemeClr val="tx1"/>
                </a:solidFill>
              </a:rPr>
              <a:t>For other Part 1904 requirements, State Plan requirements may be more stringent.</a:t>
            </a:r>
          </a:p>
          <a:p>
            <a:r>
              <a:rPr lang="en-US" dirty="0">
                <a:solidFill>
                  <a:schemeClr val="tx1"/>
                </a:solidFill>
              </a:rPr>
              <a:t>Check your OSHA-Approved State Plan website to see if any additional requirements apply: </a:t>
            </a:r>
            <a:r>
              <a:rPr lang="en-US" dirty="0">
                <a:solidFill>
                  <a:srgbClr val="0070C0"/>
                </a:solidFill>
                <a:hlinkClick r:id="rId3">
                  <a:extLst>
                    <a:ext uri="{A12FA001-AC4F-418D-AE19-62706E023703}">
                      <ahyp:hlinkClr xmlns:ahyp="http://schemas.microsoft.com/office/drawing/2018/hyperlinkcolor" val="tx"/>
                    </a:ext>
                  </a:extLst>
                </a:hlinkClick>
              </a:rPr>
              <a:t>https://www.osha.gov/stateplans</a:t>
            </a:r>
            <a:r>
              <a:rPr lang="en-US" dirty="0">
                <a:solidFill>
                  <a:srgbClr val="0070C0"/>
                </a:solidFill>
              </a:rPr>
              <a:t> </a:t>
            </a:r>
          </a:p>
        </p:txBody>
      </p:sp>
    </p:spTree>
    <p:extLst>
      <p:ext uri="{BB962C8B-B14F-4D97-AF65-F5344CB8AC3E}">
        <p14:creationId xmlns:p14="http://schemas.microsoft.com/office/powerpoint/2010/main" val="1819267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BD8A1DD-CABE-D418-A227-9F093DCD0572}"/>
              </a:ext>
              <a:ext uri="{C183D7F6-B498-43B3-948B-1728B52AA6E4}">
                <adec:decorative xmlns:adec="http://schemas.microsoft.com/office/drawing/2017/decorative" val="1"/>
              </a:ext>
            </a:extLst>
          </p:cNvPr>
          <p:cNvSpPr>
            <a:spLocks noGrp="1"/>
          </p:cNvSpPr>
          <p:nvPr>
            <p:ph idx="1"/>
          </p:nvPr>
        </p:nvSpPr>
        <p:spPr/>
        <p:txBody>
          <a:bodyPr/>
          <a:lstStyle/>
          <a:p>
            <a:r>
              <a:rPr lang="en-US" dirty="0">
                <a:solidFill>
                  <a:schemeClr val="tx1"/>
                </a:solidFill>
              </a:rPr>
              <a:t>1904.39 – Fatality and catastrophe reporting</a:t>
            </a:r>
          </a:p>
          <a:p>
            <a:r>
              <a:rPr lang="en-US" dirty="0">
                <a:solidFill>
                  <a:schemeClr val="tx1"/>
                </a:solidFill>
              </a:rPr>
              <a:t>1904.40 – Access for Government representatives</a:t>
            </a:r>
          </a:p>
          <a:p>
            <a:r>
              <a:rPr lang="en-US" dirty="0">
                <a:solidFill>
                  <a:schemeClr val="tx1"/>
                </a:solidFill>
              </a:rPr>
              <a:t>1904.41 – Electronic submission of injury and illness data to OSHA</a:t>
            </a:r>
          </a:p>
          <a:p>
            <a:r>
              <a:rPr lang="en-US" dirty="0">
                <a:solidFill>
                  <a:schemeClr val="tx1"/>
                </a:solidFill>
              </a:rPr>
              <a:t>1904.42 – BLS Survey</a:t>
            </a:r>
          </a:p>
        </p:txBody>
      </p:sp>
      <p:sp>
        <p:nvSpPr>
          <p:cNvPr id="3" name="Title 2">
            <a:extLst>
              <a:ext uri="{FF2B5EF4-FFF2-40B4-BE49-F238E27FC236}">
                <a16:creationId xmlns:a16="http://schemas.microsoft.com/office/drawing/2014/main" id="{52335F38-174D-9450-5CA2-A5CB8F88FE37}"/>
              </a:ext>
            </a:extLst>
          </p:cNvPr>
          <p:cNvSpPr>
            <a:spLocks noGrp="1"/>
          </p:cNvSpPr>
          <p:nvPr>
            <p:ph type="title"/>
          </p:nvPr>
        </p:nvSpPr>
        <p:spPr/>
        <p:txBody>
          <a:bodyPr>
            <a:normAutofit fontScale="90000"/>
          </a:bodyPr>
          <a:lstStyle/>
          <a:p>
            <a:r>
              <a:rPr lang="en-US" dirty="0"/>
              <a:t>Subpart E – Reporting Information to the Government</a:t>
            </a:r>
          </a:p>
        </p:txBody>
      </p:sp>
    </p:spTree>
    <p:extLst>
      <p:ext uri="{BB962C8B-B14F-4D97-AF65-F5344CB8AC3E}">
        <p14:creationId xmlns:p14="http://schemas.microsoft.com/office/powerpoint/2010/main" val="12031840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3C6D26-5C89-C58D-741F-0D3224A7218C}"/>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1904.39 – Fatality/Catastrophe Reporting</a:t>
            </a:r>
          </a:p>
        </p:txBody>
      </p:sp>
      <p:sp>
        <p:nvSpPr>
          <p:cNvPr id="2" name="Content Placeholder 1">
            <a:extLst>
              <a:ext uri="{FF2B5EF4-FFF2-40B4-BE49-F238E27FC236}">
                <a16:creationId xmlns:a16="http://schemas.microsoft.com/office/drawing/2014/main" id="{D30DCD96-3A87-98B0-0F55-7EB4EF5C5904}"/>
              </a:ext>
              <a:ext uri="{C183D7F6-B498-43B3-948B-1728B52AA6E4}">
                <adec:decorative xmlns:adec="http://schemas.microsoft.com/office/drawing/2017/decorative" val="1"/>
              </a:ext>
            </a:extLst>
          </p:cNvPr>
          <p:cNvSpPr>
            <a:spLocks noGrp="1"/>
          </p:cNvSpPr>
          <p:nvPr>
            <p:ph idx="1"/>
          </p:nvPr>
        </p:nvSpPr>
        <p:spPr/>
        <p:txBody>
          <a:bodyPr>
            <a:normAutofit lnSpcReduction="10000"/>
          </a:bodyPr>
          <a:lstStyle/>
          <a:p>
            <a:r>
              <a:rPr lang="en-US" b="1" dirty="0">
                <a:solidFill>
                  <a:schemeClr val="tx1"/>
                </a:solidFill>
              </a:rPr>
              <a:t>Required to report:</a:t>
            </a:r>
          </a:p>
          <a:p>
            <a:pPr lvl="1"/>
            <a:r>
              <a:rPr lang="en-US" dirty="0">
                <a:solidFill>
                  <a:schemeClr val="tx1"/>
                </a:solidFill>
              </a:rPr>
              <a:t>Any work-related fatality within 8 hours.</a:t>
            </a:r>
          </a:p>
          <a:p>
            <a:pPr lvl="1"/>
            <a:r>
              <a:rPr lang="en-US" dirty="0">
                <a:solidFill>
                  <a:schemeClr val="tx1"/>
                </a:solidFill>
              </a:rPr>
              <a:t>Any work-related amputation, loss of an eye, or inpatient hospitalization of one or more employees within 24 hours. </a:t>
            </a:r>
          </a:p>
          <a:p>
            <a:pPr marL="324000" lvl="1" indent="0">
              <a:buNone/>
            </a:pPr>
            <a:endParaRPr lang="en-US" dirty="0">
              <a:solidFill>
                <a:schemeClr val="tx1"/>
              </a:solidFill>
            </a:endParaRPr>
          </a:p>
          <a:p>
            <a:r>
              <a:rPr lang="en-US" b="1" dirty="0">
                <a:solidFill>
                  <a:schemeClr val="tx1"/>
                </a:solidFill>
              </a:rPr>
              <a:t>NOT required to report:</a:t>
            </a:r>
          </a:p>
          <a:p>
            <a:pPr lvl="1"/>
            <a:r>
              <a:rPr lang="en-US" dirty="0">
                <a:solidFill>
                  <a:schemeClr val="tx1"/>
                </a:solidFill>
              </a:rPr>
              <a:t>Highway or public street motor vehicle accidents (outside a construction work zone).</a:t>
            </a:r>
          </a:p>
          <a:p>
            <a:pPr lvl="1"/>
            <a:r>
              <a:rPr lang="en-US" dirty="0">
                <a:solidFill>
                  <a:schemeClr val="tx1"/>
                </a:solidFill>
              </a:rPr>
              <a:t>Commercial airplane, train, subway, or bus accidents.</a:t>
            </a:r>
          </a:p>
        </p:txBody>
      </p:sp>
    </p:spTree>
    <p:extLst>
      <p:ext uri="{BB962C8B-B14F-4D97-AF65-F5344CB8AC3E}">
        <p14:creationId xmlns:p14="http://schemas.microsoft.com/office/powerpoint/2010/main" val="490979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CCD84F-8111-D086-D041-0BB962FFC79C}"/>
              </a:ext>
              <a:ext uri="{C183D7F6-B498-43B3-948B-1728B52AA6E4}">
                <adec:decorative xmlns:adec="http://schemas.microsoft.com/office/drawing/2017/decorative" val="1"/>
              </a:ext>
            </a:extLst>
          </p:cNvPr>
          <p:cNvSpPr>
            <a:spLocks noGrp="1"/>
          </p:cNvSpPr>
          <p:nvPr>
            <p:ph idx="1"/>
          </p:nvPr>
        </p:nvSpPr>
        <p:spPr/>
        <p:txBody>
          <a:bodyPr/>
          <a:lstStyle/>
          <a:p>
            <a:r>
              <a:rPr lang="en-US" dirty="0">
                <a:solidFill>
                  <a:schemeClr val="tx1"/>
                </a:solidFill>
              </a:rPr>
              <a:t>Must provide copies of records within 4 business hours.</a:t>
            </a:r>
          </a:p>
          <a:p>
            <a:r>
              <a:rPr lang="en-US" dirty="0">
                <a:solidFill>
                  <a:schemeClr val="tx1"/>
                </a:solidFill>
              </a:rPr>
              <a:t>Use the business hours of the establishment where the records are located.</a:t>
            </a:r>
          </a:p>
        </p:txBody>
      </p:sp>
      <p:sp>
        <p:nvSpPr>
          <p:cNvPr id="3" name="Title 2">
            <a:extLst>
              <a:ext uri="{FF2B5EF4-FFF2-40B4-BE49-F238E27FC236}">
                <a16:creationId xmlns:a16="http://schemas.microsoft.com/office/drawing/2014/main" id="{CB0EA42A-080B-7B50-9F7A-798FDFEE4D74}"/>
              </a:ext>
            </a:extLst>
          </p:cNvPr>
          <p:cNvSpPr>
            <a:spLocks noGrp="1"/>
          </p:cNvSpPr>
          <p:nvPr>
            <p:ph type="title"/>
          </p:nvPr>
        </p:nvSpPr>
        <p:spPr/>
        <p:txBody>
          <a:bodyPr>
            <a:normAutofit fontScale="90000"/>
          </a:bodyPr>
          <a:lstStyle/>
          <a:p>
            <a:r>
              <a:rPr lang="en-US" dirty="0"/>
              <a:t>1904.40 – Providing Records to Government Representatives</a:t>
            </a:r>
          </a:p>
        </p:txBody>
      </p:sp>
    </p:spTree>
    <p:extLst>
      <p:ext uri="{BB962C8B-B14F-4D97-AF65-F5344CB8AC3E}">
        <p14:creationId xmlns:p14="http://schemas.microsoft.com/office/powerpoint/2010/main" val="13765751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97E32ED-DC5C-6148-4BBC-3FC10AA2DB23}"/>
              </a:ext>
              <a:ext uri="{C183D7F6-B498-43B3-948B-1728B52AA6E4}">
                <adec:decorative xmlns:adec="http://schemas.microsoft.com/office/drawing/2017/decorative" val="1"/>
              </a:ext>
            </a:extLst>
          </p:cNvPr>
          <p:cNvSpPr>
            <a:spLocks noGrp="1"/>
          </p:cNvSpPr>
          <p:nvPr>
            <p:ph idx="1"/>
          </p:nvPr>
        </p:nvSpPr>
        <p:spPr>
          <a:xfrm>
            <a:off x="581192" y="1676618"/>
            <a:ext cx="11029615" cy="4237266"/>
          </a:xfrm>
        </p:spPr>
        <p:txBody>
          <a:bodyPr>
            <a:normAutofit lnSpcReduction="10000"/>
          </a:bodyPr>
          <a:lstStyle/>
          <a:p>
            <a:pPr marL="0" indent="0">
              <a:buNone/>
            </a:pPr>
            <a:r>
              <a:rPr lang="en-US" b="1" i="0" dirty="0">
                <a:solidFill>
                  <a:srgbClr val="212121"/>
                </a:solidFill>
                <a:effectLst/>
              </a:rPr>
              <a:t>Partially Exempt Industries</a:t>
            </a:r>
          </a:p>
          <a:p>
            <a:r>
              <a:rPr lang="en-US" dirty="0"/>
              <a:t>Section 1904.2 provides that employers with establishments classified in certain low-hazard industries are not required to routinely keep injury and illness records – </a:t>
            </a:r>
            <a:r>
              <a:rPr lang="en-US" dirty="0">
                <a:solidFill>
                  <a:srgbClr val="0070C0"/>
                </a:solidFill>
                <a:hlinkClick r:id="rId3">
                  <a:extLst>
                    <a:ext uri="{A12FA001-AC4F-418D-AE19-62706E023703}">
                      <ahyp:hlinkClr xmlns:ahyp="http://schemas.microsoft.com/office/drawing/2018/hyperlinkcolor" val="tx"/>
                    </a:ext>
                  </a:extLst>
                </a:hlinkClick>
              </a:rPr>
              <a:t>Non-Mandatory Appendix A to Subpart B</a:t>
            </a:r>
            <a:r>
              <a:rPr lang="en-US" dirty="0">
                <a:solidFill>
                  <a:srgbClr val="212121"/>
                </a:solidFill>
              </a:rPr>
              <a:t>.</a:t>
            </a:r>
          </a:p>
          <a:p>
            <a:r>
              <a:rPr lang="en-US" dirty="0"/>
              <a:t>The partial exemption is based on the NAICS code of the individual establishment rather than the entire company, and the employer should rely on the establishment’s primary NAICS (See </a:t>
            </a:r>
            <a:r>
              <a:rPr lang="en-US" dirty="0">
                <a:solidFill>
                  <a:srgbClr val="0070C0"/>
                </a:solidFill>
                <a:hlinkClick r:id="rId4">
                  <a:extLst>
                    <a:ext uri="{A12FA001-AC4F-418D-AE19-62706E023703}">
                      <ahyp:hlinkClr xmlns:ahyp="http://schemas.microsoft.com/office/drawing/2018/hyperlinkcolor" val="tx"/>
                    </a:ext>
                  </a:extLst>
                </a:hlinkClick>
              </a:rPr>
              <a:t>1904.2(b)(2)(</a:t>
            </a:r>
            <a:r>
              <a:rPr lang="en-US" dirty="0" err="1">
                <a:solidFill>
                  <a:srgbClr val="0070C0"/>
                </a:solidFill>
                <a:hlinkClick r:id="rId4">
                  <a:extLst>
                    <a:ext uri="{A12FA001-AC4F-418D-AE19-62706E023703}">
                      <ahyp:hlinkClr xmlns:ahyp="http://schemas.microsoft.com/office/drawing/2018/hyperlinkcolor" val="tx"/>
                    </a:ext>
                  </a:extLst>
                </a:hlinkClick>
              </a:rPr>
              <a:t>i</a:t>
            </a:r>
            <a:r>
              <a:rPr lang="en-US" dirty="0">
                <a:solidFill>
                  <a:srgbClr val="0070C0"/>
                </a:solidFill>
                <a:hlinkClick r:id="rId4">
                  <a:extLst>
                    <a:ext uri="{A12FA001-AC4F-418D-AE19-62706E023703}">
                      <ahyp:hlinkClr xmlns:ahyp="http://schemas.microsoft.com/office/drawing/2018/hyperlinkcolor" val="tx"/>
                    </a:ext>
                  </a:extLst>
                </a:hlinkClick>
              </a:rPr>
              <a:t>)</a:t>
            </a:r>
            <a:r>
              <a:rPr lang="en-US" dirty="0"/>
              <a:t>).</a:t>
            </a:r>
          </a:p>
          <a:p>
            <a:r>
              <a:rPr lang="en-US" dirty="0">
                <a:solidFill>
                  <a:srgbClr val="212121"/>
                </a:solidFill>
              </a:rPr>
              <a:t>All employers, including those partially exempted by reason of company size or industry classification, must report to OSHA any workplace incident that results in a fatality, in-patient hospitalization, amputation, or loss of an eye (see § </a:t>
            </a:r>
            <a:r>
              <a:rPr lang="en-US" u="sng" dirty="0">
                <a:solidFill>
                  <a:srgbClr val="0070C0"/>
                </a:solidFill>
                <a:hlinkClick r:id="rId5" tooltip="1904.39 - Reporting fatalities, hospitalizations, amputations, and losses of an eye as a result of work-related incidents to OSHA">
                  <a:extLst>
                    <a:ext uri="{A12FA001-AC4F-418D-AE19-62706E023703}">
                      <ahyp:hlinkClr xmlns:ahyp="http://schemas.microsoft.com/office/drawing/2018/hyperlinkcolor" val="tx"/>
                    </a:ext>
                  </a:extLst>
                </a:hlinkClick>
              </a:rPr>
              <a:t>1904.39</a:t>
            </a:r>
            <a:r>
              <a:rPr lang="en-US" dirty="0">
                <a:solidFill>
                  <a:srgbClr val="212121"/>
                </a:solidFill>
              </a:rPr>
              <a:t>).</a:t>
            </a:r>
          </a:p>
          <a:p>
            <a:endParaRPr lang="en-US" b="0" i="0" dirty="0">
              <a:solidFill>
                <a:srgbClr val="212121"/>
              </a:solidFill>
              <a:effectLst/>
            </a:endParaRPr>
          </a:p>
        </p:txBody>
      </p:sp>
      <p:sp>
        <p:nvSpPr>
          <p:cNvPr id="3" name="Title 2">
            <a:extLst>
              <a:ext uri="{FF2B5EF4-FFF2-40B4-BE49-F238E27FC236}">
                <a16:creationId xmlns:a16="http://schemas.microsoft.com/office/drawing/2014/main" id="{95631187-86B1-0459-E6F6-EDB333AF31E6}"/>
              </a:ext>
            </a:extLst>
          </p:cNvPr>
          <p:cNvSpPr>
            <a:spLocks noGrp="1"/>
          </p:cNvSpPr>
          <p:nvPr>
            <p:ph type="title"/>
          </p:nvPr>
        </p:nvSpPr>
        <p:spPr/>
        <p:txBody>
          <a:bodyPr>
            <a:normAutofit fontScale="90000"/>
          </a:bodyPr>
          <a:lstStyle/>
          <a:p>
            <a:r>
              <a:rPr lang="en-US" dirty="0"/>
              <a:t>1904.2 – Industry Exemption</a:t>
            </a:r>
          </a:p>
        </p:txBody>
      </p:sp>
    </p:spTree>
    <p:extLst>
      <p:ext uri="{BB962C8B-B14F-4D97-AF65-F5344CB8AC3E}">
        <p14:creationId xmlns:p14="http://schemas.microsoft.com/office/powerpoint/2010/main" val="223338561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499655-1E14-3A8C-1581-784A8B289004}"/>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1904.41 – Electronically Submit Injury and Illness Data</a:t>
            </a:r>
          </a:p>
        </p:txBody>
      </p:sp>
      <p:sp>
        <p:nvSpPr>
          <p:cNvPr id="2" name="Content Placeholder 1">
            <a:extLst>
              <a:ext uri="{FF2B5EF4-FFF2-40B4-BE49-F238E27FC236}">
                <a16:creationId xmlns:a16="http://schemas.microsoft.com/office/drawing/2014/main" id="{C7C36F26-F663-FB77-EAC3-D73A7DDF6248}"/>
              </a:ext>
              <a:ext uri="{C183D7F6-B498-43B3-948B-1728B52AA6E4}">
                <adec:decorative xmlns:adec="http://schemas.microsoft.com/office/drawing/2017/decorative" val="1"/>
              </a:ext>
            </a:extLst>
          </p:cNvPr>
          <p:cNvSpPr>
            <a:spLocks noGrp="1"/>
          </p:cNvSpPr>
          <p:nvPr>
            <p:ph idx="1"/>
          </p:nvPr>
        </p:nvSpPr>
        <p:spPr>
          <a:xfrm>
            <a:off x="581192" y="1678684"/>
            <a:ext cx="11029615" cy="4237266"/>
          </a:xfrm>
        </p:spPr>
        <p:txBody>
          <a:bodyPr>
            <a:normAutofit lnSpcReduction="10000"/>
          </a:bodyPr>
          <a:lstStyle/>
          <a:p>
            <a:r>
              <a:rPr lang="en-US" b="1" dirty="0">
                <a:solidFill>
                  <a:schemeClr val="tx1"/>
                </a:solidFill>
              </a:rPr>
              <a:t>YOU MUST electronically submit your establishment’s 300A data to the Injury Tracking Application if</a:t>
            </a:r>
            <a:r>
              <a:rPr lang="en-US" dirty="0">
                <a:solidFill>
                  <a:schemeClr val="tx1"/>
                </a:solidFill>
              </a:rPr>
              <a:t> your establishment meets one of the following criteria: </a:t>
            </a:r>
          </a:p>
          <a:p>
            <a:pPr lvl="1"/>
            <a:r>
              <a:rPr lang="en-US" dirty="0">
                <a:solidFill>
                  <a:schemeClr val="tx1"/>
                </a:solidFill>
              </a:rPr>
              <a:t>250 or more employees and is </a:t>
            </a:r>
            <a:r>
              <a:rPr lang="en-US" i="1" dirty="0">
                <a:solidFill>
                  <a:schemeClr val="tx1"/>
                </a:solidFill>
              </a:rPr>
              <a:t>not</a:t>
            </a:r>
            <a:r>
              <a:rPr lang="en-US" dirty="0">
                <a:solidFill>
                  <a:schemeClr val="tx1"/>
                </a:solidFill>
              </a:rPr>
              <a:t> in an industry listed in the Exempt Industries list in </a:t>
            </a:r>
            <a:r>
              <a:rPr lang="en-US" u="sng" dirty="0">
                <a:solidFill>
                  <a:srgbClr val="0070C0"/>
                </a:solidFill>
                <a:hlinkClick r:id="rId3" tooltip="Non-Mandatory Appendix A to Subpart B -- Partially Exempt Industries">
                  <a:extLst>
                    <a:ext uri="{A12FA001-AC4F-418D-AE19-62706E023703}">
                      <ahyp:hlinkClr xmlns:ahyp="http://schemas.microsoft.com/office/drawing/2018/hyperlinkcolor" val="tx"/>
                    </a:ext>
                  </a:extLst>
                </a:hlinkClick>
              </a:rPr>
              <a:t>Appendix A to Subpart B of OSHA’s recordkeeping regulation of 29 CFR Part 1904</a:t>
            </a:r>
            <a:r>
              <a:rPr lang="en-US" dirty="0">
                <a:solidFill>
                  <a:srgbClr val="0070C0"/>
                </a:solidFill>
              </a:rPr>
              <a:t> </a:t>
            </a:r>
            <a:r>
              <a:rPr lang="en-US" dirty="0">
                <a:solidFill>
                  <a:schemeClr val="tx1"/>
                </a:solidFill>
              </a:rPr>
              <a:t>or </a:t>
            </a:r>
          </a:p>
          <a:p>
            <a:pPr lvl="1"/>
            <a:r>
              <a:rPr lang="en-US" dirty="0">
                <a:solidFill>
                  <a:schemeClr val="tx1"/>
                </a:solidFill>
              </a:rPr>
              <a:t>20-249 employees and is in an industry listed in </a:t>
            </a:r>
            <a:r>
              <a:rPr lang="en-US" u="sng" dirty="0">
                <a:solidFill>
                  <a:srgbClr val="0070C0"/>
                </a:solidFill>
                <a:hlinkClick r:id="rId4" tooltip="Establishments in the following industries with 20 to 249 employees must submit injury and illness summary (Form 300A) data to OSHA electronically">
                  <a:extLst>
                    <a:ext uri="{A12FA001-AC4F-418D-AE19-62706E023703}">
                      <ahyp:hlinkClr xmlns:ahyp="http://schemas.microsoft.com/office/drawing/2018/hyperlinkcolor" val="tx"/>
                    </a:ext>
                  </a:extLst>
                </a:hlinkClick>
              </a:rPr>
              <a:t>Appendix A to Subpart E of 29 CFR Part 1904</a:t>
            </a:r>
            <a:r>
              <a:rPr lang="en-US" dirty="0">
                <a:solidFill>
                  <a:schemeClr val="tx1"/>
                </a:solidFill>
              </a:rPr>
              <a:t>.</a:t>
            </a:r>
          </a:p>
          <a:p>
            <a:r>
              <a:rPr lang="en-US" b="1" dirty="0">
                <a:solidFill>
                  <a:schemeClr val="tx1"/>
                </a:solidFill>
              </a:rPr>
              <a:t>YOU MUST also submit 300/301 data</a:t>
            </a:r>
            <a:r>
              <a:rPr lang="en-US" dirty="0">
                <a:solidFill>
                  <a:schemeClr val="tx1"/>
                </a:solidFill>
              </a:rPr>
              <a:t> if your establishment(s) has 100 or more employees and is in an industry listed in </a:t>
            </a:r>
            <a:r>
              <a:rPr lang="en-US" u="sng" dirty="0">
                <a:solidFill>
                  <a:srgbClr val="0070C0"/>
                </a:solidFill>
                <a:hlinkClick r:id="rId5" tooltip="Appendix B to Subpart E of Part 1904 - PDF">
                  <a:extLst>
                    <a:ext uri="{A12FA001-AC4F-418D-AE19-62706E023703}">
                      <ahyp:hlinkClr xmlns:ahyp="http://schemas.microsoft.com/office/drawing/2018/hyperlinkcolor" val="tx"/>
                    </a:ext>
                  </a:extLst>
                </a:hlinkClick>
              </a:rPr>
              <a:t>Appendix B to Subpart E of 29 CFR Part 1904</a:t>
            </a:r>
            <a:r>
              <a:rPr lang="en-US" dirty="0">
                <a:solidFill>
                  <a:schemeClr val="tx1"/>
                </a:solidFill>
              </a:rPr>
              <a:t>.</a:t>
            </a:r>
          </a:p>
        </p:txBody>
      </p:sp>
    </p:spTree>
    <p:extLst>
      <p:ext uri="{BB962C8B-B14F-4D97-AF65-F5344CB8AC3E}">
        <p14:creationId xmlns:p14="http://schemas.microsoft.com/office/powerpoint/2010/main" val="394310570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39CF42-10FF-8E7A-5F79-3DE8ACB3182B}"/>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For more help</a:t>
            </a:r>
          </a:p>
        </p:txBody>
      </p:sp>
      <p:sp>
        <p:nvSpPr>
          <p:cNvPr id="2" name="Content Placeholder 1">
            <a:extLst>
              <a:ext uri="{FF2B5EF4-FFF2-40B4-BE49-F238E27FC236}">
                <a16:creationId xmlns:a16="http://schemas.microsoft.com/office/drawing/2014/main" id="{0DD5C4D1-AEE6-C76F-6877-81747A200C8D}"/>
              </a:ext>
              <a:ext uri="{C183D7F6-B498-43B3-948B-1728B52AA6E4}">
                <adec:decorative xmlns:adec="http://schemas.microsoft.com/office/drawing/2017/decorative" val="1"/>
              </a:ext>
            </a:extLst>
          </p:cNvPr>
          <p:cNvSpPr>
            <a:spLocks noGrp="1"/>
          </p:cNvSpPr>
          <p:nvPr>
            <p:ph idx="1"/>
          </p:nvPr>
        </p:nvSpPr>
        <p:spPr>
          <a:xfrm>
            <a:off x="581192" y="1621534"/>
            <a:ext cx="11029615" cy="4955426"/>
          </a:xfrm>
        </p:spPr>
        <p:txBody>
          <a:bodyPr>
            <a:normAutofit fontScale="85000" lnSpcReduction="10000"/>
          </a:bodyPr>
          <a:lstStyle/>
          <a:p>
            <a:r>
              <a:rPr lang="en-US" dirty="0">
                <a:solidFill>
                  <a:schemeClr val="tx1"/>
                </a:solidFill>
              </a:rPr>
              <a:t>OSHA’s Recordkeeping Page:</a:t>
            </a:r>
          </a:p>
          <a:p>
            <a:pPr lvl="1"/>
            <a:r>
              <a:rPr lang="en-US" dirty="0">
                <a:solidFill>
                  <a:srgbClr val="0070C0"/>
                </a:solidFill>
                <a:hlinkClick r:id="rId2">
                  <a:extLst>
                    <a:ext uri="{A12FA001-AC4F-418D-AE19-62706E023703}">
                      <ahyp:hlinkClr xmlns:ahyp="http://schemas.microsoft.com/office/drawing/2018/hyperlinkcolor" val="tx"/>
                    </a:ext>
                  </a:extLst>
                </a:hlinkClick>
              </a:rPr>
              <a:t>www.osha.gov/recordkeeping</a:t>
            </a:r>
            <a:endParaRPr lang="en-US" dirty="0">
              <a:solidFill>
                <a:srgbClr val="0070C0"/>
              </a:solidFill>
            </a:endParaRPr>
          </a:p>
          <a:p>
            <a:r>
              <a:rPr lang="en-US" dirty="0">
                <a:solidFill>
                  <a:schemeClr val="tx1"/>
                </a:solidFill>
              </a:rPr>
              <a:t>OSHA Recordkeeping Forms Package (in English and Spanish)</a:t>
            </a:r>
          </a:p>
          <a:p>
            <a:pPr lvl="1"/>
            <a:r>
              <a:rPr lang="en-US" dirty="0">
                <a:solidFill>
                  <a:srgbClr val="0070C0"/>
                </a:solidFill>
                <a:hlinkClick r:id="rId3">
                  <a:extLst>
                    <a:ext uri="{A12FA001-AC4F-418D-AE19-62706E023703}">
                      <ahyp:hlinkClr xmlns:ahyp="http://schemas.microsoft.com/office/drawing/2018/hyperlinkcolor" val="tx"/>
                    </a:ext>
                  </a:extLst>
                </a:hlinkClick>
              </a:rPr>
              <a:t>www.osha.gov/recordkeeping/forms</a:t>
            </a:r>
            <a:r>
              <a:rPr lang="en-US" dirty="0">
                <a:solidFill>
                  <a:srgbClr val="0070C0"/>
                </a:solidFill>
              </a:rPr>
              <a:t> </a:t>
            </a:r>
          </a:p>
          <a:p>
            <a:r>
              <a:rPr lang="en-US" dirty="0">
                <a:solidFill>
                  <a:schemeClr val="tx1"/>
                </a:solidFill>
              </a:rPr>
              <a:t>OSHA’s Injury Tracking Application (ITA) Page:</a:t>
            </a:r>
          </a:p>
          <a:p>
            <a:pPr lvl="1"/>
            <a:r>
              <a:rPr lang="en-US" dirty="0">
                <a:solidFill>
                  <a:srgbClr val="0070C0"/>
                </a:solidFill>
                <a:hlinkClick r:id="rId4">
                  <a:extLst>
                    <a:ext uri="{A12FA001-AC4F-418D-AE19-62706E023703}">
                      <ahyp:hlinkClr xmlns:ahyp="http://schemas.microsoft.com/office/drawing/2018/hyperlinkcolor" val="tx"/>
                    </a:ext>
                  </a:extLst>
                </a:hlinkClick>
              </a:rPr>
              <a:t>www.osha.gov/injuryreporting</a:t>
            </a:r>
            <a:endParaRPr lang="en-US" dirty="0">
              <a:solidFill>
                <a:srgbClr val="0070C0"/>
              </a:solidFill>
            </a:endParaRPr>
          </a:p>
          <a:p>
            <a:r>
              <a:rPr lang="en-US" dirty="0">
                <a:solidFill>
                  <a:schemeClr val="tx1"/>
                </a:solidFill>
              </a:rPr>
              <a:t>ITA Coverage Application </a:t>
            </a:r>
            <a:r>
              <a:rPr kumimoji="0" lang="en-US" sz="2400" b="0" i="0" u="none" strike="noStrike" kern="1200" cap="none" spc="0" normalizeH="0" baseline="0" noProof="0" dirty="0">
                <a:ln>
                  <a:noFill/>
                </a:ln>
                <a:solidFill>
                  <a:schemeClr val="tx1"/>
                </a:solidFill>
                <a:effectLst/>
                <a:uLnTx/>
                <a:uFillTx/>
                <a:latin typeface="Aptos" panose="020B0004020202020204" pitchFamily="34" charset="0"/>
                <a:ea typeface="+mn-ea"/>
                <a:cs typeface="+mn-cs"/>
              </a:rPr>
              <a:t>determines if your establishment is required to electronically submit</a:t>
            </a:r>
            <a:endParaRPr lang="en-US" dirty="0">
              <a:solidFill>
                <a:schemeClr val="tx1"/>
              </a:solidFill>
            </a:endParaRPr>
          </a:p>
          <a:p>
            <a:pPr lvl="1"/>
            <a:r>
              <a:rPr lang="en-US" dirty="0">
                <a:solidFill>
                  <a:srgbClr val="0070C0"/>
                </a:solidFill>
                <a:hlinkClick r:id="rId5">
                  <a:extLst>
                    <a:ext uri="{A12FA001-AC4F-418D-AE19-62706E023703}">
                      <ahyp:hlinkClr xmlns:ahyp="http://schemas.microsoft.com/office/drawing/2018/hyperlinkcolor" val="tx"/>
                    </a:ext>
                  </a:extLst>
                </a:hlinkClick>
              </a:rPr>
              <a:t>https://www.osha.gov/itareportapp</a:t>
            </a:r>
            <a:endParaRPr lang="en-US" dirty="0">
              <a:solidFill>
                <a:srgbClr val="0070C0"/>
              </a:solidFill>
            </a:endParaRPr>
          </a:p>
          <a:p>
            <a:r>
              <a:rPr lang="en-US" dirty="0">
                <a:solidFill>
                  <a:schemeClr val="tx1"/>
                </a:solidFill>
              </a:rPr>
              <a:t>OSHA’s Severe Injury Report page</a:t>
            </a:r>
          </a:p>
          <a:p>
            <a:pPr lvl="1"/>
            <a:r>
              <a:rPr lang="en-US" dirty="0">
                <a:solidFill>
                  <a:srgbClr val="0070C0"/>
                </a:solidFill>
                <a:hlinkClick r:id="rId6">
                  <a:extLst>
                    <a:ext uri="{A12FA001-AC4F-418D-AE19-62706E023703}">
                      <ahyp:hlinkClr xmlns:ahyp="http://schemas.microsoft.com/office/drawing/2018/hyperlinkcolor" val="tx"/>
                    </a:ext>
                  </a:extLst>
                </a:hlinkClick>
              </a:rPr>
              <a:t>www.osha.gov/severeinjury</a:t>
            </a:r>
            <a:endParaRPr lang="en-US" dirty="0">
              <a:solidFill>
                <a:srgbClr val="0070C0"/>
              </a:solidFill>
            </a:endParaRPr>
          </a:p>
          <a:p>
            <a:r>
              <a:rPr lang="en-US" dirty="0">
                <a:solidFill>
                  <a:schemeClr val="tx1"/>
                </a:solidFill>
              </a:rPr>
              <a:t>Report a fatality, catastrophe, or severe injury</a:t>
            </a:r>
          </a:p>
          <a:p>
            <a:pPr lvl="1"/>
            <a:r>
              <a:rPr lang="en-US" dirty="0">
                <a:solidFill>
                  <a:srgbClr val="0070C0"/>
                </a:solidFill>
                <a:hlinkClick r:id="rId7">
                  <a:extLst>
                    <a:ext uri="{A12FA001-AC4F-418D-AE19-62706E023703}">
                      <ahyp:hlinkClr xmlns:ahyp="http://schemas.microsoft.com/office/drawing/2018/hyperlinkcolor" val="tx"/>
                    </a:ext>
                  </a:extLst>
                </a:hlinkClick>
              </a:rPr>
              <a:t>www.osha.gov/report</a:t>
            </a:r>
            <a:r>
              <a:rPr lang="en-US" dirty="0">
                <a:solidFill>
                  <a:srgbClr val="0070C0"/>
                </a:solidFill>
              </a:rPr>
              <a:t> </a:t>
            </a:r>
          </a:p>
        </p:txBody>
      </p:sp>
    </p:spTree>
    <p:extLst>
      <p:ext uri="{BB962C8B-B14F-4D97-AF65-F5344CB8AC3E}">
        <p14:creationId xmlns:p14="http://schemas.microsoft.com/office/powerpoint/2010/main" val="4124787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EF8CCE-198B-31A1-C798-B1400F29B6CC}"/>
              </a:ex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r>
              <a:rPr lang="en-US" dirty="0"/>
              <a:t>Recording Criteria</a:t>
            </a:r>
          </a:p>
        </p:txBody>
      </p:sp>
      <p:sp>
        <p:nvSpPr>
          <p:cNvPr id="2" name="Content Placeholder 1">
            <a:extLst>
              <a:ext uri="{FF2B5EF4-FFF2-40B4-BE49-F238E27FC236}">
                <a16:creationId xmlns:a16="http://schemas.microsoft.com/office/drawing/2014/main" id="{4EE9256A-782B-4A26-2261-7354E102B574}"/>
              </a:ext>
              <a:ext uri="{C183D7F6-B498-43B3-948B-1728B52AA6E4}">
                <adec:decorative xmlns:adec="http://schemas.microsoft.com/office/drawing/2017/decorative" val="1"/>
              </a:ext>
            </a:extLst>
          </p:cNvPr>
          <p:cNvSpPr>
            <a:spLocks noGrp="1"/>
          </p:cNvSpPr>
          <p:nvPr>
            <p:ph idx="1"/>
          </p:nvPr>
        </p:nvSpPr>
        <p:spPr/>
        <p:txBody>
          <a:bodyPr>
            <a:normAutofit fontScale="92500" lnSpcReduction="20000"/>
          </a:bodyPr>
          <a:lstStyle/>
          <a:p>
            <a:r>
              <a:rPr lang="en-US" dirty="0">
                <a:solidFill>
                  <a:schemeClr val="tx1"/>
                </a:solidFill>
              </a:rPr>
              <a:t>Subpart C – Recordkeeping Forms and Recording Criteria</a:t>
            </a:r>
          </a:p>
          <a:p>
            <a:pPr lvl="1"/>
            <a:r>
              <a:rPr lang="en-US" dirty="0">
                <a:solidFill>
                  <a:schemeClr val="tx1"/>
                </a:solidFill>
              </a:rPr>
              <a:t>1904.4 – Recording criteria</a:t>
            </a:r>
          </a:p>
          <a:p>
            <a:pPr lvl="1"/>
            <a:r>
              <a:rPr lang="en-US" dirty="0">
                <a:solidFill>
                  <a:schemeClr val="tx1"/>
                </a:solidFill>
              </a:rPr>
              <a:t>1904.5 – Work-relatedness</a:t>
            </a:r>
          </a:p>
          <a:p>
            <a:pPr lvl="1"/>
            <a:r>
              <a:rPr lang="en-US" dirty="0">
                <a:solidFill>
                  <a:schemeClr val="tx1"/>
                </a:solidFill>
              </a:rPr>
              <a:t>1904.6 – New case</a:t>
            </a:r>
          </a:p>
          <a:p>
            <a:pPr lvl="1"/>
            <a:r>
              <a:rPr lang="en-US" dirty="0">
                <a:solidFill>
                  <a:schemeClr val="tx1"/>
                </a:solidFill>
              </a:rPr>
              <a:t>1904.7 – General recording criteria</a:t>
            </a:r>
          </a:p>
          <a:p>
            <a:pPr lvl="1"/>
            <a:r>
              <a:rPr lang="en-US" dirty="0">
                <a:solidFill>
                  <a:schemeClr val="tx1"/>
                </a:solidFill>
              </a:rPr>
              <a:t>1904.8 – Needlesticks and sharps</a:t>
            </a:r>
          </a:p>
          <a:p>
            <a:pPr lvl="1"/>
            <a:r>
              <a:rPr lang="en-US" dirty="0">
                <a:solidFill>
                  <a:schemeClr val="tx1"/>
                </a:solidFill>
              </a:rPr>
              <a:t>1904.9 – Medical Removal</a:t>
            </a:r>
          </a:p>
          <a:p>
            <a:pPr lvl="1"/>
            <a:r>
              <a:rPr lang="en-US" dirty="0">
                <a:solidFill>
                  <a:schemeClr val="tx1"/>
                </a:solidFill>
              </a:rPr>
              <a:t>1904.10 – Hearing Loss</a:t>
            </a:r>
          </a:p>
          <a:p>
            <a:pPr lvl="1"/>
            <a:r>
              <a:rPr lang="en-US" dirty="0">
                <a:solidFill>
                  <a:schemeClr val="tx1"/>
                </a:solidFill>
              </a:rPr>
              <a:t>1904.11 – Tuberculosis</a:t>
            </a:r>
          </a:p>
          <a:p>
            <a:pPr lvl="1"/>
            <a:r>
              <a:rPr lang="en-US" dirty="0">
                <a:solidFill>
                  <a:schemeClr val="tx1"/>
                </a:solidFill>
              </a:rPr>
              <a:t>1904.29 - Forms</a:t>
            </a:r>
          </a:p>
        </p:txBody>
      </p:sp>
    </p:spTree>
    <p:extLst>
      <p:ext uri="{BB962C8B-B14F-4D97-AF65-F5344CB8AC3E}">
        <p14:creationId xmlns:p14="http://schemas.microsoft.com/office/powerpoint/2010/main" val="1902082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15A5904-9218-6417-1139-C6572F3677DF}"/>
              </a:ext>
              <a:ext uri="{C183D7F6-B498-43B3-948B-1728B52AA6E4}">
                <adec:decorative xmlns:adec="http://schemas.microsoft.com/office/drawing/2017/decorative" val="1"/>
              </a:ext>
            </a:extLst>
          </p:cNvPr>
          <p:cNvSpPr>
            <a:spLocks noGrp="1"/>
          </p:cNvSpPr>
          <p:nvPr>
            <p:ph idx="1"/>
          </p:nvPr>
        </p:nvSpPr>
        <p:spPr/>
        <p:txBody>
          <a:bodyPr/>
          <a:lstStyle/>
          <a:p>
            <a:r>
              <a:rPr lang="en-US" dirty="0">
                <a:solidFill>
                  <a:schemeClr val="tx1"/>
                </a:solidFill>
              </a:rPr>
              <a:t>Covered employers must record each fatality, injury, or illness that:</a:t>
            </a:r>
          </a:p>
          <a:p>
            <a:pPr lvl="1"/>
            <a:r>
              <a:rPr lang="en-US" dirty="0">
                <a:solidFill>
                  <a:schemeClr val="tx1"/>
                </a:solidFill>
              </a:rPr>
              <a:t>Is work-related, and</a:t>
            </a:r>
          </a:p>
          <a:p>
            <a:pPr lvl="1"/>
            <a:r>
              <a:rPr lang="en-US" dirty="0">
                <a:solidFill>
                  <a:schemeClr val="tx1"/>
                </a:solidFill>
              </a:rPr>
              <a:t>Is a new case, and</a:t>
            </a:r>
          </a:p>
          <a:p>
            <a:pPr lvl="1"/>
            <a:r>
              <a:rPr lang="en-US" dirty="0">
                <a:solidFill>
                  <a:schemeClr val="tx1"/>
                </a:solidFill>
              </a:rPr>
              <a:t>Meets one or more of the criteria contained in sections 1904.7 through 1904.11.</a:t>
            </a:r>
          </a:p>
        </p:txBody>
      </p:sp>
      <p:sp>
        <p:nvSpPr>
          <p:cNvPr id="3" name="Title 2">
            <a:extLst>
              <a:ext uri="{FF2B5EF4-FFF2-40B4-BE49-F238E27FC236}">
                <a16:creationId xmlns:a16="http://schemas.microsoft.com/office/drawing/2014/main" id="{8D76A2BD-BE59-A71C-DA37-E7DFF205DC97}"/>
              </a:ext>
            </a:extLst>
          </p:cNvPr>
          <p:cNvSpPr>
            <a:spLocks noGrp="1"/>
          </p:cNvSpPr>
          <p:nvPr>
            <p:ph type="title"/>
          </p:nvPr>
        </p:nvSpPr>
        <p:spPr/>
        <p:txBody>
          <a:bodyPr>
            <a:normAutofit fontScale="90000"/>
          </a:bodyPr>
          <a:lstStyle/>
          <a:p>
            <a:r>
              <a:rPr lang="en-US" dirty="0"/>
              <a:t>1904.4 – Recording Criteria</a:t>
            </a:r>
          </a:p>
        </p:txBody>
      </p:sp>
    </p:spTree>
    <p:extLst>
      <p:ext uri="{BB962C8B-B14F-4D97-AF65-F5344CB8AC3E}">
        <p14:creationId xmlns:p14="http://schemas.microsoft.com/office/powerpoint/2010/main" val="3492408215"/>
      </p:ext>
    </p:extLst>
  </p:cSld>
  <p:clrMapOvr>
    <a:masterClrMapping/>
  </p:clrMapOvr>
</p:sld>
</file>

<file path=ppt/theme/theme1.xml><?xml version="1.0" encoding="utf-8"?>
<a:theme xmlns:a="http://schemas.openxmlformats.org/drawingml/2006/main" name="Dividend">
  <a:themeElements>
    <a:clrScheme name="Custom 1">
      <a:dk1>
        <a:srgbClr val="000000"/>
      </a:dk1>
      <a:lt1>
        <a:srgbClr val="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3124781-cdbf-4cf5-9060-62d569817895">
      <Terms xmlns="http://schemas.microsoft.com/office/infopath/2007/PartnerControls"/>
    </lcf76f155ced4ddcb4097134ff3c332f>
    <TaxCatchAll xmlns="2be4d505-56c6-4632-a344-7fd44ca39d5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2DC0FAD45638F46ADC9FBBF2D91EA71" ma:contentTypeVersion="13" ma:contentTypeDescription="Create a new document." ma:contentTypeScope="" ma:versionID="313fe49acd51ecffbc5fa2e99e4e8ddd">
  <xsd:schema xmlns:xsd="http://www.w3.org/2001/XMLSchema" xmlns:xs="http://www.w3.org/2001/XMLSchema" xmlns:p="http://schemas.microsoft.com/office/2006/metadata/properties" xmlns:ns2="73124781-cdbf-4cf5-9060-62d569817895" xmlns:ns3="2be4d505-56c6-4632-a344-7fd44ca39d57" targetNamespace="http://schemas.microsoft.com/office/2006/metadata/properties" ma:root="true" ma:fieldsID="b3d6202cf314b2f7ad034153e05082f5" ns2:_="" ns3:_="">
    <xsd:import namespace="73124781-cdbf-4cf5-9060-62d569817895"/>
    <xsd:import namespace="2be4d505-56c6-4632-a344-7fd44ca39d5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124781-cdbf-4cf5-9060-62d5698178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b5a8d78b-6148-4bf1-92dd-b4f00782c405"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be4d505-56c6-4632-a344-7fd44ca39d57"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1b3cf53c-df62-4be9-b039-c8e61d19b739}" ma:internalName="TaxCatchAll" ma:showField="CatchAllData" ma:web="2be4d505-56c6-4632-a344-7fd44ca39d57">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87672D-433C-458C-A92F-CA3F4278257A}">
  <ds:schemaRefs>
    <ds:schemaRef ds:uri="http://schemas.microsoft.com/sharepoint/v3/contenttype/forms"/>
  </ds:schemaRefs>
</ds:datastoreItem>
</file>

<file path=customXml/itemProps2.xml><?xml version="1.0" encoding="utf-8"?>
<ds:datastoreItem xmlns:ds="http://schemas.openxmlformats.org/officeDocument/2006/customXml" ds:itemID="{8ECF8EFB-BBE0-4CCB-B63B-B112ABDE8262}">
  <ds:schemaRefs>
    <ds:schemaRef ds:uri="http://schemas.microsoft.com/office/2006/metadata/properties"/>
    <ds:schemaRef ds:uri="http://schemas.microsoft.com/office/infopath/2007/PartnerControls"/>
    <ds:schemaRef ds:uri="73124781-cdbf-4cf5-9060-62d569817895"/>
    <ds:schemaRef ds:uri="2be4d505-56c6-4632-a344-7fd44ca39d57"/>
  </ds:schemaRefs>
</ds:datastoreItem>
</file>

<file path=customXml/itemProps3.xml><?xml version="1.0" encoding="utf-8"?>
<ds:datastoreItem xmlns:ds="http://schemas.openxmlformats.org/officeDocument/2006/customXml" ds:itemID="{3D466B28-992D-4FC8-8D28-C3A88BBA80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124781-cdbf-4cf5-9060-62d569817895"/>
    <ds:schemaRef ds:uri="2be4d505-56c6-4632-a344-7fd44ca39d5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11535</TotalTime>
  <Words>11266</Words>
  <Application>Microsoft Office PowerPoint</Application>
  <PresentationFormat>Widescreen</PresentationFormat>
  <Paragraphs>683</Paragraphs>
  <Slides>71</Slides>
  <Notes>63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71</vt:i4>
      </vt:variant>
    </vt:vector>
  </HeadingPairs>
  <TitlesOfParts>
    <vt:vector size="81" baseType="lpstr">
      <vt:lpstr>ＭＳ Ｐゴシック</vt:lpstr>
      <vt:lpstr>Aptos</vt:lpstr>
      <vt:lpstr>Arial</vt:lpstr>
      <vt:lpstr>Calibri</vt:lpstr>
      <vt:lpstr>Source Sans Pro</vt:lpstr>
      <vt:lpstr>Times New Roman</vt:lpstr>
      <vt:lpstr>Verdana</vt:lpstr>
      <vt:lpstr>Wingdings</vt:lpstr>
      <vt:lpstr>Wingdings 2</vt:lpstr>
      <vt:lpstr>Dividend</vt:lpstr>
      <vt:lpstr>29 CFR Part 1904</vt:lpstr>
      <vt:lpstr>Organization of the Rule</vt:lpstr>
      <vt:lpstr>Purpose of the Rule</vt:lpstr>
      <vt:lpstr>Subpart B - Scope</vt:lpstr>
      <vt:lpstr>Partial Exemption</vt:lpstr>
      <vt:lpstr>1904.1 – Size Exemption</vt:lpstr>
      <vt:lpstr>1904.2 – Industry Exemption</vt:lpstr>
      <vt:lpstr>Recording Criteria</vt:lpstr>
      <vt:lpstr>1904.4 – Recording Criteria</vt:lpstr>
      <vt:lpstr>OSHA Injury and Illness Recordkeeping</vt:lpstr>
      <vt:lpstr>OSHA 29 CFR Part 1904 Recordability Decision Tree</vt:lpstr>
      <vt:lpstr>Step 1: Did the employee experience an injury or illness?</vt:lpstr>
      <vt:lpstr>Step 1: Did the employee experience an injury or illness? </vt:lpstr>
      <vt:lpstr>Step 1: Did the employee experience an injury or  illness?</vt:lpstr>
      <vt:lpstr>OSHA 29 CFR Part 1904  Recordability Decision Tree</vt:lpstr>
      <vt:lpstr>Step 2: Is the injury or illness work-related?</vt:lpstr>
      <vt:lpstr>1904.5 – Work Environment</vt:lpstr>
      <vt:lpstr>1904.5 – Significant Aggravation</vt:lpstr>
      <vt:lpstr>1904.5 - Exceptions</vt:lpstr>
      <vt:lpstr>1904.5 – Exceptions (continued)</vt:lpstr>
      <vt:lpstr>1904.5 – Travel Status</vt:lpstr>
      <vt:lpstr>1904.5 – Work at Home</vt:lpstr>
      <vt:lpstr>Step 2: Is the injury or  illness work-related?</vt:lpstr>
      <vt:lpstr>Step 2: Is the  injury or illness work-related?</vt:lpstr>
      <vt:lpstr>Step 2: Is the injury or illness work-related? </vt:lpstr>
      <vt:lpstr>OSHA 29 CFR Part 1904  Recordability Decision Tree step 3</vt:lpstr>
      <vt:lpstr>Step 3: Is the injury or illness a new case?</vt:lpstr>
      <vt:lpstr>1904.6 – New Case</vt:lpstr>
      <vt:lpstr>Step 3: Is the injury or  illness a new case?</vt:lpstr>
      <vt:lpstr>Step 3: Is the injury or illness a  new case?</vt:lpstr>
      <vt:lpstr>Step 3:  Is the injury or illness a new case?</vt:lpstr>
      <vt:lpstr>OSHA 29 CFR Part 1904 Recordability Decision Tree step 4</vt:lpstr>
      <vt:lpstr>Step 4: Does the injury or illness meet the general criteria or the application to specific cases?</vt:lpstr>
      <vt:lpstr>1904.7(b)(3) – Days Away Cases</vt:lpstr>
      <vt:lpstr>1904.7(b)(3)  –  Days Away Cases</vt:lpstr>
      <vt:lpstr>1904.7(b)(4) – Restricted Work Cases</vt:lpstr>
      <vt:lpstr>1904.7(b)(4)  –  Restricted Work Cases</vt:lpstr>
      <vt:lpstr>1904.7(b)(4) – Job Transfer </vt:lpstr>
      <vt:lpstr>1904.7(b)(5) – Medical Treatment</vt:lpstr>
      <vt:lpstr>1904.7(b)(5) – First Aid</vt:lpstr>
      <vt:lpstr>1904.7(b)(6) – Loss of Consciousness</vt:lpstr>
      <vt:lpstr>1904.7(b)(7) – Significant Diagnosed Injury or Illness</vt:lpstr>
      <vt:lpstr>1904.8 – Bloodborne Pathogens</vt:lpstr>
      <vt:lpstr>1904.9 – Medical Removal</vt:lpstr>
      <vt:lpstr>1904.10 – Hearing Loss</vt:lpstr>
      <vt:lpstr>1904.10 – Hearing Loss (continued)</vt:lpstr>
      <vt:lpstr>1904.10 – Hearing Loss Decision Tree</vt:lpstr>
      <vt:lpstr>1904.11 - Tuberculosis</vt:lpstr>
      <vt:lpstr>1904.29 – Recordkeeping Forms</vt:lpstr>
      <vt:lpstr>OSHA Form 300, Log of Work-Related Injuries and Illnesses</vt:lpstr>
      <vt:lpstr>OSHA Form 301, Injury and Illness Incident Report</vt:lpstr>
      <vt:lpstr>OSHA Form 300A, Summary of Work-Related Injuries and Illnesses</vt:lpstr>
      <vt:lpstr>1904.29 – Recordkeeping Forms Requirements</vt:lpstr>
      <vt:lpstr>1904.29 – Privacy Protection</vt:lpstr>
      <vt:lpstr>1904.29 – Privacy Protection (continued)</vt:lpstr>
      <vt:lpstr>1904.29  –  Privacy Protection (continued)</vt:lpstr>
      <vt:lpstr>Subpart D – Other Requirements</vt:lpstr>
      <vt:lpstr>1904.30 – Multiple Business Establishments</vt:lpstr>
      <vt:lpstr>1904.31 – Covered Employees</vt:lpstr>
      <vt:lpstr>1904.32 – Annual Summary</vt:lpstr>
      <vt:lpstr>1904.32 – Annual Summary (continued)</vt:lpstr>
      <vt:lpstr>1904.33 – Retention and Updating</vt:lpstr>
      <vt:lpstr>1904.35 – Employee Involvement</vt:lpstr>
      <vt:lpstr>1904.35 – Employee Involvement (continued)</vt:lpstr>
      <vt:lpstr>1904.36 – Prohibition Against Discrimination</vt:lpstr>
      <vt:lpstr>1904.37 – State Plans</vt:lpstr>
      <vt:lpstr>Subpart E – Reporting Information to the Government</vt:lpstr>
      <vt:lpstr>1904.39 – Fatality/Catastrophe Reporting</vt:lpstr>
      <vt:lpstr>1904.40 – Providing Records to Government Representatives</vt:lpstr>
      <vt:lpstr>1904.41 – Electronically Submit Injury and Illness Data</vt:lpstr>
      <vt:lpstr>For more help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Dobson, Yvonne - OSHA</dc:creator>
  <cp:lastModifiedBy>Burt, Laura A - OSHA</cp:lastModifiedBy>
  <cp:revision>30</cp:revision>
  <dcterms:created xsi:type="dcterms:W3CDTF">2025-01-24T16:03:08Z</dcterms:created>
  <dcterms:modified xsi:type="dcterms:W3CDTF">2026-08-28T13:55:15Z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0x01010032DC0FAD45638F46ADC9FBBF2D91EA71</vt:lpwstr>
  </property>
  <property fmtid="{D5CDD505-2E9C-101B-9397-08002B2CF9AE}" pid="3" name="MediaServiceImageTags">
    <vt:lpwstr/>
  </property>
</Properties>
</file>