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5" r:id="rId2"/>
    <p:sldId id="296" r:id="rId3"/>
    <p:sldId id="297" r:id="rId4"/>
    <p:sldId id="298" r:id="rId5"/>
  </p:sldIdLst>
  <p:sldSz cx="12192000" cy="6858000"/>
  <p:notesSz cx="9296400" cy="7010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182C83"/>
    <a:srgbClr val="FF99FF"/>
    <a:srgbClr val="182E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1" autoAdjust="0"/>
    <p:restoredTop sz="94633"/>
  </p:normalViewPr>
  <p:slideViewPr>
    <p:cSldViewPr>
      <p:cViewPr varScale="1">
        <p:scale>
          <a:sx n="94" d="100"/>
          <a:sy n="94" d="100"/>
        </p:scale>
        <p:origin x="210" y="3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3C6CAE-4051-C34E-A340-EB220B6B11FD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smtClean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1BCEBE-1593-4A43-ABCB-ABC045DA94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88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6D02FF1-666A-534A-8814-EE75650F9943}" type="datetimeFigureOut">
              <a:rPr lang="en-US"/>
              <a:pPr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7975"/>
            <a:ext cx="4029075" cy="3524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7975"/>
            <a:ext cx="4029075" cy="352425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BE2779E-D1FA-B94E-B00B-BB69D64E608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3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2779E-D1FA-B94E-B00B-BB69D64E608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97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gradFill rotWithShape="1">
          <a:gsLst>
            <a:gs pos="52000">
              <a:srgbClr val="0070C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79083" y="914400"/>
            <a:ext cx="5606517" cy="1266624"/>
          </a:xfrm>
        </p:spPr>
        <p:txBody>
          <a:bodyPr>
            <a:noAutofit/>
          </a:bodyPr>
          <a:lstStyle>
            <a:lvl1pPr algn="r">
              <a:defRPr sz="3600" b="1" baseline="0">
                <a:solidFill>
                  <a:srgbClr val="0070C0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Most Frequently Cited Violations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16915" y="5486400"/>
            <a:ext cx="5268685" cy="8532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800" b="1">
                <a:solidFill>
                  <a:srgbClr val="0070C0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OSHA Federal Standards</a:t>
            </a:r>
          </a:p>
          <a:p>
            <a:pPr lvl="0"/>
            <a:r>
              <a:rPr lang="en-US" dirty="0"/>
              <a:t>October 1, 2019 – September 30, 2020</a:t>
            </a:r>
          </a:p>
        </p:txBody>
      </p:sp>
    </p:spTree>
    <p:extLst>
      <p:ext uri="{BB962C8B-B14F-4D97-AF65-F5344CB8AC3E}">
        <p14:creationId xmlns:p14="http://schemas.microsoft.com/office/powerpoint/2010/main" val="1687594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91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108585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032000" y="3733800"/>
            <a:ext cx="8128000" cy="0"/>
          </a:xfrm>
          <a:prstGeom prst="line">
            <a:avLst/>
          </a:prstGeom>
          <a:ln w="3175" cmpd="sng">
            <a:solidFill>
              <a:srgbClr val="0070C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51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6360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62201"/>
            <a:ext cx="10972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70C0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80641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8591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432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362201"/>
            <a:ext cx="5384800" cy="3763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144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419350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3059112"/>
            <a:ext cx="5386917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419350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182C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3059112"/>
            <a:ext cx="5389033" cy="29606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70C0"/>
              </a:buClr>
              <a:buFont typeface="Wingdings" charset="2"/>
              <a:buChar char="§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182C83"/>
              </a:buCl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001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042400" cy="1143000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90000"/>
              </a:lnSpc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630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037B6F6-7BD1-8A4C-9236-10E89A1C01D6}"/>
              </a:ext>
            </a:extLst>
          </p:cNvPr>
          <p:cNvSpPr/>
          <p:nvPr userDrawn="1"/>
        </p:nvSpPr>
        <p:spPr>
          <a:xfrm>
            <a:off x="8991600" y="6019800"/>
            <a:ext cx="28956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93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3287" y="1305154"/>
            <a:ext cx="7372350" cy="166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22"/>
          <p:cNvPicPr>
            <a:picLocks noChangeAspect="1" noChangeArrowheads="1"/>
          </p:cNvPicPr>
          <p:nvPr userDrawn="1"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71000" y="6172200"/>
            <a:ext cx="2489200" cy="40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presentation_top.jpg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12192000" cy="22098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42377-1800-4CC5-9036-F2723C6C6B5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4000">
              <a:srgbClr val="0070C0"/>
            </a:gs>
            <a:gs pos="82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hoto of a cargo ship in dry dock at a shipyard, with workers in high-visibility gear walking on the dock below large cranes and scaffold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SHA Logo" descr="Image of the OSHA logo" title="OSHA Log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0"/>
            <a:ext cx="2209800" cy="638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Most Frequently Cited Serious Violations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6400800" y="2644676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800" b="1" dirty="0">
                <a:solidFill>
                  <a:schemeClr val="bg1"/>
                </a:solidFill>
              </a:rPr>
              <a:t>Maritime Industry FY2026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OSHA Federal Standards</a:t>
            </a:r>
          </a:p>
          <a:p>
            <a:r>
              <a:rPr lang="en-US" dirty="0">
                <a:solidFill>
                  <a:schemeClr val="bg1"/>
                </a:solidFill>
              </a:rPr>
              <a:t>October 1, 2025 – 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69831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9448800" cy="1143000"/>
          </a:xfrm>
        </p:spPr>
        <p:txBody>
          <a:bodyPr/>
          <a:lstStyle/>
          <a:p>
            <a:r>
              <a:rPr lang="en-US" dirty="0"/>
              <a:t>Most Frequently Cited Serious Violations in </a:t>
            </a:r>
            <a:br>
              <a:rPr lang="en-US" dirty="0"/>
            </a:br>
            <a:r>
              <a:rPr lang="en-US" dirty="0"/>
              <a:t>Shipyard Employment  FY 2026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1915</a:t>
            </a:r>
          </a:p>
        </p:txBody>
      </p:sp>
      <p:pic>
        <p:nvPicPr>
          <p:cNvPr id="5" name="Picture 4" descr="Bar chart showing the five most frequently cited serious violations in Shipyard Employment for FY 2025: 1915.73(d) unguarded edges, 8 citations; 1915.56(e) hazard assessment verification, 5 citations; 1915.73(c) open hatch edges, 4 citations; 1915.152(b) PPE provided and used, 4 citations; 1915.71(b)(5) shielding from direct rays, 3 citations">
            <a:extLst>
              <a:ext uri="{FF2B5EF4-FFF2-40B4-BE49-F238E27FC236}">
                <a16:creationId xmlns:a16="http://schemas.microsoft.com/office/drawing/2014/main" id="{8043A554-1BC0-74D4-277C-4DF763EE0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222719"/>
            <a:ext cx="8458200" cy="356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831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9372600" cy="1143000"/>
          </a:xfrm>
        </p:spPr>
        <p:txBody>
          <a:bodyPr/>
          <a:lstStyle/>
          <a:p>
            <a:r>
              <a:rPr lang="en-US" dirty="0"/>
              <a:t>Most Frequently Cited Serious Violations in </a:t>
            </a:r>
            <a:br>
              <a:rPr lang="en-US" dirty="0"/>
            </a:br>
            <a:r>
              <a:rPr lang="en-US" dirty="0"/>
              <a:t>Marine Terminals FY 2026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CFR 1917</a:t>
            </a:r>
          </a:p>
        </p:txBody>
      </p:sp>
      <p:pic>
        <p:nvPicPr>
          <p:cNvPr id="5" name="Picture 4" descr="Bar chart showing the five most frequently cited serious violations in Marine Terminals for FY 2025: 1917.50(c)(1) crane and derrick testing, 5 citations; 1917.50(a) material handling device certification, 4 citations; 1917.26(c) weatherproof first aid kits, 2 citations; 1917.45(d)(2) crane or derrick defects, 2 citations; 1917.50(b)(1) OSHA-accredited certification, 2 citations.">
            <a:extLst>
              <a:ext uri="{FF2B5EF4-FFF2-40B4-BE49-F238E27FC236}">
                <a16:creationId xmlns:a16="http://schemas.microsoft.com/office/drawing/2014/main" id="{65C88808-7709-1793-DE34-6A4E6628C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963" y="2212444"/>
            <a:ext cx="7494637" cy="364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5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9372600" cy="1143000"/>
          </a:xfrm>
        </p:spPr>
        <p:txBody>
          <a:bodyPr/>
          <a:lstStyle/>
          <a:p>
            <a:r>
              <a:rPr lang="en-US" dirty="0"/>
              <a:t>Most Frequently Cited Serious Violations in </a:t>
            </a:r>
            <a:br>
              <a:rPr lang="en-US" dirty="0"/>
            </a:br>
            <a:r>
              <a:rPr lang="en-US" dirty="0"/>
              <a:t>Longshoring FY 2026</a:t>
            </a:r>
          </a:p>
        </p:txBody>
      </p:sp>
      <p:sp>
        <p:nvSpPr>
          <p:cNvPr id="10" name="TextBox 9"/>
          <p:cNvSpPr txBox="1"/>
          <p:nvPr/>
        </p:nvSpPr>
        <p:spPr>
          <a:xfrm rot="5400000">
            <a:off x="-1523495" y="3746213"/>
            <a:ext cx="3631763" cy="584775"/>
          </a:xfrm>
          <a:prstGeom prst="rect">
            <a:avLst/>
          </a:prstGeom>
          <a:solidFill>
            <a:srgbClr val="0070C0"/>
          </a:solidFill>
        </p:spPr>
        <p:txBody>
          <a:bodyPr vert="horz" wrap="squar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29 </a:t>
            </a:r>
            <a:r>
              <a:rPr lang="en-US" sz="3200" b="1">
                <a:solidFill>
                  <a:schemeClr val="bg1"/>
                </a:solidFill>
              </a:rPr>
              <a:t>CFR 1918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Bar chart showing the five most frequently cited serious violations in Longshoring for FY 2025: 1918.22(e) gangway side nets, 8 citations; 1918.11(a) vessel cargo handling gear, 2 citations; 1918.22(b) gangway handrail height, 1 citation; 1918.22(i) gangway handrail and surface condition, 1 citation; 1918.24(d) unsafe ladder rung spacing, 1 citation">
            <a:extLst>
              <a:ext uri="{FF2B5EF4-FFF2-40B4-BE49-F238E27FC236}">
                <a16:creationId xmlns:a16="http://schemas.microsoft.com/office/drawing/2014/main" id="{C2324587-7A29-13C3-4948-F5CC6D779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22719"/>
            <a:ext cx="8839200" cy="363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333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Default Design</vt:lpstr>
      <vt:lpstr>Most Frequently Cited Serious Violations</vt:lpstr>
      <vt:lpstr>Most Frequently Cited Serious Violations in  Shipyard Employment  FY 2026</vt:lpstr>
      <vt:lpstr>Most Frequently Cited Serious Violations in  Marine Terminals FY 2026</vt:lpstr>
      <vt:lpstr>Most Frequently Cited Serious Violations in  Longshoring FY 2026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2021-12-08T17:30:43Z</dcterms:created>
  <dcterms:modified xsi:type="dcterms:W3CDTF">2026-10-19T13:28:04Z</dcterms:modified>
</cp:coreProperties>
</file>