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95" r:id="rId2"/>
    <p:sldId id="294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</p:sldIdLst>
  <p:sldSz cx="12192000" cy="6858000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182C83"/>
    <a:srgbClr val="FF99FF"/>
    <a:srgbClr val="182E6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89" autoAdjust="0"/>
    <p:restoredTop sz="94633"/>
  </p:normalViewPr>
  <p:slideViewPr>
    <p:cSldViewPr>
      <p:cViewPr varScale="1">
        <p:scale>
          <a:sx n="93" d="100"/>
          <a:sy n="93" d="100"/>
        </p:scale>
        <p:origin x="210" y="3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smtClean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3C6CAE-4051-C34E-A340-EB220B6B11FD}" type="datetimeFigureOut">
              <a:rPr lang="en-US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smtClean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1BCEBE-1593-4A43-ABCB-ABC045DA94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88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6D02FF1-666A-534A-8814-EE75650F9943}" type="datetimeFigureOut">
              <a:rPr lang="en-US"/>
              <a:pPr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7975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BE2779E-D1FA-B94E-B00B-BB69D64E60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34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F29C1-87F2-4AC7-A9DA-3CEE795C97F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714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19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108585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032000" y="3733800"/>
            <a:ext cx="8128000" cy="0"/>
          </a:xfrm>
          <a:prstGeom prst="line">
            <a:avLst/>
          </a:prstGeom>
          <a:ln w="3175" cmpd="sng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51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6360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62201"/>
            <a:ext cx="10972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70C0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0641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859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432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362201"/>
            <a:ext cx="5384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362201"/>
            <a:ext cx="5384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14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419350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059112"/>
            <a:ext cx="5386917" cy="29606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419350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3059112"/>
            <a:ext cx="5389033" cy="29606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001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0424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6302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37B6F6-7BD1-8A4C-9236-10E89A1C01D6}"/>
              </a:ext>
            </a:extLst>
          </p:cNvPr>
          <p:cNvSpPr/>
          <p:nvPr userDrawn="1"/>
        </p:nvSpPr>
        <p:spPr>
          <a:xfrm>
            <a:off x="8991600" y="6019800"/>
            <a:ext cx="28956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9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3287" y="1305154"/>
            <a:ext cx="7372350" cy="166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9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gradFill rotWithShape="1">
          <a:gsLst>
            <a:gs pos="42000">
              <a:srgbClr val="0070C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79083" y="914400"/>
            <a:ext cx="5606517" cy="1266624"/>
          </a:xfrm>
        </p:spPr>
        <p:txBody>
          <a:bodyPr>
            <a:noAutofit/>
          </a:bodyPr>
          <a:lstStyle>
            <a:lvl1pPr algn="r">
              <a:defRPr sz="3600" b="1" baseline="0">
                <a:solidFill>
                  <a:srgbClr val="0070C0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Most Frequently Cited Violations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16915" y="5486400"/>
            <a:ext cx="5268685" cy="8532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rgbClr val="0070C0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OSHA Federal Standards</a:t>
            </a:r>
          </a:p>
          <a:p>
            <a:pPr lvl="0"/>
            <a:r>
              <a:rPr lang="en-US" dirty="0"/>
              <a:t>October 1, 2019 – September 30, 2020</a:t>
            </a:r>
          </a:p>
        </p:txBody>
      </p:sp>
    </p:spTree>
    <p:extLst>
      <p:ext uri="{BB962C8B-B14F-4D97-AF65-F5344CB8AC3E}">
        <p14:creationId xmlns:p14="http://schemas.microsoft.com/office/powerpoint/2010/main" val="1687594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22"/>
          <p:cNvPicPr>
            <a:picLocks noChangeAspect="1" noChangeArrowheads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000" y="6172200"/>
            <a:ext cx="2489200" cy="40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presentation_top.jp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"/>
            <a:ext cx="12192000" cy="22098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42377-1800-4CC5-9036-F2723C6C6B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9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photos: top, a worker in protective gear welding a steel beam with sparks flying; bottom, a technician in safety glasses servicing red industrial pump equipment in a mechanical room">
            <a:extLst>
              <a:ext uri="{FF2B5EF4-FFF2-40B4-BE49-F238E27FC236}">
                <a16:creationId xmlns:a16="http://schemas.microsoft.com/office/drawing/2014/main" id="{D0402108-A27C-67A5-97AA-EF6982B3E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82639" cy="6858000"/>
          </a:xfrm>
          <a:prstGeom prst="rect">
            <a:avLst/>
          </a:prstGeom>
        </p:spPr>
      </p:pic>
      <p:pic>
        <p:nvPicPr>
          <p:cNvPr id="5" name="OSHA Logo" descr="Image of the OSHA Logo" title="OSHA 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0"/>
            <a:ext cx="2209800" cy="6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"/>
          <p:cNvSpPr>
            <a:spLocks noGrp="1"/>
          </p:cNvSpPr>
          <p:nvPr>
            <p:ph type="ctrTitle" idx="4294967295"/>
          </p:nvPr>
        </p:nvSpPr>
        <p:spPr>
          <a:xfrm>
            <a:off x="6172200" y="959873"/>
            <a:ext cx="5562600" cy="1371600"/>
          </a:xfrm>
        </p:spPr>
        <p:txBody>
          <a:bodyPr>
            <a:normAutofit/>
          </a:bodyPr>
          <a:lstStyle/>
          <a:p>
            <a:pPr algn="r"/>
            <a:r>
              <a:rPr lang="en-US" sz="360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+mn-lt"/>
              </a:rPr>
              <a:t>Most Frequently Cited Serious Violations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6477000" y="2644676"/>
            <a:ext cx="525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chemeClr val="bg1"/>
                </a:solidFill>
              </a:rPr>
              <a:t>General Industry FY2026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7086600" y="5410200"/>
            <a:ext cx="4648200" cy="8382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OSHA Federal Standards</a:t>
            </a:r>
          </a:p>
          <a:p>
            <a:r>
              <a:rPr lang="en-US" dirty="0">
                <a:solidFill>
                  <a:schemeClr val="bg1"/>
                </a:solidFill>
              </a:rPr>
              <a:t>October 1, 2025 – 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269831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Most Frequently Cited Serious Violations in General Industry FY 20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Frequently Cited Serious Violations in General Industry FY 2026</a:t>
            </a:r>
          </a:p>
        </p:txBody>
      </p:sp>
      <p:sp>
        <p:nvSpPr>
          <p:cNvPr id="9" name="TextBox 8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7" name="Picture 6" descr="Bar chart showing the ten most frequently cited serious violations in General Industry for FY 2026: 1910.212(a)(1) machine guarding methods, 805 citations; 1910.1200(e)(1) HazCom written program, 726; 1910.1200(h)(1) HazCom information and training, 571; 1910.147(c)(4)(i) hazardous energy control procedures, 448; 1910.134(e)(1) respirator medical evaluations, 388; 1910.212(a)(3)(ii) point of operation guarding, 274; 1910.134(c)(1) respirator fit testing, 261; 1910.178(l)(1)(i) powered industrial truck training, 260; 1910.1200(g)(8) SDS accessibility, 255; 1910.132(d)(2) PPE hazard assessment verification, 248">
            <a:extLst>
              <a:ext uri="{FF2B5EF4-FFF2-40B4-BE49-F238E27FC236}">
                <a16:creationId xmlns:a16="http://schemas.microsoft.com/office/drawing/2014/main" id="{D5FA25E9-D625-A1F6-A347-E0CB274F7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222719"/>
            <a:ext cx="7543800" cy="39494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1910 Overall MFC</a:t>
            </a:r>
          </a:p>
        </p:txBody>
      </p:sp>
    </p:spTree>
    <p:extLst>
      <p:ext uri="{BB962C8B-B14F-4D97-AF65-F5344CB8AC3E}">
        <p14:creationId xmlns:p14="http://schemas.microsoft.com/office/powerpoint/2010/main" val="3487344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Walking-Working Surfaces </a:t>
            </a:r>
            <a:br>
              <a:rPr lang="en-US" dirty="0"/>
            </a:br>
            <a:r>
              <a:rPr lang="en-US" dirty="0"/>
              <a:t>[1910.21 – .30]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Walking-Working Surfaces, 1910.21–.30: .28(b)(1)(i) unprotected sides and edges, 228 citations; .22(a)(1) surfaces kept clean, 131; .22(a)(3) surfaces free of hazards, 76; .30(a)(1) fall protection training, 59; .22(d)(1) floor load rating, 42">
            <a:extLst>
              <a:ext uri="{FF2B5EF4-FFF2-40B4-BE49-F238E27FC236}">
                <a16:creationId xmlns:a16="http://schemas.microsoft.com/office/drawing/2014/main" id="{A35A0222-B0D5-4AAC-1E72-62BF7DBFD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2225177"/>
            <a:ext cx="7467600" cy="36317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8373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D</a:t>
            </a:r>
          </a:p>
        </p:txBody>
      </p:sp>
    </p:spTree>
    <p:extLst>
      <p:ext uri="{BB962C8B-B14F-4D97-AF65-F5344CB8AC3E}">
        <p14:creationId xmlns:p14="http://schemas.microsoft.com/office/powerpoint/2010/main" val="2742831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Routes &amp; Emergency Planning</a:t>
            </a:r>
            <a:br>
              <a:rPr lang="en-US" dirty="0"/>
            </a:br>
            <a:r>
              <a:rPr lang="en-US" dirty="0"/>
              <a:t>[1910.33 – .39]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Exit Routes and Emergency Planning, 1910.33–.39: .37(a)(3) exit routes free and unobstructed, 171 citations; .37(b)(2) clearly visible and marked, 73; .36(d)(1) exit doors open from inside, 48; .37(b)(5) exit discharge route marked, 39; .36(g)(2) exit access minimum width, 39">
            <a:extLst>
              <a:ext uri="{FF2B5EF4-FFF2-40B4-BE49-F238E27FC236}">
                <a16:creationId xmlns:a16="http://schemas.microsoft.com/office/drawing/2014/main" id="{C6550DFF-D79F-5F84-C5B8-8927E7F12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222719"/>
            <a:ext cx="7848600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E</a:t>
            </a:r>
          </a:p>
        </p:txBody>
      </p:sp>
    </p:spTree>
    <p:extLst>
      <p:ext uri="{BB962C8B-B14F-4D97-AF65-F5344CB8AC3E}">
        <p14:creationId xmlns:p14="http://schemas.microsoft.com/office/powerpoint/2010/main" val="282725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Powered Platforms, Manlifts, &amp; Vehicle-Mounted Work Platforms [1910.66 – .68] 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Powered Platforms, Manlifts, and Vehicle-Mounted Work Platforms, 1910.66–.68: .67(c)(2)(v) personal fall arrest worn, 48 citations; .67(c)(2)(ii) trained operator for aerial lifts, 4; .68(e)(1) manlift inspection by competent person, 2; .67(c)(2)(iv) standing firmly on basket floor, 2; .67(b)(2) field modifying aerial lifts, 1">
            <a:extLst>
              <a:ext uri="{FF2B5EF4-FFF2-40B4-BE49-F238E27FC236}">
                <a16:creationId xmlns:a16="http://schemas.microsoft.com/office/drawing/2014/main" id="{0F582042-4446-C5A0-222B-91A385342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222719"/>
            <a:ext cx="7315200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F</a:t>
            </a:r>
          </a:p>
        </p:txBody>
      </p:sp>
    </p:spTree>
    <p:extLst>
      <p:ext uri="{BB962C8B-B14F-4D97-AF65-F5344CB8AC3E}">
        <p14:creationId xmlns:p14="http://schemas.microsoft.com/office/powerpoint/2010/main" val="2433471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Occupational Health &amp; Environmental Control </a:t>
            </a:r>
            <a:br>
              <a:rPr lang="en-US" dirty="0"/>
            </a:br>
            <a:r>
              <a:rPr lang="en-US" dirty="0"/>
              <a:t>[1910.94 – .98] </a:t>
            </a:r>
          </a:p>
        </p:txBody>
      </p:sp>
      <p:sp>
        <p:nvSpPr>
          <p:cNvPr id="12" name="TextBox 11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Occupational Health and Environmental Control, 1910.94–.98: .95(c)(1) hearing conservation program, 98 citations; .95(d)(1) noise monitoring program, 50; .95(k)(1) employee noise training, 39; .95(g)(1) audiometric testing program, 38; .95(g)(6) annual audiogram, 14">
            <a:extLst>
              <a:ext uri="{FF2B5EF4-FFF2-40B4-BE49-F238E27FC236}">
                <a16:creationId xmlns:a16="http://schemas.microsoft.com/office/drawing/2014/main" id="{364A2CE1-68A3-C87E-D3D6-737A8DCA1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222718"/>
            <a:ext cx="7620000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G</a:t>
            </a:r>
          </a:p>
        </p:txBody>
      </p:sp>
    </p:spTree>
    <p:extLst>
      <p:ext uri="{BB962C8B-B14F-4D97-AF65-F5344CB8AC3E}">
        <p14:creationId xmlns:p14="http://schemas.microsoft.com/office/powerpoint/2010/main" val="563026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Hazardous Materials</a:t>
            </a:r>
            <a:br>
              <a:rPr lang="en-US" dirty="0"/>
            </a:br>
            <a:r>
              <a:rPr lang="en-US" dirty="0"/>
              <a:t> [1910.101 – .126]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Hazardous Materials, 1910.101–.126: .101(b) compressed gas handling and storage, 47 citations; .107(b)(9) spray finishing accessibility for cleaning, 28; .107(b)(5)(i) spray finishing air velocity, 27; .106(e)(6)(ii) flammable liquid container bonding, 25; .119(j)(2) process safety management equipment integrity, 19">
            <a:extLst>
              <a:ext uri="{FF2B5EF4-FFF2-40B4-BE49-F238E27FC236}">
                <a16:creationId xmlns:a16="http://schemas.microsoft.com/office/drawing/2014/main" id="{19A9E5B5-E92E-DEB5-38BD-625D120F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222718"/>
            <a:ext cx="8153400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H</a:t>
            </a:r>
          </a:p>
        </p:txBody>
      </p:sp>
    </p:spTree>
    <p:extLst>
      <p:ext uri="{BB962C8B-B14F-4D97-AF65-F5344CB8AC3E}">
        <p14:creationId xmlns:p14="http://schemas.microsoft.com/office/powerpoint/2010/main" val="2863105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 22 for MFC Personal Protective Equipment 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Protective Equipment  [1910.132 – .138]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Personal Protective Equipment, 1910.132–.138: .134(e)(1) respirator medical evaluation, 388 citations; .134(c)(1) written respirator program, 261; .132(d)(2) workplace hazard assessment verification, 248; .134(f)(2) respirator fit testing, 230; .132(d)(1) workplace hazard assessment, 201">
            <a:extLst>
              <a:ext uri="{FF2B5EF4-FFF2-40B4-BE49-F238E27FC236}">
                <a16:creationId xmlns:a16="http://schemas.microsoft.com/office/drawing/2014/main" id="{9536D4A3-A3E7-BEA3-4722-0AF513583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1" y="2222719"/>
            <a:ext cx="8381999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I</a:t>
            </a:r>
          </a:p>
        </p:txBody>
      </p:sp>
    </p:spTree>
    <p:extLst>
      <p:ext uri="{BB962C8B-B14F-4D97-AF65-F5344CB8AC3E}">
        <p14:creationId xmlns:p14="http://schemas.microsoft.com/office/powerpoint/2010/main" val="3531957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Environmental </a:t>
            </a:r>
            <a:r>
              <a:rPr lang="en-US" dirty="0"/>
              <a:t>Controls </a:t>
            </a:r>
            <a:br>
              <a:rPr lang="en-US" dirty="0"/>
            </a:br>
            <a:r>
              <a:rPr lang="en-US" dirty="0"/>
              <a:t> [1910.141 – .147] 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General Environmental Controls, 1910.141–.147: .147(c)(4)(i) hazardous energy control procedures developed, 448 citations; .147(c)(6)(i) periodic inspections, 238; .147(c)(1) program established, 227; .147(d) procedures covering required elements, 203; .147(c)(7)(i)(A) authorized employee training, 172">
            <a:extLst>
              <a:ext uri="{FF2B5EF4-FFF2-40B4-BE49-F238E27FC236}">
                <a16:creationId xmlns:a16="http://schemas.microsoft.com/office/drawing/2014/main" id="{E7BB353F-55B3-4D51-4613-28DEA20DC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222719"/>
            <a:ext cx="8839200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J</a:t>
            </a:r>
          </a:p>
        </p:txBody>
      </p:sp>
    </p:spTree>
    <p:extLst>
      <p:ext uri="{BB962C8B-B14F-4D97-AF65-F5344CB8AC3E}">
        <p14:creationId xmlns:p14="http://schemas.microsoft.com/office/powerpoint/2010/main" val="1989802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2DDD38C-02AE-BCDA-A209-BF7200295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&amp; First Aid </a:t>
            </a:r>
            <a:br>
              <a:rPr lang="en-US" dirty="0"/>
            </a:br>
            <a:r>
              <a:rPr lang="en-US" dirty="0"/>
              <a:t>[1910.151 –.152] </a:t>
            </a:r>
          </a:p>
        </p:txBody>
      </p:sp>
      <p:sp>
        <p:nvSpPr>
          <p:cNvPr id="9" name="TextBox 8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three most frequently cited violations under Medical and First Aid, 1910.151–.152: .151(c) eye and body flushing facilities, 237 citations; .151(b) first aid training and supplies, 48; .151(a) medical personnel advice and consultation, 3">
            <a:extLst>
              <a:ext uri="{FF2B5EF4-FFF2-40B4-BE49-F238E27FC236}">
                <a16:creationId xmlns:a16="http://schemas.microsoft.com/office/drawing/2014/main" id="{59991429-B6CE-46C7-C1E8-61AFE2433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222719"/>
            <a:ext cx="7696200" cy="36317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K</a:t>
            </a:r>
          </a:p>
        </p:txBody>
      </p:sp>
    </p:spTree>
    <p:extLst>
      <p:ext uri="{BB962C8B-B14F-4D97-AF65-F5344CB8AC3E}">
        <p14:creationId xmlns:p14="http://schemas.microsoft.com/office/powerpoint/2010/main" val="3380770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Fire Protection </a:t>
            </a:r>
            <a:br>
              <a:rPr lang="en-US" dirty="0"/>
            </a:br>
            <a:r>
              <a:rPr lang="en-US" dirty="0"/>
              <a:t>[1910.155 – .165] 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5" name="Picture 4" descr="Bar chart showing the five most frequently cited violations under Fire Protection, 1910.155–.165: .157(c)(1) portable extinguishers provided and accessible, 180 citations; .157(e)(2) monthly visual inspection, 122; .157(e)(3) annual maintenance checks, 114; .157(g)(1) extinguisher training program, 42; .157(c)(4) fully charged and operable condition, 24">
            <a:extLst>
              <a:ext uri="{FF2B5EF4-FFF2-40B4-BE49-F238E27FC236}">
                <a16:creationId xmlns:a16="http://schemas.microsoft.com/office/drawing/2014/main" id="{F0357231-AC5F-286F-A5C2-5DB9F969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505" y="2222719"/>
            <a:ext cx="8843695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L</a:t>
            </a:r>
          </a:p>
        </p:txBody>
      </p:sp>
    </p:spTree>
    <p:extLst>
      <p:ext uri="{BB962C8B-B14F-4D97-AF65-F5344CB8AC3E}">
        <p14:creationId xmlns:p14="http://schemas.microsoft.com/office/powerpoint/2010/main" val="3893142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7FDCD3-25EB-3F3C-4D91-AAD396E91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908924"/>
            <a:ext cx="7472215" cy="2259351"/>
          </a:xfrm>
          <a:prstGeom prst="rect">
            <a:avLst/>
          </a:prstGeom>
        </p:spPr>
      </p:pic>
      <p:sp>
        <p:nvSpPr>
          <p:cNvPr id="4" name="Title 3" descr="FY 22 MFC for Compressed Gas &amp; Compressed Air Equipment 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Compressed Gas &amp; Compressed Air Equipment  [1910.166 – .169] 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M</a:t>
            </a:r>
          </a:p>
        </p:txBody>
      </p:sp>
    </p:spTree>
    <p:extLst>
      <p:ext uri="{BB962C8B-B14F-4D97-AF65-F5344CB8AC3E}">
        <p14:creationId xmlns:p14="http://schemas.microsoft.com/office/powerpoint/2010/main" val="2370742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 22 MFC for Materials Handling &amp; Storage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Handling &amp; Storage [1910.176 – .184]</a:t>
            </a:r>
          </a:p>
        </p:txBody>
      </p:sp>
      <p:sp>
        <p:nvSpPr>
          <p:cNvPr id="12" name="TextBox 11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5" name="Picture 4" descr="Bar chart showing the five most frequently cited violations under Materials Handling and Storage, 1910.176–.184: .178(l)(1)(i) powered industrial truck competency training, 260 citations; .178(l)(6) certification of training, 180; .178(l)(4)(iii) refresher training, 133; .178(q)(7) examination before service, 105; .178(a)(4) unauthorized modifications, 9">
            <a:extLst>
              <a:ext uri="{FF2B5EF4-FFF2-40B4-BE49-F238E27FC236}">
                <a16:creationId xmlns:a16="http://schemas.microsoft.com/office/drawing/2014/main" id="{14B38688-9E1D-FFB2-A664-71147F3AC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222719"/>
            <a:ext cx="7696200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N</a:t>
            </a:r>
          </a:p>
        </p:txBody>
      </p:sp>
    </p:spTree>
    <p:extLst>
      <p:ext uri="{BB962C8B-B14F-4D97-AF65-F5344CB8AC3E}">
        <p14:creationId xmlns:p14="http://schemas.microsoft.com/office/powerpoint/2010/main" val="2674365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Machinery &amp; Machine Guarding  [1910.211 – .219] 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5" name="Picture 4" descr="Bar chart showing the five most frequently cited violations under Machinery and Machine Guarding, 1910.211–.219: .212(a)(1) types of guarding methods, 805 citations; .212(a)(3)(ii) point of operation guarding, 274; .215(b)(9) abrasive wheel tongue guards, 103; .215(a)(4) abrasive wheel work rests, 83; .219(f)(3) sprocket and chain guarding, 79">
            <a:extLst>
              <a:ext uri="{FF2B5EF4-FFF2-40B4-BE49-F238E27FC236}">
                <a16:creationId xmlns:a16="http://schemas.microsoft.com/office/drawing/2014/main" id="{537D3BFA-3747-9664-6D25-AB9616FF6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286000"/>
            <a:ext cx="7772400" cy="35684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O</a:t>
            </a:r>
          </a:p>
        </p:txBody>
      </p:sp>
    </p:spTree>
    <p:extLst>
      <p:ext uri="{BB962C8B-B14F-4D97-AF65-F5344CB8AC3E}">
        <p14:creationId xmlns:p14="http://schemas.microsoft.com/office/powerpoint/2010/main" val="3918539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533400"/>
            <a:ext cx="9042400" cy="1143000"/>
          </a:xfrm>
        </p:spPr>
        <p:txBody>
          <a:bodyPr/>
          <a:lstStyle/>
          <a:p>
            <a:r>
              <a:rPr lang="en-US" dirty="0"/>
              <a:t>Hand &amp; Portable Powered Tools &amp; Other Hand-Held Equipment</a:t>
            </a:r>
            <a:br>
              <a:rPr lang="en-US" dirty="0"/>
            </a:br>
            <a:r>
              <a:rPr lang="en-US" dirty="0"/>
              <a:t>[1910.241 – .244] 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Hand and Portable Powered Tools and Other Hand-Held Equipment, 1910.241–.244: .242(b) compressed air for cleaning, 74 citations; .242(a) condition of tools and equipment, 22; .243(c)(1) abrasive wheel guarding, 20; .243(c)(3) vertical portable grinder guarding, 10; .243(b)(2) hose and connection pressure rating, 10">
            <a:extLst>
              <a:ext uri="{FF2B5EF4-FFF2-40B4-BE49-F238E27FC236}">
                <a16:creationId xmlns:a16="http://schemas.microsoft.com/office/drawing/2014/main" id="{3A951ECB-E79E-8254-72CC-71EF384FC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600" y="2222718"/>
            <a:ext cx="8204200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P</a:t>
            </a:r>
          </a:p>
        </p:txBody>
      </p:sp>
    </p:spTree>
    <p:extLst>
      <p:ext uri="{BB962C8B-B14F-4D97-AF65-F5344CB8AC3E}">
        <p14:creationId xmlns:p14="http://schemas.microsoft.com/office/powerpoint/2010/main" val="2666543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Welding, Cutting, &amp; Brazing </a:t>
            </a:r>
            <a:br>
              <a:rPr lang="en-US" dirty="0"/>
            </a:br>
            <a:r>
              <a:rPr lang="en-US" dirty="0"/>
              <a:t>[1910.251 – .255]</a:t>
            </a:r>
          </a:p>
        </p:txBody>
      </p:sp>
      <p:sp>
        <p:nvSpPr>
          <p:cNvPr id="12" name="TextBox 11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Welding, Cutting, and Brazing, 1910.251–.255: .252(b)(2)(iii) protection from arc welding rays, 47 citations; .253(b)(4)(iii) gas cylinder storage near combustibles, 37; .253(b)(2)(ii) cylinder storage inside buildings, 19; .252(b)(3) wearing protective clothing, 9; .252(a)(3)(i) no hot work on used containers, 9.">
            <a:extLst>
              <a:ext uri="{FF2B5EF4-FFF2-40B4-BE49-F238E27FC236}">
                <a16:creationId xmlns:a16="http://schemas.microsoft.com/office/drawing/2014/main" id="{ECB68BF1-5D04-B42B-C80B-FC1018F1F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209800"/>
            <a:ext cx="7378556" cy="36317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Q</a:t>
            </a:r>
          </a:p>
        </p:txBody>
      </p:sp>
    </p:spTree>
    <p:extLst>
      <p:ext uri="{BB962C8B-B14F-4D97-AF65-F5344CB8AC3E}">
        <p14:creationId xmlns:p14="http://schemas.microsoft.com/office/powerpoint/2010/main" val="1465079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Industries </a:t>
            </a:r>
            <a:br>
              <a:rPr lang="en-US" dirty="0"/>
            </a:br>
            <a:r>
              <a:rPr lang="en-US" dirty="0"/>
              <a:t>[1910.261 – .272] 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Special Industries, 1910.261–.272: .272(g)(1)(ii) grain handling entry permits, 10 citations; .265(c)(18)(i) sawmill conveyor standards, 9; .269(a)(2)(i)(A) electric power transmission employee training, 5; .266(d)(1)(vi) logging head protection, 5; .263(c)(3) bakery equipment sprocket and belt guarding, 5">
            <a:extLst>
              <a:ext uri="{FF2B5EF4-FFF2-40B4-BE49-F238E27FC236}">
                <a16:creationId xmlns:a16="http://schemas.microsoft.com/office/drawing/2014/main" id="{F1424EBC-3A1F-2DD7-0EC2-7EC8B2E05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1" y="2222719"/>
            <a:ext cx="8534399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R</a:t>
            </a:r>
          </a:p>
        </p:txBody>
      </p:sp>
    </p:spTree>
    <p:extLst>
      <p:ext uri="{BB962C8B-B14F-4D97-AF65-F5344CB8AC3E}">
        <p14:creationId xmlns:p14="http://schemas.microsoft.com/office/powerpoint/2010/main" val="90189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 22 MFC chart for electrical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</a:t>
            </a:r>
            <a:br>
              <a:rPr lang="en-US" dirty="0"/>
            </a:br>
            <a:r>
              <a:rPr lang="en-US" dirty="0"/>
              <a:t>[1910.301 – .399] 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Electrical, 1910.301–.399: .303(b)(2) proper installation and use of equipment, 178 citations; .303(g)(1) working space about electrical equipment, 145; .305(g)(1)(iv)(A) flexible cords used as fixed wiring, 124; .305(b)(2)(i) identified box covers, 79; .303(g)(1)(ii) working space not used for storage, 66">
            <a:extLst>
              <a:ext uri="{FF2B5EF4-FFF2-40B4-BE49-F238E27FC236}">
                <a16:creationId xmlns:a16="http://schemas.microsoft.com/office/drawing/2014/main" id="{456D41B7-5C7D-C88F-1F8B-ED85D5371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22718"/>
            <a:ext cx="7696200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S</a:t>
            </a:r>
          </a:p>
        </p:txBody>
      </p:sp>
    </p:spTree>
    <p:extLst>
      <p:ext uri="{BB962C8B-B14F-4D97-AF65-F5344CB8AC3E}">
        <p14:creationId xmlns:p14="http://schemas.microsoft.com/office/powerpoint/2010/main" val="3929562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Diving Operations </a:t>
            </a:r>
            <a:br>
              <a:rPr lang="en-US" dirty="0"/>
            </a:br>
            <a:r>
              <a:rPr lang="en-US" dirty="0"/>
              <a:t>[1910.401 – .440] 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1910.</a:t>
            </a:r>
          </a:p>
        </p:txBody>
      </p:sp>
      <p:pic>
        <p:nvPicPr>
          <p:cNvPr id="3" name="Picture 2" descr="Bar chart showing the five most frequently cited violations under Commercial Diving Operations, 1910.401–.440: .422(c)(1)(i) diver and dive team communication, 2 citations; .421(d)(2) pre-dive surface and underwater hazard assessment, 1; .420(a) safe practices manual, 1; .410(c)(1) employee at dive location, 1; .410(a)(1) dive team experience or training, 1">
            <a:extLst>
              <a:ext uri="{FF2B5EF4-FFF2-40B4-BE49-F238E27FC236}">
                <a16:creationId xmlns:a16="http://schemas.microsoft.com/office/drawing/2014/main" id="{09D8D884-6D6A-AB49-8595-657EFCB40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0" y="2222719"/>
            <a:ext cx="7975600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T</a:t>
            </a:r>
          </a:p>
        </p:txBody>
      </p:sp>
    </p:spTree>
    <p:extLst>
      <p:ext uri="{BB962C8B-B14F-4D97-AF65-F5344CB8AC3E}">
        <p14:creationId xmlns:p14="http://schemas.microsoft.com/office/powerpoint/2010/main" val="3050034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 &amp; Hazardous Substance </a:t>
            </a:r>
            <a:br>
              <a:rPr lang="en-US" dirty="0"/>
            </a:br>
            <a:r>
              <a:rPr lang="en-US" dirty="0"/>
              <a:t>[1910.1000 – .1450]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</a:t>
            </a:r>
            <a:r>
              <a:rPr lang="en-US" sz="3200" b="1">
                <a:solidFill>
                  <a:schemeClr val="bg1"/>
                </a:solidFill>
              </a:rPr>
              <a:t>CFR 1910.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Bar chart showing the five most frequently cited violations under Toxic and Hazardous Substances, 1910.1000–.1450: .1200(e)(1) HazCom written program, 726 citations; .1200(h)(1) employee information and training, 571; .1200(g)(8) SDS readily accessible, 255; .1200(g)(1) SDS for each chemical, 151; .1200(f)(6)(ii) information immediately available to employees, 136.">
            <a:extLst>
              <a:ext uri="{FF2B5EF4-FFF2-40B4-BE49-F238E27FC236}">
                <a16:creationId xmlns:a16="http://schemas.microsoft.com/office/drawing/2014/main" id="{3568E209-4228-E374-A75B-A8E2F6918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222719"/>
            <a:ext cx="7924800" cy="3631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Z</a:t>
            </a:r>
          </a:p>
        </p:txBody>
      </p:sp>
    </p:spTree>
    <p:extLst>
      <p:ext uri="{BB962C8B-B14F-4D97-AF65-F5344CB8AC3E}">
        <p14:creationId xmlns:p14="http://schemas.microsoft.com/office/powerpoint/2010/main" val="282253695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</Words>
  <Application>Microsoft Office PowerPoint</Application>
  <PresentationFormat>Widescreen</PresentationFormat>
  <Paragraphs>62</Paragraphs>
  <Slides>20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Default Design</vt:lpstr>
      <vt:lpstr>Most Frequently Cited Serious Violations</vt:lpstr>
      <vt:lpstr>Most Frequently Cited Serious Violations in General Industry FY 2026</vt:lpstr>
      <vt:lpstr>Walking-Working Surfaces  [1910.21 – .30]</vt:lpstr>
      <vt:lpstr>Exit Routes &amp; Emergency Planning [1910.33 – .39]</vt:lpstr>
      <vt:lpstr>Powered Platforms, Manlifts, &amp; Vehicle-Mounted Work Platforms [1910.66 – .68] </vt:lpstr>
      <vt:lpstr>Occupational Health &amp; Environmental Control  [1910.94 – .98] </vt:lpstr>
      <vt:lpstr>Hazardous Materials  [1910.101 – .126]</vt:lpstr>
      <vt:lpstr>Personal Protective Equipment  [1910.132 – .138]</vt:lpstr>
      <vt:lpstr>General Environmental Controls   [1910.141 – .147] </vt:lpstr>
      <vt:lpstr>Medical &amp; First Aid  [1910.151 –.152] </vt:lpstr>
      <vt:lpstr>Fire Protection  [1910.155 – .165] </vt:lpstr>
      <vt:lpstr>Compressed Gas &amp; Compressed Air Equipment  [1910.166 – .169] </vt:lpstr>
      <vt:lpstr>Materials Handling &amp; Storage [1910.176 – .184]</vt:lpstr>
      <vt:lpstr>Machinery &amp; Machine Guarding  [1910.211 – .219] </vt:lpstr>
      <vt:lpstr>Hand &amp; Portable Powered Tools &amp; Other Hand-Held Equipment [1910.241 – .244] </vt:lpstr>
      <vt:lpstr>Welding, Cutting, &amp; Brazing  [1910.251 – .255]</vt:lpstr>
      <vt:lpstr>Special Industries  [1910.261 – .272] </vt:lpstr>
      <vt:lpstr>Electrical  [1910.301 – .399] </vt:lpstr>
      <vt:lpstr>Commercial Diving Operations  [1910.401 – .440] </vt:lpstr>
      <vt:lpstr>Toxic &amp; Hazardous Substance  [1910.1000 – .1450]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2021-12-08T17:26:13Z</dcterms:created>
  <dcterms:modified xsi:type="dcterms:W3CDTF">2026-10-19T13:42:09Z</dcterms:modified>
</cp:coreProperties>
</file>