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9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20" r:id="rId20"/>
    <p:sldId id="312" r:id="rId21"/>
    <p:sldId id="313" r:id="rId22"/>
    <p:sldId id="315" r:id="rId23"/>
    <p:sldId id="316" r:id="rId24"/>
    <p:sldId id="317" r:id="rId25"/>
    <p:sldId id="318" r:id="rId26"/>
  </p:sldIdLst>
  <p:sldSz cx="12192000" cy="6858000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182C83"/>
    <a:srgbClr val="FF99FF"/>
    <a:srgbClr val="182E6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 autoAdjust="0"/>
    <p:restoredTop sz="95847" autoAdjust="0"/>
  </p:normalViewPr>
  <p:slideViewPr>
    <p:cSldViewPr>
      <p:cViewPr varScale="1">
        <p:scale>
          <a:sx n="95" d="100"/>
          <a:sy n="95" d="100"/>
        </p:scale>
        <p:origin x="96" y="33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3C6CAE-4051-C34E-A340-EB220B6B11FD}" type="datetimeFigureOut">
              <a:rPr lang="en-US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1BCEBE-1593-4A43-ABCB-ABC045DA94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88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6D02FF1-666A-534A-8814-EE75650F9943}" type="datetimeFigureOut">
              <a:rPr lang="en-US"/>
              <a:pPr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BE2779E-D1FA-B94E-B00B-BB69D64E60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34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18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F29C1-87F2-4AC7-A9DA-3CEE795C97F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788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17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93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0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9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108585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032000" y="3733800"/>
            <a:ext cx="8128000" cy="0"/>
          </a:xfrm>
          <a:prstGeom prst="line">
            <a:avLst/>
          </a:prstGeom>
          <a:ln w="3175" cmpd="sng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51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6360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1"/>
            <a:ext cx="10972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70C0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641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859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43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362201"/>
            <a:ext cx="5384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362201"/>
            <a:ext cx="5384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14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419350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059112"/>
            <a:ext cx="5386917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419350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3059112"/>
            <a:ext cx="5389033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001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0424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6302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37B6F6-7BD1-8A4C-9236-10E89A1C01D6}"/>
              </a:ext>
            </a:extLst>
          </p:cNvPr>
          <p:cNvSpPr/>
          <p:nvPr userDrawn="1"/>
        </p:nvSpPr>
        <p:spPr>
          <a:xfrm>
            <a:off x="8991600" y="6019800"/>
            <a:ext cx="28956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9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3287" y="1305154"/>
            <a:ext cx="7372350" cy="166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9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gradFill rotWithShape="1">
          <a:gsLst>
            <a:gs pos="40000">
              <a:srgbClr val="0070C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79083" y="914400"/>
            <a:ext cx="5606517" cy="1266624"/>
          </a:xfrm>
        </p:spPr>
        <p:txBody>
          <a:bodyPr>
            <a:noAutofit/>
          </a:bodyPr>
          <a:lstStyle>
            <a:lvl1pPr algn="r">
              <a:defRPr sz="3600" b="1" baseline="0">
                <a:solidFill>
                  <a:srgbClr val="0070C0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Most Frequently Cited Violations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16915" y="5486400"/>
            <a:ext cx="5268685" cy="8532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rgbClr val="0070C0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OSHA Federal Standards</a:t>
            </a:r>
          </a:p>
          <a:p>
            <a:pPr lvl="0"/>
            <a:r>
              <a:rPr lang="en-US" dirty="0"/>
              <a:t>October 1, 2019 – September 30, 2020</a:t>
            </a:r>
          </a:p>
        </p:txBody>
      </p:sp>
    </p:spTree>
    <p:extLst>
      <p:ext uri="{BB962C8B-B14F-4D97-AF65-F5344CB8AC3E}">
        <p14:creationId xmlns:p14="http://schemas.microsoft.com/office/powerpoint/2010/main" val="1636369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22"/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000" y="6172200"/>
            <a:ext cx="2489200" cy="40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presentation_top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12192000" cy="22098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42377-1800-4CC5-9036-F2723C6C6B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9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hoto of a construction worker wearing a safety harness and hard hat, welding a steel beam while standing on a green ladder at height, with a clear blue sky in th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4889" y="0"/>
            <a:ext cx="60848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SHA Logo" descr="OSHA Logo&#10;&#10;Image of the OSHA logo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0"/>
            <a:ext cx="2209800" cy="6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"/>
          <p:cNvSpPr>
            <a:spLocks noGrp="1"/>
          </p:cNvSpPr>
          <p:nvPr>
            <p:ph type="ctrTitle"/>
          </p:nvPr>
        </p:nvSpPr>
        <p:spPr>
          <a:xfrm>
            <a:off x="6178550" y="914400"/>
            <a:ext cx="5607050" cy="12668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Most Frequently Cited Serious Violations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6781800" y="2644676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chemeClr val="bg1"/>
                </a:solidFill>
              </a:rPr>
              <a:t>Construction Industry FY2026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OSHA Federal Standards</a:t>
            </a:r>
          </a:p>
          <a:p>
            <a:r>
              <a:rPr lang="en-US" dirty="0">
                <a:solidFill>
                  <a:schemeClr val="bg1"/>
                </a:solidFill>
              </a:rPr>
              <a:t>October 1, 2025 – 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808707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Frequently Cited Serious Violations in Construction FY 2026</a:t>
            </a:r>
          </a:p>
        </p:txBody>
      </p:sp>
      <p:sp>
        <p:nvSpPr>
          <p:cNvPr id="9" name="TextBox 8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4" name="Picture 3" descr="Bar chart showing the ten most frequently cited serious violations in Construction for FY 2026: 1926.501(b)(13) fall protection in residential construction, 3,436 citations; 1926.1053(b)(1) ladders not extended 3 feet above landing, 1,249; 1926.102(a)(1) eye and face protection use, 1,213; 1926.503(a)(1) fall hazard training, 861; 1926.100(a) head protection use, 561; 1926.20(b)(2) inspection by a competent person, 504; 1926.501(b)(1) unprotected sides and edges, 437; 1926.503(b)(1) written certification record, 427; 1926.451(g)(1) scaffold fall protection above 10 feet, 353; 1926.652(a)(1) excavation cave-in protection, 309">
            <a:extLst>
              <a:ext uri="{FF2B5EF4-FFF2-40B4-BE49-F238E27FC236}">
                <a16:creationId xmlns:a16="http://schemas.microsoft.com/office/drawing/2014/main" id="{1BB16A55-E8B9-ED05-A98A-883D7568B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22718"/>
            <a:ext cx="7238999" cy="38732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1926 Overall MFC</a:t>
            </a:r>
          </a:p>
        </p:txBody>
      </p:sp>
    </p:spTree>
    <p:extLst>
      <p:ext uri="{BB962C8B-B14F-4D97-AF65-F5344CB8AC3E}">
        <p14:creationId xmlns:p14="http://schemas.microsoft.com/office/powerpoint/2010/main" val="348734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Safety &amp; Health Provisions</a:t>
            </a:r>
            <a:br>
              <a:rPr lang="en-US" dirty="0"/>
            </a:br>
            <a:r>
              <a:rPr lang="en-US" dirty="0"/>
              <a:t>[1926.20 – .35]</a:t>
            </a:r>
          </a:p>
        </p:txBody>
      </p:sp>
      <p:sp>
        <p:nvSpPr>
          <p:cNvPr id="5" name="TextBox 4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6" name="Picture 5" descr="Bar chart showing the five most frequently cited violations under General Safety and Health Provisions, 1926.20–.35: .20(b)(2) inspection by a competent person, 504 citations; .21(b)(2) recognition and avoidance of unsafe hazards, 299; .20(b)(1) accident prevention programs, 160; .25(a) work area kept clean, 43; .28(a) employer PPE responsibility, 25">
            <a:extLst>
              <a:ext uri="{FF2B5EF4-FFF2-40B4-BE49-F238E27FC236}">
                <a16:creationId xmlns:a16="http://schemas.microsoft.com/office/drawing/2014/main" id="{DD25ABA7-74BC-2DD2-ED14-4CEB7CA55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286000"/>
            <a:ext cx="7569432" cy="36317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C</a:t>
            </a:r>
          </a:p>
        </p:txBody>
      </p:sp>
    </p:spTree>
    <p:extLst>
      <p:ext uri="{BB962C8B-B14F-4D97-AF65-F5344CB8AC3E}">
        <p14:creationId xmlns:p14="http://schemas.microsoft.com/office/powerpoint/2010/main" val="420569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Occupational Health &amp; Environmental Controls [1926.50 – .66]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Occupational Health and Environmental Controls, 1926.50–.66: .50(c) medical services in the absence of a hospital, 24 citations; .55(a)(2) exposure limits for gases, vapors, fumes, dust, and mist, 10; .50(b) prompt medical attention before project begins, 10; .59 hazard communication cross-reference to 1910.1200, 9; .50(g) facilities for quick drenching or flushing, 9">
            <a:extLst>
              <a:ext uri="{FF2B5EF4-FFF2-40B4-BE49-F238E27FC236}">
                <a16:creationId xmlns:a16="http://schemas.microsoft.com/office/drawing/2014/main" id="{8F45BCA8-E9EA-5F02-1916-59582DD15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285999"/>
            <a:ext cx="8382000" cy="35684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D</a:t>
            </a:r>
          </a:p>
        </p:txBody>
      </p:sp>
    </p:spTree>
    <p:extLst>
      <p:ext uri="{BB962C8B-B14F-4D97-AF65-F5344CB8AC3E}">
        <p14:creationId xmlns:p14="http://schemas.microsoft.com/office/powerpoint/2010/main" val="152984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hart showing the most frequently cited standards for Personal Protective &amp;  Life Saving Equipment 1926.95 - .107" title="Personal Protective &amp;  Life Saving Equipment chart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Protective &amp;  Life Saving Equipment [1926.95 – .107]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Personal Protective and Life Saving Equipment, 1926.95–.107: .102(a)(1) eye and face protection use, 1,213 citations; .100(a) head protection use, 561; .95(a) PPE provided, used, and maintained, 45; .102(a)(2) side protection for eye protection, 18; .106(a) working over or near water where drowning danger exists, 10">
            <a:extLst>
              <a:ext uri="{FF2B5EF4-FFF2-40B4-BE49-F238E27FC236}">
                <a16:creationId xmlns:a16="http://schemas.microsoft.com/office/drawing/2014/main" id="{329160AF-1084-86CD-06E3-59AAAB1AD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22719"/>
            <a:ext cx="7586514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E</a:t>
            </a:r>
          </a:p>
        </p:txBody>
      </p:sp>
    </p:spTree>
    <p:extLst>
      <p:ext uri="{BB962C8B-B14F-4D97-AF65-F5344CB8AC3E}">
        <p14:creationId xmlns:p14="http://schemas.microsoft.com/office/powerpoint/2010/main" val="1494814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 Protection &amp; Prevention</a:t>
            </a:r>
            <a:br>
              <a:rPr lang="en-US" dirty="0"/>
            </a:br>
            <a:r>
              <a:rPr lang="en-US" dirty="0"/>
              <a:t>[1926.150 – .159]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Fire Protection and Prevention, 1926.150–.159: .150(c)(1)(viii) portable fire extinguisher inspection and maintenance, 13 citations; .150(c)(1)(i) one 2A extinguisher per 3,000 square feet, 10; .150(c)(1)(vi) extinguisher travel distance within 50 feet, 9; .152(a)(1) flammable liquid dispensing unit collision protection, 8; .150(a)(1) fire protection program developed, 5">
            <a:extLst>
              <a:ext uri="{FF2B5EF4-FFF2-40B4-BE49-F238E27FC236}">
                <a16:creationId xmlns:a16="http://schemas.microsoft.com/office/drawing/2014/main" id="{D85F2C61-1821-5D7B-4F11-6334A697C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1" y="2222719"/>
            <a:ext cx="7238999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F</a:t>
            </a:r>
          </a:p>
        </p:txBody>
      </p:sp>
    </p:spTree>
    <p:extLst>
      <p:ext uri="{BB962C8B-B14F-4D97-AF65-F5344CB8AC3E}">
        <p14:creationId xmlns:p14="http://schemas.microsoft.com/office/powerpoint/2010/main" val="1641686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Signs, Signals &amp; Barricades &#10;&#10;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Signs, Signals &amp; Barricades </a:t>
            </a:r>
            <a:br>
              <a:rPr lang="en-US" dirty="0"/>
            </a:br>
            <a:r>
              <a:rPr lang="en-US" dirty="0"/>
              <a:t>[1926.200 – .203]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Signs, Signals and Barricades, 1926.200–.203: .200(g)(2) traffic signs conforming with MUTCD, 16 citations; .200(g)(1) traffic signs at points of hazard, 10; .201(a) signaling by flaggers, 5; .200(h)(1) signs and tags as temporary warning, 2; .200(a) signs visible at all times during work, 1">
            <a:extLst>
              <a:ext uri="{FF2B5EF4-FFF2-40B4-BE49-F238E27FC236}">
                <a16:creationId xmlns:a16="http://schemas.microsoft.com/office/drawing/2014/main" id="{D5C0680C-E216-AE62-2E55-F1C1DF36C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217855"/>
            <a:ext cx="71628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G</a:t>
            </a:r>
          </a:p>
        </p:txBody>
      </p:sp>
    </p:spTree>
    <p:extLst>
      <p:ext uri="{BB962C8B-B14F-4D97-AF65-F5344CB8AC3E}">
        <p14:creationId xmlns:p14="http://schemas.microsoft.com/office/powerpoint/2010/main" val="3498576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hart showing most frequently cited standards for materials handling, storage, use and disposal 1926.250 - .252" title="Material handling, storage, use and disposal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Handling,  Storage, Use &amp; Disposal </a:t>
            </a:r>
            <a:br>
              <a:rPr lang="en-US" dirty="0"/>
            </a:br>
            <a:r>
              <a:rPr lang="en-US" dirty="0"/>
              <a:t>[1926.250 – .252]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Materials Handling, Storage, Use and Disposal, 1926.250–.252: .252(a) waste material disposal via enclosed chute, 12 citations; .251(a)(6) daily rigging equipment inspection, 9; .251(a)(1) rigging inspection for materials handling, 9; .251(a)(2)(i) permanently affixed identification, 6; .251(a)(2)(iii) legible identification markings required, 4">
            <a:extLst>
              <a:ext uri="{FF2B5EF4-FFF2-40B4-BE49-F238E27FC236}">
                <a16:creationId xmlns:a16="http://schemas.microsoft.com/office/drawing/2014/main" id="{907710E9-F7D2-16D1-5682-F8CE7EAA8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240165"/>
            <a:ext cx="8077200" cy="36272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H</a:t>
            </a:r>
          </a:p>
        </p:txBody>
      </p:sp>
    </p:spTree>
    <p:extLst>
      <p:ext uri="{BB962C8B-B14F-4D97-AF65-F5344CB8AC3E}">
        <p14:creationId xmlns:p14="http://schemas.microsoft.com/office/powerpoint/2010/main" val="4034891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- Hand &amp; Power</a:t>
            </a:r>
            <a:br>
              <a:rPr lang="en-US" dirty="0"/>
            </a:br>
            <a:r>
              <a:rPr lang="en-US" dirty="0"/>
              <a:t>[1926.300 – .307]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Hand and Power Tools, 1926.300–.307: .304(d) guarding of portable circular saws, 63 citations; .300(b)(1) power operated tools designed for guards, 26; .304(i)(1) guarding of circular crosscut table saws, 19; .303(b)(1) safety guards on grinding machines, 17; .300(b)(2) guards mounted to protect employees, 14.">
            <a:extLst>
              <a:ext uri="{FF2B5EF4-FFF2-40B4-BE49-F238E27FC236}">
                <a16:creationId xmlns:a16="http://schemas.microsoft.com/office/drawing/2014/main" id="{2915098C-E935-E43C-1689-73206C8EE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222719"/>
            <a:ext cx="70866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I</a:t>
            </a:r>
          </a:p>
        </p:txBody>
      </p:sp>
    </p:spTree>
    <p:extLst>
      <p:ext uri="{BB962C8B-B14F-4D97-AF65-F5344CB8AC3E}">
        <p14:creationId xmlns:p14="http://schemas.microsoft.com/office/powerpoint/2010/main" val="2509342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Welding &amp; Cutting</a:t>
            </a:r>
            <a:br>
              <a:rPr lang="en-US" dirty="0"/>
            </a:br>
            <a:r>
              <a:rPr lang="en-US" dirty="0"/>
              <a:t>[1926.350 -.354]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Welding and Cutting, 1926.350–.354: .350(a)(10) oxygen cylinders separated from fuel-gas cylinders, 7 citations; .350(a)(9) gas cylinder secured upright, 4; .350(a)(11) cylinders not kept in unventilated enclosure, 3; .350(a)(1) valve protection caps in place and secured, 3; .351(b)(1) arc welding cables insulated, 2.">
            <a:extLst>
              <a:ext uri="{FF2B5EF4-FFF2-40B4-BE49-F238E27FC236}">
                <a16:creationId xmlns:a16="http://schemas.microsoft.com/office/drawing/2014/main" id="{5E45240F-4FC4-0361-6791-F4767DBD8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208128"/>
            <a:ext cx="7010400" cy="36297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J</a:t>
            </a:r>
          </a:p>
        </p:txBody>
      </p:sp>
    </p:spTree>
    <p:extLst>
      <p:ext uri="{BB962C8B-B14F-4D97-AF65-F5344CB8AC3E}">
        <p14:creationId xmlns:p14="http://schemas.microsoft.com/office/powerpoint/2010/main" val="188820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</a:t>
            </a:r>
            <a:br>
              <a:rPr lang="en-US" dirty="0"/>
            </a:br>
            <a:r>
              <a:rPr lang="en-US" dirty="0"/>
              <a:t>[1926.400 – .449]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Electrical, 1926.400–.449: .416(a)(1) no work near energized electric circuits, 119 citations; .403(b)(1) equipment free from recognized hazards, 41; .416(a)(3) employer determination on energized circuit work, 37; .416(e)(1) worn and frayed cords and cables, 33; .405(g)(2)(iv) wiring strain relief, 33.">
            <a:extLst>
              <a:ext uri="{FF2B5EF4-FFF2-40B4-BE49-F238E27FC236}">
                <a16:creationId xmlns:a16="http://schemas.microsoft.com/office/drawing/2014/main" id="{E11EE7D9-E4FA-8F26-D508-CC9FAE27F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22719"/>
            <a:ext cx="78486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K</a:t>
            </a:r>
          </a:p>
        </p:txBody>
      </p:sp>
    </p:spTree>
    <p:extLst>
      <p:ext uri="{BB962C8B-B14F-4D97-AF65-F5344CB8AC3E}">
        <p14:creationId xmlns:p14="http://schemas.microsoft.com/office/powerpoint/2010/main" val="297019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Scaffolds </a:t>
            </a:r>
            <a:br>
              <a:rPr lang="en-US" dirty="0"/>
            </a:br>
            <a:r>
              <a:rPr lang="en-US" dirty="0"/>
              <a:t>[1926.450 – .454]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Scaffolds, 1926.450–.454: .451(g)(1) fall protection above 10 feet, 353 citations; .453(b)(2)(v) aerial lift fall protection while in basket, 285; .451(e)(1) safe access above 2 feet, 201; .451(b)(1) each scaffold level fully planked, 173; .454(a) training by a qualified person, 169.">
            <a:extLst>
              <a:ext uri="{FF2B5EF4-FFF2-40B4-BE49-F238E27FC236}">
                <a16:creationId xmlns:a16="http://schemas.microsoft.com/office/drawing/2014/main" id="{7C665D61-8858-7FC4-61FE-F49D5D89E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22719"/>
            <a:ext cx="70866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L</a:t>
            </a:r>
          </a:p>
        </p:txBody>
      </p:sp>
    </p:spTree>
    <p:extLst>
      <p:ext uri="{BB962C8B-B14F-4D97-AF65-F5344CB8AC3E}">
        <p14:creationId xmlns:p14="http://schemas.microsoft.com/office/powerpoint/2010/main" val="1233406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Protection </a:t>
            </a:r>
            <a:br>
              <a:rPr lang="en-US" dirty="0"/>
            </a:br>
            <a:r>
              <a:rPr lang="en-US" dirty="0"/>
              <a:t>[1926.500 – .503]</a:t>
            </a:r>
          </a:p>
        </p:txBody>
      </p:sp>
      <p:sp>
        <p:nvSpPr>
          <p:cNvPr id="7" name="TextBox 6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Fall Protection, 1926.500–.503: .501(b)(13) fall protection in residential construction, 3,436 citations; .503(a)(1) training for those exposed to fall hazards, 861; .501(b)(1) unprotected sides and edges, 437; .503(b)(1) written certification record, 427; .501(b)(10) roofing work on low-sloped roofs, 267.">
            <a:extLst>
              <a:ext uri="{FF2B5EF4-FFF2-40B4-BE49-F238E27FC236}">
                <a16:creationId xmlns:a16="http://schemas.microsoft.com/office/drawing/2014/main" id="{AD7A1CC8-33CD-964F-67E4-077C83C6F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512" y="2222719"/>
            <a:ext cx="7217688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M</a:t>
            </a:r>
          </a:p>
        </p:txBody>
      </p:sp>
    </p:spTree>
    <p:extLst>
      <p:ext uri="{BB962C8B-B14F-4D97-AF65-F5344CB8AC3E}">
        <p14:creationId xmlns:p14="http://schemas.microsoft.com/office/powerpoint/2010/main" val="3426977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Helicopters, Hoists, Elevators, &amp; Conveyors [1926.550 – .556]</a:t>
            </a:r>
          </a:p>
        </p:txBody>
      </p:sp>
      <p:sp>
        <p:nvSpPr>
          <p:cNvPr id="7" name="TextBox 6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Helicopters, Hoists, Elevators, and Conveyors, 1926.550–.556: .552(a)(1) hoists and elevators complying with manufacturer specifications, 24 citations; .552(a)(4) hoisting ropes installed per wire rope manufacturer, 13; .552(c)(1) hoist towers outside structure enclosed, 2; .555(a)(7) conveyors locked out and tagged out for maintenance, 1; .552(b)(1)(ii) material hoists conforming with ANSI A10.5-1969, 1.">
            <a:extLst>
              <a:ext uri="{FF2B5EF4-FFF2-40B4-BE49-F238E27FC236}">
                <a16:creationId xmlns:a16="http://schemas.microsoft.com/office/drawing/2014/main" id="{8F67886A-F14F-3C5A-9DD9-ED407D347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2" y="2235637"/>
            <a:ext cx="7595418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N</a:t>
            </a:r>
          </a:p>
        </p:txBody>
      </p:sp>
    </p:spTree>
    <p:extLst>
      <p:ext uri="{BB962C8B-B14F-4D97-AF65-F5344CB8AC3E}">
        <p14:creationId xmlns:p14="http://schemas.microsoft.com/office/powerpoint/2010/main" val="1235817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hart showing most frequently cited standards for Motor Vehicles, Mechanized Equipment, &amp; Marine Operations 1926.600 - 606" title="Motor vehicles, mechanized equipment and marine operations chart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Vehicles, Mechanized Equipment, &amp; Marine Operations</a:t>
            </a:r>
            <a:br>
              <a:rPr lang="en-US" dirty="0"/>
            </a:br>
            <a:r>
              <a:rPr lang="en-US" dirty="0"/>
              <a:t>[1926.600 – .606]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Motor Vehicles, Mechanized Equipment, and Marine Operations, 1926.600–.606: .602(d) power industrial truck operator training, 60 citations; .602(c)(1)(ii) modifications affecting capacity rating, 28; .602(c)(1)(vi) industrial trucks per ANSI B56.1-1969, 27; .600(a)(6)(i) 10-foot minimum clearance between crane and power line, 16; .602(c)(1)(viii)(A) use of a safety platform, 9.">
            <a:extLst>
              <a:ext uri="{FF2B5EF4-FFF2-40B4-BE49-F238E27FC236}">
                <a16:creationId xmlns:a16="http://schemas.microsoft.com/office/drawing/2014/main" id="{F93E8147-D560-A0ED-EA93-08DBAB666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222718"/>
            <a:ext cx="8001000" cy="3631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O</a:t>
            </a:r>
          </a:p>
        </p:txBody>
      </p:sp>
    </p:spTree>
    <p:extLst>
      <p:ext uri="{BB962C8B-B14F-4D97-AF65-F5344CB8AC3E}">
        <p14:creationId xmlns:p14="http://schemas.microsoft.com/office/powerpoint/2010/main" val="3255394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Excavations</a:t>
            </a:r>
            <a:br>
              <a:rPr lang="en-US" dirty="0"/>
            </a:br>
            <a:r>
              <a:rPr lang="en-US" dirty="0"/>
              <a:t>[1926.650 – .652]</a:t>
            </a:r>
          </a:p>
        </p:txBody>
      </p:sp>
      <p:sp>
        <p:nvSpPr>
          <p:cNvPr id="5" name="TextBox 4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6" name="Picture 5" descr="Bar chart showing the five most frequently cited violations under Excavations, 1926.650–.652: .652(a)(1) cave-in protection, 309 citations; .651(c)(2) means of egress, 164; .651(k)(1) daily inspections by a competent person, 109; .651(j)(2) protection of employees from materials, 104; .651(j)(1) protection from loose rocks or soil, 28.">
            <a:extLst>
              <a:ext uri="{FF2B5EF4-FFF2-40B4-BE49-F238E27FC236}">
                <a16:creationId xmlns:a16="http://schemas.microsoft.com/office/drawing/2014/main" id="{CB301FEB-2FED-4AB9-AE41-5F6928EA4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222720"/>
            <a:ext cx="7315200" cy="36317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P</a:t>
            </a:r>
          </a:p>
        </p:txBody>
      </p:sp>
    </p:spTree>
    <p:extLst>
      <p:ext uri="{BB962C8B-B14F-4D97-AF65-F5344CB8AC3E}">
        <p14:creationId xmlns:p14="http://schemas.microsoft.com/office/powerpoint/2010/main" val="2886597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Concrete &amp; Masonry Construction</a:t>
            </a:r>
            <a:br>
              <a:rPr lang="en-US" dirty="0"/>
            </a:br>
            <a:r>
              <a:rPr lang="en-US" dirty="0"/>
              <a:t>[1926.700 – .706]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Concrete and Masonry Construction, 1926.700–.706: .701(b) reinforcing steel guarded, 52 citations; .703(a)(1) formwork capable of supporting loads, 12; .703(b)(6) formwork firm contact and secured, 3; .703(d)(1) formwork adequately supported to prevent overturning, 2; .702(j)(1) lockout/tagout before maintenance or repairs, 2.">
            <a:extLst>
              <a:ext uri="{FF2B5EF4-FFF2-40B4-BE49-F238E27FC236}">
                <a16:creationId xmlns:a16="http://schemas.microsoft.com/office/drawing/2014/main" id="{B3411C57-76E0-4D08-E6FA-3C727B162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222719"/>
            <a:ext cx="68580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Q</a:t>
            </a:r>
          </a:p>
        </p:txBody>
      </p:sp>
    </p:spTree>
    <p:extLst>
      <p:ext uri="{BB962C8B-B14F-4D97-AF65-F5344CB8AC3E}">
        <p14:creationId xmlns:p14="http://schemas.microsoft.com/office/powerpoint/2010/main" val="3446679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Steel Erection</a:t>
            </a:r>
            <a:br>
              <a:rPr lang="en-US" dirty="0"/>
            </a:br>
            <a:r>
              <a:rPr lang="en-US" dirty="0"/>
              <a:t>[1926.750  – .761]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Steel Erection, 1926.750–.761: .760(a)(1) protection from fall hazards, 61 citations; .761(b) fall hazard training, 15; .754(a) structural stability maintained at all times, 5; .761(c)(3) controlled decking zone procedures, 3; .760(b)(3) fall protection at heights 15 to 30 feet, 3.">
            <a:extLst>
              <a:ext uri="{FF2B5EF4-FFF2-40B4-BE49-F238E27FC236}">
                <a16:creationId xmlns:a16="http://schemas.microsoft.com/office/drawing/2014/main" id="{4D9147B4-77AE-0BD8-8568-F34A645CE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222719"/>
            <a:ext cx="75438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R</a:t>
            </a:r>
          </a:p>
        </p:txBody>
      </p:sp>
    </p:spTree>
    <p:extLst>
      <p:ext uri="{BB962C8B-B14F-4D97-AF65-F5344CB8AC3E}">
        <p14:creationId xmlns:p14="http://schemas.microsoft.com/office/powerpoint/2010/main" val="1151346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Underground Construction, Caissons, Cofferdams, &amp; Compressed Air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Underground Construction, Caissons, Cofferdams, &amp; Compressed Air </a:t>
            </a:r>
            <a:br>
              <a:rPr lang="en-US" dirty="0"/>
            </a:br>
            <a:r>
              <a:rPr lang="en-US" dirty="0"/>
              <a:t>[1926.800 – .804]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Underground Construction, Caissons, Cofferdams, and Compressed Air, 1926.800–.804: .802(c) cofferdams with at least two means of rapid exit, 3 citations; .800(k)(9) appropriate dust control measures, 1; .800(j)(1)(i)(A) competent person to perform air monitoring, 1; .800(g)(5)(ii) one 5-person rescue team provided, 1; .800(d)(10) emergency procedures, 1.">
            <a:extLst>
              <a:ext uri="{FF2B5EF4-FFF2-40B4-BE49-F238E27FC236}">
                <a16:creationId xmlns:a16="http://schemas.microsoft.com/office/drawing/2014/main" id="{BE505A39-B8BA-3F6A-9FB6-96AC419C3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222718"/>
            <a:ext cx="69342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S</a:t>
            </a:r>
          </a:p>
        </p:txBody>
      </p:sp>
    </p:spTree>
    <p:extLst>
      <p:ext uri="{BB962C8B-B14F-4D97-AF65-F5344CB8AC3E}">
        <p14:creationId xmlns:p14="http://schemas.microsoft.com/office/powerpoint/2010/main" val="3497633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Demolition</a:t>
            </a:r>
            <a:br>
              <a:rPr lang="en-US" dirty="0"/>
            </a:br>
            <a:r>
              <a:rPr lang="en-US" dirty="0"/>
              <a:t>[1926.850 – .860]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Demolition, 1926.850–.860: .850(a) engineering survey, 15 citations; .850(b) walls and floors shored or braced, 3; .859(g) utilities temporarily relocated if necessary, 2; .850(d) continuing inspections by a competent person, 2; .850(e) testing and purging to remove hazards, 1.">
            <a:extLst>
              <a:ext uri="{FF2B5EF4-FFF2-40B4-BE49-F238E27FC236}">
                <a16:creationId xmlns:a16="http://schemas.microsoft.com/office/drawing/2014/main" id="{5150AE36-402F-F846-55DE-DE3CFFCAB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222719"/>
            <a:ext cx="6705600" cy="37208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T</a:t>
            </a:r>
          </a:p>
        </p:txBody>
      </p:sp>
    </p:spTree>
    <p:extLst>
      <p:ext uri="{BB962C8B-B14F-4D97-AF65-F5344CB8AC3E}">
        <p14:creationId xmlns:p14="http://schemas.microsoft.com/office/powerpoint/2010/main" val="978224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Electrical Power Transmission &amp; Distribu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Power Transmission &amp; Distribution</a:t>
            </a:r>
            <a:br>
              <a:rPr lang="en-US" dirty="0"/>
            </a:br>
            <a:r>
              <a:rPr lang="en-US" dirty="0"/>
              <a:t>[1926.950 – .968]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Electrical Power Transmission and Distribution, 1926.950–.968: .960(c)(1)(iii) no employee or conductive object near exposed energized parts, 4 citations; .960(c)(1)(i) employer-established minimum approach distances, 3; .960(b)(1)(i) only qualified employees work near exposed energized lines, 3; .952(a)(2) job briefing by employee in charge, 2; .950(b)(1)(i) training on safety-related work practices, 2">
            <a:extLst>
              <a:ext uri="{FF2B5EF4-FFF2-40B4-BE49-F238E27FC236}">
                <a16:creationId xmlns:a16="http://schemas.microsoft.com/office/drawing/2014/main" id="{2AA3F66F-94CE-78AC-E567-6D301A635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146518"/>
            <a:ext cx="7086600" cy="3707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V</a:t>
            </a:r>
          </a:p>
        </p:txBody>
      </p:sp>
    </p:spTree>
    <p:extLst>
      <p:ext uri="{BB962C8B-B14F-4D97-AF65-F5344CB8AC3E}">
        <p14:creationId xmlns:p14="http://schemas.microsoft.com/office/powerpoint/2010/main" val="1319161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Stairways &amp; Ladders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Stairways &amp; Ladders</a:t>
            </a:r>
            <a:br>
              <a:rPr lang="en-US" dirty="0"/>
            </a:br>
            <a:r>
              <a:rPr lang="en-US" dirty="0"/>
              <a:t>[1926.1050 – .1060]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Stairways and Ladders, 1926.1050–.1060: .1053(b)(1) ladders not extended 3 feet above landing, 1,249 citations; .1053(b)(4) appropriate ladder use, 174; .1060(a) ladder and stairway hazard training, 145; .1053(b)(13) using top step as a step, 132; .1051(a) stairway or ladder for 19-inch elevation break, 77.">
            <a:extLst>
              <a:ext uri="{FF2B5EF4-FFF2-40B4-BE49-F238E27FC236}">
                <a16:creationId xmlns:a16="http://schemas.microsoft.com/office/drawing/2014/main" id="{89AE96AA-05F4-FE0D-EFE8-46E00CC20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0" y="2222719"/>
            <a:ext cx="78994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X</a:t>
            </a:r>
          </a:p>
        </p:txBody>
      </p:sp>
    </p:spTree>
    <p:extLst>
      <p:ext uri="{BB962C8B-B14F-4D97-AF65-F5344CB8AC3E}">
        <p14:creationId xmlns:p14="http://schemas.microsoft.com/office/powerpoint/2010/main" val="2787969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Toxic &amp; Hazardous Substances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&amp; Hazardous Substances</a:t>
            </a:r>
            <a:br>
              <a:rPr lang="en-US" dirty="0"/>
            </a:br>
            <a:r>
              <a:rPr lang="en-US" dirty="0"/>
              <a:t>[1926.1100 – .1152]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Toxic and Hazardous Substances, 1926.1100–.1152: .1153(c)(1) respirable crystalline silica tasks on Table 1, 185 citations; .1153(d)(2)(i) employer exposure assessment, 122; .1153(g)(1) description of the task, 84; .1153(i)(2)(i) employee knowledge and understanding demonstration, 32; .1153(i)(1) hazard communication, 28.">
            <a:extLst>
              <a:ext uri="{FF2B5EF4-FFF2-40B4-BE49-F238E27FC236}">
                <a16:creationId xmlns:a16="http://schemas.microsoft.com/office/drawing/2014/main" id="{C22FB388-27E9-4344-1CB1-C1BBC71DB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22719"/>
            <a:ext cx="7924800" cy="36139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Z</a:t>
            </a:r>
          </a:p>
        </p:txBody>
      </p:sp>
    </p:spTree>
    <p:extLst>
      <p:ext uri="{BB962C8B-B14F-4D97-AF65-F5344CB8AC3E}">
        <p14:creationId xmlns:p14="http://schemas.microsoft.com/office/powerpoint/2010/main" val="3614383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Confined Space in Construction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Confined Space in Construction </a:t>
            </a:r>
            <a:br>
              <a:rPr lang="en-US" dirty="0"/>
            </a:br>
            <a:r>
              <a:rPr lang="en-US" dirty="0"/>
              <a:t>[1926.1200 – .1212]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Bar chart showing the five most frequently cited violations under Confined Space in Construction, 1926.1200–.1212: .1207(a) employer-provided training, 5 citations; .1203(a) competent person identifies all confined spaces, 5; .1204(i) procedures for summoning rescue and emergency services, 4; .1204(j) system for entry preparation, 3; .1204(c)(1) specifying acceptable entry conditions, 2.">
            <a:extLst>
              <a:ext uri="{FF2B5EF4-FFF2-40B4-BE49-F238E27FC236}">
                <a16:creationId xmlns:a16="http://schemas.microsoft.com/office/drawing/2014/main" id="{A98FFD84-3F50-4637-158E-156E33161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222719"/>
            <a:ext cx="8229600" cy="3631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AA</a:t>
            </a:r>
          </a:p>
        </p:txBody>
      </p:sp>
    </p:spTree>
    <p:extLst>
      <p:ext uri="{BB962C8B-B14F-4D97-AF65-F5344CB8AC3E}">
        <p14:creationId xmlns:p14="http://schemas.microsoft.com/office/powerpoint/2010/main" val="2733178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Cranes and Derricks in Construction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Cranes and Derricks in Construction </a:t>
            </a:r>
            <a:br>
              <a:rPr lang="en-US" dirty="0"/>
            </a:br>
            <a:r>
              <a:rPr lang="en-US" dirty="0"/>
              <a:t>[1926.1400 – .1442]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Bar chart showing the five most frequently cited violations under Cranes and Derricks in Construction, 1926.1400–.1442: .1427(a) operator trained, certified, and evaluated, 9 citations; .1412(f)(1) competent person inspects equipment every 12 months, 8; .1424(a)(2)(ii) erecting and maintaining control lines, 6; .1425(e)(2) only essential employees in fall zone, 5; .1425(c)(1) hoisted materials rigged to prevent displacement, 5.">
            <a:extLst>
              <a:ext uri="{FF2B5EF4-FFF2-40B4-BE49-F238E27FC236}">
                <a16:creationId xmlns:a16="http://schemas.microsoft.com/office/drawing/2014/main" id="{91EB25E4-D2A5-50ED-1D1B-736F4473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22719"/>
            <a:ext cx="75438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CC</a:t>
            </a:r>
          </a:p>
        </p:txBody>
      </p:sp>
    </p:spTree>
    <p:extLst>
      <p:ext uri="{BB962C8B-B14F-4D97-AF65-F5344CB8AC3E}">
        <p14:creationId xmlns:p14="http://schemas.microsoft.com/office/powerpoint/2010/main" val="40316012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438</Words>
  <Application>Microsoft Office PowerPoint</Application>
  <PresentationFormat>Widescreen</PresentationFormat>
  <Paragraphs>82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</vt:lpstr>
      <vt:lpstr>Default Design</vt:lpstr>
      <vt:lpstr>Most Frequently Cited Serious Violations</vt:lpstr>
      <vt:lpstr>Most Frequently Cited Serious Violations in Construction FY 2026</vt:lpstr>
      <vt:lpstr>General Safety &amp; Health Provisions [1926.20 – .35]</vt:lpstr>
      <vt:lpstr>Occupational Health &amp; Environmental Controls [1926.50 – .66]</vt:lpstr>
      <vt:lpstr>Personal Protective &amp;  Life Saving Equipment [1926.95 – .107]</vt:lpstr>
      <vt:lpstr>Fire Protection &amp; Prevention [1926.150 – .159]</vt:lpstr>
      <vt:lpstr>Signs, Signals &amp; Barricades  [1926.200 – .203]</vt:lpstr>
      <vt:lpstr>Materials Handling,  Storage, Use &amp; Disposal  [1926.250 – .252]</vt:lpstr>
      <vt:lpstr>Tools - Hand &amp; Power [1926.300 – .307]</vt:lpstr>
      <vt:lpstr>Welding &amp; Cutting [1926.350 -.354]</vt:lpstr>
      <vt:lpstr>Electrical  [1926.400 – .449]</vt:lpstr>
      <vt:lpstr>Scaffolds  [1926.450 – .454]</vt:lpstr>
      <vt:lpstr>Fall Protection  [1926.500 – .503]</vt:lpstr>
      <vt:lpstr>Helicopters, Hoists, Elevators, &amp; Conveyors [1926.550 – .556]</vt:lpstr>
      <vt:lpstr>Motor Vehicles, Mechanized Equipment, &amp; Marine Operations [1926.600 – .606]</vt:lpstr>
      <vt:lpstr>Excavations [1926.650 – .652]</vt:lpstr>
      <vt:lpstr>Concrete &amp; Masonry Construction [1926.700 – .706]</vt:lpstr>
      <vt:lpstr>Steel Erection [1926.750  – .761]</vt:lpstr>
      <vt:lpstr>Underground Construction, Caissons, Cofferdams, &amp; Compressed Air  [1926.800 – .804]</vt:lpstr>
      <vt:lpstr>Demolition [1926.850 – .860]</vt:lpstr>
      <vt:lpstr>Electrical Power Transmission &amp; Distribution [1926.950 – .968]</vt:lpstr>
      <vt:lpstr>Stairways &amp; Ladders [1926.1050 – .1060]</vt:lpstr>
      <vt:lpstr>Toxic &amp; Hazardous Substances [1926.1100 – .1152]</vt:lpstr>
      <vt:lpstr>Confined Space in Construction  [1926.1200 – .1212]</vt:lpstr>
      <vt:lpstr>Cranes and Derricks in Construction  [1926.1400 – .1442]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Koppari, Jon - OSHA</cp:lastModifiedBy>
  <cp:revision>9</cp:revision>
  <dcterms:created xsi:type="dcterms:W3CDTF">2021-12-08T13:51:00Z</dcterms:created>
  <dcterms:modified xsi:type="dcterms:W3CDTF">2026-10-19T13:52:21Z</dcterms:modified>
</cp:coreProperties>
</file>