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Lst>
  <p:notesMasterIdLst>
    <p:notesMasterId r:id="rId56"/>
  </p:notesMasterIdLst>
  <p:handoutMasterIdLst>
    <p:handoutMasterId r:id="rId57"/>
  </p:handoutMasterIdLst>
  <p:sldIdLst>
    <p:sldId id="273" r:id="rId2"/>
    <p:sldId id="283" r:id="rId3"/>
    <p:sldId id="257" r:id="rId4"/>
    <p:sldId id="258" r:id="rId5"/>
    <p:sldId id="274" r:id="rId6"/>
    <p:sldId id="282" r:id="rId7"/>
    <p:sldId id="259" r:id="rId8"/>
    <p:sldId id="284" r:id="rId9"/>
    <p:sldId id="331" r:id="rId10"/>
    <p:sldId id="293" r:id="rId11"/>
    <p:sldId id="285" r:id="rId12"/>
    <p:sldId id="286" r:id="rId13"/>
    <p:sldId id="290" r:id="rId14"/>
    <p:sldId id="291" r:id="rId15"/>
    <p:sldId id="287" r:id="rId16"/>
    <p:sldId id="288" r:id="rId17"/>
    <p:sldId id="289" r:id="rId18"/>
    <p:sldId id="294" r:id="rId19"/>
    <p:sldId id="295" r:id="rId20"/>
    <p:sldId id="299" r:id="rId21"/>
    <p:sldId id="297" r:id="rId22"/>
    <p:sldId id="302" r:id="rId23"/>
    <p:sldId id="300" r:id="rId24"/>
    <p:sldId id="296" r:id="rId25"/>
    <p:sldId id="303" r:id="rId26"/>
    <p:sldId id="301" r:id="rId27"/>
    <p:sldId id="304" r:id="rId28"/>
    <p:sldId id="306" r:id="rId29"/>
    <p:sldId id="305" r:id="rId30"/>
    <p:sldId id="310" r:id="rId31"/>
    <p:sldId id="311" r:id="rId32"/>
    <p:sldId id="317" r:id="rId33"/>
    <p:sldId id="312" r:id="rId34"/>
    <p:sldId id="316" r:id="rId35"/>
    <p:sldId id="332" r:id="rId36"/>
    <p:sldId id="318" r:id="rId37"/>
    <p:sldId id="313" r:id="rId38"/>
    <p:sldId id="319" r:id="rId39"/>
    <p:sldId id="320" r:id="rId40"/>
    <p:sldId id="321" r:id="rId41"/>
    <p:sldId id="314" r:id="rId42"/>
    <p:sldId id="322" r:id="rId43"/>
    <p:sldId id="315" r:id="rId44"/>
    <p:sldId id="308" r:id="rId45"/>
    <p:sldId id="309" r:id="rId46"/>
    <p:sldId id="323" r:id="rId47"/>
    <p:sldId id="324" r:id="rId48"/>
    <p:sldId id="325" r:id="rId49"/>
    <p:sldId id="333" r:id="rId50"/>
    <p:sldId id="334" r:id="rId51"/>
    <p:sldId id="335" r:id="rId52"/>
    <p:sldId id="336" r:id="rId53"/>
    <p:sldId id="337" r:id="rId54"/>
    <p:sldId id="338" r:id="rId55"/>
  </p:sldIdLst>
  <p:sldSz cx="9144000" cy="6858000" type="screen4x3"/>
  <p:notesSz cx="7315200" cy="9601200"/>
  <p:custDataLst>
    <p:tags r:id="rId5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1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8" autoAdjust="0"/>
    <p:restoredTop sz="86399" autoAdjust="0"/>
  </p:normalViewPr>
  <p:slideViewPr>
    <p:cSldViewPr>
      <p:cViewPr>
        <p:scale>
          <a:sx n="76" d="100"/>
          <a:sy n="76" d="100"/>
        </p:scale>
        <p:origin x="-894" y="-72"/>
      </p:cViewPr>
      <p:guideLst>
        <p:guide orient="horz" pos="2160"/>
        <p:guide pos="2880"/>
      </p:guideLst>
    </p:cSldViewPr>
  </p:slideViewPr>
  <p:outlineViewPr>
    <p:cViewPr>
      <p:scale>
        <a:sx n="33" d="100"/>
        <a:sy n="33" d="100"/>
      </p:scale>
      <p:origin x="0" y="-50501"/>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2" d="100"/>
          <a:sy n="72" d="100"/>
        </p:scale>
        <p:origin x="2664"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gs" Target="tags/tag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4851" tIns="47425" rIns="94851" bIns="47425" rtlCol="0"/>
          <a:lstStyle>
            <a:lvl1pPr algn="l">
              <a:defRPr sz="1200"/>
            </a:lvl1pPr>
          </a:lstStyle>
          <a:p>
            <a:endParaRPr lang="en-US" dirty="0"/>
          </a:p>
        </p:txBody>
      </p:sp>
      <p:sp>
        <p:nvSpPr>
          <p:cNvPr id="3" name="Date Placeholder 2"/>
          <p:cNvSpPr>
            <a:spLocks noGrp="1"/>
          </p:cNvSpPr>
          <p:nvPr>
            <p:ph type="dt" sz="quarter" idx="1"/>
          </p:nvPr>
        </p:nvSpPr>
        <p:spPr>
          <a:xfrm>
            <a:off x="4142962" y="0"/>
            <a:ext cx="3170583" cy="480388"/>
          </a:xfrm>
          <a:prstGeom prst="rect">
            <a:avLst/>
          </a:prstGeom>
        </p:spPr>
        <p:txBody>
          <a:bodyPr vert="horz" lIns="94851" tIns="47425" rIns="94851" bIns="47425" rtlCol="0"/>
          <a:lstStyle>
            <a:lvl1pPr algn="r">
              <a:defRPr sz="1200"/>
            </a:lvl1pPr>
          </a:lstStyle>
          <a:p>
            <a:fld id="{29C51A91-969D-4D25-A0C8-B70F2BA96001}" type="datetimeFigureOut">
              <a:rPr lang="en-US" smtClean="0"/>
              <a:pPr/>
              <a:t>5/15/2017</a:t>
            </a:fld>
            <a:endParaRPr lang="en-US" dirty="0"/>
          </a:p>
        </p:txBody>
      </p:sp>
      <p:sp>
        <p:nvSpPr>
          <p:cNvPr id="4" name="Footer Placeholder 3"/>
          <p:cNvSpPr>
            <a:spLocks noGrp="1"/>
          </p:cNvSpPr>
          <p:nvPr>
            <p:ph type="ftr" sz="quarter" idx="2"/>
          </p:nvPr>
        </p:nvSpPr>
        <p:spPr>
          <a:xfrm>
            <a:off x="0" y="9119173"/>
            <a:ext cx="3170583" cy="480388"/>
          </a:xfrm>
          <a:prstGeom prst="rect">
            <a:avLst/>
          </a:prstGeom>
        </p:spPr>
        <p:txBody>
          <a:bodyPr vert="horz" lIns="94851" tIns="47425" rIns="94851" bIns="47425"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2962" y="9119173"/>
            <a:ext cx="3170583" cy="480388"/>
          </a:xfrm>
          <a:prstGeom prst="rect">
            <a:avLst/>
          </a:prstGeom>
        </p:spPr>
        <p:txBody>
          <a:bodyPr vert="horz" lIns="94851" tIns="47425" rIns="94851" bIns="47425" rtlCol="0" anchor="b"/>
          <a:lstStyle>
            <a:lvl1pPr algn="r">
              <a:defRPr sz="1200"/>
            </a:lvl1pPr>
          </a:lstStyle>
          <a:p>
            <a:fld id="{A4F1ED91-71BB-4335-AA14-0AB781117CD5}" type="slidenum">
              <a:rPr lang="en-US" smtClean="0"/>
              <a:pPr/>
              <a:t>‹#›</a:t>
            </a:fld>
            <a:endParaRPr lang="en-US" dirty="0"/>
          </a:p>
        </p:txBody>
      </p:sp>
    </p:spTree>
    <p:extLst>
      <p:ext uri="{BB962C8B-B14F-4D97-AF65-F5344CB8AC3E}">
        <p14:creationId xmlns:p14="http://schemas.microsoft.com/office/powerpoint/2010/main" val="36139749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70238" cy="296862"/>
          </a:xfrm>
          <a:prstGeom prst="rect">
            <a:avLst/>
          </a:prstGeom>
        </p:spPr>
        <p:txBody>
          <a:bodyPr vert="horz" lIns="91440" tIns="45720" rIns="91440" bIns="45720" rtlCol="0"/>
          <a:lstStyle>
            <a:lvl1pPr algn="l">
              <a:defRPr sz="800">
                <a:latin typeface="Tahoma" panose="020B0604030504040204" pitchFamily="34" charset="0"/>
                <a:ea typeface="Tahoma" panose="020B0604030504040204" pitchFamily="34" charset="0"/>
                <a:cs typeface="Tahoma" panose="020B0604030504040204" pitchFamily="34" charset="0"/>
              </a:defRPr>
            </a:lvl1pPr>
          </a:lstStyle>
          <a:p>
            <a:endParaRPr lang="en-US"/>
          </a:p>
        </p:txBody>
      </p:sp>
      <p:sp>
        <p:nvSpPr>
          <p:cNvPr id="3" name="Date Placeholder 2"/>
          <p:cNvSpPr>
            <a:spLocks noGrp="1"/>
          </p:cNvSpPr>
          <p:nvPr>
            <p:ph type="dt" idx="1"/>
          </p:nvPr>
        </p:nvSpPr>
        <p:spPr>
          <a:xfrm>
            <a:off x="4143375" y="1"/>
            <a:ext cx="3170238" cy="296862"/>
          </a:xfrm>
          <a:prstGeom prst="rect">
            <a:avLst/>
          </a:prstGeom>
        </p:spPr>
        <p:txBody>
          <a:bodyPr vert="horz" lIns="91440" tIns="45720" rIns="91440" bIns="45720" rtlCol="0"/>
          <a:lstStyle>
            <a:lvl1pPr algn="r">
              <a:defRPr sz="800">
                <a:latin typeface="Tahoma" panose="020B0604030504040204" pitchFamily="34" charset="0"/>
                <a:ea typeface="Tahoma" panose="020B0604030504040204" pitchFamily="34" charset="0"/>
                <a:cs typeface="Tahoma" panose="020B0604030504040204" pitchFamily="34" charset="0"/>
              </a:defRPr>
            </a:lvl1pPr>
          </a:lstStyle>
          <a:p>
            <a:fld id="{6BD92E3F-3C81-4387-9E45-1C13EA3BCB94}" type="datetimeFigureOut">
              <a:rPr lang="en-US" smtClean="0"/>
              <a:pPr/>
              <a:t>5/15/2017</a:t>
            </a:fld>
            <a:endParaRPr lang="en-US" dirty="0"/>
          </a:p>
        </p:txBody>
      </p:sp>
      <p:sp>
        <p:nvSpPr>
          <p:cNvPr id="4" name="Slide Image Placeholder 3"/>
          <p:cNvSpPr>
            <a:spLocks noGrp="1" noRot="1" noChangeAspect="1"/>
          </p:cNvSpPr>
          <p:nvPr>
            <p:ph type="sldImg" idx="2"/>
          </p:nvPr>
        </p:nvSpPr>
        <p:spPr>
          <a:xfrm>
            <a:off x="1905000" y="484187"/>
            <a:ext cx="3940175" cy="295440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457200" y="3625919"/>
            <a:ext cx="6400800" cy="5518081"/>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9356724"/>
            <a:ext cx="3170238" cy="244476"/>
          </a:xfrm>
          <a:prstGeom prst="rect">
            <a:avLst/>
          </a:prstGeom>
        </p:spPr>
        <p:txBody>
          <a:bodyPr vert="horz" lIns="91440" tIns="45720" rIns="91440" bIns="45720" rtlCol="0" anchor="b"/>
          <a:lstStyle>
            <a:lvl1pPr algn="l">
              <a:defRPr sz="800">
                <a:latin typeface="Tahoma" panose="020B0604030504040204" pitchFamily="34" charset="0"/>
                <a:ea typeface="Tahoma" panose="020B0604030504040204" pitchFamily="34" charset="0"/>
                <a:cs typeface="Tahoma" panose="020B0604030504040204" pitchFamily="34" charset="0"/>
              </a:defRPr>
            </a:lvl1pPr>
          </a:lstStyle>
          <a:p>
            <a:endParaRPr lang="en-US" dirty="0"/>
          </a:p>
        </p:txBody>
      </p:sp>
      <p:sp>
        <p:nvSpPr>
          <p:cNvPr id="7" name="Slide Number Placeholder 6"/>
          <p:cNvSpPr>
            <a:spLocks noGrp="1"/>
          </p:cNvSpPr>
          <p:nvPr>
            <p:ph type="sldNum" sz="quarter" idx="5"/>
          </p:nvPr>
        </p:nvSpPr>
        <p:spPr>
          <a:xfrm>
            <a:off x="4143375" y="9356724"/>
            <a:ext cx="3170238" cy="244476"/>
          </a:xfrm>
          <a:prstGeom prst="rect">
            <a:avLst/>
          </a:prstGeom>
        </p:spPr>
        <p:txBody>
          <a:bodyPr vert="horz" lIns="91440" tIns="45720" rIns="91440" bIns="45720" rtlCol="0" anchor="b"/>
          <a:lstStyle>
            <a:lvl1pPr algn="r">
              <a:defRPr sz="800">
                <a:latin typeface="Tahoma" panose="020B0604030504040204" pitchFamily="34" charset="0"/>
                <a:ea typeface="Tahoma" panose="020B0604030504040204" pitchFamily="34" charset="0"/>
                <a:cs typeface="Tahoma" panose="020B0604030504040204" pitchFamily="34" charset="0"/>
              </a:defRPr>
            </a:lvl1pPr>
          </a:lstStyle>
          <a:p>
            <a:fld id="{3ECC418A-57C6-4B2F-979F-B2F731CD8869}" type="slidenum">
              <a:rPr lang="en-US" smtClean="0"/>
              <a:pPr/>
              <a:t>‹#›</a:t>
            </a:fld>
            <a:endParaRPr lang="en-US"/>
          </a:p>
        </p:txBody>
      </p:sp>
    </p:spTree>
    <p:extLst>
      <p:ext uri="{BB962C8B-B14F-4D97-AF65-F5344CB8AC3E}">
        <p14:creationId xmlns:p14="http://schemas.microsoft.com/office/powerpoint/2010/main" val="2920152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1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algn="l" defTabSz="914400" rtl="0" eaLnBrk="1" latinLnBrk="0" hangingPunct="1">
      <a:defRPr sz="1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algn="l" defTabSz="914400" rtl="0" eaLnBrk="1" latinLnBrk="0" hangingPunct="1">
      <a:defRPr sz="9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algn="l" defTabSz="914400" rtl="0" eaLnBrk="1" latinLnBrk="0" hangingPunct="1">
      <a:defRPr sz="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osha.gov/SLTC/etools/evacuation/high_hazard.html#respirators"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osha.gov/SLTC/etools/evacuation/portable.html" TargetMode="External"/><Relationship Id="rId2" Type="http://schemas.openxmlformats.org/officeDocument/2006/relationships/slide" Target="../slides/slide19.xml"/><Relationship Id="rId1" Type="http://schemas.openxmlformats.org/officeDocument/2006/relationships/notesMaster" Target="../notesMasters/notesMaster1.xml"/><Relationship Id="rId5" Type="http://schemas.openxmlformats.org/officeDocument/2006/relationships/hyperlink" Target="https://www.osha.gov/SLTC/etools/evacuation/egress.html" TargetMode="External"/><Relationship Id="rId4" Type="http://schemas.openxmlformats.org/officeDocument/2006/relationships/hyperlink" Target="https://www.osha.gov/SLTC/etools/evacuation/portable_relation.html#risk_table"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osha.gov/SLTC/etools/evacuation/portable.html" TargetMode="External"/><Relationship Id="rId7" Type="http://schemas.openxmlformats.org/officeDocument/2006/relationships/hyperlink" Target="https://www.osha.gov/pls/oshaweb/owadisp.show_document?p_table=STANDARDS&amp;p_id=9811#1910.157(a)"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https://www.osha.gov/pls/oshaweb/owadisp.show_document?p_table=STANDARDS&amp;p_id=9811#1910.157(b)(2)" TargetMode="External"/><Relationship Id="rId5" Type="http://schemas.openxmlformats.org/officeDocument/2006/relationships/hyperlink" Target="https://www.osha.gov/pls/oshaweb/owadisp.show_document?p_table=STANDARDS&amp;p_id=9811#1910.157(b)(1)" TargetMode="External"/><Relationship Id="rId4" Type="http://schemas.openxmlformats.org/officeDocument/2006/relationships/hyperlink" Target="https://www.osha.gov/SLTC/etools/evacuation/egress.html"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osha.gov/SLTC/etools/evacuation/floorplan_demo.html"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osha.gov/pls/oshaweb/owadisp.show_document?p_table=STANDARDS&amp;p_id=9726#1910.38(a)"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osha.gov/pls/oshaweb/owadisp.show_document?p_table=STANDARDS&amp;p_id=9724#1910.36(a)(3)"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8" Type="http://schemas.openxmlformats.org/officeDocument/2006/relationships/hyperlink" Target="https://www.osha.gov/pls/oshaweb/owadisp.show_document?p_table=STANDARDS&amp;p_id=9724#1910.36(b)(3)" TargetMode="External"/><Relationship Id="rId13" Type="http://schemas.openxmlformats.org/officeDocument/2006/relationships/hyperlink" Target="https://www.osha.gov/pls/oshaweb/owadisp.show_document?p_table=STANDARDS&amp;p_id=9724#1910.36(d)(3)" TargetMode="External"/><Relationship Id="rId18" Type="http://schemas.openxmlformats.org/officeDocument/2006/relationships/hyperlink" Target="https://www.osha.gov/pls/oshaweb/owadisp.show_document?p_table=STANDARDS&amp;p_id=9724#1910.36(f)(1)" TargetMode="External"/><Relationship Id="rId26" Type="http://schemas.openxmlformats.org/officeDocument/2006/relationships/hyperlink" Target="https://www.osha.gov/pls/oshaweb/owadisp.show_document?p_table=STANDARDS&amp;p_id=9724#1910.36(h)(1)" TargetMode="External"/><Relationship Id="rId3" Type="http://schemas.openxmlformats.org/officeDocument/2006/relationships/hyperlink" Target="https://www.osha.gov/pls/oshaweb/owadisp.show_document?p_table=STANDARDS&amp;p_id=9724#1910.36(a)(1)" TargetMode="External"/><Relationship Id="rId21" Type="http://schemas.openxmlformats.org/officeDocument/2006/relationships/hyperlink" Target="https://www.osha.gov/pls/oshaweb/owadisp.show_document?p_table=STANDARDS&amp;p_id=9724#1910.36(g)(1)" TargetMode="External"/><Relationship Id="rId7" Type="http://schemas.openxmlformats.org/officeDocument/2006/relationships/hyperlink" Target="https://www.osha.gov/pls/oshaweb/owadisp.show_document?p_table=STANDARDS&amp;p_id=9724#1910.36(b)(2)" TargetMode="External"/><Relationship Id="rId12" Type="http://schemas.openxmlformats.org/officeDocument/2006/relationships/hyperlink" Target="https://www.osha.gov/pls/oshaweb/owadisp.show_document?p_table=STANDARDS&amp;p_id=9724#1910.36(d)(2)" TargetMode="External"/><Relationship Id="rId17" Type="http://schemas.openxmlformats.org/officeDocument/2006/relationships/hyperlink" Target="https://www.osha.gov/pls/oshaweb/owadisp.show_document?p_table=STANDARDS&amp;p_id=9724#1910.36(f)" TargetMode="External"/><Relationship Id="rId25" Type="http://schemas.openxmlformats.org/officeDocument/2006/relationships/hyperlink" Target="https://www.osha.gov/pls/oshaweb/owadisp.show_document?p_table=STANDARDS&amp;p_id=9724#1910.36(h)" TargetMode="External"/><Relationship Id="rId2" Type="http://schemas.openxmlformats.org/officeDocument/2006/relationships/slide" Target="../slides/slide28.xml"/><Relationship Id="rId16" Type="http://schemas.openxmlformats.org/officeDocument/2006/relationships/hyperlink" Target="https://www.osha.gov/pls/oshaweb/owadisp.show_document?p_table=STANDARDS&amp;p_id=9724#1910.36(e)(2)" TargetMode="External"/><Relationship Id="rId20" Type="http://schemas.openxmlformats.org/officeDocument/2006/relationships/hyperlink" Target="https://www.osha.gov/pls/oshaweb/owadisp.show_document?p_table=STANDARDS&amp;p_id=9724#1910.36(g)" TargetMode="External"/><Relationship Id="rId29" Type="http://schemas.openxmlformats.org/officeDocument/2006/relationships/hyperlink" Target="https://www.osha.gov/pls/oshaweb/owadisp.show_document?p_table=STANDARDS&amp;p_id=9724#1910.36(h)(4)" TargetMode="External"/><Relationship Id="rId1" Type="http://schemas.openxmlformats.org/officeDocument/2006/relationships/notesMaster" Target="../notesMasters/notesMaster1.xml"/><Relationship Id="rId6" Type="http://schemas.openxmlformats.org/officeDocument/2006/relationships/hyperlink" Target="https://www.osha.gov/pls/oshaweb/owadisp.show_document?p_table=STANDARDS&amp;p_id=9724#1910.36(b)(1)" TargetMode="External"/><Relationship Id="rId11" Type="http://schemas.openxmlformats.org/officeDocument/2006/relationships/hyperlink" Target="https://www.osha.gov/pls/oshaweb/owadisp.show_document?p_table=STANDARDS&amp;p_id=9724#1910.36(d)(1)" TargetMode="External"/><Relationship Id="rId24" Type="http://schemas.openxmlformats.org/officeDocument/2006/relationships/hyperlink" Target="https://www.osha.gov/pls/oshaweb/owadisp.show_document?p_table=STANDARDS&amp;p_id=9724#1910.36(g)(4)" TargetMode="External"/><Relationship Id="rId5" Type="http://schemas.openxmlformats.org/officeDocument/2006/relationships/hyperlink" Target="https://www.osha.gov/pls/oshaweb/owadisp.show_document?p_table=STANDARDS&amp;p_id=9724#1910.36(b)" TargetMode="External"/><Relationship Id="rId15" Type="http://schemas.openxmlformats.org/officeDocument/2006/relationships/hyperlink" Target="https://www.osha.gov/pls/oshaweb/owadisp.show_document?p_table=STANDARDS&amp;p_id=9724#1910.36(e)(1)" TargetMode="External"/><Relationship Id="rId23" Type="http://schemas.openxmlformats.org/officeDocument/2006/relationships/hyperlink" Target="https://www.osha.gov/pls/oshaweb/owadisp.show_document?p_table=STANDARDS&amp;p_id=9724#1910.36(g)(3)" TargetMode="External"/><Relationship Id="rId28" Type="http://schemas.openxmlformats.org/officeDocument/2006/relationships/hyperlink" Target="https://www.osha.gov/pls/oshaweb/owadisp.show_document?p_table=STANDARDS&amp;p_id=9724#1910.36(h)(3)" TargetMode="External"/><Relationship Id="rId10" Type="http://schemas.openxmlformats.org/officeDocument/2006/relationships/hyperlink" Target="https://www.osha.gov/pls/oshaweb/owadisp.show_document?p_table=STANDARDS&amp;p_id=9724#1910.36(d)" TargetMode="External"/><Relationship Id="rId19" Type="http://schemas.openxmlformats.org/officeDocument/2006/relationships/hyperlink" Target="https://www.osha.gov/pls/oshaweb/owadisp.show_document?p_table=STANDARDS&amp;p_id=9724#1910.36(f)(2)" TargetMode="External"/><Relationship Id="rId4" Type="http://schemas.openxmlformats.org/officeDocument/2006/relationships/hyperlink" Target="https://www.osha.gov/pls/oshaweb/owadisp.show_document?p_table=STANDARDS&amp;p_id=9724#1910.36(a)(2)" TargetMode="External"/><Relationship Id="rId9" Type="http://schemas.openxmlformats.org/officeDocument/2006/relationships/hyperlink" Target="https://www.osha.gov/pls/oshaweb/owadisp.show_document?p_table=STANDARDS&amp;p_id=9724#1910.36(c)(1)" TargetMode="External"/><Relationship Id="rId14" Type="http://schemas.openxmlformats.org/officeDocument/2006/relationships/hyperlink" Target="https://www.osha.gov/pls/oshaweb/owadisp.show_document?p_table=STANDARDS&amp;p_id=9724#1910.36(e)" TargetMode="External"/><Relationship Id="rId22" Type="http://schemas.openxmlformats.org/officeDocument/2006/relationships/hyperlink" Target="https://www.osha.gov/pls/oshaweb/owadisp.show_document?p_table=STANDARDS&amp;p_id=9724#1910.36(g)(2)" TargetMode="External"/><Relationship Id="rId27" Type="http://schemas.openxmlformats.org/officeDocument/2006/relationships/hyperlink" Target="https://www.osha.gov/pls/oshaweb/owadisp.show_document?p_table=STANDARDS&amp;p_id=9724#1910.36(h)(2)"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osha.gov/pls/oshaweb/owalink.query_links?src_doc_type=STANDARDS&amp;src_unique_file=1910_0157&amp;src_anchor_name=1910.157(g)(1)"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osha.gov/pls/oshaweb/owadisp.show_document?p_table=STANDARDS&amp;p_id=9811#1910.157(c)(2)"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www.nfpa.org/codes-and-standards/document-information-pages?mode=code&amp;code=10"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www.osha.gov/SLTC/etools/evacuation/portable_about.html#Types" TargetMode="External"/><Relationship Id="rId2" Type="http://schemas.openxmlformats.org/officeDocument/2006/relationships/slide" Target="../slides/slide41.xml"/><Relationship Id="rId1" Type="http://schemas.openxmlformats.org/officeDocument/2006/relationships/notesMaster" Target="../notesMasters/notesMaster1.xml"/><Relationship Id="rId5" Type="http://schemas.openxmlformats.org/officeDocument/2006/relationships/hyperlink" Target="https://www.osha.gov/SLTC/etools/evacuation/portable_relation.html#Assessment" TargetMode="External"/><Relationship Id="rId4" Type="http://schemas.openxmlformats.org/officeDocument/2006/relationships/hyperlink" Target="https://www.osha.gov/SLTC/etools/evacuation/portable_use.html#PASS" TargetMode="Externa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osha.gov/SLTC/etools/evacuation/evaluate.html"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www.osha.gov/SLTC/etools/evacuation/alarms.html" TargetMode="External"/><Relationship Id="rId4" Type="http://schemas.openxmlformats.org/officeDocument/2006/relationships/hyperlink" Target="https://www.osha.gov/pls/oshaweb/owadisp.show_document?p_table=STANDARDS&amp;p_id=9726#1910.38(c)" TargetMode="Externa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www.osha.gov/pls/oshaweb/owadisp.show_document?p_table=STANDARDS&amp;p_id=9811#1910.157(e)(1)" TargetMode="External"/><Relationship Id="rId7" Type="http://schemas.openxmlformats.org/officeDocument/2006/relationships/hyperlink" Target="https://www.osha.gov/pls/oshaweb/owadisp.show_document?p_table=STANDARDS&amp;p_id=9811#1910.157(e)(5)" TargetMode="External"/><Relationship Id="rId2" Type="http://schemas.openxmlformats.org/officeDocument/2006/relationships/slide" Target="../slides/slide43.xml"/><Relationship Id="rId1" Type="http://schemas.openxmlformats.org/officeDocument/2006/relationships/notesMaster" Target="../notesMasters/notesMaster1.xml"/><Relationship Id="rId6" Type="http://schemas.openxmlformats.org/officeDocument/2006/relationships/hyperlink" Target="https://www.osha.gov/pls/oshaweb/owadisp.show_document?p_table=STANDARDS&amp;p_id=9811#1910.157(e)(4)" TargetMode="External"/><Relationship Id="rId5" Type="http://schemas.openxmlformats.org/officeDocument/2006/relationships/hyperlink" Target="https://www.osha.gov/pls/oshaweb/owadisp.show_document?p_table=STANDARDS&amp;p_id=9811#1910.157(e)(3)" TargetMode="External"/><Relationship Id="rId4" Type="http://schemas.openxmlformats.org/officeDocument/2006/relationships/hyperlink" Target="https://www.osha.gov/pls/oshaweb/owadisp.show_document?p_table=STANDARDS&amp;p_id=9811#1910.157(e)(2)" TargetMode="External"/></Relationships>
</file>

<file path=ppt/notesSlides/_rels/notesSlide41.xml.rels><?xml version="1.0" encoding="UTF-8" standalone="yes"?>
<Relationships xmlns="http://schemas.openxmlformats.org/package/2006/relationships"><Relationship Id="rId8" Type="http://schemas.openxmlformats.org/officeDocument/2006/relationships/hyperlink" Target="https://www.osha.gov/pls/oshaweb/owadisp.show_document?p_table=STANDARDS&amp;p_id=9725#1910.37(a)(2)" TargetMode="External"/><Relationship Id="rId3" Type="http://schemas.openxmlformats.org/officeDocument/2006/relationships/hyperlink" Target="https://www.osha.gov/pls/oshaweb/owadisp.show_document?p_table=STANDARDS&amp;p_id=9725#1910.37(b)(3)" TargetMode="External"/><Relationship Id="rId7" Type="http://schemas.openxmlformats.org/officeDocument/2006/relationships/hyperlink" Target="https://www.osha.gov/pls/oshaweb/owadisp.show_document?p_table=STANDARDS&amp;p_id=9725#1910.37(b)(4)" TargetMode="External"/><Relationship Id="rId2" Type="http://schemas.openxmlformats.org/officeDocument/2006/relationships/slide" Target="../slides/slide44.xml"/><Relationship Id="rId1" Type="http://schemas.openxmlformats.org/officeDocument/2006/relationships/notesMaster" Target="../notesMasters/notesMaster1.xml"/><Relationship Id="rId6" Type="http://schemas.openxmlformats.org/officeDocument/2006/relationships/hyperlink" Target="https://www.osha.gov/pls/oshaweb/owadisp.show_document?p_table=STANDARDS&amp;p_id=9725#1910.37(b)(5)" TargetMode="External"/><Relationship Id="rId5" Type="http://schemas.openxmlformats.org/officeDocument/2006/relationships/hyperlink" Target="https://www.osha.gov/pls/oshaweb/owadisp.show_document?p_table=STANDARDS&amp;p_id=9724#1910.36(c)(3)" TargetMode="External"/><Relationship Id="rId4" Type="http://schemas.openxmlformats.org/officeDocument/2006/relationships/hyperlink" Target="https://www.osha.gov/pls/oshaweb/owadisp.show_document?p_table=STANDARDS&amp;p_id=9725#1910.37(b)(2)" TargetMode="Externa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www.osha.gov/pls/oshaweb/owadisp.show_document?p_table=STANDARDS&amp;p_id=9725#1910.37(b)(1)" TargetMode="External"/><Relationship Id="rId7" Type="http://schemas.openxmlformats.org/officeDocument/2006/relationships/hyperlink" Target="https://www.osha.gov/pls/oshaweb/owadisp.show_document?p_table=STANDARDS&amp;p_id=9724#1910.36(e)(2)" TargetMode="External"/><Relationship Id="rId2" Type="http://schemas.openxmlformats.org/officeDocument/2006/relationships/slide" Target="../slides/slide45.xml"/><Relationship Id="rId1" Type="http://schemas.openxmlformats.org/officeDocument/2006/relationships/notesMaster" Target="../notesMasters/notesMaster1.xml"/><Relationship Id="rId6" Type="http://schemas.openxmlformats.org/officeDocument/2006/relationships/hyperlink" Target="https://www.osha.gov/pls/oshaweb/owadisp.show_document?p_table=STANDARDS&amp;p_id=9725#1910.37(a)(3)" TargetMode="External"/><Relationship Id="rId5" Type="http://schemas.openxmlformats.org/officeDocument/2006/relationships/hyperlink" Target="https://www.osha.gov/pls/oshaweb/owadisp.show_document?p_table=STANDARDS&amp;p_id=9724#1910.36(g)(1)" TargetMode="External"/><Relationship Id="rId4" Type="http://schemas.openxmlformats.org/officeDocument/2006/relationships/hyperlink" Target="https://www.osha.gov/pls/oshaweb/owadisp.show_document?p_table=STANDARDS&amp;p_id=9725#1910.37(b)(7)"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osha.gov/pls/oshaweb/owadisp.show_document?p_table=STANDARDS&amp;p_id=9726&amp;p_text_version=FALSE#1910.38(e)" TargetMode="External"/><Relationship Id="rId7" Type="http://schemas.openxmlformats.org/officeDocument/2006/relationships/hyperlink" Target="https://www.osha.gov/pls/oshaweb/owadisp.show_document?p_table=STANDARDS&amp;p_id=12887#1910.39(d)"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www.osha.gov/pls/oshaweb/owadisp.show_document?p_table=STANDARDS&amp;p_id=9726&amp;p_text_version=FALSE#1910.38(f)(3)" TargetMode="External"/><Relationship Id="rId5" Type="http://schemas.openxmlformats.org/officeDocument/2006/relationships/hyperlink" Target="https://www.osha.gov/pls/oshaweb/owadisp.show_document?p_table=STANDARDS&amp;p_id=9726&amp;p_text_version=FALSE#1910.38(f)(2)" TargetMode="External"/><Relationship Id="rId4" Type="http://schemas.openxmlformats.org/officeDocument/2006/relationships/hyperlink" Target="https://www.osha.gov/pls/oshaweb/owadisp.show_document?p_table=STANDARDS&amp;p_id=9726&amp;p_text_version=FALSE#1910.38(f)(1)"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osha.gov/pls/oshaweb/owadisp.show_document?p_table=STANDARDS&amp;p_id=12887#1910.39(b)"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osha.gov/pls/oshaweb/owadisp.show_document?p_table=STANDARDS&amp;p_id=12887#1910.39(c)(1)" TargetMode="External"/><Relationship Id="rId7" Type="http://schemas.openxmlformats.org/officeDocument/2006/relationships/hyperlink" Target="https://www.osha.gov/pls/oshaweb/owadisp.show_document?p_table=STANDARDS&amp;p_id=12887#1910.39(c)(5)"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www.osha.gov/pls/oshaweb/owadisp.show_document?p_table=STANDARDS&amp;p_id=12887#1910.39(c)(4)" TargetMode="External"/><Relationship Id="rId5" Type="http://schemas.openxmlformats.org/officeDocument/2006/relationships/hyperlink" Target="https://www.osha.gov/pls/oshaweb/owadisp.show_document?p_table=STANDARDS&amp;p_id=12887#1910.39(c)(3)" TargetMode="External"/><Relationship Id="rId4" Type="http://schemas.openxmlformats.org/officeDocument/2006/relationships/hyperlink" Target="https://www.osha.gov/pls/oshaweb/owadisp.show_document?p_table=STANDARDS&amp;p_id=12887#1910.39(c)(2)"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Approximately 145 fatalities per year are the result of fires and explosions (3% of total fatalities). There has been a long and tragic history of workplace fatalities related to fires and explosions. In addition to fires and explosions, other incidents in the workplace may require emergency actions to protect employees.</a:t>
            </a:r>
          </a:p>
          <a:p>
            <a:endParaRPr lang="en-US" dirty="0" smtClean="0"/>
          </a:p>
          <a:p>
            <a:r>
              <a:rPr lang="en-US" dirty="0" smtClean="0"/>
              <a:t>Examples of emergency incidents requiring</a:t>
            </a:r>
            <a:r>
              <a:rPr lang="en-US" baseline="0" dirty="0" smtClean="0"/>
              <a:t> evacuation or shelter-in-place</a:t>
            </a:r>
            <a:r>
              <a:rPr lang="en-US" dirty="0" smtClean="0"/>
              <a:t>:</a:t>
            </a:r>
          </a:p>
          <a:p>
            <a:pPr marL="171450" indent="-171450">
              <a:buFont typeface="Arial" panose="020B0604020202020204" pitchFamily="34" charset="0"/>
              <a:buChar char="•"/>
            </a:pPr>
            <a:r>
              <a:rPr lang="en-US" dirty="0" smtClean="0"/>
              <a:t>Fires</a:t>
            </a:r>
            <a:r>
              <a:rPr lang="en-US" baseline="0" dirty="0" smtClean="0"/>
              <a:t> and explosions</a:t>
            </a:r>
          </a:p>
          <a:p>
            <a:pPr marL="171450" indent="-171450">
              <a:buFont typeface="Arial" panose="020B0604020202020204" pitchFamily="34" charset="0"/>
              <a:buChar char="•"/>
            </a:pPr>
            <a:r>
              <a:rPr lang="en-US" baseline="0" dirty="0" smtClean="0"/>
              <a:t>Severe weather</a:t>
            </a:r>
          </a:p>
          <a:p>
            <a:pPr marL="171450" indent="-171450">
              <a:buFont typeface="Arial" panose="020B0604020202020204" pitchFamily="34" charset="0"/>
              <a:buChar char="•"/>
            </a:pPr>
            <a:r>
              <a:rPr lang="en-US" dirty="0" smtClean="0"/>
              <a:t>Hazardous</a:t>
            </a:r>
            <a:r>
              <a:rPr lang="en-US" baseline="0" dirty="0" smtClean="0"/>
              <a:t> materials spills/releases</a:t>
            </a:r>
          </a:p>
          <a:p>
            <a:pPr marL="171450" indent="-171450">
              <a:buFont typeface="Arial" panose="020B0604020202020204" pitchFamily="34" charset="0"/>
              <a:buChar char="•"/>
            </a:pPr>
            <a:r>
              <a:rPr lang="en-US" baseline="0" dirty="0" smtClean="0"/>
              <a:t>Workplace violence</a:t>
            </a:r>
          </a:p>
        </p:txBody>
      </p:sp>
      <p:sp>
        <p:nvSpPr>
          <p:cNvPr id="4" name="Slide Number Placeholder 3"/>
          <p:cNvSpPr>
            <a:spLocks noGrp="1"/>
          </p:cNvSpPr>
          <p:nvPr>
            <p:ph type="sldNum" sz="quarter" idx="10"/>
          </p:nvPr>
        </p:nvSpPr>
        <p:spPr/>
        <p:txBody>
          <a:bodyPr/>
          <a:lstStyle/>
          <a:p>
            <a:fld id="{3ECC418A-57C6-4B2F-979F-B2F731CD8869}" type="slidenum">
              <a:rPr lang="en-US" smtClean="0"/>
              <a:pPr/>
              <a:t>2</a:t>
            </a:fld>
            <a:endParaRPr lang="en-US"/>
          </a:p>
        </p:txBody>
      </p:sp>
    </p:spTree>
    <p:extLst>
      <p:ext uri="{BB962C8B-B14F-4D97-AF65-F5344CB8AC3E}">
        <p14:creationId xmlns:p14="http://schemas.microsoft.com/office/powerpoint/2010/main" val="7305747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effectLst/>
              </a:rPr>
              <a:t>Source:</a:t>
            </a:r>
            <a:r>
              <a:rPr lang="en-US" baseline="0" dirty="0" smtClean="0">
                <a:effectLst/>
              </a:rPr>
              <a:t>  </a:t>
            </a:r>
            <a:r>
              <a:rPr lang="en-US" i="1" baseline="0" dirty="0" smtClean="0">
                <a:effectLst/>
              </a:rPr>
              <a:t>Evacuation Plans and Procedures </a:t>
            </a:r>
            <a:r>
              <a:rPr lang="en-US" i="1" baseline="0" dirty="0" err="1" smtClean="0">
                <a:effectLst/>
              </a:rPr>
              <a:t>eTool</a:t>
            </a:r>
            <a:r>
              <a:rPr lang="en-US" i="1" baseline="0" dirty="0" smtClean="0">
                <a:effectLst/>
              </a:rPr>
              <a:t> </a:t>
            </a:r>
            <a:r>
              <a:rPr lang="en-US" baseline="0" dirty="0" smtClean="0">
                <a:effectLst/>
              </a:rPr>
              <a:t>(2002), OSHA </a:t>
            </a:r>
            <a:r>
              <a:rPr lang="en-US" baseline="0" dirty="0" err="1" smtClean="0">
                <a:effectLst/>
              </a:rPr>
              <a:t>eTool</a:t>
            </a:r>
            <a:r>
              <a:rPr lang="en-US" baseline="0" dirty="0" smtClean="0">
                <a:effectLst/>
              </a:rPr>
              <a:t>, </a:t>
            </a:r>
            <a:r>
              <a:rPr lang="en-US"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https://www.osha.gov/SLTC/etools/evacuation/portable_about.html</a:t>
            </a:r>
          </a:p>
          <a:p>
            <a:endParaRPr lang="en-US"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dirty="0" smtClean="0">
                <a:effectLst/>
              </a:rPr>
              <a:t>In order to prevent fires, it is important to understand</a:t>
            </a:r>
            <a:r>
              <a:rPr lang="en-US" baseline="0" dirty="0" smtClean="0">
                <a:effectLst/>
              </a:rPr>
              <a:t> how fires occur.</a:t>
            </a:r>
          </a:p>
          <a:p>
            <a:endParaRPr lang="en-US" dirty="0" smtClean="0">
              <a:effectLst/>
            </a:endParaRPr>
          </a:p>
          <a:p>
            <a:r>
              <a:rPr lang="en-US" dirty="0" smtClean="0">
                <a:effectLst/>
              </a:rPr>
              <a:t>“Fire is a very rapid chemical reaction between oxygen and a combustible material, which results in the release of heat, light, flames, and smoke.</a:t>
            </a:r>
          </a:p>
          <a:p>
            <a:r>
              <a:rPr lang="en-US" dirty="0" smtClean="0">
                <a:effectLst/>
              </a:rPr>
              <a:t>For fire to exist, the following four elements must be present at the same time:</a:t>
            </a:r>
          </a:p>
          <a:p>
            <a:pPr marL="171450" indent="-171450">
              <a:buFont typeface="Arial" panose="020B0604020202020204" pitchFamily="34" charset="0"/>
              <a:buChar char="•"/>
            </a:pPr>
            <a:r>
              <a:rPr lang="en-US" dirty="0" smtClean="0">
                <a:effectLst/>
              </a:rPr>
              <a:t>Enough oxygen to sustain combustion.</a:t>
            </a:r>
          </a:p>
          <a:p>
            <a:pPr marL="171450" indent="-171450">
              <a:buFont typeface="Arial" panose="020B0604020202020204" pitchFamily="34" charset="0"/>
              <a:buChar char="•"/>
            </a:pPr>
            <a:r>
              <a:rPr lang="en-US" dirty="0" smtClean="0">
                <a:effectLst/>
              </a:rPr>
              <a:t>Enough heat to raise the material to its ignition temperature.</a:t>
            </a:r>
          </a:p>
          <a:p>
            <a:pPr marL="171450" indent="-171450">
              <a:buFont typeface="Arial" panose="020B0604020202020204" pitchFamily="34" charset="0"/>
              <a:buChar char="•"/>
            </a:pPr>
            <a:r>
              <a:rPr lang="en-US" dirty="0" smtClean="0">
                <a:effectLst/>
              </a:rPr>
              <a:t>Some sort of fuel or combustible material.</a:t>
            </a:r>
          </a:p>
          <a:p>
            <a:pPr marL="171450" indent="-171450">
              <a:buFont typeface="Arial" panose="020B0604020202020204" pitchFamily="34" charset="0"/>
              <a:buChar char="•"/>
            </a:pPr>
            <a:r>
              <a:rPr lang="en-US" dirty="0" smtClean="0">
                <a:effectLst/>
              </a:rPr>
              <a:t>The chemical reaction that is fire.”</a:t>
            </a:r>
          </a:p>
          <a:p>
            <a:endParaRPr lang="en-US"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3ECC418A-57C6-4B2F-979F-B2F731CD8869}" type="slidenum">
              <a:rPr lang="en-US" smtClean="0"/>
              <a:pPr/>
              <a:t>13</a:t>
            </a:fld>
            <a:endParaRPr lang="en-US"/>
          </a:p>
        </p:txBody>
      </p:sp>
    </p:spTree>
    <p:extLst>
      <p:ext uri="{BB962C8B-B14F-4D97-AF65-F5344CB8AC3E}">
        <p14:creationId xmlns:p14="http://schemas.microsoft.com/office/powerpoint/2010/main" val="10315103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Examples of ignition sources include:</a:t>
            </a:r>
          </a:p>
          <a:p>
            <a:pPr marL="171450" indent="-171450">
              <a:buFont typeface="Arial" panose="020B0604020202020204" pitchFamily="34" charset="0"/>
              <a:buChar char="•"/>
            </a:pPr>
            <a:r>
              <a:rPr lang="en-US"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Open flames – fires, pilot fires, </a:t>
            </a:r>
          </a:p>
          <a:p>
            <a:pPr marL="171450" indent="-171450">
              <a:buFont typeface="Arial" panose="020B0604020202020204" pitchFamily="34" charset="0"/>
              <a:buChar char="•"/>
            </a:pPr>
            <a:r>
              <a:rPr lang="en-US"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Smoking</a:t>
            </a:r>
          </a:p>
          <a:p>
            <a:pPr marL="171450" indent="-171450">
              <a:buFont typeface="Arial" panose="020B0604020202020204" pitchFamily="34" charset="0"/>
              <a:buChar char="•"/>
            </a:pPr>
            <a:r>
              <a:rPr lang="en-US"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Static electricity – can be generated when dissimilar materials make contact and separate; Examples: belts and pulleys, tires and the road, fluids flowing through a pipe, agitation/mixing of fluids, and splash filling of flammable liquids.</a:t>
            </a:r>
          </a:p>
          <a:p>
            <a:pPr marL="171450" indent="-171450">
              <a:buFont typeface="Arial" panose="020B0604020202020204" pitchFamily="34" charset="0"/>
              <a:buChar char="•"/>
            </a:pPr>
            <a:r>
              <a:rPr lang="en-US" sz="1200" kern="1200" baseline="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rPr>
              <a:t>Hotwork</a:t>
            </a:r>
            <a:r>
              <a:rPr lang="en-US"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 welding, cutting, and brazing</a:t>
            </a:r>
          </a:p>
          <a:p>
            <a:pPr marL="171450" indent="-171450">
              <a:buFont typeface="Arial" panose="020B0604020202020204" pitchFamily="34" charset="0"/>
              <a:buChar char="•"/>
            </a:pPr>
            <a:r>
              <a:rPr lang="en-US"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Electrical and mechanical sparks</a:t>
            </a:r>
          </a:p>
          <a:p>
            <a:pPr marL="171450" indent="-171450">
              <a:buFont typeface="Arial" panose="020B0604020202020204" pitchFamily="34" charset="0"/>
              <a:buChar char="•"/>
            </a:pPr>
            <a:r>
              <a:rPr lang="en-US"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Lightning </a:t>
            </a:r>
          </a:p>
          <a:p>
            <a:pPr marL="171450" indent="-171450">
              <a:buFont typeface="Arial" panose="020B0604020202020204" pitchFamily="34" charset="0"/>
              <a:buChar char="•"/>
            </a:pPr>
            <a:endParaRPr lang="en-US"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14</a:t>
            </a:fld>
            <a:endParaRPr lang="en-US"/>
          </a:p>
        </p:txBody>
      </p:sp>
    </p:spTree>
    <p:extLst>
      <p:ext uri="{BB962C8B-B14F-4D97-AF65-F5344CB8AC3E}">
        <p14:creationId xmlns:p14="http://schemas.microsoft.com/office/powerpoint/2010/main" val="1418856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Procedures for implementing the plan</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1.  Define point hazards and tasks that need fire protection</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  Determine severity and frequency of hazard</a:t>
            </a:r>
          </a:p>
          <a:p>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b="1" kern="120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rPr>
              <a:t>Hotwork</a:t>
            </a:r>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(welding, cutting, brazing)</a:t>
            </a:r>
            <a:r>
              <a:rPr lang="en-US" sz="1200" b="1"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 fire watch:  </a:t>
            </a:r>
            <a:r>
              <a:rPr lang="en-US" sz="1200" b="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https://www.osha.gov/SLTC/etools/shipyard/fire_protection/firewatch.html</a:t>
            </a:r>
          </a:p>
          <a:p>
            <a:r>
              <a:rPr lang="en-US"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t>
            </a:r>
            <a:r>
              <a:rPr lang="en-US" dirty="0" smtClean="0">
                <a:effectLst/>
              </a:rPr>
              <a:t>Fire watches… are used to prevent and/or extinguish fires at the incipient (beginning) stage. They monitor the hot work sites to ensure that conditions do not change when combustible materials cannot be effectively removed, protected or shielded. Fire watches also require specialized training and are assigned to minimize damage that may be caused by a fire. If a fire occurs, they take appropriate actions to protect all workers.” </a:t>
            </a:r>
          </a:p>
          <a:p>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Dispensing:</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https://www.osha.gov/dte/grant_materials/fy09/sh-18796-09/fireprotection.pdf</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When</a:t>
            </a:r>
            <a:r>
              <a:rPr lang="en-US"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transferring liquids, gases, or solids through pipes or hoses, static electricity may be generated, creating an electric charge that can ignite the flammables. It is necessary to “bond” containers when flammables are being transferred from one to the other and have the receiving container in contact with the ground so that the static can be effectively eliminated and, thereby, remove the ignition source.</a:t>
            </a:r>
          </a:p>
          <a:p>
            <a:endParaRPr lang="en-US"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https://www.osha.gov/dts/osta/otm/otm_iv/otm_iv_5.html</a:t>
            </a:r>
          </a:p>
          <a:p>
            <a:r>
              <a:rPr lang="en-US" i="1" dirty="0" smtClean="0">
                <a:effectLst/>
              </a:rPr>
              <a:t>“Bonding and Grounding</a:t>
            </a:r>
            <a:r>
              <a:rPr lang="en-US" i="0" dirty="0" smtClean="0">
                <a:effectLst/>
              </a:rPr>
              <a:t>…</a:t>
            </a:r>
            <a:r>
              <a:rPr lang="en-US" dirty="0" smtClean="0">
                <a:effectLst/>
              </a:rPr>
              <a:t>. Bonding is the process of electrically connecting conductive objects, like tanker-trailers, to transfer pumps to equalize their individual electrical potentials and prevent sparking. Grounding (</a:t>
            </a:r>
            <a:r>
              <a:rPr lang="en-US" dirty="0" err="1" smtClean="0">
                <a:effectLst/>
              </a:rPr>
              <a:t>earthing</a:t>
            </a:r>
            <a:r>
              <a:rPr lang="en-US" dirty="0" smtClean="0">
                <a:effectLst/>
              </a:rPr>
              <a:t>) means connecting a conductive object to the earth to dissipate electricity (e.g., accumulated static, lightning strikes, and equipment faults) into the ground, away from workers, equipment, and ignitable mixtures. Bonding and grounding mechanisms must be implemented simultaneously to safely discharge static charges.”</a:t>
            </a:r>
            <a:endParaRPr lang="en-US"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endParaRPr lang="en-US"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b="1"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Flammable wastes:</a:t>
            </a:r>
            <a:r>
              <a:rPr lang="en-US" sz="1200" b="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https://www.osha.gov/dts/maritime/sltc/ships/housekeeping/intro.html </a:t>
            </a:r>
          </a:p>
          <a:p>
            <a:r>
              <a:rPr lang="en-US" sz="1200" b="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t>
            </a:r>
            <a:r>
              <a:rPr lang="en-US" dirty="0" smtClean="0">
                <a:effectLst/>
              </a:rPr>
              <a:t>Dispose of oils, paint thinners, solvents, rags, scraps, waste, or other flammable and combustible substances, or store them in covered fire-resistant containers, at the end of each </a:t>
            </a:r>
            <a:r>
              <a:rPr lang="en-US" dirty="0" err="1" smtClean="0">
                <a:effectLst/>
              </a:rPr>
              <a:t>workshift</a:t>
            </a:r>
            <a:r>
              <a:rPr lang="en-US" dirty="0" smtClean="0">
                <a:effectLst/>
              </a:rPr>
              <a:t> or when the job is complete, whichever occurs first.”</a:t>
            </a:r>
            <a:endParaRPr lang="en-US" sz="1200" b="1"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endParaRPr lang="en-US"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15</a:t>
            </a:fld>
            <a:endParaRPr lang="en-US"/>
          </a:p>
        </p:txBody>
      </p:sp>
    </p:spTree>
    <p:extLst>
      <p:ext uri="{BB962C8B-B14F-4D97-AF65-F5344CB8AC3E}">
        <p14:creationId xmlns:p14="http://schemas.microsoft.com/office/powerpoint/2010/main" val="22339484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a:lnSpc>
                <a:spcPct val="90000"/>
              </a:lnSpc>
            </a:pPr>
            <a:r>
              <a:rPr lang="en-US" altLang="en-US" sz="1200" dirty="0" smtClean="0"/>
              <a:t>Source:</a:t>
            </a:r>
            <a:r>
              <a:rPr lang="en-US" altLang="en-US" sz="1200" baseline="0" dirty="0" smtClean="0"/>
              <a:t> </a:t>
            </a:r>
            <a:r>
              <a:rPr lang="en-US" altLang="en-US" sz="1200" i="1" baseline="0" dirty="0" smtClean="0"/>
              <a:t>Flammable and Combustible Liquids </a:t>
            </a:r>
            <a:r>
              <a:rPr lang="en-US" altLang="en-US" sz="1200" baseline="0" dirty="0" smtClean="0"/>
              <a:t>(</a:t>
            </a:r>
            <a:r>
              <a:rPr lang="en-US" altLang="en-US" sz="1200" baseline="0" dirty="0" err="1" smtClean="0"/>
              <a:t>n.d.</a:t>
            </a:r>
            <a:r>
              <a:rPr lang="en-US" altLang="en-US" sz="1200" baseline="0" dirty="0" smtClean="0"/>
              <a:t>) OSHA Outreach presentation, https://www.osha.gov/dte/outreach/construction_generalindustry/gi_outreach_tp.html </a:t>
            </a:r>
            <a:endParaRPr lang="en-US" altLang="en-US" sz="1200" dirty="0" smtClean="0"/>
          </a:p>
          <a:p>
            <a:pPr>
              <a:lnSpc>
                <a:spcPct val="90000"/>
              </a:lnSpc>
            </a:pPr>
            <a:endParaRPr lang="en-US" altLang="en-US" sz="1200" dirty="0" smtClean="0"/>
          </a:p>
          <a:p>
            <a:pPr>
              <a:lnSpc>
                <a:spcPct val="90000"/>
              </a:lnSpc>
            </a:pPr>
            <a:r>
              <a:rPr lang="en-US" altLang="en-US" sz="1200" dirty="0" smtClean="0"/>
              <a:t>Safe handling fundamentals:</a:t>
            </a:r>
          </a:p>
          <a:p>
            <a:pPr marL="171450" indent="-171450">
              <a:lnSpc>
                <a:spcPct val="90000"/>
              </a:lnSpc>
              <a:buFont typeface="Arial" panose="020B0604020202020204" pitchFamily="34" charset="0"/>
              <a:buChar char="•"/>
            </a:pPr>
            <a:r>
              <a:rPr lang="en-US" altLang="en-US" sz="1200" dirty="0" smtClean="0"/>
              <a:t>Carefully read the manufacturer’s label on the flammable liquid container before storing or using it</a:t>
            </a:r>
          </a:p>
          <a:p>
            <a:pPr marL="171450" indent="-171450">
              <a:lnSpc>
                <a:spcPct val="90000"/>
              </a:lnSpc>
              <a:buFont typeface="Arial" panose="020B0604020202020204" pitchFamily="34" charset="0"/>
              <a:buChar char="•"/>
            </a:pPr>
            <a:r>
              <a:rPr lang="en-US" altLang="en-US" sz="1200" dirty="0" smtClean="0"/>
              <a:t>Practice good housekeeping in flammable liquid storage areas</a:t>
            </a:r>
          </a:p>
          <a:p>
            <a:pPr marL="171450" indent="-171450">
              <a:lnSpc>
                <a:spcPct val="90000"/>
              </a:lnSpc>
              <a:buFont typeface="Arial" panose="020B0604020202020204" pitchFamily="34" charset="0"/>
              <a:buChar char="•"/>
            </a:pPr>
            <a:r>
              <a:rPr lang="en-US" altLang="en-US" sz="1200" dirty="0" smtClean="0"/>
              <a:t>Clean up spills immediately, then place the cleanup rags in a covered metal container</a:t>
            </a:r>
          </a:p>
          <a:p>
            <a:pPr marL="171450" indent="-171450">
              <a:lnSpc>
                <a:spcPct val="90000"/>
              </a:lnSpc>
              <a:buFont typeface="Arial" panose="020B0604020202020204" pitchFamily="34" charset="0"/>
              <a:buChar char="•"/>
            </a:pPr>
            <a:r>
              <a:rPr lang="en-US" altLang="en-US" sz="1200" dirty="0" smtClean="0"/>
              <a:t>Only use approved metal safety containers or original manufacturer’s container to store flammable liquids</a:t>
            </a:r>
          </a:p>
          <a:p>
            <a:pPr marL="171450" indent="-171450">
              <a:lnSpc>
                <a:spcPct val="90000"/>
              </a:lnSpc>
              <a:buFont typeface="Arial" panose="020B0604020202020204" pitchFamily="34" charset="0"/>
              <a:buChar char="•"/>
            </a:pPr>
            <a:r>
              <a:rPr lang="en-US" altLang="en-US" sz="1200" dirty="0" smtClean="0"/>
              <a:t>Keep the containers closed when not in use and store away from exits or passageways</a:t>
            </a:r>
          </a:p>
          <a:p>
            <a:pPr marL="171450" indent="-171450">
              <a:lnSpc>
                <a:spcPct val="90000"/>
              </a:lnSpc>
              <a:buFont typeface="Arial" panose="020B0604020202020204" pitchFamily="34" charset="0"/>
              <a:buChar char="•"/>
            </a:pPr>
            <a:r>
              <a:rPr lang="en-US" altLang="en-US" sz="1200" dirty="0" smtClean="0"/>
              <a:t>Use flammable liquids only where there is plenty of ventilation</a:t>
            </a:r>
          </a:p>
          <a:p>
            <a:pPr marL="171450" indent="-171450">
              <a:lnSpc>
                <a:spcPct val="90000"/>
              </a:lnSpc>
              <a:buFont typeface="Arial" panose="020B0604020202020204" pitchFamily="34" charset="0"/>
              <a:buChar char="•"/>
            </a:pPr>
            <a:r>
              <a:rPr lang="en-US" altLang="en-US" sz="1200" dirty="0" smtClean="0"/>
              <a:t>Keep flammable liquids away from ignition sources such as open flames, sparks, smoking, cutting, welding, etc.</a:t>
            </a:r>
            <a:endParaRPr lang="en-US" altLang="en-US" sz="1200"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16</a:t>
            </a:fld>
            <a:endParaRPr lang="en-US"/>
          </a:p>
        </p:txBody>
      </p:sp>
    </p:spTree>
    <p:extLst>
      <p:ext uri="{BB962C8B-B14F-4D97-AF65-F5344CB8AC3E}">
        <p14:creationId xmlns:p14="http://schemas.microsoft.com/office/powerpoint/2010/main" val="29408564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effectLst/>
              </a:rPr>
              <a:t>Source:</a:t>
            </a:r>
            <a:r>
              <a:rPr lang="en-US" baseline="0" dirty="0" smtClean="0">
                <a:effectLst/>
              </a:rPr>
              <a:t>  </a:t>
            </a:r>
            <a:r>
              <a:rPr lang="en-US" i="1" baseline="0" dirty="0" smtClean="0">
                <a:effectLst/>
              </a:rPr>
              <a:t>Evacuation Plans and Procedures </a:t>
            </a:r>
            <a:r>
              <a:rPr lang="en-US" i="1" baseline="0" dirty="0" err="1" smtClean="0">
                <a:effectLst/>
              </a:rPr>
              <a:t>eTool</a:t>
            </a:r>
            <a:r>
              <a:rPr lang="en-US" i="1" baseline="0" dirty="0" smtClean="0">
                <a:effectLst/>
              </a:rPr>
              <a:t> </a:t>
            </a:r>
            <a:r>
              <a:rPr lang="en-US" baseline="0" dirty="0" smtClean="0">
                <a:effectLst/>
              </a:rPr>
              <a:t>(2002), OSHA </a:t>
            </a:r>
            <a:r>
              <a:rPr lang="en-US" baseline="0" dirty="0" err="1" smtClean="0">
                <a:effectLst/>
              </a:rPr>
              <a:t>eTool</a:t>
            </a:r>
            <a:r>
              <a:rPr lang="en-US" baseline="0" dirty="0" smtClean="0">
                <a:effectLst/>
              </a:rPr>
              <a:t>, https://www.osha.gov/SLTC/etools/evacuation/high_hazard.html#special</a:t>
            </a:r>
          </a:p>
          <a:p>
            <a:endParaRPr lang="en-US" dirty="0" smtClean="0">
              <a:effectLst/>
            </a:endParaRPr>
          </a:p>
          <a:p>
            <a:r>
              <a:rPr lang="en-US" dirty="0" smtClean="0">
                <a:effectLst/>
              </a:rPr>
              <a:t>“Your employees may need personal protective equipment to evacuate during an emergency. Personal protective equipment must be based on the potential hazards in the workplace. Assess your workplace to determine potential hazards and the appropriate controls and protective equipment for those hazards. Personal protective equipment may include items such as the following:</a:t>
            </a:r>
          </a:p>
          <a:p>
            <a:pPr marL="171450" indent="-171450">
              <a:buFont typeface="Arial" panose="020B0604020202020204" pitchFamily="34" charset="0"/>
              <a:buChar char="•"/>
            </a:pPr>
            <a:r>
              <a:rPr lang="en-US" dirty="0" smtClean="0">
                <a:effectLst/>
              </a:rPr>
              <a:t>Safety glasses, goggles, or face shields for eye protection;</a:t>
            </a:r>
          </a:p>
          <a:p>
            <a:pPr marL="171450" indent="-171450">
              <a:buFont typeface="Arial" panose="020B0604020202020204" pitchFamily="34" charset="0"/>
              <a:buChar char="•"/>
            </a:pPr>
            <a:r>
              <a:rPr lang="en-US" dirty="0" smtClean="0">
                <a:effectLst/>
              </a:rPr>
              <a:t>Hard hats and safety shoes for head and foot protection;</a:t>
            </a:r>
          </a:p>
          <a:p>
            <a:pPr marL="171450" indent="-171450">
              <a:buFont typeface="Arial" panose="020B0604020202020204" pitchFamily="34" charset="0"/>
              <a:buChar char="•"/>
            </a:pPr>
            <a:r>
              <a:rPr lang="en-US" dirty="0" smtClean="0">
                <a:effectLst/>
                <a:hlinkClick r:id="rId3" tooltip="Proper respirators"/>
              </a:rPr>
              <a:t>Proper respirators</a:t>
            </a:r>
            <a:r>
              <a:rPr lang="en-US" dirty="0" smtClean="0">
                <a:effectLst/>
              </a:rPr>
              <a:t>;</a:t>
            </a:r>
          </a:p>
          <a:p>
            <a:pPr marL="171450" indent="-171450">
              <a:buFont typeface="Arial" panose="020B0604020202020204" pitchFamily="34" charset="0"/>
              <a:buChar char="•"/>
            </a:pPr>
            <a:r>
              <a:rPr lang="en-US" dirty="0" smtClean="0">
                <a:effectLst/>
              </a:rPr>
              <a:t>Chemical suits, gloves, hoods, and boots for body protection from chemicals;</a:t>
            </a:r>
          </a:p>
          <a:p>
            <a:pPr marL="171450" indent="-171450">
              <a:buFont typeface="Arial" panose="020B0604020202020204" pitchFamily="34" charset="0"/>
              <a:buChar char="•"/>
            </a:pPr>
            <a:r>
              <a:rPr lang="en-US" dirty="0" smtClean="0">
                <a:effectLst/>
              </a:rPr>
              <a:t>Special body protection for abnormal environmental conditions, such as extreme temperatures; and</a:t>
            </a:r>
          </a:p>
          <a:p>
            <a:pPr marL="171450" indent="-171450">
              <a:buFont typeface="Arial" panose="020B0604020202020204" pitchFamily="34" charset="0"/>
              <a:buChar char="•"/>
            </a:pPr>
            <a:r>
              <a:rPr lang="en-US" dirty="0" smtClean="0">
                <a:effectLst/>
              </a:rPr>
              <a:t>Any other special equipment or warning devices necessary for hazards associated with your worksite.”</a:t>
            </a:r>
          </a:p>
          <a:p>
            <a:endParaRPr lang="en-US" dirty="0">
              <a:effectLst/>
            </a:endParaRPr>
          </a:p>
        </p:txBody>
      </p:sp>
      <p:sp>
        <p:nvSpPr>
          <p:cNvPr id="4" name="Slide Number Placeholder 3"/>
          <p:cNvSpPr>
            <a:spLocks noGrp="1"/>
          </p:cNvSpPr>
          <p:nvPr>
            <p:ph type="sldNum" sz="quarter" idx="10"/>
          </p:nvPr>
        </p:nvSpPr>
        <p:spPr/>
        <p:txBody>
          <a:bodyPr/>
          <a:lstStyle/>
          <a:p>
            <a:fld id="{3ECC418A-57C6-4B2F-979F-B2F731CD8869}" type="slidenum">
              <a:rPr lang="en-US" smtClean="0"/>
              <a:pPr/>
              <a:t>17</a:t>
            </a:fld>
            <a:endParaRPr lang="en-US"/>
          </a:p>
        </p:txBody>
      </p:sp>
    </p:spTree>
    <p:extLst>
      <p:ext uri="{BB962C8B-B14F-4D97-AF65-F5344CB8AC3E}">
        <p14:creationId xmlns:p14="http://schemas.microsoft.com/office/powerpoint/2010/main" val="10695148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effectLst/>
              </a:rPr>
              <a:t>Source:</a:t>
            </a:r>
            <a:r>
              <a:rPr lang="en-US" baseline="0" dirty="0" smtClean="0">
                <a:effectLst/>
              </a:rPr>
              <a:t>  </a:t>
            </a:r>
            <a:r>
              <a:rPr lang="en-US" i="1" baseline="0" dirty="0" smtClean="0">
                <a:effectLst/>
              </a:rPr>
              <a:t>Evacuation Plans and Procedures </a:t>
            </a:r>
            <a:r>
              <a:rPr lang="en-US" i="1" baseline="0" dirty="0" err="1" smtClean="0">
                <a:effectLst/>
              </a:rPr>
              <a:t>eTool</a:t>
            </a:r>
            <a:r>
              <a:rPr lang="en-US" i="1" baseline="0" dirty="0" smtClean="0">
                <a:effectLst/>
              </a:rPr>
              <a:t> </a:t>
            </a:r>
            <a:r>
              <a:rPr lang="en-US" baseline="0" dirty="0" smtClean="0">
                <a:effectLst/>
              </a:rPr>
              <a:t>(2002), OSHA </a:t>
            </a:r>
            <a:r>
              <a:rPr lang="en-US" baseline="0" dirty="0" err="1" smtClean="0">
                <a:effectLst/>
              </a:rPr>
              <a:t>eTool</a:t>
            </a:r>
            <a:r>
              <a:rPr lang="en-US" baseline="0" dirty="0" smtClean="0">
                <a:effectLst/>
              </a:rPr>
              <a:t>, https://www.osha.gov/SLTC/etools/evacuation/evac.html</a:t>
            </a:r>
          </a:p>
          <a:p>
            <a:endParaRPr lang="en-US" baseline="0" dirty="0" smtClean="0">
              <a:effectLst/>
            </a:endParaRPr>
          </a:p>
          <a:p>
            <a:r>
              <a:rPr lang="en-US" dirty="0" smtClean="0">
                <a:effectLst/>
              </a:rPr>
              <a:t>“A wide variety of emergencies both man-made and natural, may require a workplace to be evacuated. These emergencies include - fires, explosions, floods, earthquakes, hurricanes, tornadoes, toxic material releases, radiological and biological accidents, civil disturbances and workplace violence.”</a:t>
            </a: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18</a:t>
            </a:fld>
            <a:endParaRPr lang="en-US"/>
          </a:p>
        </p:txBody>
      </p:sp>
    </p:spTree>
    <p:extLst>
      <p:ext uri="{BB962C8B-B14F-4D97-AF65-F5344CB8AC3E}">
        <p14:creationId xmlns:p14="http://schemas.microsoft.com/office/powerpoint/2010/main" val="12882481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effectLst/>
              </a:rPr>
              <a:t>Source:</a:t>
            </a:r>
            <a:r>
              <a:rPr lang="en-US" baseline="0" dirty="0" smtClean="0">
                <a:effectLst/>
              </a:rPr>
              <a:t>  </a:t>
            </a:r>
            <a:r>
              <a:rPr lang="en-US" i="1" baseline="0" dirty="0" smtClean="0">
                <a:effectLst/>
              </a:rPr>
              <a:t>Evacuation Plans and Procedures </a:t>
            </a:r>
            <a:r>
              <a:rPr lang="en-US" i="1" baseline="0" dirty="0" err="1" smtClean="0">
                <a:effectLst/>
              </a:rPr>
              <a:t>eTool</a:t>
            </a:r>
            <a:r>
              <a:rPr lang="en-US" i="1" baseline="0" dirty="0" smtClean="0">
                <a:effectLst/>
              </a:rPr>
              <a:t> </a:t>
            </a:r>
            <a:r>
              <a:rPr lang="en-US" baseline="0" dirty="0" smtClean="0">
                <a:effectLst/>
              </a:rPr>
              <a:t>(2002), OSHA </a:t>
            </a:r>
            <a:r>
              <a:rPr lang="en-US" baseline="0" dirty="0" err="1" smtClean="0">
                <a:effectLst/>
              </a:rPr>
              <a:t>eTool</a:t>
            </a:r>
            <a:r>
              <a:rPr lang="en-US" baseline="0" dirty="0" smtClean="0">
                <a:effectLst/>
              </a:rPr>
              <a:t>, https://www.osha.gov/SLTC/etools/evacuation/evac.html</a:t>
            </a:r>
            <a:endParaRPr lang="en-US" dirty="0" smtClean="0"/>
          </a:p>
          <a:p>
            <a:endParaRPr lang="en-US" dirty="0" smtClean="0"/>
          </a:p>
          <a:p>
            <a:r>
              <a:rPr lang="en-US" dirty="0" smtClean="0">
                <a:effectLst/>
              </a:rPr>
              <a:t>“Employers will want their employees to respond differently to… different threats. For example, employers may want to have employees assemble in one area inside the workplace if threatened by a tornado or perhaps a chemical spill on an adjacent highway, but evacuate to an exterior location during a fire.”</a:t>
            </a:r>
          </a:p>
          <a:p>
            <a:endParaRPr lang="en-US" dirty="0" smtClean="0">
              <a:effectLst/>
            </a:endParaRPr>
          </a:p>
          <a:p>
            <a:r>
              <a:rPr lang="en-US" dirty="0" smtClean="0">
                <a:effectLst/>
              </a:rPr>
              <a:t>“The type of building you work in may be a factor in your decision. Most buildings are vulnerable to the effects of disasters such as tornadoes, earthquakes, floods, or explosions. The extent of the damage depends on the type of emergency and the building's construction. Modern factories and office buildings, for example, are framed in steel and are structurally more sound than neighborhood business premises may be. In a disaster such as a major earthquake or explosion, however, nearly every type of structure will be affected. Some buildings will collapse and others will be left with weakened floors and walls.”</a:t>
            </a:r>
          </a:p>
          <a:p>
            <a:endParaRPr lang="en-US" dirty="0" smtClean="0">
              <a:effectLst/>
            </a:endParaRPr>
          </a:p>
          <a:p>
            <a:r>
              <a:rPr lang="en-US" dirty="0" smtClean="0">
                <a:effectLst/>
              </a:rPr>
              <a:t>“Certain equipment and processes must be shut down in stages or over time. In other instances it is not possible or practical for equipment or certain process to be shut down under certain emergency situations. This condition, which is not unusual for certain large manufacturers operating complex processes, is not typical of small enterprises that normally can turn off equipment or utilities if necessary and evacuate. However some small enterprises may require designated employees remain behind briefly to operate </a:t>
            </a:r>
            <a:r>
              <a:rPr lang="en-US" dirty="0" smtClean="0">
                <a:effectLst/>
                <a:hlinkClick r:id="rId3" tooltip="fire extinguishers"/>
              </a:rPr>
              <a:t>fire extinguishers</a:t>
            </a:r>
            <a:r>
              <a:rPr lang="en-US" dirty="0" smtClean="0">
                <a:effectLst/>
              </a:rPr>
              <a:t> or shut down gas and/or electrical systems and other special equipment that could be damaged if left operating or create additional hazards to emergency responders (such as releasing hazardous materials).</a:t>
            </a:r>
          </a:p>
          <a:p>
            <a:r>
              <a:rPr lang="en-US" dirty="0" smtClean="0">
                <a:effectLst/>
              </a:rPr>
              <a:t>Each employer must review their operation and determine whether total and immediate evacuation is possible for various types of emergencies. The preferred approach, and the one most often taken by small enterprises, is immediate evacuation of all their employees when the evacuation alarm is sounded.</a:t>
            </a:r>
          </a:p>
          <a:p>
            <a:r>
              <a:rPr lang="en-US" dirty="0" smtClean="0">
                <a:effectLst/>
              </a:rPr>
              <a:t>If any employees will stay behind, the plan must describe in detail the procedures to be followed by these employees. All employees remaining behind must be capable of recognizing </a:t>
            </a:r>
            <a:r>
              <a:rPr lang="en-US" dirty="0" smtClean="0">
                <a:effectLst/>
                <a:hlinkClick r:id="rId4" tooltip="when to abandon the operation or task and evacuate"/>
              </a:rPr>
              <a:t>when to abandon the operation or task and evacuate</a:t>
            </a:r>
            <a:r>
              <a:rPr lang="en-US" dirty="0" smtClean="0">
                <a:effectLst/>
              </a:rPr>
              <a:t> themselves before their </a:t>
            </a:r>
            <a:r>
              <a:rPr lang="en-US" dirty="0" smtClean="0">
                <a:effectLst/>
                <a:hlinkClick r:id="rId5" tooltip="egress"/>
              </a:rPr>
              <a:t>egress</a:t>
            </a:r>
            <a:r>
              <a:rPr lang="en-US" dirty="0" smtClean="0">
                <a:effectLst/>
              </a:rPr>
              <a:t> path is blocked. In small establishments it is common to include in your plan locations where utilities (such as electrical and gas) can be shut down for all or part of the facility either by your own employees or by emergency response personnel.”</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19</a:t>
            </a:fld>
            <a:endParaRPr lang="en-US"/>
          </a:p>
        </p:txBody>
      </p:sp>
    </p:spTree>
    <p:extLst>
      <p:ext uri="{BB962C8B-B14F-4D97-AF65-F5344CB8AC3E}">
        <p14:creationId xmlns:p14="http://schemas.microsoft.com/office/powerpoint/2010/main" val="16194019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effectLst/>
              </a:rPr>
              <a:t>Source:</a:t>
            </a:r>
            <a:r>
              <a:rPr lang="en-US" baseline="0" dirty="0" smtClean="0">
                <a:effectLst/>
              </a:rPr>
              <a:t>  </a:t>
            </a:r>
            <a:r>
              <a:rPr lang="en-US" i="1" baseline="0" dirty="0" smtClean="0">
                <a:effectLst/>
              </a:rPr>
              <a:t>Evacuation Plans and Procedures </a:t>
            </a:r>
            <a:r>
              <a:rPr lang="en-US" i="1" baseline="0" dirty="0" err="1" smtClean="0">
                <a:effectLst/>
              </a:rPr>
              <a:t>eTool</a:t>
            </a:r>
            <a:r>
              <a:rPr lang="en-US" i="1" baseline="0" dirty="0" smtClean="0">
                <a:effectLst/>
              </a:rPr>
              <a:t> </a:t>
            </a:r>
            <a:r>
              <a:rPr lang="en-US" baseline="0" dirty="0" smtClean="0">
                <a:effectLst/>
              </a:rPr>
              <a:t>(2002), OSHA </a:t>
            </a:r>
            <a:r>
              <a:rPr lang="en-US" baseline="0" dirty="0" err="1" smtClean="0">
                <a:effectLst/>
              </a:rPr>
              <a:t>eTool</a:t>
            </a:r>
            <a:r>
              <a:rPr lang="en-US" baseline="0" dirty="0" smtClean="0">
                <a:effectLst/>
              </a:rPr>
              <a:t>, https://www.osha.gov/SLTC/etools/evacuation/portable_relation.html#risk_table</a:t>
            </a:r>
            <a:endParaRPr lang="en-US" dirty="0" smtClean="0"/>
          </a:p>
          <a:p>
            <a:endParaRPr lang="en-US" dirty="0" smtClean="0">
              <a:effectLst/>
            </a:endParaRPr>
          </a:p>
          <a:p>
            <a:r>
              <a:rPr lang="en-US" dirty="0" smtClean="0">
                <a:effectLst/>
              </a:rPr>
              <a:t>“Choosing to evacuate the workplace rather than providing fire extinguishers for employee use in fighting fires will most effectively minimize the potential for fire-related injuries to employees. In addition, training employees to use </a:t>
            </a:r>
            <a:r>
              <a:rPr lang="en-US" dirty="0" smtClean="0">
                <a:effectLst/>
                <a:hlinkClick r:id="rId3" tooltip="fire extinguishers"/>
              </a:rPr>
              <a:t>fire extinguishers</a:t>
            </a:r>
            <a:r>
              <a:rPr lang="en-US" dirty="0" smtClean="0">
                <a:effectLst/>
              </a:rPr>
              <a:t> and maintaining them requires considerable resources. However, other factors, such as the availability of a public fire department or the vulnerability of </a:t>
            </a:r>
            <a:r>
              <a:rPr lang="en-US" dirty="0" smtClean="0">
                <a:effectLst/>
                <a:hlinkClick r:id="rId4" tooltip="egress routes"/>
              </a:rPr>
              <a:t>egress routes</a:t>
            </a:r>
            <a:r>
              <a:rPr lang="en-US" dirty="0" smtClean="0">
                <a:effectLst/>
              </a:rPr>
              <a:t>, will enter into this decision.”</a:t>
            </a:r>
          </a:p>
          <a:p>
            <a:endParaRPr lang="en-US" dirty="0" smtClean="0">
              <a:effectLst/>
            </a:endParaRPr>
          </a:p>
          <a:p>
            <a:r>
              <a:rPr lang="en-US" dirty="0" smtClean="0">
                <a:effectLst/>
              </a:rPr>
              <a:t>Option 1:  </a:t>
            </a:r>
            <a:r>
              <a:rPr lang="en-US" b="1" dirty="0" smtClean="0">
                <a:effectLst/>
              </a:rPr>
              <a:t>Total evacuation of employees </a:t>
            </a:r>
            <a:r>
              <a:rPr lang="en-US" dirty="0" smtClean="0">
                <a:effectLst/>
              </a:rPr>
              <a:t>from the workplace immediately when alarm sounds. No one is authorized to use available portable fire </a:t>
            </a:r>
            <a:br>
              <a:rPr lang="en-US" dirty="0" smtClean="0">
                <a:effectLst/>
              </a:rPr>
            </a:br>
            <a:r>
              <a:rPr lang="en-US" dirty="0" smtClean="0">
                <a:effectLst/>
              </a:rPr>
              <a:t>                  extinguishers.</a:t>
            </a:r>
          </a:p>
          <a:p>
            <a:r>
              <a:rPr lang="en-US" dirty="0" smtClean="0">
                <a:effectLst/>
              </a:rPr>
              <a:t>                  </a:t>
            </a:r>
            <a:r>
              <a:rPr lang="en-US" b="1" dirty="0" smtClean="0">
                <a:effectLst/>
              </a:rPr>
              <a:t>Requirement</a:t>
            </a:r>
            <a:r>
              <a:rPr lang="en-US" dirty="0" smtClean="0">
                <a:effectLst/>
              </a:rPr>
              <a:t>: Establish an emergency action plan, fire prevention plan and train employees accordingly. Extinguishers are not existing and not </a:t>
            </a:r>
            <a:br>
              <a:rPr lang="en-US" dirty="0" smtClean="0">
                <a:effectLst/>
              </a:rPr>
            </a:br>
            <a:r>
              <a:rPr lang="en-US" dirty="0" smtClean="0">
                <a:effectLst/>
              </a:rPr>
              <a:t>                  required.  [</a:t>
            </a:r>
            <a:r>
              <a:rPr lang="en-US" dirty="0" smtClean="0">
                <a:effectLst/>
                <a:hlinkClick r:id="rId5" tooltip="29 CFR 1910.157(b)(1)"/>
              </a:rPr>
              <a:t>29 CFR 1910.157(b)(1)</a:t>
            </a:r>
            <a:r>
              <a:rPr lang="en-US" dirty="0" smtClean="0">
                <a:effectLst/>
              </a:rPr>
              <a:t>]</a:t>
            </a:r>
          </a:p>
          <a:p>
            <a:endParaRPr lang="en-US" dirty="0" smtClean="0">
              <a:effectLst/>
            </a:endParaRPr>
          </a:p>
          <a:p>
            <a:r>
              <a:rPr lang="en-US" dirty="0" smtClean="0">
                <a:effectLst/>
              </a:rPr>
              <a:t>Option 2:  </a:t>
            </a:r>
            <a:r>
              <a:rPr lang="en-US" b="1" dirty="0" smtClean="0">
                <a:effectLst/>
              </a:rPr>
              <a:t>Designated employees are authorized </a:t>
            </a:r>
            <a:r>
              <a:rPr lang="en-US" dirty="0" smtClean="0">
                <a:effectLst/>
              </a:rPr>
              <a:t>to use portable fire extinguishers to fight fires. All other employees must evacuate workplace immediately </a:t>
            </a:r>
            <a:br>
              <a:rPr lang="en-US" dirty="0" smtClean="0">
                <a:effectLst/>
              </a:rPr>
            </a:br>
            <a:r>
              <a:rPr lang="en-US" dirty="0" smtClean="0">
                <a:effectLst/>
              </a:rPr>
              <a:t>                  when alarm sounds.</a:t>
            </a:r>
          </a:p>
          <a:p>
            <a:r>
              <a:rPr lang="en-US" dirty="0" smtClean="0">
                <a:effectLst/>
              </a:rPr>
              <a:t>                  </a:t>
            </a:r>
            <a:r>
              <a:rPr lang="en-US" b="1" dirty="0" smtClean="0">
                <a:effectLst/>
              </a:rPr>
              <a:t>Requirement</a:t>
            </a:r>
            <a:r>
              <a:rPr lang="en-US" dirty="0" smtClean="0">
                <a:effectLst/>
              </a:rPr>
              <a:t>:</a:t>
            </a:r>
            <a:r>
              <a:rPr lang="en-US" baseline="0" dirty="0" smtClean="0">
                <a:effectLst/>
              </a:rPr>
              <a:t> </a:t>
            </a:r>
            <a:r>
              <a:rPr lang="en-US" dirty="0" smtClean="0">
                <a:effectLst/>
              </a:rPr>
              <a:t>Establish an emergency action plan and train employees accordingly. Meet all general fire extinguisher requirements plus annually </a:t>
            </a:r>
            <a:br>
              <a:rPr lang="en-US" dirty="0" smtClean="0">
                <a:effectLst/>
              </a:rPr>
            </a:br>
            <a:r>
              <a:rPr lang="en-US" dirty="0" smtClean="0">
                <a:effectLst/>
              </a:rPr>
              <a:t>                  train designated employees to use fire extinguishers. Fire extinguishers in the workplace must be inspected, tested, and maintained. </a:t>
            </a:r>
            <a:br>
              <a:rPr lang="en-US" dirty="0" smtClean="0">
                <a:effectLst/>
              </a:rPr>
            </a:br>
            <a:r>
              <a:rPr lang="en-US" dirty="0" smtClean="0">
                <a:effectLst/>
              </a:rPr>
              <a:t>                  [</a:t>
            </a:r>
            <a:r>
              <a:rPr lang="en-US" dirty="0" smtClean="0">
                <a:effectLst/>
                <a:hlinkClick r:id="rId6" tooltip="29 CFR 1910.157(b)(2)"/>
              </a:rPr>
              <a:t>29 CFR 1910.157(b)(2)</a:t>
            </a:r>
            <a:r>
              <a:rPr lang="en-US" dirty="0" smtClean="0">
                <a:effectLst/>
              </a:rPr>
              <a:t>]</a:t>
            </a:r>
          </a:p>
          <a:p>
            <a:endParaRPr lang="en-US" dirty="0" smtClean="0">
              <a:effectLst/>
            </a:endParaRPr>
          </a:p>
          <a:p>
            <a:r>
              <a:rPr lang="en-US" dirty="0" smtClean="0">
                <a:effectLst/>
              </a:rPr>
              <a:t>Option 3:  </a:t>
            </a:r>
            <a:r>
              <a:rPr lang="en-US" b="1" dirty="0" smtClean="0">
                <a:effectLst/>
              </a:rPr>
              <a:t>All employees are authorized </a:t>
            </a:r>
            <a:r>
              <a:rPr lang="en-US" dirty="0" smtClean="0">
                <a:effectLst/>
              </a:rPr>
              <a:t>to use portable fire extinguishers to fight fires.</a:t>
            </a:r>
          </a:p>
          <a:p>
            <a:r>
              <a:rPr lang="en-US" dirty="0" smtClean="0">
                <a:effectLst/>
              </a:rPr>
              <a:t>                 </a:t>
            </a:r>
            <a:r>
              <a:rPr lang="en-US" b="1" dirty="0" smtClean="0">
                <a:effectLst/>
              </a:rPr>
              <a:t>Requirement</a:t>
            </a:r>
            <a:r>
              <a:rPr lang="en-US" dirty="0" smtClean="0">
                <a:effectLst/>
              </a:rPr>
              <a:t>: If </a:t>
            </a:r>
            <a:r>
              <a:rPr lang="en-US" i="1" dirty="0" smtClean="0">
                <a:effectLst/>
              </a:rPr>
              <a:t>any</a:t>
            </a:r>
            <a:r>
              <a:rPr lang="en-US" dirty="0" smtClean="0">
                <a:effectLst/>
              </a:rPr>
              <a:t> employees will be evacuating, establish an emergency action plan and train employees accordingly. Meet all general fire </a:t>
            </a:r>
            <a:br>
              <a:rPr lang="en-US" dirty="0" smtClean="0">
                <a:effectLst/>
              </a:rPr>
            </a:br>
            <a:r>
              <a:rPr lang="en-US" dirty="0" smtClean="0">
                <a:effectLst/>
              </a:rPr>
              <a:t>                  extinguisher requirements plus annually train all employees to use fire extinguishers. Fire extinguishers in the workplace must be inspected, tested, </a:t>
            </a:r>
            <a:br>
              <a:rPr lang="en-US" dirty="0" smtClean="0">
                <a:effectLst/>
              </a:rPr>
            </a:br>
            <a:r>
              <a:rPr lang="en-US" dirty="0" smtClean="0">
                <a:effectLst/>
              </a:rPr>
              <a:t>                  and maintained. [</a:t>
            </a:r>
            <a:r>
              <a:rPr lang="en-US" dirty="0" smtClean="0">
                <a:effectLst/>
                <a:hlinkClick r:id="rId6" tooltip="29 CFR 1910.157(b)(2)"/>
              </a:rPr>
              <a:t>29 CFR 1910.157(b)(2)</a:t>
            </a:r>
            <a:r>
              <a:rPr lang="en-US" dirty="0" smtClean="0">
                <a:effectLst/>
              </a:rPr>
              <a:t>]</a:t>
            </a:r>
          </a:p>
          <a:p>
            <a:endParaRPr lang="en-US" dirty="0" smtClean="0">
              <a:effectLst/>
            </a:endParaRPr>
          </a:p>
          <a:p>
            <a:r>
              <a:rPr lang="en-US" dirty="0" smtClean="0">
                <a:effectLst/>
              </a:rPr>
              <a:t>Option</a:t>
            </a:r>
            <a:r>
              <a:rPr lang="en-US" baseline="0" dirty="0" smtClean="0">
                <a:effectLst/>
              </a:rPr>
              <a:t> 4:  </a:t>
            </a:r>
            <a:r>
              <a:rPr lang="en-US" b="1" dirty="0" smtClean="0">
                <a:effectLst/>
              </a:rPr>
              <a:t>Extinguishers are provided </a:t>
            </a:r>
            <a:r>
              <a:rPr lang="en-US" dirty="0" smtClean="0">
                <a:effectLst/>
              </a:rPr>
              <a:t>but not intended for employee use.</a:t>
            </a:r>
          </a:p>
          <a:p>
            <a:r>
              <a:rPr lang="en-US" dirty="0" smtClean="0">
                <a:effectLst/>
              </a:rPr>
              <a:t>                 </a:t>
            </a:r>
            <a:r>
              <a:rPr lang="en-US" b="1" dirty="0" smtClean="0">
                <a:effectLst/>
              </a:rPr>
              <a:t>Requirement</a:t>
            </a:r>
            <a:r>
              <a:rPr lang="en-US" dirty="0" smtClean="0">
                <a:effectLst/>
              </a:rPr>
              <a:t>:</a:t>
            </a:r>
            <a:r>
              <a:rPr lang="en-US" baseline="0" dirty="0" smtClean="0">
                <a:effectLst/>
              </a:rPr>
              <a:t> </a:t>
            </a:r>
            <a:r>
              <a:rPr lang="en-US" dirty="0" smtClean="0">
                <a:effectLst/>
              </a:rPr>
              <a:t>Establish an emergency action plan, fire prevention plan and train employees accordingly. If fire extinguishers are left in the workplace, </a:t>
            </a:r>
            <a:br>
              <a:rPr lang="en-US" dirty="0" smtClean="0">
                <a:effectLst/>
              </a:rPr>
            </a:br>
            <a:r>
              <a:rPr lang="en-US" dirty="0" smtClean="0">
                <a:effectLst/>
              </a:rPr>
              <a:t>                 they must be inspected, tested, and maintained. Extinguishers are provided but not intended for employee use. [</a:t>
            </a:r>
            <a:r>
              <a:rPr lang="en-US" dirty="0" smtClean="0">
                <a:effectLst/>
                <a:hlinkClick r:id="rId7" tooltip="29 CFR 1910.157(a)"/>
              </a:rPr>
              <a:t>29 CFR 1910.157(a)</a:t>
            </a:r>
            <a:r>
              <a:rPr lang="en-US" dirty="0" smtClean="0">
                <a:effectLst/>
              </a:rPr>
              <a:t>]</a:t>
            </a: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20</a:t>
            </a:fld>
            <a:endParaRPr lang="en-US"/>
          </a:p>
        </p:txBody>
      </p:sp>
    </p:spTree>
    <p:extLst>
      <p:ext uri="{BB962C8B-B14F-4D97-AF65-F5344CB8AC3E}">
        <p14:creationId xmlns:p14="http://schemas.microsoft.com/office/powerpoint/2010/main" val="31223731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effectLst/>
              </a:rPr>
              <a:t>Source:</a:t>
            </a:r>
            <a:r>
              <a:rPr lang="en-US" baseline="0" dirty="0" smtClean="0">
                <a:effectLst/>
              </a:rPr>
              <a:t>  </a:t>
            </a:r>
            <a:r>
              <a:rPr lang="en-US" i="1" baseline="0" dirty="0" smtClean="0">
                <a:effectLst/>
              </a:rPr>
              <a:t>Evacuation Plans and Procedures </a:t>
            </a:r>
            <a:r>
              <a:rPr lang="en-US" i="1" baseline="0" dirty="0" err="1" smtClean="0">
                <a:effectLst/>
              </a:rPr>
              <a:t>eTool</a:t>
            </a:r>
            <a:r>
              <a:rPr lang="en-US" i="1" baseline="0" dirty="0" smtClean="0">
                <a:effectLst/>
              </a:rPr>
              <a:t> </a:t>
            </a:r>
            <a:r>
              <a:rPr lang="en-US" baseline="0" dirty="0" smtClean="0">
                <a:effectLst/>
              </a:rPr>
              <a:t>(2002), OSHA </a:t>
            </a:r>
            <a:r>
              <a:rPr lang="en-US" baseline="0" dirty="0" err="1" smtClean="0">
                <a:effectLst/>
              </a:rPr>
              <a:t>eTool</a:t>
            </a:r>
            <a:r>
              <a:rPr lang="en-US" baseline="0" dirty="0" smtClean="0">
                <a:effectLst/>
              </a:rPr>
              <a:t>, https://www.osha.gov/SLTC/etools/evacuation/portable_relation.html#risk_table</a:t>
            </a:r>
            <a:endParaRPr lang="en-US" dirty="0" smtClean="0"/>
          </a:p>
          <a:p>
            <a:endParaRPr lang="en-US" dirty="0" smtClean="0"/>
          </a:p>
          <a:p>
            <a:r>
              <a:rPr lang="en-US" dirty="0" smtClean="0">
                <a:effectLst/>
              </a:rPr>
              <a:t>“Portable fire extinguishers have two functions: to control or extinguish small or incipient stage fires and to protect evacuation routes that a fire may block directly or indirectly with smoke or burning/smoldering materials.</a:t>
            </a:r>
          </a:p>
          <a:p>
            <a:endParaRPr lang="en-US" dirty="0" smtClean="0">
              <a:effectLst/>
            </a:endParaRPr>
          </a:p>
          <a:p>
            <a:r>
              <a:rPr lang="en-US" dirty="0" smtClean="0">
                <a:effectLst/>
              </a:rPr>
              <a:t>To extinguish a fire with a portable extinguisher, a person must have immediate access to the extinguisher, know how to actuate the unit, and know how to apply the agent effectively. Attempting to extinguish even a small fire carries some risk. Fires can increase in size and intensity in seconds, blocking the exit path of the fire fighter and creating a hazardous atmosphere. In addition, portable fire extinguishers contain a limited amount of extinguishing agent and can be discharged in a matter of seconds. Therefore, individuals should attempt to fight only very small or incipient stage fires.</a:t>
            </a:r>
          </a:p>
          <a:p>
            <a:endParaRPr lang="en-US" dirty="0" smtClean="0">
              <a:effectLst/>
            </a:endParaRPr>
          </a:p>
          <a:p>
            <a:r>
              <a:rPr lang="en-US" dirty="0" smtClean="0">
                <a:effectLst/>
              </a:rPr>
              <a:t>Prior to fighting any fire with a portable fire extinguisher you must perform a risk assessment that evaluates the fire size, the fire fighters evacuation path, and the atmosphere in the vicinity of the fire..”</a:t>
            </a:r>
          </a:p>
          <a:p>
            <a:endParaRPr lang="en-US" dirty="0" smtClean="0">
              <a:effectLst/>
            </a:endParaRPr>
          </a:p>
        </p:txBody>
      </p:sp>
      <p:sp>
        <p:nvSpPr>
          <p:cNvPr id="4" name="Slide Number Placeholder 3"/>
          <p:cNvSpPr>
            <a:spLocks noGrp="1"/>
          </p:cNvSpPr>
          <p:nvPr>
            <p:ph type="sldNum" sz="quarter" idx="10"/>
          </p:nvPr>
        </p:nvSpPr>
        <p:spPr/>
        <p:txBody>
          <a:bodyPr/>
          <a:lstStyle/>
          <a:p>
            <a:fld id="{3ECC418A-57C6-4B2F-979F-B2F731CD8869}" type="slidenum">
              <a:rPr lang="en-US" smtClean="0"/>
              <a:pPr/>
              <a:t>21</a:t>
            </a:fld>
            <a:endParaRPr lang="en-US"/>
          </a:p>
        </p:txBody>
      </p:sp>
    </p:spTree>
    <p:extLst>
      <p:ext uri="{BB962C8B-B14F-4D97-AF65-F5344CB8AC3E}">
        <p14:creationId xmlns:p14="http://schemas.microsoft.com/office/powerpoint/2010/main" val="6521932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effectLst/>
              </a:rPr>
              <a:t>Source:</a:t>
            </a:r>
            <a:r>
              <a:rPr lang="en-US" baseline="0" dirty="0" smtClean="0">
                <a:effectLst/>
              </a:rPr>
              <a:t>  </a:t>
            </a:r>
            <a:r>
              <a:rPr lang="en-US" i="1" baseline="0" dirty="0" smtClean="0">
                <a:effectLst/>
              </a:rPr>
              <a:t>Evacuation Plans and Procedures </a:t>
            </a:r>
            <a:r>
              <a:rPr lang="en-US" i="1" baseline="0" dirty="0" err="1" smtClean="0">
                <a:effectLst/>
              </a:rPr>
              <a:t>eTool</a:t>
            </a:r>
            <a:r>
              <a:rPr lang="en-US" i="1" baseline="0" dirty="0" smtClean="0">
                <a:effectLst/>
              </a:rPr>
              <a:t> </a:t>
            </a:r>
            <a:r>
              <a:rPr lang="en-US" baseline="0" dirty="0" smtClean="0">
                <a:effectLst/>
              </a:rPr>
              <a:t>(2002), OSHA </a:t>
            </a:r>
            <a:r>
              <a:rPr lang="en-US" baseline="0" dirty="0" err="1" smtClean="0">
                <a:effectLst/>
              </a:rPr>
              <a:t>eTool</a:t>
            </a:r>
            <a:r>
              <a:rPr lang="en-US" baseline="0" dirty="0" smtClean="0">
                <a:effectLst/>
              </a:rPr>
              <a:t>, </a:t>
            </a:r>
            <a:r>
              <a:rPr lang="en-US" dirty="0" smtClean="0">
                <a:effectLst/>
              </a:rPr>
              <a:t>https://www.osha.gov/SLTC/etools/evacuation/evac.html</a:t>
            </a:r>
          </a:p>
          <a:p>
            <a:r>
              <a:rPr lang="en-US" dirty="0" smtClean="0">
                <a:effectLst/>
              </a:rPr>
              <a:t>“Most employers create maps from </a:t>
            </a:r>
            <a:r>
              <a:rPr lang="en-US" dirty="0" smtClean="0">
                <a:effectLst/>
                <a:hlinkClick r:id="rId3" tooltip="floor diagrams"/>
              </a:rPr>
              <a:t>floor diagrams</a:t>
            </a:r>
            <a:r>
              <a:rPr lang="en-US" dirty="0" smtClean="0">
                <a:effectLst/>
              </a:rPr>
              <a:t> with arrows that designate the exit route assignments. These maps should include locations of exits, assembly points, and equipment (such as fire extinguishers, first aid kits, spill kits) that may be needed in an emergency.” </a:t>
            </a:r>
          </a:p>
          <a:p>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indent="0">
              <a:buFont typeface="Arial" panose="020B0604020202020204" pitchFamily="34" charset="0"/>
              <a:buNone/>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Exits </a:t>
            </a:r>
          </a:p>
          <a:p>
            <a:pPr marL="171450" lvl="0" indent="-171450">
              <a:buFont typeface="Arial" panose="020B0604020202020204" pitchFamily="34" charset="0"/>
              <a:buChar char="•"/>
            </a:pPr>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To</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 1910.36(a)(2)   </a:t>
            </a:r>
            <a:r>
              <a:rPr lang="en-US" sz="1200" b="0"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An exit route must be permanent</a:t>
            </a:r>
            <a:r>
              <a:rPr lang="en-US" sz="1200" b="1" i="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t>
            </a:r>
            <a:r>
              <a:rPr lang="en-US" sz="1200" b="0"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Each exit route must be a permanent part of the workplace.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Thru</a:t>
            </a:r>
            <a:r>
              <a:rPr lang="en-US"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  1910.36(b)  </a:t>
            </a:r>
            <a:r>
              <a:rPr lang="en-US" sz="1200" b="0"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The number of exit routes must be adequate.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Away</a:t>
            </a:r>
            <a:r>
              <a:rPr lang="en-US" sz="1200" b="0" i="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 1910.36(c)(1)  </a:t>
            </a:r>
            <a:r>
              <a:rPr lang="en-US" sz="1200" b="0"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Each exit discharge must lead directly outside or to a street, walkway, refuge area, public way, or open space with access to the outside.</a:t>
            </a:r>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3ECC418A-57C6-4B2F-979F-B2F731CD8869}" type="slidenum">
              <a:rPr lang="en-US" smtClean="0"/>
              <a:pPr/>
              <a:t>22</a:t>
            </a:fld>
            <a:endParaRPr lang="en-US"/>
          </a:p>
        </p:txBody>
      </p:sp>
    </p:spTree>
    <p:extLst>
      <p:ext uri="{BB962C8B-B14F-4D97-AF65-F5344CB8AC3E}">
        <p14:creationId xmlns:p14="http://schemas.microsoft.com/office/powerpoint/2010/main" val="670971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t>Source:</a:t>
            </a:r>
            <a:r>
              <a:rPr lang="en-US" baseline="0" dirty="0" smtClean="0"/>
              <a:t>  </a:t>
            </a:r>
            <a:r>
              <a:rPr lang="en-US" i="1" baseline="0" dirty="0" smtClean="0"/>
              <a:t>Evacuation Plans and Procedures </a:t>
            </a:r>
            <a:r>
              <a:rPr lang="en-US" i="1" baseline="0" dirty="0" err="1" smtClean="0"/>
              <a:t>eTool</a:t>
            </a:r>
            <a:r>
              <a:rPr lang="en-US" i="1" baseline="0" dirty="0" smtClean="0"/>
              <a:t> </a:t>
            </a:r>
            <a:r>
              <a:rPr lang="en-US" baseline="0" dirty="0" smtClean="0"/>
              <a:t>(2002), OSHA </a:t>
            </a:r>
            <a:r>
              <a:rPr lang="en-US" baseline="0" dirty="0" err="1" smtClean="0"/>
              <a:t>eTool</a:t>
            </a:r>
            <a:r>
              <a:rPr lang="en-US" baseline="0" dirty="0" smtClean="0"/>
              <a:t>, https://www.osha.gov/SLTC/etools/evacuation/index.html</a:t>
            </a:r>
          </a:p>
          <a:p>
            <a:endParaRPr lang="en-US" baseline="0" dirty="0" smtClean="0"/>
          </a:p>
          <a:p>
            <a:r>
              <a:rPr lang="en-US" baseline="0" dirty="0" smtClean="0"/>
              <a:t>“</a:t>
            </a:r>
            <a:r>
              <a:rPr lang="en-US" dirty="0" smtClean="0">
                <a:effectLst/>
              </a:rPr>
              <a:t>An emergency action plan (EAP) is a written document required by particular OSHA standards. [</a:t>
            </a:r>
            <a:r>
              <a:rPr lang="en-US" dirty="0" smtClean="0">
                <a:effectLst/>
                <a:hlinkClick r:id="rId3" tooltip="29 CFR 1910.38(a)"/>
              </a:rPr>
              <a:t>29 CFR 1910.38(a)</a:t>
            </a:r>
            <a:r>
              <a:rPr lang="en-US" dirty="0" smtClean="0">
                <a:effectLst/>
              </a:rPr>
              <a:t>] The purpose of an EAP is to facilitate and organize employer and employee actions during workplace emergencies. Well developed emergency plans and proper employee training (such that employees understand their roles and responsibilities within the plan) will result in fewer and less severe employee injuries and less structural damage to the facility during emergencies. A poorly prepared plan, likely will lead to a disorganized evacuation or emergency response, resulting in confusion, injury, and property damage.”</a:t>
            </a: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5</a:t>
            </a:fld>
            <a:endParaRPr lang="en-US"/>
          </a:p>
        </p:txBody>
      </p:sp>
    </p:spTree>
    <p:extLst>
      <p:ext uri="{BB962C8B-B14F-4D97-AF65-F5344CB8AC3E}">
        <p14:creationId xmlns:p14="http://schemas.microsoft.com/office/powerpoint/2010/main" val="24196248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Methods of alerting employees to evacuate</a:t>
            </a:r>
          </a:p>
          <a:p>
            <a:pPr marL="17145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Alarm</a:t>
            </a:r>
          </a:p>
          <a:p>
            <a:pPr marL="17145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Enunciator panel/Announcement Speaker </a:t>
            </a:r>
          </a:p>
          <a:p>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Methods of accounting for employees evacuating and at rally point/area of refuge </a:t>
            </a:r>
          </a:p>
          <a:p>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Methods of informing employees to actions after emergency</a:t>
            </a:r>
          </a:p>
          <a:p>
            <a:pPr marL="17145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Re-enter the building / All clear</a:t>
            </a:r>
          </a:p>
          <a:p>
            <a:pPr marL="17145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Remain at area of refuge </a:t>
            </a:r>
          </a:p>
          <a:p>
            <a:pPr marL="17145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Clear to leave workplace </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23</a:t>
            </a:fld>
            <a:endParaRPr lang="en-US"/>
          </a:p>
        </p:txBody>
      </p:sp>
    </p:spTree>
    <p:extLst>
      <p:ext uri="{BB962C8B-B14F-4D97-AF65-F5344CB8AC3E}">
        <p14:creationId xmlns:p14="http://schemas.microsoft.com/office/powerpoint/2010/main" val="29090162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effectLst/>
              </a:rPr>
              <a:t>Source:</a:t>
            </a:r>
            <a:r>
              <a:rPr lang="en-US" baseline="0" dirty="0" smtClean="0">
                <a:effectLst/>
              </a:rPr>
              <a:t>  </a:t>
            </a:r>
            <a:r>
              <a:rPr lang="en-US" i="1" baseline="0" dirty="0" smtClean="0">
                <a:effectLst/>
              </a:rPr>
              <a:t>Evacuation Plans and Procedures </a:t>
            </a:r>
            <a:r>
              <a:rPr lang="en-US" i="1" baseline="0" dirty="0" err="1" smtClean="0">
                <a:effectLst/>
              </a:rPr>
              <a:t>eTool</a:t>
            </a:r>
            <a:r>
              <a:rPr lang="en-US" i="1" baseline="0" dirty="0" smtClean="0">
                <a:effectLst/>
              </a:rPr>
              <a:t> </a:t>
            </a:r>
            <a:r>
              <a:rPr lang="en-US" baseline="0" dirty="0" smtClean="0">
                <a:effectLst/>
              </a:rPr>
              <a:t>(2002), OSHA </a:t>
            </a:r>
            <a:r>
              <a:rPr lang="en-US" baseline="0" dirty="0" err="1" smtClean="0">
                <a:effectLst/>
              </a:rPr>
              <a:t>eTool</a:t>
            </a:r>
            <a:r>
              <a:rPr lang="en-US" baseline="0" dirty="0" smtClean="0">
                <a:effectLst/>
              </a:rPr>
              <a:t>, https://www.osha.gov/SLTC/etools/evacuation/shelterinplace.html</a:t>
            </a:r>
            <a:endParaRPr lang="en-US" dirty="0" smtClean="0"/>
          </a:p>
          <a:p>
            <a:endParaRPr lang="en-US" dirty="0" smtClean="0"/>
          </a:p>
          <a:p>
            <a:r>
              <a:rPr lang="en-US" dirty="0" smtClean="0">
                <a:effectLst/>
              </a:rPr>
              <a:t>“Chemical, biological, or radiological contaminants may be released into the environment in such quantity and/or proximity to a place of business that it is safer to remain indoors rather than to evacuate employees. Such releases may be either accidental or intentional. Examples of situations that might result in a decision by an employer to institute "shelter-in-place" include an explosion in an ammonia refrigeration facility across the street, or a derailed and leaking tank car of chlorine on the rail line behind your place of business.</a:t>
            </a:r>
          </a:p>
          <a:p>
            <a:r>
              <a:rPr lang="en-US" dirty="0" smtClean="0">
                <a:effectLst/>
              </a:rPr>
              <a:t>"Shelter-in-place" means selecting an interior room or rooms within your facility, or ones with no or few windows, and taking refuge there. In many cases, local authorities will issue advice to shelter-in-place via TV or radio.”</a:t>
            </a:r>
          </a:p>
          <a:p>
            <a:endParaRPr lang="en-US" dirty="0" smtClean="0"/>
          </a:p>
          <a:p>
            <a:r>
              <a:rPr lang="en-US" dirty="0" smtClean="0">
                <a:effectLst/>
              </a:rPr>
              <a:t>“Depending on your circumstances and the type of emergency, the first important decision is whether you stay put or get away. You should understand and plan for both possibilities. Use common sense and available information… to determine if there is immediate danger. In any emergency, local authorities may or may not immediately be able to provide information on what is happening and what you should do. Use available information to assess the situation. If you see large amounts of debris in the air, or if local authorities say the air is badly contaminated, you may want to "shelter-in-place.“</a:t>
            </a:r>
          </a:p>
          <a:p>
            <a:endParaRPr lang="en-US" dirty="0" smtClean="0">
              <a:effectLst/>
            </a:endParaRPr>
          </a:p>
          <a:p>
            <a:r>
              <a:rPr lang="en-US" dirty="0" smtClean="0">
                <a:effectLst/>
              </a:rPr>
              <a:t>Source:  https://emergency.cdc.gov/preparedness/informed/index.asp </a:t>
            </a:r>
          </a:p>
          <a:p>
            <a:r>
              <a:rPr lang="en-US" b="1" dirty="0" smtClean="0">
                <a:effectLst/>
              </a:rPr>
              <a:t>Watches and Warnings</a:t>
            </a:r>
          </a:p>
          <a:p>
            <a:r>
              <a:rPr lang="en-US" dirty="0" smtClean="0">
                <a:effectLst/>
              </a:rPr>
              <a:t>“In addition to understanding </a:t>
            </a:r>
            <a:r>
              <a:rPr lang="en-US" i="1" u="sng" dirty="0" smtClean="0">
                <a:effectLst/>
              </a:rPr>
              <a:t>HOW</a:t>
            </a:r>
            <a:r>
              <a:rPr lang="en-US" dirty="0" smtClean="0">
                <a:effectLst/>
              </a:rPr>
              <a:t> you will be informed of potential threats, you need to understand the terms that are used for weather threats. </a:t>
            </a:r>
          </a:p>
          <a:p>
            <a:pPr marL="171450" indent="-171450">
              <a:buFont typeface="Arial" panose="020B0604020202020204" pitchFamily="34" charset="0"/>
              <a:buChar char="•"/>
            </a:pPr>
            <a:r>
              <a:rPr lang="en-US" dirty="0" smtClean="0">
                <a:effectLst/>
              </a:rPr>
              <a:t>A </a:t>
            </a:r>
            <a:r>
              <a:rPr lang="en-US" b="1" u="sng" dirty="0" smtClean="0">
                <a:effectLst/>
              </a:rPr>
              <a:t>watch</a:t>
            </a:r>
            <a:r>
              <a:rPr lang="en-US" dirty="0" smtClean="0">
                <a:effectLst/>
              </a:rPr>
              <a:t> means that there is a high possibility that a weather emergency will occur. When a severe storm watch is issued for your area, continue to listen to the radio or television for updates and pay attention to visible weather changes around you.</a:t>
            </a:r>
          </a:p>
          <a:p>
            <a:pPr marL="171450" indent="-171450">
              <a:buFont typeface="Arial" panose="020B0604020202020204" pitchFamily="34" charset="0"/>
              <a:buChar char="•"/>
            </a:pPr>
            <a:r>
              <a:rPr lang="en-US" dirty="0" smtClean="0">
                <a:effectLst/>
              </a:rPr>
              <a:t>A </a:t>
            </a:r>
            <a:r>
              <a:rPr lang="en-US" b="1" u="sng" dirty="0" smtClean="0">
                <a:effectLst/>
              </a:rPr>
              <a:t>warning</a:t>
            </a:r>
            <a:r>
              <a:rPr lang="en-US" dirty="0" smtClean="0">
                <a:effectLst/>
              </a:rPr>
              <a:t> means that a weather emergency is already happening, or will happen soon. When you hear a warning, take immediate action.”</a:t>
            </a:r>
          </a:p>
          <a:p>
            <a:endParaRPr lang="en-US" dirty="0" smtClean="0"/>
          </a:p>
        </p:txBody>
      </p:sp>
      <p:sp>
        <p:nvSpPr>
          <p:cNvPr id="4" name="Slide Number Placeholder 3"/>
          <p:cNvSpPr>
            <a:spLocks noGrp="1"/>
          </p:cNvSpPr>
          <p:nvPr>
            <p:ph type="sldNum" sz="quarter" idx="10"/>
          </p:nvPr>
        </p:nvSpPr>
        <p:spPr/>
        <p:txBody>
          <a:bodyPr/>
          <a:lstStyle/>
          <a:p>
            <a:fld id="{3ECC418A-57C6-4B2F-979F-B2F731CD8869}" type="slidenum">
              <a:rPr lang="en-US" smtClean="0"/>
              <a:pPr/>
              <a:t>24</a:t>
            </a:fld>
            <a:endParaRPr lang="en-US"/>
          </a:p>
        </p:txBody>
      </p:sp>
    </p:spTree>
    <p:extLst>
      <p:ext uri="{BB962C8B-B14F-4D97-AF65-F5344CB8AC3E}">
        <p14:creationId xmlns:p14="http://schemas.microsoft.com/office/powerpoint/2010/main" val="657867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effectLst/>
              </a:rPr>
              <a:t>Source:</a:t>
            </a:r>
            <a:r>
              <a:rPr lang="en-US" baseline="0" dirty="0" smtClean="0">
                <a:effectLst/>
              </a:rPr>
              <a:t>  </a:t>
            </a:r>
            <a:r>
              <a:rPr lang="en-US" i="1" baseline="0" dirty="0" smtClean="0">
                <a:effectLst/>
              </a:rPr>
              <a:t>Evacuation Plans and Procedures </a:t>
            </a:r>
            <a:r>
              <a:rPr lang="en-US" i="1" baseline="0" dirty="0" err="1" smtClean="0">
                <a:effectLst/>
              </a:rPr>
              <a:t>eTool</a:t>
            </a:r>
            <a:r>
              <a:rPr lang="en-US" i="1" baseline="0" dirty="0" smtClean="0">
                <a:effectLst/>
              </a:rPr>
              <a:t> </a:t>
            </a:r>
            <a:r>
              <a:rPr lang="en-US" baseline="0" dirty="0" smtClean="0">
                <a:effectLst/>
              </a:rPr>
              <a:t>(2002), OSHA </a:t>
            </a:r>
            <a:r>
              <a:rPr lang="en-US" baseline="0" dirty="0" err="1" smtClean="0">
                <a:effectLst/>
              </a:rPr>
              <a:t>eTool</a:t>
            </a:r>
            <a:r>
              <a:rPr lang="en-US" baseline="0" dirty="0" smtClean="0">
                <a:effectLst/>
              </a:rPr>
              <a:t>, https://www.osha.gov/SLTC/etools/evacuation/shelterinplace.html</a:t>
            </a:r>
            <a:endParaRPr lang="en-US" dirty="0" smtClean="0"/>
          </a:p>
          <a:p>
            <a:endParaRPr lang="en-US" dirty="0" smtClean="0"/>
          </a:p>
          <a:p>
            <a:r>
              <a:rPr lang="en-US" dirty="0" smtClean="0">
                <a:effectLst/>
              </a:rPr>
              <a:t>“"Shelter-in-place" means selecting an interior room or rooms within your facility, or ones with no or few windows, and taking refuge there. In many cases, local authorities will issue advice to shelter-in-place via TV or radio.”</a:t>
            </a:r>
          </a:p>
          <a:p>
            <a:endParaRPr lang="en-US" dirty="0" smtClean="0"/>
          </a:p>
          <a:p>
            <a:r>
              <a:rPr lang="en-US" dirty="0" smtClean="0">
                <a:effectLst/>
              </a:rPr>
              <a:t>“Specific procedures for shelter-in-place at a worksite may include the following:</a:t>
            </a:r>
          </a:p>
          <a:p>
            <a:pPr marL="171450" indent="-171450">
              <a:buFont typeface="Arial" panose="020B0604020202020204" pitchFamily="34" charset="0"/>
              <a:buChar char="•"/>
            </a:pPr>
            <a:r>
              <a:rPr lang="en-US" dirty="0" smtClean="0">
                <a:effectLst/>
              </a:rPr>
              <a:t>Close the business.</a:t>
            </a:r>
          </a:p>
          <a:p>
            <a:pPr marL="171450" indent="-171450">
              <a:buFont typeface="Arial" panose="020B0604020202020204" pitchFamily="34" charset="0"/>
              <a:buChar char="•"/>
            </a:pPr>
            <a:r>
              <a:rPr lang="en-US" dirty="0" smtClean="0">
                <a:effectLst/>
              </a:rPr>
              <a:t>If there are customers, clients, or visitors in the building, provide for their safety by asking them to stay - not leave. When authorities provide directions to shelter-in-place, they want everyone to take those steps immediately. Do not drive or walk outdoors.</a:t>
            </a:r>
          </a:p>
          <a:p>
            <a:pPr marL="171450" indent="-171450">
              <a:buFont typeface="Arial" panose="020B0604020202020204" pitchFamily="34" charset="0"/>
              <a:buChar char="•"/>
            </a:pPr>
            <a:r>
              <a:rPr lang="en-US" dirty="0" smtClean="0">
                <a:effectLst/>
              </a:rPr>
              <a:t>Have employees and anyone else in the building call their emergency contacts, then turn on answering systems</a:t>
            </a:r>
          </a:p>
          <a:p>
            <a:pPr marL="171450" indent="-171450">
              <a:buFont typeface="Arial" panose="020B0604020202020204" pitchFamily="34" charset="0"/>
              <a:buChar char="•"/>
            </a:pPr>
            <a:r>
              <a:rPr lang="en-US" dirty="0" smtClean="0">
                <a:effectLst/>
              </a:rPr>
              <a:t>Unless there is an imminent threat, ask employees, customers, clients, and visitors to call their emergency contact to let them know where they are and that they are safe.</a:t>
            </a:r>
          </a:p>
          <a:p>
            <a:pPr marL="171450" indent="-171450">
              <a:buFont typeface="Arial" panose="020B0604020202020204" pitchFamily="34" charset="0"/>
              <a:buChar char="•"/>
            </a:pPr>
            <a:r>
              <a:rPr lang="en-US" dirty="0" smtClean="0">
                <a:effectLst/>
              </a:rPr>
              <a:t>Close or tape-off all vents in the room used for shelter-in-place</a:t>
            </a:r>
          </a:p>
          <a:p>
            <a:pPr marL="171450" indent="-171450">
              <a:buFont typeface="Arial" panose="020B0604020202020204" pitchFamily="34" charset="0"/>
              <a:buChar char="•"/>
            </a:pPr>
            <a:r>
              <a:rPr lang="en-US" dirty="0" smtClean="0">
                <a:effectLst/>
              </a:rPr>
              <a:t>Turn on call-forwarding or alternative telephone answering systems or services. If the business has voice mail or an automated attendant, change the recording to indicate that the business is closed, and that staff and visitors are remaining in the building until authorities advise it is safe to leave.</a:t>
            </a:r>
          </a:p>
          <a:p>
            <a:pPr marL="171450" indent="-171450">
              <a:buFont typeface="Arial" panose="020B0604020202020204" pitchFamily="34" charset="0"/>
              <a:buChar char="•"/>
            </a:pPr>
            <a:r>
              <a:rPr lang="en-US" dirty="0" smtClean="0">
                <a:effectLst/>
              </a:rPr>
              <a:t>Quickly lock exterior doors and close windows, air vents, and fireplace dampers. Have employees familiar with your building's mechanical systems turn off all fans, heating and air conditioning systems, and clothes dryers. Some systems automatically provide for exchange of inside air with outside air. These systems, in particular, need to be turned off, sealed, or disabled.</a:t>
            </a:r>
          </a:p>
          <a:p>
            <a:pPr marL="171450" indent="-171450">
              <a:buFont typeface="Arial" panose="020B0604020202020204" pitchFamily="34" charset="0"/>
              <a:buChar char="•"/>
            </a:pPr>
            <a:r>
              <a:rPr lang="en-US" dirty="0" smtClean="0">
                <a:effectLst/>
              </a:rPr>
              <a:t>If you are told there is danger of explosion, close the window shades, blinds, or curtains.</a:t>
            </a:r>
          </a:p>
          <a:p>
            <a:pPr marL="171450" indent="-171450">
              <a:buFont typeface="Arial" panose="020B0604020202020204" pitchFamily="34" charset="0"/>
              <a:buChar char="•"/>
            </a:pPr>
            <a:r>
              <a:rPr lang="en-US" dirty="0" smtClean="0">
                <a:effectLst/>
              </a:rPr>
              <a:t>Gather essential disaster supplies, such as nonperishable food, bottled water, battery-powered radios, first-aid supplies, flashlights, batteries, duct tape, plastic sheeting, and plastic garbage bags.</a:t>
            </a:r>
          </a:p>
          <a:p>
            <a:pPr marL="171450" indent="-171450">
              <a:buFont typeface="Arial" panose="020B0604020202020204" pitchFamily="34" charset="0"/>
              <a:buChar char="•"/>
            </a:pPr>
            <a:r>
              <a:rPr lang="en-US" dirty="0" smtClean="0">
                <a:effectLst/>
              </a:rPr>
              <a:t>Select interior room(s) above the ground floor, with the fewest windows or vents. The room(s) should have adequate space for everyone to be able to sit. Avoid overcrowding by selecting several rooms if necessary. Large storage closets, utility rooms, pantries, copy and conference rooms without exterior windows will work well. Avoid selecting a room with mechanical equipment like ventilation blowers or pipes, because this equipment may not be able to be sealed from the outdoors.</a:t>
            </a:r>
          </a:p>
          <a:p>
            <a:pPr marL="171450" indent="-171450">
              <a:buFont typeface="Arial" panose="020B0604020202020204" pitchFamily="34" charset="0"/>
              <a:buChar char="•"/>
            </a:pPr>
            <a:r>
              <a:rPr lang="en-US" dirty="0" smtClean="0">
                <a:effectLst/>
              </a:rPr>
              <a:t>It is ideal to have a hard-wired telephone in the room(s) you select. Call emergency contacts and have the phone available if you need to report a life-threatening condition. Cellular telephone equipment may be overwhelmed or damaged during an emergency.</a:t>
            </a:r>
          </a:p>
          <a:p>
            <a:pPr marL="171450" indent="-171450">
              <a:buFont typeface="Arial" panose="020B0604020202020204" pitchFamily="34" charset="0"/>
              <a:buChar char="•"/>
            </a:pPr>
            <a:r>
              <a:rPr lang="en-US" dirty="0" smtClean="0">
                <a:effectLst/>
              </a:rPr>
              <a:t>Tape plastic sheeting over vents, windows, and doors to prevent contaminated air from entering the room</a:t>
            </a:r>
          </a:p>
          <a:p>
            <a:pPr marL="171450" indent="-171450">
              <a:buFont typeface="Arial" panose="020B0604020202020204" pitchFamily="34" charset="0"/>
              <a:buChar char="•"/>
            </a:pPr>
            <a:r>
              <a:rPr lang="en-US" dirty="0" smtClean="0">
                <a:effectLst/>
              </a:rPr>
              <a:t>Take your emergency supplies and go into the room you have designated. Seal all windows, doors, and vents with plastic sheeting and duct tape or anything else you have on hand.</a:t>
            </a:r>
          </a:p>
          <a:p>
            <a:pPr marL="171450" indent="-171450">
              <a:buFont typeface="Arial" panose="020B0604020202020204" pitchFamily="34" charset="0"/>
              <a:buChar char="•"/>
            </a:pPr>
            <a:r>
              <a:rPr lang="en-US" dirty="0" smtClean="0">
                <a:effectLst/>
              </a:rPr>
              <a:t>Consider precutting plastic sheeting (heavier than food wrap) to seal windows, doors, and air vents. Each piece should be several inches larger than the space you want to cover so that it lies flat against the wall. Label each piece with the location of where it fits. [See image at right]</a:t>
            </a:r>
          </a:p>
          <a:p>
            <a:pPr marL="171450" indent="-171450">
              <a:buFont typeface="Arial" panose="020B0604020202020204" pitchFamily="34" charset="0"/>
              <a:buChar char="•"/>
            </a:pPr>
            <a:r>
              <a:rPr lang="en-US" dirty="0" smtClean="0">
                <a:effectLst/>
              </a:rPr>
              <a:t>Write down the names of everyone in the room, and call your business' designated emergency contact to report who is in the room with you, and their affiliation with your business (employee, visitor, client, customer).</a:t>
            </a:r>
          </a:p>
          <a:p>
            <a:pPr marL="171450" indent="-171450">
              <a:buFont typeface="Arial" panose="020B0604020202020204" pitchFamily="34" charset="0"/>
              <a:buChar char="•"/>
            </a:pPr>
            <a:r>
              <a:rPr lang="en-US" dirty="0" smtClean="0">
                <a:effectLst/>
              </a:rPr>
              <a:t>Listen to the radio, watch television, or use the Internet for further instructions until you are told all is safe or to evacuate. Local officials may call for evacuation in specific areas at greatest risk in your community.”</a:t>
            </a:r>
          </a:p>
          <a:p>
            <a:endParaRPr lang="en-US" dirty="0" smtClean="0"/>
          </a:p>
        </p:txBody>
      </p:sp>
      <p:sp>
        <p:nvSpPr>
          <p:cNvPr id="4" name="Slide Number Placeholder 3"/>
          <p:cNvSpPr>
            <a:spLocks noGrp="1"/>
          </p:cNvSpPr>
          <p:nvPr>
            <p:ph type="sldNum" sz="quarter" idx="10"/>
          </p:nvPr>
        </p:nvSpPr>
        <p:spPr/>
        <p:txBody>
          <a:bodyPr/>
          <a:lstStyle/>
          <a:p>
            <a:fld id="{3ECC418A-57C6-4B2F-979F-B2F731CD8869}" type="slidenum">
              <a:rPr lang="en-US" smtClean="0"/>
              <a:pPr/>
              <a:t>25</a:t>
            </a:fld>
            <a:endParaRPr lang="en-US"/>
          </a:p>
        </p:txBody>
      </p:sp>
    </p:spTree>
    <p:extLst>
      <p:ext uri="{BB962C8B-B14F-4D97-AF65-F5344CB8AC3E}">
        <p14:creationId xmlns:p14="http://schemas.microsoft.com/office/powerpoint/2010/main" val="25936471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Identify conditions under which shelter-in-place may be necessary in an emergency situation</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  Procedures for implementing the plan</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1.  Method of alerting employees to evacuate</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  Alarm</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b.  Enunciator panel / Announcement Speaker </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2.  Method of accounting for employees in area of refuge and at rally point / area of refuge </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3.  Method of informing employees to actions after emergency</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 All clear</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b. Remain at area of refuge </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c. Clear to leave workplace </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26</a:t>
            </a:fld>
            <a:endParaRPr lang="en-US"/>
          </a:p>
        </p:txBody>
      </p:sp>
    </p:spTree>
    <p:extLst>
      <p:ext uri="{BB962C8B-B14F-4D97-AF65-F5344CB8AC3E}">
        <p14:creationId xmlns:p14="http://schemas.microsoft.com/office/powerpoint/2010/main" val="9240081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effectLst/>
              </a:rPr>
              <a:t>Source:</a:t>
            </a:r>
            <a:r>
              <a:rPr lang="en-US" baseline="0" dirty="0" smtClean="0">
                <a:effectLst/>
              </a:rPr>
              <a:t>  </a:t>
            </a:r>
            <a:r>
              <a:rPr lang="en-US" i="1" baseline="0" dirty="0" smtClean="0">
                <a:effectLst/>
              </a:rPr>
              <a:t>Evacuation Plans and Procedures </a:t>
            </a:r>
            <a:r>
              <a:rPr lang="en-US" i="1" baseline="0" dirty="0" err="1" smtClean="0">
                <a:effectLst/>
              </a:rPr>
              <a:t>eTool</a:t>
            </a:r>
            <a:r>
              <a:rPr lang="en-US" i="1" baseline="0" dirty="0" smtClean="0">
                <a:effectLst/>
              </a:rPr>
              <a:t> </a:t>
            </a:r>
            <a:r>
              <a:rPr lang="en-US" baseline="0" dirty="0" smtClean="0">
                <a:effectLst/>
              </a:rPr>
              <a:t>(2002), OSHA </a:t>
            </a:r>
            <a:r>
              <a:rPr lang="en-US" baseline="0" dirty="0" err="1" smtClean="0">
                <a:effectLst/>
              </a:rPr>
              <a:t>eTool</a:t>
            </a:r>
            <a:r>
              <a:rPr lang="en-US" baseline="0" dirty="0" smtClean="0">
                <a:effectLst/>
              </a:rPr>
              <a:t>, https://www.osha.gov/SLTC/etools/evacuation/egress_construction.html</a:t>
            </a:r>
          </a:p>
          <a:p>
            <a:endParaRPr lang="en-US" dirty="0" smtClean="0">
              <a:effectLst/>
            </a:endParaRPr>
          </a:p>
          <a:p>
            <a:r>
              <a:rPr lang="en-US" dirty="0" smtClean="0">
                <a:effectLst/>
              </a:rPr>
              <a:t>“An exit route is a continuous and unobstructed path of exit travel from any point within a workplace to a place of safety. An exit route consists of three parts:</a:t>
            </a:r>
          </a:p>
          <a:p>
            <a:pPr marL="171450" indent="-171450">
              <a:buFont typeface="Arial" panose="020B0604020202020204" pitchFamily="34" charset="0"/>
              <a:buChar char="•"/>
            </a:pPr>
            <a:r>
              <a:rPr lang="en-US" dirty="0" smtClean="0">
                <a:effectLst/>
              </a:rPr>
              <a:t>Exit access - portion of an exit route that leads to an exit. [</a:t>
            </a:r>
            <a:r>
              <a:rPr lang="en-US" dirty="0" smtClean="0">
                <a:effectLst/>
                <a:hlinkClick r:id="rId3" tooltip="29 CFR 1910.36(a)(3)"/>
              </a:rPr>
              <a:t>29 CFR 1910.36(a)(3)</a:t>
            </a:r>
            <a:r>
              <a:rPr lang="en-US" dirty="0" smtClean="0">
                <a:effectLst/>
              </a:rPr>
              <a:t>] </a:t>
            </a:r>
          </a:p>
          <a:p>
            <a:pPr marL="171450" indent="-171450">
              <a:buFont typeface="Arial" panose="020B0604020202020204" pitchFamily="34" charset="0"/>
              <a:buChar char="•"/>
            </a:pPr>
            <a:r>
              <a:rPr lang="en-US" dirty="0" smtClean="0">
                <a:effectLst/>
              </a:rPr>
              <a:t>Exit - portion of an exit route that is generally separated from other areas to provide a protected way of travel to the exit discharge.</a:t>
            </a:r>
          </a:p>
          <a:p>
            <a:pPr marL="171450" indent="-171450">
              <a:buFont typeface="Arial" panose="020B0604020202020204" pitchFamily="34" charset="0"/>
              <a:buChar char="•"/>
            </a:pPr>
            <a:r>
              <a:rPr lang="en-US" dirty="0" smtClean="0">
                <a:effectLst/>
              </a:rPr>
              <a:t>Exit discharge - part of the exit route that leads directly outside or to a street, walkway, refuge area, public way, or open space with access to the outside.”</a:t>
            </a:r>
          </a:p>
          <a:p>
            <a:endParaRPr lang="en-US" dirty="0" smtClean="0">
              <a:effectLst/>
            </a:endParaRPr>
          </a:p>
          <a:p>
            <a:endParaRPr lang="en-US" dirty="0" smtClean="0">
              <a:effectLst/>
            </a:endParaRPr>
          </a:p>
          <a:p>
            <a:r>
              <a:rPr lang="en-US" dirty="0" smtClean="0">
                <a:effectLst/>
              </a:rPr>
              <a:t>Source:</a:t>
            </a:r>
            <a:r>
              <a:rPr lang="en-US" baseline="0" dirty="0" smtClean="0">
                <a:effectLst/>
              </a:rPr>
              <a:t>  </a:t>
            </a:r>
            <a:r>
              <a:rPr lang="en-US" i="1" baseline="0" dirty="0" smtClean="0">
                <a:effectLst/>
              </a:rPr>
              <a:t>Evacuation Plans and Procedures </a:t>
            </a:r>
            <a:r>
              <a:rPr lang="en-US" i="1" baseline="0" dirty="0" err="1" smtClean="0">
                <a:effectLst/>
              </a:rPr>
              <a:t>eTool</a:t>
            </a:r>
            <a:r>
              <a:rPr lang="en-US" i="1" baseline="0" dirty="0" smtClean="0">
                <a:effectLst/>
              </a:rPr>
              <a:t> </a:t>
            </a:r>
            <a:r>
              <a:rPr lang="en-US" baseline="0" dirty="0" smtClean="0">
                <a:effectLst/>
              </a:rPr>
              <a:t>(2002), OSHA </a:t>
            </a:r>
            <a:r>
              <a:rPr lang="en-US" baseline="0" dirty="0" err="1" smtClean="0">
                <a:effectLst/>
              </a:rPr>
              <a:t>eTool</a:t>
            </a:r>
            <a:r>
              <a:rPr lang="en-US" baseline="0" dirty="0" smtClean="0">
                <a:effectLst/>
              </a:rPr>
              <a:t>, https://www.osha.gov/SLTC/etools/evacuation/evac.html</a:t>
            </a:r>
          </a:p>
          <a:p>
            <a:endParaRPr lang="en-US" baseline="0" dirty="0" smtClean="0">
              <a:effectLst/>
            </a:endParaRPr>
          </a:p>
          <a:p>
            <a:r>
              <a:rPr lang="en-US" dirty="0" smtClean="0">
                <a:effectLst/>
              </a:rPr>
              <a:t>“Exit routes should be:</a:t>
            </a:r>
          </a:p>
          <a:p>
            <a:pPr marL="171450" indent="-171450">
              <a:buFont typeface="Arial" panose="020B0604020202020204" pitchFamily="34" charset="0"/>
              <a:buChar char="•"/>
            </a:pPr>
            <a:r>
              <a:rPr lang="en-US" dirty="0" smtClean="0">
                <a:effectLst/>
              </a:rPr>
              <a:t>Clearly marked and well lit.</a:t>
            </a:r>
          </a:p>
          <a:p>
            <a:pPr marL="171450" indent="-171450">
              <a:buFont typeface="Arial" panose="020B0604020202020204" pitchFamily="34" charset="0"/>
              <a:buChar char="•"/>
            </a:pPr>
            <a:r>
              <a:rPr lang="en-US" dirty="0" smtClean="0">
                <a:effectLst/>
              </a:rPr>
              <a:t>Wide enough to accommodate the number of evacuating personnel.</a:t>
            </a:r>
          </a:p>
          <a:p>
            <a:pPr marL="171450" indent="-171450">
              <a:buFont typeface="Arial" panose="020B0604020202020204" pitchFamily="34" charset="0"/>
              <a:buChar char="•"/>
            </a:pPr>
            <a:r>
              <a:rPr lang="en-US" dirty="0" smtClean="0">
                <a:effectLst/>
              </a:rPr>
              <a:t>Unobstructed and clear of debris at all times.</a:t>
            </a:r>
          </a:p>
          <a:p>
            <a:pPr marL="171450" indent="-171450">
              <a:buFont typeface="Arial" panose="020B0604020202020204" pitchFamily="34" charset="0"/>
              <a:buChar char="•"/>
            </a:pPr>
            <a:r>
              <a:rPr lang="en-US" dirty="0" smtClean="0">
                <a:effectLst/>
              </a:rPr>
              <a:t>Unlikely to expose evacuating personnel to additional hazards.”</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27</a:t>
            </a:fld>
            <a:endParaRPr lang="en-US"/>
          </a:p>
        </p:txBody>
      </p:sp>
    </p:spTree>
    <p:extLst>
      <p:ext uri="{BB962C8B-B14F-4D97-AF65-F5344CB8AC3E}">
        <p14:creationId xmlns:p14="http://schemas.microsoft.com/office/powerpoint/2010/main" val="19987178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effectLst/>
              </a:rPr>
              <a:t>Source:</a:t>
            </a:r>
            <a:r>
              <a:rPr lang="en-US" baseline="0" dirty="0" smtClean="0">
                <a:effectLst/>
              </a:rPr>
              <a:t>  </a:t>
            </a:r>
            <a:r>
              <a:rPr lang="en-US" i="1" baseline="0" dirty="0" smtClean="0">
                <a:effectLst/>
              </a:rPr>
              <a:t>Evacuation Plans and Procedures </a:t>
            </a:r>
            <a:r>
              <a:rPr lang="en-US" i="1" baseline="0" dirty="0" err="1" smtClean="0">
                <a:effectLst/>
              </a:rPr>
              <a:t>eTool</a:t>
            </a:r>
            <a:r>
              <a:rPr lang="en-US" i="1" baseline="0" dirty="0" smtClean="0">
                <a:effectLst/>
              </a:rPr>
              <a:t> </a:t>
            </a:r>
            <a:r>
              <a:rPr lang="en-US" baseline="0" dirty="0" smtClean="0">
                <a:effectLst/>
              </a:rPr>
              <a:t>(2002), OSHA </a:t>
            </a:r>
            <a:r>
              <a:rPr lang="en-US" baseline="0" dirty="0" err="1" smtClean="0">
                <a:effectLst/>
              </a:rPr>
              <a:t>eTool</a:t>
            </a:r>
            <a:r>
              <a:rPr lang="en-US" baseline="0" dirty="0" smtClean="0">
                <a:effectLst/>
              </a:rPr>
              <a:t>, https://www.osha.gov/SLTC/etools/evacuation/egress_construction.html</a:t>
            </a:r>
          </a:p>
          <a:p>
            <a:endParaRPr lang="en-US" dirty="0" smtClean="0">
              <a:effectLst/>
            </a:endParaRPr>
          </a:p>
          <a:p>
            <a:r>
              <a:rPr lang="en-US" dirty="0" smtClean="0">
                <a:effectLst/>
              </a:rPr>
              <a:t>“</a:t>
            </a:r>
            <a:r>
              <a:rPr lang="en-US" b="1" dirty="0" smtClean="0">
                <a:effectLst/>
              </a:rPr>
              <a:t>Basic Requirements</a:t>
            </a:r>
            <a:r>
              <a:rPr lang="en-US" dirty="0" smtClean="0">
                <a:effectLst/>
              </a:rPr>
              <a:t>:</a:t>
            </a:r>
          </a:p>
          <a:p>
            <a:pPr marL="171450" indent="-171450">
              <a:buFont typeface="Arial" panose="020B0604020202020204" pitchFamily="34" charset="0"/>
              <a:buChar char="•"/>
            </a:pPr>
            <a:r>
              <a:rPr lang="en-US" dirty="0" smtClean="0">
                <a:effectLst/>
              </a:rPr>
              <a:t>An exit route must be permanent…. [</a:t>
            </a:r>
            <a:r>
              <a:rPr lang="en-US" dirty="0" smtClean="0">
                <a:effectLst/>
                <a:hlinkClick r:id="rId3" tooltip="29 CFR 1910.36(a)(1)"/>
              </a:rPr>
              <a:t>29 CFR 1910.36(a)(1)</a:t>
            </a:r>
            <a:r>
              <a:rPr lang="en-US" dirty="0" smtClean="0">
                <a:effectLst/>
              </a:rPr>
              <a:t>]</a:t>
            </a:r>
          </a:p>
          <a:p>
            <a:pPr marL="171450" indent="-171450">
              <a:buFont typeface="Arial" panose="020B0604020202020204" pitchFamily="34" charset="0"/>
              <a:buChar char="•"/>
            </a:pPr>
            <a:r>
              <a:rPr lang="en-US" dirty="0" smtClean="0">
                <a:effectLst/>
              </a:rPr>
              <a:t>An exit must be separated by fire resistant materials…. [</a:t>
            </a:r>
            <a:r>
              <a:rPr lang="en-US" dirty="0" smtClean="0">
                <a:effectLst/>
                <a:hlinkClick r:id="rId4" tooltip="29 CFR 1910.36(a)(2)"/>
              </a:rPr>
              <a:t>29 CFR 1910.36(a)(2)</a:t>
            </a:r>
            <a:r>
              <a:rPr lang="en-US" dirty="0" smtClean="0">
                <a:effectLst/>
              </a:rPr>
              <a:t>]</a:t>
            </a:r>
          </a:p>
          <a:p>
            <a:pPr marL="171450" indent="-171450">
              <a:buFont typeface="Arial" panose="020B0604020202020204" pitchFamily="34" charset="0"/>
              <a:buChar char="•"/>
            </a:pPr>
            <a:r>
              <a:rPr lang="en-US" dirty="0" smtClean="0">
                <a:effectLst/>
              </a:rPr>
              <a:t>Openings into an exit must be limited… An opening into an exit must be protected by a self-closing fire door that remains closed or automatically closes in an emergency upon the sounding of a fire alarm or employee alarm system….”</a:t>
            </a:r>
          </a:p>
          <a:p>
            <a:pPr marL="171450" indent="-171450">
              <a:buFont typeface="Arial" panose="020B0604020202020204" pitchFamily="34" charset="0"/>
              <a:buChar char="•"/>
            </a:pPr>
            <a:endParaRPr lang="en-US" dirty="0" smtClean="0">
              <a:effectLst/>
            </a:endParaRPr>
          </a:p>
          <a:p>
            <a:pPr marL="0" indent="0">
              <a:buFontTx/>
              <a:buNone/>
            </a:pPr>
            <a:r>
              <a:rPr lang="en-US" dirty="0" smtClean="0">
                <a:effectLst/>
              </a:rPr>
              <a:t>“</a:t>
            </a:r>
            <a:r>
              <a:rPr lang="en-US" b="1" dirty="0" smtClean="0">
                <a:effectLst/>
              </a:rPr>
              <a:t>Number</a:t>
            </a:r>
            <a:r>
              <a:rPr lang="en-US" b="1" baseline="0" dirty="0" smtClean="0">
                <a:effectLst/>
              </a:rPr>
              <a:t> of Exits</a:t>
            </a:r>
            <a:r>
              <a:rPr lang="en-US" baseline="0" dirty="0" smtClean="0">
                <a:effectLst/>
              </a:rPr>
              <a:t>:</a:t>
            </a:r>
          </a:p>
          <a:p>
            <a:pPr marL="171450" indent="-171450">
              <a:buFont typeface="Arial" panose="020B0604020202020204" pitchFamily="34" charset="0"/>
              <a:buChar char="•"/>
            </a:pPr>
            <a:r>
              <a:rPr lang="en-US" dirty="0" smtClean="0">
                <a:effectLst/>
              </a:rPr>
              <a:t>The number of exit routes must be adequate. [</a:t>
            </a:r>
            <a:r>
              <a:rPr lang="en-US" dirty="0" smtClean="0">
                <a:effectLst/>
                <a:hlinkClick r:id="rId5" tooltip="29 CFR 1910.36(b)"/>
              </a:rPr>
              <a:t>29 CFR 1910.36(b)</a:t>
            </a:r>
            <a:r>
              <a:rPr lang="en-US" dirty="0" smtClean="0">
                <a:effectLst/>
              </a:rPr>
              <a:t>]</a:t>
            </a:r>
          </a:p>
          <a:p>
            <a:pPr marL="171450" indent="-171450">
              <a:buFont typeface="Arial" panose="020B0604020202020204" pitchFamily="34" charset="0"/>
              <a:buChar char="•"/>
            </a:pPr>
            <a:r>
              <a:rPr lang="en-US" dirty="0" smtClean="0">
                <a:effectLst/>
              </a:rPr>
              <a:t>At least two exit routes must be available in a workplace to permit prompt evacuation of employees and other building occupants during an emergency,…[</a:t>
            </a:r>
            <a:r>
              <a:rPr lang="en-US" dirty="0" smtClean="0">
                <a:effectLst/>
                <a:hlinkClick r:id="rId6" tooltip="29 CFR 1910.36(b)(1)"/>
              </a:rPr>
              <a:t>29 CFR 1910.36(b)(1)</a:t>
            </a:r>
            <a:r>
              <a:rPr lang="en-US" dirty="0" smtClean="0">
                <a:effectLst/>
              </a:rPr>
              <a:t>]</a:t>
            </a:r>
          </a:p>
          <a:p>
            <a:pPr marL="171450" indent="-171450">
              <a:buFont typeface="Arial" panose="020B0604020202020204" pitchFamily="34" charset="0"/>
              <a:buChar char="•"/>
            </a:pPr>
            <a:r>
              <a:rPr lang="en-US" dirty="0" smtClean="0">
                <a:effectLst/>
              </a:rPr>
              <a:t>More than two exit routes must be available in a workplace if the number of employees, the size of the building, its occupancy, or the arrangement of the workplace is such that all employees would not be able to evacuate safely during an emergency. [</a:t>
            </a:r>
            <a:r>
              <a:rPr lang="en-US" dirty="0" smtClean="0">
                <a:effectLst/>
                <a:hlinkClick r:id="rId7" tooltip="29 CFR 1910.36(b)(2)"/>
              </a:rPr>
              <a:t>29 CFR 1910.36(b)(2)</a:t>
            </a:r>
            <a:r>
              <a:rPr lang="en-US" dirty="0" smtClean="0">
                <a:effectLst/>
              </a:rPr>
              <a:t>]</a:t>
            </a:r>
          </a:p>
          <a:p>
            <a:pPr marL="171450" indent="-171450">
              <a:buFont typeface="Arial" panose="020B0604020202020204" pitchFamily="34" charset="0"/>
              <a:buChar char="•"/>
            </a:pPr>
            <a:r>
              <a:rPr lang="en-US" dirty="0" smtClean="0">
                <a:effectLst/>
              </a:rPr>
              <a:t>A single exit route is permitted where the number of employees, the size of the building, its occupancy, or the arrangement of the workplace is such that all employees would be able to evacuate safely during an emergency. [</a:t>
            </a:r>
            <a:r>
              <a:rPr lang="en-US" dirty="0" smtClean="0">
                <a:effectLst/>
                <a:hlinkClick r:id="rId8" tooltip="29 CFR 1910.36(b)(3)"/>
              </a:rPr>
              <a:t>29 CFR 1910.36(b)(3)</a:t>
            </a:r>
            <a:r>
              <a:rPr lang="en-US" dirty="0" smtClean="0">
                <a:effectLst/>
              </a:rPr>
              <a:t>]”</a:t>
            </a:r>
          </a:p>
          <a:p>
            <a:pPr marL="0" indent="0">
              <a:buFontTx/>
              <a:buNone/>
            </a:pPr>
            <a:endParaRPr lang="en-US" dirty="0" smtClean="0">
              <a:effectLst/>
            </a:endParaRPr>
          </a:p>
          <a:p>
            <a:pPr marL="0" indent="0">
              <a:buFontTx/>
              <a:buNone/>
            </a:pPr>
            <a:r>
              <a:rPr lang="en-US" dirty="0" smtClean="0">
                <a:effectLst/>
              </a:rPr>
              <a:t>“</a:t>
            </a:r>
            <a:r>
              <a:rPr lang="en-US" b="1" dirty="0" smtClean="0">
                <a:effectLst/>
              </a:rPr>
              <a:t>Exit Discharge</a:t>
            </a:r>
            <a:r>
              <a:rPr lang="en-US" dirty="0" smtClean="0">
                <a:effectLst/>
              </a:rPr>
              <a:t>:</a:t>
            </a:r>
          </a:p>
          <a:p>
            <a:pPr marL="0" indent="0">
              <a:buFontTx/>
              <a:buNone/>
            </a:pPr>
            <a:r>
              <a:rPr lang="en-US" dirty="0" smtClean="0">
                <a:effectLst/>
              </a:rPr>
              <a:t>Each exit discharge must lead directly outside or to a street, walkway, refuge area, public way, or open space with access to the outside. [</a:t>
            </a:r>
            <a:r>
              <a:rPr lang="en-US" dirty="0" smtClean="0">
                <a:effectLst/>
                <a:hlinkClick r:id="rId9" tooltip="29 CFR 1910.36(c)(1)"/>
              </a:rPr>
              <a:t>29 CFR 1910.36(c)(1)</a:t>
            </a:r>
            <a:r>
              <a:rPr lang="en-US" dirty="0" smtClean="0">
                <a:effectLst/>
              </a:rPr>
              <a:t>]…”</a:t>
            </a:r>
          </a:p>
          <a:p>
            <a:pPr marL="0" indent="0">
              <a:buFontTx/>
              <a:buNone/>
            </a:pPr>
            <a:endParaRPr lang="en-US" dirty="0" smtClean="0">
              <a:effectLst/>
            </a:endParaRPr>
          </a:p>
          <a:p>
            <a:pPr marL="0" indent="0">
              <a:buFontTx/>
              <a:buNone/>
            </a:pPr>
            <a:r>
              <a:rPr lang="en-US" dirty="0" smtClean="0">
                <a:effectLst/>
              </a:rPr>
              <a:t>“</a:t>
            </a:r>
            <a:r>
              <a:rPr lang="en-US" b="1" dirty="0" smtClean="0">
                <a:effectLst/>
              </a:rPr>
              <a:t>Locking Arrangements</a:t>
            </a:r>
            <a:r>
              <a:rPr lang="en-US" dirty="0" smtClean="0">
                <a:effectLst/>
              </a:rPr>
              <a:t>:</a:t>
            </a:r>
          </a:p>
          <a:p>
            <a:pPr marL="171450" indent="-171450">
              <a:buFont typeface="Arial" panose="020B0604020202020204" pitchFamily="34" charset="0"/>
              <a:buChar char="•"/>
            </a:pPr>
            <a:r>
              <a:rPr lang="en-US" dirty="0" smtClean="0">
                <a:effectLst/>
              </a:rPr>
              <a:t>An exit door must be unlocked from the inside. [</a:t>
            </a:r>
            <a:r>
              <a:rPr lang="en-US" dirty="0" smtClean="0">
                <a:effectLst/>
                <a:hlinkClick r:id="rId10" tooltip="29 CFR 1910.36(d)"/>
              </a:rPr>
              <a:t>29 CFR 1910.36(d)</a:t>
            </a:r>
            <a:r>
              <a:rPr lang="en-US" dirty="0" smtClean="0">
                <a:effectLst/>
              </a:rPr>
              <a:t>]</a:t>
            </a:r>
          </a:p>
          <a:p>
            <a:pPr marL="171450" indent="-171450">
              <a:buFont typeface="Arial" panose="020B0604020202020204" pitchFamily="34" charset="0"/>
              <a:buChar char="•"/>
            </a:pPr>
            <a:r>
              <a:rPr lang="en-US" dirty="0" smtClean="0">
                <a:effectLst/>
              </a:rPr>
              <a:t>Employees must be able to open an exit route door from the inside at all times without keys, tools, or special knowledge. A device such as a panic bar that locks only from the outside is permitted on exit discharge doors. [</a:t>
            </a:r>
            <a:r>
              <a:rPr lang="en-US" dirty="0" smtClean="0">
                <a:effectLst/>
                <a:hlinkClick r:id="rId11" tooltip="29 CFR 1910.36(d)(1)"/>
              </a:rPr>
              <a:t>29 CFR 1910.36(d)(1)</a:t>
            </a:r>
            <a:r>
              <a:rPr lang="en-US" dirty="0" smtClean="0">
                <a:effectLst/>
              </a:rPr>
              <a:t>]</a:t>
            </a:r>
          </a:p>
          <a:p>
            <a:pPr marL="171450" indent="-171450">
              <a:buFont typeface="Arial" panose="020B0604020202020204" pitchFamily="34" charset="0"/>
              <a:buChar char="•"/>
            </a:pPr>
            <a:r>
              <a:rPr lang="en-US" dirty="0" smtClean="0">
                <a:effectLst/>
              </a:rPr>
              <a:t>Exit route doors must be free of any device or alarm that could restrict emergency use of the exit route if the device or alarm fails. [</a:t>
            </a:r>
            <a:r>
              <a:rPr lang="en-US" dirty="0" smtClean="0">
                <a:effectLst/>
                <a:hlinkClick r:id="rId12" tooltip="29 CFR 1910.36(d)(2)"/>
              </a:rPr>
              <a:t>29 CFR 1910.36(d)(2)</a:t>
            </a:r>
            <a:r>
              <a:rPr lang="en-US" dirty="0" smtClean="0">
                <a:effectLst/>
              </a:rPr>
              <a:t>]</a:t>
            </a:r>
          </a:p>
          <a:p>
            <a:pPr marL="171450" indent="-171450">
              <a:buFont typeface="Arial" panose="020B0604020202020204" pitchFamily="34" charset="0"/>
              <a:buChar char="•"/>
            </a:pPr>
            <a:r>
              <a:rPr lang="en-US" dirty="0" smtClean="0">
                <a:effectLst/>
              </a:rPr>
              <a:t>An exit route door may be locked from the inside only in mental, penal, or correctional facilities… [</a:t>
            </a:r>
            <a:r>
              <a:rPr lang="en-US" dirty="0" smtClean="0">
                <a:effectLst/>
                <a:hlinkClick r:id="rId13" tooltip="29 CFR 1910.36(d)(3)"/>
              </a:rPr>
              <a:t>29 CFR 1910.36(d)(3)</a:t>
            </a:r>
            <a:r>
              <a:rPr lang="en-US" dirty="0" smtClean="0">
                <a:effectLst/>
              </a:rPr>
              <a:t>]”</a:t>
            </a:r>
          </a:p>
          <a:p>
            <a:pPr marL="171450" indent="-171450">
              <a:buFont typeface="Arial" panose="020B0604020202020204" pitchFamily="34" charset="0"/>
              <a:buChar char="•"/>
            </a:pPr>
            <a:endParaRPr lang="en-US" dirty="0" smtClean="0">
              <a:effectLst/>
            </a:endParaRPr>
          </a:p>
          <a:p>
            <a:pPr marL="0" indent="0">
              <a:buFontTx/>
              <a:buNone/>
            </a:pPr>
            <a:r>
              <a:rPr lang="en-US" dirty="0" smtClean="0">
                <a:effectLst/>
              </a:rPr>
              <a:t>“</a:t>
            </a:r>
            <a:r>
              <a:rPr lang="en-US" b="1" dirty="0" smtClean="0">
                <a:effectLst/>
              </a:rPr>
              <a:t>Door Swing</a:t>
            </a:r>
            <a:r>
              <a:rPr lang="en-US" dirty="0" smtClean="0">
                <a:effectLst/>
              </a:rPr>
              <a:t>:</a:t>
            </a:r>
          </a:p>
          <a:p>
            <a:pPr marL="171450" indent="-171450">
              <a:buFont typeface="Arial" panose="020B0604020202020204" pitchFamily="34" charset="0"/>
              <a:buChar char="•"/>
            </a:pPr>
            <a:r>
              <a:rPr lang="en-US" dirty="0" smtClean="0">
                <a:effectLst/>
              </a:rPr>
              <a:t>A side-hinged exit door must be used. [</a:t>
            </a:r>
            <a:r>
              <a:rPr lang="en-US" dirty="0" smtClean="0">
                <a:effectLst/>
                <a:hlinkClick r:id="rId14" tooltip="29 CFR 1910.36(e)"/>
              </a:rPr>
              <a:t>29 CFR 1910.36(e)</a:t>
            </a:r>
            <a:r>
              <a:rPr lang="en-US" dirty="0" smtClean="0">
                <a:effectLst/>
              </a:rPr>
              <a:t>]</a:t>
            </a:r>
          </a:p>
          <a:p>
            <a:pPr marL="171450" indent="-171450">
              <a:buFont typeface="Arial" panose="020B0604020202020204" pitchFamily="34" charset="0"/>
              <a:buChar char="•"/>
            </a:pPr>
            <a:r>
              <a:rPr lang="en-US" dirty="0" smtClean="0">
                <a:effectLst/>
              </a:rPr>
              <a:t>A side-hinged door must be used to connect any room to an exit route. [</a:t>
            </a:r>
            <a:r>
              <a:rPr lang="en-US" dirty="0" smtClean="0">
                <a:effectLst/>
                <a:hlinkClick r:id="rId15" tooltip="29 CFR 1910.36(e)(1)"/>
              </a:rPr>
              <a:t>29 CFR 1910.36(e)(1)</a:t>
            </a:r>
            <a:r>
              <a:rPr lang="en-US" dirty="0" smtClean="0">
                <a:effectLst/>
              </a:rPr>
              <a:t>]</a:t>
            </a:r>
          </a:p>
          <a:p>
            <a:pPr marL="171450" indent="-171450">
              <a:buFont typeface="Arial" panose="020B0604020202020204" pitchFamily="34" charset="0"/>
              <a:buChar char="•"/>
            </a:pPr>
            <a:r>
              <a:rPr lang="en-US" dirty="0" smtClean="0">
                <a:effectLst/>
              </a:rPr>
              <a:t>The door that connects any room to an exit route must swing out in the direction of exit travel if the room is designed to be occupied by more than 50 people or if the room is a high hazard area (i.e., contains contents that are likely to burn with extreme rapidity or explode). [</a:t>
            </a:r>
            <a:r>
              <a:rPr lang="en-US" dirty="0" smtClean="0">
                <a:effectLst/>
                <a:hlinkClick r:id="rId16" tooltip="29 CFR 1910.36(e)(2)"/>
              </a:rPr>
              <a:t>29 CFR 1910.36(e)(2)</a:t>
            </a:r>
            <a:r>
              <a:rPr lang="en-US" dirty="0" smtClean="0">
                <a:effectLst/>
              </a:rPr>
              <a:t>]”</a:t>
            </a:r>
          </a:p>
          <a:p>
            <a:pPr marL="0" indent="0">
              <a:buFontTx/>
              <a:buNone/>
            </a:pPr>
            <a:endParaRPr lang="en-US" dirty="0" smtClean="0">
              <a:effectLst/>
            </a:endParaRPr>
          </a:p>
          <a:p>
            <a:pPr marL="0" indent="0">
              <a:buFontTx/>
              <a:buNone/>
            </a:pPr>
            <a:r>
              <a:rPr lang="en-US" dirty="0" smtClean="0">
                <a:effectLst/>
              </a:rPr>
              <a:t>“</a:t>
            </a:r>
            <a:r>
              <a:rPr lang="en-US" b="1" dirty="0" smtClean="0">
                <a:effectLst/>
              </a:rPr>
              <a:t>Exit Route Capacity</a:t>
            </a:r>
            <a:r>
              <a:rPr lang="en-US" b="0" dirty="0" smtClean="0">
                <a:effectLst/>
              </a:rPr>
              <a:t>:</a:t>
            </a:r>
            <a:endParaRPr lang="en-US" dirty="0" smtClean="0">
              <a:effectLst/>
            </a:endParaRPr>
          </a:p>
          <a:p>
            <a:pPr marL="171450" indent="-171450">
              <a:buFont typeface="Arial" panose="020B0604020202020204" pitchFamily="34" charset="0"/>
              <a:buChar char="•"/>
            </a:pPr>
            <a:r>
              <a:rPr lang="en-US" dirty="0" smtClean="0">
                <a:effectLst/>
              </a:rPr>
              <a:t>The capacity of an exit route must be adequate. [</a:t>
            </a:r>
            <a:r>
              <a:rPr lang="en-US" dirty="0" smtClean="0">
                <a:effectLst/>
                <a:hlinkClick r:id="rId17" tooltip="29 CFR 1910.36(f)"/>
              </a:rPr>
              <a:t>29 CFR 1910.36(f)</a:t>
            </a:r>
            <a:r>
              <a:rPr lang="en-US" dirty="0" smtClean="0">
                <a:effectLst/>
              </a:rPr>
              <a:t>]</a:t>
            </a:r>
          </a:p>
          <a:p>
            <a:pPr marL="171450" indent="-171450">
              <a:buFont typeface="Arial" panose="020B0604020202020204" pitchFamily="34" charset="0"/>
              <a:buChar char="•"/>
            </a:pPr>
            <a:r>
              <a:rPr lang="en-US" dirty="0" smtClean="0">
                <a:effectLst/>
              </a:rPr>
              <a:t>Exit routes must support the maximum permitted occupant load for each floor served. [</a:t>
            </a:r>
            <a:r>
              <a:rPr lang="en-US" dirty="0" smtClean="0">
                <a:effectLst/>
                <a:hlinkClick r:id="rId18" tooltip="29 CFR 1910.36(f)(1)"/>
              </a:rPr>
              <a:t>29 CFR 1910.36(f)(1)</a:t>
            </a:r>
            <a:r>
              <a:rPr lang="en-US" dirty="0" smtClean="0">
                <a:effectLst/>
              </a:rPr>
              <a:t>]</a:t>
            </a:r>
          </a:p>
          <a:p>
            <a:pPr marL="171450" indent="-171450">
              <a:buFont typeface="Arial" panose="020B0604020202020204" pitchFamily="34" charset="0"/>
              <a:buChar char="•"/>
            </a:pPr>
            <a:r>
              <a:rPr lang="en-US" dirty="0" smtClean="0">
                <a:effectLst/>
              </a:rPr>
              <a:t>The capacity of an exit route may not decrease in the direction of exit route travel to the exit discharge. [</a:t>
            </a:r>
            <a:r>
              <a:rPr lang="en-US" dirty="0" smtClean="0">
                <a:effectLst/>
                <a:hlinkClick r:id="rId19" tooltip="29 CFR 1910.36(f)(2)"/>
              </a:rPr>
              <a:t>29 CFR 1910.36(f)(2)</a:t>
            </a:r>
            <a:r>
              <a:rPr lang="en-US" dirty="0" smtClean="0">
                <a:effectLst/>
              </a:rPr>
              <a:t>]”</a:t>
            </a:r>
          </a:p>
          <a:p>
            <a:pPr marL="0" indent="0">
              <a:buFontTx/>
              <a:buNone/>
            </a:pPr>
            <a:endParaRPr lang="en-US" dirty="0" smtClean="0">
              <a:effectLst/>
            </a:endParaRPr>
          </a:p>
          <a:p>
            <a:pPr marL="0" indent="0">
              <a:buFontTx/>
              <a:buNone/>
            </a:pPr>
            <a:r>
              <a:rPr lang="en-US" dirty="0" smtClean="0">
                <a:effectLst/>
              </a:rPr>
              <a:t>“</a:t>
            </a:r>
            <a:r>
              <a:rPr lang="en-US" b="1" dirty="0" smtClean="0">
                <a:effectLst/>
              </a:rPr>
              <a:t>Height</a:t>
            </a:r>
            <a:r>
              <a:rPr lang="en-US" b="1" baseline="0" dirty="0" smtClean="0">
                <a:effectLst/>
              </a:rPr>
              <a:t> and Width Requirements:</a:t>
            </a:r>
          </a:p>
          <a:p>
            <a:pPr marL="171450" indent="-171450">
              <a:buFont typeface="Arial" panose="020B0604020202020204" pitchFamily="34" charset="0"/>
              <a:buChar char="•"/>
            </a:pPr>
            <a:r>
              <a:rPr lang="en-US" dirty="0" smtClean="0">
                <a:effectLst/>
              </a:rPr>
              <a:t>An exit route must meet minimum height and width requirements. [</a:t>
            </a:r>
            <a:r>
              <a:rPr lang="en-US" dirty="0" smtClean="0">
                <a:effectLst/>
                <a:hlinkClick r:id="rId20" tooltip="29 CFR 1910.36(g)"/>
              </a:rPr>
              <a:t>29 CFR 1910.36(g)</a:t>
            </a:r>
            <a:r>
              <a:rPr lang="en-US" dirty="0" smtClean="0">
                <a:effectLst/>
              </a:rPr>
              <a:t>]</a:t>
            </a:r>
          </a:p>
          <a:p>
            <a:pPr marL="171450" indent="-171450">
              <a:buFont typeface="Arial" panose="020B0604020202020204" pitchFamily="34" charset="0"/>
              <a:buChar char="•"/>
            </a:pPr>
            <a:r>
              <a:rPr lang="en-US" dirty="0" smtClean="0">
                <a:effectLst/>
              </a:rPr>
              <a:t>The ceiling of an exit route must be at least seven feet six inches (2.3 m) high. Any projection from the ceiling must not reach a point less than six feet eight inches (2.0 m) from the floor. [</a:t>
            </a:r>
            <a:r>
              <a:rPr lang="en-US" dirty="0" smtClean="0">
                <a:effectLst/>
                <a:hlinkClick r:id="rId21" tooltip="29 CFR 1910.36(g)(1)"/>
              </a:rPr>
              <a:t>29 CFR 1910.36(g)(1)</a:t>
            </a:r>
            <a:r>
              <a:rPr lang="en-US" dirty="0" smtClean="0">
                <a:effectLst/>
              </a:rPr>
              <a:t>]</a:t>
            </a:r>
          </a:p>
          <a:p>
            <a:pPr marL="171450" indent="-171450">
              <a:buFont typeface="Arial" panose="020B0604020202020204" pitchFamily="34" charset="0"/>
              <a:buChar char="•"/>
            </a:pPr>
            <a:r>
              <a:rPr lang="en-US" dirty="0" smtClean="0">
                <a:effectLst/>
              </a:rPr>
              <a:t>An exit access must be at least 28 inches (71.1 cm) wide at all points. Where there is only one exit access leading to an exit or exit discharge, the width of the exit and exit discharge must be at least equal to the width of the exit access. [</a:t>
            </a:r>
            <a:r>
              <a:rPr lang="en-US" dirty="0" smtClean="0">
                <a:effectLst/>
                <a:hlinkClick r:id="rId22" tooltip="29 CFR 1910.36(g)(2)"/>
              </a:rPr>
              <a:t>29 CFR 1910.36(g)(2)</a:t>
            </a:r>
            <a:r>
              <a:rPr lang="en-US" dirty="0" smtClean="0">
                <a:effectLst/>
              </a:rPr>
              <a:t>]</a:t>
            </a:r>
          </a:p>
          <a:p>
            <a:pPr marL="171450" indent="-171450">
              <a:buFont typeface="Arial" panose="020B0604020202020204" pitchFamily="34" charset="0"/>
              <a:buChar char="•"/>
            </a:pPr>
            <a:r>
              <a:rPr lang="en-US" dirty="0" smtClean="0">
                <a:effectLst/>
              </a:rPr>
              <a:t>The width of an exit route must be sufficient to accommodate the maximum permitted occupant load of each floor served by the exit route. [</a:t>
            </a:r>
            <a:r>
              <a:rPr lang="en-US" dirty="0" smtClean="0">
                <a:effectLst/>
                <a:hlinkClick r:id="rId23" tooltip="29 CFR 1910.36(g)(3)"/>
              </a:rPr>
              <a:t>29 CFR 1910.36(g)(3)</a:t>
            </a:r>
            <a:r>
              <a:rPr lang="en-US" dirty="0" smtClean="0">
                <a:effectLst/>
              </a:rPr>
              <a:t>]</a:t>
            </a:r>
          </a:p>
          <a:p>
            <a:pPr marL="171450" indent="-171450">
              <a:buFont typeface="Arial" panose="020B0604020202020204" pitchFamily="34" charset="0"/>
              <a:buChar char="•"/>
            </a:pPr>
            <a:r>
              <a:rPr lang="en-US" dirty="0" smtClean="0">
                <a:effectLst/>
              </a:rPr>
              <a:t>Objects that project into the exit route must not reduce the width of the exit route to less than the minimum width requirements for exit routes. [</a:t>
            </a:r>
            <a:r>
              <a:rPr lang="en-US" dirty="0" smtClean="0">
                <a:effectLst/>
                <a:hlinkClick r:id="rId24" tooltip="29 CFR 1910.36(g)(4)"/>
              </a:rPr>
              <a:t>29 CFR 1910.36(g)(4)</a:t>
            </a:r>
            <a:r>
              <a:rPr lang="en-US" dirty="0" smtClean="0">
                <a:effectLst/>
              </a:rPr>
              <a:t>]”</a:t>
            </a:r>
          </a:p>
          <a:p>
            <a:pPr marL="0" indent="0">
              <a:buFontTx/>
              <a:buNone/>
            </a:pPr>
            <a:endParaRPr lang="en-US" baseline="0" dirty="0" smtClean="0">
              <a:effectLst/>
            </a:endParaRPr>
          </a:p>
          <a:p>
            <a:pPr marL="0" indent="0">
              <a:buFontTx/>
              <a:buNone/>
            </a:pPr>
            <a:r>
              <a:rPr lang="en-US" b="1" baseline="0" dirty="0" smtClean="0">
                <a:effectLst/>
              </a:rPr>
              <a:t>“Outdoor Exit Routes:</a:t>
            </a:r>
            <a:endParaRPr lang="en-US" b="1" dirty="0" smtClean="0">
              <a:effectLst/>
            </a:endParaRPr>
          </a:p>
          <a:p>
            <a:pPr marL="171450" indent="-171450">
              <a:buFont typeface="Arial" panose="020B0604020202020204" pitchFamily="34" charset="0"/>
              <a:buChar char="•"/>
            </a:pPr>
            <a:r>
              <a:rPr lang="en-US" dirty="0" smtClean="0">
                <a:effectLst/>
              </a:rPr>
              <a:t>An outdoor exit route is permitted. [</a:t>
            </a:r>
            <a:r>
              <a:rPr lang="en-US" dirty="0" smtClean="0">
                <a:effectLst/>
                <a:hlinkClick r:id="rId25" tooltip="29 CFR 1910.36(h)"/>
              </a:rPr>
              <a:t>29 CFR 1910.36(h)</a:t>
            </a:r>
            <a:r>
              <a:rPr lang="en-US" dirty="0" smtClean="0">
                <a:effectLst/>
              </a:rPr>
              <a:t>]</a:t>
            </a:r>
          </a:p>
          <a:p>
            <a:pPr marL="171450" indent="-171450">
              <a:buFont typeface="Arial" panose="020B0604020202020204" pitchFamily="34" charset="0"/>
              <a:buChar char="•"/>
            </a:pPr>
            <a:r>
              <a:rPr lang="en-US" dirty="0" smtClean="0">
                <a:effectLst/>
              </a:rPr>
              <a:t>The outdoor exit route must have guardrails to protect unenclosed sides if a fall hazard exists. [</a:t>
            </a:r>
            <a:r>
              <a:rPr lang="en-US" dirty="0" smtClean="0">
                <a:effectLst/>
                <a:hlinkClick r:id="rId26" tooltip="29 CFR 1910.36(h)(1)"/>
              </a:rPr>
              <a:t>29 CFR 1910.36(h)(1)</a:t>
            </a:r>
            <a:r>
              <a:rPr lang="en-US" dirty="0" smtClean="0">
                <a:effectLst/>
              </a:rPr>
              <a:t>]</a:t>
            </a:r>
          </a:p>
          <a:p>
            <a:pPr marL="171450" indent="-171450">
              <a:buFont typeface="Arial" panose="020B0604020202020204" pitchFamily="34" charset="0"/>
              <a:buChar char="•"/>
            </a:pPr>
            <a:r>
              <a:rPr lang="en-US" dirty="0" smtClean="0">
                <a:effectLst/>
              </a:rPr>
              <a:t>The outdoor exit route must be covered if snow or ice is likely to accumulate along the route, unless the employer can demonstrate that any snow or ice accumulation will be removed before it presents a slipping hazard. [</a:t>
            </a:r>
            <a:r>
              <a:rPr lang="en-US" dirty="0" smtClean="0">
                <a:effectLst/>
                <a:hlinkClick r:id="rId27" tooltip="29 CFR 1910.36(h)(2)"/>
              </a:rPr>
              <a:t>29 CFR 1910.36(h)(2)</a:t>
            </a:r>
            <a:r>
              <a:rPr lang="en-US" dirty="0" smtClean="0">
                <a:effectLst/>
              </a:rPr>
              <a:t>]</a:t>
            </a:r>
          </a:p>
          <a:p>
            <a:pPr marL="171450" indent="-171450">
              <a:buFont typeface="Arial" panose="020B0604020202020204" pitchFamily="34" charset="0"/>
              <a:buChar char="•"/>
            </a:pPr>
            <a:r>
              <a:rPr lang="en-US" dirty="0" smtClean="0">
                <a:effectLst/>
              </a:rPr>
              <a:t>The outdoor exit route must be reasonably straight and have smooth, solid, substantially level walkways. [</a:t>
            </a:r>
            <a:r>
              <a:rPr lang="en-US" dirty="0" smtClean="0">
                <a:effectLst/>
                <a:hlinkClick r:id="rId28" tooltip="29 CFR 1910.36(h)(3)"/>
              </a:rPr>
              <a:t>29 CFR 1910.36(h)(3)</a:t>
            </a:r>
            <a:r>
              <a:rPr lang="en-US" dirty="0" smtClean="0">
                <a:effectLst/>
              </a:rPr>
              <a:t>]</a:t>
            </a:r>
          </a:p>
          <a:p>
            <a:pPr marL="171450" indent="-171450">
              <a:buFont typeface="Arial" panose="020B0604020202020204" pitchFamily="34" charset="0"/>
              <a:buChar char="•"/>
            </a:pPr>
            <a:r>
              <a:rPr lang="en-US" dirty="0" smtClean="0">
                <a:effectLst/>
              </a:rPr>
              <a:t>The outdoor exit route must not have a dead-end that is longer than 20 feet (6.2 m). [</a:t>
            </a:r>
            <a:r>
              <a:rPr lang="en-US" dirty="0" smtClean="0">
                <a:effectLst/>
                <a:hlinkClick r:id="rId29" tooltip="29 CFR 1910.36(h)(4)"/>
              </a:rPr>
              <a:t>29 CFR 1910.36(h)(4)</a:t>
            </a:r>
            <a:r>
              <a:rPr lang="en-US" dirty="0" smtClean="0">
                <a:effectLst/>
              </a:rPr>
              <a:t>]”</a:t>
            </a:r>
          </a:p>
          <a:p>
            <a:pPr marL="171450" indent="-171450">
              <a:buFont typeface="Arial" panose="020B0604020202020204" pitchFamily="34" charset="0"/>
              <a:buChar char="•"/>
            </a:pPr>
            <a:endParaRPr lang="en-US" dirty="0">
              <a:effectLst/>
            </a:endParaRPr>
          </a:p>
        </p:txBody>
      </p:sp>
      <p:sp>
        <p:nvSpPr>
          <p:cNvPr id="4" name="Slide Number Placeholder 3"/>
          <p:cNvSpPr>
            <a:spLocks noGrp="1"/>
          </p:cNvSpPr>
          <p:nvPr>
            <p:ph type="sldNum" sz="quarter" idx="10"/>
          </p:nvPr>
        </p:nvSpPr>
        <p:spPr/>
        <p:txBody>
          <a:bodyPr/>
          <a:lstStyle/>
          <a:p>
            <a:fld id="{3ECC418A-57C6-4B2F-979F-B2F731CD8869}" type="slidenum">
              <a:rPr lang="en-US" smtClean="0"/>
              <a:pPr/>
              <a:t>28</a:t>
            </a:fld>
            <a:endParaRPr lang="en-US"/>
          </a:p>
        </p:txBody>
      </p:sp>
    </p:spTree>
    <p:extLst>
      <p:ext uri="{BB962C8B-B14F-4D97-AF65-F5344CB8AC3E}">
        <p14:creationId xmlns:p14="http://schemas.microsoft.com/office/powerpoint/2010/main" val="17609014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endParaRPr lang="en-US" baseline="0" dirty="0" smtClean="0">
              <a:effectLst/>
            </a:endParaRPr>
          </a:p>
        </p:txBody>
      </p:sp>
      <p:sp>
        <p:nvSpPr>
          <p:cNvPr id="4" name="Slide Number Placeholder 3"/>
          <p:cNvSpPr>
            <a:spLocks noGrp="1"/>
          </p:cNvSpPr>
          <p:nvPr>
            <p:ph type="sldNum" sz="quarter" idx="10"/>
          </p:nvPr>
        </p:nvSpPr>
        <p:spPr/>
        <p:txBody>
          <a:bodyPr/>
          <a:lstStyle/>
          <a:p>
            <a:fld id="{3ECC418A-57C6-4B2F-979F-B2F731CD8869}" type="slidenum">
              <a:rPr lang="en-US" smtClean="0"/>
              <a:pPr/>
              <a:t>29</a:t>
            </a:fld>
            <a:endParaRPr lang="en-US"/>
          </a:p>
        </p:txBody>
      </p:sp>
    </p:spTree>
    <p:extLst>
      <p:ext uri="{BB962C8B-B14F-4D97-AF65-F5344CB8AC3E}">
        <p14:creationId xmlns:p14="http://schemas.microsoft.com/office/powerpoint/2010/main" val="18836809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effectLst/>
              </a:rPr>
              <a:t>Source:</a:t>
            </a:r>
            <a:r>
              <a:rPr lang="en-US" baseline="0" dirty="0" smtClean="0">
                <a:effectLst/>
              </a:rPr>
              <a:t>  </a:t>
            </a:r>
            <a:r>
              <a:rPr lang="en-US" i="1" baseline="0" dirty="0" smtClean="0">
                <a:effectLst/>
              </a:rPr>
              <a:t>Evacuation Plans and Procedures </a:t>
            </a:r>
            <a:r>
              <a:rPr lang="en-US" i="1" baseline="0" dirty="0" err="1" smtClean="0">
                <a:effectLst/>
              </a:rPr>
              <a:t>eTool</a:t>
            </a:r>
            <a:r>
              <a:rPr lang="en-US" i="1" baseline="0" dirty="0" smtClean="0">
                <a:effectLst/>
              </a:rPr>
              <a:t> </a:t>
            </a:r>
            <a:r>
              <a:rPr lang="en-US" baseline="0" dirty="0" smtClean="0">
                <a:effectLst/>
              </a:rPr>
              <a:t>(2002), OSHA </a:t>
            </a:r>
            <a:r>
              <a:rPr lang="en-US" baseline="0" dirty="0" err="1" smtClean="0">
                <a:effectLst/>
              </a:rPr>
              <a:t>eTool</a:t>
            </a:r>
            <a:r>
              <a:rPr lang="en-US" baseline="0" dirty="0" smtClean="0">
                <a:effectLst/>
              </a:rPr>
              <a:t>, https://www.osha.gov/SLTC/etools/evacuation/floorplan_demo.html</a:t>
            </a:r>
          </a:p>
          <a:p>
            <a:endParaRPr lang="en-US" baseline="0" dirty="0" smtClean="0">
              <a:effectLst/>
            </a:endParaRPr>
          </a:p>
          <a:p>
            <a:r>
              <a:rPr lang="en-US" baseline="0" dirty="0" smtClean="0">
                <a:effectLst/>
              </a:rPr>
              <a:t>“…</a:t>
            </a:r>
            <a:r>
              <a:rPr lang="en-US" dirty="0" smtClean="0">
                <a:effectLst/>
              </a:rPr>
              <a:t>elements of a good emergency evacuation floor plan… [are] listed below.</a:t>
            </a:r>
          </a:p>
          <a:p>
            <a:pPr marL="171450" indent="-171450">
              <a:buFont typeface="Arial" panose="020B0604020202020204" pitchFamily="34" charset="0"/>
              <a:buChar char="•"/>
            </a:pPr>
            <a:r>
              <a:rPr lang="en-US" b="1" i="1" dirty="0" smtClean="0">
                <a:effectLst/>
              </a:rPr>
              <a:t>Designate Primary &amp; Secondary Exits</a:t>
            </a:r>
            <a:r>
              <a:rPr lang="en-US" i="1" dirty="0" smtClean="0">
                <a:effectLst/>
              </a:rPr>
              <a:t>.</a:t>
            </a:r>
            <a:r>
              <a:rPr lang="en-US" dirty="0" smtClean="0">
                <a:effectLst/>
              </a:rPr>
              <a:t> Your evacuation floor plan should designate at least one primary exit and one secondary exit. These exits must be remote from each other and so arranged as to minimize any possibility that both may be blocked by any one fire or other emergency condition.</a:t>
            </a:r>
          </a:p>
          <a:p>
            <a:pPr marL="0" indent="0">
              <a:buFont typeface="Arial" panose="020B0604020202020204" pitchFamily="34" charset="0"/>
              <a:buNone/>
            </a:pPr>
            <a:endParaRPr lang="en-US" dirty="0" smtClean="0">
              <a:effectLst/>
            </a:endParaRPr>
          </a:p>
          <a:p>
            <a:pPr marL="171450" indent="-171450">
              <a:buFont typeface="Arial" panose="020B0604020202020204" pitchFamily="34" charset="0"/>
              <a:buChar char="•"/>
            </a:pPr>
            <a:r>
              <a:rPr lang="en-US" b="1" i="1" dirty="0" smtClean="0">
                <a:effectLst/>
              </a:rPr>
              <a:t>No Emergency Exits in Restrooms</a:t>
            </a:r>
            <a:r>
              <a:rPr lang="en-US" i="1" dirty="0" smtClean="0">
                <a:effectLst/>
              </a:rPr>
              <a:t>.</a:t>
            </a:r>
            <a:r>
              <a:rPr lang="en-US" dirty="0" smtClean="0">
                <a:effectLst/>
              </a:rPr>
              <a:t> Even if there is a door in a restroom that employees could exit out of, no emergency exits are designated through restrooms for evacuation of a building. Windows are never designated as exits. Consequently, the floor plan does not indicate the restroom as an exit.</a:t>
            </a:r>
          </a:p>
          <a:p>
            <a:pPr marL="0" indent="0">
              <a:buFont typeface="Arial" panose="020B0604020202020204" pitchFamily="34" charset="0"/>
              <a:buNone/>
            </a:pPr>
            <a:endParaRPr lang="en-US" dirty="0" smtClean="0">
              <a:effectLst/>
            </a:endParaRPr>
          </a:p>
          <a:p>
            <a:pPr marL="171450" indent="-171450">
              <a:buFont typeface="Arial" panose="020B0604020202020204" pitchFamily="34" charset="0"/>
              <a:buChar char="•"/>
            </a:pPr>
            <a:r>
              <a:rPr lang="en-US" b="1" i="1" dirty="0" smtClean="0">
                <a:effectLst/>
              </a:rPr>
              <a:t>Exit Away From Rooms With Hazardous Materials</a:t>
            </a:r>
            <a:r>
              <a:rPr lang="en-US" i="1" dirty="0" smtClean="0">
                <a:effectLst/>
              </a:rPr>
              <a:t>.</a:t>
            </a:r>
            <a:r>
              <a:rPr lang="en-US" dirty="0" smtClean="0">
                <a:effectLst/>
              </a:rPr>
              <a:t> Emergency exit routes lead away from this room containing potentially hazardous materials so that no employee will be forced to pass the area during an emergency.</a:t>
            </a:r>
          </a:p>
          <a:p>
            <a:pPr marL="0" indent="0">
              <a:buFont typeface="Arial" panose="020B0604020202020204" pitchFamily="34" charset="0"/>
              <a:buNone/>
            </a:pPr>
            <a:endParaRPr lang="en-US" dirty="0" smtClean="0">
              <a:effectLst/>
            </a:endParaRPr>
          </a:p>
          <a:p>
            <a:pPr marL="171450" indent="-171450">
              <a:buFont typeface="Arial" panose="020B0604020202020204" pitchFamily="34" charset="0"/>
              <a:buChar char="•"/>
            </a:pPr>
            <a:r>
              <a:rPr lang="en-US" b="1" i="1" dirty="0" smtClean="0">
                <a:effectLst/>
              </a:rPr>
              <a:t>No Emergency Exits Into Narrow Passages</a:t>
            </a:r>
            <a:r>
              <a:rPr lang="en-US" i="1" dirty="0" smtClean="0">
                <a:effectLst/>
              </a:rPr>
              <a:t>.</a:t>
            </a:r>
            <a:r>
              <a:rPr lang="en-US" dirty="0" smtClean="0">
                <a:effectLst/>
              </a:rPr>
              <a:t> This short passageway between the two buildings may not provide enough open space for safe evacuation during an emergency. Accordingly, no emergency exit leads to this narrow space.</a:t>
            </a:r>
          </a:p>
          <a:p>
            <a:pPr marL="0" indent="0">
              <a:buFont typeface="Arial" panose="020B0604020202020204" pitchFamily="34" charset="0"/>
              <a:buNone/>
            </a:pPr>
            <a:endParaRPr lang="en-US" dirty="0" smtClean="0">
              <a:effectLst/>
            </a:endParaRPr>
          </a:p>
          <a:p>
            <a:pPr marL="171450" indent="-171450">
              <a:buFont typeface="Arial" panose="020B0604020202020204" pitchFamily="34" charset="0"/>
              <a:buChar char="•"/>
            </a:pPr>
            <a:r>
              <a:rPr lang="en-US" b="1" i="1" dirty="0" smtClean="0">
                <a:effectLst/>
              </a:rPr>
              <a:t>Exit Signs Indicating the Nearest Emergency Exit</a:t>
            </a:r>
            <a:r>
              <a:rPr lang="en-US" i="1" dirty="0" smtClean="0">
                <a:effectLst/>
              </a:rPr>
              <a:t>.</a:t>
            </a:r>
            <a:r>
              <a:rPr lang="en-US" dirty="0" smtClean="0">
                <a:effectLst/>
              </a:rPr>
              <a:t> Signs reading "Exit" with an arrow indicating the directions, must be placed in every location where the direction of travel to reach the nearest exit is not immediately apparent.</a:t>
            </a:r>
          </a:p>
          <a:p>
            <a:pPr marL="0" indent="0">
              <a:buFont typeface="Arial" panose="020B0604020202020204" pitchFamily="34" charset="0"/>
              <a:buNone/>
            </a:pPr>
            <a:endParaRPr lang="en-US" dirty="0" smtClean="0">
              <a:effectLst/>
            </a:endParaRPr>
          </a:p>
          <a:p>
            <a:pPr marL="171450" indent="-171450">
              <a:buFont typeface="Arial" panose="020B0604020202020204" pitchFamily="34" charset="0"/>
              <a:buChar char="•"/>
            </a:pPr>
            <a:r>
              <a:rPr lang="en-US" b="1" i="1" dirty="0" smtClean="0">
                <a:effectLst/>
              </a:rPr>
              <a:t>Designate An Assembly Area</a:t>
            </a:r>
            <a:r>
              <a:rPr lang="en-US" i="1" dirty="0" smtClean="0">
                <a:effectLst/>
              </a:rPr>
              <a:t>.</a:t>
            </a:r>
            <a:r>
              <a:rPr lang="en-US" dirty="0" smtClean="0">
                <a:effectLst/>
              </a:rPr>
              <a:t> An assembly location should be designated outside the building for employees to gather during an emergency. The location of this assembly area should be clearly illustrated if shown on the map.</a:t>
            </a:r>
          </a:p>
          <a:p>
            <a:pPr marL="0" indent="0">
              <a:buFont typeface="Arial" panose="020B0604020202020204" pitchFamily="34" charset="0"/>
              <a:buNone/>
            </a:pPr>
            <a:endParaRPr lang="en-US" dirty="0" smtClean="0">
              <a:effectLst/>
            </a:endParaRPr>
          </a:p>
          <a:p>
            <a:pPr marL="171450" indent="-171450">
              <a:buFont typeface="Arial" panose="020B0604020202020204" pitchFamily="34" charset="0"/>
              <a:buChar char="•"/>
            </a:pPr>
            <a:r>
              <a:rPr lang="en-US" b="1" i="1" dirty="0" smtClean="0">
                <a:effectLst/>
              </a:rPr>
              <a:t>No Use of Elevators To Reach an Emergency Exit</a:t>
            </a:r>
            <a:r>
              <a:rPr lang="en-US" i="1" dirty="0" smtClean="0">
                <a:effectLst/>
              </a:rPr>
              <a:t>.</a:t>
            </a:r>
            <a:r>
              <a:rPr lang="en-US" dirty="0" smtClean="0">
                <a:effectLst/>
              </a:rPr>
              <a:t> The floor plan of a multiple-story building should show the locations of stairways and elevators and must indicate that the stairs, not the elevators, are the appropriate means of exit in case of emergency.</a:t>
            </a:r>
          </a:p>
          <a:p>
            <a:pPr marL="0" indent="0">
              <a:buFont typeface="Arial" panose="020B0604020202020204" pitchFamily="34" charset="0"/>
              <a:buNone/>
            </a:pPr>
            <a:endParaRPr lang="en-US" dirty="0" smtClean="0">
              <a:effectLst/>
            </a:endParaRPr>
          </a:p>
          <a:p>
            <a:pPr marL="171450" indent="-171450">
              <a:buFont typeface="Arial" panose="020B0604020202020204" pitchFamily="34" charset="0"/>
              <a:buChar char="•"/>
            </a:pPr>
            <a:r>
              <a:rPr lang="en-US" b="1" i="1" dirty="0" smtClean="0">
                <a:effectLst/>
              </a:rPr>
              <a:t>Indicate Exits with Wheelchair Access</a:t>
            </a:r>
            <a:r>
              <a:rPr lang="en-US" i="1" dirty="0" smtClean="0">
                <a:effectLst/>
              </a:rPr>
              <a:t>.</a:t>
            </a:r>
            <a:r>
              <a:rPr lang="en-US" dirty="0" smtClean="0">
                <a:effectLst/>
              </a:rPr>
              <a:t> Where applicable, exits with wheelchair access should be designated on the floorplan.</a:t>
            </a:r>
          </a:p>
          <a:p>
            <a:pPr marL="0" indent="0">
              <a:buFont typeface="Arial" panose="020B0604020202020204" pitchFamily="34" charset="0"/>
              <a:buNone/>
            </a:pPr>
            <a:endParaRPr lang="en-US" dirty="0" smtClean="0">
              <a:effectLst/>
            </a:endParaRPr>
          </a:p>
          <a:p>
            <a:pPr marL="171450" indent="-171450">
              <a:buFont typeface="Arial" panose="020B0604020202020204" pitchFamily="34" charset="0"/>
              <a:buChar char="•"/>
            </a:pPr>
            <a:r>
              <a:rPr lang="en-US" b="1" i="1" dirty="0" smtClean="0">
                <a:effectLst/>
              </a:rPr>
              <a:t>Indicate the Employee's Current Location</a:t>
            </a:r>
            <a:r>
              <a:rPr lang="en-US" i="1" dirty="0" smtClean="0">
                <a:effectLst/>
              </a:rPr>
              <a:t>.</a:t>
            </a:r>
            <a:r>
              <a:rPr lang="en-US" dirty="0" smtClean="0">
                <a:effectLst/>
              </a:rPr>
              <a:t> The floor plan should indicate the employee's current location in the building.”</a:t>
            </a:r>
          </a:p>
          <a:p>
            <a:pPr marL="171450" indent="-171450">
              <a:buFont typeface="Arial" panose="020B0604020202020204" pitchFamily="34" charset="0"/>
              <a:buChar char="•"/>
            </a:pPr>
            <a:endParaRPr lang="en-US" baseline="0" dirty="0" smtClean="0">
              <a:effectLst/>
            </a:endParaRPr>
          </a:p>
        </p:txBody>
      </p:sp>
      <p:sp>
        <p:nvSpPr>
          <p:cNvPr id="4" name="Slide Number Placeholder 3"/>
          <p:cNvSpPr>
            <a:spLocks noGrp="1"/>
          </p:cNvSpPr>
          <p:nvPr>
            <p:ph type="sldNum" sz="quarter" idx="10"/>
          </p:nvPr>
        </p:nvSpPr>
        <p:spPr/>
        <p:txBody>
          <a:bodyPr/>
          <a:lstStyle/>
          <a:p>
            <a:fld id="{3ECC418A-57C6-4B2F-979F-B2F731CD8869}" type="slidenum">
              <a:rPr lang="en-US" smtClean="0"/>
              <a:pPr/>
              <a:t>30</a:t>
            </a:fld>
            <a:endParaRPr lang="en-US"/>
          </a:p>
        </p:txBody>
      </p:sp>
    </p:spTree>
    <p:extLst>
      <p:ext uri="{BB962C8B-B14F-4D97-AF65-F5344CB8AC3E}">
        <p14:creationId xmlns:p14="http://schemas.microsoft.com/office/powerpoint/2010/main" val="33978512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effectLst/>
              </a:rPr>
              <a:t>Source:</a:t>
            </a:r>
            <a:r>
              <a:rPr lang="en-US" baseline="0" dirty="0" smtClean="0">
                <a:effectLst/>
              </a:rPr>
              <a:t>  </a:t>
            </a:r>
            <a:r>
              <a:rPr lang="en-US" i="1" baseline="0" dirty="0" smtClean="0">
                <a:effectLst/>
              </a:rPr>
              <a:t>Evacuation Plans and Procedures </a:t>
            </a:r>
            <a:r>
              <a:rPr lang="en-US" i="1" baseline="0" dirty="0" err="1" smtClean="0">
                <a:effectLst/>
              </a:rPr>
              <a:t>eTool</a:t>
            </a:r>
            <a:r>
              <a:rPr lang="en-US" i="1" baseline="0" dirty="0" smtClean="0">
                <a:effectLst/>
              </a:rPr>
              <a:t> </a:t>
            </a:r>
            <a:r>
              <a:rPr lang="en-US" baseline="0" dirty="0" smtClean="0">
                <a:effectLst/>
              </a:rPr>
              <a:t>(2002), OSHA </a:t>
            </a:r>
            <a:r>
              <a:rPr lang="en-US" baseline="0" dirty="0" err="1" smtClean="0">
                <a:effectLst/>
              </a:rPr>
              <a:t>eTool</a:t>
            </a:r>
            <a:r>
              <a:rPr lang="en-US" baseline="0" dirty="0" smtClean="0">
                <a:effectLst/>
              </a:rPr>
              <a:t>, </a:t>
            </a:r>
            <a:r>
              <a:rPr lang="en-US" dirty="0" smtClean="0"/>
              <a:t>https://www.osha.gov/SLTC/etools/evacuation/fixed.html</a:t>
            </a:r>
          </a:p>
          <a:p>
            <a:r>
              <a:rPr lang="en-US" dirty="0" smtClean="0"/>
              <a:t>“</a:t>
            </a:r>
            <a:r>
              <a:rPr lang="en-US" b="1" dirty="0" smtClean="0">
                <a:effectLst/>
              </a:rPr>
              <a:t>Fixed fire extinguishing/suppression systems </a:t>
            </a:r>
            <a:r>
              <a:rPr lang="en-US" dirty="0" smtClean="0">
                <a:effectLst/>
              </a:rPr>
              <a:t>are commonly used to protect areas containing valuable or critical equipment such as data processing rooms, telecommunication switches, and process control rooms. Their main function is to quickly extinguish a developing fire and alert occupants before extensive damage occurs by filling the protected area with a gas or chemical extinguishing agent.”</a:t>
            </a:r>
          </a:p>
          <a:p>
            <a:endParaRPr lang="en-US" dirty="0" smtClean="0">
              <a:effectLst/>
            </a:endParaRPr>
          </a:p>
          <a:p>
            <a:r>
              <a:rPr lang="en-US" dirty="0" smtClean="0"/>
              <a:t>Source:</a:t>
            </a:r>
            <a:r>
              <a:rPr lang="en-US" baseline="0" dirty="0" smtClean="0"/>
              <a:t> </a:t>
            </a:r>
            <a:r>
              <a:rPr lang="en-US" b="1" dirty="0" smtClean="0">
                <a:effectLst/>
              </a:rPr>
              <a:t>1910.155(c)(18)</a:t>
            </a:r>
            <a:endParaRPr lang="en-US" dirty="0" smtClean="0">
              <a:effectLst/>
            </a:endParaRPr>
          </a:p>
          <a:p>
            <a:r>
              <a:rPr lang="en-US" dirty="0" smtClean="0">
                <a:effectLst/>
              </a:rPr>
              <a:t>"</a:t>
            </a:r>
            <a:r>
              <a:rPr lang="en-US" b="1" dirty="0" smtClean="0">
                <a:effectLst/>
              </a:rPr>
              <a:t>Fire brigade</a:t>
            </a:r>
            <a:r>
              <a:rPr lang="en-US" dirty="0" smtClean="0">
                <a:effectLst/>
              </a:rPr>
              <a:t>" (private fire department, industrial fire department) means an organized group of employees who are knowledgeable, trained, and skilled in at least basic fire fighting operations.”</a:t>
            </a:r>
          </a:p>
          <a:p>
            <a:endParaRPr lang="en-US" dirty="0" smtClean="0">
              <a:effectLst/>
            </a:endParaRPr>
          </a:p>
          <a:p>
            <a:r>
              <a:rPr lang="en-US" dirty="0" smtClean="0">
                <a:effectLst/>
              </a:rPr>
              <a:t>Source:</a:t>
            </a:r>
            <a:r>
              <a:rPr lang="en-US" baseline="0" dirty="0" smtClean="0">
                <a:effectLst/>
              </a:rPr>
              <a:t>  </a:t>
            </a:r>
            <a:r>
              <a:rPr lang="en-US" i="1" baseline="0" dirty="0" smtClean="0">
                <a:effectLst/>
              </a:rPr>
              <a:t>Evacuation Plans and Procedures </a:t>
            </a:r>
            <a:r>
              <a:rPr lang="en-US" i="1" baseline="0" dirty="0" err="1" smtClean="0">
                <a:effectLst/>
              </a:rPr>
              <a:t>eTool</a:t>
            </a:r>
            <a:r>
              <a:rPr lang="en-US" i="1" baseline="0" dirty="0" smtClean="0">
                <a:effectLst/>
              </a:rPr>
              <a:t> </a:t>
            </a:r>
            <a:r>
              <a:rPr lang="en-US" baseline="0" dirty="0" smtClean="0">
                <a:effectLst/>
              </a:rPr>
              <a:t>(2002), OSHA </a:t>
            </a:r>
            <a:r>
              <a:rPr lang="en-US" baseline="0" dirty="0" err="1" smtClean="0">
                <a:effectLst/>
              </a:rPr>
              <a:t>eTool</a:t>
            </a:r>
            <a:r>
              <a:rPr lang="en-US" baseline="0" dirty="0" smtClean="0">
                <a:effectLst/>
              </a:rPr>
              <a:t>, https://www.osha.gov/SLTC/etools/evacuation/portable_relation.html</a:t>
            </a:r>
          </a:p>
          <a:p>
            <a:r>
              <a:rPr lang="en-US" baseline="0" dirty="0" smtClean="0">
                <a:effectLst/>
              </a:rPr>
              <a:t>“</a:t>
            </a:r>
            <a:r>
              <a:rPr lang="en-US" dirty="0" smtClean="0">
                <a:effectLst/>
              </a:rPr>
              <a:t>Small fires can often be put out quickly by a well-trained employee with a </a:t>
            </a:r>
            <a:r>
              <a:rPr lang="en-US" b="1" dirty="0" smtClean="0">
                <a:effectLst/>
              </a:rPr>
              <a:t>portable fire extinguisher</a:t>
            </a:r>
            <a:r>
              <a:rPr lang="en-US" dirty="0" smtClean="0">
                <a:effectLst/>
              </a:rPr>
              <a:t>. However, to do this safely, the employee must understand the use and limitation of a portable fire extinguisher and the hazards associated with fighting fires. Evacuation plans that designate or require some or all of the employees to fight fires with portable fire extinguishers increase the level of complexity of the plan and the level of training that must be provided employees.”</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31</a:t>
            </a:fld>
            <a:endParaRPr lang="en-US"/>
          </a:p>
        </p:txBody>
      </p:sp>
    </p:spTree>
    <p:extLst>
      <p:ext uri="{BB962C8B-B14F-4D97-AF65-F5344CB8AC3E}">
        <p14:creationId xmlns:p14="http://schemas.microsoft.com/office/powerpoint/2010/main" val="36624140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effectLst/>
              </a:rPr>
              <a:t>Source:</a:t>
            </a:r>
            <a:r>
              <a:rPr lang="en-US" baseline="0" dirty="0" smtClean="0">
                <a:effectLst/>
              </a:rPr>
              <a:t>  </a:t>
            </a:r>
            <a:r>
              <a:rPr lang="en-US" i="1" baseline="0" dirty="0" smtClean="0">
                <a:effectLst/>
              </a:rPr>
              <a:t>Evacuation Plans and Procedures </a:t>
            </a:r>
            <a:r>
              <a:rPr lang="en-US" i="1" baseline="0" dirty="0" err="1" smtClean="0">
                <a:effectLst/>
              </a:rPr>
              <a:t>eTool</a:t>
            </a:r>
            <a:r>
              <a:rPr lang="en-US" i="1" baseline="0" dirty="0" smtClean="0">
                <a:effectLst/>
              </a:rPr>
              <a:t> </a:t>
            </a:r>
            <a:r>
              <a:rPr lang="en-US" baseline="0" dirty="0" smtClean="0">
                <a:effectLst/>
              </a:rPr>
              <a:t>(2002), OSHA </a:t>
            </a:r>
            <a:r>
              <a:rPr lang="en-US" baseline="0" dirty="0" err="1" smtClean="0">
                <a:effectLst/>
              </a:rPr>
              <a:t>eTool</a:t>
            </a:r>
            <a:r>
              <a:rPr lang="en-US" baseline="0" dirty="0" smtClean="0">
                <a:effectLst/>
              </a:rPr>
              <a:t>, </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https://www.osha.gov/SLTC/etools/evacuation/portable.html</a:t>
            </a:r>
          </a:p>
          <a:p>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dirty="0" smtClean="0">
                <a:effectLst/>
              </a:rPr>
              <a:t>“When used properly, fire extinguishers can save lives and property by putting out a small fire or controlling a fire until additional help arrives. A fire is the most common type of emergency for which small businesses must plan. A critical decision when planning is whether or not employees should fight a small fire with a portable fire extinguisher or simply evacuate.”</a:t>
            </a:r>
          </a:p>
          <a:p>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Source: https://www.osha.gov/pls/oshaweb/owadisp.show_document?p_table=STANDARDS&amp;p_id=9811 </a:t>
            </a:r>
          </a:p>
          <a:p>
            <a:endParaRPr lang="en-US" dirty="0" smtClean="0"/>
          </a:p>
          <a:p>
            <a:r>
              <a:rPr lang="en-US" b="1" dirty="0" smtClean="0">
                <a:effectLst/>
              </a:rPr>
              <a:t>“1910.157(g)</a:t>
            </a:r>
            <a:r>
              <a:rPr lang="en-US" dirty="0" smtClean="0">
                <a:effectLst/>
              </a:rPr>
              <a:t>Training and education. </a:t>
            </a:r>
          </a:p>
          <a:p>
            <a:endParaRPr lang="en-US" b="1" dirty="0" smtClean="0">
              <a:effectLst/>
              <a:hlinkClick r:id="rId3"/>
            </a:endParaRPr>
          </a:p>
          <a:p>
            <a:r>
              <a:rPr lang="en-US" b="1" dirty="0" smtClean="0">
                <a:effectLst/>
                <a:hlinkClick r:id="rId3"/>
              </a:rPr>
              <a:t>1910.157(g)(1)</a:t>
            </a:r>
            <a:r>
              <a:rPr lang="en-US" dirty="0" smtClean="0">
                <a:effectLst/>
              </a:rPr>
              <a:t>Where the employer has provided portable fire extinguishers for employee use in the workplace, the employer shall also provide an educational program to familiarize employees with the general principles of fire extinguisher use and the hazards involved with incipient stage fire fighting. </a:t>
            </a:r>
          </a:p>
          <a:p>
            <a:endParaRPr lang="en-US" b="1" dirty="0" smtClean="0">
              <a:effectLst/>
            </a:endParaRPr>
          </a:p>
          <a:p>
            <a:r>
              <a:rPr lang="en-US" b="1" dirty="0" smtClean="0">
                <a:effectLst/>
              </a:rPr>
              <a:t>1910.157(g)(2)</a:t>
            </a:r>
            <a:r>
              <a:rPr lang="en-US" dirty="0" smtClean="0">
                <a:effectLst/>
              </a:rPr>
              <a:t>The employer shall provide the education required in paragraph (g)(1) of this section upon initial employment and at least annually thereafter. </a:t>
            </a:r>
          </a:p>
          <a:p>
            <a:endParaRPr lang="en-US" b="1" dirty="0" smtClean="0">
              <a:effectLst/>
            </a:endParaRPr>
          </a:p>
          <a:p>
            <a:r>
              <a:rPr lang="en-US" b="1" dirty="0" smtClean="0">
                <a:effectLst/>
              </a:rPr>
              <a:t>1910.157(g)(3)</a:t>
            </a:r>
            <a:r>
              <a:rPr lang="en-US" dirty="0" smtClean="0">
                <a:effectLst/>
              </a:rPr>
              <a:t>The employer shall provide employees who have been designated to use fire fighting equipment as part of an emergency action plan with training in the use of the appropriate equipment. </a:t>
            </a:r>
          </a:p>
          <a:p>
            <a:endParaRPr lang="en-US" b="1" dirty="0" smtClean="0">
              <a:effectLst/>
            </a:endParaRPr>
          </a:p>
          <a:p>
            <a:r>
              <a:rPr lang="en-US" b="1" dirty="0" smtClean="0">
                <a:effectLst/>
              </a:rPr>
              <a:t>1910.157(g)(4)</a:t>
            </a:r>
            <a:r>
              <a:rPr lang="en-US" dirty="0" smtClean="0">
                <a:effectLst/>
              </a:rPr>
              <a:t>The employer shall provide the training required in paragraph (g)(3) of this section upon initial assignment to the designated group of employees and at least annually thereafter.” </a:t>
            </a:r>
            <a:br>
              <a:rPr lang="en-US" dirty="0" smtClean="0">
                <a:effectLst/>
              </a:rPr>
            </a:b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32</a:t>
            </a:fld>
            <a:endParaRPr lang="en-US"/>
          </a:p>
        </p:txBody>
      </p:sp>
    </p:spTree>
    <p:extLst>
      <p:ext uri="{BB962C8B-B14F-4D97-AF65-F5344CB8AC3E}">
        <p14:creationId xmlns:p14="http://schemas.microsoft.com/office/powerpoint/2010/main" val="2601041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t>Source:</a:t>
            </a:r>
            <a:r>
              <a:rPr lang="en-US" baseline="0" dirty="0" smtClean="0"/>
              <a:t>  https://www.osha.gov/dte/outreach/construction_generalindustry/gi_outreach_tp.html</a:t>
            </a:r>
          </a:p>
          <a:p>
            <a:endParaRPr lang="en-US" baseline="0" dirty="0" smtClean="0"/>
          </a:p>
          <a:p>
            <a:pPr marL="171450" indent="-171450">
              <a:lnSpc>
                <a:spcPct val="90000"/>
              </a:lnSpc>
              <a:buFont typeface="Arial" panose="020B0604020202020204" pitchFamily="34" charset="0"/>
              <a:buChar char="•"/>
            </a:pPr>
            <a:r>
              <a:rPr lang="en-US" baseline="0" dirty="0" smtClean="0"/>
              <a:t>“</a:t>
            </a:r>
            <a:r>
              <a:rPr lang="en-US" altLang="en-US" sz="1200" dirty="0" smtClean="0"/>
              <a:t>Describes actions that must be taken to ensure employee safety in emergencies </a:t>
            </a:r>
          </a:p>
          <a:p>
            <a:pPr marL="171450" indent="-171450">
              <a:lnSpc>
                <a:spcPct val="90000"/>
              </a:lnSpc>
              <a:buFont typeface="Arial" panose="020B0604020202020204" pitchFamily="34" charset="0"/>
              <a:buChar char="•"/>
            </a:pPr>
            <a:r>
              <a:rPr lang="en-US" altLang="en-US" sz="1200" dirty="0" smtClean="0"/>
              <a:t>Includes floor plans or maps which show emergency escape routes</a:t>
            </a:r>
          </a:p>
          <a:p>
            <a:pPr marL="171450" indent="-171450">
              <a:lnSpc>
                <a:spcPct val="90000"/>
              </a:lnSpc>
              <a:buFont typeface="Arial" panose="020B0604020202020204" pitchFamily="34" charset="0"/>
              <a:buChar char="•"/>
            </a:pPr>
            <a:r>
              <a:rPr lang="en-US" altLang="en-US" sz="1200" dirty="0" smtClean="0"/>
              <a:t>Tells employees what actions to take in emergency situations</a:t>
            </a:r>
          </a:p>
          <a:p>
            <a:pPr marL="171450" indent="-171450">
              <a:lnSpc>
                <a:spcPct val="90000"/>
              </a:lnSpc>
              <a:buFont typeface="Arial" panose="020B0604020202020204" pitchFamily="34" charset="0"/>
              <a:buChar char="•"/>
            </a:pPr>
            <a:r>
              <a:rPr lang="en-US" altLang="en-US" sz="1200" dirty="0" smtClean="0"/>
              <a:t>Covers reasonably expected emergencies, such as fires, explosions, toxic chemical releases, hurricanes, tornadoes, blizzards, and floods</a:t>
            </a:r>
            <a:r>
              <a:rPr lang="en-US" dirty="0" smtClean="0">
                <a:effectLst/>
              </a:rPr>
              <a:t>.”</a:t>
            </a: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6</a:t>
            </a:fld>
            <a:endParaRPr lang="en-US"/>
          </a:p>
        </p:txBody>
      </p:sp>
    </p:spTree>
    <p:extLst>
      <p:ext uri="{BB962C8B-B14F-4D97-AF65-F5344CB8AC3E}">
        <p14:creationId xmlns:p14="http://schemas.microsoft.com/office/powerpoint/2010/main" val="13731230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effectLst/>
              </a:rPr>
              <a:t>Source:</a:t>
            </a:r>
            <a:r>
              <a:rPr lang="en-US" baseline="0" dirty="0" smtClean="0">
                <a:effectLst/>
              </a:rPr>
              <a:t>  </a:t>
            </a:r>
            <a:r>
              <a:rPr lang="en-US" i="1" baseline="0" dirty="0" smtClean="0">
                <a:effectLst/>
              </a:rPr>
              <a:t>Evacuation Plans and Procedures </a:t>
            </a:r>
            <a:r>
              <a:rPr lang="en-US" i="1" baseline="0" dirty="0" err="1" smtClean="0">
                <a:effectLst/>
              </a:rPr>
              <a:t>eTool</a:t>
            </a:r>
            <a:r>
              <a:rPr lang="en-US" i="1" baseline="0" dirty="0" smtClean="0">
                <a:effectLst/>
              </a:rPr>
              <a:t> </a:t>
            </a:r>
            <a:r>
              <a:rPr lang="en-US" baseline="0" dirty="0" smtClean="0">
                <a:effectLst/>
              </a:rPr>
              <a:t>(2002), OSHA </a:t>
            </a:r>
            <a:r>
              <a:rPr lang="en-US" baseline="0" dirty="0" err="1" smtClean="0">
                <a:effectLst/>
              </a:rPr>
              <a:t>eTool</a:t>
            </a:r>
            <a:r>
              <a:rPr lang="en-US" baseline="0" dirty="0" smtClean="0">
                <a:effectLst/>
              </a:rPr>
              <a:t>, </a:t>
            </a:r>
            <a:endParaRPr lang="en-US" dirty="0" smtClean="0">
              <a:effectLst/>
            </a:endParaRPr>
          </a:p>
          <a:p>
            <a:r>
              <a:rPr lang="en-US" dirty="0" smtClean="0">
                <a:effectLst/>
              </a:rPr>
              <a:t>“Different types of fire extinguishers are designed to fight different types of fire.” </a:t>
            </a:r>
          </a:p>
          <a:p>
            <a:endParaRPr lang="en-US" dirty="0" smtClean="0">
              <a:effectLst/>
            </a:endParaRPr>
          </a:p>
          <a:p>
            <a:r>
              <a:rPr lang="en-US" dirty="0" smtClean="0">
                <a:effectLst/>
              </a:rPr>
              <a:t>Source:  https://www.osha.gov/dte/grant_materials/fy09/sh-18796-09/fireprotection.pdf</a:t>
            </a:r>
          </a:p>
          <a:p>
            <a:r>
              <a:rPr lang="en-US" baseline="0" dirty="0" smtClean="0">
                <a:effectLst/>
              </a:rPr>
              <a:t>Classes of fire are based on the type of substance fueling the fire:</a:t>
            </a:r>
          </a:p>
          <a:p>
            <a:pPr marL="171450" indent="-171450">
              <a:buFont typeface="Arial" panose="020B0604020202020204" pitchFamily="34" charset="0"/>
              <a:buChar char="•"/>
            </a:pPr>
            <a:r>
              <a:rPr lang="en-US" dirty="0" smtClean="0">
                <a:effectLst/>
              </a:rPr>
              <a:t>Class A – ordinary combustibles</a:t>
            </a:r>
            <a:r>
              <a:rPr lang="en-US" baseline="0" dirty="0" smtClean="0">
                <a:effectLst/>
              </a:rPr>
              <a:t> (paper, trash, some plastics, wood, cloth)</a:t>
            </a:r>
          </a:p>
          <a:p>
            <a:pPr marL="171450" indent="-171450">
              <a:buFont typeface="Arial" panose="020B0604020202020204" pitchFamily="34" charset="0"/>
              <a:buChar char="•"/>
            </a:pPr>
            <a:r>
              <a:rPr lang="en-US" baseline="0" dirty="0" smtClean="0">
                <a:effectLst/>
              </a:rPr>
              <a:t>Class B – flammable gases (propane, butane) or liquids (gasoline, petroleum oils, paint)</a:t>
            </a:r>
          </a:p>
          <a:p>
            <a:pPr marL="171450" indent="-171450">
              <a:buFont typeface="Arial" panose="020B0604020202020204" pitchFamily="34" charset="0"/>
              <a:buChar char="•"/>
            </a:pPr>
            <a:r>
              <a:rPr lang="en-US" baseline="0" dirty="0" smtClean="0">
                <a:effectLst/>
              </a:rPr>
              <a:t>Class C – energized electrical equipment (appliances, motors, transformers) </a:t>
            </a:r>
          </a:p>
          <a:p>
            <a:pPr marL="171450" indent="-171450">
              <a:buFont typeface="Arial" panose="020B0604020202020204" pitchFamily="34" charset="0"/>
              <a:buChar char="•"/>
            </a:pPr>
            <a:r>
              <a:rPr lang="en-US" baseline="0" dirty="0" smtClean="0">
                <a:effectLst/>
              </a:rPr>
              <a:t>Class D – combustible metals (potassium, lithium, sodium, aluminum, magnesium) </a:t>
            </a:r>
          </a:p>
          <a:p>
            <a:pPr marL="171450" indent="-171450">
              <a:buFont typeface="Arial" panose="020B0604020202020204" pitchFamily="34" charset="0"/>
              <a:buChar char="•"/>
            </a:pPr>
            <a:r>
              <a:rPr lang="en-US" baseline="0" dirty="0" smtClean="0">
                <a:effectLst/>
              </a:rPr>
              <a:t>Class K – cooking oils and greases (animal fats, vegetable oils) </a:t>
            </a:r>
            <a:endParaRPr lang="en-US" dirty="0" smtClean="0">
              <a:effectLst/>
            </a:endParaRPr>
          </a:p>
        </p:txBody>
      </p:sp>
      <p:sp>
        <p:nvSpPr>
          <p:cNvPr id="4" name="Slide Number Placeholder 3"/>
          <p:cNvSpPr>
            <a:spLocks noGrp="1"/>
          </p:cNvSpPr>
          <p:nvPr>
            <p:ph type="sldNum" sz="quarter" idx="10"/>
          </p:nvPr>
        </p:nvSpPr>
        <p:spPr/>
        <p:txBody>
          <a:bodyPr/>
          <a:lstStyle/>
          <a:p>
            <a:fld id="{3ECC418A-57C6-4B2F-979F-B2F731CD8869}" type="slidenum">
              <a:rPr lang="en-US" smtClean="0"/>
              <a:pPr/>
              <a:t>33</a:t>
            </a:fld>
            <a:endParaRPr lang="en-US"/>
          </a:p>
        </p:txBody>
      </p:sp>
    </p:spTree>
    <p:extLst>
      <p:ext uri="{BB962C8B-B14F-4D97-AF65-F5344CB8AC3E}">
        <p14:creationId xmlns:p14="http://schemas.microsoft.com/office/powerpoint/2010/main" val="42797436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effectLst/>
              </a:rPr>
              <a:t>Source:</a:t>
            </a:r>
            <a:r>
              <a:rPr lang="en-US" baseline="0" dirty="0" smtClean="0">
                <a:effectLst/>
              </a:rPr>
              <a:t>  </a:t>
            </a:r>
            <a:r>
              <a:rPr lang="en-US" i="1" baseline="0" dirty="0" smtClean="0">
                <a:effectLst/>
              </a:rPr>
              <a:t>Evacuation Plans and Procedures </a:t>
            </a:r>
            <a:r>
              <a:rPr lang="en-US" i="1" baseline="0" dirty="0" err="1" smtClean="0">
                <a:effectLst/>
              </a:rPr>
              <a:t>eTool</a:t>
            </a:r>
            <a:r>
              <a:rPr lang="en-US" i="1" baseline="0" dirty="0" smtClean="0">
                <a:effectLst/>
              </a:rPr>
              <a:t> </a:t>
            </a:r>
            <a:r>
              <a:rPr lang="en-US" baseline="0" dirty="0" smtClean="0">
                <a:effectLst/>
              </a:rPr>
              <a:t>(2002), OSHA </a:t>
            </a:r>
            <a:r>
              <a:rPr lang="en-US" baseline="0" dirty="0" err="1" smtClean="0">
                <a:effectLst/>
              </a:rPr>
              <a:t>eTool</a:t>
            </a:r>
            <a:r>
              <a:rPr lang="en-US" baseline="0" dirty="0" smtClean="0">
                <a:effectLst/>
              </a:rPr>
              <a:t>, https://www.osha.gov/SLTC/etools/evacuation/portable_about.html</a:t>
            </a:r>
          </a:p>
          <a:p>
            <a:endParaRPr lang="en-US" baseline="0" dirty="0" smtClean="0">
              <a:effectLst/>
            </a:endParaRPr>
          </a:p>
          <a:p>
            <a:r>
              <a:rPr lang="en-US" baseline="0" dirty="0" smtClean="0">
                <a:effectLst/>
              </a:rPr>
              <a:t>“</a:t>
            </a:r>
            <a:r>
              <a:rPr lang="en-US" b="1" dirty="0" smtClean="0">
                <a:effectLst/>
              </a:rPr>
              <a:t>How a Fire Extinguisher Works:</a:t>
            </a:r>
            <a:endParaRPr lang="en-US" dirty="0" smtClean="0">
              <a:effectLst/>
            </a:endParaRPr>
          </a:p>
          <a:p>
            <a:r>
              <a:rPr lang="en-US" dirty="0" smtClean="0">
                <a:effectLst/>
              </a:rPr>
              <a:t>Portable fire extinguishers apply an extinguishing agent that will either cool burning fuel, displace or remove oxygen, or stop the chemical reaction so a fire cannot continue to burn. When the handle of an extinguisher is compressed, agent is expelled out the nozzle.”</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34</a:t>
            </a:fld>
            <a:endParaRPr lang="en-US"/>
          </a:p>
        </p:txBody>
      </p:sp>
    </p:spTree>
    <p:extLst>
      <p:ext uri="{BB962C8B-B14F-4D97-AF65-F5344CB8AC3E}">
        <p14:creationId xmlns:p14="http://schemas.microsoft.com/office/powerpoint/2010/main" val="12857463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effectLst/>
              </a:rPr>
              <a:t>Source:</a:t>
            </a:r>
            <a:r>
              <a:rPr lang="en-US" baseline="0" dirty="0" smtClean="0">
                <a:effectLst/>
              </a:rPr>
              <a:t>  </a:t>
            </a:r>
            <a:r>
              <a:rPr lang="en-US" i="1" baseline="0" dirty="0" smtClean="0">
                <a:effectLst/>
              </a:rPr>
              <a:t>Evacuation Plans and Procedures </a:t>
            </a:r>
            <a:r>
              <a:rPr lang="en-US" i="1" baseline="0" dirty="0" err="1" smtClean="0">
                <a:effectLst/>
              </a:rPr>
              <a:t>eTool</a:t>
            </a:r>
            <a:r>
              <a:rPr lang="en-US" i="1" baseline="0" dirty="0" smtClean="0">
                <a:effectLst/>
              </a:rPr>
              <a:t> </a:t>
            </a:r>
            <a:r>
              <a:rPr lang="en-US" baseline="0" dirty="0" smtClean="0">
                <a:effectLst/>
              </a:rPr>
              <a:t>(2002), OSHA </a:t>
            </a:r>
            <a:r>
              <a:rPr lang="en-US" baseline="0" dirty="0" err="1" smtClean="0">
                <a:effectLst/>
              </a:rPr>
              <a:t>eTool</a:t>
            </a:r>
            <a:r>
              <a:rPr lang="en-US" baseline="0" dirty="0" smtClean="0">
                <a:effectLst/>
              </a:rPr>
              <a:t>, https://www.osha.gov/SLTC/etools/evacuation/portable_about.html</a:t>
            </a:r>
          </a:p>
          <a:p>
            <a:endParaRPr lang="en-US" dirty="0" smtClean="0"/>
          </a:p>
          <a:p>
            <a:r>
              <a:rPr lang="en-US" dirty="0" smtClean="0">
                <a:effectLst/>
              </a:rPr>
              <a:t>“All portable fire extinguishers must be approved by a nationally recognized testing laboratory to verify compliance with applicable standards. [</a:t>
            </a:r>
            <a:r>
              <a:rPr lang="en-US" dirty="0" smtClean="0">
                <a:effectLst/>
                <a:hlinkClick r:id="rId3" tooltip="29 CFR 1910.157(c)(2)"/>
              </a:rPr>
              <a:t>29 CFR 1910.157(c)(2)</a:t>
            </a:r>
            <a:r>
              <a:rPr lang="en-US" dirty="0" smtClean="0">
                <a:effectLst/>
              </a:rPr>
              <a:t>] Equipment that passes the laboratory's tests are labeled and given an alpha-numeric classification based on the type and size of fire it will extinguish.</a:t>
            </a:r>
          </a:p>
          <a:p>
            <a:endParaRPr lang="en-US" dirty="0" smtClean="0">
              <a:effectLst/>
            </a:endParaRPr>
          </a:p>
          <a:p>
            <a:r>
              <a:rPr lang="en-US" dirty="0" smtClean="0">
                <a:effectLst/>
              </a:rPr>
              <a:t>Let's take a look at the label pictured. The classification is:</a:t>
            </a:r>
            <a:r>
              <a:rPr lang="en-US" baseline="0" dirty="0" smtClean="0">
                <a:effectLst/>
              </a:rPr>
              <a:t>   </a:t>
            </a:r>
            <a:r>
              <a:rPr lang="en-US" b="1" dirty="0" smtClean="0">
                <a:effectLst/>
              </a:rPr>
              <a:t>1-A: 10-BC</a:t>
            </a:r>
          </a:p>
          <a:p>
            <a:endParaRPr lang="en-US" dirty="0" smtClean="0">
              <a:effectLst/>
            </a:endParaRPr>
          </a:p>
          <a:p>
            <a:r>
              <a:rPr lang="en-US" dirty="0" smtClean="0">
                <a:effectLst/>
              </a:rPr>
              <a:t>The letters (A, B, and C) represent the type(s) of fire for which the extinguisher has been approved.</a:t>
            </a:r>
          </a:p>
          <a:p>
            <a:endParaRPr lang="en-US" dirty="0" smtClean="0">
              <a:effectLst/>
            </a:endParaRPr>
          </a:p>
          <a:p>
            <a:r>
              <a:rPr lang="en-US" dirty="0" smtClean="0">
                <a:effectLst/>
              </a:rPr>
              <a:t>The number in front of the A rating indicates how much water the extinguisher is equal to and represents 1.25 gallons of water for every unit of one. For example, a 4-A rated extinguisher would be equal to five (4 x 1.25) gallons of water.</a:t>
            </a:r>
          </a:p>
          <a:p>
            <a:endParaRPr lang="en-US" dirty="0" smtClean="0">
              <a:effectLst/>
            </a:endParaRPr>
          </a:p>
          <a:p>
            <a:r>
              <a:rPr lang="en-US" dirty="0" smtClean="0">
                <a:effectLst/>
              </a:rPr>
              <a:t>The number in front of the B rating represents the area in square feet of a class B fire that a non-expert user should be able to extinguish. Using the above example, a non-expert user should be able to put out a flammable liquid fire that is as large as 10 square feet.”</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35</a:t>
            </a:fld>
            <a:endParaRPr lang="en-US"/>
          </a:p>
        </p:txBody>
      </p:sp>
    </p:spTree>
    <p:extLst>
      <p:ext uri="{BB962C8B-B14F-4D97-AF65-F5344CB8AC3E}">
        <p14:creationId xmlns:p14="http://schemas.microsoft.com/office/powerpoint/2010/main" val="39468416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Source:</a:t>
            </a:r>
            <a:r>
              <a:rPr lang="en-US" baseline="0" dirty="0" smtClean="0">
                <a:effectLst/>
              </a:rPr>
              <a:t>  </a:t>
            </a:r>
            <a:r>
              <a:rPr lang="en-US" i="1" baseline="0" dirty="0" smtClean="0">
                <a:effectLst/>
              </a:rPr>
              <a:t>Evacuation Plans and Procedures </a:t>
            </a:r>
            <a:r>
              <a:rPr lang="en-US" i="1" baseline="0" dirty="0" err="1" smtClean="0">
                <a:effectLst/>
              </a:rPr>
              <a:t>eTool</a:t>
            </a:r>
            <a:r>
              <a:rPr lang="en-US" i="1" baseline="0" dirty="0" smtClean="0">
                <a:effectLst/>
              </a:rPr>
              <a:t> </a:t>
            </a:r>
            <a:r>
              <a:rPr lang="en-US" baseline="0" dirty="0" smtClean="0">
                <a:effectLst/>
              </a:rPr>
              <a:t>(2002), OSHA </a:t>
            </a:r>
            <a:r>
              <a:rPr lang="en-US" baseline="0" dirty="0" err="1" smtClean="0">
                <a:effectLst/>
              </a:rPr>
              <a:t>eTool</a:t>
            </a:r>
            <a:r>
              <a:rPr lang="en-US" baseline="0" dirty="0" smtClean="0">
                <a:effectLst/>
              </a:rPr>
              <a:t>, </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https://www.osha.gov/SLTC/etools/evacuation/portable_about.html#water</a:t>
            </a:r>
          </a:p>
          <a:p>
            <a:endParaRPr lang="en-US" dirty="0" smtClean="0">
              <a:effectLst/>
            </a:endParaRPr>
          </a:p>
          <a:p>
            <a:r>
              <a:rPr lang="en-US" dirty="0" smtClean="0">
                <a:effectLst/>
              </a:rPr>
              <a:t>“Different types of fire extinguishers are designed to fight different types of fire. The three most common types of fire extinguishers are: air pressurized water, CO</a:t>
            </a:r>
            <a:r>
              <a:rPr lang="en-US" baseline="-25000" dirty="0" smtClean="0">
                <a:effectLst/>
              </a:rPr>
              <a:t>2</a:t>
            </a:r>
            <a:r>
              <a:rPr lang="en-US" dirty="0" smtClean="0">
                <a:effectLst/>
              </a:rPr>
              <a:t> (carbon dioxide), and dry chemical.” </a:t>
            </a: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36</a:t>
            </a:fld>
            <a:endParaRPr lang="en-US"/>
          </a:p>
        </p:txBody>
      </p:sp>
    </p:spTree>
    <p:extLst>
      <p:ext uri="{BB962C8B-B14F-4D97-AF65-F5344CB8AC3E}">
        <p14:creationId xmlns:p14="http://schemas.microsoft.com/office/powerpoint/2010/main" val="1505604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Source:</a:t>
            </a:r>
            <a:r>
              <a:rPr lang="en-US" baseline="0" dirty="0" smtClean="0">
                <a:effectLst/>
              </a:rPr>
              <a:t>  </a:t>
            </a:r>
            <a:r>
              <a:rPr lang="en-US" i="1" baseline="0" dirty="0" smtClean="0">
                <a:effectLst/>
              </a:rPr>
              <a:t>Evacuation Plans and Procedures </a:t>
            </a:r>
            <a:r>
              <a:rPr lang="en-US" i="1" baseline="0" dirty="0" err="1" smtClean="0">
                <a:effectLst/>
              </a:rPr>
              <a:t>eTool</a:t>
            </a:r>
            <a:r>
              <a:rPr lang="en-US" i="1" baseline="0" dirty="0" smtClean="0">
                <a:effectLst/>
              </a:rPr>
              <a:t> </a:t>
            </a:r>
            <a:r>
              <a:rPr lang="en-US" baseline="0" dirty="0" smtClean="0">
                <a:effectLst/>
              </a:rPr>
              <a:t>(2002), OSHA </a:t>
            </a:r>
            <a:r>
              <a:rPr lang="en-US" baseline="0" dirty="0" err="1" smtClean="0">
                <a:effectLst/>
              </a:rPr>
              <a:t>eTool</a:t>
            </a:r>
            <a:r>
              <a:rPr lang="en-US" baseline="0" dirty="0" smtClean="0">
                <a:effectLst/>
              </a:rPr>
              <a:t>, </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https://www.osha.gov/SLTC/etools/evacuation/portable_about.html#water</a:t>
            </a:r>
          </a:p>
          <a:p>
            <a:endParaRPr lang="en-US" dirty="0" smtClean="0">
              <a:effectLst/>
            </a:endParaRPr>
          </a:p>
          <a:p>
            <a:r>
              <a:rPr lang="en-US" dirty="0" smtClean="0">
                <a:effectLst/>
              </a:rPr>
              <a:t>“</a:t>
            </a:r>
            <a:r>
              <a:rPr lang="en-US" b="1" dirty="0" smtClean="0">
                <a:effectLst/>
              </a:rPr>
              <a:t>Water - Air-pressurized Water Extinguishers (APW)</a:t>
            </a:r>
          </a:p>
          <a:p>
            <a:r>
              <a:rPr lang="en-US" dirty="0" smtClean="0">
                <a:effectLst/>
              </a:rPr>
              <a:t>Water is one of the most commonly used extinguishing agents for type A fires. You can recognize an APW by its large silver container. They are filled about two-thirds of the way with ordinary water, then pressurized with air. In some cases, detergents are added to the water to produce a foam. They stand about two to three feet tall and weigh approximately 25 pounds when full.</a:t>
            </a:r>
          </a:p>
          <a:p>
            <a:endParaRPr lang="en-US" dirty="0" smtClean="0">
              <a:effectLst/>
            </a:endParaRPr>
          </a:p>
          <a:p>
            <a:r>
              <a:rPr lang="en-US" dirty="0" smtClean="0">
                <a:effectLst/>
              </a:rPr>
              <a:t>APWs extinguish fire by cooling the surface of the fuel to remove the "heat" element of the fire triangle.</a:t>
            </a:r>
          </a:p>
          <a:p>
            <a:endParaRPr lang="en-US" dirty="0" smtClean="0">
              <a:effectLst/>
            </a:endParaRPr>
          </a:p>
          <a:p>
            <a:r>
              <a:rPr lang="en-US" dirty="0" smtClean="0">
                <a:effectLst/>
              </a:rPr>
              <a:t>APWs are designed for Class A (wood, paper, cloth, rubber, and certain plastics) fires only.</a:t>
            </a:r>
          </a:p>
          <a:p>
            <a:endParaRPr lang="en-US" dirty="0" smtClean="0">
              <a:effectLst/>
            </a:endParaRPr>
          </a:p>
          <a:p>
            <a:r>
              <a:rPr lang="en-US" b="1" dirty="0" smtClean="0">
                <a:effectLst/>
              </a:rPr>
              <a:t>Important:</a:t>
            </a:r>
            <a:endParaRPr lang="en-US" dirty="0" smtClean="0">
              <a:effectLst/>
            </a:endParaRPr>
          </a:p>
          <a:p>
            <a:pPr marL="171450" indent="-171450">
              <a:buFont typeface="Arial" panose="020B0604020202020204" pitchFamily="34" charset="0"/>
              <a:buChar char="•"/>
            </a:pPr>
            <a:r>
              <a:rPr lang="en-US" i="1" dirty="0" smtClean="0">
                <a:effectLst/>
              </a:rPr>
              <a:t>Never use water to extinguish flammable liquid fires.</a:t>
            </a:r>
            <a:r>
              <a:rPr lang="en-US" dirty="0" smtClean="0">
                <a:effectLst/>
              </a:rPr>
              <a:t> Water is extremely ineffective at extinguishing this type of fire and may make matters worse by the spreading the fire.</a:t>
            </a:r>
          </a:p>
          <a:p>
            <a:pPr marL="171450" indent="-171450">
              <a:buFont typeface="Arial" panose="020B0604020202020204" pitchFamily="34" charset="0"/>
              <a:buChar char="•"/>
            </a:pPr>
            <a:r>
              <a:rPr lang="en-US" i="1" dirty="0" smtClean="0">
                <a:effectLst/>
              </a:rPr>
              <a:t>Never use water to extinguish an electrical fire.</a:t>
            </a:r>
            <a:r>
              <a:rPr lang="en-US" dirty="0" smtClean="0">
                <a:effectLst/>
              </a:rPr>
              <a:t> Water is a good conductor and may lead to electrocution if used to extinguish an electrical fire. Electrical equipment must be unplugged and/or de-energized before using a water extinguisher on an electrical fire.</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37</a:t>
            </a:fld>
            <a:endParaRPr lang="en-US"/>
          </a:p>
        </p:txBody>
      </p:sp>
    </p:spTree>
    <p:extLst>
      <p:ext uri="{BB962C8B-B14F-4D97-AF65-F5344CB8AC3E}">
        <p14:creationId xmlns:p14="http://schemas.microsoft.com/office/powerpoint/2010/main" val="4740654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Source:</a:t>
            </a:r>
            <a:r>
              <a:rPr lang="en-US" baseline="0" dirty="0" smtClean="0">
                <a:effectLst/>
              </a:rPr>
              <a:t>  </a:t>
            </a:r>
            <a:r>
              <a:rPr lang="en-US" i="1" baseline="0" dirty="0" smtClean="0">
                <a:effectLst/>
              </a:rPr>
              <a:t>Evacuation Plans and Procedures </a:t>
            </a:r>
            <a:r>
              <a:rPr lang="en-US" i="1" baseline="0" dirty="0" err="1" smtClean="0">
                <a:effectLst/>
              </a:rPr>
              <a:t>eTool</a:t>
            </a:r>
            <a:r>
              <a:rPr lang="en-US" i="1" baseline="0" dirty="0" smtClean="0">
                <a:effectLst/>
              </a:rPr>
              <a:t> </a:t>
            </a:r>
            <a:r>
              <a:rPr lang="en-US" baseline="0" dirty="0" smtClean="0">
                <a:effectLst/>
              </a:rPr>
              <a:t>(2002), OSHA </a:t>
            </a:r>
            <a:r>
              <a:rPr lang="en-US" baseline="0" dirty="0" err="1" smtClean="0">
                <a:effectLst/>
              </a:rPr>
              <a:t>eTool</a:t>
            </a:r>
            <a:r>
              <a:rPr lang="en-US" baseline="0" dirty="0" smtClean="0">
                <a:effectLst/>
              </a:rPr>
              <a:t>, </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https://www.osha.gov/SLTC/etools/evacuation/portable_about.html#water</a:t>
            </a:r>
          </a:p>
          <a:p>
            <a:endParaRPr lang="en-US" dirty="0" smtClean="0">
              <a:effectLst/>
            </a:endParaRPr>
          </a:p>
          <a:p>
            <a:r>
              <a:rPr lang="en-US" b="1" dirty="0" smtClean="0">
                <a:effectLst/>
              </a:rPr>
              <a:t>“CO</a:t>
            </a:r>
            <a:r>
              <a:rPr lang="en-US" b="1" baseline="-25000" dirty="0" smtClean="0">
                <a:effectLst/>
              </a:rPr>
              <a:t>2</a:t>
            </a:r>
            <a:r>
              <a:rPr lang="en-US" b="1" dirty="0" smtClean="0">
                <a:effectLst/>
              </a:rPr>
              <a:t> or Dry Chemical - Carbon Dioxide Extinguishers</a:t>
            </a:r>
          </a:p>
          <a:p>
            <a:r>
              <a:rPr lang="en-US" dirty="0" smtClean="0">
                <a:effectLst/>
              </a:rPr>
              <a:t>This type of extinguisher is filled with Carbon Dioxide (CO</a:t>
            </a:r>
            <a:r>
              <a:rPr lang="en-US" baseline="-25000" dirty="0" smtClean="0">
                <a:effectLst/>
              </a:rPr>
              <a:t>2</a:t>
            </a:r>
            <a:r>
              <a:rPr lang="en-US" dirty="0" smtClean="0">
                <a:effectLst/>
              </a:rPr>
              <a:t>), a non-flammable gas under extreme pressure. These extinguishers put out fires by displacing oxygen, or taking away the oxygen element of the fire triangle. Because of its high pressure, when you use this extinguisher pieces of dry ice shoot from the horn, which also has a cooling effect on the fire.</a:t>
            </a:r>
          </a:p>
          <a:p>
            <a:endParaRPr lang="en-US" dirty="0" smtClean="0">
              <a:effectLst/>
            </a:endParaRPr>
          </a:p>
          <a:p>
            <a:r>
              <a:rPr lang="en-US" dirty="0" smtClean="0">
                <a:effectLst/>
              </a:rPr>
              <a:t>You can recognize this type of extinguisher by its hard horn [located at the end of the flexible hose] and absent pressure gauge.</a:t>
            </a:r>
          </a:p>
          <a:p>
            <a:endParaRPr lang="en-US" dirty="0" smtClean="0">
              <a:effectLst/>
            </a:endParaRPr>
          </a:p>
          <a:p>
            <a:r>
              <a:rPr lang="en-US" dirty="0" smtClean="0">
                <a:effectLst/>
              </a:rPr>
              <a:t>CO</a:t>
            </a:r>
            <a:r>
              <a:rPr lang="en-US" baseline="-25000" dirty="0" smtClean="0">
                <a:effectLst/>
              </a:rPr>
              <a:t>2</a:t>
            </a:r>
            <a:r>
              <a:rPr lang="en-US" dirty="0" smtClean="0">
                <a:effectLst/>
              </a:rPr>
              <a:t> cylinders are red and range in size from five to 100 pounds or larger.</a:t>
            </a:r>
          </a:p>
          <a:p>
            <a:endParaRPr lang="en-US" i="1" dirty="0" smtClean="0">
              <a:effectLst/>
            </a:endParaRPr>
          </a:p>
          <a:p>
            <a:r>
              <a:rPr lang="en-US" i="1" dirty="0" smtClean="0">
                <a:effectLst/>
              </a:rPr>
              <a:t>CO</a:t>
            </a:r>
            <a:r>
              <a:rPr lang="en-US" i="1" baseline="-25000" dirty="0" smtClean="0">
                <a:effectLst/>
              </a:rPr>
              <a:t>2</a:t>
            </a:r>
            <a:r>
              <a:rPr lang="en-US" i="1" dirty="0" smtClean="0">
                <a:effectLst/>
              </a:rPr>
              <a:t> extinguishers are designed for Class B and C (flammable liquid and electrical) fires only.</a:t>
            </a:r>
          </a:p>
          <a:p>
            <a:endParaRPr lang="en-US" b="1" dirty="0" smtClean="0">
              <a:effectLst/>
            </a:endParaRPr>
          </a:p>
          <a:p>
            <a:r>
              <a:rPr lang="en-US" b="1" dirty="0" smtClean="0">
                <a:effectLst/>
              </a:rPr>
              <a:t>Important:</a:t>
            </a:r>
            <a:endParaRPr lang="en-US" dirty="0" smtClean="0">
              <a:effectLst/>
            </a:endParaRPr>
          </a:p>
          <a:p>
            <a:pPr marL="171450" indent="-171450">
              <a:buFont typeface="Arial" panose="020B0604020202020204" pitchFamily="34" charset="0"/>
              <a:buChar char="•"/>
            </a:pPr>
            <a:r>
              <a:rPr lang="en-US" dirty="0" smtClean="0">
                <a:effectLst/>
              </a:rPr>
              <a:t>CO</a:t>
            </a:r>
            <a:r>
              <a:rPr lang="en-US" baseline="-25000" dirty="0" smtClean="0">
                <a:effectLst/>
              </a:rPr>
              <a:t>2</a:t>
            </a:r>
            <a:r>
              <a:rPr lang="en-US" dirty="0" smtClean="0">
                <a:effectLst/>
              </a:rPr>
              <a:t> is not recommended for Class A fires because they may continue to smolder and re-ignite after the CO</a:t>
            </a:r>
            <a:r>
              <a:rPr lang="en-US" baseline="-25000" dirty="0" smtClean="0">
                <a:effectLst/>
              </a:rPr>
              <a:t>2</a:t>
            </a:r>
            <a:r>
              <a:rPr lang="en-US" dirty="0" smtClean="0">
                <a:effectLst/>
              </a:rPr>
              <a:t> dissipates.</a:t>
            </a:r>
          </a:p>
          <a:p>
            <a:pPr marL="171450" indent="-171450">
              <a:buFont typeface="Arial" panose="020B0604020202020204" pitchFamily="34" charset="0"/>
              <a:buChar char="•"/>
            </a:pPr>
            <a:r>
              <a:rPr lang="en-US" dirty="0" smtClean="0">
                <a:effectLst/>
              </a:rPr>
              <a:t>Never use CO</a:t>
            </a:r>
            <a:r>
              <a:rPr lang="en-US" baseline="-25000" dirty="0" smtClean="0">
                <a:effectLst/>
              </a:rPr>
              <a:t>2</a:t>
            </a:r>
            <a:r>
              <a:rPr lang="en-US" dirty="0" smtClean="0">
                <a:effectLst/>
              </a:rPr>
              <a:t> extinguishers in a confined space while people are present without proper respiratory protection.</a:t>
            </a:r>
          </a:p>
          <a:p>
            <a:endParaRPr lang="en-US" b="1" dirty="0" smtClean="0">
              <a:effectLst/>
            </a:endParaRPr>
          </a:p>
          <a:p>
            <a:r>
              <a:rPr lang="en-US" b="1" dirty="0" smtClean="0">
                <a:effectLst/>
              </a:rPr>
              <a:t>Locations:</a:t>
            </a:r>
            <a:endParaRPr lang="en-US" dirty="0" smtClean="0">
              <a:effectLst/>
            </a:endParaRPr>
          </a:p>
          <a:p>
            <a:r>
              <a:rPr lang="en-US" dirty="0" smtClean="0">
                <a:effectLst/>
              </a:rPr>
              <a:t>Carbon dioxide extinguishers will frequently be found in industrial vehicles, mechanical rooms, offices, computer labs, and flammable liquid storage areas.”</a:t>
            </a:r>
          </a:p>
          <a:p>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38</a:t>
            </a:fld>
            <a:endParaRPr lang="en-US"/>
          </a:p>
        </p:txBody>
      </p:sp>
    </p:spTree>
    <p:extLst>
      <p:ext uri="{BB962C8B-B14F-4D97-AF65-F5344CB8AC3E}">
        <p14:creationId xmlns:p14="http://schemas.microsoft.com/office/powerpoint/2010/main" val="28140837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Source:</a:t>
            </a:r>
            <a:r>
              <a:rPr lang="en-US" baseline="0" dirty="0" smtClean="0">
                <a:effectLst/>
              </a:rPr>
              <a:t>  </a:t>
            </a:r>
            <a:r>
              <a:rPr lang="en-US" i="1" baseline="0" dirty="0" smtClean="0">
                <a:effectLst/>
              </a:rPr>
              <a:t>Evacuation Plans and Procedures </a:t>
            </a:r>
            <a:r>
              <a:rPr lang="en-US" i="1" baseline="0" dirty="0" err="1" smtClean="0">
                <a:effectLst/>
              </a:rPr>
              <a:t>eTool</a:t>
            </a:r>
            <a:r>
              <a:rPr lang="en-US" i="1" baseline="0" dirty="0" smtClean="0">
                <a:effectLst/>
              </a:rPr>
              <a:t> </a:t>
            </a:r>
            <a:r>
              <a:rPr lang="en-US" baseline="0" dirty="0" smtClean="0">
                <a:effectLst/>
              </a:rPr>
              <a:t>(2002), OSHA </a:t>
            </a:r>
            <a:r>
              <a:rPr lang="en-US" baseline="0" dirty="0" err="1" smtClean="0">
                <a:effectLst/>
              </a:rPr>
              <a:t>eTool</a:t>
            </a:r>
            <a:r>
              <a:rPr lang="en-US" baseline="0" dirty="0" smtClean="0">
                <a:effectLst/>
              </a:rPr>
              <a:t>, </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https://www.osha.gov/SLTC/etools/evacuation/portable_about.html#water</a:t>
            </a:r>
          </a:p>
          <a:p>
            <a:endParaRPr lang="en-US" dirty="0" smtClean="0">
              <a:effectLst/>
            </a:endParaRPr>
          </a:p>
          <a:p>
            <a:r>
              <a:rPr lang="en-US" dirty="0" smtClean="0">
                <a:effectLst/>
              </a:rPr>
              <a:t>“</a:t>
            </a:r>
            <a:r>
              <a:rPr lang="en-US" b="1" dirty="0" smtClean="0">
                <a:effectLst/>
              </a:rPr>
              <a:t>Multi-purpose - Dry Chemical Extinguishers</a:t>
            </a:r>
          </a:p>
          <a:p>
            <a:r>
              <a:rPr lang="en-US" dirty="0" smtClean="0">
                <a:effectLst/>
              </a:rPr>
              <a:t>Dry chemical extinguishers put out fires by coating the fuel with a thin layer of fire retardant powder, separating the fuel from the oxygen. The powder also works to interrupt the chemical reaction, which makes these extinguishers extremely effective.</a:t>
            </a:r>
          </a:p>
          <a:p>
            <a:endParaRPr lang="en-US" dirty="0" smtClean="0">
              <a:effectLst/>
            </a:endParaRPr>
          </a:p>
          <a:p>
            <a:r>
              <a:rPr lang="en-US" dirty="0" smtClean="0">
                <a:effectLst/>
              </a:rPr>
              <a:t>Dry chemical extinguishers are usually rated for class B and C fires and may be marked multiple purpose for use in A, B, and C fires. They contain an extinguishing agent and use a compressed, non-flammable gas as a propellant.</a:t>
            </a:r>
          </a:p>
          <a:p>
            <a:endParaRPr lang="en-US" dirty="0" smtClean="0">
              <a:effectLst/>
            </a:endParaRPr>
          </a:p>
          <a:p>
            <a:r>
              <a:rPr lang="en-US" dirty="0" smtClean="0">
                <a:effectLst/>
              </a:rPr>
              <a:t>ABC fire extinguishers are red in color, and range in size from five pounds to 20 pounds.</a:t>
            </a:r>
          </a:p>
          <a:p>
            <a:endParaRPr lang="en-US" dirty="0" smtClean="0">
              <a:effectLst/>
            </a:endParaRPr>
          </a:p>
          <a:p>
            <a:r>
              <a:rPr lang="en-US" dirty="0" smtClean="0">
                <a:effectLst/>
              </a:rPr>
              <a:t>Dry Chemical extinguishers will have a label indicating they may be used on class A, B, and/or C fires.</a:t>
            </a:r>
          </a:p>
          <a:p>
            <a:endParaRPr lang="en-US" dirty="0" smtClean="0"/>
          </a:p>
          <a:p>
            <a:r>
              <a:rPr lang="en-US" b="1" dirty="0" smtClean="0">
                <a:effectLst/>
              </a:rPr>
              <a:t>Locations:</a:t>
            </a:r>
            <a:endParaRPr lang="en-US" dirty="0" smtClean="0">
              <a:effectLst/>
            </a:endParaRPr>
          </a:p>
          <a:p>
            <a:r>
              <a:rPr lang="en-US" dirty="0" smtClean="0">
                <a:effectLst/>
              </a:rPr>
              <a:t>These extinguishers will be found in a variety of locations including: public hallways, laboratories, mechanical rooms, break rooms, chemical storage areas, offices, commercial vehicles, and other areas with flammable liquids.”</a:t>
            </a:r>
          </a:p>
        </p:txBody>
      </p:sp>
      <p:sp>
        <p:nvSpPr>
          <p:cNvPr id="4" name="Slide Number Placeholder 3"/>
          <p:cNvSpPr>
            <a:spLocks noGrp="1"/>
          </p:cNvSpPr>
          <p:nvPr>
            <p:ph type="sldNum" sz="quarter" idx="10"/>
          </p:nvPr>
        </p:nvSpPr>
        <p:spPr/>
        <p:txBody>
          <a:bodyPr/>
          <a:lstStyle/>
          <a:p>
            <a:fld id="{3ECC418A-57C6-4B2F-979F-B2F731CD8869}" type="slidenum">
              <a:rPr lang="en-US" smtClean="0"/>
              <a:pPr/>
              <a:t>39</a:t>
            </a:fld>
            <a:endParaRPr lang="en-US"/>
          </a:p>
        </p:txBody>
      </p:sp>
    </p:spTree>
    <p:extLst>
      <p:ext uri="{BB962C8B-B14F-4D97-AF65-F5344CB8AC3E}">
        <p14:creationId xmlns:p14="http://schemas.microsoft.com/office/powerpoint/2010/main" val="7917230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Source:</a:t>
            </a:r>
            <a:r>
              <a:rPr lang="en-US" baseline="0" dirty="0" smtClean="0">
                <a:effectLst/>
              </a:rPr>
              <a:t>  </a:t>
            </a:r>
            <a:r>
              <a:rPr lang="en-US" i="1" baseline="0" dirty="0" smtClean="0">
                <a:effectLst/>
              </a:rPr>
              <a:t>Evacuation Plans and Procedures </a:t>
            </a:r>
            <a:r>
              <a:rPr lang="en-US" i="1" baseline="0" dirty="0" err="1" smtClean="0">
                <a:effectLst/>
              </a:rPr>
              <a:t>eTool</a:t>
            </a:r>
            <a:r>
              <a:rPr lang="en-US" i="1" baseline="0" dirty="0" smtClean="0">
                <a:effectLst/>
              </a:rPr>
              <a:t> </a:t>
            </a:r>
            <a:r>
              <a:rPr lang="en-US" baseline="0" dirty="0" smtClean="0">
                <a:effectLst/>
              </a:rPr>
              <a:t>(2002), OSHA </a:t>
            </a:r>
            <a:r>
              <a:rPr lang="en-US" baseline="0" dirty="0" err="1" smtClean="0">
                <a:effectLst/>
              </a:rPr>
              <a:t>eTool</a:t>
            </a:r>
            <a:r>
              <a:rPr lang="en-US" baseline="0" dirty="0" smtClean="0">
                <a:effectLst/>
              </a:rPr>
              <a:t>, </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https://www.osha.gov/SLTC/etools/evacuation/portable_about.html#water</a:t>
            </a:r>
          </a:p>
          <a:p>
            <a:endParaRPr lang="en-US" dirty="0" smtClean="0">
              <a:effectLst/>
            </a:endParaRPr>
          </a:p>
          <a:p>
            <a:r>
              <a:rPr lang="en-US" dirty="0" smtClean="0">
                <a:effectLst/>
              </a:rPr>
              <a:t>“</a:t>
            </a:r>
            <a:r>
              <a:rPr lang="en-US" b="1" dirty="0" smtClean="0">
                <a:effectLst/>
              </a:rPr>
              <a:t>Class K - Dry and Wet Chemical Extinguishers for Kitchen Fires</a:t>
            </a:r>
          </a:p>
          <a:p>
            <a:r>
              <a:rPr lang="en-US" dirty="0" smtClean="0">
                <a:effectLst/>
              </a:rPr>
              <a:t>Due to the higher heating rates of vegetable oils in commercial cooking appliances </a:t>
            </a:r>
            <a:r>
              <a:rPr lang="en-US" dirty="0" smtClean="0">
                <a:effectLst/>
                <a:hlinkClick r:id="rId3" tooltip="NFPA 10"/>
              </a:rPr>
              <a:t>NFPA 10</a:t>
            </a:r>
            <a:r>
              <a:rPr lang="en-US" dirty="0" smtClean="0">
                <a:effectLst/>
              </a:rPr>
              <a:t>, Portable Fire Extinguishers, now includes a Class K rating for kitchen fires extinguishers which are now required to be installed in all applicable restaurant kitchens. Once a fire starts in a deep fryer, it cannot always be extinguished by traditional range hoods or Class B extinguishers.</a:t>
            </a:r>
          </a:p>
          <a:p>
            <a:endParaRPr lang="en-US" dirty="0" smtClean="0">
              <a:effectLst/>
            </a:endParaRPr>
          </a:p>
          <a:p>
            <a:r>
              <a:rPr lang="en-US" dirty="0" smtClean="0">
                <a:effectLst/>
              </a:rPr>
              <a:t>Do not attempt to use a Class A extinguisher containing water or CO</a:t>
            </a:r>
            <a:r>
              <a:rPr lang="en-US" baseline="-25000" dirty="0" smtClean="0">
                <a:effectLst/>
              </a:rPr>
              <a:t>2</a:t>
            </a:r>
            <a:r>
              <a:rPr lang="en-US" dirty="0" smtClean="0">
                <a:effectLst/>
              </a:rPr>
              <a:t> on a deep fat fryer fire. An explosive type reaction may result.</a:t>
            </a:r>
          </a:p>
          <a:p>
            <a:r>
              <a:rPr lang="en-US" dirty="0" smtClean="0">
                <a:effectLst/>
              </a:rPr>
              <a:t>Place a placard near the Class K fire extinguisher which states: "In case of appliance fire, use this extinguisher only after the fixed fire suppression system has been actuated". Class K fire extinguishers are only intended to be used after the activation of a built-in hood suppression system. If no commercial cooking system hood and fire suppression system exists, Class K extinguishers are not required.</a:t>
            </a:r>
          </a:p>
          <a:p>
            <a:endParaRPr lang="en-US" dirty="0" smtClean="0">
              <a:effectLst/>
            </a:endParaRPr>
          </a:p>
          <a:p>
            <a:r>
              <a:rPr lang="en-US" dirty="0" smtClean="0">
                <a:effectLst/>
              </a:rPr>
              <a:t>Extinguishing agents in many Class K extinguishers are electrically conductive and should only be used after electrical power to the kitchen appliance has been shut off. Class K extinguishers use a variety of agents. Potassium bicarbonate is used in some Class K dry chemical extinguishers, and there are also Class K wet chemical extinguishers which spray a fine mist.</a:t>
            </a:r>
          </a:p>
          <a:p>
            <a:endParaRPr lang="en-US" dirty="0" smtClean="0">
              <a:effectLst/>
            </a:endParaRPr>
          </a:p>
          <a:p>
            <a:r>
              <a:rPr lang="en-US" dirty="0" smtClean="0">
                <a:effectLst/>
              </a:rPr>
              <a:t>Travel distance to a Class K extinguisher shall not exceed 30 feet.</a:t>
            </a:r>
          </a:p>
          <a:p>
            <a:endParaRPr lang="en-US" dirty="0" smtClean="0">
              <a:effectLst/>
            </a:endParaRPr>
          </a:p>
          <a:p>
            <a:r>
              <a:rPr lang="en-US" dirty="0" smtClean="0">
                <a:effectLst/>
              </a:rPr>
              <a:t>Install a 2-A water-type extinguisher or 6L wet chemical fire extinguisher for solid fuel cooking appliances with fire boxes.</a:t>
            </a:r>
          </a:p>
          <a:p>
            <a:endParaRPr lang="en-US" dirty="0" smtClean="0">
              <a:effectLst/>
            </a:endParaRPr>
          </a:p>
          <a:p>
            <a:r>
              <a:rPr lang="en-US" dirty="0" smtClean="0">
                <a:effectLst/>
              </a:rPr>
              <a:t>Inspect, test and maintain Class K fire extinguishers yearly.</a:t>
            </a:r>
          </a:p>
          <a:p>
            <a:endParaRPr lang="en-US" dirty="0" smtClean="0"/>
          </a:p>
          <a:p>
            <a:r>
              <a:rPr lang="en-US" b="1" dirty="0" smtClean="0">
                <a:effectLst/>
              </a:rPr>
              <a:t>Locations:</a:t>
            </a:r>
            <a:endParaRPr lang="en-US" dirty="0" smtClean="0">
              <a:effectLst/>
            </a:endParaRPr>
          </a:p>
          <a:p>
            <a:r>
              <a:rPr lang="en-US" dirty="0" smtClean="0">
                <a:effectLst/>
              </a:rPr>
              <a:t>These extinguishers will be found in commercial cooking operations such as restaurants, cafeterias, and other locations where food would be served.”</a:t>
            </a:r>
          </a:p>
        </p:txBody>
      </p:sp>
      <p:sp>
        <p:nvSpPr>
          <p:cNvPr id="4" name="Slide Number Placeholder 3"/>
          <p:cNvSpPr>
            <a:spLocks noGrp="1"/>
          </p:cNvSpPr>
          <p:nvPr>
            <p:ph type="sldNum" sz="quarter" idx="10"/>
          </p:nvPr>
        </p:nvSpPr>
        <p:spPr/>
        <p:txBody>
          <a:bodyPr/>
          <a:lstStyle/>
          <a:p>
            <a:fld id="{3ECC418A-57C6-4B2F-979F-B2F731CD8869}" type="slidenum">
              <a:rPr lang="en-US" smtClean="0"/>
              <a:pPr/>
              <a:t>40</a:t>
            </a:fld>
            <a:endParaRPr lang="en-US"/>
          </a:p>
        </p:txBody>
      </p:sp>
    </p:spTree>
    <p:extLst>
      <p:ext uri="{BB962C8B-B14F-4D97-AF65-F5344CB8AC3E}">
        <p14:creationId xmlns:p14="http://schemas.microsoft.com/office/powerpoint/2010/main" val="13114326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effectLst/>
              </a:rPr>
              <a:t>Source:</a:t>
            </a:r>
            <a:r>
              <a:rPr lang="en-US" baseline="0" dirty="0" smtClean="0">
                <a:effectLst/>
              </a:rPr>
              <a:t>  </a:t>
            </a:r>
            <a:r>
              <a:rPr lang="en-US" i="1" baseline="0" dirty="0" smtClean="0">
                <a:effectLst/>
              </a:rPr>
              <a:t>Evacuation Plans and Procedures </a:t>
            </a:r>
            <a:r>
              <a:rPr lang="en-US" i="1" baseline="0" dirty="0" err="1" smtClean="0">
                <a:effectLst/>
              </a:rPr>
              <a:t>eTool</a:t>
            </a:r>
            <a:r>
              <a:rPr lang="en-US" i="1" baseline="0" dirty="0" smtClean="0">
                <a:effectLst/>
              </a:rPr>
              <a:t> </a:t>
            </a:r>
            <a:r>
              <a:rPr lang="en-US" baseline="0" dirty="0" smtClean="0">
                <a:effectLst/>
              </a:rPr>
              <a:t>(2002), OSHA </a:t>
            </a:r>
            <a:r>
              <a:rPr lang="en-US" baseline="0" dirty="0" err="1" smtClean="0">
                <a:effectLst/>
              </a:rPr>
              <a:t>eTool</a:t>
            </a:r>
            <a:r>
              <a:rPr lang="en-US" baseline="0" dirty="0" smtClean="0">
                <a:effectLst/>
              </a:rPr>
              <a:t>, https://www.osha.gov/SLTC/etools/evacuation/portable_use.html</a:t>
            </a:r>
          </a:p>
          <a:p>
            <a:endParaRPr lang="en-US" b="1" dirty="0" smtClean="0">
              <a:effectLst/>
            </a:endParaRPr>
          </a:p>
          <a:p>
            <a:r>
              <a:rPr lang="en-US" b="1" dirty="0" smtClean="0">
                <a:effectLst/>
              </a:rPr>
              <a:t>Using a Fire Extinguisher</a:t>
            </a:r>
          </a:p>
          <a:p>
            <a:pPr>
              <a:lnSpc>
                <a:spcPct val="150000"/>
              </a:lnSpc>
              <a:spcBef>
                <a:spcPts val="600"/>
              </a:spcBef>
            </a:pPr>
            <a:r>
              <a:rPr lang="en-US" dirty="0" smtClean="0">
                <a:effectLst/>
              </a:rPr>
              <a:t>“The following steps should be followed when responding to incipient stage fire:</a:t>
            </a:r>
          </a:p>
          <a:p>
            <a:pPr marL="228600" indent="-228600">
              <a:lnSpc>
                <a:spcPct val="150000"/>
              </a:lnSpc>
              <a:spcBef>
                <a:spcPts val="600"/>
              </a:spcBef>
              <a:buFont typeface="+mj-lt"/>
              <a:buAutoNum type="arabicPeriod"/>
            </a:pPr>
            <a:r>
              <a:rPr lang="en-US" dirty="0" smtClean="0">
                <a:effectLst/>
              </a:rPr>
              <a:t>Sound the fire alarm and call the fire department, if appropriate.</a:t>
            </a:r>
          </a:p>
          <a:p>
            <a:pPr marL="228600" indent="-228600">
              <a:lnSpc>
                <a:spcPct val="150000"/>
              </a:lnSpc>
              <a:spcBef>
                <a:spcPts val="600"/>
              </a:spcBef>
              <a:buFont typeface="+mj-lt"/>
              <a:buAutoNum type="arabicPeriod"/>
            </a:pPr>
            <a:r>
              <a:rPr lang="en-US" dirty="0" smtClean="0">
                <a:effectLst/>
              </a:rPr>
              <a:t>Identify a safe evacuation path before approaching the fire. Do not allow the fire, heat, or smoke to come between you and your evacuation path.</a:t>
            </a:r>
          </a:p>
          <a:p>
            <a:pPr marL="228600" indent="-228600">
              <a:lnSpc>
                <a:spcPct val="150000"/>
              </a:lnSpc>
              <a:spcBef>
                <a:spcPts val="600"/>
              </a:spcBef>
              <a:buFont typeface="+mj-lt"/>
              <a:buAutoNum type="arabicPeriod"/>
            </a:pPr>
            <a:r>
              <a:rPr lang="en-US" dirty="0" smtClean="0">
                <a:effectLst/>
              </a:rPr>
              <a:t>Select the appropriate </a:t>
            </a:r>
            <a:r>
              <a:rPr lang="en-US" dirty="0" smtClean="0">
                <a:effectLst/>
                <a:hlinkClick r:id="rId3" tooltip="type of fire extinguisher"/>
              </a:rPr>
              <a:t>type of fire extinguisher</a:t>
            </a:r>
            <a:r>
              <a:rPr lang="en-US" dirty="0" smtClean="0">
                <a:effectLst/>
              </a:rPr>
              <a:t>.</a:t>
            </a:r>
          </a:p>
          <a:p>
            <a:pPr marL="228600" indent="-228600">
              <a:lnSpc>
                <a:spcPct val="150000"/>
              </a:lnSpc>
              <a:spcBef>
                <a:spcPts val="600"/>
              </a:spcBef>
              <a:buFont typeface="+mj-lt"/>
              <a:buAutoNum type="arabicPeriod"/>
            </a:pPr>
            <a:r>
              <a:rPr lang="en-US" dirty="0" smtClean="0">
                <a:effectLst/>
              </a:rPr>
              <a:t>Discharge the extinguisher within its effective range using the </a:t>
            </a:r>
            <a:r>
              <a:rPr lang="en-US" dirty="0" smtClean="0">
                <a:effectLst/>
                <a:hlinkClick r:id="rId4" tooltip="P.A.S.S."/>
              </a:rPr>
              <a:t>P.A.S.S.</a:t>
            </a:r>
            <a:r>
              <a:rPr lang="en-US" dirty="0" smtClean="0">
                <a:effectLst/>
              </a:rPr>
              <a:t> technique (pull, aim, squeeze, sweep).</a:t>
            </a:r>
          </a:p>
          <a:p>
            <a:pPr marL="228600" indent="-228600">
              <a:lnSpc>
                <a:spcPct val="150000"/>
              </a:lnSpc>
              <a:spcBef>
                <a:spcPts val="600"/>
              </a:spcBef>
              <a:buFont typeface="+mj-lt"/>
              <a:buAutoNum type="arabicPeriod"/>
            </a:pPr>
            <a:r>
              <a:rPr lang="en-US" dirty="0" smtClean="0">
                <a:effectLst/>
              </a:rPr>
              <a:t>Back away from an extinguished fire in case it flames up again.</a:t>
            </a:r>
          </a:p>
          <a:p>
            <a:pPr marL="228600" indent="-228600">
              <a:lnSpc>
                <a:spcPct val="150000"/>
              </a:lnSpc>
              <a:spcBef>
                <a:spcPts val="600"/>
              </a:spcBef>
              <a:buFont typeface="+mj-lt"/>
              <a:buAutoNum type="arabicPeriod"/>
            </a:pPr>
            <a:r>
              <a:rPr lang="en-US" dirty="0" smtClean="0">
                <a:effectLst/>
              </a:rPr>
              <a:t>Evacuate immediately if the extinguisher is empty and the fire is not out.</a:t>
            </a:r>
          </a:p>
          <a:p>
            <a:pPr marL="228600" indent="-228600">
              <a:lnSpc>
                <a:spcPct val="100000"/>
              </a:lnSpc>
              <a:spcBef>
                <a:spcPts val="0"/>
              </a:spcBef>
              <a:buFont typeface="+mj-lt"/>
              <a:buAutoNum type="arabicPeriod"/>
            </a:pPr>
            <a:r>
              <a:rPr lang="en-US" dirty="0" smtClean="0">
                <a:effectLst/>
              </a:rPr>
              <a:t>Evacuate immediately if the fire progresses beyond the </a:t>
            </a:r>
            <a:r>
              <a:rPr lang="en-US" dirty="0" smtClean="0">
                <a:effectLst/>
                <a:hlinkClick r:id="rId5" tooltip="incipient stage"/>
              </a:rPr>
              <a:t>incipient stage</a:t>
            </a:r>
            <a:r>
              <a:rPr lang="en-US" dirty="0" smtClean="0">
                <a:effectLst/>
              </a:rPr>
              <a:t>.”</a:t>
            </a:r>
            <a:endParaRPr lang="en-US" dirty="0">
              <a:effectLst/>
            </a:endParaRPr>
          </a:p>
        </p:txBody>
      </p:sp>
      <p:sp>
        <p:nvSpPr>
          <p:cNvPr id="4" name="Slide Number Placeholder 3"/>
          <p:cNvSpPr>
            <a:spLocks noGrp="1"/>
          </p:cNvSpPr>
          <p:nvPr>
            <p:ph type="sldNum" sz="quarter" idx="10"/>
          </p:nvPr>
        </p:nvSpPr>
        <p:spPr/>
        <p:txBody>
          <a:bodyPr/>
          <a:lstStyle/>
          <a:p>
            <a:fld id="{3ECC418A-57C6-4B2F-979F-B2F731CD8869}" type="slidenum">
              <a:rPr lang="en-US" smtClean="0"/>
              <a:pPr/>
              <a:t>41</a:t>
            </a:fld>
            <a:endParaRPr lang="en-US"/>
          </a:p>
        </p:txBody>
      </p:sp>
    </p:spTree>
    <p:extLst>
      <p:ext uri="{BB962C8B-B14F-4D97-AF65-F5344CB8AC3E}">
        <p14:creationId xmlns:p14="http://schemas.microsoft.com/office/powerpoint/2010/main" val="19494558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effectLst/>
              </a:rPr>
              <a:t>Source:</a:t>
            </a:r>
            <a:r>
              <a:rPr lang="en-US" baseline="0" dirty="0" smtClean="0">
                <a:effectLst/>
              </a:rPr>
              <a:t>  </a:t>
            </a:r>
            <a:r>
              <a:rPr lang="en-US" i="1" baseline="0" dirty="0" smtClean="0">
                <a:effectLst/>
              </a:rPr>
              <a:t>Evacuation Plans and Procedures </a:t>
            </a:r>
            <a:r>
              <a:rPr lang="en-US" i="1" baseline="0" dirty="0" err="1" smtClean="0">
                <a:effectLst/>
              </a:rPr>
              <a:t>eTool</a:t>
            </a:r>
            <a:r>
              <a:rPr lang="en-US" i="1" baseline="0" dirty="0" smtClean="0">
                <a:effectLst/>
              </a:rPr>
              <a:t> </a:t>
            </a:r>
            <a:r>
              <a:rPr lang="en-US" baseline="0" dirty="0" smtClean="0">
                <a:effectLst/>
              </a:rPr>
              <a:t>(2002), OSHA </a:t>
            </a:r>
            <a:r>
              <a:rPr lang="en-US" baseline="0" dirty="0" err="1" smtClean="0">
                <a:effectLst/>
              </a:rPr>
              <a:t>eTool</a:t>
            </a:r>
            <a:r>
              <a:rPr lang="en-US" baseline="0" dirty="0" smtClean="0">
                <a:effectLst/>
              </a:rPr>
              <a:t>, https://www.osha.gov/SLTC/etools/evacuation/portable_use.html</a:t>
            </a:r>
          </a:p>
          <a:p>
            <a:endParaRPr lang="en-US" baseline="0" dirty="0" smtClean="0">
              <a:effectLst/>
            </a:endParaRPr>
          </a:p>
          <a:p>
            <a:r>
              <a:rPr lang="en-US" dirty="0" smtClean="0">
                <a:effectLst/>
              </a:rPr>
              <a:t>“Most fire extinguishers operate using the following P.A.S.S. technique:</a:t>
            </a:r>
          </a:p>
          <a:p>
            <a:pPr marL="228600" indent="-228600">
              <a:buFont typeface="+mj-lt"/>
              <a:buAutoNum type="arabicPeriod"/>
            </a:pPr>
            <a:r>
              <a:rPr lang="en-US" i="1" dirty="0" smtClean="0">
                <a:effectLst/>
              </a:rPr>
              <a:t>PULL</a:t>
            </a:r>
            <a:r>
              <a:rPr lang="en-US" dirty="0" smtClean="0">
                <a:effectLst/>
              </a:rPr>
              <a:t>... Pull the pin. This will also break the tamper seal.</a:t>
            </a:r>
          </a:p>
          <a:p>
            <a:pPr marL="228600" indent="-228600">
              <a:buFont typeface="+mj-lt"/>
              <a:buAutoNum type="arabicPeriod"/>
            </a:pPr>
            <a:r>
              <a:rPr lang="en-US" i="1" dirty="0" smtClean="0">
                <a:effectLst/>
              </a:rPr>
              <a:t>AIM</a:t>
            </a:r>
            <a:r>
              <a:rPr lang="en-US" dirty="0" smtClean="0">
                <a:effectLst/>
              </a:rPr>
              <a:t>... Aim low, pointing the extinguisher nozzle (or its horn or hose) at the base of the fire. </a:t>
            </a:r>
            <a:r>
              <a:rPr lang="en-US" i="1" dirty="0" smtClean="0">
                <a:effectLst/>
              </a:rPr>
              <a:t>NOTE</a:t>
            </a:r>
            <a:r>
              <a:rPr lang="en-US" dirty="0" smtClean="0">
                <a:effectLst/>
              </a:rPr>
              <a:t>: Do not touch the plastic discharge horn on CO</a:t>
            </a:r>
            <a:r>
              <a:rPr lang="en-US" baseline="-25000" dirty="0" smtClean="0">
                <a:effectLst/>
              </a:rPr>
              <a:t>2</a:t>
            </a:r>
            <a:r>
              <a:rPr lang="en-US" dirty="0" smtClean="0">
                <a:effectLst/>
              </a:rPr>
              <a:t> extinguishers, it gets very cold and may damage skin.</a:t>
            </a:r>
          </a:p>
          <a:p>
            <a:pPr marL="228600" indent="-228600">
              <a:buFont typeface="+mj-lt"/>
              <a:buAutoNum type="arabicPeriod"/>
            </a:pPr>
            <a:r>
              <a:rPr lang="en-US" i="1" dirty="0" smtClean="0">
                <a:effectLst/>
              </a:rPr>
              <a:t>SQUEEZE</a:t>
            </a:r>
            <a:r>
              <a:rPr lang="en-US" dirty="0" smtClean="0">
                <a:effectLst/>
              </a:rPr>
              <a:t>... Squeeze the handle to release the extinguishing agent.</a:t>
            </a:r>
          </a:p>
          <a:p>
            <a:pPr marL="228600" indent="-228600">
              <a:buFont typeface="+mj-lt"/>
              <a:buAutoNum type="arabicPeriod"/>
            </a:pPr>
            <a:r>
              <a:rPr lang="en-US" i="1" dirty="0" smtClean="0">
                <a:effectLst/>
              </a:rPr>
              <a:t>SWEEP</a:t>
            </a:r>
            <a:r>
              <a:rPr lang="en-US" dirty="0" smtClean="0">
                <a:effectLst/>
              </a:rPr>
              <a:t>... Sweep from side to side at the base of the fire until it appears to be out. Watch the area. If the fire re-ignites, repeat steps 2 - 4.</a:t>
            </a:r>
          </a:p>
          <a:p>
            <a:endParaRPr lang="en-US" b="1" dirty="0" smtClean="0">
              <a:effectLst/>
            </a:endParaRPr>
          </a:p>
          <a:p>
            <a:r>
              <a:rPr lang="en-US" b="1" dirty="0" smtClean="0">
                <a:effectLst/>
              </a:rPr>
              <a:t>If you have the slightest doubt about your ability to fight a fire....EVACUATE IMMEDIATELY!”</a:t>
            </a:r>
            <a:endParaRPr lang="en-US" dirty="0" smtClean="0">
              <a:effectLst/>
            </a:endParaRPr>
          </a:p>
          <a:p>
            <a:endParaRPr lang="en-US" dirty="0">
              <a:effectLst/>
            </a:endParaRPr>
          </a:p>
        </p:txBody>
      </p:sp>
      <p:sp>
        <p:nvSpPr>
          <p:cNvPr id="4" name="Slide Number Placeholder 3"/>
          <p:cNvSpPr>
            <a:spLocks noGrp="1"/>
          </p:cNvSpPr>
          <p:nvPr>
            <p:ph type="sldNum" sz="quarter" idx="10"/>
          </p:nvPr>
        </p:nvSpPr>
        <p:spPr/>
        <p:txBody>
          <a:bodyPr/>
          <a:lstStyle/>
          <a:p>
            <a:fld id="{3ECC418A-57C6-4B2F-979F-B2F731CD8869}" type="slidenum">
              <a:rPr lang="en-US" smtClean="0"/>
              <a:pPr/>
              <a:t>42</a:t>
            </a:fld>
            <a:endParaRPr lang="en-US"/>
          </a:p>
        </p:txBody>
      </p:sp>
    </p:spTree>
    <p:extLst>
      <p:ext uri="{BB962C8B-B14F-4D97-AF65-F5344CB8AC3E}">
        <p14:creationId xmlns:p14="http://schemas.microsoft.com/office/powerpoint/2010/main" val="590589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effectLst/>
              </a:rPr>
              <a:t>Source:</a:t>
            </a:r>
            <a:r>
              <a:rPr lang="en-US" baseline="0" dirty="0" smtClean="0">
                <a:effectLst/>
              </a:rPr>
              <a:t>  </a:t>
            </a:r>
            <a:r>
              <a:rPr lang="en-US" i="1" baseline="0" dirty="0" smtClean="0">
                <a:effectLst/>
              </a:rPr>
              <a:t>Evacuation Plans and Procedures </a:t>
            </a:r>
            <a:r>
              <a:rPr lang="en-US" i="1" baseline="0" dirty="0" err="1" smtClean="0">
                <a:effectLst/>
              </a:rPr>
              <a:t>eTool</a:t>
            </a:r>
            <a:r>
              <a:rPr lang="en-US" i="1" baseline="0" dirty="0" smtClean="0">
                <a:effectLst/>
              </a:rPr>
              <a:t> </a:t>
            </a:r>
            <a:r>
              <a:rPr lang="en-US" baseline="0" dirty="0" smtClean="0">
                <a:effectLst/>
              </a:rPr>
              <a:t>(2002), OSHA </a:t>
            </a:r>
            <a:r>
              <a:rPr lang="en-US" baseline="0" dirty="0" err="1" smtClean="0">
                <a:effectLst/>
              </a:rPr>
              <a:t>eTool</a:t>
            </a:r>
            <a:r>
              <a:rPr lang="en-US" baseline="0" dirty="0" smtClean="0">
                <a:effectLst/>
              </a:rPr>
              <a:t>, https://www.osha.gov/SLTC/etools/evacuation/min_requirements.html</a:t>
            </a:r>
          </a:p>
          <a:p>
            <a:endParaRPr lang="en-US" dirty="0" smtClean="0">
              <a:effectLst/>
            </a:endParaRPr>
          </a:p>
          <a:p>
            <a:r>
              <a:rPr lang="en-US" dirty="0" smtClean="0">
                <a:effectLst/>
              </a:rPr>
              <a:t>“Putting together a comprehensive emergency action plan that deals with those issues specific to your worksite is not difficult. It involves taking what was learned from your </a:t>
            </a:r>
            <a:r>
              <a:rPr lang="en-US" dirty="0" smtClean="0">
                <a:effectLst/>
                <a:hlinkClick r:id="rId3" tooltip="workplace evaluation"/>
              </a:rPr>
              <a:t>workplace evaluation</a:t>
            </a:r>
            <a:r>
              <a:rPr lang="en-US" dirty="0" smtClean="0">
                <a:effectLst/>
              </a:rPr>
              <a:t> and describing how employees will respond to different types of emergencies, taking into account your specific worksite layout, structural features, and emergency systems….</a:t>
            </a:r>
          </a:p>
          <a:p>
            <a:endParaRPr lang="en-US" dirty="0" smtClean="0">
              <a:effectLst/>
            </a:endParaRPr>
          </a:p>
          <a:p>
            <a:r>
              <a:rPr lang="en-US" dirty="0" smtClean="0">
                <a:effectLst/>
              </a:rPr>
              <a:t>At a minimum, the plan must include but is not limited to the following elements [</a:t>
            </a:r>
            <a:r>
              <a:rPr lang="en-US" dirty="0" smtClean="0">
                <a:effectLst/>
                <a:hlinkClick r:id="rId4" tooltip="29 CFR 1910.38(c)"/>
              </a:rPr>
              <a:t>29 CFR 1910.38(c)</a:t>
            </a:r>
            <a:r>
              <a:rPr lang="en-US" dirty="0" smtClean="0">
                <a:effectLst/>
              </a:rPr>
              <a:t>]:</a:t>
            </a:r>
          </a:p>
          <a:p>
            <a:pPr marL="171450" indent="-171450">
              <a:buFont typeface="Arial" panose="020B0604020202020204" pitchFamily="34" charset="0"/>
              <a:buChar char="•"/>
            </a:pPr>
            <a:r>
              <a:rPr lang="en-US" dirty="0" smtClean="0">
                <a:effectLst/>
              </a:rPr>
              <a:t>Means of reporting fires and other emergencies</a:t>
            </a:r>
          </a:p>
          <a:p>
            <a:pPr marL="171450" indent="-171450">
              <a:buFont typeface="Arial" panose="020B0604020202020204" pitchFamily="34" charset="0"/>
              <a:buChar char="•"/>
            </a:pPr>
            <a:r>
              <a:rPr lang="en-US" dirty="0" smtClean="0">
                <a:effectLst/>
              </a:rPr>
              <a:t>Evacuation procedures and emergency escape route assignments</a:t>
            </a:r>
          </a:p>
          <a:p>
            <a:pPr marL="171450" indent="-171450">
              <a:buFont typeface="Arial" panose="020B0604020202020204" pitchFamily="34" charset="0"/>
              <a:buChar char="•"/>
            </a:pPr>
            <a:r>
              <a:rPr lang="en-US" dirty="0" smtClean="0">
                <a:effectLst/>
              </a:rPr>
              <a:t>Procedures for employees who remain to operate critical plant operations before they evacuate</a:t>
            </a:r>
          </a:p>
          <a:p>
            <a:pPr marL="171450" indent="-171450">
              <a:buFont typeface="Arial" panose="020B0604020202020204" pitchFamily="34" charset="0"/>
              <a:buChar char="•"/>
            </a:pPr>
            <a:r>
              <a:rPr lang="en-US" dirty="0" smtClean="0">
                <a:effectLst/>
              </a:rPr>
              <a:t>Accounting for all employees after an emergency evacuation has been completed</a:t>
            </a:r>
          </a:p>
          <a:p>
            <a:pPr marL="171450" indent="-171450">
              <a:buFont typeface="Arial" panose="020B0604020202020204" pitchFamily="34" charset="0"/>
              <a:buChar char="•"/>
            </a:pPr>
            <a:r>
              <a:rPr lang="en-US" dirty="0" smtClean="0">
                <a:effectLst/>
              </a:rPr>
              <a:t>Rescue and Medical Duties for Employees Performing Them </a:t>
            </a:r>
          </a:p>
          <a:p>
            <a:pPr marL="171450" indent="-171450">
              <a:buFont typeface="Arial" panose="020B0604020202020204" pitchFamily="34" charset="0"/>
              <a:buChar char="•"/>
            </a:pPr>
            <a:r>
              <a:rPr lang="en-US" dirty="0" smtClean="0">
                <a:effectLst/>
              </a:rPr>
              <a:t>Names or job titles of persons who can be contacted</a:t>
            </a:r>
          </a:p>
          <a:p>
            <a:endParaRPr lang="en-US" dirty="0" smtClean="0">
              <a:effectLst/>
            </a:endParaRPr>
          </a:p>
          <a:p>
            <a:r>
              <a:rPr lang="en-US" dirty="0" smtClean="0">
                <a:effectLst/>
              </a:rPr>
              <a:t>Although they are not specifically required by OSHA, you may find it helpful to include the following in your plan:</a:t>
            </a:r>
          </a:p>
          <a:p>
            <a:pPr marL="171450" indent="-171450">
              <a:buFont typeface="Arial" panose="020B0604020202020204" pitchFamily="34" charset="0"/>
              <a:buChar char="•"/>
            </a:pPr>
            <a:r>
              <a:rPr lang="en-US" dirty="0" smtClean="0">
                <a:effectLst/>
              </a:rPr>
              <a:t>A description of the </a:t>
            </a:r>
            <a:r>
              <a:rPr lang="en-US" dirty="0" smtClean="0">
                <a:effectLst/>
                <a:hlinkClick r:id="rId5" tooltip="alarm system"/>
              </a:rPr>
              <a:t>alarm system</a:t>
            </a:r>
            <a:r>
              <a:rPr lang="en-US" dirty="0" smtClean="0">
                <a:effectLst/>
              </a:rPr>
              <a:t> to be used to notify employees (including disabled employees) to evacuate and/or take other actions. The alarms used for different actions should be distinctive and might include horn blasts, sirens, or even public address systems.</a:t>
            </a:r>
          </a:p>
          <a:p>
            <a:pPr marL="171450" indent="-171450">
              <a:buFont typeface="Arial" panose="020B0604020202020204" pitchFamily="34" charset="0"/>
              <a:buChar char="•"/>
            </a:pPr>
            <a:r>
              <a:rPr lang="en-US" dirty="0" smtClean="0">
                <a:effectLst/>
              </a:rPr>
              <a:t>The site of an alternative communications center to be used in the event of a fire or explosion.</a:t>
            </a:r>
          </a:p>
          <a:p>
            <a:pPr marL="171450" indent="-171450">
              <a:buFont typeface="Arial" panose="020B0604020202020204" pitchFamily="34" charset="0"/>
              <a:buChar char="•"/>
            </a:pPr>
            <a:r>
              <a:rPr lang="en-US" dirty="0" smtClean="0">
                <a:effectLst/>
              </a:rPr>
              <a:t>A secure on- or off-site location to store originals or duplicate copies of accounting records, legal documents, your employees' emergency contact lists, and other essential records.”</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7</a:t>
            </a:fld>
            <a:endParaRPr lang="en-US"/>
          </a:p>
        </p:txBody>
      </p:sp>
    </p:spTree>
    <p:extLst>
      <p:ext uri="{BB962C8B-B14F-4D97-AF65-F5344CB8AC3E}">
        <p14:creationId xmlns:p14="http://schemas.microsoft.com/office/powerpoint/2010/main" val="13240094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effectLst/>
              </a:rPr>
              <a:t>Source:</a:t>
            </a:r>
            <a:r>
              <a:rPr lang="en-US" baseline="0" dirty="0" smtClean="0">
                <a:effectLst/>
              </a:rPr>
              <a:t>  </a:t>
            </a:r>
            <a:r>
              <a:rPr lang="en-US" i="1" baseline="0" dirty="0" smtClean="0">
                <a:effectLst/>
              </a:rPr>
              <a:t>Evacuation Plans and Procedures </a:t>
            </a:r>
            <a:r>
              <a:rPr lang="en-US" i="1" baseline="0" dirty="0" err="1" smtClean="0">
                <a:effectLst/>
              </a:rPr>
              <a:t>eTool</a:t>
            </a:r>
            <a:r>
              <a:rPr lang="en-US" i="1" baseline="0" dirty="0" smtClean="0">
                <a:effectLst/>
              </a:rPr>
              <a:t> </a:t>
            </a:r>
            <a:r>
              <a:rPr lang="en-US" baseline="0" dirty="0" smtClean="0">
                <a:effectLst/>
              </a:rPr>
              <a:t>(2002), OSHA </a:t>
            </a:r>
            <a:r>
              <a:rPr lang="en-US" baseline="0" dirty="0" err="1" smtClean="0">
                <a:effectLst/>
              </a:rPr>
              <a:t>eTool</a:t>
            </a:r>
            <a:r>
              <a:rPr lang="en-US" baseline="0" dirty="0" smtClean="0">
                <a:effectLst/>
              </a:rPr>
              <a:t>, </a:t>
            </a:r>
            <a:r>
              <a:rPr lang="en-US" dirty="0" smtClean="0">
                <a:effectLst/>
              </a:rPr>
              <a:t>https://www.osha.gov/SLTC/etools/evacuation/portable_required.html</a:t>
            </a:r>
          </a:p>
          <a:p>
            <a:endParaRPr lang="en-US" dirty="0" smtClean="0">
              <a:effectLst/>
            </a:endParaRPr>
          </a:p>
          <a:p>
            <a:r>
              <a:rPr lang="en-US" dirty="0" smtClean="0">
                <a:effectLst/>
              </a:rPr>
              <a:t>“An employer must:</a:t>
            </a:r>
          </a:p>
          <a:p>
            <a:pPr marL="171450" indent="-171450">
              <a:buFont typeface="Arial" panose="020B0604020202020204" pitchFamily="34" charset="0"/>
              <a:buChar char="•"/>
            </a:pPr>
            <a:r>
              <a:rPr lang="en-US" dirty="0" smtClean="0">
                <a:effectLst/>
              </a:rPr>
              <a:t>Inspect, maintain, and test all portable fire extinguishers in the workplace. [</a:t>
            </a:r>
            <a:r>
              <a:rPr lang="en-US" dirty="0" smtClean="0">
                <a:effectLst/>
                <a:hlinkClick r:id="rId3" tooltip="29 CFR 1910.157(e)(1)"/>
              </a:rPr>
              <a:t>29 CFR 1910.157(e)(1)</a:t>
            </a:r>
            <a:r>
              <a:rPr lang="en-US" dirty="0" smtClean="0">
                <a:effectLst/>
              </a:rPr>
              <a:t>]</a:t>
            </a:r>
          </a:p>
          <a:p>
            <a:pPr marL="171450" indent="-171450">
              <a:buFont typeface="Arial" panose="020B0604020202020204" pitchFamily="34" charset="0"/>
              <a:buChar char="•"/>
            </a:pPr>
            <a:r>
              <a:rPr lang="en-US" dirty="0" smtClean="0">
                <a:effectLst/>
              </a:rPr>
              <a:t>Visually inspect portable extinguishers or hoses monthly. [</a:t>
            </a:r>
            <a:r>
              <a:rPr lang="en-US" dirty="0" smtClean="0">
                <a:effectLst/>
                <a:hlinkClick r:id="rId4" tooltip="29 CFR 1910.157(e)(2)"/>
              </a:rPr>
              <a:t>29 CFR 1910.157(e)(2)</a:t>
            </a:r>
            <a:r>
              <a:rPr lang="en-US" dirty="0" smtClean="0">
                <a:effectLst/>
              </a:rPr>
              <a:t>]</a:t>
            </a:r>
          </a:p>
          <a:p>
            <a:pPr marL="171450" indent="-171450">
              <a:buFont typeface="Arial" panose="020B0604020202020204" pitchFamily="34" charset="0"/>
              <a:buChar char="•"/>
            </a:pPr>
            <a:r>
              <a:rPr lang="en-US" dirty="0" smtClean="0">
                <a:effectLst/>
              </a:rPr>
              <a:t>Perform an annual maintenance check on portable fire extinguishers. Stored pressure extinguishers do not require an internal examination. Record the annual maintenance date and retain this record for one year after the last entry or the life of the shell, whichever is less. Make the record available to the Assistant Secretary upon request. [</a:t>
            </a:r>
            <a:r>
              <a:rPr lang="en-US" dirty="0" smtClean="0">
                <a:effectLst/>
                <a:hlinkClick r:id="rId5" tooltip="29 CFR 1910.157(e)(3)"/>
              </a:rPr>
              <a:t>29 CFR 1910.157(e)(3)</a:t>
            </a:r>
            <a:r>
              <a:rPr lang="en-US" dirty="0" smtClean="0">
                <a:effectLst/>
              </a:rPr>
              <a:t>]</a:t>
            </a:r>
          </a:p>
          <a:p>
            <a:pPr marL="171450" indent="-171450">
              <a:buFont typeface="Arial" panose="020B0604020202020204" pitchFamily="34" charset="0"/>
              <a:buChar char="•"/>
            </a:pPr>
            <a:r>
              <a:rPr lang="en-US" dirty="0" smtClean="0">
                <a:effectLst/>
              </a:rPr>
              <a:t>Empty and maintain dry chemical extinguishers (that require a 12-year hydrostatic test) every six years. Dry chemical extinguishers that have non-refillable disposable containers are exempt from this requirement. When recharging or hydrostatic testing is performed, the six-year requirement begins from that date. [</a:t>
            </a:r>
            <a:r>
              <a:rPr lang="en-US" dirty="0" smtClean="0">
                <a:effectLst/>
                <a:hlinkClick r:id="rId6" tooltip="29 CFR 1910.157(e)(4)"/>
              </a:rPr>
              <a:t>29 CFR 1910.157(e)(4)</a:t>
            </a:r>
            <a:r>
              <a:rPr lang="en-US" dirty="0" smtClean="0">
                <a:effectLst/>
              </a:rPr>
              <a:t>]</a:t>
            </a:r>
          </a:p>
          <a:p>
            <a:pPr marL="171450" indent="-171450">
              <a:buFont typeface="Arial" panose="020B0604020202020204" pitchFamily="34" charset="0"/>
              <a:buChar char="•"/>
            </a:pPr>
            <a:r>
              <a:rPr lang="en-US" dirty="0" smtClean="0">
                <a:effectLst/>
              </a:rPr>
              <a:t>Provide alternate equivalent protection when portable fire extinguishers are removed from service for maintenance and recharging. [</a:t>
            </a:r>
            <a:r>
              <a:rPr lang="en-US" dirty="0" smtClean="0">
                <a:effectLst/>
                <a:hlinkClick r:id="rId7" tooltip="29 CFR 1910.157(e)(5)"/>
              </a:rPr>
              <a:t>29 CFR 1910.157(e)(5)</a:t>
            </a:r>
            <a:r>
              <a:rPr lang="en-US" dirty="0" smtClean="0">
                <a:effectLst/>
              </a:rPr>
              <a:t>]”</a:t>
            </a:r>
            <a:endParaRPr lang="en-US" dirty="0">
              <a:effectLst/>
            </a:endParaRPr>
          </a:p>
        </p:txBody>
      </p:sp>
      <p:sp>
        <p:nvSpPr>
          <p:cNvPr id="4" name="Slide Number Placeholder 3"/>
          <p:cNvSpPr>
            <a:spLocks noGrp="1"/>
          </p:cNvSpPr>
          <p:nvPr>
            <p:ph type="sldNum" sz="quarter" idx="10"/>
          </p:nvPr>
        </p:nvSpPr>
        <p:spPr/>
        <p:txBody>
          <a:bodyPr/>
          <a:lstStyle/>
          <a:p>
            <a:fld id="{3ECC418A-57C6-4B2F-979F-B2F731CD8869}" type="slidenum">
              <a:rPr lang="en-US" smtClean="0"/>
              <a:pPr/>
              <a:t>43</a:t>
            </a:fld>
            <a:endParaRPr lang="en-US"/>
          </a:p>
        </p:txBody>
      </p:sp>
    </p:spTree>
    <p:extLst>
      <p:ext uri="{BB962C8B-B14F-4D97-AF65-F5344CB8AC3E}">
        <p14:creationId xmlns:p14="http://schemas.microsoft.com/office/powerpoint/2010/main" val="6512044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effectLst/>
              </a:rPr>
              <a:t>Source:</a:t>
            </a:r>
            <a:r>
              <a:rPr lang="en-US" baseline="0" dirty="0" smtClean="0">
                <a:effectLst/>
              </a:rPr>
              <a:t>  </a:t>
            </a:r>
            <a:r>
              <a:rPr lang="en-US" i="1" baseline="0" dirty="0" smtClean="0">
                <a:effectLst/>
              </a:rPr>
              <a:t>Evacuation Plans and Procedures </a:t>
            </a:r>
            <a:r>
              <a:rPr lang="en-US" i="1" baseline="0" dirty="0" err="1" smtClean="0">
                <a:effectLst/>
              </a:rPr>
              <a:t>eTool</a:t>
            </a:r>
            <a:r>
              <a:rPr lang="en-US" i="1" baseline="0" dirty="0" smtClean="0">
                <a:effectLst/>
              </a:rPr>
              <a:t> </a:t>
            </a:r>
            <a:r>
              <a:rPr lang="en-US" baseline="0" dirty="0" smtClean="0">
                <a:effectLst/>
              </a:rPr>
              <a:t>(2002), OSHA </a:t>
            </a:r>
            <a:r>
              <a:rPr lang="en-US" baseline="0" dirty="0" err="1" smtClean="0">
                <a:effectLst/>
              </a:rPr>
              <a:t>eTool</a:t>
            </a:r>
            <a:r>
              <a:rPr lang="en-US" baseline="0" dirty="0" smtClean="0">
                <a:effectLst/>
              </a:rPr>
              <a:t>, https://www.osha.gov/SLTC/etools/evacuation/egress_construction.html</a:t>
            </a:r>
          </a:p>
          <a:p>
            <a:endParaRPr lang="en-US" baseline="0" dirty="0" smtClean="0">
              <a:effectLst/>
            </a:endParaRPr>
          </a:p>
          <a:p>
            <a:r>
              <a:rPr lang="en-US" baseline="0" dirty="0" smtClean="0">
                <a:effectLst/>
              </a:rPr>
              <a:t>Each number marks an element not in accordance with OSHA’s exit route requirements. See how many elements students can identify. Below are the answers:</a:t>
            </a:r>
          </a:p>
          <a:p>
            <a:endParaRPr lang="en-US" dirty="0" smtClean="0">
              <a:effectLst/>
            </a:endParaRPr>
          </a:p>
          <a:p>
            <a:pPr marL="228600" indent="-228600">
              <a:buFont typeface="+mj-lt"/>
              <a:buAutoNum type="arabicPeriod"/>
            </a:pPr>
            <a:r>
              <a:rPr lang="en-US" i="1" dirty="0" smtClean="0">
                <a:effectLst/>
              </a:rPr>
              <a:t>“Furnishings and Decorations</a:t>
            </a:r>
            <a:r>
              <a:rPr lang="en-US" i="0" dirty="0" smtClean="0">
                <a:effectLst/>
              </a:rPr>
              <a:t>… </a:t>
            </a:r>
            <a:r>
              <a:rPr lang="en-US" dirty="0" smtClean="0">
                <a:effectLst/>
              </a:rPr>
              <a:t>Each exit route must be free of decorations that obscure the visibility of the exit route door. [</a:t>
            </a:r>
            <a:r>
              <a:rPr lang="en-US" dirty="0" smtClean="0">
                <a:effectLst/>
                <a:hlinkClick r:id="rId3" tooltip="29 CFR 1910.37(b)(3)"/>
              </a:rPr>
              <a:t>29 CFR 1910.37(b)(3)</a:t>
            </a:r>
            <a:r>
              <a:rPr lang="en-US" dirty="0" smtClean="0">
                <a:effectLst/>
              </a:rPr>
              <a:t>]</a:t>
            </a:r>
          </a:p>
          <a:p>
            <a:pPr marL="228600" indent="-228600">
              <a:buFont typeface="+mj-lt"/>
              <a:buAutoNum type="arabicPeriod"/>
            </a:pPr>
            <a:endParaRPr lang="en-US" dirty="0" smtClean="0">
              <a:effectLst/>
            </a:endParaRPr>
          </a:p>
          <a:p>
            <a:pPr marL="228600" indent="-228600">
              <a:buFont typeface="+mj-lt"/>
              <a:buAutoNum type="arabicPeriod"/>
            </a:pPr>
            <a:r>
              <a:rPr lang="en-US" i="1" dirty="0" smtClean="0">
                <a:effectLst/>
              </a:rPr>
              <a:t>Access to Exits</a:t>
            </a:r>
            <a:r>
              <a:rPr lang="en-US" i="0" dirty="0" smtClean="0">
                <a:effectLst/>
              </a:rPr>
              <a:t>..</a:t>
            </a:r>
            <a:r>
              <a:rPr lang="en-US" dirty="0" smtClean="0">
                <a:effectLst/>
              </a:rPr>
              <a:t>. Each exit must be clearly visible and marked by a sign reading "Exit". [</a:t>
            </a:r>
            <a:r>
              <a:rPr lang="en-US" dirty="0" smtClean="0">
                <a:effectLst/>
                <a:hlinkClick r:id="rId4" tooltip="29 CFR 1910.37(b)(2)"/>
              </a:rPr>
              <a:t>29 CFR 1910.37(b)(2)</a:t>
            </a:r>
            <a:r>
              <a:rPr lang="en-US" dirty="0" smtClean="0">
                <a:effectLst/>
              </a:rPr>
              <a:t>]</a:t>
            </a:r>
          </a:p>
          <a:p>
            <a:pPr marL="228600" indent="-228600">
              <a:buFont typeface="+mj-lt"/>
              <a:buAutoNum type="arabicPeriod"/>
            </a:pPr>
            <a:endParaRPr lang="en-US" dirty="0" smtClean="0">
              <a:effectLst/>
            </a:endParaRPr>
          </a:p>
          <a:p>
            <a:pPr marL="228600" indent="-228600">
              <a:buFont typeface="+mj-lt"/>
              <a:buAutoNum type="arabicPeriod"/>
            </a:pPr>
            <a:r>
              <a:rPr lang="en-US" i="1" dirty="0" smtClean="0">
                <a:effectLst/>
              </a:rPr>
              <a:t>Discharge From Exits</a:t>
            </a:r>
            <a:r>
              <a:rPr lang="en-US" i="0" dirty="0" smtClean="0">
                <a:effectLst/>
              </a:rPr>
              <a:t>..</a:t>
            </a:r>
            <a:r>
              <a:rPr lang="en-US" dirty="0" smtClean="0">
                <a:effectLst/>
              </a:rPr>
              <a:t>. Exit stairs that continue beyond the level on which the exit discharge is located must be interrupted at that level by doors, partitions, or other effective means that clearly indicate the direction of travel leading to the exit discharge. [</a:t>
            </a:r>
            <a:r>
              <a:rPr lang="en-US" dirty="0" smtClean="0">
                <a:effectLst/>
                <a:hlinkClick r:id="rId5" tooltip="29 CFR 1910.36(c)(3)"/>
              </a:rPr>
              <a:t>29 CFR 1910.36(c)(3)</a:t>
            </a:r>
            <a:r>
              <a:rPr lang="en-US" dirty="0" smtClean="0">
                <a:effectLst/>
              </a:rPr>
              <a:t>]</a:t>
            </a:r>
          </a:p>
          <a:p>
            <a:pPr marL="228600" indent="-228600">
              <a:buFont typeface="+mj-lt"/>
              <a:buAutoNum type="arabicPeriod"/>
            </a:pPr>
            <a:endParaRPr lang="en-US" dirty="0" smtClean="0">
              <a:effectLst/>
            </a:endParaRPr>
          </a:p>
          <a:p>
            <a:pPr marL="228600" indent="-228600">
              <a:buFont typeface="+mj-lt"/>
              <a:buAutoNum type="arabicPeriod"/>
            </a:pPr>
            <a:r>
              <a:rPr lang="en-US" i="1" dirty="0" smtClean="0">
                <a:effectLst/>
              </a:rPr>
              <a:t>Exit Marking</a:t>
            </a:r>
            <a:r>
              <a:rPr lang="en-US" i="0" dirty="0" smtClean="0">
                <a:effectLst/>
              </a:rPr>
              <a:t>..</a:t>
            </a:r>
            <a:r>
              <a:rPr lang="en-US" dirty="0" smtClean="0">
                <a:effectLst/>
              </a:rPr>
              <a:t>. Each doorway or passageway along an exit access that could be mistaken fro an exit must be marked "Not an Exit" or similar designation, or be identified by a sign indicating its actual use (e.g., closet). [</a:t>
            </a:r>
            <a:r>
              <a:rPr lang="en-US" dirty="0" smtClean="0">
                <a:effectLst/>
                <a:hlinkClick r:id="rId6" tooltip="29 CFR 1910.37(b)(5)"/>
              </a:rPr>
              <a:t>29 CFR 1910.37(b)(5)</a:t>
            </a:r>
            <a:r>
              <a:rPr lang="en-US" dirty="0" smtClean="0">
                <a:effectLst/>
              </a:rPr>
              <a:t>]</a:t>
            </a:r>
          </a:p>
          <a:p>
            <a:pPr marL="228600" indent="-228600">
              <a:buFont typeface="+mj-lt"/>
              <a:buAutoNum type="arabicPeriod"/>
            </a:pPr>
            <a:endParaRPr lang="en-US" dirty="0" smtClean="0">
              <a:effectLst/>
            </a:endParaRPr>
          </a:p>
          <a:p>
            <a:pPr marL="228600" indent="-228600">
              <a:buFont typeface="+mj-lt"/>
              <a:buAutoNum type="arabicPeriod"/>
            </a:pPr>
            <a:r>
              <a:rPr lang="en-US" i="1" dirty="0" smtClean="0">
                <a:effectLst/>
              </a:rPr>
              <a:t>Exit Marking</a:t>
            </a:r>
            <a:r>
              <a:rPr lang="en-US" i="0" dirty="0" smtClean="0">
                <a:effectLst/>
              </a:rPr>
              <a:t>..</a:t>
            </a:r>
            <a:r>
              <a:rPr lang="en-US" dirty="0" smtClean="0">
                <a:effectLst/>
              </a:rPr>
              <a:t>. If the direction of travel to the exit or exit discharge is not immediately apparent, signs must be posted along the exit access indicating the direction of travel to the nearest exit and exit discharge. Additionally, the line-of-sight to an exit sign must clearly be visible at all times. [</a:t>
            </a:r>
            <a:r>
              <a:rPr lang="en-US" dirty="0" smtClean="0">
                <a:effectLst/>
                <a:hlinkClick r:id="rId7" tooltip="29 CFR 1910.37(b)(4)"/>
              </a:rPr>
              <a:t>29 CFR 1910.37(b)(4)</a:t>
            </a:r>
            <a:r>
              <a:rPr lang="en-US" dirty="0" smtClean="0">
                <a:effectLst/>
              </a:rPr>
              <a:t>]</a:t>
            </a:r>
          </a:p>
          <a:p>
            <a:pPr marL="228600" indent="-228600">
              <a:buFont typeface="+mj-lt"/>
              <a:buAutoNum type="arabicPeriod"/>
            </a:pPr>
            <a:endParaRPr lang="en-US" dirty="0" smtClean="0">
              <a:effectLst/>
            </a:endParaRPr>
          </a:p>
          <a:p>
            <a:pPr marL="228600" indent="-228600">
              <a:buFont typeface="+mj-lt"/>
              <a:buAutoNum type="arabicPeriod"/>
            </a:pPr>
            <a:r>
              <a:rPr lang="en-US" i="1" dirty="0" smtClean="0">
                <a:effectLst/>
              </a:rPr>
              <a:t>Access to Exits</a:t>
            </a:r>
            <a:r>
              <a:rPr lang="en-US" i="0" dirty="0" smtClean="0">
                <a:effectLst/>
              </a:rPr>
              <a:t>… </a:t>
            </a:r>
            <a:r>
              <a:rPr lang="en-US" dirty="0" smtClean="0">
                <a:effectLst/>
              </a:rPr>
              <a:t>Exit routes must be arranged so that employees will not have to travel toward a high hazard area, unless the path of travel is effectively shielded from the high hazard area by suitable partitions or other physical barriers. [</a:t>
            </a:r>
            <a:r>
              <a:rPr lang="en-US" dirty="0" smtClean="0">
                <a:effectLst/>
                <a:hlinkClick r:id="rId8" tooltip="29 CFR 1910.37(a)(2)"/>
              </a:rPr>
              <a:t>29 CFR 1910.37(a)(2)</a:t>
            </a:r>
            <a:r>
              <a:rPr lang="en-US" dirty="0" smtClean="0">
                <a:effectLst/>
              </a:rPr>
              <a:t>]”</a:t>
            </a:r>
          </a:p>
          <a:p>
            <a:pPr marL="228600" indent="-228600">
              <a:buFont typeface="+mj-lt"/>
              <a:buAutoNum type="arabicPeriod"/>
            </a:pPr>
            <a:endParaRPr lang="en-US" dirty="0" smtClean="0">
              <a:effectLst/>
            </a:endParaRPr>
          </a:p>
        </p:txBody>
      </p:sp>
      <p:sp>
        <p:nvSpPr>
          <p:cNvPr id="4" name="Slide Number Placeholder 3"/>
          <p:cNvSpPr>
            <a:spLocks noGrp="1"/>
          </p:cNvSpPr>
          <p:nvPr>
            <p:ph type="sldNum" sz="quarter" idx="10"/>
          </p:nvPr>
        </p:nvSpPr>
        <p:spPr/>
        <p:txBody>
          <a:bodyPr/>
          <a:lstStyle/>
          <a:p>
            <a:fld id="{3ECC418A-57C6-4B2F-979F-B2F731CD8869}" type="slidenum">
              <a:rPr lang="en-US" smtClean="0"/>
              <a:pPr/>
              <a:t>44</a:t>
            </a:fld>
            <a:endParaRPr lang="en-US"/>
          </a:p>
        </p:txBody>
      </p:sp>
    </p:spTree>
    <p:extLst>
      <p:ext uri="{BB962C8B-B14F-4D97-AF65-F5344CB8AC3E}">
        <p14:creationId xmlns:p14="http://schemas.microsoft.com/office/powerpoint/2010/main" val="42028042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effectLst/>
              </a:rPr>
              <a:t>Source:</a:t>
            </a:r>
            <a:r>
              <a:rPr lang="en-US" baseline="0" dirty="0" smtClean="0">
                <a:effectLst/>
              </a:rPr>
              <a:t>  </a:t>
            </a:r>
            <a:r>
              <a:rPr lang="en-US" i="1" baseline="0" dirty="0" smtClean="0">
                <a:effectLst/>
              </a:rPr>
              <a:t>Evacuation Plans and Procedures </a:t>
            </a:r>
            <a:r>
              <a:rPr lang="en-US" i="1" baseline="0" dirty="0" err="1" smtClean="0">
                <a:effectLst/>
              </a:rPr>
              <a:t>eTool</a:t>
            </a:r>
            <a:r>
              <a:rPr lang="en-US" i="1" baseline="0" dirty="0" smtClean="0">
                <a:effectLst/>
              </a:rPr>
              <a:t> </a:t>
            </a:r>
            <a:r>
              <a:rPr lang="en-US" baseline="0" dirty="0" smtClean="0">
                <a:effectLst/>
              </a:rPr>
              <a:t>(2002), OSHA </a:t>
            </a:r>
            <a:r>
              <a:rPr lang="en-US" baseline="0" dirty="0" err="1" smtClean="0">
                <a:effectLst/>
              </a:rPr>
              <a:t>eTool</a:t>
            </a:r>
            <a:r>
              <a:rPr lang="en-US" baseline="0" dirty="0" smtClean="0">
                <a:effectLst/>
              </a:rPr>
              <a:t>, https://www.osha.gov/SLTC/etools/evacuation/egress_construction.html</a:t>
            </a:r>
          </a:p>
          <a:p>
            <a:endParaRPr lang="en-US" baseline="0" dirty="0" smtClean="0">
              <a:effectLst/>
            </a:endParaRPr>
          </a:p>
          <a:p>
            <a:r>
              <a:rPr lang="en-US" baseline="0" dirty="0" smtClean="0">
                <a:effectLst/>
              </a:rPr>
              <a:t>Each number marks an element not in accordance with OSHA’s exit route requirements. See how many elements students can identify. Below are the answers:</a:t>
            </a:r>
          </a:p>
          <a:p>
            <a:endParaRPr lang="en-US" baseline="0" dirty="0" smtClean="0">
              <a:effectLst/>
            </a:endParaRPr>
          </a:p>
          <a:p>
            <a:pPr marL="228600" indent="-228600">
              <a:buFont typeface="+mj-lt"/>
              <a:buAutoNum type="arabicPeriod"/>
            </a:pPr>
            <a:r>
              <a:rPr lang="en-US" i="1" dirty="0" smtClean="0">
                <a:effectLst/>
              </a:rPr>
              <a:t>“Exit Lighting</a:t>
            </a:r>
            <a:r>
              <a:rPr lang="en-US" dirty="0" smtClean="0">
                <a:effectLst/>
              </a:rPr>
              <a:t>. Each exit route must be adequately lighted so that an employee with normal vision can see along the exit route. [</a:t>
            </a:r>
            <a:r>
              <a:rPr lang="en-US" dirty="0" smtClean="0">
                <a:effectLst/>
                <a:hlinkClick r:id="rId3" tooltip="29 CFR 1910.37(b)(1)"/>
              </a:rPr>
              <a:t>29 CFR 1910.37(b)(1)</a:t>
            </a:r>
            <a:r>
              <a:rPr lang="en-US" dirty="0" smtClean="0">
                <a:effectLst/>
              </a:rPr>
              <a:t>]</a:t>
            </a:r>
          </a:p>
          <a:p>
            <a:pPr marL="228600" indent="-228600">
              <a:buFont typeface="+mj-lt"/>
              <a:buAutoNum type="arabicPeriod"/>
            </a:pPr>
            <a:endParaRPr lang="en-US" dirty="0" smtClean="0">
              <a:effectLst/>
            </a:endParaRPr>
          </a:p>
          <a:p>
            <a:pPr marL="228600" indent="-228600">
              <a:buFont typeface="+mj-lt"/>
              <a:buAutoNum type="arabicPeriod"/>
            </a:pPr>
            <a:r>
              <a:rPr lang="en-US" i="1" dirty="0" smtClean="0">
                <a:effectLst/>
              </a:rPr>
              <a:t>Exit Marking</a:t>
            </a:r>
            <a:r>
              <a:rPr lang="en-US" dirty="0" smtClean="0">
                <a:effectLst/>
              </a:rPr>
              <a:t>. Each exit sign must have the word "Exit" in plainly legible letters not less than six inches (15.2 cm) high, with the principal strokes of the letters in the word "Exit" not less than three-fourths of an inch (1.9 cm) wide. [</a:t>
            </a:r>
            <a:r>
              <a:rPr lang="en-US" dirty="0" smtClean="0">
                <a:effectLst/>
                <a:hlinkClick r:id="rId4" tooltip="29 CFR 1910.37(b)(7)"/>
              </a:rPr>
              <a:t>29 CFR 1910.37(b)(7)</a:t>
            </a:r>
            <a:r>
              <a:rPr lang="en-US" dirty="0" smtClean="0">
                <a:effectLst/>
              </a:rPr>
              <a:t>]</a:t>
            </a:r>
          </a:p>
          <a:p>
            <a:pPr marL="228600" indent="-228600">
              <a:buFont typeface="+mj-lt"/>
              <a:buAutoNum type="arabicPeriod"/>
            </a:pPr>
            <a:endParaRPr lang="en-US" dirty="0" smtClean="0">
              <a:effectLst/>
            </a:endParaRPr>
          </a:p>
          <a:p>
            <a:pPr marL="228600" indent="-228600">
              <a:buFont typeface="+mj-lt"/>
              <a:buAutoNum type="arabicPeriod"/>
            </a:pPr>
            <a:r>
              <a:rPr lang="en-US" i="1" dirty="0" smtClean="0">
                <a:effectLst/>
              </a:rPr>
              <a:t>Adequate Headroom</a:t>
            </a:r>
            <a:r>
              <a:rPr lang="en-US" dirty="0" smtClean="0">
                <a:effectLst/>
              </a:rPr>
              <a:t>. The ceiling of an exit route must be at least seven feet six inches (2.3 m) high. Any projection from the ceiling must not reach a point less than six feet eight inches (2.0 m) from the floor. [</a:t>
            </a:r>
            <a:r>
              <a:rPr lang="en-US" dirty="0" smtClean="0">
                <a:effectLst/>
                <a:hlinkClick r:id="rId5" tooltip="29 CFR 1910.36(g)(1)"/>
              </a:rPr>
              <a:t>29 CFR 1910.36(g)(1)</a:t>
            </a:r>
            <a:r>
              <a:rPr lang="en-US" dirty="0" smtClean="0">
                <a:effectLst/>
              </a:rPr>
              <a:t>]</a:t>
            </a:r>
          </a:p>
          <a:p>
            <a:pPr marL="228600" indent="-228600">
              <a:buFont typeface="+mj-lt"/>
              <a:buAutoNum type="arabicPeriod"/>
            </a:pPr>
            <a:endParaRPr lang="en-US" dirty="0" smtClean="0">
              <a:effectLst/>
            </a:endParaRPr>
          </a:p>
          <a:p>
            <a:pPr marL="228600" indent="-228600">
              <a:buFont typeface="+mj-lt"/>
              <a:buAutoNum type="arabicPeriod"/>
            </a:pPr>
            <a:r>
              <a:rPr lang="en-US" i="1" dirty="0" smtClean="0">
                <a:effectLst/>
              </a:rPr>
              <a:t>Access to Exits</a:t>
            </a:r>
            <a:r>
              <a:rPr lang="en-US" dirty="0" smtClean="0">
                <a:effectLst/>
              </a:rPr>
              <a:t>. Exit routes must be free and unobstructed. No materials or equipment may be placed, either permanently or temporarily, within the exit route. The exit access must not go through a room that can be locked, such as a bathroom, to reach an exit or exit discharge, nor may it lead into a dead-end corridor. Stairs or a ramp must be provided where the exit route is not substantially level. [</a:t>
            </a:r>
            <a:r>
              <a:rPr lang="en-US" dirty="0" smtClean="0">
                <a:effectLst/>
                <a:hlinkClick r:id="rId6" tooltip="29 CFR 1910.37(a)(3)"/>
              </a:rPr>
              <a:t>29 CFR 1910.37(a)(3)</a:t>
            </a:r>
            <a:r>
              <a:rPr lang="en-US" dirty="0" smtClean="0">
                <a:effectLst/>
              </a:rPr>
              <a:t>]</a:t>
            </a:r>
          </a:p>
          <a:p>
            <a:pPr marL="228600" indent="-228600">
              <a:buFont typeface="+mj-lt"/>
              <a:buAutoNum type="arabicPeriod"/>
            </a:pPr>
            <a:endParaRPr lang="en-US" dirty="0" smtClean="0">
              <a:effectLst/>
            </a:endParaRPr>
          </a:p>
          <a:p>
            <a:pPr marL="228600" indent="-228600">
              <a:buFont typeface="+mj-lt"/>
              <a:buAutoNum type="arabicPeriod"/>
            </a:pPr>
            <a:r>
              <a:rPr lang="en-US" i="1" dirty="0" smtClean="0">
                <a:effectLst/>
              </a:rPr>
              <a:t>Access to Exits</a:t>
            </a:r>
            <a:r>
              <a:rPr lang="en-US" dirty="0" smtClean="0">
                <a:effectLst/>
              </a:rPr>
              <a:t>. The door that connects any room to an exit route must swing out in the direction of exit travel if the room is designed to be occupied by more than 50 people or if the room is a high hazard area (i.e., contains contents that are likely to burn with extreme rapidity or explode). [</a:t>
            </a:r>
            <a:r>
              <a:rPr lang="en-US" dirty="0" smtClean="0">
                <a:effectLst/>
                <a:hlinkClick r:id="rId7" tooltip="29 CFR 1910.36(e)(2)"/>
              </a:rPr>
              <a:t>29 CFR 1910.36(e)(2)</a:t>
            </a:r>
            <a:r>
              <a:rPr lang="en-US" dirty="0" smtClean="0">
                <a:effectLst/>
              </a:rPr>
              <a:t>]”</a:t>
            </a:r>
          </a:p>
          <a:p>
            <a:pPr marL="228600" indent="-228600">
              <a:buFont typeface="+mj-lt"/>
              <a:buAutoNum type="arabicPeriod"/>
            </a:pPr>
            <a:endParaRPr lang="en-US" baseline="0" dirty="0" smtClean="0">
              <a:effectLst/>
            </a:endParaRPr>
          </a:p>
        </p:txBody>
      </p:sp>
      <p:sp>
        <p:nvSpPr>
          <p:cNvPr id="4" name="Slide Number Placeholder 3"/>
          <p:cNvSpPr>
            <a:spLocks noGrp="1"/>
          </p:cNvSpPr>
          <p:nvPr>
            <p:ph type="sldNum" sz="quarter" idx="10"/>
          </p:nvPr>
        </p:nvSpPr>
        <p:spPr/>
        <p:txBody>
          <a:bodyPr/>
          <a:lstStyle/>
          <a:p>
            <a:fld id="{3ECC418A-57C6-4B2F-979F-B2F731CD8869}" type="slidenum">
              <a:rPr lang="en-US" smtClean="0"/>
              <a:pPr/>
              <a:t>45</a:t>
            </a:fld>
            <a:endParaRPr lang="en-US"/>
          </a:p>
        </p:txBody>
      </p:sp>
    </p:spTree>
    <p:extLst>
      <p:ext uri="{BB962C8B-B14F-4D97-AF65-F5344CB8AC3E}">
        <p14:creationId xmlns:p14="http://schemas.microsoft.com/office/powerpoint/2010/main" val="1901058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effectLst/>
              </a:rPr>
              <a:t>Source:</a:t>
            </a:r>
            <a:r>
              <a:rPr lang="en-US" baseline="0" dirty="0" smtClean="0">
                <a:effectLst/>
              </a:rPr>
              <a:t>  </a:t>
            </a:r>
            <a:r>
              <a:rPr lang="en-US" i="1" baseline="0" dirty="0" smtClean="0">
                <a:effectLst/>
              </a:rPr>
              <a:t>Evacuation Plans and Procedures </a:t>
            </a:r>
            <a:r>
              <a:rPr lang="en-US" i="1" baseline="0" dirty="0" err="1" smtClean="0">
                <a:effectLst/>
              </a:rPr>
              <a:t>eTool</a:t>
            </a:r>
            <a:r>
              <a:rPr lang="en-US" i="1" baseline="0" dirty="0" smtClean="0">
                <a:effectLst/>
              </a:rPr>
              <a:t> </a:t>
            </a:r>
            <a:r>
              <a:rPr lang="en-US" baseline="0" dirty="0" smtClean="0">
                <a:effectLst/>
              </a:rPr>
              <a:t>(2002), OSHA </a:t>
            </a:r>
            <a:r>
              <a:rPr lang="en-US" baseline="0" dirty="0" err="1" smtClean="0">
                <a:effectLst/>
              </a:rPr>
              <a:t>eTool</a:t>
            </a:r>
            <a:r>
              <a:rPr lang="en-US" baseline="0" dirty="0" smtClean="0">
                <a:effectLst/>
              </a:rPr>
              <a:t>, </a:t>
            </a:r>
            <a:r>
              <a:rPr lang="en-US" dirty="0" smtClean="0">
                <a:effectLst/>
              </a:rPr>
              <a:t>https://www.osha.gov/SLTC/etools/evacuation/implementation.html</a:t>
            </a:r>
          </a:p>
          <a:p>
            <a:endParaRPr lang="en-US" dirty="0" smtClean="0">
              <a:effectLst/>
            </a:endParaRPr>
          </a:p>
          <a:p>
            <a:r>
              <a:rPr lang="en-US" dirty="0" smtClean="0">
                <a:effectLst/>
              </a:rPr>
              <a:t>“Before implementing the emergency action plan, the employer must designate and train enough people to assist in the safe and orderly emergency evacuation of employees. [</a:t>
            </a:r>
            <a:r>
              <a:rPr lang="en-US" dirty="0" smtClean="0">
                <a:effectLst/>
                <a:hlinkClick r:id="rId3" tooltip="29 CFR 1910.38(e)"/>
              </a:rPr>
              <a:t>29 CFR 1910.38(e)</a:t>
            </a:r>
            <a:r>
              <a:rPr lang="en-US" dirty="0" smtClean="0">
                <a:effectLst/>
              </a:rPr>
              <a:t>] Employers should review the plan with each employee when the initial plan is developed and when each employee is initially assigned to the job. [</a:t>
            </a:r>
            <a:r>
              <a:rPr lang="en-US" dirty="0" smtClean="0">
                <a:effectLst/>
                <a:hlinkClick r:id="rId4" tooltip="29 CFR 1910.38(f)(1)"/>
              </a:rPr>
              <a:t>29 CFR 1910.38(f)(1)</a:t>
            </a:r>
            <a:r>
              <a:rPr lang="en-US" dirty="0" smtClean="0">
                <a:effectLst/>
              </a:rPr>
              <a:t>] Employers should review the plan with each employee when his/her actions or responsibilities under the plan change or when the plan changes. [</a:t>
            </a:r>
            <a:r>
              <a:rPr lang="en-US" dirty="0" smtClean="0">
                <a:effectLst/>
                <a:hlinkClick r:id="rId5" tooltip="29 CFR 1910.38(f)(2)"/>
              </a:rPr>
              <a:t>29 CFR 1910.38(f)(2)</a:t>
            </a:r>
            <a:r>
              <a:rPr lang="en-US" dirty="0" smtClean="0">
                <a:effectLst/>
              </a:rPr>
              <a:t> and </a:t>
            </a:r>
            <a:r>
              <a:rPr lang="en-US" dirty="0" smtClean="0">
                <a:effectLst/>
                <a:hlinkClick r:id="rId6" tooltip="29 CFR 1910.38(f)(3)"/>
              </a:rPr>
              <a:t>29 CFR 1910.38(f)(3)</a:t>
            </a:r>
            <a:r>
              <a:rPr lang="en-US" dirty="0" smtClean="0">
                <a:effectLst/>
              </a:rPr>
              <a:t>] Effective plans often call for retraining employees annually and include drills in which employees can practice evacuating their workplace and gathering in the assembly area.</a:t>
            </a:r>
          </a:p>
          <a:p>
            <a:endParaRPr lang="en-US" dirty="0" smtClean="0">
              <a:effectLst/>
            </a:endParaRPr>
          </a:p>
          <a:p>
            <a:r>
              <a:rPr lang="en-US" dirty="0" smtClean="0">
                <a:effectLst/>
              </a:rPr>
              <a:t>Educate your employees about the types of emergencies that may occur and train them in the proper course of action. The size of your workplace and workforce, processes used, materials handled, and the availability of onsite or outside resources will determine your training requirements. Be sure all employees understand the function and elements of your emergency action plan, including types of potential emergencies, reporting procedures, alarm systems, evacuation plans, and shutdown procedures. Discuss any special hazards you may have onsite such as flammable materials, toxic chemicals, radioactive sources, or water-reactive substances. An employer must inform employees of the fire hazards to which they are exposed and review with each employee those parts of the fire prevention plan necessary for self-protection. [</a:t>
            </a:r>
            <a:r>
              <a:rPr lang="en-US" dirty="0" smtClean="0">
                <a:effectLst/>
                <a:hlinkClick r:id="rId7" tooltip="29 CFR 1910.39(d)"/>
              </a:rPr>
              <a:t>29 CFR 1910.39(d)</a:t>
            </a:r>
            <a:r>
              <a:rPr lang="en-US" dirty="0" smtClean="0">
                <a:effectLst/>
              </a:rPr>
              <a:t>]</a:t>
            </a:r>
          </a:p>
          <a:p>
            <a:endParaRPr lang="en-US" dirty="0" smtClean="0">
              <a:effectLst/>
            </a:endParaRPr>
          </a:p>
          <a:p>
            <a:r>
              <a:rPr lang="en-US" dirty="0" smtClean="0">
                <a:effectLst/>
              </a:rPr>
              <a:t>Clearly communicate to your employees who will be in charge during an emergency to minimize confusion.”</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8</a:t>
            </a:fld>
            <a:endParaRPr lang="en-US"/>
          </a:p>
        </p:txBody>
      </p:sp>
    </p:spTree>
    <p:extLst>
      <p:ext uri="{BB962C8B-B14F-4D97-AF65-F5344CB8AC3E}">
        <p14:creationId xmlns:p14="http://schemas.microsoft.com/office/powerpoint/2010/main" val="25864668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effectLst/>
              </a:rPr>
              <a:t>Source:</a:t>
            </a:r>
            <a:r>
              <a:rPr lang="en-US" baseline="0" dirty="0" smtClean="0">
                <a:effectLst/>
              </a:rPr>
              <a:t>  </a:t>
            </a:r>
            <a:r>
              <a:rPr lang="en-US" i="1" baseline="0" dirty="0" smtClean="0">
                <a:effectLst/>
              </a:rPr>
              <a:t>Evacuation Plans and Procedures </a:t>
            </a:r>
            <a:r>
              <a:rPr lang="en-US" i="1" baseline="0" dirty="0" err="1" smtClean="0">
                <a:effectLst/>
              </a:rPr>
              <a:t>eTool</a:t>
            </a:r>
            <a:r>
              <a:rPr lang="en-US" i="1" baseline="0" dirty="0" smtClean="0">
                <a:effectLst/>
              </a:rPr>
              <a:t> </a:t>
            </a:r>
            <a:r>
              <a:rPr lang="en-US" baseline="0" dirty="0" smtClean="0">
                <a:effectLst/>
              </a:rPr>
              <a:t>(2002), OSHA </a:t>
            </a:r>
            <a:r>
              <a:rPr lang="en-US" baseline="0" dirty="0" err="1" smtClean="0">
                <a:effectLst/>
              </a:rPr>
              <a:t>eTool</a:t>
            </a:r>
            <a:r>
              <a:rPr lang="en-US" baseline="0" dirty="0" smtClean="0">
                <a:effectLst/>
              </a:rPr>
              <a:t>, </a:t>
            </a:r>
            <a:r>
              <a:rPr lang="en-US" dirty="0" smtClean="0">
                <a:effectLst/>
              </a:rPr>
              <a:t>https://www.osha.gov/SLTC/etools/evacuation/implementation.html</a:t>
            </a:r>
          </a:p>
          <a:p>
            <a:endParaRPr lang="en-US" dirty="0" smtClean="0">
              <a:effectLst/>
            </a:endParaRPr>
          </a:p>
          <a:p>
            <a:r>
              <a:rPr lang="en-US" dirty="0" smtClean="0">
                <a:effectLst/>
              </a:rPr>
              <a:t>“General training for your employees should also address the following:</a:t>
            </a:r>
          </a:p>
          <a:p>
            <a:pPr marL="171450" indent="-171450">
              <a:buFont typeface="Arial" panose="020B0604020202020204" pitchFamily="34" charset="0"/>
              <a:buChar char="•"/>
            </a:pPr>
            <a:r>
              <a:rPr lang="en-US" dirty="0" smtClean="0">
                <a:effectLst/>
              </a:rPr>
              <a:t>Individual roles and responsibilities.</a:t>
            </a:r>
          </a:p>
          <a:p>
            <a:pPr marL="171450" indent="-171450">
              <a:buFont typeface="Arial" panose="020B0604020202020204" pitchFamily="34" charset="0"/>
              <a:buChar char="•"/>
            </a:pPr>
            <a:r>
              <a:rPr lang="en-US" dirty="0" smtClean="0">
                <a:effectLst/>
              </a:rPr>
              <a:t>Threats, hazards, and protective actions.</a:t>
            </a:r>
          </a:p>
          <a:p>
            <a:pPr marL="171450" indent="-171450">
              <a:buFont typeface="Arial" panose="020B0604020202020204" pitchFamily="34" charset="0"/>
              <a:buChar char="•"/>
            </a:pPr>
            <a:r>
              <a:rPr lang="en-US" dirty="0" smtClean="0">
                <a:effectLst/>
              </a:rPr>
              <a:t>Notification, warning, and communications procedures.</a:t>
            </a:r>
          </a:p>
          <a:p>
            <a:pPr marL="171450" indent="-171450">
              <a:buFont typeface="Arial" panose="020B0604020202020204" pitchFamily="34" charset="0"/>
              <a:buChar char="•"/>
            </a:pPr>
            <a:r>
              <a:rPr lang="en-US" dirty="0" smtClean="0">
                <a:effectLst/>
              </a:rPr>
              <a:t>Means for locating family members in an emergency.</a:t>
            </a:r>
          </a:p>
          <a:p>
            <a:pPr marL="171450" indent="-171450">
              <a:buFont typeface="Arial" panose="020B0604020202020204" pitchFamily="34" charset="0"/>
              <a:buChar char="•"/>
            </a:pPr>
            <a:r>
              <a:rPr lang="en-US" dirty="0" smtClean="0">
                <a:effectLst/>
              </a:rPr>
              <a:t>Emergency response procedures.</a:t>
            </a:r>
          </a:p>
          <a:p>
            <a:pPr marL="171450" indent="-171450">
              <a:buFont typeface="Arial" panose="020B0604020202020204" pitchFamily="34" charset="0"/>
              <a:buChar char="•"/>
            </a:pPr>
            <a:r>
              <a:rPr lang="en-US" dirty="0" smtClean="0">
                <a:effectLst/>
              </a:rPr>
              <a:t>Evacuation, shelter, and accountability procedures.</a:t>
            </a:r>
          </a:p>
          <a:p>
            <a:pPr marL="171450" indent="-171450">
              <a:buFont typeface="Arial" panose="020B0604020202020204" pitchFamily="34" charset="0"/>
              <a:buChar char="•"/>
            </a:pPr>
            <a:r>
              <a:rPr lang="en-US" dirty="0" smtClean="0">
                <a:effectLst/>
              </a:rPr>
              <a:t>Location and use of common emergency equipment.</a:t>
            </a:r>
          </a:p>
          <a:p>
            <a:pPr marL="171450" indent="-171450">
              <a:buFont typeface="Arial" panose="020B0604020202020204" pitchFamily="34" charset="0"/>
              <a:buChar char="•"/>
            </a:pPr>
            <a:r>
              <a:rPr lang="en-US" dirty="0" smtClean="0">
                <a:effectLst/>
              </a:rPr>
              <a:t>Emergency shutdown procedures.”</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9</a:t>
            </a:fld>
            <a:endParaRPr lang="en-US"/>
          </a:p>
        </p:txBody>
      </p:sp>
    </p:spTree>
    <p:extLst>
      <p:ext uri="{BB962C8B-B14F-4D97-AF65-F5344CB8AC3E}">
        <p14:creationId xmlns:p14="http://schemas.microsoft.com/office/powerpoint/2010/main" val="20347763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228600" lvl="0" indent="-228600"/>
            <a:r>
              <a:rPr lang="en-US" sz="2800" dirty="0" smtClean="0">
                <a:solidFill>
                  <a:prstClr val="black"/>
                </a:solidFill>
              </a:rPr>
              <a:t>Examples of procedures</a:t>
            </a:r>
            <a:r>
              <a:rPr lang="en-US" sz="2800" baseline="0" dirty="0" smtClean="0">
                <a:solidFill>
                  <a:prstClr val="black"/>
                </a:solidFill>
              </a:rPr>
              <a:t> </a:t>
            </a:r>
            <a:r>
              <a:rPr lang="en-US" sz="2800" dirty="0" smtClean="0">
                <a:solidFill>
                  <a:prstClr val="black"/>
                </a:solidFill>
              </a:rPr>
              <a:t>for elements of EAP:</a:t>
            </a:r>
          </a:p>
          <a:p>
            <a:pPr marL="228600" lvl="0" indent="-228600"/>
            <a:endParaRPr lang="en-US" sz="2800" dirty="0" smtClean="0">
              <a:solidFill>
                <a:prstClr val="black"/>
              </a:solidFill>
            </a:endParaRPr>
          </a:p>
          <a:p>
            <a:pPr marL="457200" lvl="0" indent="-457200">
              <a:buFont typeface="Arial" panose="020B0604020202020204" pitchFamily="34" charset="0"/>
              <a:buChar char="•"/>
            </a:pPr>
            <a:r>
              <a:rPr lang="en-US" sz="2800" dirty="0" smtClean="0">
                <a:solidFill>
                  <a:prstClr val="black"/>
                </a:solidFill>
              </a:rPr>
              <a:t>Method of reporting an emergency</a:t>
            </a:r>
          </a:p>
          <a:p>
            <a:pPr marL="800100" lvl="1" indent="-342900">
              <a:buFont typeface="Courier New" panose="02070309020205020404" pitchFamily="49" charset="0"/>
              <a:buChar char="o"/>
            </a:pPr>
            <a:r>
              <a:rPr lang="en-US" sz="2400" dirty="0" smtClean="0">
                <a:solidFill>
                  <a:prstClr val="black"/>
                </a:solidFill>
              </a:rPr>
              <a:t>911</a:t>
            </a:r>
          </a:p>
          <a:p>
            <a:pPr marL="800100" lvl="1" indent="-342900">
              <a:buFont typeface="Courier New" panose="02070309020205020404" pitchFamily="49" charset="0"/>
              <a:buChar char="o"/>
            </a:pPr>
            <a:r>
              <a:rPr lang="en-US" sz="2400" dirty="0" smtClean="0">
                <a:solidFill>
                  <a:prstClr val="black"/>
                </a:solidFill>
              </a:rPr>
              <a:t>Onsite resources </a:t>
            </a:r>
          </a:p>
          <a:p>
            <a:pPr marL="228600" indent="-228600"/>
            <a:endParaRPr lang="en-US" sz="2800" dirty="0" smtClean="0">
              <a:solidFill>
                <a:prstClr val="black"/>
              </a:solidFill>
            </a:endParaRPr>
          </a:p>
          <a:p>
            <a:pPr marL="457200" indent="-457200">
              <a:buFont typeface="Arial" panose="020B0604020202020204" pitchFamily="34" charset="0"/>
              <a:buChar char="•"/>
            </a:pPr>
            <a:r>
              <a:rPr lang="en-US" sz="2800" dirty="0" smtClean="0">
                <a:solidFill>
                  <a:prstClr val="black"/>
                </a:solidFill>
              </a:rPr>
              <a:t>Instructions for exit</a:t>
            </a:r>
          </a:p>
          <a:p>
            <a:pPr marL="800100" lvl="1" indent="-342900">
              <a:buFont typeface="Courier New" panose="02070309020205020404" pitchFamily="49" charset="0"/>
              <a:buChar char="o"/>
            </a:pPr>
            <a:r>
              <a:rPr lang="en-US" sz="2400" dirty="0" smtClean="0">
                <a:solidFill>
                  <a:prstClr val="black"/>
                </a:solidFill>
              </a:rPr>
              <a:t>Pull alarm</a:t>
            </a:r>
          </a:p>
          <a:p>
            <a:pPr marL="800100" lvl="1" indent="-342900">
              <a:buFont typeface="Courier New" panose="02070309020205020404" pitchFamily="49" charset="0"/>
              <a:buChar char="o"/>
            </a:pPr>
            <a:r>
              <a:rPr lang="en-US" sz="2400" dirty="0" smtClean="0">
                <a:solidFill>
                  <a:prstClr val="black"/>
                </a:solidFill>
              </a:rPr>
              <a:t>Use nearest staircase</a:t>
            </a:r>
          </a:p>
          <a:p>
            <a:pPr marL="800100" lvl="1" indent="-342900">
              <a:buFont typeface="Courier New" panose="02070309020205020404" pitchFamily="49" charset="0"/>
              <a:buChar char="o"/>
            </a:pPr>
            <a:r>
              <a:rPr lang="en-US" sz="2400" dirty="0" smtClean="0">
                <a:solidFill>
                  <a:prstClr val="black"/>
                </a:solidFill>
              </a:rPr>
              <a:t>Don’t use elevators</a:t>
            </a:r>
          </a:p>
          <a:p>
            <a:pPr marL="800100" lvl="1" indent="-342900">
              <a:buFont typeface="Courier New" panose="02070309020205020404" pitchFamily="49" charset="0"/>
              <a:buChar char="o"/>
            </a:pPr>
            <a:r>
              <a:rPr lang="en-US" sz="2400" dirty="0" smtClean="0">
                <a:solidFill>
                  <a:prstClr val="black"/>
                </a:solidFill>
              </a:rPr>
              <a:t>Designate rally points </a:t>
            </a:r>
          </a:p>
          <a:p>
            <a:pPr marL="800100" lvl="1" indent="-342900">
              <a:buFont typeface="Courier New" panose="02070309020205020404" pitchFamily="49" charset="0"/>
              <a:buChar char="o"/>
            </a:pPr>
            <a:r>
              <a:rPr lang="en-US" sz="2400" dirty="0" smtClean="0">
                <a:solidFill>
                  <a:prstClr val="black"/>
                </a:solidFill>
              </a:rPr>
              <a:t>Accountability – who’s out</a:t>
            </a:r>
          </a:p>
          <a:p>
            <a:pPr marL="228600" indent="-228600"/>
            <a:endParaRPr lang="en-US" sz="2800" dirty="0" smtClean="0">
              <a:solidFill>
                <a:prstClr val="black"/>
              </a:solidFill>
            </a:endParaRPr>
          </a:p>
          <a:p>
            <a:pPr marL="457200" indent="-457200">
              <a:buFont typeface="Arial" panose="020B0604020202020204" pitchFamily="34" charset="0"/>
              <a:buChar char="•"/>
            </a:pPr>
            <a:r>
              <a:rPr lang="en-US" sz="2800" dirty="0" smtClean="0">
                <a:solidFill>
                  <a:prstClr val="black"/>
                </a:solidFill>
              </a:rPr>
              <a:t>Instructions for limited mobility</a:t>
            </a:r>
          </a:p>
          <a:p>
            <a:pPr marL="800100" lvl="1" indent="-342900">
              <a:buFont typeface="Courier New" panose="02070309020205020404" pitchFamily="49" charset="0"/>
              <a:buChar char="o"/>
            </a:pPr>
            <a:r>
              <a:rPr lang="en-US" sz="2400" dirty="0" smtClean="0">
                <a:solidFill>
                  <a:prstClr val="black"/>
                </a:solidFill>
              </a:rPr>
              <a:t>Proceed to nearest stairwell or area of refuge</a:t>
            </a:r>
          </a:p>
          <a:p>
            <a:pPr marL="800100" lvl="1" indent="-342900">
              <a:buFont typeface="Courier New" panose="02070309020205020404" pitchFamily="49" charset="0"/>
              <a:buChar char="o"/>
            </a:pPr>
            <a:r>
              <a:rPr lang="en-US" sz="2400" dirty="0" smtClean="0">
                <a:solidFill>
                  <a:prstClr val="black"/>
                </a:solidFill>
              </a:rPr>
              <a:t>Designate a buddy </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10</a:t>
            </a:fld>
            <a:endParaRPr lang="en-US"/>
          </a:p>
        </p:txBody>
      </p:sp>
    </p:spTree>
    <p:extLst>
      <p:ext uri="{BB962C8B-B14F-4D97-AF65-F5344CB8AC3E}">
        <p14:creationId xmlns:p14="http://schemas.microsoft.com/office/powerpoint/2010/main" val="15413044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effectLst/>
              </a:rPr>
              <a:t>Source:</a:t>
            </a:r>
            <a:r>
              <a:rPr lang="en-US" baseline="0" dirty="0" smtClean="0">
                <a:effectLst/>
              </a:rPr>
              <a:t>  </a:t>
            </a:r>
            <a:r>
              <a:rPr lang="en-US" i="1" baseline="0" dirty="0" smtClean="0">
                <a:effectLst/>
              </a:rPr>
              <a:t>Evacuation Plans and Procedures </a:t>
            </a:r>
            <a:r>
              <a:rPr lang="en-US" i="1" baseline="0" dirty="0" err="1" smtClean="0">
                <a:effectLst/>
              </a:rPr>
              <a:t>eTool</a:t>
            </a:r>
            <a:r>
              <a:rPr lang="en-US" i="1" baseline="0" dirty="0" smtClean="0">
                <a:effectLst/>
              </a:rPr>
              <a:t> </a:t>
            </a:r>
            <a:r>
              <a:rPr lang="en-US" baseline="0" dirty="0" smtClean="0">
                <a:effectLst/>
              </a:rPr>
              <a:t>(2002), OSHA </a:t>
            </a:r>
            <a:r>
              <a:rPr lang="en-US" baseline="0" dirty="0" err="1" smtClean="0">
                <a:effectLst/>
              </a:rPr>
              <a:t>eTool</a:t>
            </a:r>
            <a:r>
              <a:rPr lang="en-US" baseline="0" dirty="0" smtClean="0">
                <a:effectLst/>
              </a:rPr>
              <a:t>, </a:t>
            </a:r>
            <a:r>
              <a:rPr lang="en-US" dirty="0" smtClean="0"/>
              <a:t>https://www.osha.gov/SLTC/etools/evacuation/fire.html</a:t>
            </a:r>
          </a:p>
          <a:p>
            <a:endParaRPr lang="en-US" dirty="0" smtClean="0"/>
          </a:p>
          <a:p>
            <a:r>
              <a:rPr lang="en-US" dirty="0" smtClean="0">
                <a:effectLst/>
              </a:rPr>
              <a:t>“A fire prevention plan must be in writing, be kept in the workplace, and be made available to employees for review. However, an employer with 10 or fewer employees may communicate the plan orally to employees. [</a:t>
            </a:r>
            <a:r>
              <a:rPr lang="en-US" dirty="0" smtClean="0">
                <a:effectLst/>
                <a:hlinkClick r:id="rId3" tooltip="29 CFR 1910.39(b)"/>
              </a:rPr>
              <a:t>29 CFR 1910.39(b)</a:t>
            </a:r>
            <a:r>
              <a:rPr lang="en-US" dirty="0" smtClean="0">
                <a:effectLst/>
              </a:rPr>
              <a:t>]…</a:t>
            </a:r>
          </a:p>
          <a:p>
            <a:endParaRPr lang="en-US" dirty="0" smtClean="0">
              <a:effectLst/>
            </a:endParaRPr>
          </a:p>
          <a:p>
            <a:r>
              <a:rPr lang="en-US" dirty="0" smtClean="0">
                <a:effectLst/>
              </a:rPr>
              <a:t>An employer must inform employees upon initial assignment to a job of the fire hazards to which they are exposed. An employer must also review with each employee those parts of the fire prevention plan necessary for self-protection.”</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11</a:t>
            </a:fld>
            <a:endParaRPr lang="en-US"/>
          </a:p>
        </p:txBody>
      </p:sp>
    </p:spTree>
    <p:extLst>
      <p:ext uri="{BB962C8B-B14F-4D97-AF65-F5344CB8AC3E}">
        <p14:creationId xmlns:p14="http://schemas.microsoft.com/office/powerpoint/2010/main" val="3554779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effectLst/>
              </a:rPr>
              <a:t>Source:</a:t>
            </a:r>
            <a:r>
              <a:rPr lang="en-US" baseline="0" dirty="0" smtClean="0">
                <a:effectLst/>
              </a:rPr>
              <a:t>  </a:t>
            </a:r>
            <a:r>
              <a:rPr lang="en-US" i="1" baseline="0" dirty="0" smtClean="0">
                <a:effectLst/>
              </a:rPr>
              <a:t>Evacuation Plans and Procedures </a:t>
            </a:r>
            <a:r>
              <a:rPr lang="en-US" i="1" baseline="0" dirty="0" err="1" smtClean="0">
                <a:effectLst/>
              </a:rPr>
              <a:t>eTool</a:t>
            </a:r>
            <a:r>
              <a:rPr lang="en-US" i="1" baseline="0" dirty="0" smtClean="0">
                <a:effectLst/>
              </a:rPr>
              <a:t> </a:t>
            </a:r>
            <a:r>
              <a:rPr lang="en-US" baseline="0" dirty="0" smtClean="0">
                <a:effectLst/>
              </a:rPr>
              <a:t>(2002), OSHA </a:t>
            </a:r>
            <a:r>
              <a:rPr lang="en-US" baseline="0" dirty="0" err="1" smtClean="0">
                <a:effectLst/>
              </a:rPr>
              <a:t>eTool</a:t>
            </a:r>
            <a:r>
              <a:rPr lang="en-US" baseline="0" dirty="0" smtClean="0">
                <a:effectLst/>
              </a:rPr>
              <a:t>, </a:t>
            </a:r>
            <a:r>
              <a:rPr lang="en-US" dirty="0" smtClean="0"/>
              <a:t>https://www.osha.gov/SLTC/etools/evacuation/fire.html</a:t>
            </a:r>
          </a:p>
          <a:p>
            <a:endParaRPr lang="en-US" dirty="0" smtClean="0"/>
          </a:p>
          <a:p>
            <a:r>
              <a:rPr lang="en-US" dirty="0" smtClean="0">
                <a:effectLst/>
              </a:rPr>
              <a:t>At a minimum, your fire prevention plan must include:</a:t>
            </a:r>
          </a:p>
          <a:p>
            <a:pPr marL="171450" indent="-171450">
              <a:buFont typeface="Arial" panose="020B0604020202020204" pitchFamily="34" charset="0"/>
              <a:buChar char="•"/>
            </a:pPr>
            <a:r>
              <a:rPr lang="en-US" dirty="0" smtClean="0">
                <a:effectLst/>
              </a:rPr>
              <a:t>A list of all major fire hazards, proper handling and storage procedures for hazardous materials, potential ignition sources and their control, and the type of fire protection equipment necessary to control each major hazard. [</a:t>
            </a:r>
            <a:r>
              <a:rPr lang="en-US" dirty="0" smtClean="0">
                <a:effectLst/>
                <a:hlinkClick r:id="rId3" tooltip="29 CFR 1910.39(c)(1)"/>
              </a:rPr>
              <a:t>29 CFR 1910.39(c)(1)</a:t>
            </a:r>
            <a:r>
              <a:rPr lang="en-US" dirty="0" smtClean="0">
                <a:effectLst/>
              </a:rPr>
              <a:t>]</a:t>
            </a:r>
          </a:p>
          <a:p>
            <a:pPr marL="171450" indent="-171450">
              <a:buFont typeface="Arial" panose="020B0604020202020204" pitchFamily="34" charset="0"/>
              <a:buChar char="•"/>
            </a:pPr>
            <a:r>
              <a:rPr lang="en-US" dirty="0" smtClean="0">
                <a:effectLst/>
              </a:rPr>
              <a:t>Procedures to control accumulations of flammable and combustible waste materials. [</a:t>
            </a:r>
            <a:r>
              <a:rPr lang="en-US" dirty="0" smtClean="0">
                <a:effectLst/>
                <a:hlinkClick r:id="rId4" tooltip="29 CFR 1910.39(c)(2)"/>
              </a:rPr>
              <a:t>29 CFR 1910.39(c)(2)</a:t>
            </a:r>
            <a:r>
              <a:rPr lang="en-US" dirty="0" smtClean="0">
                <a:effectLst/>
              </a:rPr>
              <a:t>]</a:t>
            </a:r>
          </a:p>
          <a:p>
            <a:pPr marL="171450" indent="-171450">
              <a:buFont typeface="Arial" panose="020B0604020202020204" pitchFamily="34" charset="0"/>
              <a:buChar char="•"/>
            </a:pPr>
            <a:r>
              <a:rPr lang="en-US" dirty="0" smtClean="0">
                <a:effectLst/>
              </a:rPr>
              <a:t>Procedures for regular maintenance of safeguards installed on heat-producing equipment to prevent the accidental ignition of combustible materials. [</a:t>
            </a:r>
            <a:r>
              <a:rPr lang="en-US" dirty="0" smtClean="0">
                <a:effectLst/>
                <a:hlinkClick r:id="rId5" tooltip="29 CFR 1910.39(c)(3)"/>
              </a:rPr>
              <a:t>29 CFR 1910.39(c)(3)</a:t>
            </a:r>
            <a:r>
              <a:rPr lang="en-US" dirty="0" smtClean="0">
                <a:effectLst/>
              </a:rPr>
              <a:t>]</a:t>
            </a:r>
          </a:p>
          <a:p>
            <a:pPr marL="171450" indent="-171450">
              <a:buFont typeface="Arial" panose="020B0604020202020204" pitchFamily="34" charset="0"/>
              <a:buChar char="•"/>
            </a:pPr>
            <a:r>
              <a:rPr lang="en-US" dirty="0" smtClean="0">
                <a:effectLst/>
              </a:rPr>
              <a:t>The name or job title of employees responsible for maintaining equipment to prevent or control sources of ignition or fires. [</a:t>
            </a:r>
            <a:r>
              <a:rPr lang="en-US" dirty="0" smtClean="0">
                <a:effectLst/>
                <a:hlinkClick r:id="rId6" tooltip="29 CFR 1910.39(c)(4)"/>
              </a:rPr>
              <a:t>29 CFR 1910.39(c)(4)</a:t>
            </a:r>
            <a:r>
              <a:rPr lang="en-US" dirty="0" smtClean="0">
                <a:effectLst/>
              </a:rPr>
              <a:t>]</a:t>
            </a:r>
          </a:p>
          <a:p>
            <a:pPr marL="171450" indent="-171450">
              <a:buFont typeface="Arial" panose="020B0604020202020204" pitchFamily="34" charset="0"/>
              <a:buChar char="•"/>
            </a:pPr>
            <a:r>
              <a:rPr lang="en-US" dirty="0" smtClean="0">
                <a:effectLst/>
              </a:rPr>
              <a:t>The name or job title of employees responsible for the control of fuel source hazards. [</a:t>
            </a:r>
            <a:r>
              <a:rPr lang="en-US" dirty="0" smtClean="0">
                <a:effectLst/>
                <a:hlinkClick r:id="rId7" tooltip="29 CFR 1910.39(c)(5)"/>
              </a:rPr>
              <a:t>29 CFR 1910.39(c)(5)</a:t>
            </a:r>
            <a:r>
              <a:rPr lang="en-US" dirty="0" smtClean="0">
                <a:effectLst/>
              </a:rPr>
              <a:t>]</a:t>
            </a:r>
          </a:p>
          <a:p>
            <a:pPr marL="171450" indent="-171450">
              <a:buFont typeface="Arial" panose="020B0604020202020204" pitchFamily="34" charset="0"/>
              <a:buChar char="•"/>
            </a:pP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12</a:t>
            </a:fld>
            <a:endParaRPr lang="en-US"/>
          </a:p>
        </p:txBody>
      </p:sp>
    </p:spTree>
    <p:extLst>
      <p:ext uri="{BB962C8B-B14F-4D97-AF65-F5344CB8AC3E}">
        <p14:creationId xmlns:p14="http://schemas.microsoft.com/office/powerpoint/2010/main" val="483695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0"/>
            <a:ext cx="7772400" cy="1470025"/>
          </a:xfrm>
          <a:prstGeom prst="rect">
            <a:avLst/>
          </a:prstGeom>
        </p:spPr>
        <p:txBody>
          <a:bodyPr/>
          <a:lstStyle>
            <a:lvl1pPr>
              <a:defRPr>
                <a:latin typeface="Tahoma" pitchFamily="34" charset="0"/>
                <a:cs typeface="Tahoma"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886200"/>
            <a:ext cx="7772400" cy="1752600"/>
          </a:xfrm>
          <a:prstGeom prst="rect">
            <a:avLst/>
          </a:prstGeom>
        </p:spPr>
        <p:txBody>
          <a:bodyPr/>
          <a:lstStyle>
            <a:lvl1pPr marL="0" indent="0" algn="ctr">
              <a:buNone/>
              <a:defRPr sz="4000">
                <a:solidFill>
                  <a:schemeClr val="tx1">
                    <a:tint val="75000"/>
                  </a:schemeClr>
                </a:solidFill>
                <a:latin typeface="Tahoma" pitchFamily="34" charset="0"/>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3761748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447800"/>
            <a:ext cx="7315200" cy="4495801"/>
          </a:xfrm>
          <a:prstGeom prst="rect">
            <a:avLst/>
          </a:prstGeom>
        </p:spPr>
        <p:txBody>
          <a:bodyPr/>
          <a:lstStyle>
            <a:lvl1pPr>
              <a:defRPr sz="3200" b="0">
                <a:latin typeface="Tahoma" pitchFamily="34" charset="0"/>
                <a:cs typeface="Tahoma" pitchFamily="34" charset="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3"/>
          <p:cNvSpPr>
            <a:spLocks noGrp="1"/>
          </p:cNvSpPr>
          <p:nvPr>
            <p:ph type="title"/>
          </p:nvPr>
        </p:nvSpPr>
        <p:spPr>
          <a:xfrm>
            <a:off x="628650" y="365125"/>
            <a:ext cx="7886700" cy="1325563"/>
          </a:xfrm>
          <a:prstGeom prst="rect">
            <a:avLst/>
          </a:prstGeom>
        </p:spPr>
        <p:txBody>
          <a:bodyPr/>
          <a:lstStyle>
            <a:lvl1pPr>
              <a:defRPr sz="4000">
                <a:latin typeface="Tahoma" panose="020B0604030504040204" pitchFamily="34" charset="0"/>
                <a:ea typeface="Tahoma" panose="020B0604030504040204" pitchFamily="34" charset="0"/>
                <a:cs typeface="Tahoma" panose="020B0604030504040204" pitchFamily="34" charset="0"/>
              </a:defRPr>
            </a:lvl1pPr>
          </a:lstStyle>
          <a:p>
            <a:r>
              <a:rPr lang="en-US" smtClean="0"/>
              <a:t>Click to edit Master title style</a:t>
            </a:r>
            <a:endParaRPr lang="en-US"/>
          </a:p>
        </p:txBody>
      </p:sp>
    </p:spTree>
    <p:extLst>
      <p:ext uri="{BB962C8B-B14F-4D97-AF65-F5344CB8AC3E}">
        <p14:creationId xmlns:p14="http://schemas.microsoft.com/office/powerpoint/2010/main" val="117476713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atin typeface="Tahoma" pitchFamily="34" charset="0"/>
                <a:cs typeface="Tahoma" pitchFamily="34" charset="0"/>
              </a:defRPr>
            </a:lvl1pPr>
          </a:lstStyle>
          <a:p>
            <a:r>
              <a:rPr lang="en-US" dirty="0" smtClean="0"/>
              <a:t>Click to edit Master title style</a:t>
            </a:r>
            <a:endParaRPr lang="en-US" dirty="0"/>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Tahoma" pitchFamily="34" charset="0"/>
                <a:cs typeface="Tahoma"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Next topic:</a:t>
            </a:r>
          </a:p>
        </p:txBody>
      </p:sp>
    </p:spTree>
    <p:extLst>
      <p:ext uri="{BB962C8B-B14F-4D97-AF65-F5344CB8AC3E}">
        <p14:creationId xmlns:p14="http://schemas.microsoft.com/office/powerpoint/2010/main" val="396531981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194388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a:prstGeom prst="rect">
            <a:avLst/>
          </a:prstGeom>
        </p:spPr>
        <p:txBody>
          <a:bodyPr/>
          <a:lstStyle>
            <a:lvl1pPr>
              <a:defRPr sz="4000">
                <a:latin typeface="Tahoma" pitchFamily="34" charset="0"/>
                <a:cs typeface="Tahoma"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447801"/>
            <a:ext cx="4038600" cy="4572000"/>
          </a:xfrm>
          <a:prstGeom prst="rect">
            <a:avLst/>
          </a:prstGeom>
        </p:spPr>
        <p:txBody>
          <a:bodyPr/>
          <a:lstStyle>
            <a:lvl1pPr>
              <a:defRPr sz="2800" b="0">
                <a:latin typeface="Tahoma" pitchFamily="34" charset="0"/>
                <a:cs typeface="Tahoma" pitchFamily="34" charset="0"/>
              </a:defRPr>
            </a:lvl1pPr>
            <a:lvl2pPr>
              <a:defRPr sz="2400">
                <a:latin typeface="Tahoma" pitchFamily="34" charset="0"/>
                <a:cs typeface="Tahoma" pitchFamily="34" charset="0"/>
              </a:defRPr>
            </a:lvl2pPr>
            <a:lvl3pPr>
              <a:defRPr sz="2000">
                <a:latin typeface="Tahoma" pitchFamily="34" charset="0"/>
                <a:cs typeface="Tahoma" pitchFamily="34" charset="0"/>
              </a:defRPr>
            </a:lvl3pPr>
            <a:lvl4pPr>
              <a:defRPr sz="1800">
                <a:latin typeface="Tahoma" pitchFamily="34" charset="0"/>
                <a:cs typeface="Tahoma" pitchFamily="34" charset="0"/>
              </a:defRPr>
            </a:lvl4pPr>
            <a:lvl5pPr>
              <a:defRPr sz="1800">
                <a:latin typeface="Tahoma" pitchFamily="34" charset="0"/>
                <a:cs typeface="Tahoma"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447801"/>
            <a:ext cx="4038600" cy="4572000"/>
          </a:xfrm>
          <a:prstGeom prst="rect">
            <a:avLst/>
          </a:prstGeom>
        </p:spPr>
        <p:txBody>
          <a:bodyPr/>
          <a:lstStyle>
            <a:lvl1pPr>
              <a:defRPr sz="2800" b="0">
                <a:latin typeface="Tahoma" pitchFamily="34" charset="0"/>
                <a:cs typeface="Tahoma" pitchFamily="34" charset="0"/>
              </a:defRPr>
            </a:lvl1pPr>
            <a:lvl2pPr>
              <a:defRPr sz="2400">
                <a:latin typeface="Tahoma" pitchFamily="34" charset="0"/>
                <a:cs typeface="Tahoma" pitchFamily="34" charset="0"/>
              </a:defRPr>
            </a:lvl2pPr>
            <a:lvl3pPr>
              <a:defRPr sz="2000">
                <a:latin typeface="Tahoma" pitchFamily="34" charset="0"/>
                <a:cs typeface="Tahoma" pitchFamily="34" charset="0"/>
              </a:defRPr>
            </a:lvl3pPr>
            <a:lvl4pPr>
              <a:defRPr sz="1800">
                <a:latin typeface="Tahoma" pitchFamily="34" charset="0"/>
                <a:cs typeface="Tahoma" pitchFamily="34" charset="0"/>
              </a:defRPr>
            </a:lvl4pPr>
            <a:lvl5pPr>
              <a:defRPr sz="1800">
                <a:latin typeface="Tahoma" pitchFamily="34" charset="0"/>
                <a:cs typeface="Tahoma"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2894207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lvl1pPr>
              <a:defRPr sz="4000">
                <a:latin typeface="Tahoma" pitchFamily="34" charset="0"/>
                <a:cs typeface="Tahoma" pitchFamily="34" charset="0"/>
              </a:defRPr>
            </a:lvl1pPr>
          </a:lstStyle>
          <a:p>
            <a:endParaRPr lang="en-US" dirty="0"/>
          </a:p>
        </p:txBody>
      </p:sp>
    </p:spTree>
    <p:extLst>
      <p:ext uri="{BB962C8B-B14F-4D97-AF65-F5344CB8AC3E}">
        <p14:creationId xmlns:p14="http://schemas.microsoft.com/office/powerpoint/2010/main" val="82633622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7010400" y="6492875"/>
            <a:ext cx="2133600" cy="365125"/>
          </a:xfrm>
          <a:prstGeom prst="rect">
            <a:avLst/>
          </a:prstGeom>
        </p:spPr>
        <p:txBody>
          <a:bodyPr/>
          <a:lstStyle>
            <a:lvl1pPr>
              <a:defRPr>
                <a:solidFill>
                  <a:schemeClr val="tx1"/>
                </a:solidFill>
              </a:defRPr>
            </a:lvl1pPr>
          </a:lstStyle>
          <a:p>
            <a:fld id="{595ACBD8-3758-409F-B51C-9004A76C155A}" type="slidenum">
              <a:rPr lang="en-US" smtClean="0"/>
              <a:pPr/>
              <a:t>‹#›</a:t>
            </a:fld>
            <a:endParaRPr lang="en-US" dirty="0"/>
          </a:p>
        </p:txBody>
      </p:sp>
      <p:sp>
        <p:nvSpPr>
          <p:cNvPr id="8" name="Date Placeholder 3"/>
          <p:cNvSpPr>
            <a:spLocks noGrp="1"/>
          </p:cNvSpPr>
          <p:nvPr>
            <p:ph type="dt" sz="half" idx="2"/>
          </p:nvPr>
        </p:nvSpPr>
        <p:spPr>
          <a:xfrm>
            <a:off x="0" y="6492875"/>
            <a:ext cx="2133600" cy="365125"/>
          </a:xfrm>
          <a:prstGeom prst="rect">
            <a:avLst/>
          </a:prstGeom>
        </p:spPr>
        <p:txBody>
          <a:bodyPr/>
          <a:lstStyle>
            <a:lvl1pPr>
              <a:defRPr>
                <a:solidFill>
                  <a:schemeClr val="tx1"/>
                </a:solidFill>
              </a:defRPr>
            </a:lvl1pPr>
          </a:lstStyle>
          <a:p>
            <a:r>
              <a:rPr lang="en-US" smtClean="0"/>
              <a:t>OSH7510</a:t>
            </a:r>
            <a:endParaRPr lang="en-US" dirty="0"/>
          </a:p>
        </p:txBody>
      </p:sp>
      <p:sp>
        <p:nvSpPr>
          <p:cNvPr id="9" name="Rectangle 8"/>
          <p:cNvSpPr/>
          <p:nvPr/>
        </p:nvSpPr>
        <p:spPr>
          <a:xfrm>
            <a:off x="0" y="6172200"/>
            <a:ext cx="9144000" cy="685800"/>
          </a:xfrm>
          <a:prstGeom prst="rect">
            <a:avLst/>
          </a:prstGeom>
          <a:solidFill>
            <a:srgbClr val="002060"/>
          </a:solidFill>
          <a:ln>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ate Placeholder 6"/>
          <p:cNvSpPr txBox="1">
            <a:spLocks/>
          </p:cNvSpPr>
          <p:nvPr/>
        </p:nvSpPr>
        <p:spPr>
          <a:xfrm>
            <a:off x="0" y="6492875"/>
            <a:ext cx="21336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p:txBody>
      </p:sp>
      <p:cxnSp>
        <p:nvCxnSpPr>
          <p:cNvPr id="14" name="Straight Connector 13"/>
          <p:cNvCxnSpPr/>
          <p:nvPr/>
        </p:nvCxnSpPr>
        <p:spPr>
          <a:xfrm>
            <a:off x="0" y="6170612"/>
            <a:ext cx="9144000" cy="15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Course Number Placeholder 1"/>
          <p:cNvSpPr txBox="1"/>
          <p:nvPr userDrawn="1"/>
        </p:nvSpPr>
        <p:spPr>
          <a:xfrm>
            <a:off x="0" y="6642556"/>
            <a:ext cx="3810000" cy="215444"/>
          </a:xfrm>
          <a:prstGeom prst="rect">
            <a:avLst/>
          </a:prstGeom>
          <a:noFill/>
        </p:spPr>
        <p:txBody>
          <a:bodyPr wrap="square">
            <a:spAutoFit/>
          </a:bodyPr>
          <a:lstStyle/>
          <a:p>
            <a:pPr algn="l">
              <a:defRPr/>
            </a:pPr>
            <a:r>
              <a:rPr lang="en-US" sz="800" b="0" dirty="0" smtClean="0">
                <a:solidFill>
                  <a:schemeClr val="bg1"/>
                </a:solidFill>
                <a:effectLst/>
                <a:latin typeface="Tahoma" panose="020B0604030504040204" pitchFamily="34" charset="0"/>
                <a:ea typeface="Tahoma" panose="020B0604030504040204" pitchFamily="34" charset="0"/>
                <a:cs typeface="Tahoma" panose="020B0604030504040204" pitchFamily="34" charset="0"/>
              </a:rPr>
              <a:t>PPT</a:t>
            </a:r>
            <a:r>
              <a:rPr lang="en-US" sz="800" b="0" baseline="0" dirty="0" smtClean="0">
                <a:solidFill>
                  <a:schemeClr val="bg1"/>
                </a:solidFill>
                <a:effectLst/>
                <a:latin typeface="Tahoma" panose="020B0604030504040204" pitchFamily="34" charset="0"/>
                <a:ea typeface="Tahoma" panose="020B0604030504040204" pitchFamily="34" charset="0"/>
                <a:cs typeface="Tahoma" panose="020B0604030504040204" pitchFamily="34" charset="0"/>
              </a:rPr>
              <a:t> 10-hr. General Industry –  Exits, EAPs, FPPs, and Fire Protection v.03.01.17</a:t>
            </a:r>
            <a:endParaRPr lang="en-US" sz="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10" name="Slide Number Placeholder 7"/>
          <p:cNvSpPr txBox="1">
            <a:spLocks/>
          </p:cNvSpPr>
          <p:nvPr userDrawn="1"/>
        </p:nvSpPr>
        <p:spPr>
          <a:xfrm>
            <a:off x="6278587" y="6448497"/>
            <a:ext cx="2819400" cy="427310"/>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595ACBD8-3758-409F-B51C-9004A76C155A}" type="slidenum">
              <a:rPr kumimoji="0" lang="en-US" sz="800" b="0" i="0" u="none" strike="noStrike" kern="1200" cap="none" spc="0" normalizeH="0" baseline="0" noProof="0" smtClean="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smtClean="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Created by OTIEC Outreach Resources Workgroup</a:t>
            </a:r>
          </a:p>
        </p:txBody>
      </p:sp>
    </p:spTree>
    <p:extLst>
      <p:ext uri="{BB962C8B-B14F-4D97-AF65-F5344CB8AC3E}">
        <p14:creationId xmlns:p14="http://schemas.microsoft.com/office/powerpoint/2010/main" val="1901816789"/>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Lst>
  <p:timing>
    <p:tnLst>
      <p:par>
        <p:cTn id="1" dur="indefinite" restart="never" nodeType="tmRoot"/>
      </p:par>
    </p:tnLst>
  </p:timing>
  <p:txStyles>
    <p:titleStyle>
      <a:lvl1pPr algn="ctr" defTabSz="914400" rtl="0" eaLnBrk="1" latinLnBrk="0" hangingPunct="1">
        <a:spcBef>
          <a:spcPct val="0"/>
        </a:spcBef>
        <a:buNone/>
        <a:defRPr sz="4400" b="1" kern="1200">
          <a:solidFill>
            <a:schemeClr val="tx1"/>
          </a:solidFill>
          <a:latin typeface="+mn-lt"/>
          <a:ea typeface="+mj-ea"/>
          <a:cs typeface="Tahoma" pitchFamily="34" charset="0"/>
        </a:defRPr>
      </a:lvl1pPr>
    </p:titleStyle>
    <p:bodyStyle>
      <a:lvl1pPr marL="342900" indent="-342900" algn="l" defTabSz="914400" rtl="0" eaLnBrk="1" latinLnBrk="0" hangingPunct="1">
        <a:spcBef>
          <a:spcPct val="20000"/>
        </a:spcBef>
        <a:buFont typeface="Arial" pitchFamily="34" charset="0"/>
        <a:buChar char="•"/>
        <a:defRPr sz="2000" b="1" kern="1200">
          <a:solidFill>
            <a:schemeClr val="tx1"/>
          </a:solidFill>
          <a:latin typeface="+mn-lt"/>
          <a:ea typeface="+mn-ea"/>
          <a:cs typeface="Tahom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itchFamily="34" charset="0"/>
          <a:ea typeface="+mn-ea"/>
          <a:cs typeface="Tahom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itchFamily="34" charset="0"/>
          <a:ea typeface="+mn-ea"/>
          <a:cs typeface="Tahom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gif"/></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jpg"/></Relationships>
</file>

<file path=ppt/slides/_rels/slide1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g"/><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9.jpg"/></Relationships>
</file>

<file path=ppt/slides/_rels/slide2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4.jpg"/><Relationship Id="rId4" Type="http://schemas.openxmlformats.org/officeDocument/2006/relationships/image" Target="../media/image43.jpg"/></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5.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9.gif"/><Relationship Id="rId4" Type="http://schemas.openxmlformats.org/officeDocument/2006/relationships/image" Target="../media/image48.jpg"/></Relationships>
</file>

<file path=ppt/slides/_rels/slide26.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51.jpg"/></Relationships>
</file>

<file path=ppt/slides/_rels/slide2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3.emf"/><Relationship Id="rId5" Type="http://schemas.openxmlformats.org/officeDocument/2006/relationships/oleObject" Target="../embeddings/oleObject1.bin"/><Relationship Id="rId4" Type="http://schemas.openxmlformats.org/officeDocument/2006/relationships/image" Target="../media/image54.png"/></Relationships>
</file>

<file path=ppt/slides/_rels/slide2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9.gi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62.jpg"/><Relationship Id="rId4" Type="http://schemas.openxmlformats.org/officeDocument/2006/relationships/image" Target="../media/image61.jpg"/></Relationships>
</file>

<file path=ppt/slides/_rels/slide32.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4.gif"/><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67.gif"/><Relationship Id="rId5" Type="http://schemas.openxmlformats.org/officeDocument/2006/relationships/image" Target="../media/image66.gif"/><Relationship Id="rId4" Type="http://schemas.openxmlformats.org/officeDocument/2006/relationships/image" Target="../media/image65.gif"/></Relationships>
</file>

<file path=ppt/slides/_rels/slide34.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70.jpg"/></Relationships>
</file>

<file path=ppt/slides/_rels/slide3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73.gif"/></Relationships>
</file>

<file path=ppt/slides/_rels/slide38.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75.gif"/></Relationships>
</file>

<file path=ppt/slides/_rels/slide39.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75.gif"/><Relationship Id="rId4" Type="http://schemas.openxmlformats.org/officeDocument/2006/relationships/image" Target="../media/image77.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8.jp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67.gif"/></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143000"/>
            <a:ext cx="7772400" cy="2286000"/>
          </a:xfrm>
        </p:spPr>
        <p:txBody>
          <a:bodyPr/>
          <a:lstStyle/>
          <a:p>
            <a:r>
              <a:rPr lang="en-US" sz="4000" dirty="0" smtClean="0"/>
              <a:t>Exit Routes, Emergency Action Plans, Fire Prevention Plans, and Fire Protection</a:t>
            </a:r>
            <a:endParaRPr lang="en-US" sz="4000" dirty="0"/>
          </a:p>
        </p:txBody>
      </p:sp>
      <p:sp>
        <p:nvSpPr>
          <p:cNvPr id="3" name="Subtitle 2"/>
          <p:cNvSpPr>
            <a:spLocks noGrp="1"/>
          </p:cNvSpPr>
          <p:nvPr>
            <p:ph type="subTitle" idx="1"/>
          </p:nvPr>
        </p:nvSpPr>
        <p:spPr>
          <a:xfrm>
            <a:off x="342900" y="3464805"/>
            <a:ext cx="8458200" cy="1752600"/>
          </a:xfrm>
        </p:spPr>
        <p:txBody>
          <a:bodyPr/>
          <a:lstStyle/>
          <a:p>
            <a:r>
              <a:rPr lang="en-US" dirty="0" smtClean="0"/>
              <a:t>OSHA 10-Hour General Industry Outreach Training</a:t>
            </a:r>
            <a:endParaRPr lang="en-US" dirty="0"/>
          </a:p>
        </p:txBody>
      </p:sp>
    </p:spTree>
    <p:extLst>
      <p:ext uri="{BB962C8B-B14F-4D97-AF65-F5344CB8AC3E}">
        <p14:creationId xmlns:p14="http://schemas.microsoft.com/office/powerpoint/2010/main" val="7433467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838200" y="1143000"/>
            <a:ext cx="6324600" cy="1944598"/>
          </a:xfrm>
        </p:spPr>
        <p:txBody>
          <a:bodyPr/>
          <a:lstStyle/>
          <a:p>
            <a:pPr marL="0" lvl="0" indent="0">
              <a:buNone/>
            </a:pPr>
            <a:r>
              <a:rPr lang="en-US" dirty="0" smtClean="0">
                <a:solidFill>
                  <a:prstClr val="black"/>
                </a:solidFill>
              </a:rPr>
              <a:t>Examples of procedures:</a:t>
            </a:r>
          </a:p>
          <a:p>
            <a:r>
              <a:rPr lang="en-US" sz="2800" dirty="0" smtClean="0">
                <a:solidFill>
                  <a:prstClr val="black"/>
                </a:solidFill>
              </a:rPr>
              <a:t>Methods </a:t>
            </a:r>
            <a:r>
              <a:rPr lang="en-US" sz="2800" dirty="0">
                <a:solidFill>
                  <a:prstClr val="black"/>
                </a:solidFill>
              </a:rPr>
              <a:t>of reporting an </a:t>
            </a:r>
            <a:r>
              <a:rPr lang="en-US" sz="2800" dirty="0" smtClean="0">
                <a:solidFill>
                  <a:prstClr val="black"/>
                </a:solidFill>
              </a:rPr>
              <a:t>emergency</a:t>
            </a:r>
          </a:p>
          <a:p>
            <a:r>
              <a:rPr lang="en-US" sz="2800" dirty="0" smtClean="0">
                <a:solidFill>
                  <a:prstClr val="black"/>
                </a:solidFill>
              </a:rPr>
              <a:t>Instructions </a:t>
            </a:r>
            <a:r>
              <a:rPr lang="en-US" sz="2800" dirty="0">
                <a:solidFill>
                  <a:prstClr val="black"/>
                </a:solidFill>
              </a:rPr>
              <a:t>for </a:t>
            </a:r>
            <a:r>
              <a:rPr lang="en-US" sz="2800" dirty="0" smtClean="0">
                <a:solidFill>
                  <a:prstClr val="black"/>
                </a:solidFill>
              </a:rPr>
              <a:t>exit</a:t>
            </a:r>
          </a:p>
          <a:p>
            <a:r>
              <a:rPr lang="en-US" sz="2800" dirty="0">
                <a:solidFill>
                  <a:prstClr val="black"/>
                </a:solidFill>
              </a:rPr>
              <a:t>I</a:t>
            </a:r>
            <a:r>
              <a:rPr lang="en-US" sz="2800" dirty="0" smtClean="0">
                <a:solidFill>
                  <a:prstClr val="black"/>
                </a:solidFill>
              </a:rPr>
              <a:t>nstructions </a:t>
            </a:r>
            <a:r>
              <a:rPr lang="en-US" sz="2800" dirty="0">
                <a:solidFill>
                  <a:prstClr val="black"/>
                </a:solidFill>
              </a:rPr>
              <a:t>for limited </a:t>
            </a:r>
            <a:r>
              <a:rPr lang="en-US" sz="2800" dirty="0" smtClean="0">
                <a:solidFill>
                  <a:prstClr val="black"/>
                </a:solidFill>
              </a:rPr>
              <a:t>mobility</a:t>
            </a:r>
          </a:p>
          <a:p>
            <a:pPr marL="0" indent="0">
              <a:buNone/>
            </a:pPr>
            <a:endParaRPr lang="en-US" dirty="0"/>
          </a:p>
        </p:txBody>
      </p:sp>
      <p:sp>
        <p:nvSpPr>
          <p:cNvPr id="2" name="Title 1"/>
          <p:cNvSpPr>
            <a:spLocks noGrp="1"/>
          </p:cNvSpPr>
          <p:nvPr>
            <p:ph type="title"/>
          </p:nvPr>
        </p:nvSpPr>
        <p:spPr>
          <a:xfrm>
            <a:off x="628650" y="76201"/>
            <a:ext cx="7886700" cy="921694"/>
          </a:xfrm>
          <a:prstGeom prst="rect">
            <a:avLst/>
          </a:prstGeom>
        </p:spPr>
        <p:txBody>
          <a:bodyPr/>
          <a:lstStyle/>
          <a:p>
            <a:r>
              <a:rPr lang="en-US" dirty="0" smtClean="0"/>
              <a:t>Emergency Action Plans</a:t>
            </a:r>
            <a:endParaRPr lang="en-US" dirty="0"/>
          </a:p>
        </p:txBody>
      </p:sp>
      <p:pic>
        <p:nvPicPr>
          <p:cNvPr id="5" name="Picture 4" title="Methods of reporting an emergenc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3565" y="3429000"/>
            <a:ext cx="2286000" cy="2286000"/>
          </a:xfrm>
          <a:prstGeom prst="rect">
            <a:avLst/>
          </a:prstGeom>
          <a:ln>
            <a:solidFill>
              <a:schemeClr val="tx1"/>
            </a:solidFill>
          </a:ln>
        </p:spPr>
      </p:pic>
      <p:pic>
        <p:nvPicPr>
          <p:cNvPr id="3" name="Picture 2" title="Emergency Plan"/>
          <p:cNvPicPr>
            <a:picLocks noChangeAspect="1"/>
          </p:cNvPicPr>
          <p:nvPr/>
        </p:nvPicPr>
        <p:blipFill rotWithShape="1">
          <a:blip r:embed="rId4">
            <a:extLst>
              <a:ext uri="{28A0092B-C50C-407E-A947-70E740481C1C}">
                <a14:useLocalDpi xmlns:a14="http://schemas.microsoft.com/office/drawing/2010/main" val="0"/>
              </a:ext>
            </a:extLst>
          </a:blip>
          <a:srcRect l="9007" t="3660" r="9007" b="3786"/>
          <a:stretch/>
        </p:blipFill>
        <p:spPr>
          <a:xfrm>
            <a:off x="3575341" y="3429000"/>
            <a:ext cx="1271832" cy="1676506"/>
          </a:xfrm>
          <a:prstGeom prst="rect">
            <a:avLst/>
          </a:prstGeom>
          <a:ln>
            <a:solidFill>
              <a:schemeClr val="tx1"/>
            </a:solidFill>
          </a:ln>
        </p:spPr>
      </p:pic>
      <p:pic>
        <p:nvPicPr>
          <p:cNvPr id="4" name="Picture 3" title="Two women work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6850" y="3429000"/>
            <a:ext cx="3238500" cy="2057400"/>
          </a:xfrm>
          <a:prstGeom prst="rect">
            <a:avLst/>
          </a:prstGeom>
        </p:spPr>
      </p:pic>
      <p:sp>
        <p:nvSpPr>
          <p:cNvPr id="9" name="TextBox 8"/>
          <p:cNvSpPr txBox="1"/>
          <p:nvPr/>
        </p:nvSpPr>
        <p:spPr>
          <a:xfrm>
            <a:off x="3749450" y="5848274"/>
            <a:ext cx="1645100" cy="215444"/>
          </a:xfrm>
          <a:prstGeom prst="rect">
            <a:avLst/>
          </a:prstGeom>
          <a:noFill/>
        </p:spPr>
        <p:txBody>
          <a:bodyPr wrap="square" rtlCol="0">
            <a:spAutoFit/>
          </a:bodyPr>
          <a:lstStyle/>
          <a:p>
            <a:pPr algn="ctr"/>
            <a:r>
              <a:rPr lang="en-US" sz="800" dirty="0" smtClean="0"/>
              <a:t>Source of graphics: OSHA</a:t>
            </a:r>
            <a:endParaRPr lang="en-US" sz="800" dirty="0"/>
          </a:p>
        </p:txBody>
      </p:sp>
    </p:spTree>
    <p:extLst>
      <p:ext uri="{BB962C8B-B14F-4D97-AF65-F5344CB8AC3E}">
        <p14:creationId xmlns:p14="http://schemas.microsoft.com/office/powerpoint/2010/main" val="7614709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55946" y="1181099"/>
            <a:ext cx="7600950" cy="4495801"/>
          </a:xfrm>
        </p:spPr>
        <p:txBody>
          <a:bodyPr/>
          <a:lstStyle/>
          <a:p>
            <a:pPr marL="0" indent="0">
              <a:buNone/>
            </a:pPr>
            <a:r>
              <a:rPr lang="en-US" dirty="0" smtClean="0"/>
              <a:t>FPP requirements:</a:t>
            </a:r>
          </a:p>
          <a:p>
            <a:r>
              <a:rPr lang="en-US" sz="2800" dirty="0" smtClean="0"/>
              <a:t>Must be</a:t>
            </a:r>
          </a:p>
          <a:p>
            <a:pPr lvl="1"/>
            <a:r>
              <a:rPr lang="en-US" sz="2400" dirty="0" smtClean="0"/>
              <a:t>In writing</a:t>
            </a:r>
          </a:p>
          <a:p>
            <a:pPr lvl="1"/>
            <a:r>
              <a:rPr lang="en-US" sz="2400" dirty="0" smtClean="0"/>
              <a:t>Kept in the workplace</a:t>
            </a:r>
          </a:p>
          <a:p>
            <a:pPr lvl="1"/>
            <a:r>
              <a:rPr lang="en-US" sz="2400" dirty="0" smtClean="0"/>
              <a:t>Available to employees </a:t>
            </a:r>
            <a:br>
              <a:rPr lang="en-US" sz="2400" dirty="0" smtClean="0"/>
            </a:br>
            <a:r>
              <a:rPr lang="en-US" sz="2400" dirty="0" smtClean="0"/>
              <a:t>for review</a:t>
            </a:r>
          </a:p>
          <a:p>
            <a:r>
              <a:rPr lang="en-US" sz="2800" dirty="0" smtClean="0"/>
              <a:t>Employer must</a:t>
            </a:r>
          </a:p>
          <a:p>
            <a:pPr lvl="1"/>
            <a:r>
              <a:rPr lang="en-US" sz="2400" dirty="0" smtClean="0"/>
              <a:t>Inform employees of fire hazards when initially assigned to a job</a:t>
            </a:r>
          </a:p>
          <a:p>
            <a:pPr lvl="1"/>
            <a:r>
              <a:rPr lang="en-US" sz="2400" dirty="0" smtClean="0"/>
              <a:t>Review with each employee applicable FPP parts</a:t>
            </a:r>
            <a:endParaRPr lang="en-US" sz="2400" dirty="0"/>
          </a:p>
        </p:txBody>
      </p:sp>
      <p:sp>
        <p:nvSpPr>
          <p:cNvPr id="3" name="Title 2"/>
          <p:cNvSpPr>
            <a:spLocks noGrp="1"/>
          </p:cNvSpPr>
          <p:nvPr>
            <p:ph type="title"/>
          </p:nvPr>
        </p:nvSpPr>
        <p:spPr>
          <a:xfrm>
            <a:off x="628650" y="152400"/>
            <a:ext cx="7886700" cy="701675"/>
          </a:xfrm>
        </p:spPr>
        <p:txBody>
          <a:bodyPr/>
          <a:lstStyle/>
          <a:p>
            <a:r>
              <a:rPr lang="en-US" dirty="0" smtClean="0"/>
              <a:t>Fire Prevention Plan</a:t>
            </a:r>
            <a:endParaRPr lang="en-US" dirty="0"/>
          </a:p>
        </p:txBody>
      </p:sp>
      <p:pic>
        <p:nvPicPr>
          <p:cNvPr id="4" name="Picture 3" title="People in a classroom"/>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9632" y="1453894"/>
            <a:ext cx="3272368" cy="2356105"/>
          </a:xfrm>
          <a:prstGeom prst="rect">
            <a:avLst/>
          </a:prstGeom>
          <a:ln>
            <a:solidFill>
              <a:schemeClr val="tx1"/>
            </a:solidFill>
          </a:ln>
        </p:spPr>
      </p:pic>
      <p:sp>
        <p:nvSpPr>
          <p:cNvPr id="6" name="TextBox 5"/>
          <p:cNvSpPr txBox="1"/>
          <p:nvPr/>
        </p:nvSpPr>
        <p:spPr>
          <a:xfrm>
            <a:off x="7587018" y="3809999"/>
            <a:ext cx="838200" cy="215444"/>
          </a:xfrm>
          <a:prstGeom prst="rect">
            <a:avLst/>
          </a:prstGeom>
          <a:noFill/>
        </p:spPr>
        <p:txBody>
          <a:bodyPr wrap="square" rtlCol="0">
            <a:spAutoFit/>
          </a:bodyPr>
          <a:lstStyle/>
          <a:p>
            <a:pPr algn="r"/>
            <a:r>
              <a:rPr lang="en-US" sz="800" dirty="0" smtClean="0"/>
              <a:t>Source: OSHA</a:t>
            </a:r>
            <a:endParaRPr lang="en-US" sz="800" dirty="0"/>
          </a:p>
        </p:txBody>
      </p:sp>
    </p:spTree>
    <p:extLst>
      <p:ext uri="{BB962C8B-B14F-4D97-AF65-F5344CB8AC3E}">
        <p14:creationId xmlns:p14="http://schemas.microsoft.com/office/powerpoint/2010/main" val="14041840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1181099"/>
            <a:ext cx="7315200" cy="4495801"/>
          </a:xfrm>
        </p:spPr>
        <p:txBody>
          <a:bodyPr/>
          <a:lstStyle/>
          <a:p>
            <a:r>
              <a:rPr lang="en-US" sz="2800" dirty="0" smtClean="0"/>
              <a:t>Included in FPP</a:t>
            </a:r>
          </a:p>
          <a:p>
            <a:pPr lvl="1"/>
            <a:r>
              <a:rPr lang="en-US" sz="2400" dirty="0" smtClean="0"/>
              <a:t>Lists of all major fire hazards, proper handling and storage of hazardous materials, ignition sources/controls, and fire protection equipment</a:t>
            </a:r>
          </a:p>
          <a:p>
            <a:pPr lvl="1"/>
            <a:r>
              <a:rPr lang="en-US" sz="2400" dirty="0" smtClean="0"/>
              <a:t>Procedures to control flammable/combustible wastes</a:t>
            </a:r>
          </a:p>
          <a:p>
            <a:pPr lvl="1"/>
            <a:r>
              <a:rPr lang="en-US" sz="2400" dirty="0" smtClean="0"/>
              <a:t>Procedures for maintenance of safeguards on heat-producing equipment</a:t>
            </a:r>
          </a:p>
          <a:p>
            <a:pPr lvl="1"/>
            <a:r>
              <a:rPr lang="en-US" sz="2400" dirty="0" smtClean="0"/>
              <a:t>Name/job titles of employees with responsibilities for maintenance of equipment and control of hazards</a:t>
            </a:r>
            <a:endParaRPr lang="en-US" sz="2400" dirty="0"/>
          </a:p>
        </p:txBody>
      </p:sp>
      <p:sp>
        <p:nvSpPr>
          <p:cNvPr id="3" name="Title 2"/>
          <p:cNvSpPr>
            <a:spLocks noGrp="1"/>
          </p:cNvSpPr>
          <p:nvPr>
            <p:ph type="title"/>
          </p:nvPr>
        </p:nvSpPr>
        <p:spPr>
          <a:xfrm>
            <a:off x="628650" y="152400"/>
            <a:ext cx="7886700" cy="701675"/>
          </a:xfrm>
        </p:spPr>
        <p:txBody>
          <a:bodyPr/>
          <a:lstStyle/>
          <a:p>
            <a:r>
              <a:rPr lang="en-US" dirty="0" smtClean="0"/>
              <a:t>Fire Prevention Plan</a:t>
            </a:r>
            <a:endParaRPr lang="en-US" dirty="0"/>
          </a:p>
        </p:txBody>
      </p:sp>
    </p:spTree>
    <p:extLst>
      <p:ext uri="{BB962C8B-B14F-4D97-AF65-F5344CB8AC3E}">
        <p14:creationId xmlns:p14="http://schemas.microsoft.com/office/powerpoint/2010/main" val="26243367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a:prstGeom prst="rect">
            <a:avLst/>
          </a:prstGeom>
        </p:spPr>
        <p:txBody>
          <a:bodyPr/>
          <a:lstStyle/>
          <a:p>
            <a:r>
              <a:rPr lang="en-US" dirty="0" smtClean="0"/>
              <a:t>Fire Prevention Plan</a:t>
            </a:r>
            <a:endParaRPr lang="en-US" dirty="0"/>
          </a:p>
        </p:txBody>
      </p:sp>
      <p:sp>
        <p:nvSpPr>
          <p:cNvPr id="3" name="Content Placeholder 2"/>
          <p:cNvSpPr>
            <a:spLocks noGrp="1"/>
          </p:cNvSpPr>
          <p:nvPr>
            <p:ph idx="1"/>
          </p:nvPr>
        </p:nvSpPr>
        <p:spPr>
          <a:xfrm>
            <a:off x="1143001" y="990600"/>
            <a:ext cx="5943600" cy="4876800"/>
          </a:xfrm>
        </p:spPr>
        <p:txBody>
          <a:bodyPr/>
          <a:lstStyle/>
          <a:p>
            <a:pPr marL="0" indent="0">
              <a:buNone/>
            </a:pPr>
            <a:r>
              <a:rPr lang="en-US" dirty="0" smtClean="0">
                <a:ea typeface="Tahoma" panose="020B0604030504040204" pitchFamily="34" charset="0"/>
              </a:rPr>
              <a:t>Preventing fires hazards:</a:t>
            </a:r>
          </a:p>
          <a:p>
            <a:r>
              <a:rPr lang="en-US" sz="2800" dirty="0" smtClean="0">
                <a:ea typeface="Tahoma" panose="020B0604030504040204" pitchFamily="34" charset="0"/>
              </a:rPr>
              <a:t>Understanding fires</a:t>
            </a:r>
          </a:p>
          <a:p>
            <a:pPr lvl="1"/>
            <a:r>
              <a:rPr lang="en-US" sz="2400" dirty="0" smtClean="0">
                <a:ea typeface="Tahoma" panose="020B0604030504040204" pitchFamily="34" charset="0"/>
              </a:rPr>
              <a:t>Rapid chemical reaction between oxygen and a combustible material</a:t>
            </a:r>
          </a:p>
          <a:p>
            <a:pPr lvl="1"/>
            <a:r>
              <a:rPr lang="en-US" sz="2400" dirty="0" smtClean="0">
                <a:ea typeface="Tahoma" panose="020B0604030504040204" pitchFamily="34" charset="0"/>
              </a:rPr>
              <a:t>Results in release of heat, light, flames, and smoke</a:t>
            </a:r>
          </a:p>
          <a:p>
            <a:pPr lvl="1"/>
            <a:r>
              <a:rPr lang="en-US" sz="2400" dirty="0" smtClean="0">
                <a:ea typeface="Tahoma" panose="020B0604030504040204" pitchFamily="34" charset="0"/>
              </a:rPr>
              <a:t>Requires four elements:</a:t>
            </a:r>
          </a:p>
          <a:p>
            <a:pPr lvl="2"/>
            <a:r>
              <a:rPr lang="en-US" sz="2000" dirty="0" smtClean="0">
                <a:ea typeface="Tahoma" panose="020B0604030504040204" pitchFamily="34" charset="0"/>
              </a:rPr>
              <a:t>Oxygen</a:t>
            </a:r>
          </a:p>
          <a:p>
            <a:pPr lvl="2"/>
            <a:r>
              <a:rPr lang="en-US" sz="2000" dirty="0" smtClean="0">
                <a:ea typeface="Tahoma" panose="020B0604030504040204" pitchFamily="34" charset="0"/>
              </a:rPr>
              <a:t>Ignition source (heat)</a:t>
            </a:r>
          </a:p>
          <a:p>
            <a:pPr lvl="2"/>
            <a:r>
              <a:rPr lang="en-US" sz="2000" dirty="0" smtClean="0">
                <a:ea typeface="Tahoma" panose="020B0604030504040204" pitchFamily="34" charset="0"/>
              </a:rPr>
              <a:t>Fuel</a:t>
            </a:r>
          </a:p>
          <a:p>
            <a:pPr lvl="2"/>
            <a:r>
              <a:rPr lang="en-US" sz="2000" dirty="0" smtClean="0">
                <a:ea typeface="Tahoma" panose="020B0604030504040204" pitchFamily="34" charset="0"/>
              </a:rPr>
              <a:t>Chemical reaction</a:t>
            </a:r>
          </a:p>
        </p:txBody>
      </p:sp>
      <p:sp>
        <p:nvSpPr>
          <p:cNvPr id="7" name="TextBox 6"/>
          <p:cNvSpPr txBox="1"/>
          <p:nvPr/>
        </p:nvSpPr>
        <p:spPr>
          <a:xfrm>
            <a:off x="6714744" y="5861506"/>
            <a:ext cx="1645100" cy="215444"/>
          </a:xfrm>
          <a:prstGeom prst="rect">
            <a:avLst/>
          </a:prstGeom>
          <a:noFill/>
        </p:spPr>
        <p:txBody>
          <a:bodyPr wrap="square" rtlCol="0">
            <a:spAutoFit/>
          </a:bodyPr>
          <a:lstStyle/>
          <a:p>
            <a:pPr algn="r"/>
            <a:r>
              <a:rPr lang="en-US" sz="800" dirty="0" smtClean="0"/>
              <a:t>Source of graphics: OSHA</a:t>
            </a:r>
            <a:endParaRPr lang="en-US" sz="800" dirty="0"/>
          </a:p>
        </p:txBody>
      </p:sp>
      <p:pic>
        <p:nvPicPr>
          <p:cNvPr id="8" name="Picture 7" title="Fire triang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00" y="3429000"/>
            <a:ext cx="2721044" cy="2367309"/>
          </a:xfrm>
          <a:prstGeom prst="rect">
            <a:avLst/>
          </a:prstGeom>
        </p:spPr>
      </p:pic>
      <p:pic>
        <p:nvPicPr>
          <p:cNvPr id="9" name="Picture 8" title="Bin on fir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1094" y="1485900"/>
            <a:ext cx="1428750" cy="1524000"/>
          </a:xfrm>
          <a:prstGeom prst="rect">
            <a:avLst/>
          </a:prstGeom>
          <a:ln>
            <a:solidFill>
              <a:schemeClr val="tx1"/>
            </a:solidFill>
          </a:ln>
        </p:spPr>
      </p:pic>
    </p:spTree>
    <p:extLst>
      <p:ext uri="{BB962C8B-B14F-4D97-AF65-F5344CB8AC3E}">
        <p14:creationId xmlns:p14="http://schemas.microsoft.com/office/powerpoint/2010/main" val="14577629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a:prstGeom prst="rect">
            <a:avLst/>
          </a:prstGeom>
        </p:spPr>
        <p:txBody>
          <a:bodyPr/>
          <a:lstStyle/>
          <a:p>
            <a:r>
              <a:rPr lang="en-US" dirty="0" smtClean="0"/>
              <a:t>Fire Prevention Plan</a:t>
            </a:r>
            <a:endParaRPr lang="en-US" dirty="0"/>
          </a:p>
        </p:txBody>
      </p:sp>
      <p:sp>
        <p:nvSpPr>
          <p:cNvPr id="3" name="Content Placeholder 2"/>
          <p:cNvSpPr>
            <a:spLocks noGrp="1"/>
          </p:cNvSpPr>
          <p:nvPr>
            <p:ph idx="1"/>
          </p:nvPr>
        </p:nvSpPr>
        <p:spPr>
          <a:xfrm>
            <a:off x="771144" y="1092427"/>
            <a:ext cx="3800856" cy="4618043"/>
          </a:xfrm>
        </p:spPr>
        <p:txBody>
          <a:bodyPr/>
          <a:lstStyle/>
          <a:p>
            <a:r>
              <a:rPr lang="en-US" sz="2800" dirty="0" smtClean="0">
                <a:ea typeface="Tahoma" panose="020B0604030504040204" pitchFamily="34" charset="0"/>
              </a:rPr>
              <a:t>Ignition sources</a:t>
            </a:r>
          </a:p>
          <a:p>
            <a:pPr lvl="1"/>
            <a:r>
              <a:rPr lang="en-US" sz="2400" dirty="0" smtClean="0">
                <a:ea typeface="Tahoma" panose="020B0604030504040204" pitchFamily="34" charset="0"/>
              </a:rPr>
              <a:t>Open flames</a:t>
            </a:r>
          </a:p>
          <a:p>
            <a:pPr lvl="1"/>
            <a:r>
              <a:rPr lang="en-US" sz="2400" dirty="0" smtClean="0">
                <a:ea typeface="Tahoma" panose="020B0604030504040204" pitchFamily="34" charset="0"/>
              </a:rPr>
              <a:t>Smoking</a:t>
            </a:r>
          </a:p>
          <a:p>
            <a:pPr lvl="1"/>
            <a:r>
              <a:rPr lang="en-US" sz="2400" dirty="0" smtClean="0">
                <a:ea typeface="Tahoma" panose="020B0604030504040204" pitchFamily="34" charset="0"/>
              </a:rPr>
              <a:t>Static electricity</a:t>
            </a:r>
          </a:p>
          <a:p>
            <a:pPr lvl="1"/>
            <a:r>
              <a:rPr lang="en-US" sz="2400" dirty="0" err="1" smtClean="0">
                <a:ea typeface="Tahoma" panose="020B0604030504040204" pitchFamily="34" charset="0"/>
              </a:rPr>
              <a:t>Hotwork</a:t>
            </a:r>
            <a:r>
              <a:rPr lang="en-US" sz="2400" dirty="0" smtClean="0">
                <a:ea typeface="Tahoma" panose="020B0604030504040204" pitchFamily="34" charset="0"/>
              </a:rPr>
              <a:t> </a:t>
            </a:r>
          </a:p>
          <a:p>
            <a:pPr lvl="1"/>
            <a:r>
              <a:rPr lang="en-US" sz="2400" dirty="0" smtClean="0">
                <a:ea typeface="Tahoma" panose="020B0604030504040204" pitchFamily="34" charset="0"/>
              </a:rPr>
              <a:t>Hot surfaces</a:t>
            </a:r>
          </a:p>
          <a:p>
            <a:pPr lvl="1"/>
            <a:r>
              <a:rPr lang="en-US" sz="2400" dirty="0" smtClean="0">
                <a:ea typeface="Tahoma" panose="020B0604030504040204" pitchFamily="34" charset="0"/>
              </a:rPr>
              <a:t>Electrical and mechanical sparks</a:t>
            </a:r>
          </a:p>
          <a:p>
            <a:pPr lvl="1"/>
            <a:r>
              <a:rPr lang="en-US" sz="2400" dirty="0" smtClean="0">
                <a:ea typeface="Tahoma" panose="020B0604030504040204" pitchFamily="34" charset="0"/>
              </a:rPr>
              <a:t>Lightning</a:t>
            </a:r>
            <a:endParaRPr lang="en-US" sz="2000" dirty="0" smtClean="0">
              <a:ea typeface="Tahoma" panose="020B0604030504040204" pitchFamily="34" charset="0"/>
            </a:endParaRPr>
          </a:p>
        </p:txBody>
      </p:sp>
      <p:sp>
        <p:nvSpPr>
          <p:cNvPr id="7" name="TextBox 6"/>
          <p:cNvSpPr txBox="1"/>
          <p:nvPr/>
        </p:nvSpPr>
        <p:spPr>
          <a:xfrm>
            <a:off x="6714744" y="5861506"/>
            <a:ext cx="1645100" cy="215444"/>
          </a:xfrm>
          <a:prstGeom prst="rect">
            <a:avLst/>
          </a:prstGeom>
          <a:noFill/>
        </p:spPr>
        <p:txBody>
          <a:bodyPr wrap="square" rtlCol="0">
            <a:spAutoFit/>
          </a:bodyPr>
          <a:lstStyle/>
          <a:p>
            <a:pPr algn="r"/>
            <a:r>
              <a:rPr lang="en-US" sz="800" dirty="0" smtClean="0"/>
              <a:t>Source of graphics: OSHA</a:t>
            </a:r>
            <a:endParaRPr lang="en-US" sz="800" dirty="0"/>
          </a:p>
        </p:txBody>
      </p:sp>
      <p:pic>
        <p:nvPicPr>
          <p:cNvPr id="4" name="Picture 3" title="Warning Sig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0" y="2821552"/>
            <a:ext cx="1905000" cy="1428750"/>
          </a:xfrm>
          <a:prstGeom prst="rect">
            <a:avLst/>
          </a:prstGeom>
          <a:ln>
            <a:solidFill>
              <a:schemeClr val="tx1"/>
            </a:solidFill>
          </a:ln>
        </p:spPr>
      </p:pic>
      <p:pic>
        <p:nvPicPr>
          <p:cNvPr id="5" name="Picture 4" title="Man Weld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5624" y="941454"/>
            <a:ext cx="2200275" cy="1650206"/>
          </a:xfrm>
          <a:prstGeom prst="rect">
            <a:avLst/>
          </a:prstGeom>
          <a:ln>
            <a:solidFill>
              <a:schemeClr val="tx1"/>
            </a:solidFill>
          </a:ln>
        </p:spPr>
      </p:pic>
      <p:pic>
        <p:nvPicPr>
          <p:cNvPr id="6" name="Picture 5" title="Lightn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73750" y="3149034"/>
            <a:ext cx="1307363" cy="2022054"/>
          </a:xfrm>
          <a:prstGeom prst="rect">
            <a:avLst/>
          </a:prstGeom>
        </p:spPr>
      </p:pic>
      <p:pic>
        <p:nvPicPr>
          <p:cNvPr id="10" name="Picture 9" title="Man with angle grinde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26236" y="4452287"/>
            <a:ext cx="1828799" cy="1371599"/>
          </a:xfrm>
          <a:prstGeom prst="rect">
            <a:avLst/>
          </a:prstGeom>
          <a:ln>
            <a:solidFill>
              <a:schemeClr val="tx1"/>
            </a:solidFill>
          </a:ln>
        </p:spPr>
      </p:pic>
      <p:pic>
        <p:nvPicPr>
          <p:cNvPr id="11" name="Picture 10" title="ash tray"/>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75038" y="1295400"/>
            <a:ext cx="1946085" cy="1387280"/>
          </a:xfrm>
          <a:prstGeom prst="rect">
            <a:avLst/>
          </a:prstGeom>
          <a:ln>
            <a:solidFill>
              <a:schemeClr val="tx1"/>
            </a:solidFill>
          </a:ln>
        </p:spPr>
      </p:pic>
      <p:sp>
        <p:nvSpPr>
          <p:cNvPr id="12" name="TextBox 11"/>
          <p:cNvSpPr txBox="1"/>
          <p:nvPr/>
        </p:nvSpPr>
        <p:spPr>
          <a:xfrm>
            <a:off x="4105142" y="2660316"/>
            <a:ext cx="838200" cy="215444"/>
          </a:xfrm>
          <a:prstGeom prst="rect">
            <a:avLst/>
          </a:prstGeom>
          <a:noFill/>
        </p:spPr>
        <p:txBody>
          <a:bodyPr wrap="square" rtlCol="0">
            <a:spAutoFit/>
          </a:bodyPr>
          <a:lstStyle/>
          <a:p>
            <a:pPr algn="r"/>
            <a:r>
              <a:rPr lang="en-US" sz="800" dirty="0" smtClean="0"/>
              <a:t>Source: CDC</a:t>
            </a:r>
            <a:endParaRPr lang="en-US" sz="800" dirty="0"/>
          </a:p>
        </p:txBody>
      </p:sp>
    </p:spTree>
    <p:extLst>
      <p:ext uri="{BB962C8B-B14F-4D97-AF65-F5344CB8AC3E}">
        <p14:creationId xmlns:p14="http://schemas.microsoft.com/office/powerpoint/2010/main" val="26245816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a:prstGeom prst="rect">
            <a:avLst/>
          </a:prstGeom>
        </p:spPr>
        <p:txBody>
          <a:bodyPr/>
          <a:lstStyle/>
          <a:p>
            <a:r>
              <a:rPr lang="en-US" dirty="0" smtClean="0"/>
              <a:t>Fire Prevention Plan</a:t>
            </a:r>
            <a:endParaRPr lang="en-US" dirty="0"/>
          </a:p>
        </p:txBody>
      </p:sp>
      <p:sp>
        <p:nvSpPr>
          <p:cNvPr id="3" name="Content Placeholder 2"/>
          <p:cNvSpPr>
            <a:spLocks noGrp="1"/>
          </p:cNvSpPr>
          <p:nvPr>
            <p:ph idx="1"/>
          </p:nvPr>
        </p:nvSpPr>
        <p:spPr>
          <a:xfrm>
            <a:off x="492369" y="1066801"/>
            <a:ext cx="8042031" cy="3810000"/>
          </a:xfrm>
        </p:spPr>
        <p:txBody>
          <a:bodyPr/>
          <a:lstStyle/>
          <a:p>
            <a:r>
              <a:rPr lang="en-US" sz="2800" dirty="0" smtClean="0">
                <a:ea typeface="Tahoma" panose="020B0604030504040204" pitchFamily="34" charset="0"/>
              </a:rPr>
              <a:t>Tasks that require fire protection and examples of hazards</a:t>
            </a:r>
          </a:p>
          <a:p>
            <a:pPr lvl="1"/>
            <a:r>
              <a:rPr lang="en-US" sz="2400" dirty="0" err="1" smtClean="0">
                <a:ea typeface="Tahoma" panose="020B0604030504040204" pitchFamily="34" charset="0"/>
              </a:rPr>
              <a:t>Hotwork</a:t>
            </a:r>
            <a:r>
              <a:rPr lang="en-US" sz="2400" dirty="0" smtClean="0">
                <a:ea typeface="Tahoma" panose="020B0604030504040204" pitchFamily="34" charset="0"/>
              </a:rPr>
              <a:t> – 30-minute </a:t>
            </a:r>
            <a:r>
              <a:rPr lang="en-US" sz="2400" dirty="0">
                <a:ea typeface="Tahoma" panose="020B0604030504040204" pitchFamily="34" charset="0"/>
              </a:rPr>
              <a:t>f</a:t>
            </a:r>
            <a:r>
              <a:rPr lang="en-US" sz="2400" dirty="0" smtClean="0">
                <a:ea typeface="Tahoma" panose="020B0604030504040204" pitchFamily="34" charset="0"/>
              </a:rPr>
              <a:t>ire watch </a:t>
            </a:r>
          </a:p>
          <a:p>
            <a:pPr lvl="1"/>
            <a:r>
              <a:rPr lang="en-US" sz="2400" dirty="0" smtClean="0">
                <a:ea typeface="Tahoma" panose="020B0604030504040204" pitchFamily="34" charset="0"/>
              </a:rPr>
              <a:t>Dispensing flammables and combustibles: gasoline, diesel, or natural gas</a:t>
            </a:r>
          </a:p>
          <a:p>
            <a:pPr lvl="1"/>
            <a:r>
              <a:rPr lang="en-US" sz="2400" dirty="0" smtClean="0">
                <a:ea typeface="Tahoma" panose="020B0604030504040204" pitchFamily="34" charset="0"/>
              </a:rPr>
              <a:t>Flammable wastes: solvent </a:t>
            </a:r>
            <a:r>
              <a:rPr lang="en-US" sz="2400" dirty="0">
                <a:ea typeface="Tahoma" panose="020B0604030504040204" pitchFamily="34" charset="0"/>
              </a:rPr>
              <a:t>waste, </a:t>
            </a:r>
            <a:r>
              <a:rPr lang="en-US" sz="2400" dirty="0" smtClean="0">
                <a:ea typeface="Tahoma" panose="020B0604030504040204" pitchFamily="34" charset="0"/>
              </a:rPr>
              <a:t>oily </a:t>
            </a:r>
            <a:r>
              <a:rPr lang="en-US" sz="2400" dirty="0">
                <a:ea typeface="Tahoma" panose="020B0604030504040204" pitchFamily="34" charset="0"/>
              </a:rPr>
              <a:t>rags, </a:t>
            </a:r>
            <a:r>
              <a:rPr lang="en-US" sz="2400" dirty="0" smtClean="0">
                <a:ea typeface="Tahoma" panose="020B0604030504040204" pitchFamily="34" charset="0"/>
              </a:rPr>
              <a:t>and </a:t>
            </a:r>
            <a:r>
              <a:rPr lang="en-US" sz="2400" dirty="0">
                <a:ea typeface="Tahoma" panose="020B0604030504040204" pitchFamily="34" charset="0"/>
              </a:rPr>
              <a:t>flammable liquids </a:t>
            </a:r>
            <a:endParaRPr lang="en-US" sz="2400" dirty="0" smtClean="0">
              <a:ea typeface="Tahoma" panose="020B0604030504040204" pitchFamily="34" charset="0"/>
            </a:endParaRPr>
          </a:p>
        </p:txBody>
      </p:sp>
      <p:pic>
        <p:nvPicPr>
          <p:cNvPr id="5" name="Picture 4" title="Men with tool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3762" y="4153553"/>
            <a:ext cx="2366435" cy="1751162"/>
          </a:xfrm>
          <a:prstGeom prst="rect">
            <a:avLst/>
          </a:prstGeom>
          <a:ln>
            <a:solidFill>
              <a:schemeClr val="tx1"/>
            </a:solidFill>
          </a:ln>
        </p:spPr>
      </p:pic>
      <p:pic>
        <p:nvPicPr>
          <p:cNvPr id="4" name="Picture 3" title="truck storag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77462" y="4117605"/>
            <a:ext cx="2504284" cy="1751162"/>
          </a:xfrm>
          <a:prstGeom prst="rect">
            <a:avLst/>
          </a:prstGeom>
          <a:ln>
            <a:solidFill>
              <a:schemeClr val="tx1"/>
            </a:solidFill>
          </a:ln>
        </p:spPr>
      </p:pic>
      <p:sp>
        <p:nvSpPr>
          <p:cNvPr id="6" name="TextBox 5"/>
          <p:cNvSpPr txBox="1"/>
          <p:nvPr/>
        </p:nvSpPr>
        <p:spPr>
          <a:xfrm>
            <a:off x="3585420" y="5955553"/>
            <a:ext cx="1667257" cy="215444"/>
          </a:xfrm>
          <a:prstGeom prst="rect">
            <a:avLst/>
          </a:prstGeom>
          <a:noFill/>
        </p:spPr>
        <p:txBody>
          <a:bodyPr wrap="square" rtlCol="0">
            <a:spAutoFit/>
          </a:bodyPr>
          <a:lstStyle/>
          <a:p>
            <a:pPr algn="r"/>
            <a:r>
              <a:rPr lang="en-US" sz="800" dirty="0" smtClean="0"/>
              <a:t>Source of graphics: OSHA</a:t>
            </a:r>
            <a:endParaRPr lang="en-US" sz="800" dirty="0"/>
          </a:p>
        </p:txBody>
      </p:sp>
      <p:pic>
        <p:nvPicPr>
          <p:cNvPr id="7" name="Picture 6" title="Waste bi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19012" y="3754125"/>
            <a:ext cx="1586788" cy="2115716"/>
          </a:xfrm>
          <a:prstGeom prst="rect">
            <a:avLst/>
          </a:prstGeom>
        </p:spPr>
      </p:pic>
    </p:spTree>
    <p:extLst>
      <p:ext uri="{BB962C8B-B14F-4D97-AF65-F5344CB8AC3E}">
        <p14:creationId xmlns:p14="http://schemas.microsoft.com/office/powerpoint/2010/main" val="30247032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a:prstGeom prst="rect">
            <a:avLst/>
          </a:prstGeom>
        </p:spPr>
        <p:txBody>
          <a:bodyPr/>
          <a:lstStyle/>
          <a:p>
            <a:r>
              <a:rPr lang="en-US" dirty="0"/>
              <a:t>Fire Prevention Plan</a:t>
            </a:r>
          </a:p>
        </p:txBody>
      </p:sp>
      <p:sp>
        <p:nvSpPr>
          <p:cNvPr id="3" name="Content Placeholder 2"/>
          <p:cNvSpPr>
            <a:spLocks noGrp="1"/>
          </p:cNvSpPr>
          <p:nvPr>
            <p:ph idx="1"/>
          </p:nvPr>
        </p:nvSpPr>
        <p:spPr>
          <a:xfrm>
            <a:off x="485274" y="1259305"/>
            <a:ext cx="6581781" cy="4495801"/>
          </a:xfrm>
        </p:spPr>
        <p:txBody>
          <a:bodyPr/>
          <a:lstStyle/>
          <a:p>
            <a:r>
              <a:rPr lang="en-US" sz="2800" dirty="0" smtClean="0"/>
              <a:t>Handling of flammable hazards</a:t>
            </a:r>
          </a:p>
          <a:p>
            <a:pPr lvl="1"/>
            <a:r>
              <a:rPr lang="en-US" sz="2400" dirty="0" smtClean="0"/>
              <a:t>Only use approved metal safety containers or original manufacturer’s containers for storage</a:t>
            </a:r>
          </a:p>
          <a:p>
            <a:pPr lvl="1"/>
            <a:r>
              <a:rPr lang="en-US" sz="2400" dirty="0" smtClean="0"/>
              <a:t>Practice good housekeeping</a:t>
            </a:r>
          </a:p>
          <a:p>
            <a:pPr lvl="1"/>
            <a:r>
              <a:rPr lang="en-US" sz="2400" dirty="0" smtClean="0"/>
              <a:t>Keep containers closed when not in use</a:t>
            </a:r>
          </a:p>
          <a:p>
            <a:pPr lvl="1"/>
            <a:r>
              <a:rPr lang="en-US" sz="2400" dirty="0" smtClean="0"/>
              <a:t>Store away from exits or passageways</a:t>
            </a:r>
          </a:p>
          <a:p>
            <a:pPr lvl="1"/>
            <a:r>
              <a:rPr lang="en-US" sz="2400" dirty="0" smtClean="0"/>
              <a:t>Keep away from ignition sources </a:t>
            </a:r>
          </a:p>
          <a:p>
            <a:pPr lvl="1"/>
            <a:endParaRPr lang="en-US" sz="2400" dirty="0"/>
          </a:p>
        </p:txBody>
      </p:sp>
      <p:pic>
        <p:nvPicPr>
          <p:cNvPr id="4" name="Picture 3" title="Flammable storage lock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1800" y="3840581"/>
            <a:ext cx="1905000" cy="1914525"/>
          </a:xfrm>
          <a:prstGeom prst="rect">
            <a:avLst/>
          </a:prstGeom>
          <a:ln>
            <a:solidFill>
              <a:schemeClr val="tx1"/>
            </a:solidFill>
          </a:ln>
        </p:spPr>
      </p:pic>
      <p:pic>
        <p:nvPicPr>
          <p:cNvPr id="5" name="Picture 5" descr="S:\flamearrestor.jpg" title="flame arrest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1414" y="1295400"/>
            <a:ext cx="1675386" cy="16764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801853" y="5878362"/>
            <a:ext cx="1667257" cy="215444"/>
          </a:xfrm>
          <a:prstGeom prst="rect">
            <a:avLst/>
          </a:prstGeom>
          <a:noFill/>
        </p:spPr>
        <p:txBody>
          <a:bodyPr wrap="square" rtlCol="0">
            <a:spAutoFit/>
          </a:bodyPr>
          <a:lstStyle/>
          <a:p>
            <a:pPr algn="r"/>
            <a:r>
              <a:rPr lang="en-US" sz="800" dirty="0" smtClean="0"/>
              <a:t>Source of graphics: OSHA</a:t>
            </a:r>
            <a:endParaRPr lang="en-US" sz="800" dirty="0"/>
          </a:p>
        </p:txBody>
      </p:sp>
    </p:spTree>
    <p:extLst>
      <p:ext uri="{BB962C8B-B14F-4D97-AF65-F5344CB8AC3E}">
        <p14:creationId xmlns:p14="http://schemas.microsoft.com/office/powerpoint/2010/main" val="37328392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a:prstGeom prst="rect">
            <a:avLst/>
          </a:prstGeom>
        </p:spPr>
        <p:txBody>
          <a:bodyPr/>
          <a:lstStyle/>
          <a:p>
            <a:r>
              <a:rPr lang="en-US" dirty="0"/>
              <a:t>Fire Prevention Plan</a:t>
            </a:r>
          </a:p>
        </p:txBody>
      </p:sp>
      <p:sp>
        <p:nvSpPr>
          <p:cNvPr id="3" name="Content Placeholder 2"/>
          <p:cNvSpPr>
            <a:spLocks noGrp="1"/>
          </p:cNvSpPr>
          <p:nvPr>
            <p:ph idx="1"/>
          </p:nvPr>
        </p:nvSpPr>
        <p:spPr>
          <a:xfrm>
            <a:off x="990600" y="1181099"/>
            <a:ext cx="5105400" cy="2628901"/>
          </a:xfrm>
        </p:spPr>
        <p:txBody>
          <a:bodyPr/>
          <a:lstStyle/>
          <a:p>
            <a:r>
              <a:rPr lang="en-US" sz="2800" dirty="0" smtClean="0"/>
              <a:t>Fire protection equipment</a:t>
            </a:r>
          </a:p>
          <a:p>
            <a:pPr lvl="1"/>
            <a:r>
              <a:rPr lang="en-US" sz="2400" dirty="0" smtClean="0"/>
              <a:t>PPE</a:t>
            </a:r>
          </a:p>
          <a:p>
            <a:pPr lvl="1"/>
            <a:r>
              <a:rPr lang="en-US" sz="2400" dirty="0" smtClean="0"/>
              <a:t>Fire Suppression </a:t>
            </a:r>
          </a:p>
          <a:p>
            <a:pPr lvl="2"/>
            <a:r>
              <a:rPr lang="en-US" sz="2000" dirty="0" smtClean="0"/>
              <a:t>Portable fire extinguishers</a:t>
            </a:r>
          </a:p>
          <a:p>
            <a:pPr lvl="2"/>
            <a:r>
              <a:rPr lang="en-US" sz="2000" dirty="0" smtClean="0"/>
              <a:t>Fixed systems </a:t>
            </a:r>
          </a:p>
        </p:txBody>
      </p:sp>
      <p:pic>
        <p:nvPicPr>
          <p:cNvPr id="4" name="Picture 3" title="Eye protec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622" y="3509541"/>
            <a:ext cx="3082300" cy="2290019"/>
          </a:xfrm>
          <a:prstGeom prst="rect">
            <a:avLst/>
          </a:prstGeom>
        </p:spPr>
      </p:pic>
      <p:pic>
        <p:nvPicPr>
          <p:cNvPr id="6" name="Picture 5" title="oxygen mask"/>
          <p:cNvPicPr>
            <a:picLocks noChangeAspect="1"/>
          </p:cNvPicPr>
          <p:nvPr/>
        </p:nvPicPr>
        <p:blipFill rotWithShape="1">
          <a:blip r:embed="rId4">
            <a:extLst>
              <a:ext uri="{28A0092B-C50C-407E-A947-70E740481C1C}">
                <a14:useLocalDpi xmlns:a14="http://schemas.microsoft.com/office/drawing/2010/main" val="0"/>
              </a:ext>
            </a:extLst>
          </a:blip>
          <a:srcRect l="11191" t="3213" r="19495" b="640"/>
          <a:stretch/>
        </p:blipFill>
        <p:spPr>
          <a:xfrm>
            <a:off x="3832800" y="4083492"/>
            <a:ext cx="1729800" cy="1576528"/>
          </a:xfrm>
          <a:prstGeom prst="rect">
            <a:avLst/>
          </a:prstGeom>
          <a:ln>
            <a:solidFill>
              <a:schemeClr val="tx1"/>
            </a:solidFill>
          </a:ln>
        </p:spPr>
      </p:pic>
      <p:pic>
        <p:nvPicPr>
          <p:cNvPr id="5" name="Picture 4" title="Man with plastic bag on his hea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57800" y="2172188"/>
            <a:ext cx="1676400" cy="2482362"/>
          </a:xfrm>
          <a:prstGeom prst="rect">
            <a:avLst/>
          </a:prstGeom>
        </p:spPr>
      </p:pic>
      <p:pic>
        <p:nvPicPr>
          <p:cNvPr id="7" name="Picture 6" title="People clea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99499" y="1338286"/>
            <a:ext cx="1490516" cy="1907860"/>
          </a:xfrm>
          <a:prstGeom prst="rect">
            <a:avLst/>
          </a:prstGeom>
        </p:spPr>
      </p:pic>
      <p:pic>
        <p:nvPicPr>
          <p:cNvPr id="8" name="Picture 7" title="Respirator"/>
          <p:cNvPicPr>
            <a:picLocks noChangeAspect="1"/>
          </p:cNvPicPr>
          <p:nvPr/>
        </p:nvPicPr>
        <p:blipFill rotWithShape="1">
          <a:blip r:embed="rId7">
            <a:extLst>
              <a:ext uri="{28A0092B-C50C-407E-A947-70E740481C1C}">
                <a14:useLocalDpi xmlns:a14="http://schemas.microsoft.com/office/drawing/2010/main" val="0"/>
              </a:ext>
            </a:extLst>
          </a:blip>
          <a:srcRect l="2617" t="1861" r="2075" b="1055"/>
          <a:stretch/>
        </p:blipFill>
        <p:spPr>
          <a:xfrm>
            <a:off x="6460682" y="4259778"/>
            <a:ext cx="1879227" cy="1271560"/>
          </a:xfrm>
          <a:prstGeom prst="rect">
            <a:avLst/>
          </a:prstGeom>
          <a:ln>
            <a:solidFill>
              <a:schemeClr val="tx1"/>
            </a:solidFill>
          </a:ln>
        </p:spPr>
      </p:pic>
      <p:sp>
        <p:nvSpPr>
          <p:cNvPr id="9" name="TextBox 8"/>
          <p:cNvSpPr txBox="1"/>
          <p:nvPr/>
        </p:nvSpPr>
        <p:spPr>
          <a:xfrm>
            <a:off x="3788426" y="5916150"/>
            <a:ext cx="1667257" cy="215444"/>
          </a:xfrm>
          <a:prstGeom prst="rect">
            <a:avLst/>
          </a:prstGeom>
          <a:noFill/>
        </p:spPr>
        <p:txBody>
          <a:bodyPr wrap="square" rtlCol="0">
            <a:spAutoFit/>
          </a:bodyPr>
          <a:lstStyle/>
          <a:p>
            <a:pPr algn="r"/>
            <a:r>
              <a:rPr lang="en-US" sz="800" dirty="0" smtClean="0"/>
              <a:t>Source of graphics: OSHA</a:t>
            </a:r>
            <a:endParaRPr lang="en-US" sz="800" dirty="0"/>
          </a:p>
        </p:txBody>
      </p:sp>
    </p:spTree>
    <p:extLst>
      <p:ext uri="{BB962C8B-B14F-4D97-AF65-F5344CB8AC3E}">
        <p14:creationId xmlns:p14="http://schemas.microsoft.com/office/powerpoint/2010/main" val="14920693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152400"/>
            <a:ext cx="8686800" cy="838200"/>
          </a:xfrm>
        </p:spPr>
        <p:txBody>
          <a:bodyPr/>
          <a:lstStyle/>
          <a:p>
            <a:r>
              <a:rPr lang="en-US" dirty="0" smtClean="0"/>
              <a:t>Conditions Requiring Evacuation</a:t>
            </a:r>
            <a:endParaRPr lang="en-US" dirty="0"/>
          </a:p>
        </p:txBody>
      </p:sp>
      <p:sp>
        <p:nvSpPr>
          <p:cNvPr id="2" name="Content Placeholder 1"/>
          <p:cNvSpPr>
            <a:spLocks noGrp="1"/>
          </p:cNvSpPr>
          <p:nvPr>
            <p:ph sz="half" idx="1"/>
          </p:nvPr>
        </p:nvSpPr>
        <p:spPr>
          <a:xfrm>
            <a:off x="260445" y="1901980"/>
            <a:ext cx="4648200" cy="3682425"/>
          </a:xfrm>
        </p:spPr>
        <p:txBody>
          <a:bodyPr/>
          <a:lstStyle/>
          <a:p>
            <a:r>
              <a:rPr lang="en-US" sz="2600" b="1" dirty="0" smtClean="0"/>
              <a:t>Man-made emergencies</a:t>
            </a:r>
          </a:p>
          <a:p>
            <a:pPr lvl="1"/>
            <a:r>
              <a:rPr lang="en-US" sz="2400" dirty="0" smtClean="0"/>
              <a:t>Fires</a:t>
            </a:r>
          </a:p>
          <a:p>
            <a:pPr lvl="1"/>
            <a:r>
              <a:rPr lang="en-US" sz="2400" dirty="0" smtClean="0"/>
              <a:t>Explosions</a:t>
            </a:r>
          </a:p>
          <a:p>
            <a:pPr lvl="1"/>
            <a:r>
              <a:rPr lang="en-US" sz="2400" dirty="0" smtClean="0"/>
              <a:t>Toxic material releases</a:t>
            </a:r>
          </a:p>
          <a:p>
            <a:pPr lvl="1"/>
            <a:r>
              <a:rPr lang="en-US" sz="2400" dirty="0" smtClean="0"/>
              <a:t>Radiological/biological incidents</a:t>
            </a:r>
          </a:p>
          <a:p>
            <a:pPr lvl="1"/>
            <a:r>
              <a:rPr lang="en-US" sz="2400" dirty="0" smtClean="0"/>
              <a:t>Civil disturbances</a:t>
            </a:r>
          </a:p>
          <a:p>
            <a:pPr lvl="1"/>
            <a:r>
              <a:rPr lang="en-US" sz="2400" dirty="0" smtClean="0"/>
              <a:t>Workplace violence</a:t>
            </a:r>
            <a:endParaRPr lang="en-US" sz="2400" dirty="0"/>
          </a:p>
        </p:txBody>
      </p:sp>
      <p:sp>
        <p:nvSpPr>
          <p:cNvPr id="4" name="Content Placeholder 3"/>
          <p:cNvSpPr>
            <a:spLocks noGrp="1"/>
          </p:cNvSpPr>
          <p:nvPr>
            <p:ph sz="half" idx="2"/>
          </p:nvPr>
        </p:nvSpPr>
        <p:spPr>
          <a:xfrm>
            <a:off x="4876800" y="1901980"/>
            <a:ext cx="4038600" cy="3203420"/>
          </a:xfrm>
        </p:spPr>
        <p:txBody>
          <a:bodyPr/>
          <a:lstStyle/>
          <a:p>
            <a:r>
              <a:rPr lang="en-US" sz="2600" b="1" dirty="0" smtClean="0"/>
              <a:t>Natural emergencies</a:t>
            </a:r>
          </a:p>
          <a:p>
            <a:pPr lvl="1"/>
            <a:r>
              <a:rPr lang="en-US" dirty="0" smtClean="0"/>
              <a:t>Floods</a:t>
            </a:r>
          </a:p>
          <a:p>
            <a:pPr lvl="1"/>
            <a:r>
              <a:rPr lang="en-US" dirty="0" smtClean="0"/>
              <a:t>Earthquakes</a:t>
            </a:r>
          </a:p>
          <a:p>
            <a:pPr lvl="1"/>
            <a:r>
              <a:rPr lang="en-US" dirty="0" smtClean="0"/>
              <a:t>Hurricanes</a:t>
            </a:r>
          </a:p>
          <a:p>
            <a:pPr lvl="1"/>
            <a:r>
              <a:rPr lang="en-US" dirty="0" smtClean="0"/>
              <a:t>Tornadoes</a:t>
            </a:r>
          </a:p>
          <a:p>
            <a:pPr lvl="1"/>
            <a:r>
              <a:rPr lang="en-US" dirty="0" smtClean="0"/>
              <a:t>Wildfires</a:t>
            </a:r>
          </a:p>
          <a:p>
            <a:pPr lvl="1"/>
            <a:r>
              <a:rPr lang="en-US" dirty="0" smtClean="0"/>
              <a:t>Winter weather</a:t>
            </a:r>
          </a:p>
          <a:p>
            <a:pPr lvl="1"/>
            <a:endParaRPr lang="en-US" dirty="0"/>
          </a:p>
        </p:txBody>
      </p:sp>
      <p:sp>
        <p:nvSpPr>
          <p:cNvPr id="5" name="TextBox 4"/>
          <p:cNvSpPr txBox="1"/>
          <p:nvPr/>
        </p:nvSpPr>
        <p:spPr>
          <a:xfrm>
            <a:off x="457200" y="1143000"/>
            <a:ext cx="8382000" cy="584775"/>
          </a:xfrm>
          <a:prstGeom prst="rect">
            <a:avLst/>
          </a:prstGeom>
          <a:noFill/>
        </p:spPr>
        <p:txBody>
          <a:bodyPr wrap="square" rtlCol="0">
            <a:spAutoFit/>
          </a:bodyPr>
          <a:lstStyle/>
          <a:p>
            <a:r>
              <a:rPr lang="en-US" sz="3200" dirty="0" smtClean="0">
                <a:latin typeface="Tahoma" panose="020B0604030504040204" pitchFamily="34" charset="0"/>
                <a:ea typeface="Tahoma" panose="020B0604030504040204" pitchFamily="34" charset="0"/>
                <a:cs typeface="Tahoma" panose="020B0604030504040204" pitchFamily="34" charset="0"/>
              </a:rPr>
              <a:t>Workplace evacuation may be required for:</a:t>
            </a:r>
            <a:endParaRPr lang="en-US" sz="3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046091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8251" y="990600"/>
            <a:ext cx="7924800" cy="3009901"/>
          </a:xfrm>
        </p:spPr>
        <p:txBody>
          <a:bodyPr/>
          <a:lstStyle/>
          <a:p>
            <a:pPr marL="0" indent="0">
              <a:buNone/>
            </a:pPr>
            <a:r>
              <a:rPr lang="en-US" dirty="0" smtClean="0"/>
              <a:t>Factors affecting response to emergencies:</a:t>
            </a:r>
          </a:p>
          <a:p>
            <a:r>
              <a:rPr lang="en-US" sz="2800" dirty="0" smtClean="0"/>
              <a:t>Type/extent of emergency</a:t>
            </a:r>
          </a:p>
          <a:p>
            <a:r>
              <a:rPr lang="en-US" sz="2800" dirty="0" smtClean="0"/>
              <a:t>Location of emergency</a:t>
            </a:r>
            <a:endParaRPr lang="en-US" sz="2400" dirty="0" smtClean="0"/>
          </a:p>
          <a:p>
            <a:r>
              <a:rPr lang="en-US" sz="2800" dirty="0" smtClean="0"/>
              <a:t>Type of building in which workplace is located</a:t>
            </a:r>
          </a:p>
          <a:p>
            <a:r>
              <a:rPr lang="en-US" sz="2800" dirty="0" smtClean="0"/>
              <a:t>Shutting down critical operations</a:t>
            </a:r>
          </a:p>
        </p:txBody>
      </p:sp>
      <p:sp>
        <p:nvSpPr>
          <p:cNvPr id="4" name="Title 2"/>
          <p:cNvSpPr>
            <a:spLocks noGrp="1"/>
          </p:cNvSpPr>
          <p:nvPr>
            <p:ph type="title"/>
          </p:nvPr>
        </p:nvSpPr>
        <p:spPr>
          <a:xfrm>
            <a:off x="228600" y="152400"/>
            <a:ext cx="8686800" cy="838200"/>
          </a:xfrm>
        </p:spPr>
        <p:txBody>
          <a:bodyPr/>
          <a:lstStyle/>
          <a:p>
            <a:r>
              <a:rPr lang="en-US" dirty="0" smtClean="0"/>
              <a:t>Conditions Requiring Evacuation</a:t>
            </a:r>
            <a:endParaRPr lang="en-US" dirty="0"/>
          </a:p>
        </p:txBody>
      </p:sp>
      <p:sp>
        <p:nvSpPr>
          <p:cNvPr id="7" name="TextBox 6"/>
          <p:cNvSpPr txBox="1"/>
          <p:nvPr/>
        </p:nvSpPr>
        <p:spPr>
          <a:xfrm>
            <a:off x="3896103" y="5883811"/>
            <a:ext cx="1351793" cy="215444"/>
          </a:xfrm>
          <a:prstGeom prst="rect">
            <a:avLst/>
          </a:prstGeom>
          <a:noFill/>
        </p:spPr>
        <p:txBody>
          <a:bodyPr wrap="square" rtlCol="0">
            <a:spAutoFit/>
          </a:bodyPr>
          <a:lstStyle/>
          <a:p>
            <a:pPr algn="ctr"/>
            <a:r>
              <a:rPr lang="en-US" sz="800" dirty="0" smtClean="0"/>
              <a:t>Source of graphics: OSHA</a:t>
            </a:r>
            <a:endParaRPr lang="en-US" sz="800" dirty="0"/>
          </a:p>
        </p:txBody>
      </p:sp>
      <p:grpSp>
        <p:nvGrpSpPr>
          <p:cNvPr id="6" name="Group 5" title="Evacuation"/>
          <p:cNvGrpSpPr/>
          <p:nvPr/>
        </p:nvGrpSpPr>
        <p:grpSpPr>
          <a:xfrm>
            <a:off x="629871" y="3535825"/>
            <a:ext cx="7802286" cy="2268436"/>
            <a:chOff x="629871" y="3535825"/>
            <a:chExt cx="7802286" cy="2268436"/>
          </a:xfrm>
        </p:grpSpPr>
        <p:pic>
          <p:nvPicPr>
            <p:cNvPr id="5" name="Picture 4" title="Hanga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4389" y="4419961"/>
              <a:ext cx="1833510" cy="1384300"/>
            </a:xfrm>
            <a:prstGeom prst="rect">
              <a:avLst/>
            </a:prstGeom>
          </p:spPr>
        </p:pic>
        <p:pic>
          <p:nvPicPr>
            <p:cNvPr id="3" name="Picture 2" title="People getting into PP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871" y="4419961"/>
              <a:ext cx="1721766" cy="1384300"/>
            </a:xfrm>
            <a:prstGeom prst="rect">
              <a:avLst/>
            </a:prstGeom>
          </p:spPr>
        </p:pic>
        <p:pic>
          <p:nvPicPr>
            <p:cNvPr id="8" name="Picture 7" title="Tank"/>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34071" y="3535825"/>
              <a:ext cx="1698086" cy="2268436"/>
            </a:xfrm>
            <a:prstGeom prst="rect">
              <a:avLst/>
            </a:prstGeom>
            <a:ln>
              <a:solidFill>
                <a:schemeClr val="tx1"/>
              </a:solidFill>
            </a:ln>
          </p:spPr>
        </p:pic>
        <p:pic>
          <p:nvPicPr>
            <p:cNvPr id="9" name="Picture 8" title="People working at disaster site"/>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50651" y="4419961"/>
              <a:ext cx="1850668" cy="1384300"/>
            </a:xfrm>
            <a:prstGeom prst="rect">
              <a:avLst/>
            </a:prstGeom>
            <a:ln>
              <a:solidFill>
                <a:schemeClr val="tx1"/>
              </a:solidFill>
            </a:ln>
          </p:spPr>
        </p:pic>
      </p:grpSp>
    </p:spTree>
    <p:extLst>
      <p:ext uri="{BB962C8B-B14F-4D97-AF65-F5344CB8AC3E}">
        <p14:creationId xmlns:p14="http://schemas.microsoft.com/office/powerpoint/2010/main" val="22546493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5844720"/>
            <a:ext cx="8991600" cy="356197"/>
          </a:xfrm>
        </p:spPr>
        <p:txBody>
          <a:bodyPr/>
          <a:lstStyle/>
          <a:p>
            <a:pPr marL="0" indent="0">
              <a:buNone/>
            </a:pPr>
            <a:r>
              <a:rPr lang="en-US" sz="1200" dirty="0"/>
              <a:t>F</a:t>
            </a:r>
            <a:r>
              <a:rPr lang="en-US" sz="1200" dirty="0" smtClean="0"/>
              <a:t>ires and explosions, as well as other workplace incidents, may require emergency actions and evacuations to protect employees.</a:t>
            </a:r>
            <a:endParaRPr lang="en-US" sz="1200" dirty="0"/>
          </a:p>
        </p:txBody>
      </p:sp>
      <p:sp>
        <p:nvSpPr>
          <p:cNvPr id="3" name="Title 2"/>
          <p:cNvSpPr>
            <a:spLocks noGrp="1"/>
          </p:cNvSpPr>
          <p:nvPr>
            <p:ph type="title"/>
          </p:nvPr>
        </p:nvSpPr>
        <p:spPr>
          <a:xfrm>
            <a:off x="628650" y="158389"/>
            <a:ext cx="7886700" cy="1325563"/>
          </a:xfrm>
        </p:spPr>
        <p:txBody>
          <a:bodyPr/>
          <a:lstStyle/>
          <a:p>
            <a:r>
              <a:rPr lang="en-US" dirty="0" smtClean="0"/>
              <a:t>Introduction</a:t>
            </a:r>
            <a:endParaRPr lang="en-US" dirty="0"/>
          </a:p>
        </p:txBody>
      </p:sp>
      <p:grpSp>
        <p:nvGrpSpPr>
          <p:cNvPr id="6" name="Group 5" title="Explosions"/>
          <p:cNvGrpSpPr/>
          <p:nvPr/>
        </p:nvGrpSpPr>
        <p:grpSpPr>
          <a:xfrm>
            <a:off x="317282" y="1094801"/>
            <a:ext cx="8460600" cy="4668398"/>
            <a:chOff x="317282" y="1297195"/>
            <a:chExt cx="8460600" cy="4668398"/>
          </a:xfrm>
        </p:grpSpPr>
        <p:pic>
          <p:nvPicPr>
            <p:cNvPr id="18" name="Picture 17" title="Explosions"/>
            <p:cNvPicPr>
              <a:picLocks noChangeAspect="1"/>
            </p:cNvPicPr>
            <p:nvPr/>
          </p:nvPicPr>
          <p:blipFill rotWithShape="1">
            <a:blip r:embed="rId3" cstate="print">
              <a:extLst>
                <a:ext uri="{28A0092B-C50C-407E-A947-70E740481C1C}">
                  <a14:useLocalDpi xmlns:a14="http://schemas.microsoft.com/office/drawing/2010/main" val="0"/>
                </a:ext>
              </a:extLst>
            </a:blip>
            <a:srcRect l="5730" r="10033"/>
            <a:stretch/>
          </p:blipFill>
          <p:spPr>
            <a:xfrm>
              <a:off x="6294270" y="3653676"/>
              <a:ext cx="2362200" cy="1864504"/>
            </a:xfrm>
            <a:prstGeom prst="rect">
              <a:avLst/>
            </a:prstGeom>
            <a:ln>
              <a:solidFill>
                <a:schemeClr val="tx1"/>
              </a:solidFill>
            </a:ln>
          </p:spPr>
        </p:pic>
        <p:pic>
          <p:nvPicPr>
            <p:cNvPr id="14" name="Picture 13" title="destroyed building"/>
            <p:cNvPicPr>
              <a:picLocks noChangeAspect="1"/>
            </p:cNvPicPr>
            <p:nvPr/>
          </p:nvPicPr>
          <p:blipFill rotWithShape="1">
            <a:blip r:embed="rId4">
              <a:extLst>
                <a:ext uri="{28A0092B-C50C-407E-A947-70E740481C1C}">
                  <a14:useLocalDpi xmlns:a14="http://schemas.microsoft.com/office/drawing/2010/main" val="0"/>
                </a:ext>
              </a:extLst>
            </a:blip>
            <a:srcRect t="10249"/>
            <a:stretch/>
          </p:blipFill>
          <p:spPr>
            <a:xfrm>
              <a:off x="5335358" y="1336398"/>
              <a:ext cx="3442524" cy="2317278"/>
            </a:xfrm>
            <a:prstGeom prst="rect">
              <a:avLst/>
            </a:prstGeom>
            <a:ln>
              <a:solidFill>
                <a:schemeClr val="tx1"/>
              </a:solidFill>
            </a:ln>
          </p:spPr>
        </p:pic>
        <p:pic>
          <p:nvPicPr>
            <p:cNvPr id="12" name="Picture 11" title="destroyed build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7282" y="1393229"/>
              <a:ext cx="3287162" cy="2203616"/>
            </a:xfrm>
            <a:prstGeom prst="rect">
              <a:avLst/>
            </a:prstGeom>
            <a:ln>
              <a:solidFill>
                <a:schemeClr val="tx1"/>
              </a:solidFill>
            </a:ln>
          </p:spPr>
        </p:pic>
        <p:pic>
          <p:nvPicPr>
            <p:cNvPr id="5" name="Picture 4" title="tornado"/>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8420" y="3556266"/>
              <a:ext cx="3279775" cy="2264788"/>
            </a:xfrm>
            <a:prstGeom prst="rect">
              <a:avLst/>
            </a:prstGeom>
            <a:ln>
              <a:solidFill>
                <a:schemeClr val="tx1"/>
              </a:solidFill>
            </a:ln>
          </p:spPr>
        </p:pic>
        <p:sp>
          <p:nvSpPr>
            <p:cNvPr id="9" name="TextBox 8"/>
            <p:cNvSpPr txBox="1"/>
            <p:nvPr/>
          </p:nvSpPr>
          <p:spPr>
            <a:xfrm>
              <a:off x="2634218" y="5670904"/>
              <a:ext cx="838200" cy="215444"/>
            </a:xfrm>
            <a:prstGeom prst="rect">
              <a:avLst/>
            </a:prstGeom>
            <a:noFill/>
          </p:spPr>
          <p:txBody>
            <a:bodyPr wrap="square" rtlCol="0">
              <a:spAutoFit/>
            </a:bodyPr>
            <a:lstStyle/>
            <a:p>
              <a:r>
                <a:rPr lang="en-US" sz="800" dirty="0" smtClean="0"/>
                <a:t>Source: NOAA</a:t>
              </a:r>
              <a:endParaRPr lang="en-US" sz="800" dirty="0"/>
            </a:p>
          </p:txBody>
        </p:sp>
        <p:pic>
          <p:nvPicPr>
            <p:cNvPr id="10" name="Picture 9" title="destroyed buildi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55288" y="1489062"/>
              <a:ext cx="2838982" cy="1860023"/>
            </a:xfrm>
            <a:prstGeom prst="rect">
              <a:avLst/>
            </a:prstGeom>
            <a:ln>
              <a:solidFill>
                <a:schemeClr val="tx1"/>
              </a:solidFill>
            </a:ln>
          </p:spPr>
        </p:pic>
        <p:sp>
          <p:nvSpPr>
            <p:cNvPr id="11" name="TextBox 10"/>
            <p:cNvSpPr txBox="1"/>
            <p:nvPr/>
          </p:nvSpPr>
          <p:spPr>
            <a:xfrm>
              <a:off x="3472418" y="1489062"/>
              <a:ext cx="838200" cy="215444"/>
            </a:xfrm>
            <a:prstGeom prst="rect">
              <a:avLst/>
            </a:prstGeom>
            <a:noFill/>
          </p:spPr>
          <p:txBody>
            <a:bodyPr wrap="square" rtlCol="0">
              <a:spAutoFit/>
            </a:bodyPr>
            <a:lstStyle/>
            <a:p>
              <a:pPr algn="r"/>
              <a:r>
                <a:rPr lang="en-US" sz="800" dirty="0" smtClean="0"/>
                <a:t>Source: OSHA</a:t>
              </a:r>
              <a:endParaRPr lang="en-US" sz="800" dirty="0"/>
            </a:p>
          </p:txBody>
        </p:sp>
        <p:sp>
          <p:nvSpPr>
            <p:cNvPr id="13" name="TextBox 12"/>
            <p:cNvSpPr txBox="1"/>
            <p:nvPr/>
          </p:nvSpPr>
          <p:spPr>
            <a:xfrm>
              <a:off x="474716" y="1437522"/>
              <a:ext cx="1352290" cy="215444"/>
            </a:xfrm>
            <a:prstGeom prst="rect">
              <a:avLst/>
            </a:prstGeom>
            <a:noFill/>
          </p:spPr>
          <p:txBody>
            <a:bodyPr wrap="square" rtlCol="0">
              <a:spAutoFit/>
            </a:bodyPr>
            <a:lstStyle/>
            <a:p>
              <a:r>
                <a:rPr lang="en-US" sz="800" dirty="0" smtClean="0"/>
                <a:t>Source: National Archives</a:t>
              </a:r>
              <a:endParaRPr lang="en-US" sz="800" dirty="0"/>
            </a:p>
          </p:txBody>
        </p:sp>
        <p:pic>
          <p:nvPicPr>
            <p:cNvPr id="4" name="Picture 3" title="building on fire"/>
            <p:cNvPicPr>
              <a:picLocks noChangeAspect="1"/>
            </p:cNvPicPr>
            <p:nvPr/>
          </p:nvPicPr>
          <p:blipFill rotWithShape="1">
            <a:blip r:embed="rId8" cstate="print">
              <a:extLst>
                <a:ext uri="{28A0092B-C50C-407E-A947-70E740481C1C}">
                  <a14:useLocalDpi xmlns:a14="http://schemas.microsoft.com/office/drawing/2010/main" val="0"/>
                </a:ext>
              </a:extLst>
            </a:blip>
            <a:srcRect r="21610"/>
            <a:stretch/>
          </p:blipFill>
          <p:spPr>
            <a:xfrm>
              <a:off x="3373196" y="3273518"/>
              <a:ext cx="3149061" cy="2678123"/>
            </a:xfrm>
            <a:prstGeom prst="rect">
              <a:avLst/>
            </a:prstGeom>
            <a:ln>
              <a:solidFill>
                <a:schemeClr val="tx1"/>
              </a:solidFill>
            </a:ln>
          </p:spPr>
        </p:pic>
        <p:sp>
          <p:nvSpPr>
            <p:cNvPr id="8" name="TextBox 7"/>
            <p:cNvSpPr txBox="1"/>
            <p:nvPr/>
          </p:nvSpPr>
          <p:spPr>
            <a:xfrm>
              <a:off x="7748459" y="5343253"/>
              <a:ext cx="838200" cy="215444"/>
            </a:xfrm>
            <a:prstGeom prst="rect">
              <a:avLst/>
            </a:prstGeom>
            <a:noFill/>
          </p:spPr>
          <p:txBody>
            <a:bodyPr wrap="square" rtlCol="0">
              <a:spAutoFit/>
            </a:bodyPr>
            <a:lstStyle/>
            <a:p>
              <a:pPr algn="r"/>
              <a:r>
                <a:rPr lang="en-US" sz="800" dirty="0" smtClean="0"/>
                <a:t>Source: CSB</a:t>
              </a:r>
              <a:endParaRPr lang="en-US" sz="800" dirty="0"/>
            </a:p>
          </p:txBody>
        </p:sp>
        <p:sp>
          <p:nvSpPr>
            <p:cNvPr id="15" name="TextBox 14"/>
            <p:cNvSpPr txBox="1"/>
            <p:nvPr/>
          </p:nvSpPr>
          <p:spPr>
            <a:xfrm>
              <a:off x="7939682" y="1297195"/>
              <a:ext cx="838200" cy="215444"/>
            </a:xfrm>
            <a:prstGeom prst="rect">
              <a:avLst/>
            </a:prstGeom>
            <a:noFill/>
          </p:spPr>
          <p:txBody>
            <a:bodyPr wrap="square" rtlCol="0">
              <a:spAutoFit/>
            </a:bodyPr>
            <a:lstStyle/>
            <a:p>
              <a:pPr algn="r"/>
              <a:r>
                <a:rPr lang="en-US" sz="800" dirty="0" smtClean="0"/>
                <a:t>Source: CSB</a:t>
              </a:r>
              <a:endParaRPr lang="en-US" sz="800" dirty="0"/>
            </a:p>
          </p:txBody>
        </p:sp>
        <p:sp>
          <p:nvSpPr>
            <p:cNvPr id="17" name="TextBox 16"/>
            <p:cNvSpPr txBox="1"/>
            <p:nvPr/>
          </p:nvSpPr>
          <p:spPr>
            <a:xfrm>
              <a:off x="5590031" y="5750149"/>
              <a:ext cx="838200" cy="215444"/>
            </a:xfrm>
            <a:prstGeom prst="rect">
              <a:avLst/>
            </a:prstGeom>
            <a:noFill/>
          </p:spPr>
          <p:txBody>
            <a:bodyPr wrap="square" rtlCol="0">
              <a:spAutoFit/>
            </a:bodyPr>
            <a:lstStyle/>
            <a:p>
              <a:pPr algn="r"/>
              <a:r>
                <a:rPr lang="en-US" sz="800" dirty="0" smtClean="0"/>
                <a:t>Source: CSB</a:t>
              </a:r>
              <a:endParaRPr lang="en-US" sz="800" dirty="0"/>
            </a:p>
          </p:txBody>
        </p:sp>
      </p:grpSp>
    </p:spTree>
    <p:extLst>
      <p:ext uri="{BB962C8B-B14F-4D97-AF65-F5344CB8AC3E}">
        <p14:creationId xmlns:p14="http://schemas.microsoft.com/office/powerpoint/2010/main" val="40725677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990600"/>
            <a:ext cx="5334000" cy="5143501"/>
          </a:xfrm>
        </p:spPr>
        <p:txBody>
          <a:bodyPr/>
          <a:lstStyle/>
          <a:p>
            <a:pPr marL="0" indent="0">
              <a:buNone/>
            </a:pPr>
            <a:r>
              <a:rPr lang="en-US" dirty="0" smtClean="0"/>
              <a:t>Fire emergencies: </a:t>
            </a:r>
            <a:br>
              <a:rPr lang="en-US" dirty="0" smtClean="0"/>
            </a:br>
            <a:r>
              <a:rPr lang="en-US" b="1" dirty="0" smtClean="0">
                <a:solidFill>
                  <a:srgbClr val="FF0000"/>
                </a:solidFill>
              </a:rPr>
              <a:t>Fight or Flee?</a:t>
            </a:r>
          </a:p>
          <a:p>
            <a:r>
              <a:rPr lang="en-US" sz="2800" dirty="0" smtClean="0"/>
              <a:t>Options for evacuation</a:t>
            </a:r>
          </a:p>
          <a:p>
            <a:pPr marL="914400" lvl="1" indent="-457200">
              <a:buFont typeface="+mj-lt"/>
              <a:buAutoNum type="arabicPeriod"/>
            </a:pPr>
            <a:r>
              <a:rPr lang="en-US" sz="2400" dirty="0" smtClean="0"/>
              <a:t>Total evacuation</a:t>
            </a:r>
            <a:endParaRPr lang="en-US" sz="2400" dirty="0"/>
          </a:p>
          <a:p>
            <a:pPr marL="914400" lvl="1" indent="-457200">
              <a:buFont typeface="+mj-lt"/>
              <a:buAutoNum type="arabicPeriod"/>
            </a:pPr>
            <a:r>
              <a:rPr lang="en-US" sz="2400" dirty="0" smtClean="0"/>
              <a:t>Designated employees authorized to fight fire; </a:t>
            </a:r>
            <a:br>
              <a:rPr lang="en-US" sz="2400" dirty="0" smtClean="0"/>
            </a:br>
            <a:r>
              <a:rPr lang="en-US" sz="2400" dirty="0" smtClean="0"/>
              <a:t>all others evacuate</a:t>
            </a:r>
          </a:p>
          <a:p>
            <a:pPr marL="914400" lvl="1" indent="-457200">
              <a:buFont typeface="+mj-lt"/>
              <a:buAutoNum type="arabicPeriod"/>
            </a:pPr>
            <a:r>
              <a:rPr lang="en-US" sz="2400" dirty="0" smtClean="0"/>
              <a:t>All employees authorized to fight fire</a:t>
            </a:r>
          </a:p>
          <a:p>
            <a:pPr marL="914400" lvl="1" indent="-457200">
              <a:buFont typeface="+mj-lt"/>
              <a:buAutoNum type="arabicPeriod"/>
            </a:pPr>
            <a:r>
              <a:rPr lang="en-US" sz="2400" dirty="0" smtClean="0"/>
              <a:t>Extinguishers provided but not intended for employee use</a:t>
            </a:r>
          </a:p>
        </p:txBody>
      </p:sp>
      <p:sp>
        <p:nvSpPr>
          <p:cNvPr id="4" name="Title 2"/>
          <p:cNvSpPr>
            <a:spLocks noGrp="1"/>
          </p:cNvSpPr>
          <p:nvPr>
            <p:ph type="title"/>
          </p:nvPr>
        </p:nvSpPr>
        <p:spPr>
          <a:xfrm>
            <a:off x="228600" y="152400"/>
            <a:ext cx="8686800" cy="838200"/>
          </a:xfrm>
        </p:spPr>
        <p:txBody>
          <a:bodyPr/>
          <a:lstStyle/>
          <a:p>
            <a:r>
              <a:rPr lang="en-US" dirty="0" smtClean="0"/>
              <a:t>Conditions Requiring Evacuation</a:t>
            </a:r>
            <a:endParaRPr lang="en-US" dirty="0"/>
          </a:p>
        </p:txBody>
      </p:sp>
      <p:sp>
        <p:nvSpPr>
          <p:cNvPr id="6" name="TextBox 5"/>
          <p:cNvSpPr txBox="1"/>
          <p:nvPr/>
        </p:nvSpPr>
        <p:spPr>
          <a:xfrm>
            <a:off x="6573007" y="5600415"/>
            <a:ext cx="1998284" cy="215444"/>
          </a:xfrm>
          <a:prstGeom prst="rect">
            <a:avLst/>
          </a:prstGeom>
          <a:noFill/>
        </p:spPr>
        <p:txBody>
          <a:bodyPr wrap="square" rtlCol="0">
            <a:spAutoFit/>
          </a:bodyPr>
          <a:lstStyle/>
          <a:p>
            <a:pPr algn="r"/>
            <a:r>
              <a:rPr lang="en-US" sz="800" dirty="0" smtClean="0"/>
              <a:t>Source of graphics: OSHA</a:t>
            </a:r>
            <a:endParaRPr lang="en-US" sz="800" dirty="0"/>
          </a:p>
        </p:txBody>
      </p:sp>
      <p:pic>
        <p:nvPicPr>
          <p:cNvPr id="7" name="Picture 5" descr="S:\Fire extinguisher training.tif" title="People watching things bur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4616" y="3181065"/>
            <a:ext cx="2606675" cy="24193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8" name="Picture 7" title="People going down the stairs"/>
          <p:cNvPicPr>
            <a:picLocks noChangeAspect="1"/>
          </p:cNvPicPr>
          <p:nvPr/>
        </p:nvPicPr>
        <p:blipFill rotWithShape="1">
          <a:blip r:embed="rId4">
            <a:extLst>
              <a:ext uri="{28A0092B-C50C-407E-A947-70E740481C1C}">
                <a14:useLocalDpi xmlns:a14="http://schemas.microsoft.com/office/drawing/2010/main" val="0"/>
              </a:ext>
            </a:extLst>
          </a:blip>
          <a:srcRect l="3147" t="2194" r="1360" b="3881"/>
          <a:stretch/>
        </p:blipFill>
        <p:spPr>
          <a:xfrm>
            <a:off x="5960019" y="1218062"/>
            <a:ext cx="2590800" cy="1694597"/>
          </a:xfrm>
          <a:prstGeom prst="rect">
            <a:avLst/>
          </a:prstGeom>
          <a:ln>
            <a:solidFill>
              <a:schemeClr val="tx1"/>
            </a:solidFill>
          </a:ln>
        </p:spPr>
      </p:pic>
    </p:spTree>
    <p:extLst>
      <p:ext uri="{BB962C8B-B14F-4D97-AF65-F5344CB8AC3E}">
        <p14:creationId xmlns:p14="http://schemas.microsoft.com/office/powerpoint/2010/main" val="30635412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990600"/>
            <a:ext cx="3886200" cy="5143501"/>
          </a:xfrm>
        </p:spPr>
        <p:txBody>
          <a:bodyPr/>
          <a:lstStyle/>
          <a:p>
            <a:pPr marL="0" indent="0">
              <a:buNone/>
            </a:pPr>
            <a:r>
              <a:rPr lang="en-US" dirty="0" smtClean="0"/>
              <a:t>Fire emergencies: </a:t>
            </a:r>
            <a:r>
              <a:rPr lang="en-US" b="1" dirty="0" smtClean="0">
                <a:solidFill>
                  <a:srgbClr val="FF0000"/>
                </a:solidFill>
              </a:rPr>
              <a:t>Fight or Flee?</a:t>
            </a:r>
          </a:p>
          <a:p>
            <a:r>
              <a:rPr lang="en-US" sz="2800" dirty="0" smtClean="0"/>
              <a:t>Performing a risk assessment</a:t>
            </a:r>
          </a:p>
          <a:p>
            <a:pPr lvl="1"/>
            <a:r>
              <a:rPr lang="en-US" sz="2400" dirty="0" smtClean="0"/>
              <a:t>Is the fire too big?</a:t>
            </a:r>
          </a:p>
          <a:p>
            <a:pPr lvl="1"/>
            <a:r>
              <a:rPr lang="en-US" sz="2400" dirty="0" smtClean="0"/>
              <a:t>Is the air safe to breathe?</a:t>
            </a:r>
          </a:p>
          <a:p>
            <a:pPr lvl="1"/>
            <a:r>
              <a:rPr lang="en-US" sz="2400" dirty="0" smtClean="0"/>
              <a:t>Is the environment too hot or smoky?</a:t>
            </a:r>
          </a:p>
          <a:p>
            <a:pPr lvl="1"/>
            <a:r>
              <a:rPr lang="en-US" sz="2400" dirty="0" smtClean="0"/>
              <a:t>Is there a safe evacuation path?</a:t>
            </a:r>
          </a:p>
        </p:txBody>
      </p:sp>
      <p:sp>
        <p:nvSpPr>
          <p:cNvPr id="4" name="Title 2"/>
          <p:cNvSpPr>
            <a:spLocks noGrp="1"/>
          </p:cNvSpPr>
          <p:nvPr>
            <p:ph type="title"/>
          </p:nvPr>
        </p:nvSpPr>
        <p:spPr>
          <a:xfrm>
            <a:off x="228600" y="152400"/>
            <a:ext cx="8686800" cy="838200"/>
          </a:xfrm>
        </p:spPr>
        <p:txBody>
          <a:bodyPr/>
          <a:lstStyle/>
          <a:p>
            <a:r>
              <a:rPr lang="en-US" dirty="0" smtClean="0"/>
              <a:t>Conditions Requiring Evacuation</a:t>
            </a:r>
            <a:endParaRPr lang="en-US" dirty="0"/>
          </a:p>
        </p:txBody>
      </p:sp>
      <p:pic>
        <p:nvPicPr>
          <p:cNvPr id="5" name="Picture 4" title="Building on fire with people runn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1295400"/>
            <a:ext cx="3733800" cy="3733800"/>
          </a:xfrm>
          <a:prstGeom prst="rect">
            <a:avLst/>
          </a:prstGeom>
          <a:ln>
            <a:solidFill>
              <a:schemeClr val="tx1"/>
            </a:solidFill>
          </a:ln>
        </p:spPr>
      </p:pic>
      <p:sp>
        <p:nvSpPr>
          <p:cNvPr id="6" name="TextBox 5"/>
          <p:cNvSpPr txBox="1"/>
          <p:nvPr/>
        </p:nvSpPr>
        <p:spPr>
          <a:xfrm>
            <a:off x="7772400" y="5095810"/>
            <a:ext cx="838200" cy="215444"/>
          </a:xfrm>
          <a:prstGeom prst="rect">
            <a:avLst/>
          </a:prstGeom>
          <a:noFill/>
        </p:spPr>
        <p:txBody>
          <a:bodyPr wrap="square" rtlCol="0">
            <a:spAutoFit/>
          </a:bodyPr>
          <a:lstStyle/>
          <a:p>
            <a:pPr algn="r"/>
            <a:r>
              <a:rPr lang="en-US" sz="800" dirty="0" smtClean="0"/>
              <a:t>Source: OSHA</a:t>
            </a:r>
            <a:endParaRPr lang="en-US" sz="800" dirty="0"/>
          </a:p>
        </p:txBody>
      </p:sp>
    </p:spTree>
    <p:extLst>
      <p:ext uri="{BB962C8B-B14F-4D97-AF65-F5344CB8AC3E}">
        <p14:creationId xmlns:p14="http://schemas.microsoft.com/office/powerpoint/2010/main" val="20325365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077200" y="5270956"/>
            <a:ext cx="838200" cy="215444"/>
          </a:xfrm>
          <a:prstGeom prst="rect">
            <a:avLst/>
          </a:prstGeom>
          <a:noFill/>
        </p:spPr>
        <p:txBody>
          <a:bodyPr wrap="square" rtlCol="0">
            <a:spAutoFit/>
          </a:bodyPr>
          <a:lstStyle/>
          <a:p>
            <a:pPr algn="r"/>
            <a:r>
              <a:rPr lang="en-US" sz="800" dirty="0" smtClean="0"/>
              <a:t>Source: OSHA</a:t>
            </a:r>
            <a:endParaRPr lang="en-US" sz="800" dirty="0"/>
          </a:p>
        </p:txBody>
      </p:sp>
      <p:sp>
        <p:nvSpPr>
          <p:cNvPr id="9" name="Title 2"/>
          <p:cNvSpPr>
            <a:spLocks noGrp="1"/>
          </p:cNvSpPr>
          <p:nvPr>
            <p:ph type="title"/>
          </p:nvPr>
        </p:nvSpPr>
        <p:spPr>
          <a:xfrm>
            <a:off x="228600" y="152400"/>
            <a:ext cx="8686800" cy="1143000"/>
          </a:xfrm>
        </p:spPr>
        <p:txBody>
          <a:bodyPr/>
          <a:lstStyle/>
          <a:p>
            <a:r>
              <a:rPr lang="en-US" dirty="0" smtClean="0"/>
              <a:t>Conditions Requiring Evacuation</a:t>
            </a:r>
            <a:endParaRPr lang="en-US" dirty="0"/>
          </a:p>
        </p:txBody>
      </p:sp>
      <p:sp>
        <p:nvSpPr>
          <p:cNvPr id="2" name="Content Placeholder 1"/>
          <p:cNvSpPr>
            <a:spLocks noGrp="1"/>
          </p:cNvSpPr>
          <p:nvPr>
            <p:ph sz="half" idx="1"/>
          </p:nvPr>
        </p:nvSpPr>
        <p:spPr>
          <a:xfrm>
            <a:off x="381000" y="1295400"/>
            <a:ext cx="4495800" cy="4572000"/>
          </a:xfrm>
        </p:spPr>
        <p:txBody>
          <a:bodyPr/>
          <a:lstStyle/>
          <a:p>
            <a:pPr marL="0" indent="0">
              <a:buNone/>
            </a:pPr>
            <a:r>
              <a:rPr lang="en-US" sz="3200" dirty="0">
                <a:solidFill>
                  <a:prstClr val="black"/>
                </a:solidFill>
              </a:rPr>
              <a:t>Evacuation maps show:</a:t>
            </a:r>
          </a:p>
          <a:p>
            <a:r>
              <a:rPr lang="en-US" dirty="0">
                <a:solidFill>
                  <a:prstClr val="black"/>
                </a:solidFill>
              </a:rPr>
              <a:t>Exits: to, thru, and away</a:t>
            </a:r>
          </a:p>
          <a:p>
            <a:r>
              <a:rPr lang="en-US" dirty="0">
                <a:solidFill>
                  <a:prstClr val="black"/>
                </a:solidFill>
              </a:rPr>
              <a:t>At least two ways out</a:t>
            </a:r>
          </a:p>
          <a:p>
            <a:pPr marL="685800" lvl="1" indent="-228600"/>
            <a:r>
              <a:rPr lang="en-US" dirty="0">
                <a:solidFill>
                  <a:prstClr val="black"/>
                </a:solidFill>
              </a:rPr>
              <a:t>Primary exit</a:t>
            </a:r>
          </a:p>
          <a:p>
            <a:pPr marL="685800" lvl="1" indent="-228600"/>
            <a:r>
              <a:rPr lang="en-US" dirty="0">
                <a:solidFill>
                  <a:prstClr val="black"/>
                </a:solidFill>
              </a:rPr>
              <a:t>Secondary exit</a:t>
            </a:r>
          </a:p>
          <a:p>
            <a:r>
              <a:rPr lang="en-US" dirty="0">
                <a:solidFill>
                  <a:prstClr val="black"/>
                </a:solidFill>
              </a:rPr>
              <a:t>Assembly area </a:t>
            </a:r>
          </a:p>
          <a:p>
            <a:r>
              <a:rPr lang="en-US" dirty="0">
                <a:solidFill>
                  <a:prstClr val="black"/>
                </a:solidFill>
              </a:rPr>
              <a:t>Location on the map</a:t>
            </a:r>
          </a:p>
          <a:p>
            <a:r>
              <a:rPr lang="en-US" dirty="0">
                <a:solidFill>
                  <a:prstClr val="black"/>
                </a:solidFill>
              </a:rPr>
              <a:t>Additional information – </a:t>
            </a:r>
            <a:br>
              <a:rPr lang="en-US" dirty="0">
                <a:solidFill>
                  <a:prstClr val="black"/>
                </a:solidFill>
              </a:rPr>
            </a:br>
            <a:r>
              <a:rPr lang="en-US" sz="2400" dirty="0">
                <a:solidFill>
                  <a:prstClr val="black"/>
                </a:solidFill>
              </a:rPr>
              <a:t>Location of fire extinguishers</a:t>
            </a:r>
          </a:p>
          <a:p>
            <a:endParaRPr lang="en-US" dirty="0"/>
          </a:p>
        </p:txBody>
      </p:sp>
      <p:pic>
        <p:nvPicPr>
          <p:cNvPr id="4" name="Content Placeholder 3" title="Emergency exit map"/>
          <p:cNvPicPr>
            <a:picLocks noGrp="1" noChangeAspect="1"/>
          </p:cNvPicPr>
          <p:nvPr>
            <p:ph sz="half" idx="2"/>
          </p:nvPr>
        </p:nvPicPr>
        <p:blipFill>
          <a:blip r:embed="rId3"/>
          <a:stretch>
            <a:fillRect/>
          </a:stretch>
        </p:blipFill>
        <p:spPr>
          <a:xfrm>
            <a:off x="4969597" y="1461349"/>
            <a:ext cx="3853006" cy="3859102"/>
          </a:xfrm>
          <a:prstGeom prst="rect">
            <a:avLst/>
          </a:prstGeom>
        </p:spPr>
      </p:pic>
    </p:spTree>
    <p:extLst>
      <p:ext uri="{BB962C8B-B14F-4D97-AF65-F5344CB8AC3E}">
        <p14:creationId xmlns:p14="http://schemas.microsoft.com/office/powerpoint/2010/main" val="3801278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181099"/>
            <a:ext cx="6400800" cy="4686300"/>
          </a:xfrm>
        </p:spPr>
        <p:txBody>
          <a:bodyPr/>
          <a:lstStyle/>
          <a:p>
            <a:pPr marL="0" indent="0">
              <a:buNone/>
            </a:pPr>
            <a:r>
              <a:rPr lang="en-US" dirty="0" smtClean="0"/>
              <a:t>Evacuation actions:</a:t>
            </a:r>
          </a:p>
          <a:p>
            <a:r>
              <a:rPr lang="en-US" sz="2800" dirty="0" smtClean="0"/>
              <a:t>Alerting </a:t>
            </a:r>
            <a:r>
              <a:rPr lang="en-US" sz="2800" dirty="0"/>
              <a:t>employees to </a:t>
            </a:r>
            <a:r>
              <a:rPr lang="en-US" sz="2800" b="1" dirty="0" smtClean="0">
                <a:solidFill>
                  <a:srgbClr val="FF0000"/>
                </a:solidFill>
              </a:rPr>
              <a:t>evacuate</a:t>
            </a:r>
          </a:p>
          <a:p>
            <a:pPr lvl="1"/>
            <a:r>
              <a:rPr lang="en-US" sz="2400" dirty="0" smtClean="0"/>
              <a:t>Alarm</a:t>
            </a:r>
          </a:p>
          <a:p>
            <a:pPr lvl="1"/>
            <a:r>
              <a:rPr lang="en-US" sz="2400" dirty="0" smtClean="0"/>
              <a:t>Enunciator panel/speaker</a:t>
            </a:r>
          </a:p>
          <a:p>
            <a:r>
              <a:rPr lang="en-US" sz="2800" dirty="0" smtClean="0"/>
              <a:t>Accounting for who has </a:t>
            </a:r>
            <a:r>
              <a:rPr lang="en-US" sz="2800" b="1" dirty="0" smtClean="0">
                <a:solidFill>
                  <a:srgbClr val="FF0000"/>
                </a:solidFill>
              </a:rPr>
              <a:t>exited</a:t>
            </a:r>
          </a:p>
          <a:p>
            <a:pPr lvl="1"/>
            <a:r>
              <a:rPr lang="en-US" sz="2400" dirty="0" smtClean="0"/>
              <a:t>How is that accomplished</a:t>
            </a:r>
          </a:p>
          <a:p>
            <a:r>
              <a:rPr lang="en-US" sz="2800" dirty="0" smtClean="0"/>
              <a:t>Keeping </a:t>
            </a:r>
            <a:r>
              <a:rPr lang="en-US" sz="2800" dirty="0"/>
              <a:t>e</a:t>
            </a:r>
            <a:r>
              <a:rPr lang="en-US" sz="2800" dirty="0" smtClean="0"/>
              <a:t>mployees </a:t>
            </a:r>
            <a:r>
              <a:rPr lang="en-US" sz="2800" b="1" dirty="0" smtClean="0">
                <a:solidFill>
                  <a:srgbClr val="FF0000"/>
                </a:solidFill>
              </a:rPr>
              <a:t>informed</a:t>
            </a:r>
          </a:p>
          <a:p>
            <a:pPr lvl="1"/>
            <a:r>
              <a:rPr lang="en-US" sz="2400" dirty="0" smtClean="0"/>
              <a:t>All clear, re-enter, or remain at </a:t>
            </a:r>
            <a:br>
              <a:rPr lang="en-US" sz="2400" dirty="0" smtClean="0"/>
            </a:br>
            <a:r>
              <a:rPr lang="en-US" sz="2400" dirty="0" smtClean="0"/>
              <a:t>assembly point</a:t>
            </a:r>
          </a:p>
          <a:p>
            <a:pPr lvl="1"/>
            <a:r>
              <a:rPr lang="en-US" sz="2400" dirty="0" smtClean="0"/>
              <a:t>Clear to leave workplace</a:t>
            </a:r>
          </a:p>
          <a:p>
            <a:pPr lvl="1"/>
            <a:endParaRPr lang="en-US" dirty="0"/>
          </a:p>
        </p:txBody>
      </p:sp>
      <p:pic>
        <p:nvPicPr>
          <p:cNvPr id="5" name="Picture 4" title="People at evacuation area"/>
          <p:cNvPicPr>
            <a:picLocks noChangeAspect="1"/>
          </p:cNvPicPr>
          <p:nvPr/>
        </p:nvPicPr>
        <p:blipFill rotWithShape="1">
          <a:blip r:embed="rId3" cstate="print">
            <a:extLst>
              <a:ext uri="{28A0092B-C50C-407E-A947-70E740481C1C}">
                <a14:useLocalDpi xmlns:a14="http://schemas.microsoft.com/office/drawing/2010/main" val="0"/>
              </a:ext>
            </a:extLst>
          </a:blip>
          <a:srcRect l="3722" t="4300" r="5955" b="1075"/>
          <a:stretch/>
        </p:blipFill>
        <p:spPr>
          <a:xfrm>
            <a:off x="6292850" y="4190999"/>
            <a:ext cx="2133601" cy="1676400"/>
          </a:xfrm>
          <a:prstGeom prst="rect">
            <a:avLst/>
          </a:prstGeom>
          <a:ln>
            <a:solidFill>
              <a:schemeClr val="tx1"/>
            </a:solidFill>
          </a:ln>
        </p:spPr>
      </p:pic>
      <p:sp>
        <p:nvSpPr>
          <p:cNvPr id="7" name="Title 2"/>
          <p:cNvSpPr>
            <a:spLocks noGrp="1"/>
          </p:cNvSpPr>
          <p:nvPr>
            <p:ph type="title"/>
          </p:nvPr>
        </p:nvSpPr>
        <p:spPr>
          <a:xfrm>
            <a:off x="228600" y="152400"/>
            <a:ext cx="8686800" cy="838200"/>
          </a:xfrm>
        </p:spPr>
        <p:txBody>
          <a:bodyPr/>
          <a:lstStyle/>
          <a:p>
            <a:r>
              <a:rPr lang="en-US" dirty="0" smtClean="0"/>
              <a:t>Conditions Requiring Evacuation</a:t>
            </a:r>
            <a:endParaRPr lang="en-US" dirty="0"/>
          </a:p>
        </p:txBody>
      </p:sp>
      <p:pic>
        <p:nvPicPr>
          <p:cNvPr id="8" name="Picture 7" title="Air horn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2850" y="2844800"/>
            <a:ext cx="2501900" cy="1168400"/>
          </a:xfrm>
          <a:prstGeom prst="rect">
            <a:avLst/>
          </a:prstGeom>
        </p:spPr>
      </p:pic>
      <p:pic>
        <p:nvPicPr>
          <p:cNvPr id="9" name="Picture 8" title="Fire alarm"/>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00495" y="1240790"/>
            <a:ext cx="1125956" cy="1426211"/>
          </a:xfrm>
          <a:prstGeom prst="rect">
            <a:avLst/>
          </a:prstGeom>
        </p:spPr>
      </p:pic>
      <p:sp>
        <p:nvSpPr>
          <p:cNvPr id="10" name="TextBox 9"/>
          <p:cNvSpPr txBox="1"/>
          <p:nvPr/>
        </p:nvSpPr>
        <p:spPr>
          <a:xfrm>
            <a:off x="6544658" y="5902145"/>
            <a:ext cx="1998284" cy="215444"/>
          </a:xfrm>
          <a:prstGeom prst="rect">
            <a:avLst/>
          </a:prstGeom>
          <a:noFill/>
        </p:spPr>
        <p:txBody>
          <a:bodyPr wrap="square" rtlCol="0">
            <a:spAutoFit/>
          </a:bodyPr>
          <a:lstStyle/>
          <a:p>
            <a:pPr algn="r"/>
            <a:r>
              <a:rPr lang="en-US" sz="800" dirty="0" smtClean="0"/>
              <a:t>Source of graphics: OSHA</a:t>
            </a:r>
            <a:endParaRPr lang="en-US" sz="800" dirty="0"/>
          </a:p>
        </p:txBody>
      </p:sp>
    </p:spTree>
    <p:extLst>
      <p:ext uri="{BB962C8B-B14F-4D97-AF65-F5344CB8AC3E}">
        <p14:creationId xmlns:p14="http://schemas.microsoft.com/office/powerpoint/2010/main" val="25666929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5300" y="1052431"/>
            <a:ext cx="8153400" cy="3009901"/>
          </a:xfrm>
        </p:spPr>
        <p:txBody>
          <a:bodyPr/>
          <a:lstStyle/>
          <a:p>
            <a:pPr marL="0" indent="0">
              <a:buNone/>
            </a:pPr>
            <a:r>
              <a:rPr lang="en-US" dirty="0" smtClean="0"/>
              <a:t>Incidents that may require shelter-in-place:</a:t>
            </a:r>
          </a:p>
          <a:p>
            <a:r>
              <a:rPr lang="en-US" sz="2800" dirty="0" smtClean="0"/>
              <a:t>Release of chemical, biological, or radiological contaminants</a:t>
            </a:r>
          </a:p>
          <a:p>
            <a:r>
              <a:rPr lang="en-US" sz="2800" dirty="0" smtClean="0"/>
              <a:t>Severe weather – tornadoes</a:t>
            </a:r>
          </a:p>
          <a:p>
            <a:r>
              <a:rPr lang="en-US" sz="2800" dirty="0" smtClean="0"/>
              <a:t>Other situations occurring </a:t>
            </a:r>
            <a:br>
              <a:rPr lang="en-US" sz="2800" dirty="0" smtClean="0"/>
            </a:br>
            <a:r>
              <a:rPr lang="en-US" sz="2800" dirty="0" smtClean="0"/>
              <a:t>outside the workplace </a:t>
            </a:r>
          </a:p>
        </p:txBody>
      </p:sp>
      <p:sp>
        <p:nvSpPr>
          <p:cNvPr id="4" name="Title 2"/>
          <p:cNvSpPr>
            <a:spLocks noGrp="1"/>
          </p:cNvSpPr>
          <p:nvPr>
            <p:ph type="title"/>
          </p:nvPr>
        </p:nvSpPr>
        <p:spPr>
          <a:xfrm>
            <a:off x="0" y="152400"/>
            <a:ext cx="9144000" cy="838200"/>
          </a:xfrm>
        </p:spPr>
        <p:txBody>
          <a:bodyPr/>
          <a:lstStyle/>
          <a:p>
            <a:r>
              <a:rPr lang="en-US" sz="3700" dirty="0" smtClean="0"/>
              <a:t>Conditions Requiring Shelter-in-Place</a:t>
            </a:r>
            <a:endParaRPr lang="en-US" sz="3700" dirty="0"/>
          </a:p>
        </p:txBody>
      </p:sp>
      <p:pic>
        <p:nvPicPr>
          <p:cNvPr id="3" name="Picture 2" title="Weather warn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818" y="4199836"/>
            <a:ext cx="2543908" cy="1568743"/>
          </a:xfrm>
          <a:prstGeom prst="rect">
            <a:avLst/>
          </a:prstGeom>
          <a:ln>
            <a:solidFill>
              <a:schemeClr val="tx1"/>
            </a:solidFill>
          </a:ln>
        </p:spPr>
      </p:pic>
      <p:sp>
        <p:nvSpPr>
          <p:cNvPr id="5" name="TextBox 4"/>
          <p:cNvSpPr txBox="1"/>
          <p:nvPr/>
        </p:nvSpPr>
        <p:spPr>
          <a:xfrm>
            <a:off x="937023" y="5783148"/>
            <a:ext cx="838200" cy="215444"/>
          </a:xfrm>
          <a:prstGeom prst="rect">
            <a:avLst/>
          </a:prstGeom>
          <a:noFill/>
        </p:spPr>
        <p:txBody>
          <a:bodyPr wrap="square" rtlCol="0">
            <a:spAutoFit/>
          </a:bodyPr>
          <a:lstStyle/>
          <a:p>
            <a:r>
              <a:rPr lang="en-US" sz="800" dirty="0" smtClean="0"/>
              <a:t>Source: CDC</a:t>
            </a:r>
            <a:endParaRPr lang="en-US" sz="800" dirty="0"/>
          </a:p>
        </p:txBody>
      </p:sp>
      <p:pic>
        <p:nvPicPr>
          <p:cNvPr id="6" name="Picture 5" title="Weather icons"/>
          <p:cNvPicPr>
            <a:picLocks noChangeAspect="1"/>
          </p:cNvPicPr>
          <p:nvPr/>
        </p:nvPicPr>
        <p:blipFill rotWithShape="1">
          <a:blip r:embed="rId4">
            <a:extLst>
              <a:ext uri="{28A0092B-C50C-407E-A947-70E740481C1C}">
                <a14:useLocalDpi xmlns:a14="http://schemas.microsoft.com/office/drawing/2010/main" val="0"/>
              </a:ext>
            </a:extLst>
          </a:blip>
          <a:srcRect b="20635"/>
          <a:stretch/>
        </p:blipFill>
        <p:spPr>
          <a:xfrm>
            <a:off x="5355019" y="3276600"/>
            <a:ext cx="3172188" cy="2506548"/>
          </a:xfrm>
          <a:prstGeom prst="rect">
            <a:avLst/>
          </a:prstGeom>
          <a:ln>
            <a:solidFill>
              <a:schemeClr val="tx1"/>
            </a:solidFill>
          </a:ln>
        </p:spPr>
      </p:pic>
      <p:sp>
        <p:nvSpPr>
          <p:cNvPr id="7" name="TextBox 6"/>
          <p:cNvSpPr txBox="1"/>
          <p:nvPr/>
        </p:nvSpPr>
        <p:spPr>
          <a:xfrm>
            <a:off x="7315200" y="5768579"/>
            <a:ext cx="1272754" cy="215444"/>
          </a:xfrm>
          <a:prstGeom prst="rect">
            <a:avLst/>
          </a:prstGeom>
          <a:noFill/>
        </p:spPr>
        <p:txBody>
          <a:bodyPr wrap="square" rtlCol="0">
            <a:spAutoFit/>
          </a:bodyPr>
          <a:lstStyle/>
          <a:p>
            <a:pPr algn="r"/>
            <a:r>
              <a:rPr lang="en-US" sz="800" dirty="0" smtClean="0"/>
              <a:t>Source: FEMA Region VI </a:t>
            </a:r>
            <a:endParaRPr lang="en-US" sz="800" dirty="0"/>
          </a:p>
        </p:txBody>
      </p:sp>
    </p:spTree>
    <p:extLst>
      <p:ext uri="{BB962C8B-B14F-4D97-AF65-F5344CB8AC3E}">
        <p14:creationId xmlns:p14="http://schemas.microsoft.com/office/powerpoint/2010/main" val="13998712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993528"/>
            <a:ext cx="7696200" cy="3009901"/>
          </a:xfrm>
        </p:spPr>
        <p:txBody>
          <a:bodyPr/>
          <a:lstStyle/>
          <a:p>
            <a:pPr marL="0" indent="0">
              <a:buNone/>
            </a:pPr>
            <a:r>
              <a:rPr lang="en-US" dirty="0" smtClean="0"/>
              <a:t>Shelter-in-place:</a:t>
            </a:r>
          </a:p>
          <a:p>
            <a:r>
              <a:rPr lang="en-US" sz="2800" dirty="0" smtClean="0"/>
              <a:t>Means taking refuge in interior room(s) with no/few windows</a:t>
            </a:r>
          </a:p>
          <a:p>
            <a:r>
              <a:rPr lang="en-US" sz="2800" dirty="0" smtClean="0"/>
              <a:t>Local authorities often issue shelter-in-place advice via TV or radio</a:t>
            </a:r>
          </a:p>
          <a:p>
            <a:r>
              <a:rPr lang="en-US" sz="2800" dirty="0" smtClean="0"/>
              <a:t>Procedures specific to worksite</a:t>
            </a:r>
          </a:p>
          <a:p>
            <a:endParaRPr lang="en-US" sz="2800" dirty="0" smtClean="0"/>
          </a:p>
        </p:txBody>
      </p:sp>
      <p:sp>
        <p:nvSpPr>
          <p:cNvPr id="4" name="Title 2"/>
          <p:cNvSpPr>
            <a:spLocks noGrp="1"/>
          </p:cNvSpPr>
          <p:nvPr>
            <p:ph type="title"/>
          </p:nvPr>
        </p:nvSpPr>
        <p:spPr>
          <a:xfrm>
            <a:off x="0" y="152400"/>
            <a:ext cx="9144000" cy="838200"/>
          </a:xfrm>
        </p:spPr>
        <p:txBody>
          <a:bodyPr/>
          <a:lstStyle/>
          <a:p>
            <a:r>
              <a:rPr lang="en-US" sz="3700" dirty="0" smtClean="0"/>
              <a:t>Conditions Requiring Shelter-in-Place</a:t>
            </a:r>
            <a:endParaRPr lang="en-US" sz="3700" dirty="0"/>
          </a:p>
        </p:txBody>
      </p:sp>
      <p:pic>
        <p:nvPicPr>
          <p:cNvPr id="5" name="Picture 4" title="Vent"/>
          <p:cNvPicPr>
            <a:picLocks noChangeAspect="1"/>
          </p:cNvPicPr>
          <p:nvPr/>
        </p:nvPicPr>
        <p:blipFill rotWithShape="1">
          <a:blip r:embed="rId3">
            <a:extLst>
              <a:ext uri="{28A0092B-C50C-407E-A947-70E740481C1C}">
                <a14:useLocalDpi xmlns:a14="http://schemas.microsoft.com/office/drawing/2010/main" val="0"/>
              </a:ext>
            </a:extLst>
          </a:blip>
          <a:srcRect l="4545" t="2754" r="4545" b="5443"/>
          <a:stretch/>
        </p:blipFill>
        <p:spPr>
          <a:xfrm>
            <a:off x="1295400" y="4056182"/>
            <a:ext cx="1741714" cy="1828800"/>
          </a:xfrm>
          <a:prstGeom prst="rect">
            <a:avLst/>
          </a:prstGeom>
          <a:ln>
            <a:solidFill>
              <a:schemeClr val="tx1"/>
            </a:solidFill>
          </a:ln>
        </p:spPr>
      </p:pic>
      <p:pic>
        <p:nvPicPr>
          <p:cNvPr id="6" name="Picture 5" title="Man covering vent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7000" y="3103682"/>
            <a:ext cx="1905000" cy="2781300"/>
          </a:xfrm>
          <a:prstGeom prst="rect">
            <a:avLst/>
          </a:prstGeom>
        </p:spPr>
      </p:pic>
      <p:sp>
        <p:nvSpPr>
          <p:cNvPr id="7" name="TextBox 6"/>
          <p:cNvSpPr txBox="1"/>
          <p:nvPr/>
        </p:nvSpPr>
        <p:spPr>
          <a:xfrm>
            <a:off x="3860396" y="5943600"/>
            <a:ext cx="1423207" cy="215444"/>
          </a:xfrm>
          <a:prstGeom prst="rect">
            <a:avLst/>
          </a:prstGeom>
          <a:noFill/>
        </p:spPr>
        <p:txBody>
          <a:bodyPr wrap="square" rtlCol="0">
            <a:spAutoFit/>
          </a:bodyPr>
          <a:lstStyle/>
          <a:p>
            <a:pPr algn="ctr"/>
            <a:r>
              <a:rPr lang="en-US" sz="800" dirty="0" smtClean="0"/>
              <a:t>Source of graphics: OSHA</a:t>
            </a:r>
            <a:endParaRPr lang="en-US" sz="800" dirty="0"/>
          </a:p>
        </p:txBody>
      </p:sp>
      <p:pic>
        <p:nvPicPr>
          <p:cNvPr id="8" name="Picture 7" title="closed sign"/>
          <p:cNvPicPr>
            <a:picLocks noChangeAspect="1"/>
          </p:cNvPicPr>
          <p:nvPr/>
        </p:nvPicPr>
        <p:blipFill rotWithShape="1">
          <a:blip r:embed="rId5">
            <a:extLst>
              <a:ext uri="{28A0092B-C50C-407E-A947-70E740481C1C}">
                <a14:useLocalDpi xmlns:a14="http://schemas.microsoft.com/office/drawing/2010/main" val="0"/>
              </a:ext>
            </a:extLst>
          </a:blip>
          <a:srcRect l="6464" t="4912" r="6462" b="9568"/>
          <a:stretch/>
        </p:blipFill>
        <p:spPr>
          <a:xfrm>
            <a:off x="3962401" y="4953000"/>
            <a:ext cx="1219200" cy="838200"/>
          </a:xfrm>
          <a:prstGeom prst="rect">
            <a:avLst/>
          </a:prstGeom>
          <a:ln>
            <a:solidFill>
              <a:schemeClr val="tx1"/>
            </a:solidFill>
          </a:ln>
        </p:spPr>
      </p:pic>
    </p:spTree>
    <p:extLst>
      <p:ext uri="{BB962C8B-B14F-4D97-AF65-F5344CB8AC3E}">
        <p14:creationId xmlns:p14="http://schemas.microsoft.com/office/powerpoint/2010/main" val="40633687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143001"/>
            <a:ext cx="7315200" cy="2743200"/>
          </a:xfrm>
        </p:spPr>
        <p:txBody>
          <a:bodyPr/>
          <a:lstStyle/>
          <a:p>
            <a:pPr marL="0" indent="0">
              <a:buNone/>
            </a:pPr>
            <a:r>
              <a:rPr lang="en-US" dirty="0" smtClean="0"/>
              <a:t>Planning shelter-in-place actions:</a:t>
            </a:r>
          </a:p>
          <a:p>
            <a:r>
              <a:rPr lang="en-US" sz="2800" dirty="0" smtClean="0"/>
              <a:t>Alerting employees – </a:t>
            </a:r>
            <a:r>
              <a:rPr lang="en-US" sz="2800" b="1" i="1" dirty="0" smtClean="0">
                <a:solidFill>
                  <a:srgbClr val="FF0000"/>
                </a:solidFill>
              </a:rPr>
              <a:t>shelter-in-place</a:t>
            </a:r>
          </a:p>
          <a:p>
            <a:r>
              <a:rPr lang="en-US" sz="2800" dirty="0" smtClean="0"/>
              <a:t>Accounting for who is in </a:t>
            </a:r>
            <a:r>
              <a:rPr lang="en-US" sz="2800" b="1" i="1" dirty="0" smtClean="0">
                <a:solidFill>
                  <a:srgbClr val="FF0000"/>
                </a:solidFill>
              </a:rPr>
              <a:t>refuge</a:t>
            </a:r>
            <a:endParaRPr lang="en-US" b="1" dirty="0" smtClean="0">
              <a:solidFill>
                <a:srgbClr val="FF0000"/>
              </a:solidFill>
            </a:endParaRPr>
          </a:p>
          <a:p>
            <a:r>
              <a:rPr lang="en-US" sz="2800" dirty="0" smtClean="0"/>
              <a:t>Keeping </a:t>
            </a:r>
            <a:r>
              <a:rPr lang="en-US" sz="2800" dirty="0"/>
              <a:t>e</a:t>
            </a:r>
            <a:r>
              <a:rPr lang="en-US" sz="2800" dirty="0" smtClean="0"/>
              <a:t>mployees informed</a:t>
            </a:r>
          </a:p>
        </p:txBody>
      </p:sp>
      <p:pic>
        <p:nvPicPr>
          <p:cNvPr id="4" name="Picture 3" title="Phon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3886201"/>
            <a:ext cx="2222500" cy="1663700"/>
          </a:xfrm>
          <a:prstGeom prst="rect">
            <a:avLst/>
          </a:prstGeom>
        </p:spPr>
      </p:pic>
      <p:pic>
        <p:nvPicPr>
          <p:cNvPr id="5" name="Picture 4" title="People looking at computer"/>
          <p:cNvPicPr>
            <a:picLocks noChangeAspect="1"/>
          </p:cNvPicPr>
          <p:nvPr/>
        </p:nvPicPr>
        <p:blipFill rotWithShape="1">
          <a:blip r:embed="rId4">
            <a:extLst>
              <a:ext uri="{28A0092B-C50C-407E-A947-70E740481C1C}">
                <a14:useLocalDpi xmlns:a14="http://schemas.microsoft.com/office/drawing/2010/main" val="0"/>
              </a:ext>
            </a:extLst>
          </a:blip>
          <a:srcRect l="2564" t="3863" r="5128" b="3419"/>
          <a:stretch/>
        </p:blipFill>
        <p:spPr>
          <a:xfrm>
            <a:off x="5181600" y="3721101"/>
            <a:ext cx="2743200" cy="1828800"/>
          </a:xfrm>
          <a:prstGeom prst="rect">
            <a:avLst/>
          </a:prstGeom>
          <a:ln>
            <a:solidFill>
              <a:schemeClr val="tx1"/>
            </a:solidFill>
          </a:ln>
        </p:spPr>
      </p:pic>
      <p:sp>
        <p:nvSpPr>
          <p:cNvPr id="6" name="TextBox 5"/>
          <p:cNvSpPr txBox="1"/>
          <p:nvPr/>
        </p:nvSpPr>
        <p:spPr>
          <a:xfrm>
            <a:off x="3860396" y="5867400"/>
            <a:ext cx="1423207" cy="215444"/>
          </a:xfrm>
          <a:prstGeom prst="rect">
            <a:avLst/>
          </a:prstGeom>
          <a:noFill/>
        </p:spPr>
        <p:txBody>
          <a:bodyPr wrap="square" rtlCol="0">
            <a:spAutoFit/>
          </a:bodyPr>
          <a:lstStyle/>
          <a:p>
            <a:pPr algn="ctr"/>
            <a:r>
              <a:rPr lang="en-US" sz="800" dirty="0" smtClean="0"/>
              <a:t>Source of graphics: OSHA</a:t>
            </a:r>
            <a:endParaRPr lang="en-US" sz="800" dirty="0"/>
          </a:p>
        </p:txBody>
      </p:sp>
      <p:sp>
        <p:nvSpPr>
          <p:cNvPr id="8" name="Title 2"/>
          <p:cNvSpPr>
            <a:spLocks noGrp="1"/>
          </p:cNvSpPr>
          <p:nvPr>
            <p:ph type="title"/>
          </p:nvPr>
        </p:nvSpPr>
        <p:spPr>
          <a:xfrm>
            <a:off x="0" y="152400"/>
            <a:ext cx="9144000" cy="838200"/>
          </a:xfrm>
        </p:spPr>
        <p:txBody>
          <a:bodyPr/>
          <a:lstStyle/>
          <a:p>
            <a:r>
              <a:rPr lang="en-US" sz="3700" dirty="0" smtClean="0"/>
              <a:t>Conditions Requiring Shelter-in-Place</a:t>
            </a:r>
            <a:endParaRPr lang="en-US" sz="3700" dirty="0"/>
          </a:p>
        </p:txBody>
      </p:sp>
    </p:spTree>
    <p:extLst>
      <p:ext uri="{BB962C8B-B14F-4D97-AF65-F5344CB8AC3E}">
        <p14:creationId xmlns:p14="http://schemas.microsoft.com/office/powerpoint/2010/main" val="16298907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a:prstGeom prst="rect">
            <a:avLst/>
          </a:prstGeom>
        </p:spPr>
        <p:txBody>
          <a:bodyPr/>
          <a:lstStyle/>
          <a:p>
            <a:r>
              <a:rPr lang="en-US" dirty="0" smtClean="0"/>
              <a:t> Emergency Escape Routes</a:t>
            </a:r>
            <a:endParaRPr lang="en-US" dirty="0"/>
          </a:p>
        </p:txBody>
      </p:sp>
      <p:sp>
        <p:nvSpPr>
          <p:cNvPr id="3" name="Content Placeholder 2"/>
          <p:cNvSpPr>
            <a:spLocks noGrp="1"/>
          </p:cNvSpPr>
          <p:nvPr>
            <p:ph idx="1"/>
          </p:nvPr>
        </p:nvSpPr>
        <p:spPr>
          <a:xfrm>
            <a:off x="914400" y="1143000"/>
            <a:ext cx="7543800" cy="4572000"/>
          </a:xfrm>
        </p:spPr>
        <p:txBody>
          <a:bodyPr/>
          <a:lstStyle/>
          <a:p>
            <a:pPr marL="0" indent="0">
              <a:buNone/>
            </a:pPr>
            <a:r>
              <a:rPr lang="en-US" dirty="0" smtClean="0"/>
              <a:t>Exit routes:</a:t>
            </a:r>
          </a:p>
          <a:p>
            <a:r>
              <a:rPr lang="en-US" sz="2800" dirty="0" smtClean="0"/>
              <a:t>Continuous and unobstructed path of exit travel from any place in workplace to safety</a:t>
            </a:r>
          </a:p>
          <a:p>
            <a:r>
              <a:rPr lang="en-US" sz="2800" dirty="0" smtClean="0"/>
              <a:t>Exit access, exit, exit discharge</a:t>
            </a:r>
          </a:p>
          <a:p>
            <a:r>
              <a:rPr lang="en-US" sz="2800" dirty="0" smtClean="0"/>
              <a:t>Should be:</a:t>
            </a:r>
          </a:p>
          <a:p>
            <a:pPr lvl="1"/>
            <a:r>
              <a:rPr lang="en-US" sz="2400" dirty="0" smtClean="0"/>
              <a:t>Clearly marked</a:t>
            </a:r>
          </a:p>
          <a:p>
            <a:pPr lvl="1"/>
            <a:r>
              <a:rPr lang="en-US" sz="2400" dirty="0" smtClean="0"/>
              <a:t>Well-lit</a:t>
            </a:r>
          </a:p>
          <a:p>
            <a:pPr lvl="1"/>
            <a:r>
              <a:rPr lang="en-US" sz="2400" dirty="0" smtClean="0"/>
              <a:t>Appropriate width</a:t>
            </a:r>
          </a:p>
          <a:p>
            <a:pPr lvl="1"/>
            <a:r>
              <a:rPr lang="en-US" sz="2400" dirty="0" smtClean="0"/>
              <a:t>Unobstructed/clear</a:t>
            </a:r>
          </a:p>
          <a:p>
            <a:pPr lvl="1"/>
            <a:endParaRPr lang="en-US" sz="2400" dirty="0"/>
          </a:p>
        </p:txBody>
      </p:sp>
      <p:pic>
        <p:nvPicPr>
          <p:cNvPr id="4" name="Picture 3" title="Exit sig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3429000"/>
            <a:ext cx="2667000" cy="2000250"/>
          </a:xfrm>
          <a:prstGeom prst="rect">
            <a:avLst/>
          </a:prstGeom>
          <a:ln>
            <a:solidFill>
              <a:schemeClr val="tx1"/>
            </a:solidFill>
          </a:ln>
        </p:spPr>
      </p:pic>
      <p:sp>
        <p:nvSpPr>
          <p:cNvPr id="5" name="TextBox 4"/>
          <p:cNvSpPr txBox="1"/>
          <p:nvPr/>
        </p:nvSpPr>
        <p:spPr>
          <a:xfrm>
            <a:off x="7353300" y="5403636"/>
            <a:ext cx="838200" cy="215444"/>
          </a:xfrm>
          <a:prstGeom prst="rect">
            <a:avLst/>
          </a:prstGeom>
          <a:noFill/>
        </p:spPr>
        <p:txBody>
          <a:bodyPr wrap="square" rtlCol="0">
            <a:spAutoFit/>
          </a:bodyPr>
          <a:lstStyle/>
          <a:p>
            <a:pPr algn="r"/>
            <a:r>
              <a:rPr lang="en-US" sz="800" dirty="0" smtClean="0"/>
              <a:t>Source: TEEX</a:t>
            </a:r>
            <a:endParaRPr lang="en-US" sz="800" dirty="0"/>
          </a:p>
        </p:txBody>
      </p:sp>
    </p:spTree>
    <p:extLst>
      <p:ext uri="{BB962C8B-B14F-4D97-AF65-F5344CB8AC3E}">
        <p14:creationId xmlns:p14="http://schemas.microsoft.com/office/powerpoint/2010/main" val="28588826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a:prstGeom prst="rect">
            <a:avLst/>
          </a:prstGeom>
        </p:spPr>
        <p:txBody>
          <a:bodyPr/>
          <a:lstStyle/>
          <a:p>
            <a:r>
              <a:rPr lang="en-US" dirty="0" smtClean="0"/>
              <a:t> Emergency Escape Routes</a:t>
            </a:r>
            <a:endParaRPr lang="en-US" dirty="0"/>
          </a:p>
        </p:txBody>
      </p:sp>
      <p:sp>
        <p:nvSpPr>
          <p:cNvPr id="3" name="Content Placeholder 2"/>
          <p:cNvSpPr>
            <a:spLocks noGrp="1"/>
          </p:cNvSpPr>
          <p:nvPr>
            <p:ph idx="1"/>
          </p:nvPr>
        </p:nvSpPr>
        <p:spPr>
          <a:xfrm>
            <a:off x="685800" y="1066800"/>
            <a:ext cx="6172200" cy="4876800"/>
          </a:xfrm>
        </p:spPr>
        <p:txBody>
          <a:bodyPr/>
          <a:lstStyle/>
          <a:p>
            <a:r>
              <a:rPr lang="en-US" dirty="0" smtClean="0"/>
              <a:t>Basic exit route requirements:</a:t>
            </a:r>
          </a:p>
          <a:p>
            <a:pPr lvl="1"/>
            <a:r>
              <a:rPr lang="en-US" sz="2400" dirty="0" smtClean="0"/>
              <a:t>Permanent</a:t>
            </a:r>
          </a:p>
          <a:p>
            <a:pPr lvl="1"/>
            <a:r>
              <a:rPr lang="en-US" sz="2400" dirty="0" smtClean="0"/>
              <a:t>Separated by fire-resistant materials</a:t>
            </a:r>
          </a:p>
          <a:p>
            <a:pPr lvl="1"/>
            <a:r>
              <a:rPr lang="en-US" sz="2400" dirty="0" smtClean="0"/>
              <a:t>Limited openings</a:t>
            </a:r>
          </a:p>
          <a:p>
            <a:pPr lvl="1"/>
            <a:r>
              <a:rPr lang="en-US" sz="2400" dirty="0" smtClean="0"/>
              <a:t>Adequate number of exit routes</a:t>
            </a:r>
          </a:p>
          <a:p>
            <a:pPr lvl="1"/>
            <a:r>
              <a:rPr lang="en-US" sz="2400" dirty="0" smtClean="0"/>
              <a:t>Discharge leading directly outside </a:t>
            </a:r>
            <a:br>
              <a:rPr lang="en-US" sz="2400" dirty="0" smtClean="0"/>
            </a:br>
            <a:r>
              <a:rPr lang="en-US" sz="2400" dirty="0" smtClean="0"/>
              <a:t>or to a place with access to outside</a:t>
            </a:r>
          </a:p>
          <a:p>
            <a:pPr lvl="1"/>
            <a:r>
              <a:rPr lang="en-US" sz="2400" dirty="0" smtClean="0"/>
              <a:t>Exit door unlocked from inside </a:t>
            </a:r>
            <a:br>
              <a:rPr lang="en-US" sz="2400" dirty="0" smtClean="0"/>
            </a:br>
            <a:r>
              <a:rPr lang="en-US" sz="2400" dirty="0" smtClean="0"/>
              <a:t>and side-hinged</a:t>
            </a:r>
          </a:p>
          <a:p>
            <a:pPr lvl="1"/>
            <a:r>
              <a:rPr lang="en-US" sz="2400" dirty="0" smtClean="0"/>
              <a:t>Adequate capacity</a:t>
            </a:r>
          </a:p>
          <a:p>
            <a:pPr lvl="1"/>
            <a:r>
              <a:rPr lang="en-US" sz="2400" dirty="0" smtClean="0"/>
              <a:t>Minimum height and width </a:t>
            </a:r>
          </a:p>
          <a:p>
            <a:pPr lvl="1"/>
            <a:endParaRPr lang="en-US" sz="2400" dirty="0"/>
          </a:p>
        </p:txBody>
      </p:sp>
      <p:pic>
        <p:nvPicPr>
          <p:cNvPr id="4" name="Picture 3" title="Exit sig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26242" y="1236407"/>
            <a:ext cx="1447801" cy="1905000"/>
          </a:xfrm>
          <a:prstGeom prst="rect">
            <a:avLst/>
          </a:prstGeom>
        </p:spPr>
      </p:pic>
      <p:sp>
        <p:nvSpPr>
          <p:cNvPr id="5" name="TextBox 4"/>
          <p:cNvSpPr txBox="1"/>
          <p:nvPr/>
        </p:nvSpPr>
        <p:spPr>
          <a:xfrm>
            <a:off x="6950042" y="5837539"/>
            <a:ext cx="1600200" cy="215444"/>
          </a:xfrm>
          <a:prstGeom prst="rect">
            <a:avLst/>
          </a:prstGeom>
          <a:noFill/>
        </p:spPr>
        <p:txBody>
          <a:bodyPr wrap="square" rtlCol="0">
            <a:spAutoFit/>
          </a:bodyPr>
          <a:lstStyle/>
          <a:p>
            <a:pPr algn="r"/>
            <a:r>
              <a:rPr lang="en-US" sz="800" dirty="0" smtClean="0"/>
              <a:t>Source of graphics: OSHA</a:t>
            </a:r>
            <a:endParaRPr lang="en-US" sz="800" dirty="0"/>
          </a:p>
        </p:txBody>
      </p:sp>
      <p:graphicFrame>
        <p:nvGraphicFramePr>
          <p:cNvPr id="6" name="Object 5" title="Door"/>
          <p:cNvGraphicFramePr>
            <a:graphicFrameLocks noChangeAspect="1"/>
          </p:cNvGraphicFramePr>
          <p:nvPr>
            <p:extLst>
              <p:ext uri="{D42A27DB-BD31-4B8C-83A1-F6EECF244321}">
                <p14:modId xmlns:p14="http://schemas.microsoft.com/office/powerpoint/2010/main" val="1176754452"/>
              </p:ext>
            </p:extLst>
          </p:nvPr>
        </p:nvGraphicFramePr>
        <p:xfrm>
          <a:off x="7019662" y="3419167"/>
          <a:ext cx="1454381" cy="2418371"/>
        </p:xfrm>
        <a:graphic>
          <a:graphicData uri="http://schemas.openxmlformats.org/presentationml/2006/ole">
            <mc:AlternateContent xmlns:mc="http://schemas.openxmlformats.org/markup-compatibility/2006">
              <mc:Choice xmlns:v="urn:schemas-microsoft-com:vml" Requires="v">
                <p:oleObj spid="_x0000_s2075" name="Clip" r:id="rId5" imgW="2793960" imgH="4113360" progId="MS_ClipArt_Gallery.2">
                  <p:embed/>
                </p:oleObj>
              </mc:Choice>
              <mc:Fallback>
                <p:oleObj name="Clip" r:id="rId5" imgW="2793960" imgH="4113360"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19662" y="3419167"/>
                        <a:ext cx="1454381" cy="2418371"/>
                      </a:xfrm>
                      <a:prstGeom prst="rect">
                        <a:avLst/>
                      </a:prstGeom>
                      <a:noFill/>
                      <a:ln>
                        <a:solidFill>
                          <a:schemeClr val="tx1"/>
                        </a:solidFill>
                      </a:ln>
                      <a:effectLst/>
                    </p:spPr>
                  </p:pic>
                </p:oleObj>
              </mc:Fallback>
            </mc:AlternateContent>
          </a:graphicData>
        </a:graphic>
      </p:graphicFrame>
    </p:spTree>
    <p:extLst>
      <p:ext uri="{BB962C8B-B14F-4D97-AF65-F5344CB8AC3E}">
        <p14:creationId xmlns:p14="http://schemas.microsoft.com/office/powerpoint/2010/main" val="21923252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a:prstGeom prst="rect">
            <a:avLst/>
          </a:prstGeom>
        </p:spPr>
        <p:txBody>
          <a:bodyPr/>
          <a:lstStyle/>
          <a:p>
            <a:r>
              <a:rPr lang="en-US" dirty="0" smtClean="0"/>
              <a:t> Emergency Escape Routes</a:t>
            </a:r>
            <a:endParaRPr lang="en-US" dirty="0"/>
          </a:p>
        </p:txBody>
      </p:sp>
      <p:sp>
        <p:nvSpPr>
          <p:cNvPr id="3" name="Content Placeholder 2"/>
          <p:cNvSpPr>
            <a:spLocks noGrp="1"/>
          </p:cNvSpPr>
          <p:nvPr>
            <p:ph idx="1"/>
          </p:nvPr>
        </p:nvSpPr>
        <p:spPr>
          <a:xfrm>
            <a:off x="479258" y="1050417"/>
            <a:ext cx="8185484" cy="2426354"/>
          </a:xfrm>
        </p:spPr>
        <p:txBody>
          <a:bodyPr/>
          <a:lstStyle/>
          <a:p>
            <a:r>
              <a:rPr lang="en-US" sz="2800" dirty="0" smtClean="0"/>
              <a:t>Clearly communicate 3 </a:t>
            </a:r>
            <a:r>
              <a:rPr lang="en-US" sz="2800" dirty="0"/>
              <a:t>elements of escape </a:t>
            </a:r>
            <a:r>
              <a:rPr lang="en-US" sz="2800" dirty="0" smtClean="0"/>
              <a:t>route</a:t>
            </a:r>
          </a:p>
          <a:p>
            <a:pPr lvl="1"/>
            <a:r>
              <a:rPr lang="en-US" sz="2400" dirty="0"/>
              <a:t>Exit access </a:t>
            </a:r>
            <a:r>
              <a:rPr lang="en-US" sz="2400" dirty="0" smtClean="0"/>
              <a:t>pathway</a:t>
            </a:r>
          </a:p>
          <a:p>
            <a:pPr lvl="1"/>
            <a:r>
              <a:rPr lang="en-US" sz="2400" dirty="0"/>
              <a:t>Nearest exits from all points of building </a:t>
            </a:r>
            <a:endParaRPr lang="en-US" sz="2400" dirty="0" smtClean="0"/>
          </a:p>
          <a:p>
            <a:pPr lvl="1"/>
            <a:r>
              <a:rPr lang="en-US" sz="2400" dirty="0"/>
              <a:t>Pathway away from building structure </a:t>
            </a:r>
            <a:endParaRPr lang="en-US" sz="2400" dirty="0" smtClean="0"/>
          </a:p>
        </p:txBody>
      </p:sp>
      <p:grpSp>
        <p:nvGrpSpPr>
          <p:cNvPr id="5" name="Group 10" title="Emergency exit"/>
          <p:cNvGrpSpPr>
            <a:grpSpLocks/>
          </p:cNvGrpSpPr>
          <p:nvPr/>
        </p:nvGrpSpPr>
        <p:grpSpPr bwMode="auto">
          <a:xfrm>
            <a:off x="940813" y="3014445"/>
            <a:ext cx="2286000" cy="2856704"/>
            <a:chOff x="3456" y="1152"/>
            <a:chExt cx="1824" cy="2400"/>
          </a:xfrm>
        </p:grpSpPr>
        <p:sp>
          <p:nvSpPr>
            <p:cNvPr id="6" name="Rectangle 9"/>
            <p:cNvSpPr>
              <a:spLocks noChangeArrowheads="1"/>
            </p:cNvSpPr>
            <p:nvPr/>
          </p:nvSpPr>
          <p:spPr bwMode="auto">
            <a:xfrm>
              <a:off x="3456" y="1152"/>
              <a:ext cx="1824" cy="2400"/>
            </a:xfrm>
            <a:prstGeom prst="rect">
              <a:avLst/>
            </a:prstGeom>
            <a:solidFill>
              <a:srgbClr val="DDDDDD"/>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7" name="Picture 7" descr="S:\EXIT DOOR.tif" title="Emergency exit"/>
            <p:cNvPicPr>
              <a:picLocks noChangeAspect="1" noChangeArrowheads="1"/>
            </p:cNvPicPr>
            <p:nvPr/>
          </p:nvPicPr>
          <p:blipFill>
            <a:blip r:embed="rId3">
              <a:extLst>
                <a:ext uri="{28A0092B-C50C-407E-A947-70E740481C1C}">
                  <a14:useLocalDpi xmlns:a14="http://schemas.microsoft.com/office/drawing/2010/main" val="0"/>
                </a:ext>
              </a:extLst>
            </a:blip>
            <a:srcRect l="14301" t="10579" r="14201" b="10161"/>
            <a:stretch>
              <a:fillRect/>
            </a:stretch>
          </p:blipFill>
          <p:spPr bwMode="auto">
            <a:xfrm>
              <a:off x="3648" y="1680"/>
              <a:ext cx="1440" cy="187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8" name="Picture 8" descr="C:\WINDOWS\Desktop\exit sign.jpg" title="exit sig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0" y="1260"/>
              <a:ext cx="528" cy="35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pic>
        <p:nvPicPr>
          <p:cNvPr id="10" name="Picture 6" descr="S:\NOT AN EXIT.tif" title="emergency exi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7242" y="3015071"/>
            <a:ext cx="1929516" cy="285867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3860396" y="5867400"/>
            <a:ext cx="1423207" cy="215444"/>
          </a:xfrm>
          <a:prstGeom prst="rect">
            <a:avLst/>
          </a:prstGeom>
          <a:noFill/>
        </p:spPr>
        <p:txBody>
          <a:bodyPr wrap="square" rtlCol="0">
            <a:spAutoFit/>
          </a:bodyPr>
          <a:lstStyle/>
          <a:p>
            <a:pPr algn="ctr"/>
            <a:r>
              <a:rPr lang="en-US" sz="800" dirty="0" smtClean="0"/>
              <a:t>Source of graphics: OSHA</a:t>
            </a:r>
            <a:endParaRPr lang="en-US" sz="800" dirty="0"/>
          </a:p>
        </p:txBody>
      </p:sp>
      <p:grpSp>
        <p:nvGrpSpPr>
          <p:cNvPr id="12" name="Group 364" title="exit"/>
          <p:cNvGrpSpPr>
            <a:grpSpLocks/>
          </p:cNvGrpSpPr>
          <p:nvPr/>
        </p:nvGrpSpPr>
        <p:grpSpPr bwMode="auto">
          <a:xfrm>
            <a:off x="5917186" y="3014445"/>
            <a:ext cx="2464814" cy="2852955"/>
            <a:chOff x="3600" y="1296"/>
            <a:chExt cx="1872" cy="2160"/>
          </a:xfrm>
        </p:grpSpPr>
        <p:grpSp>
          <p:nvGrpSpPr>
            <p:cNvPr id="13" name="Group 242"/>
            <p:cNvGrpSpPr>
              <a:grpSpLocks/>
            </p:cNvGrpSpPr>
            <p:nvPr/>
          </p:nvGrpSpPr>
          <p:grpSpPr bwMode="auto">
            <a:xfrm>
              <a:off x="3600" y="1296"/>
              <a:ext cx="1872" cy="2160"/>
              <a:chOff x="3360" y="1920"/>
              <a:chExt cx="2256" cy="2256"/>
            </a:xfrm>
          </p:grpSpPr>
          <p:grpSp>
            <p:nvGrpSpPr>
              <p:cNvPr id="15" name="Group 243"/>
              <p:cNvGrpSpPr>
                <a:grpSpLocks/>
              </p:cNvGrpSpPr>
              <p:nvPr/>
            </p:nvGrpSpPr>
            <p:grpSpPr bwMode="auto">
              <a:xfrm>
                <a:off x="3360" y="1920"/>
                <a:ext cx="2256" cy="2256"/>
                <a:chOff x="912" y="96"/>
                <a:chExt cx="4224" cy="4224"/>
              </a:xfrm>
            </p:grpSpPr>
            <p:sp>
              <p:nvSpPr>
                <p:cNvPr id="17" name="Rectangle 244"/>
                <p:cNvSpPr>
                  <a:spLocks noChangeArrowheads="1"/>
                </p:cNvSpPr>
                <p:nvPr/>
              </p:nvSpPr>
              <p:spPr bwMode="auto">
                <a:xfrm>
                  <a:off x="927" y="141"/>
                  <a:ext cx="4149" cy="3485"/>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 name="Freeform 245"/>
                <p:cNvSpPr>
                  <a:spLocks/>
                </p:cNvSpPr>
                <p:nvPr/>
              </p:nvSpPr>
              <p:spPr bwMode="auto">
                <a:xfrm>
                  <a:off x="957" y="3523"/>
                  <a:ext cx="2675" cy="765"/>
                </a:xfrm>
                <a:custGeom>
                  <a:avLst/>
                  <a:gdLst>
                    <a:gd name="T0" fmla="*/ 2675 w 2675"/>
                    <a:gd name="T1" fmla="*/ 765 h 765"/>
                    <a:gd name="T2" fmla="*/ 0 w 2675"/>
                    <a:gd name="T3" fmla="*/ 26 h 765"/>
                    <a:gd name="T4" fmla="*/ 54 w 2675"/>
                    <a:gd name="T5" fmla="*/ 15 h 765"/>
                    <a:gd name="T6" fmla="*/ 107 w 2675"/>
                    <a:gd name="T7" fmla="*/ 7 h 765"/>
                    <a:gd name="T8" fmla="*/ 161 w 2675"/>
                    <a:gd name="T9" fmla="*/ 2 h 765"/>
                    <a:gd name="T10" fmla="*/ 214 w 2675"/>
                    <a:gd name="T11" fmla="*/ 0 h 765"/>
                    <a:gd name="T12" fmla="*/ 268 w 2675"/>
                    <a:gd name="T13" fmla="*/ 0 h 765"/>
                    <a:gd name="T14" fmla="*/ 321 w 2675"/>
                    <a:gd name="T15" fmla="*/ 2 h 765"/>
                    <a:gd name="T16" fmla="*/ 375 w 2675"/>
                    <a:gd name="T17" fmla="*/ 4 h 765"/>
                    <a:gd name="T18" fmla="*/ 426 w 2675"/>
                    <a:gd name="T19" fmla="*/ 11 h 765"/>
                    <a:gd name="T20" fmla="*/ 478 w 2675"/>
                    <a:gd name="T21" fmla="*/ 15 h 765"/>
                    <a:gd name="T22" fmla="*/ 527 w 2675"/>
                    <a:gd name="T23" fmla="*/ 19 h 765"/>
                    <a:gd name="T24" fmla="*/ 576 w 2675"/>
                    <a:gd name="T25" fmla="*/ 24 h 765"/>
                    <a:gd name="T26" fmla="*/ 625 w 2675"/>
                    <a:gd name="T27" fmla="*/ 28 h 765"/>
                    <a:gd name="T28" fmla="*/ 700 w 2675"/>
                    <a:gd name="T29" fmla="*/ 34 h 765"/>
                    <a:gd name="T30" fmla="*/ 775 w 2675"/>
                    <a:gd name="T31" fmla="*/ 37 h 765"/>
                    <a:gd name="T32" fmla="*/ 848 w 2675"/>
                    <a:gd name="T33" fmla="*/ 37 h 765"/>
                    <a:gd name="T34" fmla="*/ 923 w 2675"/>
                    <a:gd name="T35" fmla="*/ 34 h 765"/>
                    <a:gd name="T36" fmla="*/ 998 w 2675"/>
                    <a:gd name="T37" fmla="*/ 30 h 765"/>
                    <a:gd name="T38" fmla="*/ 1071 w 2675"/>
                    <a:gd name="T39" fmla="*/ 26 h 765"/>
                    <a:gd name="T40" fmla="*/ 1146 w 2675"/>
                    <a:gd name="T41" fmla="*/ 22 h 765"/>
                    <a:gd name="T42" fmla="*/ 1221 w 2675"/>
                    <a:gd name="T43" fmla="*/ 17 h 765"/>
                    <a:gd name="T44" fmla="*/ 1229 w 2675"/>
                    <a:gd name="T45" fmla="*/ 9 h 765"/>
                    <a:gd name="T46" fmla="*/ 1242 w 2675"/>
                    <a:gd name="T47" fmla="*/ 2 h 765"/>
                    <a:gd name="T48" fmla="*/ 1251 w 2675"/>
                    <a:gd name="T49" fmla="*/ 4 h 765"/>
                    <a:gd name="T50" fmla="*/ 1257 w 2675"/>
                    <a:gd name="T51" fmla="*/ 11 h 765"/>
                    <a:gd name="T52" fmla="*/ 1274 w 2675"/>
                    <a:gd name="T53" fmla="*/ 13 h 765"/>
                    <a:gd name="T54" fmla="*/ 1313 w 2675"/>
                    <a:gd name="T55" fmla="*/ 9 h 765"/>
                    <a:gd name="T56" fmla="*/ 1371 w 2675"/>
                    <a:gd name="T57" fmla="*/ 4 h 765"/>
                    <a:gd name="T58" fmla="*/ 1429 w 2675"/>
                    <a:gd name="T59" fmla="*/ 9 h 765"/>
                    <a:gd name="T60" fmla="*/ 1487 w 2675"/>
                    <a:gd name="T61" fmla="*/ 22 h 765"/>
                    <a:gd name="T62" fmla="*/ 1546 w 2675"/>
                    <a:gd name="T63" fmla="*/ 34 h 765"/>
                    <a:gd name="T64" fmla="*/ 1564 w 2675"/>
                    <a:gd name="T65" fmla="*/ 37 h 765"/>
                    <a:gd name="T66" fmla="*/ 1583 w 2675"/>
                    <a:gd name="T67" fmla="*/ 37 h 765"/>
                    <a:gd name="T68" fmla="*/ 1600 w 2675"/>
                    <a:gd name="T69" fmla="*/ 34 h 765"/>
                    <a:gd name="T70" fmla="*/ 1617 w 2675"/>
                    <a:gd name="T71" fmla="*/ 34 h 765"/>
                    <a:gd name="T72" fmla="*/ 1628 w 2675"/>
                    <a:gd name="T73" fmla="*/ 43 h 765"/>
                    <a:gd name="T74" fmla="*/ 1636 w 2675"/>
                    <a:gd name="T75" fmla="*/ 52 h 765"/>
                    <a:gd name="T76" fmla="*/ 1658 w 2675"/>
                    <a:gd name="T77" fmla="*/ 52 h 765"/>
                    <a:gd name="T78" fmla="*/ 1681 w 2675"/>
                    <a:gd name="T79" fmla="*/ 54 h 765"/>
                    <a:gd name="T80" fmla="*/ 1701 w 2675"/>
                    <a:gd name="T81" fmla="*/ 56 h 765"/>
                    <a:gd name="T82" fmla="*/ 1718 w 2675"/>
                    <a:gd name="T83" fmla="*/ 56 h 765"/>
                    <a:gd name="T84" fmla="*/ 1735 w 2675"/>
                    <a:gd name="T85" fmla="*/ 45 h 765"/>
                    <a:gd name="T86" fmla="*/ 1754 w 2675"/>
                    <a:gd name="T87" fmla="*/ 37 h 765"/>
                    <a:gd name="T88" fmla="*/ 1774 w 2675"/>
                    <a:gd name="T89" fmla="*/ 32 h 765"/>
                    <a:gd name="T90" fmla="*/ 1789 w 2675"/>
                    <a:gd name="T91" fmla="*/ 32 h 765"/>
                    <a:gd name="T92" fmla="*/ 1810 w 2675"/>
                    <a:gd name="T93" fmla="*/ 32 h 765"/>
                    <a:gd name="T94" fmla="*/ 1825 w 2675"/>
                    <a:gd name="T95" fmla="*/ 28 h 765"/>
                    <a:gd name="T96" fmla="*/ 1879 w 2675"/>
                    <a:gd name="T97" fmla="*/ 30 h 765"/>
                    <a:gd name="T98" fmla="*/ 1936 w 2675"/>
                    <a:gd name="T99" fmla="*/ 28 h 765"/>
                    <a:gd name="T100" fmla="*/ 1992 w 2675"/>
                    <a:gd name="T101" fmla="*/ 26 h 765"/>
                    <a:gd name="T102" fmla="*/ 2048 w 2675"/>
                    <a:gd name="T103" fmla="*/ 26 h 765"/>
                    <a:gd name="T104" fmla="*/ 2054 w 2675"/>
                    <a:gd name="T105" fmla="*/ 19 h 765"/>
                    <a:gd name="T106" fmla="*/ 2067 w 2675"/>
                    <a:gd name="T107" fmla="*/ 13 h 765"/>
                    <a:gd name="T108" fmla="*/ 2142 w 2675"/>
                    <a:gd name="T109" fmla="*/ 15 h 765"/>
                    <a:gd name="T110" fmla="*/ 2217 w 2675"/>
                    <a:gd name="T111" fmla="*/ 17 h 765"/>
                    <a:gd name="T112" fmla="*/ 2294 w 2675"/>
                    <a:gd name="T113" fmla="*/ 19 h 765"/>
                    <a:gd name="T114" fmla="*/ 2369 w 2675"/>
                    <a:gd name="T115" fmla="*/ 22 h 765"/>
                    <a:gd name="T116" fmla="*/ 2444 w 2675"/>
                    <a:gd name="T117" fmla="*/ 24 h 765"/>
                    <a:gd name="T118" fmla="*/ 2521 w 2675"/>
                    <a:gd name="T119" fmla="*/ 26 h 765"/>
                    <a:gd name="T120" fmla="*/ 2598 w 2675"/>
                    <a:gd name="T121" fmla="*/ 26 h 765"/>
                    <a:gd name="T122" fmla="*/ 2675 w 2675"/>
                    <a:gd name="T123" fmla="*/ 26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75" h="765">
                      <a:moveTo>
                        <a:pt x="2675" y="26"/>
                      </a:moveTo>
                      <a:lnTo>
                        <a:pt x="2675" y="765"/>
                      </a:lnTo>
                      <a:lnTo>
                        <a:pt x="0" y="765"/>
                      </a:lnTo>
                      <a:lnTo>
                        <a:pt x="0" y="26"/>
                      </a:lnTo>
                      <a:lnTo>
                        <a:pt x="26" y="19"/>
                      </a:lnTo>
                      <a:lnTo>
                        <a:pt x="54" y="15"/>
                      </a:lnTo>
                      <a:lnTo>
                        <a:pt x="79" y="11"/>
                      </a:lnTo>
                      <a:lnTo>
                        <a:pt x="107" y="7"/>
                      </a:lnTo>
                      <a:lnTo>
                        <a:pt x="133" y="4"/>
                      </a:lnTo>
                      <a:lnTo>
                        <a:pt x="161" y="2"/>
                      </a:lnTo>
                      <a:lnTo>
                        <a:pt x="186" y="0"/>
                      </a:lnTo>
                      <a:lnTo>
                        <a:pt x="214" y="0"/>
                      </a:lnTo>
                      <a:lnTo>
                        <a:pt x="240" y="0"/>
                      </a:lnTo>
                      <a:lnTo>
                        <a:pt x="268" y="0"/>
                      </a:lnTo>
                      <a:lnTo>
                        <a:pt x="296" y="0"/>
                      </a:lnTo>
                      <a:lnTo>
                        <a:pt x="321" y="2"/>
                      </a:lnTo>
                      <a:lnTo>
                        <a:pt x="347" y="2"/>
                      </a:lnTo>
                      <a:lnTo>
                        <a:pt x="375" y="4"/>
                      </a:lnTo>
                      <a:lnTo>
                        <a:pt x="401" y="9"/>
                      </a:lnTo>
                      <a:lnTo>
                        <a:pt x="426" y="11"/>
                      </a:lnTo>
                      <a:lnTo>
                        <a:pt x="452" y="13"/>
                      </a:lnTo>
                      <a:lnTo>
                        <a:pt x="478" y="15"/>
                      </a:lnTo>
                      <a:lnTo>
                        <a:pt x="501" y="17"/>
                      </a:lnTo>
                      <a:lnTo>
                        <a:pt x="527" y="19"/>
                      </a:lnTo>
                      <a:lnTo>
                        <a:pt x="550" y="22"/>
                      </a:lnTo>
                      <a:lnTo>
                        <a:pt x="576" y="24"/>
                      </a:lnTo>
                      <a:lnTo>
                        <a:pt x="600" y="26"/>
                      </a:lnTo>
                      <a:lnTo>
                        <a:pt x="625" y="28"/>
                      </a:lnTo>
                      <a:lnTo>
                        <a:pt x="662" y="30"/>
                      </a:lnTo>
                      <a:lnTo>
                        <a:pt x="700" y="34"/>
                      </a:lnTo>
                      <a:lnTo>
                        <a:pt x="737" y="34"/>
                      </a:lnTo>
                      <a:lnTo>
                        <a:pt x="775" y="37"/>
                      </a:lnTo>
                      <a:lnTo>
                        <a:pt x="812" y="37"/>
                      </a:lnTo>
                      <a:lnTo>
                        <a:pt x="848" y="37"/>
                      </a:lnTo>
                      <a:lnTo>
                        <a:pt x="887" y="34"/>
                      </a:lnTo>
                      <a:lnTo>
                        <a:pt x="923" y="34"/>
                      </a:lnTo>
                      <a:lnTo>
                        <a:pt x="960" y="32"/>
                      </a:lnTo>
                      <a:lnTo>
                        <a:pt x="998" y="30"/>
                      </a:lnTo>
                      <a:lnTo>
                        <a:pt x="1035" y="28"/>
                      </a:lnTo>
                      <a:lnTo>
                        <a:pt x="1071" y="26"/>
                      </a:lnTo>
                      <a:lnTo>
                        <a:pt x="1110" y="24"/>
                      </a:lnTo>
                      <a:lnTo>
                        <a:pt x="1146" y="22"/>
                      </a:lnTo>
                      <a:lnTo>
                        <a:pt x="1185" y="19"/>
                      </a:lnTo>
                      <a:lnTo>
                        <a:pt x="1221" y="17"/>
                      </a:lnTo>
                      <a:lnTo>
                        <a:pt x="1225" y="15"/>
                      </a:lnTo>
                      <a:lnTo>
                        <a:pt x="1229" y="9"/>
                      </a:lnTo>
                      <a:lnTo>
                        <a:pt x="1234" y="4"/>
                      </a:lnTo>
                      <a:lnTo>
                        <a:pt x="1242" y="2"/>
                      </a:lnTo>
                      <a:lnTo>
                        <a:pt x="1247" y="2"/>
                      </a:lnTo>
                      <a:lnTo>
                        <a:pt x="1251" y="4"/>
                      </a:lnTo>
                      <a:lnTo>
                        <a:pt x="1253" y="7"/>
                      </a:lnTo>
                      <a:lnTo>
                        <a:pt x="1257" y="11"/>
                      </a:lnTo>
                      <a:lnTo>
                        <a:pt x="1264" y="13"/>
                      </a:lnTo>
                      <a:lnTo>
                        <a:pt x="1274" y="13"/>
                      </a:lnTo>
                      <a:lnTo>
                        <a:pt x="1289" y="13"/>
                      </a:lnTo>
                      <a:lnTo>
                        <a:pt x="1313" y="9"/>
                      </a:lnTo>
                      <a:lnTo>
                        <a:pt x="1341" y="4"/>
                      </a:lnTo>
                      <a:lnTo>
                        <a:pt x="1371" y="4"/>
                      </a:lnTo>
                      <a:lnTo>
                        <a:pt x="1399" y="7"/>
                      </a:lnTo>
                      <a:lnTo>
                        <a:pt x="1429" y="9"/>
                      </a:lnTo>
                      <a:lnTo>
                        <a:pt x="1457" y="15"/>
                      </a:lnTo>
                      <a:lnTo>
                        <a:pt x="1487" y="22"/>
                      </a:lnTo>
                      <a:lnTo>
                        <a:pt x="1517" y="28"/>
                      </a:lnTo>
                      <a:lnTo>
                        <a:pt x="1546" y="34"/>
                      </a:lnTo>
                      <a:lnTo>
                        <a:pt x="1555" y="37"/>
                      </a:lnTo>
                      <a:lnTo>
                        <a:pt x="1564" y="37"/>
                      </a:lnTo>
                      <a:lnTo>
                        <a:pt x="1572" y="37"/>
                      </a:lnTo>
                      <a:lnTo>
                        <a:pt x="1583" y="37"/>
                      </a:lnTo>
                      <a:lnTo>
                        <a:pt x="1591" y="37"/>
                      </a:lnTo>
                      <a:lnTo>
                        <a:pt x="1600" y="34"/>
                      </a:lnTo>
                      <a:lnTo>
                        <a:pt x="1609" y="34"/>
                      </a:lnTo>
                      <a:lnTo>
                        <a:pt x="1617" y="34"/>
                      </a:lnTo>
                      <a:lnTo>
                        <a:pt x="1626" y="37"/>
                      </a:lnTo>
                      <a:lnTo>
                        <a:pt x="1628" y="43"/>
                      </a:lnTo>
                      <a:lnTo>
                        <a:pt x="1628" y="49"/>
                      </a:lnTo>
                      <a:lnTo>
                        <a:pt x="1636" y="52"/>
                      </a:lnTo>
                      <a:lnTo>
                        <a:pt x="1647" y="52"/>
                      </a:lnTo>
                      <a:lnTo>
                        <a:pt x="1658" y="52"/>
                      </a:lnTo>
                      <a:lnTo>
                        <a:pt x="1671" y="54"/>
                      </a:lnTo>
                      <a:lnTo>
                        <a:pt x="1681" y="54"/>
                      </a:lnTo>
                      <a:lnTo>
                        <a:pt x="1690" y="56"/>
                      </a:lnTo>
                      <a:lnTo>
                        <a:pt x="1701" y="56"/>
                      </a:lnTo>
                      <a:lnTo>
                        <a:pt x="1709" y="56"/>
                      </a:lnTo>
                      <a:lnTo>
                        <a:pt x="1718" y="56"/>
                      </a:lnTo>
                      <a:lnTo>
                        <a:pt x="1724" y="49"/>
                      </a:lnTo>
                      <a:lnTo>
                        <a:pt x="1735" y="45"/>
                      </a:lnTo>
                      <a:lnTo>
                        <a:pt x="1744" y="41"/>
                      </a:lnTo>
                      <a:lnTo>
                        <a:pt x="1754" y="37"/>
                      </a:lnTo>
                      <a:lnTo>
                        <a:pt x="1765" y="34"/>
                      </a:lnTo>
                      <a:lnTo>
                        <a:pt x="1774" y="32"/>
                      </a:lnTo>
                      <a:lnTo>
                        <a:pt x="1782" y="32"/>
                      </a:lnTo>
                      <a:lnTo>
                        <a:pt x="1789" y="32"/>
                      </a:lnTo>
                      <a:lnTo>
                        <a:pt x="1799" y="34"/>
                      </a:lnTo>
                      <a:lnTo>
                        <a:pt x="1810" y="32"/>
                      </a:lnTo>
                      <a:lnTo>
                        <a:pt x="1816" y="30"/>
                      </a:lnTo>
                      <a:lnTo>
                        <a:pt x="1825" y="28"/>
                      </a:lnTo>
                      <a:lnTo>
                        <a:pt x="1853" y="30"/>
                      </a:lnTo>
                      <a:lnTo>
                        <a:pt x="1879" y="30"/>
                      </a:lnTo>
                      <a:lnTo>
                        <a:pt x="1906" y="30"/>
                      </a:lnTo>
                      <a:lnTo>
                        <a:pt x="1936" y="28"/>
                      </a:lnTo>
                      <a:lnTo>
                        <a:pt x="1964" y="28"/>
                      </a:lnTo>
                      <a:lnTo>
                        <a:pt x="1992" y="26"/>
                      </a:lnTo>
                      <a:lnTo>
                        <a:pt x="2020" y="26"/>
                      </a:lnTo>
                      <a:lnTo>
                        <a:pt x="2048" y="26"/>
                      </a:lnTo>
                      <a:lnTo>
                        <a:pt x="2052" y="24"/>
                      </a:lnTo>
                      <a:lnTo>
                        <a:pt x="2054" y="19"/>
                      </a:lnTo>
                      <a:lnTo>
                        <a:pt x="2058" y="15"/>
                      </a:lnTo>
                      <a:lnTo>
                        <a:pt x="2067" y="13"/>
                      </a:lnTo>
                      <a:lnTo>
                        <a:pt x="2106" y="13"/>
                      </a:lnTo>
                      <a:lnTo>
                        <a:pt x="2142" y="15"/>
                      </a:lnTo>
                      <a:lnTo>
                        <a:pt x="2181" y="15"/>
                      </a:lnTo>
                      <a:lnTo>
                        <a:pt x="2217" y="17"/>
                      </a:lnTo>
                      <a:lnTo>
                        <a:pt x="2255" y="17"/>
                      </a:lnTo>
                      <a:lnTo>
                        <a:pt x="2294" y="19"/>
                      </a:lnTo>
                      <a:lnTo>
                        <a:pt x="2330" y="22"/>
                      </a:lnTo>
                      <a:lnTo>
                        <a:pt x="2369" y="22"/>
                      </a:lnTo>
                      <a:lnTo>
                        <a:pt x="2408" y="24"/>
                      </a:lnTo>
                      <a:lnTo>
                        <a:pt x="2444" y="24"/>
                      </a:lnTo>
                      <a:lnTo>
                        <a:pt x="2483" y="24"/>
                      </a:lnTo>
                      <a:lnTo>
                        <a:pt x="2521" y="26"/>
                      </a:lnTo>
                      <a:lnTo>
                        <a:pt x="2560" y="26"/>
                      </a:lnTo>
                      <a:lnTo>
                        <a:pt x="2598" y="26"/>
                      </a:lnTo>
                      <a:lnTo>
                        <a:pt x="2637" y="26"/>
                      </a:lnTo>
                      <a:lnTo>
                        <a:pt x="2675" y="26"/>
                      </a:lnTo>
                      <a:close/>
                    </a:path>
                  </a:pathLst>
                </a:custGeom>
                <a:solidFill>
                  <a:srgbClr val="7A3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246"/>
                <p:cNvSpPr>
                  <a:spLocks/>
                </p:cNvSpPr>
                <p:nvPr/>
              </p:nvSpPr>
              <p:spPr bwMode="auto">
                <a:xfrm>
                  <a:off x="2058" y="205"/>
                  <a:ext cx="2988" cy="4036"/>
                </a:xfrm>
                <a:custGeom>
                  <a:avLst/>
                  <a:gdLst>
                    <a:gd name="T0" fmla="*/ 424 w 2988"/>
                    <a:gd name="T1" fmla="*/ 403 h 4036"/>
                    <a:gd name="T2" fmla="*/ 510 w 2988"/>
                    <a:gd name="T3" fmla="*/ 377 h 4036"/>
                    <a:gd name="T4" fmla="*/ 580 w 2988"/>
                    <a:gd name="T5" fmla="*/ 358 h 4036"/>
                    <a:gd name="T6" fmla="*/ 623 w 2988"/>
                    <a:gd name="T7" fmla="*/ 345 h 4036"/>
                    <a:gd name="T8" fmla="*/ 1457 w 2988"/>
                    <a:gd name="T9" fmla="*/ 146 h 4036"/>
                    <a:gd name="T10" fmla="*/ 2988 w 2988"/>
                    <a:gd name="T11" fmla="*/ 0 h 4036"/>
                    <a:gd name="T12" fmla="*/ 497 w 2988"/>
                    <a:gd name="T13" fmla="*/ 4025 h 4036"/>
                    <a:gd name="T14" fmla="*/ 480 w 2988"/>
                    <a:gd name="T15" fmla="*/ 4021 h 4036"/>
                    <a:gd name="T16" fmla="*/ 435 w 2988"/>
                    <a:gd name="T17" fmla="*/ 4008 h 4036"/>
                    <a:gd name="T18" fmla="*/ 373 w 2988"/>
                    <a:gd name="T19" fmla="*/ 3986 h 4036"/>
                    <a:gd name="T20" fmla="*/ 302 w 2988"/>
                    <a:gd name="T21" fmla="*/ 3961 h 4036"/>
                    <a:gd name="T22" fmla="*/ 238 w 2988"/>
                    <a:gd name="T23" fmla="*/ 3933 h 4036"/>
                    <a:gd name="T24" fmla="*/ 186 w 2988"/>
                    <a:gd name="T25" fmla="*/ 3905 h 4036"/>
                    <a:gd name="T26" fmla="*/ 146 w 2988"/>
                    <a:gd name="T27" fmla="*/ 3879 h 4036"/>
                    <a:gd name="T28" fmla="*/ 109 w 2988"/>
                    <a:gd name="T29" fmla="*/ 3852 h 4036"/>
                    <a:gd name="T30" fmla="*/ 79 w 2988"/>
                    <a:gd name="T31" fmla="*/ 3828 h 4036"/>
                    <a:gd name="T32" fmla="*/ 56 w 2988"/>
                    <a:gd name="T33" fmla="*/ 3813 h 4036"/>
                    <a:gd name="T34" fmla="*/ 41 w 2988"/>
                    <a:gd name="T35" fmla="*/ 3802 h 4036"/>
                    <a:gd name="T36" fmla="*/ 34 w 2988"/>
                    <a:gd name="T37" fmla="*/ 3792 h 4036"/>
                    <a:gd name="T38" fmla="*/ 39 w 2988"/>
                    <a:gd name="T39" fmla="*/ 3682 h 4036"/>
                    <a:gd name="T40" fmla="*/ 41 w 2988"/>
                    <a:gd name="T41" fmla="*/ 3584 h 4036"/>
                    <a:gd name="T42" fmla="*/ 178 w 2988"/>
                    <a:gd name="T43" fmla="*/ 3479 h 4036"/>
                    <a:gd name="T44" fmla="*/ 139 w 2988"/>
                    <a:gd name="T45" fmla="*/ 3415 h 4036"/>
                    <a:gd name="T46" fmla="*/ 128 w 2988"/>
                    <a:gd name="T47" fmla="*/ 3068 h 4036"/>
                    <a:gd name="T48" fmla="*/ 173 w 2988"/>
                    <a:gd name="T49" fmla="*/ 2389 h 4036"/>
                    <a:gd name="T50" fmla="*/ 169 w 2988"/>
                    <a:gd name="T51" fmla="*/ 1817 h 4036"/>
                    <a:gd name="T52" fmla="*/ 218 w 2988"/>
                    <a:gd name="T53" fmla="*/ 833 h 4036"/>
                    <a:gd name="T54" fmla="*/ 263 w 2988"/>
                    <a:gd name="T55" fmla="*/ 803 h 4036"/>
                    <a:gd name="T56" fmla="*/ 238 w 2988"/>
                    <a:gd name="T57" fmla="*/ 746 h 4036"/>
                    <a:gd name="T58" fmla="*/ 86 w 2988"/>
                    <a:gd name="T59" fmla="*/ 705 h 4036"/>
                    <a:gd name="T60" fmla="*/ 6 w 2988"/>
                    <a:gd name="T61" fmla="*/ 544 h 4036"/>
                    <a:gd name="T62" fmla="*/ 47 w 2988"/>
                    <a:gd name="T63" fmla="*/ 529 h 4036"/>
                    <a:gd name="T64" fmla="*/ 109 w 2988"/>
                    <a:gd name="T65" fmla="*/ 504 h 4036"/>
                    <a:gd name="T66" fmla="*/ 171 w 2988"/>
                    <a:gd name="T67" fmla="*/ 480 h 4036"/>
                    <a:gd name="T68" fmla="*/ 195 w 2988"/>
                    <a:gd name="T69" fmla="*/ 471 h 4036"/>
                    <a:gd name="T70" fmla="*/ 197 w 2988"/>
                    <a:gd name="T71" fmla="*/ 471 h 4036"/>
                    <a:gd name="T72" fmla="*/ 242 w 2988"/>
                    <a:gd name="T73" fmla="*/ 491 h 4036"/>
                    <a:gd name="T74" fmla="*/ 266 w 2988"/>
                    <a:gd name="T75" fmla="*/ 555 h 4036"/>
                    <a:gd name="T76" fmla="*/ 330 w 2988"/>
                    <a:gd name="T77" fmla="*/ 497 h 4036"/>
                    <a:gd name="T78" fmla="*/ 379 w 2988"/>
                    <a:gd name="T79" fmla="*/ 416 h 4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988" h="4036">
                      <a:moveTo>
                        <a:pt x="379" y="416"/>
                      </a:moveTo>
                      <a:lnTo>
                        <a:pt x="424" y="403"/>
                      </a:lnTo>
                      <a:lnTo>
                        <a:pt x="467" y="390"/>
                      </a:lnTo>
                      <a:lnTo>
                        <a:pt x="510" y="377"/>
                      </a:lnTo>
                      <a:lnTo>
                        <a:pt x="548" y="367"/>
                      </a:lnTo>
                      <a:lnTo>
                        <a:pt x="580" y="358"/>
                      </a:lnTo>
                      <a:lnTo>
                        <a:pt x="606" y="349"/>
                      </a:lnTo>
                      <a:lnTo>
                        <a:pt x="623" y="345"/>
                      </a:lnTo>
                      <a:lnTo>
                        <a:pt x="630" y="343"/>
                      </a:lnTo>
                      <a:lnTo>
                        <a:pt x="1457" y="146"/>
                      </a:lnTo>
                      <a:lnTo>
                        <a:pt x="2196" y="41"/>
                      </a:lnTo>
                      <a:lnTo>
                        <a:pt x="2988" y="0"/>
                      </a:lnTo>
                      <a:lnTo>
                        <a:pt x="2988" y="4036"/>
                      </a:lnTo>
                      <a:lnTo>
                        <a:pt x="497" y="4025"/>
                      </a:lnTo>
                      <a:lnTo>
                        <a:pt x="493" y="4023"/>
                      </a:lnTo>
                      <a:lnTo>
                        <a:pt x="480" y="4021"/>
                      </a:lnTo>
                      <a:lnTo>
                        <a:pt x="460" y="4014"/>
                      </a:lnTo>
                      <a:lnTo>
                        <a:pt x="435" y="4008"/>
                      </a:lnTo>
                      <a:lnTo>
                        <a:pt x="405" y="3997"/>
                      </a:lnTo>
                      <a:lnTo>
                        <a:pt x="373" y="3986"/>
                      </a:lnTo>
                      <a:lnTo>
                        <a:pt x="338" y="3974"/>
                      </a:lnTo>
                      <a:lnTo>
                        <a:pt x="302" y="3961"/>
                      </a:lnTo>
                      <a:lnTo>
                        <a:pt x="268" y="3946"/>
                      </a:lnTo>
                      <a:lnTo>
                        <a:pt x="238" y="3933"/>
                      </a:lnTo>
                      <a:lnTo>
                        <a:pt x="212" y="3920"/>
                      </a:lnTo>
                      <a:lnTo>
                        <a:pt x="186" y="3905"/>
                      </a:lnTo>
                      <a:lnTo>
                        <a:pt x="165" y="3892"/>
                      </a:lnTo>
                      <a:lnTo>
                        <a:pt x="146" y="3879"/>
                      </a:lnTo>
                      <a:lnTo>
                        <a:pt x="126" y="3867"/>
                      </a:lnTo>
                      <a:lnTo>
                        <a:pt x="109" y="3852"/>
                      </a:lnTo>
                      <a:lnTo>
                        <a:pt x="92" y="3839"/>
                      </a:lnTo>
                      <a:lnTo>
                        <a:pt x="79" y="3828"/>
                      </a:lnTo>
                      <a:lnTo>
                        <a:pt x="66" y="3819"/>
                      </a:lnTo>
                      <a:lnTo>
                        <a:pt x="56" y="3813"/>
                      </a:lnTo>
                      <a:lnTo>
                        <a:pt x="47" y="3807"/>
                      </a:lnTo>
                      <a:lnTo>
                        <a:pt x="41" y="3802"/>
                      </a:lnTo>
                      <a:lnTo>
                        <a:pt x="36" y="3796"/>
                      </a:lnTo>
                      <a:lnTo>
                        <a:pt x="34" y="3792"/>
                      </a:lnTo>
                      <a:lnTo>
                        <a:pt x="34" y="3753"/>
                      </a:lnTo>
                      <a:lnTo>
                        <a:pt x="39" y="3682"/>
                      </a:lnTo>
                      <a:lnTo>
                        <a:pt x="41" y="3614"/>
                      </a:lnTo>
                      <a:lnTo>
                        <a:pt x="41" y="3584"/>
                      </a:lnTo>
                      <a:lnTo>
                        <a:pt x="178" y="3505"/>
                      </a:lnTo>
                      <a:lnTo>
                        <a:pt x="178" y="3479"/>
                      </a:lnTo>
                      <a:lnTo>
                        <a:pt x="184" y="3464"/>
                      </a:lnTo>
                      <a:lnTo>
                        <a:pt x="139" y="3415"/>
                      </a:lnTo>
                      <a:lnTo>
                        <a:pt x="150" y="3271"/>
                      </a:lnTo>
                      <a:lnTo>
                        <a:pt x="128" y="3068"/>
                      </a:lnTo>
                      <a:lnTo>
                        <a:pt x="178" y="2701"/>
                      </a:lnTo>
                      <a:lnTo>
                        <a:pt x="173" y="2389"/>
                      </a:lnTo>
                      <a:lnTo>
                        <a:pt x="169" y="2271"/>
                      </a:lnTo>
                      <a:lnTo>
                        <a:pt x="169" y="1817"/>
                      </a:lnTo>
                      <a:lnTo>
                        <a:pt x="184" y="1266"/>
                      </a:lnTo>
                      <a:lnTo>
                        <a:pt x="218" y="833"/>
                      </a:lnTo>
                      <a:lnTo>
                        <a:pt x="263" y="825"/>
                      </a:lnTo>
                      <a:lnTo>
                        <a:pt x="263" y="803"/>
                      </a:lnTo>
                      <a:lnTo>
                        <a:pt x="229" y="784"/>
                      </a:lnTo>
                      <a:lnTo>
                        <a:pt x="238" y="746"/>
                      </a:lnTo>
                      <a:lnTo>
                        <a:pt x="150" y="705"/>
                      </a:lnTo>
                      <a:lnTo>
                        <a:pt x="86" y="705"/>
                      </a:lnTo>
                      <a:lnTo>
                        <a:pt x="0" y="546"/>
                      </a:lnTo>
                      <a:lnTo>
                        <a:pt x="6" y="544"/>
                      </a:lnTo>
                      <a:lnTo>
                        <a:pt x="24" y="538"/>
                      </a:lnTo>
                      <a:lnTo>
                        <a:pt x="47" y="529"/>
                      </a:lnTo>
                      <a:lnTo>
                        <a:pt x="77" y="516"/>
                      </a:lnTo>
                      <a:lnTo>
                        <a:pt x="109" y="504"/>
                      </a:lnTo>
                      <a:lnTo>
                        <a:pt x="141" y="493"/>
                      </a:lnTo>
                      <a:lnTo>
                        <a:pt x="171" y="480"/>
                      </a:lnTo>
                      <a:lnTo>
                        <a:pt x="193" y="471"/>
                      </a:lnTo>
                      <a:lnTo>
                        <a:pt x="195" y="471"/>
                      </a:lnTo>
                      <a:lnTo>
                        <a:pt x="197" y="471"/>
                      </a:lnTo>
                      <a:lnTo>
                        <a:pt x="197" y="471"/>
                      </a:lnTo>
                      <a:lnTo>
                        <a:pt x="199" y="469"/>
                      </a:lnTo>
                      <a:lnTo>
                        <a:pt x="242" y="491"/>
                      </a:lnTo>
                      <a:lnTo>
                        <a:pt x="255" y="527"/>
                      </a:lnTo>
                      <a:lnTo>
                        <a:pt x="266" y="555"/>
                      </a:lnTo>
                      <a:lnTo>
                        <a:pt x="296" y="551"/>
                      </a:lnTo>
                      <a:lnTo>
                        <a:pt x="330" y="497"/>
                      </a:lnTo>
                      <a:lnTo>
                        <a:pt x="377" y="480"/>
                      </a:lnTo>
                      <a:lnTo>
                        <a:pt x="379" y="4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247"/>
                <p:cNvSpPr>
                  <a:spLocks/>
                </p:cNvSpPr>
                <p:nvPr/>
              </p:nvSpPr>
              <p:spPr bwMode="auto">
                <a:xfrm>
                  <a:off x="2229" y="953"/>
                  <a:ext cx="771" cy="2881"/>
                </a:xfrm>
                <a:custGeom>
                  <a:avLst/>
                  <a:gdLst>
                    <a:gd name="T0" fmla="*/ 92 w 771"/>
                    <a:gd name="T1" fmla="*/ 229 h 2881"/>
                    <a:gd name="T2" fmla="*/ 75 w 771"/>
                    <a:gd name="T3" fmla="*/ 373 h 2881"/>
                    <a:gd name="T4" fmla="*/ 56 w 771"/>
                    <a:gd name="T5" fmla="*/ 512 h 2881"/>
                    <a:gd name="T6" fmla="*/ 52 w 771"/>
                    <a:gd name="T7" fmla="*/ 647 h 2881"/>
                    <a:gd name="T8" fmla="*/ 52 w 771"/>
                    <a:gd name="T9" fmla="*/ 784 h 2881"/>
                    <a:gd name="T10" fmla="*/ 47 w 771"/>
                    <a:gd name="T11" fmla="*/ 925 h 2881"/>
                    <a:gd name="T12" fmla="*/ 32 w 771"/>
                    <a:gd name="T13" fmla="*/ 1067 h 2881"/>
                    <a:gd name="T14" fmla="*/ 41 w 771"/>
                    <a:gd name="T15" fmla="*/ 1212 h 2881"/>
                    <a:gd name="T16" fmla="*/ 43 w 771"/>
                    <a:gd name="T17" fmla="*/ 1351 h 2881"/>
                    <a:gd name="T18" fmla="*/ 35 w 771"/>
                    <a:gd name="T19" fmla="*/ 1493 h 2881"/>
                    <a:gd name="T20" fmla="*/ 37 w 771"/>
                    <a:gd name="T21" fmla="*/ 1632 h 2881"/>
                    <a:gd name="T22" fmla="*/ 41 w 771"/>
                    <a:gd name="T23" fmla="*/ 1758 h 2881"/>
                    <a:gd name="T24" fmla="*/ 45 w 771"/>
                    <a:gd name="T25" fmla="*/ 1902 h 2881"/>
                    <a:gd name="T26" fmla="*/ 35 w 771"/>
                    <a:gd name="T27" fmla="*/ 2048 h 2881"/>
                    <a:gd name="T28" fmla="*/ 20 w 771"/>
                    <a:gd name="T29" fmla="*/ 2195 h 2881"/>
                    <a:gd name="T30" fmla="*/ 2 w 771"/>
                    <a:gd name="T31" fmla="*/ 2335 h 2881"/>
                    <a:gd name="T32" fmla="*/ 15 w 771"/>
                    <a:gd name="T33" fmla="*/ 2461 h 2881"/>
                    <a:gd name="T34" fmla="*/ 20 w 771"/>
                    <a:gd name="T35" fmla="*/ 2600 h 2881"/>
                    <a:gd name="T36" fmla="*/ 54 w 771"/>
                    <a:gd name="T37" fmla="*/ 2690 h 2881"/>
                    <a:gd name="T38" fmla="*/ 120 w 771"/>
                    <a:gd name="T39" fmla="*/ 2699 h 2881"/>
                    <a:gd name="T40" fmla="*/ 176 w 771"/>
                    <a:gd name="T41" fmla="*/ 2718 h 2881"/>
                    <a:gd name="T42" fmla="*/ 255 w 771"/>
                    <a:gd name="T43" fmla="*/ 2744 h 2881"/>
                    <a:gd name="T44" fmla="*/ 313 w 771"/>
                    <a:gd name="T45" fmla="*/ 2784 h 2881"/>
                    <a:gd name="T46" fmla="*/ 384 w 771"/>
                    <a:gd name="T47" fmla="*/ 2810 h 2881"/>
                    <a:gd name="T48" fmla="*/ 442 w 771"/>
                    <a:gd name="T49" fmla="*/ 2825 h 2881"/>
                    <a:gd name="T50" fmla="*/ 519 w 771"/>
                    <a:gd name="T51" fmla="*/ 2838 h 2881"/>
                    <a:gd name="T52" fmla="*/ 613 w 771"/>
                    <a:gd name="T53" fmla="*/ 2859 h 2881"/>
                    <a:gd name="T54" fmla="*/ 684 w 771"/>
                    <a:gd name="T55" fmla="*/ 2874 h 2881"/>
                    <a:gd name="T56" fmla="*/ 746 w 771"/>
                    <a:gd name="T57" fmla="*/ 2870 h 2881"/>
                    <a:gd name="T58" fmla="*/ 761 w 771"/>
                    <a:gd name="T59" fmla="*/ 2733 h 2881"/>
                    <a:gd name="T60" fmla="*/ 759 w 771"/>
                    <a:gd name="T61" fmla="*/ 2589 h 2881"/>
                    <a:gd name="T62" fmla="*/ 765 w 771"/>
                    <a:gd name="T63" fmla="*/ 2444 h 2881"/>
                    <a:gd name="T64" fmla="*/ 759 w 771"/>
                    <a:gd name="T65" fmla="*/ 2296 h 2881"/>
                    <a:gd name="T66" fmla="*/ 763 w 771"/>
                    <a:gd name="T67" fmla="*/ 2155 h 2881"/>
                    <a:gd name="T68" fmla="*/ 761 w 771"/>
                    <a:gd name="T69" fmla="*/ 2018 h 2881"/>
                    <a:gd name="T70" fmla="*/ 769 w 771"/>
                    <a:gd name="T71" fmla="*/ 1880 h 2881"/>
                    <a:gd name="T72" fmla="*/ 771 w 771"/>
                    <a:gd name="T73" fmla="*/ 1746 h 2881"/>
                    <a:gd name="T74" fmla="*/ 759 w 771"/>
                    <a:gd name="T75" fmla="*/ 1613 h 2881"/>
                    <a:gd name="T76" fmla="*/ 746 w 771"/>
                    <a:gd name="T77" fmla="*/ 1488 h 2881"/>
                    <a:gd name="T78" fmla="*/ 748 w 771"/>
                    <a:gd name="T79" fmla="*/ 1341 h 2881"/>
                    <a:gd name="T80" fmla="*/ 744 w 771"/>
                    <a:gd name="T81" fmla="*/ 1189 h 2881"/>
                    <a:gd name="T82" fmla="*/ 737 w 771"/>
                    <a:gd name="T83" fmla="*/ 1045 h 2881"/>
                    <a:gd name="T84" fmla="*/ 739 w 771"/>
                    <a:gd name="T85" fmla="*/ 897 h 2881"/>
                    <a:gd name="T86" fmla="*/ 739 w 771"/>
                    <a:gd name="T87" fmla="*/ 754 h 2881"/>
                    <a:gd name="T88" fmla="*/ 741 w 771"/>
                    <a:gd name="T89" fmla="*/ 610 h 2881"/>
                    <a:gd name="T90" fmla="*/ 744 w 771"/>
                    <a:gd name="T91" fmla="*/ 462 h 2881"/>
                    <a:gd name="T92" fmla="*/ 756 w 771"/>
                    <a:gd name="T93" fmla="*/ 349 h 2881"/>
                    <a:gd name="T94" fmla="*/ 744 w 771"/>
                    <a:gd name="T95" fmla="*/ 214 h 2881"/>
                    <a:gd name="T96" fmla="*/ 735 w 771"/>
                    <a:gd name="T97" fmla="*/ 90 h 2881"/>
                    <a:gd name="T98" fmla="*/ 724 w 771"/>
                    <a:gd name="T99" fmla="*/ 0 h 2881"/>
                    <a:gd name="T100" fmla="*/ 664 w 771"/>
                    <a:gd name="T101" fmla="*/ 8 h 2881"/>
                    <a:gd name="T102" fmla="*/ 585 w 771"/>
                    <a:gd name="T103" fmla="*/ 23 h 2881"/>
                    <a:gd name="T104" fmla="*/ 519 w 771"/>
                    <a:gd name="T105" fmla="*/ 32 h 2881"/>
                    <a:gd name="T106" fmla="*/ 454 w 771"/>
                    <a:gd name="T107" fmla="*/ 40 h 2881"/>
                    <a:gd name="T108" fmla="*/ 379 w 771"/>
                    <a:gd name="T109" fmla="*/ 51 h 2881"/>
                    <a:gd name="T110" fmla="*/ 326 w 771"/>
                    <a:gd name="T111" fmla="*/ 66 h 2881"/>
                    <a:gd name="T112" fmla="*/ 260 w 771"/>
                    <a:gd name="T113" fmla="*/ 79 h 2881"/>
                    <a:gd name="T114" fmla="*/ 191 w 771"/>
                    <a:gd name="T115" fmla="*/ 94 h 2881"/>
                    <a:gd name="T116" fmla="*/ 129 w 771"/>
                    <a:gd name="T117" fmla="*/ 109 h 2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71" h="2881">
                      <a:moveTo>
                        <a:pt x="99" y="126"/>
                      </a:moveTo>
                      <a:lnTo>
                        <a:pt x="80" y="145"/>
                      </a:lnTo>
                      <a:lnTo>
                        <a:pt x="80" y="165"/>
                      </a:lnTo>
                      <a:lnTo>
                        <a:pt x="90" y="188"/>
                      </a:lnTo>
                      <a:lnTo>
                        <a:pt x="92" y="229"/>
                      </a:lnTo>
                      <a:lnTo>
                        <a:pt x="90" y="257"/>
                      </a:lnTo>
                      <a:lnTo>
                        <a:pt x="86" y="285"/>
                      </a:lnTo>
                      <a:lnTo>
                        <a:pt x="84" y="315"/>
                      </a:lnTo>
                      <a:lnTo>
                        <a:pt x="80" y="345"/>
                      </a:lnTo>
                      <a:lnTo>
                        <a:pt x="75" y="373"/>
                      </a:lnTo>
                      <a:lnTo>
                        <a:pt x="69" y="400"/>
                      </a:lnTo>
                      <a:lnTo>
                        <a:pt x="65" y="430"/>
                      </a:lnTo>
                      <a:lnTo>
                        <a:pt x="60" y="458"/>
                      </a:lnTo>
                      <a:lnTo>
                        <a:pt x="58" y="486"/>
                      </a:lnTo>
                      <a:lnTo>
                        <a:pt x="56" y="512"/>
                      </a:lnTo>
                      <a:lnTo>
                        <a:pt x="56" y="540"/>
                      </a:lnTo>
                      <a:lnTo>
                        <a:pt x="54" y="567"/>
                      </a:lnTo>
                      <a:lnTo>
                        <a:pt x="54" y="595"/>
                      </a:lnTo>
                      <a:lnTo>
                        <a:pt x="54" y="621"/>
                      </a:lnTo>
                      <a:lnTo>
                        <a:pt x="52" y="647"/>
                      </a:lnTo>
                      <a:lnTo>
                        <a:pt x="52" y="672"/>
                      </a:lnTo>
                      <a:lnTo>
                        <a:pt x="52" y="696"/>
                      </a:lnTo>
                      <a:lnTo>
                        <a:pt x="52" y="722"/>
                      </a:lnTo>
                      <a:lnTo>
                        <a:pt x="52" y="752"/>
                      </a:lnTo>
                      <a:lnTo>
                        <a:pt x="52" y="784"/>
                      </a:lnTo>
                      <a:lnTo>
                        <a:pt x="50" y="809"/>
                      </a:lnTo>
                      <a:lnTo>
                        <a:pt x="50" y="837"/>
                      </a:lnTo>
                      <a:lnTo>
                        <a:pt x="50" y="867"/>
                      </a:lnTo>
                      <a:lnTo>
                        <a:pt x="50" y="897"/>
                      </a:lnTo>
                      <a:lnTo>
                        <a:pt x="47" y="925"/>
                      </a:lnTo>
                      <a:lnTo>
                        <a:pt x="45" y="953"/>
                      </a:lnTo>
                      <a:lnTo>
                        <a:pt x="43" y="981"/>
                      </a:lnTo>
                      <a:lnTo>
                        <a:pt x="41" y="1011"/>
                      </a:lnTo>
                      <a:lnTo>
                        <a:pt x="39" y="1039"/>
                      </a:lnTo>
                      <a:lnTo>
                        <a:pt x="32" y="1067"/>
                      </a:lnTo>
                      <a:lnTo>
                        <a:pt x="26" y="1094"/>
                      </a:lnTo>
                      <a:lnTo>
                        <a:pt x="24" y="1122"/>
                      </a:lnTo>
                      <a:lnTo>
                        <a:pt x="26" y="1152"/>
                      </a:lnTo>
                      <a:lnTo>
                        <a:pt x="35" y="1182"/>
                      </a:lnTo>
                      <a:lnTo>
                        <a:pt x="41" y="1212"/>
                      </a:lnTo>
                      <a:lnTo>
                        <a:pt x="45" y="1242"/>
                      </a:lnTo>
                      <a:lnTo>
                        <a:pt x="45" y="1270"/>
                      </a:lnTo>
                      <a:lnTo>
                        <a:pt x="45" y="1296"/>
                      </a:lnTo>
                      <a:lnTo>
                        <a:pt x="43" y="1324"/>
                      </a:lnTo>
                      <a:lnTo>
                        <a:pt x="43" y="1351"/>
                      </a:lnTo>
                      <a:lnTo>
                        <a:pt x="41" y="1379"/>
                      </a:lnTo>
                      <a:lnTo>
                        <a:pt x="39" y="1409"/>
                      </a:lnTo>
                      <a:lnTo>
                        <a:pt x="37" y="1437"/>
                      </a:lnTo>
                      <a:lnTo>
                        <a:pt x="37" y="1465"/>
                      </a:lnTo>
                      <a:lnTo>
                        <a:pt x="35" y="1493"/>
                      </a:lnTo>
                      <a:lnTo>
                        <a:pt x="30" y="1523"/>
                      </a:lnTo>
                      <a:lnTo>
                        <a:pt x="26" y="1551"/>
                      </a:lnTo>
                      <a:lnTo>
                        <a:pt x="24" y="1576"/>
                      </a:lnTo>
                      <a:lnTo>
                        <a:pt x="28" y="1604"/>
                      </a:lnTo>
                      <a:lnTo>
                        <a:pt x="37" y="1632"/>
                      </a:lnTo>
                      <a:lnTo>
                        <a:pt x="43" y="1658"/>
                      </a:lnTo>
                      <a:lnTo>
                        <a:pt x="47" y="1683"/>
                      </a:lnTo>
                      <a:lnTo>
                        <a:pt x="45" y="1709"/>
                      </a:lnTo>
                      <a:lnTo>
                        <a:pt x="43" y="1735"/>
                      </a:lnTo>
                      <a:lnTo>
                        <a:pt x="41" y="1758"/>
                      </a:lnTo>
                      <a:lnTo>
                        <a:pt x="39" y="1780"/>
                      </a:lnTo>
                      <a:lnTo>
                        <a:pt x="39" y="1810"/>
                      </a:lnTo>
                      <a:lnTo>
                        <a:pt x="43" y="1840"/>
                      </a:lnTo>
                      <a:lnTo>
                        <a:pt x="45" y="1870"/>
                      </a:lnTo>
                      <a:lnTo>
                        <a:pt x="45" y="1902"/>
                      </a:lnTo>
                      <a:lnTo>
                        <a:pt x="43" y="1932"/>
                      </a:lnTo>
                      <a:lnTo>
                        <a:pt x="41" y="1960"/>
                      </a:lnTo>
                      <a:lnTo>
                        <a:pt x="39" y="1990"/>
                      </a:lnTo>
                      <a:lnTo>
                        <a:pt x="37" y="2020"/>
                      </a:lnTo>
                      <a:lnTo>
                        <a:pt x="35" y="2048"/>
                      </a:lnTo>
                      <a:lnTo>
                        <a:pt x="30" y="2078"/>
                      </a:lnTo>
                      <a:lnTo>
                        <a:pt x="24" y="2105"/>
                      </a:lnTo>
                      <a:lnTo>
                        <a:pt x="22" y="2135"/>
                      </a:lnTo>
                      <a:lnTo>
                        <a:pt x="20" y="2165"/>
                      </a:lnTo>
                      <a:lnTo>
                        <a:pt x="20" y="2195"/>
                      </a:lnTo>
                      <a:lnTo>
                        <a:pt x="17" y="2225"/>
                      </a:lnTo>
                      <a:lnTo>
                        <a:pt x="15" y="2253"/>
                      </a:lnTo>
                      <a:lnTo>
                        <a:pt x="11" y="2281"/>
                      </a:lnTo>
                      <a:lnTo>
                        <a:pt x="7" y="2309"/>
                      </a:lnTo>
                      <a:lnTo>
                        <a:pt x="2" y="2335"/>
                      </a:lnTo>
                      <a:lnTo>
                        <a:pt x="0" y="2360"/>
                      </a:lnTo>
                      <a:lnTo>
                        <a:pt x="2" y="2399"/>
                      </a:lnTo>
                      <a:lnTo>
                        <a:pt x="7" y="2429"/>
                      </a:lnTo>
                      <a:lnTo>
                        <a:pt x="11" y="2450"/>
                      </a:lnTo>
                      <a:lnTo>
                        <a:pt x="15" y="2461"/>
                      </a:lnTo>
                      <a:lnTo>
                        <a:pt x="17" y="2476"/>
                      </a:lnTo>
                      <a:lnTo>
                        <a:pt x="20" y="2502"/>
                      </a:lnTo>
                      <a:lnTo>
                        <a:pt x="20" y="2534"/>
                      </a:lnTo>
                      <a:lnTo>
                        <a:pt x="22" y="2568"/>
                      </a:lnTo>
                      <a:lnTo>
                        <a:pt x="20" y="2600"/>
                      </a:lnTo>
                      <a:lnTo>
                        <a:pt x="11" y="2626"/>
                      </a:lnTo>
                      <a:lnTo>
                        <a:pt x="9" y="2647"/>
                      </a:lnTo>
                      <a:lnTo>
                        <a:pt x="24" y="2671"/>
                      </a:lnTo>
                      <a:lnTo>
                        <a:pt x="39" y="2684"/>
                      </a:lnTo>
                      <a:lnTo>
                        <a:pt x="54" y="2690"/>
                      </a:lnTo>
                      <a:lnTo>
                        <a:pt x="67" y="2694"/>
                      </a:lnTo>
                      <a:lnTo>
                        <a:pt x="80" y="2694"/>
                      </a:lnTo>
                      <a:lnTo>
                        <a:pt x="95" y="2694"/>
                      </a:lnTo>
                      <a:lnTo>
                        <a:pt x="107" y="2697"/>
                      </a:lnTo>
                      <a:lnTo>
                        <a:pt x="120" y="2699"/>
                      </a:lnTo>
                      <a:lnTo>
                        <a:pt x="135" y="2703"/>
                      </a:lnTo>
                      <a:lnTo>
                        <a:pt x="142" y="2707"/>
                      </a:lnTo>
                      <a:lnTo>
                        <a:pt x="152" y="2709"/>
                      </a:lnTo>
                      <a:lnTo>
                        <a:pt x="163" y="2714"/>
                      </a:lnTo>
                      <a:lnTo>
                        <a:pt x="176" y="2718"/>
                      </a:lnTo>
                      <a:lnTo>
                        <a:pt x="191" y="2722"/>
                      </a:lnTo>
                      <a:lnTo>
                        <a:pt x="206" y="2729"/>
                      </a:lnTo>
                      <a:lnTo>
                        <a:pt x="225" y="2733"/>
                      </a:lnTo>
                      <a:lnTo>
                        <a:pt x="242" y="2739"/>
                      </a:lnTo>
                      <a:lnTo>
                        <a:pt x="255" y="2744"/>
                      </a:lnTo>
                      <a:lnTo>
                        <a:pt x="268" y="2752"/>
                      </a:lnTo>
                      <a:lnTo>
                        <a:pt x="279" y="2759"/>
                      </a:lnTo>
                      <a:lnTo>
                        <a:pt x="292" y="2767"/>
                      </a:lnTo>
                      <a:lnTo>
                        <a:pt x="302" y="2778"/>
                      </a:lnTo>
                      <a:lnTo>
                        <a:pt x="313" y="2784"/>
                      </a:lnTo>
                      <a:lnTo>
                        <a:pt x="326" y="2793"/>
                      </a:lnTo>
                      <a:lnTo>
                        <a:pt x="339" y="2797"/>
                      </a:lnTo>
                      <a:lnTo>
                        <a:pt x="354" y="2802"/>
                      </a:lnTo>
                      <a:lnTo>
                        <a:pt x="369" y="2806"/>
                      </a:lnTo>
                      <a:lnTo>
                        <a:pt x="384" y="2810"/>
                      </a:lnTo>
                      <a:lnTo>
                        <a:pt x="397" y="2814"/>
                      </a:lnTo>
                      <a:lnTo>
                        <a:pt x="409" y="2817"/>
                      </a:lnTo>
                      <a:lnTo>
                        <a:pt x="422" y="2821"/>
                      </a:lnTo>
                      <a:lnTo>
                        <a:pt x="433" y="2823"/>
                      </a:lnTo>
                      <a:lnTo>
                        <a:pt x="442" y="2825"/>
                      </a:lnTo>
                      <a:lnTo>
                        <a:pt x="454" y="2827"/>
                      </a:lnTo>
                      <a:lnTo>
                        <a:pt x="467" y="2829"/>
                      </a:lnTo>
                      <a:lnTo>
                        <a:pt x="482" y="2832"/>
                      </a:lnTo>
                      <a:lnTo>
                        <a:pt x="499" y="2834"/>
                      </a:lnTo>
                      <a:lnTo>
                        <a:pt x="519" y="2838"/>
                      </a:lnTo>
                      <a:lnTo>
                        <a:pt x="536" y="2842"/>
                      </a:lnTo>
                      <a:lnTo>
                        <a:pt x="555" y="2846"/>
                      </a:lnTo>
                      <a:lnTo>
                        <a:pt x="574" y="2851"/>
                      </a:lnTo>
                      <a:lnTo>
                        <a:pt x="596" y="2855"/>
                      </a:lnTo>
                      <a:lnTo>
                        <a:pt x="613" y="2859"/>
                      </a:lnTo>
                      <a:lnTo>
                        <a:pt x="628" y="2864"/>
                      </a:lnTo>
                      <a:lnTo>
                        <a:pt x="641" y="2866"/>
                      </a:lnTo>
                      <a:lnTo>
                        <a:pt x="651" y="2870"/>
                      </a:lnTo>
                      <a:lnTo>
                        <a:pt x="666" y="2872"/>
                      </a:lnTo>
                      <a:lnTo>
                        <a:pt x="684" y="2874"/>
                      </a:lnTo>
                      <a:lnTo>
                        <a:pt x="705" y="2879"/>
                      </a:lnTo>
                      <a:lnTo>
                        <a:pt x="718" y="2881"/>
                      </a:lnTo>
                      <a:lnTo>
                        <a:pt x="726" y="2881"/>
                      </a:lnTo>
                      <a:lnTo>
                        <a:pt x="735" y="2879"/>
                      </a:lnTo>
                      <a:lnTo>
                        <a:pt x="746" y="2870"/>
                      </a:lnTo>
                      <a:lnTo>
                        <a:pt x="765" y="2844"/>
                      </a:lnTo>
                      <a:lnTo>
                        <a:pt x="767" y="2825"/>
                      </a:lnTo>
                      <a:lnTo>
                        <a:pt x="763" y="2799"/>
                      </a:lnTo>
                      <a:lnTo>
                        <a:pt x="761" y="2759"/>
                      </a:lnTo>
                      <a:lnTo>
                        <a:pt x="761" y="2733"/>
                      </a:lnTo>
                      <a:lnTo>
                        <a:pt x="761" y="2705"/>
                      </a:lnTo>
                      <a:lnTo>
                        <a:pt x="759" y="2675"/>
                      </a:lnTo>
                      <a:lnTo>
                        <a:pt x="759" y="2645"/>
                      </a:lnTo>
                      <a:lnTo>
                        <a:pt x="759" y="2617"/>
                      </a:lnTo>
                      <a:lnTo>
                        <a:pt x="759" y="2589"/>
                      </a:lnTo>
                      <a:lnTo>
                        <a:pt x="756" y="2559"/>
                      </a:lnTo>
                      <a:lnTo>
                        <a:pt x="756" y="2532"/>
                      </a:lnTo>
                      <a:lnTo>
                        <a:pt x="759" y="2502"/>
                      </a:lnTo>
                      <a:lnTo>
                        <a:pt x="763" y="2474"/>
                      </a:lnTo>
                      <a:lnTo>
                        <a:pt x="765" y="2444"/>
                      </a:lnTo>
                      <a:lnTo>
                        <a:pt x="767" y="2414"/>
                      </a:lnTo>
                      <a:lnTo>
                        <a:pt x="765" y="2384"/>
                      </a:lnTo>
                      <a:lnTo>
                        <a:pt x="763" y="2354"/>
                      </a:lnTo>
                      <a:lnTo>
                        <a:pt x="761" y="2326"/>
                      </a:lnTo>
                      <a:lnTo>
                        <a:pt x="759" y="2296"/>
                      </a:lnTo>
                      <a:lnTo>
                        <a:pt x="761" y="2268"/>
                      </a:lnTo>
                      <a:lnTo>
                        <a:pt x="761" y="2238"/>
                      </a:lnTo>
                      <a:lnTo>
                        <a:pt x="763" y="2210"/>
                      </a:lnTo>
                      <a:lnTo>
                        <a:pt x="763" y="2182"/>
                      </a:lnTo>
                      <a:lnTo>
                        <a:pt x="763" y="2155"/>
                      </a:lnTo>
                      <a:lnTo>
                        <a:pt x="767" y="2127"/>
                      </a:lnTo>
                      <a:lnTo>
                        <a:pt x="769" y="2101"/>
                      </a:lnTo>
                      <a:lnTo>
                        <a:pt x="769" y="2073"/>
                      </a:lnTo>
                      <a:lnTo>
                        <a:pt x="767" y="2045"/>
                      </a:lnTo>
                      <a:lnTo>
                        <a:pt x="761" y="2018"/>
                      </a:lnTo>
                      <a:lnTo>
                        <a:pt x="754" y="1992"/>
                      </a:lnTo>
                      <a:lnTo>
                        <a:pt x="752" y="1964"/>
                      </a:lnTo>
                      <a:lnTo>
                        <a:pt x="756" y="1936"/>
                      </a:lnTo>
                      <a:lnTo>
                        <a:pt x="763" y="1908"/>
                      </a:lnTo>
                      <a:lnTo>
                        <a:pt x="769" y="1880"/>
                      </a:lnTo>
                      <a:lnTo>
                        <a:pt x="771" y="1853"/>
                      </a:lnTo>
                      <a:lnTo>
                        <a:pt x="771" y="1825"/>
                      </a:lnTo>
                      <a:lnTo>
                        <a:pt x="771" y="1799"/>
                      </a:lnTo>
                      <a:lnTo>
                        <a:pt x="771" y="1771"/>
                      </a:lnTo>
                      <a:lnTo>
                        <a:pt x="771" y="1746"/>
                      </a:lnTo>
                      <a:lnTo>
                        <a:pt x="769" y="1718"/>
                      </a:lnTo>
                      <a:lnTo>
                        <a:pt x="765" y="1692"/>
                      </a:lnTo>
                      <a:lnTo>
                        <a:pt x="763" y="1666"/>
                      </a:lnTo>
                      <a:lnTo>
                        <a:pt x="761" y="1643"/>
                      </a:lnTo>
                      <a:lnTo>
                        <a:pt x="759" y="1613"/>
                      </a:lnTo>
                      <a:lnTo>
                        <a:pt x="754" y="1587"/>
                      </a:lnTo>
                      <a:lnTo>
                        <a:pt x="750" y="1563"/>
                      </a:lnTo>
                      <a:lnTo>
                        <a:pt x="748" y="1542"/>
                      </a:lnTo>
                      <a:lnTo>
                        <a:pt x="746" y="1516"/>
                      </a:lnTo>
                      <a:lnTo>
                        <a:pt x="746" y="1488"/>
                      </a:lnTo>
                      <a:lnTo>
                        <a:pt x="746" y="1458"/>
                      </a:lnTo>
                      <a:lnTo>
                        <a:pt x="744" y="1426"/>
                      </a:lnTo>
                      <a:lnTo>
                        <a:pt x="744" y="1399"/>
                      </a:lnTo>
                      <a:lnTo>
                        <a:pt x="746" y="1371"/>
                      </a:lnTo>
                      <a:lnTo>
                        <a:pt x="748" y="1341"/>
                      </a:lnTo>
                      <a:lnTo>
                        <a:pt x="748" y="1309"/>
                      </a:lnTo>
                      <a:lnTo>
                        <a:pt x="748" y="1281"/>
                      </a:lnTo>
                      <a:lnTo>
                        <a:pt x="746" y="1251"/>
                      </a:lnTo>
                      <a:lnTo>
                        <a:pt x="744" y="1221"/>
                      </a:lnTo>
                      <a:lnTo>
                        <a:pt x="744" y="1189"/>
                      </a:lnTo>
                      <a:lnTo>
                        <a:pt x="744" y="1161"/>
                      </a:lnTo>
                      <a:lnTo>
                        <a:pt x="741" y="1133"/>
                      </a:lnTo>
                      <a:lnTo>
                        <a:pt x="737" y="1103"/>
                      </a:lnTo>
                      <a:lnTo>
                        <a:pt x="737" y="1075"/>
                      </a:lnTo>
                      <a:lnTo>
                        <a:pt x="737" y="1045"/>
                      </a:lnTo>
                      <a:lnTo>
                        <a:pt x="737" y="1015"/>
                      </a:lnTo>
                      <a:lnTo>
                        <a:pt x="735" y="985"/>
                      </a:lnTo>
                      <a:lnTo>
                        <a:pt x="735" y="955"/>
                      </a:lnTo>
                      <a:lnTo>
                        <a:pt x="737" y="927"/>
                      </a:lnTo>
                      <a:lnTo>
                        <a:pt x="739" y="897"/>
                      </a:lnTo>
                      <a:lnTo>
                        <a:pt x="741" y="869"/>
                      </a:lnTo>
                      <a:lnTo>
                        <a:pt x="744" y="842"/>
                      </a:lnTo>
                      <a:lnTo>
                        <a:pt x="744" y="812"/>
                      </a:lnTo>
                      <a:lnTo>
                        <a:pt x="741" y="782"/>
                      </a:lnTo>
                      <a:lnTo>
                        <a:pt x="739" y="754"/>
                      </a:lnTo>
                      <a:lnTo>
                        <a:pt x="739" y="726"/>
                      </a:lnTo>
                      <a:lnTo>
                        <a:pt x="739" y="696"/>
                      </a:lnTo>
                      <a:lnTo>
                        <a:pt x="741" y="666"/>
                      </a:lnTo>
                      <a:lnTo>
                        <a:pt x="741" y="638"/>
                      </a:lnTo>
                      <a:lnTo>
                        <a:pt x="741" y="610"/>
                      </a:lnTo>
                      <a:lnTo>
                        <a:pt x="741" y="580"/>
                      </a:lnTo>
                      <a:lnTo>
                        <a:pt x="741" y="550"/>
                      </a:lnTo>
                      <a:lnTo>
                        <a:pt x="741" y="525"/>
                      </a:lnTo>
                      <a:lnTo>
                        <a:pt x="741" y="499"/>
                      </a:lnTo>
                      <a:lnTo>
                        <a:pt x="744" y="462"/>
                      </a:lnTo>
                      <a:lnTo>
                        <a:pt x="748" y="432"/>
                      </a:lnTo>
                      <a:lnTo>
                        <a:pt x="750" y="409"/>
                      </a:lnTo>
                      <a:lnTo>
                        <a:pt x="752" y="394"/>
                      </a:lnTo>
                      <a:lnTo>
                        <a:pt x="752" y="373"/>
                      </a:lnTo>
                      <a:lnTo>
                        <a:pt x="756" y="349"/>
                      </a:lnTo>
                      <a:lnTo>
                        <a:pt x="759" y="319"/>
                      </a:lnTo>
                      <a:lnTo>
                        <a:pt x="759" y="287"/>
                      </a:lnTo>
                      <a:lnTo>
                        <a:pt x="756" y="263"/>
                      </a:lnTo>
                      <a:lnTo>
                        <a:pt x="750" y="240"/>
                      </a:lnTo>
                      <a:lnTo>
                        <a:pt x="744" y="214"/>
                      </a:lnTo>
                      <a:lnTo>
                        <a:pt x="741" y="188"/>
                      </a:lnTo>
                      <a:lnTo>
                        <a:pt x="741" y="163"/>
                      </a:lnTo>
                      <a:lnTo>
                        <a:pt x="739" y="137"/>
                      </a:lnTo>
                      <a:lnTo>
                        <a:pt x="735" y="113"/>
                      </a:lnTo>
                      <a:lnTo>
                        <a:pt x="735" y="90"/>
                      </a:lnTo>
                      <a:lnTo>
                        <a:pt x="744" y="55"/>
                      </a:lnTo>
                      <a:lnTo>
                        <a:pt x="756" y="30"/>
                      </a:lnTo>
                      <a:lnTo>
                        <a:pt x="763" y="13"/>
                      </a:lnTo>
                      <a:lnTo>
                        <a:pt x="744" y="2"/>
                      </a:lnTo>
                      <a:lnTo>
                        <a:pt x="724" y="0"/>
                      </a:lnTo>
                      <a:lnTo>
                        <a:pt x="711" y="0"/>
                      </a:lnTo>
                      <a:lnTo>
                        <a:pt x="699" y="0"/>
                      </a:lnTo>
                      <a:lnTo>
                        <a:pt x="688" y="2"/>
                      </a:lnTo>
                      <a:lnTo>
                        <a:pt x="677" y="4"/>
                      </a:lnTo>
                      <a:lnTo>
                        <a:pt x="664" y="8"/>
                      </a:lnTo>
                      <a:lnTo>
                        <a:pt x="651" y="11"/>
                      </a:lnTo>
                      <a:lnTo>
                        <a:pt x="632" y="15"/>
                      </a:lnTo>
                      <a:lnTo>
                        <a:pt x="613" y="19"/>
                      </a:lnTo>
                      <a:lnTo>
                        <a:pt x="598" y="21"/>
                      </a:lnTo>
                      <a:lnTo>
                        <a:pt x="585" y="23"/>
                      </a:lnTo>
                      <a:lnTo>
                        <a:pt x="574" y="23"/>
                      </a:lnTo>
                      <a:lnTo>
                        <a:pt x="564" y="25"/>
                      </a:lnTo>
                      <a:lnTo>
                        <a:pt x="551" y="28"/>
                      </a:lnTo>
                      <a:lnTo>
                        <a:pt x="538" y="30"/>
                      </a:lnTo>
                      <a:lnTo>
                        <a:pt x="519" y="32"/>
                      </a:lnTo>
                      <a:lnTo>
                        <a:pt x="502" y="36"/>
                      </a:lnTo>
                      <a:lnTo>
                        <a:pt x="487" y="36"/>
                      </a:lnTo>
                      <a:lnTo>
                        <a:pt x="474" y="38"/>
                      </a:lnTo>
                      <a:lnTo>
                        <a:pt x="465" y="38"/>
                      </a:lnTo>
                      <a:lnTo>
                        <a:pt x="454" y="40"/>
                      </a:lnTo>
                      <a:lnTo>
                        <a:pt x="442" y="40"/>
                      </a:lnTo>
                      <a:lnTo>
                        <a:pt x="427" y="43"/>
                      </a:lnTo>
                      <a:lnTo>
                        <a:pt x="409" y="45"/>
                      </a:lnTo>
                      <a:lnTo>
                        <a:pt x="392" y="47"/>
                      </a:lnTo>
                      <a:lnTo>
                        <a:pt x="379" y="51"/>
                      </a:lnTo>
                      <a:lnTo>
                        <a:pt x="369" y="53"/>
                      </a:lnTo>
                      <a:lnTo>
                        <a:pt x="360" y="55"/>
                      </a:lnTo>
                      <a:lnTo>
                        <a:pt x="349" y="60"/>
                      </a:lnTo>
                      <a:lnTo>
                        <a:pt x="339" y="62"/>
                      </a:lnTo>
                      <a:lnTo>
                        <a:pt x="326" y="66"/>
                      </a:lnTo>
                      <a:lnTo>
                        <a:pt x="309" y="68"/>
                      </a:lnTo>
                      <a:lnTo>
                        <a:pt x="292" y="70"/>
                      </a:lnTo>
                      <a:lnTo>
                        <a:pt x="279" y="75"/>
                      </a:lnTo>
                      <a:lnTo>
                        <a:pt x="268" y="77"/>
                      </a:lnTo>
                      <a:lnTo>
                        <a:pt x="260" y="79"/>
                      </a:lnTo>
                      <a:lnTo>
                        <a:pt x="251" y="83"/>
                      </a:lnTo>
                      <a:lnTo>
                        <a:pt x="240" y="85"/>
                      </a:lnTo>
                      <a:lnTo>
                        <a:pt x="227" y="90"/>
                      </a:lnTo>
                      <a:lnTo>
                        <a:pt x="210" y="92"/>
                      </a:lnTo>
                      <a:lnTo>
                        <a:pt x="191" y="94"/>
                      </a:lnTo>
                      <a:lnTo>
                        <a:pt x="176" y="96"/>
                      </a:lnTo>
                      <a:lnTo>
                        <a:pt x="163" y="98"/>
                      </a:lnTo>
                      <a:lnTo>
                        <a:pt x="152" y="100"/>
                      </a:lnTo>
                      <a:lnTo>
                        <a:pt x="142" y="103"/>
                      </a:lnTo>
                      <a:lnTo>
                        <a:pt x="129" y="109"/>
                      </a:lnTo>
                      <a:lnTo>
                        <a:pt x="116" y="115"/>
                      </a:lnTo>
                      <a:lnTo>
                        <a:pt x="99" y="126"/>
                      </a:lnTo>
                      <a:close/>
                    </a:path>
                  </a:pathLst>
                </a:custGeom>
                <a:solidFill>
                  <a:srgbClr val="AFC1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248"/>
                <p:cNvSpPr>
                  <a:spLocks/>
                </p:cNvSpPr>
                <p:nvPr/>
              </p:nvSpPr>
              <p:spPr bwMode="auto">
                <a:xfrm>
                  <a:off x="2994" y="711"/>
                  <a:ext cx="917" cy="3260"/>
                </a:xfrm>
                <a:custGeom>
                  <a:avLst/>
                  <a:gdLst>
                    <a:gd name="T0" fmla="*/ 79 w 917"/>
                    <a:gd name="T1" fmla="*/ 188 h 3260"/>
                    <a:gd name="T2" fmla="*/ 171 w 917"/>
                    <a:gd name="T3" fmla="*/ 171 h 3260"/>
                    <a:gd name="T4" fmla="*/ 253 w 917"/>
                    <a:gd name="T5" fmla="*/ 145 h 3260"/>
                    <a:gd name="T6" fmla="*/ 332 w 917"/>
                    <a:gd name="T7" fmla="*/ 143 h 3260"/>
                    <a:gd name="T8" fmla="*/ 422 w 917"/>
                    <a:gd name="T9" fmla="*/ 133 h 3260"/>
                    <a:gd name="T10" fmla="*/ 510 w 917"/>
                    <a:gd name="T11" fmla="*/ 109 h 3260"/>
                    <a:gd name="T12" fmla="*/ 587 w 917"/>
                    <a:gd name="T13" fmla="*/ 73 h 3260"/>
                    <a:gd name="T14" fmla="*/ 662 w 917"/>
                    <a:gd name="T15" fmla="*/ 62 h 3260"/>
                    <a:gd name="T16" fmla="*/ 748 w 917"/>
                    <a:gd name="T17" fmla="*/ 51 h 3260"/>
                    <a:gd name="T18" fmla="*/ 838 w 917"/>
                    <a:gd name="T19" fmla="*/ 21 h 3260"/>
                    <a:gd name="T20" fmla="*/ 910 w 917"/>
                    <a:gd name="T21" fmla="*/ 38 h 3260"/>
                    <a:gd name="T22" fmla="*/ 883 w 917"/>
                    <a:gd name="T23" fmla="*/ 216 h 3260"/>
                    <a:gd name="T24" fmla="*/ 902 w 917"/>
                    <a:gd name="T25" fmla="*/ 394 h 3260"/>
                    <a:gd name="T26" fmla="*/ 898 w 917"/>
                    <a:gd name="T27" fmla="*/ 552 h 3260"/>
                    <a:gd name="T28" fmla="*/ 895 w 917"/>
                    <a:gd name="T29" fmla="*/ 730 h 3260"/>
                    <a:gd name="T30" fmla="*/ 900 w 917"/>
                    <a:gd name="T31" fmla="*/ 893 h 3260"/>
                    <a:gd name="T32" fmla="*/ 900 w 917"/>
                    <a:gd name="T33" fmla="*/ 1075 h 3260"/>
                    <a:gd name="T34" fmla="*/ 893 w 917"/>
                    <a:gd name="T35" fmla="*/ 1238 h 3260"/>
                    <a:gd name="T36" fmla="*/ 895 w 917"/>
                    <a:gd name="T37" fmla="*/ 1413 h 3260"/>
                    <a:gd name="T38" fmla="*/ 900 w 917"/>
                    <a:gd name="T39" fmla="*/ 1568 h 3260"/>
                    <a:gd name="T40" fmla="*/ 904 w 917"/>
                    <a:gd name="T41" fmla="*/ 1743 h 3260"/>
                    <a:gd name="T42" fmla="*/ 900 w 917"/>
                    <a:gd name="T43" fmla="*/ 1902 h 3260"/>
                    <a:gd name="T44" fmla="*/ 893 w 917"/>
                    <a:gd name="T45" fmla="*/ 2082 h 3260"/>
                    <a:gd name="T46" fmla="*/ 893 w 917"/>
                    <a:gd name="T47" fmla="*/ 2238 h 3260"/>
                    <a:gd name="T48" fmla="*/ 893 w 917"/>
                    <a:gd name="T49" fmla="*/ 2418 h 3260"/>
                    <a:gd name="T50" fmla="*/ 891 w 917"/>
                    <a:gd name="T51" fmla="*/ 2572 h 3260"/>
                    <a:gd name="T52" fmla="*/ 885 w 917"/>
                    <a:gd name="T53" fmla="*/ 2750 h 3260"/>
                    <a:gd name="T54" fmla="*/ 883 w 917"/>
                    <a:gd name="T55" fmla="*/ 2909 h 3260"/>
                    <a:gd name="T56" fmla="*/ 906 w 917"/>
                    <a:gd name="T57" fmla="*/ 3078 h 3260"/>
                    <a:gd name="T58" fmla="*/ 917 w 917"/>
                    <a:gd name="T59" fmla="*/ 3228 h 3260"/>
                    <a:gd name="T60" fmla="*/ 831 w 917"/>
                    <a:gd name="T61" fmla="*/ 3253 h 3260"/>
                    <a:gd name="T62" fmla="*/ 735 w 917"/>
                    <a:gd name="T63" fmla="*/ 3226 h 3260"/>
                    <a:gd name="T64" fmla="*/ 653 w 917"/>
                    <a:gd name="T65" fmla="*/ 3204 h 3260"/>
                    <a:gd name="T66" fmla="*/ 576 w 917"/>
                    <a:gd name="T67" fmla="*/ 3219 h 3260"/>
                    <a:gd name="T68" fmla="*/ 491 w 917"/>
                    <a:gd name="T69" fmla="*/ 3202 h 3260"/>
                    <a:gd name="T70" fmla="*/ 401 w 917"/>
                    <a:gd name="T71" fmla="*/ 3187 h 3260"/>
                    <a:gd name="T72" fmla="*/ 319 w 917"/>
                    <a:gd name="T73" fmla="*/ 3172 h 3260"/>
                    <a:gd name="T74" fmla="*/ 244 w 917"/>
                    <a:gd name="T75" fmla="*/ 3183 h 3260"/>
                    <a:gd name="T76" fmla="*/ 161 w 917"/>
                    <a:gd name="T77" fmla="*/ 3153 h 3260"/>
                    <a:gd name="T78" fmla="*/ 71 w 917"/>
                    <a:gd name="T79" fmla="*/ 3146 h 3260"/>
                    <a:gd name="T80" fmla="*/ 6 w 917"/>
                    <a:gd name="T81" fmla="*/ 3112 h 3260"/>
                    <a:gd name="T82" fmla="*/ 9 w 917"/>
                    <a:gd name="T83" fmla="*/ 2947 h 3260"/>
                    <a:gd name="T84" fmla="*/ 4 w 917"/>
                    <a:gd name="T85" fmla="*/ 2765 h 3260"/>
                    <a:gd name="T86" fmla="*/ 4 w 917"/>
                    <a:gd name="T87" fmla="*/ 2604 h 3260"/>
                    <a:gd name="T88" fmla="*/ 9 w 917"/>
                    <a:gd name="T89" fmla="*/ 2427 h 3260"/>
                    <a:gd name="T90" fmla="*/ 2 w 917"/>
                    <a:gd name="T91" fmla="*/ 2264 h 3260"/>
                    <a:gd name="T92" fmla="*/ 26 w 917"/>
                    <a:gd name="T93" fmla="*/ 2084 h 3260"/>
                    <a:gd name="T94" fmla="*/ 17 w 917"/>
                    <a:gd name="T95" fmla="*/ 1923 h 3260"/>
                    <a:gd name="T96" fmla="*/ 6 w 917"/>
                    <a:gd name="T97" fmla="*/ 1741 h 3260"/>
                    <a:gd name="T98" fmla="*/ 26 w 917"/>
                    <a:gd name="T99" fmla="*/ 1578 h 3260"/>
                    <a:gd name="T100" fmla="*/ 28 w 917"/>
                    <a:gd name="T101" fmla="*/ 1398 h 3260"/>
                    <a:gd name="T102" fmla="*/ 15 w 917"/>
                    <a:gd name="T103" fmla="*/ 1238 h 3260"/>
                    <a:gd name="T104" fmla="*/ 9 w 917"/>
                    <a:gd name="T105" fmla="*/ 1056 h 3260"/>
                    <a:gd name="T106" fmla="*/ 9 w 917"/>
                    <a:gd name="T107" fmla="*/ 893 h 3260"/>
                    <a:gd name="T108" fmla="*/ 15 w 917"/>
                    <a:gd name="T109" fmla="*/ 715 h 3260"/>
                    <a:gd name="T110" fmla="*/ 13 w 917"/>
                    <a:gd name="T111" fmla="*/ 561 h 3260"/>
                    <a:gd name="T112" fmla="*/ 24 w 917"/>
                    <a:gd name="T113" fmla="*/ 385 h 3260"/>
                    <a:gd name="T114" fmla="*/ 11 w 917"/>
                    <a:gd name="T115" fmla="*/ 240 h 3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17" h="3260">
                      <a:moveTo>
                        <a:pt x="26" y="218"/>
                      </a:moveTo>
                      <a:lnTo>
                        <a:pt x="39" y="205"/>
                      </a:lnTo>
                      <a:lnTo>
                        <a:pt x="49" y="197"/>
                      </a:lnTo>
                      <a:lnTo>
                        <a:pt x="58" y="190"/>
                      </a:lnTo>
                      <a:lnTo>
                        <a:pt x="69" y="188"/>
                      </a:lnTo>
                      <a:lnTo>
                        <a:pt x="79" y="188"/>
                      </a:lnTo>
                      <a:lnTo>
                        <a:pt x="92" y="188"/>
                      </a:lnTo>
                      <a:lnTo>
                        <a:pt x="107" y="186"/>
                      </a:lnTo>
                      <a:lnTo>
                        <a:pt x="126" y="184"/>
                      </a:lnTo>
                      <a:lnTo>
                        <a:pt x="146" y="180"/>
                      </a:lnTo>
                      <a:lnTo>
                        <a:pt x="159" y="175"/>
                      </a:lnTo>
                      <a:lnTo>
                        <a:pt x="171" y="171"/>
                      </a:lnTo>
                      <a:lnTo>
                        <a:pt x="180" y="167"/>
                      </a:lnTo>
                      <a:lnTo>
                        <a:pt x="191" y="163"/>
                      </a:lnTo>
                      <a:lnTo>
                        <a:pt x="201" y="158"/>
                      </a:lnTo>
                      <a:lnTo>
                        <a:pt x="216" y="154"/>
                      </a:lnTo>
                      <a:lnTo>
                        <a:pt x="233" y="150"/>
                      </a:lnTo>
                      <a:lnTo>
                        <a:pt x="253" y="145"/>
                      </a:lnTo>
                      <a:lnTo>
                        <a:pt x="268" y="145"/>
                      </a:lnTo>
                      <a:lnTo>
                        <a:pt x="281" y="143"/>
                      </a:lnTo>
                      <a:lnTo>
                        <a:pt x="293" y="143"/>
                      </a:lnTo>
                      <a:lnTo>
                        <a:pt x="304" y="145"/>
                      </a:lnTo>
                      <a:lnTo>
                        <a:pt x="317" y="143"/>
                      </a:lnTo>
                      <a:lnTo>
                        <a:pt x="332" y="143"/>
                      </a:lnTo>
                      <a:lnTo>
                        <a:pt x="351" y="139"/>
                      </a:lnTo>
                      <a:lnTo>
                        <a:pt x="371" y="135"/>
                      </a:lnTo>
                      <a:lnTo>
                        <a:pt x="386" y="133"/>
                      </a:lnTo>
                      <a:lnTo>
                        <a:pt x="398" y="133"/>
                      </a:lnTo>
                      <a:lnTo>
                        <a:pt x="411" y="133"/>
                      </a:lnTo>
                      <a:lnTo>
                        <a:pt x="422" y="133"/>
                      </a:lnTo>
                      <a:lnTo>
                        <a:pt x="435" y="133"/>
                      </a:lnTo>
                      <a:lnTo>
                        <a:pt x="450" y="130"/>
                      </a:lnTo>
                      <a:lnTo>
                        <a:pt x="469" y="126"/>
                      </a:lnTo>
                      <a:lnTo>
                        <a:pt x="486" y="122"/>
                      </a:lnTo>
                      <a:lnTo>
                        <a:pt x="499" y="115"/>
                      </a:lnTo>
                      <a:lnTo>
                        <a:pt x="510" y="109"/>
                      </a:lnTo>
                      <a:lnTo>
                        <a:pt x="521" y="100"/>
                      </a:lnTo>
                      <a:lnTo>
                        <a:pt x="529" y="94"/>
                      </a:lnTo>
                      <a:lnTo>
                        <a:pt x="540" y="88"/>
                      </a:lnTo>
                      <a:lnTo>
                        <a:pt x="553" y="81"/>
                      </a:lnTo>
                      <a:lnTo>
                        <a:pt x="570" y="77"/>
                      </a:lnTo>
                      <a:lnTo>
                        <a:pt x="587" y="73"/>
                      </a:lnTo>
                      <a:lnTo>
                        <a:pt x="602" y="70"/>
                      </a:lnTo>
                      <a:lnTo>
                        <a:pt x="615" y="68"/>
                      </a:lnTo>
                      <a:lnTo>
                        <a:pt x="625" y="66"/>
                      </a:lnTo>
                      <a:lnTo>
                        <a:pt x="634" y="66"/>
                      </a:lnTo>
                      <a:lnTo>
                        <a:pt x="647" y="64"/>
                      </a:lnTo>
                      <a:lnTo>
                        <a:pt x="662" y="62"/>
                      </a:lnTo>
                      <a:lnTo>
                        <a:pt x="679" y="58"/>
                      </a:lnTo>
                      <a:lnTo>
                        <a:pt x="698" y="55"/>
                      </a:lnTo>
                      <a:lnTo>
                        <a:pt x="713" y="53"/>
                      </a:lnTo>
                      <a:lnTo>
                        <a:pt x="724" y="51"/>
                      </a:lnTo>
                      <a:lnTo>
                        <a:pt x="737" y="51"/>
                      </a:lnTo>
                      <a:lnTo>
                        <a:pt x="748" y="51"/>
                      </a:lnTo>
                      <a:lnTo>
                        <a:pt x="758" y="49"/>
                      </a:lnTo>
                      <a:lnTo>
                        <a:pt x="773" y="47"/>
                      </a:lnTo>
                      <a:lnTo>
                        <a:pt x="793" y="45"/>
                      </a:lnTo>
                      <a:lnTo>
                        <a:pt x="810" y="38"/>
                      </a:lnTo>
                      <a:lnTo>
                        <a:pt x="825" y="30"/>
                      </a:lnTo>
                      <a:lnTo>
                        <a:pt x="838" y="21"/>
                      </a:lnTo>
                      <a:lnTo>
                        <a:pt x="850" y="10"/>
                      </a:lnTo>
                      <a:lnTo>
                        <a:pt x="861" y="4"/>
                      </a:lnTo>
                      <a:lnTo>
                        <a:pt x="874" y="0"/>
                      </a:lnTo>
                      <a:lnTo>
                        <a:pt x="885" y="2"/>
                      </a:lnTo>
                      <a:lnTo>
                        <a:pt x="898" y="10"/>
                      </a:lnTo>
                      <a:lnTo>
                        <a:pt x="910" y="38"/>
                      </a:lnTo>
                      <a:lnTo>
                        <a:pt x="902" y="66"/>
                      </a:lnTo>
                      <a:lnTo>
                        <a:pt x="885" y="96"/>
                      </a:lnTo>
                      <a:lnTo>
                        <a:pt x="876" y="135"/>
                      </a:lnTo>
                      <a:lnTo>
                        <a:pt x="876" y="169"/>
                      </a:lnTo>
                      <a:lnTo>
                        <a:pt x="880" y="193"/>
                      </a:lnTo>
                      <a:lnTo>
                        <a:pt x="883" y="216"/>
                      </a:lnTo>
                      <a:lnTo>
                        <a:pt x="883" y="248"/>
                      </a:lnTo>
                      <a:lnTo>
                        <a:pt x="885" y="282"/>
                      </a:lnTo>
                      <a:lnTo>
                        <a:pt x="893" y="306"/>
                      </a:lnTo>
                      <a:lnTo>
                        <a:pt x="900" y="330"/>
                      </a:lnTo>
                      <a:lnTo>
                        <a:pt x="902" y="362"/>
                      </a:lnTo>
                      <a:lnTo>
                        <a:pt x="902" y="394"/>
                      </a:lnTo>
                      <a:lnTo>
                        <a:pt x="904" y="417"/>
                      </a:lnTo>
                      <a:lnTo>
                        <a:pt x="904" y="441"/>
                      </a:lnTo>
                      <a:lnTo>
                        <a:pt x="904" y="473"/>
                      </a:lnTo>
                      <a:lnTo>
                        <a:pt x="902" y="505"/>
                      </a:lnTo>
                      <a:lnTo>
                        <a:pt x="900" y="529"/>
                      </a:lnTo>
                      <a:lnTo>
                        <a:pt x="898" y="552"/>
                      </a:lnTo>
                      <a:lnTo>
                        <a:pt x="895" y="585"/>
                      </a:lnTo>
                      <a:lnTo>
                        <a:pt x="895" y="617"/>
                      </a:lnTo>
                      <a:lnTo>
                        <a:pt x="895" y="640"/>
                      </a:lnTo>
                      <a:lnTo>
                        <a:pt x="895" y="664"/>
                      </a:lnTo>
                      <a:lnTo>
                        <a:pt x="895" y="696"/>
                      </a:lnTo>
                      <a:lnTo>
                        <a:pt x="895" y="730"/>
                      </a:lnTo>
                      <a:lnTo>
                        <a:pt x="895" y="754"/>
                      </a:lnTo>
                      <a:lnTo>
                        <a:pt x="893" y="777"/>
                      </a:lnTo>
                      <a:lnTo>
                        <a:pt x="893" y="812"/>
                      </a:lnTo>
                      <a:lnTo>
                        <a:pt x="895" y="846"/>
                      </a:lnTo>
                      <a:lnTo>
                        <a:pt x="898" y="869"/>
                      </a:lnTo>
                      <a:lnTo>
                        <a:pt x="900" y="893"/>
                      </a:lnTo>
                      <a:lnTo>
                        <a:pt x="902" y="927"/>
                      </a:lnTo>
                      <a:lnTo>
                        <a:pt x="902" y="962"/>
                      </a:lnTo>
                      <a:lnTo>
                        <a:pt x="904" y="985"/>
                      </a:lnTo>
                      <a:lnTo>
                        <a:pt x="904" y="1009"/>
                      </a:lnTo>
                      <a:lnTo>
                        <a:pt x="904" y="1041"/>
                      </a:lnTo>
                      <a:lnTo>
                        <a:pt x="900" y="1075"/>
                      </a:lnTo>
                      <a:lnTo>
                        <a:pt x="893" y="1099"/>
                      </a:lnTo>
                      <a:lnTo>
                        <a:pt x="887" y="1122"/>
                      </a:lnTo>
                      <a:lnTo>
                        <a:pt x="883" y="1156"/>
                      </a:lnTo>
                      <a:lnTo>
                        <a:pt x="885" y="1191"/>
                      </a:lnTo>
                      <a:lnTo>
                        <a:pt x="889" y="1214"/>
                      </a:lnTo>
                      <a:lnTo>
                        <a:pt x="893" y="1238"/>
                      </a:lnTo>
                      <a:lnTo>
                        <a:pt x="895" y="1272"/>
                      </a:lnTo>
                      <a:lnTo>
                        <a:pt x="895" y="1304"/>
                      </a:lnTo>
                      <a:lnTo>
                        <a:pt x="895" y="1326"/>
                      </a:lnTo>
                      <a:lnTo>
                        <a:pt x="893" y="1349"/>
                      </a:lnTo>
                      <a:lnTo>
                        <a:pt x="893" y="1381"/>
                      </a:lnTo>
                      <a:lnTo>
                        <a:pt x="895" y="1413"/>
                      </a:lnTo>
                      <a:lnTo>
                        <a:pt x="900" y="1437"/>
                      </a:lnTo>
                      <a:lnTo>
                        <a:pt x="902" y="1458"/>
                      </a:lnTo>
                      <a:lnTo>
                        <a:pt x="904" y="1491"/>
                      </a:lnTo>
                      <a:lnTo>
                        <a:pt x="904" y="1523"/>
                      </a:lnTo>
                      <a:lnTo>
                        <a:pt x="902" y="1544"/>
                      </a:lnTo>
                      <a:lnTo>
                        <a:pt x="900" y="1568"/>
                      </a:lnTo>
                      <a:lnTo>
                        <a:pt x="900" y="1600"/>
                      </a:lnTo>
                      <a:lnTo>
                        <a:pt x="902" y="1632"/>
                      </a:lnTo>
                      <a:lnTo>
                        <a:pt x="902" y="1656"/>
                      </a:lnTo>
                      <a:lnTo>
                        <a:pt x="904" y="1679"/>
                      </a:lnTo>
                      <a:lnTo>
                        <a:pt x="904" y="1711"/>
                      </a:lnTo>
                      <a:lnTo>
                        <a:pt x="904" y="1743"/>
                      </a:lnTo>
                      <a:lnTo>
                        <a:pt x="906" y="1767"/>
                      </a:lnTo>
                      <a:lnTo>
                        <a:pt x="906" y="1790"/>
                      </a:lnTo>
                      <a:lnTo>
                        <a:pt x="906" y="1823"/>
                      </a:lnTo>
                      <a:lnTo>
                        <a:pt x="904" y="1855"/>
                      </a:lnTo>
                      <a:lnTo>
                        <a:pt x="902" y="1878"/>
                      </a:lnTo>
                      <a:lnTo>
                        <a:pt x="900" y="1902"/>
                      </a:lnTo>
                      <a:lnTo>
                        <a:pt x="898" y="1934"/>
                      </a:lnTo>
                      <a:lnTo>
                        <a:pt x="898" y="1968"/>
                      </a:lnTo>
                      <a:lnTo>
                        <a:pt x="895" y="1992"/>
                      </a:lnTo>
                      <a:lnTo>
                        <a:pt x="893" y="2015"/>
                      </a:lnTo>
                      <a:lnTo>
                        <a:pt x="893" y="2050"/>
                      </a:lnTo>
                      <a:lnTo>
                        <a:pt x="893" y="2082"/>
                      </a:lnTo>
                      <a:lnTo>
                        <a:pt x="898" y="2103"/>
                      </a:lnTo>
                      <a:lnTo>
                        <a:pt x="900" y="2127"/>
                      </a:lnTo>
                      <a:lnTo>
                        <a:pt x="900" y="2159"/>
                      </a:lnTo>
                      <a:lnTo>
                        <a:pt x="898" y="2191"/>
                      </a:lnTo>
                      <a:lnTo>
                        <a:pt x="895" y="2215"/>
                      </a:lnTo>
                      <a:lnTo>
                        <a:pt x="893" y="2238"/>
                      </a:lnTo>
                      <a:lnTo>
                        <a:pt x="891" y="2270"/>
                      </a:lnTo>
                      <a:lnTo>
                        <a:pt x="891" y="2305"/>
                      </a:lnTo>
                      <a:lnTo>
                        <a:pt x="893" y="2328"/>
                      </a:lnTo>
                      <a:lnTo>
                        <a:pt x="893" y="2352"/>
                      </a:lnTo>
                      <a:lnTo>
                        <a:pt x="893" y="2386"/>
                      </a:lnTo>
                      <a:lnTo>
                        <a:pt x="893" y="2418"/>
                      </a:lnTo>
                      <a:lnTo>
                        <a:pt x="895" y="2439"/>
                      </a:lnTo>
                      <a:lnTo>
                        <a:pt x="895" y="2463"/>
                      </a:lnTo>
                      <a:lnTo>
                        <a:pt x="895" y="2495"/>
                      </a:lnTo>
                      <a:lnTo>
                        <a:pt x="895" y="2527"/>
                      </a:lnTo>
                      <a:lnTo>
                        <a:pt x="893" y="2551"/>
                      </a:lnTo>
                      <a:lnTo>
                        <a:pt x="891" y="2572"/>
                      </a:lnTo>
                      <a:lnTo>
                        <a:pt x="891" y="2604"/>
                      </a:lnTo>
                      <a:lnTo>
                        <a:pt x="891" y="2637"/>
                      </a:lnTo>
                      <a:lnTo>
                        <a:pt x="889" y="2660"/>
                      </a:lnTo>
                      <a:lnTo>
                        <a:pt x="885" y="2684"/>
                      </a:lnTo>
                      <a:lnTo>
                        <a:pt x="885" y="2718"/>
                      </a:lnTo>
                      <a:lnTo>
                        <a:pt x="885" y="2750"/>
                      </a:lnTo>
                      <a:lnTo>
                        <a:pt x="883" y="2774"/>
                      </a:lnTo>
                      <a:lnTo>
                        <a:pt x="880" y="2797"/>
                      </a:lnTo>
                      <a:lnTo>
                        <a:pt x="880" y="2829"/>
                      </a:lnTo>
                      <a:lnTo>
                        <a:pt x="880" y="2861"/>
                      </a:lnTo>
                      <a:lnTo>
                        <a:pt x="883" y="2885"/>
                      </a:lnTo>
                      <a:lnTo>
                        <a:pt x="883" y="2909"/>
                      </a:lnTo>
                      <a:lnTo>
                        <a:pt x="883" y="2941"/>
                      </a:lnTo>
                      <a:lnTo>
                        <a:pt x="887" y="2971"/>
                      </a:lnTo>
                      <a:lnTo>
                        <a:pt x="895" y="2992"/>
                      </a:lnTo>
                      <a:lnTo>
                        <a:pt x="902" y="3014"/>
                      </a:lnTo>
                      <a:lnTo>
                        <a:pt x="906" y="3046"/>
                      </a:lnTo>
                      <a:lnTo>
                        <a:pt x="906" y="3078"/>
                      </a:lnTo>
                      <a:lnTo>
                        <a:pt x="906" y="3099"/>
                      </a:lnTo>
                      <a:lnTo>
                        <a:pt x="904" y="3121"/>
                      </a:lnTo>
                      <a:lnTo>
                        <a:pt x="904" y="3153"/>
                      </a:lnTo>
                      <a:lnTo>
                        <a:pt x="908" y="3183"/>
                      </a:lnTo>
                      <a:lnTo>
                        <a:pt x="917" y="3206"/>
                      </a:lnTo>
                      <a:lnTo>
                        <a:pt x="917" y="3228"/>
                      </a:lnTo>
                      <a:lnTo>
                        <a:pt x="900" y="3247"/>
                      </a:lnTo>
                      <a:lnTo>
                        <a:pt x="883" y="3256"/>
                      </a:lnTo>
                      <a:lnTo>
                        <a:pt x="870" y="3260"/>
                      </a:lnTo>
                      <a:lnTo>
                        <a:pt x="857" y="3260"/>
                      </a:lnTo>
                      <a:lnTo>
                        <a:pt x="844" y="3258"/>
                      </a:lnTo>
                      <a:lnTo>
                        <a:pt x="831" y="3253"/>
                      </a:lnTo>
                      <a:lnTo>
                        <a:pt x="816" y="3247"/>
                      </a:lnTo>
                      <a:lnTo>
                        <a:pt x="799" y="3243"/>
                      </a:lnTo>
                      <a:lnTo>
                        <a:pt x="780" y="3238"/>
                      </a:lnTo>
                      <a:lnTo>
                        <a:pt x="760" y="3236"/>
                      </a:lnTo>
                      <a:lnTo>
                        <a:pt x="748" y="3232"/>
                      </a:lnTo>
                      <a:lnTo>
                        <a:pt x="735" y="3226"/>
                      </a:lnTo>
                      <a:lnTo>
                        <a:pt x="726" y="3221"/>
                      </a:lnTo>
                      <a:lnTo>
                        <a:pt x="715" y="3217"/>
                      </a:lnTo>
                      <a:lnTo>
                        <a:pt x="703" y="3211"/>
                      </a:lnTo>
                      <a:lnTo>
                        <a:pt x="690" y="3206"/>
                      </a:lnTo>
                      <a:lnTo>
                        <a:pt x="670" y="3204"/>
                      </a:lnTo>
                      <a:lnTo>
                        <a:pt x="653" y="3204"/>
                      </a:lnTo>
                      <a:lnTo>
                        <a:pt x="638" y="3204"/>
                      </a:lnTo>
                      <a:lnTo>
                        <a:pt x="625" y="3208"/>
                      </a:lnTo>
                      <a:lnTo>
                        <a:pt x="615" y="3211"/>
                      </a:lnTo>
                      <a:lnTo>
                        <a:pt x="604" y="3215"/>
                      </a:lnTo>
                      <a:lnTo>
                        <a:pt x="591" y="3219"/>
                      </a:lnTo>
                      <a:lnTo>
                        <a:pt x="576" y="3219"/>
                      </a:lnTo>
                      <a:lnTo>
                        <a:pt x="559" y="3219"/>
                      </a:lnTo>
                      <a:lnTo>
                        <a:pt x="540" y="3217"/>
                      </a:lnTo>
                      <a:lnTo>
                        <a:pt x="525" y="3213"/>
                      </a:lnTo>
                      <a:lnTo>
                        <a:pt x="512" y="3211"/>
                      </a:lnTo>
                      <a:lnTo>
                        <a:pt x="501" y="3206"/>
                      </a:lnTo>
                      <a:lnTo>
                        <a:pt x="491" y="3202"/>
                      </a:lnTo>
                      <a:lnTo>
                        <a:pt x="478" y="3200"/>
                      </a:lnTo>
                      <a:lnTo>
                        <a:pt x="463" y="3196"/>
                      </a:lnTo>
                      <a:lnTo>
                        <a:pt x="443" y="3193"/>
                      </a:lnTo>
                      <a:lnTo>
                        <a:pt x="426" y="3191"/>
                      </a:lnTo>
                      <a:lnTo>
                        <a:pt x="411" y="3189"/>
                      </a:lnTo>
                      <a:lnTo>
                        <a:pt x="401" y="3187"/>
                      </a:lnTo>
                      <a:lnTo>
                        <a:pt x="390" y="3183"/>
                      </a:lnTo>
                      <a:lnTo>
                        <a:pt x="379" y="3181"/>
                      </a:lnTo>
                      <a:lnTo>
                        <a:pt x="368" y="3178"/>
                      </a:lnTo>
                      <a:lnTo>
                        <a:pt x="353" y="3176"/>
                      </a:lnTo>
                      <a:lnTo>
                        <a:pt x="336" y="3174"/>
                      </a:lnTo>
                      <a:lnTo>
                        <a:pt x="319" y="3172"/>
                      </a:lnTo>
                      <a:lnTo>
                        <a:pt x="304" y="3174"/>
                      </a:lnTo>
                      <a:lnTo>
                        <a:pt x="291" y="3174"/>
                      </a:lnTo>
                      <a:lnTo>
                        <a:pt x="281" y="3176"/>
                      </a:lnTo>
                      <a:lnTo>
                        <a:pt x="270" y="3181"/>
                      </a:lnTo>
                      <a:lnTo>
                        <a:pt x="259" y="3181"/>
                      </a:lnTo>
                      <a:lnTo>
                        <a:pt x="244" y="3183"/>
                      </a:lnTo>
                      <a:lnTo>
                        <a:pt x="225" y="3181"/>
                      </a:lnTo>
                      <a:lnTo>
                        <a:pt x="206" y="3176"/>
                      </a:lnTo>
                      <a:lnTo>
                        <a:pt x="193" y="3172"/>
                      </a:lnTo>
                      <a:lnTo>
                        <a:pt x="182" y="3166"/>
                      </a:lnTo>
                      <a:lnTo>
                        <a:pt x="171" y="3159"/>
                      </a:lnTo>
                      <a:lnTo>
                        <a:pt x="161" y="3153"/>
                      </a:lnTo>
                      <a:lnTo>
                        <a:pt x="150" y="3146"/>
                      </a:lnTo>
                      <a:lnTo>
                        <a:pt x="135" y="3142"/>
                      </a:lnTo>
                      <a:lnTo>
                        <a:pt x="116" y="3138"/>
                      </a:lnTo>
                      <a:lnTo>
                        <a:pt x="99" y="3138"/>
                      </a:lnTo>
                      <a:lnTo>
                        <a:pt x="84" y="3140"/>
                      </a:lnTo>
                      <a:lnTo>
                        <a:pt x="71" y="3146"/>
                      </a:lnTo>
                      <a:lnTo>
                        <a:pt x="60" y="3151"/>
                      </a:lnTo>
                      <a:lnTo>
                        <a:pt x="49" y="3155"/>
                      </a:lnTo>
                      <a:lnTo>
                        <a:pt x="41" y="3155"/>
                      </a:lnTo>
                      <a:lnTo>
                        <a:pt x="30" y="3151"/>
                      </a:lnTo>
                      <a:lnTo>
                        <a:pt x="19" y="3140"/>
                      </a:lnTo>
                      <a:lnTo>
                        <a:pt x="6" y="3112"/>
                      </a:lnTo>
                      <a:lnTo>
                        <a:pt x="9" y="3088"/>
                      </a:lnTo>
                      <a:lnTo>
                        <a:pt x="17" y="3063"/>
                      </a:lnTo>
                      <a:lnTo>
                        <a:pt x="24" y="3026"/>
                      </a:lnTo>
                      <a:lnTo>
                        <a:pt x="21" y="2994"/>
                      </a:lnTo>
                      <a:lnTo>
                        <a:pt x="15" y="2971"/>
                      </a:lnTo>
                      <a:lnTo>
                        <a:pt x="9" y="2947"/>
                      </a:lnTo>
                      <a:lnTo>
                        <a:pt x="6" y="2913"/>
                      </a:lnTo>
                      <a:lnTo>
                        <a:pt x="6" y="2879"/>
                      </a:lnTo>
                      <a:lnTo>
                        <a:pt x="4" y="2855"/>
                      </a:lnTo>
                      <a:lnTo>
                        <a:pt x="0" y="2831"/>
                      </a:lnTo>
                      <a:lnTo>
                        <a:pt x="0" y="2799"/>
                      </a:lnTo>
                      <a:lnTo>
                        <a:pt x="4" y="2765"/>
                      </a:lnTo>
                      <a:lnTo>
                        <a:pt x="17" y="2741"/>
                      </a:lnTo>
                      <a:lnTo>
                        <a:pt x="28" y="2718"/>
                      </a:lnTo>
                      <a:lnTo>
                        <a:pt x="32" y="2686"/>
                      </a:lnTo>
                      <a:lnTo>
                        <a:pt x="28" y="2652"/>
                      </a:lnTo>
                      <a:lnTo>
                        <a:pt x="17" y="2628"/>
                      </a:lnTo>
                      <a:lnTo>
                        <a:pt x="4" y="2604"/>
                      </a:lnTo>
                      <a:lnTo>
                        <a:pt x="0" y="2572"/>
                      </a:lnTo>
                      <a:lnTo>
                        <a:pt x="2" y="2540"/>
                      </a:lnTo>
                      <a:lnTo>
                        <a:pt x="4" y="2517"/>
                      </a:lnTo>
                      <a:lnTo>
                        <a:pt x="6" y="2493"/>
                      </a:lnTo>
                      <a:lnTo>
                        <a:pt x="9" y="2459"/>
                      </a:lnTo>
                      <a:lnTo>
                        <a:pt x="9" y="2427"/>
                      </a:lnTo>
                      <a:lnTo>
                        <a:pt x="9" y="2403"/>
                      </a:lnTo>
                      <a:lnTo>
                        <a:pt x="6" y="2379"/>
                      </a:lnTo>
                      <a:lnTo>
                        <a:pt x="6" y="2347"/>
                      </a:lnTo>
                      <a:lnTo>
                        <a:pt x="6" y="2311"/>
                      </a:lnTo>
                      <a:lnTo>
                        <a:pt x="4" y="2287"/>
                      </a:lnTo>
                      <a:lnTo>
                        <a:pt x="2" y="2264"/>
                      </a:lnTo>
                      <a:lnTo>
                        <a:pt x="2" y="2230"/>
                      </a:lnTo>
                      <a:lnTo>
                        <a:pt x="6" y="2195"/>
                      </a:lnTo>
                      <a:lnTo>
                        <a:pt x="15" y="2172"/>
                      </a:lnTo>
                      <a:lnTo>
                        <a:pt x="24" y="2148"/>
                      </a:lnTo>
                      <a:lnTo>
                        <a:pt x="28" y="2116"/>
                      </a:lnTo>
                      <a:lnTo>
                        <a:pt x="26" y="2084"/>
                      </a:lnTo>
                      <a:lnTo>
                        <a:pt x="19" y="2060"/>
                      </a:lnTo>
                      <a:lnTo>
                        <a:pt x="13" y="2037"/>
                      </a:lnTo>
                      <a:lnTo>
                        <a:pt x="11" y="2003"/>
                      </a:lnTo>
                      <a:lnTo>
                        <a:pt x="13" y="1970"/>
                      </a:lnTo>
                      <a:lnTo>
                        <a:pt x="15" y="1947"/>
                      </a:lnTo>
                      <a:lnTo>
                        <a:pt x="17" y="1923"/>
                      </a:lnTo>
                      <a:lnTo>
                        <a:pt x="19" y="1889"/>
                      </a:lnTo>
                      <a:lnTo>
                        <a:pt x="17" y="1855"/>
                      </a:lnTo>
                      <a:lnTo>
                        <a:pt x="13" y="1831"/>
                      </a:lnTo>
                      <a:lnTo>
                        <a:pt x="6" y="1808"/>
                      </a:lnTo>
                      <a:lnTo>
                        <a:pt x="4" y="1775"/>
                      </a:lnTo>
                      <a:lnTo>
                        <a:pt x="6" y="1741"/>
                      </a:lnTo>
                      <a:lnTo>
                        <a:pt x="13" y="1718"/>
                      </a:lnTo>
                      <a:lnTo>
                        <a:pt x="19" y="1694"/>
                      </a:lnTo>
                      <a:lnTo>
                        <a:pt x="21" y="1660"/>
                      </a:lnTo>
                      <a:lnTo>
                        <a:pt x="21" y="1626"/>
                      </a:lnTo>
                      <a:lnTo>
                        <a:pt x="24" y="1602"/>
                      </a:lnTo>
                      <a:lnTo>
                        <a:pt x="26" y="1578"/>
                      </a:lnTo>
                      <a:lnTo>
                        <a:pt x="26" y="1542"/>
                      </a:lnTo>
                      <a:lnTo>
                        <a:pt x="26" y="1510"/>
                      </a:lnTo>
                      <a:lnTo>
                        <a:pt x="28" y="1488"/>
                      </a:lnTo>
                      <a:lnTo>
                        <a:pt x="28" y="1465"/>
                      </a:lnTo>
                      <a:lnTo>
                        <a:pt x="28" y="1433"/>
                      </a:lnTo>
                      <a:lnTo>
                        <a:pt x="28" y="1398"/>
                      </a:lnTo>
                      <a:lnTo>
                        <a:pt x="30" y="1375"/>
                      </a:lnTo>
                      <a:lnTo>
                        <a:pt x="32" y="1351"/>
                      </a:lnTo>
                      <a:lnTo>
                        <a:pt x="32" y="1319"/>
                      </a:lnTo>
                      <a:lnTo>
                        <a:pt x="30" y="1285"/>
                      </a:lnTo>
                      <a:lnTo>
                        <a:pt x="24" y="1261"/>
                      </a:lnTo>
                      <a:lnTo>
                        <a:pt x="15" y="1238"/>
                      </a:lnTo>
                      <a:lnTo>
                        <a:pt x="13" y="1201"/>
                      </a:lnTo>
                      <a:lnTo>
                        <a:pt x="11" y="1169"/>
                      </a:lnTo>
                      <a:lnTo>
                        <a:pt x="9" y="1146"/>
                      </a:lnTo>
                      <a:lnTo>
                        <a:pt x="6" y="1122"/>
                      </a:lnTo>
                      <a:lnTo>
                        <a:pt x="4" y="1090"/>
                      </a:lnTo>
                      <a:lnTo>
                        <a:pt x="9" y="1056"/>
                      </a:lnTo>
                      <a:lnTo>
                        <a:pt x="15" y="1032"/>
                      </a:lnTo>
                      <a:lnTo>
                        <a:pt x="21" y="1009"/>
                      </a:lnTo>
                      <a:lnTo>
                        <a:pt x="26" y="972"/>
                      </a:lnTo>
                      <a:lnTo>
                        <a:pt x="24" y="940"/>
                      </a:lnTo>
                      <a:lnTo>
                        <a:pt x="17" y="917"/>
                      </a:lnTo>
                      <a:lnTo>
                        <a:pt x="9" y="893"/>
                      </a:lnTo>
                      <a:lnTo>
                        <a:pt x="6" y="859"/>
                      </a:lnTo>
                      <a:lnTo>
                        <a:pt x="6" y="827"/>
                      </a:lnTo>
                      <a:lnTo>
                        <a:pt x="11" y="803"/>
                      </a:lnTo>
                      <a:lnTo>
                        <a:pt x="13" y="779"/>
                      </a:lnTo>
                      <a:lnTo>
                        <a:pt x="13" y="747"/>
                      </a:lnTo>
                      <a:lnTo>
                        <a:pt x="15" y="715"/>
                      </a:lnTo>
                      <a:lnTo>
                        <a:pt x="24" y="694"/>
                      </a:lnTo>
                      <a:lnTo>
                        <a:pt x="30" y="670"/>
                      </a:lnTo>
                      <a:lnTo>
                        <a:pt x="32" y="638"/>
                      </a:lnTo>
                      <a:lnTo>
                        <a:pt x="28" y="606"/>
                      </a:lnTo>
                      <a:lnTo>
                        <a:pt x="21" y="585"/>
                      </a:lnTo>
                      <a:lnTo>
                        <a:pt x="13" y="561"/>
                      </a:lnTo>
                      <a:lnTo>
                        <a:pt x="9" y="529"/>
                      </a:lnTo>
                      <a:lnTo>
                        <a:pt x="11" y="497"/>
                      </a:lnTo>
                      <a:lnTo>
                        <a:pt x="15" y="475"/>
                      </a:lnTo>
                      <a:lnTo>
                        <a:pt x="19" y="452"/>
                      </a:lnTo>
                      <a:lnTo>
                        <a:pt x="21" y="420"/>
                      </a:lnTo>
                      <a:lnTo>
                        <a:pt x="24" y="385"/>
                      </a:lnTo>
                      <a:lnTo>
                        <a:pt x="26" y="362"/>
                      </a:lnTo>
                      <a:lnTo>
                        <a:pt x="26" y="338"/>
                      </a:lnTo>
                      <a:lnTo>
                        <a:pt x="21" y="304"/>
                      </a:lnTo>
                      <a:lnTo>
                        <a:pt x="15" y="276"/>
                      </a:lnTo>
                      <a:lnTo>
                        <a:pt x="11" y="257"/>
                      </a:lnTo>
                      <a:lnTo>
                        <a:pt x="11" y="240"/>
                      </a:lnTo>
                      <a:lnTo>
                        <a:pt x="26" y="218"/>
                      </a:lnTo>
                      <a:close/>
                    </a:path>
                  </a:pathLst>
                </a:custGeom>
                <a:solidFill>
                  <a:srgbClr val="5E9E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249"/>
                <p:cNvSpPr>
                  <a:spLocks/>
                </p:cNvSpPr>
                <p:nvPr/>
              </p:nvSpPr>
              <p:spPr bwMode="auto">
                <a:xfrm>
                  <a:off x="3889" y="672"/>
                  <a:ext cx="1187" cy="3312"/>
                </a:xfrm>
                <a:custGeom>
                  <a:avLst/>
                  <a:gdLst>
                    <a:gd name="T0" fmla="*/ 35 w 1187"/>
                    <a:gd name="T1" fmla="*/ 210 h 3312"/>
                    <a:gd name="T2" fmla="*/ 35 w 1187"/>
                    <a:gd name="T3" fmla="*/ 416 h 3312"/>
                    <a:gd name="T4" fmla="*/ 15 w 1187"/>
                    <a:gd name="T5" fmla="*/ 613 h 3312"/>
                    <a:gd name="T6" fmla="*/ 35 w 1187"/>
                    <a:gd name="T7" fmla="*/ 810 h 3312"/>
                    <a:gd name="T8" fmla="*/ 22 w 1187"/>
                    <a:gd name="T9" fmla="*/ 1015 h 3312"/>
                    <a:gd name="T10" fmla="*/ 30 w 1187"/>
                    <a:gd name="T11" fmla="*/ 1219 h 3312"/>
                    <a:gd name="T12" fmla="*/ 20 w 1187"/>
                    <a:gd name="T13" fmla="*/ 1414 h 3312"/>
                    <a:gd name="T14" fmla="*/ 26 w 1187"/>
                    <a:gd name="T15" fmla="*/ 1609 h 3312"/>
                    <a:gd name="T16" fmla="*/ 28 w 1187"/>
                    <a:gd name="T17" fmla="*/ 1808 h 3312"/>
                    <a:gd name="T18" fmla="*/ 35 w 1187"/>
                    <a:gd name="T19" fmla="*/ 2009 h 3312"/>
                    <a:gd name="T20" fmla="*/ 15 w 1187"/>
                    <a:gd name="T21" fmla="*/ 2204 h 3312"/>
                    <a:gd name="T22" fmla="*/ 37 w 1187"/>
                    <a:gd name="T23" fmla="*/ 2397 h 3312"/>
                    <a:gd name="T24" fmla="*/ 28 w 1187"/>
                    <a:gd name="T25" fmla="*/ 2596 h 3312"/>
                    <a:gd name="T26" fmla="*/ 35 w 1187"/>
                    <a:gd name="T27" fmla="*/ 2795 h 3312"/>
                    <a:gd name="T28" fmla="*/ 9 w 1187"/>
                    <a:gd name="T29" fmla="*/ 2986 h 3312"/>
                    <a:gd name="T30" fmla="*/ 11 w 1187"/>
                    <a:gd name="T31" fmla="*/ 3162 h 3312"/>
                    <a:gd name="T32" fmla="*/ 47 w 1187"/>
                    <a:gd name="T33" fmla="*/ 3312 h 3312"/>
                    <a:gd name="T34" fmla="*/ 161 w 1187"/>
                    <a:gd name="T35" fmla="*/ 3288 h 3312"/>
                    <a:gd name="T36" fmla="*/ 257 w 1187"/>
                    <a:gd name="T37" fmla="*/ 3295 h 3312"/>
                    <a:gd name="T38" fmla="*/ 358 w 1187"/>
                    <a:gd name="T39" fmla="*/ 3271 h 3312"/>
                    <a:gd name="T40" fmla="*/ 461 w 1187"/>
                    <a:gd name="T41" fmla="*/ 3267 h 3312"/>
                    <a:gd name="T42" fmla="*/ 566 w 1187"/>
                    <a:gd name="T43" fmla="*/ 3273 h 3312"/>
                    <a:gd name="T44" fmla="*/ 671 w 1187"/>
                    <a:gd name="T45" fmla="*/ 3273 h 3312"/>
                    <a:gd name="T46" fmla="*/ 776 w 1187"/>
                    <a:gd name="T47" fmla="*/ 3267 h 3312"/>
                    <a:gd name="T48" fmla="*/ 881 w 1187"/>
                    <a:gd name="T49" fmla="*/ 3258 h 3312"/>
                    <a:gd name="T50" fmla="*/ 981 w 1187"/>
                    <a:gd name="T51" fmla="*/ 3254 h 3312"/>
                    <a:gd name="T52" fmla="*/ 1069 w 1187"/>
                    <a:gd name="T53" fmla="*/ 3247 h 3312"/>
                    <a:gd name="T54" fmla="*/ 1153 w 1187"/>
                    <a:gd name="T55" fmla="*/ 3254 h 3312"/>
                    <a:gd name="T56" fmla="*/ 1170 w 1187"/>
                    <a:gd name="T57" fmla="*/ 3080 h 3312"/>
                    <a:gd name="T58" fmla="*/ 1155 w 1187"/>
                    <a:gd name="T59" fmla="*/ 2877 h 3312"/>
                    <a:gd name="T60" fmla="*/ 1172 w 1187"/>
                    <a:gd name="T61" fmla="*/ 2680 h 3312"/>
                    <a:gd name="T62" fmla="*/ 1185 w 1187"/>
                    <a:gd name="T63" fmla="*/ 2485 h 3312"/>
                    <a:gd name="T64" fmla="*/ 1185 w 1187"/>
                    <a:gd name="T65" fmla="*/ 2277 h 3312"/>
                    <a:gd name="T66" fmla="*/ 1181 w 1187"/>
                    <a:gd name="T67" fmla="*/ 2074 h 3312"/>
                    <a:gd name="T68" fmla="*/ 1166 w 1187"/>
                    <a:gd name="T69" fmla="*/ 1877 h 3312"/>
                    <a:gd name="T70" fmla="*/ 1183 w 1187"/>
                    <a:gd name="T71" fmla="*/ 1684 h 3312"/>
                    <a:gd name="T72" fmla="*/ 1161 w 1187"/>
                    <a:gd name="T73" fmla="*/ 1487 h 3312"/>
                    <a:gd name="T74" fmla="*/ 1181 w 1187"/>
                    <a:gd name="T75" fmla="*/ 1285 h 3312"/>
                    <a:gd name="T76" fmla="*/ 1178 w 1187"/>
                    <a:gd name="T77" fmla="*/ 1095 h 3312"/>
                    <a:gd name="T78" fmla="*/ 1170 w 1187"/>
                    <a:gd name="T79" fmla="*/ 904 h 3312"/>
                    <a:gd name="T80" fmla="*/ 1170 w 1187"/>
                    <a:gd name="T81" fmla="*/ 705 h 3312"/>
                    <a:gd name="T82" fmla="*/ 1176 w 1187"/>
                    <a:gd name="T83" fmla="*/ 506 h 3312"/>
                    <a:gd name="T84" fmla="*/ 1166 w 1187"/>
                    <a:gd name="T85" fmla="*/ 317 h 3312"/>
                    <a:gd name="T86" fmla="*/ 1178 w 1187"/>
                    <a:gd name="T87" fmla="*/ 139 h 3312"/>
                    <a:gd name="T88" fmla="*/ 1136 w 1187"/>
                    <a:gd name="T89" fmla="*/ 2 h 3312"/>
                    <a:gd name="T90" fmla="*/ 1031 w 1187"/>
                    <a:gd name="T91" fmla="*/ 11 h 3312"/>
                    <a:gd name="T92" fmla="*/ 934 w 1187"/>
                    <a:gd name="T93" fmla="*/ 24 h 3312"/>
                    <a:gd name="T94" fmla="*/ 838 w 1187"/>
                    <a:gd name="T95" fmla="*/ 11 h 3312"/>
                    <a:gd name="T96" fmla="*/ 735 w 1187"/>
                    <a:gd name="T97" fmla="*/ 22 h 3312"/>
                    <a:gd name="T98" fmla="*/ 630 w 1187"/>
                    <a:gd name="T99" fmla="*/ 17 h 3312"/>
                    <a:gd name="T100" fmla="*/ 525 w 1187"/>
                    <a:gd name="T101" fmla="*/ 26 h 3312"/>
                    <a:gd name="T102" fmla="*/ 418 w 1187"/>
                    <a:gd name="T103" fmla="*/ 41 h 3312"/>
                    <a:gd name="T104" fmla="*/ 315 w 1187"/>
                    <a:gd name="T105" fmla="*/ 45 h 3312"/>
                    <a:gd name="T106" fmla="*/ 221 w 1187"/>
                    <a:gd name="T107" fmla="*/ 32 h 3312"/>
                    <a:gd name="T108" fmla="*/ 133 w 1187"/>
                    <a:gd name="T109" fmla="*/ 34 h 3312"/>
                    <a:gd name="T110" fmla="*/ 32 w 1187"/>
                    <a:gd name="T111" fmla="*/ 19 h 3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87" h="3312">
                      <a:moveTo>
                        <a:pt x="20" y="30"/>
                      </a:moveTo>
                      <a:lnTo>
                        <a:pt x="9" y="60"/>
                      </a:lnTo>
                      <a:lnTo>
                        <a:pt x="20" y="86"/>
                      </a:lnTo>
                      <a:lnTo>
                        <a:pt x="37" y="116"/>
                      </a:lnTo>
                      <a:lnTo>
                        <a:pt x="45" y="152"/>
                      </a:lnTo>
                      <a:lnTo>
                        <a:pt x="41" y="187"/>
                      </a:lnTo>
                      <a:lnTo>
                        <a:pt x="35" y="210"/>
                      </a:lnTo>
                      <a:lnTo>
                        <a:pt x="26" y="234"/>
                      </a:lnTo>
                      <a:lnTo>
                        <a:pt x="22" y="266"/>
                      </a:lnTo>
                      <a:lnTo>
                        <a:pt x="24" y="300"/>
                      </a:lnTo>
                      <a:lnTo>
                        <a:pt x="28" y="324"/>
                      </a:lnTo>
                      <a:lnTo>
                        <a:pt x="32" y="347"/>
                      </a:lnTo>
                      <a:lnTo>
                        <a:pt x="35" y="381"/>
                      </a:lnTo>
                      <a:lnTo>
                        <a:pt x="35" y="416"/>
                      </a:lnTo>
                      <a:lnTo>
                        <a:pt x="39" y="439"/>
                      </a:lnTo>
                      <a:lnTo>
                        <a:pt x="41" y="463"/>
                      </a:lnTo>
                      <a:lnTo>
                        <a:pt x="41" y="497"/>
                      </a:lnTo>
                      <a:lnTo>
                        <a:pt x="37" y="531"/>
                      </a:lnTo>
                      <a:lnTo>
                        <a:pt x="28" y="555"/>
                      </a:lnTo>
                      <a:lnTo>
                        <a:pt x="20" y="579"/>
                      </a:lnTo>
                      <a:lnTo>
                        <a:pt x="15" y="613"/>
                      </a:lnTo>
                      <a:lnTo>
                        <a:pt x="20" y="647"/>
                      </a:lnTo>
                      <a:lnTo>
                        <a:pt x="28" y="671"/>
                      </a:lnTo>
                      <a:lnTo>
                        <a:pt x="37" y="694"/>
                      </a:lnTo>
                      <a:lnTo>
                        <a:pt x="41" y="728"/>
                      </a:lnTo>
                      <a:lnTo>
                        <a:pt x="41" y="763"/>
                      </a:lnTo>
                      <a:lnTo>
                        <a:pt x="39" y="786"/>
                      </a:lnTo>
                      <a:lnTo>
                        <a:pt x="35" y="810"/>
                      </a:lnTo>
                      <a:lnTo>
                        <a:pt x="35" y="844"/>
                      </a:lnTo>
                      <a:lnTo>
                        <a:pt x="32" y="876"/>
                      </a:lnTo>
                      <a:lnTo>
                        <a:pt x="28" y="900"/>
                      </a:lnTo>
                      <a:lnTo>
                        <a:pt x="22" y="923"/>
                      </a:lnTo>
                      <a:lnTo>
                        <a:pt x="20" y="958"/>
                      </a:lnTo>
                      <a:lnTo>
                        <a:pt x="20" y="992"/>
                      </a:lnTo>
                      <a:lnTo>
                        <a:pt x="22" y="1015"/>
                      </a:lnTo>
                      <a:lnTo>
                        <a:pt x="22" y="1039"/>
                      </a:lnTo>
                      <a:lnTo>
                        <a:pt x="22" y="1071"/>
                      </a:lnTo>
                      <a:lnTo>
                        <a:pt x="22" y="1105"/>
                      </a:lnTo>
                      <a:lnTo>
                        <a:pt x="26" y="1129"/>
                      </a:lnTo>
                      <a:lnTo>
                        <a:pt x="30" y="1153"/>
                      </a:lnTo>
                      <a:lnTo>
                        <a:pt x="32" y="1185"/>
                      </a:lnTo>
                      <a:lnTo>
                        <a:pt x="30" y="1219"/>
                      </a:lnTo>
                      <a:lnTo>
                        <a:pt x="28" y="1243"/>
                      </a:lnTo>
                      <a:lnTo>
                        <a:pt x="26" y="1266"/>
                      </a:lnTo>
                      <a:lnTo>
                        <a:pt x="24" y="1300"/>
                      </a:lnTo>
                      <a:lnTo>
                        <a:pt x="24" y="1333"/>
                      </a:lnTo>
                      <a:lnTo>
                        <a:pt x="22" y="1356"/>
                      </a:lnTo>
                      <a:lnTo>
                        <a:pt x="20" y="1380"/>
                      </a:lnTo>
                      <a:lnTo>
                        <a:pt x="20" y="1414"/>
                      </a:lnTo>
                      <a:lnTo>
                        <a:pt x="20" y="1448"/>
                      </a:lnTo>
                      <a:lnTo>
                        <a:pt x="22" y="1472"/>
                      </a:lnTo>
                      <a:lnTo>
                        <a:pt x="22" y="1495"/>
                      </a:lnTo>
                      <a:lnTo>
                        <a:pt x="22" y="1530"/>
                      </a:lnTo>
                      <a:lnTo>
                        <a:pt x="22" y="1562"/>
                      </a:lnTo>
                      <a:lnTo>
                        <a:pt x="24" y="1585"/>
                      </a:lnTo>
                      <a:lnTo>
                        <a:pt x="26" y="1609"/>
                      </a:lnTo>
                      <a:lnTo>
                        <a:pt x="26" y="1643"/>
                      </a:lnTo>
                      <a:lnTo>
                        <a:pt x="28" y="1675"/>
                      </a:lnTo>
                      <a:lnTo>
                        <a:pt x="32" y="1697"/>
                      </a:lnTo>
                      <a:lnTo>
                        <a:pt x="35" y="1720"/>
                      </a:lnTo>
                      <a:lnTo>
                        <a:pt x="37" y="1752"/>
                      </a:lnTo>
                      <a:lnTo>
                        <a:pt x="35" y="1784"/>
                      </a:lnTo>
                      <a:lnTo>
                        <a:pt x="28" y="1808"/>
                      </a:lnTo>
                      <a:lnTo>
                        <a:pt x="22" y="1832"/>
                      </a:lnTo>
                      <a:lnTo>
                        <a:pt x="20" y="1864"/>
                      </a:lnTo>
                      <a:lnTo>
                        <a:pt x="22" y="1896"/>
                      </a:lnTo>
                      <a:lnTo>
                        <a:pt x="28" y="1919"/>
                      </a:lnTo>
                      <a:lnTo>
                        <a:pt x="35" y="1943"/>
                      </a:lnTo>
                      <a:lnTo>
                        <a:pt x="37" y="1975"/>
                      </a:lnTo>
                      <a:lnTo>
                        <a:pt x="35" y="2009"/>
                      </a:lnTo>
                      <a:lnTo>
                        <a:pt x="28" y="2033"/>
                      </a:lnTo>
                      <a:lnTo>
                        <a:pt x="22" y="2057"/>
                      </a:lnTo>
                      <a:lnTo>
                        <a:pt x="20" y="2089"/>
                      </a:lnTo>
                      <a:lnTo>
                        <a:pt x="20" y="2123"/>
                      </a:lnTo>
                      <a:lnTo>
                        <a:pt x="17" y="2146"/>
                      </a:lnTo>
                      <a:lnTo>
                        <a:pt x="17" y="2170"/>
                      </a:lnTo>
                      <a:lnTo>
                        <a:pt x="15" y="2204"/>
                      </a:lnTo>
                      <a:lnTo>
                        <a:pt x="17" y="2239"/>
                      </a:lnTo>
                      <a:lnTo>
                        <a:pt x="24" y="2262"/>
                      </a:lnTo>
                      <a:lnTo>
                        <a:pt x="28" y="2286"/>
                      </a:lnTo>
                      <a:lnTo>
                        <a:pt x="30" y="2318"/>
                      </a:lnTo>
                      <a:lnTo>
                        <a:pt x="32" y="2350"/>
                      </a:lnTo>
                      <a:lnTo>
                        <a:pt x="35" y="2374"/>
                      </a:lnTo>
                      <a:lnTo>
                        <a:pt x="37" y="2397"/>
                      </a:lnTo>
                      <a:lnTo>
                        <a:pt x="39" y="2431"/>
                      </a:lnTo>
                      <a:lnTo>
                        <a:pt x="37" y="2463"/>
                      </a:lnTo>
                      <a:lnTo>
                        <a:pt x="32" y="2487"/>
                      </a:lnTo>
                      <a:lnTo>
                        <a:pt x="26" y="2511"/>
                      </a:lnTo>
                      <a:lnTo>
                        <a:pt x="24" y="2543"/>
                      </a:lnTo>
                      <a:lnTo>
                        <a:pt x="26" y="2575"/>
                      </a:lnTo>
                      <a:lnTo>
                        <a:pt x="28" y="2596"/>
                      </a:lnTo>
                      <a:lnTo>
                        <a:pt x="32" y="2618"/>
                      </a:lnTo>
                      <a:lnTo>
                        <a:pt x="32" y="2650"/>
                      </a:lnTo>
                      <a:lnTo>
                        <a:pt x="32" y="2682"/>
                      </a:lnTo>
                      <a:lnTo>
                        <a:pt x="35" y="2706"/>
                      </a:lnTo>
                      <a:lnTo>
                        <a:pt x="37" y="2729"/>
                      </a:lnTo>
                      <a:lnTo>
                        <a:pt x="37" y="2763"/>
                      </a:lnTo>
                      <a:lnTo>
                        <a:pt x="35" y="2795"/>
                      </a:lnTo>
                      <a:lnTo>
                        <a:pt x="32" y="2819"/>
                      </a:lnTo>
                      <a:lnTo>
                        <a:pt x="28" y="2843"/>
                      </a:lnTo>
                      <a:lnTo>
                        <a:pt x="26" y="2875"/>
                      </a:lnTo>
                      <a:lnTo>
                        <a:pt x="24" y="2907"/>
                      </a:lnTo>
                      <a:lnTo>
                        <a:pt x="17" y="2930"/>
                      </a:lnTo>
                      <a:lnTo>
                        <a:pt x="11" y="2954"/>
                      </a:lnTo>
                      <a:lnTo>
                        <a:pt x="9" y="2986"/>
                      </a:lnTo>
                      <a:lnTo>
                        <a:pt x="9" y="3016"/>
                      </a:lnTo>
                      <a:lnTo>
                        <a:pt x="13" y="3038"/>
                      </a:lnTo>
                      <a:lnTo>
                        <a:pt x="15" y="3059"/>
                      </a:lnTo>
                      <a:lnTo>
                        <a:pt x="15" y="3089"/>
                      </a:lnTo>
                      <a:lnTo>
                        <a:pt x="15" y="3119"/>
                      </a:lnTo>
                      <a:lnTo>
                        <a:pt x="13" y="3140"/>
                      </a:lnTo>
                      <a:lnTo>
                        <a:pt x="11" y="3162"/>
                      </a:lnTo>
                      <a:lnTo>
                        <a:pt x="11" y="3194"/>
                      </a:lnTo>
                      <a:lnTo>
                        <a:pt x="7" y="3226"/>
                      </a:lnTo>
                      <a:lnTo>
                        <a:pt x="0" y="3252"/>
                      </a:lnTo>
                      <a:lnTo>
                        <a:pt x="0" y="3275"/>
                      </a:lnTo>
                      <a:lnTo>
                        <a:pt x="17" y="3297"/>
                      </a:lnTo>
                      <a:lnTo>
                        <a:pt x="35" y="3307"/>
                      </a:lnTo>
                      <a:lnTo>
                        <a:pt x="47" y="3312"/>
                      </a:lnTo>
                      <a:lnTo>
                        <a:pt x="62" y="3310"/>
                      </a:lnTo>
                      <a:lnTo>
                        <a:pt x="75" y="3307"/>
                      </a:lnTo>
                      <a:lnTo>
                        <a:pt x="88" y="3301"/>
                      </a:lnTo>
                      <a:lnTo>
                        <a:pt x="103" y="3295"/>
                      </a:lnTo>
                      <a:lnTo>
                        <a:pt x="120" y="3290"/>
                      </a:lnTo>
                      <a:lnTo>
                        <a:pt x="142" y="3288"/>
                      </a:lnTo>
                      <a:lnTo>
                        <a:pt x="161" y="3288"/>
                      </a:lnTo>
                      <a:lnTo>
                        <a:pt x="176" y="3288"/>
                      </a:lnTo>
                      <a:lnTo>
                        <a:pt x="189" y="3290"/>
                      </a:lnTo>
                      <a:lnTo>
                        <a:pt x="200" y="3290"/>
                      </a:lnTo>
                      <a:lnTo>
                        <a:pt x="210" y="3292"/>
                      </a:lnTo>
                      <a:lnTo>
                        <a:pt x="223" y="3295"/>
                      </a:lnTo>
                      <a:lnTo>
                        <a:pt x="238" y="3295"/>
                      </a:lnTo>
                      <a:lnTo>
                        <a:pt x="257" y="3295"/>
                      </a:lnTo>
                      <a:lnTo>
                        <a:pt x="279" y="3292"/>
                      </a:lnTo>
                      <a:lnTo>
                        <a:pt x="294" y="3290"/>
                      </a:lnTo>
                      <a:lnTo>
                        <a:pt x="307" y="3286"/>
                      </a:lnTo>
                      <a:lnTo>
                        <a:pt x="317" y="3282"/>
                      </a:lnTo>
                      <a:lnTo>
                        <a:pt x="330" y="3277"/>
                      </a:lnTo>
                      <a:lnTo>
                        <a:pt x="343" y="3273"/>
                      </a:lnTo>
                      <a:lnTo>
                        <a:pt x="358" y="3271"/>
                      </a:lnTo>
                      <a:lnTo>
                        <a:pt x="377" y="3269"/>
                      </a:lnTo>
                      <a:lnTo>
                        <a:pt x="397" y="3269"/>
                      </a:lnTo>
                      <a:lnTo>
                        <a:pt x="414" y="3267"/>
                      </a:lnTo>
                      <a:lnTo>
                        <a:pt x="427" y="3267"/>
                      </a:lnTo>
                      <a:lnTo>
                        <a:pt x="437" y="3267"/>
                      </a:lnTo>
                      <a:lnTo>
                        <a:pt x="448" y="3267"/>
                      </a:lnTo>
                      <a:lnTo>
                        <a:pt x="461" y="3267"/>
                      </a:lnTo>
                      <a:lnTo>
                        <a:pt x="478" y="3265"/>
                      </a:lnTo>
                      <a:lnTo>
                        <a:pt x="497" y="3265"/>
                      </a:lnTo>
                      <a:lnTo>
                        <a:pt x="517" y="3265"/>
                      </a:lnTo>
                      <a:lnTo>
                        <a:pt x="532" y="3265"/>
                      </a:lnTo>
                      <a:lnTo>
                        <a:pt x="544" y="3267"/>
                      </a:lnTo>
                      <a:lnTo>
                        <a:pt x="555" y="3269"/>
                      </a:lnTo>
                      <a:lnTo>
                        <a:pt x="566" y="3273"/>
                      </a:lnTo>
                      <a:lnTo>
                        <a:pt x="579" y="3273"/>
                      </a:lnTo>
                      <a:lnTo>
                        <a:pt x="594" y="3275"/>
                      </a:lnTo>
                      <a:lnTo>
                        <a:pt x="613" y="3275"/>
                      </a:lnTo>
                      <a:lnTo>
                        <a:pt x="632" y="3275"/>
                      </a:lnTo>
                      <a:lnTo>
                        <a:pt x="647" y="3273"/>
                      </a:lnTo>
                      <a:lnTo>
                        <a:pt x="660" y="3273"/>
                      </a:lnTo>
                      <a:lnTo>
                        <a:pt x="671" y="3273"/>
                      </a:lnTo>
                      <a:lnTo>
                        <a:pt x="682" y="3273"/>
                      </a:lnTo>
                      <a:lnTo>
                        <a:pt x="694" y="3273"/>
                      </a:lnTo>
                      <a:lnTo>
                        <a:pt x="709" y="3271"/>
                      </a:lnTo>
                      <a:lnTo>
                        <a:pt x="729" y="3271"/>
                      </a:lnTo>
                      <a:lnTo>
                        <a:pt x="748" y="3271"/>
                      </a:lnTo>
                      <a:lnTo>
                        <a:pt x="763" y="3269"/>
                      </a:lnTo>
                      <a:lnTo>
                        <a:pt x="776" y="3267"/>
                      </a:lnTo>
                      <a:lnTo>
                        <a:pt x="786" y="3265"/>
                      </a:lnTo>
                      <a:lnTo>
                        <a:pt x="797" y="3265"/>
                      </a:lnTo>
                      <a:lnTo>
                        <a:pt x="810" y="3262"/>
                      </a:lnTo>
                      <a:lnTo>
                        <a:pt x="825" y="3260"/>
                      </a:lnTo>
                      <a:lnTo>
                        <a:pt x="844" y="3260"/>
                      </a:lnTo>
                      <a:lnTo>
                        <a:pt x="864" y="3260"/>
                      </a:lnTo>
                      <a:lnTo>
                        <a:pt x="881" y="3258"/>
                      </a:lnTo>
                      <a:lnTo>
                        <a:pt x="894" y="3258"/>
                      </a:lnTo>
                      <a:lnTo>
                        <a:pt x="904" y="3256"/>
                      </a:lnTo>
                      <a:lnTo>
                        <a:pt x="915" y="3256"/>
                      </a:lnTo>
                      <a:lnTo>
                        <a:pt x="928" y="3256"/>
                      </a:lnTo>
                      <a:lnTo>
                        <a:pt x="945" y="3254"/>
                      </a:lnTo>
                      <a:lnTo>
                        <a:pt x="964" y="3254"/>
                      </a:lnTo>
                      <a:lnTo>
                        <a:pt x="981" y="3254"/>
                      </a:lnTo>
                      <a:lnTo>
                        <a:pt x="994" y="3252"/>
                      </a:lnTo>
                      <a:lnTo>
                        <a:pt x="1005" y="3252"/>
                      </a:lnTo>
                      <a:lnTo>
                        <a:pt x="1016" y="3250"/>
                      </a:lnTo>
                      <a:lnTo>
                        <a:pt x="1026" y="3250"/>
                      </a:lnTo>
                      <a:lnTo>
                        <a:pt x="1037" y="3250"/>
                      </a:lnTo>
                      <a:lnTo>
                        <a:pt x="1052" y="3247"/>
                      </a:lnTo>
                      <a:lnTo>
                        <a:pt x="1069" y="3247"/>
                      </a:lnTo>
                      <a:lnTo>
                        <a:pt x="1086" y="3247"/>
                      </a:lnTo>
                      <a:lnTo>
                        <a:pt x="1101" y="3252"/>
                      </a:lnTo>
                      <a:lnTo>
                        <a:pt x="1112" y="3256"/>
                      </a:lnTo>
                      <a:lnTo>
                        <a:pt x="1123" y="3258"/>
                      </a:lnTo>
                      <a:lnTo>
                        <a:pt x="1131" y="3260"/>
                      </a:lnTo>
                      <a:lnTo>
                        <a:pt x="1142" y="3260"/>
                      </a:lnTo>
                      <a:lnTo>
                        <a:pt x="1153" y="3254"/>
                      </a:lnTo>
                      <a:lnTo>
                        <a:pt x="1163" y="3243"/>
                      </a:lnTo>
                      <a:lnTo>
                        <a:pt x="1183" y="3217"/>
                      </a:lnTo>
                      <a:lnTo>
                        <a:pt x="1187" y="3196"/>
                      </a:lnTo>
                      <a:lnTo>
                        <a:pt x="1187" y="3170"/>
                      </a:lnTo>
                      <a:lnTo>
                        <a:pt x="1185" y="3136"/>
                      </a:lnTo>
                      <a:lnTo>
                        <a:pt x="1181" y="3104"/>
                      </a:lnTo>
                      <a:lnTo>
                        <a:pt x="1170" y="3080"/>
                      </a:lnTo>
                      <a:lnTo>
                        <a:pt x="1159" y="3057"/>
                      </a:lnTo>
                      <a:lnTo>
                        <a:pt x="1155" y="3025"/>
                      </a:lnTo>
                      <a:lnTo>
                        <a:pt x="1155" y="2993"/>
                      </a:lnTo>
                      <a:lnTo>
                        <a:pt x="1155" y="2969"/>
                      </a:lnTo>
                      <a:lnTo>
                        <a:pt x="1155" y="2945"/>
                      </a:lnTo>
                      <a:lnTo>
                        <a:pt x="1155" y="2911"/>
                      </a:lnTo>
                      <a:lnTo>
                        <a:pt x="1155" y="2877"/>
                      </a:lnTo>
                      <a:lnTo>
                        <a:pt x="1157" y="2853"/>
                      </a:lnTo>
                      <a:lnTo>
                        <a:pt x="1157" y="2830"/>
                      </a:lnTo>
                      <a:lnTo>
                        <a:pt x="1157" y="2795"/>
                      </a:lnTo>
                      <a:lnTo>
                        <a:pt x="1159" y="2761"/>
                      </a:lnTo>
                      <a:lnTo>
                        <a:pt x="1166" y="2738"/>
                      </a:lnTo>
                      <a:lnTo>
                        <a:pt x="1170" y="2714"/>
                      </a:lnTo>
                      <a:lnTo>
                        <a:pt x="1172" y="2680"/>
                      </a:lnTo>
                      <a:lnTo>
                        <a:pt x="1174" y="2646"/>
                      </a:lnTo>
                      <a:lnTo>
                        <a:pt x="1178" y="2622"/>
                      </a:lnTo>
                      <a:lnTo>
                        <a:pt x="1183" y="2598"/>
                      </a:lnTo>
                      <a:lnTo>
                        <a:pt x="1185" y="2564"/>
                      </a:lnTo>
                      <a:lnTo>
                        <a:pt x="1185" y="2532"/>
                      </a:lnTo>
                      <a:lnTo>
                        <a:pt x="1185" y="2508"/>
                      </a:lnTo>
                      <a:lnTo>
                        <a:pt x="1185" y="2485"/>
                      </a:lnTo>
                      <a:lnTo>
                        <a:pt x="1185" y="2451"/>
                      </a:lnTo>
                      <a:lnTo>
                        <a:pt x="1185" y="2416"/>
                      </a:lnTo>
                      <a:lnTo>
                        <a:pt x="1187" y="2393"/>
                      </a:lnTo>
                      <a:lnTo>
                        <a:pt x="1187" y="2369"/>
                      </a:lnTo>
                      <a:lnTo>
                        <a:pt x="1187" y="2335"/>
                      </a:lnTo>
                      <a:lnTo>
                        <a:pt x="1187" y="2301"/>
                      </a:lnTo>
                      <a:lnTo>
                        <a:pt x="1185" y="2277"/>
                      </a:lnTo>
                      <a:lnTo>
                        <a:pt x="1181" y="2254"/>
                      </a:lnTo>
                      <a:lnTo>
                        <a:pt x="1181" y="2221"/>
                      </a:lnTo>
                      <a:lnTo>
                        <a:pt x="1181" y="2187"/>
                      </a:lnTo>
                      <a:lnTo>
                        <a:pt x="1183" y="2164"/>
                      </a:lnTo>
                      <a:lnTo>
                        <a:pt x="1183" y="2140"/>
                      </a:lnTo>
                      <a:lnTo>
                        <a:pt x="1183" y="2106"/>
                      </a:lnTo>
                      <a:lnTo>
                        <a:pt x="1181" y="2074"/>
                      </a:lnTo>
                      <a:lnTo>
                        <a:pt x="1178" y="2050"/>
                      </a:lnTo>
                      <a:lnTo>
                        <a:pt x="1174" y="2027"/>
                      </a:lnTo>
                      <a:lnTo>
                        <a:pt x="1172" y="1992"/>
                      </a:lnTo>
                      <a:lnTo>
                        <a:pt x="1172" y="1958"/>
                      </a:lnTo>
                      <a:lnTo>
                        <a:pt x="1170" y="1934"/>
                      </a:lnTo>
                      <a:lnTo>
                        <a:pt x="1166" y="1911"/>
                      </a:lnTo>
                      <a:lnTo>
                        <a:pt x="1166" y="1877"/>
                      </a:lnTo>
                      <a:lnTo>
                        <a:pt x="1166" y="1842"/>
                      </a:lnTo>
                      <a:lnTo>
                        <a:pt x="1168" y="1819"/>
                      </a:lnTo>
                      <a:lnTo>
                        <a:pt x="1170" y="1795"/>
                      </a:lnTo>
                      <a:lnTo>
                        <a:pt x="1170" y="1761"/>
                      </a:lnTo>
                      <a:lnTo>
                        <a:pt x="1172" y="1729"/>
                      </a:lnTo>
                      <a:lnTo>
                        <a:pt x="1178" y="1707"/>
                      </a:lnTo>
                      <a:lnTo>
                        <a:pt x="1183" y="1684"/>
                      </a:lnTo>
                      <a:lnTo>
                        <a:pt x="1185" y="1652"/>
                      </a:lnTo>
                      <a:lnTo>
                        <a:pt x="1181" y="1620"/>
                      </a:lnTo>
                      <a:lnTo>
                        <a:pt x="1174" y="1596"/>
                      </a:lnTo>
                      <a:lnTo>
                        <a:pt x="1166" y="1575"/>
                      </a:lnTo>
                      <a:lnTo>
                        <a:pt x="1161" y="1542"/>
                      </a:lnTo>
                      <a:lnTo>
                        <a:pt x="1161" y="1510"/>
                      </a:lnTo>
                      <a:lnTo>
                        <a:pt x="1161" y="1487"/>
                      </a:lnTo>
                      <a:lnTo>
                        <a:pt x="1159" y="1463"/>
                      </a:lnTo>
                      <a:lnTo>
                        <a:pt x="1159" y="1431"/>
                      </a:lnTo>
                      <a:lnTo>
                        <a:pt x="1163" y="1399"/>
                      </a:lnTo>
                      <a:lnTo>
                        <a:pt x="1172" y="1375"/>
                      </a:lnTo>
                      <a:lnTo>
                        <a:pt x="1178" y="1352"/>
                      </a:lnTo>
                      <a:lnTo>
                        <a:pt x="1183" y="1320"/>
                      </a:lnTo>
                      <a:lnTo>
                        <a:pt x="1181" y="1285"/>
                      </a:lnTo>
                      <a:lnTo>
                        <a:pt x="1178" y="1262"/>
                      </a:lnTo>
                      <a:lnTo>
                        <a:pt x="1174" y="1238"/>
                      </a:lnTo>
                      <a:lnTo>
                        <a:pt x="1172" y="1206"/>
                      </a:lnTo>
                      <a:lnTo>
                        <a:pt x="1172" y="1174"/>
                      </a:lnTo>
                      <a:lnTo>
                        <a:pt x="1176" y="1150"/>
                      </a:lnTo>
                      <a:lnTo>
                        <a:pt x="1178" y="1127"/>
                      </a:lnTo>
                      <a:lnTo>
                        <a:pt x="1178" y="1095"/>
                      </a:lnTo>
                      <a:lnTo>
                        <a:pt x="1178" y="1063"/>
                      </a:lnTo>
                      <a:lnTo>
                        <a:pt x="1176" y="1039"/>
                      </a:lnTo>
                      <a:lnTo>
                        <a:pt x="1172" y="1015"/>
                      </a:lnTo>
                      <a:lnTo>
                        <a:pt x="1172" y="983"/>
                      </a:lnTo>
                      <a:lnTo>
                        <a:pt x="1172" y="951"/>
                      </a:lnTo>
                      <a:lnTo>
                        <a:pt x="1172" y="928"/>
                      </a:lnTo>
                      <a:lnTo>
                        <a:pt x="1170" y="904"/>
                      </a:lnTo>
                      <a:lnTo>
                        <a:pt x="1170" y="870"/>
                      </a:lnTo>
                      <a:lnTo>
                        <a:pt x="1172" y="838"/>
                      </a:lnTo>
                      <a:lnTo>
                        <a:pt x="1176" y="814"/>
                      </a:lnTo>
                      <a:lnTo>
                        <a:pt x="1181" y="791"/>
                      </a:lnTo>
                      <a:lnTo>
                        <a:pt x="1183" y="758"/>
                      </a:lnTo>
                      <a:lnTo>
                        <a:pt x="1178" y="726"/>
                      </a:lnTo>
                      <a:lnTo>
                        <a:pt x="1170" y="705"/>
                      </a:lnTo>
                      <a:lnTo>
                        <a:pt x="1159" y="683"/>
                      </a:lnTo>
                      <a:lnTo>
                        <a:pt x="1155" y="651"/>
                      </a:lnTo>
                      <a:lnTo>
                        <a:pt x="1159" y="619"/>
                      </a:lnTo>
                      <a:lnTo>
                        <a:pt x="1166" y="596"/>
                      </a:lnTo>
                      <a:lnTo>
                        <a:pt x="1172" y="572"/>
                      </a:lnTo>
                      <a:lnTo>
                        <a:pt x="1176" y="538"/>
                      </a:lnTo>
                      <a:lnTo>
                        <a:pt x="1176" y="506"/>
                      </a:lnTo>
                      <a:lnTo>
                        <a:pt x="1181" y="482"/>
                      </a:lnTo>
                      <a:lnTo>
                        <a:pt x="1183" y="461"/>
                      </a:lnTo>
                      <a:lnTo>
                        <a:pt x="1183" y="429"/>
                      </a:lnTo>
                      <a:lnTo>
                        <a:pt x="1181" y="396"/>
                      </a:lnTo>
                      <a:lnTo>
                        <a:pt x="1174" y="373"/>
                      </a:lnTo>
                      <a:lnTo>
                        <a:pt x="1168" y="349"/>
                      </a:lnTo>
                      <a:lnTo>
                        <a:pt x="1166" y="317"/>
                      </a:lnTo>
                      <a:lnTo>
                        <a:pt x="1168" y="287"/>
                      </a:lnTo>
                      <a:lnTo>
                        <a:pt x="1172" y="266"/>
                      </a:lnTo>
                      <a:lnTo>
                        <a:pt x="1174" y="244"/>
                      </a:lnTo>
                      <a:lnTo>
                        <a:pt x="1176" y="214"/>
                      </a:lnTo>
                      <a:lnTo>
                        <a:pt x="1176" y="182"/>
                      </a:lnTo>
                      <a:lnTo>
                        <a:pt x="1178" y="161"/>
                      </a:lnTo>
                      <a:lnTo>
                        <a:pt x="1178" y="139"/>
                      </a:lnTo>
                      <a:lnTo>
                        <a:pt x="1178" y="109"/>
                      </a:lnTo>
                      <a:lnTo>
                        <a:pt x="1183" y="79"/>
                      </a:lnTo>
                      <a:lnTo>
                        <a:pt x="1187" y="58"/>
                      </a:lnTo>
                      <a:lnTo>
                        <a:pt x="1185" y="39"/>
                      </a:lnTo>
                      <a:lnTo>
                        <a:pt x="1166" y="19"/>
                      </a:lnTo>
                      <a:lnTo>
                        <a:pt x="1148" y="9"/>
                      </a:lnTo>
                      <a:lnTo>
                        <a:pt x="1136" y="2"/>
                      </a:lnTo>
                      <a:lnTo>
                        <a:pt x="1123" y="0"/>
                      </a:lnTo>
                      <a:lnTo>
                        <a:pt x="1112" y="0"/>
                      </a:lnTo>
                      <a:lnTo>
                        <a:pt x="1101" y="2"/>
                      </a:lnTo>
                      <a:lnTo>
                        <a:pt x="1086" y="7"/>
                      </a:lnTo>
                      <a:lnTo>
                        <a:pt x="1071" y="9"/>
                      </a:lnTo>
                      <a:lnTo>
                        <a:pt x="1050" y="11"/>
                      </a:lnTo>
                      <a:lnTo>
                        <a:pt x="1031" y="11"/>
                      </a:lnTo>
                      <a:lnTo>
                        <a:pt x="1016" y="13"/>
                      </a:lnTo>
                      <a:lnTo>
                        <a:pt x="1003" y="15"/>
                      </a:lnTo>
                      <a:lnTo>
                        <a:pt x="992" y="17"/>
                      </a:lnTo>
                      <a:lnTo>
                        <a:pt x="981" y="19"/>
                      </a:lnTo>
                      <a:lnTo>
                        <a:pt x="969" y="22"/>
                      </a:lnTo>
                      <a:lnTo>
                        <a:pt x="954" y="22"/>
                      </a:lnTo>
                      <a:lnTo>
                        <a:pt x="934" y="24"/>
                      </a:lnTo>
                      <a:lnTo>
                        <a:pt x="915" y="24"/>
                      </a:lnTo>
                      <a:lnTo>
                        <a:pt x="900" y="22"/>
                      </a:lnTo>
                      <a:lnTo>
                        <a:pt x="887" y="19"/>
                      </a:lnTo>
                      <a:lnTo>
                        <a:pt x="876" y="17"/>
                      </a:lnTo>
                      <a:lnTo>
                        <a:pt x="866" y="15"/>
                      </a:lnTo>
                      <a:lnTo>
                        <a:pt x="853" y="13"/>
                      </a:lnTo>
                      <a:lnTo>
                        <a:pt x="838" y="11"/>
                      </a:lnTo>
                      <a:lnTo>
                        <a:pt x="819" y="11"/>
                      </a:lnTo>
                      <a:lnTo>
                        <a:pt x="799" y="11"/>
                      </a:lnTo>
                      <a:lnTo>
                        <a:pt x="784" y="13"/>
                      </a:lnTo>
                      <a:lnTo>
                        <a:pt x="771" y="15"/>
                      </a:lnTo>
                      <a:lnTo>
                        <a:pt x="761" y="17"/>
                      </a:lnTo>
                      <a:lnTo>
                        <a:pt x="748" y="19"/>
                      </a:lnTo>
                      <a:lnTo>
                        <a:pt x="735" y="22"/>
                      </a:lnTo>
                      <a:lnTo>
                        <a:pt x="720" y="24"/>
                      </a:lnTo>
                      <a:lnTo>
                        <a:pt x="701" y="26"/>
                      </a:lnTo>
                      <a:lnTo>
                        <a:pt x="682" y="26"/>
                      </a:lnTo>
                      <a:lnTo>
                        <a:pt x="664" y="24"/>
                      </a:lnTo>
                      <a:lnTo>
                        <a:pt x="652" y="24"/>
                      </a:lnTo>
                      <a:lnTo>
                        <a:pt x="641" y="19"/>
                      </a:lnTo>
                      <a:lnTo>
                        <a:pt x="630" y="17"/>
                      </a:lnTo>
                      <a:lnTo>
                        <a:pt x="617" y="15"/>
                      </a:lnTo>
                      <a:lnTo>
                        <a:pt x="602" y="15"/>
                      </a:lnTo>
                      <a:lnTo>
                        <a:pt x="583" y="15"/>
                      </a:lnTo>
                      <a:lnTo>
                        <a:pt x="564" y="15"/>
                      </a:lnTo>
                      <a:lnTo>
                        <a:pt x="549" y="17"/>
                      </a:lnTo>
                      <a:lnTo>
                        <a:pt x="536" y="22"/>
                      </a:lnTo>
                      <a:lnTo>
                        <a:pt x="525" y="26"/>
                      </a:lnTo>
                      <a:lnTo>
                        <a:pt x="514" y="28"/>
                      </a:lnTo>
                      <a:lnTo>
                        <a:pt x="502" y="32"/>
                      </a:lnTo>
                      <a:lnTo>
                        <a:pt x="487" y="34"/>
                      </a:lnTo>
                      <a:lnTo>
                        <a:pt x="467" y="37"/>
                      </a:lnTo>
                      <a:lnTo>
                        <a:pt x="448" y="37"/>
                      </a:lnTo>
                      <a:lnTo>
                        <a:pt x="431" y="39"/>
                      </a:lnTo>
                      <a:lnTo>
                        <a:pt x="418" y="41"/>
                      </a:lnTo>
                      <a:lnTo>
                        <a:pt x="407" y="41"/>
                      </a:lnTo>
                      <a:lnTo>
                        <a:pt x="397" y="43"/>
                      </a:lnTo>
                      <a:lnTo>
                        <a:pt x="384" y="45"/>
                      </a:lnTo>
                      <a:lnTo>
                        <a:pt x="369" y="47"/>
                      </a:lnTo>
                      <a:lnTo>
                        <a:pt x="350" y="47"/>
                      </a:lnTo>
                      <a:lnTo>
                        <a:pt x="330" y="47"/>
                      </a:lnTo>
                      <a:lnTo>
                        <a:pt x="315" y="45"/>
                      </a:lnTo>
                      <a:lnTo>
                        <a:pt x="305" y="43"/>
                      </a:lnTo>
                      <a:lnTo>
                        <a:pt x="294" y="39"/>
                      </a:lnTo>
                      <a:lnTo>
                        <a:pt x="283" y="34"/>
                      </a:lnTo>
                      <a:lnTo>
                        <a:pt x="270" y="32"/>
                      </a:lnTo>
                      <a:lnTo>
                        <a:pt x="255" y="30"/>
                      </a:lnTo>
                      <a:lnTo>
                        <a:pt x="238" y="30"/>
                      </a:lnTo>
                      <a:lnTo>
                        <a:pt x="221" y="32"/>
                      </a:lnTo>
                      <a:lnTo>
                        <a:pt x="206" y="32"/>
                      </a:lnTo>
                      <a:lnTo>
                        <a:pt x="195" y="34"/>
                      </a:lnTo>
                      <a:lnTo>
                        <a:pt x="185" y="37"/>
                      </a:lnTo>
                      <a:lnTo>
                        <a:pt x="174" y="39"/>
                      </a:lnTo>
                      <a:lnTo>
                        <a:pt x="163" y="39"/>
                      </a:lnTo>
                      <a:lnTo>
                        <a:pt x="150" y="37"/>
                      </a:lnTo>
                      <a:lnTo>
                        <a:pt x="133" y="34"/>
                      </a:lnTo>
                      <a:lnTo>
                        <a:pt x="114" y="28"/>
                      </a:lnTo>
                      <a:lnTo>
                        <a:pt x="97" y="22"/>
                      </a:lnTo>
                      <a:lnTo>
                        <a:pt x="82" y="17"/>
                      </a:lnTo>
                      <a:lnTo>
                        <a:pt x="67" y="13"/>
                      </a:lnTo>
                      <a:lnTo>
                        <a:pt x="56" y="11"/>
                      </a:lnTo>
                      <a:lnTo>
                        <a:pt x="43" y="13"/>
                      </a:lnTo>
                      <a:lnTo>
                        <a:pt x="32" y="19"/>
                      </a:lnTo>
                      <a:lnTo>
                        <a:pt x="20" y="30"/>
                      </a:lnTo>
                      <a:close/>
                    </a:path>
                  </a:pathLst>
                </a:custGeom>
                <a:solidFill>
                  <a:srgbClr val="005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250"/>
                <p:cNvSpPr>
                  <a:spLocks/>
                </p:cNvSpPr>
                <p:nvPr/>
              </p:nvSpPr>
              <p:spPr bwMode="auto">
                <a:xfrm>
                  <a:off x="2107" y="250"/>
                  <a:ext cx="2935" cy="621"/>
                </a:xfrm>
                <a:custGeom>
                  <a:avLst/>
                  <a:gdLst>
                    <a:gd name="T0" fmla="*/ 94 w 2935"/>
                    <a:gd name="T1" fmla="*/ 611 h 621"/>
                    <a:gd name="T2" fmla="*/ 240 w 2935"/>
                    <a:gd name="T3" fmla="*/ 564 h 621"/>
                    <a:gd name="T4" fmla="*/ 478 w 2935"/>
                    <a:gd name="T5" fmla="*/ 497 h 621"/>
                    <a:gd name="T6" fmla="*/ 788 w 2935"/>
                    <a:gd name="T7" fmla="*/ 422 h 621"/>
                    <a:gd name="T8" fmla="*/ 1108 w 2935"/>
                    <a:gd name="T9" fmla="*/ 354 h 621"/>
                    <a:gd name="T10" fmla="*/ 1337 w 2935"/>
                    <a:gd name="T11" fmla="*/ 309 h 621"/>
                    <a:gd name="T12" fmla="*/ 1480 w 2935"/>
                    <a:gd name="T13" fmla="*/ 283 h 621"/>
                    <a:gd name="T14" fmla="*/ 1547 w 2935"/>
                    <a:gd name="T15" fmla="*/ 274 h 621"/>
                    <a:gd name="T16" fmla="*/ 1598 w 2935"/>
                    <a:gd name="T17" fmla="*/ 277 h 621"/>
                    <a:gd name="T18" fmla="*/ 1697 w 2935"/>
                    <a:gd name="T19" fmla="*/ 277 h 621"/>
                    <a:gd name="T20" fmla="*/ 1761 w 2935"/>
                    <a:gd name="T21" fmla="*/ 264 h 621"/>
                    <a:gd name="T22" fmla="*/ 1802 w 2935"/>
                    <a:gd name="T23" fmla="*/ 249 h 621"/>
                    <a:gd name="T24" fmla="*/ 1971 w 2935"/>
                    <a:gd name="T25" fmla="*/ 234 h 621"/>
                    <a:gd name="T26" fmla="*/ 2024 w 2935"/>
                    <a:gd name="T27" fmla="*/ 240 h 621"/>
                    <a:gd name="T28" fmla="*/ 2089 w 2935"/>
                    <a:gd name="T29" fmla="*/ 236 h 621"/>
                    <a:gd name="T30" fmla="*/ 2099 w 2935"/>
                    <a:gd name="T31" fmla="*/ 221 h 621"/>
                    <a:gd name="T32" fmla="*/ 2161 w 2935"/>
                    <a:gd name="T33" fmla="*/ 219 h 621"/>
                    <a:gd name="T34" fmla="*/ 2305 w 2935"/>
                    <a:gd name="T35" fmla="*/ 214 h 621"/>
                    <a:gd name="T36" fmla="*/ 2356 w 2935"/>
                    <a:gd name="T37" fmla="*/ 210 h 621"/>
                    <a:gd name="T38" fmla="*/ 2476 w 2935"/>
                    <a:gd name="T39" fmla="*/ 202 h 621"/>
                    <a:gd name="T40" fmla="*/ 2611 w 2935"/>
                    <a:gd name="T41" fmla="*/ 193 h 621"/>
                    <a:gd name="T42" fmla="*/ 2706 w 2935"/>
                    <a:gd name="T43" fmla="*/ 189 h 621"/>
                    <a:gd name="T44" fmla="*/ 2817 w 2935"/>
                    <a:gd name="T45" fmla="*/ 193 h 621"/>
                    <a:gd name="T46" fmla="*/ 2870 w 2935"/>
                    <a:gd name="T47" fmla="*/ 199 h 621"/>
                    <a:gd name="T48" fmla="*/ 2909 w 2935"/>
                    <a:gd name="T49" fmla="*/ 0 h 621"/>
                    <a:gd name="T50" fmla="*/ 2740 w 2935"/>
                    <a:gd name="T51" fmla="*/ 7 h 621"/>
                    <a:gd name="T52" fmla="*/ 2479 w 2935"/>
                    <a:gd name="T53" fmla="*/ 17 h 621"/>
                    <a:gd name="T54" fmla="*/ 2209 w 2935"/>
                    <a:gd name="T55" fmla="*/ 34 h 621"/>
                    <a:gd name="T56" fmla="*/ 2007 w 2935"/>
                    <a:gd name="T57" fmla="*/ 54 h 621"/>
                    <a:gd name="T58" fmla="*/ 1894 w 2935"/>
                    <a:gd name="T59" fmla="*/ 62 h 621"/>
                    <a:gd name="T60" fmla="*/ 1827 w 2935"/>
                    <a:gd name="T61" fmla="*/ 67 h 621"/>
                    <a:gd name="T62" fmla="*/ 1761 w 2935"/>
                    <a:gd name="T63" fmla="*/ 73 h 621"/>
                    <a:gd name="T64" fmla="*/ 1656 w 2935"/>
                    <a:gd name="T65" fmla="*/ 90 h 621"/>
                    <a:gd name="T66" fmla="*/ 1530 w 2935"/>
                    <a:gd name="T67" fmla="*/ 109 h 621"/>
                    <a:gd name="T68" fmla="*/ 1412 w 2935"/>
                    <a:gd name="T69" fmla="*/ 131 h 621"/>
                    <a:gd name="T70" fmla="*/ 1326 w 2935"/>
                    <a:gd name="T71" fmla="*/ 146 h 621"/>
                    <a:gd name="T72" fmla="*/ 1277 w 2935"/>
                    <a:gd name="T73" fmla="*/ 159 h 621"/>
                    <a:gd name="T74" fmla="*/ 1200 w 2935"/>
                    <a:gd name="T75" fmla="*/ 180 h 621"/>
                    <a:gd name="T76" fmla="*/ 1168 w 2935"/>
                    <a:gd name="T77" fmla="*/ 191 h 621"/>
                    <a:gd name="T78" fmla="*/ 1007 w 2935"/>
                    <a:gd name="T79" fmla="*/ 240 h 621"/>
                    <a:gd name="T80" fmla="*/ 765 w 2935"/>
                    <a:gd name="T81" fmla="*/ 298 h 621"/>
                    <a:gd name="T82" fmla="*/ 617 w 2935"/>
                    <a:gd name="T83" fmla="*/ 326 h 621"/>
                    <a:gd name="T84" fmla="*/ 506 w 2935"/>
                    <a:gd name="T85" fmla="*/ 345 h 621"/>
                    <a:gd name="T86" fmla="*/ 433 w 2935"/>
                    <a:gd name="T87" fmla="*/ 360 h 621"/>
                    <a:gd name="T88" fmla="*/ 375 w 2935"/>
                    <a:gd name="T89" fmla="*/ 388 h 621"/>
                    <a:gd name="T90" fmla="*/ 375 w 2935"/>
                    <a:gd name="T91" fmla="*/ 435 h 621"/>
                    <a:gd name="T92" fmla="*/ 330 w 2935"/>
                    <a:gd name="T93" fmla="*/ 467 h 621"/>
                    <a:gd name="T94" fmla="*/ 249 w 2935"/>
                    <a:gd name="T95" fmla="*/ 531 h 621"/>
                    <a:gd name="T96" fmla="*/ 135 w 2935"/>
                    <a:gd name="T97" fmla="*/ 516 h 621"/>
                    <a:gd name="T98" fmla="*/ 84 w 2935"/>
                    <a:gd name="T99" fmla="*/ 478 h 621"/>
                    <a:gd name="T100" fmla="*/ 32 w 2935"/>
                    <a:gd name="T101" fmla="*/ 493 h 621"/>
                    <a:gd name="T102" fmla="*/ 2 w 2935"/>
                    <a:gd name="T103" fmla="*/ 525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35" h="621">
                      <a:moveTo>
                        <a:pt x="60" y="621"/>
                      </a:moveTo>
                      <a:lnTo>
                        <a:pt x="64" y="619"/>
                      </a:lnTo>
                      <a:lnTo>
                        <a:pt x="75" y="617"/>
                      </a:lnTo>
                      <a:lnTo>
                        <a:pt x="94" y="611"/>
                      </a:lnTo>
                      <a:lnTo>
                        <a:pt x="122" y="602"/>
                      </a:lnTo>
                      <a:lnTo>
                        <a:pt x="154" y="591"/>
                      </a:lnTo>
                      <a:lnTo>
                        <a:pt x="195" y="579"/>
                      </a:lnTo>
                      <a:lnTo>
                        <a:pt x="240" y="564"/>
                      </a:lnTo>
                      <a:lnTo>
                        <a:pt x="292" y="549"/>
                      </a:lnTo>
                      <a:lnTo>
                        <a:pt x="349" y="534"/>
                      </a:lnTo>
                      <a:lnTo>
                        <a:pt x="411" y="514"/>
                      </a:lnTo>
                      <a:lnTo>
                        <a:pt x="478" y="497"/>
                      </a:lnTo>
                      <a:lnTo>
                        <a:pt x="551" y="478"/>
                      </a:lnTo>
                      <a:lnTo>
                        <a:pt x="626" y="459"/>
                      </a:lnTo>
                      <a:lnTo>
                        <a:pt x="705" y="441"/>
                      </a:lnTo>
                      <a:lnTo>
                        <a:pt x="788" y="422"/>
                      </a:lnTo>
                      <a:lnTo>
                        <a:pt x="874" y="403"/>
                      </a:lnTo>
                      <a:lnTo>
                        <a:pt x="958" y="386"/>
                      </a:lnTo>
                      <a:lnTo>
                        <a:pt x="1035" y="369"/>
                      </a:lnTo>
                      <a:lnTo>
                        <a:pt x="1108" y="354"/>
                      </a:lnTo>
                      <a:lnTo>
                        <a:pt x="1174" y="341"/>
                      </a:lnTo>
                      <a:lnTo>
                        <a:pt x="1234" y="328"/>
                      </a:lnTo>
                      <a:lnTo>
                        <a:pt x="1288" y="317"/>
                      </a:lnTo>
                      <a:lnTo>
                        <a:pt x="1337" y="309"/>
                      </a:lnTo>
                      <a:lnTo>
                        <a:pt x="1380" y="300"/>
                      </a:lnTo>
                      <a:lnTo>
                        <a:pt x="1418" y="294"/>
                      </a:lnTo>
                      <a:lnTo>
                        <a:pt x="1452" y="289"/>
                      </a:lnTo>
                      <a:lnTo>
                        <a:pt x="1480" y="283"/>
                      </a:lnTo>
                      <a:lnTo>
                        <a:pt x="1504" y="281"/>
                      </a:lnTo>
                      <a:lnTo>
                        <a:pt x="1523" y="279"/>
                      </a:lnTo>
                      <a:lnTo>
                        <a:pt x="1536" y="277"/>
                      </a:lnTo>
                      <a:lnTo>
                        <a:pt x="1547" y="274"/>
                      </a:lnTo>
                      <a:lnTo>
                        <a:pt x="1551" y="274"/>
                      </a:lnTo>
                      <a:lnTo>
                        <a:pt x="1562" y="274"/>
                      </a:lnTo>
                      <a:lnTo>
                        <a:pt x="1577" y="274"/>
                      </a:lnTo>
                      <a:lnTo>
                        <a:pt x="1598" y="277"/>
                      </a:lnTo>
                      <a:lnTo>
                        <a:pt x="1624" y="277"/>
                      </a:lnTo>
                      <a:lnTo>
                        <a:pt x="1650" y="277"/>
                      </a:lnTo>
                      <a:lnTo>
                        <a:pt x="1675" y="277"/>
                      </a:lnTo>
                      <a:lnTo>
                        <a:pt x="1697" y="277"/>
                      </a:lnTo>
                      <a:lnTo>
                        <a:pt x="1714" y="274"/>
                      </a:lnTo>
                      <a:lnTo>
                        <a:pt x="1729" y="272"/>
                      </a:lnTo>
                      <a:lnTo>
                        <a:pt x="1746" y="268"/>
                      </a:lnTo>
                      <a:lnTo>
                        <a:pt x="1761" y="264"/>
                      </a:lnTo>
                      <a:lnTo>
                        <a:pt x="1774" y="259"/>
                      </a:lnTo>
                      <a:lnTo>
                        <a:pt x="1787" y="255"/>
                      </a:lnTo>
                      <a:lnTo>
                        <a:pt x="1795" y="251"/>
                      </a:lnTo>
                      <a:lnTo>
                        <a:pt x="1802" y="249"/>
                      </a:lnTo>
                      <a:lnTo>
                        <a:pt x="1804" y="249"/>
                      </a:lnTo>
                      <a:lnTo>
                        <a:pt x="1887" y="244"/>
                      </a:lnTo>
                      <a:lnTo>
                        <a:pt x="1967" y="234"/>
                      </a:lnTo>
                      <a:lnTo>
                        <a:pt x="1971" y="234"/>
                      </a:lnTo>
                      <a:lnTo>
                        <a:pt x="1979" y="232"/>
                      </a:lnTo>
                      <a:lnTo>
                        <a:pt x="1994" y="234"/>
                      </a:lnTo>
                      <a:lnTo>
                        <a:pt x="2012" y="238"/>
                      </a:lnTo>
                      <a:lnTo>
                        <a:pt x="2024" y="240"/>
                      </a:lnTo>
                      <a:lnTo>
                        <a:pt x="2039" y="242"/>
                      </a:lnTo>
                      <a:lnTo>
                        <a:pt x="2057" y="240"/>
                      </a:lnTo>
                      <a:lnTo>
                        <a:pt x="2074" y="238"/>
                      </a:lnTo>
                      <a:lnTo>
                        <a:pt x="2089" y="236"/>
                      </a:lnTo>
                      <a:lnTo>
                        <a:pt x="2099" y="232"/>
                      </a:lnTo>
                      <a:lnTo>
                        <a:pt x="2104" y="227"/>
                      </a:lnTo>
                      <a:lnTo>
                        <a:pt x="2102" y="223"/>
                      </a:lnTo>
                      <a:lnTo>
                        <a:pt x="2099" y="221"/>
                      </a:lnTo>
                      <a:lnTo>
                        <a:pt x="2108" y="219"/>
                      </a:lnTo>
                      <a:lnTo>
                        <a:pt x="2123" y="219"/>
                      </a:lnTo>
                      <a:lnTo>
                        <a:pt x="2142" y="217"/>
                      </a:lnTo>
                      <a:lnTo>
                        <a:pt x="2161" y="219"/>
                      </a:lnTo>
                      <a:lnTo>
                        <a:pt x="2179" y="219"/>
                      </a:lnTo>
                      <a:lnTo>
                        <a:pt x="2191" y="219"/>
                      </a:lnTo>
                      <a:lnTo>
                        <a:pt x="2196" y="219"/>
                      </a:lnTo>
                      <a:lnTo>
                        <a:pt x="2305" y="214"/>
                      </a:lnTo>
                      <a:lnTo>
                        <a:pt x="2309" y="214"/>
                      </a:lnTo>
                      <a:lnTo>
                        <a:pt x="2320" y="212"/>
                      </a:lnTo>
                      <a:lnTo>
                        <a:pt x="2335" y="212"/>
                      </a:lnTo>
                      <a:lnTo>
                        <a:pt x="2356" y="210"/>
                      </a:lnTo>
                      <a:lnTo>
                        <a:pt x="2382" y="208"/>
                      </a:lnTo>
                      <a:lnTo>
                        <a:pt x="2412" y="206"/>
                      </a:lnTo>
                      <a:lnTo>
                        <a:pt x="2444" y="204"/>
                      </a:lnTo>
                      <a:lnTo>
                        <a:pt x="2476" y="202"/>
                      </a:lnTo>
                      <a:lnTo>
                        <a:pt x="2511" y="199"/>
                      </a:lnTo>
                      <a:lnTo>
                        <a:pt x="2545" y="197"/>
                      </a:lnTo>
                      <a:lnTo>
                        <a:pt x="2579" y="195"/>
                      </a:lnTo>
                      <a:lnTo>
                        <a:pt x="2611" y="193"/>
                      </a:lnTo>
                      <a:lnTo>
                        <a:pt x="2641" y="191"/>
                      </a:lnTo>
                      <a:lnTo>
                        <a:pt x="2667" y="191"/>
                      </a:lnTo>
                      <a:lnTo>
                        <a:pt x="2688" y="189"/>
                      </a:lnTo>
                      <a:lnTo>
                        <a:pt x="2706" y="189"/>
                      </a:lnTo>
                      <a:lnTo>
                        <a:pt x="2733" y="189"/>
                      </a:lnTo>
                      <a:lnTo>
                        <a:pt x="2763" y="191"/>
                      </a:lnTo>
                      <a:lnTo>
                        <a:pt x="2791" y="193"/>
                      </a:lnTo>
                      <a:lnTo>
                        <a:pt x="2817" y="193"/>
                      </a:lnTo>
                      <a:lnTo>
                        <a:pt x="2838" y="195"/>
                      </a:lnTo>
                      <a:lnTo>
                        <a:pt x="2855" y="197"/>
                      </a:lnTo>
                      <a:lnTo>
                        <a:pt x="2866" y="199"/>
                      </a:lnTo>
                      <a:lnTo>
                        <a:pt x="2870" y="199"/>
                      </a:lnTo>
                      <a:lnTo>
                        <a:pt x="2928" y="199"/>
                      </a:lnTo>
                      <a:lnTo>
                        <a:pt x="2935" y="0"/>
                      </a:lnTo>
                      <a:lnTo>
                        <a:pt x="2928" y="0"/>
                      </a:lnTo>
                      <a:lnTo>
                        <a:pt x="2909" y="0"/>
                      </a:lnTo>
                      <a:lnTo>
                        <a:pt x="2881" y="2"/>
                      </a:lnTo>
                      <a:lnTo>
                        <a:pt x="2841" y="2"/>
                      </a:lnTo>
                      <a:lnTo>
                        <a:pt x="2793" y="5"/>
                      </a:lnTo>
                      <a:lnTo>
                        <a:pt x="2740" y="7"/>
                      </a:lnTo>
                      <a:lnTo>
                        <a:pt x="2680" y="9"/>
                      </a:lnTo>
                      <a:lnTo>
                        <a:pt x="2616" y="11"/>
                      </a:lnTo>
                      <a:lnTo>
                        <a:pt x="2547" y="15"/>
                      </a:lnTo>
                      <a:lnTo>
                        <a:pt x="2479" y="17"/>
                      </a:lnTo>
                      <a:lnTo>
                        <a:pt x="2408" y="22"/>
                      </a:lnTo>
                      <a:lnTo>
                        <a:pt x="2339" y="26"/>
                      </a:lnTo>
                      <a:lnTo>
                        <a:pt x="2273" y="30"/>
                      </a:lnTo>
                      <a:lnTo>
                        <a:pt x="2209" y="34"/>
                      </a:lnTo>
                      <a:lnTo>
                        <a:pt x="2149" y="39"/>
                      </a:lnTo>
                      <a:lnTo>
                        <a:pt x="2095" y="45"/>
                      </a:lnTo>
                      <a:lnTo>
                        <a:pt x="2048" y="49"/>
                      </a:lnTo>
                      <a:lnTo>
                        <a:pt x="2007" y="54"/>
                      </a:lnTo>
                      <a:lnTo>
                        <a:pt x="1973" y="58"/>
                      </a:lnTo>
                      <a:lnTo>
                        <a:pt x="1943" y="60"/>
                      </a:lnTo>
                      <a:lnTo>
                        <a:pt x="1917" y="62"/>
                      </a:lnTo>
                      <a:lnTo>
                        <a:pt x="1894" y="62"/>
                      </a:lnTo>
                      <a:lnTo>
                        <a:pt x="1874" y="64"/>
                      </a:lnTo>
                      <a:lnTo>
                        <a:pt x="1857" y="64"/>
                      </a:lnTo>
                      <a:lnTo>
                        <a:pt x="1842" y="64"/>
                      </a:lnTo>
                      <a:lnTo>
                        <a:pt x="1827" y="67"/>
                      </a:lnTo>
                      <a:lnTo>
                        <a:pt x="1812" y="67"/>
                      </a:lnTo>
                      <a:lnTo>
                        <a:pt x="1797" y="69"/>
                      </a:lnTo>
                      <a:lnTo>
                        <a:pt x="1780" y="71"/>
                      </a:lnTo>
                      <a:lnTo>
                        <a:pt x="1761" y="73"/>
                      </a:lnTo>
                      <a:lnTo>
                        <a:pt x="1740" y="75"/>
                      </a:lnTo>
                      <a:lnTo>
                        <a:pt x="1714" y="79"/>
                      </a:lnTo>
                      <a:lnTo>
                        <a:pt x="1686" y="84"/>
                      </a:lnTo>
                      <a:lnTo>
                        <a:pt x="1656" y="90"/>
                      </a:lnTo>
                      <a:lnTo>
                        <a:pt x="1626" y="94"/>
                      </a:lnTo>
                      <a:lnTo>
                        <a:pt x="1594" y="101"/>
                      </a:lnTo>
                      <a:lnTo>
                        <a:pt x="1562" y="105"/>
                      </a:lnTo>
                      <a:lnTo>
                        <a:pt x="1530" y="109"/>
                      </a:lnTo>
                      <a:lnTo>
                        <a:pt x="1497" y="116"/>
                      </a:lnTo>
                      <a:lnTo>
                        <a:pt x="1467" y="120"/>
                      </a:lnTo>
                      <a:lnTo>
                        <a:pt x="1438" y="124"/>
                      </a:lnTo>
                      <a:lnTo>
                        <a:pt x="1412" y="131"/>
                      </a:lnTo>
                      <a:lnTo>
                        <a:pt x="1386" y="135"/>
                      </a:lnTo>
                      <a:lnTo>
                        <a:pt x="1363" y="137"/>
                      </a:lnTo>
                      <a:lnTo>
                        <a:pt x="1343" y="142"/>
                      </a:lnTo>
                      <a:lnTo>
                        <a:pt x="1326" y="146"/>
                      </a:lnTo>
                      <a:lnTo>
                        <a:pt x="1315" y="148"/>
                      </a:lnTo>
                      <a:lnTo>
                        <a:pt x="1307" y="150"/>
                      </a:lnTo>
                      <a:lnTo>
                        <a:pt x="1294" y="154"/>
                      </a:lnTo>
                      <a:lnTo>
                        <a:pt x="1277" y="159"/>
                      </a:lnTo>
                      <a:lnTo>
                        <a:pt x="1255" y="165"/>
                      </a:lnTo>
                      <a:lnTo>
                        <a:pt x="1236" y="169"/>
                      </a:lnTo>
                      <a:lnTo>
                        <a:pt x="1217" y="176"/>
                      </a:lnTo>
                      <a:lnTo>
                        <a:pt x="1200" y="180"/>
                      </a:lnTo>
                      <a:lnTo>
                        <a:pt x="1189" y="182"/>
                      </a:lnTo>
                      <a:lnTo>
                        <a:pt x="1185" y="184"/>
                      </a:lnTo>
                      <a:lnTo>
                        <a:pt x="1180" y="187"/>
                      </a:lnTo>
                      <a:lnTo>
                        <a:pt x="1168" y="191"/>
                      </a:lnTo>
                      <a:lnTo>
                        <a:pt x="1144" y="199"/>
                      </a:lnTo>
                      <a:lnTo>
                        <a:pt x="1110" y="210"/>
                      </a:lnTo>
                      <a:lnTo>
                        <a:pt x="1065" y="225"/>
                      </a:lnTo>
                      <a:lnTo>
                        <a:pt x="1007" y="240"/>
                      </a:lnTo>
                      <a:lnTo>
                        <a:pt x="936" y="259"/>
                      </a:lnTo>
                      <a:lnTo>
                        <a:pt x="853" y="279"/>
                      </a:lnTo>
                      <a:lnTo>
                        <a:pt x="808" y="287"/>
                      </a:lnTo>
                      <a:lnTo>
                        <a:pt x="765" y="298"/>
                      </a:lnTo>
                      <a:lnTo>
                        <a:pt x="726" y="304"/>
                      </a:lnTo>
                      <a:lnTo>
                        <a:pt x="688" y="313"/>
                      </a:lnTo>
                      <a:lnTo>
                        <a:pt x="651" y="319"/>
                      </a:lnTo>
                      <a:lnTo>
                        <a:pt x="617" y="326"/>
                      </a:lnTo>
                      <a:lnTo>
                        <a:pt x="585" y="330"/>
                      </a:lnTo>
                      <a:lnTo>
                        <a:pt x="557" y="337"/>
                      </a:lnTo>
                      <a:lnTo>
                        <a:pt x="529" y="341"/>
                      </a:lnTo>
                      <a:lnTo>
                        <a:pt x="506" y="345"/>
                      </a:lnTo>
                      <a:lnTo>
                        <a:pt x="482" y="349"/>
                      </a:lnTo>
                      <a:lnTo>
                        <a:pt x="463" y="354"/>
                      </a:lnTo>
                      <a:lnTo>
                        <a:pt x="446" y="358"/>
                      </a:lnTo>
                      <a:lnTo>
                        <a:pt x="433" y="360"/>
                      </a:lnTo>
                      <a:lnTo>
                        <a:pt x="420" y="364"/>
                      </a:lnTo>
                      <a:lnTo>
                        <a:pt x="411" y="369"/>
                      </a:lnTo>
                      <a:lnTo>
                        <a:pt x="388" y="381"/>
                      </a:lnTo>
                      <a:lnTo>
                        <a:pt x="375" y="388"/>
                      </a:lnTo>
                      <a:lnTo>
                        <a:pt x="371" y="392"/>
                      </a:lnTo>
                      <a:lnTo>
                        <a:pt x="369" y="392"/>
                      </a:lnTo>
                      <a:lnTo>
                        <a:pt x="377" y="433"/>
                      </a:lnTo>
                      <a:lnTo>
                        <a:pt x="375" y="435"/>
                      </a:lnTo>
                      <a:lnTo>
                        <a:pt x="371" y="439"/>
                      </a:lnTo>
                      <a:lnTo>
                        <a:pt x="360" y="446"/>
                      </a:lnTo>
                      <a:lnTo>
                        <a:pt x="347" y="456"/>
                      </a:lnTo>
                      <a:lnTo>
                        <a:pt x="330" y="467"/>
                      </a:lnTo>
                      <a:lnTo>
                        <a:pt x="313" y="478"/>
                      </a:lnTo>
                      <a:lnTo>
                        <a:pt x="300" y="484"/>
                      </a:lnTo>
                      <a:lnTo>
                        <a:pt x="294" y="486"/>
                      </a:lnTo>
                      <a:lnTo>
                        <a:pt x="249" y="531"/>
                      </a:lnTo>
                      <a:lnTo>
                        <a:pt x="189" y="531"/>
                      </a:lnTo>
                      <a:lnTo>
                        <a:pt x="180" y="471"/>
                      </a:lnTo>
                      <a:lnTo>
                        <a:pt x="129" y="467"/>
                      </a:lnTo>
                      <a:lnTo>
                        <a:pt x="135" y="516"/>
                      </a:lnTo>
                      <a:lnTo>
                        <a:pt x="105" y="476"/>
                      </a:lnTo>
                      <a:lnTo>
                        <a:pt x="103" y="476"/>
                      </a:lnTo>
                      <a:lnTo>
                        <a:pt x="94" y="478"/>
                      </a:lnTo>
                      <a:lnTo>
                        <a:pt x="84" y="478"/>
                      </a:lnTo>
                      <a:lnTo>
                        <a:pt x="69" y="480"/>
                      </a:lnTo>
                      <a:lnTo>
                        <a:pt x="56" y="484"/>
                      </a:lnTo>
                      <a:lnTo>
                        <a:pt x="43" y="486"/>
                      </a:lnTo>
                      <a:lnTo>
                        <a:pt x="32" y="493"/>
                      </a:lnTo>
                      <a:lnTo>
                        <a:pt x="26" y="497"/>
                      </a:lnTo>
                      <a:lnTo>
                        <a:pt x="17" y="508"/>
                      </a:lnTo>
                      <a:lnTo>
                        <a:pt x="9" y="519"/>
                      </a:lnTo>
                      <a:lnTo>
                        <a:pt x="2" y="525"/>
                      </a:lnTo>
                      <a:lnTo>
                        <a:pt x="0" y="527"/>
                      </a:lnTo>
                      <a:lnTo>
                        <a:pt x="37" y="611"/>
                      </a:lnTo>
                      <a:lnTo>
                        <a:pt x="60" y="621"/>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Freeform 251"/>
                <p:cNvSpPr>
                  <a:spLocks/>
                </p:cNvSpPr>
                <p:nvPr/>
              </p:nvSpPr>
              <p:spPr bwMode="auto">
                <a:xfrm>
                  <a:off x="2246" y="469"/>
                  <a:ext cx="2789" cy="520"/>
                </a:xfrm>
                <a:custGeom>
                  <a:avLst/>
                  <a:gdLst>
                    <a:gd name="T0" fmla="*/ 105 w 2789"/>
                    <a:gd name="T1" fmla="*/ 505 h 520"/>
                    <a:gd name="T2" fmla="*/ 892 w 2789"/>
                    <a:gd name="T3" fmla="*/ 351 h 520"/>
                    <a:gd name="T4" fmla="*/ 928 w 2789"/>
                    <a:gd name="T5" fmla="*/ 338 h 520"/>
                    <a:gd name="T6" fmla="*/ 984 w 2789"/>
                    <a:gd name="T7" fmla="*/ 325 h 520"/>
                    <a:gd name="T8" fmla="*/ 1140 w 2789"/>
                    <a:gd name="T9" fmla="*/ 317 h 520"/>
                    <a:gd name="T10" fmla="*/ 1142 w 2789"/>
                    <a:gd name="T11" fmla="*/ 304 h 520"/>
                    <a:gd name="T12" fmla="*/ 1224 w 2789"/>
                    <a:gd name="T13" fmla="*/ 282 h 520"/>
                    <a:gd name="T14" fmla="*/ 1399 w 2789"/>
                    <a:gd name="T15" fmla="*/ 252 h 520"/>
                    <a:gd name="T16" fmla="*/ 1560 w 2789"/>
                    <a:gd name="T17" fmla="*/ 222 h 520"/>
                    <a:gd name="T18" fmla="*/ 1669 w 2789"/>
                    <a:gd name="T19" fmla="*/ 214 h 520"/>
                    <a:gd name="T20" fmla="*/ 1819 w 2789"/>
                    <a:gd name="T21" fmla="*/ 203 h 520"/>
                    <a:gd name="T22" fmla="*/ 1958 w 2789"/>
                    <a:gd name="T23" fmla="*/ 197 h 520"/>
                    <a:gd name="T24" fmla="*/ 2027 w 2789"/>
                    <a:gd name="T25" fmla="*/ 192 h 520"/>
                    <a:gd name="T26" fmla="*/ 2162 w 2789"/>
                    <a:gd name="T27" fmla="*/ 192 h 520"/>
                    <a:gd name="T28" fmla="*/ 2284 w 2789"/>
                    <a:gd name="T29" fmla="*/ 192 h 520"/>
                    <a:gd name="T30" fmla="*/ 2327 w 2789"/>
                    <a:gd name="T31" fmla="*/ 192 h 520"/>
                    <a:gd name="T32" fmla="*/ 2389 w 2789"/>
                    <a:gd name="T33" fmla="*/ 192 h 520"/>
                    <a:gd name="T34" fmla="*/ 2489 w 2789"/>
                    <a:gd name="T35" fmla="*/ 188 h 520"/>
                    <a:gd name="T36" fmla="*/ 2573 w 2789"/>
                    <a:gd name="T37" fmla="*/ 184 h 520"/>
                    <a:gd name="T38" fmla="*/ 2787 w 2789"/>
                    <a:gd name="T39" fmla="*/ 15 h 520"/>
                    <a:gd name="T40" fmla="*/ 2742 w 2789"/>
                    <a:gd name="T41" fmla="*/ 4 h 520"/>
                    <a:gd name="T42" fmla="*/ 2652 w 2789"/>
                    <a:gd name="T43" fmla="*/ 0 h 520"/>
                    <a:gd name="T44" fmla="*/ 2560 w 2789"/>
                    <a:gd name="T45" fmla="*/ 2 h 520"/>
                    <a:gd name="T46" fmla="*/ 2421 w 2789"/>
                    <a:gd name="T47" fmla="*/ 15 h 520"/>
                    <a:gd name="T48" fmla="*/ 2241 w 2789"/>
                    <a:gd name="T49" fmla="*/ 30 h 520"/>
                    <a:gd name="T50" fmla="*/ 2183 w 2789"/>
                    <a:gd name="T51" fmla="*/ 34 h 520"/>
                    <a:gd name="T52" fmla="*/ 2181 w 2789"/>
                    <a:gd name="T53" fmla="*/ 38 h 520"/>
                    <a:gd name="T54" fmla="*/ 2097 w 2789"/>
                    <a:gd name="T55" fmla="*/ 32 h 520"/>
                    <a:gd name="T56" fmla="*/ 2025 w 2789"/>
                    <a:gd name="T57" fmla="*/ 30 h 520"/>
                    <a:gd name="T58" fmla="*/ 1993 w 2789"/>
                    <a:gd name="T59" fmla="*/ 30 h 520"/>
                    <a:gd name="T60" fmla="*/ 1937 w 2789"/>
                    <a:gd name="T61" fmla="*/ 49 h 520"/>
                    <a:gd name="T62" fmla="*/ 1883 w 2789"/>
                    <a:gd name="T63" fmla="*/ 55 h 520"/>
                    <a:gd name="T64" fmla="*/ 1853 w 2789"/>
                    <a:gd name="T65" fmla="*/ 55 h 520"/>
                    <a:gd name="T66" fmla="*/ 1823 w 2789"/>
                    <a:gd name="T67" fmla="*/ 40 h 520"/>
                    <a:gd name="T68" fmla="*/ 1731 w 2789"/>
                    <a:gd name="T69" fmla="*/ 60 h 520"/>
                    <a:gd name="T70" fmla="*/ 1637 w 2789"/>
                    <a:gd name="T71" fmla="*/ 73 h 520"/>
                    <a:gd name="T72" fmla="*/ 1598 w 2789"/>
                    <a:gd name="T73" fmla="*/ 79 h 520"/>
                    <a:gd name="T74" fmla="*/ 1504 w 2789"/>
                    <a:gd name="T75" fmla="*/ 79 h 520"/>
                    <a:gd name="T76" fmla="*/ 1455 w 2789"/>
                    <a:gd name="T77" fmla="*/ 79 h 520"/>
                    <a:gd name="T78" fmla="*/ 1408 w 2789"/>
                    <a:gd name="T79" fmla="*/ 81 h 520"/>
                    <a:gd name="T80" fmla="*/ 1264 w 2789"/>
                    <a:gd name="T81" fmla="*/ 115 h 520"/>
                    <a:gd name="T82" fmla="*/ 1121 w 2789"/>
                    <a:gd name="T83" fmla="*/ 137 h 520"/>
                    <a:gd name="T84" fmla="*/ 952 w 2789"/>
                    <a:gd name="T85" fmla="*/ 171 h 520"/>
                    <a:gd name="T86" fmla="*/ 862 w 2789"/>
                    <a:gd name="T87" fmla="*/ 195 h 520"/>
                    <a:gd name="T88" fmla="*/ 806 w 2789"/>
                    <a:gd name="T89" fmla="*/ 205 h 520"/>
                    <a:gd name="T90" fmla="*/ 759 w 2789"/>
                    <a:gd name="T91" fmla="*/ 216 h 520"/>
                    <a:gd name="T92" fmla="*/ 622 w 2789"/>
                    <a:gd name="T93" fmla="*/ 240 h 520"/>
                    <a:gd name="T94" fmla="*/ 519 w 2789"/>
                    <a:gd name="T95" fmla="*/ 265 h 520"/>
                    <a:gd name="T96" fmla="*/ 497 w 2789"/>
                    <a:gd name="T97" fmla="*/ 272 h 520"/>
                    <a:gd name="T98" fmla="*/ 407 w 2789"/>
                    <a:gd name="T99" fmla="*/ 287 h 520"/>
                    <a:gd name="T100" fmla="*/ 240 w 2789"/>
                    <a:gd name="T101" fmla="*/ 323 h 520"/>
                    <a:gd name="T102" fmla="*/ 123 w 2789"/>
                    <a:gd name="T103" fmla="*/ 360 h 520"/>
                    <a:gd name="T104" fmla="*/ 63 w 2789"/>
                    <a:gd name="T105" fmla="*/ 375 h 520"/>
                    <a:gd name="T106" fmla="*/ 15 w 2789"/>
                    <a:gd name="T107" fmla="*/ 405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89" h="520">
                      <a:moveTo>
                        <a:pt x="0" y="417"/>
                      </a:moveTo>
                      <a:lnTo>
                        <a:pt x="80" y="475"/>
                      </a:lnTo>
                      <a:lnTo>
                        <a:pt x="84" y="501"/>
                      </a:lnTo>
                      <a:lnTo>
                        <a:pt x="105" y="505"/>
                      </a:lnTo>
                      <a:lnTo>
                        <a:pt x="114" y="520"/>
                      </a:lnTo>
                      <a:lnTo>
                        <a:pt x="827" y="357"/>
                      </a:lnTo>
                      <a:lnTo>
                        <a:pt x="892" y="347"/>
                      </a:lnTo>
                      <a:lnTo>
                        <a:pt x="892" y="351"/>
                      </a:lnTo>
                      <a:lnTo>
                        <a:pt x="892" y="355"/>
                      </a:lnTo>
                      <a:lnTo>
                        <a:pt x="898" y="357"/>
                      </a:lnTo>
                      <a:lnTo>
                        <a:pt x="915" y="347"/>
                      </a:lnTo>
                      <a:lnTo>
                        <a:pt x="928" y="338"/>
                      </a:lnTo>
                      <a:lnTo>
                        <a:pt x="941" y="334"/>
                      </a:lnTo>
                      <a:lnTo>
                        <a:pt x="956" y="330"/>
                      </a:lnTo>
                      <a:lnTo>
                        <a:pt x="971" y="325"/>
                      </a:lnTo>
                      <a:lnTo>
                        <a:pt x="984" y="325"/>
                      </a:lnTo>
                      <a:lnTo>
                        <a:pt x="994" y="323"/>
                      </a:lnTo>
                      <a:lnTo>
                        <a:pt x="1003" y="323"/>
                      </a:lnTo>
                      <a:lnTo>
                        <a:pt x="1005" y="323"/>
                      </a:lnTo>
                      <a:lnTo>
                        <a:pt x="1140" y="317"/>
                      </a:lnTo>
                      <a:lnTo>
                        <a:pt x="1140" y="317"/>
                      </a:lnTo>
                      <a:lnTo>
                        <a:pt x="1138" y="312"/>
                      </a:lnTo>
                      <a:lnTo>
                        <a:pt x="1138" y="308"/>
                      </a:lnTo>
                      <a:lnTo>
                        <a:pt x="1142" y="304"/>
                      </a:lnTo>
                      <a:lnTo>
                        <a:pt x="1151" y="297"/>
                      </a:lnTo>
                      <a:lnTo>
                        <a:pt x="1166" y="293"/>
                      </a:lnTo>
                      <a:lnTo>
                        <a:pt x="1189" y="287"/>
                      </a:lnTo>
                      <a:lnTo>
                        <a:pt x="1224" y="282"/>
                      </a:lnTo>
                      <a:lnTo>
                        <a:pt x="1264" y="278"/>
                      </a:lnTo>
                      <a:lnTo>
                        <a:pt x="1307" y="270"/>
                      </a:lnTo>
                      <a:lnTo>
                        <a:pt x="1352" y="261"/>
                      </a:lnTo>
                      <a:lnTo>
                        <a:pt x="1399" y="252"/>
                      </a:lnTo>
                      <a:lnTo>
                        <a:pt x="1442" y="244"/>
                      </a:lnTo>
                      <a:lnTo>
                        <a:pt x="1485" y="235"/>
                      </a:lnTo>
                      <a:lnTo>
                        <a:pt x="1523" y="227"/>
                      </a:lnTo>
                      <a:lnTo>
                        <a:pt x="1560" y="222"/>
                      </a:lnTo>
                      <a:lnTo>
                        <a:pt x="1579" y="220"/>
                      </a:lnTo>
                      <a:lnTo>
                        <a:pt x="1605" y="218"/>
                      </a:lnTo>
                      <a:lnTo>
                        <a:pt x="1635" y="216"/>
                      </a:lnTo>
                      <a:lnTo>
                        <a:pt x="1669" y="214"/>
                      </a:lnTo>
                      <a:lnTo>
                        <a:pt x="1703" y="212"/>
                      </a:lnTo>
                      <a:lnTo>
                        <a:pt x="1742" y="210"/>
                      </a:lnTo>
                      <a:lnTo>
                        <a:pt x="1780" y="207"/>
                      </a:lnTo>
                      <a:lnTo>
                        <a:pt x="1819" y="203"/>
                      </a:lnTo>
                      <a:lnTo>
                        <a:pt x="1858" y="201"/>
                      </a:lnTo>
                      <a:lnTo>
                        <a:pt x="1894" y="199"/>
                      </a:lnTo>
                      <a:lnTo>
                        <a:pt x="1928" y="197"/>
                      </a:lnTo>
                      <a:lnTo>
                        <a:pt x="1958" y="197"/>
                      </a:lnTo>
                      <a:lnTo>
                        <a:pt x="1984" y="195"/>
                      </a:lnTo>
                      <a:lnTo>
                        <a:pt x="2005" y="192"/>
                      </a:lnTo>
                      <a:lnTo>
                        <a:pt x="2020" y="192"/>
                      </a:lnTo>
                      <a:lnTo>
                        <a:pt x="2027" y="192"/>
                      </a:lnTo>
                      <a:lnTo>
                        <a:pt x="2044" y="192"/>
                      </a:lnTo>
                      <a:lnTo>
                        <a:pt x="2076" y="192"/>
                      </a:lnTo>
                      <a:lnTo>
                        <a:pt x="2117" y="192"/>
                      </a:lnTo>
                      <a:lnTo>
                        <a:pt x="2162" y="192"/>
                      </a:lnTo>
                      <a:lnTo>
                        <a:pt x="2207" y="192"/>
                      </a:lnTo>
                      <a:lnTo>
                        <a:pt x="2247" y="192"/>
                      </a:lnTo>
                      <a:lnTo>
                        <a:pt x="2273" y="192"/>
                      </a:lnTo>
                      <a:lnTo>
                        <a:pt x="2284" y="192"/>
                      </a:lnTo>
                      <a:lnTo>
                        <a:pt x="2288" y="192"/>
                      </a:lnTo>
                      <a:lnTo>
                        <a:pt x="2297" y="192"/>
                      </a:lnTo>
                      <a:lnTo>
                        <a:pt x="2310" y="192"/>
                      </a:lnTo>
                      <a:lnTo>
                        <a:pt x="2327" y="192"/>
                      </a:lnTo>
                      <a:lnTo>
                        <a:pt x="2344" y="192"/>
                      </a:lnTo>
                      <a:lnTo>
                        <a:pt x="2361" y="192"/>
                      </a:lnTo>
                      <a:lnTo>
                        <a:pt x="2376" y="192"/>
                      </a:lnTo>
                      <a:lnTo>
                        <a:pt x="2389" y="192"/>
                      </a:lnTo>
                      <a:lnTo>
                        <a:pt x="2404" y="192"/>
                      </a:lnTo>
                      <a:lnTo>
                        <a:pt x="2427" y="190"/>
                      </a:lnTo>
                      <a:lnTo>
                        <a:pt x="2457" y="190"/>
                      </a:lnTo>
                      <a:lnTo>
                        <a:pt x="2489" y="188"/>
                      </a:lnTo>
                      <a:lnTo>
                        <a:pt x="2522" y="186"/>
                      </a:lnTo>
                      <a:lnTo>
                        <a:pt x="2547" y="186"/>
                      </a:lnTo>
                      <a:lnTo>
                        <a:pt x="2567" y="184"/>
                      </a:lnTo>
                      <a:lnTo>
                        <a:pt x="2573" y="184"/>
                      </a:lnTo>
                      <a:lnTo>
                        <a:pt x="2616" y="184"/>
                      </a:lnTo>
                      <a:lnTo>
                        <a:pt x="2785" y="199"/>
                      </a:lnTo>
                      <a:lnTo>
                        <a:pt x="2789" y="15"/>
                      </a:lnTo>
                      <a:lnTo>
                        <a:pt x="2787" y="15"/>
                      </a:lnTo>
                      <a:lnTo>
                        <a:pt x="2781" y="13"/>
                      </a:lnTo>
                      <a:lnTo>
                        <a:pt x="2772" y="10"/>
                      </a:lnTo>
                      <a:lnTo>
                        <a:pt x="2759" y="6"/>
                      </a:lnTo>
                      <a:lnTo>
                        <a:pt x="2742" y="4"/>
                      </a:lnTo>
                      <a:lnTo>
                        <a:pt x="2723" y="2"/>
                      </a:lnTo>
                      <a:lnTo>
                        <a:pt x="2702" y="0"/>
                      </a:lnTo>
                      <a:lnTo>
                        <a:pt x="2676" y="0"/>
                      </a:lnTo>
                      <a:lnTo>
                        <a:pt x="2652" y="0"/>
                      </a:lnTo>
                      <a:lnTo>
                        <a:pt x="2629" y="0"/>
                      </a:lnTo>
                      <a:lnTo>
                        <a:pt x="2607" y="0"/>
                      </a:lnTo>
                      <a:lnTo>
                        <a:pt x="2586" y="2"/>
                      </a:lnTo>
                      <a:lnTo>
                        <a:pt x="2560" y="2"/>
                      </a:lnTo>
                      <a:lnTo>
                        <a:pt x="2532" y="4"/>
                      </a:lnTo>
                      <a:lnTo>
                        <a:pt x="2502" y="6"/>
                      </a:lnTo>
                      <a:lnTo>
                        <a:pt x="2464" y="10"/>
                      </a:lnTo>
                      <a:lnTo>
                        <a:pt x="2421" y="15"/>
                      </a:lnTo>
                      <a:lnTo>
                        <a:pt x="2374" y="17"/>
                      </a:lnTo>
                      <a:lnTo>
                        <a:pt x="2327" y="21"/>
                      </a:lnTo>
                      <a:lnTo>
                        <a:pt x="2282" y="25"/>
                      </a:lnTo>
                      <a:lnTo>
                        <a:pt x="2241" y="30"/>
                      </a:lnTo>
                      <a:lnTo>
                        <a:pt x="2209" y="32"/>
                      </a:lnTo>
                      <a:lnTo>
                        <a:pt x="2190" y="34"/>
                      </a:lnTo>
                      <a:lnTo>
                        <a:pt x="2181" y="34"/>
                      </a:lnTo>
                      <a:lnTo>
                        <a:pt x="2183" y="34"/>
                      </a:lnTo>
                      <a:lnTo>
                        <a:pt x="2185" y="36"/>
                      </a:lnTo>
                      <a:lnTo>
                        <a:pt x="2185" y="36"/>
                      </a:lnTo>
                      <a:lnTo>
                        <a:pt x="2185" y="38"/>
                      </a:lnTo>
                      <a:lnTo>
                        <a:pt x="2181" y="38"/>
                      </a:lnTo>
                      <a:lnTo>
                        <a:pt x="2170" y="38"/>
                      </a:lnTo>
                      <a:lnTo>
                        <a:pt x="2153" y="36"/>
                      </a:lnTo>
                      <a:lnTo>
                        <a:pt x="2125" y="34"/>
                      </a:lnTo>
                      <a:lnTo>
                        <a:pt x="2097" y="32"/>
                      </a:lnTo>
                      <a:lnTo>
                        <a:pt x="2072" y="30"/>
                      </a:lnTo>
                      <a:lnTo>
                        <a:pt x="2052" y="30"/>
                      </a:lnTo>
                      <a:lnTo>
                        <a:pt x="2037" y="28"/>
                      </a:lnTo>
                      <a:lnTo>
                        <a:pt x="2025" y="30"/>
                      </a:lnTo>
                      <a:lnTo>
                        <a:pt x="2018" y="30"/>
                      </a:lnTo>
                      <a:lnTo>
                        <a:pt x="2014" y="30"/>
                      </a:lnTo>
                      <a:lnTo>
                        <a:pt x="2012" y="30"/>
                      </a:lnTo>
                      <a:lnTo>
                        <a:pt x="1993" y="30"/>
                      </a:lnTo>
                      <a:lnTo>
                        <a:pt x="1988" y="32"/>
                      </a:lnTo>
                      <a:lnTo>
                        <a:pt x="1975" y="38"/>
                      </a:lnTo>
                      <a:lnTo>
                        <a:pt x="1958" y="45"/>
                      </a:lnTo>
                      <a:lnTo>
                        <a:pt x="1937" y="49"/>
                      </a:lnTo>
                      <a:lnTo>
                        <a:pt x="1924" y="51"/>
                      </a:lnTo>
                      <a:lnTo>
                        <a:pt x="1911" y="53"/>
                      </a:lnTo>
                      <a:lnTo>
                        <a:pt x="1898" y="53"/>
                      </a:lnTo>
                      <a:lnTo>
                        <a:pt x="1883" y="55"/>
                      </a:lnTo>
                      <a:lnTo>
                        <a:pt x="1873" y="55"/>
                      </a:lnTo>
                      <a:lnTo>
                        <a:pt x="1862" y="55"/>
                      </a:lnTo>
                      <a:lnTo>
                        <a:pt x="1855" y="55"/>
                      </a:lnTo>
                      <a:lnTo>
                        <a:pt x="1853" y="55"/>
                      </a:lnTo>
                      <a:lnTo>
                        <a:pt x="1849" y="34"/>
                      </a:lnTo>
                      <a:lnTo>
                        <a:pt x="1847" y="34"/>
                      </a:lnTo>
                      <a:lnTo>
                        <a:pt x="1836" y="38"/>
                      </a:lnTo>
                      <a:lnTo>
                        <a:pt x="1823" y="40"/>
                      </a:lnTo>
                      <a:lnTo>
                        <a:pt x="1804" y="45"/>
                      </a:lnTo>
                      <a:lnTo>
                        <a:pt x="1783" y="51"/>
                      </a:lnTo>
                      <a:lnTo>
                        <a:pt x="1757" y="55"/>
                      </a:lnTo>
                      <a:lnTo>
                        <a:pt x="1731" y="60"/>
                      </a:lnTo>
                      <a:lnTo>
                        <a:pt x="1703" y="64"/>
                      </a:lnTo>
                      <a:lnTo>
                        <a:pt x="1678" y="68"/>
                      </a:lnTo>
                      <a:lnTo>
                        <a:pt x="1656" y="70"/>
                      </a:lnTo>
                      <a:lnTo>
                        <a:pt x="1637" y="73"/>
                      </a:lnTo>
                      <a:lnTo>
                        <a:pt x="1622" y="75"/>
                      </a:lnTo>
                      <a:lnTo>
                        <a:pt x="1611" y="77"/>
                      </a:lnTo>
                      <a:lnTo>
                        <a:pt x="1603" y="79"/>
                      </a:lnTo>
                      <a:lnTo>
                        <a:pt x="1598" y="79"/>
                      </a:lnTo>
                      <a:lnTo>
                        <a:pt x="1596" y="79"/>
                      </a:lnTo>
                      <a:lnTo>
                        <a:pt x="1515" y="79"/>
                      </a:lnTo>
                      <a:lnTo>
                        <a:pt x="1513" y="79"/>
                      </a:lnTo>
                      <a:lnTo>
                        <a:pt x="1504" y="79"/>
                      </a:lnTo>
                      <a:lnTo>
                        <a:pt x="1493" y="79"/>
                      </a:lnTo>
                      <a:lnTo>
                        <a:pt x="1481" y="79"/>
                      </a:lnTo>
                      <a:lnTo>
                        <a:pt x="1468" y="79"/>
                      </a:lnTo>
                      <a:lnTo>
                        <a:pt x="1455" y="79"/>
                      </a:lnTo>
                      <a:lnTo>
                        <a:pt x="1444" y="79"/>
                      </a:lnTo>
                      <a:lnTo>
                        <a:pt x="1436" y="79"/>
                      </a:lnTo>
                      <a:lnTo>
                        <a:pt x="1423" y="79"/>
                      </a:lnTo>
                      <a:lnTo>
                        <a:pt x="1408" y="81"/>
                      </a:lnTo>
                      <a:lnTo>
                        <a:pt x="1397" y="83"/>
                      </a:lnTo>
                      <a:lnTo>
                        <a:pt x="1393" y="83"/>
                      </a:lnTo>
                      <a:lnTo>
                        <a:pt x="1273" y="113"/>
                      </a:lnTo>
                      <a:lnTo>
                        <a:pt x="1264" y="115"/>
                      </a:lnTo>
                      <a:lnTo>
                        <a:pt x="1243" y="118"/>
                      </a:lnTo>
                      <a:lnTo>
                        <a:pt x="1209" y="122"/>
                      </a:lnTo>
                      <a:lnTo>
                        <a:pt x="1166" y="128"/>
                      </a:lnTo>
                      <a:lnTo>
                        <a:pt x="1121" y="137"/>
                      </a:lnTo>
                      <a:lnTo>
                        <a:pt x="1071" y="145"/>
                      </a:lnTo>
                      <a:lnTo>
                        <a:pt x="1026" y="154"/>
                      </a:lnTo>
                      <a:lnTo>
                        <a:pt x="986" y="162"/>
                      </a:lnTo>
                      <a:lnTo>
                        <a:pt x="952" y="171"/>
                      </a:lnTo>
                      <a:lnTo>
                        <a:pt x="924" y="180"/>
                      </a:lnTo>
                      <a:lnTo>
                        <a:pt x="898" y="186"/>
                      </a:lnTo>
                      <a:lnTo>
                        <a:pt x="879" y="190"/>
                      </a:lnTo>
                      <a:lnTo>
                        <a:pt x="862" y="195"/>
                      </a:lnTo>
                      <a:lnTo>
                        <a:pt x="847" y="199"/>
                      </a:lnTo>
                      <a:lnTo>
                        <a:pt x="832" y="201"/>
                      </a:lnTo>
                      <a:lnTo>
                        <a:pt x="817" y="203"/>
                      </a:lnTo>
                      <a:lnTo>
                        <a:pt x="806" y="205"/>
                      </a:lnTo>
                      <a:lnTo>
                        <a:pt x="795" y="207"/>
                      </a:lnTo>
                      <a:lnTo>
                        <a:pt x="787" y="210"/>
                      </a:lnTo>
                      <a:lnTo>
                        <a:pt x="776" y="212"/>
                      </a:lnTo>
                      <a:lnTo>
                        <a:pt x="759" y="216"/>
                      </a:lnTo>
                      <a:lnTo>
                        <a:pt x="737" y="220"/>
                      </a:lnTo>
                      <a:lnTo>
                        <a:pt x="707" y="227"/>
                      </a:lnTo>
                      <a:lnTo>
                        <a:pt x="664" y="233"/>
                      </a:lnTo>
                      <a:lnTo>
                        <a:pt x="622" y="240"/>
                      </a:lnTo>
                      <a:lnTo>
                        <a:pt x="585" y="248"/>
                      </a:lnTo>
                      <a:lnTo>
                        <a:pt x="557" y="255"/>
                      </a:lnTo>
                      <a:lnTo>
                        <a:pt x="536" y="259"/>
                      </a:lnTo>
                      <a:lnTo>
                        <a:pt x="519" y="265"/>
                      </a:lnTo>
                      <a:lnTo>
                        <a:pt x="508" y="267"/>
                      </a:lnTo>
                      <a:lnTo>
                        <a:pt x="504" y="272"/>
                      </a:lnTo>
                      <a:lnTo>
                        <a:pt x="502" y="272"/>
                      </a:lnTo>
                      <a:lnTo>
                        <a:pt x="497" y="272"/>
                      </a:lnTo>
                      <a:lnTo>
                        <a:pt x="485" y="274"/>
                      </a:lnTo>
                      <a:lnTo>
                        <a:pt x="465" y="276"/>
                      </a:lnTo>
                      <a:lnTo>
                        <a:pt x="440" y="280"/>
                      </a:lnTo>
                      <a:lnTo>
                        <a:pt x="407" y="287"/>
                      </a:lnTo>
                      <a:lnTo>
                        <a:pt x="369" y="293"/>
                      </a:lnTo>
                      <a:lnTo>
                        <a:pt x="328" y="302"/>
                      </a:lnTo>
                      <a:lnTo>
                        <a:pt x="283" y="312"/>
                      </a:lnTo>
                      <a:lnTo>
                        <a:pt x="240" y="323"/>
                      </a:lnTo>
                      <a:lnTo>
                        <a:pt x="204" y="334"/>
                      </a:lnTo>
                      <a:lnTo>
                        <a:pt x="172" y="342"/>
                      </a:lnTo>
                      <a:lnTo>
                        <a:pt x="146" y="351"/>
                      </a:lnTo>
                      <a:lnTo>
                        <a:pt x="123" y="360"/>
                      </a:lnTo>
                      <a:lnTo>
                        <a:pt x="105" y="364"/>
                      </a:lnTo>
                      <a:lnTo>
                        <a:pt x="88" y="370"/>
                      </a:lnTo>
                      <a:lnTo>
                        <a:pt x="75" y="372"/>
                      </a:lnTo>
                      <a:lnTo>
                        <a:pt x="63" y="375"/>
                      </a:lnTo>
                      <a:lnTo>
                        <a:pt x="50" y="381"/>
                      </a:lnTo>
                      <a:lnTo>
                        <a:pt x="37" y="390"/>
                      </a:lnTo>
                      <a:lnTo>
                        <a:pt x="26" y="396"/>
                      </a:lnTo>
                      <a:lnTo>
                        <a:pt x="15" y="405"/>
                      </a:lnTo>
                      <a:lnTo>
                        <a:pt x="7" y="411"/>
                      </a:lnTo>
                      <a:lnTo>
                        <a:pt x="3" y="415"/>
                      </a:lnTo>
                      <a:lnTo>
                        <a:pt x="0" y="417"/>
                      </a:lnTo>
                      <a:close/>
                    </a:path>
                  </a:pathLst>
                </a:custGeom>
                <a:solidFill>
                  <a:srgbClr val="AFC1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Freeform 252"/>
                <p:cNvSpPr>
                  <a:spLocks/>
                </p:cNvSpPr>
                <p:nvPr/>
              </p:nvSpPr>
              <p:spPr bwMode="auto">
                <a:xfrm>
                  <a:off x="2366" y="865"/>
                  <a:ext cx="789" cy="169"/>
                </a:xfrm>
                <a:custGeom>
                  <a:avLst/>
                  <a:gdLst>
                    <a:gd name="T0" fmla="*/ 7 w 789"/>
                    <a:gd name="T1" fmla="*/ 148 h 169"/>
                    <a:gd name="T2" fmla="*/ 0 w 789"/>
                    <a:gd name="T3" fmla="*/ 165 h 169"/>
                    <a:gd name="T4" fmla="*/ 24 w 789"/>
                    <a:gd name="T5" fmla="*/ 169 h 169"/>
                    <a:gd name="T6" fmla="*/ 52 w 789"/>
                    <a:gd name="T7" fmla="*/ 163 h 169"/>
                    <a:gd name="T8" fmla="*/ 82 w 789"/>
                    <a:gd name="T9" fmla="*/ 156 h 169"/>
                    <a:gd name="T10" fmla="*/ 129 w 789"/>
                    <a:gd name="T11" fmla="*/ 146 h 169"/>
                    <a:gd name="T12" fmla="*/ 191 w 789"/>
                    <a:gd name="T13" fmla="*/ 133 h 169"/>
                    <a:gd name="T14" fmla="*/ 255 w 789"/>
                    <a:gd name="T15" fmla="*/ 120 h 169"/>
                    <a:gd name="T16" fmla="*/ 309 w 789"/>
                    <a:gd name="T17" fmla="*/ 109 h 169"/>
                    <a:gd name="T18" fmla="*/ 360 w 789"/>
                    <a:gd name="T19" fmla="*/ 99 h 169"/>
                    <a:gd name="T20" fmla="*/ 403 w 789"/>
                    <a:gd name="T21" fmla="*/ 92 h 169"/>
                    <a:gd name="T22" fmla="*/ 427 w 789"/>
                    <a:gd name="T23" fmla="*/ 86 h 169"/>
                    <a:gd name="T24" fmla="*/ 495 w 789"/>
                    <a:gd name="T25" fmla="*/ 60 h 169"/>
                    <a:gd name="T26" fmla="*/ 495 w 789"/>
                    <a:gd name="T27" fmla="*/ 62 h 169"/>
                    <a:gd name="T28" fmla="*/ 504 w 789"/>
                    <a:gd name="T29" fmla="*/ 62 h 169"/>
                    <a:gd name="T30" fmla="*/ 529 w 789"/>
                    <a:gd name="T31" fmla="*/ 60 h 169"/>
                    <a:gd name="T32" fmla="*/ 581 w 789"/>
                    <a:gd name="T33" fmla="*/ 49 h 169"/>
                    <a:gd name="T34" fmla="*/ 647 w 789"/>
                    <a:gd name="T35" fmla="*/ 36 h 169"/>
                    <a:gd name="T36" fmla="*/ 709 w 789"/>
                    <a:gd name="T37" fmla="*/ 28 h 169"/>
                    <a:gd name="T38" fmla="*/ 754 w 789"/>
                    <a:gd name="T39" fmla="*/ 24 h 169"/>
                    <a:gd name="T40" fmla="*/ 772 w 789"/>
                    <a:gd name="T41" fmla="*/ 21 h 169"/>
                    <a:gd name="T42" fmla="*/ 784 w 789"/>
                    <a:gd name="T43" fmla="*/ 11 h 169"/>
                    <a:gd name="T44" fmla="*/ 780 w 789"/>
                    <a:gd name="T45" fmla="*/ 0 h 169"/>
                    <a:gd name="T46" fmla="*/ 767 w 789"/>
                    <a:gd name="T47" fmla="*/ 0 h 169"/>
                    <a:gd name="T48" fmla="*/ 750 w 789"/>
                    <a:gd name="T49" fmla="*/ 2 h 169"/>
                    <a:gd name="T50" fmla="*/ 720 w 789"/>
                    <a:gd name="T51" fmla="*/ 6 h 169"/>
                    <a:gd name="T52" fmla="*/ 669 w 789"/>
                    <a:gd name="T53" fmla="*/ 15 h 169"/>
                    <a:gd name="T54" fmla="*/ 624 w 789"/>
                    <a:gd name="T55" fmla="*/ 24 h 169"/>
                    <a:gd name="T56" fmla="*/ 602 w 789"/>
                    <a:gd name="T57" fmla="*/ 30 h 169"/>
                    <a:gd name="T58" fmla="*/ 579 w 789"/>
                    <a:gd name="T59" fmla="*/ 36 h 169"/>
                    <a:gd name="T60" fmla="*/ 521 w 789"/>
                    <a:gd name="T61" fmla="*/ 45 h 169"/>
                    <a:gd name="T62" fmla="*/ 472 w 789"/>
                    <a:gd name="T63" fmla="*/ 56 h 169"/>
                    <a:gd name="T64" fmla="*/ 459 w 789"/>
                    <a:gd name="T65" fmla="*/ 62 h 169"/>
                    <a:gd name="T66" fmla="*/ 440 w 789"/>
                    <a:gd name="T67" fmla="*/ 73 h 169"/>
                    <a:gd name="T68" fmla="*/ 371 w 789"/>
                    <a:gd name="T69" fmla="*/ 86 h 169"/>
                    <a:gd name="T70" fmla="*/ 287 w 789"/>
                    <a:gd name="T71" fmla="*/ 99 h 169"/>
                    <a:gd name="T72" fmla="*/ 242 w 789"/>
                    <a:gd name="T73" fmla="*/ 109 h 169"/>
                    <a:gd name="T74" fmla="*/ 212 w 789"/>
                    <a:gd name="T75" fmla="*/ 116 h 169"/>
                    <a:gd name="T76" fmla="*/ 182 w 789"/>
                    <a:gd name="T77" fmla="*/ 120 h 169"/>
                    <a:gd name="T78" fmla="*/ 146 w 789"/>
                    <a:gd name="T79" fmla="*/ 124 h 169"/>
                    <a:gd name="T80" fmla="*/ 116 w 789"/>
                    <a:gd name="T81" fmla="*/ 128 h 169"/>
                    <a:gd name="T82" fmla="*/ 97 w 789"/>
                    <a:gd name="T83" fmla="*/ 133 h 169"/>
                    <a:gd name="T84" fmla="*/ 88 w 789"/>
                    <a:gd name="T85" fmla="*/ 13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89" h="169">
                      <a:moveTo>
                        <a:pt x="9" y="143"/>
                      </a:moveTo>
                      <a:lnTo>
                        <a:pt x="7" y="148"/>
                      </a:lnTo>
                      <a:lnTo>
                        <a:pt x="3" y="156"/>
                      </a:lnTo>
                      <a:lnTo>
                        <a:pt x="0" y="165"/>
                      </a:lnTo>
                      <a:lnTo>
                        <a:pt x="9" y="169"/>
                      </a:lnTo>
                      <a:lnTo>
                        <a:pt x="24" y="169"/>
                      </a:lnTo>
                      <a:lnTo>
                        <a:pt x="39" y="167"/>
                      </a:lnTo>
                      <a:lnTo>
                        <a:pt x="52" y="163"/>
                      </a:lnTo>
                      <a:lnTo>
                        <a:pt x="69" y="158"/>
                      </a:lnTo>
                      <a:lnTo>
                        <a:pt x="82" y="156"/>
                      </a:lnTo>
                      <a:lnTo>
                        <a:pt x="103" y="152"/>
                      </a:lnTo>
                      <a:lnTo>
                        <a:pt x="129" y="146"/>
                      </a:lnTo>
                      <a:lnTo>
                        <a:pt x="159" y="139"/>
                      </a:lnTo>
                      <a:lnTo>
                        <a:pt x="191" y="133"/>
                      </a:lnTo>
                      <a:lnTo>
                        <a:pt x="223" y="126"/>
                      </a:lnTo>
                      <a:lnTo>
                        <a:pt x="255" y="120"/>
                      </a:lnTo>
                      <a:lnTo>
                        <a:pt x="283" y="116"/>
                      </a:lnTo>
                      <a:lnTo>
                        <a:pt x="309" y="109"/>
                      </a:lnTo>
                      <a:lnTo>
                        <a:pt x="335" y="105"/>
                      </a:lnTo>
                      <a:lnTo>
                        <a:pt x="360" y="99"/>
                      </a:lnTo>
                      <a:lnTo>
                        <a:pt x="384" y="94"/>
                      </a:lnTo>
                      <a:lnTo>
                        <a:pt x="403" y="92"/>
                      </a:lnTo>
                      <a:lnTo>
                        <a:pt x="418" y="88"/>
                      </a:lnTo>
                      <a:lnTo>
                        <a:pt x="427" y="86"/>
                      </a:lnTo>
                      <a:lnTo>
                        <a:pt x="431" y="86"/>
                      </a:lnTo>
                      <a:lnTo>
                        <a:pt x="495" y="60"/>
                      </a:lnTo>
                      <a:lnTo>
                        <a:pt x="495" y="60"/>
                      </a:lnTo>
                      <a:lnTo>
                        <a:pt x="495" y="62"/>
                      </a:lnTo>
                      <a:lnTo>
                        <a:pt x="499" y="62"/>
                      </a:lnTo>
                      <a:lnTo>
                        <a:pt x="504" y="62"/>
                      </a:lnTo>
                      <a:lnTo>
                        <a:pt x="514" y="62"/>
                      </a:lnTo>
                      <a:lnTo>
                        <a:pt x="529" y="60"/>
                      </a:lnTo>
                      <a:lnTo>
                        <a:pt x="551" y="56"/>
                      </a:lnTo>
                      <a:lnTo>
                        <a:pt x="581" y="49"/>
                      </a:lnTo>
                      <a:lnTo>
                        <a:pt x="615" y="43"/>
                      </a:lnTo>
                      <a:lnTo>
                        <a:pt x="647" y="36"/>
                      </a:lnTo>
                      <a:lnTo>
                        <a:pt x="679" y="32"/>
                      </a:lnTo>
                      <a:lnTo>
                        <a:pt x="709" y="28"/>
                      </a:lnTo>
                      <a:lnTo>
                        <a:pt x="735" y="26"/>
                      </a:lnTo>
                      <a:lnTo>
                        <a:pt x="754" y="24"/>
                      </a:lnTo>
                      <a:lnTo>
                        <a:pt x="767" y="21"/>
                      </a:lnTo>
                      <a:lnTo>
                        <a:pt x="772" y="21"/>
                      </a:lnTo>
                      <a:lnTo>
                        <a:pt x="776" y="17"/>
                      </a:lnTo>
                      <a:lnTo>
                        <a:pt x="784" y="11"/>
                      </a:lnTo>
                      <a:lnTo>
                        <a:pt x="789" y="4"/>
                      </a:lnTo>
                      <a:lnTo>
                        <a:pt x="780" y="0"/>
                      </a:lnTo>
                      <a:lnTo>
                        <a:pt x="774" y="0"/>
                      </a:lnTo>
                      <a:lnTo>
                        <a:pt x="767" y="0"/>
                      </a:lnTo>
                      <a:lnTo>
                        <a:pt x="759" y="0"/>
                      </a:lnTo>
                      <a:lnTo>
                        <a:pt x="750" y="2"/>
                      </a:lnTo>
                      <a:lnTo>
                        <a:pt x="737" y="4"/>
                      </a:lnTo>
                      <a:lnTo>
                        <a:pt x="720" y="6"/>
                      </a:lnTo>
                      <a:lnTo>
                        <a:pt x="699" y="11"/>
                      </a:lnTo>
                      <a:lnTo>
                        <a:pt x="669" y="15"/>
                      </a:lnTo>
                      <a:lnTo>
                        <a:pt x="641" y="19"/>
                      </a:lnTo>
                      <a:lnTo>
                        <a:pt x="624" y="24"/>
                      </a:lnTo>
                      <a:lnTo>
                        <a:pt x="613" y="28"/>
                      </a:lnTo>
                      <a:lnTo>
                        <a:pt x="602" y="30"/>
                      </a:lnTo>
                      <a:lnTo>
                        <a:pt x="592" y="32"/>
                      </a:lnTo>
                      <a:lnTo>
                        <a:pt x="579" y="36"/>
                      </a:lnTo>
                      <a:lnTo>
                        <a:pt x="555" y="41"/>
                      </a:lnTo>
                      <a:lnTo>
                        <a:pt x="521" y="45"/>
                      </a:lnTo>
                      <a:lnTo>
                        <a:pt x="489" y="49"/>
                      </a:lnTo>
                      <a:lnTo>
                        <a:pt x="472" y="56"/>
                      </a:lnTo>
                      <a:lnTo>
                        <a:pt x="463" y="58"/>
                      </a:lnTo>
                      <a:lnTo>
                        <a:pt x="459" y="62"/>
                      </a:lnTo>
                      <a:lnTo>
                        <a:pt x="452" y="66"/>
                      </a:lnTo>
                      <a:lnTo>
                        <a:pt x="440" y="73"/>
                      </a:lnTo>
                      <a:lnTo>
                        <a:pt x="414" y="79"/>
                      </a:lnTo>
                      <a:lnTo>
                        <a:pt x="371" y="86"/>
                      </a:lnTo>
                      <a:lnTo>
                        <a:pt x="324" y="92"/>
                      </a:lnTo>
                      <a:lnTo>
                        <a:pt x="287" y="99"/>
                      </a:lnTo>
                      <a:lnTo>
                        <a:pt x="262" y="103"/>
                      </a:lnTo>
                      <a:lnTo>
                        <a:pt x="242" y="109"/>
                      </a:lnTo>
                      <a:lnTo>
                        <a:pt x="225" y="111"/>
                      </a:lnTo>
                      <a:lnTo>
                        <a:pt x="212" y="116"/>
                      </a:lnTo>
                      <a:lnTo>
                        <a:pt x="200" y="118"/>
                      </a:lnTo>
                      <a:lnTo>
                        <a:pt x="182" y="120"/>
                      </a:lnTo>
                      <a:lnTo>
                        <a:pt x="165" y="122"/>
                      </a:lnTo>
                      <a:lnTo>
                        <a:pt x="146" y="124"/>
                      </a:lnTo>
                      <a:lnTo>
                        <a:pt x="131" y="126"/>
                      </a:lnTo>
                      <a:lnTo>
                        <a:pt x="116" y="128"/>
                      </a:lnTo>
                      <a:lnTo>
                        <a:pt x="105" y="131"/>
                      </a:lnTo>
                      <a:lnTo>
                        <a:pt x="97" y="133"/>
                      </a:lnTo>
                      <a:lnTo>
                        <a:pt x="90" y="135"/>
                      </a:lnTo>
                      <a:lnTo>
                        <a:pt x="88" y="135"/>
                      </a:lnTo>
                      <a:lnTo>
                        <a:pt x="9" y="143"/>
                      </a:lnTo>
                      <a:close/>
                    </a:path>
                  </a:pathLst>
                </a:custGeom>
                <a:solidFill>
                  <a:srgbClr val="AFC1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Freeform 253"/>
                <p:cNvSpPr>
                  <a:spLocks/>
                </p:cNvSpPr>
                <p:nvPr/>
              </p:nvSpPr>
              <p:spPr bwMode="auto">
                <a:xfrm>
                  <a:off x="2124" y="3740"/>
                  <a:ext cx="1444" cy="576"/>
                </a:xfrm>
                <a:custGeom>
                  <a:avLst/>
                  <a:gdLst>
                    <a:gd name="T0" fmla="*/ 684 w 1444"/>
                    <a:gd name="T1" fmla="*/ 541 h 576"/>
                    <a:gd name="T2" fmla="*/ 609 w 1444"/>
                    <a:gd name="T3" fmla="*/ 518 h 576"/>
                    <a:gd name="T4" fmla="*/ 519 w 1444"/>
                    <a:gd name="T5" fmla="*/ 486 h 576"/>
                    <a:gd name="T6" fmla="*/ 437 w 1444"/>
                    <a:gd name="T7" fmla="*/ 464 h 576"/>
                    <a:gd name="T8" fmla="*/ 362 w 1444"/>
                    <a:gd name="T9" fmla="*/ 441 h 576"/>
                    <a:gd name="T10" fmla="*/ 281 w 1444"/>
                    <a:gd name="T11" fmla="*/ 413 h 576"/>
                    <a:gd name="T12" fmla="*/ 200 w 1444"/>
                    <a:gd name="T13" fmla="*/ 379 h 576"/>
                    <a:gd name="T14" fmla="*/ 165 w 1444"/>
                    <a:gd name="T15" fmla="*/ 353 h 576"/>
                    <a:gd name="T16" fmla="*/ 127 w 1444"/>
                    <a:gd name="T17" fmla="*/ 342 h 576"/>
                    <a:gd name="T18" fmla="*/ 92 w 1444"/>
                    <a:gd name="T19" fmla="*/ 325 h 576"/>
                    <a:gd name="T20" fmla="*/ 54 w 1444"/>
                    <a:gd name="T21" fmla="*/ 289 h 576"/>
                    <a:gd name="T22" fmla="*/ 13 w 1444"/>
                    <a:gd name="T23" fmla="*/ 250 h 576"/>
                    <a:gd name="T24" fmla="*/ 5 w 1444"/>
                    <a:gd name="T25" fmla="*/ 115 h 576"/>
                    <a:gd name="T26" fmla="*/ 24 w 1444"/>
                    <a:gd name="T27" fmla="*/ 55 h 576"/>
                    <a:gd name="T28" fmla="*/ 71 w 1444"/>
                    <a:gd name="T29" fmla="*/ 32 h 576"/>
                    <a:gd name="T30" fmla="*/ 116 w 1444"/>
                    <a:gd name="T31" fmla="*/ 15 h 576"/>
                    <a:gd name="T32" fmla="*/ 133 w 1444"/>
                    <a:gd name="T33" fmla="*/ 4 h 576"/>
                    <a:gd name="T34" fmla="*/ 140 w 1444"/>
                    <a:gd name="T35" fmla="*/ 10 h 576"/>
                    <a:gd name="T36" fmla="*/ 114 w 1444"/>
                    <a:gd name="T37" fmla="*/ 38 h 576"/>
                    <a:gd name="T38" fmla="*/ 77 w 1444"/>
                    <a:gd name="T39" fmla="*/ 66 h 576"/>
                    <a:gd name="T40" fmla="*/ 82 w 1444"/>
                    <a:gd name="T41" fmla="*/ 96 h 576"/>
                    <a:gd name="T42" fmla="*/ 127 w 1444"/>
                    <a:gd name="T43" fmla="*/ 102 h 576"/>
                    <a:gd name="T44" fmla="*/ 172 w 1444"/>
                    <a:gd name="T45" fmla="*/ 89 h 576"/>
                    <a:gd name="T46" fmla="*/ 197 w 1444"/>
                    <a:gd name="T47" fmla="*/ 81 h 576"/>
                    <a:gd name="T48" fmla="*/ 170 w 1444"/>
                    <a:gd name="T49" fmla="*/ 122 h 576"/>
                    <a:gd name="T50" fmla="*/ 215 w 1444"/>
                    <a:gd name="T51" fmla="*/ 164 h 576"/>
                    <a:gd name="T52" fmla="*/ 287 w 1444"/>
                    <a:gd name="T53" fmla="*/ 207 h 576"/>
                    <a:gd name="T54" fmla="*/ 377 w 1444"/>
                    <a:gd name="T55" fmla="*/ 242 h 576"/>
                    <a:gd name="T56" fmla="*/ 472 w 1444"/>
                    <a:gd name="T57" fmla="*/ 276 h 576"/>
                    <a:gd name="T58" fmla="*/ 568 w 1444"/>
                    <a:gd name="T59" fmla="*/ 310 h 576"/>
                    <a:gd name="T60" fmla="*/ 662 w 1444"/>
                    <a:gd name="T61" fmla="*/ 347 h 576"/>
                    <a:gd name="T62" fmla="*/ 733 w 1444"/>
                    <a:gd name="T63" fmla="*/ 370 h 576"/>
                    <a:gd name="T64" fmla="*/ 799 w 1444"/>
                    <a:gd name="T65" fmla="*/ 383 h 576"/>
                    <a:gd name="T66" fmla="*/ 917 w 1444"/>
                    <a:gd name="T67" fmla="*/ 404 h 576"/>
                    <a:gd name="T68" fmla="*/ 1048 w 1444"/>
                    <a:gd name="T69" fmla="*/ 419 h 576"/>
                    <a:gd name="T70" fmla="*/ 1178 w 1444"/>
                    <a:gd name="T71" fmla="*/ 426 h 576"/>
                    <a:gd name="T72" fmla="*/ 1301 w 1444"/>
                    <a:gd name="T73" fmla="*/ 441 h 576"/>
                    <a:gd name="T74" fmla="*/ 1371 w 1444"/>
                    <a:gd name="T75" fmla="*/ 462 h 576"/>
                    <a:gd name="T76" fmla="*/ 1427 w 1444"/>
                    <a:gd name="T77" fmla="*/ 471 h 576"/>
                    <a:gd name="T78" fmla="*/ 1444 w 1444"/>
                    <a:gd name="T79" fmla="*/ 526 h 576"/>
                    <a:gd name="T80" fmla="*/ 1408 w 1444"/>
                    <a:gd name="T81" fmla="*/ 563 h 576"/>
                    <a:gd name="T82" fmla="*/ 1354 w 1444"/>
                    <a:gd name="T83" fmla="*/ 571 h 576"/>
                    <a:gd name="T84" fmla="*/ 1273 w 1444"/>
                    <a:gd name="T85" fmla="*/ 574 h 576"/>
                    <a:gd name="T86" fmla="*/ 1183 w 1444"/>
                    <a:gd name="T87" fmla="*/ 576 h 576"/>
                    <a:gd name="T88" fmla="*/ 1091 w 1444"/>
                    <a:gd name="T89" fmla="*/ 574 h 576"/>
                    <a:gd name="T90" fmla="*/ 1001 w 1444"/>
                    <a:gd name="T91" fmla="*/ 567 h 576"/>
                    <a:gd name="T92" fmla="*/ 881 w 1444"/>
                    <a:gd name="T93" fmla="*/ 561 h 576"/>
                    <a:gd name="T94" fmla="*/ 752 w 1444"/>
                    <a:gd name="T95" fmla="*/ 556 h 576"/>
                    <a:gd name="T96" fmla="*/ 712 w 1444"/>
                    <a:gd name="T97" fmla="*/ 541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44" h="576">
                      <a:moveTo>
                        <a:pt x="705" y="541"/>
                      </a:moveTo>
                      <a:lnTo>
                        <a:pt x="699" y="541"/>
                      </a:lnTo>
                      <a:lnTo>
                        <a:pt x="692" y="541"/>
                      </a:lnTo>
                      <a:lnTo>
                        <a:pt x="684" y="541"/>
                      </a:lnTo>
                      <a:lnTo>
                        <a:pt x="677" y="541"/>
                      </a:lnTo>
                      <a:lnTo>
                        <a:pt x="654" y="533"/>
                      </a:lnTo>
                      <a:lnTo>
                        <a:pt x="632" y="526"/>
                      </a:lnTo>
                      <a:lnTo>
                        <a:pt x="609" y="518"/>
                      </a:lnTo>
                      <a:lnTo>
                        <a:pt x="587" y="509"/>
                      </a:lnTo>
                      <a:lnTo>
                        <a:pt x="564" y="501"/>
                      </a:lnTo>
                      <a:lnTo>
                        <a:pt x="542" y="494"/>
                      </a:lnTo>
                      <a:lnTo>
                        <a:pt x="519" y="486"/>
                      </a:lnTo>
                      <a:lnTo>
                        <a:pt x="495" y="479"/>
                      </a:lnTo>
                      <a:lnTo>
                        <a:pt x="476" y="473"/>
                      </a:lnTo>
                      <a:lnTo>
                        <a:pt x="457" y="469"/>
                      </a:lnTo>
                      <a:lnTo>
                        <a:pt x="437" y="464"/>
                      </a:lnTo>
                      <a:lnTo>
                        <a:pt x="418" y="458"/>
                      </a:lnTo>
                      <a:lnTo>
                        <a:pt x="399" y="454"/>
                      </a:lnTo>
                      <a:lnTo>
                        <a:pt x="379" y="447"/>
                      </a:lnTo>
                      <a:lnTo>
                        <a:pt x="362" y="441"/>
                      </a:lnTo>
                      <a:lnTo>
                        <a:pt x="343" y="434"/>
                      </a:lnTo>
                      <a:lnTo>
                        <a:pt x="322" y="428"/>
                      </a:lnTo>
                      <a:lnTo>
                        <a:pt x="302" y="419"/>
                      </a:lnTo>
                      <a:lnTo>
                        <a:pt x="281" y="413"/>
                      </a:lnTo>
                      <a:lnTo>
                        <a:pt x="260" y="404"/>
                      </a:lnTo>
                      <a:lnTo>
                        <a:pt x="240" y="398"/>
                      </a:lnTo>
                      <a:lnTo>
                        <a:pt x="219" y="387"/>
                      </a:lnTo>
                      <a:lnTo>
                        <a:pt x="200" y="379"/>
                      </a:lnTo>
                      <a:lnTo>
                        <a:pt x="180" y="368"/>
                      </a:lnTo>
                      <a:lnTo>
                        <a:pt x="174" y="364"/>
                      </a:lnTo>
                      <a:lnTo>
                        <a:pt x="170" y="357"/>
                      </a:lnTo>
                      <a:lnTo>
                        <a:pt x="165" y="353"/>
                      </a:lnTo>
                      <a:lnTo>
                        <a:pt x="157" y="349"/>
                      </a:lnTo>
                      <a:lnTo>
                        <a:pt x="146" y="347"/>
                      </a:lnTo>
                      <a:lnTo>
                        <a:pt x="135" y="344"/>
                      </a:lnTo>
                      <a:lnTo>
                        <a:pt x="127" y="342"/>
                      </a:lnTo>
                      <a:lnTo>
                        <a:pt x="118" y="340"/>
                      </a:lnTo>
                      <a:lnTo>
                        <a:pt x="107" y="336"/>
                      </a:lnTo>
                      <a:lnTo>
                        <a:pt x="101" y="332"/>
                      </a:lnTo>
                      <a:lnTo>
                        <a:pt x="92" y="325"/>
                      </a:lnTo>
                      <a:lnTo>
                        <a:pt x="84" y="319"/>
                      </a:lnTo>
                      <a:lnTo>
                        <a:pt x="73" y="308"/>
                      </a:lnTo>
                      <a:lnTo>
                        <a:pt x="62" y="299"/>
                      </a:lnTo>
                      <a:lnTo>
                        <a:pt x="54" y="289"/>
                      </a:lnTo>
                      <a:lnTo>
                        <a:pt x="43" y="278"/>
                      </a:lnTo>
                      <a:lnTo>
                        <a:pt x="35" y="269"/>
                      </a:lnTo>
                      <a:lnTo>
                        <a:pt x="24" y="259"/>
                      </a:lnTo>
                      <a:lnTo>
                        <a:pt x="13" y="250"/>
                      </a:lnTo>
                      <a:lnTo>
                        <a:pt x="0" y="242"/>
                      </a:lnTo>
                      <a:lnTo>
                        <a:pt x="0" y="199"/>
                      </a:lnTo>
                      <a:lnTo>
                        <a:pt x="0" y="158"/>
                      </a:lnTo>
                      <a:lnTo>
                        <a:pt x="5" y="115"/>
                      </a:lnTo>
                      <a:lnTo>
                        <a:pt x="9" y="70"/>
                      </a:lnTo>
                      <a:lnTo>
                        <a:pt x="13" y="64"/>
                      </a:lnTo>
                      <a:lnTo>
                        <a:pt x="20" y="59"/>
                      </a:lnTo>
                      <a:lnTo>
                        <a:pt x="24" y="55"/>
                      </a:lnTo>
                      <a:lnTo>
                        <a:pt x="30" y="51"/>
                      </a:lnTo>
                      <a:lnTo>
                        <a:pt x="43" y="42"/>
                      </a:lnTo>
                      <a:lnTo>
                        <a:pt x="58" y="36"/>
                      </a:lnTo>
                      <a:lnTo>
                        <a:pt x="71" y="32"/>
                      </a:lnTo>
                      <a:lnTo>
                        <a:pt x="84" y="25"/>
                      </a:lnTo>
                      <a:lnTo>
                        <a:pt x="95" y="21"/>
                      </a:lnTo>
                      <a:lnTo>
                        <a:pt x="105" y="17"/>
                      </a:lnTo>
                      <a:lnTo>
                        <a:pt x="116" y="15"/>
                      </a:lnTo>
                      <a:lnTo>
                        <a:pt x="127" y="10"/>
                      </a:lnTo>
                      <a:lnTo>
                        <a:pt x="127" y="6"/>
                      </a:lnTo>
                      <a:lnTo>
                        <a:pt x="131" y="4"/>
                      </a:lnTo>
                      <a:lnTo>
                        <a:pt x="133" y="4"/>
                      </a:lnTo>
                      <a:lnTo>
                        <a:pt x="135" y="0"/>
                      </a:lnTo>
                      <a:lnTo>
                        <a:pt x="140" y="4"/>
                      </a:lnTo>
                      <a:lnTo>
                        <a:pt x="140" y="6"/>
                      </a:lnTo>
                      <a:lnTo>
                        <a:pt x="140" y="10"/>
                      </a:lnTo>
                      <a:lnTo>
                        <a:pt x="140" y="15"/>
                      </a:lnTo>
                      <a:lnTo>
                        <a:pt x="131" y="23"/>
                      </a:lnTo>
                      <a:lnTo>
                        <a:pt x="122" y="32"/>
                      </a:lnTo>
                      <a:lnTo>
                        <a:pt x="114" y="38"/>
                      </a:lnTo>
                      <a:lnTo>
                        <a:pt x="105" y="45"/>
                      </a:lnTo>
                      <a:lnTo>
                        <a:pt x="95" y="51"/>
                      </a:lnTo>
                      <a:lnTo>
                        <a:pt x="86" y="59"/>
                      </a:lnTo>
                      <a:lnTo>
                        <a:pt x="77" y="66"/>
                      </a:lnTo>
                      <a:lnTo>
                        <a:pt x="69" y="74"/>
                      </a:lnTo>
                      <a:lnTo>
                        <a:pt x="67" y="85"/>
                      </a:lnTo>
                      <a:lnTo>
                        <a:pt x="73" y="92"/>
                      </a:lnTo>
                      <a:lnTo>
                        <a:pt x="82" y="96"/>
                      </a:lnTo>
                      <a:lnTo>
                        <a:pt x="90" y="100"/>
                      </a:lnTo>
                      <a:lnTo>
                        <a:pt x="103" y="102"/>
                      </a:lnTo>
                      <a:lnTo>
                        <a:pt x="116" y="102"/>
                      </a:lnTo>
                      <a:lnTo>
                        <a:pt x="127" y="102"/>
                      </a:lnTo>
                      <a:lnTo>
                        <a:pt x="140" y="100"/>
                      </a:lnTo>
                      <a:lnTo>
                        <a:pt x="150" y="98"/>
                      </a:lnTo>
                      <a:lnTo>
                        <a:pt x="161" y="94"/>
                      </a:lnTo>
                      <a:lnTo>
                        <a:pt x="172" y="89"/>
                      </a:lnTo>
                      <a:lnTo>
                        <a:pt x="182" y="81"/>
                      </a:lnTo>
                      <a:lnTo>
                        <a:pt x="187" y="79"/>
                      </a:lnTo>
                      <a:lnTo>
                        <a:pt x="191" y="79"/>
                      </a:lnTo>
                      <a:lnTo>
                        <a:pt x="197" y="81"/>
                      </a:lnTo>
                      <a:lnTo>
                        <a:pt x="202" y="81"/>
                      </a:lnTo>
                      <a:lnTo>
                        <a:pt x="193" y="96"/>
                      </a:lnTo>
                      <a:lnTo>
                        <a:pt x="182" y="109"/>
                      </a:lnTo>
                      <a:lnTo>
                        <a:pt x="170" y="122"/>
                      </a:lnTo>
                      <a:lnTo>
                        <a:pt x="161" y="137"/>
                      </a:lnTo>
                      <a:lnTo>
                        <a:pt x="180" y="145"/>
                      </a:lnTo>
                      <a:lnTo>
                        <a:pt x="197" y="154"/>
                      </a:lnTo>
                      <a:lnTo>
                        <a:pt x="215" y="164"/>
                      </a:lnTo>
                      <a:lnTo>
                        <a:pt x="234" y="175"/>
                      </a:lnTo>
                      <a:lnTo>
                        <a:pt x="251" y="188"/>
                      </a:lnTo>
                      <a:lnTo>
                        <a:pt x="268" y="199"/>
                      </a:lnTo>
                      <a:lnTo>
                        <a:pt x="287" y="207"/>
                      </a:lnTo>
                      <a:lnTo>
                        <a:pt x="307" y="216"/>
                      </a:lnTo>
                      <a:lnTo>
                        <a:pt x="330" y="224"/>
                      </a:lnTo>
                      <a:lnTo>
                        <a:pt x="354" y="233"/>
                      </a:lnTo>
                      <a:lnTo>
                        <a:pt x="377" y="242"/>
                      </a:lnTo>
                      <a:lnTo>
                        <a:pt x="401" y="250"/>
                      </a:lnTo>
                      <a:lnTo>
                        <a:pt x="424" y="259"/>
                      </a:lnTo>
                      <a:lnTo>
                        <a:pt x="448" y="267"/>
                      </a:lnTo>
                      <a:lnTo>
                        <a:pt x="472" y="276"/>
                      </a:lnTo>
                      <a:lnTo>
                        <a:pt x="497" y="284"/>
                      </a:lnTo>
                      <a:lnTo>
                        <a:pt x="521" y="293"/>
                      </a:lnTo>
                      <a:lnTo>
                        <a:pt x="544" y="302"/>
                      </a:lnTo>
                      <a:lnTo>
                        <a:pt x="568" y="310"/>
                      </a:lnTo>
                      <a:lnTo>
                        <a:pt x="592" y="319"/>
                      </a:lnTo>
                      <a:lnTo>
                        <a:pt x="615" y="329"/>
                      </a:lnTo>
                      <a:lnTo>
                        <a:pt x="639" y="338"/>
                      </a:lnTo>
                      <a:lnTo>
                        <a:pt x="662" y="347"/>
                      </a:lnTo>
                      <a:lnTo>
                        <a:pt x="686" y="357"/>
                      </a:lnTo>
                      <a:lnTo>
                        <a:pt x="701" y="362"/>
                      </a:lnTo>
                      <a:lnTo>
                        <a:pt x="718" y="368"/>
                      </a:lnTo>
                      <a:lnTo>
                        <a:pt x="733" y="370"/>
                      </a:lnTo>
                      <a:lnTo>
                        <a:pt x="750" y="374"/>
                      </a:lnTo>
                      <a:lnTo>
                        <a:pt x="765" y="377"/>
                      </a:lnTo>
                      <a:lnTo>
                        <a:pt x="782" y="381"/>
                      </a:lnTo>
                      <a:lnTo>
                        <a:pt x="799" y="383"/>
                      </a:lnTo>
                      <a:lnTo>
                        <a:pt x="816" y="385"/>
                      </a:lnTo>
                      <a:lnTo>
                        <a:pt x="851" y="392"/>
                      </a:lnTo>
                      <a:lnTo>
                        <a:pt x="885" y="398"/>
                      </a:lnTo>
                      <a:lnTo>
                        <a:pt x="917" y="404"/>
                      </a:lnTo>
                      <a:lnTo>
                        <a:pt x="949" y="409"/>
                      </a:lnTo>
                      <a:lnTo>
                        <a:pt x="984" y="413"/>
                      </a:lnTo>
                      <a:lnTo>
                        <a:pt x="1016" y="417"/>
                      </a:lnTo>
                      <a:lnTo>
                        <a:pt x="1048" y="419"/>
                      </a:lnTo>
                      <a:lnTo>
                        <a:pt x="1082" y="424"/>
                      </a:lnTo>
                      <a:lnTo>
                        <a:pt x="1114" y="426"/>
                      </a:lnTo>
                      <a:lnTo>
                        <a:pt x="1146" y="426"/>
                      </a:lnTo>
                      <a:lnTo>
                        <a:pt x="1178" y="426"/>
                      </a:lnTo>
                      <a:lnTo>
                        <a:pt x="1208" y="428"/>
                      </a:lnTo>
                      <a:lnTo>
                        <a:pt x="1241" y="430"/>
                      </a:lnTo>
                      <a:lnTo>
                        <a:pt x="1271" y="434"/>
                      </a:lnTo>
                      <a:lnTo>
                        <a:pt x="1301" y="441"/>
                      </a:lnTo>
                      <a:lnTo>
                        <a:pt x="1331" y="449"/>
                      </a:lnTo>
                      <a:lnTo>
                        <a:pt x="1343" y="454"/>
                      </a:lnTo>
                      <a:lnTo>
                        <a:pt x="1358" y="458"/>
                      </a:lnTo>
                      <a:lnTo>
                        <a:pt x="1371" y="462"/>
                      </a:lnTo>
                      <a:lnTo>
                        <a:pt x="1384" y="466"/>
                      </a:lnTo>
                      <a:lnTo>
                        <a:pt x="1399" y="469"/>
                      </a:lnTo>
                      <a:lnTo>
                        <a:pt x="1412" y="471"/>
                      </a:lnTo>
                      <a:lnTo>
                        <a:pt x="1427" y="471"/>
                      </a:lnTo>
                      <a:lnTo>
                        <a:pt x="1442" y="471"/>
                      </a:lnTo>
                      <a:lnTo>
                        <a:pt x="1444" y="492"/>
                      </a:lnTo>
                      <a:lnTo>
                        <a:pt x="1444" y="509"/>
                      </a:lnTo>
                      <a:lnTo>
                        <a:pt x="1444" y="526"/>
                      </a:lnTo>
                      <a:lnTo>
                        <a:pt x="1438" y="541"/>
                      </a:lnTo>
                      <a:lnTo>
                        <a:pt x="1429" y="552"/>
                      </a:lnTo>
                      <a:lnTo>
                        <a:pt x="1421" y="559"/>
                      </a:lnTo>
                      <a:lnTo>
                        <a:pt x="1408" y="563"/>
                      </a:lnTo>
                      <a:lnTo>
                        <a:pt x="1397" y="567"/>
                      </a:lnTo>
                      <a:lnTo>
                        <a:pt x="1382" y="569"/>
                      </a:lnTo>
                      <a:lnTo>
                        <a:pt x="1369" y="569"/>
                      </a:lnTo>
                      <a:lnTo>
                        <a:pt x="1354" y="571"/>
                      </a:lnTo>
                      <a:lnTo>
                        <a:pt x="1341" y="571"/>
                      </a:lnTo>
                      <a:lnTo>
                        <a:pt x="1318" y="571"/>
                      </a:lnTo>
                      <a:lnTo>
                        <a:pt x="1296" y="574"/>
                      </a:lnTo>
                      <a:lnTo>
                        <a:pt x="1273" y="574"/>
                      </a:lnTo>
                      <a:lnTo>
                        <a:pt x="1249" y="574"/>
                      </a:lnTo>
                      <a:lnTo>
                        <a:pt x="1228" y="576"/>
                      </a:lnTo>
                      <a:lnTo>
                        <a:pt x="1204" y="576"/>
                      </a:lnTo>
                      <a:lnTo>
                        <a:pt x="1183" y="576"/>
                      </a:lnTo>
                      <a:lnTo>
                        <a:pt x="1159" y="576"/>
                      </a:lnTo>
                      <a:lnTo>
                        <a:pt x="1136" y="576"/>
                      </a:lnTo>
                      <a:lnTo>
                        <a:pt x="1114" y="576"/>
                      </a:lnTo>
                      <a:lnTo>
                        <a:pt x="1091" y="574"/>
                      </a:lnTo>
                      <a:lnTo>
                        <a:pt x="1069" y="574"/>
                      </a:lnTo>
                      <a:lnTo>
                        <a:pt x="1046" y="571"/>
                      </a:lnTo>
                      <a:lnTo>
                        <a:pt x="1022" y="569"/>
                      </a:lnTo>
                      <a:lnTo>
                        <a:pt x="1001" y="567"/>
                      </a:lnTo>
                      <a:lnTo>
                        <a:pt x="977" y="565"/>
                      </a:lnTo>
                      <a:lnTo>
                        <a:pt x="945" y="563"/>
                      </a:lnTo>
                      <a:lnTo>
                        <a:pt x="913" y="561"/>
                      </a:lnTo>
                      <a:lnTo>
                        <a:pt x="881" y="561"/>
                      </a:lnTo>
                      <a:lnTo>
                        <a:pt x="849" y="561"/>
                      </a:lnTo>
                      <a:lnTo>
                        <a:pt x="816" y="561"/>
                      </a:lnTo>
                      <a:lnTo>
                        <a:pt x="784" y="561"/>
                      </a:lnTo>
                      <a:lnTo>
                        <a:pt x="752" y="556"/>
                      </a:lnTo>
                      <a:lnTo>
                        <a:pt x="718" y="550"/>
                      </a:lnTo>
                      <a:lnTo>
                        <a:pt x="718" y="541"/>
                      </a:lnTo>
                      <a:lnTo>
                        <a:pt x="716" y="541"/>
                      </a:lnTo>
                      <a:lnTo>
                        <a:pt x="712" y="541"/>
                      </a:lnTo>
                      <a:lnTo>
                        <a:pt x="707" y="541"/>
                      </a:lnTo>
                      <a:lnTo>
                        <a:pt x="705" y="541"/>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Freeform 254"/>
                <p:cNvSpPr>
                  <a:spLocks/>
                </p:cNvSpPr>
                <p:nvPr/>
              </p:nvSpPr>
              <p:spPr bwMode="auto">
                <a:xfrm>
                  <a:off x="2272" y="3710"/>
                  <a:ext cx="2838" cy="556"/>
                </a:xfrm>
                <a:custGeom>
                  <a:avLst/>
                  <a:gdLst>
                    <a:gd name="T0" fmla="*/ 103 w 2838"/>
                    <a:gd name="T1" fmla="*/ 36 h 556"/>
                    <a:gd name="T2" fmla="*/ 225 w 2838"/>
                    <a:gd name="T3" fmla="*/ 92 h 556"/>
                    <a:gd name="T4" fmla="*/ 366 w 2838"/>
                    <a:gd name="T5" fmla="*/ 141 h 556"/>
                    <a:gd name="T6" fmla="*/ 542 w 2838"/>
                    <a:gd name="T7" fmla="*/ 182 h 556"/>
                    <a:gd name="T8" fmla="*/ 767 w 2838"/>
                    <a:gd name="T9" fmla="*/ 207 h 556"/>
                    <a:gd name="T10" fmla="*/ 962 w 2838"/>
                    <a:gd name="T11" fmla="*/ 214 h 556"/>
                    <a:gd name="T12" fmla="*/ 1003 w 2838"/>
                    <a:gd name="T13" fmla="*/ 227 h 556"/>
                    <a:gd name="T14" fmla="*/ 1041 w 2838"/>
                    <a:gd name="T15" fmla="*/ 239 h 556"/>
                    <a:gd name="T16" fmla="*/ 1090 w 2838"/>
                    <a:gd name="T17" fmla="*/ 244 h 556"/>
                    <a:gd name="T18" fmla="*/ 1157 w 2838"/>
                    <a:gd name="T19" fmla="*/ 250 h 556"/>
                    <a:gd name="T20" fmla="*/ 1232 w 2838"/>
                    <a:gd name="T21" fmla="*/ 263 h 556"/>
                    <a:gd name="T22" fmla="*/ 1307 w 2838"/>
                    <a:gd name="T23" fmla="*/ 274 h 556"/>
                    <a:gd name="T24" fmla="*/ 1373 w 2838"/>
                    <a:gd name="T25" fmla="*/ 284 h 556"/>
                    <a:gd name="T26" fmla="*/ 1485 w 2838"/>
                    <a:gd name="T27" fmla="*/ 291 h 556"/>
                    <a:gd name="T28" fmla="*/ 1694 w 2838"/>
                    <a:gd name="T29" fmla="*/ 293 h 556"/>
                    <a:gd name="T30" fmla="*/ 1896 w 2838"/>
                    <a:gd name="T31" fmla="*/ 287 h 556"/>
                    <a:gd name="T32" fmla="*/ 2093 w 2838"/>
                    <a:gd name="T33" fmla="*/ 278 h 556"/>
                    <a:gd name="T34" fmla="*/ 2294 w 2838"/>
                    <a:gd name="T35" fmla="*/ 272 h 556"/>
                    <a:gd name="T36" fmla="*/ 2511 w 2838"/>
                    <a:gd name="T37" fmla="*/ 267 h 556"/>
                    <a:gd name="T38" fmla="*/ 2633 w 2838"/>
                    <a:gd name="T39" fmla="*/ 263 h 556"/>
                    <a:gd name="T40" fmla="*/ 2757 w 2838"/>
                    <a:gd name="T41" fmla="*/ 254 h 556"/>
                    <a:gd name="T42" fmla="*/ 2838 w 2838"/>
                    <a:gd name="T43" fmla="*/ 323 h 556"/>
                    <a:gd name="T44" fmla="*/ 2838 w 2838"/>
                    <a:gd name="T45" fmla="*/ 535 h 556"/>
                    <a:gd name="T46" fmla="*/ 2605 w 2838"/>
                    <a:gd name="T47" fmla="*/ 533 h 556"/>
                    <a:gd name="T48" fmla="*/ 2369 w 2838"/>
                    <a:gd name="T49" fmla="*/ 535 h 556"/>
                    <a:gd name="T50" fmla="*/ 2136 w 2838"/>
                    <a:gd name="T51" fmla="*/ 539 h 556"/>
                    <a:gd name="T52" fmla="*/ 1902 w 2838"/>
                    <a:gd name="T53" fmla="*/ 544 h 556"/>
                    <a:gd name="T54" fmla="*/ 1667 w 2838"/>
                    <a:gd name="T55" fmla="*/ 552 h 556"/>
                    <a:gd name="T56" fmla="*/ 1508 w 2838"/>
                    <a:gd name="T57" fmla="*/ 556 h 556"/>
                    <a:gd name="T58" fmla="*/ 1384 w 2838"/>
                    <a:gd name="T59" fmla="*/ 556 h 556"/>
                    <a:gd name="T60" fmla="*/ 1262 w 2838"/>
                    <a:gd name="T61" fmla="*/ 554 h 556"/>
                    <a:gd name="T62" fmla="*/ 1215 w 2838"/>
                    <a:gd name="T63" fmla="*/ 556 h 556"/>
                    <a:gd name="T64" fmla="*/ 1168 w 2838"/>
                    <a:gd name="T65" fmla="*/ 554 h 556"/>
                    <a:gd name="T66" fmla="*/ 1138 w 2838"/>
                    <a:gd name="T67" fmla="*/ 548 h 556"/>
                    <a:gd name="T68" fmla="*/ 1138 w 2838"/>
                    <a:gd name="T69" fmla="*/ 520 h 556"/>
                    <a:gd name="T70" fmla="*/ 1123 w 2838"/>
                    <a:gd name="T71" fmla="*/ 514 h 556"/>
                    <a:gd name="T72" fmla="*/ 1101 w 2838"/>
                    <a:gd name="T73" fmla="*/ 458 h 556"/>
                    <a:gd name="T74" fmla="*/ 1039 w 2838"/>
                    <a:gd name="T75" fmla="*/ 426 h 556"/>
                    <a:gd name="T76" fmla="*/ 949 w 2838"/>
                    <a:gd name="T77" fmla="*/ 419 h 556"/>
                    <a:gd name="T78" fmla="*/ 861 w 2838"/>
                    <a:gd name="T79" fmla="*/ 409 h 556"/>
                    <a:gd name="T80" fmla="*/ 773 w 2838"/>
                    <a:gd name="T81" fmla="*/ 396 h 556"/>
                    <a:gd name="T82" fmla="*/ 683 w 2838"/>
                    <a:gd name="T83" fmla="*/ 381 h 556"/>
                    <a:gd name="T84" fmla="*/ 593 w 2838"/>
                    <a:gd name="T85" fmla="*/ 362 h 556"/>
                    <a:gd name="T86" fmla="*/ 508 w 2838"/>
                    <a:gd name="T87" fmla="*/ 336 h 556"/>
                    <a:gd name="T88" fmla="*/ 426 w 2838"/>
                    <a:gd name="T89" fmla="*/ 304 h 556"/>
                    <a:gd name="T90" fmla="*/ 362 w 2838"/>
                    <a:gd name="T91" fmla="*/ 278 h 556"/>
                    <a:gd name="T92" fmla="*/ 334 w 2838"/>
                    <a:gd name="T93" fmla="*/ 265 h 556"/>
                    <a:gd name="T94" fmla="*/ 306 w 2838"/>
                    <a:gd name="T95" fmla="*/ 261 h 556"/>
                    <a:gd name="T96" fmla="*/ 285 w 2838"/>
                    <a:gd name="T97" fmla="*/ 254 h 556"/>
                    <a:gd name="T98" fmla="*/ 261 w 2838"/>
                    <a:gd name="T99" fmla="*/ 248 h 556"/>
                    <a:gd name="T100" fmla="*/ 234 w 2838"/>
                    <a:gd name="T101" fmla="*/ 242 h 556"/>
                    <a:gd name="T102" fmla="*/ 206 w 2838"/>
                    <a:gd name="T103" fmla="*/ 231 h 556"/>
                    <a:gd name="T104" fmla="*/ 172 w 2838"/>
                    <a:gd name="T105" fmla="*/ 212 h 556"/>
                    <a:gd name="T106" fmla="*/ 133 w 2838"/>
                    <a:gd name="T107" fmla="*/ 188 h 556"/>
                    <a:gd name="T108" fmla="*/ 94 w 2838"/>
                    <a:gd name="T109" fmla="*/ 162 h 556"/>
                    <a:gd name="T110" fmla="*/ 67 w 2838"/>
                    <a:gd name="T111" fmla="*/ 160 h 556"/>
                    <a:gd name="T112" fmla="*/ 71 w 2838"/>
                    <a:gd name="T113" fmla="*/ 117 h 556"/>
                    <a:gd name="T114" fmla="*/ 56 w 2838"/>
                    <a:gd name="T115" fmla="*/ 75 h 556"/>
                    <a:gd name="T116" fmla="*/ 30 w 2838"/>
                    <a:gd name="T117" fmla="*/ 40 h 556"/>
                    <a:gd name="T118" fmla="*/ 7 w 2838"/>
                    <a:gd name="T119" fmla="*/ 19 h 556"/>
                    <a:gd name="T120" fmla="*/ 13 w 2838"/>
                    <a:gd name="T121" fmla="*/ 2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38" h="556">
                      <a:moveTo>
                        <a:pt x="24" y="0"/>
                      </a:moveTo>
                      <a:lnTo>
                        <a:pt x="62" y="19"/>
                      </a:lnTo>
                      <a:lnTo>
                        <a:pt x="103" y="36"/>
                      </a:lnTo>
                      <a:lnTo>
                        <a:pt x="142" y="55"/>
                      </a:lnTo>
                      <a:lnTo>
                        <a:pt x="182" y="75"/>
                      </a:lnTo>
                      <a:lnTo>
                        <a:pt x="225" y="92"/>
                      </a:lnTo>
                      <a:lnTo>
                        <a:pt x="270" y="109"/>
                      </a:lnTo>
                      <a:lnTo>
                        <a:pt x="317" y="126"/>
                      </a:lnTo>
                      <a:lnTo>
                        <a:pt x="366" y="141"/>
                      </a:lnTo>
                      <a:lnTo>
                        <a:pt x="420" y="156"/>
                      </a:lnTo>
                      <a:lnTo>
                        <a:pt x="480" y="169"/>
                      </a:lnTo>
                      <a:lnTo>
                        <a:pt x="542" y="182"/>
                      </a:lnTo>
                      <a:lnTo>
                        <a:pt x="611" y="192"/>
                      </a:lnTo>
                      <a:lnTo>
                        <a:pt x="686" y="201"/>
                      </a:lnTo>
                      <a:lnTo>
                        <a:pt x="767" y="207"/>
                      </a:lnTo>
                      <a:lnTo>
                        <a:pt x="855" y="212"/>
                      </a:lnTo>
                      <a:lnTo>
                        <a:pt x="949" y="214"/>
                      </a:lnTo>
                      <a:lnTo>
                        <a:pt x="962" y="214"/>
                      </a:lnTo>
                      <a:lnTo>
                        <a:pt x="977" y="218"/>
                      </a:lnTo>
                      <a:lnTo>
                        <a:pt x="990" y="222"/>
                      </a:lnTo>
                      <a:lnTo>
                        <a:pt x="1003" y="227"/>
                      </a:lnTo>
                      <a:lnTo>
                        <a:pt x="1015" y="231"/>
                      </a:lnTo>
                      <a:lnTo>
                        <a:pt x="1028" y="235"/>
                      </a:lnTo>
                      <a:lnTo>
                        <a:pt x="1041" y="239"/>
                      </a:lnTo>
                      <a:lnTo>
                        <a:pt x="1054" y="242"/>
                      </a:lnTo>
                      <a:lnTo>
                        <a:pt x="1071" y="242"/>
                      </a:lnTo>
                      <a:lnTo>
                        <a:pt x="1090" y="244"/>
                      </a:lnTo>
                      <a:lnTo>
                        <a:pt x="1110" y="246"/>
                      </a:lnTo>
                      <a:lnTo>
                        <a:pt x="1133" y="248"/>
                      </a:lnTo>
                      <a:lnTo>
                        <a:pt x="1157" y="250"/>
                      </a:lnTo>
                      <a:lnTo>
                        <a:pt x="1180" y="254"/>
                      </a:lnTo>
                      <a:lnTo>
                        <a:pt x="1206" y="259"/>
                      </a:lnTo>
                      <a:lnTo>
                        <a:pt x="1232" y="263"/>
                      </a:lnTo>
                      <a:lnTo>
                        <a:pt x="1258" y="267"/>
                      </a:lnTo>
                      <a:lnTo>
                        <a:pt x="1283" y="269"/>
                      </a:lnTo>
                      <a:lnTo>
                        <a:pt x="1307" y="274"/>
                      </a:lnTo>
                      <a:lnTo>
                        <a:pt x="1330" y="278"/>
                      </a:lnTo>
                      <a:lnTo>
                        <a:pt x="1354" y="280"/>
                      </a:lnTo>
                      <a:lnTo>
                        <a:pt x="1373" y="284"/>
                      </a:lnTo>
                      <a:lnTo>
                        <a:pt x="1392" y="284"/>
                      </a:lnTo>
                      <a:lnTo>
                        <a:pt x="1410" y="287"/>
                      </a:lnTo>
                      <a:lnTo>
                        <a:pt x="1485" y="291"/>
                      </a:lnTo>
                      <a:lnTo>
                        <a:pt x="1555" y="291"/>
                      </a:lnTo>
                      <a:lnTo>
                        <a:pt x="1626" y="293"/>
                      </a:lnTo>
                      <a:lnTo>
                        <a:pt x="1694" y="293"/>
                      </a:lnTo>
                      <a:lnTo>
                        <a:pt x="1763" y="291"/>
                      </a:lnTo>
                      <a:lnTo>
                        <a:pt x="1829" y="291"/>
                      </a:lnTo>
                      <a:lnTo>
                        <a:pt x="1896" y="287"/>
                      </a:lnTo>
                      <a:lnTo>
                        <a:pt x="1960" y="284"/>
                      </a:lnTo>
                      <a:lnTo>
                        <a:pt x="2026" y="282"/>
                      </a:lnTo>
                      <a:lnTo>
                        <a:pt x="2093" y="278"/>
                      </a:lnTo>
                      <a:lnTo>
                        <a:pt x="2159" y="276"/>
                      </a:lnTo>
                      <a:lnTo>
                        <a:pt x="2226" y="274"/>
                      </a:lnTo>
                      <a:lnTo>
                        <a:pt x="2294" y="272"/>
                      </a:lnTo>
                      <a:lnTo>
                        <a:pt x="2365" y="269"/>
                      </a:lnTo>
                      <a:lnTo>
                        <a:pt x="2436" y="267"/>
                      </a:lnTo>
                      <a:lnTo>
                        <a:pt x="2511" y="267"/>
                      </a:lnTo>
                      <a:lnTo>
                        <a:pt x="2551" y="267"/>
                      </a:lnTo>
                      <a:lnTo>
                        <a:pt x="2592" y="265"/>
                      </a:lnTo>
                      <a:lnTo>
                        <a:pt x="2633" y="263"/>
                      </a:lnTo>
                      <a:lnTo>
                        <a:pt x="2676" y="259"/>
                      </a:lnTo>
                      <a:lnTo>
                        <a:pt x="2716" y="257"/>
                      </a:lnTo>
                      <a:lnTo>
                        <a:pt x="2757" y="254"/>
                      </a:lnTo>
                      <a:lnTo>
                        <a:pt x="2798" y="252"/>
                      </a:lnTo>
                      <a:lnTo>
                        <a:pt x="2838" y="252"/>
                      </a:lnTo>
                      <a:lnTo>
                        <a:pt x="2838" y="323"/>
                      </a:lnTo>
                      <a:lnTo>
                        <a:pt x="2838" y="394"/>
                      </a:lnTo>
                      <a:lnTo>
                        <a:pt x="2838" y="464"/>
                      </a:lnTo>
                      <a:lnTo>
                        <a:pt x="2838" y="535"/>
                      </a:lnTo>
                      <a:lnTo>
                        <a:pt x="2761" y="535"/>
                      </a:lnTo>
                      <a:lnTo>
                        <a:pt x="2682" y="535"/>
                      </a:lnTo>
                      <a:lnTo>
                        <a:pt x="2605" y="533"/>
                      </a:lnTo>
                      <a:lnTo>
                        <a:pt x="2526" y="535"/>
                      </a:lnTo>
                      <a:lnTo>
                        <a:pt x="2448" y="535"/>
                      </a:lnTo>
                      <a:lnTo>
                        <a:pt x="2369" y="535"/>
                      </a:lnTo>
                      <a:lnTo>
                        <a:pt x="2292" y="537"/>
                      </a:lnTo>
                      <a:lnTo>
                        <a:pt x="2215" y="537"/>
                      </a:lnTo>
                      <a:lnTo>
                        <a:pt x="2136" y="539"/>
                      </a:lnTo>
                      <a:lnTo>
                        <a:pt x="2059" y="541"/>
                      </a:lnTo>
                      <a:lnTo>
                        <a:pt x="1979" y="541"/>
                      </a:lnTo>
                      <a:lnTo>
                        <a:pt x="1902" y="544"/>
                      </a:lnTo>
                      <a:lnTo>
                        <a:pt x="1823" y="546"/>
                      </a:lnTo>
                      <a:lnTo>
                        <a:pt x="1746" y="550"/>
                      </a:lnTo>
                      <a:lnTo>
                        <a:pt x="1667" y="552"/>
                      </a:lnTo>
                      <a:lnTo>
                        <a:pt x="1590" y="554"/>
                      </a:lnTo>
                      <a:lnTo>
                        <a:pt x="1549" y="556"/>
                      </a:lnTo>
                      <a:lnTo>
                        <a:pt x="1508" y="556"/>
                      </a:lnTo>
                      <a:lnTo>
                        <a:pt x="1467" y="556"/>
                      </a:lnTo>
                      <a:lnTo>
                        <a:pt x="1427" y="556"/>
                      </a:lnTo>
                      <a:lnTo>
                        <a:pt x="1384" y="556"/>
                      </a:lnTo>
                      <a:lnTo>
                        <a:pt x="1343" y="554"/>
                      </a:lnTo>
                      <a:lnTo>
                        <a:pt x="1302" y="554"/>
                      </a:lnTo>
                      <a:lnTo>
                        <a:pt x="1262" y="554"/>
                      </a:lnTo>
                      <a:lnTo>
                        <a:pt x="1247" y="554"/>
                      </a:lnTo>
                      <a:lnTo>
                        <a:pt x="1232" y="554"/>
                      </a:lnTo>
                      <a:lnTo>
                        <a:pt x="1215" y="556"/>
                      </a:lnTo>
                      <a:lnTo>
                        <a:pt x="1200" y="556"/>
                      </a:lnTo>
                      <a:lnTo>
                        <a:pt x="1185" y="556"/>
                      </a:lnTo>
                      <a:lnTo>
                        <a:pt x="1168" y="554"/>
                      </a:lnTo>
                      <a:lnTo>
                        <a:pt x="1153" y="554"/>
                      </a:lnTo>
                      <a:lnTo>
                        <a:pt x="1138" y="550"/>
                      </a:lnTo>
                      <a:lnTo>
                        <a:pt x="1138" y="548"/>
                      </a:lnTo>
                      <a:lnTo>
                        <a:pt x="1138" y="539"/>
                      </a:lnTo>
                      <a:lnTo>
                        <a:pt x="1138" y="529"/>
                      </a:lnTo>
                      <a:lnTo>
                        <a:pt x="1138" y="520"/>
                      </a:lnTo>
                      <a:lnTo>
                        <a:pt x="1133" y="518"/>
                      </a:lnTo>
                      <a:lnTo>
                        <a:pt x="1129" y="516"/>
                      </a:lnTo>
                      <a:lnTo>
                        <a:pt x="1123" y="514"/>
                      </a:lnTo>
                      <a:lnTo>
                        <a:pt x="1118" y="509"/>
                      </a:lnTo>
                      <a:lnTo>
                        <a:pt x="1110" y="486"/>
                      </a:lnTo>
                      <a:lnTo>
                        <a:pt x="1101" y="458"/>
                      </a:lnTo>
                      <a:lnTo>
                        <a:pt x="1088" y="436"/>
                      </a:lnTo>
                      <a:lnTo>
                        <a:pt x="1069" y="426"/>
                      </a:lnTo>
                      <a:lnTo>
                        <a:pt x="1039" y="426"/>
                      </a:lnTo>
                      <a:lnTo>
                        <a:pt x="1009" y="424"/>
                      </a:lnTo>
                      <a:lnTo>
                        <a:pt x="979" y="422"/>
                      </a:lnTo>
                      <a:lnTo>
                        <a:pt x="949" y="419"/>
                      </a:lnTo>
                      <a:lnTo>
                        <a:pt x="919" y="415"/>
                      </a:lnTo>
                      <a:lnTo>
                        <a:pt x="889" y="413"/>
                      </a:lnTo>
                      <a:lnTo>
                        <a:pt x="861" y="409"/>
                      </a:lnTo>
                      <a:lnTo>
                        <a:pt x="831" y="404"/>
                      </a:lnTo>
                      <a:lnTo>
                        <a:pt x="801" y="400"/>
                      </a:lnTo>
                      <a:lnTo>
                        <a:pt x="773" y="396"/>
                      </a:lnTo>
                      <a:lnTo>
                        <a:pt x="743" y="392"/>
                      </a:lnTo>
                      <a:lnTo>
                        <a:pt x="713" y="385"/>
                      </a:lnTo>
                      <a:lnTo>
                        <a:pt x="683" y="381"/>
                      </a:lnTo>
                      <a:lnTo>
                        <a:pt x="653" y="374"/>
                      </a:lnTo>
                      <a:lnTo>
                        <a:pt x="623" y="368"/>
                      </a:lnTo>
                      <a:lnTo>
                        <a:pt x="593" y="362"/>
                      </a:lnTo>
                      <a:lnTo>
                        <a:pt x="564" y="355"/>
                      </a:lnTo>
                      <a:lnTo>
                        <a:pt x="536" y="347"/>
                      </a:lnTo>
                      <a:lnTo>
                        <a:pt x="508" y="336"/>
                      </a:lnTo>
                      <a:lnTo>
                        <a:pt x="480" y="325"/>
                      </a:lnTo>
                      <a:lnTo>
                        <a:pt x="454" y="314"/>
                      </a:lnTo>
                      <a:lnTo>
                        <a:pt x="426" y="304"/>
                      </a:lnTo>
                      <a:lnTo>
                        <a:pt x="399" y="293"/>
                      </a:lnTo>
                      <a:lnTo>
                        <a:pt x="371" y="282"/>
                      </a:lnTo>
                      <a:lnTo>
                        <a:pt x="362" y="278"/>
                      </a:lnTo>
                      <a:lnTo>
                        <a:pt x="354" y="274"/>
                      </a:lnTo>
                      <a:lnTo>
                        <a:pt x="343" y="269"/>
                      </a:lnTo>
                      <a:lnTo>
                        <a:pt x="334" y="265"/>
                      </a:lnTo>
                      <a:lnTo>
                        <a:pt x="326" y="263"/>
                      </a:lnTo>
                      <a:lnTo>
                        <a:pt x="315" y="261"/>
                      </a:lnTo>
                      <a:lnTo>
                        <a:pt x="306" y="261"/>
                      </a:lnTo>
                      <a:lnTo>
                        <a:pt x="298" y="263"/>
                      </a:lnTo>
                      <a:lnTo>
                        <a:pt x="291" y="261"/>
                      </a:lnTo>
                      <a:lnTo>
                        <a:pt x="285" y="254"/>
                      </a:lnTo>
                      <a:lnTo>
                        <a:pt x="279" y="250"/>
                      </a:lnTo>
                      <a:lnTo>
                        <a:pt x="272" y="248"/>
                      </a:lnTo>
                      <a:lnTo>
                        <a:pt x="261" y="248"/>
                      </a:lnTo>
                      <a:lnTo>
                        <a:pt x="253" y="246"/>
                      </a:lnTo>
                      <a:lnTo>
                        <a:pt x="242" y="244"/>
                      </a:lnTo>
                      <a:lnTo>
                        <a:pt x="234" y="242"/>
                      </a:lnTo>
                      <a:lnTo>
                        <a:pt x="223" y="237"/>
                      </a:lnTo>
                      <a:lnTo>
                        <a:pt x="214" y="235"/>
                      </a:lnTo>
                      <a:lnTo>
                        <a:pt x="206" y="231"/>
                      </a:lnTo>
                      <a:lnTo>
                        <a:pt x="197" y="227"/>
                      </a:lnTo>
                      <a:lnTo>
                        <a:pt x="184" y="220"/>
                      </a:lnTo>
                      <a:lnTo>
                        <a:pt x="172" y="212"/>
                      </a:lnTo>
                      <a:lnTo>
                        <a:pt x="159" y="203"/>
                      </a:lnTo>
                      <a:lnTo>
                        <a:pt x="146" y="194"/>
                      </a:lnTo>
                      <a:lnTo>
                        <a:pt x="133" y="188"/>
                      </a:lnTo>
                      <a:lnTo>
                        <a:pt x="120" y="179"/>
                      </a:lnTo>
                      <a:lnTo>
                        <a:pt x="107" y="171"/>
                      </a:lnTo>
                      <a:lnTo>
                        <a:pt x="94" y="162"/>
                      </a:lnTo>
                      <a:lnTo>
                        <a:pt x="86" y="162"/>
                      </a:lnTo>
                      <a:lnTo>
                        <a:pt x="77" y="162"/>
                      </a:lnTo>
                      <a:lnTo>
                        <a:pt x="67" y="160"/>
                      </a:lnTo>
                      <a:lnTo>
                        <a:pt x="58" y="158"/>
                      </a:lnTo>
                      <a:lnTo>
                        <a:pt x="67" y="139"/>
                      </a:lnTo>
                      <a:lnTo>
                        <a:pt x="71" y="117"/>
                      </a:lnTo>
                      <a:lnTo>
                        <a:pt x="71" y="100"/>
                      </a:lnTo>
                      <a:lnTo>
                        <a:pt x="64" y="89"/>
                      </a:lnTo>
                      <a:lnTo>
                        <a:pt x="56" y="75"/>
                      </a:lnTo>
                      <a:lnTo>
                        <a:pt x="54" y="60"/>
                      </a:lnTo>
                      <a:lnTo>
                        <a:pt x="47" y="47"/>
                      </a:lnTo>
                      <a:lnTo>
                        <a:pt x="30" y="40"/>
                      </a:lnTo>
                      <a:lnTo>
                        <a:pt x="34" y="30"/>
                      </a:lnTo>
                      <a:lnTo>
                        <a:pt x="22" y="25"/>
                      </a:lnTo>
                      <a:lnTo>
                        <a:pt x="7" y="19"/>
                      </a:lnTo>
                      <a:lnTo>
                        <a:pt x="0" y="4"/>
                      </a:lnTo>
                      <a:lnTo>
                        <a:pt x="7" y="4"/>
                      </a:lnTo>
                      <a:lnTo>
                        <a:pt x="13" y="2"/>
                      </a:lnTo>
                      <a:lnTo>
                        <a:pt x="19" y="0"/>
                      </a:lnTo>
                      <a:lnTo>
                        <a:pt x="24" y="0"/>
                      </a:lnTo>
                      <a:close/>
                    </a:path>
                  </a:pathLst>
                </a:custGeom>
                <a:solidFill>
                  <a:srgbClr val="AFC1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255"/>
                <p:cNvSpPr>
                  <a:spLocks/>
                </p:cNvSpPr>
                <p:nvPr/>
              </p:nvSpPr>
              <p:spPr bwMode="auto">
                <a:xfrm>
                  <a:off x="2234" y="3776"/>
                  <a:ext cx="64" cy="47"/>
                </a:xfrm>
                <a:custGeom>
                  <a:avLst/>
                  <a:gdLst>
                    <a:gd name="T0" fmla="*/ 45 w 64"/>
                    <a:gd name="T1" fmla="*/ 0 h 47"/>
                    <a:gd name="T2" fmla="*/ 40 w 64"/>
                    <a:gd name="T3" fmla="*/ 4 h 47"/>
                    <a:gd name="T4" fmla="*/ 27 w 64"/>
                    <a:gd name="T5" fmla="*/ 13 h 47"/>
                    <a:gd name="T6" fmla="*/ 15 w 64"/>
                    <a:gd name="T7" fmla="*/ 23 h 47"/>
                    <a:gd name="T8" fmla="*/ 4 w 64"/>
                    <a:gd name="T9" fmla="*/ 30 h 47"/>
                    <a:gd name="T10" fmla="*/ 0 w 64"/>
                    <a:gd name="T11" fmla="*/ 36 h 47"/>
                    <a:gd name="T12" fmla="*/ 0 w 64"/>
                    <a:gd name="T13" fmla="*/ 43 h 47"/>
                    <a:gd name="T14" fmla="*/ 4 w 64"/>
                    <a:gd name="T15" fmla="*/ 47 h 47"/>
                    <a:gd name="T16" fmla="*/ 12 w 64"/>
                    <a:gd name="T17" fmla="*/ 47 h 47"/>
                    <a:gd name="T18" fmla="*/ 27 w 64"/>
                    <a:gd name="T19" fmla="*/ 43 h 47"/>
                    <a:gd name="T20" fmla="*/ 45 w 64"/>
                    <a:gd name="T21" fmla="*/ 36 h 47"/>
                    <a:gd name="T22" fmla="*/ 57 w 64"/>
                    <a:gd name="T23" fmla="*/ 30 h 47"/>
                    <a:gd name="T24" fmla="*/ 64 w 64"/>
                    <a:gd name="T25" fmla="*/ 28 h 47"/>
                    <a:gd name="T26" fmla="*/ 57 w 64"/>
                    <a:gd name="T27" fmla="*/ 11 h 47"/>
                    <a:gd name="T28" fmla="*/ 45 w 64"/>
                    <a:gd name="T29"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4" h="47">
                      <a:moveTo>
                        <a:pt x="45" y="0"/>
                      </a:moveTo>
                      <a:lnTo>
                        <a:pt x="40" y="4"/>
                      </a:lnTo>
                      <a:lnTo>
                        <a:pt x="27" y="13"/>
                      </a:lnTo>
                      <a:lnTo>
                        <a:pt x="15" y="23"/>
                      </a:lnTo>
                      <a:lnTo>
                        <a:pt x="4" y="30"/>
                      </a:lnTo>
                      <a:lnTo>
                        <a:pt x="0" y="36"/>
                      </a:lnTo>
                      <a:lnTo>
                        <a:pt x="0" y="43"/>
                      </a:lnTo>
                      <a:lnTo>
                        <a:pt x="4" y="47"/>
                      </a:lnTo>
                      <a:lnTo>
                        <a:pt x="12" y="47"/>
                      </a:lnTo>
                      <a:lnTo>
                        <a:pt x="27" y="43"/>
                      </a:lnTo>
                      <a:lnTo>
                        <a:pt x="45" y="36"/>
                      </a:lnTo>
                      <a:lnTo>
                        <a:pt x="57" y="30"/>
                      </a:lnTo>
                      <a:lnTo>
                        <a:pt x="64" y="28"/>
                      </a:lnTo>
                      <a:lnTo>
                        <a:pt x="57" y="11"/>
                      </a:lnTo>
                      <a:lnTo>
                        <a:pt x="4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256"/>
                <p:cNvSpPr>
                  <a:spLocks/>
                </p:cNvSpPr>
                <p:nvPr/>
              </p:nvSpPr>
              <p:spPr bwMode="auto">
                <a:xfrm>
                  <a:off x="3956" y="766"/>
                  <a:ext cx="334" cy="260"/>
                </a:xfrm>
                <a:custGeom>
                  <a:avLst/>
                  <a:gdLst>
                    <a:gd name="T0" fmla="*/ 310 w 334"/>
                    <a:gd name="T1" fmla="*/ 240 h 260"/>
                    <a:gd name="T2" fmla="*/ 332 w 334"/>
                    <a:gd name="T3" fmla="*/ 208 h 260"/>
                    <a:gd name="T4" fmla="*/ 334 w 334"/>
                    <a:gd name="T5" fmla="*/ 148 h 260"/>
                    <a:gd name="T6" fmla="*/ 334 w 334"/>
                    <a:gd name="T7" fmla="*/ 97 h 260"/>
                    <a:gd name="T8" fmla="*/ 332 w 334"/>
                    <a:gd name="T9" fmla="*/ 37 h 260"/>
                    <a:gd name="T10" fmla="*/ 310 w 334"/>
                    <a:gd name="T11" fmla="*/ 5 h 260"/>
                    <a:gd name="T12" fmla="*/ 278 w 334"/>
                    <a:gd name="T13" fmla="*/ 3 h 260"/>
                    <a:gd name="T14" fmla="*/ 257 w 334"/>
                    <a:gd name="T15" fmla="*/ 3 h 260"/>
                    <a:gd name="T16" fmla="*/ 225 w 334"/>
                    <a:gd name="T17" fmla="*/ 5 h 260"/>
                    <a:gd name="T18" fmla="*/ 203 w 334"/>
                    <a:gd name="T19" fmla="*/ 7 h 260"/>
                    <a:gd name="T20" fmla="*/ 171 w 334"/>
                    <a:gd name="T21" fmla="*/ 9 h 260"/>
                    <a:gd name="T22" fmla="*/ 150 w 334"/>
                    <a:gd name="T23" fmla="*/ 9 h 260"/>
                    <a:gd name="T24" fmla="*/ 118 w 334"/>
                    <a:gd name="T25" fmla="*/ 11 h 260"/>
                    <a:gd name="T26" fmla="*/ 98 w 334"/>
                    <a:gd name="T27" fmla="*/ 11 h 260"/>
                    <a:gd name="T28" fmla="*/ 68 w 334"/>
                    <a:gd name="T29" fmla="*/ 13 h 260"/>
                    <a:gd name="T30" fmla="*/ 51 w 334"/>
                    <a:gd name="T31" fmla="*/ 13 h 260"/>
                    <a:gd name="T32" fmla="*/ 23 w 334"/>
                    <a:gd name="T33" fmla="*/ 20 h 260"/>
                    <a:gd name="T34" fmla="*/ 2 w 334"/>
                    <a:gd name="T35" fmla="*/ 54 h 260"/>
                    <a:gd name="T36" fmla="*/ 0 w 334"/>
                    <a:gd name="T37" fmla="*/ 114 h 260"/>
                    <a:gd name="T38" fmla="*/ 0 w 334"/>
                    <a:gd name="T39" fmla="*/ 163 h 260"/>
                    <a:gd name="T40" fmla="*/ 2 w 334"/>
                    <a:gd name="T41" fmla="*/ 223 h 260"/>
                    <a:gd name="T42" fmla="*/ 23 w 334"/>
                    <a:gd name="T43" fmla="*/ 255 h 260"/>
                    <a:gd name="T44" fmla="*/ 55 w 334"/>
                    <a:gd name="T45" fmla="*/ 260 h 260"/>
                    <a:gd name="T46" fmla="*/ 77 w 334"/>
                    <a:gd name="T47" fmla="*/ 257 h 260"/>
                    <a:gd name="T48" fmla="*/ 109 w 334"/>
                    <a:gd name="T49" fmla="*/ 255 h 260"/>
                    <a:gd name="T50" fmla="*/ 130 w 334"/>
                    <a:gd name="T51" fmla="*/ 253 h 260"/>
                    <a:gd name="T52" fmla="*/ 163 w 334"/>
                    <a:gd name="T53" fmla="*/ 251 h 260"/>
                    <a:gd name="T54" fmla="*/ 184 w 334"/>
                    <a:gd name="T55" fmla="*/ 251 h 260"/>
                    <a:gd name="T56" fmla="*/ 216 w 334"/>
                    <a:gd name="T57" fmla="*/ 249 h 260"/>
                    <a:gd name="T58" fmla="*/ 238 w 334"/>
                    <a:gd name="T59" fmla="*/ 249 h 260"/>
                    <a:gd name="T60" fmla="*/ 265 w 334"/>
                    <a:gd name="T61" fmla="*/ 247 h 260"/>
                    <a:gd name="T62" fmla="*/ 283 w 334"/>
                    <a:gd name="T63" fmla="*/ 247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4" h="260">
                      <a:moveTo>
                        <a:pt x="295" y="247"/>
                      </a:moveTo>
                      <a:lnTo>
                        <a:pt x="310" y="240"/>
                      </a:lnTo>
                      <a:lnTo>
                        <a:pt x="323" y="227"/>
                      </a:lnTo>
                      <a:lnTo>
                        <a:pt x="332" y="208"/>
                      </a:lnTo>
                      <a:lnTo>
                        <a:pt x="334" y="185"/>
                      </a:lnTo>
                      <a:lnTo>
                        <a:pt x="334" y="148"/>
                      </a:lnTo>
                      <a:lnTo>
                        <a:pt x="334" y="123"/>
                      </a:lnTo>
                      <a:lnTo>
                        <a:pt x="334" y="97"/>
                      </a:lnTo>
                      <a:lnTo>
                        <a:pt x="334" y="60"/>
                      </a:lnTo>
                      <a:lnTo>
                        <a:pt x="332" y="37"/>
                      </a:lnTo>
                      <a:lnTo>
                        <a:pt x="323" y="18"/>
                      </a:lnTo>
                      <a:lnTo>
                        <a:pt x="310" y="5"/>
                      </a:lnTo>
                      <a:lnTo>
                        <a:pt x="295" y="0"/>
                      </a:lnTo>
                      <a:lnTo>
                        <a:pt x="278" y="3"/>
                      </a:lnTo>
                      <a:lnTo>
                        <a:pt x="268" y="3"/>
                      </a:lnTo>
                      <a:lnTo>
                        <a:pt x="257" y="3"/>
                      </a:lnTo>
                      <a:lnTo>
                        <a:pt x="242" y="5"/>
                      </a:lnTo>
                      <a:lnTo>
                        <a:pt x="225" y="5"/>
                      </a:lnTo>
                      <a:lnTo>
                        <a:pt x="214" y="5"/>
                      </a:lnTo>
                      <a:lnTo>
                        <a:pt x="203" y="7"/>
                      </a:lnTo>
                      <a:lnTo>
                        <a:pt x="188" y="7"/>
                      </a:lnTo>
                      <a:lnTo>
                        <a:pt x="171" y="9"/>
                      </a:lnTo>
                      <a:lnTo>
                        <a:pt x="160" y="9"/>
                      </a:lnTo>
                      <a:lnTo>
                        <a:pt x="150" y="9"/>
                      </a:lnTo>
                      <a:lnTo>
                        <a:pt x="133" y="11"/>
                      </a:lnTo>
                      <a:lnTo>
                        <a:pt x="118" y="11"/>
                      </a:lnTo>
                      <a:lnTo>
                        <a:pt x="107" y="11"/>
                      </a:lnTo>
                      <a:lnTo>
                        <a:pt x="98" y="11"/>
                      </a:lnTo>
                      <a:lnTo>
                        <a:pt x="83" y="11"/>
                      </a:lnTo>
                      <a:lnTo>
                        <a:pt x="68" y="13"/>
                      </a:lnTo>
                      <a:lnTo>
                        <a:pt x="60" y="13"/>
                      </a:lnTo>
                      <a:lnTo>
                        <a:pt x="51" y="13"/>
                      </a:lnTo>
                      <a:lnTo>
                        <a:pt x="38" y="15"/>
                      </a:lnTo>
                      <a:lnTo>
                        <a:pt x="23" y="20"/>
                      </a:lnTo>
                      <a:lnTo>
                        <a:pt x="10" y="33"/>
                      </a:lnTo>
                      <a:lnTo>
                        <a:pt x="2" y="54"/>
                      </a:lnTo>
                      <a:lnTo>
                        <a:pt x="0" y="78"/>
                      </a:lnTo>
                      <a:lnTo>
                        <a:pt x="0" y="114"/>
                      </a:lnTo>
                      <a:lnTo>
                        <a:pt x="0" y="140"/>
                      </a:lnTo>
                      <a:lnTo>
                        <a:pt x="0" y="163"/>
                      </a:lnTo>
                      <a:lnTo>
                        <a:pt x="0" y="200"/>
                      </a:lnTo>
                      <a:lnTo>
                        <a:pt x="2" y="223"/>
                      </a:lnTo>
                      <a:lnTo>
                        <a:pt x="10" y="242"/>
                      </a:lnTo>
                      <a:lnTo>
                        <a:pt x="23" y="255"/>
                      </a:lnTo>
                      <a:lnTo>
                        <a:pt x="38" y="260"/>
                      </a:lnTo>
                      <a:lnTo>
                        <a:pt x="55" y="260"/>
                      </a:lnTo>
                      <a:lnTo>
                        <a:pt x="66" y="257"/>
                      </a:lnTo>
                      <a:lnTo>
                        <a:pt x="77" y="257"/>
                      </a:lnTo>
                      <a:lnTo>
                        <a:pt x="92" y="257"/>
                      </a:lnTo>
                      <a:lnTo>
                        <a:pt x="109" y="255"/>
                      </a:lnTo>
                      <a:lnTo>
                        <a:pt x="120" y="255"/>
                      </a:lnTo>
                      <a:lnTo>
                        <a:pt x="130" y="253"/>
                      </a:lnTo>
                      <a:lnTo>
                        <a:pt x="145" y="253"/>
                      </a:lnTo>
                      <a:lnTo>
                        <a:pt x="163" y="251"/>
                      </a:lnTo>
                      <a:lnTo>
                        <a:pt x="173" y="251"/>
                      </a:lnTo>
                      <a:lnTo>
                        <a:pt x="184" y="251"/>
                      </a:lnTo>
                      <a:lnTo>
                        <a:pt x="201" y="249"/>
                      </a:lnTo>
                      <a:lnTo>
                        <a:pt x="216" y="249"/>
                      </a:lnTo>
                      <a:lnTo>
                        <a:pt x="227" y="249"/>
                      </a:lnTo>
                      <a:lnTo>
                        <a:pt x="238" y="249"/>
                      </a:lnTo>
                      <a:lnTo>
                        <a:pt x="253" y="249"/>
                      </a:lnTo>
                      <a:lnTo>
                        <a:pt x="265" y="247"/>
                      </a:lnTo>
                      <a:lnTo>
                        <a:pt x="274" y="247"/>
                      </a:lnTo>
                      <a:lnTo>
                        <a:pt x="283" y="247"/>
                      </a:lnTo>
                      <a:lnTo>
                        <a:pt x="295" y="247"/>
                      </a:lnTo>
                      <a:close/>
                    </a:path>
                  </a:pathLst>
                </a:custGeom>
                <a:solidFill>
                  <a:srgbClr val="8EA3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257"/>
                <p:cNvSpPr>
                  <a:spLocks/>
                </p:cNvSpPr>
                <p:nvPr/>
              </p:nvSpPr>
              <p:spPr bwMode="auto">
                <a:xfrm>
                  <a:off x="4331" y="749"/>
                  <a:ext cx="334" cy="257"/>
                </a:xfrm>
                <a:custGeom>
                  <a:avLst/>
                  <a:gdLst>
                    <a:gd name="T0" fmla="*/ 310 w 334"/>
                    <a:gd name="T1" fmla="*/ 242 h 257"/>
                    <a:gd name="T2" fmla="*/ 332 w 334"/>
                    <a:gd name="T3" fmla="*/ 208 h 257"/>
                    <a:gd name="T4" fmla="*/ 334 w 334"/>
                    <a:gd name="T5" fmla="*/ 148 h 257"/>
                    <a:gd name="T6" fmla="*/ 334 w 334"/>
                    <a:gd name="T7" fmla="*/ 97 h 257"/>
                    <a:gd name="T8" fmla="*/ 332 w 334"/>
                    <a:gd name="T9" fmla="*/ 37 h 257"/>
                    <a:gd name="T10" fmla="*/ 310 w 334"/>
                    <a:gd name="T11" fmla="*/ 5 h 257"/>
                    <a:gd name="T12" fmla="*/ 280 w 334"/>
                    <a:gd name="T13" fmla="*/ 2 h 257"/>
                    <a:gd name="T14" fmla="*/ 259 w 334"/>
                    <a:gd name="T15" fmla="*/ 2 h 257"/>
                    <a:gd name="T16" fmla="*/ 227 w 334"/>
                    <a:gd name="T17" fmla="*/ 5 h 257"/>
                    <a:gd name="T18" fmla="*/ 205 w 334"/>
                    <a:gd name="T19" fmla="*/ 5 h 257"/>
                    <a:gd name="T20" fmla="*/ 173 w 334"/>
                    <a:gd name="T21" fmla="*/ 7 h 257"/>
                    <a:gd name="T22" fmla="*/ 150 w 334"/>
                    <a:gd name="T23" fmla="*/ 7 h 257"/>
                    <a:gd name="T24" fmla="*/ 117 w 334"/>
                    <a:gd name="T25" fmla="*/ 9 h 257"/>
                    <a:gd name="T26" fmla="*/ 98 w 334"/>
                    <a:gd name="T27" fmla="*/ 9 h 257"/>
                    <a:gd name="T28" fmla="*/ 70 w 334"/>
                    <a:gd name="T29" fmla="*/ 11 h 257"/>
                    <a:gd name="T30" fmla="*/ 53 w 334"/>
                    <a:gd name="T31" fmla="*/ 11 h 257"/>
                    <a:gd name="T32" fmla="*/ 23 w 334"/>
                    <a:gd name="T33" fmla="*/ 17 h 257"/>
                    <a:gd name="T34" fmla="*/ 2 w 334"/>
                    <a:gd name="T35" fmla="*/ 52 h 257"/>
                    <a:gd name="T36" fmla="*/ 0 w 334"/>
                    <a:gd name="T37" fmla="*/ 112 h 257"/>
                    <a:gd name="T38" fmla="*/ 0 w 334"/>
                    <a:gd name="T39" fmla="*/ 163 h 257"/>
                    <a:gd name="T40" fmla="*/ 2 w 334"/>
                    <a:gd name="T41" fmla="*/ 223 h 257"/>
                    <a:gd name="T42" fmla="*/ 23 w 334"/>
                    <a:gd name="T43" fmla="*/ 253 h 257"/>
                    <a:gd name="T44" fmla="*/ 55 w 334"/>
                    <a:gd name="T45" fmla="*/ 257 h 257"/>
                    <a:gd name="T46" fmla="*/ 77 w 334"/>
                    <a:gd name="T47" fmla="*/ 257 h 257"/>
                    <a:gd name="T48" fmla="*/ 109 w 334"/>
                    <a:gd name="T49" fmla="*/ 255 h 257"/>
                    <a:gd name="T50" fmla="*/ 130 w 334"/>
                    <a:gd name="T51" fmla="*/ 255 h 257"/>
                    <a:gd name="T52" fmla="*/ 162 w 334"/>
                    <a:gd name="T53" fmla="*/ 253 h 257"/>
                    <a:gd name="T54" fmla="*/ 184 w 334"/>
                    <a:gd name="T55" fmla="*/ 253 h 257"/>
                    <a:gd name="T56" fmla="*/ 216 w 334"/>
                    <a:gd name="T57" fmla="*/ 251 h 257"/>
                    <a:gd name="T58" fmla="*/ 237 w 334"/>
                    <a:gd name="T59" fmla="*/ 251 h 257"/>
                    <a:gd name="T60" fmla="*/ 265 w 334"/>
                    <a:gd name="T61" fmla="*/ 249 h 257"/>
                    <a:gd name="T62" fmla="*/ 282 w 334"/>
                    <a:gd name="T63" fmla="*/ 249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4" h="257">
                      <a:moveTo>
                        <a:pt x="295" y="249"/>
                      </a:moveTo>
                      <a:lnTo>
                        <a:pt x="310" y="242"/>
                      </a:lnTo>
                      <a:lnTo>
                        <a:pt x="323" y="229"/>
                      </a:lnTo>
                      <a:lnTo>
                        <a:pt x="332" y="208"/>
                      </a:lnTo>
                      <a:lnTo>
                        <a:pt x="334" y="185"/>
                      </a:lnTo>
                      <a:lnTo>
                        <a:pt x="334" y="148"/>
                      </a:lnTo>
                      <a:lnTo>
                        <a:pt x="334" y="122"/>
                      </a:lnTo>
                      <a:lnTo>
                        <a:pt x="334" y="97"/>
                      </a:lnTo>
                      <a:lnTo>
                        <a:pt x="334" y="60"/>
                      </a:lnTo>
                      <a:lnTo>
                        <a:pt x="332" y="37"/>
                      </a:lnTo>
                      <a:lnTo>
                        <a:pt x="323" y="17"/>
                      </a:lnTo>
                      <a:lnTo>
                        <a:pt x="310" y="5"/>
                      </a:lnTo>
                      <a:lnTo>
                        <a:pt x="295" y="0"/>
                      </a:lnTo>
                      <a:lnTo>
                        <a:pt x="280" y="2"/>
                      </a:lnTo>
                      <a:lnTo>
                        <a:pt x="270" y="2"/>
                      </a:lnTo>
                      <a:lnTo>
                        <a:pt x="259" y="2"/>
                      </a:lnTo>
                      <a:lnTo>
                        <a:pt x="242" y="2"/>
                      </a:lnTo>
                      <a:lnTo>
                        <a:pt x="227" y="5"/>
                      </a:lnTo>
                      <a:lnTo>
                        <a:pt x="216" y="5"/>
                      </a:lnTo>
                      <a:lnTo>
                        <a:pt x="205" y="5"/>
                      </a:lnTo>
                      <a:lnTo>
                        <a:pt x="190" y="5"/>
                      </a:lnTo>
                      <a:lnTo>
                        <a:pt x="173" y="7"/>
                      </a:lnTo>
                      <a:lnTo>
                        <a:pt x="160" y="7"/>
                      </a:lnTo>
                      <a:lnTo>
                        <a:pt x="150" y="7"/>
                      </a:lnTo>
                      <a:lnTo>
                        <a:pt x="132" y="9"/>
                      </a:lnTo>
                      <a:lnTo>
                        <a:pt x="117" y="9"/>
                      </a:lnTo>
                      <a:lnTo>
                        <a:pt x="109" y="9"/>
                      </a:lnTo>
                      <a:lnTo>
                        <a:pt x="98" y="9"/>
                      </a:lnTo>
                      <a:lnTo>
                        <a:pt x="83" y="11"/>
                      </a:lnTo>
                      <a:lnTo>
                        <a:pt x="70" y="11"/>
                      </a:lnTo>
                      <a:lnTo>
                        <a:pt x="62" y="11"/>
                      </a:lnTo>
                      <a:lnTo>
                        <a:pt x="53" y="11"/>
                      </a:lnTo>
                      <a:lnTo>
                        <a:pt x="38" y="11"/>
                      </a:lnTo>
                      <a:lnTo>
                        <a:pt x="23" y="17"/>
                      </a:lnTo>
                      <a:lnTo>
                        <a:pt x="10" y="30"/>
                      </a:lnTo>
                      <a:lnTo>
                        <a:pt x="2" y="52"/>
                      </a:lnTo>
                      <a:lnTo>
                        <a:pt x="0" y="75"/>
                      </a:lnTo>
                      <a:lnTo>
                        <a:pt x="0" y="112"/>
                      </a:lnTo>
                      <a:lnTo>
                        <a:pt x="0" y="137"/>
                      </a:lnTo>
                      <a:lnTo>
                        <a:pt x="0" y="163"/>
                      </a:lnTo>
                      <a:lnTo>
                        <a:pt x="0" y="200"/>
                      </a:lnTo>
                      <a:lnTo>
                        <a:pt x="2" y="223"/>
                      </a:lnTo>
                      <a:lnTo>
                        <a:pt x="10" y="242"/>
                      </a:lnTo>
                      <a:lnTo>
                        <a:pt x="23" y="253"/>
                      </a:lnTo>
                      <a:lnTo>
                        <a:pt x="38" y="257"/>
                      </a:lnTo>
                      <a:lnTo>
                        <a:pt x="55" y="257"/>
                      </a:lnTo>
                      <a:lnTo>
                        <a:pt x="66" y="257"/>
                      </a:lnTo>
                      <a:lnTo>
                        <a:pt x="77" y="257"/>
                      </a:lnTo>
                      <a:lnTo>
                        <a:pt x="94" y="255"/>
                      </a:lnTo>
                      <a:lnTo>
                        <a:pt x="109" y="255"/>
                      </a:lnTo>
                      <a:lnTo>
                        <a:pt x="120" y="255"/>
                      </a:lnTo>
                      <a:lnTo>
                        <a:pt x="130" y="255"/>
                      </a:lnTo>
                      <a:lnTo>
                        <a:pt x="145" y="255"/>
                      </a:lnTo>
                      <a:lnTo>
                        <a:pt x="162" y="253"/>
                      </a:lnTo>
                      <a:lnTo>
                        <a:pt x="173" y="253"/>
                      </a:lnTo>
                      <a:lnTo>
                        <a:pt x="184" y="253"/>
                      </a:lnTo>
                      <a:lnTo>
                        <a:pt x="201" y="253"/>
                      </a:lnTo>
                      <a:lnTo>
                        <a:pt x="216" y="251"/>
                      </a:lnTo>
                      <a:lnTo>
                        <a:pt x="227" y="251"/>
                      </a:lnTo>
                      <a:lnTo>
                        <a:pt x="237" y="251"/>
                      </a:lnTo>
                      <a:lnTo>
                        <a:pt x="252" y="251"/>
                      </a:lnTo>
                      <a:lnTo>
                        <a:pt x="265" y="249"/>
                      </a:lnTo>
                      <a:lnTo>
                        <a:pt x="274" y="249"/>
                      </a:lnTo>
                      <a:lnTo>
                        <a:pt x="282" y="249"/>
                      </a:lnTo>
                      <a:lnTo>
                        <a:pt x="295" y="249"/>
                      </a:lnTo>
                      <a:close/>
                    </a:path>
                  </a:pathLst>
                </a:custGeom>
                <a:solidFill>
                  <a:srgbClr val="8EA3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258"/>
                <p:cNvSpPr>
                  <a:spLocks/>
                </p:cNvSpPr>
                <p:nvPr/>
              </p:nvSpPr>
              <p:spPr bwMode="auto">
                <a:xfrm>
                  <a:off x="4708" y="734"/>
                  <a:ext cx="334" cy="257"/>
                </a:xfrm>
                <a:custGeom>
                  <a:avLst/>
                  <a:gdLst>
                    <a:gd name="T0" fmla="*/ 310 w 334"/>
                    <a:gd name="T1" fmla="*/ 244 h 257"/>
                    <a:gd name="T2" fmla="*/ 329 w 334"/>
                    <a:gd name="T3" fmla="*/ 208 h 257"/>
                    <a:gd name="T4" fmla="*/ 334 w 334"/>
                    <a:gd name="T5" fmla="*/ 148 h 257"/>
                    <a:gd name="T6" fmla="*/ 332 w 334"/>
                    <a:gd name="T7" fmla="*/ 97 h 257"/>
                    <a:gd name="T8" fmla="*/ 329 w 334"/>
                    <a:gd name="T9" fmla="*/ 37 h 257"/>
                    <a:gd name="T10" fmla="*/ 308 w 334"/>
                    <a:gd name="T11" fmla="*/ 5 h 257"/>
                    <a:gd name="T12" fmla="*/ 278 w 334"/>
                    <a:gd name="T13" fmla="*/ 0 h 257"/>
                    <a:gd name="T14" fmla="*/ 257 w 334"/>
                    <a:gd name="T15" fmla="*/ 0 h 257"/>
                    <a:gd name="T16" fmla="*/ 225 w 334"/>
                    <a:gd name="T17" fmla="*/ 2 h 257"/>
                    <a:gd name="T18" fmla="*/ 203 w 334"/>
                    <a:gd name="T19" fmla="*/ 2 h 257"/>
                    <a:gd name="T20" fmla="*/ 171 w 334"/>
                    <a:gd name="T21" fmla="*/ 5 h 257"/>
                    <a:gd name="T22" fmla="*/ 150 w 334"/>
                    <a:gd name="T23" fmla="*/ 5 h 257"/>
                    <a:gd name="T24" fmla="*/ 117 w 334"/>
                    <a:gd name="T25" fmla="*/ 7 h 257"/>
                    <a:gd name="T26" fmla="*/ 96 w 334"/>
                    <a:gd name="T27" fmla="*/ 9 h 257"/>
                    <a:gd name="T28" fmla="*/ 68 w 334"/>
                    <a:gd name="T29" fmla="*/ 9 h 257"/>
                    <a:gd name="T30" fmla="*/ 51 w 334"/>
                    <a:gd name="T31" fmla="*/ 11 h 257"/>
                    <a:gd name="T32" fmla="*/ 23 w 334"/>
                    <a:gd name="T33" fmla="*/ 15 h 257"/>
                    <a:gd name="T34" fmla="*/ 2 w 334"/>
                    <a:gd name="T35" fmla="*/ 50 h 257"/>
                    <a:gd name="T36" fmla="*/ 0 w 334"/>
                    <a:gd name="T37" fmla="*/ 110 h 257"/>
                    <a:gd name="T38" fmla="*/ 0 w 334"/>
                    <a:gd name="T39" fmla="*/ 161 h 257"/>
                    <a:gd name="T40" fmla="*/ 2 w 334"/>
                    <a:gd name="T41" fmla="*/ 221 h 257"/>
                    <a:gd name="T42" fmla="*/ 23 w 334"/>
                    <a:gd name="T43" fmla="*/ 253 h 257"/>
                    <a:gd name="T44" fmla="*/ 53 w 334"/>
                    <a:gd name="T45" fmla="*/ 257 h 257"/>
                    <a:gd name="T46" fmla="*/ 75 w 334"/>
                    <a:gd name="T47" fmla="*/ 257 h 257"/>
                    <a:gd name="T48" fmla="*/ 107 w 334"/>
                    <a:gd name="T49" fmla="*/ 255 h 257"/>
                    <a:gd name="T50" fmla="*/ 128 w 334"/>
                    <a:gd name="T51" fmla="*/ 255 h 257"/>
                    <a:gd name="T52" fmla="*/ 160 w 334"/>
                    <a:gd name="T53" fmla="*/ 253 h 257"/>
                    <a:gd name="T54" fmla="*/ 184 w 334"/>
                    <a:gd name="T55" fmla="*/ 251 h 257"/>
                    <a:gd name="T56" fmla="*/ 216 w 334"/>
                    <a:gd name="T57" fmla="*/ 251 h 257"/>
                    <a:gd name="T58" fmla="*/ 235 w 334"/>
                    <a:gd name="T59" fmla="*/ 251 h 257"/>
                    <a:gd name="T60" fmla="*/ 263 w 334"/>
                    <a:gd name="T61" fmla="*/ 251 h 257"/>
                    <a:gd name="T62" fmla="*/ 280 w 334"/>
                    <a:gd name="T63" fmla="*/ 249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4" h="257">
                      <a:moveTo>
                        <a:pt x="295" y="249"/>
                      </a:moveTo>
                      <a:lnTo>
                        <a:pt x="310" y="244"/>
                      </a:lnTo>
                      <a:lnTo>
                        <a:pt x="321" y="230"/>
                      </a:lnTo>
                      <a:lnTo>
                        <a:pt x="329" y="208"/>
                      </a:lnTo>
                      <a:lnTo>
                        <a:pt x="334" y="185"/>
                      </a:lnTo>
                      <a:lnTo>
                        <a:pt x="334" y="148"/>
                      </a:lnTo>
                      <a:lnTo>
                        <a:pt x="334" y="122"/>
                      </a:lnTo>
                      <a:lnTo>
                        <a:pt x="332" y="97"/>
                      </a:lnTo>
                      <a:lnTo>
                        <a:pt x="332" y="60"/>
                      </a:lnTo>
                      <a:lnTo>
                        <a:pt x="329" y="37"/>
                      </a:lnTo>
                      <a:lnTo>
                        <a:pt x="321" y="17"/>
                      </a:lnTo>
                      <a:lnTo>
                        <a:pt x="308" y="5"/>
                      </a:lnTo>
                      <a:lnTo>
                        <a:pt x="295" y="0"/>
                      </a:lnTo>
                      <a:lnTo>
                        <a:pt x="278" y="0"/>
                      </a:lnTo>
                      <a:lnTo>
                        <a:pt x="267" y="0"/>
                      </a:lnTo>
                      <a:lnTo>
                        <a:pt x="257" y="0"/>
                      </a:lnTo>
                      <a:lnTo>
                        <a:pt x="240" y="0"/>
                      </a:lnTo>
                      <a:lnTo>
                        <a:pt x="225" y="2"/>
                      </a:lnTo>
                      <a:lnTo>
                        <a:pt x="214" y="2"/>
                      </a:lnTo>
                      <a:lnTo>
                        <a:pt x="203" y="2"/>
                      </a:lnTo>
                      <a:lnTo>
                        <a:pt x="188" y="2"/>
                      </a:lnTo>
                      <a:lnTo>
                        <a:pt x="171" y="5"/>
                      </a:lnTo>
                      <a:lnTo>
                        <a:pt x="160" y="5"/>
                      </a:lnTo>
                      <a:lnTo>
                        <a:pt x="150" y="5"/>
                      </a:lnTo>
                      <a:lnTo>
                        <a:pt x="132" y="7"/>
                      </a:lnTo>
                      <a:lnTo>
                        <a:pt x="117" y="7"/>
                      </a:lnTo>
                      <a:lnTo>
                        <a:pt x="107" y="7"/>
                      </a:lnTo>
                      <a:lnTo>
                        <a:pt x="96" y="9"/>
                      </a:lnTo>
                      <a:lnTo>
                        <a:pt x="81" y="9"/>
                      </a:lnTo>
                      <a:lnTo>
                        <a:pt x="68" y="9"/>
                      </a:lnTo>
                      <a:lnTo>
                        <a:pt x="60" y="9"/>
                      </a:lnTo>
                      <a:lnTo>
                        <a:pt x="51" y="11"/>
                      </a:lnTo>
                      <a:lnTo>
                        <a:pt x="38" y="11"/>
                      </a:lnTo>
                      <a:lnTo>
                        <a:pt x="23" y="15"/>
                      </a:lnTo>
                      <a:lnTo>
                        <a:pt x="10" y="28"/>
                      </a:lnTo>
                      <a:lnTo>
                        <a:pt x="2" y="50"/>
                      </a:lnTo>
                      <a:lnTo>
                        <a:pt x="0" y="73"/>
                      </a:lnTo>
                      <a:lnTo>
                        <a:pt x="0" y="110"/>
                      </a:lnTo>
                      <a:lnTo>
                        <a:pt x="0" y="135"/>
                      </a:lnTo>
                      <a:lnTo>
                        <a:pt x="0" y="161"/>
                      </a:lnTo>
                      <a:lnTo>
                        <a:pt x="0" y="197"/>
                      </a:lnTo>
                      <a:lnTo>
                        <a:pt x="2" y="221"/>
                      </a:lnTo>
                      <a:lnTo>
                        <a:pt x="10" y="240"/>
                      </a:lnTo>
                      <a:lnTo>
                        <a:pt x="23" y="253"/>
                      </a:lnTo>
                      <a:lnTo>
                        <a:pt x="38" y="257"/>
                      </a:lnTo>
                      <a:lnTo>
                        <a:pt x="53" y="257"/>
                      </a:lnTo>
                      <a:lnTo>
                        <a:pt x="64" y="257"/>
                      </a:lnTo>
                      <a:lnTo>
                        <a:pt x="75" y="257"/>
                      </a:lnTo>
                      <a:lnTo>
                        <a:pt x="92" y="257"/>
                      </a:lnTo>
                      <a:lnTo>
                        <a:pt x="107" y="255"/>
                      </a:lnTo>
                      <a:lnTo>
                        <a:pt x="117" y="255"/>
                      </a:lnTo>
                      <a:lnTo>
                        <a:pt x="128" y="255"/>
                      </a:lnTo>
                      <a:lnTo>
                        <a:pt x="143" y="253"/>
                      </a:lnTo>
                      <a:lnTo>
                        <a:pt x="160" y="253"/>
                      </a:lnTo>
                      <a:lnTo>
                        <a:pt x="171" y="251"/>
                      </a:lnTo>
                      <a:lnTo>
                        <a:pt x="184" y="251"/>
                      </a:lnTo>
                      <a:lnTo>
                        <a:pt x="201" y="251"/>
                      </a:lnTo>
                      <a:lnTo>
                        <a:pt x="216" y="251"/>
                      </a:lnTo>
                      <a:lnTo>
                        <a:pt x="225" y="251"/>
                      </a:lnTo>
                      <a:lnTo>
                        <a:pt x="235" y="251"/>
                      </a:lnTo>
                      <a:lnTo>
                        <a:pt x="250" y="251"/>
                      </a:lnTo>
                      <a:lnTo>
                        <a:pt x="263" y="251"/>
                      </a:lnTo>
                      <a:lnTo>
                        <a:pt x="272" y="249"/>
                      </a:lnTo>
                      <a:lnTo>
                        <a:pt x="280" y="249"/>
                      </a:lnTo>
                      <a:lnTo>
                        <a:pt x="295" y="249"/>
                      </a:lnTo>
                      <a:close/>
                    </a:path>
                  </a:pathLst>
                </a:custGeom>
                <a:solidFill>
                  <a:srgbClr val="8EA3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259"/>
                <p:cNvSpPr>
                  <a:spLocks/>
                </p:cNvSpPr>
                <p:nvPr/>
              </p:nvSpPr>
              <p:spPr bwMode="auto">
                <a:xfrm>
                  <a:off x="4136" y="1081"/>
                  <a:ext cx="334" cy="257"/>
                </a:xfrm>
                <a:custGeom>
                  <a:avLst/>
                  <a:gdLst>
                    <a:gd name="T0" fmla="*/ 278 w 334"/>
                    <a:gd name="T1" fmla="*/ 0 h 257"/>
                    <a:gd name="T2" fmla="*/ 257 w 334"/>
                    <a:gd name="T3" fmla="*/ 2 h 257"/>
                    <a:gd name="T4" fmla="*/ 225 w 334"/>
                    <a:gd name="T5" fmla="*/ 2 h 257"/>
                    <a:gd name="T6" fmla="*/ 203 w 334"/>
                    <a:gd name="T7" fmla="*/ 5 h 257"/>
                    <a:gd name="T8" fmla="*/ 171 w 334"/>
                    <a:gd name="T9" fmla="*/ 5 h 257"/>
                    <a:gd name="T10" fmla="*/ 147 w 334"/>
                    <a:gd name="T11" fmla="*/ 7 h 257"/>
                    <a:gd name="T12" fmla="*/ 115 w 334"/>
                    <a:gd name="T13" fmla="*/ 9 h 257"/>
                    <a:gd name="T14" fmla="*/ 96 w 334"/>
                    <a:gd name="T15" fmla="*/ 9 h 257"/>
                    <a:gd name="T16" fmla="*/ 68 w 334"/>
                    <a:gd name="T17" fmla="*/ 11 h 257"/>
                    <a:gd name="T18" fmla="*/ 51 w 334"/>
                    <a:gd name="T19" fmla="*/ 11 h 257"/>
                    <a:gd name="T20" fmla="*/ 23 w 334"/>
                    <a:gd name="T21" fmla="*/ 17 h 257"/>
                    <a:gd name="T22" fmla="*/ 2 w 334"/>
                    <a:gd name="T23" fmla="*/ 50 h 257"/>
                    <a:gd name="T24" fmla="*/ 0 w 334"/>
                    <a:gd name="T25" fmla="*/ 110 h 257"/>
                    <a:gd name="T26" fmla="*/ 0 w 334"/>
                    <a:gd name="T27" fmla="*/ 161 h 257"/>
                    <a:gd name="T28" fmla="*/ 2 w 334"/>
                    <a:gd name="T29" fmla="*/ 221 h 257"/>
                    <a:gd name="T30" fmla="*/ 23 w 334"/>
                    <a:gd name="T31" fmla="*/ 253 h 257"/>
                    <a:gd name="T32" fmla="*/ 53 w 334"/>
                    <a:gd name="T33" fmla="*/ 255 h 257"/>
                    <a:gd name="T34" fmla="*/ 75 w 334"/>
                    <a:gd name="T35" fmla="*/ 255 h 257"/>
                    <a:gd name="T36" fmla="*/ 107 w 334"/>
                    <a:gd name="T37" fmla="*/ 253 h 257"/>
                    <a:gd name="T38" fmla="*/ 128 w 334"/>
                    <a:gd name="T39" fmla="*/ 253 h 257"/>
                    <a:gd name="T40" fmla="*/ 160 w 334"/>
                    <a:gd name="T41" fmla="*/ 251 h 257"/>
                    <a:gd name="T42" fmla="*/ 184 w 334"/>
                    <a:gd name="T43" fmla="*/ 251 h 257"/>
                    <a:gd name="T44" fmla="*/ 216 w 334"/>
                    <a:gd name="T45" fmla="*/ 249 h 257"/>
                    <a:gd name="T46" fmla="*/ 235 w 334"/>
                    <a:gd name="T47" fmla="*/ 249 h 257"/>
                    <a:gd name="T48" fmla="*/ 263 w 334"/>
                    <a:gd name="T49" fmla="*/ 247 h 257"/>
                    <a:gd name="T50" fmla="*/ 280 w 334"/>
                    <a:gd name="T51" fmla="*/ 245 h 257"/>
                    <a:gd name="T52" fmla="*/ 308 w 334"/>
                    <a:gd name="T53" fmla="*/ 240 h 257"/>
                    <a:gd name="T54" fmla="*/ 330 w 334"/>
                    <a:gd name="T55" fmla="*/ 206 h 257"/>
                    <a:gd name="T56" fmla="*/ 334 w 334"/>
                    <a:gd name="T57" fmla="*/ 146 h 257"/>
                    <a:gd name="T58" fmla="*/ 334 w 334"/>
                    <a:gd name="T59" fmla="*/ 97 h 257"/>
                    <a:gd name="T60" fmla="*/ 330 w 334"/>
                    <a:gd name="T61" fmla="*/ 37 h 257"/>
                    <a:gd name="T62" fmla="*/ 308 w 334"/>
                    <a:gd name="T63" fmla="*/ 5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4" h="257">
                      <a:moveTo>
                        <a:pt x="293" y="0"/>
                      </a:moveTo>
                      <a:lnTo>
                        <a:pt x="278" y="0"/>
                      </a:lnTo>
                      <a:lnTo>
                        <a:pt x="267" y="0"/>
                      </a:lnTo>
                      <a:lnTo>
                        <a:pt x="257" y="2"/>
                      </a:lnTo>
                      <a:lnTo>
                        <a:pt x="240" y="2"/>
                      </a:lnTo>
                      <a:lnTo>
                        <a:pt x="225" y="2"/>
                      </a:lnTo>
                      <a:lnTo>
                        <a:pt x="214" y="2"/>
                      </a:lnTo>
                      <a:lnTo>
                        <a:pt x="203" y="5"/>
                      </a:lnTo>
                      <a:lnTo>
                        <a:pt x="188" y="5"/>
                      </a:lnTo>
                      <a:lnTo>
                        <a:pt x="171" y="5"/>
                      </a:lnTo>
                      <a:lnTo>
                        <a:pt x="160" y="5"/>
                      </a:lnTo>
                      <a:lnTo>
                        <a:pt x="147" y="7"/>
                      </a:lnTo>
                      <a:lnTo>
                        <a:pt x="130" y="7"/>
                      </a:lnTo>
                      <a:lnTo>
                        <a:pt x="115" y="9"/>
                      </a:lnTo>
                      <a:lnTo>
                        <a:pt x="107" y="9"/>
                      </a:lnTo>
                      <a:lnTo>
                        <a:pt x="96" y="9"/>
                      </a:lnTo>
                      <a:lnTo>
                        <a:pt x="81" y="11"/>
                      </a:lnTo>
                      <a:lnTo>
                        <a:pt x="68" y="11"/>
                      </a:lnTo>
                      <a:lnTo>
                        <a:pt x="60" y="11"/>
                      </a:lnTo>
                      <a:lnTo>
                        <a:pt x="51" y="11"/>
                      </a:lnTo>
                      <a:lnTo>
                        <a:pt x="38" y="11"/>
                      </a:lnTo>
                      <a:lnTo>
                        <a:pt x="23" y="17"/>
                      </a:lnTo>
                      <a:lnTo>
                        <a:pt x="10" y="30"/>
                      </a:lnTo>
                      <a:lnTo>
                        <a:pt x="2" y="50"/>
                      </a:lnTo>
                      <a:lnTo>
                        <a:pt x="0" y="73"/>
                      </a:lnTo>
                      <a:lnTo>
                        <a:pt x="0" y="110"/>
                      </a:lnTo>
                      <a:lnTo>
                        <a:pt x="0" y="135"/>
                      </a:lnTo>
                      <a:lnTo>
                        <a:pt x="0" y="161"/>
                      </a:lnTo>
                      <a:lnTo>
                        <a:pt x="0" y="197"/>
                      </a:lnTo>
                      <a:lnTo>
                        <a:pt x="2" y="221"/>
                      </a:lnTo>
                      <a:lnTo>
                        <a:pt x="10" y="240"/>
                      </a:lnTo>
                      <a:lnTo>
                        <a:pt x="23" y="253"/>
                      </a:lnTo>
                      <a:lnTo>
                        <a:pt x="38" y="257"/>
                      </a:lnTo>
                      <a:lnTo>
                        <a:pt x="53" y="255"/>
                      </a:lnTo>
                      <a:lnTo>
                        <a:pt x="64" y="255"/>
                      </a:lnTo>
                      <a:lnTo>
                        <a:pt x="75" y="255"/>
                      </a:lnTo>
                      <a:lnTo>
                        <a:pt x="92" y="255"/>
                      </a:lnTo>
                      <a:lnTo>
                        <a:pt x="107" y="253"/>
                      </a:lnTo>
                      <a:lnTo>
                        <a:pt x="118" y="253"/>
                      </a:lnTo>
                      <a:lnTo>
                        <a:pt x="128" y="253"/>
                      </a:lnTo>
                      <a:lnTo>
                        <a:pt x="143" y="253"/>
                      </a:lnTo>
                      <a:lnTo>
                        <a:pt x="160" y="251"/>
                      </a:lnTo>
                      <a:lnTo>
                        <a:pt x="171" y="251"/>
                      </a:lnTo>
                      <a:lnTo>
                        <a:pt x="184" y="251"/>
                      </a:lnTo>
                      <a:lnTo>
                        <a:pt x="201" y="251"/>
                      </a:lnTo>
                      <a:lnTo>
                        <a:pt x="216" y="249"/>
                      </a:lnTo>
                      <a:lnTo>
                        <a:pt x="225" y="249"/>
                      </a:lnTo>
                      <a:lnTo>
                        <a:pt x="235" y="249"/>
                      </a:lnTo>
                      <a:lnTo>
                        <a:pt x="250" y="247"/>
                      </a:lnTo>
                      <a:lnTo>
                        <a:pt x="263" y="247"/>
                      </a:lnTo>
                      <a:lnTo>
                        <a:pt x="272" y="245"/>
                      </a:lnTo>
                      <a:lnTo>
                        <a:pt x="280" y="245"/>
                      </a:lnTo>
                      <a:lnTo>
                        <a:pt x="293" y="245"/>
                      </a:lnTo>
                      <a:lnTo>
                        <a:pt x="308" y="240"/>
                      </a:lnTo>
                      <a:lnTo>
                        <a:pt x="321" y="225"/>
                      </a:lnTo>
                      <a:lnTo>
                        <a:pt x="330" y="206"/>
                      </a:lnTo>
                      <a:lnTo>
                        <a:pt x="334" y="182"/>
                      </a:lnTo>
                      <a:lnTo>
                        <a:pt x="334" y="146"/>
                      </a:lnTo>
                      <a:lnTo>
                        <a:pt x="334" y="122"/>
                      </a:lnTo>
                      <a:lnTo>
                        <a:pt x="334" y="97"/>
                      </a:lnTo>
                      <a:lnTo>
                        <a:pt x="334" y="60"/>
                      </a:lnTo>
                      <a:lnTo>
                        <a:pt x="330" y="37"/>
                      </a:lnTo>
                      <a:lnTo>
                        <a:pt x="321" y="17"/>
                      </a:lnTo>
                      <a:lnTo>
                        <a:pt x="308" y="5"/>
                      </a:lnTo>
                      <a:lnTo>
                        <a:pt x="293" y="0"/>
                      </a:lnTo>
                      <a:close/>
                    </a:path>
                  </a:pathLst>
                </a:custGeom>
                <a:solidFill>
                  <a:srgbClr val="8EA3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260"/>
                <p:cNvSpPr>
                  <a:spLocks/>
                </p:cNvSpPr>
                <p:nvPr/>
              </p:nvSpPr>
              <p:spPr bwMode="auto">
                <a:xfrm>
                  <a:off x="4511" y="1064"/>
                  <a:ext cx="334" cy="259"/>
                </a:xfrm>
                <a:custGeom>
                  <a:avLst/>
                  <a:gdLst>
                    <a:gd name="T0" fmla="*/ 278 w 334"/>
                    <a:gd name="T1" fmla="*/ 2 h 259"/>
                    <a:gd name="T2" fmla="*/ 257 w 334"/>
                    <a:gd name="T3" fmla="*/ 2 h 259"/>
                    <a:gd name="T4" fmla="*/ 224 w 334"/>
                    <a:gd name="T5" fmla="*/ 4 h 259"/>
                    <a:gd name="T6" fmla="*/ 203 w 334"/>
                    <a:gd name="T7" fmla="*/ 4 h 259"/>
                    <a:gd name="T8" fmla="*/ 171 w 334"/>
                    <a:gd name="T9" fmla="*/ 7 h 259"/>
                    <a:gd name="T10" fmla="*/ 149 w 334"/>
                    <a:gd name="T11" fmla="*/ 9 h 259"/>
                    <a:gd name="T12" fmla="*/ 117 w 334"/>
                    <a:gd name="T13" fmla="*/ 9 h 259"/>
                    <a:gd name="T14" fmla="*/ 96 w 334"/>
                    <a:gd name="T15" fmla="*/ 9 h 259"/>
                    <a:gd name="T16" fmla="*/ 68 w 334"/>
                    <a:gd name="T17" fmla="*/ 9 h 259"/>
                    <a:gd name="T18" fmla="*/ 51 w 334"/>
                    <a:gd name="T19" fmla="*/ 11 h 259"/>
                    <a:gd name="T20" fmla="*/ 23 w 334"/>
                    <a:gd name="T21" fmla="*/ 15 h 259"/>
                    <a:gd name="T22" fmla="*/ 2 w 334"/>
                    <a:gd name="T23" fmla="*/ 52 h 259"/>
                    <a:gd name="T24" fmla="*/ 0 w 334"/>
                    <a:gd name="T25" fmla="*/ 112 h 259"/>
                    <a:gd name="T26" fmla="*/ 0 w 334"/>
                    <a:gd name="T27" fmla="*/ 163 h 259"/>
                    <a:gd name="T28" fmla="*/ 2 w 334"/>
                    <a:gd name="T29" fmla="*/ 223 h 259"/>
                    <a:gd name="T30" fmla="*/ 23 w 334"/>
                    <a:gd name="T31" fmla="*/ 255 h 259"/>
                    <a:gd name="T32" fmla="*/ 55 w 334"/>
                    <a:gd name="T33" fmla="*/ 259 h 259"/>
                    <a:gd name="T34" fmla="*/ 77 w 334"/>
                    <a:gd name="T35" fmla="*/ 259 h 259"/>
                    <a:gd name="T36" fmla="*/ 107 w 334"/>
                    <a:gd name="T37" fmla="*/ 257 h 259"/>
                    <a:gd name="T38" fmla="*/ 128 w 334"/>
                    <a:gd name="T39" fmla="*/ 255 h 259"/>
                    <a:gd name="T40" fmla="*/ 160 w 334"/>
                    <a:gd name="T41" fmla="*/ 255 h 259"/>
                    <a:gd name="T42" fmla="*/ 184 w 334"/>
                    <a:gd name="T43" fmla="*/ 253 h 259"/>
                    <a:gd name="T44" fmla="*/ 216 w 334"/>
                    <a:gd name="T45" fmla="*/ 253 h 259"/>
                    <a:gd name="T46" fmla="*/ 235 w 334"/>
                    <a:gd name="T47" fmla="*/ 253 h 259"/>
                    <a:gd name="T48" fmla="*/ 265 w 334"/>
                    <a:gd name="T49" fmla="*/ 251 h 259"/>
                    <a:gd name="T50" fmla="*/ 282 w 334"/>
                    <a:gd name="T51" fmla="*/ 249 h 259"/>
                    <a:gd name="T52" fmla="*/ 310 w 334"/>
                    <a:gd name="T53" fmla="*/ 244 h 259"/>
                    <a:gd name="T54" fmla="*/ 332 w 334"/>
                    <a:gd name="T55" fmla="*/ 210 h 259"/>
                    <a:gd name="T56" fmla="*/ 334 w 334"/>
                    <a:gd name="T57" fmla="*/ 150 h 259"/>
                    <a:gd name="T58" fmla="*/ 334 w 334"/>
                    <a:gd name="T59" fmla="*/ 99 h 259"/>
                    <a:gd name="T60" fmla="*/ 332 w 334"/>
                    <a:gd name="T61" fmla="*/ 39 h 259"/>
                    <a:gd name="T62" fmla="*/ 310 w 334"/>
                    <a:gd name="T63" fmla="*/ 4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4" h="259">
                      <a:moveTo>
                        <a:pt x="295" y="0"/>
                      </a:moveTo>
                      <a:lnTo>
                        <a:pt x="278" y="2"/>
                      </a:lnTo>
                      <a:lnTo>
                        <a:pt x="267" y="2"/>
                      </a:lnTo>
                      <a:lnTo>
                        <a:pt x="257" y="2"/>
                      </a:lnTo>
                      <a:lnTo>
                        <a:pt x="239" y="4"/>
                      </a:lnTo>
                      <a:lnTo>
                        <a:pt x="224" y="4"/>
                      </a:lnTo>
                      <a:lnTo>
                        <a:pt x="214" y="4"/>
                      </a:lnTo>
                      <a:lnTo>
                        <a:pt x="203" y="4"/>
                      </a:lnTo>
                      <a:lnTo>
                        <a:pt x="188" y="7"/>
                      </a:lnTo>
                      <a:lnTo>
                        <a:pt x="171" y="7"/>
                      </a:lnTo>
                      <a:lnTo>
                        <a:pt x="160" y="7"/>
                      </a:lnTo>
                      <a:lnTo>
                        <a:pt x="149" y="9"/>
                      </a:lnTo>
                      <a:lnTo>
                        <a:pt x="132" y="9"/>
                      </a:lnTo>
                      <a:lnTo>
                        <a:pt x="117" y="9"/>
                      </a:lnTo>
                      <a:lnTo>
                        <a:pt x="107" y="9"/>
                      </a:lnTo>
                      <a:lnTo>
                        <a:pt x="96" y="9"/>
                      </a:lnTo>
                      <a:lnTo>
                        <a:pt x="81" y="9"/>
                      </a:lnTo>
                      <a:lnTo>
                        <a:pt x="68" y="9"/>
                      </a:lnTo>
                      <a:lnTo>
                        <a:pt x="60" y="9"/>
                      </a:lnTo>
                      <a:lnTo>
                        <a:pt x="51" y="11"/>
                      </a:lnTo>
                      <a:lnTo>
                        <a:pt x="38" y="11"/>
                      </a:lnTo>
                      <a:lnTo>
                        <a:pt x="23" y="15"/>
                      </a:lnTo>
                      <a:lnTo>
                        <a:pt x="10" y="30"/>
                      </a:lnTo>
                      <a:lnTo>
                        <a:pt x="2" y="52"/>
                      </a:lnTo>
                      <a:lnTo>
                        <a:pt x="0" y="75"/>
                      </a:lnTo>
                      <a:lnTo>
                        <a:pt x="0" y="112"/>
                      </a:lnTo>
                      <a:lnTo>
                        <a:pt x="0" y="137"/>
                      </a:lnTo>
                      <a:lnTo>
                        <a:pt x="0" y="163"/>
                      </a:lnTo>
                      <a:lnTo>
                        <a:pt x="0" y="199"/>
                      </a:lnTo>
                      <a:lnTo>
                        <a:pt x="2" y="223"/>
                      </a:lnTo>
                      <a:lnTo>
                        <a:pt x="10" y="242"/>
                      </a:lnTo>
                      <a:lnTo>
                        <a:pt x="23" y="255"/>
                      </a:lnTo>
                      <a:lnTo>
                        <a:pt x="38" y="259"/>
                      </a:lnTo>
                      <a:lnTo>
                        <a:pt x="55" y="259"/>
                      </a:lnTo>
                      <a:lnTo>
                        <a:pt x="66" y="259"/>
                      </a:lnTo>
                      <a:lnTo>
                        <a:pt x="77" y="259"/>
                      </a:lnTo>
                      <a:lnTo>
                        <a:pt x="92" y="257"/>
                      </a:lnTo>
                      <a:lnTo>
                        <a:pt x="107" y="257"/>
                      </a:lnTo>
                      <a:lnTo>
                        <a:pt x="117" y="255"/>
                      </a:lnTo>
                      <a:lnTo>
                        <a:pt x="128" y="255"/>
                      </a:lnTo>
                      <a:lnTo>
                        <a:pt x="143" y="255"/>
                      </a:lnTo>
                      <a:lnTo>
                        <a:pt x="160" y="255"/>
                      </a:lnTo>
                      <a:lnTo>
                        <a:pt x="173" y="253"/>
                      </a:lnTo>
                      <a:lnTo>
                        <a:pt x="184" y="253"/>
                      </a:lnTo>
                      <a:lnTo>
                        <a:pt x="201" y="253"/>
                      </a:lnTo>
                      <a:lnTo>
                        <a:pt x="216" y="253"/>
                      </a:lnTo>
                      <a:lnTo>
                        <a:pt x="227" y="253"/>
                      </a:lnTo>
                      <a:lnTo>
                        <a:pt x="235" y="253"/>
                      </a:lnTo>
                      <a:lnTo>
                        <a:pt x="250" y="253"/>
                      </a:lnTo>
                      <a:lnTo>
                        <a:pt x="265" y="251"/>
                      </a:lnTo>
                      <a:lnTo>
                        <a:pt x="274" y="251"/>
                      </a:lnTo>
                      <a:lnTo>
                        <a:pt x="282" y="249"/>
                      </a:lnTo>
                      <a:lnTo>
                        <a:pt x="295" y="249"/>
                      </a:lnTo>
                      <a:lnTo>
                        <a:pt x="310" y="244"/>
                      </a:lnTo>
                      <a:lnTo>
                        <a:pt x="323" y="229"/>
                      </a:lnTo>
                      <a:lnTo>
                        <a:pt x="332" y="210"/>
                      </a:lnTo>
                      <a:lnTo>
                        <a:pt x="334" y="187"/>
                      </a:lnTo>
                      <a:lnTo>
                        <a:pt x="334" y="150"/>
                      </a:lnTo>
                      <a:lnTo>
                        <a:pt x="334" y="124"/>
                      </a:lnTo>
                      <a:lnTo>
                        <a:pt x="334" y="99"/>
                      </a:lnTo>
                      <a:lnTo>
                        <a:pt x="334" y="62"/>
                      </a:lnTo>
                      <a:lnTo>
                        <a:pt x="332" y="39"/>
                      </a:lnTo>
                      <a:lnTo>
                        <a:pt x="323" y="17"/>
                      </a:lnTo>
                      <a:lnTo>
                        <a:pt x="310" y="4"/>
                      </a:lnTo>
                      <a:lnTo>
                        <a:pt x="295" y="0"/>
                      </a:lnTo>
                      <a:close/>
                    </a:path>
                  </a:pathLst>
                </a:custGeom>
                <a:solidFill>
                  <a:srgbClr val="8EA3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261"/>
                <p:cNvSpPr>
                  <a:spLocks/>
                </p:cNvSpPr>
                <p:nvPr/>
              </p:nvSpPr>
              <p:spPr bwMode="auto">
                <a:xfrm>
                  <a:off x="4885" y="1045"/>
                  <a:ext cx="163" cy="274"/>
                </a:xfrm>
                <a:custGeom>
                  <a:avLst/>
                  <a:gdLst>
                    <a:gd name="T0" fmla="*/ 0 w 163"/>
                    <a:gd name="T1" fmla="*/ 79 h 274"/>
                    <a:gd name="T2" fmla="*/ 0 w 163"/>
                    <a:gd name="T3" fmla="*/ 116 h 274"/>
                    <a:gd name="T4" fmla="*/ 0 w 163"/>
                    <a:gd name="T5" fmla="*/ 141 h 274"/>
                    <a:gd name="T6" fmla="*/ 0 w 163"/>
                    <a:gd name="T7" fmla="*/ 167 h 274"/>
                    <a:gd name="T8" fmla="*/ 0 w 163"/>
                    <a:gd name="T9" fmla="*/ 203 h 274"/>
                    <a:gd name="T10" fmla="*/ 3 w 163"/>
                    <a:gd name="T11" fmla="*/ 227 h 274"/>
                    <a:gd name="T12" fmla="*/ 11 w 163"/>
                    <a:gd name="T13" fmla="*/ 246 h 274"/>
                    <a:gd name="T14" fmla="*/ 24 w 163"/>
                    <a:gd name="T15" fmla="*/ 259 h 274"/>
                    <a:gd name="T16" fmla="*/ 39 w 163"/>
                    <a:gd name="T17" fmla="*/ 263 h 274"/>
                    <a:gd name="T18" fmla="*/ 50 w 163"/>
                    <a:gd name="T19" fmla="*/ 263 h 274"/>
                    <a:gd name="T20" fmla="*/ 58 w 163"/>
                    <a:gd name="T21" fmla="*/ 263 h 274"/>
                    <a:gd name="T22" fmla="*/ 65 w 163"/>
                    <a:gd name="T23" fmla="*/ 263 h 274"/>
                    <a:gd name="T24" fmla="*/ 71 w 163"/>
                    <a:gd name="T25" fmla="*/ 263 h 274"/>
                    <a:gd name="T26" fmla="*/ 77 w 163"/>
                    <a:gd name="T27" fmla="*/ 263 h 274"/>
                    <a:gd name="T28" fmla="*/ 84 w 163"/>
                    <a:gd name="T29" fmla="*/ 263 h 274"/>
                    <a:gd name="T30" fmla="*/ 92 w 163"/>
                    <a:gd name="T31" fmla="*/ 261 h 274"/>
                    <a:gd name="T32" fmla="*/ 103 w 163"/>
                    <a:gd name="T33" fmla="*/ 261 h 274"/>
                    <a:gd name="T34" fmla="*/ 120 w 163"/>
                    <a:gd name="T35" fmla="*/ 266 h 274"/>
                    <a:gd name="T36" fmla="*/ 133 w 163"/>
                    <a:gd name="T37" fmla="*/ 272 h 274"/>
                    <a:gd name="T38" fmla="*/ 144 w 163"/>
                    <a:gd name="T39" fmla="*/ 274 h 274"/>
                    <a:gd name="T40" fmla="*/ 157 w 163"/>
                    <a:gd name="T41" fmla="*/ 261 h 274"/>
                    <a:gd name="T42" fmla="*/ 163 w 163"/>
                    <a:gd name="T43" fmla="*/ 240 h 274"/>
                    <a:gd name="T44" fmla="*/ 163 w 163"/>
                    <a:gd name="T45" fmla="*/ 221 h 274"/>
                    <a:gd name="T46" fmla="*/ 157 w 163"/>
                    <a:gd name="T47" fmla="*/ 199 h 274"/>
                    <a:gd name="T48" fmla="*/ 155 w 163"/>
                    <a:gd name="T49" fmla="*/ 171 h 274"/>
                    <a:gd name="T50" fmla="*/ 155 w 163"/>
                    <a:gd name="T51" fmla="*/ 146 h 274"/>
                    <a:gd name="T52" fmla="*/ 155 w 163"/>
                    <a:gd name="T53" fmla="*/ 126 h 274"/>
                    <a:gd name="T54" fmla="*/ 155 w 163"/>
                    <a:gd name="T55" fmla="*/ 109 h 274"/>
                    <a:gd name="T56" fmla="*/ 155 w 163"/>
                    <a:gd name="T57" fmla="*/ 83 h 274"/>
                    <a:gd name="T58" fmla="*/ 157 w 163"/>
                    <a:gd name="T59" fmla="*/ 60 h 274"/>
                    <a:gd name="T60" fmla="*/ 163 w 163"/>
                    <a:gd name="T61" fmla="*/ 41 h 274"/>
                    <a:gd name="T62" fmla="*/ 163 w 163"/>
                    <a:gd name="T63" fmla="*/ 26 h 274"/>
                    <a:gd name="T64" fmla="*/ 157 w 163"/>
                    <a:gd name="T65" fmla="*/ 13 h 274"/>
                    <a:gd name="T66" fmla="*/ 148 w 163"/>
                    <a:gd name="T67" fmla="*/ 4 h 274"/>
                    <a:gd name="T68" fmla="*/ 140 w 163"/>
                    <a:gd name="T69" fmla="*/ 0 h 274"/>
                    <a:gd name="T70" fmla="*/ 131 w 163"/>
                    <a:gd name="T71" fmla="*/ 0 h 274"/>
                    <a:gd name="T72" fmla="*/ 125 w 163"/>
                    <a:gd name="T73" fmla="*/ 2 h 274"/>
                    <a:gd name="T74" fmla="*/ 118 w 163"/>
                    <a:gd name="T75" fmla="*/ 6 h 274"/>
                    <a:gd name="T76" fmla="*/ 110 w 163"/>
                    <a:gd name="T77" fmla="*/ 8 h 274"/>
                    <a:gd name="T78" fmla="*/ 101 w 163"/>
                    <a:gd name="T79" fmla="*/ 13 h 274"/>
                    <a:gd name="T80" fmla="*/ 90 w 163"/>
                    <a:gd name="T81" fmla="*/ 15 h 274"/>
                    <a:gd name="T82" fmla="*/ 75 w 163"/>
                    <a:gd name="T83" fmla="*/ 15 h 274"/>
                    <a:gd name="T84" fmla="*/ 65 w 163"/>
                    <a:gd name="T85" fmla="*/ 15 h 274"/>
                    <a:gd name="T86" fmla="*/ 54 w 163"/>
                    <a:gd name="T87" fmla="*/ 15 h 274"/>
                    <a:gd name="T88" fmla="*/ 39 w 163"/>
                    <a:gd name="T89" fmla="*/ 17 h 274"/>
                    <a:gd name="T90" fmla="*/ 24 w 163"/>
                    <a:gd name="T91" fmla="*/ 21 h 274"/>
                    <a:gd name="T92" fmla="*/ 11 w 163"/>
                    <a:gd name="T93" fmla="*/ 34 h 274"/>
                    <a:gd name="T94" fmla="*/ 3 w 163"/>
                    <a:gd name="T95" fmla="*/ 56 h 274"/>
                    <a:gd name="T96" fmla="*/ 0 w 163"/>
                    <a:gd name="T97" fmla="*/ 79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3" h="274">
                      <a:moveTo>
                        <a:pt x="0" y="79"/>
                      </a:moveTo>
                      <a:lnTo>
                        <a:pt x="0" y="116"/>
                      </a:lnTo>
                      <a:lnTo>
                        <a:pt x="0" y="141"/>
                      </a:lnTo>
                      <a:lnTo>
                        <a:pt x="0" y="167"/>
                      </a:lnTo>
                      <a:lnTo>
                        <a:pt x="0" y="203"/>
                      </a:lnTo>
                      <a:lnTo>
                        <a:pt x="3" y="227"/>
                      </a:lnTo>
                      <a:lnTo>
                        <a:pt x="11" y="246"/>
                      </a:lnTo>
                      <a:lnTo>
                        <a:pt x="24" y="259"/>
                      </a:lnTo>
                      <a:lnTo>
                        <a:pt x="39" y="263"/>
                      </a:lnTo>
                      <a:lnTo>
                        <a:pt x="50" y="263"/>
                      </a:lnTo>
                      <a:lnTo>
                        <a:pt x="58" y="263"/>
                      </a:lnTo>
                      <a:lnTo>
                        <a:pt x="65" y="263"/>
                      </a:lnTo>
                      <a:lnTo>
                        <a:pt x="71" y="263"/>
                      </a:lnTo>
                      <a:lnTo>
                        <a:pt x="77" y="263"/>
                      </a:lnTo>
                      <a:lnTo>
                        <a:pt x="84" y="263"/>
                      </a:lnTo>
                      <a:lnTo>
                        <a:pt x="92" y="261"/>
                      </a:lnTo>
                      <a:lnTo>
                        <a:pt x="103" y="261"/>
                      </a:lnTo>
                      <a:lnTo>
                        <a:pt x="120" y="266"/>
                      </a:lnTo>
                      <a:lnTo>
                        <a:pt x="133" y="272"/>
                      </a:lnTo>
                      <a:lnTo>
                        <a:pt x="144" y="274"/>
                      </a:lnTo>
                      <a:lnTo>
                        <a:pt x="157" y="261"/>
                      </a:lnTo>
                      <a:lnTo>
                        <a:pt x="163" y="240"/>
                      </a:lnTo>
                      <a:lnTo>
                        <a:pt x="163" y="221"/>
                      </a:lnTo>
                      <a:lnTo>
                        <a:pt x="157" y="199"/>
                      </a:lnTo>
                      <a:lnTo>
                        <a:pt x="155" y="171"/>
                      </a:lnTo>
                      <a:lnTo>
                        <a:pt x="155" y="146"/>
                      </a:lnTo>
                      <a:lnTo>
                        <a:pt x="155" y="126"/>
                      </a:lnTo>
                      <a:lnTo>
                        <a:pt x="155" y="109"/>
                      </a:lnTo>
                      <a:lnTo>
                        <a:pt x="155" y="83"/>
                      </a:lnTo>
                      <a:lnTo>
                        <a:pt x="157" y="60"/>
                      </a:lnTo>
                      <a:lnTo>
                        <a:pt x="163" y="41"/>
                      </a:lnTo>
                      <a:lnTo>
                        <a:pt x="163" y="26"/>
                      </a:lnTo>
                      <a:lnTo>
                        <a:pt x="157" y="13"/>
                      </a:lnTo>
                      <a:lnTo>
                        <a:pt x="148" y="4"/>
                      </a:lnTo>
                      <a:lnTo>
                        <a:pt x="140" y="0"/>
                      </a:lnTo>
                      <a:lnTo>
                        <a:pt x="131" y="0"/>
                      </a:lnTo>
                      <a:lnTo>
                        <a:pt x="125" y="2"/>
                      </a:lnTo>
                      <a:lnTo>
                        <a:pt x="118" y="6"/>
                      </a:lnTo>
                      <a:lnTo>
                        <a:pt x="110" y="8"/>
                      </a:lnTo>
                      <a:lnTo>
                        <a:pt x="101" y="13"/>
                      </a:lnTo>
                      <a:lnTo>
                        <a:pt x="90" y="15"/>
                      </a:lnTo>
                      <a:lnTo>
                        <a:pt x="75" y="15"/>
                      </a:lnTo>
                      <a:lnTo>
                        <a:pt x="65" y="15"/>
                      </a:lnTo>
                      <a:lnTo>
                        <a:pt x="54" y="15"/>
                      </a:lnTo>
                      <a:lnTo>
                        <a:pt x="39" y="17"/>
                      </a:lnTo>
                      <a:lnTo>
                        <a:pt x="24" y="21"/>
                      </a:lnTo>
                      <a:lnTo>
                        <a:pt x="11" y="34"/>
                      </a:lnTo>
                      <a:lnTo>
                        <a:pt x="3" y="56"/>
                      </a:lnTo>
                      <a:lnTo>
                        <a:pt x="0" y="79"/>
                      </a:lnTo>
                      <a:close/>
                    </a:path>
                  </a:pathLst>
                </a:custGeom>
                <a:solidFill>
                  <a:srgbClr val="8EA3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262"/>
                <p:cNvSpPr>
                  <a:spLocks/>
                </p:cNvSpPr>
                <p:nvPr/>
              </p:nvSpPr>
              <p:spPr bwMode="auto">
                <a:xfrm>
                  <a:off x="3936" y="1090"/>
                  <a:ext cx="163" cy="268"/>
                </a:xfrm>
                <a:custGeom>
                  <a:avLst/>
                  <a:gdLst>
                    <a:gd name="T0" fmla="*/ 163 w 163"/>
                    <a:gd name="T1" fmla="*/ 188 h 268"/>
                    <a:gd name="T2" fmla="*/ 163 w 163"/>
                    <a:gd name="T3" fmla="*/ 152 h 268"/>
                    <a:gd name="T4" fmla="*/ 163 w 163"/>
                    <a:gd name="T5" fmla="*/ 128 h 268"/>
                    <a:gd name="T6" fmla="*/ 163 w 163"/>
                    <a:gd name="T7" fmla="*/ 103 h 268"/>
                    <a:gd name="T8" fmla="*/ 163 w 163"/>
                    <a:gd name="T9" fmla="*/ 66 h 268"/>
                    <a:gd name="T10" fmla="*/ 161 w 163"/>
                    <a:gd name="T11" fmla="*/ 43 h 268"/>
                    <a:gd name="T12" fmla="*/ 153 w 163"/>
                    <a:gd name="T13" fmla="*/ 23 h 268"/>
                    <a:gd name="T14" fmla="*/ 140 w 163"/>
                    <a:gd name="T15" fmla="*/ 13 h 268"/>
                    <a:gd name="T16" fmla="*/ 125 w 163"/>
                    <a:gd name="T17" fmla="*/ 8 h 268"/>
                    <a:gd name="T18" fmla="*/ 114 w 163"/>
                    <a:gd name="T19" fmla="*/ 8 h 268"/>
                    <a:gd name="T20" fmla="*/ 105 w 163"/>
                    <a:gd name="T21" fmla="*/ 8 h 268"/>
                    <a:gd name="T22" fmla="*/ 99 w 163"/>
                    <a:gd name="T23" fmla="*/ 8 h 268"/>
                    <a:gd name="T24" fmla="*/ 93 w 163"/>
                    <a:gd name="T25" fmla="*/ 8 h 268"/>
                    <a:gd name="T26" fmla="*/ 86 w 163"/>
                    <a:gd name="T27" fmla="*/ 8 h 268"/>
                    <a:gd name="T28" fmla="*/ 80 w 163"/>
                    <a:gd name="T29" fmla="*/ 8 h 268"/>
                    <a:gd name="T30" fmla="*/ 71 w 163"/>
                    <a:gd name="T31" fmla="*/ 11 h 268"/>
                    <a:gd name="T32" fmla="*/ 60 w 163"/>
                    <a:gd name="T33" fmla="*/ 11 h 268"/>
                    <a:gd name="T34" fmla="*/ 43 w 163"/>
                    <a:gd name="T35" fmla="*/ 8 h 268"/>
                    <a:gd name="T36" fmla="*/ 33 w 163"/>
                    <a:gd name="T37" fmla="*/ 2 h 268"/>
                    <a:gd name="T38" fmla="*/ 20 w 163"/>
                    <a:gd name="T39" fmla="*/ 0 h 268"/>
                    <a:gd name="T40" fmla="*/ 9 w 163"/>
                    <a:gd name="T41" fmla="*/ 13 h 268"/>
                    <a:gd name="T42" fmla="*/ 0 w 163"/>
                    <a:gd name="T43" fmla="*/ 34 h 268"/>
                    <a:gd name="T44" fmla="*/ 0 w 163"/>
                    <a:gd name="T45" fmla="*/ 51 h 268"/>
                    <a:gd name="T46" fmla="*/ 5 w 163"/>
                    <a:gd name="T47" fmla="*/ 73 h 268"/>
                    <a:gd name="T48" fmla="*/ 7 w 163"/>
                    <a:gd name="T49" fmla="*/ 101 h 268"/>
                    <a:gd name="T50" fmla="*/ 7 w 163"/>
                    <a:gd name="T51" fmla="*/ 126 h 268"/>
                    <a:gd name="T52" fmla="*/ 9 w 163"/>
                    <a:gd name="T53" fmla="*/ 143 h 268"/>
                    <a:gd name="T54" fmla="*/ 9 w 163"/>
                    <a:gd name="T55" fmla="*/ 163 h 268"/>
                    <a:gd name="T56" fmla="*/ 9 w 163"/>
                    <a:gd name="T57" fmla="*/ 188 h 268"/>
                    <a:gd name="T58" fmla="*/ 7 w 163"/>
                    <a:gd name="T59" fmla="*/ 210 h 268"/>
                    <a:gd name="T60" fmla="*/ 3 w 163"/>
                    <a:gd name="T61" fmla="*/ 229 h 268"/>
                    <a:gd name="T62" fmla="*/ 0 w 163"/>
                    <a:gd name="T63" fmla="*/ 242 h 268"/>
                    <a:gd name="T64" fmla="*/ 9 w 163"/>
                    <a:gd name="T65" fmla="*/ 257 h 268"/>
                    <a:gd name="T66" fmla="*/ 18 w 163"/>
                    <a:gd name="T67" fmla="*/ 265 h 268"/>
                    <a:gd name="T68" fmla="*/ 26 w 163"/>
                    <a:gd name="T69" fmla="*/ 268 h 268"/>
                    <a:gd name="T70" fmla="*/ 33 w 163"/>
                    <a:gd name="T71" fmla="*/ 268 h 268"/>
                    <a:gd name="T72" fmla="*/ 39 w 163"/>
                    <a:gd name="T73" fmla="*/ 265 h 268"/>
                    <a:gd name="T74" fmla="*/ 45 w 163"/>
                    <a:gd name="T75" fmla="*/ 263 h 268"/>
                    <a:gd name="T76" fmla="*/ 54 w 163"/>
                    <a:gd name="T77" fmla="*/ 259 h 268"/>
                    <a:gd name="T78" fmla="*/ 63 w 163"/>
                    <a:gd name="T79" fmla="*/ 257 h 268"/>
                    <a:gd name="T80" fmla="*/ 73 w 163"/>
                    <a:gd name="T81" fmla="*/ 255 h 268"/>
                    <a:gd name="T82" fmla="*/ 88 w 163"/>
                    <a:gd name="T83" fmla="*/ 253 h 268"/>
                    <a:gd name="T84" fmla="*/ 99 w 163"/>
                    <a:gd name="T85" fmla="*/ 253 h 268"/>
                    <a:gd name="T86" fmla="*/ 110 w 163"/>
                    <a:gd name="T87" fmla="*/ 253 h 268"/>
                    <a:gd name="T88" fmla="*/ 125 w 163"/>
                    <a:gd name="T89" fmla="*/ 253 h 268"/>
                    <a:gd name="T90" fmla="*/ 140 w 163"/>
                    <a:gd name="T91" fmla="*/ 248 h 268"/>
                    <a:gd name="T92" fmla="*/ 153 w 163"/>
                    <a:gd name="T93" fmla="*/ 233 h 268"/>
                    <a:gd name="T94" fmla="*/ 161 w 163"/>
                    <a:gd name="T95" fmla="*/ 212 h 268"/>
                    <a:gd name="T96" fmla="*/ 163 w 163"/>
                    <a:gd name="T97" fmla="*/ 188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3" h="268">
                      <a:moveTo>
                        <a:pt x="163" y="188"/>
                      </a:moveTo>
                      <a:lnTo>
                        <a:pt x="163" y="152"/>
                      </a:lnTo>
                      <a:lnTo>
                        <a:pt x="163" y="128"/>
                      </a:lnTo>
                      <a:lnTo>
                        <a:pt x="163" y="103"/>
                      </a:lnTo>
                      <a:lnTo>
                        <a:pt x="163" y="66"/>
                      </a:lnTo>
                      <a:lnTo>
                        <a:pt x="161" y="43"/>
                      </a:lnTo>
                      <a:lnTo>
                        <a:pt x="153" y="23"/>
                      </a:lnTo>
                      <a:lnTo>
                        <a:pt x="140" y="13"/>
                      </a:lnTo>
                      <a:lnTo>
                        <a:pt x="125" y="8"/>
                      </a:lnTo>
                      <a:lnTo>
                        <a:pt x="114" y="8"/>
                      </a:lnTo>
                      <a:lnTo>
                        <a:pt x="105" y="8"/>
                      </a:lnTo>
                      <a:lnTo>
                        <a:pt x="99" y="8"/>
                      </a:lnTo>
                      <a:lnTo>
                        <a:pt x="93" y="8"/>
                      </a:lnTo>
                      <a:lnTo>
                        <a:pt x="86" y="8"/>
                      </a:lnTo>
                      <a:lnTo>
                        <a:pt x="80" y="8"/>
                      </a:lnTo>
                      <a:lnTo>
                        <a:pt x="71" y="11"/>
                      </a:lnTo>
                      <a:lnTo>
                        <a:pt x="60" y="11"/>
                      </a:lnTo>
                      <a:lnTo>
                        <a:pt x="43" y="8"/>
                      </a:lnTo>
                      <a:lnTo>
                        <a:pt x="33" y="2"/>
                      </a:lnTo>
                      <a:lnTo>
                        <a:pt x="20" y="0"/>
                      </a:lnTo>
                      <a:lnTo>
                        <a:pt x="9" y="13"/>
                      </a:lnTo>
                      <a:lnTo>
                        <a:pt x="0" y="34"/>
                      </a:lnTo>
                      <a:lnTo>
                        <a:pt x="0" y="51"/>
                      </a:lnTo>
                      <a:lnTo>
                        <a:pt x="5" y="73"/>
                      </a:lnTo>
                      <a:lnTo>
                        <a:pt x="7" y="101"/>
                      </a:lnTo>
                      <a:lnTo>
                        <a:pt x="7" y="126"/>
                      </a:lnTo>
                      <a:lnTo>
                        <a:pt x="9" y="143"/>
                      </a:lnTo>
                      <a:lnTo>
                        <a:pt x="9" y="163"/>
                      </a:lnTo>
                      <a:lnTo>
                        <a:pt x="9" y="188"/>
                      </a:lnTo>
                      <a:lnTo>
                        <a:pt x="7" y="210"/>
                      </a:lnTo>
                      <a:lnTo>
                        <a:pt x="3" y="229"/>
                      </a:lnTo>
                      <a:lnTo>
                        <a:pt x="0" y="242"/>
                      </a:lnTo>
                      <a:lnTo>
                        <a:pt x="9" y="257"/>
                      </a:lnTo>
                      <a:lnTo>
                        <a:pt x="18" y="265"/>
                      </a:lnTo>
                      <a:lnTo>
                        <a:pt x="26" y="268"/>
                      </a:lnTo>
                      <a:lnTo>
                        <a:pt x="33" y="268"/>
                      </a:lnTo>
                      <a:lnTo>
                        <a:pt x="39" y="265"/>
                      </a:lnTo>
                      <a:lnTo>
                        <a:pt x="45" y="263"/>
                      </a:lnTo>
                      <a:lnTo>
                        <a:pt x="54" y="259"/>
                      </a:lnTo>
                      <a:lnTo>
                        <a:pt x="63" y="257"/>
                      </a:lnTo>
                      <a:lnTo>
                        <a:pt x="73" y="255"/>
                      </a:lnTo>
                      <a:lnTo>
                        <a:pt x="88" y="253"/>
                      </a:lnTo>
                      <a:lnTo>
                        <a:pt x="99" y="253"/>
                      </a:lnTo>
                      <a:lnTo>
                        <a:pt x="110" y="253"/>
                      </a:lnTo>
                      <a:lnTo>
                        <a:pt x="125" y="253"/>
                      </a:lnTo>
                      <a:lnTo>
                        <a:pt x="140" y="248"/>
                      </a:lnTo>
                      <a:lnTo>
                        <a:pt x="153" y="233"/>
                      </a:lnTo>
                      <a:lnTo>
                        <a:pt x="161" y="212"/>
                      </a:lnTo>
                      <a:lnTo>
                        <a:pt x="163" y="188"/>
                      </a:lnTo>
                      <a:close/>
                    </a:path>
                  </a:pathLst>
                </a:custGeom>
                <a:solidFill>
                  <a:srgbClr val="8EA3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Freeform 263"/>
                <p:cNvSpPr>
                  <a:spLocks/>
                </p:cNvSpPr>
                <p:nvPr/>
              </p:nvSpPr>
              <p:spPr bwMode="auto">
                <a:xfrm>
                  <a:off x="3956" y="1409"/>
                  <a:ext cx="334" cy="255"/>
                </a:xfrm>
                <a:custGeom>
                  <a:avLst/>
                  <a:gdLst>
                    <a:gd name="T0" fmla="*/ 310 w 334"/>
                    <a:gd name="T1" fmla="*/ 242 h 255"/>
                    <a:gd name="T2" fmla="*/ 332 w 334"/>
                    <a:gd name="T3" fmla="*/ 208 h 255"/>
                    <a:gd name="T4" fmla="*/ 334 w 334"/>
                    <a:gd name="T5" fmla="*/ 148 h 255"/>
                    <a:gd name="T6" fmla="*/ 334 w 334"/>
                    <a:gd name="T7" fmla="*/ 96 h 255"/>
                    <a:gd name="T8" fmla="*/ 332 w 334"/>
                    <a:gd name="T9" fmla="*/ 36 h 255"/>
                    <a:gd name="T10" fmla="*/ 310 w 334"/>
                    <a:gd name="T11" fmla="*/ 4 h 255"/>
                    <a:gd name="T12" fmla="*/ 278 w 334"/>
                    <a:gd name="T13" fmla="*/ 0 h 255"/>
                    <a:gd name="T14" fmla="*/ 257 w 334"/>
                    <a:gd name="T15" fmla="*/ 2 h 255"/>
                    <a:gd name="T16" fmla="*/ 225 w 334"/>
                    <a:gd name="T17" fmla="*/ 4 h 255"/>
                    <a:gd name="T18" fmla="*/ 203 w 334"/>
                    <a:gd name="T19" fmla="*/ 4 h 255"/>
                    <a:gd name="T20" fmla="*/ 171 w 334"/>
                    <a:gd name="T21" fmla="*/ 6 h 255"/>
                    <a:gd name="T22" fmla="*/ 150 w 334"/>
                    <a:gd name="T23" fmla="*/ 9 h 255"/>
                    <a:gd name="T24" fmla="*/ 118 w 334"/>
                    <a:gd name="T25" fmla="*/ 9 h 255"/>
                    <a:gd name="T26" fmla="*/ 98 w 334"/>
                    <a:gd name="T27" fmla="*/ 11 h 255"/>
                    <a:gd name="T28" fmla="*/ 68 w 334"/>
                    <a:gd name="T29" fmla="*/ 11 h 255"/>
                    <a:gd name="T30" fmla="*/ 51 w 334"/>
                    <a:gd name="T31" fmla="*/ 11 h 255"/>
                    <a:gd name="T32" fmla="*/ 23 w 334"/>
                    <a:gd name="T33" fmla="*/ 15 h 255"/>
                    <a:gd name="T34" fmla="*/ 2 w 334"/>
                    <a:gd name="T35" fmla="*/ 49 h 255"/>
                    <a:gd name="T36" fmla="*/ 0 w 334"/>
                    <a:gd name="T37" fmla="*/ 109 h 255"/>
                    <a:gd name="T38" fmla="*/ 0 w 334"/>
                    <a:gd name="T39" fmla="*/ 159 h 255"/>
                    <a:gd name="T40" fmla="*/ 2 w 334"/>
                    <a:gd name="T41" fmla="*/ 219 h 255"/>
                    <a:gd name="T42" fmla="*/ 23 w 334"/>
                    <a:gd name="T43" fmla="*/ 251 h 255"/>
                    <a:gd name="T44" fmla="*/ 55 w 334"/>
                    <a:gd name="T45" fmla="*/ 255 h 255"/>
                    <a:gd name="T46" fmla="*/ 77 w 334"/>
                    <a:gd name="T47" fmla="*/ 255 h 255"/>
                    <a:gd name="T48" fmla="*/ 109 w 334"/>
                    <a:gd name="T49" fmla="*/ 255 h 255"/>
                    <a:gd name="T50" fmla="*/ 130 w 334"/>
                    <a:gd name="T51" fmla="*/ 253 h 255"/>
                    <a:gd name="T52" fmla="*/ 163 w 334"/>
                    <a:gd name="T53" fmla="*/ 251 h 255"/>
                    <a:gd name="T54" fmla="*/ 184 w 334"/>
                    <a:gd name="T55" fmla="*/ 251 h 255"/>
                    <a:gd name="T56" fmla="*/ 216 w 334"/>
                    <a:gd name="T57" fmla="*/ 249 h 255"/>
                    <a:gd name="T58" fmla="*/ 238 w 334"/>
                    <a:gd name="T59" fmla="*/ 249 h 255"/>
                    <a:gd name="T60" fmla="*/ 265 w 334"/>
                    <a:gd name="T61" fmla="*/ 249 h 255"/>
                    <a:gd name="T62" fmla="*/ 283 w 334"/>
                    <a:gd name="T63" fmla="*/ 246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4" h="255">
                      <a:moveTo>
                        <a:pt x="295" y="246"/>
                      </a:moveTo>
                      <a:lnTo>
                        <a:pt x="310" y="242"/>
                      </a:lnTo>
                      <a:lnTo>
                        <a:pt x="323" y="227"/>
                      </a:lnTo>
                      <a:lnTo>
                        <a:pt x="332" y="208"/>
                      </a:lnTo>
                      <a:lnTo>
                        <a:pt x="334" y="184"/>
                      </a:lnTo>
                      <a:lnTo>
                        <a:pt x="334" y="148"/>
                      </a:lnTo>
                      <a:lnTo>
                        <a:pt x="334" y="122"/>
                      </a:lnTo>
                      <a:lnTo>
                        <a:pt x="334" y="96"/>
                      </a:lnTo>
                      <a:lnTo>
                        <a:pt x="334" y="60"/>
                      </a:lnTo>
                      <a:lnTo>
                        <a:pt x="332" y="36"/>
                      </a:lnTo>
                      <a:lnTo>
                        <a:pt x="323" y="17"/>
                      </a:lnTo>
                      <a:lnTo>
                        <a:pt x="310" y="4"/>
                      </a:lnTo>
                      <a:lnTo>
                        <a:pt x="295" y="0"/>
                      </a:lnTo>
                      <a:lnTo>
                        <a:pt x="278" y="0"/>
                      </a:lnTo>
                      <a:lnTo>
                        <a:pt x="268" y="0"/>
                      </a:lnTo>
                      <a:lnTo>
                        <a:pt x="257" y="2"/>
                      </a:lnTo>
                      <a:lnTo>
                        <a:pt x="242" y="2"/>
                      </a:lnTo>
                      <a:lnTo>
                        <a:pt x="225" y="4"/>
                      </a:lnTo>
                      <a:lnTo>
                        <a:pt x="214" y="4"/>
                      </a:lnTo>
                      <a:lnTo>
                        <a:pt x="203" y="4"/>
                      </a:lnTo>
                      <a:lnTo>
                        <a:pt x="188" y="4"/>
                      </a:lnTo>
                      <a:lnTo>
                        <a:pt x="171" y="6"/>
                      </a:lnTo>
                      <a:lnTo>
                        <a:pt x="160" y="6"/>
                      </a:lnTo>
                      <a:lnTo>
                        <a:pt x="150" y="9"/>
                      </a:lnTo>
                      <a:lnTo>
                        <a:pt x="133" y="9"/>
                      </a:lnTo>
                      <a:lnTo>
                        <a:pt x="118" y="9"/>
                      </a:lnTo>
                      <a:lnTo>
                        <a:pt x="107" y="9"/>
                      </a:lnTo>
                      <a:lnTo>
                        <a:pt x="98" y="11"/>
                      </a:lnTo>
                      <a:lnTo>
                        <a:pt x="83" y="11"/>
                      </a:lnTo>
                      <a:lnTo>
                        <a:pt x="68" y="11"/>
                      </a:lnTo>
                      <a:lnTo>
                        <a:pt x="60" y="11"/>
                      </a:lnTo>
                      <a:lnTo>
                        <a:pt x="51" y="11"/>
                      </a:lnTo>
                      <a:lnTo>
                        <a:pt x="38" y="11"/>
                      </a:lnTo>
                      <a:lnTo>
                        <a:pt x="23" y="15"/>
                      </a:lnTo>
                      <a:lnTo>
                        <a:pt x="10" y="30"/>
                      </a:lnTo>
                      <a:lnTo>
                        <a:pt x="2" y="49"/>
                      </a:lnTo>
                      <a:lnTo>
                        <a:pt x="0" y="73"/>
                      </a:lnTo>
                      <a:lnTo>
                        <a:pt x="0" y="109"/>
                      </a:lnTo>
                      <a:lnTo>
                        <a:pt x="0" y="135"/>
                      </a:lnTo>
                      <a:lnTo>
                        <a:pt x="0" y="159"/>
                      </a:lnTo>
                      <a:lnTo>
                        <a:pt x="0" y="195"/>
                      </a:lnTo>
                      <a:lnTo>
                        <a:pt x="2" y="219"/>
                      </a:lnTo>
                      <a:lnTo>
                        <a:pt x="10" y="238"/>
                      </a:lnTo>
                      <a:lnTo>
                        <a:pt x="23" y="251"/>
                      </a:lnTo>
                      <a:lnTo>
                        <a:pt x="38" y="255"/>
                      </a:lnTo>
                      <a:lnTo>
                        <a:pt x="55" y="255"/>
                      </a:lnTo>
                      <a:lnTo>
                        <a:pt x="66" y="255"/>
                      </a:lnTo>
                      <a:lnTo>
                        <a:pt x="77" y="255"/>
                      </a:lnTo>
                      <a:lnTo>
                        <a:pt x="92" y="255"/>
                      </a:lnTo>
                      <a:lnTo>
                        <a:pt x="109" y="255"/>
                      </a:lnTo>
                      <a:lnTo>
                        <a:pt x="120" y="253"/>
                      </a:lnTo>
                      <a:lnTo>
                        <a:pt x="130" y="253"/>
                      </a:lnTo>
                      <a:lnTo>
                        <a:pt x="145" y="253"/>
                      </a:lnTo>
                      <a:lnTo>
                        <a:pt x="163" y="251"/>
                      </a:lnTo>
                      <a:lnTo>
                        <a:pt x="173" y="251"/>
                      </a:lnTo>
                      <a:lnTo>
                        <a:pt x="184" y="251"/>
                      </a:lnTo>
                      <a:lnTo>
                        <a:pt x="201" y="249"/>
                      </a:lnTo>
                      <a:lnTo>
                        <a:pt x="216" y="249"/>
                      </a:lnTo>
                      <a:lnTo>
                        <a:pt x="227" y="249"/>
                      </a:lnTo>
                      <a:lnTo>
                        <a:pt x="238" y="249"/>
                      </a:lnTo>
                      <a:lnTo>
                        <a:pt x="253" y="249"/>
                      </a:lnTo>
                      <a:lnTo>
                        <a:pt x="265" y="249"/>
                      </a:lnTo>
                      <a:lnTo>
                        <a:pt x="274" y="246"/>
                      </a:lnTo>
                      <a:lnTo>
                        <a:pt x="283" y="246"/>
                      </a:lnTo>
                      <a:lnTo>
                        <a:pt x="295" y="246"/>
                      </a:lnTo>
                      <a:close/>
                    </a:path>
                  </a:pathLst>
                </a:custGeom>
                <a:solidFill>
                  <a:srgbClr val="8EA3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264"/>
                <p:cNvSpPr>
                  <a:spLocks/>
                </p:cNvSpPr>
                <p:nvPr/>
              </p:nvSpPr>
              <p:spPr bwMode="auto">
                <a:xfrm>
                  <a:off x="4331" y="1394"/>
                  <a:ext cx="334" cy="259"/>
                </a:xfrm>
                <a:custGeom>
                  <a:avLst/>
                  <a:gdLst>
                    <a:gd name="T0" fmla="*/ 310 w 334"/>
                    <a:gd name="T1" fmla="*/ 242 h 259"/>
                    <a:gd name="T2" fmla="*/ 332 w 334"/>
                    <a:gd name="T3" fmla="*/ 210 h 259"/>
                    <a:gd name="T4" fmla="*/ 334 w 334"/>
                    <a:gd name="T5" fmla="*/ 150 h 259"/>
                    <a:gd name="T6" fmla="*/ 334 w 334"/>
                    <a:gd name="T7" fmla="*/ 99 h 259"/>
                    <a:gd name="T8" fmla="*/ 332 w 334"/>
                    <a:gd name="T9" fmla="*/ 39 h 259"/>
                    <a:gd name="T10" fmla="*/ 310 w 334"/>
                    <a:gd name="T11" fmla="*/ 4 h 259"/>
                    <a:gd name="T12" fmla="*/ 280 w 334"/>
                    <a:gd name="T13" fmla="*/ 2 h 259"/>
                    <a:gd name="T14" fmla="*/ 259 w 334"/>
                    <a:gd name="T15" fmla="*/ 2 h 259"/>
                    <a:gd name="T16" fmla="*/ 227 w 334"/>
                    <a:gd name="T17" fmla="*/ 4 h 259"/>
                    <a:gd name="T18" fmla="*/ 205 w 334"/>
                    <a:gd name="T19" fmla="*/ 6 h 259"/>
                    <a:gd name="T20" fmla="*/ 173 w 334"/>
                    <a:gd name="T21" fmla="*/ 6 h 259"/>
                    <a:gd name="T22" fmla="*/ 150 w 334"/>
                    <a:gd name="T23" fmla="*/ 6 h 259"/>
                    <a:gd name="T24" fmla="*/ 117 w 334"/>
                    <a:gd name="T25" fmla="*/ 9 h 259"/>
                    <a:gd name="T26" fmla="*/ 98 w 334"/>
                    <a:gd name="T27" fmla="*/ 9 h 259"/>
                    <a:gd name="T28" fmla="*/ 70 w 334"/>
                    <a:gd name="T29" fmla="*/ 9 h 259"/>
                    <a:gd name="T30" fmla="*/ 53 w 334"/>
                    <a:gd name="T31" fmla="*/ 9 h 259"/>
                    <a:gd name="T32" fmla="*/ 23 w 334"/>
                    <a:gd name="T33" fmla="*/ 15 h 259"/>
                    <a:gd name="T34" fmla="*/ 2 w 334"/>
                    <a:gd name="T35" fmla="*/ 51 h 259"/>
                    <a:gd name="T36" fmla="*/ 0 w 334"/>
                    <a:gd name="T37" fmla="*/ 111 h 259"/>
                    <a:gd name="T38" fmla="*/ 2 w 334"/>
                    <a:gd name="T39" fmla="*/ 161 h 259"/>
                    <a:gd name="T40" fmla="*/ 4 w 334"/>
                    <a:gd name="T41" fmla="*/ 221 h 259"/>
                    <a:gd name="T42" fmla="*/ 23 w 334"/>
                    <a:gd name="T43" fmla="*/ 255 h 259"/>
                    <a:gd name="T44" fmla="*/ 55 w 334"/>
                    <a:gd name="T45" fmla="*/ 257 h 259"/>
                    <a:gd name="T46" fmla="*/ 77 w 334"/>
                    <a:gd name="T47" fmla="*/ 257 h 259"/>
                    <a:gd name="T48" fmla="*/ 109 w 334"/>
                    <a:gd name="T49" fmla="*/ 257 h 259"/>
                    <a:gd name="T50" fmla="*/ 130 w 334"/>
                    <a:gd name="T51" fmla="*/ 255 h 259"/>
                    <a:gd name="T52" fmla="*/ 162 w 334"/>
                    <a:gd name="T53" fmla="*/ 253 h 259"/>
                    <a:gd name="T54" fmla="*/ 184 w 334"/>
                    <a:gd name="T55" fmla="*/ 253 h 259"/>
                    <a:gd name="T56" fmla="*/ 216 w 334"/>
                    <a:gd name="T57" fmla="*/ 251 h 259"/>
                    <a:gd name="T58" fmla="*/ 237 w 334"/>
                    <a:gd name="T59" fmla="*/ 251 h 259"/>
                    <a:gd name="T60" fmla="*/ 265 w 334"/>
                    <a:gd name="T61" fmla="*/ 249 h 259"/>
                    <a:gd name="T62" fmla="*/ 282 w 334"/>
                    <a:gd name="T63" fmla="*/ 249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4" h="259">
                      <a:moveTo>
                        <a:pt x="295" y="249"/>
                      </a:moveTo>
                      <a:lnTo>
                        <a:pt x="310" y="242"/>
                      </a:lnTo>
                      <a:lnTo>
                        <a:pt x="323" y="229"/>
                      </a:lnTo>
                      <a:lnTo>
                        <a:pt x="332" y="210"/>
                      </a:lnTo>
                      <a:lnTo>
                        <a:pt x="334" y="186"/>
                      </a:lnTo>
                      <a:lnTo>
                        <a:pt x="334" y="150"/>
                      </a:lnTo>
                      <a:lnTo>
                        <a:pt x="334" y="124"/>
                      </a:lnTo>
                      <a:lnTo>
                        <a:pt x="334" y="99"/>
                      </a:lnTo>
                      <a:lnTo>
                        <a:pt x="334" y="62"/>
                      </a:lnTo>
                      <a:lnTo>
                        <a:pt x="332" y="39"/>
                      </a:lnTo>
                      <a:lnTo>
                        <a:pt x="323" y="17"/>
                      </a:lnTo>
                      <a:lnTo>
                        <a:pt x="310" y="4"/>
                      </a:lnTo>
                      <a:lnTo>
                        <a:pt x="295" y="0"/>
                      </a:lnTo>
                      <a:lnTo>
                        <a:pt x="280" y="2"/>
                      </a:lnTo>
                      <a:lnTo>
                        <a:pt x="270" y="2"/>
                      </a:lnTo>
                      <a:lnTo>
                        <a:pt x="259" y="2"/>
                      </a:lnTo>
                      <a:lnTo>
                        <a:pt x="242" y="4"/>
                      </a:lnTo>
                      <a:lnTo>
                        <a:pt x="227" y="4"/>
                      </a:lnTo>
                      <a:lnTo>
                        <a:pt x="216" y="4"/>
                      </a:lnTo>
                      <a:lnTo>
                        <a:pt x="205" y="6"/>
                      </a:lnTo>
                      <a:lnTo>
                        <a:pt x="190" y="6"/>
                      </a:lnTo>
                      <a:lnTo>
                        <a:pt x="173" y="6"/>
                      </a:lnTo>
                      <a:lnTo>
                        <a:pt x="160" y="6"/>
                      </a:lnTo>
                      <a:lnTo>
                        <a:pt x="150" y="6"/>
                      </a:lnTo>
                      <a:lnTo>
                        <a:pt x="132" y="9"/>
                      </a:lnTo>
                      <a:lnTo>
                        <a:pt x="117" y="9"/>
                      </a:lnTo>
                      <a:lnTo>
                        <a:pt x="109" y="9"/>
                      </a:lnTo>
                      <a:lnTo>
                        <a:pt x="98" y="9"/>
                      </a:lnTo>
                      <a:lnTo>
                        <a:pt x="83" y="9"/>
                      </a:lnTo>
                      <a:lnTo>
                        <a:pt x="70" y="9"/>
                      </a:lnTo>
                      <a:lnTo>
                        <a:pt x="62" y="9"/>
                      </a:lnTo>
                      <a:lnTo>
                        <a:pt x="53" y="9"/>
                      </a:lnTo>
                      <a:lnTo>
                        <a:pt x="38" y="9"/>
                      </a:lnTo>
                      <a:lnTo>
                        <a:pt x="23" y="15"/>
                      </a:lnTo>
                      <a:lnTo>
                        <a:pt x="10" y="30"/>
                      </a:lnTo>
                      <a:lnTo>
                        <a:pt x="2" y="51"/>
                      </a:lnTo>
                      <a:lnTo>
                        <a:pt x="0" y="75"/>
                      </a:lnTo>
                      <a:lnTo>
                        <a:pt x="0" y="111"/>
                      </a:lnTo>
                      <a:lnTo>
                        <a:pt x="2" y="135"/>
                      </a:lnTo>
                      <a:lnTo>
                        <a:pt x="2" y="161"/>
                      </a:lnTo>
                      <a:lnTo>
                        <a:pt x="2" y="197"/>
                      </a:lnTo>
                      <a:lnTo>
                        <a:pt x="4" y="221"/>
                      </a:lnTo>
                      <a:lnTo>
                        <a:pt x="12" y="240"/>
                      </a:lnTo>
                      <a:lnTo>
                        <a:pt x="23" y="255"/>
                      </a:lnTo>
                      <a:lnTo>
                        <a:pt x="38" y="259"/>
                      </a:lnTo>
                      <a:lnTo>
                        <a:pt x="55" y="257"/>
                      </a:lnTo>
                      <a:lnTo>
                        <a:pt x="66" y="257"/>
                      </a:lnTo>
                      <a:lnTo>
                        <a:pt x="77" y="257"/>
                      </a:lnTo>
                      <a:lnTo>
                        <a:pt x="94" y="257"/>
                      </a:lnTo>
                      <a:lnTo>
                        <a:pt x="109" y="257"/>
                      </a:lnTo>
                      <a:lnTo>
                        <a:pt x="120" y="255"/>
                      </a:lnTo>
                      <a:lnTo>
                        <a:pt x="130" y="255"/>
                      </a:lnTo>
                      <a:lnTo>
                        <a:pt x="145" y="255"/>
                      </a:lnTo>
                      <a:lnTo>
                        <a:pt x="162" y="253"/>
                      </a:lnTo>
                      <a:lnTo>
                        <a:pt x="173" y="253"/>
                      </a:lnTo>
                      <a:lnTo>
                        <a:pt x="184" y="253"/>
                      </a:lnTo>
                      <a:lnTo>
                        <a:pt x="201" y="253"/>
                      </a:lnTo>
                      <a:lnTo>
                        <a:pt x="216" y="251"/>
                      </a:lnTo>
                      <a:lnTo>
                        <a:pt x="227" y="251"/>
                      </a:lnTo>
                      <a:lnTo>
                        <a:pt x="237" y="251"/>
                      </a:lnTo>
                      <a:lnTo>
                        <a:pt x="252" y="251"/>
                      </a:lnTo>
                      <a:lnTo>
                        <a:pt x="265" y="249"/>
                      </a:lnTo>
                      <a:lnTo>
                        <a:pt x="274" y="249"/>
                      </a:lnTo>
                      <a:lnTo>
                        <a:pt x="282" y="249"/>
                      </a:lnTo>
                      <a:lnTo>
                        <a:pt x="295" y="249"/>
                      </a:lnTo>
                      <a:close/>
                    </a:path>
                  </a:pathLst>
                </a:custGeom>
                <a:solidFill>
                  <a:srgbClr val="8EA3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265"/>
                <p:cNvSpPr>
                  <a:spLocks/>
                </p:cNvSpPr>
                <p:nvPr/>
              </p:nvSpPr>
              <p:spPr bwMode="auto">
                <a:xfrm>
                  <a:off x="4705" y="1385"/>
                  <a:ext cx="335" cy="253"/>
                </a:xfrm>
                <a:custGeom>
                  <a:avLst/>
                  <a:gdLst>
                    <a:gd name="T0" fmla="*/ 311 w 335"/>
                    <a:gd name="T1" fmla="*/ 243 h 253"/>
                    <a:gd name="T2" fmla="*/ 332 w 335"/>
                    <a:gd name="T3" fmla="*/ 206 h 253"/>
                    <a:gd name="T4" fmla="*/ 335 w 335"/>
                    <a:gd name="T5" fmla="*/ 146 h 253"/>
                    <a:gd name="T6" fmla="*/ 335 w 335"/>
                    <a:gd name="T7" fmla="*/ 95 h 253"/>
                    <a:gd name="T8" fmla="*/ 332 w 335"/>
                    <a:gd name="T9" fmla="*/ 35 h 253"/>
                    <a:gd name="T10" fmla="*/ 311 w 335"/>
                    <a:gd name="T11" fmla="*/ 5 h 253"/>
                    <a:gd name="T12" fmla="*/ 281 w 335"/>
                    <a:gd name="T13" fmla="*/ 0 h 253"/>
                    <a:gd name="T14" fmla="*/ 260 w 335"/>
                    <a:gd name="T15" fmla="*/ 0 h 253"/>
                    <a:gd name="T16" fmla="*/ 228 w 335"/>
                    <a:gd name="T17" fmla="*/ 0 h 253"/>
                    <a:gd name="T18" fmla="*/ 206 w 335"/>
                    <a:gd name="T19" fmla="*/ 0 h 253"/>
                    <a:gd name="T20" fmla="*/ 174 w 335"/>
                    <a:gd name="T21" fmla="*/ 3 h 253"/>
                    <a:gd name="T22" fmla="*/ 153 w 335"/>
                    <a:gd name="T23" fmla="*/ 3 h 253"/>
                    <a:gd name="T24" fmla="*/ 120 w 335"/>
                    <a:gd name="T25" fmla="*/ 5 h 253"/>
                    <a:gd name="T26" fmla="*/ 99 w 335"/>
                    <a:gd name="T27" fmla="*/ 5 h 253"/>
                    <a:gd name="T28" fmla="*/ 71 w 335"/>
                    <a:gd name="T29" fmla="*/ 5 h 253"/>
                    <a:gd name="T30" fmla="*/ 54 w 335"/>
                    <a:gd name="T31" fmla="*/ 7 h 253"/>
                    <a:gd name="T32" fmla="*/ 26 w 335"/>
                    <a:gd name="T33" fmla="*/ 13 h 253"/>
                    <a:gd name="T34" fmla="*/ 5 w 335"/>
                    <a:gd name="T35" fmla="*/ 45 h 253"/>
                    <a:gd name="T36" fmla="*/ 0 w 335"/>
                    <a:gd name="T37" fmla="*/ 105 h 253"/>
                    <a:gd name="T38" fmla="*/ 3 w 335"/>
                    <a:gd name="T39" fmla="*/ 157 h 253"/>
                    <a:gd name="T40" fmla="*/ 5 w 335"/>
                    <a:gd name="T41" fmla="*/ 217 h 253"/>
                    <a:gd name="T42" fmla="*/ 26 w 335"/>
                    <a:gd name="T43" fmla="*/ 249 h 253"/>
                    <a:gd name="T44" fmla="*/ 56 w 335"/>
                    <a:gd name="T45" fmla="*/ 253 h 253"/>
                    <a:gd name="T46" fmla="*/ 78 w 335"/>
                    <a:gd name="T47" fmla="*/ 253 h 253"/>
                    <a:gd name="T48" fmla="*/ 110 w 335"/>
                    <a:gd name="T49" fmla="*/ 253 h 253"/>
                    <a:gd name="T50" fmla="*/ 131 w 335"/>
                    <a:gd name="T51" fmla="*/ 253 h 253"/>
                    <a:gd name="T52" fmla="*/ 163 w 335"/>
                    <a:gd name="T53" fmla="*/ 251 h 253"/>
                    <a:gd name="T54" fmla="*/ 187 w 335"/>
                    <a:gd name="T55" fmla="*/ 251 h 253"/>
                    <a:gd name="T56" fmla="*/ 219 w 335"/>
                    <a:gd name="T57" fmla="*/ 251 h 253"/>
                    <a:gd name="T58" fmla="*/ 238 w 335"/>
                    <a:gd name="T59" fmla="*/ 249 h 253"/>
                    <a:gd name="T60" fmla="*/ 266 w 335"/>
                    <a:gd name="T61" fmla="*/ 249 h 253"/>
                    <a:gd name="T62" fmla="*/ 283 w 335"/>
                    <a:gd name="T63" fmla="*/ 247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5" h="253">
                      <a:moveTo>
                        <a:pt x="298" y="247"/>
                      </a:moveTo>
                      <a:lnTo>
                        <a:pt x="311" y="243"/>
                      </a:lnTo>
                      <a:lnTo>
                        <a:pt x="324" y="228"/>
                      </a:lnTo>
                      <a:lnTo>
                        <a:pt x="332" y="206"/>
                      </a:lnTo>
                      <a:lnTo>
                        <a:pt x="335" y="183"/>
                      </a:lnTo>
                      <a:lnTo>
                        <a:pt x="335" y="146"/>
                      </a:lnTo>
                      <a:lnTo>
                        <a:pt x="335" y="120"/>
                      </a:lnTo>
                      <a:lnTo>
                        <a:pt x="335" y="95"/>
                      </a:lnTo>
                      <a:lnTo>
                        <a:pt x="335" y="58"/>
                      </a:lnTo>
                      <a:lnTo>
                        <a:pt x="332" y="35"/>
                      </a:lnTo>
                      <a:lnTo>
                        <a:pt x="324" y="15"/>
                      </a:lnTo>
                      <a:lnTo>
                        <a:pt x="311" y="5"/>
                      </a:lnTo>
                      <a:lnTo>
                        <a:pt x="298" y="0"/>
                      </a:lnTo>
                      <a:lnTo>
                        <a:pt x="281" y="0"/>
                      </a:lnTo>
                      <a:lnTo>
                        <a:pt x="270" y="0"/>
                      </a:lnTo>
                      <a:lnTo>
                        <a:pt x="260" y="0"/>
                      </a:lnTo>
                      <a:lnTo>
                        <a:pt x="243" y="0"/>
                      </a:lnTo>
                      <a:lnTo>
                        <a:pt x="228" y="0"/>
                      </a:lnTo>
                      <a:lnTo>
                        <a:pt x="217" y="0"/>
                      </a:lnTo>
                      <a:lnTo>
                        <a:pt x="206" y="0"/>
                      </a:lnTo>
                      <a:lnTo>
                        <a:pt x="191" y="0"/>
                      </a:lnTo>
                      <a:lnTo>
                        <a:pt x="174" y="3"/>
                      </a:lnTo>
                      <a:lnTo>
                        <a:pt x="163" y="3"/>
                      </a:lnTo>
                      <a:lnTo>
                        <a:pt x="153" y="3"/>
                      </a:lnTo>
                      <a:lnTo>
                        <a:pt x="135" y="5"/>
                      </a:lnTo>
                      <a:lnTo>
                        <a:pt x="120" y="5"/>
                      </a:lnTo>
                      <a:lnTo>
                        <a:pt x="110" y="5"/>
                      </a:lnTo>
                      <a:lnTo>
                        <a:pt x="99" y="5"/>
                      </a:lnTo>
                      <a:lnTo>
                        <a:pt x="84" y="5"/>
                      </a:lnTo>
                      <a:lnTo>
                        <a:pt x="71" y="5"/>
                      </a:lnTo>
                      <a:lnTo>
                        <a:pt x="63" y="5"/>
                      </a:lnTo>
                      <a:lnTo>
                        <a:pt x="54" y="7"/>
                      </a:lnTo>
                      <a:lnTo>
                        <a:pt x="41" y="7"/>
                      </a:lnTo>
                      <a:lnTo>
                        <a:pt x="26" y="13"/>
                      </a:lnTo>
                      <a:lnTo>
                        <a:pt x="13" y="26"/>
                      </a:lnTo>
                      <a:lnTo>
                        <a:pt x="5" y="45"/>
                      </a:lnTo>
                      <a:lnTo>
                        <a:pt x="0" y="69"/>
                      </a:lnTo>
                      <a:lnTo>
                        <a:pt x="0" y="105"/>
                      </a:lnTo>
                      <a:lnTo>
                        <a:pt x="3" y="131"/>
                      </a:lnTo>
                      <a:lnTo>
                        <a:pt x="3" y="157"/>
                      </a:lnTo>
                      <a:lnTo>
                        <a:pt x="3" y="193"/>
                      </a:lnTo>
                      <a:lnTo>
                        <a:pt x="5" y="217"/>
                      </a:lnTo>
                      <a:lnTo>
                        <a:pt x="13" y="236"/>
                      </a:lnTo>
                      <a:lnTo>
                        <a:pt x="26" y="249"/>
                      </a:lnTo>
                      <a:lnTo>
                        <a:pt x="41" y="253"/>
                      </a:lnTo>
                      <a:lnTo>
                        <a:pt x="56" y="253"/>
                      </a:lnTo>
                      <a:lnTo>
                        <a:pt x="67" y="253"/>
                      </a:lnTo>
                      <a:lnTo>
                        <a:pt x="78" y="253"/>
                      </a:lnTo>
                      <a:lnTo>
                        <a:pt x="95" y="253"/>
                      </a:lnTo>
                      <a:lnTo>
                        <a:pt x="110" y="253"/>
                      </a:lnTo>
                      <a:lnTo>
                        <a:pt x="120" y="253"/>
                      </a:lnTo>
                      <a:lnTo>
                        <a:pt x="131" y="253"/>
                      </a:lnTo>
                      <a:lnTo>
                        <a:pt x="146" y="251"/>
                      </a:lnTo>
                      <a:lnTo>
                        <a:pt x="163" y="251"/>
                      </a:lnTo>
                      <a:lnTo>
                        <a:pt x="174" y="251"/>
                      </a:lnTo>
                      <a:lnTo>
                        <a:pt x="187" y="251"/>
                      </a:lnTo>
                      <a:lnTo>
                        <a:pt x="204" y="251"/>
                      </a:lnTo>
                      <a:lnTo>
                        <a:pt x="219" y="251"/>
                      </a:lnTo>
                      <a:lnTo>
                        <a:pt x="228" y="249"/>
                      </a:lnTo>
                      <a:lnTo>
                        <a:pt x="238" y="249"/>
                      </a:lnTo>
                      <a:lnTo>
                        <a:pt x="253" y="249"/>
                      </a:lnTo>
                      <a:lnTo>
                        <a:pt x="266" y="249"/>
                      </a:lnTo>
                      <a:lnTo>
                        <a:pt x="275" y="247"/>
                      </a:lnTo>
                      <a:lnTo>
                        <a:pt x="283" y="247"/>
                      </a:lnTo>
                      <a:lnTo>
                        <a:pt x="298" y="247"/>
                      </a:lnTo>
                      <a:close/>
                    </a:path>
                  </a:pathLst>
                </a:custGeom>
                <a:solidFill>
                  <a:srgbClr val="8EA3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266"/>
                <p:cNvSpPr>
                  <a:spLocks/>
                </p:cNvSpPr>
                <p:nvPr/>
              </p:nvSpPr>
              <p:spPr bwMode="auto">
                <a:xfrm>
                  <a:off x="4511" y="1715"/>
                  <a:ext cx="334" cy="253"/>
                </a:xfrm>
                <a:custGeom>
                  <a:avLst/>
                  <a:gdLst>
                    <a:gd name="T0" fmla="*/ 278 w 334"/>
                    <a:gd name="T1" fmla="*/ 0 h 253"/>
                    <a:gd name="T2" fmla="*/ 257 w 334"/>
                    <a:gd name="T3" fmla="*/ 0 h 253"/>
                    <a:gd name="T4" fmla="*/ 224 w 334"/>
                    <a:gd name="T5" fmla="*/ 0 h 253"/>
                    <a:gd name="T6" fmla="*/ 203 w 334"/>
                    <a:gd name="T7" fmla="*/ 0 h 253"/>
                    <a:gd name="T8" fmla="*/ 171 w 334"/>
                    <a:gd name="T9" fmla="*/ 2 h 253"/>
                    <a:gd name="T10" fmla="*/ 149 w 334"/>
                    <a:gd name="T11" fmla="*/ 5 h 253"/>
                    <a:gd name="T12" fmla="*/ 117 w 334"/>
                    <a:gd name="T13" fmla="*/ 5 h 253"/>
                    <a:gd name="T14" fmla="*/ 96 w 334"/>
                    <a:gd name="T15" fmla="*/ 5 h 253"/>
                    <a:gd name="T16" fmla="*/ 68 w 334"/>
                    <a:gd name="T17" fmla="*/ 5 h 253"/>
                    <a:gd name="T18" fmla="*/ 51 w 334"/>
                    <a:gd name="T19" fmla="*/ 5 h 253"/>
                    <a:gd name="T20" fmla="*/ 23 w 334"/>
                    <a:gd name="T21" fmla="*/ 11 h 253"/>
                    <a:gd name="T22" fmla="*/ 2 w 334"/>
                    <a:gd name="T23" fmla="*/ 45 h 253"/>
                    <a:gd name="T24" fmla="*/ 0 w 334"/>
                    <a:gd name="T25" fmla="*/ 105 h 253"/>
                    <a:gd name="T26" fmla="*/ 0 w 334"/>
                    <a:gd name="T27" fmla="*/ 157 h 253"/>
                    <a:gd name="T28" fmla="*/ 2 w 334"/>
                    <a:gd name="T29" fmla="*/ 217 h 253"/>
                    <a:gd name="T30" fmla="*/ 23 w 334"/>
                    <a:gd name="T31" fmla="*/ 249 h 253"/>
                    <a:gd name="T32" fmla="*/ 55 w 334"/>
                    <a:gd name="T33" fmla="*/ 253 h 253"/>
                    <a:gd name="T34" fmla="*/ 77 w 334"/>
                    <a:gd name="T35" fmla="*/ 253 h 253"/>
                    <a:gd name="T36" fmla="*/ 107 w 334"/>
                    <a:gd name="T37" fmla="*/ 251 h 253"/>
                    <a:gd name="T38" fmla="*/ 128 w 334"/>
                    <a:gd name="T39" fmla="*/ 251 h 253"/>
                    <a:gd name="T40" fmla="*/ 160 w 334"/>
                    <a:gd name="T41" fmla="*/ 249 h 253"/>
                    <a:gd name="T42" fmla="*/ 184 w 334"/>
                    <a:gd name="T43" fmla="*/ 249 h 253"/>
                    <a:gd name="T44" fmla="*/ 216 w 334"/>
                    <a:gd name="T45" fmla="*/ 249 h 253"/>
                    <a:gd name="T46" fmla="*/ 235 w 334"/>
                    <a:gd name="T47" fmla="*/ 249 h 253"/>
                    <a:gd name="T48" fmla="*/ 265 w 334"/>
                    <a:gd name="T49" fmla="*/ 247 h 253"/>
                    <a:gd name="T50" fmla="*/ 282 w 334"/>
                    <a:gd name="T51" fmla="*/ 247 h 253"/>
                    <a:gd name="T52" fmla="*/ 310 w 334"/>
                    <a:gd name="T53" fmla="*/ 242 h 253"/>
                    <a:gd name="T54" fmla="*/ 332 w 334"/>
                    <a:gd name="T55" fmla="*/ 208 h 253"/>
                    <a:gd name="T56" fmla="*/ 334 w 334"/>
                    <a:gd name="T57" fmla="*/ 148 h 253"/>
                    <a:gd name="T58" fmla="*/ 334 w 334"/>
                    <a:gd name="T59" fmla="*/ 97 h 253"/>
                    <a:gd name="T60" fmla="*/ 332 w 334"/>
                    <a:gd name="T61" fmla="*/ 37 h 253"/>
                    <a:gd name="T62" fmla="*/ 310 w 334"/>
                    <a:gd name="T63" fmla="*/ 5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4" h="253">
                      <a:moveTo>
                        <a:pt x="295" y="0"/>
                      </a:moveTo>
                      <a:lnTo>
                        <a:pt x="278" y="0"/>
                      </a:lnTo>
                      <a:lnTo>
                        <a:pt x="267" y="0"/>
                      </a:lnTo>
                      <a:lnTo>
                        <a:pt x="257" y="0"/>
                      </a:lnTo>
                      <a:lnTo>
                        <a:pt x="239" y="0"/>
                      </a:lnTo>
                      <a:lnTo>
                        <a:pt x="224" y="0"/>
                      </a:lnTo>
                      <a:lnTo>
                        <a:pt x="214" y="0"/>
                      </a:lnTo>
                      <a:lnTo>
                        <a:pt x="203" y="0"/>
                      </a:lnTo>
                      <a:lnTo>
                        <a:pt x="188" y="0"/>
                      </a:lnTo>
                      <a:lnTo>
                        <a:pt x="171" y="2"/>
                      </a:lnTo>
                      <a:lnTo>
                        <a:pt x="160" y="2"/>
                      </a:lnTo>
                      <a:lnTo>
                        <a:pt x="149" y="5"/>
                      </a:lnTo>
                      <a:lnTo>
                        <a:pt x="132" y="5"/>
                      </a:lnTo>
                      <a:lnTo>
                        <a:pt x="117" y="5"/>
                      </a:lnTo>
                      <a:lnTo>
                        <a:pt x="107" y="5"/>
                      </a:lnTo>
                      <a:lnTo>
                        <a:pt x="96" y="5"/>
                      </a:lnTo>
                      <a:lnTo>
                        <a:pt x="81" y="5"/>
                      </a:lnTo>
                      <a:lnTo>
                        <a:pt x="68" y="5"/>
                      </a:lnTo>
                      <a:lnTo>
                        <a:pt x="60" y="5"/>
                      </a:lnTo>
                      <a:lnTo>
                        <a:pt x="51" y="5"/>
                      </a:lnTo>
                      <a:lnTo>
                        <a:pt x="38" y="7"/>
                      </a:lnTo>
                      <a:lnTo>
                        <a:pt x="23" y="11"/>
                      </a:lnTo>
                      <a:lnTo>
                        <a:pt x="10" y="24"/>
                      </a:lnTo>
                      <a:lnTo>
                        <a:pt x="2" y="45"/>
                      </a:lnTo>
                      <a:lnTo>
                        <a:pt x="0" y="69"/>
                      </a:lnTo>
                      <a:lnTo>
                        <a:pt x="0" y="105"/>
                      </a:lnTo>
                      <a:lnTo>
                        <a:pt x="0" y="131"/>
                      </a:lnTo>
                      <a:lnTo>
                        <a:pt x="0" y="157"/>
                      </a:lnTo>
                      <a:lnTo>
                        <a:pt x="0" y="193"/>
                      </a:lnTo>
                      <a:lnTo>
                        <a:pt x="2" y="217"/>
                      </a:lnTo>
                      <a:lnTo>
                        <a:pt x="10" y="236"/>
                      </a:lnTo>
                      <a:lnTo>
                        <a:pt x="23" y="249"/>
                      </a:lnTo>
                      <a:lnTo>
                        <a:pt x="38" y="253"/>
                      </a:lnTo>
                      <a:lnTo>
                        <a:pt x="55" y="253"/>
                      </a:lnTo>
                      <a:lnTo>
                        <a:pt x="66" y="253"/>
                      </a:lnTo>
                      <a:lnTo>
                        <a:pt x="77" y="253"/>
                      </a:lnTo>
                      <a:lnTo>
                        <a:pt x="92" y="253"/>
                      </a:lnTo>
                      <a:lnTo>
                        <a:pt x="107" y="251"/>
                      </a:lnTo>
                      <a:lnTo>
                        <a:pt x="117" y="251"/>
                      </a:lnTo>
                      <a:lnTo>
                        <a:pt x="128" y="251"/>
                      </a:lnTo>
                      <a:lnTo>
                        <a:pt x="143" y="249"/>
                      </a:lnTo>
                      <a:lnTo>
                        <a:pt x="160" y="249"/>
                      </a:lnTo>
                      <a:lnTo>
                        <a:pt x="173" y="249"/>
                      </a:lnTo>
                      <a:lnTo>
                        <a:pt x="184" y="249"/>
                      </a:lnTo>
                      <a:lnTo>
                        <a:pt x="201" y="249"/>
                      </a:lnTo>
                      <a:lnTo>
                        <a:pt x="216" y="249"/>
                      </a:lnTo>
                      <a:lnTo>
                        <a:pt x="227" y="249"/>
                      </a:lnTo>
                      <a:lnTo>
                        <a:pt x="235" y="249"/>
                      </a:lnTo>
                      <a:lnTo>
                        <a:pt x="250" y="247"/>
                      </a:lnTo>
                      <a:lnTo>
                        <a:pt x="265" y="247"/>
                      </a:lnTo>
                      <a:lnTo>
                        <a:pt x="274" y="247"/>
                      </a:lnTo>
                      <a:lnTo>
                        <a:pt x="282" y="247"/>
                      </a:lnTo>
                      <a:lnTo>
                        <a:pt x="295" y="247"/>
                      </a:lnTo>
                      <a:lnTo>
                        <a:pt x="310" y="242"/>
                      </a:lnTo>
                      <a:lnTo>
                        <a:pt x="323" y="227"/>
                      </a:lnTo>
                      <a:lnTo>
                        <a:pt x="332" y="208"/>
                      </a:lnTo>
                      <a:lnTo>
                        <a:pt x="334" y="185"/>
                      </a:lnTo>
                      <a:lnTo>
                        <a:pt x="334" y="148"/>
                      </a:lnTo>
                      <a:lnTo>
                        <a:pt x="334" y="122"/>
                      </a:lnTo>
                      <a:lnTo>
                        <a:pt x="334" y="97"/>
                      </a:lnTo>
                      <a:lnTo>
                        <a:pt x="334" y="60"/>
                      </a:lnTo>
                      <a:lnTo>
                        <a:pt x="332" y="37"/>
                      </a:lnTo>
                      <a:lnTo>
                        <a:pt x="323" y="17"/>
                      </a:lnTo>
                      <a:lnTo>
                        <a:pt x="310" y="5"/>
                      </a:lnTo>
                      <a:lnTo>
                        <a:pt x="295" y="0"/>
                      </a:lnTo>
                      <a:close/>
                    </a:path>
                  </a:pathLst>
                </a:custGeom>
                <a:solidFill>
                  <a:srgbClr val="8EA3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267"/>
                <p:cNvSpPr>
                  <a:spLocks/>
                </p:cNvSpPr>
                <p:nvPr/>
              </p:nvSpPr>
              <p:spPr bwMode="auto">
                <a:xfrm>
                  <a:off x="4885" y="1694"/>
                  <a:ext cx="163" cy="274"/>
                </a:xfrm>
                <a:custGeom>
                  <a:avLst/>
                  <a:gdLst>
                    <a:gd name="T0" fmla="*/ 0 w 163"/>
                    <a:gd name="T1" fmla="*/ 79 h 274"/>
                    <a:gd name="T2" fmla="*/ 0 w 163"/>
                    <a:gd name="T3" fmla="*/ 116 h 274"/>
                    <a:gd name="T4" fmla="*/ 0 w 163"/>
                    <a:gd name="T5" fmla="*/ 141 h 274"/>
                    <a:gd name="T6" fmla="*/ 0 w 163"/>
                    <a:gd name="T7" fmla="*/ 167 h 274"/>
                    <a:gd name="T8" fmla="*/ 0 w 163"/>
                    <a:gd name="T9" fmla="*/ 203 h 274"/>
                    <a:gd name="T10" fmla="*/ 3 w 163"/>
                    <a:gd name="T11" fmla="*/ 227 h 274"/>
                    <a:gd name="T12" fmla="*/ 11 w 163"/>
                    <a:gd name="T13" fmla="*/ 246 h 274"/>
                    <a:gd name="T14" fmla="*/ 24 w 163"/>
                    <a:gd name="T15" fmla="*/ 261 h 274"/>
                    <a:gd name="T16" fmla="*/ 39 w 163"/>
                    <a:gd name="T17" fmla="*/ 266 h 274"/>
                    <a:gd name="T18" fmla="*/ 50 w 163"/>
                    <a:gd name="T19" fmla="*/ 266 h 274"/>
                    <a:gd name="T20" fmla="*/ 58 w 163"/>
                    <a:gd name="T21" fmla="*/ 263 h 274"/>
                    <a:gd name="T22" fmla="*/ 65 w 163"/>
                    <a:gd name="T23" fmla="*/ 263 h 274"/>
                    <a:gd name="T24" fmla="*/ 71 w 163"/>
                    <a:gd name="T25" fmla="*/ 263 h 274"/>
                    <a:gd name="T26" fmla="*/ 77 w 163"/>
                    <a:gd name="T27" fmla="*/ 263 h 274"/>
                    <a:gd name="T28" fmla="*/ 84 w 163"/>
                    <a:gd name="T29" fmla="*/ 263 h 274"/>
                    <a:gd name="T30" fmla="*/ 92 w 163"/>
                    <a:gd name="T31" fmla="*/ 263 h 274"/>
                    <a:gd name="T32" fmla="*/ 103 w 163"/>
                    <a:gd name="T33" fmla="*/ 263 h 274"/>
                    <a:gd name="T34" fmla="*/ 120 w 163"/>
                    <a:gd name="T35" fmla="*/ 268 h 274"/>
                    <a:gd name="T36" fmla="*/ 133 w 163"/>
                    <a:gd name="T37" fmla="*/ 274 h 274"/>
                    <a:gd name="T38" fmla="*/ 144 w 163"/>
                    <a:gd name="T39" fmla="*/ 274 h 274"/>
                    <a:gd name="T40" fmla="*/ 157 w 163"/>
                    <a:gd name="T41" fmla="*/ 261 h 274"/>
                    <a:gd name="T42" fmla="*/ 163 w 163"/>
                    <a:gd name="T43" fmla="*/ 240 h 274"/>
                    <a:gd name="T44" fmla="*/ 163 w 163"/>
                    <a:gd name="T45" fmla="*/ 221 h 274"/>
                    <a:gd name="T46" fmla="*/ 159 w 163"/>
                    <a:gd name="T47" fmla="*/ 201 h 274"/>
                    <a:gd name="T48" fmla="*/ 157 w 163"/>
                    <a:gd name="T49" fmla="*/ 173 h 274"/>
                    <a:gd name="T50" fmla="*/ 157 w 163"/>
                    <a:gd name="T51" fmla="*/ 148 h 274"/>
                    <a:gd name="T52" fmla="*/ 157 w 163"/>
                    <a:gd name="T53" fmla="*/ 128 h 274"/>
                    <a:gd name="T54" fmla="*/ 157 w 163"/>
                    <a:gd name="T55" fmla="*/ 109 h 274"/>
                    <a:gd name="T56" fmla="*/ 157 w 163"/>
                    <a:gd name="T57" fmla="*/ 83 h 274"/>
                    <a:gd name="T58" fmla="*/ 159 w 163"/>
                    <a:gd name="T59" fmla="*/ 60 h 274"/>
                    <a:gd name="T60" fmla="*/ 163 w 163"/>
                    <a:gd name="T61" fmla="*/ 43 h 274"/>
                    <a:gd name="T62" fmla="*/ 163 w 163"/>
                    <a:gd name="T63" fmla="*/ 28 h 274"/>
                    <a:gd name="T64" fmla="*/ 157 w 163"/>
                    <a:gd name="T65" fmla="*/ 13 h 274"/>
                    <a:gd name="T66" fmla="*/ 148 w 163"/>
                    <a:gd name="T67" fmla="*/ 4 h 274"/>
                    <a:gd name="T68" fmla="*/ 140 w 163"/>
                    <a:gd name="T69" fmla="*/ 2 h 274"/>
                    <a:gd name="T70" fmla="*/ 131 w 163"/>
                    <a:gd name="T71" fmla="*/ 0 h 274"/>
                    <a:gd name="T72" fmla="*/ 125 w 163"/>
                    <a:gd name="T73" fmla="*/ 2 h 274"/>
                    <a:gd name="T74" fmla="*/ 118 w 163"/>
                    <a:gd name="T75" fmla="*/ 6 h 274"/>
                    <a:gd name="T76" fmla="*/ 110 w 163"/>
                    <a:gd name="T77" fmla="*/ 11 h 274"/>
                    <a:gd name="T78" fmla="*/ 101 w 163"/>
                    <a:gd name="T79" fmla="*/ 13 h 274"/>
                    <a:gd name="T80" fmla="*/ 90 w 163"/>
                    <a:gd name="T81" fmla="*/ 15 h 274"/>
                    <a:gd name="T82" fmla="*/ 75 w 163"/>
                    <a:gd name="T83" fmla="*/ 15 h 274"/>
                    <a:gd name="T84" fmla="*/ 65 w 163"/>
                    <a:gd name="T85" fmla="*/ 15 h 274"/>
                    <a:gd name="T86" fmla="*/ 54 w 163"/>
                    <a:gd name="T87" fmla="*/ 17 h 274"/>
                    <a:gd name="T88" fmla="*/ 39 w 163"/>
                    <a:gd name="T89" fmla="*/ 17 h 274"/>
                    <a:gd name="T90" fmla="*/ 24 w 163"/>
                    <a:gd name="T91" fmla="*/ 21 h 274"/>
                    <a:gd name="T92" fmla="*/ 11 w 163"/>
                    <a:gd name="T93" fmla="*/ 34 h 274"/>
                    <a:gd name="T94" fmla="*/ 3 w 163"/>
                    <a:gd name="T95" fmla="*/ 56 h 274"/>
                    <a:gd name="T96" fmla="*/ 0 w 163"/>
                    <a:gd name="T97" fmla="*/ 79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3" h="274">
                      <a:moveTo>
                        <a:pt x="0" y="79"/>
                      </a:moveTo>
                      <a:lnTo>
                        <a:pt x="0" y="116"/>
                      </a:lnTo>
                      <a:lnTo>
                        <a:pt x="0" y="141"/>
                      </a:lnTo>
                      <a:lnTo>
                        <a:pt x="0" y="167"/>
                      </a:lnTo>
                      <a:lnTo>
                        <a:pt x="0" y="203"/>
                      </a:lnTo>
                      <a:lnTo>
                        <a:pt x="3" y="227"/>
                      </a:lnTo>
                      <a:lnTo>
                        <a:pt x="11" y="246"/>
                      </a:lnTo>
                      <a:lnTo>
                        <a:pt x="24" y="261"/>
                      </a:lnTo>
                      <a:lnTo>
                        <a:pt x="39" y="266"/>
                      </a:lnTo>
                      <a:lnTo>
                        <a:pt x="50" y="266"/>
                      </a:lnTo>
                      <a:lnTo>
                        <a:pt x="58" y="263"/>
                      </a:lnTo>
                      <a:lnTo>
                        <a:pt x="65" y="263"/>
                      </a:lnTo>
                      <a:lnTo>
                        <a:pt x="71" y="263"/>
                      </a:lnTo>
                      <a:lnTo>
                        <a:pt x="77" y="263"/>
                      </a:lnTo>
                      <a:lnTo>
                        <a:pt x="84" y="263"/>
                      </a:lnTo>
                      <a:lnTo>
                        <a:pt x="92" y="263"/>
                      </a:lnTo>
                      <a:lnTo>
                        <a:pt x="103" y="263"/>
                      </a:lnTo>
                      <a:lnTo>
                        <a:pt x="120" y="268"/>
                      </a:lnTo>
                      <a:lnTo>
                        <a:pt x="133" y="274"/>
                      </a:lnTo>
                      <a:lnTo>
                        <a:pt x="144" y="274"/>
                      </a:lnTo>
                      <a:lnTo>
                        <a:pt x="157" y="261"/>
                      </a:lnTo>
                      <a:lnTo>
                        <a:pt x="163" y="240"/>
                      </a:lnTo>
                      <a:lnTo>
                        <a:pt x="163" y="221"/>
                      </a:lnTo>
                      <a:lnTo>
                        <a:pt x="159" y="201"/>
                      </a:lnTo>
                      <a:lnTo>
                        <a:pt x="157" y="173"/>
                      </a:lnTo>
                      <a:lnTo>
                        <a:pt x="157" y="148"/>
                      </a:lnTo>
                      <a:lnTo>
                        <a:pt x="157" y="128"/>
                      </a:lnTo>
                      <a:lnTo>
                        <a:pt x="157" y="109"/>
                      </a:lnTo>
                      <a:lnTo>
                        <a:pt x="157" y="83"/>
                      </a:lnTo>
                      <a:lnTo>
                        <a:pt x="159" y="60"/>
                      </a:lnTo>
                      <a:lnTo>
                        <a:pt x="163" y="43"/>
                      </a:lnTo>
                      <a:lnTo>
                        <a:pt x="163" y="28"/>
                      </a:lnTo>
                      <a:lnTo>
                        <a:pt x="157" y="13"/>
                      </a:lnTo>
                      <a:lnTo>
                        <a:pt x="148" y="4"/>
                      </a:lnTo>
                      <a:lnTo>
                        <a:pt x="140" y="2"/>
                      </a:lnTo>
                      <a:lnTo>
                        <a:pt x="131" y="0"/>
                      </a:lnTo>
                      <a:lnTo>
                        <a:pt x="125" y="2"/>
                      </a:lnTo>
                      <a:lnTo>
                        <a:pt x="118" y="6"/>
                      </a:lnTo>
                      <a:lnTo>
                        <a:pt x="110" y="11"/>
                      </a:lnTo>
                      <a:lnTo>
                        <a:pt x="101" y="13"/>
                      </a:lnTo>
                      <a:lnTo>
                        <a:pt x="90" y="15"/>
                      </a:lnTo>
                      <a:lnTo>
                        <a:pt x="75" y="15"/>
                      </a:lnTo>
                      <a:lnTo>
                        <a:pt x="65" y="15"/>
                      </a:lnTo>
                      <a:lnTo>
                        <a:pt x="54" y="17"/>
                      </a:lnTo>
                      <a:lnTo>
                        <a:pt x="39" y="17"/>
                      </a:lnTo>
                      <a:lnTo>
                        <a:pt x="24" y="21"/>
                      </a:lnTo>
                      <a:lnTo>
                        <a:pt x="11" y="34"/>
                      </a:lnTo>
                      <a:lnTo>
                        <a:pt x="3" y="56"/>
                      </a:lnTo>
                      <a:lnTo>
                        <a:pt x="0" y="79"/>
                      </a:lnTo>
                      <a:close/>
                    </a:path>
                  </a:pathLst>
                </a:custGeom>
                <a:solidFill>
                  <a:srgbClr val="8EA3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Freeform 268"/>
                <p:cNvSpPr>
                  <a:spLocks/>
                </p:cNvSpPr>
                <p:nvPr/>
              </p:nvSpPr>
              <p:spPr bwMode="auto">
                <a:xfrm>
                  <a:off x="3936" y="1728"/>
                  <a:ext cx="163" cy="270"/>
                </a:xfrm>
                <a:custGeom>
                  <a:avLst/>
                  <a:gdLst>
                    <a:gd name="T0" fmla="*/ 163 w 163"/>
                    <a:gd name="T1" fmla="*/ 193 h 270"/>
                    <a:gd name="T2" fmla="*/ 163 w 163"/>
                    <a:gd name="T3" fmla="*/ 157 h 270"/>
                    <a:gd name="T4" fmla="*/ 163 w 163"/>
                    <a:gd name="T5" fmla="*/ 131 h 270"/>
                    <a:gd name="T6" fmla="*/ 163 w 163"/>
                    <a:gd name="T7" fmla="*/ 105 h 270"/>
                    <a:gd name="T8" fmla="*/ 163 w 163"/>
                    <a:gd name="T9" fmla="*/ 69 h 270"/>
                    <a:gd name="T10" fmla="*/ 161 w 163"/>
                    <a:gd name="T11" fmla="*/ 45 h 270"/>
                    <a:gd name="T12" fmla="*/ 153 w 163"/>
                    <a:gd name="T13" fmla="*/ 26 h 270"/>
                    <a:gd name="T14" fmla="*/ 140 w 163"/>
                    <a:gd name="T15" fmla="*/ 13 h 270"/>
                    <a:gd name="T16" fmla="*/ 125 w 163"/>
                    <a:gd name="T17" fmla="*/ 9 h 270"/>
                    <a:gd name="T18" fmla="*/ 114 w 163"/>
                    <a:gd name="T19" fmla="*/ 9 h 270"/>
                    <a:gd name="T20" fmla="*/ 105 w 163"/>
                    <a:gd name="T21" fmla="*/ 11 h 270"/>
                    <a:gd name="T22" fmla="*/ 99 w 163"/>
                    <a:gd name="T23" fmla="*/ 11 h 270"/>
                    <a:gd name="T24" fmla="*/ 93 w 163"/>
                    <a:gd name="T25" fmla="*/ 11 h 270"/>
                    <a:gd name="T26" fmla="*/ 86 w 163"/>
                    <a:gd name="T27" fmla="*/ 11 h 270"/>
                    <a:gd name="T28" fmla="*/ 80 w 163"/>
                    <a:gd name="T29" fmla="*/ 11 h 270"/>
                    <a:gd name="T30" fmla="*/ 71 w 163"/>
                    <a:gd name="T31" fmla="*/ 11 h 270"/>
                    <a:gd name="T32" fmla="*/ 60 w 163"/>
                    <a:gd name="T33" fmla="*/ 11 h 270"/>
                    <a:gd name="T34" fmla="*/ 43 w 163"/>
                    <a:gd name="T35" fmla="*/ 9 h 270"/>
                    <a:gd name="T36" fmla="*/ 30 w 163"/>
                    <a:gd name="T37" fmla="*/ 2 h 270"/>
                    <a:gd name="T38" fmla="*/ 20 w 163"/>
                    <a:gd name="T39" fmla="*/ 0 h 270"/>
                    <a:gd name="T40" fmla="*/ 7 w 163"/>
                    <a:gd name="T41" fmla="*/ 13 h 270"/>
                    <a:gd name="T42" fmla="*/ 0 w 163"/>
                    <a:gd name="T43" fmla="*/ 34 h 270"/>
                    <a:gd name="T44" fmla="*/ 3 w 163"/>
                    <a:gd name="T45" fmla="*/ 54 h 270"/>
                    <a:gd name="T46" fmla="*/ 7 w 163"/>
                    <a:gd name="T47" fmla="*/ 73 h 270"/>
                    <a:gd name="T48" fmla="*/ 9 w 163"/>
                    <a:gd name="T49" fmla="*/ 101 h 270"/>
                    <a:gd name="T50" fmla="*/ 9 w 163"/>
                    <a:gd name="T51" fmla="*/ 127 h 270"/>
                    <a:gd name="T52" fmla="*/ 9 w 163"/>
                    <a:gd name="T53" fmla="*/ 144 h 270"/>
                    <a:gd name="T54" fmla="*/ 7 w 163"/>
                    <a:gd name="T55" fmla="*/ 163 h 270"/>
                    <a:gd name="T56" fmla="*/ 7 w 163"/>
                    <a:gd name="T57" fmla="*/ 189 h 270"/>
                    <a:gd name="T58" fmla="*/ 5 w 163"/>
                    <a:gd name="T59" fmla="*/ 210 h 270"/>
                    <a:gd name="T60" fmla="*/ 0 w 163"/>
                    <a:gd name="T61" fmla="*/ 229 h 270"/>
                    <a:gd name="T62" fmla="*/ 0 w 163"/>
                    <a:gd name="T63" fmla="*/ 242 h 270"/>
                    <a:gd name="T64" fmla="*/ 9 w 163"/>
                    <a:gd name="T65" fmla="*/ 257 h 270"/>
                    <a:gd name="T66" fmla="*/ 18 w 163"/>
                    <a:gd name="T67" fmla="*/ 266 h 270"/>
                    <a:gd name="T68" fmla="*/ 26 w 163"/>
                    <a:gd name="T69" fmla="*/ 268 h 270"/>
                    <a:gd name="T70" fmla="*/ 33 w 163"/>
                    <a:gd name="T71" fmla="*/ 270 h 270"/>
                    <a:gd name="T72" fmla="*/ 39 w 163"/>
                    <a:gd name="T73" fmla="*/ 268 h 270"/>
                    <a:gd name="T74" fmla="*/ 45 w 163"/>
                    <a:gd name="T75" fmla="*/ 264 h 270"/>
                    <a:gd name="T76" fmla="*/ 54 w 163"/>
                    <a:gd name="T77" fmla="*/ 262 h 270"/>
                    <a:gd name="T78" fmla="*/ 63 w 163"/>
                    <a:gd name="T79" fmla="*/ 259 h 270"/>
                    <a:gd name="T80" fmla="*/ 73 w 163"/>
                    <a:gd name="T81" fmla="*/ 257 h 270"/>
                    <a:gd name="T82" fmla="*/ 88 w 163"/>
                    <a:gd name="T83" fmla="*/ 255 h 270"/>
                    <a:gd name="T84" fmla="*/ 99 w 163"/>
                    <a:gd name="T85" fmla="*/ 255 h 270"/>
                    <a:gd name="T86" fmla="*/ 110 w 163"/>
                    <a:gd name="T87" fmla="*/ 255 h 270"/>
                    <a:gd name="T88" fmla="*/ 125 w 163"/>
                    <a:gd name="T89" fmla="*/ 253 h 270"/>
                    <a:gd name="T90" fmla="*/ 140 w 163"/>
                    <a:gd name="T91" fmla="*/ 249 h 270"/>
                    <a:gd name="T92" fmla="*/ 153 w 163"/>
                    <a:gd name="T93" fmla="*/ 236 h 270"/>
                    <a:gd name="T94" fmla="*/ 161 w 163"/>
                    <a:gd name="T95" fmla="*/ 217 h 270"/>
                    <a:gd name="T96" fmla="*/ 163 w 163"/>
                    <a:gd name="T97" fmla="*/ 193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3" h="270">
                      <a:moveTo>
                        <a:pt x="163" y="193"/>
                      </a:moveTo>
                      <a:lnTo>
                        <a:pt x="163" y="157"/>
                      </a:lnTo>
                      <a:lnTo>
                        <a:pt x="163" y="131"/>
                      </a:lnTo>
                      <a:lnTo>
                        <a:pt x="163" y="105"/>
                      </a:lnTo>
                      <a:lnTo>
                        <a:pt x="163" y="69"/>
                      </a:lnTo>
                      <a:lnTo>
                        <a:pt x="161" y="45"/>
                      </a:lnTo>
                      <a:lnTo>
                        <a:pt x="153" y="26"/>
                      </a:lnTo>
                      <a:lnTo>
                        <a:pt x="140" y="13"/>
                      </a:lnTo>
                      <a:lnTo>
                        <a:pt x="125" y="9"/>
                      </a:lnTo>
                      <a:lnTo>
                        <a:pt x="114" y="9"/>
                      </a:lnTo>
                      <a:lnTo>
                        <a:pt x="105" y="11"/>
                      </a:lnTo>
                      <a:lnTo>
                        <a:pt x="99" y="11"/>
                      </a:lnTo>
                      <a:lnTo>
                        <a:pt x="93" y="11"/>
                      </a:lnTo>
                      <a:lnTo>
                        <a:pt x="86" y="11"/>
                      </a:lnTo>
                      <a:lnTo>
                        <a:pt x="80" y="11"/>
                      </a:lnTo>
                      <a:lnTo>
                        <a:pt x="71" y="11"/>
                      </a:lnTo>
                      <a:lnTo>
                        <a:pt x="60" y="11"/>
                      </a:lnTo>
                      <a:lnTo>
                        <a:pt x="43" y="9"/>
                      </a:lnTo>
                      <a:lnTo>
                        <a:pt x="30" y="2"/>
                      </a:lnTo>
                      <a:lnTo>
                        <a:pt x="20" y="0"/>
                      </a:lnTo>
                      <a:lnTo>
                        <a:pt x="7" y="13"/>
                      </a:lnTo>
                      <a:lnTo>
                        <a:pt x="0" y="34"/>
                      </a:lnTo>
                      <a:lnTo>
                        <a:pt x="3" y="54"/>
                      </a:lnTo>
                      <a:lnTo>
                        <a:pt x="7" y="73"/>
                      </a:lnTo>
                      <a:lnTo>
                        <a:pt x="9" y="101"/>
                      </a:lnTo>
                      <a:lnTo>
                        <a:pt x="9" y="127"/>
                      </a:lnTo>
                      <a:lnTo>
                        <a:pt x="9" y="144"/>
                      </a:lnTo>
                      <a:lnTo>
                        <a:pt x="7" y="163"/>
                      </a:lnTo>
                      <a:lnTo>
                        <a:pt x="7" y="189"/>
                      </a:lnTo>
                      <a:lnTo>
                        <a:pt x="5" y="210"/>
                      </a:lnTo>
                      <a:lnTo>
                        <a:pt x="0" y="229"/>
                      </a:lnTo>
                      <a:lnTo>
                        <a:pt x="0" y="242"/>
                      </a:lnTo>
                      <a:lnTo>
                        <a:pt x="9" y="257"/>
                      </a:lnTo>
                      <a:lnTo>
                        <a:pt x="18" y="266"/>
                      </a:lnTo>
                      <a:lnTo>
                        <a:pt x="26" y="268"/>
                      </a:lnTo>
                      <a:lnTo>
                        <a:pt x="33" y="270"/>
                      </a:lnTo>
                      <a:lnTo>
                        <a:pt x="39" y="268"/>
                      </a:lnTo>
                      <a:lnTo>
                        <a:pt x="45" y="264"/>
                      </a:lnTo>
                      <a:lnTo>
                        <a:pt x="54" y="262"/>
                      </a:lnTo>
                      <a:lnTo>
                        <a:pt x="63" y="259"/>
                      </a:lnTo>
                      <a:lnTo>
                        <a:pt x="73" y="257"/>
                      </a:lnTo>
                      <a:lnTo>
                        <a:pt x="88" y="255"/>
                      </a:lnTo>
                      <a:lnTo>
                        <a:pt x="99" y="255"/>
                      </a:lnTo>
                      <a:lnTo>
                        <a:pt x="110" y="255"/>
                      </a:lnTo>
                      <a:lnTo>
                        <a:pt x="125" y="253"/>
                      </a:lnTo>
                      <a:lnTo>
                        <a:pt x="140" y="249"/>
                      </a:lnTo>
                      <a:lnTo>
                        <a:pt x="153" y="236"/>
                      </a:lnTo>
                      <a:lnTo>
                        <a:pt x="161" y="217"/>
                      </a:lnTo>
                      <a:lnTo>
                        <a:pt x="163" y="193"/>
                      </a:lnTo>
                      <a:close/>
                    </a:path>
                  </a:pathLst>
                </a:custGeom>
                <a:solidFill>
                  <a:srgbClr val="8EA3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Freeform 269"/>
                <p:cNvSpPr>
                  <a:spLocks/>
                </p:cNvSpPr>
                <p:nvPr/>
              </p:nvSpPr>
              <p:spPr bwMode="auto">
                <a:xfrm>
                  <a:off x="3956" y="2052"/>
                  <a:ext cx="334" cy="250"/>
                </a:xfrm>
                <a:custGeom>
                  <a:avLst/>
                  <a:gdLst>
                    <a:gd name="T0" fmla="*/ 310 w 334"/>
                    <a:gd name="T1" fmla="*/ 240 h 250"/>
                    <a:gd name="T2" fmla="*/ 332 w 334"/>
                    <a:gd name="T3" fmla="*/ 207 h 250"/>
                    <a:gd name="T4" fmla="*/ 334 w 334"/>
                    <a:gd name="T5" fmla="*/ 147 h 250"/>
                    <a:gd name="T6" fmla="*/ 334 w 334"/>
                    <a:gd name="T7" fmla="*/ 96 h 250"/>
                    <a:gd name="T8" fmla="*/ 332 w 334"/>
                    <a:gd name="T9" fmla="*/ 36 h 250"/>
                    <a:gd name="T10" fmla="*/ 310 w 334"/>
                    <a:gd name="T11" fmla="*/ 4 h 250"/>
                    <a:gd name="T12" fmla="*/ 278 w 334"/>
                    <a:gd name="T13" fmla="*/ 2 h 250"/>
                    <a:gd name="T14" fmla="*/ 257 w 334"/>
                    <a:gd name="T15" fmla="*/ 2 h 250"/>
                    <a:gd name="T16" fmla="*/ 225 w 334"/>
                    <a:gd name="T17" fmla="*/ 4 h 250"/>
                    <a:gd name="T18" fmla="*/ 203 w 334"/>
                    <a:gd name="T19" fmla="*/ 2 h 250"/>
                    <a:gd name="T20" fmla="*/ 171 w 334"/>
                    <a:gd name="T21" fmla="*/ 4 h 250"/>
                    <a:gd name="T22" fmla="*/ 150 w 334"/>
                    <a:gd name="T23" fmla="*/ 4 h 250"/>
                    <a:gd name="T24" fmla="*/ 118 w 334"/>
                    <a:gd name="T25" fmla="*/ 4 h 250"/>
                    <a:gd name="T26" fmla="*/ 98 w 334"/>
                    <a:gd name="T27" fmla="*/ 4 h 250"/>
                    <a:gd name="T28" fmla="*/ 68 w 334"/>
                    <a:gd name="T29" fmla="*/ 6 h 250"/>
                    <a:gd name="T30" fmla="*/ 51 w 334"/>
                    <a:gd name="T31" fmla="*/ 8 h 250"/>
                    <a:gd name="T32" fmla="*/ 23 w 334"/>
                    <a:gd name="T33" fmla="*/ 12 h 250"/>
                    <a:gd name="T34" fmla="*/ 2 w 334"/>
                    <a:gd name="T35" fmla="*/ 47 h 250"/>
                    <a:gd name="T36" fmla="*/ 0 w 334"/>
                    <a:gd name="T37" fmla="*/ 107 h 250"/>
                    <a:gd name="T38" fmla="*/ 0 w 334"/>
                    <a:gd name="T39" fmla="*/ 154 h 250"/>
                    <a:gd name="T40" fmla="*/ 2 w 334"/>
                    <a:gd name="T41" fmla="*/ 214 h 250"/>
                    <a:gd name="T42" fmla="*/ 23 w 334"/>
                    <a:gd name="T43" fmla="*/ 244 h 250"/>
                    <a:gd name="T44" fmla="*/ 55 w 334"/>
                    <a:gd name="T45" fmla="*/ 248 h 250"/>
                    <a:gd name="T46" fmla="*/ 77 w 334"/>
                    <a:gd name="T47" fmla="*/ 250 h 250"/>
                    <a:gd name="T48" fmla="*/ 109 w 334"/>
                    <a:gd name="T49" fmla="*/ 250 h 250"/>
                    <a:gd name="T50" fmla="*/ 130 w 334"/>
                    <a:gd name="T51" fmla="*/ 248 h 250"/>
                    <a:gd name="T52" fmla="*/ 163 w 334"/>
                    <a:gd name="T53" fmla="*/ 248 h 250"/>
                    <a:gd name="T54" fmla="*/ 184 w 334"/>
                    <a:gd name="T55" fmla="*/ 248 h 250"/>
                    <a:gd name="T56" fmla="*/ 216 w 334"/>
                    <a:gd name="T57" fmla="*/ 246 h 250"/>
                    <a:gd name="T58" fmla="*/ 238 w 334"/>
                    <a:gd name="T59" fmla="*/ 246 h 250"/>
                    <a:gd name="T60" fmla="*/ 265 w 334"/>
                    <a:gd name="T61" fmla="*/ 244 h 250"/>
                    <a:gd name="T62" fmla="*/ 283 w 334"/>
                    <a:gd name="T63" fmla="*/ 244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4" h="250">
                      <a:moveTo>
                        <a:pt x="295" y="244"/>
                      </a:moveTo>
                      <a:lnTo>
                        <a:pt x="310" y="240"/>
                      </a:lnTo>
                      <a:lnTo>
                        <a:pt x="323" y="227"/>
                      </a:lnTo>
                      <a:lnTo>
                        <a:pt x="332" y="207"/>
                      </a:lnTo>
                      <a:lnTo>
                        <a:pt x="334" y="184"/>
                      </a:lnTo>
                      <a:lnTo>
                        <a:pt x="334" y="147"/>
                      </a:lnTo>
                      <a:lnTo>
                        <a:pt x="334" y="122"/>
                      </a:lnTo>
                      <a:lnTo>
                        <a:pt x="334" y="96"/>
                      </a:lnTo>
                      <a:lnTo>
                        <a:pt x="334" y="60"/>
                      </a:lnTo>
                      <a:lnTo>
                        <a:pt x="332" y="36"/>
                      </a:lnTo>
                      <a:lnTo>
                        <a:pt x="323" y="17"/>
                      </a:lnTo>
                      <a:lnTo>
                        <a:pt x="310" y="4"/>
                      </a:lnTo>
                      <a:lnTo>
                        <a:pt x="295" y="0"/>
                      </a:lnTo>
                      <a:lnTo>
                        <a:pt x="278" y="2"/>
                      </a:lnTo>
                      <a:lnTo>
                        <a:pt x="268" y="2"/>
                      </a:lnTo>
                      <a:lnTo>
                        <a:pt x="257" y="2"/>
                      </a:lnTo>
                      <a:lnTo>
                        <a:pt x="242" y="4"/>
                      </a:lnTo>
                      <a:lnTo>
                        <a:pt x="225" y="4"/>
                      </a:lnTo>
                      <a:lnTo>
                        <a:pt x="214" y="2"/>
                      </a:lnTo>
                      <a:lnTo>
                        <a:pt x="203" y="2"/>
                      </a:lnTo>
                      <a:lnTo>
                        <a:pt x="188" y="2"/>
                      </a:lnTo>
                      <a:lnTo>
                        <a:pt x="171" y="4"/>
                      </a:lnTo>
                      <a:lnTo>
                        <a:pt x="160" y="4"/>
                      </a:lnTo>
                      <a:lnTo>
                        <a:pt x="150" y="4"/>
                      </a:lnTo>
                      <a:lnTo>
                        <a:pt x="133" y="4"/>
                      </a:lnTo>
                      <a:lnTo>
                        <a:pt x="118" y="4"/>
                      </a:lnTo>
                      <a:lnTo>
                        <a:pt x="107" y="4"/>
                      </a:lnTo>
                      <a:lnTo>
                        <a:pt x="98" y="4"/>
                      </a:lnTo>
                      <a:lnTo>
                        <a:pt x="83" y="4"/>
                      </a:lnTo>
                      <a:lnTo>
                        <a:pt x="68" y="6"/>
                      </a:lnTo>
                      <a:lnTo>
                        <a:pt x="60" y="6"/>
                      </a:lnTo>
                      <a:lnTo>
                        <a:pt x="51" y="8"/>
                      </a:lnTo>
                      <a:lnTo>
                        <a:pt x="38" y="8"/>
                      </a:lnTo>
                      <a:lnTo>
                        <a:pt x="23" y="12"/>
                      </a:lnTo>
                      <a:lnTo>
                        <a:pt x="10" y="25"/>
                      </a:lnTo>
                      <a:lnTo>
                        <a:pt x="2" y="47"/>
                      </a:lnTo>
                      <a:lnTo>
                        <a:pt x="0" y="70"/>
                      </a:lnTo>
                      <a:lnTo>
                        <a:pt x="0" y="107"/>
                      </a:lnTo>
                      <a:lnTo>
                        <a:pt x="0" y="130"/>
                      </a:lnTo>
                      <a:lnTo>
                        <a:pt x="0" y="154"/>
                      </a:lnTo>
                      <a:lnTo>
                        <a:pt x="0" y="190"/>
                      </a:lnTo>
                      <a:lnTo>
                        <a:pt x="2" y="214"/>
                      </a:lnTo>
                      <a:lnTo>
                        <a:pt x="10" y="233"/>
                      </a:lnTo>
                      <a:lnTo>
                        <a:pt x="23" y="244"/>
                      </a:lnTo>
                      <a:lnTo>
                        <a:pt x="38" y="248"/>
                      </a:lnTo>
                      <a:lnTo>
                        <a:pt x="55" y="248"/>
                      </a:lnTo>
                      <a:lnTo>
                        <a:pt x="66" y="248"/>
                      </a:lnTo>
                      <a:lnTo>
                        <a:pt x="77" y="250"/>
                      </a:lnTo>
                      <a:lnTo>
                        <a:pt x="92" y="250"/>
                      </a:lnTo>
                      <a:lnTo>
                        <a:pt x="109" y="250"/>
                      </a:lnTo>
                      <a:lnTo>
                        <a:pt x="120" y="248"/>
                      </a:lnTo>
                      <a:lnTo>
                        <a:pt x="130" y="248"/>
                      </a:lnTo>
                      <a:lnTo>
                        <a:pt x="145" y="248"/>
                      </a:lnTo>
                      <a:lnTo>
                        <a:pt x="163" y="248"/>
                      </a:lnTo>
                      <a:lnTo>
                        <a:pt x="173" y="248"/>
                      </a:lnTo>
                      <a:lnTo>
                        <a:pt x="184" y="248"/>
                      </a:lnTo>
                      <a:lnTo>
                        <a:pt x="201" y="248"/>
                      </a:lnTo>
                      <a:lnTo>
                        <a:pt x="216" y="246"/>
                      </a:lnTo>
                      <a:lnTo>
                        <a:pt x="227" y="246"/>
                      </a:lnTo>
                      <a:lnTo>
                        <a:pt x="238" y="246"/>
                      </a:lnTo>
                      <a:lnTo>
                        <a:pt x="253" y="244"/>
                      </a:lnTo>
                      <a:lnTo>
                        <a:pt x="265" y="244"/>
                      </a:lnTo>
                      <a:lnTo>
                        <a:pt x="274" y="244"/>
                      </a:lnTo>
                      <a:lnTo>
                        <a:pt x="283" y="244"/>
                      </a:lnTo>
                      <a:lnTo>
                        <a:pt x="295" y="244"/>
                      </a:lnTo>
                      <a:close/>
                    </a:path>
                  </a:pathLst>
                </a:custGeom>
                <a:solidFill>
                  <a:srgbClr val="8EA3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 name="Freeform 270"/>
                <p:cNvSpPr>
                  <a:spLocks/>
                </p:cNvSpPr>
                <p:nvPr/>
              </p:nvSpPr>
              <p:spPr bwMode="auto">
                <a:xfrm>
                  <a:off x="4331" y="2041"/>
                  <a:ext cx="334" cy="253"/>
                </a:xfrm>
                <a:custGeom>
                  <a:avLst/>
                  <a:gdLst>
                    <a:gd name="T0" fmla="*/ 310 w 334"/>
                    <a:gd name="T1" fmla="*/ 242 h 253"/>
                    <a:gd name="T2" fmla="*/ 332 w 334"/>
                    <a:gd name="T3" fmla="*/ 210 h 253"/>
                    <a:gd name="T4" fmla="*/ 334 w 334"/>
                    <a:gd name="T5" fmla="*/ 150 h 253"/>
                    <a:gd name="T6" fmla="*/ 334 w 334"/>
                    <a:gd name="T7" fmla="*/ 98 h 253"/>
                    <a:gd name="T8" fmla="*/ 332 w 334"/>
                    <a:gd name="T9" fmla="*/ 38 h 253"/>
                    <a:gd name="T10" fmla="*/ 310 w 334"/>
                    <a:gd name="T11" fmla="*/ 4 h 253"/>
                    <a:gd name="T12" fmla="*/ 280 w 334"/>
                    <a:gd name="T13" fmla="*/ 2 h 253"/>
                    <a:gd name="T14" fmla="*/ 259 w 334"/>
                    <a:gd name="T15" fmla="*/ 2 h 253"/>
                    <a:gd name="T16" fmla="*/ 227 w 334"/>
                    <a:gd name="T17" fmla="*/ 2 h 253"/>
                    <a:gd name="T18" fmla="*/ 205 w 334"/>
                    <a:gd name="T19" fmla="*/ 4 h 253"/>
                    <a:gd name="T20" fmla="*/ 173 w 334"/>
                    <a:gd name="T21" fmla="*/ 4 h 253"/>
                    <a:gd name="T22" fmla="*/ 150 w 334"/>
                    <a:gd name="T23" fmla="*/ 6 h 253"/>
                    <a:gd name="T24" fmla="*/ 117 w 334"/>
                    <a:gd name="T25" fmla="*/ 8 h 253"/>
                    <a:gd name="T26" fmla="*/ 98 w 334"/>
                    <a:gd name="T27" fmla="*/ 8 h 253"/>
                    <a:gd name="T28" fmla="*/ 70 w 334"/>
                    <a:gd name="T29" fmla="*/ 8 h 253"/>
                    <a:gd name="T30" fmla="*/ 53 w 334"/>
                    <a:gd name="T31" fmla="*/ 8 h 253"/>
                    <a:gd name="T32" fmla="*/ 23 w 334"/>
                    <a:gd name="T33" fmla="*/ 15 h 253"/>
                    <a:gd name="T34" fmla="*/ 4 w 334"/>
                    <a:gd name="T35" fmla="*/ 47 h 253"/>
                    <a:gd name="T36" fmla="*/ 2 w 334"/>
                    <a:gd name="T37" fmla="*/ 107 h 253"/>
                    <a:gd name="T38" fmla="*/ 0 w 334"/>
                    <a:gd name="T39" fmla="*/ 158 h 253"/>
                    <a:gd name="T40" fmla="*/ 2 w 334"/>
                    <a:gd name="T41" fmla="*/ 216 h 253"/>
                    <a:gd name="T42" fmla="*/ 23 w 334"/>
                    <a:gd name="T43" fmla="*/ 248 h 253"/>
                    <a:gd name="T44" fmla="*/ 55 w 334"/>
                    <a:gd name="T45" fmla="*/ 253 h 253"/>
                    <a:gd name="T46" fmla="*/ 77 w 334"/>
                    <a:gd name="T47" fmla="*/ 253 h 253"/>
                    <a:gd name="T48" fmla="*/ 109 w 334"/>
                    <a:gd name="T49" fmla="*/ 251 h 253"/>
                    <a:gd name="T50" fmla="*/ 130 w 334"/>
                    <a:gd name="T51" fmla="*/ 251 h 253"/>
                    <a:gd name="T52" fmla="*/ 162 w 334"/>
                    <a:gd name="T53" fmla="*/ 251 h 253"/>
                    <a:gd name="T54" fmla="*/ 184 w 334"/>
                    <a:gd name="T55" fmla="*/ 251 h 253"/>
                    <a:gd name="T56" fmla="*/ 216 w 334"/>
                    <a:gd name="T57" fmla="*/ 248 h 253"/>
                    <a:gd name="T58" fmla="*/ 237 w 334"/>
                    <a:gd name="T59" fmla="*/ 248 h 253"/>
                    <a:gd name="T60" fmla="*/ 265 w 334"/>
                    <a:gd name="T61" fmla="*/ 246 h 253"/>
                    <a:gd name="T62" fmla="*/ 282 w 334"/>
                    <a:gd name="T63" fmla="*/ 246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4" h="253">
                      <a:moveTo>
                        <a:pt x="295" y="246"/>
                      </a:moveTo>
                      <a:lnTo>
                        <a:pt x="310" y="242"/>
                      </a:lnTo>
                      <a:lnTo>
                        <a:pt x="323" y="229"/>
                      </a:lnTo>
                      <a:lnTo>
                        <a:pt x="332" y="210"/>
                      </a:lnTo>
                      <a:lnTo>
                        <a:pt x="334" y="186"/>
                      </a:lnTo>
                      <a:lnTo>
                        <a:pt x="334" y="150"/>
                      </a:lnTo>
                      <a:lnTo>
                        <a:pt x="334" y="124"/>
                      </a:lnTo>
                      <a:lnTo>
                        <a:pt x="334" y="98"/>
                      </a:lnTo>
                      <a:lnTo>
                        <a:pt x="334" y="62"/>
                      </a:lnTo>
                      <a:lnTo>
                        <a:pt x="332" y="38"/>
                      </a:lnTo>
                      <a:lnTo>
                        <a:pt x="323" y="17"/>
                      </a:lnTo>
                      <a:lnTo>
                        <a:pt x="310" y="4"/>
                      </a:lnTo>
                      <a:lnTo>
                        <a:pt x="295" y="0"/>
                      </a:lnTo>
                      <a:lnTo>
                        <a:pt x="280" y="2"/>
                      </a:lnTo>
                      <a:lnTo>
                        <a:pt x="270" y="2"/>
                      </a:lnTo>
                      <a:lnTo>
                        <a:pt x="259" y="2"/>
                      </a:lnTo>
                      <a:lnTo>
                        <a:pt x="242" y="2"/>
                      </a:lnTo>
                      <a:lnTo>
                        <a:pt x="227" y="2"/>
                      </a:lnTo>
                      <a:lnTo>
                        <a:pt x="216" y="2"/>
                      </a:lnTo>
                      <a:lnTo>
                        <a:pt x="205" y="4"/>
                      </a:lnTo>
                      <a:lnTo>
                        <a:pt x="190" y="4"/>
                      </a:lnTo>
                      <a:lnTo>
                        <a:pt x="173" y="4"/>
                      </a:lnTo>
                      <a:lnTo>
                        <a:pt x="160" y="4"/>
                      </a:lnTo>
                      <a:lnTo>
                        <a:pt x="150" y="6"/>
                      </a:lnTo>
                      <a:lnTo>
                        <a:pt x="132" y="6"/>
                      </a:lnTo>
                      <a:lnTo>
                        <a:pt x="117" y="8"/>
                      </a:lnTo>
                      <a:lnTo>
                        <a:pt x="109" y="8"/>
                      </a:lnTo>
                      <a:lnTo>
                        <a:pt x="98" y="8"/>
                      </a:lnTo>
                      <a:lnTo>
                        <a:pt x="83" y="8"/>
                      </a:lnTo>
                      <a:lnTo>
                        <a:pt x="70" y="8"/>
                      </a:lnTo>
                      <a:lnTo>
                        <a:pt x="62" y="8"/>
                      </a:lnTo>
                      <a:lnTo>
                        <a:pt x="53" y="8"/>
                      </a:lnTo>
                      <a:lnTo>
                        <a:pt x="38" y="11"/>
                      </a:lnTo>
                      <a:lnTo>
                        <a:pt x="23" y="15"/>
                      </a:lnTo>
                      <a:lnTo>
                        <a:pt x="12" y="28"/>
                      </a:lnTo>
                      <a:lnTo>
                        <a:pt x="4" y="47"/>
                      </a:lnTo>
                      <a:lnTo>
                        <a:pt x="2" y="71"/>
                      </a:lnTo>
                      <a:lnTo>
                        <a:pt x="2" y="107"/>
                      </a:lnTo>
                      <a:lnTo>
                        <a:pt x="2" y="133"/>
                      </a:lnTo>
                      <a:lnTo>
                        <a:pt x="0" y="158"/>
                      </a:lnTo>
                      <a:lnTo>
                        <a:pt x="0" y="195"/>
                      </a:lnTo>
                      <a:lnTo>
                        <a:pt x="2" y="216"/>
                      </a:lnTo>
                      <a:lnTo>
                        <a:pt x="10" y="236"/>
                      </a:lnTo>
                      <a:lnTo>
                        <a:pt x="23" y="248"/>
                      </a:lnTo>
                      <a:lnTo>
                        <a:pt x="38" y="253"/>
                      </a:lnTo>
                      <a:lnTo>
                        <a:pt x="55" y="253"/>
                      </a:lnTo>
                      <a:lnTo>
                        <a:pt x="66" y="253"/>
                      </a:lnTo>
                      <a:lnTo>
                        <a:pt x="77" y="253"/>
                      </a:lnTo>
                      <a:lnTo>
                        <a:pt x="94" y="253"/>
                      </a:lnTo>
                      <a:lnTo>
                        <a:pt x="109" y="251"/>
                      </a:lnTo>
                      <a:lnTo>
                        <a:pt x="120" y="251"/>
                      </a:lnTo>
                      <a:lnTo>
                        <a:pt x="130" y="251"/>
                      </a:lnTo>
                      <a:lnTo>
                        <a:pt x="145" y="251"/>
                      </a:lnTo>
                      <a:lnTo>
                        <a:pt x="162" y="251"/>
                      </a:lnTo>
                      <a:lnTo>
                        <a:pt x="173" y="251"/>
                      </a:lnTo>
                      <a:lnTo>
                        <a:pt x="184" y="251"/>
                      </a:lnTo>
                      <a:lnTo>
                        <a:pt x="201" y="248"/>
                      </a:lnTo>
                      <a:lnTo>
                        <a:pt x="216" y="248"/>
                      </a:lnTo>
                      <a:lnTo>
                        <a:pt x="227" y="248"/>
                      </a:lnTo>
                      <a:lnTo>
                        <a:pt x="237" y="248"/>
                      </a:lnTo>
                      <a:lnTo>
                        <a:pt x="252" y="246"/>
                      </a:lnTo>
                      <a:lnTo>
                        <a:pt x="265" y="246"/>
                      </a:lnTo>
                      <a:lnTo>
                        <a:pt x="274" y="246"/>
                      </a:lnTo>
                      <a:lnTo>
                        <a:pt x="282" y="246"/>
                      </a:lnTo>
                      <a:lnTo>
                        <a:pt x="295" y="246"/>
                      </a:lnTo>
                      <a:close/>
                    </a:path>
                  </a:pathLst>
                </a:custGeom>
                <a:solidFill>
                  <a:srgbClr val="8EA3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Freeform 271"/>
                <p:cNvSpPr>
                  <a:spLocks/>
                </p:cNvSpPr>
                <p:nvPr/>
              </p:nvSpPr>
              <p:spPr bwMode="auto">
                <a:xfrm>
                  <a:off x="4708" y="2032"/>
                  <a:ext cx="334" cy="253"/>
                </a:xfrm>
                <a:custGeom>
                  <a:avLst/>
                  <a:gdLst>
                    <a:gd name="T0" fmla="*/ 308 w 334"/>
                    <a:gd name="T1" fmla="*/ 242 h 253"/>
                    <a:gd name="T2" fmla="*/ 329 w 334"/>
                    <a:gd name="T3" fmla="*/ 210 h 253"/>
                    <a:gd name="T4" fmla="*/ 332 w 334"/>
                    <a:gd name="T5" fmla="*/ 150 h 253"/>
                    <a:gd name="T6" fmla="*/ 334 w 334"/>
                    <a:gd name="T7" fmla="*/ 99 h 253"/>
                    <a:gd name="T8" fmla="*/ 329 w 334"/>
                    <a:gd name="T9" fmla="*/ 39 h 253"/>
                    <a:gd name="T10" fmla="*/ 310 w 334"/>
                    <a:gd name="T11" fmla="*/ 5 h 253"/>
                    <a:gd name="T12" fmla="*/ 278 w 334"/>
                    <a:gd name="T13" fmla="*/ 0 h 253"/>
                    <a:gd name="T14" fmla="*/ 257 w 334"/>
                    <a:gd name="T15" fmla="*/ 2 h 253"/>
                    <a:gd name="T16" fmla="*/ 225 w 334"/>
                    <a:gd name="T17" fmla="*/ 2 h 253"/>
                    <a:gd name="T18" fmla="*/ 203 w 334"/>
                    <a:gd name="T19" fmla="*/ 2 h 253"/>
                    <a:gd name="T20" fmla="*/ 171 w 334"/>
                    <a:gd name="T21" fmla="*/ 2 h 253"/>
                    <a:gd name="T22" fmla="*/ 150 w 334"/>
                    <a:gd name="T23" fmla="*/ 5 h 253"/>
                    <a:gd name="T24" fmla="*/ 117 w 334"/>
                    <a:gd name="T25" fmla="*/ 5 h 253"/>
                    <a:gd name="T26" fmla="*/ 96 w 334"/>
                    <a:gd name="T27" fmla="*/ 7 h 253"/>
                    <a:gd name="T28" fmla="*/ 68 w 334"/>
                    <a:gd name="T29" fmla="*/ 7 h 253"/>
                    <a:gd name="T30" fmla="*/ 51 w 334"/>
                    <a:gd name="T31" fmla="*/ 7 h 253"/>
                    <a:gd name="T32" fmla="*/ 23 w 334"/>
                    <a:gd name="T33" fmla="*/ 11 h 253"/>
                    <a:gd name="T34" fmla="*/ 2 w 334"/>
                    <a:gd name="T35" fmla="*/ 47 h 253"/>
                    <a:gd name="T36" fmla="*/ 0 w 334"/>
                    <a:gd name="T37" fmla="*/ 107 h 253"/>
                    <a:gd name="T38" fmla="*/ 0 w 334"/>
                    <a:gd name="T39" fmla="*/ 157 h 253"/>
                    <a:gd name="T40" fmla="*/ 2 w 334"/>
                    <a:gd name="T41" fmla="*/ 217 h 253"/>
                    <a:gd name="T42" fmla="*/ 23 w 334"/>
                    <a:gd name="T43" fmla="*/ 249 h 253"/>
                    <a:gd name="T44" fmla="*/ 53 w 334"/>
                    <a:gd name="T45" fmla="*/ 253 h 253"/>
                    <a:gd name="T46" fmla="*/ 75 w 334"/>
                    <a:gd name="T47" fmla="*/ 251 h 253"/>
                    <a:gd name="T48" fmla="*/ 107 w 334"/>
                    <a:gd name="T49" fmla="*/ 251 h 253"/>
                    <a:gd name="T50" fmla="*/ 128 w 334"/>
                    <a:gd name="T51" fmla="*/ 251 h 253"/>
                    <a:gd name="T52" fmla="*/ 160 w 334"/>
                    <a:gd name="T53" fmla="*/ 251 h 253"/>
                    <a:gd name="T54" fmla="*/ 184 w 334"/>
                    <a:gd name="T55" fmla="*/ 249 h 253"/>
                    <a:gd name="T56" fmla="*/ 216 w 334"/>
                    <a:gd name="T57" fmla="*/ 249 h 253"/>
                    <a:gd name="T58" fmla="*/ 235 w 334"/>
                    <a:gd name="T59" fmla="*/ 249 h 253"/>
                    <a:gd name="T60" fmla="*/ 263 w 334"/>
                    <a:gd name="T61" fmla="*/ 249 h 253"/>
                    <a:gd name="T62" fmla="*/ 280 w 334"/>
                    <a:gd name="T63" fmla="*/ 247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4" h="253">
                      <a:moveTo>
                        <a:pt x="295" y="247"/>
                      </a:moveTo>
                      <a:lnTo>
                        <a:pt x="308" y="242"/>
                      </a:lnTo>
                      <a:lnTo>
                        <a:pt x="321" y="230"/>
                      </a:lnTo>
                      <a:lnTo>
                        <a:pt x="329" y="210"/>
                      </a:lnTo>
                      <a:lnTo>
                        <a:pt x="332" y="187"/>
                      </a:lnTo>
                      <a:lnTo>
                        <a:pt x="332" y="150"/>
                      </a:lnTo>
                      <a:lnTo>
                        <a:pt x="334" y="125"/>
                      </a:lnTo>
                      <a:lnTo>
                        <a:pt x="334" y="99"/>
                      </a:lnTo>
                      <a:lnTo>
                        <a:pt x="334" y="62"/>
                      </a:lnTo>
                      <a:lnTo>
                        <a:pt x="329" y="39"/>
                      </a:lnTo>
                      <a:lnTo>
                        <a:pt x="321" y="17"/>
                      </a:lnTo>
                      <a:lnTo>
                        <a:pt x="310" y="5"/>
                      </a:lnTo>
                      <a:lnTo>
                        <a:pt x="295" y="0"/>
                      </a:lnTo>
                      <a:lnTo>
                        <a:pt x="278" y="0"/>
                      </a:lnTo>
                      <a:lnTo>
                        <a:pt x="267" y="0"/>
                      </a:lnTo>
                      <a:lnTo>
                        <a:pt x="257" y="2"/>
                      </a:lnTo>
                      <a:lnTo>
                        <a:pt x="240" y="2"/>
                      </a:lnTo>
                      <a:lnTo>
                        <a:pt x="225" y="2"/>
                      </a:lnTo>
                      <a:lnTo>
                        <a:pt x="214" y="2"/>
                      </a:lnTo>
                      <a:lnTo>
                        <a:pt x="203" y="2"/>
                      </a:lnTo>
                      <a:lnTo>
                        <a:pt x="188" y="2"/>
                      </a:lnTo>
                      <a:lnTo>
                        <a:pt x="171" y="2"/>
                      </a:lnTo>
                      <a:lnTo>
                        <a:pt x="160" y="2"/>
                      </a:lnTo>
                      <a:lnTo>
                        <a:pt x="150" y="5"/>
                      </a:lnTo>
                      <a:lnTo>
                        <a:pt x="132" y="5"/>
                      </a:lnTo>
                      <a:lnTo>
                        <a:pt x="117" y="5"/>
                      </a:lnTo>
                      <a:lnTo>
                        <a:pt x="107" y="5"/>
                      </a:lnTo>
                      <a:lnTo>
                        <a:pt x="96" y="7"/>
                      </a:lnTo>
                      <a:lnTo>
                        <a:pt x="81" y="7"/>
                      </a:lnTo>
                      <a:lnTo>
                        <a:pt x="68" y="7"/>
                      </a:lnTo>
                      <a:lnTo>
                        <a:pt x="60" y="7"/>
                      </a:lnTo>
                      <a:lnTo>
                        <a:pt x="51" y="7"/>
                      </a:lnTo>
                      <a:lnTo>
                        <a:pt x="38" y="7"/>
                      </a:lnTo>
                      <a:lnTo>
                        <a:pt x="23" y="11"/>
                      </a:lnTo>
                      <a:lnTo>
                        <a:pt x="10" y="26"/>
                      </a:lnTo>
                      <a:lnTo>
                        <a:pt x="2" y="47"/>
                      </a:lnTo>
                      <a:lnTo>
                        <a:pt x="0" y="71"/>
                      </a:lnTo>
                      <a:lnTo>
                        <a:pt x="0" y="107"/>
                      </a:lnTo>
                      <a:lnTo>
                        <a:pt x="0" y="131"/>
                      </a:lnTo>
                      <a:lnTo>
                        <a:pt x="0" y="157"/>
                      </a:lnTo>
                      <a:lnTo>
                        <a:pt x="0" y="193"/>
                      </a:lnTo>
                      <a:lnTo>
                        <a:pt x="2" y="217"/>
                      </a:lnTo>
                      <a:lnTo>
                        <a:pt x="10" y="236"/>
                      </a:lnTo>
                      <a:lnTo>
                        <a:pt x="23" y="249"/>
                      </a:lnTo>
                      <a:lnTo>
                        <a:pt x="38" y="253"/>
                      </a:lnTo>
                      <a:lnTo>
                        <a:pt x="53" y="253"/>
                      </a:lnTo>
                      <a:lnTo>
                        <a:pt x="64" y="251"/>
                      </a:lnTo>
                      <a:lnTo>
                        <a:pt x="75" y="251"/>
                      </a:lnTo>
                      <a:lnTo>
                        <a:pt x="92" y="251"/>
                      </a:lnTo>
                      <a:lnTo>
                        <a:pt x="107" y="251"/>
                      </a:lnTo>
                      <a:lnTo>
                        <a:pt x="117" y="251"/>
                      </a:lnTo>
                      <a:lnTo>
                        <a:pt x="128" y="251"/>
                      </a:lnTo>
                      <a:lnTo>
                        <a:pt x="143" y="251"/>
                      </a:lnTo>
                      <a:lnTo>
                        <a:pt x="160" y="251"/>
                      </a:lnTo>
                      <a:lnTo>
                        <a:pt x="171" y="249"/>
                      </a:lnTo>
                      <a:lnTo>
                        <a:pt x="184" y="249"/>
                      </a:lnTo>
                      <a:lnTo>
                        <a:pt x="201" y="249"/>
                      </a:lnTo>
                      <a:lnTo>
                        <a:pt x="216" y="249"/>
                      </a:lnTo>
                      <a:lnTo>
                        <a:pt x="225" y="249"/>
                      </a:lnTo>
                      <a:lnTo>
                        <a:pt x="235" y="249"/>
                      </a:lnTo>
                      <a:lnTo>
                        <a:pt x="250" y="249"/>
                      </a:lnTo>
                      <a:lnTo>
                        <a:pt x="263" y="249"/>
                      </a:lnTo>
                      <a:lnTo>
                        <a:pt x="272" y="247"/>
                      </a:lnTo>
                      <a:lnTo>
                        <a:pt x="280" y="247"/>
                      </a:lnTo>
                      <a:lnTo>
                        <a:pt x="295" y="247"/>
                      </a:lnTo>
                      <a:close/>
                    </a:path>
                  </a:pathLst>
                </a:custGeom>
                <a:solidFill>
                  <a:srgbClr val="8EA3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 name="Freeform 272"/>
                <p:cNvSpPr>
                  <a:spLocks/>
                </p:cNvSpPr>
                <p:nvPr/>
              </p:nvSpPr>
              <p:spPr bwMode="auto">
                <a:xfrm>
                  <a:off x="4134" y="2369"/>
                  <a:ext cx="334" cy="250"/>
                </a:xfrm>
                <a:custGeom>
                  <a:avLst/>
                  <a:gdLst>
                    <a:gd name="T0" fmla="*/ 280 w 334"/>
                    <a:gd name="T1" fmla="*/ 0 h 250"/>
                    <a:gd name="T2" fmla="*/ 259 w 334"/>
                    <a:gd name="T3" fmla="*/ 0 h 250"/>
                    <a:gd name="T4" fmla="*/ 227 w 334"/>
                    <a:gd name="T5" fmla="*/ 0 h 250"/>
                    <a:gd name="T6" fmla="*/ 205 w 334"/>
                    <a:gd name="T7" fmla="*/ 0 h 250"/>
                    <a:gd name="T8" fmla="*/ 173 w 334"/>
                    <a:gd name="T9" fmla="*/ 2 h 250"/>
                    <a:gd name="T10" fmla="*/ 149 w 334"/>
                    <a:gd name="T11" fmla="*/ 2 h 250"/>
                    <a:gd name="T12" fmla="*/ 117 w 334"/>
                    <a:gd name="T13" fmla="*/ 2 h 250"/>
                    <a:gd name="T14" fmla="*/ 98 w 334"/>
                    <a:gd name="T15" fmla="*/ 2 h 250"/>
                    <a:gd name="T16" fmla="*/ 70 w 334"/>
                    <a:gd name="T17" fmla="*/ 2 h 250"/>
                    <a:gd name="T18" fmla="*/ 53 w 334"/>
                    <a:gd name="T19" fmla="*/ 4 h 250"/>
                    <a:gd name="T20" fmla="*/ 25 w 334"/>
                    <a:gd name="T21" fmla="*/ 10 h 250"/>
                    <a:gd name="T22" fmla="*/ 4 w 334"/>
                    <a:gd name="T23" fmla="*/ 42 h 250"/>
                    <a:gd name="T24" fmla="*/ 2 w 334"/>
                    <a:gd name="T25" fmla="*/ 102 h 250"/>
                    <a:gd name="T26" fmla="*/ 0 w 334"/>
                    <a:gd name="T27" fmla="*/ 154 h 250"/>
                    <a:gd name="T28" fmla="*/ 4 w 334"/>
                    <a:gd name="T29" fmla="*/ 214 h 250"/>
                    <a:gd name="T30" fmla="*/ 25 w 334"/>
                    <a:gd name="T31" fmla="*/ 244 h 250"/>
                    <a:gd name="T32" fmla="*/ 55 w 334"/>
                    <a:gd name="T33" fmla="*/ 248 h 250"/>
                    <a:gd name="T34" fmla="*/ 77 w 334"/>
                    <a:gd name="T35" fmla="*/ 250 h 250"/>
                    <a:gd name="T36" fmla="*/ 109 w 334"/>
                    <a:gd name="T37" fmla="*/ 250 h 250"/>
                    <a:gd name="T38" fmla="*/ 130 w 334"/>
                    <a:gd name="T39" fmla="*/ 248 h 250"/>
                    <a:gd name="T40" fmla="*/ 162 w 334"/>
                    <a:gd name="T41" fmla="*/ 248 h 250"/>
                    <a:gd name="T42" fmla="*/ 186 w 334"/>
                    <a:gd name="T43" fmla="*/ 248 h 250"/>
                    <a:gd name="T44" fmla="*/ 218 w 334"/>
                    <a:gd name="T45" fmla="*/ 248 h 250"/>
                    <a:gd name="T46" fmla="*/ 237 w 334"/>
                    <a:gd name="T47" fmla="*/ 246 h 250"/>
                    <a:gd name="T48" fmla="*/ 265 w 334"/>
                    <a:gd name="T49" fmla="*/ 244 h 250"/>
                    <a:gd name="T50" fmla="*/ 282 w 334"/>
                    <a:gd name="T51" fmla="*/ 246 h 250"/>
                    <a:gd name="T52" fmla="*/ 310 w 334"/>
                    <a:gd name="T53" fmla="*/ 240 h 250"/>
                    <a:gd name="T54" fmla="*/ 332 w 334"/>
                    <a:gd name="T55" fmla="*/ 207 h 250"/>
                    <a:gd name="T56" fmla="*/ 334 w 334"/>
                    <a:gd name="T57" fmla="*/ 147 h 250"/>
                    <a:gd name="T58" fmla="*/ 334 w 334"/>
                    <a:gd name="T59" fmla="*/ 96 h 250"/>
                    <a:gd name="T60" fmla="*/ 332 w 334"/>
                    <a:gd name="T61" fmla="*/ 36 h 250"/>
                    <a:gd name="T62" fmla="*/ 310 w 334"/>
                    <a:gd name="T63" fmla="*/ 4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4" h="250">
                      <a:moveTo>
                        <a:pt x="295" y="0"/>
                      </a:moveTo>
                      <a:lnTo>
                        <a:pt x="280" y="0"/>
                      </a:lnTo>
                      <a:lnTo>
                        <a:pt x="269" y="0"/>
                      </a:lnTo>
                      <a:lnTo>
                        <a:pt x="259" y="0"/>
                      </a:lnTo>
                      <a:lnTo>
                        <a:pt x="242" y="0"/>
                      </a:lnTo>
                      <a:lnTo>
                        <a:pt x="227" y="0"/>
                      </a:lnTo>
                      <a:lnTo>
                        <a:pt x="216" y="0"/>
                      </a:lnTo>
                      <a:lnTo>
                        <a:pt x="205" y="0"/>
                      </a:lnTo>
                      <a:lnTo>
                        <a:pt x="190" y="2"/>
                      </a:lnTo>
                      <a:lnTo>
                        <a:pt x="173" y="2"/>
                      </a:lnTo>
                      <a:lnTo>
                        <a:pt x="162" y="2"/>
                      </a:lnTo>
                      <a:lnTo>
                        <a:pt x="149" y="2"/>
                      </a:lnTo>
                      <a:lnTo>
                        <a:pt x="132" y="2"/>
                      </a:lnTo>
                      <a:lnTo>
                        <a:pt x="117" y="2"/>
                      </a:lnTo>
                      <a:lnTo>
                        <a:pt x="109" y="2"/>
                      </a:lnTo>
                      <a:lnTo>
                        <a:pt x="98" y="2"/>
                      </a:lnTo>
                      <a:lnTo>
                        <a:pt x="83" y="2"/>
                      </a:lnTo>
                      <a:lnTo>
                        <a:pt x="70" y="2"/>
                      </a:lnTo>
                      <a:lnTo>
                        <a:pt x="62" y="2"/>
                      </a:lnTo>
                      <a:lnTo>
                        <a:pt x="53" y="4"/>
                      </a:lnTo>
                      <a:lnTo>
                        <a:pt x="40" y="4"/>
                      </a:lnTo>
                      <a:lnTo>
                        <a:pt x="25" y="10"/>
                      </a:lnTo>
                      <a:lnTo>
                        <a:pt x="12" y="23"/>
                      </a:lnTo>
                      <a:lnTo>
                        <a:pt x="4" y="42"/>
                      </a:lnTo>
                      <a:lnTo>
                        <a:pt x="2" y="66"/>
                      </a:lnTo>
                      <a:lnTo>
                        <a:pt x="2" y="102"/>
                      </a:lnTo>
                      <a:lnTo>
                        <a:pt x="2" y="128"/>
                      </a:lnTo>
                      <a:lnTo>
                        <a:pt x="0" y="154"/>
                      </a:lnTo>
                      <a:lnTo>
                        <a:pt x="0" y="190"/>
                      </a:lnTo>
                      <a:lnTo>
                        <a:pt x="4" y="214"/>
                      </a:lnTo>
                      <a:lnTo>
                        <a:pt x="12" y="231"/>
                      </a:lnTo>
                      <a:lnTo>
                        <a:pt x="25" y="244"/>
                      </a:lnTo>
                      <a:lnTo>
                        <a:pt x="40" y="248"/>
                      </a:lnTo>
                      <a:lnTo>
                        <a:pt x="55" y="248"/>
                      </a:lnTo>
                      <a:lnTo>
                        <a:pt x="66" y="248"/>
                      </a:lnTo>
                      <a:lnTo>
                        <a:pt x="77" y="250"/>
                      </a:lnTo>
                      <a:lnTo>
                        <a:pt x="94" y="250"/>
                      </a:lnTo>
                      <a:lnTo>
                        <a:pt x="109" y="250"/>
                      </a:lnTo>
                      <a:lnTo>
                        <a:pt x="120" y="248"/>
                      </a:lnTo>
                      <a:lnTo>
                        <a:pt x="130" y="248"/>
                      </a:lnTo>
                      <a:lnTo>
                        <a:pt x="145" y="248"/>
                      </a:lnTo>
                      <a:lnTo>
                        <a:pt x="162" y="248"/>
                      </a:lnTo>
                      <a:lnTo>
                        <a:pt x="173" y="248"/>
                      </a:lnTo>
                      <a:lnTo>
                        <a:pt x="186" y="248"/>
                      </a:lnTo>
                      <a:lnTo>
                        <a:pt x="203" y="248"/>
                      </a:lnTo>
                      <a:lnTo>
                        <a:pt x="218" y="248"/>
                      </a:lnTo>
                      <a:lnTo>
                        <a:pt x="227" y="246"/>
                      </a:lnTo>
                      <a:lnTo>
                        <a:pt x="237" y="246"/>
                      </a:lnTo>
                      <a:lnTo>
                        <a:pt x="252" y="244"/>
                      </a:lnTo>
                      <a:lnTo>
                        <a:pt x="265" y="244"/>
                      </a:lnTo>
                      <a:lnTo>
                        <a:pt x="274" y="244"/>
                      </a:lnTo>
                      <a:lnTo>
                        <a:pt x="282" y="246"/>
                      </a:lnTo>
                      <a:lnTo>
                        <a:pt x="295" y="246"/>
                      </a:lnTo>
                      <a:lnTo>
                        <a:pt x="310" y="240"/>
                      </a:lnTo>
                      <a:lnTo>
                        <a:pt x="323" y="227"/>
                      </a:lnTo>
                      <a:lnTo>
                        <a:pt x="332" y="207"/>
                      </a:lnTo>
                      <a:lnTo>
                        <a:pt x="334" y="184"/>
                      </a:lnTo>
                      <a:lnTo>
                        <a:pt x="334" y="147"/>
                      </a:lnTo>
                      <a:lnTo>
                        <a:pt x="334" y="122"/>
                      </a:lnTo>
                      <a:lnTo>
                        <a:pt x="334" y="96"/>
                      </a:lnTo>
                      <a:lnTo>
                        <a:pt x="334" y="60"/>
                      </a:lnTo>
                      <a:lnTo>
                        <a:pt x="332" y="36"/>
                      </a:lnTo>
                      <a:lnTo>
                        <a:pt x="323" y="17"/>
                      </a:lnTo>
                      <a:lnTo>
                        <a:pt x="310" y="4"/>
                      </a:lnTo>
                      <a:lnTo>
                        <a:pt x="295" y="0"/>
                      </a:lnTo>
                      <a:close/>
                    </a:path>
                  </a:pathLst>
                </a:custGeom>
                <a:solidFill>
                  <a:srgbClr val="8EA3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Freeform 273"/>
                <p:cNvSpPr>
                  <a:spLocks/>
                </p:cNvSpPr>
                <p:nvPr/>
              </p:nvSpPr>
              <p:spPr bwMode="auto">
                <a:xfrm>
                  <a:off x="4511" y="2360"/>
                  <a:ext cx="334" cy="253"/>
                </a:xfrm>
                <a:custGeom>
                  <a:avLst/>
                  <a:gdLst>
                    <a:gd name="T0" fmla="*/ 278 w 334"/>
                    <a:gd name="T1" fmla="*/ 0 h 253"/>
                    <a:gd name="T2" fmla="*/ 257 w 334"/>
                    <a:gd name="T3" fmla="*/ 0 h 253"/>
                    <a:gd name="T4" fmla="*/ 224 w 334"/>
                    <a:gd name="T5" fmla="*/ 0 h 253"/>
                    <a:gd name="T6" fmla="*/ 203 w 334"/>
                    <a:gd name="T7" fmla="*/ 2 h 253"/>
                    <a:gd name="T8" fmla="*/ 171 w 334"/>
                    <a:gd name="T9" fmla="*/ 2 h 253"/>
                    <a:gd name="T10" fmla="*/ 149 w 334"/>
                    <a:gd name="T11" fmla="*/ 4 h 253"/>
                    <a:gd name="T12" fmla="*/ 117 w 334"/>
                    <a:gd name="T13" fmla="*/ 4 h 253"/>
                    <a:gd name="T14" fmla="*/ 96 w 334"/>
                    <a:gd name="T15" fmla="*/ 4 h 253"/>
                    <a:gd name="T16" fmla="*/ 68 w 334"/>
                    <a:gd name="T17" fmla="*/ 4 h 253"/>
                    <a:gd name="T18" fmla="*/ 51 w 334"/>
                    <a:gd name="T19" fmla="*/ 4 h 253"/>
                    <a:gd name="T20" fmla="*/ 23 w 334"/>
                    <a:gd name="T21" fmla="*/ 9 h 253"/>
                    <a:gd name="T22" fmla="*/ 2 w 334"/>
                    <a:gd name="T23" fmla="*/ 43 h 253"/>
                    <a:gd name="T24" fmla="*/ 0 w 334"/>
                    <a:gd name="T25" fmla="*/ 103 h 253"/>
                    <a:gd name="T26" fmla="*/ 0 w 334"/>
                    <a:gd name="T27" fmla="*/ 154 h 253"/>
                    <a:gd name="T28" fmla="*/ 2 w 334"/>
                    <a:gd name="T29" fmla="*/ 214 h 253"/>
                    <a:gd name="T30" fmla="*/ 23 w 334"/>
                    <a:gd name="T31" fmla="*/ 249 h 253"/>
                    <a:gd name="T32" fmla="*/ 55 w 334"/>
                    <a:gd name="T33" fmla="*/ 251 h 253"/>
                    <a:gd name="T34" fmla="*/ 77 w 334"/>
                    <a:gd name="T35" fmla="*/ 251 h 253"/>
                    <a:gd name="T36" fmla="*/ 107 w 334"/>
                    <a:gd name="T37" fmla="*/ 251 h 253"/>
                    <a:gd name="T38" fmla="*/ 128 w 334"/>
                    <a:gd name="T39" fmla="*/ 251 h 253"/>
                    <a:gd name="T40" fmla="*/ 160 w 334"/>
                    <a:gd name="T41" fmla="*/ 251 h 253"/>
                    <a:gd name="T42" fmla="*/ 184 w 334"/>
                    <a:gd name="T43" fmla="*/ 251 h 253"/>
                    <a:gd name="T44" fmla="*/ 216 w 334"/>
                    <a:gd name="T45" fmla="*/ 249 h 253"/>
                    <a:gd name="T46" fmla="*/ 235 w 334"/>
                    <a:gd name="T47" fmla="*/ 246 h 253"/>
                    <a:gd name="T48" fmla="*/ 265 w 334"/>
                    <a:gd name="T49" fmla="*/ 246 h 253"/>
                    <a:gd name="T50" fmla="*/ 282 w 334"/>
                    <a:gd name="T51" fmla="*/ 246 h 253"/>
                    <a:gd name="T52" fmla="*/ 310 w 334"/>
                    <a:gd name="T53" fmla="*/ 242 h 253"/>
                    <a:gd name="T54" fmla="*/ 332 w 334"/>
                    <a:gd name="T55" fmla="*/ 208 h 253"/>
                    <a:gd name="T56" fmla="*/ 334 w 334"/>
                    <a:gd name="T57" fmla="*/ 148 h 253"/>
                    <a:gd name="T58" fmla="*/ 334 w 334"/>
                    <a:gd name="T59" fmla="*/ 96 h 253"/>
                    <a:gd name="T60" fmla="*/ 332 w 334"/>
                    <a:gd name="T61" fmla="*/ 36 h 253"/>
                    <a:gd name="T62" fmla="*/ 310 w 334"/>
                    <a:gd name="T63" fmla="*/ 4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4" h="253">
                      <a:moveTo>
                        <a:pt x="295" y="0"/>
                      </a:moveTo>
                      <a:lnTo>
                        <a:pt x="278" y="0"/>
                      </a:lnTo>
                      <a:lnTo>
                        <a:pt x="267" y="0"/>
                      </a:lnTo>
                      <a:lnTo>
                        <a:pt x="257" y="0"/>
                      </a:lnTo>
                      <a:lnTo>
                        <a:pt x="239" y="0"/>
                      </a:lnTo>
                      <a:lnTo>
                        <a:pt x="224" y="0"/>
                      </a:lnTo>
                      <a:lnTo>
                        <a:pt x="214" y="0"/>
                      </a:lnTo>
                      <a:lnTo>
                        <a:pt x="203" y="2"/>
                      </a:lnTo>
                      <a:lnTo>
                        <a:pt x="188" y="2"/>
                      </a:lnTo>
                      <a:lnTo>
                        <a:pt x="171" y="2"/>
                      </a:lnTo>
                      <a:lnTo>
                        <a:pt x="160" y="2"/>
                      </a:lnTo>
                      <a:lnTo>
                        <a:pt x="149" y="4"/>
                      </a:lnTo>
                      <a:lnTo>
                        <a:pt x="132" y="4"/>
                      </a:lnTo>
                      <a:lnTo>
                        <a:pt x="117" y="4"/>
                      </a:lnTo>
                      <a:lnTo>
                        <a:pt x="107" y="4"/>
                      </a:lnTo>
                      <a:lnTo>
                        <a:pt x="96" y="4"/>
                      </a:lnTo>
                      <a:lnTo>
                        <a:pt x="81" y="4"/>
                      </a:lnTo>
                      <a:lnTo>
                        <a:pt x="68" y="4"/>
                      </a:lnTo>
                      <a:lnTo>
                        <a:pt x="60" y="4"/>
                      </a:lnTo>
                      <a:lnTo>
                        <a:pt x="51" y="4"/>
                      </a:lnTo>
                      <a:lnTo>
                        <a:pt x="38" y="4"/>
                      </a:lnTo>
                      <a:lnTo>
                        <a:pt x="23" y="9"/>
                      </a:lnTo>
                      <a:lnTo>
                        <a:pt x="10" y="24"/>
                      </a:lnTo>
                      <a:lnTo>
                        <a:pt x="2" y="43"/>
                      </a:lnTo>
                      <a:lnTo>
                        <a:pt x="0" y="66"/>
                      </a:lnTo>
                      <a:lnTo>
                        <a:pt x="0" y="103"/>
                      </a:lnTo>
                      <a:lnTo>
                        <a:pt x="0" y="129"/>
                      </a:lnTo>
                      <a:lnTo>
                        <a:pt x="0" y="154"/>
                      </a:lnTo>
                      <a:lnTo>
                        <a:pt x="0" y="191"/>
                      </a:lnTo>
                      <a:lnTo>
                        <a:pt x="2" y="214"/>
                      </a:lnTo>
                      <a:lnTo>
                        <a:pt x="10" y="234"/>
                      </a:lnTo>
                      <a:lnTo>
                        <a:pt x="23" y="249"/>
                      </a:lnTo>
                      <a:lnTo>
                        <a:pt x="38" y="253"/>
                      </a:lnTo>
                      <a:lnTo>
                        <a:pt x="55" y="251"/>
                      </a:lnTo>
                      <a:lnTo>
                        <a:pt x="66" y="251"/>
                      </a:lnTo>
                      <a:lnTo>
                        <a:pt x="77" y="251"/>
                      </a:lnTo>
                      <a:lnTo>
                        <a:pt x="92" y="251"/>
                      </a:lnTo>
                      <a:lnTo>
                        <a:pt x="107" y="251"/>
                      </a:lnTo>
                      <a:lnTo>
                        <a:pt x="117" y="251"/>
                      </a:lnTo>
                      <a:lnTo>
                        <a:pt x="128" y="251"/>
                      </a:lnTo>
                      <a:lnTo>
                        <a:pt x="143" y="251"/>
                      </a:lnTo>
                      <a:lnTo>
                        <a:pt x="160" y="251"/>
                      </a:lnTo>
                      <a:lnTo>
                        <a:pt x="173" y="251"/>
                      </a:lnTo>
                      <a:lnTo>
                        <a:pt x="184" y="251"/>
                      </a:lnTo>
                      <a:lnTo>
                        <a:pt x="201" y="251"/>
                      </a:lnTo>
                      <a:lnTo>
                        <a:pt x="216" y="249"/>
                      </a:lnTo>
                      <a:lnTo>
                        <a:pt x="227" y="249"/>
                      </a:lnTo>
                      <a:lnTo>
                        <a:pt x="235" y="246"/>
                      </a:lnTo>
                      <a:lnTo>
                        <a:pt x="250" y="246"/>
                      </a:lnTo>
                      <a:lnTo>
                        <a:pt x="265" y="246"/>
                      </a:lnTo>
                      <a:lnTo>
                        <a:pt x="274" y="246"/>
                      </a:lnTo>
                      <a:lnTo>
                        <a:pt x="282" y="246"/>
                      </a:lnTo>
                      <a:lnTo>
                        <a:pt x="295" y="246"/>
                      </a:lnTo>
                      <a:lnTo>
                        <a:pt x="310" y="242"/>
                      </a:lnTo>
                      <a:lnTo>
                        <a:pt x="323" y="227"/>
                      </a:lnTo>
                      <a:lnTo>
                        <a:pt x="332" y="208"/>
                      </a:lnTo>
                      <a:lnTo>
                        <a:pt x="334" y="184"/>
                      </a:lnTo>
                      <a:lnTo>
                        <a:pt x="334" y="148"/>
                      </a:lnTo>
                      <a:lnTo>
                        <a:pt x="334" y="122"/>
                      </a:lnTo>
                      <a:lnTo>
                        <a:pt x="334" y="96"/>
                      </a:lnTo>
                      <a:lnTo>
                        <a:pt x="334" y="60"/>
                      </a:lnTo>
                      <a:lnTo>
                        <a:pt x="332" y="36"/>
                      </a:lnTo>
                      <a:lnTo>
                        <a:pt x="323" y="17"/>
                      </a:lnTo>
                      <a:lnTo>
                        <a:pt x="310" y="4"/>
                      </a:lnTo>
                      <a:lnTo>
                        <a:pt x="295" y="0"/>
                      </a:lnTo>
                      <a:close/>
                    </a:path>
                  </a:pathLst>
                </a:custGeom>
                <a:solidFill>
                  <a:srgbClr val="8EA3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 name="Freeform 274"/>
                <p:cNvSpPr>
                  <a:spLocks/>
                </p:cNvSpPr>
                <p:nvPr/>
              </p:nvSpPr>
              <p:spPr bwMode="auto">
                <a:xfrm>
                  <a:off x="4885" y="2343"/>
                  <a:ext cx="163" cy="274"/>
                </a:xfrm>
                <a:custGeom>
                  <a:avLst/>
                  <a:gdLst>
                    <a:gd name="T0" fmla="*/ 0 w 163"/>
                    <a:gd name="T1" fmla="*/ 77 h 274"/>
                    <a:gd name="T2" fmla="*/ 0 w 163"/>
                    <a:gd name="T3" fmla="*/ 113 h 274"/>
                    <a:gd name="T4" fmla="*/ 0 w 163"/>
                    <a:gd name="T5" fmla="*/ 139 h 274"/>
                    <a:gd name="T6" fmla="*/ 0 w 163"/>
                    <a:gd name="T7" fmla="*/ 165 h 274"/>
                    <a:gd name="T8" fmla="*/ 0 w 163"/>
                    <a:gd name="T9" fmla="*/ 201 h 274"/>
                    <a:gd name="T10" fmla="*/ 3 w 163"/>
                    <a:gd name="T11" fmla="*/ 225 h 274"/>
                    <a:gd name="T12" fmla="*/ 11 w 163"/>
                    <a:gd name="T13" fmla="*/ 244 h 274"/>
                    <a:gd name="T14" fmla="*/ 24 w 163"/>
                    <a:gd name="T15" fmla="*/ 257 h 274"/>
                    <a:gd name="T16" fmla="*/ 39 w 163"/>
                    <a:gd name="T17" fmla="*/ 261 h 274"/>
                    <a:gd name="T18" fmla="*/ 50 w 163"/>
                    <a:gd name="T19" fmla="*/ 261 h 274"/>
                    <a:gd name="T20" fmla="*/ 58 w 163"/>
                    <a:gd name="T21" fmla="*/ 261 h 274"/>
                    <a:gd name="T22" fmla="*/ 65 w 163"/>
                    <a:gd name="T23" fmla="*/ 261 h 274"/>
                    <a:gd name="T24" fmla="*/ 71 w 163"/>
                    <a:gd name="T25" fmla="*/ 261 h 274"/>
                    <a:gd name="T26" fmla="*/ 77 w 163"/>
                    <a:gd name="T27" fmla="*/ 261 h 274"/>
                    <a:gd name="T28" fmla="*/ 84 w 163"/>
                    <a:gd name="T29" fmla="*/ 261 h 274"/>
                    <a:gd name="T30" fmla="*/ 92 w 163"/>
                    <a:gd name="T31" fmla="*/ 261 h 274"/>
                    <a:gd name="T32" fmla="*/ 103 w 163"/>
                    <a:gd name="T33" fmla="*/ 261 h 274"/>
                    <a:gd name="T34" fmla="*/ 120 w 163"/>
                    <a:gd name="T35" fmla="*/ 266 h 274"/>
                    <a:gd name="T36" fmla="*/ 133 w 163"/>
                    <a:gd name="T37" fmla="*/ 272 h 274"/>
                    <a:gd name="T38" fmla="*/ 144 w 163"/>
                    <a:gd name="T39" fmla="*/ 274 h 274"/>
                    <a:gd name="T40" fmla="*/ 157 w 163"/>
                    <a:gd name="T41" fmla="*/ 261 h 274"/>
                    <a:gd name="T42" fmla="*/ 163 w 163"/>
                    <a:gd name="T43" fmla="*/ 240 h 274"/>
                    <a:gd name="T44" fmla="*/ 163 w 163"/>
                    <a:gd name="T45" fmla="*/ 221 h 274"/>
                    <a:gd name="T46" fmla="*/ 157 w 163"/>
                    <a:gd name="T47" fmla="*/ 199 h 274"/>
                    <a:gd name="T48" fmla="*/ 155 w 163"/>
                    <a:gd name="T49" fmla="*/ 171 h 274"/>
                    <a:gd name="T50" fmla="*/ 155 w 163"/>
                    <a:gd name="T51" fmla="*/ 146 h 274"/>
                    <a:gd name="T52" fmla="*/ 157 w 163"/>
                    <a:gd name="T53" fmla="*/ 126 h 274"/>
                    <a:gd name="T54" fmla="*/ 157 w 163"/>
                    <a:gd name="T55" fmla="*/ 107 h 274"/>
                    <a:gd name="T56" fmla="*/ 157 w 163"/>
                    <a:gd name="T57" fmla="*/ 81 h 274"/>
                    <a:gd name="T58" fmla="*/ 159 w 163"/>
                    <a:gd name="T59" fmla="*/ 58 h 274"/>
                    <a:gd name="T60" fmla="*/ 163 w 163"/>
                    <a:gd name="T61" fmla="*/ 41 h 274"/>
                    <a:gd name="T62" fmla="*/ 163 w 163"/>
                    <a:gd name="T63" fmla="*/ 26 h 274"/>
                    <a:gd name="T64" fmla="*/ 157 w 163"/>
                    <a:gd name="T65" fmla="*/ 11 h 274"/>
                    <a:gd name="T66" fmla="*/ 148 w 163"/>
                    <a:gd name="T67" fmla="*/ 2 h 274"/>
                    <a:gd name="T68" fmla="*/ 140 w 163"/>
                    <a:gd name="T69" fmla="*/ 0 h 274"/>
                    <a:gd name="T70" fmla="*/ 131 w 163"/>
                    <a:gd name="T71" fmla="*/ 0 h 274"/>
                    <a:gd name="T72" fmla="*/ 125 w 163"/>
                    <a:gd name="T73" fmla="*/ 2 h 274"/>
                    <a:gd name="T74" fmla="*/ 118 w 163"/>
                    <a:gd name="T75" fmla="*/ 4 h 274"/>
                    <a:gd name="T76" fmla="*/ 110 w 163"/>
                    <a:gd name="T77" fmla="*/ 9 h 274"/>
                    <a:gd name="T78" fmla="*/ 101 w 163"/>
                    <a:gd name="T79" fmla="*/ 11 h 274"/>
                    <a:gd name="T80" fmla="*/ 90 w 163"/>
                    <a:gd name="T81" fmla="*/ 13 h 274"/>
                    <a:gd name="T82" fmla="*/ 75 w 163"/>
                    <a:gd name="T83" fmla="*/ 15 h 274"/>
                    <a:gd name="T84" fmla="*/ 65 w 163"/>
                    <a:gd name="T85" fmla="*/ 15 h 274"/>
                    <a:gd name="T86" fmla="*/ 54 w 163"/>
                    <a:gd name="T87" fmla="*/ 15 h 274"/>
                    <a:gd name="T88" fmla="*/ 39 w 163"/>
                    <a:gd name="T89" fmla="*/ 15 h 274"/>
                    <a:gd name="T90" fmla="*/ 24 w 163"/>
                    <a:gd name="T91" fmla="*/ 19 h 274"/>
                    <a:gd name="T92" fmla="*/ 11 w 163"/>
                    <a:gd name="T93" fmla="*/ 32 h 274"/>
                    <a:gd name="T94" fmla="*/ 3 w 163"/>
                    <a:gd name="T95" fmla="*/ 53 h 274"/>
                    <a:gd name="T96" fmla="*/ 0 w 163"/>
                    <a:gd name="T97" fmla="*/ 77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3" h="274">
                      <a:moveTo>
                        <a:pt x="0" y="77"/>
                      </a:moveTo>
                      <a:lnTo>
                        <a:pt x="0" y="113"/>
                      </a:lnTo>
                      <a:lnTo>
                        <a:pt x="0" y="139"/>
                      </a:lnTo>
                      <a:lnTo>
                        <a:pt x="0" y="165"/>
                      </a:lnTo>
                      <a:lnTo>
                        <a:pt x="0" y="201"/>
                      </a:lnTo>
                      <a:lnTo>
                        <a:pt x="3" y="225"/>
                      </a:lnTo>
                      <a:lnTo>
                        <a:pt x="11" y="244"/>
                      </a:lnTo>
                      <a:lnTo>
                        <a:pt x="24" y="257"/>
                      </a:lnTo>
                      <a:lnTo>
                        <a:pt x="39" y="261"/>
                      </a:lnTo>
                      <a:lnTo>
                        <a:pt x="50" y="261"/>
                      </a:lnTo>
                      <a:lnTo>
                        <a:pt x="58" y="261"/>
                      </a:lnTo>
                      <a:lnTo>
                        <a:pt x="65" y="261"/>
                      </a:lnTo>
                      <a:lnTo>
                        <a:pt x="71" y="261"/>
                      </a:lnTo>
                      <a:lnTo>
                        <a:pt x="77" y="261"/>
                      </a:lnTo>
                      <a:lnTo>
                        <a:pt x="84" y="261"/>
                      </a:lnTo>
                      <a:lnTo>
                        <a:pt x="92" y="261"/>
                      </a:lnTo>
                      <a:lnTo>
                        <a:pt x="103" y="261"/>
                      </a:lnTo>
                      <a:lnTo>
                        <a:pt x="120" y="266"/>
                      </a:lnTo>
                      <a:lnTo>
                        <a:pt x="133" y="272"/>
                      </a:lnTo>
                      <a:lnTo>
                        <a:pt x="144" y="274"/>
                      </a:lnTo>
                      <a:lnTo>
                        <a:pt x="157" y="261"/>
                      </a:lnTo>
                      <a:lnTo>
                        <a:pt x="163" y="240"/>
                      </a:lnTo>
                      <a:lnTo>
                        <a:pt x="163" y="221"/>
                      </a:lnTo>
                      <a:lnTo>
                        <a:pt x="157" y="199"/>
                      </a:lnTo>
                      <a:lnTo>
                        <a:pt x="155" y="171"/>
                      </a:lnTo>
                      <a:lnTo>
                        <a:pt x="155" y="146"/>
                      </a:lnTo>
                      <a:lnTo>
                        <a:pt x="157" y="126"/>
                      </a:lnTo>
                      <a:lnTo>
                        <a:pt x="157" y="107"/>
                      </a:lnTo>
                      <a:lnTo>
                        <a:pt x="157" y="81"/>
                      </a:lnTo>
                      <a:lnTo>
                        <a:pt x="159" y="58"/>
                      </a:lnTo>
                      <a:lnTo>
                        <a:pt x="163" y="41"/>
                      </a:lnTo>
                      <a:lnTo>
                        <a:pt x="163" y="26"/>
                      </a:lnTo>
                      <a:lnTo>
                        <a:pt x="157" y="11"/>
                      </a:lnTo>
                      <a:lnTo>
                        <a:pt x="148" y="2"/>
                      </a:lnTo>
                      <a:lnTo>
                        <a:pt x="140" y="0"/>
                      </a:lnTo>
                      <a:lnTo>
                        <a:pt x="131" y="0"/>
                      </a:lnTo>
                      <a:lnTo>
                        <a:pt x="125" y="2"/>
                      </a:lnTo>
                      <a:lnTo>
                        <a:pt x="118" y="4"/>
                      </a:lnTo>
                      <a:lnTo>
                        <a:pt x="110" y="9"/>
                      </a:lnTo>
                      <a:lnTo>
                        <a:pt x="101" y="11"/>
                      </a:lnTo>
                      <a:lnTo>
                        <a:pt x="90" y="13"/>
                      </a:lnTo>
                      <a:lnTo>
                        <a:pt x="75" y="15"/>
                      </a:lnTo>
                      <a:lnTo>
                        <a:pt x="65" y="15"/>
                      </a:lnTo>
                      <a:lnTo>
                        <a:pt x="54" y="15"/>
                      </a:lnTo>
                      <a:lnTo>
                        <a:pt x="39" y="15"/>
                      </a:lnTo>
                      <a:lnTo>
                        <a:pt x="24" y="19"/>
                      </a:lnTo>
                      <a:lnTo>
                        <a:pt x="11" y="32"/>
                      </a:lnTo>
                      <a:lnTo>
                        <a:pt x="3" y="53"/>
                      </a:lnTo>
                      <a:lnTo>
                        <a:pt x="0" y="77"/>
                      </a:lnTo>
                      <a:close/>
                    </a:path>
                  </a:pathLst>
                </a:custGeom>
                <a:solidFill>
                  <a:srgbClr val="8EA3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 name="Freeform 275"/>
                <p:cNvSpPr>
                  <a:spLocks/>
                </p:cNvSpPr>
                <p:nvPr/>
              </p:nvSpPr>
              <p:spPr bwMode="auto">
                <a:xfrm>
                  <a:off x="3936" y="2364"/>
                  <a:ext cx="163" cy="270"/>
                </a:xfrm>
                <a:custGeom>
                  <a:avLst/>
                  <a:gdLst>
                    <a:gd name="T0" fmla="*/ 163 w 163"/>
                    <a:gd name="T1" fmla="*/ 195 h 270"/>
                    <a:gd name="T2" fmla="*/ 163 w 163"/>
                    <a:gd name="T3" fmla="*/ 159 h 270"/>
                    <a:gd name="T4" fmla="*/ 163 w 163"/>
                    <a:gd name="T5" fmla="*/ 133 h 270"/>
                    <a:gd name="T6" fmla="*/ 163 w 163"/>
                    <a:gd name="T7" fmla="*/ 107 h 270"/>
                    <a:gd name="T8" fmla="*/ 163 w 163"/>
                    <a:gd name="T9" fmla="*/ 71 h 270"/>
                    <a:gd name="T10" fmla="*/ 161 w 163"/>
                    <a:gd name="T11" fmla="*/ 47 h 270"/>
                    <a:gd name="T12" fmla="*/ 153 w 163"/>
                    <a:gd name="T13" fmla="*/ 28 h 270"/>
                    <a:gd name="T14" fmla="*/ 140 w 163"/>
                    <a:gd name="T15" fmla="*/ 18 h 270"/>
                    <a:gd name="T16" fmla="*/ 125 w 163"/>
                    <a:gd name="T17" fmla="*/ 13 h 270"/>
                    <a:gd name="T18" fmla="*/ 114 w 163"/>
                    <a:gd name="T19" fmla="*/ 13 h 270"/>
                    <a:gd name="T20" fmla="*/ 105 w 163"/>
                    <a:gd name="T21" fmla="*/ 13 h 270"/>
                    <a:gd name="T22" fmla="*/ 99 w 163"/>
                    <a:gd name="T23" fmla="*/ 13 h 270"/>
                    <a:gd name="T24" fmla="*/ 93 w 163"/>
                    <a:gd name="T25" fmla="*/ 13 h 270"/>
                    <a:gd name="T26" fmla="*/ 86 w 163"/>
                    <a:gd name="T27" fmla="*/ 13 h 270"/>
                    <a:gd name="T28" fmla="*/ 80 w 163"/>
                    <a:gd name="T29" fmla="*/ 13 h 270"/>
                    <a:gd name="T30" fmla="*/ 71 w 163"/>
                    <a:gd name="T31" fmla="*/ 13 h 270"/>
                    <a:gd name="T32" fmla="*/ 60 w 163"/>
                    <a:gd name="T33" fmla="*/ 13 h 270"/>
                    <a:gd name="T34" fmla="*/ 43 w 163"/>
                    <a:gd name="T35" fmla="*/ 9 h 270"/>
                    <a:gd name="T36" fmla="*/ 30 w 163"/>
                    <a:gd name="T37" fmla="*/ 3 h 270"/>
                    <a:gd name="T38" fmla="*/ 20 w 163"/>
                    <a:gd name="T39" fmla="*/ 0 h 270"/>
                    <a:gd name="T40" fmla="*/ 7 w 163"/>
                    <a:gd name="T41" fmla="*/ 13 h 270"/>
                    <a:gd name="T42" fmla="*/ 0 w 163"/>
                    <a:gd name="T43" fmla="*/ 35 h 270"/>
                    <a:gd name="T44" fmla="*/ 3 w 163"/>
                    <a:gd name="T45" fmla="*/ 54 h 270"/>
                    <a:gd name="T46" fmla="*/ 7 w 163"/>
                    <a:gd name="T47" fmla="*/ 73 h 270"/>
                    <a:gd name="T48" fmla="*/ 9 w 163"/>
                    <a:gd name="T49" fmla="*/ 101 h 270"/>
                    <a:gd name="T50" fmla="*/ 9 w 163"/>
                    <a:gd name="T51" fmla="*/ 127 h 270"/>
                    <a:gd name="T52" fmla="*/ 9 w 163"/>
                    <a:gd name="T53" fmla="*/ 146 h 270"/>
                    <a:gd name="T54" fmla="*/ 7 w 163"/>
                    <a:gd name="T55" fmla="*/ 163 h 270"/>
                    <a:gd name="T56" fmla="*/ 7 w 163"/>
                    <a:gd name="T57" fmla="*/ 189 h 270"/>
                    <a:gd name="T58" fmla="*/ 5 w 163"/>
                    <a:gd name="T59" fmla="*/ 212 h 270"/>
                    <a:gd name="T60" fmla="*/ 0 w 163"/>
                    <a:gd name="T61" fmla="*/ 230 h 270"/>
                    <a:gd name="T62" fmla="*/ 0 w 163"/>
                    <a:gd name="T63" fmla="*/ 245 h 270"/>
                    <a:gd name="T64" fmla="*/ 9 w 163"/>
                    <a:gd name="T65" fmla="*/ 260 h 270"/>
                    <a:gd name="T66" fmla="*/ 18 w 163"/>
                    <a:gd name="T67" fmla="*/ 268 h 270"/>
                    <a:gd name="T68" fmla="*/ 26 w 163"/>
                    <a:gd name="T69" fmla="*/ 270 h 270"/>
                    <a:gd name="T70" fmla="*/ 33 w 163"/>
                    <a:gd name="T71" fmla="*/ 270 h 270"/>
                    <a:gd name="T72" fmla="*/ 39 w 163"/>
                    <a:gd name="T73" fmla="*/ 268 h 270"/>
                    <a:gd name="T74" fmla="*/ 45 w 163"/>
                    <a:gd name="T75" fmla="*/ 266 h 270"/>
                    <a:gd name="T76" fmla="*/ 54 w 163"/>
                    <a:gd name="T77" fmla="*/ 262 h 270"/>
                    <a:gd name="T78" fmla="*/ 63 w 163"/>
                    <a:gd name="T79" fmla="*/ 260 h 270"/>
                    <a:gd name="T80" fmla="*/ 73 w 163"/>
                    <a:gd name="T81" fmla="*/ 257 h 270"/>
                    <a:gd name="T82" fmla="*/ 88 w 163"/>
                    <a:gd name="T83" fmla="*/ 257 h 270"/>
                    <a:gd name="T84" fmla="*/ 99 w 163"/>
                    <a:gd name="T85" fmla="*/ 257 h 270"/>
                    <a:gd name="T86" fmla="*/ 110 w 163"/>
                    <a:gd name="T87" fmla="*/ 257 h 270"/>
                    <a:gd name="T88" fmla="*/ 125 w 163"/>
                    <a:gd name="T89" fmla="*/ 255 h 270"/>
                    <a:gd name="T90" fmla="*/ 140 w 163"/>
                    <a:gd name="T91" fmla="*/ 251 h 270"/>
                    <a:gd name="T92" fmla="*/ 153 w 163"/>
                    <a:gd name="T93" fmla="*/ 238 h 270"/>
                    <a:gd name="T94" fmla="*/ 161 w 163"/>
                    <a:gd name="T95" fmla="*/ 219 h 270"/>
                    <a:gd name="T96" fmla="*/ 163 w 163"/>
                    <a:gd name="T97" fmla="*/ 195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3" h="270">
                      <a:moveTo>
                        <a:pt x="163" y="195"/>
                      </a:moveTo>
                      <a:lnTo>
                        <a:pt x="163" y="159"/>
                      </a:lnTo>
                      <a:lnTo>
                        <a:pt x="163" y="133"/>
                      </a:lnTo>
                      <a:lnTo>
                        <a:pt x="163" y="107"/>
                      </a:lnTo>
                      <a:lnTo>
                        <a:pt x="163" y="71"/>
                      </a:lnTo>
                      <a:lnTo>
                        <a:pt x="161" y="47"/>
                      </a:lnTo>
                      <a:lnTo>
                        <a:pt x="153" y="28"/>
                      </a:lnTo>
                      <a:lnTo>
                        <a:pt x="140" y="18"/>
                      </a:lnTo>
                      <a:lnTo>
                        <a:pt x="125" y="13"/>
                      </a:lnTo>
                      <a:lnTo>
                        <a:pt x="114" y="13"/>
                      </a:lnTo>
                      <a:lnTo>
                        <a:pt x="105" y="13"/>
                      </a:lnTo>
                      <a:lnTo>
                        <a:pt x="99" y="13"/>
                      </a:lnTo>
                      <a:lnTo>
                        <a:pt x="93" y="13"/>
                      </a:lnTo>
                      <a:lnTo>
                        <a:pt x="86" y="13"/>
                      </a:lnTo>
                      <a:lnTo>
                        <a:pt x="80" y="13"/>
                      </a:lnTo>
                      <a:lnTo>
                        <a:pt x="71" y="13"/>
                      </a:lnTo>
                      <a:lnTo>
                        <a:pt x="60" y="13"/>
                      </a:lnTo>
                      <a:lnTo>
                        <a:pt x="43" y="9"/>
                      </a:lnTo>
                      <a:lnTo>
                        <a:pt x="30" y="3"/>
                      </a:lnTo>
                      <a:lnTo>
                        <a:pt x="20" y="0"/>
                      </a:lnTo>
                      <a:lnTo>
                        <a:pt x="7" y="13"/>
                      </a:lnTo>
                      <a:lnTo>
                        <a:pt x="0" y="35"/>
                      </a:lnTo>
                      <a:lnTo>
                        <a:pt x="3" y="54"/>
                      </a:lnTo>
                      <a:lnTo>
                        <a:pt x="7" y="73"/>
                      </a:lnTo>
                      <a:lnTo>
                        <a:pt x="9" y="101"/>
                      </a:lnTo>
                      <a:lnTo>
                        <a:pt x="9" y="127"/>
                      </a:lnTo>
                      <a:lnTo>
                        <a:pt x="9" y="146"/>
                      </a:lnTo>
                      <a:lnTo>
                        <a:pt x="7" y="163"/>
                      </a:lnTo>
                      <a:lnTo>
                        <a:pt x="7" y="189"/>
                      </a:lnTo>
                      <a:lnTo>
                        <a:pt x="5" y="212"/>
                      </a:lnTo>
                      <a:lnTo>
                        <a:pt x="0" y="230"/>
                      </a:lnTo>
                      <a:lnTo>
                        <a:pt x="0" y="245"/>
                      </a:lnTo>
                      <a:lnTo>
                        <a:pt x="9" y="260"/>
                      </a:lnTo>
                      <a:lnTo>
                        <a:pt x="18" y="268"/>
                      </a:lnTo>
                      <a:lnTo>
                        <a:pt x="26" y="270"/>
                      </a:lnTo>
                      <a:lnTo>
                        <a:pt x="33" y="270"/>
                      </a:lnTo>
                      <a:lnTo>
                        <a:pt x="39" y="268"/>
                      </a:lnTo>
                      <a:lnTo>
                        <a:pt x="45" y="266"/>
                      </a:lnTo>
                      <a:lnTo>
                        <a:pt x="54" y="262"/>
                      </a:lnTo>
                      <a:lnTo>
                        <a:pt x="63" y="260"/>
                      </a:lnTo>
                      <a:lnTo>
                        <a:pt x="73" y="257"/>
                      </a:lnTo>
                      <a:lnTo>
                        <a:pt x="88" y="257"/>
                      </a:lnTo>
                      <a:lnTo>
                        <a:pt x="99" y="257"/>
                      </a:lnTo>
                      <a:lnTo>
                        <a:pt x="110" y="257"/>
                      </a:lnTo>
                      <a:lnTo>
                        <a:pt x="125" y="255"/>
                      </a:lnTo>
                      <a:lnTo>
                        <a:pt x="140" y="251"/>
                      </a:lnTo>
                      <a:lnTo>
                        <a:pt x="153" y="238"/>
                      </a:lnTo>
                      <a:lnTo>
                        <a:pt x="161" y="219"/>
                      </a:lnTo>
                      <a:lnTo>
                        <a:pt x="163" y="195"/>
                      </a:lnTo>
                      <a:close/>
                    </a:path>
                  </a:pathLst>
                </a:custGeom>
                <a:solidFill>
                  <a:srgbClr val="8EA3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 name="Freeform 276"/>
                <p:cNvSpPr>
                  <a:spLocks/>
                </p:cNvSpPr>
                <p:nvPr/>
              </p:nvSpPr>
              <p:spPr bwMode="auto">
                <a:xfrm>
                  <a:off x="3956" y="2692"/>
                  <a:ext cx="334" cy="251"/>
                </a:xfrm>
                <a:custGeom>
                  <a:avLst/>
                  <a:gdLst>
                    <a:gd name="T0" fmla="*/ 310 w 334"/>
                    <a:gd name="T1" fmla="*/ 242 h 251"/>
                    <a:gd name="T2" fmla="*/ 332 w 334"/>
                    <a:gd name="T3" fmla="*/ 208 h 251"/>
                    <a:gd name="T4" fmla="*/ 334 w 334"/>
                    <a:gd name="T5" fmla="*/ 148 h 251"/>
                    <a:gd name="T6" fmla="*/ 334 w 334"/>
                    <a:gd name="T7" fmla="*/ 99 h 251"/>
                    <a:gd name="T8" fmla="*/ 332 w 334"/>
                    <a:gd name="T9" fmla="*/ 39 h 251"/>
                    <a:gd name="T10" fmla="*/ 310 w 334"/>
                    <a:gd name="T11" fmla="*/ 4 h 251"/>
                    <a:gd name="T12" fmla="*/ 278 w 334"/>
                    <a:gd name="T13" fmla="*/ 0 h 251"/>
                    <a:gd name="T14" fmla="*/ 257 w 334"/>
                    <a:gd name="T15" fmla="*/ 2 h 251"/>
                    <a:gd name="T16" fmla="*/ 225 w 334"/>
                    <a:gd name="T17" fmla="*/ 2 h 251"/>
                    <a:gd name="T18" fmla="*/ 203 w 334"/>
                    <a:gd name="T19" fmla="*/ 2 h 251"/>
                    <a:gd name="T20" fmla="*/ 171 w 334"/>
                    <a:gd name="T21" fmla="*/ 2 h 251"/>
                    <a:gd name="T22" fmla="*/ 150 w 334"/>
                    <a:gd name="T23" fmla="*/ 4 h 251"/>
                    <a:gd name="T24" fmla="*/ 118 w 334"/>
                    <a:gd name="T25" fmla="*/ 4 h 251"/>
                    <a:gd name="T26" fmla="*/ 98 w 334"/>
                    <a:gd name="T27" fmla="*/ 4 h 251"/>
                    <a:gd name="T28" fmla="*/ 68 w 334"/>
                    <a:gd name="T29" fmla="*/ 7 h 251"/>
                    <a:gd name="T30" fmla="*/ 51 w 334"/>
                    <a:gd name="T31" fmla="*/ 7 h 251"/>
                    <a:gd name="T32" fmla="*/ 23 w 334"/>
                    <a:gd name="T33" fmla="*/ 11 h 251"/>
                    <a:gd name="T34" fmla="*/ 2 w 334"/>
                    <a:gd name="T35" fmla="*/ 43 h 251"/>
                    <a:gd name="T36" fmla="*/ 0 w 334"/>
                    <a:gd name="T37" fmla="*/ 103 h 251"/>
                    <a:gd name="T38" fmla="*/ 0 w 334"/>
                    <a:gd name="T39" fmla="*/ 152 h 251"/>
                    <a:gd name="T40" fmla="*/ 2 w 334"/>
                    <a:gd name="T41" fmla="*/ 212 h 251"/>
                    <a:gd name="T42" fmla="*/ 23 w 334"/>
                    <a:gd name="T43" fmla="*/ 246 h 251"/>
                    <a:gd name="T44" fmla="*/ 55 w 334"/>
                    <a:gd name="T45" fmla="*/ 251 h 251"/>
                    <a:gd name="T46" fmla="*/ 77 w 334"/>
                    <a:gd name="T47" fmla="*/ 251 h 251"/>
                    <a:gd name="T48" fmla="*/ 109 w 334"/>
                    <a:gd name="T49" fmla="*/ 251 h 251"/>
                    <a:gd name="T50" fmla="*/ 130 w 334"/>
                    <a:gd name="T51" fmla="*/ 246 h 251"/>
                    <a:gd name="T52" fmla="*/ 163 w 334"/>
                    <a:gd name="T53" fmla="*/ 246 h 251"/>
                    <a:gd name="T54" fmla="*/ 184 w 334"/>
                    <a:gd name="T55" fmla="*/ 249 h 251"/>
                    <a:gd name="T56" fmla="*/ 216 w 334"/>
                    <a:gd name="T57" fmla="*/ 249 h 251"/>
                    <a:gd name="T58" fmla="*/ 238 w 334"/>
                    <a:gd name="T59" fmla="*/ 246 h 251"/>
                    <a:gd name="T60" fmla="*/ 265 w 334"/>
                    <a:gd name="T61" fmla="*/ 246 h 251"/>
                    <a:gd name="T62" fmla="*/ 283 w 334"/>
                    <a:gd name="T63" fmla="*/ 246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4" h="251">
                      <a:moveTo>
                        <a:pt x="295" y="246"/>
                      </a:moveTo>
                      <a:lnTo>
                        <a:pt x="310" y="242"/>
                      </a:lnTo>
                      <a:lnTo>
                        <a:pt x="323" y="227"/>
                      </a:lnTo>
                      <a:lnTo>
                        <a:pt x="332" y="208"/>
                      </a:lnTo>
                      <a:lnTo>
                        <a:pt x="334" y="184"/>
                      </a:lnTo>
                      <a:lnTo>
                        <a:pt x="334" y="148"/>
                      </a:lnTo>
                      <a:lnTo>
                        <a:pt x="334" y="122"/>
                      </a:lnTo>
                      <a:lnTo>
                        <a:pt x="334" y="99"/>
                      </a:lnTo>
                      <a:lnTo>
                        <a:pt x="334" y="62"/>
                      </a:lnTo>
                      <a:lnTo>
                        <a:pt x="332" y="39"/>
                      </a:lnTo>
                      <a:lnTo>
                        <a:pt x="323" y="17"/>
                      </a:lnTo>
                      <a:lnTo>
                        <a:pt x="310" y="4"/>
                      </a:lnTo>
                      <a:lnTo>
                        <a:pt x="295" y="0"/>
                      </a:lnTo>
                      <a:lnTo>
                        <a:pt x="278" y="0"/>
                      </a:lnTo>
                      <a:lnTo>
                        <a:pt x="268" y="0"/>
                      </a:lnTo>
                      <a:lnTo>
                        <a:pt x="257" y="2"/>
                      </a:lnTo>
                      <a:lnTo>
                        <a:pt x="242" y="2"/>
                      </a:lnTo>
                      <a:lnTo>
                        <a:pt x="225" y="2"/>
                      </a:lnTo>
                      <a:lnTo>
                        <a:pt x="214" y="2"/>
                      </a:lnTo>
                      <a:lnTo>
                        <a:pt x="203" y="2"/>
                      </a:lnTo>
                      <a:lnTo>
                        <a:pt x="188" y="2"/>
                      </a:lnTo>
                      <a:lnTo>
                        <a:pt x="171" y="2"/>
                      </a:lnTo>
                      <a:lnTo>
                        <a:pt x="160" y="2"/>
                      </a:lnTo>
                      <a:lnTo>
                        <a:pt x="150" y="4"/>
                      </a:lnTo>
                      <a:lnTo>
                        <a:pt x="133" y="4"/>
                      </a:lnTo>
                      <a:lnTo>
                        <a:pt x="118" y="4"/>
                      </a:lnTo>
                      <a:lnTo>
                        <a:pt x="107" y="4"/>
                      </a:lnTo>
                      <a:lnTo>
                        <a:pt x="98" y="4"/>
                      </a:lnTo>
                      <a:lnTo>
                        <a:pt x="83" y="4"/>
                      </a:lnTo>
                      <a:lnTo>
                        <a:pt x="68" y="7"/>
                      </a:lnTo>
                      <a:lnTo>
                        <a:pt x="60" y="7"/>
                      </a:lnTo>
                      <a:lnTo>
                        <a:pt x="51" y="7"/>
                      </a:lnTo>
                      <a:lnTo>
                        <a:pt x="38" y="7"/>
                      </a:lnTo>
                      <a:lnTo>
                        <a:pt x="23" y="11"/>
                      </a:lnTo>
                      <a:lnTo>
                        <a:pt x="10" y="24"/>
                      </a:lnTo>
                      <a:lnTo>
                        <a:pt x="2" y="43"/>
                      </a:lnTo>
                      <a:lnTo>
                        <a:pt x="0" y="66"/>
                      </a:lnTo>
                      <a:lnTo>
                        <a:pt x="0" y="103"/>
                      </a:lnTo>
                      <a:lnTo>
                        <a:pt x="0" y="129"/>
                      </a:lnTo>
                      <a:lnTo>
                        <a:pt x="0" y="152"/>
                      </a:lnTo>
                      <a:lnTo>
                        <a:pt x="0" y="189"/>
                      </a:lnTo>
                      <a:lnTo>
                        <a:pt x="2" y="212"/>
                      </a:lnTo>
                      <a:lnTo>
                        <a:pt x="10" y="231"/>
                      </a:lnTo>
                      <a:lnTo>
                        <a:pt x="23" y="246"/>
                      </a:lnTo>
                      <a:lnTo>
                        <a:pt x="38" y="251"/>
                      </a:lnTo>
                      <a:lnTo>
                        <a:pt x="55" y="251"/>
                      </a:lnTo>
                      <a:lnTo>
                        <a:pt x="66" y="251"/>
                      </a:lnTo>
                      <a:lnTo>
                        <a:pt x="77" y="251"/>
                      </a:lnTo>
                      <a:lnTo>
                        <a:pt x="92" y="251"/>
                      </a:lnTo>
                      <a:lnTo>
                        <a:pt x="109" y="251"/>
                      </a:lnTo>
                      <a:lnTo>
                        <a:pt x="120" y="249"/>
                      </a:lnTo>
                      <a:lnTo>
                        <a:pt x="130" y="246"/>
                      </a:lnTo>
                      <a:lnTo>
                        <a:pt x="145" y="246"/>
                      </a:lnTo>
                      <a:lnTo>
                        <a:pt x="163" y="246"/>
                      </a:lnTo>
                      <a:lnTo>
                        <a:pt x="173" y="246"/>
                      </a:lnTo>
                      <a:lnTo>
                        <a:pt x="184" y="249"/>
                      </a:lnTo>
                      <a:lnTo>
                        <a:pt x="201" y="249"/>
                      </a:lnTo>
                      <a:lnTo>
                        <a:pt x="216" y="249"/>
                      </a:lnTo>
                      <a:lnTo>
                        <a:pt x="227" y="246"/>
                      </a:lnTo>
                      <a:lnTo>
                        <a:pt x="238" y="246"/>
                      </a:lnTo>
                      <a:lnTo>
                        <a:pt x="253" y="246"/>
                      </a:lnTo>
                      <a:lnTo>
                        <a:pt x="265" y="246"/>
                      </a:lnTo>
                      <a:lnTo>
                        <a:pt x="274" y="246"/>
                      </a:lnTo>
                      <a:lnTo>
                        <a:pt x="283" y="246"/>
                      </a:lnTo>
                      <a:lnTo>
                        <a:pt x="295" y="246"/>
                      </a:lnTo>
                      <a:close/>
                    </a:path>
                  </a:pathLst>
                </a:custGeom>
                <a:solidFill>
                  <a:srgbClr val="8EA3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 name="Freeform 277"/>
                <p:cNvSpPr>
                  <a:spLocks/>
                </p:cNvSpPr>
                <p:nvPr/>
              </p:nvSpPr>
              <p:spPr bwMode="auto">
                <a:xfrm>
                  <a:off x="4331" y="2686"/>
                  <a:ext cx="334" cy="250"/>
                </a:xfrm>
                <a:custGeom>
                  <a:avLst/>
                  <a:gdLst>
                    <a:gd name="T0" fmla="*/ 310 w 334"/>
                    <a:gd name="T1" fmla="*/ 244 h 250"/>
                    <a:gd name="T2" fmla="*/ 332 w 334"/>
                    <a:gd name="T3" fmla="*/ 210 h 250"/>
                    <a:gd name="T4" fmla="*/ 334 w 334"/>
                    <a:gd name="T5" fmla="*/ 150 h 250"/>
                    <a:gd name="T6" fmla="*/ 334 w 334"/>
                    <a:gd name="T7" fmla="*/ 98 h 250"/>
                    <a:gd name="T8" fmla="*/ 332 w 334"/>
                    <a:gd name="T9" fmla="*/ 38 h 250"/>
                    <a:gd name="T10" fmla="*/ 310 w 334"/>
                    <a:gd name="T11" fmla="*/ 4 h 250"/>
                    <a:gd name="T12" fmla="*/ 280 w 334"/>
                    <a:gd name="T13" fmla="*/ 0 h 250"/>
                    <a:gd name="T14" fmla="*/ 259 w 334"/>
                    <a:gd name="T15" fmla="*/ 2 h 250"/>
                    <a:gd name="T16" fmla="*/ 227 w 334"/>
                    <a:gd name="T17" fmla="*/ 2 h 250"/>
                    <a:gd name="T18" fmla="*/ 205 w 334"/>
                    <a:gd name="T19" fmla="*/ 2 h 250"/>
                    <a:gd name="T20" fmla="*/ 173 w 334"/>
                    <a:gd name="T21" fmla="*/ 4 h 250"/>
                    <a:gd name="T22" fmla="*/ 150 w 334"/>
                    <a:gd name="T23" fmla="*/ 4 h 250"/>
                    <a:gd name="T24" fmla="*/ 117 w 334"/>
                    <a:gd name="T25" fmla="*/ 4 h 250"/>
                    <a:gd name="T26" fmla="*/ 98 w 334"/>
                    <a:gd name="T27" fmla="*/ 4 h 250"/>
                    <a:gd name="T28" fmla="*/ 70 w 334"/>
                    <a:gd name="T29" fmla="*/ 4 h 250"/>
                    <a:gd name="T30" fmla="*/ 53 w 334"/>
                    <a:gd name="T31" fmla="*/ 6 h 250"/>
                    <a:gd name="T32" fmla="*/ 23 w 334"/>
                    <a:gd name="T33" fmla="*/ 10 h 250"/>
                    <a:gd name="T34" fmla="*/ 4 w 334"/>
                    <a:gd name="T35" fmla="*/ 43 h 250"/>
                    <a:gd name="T36" fmla="*/ 2 w 334"/>
                    <a:gd name="T37" fmla="*/ 102 h 250"/>
                    <a:gd name="T38" fmla="*/ 0 w 334"/>
                    <a:gd name="T39" fmla="*/ 154 h 250"/>
                    <a:gd name="T40" fmla="*/ 2 w 334"/>
                    <a:gd name="T41" fmla="*/ 214 h 250"/>
                    <a:gd name="T42" fmla="*/ 23 w 334"/>
                    <a:gd name="T43" fmla="*/ 246 h 250"/>
                    <a:gd name="T44" fmla="*/ 55 w 334"/>
                    <a:gd name="T45" fmla="*/ 250 h 250"/>
                    <a:gd name="T46" fmla="*/ 77 w 334"/>
                    <a:gd name="T47" fmla="*/ 250 h 250"/>
                    <a:gd name="T48" fmla="*/ 109 w 334"/>
                    <a:gd name="T49" fmla="*/ 250 h 250"/>
                    <a:gd name="T50" fmla="*/ 130 w 334"/>
                    <a:gd name="T51" fmla="*/ 250 h 250"/>
                    <a:gd name="T52" fmla="*/ 162 w 334"/>
                    <a:gd name="T53" fmla="*/ 250 h 250"/>
                    <a:gd name="T54" fmla="*/ 184 w 334"/>
                    <a:gd name="T55" fmla="*/ 248 h 250"/>
                    <a:gd name="T56" fmla="*/ 216 w 334"/>
                    <a:gd name="T57" fmla="*/ 248 h 250"/>
                    <a:gd name="T58" fmla="*/ 237 w 334"/>
                    <a:gd name="T59" fmla="*/ 248 h 250"/>
                    <a:gd name="T60" fmla="*/ 265 w 334"/>
                    <a:gd name="T61" fmla="*/ 248 h 250"/>
                    <a:gd name="T62" fmla="*/ 282 w 334"/>
                    <a:gd name="T63" fmla="*/ 248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4" h="250">
                      <a:moveTo>
                        <a:pt x="295" y="248"/>
                      </a:moveTo>
                      <a:lnTo>
                        <a:pt x="310" y="244"/>
                      </a:lnTo>
                      <a:lnTo>
                        <a:pt x="323" y="229"/>
                      </a:lnTo>
                      <a:lnTo>
                        <a:pt x="332" y="210"/>
                      </a:lnTo>
                      <a:lnTo>
                        <a:pt x="334" y="186"/>
                      </a:lnTo>
                      <a:lnTo>
                        <a:pt x="334" y="150"/>
                      </a:lnTo>
                      <a:lnTo>
                        <a:pt x="334" y="124"/>
                      </a:lnTo>
                      <a:lnTo>
                        <a:pt x="334" y="98"/>
                      </a:lnTo>
                      <a:lnTo>
                        <a:pt x="334" y="62"/>
                      </a:lnTo>
                      <a:lnTo>
                        <a:pt x="332" y="38"/>
                      </a:lnTo>
                      <a:lnTo>
                        <a:pt x="323" y="17"/>
                      </a:lnTo>
                      <a:lnTo>
                        <a:pt x="310" y="4"/>
                      </a:lnTo>
                      <a:lnTo>
                        <a:pt x="295" y="0"/>
                      </a:lnTo>
                      <a:lnTo>
                        <a:pt x="280" y="0"/>
                      </a:lnTo>
                      <a:lnTo>
                        <a:pt x="270" y="0"/>
                      </a:lnTo>
                      <a:lnTo>
                        <a:pt x="259" y="2"/>
                      </a:lnTo>
                      <a:lnTo>
                        <a:pt x="242" y="2"/>
                      </a:lnTo>
                      <a:lnTo>
                        <a:pt x="227" y="2"/>
                      </a:lnTo>
                      <a:lnTo>
                        <a:pt x="216" y="2"/>
                      </a:lnTo>
                      <a:lnTo>
                        <a:pt x="205" y="2"/>
                      </a:lnTo>
                      <a:lnTo>
                        <a:pt x="190" y="2"/>
                      </a:lnTo>
                      <a:lnTo>
                        <a:pt x="173" y="4"/>
                      </a:lnTo>
                      <a:lnTo>
                        <a:pt x="160" y="4"/>
                      </a:lnTo>
                      <a:lnTo>
                        <a:pt x="150" y="4"/>
                      </a:lnTo>
                      <a:lnTo>
                        <a:pt x="132" y="4"/>
                      </a:lnTo>
                      <a:lnTo>
                        <a:pt x="117" y="4"/>
                      </a:lnTo>
                      <a:lnTo>
                        <a:pt x="109" y="4"/>
                      </a:lnTo>
                      <a:lnTo>
                        <a:pt x="98" y="4"/>
                      </a:lnTo>
                      <a:lnTo>
                        <a:pt x="83" y="4"/>
                      </a:lnTo>
                      <a:lnTo>
                        <a:pt x="70" y="4"/>
                      </a:lnTo>
                      <a:lnTo>
                        <a:pt x="62" y="4"/>
                      </a:lnTo>
                      <a:lnTo>
                        <a:pt x="53" y="6"/>
                      </a:lnTo>
                      <a:lnTo>
                        <a:pt x="38" y="6"/>
                      </a:lnTo>
                      <a:lnTo>
                        <a:pt x="23" y="10"/>
                      </a:lnTo>
                      <a:lnTo>
                        <a:pt x="12" y="23"/>
                      </a:lnTo>
                      <a:lnTo>
                        <a:pt x="4" y="43"/>
                      </a:lnTo>
                      <a:lnTo>
                        <a:pt x="2" y="66"/>
                      </a:lnTo>
                      <a:lnTo>
                        <a:pt x="2" y="102"/>
                      </a:lnTo>
                      <a:lnTo>
                        <a:pt x="2" y="128"/>
                      </a:lnTo>
                      <a:lnTo>
                        <a:pt x="0" y="154"/>
                      </a:lnTo>
                      <a:lnTo>
                        <a:pt x="0" y="190"/>
                      </a:lnTo>
                      <a:lnTo>
                        <a:pt x="2" y="214"/>
                      </a:lnTo>
                      <a:lnTo>
                        <a:pt x="10" y="233"/>
                      </a:lnTo>
                      <a:lnTo>
                        <a:pt x="23" y="246"/>
                      </a:lnTo>
                      <a:lnTo>
                        <a:pt x="38" y="250"/>
                      </a:lnTo>
                      <a:lnTo>
                        <a:pt x="55" y="250"/>
                      </a:lnTo>
                      <a:lnTo>
                        <a:pt x="66" y="250"/>
                      </a:lnTo>
                      <a:lnTo>
                        <a:pt x="77" y="250"/>
                      </a:lnTo>
                      <a:lnTo>
                        <a:pt x="94" y="250"/>
                      </a:lnTo>
                      <a:lnTo>
                        <a:pt x="109" y="250"/>
                      </a:lnTo>
                      <a:lnTo>
                        <a:pt x="120" y="250"/>
                      </a:lnTo>
                      <a:lnTo>
                        <a:pt x="130" y="250"/>
                      </a:lnTo>
                      <a:lnTo>
                        <a:pt x="145" y="250"/>
                      </a:lnTo>
                      <a:lnTo>
                        <a:pt x="162" y="250"/>
                      </a:lnTo>
                      <a:lnTo>
                        <a:pt x="173" y="248"/>
                      </a:lnTo>
                      <a:lnTo>
                        <a:pt x="184" y="248"/>
                      </a:lnTo>
                      <a:lnTo>
                        <a:pt x="201" y="248"/>
                      </a:lnTo>
                      <a:lnTo>
                        <a:pt x="216" y="248"/>
                      </a:lnTo>
                      <a:lnTo>
                        <a:pt x="227" y="248"/>
                      </a:lnTo>
                      <a:lnTo>
                        <a:pt x="237" y="248"/>
                      </a:lnTo>
                      <a:lnTo>
                        <a:pt x="252" y="248"/>
                      </a:lnTo>
                      <a:lnTo>
                        <a:pt x="265" y="248"/>
                      </a:lnTo>
                      <a:lnTo>
                        <a:pt x="274" y="248"/>
                      </a:lnTo>
                      <a:lnTo>
                        <a:pt x="282" y="248"/>
                      </a:lnTo>
                      <a:lnTo>
                        <a:pt x="295" y="248"/>
                      </a:lnTo>
                      <a:close/>
                    </a:path>
                  </a:pathLst>
                </a:custGeom>
                <a:solidFill>
                  <a:srgbClr val="8EA3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 name="Freeform 278"/>
                <p:cNvSpPr>
                  <a:spLocks/>
                </p:cNvSpPr>
                <p:nvPr/>
              </p:nvSpPr>
              <p:spPr bwMode="auto">
                <a:xfrm>
                  <a:off x="4705" y="2681"/>
                  <a:ext cx="337" cy="251"/>
                </a:xfrm>
                <a:custGeom>
                  <a:avLst/>
                  <a:gdLst>
                    <a:gd name="T0" fmla="*/ 313 w 337"/>
                    <a:gd name="T1" fmla="*/ 245 h 251"/>
                    <a:gd name="T2" fmla="*/ 332 w 337"/>
                    <a:gd name="T3" fmla="*/ 208 h 251"/>
                    <a:gd name="T4" fmla="*/ 337 w 337"/>
                    <a:gd name="T5" fmla="*/ 148 h 251"/>
                    <a:gd name="T6" fmla="*/ 337 w 337"/>
                    <a:gd name="T7" fmla="*/ 97 h 251"/>
                    <a:gd name="T8" fmla="*/ 332 w 337"/>
                    <a:gd name="T9" fmla="*/ 37 h 251"/>
                    <a:gd name="T10" fmla="*/ 313 w 337"/>
                    <a:gd name="T11" fmla="*/ 5 h 251"/>
                    <a:gd name="T12" fmla="*/ 281 w 337"/>
                    <a:gd name="T13" fmla="*/ 0 h 251"/>
                    <a:gd name="T14" fmla="*/ 260 w 337"/>
                    <a:gd name="T15" fmla="*/ 0 h 251"/>
                    <a:gd name="T16" fmla="*/ 228 w 337"/>
                    <a:gd name="T17" fmla="*/ 0 h 251"/>
                    <a:gd name="T18" fmla="*/ 206 w 337"/>
                    <a:gd name="T19" fmla="*/ 0 h 251"/>
                    <a:gd name="T20" fmla="*/ 174 w 337"/>
                    <a:gd name="T21" fmla="*/ 3 h 251"/>
                    <a:gd name="T22" fmla="*/ 153 w 337"/>
                    <a:gd name="T23" fmla="*/ 3 h 251"/>
                    <a:gd name="T24" fmla="*/ 120 w 337"/>
                    <a:gd name="T25" fmla="*/ 3 h 251"/>
                    <a:gd name="T26" fmla="*/ 99 w 337"/>
                    <a:gd name="T27" fmla="*/ 3 h 251"/>
                    <a:gd name="T28" fmla="*/ 71 w 337"/>
                    <a:gd name="T29" fmla="*/ 3 h 251"/>
                    <a:gd name="T30" fmla="*/ 54 w 337"/>
                    <a:gd name="T31" fmla="*/ 5 h 251"/>
                    <a:gd name="T32" fmla="*/ 26 w 337"/>
                    <a:gd name="T33" fmla="*/ 9 h 251"/>
                    <a:gd name="T34" fmla="*/ 5 w 337"/>
                    <a:gd name="T35" fmla="*/ 43 h 251"/>
                    <a:gd name="T36" fmla="*/ 0 w 337"/>
                    <a:gd name="T37" fmla="*/ 103 h 251"/>
                    <a:gd name="T38" fmla="*/ 0 w 337"/>
                    <a:gd name="T39" fmla="*/ 155 h 251"/>
                    <a:gd name="T40" fmla="*/ 5 w 337"/>
                    <a:gd name="T41" fmla="*/ 215 h 251"/>
                    <a:gd name="T42" fmla="*/ 26 w 337"/>
                    <a:gd name="T43" fmla="*/ 247 h 251"/>
                    <a:gd name="T44" fmla="*/ 56 w 337"/>
                    <a:gd name="T45" fmla="*/ 251 h 251"/>
                    <a:gd name="T46" fmla="*/ 78 w 337"/>
                    <a:gd name="T47" fmla="*/ 249 h 251"/>
                    <a:gd name="T48" fmla="*/ 110 w 337"/>
                    <a:gd name="T49" fmla="*/ 249 h 251"/>
                    <a:gd name="T50" fmla="*/ 131 w 337"/>
                    <a:gd name="T51" fmla="*/ 249 h 251"/>
                    <a:gd name="T52" fmla="*/ 163 w 337"/>
                    <a:gd name="T53" fmla="*/ 249 h 251"/>
                    <a:gd name="T54" fmla="*/ 187 w 337"/>
                    <a:gd name="T55" fmla="*/ 249 h 251"/>
                    <a:gd name="T56" fmla="*/ 219 w 337"/>
                    <a:gd name="T57" fmla="*/ 249 h 251"/>
                    <a:gd name="T58" fmla="*/ 238 w 337"/>
                    <a:gd name="T59" fmla="*/ 249 h 251"/>
                    <a:gd name="T60" fmla="*/ 266 w 337"/>
                    <a:gd name="T61" fmla="*/ 249 h 251"/>
                    <a:gd name="T62" fmla="*/ 283 w 337"/>
                    <a:gd name="T63" fmla="*/ 249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7" h="251">
                      <a:moveTo>
                        <a:pt x="298" y="249"/>
                      </a:moveTo>
                      <a:lnTo>
                        <a:pt x="313" y="245"/>
                      </a:lnTo>
                      <a:lnTo>
                        <a:pt x="324" y="230"/>
                      </a:lnTo>
                      <a:lnTo>
                        <a:pt x="332" y="208"/>
                      </a:lnTo>
                      <a:lnTo>
                        <a:pt x="337" y="185"/>
                      </a:lnTo>
                      <a:lnTo>
                        <a:pt x="337" y="148"/>
                      </a:lnTo>
                      <a:lnTo>
                        <a:pt x="337" y="122"/>
                      </a:lnTo>
                      <a:lnTo>
                        <a:pt x="337" y="97"/>
                      </a:lnTo>
                      <a:lnTo>
                        <a:pt x="337" y="60"/>
                      </a:lnTo>
                      <a:lnTo>
                        <a:pt x="332" y="37"/>
                      </a:lnTo>
                      <a:lnTo>
                        <a:pt x="324" y="18"/>
                      </a:lnTo>
                      <a:lnTo>
                        <a:pt x="313" y="5"/>
                      </a:lnTo>
                      <a:lnTo>
                        <a:pt x="298" y="0"/>
                      </a:lnTo>
                      <a:lnTo>
                        <a:pt x="281" y="0"/>
                      </a:lnTo>
                      <a:lnTo>
                        <a:pt x="270" y="0"/>
                      </a:lnTo>
                      <a:lnTo>
                        <a:pt x="260" y="0"/>
                      </a:lnTo>
                      <a:lnTo>
                        <a:pt x="243" y="0"/>
                      </a:lnTo>
                      <a:lnTo>
                        <a:pt x="228" y="0"/>
                      </a:lnTo>
                      <a:lnTo>
                        <a:pt x="217" y="0"/>
                      </a:lnTo>
                      <a:lnTo>
                        <a:pt x="206" y="0"/>
                      </a:lnTo>
                      <a:lnTo>
                        <a:pt x="191" y="0"/>
                      </a:lnTo>
                      <a:lnTo>
                        <a:pt x="174" y="3"/>
                      </a:lnTo>
                      <a:lnTo>
                        <a:pt x="163" y="3"/>
                      </a:lnTo>
                      <a:lnTo>
                        <a:pt x="153" y="3"/>
                      </a:lnTo>
                      <a:lnTo>
                        <a:pt x="135" y="3"/>
                      </a:lnTo>
                      <a:lnTo>
                        <a:pt x="120" y="3"/>
                      </a:lnTo>
                      <a:lnTo>
                        <a:pt x="110" y="3"/>
                      </a:lnTo>
                      <a:lnTo>
                        <a:pt x="99" y="3"/>
                      </a:lnTo>
                      <a:lnTo>
                        <a:pt x="84" y="3"/>
                      </a:lnTo>
                      <a:lnTo>
                        <a:pt x="71" y="3"/>
                      </a:lnTo>
                      <a:lnTo>
                        <a:pt x="63" y="3"/>
                      </a:lnTo>
                      <a:lnTo>
                        <a:pt x="54" y="5"/>
                      </a:lnTo>
                      <a:lnTo>
                        <a:pt x="41" y="5"/>
                      </a:lnTo>
                      <a:lnTo>
                        <a:pt x="26" y="9"/>
                      </a:lnTo>
                      <a:lnTo>
                        <a:pt x="13" y="22"/>
                      </a:lnTo>
                      <a:lnTo>
                        <a:pt x="5" y="43"/>
                      </a:lnTo>
                      <a:lnTo>
                        <a:pt x="0" y="67"/>
                      </a:lnTo>
                      <a:lnTo>
                        <a:pt x="0" y="103"/>
                      </a:lnTo>
                      <a:lnTo>
                        <a:pt x="0" y="129"/>
                      </a:lnTo>
                      <a:lnTo>
                        <a:pt x="0" y="155"/>
                      </a:lnTo>
                      <a:lnTo>
                        <a:pt x="0" y="191"/>
                      </a:lnTo>
                      <a:lnTo>
                        <a:pt x="5" y="215"/>
                      </a:lnTo>
                      <a:lnTo>
                        <a:pt x="13" y="234"/>
                      </a:lnTo>
                      <a:lnTo>
                        <a:pt x="26" y="247"/>
                      </a:lnTo>
                      <a:lnTo>
                        <a:pt x="41" y="251"/>
                      </a:lnTo>
                      <a:lnTo>
                        <a:pt x="56" y="251"/>
                      </a:lnTo>
                      <a:lnTo>
                        <a:pt x="67" y="249"/>
                      </a:lnTo>
                      <a:lnTo>
                        <a:pt x="78" y="249"/>
                      </a:lnTo>
                      <a:lnTo>
                        <a:pt x="95" y="249"/>
                      </a:lnTo>
                      <a:lnTo>
                        <a:pt x="110" y="249"/>
                      </a:lnTo>
                      <a:lnTo>
                        <a:pt x="120" y="249"/>
                      </a:lnTo>
                      <a:lnTo>
                        <a:pt x="131" y="249"/>
                      </a:lnTo>
                      <a:lnTo>
                        <a:pt x="146" y="249"/>
                      </a:lnTo>
                      <a:lnTo>
                        <a:pt x="163" y="249"/>
                      </a:lnTo>
                      <a:lnTo>
                        <a:pt x="174" y="249"/>
                      </a:lnTo>
                      <a:lnTo>
                        <a:pt x="187" y="249"/>
                      </a:lnTo>
                      <a:lnTo>
                        <a:pt x="204" y="249"/>
                      </a:lnTo>
                      <a:lnTo>
                        <a:pt x="219" y="249"/>
                      </a:lnTo>
                      <a:lnTo>
                        <a:pt x="228" y="249"/>
                      </a:lnTo>
                      <a:lnTo>
                        <a:pt x="238" y="249"/>
                      </a:lnTo>
                      <a:lnTo>
                        <a:pt x="253" y="249"/>
                      </a:lnTo>
                      <a:lnTo>
                        <a:pt x="266" y="249"/>
                      </a:lnTo>
                      <a:lnTo>
                        <a:pt x="275" y="249"/>
                      </a:lnTo>
                      <a:lnTo>
                        <a:pt x="283" y="249"/>
                      </a:lnTo>
                      <a:lnTo>
                        <a:pt x="298" y="249"/>
                      </a:lnTo>
                      <a:close/>
                    </a:path>
                  </a:pathLst>
                </a:custGeom>
                <a:solidFill>
                  <a:srgbClr val="8EA3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Freeform 279"/>
                <p:cNvSpPr>
                  <a:spLocks/>
                </p:cNvSpPr>
                <p:nvPr/>
              </p:nvSpPr>
              <p:spPr bwMode="auto">
                <a:xfrm>
                  <a:off x="4136" y="3013"/>
                  <a:ext cx="332" cy="249"/>
                </a:xfrm>
                <a:custGeom>
                  <a:avLst/>
                  <a:gdLst>
                    <a:gd name="T0" fmla="*/ 278 w 332"/>
                    <a:gd name="T1" fmla="*/ 0 h 249"/>
                    <a:gd name="T2" fmla="*/ 257 w 332"/>
                    <a:gd name="T3" fmla="*/ 0 h 249"/>
                    <a:gd name="T4" fmla="*/ 225 w 332"/>
                    <a:gd name="T5" fmla="*/ 0 h 249"/>
                    <a:gd name="T6" fmla="*/ 203 w 332"/>
                    <a:gd name="T7" fmla="*/ 0 h 249"/>
                    <a:gd name="T8" fmla="*/ 171 w 332"/>
                    <a:gd name="T9" fmla="*/ 0 h 249"/>
                    <a:gd name="T10" fmla="*/ 147 w 332"/>
                    <a:gd name="T11" fmla="*/ 0 h 249"/>
                    <a:gd name="T12" fmla="*/ 115 w 332"/>
                    <a:gd name="T13" fmla="*/ 0 h 249"/>
                    <a:gd name="T14" fmla="*/ 96 w 332"/>
                    <a:gd name="T15" fmla="*/ 0 h 249"/>
                    <a:gd name="T16" fmla="*/ 68 w 332"/>
                    <a:gd name="T17" fmla="*/ 3 h 249"/>
                    <a:gd name="T18" fmla="*/ 51 w 332"/>
                    <a:gd name="T19" fmla="*/ 3 h 249"/>
                    <a:gd name="T20" fmla="*/ 23 w 332"/>
                    <a:gd name="T21" fmla="*/ 7 h 249"/>
                    <a:gd name="T22" fmla="*/ 2 w 332"/>
                    <a:gd name="T23" fmla="*/ 39 h 249"/>
                    <a:gd name="T24" fmla="*/ 0 w 332"/>
                    <a:gd name="T25" fmla="*/ 99 h 249"/>
                    <a:gd name="T26" fmla="*/ 0 w 332"/>
                    <a:gd name="T27" fmla="*/ 150 h 249"/>
                    <a:gd name="T28" fmla="*/ 2 w 332"/>
                    <a:gd name="T29" fmla="*/ 210 h 249"/>
                    <a:gd name="T30" fmla="*/ 23 w 332"/>
                    <a:gd name="T31" fmla="*/ 245 h 249"/>
                    <a:gd name="T32" fmla="*/ 53 w 332"/>
                    <a:gd name="T33" fmla="*/ 249 h 249"/>
                    <a:gd name="T34" fmla="*/ 75 w 332"/>
                    <a:gd name="T35" fmla="*/ 247 h 249"/>
                    <a:gd name="T36" fmla="*/ 107 w 332"/>
                    <a:gd name="T37" fmla="*/ 247 h 249"/>
                    <a:gd name="T38" fmla="*/ 128 w 332"/>
                    <a:gd name="T39" fmla="*/ 247 h 249"/>
                    <a:gd name="T40" fmla="*/ 160 w 332"/>
                    <a:gd name="T41" fmla="*/ 247 h 249"/>
                    <a:gd name="T42" fmla="*/ 184 w 332"/>
                    <a:gd name="T43" fmla="*/ 247 h 249"/>
                    <a:gd name="T44" fmla="*/ 216 w 332"/>
                    <a:gd name="T45" fmla="*/ 247 h 249"/>
                    <a:gd name="T46" fmla="*/ 235 w 332"/>
                    <a:gd name="T47" fmla="*/ 245 h 249"/>
                    <a:gd name="T48" fmla="*/ 263 w 332"/>
                    <a:gd name="T49" fmla="*/ 245 h 249"/>
                    <a:gd name="T50" fmla="*/ 280 w 332"/>
                    <a:gd name="T51" fmla="*/ 245 h 249"/>
                    <a:gd name="T52" fmla="*/ 308 w 332"/>
                    <a:gd name="T53" fmla="*/ 240 h 249"/>
                    <a:gd name="T54" fmla="*/ 330 w 332"/>
                    <a:gd name="T55" fmla="*/ 208 h 249"/>
                    <a:gd name="T56" fmla="*/ 332 w 332"/>
                    <a:gd name="T57" fmla="*/ 148 h 249"/>
                    <a:gd name="T58" fmla="*/ 332 w 332"/>
                    <a:gd name="T59" fmla="*/ 97 h 249"/>
                    <a:gd name="T60" fmla="*/ 330 w 332"/>
                    <a:gd name="T61" fmla="*/ 37 h 249"/>
                    <a:gd name="T62" fmla="*/ 308 w 332"/>
                    <a:gd name="T63" fmla="*/ 5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2" h="249">
                      <a:moveTo>
                        <a:pt x="293" y="0"/>
                      </a:moveTo>
                      <a:lnTo>
                        <a:pt x="278" y="0"/>
                      </a:lnTo>
                      <a:lnTo>
                        <a:pt x="267" y="0"/>
                      </a:lnTo>
                      <a:lnTo>
                        <a:pt x="257" y="0"/>
                      </a:lnTo>
                      <a:lnTo>
                        <a:pt x="240" y="0"/>
                      </a:lnTo>
                      <a:lnTo>
                        <a:pt x="225" y="0"/>
                      </a:lnTo>
                      <a:lnTo>
                        <a:pt x="214" y="0"/>
                      </a:lnTo>
                      <a:lnTo>
                        <a:pt x="203" y="0"/>
                      </a:lnTo>
                      <a:lnTo>
                        <a:pt x="188" y="0"/>
                      </a:lnTo>
                      <a:lnTo>
                        <a:pt x="171" y="0"/>
                      </a:lnTo>
                      <a:lnTo>
                        <a:pt x="160" y="0"/>
                      </a:lnTo>
                      <a:lnTo>
                        <a:pt x="147" y="0"/>
                      </a:lnTo>
                      <a:lnTo>
                        <a:pt x="130" y="0"/>
                      </a:lnTo>
                      <a:lnTo>
                        <a:pt x="115" y="0"/>
                      </a:lnTo>
                      <a:lnTo>
                        <a:pt x="107" y="0"/>
                      </a:lnTo>
                      <a:lnTo>
                        <a:pt x="96" y="0"/>
                      </a:lnTo>
                      <a:lnTo>
                        <a:pt x="81" y="0"/>
                      </a:lnTo>
                      <a:lnTo>
                        <a:pt x="68" y="3"/>
                      </a:lnTo>
                      <a:lnTo>
                        <a:pt x="60" y="3"/>
                      </a:lnTo>
                      <a:lnTo>
                        <a:pt x="51" y="3"/>
                      </a:lnTo>
                      <a:lnTo>
                        <a:pt x="38" y="3"/>
                      </a:lnTo>
                      <a:lnTo>
                        <a:pt x="23" y="7"/>
                      </a:lnTo>
                      <a:lnTo>
                        <a:pt x="10" y="20"/>
                      </a:lnTo>
                      <a:lnTo>
                        <a:pt x="2" y="39"/>
                      </a:lnTo>
                      <a:lnTo>
                        <a:pt x="0" y="63"/>
                      </a:lnTo>
                      <a:lnTo>
                        <a:pt x="0" y="99"/>
                      </a:lnTo>
                      <a:lnTo>
                        <a:pt x="0" y="125"/>
                      </a:lnTo>
                      <a:lnTo>
                        <a:pt x="0" y="150"/>
                      </a:lnTo>
                      <a:lnTo>
                        <a:pt x="0" y="187"/>
                      </a:lnTo>
                      <a:lnTo>
                        <a:pt x="2" y="210"/>
                      </a:lnTo>
                      <a:lnTo>
                        <a:pt x="10" y="230"/>
                      </a:lnTo>
                      <a:lnTo>
                        <a:pt x="23" y="245"/>
                      </a:lnTo>
                      <a:lnTo>
                        <a:pt x="38" y="249"/>
                      </a:lnTo>
                      <a:lnTo>
                        <a:pt x="53" y="249"/>
                      </a:lnTo>
                      <a:lnTo>
                        <a:pt x="64" y="247"/>
                      </a:lnTo>
                      <a:lnTo>
                        <a:pt x="75" y="247"/>
                      </a:lnTo>
                      <a:lnTo>
                        <a:pt x="92" y="247"/>
                      </a:lnTo>
                      <a:lnTo>
                        <a:pt x="107" y="247"/>
                      </a:lnTo>
                      <a:lnTo>
                        <a:pt x="118" y="247"/>
                      </a:lnTo>
                      <a:lnTo>
                        <a:pt x="128" y="247"/>
                      </a:lnTo>
                      <a:lnTo>
                        <a:pt x="143" y="247"/>
                      </a:lnTo>
                      <a:lnTo>
                        <a:pt x="160" y="247"/>
                      </a:lnTo>
                      <a:lnTo>
                        <a:pt x="171" y="247"/>
                      </a:lnTo>
                      <a:lnTo>
                        <a:pt x="184" y="247"/>
                      </a:lnTo>
                      <a:lnTo>
                        <a:pt x="201" y="247"/>
                      </a:lnTo>
                      <a:lnTo>
                        <a:pt x="216" y="247"/>
                      </a:lnTo>
                      <a:lnTo>
                        <a:pt x="225" y="245"/>
                      </a:lnTo>
                      <a:lnTo>
                        <a:pt x="235" y="245"/>
                      </a:lnTo>
                      <a:lnTo>
                        <a:pt x="250" y="245"/>
                      </a:lnTo>
                      <a:lnTo>
                        <a:pt x="263" y="245"/>
                      </a:lnTo>
                      <a:lnTo>
                        <a:pt x="272" y="245"/>
                      </a:lnTo>
                      <a:lnTo>
                        <a:pt x="280" y="245"/>
                      </a:lnTo>
                      <a:lnTo>
                        <a:pt x="293" y="245"/>
                      </a:lnTo>
                      <a:lnTo>
                        <a:pt x="308" y="240"/>
                      </a:lnTo>
                      <a:lnTo>
                        <a:pt x="321" y="227"/>
                      </a:lnTo>
                      <a:lnTo>
                        <a:pt x="330" y="208"/>
                      </a:lnTo>
                      <a:lnTo>
                        <a:pt x="332" y="185"/>
                      </a:lnTo>
                      <a:lnTo>
                        <a:pt x="332" y="148"/>
                      </a:lnTo>
                      <a:lnTo>
                        <a:pt x="332" y="122"/>
                      </a:lnTo>
                      <a:lnTo>
                        <a:pt x="332" y="97"/>
                      </a:lnTo>
                      <a:lnTo>
                        <a:pt x="332" y="60"/>
                      </a:lnTo>
                      <a:lnTo>
                        <a:pt x="330" y="37"/>
                      </a:lnTo>
                      <a:lnTo>
                        <a:pt x="321" y="18"/>
                      </a:lnTo>
                      <a:lnTo>
                        <a:pt x="308" y="5"/>
                      </a:lnTo>
                      <a:lnTo>
                        <a:pt x="293" y="0"/>
                      </a:lnTo>
                      <a:close/>
                    </a:path>
                  </a:pathLst>
                </a:custGeom>
                <a:solidFill>
                  <a:srgbClr val="8EA3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 name="Freeform 280"/>
                <p:cNvSpPr>
                  <a:spLocks/>
                </p:cNvSpPr>
                <p:nvPr/>
              </p:nvSpPr>
              <p:spPr bwMode="auto">
                <a:xfrm>
                  <a:off x="4511" y="3007"/>
                  <a:ext cx="334" cy="253"/>
                </a:xfrm>
                <a:custGeom>
                  <a:avLst/>
                  <a:gdLst>
                    <a:gd name="T0" fmla="*/ 278 w 334"/>
                    <a:gd name="T1" fmla="*/ 0 h 253"/>
                    <a:gd name="T2" fmla="*/ 257 w 334"/>
                    <a:gd name="T3" fmla="*/ 0 h 253"/>
                    <a:gd name="T4" fmla="*/ 224 w 334"/>
                    <a:gd name="T5" fmla="*/ 0 h 253"/>
                    <a:gd name="T6" fmla="*/ 203 w 334"/>
                    <a:gd name="T7" fmla="*/ 2 h 253"/>
                    <a:gd name="T8" fmla="*/ 171 w 334"/>
                    <a:gd name="T9" fmla="*/ 2 h 253"/>
                    <a:gd name="T10" fmla="*/ 149 w 334"/>
                    <a:gd name="T11" fmla="*/ 2 h 253"/>
                    <a:gd name="T12" fmla="*/ 117 w 334"/>
                    <a:gd name="T13" fmla="*/ 2 h 253"/>
                    <a:gd name="T14" fmla="*/ 96 w 334"/>
                    <a:gd name="T15" fmla="*/ 4 h 253"/>
                    <a:gd name="T16" fmla="*/ 68 w 334"/>
                    <a:gd name="T17" fmla="*/ 4 h 253"/>
                    <a:gd name="T18" fmla="*/ 51 w 334"/>
                    <a:gd name="T19" fmla="*/ 2 h 253"/>
                    <a:gd name="T20" fmla="*/ 23 w 334"/>
                    <a:gd name="T21" fmla="*/ 9 h 253"/>
                    <a:gd name="T22" fmla="*/ 2 w 334"/>
                    <a:gd name="T23" fmla="*/ 43 h 253"/>
                    <a:gd name="T24" fmla="*/ 0 w 334"/>
                    <a:gd name="T25" fmla="*/ 103 h 253"/>
                    <a:gd name="T26" fmla="*/ 0 w 334"/>
                    <a:gd name="T27" fmla="*/ 154 h 253"/>
                    <a:gd name="T28" fmla="*/ 2 w 334"/>
                    <a:gd name="T29" fmla="*/ 214 h 253"/>
                    <a:gd name="T30" fmla="*/ 23 w 334"/>
                    <a:gd name="T31" fmla="*/ 248 h 253"/>
                    <a:gd name="T32" fmla="*/ 55 w 334"/>
                    <a:gd name="T33" fmla="*/ 253 h 253"/>
                    <a:gd name="T34" fmla="*/ 77 w 334"/>
                    <a:gd name="T35" fmla="*/ 248 h 253"/>
                    <a:gd name="T36" fmla="*/ 107 w 334"/>
                    <a:gd name="T37" fmla="*/ 248 h 253"/>
                    <a:gd name="T38" fmla="*/ 128 w 334"/>
                    <a:gd name="T39" fmla="*/ 251 h 253"/>
                    <a:gd name="T40" fmla="*/ 160 w 334"/>
                    <a:gd name="T41" fmla="*/ 251 h 253"/>
                    <a:gd name="T42" fmla="*/ 184 w 334"/>
                    <a:gd name="T43" fmla="*/ 251 h 253"/>
                    <a:gd name="T44" fmla="*/ 216 w 334"/>
                    <a:gd name="T45" fmla="*/ 251 h 253"/>
                    <a:gd name="T46" fmla="*/ 235 w 334"/>
                    <a:gd name="T47" fmla="*/ 248 h 253"/>
                    <a:gd name="T48" fmla="*/ 265 w 334"/>
                    <a:gd name="T49" fmla="*/ 248 h 253"/>
                    <a:gd name="T50" fmla="*/ 282 w 334"/>
                    <a:gd name="T51" fmla="*/ 248 h 253"/>
                    <a:gd name="T52" fmla="*/ 310 w 334"/>
                    <a:gd name="T53" fmla="*/ 242 h 253"/>
                    <a:gd name="T54" fmla="*/ 332 w 334"/>
                    <a:gd name="T55" fmla="*/ 210 h 253"/>
                    <a:gd name="T56" fmla="*/ 334 w 334"/>
                    <a:gd name="T57" fmla="*/ 150 h 253"/>
                    <a:gd name="T58" fmla="*/ 332 w 334"/>
                    <a:gd name="T59" fmla="*/ 98 h 253"/>
                    <a:gd name="T60" fmla="*/ 329 w 334"/>
                    <a:gd name="T61" fmla="*/ 39 h 253"/>
                    <a:gd name="T62" fmla="*/ 310 w 334"/>
                    <a:gd name="T63" fmla="*/ 4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4" h="253">
                      <a:moveTo>
                        <a:pt x="295" y="0"/>
                      </a:moveTo>
                      <a:lnTo>
                        <a:pt x="278" y="0"/>
                      </a:lnTo>
                      <a:lnTo>
                        <a:pt x="267" y="0"/>
                      </a:lnTo>
                      <a:lnTo>
                        <a:pt x="257" y="0"/>
                      </a:lnTo>
                      <a:lnTo>
                        <a:pt x="239" y="0"/>
                      </a:lnTo>
                      <a:lnTo>
                        <a:pt x="224" y="0"/>
                      </a:lnTo>
                      <a:lnTo>
                        <a:pt x="214" y="0"/>
                      </a:lnTo>
                      <a:lnTo>
                        <a:pt x="203" y="2"/>
                      </a:lnTo>
                      <a:lnTo>
                        <a:pt x="188" y="2"/>
                      </a:lnTo>
                      <a:lnTo>
                        <a:pt x="171" y="2"/>
                      </a:lnTo>
                      <a:lnTo>
                        <a:pt x="160" y="2"/>
                      </a:lnTo>
                      <a:lnTo>
                        <a:pt x="149" y="2"/>
                      </a:lnTo>
                      <a:lnTo>
                        <a:pt x="132" y="2"/>
                      </a:lnTo>
                      <a:lnTo>
                        <a:pt x="117" y="2"/>
                      </a:lnTo>
                      <a:lnTo>
                        <a:pt x="107" y="2"/>
                      </a:lnTo>
                      <a:lnTo>
                        <a:pt x="96" y="4"/>
                      </a:lnTo>
                      <a:lnTo>
                        <a:pt x="81" y="4"/>
                      </a:lnTo>
                      <a:lnTo>
                        <a:pt x="68" y="4"/>
                      </a:lnTo>
                      <a:lnTo>
                        <a:pt x="60" y="2"/>
                      </a:lnTo>
                      <a:lnTo>
                        <a:pt x="51" y="2"/>
                      </a:lnTo>
                      <a:lnTo>
                        <a:pt x="38" y="2"/>
                      </a:lnTo>
                      <a:lnTo>
                        <a:pt x="23" y="9"/>
                      </a:lnTo>
                      <a:lnTo>
                        <a:pt x="10" y="21"/>
                      </a:lnTo>
                      <a:lnTo>
                        <a:pt x="2" y="43"/>
                      </a:lnTo>
                      <a:lnTo>
                        <a:pt x="0" y="66"/>
                      </a:lnTo>
                      <a:lnTo>
                        <a:pt x="0" y="103"/>
                      </a:lnTo>
                      <a:lnTo>
                        <a:pt x="0" y="128"/>
                      </a:lnTo>
                      <a:lnTo>
                        <a:pt x="0" y="154"/>
                      </a:lnTo>
                      <a:lnTo>
                        <a:pt x="0" y="191"/>
                      </a:lnTo>
                      <a:lnTo>
                        <a:pt x="2" y="214"/>
                      </a:lnTo>
                      <a:lnTo>
                        <a:pt x="10" y="233"/>
                      </a:lnTo>
                      <a:lnTo>
                        <a:pt x="23" y="248"/>
                      </a:lnTo>
                      <a:lnTo>
                        <a:pt x="38" y="253"/>
                      </a:lnTo>
                      <a:lnTo>
                        <a:pt x="55" y="253"/>
                      </a:lnTo>
                      <a:lnTo>
                        <a:pt x="66" y="251"/>
                      </a:lnTo>
                      <a:lnTo>
                        <a:pt x="77" y="248"/>
                      </a:lnTo>
                      <a:lnTo>
                        <a:pt x="92" y="248"/>
                      </a:lnTo>
                      <a:lnTo>
                        <a:pt x="107" y="248"/>
                      </a:lnTo>
                      <a:lnTo>
                        <a:pt x="117" y="248"/>
                      </a:lnTo>
                      <a:lnTo>
                        <a:pt x="128" y="251"/>
                      </a:lnTo>
                      <a:lnTo>
                        <a:pt x="143" y="251"/>
                      </a:lnTo>
                      <a:lnTo>
                        <a:pt x="160" y="251"/>
                      </a:lnTo>
                      <a:lnTo>
                        <a:pt x="173" y="251"/>
                      </a:lnTo>
                      <a:lnTo>
                        <a:pt x="184" y="251"/>
                      </a:lnTo>
                      <a:lnTo>
                        <a:pt x="201" y="251"/>
                      </a:lnTo>
                      <a:lnTo>
                        <a:pt x="216" y="251"/>
                      </a:lnTo>
                      <a:lnTo>
                        <a:pt x="227" y="248"/>
                      </a:lnTo>
                      <a:lnTo>
                        <a:pt x="235" y="248"/>
                      </a:lnTo>
                      <a:lnTo>
                        <a:pt x="250" y="248"/>
                      </a:lnTo>
                      <a:lnTo>
                        <a:pt x="265" y="248"/>
                      </a:lnTo>
                      <a:lnTo>
                        <a:pt x="274" y="248"/>
                      </a:lnTo>
                      <a:lnTo>
                        <a:pt x="282" y="248"/>
                      </a:lnTo>
                      <a:lnTo>
                        <a:pt x="295" y="248"/>
                      </a:lnTo>
                      <a:lnTo>
                        <a:pt x="310" y="242"/>
                      </a:lnTo>
                      <a:lnTo>
                        <a:pt x="323" y="229"/>
                      </a:lnTo>
                      <a:lnTo>
                        <a:pt x="332" y="210"/>
                      </a:lnTo>
                      <a:lnTo>
                        <a:pt x="334" y="186"/>
                      </a:lnTo>
                      <a:lnTo>
                        <a:pt x="334" y="150"/>
                      </a:lnTo>
                      <a:lnTo>
                        <a:pt x="334" y="124"/>
                      </a:lnTo>
                      <a:lnTo>
                        <a:pt x="332" y="98"/>
                      </a:lnTo>
                      <a:lnTo>
                        <a:pt x="332" y="62"/>
                      </a:lnTo>
                      <a:lnTo>
                        <a:pt x="329" y="39"/>
                      </a:lnTo>
                      <a:lnTo>
                        <a:pt x="321" y="17"/>
                      </a:lnTo>
                      <a:lnTo>
                        <a:pt x="310" y="4"/>
                      </a:lnTo>
                      <a:lnTo>
                        <a:pt x="295" y="0"/>
                      </a:lnTo>
                      <a:close/>
                    </a:path>
                  </a:pathLst>
                </a:custGeom>
                <a:solidFill>
                  <a:srgbClr val="8EA3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 name="Freeform 281"/>
                <p:cNvSpPr>
                  <a:spLocks/>
                </p:cNvSpPr>
                <p:nvPr/>
              </p:nvSpPr>
              <p:spPr bwMode="auto">
                <a:xfrm>
                  <a:off x="4885" y="2992"/>
                  <a:ext cx="163" cy="274"/>
                </a:xfrm>
                <a:custGeom>
                  <a:avLst/>
                  <a:gdLst>
                    <a:gd name="T0" fmla="*/ 0 w 163"/>
                    <a:gd name="T1" fmla="*/ 77 h 274"/>
                    <a:gd name="T2" fmla="*/ 0 w 163"/>
                    <a:gd name="T3" fmla="*/ 113 h 274"/>
                    <a:gd name="T4" fmla="*/ 0 w 163"/>
                    <a:gd name="T5" fmla="*/ 139 h 274"/>
                    <a:gd name="T6" fmla="*/ 0 w 163"/>
                    <a:gd name="T7" fmla="*/ 165 h 274"/>
                    <a:gd name="T8" fmla="*/ 0 w 163"/>
                    <a:gd name="T9" fmla="*/ 201 h 274"/>
                    <a:gd name="T10" fmla="*/ 3 w 163"/>
                    <a:gd name="T11" fmla="*/ 225 h 274"/>
                    <a:gd name="T12" fmla="*/ 11 w 163"/>
                    <a:gd name="T13" fmla="*/ 244 h 274"/>
                    <a:gd name="T14" fmla="*/ 24 w 163"/>
                    <a:gd name="T15" fmla="*/ 257 h 274"/>
                    <a:gd name="T16" fmla="*/ 39 w 163"/>
                    <a:gd name="T17" fmla="*/ 261 h 274"/>
                    <a:gd name="T18" fmla="*/ 50 w 163"/>
                    <a:gd name="T19" fmla="*/ 261 h 274"/>
                    <a:gd name="T20" fmla="*/ 58 w 163"/>
                    <a:gd name="T21" fmla="*/ 261 h 274"/>
                    <a:gd name="T22" fmla="*/ 65 w 163"/>
                    <a:gd name="T23" fmla="*/ 261 h 274"/>
                    <a:gd name="T24" fmla="*/ 71 w 163"/>
                    <a:gd name="T25" fmla="*/ 261 h 274"/>
                    <a:gd name="T26" fmla="*/ 77 w 163"/>
                    <a:gd name="T27" fmla="*/ 261 h 274"/>
                    <a:gd name="T28" fmla="*/ 84 w 163"/>
                    <a:gd name="T29" fmla="*/ 261 h 274"/>
                    <a:gd name="T30" fmla="*/ 92 w 163"/>
                    <a:gd name="T31" fmla="*/ 261 h 274"/>
                    <a:gd name="T32" fmla="*/ 103 w 163"/>
                    <a:gd name="T33" fmla="*/ 261 h 274"/>
                    <a:gd name="T34" fmla="*/ 120 w 163"/>
                    <a:gd name="T35" fmla="*/ 266 h 274"/>
                    <a:gd name="T36" fmla="*/ 133 w 163"/>
                    <a:gd name="T37" fmla="*/ 272 h 274"/>
                    <a:gd name="T38" fmla="*/ 144 w 163"/>
                    <a:gd name="T39" fmla="*/ 274 h 274"/>
                    <a:gd name="T40" fmla="*/ 155 w 163"/>
                    <a:gd name="T41" fmla="*/ 261 h 274"/>
                    <a:gd name="T42" fmla="*/ 163 w 163"/>
                    <a:gd name="T43" fmla="*/ 240 h 274"/>
                    <a:gd name="T44" fmla="*/ 163 w 163"/>
                    <a:gd name="T45" fmla="*/ 221 h 274"/>
                    <a:gd name="T46" fmla="*/ 159 w 163"/>
                    <a:gd name="T47" fmla="*/ 199 h 274"/>
                    <a:gd name="T48" fmla="*/ 157 w 163"/>
                    <a:gd name="T49" fmla="*/ 171 h 274"/>
                    <a:gd name="T50" fmla="*/ 157 w 163"/>
                    <a:gd name="T51" fmla="*/ 146 h 274"/>
                    <a:gd name="T52" fmla="*/ 157 w 163"/>
                    <a:gd name="T53" fmla="*/ 128 h 274"/>
                    <a:gd name="T54" fmla="*/ 157 w 163"/>
                    <a:gd name="T55" fmla="*/ 109 h 274"/>
                    <a:gd name="T56" fmla="*/ 157 w 163"/>
                    <a:gd name="T57" fmla="*/ 84 h 274"/>
                    <a:gd name="T58" fmla="*/ 159 w 163"/>
                    <a:gd name="T59" fmla="*/ 60 h 274"/>
                    <a:gd name="T60" fmla="*/ 163 w 163"/>
                    <a:gd name="T61" fmla="*/ 41 h 274"/>
                    <a:gd name="T62" fmla="*/ 163 w 163"/>
                    <a:gd name="T63" fmla="*/ 28 h 274"/>
                    <a:gd name="T64" fmla="*/ 157 w 163"/>
                    <a:gd name="T65" fmla="*/ 13 h 274"/>
                    <a:gd name="T66" fmla="*/ 148 w 163"/>
                    <a:gd name="T67" fmla="*/ 4 h 274"/>
                    <a:gd name="T68" fmla="*/ 140 w 163"/>
                    <a:gd name="T69" fmla="*/ 0 h 274"/>
                    <a:gd name="T70" fmla="*/ 131 w 163"/>
                    <a:gd name="T71" fmla="*/ 0 h 274"/>
                    <a:gd name="T72" fmla="*/ 125 w 163"/>
                    <a:gd name="T73" fmla="*/ 2 h 274"/>
                    <a:gd name="T74" fmla="*/ 118 w 163"/>
                    <a:gd name="T75" fmla="*/ 4 h 274"/>
                    <a:gd name="T76" fmla="*/ 110 w 163"/>
                    <a:gd name="T77" fmla="*/ 9 h 274"/>
                    <a:gd name="T78" fmla="*/ 101 w 163"/>
                    <a:gd name="T79" fmla="*/ 11 h 274"/>
                    <a:gd name="T80" fmla="*/ 90 w 163"/>
                    <a:gd name="T81" fmla="*/ 13 h 274"/>
                    <a:gd name="T82" fmla="*/ 75 w 163"/>
                    <a:gd name="T83" fmla="*/ 13 h 274"/>
                    <a:gd name="T84" fmla="*/ 65 w 163"/>
                    <a:gd name="T85" fmla="*/ 13 h 274"/>
                    <a:gd name="T86" fmla="*/ 54 w 163"/>
                    <a:gd name="T87" fmla="*/ 13 h 274"/>
                    <a:gd name="T88" fmla="*/ 39 w 163"/>
                    <a:gd name="T89" fmla="*/ 15 h 274"/>
                    <a:gd name="T90" fmla="*/ 24 w 163"/>
                    <a:gd name="T91" fmla="*/ 19 h 274"/>
                    <a:gd name="T92" fmla="*/ 11 w 163"/>
                    <a:gd name="T93" fmla="*/ 32 h 274"/>
                    <a:gd name="T94" fmla="*/ 3 w 163"/>
                    <a:gd name="T95" fmla="*/ 54 h 274"/>
                    <a:gd name="T96" fmla="*/ 0 w 163"/>
                    <a:gd name="T97" fmla="*/ 77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3" h="274">
                      <a:moveTo>
                        <a:pt x="0" y="77"/>
                      </a:moveTo>
                      <a:lnTo>
                        <a:pt x="0" y="113"/>
                      </a:lnTo>
                      <a:lnTo>
                        <a:pt x="0" y="139"/>
                      </a:lnTo>
                      <a:lnTo>
                        <a:pt x="0" y="165"/>
                      </a:lnTo>
                      <a:lnTo>
                        <a:pt x="0" y="201"/>
                      </a:lnTo>
                      <a:lnTo>
                        <a:pt x="3" y="225"/>
                      </a:lnTo>
                      <a:lnTo>
                        <a:pt x="11" y="244"/>
                      </a:lnTo>
                      <a:lnTo>
                        <a:pt x="24" y="257"/>
                      </a:lnTo>
                      <a:lnTo>
                        <a:pt x="39" y="261"/>
                      </a:lnTo>
                      <a:lnTo>
                        <a:pt x="50" y="261"/>
                      </a:lnTo>
                      <a:lnTo>
                        <a:pt x="58" y="261"/>
                      </a:lnTo>
                      <a:lnTo>
                        <a:pt x="65" y="261"/>
                      </a:lnTo>
                      <a:lnTo>
                        <a:pt x="71" y="261"/>
                      </a:lnTo>
                      <a:lnTo>
                        <a:pt x="77" y="261"/>
                      </a:lnTo>
                      <a:lnTo>
                        <a:pt x="84" y="261"/>
                      </a:lnTo>
                      <a:lnTo>
                        <a:pt x="92" y="261"/>
                      </a:lnTo>
                      <a:lnTo>
                        <a:pt x="103" y="261"/>
                      </a:lnTo>
                      <a:lnTo>
                        <a:pt x="120" y="266"/>
                      </a:lnTo>
                      <a:lnTo>
                        <a:pt x="133" y="272"/>
                      </a:lnTo>
                      <a:lnTo>
                        <a:pt x="144" y="274"/>
                      </a:lnTo>
                      <a:lnTo>
                        <a:pt x="155" y="261"/>
                      </a:lnTo>
                      <a:lnTo>
                        <a:pt x="163" y="240"/>
                      </a:lnTo>
                      <a:lnTo>
                        <a:pt x="163" y="221"/>
                      </a:lnTo>
                      <a:lnTo>
                        <a:pt x="159" y="199"/>
                      </a:lnTo>
                      <a:lnTo>
                        <a:pt x="157" y="171"/>
                      </a:lnTo>
                      <a:lnTo>
                        <a:pt x="157" y="146"/>
                      </a:lnTo>
                      <a:lnTo>
                        <a:pt x="157" y="128"/>
                      </a:lnTo>
                      <a:lnTo>
                        <a:pt x="157" y="109"/>
                      </a:lnTo>
                      <a:lnTo>
                        <a:pt x="157" y="84"/>
                      </a:lnTo>
                      <a:lnTo>
                        <a:pt x="159" y="60"/>
                      </a:lnTo>
                      <a:lnTo>
                        <a:pt x="163" y="41"/>
                      </a:lnTo>
                      <a:lnTo>
                        <a:pt x="163" y="28"/>
                      </a:lnTo>
                      <a:lnTo>
                        <a:pt x="157" y="13"/>
                      </a:lnTo>
                      <a:lnTo>
                        <a:pt x="148" y="4"/>
                      </a:lnTo>
                      <a:lnTo>
                        <a:pt x="140" y="0"/>
                      </a:lnTo>
                      <a:lnTo>
                        <a:pt x="131" y="0"/>
                      </a:lnTo>
                      <a:lnTo>
                        <a:pt x="125" y="2"/>
                      </a:lnTo>
                      <a:lnTo>
                        <a:pt x="118" y="4"/>
                      </a:lnTo>
                      <a:lnTo>
                        <a:pt x="110" y="9"/>
                      </a:lnTo>
                      <a:lnTo>
                        <a:pt x="101" y="11"/>
                      </a:lnTo>
                      <a:lnTo>
                        <a:pt x="90" y="13"/>
                      </a:lnTo>
                      <a:lnTo>
                        <a:pt x="75" y="13"/>
                      </a:lnTo>
                      <a:lnTo>
                        <a:pt x="65" y="13"/>
                      </a:lnTo>
                      <a:lnTo>
                        <a:pt x="54" y="13"/>
                      </a:lnTo>
                      <a:lnTo>
                        <a:pt x="39" y="15"/>
                      </a:lnTo>
                      <a:lnTo>
                        <a:pt x="24" y="19"/>
                      </a:lnTo>
                      <a:lnTo>
                        <a:pt x="11" y="32"/>
                      </a:lnTo>
                      <a:lnTo>
                        <a:pt x="3" y="54"/>
                      </a:lnTo>
                      <a:lnTo>
                        <a:pt x="0" y="77"/>
                      </a:lnTo>
                      <a:close/>
                    </a:path>
                  </a:pathLst>
                </a:custGeom>
                <a:solidFill>
                  <a:srgbClr val="8EA3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 name="Freeform 282"/>
                <p:cNvSpPr>
                  <a:spLocks/>
                </p:cNvSpPr>
                <p:nvPr/>
              </p:nvSpPr>
              <p:spPr bwMode="auto">
                <a:xfrm>
                  <a:off x="3936" y="3005"/>
                  <a:ext cx="163" cy="270"/>
                </a:xfrm>
                <a:custGeom>
                  <a:avLst/>
                  <a:gdLst>
                    <a:gd name="T0" fmla="*/ 163 w 163"/>
                    <a:gd name="T1" fmla="*/ 195 h 270"/>
                    <a:gd name="T2" fmla="*/ 163 w 163"/>
                    <a:gd name="T3" fmla="*/ 158 h 270"/>
                    <a:gd name="T4" fmla="*/ 163 w 163"/>
                    <a:gd name="T5" fmla="*/ 133 h 270"/>
                    <a:gd name="T6" fmla="*/ 163 w 163"/>
                    <a:gd name="T7" fmla="*/ 109 h 270"/>
                    <a:gd name="T8" fmla="*/ 163 w 163"/>
                    <a:gd name="T9" fmla="*/ 73 h 270"/>
                    <a:gd name="T10" fmla="*/ 161 w 163"/>
                    <a:gd name="T11" fmla="*/ 49 h 270"/>
                    <a:gd name="T12" fmla="*/ 153 w 163"/>
                    <a:gd name="T13" fmla="*/ 28 h 270"/>
                    <a:gd name="T14" fmla="*/ 140 w 163"/>
                    <a:gd name="T15" fmla="*/ 15 h 270"/>
                    <a:gd name="T16" fmla="*/ 125 w 163"/>
                    <a:gd name="T17" fmla="*/ 11 h 270"/>
                    <a:gd name="T18" fmla="*/ 114 w 163"/>
                    <a:gd name="T19" fmla="*/ 11 h 270"/>
                    <a:gd name="T20" fmla="*/ 105 w 163"/>
                    <a:gd name="T21" fmla="*/ 11 h 270"/>
                    <a:gd name="T22" fmla="*/ 99 w 163"/>
                    <a:gd name="T23" fmla="*/ 11 h 270"/>
                    <a:gd name="T24" fmla="*/ 93 w 163"/>
                    <a:gd name="T25" fmla="*/ 11 h 270"/>
                    <a:gd name="T26" fmla="*/ 86 w 163"/>
                    <a:gd name="T27" fmla="*/ 11 h 270"/>
                    <a:gd name="T28" fmla="*/ 80 w 163"/>
                    <a:gd name="T29" fmla="*/ 11 h 270"/>
                    <a:gd name="T30" fmla="*/ 71 w 163"/>
                    <a:gd name="T31" fmla="*/ 11 h 270"/>
                    <a:gd name="T32" fmla="*/ 60 w 163"/>
                    <a:gd name="T33" fmla="*/ 11 h 270"/>
                    <a:gd name="T34" fmla="*/ 43 w 163"/>
                    <a:gd name="T35" fmla="*/ 6 h 270"/>
                    <a:gd name="T36" fmla="*/ 30 w 163"/>
                    <a:gd name="T37" fmla="*/ 0 h 270"/>
                    <a:gd name="T38" fmla="*/ 20 w 163"/>
                    <a:gd name="T39" fmla="*/ 0 h 270"/>
                    <a:gd name="T40" fmla="*/ 7 w 163"/>
                    <a:gd name="T41" fmla="*/ 13 h 270"/>
                    <a:gd name="T42" fmla="*/ 0 w 163"/>
                    <a:gd name="T43" fmla="*/ 34 h 270"/>
                    <a:gd name="T44" fmla="*/ 0 w 163"/>
                    <a:gd name="T45" fmla="*/ 51 h 270"/>
                    <a:gd name="T46" fmla="*/ 5 w 163"/>
                    <a:gd name="T47" fmla="*/ 73 h 270"/>
                    <a:gd name="T48" fmla="*/ 7 w 163"/>
                    <a:gd name="T49" fmla="*/ 100 h 270"/>
                    <a:gd name="T50" fmla="*/ 7 w 163"/>
                    <a:gd name="T51" fmla="*/ 126 h 270"/>
                    <a:gd name="T52" fmla="*/ 9 w 163"/>
                    <a:gd name="T53" fmla="*/ 143 h 270"/>
                    <a:gd name="T54" fmla="*/ 9 w 163"/>
                    <a:gd name="T55" fmla="*/ 160 h 270"/>
                    <a:gd name="T56" fmla="*/ 9 w 163"/>
                    <a:gd name="T57" fmla="*/ 186 h 270"/>
                    <a:gd name="T58" fmla="*/ 7 w 163"/>
                    <a:gd name="T59" fmla="*/ 210 h 270"/>
                    <a:gd name="T60" fmla="*/ 3 w 163"/>
                    <a:gd name="T61" fmla="*/ 227 h 270"/>
                    <a:gd name="T62" fmla="*/ 0 w 163"/>
                    <a:gd name="T63" fmla="*/ 242 h 270"/>
                    <a:gd name="T64" fmla="*/ 7 w 163"/>
                    <a:gd name="T65" fmla="*/ 257 h 270"/>
                    <a:gd name="T66" fmla="*/ 15 w 163"/>
                    <a:gd name="T67" fmla="*/ 265 h 270"/>
                    <a:gd name="T68" fmla="*/ 24 w 163"/>
                    <a:gd name="T69" fmla="*/ 268 h 270"/>
                    <a:gd name="T70" fmla="*/ 33 w 163"/>
                    <a:gd name="T71" fmla="*/ 270 h 270"/>
                    <a:gd name="T72" fmla="*/ 39 w 163"/>
                    <a:gd name="T73" fmla="*/ 268 h 270"/>
                    <a:gd name="T74" fmla="*/ 45 w 163"/>
                    <a:gd name="T75" fmla="*/ 263 h 270"/>
                    <a:gd name="T76" fmla="*/ 54 w 163"/>
                    <a:gd name="T77" fmla="*/ 261 h 270"/>
                    <a:gd name="T78" fmla="*/ 63 w 163"/>
                    <a:gd name="T79" fmla="*/ 259 h 270"/>
                    <a:gd name="T80" fmla="*/ 73 w 163"/>
                    <a:gd name="T81" fmla="*/ 257 h 270"/>
                    <a:gd name="T82" fmla="*/ 88 w 163"/>
                    <a:gd name="T83" fmla="*/ 257 h 270"/>
                    <a:gd name="T84" fmla="*/ 99 w 163"/>
                    <a:gd name="T85" fmla="*/ 257 h 270"/>
                    <a:gd name="T86" fmla="*/ 110 w 163"/>
                    <a:gd name="T87" fmla="*/ 257 h 270"/>
                    <a:gd name="T88" fmla="*/ 125 w 163"/>
                    <a:gd name="T89" fmla="*/ 257 h 270"/>
                    <a:gd name="T90" fmla="*/ 140 w 163"/>
                    <a:gd name="T91" fmla="*/ 253 h 270"/>
                    <a:gd name="T92" fmla="*/ 153 w 163"/>
                    <a:gd name="T93" fmla="*/ 238 h 270"/>
                    <a:gd name="T94" fmla="*/ 161 w 163"/>
                    <a:gd name="T95" fmla="*/ 218 h 270"/>
                    <a:gd name="T96" fmla="*/ 163 w 163"/>
                    <a:gd name="T97" fmla="*/ 195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3" h="270">
                      <a:moveTo>
                        <a:pt x="163" y="195"/>
                      </a:moveTo>
                      <a:lnTo>
                        <a:pt x="163" y="158"/>
                      </a:lnTo>
                      <a:lnTo>
                        <a:pt x="163" y="133"/>
                      </a:lnTo>
                      <a:lnTo>
                        <a:pt x="163" y="109"/>
                      </a:lnTo>
                      <a:lnTo>
                        <a:pt x="163" y="73"/>
                      </a:lnTo>
                      <a:lnTo>
                        <a:pt x="161" y="49"/>
                      </a:lnTo>
                      <a:lnTo>
                        <a:pt x="153" y="28"/>
                      </a:lnTo>
                      <a:lnTo>
                        <a:pt x="140" y="15"/>
                      </a:lnTo>
                      <a:lnTo>
                        <a:pt x="125" y="11"/>
                      </a:lnTo>
                      <a:lnTo>
                        <a:pt x="114" y="11"/>
                      </a:lnTo>
                      <a:lnTo>
                        <a:pt x="105" y="11"/>
                      </a:lnTo>
                      <a:lnTo>
                        <a:pt x="99" y="11"/>
                      </a:lnTo>
                      <a:lnTo>
                        <a:pt x="93" y="11"/>
                      </a:lnTo>
                      <a:lnTo>
                        <a:pt x="86" y="11"/>
                      </a:lnTo>
                      <a:lnTo>
                        <a:pt x="80" y="11"/>
                      </a:lnTo>
                      <a:lnTo>
                        <a:pt x="71" y="11"/>
                      </a:lnTo>
                      <a:lnTo>
                        <a:pt x="60" y="11"/>
                      </a:lnTo>
                      <a:lnTo>
                        <a:pt x="43" y="6"/>
                      </a:lnTo>
                      <a:lnTo>
                        <a:pt x="30" y="0"/>
                      </a:lnTo>
                      <a:lnTo>
                        <a:pt x="20" y="0"/>
                      </a:lnTo>
                      <a:lnTo>
                        <a:pt x="7" y="13"/>
                      </a:lnTo>
                      <a:lnTo>
                        <a:pt x="0" y="34"/>
                      </a:lnTo>
                      <a:lnTo>
                        <a:pt x="0" y="51"/>
                      </a:lnTo>
                      <a:lnTo>
                        <a:pt x="5" y="73"/>
                      </a:lnTo>
                      <a:lnTo>
                        <a:pt x="7" y="100"/>
                      </a:lnTo>
                      <a:lnTo>
                        <a:pt x="7" y="126"/>
                      </a:lnTo>
                      <a:lnTo>
                        <a:pt x="9" y="143"/>
                      </a:lnTo>
                      <a:lnTo>
                        <a:pt x="9" y="160"/>
                      </a:lnTo>
                      <a:lnTo>
                        <a:pt x="9" y="186"/>
                      </a:lnTo>
                      <a:lnTo>
                        <a:pt x="7" y="210"/>
                      </a:lnTo>
                      <a:lnTo>
                        <a:pt x="3" y="227"/>
                      </a:lnTo>
                      <a:lnTo>
                        <a:pt x="0" y="242"/>
                      </a:lnTo>
                      <a:lnTo>
                        <a:pt x="7" y="257"/>
                      </a:lnTo>
                      <a:lnTo>
                        <a:pt x="15" y="265"/>
                      </a:lnTo>
                      <a:lnTo>
                        <a:pt x="24" y="268"/>
                      </a:lnTo>
                      <a:lnTo>
                        <a:pt x="33" y="270"/>
                      </a:lnTo>
                      <a:lnTo>
                        <a:pt x="39" y="268"/>
                      </a:lnTo>
                      <a:lnTo>
                        <a:pt x="45" y="263"/>
                      </a:lnTo>
                      <a:lnTo>
                        <a:pt x="54" y="261"/>
                      </a:lnTo>
                      <a:lnTo>
                        <a:pt x="63" y="259"/>
                      </a:lnTo>
                      <a:lnTo>
                        <a:pt x="73" y="257"/>
                      </a:lnTo>
                      <a:lnTo>
                        <a:pt x="88" y="257"/>
                      </a:lnTo>
                      <a:lnTo>
                        <a:pt x="99" y="257"/>
                      </a:lnTo>
                      <a:lnTo>
                        <a:pt x="110" y="257"/>
                      </a:lnTo>
                      <a:lnTo>
                        <a:pt x="125" y="257"/>
                      </a:lnTo>
                      <a:lnTo>
                        <a:pt x="140" y="253"/>
                      </a:lnTo>
                      <a:lnTo>
                        <a:pt x="153" y="238"/>
                      </a:lnTo>
                      <a:lnTo>
                        <a:pt x="161" y="218"/>
                      </a:lnTo>
                      <a:lnTo>
                        <a:pt x="163" y="195"/>
                      </a:lnTo>
                      <a:close/>
                    </a:path>
                  </a:pathLst>
                </a:custGeom>
                <a:solidFill>
                  <a:srgbClr val="8EA3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 name="Freeform 283"/>
                <p:cNvSpPr>
                  <a:spLocks/>
                </p:cNvSpPr>
                <p:nvPr/>
              </p:nvSpPr>
              <p:spPr bwMode="auto">
                <a:xfrm>
                  <a:off x="3956" y="3335"/>
                  <a:ext cx="334" cy="248"/>
                </a:xfrm>
                <a:custGeom>
                  <a:avLst/>
                  <a:gdLst>
                    <a:gd name="T0" fmla="*/ 310 w 334"/>
                    <a:gd name="T1" fmla="*/ 242 h 248"/>
                    <a:gd name="T2" fmla="*/ 332 w 334"/>
                    <a:gd name="T3" fmla="*/ 210 h 248"/>
                    <a:gd name="T4" fmla="*/ 334 w 334"/>
                    <a:gd name="T5" fmla="*/ 150 h 248"/>
                    <a:gd name="T6" fmla="*/ 334 w 334"/>
                    <a:gd name="T7" fmla="*/ 98 h 248"/>
                    <a:gd name="T8" fmla="*/ 332 w 334"/>
                    <a:gd name="T9" fmla="*/ 38 h 248"/>
                    <a:gd name="T10" fmla="*/ 310 w 334"/>
                    <a:gd name="T11" fmla="*/ 6 h 248"/>
                    <a:gd name="T12" fmla="*/ 278 w 334"/>
                    <a:gd name="T13" fmla="*/ 2 h 248"/>
                    <a:gd name="T14" fmla="*/ 257 w 334"/>
                    <a:gd name="T15" fmla="*/ 0 h 248"/>
                    <a:gd name="T16" fmla="*/ 225 w 334"/>
                    <a:gd name="T17" fmla="*/ 0 h 248"/>
                    <a:gd name="T18" fmla="*/ 203 w 334"/>
                    <a:gd name="T19" fmla="*/ 0 h 248"/>
                    <a:gd name="T20" fmla="*/ 171 w 334"/>
                    <a:gd name="T21" fmla="*/ 0 h 248"/>
                    <a:gd name="T22" fmla="*/ 150 w 334"/>
                    <a:gd name="T23" fmla="*/ 2 h 248"/>
                    <a:gd name="T24" fmla="*/ 118 w 334"/>
                    <a:gd name="T25" fmla="*/ 2 h 248"/>
                    <a:gd name="T26" fmla="*/ 98 w 334"/>
                    <a:gd name="T27" fmla="*/ 0 h 248"/>
                    <a:gd name="T28" fmla="*/ 68 w 334"/>
                    <a:gd name="T29" fmla="*/ 0 h 248"/>
                    <a:gd name="T30" fmla="*/ 51 w 334"/>
                    <a:gd name="T31" fmla="*/ 2 h 248"/>
                    <a:gd name="T32" fmla="*/ 23 w 334"/>
                    <a:gd name="T33" fmla="*/ 6 h 248"/>
                    <a:gd name="T34" fmla="*/ 2 w 334"/>
                    <a:gd name="T35" fmla="*/ 38 h 248"/>
                    <a:gd name="T36" fmla="*/ 0 w 334"/>
                    <a:gd name="T37" fmla="*/ 98 h 248"/>
                    <a:gd name="T38" fmla="*/ 0 w 334"/>
                    <a:gd name="T39" fmla="*/ 150 h 248"/>
                    <a:gd name="T40" fmla="*/ 2 w 334"/>
                    <a:gd name="T41" fmla="*/ 210 h 248"/>
                    <a:gd name="T42" fmla="*/ 23 w 334"/>
                    <a:gd name="T43" fmla="*/ 242 h 248"/>
                    <a:gd name="T44" fmla="*/ 55 w 334"/>
                    <a:gd name="T45" fmla="*/ 246 h 248"/>
                    <a:gd name="T46" fmla="*/ 77 w 334"/>
                    <a:gd name="T47" fmla="*/ 246 h 248"/>
                    <a:gd name="T48" fmla="*/ 109 w 334"/>
                    <a:gd name="T49" fmla="*/ 246 h 248"/>
                    <a:gd name="T50" fmla="*/ 130 w 334"/>
                    <a:gd name="T51" fmla="*/ 246 h 248"/>
                    <a:gd name="T52" fmla="*/ 163 w 334"/>
                    <a:gd name="T53" fmla="*/ 246 h 248"/>
                    <a:gd name="T54" fmla="*/ 184 w 334"/>
                    <a:gd name="T55" fmla="*/ 248 h 248"/>
                    <a:gd name="T56" fmla="*/ 216 w 334"/>
                    <a:gd name="T57" fmla="*/ 248 h 248"/>
                    <a:gd name="T58" fmla="*/ 238 w 334"/>
                    <a:gd name="T59" fmla="*/ 246 h 248"/>
                    <a:gd name="T60" fmla="*/ 265 w 334"/>
                    <a:gd name="T61" fmla="*/ 246 h 248"/>
                    <a:gd name="T62" fmla="*/ 283 w 334"/>
                    <a:gd name="T63" fmla="*/ 246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4" h="248">
                      <a:moveTo>
                        <a:pt x="295" y="246"/>
                      </a:moveTo>
                      <a:lnTo>
                        <a:pt x="310" y="242"/>
                      </a:lnTo>
                      <a:lnTo>
                        <a:pt x="323" y="229"/>
                      </a:lnTo>
                      <a:lnTo>
                        <a:pt x="332" y="210"/>
                      </a:lnTo>
                      <a:lnTo>
                        <a:pt x="334" y="186"/>
                      </a:lnTo>
                      <a:lnTo>
                        <a:pt x="334" y="150"/>
                      </a:lnTo>
                      <a:lnTo>
                        <a:pt x="334" y="124"/>
                      </a:lnTo>
                      <a:lnTo>
                        <a:pt x="334" y="98"/>
                      </a:lnTo>
                      <a:lnTo>
                        <a:pt x="334" y="62"/>
                      </a:lnTo>
                      <a:lnTo>
                        <a:pt x="332" y="38"/>
                      </a:lnTo>
                      <a:lnTo>
                        <a:pt x="323" y="19"/>
                      </a:lnTo>
                      <a:lnTo>
                        <a:pt x="310" y="6"/>
                      </a:lnTo>
                      <a:lnTo>
                        <a:pt x="295" y="2"/>
                      </a:lnTo>
                      <a:lnTo>
                        <a:pt x="278" y="2"/>
                      </a:lnTo>
                      <a:lnTo>
                        <a:pt x="268" y="0"/>
                      </a:lnTo>
                      <a:lnTo>
                        <a:pt x="257" y="0"/>
                      </a:lnTo>
                      <a:lnTo>
                        <a:pt x="242" y="0"/>
                      </a:lnTo>
                      <a:lnTo>
                        <a:pt x="225" y="0"/>
                      </a:lnTo>
                      <a:lnTo>
                        <a:pt x="214" y="0"/>
                      </a:lnTo>
                      <a:lnTo>
                        <a:pt x="203" y="0"/>
                      </a:lnTo>
                      <a:lnTo>
                        <a:pt x="188" y="0"/>
                      </a:lnTo>
                      <a:lnTo>
                        <a:pt x="171" y="0"/>
                      </a:lnTo>
                      <a:lnTo>
                        <a:pt x="160" y="0"/>
                      </a:lnTo>
                      <a:lnTo>
                        <a:pt x="150" y="2"/>
                      </a:lnTo>
                      <a:lnTo>
                        <a:pt x="133" y="2"/>
                      </a:lnTo>
                      <a:lnTo>
                        <a:pt x="118" y="2"/>
                      </a:lnTo>
                      <a:lnTo>
                        <a:pt x="107" y="0"/>
                      </a:lnTo>
                      <a:lnTo>
                        <a:pt x="98" y="0"/>
                      </a:lnTo>
                      <a:lnTo>
                        <a:pt x="83" y="0"/>
                      </a:lnTo>
                      <a:lnTo>
                        <a:pt x="68" y="0"/>
                      </a:lnTo>
                      <a:lnTo>
                        <a:pt x="60" y="0"/>
                      </a:lnTo>
                      <a:lnTo>
                        <a:pt x="51" y="2"/>
                      </a:lnTo>
                      <a:lnTo>
                        <a:pt x="38" y="2"/>
                      </a:lnTo>
                      <a:lnTo>
                        <a:pt x="23" y="6"/>
                      </a:lnTo>
                      <a:lnTo>
                        <a:pt x="10" y="19"/>
                      </a:lnTo>
                      <a:lnTo>
                        <a:pt x="2" y="38"/>
                      </a:lnTo>
                      <a:lnTo>
                        <a:pt x="0" y="62"/>
                      </a:lnTo>
                      <a:lnTo>
                        <a:pt x="0" y="98"/>
                      </a:lnTo>
                      <a:lnTo>
                        <a:pt x="0" y="124"/>
                      </a:lnTo>
                      <a:lnTo>
                        <a:pt x="0" y="150"/>
                      </a:lnTo>
                      <a:lnTo>
                        <a:pt x="0" y="186"/>
                      </a:lnTo>
                      <a:lnTo>
                        <a:pt x="2" y="210"/>
                      </a:lnTo>
                      <a:lnTo>
                        <a:pt x="10" y="229"/>
                      </a:lnTo>
                      <a:lnTo>
                        <a:pt x="23" y="242"/>
                      </a:lnTo>
                      <a:lnTo>
                        <a:pt x="38" y="246"/>
                      </a:lnTo>
                      <a:lnTo>
                        <a:pt x="55" y="246"/>
                      </a:lnTo>
                      <a:lnTo>
                        <a:pt x="66" y="246"/>
                      </a:lnTo>
                      <a:lnTo>
                        <a:pt x="77" y="246"/>
                      </a:lnTo>
                      <a:lnTo>
                        <a:pt x="92" y="246"/>
                      </a:lnTo>
                      <a:lnTo>
                        <a:pt x="109" y="246"/>
                      </a:lnTo>
                      <a:lnTo>
                        <a:pt x="120" y="246"/>
                      </a:lnTo>
                      <a:lnTo>
                        <a:pt x="130" y="246"/>
                      </a:lnTo>
                      <a:lnTo>
                        <a:pt x="145" y="246"/>
                      </a:lnTo>
                      <a:lnTo>
                        <a:pt x="163" y="246"/>
                      </a:lnTo>
                      <a:lnTo>
                        <a:pt x="173" y="246"/>
                      </a:lnTo>
                      <a:lnTo>
                        <a:pt x="184" y="248"/>
                      </a:lnTo>
                      <a:lnTo>
                        <a:pt x="201" y="248"/>
                      </a:lnTo>
                      <a:lnTo>
                        <a:pt x="216" y="248"/>
                      </a:lnTo>
                      <a:lnTo>
                        <a:pt x="227" y="246"/>
                      </a:lnTo>
                      <a:lnTo>
                        <a:pt x="238" y="246"/>
                      </a:lnTo>
                      <a:lnTo>
                        <a:pt x="253" y="246"/>
                      </a:lnTo>
                      <a:lnTo>
                        <a:pt x="265" y="246"/>
                      </a:lnTo>
                      <a:lnTo>
                        <a:pt x="274" y="246"/>
                      </a:lnTo>
                      <a:lnTo>
                        <a:pt x="283" y="246"/>
                      </a:lnTo>
                      <a:lnTo>
                        <a:pt x="295" y="246"/>
                      </a:lnTo>
                      <a:close/>
                    </a:path>
                  </a:pathLst>
                </a:custGeom>
                <a:solidFill>
                  <a:srgbClr val="8EA3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 name="Freeform 284"/>
                <p:cNvSpPr>
                  <a:spLocks/>
                </p:cNvSpPr>
                <p:nvPr/>
              </p:nvSpPr>
              <p:spPr bwMode="auto">
                <a:xfrm>
                  <a:off x="4331" y="3333"/>
                  <a:ext cx="334" cy="250"/>
                </a:xfrm>
                <a:custGeom>
                  <a:avLst/>
                  <a:gdLst>
                    <a:gd name="T0" fmla="*/ 310 w 334"/>
                    <a:gd name="T1" fmla="*/ 242 h 250"/>
                    <a:gd name="T2" fmla="*/ 332 w 334"/>
                    <a:gd name="T3" fmla="*/ 209 h 250"/>
                    <a:gd name="T4" fmla="*/ 334 w 334"/>
                    <a:gd name="T5" fmla="*/ 149 h 250"/>
                    <a:gd name="T6" fmla="*/ 334 w 334"/>
                    <a:gd name="T7" fmla="*/ 98 h 250"/>
                    <a:gd name="T8" fmla="*/ 332 w 334"/>
                    <a:gd name="T9" fmla="*/ 38 h 250"/>
                    <a:gd name="T10" fmla="*/ 310 w 334"/>
                    <a:gd name="T11" fmla="*/ 4 h 250"/>
                    <a:gd name="T12" fmla="*/ 280 w 334"/>
                    <a:gd name="T13" fmla="*/ 0 h 250"/>
                    <a:gd name="T14" fmla="*/ 259 w 334"/>
                    <a:gd name="T15" fmla="*/ 0 h 250"/>
                    <a:gd name="T16" fmla="*/ 227 w 334"/>
                    <a:gd name="T17" fmla="*/ 0 h 250"/>
                    <a:gd name="T18" fmla="*/ 205 w 334"/>
                    <a:gd name="T19" fmla="*/ 0 h 250"/>
                    <a:gd name="T20" fmla="*/ 173 w 334"/>
                    <a:gd name="T21" fmla="*/ 0 h 250"/>
                    <a:gd name="T22" fmla="*/ 150 w 334"/>
                    <a:gd name="T23" fmla="*/ 0 h 250"/>
                    <a:gd name="T24" fmla="*/ 117 w 334"/>
                    <a:gd name="T25" fmla="*/ 0 h 250"/>
                    <a:gd name="T26" fmla="*/ 98 w 334"/>
                    <a:gd name="T27" fmla="*/ 4 h 250"/>
                    <a:gd name="T28" fmla="*/ 70 w 334"/>
                    <a:gd name="T29" fmla="*/ 4 h 250"/>
                    <a:gd name="T30" fmla="*/ 53 w 334"/>
                    <a:gd name="T31" fmla="*/ 2 h 250"/>
                    <a:gd name="T32" fmla="*/ 23 w 334"/>
                    <a:gd name="T33" fmla="*/ 6 h 250"/>
                    <a:gd name="T34" fmla="*/ 2 w 334"/>
                    <a:gd name="T35" fmla="*/ 40 h 250"/>
                    <a:gd name="T36" fmla="*/ 0 w 334"/>
                    <a:gd name="T37" fmla="*/ 100 h 250"/>
                    <a:gd name="T38" fmla="*/ 0 w 334"/>
                    <a:gd name="T39" fmla="*/ 149 h 250"/>
                    <a:gd name="T40" fmla="*/ 2 w 334"/>
                    <a:gd name="T41" fmla="*/ 209 h 250"/>
                    <a:gd name="T42" fmla="*/ 23 w 334"/>
                    <a:gd name="T43" fmla="*/ 244 h 250"/>
                    <a:gd name="T44" fmla="*/ 55 w 334"/>
                    <a:gd name="T45" fmla="*/ 248 h 250"/>
                    <a:gd name="T46" fmla="*/ 77 w 334"/>
                    <a:gd name="T47" fmla="*/ 248 h 250"/>
                    <a:gd name="T48" fmla="*/ 109 w 334"/>
                    <a:gd name="T49" fmla="*/ 248 h 250"/>
                    <a:gd name="T50" fmla="*/ 130 w 334"/>
                    <a:gd name="T51" fmla="*/ 250 h 250"/>
                    <a:gd name="T52" fmla="*/ 162 w 334"/>
                    <a:gd name="T53" fmla="*/ 250 h 250"/>
                    <a:gd name="T54" fmla="*/ 184 w 334"/>
                    <a:gd name="T55" fmla="*/ 250 h 250"/>
                    <a:gd name="T56" fmla="*/ 216 w 334"/>
                    <a:gd name="T57" fmla="*/ 250 h 250"/>
                    <a:gd name="T58" fmla="*/ 237 w 334"/>
                    <a:gd name="T59" fmla="*/ 250 h 250"/>
                    <a:gd name="T60" fmla="*/ 265 w 334"/>
                    <a:gd name="T61" fmla="*/ 248 h 250"/>
                    <a:gd name="T62" fmla="*/ 282 w 334"/>
                    <a:gd name="T63" fmla="*/ 246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4" h="250">
                      <a:moveTo>
                        <a:pt x="295" y="246"/>
                      </a:moveTo>
                      <a:lnTo>
                        <a:pt x="310" y="242"/>
                      </a:lnTo>
                      <a:lnTo>
                        <a:pt x="323" y="229"/>
                      </a:lnTo>
                      <a:lnTo>
                        <a:pt x="332" y="209"/>
                      </a:lnTo>
                      <a:lnTo>
                        <a:pt x="334" y="186"/>
                      </a:lnTo>
                      <a:lnTo>
                        <a:pt x="334" y="149"/>
                      </a:lnTo>
                      <a:lnTo>
                        <a:pt x="334" y="124"/>
                      </a:lnTo>
                      <a:lnTo>
                        <a:pt x="334" y="98"/>
                      </a:lnTo>
                      <a:lnTo>
                        <a:pt x="334" y="62"/>
                      </a:lnTo>
                      <a:lnTo>
                        <a:pt x="332" y="38"/>
                      </a:lnTo>
                      <a:lnTo>
                        <a:pt x="323" y="17"/>
                      </a:lnTo>
                      <a:lnTo>
                        <a:pt x="310" y="4"/>
                      </a:lnTo>
                      <a:lnTo>
                        <a:pt x="295" y="0"/>
                      </a:lnTo>
                      <a:lnTo>
                        <a:pt x="280" y="0"/>
                      </a:lnTo>
                      <a:lnTo>
                        <a:pt x="270" y="0"/>
                      </a:lnTo>
                      <a:lnTo>
                        <a:pt x="259" y="0"/>
                      </a:lnTo>
                      <a:lnTo>
                        <a:pt x="242" y="0"/>
                      </a:lnTo>
                      <a:lnTo>
                        <a:pt x="227" y="0"/>
                      </a:lnTo>
                      <a:lnTo>
                        <a:pt x="216" y="0"/>
                      </a:lnTo>
                      <a:lnTo>
                        <a:pt x="205" y="0"/>
                      </a:lnTo>
                      <a:lnTo>
                        <a:pt x="190" y="0"/>
                      </a:lnTo>
                      <a:lnTo>
                        <a:pt x="173" y="0"/>
                      </a:lnTo>
                      <a:lnTo>
                        <a:pt x="160" y="0"/>
                      </a:lnTo>
                      <a:lnTo>
                        <a:pt x="150" y="0"/>
                      </a:lnTo>
                      <a:lnTo>
                        <a:pt x="132" y="0"/>
                      </a:lnTo>
                      <a:lnTo>
                        <a:pt x="117" y="0"/>
                      </a:lnTo>
                      <a:lnTo>
                        <a:pt x="109" y="2"/>
                      </a:lnTo>
                      <a:lnTo>
                        <a:pt x="98" y="4"/>
                      </a:lnTo>
                      <a:lnTo>
                        <a:pt x="83" y="4"/>
                      </a:lnTo>
                      <a:lnTo>
                        <a:pt x="70" y="4"/>
                      </a:lnTo>
                      <a:lnTo>
                        <a:pt x="62" y="2"/>
                      </a:lnTo>
                      <a:lnTo>
                        <a:pt x="53" y="2"/>
                      </a:lnTo>
                      <a:lnTo>
                        <a:pt x="38" y="2"/>
                      </a:lnTo>
                      <a:lnTo>
                        <a:pt x="23" y="6"/>
                      </a:lnTo>
                      <a:lnTo>
                        <a:pt x="10" y="19"/>
                      </a:lnTo>
                      <a:lnTo>
                        <a:pt x="2" y="40"/>
                      </a:lnTo>
                      <a:lnTo>
                        <a:pt x="0" y="64"/>
                      </a:lnTo>
                      <a:lnTo>
                        <a:pt x="0" y="100"/>
                      </a:lnTo>
                      <a:lnTo>
                        <a:pt x="0" y="126"/>
                      </a:lnTo>
                      <a:lnTo>
                        <a:pt x="0" y="149"/>
                      </a:lnTo>
                      <a:lnTo>
                        <a:pt x="0" y="186"/>
                      </a:lnTo>
                      <a:lnTo>
                        <a:pt x="2" y="209"/>
                      </a:lnTo>
                      <a:lnTo>
                        <a:pt x="10" y="229"/>
                      </a:lnTo>
                      <a:lnTo>
                        <a:pt x="23" y="244"/>
                      </a:lnTo>
                      <a:lnTo>
                        <a:pt x="38" y="248"/>
                      </a:lnTo>
                      <a:lnTo>
                        <a:pt x="55" y="248"/>
                      </a:lnTo>
                      <a:lnTo>
                        <a:pt x="66" y="248"/>
                      </a:lnTo>
                      <a:lnTo>
                        <a:pt x="77" y="248"/>
                      </a:lnTo>
                      <a:lnTo>
                        <a:pt x="94" y="248"/>
                      </a:lnTo>
                      <a:lnTo>
                        <a:pt x="109" y="248"/>
                      </a:lnTo>
                      <a:lnTo>
                        <a:pt x="120" y="248"/>
                      </a:lnTo>
                      <a:lnTo>
                        <a:pt x="130" y="250"/>
                      </a:lnTo>
                      <a:lnTo>
                        <a:pt x="145" y="250"/>
                      </a:lnTo>
                      <a:lnTo>
                        <a:pt x="162" y="250"/>
                      </a:lnTo>
                      <a:lnTo>
                        <a:pt x="173" y="250"/>
                      </a:lnTo>
                      <a:lnTo>
                        <a:pt x="184" y="250"/>
                      </a:lnTo>
                      <a:lnTo>
                        <a:pt x="201" y="250"/>
                      </a:lnTo>
                      <a:lnTo>
                        <a:pt x="216" y="250"/>
                      </a:lnTo>
                      <a:lnTo>
                        <a:pt x="227" y="250"/>
                      </a:lnTo>
                      <a:lnTo>
                        <a:pt x="237" y="250"/>
                      </a:lnTo>
                      <a:lnTo>
                        <a:pt x="252" y="250"/>
                      </a:lnTo>
                      <a:lnTo>
                        <a:pt x="265" y="248"/>
                      </a:lnTo>
                      <a:lnTo>
                        <a:pt x="274" y="248"/>
                      </a:lnTo>
                      <a:lnTo>
                        <a:pt x="282" y="246"/>
                      </a:lnTo>
                      <a:lnTo>
                        <a:pt x="295" y="246"/>
                      </a:lnTo>
                      <a:close/>
                    </a:path>
                  </a:pathLst>
                </a:custGeom>
                <a:solidFill>
                  <a:srgbClr val="8EA3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 name="Freeform 285"/>
                <p:cNvSpPr>
                  <a:spLocks/>
                </p:cNvSpPr>
                <p:nvPr/>
              </p:nvSpPr>
              <p:spPr bwMode="auto">
                <a:xfrm>
                  <a:off x="4705" y="3330"/>
                  <a:ext cx="337" cy="251"/>
                </a:xfrm>
                <a:custGeom>
                  <a:avLst/>
                  <a:gdLst>
                    <a:gd name="T0" fmla="*/ 313 w 337"/>
                    <a:gd name="T1" fmla="*/ 245 h 251"/>
                    <a:gd name="T2" fmla="*/ 332 w 337"/>
                    <a:gd name="T3" fmla="*/ 210 h 251"/>
                    <a:gd name="T4" fmla="*/ 337 w 337"/>
                    <a:gd name="T5" fmla="*/ 150 h 251"/>
                    <a:gd name="T6" fmla="*/ 337 w 337"/>
                    <a:gd name="T7" fmla="*/ 99 h 251"/>
                    <a:gd name="T8" fmla="*/ 332 w 337"/>
                    <a:gd name="T9" fmla="*/ 39 h 251"/>
                    <a:gd name="T10" fmla="*/ 313 w 337"/>
                    <a:gd name="T11" fmla="*/ 5 h 251"/>
                    <a:gd name="T12" fmla="*/ 281 w 337"/>
                    <a:gd name="T13" fmla="*/ 0 h 251"/>
                    <a:gd name="T14" fmla="*/ 260 w 337"/>
                    <a:gd name="T15" fmla="*/ 0 h 251"/>
                    <a:gd name="T16" fmla="*/ 228 w 337"/>
                    <a:gd name="T17" fmla="*/ 0 h 251"/>
                    <a:gd name="T18" fmla="*/ 206 w 337"/>
                    <a:gd name="T19" fmla="*/ 3 h 251"/>
                    <a:gd name="T20" fmla="*/ 174 w 337"/>
                    <a:gd name="T21" fmla="*/ 3 h 251"/>
                    <a:gd name="T22" fmla="*/ 153 w 337"/>
                    <a:gd name="T23" fmla="*/ 0 h 251"/>
                    <a:gd name="T24" fmla="*/ 120 w 337"/>
                    <a:gd name="T25" fmla="*/ 0 h 251"/>
                    <a:gd name="T26" fmla="*/ 99 w 337"/>
                    <a:gd name="T27" fmla="*/ 0 h 251"/>
                    <a:gd name="T28" fmla="*/ 71 w 337"/>
                    <a:gd name="T29" fmla="*/ 3 h 251"/>
                    <a:gd name="T30" fmla="*/ 54 w 337"/>
                    <a:gd name="T31" fmla="*/ 3 h 251"/>
                    <a:gd name="T32" fmla="*/ 26 w 337"/>
                    <a:gd name="T33" fmla="*/ 7 h 251"/>
                    <a:gd name="T34" fmla="*/ 5 w 337"/>
                    <a:gd name="T35" fmla="*/ 41 h 251"/>
                    <a:gd name="T36" fmla="*/ 0 w 337"/>
                    <a:gd name="T37" fmla="*/ 101 h 251"/>
                    <a:gd name="T38" fmla="*/ 3 w 337"/>
                    <a:gd name="T39" fmla="*/ 152 h 251"/>
                    <a:gd name="T40" fmla="*/ 5 w 337"/>
                    <a:gd name="T41" fmla="*/ 212 h 251"/>
                    <a:gd name="T42" fmla="*/ 26 w 337"/>
                    <a:gd name="T43" fmla="*/ 245 h 251"/>
                    <a:gd name="T44" fmla="*/ 56 w 337"/>
                    <a:gd name="T45" fmla="*/ 249 h 251"/>
                    <a:gd name="T46" fmla="*/ 78 w 337"/>
                    <a:gd name="T47" fmla="*/ 251 h 251"/>
                    <a:gd name="T48" fmla="*/ 110 w 337"/>
                    <a:gd name="T49" fmla="*/ 251 h 251"/>
                    <a:gd name="T50" fmla="*/ 131 w 337"/>
                    <a:gd name="T51" fmla="*/ 249 h 251"/>
                    <a:gd name="T52" fmla="*/ 163 w 337"/>
                    <a:gd name="T53" fmla="*/ 249 h 251"/>
                    <a:gd name="T54" fmla="*/ 187 w 337"/>
                    <a:gd name="T55" fmla="*/ 249 h 251"/>
                    <a:gd name="T56" fmla="*/ 219 w 337"/>
                    <a:gd name="T57" fmla="*/ 249 h 251"/>
                    <a:gd name="T58" fmla="*/ 238 w 337"/>
                    <a:gd name="T59" fmla="*/ 249 h 251"/>
                    <a:gd name="T60" fmla="*/ 266 w 337"/>
                    <a:gd name="T61" fmla="*/ 249 h 251"/>
                    <a:gd name="T62" fmla="*/ 283 w 337"/>
                    <a:gd name="T63" fmla="*/ 249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7" h="251">
                      <a:moveTo>
                        <a:pt x="298" y="249"/>
                      </a:moveTo>
                      <a:lnTo>
                        <a:pt x="313" y="245"/>
                      </a:lnTo>
                      <a:lnTo>
                        <a:pt x="324" y="230"/>
                      </a:lnTo>
                      <a:lnTo>
                        <a:pt x="332" y="210"/>
                      </a:lnTo>
                      <a:lnTo>
                        <a:pt x="337" y="187"/>
                      </a:lnTo>
                      <a:lnTo>
                        <a:pt x="337" y="150"/>
                      </a:lnTo>
                      <a:lnTo>
                        <a:pt x="337" y="125"/>
                      </a:lnTo>
                      <a:lnTo>
                        <a:pt x="337" y="99"/>
                      </a:lnTo>
                      <a:lnTo>
                        <a:pt x="337" y="63"/>
                      </a:lnTo>
                      <a:lnTo>
                        <a:pt x="332" y="39"/>
                      </a:lnTo>
                      <a:lnTo>
                        <a:pt x="324" y="18"/>
                      </a:lnTo>
                      <a:lnTo>
                        <a:pt x="313" y="5"/>
                      </a:lnTo>
                      <a:lnTo>
                        <a:pt x="298" y="0"/>
                      </a:lnTo>
                      <a:lnTo>
                        <a:pt x="281" y="0"/>
                      </a:lnTo>
                      <a:lnTo>
                        <a:pt x="270" y="0"/>
                      </a:lnTo>
                      <a:lnTo>
                        <a:pt x="260" y="0"/>
                      </a:lnTo>
                      <a:lnTo>
                        <a:pt x="243" y="0"/>
                      </a:lnTo>
                      <a:lnTo>
                        <a:pt x="228" y="0"/>
                      </a:lnTo>
                      <a:lnTo>
                        <a:pt x="217" y="0"/>
                      </a:lnTo>
                      <a:lnTo>
                        <a:pt x="206" y="3"/>
                      </a:lnTo>
                      <a:lnTo>
                        <a:pt x="191" y="3"/>
                      </a:lnTo>
                      <a:lnTo>
                        <a:pt x="174" y="3"/>
                      </a:lnTo>
                      <a:lnTo>
                        <a:pt x="163" y="0"/>
                      </a:lnTo>
                      <a:lnTo>
                        <a:pt x="153" y="0"/>
                      </a:lnTo>
                      <a:lnTo>
                        <a:pt x="135" y="0"/>
                      </a:lnTo>
                      <a:lnTo>
                        <a:pt x="120" y="0"/>
                      </a:lnTo>
                      <a:lnTo>
                        <a:pt x="110" y="0"/>
                      </a:lnTo>
                      <a:lnTo>
                        <a:pt x="99" y="0"/>
                      </a:lnTo>
                      <a:lnTo>
                        <a:pt x="84" y="3"/>
                      </a:lnTo>
                      <a:lnTo>
                        <a:pt x="71" y="3"/>
                      </a:lnTo>
                      <a:lnTo>
                        <a:pt x="63" y="3"/>
                      </a:lnTo>
                      <a:lnTo>
                        <a:pt x="54" y="3"/>
                      </a:lnTo>
                      <a:lnTo>
                        <a:pt x="41" y="3"/>
                      </a:lnTo>
                      <a:lnTo>
                        <a:pt x="26" y="7"/>
                      </a:lnTo>
                      <a:lnTo>
                        <a:pt x="13" y="20"/>
                      </a:lnTo>
                      <a:lnTo>
                        <a:pt x="5" y="41"/>
                      </a:lnTo>
                      <a:lnTo>
                        <a:pt x="0" y="65"/>
                      </a:lnTo>
                      <a:lnTo>
                        <a:pt x="0" y="101"/>
                      </a:lnTo>
                      <a:lnTo>
                        <a:pt x="3" y="127"/>
                      </a:lnTo>
                      <a:lnTo>
                        <a:pt x="3" y="152"/>
                      </a:lnTo>
                      <a:lnTo>
                        <a:pt x="3" y="189"/>
                      </a:lnTo>
                      <a:lnTo>
                        <a:pt x="5" y="212"/>
                      </a:lnTo>
                      <a:lnTo>
                        <a:pt x="13" y="232"/>
                      </a:lnTo>
                      <a:lnTo>
                        <a:pt x="26" y="245"/>
                      </a:lnTo>
                      <a:lnTo>
                        <a:pt x="41" y="249"/>
                      </a:lnTo>
                      <a:lnTo>
                        <a:pt x="56" y="249"/>
                      </a:lnTo>
                      <a:lnTo>
                        <a:pt x="67" y="249"/>
                      </a:lnTo>
                      <a:lnTo>
                        <a:pt x="78" y="251"/>
                      </a:lnTo>
                      <a:lnTo>
                        <a:pt x="95" y="251"/>
                      </a:lnTo>
                      <a:lnTo>
                        <a:pt x="110" y="251"/>
                      </a:lnTo>
                      <a:lnTo>
                        <a:pt x="120" y="249"/>
                      </a:lnTo>
                      <a:lnTo>
                        <a:pt x="131" y="249"/>
                      </a:lnTo>
                      <a:lnTo>
                        <a:pt x="146" y="249"/>
                      </a:lnTo>
                      <a:lnTo>
                        <a:pt x="163" y="249"/>
                      </a:lnTo>
                      <a:lnTo>
                        <a:pt x="174" y="249"/>
                      </a:lnTo>
                      <a:lnTo>
                        <a:pt x="187" y="249"/>
                      </a:lnTo>
                      <a:lnTo>
                        <a:pt x="204" y="249"/>
                      </a:lnTo>
                      <a:lnTo>
                        <a:pt x="219" y="249"/>
                      </a:lnTo>
                      <a:lnTo>
                        <a:pt x="228" y="249"/>
                      </a:lnTo>
                      <a:lnTo>
                        <a:pt x="238" y="249"/>
                      </a:lnTo>
                      <a:lnTo>
                        <a:pt x="253" y="249"/>
                      </a:lnTo>
                      <a:lnTo>
                        <a:pt x="266" y="249"/>
                      </a:lnTo>
                      <a:lnTo>
                        <a:pt x="275" y="249"/>
                      </a:lnTo>
                      <a:lnTo>
                        <a:pt x="283" y="249"/>
                      </a:lnTo>
                      <a:lnTo>
                        <a:pt x="298" y="249"/>
                      </a:lnTo>
                      <a:close/>
                    </a:path>
                  </a:pathLst>
                </a:custGeom>
                <a:solidFill>
                  <a:srgbClr val="8EA3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 name="Freeform 286"/>
                <p:cNvSpPr>
                  <a:spLocks/>
                </p:cNvSpPr>
                <p:nvPr/>
              </p:nvSpPr>
              <p:spPr bwMode="auto">
                <a:xfrm>
                  <a:off x="4134" y="3656"/>
                  <a:ext cx="336" cy="248"/>
                </a:xfrm>
                <a:custGeom>
                  <a:avLst/>
                  <a:gdLst>
                    <a:gd name="T0" fmla="*/ 280 w 336"/>
                    <a:gd name="T1" fmla="*/ 2 h 248"/>
                    <a:gd name="T2" fmla="*/ 259 w 336"/>
                    <a:gd name="T3" fmla="*/ 2 h 248"/>
                    <a:gd name="T4" fmla="*/ 227 w 336"/>
                    <a:gd name="T5" fmla="*/ 2 h 248"/>
                    <a:gd name="T6" fmla="*/ 205 w 336"/>
                    <a:gd name="T7" fmla="*/ 2 h 248"/>
                    <a:gd name="T8" fmla="*/ 173 w 336"/>
                    <a:gd name="T9" fmla="*/ 2 h 248"/>
                    <a:gd name="T10" fmla="*/ 149 w 336"/>
                    <a:gd name="T11" fmla="*/ 0 h 248"/>
                    <a:gd name="T12" fmla="*/ 117 w 336"/>
                    <a:gd name="T13" fmla="*/ 0 h 248"/>
                    <a:gd name="T14" fmla="*/ 98 w 336"/>
                    <a:gd name="T15" fmla="*/ 2 h 248"/>
                    <a:gd name="T16" fmla="*/ 70 w 336"/>
                    <a:gd name="T17" fmla="*/ 2 h 248"/>
                    <a:gd name="T18" fmla="*/ 53 w 336"/>
                    <a:gd name="T19" fmla="*/ 0 h 248"/>
                    <a:gd name="T20" fmla="*/ 25 w 336"/>
                    <a:gd name="T21" fmla="*/ 4 h 248"/>
                    <a:gd name="T22" fmla="*/ 4 w 336"/>
                    <a:gd name="T23" fmla="*/ 39 h 248"/>
                    <a:gd name="T24" fmla="*/ 2 w 336"/>
                    <a:gd name="T25" fmla="*/ 99 h 248"/>
                    <a:gd name="T26" fmla="*/ 0 w 336"/>
                    <a:gd name="T27" fmla="*/ 148 h 248"/>
                    <a:gd name="T28" fmla="*/ 4 w 336"/>
                    <a:gd name="T29" fmla="*/ 208 h 248"/>
                    <a:gd name="T30" fmla="*/ 25 w 336"/>
                    <a:gd name="T31" fmla="*/ 242 h 248"/>
                    <a:gd name="T32" fmla="*/ 55 w 336"/>
                    <a:gd name="T33" fmla="*/ 246 h 248"/>
                    <a:gd name="T34" fmla="*/ 77 w 336"/>
                    <a:gd name="T35" fmla="*/ 248 h 248"/>
                    <a:gd name="T36" fmla="*/ 109 w 336"/>
                    <a:gd name="T37" fmla="*/ 248 h 248"/>
                    <a:gd name="T38" fmla="*/ 130 w 336"/>
                    <a:gd name="T39" fmla="*/ 246 h 248"/>
                    <a:gd name="T40" fmla="*/ 162 w 336"/>
                    <a:gd name="T41" fmla="*/ 246 h 248"/>
                    <a:gd name="T42" fmla="*/ 186 w 336"/>
                    <a:gd name="T43" fmla="*/ 246 h 248"/>
                    <a:gd name="T44" fmla="*/ 218 w 336"/>
                    <a:gd name="T45" fmla="*/ 246 h 248"/>
                    <a:gd name="T46" fmla="*/ 237 w 336"/>
                    <a:gd name="T47" fmla="*/ 248 h 248"/>
                    <a:gd name="T48" fmla="*/ 265 w 336"/>
                    <a:gd name="T49" fmla="*/ 248 h 248"/>
                    <a:gd name="T50" fmla="*/ 282 w 336"/>
                    <a:gd name="T51" fmla="*/ 246 h 248"/>
                    <a:gd name="T52" fmla="*/ 310 w 336"/>
                    <a:gd name="T53" fmla="*/ 242 h 248"/>
                    <a:gd name="T54" fmla="*/ 332 w 336"/>
                    <a:gd name="T55" fmla="*/ 210 h 248"/>
                    <a:gd name="T56" fmla="*/ 336 w 336"/>
                    <a:gd name="T57" fmla="*/ 150 h 248"/>
                    <a:gd name="T58" fmla="*/ 334 w 336"/>
                    <a:gd name="T59" fmla="*/ 99 h 248"/>
                    <a:gd name="T60" fmla="*/ 332 w 336"/>
                    <a:gd name="T61" fmla="*/ 39 h 248"/>
                    <a:gd name="T62" fmla="*/ 310 w 336"/>
                    <a:gd name="T63" fmla="*/ 6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6" h="248">
                      <a:moveTo>
                        <a:pt x="295" y="2"/>
                      </a:moveTo>
                      <a:lnTo>
                        <a:pt x="280" y="2"/>
                      </a:lnTo>
                      <a:lnTo>
                        <a:pt x="269" y="2"/>
                      </a:lnTo>
                      <a:lnTo>
                        <a:pt x="259" y="2"/>
                      </a:lnTo>
                      <a:lnTo>
                        <a:pt x="242" y="2"/>
                      </a:lnTo>
                      <a:lnTo>
                        <a:pt x="227" y="2"/>
                      </a:lnTo>
                      <a:lnTo>
                        <a:pt x="216" y="2"/>
                      </a:lnTo>
                      <a:lnTo>
                        <a:pt x="205" y="2"/>
                      </a:lnTo>
                      <a:lnTo>
                        <a:pt x="190" y="2"/>
                      </a:lnTo>
                      <a:lnTo>
                        <a:pt x="173" y="2"/>
                      </a:lnTo>
                      <a:lnTo>
                        <a:pt x="162" y="0"/>
                      </a:lnTo>
                      <a:lnTo>
                        <a:pt x="149" y="0"/>
                      </a:lnTo>
                      <a:lnTo>
                        <a:pt x="132" y="0"/>
                      </a:lnTo>
                      <a:lnTo>
                        <a:pt x="117" y="0"/>
                      </a:lnTo>
                      <a:lnTo>
                        <a:pt x="109" y="0"/>
                      </a:lnTo>
                      <a:lnTo>
                        <a:pt x="98" y="2"/>
                      </a:lnTo>
                      <a:lnTo>
                        <a:pt x="83" y="2"/>
                      </a:lnTo>
                      <a:lnTo>
                        <a:pt x="70" y="2"/>
                      </a:lnTo>
                      <a:lnTo>
                        <a:pt x="62" y="0"/>
                      </a:lnTo>
                      <a:lnTo>
                        <a:pt x="53" y="0"/>
                      </a:lnTo>
                      <a:lnTo>
                        <a:pt x="40" y="0"/>
                      </a:lnTo>
                      <a:lnTo>
                        <a:pt x="25" y="4"/>
                      </a:lnTo>
                      <a:lnTo>
                        <a:pt x="12" y="17"/>
                      </a:lnTo>
                      <a:lnTo>
                        <a:pt x="4" y="39"/>
                      </a:lnTo>
                      <a:lnTo>
                        <a:pt x="2" y="62"/>
                      </a:lnTo>
                      <a:lnTo>
                        <a:pt x="2" y="99"/>
                      </a:lnTo>
                      <a:lnTo>
                        <a:pt x="2" y="124"/>
                      </a:lnTo>
                      <a:lnTo>
                        <a:pt x="0" y="148"/>
                      </a:lnTo>
                      <a:lnTo>
                        <a:pt x="0" y="184"/>
                      </a:lnTo>
                      <a:lnTo>
                        <a:pt x="4" y="208"/>
                      </a:lnTo>
                      <a:lnTo>
                        <a:pt x="12" y="227"/>
                      </a:lnTo>
                      <a:lnTo>
                        <a:pt x="25" y="242"/>
                      </a:lnTo>
                      <a:lnTo>
                        <a:pt x="40" y="246"/>
                      </a:lnTo>
                      <a:lnTo>
                        <a:pt x="55" y="246"/>
                      </a:lnTo>
                      <a:lnTo>
                        <a:pt x="66" y="246"/>
                      </a:lnTo>
                      <a:lnTo>
                        <a:pt x="77" y="248"/>
                      </a:lnTo>
                      <a:lnTo>
                        <a:pt x="94" y="248"/>
                      </a:lnTo>
                      <a:lnTo>
                        <a:pt x="109" y="248"/>
                      </a:lnTo>
                      <a:lnTo>
                        <a:pt x="120" y="246"/>
                      </a:lnTo>
                      <a:lnTo>
                        <a:pt x="130" y="246"/>
                      </a:lnTo>
                      <a:lnTo>
                        <a:pt x="145" y="246"/>
                      </a:lnTo>
                      <a:lnTo>
                        <a:pt x="162" y="246"/>
                      </a:lnTo>
                      <a:lnTo>
                        <a:pt x="173" y="246"/>
                      </a:lnTo>
                      <a:lnTo>
                        <a:pt x="186" y="246"/>
                      </a:lnTo>
                      <a:lnTo>
                        <a:pt x="203" y="246"/>
                      </a:lnTo>
                      <a:lnTo>
                        <a:pt x="218" y="246"/>
                      </a:lnTo>
                      <a:lnTo>
                        <a:pt x="227" y="246"/>
                      </a:lnTo>
                      <a:lnTo>
                        <a:pt x="237" y="248"/>
                      </a:lnTo>
                      <a:lnTo>
                        <a:pt x="252" y="248"/>
                      </a:lnTo>
                      <a:lnTo>
                        <a:pt x="265" y="248"/>
                      </a:lnTo>
                      <a:lnTo>
                        <a:pt x="274" y="246"/>
                      </a:lnTo>
                      <a:lnTo>
                        <a:pt x="282" y="246"/>
                      </a:lnTo>
                      <a:lnTo>
                        <a:pt x="295" y="246"/>
                      </a:lnTo>
                      <a:lnTo>
                        <a:pt x="310" y="242"/>
                      </a:lnTo>
                      <a:lnTo>
                        <a:pt x="323" y="229"/>
                      </a:lnTo>
                      <a:lnTo>
                        <a:pt x="332" y="210"/>
                      </a:lnTo>
                      <a:lnTo>
                        <a:pt x="336" y="186"/>
                      </a:lnTo>
                      <a:lnTo>
                        <a:pt x="336" y="150"/>
                      </a:lnTo>
                      <a:lnTo>
                        <a:pt x="336" y="124"/>
                      </a:lnTo>
                      <a:lnTo>
                        <a:pt x="334" y="99"/>
                      </a:lnTo>
                      <a:lnTo>
                        <a:pt x="334" y="62"/>
                      </a:lnTo>
                      <a:lnTo>
                        <a:pt x="332" y="39"/>
                      </a:lnTo>
                      <a:lnTo>
                        <a:pt x="323" y="19"/>
                      </a:lnTo>
                      <a:lnTo>
                        <a:pt x="310" y="6"/>
                      </a:lnTo>
                      <a:lnTo>
                        <a:pt x="295" y="2"/>
                      </a:lnTo>
                      <a:close/>
                    </a:path>
                  </a:pathLst>
                </a:custGeom>
                <a:solidFill>
                  <a:srgbClr val="8EA3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 name="Freeform 287"/>
                <p:cNvSpPr>
                  <a:spLocks/>
                </p:cNvSpPr>
                <p:nvPr/>
              </p:nvSpPr>
              <p:spPr bwMode="auto">
                <a:xfrm>
                  <a:off x="4511" y="3656"/>
                  <a:ext cx="334" cy="248"/>
                </a:xfrm>
                <a:custGeom>
                  <a:avLst/>
                  <a:gdLst>
                    <a:gd name="T0" fmla="*/ 278 w 334"/>
                    <a:gd name="T1" fmla="*/ 0 h 248"/>
                    <a:gd name="T2" fmla="*/ 257 w 334"/>
                    <a:gd name="T3" fmla="*/ 0 h 248"/>
                    <a:gd name="T4" fmla="*/ 224 w 334"/>
                    <a:gd name="T5" fmla="*/ 0 h 248"/>
                    <a:gd name="T6" fmla="*/ 203 w 334"/>
                    <a:gd name="T7" fmla="*/ 0 h 248"/>
                    <a:gd name="T8" fmla="*/ 171 w 334"/>
                    <a:gd name="T9" fmla="*/ 0 h 248"/>
                    <a:gd name="T10" fmla="*/ 149 w 334"/>
                    <a:gd name="T11" fmla="*/ 0 h 248"/>
                    <a:gd name="T12" fmla="*/ 117 w 334"/>
                    <a:gd name="T13" fmla="*/ 0 h 248"/>
                    <a:gd name="T14" fmla="*/ 96 w 334"/>
                    <a:gd name="T15" fmla="*/ 2 h 248"/>
                    <a:gd name="T16" fmla="*/ 68 w 334"/>
                    <a:gd name="T17" fmla="*/ 2 h 248"/>
                    <a:gd name="T18" fmla="*/ 51 w 334"/>
                    <a:gd name="T19" fmla="*/ 0 h 248"/>
                    <a:gd name="T20" fmla="*/ 23 w 334"/>
                    <a:gd name="T21" fmla="*/ 4 h 248"/>
                    <a:gd name="T22" fmla="*/ 2 w 334"/>
                    <a:gd name="T23" fmla="*/ 39 h 248"/>
                    <a:gd name="T24" fmla="*/ 0 w 334"/>
                    <a:gd name="T25" fmla="*/ 99 h 248"/>
                    <a:gd name="T26" fmla="*/ 0 w 334"/>
                    <a:gd name="T27" fmla="*/ 150 h 248"/>
                    <a:gd name="T28" fmla="*/ 2 w 334"/>
                    <a:gd name="T29" fmla="*/ 210 h 248"/>
                    <a:gd name="T30" fmla="*/ 23 w 334"/>
                    <a:gd name="T31" fmla="*/ 244 h 248"/>
                    <a:gd name="T32" fmla="*/ 55 w 334"/>
                    <a:gd name="T33" fmla="*/ 248 h 248"/>
                    <a:gd name="T34" fmla="*/ 77 w 334"/>
                    <a:gd name="T35" fmla="*/ 246 h 248"/>
                    <a:gd name="T36" fmla="*/ 107 w 334"/>
                    <a:gd name="T37" fmla="*/ 246 h 248"/>
                    <a:gd name="T38" fmla="*/ 128 w 334"/>
                    <a:gd name="T39" fmla="*/ 248 h 248"/>
                    <a:gd name="T40" fmla="*/ 160 w 334"/>
                    <a:gd name="T41" fmla="*/ 248 h 248"/>
                    <a:gd name="T42" fmla="*/ 184 w 334"/>
                    <a:gd name="T43" fmla="*/ 248 h 248"/>
                    <a:gd name="T44" fmla="*/ 216 w 334"/>
                    <a:gd name="T45" fmla="*/ 248 h 248"/>
                    <a:gd name="T46" fmla="*/ 235 w 334"/>
                    <a:gd name="T47" fmla="*/ 248 h 248"/>
                    <a:gd name="T48" fmla="*/ 265 w 334"/>
                    <a:gd name="T49" fmla="*/ 248 h 248"/>
                    <a:gd name="T50" fmla="*/ 282 w 334"/>
                    <a:gd name="T51" fmla="*/ 248 h 248"/>
                    <a:gd name="T52" fmla="*/ 310 w 334"/>
                    <a:gd name="T53" fmla="*/ 244 h 248"/>
                    <a:gd name="T54" fmla="*/ 332 w 334"/>
                    <a:gd name="T55" fmla="*/ 210 h 248"/>
                    <a:gd name="T56" fmla="*/ 334 w 334"/>
                    <a:gd name="T57" fmla="*/ 150 h 248"/>
                    <a:gd name="T58" fmla="*/ 332 w 334"/>
                    <a:gd name="T59" fmla="*/ 99 h 248"/>
                    <a:gd name="T60" fmla="*/ 329 w 334"/>
                    <a:gd name="T61" fmla="*/ 39 h 248"/>
                    <a:gd name="T62" fmla="*/ 310 w 334"/>
                    <a:gd name="T63" fmla="*/ 4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4" h="248">
                      <a:moveTo>
                        <a:pt x="295" y="0"/>
                      </a:moveTo>
                      <a:lnTo>
                        <a:pt x="278" y="0"/>
                      </a:lnTo>
                      <a:lnTo>
                        <a:pt x="267" y="0"/>
                      </a:lnTo>
                      <a:lnTo>
                        <a:pt x="257" y="0"/>
                      </a:lnTo>
                      <a:lnTo>
                        <a:pt x="239" y="0"/>
                      </a:lnTo>
                      <a:lnTo>
                        <a:pt x="224" y="0"/>
                      </a:lnTo>
                      <a:lnTo>
                        <a:pt x="214" y="0"/>
                      </a:lnTo>
                      <a:lnTo>
                        <a:pt x="203" y="0"/>
                      </a:lnTo>
                      <a:lnTo>
                        <a:pt x="188" y="0"/>
                      </a:lnTo>
                      <a:lnTo>
                        <a:pt x="171" y="0"/>
                      </a:lnTo>
                      <a:lnTo>
                        <a:pt x="160" y="0"/>
                      </a:lnTo>
                      <a:lnTo>
                        <a:pt x="149" y="0"/>
                      </a:lnTo>
                      <a:lnTo>
                        <a:pt x="132" y="0"/>
                      </a:lnTo>
                      <a:lnTo>
                        <a:pt x="117" y="0"/>
                      </a:lnTo>
                      <a:lnTo>
                        <a:pt x="107" y="0"/>
                      </a:lnTo>
                      <a:lnTo>
                        <a:pt x="96" y="2"/>
                      </a:lnTo>
                      <a:lnTo>
                        <a:pt x="81" y="2"/>
                      </a:lnTo>
                      <a:lnTo>
                        <a:pt x="68" y="2"/>
                      </a:lnTo>
                      <a:lnTo>
                        <a:pt x="60" y="0"/>
                      </a:lnTo>
                      <a:lnTo>
                        <a:pt x="51" y="0"/>
                      </a:lnTo>
                      <a:lnTo>
                        <a:pt x="38" y="0"/>
                      </a:lnTo>
                      <a:lnTo>
                        <a:pt x="23" y="4"/>
                      </a:lnTo>
                      <a:lnTo>
                        <a:pt x="10" y="17"/>
                      </a:lnTo>
                      <a:lnTo>
                        <a:pt x="2" y="39"/>
                      </a:lnTo>
                      <a:lnTo>
                        <a:pt x="0" y="62"/>
                      </a:lnTo>
                      <a:lnTo>
                        <a:pt x="0" y="99"/>
                      </a:lnTo>
                      <a:lnTo>
                        <a:pt x="0" y="124"/>
                      </a:lnTo>
                      <a:lnTo>
                        <a:pt x="0" y="150"/>
                      </a:lnTo>
                      <a:lnTo>
                        <a:pt x="0" y="186"/>
                      </a:lnTo>
                      <a:lnTo>
                        <a:pt x="2" y="210"/>
                      </a:lnTo>
                      <a:lnTo>
                        <a:pt x="10" y="229"/>
                      </a:lnTo>
                      <a:lnTo>
                        <a:pt x="23" y="244"/>
                      </a:lnTo>
                      <a:lnTo>
                        <a:pt x="38" y="248"/>
                      </a:lnTo>
                      <a:lnTo>
                        <a:pt x="55" y="248"/>
                      </a:lnTo>
                      <a:lnTo>
                        <a:pt x="66" y="246"/>
                      </a:lnTo>
                      <a:lnTo>
                        <a:pt x="77" y="246"/>
                      </a:lnTo>
                      <a:lnTo>
                        <a:pt x="92" y="246"/>
                      </a:lnTo>
                      <a:lnTo>
                        <a:pt x="107" y="246"/>
                      </a:lnTo>
                      <a:lnTo>
                        <a:pt x="117" y="246"/>
                      </a:lnTo>
                      <a:lnTo>
                        <a:pt x="128" y="248"/>
                      </a:lnTo>
                      <a:lnTo>
                        <a:pt x="143" y="248"/>
                      </a:lnTo>
                      <a:lnTo>
                        <a:pt x="160" y="248"/>
                      </a:lnTo>
                      <a:lnTo>
                        <a:pt x="173" y="248"/>
                      </a:lnTo>
                      <a:lnTo>
                        <a:pt x="184" y="248"/>
                      </a:lnTo>
                      <a:lnTo>
                        <a:pt x="201" y="248"/>
                      </a:lnTo>
                      <a:lnTo>
                        <a:pt x="216" y="248"/>
                      </a:lnTo>
                      <a:lnTo>
                        <a:pt x="227" y="248"/>
                      </a:lnTo>
                      <a:lnTo>
                        <a:pt x="235" y="248"/>
                      </a:lnTo>
                      <a:lnTo>
                        <a:pt x="250" y="248"/>
                      </a:lnTo>
                      <a:lnTo>
                        <a:pt x="265" y="248"/>
                      </a:lnTo>
                      <a:lnTo>
                        <a:pt x="274" y="248"/>
                      </a:lnTo>
                      <a:lnTo>
                        <a:pt x="282" y="248"/>
                      </a:lnTo>
                      <a:lnTo>
                        <a:pt x="295" y="248"/>
                      </a:lnTo>
                      <a:lnTo>
                        <a:pt x="310" y="244"/>
                      </a:lnTo>
                      <a:lnTo>
                        <a:pt x="323" y="229"/>
                      </a:lnTo>
                      <a:lnTo>
                        <a:pt x="332" y="210"/>
                      </a:lnTo>
                      <a:lnTo>
                        <a:pt x="334" y="186"/>
                      </a:lnTo>
                      <a:lnTo>
                        <a:pt x="334" y="150"/>
                      </a:lnTo>
                      <a:lnTo>
                        <a:pt x="334" y="124"/>
                      </a:lnTo>
                      <a:lnTo>
                        <a:pt x="332" y="99"/>
                      </a:lnTo>
                      <a:lnTo>
                        <a:pt x="332" y="62"/>
                      </a:lnTo>
                      <a:lnTo>
                        <a:pt x="329" y="39"/>
                      </a:lnTo>
                      <a:lnTo>
                        <a:pt x="321" y="17"/>
                      </a:lnTo>
                      <a:lnTo>
                        <a:pt x="310" y="4"/>
                      </a:lnTo>
                      <a:lnTo>
                        <a:pt x="295" y="0"/>
                      </a:lnTo>
                      <a:close/>
                    </a:path>
                  </a:pathLst>
                </a:custGeom>
                <a:solidFill>
                  <a:srgbClr val="8EA3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 name="Freeform 288"/>
                <p:cNvSpPr>
                  <a:spLocks/>
                </p:cNvSpPr>
                <p:nvPr/>
              </p:nvSpPr>
              <p:spPr bwMode="auto">
                <a:xfrm>
                  <a:off x="4885" y="3643"/>
                  <a:ext cx="163" cy="272"/>
                </a:xfrm>
                <a:custGeom>
                  <a:avLst/>
                  <a:gdLst>
                    <a:gd name="T0" fmla="*/ 0 w 163"/>
                    <a:gd name="T1" fmla="*/ 75 h 272"/>
                    <a:gd name="T2" fmla="*/ 0 w 163"/>
                    <a:gd name="T3" fmla="*/ 112 h 272"/>
                    <a:gd name="T4" fmla="*/ 0 w 163"/>
                    <a:gd name="T5" fmla="*/ 137 h 272"/>
                    <a:gd name="T6" fmla="*/ 0 w 163"/>
                    <a:gd name="T7" fmla="*/ 163 h 272"/>
                    <a:gd name="T8" fmla="*/ 0 w 163"/>
                    <a:gd name="T9" fmla="*/ 199 h 272"/>
                    <a:gd name="T10" fmla="*/ 3 w 163"/>
                    <a:gd name="T11" fmla="*/ 223 h 272"/>
                    <a:gd name="T12" fmla="*/ 11 w 163"/>
                    <a:gd name="T13" fmla="*/ 242 h 272"/>
                    <a:gd name="T14" fmla="*/ 24 w 163"/>
                    <a:gd name="T15" fmla="*/ 255 h 272"/>
                    <a:gd name="T16" fmla="*/ 39 w 163"/>
                    <a:gd name="T17" fmla="*/ 259 h 272"/>
                    <a:gd name="T18" fmla="*/ 50 w 163"/>
                    <a:gd name="T19" fmla="*/ 259 h 272"/>
                    <a:gd name="T20" fmla="*/ 58 w 163"/>
                    <a:gd name="T21" fmla="*/ 259 h 272"/>
                    <a:gd name="T22" fmla="*/ 65 w 163"/>
                    <a:gd name="T23" fmla="*/ 259 h 272"/>
                    <a:gd name="T24" fmla="*/ 71 w 163"/>
                    <a:gd name="T25" fmla="*/ 259 h 272"/>
                    <a:gd name="T26" fmla="*/ 77 w 163"/>
                    <a:gd name="T27" fmla="*/ 261 h 272"/>
                    <a:gd name="T28" fmla="*/ 84 w 163"/>
                    <a:gd name="T29" fmla="*/ 261 h 272"/>
                    <a:gd name="T30" fmla="*/ 92 w 163"/>
                    <a:gd name="T31" fmla="*/ 261 h 272"/>
                    <a:gd name="T32" fmla="*/ 103 w 163"/>
                    <a:gd name="T33" fmla="*/ 261 h 272"/>
                    <a:gd name="T34" fmla="*/ 120 w 163"/>
                    <a:gd name="T35" fmla="*/ 266 h 272"/>
                    <a:gd name="T36" fmla="*/ 133 w 163"/>
                    <a:gd name="T37" fmla="*/ 272 h 272"/>
                    <a:gd name="T38" fmla="*/ 144 w 163"/>
                    <a:gd name="T39" fmla="*/ 272 h 272"/>
                    <a:gd name="T40" fmla="*/ 157 w 163"/>
                    <a:gd name="T41" fmla="*/ 259 h 272"/>
                    <a:gd name="T42" fmla="*/ 163 w 163"/>
                    <a:gd name="T43" fmla="*/ 238 h 272"/>
                    <a:gd name="T44" fmla="*/ 163 w 163"/>
                    <a:gd name="T45" fmla="*/ 221 h 272"/>
                    <a:gd name="T46" fmla="*/ 157 w 163"/>
                    <a:gd name="T47" fmla="*/ 199 h 272"/>
                    <a:gd name="T48" fmla="*/ 155 w 163"/>
                    <a:gd name="T49" fmla="*/ 171 h 272"/>
                    <a:gd name="T50" fmla="*/ 155 w 163"/>
                    <a:gd name="T51" fmla="*/ 146 h 272"/>
                    <a:gd name="T52" fmla="*/ 155 w 163"/>
                    <a:gd name="T53" fmla="*/ 127 h 272"/>
                    <a:gd name="T54" fmla="*/ 155 w 163"/>
                    <a:gd name="T55" fmla="*/ 107 h 272"/>
                    <a:gd name="T56" fmla="*/ 155 w 163"/>
                    <a:gd name="T57" fmla="*/ 82 h 272"/>
                    <a:gd name="T58" fmla="*/ 157 w 163"/>
                    <a:gd name="T59" fmla="*/ 58 h 272"/>
                    <a:gd name="T60" fmla="*/ 163 w 163"/>
                    <a:gd name="T61" fmla="*/ 41 h 272"/>
                    <a:gd name="T62" fmla="*/ 163 w 163"/>
                    <a:gd name="T63" fmla="*/ 26 h 272"/>
                    <a:gd name="T64" fmla="*/ 157 w 163"/>
                    <a:gd name="T65" fmla="*/ 11 h 272"/>
                    <a:gd name="T66" fmla="*/ 148 w 163"/>
                    <a:gd name="T67" fmla="*/ 2 h 272"/>
                    <a:gd name="T68" fmla="*/ 140 w 163"/>
                    <a:gd name="T69" fmla="*/ 0 h 272"/>
                    <a:gd name="T70" fmla="*/ 131 w 163"/>
                    <a:gd name="T71" fmla="*/ 0 h 272"/>
                    <a:gd name="T72" fmla="*/ 125 w 163"/>
                    <a:gd name="T73" fmla="*/ 2 h 272"/>
                    <a:gd name="T74" fmla="*/ 118 w 163"/>
                    <a:gd name="T75" fmla="*/ 4 h 272"/>
                    <a:gd name="T76" fmla="*/ 110 w 163"/>
                    <a:gd name="T77" fmla="*/ 9 h 272"/>
                    <a:gd name="T78" fmla="*/ 101 w 163"/>
                    <a:gd name="T79" fmla="*/ 11 h 272"/>
                    <a:gd name="T80" fmla="*/ 90 w 163"/>
                    <a:gd name="T81" fmla="*/ 13 h 272"/>
                    <a:gd name="T82" fmla="*/ 75 w 163"/>
                    <a:gd name="T83" fmla="*/ 13 h 272"/>
                    <a:gd name="T84" fmla="*/ 65 w 163"/>
                    <a:gd name="T85" fmla="*/ 13 h 272"/>
                    <a:gd name="T86" fmla="*/ 54 w 163"/>
                    <a:gd name="T87" fmla="*/ 13 h 272"/>
                    <a:gd name="T88" fmla="*/ 39 w 163"/>
                    <a:gd name="T89" fmla="*/ 13 h 272"/>
                    <a:gd name="T90" fmla="*/ 24 w 163"/>
                    <a:gd name="T91" fmla="*/ 17 h 272"/>
                    <a:gd name="T92" fmla="*/ 11 w 163"/>
                    <a:gd name="T93" fmla="*/ 30 h 272"/>
                    <a:gd name="T94" fmla="*/ 3 w 163"/>
                    <a:gd name="T95" fmla="*/ 52 h 272"/>
                    <a:gd name="T96" fmla="*/ 0 w 163"/>
                    <a:gd name="T97" fmla="*/ 75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3" h="272">
                      <a:moveTo>
                        <a:pt x="0" y="75"/>
                      </a:moveTo>
                      <a:lnTo>
                        <a:pt x="0" y="112"/>
                      </a:lnTo>
                      <a:lnTo>
                        <a:pt x="0" y="137"/>
                      </a:lnTo>
                      <a:lnTo>
                        <a:pt x="0" y="163"/>
                      </a:lnTo>
                      <a:lnTo>
                        <a:pt x="0" y="199"/>
                      </a:lnTo>
                      <a:lnTo>
                        <a:pt x="3" y="223"/>
                      </a:lnTo>
                      <a:lnTo>
                        <a:pt x="11" y="242"/>
                      </a:lnTo>
                      <a:lnTo>
                        <a:pt x="24" y="255"/>
                      </a:lnTo>
                      <a:lnTo>
                        <a:pt x="39" y="259"/>
                      </a:lnTo>
                      <a:lnTo>
                        <a:pt x="50" y="259"/>
                      </a:lnTo>
                      <a:lnTo>
                        <a:pt x="58" y="259"/>
                      </a:lnTo>
                      <a:lnTo>
                        <a:pt x="65" y="259"/>
                      </a:lnTo>
                      <a:lnTo>
                        <a:pt x="71" y="259"/>
                      </a:lnTo>
                      <a:lnTo>
                        <a:pt x="77" y="261"/>
                      </a:lnTo>
                      <a:lnTo>
                        <a:pt x="84" y="261"/>
                      </a:lnTo>
                      <a:lnTo>
                        <a:pt x="92" y="261"/>
                      </a:lnTo>
                      <a:lnTo>
                        <a:pt x="103" y="261"/>
                      </a:lnTo>
                      <a:lnTo>
                        <a:pt x="120" y="266"/>
                      </a:lnTo>
                      <a:lnTo>
                        <a:pt x="133" y="272"/>
                      </a:lnTo>
                      <a:lnTo>
                        <a:pt x="144" y="272"/>
                      </a:lnTo>
                      <a:lnTo>
                        <a:pt x="157" y="259"/>
                      </a:lnTo>
                      <a:lnTo>
                        <a:pt x="163" y="238"/>
                      </a:lnTo>
                      <a:lnTo>
                        <a:pt x="163" y="221"/>
                      </a:lnTo>
                      <a:lnTo>
                        <a:pt x="157" y="199"/>
                      </a:lnTo>
                      <a:lnTo>
                        <a:pt x="155" y="171"/>
                      </a:lnTo>
                      <a:lnTo>
                        <a:pt x="155" y="146"/>
                      </a:lnTo>
                      <a:lnTo>
                        <a:pt x="155" y="127"/>
                      </a:lnTo>
                      <a:lnTo>
                        <a:pt x="155" y="107"/>
                      </a:lnTo>
                      <a:lnTo>
                        <a:pt x="155" y="82"/>
                      </a:lnTo>
                      <a:lnTo>
                        <a:pt x="157" y="58"/>
                      </a:lnTo>
                      <a:lnTo>
                        <a:pt x="163" y="41"/>
                      </a:lnTo>
                      <a:lnTo>
                        <a:pt x="163" y="26"/>
                      </a:lnTo>
                      <a:lnTo>
                        <a:pt x="157" y="11"/>
                      </a:lnTo>
                      <a:lnTo>
                        <a:pt x="148" y="2"/>
                      </a:lnTo>
                      <a:lnTo>
                        <a:pt x="140" y="0"/>
                      </a:lnTo>
                      <a:lnTo>
                        <a:pt x="131" y="0"/>
                      </a:lnTo>
                      <a:lnTo>
                        <a:pt x="125" y="2"/>
                      </a:lnTo>
                      <a:lnTo>
                        <a:pt x="118" y="4"/>
                      </a:lnTo>
                      <a:lnTo>
                        <a:pt x="110" y="9"/>
                      </a:lnTo>
                      <a:lnTo>
                        <a:pt x="101" y="11"/>
                      </a:lnTo>
                      <a:lnTo>
                        <a:pt x="90" y="13"/>
                      </a:lnTo>
                      <a:lnTo>
                        <a:pt x="75" y="13"/>
                      </a:lnTo>
                      <a:lnTo>
                        <a:pt x="65" y="13"/>
                      </a:lnTo>
                      <a:lnTo>
                        <a:pt x="54" y="13"/>
                      </a:lnTo>
                      <a:lnTo>
                        <a:pt x="39" y="13"/>
                      </a:lnTo>
                      <a:lnTo>
                        <a:pt x="24" y="17"/>
                      </a:lnTo>
                      <a:lnTo>
                        <a:pt x="11" y="30"/>
                      </a:lnTo>
                      <a:lnTo>
                        <a:pt x="3" y="52"/>
                      </a:lnTo>
                      <a:lnTo>
                        <a:pt x="0" y="75"/>
                      </a:lnTo>
                      <a:close/>
                    </a:path>
                  </a:pathLst>
                </a:custGeom>
                <a:solidFill>
                  <a:srgbClr val="8EA3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 name="Freeform 289"/>
                <p:cNvSpPr>
                  <a:spLocks/>
                </p:cNvSpPr>
                <p:nvPr/>
              </p:nvSpPr>
              <p:spPr bwMode="auto">
                <a:xfrm>
                  <a:off x="3033" y="914"/>
                  <a:ext cx="246" cy="259"/>
                </a:xfrm>
                <a:custGeom>
                  <a:avLst/>
                  <a:gdLst>
                    <a:gd name="T0" fmla="*/ 229 w 246"/>
                    <a:gd name="T1" fmla="*/ 225 h 259"/>
                    <a:gd name="T2" fmla="*/ 244 w 246"/>
                    <a:gd name="T3" fmla="*/ 193 h 259"/>
                    <a:gd name="T4" fmla="*/ 246 w 246"/>
                    <a:gd name="T5" fmla="*/ 135 h 259"/>
                    <a:gd name="T6" fmla="*/ 246 w 246"/>
                    <a:gd name="T7" fmla="*/ 88 h 259"/>
                    <a:gd name="T8" fmla="*/ 244 w 246"/>
                    <a:gd name="T9" fmla="*/ 32 h 259"/>
                    <a:gd name="T10" fmla="*/ 229 w 246"/>
                    <a:gd name="T11" fmla="*/ 5 h 259"/>
                    <a:gd name="T12" fmla="*/ 205 w 246"/>
                    <a:gd name="T13" fmla="*/ 2 h 259"/>
                    <a:gd name="T14" fmla="*/ 188 w 246"/>
                    <a:gd name="T15" fmla="*/ 7 h 259"/>
                    <a:gd name="T16" fmla="*/ 167 w 246"/>
                    <a:gd name="T17" fmla="*/ 11 h 259"/>
                    <a:gd name="T18" fmla="*/ 150 w 246"/>
                    <a:gd name="T19" fmla="*/ 13 h 259"/>
                    <a:gd name="T20" fmla="*/ 126 w 246"/>
                    <a:gd name="T21" fmla="*/ 17 h 259"/>
                    <a:gd name="T22" fmla="*/ 109 w 246"/>
                    <a:gd name="T23" fmla="*/ 20 h 259"/>
                    <a:gd name="T24" fmla="*/ 85 w 246"/>
                    <a:gd name="T25" fmla="*/ 24 h 259"/>
                    <a:gd name="T26" fmla="*/ 70 w 246"/>
                    <a:gd name="T27" fmla="*/ 26 h 259"/>
                    <a:gd name="T28" fmla="*/ 49 w 246"/>
                    <a:gd name="T29" fmla="*/ 28 h 259"/>
                    <a:gd name="T30" fmla="*/ 36 w 246"/>
                    <a:gd name="T31" fmla="*/ 30 h 259"/>
                    <a:gd name="T32" fmla="*/ 17 w 246"/>
                    <a:gd name="T33" fmla="*/ 39 h 259"/>
                    <a:gd name="T34" fmla="*/ 2 w 246"/>
                    <a:gd name="T35" fmla="*/ 71 h 259"/>
                    <a:gd name="T36" fmla="*/ 0 w 246"/>
                    <a:gd name="T37" fmla="*/ 127 h 259"/>
                    <a:gd name="T38" fmla="*/ 0 w 246"/>
                    <a:gd name="T39" fmla="*/ 174 h 259"/>
                    <a:gd name="T40" fmla="*/ 2 w 246"/>
                    <a:gd name="T41" fmla="*/ 227 h 259"/>
                    <a:gd name="T42" fmla="*/ 17 w 246"/>
                    <a:gd name="T43" fmla="*/ 257 h 259"/>
                    <a:gd name="T44" fmla="*/ 38 w 246"/>
                    <a:gd name="T45" fmla="*/ 257 h 259"/>
                    <a:gd name="T46" fmla="*/ 55 w 246"/>
                    <a:gd name="T47" fmla="*/ 255 h 259"/>
                    <a:gd name="T48" fmla="*/ 77 w 246"/>
                    <a:gd name="T49" fmla="*/ 251 h 259"/>
                    <a:gd name="T50" fmla="*/ 94 w 246"/>
                    <a:gd name="T51" fmla="*/ 249 h 259"/>
                    <a:gd name="T52" fmla="*/ 117 w 246"/>
                    <a:gd name="T53" fmla="*/ 244 h 259"/>
                    <a:gd name="T54" fmla="*/ 135 w 246"/>
                    <a:gd name="T55" fmla="*/ 242 h 259"/>
                    <a:gd name="T56" fmla="*/ 158 w 246"/>
                    <a:gd name="T57" fmla="*/ 238 h 259"/>
                    <a:gd name="T58" fmla="*/ 175 w 246"/>
                    <a:gd name="T59" fmla="*/ 238 h 259"/>
                    <a:gd name="T60" fmla="*/ 194 w 246"/>
                    <a:gd name="T61" fmla="*/ 234 h 259"/>
                    <a:gd name="T62" fmla="*/ 207 w 246"/>
                    <a:gd name="T63" fmla="*/ 234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6" h="259">
                      <a:moveTo>
                        <a:pt x="218" y="232"/>
                      </a:moveTo>
                      <a:lnTo>
                        <a:pt x="229" y="225"/>
                      </a:lnTo>
                      <a:lnTo>
                        <a:pt x="237" y="212"/>
                      </a:lnTo>
                      <a:lnTo>
                        <a:pt x="244" y="193"/>
                      </a:lnTo>
                      <a:lnTo>
                        <a:pt x="246" y="169"/>
                      </a:lnTo>
                      <a:lnTo>
                        <a:pt x="246" y="135"/>
                      </a:lnTo>
                      <a:lnTo>
                        <a:pt x="246" y="112"/>
                      </a:lnTo>
                      <a:lnTo>
                        <a:pt x="246" y="88"/>
                      </a:lnTo>
                      <a:lnTo>
                        <a:pt x="246" y="54"/>
                      </a:lnTo>
                      <a:lnTo>
                        <a:pt x="244" y="32"/>
                      </a:lnTo>
                      <a:lnTo>
                        <a:pt x="237" y="15"/>
                      </a:lnTo>
                      <a:lnTo>
                        <a:pt x="229" y="5"/>
                      </a:lnTo>
                      <a:lnTo>
                        <a:pt x="218" y="0"/>
                      </a:lnTo>
                      <a:lnTo>
                        <a:pt x="205" y="2"/>
                      </a:lnTo>
                      <a:lnTo>
                        <a:pt x="197" y="5"/>
                      </a:lnTo>
                      <a:lnTo>
                        <a:pt x="188" y="7"/>
                      </a:lnTo>
                      <a:lnTo>
                        <a:pt x="177" y="9"/>
                      </a:lnTo>
                      <a:lnTo>
                        <a:pt x="167" y="11"/>
                      </a:lnTo>
                      <a:lnTo>
                        <a:pt x="158" y="11"/>
                      </a:lnTo>
                      <a:lnTo>
                        <a:pt x="150" y="13"/>
                      </a:lnTo>
                      <a:lnTo>
                        <a:pt x="139" y="15"/>
                      </a:lnTo>
                      <a:lnTo>
                        <a:pt x="126" y="17"/>
                      </a:lnTo>
                      <a:lnTo>
                        <a:pt x="117" y="20"/>
                      </a:lnTo>
                      <a:lnTo>
                        <a:pt x="109" y="20"/>
                      </a:lnTo>
                      <a:lnTo>
                        <a:pt x="96" y="22"/>
                      </a:lnTo>
                      <a:lnTo>
                        <a:pt x="85" y="24"/>
                      </a:lnTo>
                      <a:lnTo>
                        <a:pt x="79" y="24"/>
                      </a:lnTo>
                      <a:lnTo>
                        <a:pt x="70" y="26"/>
                      </a:lnTo>
                      <a:lnTo>
                        <a:pt x="60" y="26"/>
                      </a:lnTo>
                      <a:lnTo>
                        <a:pt x="49" y="28"/>
                      </a:lnTo>
                      <a:lnTo>
                        <a:pt x="42" y="30"/>
                      </a:lnTo>
                      <a:lnTo>
                        <a:pt x="36" y="30"/>
                      </a:lnTo>
                      <a:lnTo>
                        <a:pt x="27" y="32"/>
                      </a:lnTo>
                      <a:lnTo>
                        <a:pt x="17" y="39"/>
                      </a:lnTo>
                      <a:lnTo>
                        <a:pt x="8" y="54"/>
                      </a:lnTo>
                      <a:lnTo>
                        <a:pt x="2" y="71"/>
                      </a:lnTo>
                      <a:lnTo>
                        <a:pt x="0" y="94"/>
                      </a:lnTo>
                      <a:lnTo>
                        <a:pt x="0" y="127"/>
                      </a:lnTo>
                      <a:lnTo>
                        <a:pt x="0" y="150"/>
                      </a:lnTo>
                      <a:lnTo>
                        <a:pt x="0" y="174"/>
                      </a:lnTo>
                      <a:lnTo>
                        <a:pt x="0" y="206"/>
                      </a:lnTo>
                      <a:lnTo>
                        <a:pt x="2" y="227"/>
                      </a:lnTo>
                      <a:lnTo>
                        <a:pt x="8" y="244"/>
                      </a:lnTo>
                      <a:lnTo>
                        <a:pt x="17" y="257"/>
                      </a:lnTo>
                      <a:lnTo>
                        <a:pt x="27" y="259"/>
                      </a:lnTo>
                      <a:lnTo>
                        <a:pt x="38" y="257"/>
                      </a:lnTo>
                      <a:lnTo>
                        <a:pt x="47" y="255"/>
                      </a:lnTo>
                      <a:lnTo>
                        <a:pt x="55" y="255"/>
                      </a:lnTo>
                      <a:lnTo>
                        <a:pt x="66" y="253"/>
                      </a:lnTo>
                      <a:lnTo>
                        <a:pt x="77" y="251"/>
                      </a:lnTo>
                      <a:lnTo>
                        <a:pt x="85" y="249"/>
                      </a:lnTo>
                      <a:lnTo>
                        <a:pt x="94" y="249"/>
                      </a:lnTo>
                      <a:lnTo>
                        <a:pt x="105" y="247"/>
                      </a:lnTo>
                      <a:lnTo>
                        <a:pt x="117" y="244"/>
                      </a:lnTo>
                      <a:lnTo>
                        <a:pt x="126" y="242"/>
                      </a:lnTo>
                      <a:lnTo>
                        <a:pt x="135" y="242"/>
                      </a:lnTo>
                      <a:lnTo>
                        <a:pt x="147" y="240"/>
                      </a:lnTo>
                      <a:lnTo>
                        <a:pt x="158" y="238"/>
                      </a:lnTo>
                      <a:lnTo>
                        <a:pt x="167" y="238"/>
                      </a:lnTo>
                      <a:lnTo>
                        <a:pt x="175" y="238"/>
                      </a:lnTo>
                      <a:lnTo>
                        <a:pt x="186" y="236"/>
                      </a:lnTo>
                      <a:lnTo>
                        <a:pt x="194" y="234"/>
                      </a:lnTo>
                      <a:lnTo>
                        <a:pt x="201" y="234"/>
                      </a:lnTo>
                      <a:lnTo>
                        <a:pt x="207" y="234"/>
                      </a:lnTo>
                      <a:lnTo>
                        <a:pt x="218" y="232"/>
                      </a:lnTo>
                      <a:close/>
                    </a:path>
                  </a:pathLst>
                </a:custGeom>
                <a:solidFill>
                  <a:srgbClr val="BFCE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 name="Freeform 290"/>
                <p:cNvSpPr>
                  <a:spLocks/>
                </p:cNvSpPr>
                <p:nvPr/>
              </p:nvSpPr>
              <p:spPr bwMode="auto">
                <a:xfrm>
                  <a:off x="3309" y="871"/>
                  <a:ext cx="250" cy="262"/>
                </a:xfrm>
                <a:custGeom>
                  <a:avLst/>
                  <a:gdLst>
                    <a:gd name="T0" fmla="*/ 233 w 250"/>
                    <a:gd name="T1" fmla="*/ 230 h 262"/>
                    <a:gd name="T2" fmla="*/ 248 w 250"/>
                    <a:gd name="T3" fmla="*/ 195 h 262"/>
                    <a:gd name="T4" fmla="*/ 250 w 250"/>
                    <a:gd name="T5" fmla="*/ 137 h 262"/>
                    <a:gd name="T6" fmla="*/ 250 w 250"/>
                    <a:gd name="T7" fmla="*/ 90 h 262"/>
                    <a:gd name="T8" fmla="*/ 248 w 250"/>
                    <a:gd name="T9" fmla="*/ 30 h 262"/>
                    <a:gd name="T10" fmla="*/ 233 w 250"/>
                    <a:gd name="T11" fmla="*/ 3 h 262"/>
                    <a:gd name="T12" fmla="*/ 210 w 250"/>
                    <a:gd name="T13" fmla="*/ 3 h 262"/>
                    <a:gd name="T14" fmla="*/ 193 w 250"/>
                    <a:gd name="T15" fmla="*/ 5 h 262"/>
                    <a:gd name="T16" fmla="*/ 171 w 250"/>
                    <a:gd name="T17" fmla="*/ 9 h 262"/>
                    <a:gd name="T18" fmla="*/ 154 w 250"/>
                    <a:gd name="T19" fmla="*/ 11 h 262"/>
                    <a:gd name="T20" fmla="*/ 131 w 250"/>
                    <a:gd name="T21" fmla="*/ 15 h 262"/>
                    <a:gd name="T22" fmla="*/ 113 w 250"/>
                    <a:gd name="T23" fmla="*/ 18 h 262"/>
                    <a:gd name="T24" fmla="*/ 90 w 250"/>
                    <a:gd name="T25" fmla="*/ 22 h 262"/>
                    <a:gd name="T26" fmla="*/ 73 w 250"/>
                    <a:gd name="T27" fmla="*/ 24 h 262"/>
                    <a:gd name="T28" fmla="*/ 53 w 250"/>
                    <a:gd name="T29" fmla="*/ 26 h 262"/>
                    <a:gd name="T30" fmla="*/ 41 w 250"/>
                    <a:gd name="T31" fmla="*/ 28 h 262"/>
                    <a:gd name="T32" fmla="*/ 19 w 250"/>
                    <a:gd name="T33" fmla="*/ 37 h 262"/>
                    <a:gd name="T34" fmla="*/ 2 w 250"/>
                    <a:gd name="T35" fmla="*/ 69 h 262"/>
                    <a:gd name="T36" fmla="*/ 0 w 250"/>
                    <a:gd name="T37" fmla="*/ 127 h 262"/>
                    <a:gd name="T38" fmla="*/ 0 w 250"/>
                    <a:gd name="T39" fmla="*/ 174 h 262"/>
                    <a:gd name="T40" fmla="*/ 2 w 250"/>
                    <a:gd name="T41" fmla="*/ 230 h 262"/>
                    <a:gd name="T42" fmla="*/ 19 w 250"/>
                    <a:gd name="T43" fmla="*/ 260 h 262"/>
                    <a:gd name="T44" fmla="*/ 43 w 250"/>
                    <a:gd name="T45" fmla="*/ 260 h 262"/>
                    <a:gd name="T46" fmla="*/ 60 w 250"/>
                    <a:gd name="T47" fmla="*/ 257 h 262"/>
                    <a:gd name="T48" fmla="*/ 81 w 250"/>
                    <a:gd name="T49" fmla="*/ 255 h 262"/>
                    <a:gd name="T50" fmla="*/ 98 w 250"/>
                    <a:gd name="T51" fmla="*/ 253 h 262"/>
                    <a:gd name="T52" fmla="*/ 122 w 250"/>
                    <a:gd name="T53" fmla="*/ 249 h 262"/>
                    <a:gd name="T54" fmla="*/ 139 w 250"/>
                    <a:gd name="T55" fmla="*/ 249 h 262"/>
                    <a:gd name="T56" fmla="*/ 163 w 250"/>
                    <a:gd name="T57" fmla="*/ 245 h 262"/>
                    <a:gd name="T58" fmla="*/ 178 w 250"/>
                    <a:gd name="T59" fmla="*/ 242 h 262"/>
                    <a:gd name="T60" fmla="*/ 199 w 250"/>
                    <a:gd name="T61" fmla="*/ 238 h 262"/>
                    <a:gd name="T62" fmla="*/ 212 w 250"/>
                    <a:gd name="T63" fmla="*/ 23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0" h="262">
                      <a:moveTo>
                        <a:pt x="221" y="236"/>
                      </a:moveTo>
                      <a:lnTo>
                        <a:pt x="233" y="230"/>
                      </a:lnTo>
                      <a:lnTo>
                        <a:pt x="242" y="217"/>
                      </a:lnTo>
                      <a:lnTo>
                        <a:pt x="248" y="195"/>
                      </a:lnTo>
                      <a:lnTo>
                        <a:pt x="250" y="172"/>
                      </a:lnTo>
                      <a:lnTo>
                        <a:pt x="250" y="137"/>
                      </a:lnTo>
                      <a:lnTo>
                        <a:pt x="250" y="114"/>
                      </a:lnTo>
                      <a:lnTo>
                        <a:pt x="250" y="90"/>
                      </a:lnTo>
                      <a:lnTo>
                        <a:pt x="250" y="54"/>
                      </a:lnTo>
                      <a:lnTo>
                        <a:pt x="248" y="30"/>
                      </a:lnTo>
                      <a:lnTo>
                        <a:pt x="242" y="13"/>
                      </a:lnTo>
                      <a:lnTo>
                        <a:pt x="233" y="3"/>
                      </a:lnTo>
                      <a:lnTo>
                        <a:pt x="221" y="0"/>
                      </a:lnTo>
                      <a:lnTo>
                        <a:pt x="210" y="3"/>
                      </a:lnTo>
                      <a:lnTo>
                        <a:pt x="201" y="3"/>
                      </a:lnTo>
                      <a:lnTo>
                        <a:pt x="193" y="5"/>
                      </a:lnTo>
                      <a:lnTo>
                        <a:pt x="182" y="7"/>
                      </a:lnTo>
                      <a:lnTo>
                        <a:pt x="171" y="9"/>
                      </a:lnTo>
                      <a:lnTo>
                        <a:pt x="163" y="9"/>
                      </a:lnTo>
                      <a:lnTo>
                        <a:pt x="154" y="11"/>
                      </a:lnTo>
                      <a:lnTo>
                        <a:pt x="141" y="13"/>
                      </a:lnTo>
                      <a:lnTo>
                        <a:pt x="131" y="15"/>
                      </a:lnTo>
                      <a:lnTo>
                        <a:pt x="122" y="15"/>
                      </a:lnTo>
                      <a:lnTo>
                        <a:pt x="113" y="18"/>
                      </a:lnTo>
                      <a:lnTo>
                        <a:pt x="101" y="20"/>
                      </a:lnTo>
                      <a:lnTo>
                        <a:pt x="90" y="22"/>
                      </a:lnTo>
                      <a:lnTo>
                        <a:pt x="81" y="22"/>
                      </a:lnTo>
                      <a:lnTo>
                        <a:pt x="73" y="24"/>
                      </a:lnTo>
                      <a:lnTo>
                        <a:pt x="62" y="26"/>
                      </a:lnTo>
                      <a:lnTo>
                        <a:pt x="53" y="26"/>
                      </a:lnTo>
                      <a:lnTo>
                        <a:pt x="47" y="28"/>
                      </a:lnTo>
                      <a:lnTo>
                        <a:pt x="41" y="28"/>
                      </a:lnTo>
                      <a:lnTo>
                        <a:pt x="30" y="30"/>
                      </a:lnTo>
                      <a:lnTo>
                        <a:pt x="19" y="37"/>
                      </a:lnTo>
                      <a:lnTo>
                        <a:pt x="8" y="50"/>
                      </a:lnTo>
                      <a:lnTo>
                        <a:pt x="2" y="69"/>
                      </a:lnTo>
                      <a:lnTo>
                        <a:pt x="0" y="93"/>
                      </a:lnTo>
                      <a:lnTo>
                        <a:pt x="0" y="127"/>
                      </a:lnTo>
                      <a:lnTo>
                        <a:pt x="0" y="150"/>
                      </a:lnTo>
                      <a:lnTo>
                        <a:pt x="0" y="174"/>
                      </a:lnTo>
                      <a:lnTo>
                        <a:pt x="0" y="208"/>
                      </a:lnTo>
                      <a:lnTo>
                        <a:pt x="2" y="230"/>
                      </a:lnTo>
                      <a:lnTo>
                        <a:pt x="8" y="247"/>
                      </a:lnTo>
                      <a:lnTo>
                        <a:pt x="19" y="260"/>
                      </a:lnTo>
                      <a:lnTo>
                        <a:pt x="30" y="262"/>
                      </a:lnTo>
                      <a:lnTo>
                        <a:pt x="43" y="260"/>
                      </a:lnTo>
                      <a:lnTo>
                        <a:pt x="51" y="260"/>
                      </a:lnTo>
                      <a:lnTo>
                        <a:pt x="60" y="257"/>
                      </a:lnTo>
                      <a:lnTo>
                        <a:pt x="71" y="255"/>
                      </a:lnTo>
                      <a:lnTo>
                        <a:pt x="81" y="255"/>
                      </a:lnTo>
                      <a:lnTo>
                        <a:pt x="90" y="253"/>
                      </a:lnTo>
                      <a:lnTo>
                        <a:pt x="98" y="253"/>
                      </a:lnTo>
                      <a:lnTo>
                        <a:pt x="109" y="251"/>
                      </a:lnTo>
                      <a:lnTo>
                        <a:pt x="122" y="249"/>
                      </a:lnTo>
                      <a:lnTo>
                        <a:pt x="131" y="249"/>
                      </a:lnTo>
                      <a:lnTo>
                        <a:pt x="139" y="249"/>
                      </a:lnTo>
                      <a:lnTo>
                        <a:pt x="152" y="247"/>
                      </a:lnTo>
                      <a:lnTo>
                        <a:pt x="163" y="245"/>
                      </a:lnTo>
                      <a:lnTo>
                        <a:pt x="169" y="242"/>
                      </a:lnTo>
                      <a:lnTo>
                        <a:pt x="178" y="242"/>
                      </a:lnTo>
                      <a:lnTo>
                        <a:pt x="188" y="240"/>
                      </a:lnTo>
                      <a:lnTo>
                        <a:pt x="199" y="238"/>
                      </a:lnTo>
                      <a:lnTo>
                        <a:pt x="206" y="238"/>
                      </a:lnTo>
                      <a:lnTo>
                        <a:pt x="212" y="238"/>
                      </a:lnTo>
                      <a:lnTo>
                        <a:pt x="221" y="236"/>
                      </a:lnTo>
                      <a:close/>
                    </a:path>
                  </a:pathLst>
                </a:custGeom>
                <a:solidFill>
                  <a:srgbClr val="BFCE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 name="Freeform 291"/>
                <p:cNvSpPr>
                  <a:spLocks/>
                </p:cNvSpPr>
                <p:nvPr/>
              </p:nvSpPr>
              <p:spPr bwMode="auto">
                <a:xfrm>
                  <a:off x="3589" y="826"/>
                  <a:ext cx="251" cy="268"/>
                </a:xfrm>
                <a:custGeom>
                  <a:avLst/>
                  <a:gdLst>
                    <a:gd name="T0" fmla="*/ 232 w 251"/>
                    <a:gd name="T1" fmla="*/ 236 h 268"/>
                    <a:gd name="T2" fmla="*/ 249 w 251"/>
                    <a:gd name="T3" fmla="*/ 200 h 268"/>
                    <a:gd name="T4" fmla="*/ 251 w 251"/>
                    <a:gd name="T5" fmla="*/ 140 h 268"/>
                    <a:gd name="T6" fmla="*/ 249 w 251"/>
                    <a:gd name="T7" fmla="*/ 90 h 268"/>
                    <a:gd name="T8" fmla="*/ 247 w 251"/>
                    <a:gd name="T9" fmla="*/ 30 h 268"/>
                    <a:gd name="T10" fmla="*/ 232 w 251"/>
                    <a:gd name="T11" fmla="*/ 3 h 268"/>
                    <a:gd name="T12" fmla="*/ 210 w 251"/>
                    <a:gd name="T13" fmla="*/ 0 h 268"/>
                    <a:gd name="T14" fmla="*/ 193 w 251"/>
                    <a:gd name="T15" fmla="*/ 3 h 268"/>
                    <a:gd name="T16" fmla="*/ 170 w 251"/>
                    <a:gd name="T17" fmla="*/ 7 h 268"/>
                    <a:gd name="T18" fmla="*/ 153 w 251"/>
                    <a:gd name="T19" fmla="*/ 9 h 268"/>
                    <a:gd name="T20" fmla="*/ 129 w 251"/>
                    <a:gd name="T21" fmla="*/ 13 h 268"/>
                    <a:gd name="T22" fmla="*/ 112 w 251"/>
                    <a:gd name="T23" fmla="*/ 18 h 268"/>
                    <a:gd name="T24" fmla="*/ 88 w 251"/>
                    <a:gd name="T25" fmla="*/ 22 h 268"/>
                    <a:gd name="T26" fmla="*/ 73 w 251"/>
                    <a:gd name="T27" fmla="*/ 24 h 268"/>
                    <a:gd name="T28" fmla="*/ 52 w 251"/>
                    <a:gd name="T29" fmla="*/ 28 h 268"/>
                    <a:gd name="T30" fmla="*/ 39 w 251"/>
                    <a:gd name="T31" fmla="*/ 28 h 268"/>
                    <a:gd name="T32" fmla="*/ 18 w 251"/>
                    <a:gd name="T33" fmla="*/ 37 h 268"/>
                    <a:gd name="T34" fmla="*/ 3 w 251"/>
                    <a:gd name="T35" fmla="*/ 69 h 268"/>
                    <a:gd name="T36" fmla="*/ 0 w 251"/>
                    <a:gd name="T37" fmla="*/ 129 h 268"/>
                    <a:gd name="T38" fmla="*/ 0 w 251"/>
                    <a:gd name="T39" fmla="*/ 176 h 268"/>
                    <a:gd name="T40" fmla="*/ 3 w 251"/>
                    <a:gd name="T41" fmla="*/ 236 h 268"/>
                    <a:gd name="T42" fmla="*/ 18 w 251"/>
                    <a:gd name="T43" fmla="*/ 264 h 268"/>
                    <a:gd name="T44" fmla="*/ 41 w 251"/>
                    <a:gd name="T45" fmla="*/ 266 h 268"/>
                    <a:gd name="T46" fmla="*/ 58 w 251"/>
                    <a:gd name="T47" fmla="*/ 264 h 268"/>
                    <a:gd name="T48" fmla="*/ 82 w 251"/>
                    <a:gd name="T49" fmla="*/ 262 h 268"/>
                    <a:gd name="T50" fmla="*/ 99 w 251"/>
                    <a:gd name="T51" fmla="*/ 260 h 268"/>
                    <a:gd name="T52" fmla="*/ 123 w 251"/>
                    <a:gd name="T53" fmla="*/ 255 h 268"/>
                    <a:gd name="T54" fmla="*/ 140 w 251"/>
                    <a:gd name="T55" fmla="*/ 251 h 268"/>
                    <a:gd name="T56" fmla="*/ 161 w 251"/>
                    <a:gd name="T57" fmla="*/ 249 h 268"/>
                    <a:gd name="T58" fmla="*/ 178 w 251"/>
                    <a:gd name="T59" fmla="*/ 247 h 268"/>
                    <a:gd name="T60" fmla="*/ 198 w 251"/>
                    <a:gd name="T61" fmla="*/ 245 h 268"/>
                    <a:gd name="T62" fmla="*/ 210 w 251"/>
                    <a:gd name="T63" fmla="*/ 245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1" h="268">
                      <a:moveTo>
                        <a:pt x="221" y="242"/>
                      </a:moveTo>
                      <a:lnTo>
                        <a:pt x="232" y="236"/>
                      </a:lnTo>
                      <a:lnTo>
                        <a:pt x="243" y="221"/>
                      </a:lnTo>
                      <a:lnTo>
                        <a:pt x="249" y="200"/>
                      </a:lnTo>
                      <a:lnTo>
                        <a:pt x="251" y="176"/>
                      </a:lnTo>
                      <a:lnTo>
                        <a:pt x="251" y="140"/>
                      </a:lnTo>
                      <a:lnTo>
                        <a:pt x="251" y="116"/>
                      </a:lnTo>
                      <a:lnTo>
                        <a:pt x="249" y="90"/>
                      </a:lnTo>
                      <a:lnTo>
                        <a:pt x="249" y="54"/>
                      </a:lnTo>
                      <a:lnTo>
                        <a:pt x="247" y="30"/>
                      </a:lnTo>
                      <a:lnTo>
                        <a:pt x="240" y="13"/>
                      </a:lnTo>
                      <a:lnTo>
                        <a:pt x="232" y="3"/>
                      </a:lnTo>
                      <a:lnTo>
                        <a:pt x="221" y="0"/>
                      </a:lnTo>
                      <a:lnTo>
                        <a:pt x="210" y="0"/>
                      </a:lnTo>
                      <a:lnTo>
                        <a:pt x="202" y="3"/>
                      </a:lnTo>
                      <a:lnTo>
                        <a:pt x="193" y="3"/>
                      </a:lnTo>
                      <a:lnTo>
                        <a:pt x="180" y="5"/>
                      </a:lnTo>
                      <a:lnTo>
                        <a:pt x="170" y="7"/>
                      </a:lnTo>
                      <a:lnTo>
                        <a:pt x="161" y="7"/>
                      </a:lnTo>
                      <a:lnTo>
                        <a:pt x="153" y="9"/>
                      </a:lnTo>
                      <a:lnTo>
                        <a:pt x="142" y="11"/>
                      </a:lnTo>
                      <a:lnTo>
                        <a:pt x="129" y="13"/>
                      </a:lnTo>
                      <a:lnTo>
                        <a:pt x="120" y="15"/>
                      </a:lnTo>
                      <a:lnTo>
                        <a:pt x="112" y="18"/>
                      </a:lnTo>
                      <a:lnTo>
                        <a:pt x="99" y="20"/>
                      </a:lnTo>
                      <a:lnTo>
                        <a:pt x="88" y="22"/>
                      </a:lnTo>
                      <a:lnTo>
                        <a:pt x="82" y="22"/>
                      </a:lnTo>
                      <a:lnTo>
                        <a:pt x="73" y="24"/>
                      </a:lnTo>
                      <a:lnTo>
                        <a:pt x="63" y="26"/>
                      </a:lnTo>
                      <a:lnTo>
                        <a:pt x="52" y="28"/>
                      </a:lnTo>
                      <a:lnTo>
                        <a:pt x="45" y="28"/>
                      </a:lnTo>
                      <a:lnTo>
                        <a:pt x="39" y="28"/>
                      </a:lnTo>
                      <a:lnTo>
                        <a:pt x="30" y="30"/>
                      </a:lnTo>
                      <a:lnTo>
                        <a:pt x="18" y="37"/>
                      </a:lnTo>
                      <a:lnTo>
                        <a:pt x="9" y="50"/>
                      </a:lnTo>
                      <a:lnTo>
                        <a:pt x="3" y="69"/>
                      </a:lnTo>
                      <a:lnTo>
                        <a:pt x="0" y="93"/>
                      </a:lnTo>
                      <a:lnTo>
                        <a:pt x="0" y="129"/>
                      </a:lnTo>
                      <a:lnTo>
                        <a:pt x="0" y="152"/>
                      </a:lnTo>
                      <a:lnTo>
                        <a:pt x="0" y="176"/>
                      </a:lnTo>
                      <a:lnTo>
                        <a:pt x="0" y="212"/>
                      </a:lnTo>
                      <a:lnTo>
                        <a:pt x="3" y="236"/>
                      </a:lnTo>
                      <a:lnTo>
                        <a:pt x="9" y="253"/>
                      </a:lnTo>
                      <a:lnTo>
                        <a:pt x="18" y="264"/>
                      </a:lnTo>
                      <a:lnTo>
                        <a:pt x="30" y="268"/>
                      </a:lnTo>
                      <a:lnTo>
                        <a:pt x="41" y="266"/>
                      </a:lnTo>
                      <a:lnTo>
                        <a:pt x="50" y="266"/>
                      </a:lnTo>
                      <a:lnTo>
                        <a:pt x="58" y="264"/>
                      </a:lnTo>
                      <a:lnTo>
                        <a:pt x="71" y="264"/>
                      </a:lnTo>
                      <a:lnTo>
                        <a:pt x="82" y="262"/>
                      </a:lnTo>
                      <a:lnTo>
                        <a:pt x="90" y="260"/>
                      </a:lnTo>
                      <a:lnTo>
                        <a:pt x="99" y="260"/>
                      </a:lnTo>
                      <a:lnTo>
                        <a:pt x="110" y="257"/>
                      </a:lnTo>
                      <a:lnTo>
                        <a:pt x="123" y="255"/>
                      </a:lnTo>
                      <a:lnTo>
                        <a:pt x="131" y="253"/>
                      </a:lnTo>
                      <a:lnTo>
                        <a:pt x="140" y="251"/>
                      </a:lnTo>
                      <a:lnTo>
                        <a:pt x="150" y="249"/>
                      </a:lnTo>
                      <a:lnTo>
                        <a:pt x="161" y="249"/>
                      </a:lnTo>
                      <a:lnTo>
                        <a:pt x="170" y="247"/>
                      </a:lnTo>
                      <a:lnTo>
                        <a:pt x="178" y="247"/>
                      </a:lnTo>
                      <a:lnTo>
                        <a:pt x="189" y="247"/>
                      </a:lnTo>
                      <a:lnTo>
                        <a:pt x="198" y="245"/>
                      </a:lnTo>
                      <a:lnTo>
                        <a:pt x="204" y="245"/>
                      </a:lnTo>
                      <a:lnTo>
                        <a:pt x="210" y="245"/>
                      </a:lnTo>
                      <a:lnTo>
                        <a:pt x="221" y="242"/>
                      </a:lnTo>
                      <a:close/>
                    </a:path>
                  </a:pathLst>
                </a:custGeom>
                <a:solidFill>
                  <a:srgbClr val="BFCE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 name="Freeform 292"/>
                <p:cNvSpPr>
                  <a:spLocks/>
                </p:cNvSpPr>
                <p:nvPr/>
              </p:nvSpPr>
              <p:spPr bwMode="auto">
                <a:xfrm>
                  <a:off x="3444" y="1161"/>
                  <a:ext cx="248" cy="261"/>
                </a:xfrm>
                <a:custGeom>
                  <a:avLst/>
                  <a:gdLst>
                    <a:gd name="T0" fmla="*/ 208 w 248"/>
                    <a:gd name="T1" fmla="*/ 2 h 261"/>
                    <a:gd name="T2" fmla="*/ 190 w 248"/>
                    <a:gd name="T3" fmla="*/ 4 h 261"/>
                    <a:gd name="T4" fmla="*/ 169 w 248"/>
                    <a:gd name="T5" fmla="*/ 8 h 261"/>
                    <a:gd name="T6" fmla="*/ 152 w 248"/>
                    <a:gd name="T7" fmla="*/ 8 h 261"/>
                    <a:gd name="T8" fmla="*/ 128 w 248"/>
                    <a:gd name="T9" fmla="*/ 12 h 261"/>
                    <a:gd name="T10" fmla="*/ 111 w 248"/>
                    <a:gd name="T11" fmla="*/ 15 h 261"/>
                    <a:gd name="T12" fmla="*/ 88 w 248"/>
                    <a:gd name="T13" fmla="*/ 19 h 261"/>
                    <a:gd name="T14" fmla="*/ 73 w 248"/>
                    <a:gd name="T15" fmla="*/ 19 h 261"/>
                    <a:gd name="T16" fmla="*/ 51 w 248"/>
                    <a:gd name="T17" fmla="*/ 23 h 261"/>
                    <a:gd name="T18" fmla="*/ 38 w 248"/>
                    <a:gd name="T19" fmla="*/ 23 h 261"/>
                    <a:gd name="T20" fmla="*/ 17 w 248"/>
                    <a:gd name="T21" fmla="*/ 32 h 261"/>
                    <a:gd name="T22" fmla="*/ 2 w 248"/>
                    <a:gd name="T23" fmla="*/ 64 h 261"/>
                    <a:gd name="T24" fmla="*/ 0 w 248"/>
                    <a:gd name="T25" fmla="*/ 124 h 261"/>
                    <a:gd name="T26" fmla="*/ 0 w 248"/>
                    <a:gd name="T27" fmla="*/ 171 h 261"/>
                    <a:gd name="T28" fmla="*/ 2 w 248"/>
                    <a:gd name="T29" fmla="*/ 229 h 261"/>
                    <a:gd name="T30" fmla="*/ 17 w 248"/>
                    <a:gd name="T31" fmla="*/ 257 h 261"/>
                    <a:gd name="T32" fmla="*/ 41 w 248"/>
                    <a:gd name="T33" fmla="*/ 259 h 261"/>
                    <a:gd name="T34" fmla="*/ 58 w 248"/>
                    <a:gd name="T35" fmla="*/ 259 h 261"/>
                    <a:gd name="T36" fmla="*/ 79 w 248"/>
                    <a:gd name="T37" fmla="*/ 254 h 261"/>
                    <a:gd name="T38" fmla="*/ 96 w 248"/>
                    <a:gd name="T39" fmla="*/ 254 h 261"/>
                    <a:gd name="T40" fmla="*/ 120 w 248"/>
                    <a:gd name="T41" fmla="*/ 250 h 261"/>
                    <a:gd name="T42" fmla="*/ 137 w 248"/>
                    <a:gd name="T43" fmla="*/ 250 h 261"/>
                    <a:gd name="T44" fmla="*/ 160 w 248"/>
                    <a:gd name="T45" fmla="*/ 246 h 261"/>
                    <a:gd name="T46" fmla="*/ 175 w 248"/>
                    <a:gd name="T47" fmla="*/ 246 h 261"/>
                    <a:gd name="T48" fmla="*/ 197 w 248"/>
                    <a:gd name="T49" fmla="*/ 244 h 261"/>
                    <a:gd name="T50" fmla="*/ 210 w 248"/>
                    <a:gd name="T51" fmla="*/ 239 h 261"/>
                    <a:gd name="T52" fmla="*/ 231 w 248"/>
                    <a:gd name="T53" fmla="*/ 233 h 261"/>
                    <a:gd name="T54" fmla="*/ 246 w 248"/>
                    <a:gd name="T55" fmla="*/ 201 h 261"/>
                    <a:gd name="T56" fmla="*/ 248 w 248"/>
                    <a:gd name="T57" fmla="*/ 141 h 261"/>
                    <a:gd name="T58" fmla="*/ 248 w 248"/>
                    <a:gd name="T59" fmla="*/ 94 h 261"/>
                    <a:gd name="T60" fmla="*/ 246 w 248"/>
                    <a:gd name="T61" fmla="*/ 34 h 261"/>
                    <a:gd name="T62" fmla="*/ 231 w 248"/>
                    <a:gd name="T63" fmla="*/ 4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8" h="261">
                      <a:moveTo>
                        <a:pt x="220" y="0"/>
                      </a:moveTo>
                      <a:lnTo>
                        <a:pt x="208" y="2"/>
                      </a:lnTo>
                      <a:lnTo>
                        <a:pt x="199" y="2"/>
                      </a:lnTo>
                      <a:lnTo>
                        <a:pt x="190" y="4"/>
                      </a:lnTo>
                      <a:lnTo>
                        <a:pt x="180" y="6"/>
                      </a:lnTo>
                      <a:lnTo>
                        <a:pt x="169" y="8"/>
                      </a:lnTo>
                      <a:lnTo>
                        <a:pt x="160" y="8"/>
                      </a:lnTo>
                      <a:lnTo>
                        <a:pt x="152" y="8"/>
                      </a:lnTo>
                      <a:lnTo>
                        <a:pt x="141" y="10"/>
                      </a:lnTo>
                      <a:lnTo>
                        <a:pt x="128" y="12"/>
                      </a:lnTo>
                      <a:lnTo>
                        <a:pt x="120" y="12"/>
                      </a:lnTo>
                      <a:lnTo>
                        <a:pt x="111" y="15"/>
                      </a:lnTo>
                      <a:lnTo>
                        <a:pt x="98" y="17"/>
                      </a:lnTo>
                      <a:lnTo>
                        <a:pt x="88" y="19"/>
                      </a:lnTo>
                      <a:lnTo>
                        <a:pt x="79" y="19"/>
                      </a:lnTo>
                      <a:lnTo>
                        <a:pt x="73" y="19"/>
                      </a:lnTo>
                      <a:lnTo>
                        <a:pt x="62" y="21"/>
                      </a:lnTo>
                      <a:lnTo>
                        <a:pt x="51" y="23"/>
                      </a:lnTo>
                      <a:lnTo>
                        <a:pt x="45" y="23"/>
                      </a:lnTo>
                      <a:lnTo>
                        <a:pt x="38" y="23"/>
                      </a:lnTo>
                      <a:lnTo>
                        <a:pt x="28" y="25"/>
                      </a:lnTo>
                      <a:lnTo>
                        <a:pt x="17" y="32"/>
                      </a:lnTo>
                      <a:lnTo>
                        <a:pt x="8" y="45"/>
                      </a:lnTo>
                      <a:lnTo>
                        <a:pt x="2" y="64"/>
                      </a:lnTo>
                      <a:lnTo>
                        <a:pt x="0" y="87"/>
                      </a:lnTo>
                      <a:lnTo>
                        <a:pt x="0" y="124"/>
                      </a:lnTo>
                      <a:lnTo>
                        <a:pt x="0" y="147"/>
                      </a:lnTo>
                      <a:lnTo>
                        <a:pt x="0" y="171"/>
                      </a:lnTo>
                      <a:lnTo>
                        <a:pt x="0" y="205"/>
                      </a:lnTo>
                      <a:lnTo>
                        <a:pt x="2" y="229"/>
                      </a:lnTo>
                      <a:lnTo>
                        <a:pt x="8" y="246"/>
                      </a:lnTo>
                      <a:lnTo>
                        <a:pt x="17" y="257"/>
                      </a:lnTo>
                      <a:lnTo>
                        <a:pt x="28" y="261"/>
                      </a:lnTo>
                      <a:lnTo>
                        <a:pt x="41" y="259"/>
                      </a:lnTo>
                      <a:lnTo>
                        <a:pt x="49" y="259"/>
                      </a:lnTo>
                      <a:lnTo>
                        <a:pt x="58" y="259"/>
                      </a:lnTo>
                      <a:lnTo>
                        <a:pt x="68" y="257"/>
                      </a:lnTo>
                      <a:lnTo>
                        <a:pt x="79" y="254"/>
                      </a:lnTo>
                      <a:lnTo>
                        <a:pt x="88" y="254"/>
                      </a:lnTo>
                      <a:lnTo>
                        <a:pt x="96" y="254"/>
                      </a:lnTo>
                      <a:lnTo>
                        <a:pt x="107" y="252"/>
                      </a:lnTo>
                      <a:lnTo>
                        <a:pt x="120" y="250"/>
                      </a:lnTo>
                      <a:lnTo>
                        <a:pt x="128" y="250"/>
                      </a:lnTo>
                      <a:lnTo>
                        <a:pt x="137" y="250"/>
                      </a:lnTo>
                      <a:lnTo>
                        <a:pt x="150" y="248"/>
                      </a:lnTo>
                      <a:lnTo>
                        <a:pt x="160" y="246"/>
                      </a:lnTo>
                      <a:lnTo>
                        <a:pt x="169" y="246"/>
                      </a:lnTo>
                      <a:lnTo>
                        <a:pt x="175" y="246"/>
                      </a:lnTo>
                      <a:lnTo>
                        <a:pt x="186" y="244"/>
                      </a:lnTo>
                      <a:lnTo>
                        <a:pt x="197" y="244"/>
                      </a:lnTo>
                      <a:lnTo>
                        <a:pt x="203" y="242"/>
                      </a:lnTo>
                      <a:lnTo>
                        <a:pt x="210" y="239"/>
                      </a:lnTo>
                      <a:lnTo>
                        <a:pt x="220" y="239"/>
                      </a:lnTo>
                      <a:lnTo>
                        <a:pt x="231" y="233"/>
                      </a:lnTo>
                      <a:lnTo>
                        <a:pt x="240" y="220"/>
                      </a:lnTo>
                      <a:lnTo>
                        <a:pt x="246" y="201"/>
                      </a:lnTo>
                      <a:lnTo>
                        <a:pt x="248" y="177"/>
                      </a:lnTo>
                      <a:lnTo>
                        <a:pt x="248" y="141"/>
                      </a:lnTo>
                      <a:lnTo>
                        <a:pt x="248" y="117"/>
                      </a:lnTo>
                      <a:lnTo>
                        <a:pt x="248" y="94"/>
                      </a:lnTo>
                      <a:lnTo>
                        <a:pt x="248" y="57"/>
                      </a:lnTo>
                      <a:lnTo>
                        <a:pt x="246" y="34"/>
                      </a:lnTo>
                      <a:lnTo>
                        <a:pt x="240" y="15"/>
                      </a:lnTo>
                      <a:lnTo>
                        <a:pt x="231" y="4"/>
                      </a:lnTo>
                      <a:lnTo>
                        <a:pt x="220" y="0"/>
                      </a:lnTo>
                      <a:close/>
                    </a:path>
                  </a:pathLst>
                </a:custGeom>
                <a:solidFill>
                  <a:srgbClr val="BFCE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 name="Freeform 293"/>
                <p:cNvSpPr>
                  <a:spLocks/>
                </p:cNvSpPr>
                <p:nvPr/>
              </p:nvSpPr>
              <p:spPr bwMode="auto">
                <a:xfrm>
                  <a:off x="3724" y="1126"/>
                  <a:ext cx="120" cy="268"/>
                </a:xfrm>
                <a:custGeom>
                  <a:avLst/>
                  <a:gdLst>
                    <a:gd name="T0" fmla="*/ 0 w 120"/>
                    <a:gd name="T1" fmla="*/ 88 h 268"/>
                    <a:gd name="T2" fmla="*/ 0 w 120"/>
                    <a:gd name="T3" fmla="*/ 125 h 268"/>
                    <a:gd name="T4" fmla="*/ 0 w 120"/>
                    <a:gd name="T5" fmla="*/ 148 h 268"/>
                    <a:gd name="T6" fmla="*/ 0 w 120"/>
                    <a:gd name="T7" fmla="*/ 172 h 268"/>
                    <a:gd name="T8" fmla="*/ 0 w 120"/>
                    <a:gd name="T9" fmla="*/ 208 h 268"/>
                    <a:gd name="T10" fmla="*/ 3 w 120"/>
                    <a:gd name="T11" fmla="*/ 232 h 268"/>
                    <a:gd name="T12" fmla="*/ 9 w 120"/>
                    <a:gd name="T13" fmla="*/ 249 h 268"/>
                    <a:gd name="T14" fmla="*/ 18 w 120"/>
                    <a:gd name="T15" fmla="*/ 262 h 268"/>
                    <a:gd name="T16" fmla="*/ 28 w 120"/>
                    <a:gd name="T17" fmla="*/ 264 h 268"/>
                    <a:gd name="T18" fmla="*/ 43 w 120"/>
                    <a:gd name="T19" fmla="*/ 262 h 268"/>
                    <a:gd name="T20" fmla="*/ 52 w 120"/>
                    <a:gd name="T21" fmla="*/ 262 h 268"/>
                    <a:gd name="T22" fmla="*/ 63 w 120"/>
                    <a:gd name="T23" fmla="*/ 262 h 268"/>
                    <a:gd name="T24" fmla="*/ 78 w 120"/>
                    <a:gd name="T25" fmla="*/ 259 h 268"/>
                    <a:gd name="T26" fmla="*/ 88 w 120"/>
                    <a:gd name="T27" fmla="*/ 262 h 268"/>
                    <a:gd name="T28" fmla="*/ 97 w 120"/>
                    <a:gd name="T29" fmla="*/ 268 h 268"/>
                    <a:gd name="T30" fmla="*/ 105 w 120"/>
                    <a:gd name="T31" fmla="*/ 268 h 268"/>
                    <a:gd name="T32" fmla="*/ 116 w 120"/>
                    <a:gd name="T33" fmla="*/ 255 h 268"/>
                    <a:gd name="T34" fmla="*/ 120 w 120"/>
                    <a:gd name="T35" fmla="*/ 234 h 268"/>
                    <a:gd name="T36" fmla="*/ 120 w 120"/>
                    <a:gd name="T37" fmla="*/ 217 h 268"/>
                    <a:gd name="T38" fmla="*/ 116 w 120"/>
                    <a:gd name="T39" fmla="*/ 197 h 268"/>
                    <a:gd name="T40" fmla="*/ 114 w 120"/>
                    <a:gd name="T41" fmla="*/ 170 h 268"/>
                    <a:gd name="T42" fmla="*/ 114 w 120"/>
                    <a:gd name="T43" fmla="*/ 144 h 268"/>
                    <a:gd name="T44" fmla="*/ 114 w 120"/>
                    <a:gd name="T45" fmla="*/ 125 h 268"/>
                    <a:gd name="T46" fmla="*/ 114 w 120"/>
                    <a:gd name="T47" fmla="*/ 107 h 268"/>
                    <a:gd name="T48" fmla="*/ 114 w 120"/>
                    <a:gd name="T49" fmla="*/ 82 h 268"/>
                    <a:gd name="T50" fmla="*/ 116 w 120"/>
                    <a:gd name="T51" fmla="*/ 58 h 268"/>
                    <a:gd name="T52" fmla="*/ 120 w 120"/>
                    <a:gd name="T53" fmla="*/ 41 h 268"/>
                    <a:gd name="T54" fmla="*/ 120 w 120"/>
                    <a:gd name="T55" fmla="*/ 26 h 268"/>
                    <a:gd name="T56" fmla="*/ 114 w 120"/>
                    <a:gd name="T57" fmla="*/ 11 h 268"/>
                    <a:gd name="T58" fmla="*/ 101 w 120"/>
                    <a:gd name="T59" fmla="*/ 0 h 268"/>
                    <a:gd name="T60" fmla="*/ 93 w 120"/>
                    <a:gd name="T61" fmla="*/ 5 h 268"/>
                    <a:gd name="T62" fmla="*/ 82 w 120"/>
                    <a:gd name="T63" fmla="*/ 13 h 268"/>
                    <a:gd name="T64" fmla="*/ 67 w 120"/>
                    <a:gd name="T65" fmla="*/ 20 h 268"/>
                    <a:gd name="T66" fmla="*/ 56 w 120"/>
                    <a:gd name="T67" fmla="*/ 22 h 268"/>
                    <a:gd name="T68" fmla="*/ 48 w 120"/>
                    <a:gd name="T69" fmla="*/ 22 h 268"/>
                    <a:gd name="T70" fmla="*/ 39 w 120"/>
                    <a:gd name="T71" fmla="*/ 22 h 268"/>
                    <a:gd name="T72" fmla="*/ 28 w 120"/>
                    <a:gd name="T73" fmla="*/ 24 h 268"/>
                    <a:gd name="T74" fmla="*/ 18 w 120"/>
                    <a:gd name="T75" fmla="*/ 30 h 268"/>
                    <a:gd name="T76" fmla="*/ 9 w 120"/>
                    <a:gd name="T77" fmla="*/ 43 h 268"/>
                    <a:gd name="T78" fmla="*/ 3 w 120"/>
                    <a:gd name="T79" fmla="*/ 65 h 268"/>
                    <a:gd name="T80" fmla="*/ 0 w 120"/>
                    <a:gd name="T81" fmla="*/ 88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0" h="268">
                      <a:moveTo>
                        <a:pt x="0" y="88"/>
                      </a:moveTo>
                      <a:lnTo>
                        <a:pt x="0" y="125"/>
                      </a:lnTo>
                      <a:lnTo>
                        <a:pt x="0" y="148"/>
                      </a:lnTo>
                      <a:lnTo>
                        <a:pt x="0" y="172"/>
                      </a:lnTo>
                      <a:lnTo>
                        <a:pt x="0" y="208"/>
                      </a:lnTo>
                      <a:lnTo>
                        <a:pt x="3" y="232"/>
                      </a:lnTo>
                      <a:lnTo>
                        <a:pt x="9" y="249"/>
                      </a:lnTo>
                      <a:lnTo>
                        <a:pt x="18" y="262"/>
                      </a:lnTo>
                      <a:lnTo>
                        <a:pt x="28" y="264"/>
                      </a:lnTo>
                      <a:lnTo>
                        <a:pt x="43" y="262"/>
                      </a:lnTo>
                      <a:lnTo>
                        <a:pt x="52" y="262"/>
                      </a:lnTo>
                      <a:lnTo>
                        <a:pt x="63" y="262"/>
                      </a:lnTo>
                      <a:lnTo>
                        <a:pt x="78" y="259"/>
                      </a:lnTo>
                      <a:lnTo>
                        <a:pt x="88" y="262"/>
                      </a:lnTo>
                      <a:lnTo>
                        <a:pt x="97" y="268"/>
                      </a:lnTo>
                      <a:lnTo>
                        <a:pt x="105" y="268"/>
                      </a:lnTo>
                      <a:lnTo>
                        <a:pt x="116" y="255"/>
                      </a:lnTo>
                      <a:lnTo>
                        <a:pt x="120" y="234"/>
                      </a:lnTo>
                      <a:lnTo>
                        <a:pt x="120" y="217"/>
                      </a:lnTo>
                      <a:lnTo>
                        <a:pt x="116" y="197"/>
                      </a:lnTo>
                      <a:lnTo>
                        <a:pt x="114" y="170"/>
                      </a:lnTo>
                      <a:lnTo>
                        <a:pt x="114" y="144"/>
                      </a:lnTo>
                      <a:lnTo>
                        <a:pt x="114" y="125"/>
                      </a:lnTo>
                      <a:lnTo>
                        <a:pt x="114" y="107"/>
                      </a:lnTo>
                      <a:lnTo>
                        <a:pt x="114" y="82"/>
                      </a:lnTo>
                      <a:lnTo>
                        <a:pt x="116" y="58"/>
                      </a:lnTo>
                      <a:lnTo>
                        <a:pt x="120" y="41"/>
                      </a:lnTo>
                      <a:lnTo>
                        <a:pt x="120" y="26"/>
                      </a:lnTo>
                      <a:lnTo>
                        <a:pt x="114" y="11"/>
                      </a:lnTo>
                      <a:lnTo>
                        <a:pt x="101" y="0"/>
                      </a:lnTo>
                      <a:lnTo>
                        <a:pt x="93" y="5"/>
                      </a:lnTo>
                      <a:lnTo>
                        <a:pt x="82" y="13"/>
                      </a:lnTo>
                      <a:lnTo>
                        <a:pt x="67" y="20"/>
                      </a:lnTo>
                      <a:lnTo>
                        <a:pt x="56" y="22"/>
                      </a:lnTo>
                      <a:lnTo>
                        <a:pt x="48" y="22"/>
                      </a:lnTo>
                      <a:lnTo>
                        <a:pt x="39" y="22"/>
                      </a:lnTo>
                      <a:lnTo>
                        <a:pt x="28" y="24"/>
                      </a:lnTo>
                      <a:lnTo>
                        <a:pt x="18" y="30"/>
                      </a:lnTo>
                      <a:lnTo>
                        <a:pt x="9" y="43"/>
                      </a:lnTo>
                      <a:lnTo>
                        <a:pt x="3" y="65"/>
                      </a:lnTo>
                      <a:lnTo>
                        <a:pt x="0" y="88"/>
                      </a:lnTo>
                      <a:close/>
                    </a:path>
                  </a:pathLst>
                </a:custGeom>
                <a:solidFill>
                  <a:srgbClr val="BFCE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 name="Freeform 294"/>
                <p:cNvSpPr>
                  <a:spLocks/>
                </p:cNvSpPr>
                <p:nvPr/>
              </p:nvSpPr>
              <p:spPr bwMode="auto">
                <a:xfrm>
                  <a:off x="3018" y="1233"/>
                  <a:ext cx="120" cy="247"/>
                </a:xfrm>
                <a:custGeom>
                  <a:avLst/>
                  <a:gdLst>
                    <a:gd name="T0" fmla="*/ 120 w 120"/>
                    <a:gd name="T1" fmla="*/ 167 h 247"/>
                    <a:gd name="T2" fmla="*/ 120 w 120"/>
                    <a:gd name="T3" fmla="*/ 135 h 247"/>
                    <a:gd name="T4" fmla="*/ 120 w 120"/>
                    <a:gd name="T5" fmla="*/ 112 h 247"/>
                    <a:gd name="T6" fmla="*/ 120 w 120"/>
                    <a:gd name="T7" fmla="*/ 88 h 247"/>
                    <a:gd name="T8" fmla="*/ 120 w 120"/>
                    <a:gd name="T9" fmla="*/ 54 h 247"/>
                    <a:gd name="T10" fmla="*/ 117 w 120"/>
                    <a:gd name="T11" fmla="*/ 33 h 247"/>
                    <a:gd name="T12" fmla="*/ 111 w 120"/>
                    <a:gd name="T13" fmla="*/ 15 h 247"/>
                    <a:gd name="T14" fmla="*/ 102 w 120"/>
                    <a:gd name="T15" fmla="*/ 5 h 247"/>
                    <a:gd name="T16" fmla="*/ 90 w 120"/>
                    <a:gd name="T17" fmla="*/ 3 h 247"/>
                    <a:gd name="T18" fmla="*/ 75 w 120"/>
                    <a:gd name="T19" fmla="*/ 5 h 247"/>
                    <a:gd name="T20" fmla="*/ 66 w 120"/>
                    <a:gd name="T21" fmla="*/ 5 h 247"/>
                    <a:gd name="T22" fmla="*/ 57 w 120"/>
                    <a:gd name="T23" fmla="*/ 7 h 247"/>
                    <a:gd name="T24" fmla="*/ 42 w 120"/>
                    <a:gd name="T25" fmla="*/ 9 h 247"/>
                    <a:gd name="T26" fmla="*/ 30 w 120"/>
                    <a:gd name="T27" fmla="*/ 7 h 247"/>
                    <a:gd name="T28" fmla="*/ 21 w 120"/>
                    <a:gd name="T29" fmla="*/ 0 h 247"/>
                    <a:gd name="T30" fmla="*/ 15 w 120"/>
                    <a:gd name="T31" fmla="*/ 0 h 247"/>
                    <a:gd name="T32" fmla="*/ 6 w 120"/>
                    <a:gd name="T33" fmla="*/ 13 h 247"/>
                    <a:gd name="T34" fmla="*/ 0 w 120"/>
                    <a:gd name="T35" fmla="*/ 35 h 247"/>
                    <a:gd name="T36" fmla="*/ 0 w 120"/>
                    <a:gd name="T37" fmla="*/ 50 h 247"/>
                    <a:gd name="T38" fmla="*/ 4 w 120"/>
                    <a:gd name="T39" fmla="*/ 69 h 247"/>
                    <a:gd name="T40" fmla="*/ 6 w 120"/>
                    <a:gd name="T41" fmla="*/ 93 h 247"/>
                    <a:gd name="T42" fmla="*/ 6 w 120"/>
                    <a:gd name="T43" fmla="*/ 116 h 247"/>
                    <a:gd name="T44" fmla="*/ 6 w 120"/>
                    <a:gd name="T45" fmla="*/ 133 h 247"/>
                    <a:gd name="T46" fmla="*/ 6 w 120"/>
                    <a:gd name="T47" fmla="*/ 150 h 247"/>
                    <a:gd name="T48" fmla="*/ 6 w 120"/>
                    <a:gd name="T49" fmla="*/ 174 h 247"/>
                    <a:gd name="T50" fmla="*/ 4 w 120"/>
                    <a:gd name="T51" fmla="*/ 195 h 247"/>
                    <a:gd name="T52" fmla="*/ 2 w 120"/>
                    <a:gd name="T53" fmla="*/ 212 h 247"/>
                    <a:gd name="T54" fmla="*/ 0 w 120"/>
                    <a:gd name="T55" fmla="*/ 225 h 247"/>
                    <a:gd name="T56" fmla="*/ 6 w 120"/>
                    <a:gd name="T57" fmla="*/ 238 h 247"/>
                    <a:gd name="T58" fmla="*/ 17 w 120"/>
                    <a:gd name="T59" fmla="*/ 247 h 247"/>
                    <a:gd name="T60" fmla="*/ 27 w 120"/>
                    <a:gd name="T61" fmla="*/ 245 h 247"/>
                    <a:gd name="T62" fmla="*/ 38 w 120"/>
                    <a:gd name="T63" fmla="*/ 238 h 247"/>
                    <a:gd name="T64" fmla="*/ 53 w 120"/>
                    <a:gd name="T65" fmla="*/ 232 h 247"/>
                    <a:gd name="T66" fmla="*/ 64 w 120"/>
                    <a:gd name="T67" fmla="*/ 232 h 247"/>
                    <a:gd name="T68" fmla="*/ 70 w 120"/>
                    <a:gd name="T69" fmla="*/ 230 h 247"/>
                    <a:gd name="T70" fmla="*/ 79 w 120"/>
                    <a:gd name="T71" fmla="*/ 230 h 247"/>
                    <a:gd name="T72" fmla="*/ 90 w 120"/>
                    <a:gd name="T73" fmla="*/ 230 h 247"/>
                    <a:gd name="T74" fmla="*/ 102 w 120"/>
                    <a:gd name="T75" fmla="*/ 223 h 247"/>
                    <a:gd name="T76" fmla="*/ 111 w 120"/>
                    <a:gd name="T77" fmla="*/ 210 h 247"/>
                    <a:gd name="T78" fmla="*/ 117 w 120"/>
                    <a:gd name="T79" fmla="*/ 191 h 247"/>
                    <a:gd name="T80" fmla="*/ 120 w 120"/>
                    <a:gd name="T81" fmla="*/ 16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0" h="247">
                      <a:moveTo>
                        <a:pt x="120" y="167"/>
                      </a:moveTo>
                      <a:lnTo>
                        <a:pt x="120" y="135"/>
                      </a:lnTo>
                      <a:lnTo>
                        <a:pt x="120" y="112"/>
                      </a:lnTo>
                      <a:lnTo>
                        <a:pt x="120" y="88"/>
                      </a:lnTo>
                      <a:lnTo>
                        <a:pt x="120" y="54"/>
                      </a:lnTo>
                      <a:lnTo>
                        <a:pt x="117" y="33"/>
                      </a:lnTo>
                      <a:lnTo>
                        <a:pt x="111" y="15"/>
                      </a:lnTo>
                      <a:lnTo>
                        <a:pt x="102" y="5"/>
                      </a:lnTo>
                      <a:lnTo>
                        <a:pt x="90" y="3"/>
                      </a:lnTo>
                      <a:lnTo>
                        <a:pt x="75" y="5"/>
                      </a:lnTo>
                      <a:lnTo>
                        <a:pt x="66" y="5"/>
                      </a:lnTo>
                      <a:lnTo>
                        <a:pt x="57" y="7"/>
                      </a:lnTo>
                      <a:lnTo>
                        <a:pt x="42" y="9"/>
                      </a:lnTo>
                      <a:lnTo>
                        <a:pt x="30" y="7"/>
                      </a:lnTo>
                      <a:lnTo>
                        <a:pt x="21" y="0"/>
                      </a:lnTo>
                      <a:lnTo>
                        <a:pt x="15" y="0"/>
                      </a:lnTo>
                      <a:lnTo>
                        <a:pt x="6" y="13"/>
                      </a:lnTo>
                      <a:lnTo>
                        <a:pt x="0" y="35"/>
                      </a:lnTo>
                      <a:lnTo>
                        <a:pt x="0" y="50"/>
                      </a:lnTo>
                      <a:lnTo>
                        <a:pt x="4" y="69"/>
                      </a:lnTo>
                      <a:lnTo>
                        <a:pt x="6" y="93"/>
                      </a:lnTo>
                      <a:lnTo>
                        <a:pt x="6" y="116"/>
                      </a:lnTo>
                      <a:lnTo>
                        <a:pt x="6" y="133"/>
                      </a:lnTo>
                      <a:lnTo>
                        <a:pt x="6" y="150"/>
                      </a:lnTo>
                      <a:lnTo>
                        <a:pt x="6" y="174"/>
                      </a:lnTo>
                      <a:lnTo>
                        <a:pt x="4" y="195"/>
                      </a:lnTo>
                      <a:lnTo>
                        <a:pt x="2" y="212"/>
                      </a:lnTo>
                      <a:lnTo>
                        <a:pt x="0" y="225"/>
                      </a:lnTo>
                      <a:lnTo>
                        <a:pt x="6" y="238"/>
                      </a:lnTo>
                      <a:lnTo>
                        <a:pt x="17" y="247"/>
                      </a:lnTo>
                      <a:lnTo>
                        <a:pt x="27" y="245"/>
                      </a:lnTo>
                      <a:lnTo>
                        <a:pt x="38" y="238"/>
                      </a:lnTo>
                      <a:lnTo>
                        <a:pt x="53" y="232"/>
                      </a:lnTo>
                      <a:lnTo>
                        <a:pt x="64" y="232"/>
                      </a:lnTo>
                      <a:lnTo>
                        <a:pt x="70" y="230"/>
                      </a:lnTo>
                      <a:lnTo>
                        <a:pt x="79" y="230"/>
                      </a:lnTo>
                      <a:lnTo>
                        <a:pt x="90" y="230"/>
                      </a:lnTo>
                      <a:lnTo>
                        <a:pt x="102" y="223"/>
                      </a:lnTo>
                      <a:lnTo>
                        <a:pt x="111" y="210"/>
                      </a:lnTo>
                      <a:lnTo>
                        <a:pt x="117" y="191"/>
                      </a:lnTo>
                      <a:lnTo>
                        <a:pt x="120" y="167"/>
                      </a:lnTo>
                      <a:close/>
                    </a:path>
                  </a:pathLst>
                </a:custGeom>
                <a:solidFill>
                  <a:srgbClr val="BFCE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 name="Freeform 295"/>
                <p:cNvSpPr>
                  <a:spLocks/>
                </p:cNvSpPr>
                <p:nvPr/>
              </p:nvSpPr>
              <p:spPr bwMode="auto">
                <a:xfrm>
                  <a:off x="3033" y="1514"/>
                  <a:ext cx="246" cy="246"/>
                </a:xfrm>
                <a:custGeom>
                  <a:avLst/>
                  <a:gdLst>
                    <a:gd name="T0" fmla="*/ 229 w 246"/>
                    <a:gd name="T1" fmla="*/ 227 h 246"/>
                    <a:gd name="T2" fmla="*/ 244 w 246"/>
                    <a:gd name="T3" fmla="*/ 195 h 246"/>
                    <a:gd name="T4" fmla="*/ 246 w 246"/>
                    <a:gd name="T5" fmla="*/ 139 h 246"/>
                    <a:gd name="T6" fmla="*/ 246 w 246"/>
                    <a:gd name="T7" fmla="*/ 92 h 246"/>
                    <a:gd name="T8" fmla="*/ 244 w 246"/>
                    <a:gd name="T9" fmla="*/ 34 h 246"/>
                    <a:gd name="T10" fmla="*/ 229 w 246"/>
                    <a:gd name="T11" fmla="*/ 4 h 246"/>
                    <a:gd name="T12" fmla="*/ 205 w 246"/>
                    <a:gd name="T13" fmla="*/ 2 h 246"/>
                    <a:gd name="T14" fmla="*/ 188 w 246"/>
                    <a:gd name="T15" fmla="*/ 4 h 246"/>
                    <a:gd name="T16" fmla="*/ 167 w 246"/>
                    <a:gd name="T17" fmla="*/ 9 h 246"/>
                    <a:gd name="T18" fmla="*/ 150 w 246"/>
                    <a:gd name="T19" fmla="*/ 9 h 246"/>
                    <a:gd name="T20" fmla="*/ 126 w 246"/>
                    <a:gd name="T21" fmla="*/ 13 h 246"/>
                    <a:gd name="T22" fmla="*/ 109 w 246"/>
                    <a:gd name="T23" fmla="*/ 15 h 246"/>
                    <a:gd name="T24" fmla="*/ 85 w 246"/>
                    <a:gd name="T25" fmla="*/ 17 h 246"/>
                    <a:gd name="T26" fmla="*/ 70 w 246"/>
                    <a:gd name="T27" fmla="*/ 17 h 246"/>
                    <a:gd name="T28" fmla="*/ 49 w 246"/>
                    <a:gd name="T29" fmla="*/ 19 h 246"/>
                    <a:gd name="T30" fmla="*/ 36 w 246"/>
                    <a:gd name="T31" fmla="*/ 21 h 246"/>
                    <a:gd name="T32" fmla="*/ 17 w 246"/>
                    <a:gd name="T33" fmla="*/ 26 h 246"/>
                    <a:gd name="T34" fmla="*/ 2 w 246"/>
                    <a:gd name="T35" fmla="*/ 58 h 246"/>
                    <a:gd name="T36" fmla="*/ 0 w 246"/>
                    <a:gd name="T37" fmla="*/ 114 h 246"/>
                    <a:gd name="T38" fmla="*/ 0 w 246"/>
                    <a:gd name="T39" fmla="*/ 161 h 246"/>
                    <a:gd name="T40" fmla="*/ 2 w 246"/>
                    <a:gd name="T41" fmla="*/ 214 h 246"/>
                    <a:gd name="T42" fmla="*/ 17 w 246"/>
                    <a:gd name="T43" fmla="*/ 244 h 246"/>
                    <a:gd name="T44" fmla="*/ 38 w 246"/>
                    <a:gd name="T45" fmla="*/ 246 h 246"/>
                    <a:gd name="T46" fmla="*/ 55 w 246"/>
                    <a:gd name="T47" fmla="*/ 246 h 246"/>
                    <a:gd name="T48" fmla="*/ 77 w 246"/>
                    <a:gd name="T49" fmla="*/ 244 h 246"/>
                    <a:gd name="T50" fmla="*/ 94 w 246"/>
                    <a:gd name="T51" fmla="*/ 242 h 246"/>
                    <a:gd name="T52" fmla="*/ 117 w 246"/>
                    <a:gd name="T53" fmla="*/ 240 h 246"/>
                    <a:gd name="T54" fmla="*/ 135 w 246"/>
                    <a:gd name="T55" fmla="*/ 238 h 246"/>
                    <a:gd name="T56" fmla="*/ 158 w 246"/>
                    <a:gd name="T57" fmla="*/ 238 h 246"/>
                    <a:gd name="T58" fmla="*/ 175 w 246"/>
                    <a:gd name="T59" fmla="*/ 236 h 246"/>
                    <a:gd name="T60" fmla="*/ 194 w 246"/>
                    <a:gd name="T61" fmla="*/ 233 h 246"/>
                    <a:gd name="T62" fmla="*/ 207 w 246"/>
                    <a:gd name="T63" fmla="*/ 233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6" h="246">
                      <a:moveTo>
                        <a:pt x="218" y="231"/>
                      </a:moveTo>
                      <a:lnTo>
                        <a:pt x="229" y="227"/>
                      </a:lnTo>
                      <a:lnTo>
                        <a:pt x="237" y="214"/>
                      </a:lnTo>
                      <a:lnTo>
                        <a:pt x="244" y="195"/>
                      </a:lnTo>
                      <a:lnTo>
                        <a:pt x="246" y="171"/>
                      </a:lnTo>
                      <a:lnTo>
                        <a:pt x="246" y="139"/>
                      </a:lnTo>
                      <a:lnTo>
                        <a:pt x="246" y="116"/>
                      </a:lnTo>
                      <a:lnTo>
                        <a:pt x="246" y="92"/>
                      </a:lnTo>
                      <a:lnTo>
                        <a:pt x="246" y="58"/>
                      </a:lnTo>
                      <a:lnTo>
                        <a:pt x="244" y="34"/>
                      </a:lnTo>
                      <a:lnTo>
                        <a:pt x="237" y="17"/>
                      </a:lnTo>
                      <a:lnTo>
                        <a:pt x="229" y="4"/>
                      </a:lnTo>
                      <a:lnTo>
                        <a:pt x="218" y="0"/>
                      </a:lnTo>
                      <a:lnTo>
                        <a:pt x="205" y="2"/>
                      </a:lnTo>
                      <a:lnTo>
                        <a:pt x="197" y="2"/>
                      </a:lnTo>
                      <a:lnTo>
                        <a:pt x="188" y="4"/>
                      </a:lnTo>
                      <a:lnTo>
                        <a:pt x="177" y="6"/>
                      </a:lnTo>
                      <a:lnTo>
                        <a:pt x="167" y="9"/>
                      </a:lnTo>
                      <a:lnTo>
                        <a:pt x="158" y="9"/>
                      </a:lnTo>
                      <a:lnTo>
                        <a:pt x="150" y="9"/>
                      </a:lnTo>
                      <a:lnTo>
                        <a:pt x="139" y="11"/>
                      </a:lnTo>
                      <a:lnTo>
                        <a:pt x="126" y="13"/>
                      </a:lnTo>
                      <a:lnTo>
                        <a:pt x="117" y="13"/>
                      </a:lnTo>
                      <a:lnTo>
                        <a:pt x="109" y="15"/>
                      </a:lnTo>
                      <a:lnTo>
                        <a:pt x="96" y="17"/>
                      </a:lnTo>
                      <a:lnTo>
                        <a:pt x="85" y="17"/>
                      </a:lnTo>
                      <a:lnTo>
                        <a:pt x="79" y="17"/>
                      </a:lnTo>
                      <a:lnTo>
                        <a:pt x="70" y="17"/>
                      </a:lnTo>
                      <a:lnTo>
                        <a:pt x="60" y="19"/>
                      </a:lnTo>
                      <a:lnTo>
                        <a:pt x="49" y="19"/>
                      </a:lnTo>
                      <a:lnTo>
                        <a:pt x="42" y="19"/>
                      </a:lnTo>
                      <a:lnTo>
                        <a:pt x="36" y="21"/>
                      </a:lnTo>
                      <a:lnTo>
                        <a:pt x="27" y="21"/>
                      </a:lnTo>
                      <a:lnTo>
                        <a:pt x="17" y="26"/>
                      </a:lnTo>
                      <a:lnTo>
                        <a:pt x="8" y="39"/>
                      </a:lnTo>
                      <a:lnTo>
                        <a:pt x="2" y="58"/>
                      </a:lnTo>
                      <a:lnTo>
                        <a:pt x="0" y="81"/>
                      </a:lnTo>
                      <a:lnTo>
                        <a:pt x="0" y="114"/>
                      </a:lnTo>
                      <a:lnTo>
                        <a:pt x="0" y="137"/>
                      </a:lnTo>
                      <a:lnTo>
                        <a:pt x="0" y="161"/>
                      </a:lnTo>
                      <a:lnTo>
                        <a:pt x="0" y="193"/>
                      </a:lnTo>
                      <a:lnTo>
                        <a:pt x="2" y="214"/>
                      </a:lnTo>
                      <a:lnTo>
                        <a:pt x="8" y="231"/>
                      </a:lnTo>
                      <a:lnTo>
                        <a:pt x="17" y="244"/>
                      </a:lnTo>
                      <a:lnTo>
                        <a:pt x="27" y="246"/>
                      </a:lnTo>
                      <a:lnTo>
                        <a:pt x="38" y="246"/>
                      </a:lnTo>
                      <a:lnTo>
                        <a:pt x="47" y="246"/>
                      </a:lnTo>
                      <a:lnTo>
                        <a:pt x="55" y="246"/>
                      </a:lnTo>
                      <a:lnTo>
                        <a:pt x="66" y="244"/>
                      </a:lnTo>
                      <a:lnTo>
                        <a:pt x="77" y="244"/>
                      </a:lnTo>
                      <a:lnTo>
                        <a:pt x="85" y="242"/>
                      </a:lnTo>
                      <a:lnTo>
                        <a:pt x="94" y="242"/>
                      </a:lnTo>
                      <a:lnTo>
                        <a:pt x="105" y="242"/>
                      </a:lnTo>
                      <a:lnTo>
                        <a:pt x="117" y="240"/>
                      </a:lnTo>
                      <a:lnTo>
                        <a:pt x="126" y="240"/>
                      </a:lnTo>
                      <a:lnTo>
                        <a:pt x="135" y="238"/>
                      </a:lnTo>
                      <a:lnTo>
                        <a:pt x="147" y="238"/>
                      </a:lnTo>
                      <a:lnTo>
                        <a:pt x="158" y="238"/>
                      </a:lnTo>
                      <a:lnTo>
                        <a:pt x="167" y="236"/>
                      </a:lnTo>
                      <a:lnTo>
                        <a:pt x="175" y="236"/>
                      </a:lnTo>
                      <a:lnTo>
                        <a:pt x="186" y="236"/>
                      </a:lnTo>
                      <a:lnTo>
                        <a:pt x="194" y="233"/>
                      </a:lnTo>
                      <a:lnTo>
                        <a:pt x="201" y="233"/>
                      </a:lnTo>
                      <a:lnTo>
                        <a:pt x="207" y="233"/>
                      </a:lnTo>
                      <a:lnTo>
                        <a:pt x="218" y="231"/>
                      </a:lnTo>
                      <a:close/>
                    </a:path>
                  </a:pathLst>
                </a:custGeom>
                <a:solidFill>
                  <a:srgbClr val="BFCE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 name="Freeform 296"/>
                <p:cNvSpPr>
                  <a:spLocks/>
                </p:cNvSpPr>
                <p:nvPr/>
              </p:nvSpPr>
              <p:spPr bwMode="auto">
                <a:xfrm>
                  <a:off x="3311" y="1486"/>
                  <a:ext cx="248" cy="253"/>
                </a:xfrm>
                <a:custGeom>
                  <a:avLst/>
                  <a:gdLst>
                    <a:gd name="T0" fmla="*/ 231 w 248"/>
                    <a:gd name="T1" fmla="*/ 231 h 253"/>
                    <a:gd name="T2" fmla="*/ 246 w 248"/>
                    <a:gd name="T3" fmla="*/ 199 h 253"/>
                    <a:gd name="T4" fmla="*/ 248 w 248"/>
                    <a:gd name="T5" fmla="*/ 142 h 253"/>
                    <a:gd name="T6" fmla="*/ 248 w 248"/>
                    <a:gd name="T7" fmla="*/ 94 h 253"/>
                    <a:gd name="T8" fmla="*/ 246 w 248"/>
                    <a:gd name="T9" fmla="*/ 34 h 253"/>
                    <a:gd name="T10" fmla="*/ 231 w 248"/>
                    <a:gd name="T11" fmla="*/ 4 h 253"/>
                    <a:gd name="T12" fmla="*/ 208 w 248"/>
                    <a:gd name="T13" fmla="*/ 2 h 253"/>
                    <a:gd name="T14" fmla="*/ 191 w 248"/>
                    <a:gd name="T15" fmla="*/ 4 h 253"/>
                    <a:gd name="T16" fmla="*/ 169 w 248"/>
                    <a:gd name="T17" fmla="*/ 9 h 253"/>
                    <a:gd name="T18" fmla="*/ 152 w 248"/>
                    <a:gd name="T19" fmla="*/ 9 h 253"/>
                    <a:gd name="T20" fmla="*/ 129 w 248"/>
                    <a:gd name="T21" fmla="*/ 13 h 253"/>
                    <a:gd name="T22" fmla="*/ 111 w 248"/>
                    <a:gd name="T23" fmla="*/ 13 h 253"/>
                    <a:gd name="T24" fmla="*/ 88 w 248"/>
                    <a:gd name="T25" fmla="*/ 15 h 253"/>
                    <a:gd name="T26" fmla="*/ 71 w 248"/>
                    <a:gd name="T27" fmla="*/ 15 h 253"/>
                    <a:gd name="T28" fmla="*/ 51 w 248"/>
                    <a:gd name="T29" fmla="*/ 17 h 253"/>
                    <a:gd name="T30" fmla="*/ 39 w 248"/>
                    <a:gd name="T31" fmla="*/ 19 h 253"/>
                    <a:gd name="T32" fmla="*/ 17 w 248"/>
                    <a:gd name="T33" fmla="*/ 26 h 253"/>
                    <a:gd name="T34" fmla="*/ 2 w 248"/>
                    <a:gd name="T35" fmla="*/ 58 h 253"/>
                    <a:gd name="T36" fmla="*/ 0 w 248"/>
                    <a:gd name="T37" fmla="*/ 116 h 253"/>
                    <a:gd name="T38" fmla="*/ 0 w 248"/>
                    <a:gd name="T39" fmla="*/ 163 h 253"/>
                    <a:gd name="T40" fmla="*/ 2 w 248"/>
                    <a:gd name="T41" fmla="*/ 221 h 253"/>
                    <a:gd name="T42" fmla="*/ 17 w 248"/>
                    <a:gd name="T43" fmla="*/ 249 h 253"/>
                    <a:gd name="T44" fmla="*/ 41 w 248"/>
                    <a:gd name="T45" fmla="*/ 253 h 253"/>
                    <a:gd name="T46" fmla="*/ 58 w 248"/>
                    <a:gd name="T47" fmla="*/ 253 h 253"/>
                    <a:gd name="T48" fmla="*/ 79 w 248"/>
                    <a:gd name="T49" fmla="*/ 251 h 253"/>
                    <a:gd name="T50" fmla="*/ 96 w 248"/>
                    <a:gd name="T51" fmla="*/ 249 h 253"/>
                    <a:gd name="T52" fmla="*/ 120 w 248"/>
                    <a:gd name="T53" fmla="*/ 246 h 253"/>
                    <a:gd name="T54" fmla="*/ 137 w 248"/>
                    <a:gd name="T55" fmla="*/ 246 h 253"/>
                    <a:gd name="T56" fmla="*/ 161 w 248"/>
                    <a:gd name="T57" fmla="*/ 242 h 253"/>
                    <a:gd name="T58" fmla="*/ 176 w 248"/>
                    <a:gd name="T59" fmla="*/ 242 h 253"/>
                    <a:gd name="T60" fmla="*/ 197 w 248"/>
                    <a:gd name="T61" fmla="*/ 238 h 253"/>
                    <a:gd name="T62" fmla="*/ 210 w 248"/>
                    <a:gd name="T63" fmla="*/ 238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8" h="253">
                      <a:moveTo>
                        <a:pt x="219" y="236"/>
                      </a:moveTo>
                      <a:lnTo>
                        <a:pt x="231" y="231"/>
                      </a:lnTo>
                      <a:lnTo>
                        <a:pt x="240" y="219"/>
                      </a:lnTo>
                      <a:lnTo>
                        <a:pt x="246" y="199"/>
                      </a:lnTo>
                      <a:lnTo>
                        <a:pt x="248" y="176"/>
                      </a:lnTo>
                      <a:lnTo>
                        <a:pt x="248" y="142"/>
                      </a:lnTo>
                      <a:lnTo>
                        <a:pt x="248" y="118"/>
                      </a:lnTo>
                      <a:lnTo>
                        <a:pt x="248" y="94"/>
                      </a:lnTo>
                      <a:lnTo>
                        <a:pt x="248" y="58"/>
                      </a:lnTo>
                      <a:lnTo>
                        <a:pt x="246" y="34"/>
                      </a:lnTo>
                      <a:lnTo>
                        <a:pt x="240" y="17"/>
                      </a:lnTo>
                      <a:lnTo>
                        <a:pt x="231" y="4"/>
                      </a:lnTo>
                      <a:lnTo>
                        <a:pt x="219" y="0"/>
                      </a:lnTo>
                      <a:lnTo>
                        <a:pt x="208" y="2"/>
                      </a:lnTo>
                      <a:lnTo>
                        <a:pt x="199" y="2"/>
                      </a:lnTo>
                      <a:lnTo>
                        <a:pt x="191" y="4"/>
                      </a:lnTo>
                      <a:lnTo>
                        <a:pt x="180" y="7"/>
                      </a:lnTo>
                      <a:lnTo>
                        <a:pt x="169" y="9"/>
                      </a:lnTo>
                      <a:lnTo>
                        <a:pt x="161" y="9"/>
                      </a:lnTo>
                      <a:lnTo>
                        <a:pt x="152" y="9"/>
                      </a:lnTo>
                      <a:lnTo>
                        <a:pt x="139" y="11"/>
                      </a:lnTo>
                      <a:lnTo>
                        <a:pt x="129" y="13"/>
                      </a:lnTo>
                      <a:lnTo>
                        <a:pt x="120" y="13"/>
                      </a:lnTo>
                      <a:lnTo>
                        <a:pt x="111" y="13"/>
                      </a:lnTo>
                      <a:lnTo>
                        <a:pt x="99" y="15"/>
                      </a:lnTo>
                      <a:lnTo>
                        <a:pt x="88" y="15"/>
                      </a:lnTo>
                      <a:lnTo>
                        <a:pt x="79" y="15"/>
                      </a:lnTo>
                      <a:lnTo>
                        <a:pt x="71" y="15"/>
                      </a:lnTo>
                      <a:lnTo>
                        <a:pt x="60" y="17"/>
                      </a:lnTo>
                      <a:lnTo>
                        <a:pt x="51" y="17"/>
                      </a:lnTo>
                      <a:lnTo>
                        <a:pt x="45" y="17"/>
                      </a:lnTo>
                      <a:lnTo>
                        <a:pt x="39" y="19"/>
                      </a:lnTo>
                      <a:lnTo>
                        <a:pt x="28" y="19"/>
                      </a:lnTo>
                      <a:lnTo>
                        <a:pt x="17" y="26"/>
                      </a:lnTo>
                      <a:lnTo>
                        <a:pt x="9" y="39"/>
                      </a:lnTo>
                      <a:lnTo>
                        <a:pt x="2" y="58"/>
                      </a:lnTo>
                      <a:lnTo>
                        <a:pt x="0" y="82"/>
                      </a:lnTo>
                      <a:lnTo>
                        <a:pt x="0" y="116"/>
                      </a:lnTo>
                      <a:lnTo>
                        <a:pt x="0" y="139"/>
                      </a:lnTo>
                      <a:lnTo>
                        <a:pt x="0" y="163"/>
                      </a:lnTo>
                      <a:lnTo>
                        <a:pt x="0" y="197"/>
                      </a:lnTo>
                      <a:lnTo>
                        <a:pt x="2" y="221"/>
                      </a:lnTo>
                      <a:lnTo>
                        <a:pt x="9" y="238"/>
                      </a:lnTo>
                      <a:lnTo>
                        <a:pt x="17" y="249"/>
                      </a:lnTo>
                      <a:lnTo>
                        <a:pt x="28" y="253"/>
                      </a:lnTo>
                      <a:lnTo>
                        <a:pt x="41" y="253"/>
                      </a:lnTo>
                      <a:lnTo>
                        <a:pt x="49" y="253"/>
                      </a:lnTo>
                      <a:lnTo>
                        <a:pt x="58" y="253"/>
                      </a:lnTo>
                      <a:lnTo>
                        <a:pt x="69" y="251"/>
                      </a:lnTo>
                      <a:lnTo>
                        <a:pt x="79" y="251"/>
                      </a:lnTo>
                      <a:lnTo>
                        <a:pt x="88" y="249"/>
                      </a:lnTo>
                      <a:lnTo>
                        <a:pt x="96" y="249"/>
                      </a:lnTo>
                      <a:lnTo>
                        <a:pt x="107" y="249"/>
                      </a:lnTo>
                      <a:lnTo>
                        <a:pt x="120" y="246"/>
                      </a:lnTo>
                      <a:lnTo>
                        <a:pt x="129" y="246"/>
                      </a:lnTo>
                      <a:lnTo>
                        <a:pt x="137" y="246"/>
                      </a:lnTo>
                      <a:lnTo>
                        <a:pt x="150" y="244"/>
                      </a:lnTo>
                      <a:lnTo>
                        <a:pt x="161" y="242"/>
                      </a:lnTo>
                      <a:lnTo>
                        <a:pt x="167" y="242"/>
                      </a:lnTo>
                      <a:lnTo>
                        <a:pt x="176" y="242"/>
                      </a:lnTo>
                      <a:lnTo>
                        <a:pt x="186" y="240"/>
                      </a:lnTo>
                      <a:lnTo>
                        <a:pt x="197" y="238"/>
                      </a:lnTo>
                      <a:lnTo>
                        <a:pt x="204" y="238"/>
                      </a:lnTo>
                      <a:lnTo>
                        <a:pt x="210" y="238"/>
                      </a:lnTo>
                      <a:lnTo>
                        <a:pt x="219" y="236"/>
                      </a:lnTo>
                      <a:close/>
                    </a:path>
                  </a:pathLst>
                </a:custGeom>
                <a:solidFill>
                  <a:srgbClr val="BFCE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 name="Freeform 297"/>
                <p:cNvSpPr>
                  <a:spLocks/>
                </p:cNvSpPr>
                <p:nvPr/>
              </p:nvSpPr>
              <p:spPr bwMode="auto">
                <a:xfrm>
                  <a:off x="3589" y="1460"/>
                  <a:ext cx="249" cy="257"/>
                </a:xfrm>
                <a:custGeom>
                  <a:avLst/>
                  <a:gdLst>
                    <a:gd name="T0" fmla="*/ 232 w 249"/>
                    <a:gd name="T1" fmla="*/ 236 h 257"/>
                    <a:gd name="T2" fmla="*/ 247 w 249"/>
                    <a:gd name="T3" fmla="*/ 204 h 257"/>
                    <a:gd name="T4" fmla="*/ 249 w 249"/>
                    <a:gd name="T5" fmla="*/ 144 h 257"/>
                    <a:gd name="T6" fmla="*/ 249 w 249"/>
                    <a:gd name="T7" fmla="*/ 95 h 257"/>
                    <a:gd name="T8" fmla="*/ 247 w 249"/>
                    <a:gd name="T9" fmla="*/ 35 h 257"/>
                    <a:gd name="T10" fmla="*/ 232 w 249"/>
                    <a:gd name="T11" fmla="*/ 5 h 257"/>
                    <a:gd name="T12" fmla="*/ 210 w 249"/>
                    <a:gd name="T13" fmla="*/ 0 h 257"/>
                    <a:gd name="T14" fmla="*/ 193 w 249"/>
                    <a:gd name="T15" fmla="*/ 3 h 257"/>
                    <a:gd name="T16" fmla="*/ 170 w 249"/>
                    <a:gd name="T17" fmla="*/ 5 h 257"/>
                    <a:gd name="T18" fmla="*/ 153 w 249"/>
                    <a:gd name="T19" fmla="*/ 5 h 257"/>
                    <a:gd name="T20" fmla="*/ 129 w 249"/>
                    <a:gd name="T21" fmla="*/ 9 h 257"/>
                    <a:gd name="T22" fmla="*/ 112 w 249"/>
                    <a:gd name="T23" fmla="*/ 11 h 257"/>
                    <a:gd name="T24" fmla="*/ 88 w 249"/>
                    <a:gd name="T25" fmla="*/ 13 h 257"/>
                    <a:gd name="T26" fmla="*/ 73 w 249"/>
                    <a:gd name="T27" fmla="*/ 15 h 257"/>
                    <a:gd name="T28" fmla="*/ 52 w 249"/>
                    <a:gd name="T29" fmla="*/ 18 h 257"/>
                    <a:gd name="T30" fmla="*/ 39 w 249"/>
                    <a:gd name="T31" fmla="*/ 18 h 257"/>
                    <a:gd name="T32" fmla="*/ 18 w 249"/>
                    <a:gd name="T33" fmla="*/ 26 h 257"/>
                    <a:gd name="T34" fmla="*/ 3 w 249"/>
                    <a:gd name="T35" fmla="*/ 58 h 257"/>
                    <a:gd name="T36" fmla="*/ 0 w 249"/>
                    <a:gd name="T37" fmla="*/ 116 h 257"/>
                    <a:gd name="T38" fmla="*/ 0 w 249"/>
                    <a:gd name="T39" fmla="*/ 163 h 257"/>
                    <a:gd name="T40" fmla="*/ 3 w 249"/>
                    <a:gd name="T41" fmla="*/ 223 h 257"/>
                    <a:gd name="T42" fmla="*/ 18 w 249"/>
                    <a:gd name="T43" fmla="*/ 253 h 257"/>
                    <a:gd name="T44" fmla="*/ 41 w 249"/>
                    <a:gd name="T45" fmla="*/ 257 h 257"/>
                    <a:gd name="T46" fmla="*/ 58 w 249"/>
                    <a:gd name="T47" fmla="*/ 255 h 257"/>
                    <a:gd name="T48" fmla="*/ 82 w 249"/>
                    <a:gd name="T49" fmla="*/ 253 h 257"/>
                    <a:gd name="T50" fmla="*/ 99 w 249"/>
                    <a:gd name="T51" fmla="*/ 253 h 257"/>
                    <a:gd name="T52" fmla="*/ 123 w 249"/>
                    <a:gd name="T53" fmla="*/ 251 h 257"/>
                    <a:gd name="T54" fmla="*/ 140 w 249"/>
                    <a:gd name="T55" fmla="*/ 251 h 257"/>
                    <a:gd name="T56" fmla="*/ 161 w 249"/>
                    <a:gd name="T57" fmla="*/ 247 h 257"/>
                    <a:gd name="T58" fmla="*/ 178 w 249"/>
                    <a:gd name="T59" fmla="*/ 247 h 257"/>
                    <a:gd name="T60" fmla="*/ 198 w 249"/>
                    <a:gd name="T61" fmla="*/ 245 h 257"/>
                    <a:gd name="T62" fmla="*/ 210 w 249"/>
                    <a:gd name="T63" fmla="*/ 245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9" h="257">
                      <a:moveTo>
                        <a:pt x="221" y="242"/>
                      </a:moveTo>
                      <a:lnTo>
                        <a:pt x="232" y="236"/>
                      </a:lnTo>
                      <a:lnTo>
                        <a:pt x="240" y="223"/>
                      </a:lnTo>
                      <a:lnTo>
                        <a:pt x="247" y="204"/>
                      </a:lnTo>
                      <a:lnTo>
                        <a:pt x="249" y="180"/>
                      </a:lnTo>
                      <a:lnTo>
                        <a:pt x="249" y="144"/>
                      </a:lnTo>
                      <a:lnTo>
                        <a:pt x="249" y="118"/>
                      </a:lnTo>
                      <a:lnTo>
                        <a:pt x="249" y="95"/>
                      </a:lnTo>
                      <a:lnTo>
                        <a:pt x="249" y="58"/>
                      </a:lnTo>
                      <a:lnTo>
                        <a:pt x="247" y="35"/>
                      </a:lnTo>
                      <a:lnTo>
                        <a:pt x="240" y="15"/>
                      </a:lnTo>
                      <a:lnTo>
                        <a:pt x="232" y="5"/>
                      </a:lnTo>
                      <a:lnTo>
                        <a:pt x="221" y="0"/>
                      </a:lnTo>
                      <a:lnTo>
                        <a:pt x="210" y="0"/>
                      </a:lnTo>
                      <a:lnTo>
                        <a:pt x="202" y="0"/>
                      </a:lnTo>
                      <a:lnTo>
                        <a:pt x="193" y="3"/>
                      </a:lnTo>
                      <a:lnTo>
                        <a:pt x="180" y="3"/>
                      </a:lnTo>
                      <a:lnTo>
                        <a:pt x="170" y="5"/>
                      </a:lnTo>
                      <a:lnTo>
                        <a:pt x="161" y="5"/>
                      </a:lnTo>
                      <a:lnTo>
                        <a:pt x="153" y="5"/>
                      </a:lnTo>
                      <a:lnTo>
                        <a:pt x="142" y="7"/>
                      </a:lnTo>
                      <a:lnTo>
                        <a:pt x="129" y="9"/>
                      </a:lnTo>
                      <a:lnTo>
                        <a:pt x="120" y="9"/>
                      </a:lnTo>
                      <a:lnTo>
                        <a:pt x="112" y="11"/>
                      </a:lnTo>
                      <a:lnTo>
                        <a:pt x="99" y="13"/>
                      </a:lnTo>
                      <a:lnTo>
                        <a:pt x="88" y="13"/>
                      </a:lnTo>
                      <a:lnTo>
                        <a:pt x="82" y="13"/>
                      </a:lnTo>
                      <a:lnTo>
                        <a:pt x="73" y="15"/>
                      </a:lnTo>
                      <a:lnTo>
                        <a:pt x="63" y="15"/>
                      </a:lnTo>
                      <a:lnTo>
                        <a:pt x="52" y="18"/>
                      </a:lnTo>
                      <a:lnTo>
                        <a:pt x="45" y="18"/>
                      </a:lnTo>
                      <a:lnTo>
                        <a:pt x="39" y="18"/>
                      </a:lnTo>
                      <a:lnTo>
                        <a:pt x="30" y="20"/>
                      </a:lnTo>
                      <a:lnTo>
                        <a:pt x="18" y="26"/>
                      </a:lnTo>
                      <a:lnTo>
                        <a:pt x="9" y="39"/>
                      </a:lnTo>
                      <a:lnTo>
                        <a:pt x="3" y="58"/>
                      </a:lnTo>
                      <a:lnTo>
                        <a:pt x="0" y="82"/>
                      </a:lnTo>
                      <a:lnTo>
                        <a:pt x="0" y="116"/>
                      </a:lnTo>
                      <a:lnTo>
                        <a:pt x="0" y="140"/>
                      </a:lnTo>
                      <a:lnTo>
                        <a:pt x="0" y="163"/>
                      </a:lnTo>
                      <a:lnTo>
                        <a:pt x="0" y="200"/>
                      </a:lnTo>
                      <a:lnTo>
                        <a:pt x="3" y="223"/>
                      </a:lnTo>
                      <a:lnTo>
                        <a:pt x="9" y="240"/>
                      </a:lnTo>
                      <a:lnTo>
                        <a:pt x="18" y="253"/>
                      </a:lnTo>
                      <a:lnTo>
                        <a:pt x="30" y="257"/>
                      </a:lnTo>
                      <a:lnTo>
                        <a:pt x="41" y="257"/>
                      </a:lnTo>
                      <a:lnTo>
                        <a:pt x="50" y="255"/>
                      </a:lnTo>
                      <a:lnTo>
                        <a:pt x="58" y="255"/>
                      </a:lnTo>
                      <a:lnTo>
                        <a:pt x="71" y="255"/>
                      </a:lnTo>
                      <a:lnTo>
                        <a:pt x="82" y="253"/>
                      </a:lnTo>
                      <a:lnTo>
                        <a:pt x="90" y="253"/>
                      </a:lnTo>
                      <a:lnTo>
                        <a:pt x="99" y="253"/>
                      </a:lnTo>
                      <a:lnTo>
                        <a:pt x="110" y="251"/>
                      </a:lnTo>
                      <a:lnTo>
                        <a:pt x="123" y="251"/>
                      </a:lnTo>
                      <a:lnTo>
                        <a:pt x="131" y="251"/>
                      </a:lnTo>
                      <a:lnTo>
                        <a:pt x="140" y="251"/>
                      </a:lnTo>
                      <a:lnTo>
                        <a:pt x="150" y="249"/>
                      </a:lnTo>
                      <a:lnTo>
                        <a:pt x="161" y="247"/>
                      </a:lnTo>
                      <a:lnTo>
                        <a:pt x="170" y="247"/>
                      </a:lnTo>
                      <a:lnTo>
                        <a:pt x="178" y="247"/>
                      </a:lnTo>
                      <a:lnTo>
                        <a:pt x="189" y="247"/>
                      </a:lnTo>
                      <a:lnTo>
                        <a:pt x="198" y="245"/>
                      </a:lnTo>
                      <a:lnTo>
                        <a:pt x="204" y="245"/>
                      </a:lnTo>
                      <a:lnTo>
                        <a:pt x="210" y="245"/>
                      </a:lnTo>
                      <a:lnTo>
                        <a:pt x="221" y="242"/>
                      </a:lnTo>
                      <a:close/>
                    </a:path>
                  </a:pathLst>
                </a:custGeom>
                <a:solidFill>
                  <a:srgbClr val="BFCE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 name="Freeform 298"/>
                <p:cNvSpPr>
                  <a:spLocks/>
                </p:cNvSpPr>
                <p:nvPr/>
              </p:nvSpPr>
              <p:spPr bwMode="auto">
                <a:xfrm>
                  <a:off x="3163" y="1810"/>
                  <a:ext cx="249" cy="239"/>
                </a:xfrm>
                <a:custGeom>
                  <a:avLst/>
                  <a:gdLst>
                    <a:gd name="T0" fmla="*/ 210 w 249"/>
                    <a:gd name="T1" fmla="*/ 0 h 239"/>
                    <a:gd name="T2" fmla="*/ 193 w 249"/>
                    <a:gd name="T3" fmla="*/ 0 h 239"/>
                    <a:gd name="T4" fmla="*/ 169 w 249"/>
                    <a:gd name="T5" fmla="*/ 0 h 239"/>
                    <a:gd name="T6" fmla="*/ 152 w 249"/>
                    <a:gd name="T7" fmla="*/ 2 h 239"/>
                    <a:gd name="T8" fmla="*/ 129 w 249"/>
                    <a:gd name="T9" fmla="*/ 4 h 239"/>
                    <a:gd name="T10" fmla="*/ 112 w 249"/>
                    <a:gd name="T11" fmla="*/ 4 h 239"/>
                    <a:gd name="T12" fmla="*/ 88 w 249"/>
                    <a:gd name="T13" fmla="*/ 6 h 239"/>
                    <a:gd name="T14" fmla="*/ 73 w 249"/>
                    <a:gd name="T15" fmla="*/ 8 h 239"/>
                    <a:gd name="T16" fmla="*/ 52 w 249"/>
                    <a:gd name="T17" fmla="*/ 10 h 239"/>
                    <a:gd name="T18" fmla="*/ 39 w 249"/>
                    <a:gd name="T19" fmla="*/ 10 h 239"/>
                    <a:gd name="T20" fmla="*/ 17 w 249"/>
                    <a:gd name="T21" fmla="*/ 17 h 239"/>
                    <a:gd name="T22" fmla="*/ 2 w 249"/>
                    <a:gd name="T23" fmla="*/ 47 h 239"/>
                    <a:gd name="T24" fmla="*/ 0 w 249"/>
                    <a:gd name="T25" fmla="*/ 102 h 239"/>
                    <a:gd name="T26" fmla="*/ 0 w 249"/>
                    <a:gd name="T27" fmla="*/ 150 h 239"/>
                    <a:gd name="T28" fmla="*/ 2 w 249"/>
                    <a:gd name="T29" fmla="*/ 207 h 239"/>
                    <a:gd name="T30" fmla="*/ 17 w 249"/>
                    <a:gd name="T31" fmla="*/ 235 h 239"/>
                    <a:gd name="T32" fmla="*/ 41 w 249"/>
                    <a:gd name="T33" fmla="*/ 239 h 239"/>
                    <a:gd name="T34" fmla="*/ 58 w 249"/>
                    <a:gd name="T35" fmla="*/ 239 h 239"/>
                    <a:gd name="T36" fmla="*/ 82 w 249"/>
                    <a:gd name="T37" fmla="*/ 237 h 239"/>
                    <a:gd name="T38" fmla="*/ 99 w 249"/>
                    <a:gd name="T39" fmla="*/ 235 h 239"/>
                    <a:gd name="T40" fmla="*/ 122 w 249"/>
                    <a:gd name="T41" fmla="*/ 233 h 239"/>
                    <a:gd name="T42" fmla="*/ 139 w 249"/>
                    <a:gd name="T43" fmla="*/ 233 h 239"/>
                    <a:gd name="T44" fmla="*/ 161 w 249"/>
                    <a:gd name="T45" fmla="*/ 233 h 239"/>
                    <a:gd name="T46" fmla="*/ 178 w 249"/>
                    <a:gd name="T47" fmla="*/ 233 h 239"/>
                    <a:gd name="T48" fmla="*/ 197 w 249"/>
                    <a:gd name="T49" fmla="*/ 233 h 239"/>
                    <a:gd name="T50" fmla="*/ 210 w 249"/>
                    <a:gd name="T51" fmla="*/ 231 h 239"/>
                    <a:gd name="T52" fmla="*/ 232 w 249"/>
                    <a:gd name="T53" fmla="*/ 224 h 239"/>
                    <a:gd name="T54" fmla="*/ 247 w 249"/>
                    <a:gd name="T55" fmla="*/ 195 h 239"/>
                    <a:gd name="T56" fmla="*/ 249 w 249"/>
                    <a:gd name="T57" fmla="*/ 135 h 239"/>
                    <a:gd name="T58" fmla="*/ 249 w 249"/>
                    <a:gd name="T59" fmla="*/ 87 h 239"/>
                    <a:gd name="T60" fmla="*/ 247 w 249"/>
                    <a:gd name="T61" fmla="*/ 32 h 239"/>
                    <a:gd name="T62" fmla="*/ 232 w 249"/>
                    <a:gd name="T63" fmla="*/ 2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9" h="239">
                      <a:moveTo>
                        <a:pt x="221" y="0"/>
                      </a:moveTo>
                      <a:lnTo>
                        <a:pt x="210" y="0"/>
                      </a:lnTo>
                      <a:lnTo>
                        <a:pt x="202" y="0"/>
                      </a:lnTo>
                      <a:lnTo>
                        <a:pt x="193" y="0"/>
                      </a:lnTo>
                      <a:lnTo>
                        <a:pt x="180" y="0"/>
                      </a:lnTo>
                      <a:lnTo>
                        <a:pt x="169" y="0"/>
                      </a:lnTo>
                      <a:lnTo>
                        <a:pt x="161" y="0"/>
                      </a:lnTo>
                      <a:lnTo>
                        <a:pt x="152" y="2"/>
                      </a:lnTo>
                      <a:lnTo>
                        <a:pt x="142" y="2"/>
                      </a:lnTo>
                      <a:lnTo>
                        <a:pt x="129" y="4"/>
                      </a:lnTo>
                      <a:lnTo>
                        <a:pt x="120" y="4"/>
                      </a:lnTo>
                      <a:lnTo>
                        <a:pt x="112" y="4"/>
                      </a:lnTo>
                      <a:lnTo>
                        <a:pt x="99" y="6"/>
                      </a:lnTo>
                      <a:lnTo>
                        <a:pt x="88" y="6"/>
                      </a:lnTo>
                      <a:lnTo>
                        <a:pt x="82" y="6"/>
                      </a:lnTo>
                      <a:lnTo>
                        <a:pt x="73" y="8"/>
                      </a:lnTo>
                      <a:lnTo>
                        <a:pt x="62" y="8"/>
                      </a:lnTo>
                      <a:lnTo>
                        <a:pt x="52" y="10"/>
                      </a:lnTo>
                      <a:lnTo>
                        <a:pt x="45" y="10"/>
                      </a:lnTo>
                      <a:lnTo>
                        <a:pt x="39" y="10"/>
                      </a:lnTo>
                      <a:lnTo>
                        <a:pt x="30" y="12"/>
                      </a:lnTo>
                      <a:lnTo>
                        <a:pt x="17" y="17"/>
                      </a:lnTo>
                      <a:lnTo>
                        <a:pt x="9" y="30"/>
                      </a:lnTo>
                      <a:lnTo>
                        <a:pt x="2" y="47"/>
                      </a:lnTo>
                      <a:lnTo>
                        <a:pt x="0" y="70"/>
                      </a:lnTo>
                      <a:lnTo>
                        <a:pt x="0" y="102"/>
                      </a:lnTo>
                      <a:lnTo>
                        <a:pt x="0" y="126"/>
                      </a:lnTo>
                      <a:lnTo>
                        <a:pt x="0" y="150"/>
                      </a:lnTo>
                      <a:lnTo>
                        <a:pt x="0" y="184"/>
                      </a:lnTo>
                      <a:lnTo>
                        <a:pt x="2" y="207"/>
                      </a:lnTo>
                      <a:lnTo>
                        <a:pt x="9" y="224"/>
                      </a:lnTo>
                      <a:lnTo>
                        <a:pt x="17" y="235"/>
                      </a:lnTo>
                      <a:lnTo>
                        <a:pt x="30" y="239"/>
                      </a:lnTo>
                      <a:lnTo>
                        <a:pt x="41" y="239"/>
                      </a:lnTo>
                      <a:lnTo>
                        <a:pt x="49" y="239"/>
                      </a:lnTo>
                      <a:lnTo>
                        <a:pt x="58" y="239"/>
                      </a:lnTo>
                      <a:lnTo>
                        <a:pt x="71" y="239"/>
                      </a:lnTo>
                      <a:lnTo>
                        <a:pt x="82" y="237"/>
                      </a:lnTo>
                      <a:lnTo>
                        <a:pt x="90" y="237"/>
                      </a:lnTo>
                      <a:lnTo>
                        <a:pt x="99" y="235"/>
                      </a:lnTo>
                      <a:lnTo>
                        <a:pt x="109" y="235"/>
                      </a:lnTo>
                      <a:lnTo>
                        <a:pt x="122" y="233"/>
                      </a:lnTo>
                      <a:lnTo>
                        <a:pt x="131" y="233"/>
                      </a:lnTo>
                      <a:lnTo>
                        <a:pt x="139" y="233"/>
                      </a:lnTo>
                      <a:lnTo>
                        <a:pt x="150" y="233"/>
                      </a:lnTo>
                      <a:lnTo>
                        <a:pt x="161" y="233"/>
                      </a:lnTo>
                      <a:lnTo>
                        <a:pt x="169" y="233"/>
                      </a:lnTo>
                      <a:lnTo>
                        <a:pt x="178" y="233"/>
                      </a:lnTo>
                      <a:lnTo>
                        <a:pt x="189" y="233"/>
                      </a:lnTo>
                      <a:lnTo>
                        <a:pt x="197" y="233"/>
                      </a:lnTo>
                      <a:lnTo>
                        <a:pt x="204" y="231"/>
                      </a:lnTo>
                      <a:lnTo>
                        <a:pt x="210" y="231"/>
                      </a:lnTo>
                      <a:lnTo>
                        <a:pt x="221" y="229"/>
                      </a:lnTo>
                      <a:lnTo>
                        <a:pt x="232" y="224"/>
                      </a:lnTo>
                      <a:lnTo>
                        <a:pt x="240" y="212"/>
                      </a:lnTo>
                      <a:lnTo>
                        <a:pt x="247" y="195"/>
                      </a:lnTo>
                      <a:lnTo>
                        <a:pt x="249" y="171"/>
                      </a:lnTo>
                      <a:lnTo>
                        <a:pt x="249" y="135"/>
                      </a:lnTo>
                      <a:lnTo>
                        <a:pt x="249" y="111"/>
                      </a:lnTo>
                      <a:lnTo>
                        <a:pt x="249" y="87"/>
                      </a:lnTo>
                      <a:lnTo>
                        <a:pt x="249" y="53"/>
                      </a:lnTo>
                      <a:lnTo>
                        <a:pt x="247" y="32"/>
                      </a:lnTo>
                      <a:lnTo>
                        <a:pt x="240" y="12"/>
                      </a:lnTo>
                      <a:lnTo>
                        <a:pt x="232" y="2"/>
                      </a:lnTo>
                      <a:lnTo>
                        <a:pt x="221" y="0"/>
                      </a:lnTo>
                      <a:close/>
                    </a:path>
                  </a:pathLst>
                </a:custGeom>
                <a:solidFill>
                  <a:srgbClr val="BFCE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 name="Freeform 299"/>
                <p:cNvSpPr>
                  <a:spLocks/>
                </p:cNvSpPr>
                <p:nvPr/>
              </p:nvSpPr>
              <p:spPr bwMode="auto">
                <a:xfrm>
                  <a:off x="3444" y="1788"/>
                  <a:ext cx="248" cy="246"/>
                </a:xfrm>
                <a:custGeom>
                  <a:avLst/>
                  <a:gdLst>
                    <a:gd name="T0" fmla="*/ 208 w 248"/>
                    <a:gd name="T1" fmla="*/ 0 h 246"/>
                    <a:gd name="T2" fmla="*/ 190 w 248"/>
                    <a:gd name="T3" fmla="*/ 2 h 246"/>
                    <a:gd name="T4" fmla="*/ 169 w 248"/>
                    <a:gd name="T5" fmla="*/ 2 h 246"/>
                    <a:gd name="T6" fmla="*/ 152 w 248"/>
                    <a:gd name="T7" fmla="*/ 4 h 246"/>
                    <a:gd name="T8" fmla="*/ 128 w 248"/>
                    <a:gd name="T9" fmla="*/ 7 h 246"/>
                    <a:gd name="T10" fmla="*/ 111 w 248"/>
                    <a:gd name="T11" fmla="*/ 7 h 246"/>
                    <a:gd name="T12" fmla="*/ 88 w 248"/>
                    <a:gd name="T13" fmla="*/ 9 h 246"/>
                    <a:gd name="T14" fmla="*/ 73 w 248"/>
                    <a:gd name="T15" fmla="*/ 9 h 246"/>
                    <a:gd name="T16" fmla="*/ 51 w 248"/>
                    <a:gd name="T17" fmla="*/ 11 h 246"/>
                    <a:gd name="T18" fmla="*/ 38 w 248"/>
                    <a:gd name="T19" fmla="*/ 11 h 246"/>
                    <a:gd name="T20" fmla="*/ 17 w 248"/>
                    <a:gd name="T21" fmla="*/ 17 h 246"/>
                    <a:gd name="T22" fmla="*/ 2 w 248"/>
                    <a:gd name="T23" fmla="*/ 49 h 246"/>
                    <a:gd name="T24" fmla="*/ 0 w 248"/>
                    <a:gd name="T25" fmla="*/ 109 h 246"/>
                    <a:gd name="T26" fmla="*/ 0 w 248"/>
                    <a:gd name="T27" fmla="*/ 157 h 246"/>
                    <a:gd name="T28" fmla="*/ 2 w 248"/>
                    <a:gd name="T29" fmla="*/ 212 h 246"/>
                    <a:gd name="T30" fmla="*/ 17 w 248"/>
                    <a:gd name="T31" fmla="*/ 242 h 246"/>
                    <a:gd name="T32" fmla="*/ 41 w 248"/>
                    <a:gd name="T33" fmla="*/ 246 h 246"/>
                    <a:gd name="T34" fmla="*/ 58 w 248"/>
                    <a:gd name="T35" fmla="*/ 246 h 246"/>
                    <a:gd name="T36" fmla="*/ 79 w 248"/>
                    <a:gd name="T37" fmla="*/ 246 h 246"/>
                    <a:gd name="T38" fmla="*/ 96 w 248"/>
                    <a:gd name="T39" fmla="*/ 244 h 246"/>
                    <a:gd name="T40" fmla="*/ 120 w 248"/>
                    <a:gd name="T41" fmla="*/ 242 h 246"/>
                    <a:gd name="T42" fmla="*/ 137 w 248"/>
                    <a:gd name="T43" fmla="*/ 242 h 246"/>
                    <a:gd name="T44" fmla="*/ 160 w 248"/>
                    <a:gd name="T45" fmla="*/ 242 h 246"/>
                    <a:gd name="T46" fmla="*/ 175 w 248"/>
                    <a:gd name="T47" fmla="*/ 240 h 246"/>
                    <a:gd name="T48" fmla="*/ 197 w 248"/>
                    <a:gd name="T49" fmla="*/ 240 h 246"/>
                    <a:gd name="T50" fmla="*/ 210 w 248"/>
                    <a:gd name="T51" fmla="*/ 240 h 246"/>
                    <a:gd name="T52" fmla="*/ 231 w 248"/>
                    <a:gd name="T53" fmla="*/ 234 h 246"/>
                    <a:gd name="T54" fmla="*/ 246 w 248"/>
                    <a:gd name="T55" fmla="*/ 202 h 246"/>
                    <a:gd name="T56" fmla="*/ 248 w 248"/>
                    <a:gd name="T57" fmla="*/ 142 h 246"/>
                    <a:gd name="T58" fmla="*/ 248 w 248"/>
                    <a:gd name="T59" fmla="*/ 94 h 246"/>
                    <a:gd name="T60" fmla="*/ 246 w 248"/>
                    <a:gd name="T61" fmla="*/ 34 h 246"/>
                    <a:gd name="T62" fmla="*/ 231 w 248"/>
                    <a:gd name="T63" fmla="*/ 4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8" h="246">
                      <a:moveTo>
                        <a:pt x="220" y="0"/>
                      </a:moveTo>
                      <a:lnTo>
                        <a:pt x="208" y="0"/>
                      </a:lnTo>
                      <a:lnTo>
                        <a:pt x="199" y="0"/>
                      </a:lnTo>
                      <a:lnTo>
                        <a:pt x="190" y="2"/>
                      </a:lnTo>
                      <a:lnTo>
                        <a:pt x="180" y="2"/>
                      </a:lnTo>
                      <a:lnTo>
                        <a:pt x="169" y="2"/>
                      </a:lnTo>
                      <a:lnTo>
                        <a:pt x="160" y="2"/>
                      </a:lnTo>
                      <a:lnTo>
                        <a:pt x="152" y="4"/>
                      </a:lnTo>
                      <a:lnTo>
                        <a:pt x="141" y="4"/>
                      </a:lnTo>
                      <a:lnTo>
                        <a:pt x="128" y="7"/>
                      </a:lnTo>
                      <a:lnTo>
                        <a:pt x="120" y="7"/>
                      </a:lnTo>
                      <a:lnTo>
                        <a:pt x="111" y="7"/>
                      </a:lnTo>
                      <a:lnTo>
                        <a:pt x="98" y="9"/>
                      </a:lnTo>
                      <a:lnTo>
                        <a:pt x="88" y="9"/>
                      </a:lnTo>
                      <a:lnTo>
                        <a:pt x="79" y="9"/>
                      </a:lnTo>
                      <a:lnTo>
                        <a:pt x="73" y="9"/>
                      </a:lnTo>
                      <a:lnTo>
                        <a:pt x="62" y="9"/>
                      </a:lnTo>
                      <a:lnTo>
                        <a:pt x="51" y="11"/>
                      </a:lnTo>
                      <a:lnTo>
                        <a:pt x="45" y="11"/>
                      </a:lnTo>
                      <a:lnTo>
                        <a:pt x="38" y="11"/>
                      </a:lnTo>
                      <a:lnTo>
                        <a:pt x="28" y="13"/>
                      </a:lnTo>
                      <a:lnTo>
                        <a:pt x="17" y="17"/>
                      </a:lnTo>
                      <a:lnTo>
                        <a:pt x="8" y="30"/>
                      </a:lnTo>
                      <a:lnTo>
                        <a:pt x="2" y="49"/>
                      </a:lnTo>
                      <a:lnTo>
                        <a:pt x="0" y="73"/>
                      </a:lnTo>
                      <a:lnTo>
                        <a:pt x="0" y="109"/>
                      </a:lnTo>
                      <a:lnTo>
                        <a:pt x="0" y="133"/>
                      </a:lnTo>
                      <a:lnTo>
                        <a:pt x="0" y="157"/>
                      </a:lnTo>
                      <a:lnTo>
                        <a:pt x="0" y="191"/>
                      </a:lnTo>
                      <a:lnTo>
                        <a:pt x="2" y="212"/>
                      </a:lnTo>
                      <a:lnTo>
                        <a:pt x="8" y="232"/>
                      </a:lnTo>
                      <a:lnTo>
                        <a:pt x="17" y="242"/>
                      </a:lnTo>
                      <a:lnTo>
                        <a:pt x="28" y="246"/>
                      </a:lnTo>
                      <a:lnTo>
                        <a:pt x="41" y="246"/>
                      </a:lnTo>
                      <a:lnTo>
                        <a:pt x="49" y="246"/>
                      </a:lnTo>
                      <a:lnTo>
                        <a:pt x="58" y="246"/>
                      </a:lnTo>
                      <a:lnTo>
                        <a:pt x="68" y="246"/>
                      </a:lnTo>
                      <a:lnTo>
                        <a:pt x="79" y="246"/>
                      </a:lnTo>
                      <a:lnTo>
                        <a:pt x="88" y="244"/>
                      </a:lnTo>
                      <a:lnTo>
                        <a:pt x="96" y="244"/>
                      </a:lnTo>
                      <a:lnTo>
                        <a:pt x="107" y="242"/>
                      </a:lnTo>
                      <a:lnTo>
                        <a:pt x="120" y="242"/>
                      </a:lnTo>
                      <a:lnTo>
                        <a:pt x="128" y="242"/>
                      </a:lnTo>
                      <a:lnTo>
                        <a:pt x="137" y="242"/>
                      </a:lnTo>
                      <a:lnTo>
                        <a:pt x="150" y="242"/>
                      </a:lnTo>
                      <a:lnTo>
                        <a:pt x="160" y="242"/>
                      </a:lnTo>
                      <a:lnTo>
                        <a:pt x="169" y="240"/>
                      </a:lnTo>
                      <a:lnTo>
                        <a:pt x="175" y="240"/>
                      </a:lnTo>
                      <a:lnTo>
                        <a:pt x="186" y="240"/>
                      </a:lnTo>
                      <a:lnTo>
                        <a:pt x="197" y="240"/>
                      </a:lnTo>
                      <a:lnTo>
                        <a:pt x="203" y="240"/>
                      </a:lnTo>
                      <a:lnTo>
                        <a:pt x="210" y="240"/>
                      </a:lnTo>
                      <a:lnTo>
                        <a:pt x="220" y="238"/>
                      </a:lnTo>
                      <a:lnTo>
                        <a:pt x="231" y="234"/>
                      </a:lnTo>
                      <a:lnTo>
                        <a:pt x="240" y="221"/>
                      </a:lnTo>
                      <a:lnTo>
                        <a:pt x="246" y="202"/>
                      </a:lnTo>
                      <a:lnTo>
                        <a:pt x="248" y="178"/>
                      </a:lnTo>
                      <a:lnTo>
                        <a:pt x="248" y="142"/>
                      </a:lnTo>
                      <a:lnTo>
                        <a:pt x="248" y="118"/>
                      </a:lnTo>
                      <a:lnTo>
                        <a:pt x="248" y="94"/>
                      </a:lnTo>
                      <a:lnTo>
                        <a:pt x="248" y="58"/>
                      </a:lnTo>
                      <a:lnTo>
                        <a:pt x="246" y="34"/>
                      </a:lnTo>
                      <a:lnTo>
                        <a:pt x="240" y="15"/>
                      </a:lnTo>
                      <a:lnTo>
                        <a:pt x="231" y="4"/>
                      </a:lnTo>
                      <a:lnTo>
                        <a:pt x="220" y="0"/>
                      </a:lnTo>
                      <a:close/>
                    </a:path>
                  </a:pathLst>
                </a:custGeom>
                <a:solidFill>
                  <a:srgbClr val="BFCE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 name="Freeform 300"/>
                <p:cNvSpPr>
                  <a:spLocks/>
                </p:cNvSpPr>
                <p:nvPr/>
              </p:nvSpPr>
              <p:spPr bwMode="auto">
                <a:xfrm>
                  <a:off x="3722" y="1765"/>
                  <a:ext cx="122" cy="265"/>
                </a:xfrm>
                <a:custGeom>
                  <a:avLst/>
                  <a:gdLst>
                    <a:gd name="T0" fmla="*/ 2 w 122"/>
                    <a:gd name="T1" fmla="*/ 79 h 265"/>
                    <a:gd name="T2" fmla="*/ 2 w 122"/>
                    <a:gd name="T3" fmla="*/ 115 h 265"/>
                    <a:gd name="T4" fmla="*/ 2 w 122"/>
                    <a:gd name="T5" fmla="*/ 139 h 265"/>
                    <a:gd name="T6" fmla="*/ 0 w 122"/>
                    <a:gd name="T7" fmla="*/ 162 h 265"/>
                    <a:gd name="T8" fmla="*/ 0 w 122"/>
                    <a:gd name="T9" fmla="*/ 199 h 265"/>
                    <a:gd name="T10" fmla="*/ 2 w 122"/>
                    <a:gd name="T11" fmla="*/ 222 h 265"/>
                    <a:gd name="T12" fmla="*/ 9 w 122"/>
                    <a:gd name="T13" fmla="*/ 242 h 265"/>
                    <a:gd name="T14" fmla="*/ 20 w 122"/>
                    <a:gd name="T15" fmla="*/ 255 h 265"/>
                    <a:gd name="T16" fmla="*/ 30 w 122"/>
                    <a:gd name="T17" fmla="*/ 259 h 265"/>
                    <a:gd name="T18" fmla="*/ 45 w 122"/>
                    <a:gd name="T19" fmla="*/ 257 h 265"/>
                    <a:gd name="T20" fmla="*/ 54 w 122"/>
                    <a:gd name="T21" fmla="*/ 257 h 265"/>
                    <a:gd name="T22" fmla="*/ 65 w 122"/>
                    <a:gd name="T23" fmla="*/ 257 h 265"/>
                    <a:gd name="T24" fmla="*/ 80 w 122"/>
                    <a:gd name="T25" fmla="*/ 255 h 265"/>
                    <a:gd name="T26" fmla="*/ 90 w 122"/>
                    <a:gd name="T27" fmla="*/ 259 h 265"/>
                    <a:gd name="T28" fmla="*/ 99 w 122"/>
                    <a:gd name="T29" fmla="*/ 265 h 265"/>
                    <a:gd name="T30" fmla="*/ 107 w 122"/>
                    <a:gd name="T31" fmla="*/ 265 h 265"/>
                    <a:gd name="T32" fmla="*/ 116 w 122"/>
                    <a:gd name="T33" fmla="*/ 252 h 265"/>
                    <a:gd name="T34" fmla="*/ 122 w 122"/>
                    <a:gd name="T35" fmla="*/ 231 h 265"/>
                    <a:gd name="T36" fmla="*/ 122 w 122"/>
                    <a:gd name="T37" fmla="*/ 214 h 265"/>
                    <a:gd name="T38" fmla="*/ 120 w 122"/>
                    <a:gd name="T39" fmla="*/ 195 h 265"/>
                    <a:gd name="T40" fmla="*/ 118 w 122"/>
                    <a:gd name="T41" fmla="*/ 167 h 265"/>
                    <a:gd name="T42" fmla="*/ 118 w 122"/>
                    <a:gd name="T43" fmla="*/ 141 h 265"/>
                    <a:gd name="T44" fmla="*/ 118 w 122"/>
                    <a:gd name="T45" fmla="*/ 122 h 265"/>
                    <a:gd name="T46" fmla="*/ 118 w 122"/>
                    <a:gd name="T47" fmla="*/ 105 h 265"/>
                    <a:gd name="T48" fmla="*/ 118 w 122"/>
                    <a:gd name="T49" fmla="*/ 79 h 265"/>
                    <a:gd name="T50" fmla="*/ 120 w 122"/>
                    <a:gd name="T51" fmla="*/ 57 h 265"/>
                    <a:gd name="T52" fmla="*/ 122 w 122"/>
                    <a:gd name="T53" fmla="*/ 38 h 265"/>
                    <a:gd name="T54" fmla="*/ 122 w 122"/>
                    <a:gd name="T55" fmla="*/ 25 h 265"/>
                    <a:gd name="T56" fmla="*/ 116 w 122"/>
                    <a:gd name="T57" fmla="*/ 10 h 265"/>
                    <a:gd name="T58" fmla="*/ 103 w 122"/>
                    <a:gd name="T59" fmla="*/ 0 h 265"/>
                    <a:gd name="T60" fmla="*/ 95 w 122"/>
                    <a:gd name="T61" fmla="*/ 0 h 265"/>
                    <a:gd name="T62" fmla="*/ 84 w 122"/>
                    <a:gd name="T63" fmla="*/ 8 h 265"/>
                    <a:gd name="T64" fmla="*/ 69 w 122"/>
                    <a:gd name="T65" fmla="*/ 12 h 265"/>
                    <a:gd name="T66" fmla="*/ 58 w 122"/>
                    <a:gd name="T67" fmla="*/ 15 h 265"/>
                    <a:gd name="T68" fmla="*/ 50 w 122"/>
                    <a:gd name="T69" fmla="*/ 15 h 265"/>
                    <a:gd name="T70" fmla="*/ 41 w 122"/>
                    <a:gd name="T71" fmla="*/ 15 h 265"/>
                    <a:gd name="T72" fmla="*/ 30 w 122"/>
                    <a:gd name="T73" fmla="*/ 17 h 265"/>
                    <a:gd name="T74" fmla="*/ 20 w 122"/>
                    <a:gd name="T75" fmla="*/ 21 h 265"/>
                    <a:gd name="T76" fmla="*/ 11 w 122"/>
                    <a:gd name="T77" fmla="*/ 34 h 265"/>
                    <a:gd name="T78" fmla="*/ 5 w 122"/>
                    <a:gd name="T79" fmla="*/ 55 h 265"/>
                    <a:gd name="T80" fmla="*/ 2 w 122"/>
                    <a:gd name="T81" fmla="*/ 79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2" h="265">
                      <a:moveTo>
                        <a:pt x="2" y="79"/>
                      </a:moveTo>
                      <a:lnTo>
                        <a:pt x="2" y="115"/>
                      </a:lnTo>
                      <a:lnTo>
                        <a:pt x="2" y="139"/>
                      </a:lnTo>
                      <a:lnTo>
                        <a:pt x="0" y="162"/>
                      </a:lnTo>
                      <a:lnTo>
                        <a:pt x="0" y="199"/>
                      </a:lnTo>
                      <a:lnTo>
                        <a:pt x="2" y="222"/>
                      </a:lnTo>
                      <a:lnTo>
                        <a:pt x="9" y="242"/>
                      </a:lnTo>
                      <a:lnTo>
                        <a:pt x="20" y="255"/>
                      </a:lnTo>
                      <a:lnTo>
                        <a:pt x="30" y="259"/>
                      </a:lnTo>
                      <a:lnTo>
                        <a:pt x="45" y="257"/>
                      </a:lnTo>
                      <a:lnTo>
                        <a:pt x="54" y="257"/>
                      </a:lnTo>
                      <a:lnTo>
                        <a:pt x="65" y="257"/>
                      </a:lnTo>
                      <a:lnTo>
                        <a:pt x="80" y="255"/>
                      </a:lnTo>
                      <a:lnTo>
                        <a:pt x="90" y="259"/>
                      </a:lnTo>
                      <a:lnTo>
                        <a:pt x="99" y="265"/>
                      </a:lnTo>
                      <a:lnTo>
                        <a:pt x="107" y="265"/>
                      </a:lnTo>
                      <a:lnTo>
                        <a:pt x="116" y="252"/>
                      </a:lnTo>
                      <a:lnTo>
                        <a:pt x="122" y="231"/>
                      </a:lnTo>
                      <a:lnTo>
                        <a:pt x="122" y="214"/>
                      </a:lnTo>
                      <a:lnTo>
                        <a:pt x="120" y="195"/>
                      </a:lnTo>
                      <a:lnTo>
                        <a:pt x="118" y="167"/>
                      </a:lnTo>
                      <a:lnTo>
                        <a:pt x="118" y="141"/>
                      </a:lnTo>
                      <a:lnTo>
                        <a:pt x="118" y="122"/>
                      </a:lnTo>
                      <a:lnTo>
                        <a:pt x="118" y="105"/>
                      </a:lnTo>
                      <a:lnTo>
                        <a:pt x="118" y="79"/>
                      </a:lnTo>
                      <a:lnTo>
                        <a:pt x="120" y="57"/>
                      </a:lnTo>
                      <a:lnTo>
                        <a:pt x="122" y="38"/>
                      </a:lnTo>
                      <a:lnTo>
                        <a:pt x="122" y="25"/>
                      </a:lnTo>
                      <a:lnTo>
                        <a:pt x="116" y="10"/>
                      </a:lnTo>
                      <a:lnTo>
                        <a:pt x="103" y="0"/>
                      </a:lnTo>
                      <a:lnTo>
                        <a:pt x="95" y="0"/>
                      </a:lnTo>
                      <a:lnTo>
                        <a:pt x="84" y="8"/>
                      </a:lnTo>
                      <a:lnTo>
                        <a:pt x="69" y="12"/>
                      </a:lnTo>
                      <a:lnTo>
                        <a:pt x="58" y="15"/>
                      </a:lnTo>
                      <a:lnTo>
                        <a:pt x="50" y="15"/>
                      </a:lnTo>
                      <a:lnTo>
                        <a:pt x="41" y="15"/>
                      </a:lnTo>
                      <a:lnTo>
                        <a:pt x="30" y="17"/>
                      </a:lnTo>
                      <a:lnTo>
                        <a:pt x="20" y="21"/>
                      </a:lnTo>
                      <a:lnTo>
                        <a:pt x="11" y="34"/>
                      </a:lnTo>
                      <a:lnTo>
                        <a:pt x="5" y="55"/>
                      </a:lnTo>
                      <a:lnTo>
                        <a:pt x="2" y="79"/>
                      </a:lnTo>
                      <a:close/>
                    </a:path>
                  </a:pathLst>
                </a:custGeom>
                <a:solidFill>
                  <a:srgbClr val="BFCE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 name="Freeform 301"/>
                <p:cNvSpPr>
                  <a:spLocks/>
                </p:cNvSpPr>
                <p:nvPr/>
              </p:nvSpPr>
              <p:spPr bwMode="auto">
                <a:xfrm>
                  <a:off x="3018" y="1820"/>
                  <a:ext cx="120" cy="247"/>
                </a:xfrm>
                <a:custGeom>
                  <a:avLst/>
                  <a:gdLst>
                    <a:gd name="T0" fmla="*/ 120 w 120"/>
                    <a:gd name="T1" fmla="*/ 176 h 247"/>
                    <a:gd name="T2" fmla="*/ 120 w 120"/>
                    <a:gd name="T3" fmla="*/ 142 h 247"/>
                    <a:gd name="T4" fmla="*/ 120 w 120"/>
                    <a:gd name="T5" fmla="*/ 118 h 247"/>
                    <a:gd name="T6" fmla="*/ 120 w 120"/>
                    <a:gd name="T7" fmla="*/ 95 h 247"/>
                    <a:gd name="T8" fmla="*/ 120 w 120"/>
                    <a:gd name="T9" fmla="*/ 62 h 247"/>
                    <a:gd name="T10" fmla="*/ 117 w 120"/>
                    <a:gd name="T11" fmla="*/ 41 h 247"/>
                    <a:gd name="T12" fmla="*/ 111 w 120"/>
                    <a:gd name="T13" fmla="*/ 22 h 247"/>
                    <a:gd name="T14" fmla="*/ 102 w 120"/>
                    <a:gd name="T15" fmla="*/ 11 h 247"/>
                    <a:gd name="T16" fmla="*/ 90 w 120"/>
                    <a:gd name="T17" fmla="*/ 7 h 247"/>
                    <a:gd name="T18" fmla="*/ 75 w 120"/>
                    <a:gd name="T19" fmla="*/ 9 h 247"/>
                    <a:gd name="T20" fmla="*/ 66 w 120"/>
                    <a:gd name="T21" fmla="*/ 9 h 247"/>
                    <a:gd name="T22" fmla="*/ 57 w 120"/>
                    <a:gd name="T23" fmla="*/ 9 h 247"/>
                    <a:gd name="T24" fmla="*/ 42 w 120"/>
                    <a:gd name="T25" fmla="*/ 11 h 247"/>
                    <a:gd name="T26" fmla="*/ 30 w 120"/>
                    <a:gd name="T27" fmla="*/ 7 h 247"/>
                    <a:gd name="T28" fmla="*/ 21 w 120"/>
                    <a:gd name="T29" fmla="*/ 2 h 247"/>
                    <a:gd name="T30" fmla="*/ 15 w 120"/>
                    <a:gd name="T31" fmla="*/ 0 h 247"/>
                    <a:gd name="T32" fmla="*/ 6 w 120"/>
                    <a:gd name="T33" fmla="*/ 13 h 247"/>
                    <a:gd name="T34" fmla="*/ 0 w 120"/>
                    <a:gd name="T35" fmla="*/ 32 h 247"/>
                    <a:gd name="T36" fmla="*/ 0 w 120"/>
                    <a:gd name="T37" fmla="*/ 50 h 247"/>
                    <a:gd name="T38" fmla="*/ 4 w 120"/>
                    <a:gd name="T39" fmla="*/ 69 h 247"/>
                    <a:gd name="T40" fmla="*/ 6 w 120"/>
                    <a:gd name="T41" fmla="*/ 92 h 247"/>
                    <a:gd name="T42" fmla="*/ 6 w 120"/>
                    <a:gd name="T43" fmla="*/ 116 h 247"/>
                    <a:gd name="T44" fmla="*/ 6 w 120"/>
                    <a:gd name="T45" fmla="*/ 133 h 247"/>
                    <a:gd name="T46" fmla="*/ 6 w 120"/>
                    <a:gd name="T47" fmla="*/ 150 h 247"/>
                    <a:gd name="T48" fmla="*/ 6 w 120"/>
                    <a:gd name="T49" fmla="*/ 174 h 247"/>
                    <a:gd name="T50" fmla="*/ 4 w 120"/>
                    <a:gd name="T51" fmla="*/ 195 h 247"/>
                    <a:gd name="T52" fmla="*/ 2 w 120"/>
                    <a:gd name="T53" fmla="*/ 210 h 247"/>
                    <a:gd name="T54" fmla="*/ 0 w 120"/>
                    <a:gd name="T55" fmla="*/ 225 h 247"/>
                    <a:gd name="T56" fmla="*/ 6 w 120"/>
                    <a:gd name="T57" fmla="*/ 238 h 247"/>
                    <a:gd name="T58" fmla="*/ 17 w 120"/>
                    <a:gd name="T59" fmla="*/ 247 h 247"/>
                    <a:gd name="T60" fmla="*/ 27 w 120"/>
                    <a:gd name="T61" fmla="*/ 247 h 247"/>
                    <a:gd name="T62" fmla="*/ 38 w 120"/>
                    <a:gd name="T63" fmla="*/ 240 h 247"/>
                    <a:gd name="T64" fmla="*/ 53 w 120"/>
                    <a:gd name="T65" fmla="*/ 236 h 247"/>
                    <a:gd name="T66" fmla="*/ 64 w 120"/>
                    <a:gd name="T67" fmla="*/ 234 h 247"/>
                    <a:gd name="T68" fmla="*/ 70 w 120"/>
                    <a:gd name="T69" fmla="*/ 234 h 247"/>
                    <a:gd name="T70" fmla="*/ 79 w 120"/>
                    <a:gd name="T71" fmla="*/ 234 h 247"/>
                    <a:gd name="T72" fmla="*/ 90 w 120"/>
                    <a:gd name="T73" fmla="*/ 234 h 247"/>
                    <a:gd name="T74" fmla="*/ 102 w 120"/>
                    <a:gd name="T75" fmla="*/ 227 h 247"/>
                    <a:gd name="T76" fmla="*/ 111 w 120"/>
                    <a:gd name="T77" fmla="*/ 214 h 247"/>
                    <a:gd name="T78" fmla="*/ 117 w 120"/>
                    <a:gd name="T79" fmla="*/ 197 h 247"/>
                    <a:gd name="T80" fmla="*/ 120 w 120"/>
                    <a:gd name="T81" fmla="*/ 176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0" h="247">
                      <a:moveTo>
                        <a:pt x="120" y="176"/>
                      </a:moveTo>
                      <a:lnTo>
                        <a:pt x="120" y="142"/>
                      </a:lnTo>
                      <a:lnTo>
                        <a:pt x="120" y="118"/>
                      </a:lnTo>
                      <a:lnTo>
                        <a:pt x="120" y="95"/>
                      </a:lnTo>
                      <a:lnTo>
                        <a:pt x="120" y="62"/>
                      </a:lnTo>
                      <a:lnTo>
                        <a:pt x="117" y="41"/>
                      </a:lnTo>
                      <a:lnTo>
                        <a:pt x="111" y="22"/>
                      </a:lnTo>
                      <a:lnTo>
                        <a:pt x="102" y="11"/>
                      </a:lnTo>
                      <a:lnTo>
                        <a:pt x="90" y="7"/>
                      </a:lnTo>
                      <a:lnTo>
                        <a:pt x="75" y="9"/>
                      </a:lnTo>
                      <a:lnTo>
                        <a:pt x="66" y="9"/>
                      </a:lnTo>
                      <a:lnTo>
                        <a:pt x="57" y="9"/>
                      </a:lnTo>
                      <a:lnTo>
                        <a:pt x="42" y="11"/>
                      </a:lnTo>
                      <a:lnTo>
                        <a:pt x="30" y="7"/>
                      </a:lnTo>
                      <a:lnTo>
                        <a:pt x="21" y="2"/>
                      </a:lnTo>
                      <a:lnTo>
                        <a:pt x="15" y="0"/>
                      </a:lnTo>
                      <a:lnTo>
                        <a:pt x="6" y="13"/>
                      </a:lnTo>
                      <a:lnTo>
                        <a:pt x="0" y="32"/>
                      </a:lnTo>
                      <a:lnTo>
                        <a:pt x="0" y="50"/>
                      </a:lnTo>
                      <a:lnTo>
                        <a:pt x="4" y="69"/>
                      </a:lnTo>
                      <a:lnTo>
                        <a:pt x="6" y="92"/>
                      </a:lnTo>
                      <a:lnTo>
                        <a:pt x="6" y="116"/>
                      </a:lnTo>
                      <a:lnTo>
                        <a:pt x="6" y="133"/>
                      </a:lnTo>
                      <a:lnTo>
                        <a:pt x="6" y="150"/>
                      </a:lnTo>
                      <a:lnTo>
                        <a:pt x="6" y="174"/>
                      </a:lnTo>
                      <a:lnTo>
                        <a:pt x="4" y="195"/>
                      </a:lnTo>
                      <a:lnTo>
                        <a:pt x="2" y="210"/>
                      </a:lnTo>
                      <a:lnTo>
                        <a:pt x="0" y="225"/>
                      </a:lnTo>
                      <a:lnTo>
                        <a:pt x="6" y="238"/>
                      </a:lnTo>
                      <a:lnTo>
                        <a:pt x="17" y="247"/>
                      </a:lnTo>
                      <a:lnTo>
                        <a:pt x="27" y="247"/>
                      </a:lnTo>
                      <a:lnTo>
                        <a:pt x="38" y="240"/>
                      </a:lnTo>
                      <a:lnTo>
                        <a:pt x="53" y="236"/>
                      </a:lnTo>
                      <a:lnTo>
                        <a:pt x="64" y="234"/>
                      </a:lnTo>
                      <a:lnTo>
                        <a:pt x="70" y="234"/>
                      </a:lnTo>
                      <a:lnTo>
                        <a:pt x="79" y="234"/>
                      </a:lnTo>
                      <a:lnTo>
                        <a:pt x="90" y="234"/>
                      </a:lnTo>
                      <a:lnTo>
                        <a:pt x="102" y="227"/>
                      </a:lnTo>
                      <a:lnTo>
                        <a:pt x="111" y="214"/>
                      </a:lnTo>
                      <a:lnTo>
                        <a:pt x="117" y="197"/>
                      </a:lnTo>
                      <a:lnTo>
                        <a:pt x="120" y="176"/>
                      </a:lnTo>
                      <a:close/>
                    </a:path>
                  </a:pathLst>
                </a:custGeom>
                <a:solidFill>
                  <a:srgbClr val="BFCE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 name="Freeform 302"/>
                <p:cNvSpPr>
                  <a:spLocks/>
                </p:cNvSpPr>
                <p:nvPr/>
              </p:nvSpPr>
              <p:spPr bwMode="auto">
                <a:xfrm>
                  <a:off x="3033" y="2118"/>
                  <a:ext cx="246" cy="231"/>
                </a:xfrm>
                <a:custGeom>
                  <a:avLst/>
                  <a:gdLst>
                    <a:gd name="T0" fmla="*/ 229 w 246"/>
                    <a:gd name="T1" fmla="*/ 221 h 231"/>
                    <a:gd name="T2" fmla="*/ 244 w 246"/>
                    <a:gd name="T3" fmla="*/ 191 h 231"/>
                    <a:gd name="T4" fmla="*/ 246 w 246"/>
                    <a:gd name="T5" fmla="*/ 137 h 231"/>
                    <a:gd name="T6" fmla="*/ 246 w 246"/>
                    <a:gd name="T7" fmla="*/ 90 h 231"/>
                    <a:gd name="T8" fmla="*/ 244 w 246"/>
                    <a:gd name="T9" fmla="*/ 32 h 231"/>
                    <a:gd name="T10" fmla="*/ 229 w 246"/>
                    <a:gd name="T11" fmla="*/ 4 h 231"/>
                    <a:gd name="T12" fmla="*/ 205 w 246"/>
                    <a:gd name="T13" fmla="*/ 0 h 231"/>
                    <a:gd name="T14" fmla="*/ 188 w 246"/>
                    <a:gd name="T15" fmla="*/ 2 h 231"/>
                    <a:gd name="T16" fmla="*/ 167 w 246"/>
                    <a:gd name="T17" fmla="*/ 2 h 231"/>
                    <a:gd name="T18" fmla="*/ 150 w 246"/>
                    <a:gd name="T19" fmla="*/ 2 h 231"/>
                    <a:gd name="T20" fmla="*/ 126 w 246"/>
                    <a:gd name="T21" fmla="*/ 2 h 231"/>
                    <a:gd name="T22" fmla="*/ 109 w 246"/>
                    <a:gd name="T23" fmla="*/ 2 h 231"/>
                    <a:gd name="T24" fmla="*/ 85 w 246"/>
                    <a:gd name="T25" fmla="*/ 4 h 231"/>
                    <a:gd name="T26" fmla="*/ 70 w 246"/>
                    <a:gd name="T27" fmla="*/ 4 h 231"/>
                    <a:gd name="T28" fmla="*/ 49 w 246"/>
                    <a:gd name="T29" fmla="*/ 4 h 231"/>
                    <a:gd name="T30" fmla="*/ 36 w 246"/>
                    <a:gd name="T31" fmla="*/ 6 h 231"/>
                    <a:gd name="T32" fmla="*/ 17 w 246"/>
                    <a:gd name="T33" fmla="*/ 13 h 231"/>
                    <a:gd name="T34" fmla="*/ 2 w 246"/>
                    <a:gd name="T35" fmla="*/ 43 h 231"/>
                    <a:gd name="T36" fmla="*/ 0 w 246"/>
                    <a:gd name="T37" fmla="*/ 96 h 231"/>
                    <a:gd name="T38" fmla="*/ 0 w 246"/>
                    <a:gd name="T39" fmla="*/ 141 h 231"/>
                    <a:gd name="T40" fmla="*/ 2 w 246"/>
                    <a:gd name="T41" fmla="*/ 195 h 231"/>
                    <a:gd name="T42" fmla="*/ 17 w 246"/>
                    <a:gd name="T43" fmla="*/ 225 h 231"/>
                    <a:gd name="T44" fmla="*/ 38 w 246"/>
                    <a:gd name="T45" fmla="*/ 229 h 231"/>
                    <a:gd name="T46" fmla="*/ 55 w 246"/>
                    <a:gd name="T47" fmla="*/ 231 h 231"/>
                    <a:gd name="T48" fmla="*/ 77 w 246"/>
                    <a:gd name="T49" fmla="*/ 229 h 231"/>
                    <a:gd name="T50" fmla="*/ 94 w 246"/>
                    <a:gd name="T51" fmla="*/ 229 h 231"/>
                    <a:gd name="T52" fmla="*/ 117 w 246"/>
                    <a:gd name="T53" fmla="*/ 229 h 231"/>
                    <a:gd name="T54" fmla="*/ 135 w 246"/>
                    <a:gd name="T55" fmla="*/ 229 h 231"/>
                    <a:gd name="T56" fmla="*/ 158 w 246"/>
                    <a:gd name="T57" fmla="*/ 229 h 231"/>
                    <a:gd name="T58" fmla="*/ 175 w 246"/>
                    <a:gd name="T59" fmla="*/ 227 h 231"/>
                    <a:gd name="T60" fmla="*/ 194 w 246"/>
                    <a:gd name="T61" fmla="*/ 227 h 231"/>
                    <a:gd name="T62" fmla="*/ 207 w 246"/>
                    <a:gd name="T63" fmla="*/ 227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6" h="231">
                      <a:moveTo>
                        <a:pt x="218" y="227"/>
                      </a:moveTo>
                      <a:lnTo>
                        <a:pt x="229" y="221"/>
                      </a:lnTo>
                      <a:lnTo>
                        <a:pt x="237" y="210"/>
                      </a:lnTo>
                      <a:lnTo>
                        <a:pt x="244" y="191"/>
                      </a:lnTo>
                      <a:lnTo>
                        <a:pt x="246" y="169"/>
                      </a:lnTo>
                      <a:lnTo>
                        <a:pt x="246" y="137"/>
                      </a:lnTo>
                      <a:lnTo>
                        <a:pt x="246" y="114"/>
                      </a:lnTo>
                      <a:lnTo>
                        <a:pt x="246" y="90"/>
                      </a:lnTo>
                      <a:lnTo>
                        <a:pt x="246" y="56"/>
                      </a:lnTo>
                      <a:lnTo>
                        <a:pt x="244" y="32"/>
                      </a:lnTo>
                      <a:lnTo>
                        <a:pt x="237" y="15"/>
                      </a:lnTo>
                      <a:lnTo>
                        <a:pt x="229" y="4"/>
                      </a:lnTo>
                      <a:lnTo>
                        <a:pt x="218" y="0"/>
                      </a:lnTo>
                      <a:lnTo>
                        <a:pt x="205" y="0"/>
                      </a:lnTo>
                      <a:lnTo>
                        <a:pt x="197" y="0"/>
                      </a:lnTo>
                      <a:lnTo>
                        <a:pt x="188" y="2"/>
                      </a:lnTo>
                      <a:lnTo>
                        <a:pt x="177" y="2"/>
                      </a:lnTo>
                      <a:lnTo>
                        <a:pt x="167" y="2"/>
                      </a:lnTo>
                      <a:lnTo>
                        <a:pt x="158" y="2"/>
                      </a:lnTo>
                      <a:lnTo>
                        <a:pt x="150" y="2"/>
                      </a:lnTo>
                      <a:lnTo>
                        <a:pt x="139" y="2"/>
                      </a:lnTo>
                      <a:lnTo>
                        <a:pt x="126" y="2"/>
                      </a:lnTo>
                      <a:lnTo>
                        <a:pt x="117" y="2"/>
                      </a:lnTo>
                      <a:lnTo>
                        <a:pt x="109" y="2"/>
                      </a:lnTo>
                      <a:lnTo>
                        <a:pt x="96" y="4"/>
                      </a:lnTo>
                      <a:lnTo>
                        <a:pt x="85" y="4"/>
                      </a:lnTo>
                      <a:lnTo>
                        <a:pt x="79" y="4"/>
                      </a:lnTo>
                      <a:lnTo>
                        <a:pt x="70" y="4"/>
                      </a:lnTo>
                      <a:lnTo>
                        <a:pt x="60" y="4"/>
                      </a:lnTo>
                      <a:lnTo>
                        <a:pt x="49" y="4"/>
                      </a:lnTo>
                      <a:lnTo>
                        <a:pt x="42" y="4"/>
                      </a:lnTo>
                      <a:lnTo>
                        <a:pt x="36" y="6"/>
                      </a:lnTo>
                      <a:lnTo>
                        <a:pt x="27" y="6"/>
                      </a:lnTo>
                      <a:lnTo>
                        <a:pt x="17" y="13"/>
                      </a:lnTo>
                      <a:lnTo>
                        <a:pt x="8" y="24"/>
                      </a:lnTo>
                      <a:lnTo>
                        <a:pt x="2" y="43"/>
                      </a:lnTo>
                      <a:lnTo>
                        <a:pt x="0" y="64"/>
                      </a:lnTo>
                      <a:lnTo>
                        <a:pt x="0" y="96"/>
                      </a:lnTo>
                      <a:lnTo>
                        <a:pt x="0" y="120"/>
                      </a:lnTo>
                      <a:lnTo>
                        <a:pt x="0" y="141"/>
                      </a:lnTo>
                      <a:lnTo>
                        <a:pt x="0" y="174"/>
                      </a:lnTo>
                      <a:lnTo>
                        <a:pt x="2" y="195"/>
                      </a:lnTo>
                      <a:lnTo>
                        <a:pt x="8" y="214"/>
                      </a:lnTo>
                      <a:lnTo>
                        <a:pt x="17" y="225"/>
                      </a:lnTo>
                      <a:lnTo>
                        <a:pt x="27" y="229"/>
                      </a:lnTo>
                      <a:lnTo>
                        <a:pt x="38" y="229"/>
                      </a:lnTo>
                      <a:lnTo>
                        <a:pt x="47" y="229"/>
                      </a:lnTo>
                      <a:lnTo>
                        <a:pt x="55" y="231"/>
                      </a:lnTo>
                      <a:lnTo>
                        <a:pt x="66" y="231"/>
                      </a:lnTo>
                      <a:lnTo>
                        <a:pt x="77" y="229"/>
                      </a:lnTo>
                      <a:lnTo>
                        <a:pt x="85" y="229"/>
                      </a:lnTo>
                      <a:lnTo>
                        <a:pt x="94" y="229"/>
                      </a:lnTo>
                      <a:lnTo>
                        <a:pt x="105" y="229"/>
                      </a:lnTo>
                      <a:lnTo>
                        <a:pt x="117" y="229"/>
                      </a:lnTo>
                      <a:lnTo>
                        <a:pt x="126" y="229"/>
                      </a:lnTo>
                      <a:lnTo>
                        <a:pt x="135" y="229"/>
                      </a:lnTo>
                      <a:lnTo>
                        <a:pt x="147" y="229"/>
                      </a:lnTo>
                      <a:lnTo>
                        <a:pt x="158" y="229"/>
                      </a:lnTo>
                      <a:lnTo>
                        <a:pt x="167" y="227"/>
                      </a:lnTo>
                      <a:lnTo>
                        <a:pt x="175" y="227"/>
                      </a:lnTo>
                      <a:lnTo>
                        <a:pt x="186" y="227"/>
                      </a:lnTo>
                      <a:lnTo>
                        <a:pt x="194" y="227"/>
                      </a:lnTo>
                      <a:lnTo>
                        <a:pt x="201" y="227"/>
                      </a:lnTo>
                      <a:lnTo>
                        <a:pt x="207" y="227"/>
                      </a:lnTo>
                      <a:lnTo>
                        <a:pt x="218" y="227"/>
                      </a:lnTo>
                      <a:close/>
                    </a:path>
                  </a:pathLst>
                </a:custGeom>
                <a:solidFill>
                  <a:srgbClr val="BFCE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6" name="Freeform 303"/>
                <p:cNvSpPr>
                  <a:spLocks/>
                </p:cNvSpPr>
                <p:nvPr/>
              </p:nvSpPr>
              <p:spPr bwMode="auto">
                <a:xfrm>
                  <a:off x="3311" y="2105"/>
                  <a:ext cx="248" cy="238"/>
                </a:xfrm>
                <a:custGeom>
                  <a:avLst/>
                  <a:gdLst>
                    <a:gd name="T0" fmla="*/ 231 w 248"/>
                    <a:gd name="T1" fmla="*/ 229 h 238"/>
                    <a:gd name="T2" fmla="*/ 246 w 248"/>
                    <a:gd name="T3" fmla="*/ 199 h 238"/>
                    <a:gd name="T4" fmla="*/ 248 w 248"/>
                    <a:gd name="T5" fmla="*/ 142 h 238"/>
                    <a:gd name="T6" fmla="*/ 248 w 248"/>
                    <a:gd name="T7" fmla="*/ 94 h 238"/>
                    <a:gd name="T8" fmla="*/ 246 w 248"/>
                    <a:gd name="T9" fmla="*/ 34 h 238"/>
                    <a:gd name="T10" fmla="*/ 231 w 248"/>
                    <a:gd name="T11" fmla="*/ 4 h 238"/>
                    <a:gd name="T12" fmla="*/ 208 w 248"/>
                    <a:gd name="T13" fmla="*/ 0 h 238"/>
                    <a:gd name="T14" fmla="*/ 191 w 248"/>
                    <a:gd name="T15" fmla="*/ 2 h 238"/>
                    <a:gd name="T16" fmla="*/ 169 w 248"/>
                    <a:gd name="T17" fmla="*/ 2 h 238"/>
                    <a:gd name="T18" fmla="*/ 152 w 248"/>
                    <a:gd name="T19" fmla="*/ 2 h 238"/>
                    <a:gd name="T20" fmla="*/ 129 w 248"/>
                    <a:gd name="T21" fmla="*/ 4 h 238"/>
                    <a:gd name="T22" fmla="*/ 111 w 248"/>
                    <a:gd name="T23" fmla="*/ 7 h 238"/>
                    <a:gd name="T24" fmla="*/ 88 w 248"/>
                    <a:gd name="T25" fmla="*/ 9 h 238"/>
                    <a:gd name="T26" fmla="*/ 71 w 248"/>
                    <a:gd name="T27" fmla="*/ 9 h 238"/>
                    <a:gd name="T28" fmla="*/ 51 w 248"/>
                    <a:gd name="T29" fmla="*/ 9 h 238"/>
                    <a:gd name="T30" fmla="*/ 39 w 248"/>
                    <a:gd name="T31" fmla="*/ 9 h 238"/>
                    <a:gd name="T32" fmla="*/ 17 w 248"/>
                    <a:gd name="T33" fmla="*/ 15 h 238"/>
                    <a:gd name="T34" fmla="*/ 2 w 248"/>
                    <a:gd name="T35" fmla="*/ 45 h 238"/>
                    <a:gd name="T36" fmla="*/ 0 w 248"/>
                    <a:gd name="T37" fmla="*/ 101 h 238"/>
                    <a:gd name="T38" fmla="*/ 0 w 248"/>
                    <a:gd name="T39" fmla="*/ 148 h 238"/>
                    <a:gd name="T40" fmla="*/ 2 w 248"/>
                    <a:gd name="T41" fmla="*/ 204 h 238"/>
                    <a:gd name="T42" fmla="*/ 17 w 248"/>
                    <a:gd name="T43" fmla="*/ 234 h 238"/>
                    <a:gd name="T44" fmla="*/ 41 w 248"/>
                    <a:gd name="T45" fmla="*/ 238 h 238"/>
                    <a:gd name="T46" fmla="*/ 58 w 248"/>
                    <a:gd name="T47" fmla="*/ 238 h 238"/>
                    <a:gd name="T48" fmla="*/ 79 w 248"/>
                    <a:gd name="T49" fmla="*/ 238 h 238"/>
                    <a:gd name="T50" fmla="*/ 96 w 248"/>
                    <a:gd name="T51" fmla="*/ 238 h 238"/>
                    <a:gd name="T52" fmla="*/ 120 w 248"/>
                    <a:gd name="T53" fmla="*/ 238 h 238"/>
                    <a:gd name="T54" fmla="*/ 137 w 248"/>
                    <a:gd name="T55" fmla="*/ 238 h 238"/>
                    <a:gd name="T56" fmla="*/ 161 w 248"/>
                    <a:gd name="T57" fmla="*/ 236 h 238"/>
                    <a:gd name="T58" fmla="*/ 176 w 248"/>
                    <a:gd name="T59" fmla="*/ 236 h 238"/>
                    <a:gd name="T60" fmla="*/ 197 w 248"/>
                    <a:gd name="T61" fmla="*/ 234 h 238"/>
                    <a:gd name="T62" fmla="*/ 210 w 248"/>
                    <a:gd name="T63" fmla="*/ 2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8" h="238">
                      <a:moveTo>
                        <a:pt x="219" y="234"/>
                      </a:moveTo>
                      <a:lnTo>
                        <a:pt x="231" y="229"/>
                      </a:lnTo>
                      <a:lnTo>
                        <a:pt x="240" y="217"/>
                      </a:lnTo>
                      <a:lnTo>
                        <a:pt x="246" y="199"/>
                      </a:lnTo>
                      <a:lnTo>
                        <a:pt x="248" y="176"/>
                      </a:lnTo>
                      <a:lnTo>
                        <a:pt x="248" y="142"/>
                      </a:lnTo>
                      <a:lnTo>
                        <a:pt x="248" y="118"/>
                      </a:lnTo>
                      <a:lnTo>
                        <a:pt x="248" y="94"/>
                      </a:lnTo>
                      <a:lnTo>
                        <a:pt x="248" y="58"/>
                      </a:lnTo>
                      <a:lnTo>
                        <a:pt x="246" y="34"/>
                      </a:lnTo>
                      <a:lnTo>
                        <a:pt x="240" y="15"/>
                      </a:lnTo>
                      <a:lnTo>
                        <a:pt x="231" y="4"/>
                      </a:lnTo>
                      <a:lnTo>
                        <a:pt x="219" y="0"/>
                      </a:lnTo>
                      <a:lnTo>
                        <a:pt x="208" y="0"/>
                      </a:lnTo>
                      <a:lnTo>
                        <a:pt x="199" y="0"/>
                      </a:lnTo>
                      <a:lnTo>
                        <a:pt x="191" y="2"/>
                      </a:lnTo>
                      <a:lnTo>
                        <a:pt x="180" y="2"/>
                      </a:lnTo>
                      <a:lnTo>
                        <a:pt x="169" y="2"/>
                      </a:lnTo>
                      <a:lnTo>
                        <a:pt x="161" y="2"/>
                      </a:lnTo>
                      <a:lnTo>
                        <a:pt x="152" y="2"/>
                      </a:lnTo>
                      <a:lnTo>
                        <a:pt x="139" y="2"/>
                      </a:lnTo>
                      <a:lnTo>
                        <a:pt x="129" y="4"/>
                      </a:lnTo>
                      <a:lnTo>
                        <a:pt x="120" y="4"/>
                      </a:lnTo>
                      <a:lnTo>
                        <a:pt x="111" y="7"/>
                      </a:lnTo>
                      <a:lnTo>
                        <a:pt x="99" y="7"/>
                      </a:lnTo>
                      <a:lnTo>
                        <a:pt x="88" y="9"/>
                      </a:lnTo>
                      <a:lnTo>
                        <a:pt x="79" y="9"/>
                      </a:lnTo>
                      <a:lnTo>
                        <a:pt x="71" y="9"/>
                      </a:lnTo>
                      <a:lnTo>
                        <a:pt x="60" y="9"/>
                      </a:lnTo>
                      <a:lnTo>
                        <a:pt x="51" y="9"/>
                      </a:lnTo>
                      <a:lnTo>
                        <a:pt x="45" y="9"/>
                      </a:lnTo>
                      <a:lnTo>
                        <a:pt x="39" y="9"/>
                      </a:lnTo>
                      <a:lnTo>
                        <a:pt x="28" y="11"/>
                      </a:lnTo>
                      <a:lnTo>
                        <a:pt x="17" y="15"/>
                      </a:lnTo>
                      <a:lnTo>
                        <a:pt x="9" y="26"/>
                      </a:lnTo>
                      <a:lnTo>
                        <a:pt x="2" y="45"/>
                      </a:lnTo>
                      <a:lnTo>
                        <a:pt x="0" y="67"/>
                      </a:lnTo>
                      <a:lnTo>
                        <a:pt x="0" y="101"/>
                      </a:lnTo>
                      <a:lnTo>
                        <a:pt x="0" y="124"/>
                      </a:lnTo>
                      <a:lnTo>
                        <a:pt x="0" y="148"/>
                      </a:lnTo>
                      <a:lnTo>
                        <a:pt x="0" y="180"/>
                      </a:lnTo>
                      <a:lnTo>
                        <a:pt x="2" y="204"/>
                      </a:lnTo>
                      <a:lnTo>
                        <a:pt x="9" y="221"/>
                      </a:lnTo>
                      <a:lnTo>
                        <a:pt x="17" y="234"/>
                      </a:lnTo>
                      <a:lnTo>
                        <a:pt x="28" y="238"/>
                      </a:lnTo>
                      <a:lnTo>
                        <a:pt x="41" y="238"/>
                      </a:lnTo>
                      <a:lnTo>
                        <a:pt x="49" y="238"/>
                      </a:lnTo>
                      <a:lnTo>
                        <a:pt x="58" y="238"/>
                      </a:lnTo>
                      <a:lnTo>
                        <a:pt x="69" y="238"/>
                      </a:lnTo>
                      <a:lnTo>
                        <a:pt x="79" y="238"/>
                      </a:lnTo>
                      <a:lnTo>
                        <a:pt x="88" y="238"/>
                      </a:lnTo>
                      <a:lnTo>
                        <a:pt x="96" y="238"/>
                      </a:lnTo>
                      <a:lnTo>
                        <a:pt x="107" y="238"/>
                      </a:lnTo>
                      <a:lnTo>
                        <a:pt x="120" y="238"/>
                      </a:lnTo>
                      <a:lnTo>
                        <a:pt x="129" y="238"/>
                      </a:lnTo>
                      <a:lnTo>
                        <a:pt x="137" y="238"/>
                      </a:lnTo>
                      <a:lnTo>
                        <a:pt x="150" y="236"/>
                      </a:lnTo>
                      <a:lnTo>
                        <a:pt x="161" y="236"/>
                      </a:lnTo>
                      <a:lnTo>
                        <a:pt x="167" y="236"/>
                      </a:lnTo>
                      <a:lnTo>
                        <a:pt x="176" y="236"/>
                      </a:lnTo>
                      <a:lnTo>
                        <a:pt x="186" y="234"/>
                      </a:lnTo>
                      <a:lnTo>
                        <a:pt x="197" y="234"/>
                      </a:lnTo>
                      <a:lnTo>
                        <a:pt x="204" y="234"/>
                      </a:lnTo>
                      <a:lnTo>
                        <a:pt x="210" y="234"/>
                      </a:lnTo>
                      <a:lnTo>
                        <a:pt x="219" y="234"/>
                      </a:lnTo>
                      <a:close/>
                    </a:path>
                  </a:pathLst>
                </a:custGeom>
                <a:solidFill>
                  <a:srgbClr val="BFCE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 name="Freeform 304"/>
                <p:cNvSpPr>
                  <a:spLocks/>
                </p:cNvSpPr>
                <p:nvPr/>
              </p:nvSpPr>
              <p:spPr bwMode="auto">
                <a:xfrm>
                  <a:off x="3592" y="2094"/>
                  <a:ext cx="248" cy="245"/>
                </a:xfrm>
                <a:custGeom>
                  <a:avLst/>
                  <a:gdLst>
                    <a:gd name="T0" fmla="*/ 229 w 248"/>
                    <a:gd name="T1" fmla="*/ 236 h 245"/>
                    <a:gd name="T2" fmla="*/ 244 w 248"/>
                    <a:gd name="T3" fmla="*/ 204 h 245"/>
                    <a:gd name="T4" fmla="*/ 246 w 248"/>
                    <a:gd name="T5" fmla="*/ 144 h 245"/>
                    <a:gd name="T6" fmla="*/ 248 w 248"/>
                    <a:gd name="T7" fmla="*/ 97 h 245"/>
                    <a:gd name="T8" fmla="*/ 246 w 248"/>
                    <a:gd name="T9" fmla="*/ 37 h 245"/>
                    <a:gd name="T10" fmla="*/ 229 w 248"/>
                    <a:gd name="T11" fmla="*/ 5 h 245"/>
                    <a:gd name="T12" fmla="*/ 207 w 248"/>
                    <a:gd name="T13" fmla="*/ 0 h 245"/>
                    <a:gd name="T14" fmla="*/ 190 w 248"/>
                    <a:gd name="T15" fmla="*/ 3 h 245"/>
                    <a:gd name="T16" fmla="*/ 167 w 248"/>
                    <a:gd name="T17" fmla="*/ 3 h 245"/>
                    <a:gd name="T18" fmla="*/ 150 w 248"/>
                    <a:gd name="T19" fmla="*/ 3 h 245"/>
                    <a:gd name="T20" fmla="*/ 126 w 248"/>
                    <a:gd name="T21" fmla="*/ 3 h 245"/>
                    <a:gd name="T22" fmla="*/ 109 w 248"/>
                    <a:gd name="T23" fmla="*/ 5 h 245"/>
                    <a:gd name="T24" fmla="*/ 85 w 248"/>
                    <a:gd name="T25" fmla="*/ 5 h 245"/>
                    <a:gd name="T26" fmla="*/ 70 w 248"/>
                    <a:gd name="T27" fmla="*/ 7 h 245"/>
                    <a:gd name="T28" fmla="*/ 49 w 248"/>
                    <a:gd name="T29" fmla="*/ 7 h 245"/>
                    <a:gd name="T30" fmla="*/ 36 w 248"/>
                    <a:gd name="T31" fmla="*/ 7 h 245"/>
                    <a:gd name="T32" fmla="*/ 17 w 248"/>
                    <a:gd name="T33" fmla="*/ 11 h 245"/>
                    <a:gd name="T34" fmla="*/ 2 w 248"/>
                    <a:gd name="T35" fmla="*/ 45 h 245"/>
                    <a:gd name="T36" fmla="*/ 0 w 248"/>
                    <a:gd name="T37" fmla="*/ 105 h 245"/>
                    <a:gd name="T38" fmla="*/ 0 w 248"/>
                    <a:gd name="T39" fmla="*/ 153 h 245"/>
                    <a:gd name="T40" fmla="*/ 2 w 248"/>
                    <a:gd name="T41" fmla="*/ 208 h 245"/>
                    <a:gd name="T42" fmla="*/ 17 w 248"/>
                    <a:gd name="T43" fmla="*/ 240 h 245"/>
                    <a:gd name="T44" fmla="*/ 38 w 248"/>
                    <a:gd name="T45" fmla="*/ 245 h 245"/>
                    <a:gd name="T46" fmla="*/ 55 w 248"/>
                    <a:gd name="T47" fmla="*/ 243 h 245"/>
                    <a:gd name="T48" fmla="*/ 79 w 248"/>
                    <a:gd name="T49" fmla="*/ 243 h 245"/>
                    <a:gd name="T50" fmla="*/ 96 w 248"/>
                    <a:gd name="T51" fmla="*/ 245 h 245"/>
                    <a:gd name="T52" fmla="*/ 120 w 248"/>
                    <a:gd name="T53" fmla="*/ 245 h 245"/>
                    <a:gd name="T54" fmla="*/ 137 w 248"/>
                    <a:gd name="T55" fmla="*/ 243 h 245"/>
                    <a:gd name="T56" fmla="*/ 158 w 248"/>
                    <a:gd name="T57" fmla="*/ 240 h 245"/>
                    <a:gd name="T58" fmla="*/ 175 w 248"/>
                    <a:gd name="T59" fmla="*/ 243 h 245"/>
                    <a:gd name="T60" fmla="*/ 195 w 248"/>
                    <a:gd name="T61" fmla="*/ 240 h 245"/>
                    <a:gd name="T62" fmla="*/ 207 w 248"/>
                    <a:gd name="T63" fmla="*/ 24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8" h="245">
                      <a:moveTo>
                        <a:pt x="218" y="240"/>
                      </a:moveTo>
                      <a:lnTo>
                        <a:pt x="229" y="236"/>
                      </a:lnTo>
                      <a:lnTo>
                        <a:pt x="237" y="223"/>
                      </a:lnTo>
                      <a:lnTo>
                        <a:pt x="244" y="204"/>
                      </a:lnTo>
                      <a:lnTo>
                        <a:pt x="246" y="180"/>
                      </a:lnTo>
                      <a:lnTo>
                        <a:pt x="246" y="144"/>
                      </a:lnTo>
                      <a:lnTo>
                        <a:pt x="248" y="120"/>
                      </a:lnTo>
                      <a:lnTo>
                        <a:pt x="248" y="97"/>
                      </a:lnTo>
                      <a:lnTo>
                        <a:pt x="248" y="60"/>
                      </a:lnTo>
                      <a:lnTo>
                        <a:pt x="246" y="37"/>
                      </a:lnTo>
                      <a:lnTo>
                        <a:pt x="240" y="18"/>
                      </a:lnTo>
                      <a:lnTo>
                        <a:pt x="229" y="5"/>
                      </a:lnTo>
                      <a:lnTo>
                        <a:pt x="218" y="0"/>
                      </a:lnTo>
                      <a:lnTo>
                        <a:pt x="207" y="0"/>
                      </a:lnTo>
                      <a:lnTo>
                        <a:pt x="199" y="0"/>
                      </a:lnTo>
                      <a:lnTo>
                        <a:pt x="190" y="3"/>
                      </a:lnTo>
                      <a:lnTo>
                        <a:pt x="177" y="3"/>
                      </a:lnTo>
                      <a:lnTo>
                        <a:pt x="167" y="3"/>
                      </a:lnTo>
                      <a:lnTo>
                        <a:pt x="158" y="3"/>
                      </a:lnTo>
                      <a:lnTo>
                        <a:pt x="150" y="3"/>
                      </a:lnTo>
                      <a:lnTo>
                        <a:pt x="139" y="3"/>
                      </a:lnTo>
                      <a:lnTo>
                        <a:pt x="126" y="3"/>
                      </a:lnTo>
                      <a:lnTo>
                        <a:pt x="117" y="3"/>
                      </a:lnTo>
                      <a:lnTo>
                        <a:pt x="109" y="5"/>
                      </a:lnTo>
                      <a:lnTo>
                        <a:pt x="96" y="5"/>
                      </a:lnTo>
                      <a:lnTo>
                        <a:pt x="85" y="5"/>
                      </a:lnTo>
                      <a:lnTo>
                        <a:pt x="79" y="5"/>
                      </a:lnTo>
                      <a:lnTo>
                        <a:pt x="70" y="7"/>
                      </a:lnTo>
                      <a:lnTo>
                        <a:pt x="60" y="7"/>
                      </a:lnTo>
                      <a:lnTo>
                        <a:pt x="49" y="7"/>
                      </a:lnTo>
                      <a:lnTo>
                        <a:pt x="42" y="7"/>
                      </a:lnTo>
                      <a:lnTo>
                        <a:pt x="36" y="7"/>
                      </a:lnTo>
                      <a:lnTo>
                        <a:pt x="27" y="7"/>
                      </a:lnTo>
                      <a:lnTo>
                        <a:pt x="17" y="11"/>
                      </a:lnTo>
                      <a:lnTo>
                        <a:pt x="8" y="24"/>
                      </a:lnTo>
                      <a:lnTo>
                        <a:pt x="2" y="45"/>
                      </a:lnTo>
                      <a:lnTo>
                        <a:pt x="0" y="69"/>
                      </a:lnTo>
                      <a:lnTo>
                        <a:pt x="0" y="105"/>
                      </a:lnTo>
                      <a:lnTo>
                        <a:pt x="0" y="129"/>
                      </a:lnTo>
                      <a:lnTo>
                        <a:pt x="0" y="153"/>
                      </a:lnTo>
                      <a:lnTo>
                        <a:pt x="0" y="185"/>
                      </a:lnTo>
                      <a:lnTo>
                        <a:pt x="2" y="208"/>
                      </a:lnTo>
                      <a:lnTo>
                        <a:pt x="8" y="228"/>
                      </a:lnTo>
                      <a:lnTo>
                        <a:pt x="17" y="240"/>
                      </a:lnTo>
                      <a:lnTo>
                        <a:pt x="27" y="245"/>
                      </a:lnTo>
                      <a:lnTo>
                        <a:pt x="38" y="245"/>
                      </a:lnTo>
                      <a:lnTo>
                        <a:pt x="47" y="243"/>
                      </a:lnTo>
                      <a:lnTo>
                        <a:pt x="55" y="243"/>
                      </a:lnTo>
                      <a:lnTo>
                        <a:pt x="68" y="243"/>
                      </a:lnTo>
                      <a:lnTo>
                        <a:pt x="79" y="243"/>
                      </a:lnTo>
                      <a:lnTo>
                        <a:pt x="87" y="243"/>
                      </a:lnTo>
                      <a:lnTo>
                        <a:pt x="96" y="245"/>
                      </a:lnTo>
                      <a:lnTo>
                        <a:pt x="107" y="245"/>
                      </a:lnTo>
                      <a:lnTo>
                        <a:pt x="120" y="245"/>
                      </a:lnTo>
                      <a:lnTo>
                        <a:pt x="128" y="243"/>
                      </a:lnTo>
                      <a:lnTo>
                        <a:pt x="137" y="243"/>
                      </a:lnTo>
                      <a:lnTo>
                        <a:pt x="147" y="240"/>
                      </a:lnTo>
                      <a:lnTo>
                        <a:pt x="158" y="240"/>
                      </a:lnTo>
                      <a:lnTo>
                        <a:pt x="167" y="240"/>
                      </a:lnTo>
                      <a:lnTo>
                        <a:pt x="175" y="243"/>
                      </a:lnTo>
                      <a:lnTo>
                        <a:pt x="186" y="243"/>
                      </a:lnTo>
                      <a:lnTo>
                        <a:pt x="195" y="240"/>
                      </a:lnTo>
                      <a:lnTo>
                        <a:pt x="201" y="240"/>
                      </a:lnTo>
                      <a:lnTo>
                        <a:pt x="207" y="240"/>
                      </a:lnTo>
                      <a:lnTo>
                        <a:pt x="218" y="240"/>
                      </a:lnTo>
                      <a:close/>
                    </a:path>
                  </a:pathLst>
                </a:custGeom>
                <a:solidFill>
                  <a:srgbClr val="BFCE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8" name="Freeform 305"/>
                <p:cNvSpPr>
                  <a:spLocks/>
                </p:cNvSpPr>
                <p:nvPr/>
              </p:nvSpPr>
              <p:spPr bwMode="auto">
                <a:xfrm>
                  <a:off x="3163" y="2414"/>
                  <a:ext cx="249" cy="233"/>
                </a:xfrm>
                <a:custGeom>
                  <a:avLst/>
                  <a:gdLst>
                    <a:gd name="T0" fmla="*/ 210 w 249"/>
                    <a:gd name="T1" fmla="*/ 0 h 233"/>
                    <a:gd name="T2" fmla="*/ 193 w 249"/>
                    <a:gd name="T3" fmla="*/ 0 h 233"/>
                    <a:gd name="T4" fmla="*/ 169 w 249"/>
                    <a:gd name="T5" fmla="*/ 0 h 233"/>
                    <a:gd name="T6" fmla="*/ 152 w 249"/>
                    <a:gd name="T7" fmla="*/ 0 h 233"/>
                    <a:gd name="T8" fmla="*/ 129 w 249"/>
                    <a:gd name="T9" fmla="*/ 0 h 233"/>
                    <a:gd name="T10" fmla="*/ 112 w 249"/>
                    <a:gd name="T11" fmla="*/ 2 h 233"/>
                    <a:gd name="T12" fmla="*/ 88 w 249"/>
                    <a:gd name="T13" fmla="*/ 2 h 233"/>
                    <a:gd name="T14" fmla="*/ 73 w 249"/>
                    <a:gd name="T15" fmla="*/ 0 h 233"/>
                    <a:gd name="T16" fmla="*/ 52 w 249"/>
                    <a:gd name="T17" fmla="*/ 0 h 233"/>
                    <a:gd name="T18" fmla="*/ 39 w 249"/>
                    <a:gd name="T19" fmla="*/ 2 h 233"/>
                    <a:gd name="T20" fmla="*/ 17 w 249"/>
                    <a:gd name="T21" fmla="*/ 6 h 233"/>
                    <a:gd name="T22" fmla="*/ 2 w 249"/>
                    <a:gd name="T23" fmla="*/ 36 h 233"/>
                    <a:gd name="T24" fmla="*/ 0 w 249"/>
                    <a:gd name="T25" fmla="*/ 92 h 233"/>
                    <a:gd name="T26" fmla="*/ 0 w 249"/>
                    <a:gd name="T27" fmla="*/ 139 h 233"/>
                    <a:gd name="T28" fmla="*/ 2 w 249"/>
                    <a:gd name="T29" fmla="*/ 195 h 233"/>
                    <a:gd name="T30" fmla="*/ 17 w 249"/>
                    <a:gd name="T31" fmla="*/ 225 h 233"/>
                    <a:gd name="T32" fmla="*/ 41 w 249"/>
                    <a:gd name="T33" fmla="*/ 229 h 233"/>
                    <a:gd name="T34" fmla="*/ 58 w 249"/>
                    <a:gd name="T35" fmla="*/ 231 h 233"/>
                    <a:gd name="T36" fmla="*/ 82 w 249"/>
                    <a:gd name="T37" fmla="*/ 231 h 233"/>
                    <a:gd name="T38" fmla="*/ 99 w 249"/>
                    <a:gd name="T39" fmla="*/ 231 h 233"/>
                    <a:gd name="T40" fmla="*/ 122 w 249"/>
                    <a:gd name="T41" fmla="*/ 231 h 233"/>
                    <a:gd name="T42" fmla="*/ 139 w 249"/>
                    <a:gd name="T43" fmla="*/ 233 h 233"/>
                    <a:gd name="T44" fmla="*/ 161 w 249"/>
                    <a:gd name="T45" fmla="*/ 233 h 233"/>
                    <a:gd name="T46" fmla="*/ 178 w 249"/>
                    <a:gd name="T47" fmla="*/ 231 h 233"/>
                    <a:gd name="T48" fmla="*/ 197 w 249"/>
                    <a:gd name="T49" fmla="*/ 231 h 233"/>
                    <a:gd name="T50" fmla="*/ 210 w 249"/>
                    <a:gd name="T51" fmla="*/ 233 h 233"/>
                    <a:gd name="T52" fmla="*/ 232 w 249"/>
                    <a:gd name="T53" fmla="*/ 229 h 233"/>
                    <a:gd name="T54" fmla="*/ 247 w 249"/>
                    <a:gd name="T55" fmla="*/ 199 h 233"/>
                    <a:gd name="T56" fmla="*/ 249 w 249"/>
                    <a:gd name="T57" fmla="*/ 139 h 233"/>
                    <a:gd name="T58" fmla="*/ 249 w 249"/>
                    <a:gd name="T59" fmla="*/ 92 h 233"/>
                    <a:gd name="T60" fmla="*/ 247 w 249"/>
                    <a:gd name="T61" fmla="*/ 34 h 233"/>
                    <a:gd name="T62" fmla="*/ 232 w 249"/>
                    <a:gd name="T63" fmla="*/ 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9" h="233">
                      <a:moveTo>
                        <a:pt x="221" y="0"/>
                      </a:moveTo>
                      <a:lnTo>
                        <a:pt x="210" y="0"/>
                      </a:lnTo>
                      <a:lnTo>
                        <a:pt x="202" y="0"/>
                      </a:lnTo>
                      <a:lnTo>
                        <a:pt x="193" y="0"/>
                      </a:lnTo>
                      <a:lnTo>
                        <a:pt x="180" y="0"/>
                      </a:lnTo>
                      <a:lnTo>
                        <a:pt x="169" y="0"/>
                      </a:lnTo>
                      <a:lnTo>
                        <a:pt x="161" y="0"/>
                      </a:lnTo>
                      <a:lnTo>
                        <a:pt x="152" y="0"/>
                      </a:lnTo>
                      <a:lnTo>
                        <a:pt x="142" y="0"/>
                      </a:lnTo>
                      <a:lnTo>
                        <a:pt x="129" y="0"/>
                      </a:lnTo>
                      <a:lnTo>
                        <a:pt x="120" y="0"/>
                      </a:lnTo>
                      <a:lnTo>
                        <a:pt x="112" y="2"/>
                      </a:lnTo>
                      <a:lnTo>
                        <a:pt x="99" y="2"/>
                      </a:lnTo>
                      <a:lnTo>
                        <a:pt x="88" y="2"/>
                      </a:lnTo>
                      <a:lnTo>
                        <a:pt x="82" y="0"/>
                      </a:lnTo>
                      <a:lnTo>
                        <a:pt x="73" y="0"/>
                      </a:lnTo>
                      <a:lnTo>
                        <a:pt x="62" y="0"/>
                      </a:lnTo>
                      <a:lnTo>
                        <a:pt x="52" y="0"/>
                      </a:lnTo>
                      <a:lnTo>
                        <a:pt x="45" y="0"/>
                      </a:lnTo>
                      <a:lnTo>
                        <a:pt x="39" y="2"/>
                      </a:lnTo>
                      <a:lnTo>
                        <a:pt x="30" y="2"/>
                      </a:lnTo>
                      <a:lnTo>
                        <a:pt x="17" y="6"/>
                      </a:lnTo>
                      <a:lnTo>
                        <a:pt x="9" y="19"/>
                      </a:lnTo>
                      <a:lnTo>
                        <a:pt x="2" y="36"/>
                      </a:lnTo>
                      <a:lnTo>
                        <a:pt x="0" y="60"/>
                      </a:lnTo>
                      <a:lnTo>
                        <a:pt x="0" y="92"/>
                      </a:lnTo>
                      <a:lnTo>
                        <a:pt x="0" y="115"/>
                      </a:lnTo>
                      <a:lnTo>
                        <a:pt x="0" y="139"/>
                      </a:lnTo>
                      <a:lnTo>
                        <a:pt x="0" y="173"/>
                      </a:lnTo>
                      <a:lnTo>
                        <a:pt x="2" y="195"/>
                      </a:lnTo>
                      <a:lnTo>
                        <a:pt x="9" y="214"/>
                      </a:lnTo>
                      <a:lnTo>
                        <a:pt x="17" y="225"/>
                      </a:lnTo>
                      <a:lnTo>
                        <a:pt x="30" y="229"/>
                      </a:lnTo>
                      <a:lnTo>
                        <a:pt x="41" y="229"/>
                      </a:lnTo>
                      <a:lnTo>
                        <a:pt x="49" y="229"/>
                      </a:lnTo>
                      <a:lnTo>
                        <a:pt x="58" y="231"/>
                      </a:lnTo>
                      <a:lnTo>
                        <a:pt x="71" y="231"/>
                      </a:lnTo>
                      <a:lnTo>
                        <a:pt x="82" y="231"/>
                      </a:lnTo>
                      <a:lnTo>
                        <a:pt x="90" y="231"/>
                      </a:lnTo>
                      <a:lnTo>
                        <a:pt x="99" y="231"/>
                      </a:lnTo>
                      <a:lnTo>
                        <a:pt x="109" y="231"/>
                      </a:lnTo>
                      <a:lnTo>
                        <a:pt x="122" y="231"/>
                      </a:lnTo>
                      <a:lnTo>
                        <a:pt x="131" y="231"/>
                      </a:lnTo>
                      <a:lnTo>
                        <a:pt x="139" y="233"/>
                      </a:lnTo>
                      <a:lnTo>
                        <a:pt x="150" y="233"/>
                      </a:lnTo>
                      <a:lnTo>
                        <a:pt x="161" y="233"/>
                      </a:lnTo>
                      <a:lnTo>
                        <a:pt x="169" y="231"/>
                      </a:lnTo>
                      <a:lnTo>
                        <a:pt x="178" y="231"/>
                      </a:lnTo>
                      <a:lnTo>
                        <a:pt x="189" y="231"/>
                      </a:lnTo>
                      <a:lnTo>
                        <a:pt x="197" y="231"/>
                      </a:lnTo>
                      <a:lnTo>
                        <a:pt x="204" y="231"/>
                      </a:lnTo>
                      <a:lnTo>
                        <a:pt x="210" y="233"/>
                      </a:lnTo>
                      <a:lnTo>
                        <a:pt x="221" y="233"/>
                      </a:lnTo>
                      <a:lnTo>
                        <a:pt x="232" y="229"/>
                      </a:lnTo>
                      <a:lnTo>
                        <a:pt x="240" y="216"/>
                      </a:lnTo>
                      <a:lnTo>
                        <a:pt x="247" y="199"/>
                      </a:lnTo>
                      <a:lnTo>
                        <a:pt x="249" y="175"/>
                      </a:lnTo>
                      <a:lnTo>
                        <a:pt x="249" y="139"/>
                      </a:lnTo>
                      <a:lnTo>
                        <a:pt x="249" y="115"/>
                      </a:lnTo>
                      <a:lnTo>
                        <a:pt x="249" y="92"/>
                      </a:lnTo>
                      <a:lnTo>
                        <a:pt x="249" y="57"/>
                      </a:lnTo>
                      <a:lnTo>
                        <a:pt x="247" y="34"/>
                      </a:lnTo>
                      <a:lnTo>
                        <a:pt x="240" y="17"/>
                      </a:lnTo>
                      <a:lnTo>
                        <a:pt x="232" y="4"/>
                      </a:lnTo>
                      <a:lnTo>
                        <a:pt x="221" y="0"/>
                      </a:lnTo>
                      <a:close/>
                    </a:path>
                  </a:pathLst>
                </a:custGeom>
                <a:solidFill>
                  <a:srgbClr val="BFCE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 name="Freeform 306"/>
                <p:cNvSpPr>
                  <a:spLocks/>
                </p:cNvSpPr>
                <p:nvPr/>
              </p:nvSpPr>
              <p:spPr bwMode="auto">
                <a:xfrm>
                  <a:off x="3444" y="2411"/>
                  <a:ext cx="248" cy="238"/>
                </a:xfrm>
                <a:custGeom>
                  <a:avLst/>
                  <a:gdLst>
                    <a:gd name="T0" fmla="*/ 208 w 248"/>
                    <a:gd name="T1" fmla="*/ 0 h 238"/>
                    <a:gd name="T2" fmla="*/ 190 w 248"/>
                    <a:gd name="T3" fmla="*/ 0 h 238"/>
                    <a:gd name="T4" fmla="*/ 169 w 248"/>
                    <a:gd name="T5" fmla="*/ 0 h 238"/>
                    <a:gd name="T6" fmla="*/ 152 w 248"/>
                    <a:gd name="T7" fmla="*/ 0 h 238"/>
                    <a:gd name="T8" fmla="*/ 128 w 248"/>
                    <a:gd name="T9" fmla="*/ 0 h 238"/>
                    <a:gd name="T10" fmla="*/ 111 w 248"/>
                    <a:gd name="T11" fmla="*/ 3 h 238"/>
                    <a:gd name="T12" fmla="*/ 88 w 248"/>
                    <a:gd name="T13" fmla="*/ 3 h 238"/>
                    <a:gd name="T14" fmla="*/ 73 w 248"/>
                    <a:gd name="T15" fmla="*/ 3 h 238"/>
                    <a:gd name="T16" fmla="*/ 51 w 248"/>
                    <a:gd name="T17" fmla="*/ 3 h 238"/>
                    <a:gd name="T18" fmla="*/ 38 w 248"/>
                    <a:gd name="T19" fmla="*/ 0 h 238"/>
                    <a:gd name="T20" fmla="*/ 17 w 248"/>
                    <a:gd name="T21" fmla="*/ 5 h 238"/>
                    <a:gd name="T22" fmla="*/ 2 w 248"/>
                    <a:gd name="T23" fmla="*/ 37 h 238"/>
                    <a:gd name="T24" fmla="*/ 0 w 248"/>
                    <a:gd name="T25" fmla="*/ 97 h 238"/>
                    <a:gd name="T26" fmla="*/ 0 w 248"/>
                    <a:gd name="T27" fmla="*/ 144 h 238"/>
                    <a:gd name="T28" fmla="*/ 2 w 248"/>
                    <a:gd name="T29" fmla="*/ 202 h 238"/>
                    <a:gd name="T30" fmla="*/ 17 w 248"/>
                    <a:gd name="T31" fmla="*/ 232 h 238"/>
                    <a:gd name="T32" fmla="*/ 41 w 248"/>
                    <a:gd name="T33" fmla="*/ 236 h 238"/>
                    <a:gd name="T34" fmla="*/ 58 w 248"/>
                    <a:gd name="T35" fmla="*/ 236 h 238"/>
                    <a:gd name="T36" fmla="*/ 79 w 248"/>
                    <a:gd name="T37" fmla="*/ 236 h 238"/>
                    <a:gd name="T38" fmla="*/ 96 w 248"/>
                    <a:gd name="T39" fmla="*/ 238 h 238"/>
                    <a:gd name="T40" fmla="*/ 120 w 248"/>
                    <a:gd name="T41" fmla="*/ 238 h 238"/>
                    <a:gd name="T42" fmla="*/ 137 w 248"/>
                    <a:gd name="T43" fmla="*/ 238 h 238"/>
                    <a:gd name="T44" fmla="*/ 160 w 248"/>
                    <a:gd name="T45" fmla="*/ 238 h 238"/>
                    <a:gd name="T46" fmla="*/ 175 w 248"/>
                    <a:gd name="T47" fmla="*/ 238 h 238"/>
                    <a:gd name="T48" fmla="*/ 197 w 248"/>
                    <a:gd name="T49" fmla="*/ 238 h 238"/>
                    <a:gd name="T50" fmla="*/ 210 w 248"/>
                    <a:gd name="T51" fmla="*/ 238 h 238"/>
                    <a:gd name="T52" fmla="*/ 231 w 248"/>
                    <a:gd name="T53" fmla="*/ 234 h 238"/>
                    <a:gd name="T54" fmla="*/ 246 w 248"/>
                    <a:gd name="T55" fmla="*/ 204 h 238"/>
                    <a:gd name="T56" fmla="*/ 248 w 248"/>
                    <a:gd name="T57" fmla="*/ 144 h 238"/>
                    <a:gd name="T58" fmla="*/ 248 w 248"/>
                    <a:gd name="T59" fmla="*/ 97 h 238"/>
                    <a:gd name="T60" fmla="*/ 246 w 248"/>
                    <a:gd name="T61" fmla="*/ 37 h 238"/>
                    <a:gd name="T62" fmla="*/ 231 w 248"/>
                    <a:gd name="T63" fmla="*/ 5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8" h="238">
                      <a:moveTo>
                        <a:pt x="220" y="0"/>
                      </a:moveTo>
                      <a:lnTo>
                        <a:pt x="208" y="0"/>
                      </a:lnTo>
                      <a:lnTo>
                        <a:pt x="199" y="0"/>
                      </a:lnTo>
                      <a:lnTo>
                        <a:pt x="190" y="0"/>
                      </a:lnTo>
                      <a:lnTo>
                        <a:pt x="180" y="0"/>
                      </a:lnTo>
                      <a:lnTo>
                        <a:pt x="169" y="0"/>
                      </a:lnTo>
                      <a:lnTo>
                        <a:pt x="160" y="0"/>
                      </a:lnTo>
                      <a:lnTo>
                        <a:pt x="152" y="0"/>
                      </a:lnTo>
                      <a:lnTo>
                        <a:pt x="141" y="0"/>
                      </a:lnTo>
                      <a:lnTo>
                        <a:pt x="128" y="0"/>
                      </a:lnTo>
                      <a:lnTo>
                        <a:pt x="120" y="0"/>
                      </a:lnTo>
                      <a:lnTo>
                        <a:pt x="111" y="3"/>
                      </a:lnTo>
                      <a:lnTo>
                        <a:pt x="98" y="3"/>
                      </a:lnTo>
                      <a:lnTo>
                        <a:pt x="88" y="3"/>
                      </a:lnTo>
                      <a:lnTo>
                        <a:pt x="79" y="3"/>
                      </a:lnTo>
                      <a:lnTo>
                        <a:pt x="73" y="3"/>
                      </a:lnTo>
                      <a:lnTo>
                        <a:pt x="62" y="3"/>
                      </a:lnTo>
                      <a:lnTo>
                        <a:pt x="51" y="3"/>
                      </a:lnTo>
                      <a:lnTo>
                        <a:pt x="45" y="0"/>
                      </a:lnTo>
                      <a:lnTo>
                        <a:pt x="38" y="0"/>
                      </a:lnTo>
                      <a:lnTo>
                        <a:pt x="28" y="0"/>
                      </a:lnTo>
                      <a:lnTo>
                        <a:pt x="17" y="5"/>
                      </a:lnTo>
                      <a:lnTo>
                        <a:pt x="8" y="18"/>
                      </a:lnTo>
                      <a:lnTo>
                        <a:pt x="2" y="37"/>
                      </a:lnTo>
                      <a:lnTo>
                        <a:pt x="0" y="60"/>
                      </a:lnTo>
                      <a:lnTo>
                        <a:pt x="0" y="97"/>
                      </a:lnTo>
                      <a:lnTo>
                        <a:pt x="0" y="120"/>
                      </a:lnTo>
                      <a:lnTo>
                        <a:pt x="0" y="144"/>
                      </a:lnTo>
                      <a:lnTo>
                        <a:pt x="0" y="178"/>
                      </a:lnTo>
                      <a:lnTo>
                        <a:pt x="2" y="202"/>
                      </a:lnTo>
                      <a:lnTo>
                        <a:pt x="8" y="219"/>
                      </a:lnTo>
                      <a:lnTo>
                        <a:pt x="17" y="232"/>
                      </a:lnTo>
                      <a:lnTo>
                        <a:pt x="28" y="236"/>
                      </a:lnTo>
                      <a:lnTo>
                        <a:pt x="41" y="236"/>
                      </a:lnTo>
                      <a:lnTo>
                        <a:pt x="49" y="236"/>
                      </a:lnTo>
                      <a:lnTo>
                        <a:pt x="58" y="236"/>
                      </a:lnTo>
                      <a:lnTo>
                        <a:pt x="68" y="236"/>
                      </a:lnTo>
                      <a:lnTo>
                        <a:pt x="79" y="236"/>
                      </a:lnTo>
                      <a:lnTo>
                        <a:pt x="88" y="236"/>
                      </a:lnTo>
                      <a:lnTo>
                        <a:pt x="96" y="238"/>
                      </a:lnTo>
                      <a:lnTo>
                        <a:pt x="107" y="238"/>
                      </a:lnTo>
                      <a:lnTo>
                        <a:pt x="120" y="238"/>
                      </a:lnTo>
                      <a:lnTo>
                        <a:pt x="128" y="238"/>
                      </a:lnTo>
                      <a:lnTo>
                        <a:pt x="137" y="238"/>
                      </a:lnTo>
                      <a:lnTo>
                        <a:pt x="150" y="238"/>
                      </a:lnTo>
                      <a:lnTo>
                        <a:pt x="160" y="238"/>
                      </a:lnTo>
                      <a:lnTo>
                        <a:pt x="169" y="238"/>
                      </a:lnTo>
                      <a:lnTo>
                        <a:pt x="175" y="238"/>
                      </a:lnTo>
                      <a:lnTo>
                        <a:pt x="186" y="238"/>
                      </a:lnTo>
                      <a:lnTo>
                        <a:pt x="197" y="238"/>
                      </a:lnTo>
                      <a:lnTo>
                        <a:pt x="203" y="238"/>
                      </a:lnTo>
                      <a:lnTo>
                        <a:pt x="210" y="238"/>
                      </a:lnTo>
                      <a:lnTo>
                        <a:pt x="220" y="238"/>
                      </a:lnTo>
                      <a:lnTo>
                        <a:pt x="231" y="234"/>
                      </a:lnTo>
                      <a:lnTo>
                        <a:pt x="240" y="221"/>
                      </a:lnTo>
                      <a:lnTo>
                        <a:pt x="246" y="204"/>
                      </a:lnTo>
                      <a:lnTo>
                        <a:pt x="248" y="180"/>
                      </a:lnTo>
                      <a:lnTo>
                        <a:pt x="248" y="144"/>
                      </a:lnTo>
                      <a:lnTo>
                        <a:pt x="248" y="120"/>
                      </a:lnTo>
                      <a:lnTo>
                        <a:pt x="248" y="97"/>
                      </a:lnTo>
                      <a:lnTo>
                        <a:pt x="248" y="60"/>
                      </a:lnTo>
                      <a:lnTo>
                        <a:pt x="246" y="37"/>
                      </a:lnTo>
                      <a:lnTo>
                        <a:pt x="240" y="18"/>
                      </a:lnTo>
                      <a:lnTo>
                        <a:pt x="231" y="5"/>
                      </a:lnTo>
                      <a:lnTo>
                        <a:pt x="220" y="0"/>
                      </a:lnTo>
                      <a:close/>
                    </a:path>
                  </a:pathLst>
                </a:custGeom>
                <a:solidFill>
                  <a:srgbClr val="BFCE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 name="Freeform 307"/>
                <p:cNvSpPr>
                  <a:spLocks/>
                </p:cNvSpPr>
                <p:nvPr/>
              </p:nvSpPr>
              <p:spPr bwMode="auto">
                <a:xfrm>
                  <a:off x="3018" y="2407"/>
                  <a:ext cx="120" cy="247"/>
                </a:xfrm>
                <a:custGeom>
                  <a:avLst/>
                  <a:gdLst>
                    <a:gd name="T0" fmla="*/ 120 w 120"/>
                    <a:gd name="T1" fmla="*/ 180 h 247"/>
                    <a:gd name="T2" fmla="*/ 120 w 120"/>
                    <a:gd name="T3" fmla="*/ 146 h 247"/>
                    <a:gd name="T4" fmla="*/ 120 w 120"/>
                    <a:gd name="T5" fmla="*/ 122 h 247"/>
                    <a:gd name="T6" fmla="*/ 120 w 120"/>
                    <a:gd name="T7" fmla="*/ 99 h 247"/>
                    <a:gd name="T8" fmla="*/ 120 w 120"/>
                    <a:gd name="T9" fmla="*/ 67 h 247"/>
                    <a:gd name="T10" fmla="*/ 117 w 120"/>
                    <a:gd name="T11" fmla="*/ 45 h 247"/>
                    <a:gd name="T12" fmla="*/ 111 w 120"/>
                    <a:gd name="T13" fmla="*/ 26 h 247"/>
                    <a:gd name="T14" fmla="*/ 102 w 120"/>
                    <a:gd name="T15" fmla="*/ 15 h 247"/>
                    <a:gd name="T16" fmla="*/ 90 w 120"/>
                    <a:gd name="T17" fmla="*/ 11 h 247"/>
                    <a:gd name="T18" fmla="*/ 75 w 120"/>
                    <a:gd name="T19" fmla="*/ 11 h 247"/>
                    <a:gd name="T20" fmla="*/ 66 w 120"/>
                    <a:gd name="T21" fmla="*/ 11 h 247"/>
                    <a:gd name="T22" fmla="*/ 57 w 120"/>
                    <a:gd name="T23" fmla="*/ 11 h 247"/>
                    <a:gd name="T24" fmla="*/ 42 w 120"/>
                    <a:gd name="T25" fmla="*/ 11 h 247"/>
                    <a:gd name="T26" fmla="*/ 30 w 120"/>
                    <a:gd name="T27" fmla="*/ 7 h 247"/>
                    <a:gd name="T28" fmla="*/ 21 w 120"/>
                    <a:gd name="T29" fmla="*/ 0 h 247"/>
                    <a:gd name="T30" fmla="*/ 15 w 120"/>
                    <a:gd name="T31" fmla="*/ 0 h 247"/>
                    <a:gd name="T32" fmla="*/ 6 w 120"/>
                    <a:gd name="T33" fmla="*/ 11 h 247"/>
                    <a:gd name="T34" fmla="*/ 0 w 120"/>
                    <a:gd name="T35" fmla="*/ 30 h 247"/>
                    <a:gd name="T36" fmla="*/ 0 w 120"/>
                    <a:gd name="T37" fmla="*/ 47 h 247"/>
                    <a:gd name="T38" fmla="*/ 4 w 120"/>
                    <a:gd name="T39" fmla="*/ 64 h 247"/>
                    <a:gd name="T40" fmla="*/ 6 w 120"/>
                    <a:gd name="T41" fmla="*/ 90 h 247"/>
                    <a:gd name="T42" fmla="*/ 6 w 120"/>
                    <a:gd name="T43" fmla="*/ 114 h 247"/>
                    <a:gd name="T44" fmla="*/ 6 w 120"/>
                    <a:gd name="T45" fmla="*/ 131 h 247"/>
                    <a:gd name="T46" fmla="*/ 6 w 120"/>
                    <a:gd name="T47" fmla="*/ 148 h 247"/>
                    <a:gd name="T48" fmla="*/ 6 w 120"/>
                    <a:gd name="T49" fmla="*/ 172 h 247"/>
                    <a:gd name="T50" fmla="*/ 4 w 120"/>
                    <a:gd name="T51" fmla="*/ 193 h 247"/>
                    <a:gd name="T52" fmla="*/ 2 w 120"/>
                    <a:gd name="T53" fmla="*/ 208 h 247"/>
                    <a:gd name="T54" fmla="*/ 0 w 120"/>
                    <a:gd name="T55" fmla="*/ 223 h 247"/>
                    <a:gd name="T56" fmla="*/ 6 w 120"/>
                    <a:gd name="T57" fmla="*/ 236 h 247"/>
                    <a:gd name="T58" fmla="*/ 17 w 120"/>
                    <a:gd name="T59" fmla="*/ 247 h 247"/>
                    <a:gd name="T60" fmla="*/ 27 w 120"/>
                    <a:gd name="T61" fmla="*/ 244 h 247"/>
                    <a:gd name="T62" fmla="*/ 38 w 120"/>
                    <a:gd name="T63" fmla="*/ 240 h 247"/>
                    <a:gd name="T64" fmla="*/ 53 w 120"/>
                    <a:gd name="T65" fmla="*/ 236 h 247"/>
                    <a:gd name="T66" fmla="*/ 64 w 120"/>
                    <a:gd name="T67" fmla="*/ 236 h 247"/>
                    <a:gd name="T68" fmla="*/ 70 w 120"/>
                    <a:gd name="T69" fmla="*/ 236 h 247"/>
                    <a:gd name="T70" fmla="*/ 79 w 120"/>
                    <a:gd name="T71" fmla="*/ 236 h 247"/>
                    <a:gd name="T72" fmla="*/ 90 w 120"/>
                    <a:gd name="T73" fmla="*/ 236 h 247"/>
                    <a:gd name="T74" fmla="*/ 102 w 120"/>
                    <a:gd name="T75" fmla="*/ 232 h 247"/>
                    <a:gd name="T76" fmla="*/ 111 w 120"/>
                    <a:gd name="T77" fmla="*/ 219 h 247"/>
                    <a:gd name="T78" fmla="*/ 117 w 120"/>
                    <a:gd name="T79" fmla="*/ 202 h 247"/>
                    <a:gd name="T80" fmla="*/ 120 w 120"/>
                    <a:gd name="T81" fmla="*/ 18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0" h="247">
                      <a:moveTo>
                        <a:pt x="120" y="180"/>
                      </a:moveTo>
                      <a:lnTo>
                        <a:pt x="120" y="146"/>
                      </a:lnTo>
                      <a:lnTo>
                        <a:pt x="120" y="122"/>
                      </a:lnTo>
                      <a:lnTo>
                        <a:pt x="120" y="99"/>
                      </a:lnTo>
                      <a:lnTo>
                        <a:pt x="120" y="67"/>
                      </a:lnTo>
                      <a:lnTo>
                        <a:pt x="117" y="45"/>
                      </a:lnTo>
                      <a:lnTo>
                        <a:pt x="111" y="26"/>
                      </a:lnTo>
                      <a:lnTo>
                        <a:pt x="102" y="15"/>
                      </a:lnTo>
                      <a:lnTo>
                        <a:pt x="90" y="11"/>
                      </a:lnTo>
                      <a:lnTo>
                        <a:pt x="75" y="11"/>
                      </a:lnTo>
                      <a:lnTo>
                        <a:pt x="66" y="11"/>
                      </a:lnTo>
                      <a:lnTo>
                        <a:pt x="57" y="11"/>
                      </a:lnTo>
                      <a:lnTo>
                        <a:pt x="42" y="11"/>
                      </a:lnTo>
                      <a:lnTo>
                        <a:pt x="30" y="7"/>
                      </a:lnTo>
                      <a:lnTo>
                        <a:pt x="21" y="0"/>
                      </a:lnTo>
                      <a:lnTo>
                        <a:pt x="15" y="0"/>
                      </a:lnTo>
                      <a:lnTo>
                        <a:pt x="6" y="11"/>
                      </a:lnTo>
                      <a:lnTo>
                        <a:pt x="0" y="30"/>
                      </a:lnTo>
                      <a:lnTo>
                        <a:pt x="0" y="47"/>
                      </a:lnTo>
                      <a:lnTo>
                        <a:pt x="4" y="64"/>
                      </a:lnTo>
                      <a:lnTo>
                        <a:pt x="6" y="90"/>
                      </a:lnTo>
                      <a:lnTo>
                        <a:pt x="6" y="114"/>
                      </a:lnTo>
                      <a:lnTo>
                        <a:pt x="6" y="131"/>
                      </a:lnTo>
                      <a:lnTo>
                        <a:pt x="6" y="148"/>
                      </a:lnTo>
                      <a:lnTo>
                        <a:pt x="6" y="172"/>
                      </a:lnTo>
                      <a:lnTo>
                        <a:pt x="4" y="193"/>
                      </a:lnTo>
                      <a:lnTo>
                        <a:pt x="2" y="208"/>
                      </a:lnTo>
                      <a:lnTo>
                        <a:pt x="0" y="223"/>
                      </a:lnTo>
                      <a:lnTo>
                        <a:pt x="6" y="236"/>
                      </a:lnTo>
                      <a:lnTo>
                        <a:pt x="17" y="247"/>
                      </a:lnTo>
                      <a:lnTo>
                        <a:pt x="27" y="244"/>
                      </a:lnTo>
                      <a:lnTo>
                        <a:pt x="38" y="240"/>
                      </a:lnTo>
                      <a:lnTo>
                        <a:pt x="53" y="236"/>
                      </a:lnTo>
                      <a:lnTo>
                        <a:pt x="64" y="236"/>
                      </a:lnTo>
                      <a:lnTo>
                        <a:pt x="70" y="236"/>
                      </a:lnTo>
                      <a:lnTo>
                        <a:pt x="79" y="236"/>
                      </a:lnTo>
                      <a:lnTo>
                        <a:pt x="90" y="236"/>
                      </a:lnTo>
                      <a:lnTo>
                        <a:pt x="102" y="232"/>
                      </a:lnTo>
                      <a:lnTo>
                        <a:pt x="111" y="219"/>
                      </a:lnTo>
                      <a:lnTo>
                        <a:pt x="117" y="202"/>
                      </a:lnTo>
                      <a:lnTo>
                        <a:pt x="120" y="180"/>
                      </a:lnTo>
                      <a:close/>
                    </a:path>
                  </a:pathLst>
                </a:custGeom>
                <a:solidFill>
                  <a:srgbClr val="BFCE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 name="Freeform 308"/>
                <p:cNvSpPr>
                  <a:spLocks/>
                </p:cNvSpPr>
                <p:nvPr/>
              </p:nvSpPr>
              <p:spPr bwMode="auto">
                <a:xfrm>
                  <a:off x="3033" y="2714"/>
                  <a:ext cx="248" cy="233"/>
                </a:xfrm>
                <a:custGeom>
                  <a:avLst/>
                  <a:gdLst>
                    <a:gd name="T0" fmla="*/ 229 w 248"/>
                    <a:gd name="T1" fmla="*/ 229 h 233"/>
                    <a:gd name="T2" fmla="*/ 244 w 248"/>
                    <a:gd name="T3" fmla="*/ 199 h 233"/>
                    <a:gd name="T4" fmla="*/ 246 w 248"/>
                    <a:gd name="T5" fmla="*/ 141 h 233"/>
                    <a:gd name="T6" fmla="*/ 248 w 248"/>
                    <a:gd name="T7" fmla="*/ 94 h 233"/>
                    <a:gd name="T8" fmla="*/ 246 w 248"/>
                    <a:gd name="T9" fmla="*/ 36 h 233"/>
                    <a:gd name="T10" fmla="*/ 229 w 248"/>
                    <a:gd name="T11" fmla="*/ 6 h 233"/>
                    <a:gd name="T12" fmla="*/ 205 w 248"/>
                    <a:gd name="T13" fmla="*/ 2 h 233"/>
                    <a:gd name="T14" fmla="*/ 188 w 248"/>
                    <a:gd name="T15" fmla="*/ 2 h 233"/>
                    <a:gd name="T16" fmla="*/ 167 w 248"/>
                    <a:gd name="T17" fmla="*/ 2 h 233"/>
                    <a:gd name="T18" fmla="*/ 150 w 248"/>
                    <a:gd name="T19" fmla="*/ 0 h 233"/>
                    <a:gd name="T20" fmla="*/ 126 w 248"/>
                    <a:gd name="T21" fmla="*/ 0 h 233"/>
                    <a:gd name="T22" fmla="*/ 109 w 248"/>
                    <a:gd name="T23" fmla="*/ 0 h 233"/>
                    <a:gd name="T24" fmla="*/ 85 w 248"/>
                    <a:gd name="T25" fmla="*/ 0 h 233"/>
                    <a:gd name="T26" fmla="*/ 70 w 248"/>
                    <a:gd name="T27" fmla="*/ 0 h 233"/>
                    <a:gd name="T28" fmla="*/ 49 w 248"/>
                    <a:gd name="T29" fmla="*/ 0 h 233"/>
                    <a:gd name="T30" fmla="*/ 36 w 248"/>
                    <a:gd name="T31" fmla="*/ 0 h 233"/>
                    <a:gd name="T32" fmla="*/ 17 w 248"/>
                    <a:gd name="T33" fmla="*/ 4 h 233"/>
                    <a:gd name="T34" fmla="*/ 2 w 248"/>
                    <a:gd name="T35" fmla="*/ 32 h 233"/>
                    <a:gd name="T36" fmla="*/ 0 w 248"/>
                    <a:gd name="T37" fmla="*/ 85 h 233"/>
                    <a:gd name="T38" fmla="*/ 0 w 248"/>
                    <a:gd name="T39" fmla="*/ 132 h 233"/>
                    <a:gd name="T40" fmla="*/ 2 w 248"/>
                    <a:gd name="T41" fmla="*/ 188 h 233"/>
                    <a:gd name="T42" fmla="*/ 17 w 248"/>
                    <a:gd name="T43" fmla="*/ 218 h 233"/>
                    <a:gd name="T44" fmla="*/ 38 w 248"/>
                    <a:gd name="T45" fmla="*/ 224 h 233"/>
                    <a:gd name="T46" fmla="*/ 55 w 248"/>
                    <a:gd name="T47" fmla="*/ 224 h 233"/>
                    <a:gd name="T48" fmla="*/ 77 w 248"/>
                    <a:gd name="T49" fmla="*/ 227 h 233"/>
                    <a:gd name="T50" fmla="*/ 94 w 248"/>
                    <a:gd name="T51" fmla="*/ 224 h 233"/>
                    <a:gd name="T52" fmla="*/ 117 w 248"/>
                    <a:gd name="T53" fmla="*/ 227 h 233"/>
                    <a:gd name="T54" fmla="*/ 135 w 248"/>
                    <a:gd name="T55" fmla="*/ 227 h 233"/>
                    <a:gd name="T56" fmla="*/ 158 w 248"/>
                    <a:gd name="T57" fmla="*/ 229 h 233"/>
                    <a:gd name="T58" fmla="*/ 175 w 248"/>
                    <a:gd name="T59" fmla="*/ 229 h 233"/>
                    <a:gd name="T60" fmla="*/ 194 w 248"/>
                    <a:gd name="T61" fmla="*/ 231 h 233"/>
                    <a:gd name="T62" fmla="*/ 207 w 248"/>
                    <a:gd name="T63" fmla="*/ 231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8" h="233">
                      <a:moveTo>
                        <a:pt x="218" y="233"/>
                      </a:moveTo>
                      <a:lnTo>
                        <a:pt x="229" y="229"/>
                      </a:lnTo>
                      <a:lnTo>
                        <a:pt x="237" y="216"/>
                      </a:lnTo>
                      <a:lnTo>
                        <a:pt x="244" y="199"/>
                      </a:lnTo>
                      <a:lnTo>
                        <a:pt x="246" y="175"/>
                      </a:lnTo>
                      <a:lnTo>
                        <a:pt x="246" y="141"/>
                      </a:lnTo>
                      <a:lnTo>
                        <a:pt x="248" y="117"/>
                      </a:lnTo>
                      <a:lnTo>
                        <a:pt x="248" y="94"/>
                      </a:lnTo>
                      <a:lnTo>
                        <a:pt x="248" y="59"/>
                      </a:lnTo>
                      <a:lnTo>
                        <a:pt x="246" y="36"/>
                      </a:lnTo>
                      <a:lnTo>
                        <a:pt x="239" y="19"/>
                      </a:lnTo>
                      <a:lnTo>
                        <a:pt x="229" y="6"/>
                      </a:lnTo>
                      <a:lnTo>
                        <a:pt x="218" y="2"/>
                      </a:lnTo>
                      <a:lnTo>
                        <a:pt x="205" y="2"/>
                      </a:lnTo>
                      <a:lnTo>
                        <a:pt x="197" y="2"/>
                      </a:lnTo>
                      <a:lnTo>
                        <a:pt x="188" y="2"/>
                      </a:lnTo>
                      <a:lnTo>
                        <a:pt x="177" y="2"/>
                      </a:lnTo>
                      <a:lnTo>
                        <a:pt x="167" y="2"/>
                      </a:lnTo>
                      <a:lnTo>
                        <a:pt x="158" y="0"/>
                      </a:lnTo>
                      <a:lnTo>
                        <a:pt x="150" y="0"/>
                      </a:lnTo>
                      <a:lnTo>
                        <a:pt x="139" y="0"/>
                      </a:lnTo>
                      <a:lnTo>
                        <a:pt x="126" y="0"/>
                      </a:lnTo>
                      <a:lnTo>
                        <a:pt x="117" y="0"/>
                      </a:lnTo>
                      <a:lnTo>
                        <a:pt x="109" y="0"/>
                      </a:lnTo>
                      <a:lnTo>
                        <a:pt x="96" y="0"/>
                      </a:lnTo>
                      <a:lnTo>
                        <a:pt x="85" y="0"/>
                      </a:lnTo>
                      <a:lnTo>
                        <a:pt x="79" y="0"/>
                      </a:lnTo>
                      <a:lnTo>
                        <a:pt x="70" y="0"/>
                      </a:lnTo>
                      <a:lnTo>
                        <a:pt x="60" y="0"/>
                      </a:lnTo>
                      <a:lnTo>
                        <a:pt x="49" y="0"/>
                      </a:lnTo>
                      <a:lnTo>
                        <a:pt x="42" y="0"/>
                      </a:lnTo>
                      <a:lnTo>
                        <a:pt x="36" y="0"/>
                      </a:lnTo>
                      <a:lnTo>
                        <a:pt x="27" y="0"/>
                      </a:lnTo>
                      <a:lnTo>
                        <a:pt x="17" y="4"/>
                      </a:lnTo>
                      <a:lnTo>
                        <a:pt x="8" y="15"/>
                      </a:lnTo>
                      <a:lnTo>
                        <a:pt x="2" y="32"/>
                      </a:lnTo>
                      <a:lnTo>
                        <a:pt x="0" y="53"/>
                      </a:lnTo>
                      <a:lnTo>
                        <a:pt x="0" y="85"/>
                      </a:lnTo>
                      <a:lnTo>
                        <a:pt x="0" y="109"/>
                      </a:lnTo>
                      <a:lnTo>
                        <a:pt x="0" y="132"/>
                      </a:lnTo>
                      <a:lnTo>
                        <a:pt x="0" y="167"/>
                      </a:lnTo>
                      <a:lnTo>
                        <a:pt x="2" y="188"/>
                      </a:lnTo>
                      <a:lnTo>
                        <a:pt x="8" y="205"/>
                      </a:lnTo>
                      <a:lnTo>
                        <a:pt x="17" y="218"/>
                      </a:lnTo>
                      <a:lnTo>
                        <a:pt x="27" y="224"/>
                      </a:lnTo>
                      <a:lnTo>
                        <a:pt x="38" y="224"/>
                      </a:lnTo>
                      <a:lnTo>
                        <a:pt x="47" y="224"/>
                      </a:lnTo>
                      <a:lnTo>
                        <a:pt x="55" y="224"/>
                      </a:lnTo>
                      <a:lnTo>
                        <a:pt x="66" y="227"/>
                      </a:lnTo>
                      <a:lnTo>
                        <a:pt x="77" y="227"/>
                      </a:lnTo>
                      <a:lnTo>
                        <a:pt x="85" y="224"/>
                      </a:lnTo>
                      <a:lnTo>
                        <a:pt x="94" y="224"/>
                      </a:lnTo>
                      <a:lnTo>
                        <a:pt x="105" y="224"/>
                      </a:lnTo>
                      <a:lnTo>
                        <a:pt x="117" y="227"/>
                      </a:lnTo>
                      <a:lnTo>
                        <a:pt x="126" y="227"/>
                      </a:lnTo>
                      <a:lnTo>
                        <a:pt x="135" y="227"/>
                      </a:lnTo>
                      <a:lnTo>
                        <a:pt x="147" y="229"/>
                      </a:lnTo>
                      <a:lnTo>
                        <a:pt x="158" y="229"/>
                      </a:lnTo>
                      <a:lnTo>
                        <a:pt x="167" y="229"/>
                      </a:lnTo>
                      <a:lnTo>
                        <a:pt x="175" y="229"/>
                      </a:lnTo>
                      <a:lnTo>
                        <a:pt x="186" y="229"/>
                      </a:lnTo>
                      <a:lnTo>
                        <a:pt x="194" y="231"/>
                      </a:lnTo>
                      <a:lnTo>
                        <a:pt x="201" y="231"/>
                      </a:lnTo>
                      <a:lnTo>
                        <a:pt x="207" y="231"/>
                      </a:lnTo>
                      <a:lnTo>
                        <a:pt x="218" y="233"/>
                      </a:lnTo>
                      <a:close/>
                    </a:path>
                  </a:pathLst>
                </a:custGeom>
                <a:solidFill>
                  <a:srgbClr val="BFCE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 name="Freeform 309"/>
                <p:cNvSpPr>
                  <a:spLocks/>
                </p:cNvSpPr>
                <p:nvPr/>
              </p:nvSpPr>
              <p:spPr bwMode="auto">
                <a:xfrm>
                  <a:off x="3311" y="2718"/>
                  <a:ext cx="248" cy="240"/>
                </a:xfrm>
                <a:custGeom>
                  <a:avLst/>
                  <a:gdLst>
                    <a:gd name="T0" fmla="*/ 231 w 248"/>
                    <a:gd name="T1" fmla="*/ 235 h 240"/>
                    <a:gd name="T2" fmla="*/ 246 w 248"/>
                    <a:gd name="T3" fmla="*/ 205 h 240"/>
                    <a:gd name="T4" fmla="*/ 248 w 248"/>
                    <a:gd name="T5" fmla="*/ 145 h 240"/>
                    <a:gd name="T6" fmla="*/ 248 w 248"/>
                    <a:gd name="T7" fmla="*/ 98 h 240"/>
                    <a:gd name="T8" fmla="*/ 246 w 248"/>
                    <a:gd name="T9" fmla="*/ 38 h 240"/>
                    <a:gd name="T10" fmla="*/ 231 w 248"/>
                    <a:gd name="T11" fmla="*/ 6 h 240"/>
                    <a:gd name="T12" fmla="*/ 208 w 248"/>
                    <a:gd name="T13" fmla="*/ 2 h 240"/>
                    <a:gd name="T14" fmla="*/ 191 w 248"/>
                    <a:gd name="T15" fmla="*/ 2 h 240"/>
                    <a:gd name="T16" fmla="*/ 169 w 248"/>
                    <a:gd name="T17" fmla="*/ 2 h 240"/>
                    <a:gd name="T18" fmla="*/ 152 w 248"/>
                    <a:gd name="T19" fmla="*/ 2 h 240"/>
                    <a:gd name="T20" fmla="*/ 129 w 248"/>
                    <a:gd name="T21" fmla="*/ 2 h 240"/>
                    <a:gd name="T22" fmla="*/ 111 w 248"/>
                    <a:gd name="T23" fmla="*/ 2 h 240"/>
                    <a:gd name="T24" fmla="*/ 88 w 248"/>
                    <a:gd name="T25" fmla="*/ 0 h 240"/>
                    <a:gd name="T26" fmla="*/ 71 w 248"/>
                    <a:gd name="T27" fmla="*/ 0 h 240"/>
                    <a:gd name="T28" fmla="*/ 51 w 248"/>
                    <a:gd name="T29" fmla="*/ 0 h 240"/>
                    <a:gd name="T30" fmla="*/ 39 w 248"/>
                    <a:gd name="T31" fmla="*/ 0 h 240"/>
                    <a:gd name="T32" fmla="*/ 17 w 248"/>
                    <a:gd name="T33" fmla="*/ 4 h 240"/>
                    <a:gd name="T34" fmla="*/ 2 w 248"/>
                    <a:gd name="T35" fmla="*/ 34 h 240"/>
                    <a:gd name="T36" fmla="*/ 0 w 248"/>
                    <a:gd name="T37" fmla="*/ 90 h 240"/>
                    <a:gd name="T38" fmla="*/ 0 w 248"/>
                    <a:gd name="T39" fmla="*/ 137 h 240"/>
                    <a:gd name="T40" fmla="*/ 2 w 248"/>
                    <a:gd name="T41" fmla="*/ 195 h 240"/>
                    <a:gd name="T42" fmla="*/ 17 w 248"/>
                    <a:gd name="T43" fmla="*/ 225 h 240"/>
                    <a:gd name="T44" fmla="*/ 41 w 248"/>
                    <a:gd name="T45" fmla="*/ 231 h 240"/>
                    <a:gd name="T46" fmla="*/ 58 w 248"/>
                    <a:gd name="T47" fmla="*/ 231 h 240"/>
                    <a:gd name="T48" fmla="*/ 79 w 248"/>
                    <a:gd name="T49" fmla="*/ 233 h 240"/>
                    <a:gd name="T50" fmla="*/ 96 w 248"/>
                    <a:gd name="T51" fmla="*/ 235 h 240"/>
                    <a:gd name="T52" fmla="*/ 120 w 248"/>
                    <a:gd name="T53" fmla="*/ 235 h 240"/>
                    <a:gd name="T54" fmla="*/ 137 w 248"/>
                    <a:gd name="T55" fmla="*/ 235 h 240"/>
                    <a:gd name="T56" fmla="*/ 161 w 248"/>
                    <a:gd name="T57" fmla="*/ 235 h 240"/>
                    <a:gd name="T58" fmla="*/ 176 w 248"/>
                    <a:gd name="T59" fmla="*/ 238 h 240"/>
                    <a:gd name="T60" fmla="*/ 197 w 248"/>
                    <a:gd name="T61" fmla="*/ 238 h 240"/>
                    <a:gd name="T62" fmla="*/ 210 w 248"/>
                    <a:gd name="T63"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8" h="240">
                      <a:moveTo>
                        <a:pt x="219" y="240"/>
                      </a:moveTo>
                      <a:lnTo>
                        <a:pt x="231" y="235"/>
                      </a:lnTo>
                      <a:lnTo>
                        <a:pt x="240" y="223"/>
                      </a:lnTo>
                      <a:lnTo>
                        <a:pt x="246" y="205"/>
                      </a:lnTo>
                      <a:lnTo>
                        <a:pt x="248" y="182"/>
                      </a:lnTo>
                      <a:lnTo>
                        <a:pt x="248" y="145"/>
                      </a:lnTo>
                      <a:lnTo>
                        <a:pt x="248" y="122"/>
                      </a:lnTo>
                      <a:lnTo>
                        <a:pt x="248" y="98"/>
                      </a:lnTo>
                      <a:lnTo>
                        <a:pt x="248" y="62"/>
                      </a:lnTo>
                      <a:lnTo>
                        <a:pt x="246" y="38"/>
                      </a:lnTo>
                      <a:lnTo>
                        <a:pt x="240" y="19"/>
                      </a:lnTo>
                      <a:lnTo>
                        <a:pt x="231" y="6"/>
                      </a:lnTo>
                      <a:lnTo>
                        <a:pt x="219" y="2"/>
                      </a:lnTo>
                      <a:lnTo>
                        <a:pt x="208" y="2"/>
                      </a:lnTo>
                      <a:lnTo>
                        <a:pt x="199" y="2"/>
                      </a:lnTo>
                      <a:lnTo>
                        <a:pt x="191" y="2"/>
                      </a:lnTo>
                      <a:lnTo>
                        <a:pt x="180" y="2"/>
                      </a:lnTo>
                      <a:lnTo>
                        <a:pt x="169" y="2"/>
                      </a:lnTo>
                      <a:lnTo>
                        <a:pt x="161" y="2"/>
                      </a:lnTo>
                      <a:lnTo>
                        <a:pt x="152" y="2"/>
                      </a:lnTo>
                      <a:lnTo>
                        <a:pt x="139" y="2"/>
                      </a:lnTo>
                      <a:lnTo>
                        <a:pt x="129" y="2"/>
                      </a:lnTo>
                      <a:lnTo>
                        <a:pt x="120" y="2"/>
                      </a:lnTo>
                      <a:lnTo>
                        <a:pt x="111" y="2"/>
                      </a:lnTo>
                      <a:lnTo>
                        <a:pt x="99" y="0"/>
                      </a:lnTo>
                      <a:lnTo>
                        <a:pt x="88" y="0"/>
                      </a:lnTo>
                      <a:lnTo>
                        <a:pt x="79" y="0"/>
                      </a:lnTo>
                      <a:lnTo>
                        <a:pt x="71" y="0"/>
                      </a:lnTo>
                      <a:lnTo>
                        <a:pt x="60" y="0"/>
                      </a:lnTo>
                      <a:lnTo>
                        <a:pt x="51" y="0"/>
                      </a:lnTo>
                      <a:lnTo>
                        <a:pt x="45" y="0"/>
                      </a:lnTo>
                      <a:lnTo>
                        <a:pt x="39" y="0"/>
                      </a:lnTo>
                      <a:lnTo>
                        <a:pt x="28" y="0"/>
                      </a:lnTo>
                      <a:lnTo>
                        <a:pt x="17" y="4"/>
                      </a:lnTo>
                      <a:lnTo>
                        <a:pt x="9" y="17"/>
                      </a:lnTo>
                      <a:lnTo>
                        <a:pt x="2" y="34"/>
                      </a:lnTo>
                      <a:lnTo>
                        <a:pt x="0" y="55"/>
                      </a:lnTo>
                      <a:lnTo>
                        <a:pt x="0" y="90"/>
                      </a:lnTo>
                      <a:lnTo>
                        <a:pt x="0" y="113"/>
                      </a:lnTo>
                      <a:lnTo>
                        <a:pt x="0" y="137"/>
                      </a:lnTo>
                      <a:lnTo>
                        <a:pt x="0" y="173"/>
                      </a:lnTo>
                      <a:lnTo>
                        <a:pt x="2" y="195"/>
                      </a:lnTo>
                      <a:lnTo>
                        <a:pt x="9" y="212"/>
                      </a:lnTo>
                      <a:lnTo>
                        <a:pt x="17" y="225"/>
                      </a:lnTo>
                      <a:lnTo>
                        <a:pt x="28" y="229"/>
                      </a:lnTo>
                      <a:lnTo>
                        <a:pt x="41" y="231"/>
                      </a:lnTo>
                      <a:lnTo>
                        <a:pt x="49" y="231"/>
                      </a:lnTo>
                      <a:lnTo>
                        <a:pt x="58" y="231"/>
                      </a:lnTo>
                      <a:lnTo>
                        <a:pt x="69" y="233"/>
                      </a:lnTo>
                      <a:lnTo>
                        <a:pt x="79" y="233"/>
                      </a:lnTo>
                      <a:lnTo>
                        <a:pt x="88" y="233"/>
                      </a:lnTo>
                      <a:lnTo>
                        <a:pt x="96" y="235"/>
                      </a:lnTo>
                      <a:lnTo>
                        <a:pt x="107" y="235"/>
                      </a:lnTo>
                      <a:lnTo>
                        <a:pt x="120" y="235"/>
                      </a:lnTo>
                      <a:lnTo>
                        <a:pt x="129" y="235"/>
                      </a:lnTo>
                      <a:lnTo>
                        <a:pt x="137" y="235"/>
                      </a:lnTo>
                      <a:lnTo>
                        <a:pt x="150" y="235"/>
                      </a:lnTo>
                      <a:lnTo>
                        <a:pt x="161" y="235"/>
                      </a:lnTo>
                      <a:lnTo>
                        <a:pt x="167" y="235"/>
                      </a:lnTo>
                      <a:lnTo>
                        <a:pt x="176" y="238"/>
                      </a:lnTo>
                      <a:lnTo>
                        <a:pt x="186" y="238"/>
                      </a:lnTo>
                      <a:lnTo>
                        <a:pt x="197" y="238"/>
                      </a:lnTo>
                      <a:lnTo>
                        <a:pt x="204" y="238"/>
                      </a:lnTo>
                      <a:lnTo>
                        <a:pt x="210" y="240"/>
                      </a:lnTo>
                      <a:lnTo>
                        <a:pt x="219" y="240"/>
                      </a:lnTo>
                      <a:close/>
                    </a:path>
                  </a:pathLst>
                </a:custGeom>
                <a:solidFill>
                  <a:srgbClr val="BFCE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 name="Freeform 310"/>
                <p:cNvSpPr>
                  <a:spLocks/>
                </p:cNvSpPr>
                <p:nvPr/>
              </p:nvSpPr>
              <p:spPr bwMode="auto">
                <a:xfrm>
                  <a:off x="3589" y="2722"/>
                  <a:ext cx="251" cy="249"/>
                </a:xfrm>
                <a:custGeom>
                  <a:avLst/>
                  <a:gdLst>
                    <a:gd name="T0" fmla="*/ 232 w 251"/>
                    <a:gd name="T1" fmla="*/ 244 h 249"/>
                    <a:gd name="T2" fmla="*/ 249 w 251"/>
                    <a:gd name="T3" fmla="*/ 212 h 249"/>
                    <a:gd name="T4" fmla="*/ 251 w 251"/>
                    <a:gd name="T5" fmla="*/ 152 h 249"/>
                    <a:gd name="T6" fmla="*/ 251 w 251"/>
                    <a:gd name="T7" fmla="*/ 103 h 249"/>
                    <a:gd name="T8" fmla="*/ 249 w 251"/>
                    <a:gd name="T9" fmla="*/ 43 h 249"/>
                    <a:gd name="T10" fmla="*/ 232 w 251"/>
                    <a:gd name="T11" fmla="*/ 11 h 249"/>
                    <a:gd name="T12" fmla="*/ 210 w 251"/>
                    <a:gd name="T13" fmla="*/ 4 h 249"/>
                    <a:gd name="T14" fmla="*/ 193 w 251"/>
                    <a:gd name="T15" fmla="*/ 4 h 249"/>
                    <a:gd name="T16" fmla="*/ 170 w 251"/>
                    <a:gd name="T17" fmla="*/ 4 h 249"/>
                    <a:gd name="T18" fmla="*/ 153 w 251"/>
                    <a:gd name="T19" fmla="*/ 4 h 249"/>
                    <a:gd name="T20" fmla="*/ 129 w 251"/>
                    <a:gd name="T21" fmla="*/ 2 h 249"/>
                    <a:gd name="T22" fmla="*/ 112 w 251"/>
                    <a:gd name="T23" fmla="*/ 2 h 249"/>
                    <a:gd name="T24" fmla="*/ 88 w 251"/>
                    <a:gd name="T25" fmla="*/ 2 h 249"/>
                    <a:gd name="T26" fmla="*/ 73 w 251"/>
                    <a:gd name="T27" fmla="*/ 0 h 249"/>
                    <a:gd name="T28" fmla="*/ 52 w 251"/>
                    <a:gd name="T29" fmla="*/ 0 h 249"/>
                    <a:gd name="T30" fmla="*/ 39 w 251"/>
                    <a:gd name="T31" fmla="*/ 2 h 249"/>
                    <a:gd name="T32" fmla="*/ 18 w 251"/>
                    <a:gd name="T33" fmla="*/ 7 h 249"/>
                    <a:gd name="T34" fmla="*/ 3 w 251"/>
                    <a:gd name="T35" fmla="*/ 36 h 249"/>
                    <a:gd name="T36" fmla="*/ 0 w 251"/>
                    <a:gd name="T37" fmla="*/ 96 h 249"/>
                    <a:gd name="T38" fmla="*/ 0 w 251"/>
                    <a:gd name="T39" fmla="*/ 144 h 249"/>
                    <a:gd name="T40" fmla="*/ 3 w 251"/>
                    <a:gd name="T41" fmla="*/ 201 h 249"/>
                    <a:gd name="T42" fmla="*/ 18 w 251"/>
                    <a:gd name="T43" fmla="*/ 236 h 249"/>
                    <a:gd name="T44" fmla="*/ 41 w 251"/>
                    <a:gd name="T45" fmla="*/ 240 h 249"/>
                    <a:gd name="T46" fmla="*/ 58 w 251"/>
                    <a:gd name="T47" fmla="*/ 240 h 249"/>
                    <a:gd name="T48" fmla="*/ 82 w 251"/>
                    <a:gd name="T49" fmla="*/ 240 h 249"/>
                    <a:gd name="T50" fmla="*/ 99 w 251"/>
                    <a:gd name="T51" fmla="*/ 242 h 249"/>
                    <a:gd name="T52" fmla="*/ 123 w 251"/>
                    <a:gd name="T53" fmla="*/ 244 h 249"/>
                    <a:gd name="T54" fmla="*/ 140 w 251"/>
                    <a:gd name="T55" fmla="*/ 244 h 249"/>
                    <a:gd name="T56" fmla="*/ 161 w 251"/>
                    <a:gd name="T57" fmla="*/ 244 h 249"/>
                    <a:gd name="T58" fmla="*/ 178 w 251"/>
                    <a:gd name="T59" fmla="*/ 246 h 249"/>
                    <a:gd name="T60" fmla="*/ 198 w 251"/>
                    <a:gd name="T61" fmla="*/ 246 h 249"/>
                    <a:gd name="T62" fmla="*/ 210 w 251"/>
                    <a:gd name="T63" fmla="*/ 249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1" h="249">
                      <a:moveTo>
                        <a:pt x="221" y="249"/>
                      </a:moveTo>
                      <a:lnTo>
                        <a:pt x="232" y="244"/>
                      </a:lnTo>
                      <a:lnTo>
                        <a:pt x="243" y="231"/>
                      </a:lnTo>
                      <a:lnTo>
                        <a:pt x="249" y="212"/>
                      </a:lnTo>
                      <a:lnTo>
                        <a:pt x="251" y="189"/>
                      </a:lnTo>
                      <a:lnTo>
                        <a:pt x="251" y="152"/>
                      </a:lnTo>
                      <a:lnTo>
                        <a:pt x="251" y="126"/>
                      </a:lnTo>
                      <a:lnTo>
                        <a:pt x="251" y="103"/>
                      </a:lnTo>
                      <a:lnTo>
                        <a:pt x="251" y="66"/>
                      </a:lnTo>
                      <a:lnTo>
                        <a:pt x="249" y="43"/>
                      </a:lnTo>
                      <a:lnTo>
                        <a:pt x="243" y="24"/>
                      </a:lnTo>
                      <a:lnTo>
                        <a:pt x="232" y="11"/>
                      </a:lnTo>
                      <a:lnTo>
                        <a:pt x="221" y="7"/>
                      </a:lnTo>
                      <a:lnTo>
                        <a:pt x="210" y="4"/>
                      </a:lnTo>
                      <a:lnTo>
                        <a:pt x="202" y="4"/>
                      </a:lnTo>
                      <a:lnTo>
                        <a:pt x="193" y="4"/>
                      </a:lnTo>
                      <a:lnTo>
                        <a:pt x="180" y="4"/>
                      </a:lnTo>
                      <a:lnTo>
                        <a:pt x="170" y="4"/>
                      </a:lnTo>
                      <a:lnTo>
                        <a:pt x="161" y="4"/>
                      </a:lnTo>
                      <a:lnTo>
                        <a:pt x="153" y="4"/>
                      </a:lnTo>
                      <a:lnTo>
                        <a:pt x="142" y="4"/>
                      </a:lnTo>
                      <a:lnTo>
                        <a:pt x="129" y="2"/>
                      </a:lnTo>
                      <a:lnTo>
                        <a:pt x="120" y="2"/>
                      </a:lnTo>
                      <a:lnTo>
                        <a:pt x="112" y="2"/>
                      </a:lnTo>
                      <a:lnTo>
                        <a:pt x="99" y="2"/>
                      </a:lnTo>
                      <a:lnTo>
                        <a:pt x="88" y="2"/>
                      </a:lnTo>
                      <a:lnTo>
                        <a:pt x="82" y="0"/>
                      </a:lnTo>
                      <a:lnTo>
                        <a:pt x="73" y="0"/>
                      </a:lnTo>
                      <a:lnTo>
                        <a:pt x="63" y="0"/>
                      </a:lnTo>
                      <a:lnTo>
                        <a:pt x="52" y="0"/>
                      </a:lnTo>
                      <a:lnTo>
                        <a:pt x="45" y="0"/>
                      </a:lnTo>
                      <a:lnTo>
                        <a:pt x="39" y="2"/>
                      </a:lnTo>
                      <a:lnTo>
                        <a:pt x="30" y="2"/>
                      </a:lnTo>
                      <a:lnTo>
                        <a:pt x="18" y="7"/>
                      </a:lnTo>
                      <a:lnTo>
                        <a:pt x="9" y="19"/>
                      </a:lnTo>
                      <a:lnTo>
                        <a:pt x="3" y="36"/>
                      </a:lnTo>
                      <a:lnTo>
                        <a:pt x="0" y="60"/>
                      </a:lnTo>
                      <a:lnTo>
                        <a:pt x="0" y="96"/>
                      </a:lnTo>
                      <a:lnTo>
                        <a:pt x="0" y="120"/>
                      </a:lnTo>
                      <a:lnTo>
                        <a:pt x="0" y="144"/>
                      </a:lnTo>
                      <a:lnTo>
                        <a:pt x="0" y="178"/>
                      </a:lnTo>
                      <a:lnTo>
                        <a:pt x="3" y="201"/>
                      </a:lnTo>
                      <a:lnTo>
                        <a:pt x="9" y="221"/>
                      </a:lnTo>
                      <a:lnTo>
                        <a:pt x="18" y="236"/>
                      </a:lnTo>
                      <a:lnTo>
                        <a:pt x="30" y="240"/>
                      </a:lnTo>
                      <a:lnTo>
                        <a:pt x="41" y="240"/>
                      </a:lnTo>
                      <a:lnTo>
                        <a:pt x="50" y="240"/>
                      </a:lnTo>
                      <a:lnTo>
                        <a:pt x="58" y="240"/>
                      </a:lnTo>
                      <a:lnTo>
                        <a:pt x="71" y="240"/>
                      </a:lnTo>
                      <a:lnTo>
                        <a:pt x="82" y="240"/>
                      </a:lnTo>
                      <a:lnTo>
                        <a:pt x="90" y="240"/>
                      </a:lnTo>
                      <a:lnTo>
                        <a:pt x="99" y="242"/>
                      </a:lnTo>
                      <a:lnTo>
                        <a:pt x="110" y="242"/>
                      </a:lnTo>
                      <a:lnTo>
                        <a:pt x="123" y="244"/>
                      </a:lnTo>
                      <a:lnTo>
                        <a:pt x="131" y="244"/>
                      </a:lnTo>
                      <a:lnTo>
                        <a:pt x="140" y="244"/>
                      </a:lnTo>
                      <a:lnTo>
                        <a:pt x="150" y="244"/>
                      </a:lnTo>
                      <a:lnTo>
                        <a:pt x="161" y="244"/>
                      </a:lnTo>
                      <a:lnTo>
                        <a:pt x="170" y="244"/>
                      </a:lnTo>
                      <a:lnTo>
                        <a:pt x="178" y="246"/>
                      </a:lnTo>
                      <a:lnTo>
                        <a:pt x="189" y="246"/>
                      </a:lnTo>
                      <a:lnTo>
                        <a:pt x="198" y="246"/>
                      </a:lnTo>
                      <a:lnTo>
                        <a:pt x="204" y="246"/>
                      </a:lnTo>
                      <a:lnTo>
                        <a:pt x="210" y="249"/>
                      </a:lnTo>
                      <a:lnTo>
                        <a:pt x="221" y="249"/>
                      </a:lnTo>
                      <a:close/>
                    </a:path>
                  </a:pathLst>
                </a:custGeom>
                <a:solidFill>
                  <a:srgbClr val="BFCE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 name="Freeform 311"/>
                <p:cNvSpPr>
                  <a:spLocks/>
                </p:cNvSpPr>
                <p:nvPr/>
              </p:nvSpPr>
              <p:spPr bwMode="auto">
                <a:xfrm>
                  <a:off x="3163" y="3013"/>
                  <a:ext cx="249" cy="242"/>
                </a:xfrm>
                <a:custGeom>
                  <a:avLst/>
                  <a:gdLst>
                    <a:gd name="T0" fmla="*/ 210 w 249"/>
                    <a:gd name="T1" fmla="*/ 9 h 242"/>
                    <a:gd name="T2" fmla="*/ 193 w 249"/>
                    <a:gd name="T3" fmla="*/ 9 h 242"/>
                    <a:gd name="T4" fmla="*/ 169 w 249"/>
                    <a:gd name="T5" fmla="*/ 7 h 242"/>
                    <a:gd name="T6" fmla="*/ 152 w 249"/>
                    <a:gd name="T7" fmla="*/ 5 h 242"/>
                    <a:gd name="T8" fmla="*/ 129 w 249"/>
                    <a:gd name="T9" fmla="*/ 5 h 242"/>
                    <a:gd name="T10" fmla="*/ 112 w 249"/>
                    <a:gd name="T11" fmla="*/ 3 h 242"/>
                    <a:gd name="T12" fmla="*/ 88 w 249"/>
                    <a:gd name="T13" fmla="*/ 3 h 242"/>
                    <a:gd name="T14" fmla="*/ 73 w 249"/>
                    <a:gd name="T15" fmla="*/ 3 h 242"/>
                    <a:gd name="T16" fmla="*/ 52 w 249"/>
                    <a:gd name="T17" fmla="*/ 0 h 242"/>
                    <a:gd name="T18" fmla="*/ 39 w 249"/>
                    <a:gd name="T19" fmla="*/ 0 h 242"/>
                    <a:gd name="T20" fmla="*/ 17 w 249"/>
                    <a:gd name="T21" fmla="*/ 5 h 242"/>
                    <a:gd name="T22" fmla="*/ 2 w 249"/>
                    <a:gd name="T23" fmla="*/ 35 h 242"/>
                    <a:gd name="T24" fmla="*/ 0 w 249"/>
                    <a:gd name="T25" fmla="*/ 88 h 242"/>
                    <a:gd name="T26" fmla="*/ 2 w 249"/>
                    <a:gd name="T27" fmla="*/ 135 h 242"/>
                    <a:gd name="T28" fmla="*/ 5 w 249"/>
                    <a:gd name="T29" fmla="*/ 193 h 242"/>
                    <a:gd name="T30" fmla="*/ 20 w 249"/>
                    <a:gd name="T31" fmla="*/ 223 h 242"/>
                    <a:gd name="T32" fmla="*/ 41 w 249"/>
                    <a:gd name="T33" fmla="*/ 230 h 242"/>
                    <a:gd name="T34" fmla="*/ 58 w 249"/>
                    <a:gd name="T35" fmla="*/ 230 h 242"/>
                    <a:gd name="T36" fmla="*/ 82 w 249"/>
                    <a:gd name="T37" fmla="*/ 234 h 242"/>
                    <a:gd name="T38" fmla="*/ 99 w 249"/>
                    <a:gd name="T39" fmla="*/ 234 h 242"/>
                    <a:gd name="T40" fmla="*/ 122 w 249"/>
                    <a:gd name="T41" fmla="*/ 236 h 242"/>
                    <a:gd name="T42" fmla="*/ 139 w 249"/>
                    <a:gd name="T43" fmla="*/ 236 h 242"/>
                    <a:gd name="T44" fmla="*/ 161 w 249"/>
                    <a:gd name="T45" fmla="*/ 238 h 242"/>
                    <a:gd name="T46" fmla="*/ 178 w 249"/>
                    <a:gd name="T47" fmla="*/ 240 h 242"/>
                    <a:gd name="T48" fmla="*/ 197 w 249"/>
                    <a:gd name="T49" fmla="*/ 240 h 242"/>
                    <a:gd name="T50" fmla="*/ 210 w 249"/>
                    <a:gd name="T51" fmla="*/ 240 h 242"/>
                    <a:gd name="T52" fmla="*/ 232 w 249"/>
                    <a:gd name="T53" fmla="*/ 238 h 242"/>
                    <a:gd name="T54" fmla="*/ 247 w 249"/>
                    <a:gd name="T55" fmla="*/ 208 h 242"/>
                    <a:gd name="T56" fmla="*/ 249 w 249"/>
                    <a:gd name="T57" fmla="*/ 152 h 242"/>
                    <a:gd name="T58" fmla="*/ 249 w 249"/>
                    <a:gd name="T59" fmla="*/ 105 h 242"/>
                    <a:gd name="T60" fmla="*/ 247 w 249"/>
                    <a:gd name="T61" fmla="*/ 45 h 242"/>
                    <a:gd name="T62" fmla="*/ 232 w 249"/>
                    <a:gd name="T63" fmla="*/ 15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9" h="242">
                      <a:moveTo>
                        <a:pt x="221" y="9"/>
                      </a:moveTo>
                      <a:lnTo>
                        <a:pt x="210" y="9"/>
                      </a:lnTo>
                      <a:lnTo>
                        <a:pt x="202" y="9"/>
                      </a:lnTo>
                      <a:lnTo>
                        <a:pt x="193" y="9"/>
                      </a:lnTo>
                      <a:lnTo>
                        <a:pt x="180" y="7"/>
                      </a:lnTo>
                      <a:lnTo>
                        <a:pt x="169" y="7"/>
                      </a:lnTo>
                      <a:lnTo>
                        <a:pt x="161" y="5"/>
                      </a:lnTo>
                      <a:lnTo>
                        <a:pt x="152" y="5"/>
                      </a:lnTo>
                      <a:lnTo>
                        <a:pt x="142" y="5"/>
                      </a:lnTo>
                      <a:lnTo>
                        <a:pt x="129" y="5"/>
                      </a:lnTo>
                      <a:lnTo>
                        <a:pt x="120" y="3"/>
                      </a:lnTo>
                      <a:lnTo>
                        <a:pt x="112" y="3"/>
                      </a:lnTo>
                      <a:lnTo>
                        <a:pt x="99" y="3"/>
                      </a:lnTo>
                      <a:lnTo>
                        <a:pt x="88" y="3"/>
                      </a:lnTo>
                      <a:lnTo>
                        <a:pt x="82" y="3"/>
                      </a:lnTo>
                      <a:lnTo>
                        <a:pt x="73" y="3"/>
                      </a:lnTo>
                      <a:lnTo>
                        <a:pt x="62" y="0"/>
                      </a:lnTo>
                      <a:lnTo>
                        <a:pt x="52" y="0"/>
                      </a:lnTo>
                      <a:lnTo>
                        <a:pt x="45" y="0"/>
                      </a:lnTo>
                      <a:lnTo>
                        <a:pt x="39" y="0"/>
                      </a:lnTo>
                      <a:lnTo>
                        <a:pt x="30" y="0"/>
                      </a:lnTo>
                      <a:lnTo>
                        <a:pt x="17" y="5"/>
                      </a:lnTo>
                      <a:lnTo>
                        <a:pt x="9" y="15"/>
                      </a:lnTo>
                      <a:lnTo>
                        <a:pt x="2" y="35"/>
                      </a:lnTo>
                      <a:lnTo>
                        <a:pt x="0" y="56"/>
                      </a:lnTo>
                      <a:lnTo>
                        <a:pt x="0" y="88"/>
                      </a:lnTo>
                      <a:lnTo>
                        <a:pt x="2" y="112"/>
                      </a:lnTo>
                      <a:lnTo>
                        <a:pt x="2" y="135"/>
                      </a:lnTo>
                      <a:lnTo>
                        <a:pt x="2" y="170"/>
                      </a:lnTo>
                      <a:lnTo>
                        <a:pt x="5" y="193"/>
                      </a:lnTo>
                      <a:lnTo>
                        <a:pt x="11" y="210"/>
                      </a:lnTo>
                      <a:lnTo>
                        <a:pt x="20" y="223"/>
                      </a:lnTo>
                      <a:lnTo>
                        <a:pt x="30" y="230"/>
                      </a:lnTo>
                      <a:lnTo>
                        <a:pt x="41" y="230"/>
                      </a:lnTo>
                      <a:lnTo>
                        <a:pt x="49" y="230"/>
                      </a:lnTo>
                      <a:lnTo>
                        <a:pt x="58" y="230"/>
                      </a:lnTo>
                      <a:lnTo>
                        <a:pt x="71" y="232"/>
                      </a:lnTo>
                      <a:lnTo>
                        <a:pt x="82" y="234"/>
                      </a:lnTo>
                      <a:lnTo>
                        <a:pt x="90" y="234"/>
                      </a:lnTo>
                      <a:lnTo>
                        <a:pt x="99" y="234"/>
                      </a:lnTo>
                      <a:lnTo>
                        <a:pt x="109" y="234"/>
                      </a:lnTo>
                      <a:lnTo>
                        <a:pt x="122" y="236"/>
                      </a:lnTo>
                      <a:lnTo>
                        <a:pt x="131" y="236"/>
                      </a:lnTo>
                      <a:lnTo>
                        <a:pt x="139" y="236"/>
                      </a:lnTo>
                      <a:lnTo>
                        <a:pt x="150" y="238"/>
                      </a:lnTo>
                      <a:lnTo>
                        <a:pt x="161" y="238"/>
                      </a:lnTo>
                      <a:lnTo>
                        <a:pt x="169" y="238"/>
                      </a:lnTo>
                      <a:lnTo>
                        <a:pt x="178" y="240"/>
                      </a:lnTo>
                      <a:lnTo>
                        <a:pt x="189" y="240"/>
                      </a:lnTo>
                      <a:lnTo>
                        <a:pt x="197" y="240"/>
                      </a:lnTo>
                      <a:lnTo>
                        <a:pt x="204" y="240"/>
                      </a:lnTo>
                      <a:lnTo>
                        <a:pt x="210" y="240"/>
                      </a:lnTo>
                      <a:lnTo>
                        <a:pt x="221" y="242"/>
                      </a:lnTo>
                      <a:lnTo>
                        <a:pt x="232" y="238"/>
                      </a:lnTo>
                      <a:lnTo>
                        <a:pt x="240" y="227"/>
                      </a:lnTo>
                      <a:lnTo>
                        <a:pt x="247" y="208"/>
                      </a:lnTo>
                      <a:lnTo>
                        <a:pt x="249" y="187"/>
                      </a:lnTo>
                      <a:lnTo>
                        <a:pt x="249" y="152"/>
                      </a:lnTo>
                      <a:lnTo>
                        <a:pt x="249" y="129"/>
                      </a:lnTo>
                      <a:lnTo>
                        <a:pt x="249" y="105"/>
                      </a:lnTo>
                      <a:lnTo>
                        <a:pt x="249" y="69"/>
                      </a:lnTo>
                      <a:lnTo>
                        <a:pt x="247" y="45"/>
                      </a:lnTo>
                      <a:lnTo>
                        <a:pt x="240" y="28"/>
                      </a:lnTo>
                      <a:lnTo>
                        <a:pt x="232" y="15"/>
                      </a:lnTo>
                      <a:lnTo>
                        <a:pt x="221" y="9"/>
                      </a:lnTo>
                      <a:close/>
                    </a:path>
                  </a:pathLst>
                </a:custGeom>
                <a:solidFill>
                  <a:srgbClr val="BFCE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5" name="Freeform 312"/>
                <p:cNvSpPr>
                  <a:spLocks/>
                </p:cNvSpPr>
                <p:nvPr/>
              </p:nvSpPr>
              <p:spPr bwMode="auto">
                <a:xfrm>
                  <a:off x="3444" y="3026"/>
                  <a:ext cx="248" cy="249"/>
                </a:xfrm>
                <a:custGeom>
                  <a:avLst/>
                  <a:gdLst>
                    <a:gd name="T0" fmla="*/ 208 w 248"/>
                    <a:gd name="T1" fmla="*/ 9 h 249"/>
                    <a:gd name="T2" fmla="*/ 190 w 248"/>
                    <a:gd name="T3" fmla="*/ 9 h 249"/>
                    <a:gd name="T4" fmla="*/ 169 w 248"/>
                    <a:gd name="T5" fmla="*/ 7 h 249"/>
                    <a:gd name="T6" fmla="*/ 152 w 248"/>
                    <a:gd name="T7" fmla="*/ 9 h 249"/>
                    <a:gd name="T8" fmla="*/ 128 w 248"/>
                    <a:gd name="T9" fmla="*/ 7 h 249"/>
                    <a:gd name="T10" fmla="*/ 111 w 248"/>
                    <a:gd name="T11" fmla="*/ 7 h 249"/>
                    <a:gd name="T12" fmla="*/ 88 w 248"/>
                    <a:gd name="T13" fmla="*/ 5 h 249"/>
                    <a:gd name="T14" fmla="*/ 73 w 248"/>
                    <a:gd name="T15" fmla="*/ 5 h 249"/>
                    <a:gd name="T16" fmla="*/ 51 w 248"/>
                    <a:gd name="T17" fmla="*/ 2 h 249"/>
                    <a:gd name="T18" fmla="*/ 38 w 248"/>
                    <a:gd name="T19" fmla="*/ 0 h 249"/>
                    <a:gd name="T20" fmla="*/ 17 w 248"/>
                    <a:gd name="T21" fmla="*/ 5 h 249"/>
                    <a:gd name="T22" fmla="*/ 2 w 248"/>
                    <a:gd name="T23" fmla="*/ 35 h 249"/>
                    <a:gd name="T24" fmla="*/ 0 w 248"/>
                    <a:gd name="T25" fmla="*/ 92 h 249"/>
                    <a:gd name="T26" fmla="*/ 0 w 248"/>
                    <a:gd name="T27" fmla="*/ 139 h 249"/>
                    <a:gd name="T28" fmla="*/ 2 w 248"/>
                    <a:gd name="T29" fmla="*/ 199 h 249"/>
                    <a:gd name="T30" fmla="*/ 17 w 248"/>
                    <a:gd name="T31" fmla="*/ 232 h 249"/>
                    <a:gd name="T32" fmla="*/ 41 w 248"/>
                    <a:gd name="T33" fmla="*/ 238 h 249"/>
                    <a:gd name="T34" fmla="*/ 58 w 248"/>
                    <a:gd name="T35" fmla="*/ 238 h 249"/>
                    <a:gd name="T36" fmla="*/ 79 w 248"/>
                    <a:gd name="T37" fmla="*/ 240 h 249"/>
                    <a:gd name="T38" fmla="*/ 96 w 248"/>
                    <a:gd name="T39" fmla="*/ 240 h 249"/>
                    <a:gd name="T40" fmla="*/ 120 w 248"/>
                    <a:gd name="T41" fmla="*/ 244 h 249"/>
                    <a:gd name="T42" fmla="*/ 137 w 248"/>
                    <a:gd name="T43" fmla="*/ 244 h 249"/>
                    <a:gd name="T44" fmla="*/ 160 w 248"/>
                    <a:gd name="T45" fmla="*/ 247 h 249"/>
                    <a:gd name="T46" fmla="*/ 175 w 248"/>
                    <a:gd name="T47" fmla="*/ 247 h 249"/>
                    <a:gd name="T48" fmla="*/ 197 w 248"/>
                    <a:gd name="T49" fmla="*/ 249 h 249"/>
                    <a:gd name="T50" fmla="*/ 210 w 248"/>
                    <a:gd name="T51" fmla="*/ 249 h 249"/>
                    <a:gd name="T52" fmla="*/ 231 w 248"/>
                    <a:gd name="T53" fmla="*/ 244 h 249"/>
                    <a:gd name="T54" fmla="*/ 246 w 248"/>
                    <a:gd name="T55" fmla="*/ 217 h 249"/>
                    <a:gd name="T56" fmla="*/ 248 w 248"/>
                    <a:gd name="T57" fmla="*/ 157 h 249"/>
                    <a:gd name="T58" fmla="*/ 248 w 248"/>
                    <a:gd name="T59" fmla="*/ 109 h 249"/>
                    <a:gd name="T60" fmla="*/ 246 w 248"/>
                    <a:gd name="T61" fmla="*/ 50 h 249"/>
                    <a:gd name="T62" fmla="*/ 231 w 248"/>
                    <a:gd name="T63" fmla="*/ 15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8" h="249">
                      <a:moveTo>
                        <a:pt x="220" y="9"/>
                      </a:moveTo>
                      <a:lnTo>
                        <a:pt x="208" y="9"/>
                      </a:lnTo>
                      <a:lnTo>
                        <a:pt x="199" y="9"/>
                      </a:lnTo>
                      <a:lnTo>
                        <a:pt x="190" y="9"/>
                      </a:lnTo>
                      <a:lnTo>
                        <a:pt x="180" y="7"/>
                      </a:lnTo>
                      <a:lnTo>
                        <a:pt x="169" y="7"/>
                      </a:lnTo>
                      <a:lnTo>
                        <a:pt x="160" y="7"/>
                      </a:lnTo>
                      <a:lnTo>
                        <a:pt x="152" y="9"/>
                      </a:lnTo>
                      <a:lnTo>
                        <a:pt x="141" y="9"/>
                      </a:lnTo>
                      <a:lnTo>
                        <a:pt x="128" y="7"/>
                      </a:lnTo>
                      <a:lnTo>
                        <a:pt x="120" y="7"/>
                      </a:lnTo>
                      <a:lnTo>
                        <a:pt x="111" y="7"/>
                      </a:lnTo>
                      <a:lnTo>
                        <a:pt x="98" y="5"/>
                      </a:lnTo>
                      <a:lnTo>
                        <a:pt x="88" y="5"/>
                      </a:lnTo>
                      <a:lnTo>
                        <a:pt x="79" y="5"/>
                      </a:lnTo>
                      <a:lnTo>
                        <a:pt x="73" y="5"/>
                      </a:lnTo>
                      <a:lnTo>
                        <a:pt x="62" y="5"/>
                      </a:lnTo>
                      <a:lnTo>
                        <a:pt x="51" y="2"/>
                      </a:lnTo>
                      <a:lnTo>
                        <a:pt x="45" y="2"/>
                      </a:lnTo>
                      <a:lnTo>
                        <a:pt x="38" y="0"/>
                      </a:lnTo>
                      <a:lnTo>
                        <a:pt x="28" y="0"/>
                      </a:lnTo>
                      <a:lnTo>
                        <a:pt x="17" y="5"/>
                      </a:lnTo>
                      <a:lnTo>
                        <a:pt x="8" y="17"/>
                      </a:lnTo>
                      <a:lnTo>
                        <a:pt x="2" y="35"/>
                      </a:lnTo>
                      <a:lnTo>
                        <a:pt x="0" y="58"/>
                      </a:lnTo>
                      <a:lnTo>
                        <a:pt x="0" y="92"/>
                      </a:lnTo>
                      <a:lnTo>
                        <a:pt x="0" y="116"/>
                      </a:lnTo>
                      <a:lnTo>
                        <a:pt x="0" y="139"/>
                      </a:lnTo>
                      <a:lnTo>
                        <a:pt x="0" y="176"/>
                      </a:lnTo>
                      <a:lnTo>
                        <a:pt x="2" y="199"/>
                      </a:lnTo>
                      <a:lnTo>
                        <a:pt x="8" y="219"/>
                      </a:lnTo>
                      <a:lnTo>
                        <a:pt x="17" y="232"/>
                      </a:lnTo>
                      <a:lnTo>
                        <a:pt x="28" y="238"/>
                      </a:lnTo>
                      <a:lnTo>
                        <a:pt x="41" y="238"/>
                      </a:lnTo>
                      <a:lnTo>
                        <a:pt x="49" y="238"/>
                      </a:lnTo>
                      <a:lnTo>
                        <a:pt x="58" y="238"/>
                      </a:lnTo>
                      <a:lnTo>
                        <a:pt x="68" y="238"/>
                      </a:lnTo>
                      <a:lnTo>
                        <a:pt x="79" y="240"/>
                      </a:lnTo>
                      <a:lnTo>
                        <a:pt x="88" y="240"/>
                      </a:lnTo>
                      <a:lnTo>
                        <a:pt x="96" y="240"/>
                      </a:lnTo>
                      <a:lnTo>
                        <a:pt x="107" y="242"/>
                      </a:lnTo>
                      <a:lnTo>
                        <a:pt x="120" y="244"/>
                      </a:lnTo>
                      <a:lnTo>
                        <a:pt x="128" y="244"/>
                      </a:lnTo>
                      <a:lnTo>
                        <a:pt x="137" y="244"/>
                      </a:lnTo>
                      <a:lnTo>
                        <a:pt x="150" y="247"/>
                      </a:lnTo>
                      <a:lnTo>
                        <a:pt x="160" y="247"/>
                      </a:lnTo>
                      <a:lnTo>
                        <a:pt x="169" y="247"/>
                      </a:lnTo>
                      <a:lnTo>
                        <a:pt x="175" y="247"/>
                      </a:lnTo>
                      <a:lnTo>
                        <a:pt x="186" y="247"/>
                      </a:lnTo>
                      <a:lnTo>
                        <a:pt x="197" y="249"/>
                      </a:lnTo>
                      <a:lnTo>
                        <a:pt x="203" y="249"/>
                      </a:lnTo>
                      <a:lnTo>
                        <a:pt x="210" y="249"/>
                      </a:lnTo>
                      <a:lnTo>
                        <a:pt x="220" y="249"/>
                      </a:lnTo>
                      <a:lnTo>
                        <a:pt x="231" y="244"/>
                      </a:lnTo>
                      <a:lnTo>
                        <a:pt x="240" y="234"/>
                      </a:lnTo>
                      <a:lnTo>
                        <a:pt x="246" y="217"/>
                      </a:lnTo>
                      <a:lnTo>
                        <a:pt x="248" y="193"/>
                      </a:lnTo>
                      <a:lnTo>
                        <a:pt x="248" y="157"/>
                      </a:lnTo>
                      <a:lnTo>
                        <a:pt x="248" y="133"/>
                      </a:lnTo>
                      <a:lnTo>
                        <a:pt x="248" y="109"/>
                      </a:lnTo>
                      <a:lnTo>
                        <a:pt x="248" y="73"/>
                      </a:lnTo>
                      <a:lnTo>
                        <a:pt x="246" y="50"/>
                      </a:lnTo>
                      <a:lnTo>
                        <a:pt x="240" y="28"/>
                      </a:lnTo>
                      <a:lnTo>
                        <a:pt x="231" y="15"/>
                      </a:lnTo>
                      <a:lnTo>
                        <a:pt x="220" y="9"/>
                      </a:lnTo>
                      <a:close/>
                    </a:path>
                  </a:pathLst>
                </a:custGeom>
                <a:solidFill>
                  <a:srgbClr val="BFCE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 name="Freeform 313"/>
                <p:cNvSpPr>
                  <a:spLocks/>
                </p:cNvSpPr>
                <p:nvPr/>
              </p:nvSpPr>
              <p:spPr bwMode="auto">
                <a:xfrm>
                  <a:off x="3722" y="3033"/>
                  <a:ext cx="122" cy="267"/>
                </a:xfrm>
                <a:custGeom>
                  <a:avLst/>
                  <a:gdLst>
                    <a:gd name="T0" fmla="*/ 0 w 122"/>
                    <a:gd name="T1" fmla="*/ 66 h 267"/>
                    <a:gd name="T2" fmla="*/ 0 w 122"/>
                    <a:gd name="T3" fmla="*/ 102 h 267"/>
                    <a:gd name="T4" fmla="*/ 2 w 122"/>
                    <a:gd name="T5" fmla="*/ 128 h 267"/>
                    <a:gd name="T6" fmla="*/ 2 w 122"/>
                    <a:gd name="T7" fmla="*/ 152 h 267"/>
                    <a:gd name="T8" fmla="*/ 2 w 122"/>
                    <a:gd name="T9" fmla="*/ 188 h 267"/>
                    <a:gd name="T10" fmla="*/ 5 w 122"/>
                    <a:gd name="T11" fmla="*/ 212 h 267"/>
                    <a:gd name="T12" fmla="*/ 11 w 122"/>
                    <a:gd name="T13" fmla="*/ 231 h 267"/>
                    <a:gd name="T14" fmla="*/ 20 w 122"/>
                    <a:gd name="T15" fmla="*/ 244 h 267"/>
                    <a:gd name="T16" fmla="*/ 30 w 122"/>
                    <a:gd name="T17" fmla="*/ 250 h 267"/>
                    <a:gd name="T18" fmla="*/ 45 w 122"/>
                    <a:gd name="T19" fmla="*/ 252 h 267"/>
                    <a:gd name="T20" fmla="*/ 54 w 122"/>
                    <a:gd name="T21" fmla="*/ 252 h 267"/>
                    <a:gd name="T22" fmla="*/ 65 w 122"/>
                    <a:gd name="T23" fmla="*/ 252 h 267"/>
                    <a:gd name="T24" fmla="*/ 80 w 122"/>
                    <a:gd name="T25" fmla="*/ 252 h 267"/>
                    <a:gd name="T26" fmla="*/ 90 w 122"/>
                    <a:gd name="T27" fmla="*/ 259 h 267"/>
                    <a:gd name="T28" fmla="*/ 99 w 122"/>
                    <a:gd name="T29" fmla="*/ 265 h 267"/>
                    <a:gd name="T30" fmla="*/ 107 w 122"/>
                    <a:gd name="T31" fmla="*/ 267 h 267"/>
                    <a:gd name="T32" fmla="*/ 116 w 122"/>
                    <a:gd name="T33" fmla="*/ 257 h 267"/>
                    <a:gd name="T34" fmla="*/ 122 w 122"/>
                    <a:gd name="T35" fmla="*/ 235 h 267"/>
                    <a:gd name="T36" fmla="*/ 122 w 122"/>
                    <a:gd name="T37" fmla="*/ 218 h 267"/>
                    <a:gd name="T38" fmla="*/ 120 w 122"/>
                    <a:gd name="T39" fmla="*/ 197 h 267"/>
                    <a:gd name="T40" fmla="*/ 118 w 122"/>
                    <a:gd name="T41" fmla="*/ 169 h 267"/>
                    <a:gd name="T42" fmla="*/ 118 w 122"/>
                    <a:gd name="T43" fmla="*/ 143 h 267"/>
                    <a:gd name="T44" fmla="*/ 118 w 122"/>
                    <a:gd name="T45" fmla="*/ 126 h 267"/>
                    <a:gd name="T46" fmla="*/ 116 w 122"/>
                    <a:gd name="T47" fmla="*/ 107 h 267"/>
                    <a:gd name="T48" fmla="*/ 116 w 122"/>
                    <a:gd name="T49" fmla="*/ 81 h 267"/>
                    <a:gd name="T50" fmla="*/ 118 w 122"/>
                    <a:gd name="T51" fmla="*/ 60 h 267"/>
                    <a:gd name="T52" fmla="*/ 122 w 122"/>
                    <a:gd name="T53" fmla="*/ 40 h 267"/>
                    <a:gd name="T54" fmla="*/ 122 w 122"/>
                    <a:gd name="T55" fmla="*/ 28 h 267"/>
                    <a:gd name="T56" fmla="*/ 118 w 122"/>
                    <a:gd name="T57" fmla="*/ 13 h 267"/>
                    <a:gd name="T58" fmla="*/ 105 w 122"/>
                    <a:gd name="T59" fmla="*/ 0 h 267"/>
                    <a:gd name="T60" fmla="*/ 95 w 122"/>
                    <a:gd name="T61" fmla="*/ 0 h 267"/>
                    <a:gd name="T62" fmla="*/ 84 w 122"/>
                    <a:gd name="T63" fmla="*/ 6 h 267"/>
                    <a:gd name="T64" fmla="*/ 69 w 122"/>
                    <a:gd name="T65" fmla="*/ 10 h 267"/>
                    <a:gd name="T66" fmla="*/ 58 w 122"/>
                    <a:gd name="T67" fmla="*/ 10 h 267"/>
                    <a:gd name="T68" fmla="*/ 50 w 122"/>
                    <a:gd name="T69" fmla="*/ 8 h 267"/>
                    <a:gd name="T70" fmla="*/ 41 w 122"/>
                    <a:gd name="T71" fmla="*/ 8 h 267"/>
                    <a:gd name="T72" fmla="*/ 30 w 122"/>
                    <a:gd name="T73" fmla="*/ 8 h 267"/>
                    <a:gd name="T74" fmla="*/ 20 w 122"/>
                    <a:gd name="T75" fmla="*/ 13 h 267"/>
                    <a:gd name="T76" fmla="*/ 9 w 122"/>
                    <a:gd name="T77" fmla="*/ 25 h 267"/>
                    <a:gd name="T78" fmla="*/ 2 w 122"/>
                    <a:gd name="T79" fmla="*/ 43 h 267"/>
                    <a:gd name="T80" fmla="*/ 0 w 122"/>
                    <a:gd name="T81" fmla="*/ 66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2" h="267">
                      <a:moveTo>
                        <a:pt x="0" y="66"/>
                      </a:moveTo>
                      <a:lnTo>
                        <a:pt x="0" y="102"/>
                      </a:lnTo>
                      <a:lnTo>
                        <a:pt x="2" y="128"/>
                      </a:lnTo>
                      <a:lnTo>
                        <a:pt x="2" y="152"/>
                      </a:lnTo>
                      <a:lnTo>
                        <a:pt x="2" y="188"/>
                      </a:lnTo>
                      <a:lnTo>
                        <a:pt x="5" y="212"/>
                      </a:lnTo>
                      <a:lnTo>
                        <a:pt x="11" y="231"/>
                      </a:lnTo>
                      <a:lnTo>
                        <a:pt x="20" y="244"/>
                      </a:lnTo>
                      <a:lnTo>
                        <a:pt x="30" y="250"/>
                      </a:lnTo>
                      <a:lnTo>
                        <a:pt x="45" y="252"/>
                      </a:lnTo>
                      <a:lnTo>
                        <a:pt x="54" y="252"/>
                      </a:lnTo>
                      <a:lnTo>
                        <a:pt x="65" y="252"/>
                      </a:lnTo>
                      <a:lnTo>
                        <a:pt x="80" y="252"/>
                      </a:lnTo>
                      <a:lnTo>
                        <a:pt x="90" y="259"/>
                      </a:lnTo>
                      <a:lnTo>
                        <a:pt x="99" y="265"/>
                      </a:lnTo>
                      <a:lnTo>
                        <a:pt x="107" y="267"/>
                      </a:lnTo>
                      <a:lnTo>
                        <a:pt x="116" y="257"/>
                      </a:lnTo>
                      <a:lnTo>
                        <a:pt x="122" y="235"/>
                      </a:lnTo>
                      <a:lnTo>
                        <a:pt x="122" y="218"/>
                      </a:lnTo>
                      <a:lnTo>
                        <a:pt x="120" y="197"/>
                      </a:lnTo>
                      <a:lnTo>
                        <a:pt x="118" y="169"/>
                      </a:lnTo>
                      <a:lnTo>
                        <a:pt x="118" y="143"/>
                      </a:lnTo>
                      <a:lnTo>
                        <a:pt x="118" y="126"/>
                      </a:lnTo>
                      <a:lnTo>
                        <a:pt x="116" y="107"/>
                      </a:lnTo>
                      <a:lnTo>
                        <a:pt x="116" y="81"/>
                      </a:lnTo>
                      <a:lnTo>
                        <a:pt x="118" y="60"/>
                      </a:lnTo>
                      <a:lnTo>
                        <a:pt x="122" y="40"/>
                      </a:lnTo>
                      <a:lnTo>
                        <a:pt x="122" y="28"/>
                      </a:lnTo>
                      <a:lnTo>
                        <a:pt x="118" y="13"/>
                      </a:lnTo>
                      <a:lnTo>
                        <a:pt x="105" y="0"/>
                      </a:lnTo>
                      <a:lnTo>
                        <a:pt x="95" y="0"/>
                      </a:lnTo>
                      <a:lnTo>
                        <a:pt x="84" y="6"/>
                      </a:lnTo>
                      <a:lnTo>
                        <a:pt x="69" y="10"/>
                      </a:lnTo>
                      <a:lnTo>
                        <a:pt x="58" y="10"/>
                      </a:lnTo>
                      <a:lnTo>
                        <a:pt x="50" y="8"/>
                      </a:lnTo>
                      <a:lnTo>
                        <a:pt x="41" y="8"/>
                      </a:lnTo>
                      <a:lnTo>
                        <a:pt x="30" y="8"/>
                      </a:lnTo>
                      <a:lnTo>
                        <a:pt x="20" y="13"/>
                      </a:lnTo>
                      <a:lnTo>
                        <a:pt x="9" y="25"/>
                      </a:lnTo>
                      <a:lnTo>
                        <a:pt x="2" y="43"/>
                      </a:lnTo>
                      <a:lnTo>
                        <a:pt x="0" y="66"/>
                      </a:lnTo>
                      <a:close/>
                    </a:path>
                  </a:pathLst>
                </a:custGeom>
                <a:solidFill>
                  <a:srgbClr val="BFCE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7" name="Freeform 314"/>
                <p:cNvSpPr>
                  <a:spLocks/>
                </p:cNvSpPr>
                <p:nvPr/>
              </p:nvSpPr>
              <p:spPr bwMode="auto">
                <a:xfrm>
                  <a:off x="3018" y="2994"/>
                  <a:ext cx="120" cy="246"/>
                </a:xfrm>
                <a:custGeom>
                  <a:avLst/>
                  <a:gdLst>
                    <a:gd name="T0" fmla="*/ 120 w 120"/>
                    <a:gd name="T1" fmla="*/ 186 h 246"/>
                    <a:gd name="T2" fmla="*/ 120 w 120"/>
                    <a:gd name="T3" fmla="*/ 152 h 246"/>
                    <a:gd name="T4" fmla="*/ 120 w 120"/>
                    <a:gd name="T5" fmla="*/ 129 h 246"/>
                    <a:gd name="T6" fmla="*/ 120 w 120"/>
                    <a:gd name="T7" fmla="*/ 105 h 246"/>
                    <a:gd name="T8" fmla="*/ 120 w 120"/>
                    <a:gd name="T9" fmla="*/ 73 h 246"/>
                    <a:gd name="T10" fmla="*/ 117 w 120"/>
                    <a:gd name="T11" fmla="*/ 49 h 246"/>
                    <a:gd name="T12" fmla="*/ 111 w 120"/>
                    <a:gd name="T13" fmla="*/ 32 h 246"/>
                    <a:gd name="T14" fmla="*/ 102 w 120"/>
                    <a:gd name="T15" fmla="*/ 19 h 246"/>
                    <a:gd name="T16" fmla="*/ 90 w 120"/>
                    <a:gd name="T17" fmla="*/ 15 h 246"/>
                    <a:gd name="T18" fmla="*/ 75 w 120"/>
                    <a:gd name="T19" fmla="*/ 13 h 246"/>
                    <a:gd name="T20" fmla="*/ 66 w 120"/>
                    <a:gd name="T21" fmla="*/ 13 h 246"/>
                    <a:gd name="T22" fmla="*/ 57 w 120"/>
                    <a:gd name="T23" fmla="*/ 13 h 246"/>
                    <a:gd name="T24" fmla="*/ 42 w 120"/>
                    <a:gd name="T25" fmla="*/ 11 h 246"/>
                    <a:gd name="T26" fmla="*/ 30 w 120"/>
                    <a:gd name="T27" fmla="*/ 7 h 246"/>
                    <a:gd name="T28" fmla="*/ 21 w 120"/>
                    <a:gd name="T29" fmla="*/ 0 h 246"/>
                    <a:gd name="T30" fmla="*/ 15 w 120"/>
                    <a:gd name="T31" fmla="*/ 0 h 246"/>
                    <a:gd name="T32" fmla="*/ 6 w 120"/>
                    <a:gd name="T33" fmla="*/ 11 h 246"/>
                    <a:gd name="T34" fmla="*/ 0 w 120"/>
                    <a:gd name="T35" fmla="*/ 30 h 246"/>
                    <a:gd name="T36" fmla="*/ 0 w 120"/>
                    <a:gd name="T37" fmla="*/ 45 h 246"/>
                    <a:gd name="T38" fmla="*/ 4 w 120"/>
                    <a:gd name="T39" fmla="*/ 64 h 246"/>
                    <a:gd name="T40" fmla="*/ 6 w 120"/>
                    <a:gd name="T41" fmla="*/ 90 h 246"/>
                    <a:gd name="T42" fmla="*/ 6 w 120"/>
                    <a:gd name="T43" fmla="*/ 114 h 246"/>
                    <a:gd name="T44" fmla="*/ 6 w 120"/>
                    <a:gd name="T45" fmla="*/ 131 h 246"/>
                    <a:gd name="T46" fmla="*/ 6 w 120"/>
                    <a:gd name="T47" fmla="*/ 148 h 246"/>
                    <a:gd name="T48" fmla="*/ 6 w 120"/>
                    <a:gd name="T49" fmla="*/ 171 h 246"/>
                    <a:gd name="T50" fmla="*/ 4 w 120"/>
                    <a:gd name="T51" fmla="*/ 193 h 246"/>
                    <a:gd name="T52" fmla="*/ 2 w 120"/>
                    <a:gd name="T53" fmla="*/ 208 h 246"/>
                    <a:gd name="T54" fmla="*/ 0 w 120"/>
                    <a:gd name="T55" fmla="*/ 223 h 246"/>
                    <a:gd name="T56" fmla="*/ 6 w 120"/>
                    <a:gd name="T57" fmla="*/ 236 h 246"/>
                    <a:gd name="T58" fmla="*/ 17 w 120"/>
                    <a:gd name="T59" fmla="*/ 246 h 246"/>
                    <a:gd name="T60" fmla="*/ 27 w 120"/>
                    <a:gd name="T61" fmla="*/ 246 h 246"/>
                    <a:gd name="T62" fmla="*/ 38 w 120"/>
                    <a:gd name="T63" fmla="*/ 240 h 246"/>
                    <a:gd name="T64" fmla="*/ 53 w 120"/>
                    <a:gd name="T65" fmla="*/ 238 h 246"/>
                    <a:gd name="T66" fmla="*/ 64 w 120"/>
                    <a:gd name="T67" fmla="*/ 240 h 246"/>
                    <a:gd name="T68" fmla="*/ 70 w 120"/>
                    <a:gd name="T69" fmla="*/ 240 h 246"/>
                    <a:gd name="T70" fmla="*/ 79 w 120"/>
                    <a:gd name="T71" fmla="*/ 240 h 246"/>
                    <a:gd name="T72" fmla="*/ 90 w 120"/>
                    <a:gd name="T73" fmla="*/ 242 h 246"/>
                    <a:gd name="T74" fmla="*/ 102 w 120"/>
                    <a:gd name="T75" fmla="*/ 238 h 246"/>
                    <a:gd name="T76" fmla="*/ 111 w 120"/>
                    <a:gd name="T77" fmla="*/ 227 h 246"/>
                    <a:gd name="T78" fmla="*/ 117 w 120"/>
                    <a:gd name="T79" fmla="*/ 208 h 246"/>
                    <a:gd name="T80" fmla="*/ 120 w 120"/>
                    <a:gd name="T81" fmla="*/ 18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0" h="246">
                      <a:moveTo>
                        <a:pt x="120" y="186"/>
                      </a:moveTo>
                      <a:lnTo>
                        <a:pt x="120" y="152"/>
                      </a:lnTo>
                      <a:lnTo>
                        <a:pt x="120" y="129"/>
                      </a:lnTo>
                      <a:lnTo>
                        <a:pt x="120" y="105"/>
                      </a:lnTo>
                      <a:lnTo>
                        <a:pt x="120" y="73"/>
                      </a:lnTo>
                      <a:lnTo>
                        <a:pt x="117" y="49"/>
                      </a:lnTo>
                      <a:lnTo>
                        <a:pt x="111" y="32"/>
                      </a:lnTo>
                      <a:lnTo>
                        <a:pt x="102" y="19"/>
                      </a:lnTo>
                      <a:lnTo>
                        <a:pt x="90" y="15"/>
                      </a:lnTo>
                      <a:lnTo>
                        <a:pt x="75" y="13"/>
                      </a:lnTo>
                      <a:lnTo>
                        <a:pt x="66" y="13"/>
                      </a:lnTo>
                      <a:lnTo>
                        <a:pt x="57" y="13"/>
                      </a:lnTo>
                      <a:lnTo>
                        <a:pt x="42" y="11"/>
                      </a:lnTo>
                      <a:lnTo>
                        <a:pt x="30" y="7"/>
                      </a:lnTo>
                      <a:lnTo>
                        <a:pt x="21" y="0"/>
                      </a:lnTo>
                      <a:lnTo>
                        <a:pt x="15" y="0"/>
                      </a:lnTo>
                      <a:lnTo>
                        <a:pt x="6" y="11"/>
                      </a:lnTo>
                      <a:lnTo>
                        <a:pt x="0" y="30"/>
                      </a:lnTo>
                      <a:lnTo>
                        <a:pt x="0" y="45"/>
                      </a:lnTo>
                      <a:lnTo>
                        <a:pt x="4" y="64"/>
                      </a:lnTo>
                      <a:lnTo>
                        <a:pt x="6" y="90"/>
                      </a:lnTo>
                      <a:lnTo>
                        <a:pt x="6" y="114"/>
                      </a:lnTo>
                      <a:lnTo>
                        <a:pt x="6" y="131"/>
                      </a:lnTo>
                      <a:lnTo>
                        <a:pt x="6" y="148"/>
                      </a:lnTo>
                      <a:lnTo>
                        <a:pt x="6" y="171"/>
                      </a:lnTo>
                      <a:lnTo>
                        <a:pt x="4" y="193"/>
                      </a:lnTo>
                      <a:lnTo>
                        <a:pt x="2" y="208"/>
                      </a:lnTo>
                      <a:lnTo>
                        <a:pt x="0" y="223"/>
                      </a:lnTo>
                      <a:lnTo>
                        <a:pt x="6" y="236"/>
                      </a:lnTo>
                      <a:lnTo>
                        <a:pt x="17" y="246"/>
                      </a:lnTo>
                      <a:lnTo>
                        <a:pt x="27" y="246"/>
                      </a:lnTo>
                      <a:lnTo>
                        <a:pt x="38" y="240"/>
                      </a:lnTo>
                      <a:lnTo>
                        <a:pt x="53" y="238"/>
                      </a:lnTo>
                      <a:lnTo>
                        <a:pt x="64" y="240"/>
                      </a:lnTo>
                      <a:lnTo>
                        <a:pt x="70" y="240"/>
                      </a:lnTo>
                      <a:lnTo>
                        <a:pt x="79" y="240"/>
                      </a:lnTo>
                      <a:lnTo>
                        <a:pt x="90" y="242"/>
                      </a:lnTo>
                      <a:lnTo>
                        <a:pt x="102" y="238"/>
                      </a:lnTo>
                      <a:lnTo>
                        <a:pt x="111" y="227"/>
                      </a:lnTo>
                      <a:lnTo>
                        <a:pt x="117" y="208"/>
                      </a:lnTo>
                      <a:lnTo>
                        <a:pt x="120" y="186"/>
                      </a:lnTo>
                      <a:close/>
                    </a:path>
                  </a:pathLst>
                </a:custGeom>
                <a:solidFill>
                  <a:srgbClr val="BFCE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 name="Freeform 315"/>
                <p:cNvSpPr>
                  <a:spLocks/>
                </p:cNvSpPr>
                <p:nvPr/>
              </p:nvSpPr>
              <p:spPr bwMode="auto">
                <a:xfrm>
                  <a:off x="3033" y="3300"/>
                  <a:ext cx="246" cy="247"/>
                </a:xfrm>
                <a:custGeom>
                  <a:avLst/>
                  <a:gdLst>
                    <a:gd name="T0" fmla="*/ 229 w 246"/>
                    <a:gd name="T1" fmla="*/ 242 h 247"/>
                    <a:gd name="T2" fmla="*/ 244 w 246"/>
                    <a:gd name="T3" fmla="*/ 212 h 247"/>
                    <a:gd name="T4" fmla="*/ 246 w 246"/>
                    <a:gd name="T5" fmla="*/ 157 h 247"/>
                    <a:gd name="T6" fmla="*/ 246 w 246"/>
                    <a:gd name="T7" fmla="*/ 110 h 247"/>
                    <a:gd name="T8" fmla="*/ 244 w 246"/>
                    <a:gd name="T9" fmla="*/ 52 h 247"/>
                    <a:gd name="T10" fmla="*/ 229 w 246"/>
                    <a:gd name="T11" fmla="*/ 22 h 247"/>
                    <a:gd name="T12" fmla="*/ 205 w 246"/>
                    <a:gd name="T13" fmla="*/ 15 h 247"/>
                    <a:gd name="T14" fmla="*/ 188 w 246"/>
                    <a:gd name="T15" fmla="*/ 13 h 247"/>
                    <a:gd name="T16" fmla="*/ 167 w 246"/>
                    <a:gd name="T17" fmla="*/ 11 h 247"/>
                    <a:gd name="T18" fmla="*/ 150 w 246"/>
                    <a:gd name="T19" fmla="*/ 11 h 247"/>
                    <a:gd name="T20" fmla="*/ 126 w 246"/>
                    <a:gd name="T21" fmla="*/ 9 h 247"/>
                    <a:gd name="T22" fmla="*/ 109 w 246"/>
                    <a:gd name="T23" fmla="*/ 7 h 247"/>
                    <a:gd name="T24" fmla="*/ 85 w 246"/>
                    <a:gd name="T25" fmla="*/ 5 h 247"/>
                    <a:gd name="T26" fmla="*/ 70 w 246"/>
                    <a:gd name="T27" fmla="*/ 5 h 247"/>
                    <a:gd name="T28" fmla="*/ 49 w 246"/>
                    <a:gd name="T29" fmla="*/ 3 h 247"/>
                    <a:gd name="T30" fmla="*/ 36 w 246"/>
                    <a:gd name="T31" fmla="*/ 0 h 247"/>
                    <a:gd name="T32" fmla="*/ 17 w 246"/>
                    <a:gd name="T33" fmla="*/ 5 h 247"/>
                    <a:gd name="T34" fmla="*/ 2 w 246"/>
                    <a:gd name="T35" fmla="*/ 33 h 247"/>
                    <a:gd name="T36" fmla="*/ 0 w 246"/>
                    <a:gd name="T37" fmla="*/ 86 h 247"/>
                    <a:gd name="T38" fmla="*/ 0 w 246"/>
                    <a:gd name="T39" fmla="*/ 133 h 247"/>
                    <a:gd name="T40" fmla="*/ 2 w 246"/>
                    <a:gd name="T41" fmla="*/ 189 h 247"/>
                    <a:gd name="T42" fmla="*/ 17 w 246"/>
                    <a:gd name="T43" fmla="*/ 219 h 247"/>
                    <a:gd name="T44" fmla="*/ 38 w 246"/>
                    <a:gd name="T45" fmla="*/ 227 h 247"/>
                    <a:gd name="T46" fmla="*/ 55 w 246"/>
                    <a:gd name="T47" fmla="*/ 227 h 247"/>
                    <a:gd name="T48" fmla="*/ 77 w 246"/>
                    <a:gd name="T49" fmla="*/ 232 h 247"/>
                    <a:gd name="T50" fmla="*/ 94 w 246"/>
                    <a:gd name="T51" fmla="*/ 232 h 247"/>
                    <a:gd name="T52" fmla="*/ 117 w 246"/>
                    <a:gd name="T53" fmla="*/ 236 h 247"/>
                    <a:gd name="T54" fmla="*/ 135 w 246"/>
                    <a:gd name="T55" fmla="*/ 238 h 247"/>
                    <a:gd name="T56" fmla="*/ 158 w 246"/>
                    <a:gd name="T57" fmla="*/ 240 h 247"/>
                    <a:gd name="T58" fmla="*/ 175 w 246"/>
                    <a:gd name="T59" fmla="*/ 242 h 247"/>
                    <a:gd name="T60" fmla="*/ 194 w 246"/>
                    <a:gd name="T61" fmla="*/ 245 h 247"/>
                    <a:gd name="T62" fmla="*/ 207 w 246"/>
                    <a:gd name="T63" fmla="*/ 245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6" h="247">
                      <a:moveTo>
                        <a:pt x="218" y="247"/>
                      </a:moveTo>
                      <a:lnTo>
                        <a:pt x="229" y="242"/>
                      </a:lnTo>
                      <a:lnTo>
                        <a:pt x="237" y="232"/>
                      </a:lnTo>
                      <a:lnTo>
                        <a:pt x="244" y="212"/>
                      </a:lnTo>
                      <a:lnTo>
                        <a:pt x="246" y="191"/>
                      </a:lnTo>
                      <a:lnTo>
                        <a:pt x="246" y="157"/>
                      </a:lnTo>
                      <a:lnTo>
                        <a:pt x="246" y="133"/>
                      </a:lnTo>
                      <a:lnTo>
                        <a:pt x="246" y="110"/>
                      </a:lnTo>
                      <a:lnTo>
                        <a:pt x="246" y="75"/>
                      </a:lnTo>
                      <a:lnTo>
                        <a:pt x="244" y="52"/>
                      </a:lnTo>
                      <a:lnTo>
                        <a:pt x="237" y="35"/>
                      </a:lnTo>
                      <a:lnTo>
                        <a:pt x="229" y="22"/>
                      </a:lnTo>
                      <a:lnTo>
                        <a:pt x="218" y="18"/>
                      </a:lnTo>
                      <a:lnTo>
                        <a:pt x="205" y="15"/>
                      </a:lnTo>
                      <a:lnTo>
                        <a:pt x="197" y="15"/>
                      </a:lnTo>
                      <a:lnTo>
                        <a:pt x="188" y="13"/>
                      </a:lnTo>
                      <a:lnTo>
                        <a:pt x="177" y="13"/>
                      </a:lnTo>
                      <a:lnTo>
                        <a:pt x="167" y="11"/>
                      </a:lnTo>
                      <a:lnTo>
                        <a:pt x="158" y="11"/>
                      </a:lnTo>
                      <a:lnTo>
                        <a:pt x="150" y="11"/>
                      </a:lnTo>
                      <a:lnTo>
                        <a:pt x="139" y="9"/>
                      </a:lnTo>
                      <a:lnTo>
                        <a:pt x="126" y="9"/>
                      </a:lnTo>
                      <a:lnTo>
                        <a:pt x="117" y="7"/>
                      </a:lnTo>
                      <a:lnTo>
                        <a:pt x="109" y="7"/>
                      </a:lnTo>
                      <a:lnTo>
                        <a:pt x="96" y="7"/>
                      </a:lnTo>
                      <a:lnTo>
                        <a:pt x="85" y="5"/>
                      </a:lnTo>
                      <a:lnTo>
                        <a:pt x="79" y="5"/>
                      </a:lnTo>
                      <a:lnTo>
                        <a:pt x="70" y="5"/>
                      </a:lnTo>
                      <a:lnTo>
                        <a:pt x="60" y="3"/>
                      </a:lnTo>
                      <a:lnTo>
                        <a:pt x="49" y="3"/>
                      </a:lnTo>
                      <a:lnTo>
                        <a:pt x="42" y="0"/>
                      </a:lnTo>
                      <a:lnTo>
                        <a:pt x="36" y="0"/>
                      </a:lnTo>
                      <a:lnTo>
                        <a:pt x="27" y="0"/>
                      </a:lnTo>
                      <a:lnTo>
                        <a:pt x="17" y="5"/>
                      </a:lnTo>
                      <a:lnTo>
                        <a:pt x="8" y="15"/>
                      </a:lnTo>
                      <a:lnTo>
                        <a:pt x="2" y="33"/>
                      </a:lnTo>
                      <a:lnTo>
                        <a:pt x="0" y="54"/>
                      </a:lnTo>
                      <a:lnTo>
                        <a:pt x="0" y="86"/>
                      </a:lnTo>
                      <a:lnTo>
                        <a:pt x="0" y="110"/>
                      </a:lnTo>
                      <a:lnTo>
                        <a:pt x="0" y="133"/>
                      </a:lnTo>
                      <a:lnTo>
                        <a:pt x="0" y="167"/>
                      </a:lnTo>
                      <a:lnTo>
                        <a:pt x="2" y="189"/>
                      </a:lnTo>
                      <a:lnTo>
                        <a:pt x="8" y="206"/>
                      </a:lnTo>
                      <a:lnTo>
                        <a:pt x="17" y="219"/>
                      </a:lnTo>
                      <a:lnTo>
                        <a:pt x="27" y="225"/>
                      </a:lnTo>
                      <a:lnTo>
                        <a:pt x="38" y="227"/>
                      </a:lnTo>
                      <a:lnTo>
                        <a:pt x="47" y="227"/>
                      </a:lnTo>
                      <a:lnTo>
                        <a:pt x="55" y="227"/>
                      </a:lnTo>
                      <a:lnTo>
                        <a:pt x="66" y="230"/>
                      </a:lnTo>
                      <a:lnTo>
                        <a:pt x="77" y="232"/>
                      </a:lnTo>
                      <a:lnTo>
                        <a:pt x="85" y="232"/>
                      </a:lnTo>
                      <a:lnTo>
                        <a:pt x="94" y="232"/>
                      </a:lnTo>
                      <a:lnTo>
                        <a:pt x="105" y="234"/>
                      </a:lnTo>
                      <a:lnTo>
                        <a:pt x="117" y="236"/>
                      </a:lnTo>
                      <a:lnTo>
                        <a:pt x="126" y="236"/>
                      </a:lnTo>
                      <a:lnTo>
                        <a:pt x="135" y="238"/>
                      </a:lnTo>
                      <a:lnTo>
                        <a:pt x="147" y="240"/>
                      </a:lnTo>
                      <a:lnTo>
                        <a:pt x="158" y="240"/>
                      </a:lnTo>
                      <a:lnTo>
                        <a:pt x="167" y="240"/>
                      </a:lnTo>
                      <a:lnTo>
                        <a:pt x="175" y="242"/>
                      </a:lnTo>
                      <a:lnTo>
                        <a:pt x="186" y="242"/>
                      </a:lnTo>
                      <a:lnTo>
                        <a:pt x="194" y="245"/>
                      </a:lnTo>
                      <a:lnTo>
                        <a:pt x="201" y="245"/>
                      </a:lnTo>
                      <a:lnTo>
                        <a:pt x="207" y="245"/>
                      </a:lnTo>
                      <a:lnTo>
                        <a:pt x="218" y="247"/>
                      </a:lnTo>
                      <a:close/>
                    </a:path>
                  </a:pathLst>
                </a:custGeom>
                <a:solidFill>
                  <a:srgbClr val="BFCE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9" name="Freeform 316"/>
                <p:cNvSpPr>
                  <a:spLocks/>
                </p:cNvSpPr>
                <p:nvPr/>
              </p:nvSpPr>
              <p:spPr bwMode="auto">
                <a:xfrm>
                  <a:off x="3311" y="3322"/>
                  <a:ext cx="248" cy="253"/>
                </a:xfrm>
                <a:custGeom>
                  <a:avLst/>
                  <a:gdLst>
                    <a:gd name="T0" fmla="*/ 231 w 248"/>
                    <a:gd name="T1" fmla="*/ 248 h 253"/>
                    <a:gd name="T2" fmla="*/ 246 w 248"/>
                    <a:gd name="T3" fmla="*/ 218 h 253"/>
                    <a:gd name="T4" fmla="*/ 248 w 248"/>
                    <a:gd name="T5" fmla="*/ 160 h 253"/>
                    <a:gd name="T6" fmla="*/ 248 w 248"/>
                    <a:gd name="T7" fmla="*/ 113 h 253"/>
                    <a:gd name="T8" fmla="*/ 246 w 248"/>
                    <a:gd name="T9" fmla="*/ 56 h 253"/>
                    <a:gd name="T10" fmla="*/ 231 w 248"/>
                    <a:gd name="T11" fmla="*/ 21 h 253"/>
                    <a:gd name="T12" fmla="*/ 208 w 248"/>
                    <a:gd name="T13" fmla="*/ 15 h 253"/>
                    <a:gd name="T14" fmla="*/ 191 w 248"/>
                    <a:gd name="T15" fmla="*/ 15 h 253"/>
                    <a:gd name="T16" fmla="*/ 169 w 248"/>
                    <a:gd name="T17" fmla="*/ 11 h 253"/>
                    <a:gd name="T18" fmla="*/ 152 w 248"/>
                    <a:gd name="T19" fmla="*/ 11 h 253"/>
                    <a:gd name="T20" fmla="*/ 129 w 248"/>
                    <a:gd name="T21" fmla="*/ 8 h 253"/>
                    <a:gd name="T22" fmla="*/ 111 w 248"/>
                    <a:gd name="T23" fmla="*/ 8 h 253"/>
                    <a:gd name="T24" fmla="*/ 88 w 248"/>
                    <a:gd name="T25" fmla="*/ 6 h 253"/>
                    <a:gd name="T26" fmla="*/ 71 w 248"/>
                    <a:gd name="T27" fmla="*/ 6 h 253"/>
                    <a:gd name="T28" fmla="*/ 51 w 248"/>
                    <a:gd name="T29" fmla="*/ 4 h 253"/>
                    <a:gd name="T30" fmla="*/ 39 w 248"/>
                    <a:gd name="T31" fmla="*/ 2 h 253"/>
                    <a:gd name="T32" fmla="*/ 17 w 248"/>
                    <a:gd name="T33" fmla="*/ 4 h 253"/>
                    <a:gd name="T34" fmla="*/ 2 w 248"/>
                    <a:gd name="T35" fmla="*/ 34 h 253"/>
                    <a:gd name="T36" fmla="*/ 0 w 248"/>
                    <a:gd name="T37" fmla="*/ 92 h 253"/>
                    <a:gd name="T38" fmla="*/ 0 w 248"/>
                    <a:gd name="T39" fmla="*/ 139 h 253"/>
                    <a:gd name="T40" fmla="*/ 2 w 248"/>
                    <a:gd name="T41" fmla="*/ 195 h 253"/>
                    <a:gd name="T42" fmla="*/ 17 w 248"/>
                    <a:gd name="T43" fmla="*/ 227 h 253"/>
                    <a:gd name="T44" fmla="*/ 41 w 248"/>
                    <a:gd name="T45" fmla="*/ 233 h 253"/>
                    <a:gd name="T46" fmla="*/ 58 w 248"/>
                    <a:gd name="T47" fmla="*/ 233 h 253"/>
                    <a:gd name="T48" fmla="*/ 79 w 248"/>
                    <a:gd name="T49" fmla="*/ 238 h 253"/>
                    <a:gd name="T50" fmla="*/ 96 w 248"/>
                    <a:gd name="T51" fmla="*/ 240 h 253"/>
                    <a:gd name="T52" fmla="*/ 120 w 248"/>
                    <a:gd name="T53" fmla="*/ 244 h 253"/>
                    <a:gd name="T54" fmla="*/ 137 w 248"/>
                    <a:gd name="T55" fmla="*/ 244 h 253"/>
                    <a:gd name="T56" fmla="*/ 161 w 248"/>
                    <a:gd name="T57" fmla="*/ 248 h 253"/>
                    <a:gd name="T58" fmla="*/ 176 w 248"/>
                    <a:gd name="T59" fmla="*/ 250 h 253"/>
                    <a:gd name="T60" fmla="*/ 197 w 248"/>
                    <a:gd name="T61" fmla="*/ 250 h 253"/>
                    <a:gd name="T62" fmla="*/ 210 w 248"/>
                    <a:gd name="T63" fmla="*/ 253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8" h="253">
                      <a:moveTo>
                        <a:pt x="219" y="253"/>
                      </a:moveTo>
                      <a:lnTo>
                        <a:pt x="231" y="248"/>
                      </a:lnTo>
                      <a:lnTo>
                        <a:pt x="240" y="238"/>
                      </a:lnTo>
                      <a:lnTo>
                        <a:pt x="246" y="218"/>
                      </a:lnTo>
                      <a:lnTo>
                        <a:pt x="248" y="197"/>
                      </a:lnTo>
                      <a:lnTo>
                        <a:pt x="248" y="160"/>
                      </a:lnTo>
                      <a:lnTo>
                        <a:pt x="248" y="137"/>
                      </a:lnTo>
                      <a:lnTo>
                        <a:pt x="248" y="113"/>
                      </a:lnTo>
                      <a:lnTo>
                        <a:pt x="248" y="79"/>
                      </a:lnTo>
                      <a:lnTo>
                        <a:pt x="246" y="56"/>
                      </a:lnTo>
                      <a:lnTo>
                        <a:pt x="240" y="34"/>
                      </a:lnTo>
                      <a:lnTo>
                        <a:pt x="231" y="21"/>
                      </a:lnTo>
                      <a:lnTo>
                        <a:pt x="219" y="17"/>
                      </a:lnTo>
                      <a:lnTo>
                        <a:pt x="208" y="15"/>
                      </a:lnTo>
                      <a:lnTo>
                        <a:pt x="199" y="15"/>
                      </a:lnTo>
                      <a:lnTo>
                        <a:pt x="191" y="15"/>
                      </a:lnTo>
                      <a:lnTo>
                        <a:pt x="180" y="13"/>
                      </a:lnTo>
                      <a:lnTo>
                        <a:pt x="169" y="11"/>
                      </a:lnTo>
                      <a:lnTo>
                        <a:pt x="161" y="11"/>
                      </a:lnTo>
                      <a:lnTo>
                        <a:pt x="152" y="11"/>
                      </a:lnTo>
                      <a:lnTo>
                        <a:pt x="139" y="8"/>
                      </a:lnTo>
                      <a:lnTo>
                        <a:pt x="129" y="8"/>
                      </a:lnTo>
                      <a:lnTo>
                        <a:pt x="120" y="8"/>
                      </a:lnTo>
                      <a:lnTo>
                        <a:pt x="111" y="8"/>
                      </a:lnTo>
                      <a:lnTo>
                        <a:pt x="99" y="6"/>
                      </a:lnTo>
                      <a:lnTo>
                        <a:pt x="88" y="6"/>
                      </a:lnTo>
                      <a:lnTo>
                        <a:pt x="79" y="6"/>
                      </a:lnTo>
                      <a:lnTo>
                        <a:pt x="71" y="6"/>
                      </a:lnTo>
                      <a:lnTo>
                        <a:pt x="60" y="6"/>
                      </a:lnTo>
                      <a:lnTo>
                        <a:pt x="51" y="4"/>
                      </a:lnTo>
                      <a:lnTo>
                        <a:pt x="45" y="2"/>
                      </a:lnTo>
                      <a:lnTo>
                        <a:pt x="39" y="2"/>
                      </a:lnTo>
                      <a:lnTo>
                        <a:pt x="28" y="0"/>
                      </a:lnTo>
                      <a:lnTo>
                        <a:pt x="17" y="4"/>
                      </a:lnTo>
                      <a:lnTo>
                        <a:pt x="9" y="17"/>
                      </a:lnTo>
                      <a:lnTo>
                        <a:pt x="2" y="34"/>
                      </a:lnTo>
                      <a:lnTo>
                        <a:pt x="0" y="58"/>
                      </a:lnTo>
                      <a:lnTo>
                        <a:pt x="0" y="92"/>
                      </a:lnTo>
                      <a:lnTo>
                        <a:pt x="0" y="116"/>
                      </a:lnTo>
                      <a:lnTo>
                        <a:pt x="0" y="139"/>
                      </a:lnTo>
                      <a:lnTo>
                        <a:pt x="0" y="173"/>
                      </a:lnTo>
                      <a:lnTo>
                        <a:pt x="2" y="195"/>
                      </a:lnTo>
                      <a:lnTo>
                        <a:pt x="9" y="214"/>
                      </a:lnTo>
                      <a:lnTo>
                        <a:pt x="17" y="227"/>
                      </a:lnTo>
                      <a:lnTo>
                        <a:pt x="28" y="231"/>
                      </a:lnTo>
                      <a:lnTo>
                        <a:pt x="41" y="233"/>
                      </a:lnTo>
                      <a:lnTo>
                        <a:pt x="49" y="233"/>
                      </a:lnTo>
                      <a:lnTo>
                        <a:pt x="58" y="233"/>
                      </a:lnTo>
                      <a:lnTo>
                        <a:pt x="69" y="235"/>
                      </a:lnTo>
                      <a:lnTo>
                        <a:pt x="79" y="238"/>
                      </a:lnTo>
                      <a:lnTo>
                        <a:pt x="88" y="238"/>
                      </a:lnTo>
                      <a:lnTo>
                        <a:pt x="96" y="240"/>
                      </a:lnTo>
                      <a:lnTo>
                        <a:pt x="107" y="242"/>
                      </a:lnTo>
                      <a:lnTo>
                        <a:pt x="120" y="244"/>
                      </a:lnTo>
                      <a:lnTo>
                        <a:pt x="129" y="244"/>
                      </a:lnTo>
                      <a:lnTo>
                        <a:pt x="137" y="244"/>
                      </a:lnTo>
                      <a:lnTo>
                        <a:pt x="150" y="246"/>
                      </a:lnTo>
                      <a:lnTo>
                        <a:pt x="161" y="248"/>
                      </a:lnTo>
                      <a:lnTo>
                        <a:pt x="167" y="248"/>
                      </a:lnTo>
                      <a:lnTo>
                        <a:pt x="176" y="250"/>
                      </a:lnTo>
                      <a:lnTo>
                        <a:pt x="186" y="250"/>
                      </a:lnTo>
                      <a:lnTo>
                        <a:pt x="197" y="250"/>
                      </a:lnTo>
                      <a:lnTo>
                        <a:pt x="204" y="250"/>
                      </a:lnTo>
                      <a:lnTo>
                        <a:pt x="210" y="253"/>
                      </a:lnTo>
                      <a:lnTo>
                        <a:pt x="219" y="253"/>
                      </a:lnTo>
                      <a:close/>
                    </a:path>
                  </a:pathLst>
                </a:custGeom>
                <a:solidFill>
                  <a:srgbClr val="BFCE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0" name="Freeform 317"/>
                <p:cNvSpPr>
                  <a:spLocks/>
                </p:cNvSpPr>
                <p:nvPr/>
              </p:nvSpPr>
              <p:spPr bwMode="auto">
                <a:xfrm>
                  <a:off x="3589" y="3345"/>
                  <a:ext cx="251" cy="260"/>
                </a:xfrm>
                <a:custGeom>
                  <a:avLst/>
                  <a:gdLst>
                    <a:gd name="T0" fmla="*/ 232 w 251"/>
                    <a:gd name="T1" fmla="*/ 255 h 260"/>
                    <a:gd name="T2" fmla="*/ 249 w 251"/>
                    <a:gd name="T3" fmla="*/ 225 h 260"/>
                    <a:gd name="T4" fmla="*/ 251 w 251"/>
                    <a:gd name="T5" fmla="*/ 165 h 260"/>
                    <a:gd name="T6" fmla="*/ 251 w 251"/>
                    <a:gd name="T7" fmla="*/ 116 h 260"/>
                    <a:gd name="T8" fmla="*/ 249 w 251"/>
                    <a:gd name="T9" fmla="*/ 56 h 260"/>
                    <a:gd name="T10" fmla="*/ 232 w 251"/>
                    <a:gd name="T11" fmla="*/ 24 h 260"/>
                    <a:gd name="T12" fmla="*/ 210 w 251"/>
                    <a:gd name="T13" fmla="*/ 15 h 260"/>
                    <a:gd name="T14" fmla="*/ 193 w 251"/>
                    <a:gd name="T15" fmla="*/ 15 h 260"/>
                    <a:gd name="T16" fmla="*/ 170 w 251"/>
                    <a:gd name="T17" fmla="*/ 13 h 260"/>
                    <a:gd name="T18" fmla="*/ 153 w 251"/>
                    <a:gd name="T19" fmla="*/ 11 h 260"/>
                    <a:gd name="T20" fmla="*/ 129 w 251"/>
                    <a:gd name="T21" fmla="*/ 9 h 260"/>
                    <a:gd name="T22" fmla="*/ 112 w 251"/>
                    <a:gd name="T23" fmla="*/ 7 h 260"/>
                    <a:gd name="T24" fmla="*/ 88 w 251"/>
                    <a:gd name="T25" fmla="*/ 5 h 260"/>
                    <a:gd name="T26" fmla="*/ 73 w 251"/>
                    <a:gd name="T27" fmla="*/ 5 h 260"/>
                    <a:gd name="T28" fmla="*/ 52 w 251"/>
                    <a:gd name="T29" fmla="*/ 3 h 260"/>
                    <a:gd name="T30" fmla="*/ 39 w 251"/>
                    <a:gd name="T31" fmla="*/ 3 h 260"/>
                    <a:gd name="T32" fmla="*/ 18 w 251"/>
                    <a:gd name="T33" fmla="*/ 5 h 260"/>
                    <a:gd name="T34" fmla="*/ 3 w 251"/>
                    <a:gd name="T35" fmla="*/ 35 h 260"/>
                    <a:gd name="T36" fmla="*/ 0 w 251"/>
                    <a:gd name="T37" fmla="*/ 95 h 260"/>
                    <a:gd name="T38" fmla="*/ 0 w 251"/>
                    <a:gd name="T39" fmla="*/ 142 h 260"/>
                    <a:gd name="T40" fmla="*/ 3 w 251"/>
                    <a:gd name="T41" fmla="*/ 202 h 260"/>
                    <a:gd name="T42" fmla="*/ 18 w 251"/>
                    <a:gd name="T43" fmla="*/ 232 h 260"/>
                    <a:gd name="T44" fmla="*/ 41 w 251"/>
                    <a:gd name="T45" fmla="*/ 240 h 260"/>
                    <a:gd name="T46" fmla="*/ 58 w 251"/>
                    <a:gd name="T47" fmla="*/ 242 h 260"/>
                    <a:gd name="T48" fmla="*/ 82 w 251"/>
                    <a:gd name="T49" fmla="*/ 245 h 260"/>
                    <a:gd name="T50" fmla="*/ 99 w 251"/>
                    <a:gd name="T51" fmla="*/ 247 h 260"/>
                    <a:gd name="T52" fmla="*/ 123 w 251"/>
                    <a:gd name="T53" fmla="*/ 249 h 260"/>
                    <a:gd name="T54" fmla="*/ 140 w 251"/>
                    <a:gd name="T55" fmla="*/ 251 h 260"/>
                    <a:gd name="T56" fmla="*/ 161 w 251"/>
                    <a:gd name="T57" fmla="*/ 253 h 260"/>
                    <a:gd name="T58" fmla="*/ 178 w 251"/>
                    <a:gd name="T59" fmla="*/ 255 h 260"/>
                    <a:gd name="T60" fmla="*/ 198 w 251"/>
                    <a:gd name="T61" fmla="*/ 257 h 260"/>
                    <a:gd name="T62" fmla="*/ 210 w 251"/>
                    <a:gd name="T63" fmla="*/ 26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1" h="260">
                      <a:moveTo>
                        <a:pt x="221" y="260"/>
                      </a:moveTo>
                      <a:lnTo>
                        <a:pt x="232" y="255"/>
                      </a:lnTo>
                      <a:lnTo>
                        <a:pt x="243" y="245"/>
                      </a:lnTo>
                      <a:lnTo>
                        <a:pt x="249" y="225"/>
                      </a:lnTo>
                      <a:lnTo>
                        <a:pt x="251" y="202"/>
                      </a:lnTo>
                      <a:lnTo>
                        <a:pt x="251" y="165"/>
                      </a:lnTo>
                      <a:lnTo>
                        <a:pt x="251" y="142"/>
                      </a:lnTo>
                      <a:lnTo>
                        <a:pt x="251" y="116"/>
                      </a:lnTo>
                      <a:lnTo>
                        <a:pt x="251" y="80"/>
                      </a:lnTo>
                      <a:lnTo>
                        <a:pt x="249" y="56"/>
                      </a:lnTo>
                      <a:lnTo>
                        <a:pt x="243" y="37"/>
                      </a:lnTo>
                      <a:lnTo>
                        <a:pt x="232" y="24"/>
                      </a:lnTo>
                      <a:lnTo>
                        <a:pt x="221" y="18"/>
                      </a:lnTo>
                      <a:lnTo>
                        <a:pt x="210" y="15"/>
                      </a:lnTo>
                      <a:lnTo>
                        <a:pt x="202" y="15"/>
                      </a:lnTo>
                      <a:lnTo>
                        <a:pt x="193" y="15"/>
                      </a:lnTo>
                      <a:lnTo>
                        <a:pt x="180" y="13"/>
                      </a:lnTo>
                      <a:lnTo>
                        <a:pt x="170" y="13"/>
                      </a:lnTo>
                      <a:lnTo>
                        <a:pt x="161" y="11"/>
                      </a:lnTo>
                      <a:lnTo>
                        <a:pt x="153" y="11"/>
                      </a:lnTo>
                      <a:lnTo>
                        <a:pt x="142" y="11"/>
                      </a:lnTo>
                      <a:lnTo>
                        <a:pt x="129" y="9"/>
                      </a:lnTo>
                      <a:lnTo>
                        <a:pt x="120" y="7"/>
                      </a:lnTo>
                      <a:lnTo>
                        <a:pt x="112" y="7"/>
                      </a:lnTo>
                      <a:lnTo>
                        <a:pt x="99" y="5"/>
                      </a:lnTo>
                      <a:lnTo>
                        <a:pt x="88" y="5"/>
                      </a:lnTo>
                      <a:lnTo>
                        <a:pt x="82" y="5"/>
                      </a:lnTo>
                      <a:lnTo>
                        <a:pt x="73" y="5"/>
                      </a:lnTo>
                      <a:lnTo>
                        <a:pt x="63" y="5"/>
                      </a:lnTo>
                      <a:lnTo>
                        <a:pt x="52" y="3"/>
                      </a:lnTo>
                      <a:lnTo>
                        <a:pt x="45" y="3"/>
                      </a:lnTo>
                      <a:lnTo>
                        <a:pt x="39" y="3"/>
                      </a:lnTo>
                      <a:lnTo>
                        <a:pt x="30" y="0"/>
                      </a:lnTo>
                      <a:lnTo>
                        <a:pt x="18" y="5"/>
                      </a:lnTo>
                      <a:lnTo>
                        <a:pt x="9" y="18"/>
                      </a:lnTo>
                      <a:lnTo>
                        <a:pt x="3" y="35"/>
                      </a:lnTo>
                      <a:lnTo>
                        <a:pt x="0" y="58"/>
                      </a:lnTo>
                      <a:lnTo>
                        <a:pt x="0" y="95"/>
                      </a:lnTo>
                      <a:lnTo>
                        <a:pt x="0" y="118"/>
                      </a:lnTo>
                      <a:lnTo>
                        <a:pt x="0" y="142"/>
                      </a:lnTo>
                      <a:lnTo>
                        <a:pt x="0" y="178"/>
                      </a:lnTo>
                      <a:lnTo>
                        <a:pt x="3" y="202"/>
                      </a:lnTo>
                      <a:lnTo>
                        <a:pt x="9" y="219"/>
                      </a:lnTo>
                      <a:lnTo>
                        <a:pt x="18" y="232"/>
                      </a:lnTo>
                      <a:lnTo>
                        <a:pt x="30" y="238"/>
                      </a:lnTo>
                      <a:lnTo>
                        <a:pt x="41" y="240"/>
                      </a:lnTo>
                      <a:lnTo>
                        <a:pt x="50" y="240"/>
                      </a:lnTo>
                      <a:lnTo>
                        <a:pt x="58" y="242"/>
                      </a:lnTo>
                      <a:lnTo>
                        <a:pt x="71" y="245"/>
                      </a:lnTo>
                      <a:lnTo>
                        <a:pt x="82" y="245"/>
                      </a:lnTo>
                      <a:lnTo>
                        <a:pt x="90" y="245"/>
                      </a:lnTo>
                      <a:lnTo>
                        <a:pt x="99" y="247"/>
                      </a:lnTo>
                      <a:lnTo>
                        <a:pt x="110" y="247"/>
                      </a:lnTo>
                      <a:lnTo>
                        <a:pt x="123" y="249"/>
                      </a:lnTo>
                      <a:lnTo>
                        <a:pt x="131" y="249"/>
                      </a:lnTo>
                      <a:lnTo>
                        <a:pt x="140" y="251"/>
                      </a:lnTo>
                      <a:lnTo>
                        <a:pt x="150" y="253"/>
                      </a:lnTo>
                      <a:lnTo>
                        <a:pt x="161" y="253"/>
                      </a:lnTo>
                      <a:lnTo>
                        <a:pt x="170" y="253"/>
                      </a:lnTo>
                      <a:lnTo>
                        <a:pt x="178" y="255"/>
                      </a:lnTo>
                      <a:lnTo>
                        <a:pt x="189" y="255"/>
                      </a:lnTo>
                      <a:lnTo>
                        <a:pt x="198" y="257"/>
                      </a:lnTo>
                      <a:lnTo>
                        <a:pt x="204" y="257"/>
                      </a:lnTo>
                      <a:lnTo>
                        <a:pt x="210" y="260"/>
                      </a:lnTo>
                      <a:lnTo>
                        <a:pt x="221" y="260"/>
                      </a:lnTo>
                      <a:close/>
                    </a:path>
                  </a:pathLst>
                </a:custGeom>
                <a:solidFill>
                  <a:srgbClr val="BFCE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 name="Freeform 318"/>
                <p:cNvSpPr>
                  <a:spLocks/>
                </p:cNvSpPr>
                <p:nvPr/>
              </p:nvSpPr>
              <p:spPr bwMode="auto">
                <a:xfrm>
                  <a:off x="3163" y="3609"/>
                  <a:ext cx="251" cy="255"/>
                </a:xfrm>
                <a:custGeom>
                  <a:avLst/>
                  <a:gdLst>
                    <a:gd name="T0" fmla="*/ 210 w 251"/>
                    <a:gd name="T1" fmla="*/ 21 h 255"/>
                    <a:gd name="T2" fmla="*/ 193 w 251"/>
                    <a:gd name="T3" fmla="*/ 21 h 255"/>
                    <a:gd name="T4" fmla="*/ 169 w 251"/>
                    <a:gd name="T5" fmla="*/ 17 h 255"/>
                    <a:gd name="T6" fmla="*/ 152 w 251"/>
                    <a:gd name="T7" fmla="*/ 17 h 255"/>
                    <a:gd name="T8" fmla="*/ 129 w 251"/>
                    <a:gd name="T9" fmla="*/ 13 h 255"/>
                    <a:gd name="T10" fmla="*/ 112 w 251"/>
                    <a:gd name="T11" fmla="*/ 11 h 255"/>
                    <a:gd name="T12" fmla="*/ 88 w 251"/>
                    <a:gd name="T13" fmla="*/ 8 h 255"/>
                    <a:gd name="T14" fmla="*/ 73 w 251"/>
                    <a:gd name="T15" fmla="*/ 6 h 255"/>
                    <a:gd name="T16" fmla="*/ 52 w 251"/>
                    <a:gd name="T17" fmla="*/ 4 h 255"/>
                    <a:gd name="T18" fmla="*/ 39 w 251"/>
                    <a:gd name="T19" fmla="*/ 2 h 255"/>
                    <a:gd name="T20" fmla="*/ 17 w 251"/>
                    <a:gd name="T21" fmla="*/ 4 h 255"/>
                    <a:gd name="T22" fmla="*/ 2 w 251"/>
                    <a:gd name="T23" fmla="*/ 32 h 255"/>
                    <a:gd name="T24" fmla="*/ 0 w 251"/>
                    <a:gd name="T25" fmla="*/ 88 h 255"/>
                    <a:gd name="T26" fmla="*/ 0 w 251"/>
                    <a:gd name="T27" fmla="*/ 135 h 255"/>
                    <a:gd name="T28" fmla="*/ 2 w 251"/>
                    <a:gd name="T29" fmla="*/ 190 h 255"/>
                    <a:gd name="T30" fmla="*/ 17 w 251"/>
                    <a:gd name="T31" fmla="*/ 223 h 255"/>
                    <a:gd name="T32" fmla="*/ 41 w 251"/>
                    <a:gd name="T33" fmla="*/ 231 h 255"/>
                    <a:gd name="T34" fmla="*/ 58 w 251"/>
                    <a:gd name="T35" fmla="*/ 233 h 255"/>
                    <a:gd name="T36" fmla="*/ 82 w 251"/>
                    <a:gd name="T37" fmla="*/ 238 h 255"/>
                    <a:gd name="T38" fmla="*/ 99 w 251"/>
                    <a:gd name="T39" fmla="*/ 240 h 255"/>
                    <a:gd name="T40" fmla="*/ 122 w 251"/>
                    <a:gd name="T41" fmla="*/ 242 h 255"/>
                    <a:gd name="T42" fmla="*/ 139 w 251"/>
                    <a:gd name="T43" fmla="*/ 244 h 255"/>
                    <a:gd name="T44" fmla="*/ 161 w 251"/>
                    <a:gd name="T45" fmla="*/ 248 h 255"/>
                    <a:gd name="T46" fmla="*/ 178 w 251"/>
                    <a:gd name="T47" fmla="*/ 250 h 255"/>
                    <a:gd name="T48" fmla="*/ 197 w 251"/>
                    <a:gd name="T49" fmla="*/ 253 h 255"/>
                    <a:gd name="T50" fmla="*/ 210 w 251"/>
                    <a:gd name="T51" fmla="*/ 255 h 255"/>
                    <a:gd name="T52" fmla="*/ 232 w 251"/>
                    <a:gd name="T53" fmla="*/ 253 h 255"/>
                    <a:gd name="T54" fmla="*/ 249 w 251"/>
                    <a:gd name="T55" fmla="*/ 223 h 255"/>
                    <a:gd name="T56" fmla="*/ 251 w 251"/>
                    <a:gd name="T57" fmla="*/ 167 h 255"/>
                    <a:gd name="T58" fmla="*/ 249 w 251"/>
                    <a:gd name="T59" fmla="*/ 120 h 255"/>
                    <a:gd name="T60" fmla="*/ 247 w 251"/>
                    <a:gd name="T61" fmla="*/ 60 h 255"/>
                    <a:gd name="T62" fmla="*/ 232 w 251"/>
                    <a:gd name="T63" fmla="*/ 3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1" h="255">
                      <a:moveTo>
                        <a:pt x="221" y="23"/>
                      </a:moveTo>
                      <a:lnTo>
                        <a:pt x="210" y="21"/>
                      </a:lnTo>
                      <a:lnTo>
                        <a:pt x="202" y="21"/>
                      </a:lnTo>
                      <a:lnTo>
                        <a:pt x="193" y="21"/>
                      </a:lnTo>
                      <a:lnTo>
                        <a:pt x="180" y="19"/>
                      </a:lnTo>
                      <a:lnTo>
                        <a:pt x="169" y="17"/>
                      </a:lnTo>
                      <a:lnTo>
                        <a:pt x="161" y="17"/>
                      </a:lnTo>
                      <a:lnTo>
                        <a:pt x="152" y="17"/>
                      </a:lnTo>
                      <a:lnTo>
                        <a:pt x="142" y="15"/>
                      </a:lnTo>
                      <a:lnTo>
                        <a:pt x="129" y="13"/>
                      </a:lnTo>
                      <a:lnTo>
                        <a:pt x="120" y="11"/>
                      </a:lnTo>
                      <a:lnTo>
                        <a:pt x="112" y="11"/>
                      </a:lnTo>
                      <a:lnTo>
                        <a:pt x="99" y="8"/>
                      </a:lnTo>
                      <a:lnTo>
                        <a:pt x="88" y="8"/>
                      </a:lnTo>
                      <a:lnTo>
                        <a:pt x="82" y="6"/>
                      </a:lnTo>
                      <a:lnTo>
                        <a:pt x="73" y="6"/>
                      </a:lnTo>
                      <a:lnTo>
                        <a:pt x="62" y="6"/>
                      </a:lnTo>
                      <a:lnTo>
                        <a:pt x="52" y="4"/>
                      </a:lnTo>
                      <a:lnTo>
                        <a:pt x="45" y="2"/>
                      </a:lnTo>
                      <a:lnTo>
                        <a:pt x="39" y="2"/>
                      </a:lnTo>
                      <a:lnTo>
                        <a:pt x="30" y="0"/>
                      </a:lnTo>
                      <a:lnTo>
                        <a:pt x="17" y="4"/>
                      </a:lnTo>
                      <a:lnTo>
                        <a:pt x="9" y="15"/>
                      </a:lnTo>
                      <a:lnTo>
                        <a:pt x="2" y="32"/>
                      </a:lnTo>
                      <a:lnTo>
                        <a:pt x="0" y="56"/>
                      </a:lnTo>
                      <a:lnTo>
                        <a:pt x="0" y="88"/>
                      </a:lnTo>
                      <a:lnTo>
                        <a:pt x="0" y="111"/>
                      </a:lnTo>
                      <a:lnTo>
                        <a:pt x="0" y="135"/>
                      </a:lnTo>
                      <a:lnTo>
                        <a:pt x="0" y="169"/>
                      </a:lnTo>
                      <a:lnTo>
                        <a:pt x="2" y="190"/>
                      </a:lnTo>
                      <a:lnTo>
                        <a:pt x="9" y="210"/>
                      </a:lnTo>
                      <a:lnTo>
                        <a:pt x="17" y="223"/>
                      </a:lnTo>
                      <a:lnTo>
                        <a:pt x="30" y="229"/>
                      </a:lnTo>
                      <a:lnTo>
                        <a:pt x="41" y="231"/>
                      </a:lnTo>
                      <a:lnTo>
                        <a:pt x="49" y="233"/>
                      </a:lnTo>
                      <a:lnTo>
                        <a:pt x="58" y="233"/>
                      </a:lnTo>
                      <a:lnTo>
                        <a:pt x="71" y="235"/>
                      </a:lnTo>
                      <a:lnTo>
                        <a:pt x="82" y="238"/>
                      </a:lnTo>
                      <a:lnTo>
                        <a:pt x="90" y="238"/>
                      </a:lnTo>
                      <a:lnTo>
                        <a:pt x="99" y="240"/>
                      </a:lnTo>
                      <a:lnTo>
                        <a:pt x="109" y="240"/>
                      </a:lnTo>
                      <a:lnTo>
                        <a:pt x="122" y="242"/>
                      </a:lnTo>
                      <a:lnTo>
                        <a:pt x="131" y="242"/>
                      </a:lnTo>
                      <a:lnTo>
                        <a:pt x="139" y="244"/>
                      </a:lnTo>
                      <a:lnTo>
                        <a:pt x="150" y="246"/>
                      </a:lnTo>
                      <a:lnTo>
                        <a:pt x="161" y="248"/>
                      </a:lnTo>
                      <a:lnTo>
                        <a:pt x="169" y="248"/>
                      </a:lnTo>
                      <a:lnTo>
                        <a:pt x="178" y="250"/>
                      </a:lnTo>
                      <a:lnTo>
                        <a:pt x="189" y="253"/>
                      </a:lnTo>
                      <a:lnTo>
                        <a:pt x="197" y="253"/>
                      </a:lnTo>
                      <a:lnTo>
                        <a:pt x="204" y="253"/>
                      </a:lnTo>
                      <a:lnTo>
                        <a:pt x="210" y="255"/>
                      </a:lnTo>
                      <a:lnTo>
                        <a:pt x="221" y="255"/>
                      </a:lnTo>
                      <a:lnTo>
                        <a:pt x="232" y="253"/>
                      </a:lnTo>
                      <a:lnTo>
                        <a:pt x="242" y="240"/>
                      </a:lnTo>
                      <a:lnTo>
                        <a:pt x="249" y="223"/>
                      </a:lnTo>
                      <a:lnTo>
                        <a:pt x="251" y="201"/>
                      </a:lnTo>
                      <a:lnTo>
                        <a:pt x="251" y="167"/>
                      </a:lnTo>
                      <a:lnTo>
                        <a:pt x="251" y="143"/>
                      </a:lnTo>
                      <a:lnTo>
                        <a:pt x="249" y="120"/>
                      </a:lnTo>
                      <a:lnTo>
                        <a:pt x="249" y="83"/>
                      </a:lnTo>
                      <a:lnTo>
                        <a:pt x="247" y="60"/>
                      </a:lnTo>
                      <a:lnTo>
                        <a:pt x="240" y="43"/>
                      </a:lnTo>
                      <a:lnTo>
                        <a:pt x="232" y="30"/>
                      </a:lnTo>
                      <a:lnTo>
                        <a:pt x="221" y="23"/>
                      </a:lnTo>
                      <a:close/>
                    </a:path>
                  </a:pathLst>
                </a:custGeom>
                <a:solidFill>
                  <a:srgbClr val="BFCE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 name="Freeform 319"/>
                <p:cNvSpPr>
                  <a:spLocks/>
                </p:cNvSpPr>
                <p:nvPr/>
              </p:nvSpPr>
              <p:spPr bwMode="auto">
                <a:xfrm>
                  <a:off x="3444" y="3641"/>
                  <a:ext cx="248" cy="261"/>
                </a:xfrm>
                <a:custGeom>
                  <a:avLst/>
                  <a:gdLst>
                    <a:gd name="T0" fmla="*/ 208 w 248"/>
                    <a:gd name="T1" fmla="*/ 19 h 261"/>
                    <a:gd name="T2" fmla="*/ 190 w 248"/>
                    <a:gd name="T3" fmla="*/ 19 h 261"/>
                    <a:gd name="T4" fmla="*/ 169 w 248"/>
                    <a:gd name="T5" fmla="*/ 15 h 261"/>
                    <a:gd name="T6" fmla="*/ 152 w 248"/>
                    <a:gd name="T7" fmla="*/ 15 h 261"/>
                    <a:gd name="T8" fmla="*/ 128 w 248"/>
                    <a:gd name="T9" fmla="*/ 11 h 261"/>
                    <a:gd name="T10" fmla="*/ 111 w 248"/>
                    <a:gd name="T11" fmla="*/ 11 h 261"/>
                    <a:gd name="T12" fmla="*/ 88 w 248"/>
                    <a:gd name="T13" fmla="*/ 6 h 261"/>
                    <a:gd name="T14" fmla="*/ 73 w 248"/>
                    <a:gd name="T15" fmla="*/ 6 h 261"/>
                    <a:gd name="T16" fmla="*/ 51 w 248"/>
                    <a:gd name="T17" fmla="*/ 2 h 261"/>
                    <a:gd name="T18" fmla="*/ 38 w 248"/>
                    <a:gd name="T19" fmla="*/ 2 h 261"/>
                    <a:gd name="T20" fmla="*/ 17 w 248"/>
                    <a:gd name="T21" fmla="*/ 4 h 261"/>
                    <a:gd name="T22" fmla="*/ 2 w 248"/>
                    <a:gd name="T23" fmla="*/ 32 h 261"/>
                    <a:gd name="T24" fmla="*/ 0 w 248"/>
                    <a:gd name="T25" fmla="*/ 90 h 261"/>
                    <a:gd name="T26" fmla="*/ 0 w 248"/>
                    <a:gd name="T27" fmla="*/ 137 h 261"/>
                    <a:gd name="T28" fmla="*/ 2 w 248"/>
                    <a:gd name="T29" fmla="*/ 197 h 261"/>
                    <a:gd name="T30" fmla="*/ 17 w 248"/>
                    <a:gd name="T31" fmla="*/ 229 h 261"/>
                    <a:gd name="T32" fmla="*/ 41 w 248"/>
                    <a:gd name="T33" fmla="*/ 238 h 261"/>
                    <a:gd name="T34" fmla="*/ 58 w 248"/>
                    <a:gd name="T35" fmla="*/ 238 h 261"/>
                    <a:gd name="T36" fmla="*/ 79 w 248"/>
                    <a:gd name="T37" fmla="*/ 242 h 261"/>
                    <a:gd name="T38" fmla="*/ 96 w 248"/>
                    <a:gd name="T39" fmla="*/ 246 h 261"/>
                    <a:gd name="T40" fmla="*/ 120 w 248"/>
                    <a:gd name="T41" fmla="*/ 248 h 261"/>
                    <a:gd name="T42" fmla="*/ 137 w 248"/>
                    <a:gd name="T43" fmla="*/ 251 h 261"/>
                    <a:gd name="T44" fmla="*/ 160 w 248"/>
                    <a:gd name="T45" fmla="*/ 255 h 261"/>
                    <a:gd name="T46" fmla="*/ 175 w 248"/>
                    <a:gd name="T47" fmla="*/ 255 h 261"/>
                    <a:gd name="T48" fmla="*/ 197 w 248"/>
                    <a:gd name="T49" fmla="*/ 259 h 261"/>
                    <a:gd name="T50" fmla="*/ 210 w 248"/>
                    <a:gd name="T51" fmla="*/ 259 h 261"/>
                    <a:gd name="T52" fmla="*/ 231 w 248"/>
                    <a:gd name="T53" fmla="*/ 257 h 261"/>
                    <a:gd name="T54" fmla="*/ 246 w 248"/>
                    <a:gd name="T55" fmla="*/ 229 h 261"/>
                    <a:gd name="T56" fmla="*/ 248 w 248"/>
                    <a:gd name="T57" fmla="*/ 169 h 261"/>
                    <a:gd name="T58" fmla="*/ 248 w 248"/>
                    <a:gd name="T59" fmla="*/ 122 h 261"/>
                    <a:gd name="T60" fmla="*/ 246 w 248"/>
                    <a:gd name="T61" fmla="*/ 62 h 261"/>
                    <a:gd name="T62" fmla="*/ 231 w 248"/>
                    <a:gd name="T63" fmla="*/ 28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8" h="261">
                      <a:moveTo>
                        <a:pt x="220" y="21"/>
                      </a:moveTo>
                      <a:lnTo>
                        <a:pt x="208" y="19"/>
                      </a:lnTo>
                      <a:lnTo>
                        <a:pt x="199" y="19"/>
                      </a:lnTo>
                      <a:lnTo>
                        <a:pt x="190" y="19"/>
                      </a:lnTo>
                      <a:lnTo>
                        <a:pt x="180" y="17"/>
                      </a:lnTo>
                      <a:lnTo>
                        <a:pt x="169" y="15"/>
                      </a:lnTo>
                      <a:lnTo>
                        <a:pt x="160" y="15"/>
                      </a:lnTo>
                      <a:lnTo>
                        <a:pt x="152" y="15"/>
                      </a:lnTo>
                      <a:lnTo>
                        <a:pt x="141" y="13"/>
                      </a:lnTo>
                      <a:lnTo>
                        <a:pt x="128" y="11"/>
                      </a:lnTo>
                      <a:lnTo>
                        <a:pt x="120" y="11"/>
                      </a:lnTo>
                      <a:lnTo>
                        <a:pt x="111" y="11"/>
                      </a:lnTo>
                      <a:lnTo>
                        <a:pt x="98" y="9"/>
                      </a:lnTo>
                      <a:lnTo>
                        <a:pt x="88" y="6"/>
                      </a:lnTo>
                      <a:lnTo>
                        <a:pt x="79" y="6"/>
                      </a:lnTo>
                      <a:lnTo>
                        <a:pt x="73" y="6"/>
                      </a:lnTo>
                      <a:lnTo>
                        <a:pt x="62" y="4"/>
                      </a:lnTo>
                      <a:lnTo>
                        <a:pt x="51" y="2"/>
                      </a:lnTo>
                      <a:lnTo>
                        <a:pt x="45" y="2"/>
                      </a:lnTo>
                      <a:lnTo>
                        <a:pt x="38" y="2"/>
                      </a:lnTo>
                      <a:lnTo>
                        <a:pt x="28" y="0"/>
                      </a:lnTo>
                      <a:lnTo>
                        <a:pt x="17" y="4"/>
                      </a:lnTo>
                      <a:lnTo>
                        <a:pt x="8" y="15"/>
                      </a:lnTo>
                      <a:lnTo>
                        <a:pt x="2" y="32"/>
                      </a:lnTo>
                      <a:lnTo>
                        <a:pt x="0" y="56"/>
                      </a:lnTo>
                      <a:lnTo>
                        <a:pt x="0" y="90"/>
                      </a:lnTo>
                      <a:lnTo>
                        <a:pt x="0" y="114"/>
                      </a:lnTo>
                      <a:lnTo>
                        <a:pt x="0" y="137"/>
                      </a:lnTo>
                      <a:lnTo>
                        <a:pt x="0" y="173"/>
                      </a:lnTo>
                      <a:lnTo>
                        <a:pt x="2" y="197"/>
                      </a:lnTo>
                      <a:lnTo>
                        <a:pt x="8" y="216"/>
                      </a:lnTo>
                      <a:lnTo>
                        <a:pt x="17" y="229"/>
                      </a:lnTo>
                      <a:lnTo>
                        <a:pt x="28" y="236"/>
                      </a:lnTo>
                      <a:lnTo>
                        <a:pt x="41" y="238"/>
                      </a:lnTo>
                      <a:lnTo>
                        <a:pt x="49" y="238"/>
                      </a:lnTo>
                      <a:lnTo>
                        <a:pt x="58" y="238"/>
                      </a:lnTo>
                      <a:lnTo>
                        <a:pt x="68" y="240"/>
                      </a:lnTo>
                      <a:lnTo>
                        <a:pt x="79" y="242"/>
                      </a:lnTo>
                      <a:lnTo>
                        <a:pt x="88" y="244"/>
                      </a:lnTo>
                      <a:lnTo>
                        <a:pt x="96" y="246"/>
                      </a:lnTo>
                      <a:lnTo>
                        <a:pt x="107" y="248"/>
                      </a:lnTo>
                      <a:lnTo>
                        <a:pt x="120" y="248"/>
                      </a:lnTo>
                      <a:lnTo>
                        <a:pt x="128" y="251"/>
                      </a:lnTo>
                      <a:lnTo>
                        <a:pt x="137" y="251"/>
                      </a:lnTo>
                      <a:lnTo>
                        <a:pt x="150" y="253"/>
                      </a:lnTo>
                      <a:lnTo>
                        <a:pt x="160" y="255"/>
                      </a:lnTo>
                      <a:lnTo>
                        <a:pt x="169" y="255"/>
                      </a:lnTo>
                      <a:lnTo>
                        <a:pt x="175" y="255"/>
                      </a:lnTo>
                      <a:lnTo>
                        <a:pt x="186" y="257"/>
                      </a:lnTo>
                      <a:lnTo>
                        <a:pt x="197" y="259"/>
                      </a:lnTo>
                      <a:lnTo>
                        <a:pt x="203" y="259"/>
                      </a:lnTo>
                      <a:lnTo>
                        <a:pt x="210" y="259"/>
                      </a:lnTo>
                      <a:lnTo>
                        <a:pt x="220" y="261"/>
                      </a:lnTo>
                      <a:lnTo>
                        <a:pt x="231" y="257"/>
                      </a:lnTo>
                      <a:lnTo>
                        <a:pt x="240" y="246"/>
                      </a:lnTo>
                      <a:lnTo>
                        <a:pt x="246" y="229"/>
                      </a:lnTo>
                      <a:lnTo>
                        <a:pt x="248" y="206"/>
                      </a:lnTo>
                      <a:lnTo>
                        <a:pt x="248" y="169"/>
                      </a:lnTo>
                      <a:lnTo>
                        <a:pt x="248" y="146"/>
                      </a:lnTo>
                      <a:lnTo>
                        <a:pt x="248" y="122"/>
                      </a:lnTo>
                      <a:lnTo>
                        <a:pt x="248" y="86"/>
                      </a:lnTo>
                      <a:lnTo>
                        <a:pt x="246" y="62"/>
                      </a:lnTo>
                      <a:lnTo>
                        <a:pt x="240" y="41"/>
                      </a:lnTo>
                      <a:lnTo>
                        <a:pt x="231" y="28"/>
                      </a:lnTo>
                      <a:lnTo>
                        <a:pt x="220" y="21"/>
                      </a:lnTo>
                      <a:close/>
                    </a:path>
                  </a:pathLst>
                </a:custGeom>
                <a:solidFill>
                  <a:srgbClr val="BFCE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 name="Freeform 320"/>
                <p:cNvSpPr>
                  <a:spLocks/>
                </p:cNvSpPr>
                <p:nvPr/>
              </p:nvSpPr>
              <p:spPr bwMode="auto">
                <a:xfrm>
                  <a:off x="3724" y="3669"/>
                  <a:ext cx="120" cy="268"/>
                </a:xfrm>
                <a:custGeom>
                  <a:avLst/>
                  <a:gdLst>
                    <a:gd name="T0" fmla="*/ 0 w 120"/>
                    <a:gd name="T1" fmla="*/ 60 h 268"/>
                    <a:gd name="T2" fmla="*/ 0 w 120"/>
                    <a:gd name="T3" fmla="*/ 96 h 268"/>
                    <a:gd name="T4" fmla="*/ 0 w 120"/>
                    <a:gd name="T5" fmla="*/ 122 h 268"/>
                    <a:gd name="T6" fmla="*/ 0 w 120"/>
                    <a:gd name="T7" fmla="*/ 145 h 268"/>
                    <a:gd name="T8" fmla="*/ 0 w 120"/>
                    <a:gd name="T9" fmla="*/ 182 h 268"/>
                    <a:gd name="T10" fmla="*/ 3 w 120"/>
                    <a:gd name="T11" fmla="*/ 205 h 268"/>
                    <a:gd name="T12" fmla="*/ 9 w 120"/>
                    <a:gd name="T13" fmla="*/ 225 h 268"/>
                    <a:gd name="T14" fmla="*/ 18 w 120"/>
                    <a:gd name="T15" fmla="*/ 238 h 268"/>
                    <a:gd name="T16" fmla="*/ 28 w 120"/>
                    <a:gd name="T17" fmla="*/ 244 h 268"/>
                    <a:gd name="T18" fmla="*/ 43 w 120"/>
                    <a:gd name="T19" fmla="*/ 246 h 268"/>
                    <a:gd name="T20" fmla="*/ 52 w 120"/>
                    <a:gd name="T21" fmla="*/ 248 h 268"/>
                    <a:gd name="T22" fmla="*/ 63 w 120"/>
                    <a:gd name="T23" fmla="*/ 250 h 268"/>
                    <a:gd name="T24" fmla="*/ 78 w 120"/>
                    <a:gd name="T25" fmla="*/ 253 h 268"/>
                    <a:gd name="T26" fmla="*/ 88 w 120"/>
                    <a:gd name="T27" fmla="*/ 259 h 268"/>
                    <a:gd name="T28" fmla="*/ 97 w 120"/>
                    <a:gd name="T29" fmla="*/ 265 h 268"/>
                    <a:gd name="T30" fmla="*/ 105 w 120"/>
                    <a:gd name="T31" fmla="*/ 268 h 268"/>
                    <a:gd name="T32" fmla="*/ 114 w 120"/>
                    <a:gd name="T33" fmla="*/ 257 h 268"/>
                    <a:gd name="T34" fmla="*/ 120 w 120"/>
                    <a:gd name="T35" fmla="*/ 238 h 268"/>
                    <a:gd name="T36" fmla="*/ 120 w 120"/>
                    <a:gd name="T37" fmla="*/ 218 h 268"/>
                    <a:gd name="T38" fmla="*/ 116 w 120"/>
                    <a:gd name="T39" fmla="*/ 197 h 268"/>
                    <a:gd name="T40" fmla="*/ 114 w 120"/>
                    <a:gd name="T41" fmla="*/ 169 h 268"/>
                    <a:gd name="T42" fmla="*/ 114 w 120"/>
                    <a:gd name="T43" fmla="*/ 143 h 268"/>
                    <a:gd name="T44" fmla="*/ 114 w 120"/>
                    <a:gd name="T45" fmla="*/ 126 h 268"/>
                    <a:gd name="T46" fmla="*/ 114 w 120"/>
                    <a:gd name="T47" fmla="*/ 109 h 268"/>
                    <a:gd name="T48" fmla="*/ 114 w 120"/>
                    <a:gd name="T49" fmla="*/ 83 h 268"/>
                    <a:gd name="T50" fmla="*/ 116 w 120"/>
                    <a:gd name="T51" fmla="*/ 60 h 268"/>
                    <a:gd name="T52" fmla="*/ 120 w 120"/>
                    <a:gd name="T53" fmla="*/ 43 h 268"/>
                    <a:gd name="T54" fmla="*/ 120 w 120"/>
                    <a:gd name="T55" fmla="*/ 28 h 268"/>
                    <a:gd name="T56" fmla="*/ 114 w 120"/>
                    <a:gd name="T57" fmla="*/ 13 h 268"/>
                    <a:gd name="T58" fmla="*/ 101 w 120"/>
                    <a:gd name="T59" fmla="*/ 0 h 268"/>
                    <a:gd name="T60" fmla="*/ 93 w 120"/>
                    <a:gd name="T61" fmla="*/ 0 h 268"/>
                    <a:gd name="T62" fmla="*/ 82 w 120"/>
                    <a:gd name="T63" fmla="*/ 6 h 268"/>
                    <a:gd name="T64" fmla="*/ 67 w 120"/>
                    <a:gd name="T65" fmla="*/ 8 h 268"/>
                    <a:gd name="T66" fmla="*/ 56 w 120"/>
                    <a:gd name="T67" fmla="*/ 6 h 268"/>
                    <a:gd name="T68" fmla="*/ 48 w 120"/>
                    <a:gd name="T69" fmla="*/ 6 h 268"/>
                    <a:gd name="T70" fmla="*/ 39 w 120"/>
                    <a:gd name="T71" fmla="*/ 6 h 268"/>
                    <a:gd name="T72" fmla="*/ 28 w 120"/>
                    <a:gd name="T73" fmla="*/ 4 h 268"/>
                    <a:gd name="T74" fmla="*/ 18 w 120"/>
                    <a:gd name="T75" fmla="*/ 8 h 268"/>
                    <a:gd name="T76" fmla="*/ 9 w 120"/>
                    <a:gd name="T77" fmla="*/ 19 h 268"/>
                    <a:gd name="T78" fmla="*/ 3 w 120"/>
                    <a:gd name="T79" fmla="*/ 36 h 268"/>
                    <a:gd name="T80" fmla="*/ 0 w 120"/>
                    <a:gd name="T81" fmla="*/ 6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0" h="268">
                      <a:moveTo>
                        <a:pt x="0" y="60"/>
                      </a:moveTo>
                      <a:lnTo>
                        <a:pt x="0" y="96"/>
                      </a:lnTo>
                      <a:lnTo>
                        <a:pt x="0" y="122"/>
                      </a:lnTo>
                      <a:lnTo>
                        <a:pt x="0" y="145"/>
                      </a:lnTo>
                      <a:lnTo>
                        <a:pt x="0" y="182"/>
                      </a:lnTo>
                      <a:lnTo>
                        <a:pt x="3" y="205"/>
                      </a:lnTo>
                      <a:lnTo>
                        <a:pt x="9" y="225"/>
                      </a:lnTo>
                      <a:lnTo>
                        <a:pt x="18" y="238"/>
                      </a:lnTo>
                      <a:lnTo>
                        <a:pt x="28" y="244"/>
                      </a:lnTo>
                      <a:lnTo>
                        <a:pt x="43" y="246"/>
                      </a:lnTo>
                      <a:lnTo>
                        <a:pt x="52" y="248"/>
                      </a:lnTo>
                      <a:lnTo>
                        <a:pt x="63" y="250"/>
                      </a:lnTo>
                      <a:lnTo>
                        <a:pt x="78" y="253"/>
                      </a:lnTo>
                      <a:lnTo>
                        <a:pt x="88" y="259"/>
                      </a:lnTo>
                      <a:lnTo>
                        <a:pt x="97" y="265"/>
                      </a:lnTo>
                      <a:lnTo>
                        <a:pt x="105" y="268"/>
                      </a:lnTo>
                      <a:lnTo>
                        <a:pt x="114" y="257"/>
                      </a:lnTo>
                      <a:lnTo>
                        <a:pt x="120" y="238"/>
                      </a:lnTo>
                      <a:lnTo>
                        <a:pt x="120" y="218"/>
                      </a:lnTo>
                      <a:lnTo>
                        <a:pt x="116" y="197"/>
                      </a:lnTo>
                      <a:lnTo>
                        <a:pt x="114" y="169"/>
                      </a:lnTo>
                      <a:lnTo>
                        <a:pt x="114" y="143"/>
                      </a:lnTo>
                      <a:lnTo>
                        <a:pt x="114" y="126"/>
                      </a:lnTo>
                      <a:lnTo>
                        <a:pt x="114" y="109"/>
                      </a:lnTo>
                      <a:lnTo>
                        <a:pt x="114" y="83"/>
                      </a:lnTo>
                      <a:lnTo>
                        <a:pt x="116" y="60"/>
                      </a:lnTo>
                      <a:lnTo>
                        <a:pt x="120" y="43"/>
                      </a:lnTo>
                      <a:lnTo>
                        <a:pt x="120" y="28"/>
                      </a:lnTo>
                      <a:lnTo>
                        <a:pt x="114" y="13"/>
                      </a:lnTo>
                      <a:lnTo>
                        <a:pt x="101" y="0"/>
                      </a:lnTo>
                      <a:lnTo>
                        <a:pt x="93" y="0"/>
                      </a:lnTo>
                      <a:lnTo>
                        <a:pt x="82" y="6"/>
                      </a:lnTo>
                      <a:lnTo>
                        <a:pt x="67" y="8"/>
                      </a:lnTo>
                      <a:lnTo>
                        <a:pt x="56" y="6"/>
                      </a:lnTo>
                      <a:lnTo>
                        <a:pt x="48" y="6"/>
                      </a:lnTo>
                      <a:lnTo>
                        <a:pt x="39" y="6"/>
                      </a:lnTo>
                      <a:lnTo>
                        <a:pt x="28" y="4"/>
                      </a:lnTo>
                      <a:lnTo>
                        <a:pt x="18" y="8"/>
                      </a:lnTo>
                      <a:lnTo>
                        <a:pt x="9" y="19"/>
                      </a:lnTo>
                      <a:lnTo>
                        <a:pt x="3" y="36"/>
                      </a:lnTo>
                      <a:lnTo>
                        <a:pt x="0" y="60"/>
                      </a:lnTo>
                      <a:close/>
                    </a:path>
                  </a:pathLst>
                </a:custGeom>
                <a:solidFill>
                  <a:srgbClr val="BFCE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 name="Freeform 321"/>
                <p:cNvSpPr>
                  <a:spLocks/>
                </p:cNvSpPr>
                <p:nvPr/>
              </p:nvSpPr>
              <p:spPr bwMode="auto">
                <a:xfrm>
                  <a:off x="3018" y="3581"/>
                  <a:ext cx="120" cy="246"/>
                </a:xfrm>
                <a:custGeom>
                  <a:avLst/>
                  <a:gdLst>
                    <a:gd name="T0" fmla="*/ 120 w 120"/>
                    <a:gd name="T1" fmla="*/ 193 h 246"/>
                    <a:gd name="T2" fmla="*/ 120 w 120"/>
                    <a:gd name="T3" fmla="*/ 161 h 246"/>
                    <a:gd name="T4" fmla="*/ 120 w 120"/>
                    <a:gd name="T5" fmla="*/ 137 h 246"/>
                    <a:gd name="T6" fmla="*/ 120 w 120"/>
                    <a:gd name="T7" fmla="*/ 114 h 246"/>
                    <a:gd name="T8" fmla="*/ 120 w 120"/>
                    <a:gd name="T9" fmla="*/ 79 h 246"/>
                    <a:gd name="T10" fmla="*/ 117 w 120"/>
                    <a:gd name="T11" fmla="*/ 56 h 246"/>
                    <a:gd name="T12" fmla="*/ 111 w 120"/>
                    <a:gd name="T13" fmla="*/ 39 h 246"/>
                    <a:gd name="T14" fmla="*/ 102 w 120"/>
                    <a:gd name="T15" fmla="*/ 26 h 246"/>
                    <a:gd name="T16" fmla="*/ 90 w 120"/>
                    <a:gd name="T17" fmla="*/ 19 h 246"/>
                    <a:gd name="T18" fmla="*/ 75 w 120"/>
                    <a:gd name="T19" fmla="*/ 17 h 246"/>
                    <a:gd name="T20" fmla="*/ 66 w 120"/>
                    <a:gd name="T21" fmla="*/ 17 h 246"/>
                    <a:gd name="T22" fmla="*/ 57 w 120"/>
                    <a:gd name="T23" fmla="*/ 15 h 246"/>
                    <a:gd name="T24" fmla="*/ 42 w 120"/>
                    <a:gd name="T25" fmla="*/ 13 h 246"/>
                    <a:gd name="T26" fmla="*/ 30 w 120"/>
                    <a:gd name="T27" fmla="*/ 9 h 246"/>
                    <a:gd name="T28" fmla="*/ 21 w 120"/>
                    <a:gd name="T29" fmla="*/ 0 h 246"/>
                    <a:gd name="T30" fmla="*/ 15 w 120"/>
                    <a:gd name="T31" fmla="*/ 0 h 246"/>
                    <a:gd name="T32" fmla="*/ 6 w 120"/>
                    <a:gd name="T33" fmla="*/ 11 h 246"/>
                    <a:gd name="T34" fmla="*/ 0 w 120"/>
                    <a:gd name="T35" fmla="*/ 28 h 246"/>
                    <a:gd name="T36" fmla="*/ 0 w 120"/>
                    <a:gd name="T37" fmla="*/ 45 h 246"/>
                    <a:gd name="T38" fmla="*/ 4 w 120"/>
                    <a:gd name="T39" fmla="*/ 64 h 246"/>
                    <a:gd name="T40" fmla="*/ 6 w 120"/>
                    <a:gd name="T41" fmla="*/ 90 h 246"/>
                    <a:gd name="T42" fmla="*/ 6 w 120"/>
                    <a:gd name="T43" fmla="*/ 114 h 246"/>
                    <a:gd name="T44" fmla="*/ 6 w 120"/>
                    <a:gd name="T45" fmla="*/ 131 h 246"/>
                    <a:gd name="T46" fmla="*/ 6 w 120"/>
                    <a:gd name="T47" fmla="*/ 148 h 246"/>
                    <a:gd name="T48" fmla="*/ 6 w 120"/>
                    <a:gd name="T49" fmla="*/ 171 h 246"/>
                    <a:gd name="T50" fmla="*/ 4 w 120"/>
                    <a:gd name="T51" fmla="*/ 191 h 246"/>
                    <a:gd name="T52" fmla="*/ 2 w 120"/>
                    <a:gd name="T53" fmla="*/ 206 h 246"/>
                    <a:gd name="T54" fmla="*/ 0 w 120"/>
                    <a:gd name="T55" fmla="*/ 221 h 246"/>
                    <a:gd name="T56" fmla="*/ 6 w 120"/>
                    <a:gd name="T57" fmla="*/ 233 h 246"/>
                    <a:gd name="T58" fmla="*/ 17 w 120"/>
                    <a:gd name="T59" fmla="*/ 246 h 246"/>
                    <a:gd name="T60" fmla="*/ 27 w 120"/>
                    <a:gd name="T61" fmla="*/ 246 h 246"/>
                    <a:gd name="T62" fmla="*/ 38 w 120"/>
                    <a:gd name="T63" fmla="*/ 242 h 246"/>
                    <a:gd name="T64" fmla="*/ 53 w 120"/>
                    <a:gd name="T65" fmla="*/ 242 h 246"/>
                    <a:gd name="T66" fmla="*/ 64 w 120"/>
                    <a:gd name="T67" fmla="*/ 242 h 246"/>
                    <a:gd name="T68" fmla="*/ 70 w 120"/>
                    <a:gd name="T69" fmla="*/ 244 h 246"/>
                    <a:gd name="T70" fmla="*/ 79 w 120"/>
                    <a:gd name="T71" fmla="*/ 244 h 246"/>
                    <a:gd name="T72" fmla="*/ 90 w 120"/>
                    <a:gd name="T73" fmla="*/ 246 h 246"/>
                    <a:gd name="T74" fmla="*/ 102 w 120"/>
                    <a:gd name="T75" fmla="*/ 244 h 246"/>
                    <a:gd name="T76" fmla="*/ 111 w 120"/>
                    <a:gd name="T77" fmla="*/ 231 h 246"/>
                    <a:gd name="T78" fmla="*/ 117 w 120"/>
                    <a:gd name="T79" fmla="*/ 214 h 246"/>
                    <a:gd name="T80" fmla="*/ 120 w 120"/>
                    <a:gd name="T81" fmla="*/ 193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0" h="246">
                      <a:moveTo>
                        <a:pt x="120" y="193"/>
                      </a:moveTo>
                      <a:lnTo>
                        <a:pt x="120" y="161"/>
                      </a:lnTo>
                      <a:lnTo>
                        <a:pt x="120" y="137"/>
                      </a:lnTo>
                      <a:lnTo>
                        <a:pt x="120" y="114"/>
                      </a:lnTo>
                      <a:lnTo>
                        <a:pt x="120" y="79"/>
                      </a:lnTo>
                      <a:lnTo>
                        <a:pt x="117" y="56"/>
                      </a:lnTo>
                      <a:lnTo>
                        <a:pt x="111" y="39"/>
                      </a:lnTo>
                      <a:lnTo>
                        <a:pt x="102" y="26"/>
                      </a:lnTo>
                      <a:lnTo>
                        <a:pt x="90" y="19"/>
                      </a:lnTo>
                      <a:lnTo>
                        <a:pt x="75" y="17"/>
                      </a:lnTo>
                      <a:lnTo>
                        <a:pt x="66" y="17"/>
                      </a:lnTo>
                      <a:lnTo>
                        <a:pt x="57" y="15"/>
                      </a:lnTo>
                      <a:lnTo>
                        <a:pt x="42" y="13"/>
                      </a:lnTo>
                      <a:lnTo>
                        <a:pt x="30" y="9"/>
                      </a:lnTo>
                      <a:lnTo>
                        <a:pt x="21" y="0"/>
                      </a:lnTo>
                      <a:lnTo>
                        <a:pt x="15" y="0"/>
                      </a:lnTo>
                      <a:lnTo>
                        <a:pt x="6" y="11"/>
                      </a:lnTo>
                      <a:lnTo>
                        <a:pt x="0" y="28"/>
                      </a:lnTo>
                      <a:lnTo>
                        <a:pt x="0" y="45"/>
                      </a:lnTo>
                      <a:lnTo>
                        <a:pt x="4" y="64"/>
                      </a:lnTo>
                      <a:lnTo>
                        <a:pt x="6" y="90"/>
                      </a:lnTo>
                      <a:lnTo>
                        <a:pt x="6" y="114"/>
                      </a:lnTo>
                      <a:lnTo>
                        <a:pt x="6" y="131"/>
                      </a:lnTo>
                      <a:lnTo>
                        <a:pt x="6" y="148"/>
                      </a:lnTo>
                      <a:lnTo>
                        <a:pt x="6" y="171"/>
                      </a:lnTo>
                      <a:lnTo>
                        <a:pt x="4" y="191"/>
                      </a:lnTo>
                      <a:lnTo>
                        <a:pt x="2" y="206"/>
                      </a:lnTo>
                      <a:lnTo>
                        <a:pt x="0" y="221"/>
                      </a:lnTo>
                      <a:lnTo>
                        <a:pt x="6" y="233"/>
                      </a:lnTo>
                      <a:lnTo>
                        <a:pt x="17" y="246"/>
                      </a:lnTo>
                      <a:lnTo>
                        <a:pt x="27" y="246"/>
                      </a:lnTo>
                      <a:lnTo>
                        <a:pt x="38" y="242"/>
                      </a:lnTo>
                      <a:lnTo>
                        <a:pt x="53" y="242"/>
                      </a:lnTo>
                      <a:lnTo>
                        <a:pt x="64" y="242"/>
                      </a:lnTo>
                      <a:lnTo>
                        <a:pt x="70" y="244"/>
                      </a:lnTo>
                      <a:lnTo>
                        <a:pt x="79" y="244"/>
                      </a:lnTo>
                      <a:lnTo>
                        <a:pt x="90" y="246"/>
                      </a:lnTo>
                      <a:lnTo>
                        <a:pt x="102" y="244"/>
                      </a:lnTo>
                      <a:lnTo>
                        <a:pt x="111" y="231"/>
                      </a:lnTo>
                      <a:lnTo>
                        <a:pt x="117" y="214"/>
                      </a:lnTo>
                      <a:lnTo>
                        <a:pt x="120" y="193"/>
                      </a:lnTo>
                      <a:close/>
                    </a:path>
                  </a:pathLst>
                </a:custGeom>
                <a:solidFill>
                  <a:srgbClr val="BFCE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 name="Freeform 322"/>
                <p:cNvSpPr>
                  <a:spLocks/>
                </p:cNvSpPr>
                <p:nvPr/>
              </p:nvSpPr>
              <p:spPr bwMode="auto">
                <a:xfrm>
                  <a:off x="2287" y="1083"/>
                  <a:ext cx="197" cy="223"/>
                </a:xfrm>
                <a:custGeom>
                  <a:avLst/>
                  <a:gdLst>
                    <a:gd name="T0" fmla="*/ 184 w 197"/>
                    <a:gd name="T1" fmla="*/ 195 h 223"/>
                    <a:gd name="T2" fmla="*/ 195 w 197"/>
                    <a:gd name="T3" fmla="*/ 168 h 223"/>
                    <a:gd name="T4" fmla="*/ 197 w 197"/>
                    <a:gd name="T5" fmla="*/ 118 h 223"/>
                    <a:gd name="T6" fmla="*/ 197 w 197"/>
                    <a:gd name="T7" fmla="*/ 78 h 223"/>
                    <a:gd name="T8" fmla="*/ 195 w 197"/>
                    <a:gd name="T9" fmla="*/ 28 h 223"/>
                    <a:gd name="T10" fmla="*/ 184 w 197"/>
                    <a:gd name="T11" fmla="*/ 3 h 223"/>
                    <a:gd name="T12" fmla="*/ 165 w 197"/>
                    <a:gd name="T13" fmla="*/ 3 h 223"/>
                    <a:gd name="T14" fmla="*/ 152 w 197"/>
                    <a:gd name="T15" fmla="*/ 5 h 223"/>
                    <a:gd name="T16" fmla="*/ 133 w 197"/>
                    <a:gd name="T17" fmla="*/ 9 h 223"/>
                    <a:gd name="T18" fmla="*/ 120 w 197"/>
                    <a:gd name="T19" fmla="*/ 11 h 223"/>
                    <a:gd name="T20" fmla="*/ 101 w 197"/>
                    <a:gd name="T21" fmla="*/ 15 h 223"/>
                    <a:gd name="T22" fmla="*/ 88 w 197"/>
                    <a:gd name="T23" fmla="*/ 15 h 223"/>
                    <a:gd name="T24" fmla="*/ 71 w 197"/>
                    <a:gd name="T25" fmla="*/ 20 h 223"/>
                    <a:gd name="T26" fmla="*/ 58 w 197"/>
                    <a:gd name="T27" fmla="*/ 20 h 223"/>
                    <a:gd name="T28" fmla="*/ 41 w 197"/>
                    <a:gd name="T29" fmla="*/ 24 h 223"/>
                    <a:gd name="T30" fmla="*/ 32 w 197"/>
                    <a:gd name="T31" fmla="*/ 26 h 223"/>
                    <a:gd name="T32" fmla="*/ 15 w 197"/>
                    <a:gd name="T33" fmla="*/ 33 h 223"/>
                    <a:gd name="T34" fmla="*/ 2 w 197"/>
                    <a:gd name="T35" fmla="*/ 60 h 223"/>
                    <a:gd name="T36" fmla="*/ 0 w 197"/>
                    <a:gd name="T37" fmla="*/ 110 h 223"/>
                    <a:gd name="T38" fmla="*/ 0 w 197"/>
                    <a:gd name="T39" fmla="*/ 148 h 223"/>
                    <a:gd name="T40" fmla="*/ 2 w 197"/>
                    <a:gd name="T41" fmla="*/ 195 h 223"/>
                    <a:gd name="T42" fmla="*/ 15 w 197"/>
                    <a:gd name="T43" fmla="*/ 221 h 223"/>
                    <a:gd name="T44" fmla="*/ 32 w 197"/>
                    <a:gd name="T45" fmla="*/ 221 h 223"/>
                    <a:gd name="T46" fmla="*/ 45 w 197"/>
                    <a:gd name="T47" fmla="*/ 221 h 223"/>
                    <a:gd name="T48" fmla="*/ 64 w 197"/>
                    <a:gd name="T49" fmla="*/ 217 h 223"/>
                    <a:gd name="T50" fmla="*/ 77 w 197"/>
                    <a:gd name="T51" fmla="*/ 215 h 223"/>
                    <a:gd name="T52" fmla="*/ 97 w 197"/>
                    <a:gd name="T53" fmla="*/ 210 h 223"/>
                    <a:gd name="T54" fmla="*/ 109 w 197"/>
                    <a:gd name="T55" fmla="*/ 210 h 223"/>
                    <a:gd name="T56" fmla="*/ 129 w 197"/>
                    <a:gd name="T57" fmla="*/ 206 h 223"/>
                    <a:gd name="T58" fmla="*/ 142 w 197"/>
                    <a:gd name="T59" fmla="*/ 206 h 223"/>
                    <a:gd name="T60" fmla="*/ 159 w 197"/>
                    <a:gd name="T61" fmla="*/ 204 h 223"/>
                    <a:gd name="T62" fmla="*/ 167 w 197"/>
                    <a:gd name="T63" fmla="*/ 20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7" h="223">
                      <a:moveTo>
                        <a:pt x="176" y="202"/>
                      </a:moveTo>
                      <a:lnTo>
                        <a:pt x="184" y="195"/>
                      </a:lnTo>
                      <a:lnTo>
                        <a:pt x="191" y="185"/>
                      </a:lnTo>
                      <a:lnTo>
                        <a:pt x="195" y="168"/>
                      </a:lnTo>
                      <a:lnTo>
                        <a:pt x="197" y="148"/>
                      </a:lnTo>
                      <a:lnTo>
                        <a:pt x="197" y="118"/>
                      </a:lnTo>
                      <a:lnTo>
                        <a:pt x="197" y="97"/>
                      </a:lnTo>
                      <a:lnTo>
                        <a:pt x="197" y="78"/>
                      </a:lnTo>
                      <a:lnTo>
                        <a:pt x="197" y="48"/>
                      </a:lnTo>
                      <a:lnTo>
                        <a:pt x="195" y="28"/>
                      </a:lnTo>
                      <a:lnTo>
                        <a:pt x="191" y="13"/>
                      </a:lnTo>
                      <a:lnTo>
                        <a:pt x="184" y="3"/>
                      </a:lnTo>
                      <a:lnTo>
                        <a:pt x="176" y="0"/>
                      </a:lnTo>
                      <a:lnTo>
                        <a:pt x="165" y="3"/>
                      </a:lnTo>
                      <a:lnTo>
                        <a:pt x="159" y="3"/>
                      </a:lnTo>
                      <a:lnTo>
                        <a:pt x="152" y="5"/>
                      </a:lnTo>
                      <a:lnTo>
                        <a:pt x="144" y="7"/>
                      </a:lnTo>
                      <a:lnTo>
                        <a:pt x="133" y="9"/>
                      </a:lnTo>
                      <a:lnTo>
                        <a:pt x="127" y="9"/>
                      </a:lnTo>
                      <a:lnTo>
                        <a:pt x="120" y="11"/>
                      </a:lnTo>
                      <a:lnTo>
                        <a:pt x="112" y="13"/>
                      </a:lnTo>
                      <a:lnTo>
                        <a:pt x="101" y="15"/>
                      </a:lnTo>
                      <a:lnTo>
                        <a:pt x="94" y="15"/>
                      </a:lnTo>
                      <a:lnTo>
                        <a:pt x="88" y="15"/>
                      </a:lnTo>
                      <a:lnTo>
                        <a:pt x="79" y="18"/>
                      </a:lnTo>
                      <a:lnTo>
                        <a:pt x="71" y="20"/>
                      </a:lnTo>
                      <a:lnTo>
                        <a:pt x="64" y="20"/>
                      </a:lnTo>
                      <a:lnTo>
                        <a:pt x="58" y="20"/>
                      </a:lnTo>
                      <a:lnTo>
                        <a:pt x="49" y="22"/>
                      </a:lnTo>
                      <a:lnTo>
                        <a:pt x="41" y="24"/>
                      </a:lnTo>
                      <a:lnTo>
                        <a:pt x="37" y="24"/>
                      </a:lnTo>
                      <a:lnTo>
                        <a:pt x="32" y="26"/>
                      </a:lnTo>
                      <a:lnTo>
                        <a:pt x="24" y="28"/>
                      </a:lnTo>
                      <a:lnTo>
                        <a:pt x="15" y="33"/>
                      </a:lnTo>
                      <a:lnTo>
                        <a:pt x="7" y="43"/>
                      </a:lnTo>
                      <a:lnTo>
                        <a:pt x="2" y="60"/>
                      </a:lnTo>
                      <a:lnTo>
                        <a:pt x="0" y="80"/>
                      </a:lnTo>
                      <a:lnTo>
                        <a:pt x="0" y="110"/>
                      </a:lnTo>
                      <a:lnTo>
                        <a:pt x="0" y="129"/>
                      </a:lnTo>
                      <a:lnTo>
                        <a:pt x="0" y="148"/>
                      </a:lnTo>
                      <a:lnTo>
                        <a:pt x="0" y="176"/>
                      </a:lnTo>
                      <a:lnTo>
                        <a:pt x="2" y="195"/>
                      </a:lnTo>
                      <a:lnTo>
                        <a:pt x="7" y="210"/>
                      </a:lnTo>
                      <a:lnTo>
                        <a:pt x="15" y="221"/>
                      </a:lnTo>
                      <a:lnTo>
                        <a:pt x="24" y="223"/>
                      </a:lnTo>
                      <a:lnTo>
                        <a:pt x="32" y="221"/>
                      </a:lnTo>
                      <a:lnTo>
                        <a:pt x="39" y="221"/>
                      </a:lnTo>
                      <a:lnTo>
                        <a:pt x="45" y="221"/>
                      </a:lnTo>
                      <a:lnTo>
                        <a:pt x="56" y="219"/>
                      </a:lnTo>
                      <a:lnTo>
                        <a:pt x="64" y="217"/>
                      </a:lnTo>
                      <a:lnTo>
                        <a:pt x="71" y="215"/>
                      </a:lnTo>
                      <a:lnTo>
                        <a:pt x="77" y="215"/>
                      </a:lnTo>
                      <a:lnTo>
                        <a:pt x="86" y="213"/>
                      </a:lnTo>
                      <a:lnTo>
                        <a:pt x="97" y="210"/>
                      </a:lnTo>
                      <a:lnTo>
                        <a:pt x="103" y="210"/>
                      </a:lnTo>
                      <a:lnTo>
                        <a:pt x="109" y="210"/>
                      </a:lnTo>
                      <a:lnTo>
                        <a:pt x="120" y="208"/>
                      </a:lnTo>
                      <a:lnTo>
                        <a:pt x="129" y="206"/>
                      </a:lnTo>
                      <a:lnTo>
                        <a:pt x="135" y="206"/>
                      </a:lnTo>
                      <a:lnTo>
                        <a:pt x="142" y="206"/>
                      </a:lnTo>
                      <a:lnTo>
                        <a:pt x="150" y="204"/>
                      </a:lnTo>
                      <a:lnTo>
                        <a:pt x="159" y="204"/>
                      </a:lnTo>
                      <a:lnTo>
                        <a:pt x="163" y="202"/>
                      </a:lnTo>
                      <a:lnTo>
                        <a:pt x="167" y="202"/>
                      </a:lnTo>
                      <a:lnTo>
                        <a:pt x="176" y="202"/>
                      </a:lnTo>
                      <a:close/>
                    </a:path>
                  </a:pathLst>
                </a:custGeom>
                <a:solidFill>
                  <a:srgbClr val="DBE5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 name="Freeform 323"/>
                <p:cNvSpPr>
                  <a:spLocks/>
                </p:cNvSpPr>
                <p:nvPr/>
              </p:nvSpPr>
              <p:spPr bwMode="auto">
                <a:xfrm>
                  <a:off x="2510" y="1045"/>
                  <a:ext cx="197" cy="229"/>
                </a:xfrm>
                <a:custGeom>
                  <a:avLst/>
                  <a:gdLst>
                    <a:gd name="T0" fmla="*/ 182 w 197"/>
                    <a:gd name="T1" fmla="*/ 203 h 229"/>
                    <a:gd name="T2" fmla="*/ 195 w 197"/>
                    <a:gd name="T3" fmla="*/ 173 h 229"/>
                    <a:gd name="T4" fmla="*/ 197 w 197"/>
                    <a:gd name="T5" fmla="*/ 122 h 229"/>
                    <a:gd name="T6" fmla="*/ 197 w 197"/>
                    <a:gd name="T7" fmla="*/ 79 h 229"/>
                    <a:gd name="T8" fmla="*/ 195 w 197"/>
                    <a:gd name="T9" fmla="*/ 28 h 229"/>
                    <a:gd name="T10" fmla="*/ 182 w 197"/>
                    <a:gd name="T11" fmla="*/ 2 h 229"/>
                    <a:gd name="T12" fmla="*/ 165 w 197"/>
                    <a:gd name="T13" fmla="*/ 2 h 229"/>
                    <a:gd name="T14" fmla="*/ 152 w 197"/>
                    <a:gd name="T15" fmla="*/ 2 h 229"/>
                    <a:gd name="T16" fmla="*/ 133 w 197"/>
                    <a:gd name="T17" fmla="*/ 6 h 229"/>
                    <a:gd name="T18" fmla="*/ 120 w 197"/>
                    <a:gd name="T19" fmla="*/ 8 h 229"/>
                    <a:gd name="T20" fmla="*/ 101 w 197"/>
                    <a:gd name="T21" fmla="*/ 13 h 229"/>
                    <a:gd name="T22" fmla="*/ 88 w 197"/>
                    <a:gd name="T23" fmla="*/ 15 h 229"/>
                    <a:gd name="T24" fmla="*/ 68 w 197"/>
                    <a:gd name="T25" fmla="*/ 19 h 229"/>
                    <a:gd name="T26" fmla="*/ 58 w 197"/>
                    <a:gd name="T27" fmla="*/ 19 h 229"/>
                    <a:gd name="T28" fmla="*/ 41 w 197"/>
                    <a:gd name="T29" fmla="*/ 23 h 229"/>
                    <a:gd name="T30" fmla="*/ 32 w 197"/>
                    <a:gd name="T31" fmla="*/ 23 h 229"/>
                    <a:gd name="T32" fmla="*/ 15 w 197"/>
                    <a:gd name="T33" fmla="*/ 32 h 229"/>
                    <a:gd name="T34" fmla="*/ 2 w 197"/>
                    <a:gd name="T35" fmla="*/ 62 h 229"/>
                    <a:gd name="T36" fmla="*/ 0 w 197"/>
                    <a:gd name="T37" fmla="*/ 111 h 229"/>
                    <a:gd name="T38" fmla="*/ 0 w 197"/>
                    <a:gd name="T39" fmla="*/ 152 h 229"/>
                    <a:gd name="T40" fmla="*/ 2 w 197"/>
                    <a:gd name="T41" fmla="*/ 201 h 229"/>
                    <a:gd name="T42" fmla="*/ 15 w 197"/>
                    <a:gd name="T43" fmla="*/ 227 h 229"/>
                    <a:gd name="T44" fmla="*/ 32 w 197"/>
                    <a:gd name="T45" fmla="*/ 227 h 229"/>
                    <a:gd name="T46" fmla="*/ 45 w 197"/>
                    <a:gd name="T47" fmla="*/ 227 h 229"/>
                    <a:gd name="T48" fmla="*/ 64 w 197"/>
                    <a:gd name="T49" fmla="*/ 225 h 229"/>
                    <a:gd name="T50" fmla="*/ 77 w 197"/>
                    <a:gd name="T51" fmla="*/ 223 h 229"/>
                    <a:gd name="T52" fmla="*/ 96 w 197"/>
                    <a:gd name="T53" fmla="*/ 221 h 229"/>
                    <a:gd name="T54" fmla="*/ 109 w 197"/>
                    <a:gd name="T55" fmla="*/ 218 h 229"/>
                    <a:gd name="T56" fmla="*/ 126 w 197"/>
                    <a:gd name="T57" fmla="*/ 214 h 229"/>
                    <a:gd name="T58" fmla="*/ 139 w 197"/>
                    <a:gd name="T59" fmla="*/ 214 h 229"/>
                    <a:gd name="T60" fmla="*/ 156 w 197"/>
                    <a:gd name="T61" fmla="*/ 210 h 229"/>
                    <a:gd name="T62" fmla="*/ 165 w 197"/>
                    <a:gd name="T63" fmla="*/ 21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7" h="229">
                      <a:moveTo>
                        <a:pt x="173" y="210"/>
                      </a:moveTo>
                      <a:lnTo>
                        <a:pt x="182" y="203"/>
                      </a:lnTo>
                      <a:lnTo>
                        <a:pt x="191" y="191"/>
                      </a:lnTo>
                      <a:lnTo>
                        <a:pt x="195" y="173"/>
                      </a:lnTo>
                      <a:lnTo>
                        <a:pt x="197" y="152"/>
                      </a:lnTo>
                      <a:lnTo>
                        <a:pt x="197" y="122"/>
                      </a:lnTo>
                      <a:lnTo>
                        <a:pt x="197" y="101"/>
                      </a:lnTo>
                      <a:lnTo>
                        <a:pt x="197" y="79"/>
                      </a:lnTo>
                      <a:lnTo>
                        <a:pt x="197" y="47"/>
                      </a:lnTo>
                      <a:lnTo>
                        <a:pt x="195" y="28"/>
                      </a:lnTo>
                      <a:lnTo>
                        <a:pt x="191" y="13"/>
                      </a:lnTo>
                      <a:lnTo>
                        <a:pt x="182" y="2"/>
                      </a:lnTo>
                      <a:lnTo>
                        <a:pt x="173" y="0"/>
                      </a:lnTo>
                      <a:lnTo>
                        <a:pt x="165" y="2"/>
                      </a:lnTo>
                      <a:lnTo>
                        <a:pt x="158" y="2"/>
                      </a:lnTo>
                      <a:lnTo>
                        <a:pt x="152" y="2"/>
                      </a:lnTo>
                      <a:lnTo>
                        <a:pt x="141" y="4"/>
                      </a:lnTo>
                      <a:lnTo>
                        <a:pt x="133" y="6"/>
                      </a:lnTo>
                      <a:lnTo>
                        <a:pt x="126" y="8"/>
                      </a:lnTo>
                      <a:lnTo>
                        <a:pt x="120" y="8"/>
                      </a:lnTo>
                      <a:lnTo>
                        <a:pt x="111" y="11"/>
                      </a:lnTo>
                      <a:lnTo>
                        <a:pt x="101" y="13"/>
                      </a:lnTo>
                      <a:lnTo>
                        <a:pt x="94" y="13"/>
                      </a:lnTo>
                      <a:lnTo>
                        <a:pt x="88" y="15"/>
                      </a:lnTo>
                      <a:lnTo>
                        <a:pt x="77" y="17"/>
                      </a:lnTo>
                      <a:lnTo>
                        <a:pt x="68" y="19"/>
                      </a:lnTo>
                      <a:lnTo>
                        <a:pt x="64" y="19"/>
                      </a:lnTo>
                      <a:lnTo>
                        <a:pt x="58" y="19"/>
                      </a:lnTo>
                      <a:lnTo>
                        <a:pt x="49" y="21"/>
                      </a:lnTo>
                      <a:lnTo>
                        <a:pt x="41" y="23"/>
                      </a:lnTo>
                      <a:lnTo>
                        <a:pt x="36" y="23"/>
                      </a:lnTo>
                      <a:lnTo>
                        <a:pt x="32" y="23"/>
                      </a:lnTo>
                      <a:lnTo>
                        <a:pt x="23" y="26"/>
                      </a:lnTo>
                      <a:lnTo>
                        <a:pt x="15" y="32"/>
                      </a:lnTo>
                      <a:lnTo>
                        <a:pt x="6" y="43"/>
                      </a:lnTo>
                      <a:lnTo>
                        <a:pt x="2" y="62"/>
                      </a:lnTo>
                      <a:lnTo>
                        <a:pt x="0" y="81"/>
                      </a:lnTo>
                      <a:lnTo>
                        <a:pt x="0" y="111"/>
                      </a:lnTo>
                      <a:lnTo>
                        <a:pt x="0" y="131"/>
                      </a:lnTo>
                      <a:lnTo>
                        <a:pt x="0" y="152"/>
                      </a:lnTo>
                      <a:lnTo>
                        <a:pt x="0" y="182"/>
                      </a:lnTo>
                      <a:lnTo>
                        <a:pt x="2" y="201"/>
                      </a:lnTo>
                      <a:lnTo>
                        <a:pt x="6" y="216"/>
                      </a:lnTo>
                      <a:lnTo>
                        <a:pt x="15" y="227"/>
                      </a:lnTo>
                      <a:lnTo>
                        <a:pt x="23" y="229"/>
                      </a:lnTo>
                      <a:lnTo>
                        <a:pt x="32" y="227"/>
                      </a:lnTo>
                      <a:lnTo>
                        <a:pt x="38" y="227"/>
                      </a:lnTo>
                      <a:lnTo>
                        <a:pt x="45" y="227"/>
                      </a:lnTo>
                      <a:lnTo>
                        <a:pt x="53" y="225"/>
                      </a:lnTo>
                      <a:lnTo>
                        <a:pt x="64" y="225"/>
                      </a:lnTo>
                      <a:lnTo>
                        <a:pt x="71" y="223"/>
                      </a:lnTo>
                      <a:lnTo>
                        <a:pt x="77" y="223"/>
                      </a:lnTo>
                      <a:lnTo>
                        <a:pt x="86" y="223"/>
                      </a:lnTo>
                      <a:lnTo>
                        <a:pt x="96" y="221"/>
                      </a:lnTo>
                      <a:lnTo>
                        <a:pt x="103" y="218"/>
                      </a:lnTo>
                      <a:lnTo>
                        <a:pt x="109" y="218"/>
                      </a:lnTo>
                      <a:lnTo>
                        <a:pt x="118" y="216"/>
                      </a:lnTo>
                      <a:lnTo>
                        <a:pt x="126" y="214"/>
                      </a:lnTo>
                      <a:lnTo>
                        <a:pt x="133" y="214"/>
                      </a:lnTo>
                      <a:lnTo>
                        <a:pt x="139" y="214"/>
                      </a:lnTo>
                      <a:lnTo>
                        <a:pt x="148" y="212"/>
                      </a:lnTo>
                      <a:lnTo>
                        <a:pt x="156" y="210"/>
                      </a:lnTo>
                      <a:lnTo>
                        <a:pt x="161" y="210"/>
                      </a:lnTo>
                      <a:lnTo>
                        <a:pt x="165" y="210"/>
                      </a:lnTo>
                      <a:lnTo>
                        <a:pt x="173" y="210"/>
                      </a:lnTo>
                      <a:close/>
                    </a:path>
                  </a:pathLst>
                </a:custGeom>
                <a:solidFill>
                  <a:srgbClr val="DBE5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7" name="Freeform 324"/>
                <p:cNvSpPr>
                  <a:spLocks/>
                </p:cNvSpPr>
                <p:nvPr/>
              </p:nvSpPr>
              <p:spPr bwMode="auto">
                <a:xfrm>
                  <a:off x="2733" y="1004"/>
                  <a:ext cx="197" cy="238"/>
                </a:xfrm>
                <a:custGeom>
                  <a:avLst/>
                  <a:gdLst>
                    <a:gd name="T0" fmla="*/ 182 w 197"/>
                    <a:gd name="T1" fmla="*/ 212 h 238"/>
                    <a:gd name="T2" fmla="*/ 195 w 197"/>
                    <a:gd name="T3" fmla="*/ 180 h 238"/>
                    <a:gd name="T4" fmla="*/ 197 w 197"/>
                    <a:gd name="T5" fmla="*/ 127 h 238"/>
                    <a:gd name="T6" fmla="*/ 197 w 197"/>
                    <a:gd name="T7" fmla="*/ 82 h 238"/>
                    <a:gd name="T8" fmla="*/ 195 w 197"/>
                    <a:gd name="T9" fmla="*/ 28 h 238"/>
                    <a:gd name="T10" fmla="*/ 182 w 197"/>
                    <a:gd name="T11" fmla="*/ 2 h 238"/>
                    <a:gd name="T12" fmla="*/ 165 w 197"/>
                    <a:gd name="T13" fmla="*/ 2 h 238"/>
                    <a:gd name="T14" fmla="*/ 152 w 197"/>
                    <a:gd name="T15" fmla="*/ 2 h 238"/>
                    <a:gd name="T16" fmla="*/ 132 w 197"/>
                    <a:gd name="T17" fmla="*/ 7 h 238"/>
                    <a:gd name="T18" fmla="*/ 120 w 197"/>
                    <a:gd name="T19" fmla="*/ 9 h 238"/>
                    <a:gd name="T20" fmla="*/ 100 w 197"/>
                    <a:gd name="T21" fmla="*/ 13 h 238"/>
                    <a:gd name="T22" fmla="*/ 88 w 197"/>
                    <a:gd name="T23" fmla="*/ 15 h 238"/>
                    <a:gd name="T24" fmla="*/ 68 w 197"/>
                    <a:gd name="T25" fmla="*/ 19 h 238"/>
                    <a:gd name="T26" fmla="*/ 55 w 197"/>
                    <a:gd name="T27" fmla="*/ 22 h 238"/>
                    <a:gd name="T28" fmla="*/ 38 w 197"/>
                    <a:gd name="T29" fmla="*/ 26 h 238"/>
                    <a:gd name="T30" fmla="*/ 30 w 197"/>
                    <a:gd name="T31" fmla="*/ 26 h 238"/>
                    <a:gd name="T32" fmla="*/ 13 w 197"/>
                    <a:gd name="T33" fmla="*/ 34 h 238"/>
                    <a:gd name="T34" fmla="*/ 2 w 197"/>
                    <a:gd name="T35" fmla="*/ 64 h 238"/>
                    <a:gd name="T36" fmla="*/ 0 w 197"/>
                    <a:gd name="T37" fmla="*/ 116 h 238"/>
                    <a:gd name="T38" fmla="*/ 0 w 197"/>
                    <a:gd name="T39" fmla="*/ 159 h 238"/>
                    <a:gd name="T40" fmla="*/ 2 w 197"/>
                    <a:gd name="T41" fmla="*/ 210 h 238"/>
                    <a:gd name="T42" fmla="*/ 13 w 197"/>
                    <a:gd name="T43" fmla="*/ 236 h 238"/>
                    <a:gd name="T44" fmla="*/ 32 w 197"/>
                    <a:gd name="T45" fmla="*/ 238 h 238"/>
                    <a:gd name="T46" fmla="*/ 45 w 197"/>
                    <a:gd name="T47" fmla="*/ 236 h 238"/>
                    <a:gd name="T48" fmla="*/ 62 w 197"/>
                    <a:gd name="T49" fmla="*/ 234 h 238"/>
                    <a:gd name="T50" fmla="*/ 75 w 197"/>
                    <a:gd name="T51" fmla="*/ 234 h 238"/>
                    <a:gd name="T52" fmla="*/ 94 w 197"/>
                    <a:gd name="T53" fmla="*/ 229 h 238"/>
                    <a:gd name="T54" fmla="*/ 107 w 197"/>
                    <a:gd name="T55" fmla="*/ 227 h 238"/>
                    <a:gd name="T56" fmla="*/ 126 w 197"/>
                    <a:gd name="T57" fmla="*/ 223 h 238"/>
                    <a:gd name="T58" fmla="*/ 139 w 197"/>
                    <a:gd name="T59" fmla="*/ 223 h 238"/>
                    <a:gd name="T60" fmla="*/ 156 w 197"/>
                    <a:gd name="T61" fmla="*/ 221 h 238"/>
                    <a:gd name="T62" fmla="*/ 165 w 197"/>
                    <a:gd name="T63" fmla="*/ 22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7" h="238">
                      <a:moveTo>
                        <a:pt x="173" y="219"/>
                      </a:moveTo>
                      <a:lnTo>
                        <a:pt x="182" y="212"/>
                      </a:lnTo>
                      <a:lnTo>
                        <a:pt x="190" y="199"/>
                      </a:lnTo>
                      <a:lnTo>
                        <a:pt x="195" y="180"/>
                      </a:lnTo>
                      <a:lnTo>
                        <a:pt x="197" y="159"/>
                      </a:lnTo>
                      <a:lnTo>
                        <a:pt x="197" y="127"/>
                      </a:lnTo>
                      <a:lnTo>
                        <a:pt x="197" y="105"/>
                      </a:lnTo>
                      <a:lnTo>
                        <a:pt x="197" y="82"/>
                      </a:lnTo>
                      <a:lnTo>
                        <a:pt x="197" y="49"/>
                      </a:lnTo>
                      <a:lnTo>
                        <a:pt x="195" y="28"/>
                      </a:lnTo>
                      <a:lnTo>
                        <a:pt x="190" y="13"/>
                      </a:lnTo>
                      <a:lnTo>
                        <a:pt x="182" y="2"/>
                      </a:lnTo>
                      <a:lnTo>
                        <a:pt x="173" y="0"/>
                      </a:lnTo>
                      <a:lnTo>
                        <a:pt x="165" y="2"/>
                      </a:lnTo>
                      <a:lnTo>
                        <a:pt x="158" y="2"/>
                      </a:lnTo>
                      <a:lnTo>
                        <a:pt x="152" y="2"/>
                      </a:lnTo>
                      <a:lnTo>
                        <a:pt x="141" y="4"/>
                      </a:lnTo>
                      <a:lnTo>
                        <a:pt x="132" y="7"/>
                      </a:lnTo>
                      <a:lnTo>
                        <a:pt x="126" y="7"/>
                      </a:lnTo>
                      <a:lnTo>
                        <a:pt x="120" y="9"/>
                      </a:lnTo>
                      <a:lnTo>
                        <a:pt x="111" y="11"/>
                      </a:lnTo>
                      <a:lnTo>
                        <a:pt x="100" y="13"/>
                      </a:lnTo>
                      <a:lnTo>
                        <a:pt x="94" y="13"/>
                      </a:lnTo>
                      <a:lnTo>
                        <a:pt x="88" y="15"/>
                      </a:lnTo>
                      <a:lnTo>
                        <a:pt x="77" y="17"/>
                      </a:lnTo>
                      <a:lnTo>
                        <a:pt x="68" y="19"/>
                      </a:lnTo>
                      <a:lnTo>
                        <a:pt x="62" y="19"/>
                      </a:lnTo>
                      <a:lnTo>
                        <a:pt x="55" y="22"/>
                      </a:lnTo>
                      <a:lnTo>
                        <a:pt x="47" y="24"/>
                      </a:lnTo>
                      <a:lnTo>
                        <a:pt x="38" y="26"/>
                      </a:lnTo>
                      <a:lnTo>
                        <a:pt x="34" y="26"/>
                      </a:lnTo>
                      <a:lnTo>
                        <a:pt x="30" y="26"/>
                      </a:lnTo>
                      <a:lnTo>
                        <a:pt x="21" y="28"/>
                      </a:lnTo>
                      <a:lnTo>
                        <a:pt x="13" y="34"/>
                      </a:lnTo>
                      <a:lnTo>
                        <a:pt x="6" y="45"/>
                      </a:lnTo>
                      <a:lnTo>
                        <a:pt x="2" y="64"/>
                      </a:lnTo>
                      <a:lnTo>
                        <a:pt x="0" y="84"/>
                      </a:lnTo>
                      <a:lnTo>
                        <a:pt x="0" y="116"/>
                      </a:lnTo>
                      <a:lnTo>
                        <a:pt x="0" y="137"/>
                      </a:lnTo>
                      <a:lnTo>
                        <a:pt x="0" y="159"/>
                      </a:lnTo>
                      <a:lnTo>
                        <a:pt x="0" y="191"/>
                      </a:lnTo>
                      <a:lnTo>
                        <a:pt x="2" y="210"/>
                      </a:lnTo>
                      <a:lnTo>
                        <a:pt x="6" y="225"/>
                      </a:lnTo>
                      <a:lnTo>
                        <a:pt x="13" y="236"/>
                      </a:lnTo>
                      <a:lnTo>
                        <a:pt x="21" y="238"/>
                      </a:lnTo>
                      <a:lnTo>
                        <a:pt x="32" y="238"/>
                      </a:lnTo>
                      <a:lnTo>
                        <a:pt x="38" y="236"/>
                      </a:lnTo>
                      <a:lnTo>
                        <a:pt x="45" y="236"/>
                      </a:lnTo>
                      <a:lnTo>
                        <a:pt x="53" y="236"/>
                      </a:lnTo>
                      <a:lnTo>
                        <a:pt x="62" y="234"/>
                      </a:lnTo>
                      <a:lnTo>
                        <a:pt x="68" y="234"/>
                      </a:lnTo>
                      <a:lnTo>
                        <a:pt x="75" y="234"/>
                      </a:lnTo>
                      <a:lnTo>
                        <a:pt x="85" y="232"/>
                      </a:lnTo>
                      <a:lnTo>
                        <a:pt x="94" y="229"/>
                      </a:lnTo>
                      <a:lnTo>
                        <a:pt x="100" y="227"/>
                      </a:lnTo>
                      <a:lnTo>
                        <a:pt x="107" y="227"/>
                      </a:lnTo>
                      <a:lnTo>
                        <a:pt x="117" y="225"/>
                      </a:lnTo>
                      <a:lnTo>
                        <a:pt x="126" y="223"/>
                      </a:lnTo>
                      <a:lnTo>
                        <a:pt x="132" y="223"/>
                      </a:lnTo>
                      <a:lnTo>
                        <a:pt x="139" y="223"/>
                      </a:lnTo>
                      <a:lnTo>
                        <a:pt x="147" y="221"/>
                      </a:lnTo>
                      <a:lnTo>
                        <a:pt x="156" y="221"/>
                      </a:lnTo>
                      <a:lnTo>
                        <a:pt x="160" y="221"/>
                      </a:lnTo>
                      <a:lnTo>
                        <a:pt x="165" y="221"/>
                      </a:lnTo>
                      <a:lnTo>
                        <a:pt x="173" y="219"/>
                      </a:lnTo>
                      <a:close/>
                    </a:path>
                  </a:pathLst>
                </a:custGeom>
                <a:solidFill>
                  <a:srgbClr val="DBE5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 name="Freeform 325"/>
                <p:cNvSpPr>
                  <a:spLocks/>
                </p:cNvSpPr>
                <p:nvPr/>
              </p:nvSpPr>
              <p:spPr bwMode="auto">
                <a:xfrm>
                  <a:off x="2392" y="1332"/>
                  <a:ext cx="199" cy="221"/>
                </a:xfrm>
                <a:custGeom>
                  <a:avLst/>
                  <a:gdLst>
                    <a:gd name="T0" fmla="*/ 167 w 199"/>
                    <a:gd name="T1" fmla="*/ 2 h 221"/>
                    <a:gd name="T2" fmla="*/ 154 w 199"/>
                    <a:gd name="T3" fmla="*/ 4 h 221"/>
                    <a:gd name="T4" fmla="*/ 135 w 199"/>
                    <a:gd name="T5" fmla="*/ 6 h 221"/>
                    <a:gd name="T6" fmla="*/ 122 w 199"/>
                    <a:gd name="T7" fmla="*/ 8 h 221"/>
                    <a:gd name="T8" fmla="*/ 103 w 199"/>
                    <a:gd name="T9" fmla="*/ 11 h 221"/>
                    <a:gd name="T10" fmla="*/ 90 w 199"/>
                    <a:gd name="T11" fmla="*/ 11 h 221"/>
                    <a:gd name="T12" fmla="*/ 71 w 199"/>
                    <a:gd name="T13" fmla="*/ 15 h 221"/>
                    <a:gd name="T14" fmla="*/ 58 w 199"/>
                    <a:gd name="T15" fmla="*/ 15 h 221"/>
                    <a:gd name="T16" fmla="*/ 41 w 199"/>
                    <a:gd name="T17" fmla="*/ 19 h 221"/>
                    <a:gd name="T18" fmla="*/ 32 w 199"/>
                    <a:gd name="T19" fmla="*/ 19 h 221"/>
                    <a:gd name="T20" fmla="*/ 15 w 199"/>
                    <a:gd name="T21" fmla="*/ 26 h 221"/>
                    <a:gd name="T22" fmla="*/ 2 w 199"/>
                    <a:gd name="T23" fmla="*/ 53 h 221"/>
                    <a:gd name="T24" fmla="*/ 0 w 199"/>
                    <a:gd name="T25" fmla="*/ 103 h 221"/>
                    <a:gd name="T26" fmla="*/ 0 w 199"/>
                    <a:gd name="T27" fmla="*/ 141 h 221"/>
                    <a:gd name="T28" fmla="*/ 2 w 199"/>
                    <a:gd name="T29" fmla="*/ 191 h 221"/>
                    <a:gd name="T30" fmla="*/ 15 w 199"/>
                    <a:gd name="T31" fmla="*/ 216 h 221"/>
                    <a:gd name="T32" fmla="*/ 34 w 199"/>
                    <a:gd name="T33" fmla="*/ 218 h 221"/>
                    <a:gd name="T34" fmla="*/ 47 w 199"/>
                    <a:gd name="T35" fmla="*/ 218 h 221"/>
                    <a:gd name="T36" fmla="*/ 64 w 199"/>
                    <a:gd name="T37" fmla="*/ 214 h 221"/>
                    <a:gd name="T38" fmla="*/ 77 w 199"/>
                    <a:gd name="T39" fmla="*/ 214 h 221"/>
                    <a:gd name="T40" fmla="*/ 97 w 199"/>
                    <a:gd name="T41" fmla="*/ 212 h 221"/>
                    <a:gd name="T42" fmla="*/ 109 w 199"/>
                    <a:gd name="T43" fmla="*/ 212 h 221"/>
                    <a:gd name="T44" fmla="*/ 129 w 199"/>
                    <a:gd name="T45" fmla="*/ 210 h 221"/>
                    <a:gd name="T46" fmla="*/ 141 w 199"/>
                    <a:gd name="T47" fmla="*/ 208 h 221"/>
                    <a:gd name="T48" fmla="*/ 159 w 199"/>
                    <a:gd name="T49" fmla="*/ 206 h 221"/>
                    <a:gd name="T50" fmla="*/ 167 w 199"/>
                    <a:gd name="T51" fmla="*/ 206 h 221"/>
                    <a:gd name="T52" fmla="*/ 184 w 199"/>
                    <a:gd name="T53" fmla="*/ 199 h 221"/>
                    <a:gd name="T54" fmla="*/ 197 w 199"/>
                    <a:gd name="T55" fmla="*/ 171 h 221"/>
                    <a:gd name="T56" fmla="*/ 199 w 199"/>
                    <a:gd name="T57" fmla="*/ 122 h 221"/>
                    <a:gd name="T58" fmla="*/ 199 w 199"/>
                    <a:gd name="T59" fmla="*/ 79 h 221"/>
                    <a:gd name="T60" fmla="*/ 197 w 199"/>
                    <a:gd name="T61" fmla="*/ 30 h 221"/>
                    <a:gd name="T62" fmla="*/ 184 w 199"/>
                    <a:gd name="T63" fmla="*/ 4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9" h="221">
                      <a:moveTo>
                        <a:pt x="176" y="0"/>
                      </a:moveTo>
                      <a:lnTo>
                        <a:pt x="167" y="2"/>
                      </a:lnTo>
                      <a:lnTo>
                        <a:pt x="161" y="2"/>
                      </a:lnTo>
                      <a:lnTo>
                        <a:pt x="154" y="4"/>
                      </a:lnTo>
                      <a:lnTo>
                        <a:pt x="144" y="6"/>
                      </a:lnTo>
                      <a:lnTo>
                        <a:pt x="135" y="6"/>
                      </a:lnTo>
                      <a:lnTo>
                        <a:pt x="129" y="6"/>
                      </a:lnTo>
                      <a:lnTo>
                        <a:pt x="122" y="8"/>
                      </a:lnTo>
                      <a:lnTo>
                        <a:pt x="114" y="8"/>
                      </a:lnTo>
                      <a:lnTo>
                        <a:pt x="103" y="11"/>
                      </a:lnTo>
                      <a:lnTo>
                        <a:pt x="97" y="11"/>
                      </a:lnTo>
                      <a:lnTo>
                        <a:pt x="90" y="11"/>
                      </a:lnTo>
                      <a:lnTo>
                        <a:pt x="79" y="13"/>
                      </a:lnTo>
                      <a:lnTo>
                        <a:pt x="71" y="15"/>
                      </a:lnTo>
                      <a:lnTo>
                        <a:pt x="64" y="15"/>
                      </a:lnTo>
                      <a:lnTo>
                        <a:pt x="58" y="15"/>
                      </a:lnTo>
                      <a:lnTo>
                        <a:pt x="49" y="17"/>
                      </a:lnTo>
                      <a:lnTo>
                        <a:pt x="41" y="19"/>
                      </a:lnTo>
                      <a:lnTo>
                        <a:pt x="37" y="19"/>
                      </a:lnTo>
                      <a:lnTo>
                        <a:pt x="32" y="19"/>
                      </a:lnTo>
                      <a:lnTo>
                        <a:pt x="24" y="21"/>
                      </a:lnTo>
                      <a:lnTo>
                        <a:pt x="15" y="26"/>
                      </a:lnTo>
                      <a:lnTo>
                        <a:pt x="7" y="36"/>
                      </a:lnTo>
                      <a:lnTo>
                        <a:pt x="2" y="53"/>
                      </a:lnTo>
                      <a:lnTo>
                        <a:pt x="0" y="73"/>
                      </a:lnTo>
                      <a:lnTo>
                        <a:pt x="0" y="103"/>
                      </a:lnTo>
                      <a:lnTo>
                        <a:pt x="0" y="122"/>
                      </a:lnTo>
                      <a:lnTo>
                        <a:pt x="0" y="141"/>
                      </a:lnTo>
                      <a:lnTo>
                        <a:pt x="0" y="171"/>
                      </a:lnTo>
                      <a:lnTo>
                        <a:pt x="2" y="191"/>
                      </a:lnTo>
                      <a:lnTo>
                        <a:pt x="7" y="206"/>
                      </a:lnTo>
                      <a:lnTo>
                        <a:pt x="15" y="216"/>
                      </a:lnTo>
                      <a:lnTo>
                        <a:pt x="24" y="221"/>
                      </a:lnTo>
                      <a:lnTo>
                        <a:pt x="34" y="218"/>
                      </a:lnTo>
                      <a:lnTo>
                        <a:pt x="41" y="218"/>
                      </a:lnTo>
                      <a:lnTo>
                        <a:pt x="47" y="218"/>
                      </a:lnTo>
                      <a:lnTo>
                        <a:pt x="56" y="216"/>
                      </a:lnTo>
                      <a:lnTo>
                        <a:pt x="64" y="214"/>
                      </a:lnTo>
                      <a:lnTo>
                        <a:pt x="71" y="214"/>
                      </a:lnTo>
                      <a:lnTo>
                        <a:pt x="77" y="214"/>
                      </a:lnTo>
                      <a:lnTo>
                        <a:pt x="86" y="214"/>
                      </a:lnTo>
                      <a:lnTo>
                        <a:pt x="97" y="212"/>
                      </a:lnTo>
                      <a:lnTo>
                        <a:pt x="103" y="212"/>
                      </a:lnTo>
                      <a:lnTo>
                        <a:pt x="109" y="212"/>
                      </a:lnTo>
                      <a:lnTo>
                        <a:pt x="120" y="210"/>
                      </a:lnTo>
                      <a:lnTo>
                        <a:pt x="129" y="210"/>
                      </a:lnTo>
                      <a:lnTo>
                        <a:pt x="135" y="208"/>
                      </a:lnTo>
                      <a:lnTo>
                        <a:pt x="141" y="208"/>
                      </a:lnTo>
                      <a:lnTo>
                        <a:pt x="150" y="208"/>
                      </a:lnTo>
                      <a:lnTo>
                        <a:pt x="159" y="206"/>
                      </a:lnTo>
                      <a:lnTo>
                        <a:pt x="163" y="206"/>
                      </a:lnTo>
                      <a:lnTo>
                        <a:pt x="167" y="206"/>
                      </a:lnTo>
                      <a:lnTo>
                        <a:pt x="176" y="203"/>
                      </a:lnTo>
                      <a:lnTo>
                        <a:pt x="184" y="199"/>
                      </a:lnTo>
                      <a:lnTo>
                        <a:pt x="193" y="188"/>
                      </a:lnTo>
                      <a:lnTo>
                        <a:pt x="197" y="171"/>
                      </a:lnTo>
                      <a:lnTo>
                        <a:pt x="199" y="152"/>
                      </a:lnTo>
                      <a:lnTo>
                        <a:pt x="199" y="122"/>
                      </a:lnTo>
                      <a:lnTo>
                        <a:pt x="199" y="101"/>
                      </a:lnTo>
                      <a:lnTo>
                        <a:pt x="199" y="79"/>
                      </a:lnTo>
                      <a:lnTo>
                        <a:pt x="199" y="49"/>
                      </a:lnTo>
                      <a:lnTo>
                        <a:pt x="197" y="30"/>
                      </a:lnTo>
                      <a:lnTo>
                        <a:pt x="193" y="15"/>
                      </a:lnTo>
                      <a:lnTo>
                        <a:pt x="184" y="4"/>
                      </a:lnTo>
                      <a:lnTo>
                        <a:pt x="176" y="0"/>
                      </a:lnTo>
                      <a:close/>
                    </a:path>
                  </a:pathLst>
                </a:custGeom>
                <a:solidFill>
                  <a:srgbClr val="DBE5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9" name="Freeform 326"/>
                <p:cNvSpPr>
                  <a:spLocks/>
                </p:cNvSpPr>
                <p:nvPr/>
              </p:nvSpPr>
              <p:spPr bwMode="auto">
                <a:xfrm>
                  <a:off x="2615" y="1302"/>
                  <a:ext cx="199" cy="229"/>
                </a:xfrm>
                <a:custGeom>
                  <a:avLst/>
                  <a:gdLst>
                    <a:gd name="T0" fmla="*/ 165 w 199"/>
                    <a:gd name="T1" fmla="*/ 2 h 229"/>
                    <a:gd name="T2" fmla="*/ 152 w 199"/>
                    <a:gd name="T3" fmla="*/ 4 h 229"/>
                    <a:gd name="T4" fmla="*/ 135 w 199"/>
                    <a:gd name="T5" fmla="*/ 9 h 229"/>
                    <a:gd name="T6" fmla="*/ 122 w 199"/>
                    <a:gd name="T7" fmla="*/ 9 h 229"/>
                    <a:gd name="T8" fmla="*/ 103 w 199"/>
                    <a:gd name="T9" fmla="*/ 13 h 229"/>
                    <a:gd name="T10" fmla="*/ 90 w 199"/>
                    <a:gd name="T11" fmla="*/ 13 h 229"/>
                    <a:gd name="T12" fmla="*/ 71 w 199"/>
                    <a:gd name="T13" fmla="*/ 15 h 229"/>
                    <a:gd name="T14" fmla="*/ 58 w 199"/>
                    <a:gd name="T15" fmla="*/ 17 h 229"/>
                    <a:gd name="T16" fmla="*/ 41 w 199"/>
                    <a:gd name="T17" fmla="*/ 19 h 229"/>
                    <a:gd name="T18" fmla="*/ 32 w 199"/>
                    <a:gd name="T19" fmla="*/ 19 h 229"/>
                    <a:gd name="T20" fmla="*/ 15 w 199"/>
                    <a:gd name="T21" fmla="*/ 26 h 229"/>
                    <a:gd name="T22" fmla="*/ 2 w 199"/>
                    <a:gd name="T23" fmla="*/ 56 h 229"/>
                    <a:gd name="T24" fmla="*/ 0 w 199"/>
                    <a:gd name="T25" fmla="*/ 107 h 229"/>
                    <a:gd name="T26" fmla="*/ 0 w 199"/>
                    <a:gd name="T27" fmla="*/ 150 h 229"/>
                    <a:gd name="T28" fmla="*/ 2 w 199"/>
                    <a:gd name="T29" fmla="*/ 199 h 229"/>
                    <a:gd name="T30" fmla="*/ 15 w 199"/>
                    <a:gd name="T31" fmla="*/ 227 h 229"/>
                    <a:gd name="T32" fmla="*/ 32 w 199"/>
                    <a:gd name="T33" fmla="*/ 229 h 229"/>
                    <a:gd name="T34" fmla="*/ 45 w 199"/>
                    <a:gd name="T35" fmla="*/ 229 h 229"/>
                    <a:gd name="T36" fmla="*/ 64 w 199"/>
                    <a:gd name="T37" fmla="*/ 225 h 229"/>
                    <a:gd name="T38" fmla="*/ 77 w 199"/>
                    <a:gd name="T39" fmla="*/ 225 h 229"/>
                    <a:gd name="T40" fmla="*/ 96 w 199"/>
                    <a:gd name="T41" fmla="*/ 223 h 229"/>
                    <a:gd name="T42" fmla="*/ 109 w 199"/>
                    <a:gd name="T43" fmla="*/ 223 h 229"/>
                    <a:gd name="T44" fmla="*/ 128 w 199"/>
                    <a:gd name="T45" fmla="*/ 221 h 229"/>
                    <a:gd name="T46" fmla="*/ 141 w 199"/>
                    <a:gd name="T47" fmla="*/ 218 h 229"/>
                    <a:gd name="T48" fmla="*/ 158 w 199"/>
                    <a:gd name="T49" fmla="*/ 218 h 229"/>
                    <a:gd name="T50" fmla="*/ 167 w 199"/>
                    <a:gd name="T51" fmla="*/ 216 h 229"/>
                    <a:gd name="T52" fmla="*/ 184 w 199"/>
                    <a:gd name="T53" fmla="*/ 208 h 229"/>
                    <a:gd name="T54" fmla="*/ 197 w 199"/>
                    <a:gd name="T55" fmla="*/ 180 h 229"/>
                    <a:gd name="T56" fmla="*/ 199 w 199"/>
                    <a:gd name="T57" fmla="*/ 126 h 229"/>
                    <a:gd name="T58" fmla="*/ 197 w 199"/>
                    <a:gd name="T59" fmla="*/ 83 h 229"/>
                    <a:gd name="T60" fmla="*/ 195 w 199"/>
                    <a:gd name="T61" fmla="*/ 32 h 229"/>
                    <a:gd name="T62" fmla="*/ 184 w 199"/>
                    <a:gd name="T63" fmla="*/ 4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9" h="229">
                      <a:moveTo>
                        <a:pt x="176" y="0"/>
                      </a:moveTo>
                      <a:lnTo>
                        <a:pt x="165" y="2"/>
                      </a:lnTo>
                      <a:lnTo>
                        <a:pt x="158" y="2"/>
                      </a:lnTo>
                      <a:lnTo>
                        <a:pt x="152" y="4"/>
                      </a:lnTo>
                      <a:lnTo>
                        <a:pt x="143" y="6"/>
                      </a:lnTo>
                      <a:lnTo>
                        <a:pt x="135" y="9"/>
                      </a:lnTo>
                      <a:lnTo>
                        <a:pt x="128" y="9"/>
                      </a:lnTo>
                      <a:lnTo>
                        <a:pt x="122" y="9"/>
                      </a:lnTo>
                      <a:lnTo>
                        <a:pt x="111" y="11"/>
                      </a:lnTo>
                      <a:lnTo>
                        <a:pt x="103" y="13"/>
                      </a:lnTo>
                      <a:lnTo>
                        <a:pt x="96" y="13"/>
                      </a:lnTo>
                      <a:lnTo>
                        <a:pt x="90" y="13"/>
                      </a:lnTo>
                      <a:lnTo>
                        <a:pt x="79" y="15"/>
                      </a:lnTo>
                      <a:lnTo>
                        <a:pt x="71" y="15"/>
                      </a:lnTo>
                      <a:lnTo>
                        <a:pt x="64" y="15"/>
                      </a:lnTo>
                      <a:lnTo>
                        <a:pt x="58" y="17"/>
                      </a:lnTo>
                      <a:lnTo>
                        <a:pt x="49" y="17"/>
                      </a:lnTo>
                      <a:lnTo>
                        <a:pt x="41" y="19"/>
                      </a:lnTo>
                      <a:lnTo>
                        <a:pt x="36" y="19"/>
                      </a:lnTo>
                      <a:lnTo>
                        <a:pt x="32" y="19"/>
                      </a:lnTo>
                      <a:lnTo>
                        <a:pt x="23" y="21"/>
                      </a:lnTo>
                      <a:lnTo>
                        <a:pt x="15" y="26"/>
                      </a:lnTo>
                      <a:lnTo>
                        <a:pt x="6" y="38"/>
                      </a:lnTo>
                      <a:lnTo>
                        <a:pt x="2" y="56"/>
                      </a:lnTo>
                      <a:lnTo>
                        <a:pt x="0" y="77"/>
                      </a:lnTo>
                      <a:lnTo>
                        <a:pt x="0" y="107"/>
                      </a:lnTo>
                      <a:lnTo>
                        <a:pt x="0" y="128"/>
                      </a:lnTo>
                      <a:lnTo>
                        <a:pt x="0" y="150"/>
                      </a:lnTo>
                      <a:lnTo>
                        <a:pt x="0" y="180"/>
                      </a:lnTo>
                      <a:lnTo>
                        <a:pt x="2" y="199"/>
                      </a:lnTo>
                      <a:lnTo>
                        <a:pt x="6" y="216"/>
                      </a:lnTo>
                      <a:lnTo>
                        <a:pt x="15" y="227"/>
                      </a:lnTo>
                      <a:lnTo>
                        <a:pt x="23" y="229"/>
                      </a:lnTo>
                      <a:lnTo>
                        <a:pt x="32" y="229"/>
                      </a:lnTo>
                      <a:lnTo>
                        <a:pt x="38" y="229"/>
                      </a:lnTo>
                      <a:lnTo>
                        <a:pt x="45" y="229"/>
                      </a:lnTo>
                      <a:lnTo>
                        <a:pt x="56" y="227"/>
                      </a:lnTo>
                      <a:lnTo>
                        <a:pt x="64" y="225"/>
                      </a:lnTo>
                      <a:lnTo>
                        <a:pt x="71" y="225"/>
                      </a:lnTo>
                      <a:lnTo>
                        <a:pt x="77" y="225"/>
                      </a:lnTo>
                      <a:lnTo>
                        <a:pt x="86" y="223"/>
                      </a:lnTo>
                      <a:lnTo>
                        <a:pt x="96" y="223"/>
                      </a:lnTo>
                      <a:lnTo>
                        <a:pt x="103" y="223"/>
                      </a:lnTo>
                      <a:lnTo>
                        <a:pt x="109" y="223"/>
                      </a:lnTo>
                      <a:lnTo>
                        <a:pt x="120" y="221"/>
                      </a:lnTo>
                      <a:lnTo>
                        <a:pt x="128" y="221"/>
                      </a:lnTo>
                      <a:lnTo>
                        <a:pt x="135" y="218"/>
                      </a:lnTo>
                      <a:lnTo>
                        <a:pt x="141" y="218"/>
                      </a:lnTo>
                      <a:lnTo>
                        <a:pt x="150" y="218"/>
                      </a:lnTo>
                      <a:lnTo>
                        <a:pt x="158" y="218"/>
                      </a:lnTo>
                      <a:lnTo>
                        <a:pt x="163" y="216"/>
                      </a:lnTo>
                      <a:lnTo>
                        <a:pt x="167" y="216"/>
                      </a:lnTo>
                      <a:lnTo>
                        <a:pt x="176" y="214"/>
                      </a:lnTo>
                      <a:lnTo>
                        <a:pt x="184" y="208"/>
                      </a:lnTo>
                      <a:lnTo>
                        <a:pt x="193" y="197"/>
                      </a:lnTo>
                      <a:lnTo>
                        <a:pt x="197" y="180"/>
                      </a:lnTo>
                      <a:lnTo>
                        <a:pt x="199" y="158"/>
                      </a:lnTo>
                      <a:lnTo>
                        <a:pt x="199" y="126"/>
                      </a:lnTo>
                      <a:lnTo>
                        <a:pt x="199" y="105"/>
                      </a:lnTo>
                      <a:lnTo>
                        <a:pt x="197" y="83"/>
                      </a:lnTo>
                      <a:lnTo>
                        <a:pt x="197" y="51"/>
                      </a:lnTo>
                      <a:lnTo>
                        <a:pt x="195" y="32"/>
                      </a:lnTo>
                      <a:lnTo>
                        <a:pt x="191" y="15"/>
                      </a:lnTo>
                      <a:lnTo>
                        <a:pt x="184" y="4"/>
                      </a:lnTo>
                      <a:lnTo>
                        <a:pt x="176" y="0"/>
                      </a:lnTo>
                      <a:close/>
                    </a:path>
                  </a:pathLst>
                </a:custGeom>
                <a:solidFill>
                  <a:srgbClr val="DBE5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0" name="Freeform 327"/>
                <p:cNvSpPr>
                  <a:spLocks/>
                </p:cNvSpPr>
                <p:nvPr/>
              </p:nvSpPr>
              <p:spPr bwMode="auto">
                <a:xfrm>
                  <a:off x="2838" y="1276"/>
                  <a:ext cx="96" cy="240"/>
                </a:xfrm>
                <a:custGeom>
                  <a:avLst/>
                  <a:gdLst>
                    <a:gd name="T0" fmla="*/ 0 w 96"/>
                    <a:gd name="T1" fmla="*/ 75 h 240"/>
                    <a:gd name="T2" fmla="*/ 0 w 96"/>
                    <a:gd name="T3" fmla="*/ 107 h 240"/>
                    <a:gd name="T4" fmla="*/ 0 w 96"/>
                    <a:gd name="T5" fmla="*/ 129 h 240"/>
                    <a:gd name="T6" fmla="*/ 0 w 96"/>
                    <a:gd name="T7" fmla="*/ 150 h 240"/>
                    <a:gd name="T8" fmla="*/ 0 w 96"/>
                    <a:gd name="T9" fmla="*/ 182 h 240"/>
                    <a:gd name="T10" fmla="*/ 2 w 96"/>
                    <a:gd name="T11" fmla="*/ 204 h 240"/>
                    <a:gd name="T12" fmla="*/ 6 w 96"/>
                    <a:gd name="T13" fmla="*/ 221 h 240"/>
                    <a:gd name="T14" fmla="*/ 15 w 96"/>
                    <a:gd name="T15" fmla="*/ 232 h 240"/>
                    <a:gd name="T16" fmla="*/ 23 w 96"/>
                    <a:gd name="T17" fmla="*/ 234 h 240"/>
                    <a:gd name="T18" fmla="*/ 34 w 96"/>
                    <a:gd name="T19" fmla="*/ 232 h 240"/>
                    <a:gd name="T20" fmla="*/ 42 w 96"/>
                    <a:gd name="T21" fmla="*/ 232 h 240"/>
                    <a:gd name="T22" fmla="*/ 51 w 96"/>
                    <a:gd name="T23" fmla="*/ 232 h 240"/>
                    <a:gd name="T24" fmla="*/ 62 w 96"/>
                    <a:gd name="T25" fmla="*/ 232 h 240"/>
                    <a:gd name="T26" fmla="*/ 70 w 96"/>
                    <a:gd name="T27" fmla="*/ 234 h 240"/>
                    <a:gd name="T28" fmla="*/ 79 w 96"/>
                    <a:gd name="T29" fmla="*/ 238 h 240"/>
                    <a:gd name="T30" fmla="*/ 85 w 96"/>
                    <a:gd name="T31" fmla="*/ 240 h 240"/>
                    <a:gd name="T32" fmla="*/ 92 w 96"/>
                    <a:gd name="T33" fmla="*/ 227 h 240"/>
                    <a:gd name="T34" fmla="*/ 96 w 96"/>
                    <a:gd name="T35" fmla="*/ 208 h 240"/>
                    <a:gd name="T36" fmla="*/ 96 w 96"/>
                    <a:gd name="T37" fmla="*/ 191 h 240"/>
                    <a:gd name="T38" fmla="*/ 94 w 96"/>
                    <a:gd name="T39" fmla="*/ 174 h 240"/>
                    <a:gd name="T40" fmla="*/ 92 w 96"/>
                    <a:gd name="T41" fmla="*/ 150 h 240"/>
                    <a:gd name="T42" fmla="*/ 92 w 96"/>
                    <a:gd name="T43" fmla="*/ 127 h 240"/>
                    <a:gd name="T44" fmla="*/ 92 w 96"/>
                    <a:gd name="T45" fmla="*/ 109 h 240"/>
                    <a:gd name="T46" fmla="*/ 92 w 96"/>
                    <a:gd name="T47" fmla="*/ 94 h 240"/>
                    <a:gd name="T48" fmla="*/ 92 w 96"/>
                    <a:gd name="T49" fmla="*/ 71 h 240"/>
                    <a:gd name="T50" fmla="*/ 94 w 96"/>
                    <a:gd name="T51" fmla="*/ 52 h 240"/>
                    <a:gd name="T52" fmla="*/ 96 w 96"/>
                    <a:gd name="T53" fmla="*/ 35 h 240"/>
                    <a:gd name="T54" fmla="*/ 96 w 96"/>
                    <a:gd name="T55" fmla="*/ 22 h 240"/>
                    <a:gd name="T56" fmla="*/ 92 w 96"/>
                    <a:gd name="T57" fmla="*/ 9 h 240"/>
                    <a:gd name="T58" fmla="*/ 83 w 96"/>
                    <a:gd name="T59" fmla="*/ 0 h 240"/>
                    <a:gd name="T60" fmla="*/ 75 w 96"/>
                    <a:gd name="T61" fmla="*/ 2 h 240"/>
                    <a:gd name="T62" fmla="*/ 66 w 96"/>
                    <a:gd name="T63" fmla="*/ 9 h 240"/>
                    <a:gd name="T64" fmla="*/ 53 w 96"/>
                    <a:gd name="T65" fmla="*/ 15 h 240"/>
                    <a:gd name="T66" fmla="*/ 45 w 96"/>
                    <a:gd name="T67" fmla="*/ 17 h 240"/>
                    <a:gd name="T68" fmla="*/ 38 w 96"/>
                    <a:gd name="T69" fmla="*/ 17 h 240"/>
                    <a:gd name="T70" fmla="*/ 32 w 96"/>
                    <a:gd name="T71" fmla="*/ 17 h 240"/>
                    <a:gd name="T72" fmla="*/ 23 w 96"/>
                    <a:gd name="T73" fmla="*/ 20 h 240"/>
                    <a:gd name="T74" fmla="*/ 15 w 96"/>
                    <a:gd name="T75" fmla="*/ 24 h 240"/>
                    <a:gd name="T76" fmla="*/ 6 w 96"/>
                    <a:gd name="T77" fmla="*/ 37 h 240"/>
                    <a:gd name="T78" fmla="*/ 2 w 96"/>
                    <a:gd name="T79" fmla="*/ 54 h 240"/>
                    <a:gd name="T80" fmla="*/ 0 w 96"/>
                    <a:gd name="T81" fmla="*/ 75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6" h="240">
                      <a:moveTo>
                        <a:pt x="0" y="75"/>
                      </a:moveTo>
                      <a:lnTo>
                        <a:pt x="0" y="107"/>
                      </a:lnTo>
                      <a:lnTo>
                        <a:pt x="0" y="129"/>
                      </a:lnTo>
                      <a:lnTo>
                        <a:pt x="0" y="150"/>
                      </a:lnTo>
                      <a:lnTo>
                        <a:pt x="0" y="182"/>
                      </a:lnTo>
                      <a:lnTo>
                        <a:pt x="2" y="204"/>
                      </a:lnTo>
                      <a:lnTo>
                        <a:pt x="6" y="221"/>
                      </a:lnTo>
                      <a:lnTo>
                        <a:pt x="15" y="232"/>
                      </a:lnTo>
                      <a:lnTo>
                        <a:pt x="23" y="234"/>
                      </a:lnTo>
                      <a:lnTo>
                        <a:pt x="34" y="232"/>
                      </a:lnTo>
                      <a:lnTo>
                        <a:pt x="42" y="232"/>
                      </a:lnTo>
                      <a:lnTo>
                        <a:pt x="51" y="232"/>
                      </a:lnTo>
                      <a:lnTo>
                        <a:pt x="62" y="232"/>
                      </a:lnTo>
                      <a:lnTo>
                        <a:pt x="70" y="234"/>
                      </a:lnTo>
                      <a:lnTo>
                        <a:pt x="79" y="238"/>
                      </a:lnTo>
                      <a:lnTo>
                        <a:pt x="85" y="240"/>
                      </a:lnTo>
                      <a:lnTo>
                        <a:pt x="92" y="227"/>
                      </a:lnTo>
                      <a:lnTo>
                        <a:pt x="96" y="208"/>
                      </a:lnTo>
                      <a:lnTo>
                        <a:pt x="96" y="191"/>
                      </a:lnTo>
                      <a:lnTo>
                        <a:pt x="94" y="174"/>
                      </a:lnTo>
                      <a:lnTo>
                        <a:pt x="92" y="150"/>
                      </a:lnTo>
                      <a:lnTo>
                        <a:pt x="92" y="127"/>
                      </a:lnTo>
                      <a:lnTo>
                        <a:pt x="92" y="109"/>
                      </a:lnTo>
                      <a:lnTo>
                        <a:pt x="92" y="94"/>
                      </a:lnTo>
                      <a:lnTo>
                        <a:pt x="92" y="71"/>
                      </a:lnTo>
                      <a:lnTo>
                        <a:pt x="94" y="52"/>
                      </a:lnTo>
                      <a:lnTo>
                        <a:pt x="96" y="35"/>
                      </a:lnTo>
                      <a:lnTo>
                        <a:pt x="96" y="22"/>
                      </a:lnTo>
                      <a:lnTo>
                        <a:pt x="92" y="9"/>
                      </a:lnTo>
                      <a:lnTo>
                        <a:pt x="83" y="0"/>
                      </a:lnTo>
                      <a:lnTo>
                        <a:pt x="75" y="2"/>
                      </a:lnTo>
                      <a:lnTo>
                        <a:pt x="66" y="9"/>
                      </a:lnTo>
                      <a:lnTo>
                        <a:pt x="53" y="15"/>
                      </a:lnTo>
                      <a:lnTo>
                        <a:pt x="45" y="17"/>
                      </a:lnTo>
                      <a:lnTo>
                        <a:pt x="38" y="17"/>
                      </a:lnTo>
                      <a:lnTo>
                        <a:pt x="32" y="17"/>
                      </a:lnTo>
                      <a:lnTo>
                        <a:pt x="23" y="20"/>
                      </a:lnTo>
                      <a:lnTo>
                        <a:pt x="15" y="24"/>
                      </a:lnTo>
                      <a:lnTo>
                        <a:pt x="6" y="37"/>
                      </a:lnTo>
                      <a:lnTo>
                        <a:pt x="2" y="54"/>
                      </a:lnTo>
                      <a:lnTo>
                        <a:pt x="0" y="75"/>
                      </a:lnTo>
                      <a:close/>
                    </a:path>
                  </a:pathLst>
                </a:custGeom>
                <a:solidFill>
                  <a:srgbClr val="DBE5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 name="Freeform 328"/>
                <p:cNvSpPr>
                  <a:spLocks/>
                </p:cNvSpPr>
                <p:nvPr/>
              </p:nvSpPr>
              <p:spPr bwMode="auto">
                <a:xfrm>
                  <a:off x="2287" y="1608"/>
                  <a:ext cx="197" cy="208"/>
                </a:xfrm>
                <a:custGeom>
                  <a:avLst/>
                  <a:gdLst>
                    <a:gd name="T0" fmla="*/ 184 w 197"/>
                    <a:gd name="T1" fmla="*/ 197 h 208"/>
                    <a:gd name="T2" fmla="*/ 195 w 197"/>
                    <a:gd name="T3" fmla="*/ 169 h 208"/>
                    <a:gd name="T4" fmla="*/ 197 w 197"/>
                    <a:gd name="T5" fmla="*/ 120 h 208"/>
                    <a:gd name="T6" fmla="*/ 197 w 197"/>
                    <a:gd name="T7" fmla="*/ 79 h 208"/>
                    <a:gd name="T8" fmla="*/ 195 w 197"/>
                    <a:gd name="T9" fmla="*/ 30 h 208"/>
                    <a:gd name="T10" fmla="*/ 184 w 197"/>
                    <a:gd name="T11" fmla="*/ 2 h 208"/>
                    <a:gd name="T12" fmla="*/ 165 w 197"/>
                    <a:gd name="T13" fmla="*/ 0 h 208"/>
                    <a:gd name="T14" fmla="*/ 152 w 197"/>
                    <a:gd name="T15" fmla="*/ 2 h 208"/>
                    <a:gd name="T16" fmla="*/ 133 w 197"/>
                    <a:gd name="T17" fmla="*/ 5 h 208"/>
                    <a:gd name="T18" fmla="*/ 120 w 197"/>
                    <a:gd name="T19" fmla="*/ 5 h 208"/>
                    <a:gd name="T20" fmla="*/ 101 w 197"/>
                    <a:gd name="T21" fmla="*/ 7 h 208"/>
                    <a:gd name="T22" fmla="*/ 88 w 197"/>
                    <a:gd name="T23" fmla="*/ 9 h 208"/>
                    <a:gd name="T24" fmla="*/ 71 w 197"/>
                    <a:gd name="T25" fmla="*/ 11 h 208"/>
                    <a:gd name="T26" fmla="*/ 58 w 197"/>
                    <a:gd name="T27" fmla="*/ 11 h 208"/>
                    <a:gd name="T28" fmla="*/ 41 w 197"/>
                    <a:gd name="T29" fmla="*/ 11 h 208"/>
                    <a:gd name="T30" fmla="*/ 32 w 197"/>
                    <a:gd name="T31" fmla="*/ 11 h 208"/>
                    <a:gd name="T32" fmla="*/ 15 w 197"/>
                    <a:gd name="T33" fmla="*/ 15 h 208"/>
                    <a:gd name="T34" fmla="*/ 2 w 197"/>
                    <a:gd name="T35" fmla="*/ 43 h 208"/>
                    <a:gd name="T36" fmla="*/ 0 w 197"/>
                    <a:gd name="T37" fmla="*/ 92 h 208"/>
                    <a:gd name="T38" fmla="*/ 0 w 197"/>
                    <a:gd name="T39" fmla="*/ 131 h 208"/>
                    <a:gd name="T40" fmla="*/ 2 w 197"/>
                    <a:gd name="T41" fmla="*/ 178 h 208"/>
                    <a:gd name="T42" fmla="*/ 15 w 197"/>
                    <a:gd name="T43" fmla="*/ 204 h 208"/>
                    <a:gd name="T44" fmla="*/ 32 w 197"/>
                    <a:gd name="T45" fmla="*/ 208 h 208"/>
                    <a:gd name="T46" fmla="*/ 45 w 197"/>
                    <a:gd name="T47" fmla="*/ 208 h 208"/>
                    <a:gd name="T48" fmla="*/ 64 w 197"/>
                    <a:gd name="T49" fmla="*/ 206 h 208"/>
                    <a:gd name="T50" fmla="*/ 77 w 197"/>
                    <a:gd name="T51" fmla="*/ 206 h 208"/>
                    <a:gd name="T52" fmla="*/ 97 w 197"/>
                    <a:gd name="T53" fmla="*/ 204 h 208"/>
                    <a:gd name="T54" fmla="*/ 109 w 197"/>
                    <a:gd name="T55" fmla="*/ 204 h 208"/>
                    <a:gd name="T56" fmla="*/ 129 w 197"/>
                    <a:gd name="T57" fmla="*/ 204 h 208"/>
                    <a:gd name="T58" fmla="*/ 142 w 197"/>
                    <a:gd name="T59" fmla="*/ 204 h 208"/>
                    <a:gd name="T60" fmla="*/ 159 w 197"/>
                    <a:gd name="T61" fmla="*/ 204 h 208"/>
                    <a:gd name="T62" fmla="*/ 167 w 197"/>
                    <a:gd name="T63" fmla="*/ 202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7" h="208">
                      <a:moveTo>
                        <a:pt x="176" y="202"/>
                      </a:moveTo>
                      <a:lnTo>
                        <a:pt x="184" y="197"/>
                      </a:lnTo>
                      <a:lnTo>
                        <a:pt x="191" y="187"/>
                      </a:lnTo>
                      <a:lnTo>
                        <a:pt x="195" y="169"/>
                      </a:lnTo>
                      <a:lnTo>
                        <a:pt x="197" y="150"/>
                      </a:lnTo>
                      <a:lnTo>
                        <a:pt x="197" y="120"/>
                      </a:lnTo>
                      <a:lnTo>
                        <a:pt x="197" y="101"/>
                      </a:lnTo>
                      <a:lnTo>
                        <a:pt x="197" y="79"/>
                      </a:lnTo>
                      <a:lnTo>
                        <a:pt x="197" y="50"/>
                      </a:lnTo>
                      <a:lnTo>
                        <a:pt x="195" y="30"/>
                      </a:lnTo>
                      <a:lnTo>
                        <a:pt x="191" y="13"/>
                      </a:lnTo>
                      <a:lnTo>
                        <a:pt x="184" y="2"/>
                      </a:lnTo>
                      <a:lnTo>
                        <a:pt x="176" y="0"/>
                      </a:lnTo>
                      <a:lnTo>
                        <a:pt x="165" y="0"/>
                      </a:lnTo>
                      <a:lnTo>
                        <a:pt x="159" y="0"/>
                      </a:lnTo>
                      <a:lnTo>
                        <a:pt x="152" y="2"/>
                      </a:lnTo>
                      <a:lnTo>
                        <a:pt x="144" y="2"/>
                      </a:lnTo>
                      <a:lnTo>
                        <a:pt x="133" y="5"/>
                      </a:lnTo>
                      <a:lnTo>
                        <a:pt x="127" y="5"/>
                      </a:lnTo>
                      <a:lnTo>
                        <a:pt x="120" y="5"/>
                      </a:lnTo>
                      <a:lnTo>
                        <a:pt x="112" y="5"/>
                      </a:lnTo>
                      <a:lnTo>
                        <a:pt x="101" y="7"/>
                      </a:lnTo>
                      <a:lnTo>
                        <a:pt x="94" y="7"/>
                      </a:lnTo>
                      <a:lnTo>
                        <a:pt x="88" y="9"/>
                      </a:lnTo>
                      <a:lnTo>
                        <a:pt x="79" y="9"/>
                      </a:lnTo>
                      <a:lnTo>
                        <a:pt x="71" y="11"/>
                      </a:lnTo>
                      <a:lnTo>
                        <a:pt x="64" y="11"/>
                      </a:lnTo>
                      <a:lnTo>
                        <a:pt x="58" y="11"/>
                      </a:lnTo>
                      <a:lnTo>
                        <a:pt x="49" y="11"/>
                      </a:lnTo>
                      <a:lnTo>
                        <a:pt x="41" y="11"/>
                      </a:lnTo>
                      <a:lnTo>
                        <a:pt x="37" y="11"/>
                      </a:lnTo>
                      <a:lnTo>
                        <a:pt x="32" y="11"/>
                      </a:lnTo>
                      <a:lnTo>
                        <a:pt x="24" y="11"/>
                      </a:lnTo>
                      <a:lnTo>
                        <a:pt x="15" y="15"/>
                      </a:lnTo>
                      <a:lnTo>
                        <a:pt x="7" y="28"/>
                      </a:lnTo>
                      <a:lnTo>
                        <a:pt x="2" y="43"/>
                      </a:lnTo>
                      <a:lnTo>
                        <a:pt x="0" y="62"/>
                      </a:lnTo>
                      <a:lnTo>
                        <a:pt x="0" y="92"/>
                      </a:lnTo>
                      <a:lnTo>
                        <a:pt x="0" y="112"/>
                      </a:lnTo>
                      <a:lnTo>
                        <a:pt x="0" y="131"/>
                      </a:lnTo>
                      <a:lnTo>
                        <a:pt x="0" y="161"/>
                      </a:lnTo>
                      <a:lnTo>
                        <a:pt x="2" y="178"/>
                      </a:lnTo>
                      <a:lnTo>
                        <a:pt x="7" y="193"/>
                      </a:lnTo>
                      <a:lnTo>
                        <a:pt x="15" y="204"/>
                      </a:lnTo>
                      <a:lnTo>
                        <a:pt x="24" y="208"/>
                      </a:lnTo>
                      <a:lnTo>
                        <a:pt x="32" y="208"/>
                      </a:lnTo>
                      <a:lnTo>
                        <a:pt x="39" y="208"/>
                      </a:lnTo>
                      <a:lnTo>
                        <a:pt x="45" y="208"/>
                      </a:lnTo>
                      <a:lnTo>
                        <a:pt x="56" y="208"/>
                      </a:lnTo>
                      <a:lnTo>
                        <a:pt x="64" y="206"/>
                      </a:lnTo>
                      <a:lnTo>
                        <a:pt x="71" y="206"/>
                      </a:lnTo>
                      <a:lnTo>
                        <a:pt x="77" y="206"/>
                      </a:lnTo>
                      <a:lnTo>
                        <a:pt x="86" y="206"/>
                      </a:lnTo>
                      <a:lnTo>
                        <a:pt x="97" y="204"/>
                      </a:lnTo>
                      <a:lnTo>
                        <a:pt x="103" y="204"/>
                      </a:lnTo>
                      <a:lnTo>
                        <a:pt x="109" y="204"/>
                      </a:lnTo>
                      <a:lnTo>
                        <a:pt x="120" y="204"/>
                      </a:lnTo>
                      <a:lnTo>
                        <a:pt x="129" y="204"/>
                      </a:lnTo>
                      <a:lnTo>
                        <a:pt x="135" y="204"/>
                      </a:lnTo>
                      <a:lnTo>
                        <a:pt x="142" y="204"/>
                      </a:lnTo>
                      <a:lnTo>
                        <a:pt x="150" y="204"/>
                      </a:lnTo>
                      <a:lnTo>
                        <a:pt x="159" y="204"/>
                      </a:lnTo>
                      <a:lnTo>
                        <a:pt x="163" y="202"/>
                      </a:lnTo>
                      <a:lnTo>
                        <a:pt x="167" y="202"/>
                      </a:lnTo>
                      <a:lnTo>
                        <a:pt x="176" y="202"/>
                      </a:lnTo>
                      <a:close/>
                    </a:path>
                  </a:pathLst>
                </a:custGeom>
                <a:solidFill>
                  <a:srgbClr val="DBE5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 name="Freeform 329"/>
                <p:cNvSpPr>
                  <a:spLocks/>
                </p:cNvSpPr>
                <p:nvPr/>
              </p:nvSpPr>
              <p:spPr bwMode="auto">
                <a:xfrm>
                  <a:off x="2510" y="1591"/>
                  <a:ext cx="197" cy="216"/>
                </a:xfrm>
                <a:custGeom>
                  <a:avLst/>
                  <a:gdLst>
                    <a:gd name="T0" fmla="*/ 182 w 197"/>
                    <a:gd name="T1" fmla="*/ 204 h 216"/>
                    <a:gd name="T2" fmla="*/ 195 w 197"/>
                    <a:gd name="T3" fmla="*/ 176 h 216"/>
                    <a:gd name="T4" fmla="*/ 197 w 197"/>
                    <a:gd name="T5" fmla="*/ 124 h 216"/>
                    <a:gd name="T6" fmla="*/ 197 w 197"/>
                    <a:gd name="T7" fmla="*/ 82 h 216"/>
                    <a:gd name="T8" fmla="*/ 195 w 197"/>
                    <a:gd name="T9" fmla="*/ 30 h 216"/>
                    <a:gd name="T10" fmla="*/ 182 w 197"/>
                    <a:gd name="T11" fmla="*/ 2 h 216"/>
                    <a:gd name="T12" fmla="*/ 165 w 197"/>
                    <a:gd name="T13" fmla="*/ 0 h 216"/>
                    <a:gd name="T14" fmla="*/ 152 w 197"/>
                    <a:gd name="T15" fmla="*/ 2 h 216"/>
                    <a:gd name="T16" fmla="*/ 133 w 197"/>
                    <a:gd name="T17" fmla="*/ 4 h 216"/>
                    <a:gd name="T18" fmla="*/ 120 w 197"/>
                    <a:gd name="T19" fmla="*/ 4 h 216"/>
                    <a:gd name="T20" fmla="*/ 101 w 197"/>
                    <a:gd name="T21" fmla="*/ 7 h 216"/>
                    <a:gd name="T22" fmla="*/ 88 w 197"/>
                    <a:gd name="T23" fmla="*/ 7 h 216"/>
                    <a:gd name="T24" fmla="*/ 68 w 197"/>
                    <a:gd name="T25" fmla="*/ 9 h 216"/>
                    <a:gd name="T26" fmla="*/ 58 w 197"/>
                    <a:gd name="T27" fmla="*/ 9 h 216"/>
                    <a:gd name="T28" fmla="*/ 41 w 197"/>
                    <a:gd name="T29" fmla="*/ 11 h 216"/>
                    <a:gd name="T30" fmla="*/ 32 w 197"/>
                    <a:gd name="T31" fmla="*/ 11 h 216"/>
                    <a:gd name="T32" fmla="*/ 15 w 197"/>
                    <a:gd name="T33" fmla="*/ 15 h 216"/>
                    <a:gd name="T34" fmla="*/ 2 w 197"/>
                    <a:gd name="T35" fmla="*/ 45 h 216"/>
                    <a:gd name="T36" fmla="*/ 0 w 197"/>
                    <a:gd name="T37" fmla="*/ 94 h 216"/>
                    <a:gd name="T38" fmla="*/ 0 w 197"/>
                    <a:gd name="T39" fmla="*/ 137 h 216"/>
                    <a:gd name="T40" fmla="*/ 2 w 197"/>
                    <a:gd name="T41" fmla="*/ 186 h 216"/>
                    <a:gd name="T42" fmla="*/ 15 w 197"/>
                    <a:gd name="T43" fmla="*/ 212 h 216"/>
                    <a:gd name="T44" fmla="*/ 32 w 197"/>
                    <a:gd name="T45" fmla="*/ 216 h 216"/>
                    <a:gd name="T46" fmla="*/ 45 w 197"/>
                    <a:gd name="T47" fmla="*/ 216 h 216"/>
                    <a:gd name="T48" fmla="*/ 64 w 197"/>
                    <a:gd name="T49" fmla="*/ 214 h 216"/>
                    <a:gd name="T50" fmla="*/ 77 w 197"/>
                    <a:gd name="T51" fmla="*/ 214 h 216"/>
                    <a:gd name="T52" fmla="*/ 96 w 197"/>
                    <a:gd name="T53" fmla="*/ 212 h 216"/>
                    <a:gd name="T54" fmla="*/ 109 w 197"/>
                    <a:gd name="T55" fmla="*/ 212 h 216"/>
                    <a:gd name="T56" fmla="*/ 126 w 197"/>
                    <a:gd name="T57" fmla="*/ 212 h 216"/>
                    <a:gd name="T58" fmla="*/ 139 w 197"/>
                    <a:gd name="T59" fmla="*/ 212 h 216"/>
                    <a:gd name="T60" fmla="*/ 156 w 197"/>
                    <a:gd name="T61" fmla="*/ 210 h 216"/>
                    <a:gd name="T62" fmla="*/ 165 w 197"/>
                    <a:gd name="T63" fmla="*/ 20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7" h="216">
                      <a:moveTo>
                        <a:pt x="173" y="208"/>
                      </a:moveTo>
                      <a:lnTo>
                        <a:pt x="182" y="204"/>
                      </a:lnTo>
                      <a:lnTo>
                        <a:pt x="191" y="193"/>
                      </a:lnTo>
                      <a:lnTo>
                        <a:pt x="195" y="176"/>
                      </a:lnTo>
                      <a:lnTo>
                        <a:pt x="197" y="156"/>
                      </a:lnTo>
                      <a:lnTo>
                        <a:pt x="197" y="124"/>
                      </a:lnTo>
                      <a:lnTo>
                        <a:pt x="197" y="103"/>
                      </a:lnTo>
                      <a:lnTo>
                        <a:pt x="197" y="82"/>
                      </a:lnTo>
                      <a:lnTo>
                        <a:pt x="197" y="52"/>
                      </a:lnTo>
                      <a:lnTo>
                        <a:pt x="195" y="30"/>
                      </a:lnTo>
                      <a:lnTo>
                        <a:pt x="191" y="13"/>
                      </a:lnTo>
                      <a:lnTo>
                        <a:pt x="182" y="2"/>
                      </a:lnTo>
                      <a:lnTo>
                        <a:pt x="173" y="0"/>
                      </a:lnTo>
                      <a:lnTo>
                        <a:pt x="165" y="0"/>
                      </a:lnTo>
                      <a:lnTo>
                        <a:pt x="158" y="0"/>
                      </a:lnTo>
                      <a:lnTo>
                        <a:pt x="152" y="2"/>
                      </a:lnTo>
                      <a:lnTo>
                        <a:pt x="141" y="2"/>
                      </a:lnTo>
                      <a:lnTo>
                        <a:pt x="133" y="4"/>
                      </a:lnTo>
                      <a:lnTo>
                        <a:pt x="126" y="4"/>
                      </a:lnTo>
                      <a:lnTo>
                        <a:pt x="120" y="4"/>
                      </a:lnTo>
                      <a:lnTo>
                        <a:pt x="111" y="7"/>
                      </a:lnTo>
                      <a:lnTo>
                        <a:pt x="101" y="7"/>
                      </a:lnTo>
                      <a:lnTo>
                        <a:pt x="94" y="7"/>
                      </a:lnTo>
                      <a:lnTo>
                        <a:pt x="88" y="7"/>
                      </a:lnTo>
                      <a:lnTo>
                        <a:pt x="77" y="9"/>
                      </a:lnTo>
                      <a:lnTo>
                        <a:pt x="68" y="9"/>
                      </a:lnTo>
                      <a:lnTo>
                        <a:pt x="64" y="9"/>
                      </a:lnTo>
                      <a:lnTo>
                        <a:pt x="58" y="9"/>
                      </a:lnTo>
                      <a:lnTo>
                        <a:pt x="49" y="9"/>
                      </a:lnTo>
                      <a:lnTo>
                        <a:pt x="41" y="11"/>
                      </a:lnTo>
                      <a:lnTo>
                        <a:pt x="36" y="11"/>
                      </a:lnTo>
                      <a:lnTo>
                        <a:pt x="32" y="11"/>
                      </a:lnTo>
                      <a:lnTo>
                        <a:pt x="23" y="11"/>
                      </a:lnTo>
                      <a:lnTo>
                        <a:pt x="15" y="15"/>
                      </a:lnTo>
                      <a:lnTo>
                        <a:pt x="6" y="28"/>
                      </a:lnTo>
                      <a:lnTo>
                        <a:pt x="2" y="45"/>
                      </a:lnTo>
                      <a:lnTo>
                        <a:pt x="0" y="64"/>
                      </a:lnTo>
                      <a:lnTo>
                        <a:pt x="0" y="94"/>
                      </a:lnTo>
                      <a:lnTo>
                        <a:pt x="0" y="116"/>
                      </a:lnTo>
                      <a:lnTo>
                        <a:pt x="0" y="137"/>
                      </a:lnTo>
                      <a:lnTo>
                        <a:pt x="0" y="167"/>
                      </a:lnTo>
                      <a:lnTo>
                        <a:pt x="2" y="186"/>
                      </a:lnTo>
                      <a:lnTo>
                        <a:pt x="6" y="201"/>
                      </a:lnTo>
                      <a:lnTo>
                        <a:pt x="15" y="212"/>
                      </a:lnTo>
                      <a:lnTo>
                        <a:pt x="23" y="216"/>
                      </a:lnTo>
                      <a:lnTo>
                        <a:pt x="32" y="216"/>
                      </a:lnTo>
                      <a:lnTo>
                        <a:pt x="38" y="216"/>
                      </a:lnTo>
                      <a:lnTo>
                        <a:pt x="45" y="216"/>
                      </a:lnTo>
                      <a:lnTo>
                        <a:pt x="53" y="216"/>
                      </a:lnTo>
                      <a:lnTo>
                        <a:pt x="64" y="214"/>
                      </a:lnTo>
                      <a:lnTo>
                        <a:pt x="71" y="214"/>
                      </a:lnTo>
                      <a:lnTo>
                        <a:pt x="77" y="214"/>
                      </a:lnTo>
                      <a:lnTo>
                        <a:pt x="86" y="214"/>
                      </a:lnTo>
                      <a:lnTo>
                        <a:pt x="96" y="212"/>
                      </a:lnTo>
                      <a:lnTo>
                        <a:pt x="103" y="212"/>
                      </a:lnTo>
                      <a:lnTo>
                        <a:pt x="109" y="212"/>
                      </a:lnTo>
                      <a:lnTo>
                        <a:pt x="118" y="212"/>
                      </a:lnTo>
                      <a:lnTo>
                        <a:pt x="126" y="212"/>
                      </a:lnTo>
                      <a:lnTo>
                        <a:pt x="133" y="212"/>
                      </a:lnTo>
                      <a:lnTo>
                        <a:pt x="139" y="212"/>
                      </a:lnTo>
                      <a:lnTo>
                        <a:pt x="148" y="210"/>
                      </a:lnTo>
                      <a:lnTo>
                        <a:pt x="156" y="210"/>
                      </a:lnTo>
                      <a:lnTo>
                        <a:pt x="161" y="208"/>
                      </a:lnTo>
                      <a:lnTo>
                        <a:pt x="165" y="208"/>
                      </a:lnTo>
                      <a:lnTo>
                        <a:pt x="173" y="208"/>
                      </a:lnTo>
                      <a:close/>
                    </a:path>
                  </a:pathLst>
                </a:custGeom>
                <a:solidFill>
                  <a:srgbClr val="DBE5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 name="Freeform 330"/>
                <p:cNvSpPr>
                  <a:spLocks/>
                </p:cNvSpPr>
                <p:nvPr/>
              </p:nvSpPr>
              <p:spPr bwMode="auto">
                <a:xfrm>
                  <a:off x="2731" y="1574"/>
                  <a:ext cx="199" cy="223"/>
                </a:xfrm>
                <a:custGeom>
                  <a:avLst/>
                  <a:gdLst>
                    <a:gd name="T0" fmla="*/ 184 w 199"/>
                    <a:gd name="T1" fmla="*/ 212 h 223"/>
                    <a:gd name="T2" fmla="*/ 197 w 199"/>
                    <a:gd name="T3" fmla="*/ 182 h 223"/>
                    <a:gd name="T4" fmla="*/ 199 w 199"/>
                    <a:gd name="T5" fmla="*/ 128 h 223"/>
                    <a:gd name="T6" fmla="*/ 199 w 199"/>
                    <a:gd name="T7" fmla="*/ 84 h 223"/>
                    <a:gd name="T8" fmla="*/ 197 w 199"/>
                    <a:gd name="T9" fmla="*/ 30 h 223"/>
                    <a:gd name="T10" fmla="*/ 184 w 199"/>
                    <a:gd name="T11" fmla="*/ 4 h 223"/>
                    <a:gd name="T12" fmla="*/ 167 w 199"/>
                    <a:gd name="T13" fmla="*/ 0 h 223"/>
                    <a:gd name="T14" fmla="*/ 154 w 199"/>
                    <a:gd name="T15" fmla="*/ 2 h 223"/>
                    <a:gd name="T16" fmla="*/ 134 w 199"/>
                    <a:gd name="T17" fmla="*/ 2 h 223"/>
                    <a:gd name="T18" fmla="*/ 122 w 199"/>
                    <a:gd name="T19" fmla="*/ 2 h 223"/>
                    <a:gd name="T20" fmla="*/ 102 w 199"/>
                    <a:gd name="T21" fmla="*/ 4 h 223"/>
                    <a:gd name="T22" fmla="*/ 90 w 199"/>
                    <a:gd name="T23" fmla="*/ 6 h 223"/>
                    <a:gd name="T24" fmla="*/ 70 w 199"/>
                    <a:gd name="T25" fmla="*/ 9 h 223"/>
                    <a:gd name="T26" fmla="*/ 57 w 199"/>
                    <a:gd name="T27" fmla="*/ 9 h 223"/>
                    <a:gd name="T28" fmla="*/ 40 w 199"/>
                    <a:gd name="T29" fmla="*/ 11 h 223"/>
                    <a:gd name="T30" fmla="*/ 32 w 199"/>
                    <a:gd name="T31" fmla="*/ 11 h 223"/>
                    <a:gd name="T32" fmla="*/ 15 w 199"/>
                    <a:gd name="T33" fmla="*/ 17 h 223"/>
                    <a:gd name="T34" fmla="*/ 2 w 199"/>
                    <a:gd name="T35" fmla="*/ 45 h 223"/>
                    <a:gd name="T36" fmla="*/ 0 w 199"/>
                    <a:gd name="T37" fmla="*/ 96 h 223"/>
                    <a:gd name="T38" fmla="*/ 2 w 199"/>
                    <a:gd name="T39" fmla="*/ 139 h 223"/>
                    <a:gd name="T40" fmla="*/ 4 w 199"/>
                    <a:gd name="T41" fmla="*/ 193 h 223"/>
                    <a:gd name="T42" fmla="*/ 15 w 199"/>
                    <a:gd name="T43" fmla="*/ 218 h 223"/>
                    <a:gd name="T44" fmla="*/ 34 w 199"/>
                    <a:gd name="T45" fmla="*/ 223 h 223"/>
                    <a:gd name="T46" fmla="*/ 47 w 199"/>
                    <a:gd name="T47" fmla="*/ 223 h 223"/>
                    <a:gd name="T48" fmla="*/ 64 w 199"/>
                    <a:gd name="T49" fmla="*/ 223 h 223"/>
                    <a:gd name="T50" fmla="*/ 77 w 199"/>
                    <a:gd name="T51" fmla="*/ 223 h 223"/>
                    <a:gd name="T52" fmla="*/ 96 w 199"/>
                    <a:gd name="T53" fmla="*/ 221 h 223"/>
                    <a:gd name="T54" fmla="*/ 109 w 199"/>
                    <a:gd name="T55" fmla="*/ 221 h 223"/>
                    <a:gd name="T56" fmla="*/ 128 w 199"/>
                    <a:gd name="T57" fmla="*/ 221 h 223"/>
                    <a:gd name="T58" fmla="*/ 141 w 199"/>
                    <a:gd name="T59" fmla="*/ 218 h 223"/>
                    <a:gd name="T60" fmla="*/ 158 w 199"/>
                    <a:gd name="T61" fmla="*/ 218 h 223"/>
                    <a:gd name="T62" fmla="*/ 167 w 199"/>
                    <a:gd name="T63" fmla="*/ 21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9" h="223">
                      <a:moveTo>
                        <a:pt x="175" y="216"/>
                      </a:moveTo>
                      <a:lnTo>
                        <a:pt x="184" y="212"/>
                      </a:lnTo>
                      <a:lnTo>
                        <a:pt x="192" y="199"/>
                      </a:lnTo>
                      <a:lnTo>
                        <a:pt x="197" y="182"/>
                      </a:lnTo>
                      <a:lnTo>
                        <a:pt x="199" y="161"/>
                      </a:lnTo>
                      <a:lnTo>
                        <a:pt x="199" y="128"/>
                      </a:lnTo>
                      <a:lnTo>
                        <a:pt x="199" y="107"/>
                      </a:lnTo>
                      <a:lnTo>
                        <a:pt x="199" y="84"/>
                      </a:lnTo>
                      <a:lnTo>
                        <a:pt x="199" y="51"/>
                      </a:lnTo>
                      <a:lnTo>
                        <a:pt x="197" y="30"/>
                      </a:lnTo>
                      <a:lnTo>
                        <a:pt x="192" y="15"/>
                      </a:lnTo>
                      <a:lnTo>
                        <a:pt x="184" y="4"/>
                      </a:lnTo>
                      <a:lnTo>
                        <a:pt x="175" y="0"/>
                      </a:lnTo>
                      <a:lnTo>
                        <a:pt x="167" y="0"/>
                      </a:lnTo>
                      <a:lnTo>
                        <a:pt x="160" y="0"/>
                      </a:lnTo>
                      <a:lnTo>
                        <a:pt x="154" y="2"/>
                      </a:lnTo>
                      <a:lnTo>
                        <a:pt x="143" y="2"/>
                      </a:lnTo>
                      <a:lnTo>
                        <a:pt x="134" y="2"/>
                      </a:lnTo>
                      <a:lnTo>
                        <a:pt x="128" y="2"/>
                      </a:lnTo>
                      <a:lnTo>
                        <a:pt x="122" y="2"/>
                      </a:lnTo>
                      <a:lnTo>
                        <a:pt x="113" y="4"/>
                      </a:lnTo>
                      <a:lnTo>
                        <a:pt x="102" y="4"/>
                      </a:lnTo>
                      <a:lnTo>
                        <a:pt x="96" y="6"/>
                      </a:lnTo>
                      <a:lnTo>
                        <a:pt x="90" y="6"/>
                      </a:lnTo>
                      <a:lnTo>
                        <a:pt x="79" y="9"/>
                      </a:lnTo>
                      <a:lnTo>
                        <a:pt x="70" y="9"/>
                      </a:lnTo>
                      <a:lnTo>
                        <a:pt x="64" y="9"/>
                      </a:lnTo>
                      <a:lnTo>
                        <a:pt x="57" y="9"/>
                      </a:lnTo>
                      <a:lnTo>
                        <a:pt x="49" y="9"/>
                      </a:lnTo>
                      <a:lnTo>
                        <a:pt x="40" y="11"/>
                      </a:lnTo>
                      <a:lnTo>
                        <a:pt x="36" y="11"/>
                      </a:lnTo>
                      <a:lnTo>
                        <a:pt x="32" y="11"/>
                      </a:lnTo>
                      <a:lnTo>
                        <a:pt x="23" y="13"/>
                      </a:lnTo>
                      <a:lnTo>
                        <a:pt x="15" y="17"/>
                      </a:lnTo>
                      <a:lnTo>
                        <a:pt x="6" y="28"/>
                      </a:lnTo>
                      <a:lnTo>
                        <a:pt x="2" y="45"/>
                      </a:lnTo>
                      <a:lnTo>
                        <a:pt x="0" y="66"/>
                      </a:lnTo>
                      <a:lnTo>
                        <a:pt x="0" y="96"/>
                      </a:lnTo>
                      <a:lnTo>
                        <a:pt x="2" y="118"/>
                      </a:lnTo>
                      <a:lnTo>
                        <a:pt x="2" y="139"/>
                      </a:lnTo>
                      <a:lnTo>
                        <a:pt x="2" y="171"/>
                      </a:lnTo>
                      <a:lnTo>
                        <a:pt x="4" y="193"/>
                      </a:lnTo>
                      <a:lnTo>
                        <a:pt x="8" y="208"/>
                      </a:lnTo>
                      <a:lnTo>
                        <a:pt x="15" y="218"/>
                      </a:lnTo>
                      <a:lnTo>
                        <a:pt x="23" y="223"/>
                      </a:lnTo>
                      <a:lnTo>
                        <a:pt x="34" y="223"/>
                      </a:lnTo>
                      <a:lnTo>
                        <a:pt x="40" y="223"/>
                      </a:lnTo>
                      <a:lnTo>
                        <a:pt x="47" y="223"/>
                      </a:lnTo>
                      <a:lnTo>
                        <a:pt x="55" y="223"/>
                      </a:lnTo>
                      <a:lnTo>
                        <a:pt x="64" y="223"/>
                      </a:lnTo>
                      <a:lnTo>
                        <a:pt x="70" y="223"/>
                      </a:lnTo>
                      <a:lnTo>
                        <a:pt x="77" y="223"/>
                      </a:lnTo>
                      <a:lnTo>
                        <a:pt x="87" y="221"/>
                      </a:lnTo>
                      <a:lnTo>
                        <a:pt x="96" y="221"/>
                      </a:lnTo>
                      <a:lnTo>
                        <a:pt x="102" y="221"/>
                      </a:lnTo>
                      <a:lnTo>
                        <a:pt x="109" y="221"/>
                      </a:lnTo>
                      <a:lnTo>
                        <a:pt x="119" y="221"/>
                      </a:lnTo>
                      <a:lnTo>
                        <a:pt x="128" y="221"/>
                      </a:lnTo>
                      <a:lnTo>
                        <a:pt x="134" y="218"/>
                      </a:lnTo>
                      <a:lnTo>
                        <a:pt x="141" y="218"/>
                      </a:lnTo>
                      <a:lnTo>
                        <a:pt x="149" y="218"/>
                      </a:lnTo>
                      <a:lnTo>
                        <a:pt x="158" y="218"/>
                      </a:lnTo>
                      <a:lnTo>
                        <a:pt x="162" y="216"/>
                      </a:lnTo>
                      <a:lnTo>
                        <a:pt x="167" y="216"/>
                      </a:lnTo>
                      <a:lnTo>
                        <a:pt x="175" y="216"/>
                      </a:lnTo>
                      <a:close/>
                    </a:path>
                  </a:pathLst>
                </a:custGeom>
                <a:solidFill>
                  <a:srgbClr val="DBE5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 name="Freeform 331"/>
                <p:cNvSpPr>
                  <a:spLocks/>
                </p:cNvSpPr>
                <p:nvPr/>
              </p:nvSpPr>
              <p:spPr bwMode="auto">
                <a:xfrm>
                  <a:off x="2392" y="1867"/>
                  <a:ext cx="199" cy="206"/>
                </a:xfrm>
                <a:custGeom>
                  <a:avLst/>
                  <a:gdLst>
                    <a:gd name="T0" fmla="*/ 167 w 199"/>
                    <a:gd name="T1" fmla="*/ 3 h 206"/>
                    <a:gd name="T2" fmla="*/ 154 w 199"/>
                    <a:gd name="T3" fmla="*/ 0 h 206"/>
                    <a:gd name="T4" fmla="*/ 135 w 199"/>
                    <a:gd name="T5" fmla="*/ 3 h 206"/>
                    <a:gd name="T6" fmla="*/ 122 w 199"/>
                    <a:gd name="T7" fmla="*/ 3 h 206"/>
                    <a:gd name="T8" fmla="*/ 103 w 199"/>
                    <a:gd name="T9" fmla="*/ 3 h 206"/>
                    <a:gd name="T10" fmla="*/ 90 w 199"/>
                    <a:gd name="T11" fmla="*/ 3 h 206"/>
                    <a:gd name="T12" fmla="*/ 71 w 199"/>
                    <a:gd name="T13" fmla="*/ 5 h 206"/>
                    <a:gd name="T14" fmla="*/ 58 w 199"/>
                    <a:gd name="T15" fmla="*/ 5 h 206"/>
                    <a:gd name="T16" fmla="*/ 41 w 199"/>
                    <a:gd name="T17" fmla="*/ 5 h 206"/>
                    <a:gd name="T18" fmla="*/ 32 w 199"/>
                    <a:gd name="T19" fmla="*/ 7 h 206"/>
                    <a:gd name="T20" fmla="*/ 15 w 199"/>
                    <a:gd name="T21" fmla="*/ 11 h 206"/>
                    <a:gd name="T22" fmla="*/ 2 w 199"/>
                    <a:gd name="T23" fmla="*/ 37 h 206"/>
                    <a:gd name="T24" fmla="*/ 0 w 199"/>
                    <a:gd name="T25" fmla="*/ 86 h 206"/>
                    <a:gd name="T26" fmla="*/ 0 w 199"/>
                    <a:gd name="T27" fmla="*/ 125 h 206"/>
                    <a:gd name="T28" fmla="*/ 2 w 199"/>
                    <a:gd name="T29" fmla="*/ 174 h 206"/>
                    <a:gd name="T30" fmla="*/ 15 w 199"/>
                    <a:gd name="T31" fmla="*/ 202 h 206"/>
                    <a:gd name="T32" fmla="*/ 34 w 199"/>
                    <a:gd name="T33" fmla="*/ 206 h 206"/>
                    <a:gd name="T34" fmla="*/ 47 w 199"/>
                    <a:gd name="T35" fmla="*/ 206 h 206"/>
                    <a:gd name="T36" fmla="*/ 64 w 199"/>
                    <a:gd name="T37" fmla="*/ 206 h 206"/>
                    <a:gd name="T38" fmla="*/ 77 w 199"/>
                    <a:gd name="T39" fmla="*/ 204 h 206"/>
                    <a:gd name="T40" fmla="*/ 97 w 199"/>
                    <a:gd name="T41" fmla="*/ 204 h 206"/>
                    <a:gd name="T42" fmla="*/ 109 w 199"/>
                    <a:gd name="T43" fmla="*/ 204 h 206"/>
                    <a:gd name="T44" fmla="*/ 129 w 199"/>
                    <a:gd name="T45" fmla="*/ 204 h 206"/>
                    <a:gd name="T46" fmla="*/ 141 w 199"/>
                    <a:gd name="T47" fmla="*/ 206 h 206"/>
                    <a:gd name="T48" fmla="*/ 159 w 199"/>
                    <a:gd name="T49" fmla="*/ 206 h 206"/>
                    <a:gd name="T50" fmla="*/ 167 w 199"/>
                    <a:gd name="T51" fmla="*/ 206 h 206"/>
                    <a:gd name="T52" fmla="*/ 184 w 199"/>
                    <a:gd name="T53" fmla="*/ 202 h 206"/>
                    <a:gd name="T54" fmla="*/ 197 w 199"/>
                    <a:gd name="T55" fmla="*/ 174 h 206"/>
                    <a:gd name="T56" fmla="*/ 199 w 199"/>
                    <a:gd name="T57" fmla="*/ 125 h 206"/>
                    <a:gd name="T58" fmla="*/ 197 w 199"/>
                    <a:gd name="T59" fmla="*/ 82 h 206"/>
                    <a:gd name="T60" fmla="*/ 195 w 199"/>
                    <a:gd name="T61" fmla="*/ 33 h 206"/>
                    <a:gd name="T62" fmla="*/ 184 w 199"/>
                    <a:gd name="T63" fmla="*/ 7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9" h="206">
                      <a:moveTo>
                        <a:pt x="176" y="3"/>
                      </a:moveTo>
                      <a:lnTo>
                        <a:pt x="167" y="3"/>
                      </a:lnTo>
                      <a:lnTo>
                        <a:pt x="161" y="0"/>
                      </a:lnTo>
                      <a:lnTo>
                        <a:pt x="154" y="0"/>
                      </a:lnTo>
                      <a:lnTo>
                        <a:pt x="144" y="0"/>
                      </a:lnTo>
                      <a:lnTo>
                        <a:pt x="135" y="3"/>
                      </a:lnTo>
                      <a:lnTo>
                        <a:pt x="129" y="3"/>
                      </a:lnTo>
                      <a:lnTo>
                        <a:pt x="122" y="3"/>
                      </a:lnTo>
                      <a:lnTo>
                        <a:pt x="114" y="3"/>
                      </a:lnTo>
                      <a:lnTo>
                        <a:pt x="103" y="3"/>
                      </a:lnTo>
                      <a:lnTo>
                        <a:pt x="97" y="3"/>
                      </a:lnTo>
                      <a:lnTo>
                        <a:pt x="90" y="3"/>
                      </a:lnTo>
                      <a:lnTo>
                        <a:pt x="79" y="5"/>
                      </a:lnTo>
                      <a:lnTo>
                        <a:pt x="71" y="5"/>
                      </a:lnTo>
                      <a:lnTo>
                        <a:pt x="64" y="5"/>
                      </a:lnTo>
                      <a:lnTo>
                        <a:pt x="58" y="5"/>
                      </a:lnTo>
                      <a:lnTo>
                        <a:pt x="49" y="5"/>
                      </a:lnTo>
                      <a:lnTo>
                        <a:pt x="41" y="5"/>
                      </a:lnTo>
                      <a:lnTo>
                        <a:pt x="37" y="5"/>
                      </a:lnTo>
                      <a:lnTo>
                        <a:pt x="32" y="7"/>
                      </a:lnTo>
                      <a:lnTo>
                        <a:pt x="24" y="7"/>
                      </a:lnTo>
                      <a:lnTo>
                        <a:pt x="15" y="11"/>
                      </a:lnTo>
                      <a:lnTo>
                        <a:pt x="7" y="22"/>
                      </a:lnTo>
                      <a:lnTo>
                        <a:pt x="2" y="37"/>
                      </a:lnTo>
                      <a:lnTo>
                        <a:pt x="0" y="56"/>
                      </a:lnTo>
                      <a:lnTo>
                        <a:pt x="0" y="86"/>
                      </a:lnTo>
                      <a:lnTo>
                        <a:pt x="0" y="105"/>
                      </a:lnTo>
                      <a:lnTo>
                        <a:pt x="0" y="125"/>
                      </a:lnTo>
                      <a:lnTo>
                        <a:pt x="0" y="155"/>
                      </a:lnTo>
                      <a:lnTo>
                        <a:pt x="2" y="174"/>
                      </a:lnTo>
                      <a:lnTo>
                        <a:pt x="7" y="191"/>
                      </a:lnTo>
                      <a:lnTo>
                        <a:pt x="15" y="202"/>
                      </a:lnTo>
                      <a:lnTo>
                        <a:pt x="24" y="206"/>
                      </a:lnTo>
                      <a:lnTo>
                        <a:pt x="34" y="206"/>
                      </a:lnTo>
                      <a:lnTo>
                        <a:pt x="41" y="206"/>
                      </a:lnTo>
                      <a:lnTo>
                        <a:pt x="47" y="206"/>
                      </a:lnTo>
                      <a:lnTo>
                        <a:pt x="56" y="206"/>
                      </a:lnTo>
                      <a:lnTo>
                        <a:pt x="64" y="206"/>
                      </a:lnTo>
                      <a:lnTo>
                        <a:pt x="71" y="204"/>
                      </a:lnTo>
                      <a:lnTo>
                        <a:pt x="77" y="204"/>
                      </a:lnTo>
                      <a:lnTo>
                        <a:pt x="86" y="204"/>
                      </a:lnTo>
                      <a:lnTo>
                        <a:pt x="97" y="204"/>
                      </a:lnTo>
                      <a:lnTo>
                        <a:pt x="103" y="204"/>
                      </a:lnTo>
                      <a:lnTo>
                        <a:pt x="109" y="204"/>
                      </a:lnTo>
                      <a:lnTo>
                        <a:pt x="120" y="204"/>
                      </a:lnTo>
                      <a:lnTo>
                        <a:pt x="129" y="204"/>
                      </a:lnTo>
                      <a:lnTo>
                        <a:pt x="135" y="204"/>
                      </a:lnTo>
                      <a:lnTo>
                        <a:pt x="141" y="206"/>
                      </a:lnTo>
                      <a:lnTo>
                        <a:pt x="150" y="206"/>
                      </a:lnTo>
                      <a:lnTo>
                        <a:pt x="159" y="206"/>
                      </a:lnTo>
                      <a:lnTo>
                        <a:pt x="163" y="206"/>
                      </a:lnTo>
                      <a:lnTo>
                        <a:pt x="167" y="206"/>
                      </a:lnTo>
                      <a:lnTo>
                        <a:pt x="176" y="206"/>
                      </a:lnTo>
                      <a:lnTo>
                        <a:pt x="184" y="202"/>
                      </a:lnTo>
                      <a:lnTo>
                        <a:pt x="193" y="191"/>
                      </a:lnTo>
                      <a:lnTo>
                        <a:pt x="197" y="174"/>
                      </a:lnTo>
                      <a:lnTo>
                        <a:pt x="199" y="155"/>
                      </a:lnTo>
                      <a:lnTo>
                        <a:pt x="199" y="125"/>
                      </a:lnTo>
                      <a:lnTo>
                        <a:pt x="199" y="103"/>
                      </a:lnTo>
                      <a:lnTo>
                        <a:pt x="197" y="82"/>
                      </a:lnTo>
                      <a:lnTo>
                        <a:pt x="197" y="52"/>
                      </a:lnTo>
                      <a:lnTo>
                        <a:pt x="195" y="33"/>
                      </a:lnTo>
                      <a:lnTo>
                        <a:pt x="191" y="18"/>
                      </a:lnTo>
                      <a:lnTo>
                        <a:pt x="184" y="7"/>
                      </a:lnTo>
                      <a:lnTo>
                        <a:pt x="176" y="3"/>
                      </a:lnTo>
                      <a:close/>
                    </a:path>
                  </a:pathLst>
                </a:custGeom>
                <a:solidFill>
                  <a:srgbClr val="DBE5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 name="Freeform 332"/>
                <p:cNvSpPr>
                  <a:spLocks/>
                </p:cNvSpPr>
                <p:nvPr/>
              </p:nvSpPr>
              <p:spPr bwMode="auto">
                <a:xfrm>
                  <a:off x="2615" y="1863"/>
                  <a:ext cx="199" cy="212"/>
                </a:xfrm>
                <a:custGeom>
                  <a:avLst/>
                  <a:gdLst>
                    <a:gd name="T0" fmla="*/ 165 w 199"/>
                    <a:gd name="T1" fmla="*/ 0 h 212"/>
                    <a:gd name="T2" fmla="*/ 152 w 199"/>
                    <a:gd name="T3" fmla="*/ 0 h 212"/>
                    <a:gd name="T4" fmla="*/ 135 w 199"/>
                    <a:gd name="T5" fmla="*/ 0 h 212"/>
                    <a:gd name="T6" fmla="*/ 122 w 199"/>
                    <a:gd name="T7" fmla="*/ 0 h 212"/>
                    <a:gd name="T8" fmla="*/ 103 w 199"/>
                    <a:gd name="T9" fmla="*/ 0 h 212"/>
                    <a:gd name="T10" fmla="*/ 90 w 199"/>
                    <a:gd name="T11" fmla="*/ 2 h 212"/>
                    <a:gd name="T12" fmla="*/ 71 w 199"/>
                    <a:gd name="T13" fmla="*/ 2 h 212"/>
                    <a:gd name="T14" fmla="*/ 58 w 199"/>
                    <a:gd name="T15" fmla="*/ 2 h 212"/>
                    <a:gd name="T16" fmla="*/ 41 w 199"/>
                    <a:gd name="T17" fmla="*/ 2 h 212"/>
                    <a:gd name="T18" fmla="*/ 32 w 199"/>
                    <a:gd name="T19" fmla="*/ 2 h 212"/>
                    <a:gd name="T20" fmla="*/ 15 w 199"/>
                    <a:gd name="T21" fmla="*/ 7 h 212"/>
                    <a:gd name="T22" fmla="*/ 2 w 199"/>
                    <a:gd name="T23" fmla="*/ 34 h 212"/>
                    <a:gd name="T24" fmla="*/ 0 w 199"/>
                    <a:gd name="T25" fmla="*/ 86 h 212"/>
                    <a:gd name="T26" fmla="*/ 0 w 199"/>
                    <a:gd name="T27" fmla="*/ 129 h 212"/>
                    <a:gd name="T28" fmla="*/ 2 w 199"/>
                    <a:gd name="T29" fmla="*/ 178 h 212"/>
                    <a:gd name="T30" fmla="*/ 15 w 199"/>
                    <a:gd name="T31" fmla="*/ 206 h 212"/>
                    <a:gd name="T32" fmla="*/ 32 w 199"/>
                    <a:gd name="T33" fmla="*/ 210 h 212"/>
                    <a:gd name="T34" fmla="*/ 45 w 199"/>
                    <a:gd name="T35" fmla="*/ 212 h 212"/>
                    <a:gd name="T36" fmla="*/ 64 w 199"/>
                    <a:gd name="T37" fmla="*/ 212 h 212"/>
                    <a:gd name="T38" fmla="*/ 77 w 199"/>
                    <a:gd name="T39" fmla="*/ 210 h 212"/>
                    <a:gd name="T40" fmla="*/ 96 w 199"/>
                    <a:gd name="T41" fmla="*/ 210 h 212"/>
                    <a:gd name="T42" fmla="*/ 109 w 199"/>
                    <a:gd name="T43" fmla="*/ 212 h 212"/>
                    <a:gd name="T44" fmla="*/ 128 w 199"/>
                    <a:gd name="T45" fmla="*/ 212 h 212"/>
                    <a:gd name="T46" fmla="*/ 141 w 199"/>
                    <a:gd name="T47" fmla="*/ 212 h 212"/>
                    <a:gd name="T48" fmla="*/ 158 w 199"/>
                    <a:gd name="T49" fmla="*/ 212 h 212"/>
                    <a:gd name="T50" fmla="*/ 167 w 199"/>
                    <a:gd name="T51" fmla="*/ 212 h 212"/>
                    <a:gd name="T52" fmla="*/ 184 w 199"/>
                    <a:gd name="T53" fmla="*/ 208 h 212"/>
                    <a:gd name="T54" fmla="*/ 195 w 199"/>
                    <a:gd name="T55" fmla="*/ 180 h 212"/>
                    <a:gd name="T56" fmla="*/ 197 w 199"/>
                    <a:gd name="T57" fmla="*/ 127 h 212"/>
                    <a:gd name="T58" fmla="*/ 199 w 199"/>
                    <a:gd name="T59" fmla="*/ 84 h 212"/>
                    <a:gd name="T60" fmla="*/ 197 w 199"/>
                    <a:gd name="T61" fmla="*/ 30 h 212"/>
                    <a:gd name="T62" fmla="*/ 184 w 199"/>
                    <a:gd name="T63" fmla="*/ 4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9" h="212">
                      <a:moveTo>
                        <a:pt x="176" y="0"/>
                      </a:moveTo>
                      <a:lnTo>
                        <a:pt x="165" y="0"/>
                      </a:lnTo>
                      <a:lnTo>
                        <a:pt x="158" y="0"/>
                      </a:lnTo>
                      <a:lnTo>
                        <a:pt x="152" y="0"/>
                      </a:lnTo>
                      <a:lnTo>
                        <a:pt x="143" y="0"/>
                      </a:lnTo>
                      <a:lnTo>
                        <a:pt x="135" y="0"/>
                      </a:lnTo>
                      <a:lnTo>
                        <a:pt x="128" y="0"/>
                      </a:lnTo>
                      <a:lnTo>
                        <a:pt x="122" y="0"/>
                      </a:lnTo>
                      <a:lnTo>
                        <a:pt x="111" y="0"/>
                      </a:lnTo>
                      <a:lnTo>
                        <a:pt x="103" y="0"/>
                      </a:lnTo>
                      <a:lnTo>
                        <a:pt x="96" y="0"/>
                      </a:lnTo>
                      <a:lnTo>
                        <a:pt x="90" y="2"/>
                      </a:lnTo>
                      <a:lnTo>
                        <a:pt x="79" y="2"/>
                      </a:lnTo>
                      <a:lnTo>
                        <a:pt x="71" y="2"/>
                      </a:lnTo>
                      <a:lnTo>
                        <a:pt x="64" y="2"/>
                      </a:lnTo>
                      <a:lnTo>
                        <a:pt x="58" y="2"/>
                      </a:lnTo>
                      <a:lnTo>
                        <a:pt x="49" y="2"/>
                      </a:lnTo>
                      <a:lnTo>
                        <a:pt x="41" y="2"/>
                      </a:lnTo>
                      <a:lnTo>
                        <a:pt x="36" y="2"/>
                      </a:lnTo>
                      <a:lnTo>
                        <a:pt x="32" y="2"/>
                      </a:lnTo>
                      <a:lnTo>
                        <a:pt x="23" y="2"/>
                      </a:lnTo>
                      <a:lnTo>
                        <a:pt x="15" y="7"/>
                      </a:lnTo>
                      <a:lnTo>
                        <a:pt x="6" y="17"/>
                      </a:lnTo>
                      <a:lnTo>
                        <a:pt x="2" y="34"/>
                      </a:lnTo>
                      <a:lnTo>
                        <a:pt x="0" y="56"/>
                      </a:lnTo>
                      <a:lnTo>
                        <a:pt x="0" y="86"/>
                      </a:lnTo>
                      <a:lnTo>
                        <a:pt x="0" y="107"/>
                      </a:lnTo>
                      <a:lnTo>
                        <a:pt x="0" y="129"/>
                      </a:lnTo>
                      <a:lnTo>
                        <a:pt x="0" y="159"/>
                      </a:lnTo>
                      <a:lnTo>
                        <a:pt x="2" y="178"/>
                      </a:lnTo>
                      <a:lnTo>
                        <a:pt x="6" y="195"/>
                      </a:lnTo>
                      <a:lnTo>
                        <a:pt x="15" y="206"/>
                      </a:lnTo>
                      <a:lnTo>
                        <a:pt x="23" y="210"/>
                      </a:lnTo>
                      <a:lnTo>
                        <a:pt x="32" y="210"/>
                      </a:lnTo>
                      <a:lnTo>
                        <a:pt x="38" y="210"/>
                      </a:lnTo>
                      <a:lnTo>
                        <a:pt x="45" y="212"/>
                      </a:lnTo>
                      <a:lnTo>
                        <a:pt x="56" y="212"/>
                      </a:lnTo>
                      <a:lnTo>
                        <a:pt x="64" y="212"/>
                      </a:lnTo>
                      <a:lnTo>
                        <a:pt x="71" y="210"/>
                      </a:lnTo>
                      <a:lnTo>
                        <a:pt x="77" y="210"/>
                      </a:lnTo>
                      <a:lnTo>
                        <a:pt x="86" y="210"/>
                      </a:lnTo>
                      <a:lnTo>
                        <a:pt x="96" y="210"/>
                      </a:lnTo>
                      <a:lnTo>
                        <a:pt x="103" y="210"/>
                      </a:lnTo>
                      <a:lnTo>
                        <a:pt x="109" y="212"/>
                      </a:lnTo>
                      <a:lnTo>
                        <a:pt x="120" y="212"/>
                      </a:lnTo>
                      <a:lnTo>
                        <a:pt x="128" y="212"/>
                      </a:lnTo>
                      <a:lnTo>
                        <a:pt x="135" y="212"/>
                      </a:lnTo>
                      <a:lnTo>
                        <a:pt x="141" y="212"/>
                      </a:lnTo>
                      <a:lnTo>
                        <a:pt x="150" y="212"/>
                      </a:lnTo>
                      <a:lnTo>
                        <a:pt x="158" y="212"/>
                      </a:lnTo>
                      <a:lnTo>
                        <a:pt x="163" y="212"/>
                      </a:lnTo>
                      <a:lnTo>
                        <a:pt x="167" y="212"/>
                      </a:lnTo>
                      <a:lnTo>
                        <a:pt x="176" y="212"/>
                      </a:lnTo>
                      <a:lnTo>
                        <a:pt x="184" y="208"/>
                      </a:lnTo>
                      <a:lnTo>
                        <a:pt x="191" y="197"/>
                      </a:lnTo>
                      <a:lnTo>
                        <a:pt x="195" y="180"/>
                      </a:lnTo>
                      <a:lnTo>
                        <a:pt x="197" y="159"/>
                      </a:lnTo>
                      <a:lnTo>
                        <a:pt x="197" y="127"/>
                      </a:lnTo>
                      <a:lnTo>
                        <a:pt x="199" y="105"/>
                      </a:lnTo>
                      <a:lnTo>
                        <a:pt x="199" y="84"/>
                      </a:lnTo>
                      <a:lnTo>
                        <a:pt x="199" y="52"/>
                      </a:lnTo>
                      <a:lnTo>
                        <a:pt x="197" y="30"/>
                      </a:lnTo>
                      <a:lnTo>
                        <a:pt x="193" y="15"/>
                      </a:lnTo>
                      <a:lnTo>
                        <a:pt x="184" y="4"/>
                      </a:lnTo>
                      <a:lnTo>
                        <a:pt x="176" y="0"/>
                      </a:lnTo>
                      <a:close/>
                    </a:path>
                  </a:pathLst>
                </a:custGeom>
                <a:solidFill>
                  <a:srgbClr val="DBE5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 name="Freeform 333"/>
                <p:cNvSpPr>
                  <a:spLocks/>
                </p:cNvSpPr>
                <p:nvPr/>
              </p:nvSpPr>
              <p:spPr bwMode="auto">
                <a:xfrm>
                  <a:off x="2838" y="1846"/>
                  <a:ext cx="96" cy="240"/>
                </a:xfrm>
                <a:custGeom>
                  <a:avLst/>
                  <a:gdLst>
                    <a:gd name="T0" fmla="*/ 0 w 96"/>
                    <a:gd name="T1" fmla="*/ 66 h 240"/>
                    <a:gd name="T2" fmla="*/ 0 w 96"/>
                    <a:gd name="T3" fmla="*/ 99 h 240"/>
                    <a:gd name="T4" fmla="*/ 0 w 96"/>
                    <a:gd name="T5" fmla="*/ 122 h 240"/>
                    <a:gd name="T6" fmla="*/ 0 w 96"/>
                    <a:gd name="T7" fmla="*/ 144 h 240"/>
                    <a:gd name="T8" fmla="*/ 0 w 96"/>
                    <a:gd name="T9" fmla="*/ 176 h 240"/>
                    <a:gd name="T10" fmla="*/ 2 w 96"/>
                    <a:gd name="T11" fmla="*/ 197 h 240"/>
                    <a:gd name="T12" fmla="*/ 6 w 96"/>
                    <a:gd name="T13" fmla="*/ 214 h 240"/>
                    <a:gd name="T14" fmla="*/ 15 w 96"/>
                    <a:gd name="T15" fmla="*/ 225 h 240"/>
                    <a:gd name="T16" fmla="*/ 23 w 96"/>
                    <a:gd name="T17" fmla="*/ 229 h 240"/>
                    <a:gd name="T18" fmla="*/ 34 w 96"/>
                    <a:gd name="T19" fmla="*/ 229 h 240"/>
                    <a:gd name="T20" fmla="*/ 42 w 96"/>
                    <a:gd name="T21" fmla="*/ 229 h 240"/>
                    <a:gd name="T22" fmla="*/ 51 w 96"/>
                    <a:gd name="T23" fmla="*/ 229 h 240"/>
                    <a:gd name="T24" fmla="*/ 62 w 96"/>
                    <a:gd name="T25" fmla="*/ 229 h 240"/>
                    <a:gd name="T26" fmla="*/ 70 w 96"/>
                    <a:gd name="T27" fmla="*/ 233 h 240"/>
                    <a:gd name="T28" fmla="*/ 79 w 96"/>
                    <a:gd name="T29" fmla="*/ 238 h 240"/>
                    <a:gd name="T30" fmla="*/ 85 w 96"/>
                    <a:gd name="T31" fmla="*/ 240 h 240"/>
                    <a:gd name="T32" fmla="*/ 92 w 96"/>
                    <a:gd name="T33" fmla="*/ 229 h 240"/>
                    <a:gd name="T34" fmla="*/ 96 w 96"/>
                    <a:gd name="T35" fmla="*/ 210 h 240"/>
                    <a:gd name="T36" fmla="*/ 96 w 96"/>
                    <a:gd name="T37" fmla="*/ 195 h 240"/>
                    <a:gd name="T38" fmla="*/ 94 w 96"/>
                    <a:gd name="T39" fmla="*/ 176 h 240"/>
                    <a:gd name="T40" fmla="*/ 92 w 96"/>
                    <a:gd name="T41" fmla="*/ 152 h 240"/>
                    <a:gd name="T42" fmla="*/ 92 w 96"/>
                    <a:gd name="T43" fmla="*/ 129 h 240"/>
                    <a:gd name="T44" fmla="*/ 92 w 96"/>
                    <a:gd name="T45" fmla="*/ 111 h 240"/>
                    <a:gd name="T46" fmla="*/ 92 w 96"/>
                    <a:gd name="T47" fmla="*/ 96 h 240"/>
                    <a:gd name="T48" fmla="*/ 92 w 96"/>
                    <a:gd name="T49" fmla="*/ 73 h 240"/>
                    <a:gd name="T50" fmla="*/ 94 w 96"/>
                    <a:gd name="T51" fmla="*/ 51 h 240"/>
                    <a:gd name="T52" fmla="*/ 96 w 96"/>
                    <a:gd name="T53" fmla="*/ 36 h 240"/>
                    <a:gd name="T54" fmla="*/ 96 w 96"/>
                    <a:gd name="T55" fmla="*/ 24 h 240"/>
                    <a:gd name="T56" fmla="*/ 92 w 96"/>
                    <a:gd name="T57" fmla="*/ 11 h 240"/>
                    <a:gd name="T58" fmla="*/ 81 w 96"/>
                    <a:gd name="T59" fmla="*/ 0 h 240"/>
                    <a:gd name="T60" fmla="*/ 72 w 96"/>
                    <a:gd name="T61" fmla="*/ 2 h 240"/>
                    <a:gd name="T62" fmla="*/ 64 w 96"/>
                    <a:gd name="T63" fmla="*/ 9 h 240"/>
                    <a:gd name="T64" fmla="*/ 53 w 96"/>
                    <a:gd name="T65" fmla="*/ 13 h 240"/>
                    <a:gd name="T66" fmla="*/ 45 w 96"/>
                    <a:gd name="T67" fmla="*/ 13 h 240"/>
                    <a:gd name="T68" fmla="*/ 38 w 96"/>
                    <a:gd name="T69" fmla="*/ 13 h 240"/>
                    <a:gd name="T70" fmla="*/ 32 w 96"/>
                    <a:gd name="T71" fmla="*/ 13 h 240"/>
                    <a:gd name="T72" fmla="*/ 23 w 96"/>
                    <a:gd name="T73" fmla="*/ 13 h 240"/>
                    <a:gd name="T74" fmla="*/ 15 w 96"/>
                    <a:gd name="T75" fmla="*/ 17 h 240"/>
                    <a:gd name="T76" fmla="*/ 6 w 96"/>
                    <a:gd name="T77" fmla="*/ 30 h 240"/>
                    <a:gd name="T78" fmla="*/ 2 w 96"/>
                    <a:gd name="T79" fmla="*/ 47 h 240"/>
                    <a:gd name="T80" fmla="*/ 0 w 96"/>
                    <a:gd name="T81" fmla="*/ 6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6" h="240">
                      <a:moveTo>
                        <a:pt x="0" y="66"/>
                      </a:moveTo>
                      <a:lnTo>
                        <a:pt x="0" y="99"/>
                      </a:lnTo>
                      <a:lnTo>
                        <a:pt x="0" y="122"/>
                      </a:lnTo>
                      <a:lnTo>
                        <a:pt x="0" y="144"/>
                      </a:lnTo>
                      <a:lnTo>
                        <a:pt x="0" y="176"/>
                      </a:lnTo>
                      <a:lnTo>
                        <a:pt x="2" y="197"/>
                      </a:lnTo>
                      <a:lnTo>
                        <a:pt x="6" y="214"/>
                      </a:lnTo>
                      <a:lnTo>
                        <a:pt x="15" y="225"/>
                      </a:lnTo>
                      <a:lnTo>
                        <a:pt x="23" y="229"/>
                      </a:lnTo>
                      <a:lnTo>
                        <a:pt x="34" y="229"/>
                      </a:lnTo>
                      <a:lnTo>
                        <a:pt x="42" y="229"/>
                      </a:lnTo>
                      <a:lnTo>
                        <a:pt x="51" y="229"/>
                      </a:lnTo>
                      <a:lnTo>
                        <a:pt x="62" y="229"/>
                      </a:lnTo>
                      <a:lnTo>
                        <a:pt x="70" y="233"/>
                      </a:lnTo>
                      <a:lnTo>
                        <a:pt x="79" y="238"/>
                      </a:lnTo>
                      <a:lnTo>
                        <a:pt x="85" y="240"/>
                      </a:lnTo>
                      <a:lnTo>
                        <a:pt x="92" y="229"/>
                      </a:lnTo>
                      <a:lnTo>
                        <a:pt x="96" y="210"/>
                      </a:lnTo>
                      <a:lnTo>
                        <a:pt x="96" y="195"/>
                      </a:lnTo>
                      <a:lnTo>
                        <a:pt x="94" y="176"/>
                      </a:lnTo>
                      <a:lnTo>
                        <a:pt x="92" y="152"/>
                      </a:lnTo>
                      <a:lnTo>
                        <a:pt x="92" y="129"/>
                      </a:lnTo>
                      <a:lnTo>
                        <a:pt x="92" y="111"/>
                      </a:lnTo>
                      <a:lnTo>
                        <a:pt x="92" y="96"/>
                      </a:lnTo>
                      <a:lnTo>
                        <a:pt x="92" y="73"/>
                      </a:lnTo>
                      <a:lnTo>
                        <a:pt x="94" y="51"/>
                      </a:lnTo>
                      <a:lnTo>
                        <a:pt x="96" y="36"/>
                      </a:lnTo>
                      <a:lnTo>
                        <a:pt x="96" y="24"/>
                      </a:lnTo>
                      <a:lnTo>
                        <a:pt x="92" y="11"/>
                      </a:lnTo>
                      <a:lnTo>
                        <a:pt x="81" y="0"/>
                      </a:lnTo>
                      <a:lnTo>
                        <a:pt x="72" y="2"/>
                      </a:lnTo>
                      <a:lnTo>
                        <a:pt x="64" y="9"/>
                      </a:lnTo>
                      <a:lnTo>
                        <a:pt x="53" y="13"/>
                      </a:lnTo>
                      <a:lnTo>
                        <a:pt x="45" y="13"/>
                      </a:lnTo>
                      <a:lnTo>
                        <a:pt x="38" y="13"/>
                      </a:lnTo>
                      <a:lnTo>
                        <a:pt x="32" y="13"/>
                      </a:lnTo>
                      <a:lnTo>
                        <a:pt x="23" y="13"/>
                      </a:lnTo>
                      <a:lnTo>
                        <a:pt x="15" y="17"/>
                      </a:lnTo>
                      <a:lnTo>
                        <a:pt x="6" y="30"/>
                      </a:lnTo>
                      <a:lnTo>
                        <a:pt x="2" y="47"/>
                      </a:lnTo>
                      <a:lnTo>
                        <a:pt x="0" y="66"/>
                      </a:lnTo>
                      <a:close/>
                    </a:path>
                  </a:pathLst>
                </a:custGeom>
                <a:solidFill>
                  <a:srgbClr val="DBE5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 name="Freeform 334"/>
                <p:cNvSpPr>
                  <a:spLocks/>
                </p:cNvSpPr>
                <p:nvPr/>
              </p:nvSpPr>
              <p:spPr bwMode="auto">
                <a:xfrm>
                  <a:off x="2274" y="1865"/>
                  <a:ext cx="99" cy="217"/>
                </a:xfrm>
                <a:custGeom>
                  <a:avLst/>
                  <a:gdLst>
                    <a:gd name="T0" fmla="*/ 99 w 99"/>
                    <a:gd name="T1" fmla="*/ 157 h 217"/>
                    <a:gd name="T2" fmla="*/ 99 w 99"/>
                    <a:gd name="T3" fmla="*/ 127 h 217"/>
                    <a:gd name="T4" fmla="*/ 99 w 99"/>
                    <a:gd name="T5" fmla="*/ 107 h 217"/>
                    <a:gd name="T6" fmla="*/ 97 w 99"/>
                    <a:gd name="T7" fmla="*/ 88 h 217"/>
                    <a:gd name="T8" fmla="*/ 97 w 99"/>
                    <a:gd name="T9" fmla="*/ 58 h 217"/>
                    <a:gd name="T10" fmla="*/ 95 w 99"/>
                    <a:gd name="T11" fmla="*/ 39 h 217"/>
                    <a:gd name="T12" fmla="*/ 90 w 99"/>
                    <a:gd name="T13" fmla="*/ 24 h 217"/>
                    <a:gd name="T14" fmla="*/ 84 w 99"/>
                    <a:gd name="T15" fmla="*/ 13 h 217"/>
                    <a:gd name="T16" fmla="*/ 75 w 99"/>
                    <a:gd name="T17" fmla="*/ 11 h 217"/>
                    <a:gd name="T18" fmla="*/ 65 w 99"/>
                    <a:gd name="T19" fmla="*/ 11 h 217"/>
                    <a:gd name="T20" fmla="*/ 56 w 99"/>
                    <a:gd name="T21" fmla="*/ 11 h 217"/>
                    <a:gd name="T22" fmla="*/ 47 w 99"/>
                    <a:gd name="T23" fmla="*/ 11 h 217"/>
                    <a:gd name="T24" fmla="*/ 37 w 99"/>
                    <a:gd name="T25" fmla="*/ 11 h 217"/>
                    <a:gd name="T26" fmla="*/ 28 w 99"/>
                    <a:gd name="T27" fmla="*/ 7 h 217"/>
                    <a:gd name="T28" fmla="*/ 20 w 99"/>
                    <a:gd name="T29" fmla="*/ 2 h 217"/>
                    <a:gd name="T30" fmla="*/ 13 w 99"/>
                    <a:gd name="T31" fmla="*/ 0 h 217"/>
                    <a:gd name="T32" fmla="*/ 7 w 99"/>
                    <a:gd name="T33" fmla="*/ 11 h 217"/>
                    <a:gd name="T34" fmla="*/ 0 w 99"/>
                    <a:gd name="T35" fmla="*/ 28 h 217"/>
                    <a:gd name="T36" fmla="*/ 2 w 99"/>
                    <a:gd name="T37" fmla="*/ 43 h 217"/>
                    <a:gd name="T38" fmla="*/ 5 w 99"/>
                    <a:gd name="T39" fmla="*/ 60 h 217"/>
                    <a:gd name="T40" fmla="*/ 7 w 99"/>
                    <a:gd name="T41" fmla="*/ 82 h 217"/>
                    <a:gd name="T42" fmla="*/ 7 w 99"/>
                    <a:gd name="T43" fmla="*/ 101 h 217"/>
                    <a:gd name="T44" fmla="*/ 7 w 99"/>
                    <a:gd name="T45" fmla="*/ 116 h 217"/>
                    <a:gd name="T46" fmla="*/ 7 w 99"/>
                    <a:gd name="T47" fmla="*/ 129 h 217"/>
                    <a:gd name="T48" fmla="*/ 7 w 99"/>
                    <a:gd name="T49" fmla="*/ 150 h 217"/>
                    <a:gd name="T50" fmla="*/ 5 w 99"/>
                    <a:gd name="T51" fmla="*/ 169 h 217"/>
                    <a:gd name="T52" fmla="*/ 2 w 99"/>
                    <a:gd name="T53" fmla="*/ 182 h 217"/>
                    <a:gd name="T54" fmla="*/ 2 w 99"/>
                    <a:gd name="T55" fmla="*/ 195 h 217"/>
                    <a:gd name="T56" fmla="*/ 7 w 99"/>
                    <a:gd name="T57" fmla="*/ 206 h 217"/>
                    <a:gd name="T58" fmla="*/ 17 w 99"/>
                    <a:gd name="T59" fmla="*/ 217 h 217"/>
                    <a:gd name="T60" fmla="*/ 24 w 99"/>
                    <a:gd name="T61" fmla="*/ 214 h 217"/>
                    <a:gd name="T62" fmla="*/ 32 w 99"/>
                    <a:gd name="T63" fmla="*/ 210 h 217"/>
                    <a:gd name="T64" fmla="*/ 45 w 99"/>
                    <a:gd name="T65" fmla="*/ 206 h 217"/>
                    <a:gd name="T66" fmla="*/ 54 w 99"/>
                    <a:gd name="T67" fmla="*/ 206 h 217"/>
                    <a:gd name="T68" fmla="*/ 60 w 99"/>
                    <a:gd name="T69" fmla="*/ 206 h 217"/>
                    <a:gd name="T70" fmla="*/ 67 w 99"/>
                    <a:gd name="T71" fmla="*/ 206 h 217"/>
                    <a:gd name="T72" fmla="*/ 75 w 99"/>
                    <a:gd name="T73" fmla="*/ 206 h 217"/>
                    <a:gd name="T74" fmla="*/ 84 w 99"/>
                    <a:gd name="T75" fmla="*/ 202 h 217"/>
                    <a:gd name="T76" fmla="*/ 92 w 99"/>
                    <a:gd name="T77" fmla="*/ 191 h 217"/>
                    <a:gd name="T78" fmla="*/ 97 w 99"/>
                    <a:gd name="T79" fmla="*/ 176 h 217"/>
                    <a:gd name="T80" fmla="*/ 99 w 99"/>
                    <a:gd name="T81" fmla="*/ 15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9" h="217">
                      <a:moveTo>
                        <a:pt x="99" y="157"/>
                      </a:moveTo>
                      <a:lnTo>
                        <a:pt x="99" y="127"/>
                      </a:lnTo>
                      <a:lnTo>
                        <a:pt x="99" y="107"/>
                      </a:lnTo>
                      <a:lnTo>
                        <a:pt x="97" y="88"/>
                      </a:lnTo>
                      <a:lnTo>
                        <a:pt x="97" y="58"/>
                      </a:lnTo>
                      <a:lnTo>
                        <a:pt x="95" y="39"/>
                      </a:lnTo>
                      <a:lnTo>
                        <a:pt x="90" y="24"/>
                      </a:lnTo>
                      <a:lnTo>
                        <a:pt x="84" y="13"/>
                      </a:lnTo>
                      <a:lnTo>
                        <a:pt x="75" y="11"/>
                      </a:lnTo>
                      <a:lnTo>
                        <a:pt x="65" y="11"/>
                      </a:lnTo>
                      <a:lnTo>
                        <a:pt x="56" y="11"/>
                      </a:lnTo>
                      <a:lnTo>
                        <a:pt x="47" y="11"/>
                      </a:lnTo>
                      <a:lnTo>
                        <a:pt x="37" y="11"/>
                      </a:lnTo>
                      <a:lnTo>
                        <a:pt x="28" y="7"/>
                      </a:lnTo>
                      <a:lnTo>
                        <a:pt x="20" y="2"/>
                      </a:lnTo>
                      <a:lnTo>
                        <a:pt x="13" y="0"/>
                      </a:lnTo>
                      <a:lnTo>
                        <a:pt x="7" y="11"/>
                      </a:lnTo>
                      <a:lnTo>
                        <a:pt x="0" y="28"/>
                      </a:lnTo>
                      <a:lnTo>
                        <a:pt x="2" y="43"/>
                      </a:lnTo>
                      <a:lnTo>
                        <a:pt x="5" y="60"/>
                      </a:lnTo>
                      <a:lnTo>
                        <a:pt x="7" y="82"/>
                      </a:lnTo>
                      <a:lnTo>
                        <a:pt x="7" y="101"/>
                      </a:lnTo>
                      <a:lnTo>
                        <a:pt x="7" y="116"/>
                      </a:lnTo>
                      <a:lnTo>
                        <a:pt x="7" y="129"/>
                      </a:lnTo>
                      <a:lnTo>
                        <a:pt x="7" y="150"/>
                      </a:lnTo>
                      <a:lnTo>
                        <a:pt x="5" y="169"/>
                      </a:lnTo>
                      <a:lnTo>
                        <a:pt x="2" y="182"/>
                      </a:lnTo>
                      <a:lnTo>
                        <a:pt x="2" y="195"/>
                      </a:lnTo>
                      <a:lnTo>
                        <a:pt x="7" y="206"/>
                      </a:lnTo>
                      <a:lnTo>
                        <a:pt x="17" y="217"/>
                      </a:lnTo>
                      <a:lnTo>
                        <a:pt x="24" y="214"/>
                      </a:lnTo>
                      <a:lnTo>
                        <a:pt x="32" y="210"/>
                      </a:lnTo>
                      <a:lnTo>
                        <a:pt x="45" y="206"/>
                      </a:lnTo>
                      <a:lnTo>
                        <a:pt x="54" y="206"/>
                      </a:lnTo>
                      <a:lnTo>
                        <a:pt x="60" y="206"/>
                      </a:lnTo>
                      <a:lnTo>
                        <a:pt x="67" y="206"/>
                      </a:lnTo>
                      <a:lnTo>
                        <a:pt x="75" y="206"/>
                      </a:lnTo>
                      <a:lnTo>
                        <a:pt x="84" y="202"/>
                      </a:lnTo>
                      <a:lnTo>
                        <a:pt x="92" y="191"/>
                      </a:lnTo>
                      <a:lnTo>
                        <a:pt x="97" y="176"/>
                      </a:lnTo>
                      <a:lnTo>
                        <a:pt x="99" y="157"/>
                      </a:lnTo>
                      <a:close/>
                    </a:path>
                  </a:pathLst>
                </a:custGeom>
                <a:solidFill>
                  <a:srgbClr val="DBE5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 name="Freeform 335"/>
                <p:cNvSpPr>
                  <a:spLocks/>
                </p:cNvSpPr>
                <p:nvPr/>
              </p:nvSpPr>
              <p:spPr bwMode="auto">
                <a:xfrm>
                  <a:off x="2287" y="2131"/>
                  <a:ext cx="197" cy="201"/>
                </a:xfrm>
                <a:custGeom>
                  <a:avLst/>
                  <a:gdLst>
                    <a:gd name="T0" fmla="*/ 184 w 197"/>
                    <a:gd name="T1" fmla="*/ 197 h 201"/>
                    <a:gd name="T2" fmla="*/ 195 w 197"/>
                    <a:gd name="T3" fmla="*/ 171 h 201"/>
                    <a:gd name="T4" fmla="*/ 197 w 197"/>
                    <a:gd name="T5" fmla="*/ 124 h 201"/>
                    <a:gd name="T6" fmla="*/ 197 w 197"/>
                    <a:gd name="T7" fmla="*/ 83 h 201"/>
                    <a:gd name="T8" fmla="*/ 195 w 197"/>
                    <a:gd name="T9" fmla="*/ 34 h 201"/>
                    <a:gd name="T10" fmla="*/ 184 w 197"/>
                    <a:gd name="T11" fmla="*/ 8 h 201"/>
                    <a:gd name="T12" fmla="*/ 165 w 197"/>
                    <a:gd name="T13" fmla="*/ 4 h 201"/>
                    <a:gd name="T14" fmla="*/ 152 w 197"/>
                    <a:gd name="T15" fmla="*/ 4 h 201"/>
                    <a:gd name="T16" fmla="*/ 133 w 197"/>
                    <a:gd name="T17" fmla="*/ 4 h 201"/>
                    <a:gd name="T18" fmla="*/ 120 w 197"/>
                    <a:gd name="T19" fmla="*/ 2 h 201"/>
                    <a:gd name="T20" fmla="*/ 101 w 197"/>
                    <a:gd name="T21" fmla="*/ 2 h 201"/>
                    <a:gd name="T22" fmla="*/ 88 w 197"/>
                    <a:gd name="T23" fmla="*/ 2 h 201"/>
                    <a:gd name="T24" fmla="*/ 71 w 197"/>
                    <a:gd name="T25" fmla="*/ 0 h 201"/>
                    <a:gd name="T26" fmla="*/ 58 w 197"/>
                    <a:gd name="T27" fmla="*/ 0 h 201"/>
                    <a:gd name="T28" fmla="*/ 41 w 197"/>
                    <a:gd name="T29" fmla="*/ 0 h 201"/>
                    <a:gd name="T30" fmla="*/ 32 w 197"/>
                    <a:gd name="T31" fmla="*/ 0 h 201"/>
                    <a:gd name="T32" fmla="*/ 15 w 197"/>
                    <a:gd name="T33" fmla="*/ 4 h 201"/>
                    <a:gd name="T34" fmla="*/ 2 w 197"/>
                    <a:gd name="T35" fmla="*/ 30 h 201"/>
                    <a:gd name="T36" fmla="*/ 0 w 197"/>
                    <a:gd name="T37" fmla="*/ 77 h 201"/>
                    <a:gd name="T38" fmla="*/ 0 w 197"/>
                    <a:gd name="T39" fmla="*/ 116 h 201"/>
                    <a:gd name="T40" fmla="*/ 2 w 197"/>
                    <a:gd name="T41" fmla="*/ 163 h 201"/>
                    <a:gd name="T42" fmla="*/ 15 w 197"/>
                    <a:gd name="T43" fmla="*/ 188 h 201"/>
                    <a:gd name="T44" fmla="*/ 32 w 197"/>
                    <a:gd name="T45" fmla="*/ 193 h 201"/>
                    <a:gd name="T46" fmla="*/ 45 w 197"/>
                    <a:gd name="T47" fmla="*/ 195 h 201"/>
                    <a:gd name="T48" fmla="*/ 64 w 197"/>
                    <a:gd name="T49" fmla="*/ 197 h 201"/>
                    <a:gd name="T50" fmla="*/ 77 w 197"/>
                    <a:gd name="T51" fmla="*/ 197 h 201"/>
                    <a:gd name="T52" fmla="*/ 97 w 197"/>
                    <a:gd name="T53" fmla="*/ 199 h 201"/>
                    <a:gd name="T54" fmla="*/ 109 w 197"/>
                    <a:gd name="T55" fmla="*/ 199 h 201"/>
                    <a:gd name="T56" fmla="*/ 129 w 197"/>
                    <a:gd name="T57" fmla="*/ 199 h 201"/>
                    <a:gd name="T58" fmla="*/ 142 w 197"/>
                    <a:gd name="T59" fmla="*/ 199 h 201"/>
                    <a:gd name="T60" fmla="*/ 159 w 197"/>
                    <a:gd name="T61" fmla="*/ 201 h 201"/>
                    <a:gd name="T62" fmla="*/ 167 w 197"/>
                    <a:gd name="T63"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7" h="201">
                      <a:moveTo>
                        <a:pt x="176" y="201"/>
                      </a:moveTo>
                      <a:lnTo>
                        <a:pt x="184" y="197"/>
                      </a:lnTo>
                      <a:lnTo>
                        <a:pt x="191" y="186"/>
                      </a:lnTo>
                      <a:lnTo>
                        <a:pt x="195" y="171"/>
                      </a:lnTo>
                      <a:lnTo>
                        <a:pt x="197" y="152"/>
                      </a:lnTo>
                      <a:lnTo>
                        <a:pt x="197" y="124"/>
                      </a:lnTo>
                      <a:lnTo>
                        <a:pt x="197" y="105"/>
                      </a:lnTo>
                      <a:lnTo>
                        <a:pt x="197" y="83"/>
                      </a:lnTo>
                      <a:lnTo>
                        <a:pt x="197" y="53"/>
                      </a:lnTo>
                      <a:lnTo>
                        <a:pt x="195" y="34"/>
                      </a:lnTo>
                      <a:lnTo>
                        <a:pt x="191" y="19"/>
                      </a:lnTo>
                      <a:lnTo>
                        <a:pt x="184" y="8"/>
                      </a:lnTo>
                      <a:lnTo>
                        <a:pt x="176" y="4"/>
                      </a:lnTo>
                      <a:lnTo>
                        <a:pt x="165" y="4"/>
                      </a:lnTo>
                      <a:lnTo>
                        <a:pt x="159" y="4"/>
                      </a:lnTo>
                      <a:lnTo>
                        <a:pt x="152" y="4"/>
                      </a:lnTo>
                      <a:lnTo>
                        <a:pt x="144" y="4"/>
                      </a:lnTo>
                      <a:lnTo>
                        <a:pt x="133" y="4"/>
                      </a:lnTo>
                      <a:lnTo>
                        <a:pt x="127" y="2"/>
                      </a:lnTo>
                      <a:lnTo>
                        <a:pt x="120" y="2"/>
                      </a:lnTo>
                      <a:lnTo>
                        <a:pt x="112" y="2"/>
                      </a:lnTo>
                      <a:lnTo>
                        <a:pt x="101" y="2"/>
                      </a:lnTo>
                      <a:lnTo>
                        <a:pt x="94" y="2"/>
                      </a:lnTo>
                      <a:lnTo>
                        <a:pt x="88" y="2"/>
                      </a:lnTo>
                      <a:lnTo>
                        <a:pt x="79" y="2"/>
                      </a:lnTo>
                      <a:lnTo>
                        <a:pt x="71" y="0"/>
                      </a:lnTo>
                      <a:lnTo>
                        <a:pt x="64" y="0"/>
                      </a:lnTo>
                      <a:lnTo>
                        <a:pt x="58" y="0"/>
                      </a:lnTo>
                      <a:lnTo>
                        <a:pt x="49" y="0"/>
                      </a:lnTo>
                      <a:lnTo>
                        <a:pt x="41" y="0"/>
                      </a:lnTo>
                      <a:lnTo>
                        <a:pt x="37" y="0"/>
                      </a:lnTo>
                      <a:lnTo>
                        <a:pt x="32" y="0"/>
                      </a:lnTo>
                      <a:lnTo>
                        <a:pt x="24" y="0"/>
                      </a:lnTo>
                      <a:lnTo>
                        <a:pt x="15" y="4"/>
                      </a:lnTo>
                      <a:lnTo>
                        <a:pt x="7" y="15"/>
                      </a:lnTo>
                      <a:lnTo>
                        <a:pt x="2" y="30"/>
                      </a:lnTo>
                      <a:lnTo>
                        <a:pt x="0" y="49"/>
                      </a:lnTo>
                      <a:lnTo>
                        <a:pt x="0" y="77"/>
                      </a:lnTo>
                      <a:lnTo>
                        <a:pt x="0" y="96"/>
                      </a:lnTo>
                      <a:lnTo>
                        <a:pt x="0" y="116"/>
                      </a:lnTo>
                      <a:lnTo>
                        <a:pt x="0" y="143"/>
                      </a:lnTo>
                      <a:lnTo>
                        <a:pt x="2" y="163"/>
                      </a:lnTo>
                      <a:lnTo>
                        <a:pt x="7" y="178"/>
                      </a:lnTo>
                      <a:lnTo>
                        <a:pt x="15" y="188"/>
                      </a:lnTo>
                      <a:lnTo>
                        <a:pt x="24" y="193"/>
                      </a:lnTo>
                      <a:lnTo>
                        <a:pt x="32" y="193"/>
                      </a:lnTo>
                      <a:lnTo>
                        <a:pt x="39" y="195"/>
                      </a:lnTo>
                      <a:lnTo>
                        <a:pt x="45" y="195"/>
                      </a:lnTo>
                      <a:lnTo>
                        <a:pt x="56" y="197"/>
                      </a:lnTo>
                      <a:lnTo>
                        <a:pt x="64" y="197"/>
                      </a:lnTo>
                      <a:lnTo>
                        <a:pt x="71" y="197"/>
                      </a:lnTo>
                      <a:lnTo>
                        <a:pt x="77" y="197"/>
                      </a:lnTo>
                      <a:lnTo>
                        <a:pt x="86" y="197"/>
                      </a:lnTo>
                      <a:lnTo>
                        <a:pt x="97" y="199"/>
                      </a:lnTo>
                      <a:lnTo>
                        <a:pt x="103" y="199"/>
                      </a:lnTo>
                      <a:lnTo>
                        <a:pt x="109" y="199"/>
                      </a:lnTo>
                      <a:lnTo>
                        <a:pt x="120" y="199"/>
                      </a:lnTo>
                      <a:lnTo>
                        <a:pt x="129" y="199"/>
                      </a:lnTo>
                      <a:lnTo>
                        <a:pt x="135" y="199"/>
                      </a:lnTo>
                      <a:lnTo>
                        <a:pt x="142" y="199"/>
                      </a:lnTo>
                      <a:lnTo>
                        <a:pt x="150" y="199"/>
                      </a:lnTo>
                      <a:lnTo>
                        <a:pt x="159" y="201"/>
                      </a:lnTo>
                      <a:lnTo>
                        <a:pt x="163" y="201"/>
                      </a:lnTo>
                      <a:lnTo>
                        <a:pt x="167" y="201"/>
                      </a:lnTo>
                      <a:lnTo>
                        <a:pt x="176" y="201"/>
                      </a:lnTo>
                      <a:close/>
                    </a:path>
                  </a:pathLst>
                </a:custGeom>
                <a:solidFill>
                  <a:srgbClr val="DBE5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 name="Freeform 336"/>
                <p:cNvSpPr>
                  <a:spLocks/>
                </p:cNvSpPr>
                <p:nvPr/>
              </p:nvSpPr>
              <p:spPr bwMode="auto">
                <a:xfrm>
                  <a:off x="2510" y="2137"/>
                  <a:ext cx="197" cy="208"/>
                </a:xfrm>
                <a:custGeom>
                  <a:avLst/>
                  <a:gdLst>
                    <a:gd name="T0" fmla="*/ 182 w 197"/>
                    <a:gd name="T1" fmla="*/ 204 h 208"/>
                    <a:gd name="T2" fmla="*/ 195 w 197"/>
                    <a:gd name="T3" fmla="*/ 178 h 208"/>
                    <a:gd name="T4" fmla="*/ 197 w 197"/>
                    <a:gd name="T5" fmla="*/ 127 h 208"/>
                    <a:gd name="T6" fmla="*/ 197 w 197"/>
                    <a:gd name="T7" fmla="*/ 84 h 208"/>
                    <a:gd name="T8" fmla="*/ 195 w 197"/>
                    <a:gd name="T9" fmla="*/ 35 h 208"/>
                    <a:gd name="T10" fmla="*/ 182 w 197"/>
                    <a:gd name="T11" fmla="*/ 5 h 208"/>
                    <a:gd name="T12" fmla="*/ 165 w 197"/>
                    <a:gd name="T13" fmla="*/ 0 h 208"/>
                    <a:gd name="T14" fmla="*/ 152 w 197"/>
                    <a:gd name="T15" fmla="*/ 0 h 208"/>
                    <a:gd name="T16" fmla="*/ 133 w 197"/>
                    <a:gd name="T17" fmla="*/ 0 h 208"/>
                    <a:gd name="T18" fmla="*/ 120 w 197"/>
                    <a:gd name="T19" fmla="*/ 0 h 208"/>
                    <a:gd name="T20" fmla="*/ 101 w 197"/>
                    <a:gd name="T21" fmla="*/ 0 h 208"/>
                    <a:gd name="T22" fmla="*/ 88 w 197"/>
                    <a:gd name="T23" fmla="*/ 0 h 208"/>
                    <a:gd name="T24" fmla="*/ 68 w 197"/>
                    <a:gd name="T25" fmla="*/ 0 h 208"/>
                    <a:gd name="T26" fmla="*/ 58 w 197"/>
                    <a:gd name="T27" fmla="*/ 0 h 208"/>
                    <a:gd name="T28" fmla="*/ 41 w 197"/>
                    <a:gd name="T29" fmla="*/ 0 h 208"/>
                    <a:gd name="T30" fmla="*/ 32 w 197"/>
                    <a:gd name="T31" fmla="*/ 0 h 208"/>
                    <a:gd name="T32" fmla="*/ 15 w 197"/>
                    <a:gd name="T33" fmla="*/ 5 h 208"/>
                    <a:gd name="T34" fmla="*/ 2 w 197"/>
                    <a:gd name="T35" fmla="*/ 28 h 208"/>
                    <a:gd name="T36" fmla="*/ 0 w 197"/>
                    <a:gd name="T37" fmla="*/ 80 h 208"/>
                    <a:gd name="T38" fmla="*/ 0 w 197"/>
                    <a:gd name="T39" fmla="*/ 118 h 208"/>
                    <a:gd name="T40" fmla="*/ 2 w 197"/>
                    <a:gd name="T41" fmla="*/ 167 h 208"/>
                    <a:gd name="T42" fmla="*/ 15 w 197"/>
                    <a:gd name="T43" fmla="*/ 195 h 208"/>
                    <a:gd name="T44" fmla="*/ 32 w 197"/>
                    <a:gd name="T45" fmla="*/ 202 h 208"/>
                    <a:gd name="T46" fmla="*/ 45 w 197"/>
                    <a:gd name="T47" fmla="*/ 202 h 208"/>
                    <a:gd name="T48" fmla="*/ 64 w 197"/>
                    <a:gd name="T49" fmla="*/ 204 h 208"/>
                    <a:gd name="T50" fmla="*/ 77 w 197"/>
                    <a:gd name="T51" fmla="*/ 204 h 208"/>
                    <a:gd name="T52" fmla="*/ 96 w 197"/>
                    <a:gd name="T53" fmla="*/ 204 h 208"/>
                    <a:gd name="T54" fmla="*/ 109 w 197"/>
                    <a:gd name="T55" fmla="*/ 206 h 208"/>
                    <a:gd name="T56" fmla="*/ 126 w 197"/>
                    <a:gd name="T57" fmla="*/ 206 h 208"/>
                    <a:gd name="T58" fmla="*/ 139 w 197"/>
                    <a:gd name="T59" fmla="*/ 206 h 208"/>
                    <a:gd name="T60" fmla="*/ 156 w 197"/>
                    <a:gd name="T61" fmla="*/ 206 h 208"/>
                    <a:gd name="T62" fmla="*/ 165 w 197"/>
                    <a:gd name="T63" fmla="*/ 20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7" h="208">
                      <a:moveTo>
                        <a:pt x="173" y="208"/>
                      </a:moveTo>
                      <a:lnTo>
                        <a:pt x="182" y="204"/>
                      </a:lnTo>
                      <a:lnTo>
                        <a:pt x="191" y="193"/>
                      </a:lnTo>
                      <a:lnTo>
                        <a:pt x="195" y="178"/>
                      </a:lnTo>
                      <a:lnTo>
                        <a:pt x="197" y="157"/>
                      </a:lnTo>
                      <a:lnTo>
                        <a:pt x="197" y="127"/>
                      </a:lnTo>
                      <a:lnTo>
                        <a:pt x="197" y="105"/>
                      </a:lnTo>
                      <a:lnTo>
                        <a:pt x="197" y="84"/>
                      </a:lnTo>
                      <a:lnTo>
                        <a:pt x="197" y="54"/>
                      </a:lnTo>
                      <a:lnTo>
                        <a:pt x="195" y="35"/>
                      </a:lnTo>
                      <a:lnTo>
                        <a:pt x="191" y="17"/>
                      </a:lnTo>
                      <a:lnTo>
                        <a:pt x="182" y="5"/>
                      </a:lnTo>
                      <a:lnTo>
                        <a:pt x="173" y="0"/>
                      </a:lnTo>
                      <a:lnTo>
                        <a:pt x="165" y="0"/>
                      </a:lnTo>
                      <a:lnTo>
                        <a:pt x="158" y="0"/>
                      </a:lnTo>
                      <a:lnTo>
                        <a:pt x="152" y="0"/>
                      </a:lnTo>
                      <a:lnTo>
                        <a:pt x="141" y="0"/>
                      </a:lnTo>
                      <a:lnTo>
                        <a:pt x="133" y="0"/>
                      </a:lnTo>
                      <a:lnTo>
                        <a:pt x="126" y="0"/>
                      </a:lnTo>
                      <a:lnTo>
                        <a:pt x="120" y="0"/>
                      </a:lnTo>
                      <a:lnTo>
                        <a:pt x="111" y="0"/>
                      </a:lnTo>
                      <a:lnTo>
                        <a:pt x="101" y="0"/>
                      </a:lnTo>
                      <a:lnTo>
                        <a:pt x="94" y="0"/>
                      </a:lnTo>
                      <a:lnTo>
                        <a:pt x="88" y="0"/>
                      </a:lnTo>
                      <a:lnTo>
                        <a:pt x="77" y="0"/>
                      </a:lnTo>
                      <a:lnTo>
                        <a:pt x="68" y="0"/>
                      </a:lnTo>
                      <a:lnTo>
                        <a:pt x="64" y="0"/>
                      </a:lnTo>
                      <a:lnTo>
                        <a:pt x="58" y="0"/>
                      </a:lnTo>
                      <a:lnTo>
                        <a:pt x="49" y="0"/>
                      </a:lnTo>
                      <a:lnTo>
                        <a:pt x="41" y="0"/>
                      </a:lnTo>
                      <a:lnTo>
                        <a:pt x="36" y="0"/>
                      </a:lnTo>
                      <a:lnTo>
                        <a:pt x="32" y="0"/>
                      </a:lnTo>
                      <a:lnTo>
                        <a:pt x="23" y="0"/>
                      </a:lnTo>
                      <a:lnTo>
                        <a:pt x="15" y="5"/>
                      </a:lnTo>
                      <a:lnTo>
                        <a:pt x="6" y="13"/>
                      </a:lnTo>
                      <a:lnTo>
                        <a:pt x="2" y="28"/>
                      </a:lnTo>
                      <a:lnTo>
                        <a:pt x="0" y="50"/>
                      </a:lnTo>
                      <a:lnTo>
                        <a:pt x="0" y="80"/>
                      </a:lnTo>
                      <a:lnTo>
                        <a:pt x="0" y="99"/>
                      </a:lnTo>
                      <a:lnTo>
                        <a:pt x="0" y="118"/>
                      </a:lnTo>
                      <a:lnTo>
                        <a:pt x="0" y="148"/>
                      </a:lnTo>
                      <a:lnTo>
                        <a:pt x="2" y="167"/>
                      </a:lnTo>
                      <a:lnTo>
                        <a:pt x="6" y="185"/>
                      </a:lnTo>
                      <a:lnTo>
                        <a:pt x="15" y="195"/>
                      </a:lnTo>
                      <a:lnTo>
                        <a:pt x="23" y="200"/>
                      </a:lnTo>
                      <a:lnTo>
                        <a:pt x="32" y="202"/>
                      </a:lnTo>
                      <a:lnTo>
                        <a:pt x="38" y="202"/>
                      </a:lnTo>
                      <a:lnTo>
                        <a:pt x="45" y="202"/>
                      </a:lnTo>
                      <a:lnTo>
                        <a:pt x="53" y="202"/>
                      </a:lnTo>
                      <a:lnTo>
                        <a:pt x="64" y="204"/>
                      </a:lnTo>
                      <a:lnTo>
                        <a:pt x="71" y="204"/>
                      </a:lnTo>
                      <a:lnTo>
                        <a:pt x="77" y="204"/>
                      </a:lnTo>
                      <a:lnTo>
                        <a:pt x="86" y="204"/>
                      </a:lnTo>
                      <a:lnTo>
                        <a:pt x="96" y="204"/>
                      </a:lnTo>
                      <a:lnTo>
                        <a:pt x="103" y="204"/>
                      </a:lnTo>
                      <a:lnTo>
                        <a:pt x="109" y="206"/>
                      </a:lnTo>
                      <a:lnTo>
                        <a:pt x="118" y="206"/>
                      </a:lnTo>
                      <a:lnTo>
                        <a:pt x="126" y="206"/>
                      </a:lnTo>
                      <a:lnTo>
                        <a:pt x="133" y="206"/>
                      </a:lnTo>
                      <a:lnTo>
                        <a:pt x="139" y="206"/>
                      </a:lnTo>
                      <a:lnTo>
                        <a:pt x="148" y="206"/>
                      </a:lnTo>
                      <a:lnTo>
                        <a:pt x="156" y="206"/>
                      </a:lnTo>
                      <a:lnTo>
                        <a:pt x="161" y="206"/>
                      </a:lnTo>
                      <a:lnTo>
                        <a:pt x="165" y="208"/>
                      </a:lnTo>
                      <a:lnTo>
                        <a:pt x="173" y="208"/>
                      </a:lnTo>
                      <a:close/>
                    </a:path>
                  </a:pathLst>
                </a:custGeom>
                <a:solidFill>
                  <a:srgbClr val="DBE5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0" name="Freeform 337"/>
                <p:cNvSpPr>
                  <a:spLocks/>
                </p:cNvSpPr>
                <p:nvPr/>
              </p:nvSpPr>
              <p:spPr bwMode="auto">
                <a:xfrm>
                  <a:off x="2733" y="2139"/>
                  <a:ext cx="197" cy="219"/>
                </a:xfrm>
                <a:custGeom>
                  <a:avLst/>
                  <a:gdLst>
                    <a:gd name="T0" fmla="*/ 182 w 197"/>
                    <a:gd name="T1" fmla="*/ 215 h 219"/>
                    <a:gd name="T2" fmla="*/ 195 w 197"/>
                    <a:gd name="T3" fmla="*/ 187 h 219"/>
                    <a:gd name="T4" fmla="*/ 197 w 197"/>
                    <a:gd name="T5" fmla="*/ 133 h 219"/>
                    <a:gd name="T6" fmla="*/ 197 w 197"/>
                    <a:gd name="T7" fmla="*/ 88 h 219"/>
                    <a:gd name="T8" fmla="*/ 195 w 197"/>
                    <a:gd name="T9" fmla="*/ 37 h 219"/>
                    <a:gd name="T10" fmla="*/ 182 w 197"/>
                    <a:gd name="T11" fmla="*/ 7 h 219"/>
                    <a:gd name="T12" fmla="*/ 165 w 197"/>
                    <a:gd name="T13" fmla="*/ 3 h 219"/>
                    <a:gd name="T14" fmla="*/ 152 w 197"/>
                    <a:gd name="T15" fmla="*/ 3 h 219"/>
                    <a:gd name="T16" fmla="*/ 132 w 197"/>
                    <a:gd name="T17" fmla="*/ 3 h 219"/>
                    <a:gd name="T18" fmla="*/ 120 w 197"/>
                    <a:gd name="T19" fmla="*/ 0 h 219"/>
                    <a:gd name="T20" fmla="*/ 100 w 197"/>
                    <a:gd name="T21" fmla="*/ 0 h 219"/>
                    <a:gd name="T22" fmla="*/ 88 w 197"/>
                    <a:gd name="T23" fmla="*/ 0 h 219"/>
                    <a:gd name="T24" fmla="*/ 68 w 197"/>
                    <a:gd name="T25" fmla="*/ 0 h 219"/>
                    <a:gd name="T26" fmla="*/ 55 w 197"/>
                    <a:gd name="T27" fmla="*/ 3 h 219"/>
                    <a:gd name="T28" fmla="*/ 38 w 197"/>
                    <a:gd name="T29" fmla="*/ 0 h 219"/>
                    <a:gd name="T30" fmla="*/ 30 w 197"/>
                    <a:gd name="T31" fmla="*/ 0 h 219"/>
                    <a:gd name="T32" fmla="*/ 13 w 197"/>
                    <a:gd name="T33" fmla="*/ 3 h 219"/>
                    <a:gd name="T34" fmla="*/ 2 w 197"/>
                    <a:gd name="T35" fmla="*/ 33 h 219"/>
                    <a:gd name="T36" fmla="*/ 0 w 197"/>
                    <a:gd name="T37" fmla="*/ 82 h 219"/>
                    <a:gd name="T38" fmla="*/ 0 w 197"/>
                    <a:gd name="T39" fmla="*/ 125 h 219"/>
                    <a:gd name="T40" fmla="*/ 2 w 197"/>
                    <a:gd name="T41" fmla="*/ 176 h 219"/>
                    <a:gd name="T42" fmla="*/ 13 w 197"/>
                    <a:gd name="T43" fmla="*/ 206 h 219"/>
                    <a:gd name="T44" fmla="*/ 32 w 197"/>
                    <a:gd name="T45" fmla="*/ 210 h 219"/>
                    <a:gd name="T46" fmla="*/ 45 w 197"/>
                    <a:gd name="T47" fmla="*/ 210 h 219"/>
                    <a:gd name="T48" fmla="*/ 62 w 197"/>
                    <a:gd name="T49" fmla="*/ 213 h 219"/>
                    <a:gd name="T50" fmla="*/ 75 w 197"/>
                    <a:gd name="T51" fmla="*/ 215 h 219"/>
                    <a:gd name="T52" fmla="*/ 94 w 197"/>
                    <a:gd name="T53" fmla="*/ 215 h 219"/>
                    <a:gd name="T54" fmla="*/ 107 w 197"/>
                    <a:gd name="T55" fmla="*/ 215 h 219"/>
                    <a:gd name="T56" fmla="*/ 126 w 197"/>
                    <a:gd name="T57" fmla="*/ 215 h 219"/>
                    <a:gd name="T58" fmla="*/ 139 w 197"/>
                    <a:gd name="T59" fmla="*/ 217 h 219"/>
                    <a:gd name="T60" fmla="*/ 156 w 197"/>
                    <a:gd name="T61" fmla="*/ 219 h 219"/>
                    <a:gd name="T62" fmla="*/ 165 w 197"/>
                    <a:gd name="T63" fmla="*/ 21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7" h="219">
                      <a:moveTo>
                        <a:pt x="173" y="219"/>
                      </a:moveTo>
                      <a:lnTo>
                        <a:pt x="182" y="215"/>
                      </a:lnTo>
                      <a:lnTo>
                        <a:pt x="190" y="204"/>
                      </a:lnTo>
                      <a:lnTo>
                        <a:pt x="195" y="187"/>
                      </a:lnTo>
                      <a:lnTo>
                        <a:pt x="197" y="165"/>
                      </a:lnTo>
                      <a:lnTo>
                        <a:pt x="197" y="133"/>
                      </a:lnTo>
                      <a:lnTo>
                        <a:pt x="197" y="110"/>
                      </a:lnTo>
                      <a:lnTo>
                        <a:pt x="197" y="88"/>
                      </a:lnTo>
                      <a:lnTo>
                        <a:pt x="197" y="58"/>
                      </a:lnTo>
                      <a:lnTo>
                        <a:pt x="195" y="37"/>
                      </a:lnTo>
                      <a:lnTo>
                        <a:pt x="190" y="20"/>
                      </a:lnTo>
                      <a:lnTo>
                        <a:pt x="182" y="7"/>
                      </a:lnTo>
                      <a:lnTo>
                        <a:pt x="173" y="3"/>
                      </a:lnTo>
                      <a:lnTo>
                        <a:pt x="165" y="3"/>
                      </a:lnTo>
                      <a:lnTo>
                        <a:pt x="158" y="3"/>
                      </a:lnTo>
                      <a:lnTo>
                        <a:pt x="152" y="3"/>
                      </a:lnTo>
                      <a:lnTo>
                        <a:pt x="141" y="3"/>
                      </a:lnTo>
                      <a:lnTo>
                        <a:pt x="132" y="3"/>
                      </a:lnTo>
                      <a:lnTo>
                        <a:pt x="126" y="0"/>
                      </a:lnTo>
                      <a:lnTo>
                        <a:pt x="120" y="0"/>
                      </a:lnTo>
                      <a:lnTo>
                        <a:pt x="111" y="0"/>
                      </a:lnTo>
                      <a:lnTo>
                        <a:pt x="100" y="0"/>
                      </a:lnTo>
                      <a:lnTo>
                        <a:pt x="94" y="0"/>
                      </a:lnTo>
                      <a:lnTo>
                        <a:pt x="88" y="0"/>
                      </a:lnTo>
                      <a:lnTo>
                        <a:pt x="77" y="0"/>
                      </a:lnTo>
                      <a:lnTo>
                        <a:pt x="68" y="0"/>
                      </a:lnTo>
                      <a:lnTo>
                        <a:pt x="62" y="0"/>
                      </a:lnTo>
                      <a:lnTo>
                        <a:pt x="55" y="3"/>
                      </a:lnTo>
                      <a:lnTo>
                        <a:pt x="47" y="3"/>
                      </a:lnTo>
                      <a:lnTo>
                        <a:pt x="38" y="0"/>
                      </a:lnTo>
                      <a:lnTo>
                        <a:pt x="34" y="0"/>
                      </a:lnTo>
                      <a:lnTo>
                        <a:pt x="30" y="0"/>
                      </a:lnTo>
                      <a:lnTo>
                        <a:pt x="21" y="0"/>
                      </a:lnTo>
                      <a:lnTo>
                        <a:pt x="13" y="3"/>
                      </a:lnTo>
                      <a:lnTo>
                        <a:pt x="6" y="15"/>
                      </a:lnTo>
                      <a:lnTo>
                        <a:pt x="2" y="33"/>
                      </a:lnTo>
                      <a:lnTo>
                        <a:pt x="0" y="52"/>
                      </a:lnTo>
                      <a:lnTo>
                        <a:pt x="0" y="82"/>
                      </a:lnTo>
                      <a:lnTo>
                        <a:pt x="0" y="103"/>
                      </a:lnTo>
                      <a:lnTo>
                        <a:pt x="0" y="125"/>
                      </a:lnTo>
                      <a:lnTo>
                        <a:pt x="0" y="157"/>
                      </a:lnTo>
                      <a:lnTo>
                        <a:pt x="2" y="176"/>
                      </a:lnTo>
                      <a:lnTo>
                        <a:pt x="6" y="193"/>
                      </a:lnTo>
                      <a:lnTo>
                        <a:pt x="13" y="206"/>
                      </a:lnTo>
                      <a:lnTo>
                        <a:pt x="21" y="210"/>
                      </a:lnTo>
                      <a:lnTo>
                        <a:pt x="32" y="210"/>
                      </a:lnTo>
                      <a:lnTo>
                        <a:pt x="38" y="210"/>
                      </a:lnTo>
                      <a:lnTo>
                        <a:pt x="45" y="210"/>
                      </a:lnTo>
                      <a:lnTo>
                        <a:pt x="53" y="210"/>
                      </a:lnTo>
                      <a:lnTo>
                        <a:pt x="62" y="213"/>
                      </a:lnTo>
                      <a:lnTo>
                        <a:pt x="68" y="213"/>
                      </a:lnTo>
                      <a:lnTo>
                        <a:pt x="75" y="215"/>
                      </a:lnTo>
                      <a:lnTo>
                        <a:pt x="85" y="215"/>
                      </a:lnTo>
                      <a:lnTo>
                        <a:pt x="94" y="215"/>
                      </a:lnTo>
                      <a:lnTo>
                        <a:pt x="100" y="215"/>
                      </a:lnTo>
                      <a:lnTo>
                        <a:pt x="107" y="215"/>
                      </a:lnTo>
                      <a:lnTo>
                        <a:pt x="117" y="215"/>
                      </a:lnTo>
                      <a:lnTo>
                        <a:pt x="126" y="215"/>
                      </a:lnTo>
                      <a:lnTo>
                        <a:pt x="132" y="215"/>
                      </a:lnTo>
                      <a:lnTo>
                        <a:pt x="139" y="217"/>
                      </a:lnTo>
                      <a:lnTo>
                        <a:pt x="147" y="217"/>
                      </a:lnTo>
                      <a:lnTo>
                        <a:pt x="156" y="219"/>
                      </a:lnTo>
                      <a:lnTo>
                        <a:pt x="160" y="219"/>
                      </a:lnTo>
                      <a:lnTo>
                        <a:pt x="165" y="219"/>
                      </a:lnTo>
                      <a:lnTo>
                        <a:pt x="173" y="219"/>
                      </a:lnTo>
                      <a:close/>
                    </a:path>
                  </a:pathLst>
                </a:custGeom>
                <a:solidFill>
                  <a:srgbClr val="DBE5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1" name="Freeform 338"/>
                <p:cNvSpPr>
                  <a:spLocks/>
                </p:cNvSpPr>
                <p:nvPr/>
              </p:nvSpPr>
              <p:spPr bwMode="auto">
                <a:xfrm>
                  <a:off x="2392" y="2392"/>
                  <a:ext cx="199" cy="214"/>
                </a:xfrm>
                <a:custGeom>
                  <a:avLst/>
                  <a:gdLst>
                    <a:gd name="T0" fmla="*/ 167 w 199"/>
                    <a:gd name="T1" fmla="*/ 9 h 214"/>
                    <a:gd name="T2" fmla="*/ 154 w 199"/>
                    <a:gd name="T3" fmla="*/ 9 h 214"/>
                    <a:gd name="T4" fmla="*/ 135 w 199"/>
                    <a:gd name="T5" fmla="*/ 7 h 214"/>
                    <a:gd name="T6" fmla="*/ 122 w 199"/>
                    <a:gd name="T7" fmla="*/ 7 h 214"/>
                    <a:gd name="T8" fmla="*/ 103 w 199"/>
                    <a:gd name="T9" fmla="*/ 4 h 214"/>
                    <a:gd name="T10" fmla="*/ 90 w 199"/>
                    <a:gd name="T11" fmla="*/ 4 h 214"/>
                    <a:gd name="T12" fmla="*/ 71 w 199"/>
                    <a:gd name="T13" fmla="*/ 2 h 214"/>
                    <a:gd name="T14" fmla="*/ 58 w 199"/>
                    <a:gd name="T15" fmla="*/ 0 h 214"/>
                    <a:gd name="T16" fmla="*/ 41 w 199"/>
                    <a:gd name="T17" fmla="*/ 0 h 214"/>
                    <a:gd name="T18" fmla="*/ 32 w 199"/>
                    <a:gd name="T19" fmla="*/ 0 h 214"/>
                    <a:gd name="T20" fmla="*/ 15 w 199"/>
                    <a:gd name="T21" fmla="*/ 2 h 214"/>
                    <a:gd name="T22" fmla="*/ 2 w 199"/>
                    <a:gd name="T23" fmla="*/ 28 h 214"/>
                    <a:gd name="T24" fmla="*/ 0 w 199"/>
                    <a:gd name="T25" fmla="*/ 77 h 214"/>
                    <a:gd name="T26" fmla="*/ 0 w 199"/>
                    <a:gd name="T27" fmla="*/ 116 h 214"/>
                    <a:gd name="T28" fmla="*/ 2 w 199"/>
                    <a:gd name="T29" fmla="*/ 165 h 214"/>
                    <a:gd name="T30" fmla="*/ 15 w 199"/>
                    <a:gd name="T31" fmla="*/ 193 h 214"/>
                    <a:gd name="T32" fmla="*/ 34 w 199"/>
                    <a:gd name="T33" fmla="*/ 199 h 214"/>
                    <a:gd name="T34" fmla="*/ 47 w 199"/>
                    <a:gd name="T35" fmla="*/ 202 h 214"/>
                    <a:gd name="T36" fmla="*/ 64 w 199"/>
                    <a:gd name="T37" fmla="*/ 204 h 214"/>
                    <a:gd name="T38" fmla="*/ 77 w 199"/>
                    <a:gd name="T39" fmla="*/ 204 h 214"/>
                    <a:gd name="T40" fmla="*/ 97 w 199"/>
                    <a:gd name="T41" fmla="*/ 206 h 214"/>
                    <a:gd name="T42" fmla="*/ 109 w 199"/>
                    <a:gd name="T43" fmla="*/ 208 h 214"/>
                    <a:gd name="T44" fmla="*/ 129 w 199"/>
                    <a:gd name="T45" fmla="*/ 210 h 214"/>
                    <a:gd name="T46" fmla="*/ 141 w 199"/>
                    <a:gd name="T47" fmla="*/ 210 h 214"/>
                    <a:gd name="T48" fmla="*/ 159 w 199"/>
                    <a:gd name="T49" fmla="*/ 212 h 214"/>
                    <a:gd name="T50" fmla="*/ 167 w 199"/>
                    <a:gd name="T51" fmla="*/ 212 h 214"/>
                    <a:gd name="T52" fmla="*/ 184 w 199"/>
                    <a:gd name="T53" fmla="*/ 212 h 214"/>
                    <a:gd name="T54" fmla="*/ 197 w 199"/>
                    <a:gd name="T55" fmla="*/ 184 h 214"/>
                    <a:gd name="T56" fmla="*/ 199 w 199"/>
                    <a:gd name="T57" fmla="*/ 135 h 214"/>
                    <a:gd name="T58" fmla="*/ 199 w 199"/>
                    <a:gd name="T59" fmla="*/ 92 h 214"/>
                    <a:gd name="T60" fmla="*/ 197 w 199"/>
                    <a:gd name="T61" fmla="*/ 43 h 214"/>
                    <a:gd name="T62" fmla="*/ 184 w 199"/>
                    <a:gd name="T63" fmla="*/ 15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9" h="214">
                      <a:moveTo>
                        <a:pt x="176" y="11"/>
                      </a:moveTo>
                      <a:lnTo>
                        <a:pt x="167" y="9"/>
                      </a:lnTo>
                      <a:lnTo>
                        <a:pt x="161" y="9"/>
                      </a:lnTo>
                      <a:lnTo>
                        <a:pt x="154" y="9"/>
                      </a:lnTo>
                      <a:lnTo>
                        <a:pt x="144" y="7"/>
                      </a:lnTo>
                      <a:lnTo>
                        <a:pt x="135" y="7"/>
                      </a:lnTo>
                      <a:lnTo>
                        <a:pt x="129" y="7"/>
                      </a:lnTo>
                      <a:lnTo>
                        <a:pt x="122" y="7"/>
                      </a:lnTo>
                      <a:lnTo>
                        <a:pt x="114" y="4"/>
                      </a:lnTo>
                      <a:lnTo>
                        <a:pt x="103" y="4"/>
                      </a:lnTo>
                      <a:lnTo>
                        <a:pt x="97" y="4"/>
                      </a:lnTo>
                      <a:lnTo>
                        <a:pt x="90" y="4"/>
                      </a:lnTo>
                      <a:lnTo>
                        <a:pt x="79" y="2"/>
                      </a:lnTo>
                      <a:lnTo>
                        <a:pt x="71" y="2"/>
                      </a:lnTo>
                      <a:lnTo>
                        <a:pt x="64" y="0"/>
                      </a:lnTo>
                      <a:lnTo>
                        <a:pt x="58" y="0"/>
                      </a:lnTo>
                      <a:lnTo>
                        <a:pt x="49" y="0"/>
                      </a:lnTo>
                      <a:lnTo>
                        <a:pt x="41" y="0"/>
                      </a:lnTo>
                      <a:lnTo>
                        <a:pt x="37" y="0"/>
                      </a:lnTo>
                      <a:lnTo>
                        <a:pt x="32" y="0"/>
                      </a:lnTo>
                      <a:lnTo>
                        <a:pt x="24" y="0"/>
                      </a:lnTo>
                      <a:lnTo>
                        <a:pt x="15" y="2"/>
                      </a:lnTo>
                      <a:lnTo>
                        <a:pt x="7" y="13"/>
                      </a:lnTo>
                      <a:lnTo>
                        <a:pt x="2" y="28"/>
                      </a:lnTo>
                      <a:lnTo>
                        <a:pt x="0" y="47"/>
                      </a:lnTo>
                      <a:lnTo>
                        <a:pt x="0" y="77"/>
                      </a:lnTo>
                      <a:lnTo>
                        <a:pt x="0" y="97"/>
                      </a:lnTo>
                      <a:lnTo>
                        <a:pt x="0" y="116"/>
                      </a:lnTo>
                      <a:lnTo>
                        <a:pt x="0" y="146"/>
                      </a:lnTo>
                      <a:lnTo>
                        <a:pt x="2" y="165"/>
                      </a:lnTo>
                      <a:lnTo>
                        <a:pt x="7" y="182"/>
                      </a:lnTo>
                      <a:lnTo>
                        <a:pt x="15" y="193"/>
                      </a:lnTo>
                      <a:lnTo>
                        <a:pt x="24" y="197"/>
                      </a:lnTo>
                      <a:lnTo>
                        <a:pt x="34" y="199"/>
                      </a:lnTo>
                      <a:lnTo>
                        <a:pt x="41" y="199"/>
                      </a:lnTo>
                      <a:lnTo>
                        <a:pt x="47" y="202"/>
                      </a:lnTo>
                      <a:lnTo>
                        <a:pt x="56" y="204"/>
                      </a:lnTo>
                      <a:lnTo>
                        <a:pt x="64" y="204"/>
                      </a:lnTo>
                      <a:lnTo>
                        <a:pt x="71" y="204"/>
                      </a:lnTo>
                      <a:lnTo>
                        <a:pt x="77" y="204"/>
                      </a:lnTo>
                      <a:lnTo>
                        <a:pt x="86" y="206"/>
                      </a:lnTo>
                      <a:lnTo>
                        <a:pt x="97" y="206"/>
                      </a:lnTo>
                      <a:lnTo>
                        <a:pt x="103" y="208"/>
                      </a:lnTo>
                      <a:lnTo>
                        <a:pt x="109" y="208"/>
                      </a:lnTo>
                      <a:lnTo>
                        <a:pt x="120" y="210"/>
                      </a:lnTo>
                      <a:lnTo>
                        <a:pt x="129" y="210"/>
                      </a:lnTo>
                      <a:lnTo>
                        <a:pt x="135" y="210"/>
                      </a:lnTo>
                      <a:lnTo>
                        <a:pt x="141" y="210"/>
                      </a:lnTo>
                      <a:lnTo>
                        <a:pt x="150" y="210"/>
                      </a:lnTo>
                      <a:lnTo>
                        <a:pt x="159" y="212"/>
                      </a:lnTo>
                      <a:lnTo>
                        <a:pt x="163" y="212"/>
                      </a:lnTo>
                      <a:lnTo>
                        <a:pt x="167" y="212"/>
                      </a:lnTo>
                      <a:lnTo>
                        <a:pt x="176" y="214"/>
                      </a:lnTo>
                      <a:lnTo>
                        <a:pt x="184" y="212"/>
                      </a:lnTo>
                      <a:lnTo>
                        <a:pt x="193" y="202"/>
                      </a:lnTo>
                      <a:lnTo>
                        <a:pt x="197" y="184"/>
                      </a:lnTo>
                      <a:lnTo>
                        <a:pt x="199" y="165"/>
                      </a:lnTo>
                      <a:lnTo>
                        <a:pt x="199" y="135"/>
                      </a:lnTo>
                      <a:lnTo>
                        <a:pt x="199" y="114"/>
                      </a:lnTo>
                      <a:lnTo>
                        <a:pt x="199" y="92"/>
                      </a:lnTo>
                      <a:lnTo>
                        <a:pt x="199" y="62"/>
                      </a:lnTo>
                      <a:lnTo>
                        <a:pt x="197" y="43"/>
                      </a:lnTo>
                      <a:lnTo>
                        <a:pt x="193" y="26"/>
                      </a:lnTo>
                      <a:lnTo>
                        <a:pt x="184" y="15"/>
                      </a:lnTo>
                      <a:lnTo>
                        <a:pt x="176" y="11"/>
                      </a:lnTo>
                      <a:close/>
                    </a:path>
                  </a:pathLst>
                </a:custGeom>
                <a:solidFill>
                  <a:srgbClr val="DBE5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 name="Freeform 339"/>
                <p:cNvSpPr>
                  <a:spLocks/>
                </p:cNvSpPr>
                <p:nvPr/>
              </p:nvSpPr>
              <p:spPr bwMode="auto">
                <a:xfrm>
                  <a:off x="2838" y="2414"/>
                  <a:ext cx="96" cy="242"/>
                </a:xfrm>
                <a:custGeom>
                  <a:avLst/>
                  <a:gdLst>
                    <a:gd name="T0" fmla="*/ 0 w 96"/>
                    <a:gd name="T1" fmla="*/ 60 h 242"/>
                    <a:gd name="T2" fmla="*/ 0 w 96"/>
                    <a:gd name="T3" fmla="*/ 92 h 242"/>
                    <a:gd name="T4" fmla="*/ 0 w 96"/>
                    <a:gd name="T5" fmla="*/ 113 h 242"/>
                    <a:gd name="T6" fmla="*/ 0 w 96"/>
                    <a:gd name="T7" fmla="*/ 135 h 242"/>
                    <a:gd name="T8" fmla="*/ 0 w 96"/>
                    <a:gd name="T9" fmla="*/ 167 h 242"/>
                    <a:gd name="T10" fmla="*/ 2 w 96"/>
                    <a:gd name="T11" fmla="*/ 188 h 242"/>
                    <a:gd name="T12" fmla="*/ 6 w 96"/>
                    <a:gd name="T13" fmla="*/ 205 h 242"/>
                    <a:gd name="T14" fmla="*/ 15 w 96"/>
                    <a:gd name="T15" fmla="*/ 218 h 242"/>
                    <a:gd name="T16" fmla="*/ 23 w 96"/>
                    <a:gd name="T17" fmla="*/ 222 h 242"/>
                    <a:gd name="T18" fmla="*/ 34 w 96"/>
                    <a:gd name="T19" fmla="*/ 225 h 242"/>
                    <a:gd name="T20" fmla="*/ 42 w 96"/>
                    <a:gd name="T21" fmla="*/ 225 h 242"/>
                    <a:gd name="T22" fmla="*/ 51 w 96"/>
                    <a:gd name="T23" fmla="*/ 225 h 242"/>
                    <a:gd name="T24" fmla="*/ 62 w 96"/>
                    <a:gd name="T25" fmla="*/ 227 h 242"/>
                    <a:gd name="T26" fmla="*/ 70 w 96"/>
                    <a:gd name="T27" fmla="*/ 231 h 242"/>
                    <a:gd name="T28" fmla="*/ 79 w 96"/>
                    <a:gd name="T29" fmla="*/ 240 h 242"/>
                    <a:gd name="T30" fmla="*/ 85 w 96"/>
                    <a:gd name="T31" fmla="*/ 242 h 242"/>
                    <a:gd name="T32" fmla="*/ 92 w 96"/>
                    <a:gd name="T33" fmla="*/ 231 h 242"/>
                    <a:gd name="T34" fmla="*/ 96 w 96"/>
                    <a:gd name="T35" fmla="*/ 212 h 242"/>
                    <a:gd name="T36" fmla="*/ 96 w 96"/>
                    <a:gd name="T37" fmla="*/ 197 h 242"/>
                    <a:gd name="T38" fmla="*/ 94 w 96"/>
                    <a:gd name="T39" fmla="*/ 177 h 242"/>
                    <a:gd name="T40" fmla="*/ 92 w 96"/>
                    <a:gd name="T41" fmla="*/ 152 h 242"/>
                    <a:gd name="T42" fmla="*/ 92 w 96"/>
                    <a:gd name="T43" fmla="*/ 128 h 242"/>
                    <a:gd name="T44" fmla="*/ 92 w 96"/>
                    <a:gd name="T45" fmla="*/ 113 h 242"/>
                    <a:gd name="T46" fmla="*/ 92 w 96"/>
                    <a:gd name="T47" fmla="*/ 98 h 242"/>
                    <a:gd name="T48" fmla="*/ 92 w 96"/>
                    <a:gd name="T49" fmla="*/ 75 h 242"/>
                    <a:gd name="T50" fmla="*/ 94 w 96"/>
                    <a:gd name="T51" fmla="*/ 53 h 242"/>
                    <a:gd name="T52" fmla="*/ 96 w 96"/>
                    <a:gd name="T53" fmla="*/ 38 h 242"/>
                    <a:gd name="T54" fmla="*/ 96 w 96"/>
                    <a:gd name="T55" fmla="*/ 25 h 242"/>
                    <a:gd name="T56" fmla="*/ 92 w 96"/>
                    <a:gd name="T57" fmla="*/ 12 h 242"/>
                    <a:gd name="T58" fmla="*/ 81 w 96"/>
                    <a:gd name="T59" fmla="*/ 0 h 242"/>
                    <a:gd name="T60" fmla="*/ 72 w 96"/>
                    <a:gd name="T61" fmla="*/ 2 h 242"/>
                    <a:gd name="T62" fmla="*/ 64 w 96"/>
                    <a:gd name="T63" fmla="*/ 6 h 242"/>
                    <a:gd name="T64" fmla="*/ 53 w 96"/>
                    <a:gd name="T65" fmla="*/ 10 h 242"/>
                    <a:gd name="T66" fmla="*/ 45 w 96"/>
                    <a:gd name="T67" fmla="*/ 8 h 242"/>
                    <a:gd name="T68" fmla="*/ 38 w 96"/>
                    <a:gd name="T69" fmla="*/ 8 h 242"/>
                    <a:gd name="T70" fmla="*/ 32 w 96"/>
                    <a:gd name="T71" fmla="*/ 8 h 242"/>
                    <a:gd name="T72" fmla="*/ 23 w 96"/>
                    <a:gd name="T73" fmla="*/ 8 h 242"/>
                    <a:gd name="T74" fmla="*/ 15 w 96"/>
                    <a:gd name="T75" fmla="*/ 10 h 242"/>
                    <a:gd name="T76" fmla="*/ 6 w 96"/>
                    <a:gd name="T77" fmla="*/ 21 h 242"/>
                    <a:gd name="T78" fmla="*/ 2 w 96"/>
                    <a:gd name="T79" fmla="*/ 38 h 242"/>
                    <a:gd name="T80" fmla="*/ 0 w 96"/>
                    <a:gd name="T81" fmla="*/ 6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6" h="242">
                      <a:moveTo>
                        <a:pt x="0" y="60"/>
                      </a:moveTo>
                      <a:lnTo>
                        <a:pt x="0" y="92"/>
                      </a:lnTo>
                      <a:lnTo>
                        <a:pt x="0" y="113"/>
                      </a:lnTo>
                      <a:lnTo>
                        <a:pt x="0" y="135"/>
                      </a:lnTo>
                      <a:lnTo>
                        <a:pt x="0" y="167"/>
                      </a:lnTo>
                      <a:lnTo>
                        <a:pt x="2" y="188"/>
                      </a:lnTo>
                      <a:lnTo>
                        <a:pt x="6" y="205"/>
                      </a:lnTo>
                      <a:lnTo>
                        <a:pt x="15" y="218"/>
                      </a:lnTo>
                      <a:lnTo>
                        <a:pt x="23" y="222"/>
                      </a:lnTo>
                      <a:lnTo>
                        <a:pt x="34" y="225"/>
                      </a:lnTo>
                      <a:lnTo>
                        <a:pt x="42" y="225"/>
                      </a:lnTo>
                      <a:lnTo>
                        <a:pt x="51" y="225"/>
                      </a:lnTo>
                      <a:lnTo>
                        <a:pt x="62" y="227"/>
                      </a:lnTo>
                      <a:lnTo>
                        <a:pt x="70" y="231"/>
                      </a:lnTo>
                      <a:lnTo>
                        <a:pt x="79" y="240"/>
                      </a:lnTo>
                      <a:lnTo>
                        <a:pt x="85" y="242"/>
                      </a:lnTo>
                      <a:lnTo>
                        <a:pt x="92" y="231"/>
                      </a:lnTo>
                      <a:lnTo>
                        <a:pt x="96" y="212"/>
                      </a:lnTo>
                      <a:lnTo>
                        <a:pt x="96" y="197"/>
                      </a:lnTo>
                      <a:lnTo>
                        <a:pt x="94" y="177"/>
                      </a:lnTo>
                      <a:lnTo>
                        <a:pt x="92" y="152"/>
                      </a:lnTo>
                      <a:lnTo>
                        <a:pt x="92" y="128"/>
                      </a:lnTo>
                      <a:lnTo>
                        <a:pt x="92" y="113"/>
                      </a:lnTo>
                      <a:lnTo>
                        <a:pt x="92" y="98"/>
                      </a:lnTo>
                      <a:lnTo>
                        <a:pt x="92" y="75"/>
                      </a:lnTo>
                      <a:lnTo>
                        <a:pt x="94" y="53"/>
                      </a:lnTo>
                      <a:lnTo>
                        <a:pt x="96" y="38"/>
                      </a:lnTo>
                      <a:lnTo>
                        <a:pt x="96" y="25"/>
                      </a:lnTo>
                      <a:lnTo>
                        <a:pt x="92" y="12"/>
                      </a:lnTo>
                      <a:lnTo>
                        <a:pt x="81" y="0"/>
                      </a:lnTo>
                      <a:lnTo>
                        <a:pt x="72" y="2"/>
                      </a:lnTo>
                      <a:lnTo>
                        <a:pt x="64" y="6"/>
                      </a:lnTo>
                      <a:lnTo>
                        <a:pt x="53" y="10"/>
                      </a:lnTo>
                      <a:lnTo>
                        <a:pt x="45" y="8"/>
                      </a:lnTo>
                      <a:lnTo>
                        <a:pt x="38" y="8"/>
                      </a:lnTo>
                      <a:lnTo>
                        <a:pt x="32" y="8"/>
                      </a:lnTo>
                      <a:lnTo>
                        <a:pt x="23" y="8"/>
                      </a:lnTo>
                      <a:lnTo>
                        <a:pt x="15" y="10"/>
                      </a:lnTo>
                      <a:lnTo>
                        <a:pt x="6" y="21"/>
                      </a:lnTo>
                      <a:lnTo>
                        <a:pt x="2" y="38"/>
                      </a:lnTo>
                      <a:lnTo>
                        <a:pt x="0" y="60"/>
                      </a:lnTo>
                      <a:close/>
                    </a:path>
                  </a:pathLst>
                </a:custGeom>
                <a:solidFill>
                  <a:srgbClr val="DBE5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 name="Freeform 340"/>
                <p:cNvSpPr>
                  <a:spLocks/>
                </p:cNvSpPr>
                <p:nvPr/>
              </p:nvSpPr>
              <p:spPr bwMode="auto">
                <a:xfrm>
                  <a:off x="2274" y="2373"/>
                  <a:ext cx="99" cy="214"/>
                </a:xfrm>
                <a:custGeom>
                  <a:avLst/>
                  <a:gdLst>
                    <a:gd name="T0" fmla="*/ 99 w 99"/>
                    <a:gd name="T1" fmla="*/ 165 h 214"/>
                    <a:gd name="T2" fmla="*/ 99 w 99"/>
                    <a:gd name="T3" fmla="*/ 135 h 214"/>
                    <a:gd name="T4" fmla="*/ 99 w 99"/>
                    <a:gd name="T5" fmla="*/ 113 h 214"/>
                    <a:gd name="T6" fmla="*/ 99 w 99"/>
                    <a:gd name="T7" fmla="*/ 94 h 214"/>
                    <a:gd name="T8" fmla="*/ 99 w 99"/>
                    <a:gd name="T9" fmla="*/ 64 h 214"/>
                    <a:gd name="T10" fmla="*/ 97 w 99"/>
                    <a:gd name="T11" fmla="*/ 45 h 214"/>
                    <a:gd name="T12" fmla="*/ 92 w 99"/>
                    <a:gd name="T13" fmla="*/ 30 h 214"/>
                    <a:gd name="T14" fmla="*/ 84 w 99"/>
                    <a:gd name="T15" fmla="*/ 19 h 214"/>
                    <a:gd name="T16" fmla="*/ 75 w 99"/>
                    <a:gd name="T17" fmla="*/ 15 h 214"/>
                    <a:gd name="T18" fmla="*/ 65 w 99"/>
                    <a:gd name="T19" fmla="*/ 13 h 214"/>
                    <a:gd name="T20" fmla="*/ 56 w 99"/>
                    <a:gd name="T21" fmla="*/ 13 h 214"/>
                    <a:gd name="T22" fmla="*/ 47 w 99"/>
                    <a:gd name="T23" fmla="*/ 13 h 214"/>
                    <a:gd name="T24" fmla="*/ 37 w 99"/>
                    <a:gd name="T25" fmla="*/ 11 h 214"/>
                    <a:gd name="T26" fmla="*/ 28 w 99"/>
                    <a:gd name="T27" fmla="*/ 6 h 214"/>
                    <a:gd name="T28" fmla="*/ 20 w 99"/>
                    <a:gd name="T29" fmla="*/ 0 h 214"/>
                    <a:gd name="T30" fmla="*/ 13 w 99"/>
                    <a:gd name="T31" fmla="*/ 0 h 214"/>
                    <a:gd name="T32" fmla="*/ 7 w 99"/>
                    <a:gd name="T33" fmla="*/ 9 h 214"/>
                    <a:gd name="T34" fmla="*/ 0 w 99"/>
                    <a:gd name="T35" fmla="*/ 26 h 214"/>
                    <a:gd name="T36" fmla="*/ 2 w 99"/>
                    <a:gd name="T37" fmla="*/ 41 h 214"/>
                    <a:gd name="T38" fmla="*/ 5 w 99"/>
                    <a:gd name="T39" fmla="*/ 58 h 214"/>
                    <a:gd name="T40" fmla="*/ 7 w 99"/>
                    <a:gd name="T41" fmla="*/ 79 h 214"/>
                    <a:gd name="T42" fmla="*/ 7 w 99"/>
                    <a:gd name="T43" fmla="*/ 98 h 214"/>
                    <a:gd name="T44" fmla="*/ 7 w 99"/>
                    <a:gd name="T45" fmla="*/ 113 h 214"/>
                    <a:gd name="T46" fmla="*/ 7 w 99"/>
                    <a:gd name="T47" fmla="*/ 126 h 214"/>
                    <a:gd name="T48" fmla="*/ 7 w 99"/>
                    <a:gd name="T49" fmla="*/ 148 h 214"/>
                    <a:gd name="T50" fmla="*/ 5 w 99"/>
                    <a:gd name="T51" fmla="*/ 165 h 214"/>
                    <a:gd name="T52" fmla="*/ 2 w 99"/>
                    <a:gd name="T53" fmla="*/ 180 h 214"/>
                    <a:gd name="T54" fmla="*/ 2 w 99"/>
                    <a:gd name="T55" fmla="*/ 191 h 214"/>
                    <a:gd name="T56" fmla="*/ 7 w 99"/>
                    <a:gd name="T57" fmla="*/ 203 h 214"/>
                    <a:gd name="T58" fmla="*/ 17 w 99"/>
                    <a:gd name="T59" fmla="*/ 214 h 214"/>
                    <a:gd name="T60" fmla="*/ 24 w 99"/>
                    <a:gd name="T61" fmla="*/ 214 h 214"/>
                    <a:gd name="T62" fmla="*/ 32 w 99"/>
                    <a:gd name="T63" fmla="*/ 210 h 214"/>
                    <a:gd name="T64" fmla="*/ 45 w 99"/>
                    <a:gd name="T65" fmla="*/ 208 h 214"/>
                    <a:gd name="T66" fmla="*/ 54 w 99"/>
                    <a:gd name="T67" fmla="*/ 210 h 214"/>
                    <a:gd name="T68" fmla="*/ 60 w 99"/>
                    <a:gd name="T69" fmla="*/ 210 h 214"/>
                    <a:gd name="T70" fmla="*/ 67 w 99"/>
                    <a:gd name="T71" fmla="*/ 210 h 214"/>
                    <a:gd name="T72" fmla="*/ 75 w 99"/>
                    <a:gd name="T73" fmla="*/ 210 h 214"/>
                    <a:gd name="T74" fmla="*/ 84 w 99"/>
                    <a:gd name="T75" fmla="*/ 208 h 214"/>
                    <a:gd name="T76" fmla="*/ 92 w 99"/>
                    <a:gd name="T77" fmla="*/ 197 h 214"/>
                    <a:gd name="T78" fmla="*/ 97 w 99"/>
                    <a:gd name="T79" fmla="*/ 182 h 214"/>
                    <a:gd name="T80" fmla="*/ 99 w 99"/>
                    <a:gd name="T81" fmla="*/ 165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9" h="214">
                      <a:moveTo>
                        <a:pt x="99" y="165"/>
                      </a:moveTo>
                      <a:lnTo>
                        <a:pt x="99" y="135"/>
                      </a:lnTo>
                      <a:lnTo>
                        <a:pt x="99" y="113"/>
                      </a:lnTo>
                      <a:lnTo>
                        <a:pt x="99" y="94"/>
                      </a:lnTo>
                      <a:lnTo>
                        <a:pt x="99" y="64"/>
                      </a:lnTo>
                      <a:lnTo>
                        <a:pt x="97" y="45"/>
                      </a:lnTo>
                      <a:lnTo>
                        <a:pt x="92" y="30"/>
                      </a:lnTo>
                      <a:lnTo>
                        <a:pt x="84" y="19"/>
                      </a:lnTo>
                      <a:lnTo>
                        <a:pt x="75" y="15"/>
                      </a:lnTo>
                      <a:lnTo>
                        <a:pt x="65" y="13"/>
                      </a:lnTo>
                      <a:lnTo>
                        <a:pt x="56" y="13"/>
                      </a:lnTo>
                      <a:lnTo>
                        <a:pt x="47" y="13"/>
                      </a:lnTo>
                      <a:lnTo>
                        <a:pt x="37" y="11"/>
                      </a:lnTo>
                      <a:lnTo>
                        <a:pt x="28" y="6"/>
                      </a:lnTo>
                      <a:lnTo>
                        <a:pt x="20" y="0"/>
                      </a:lnTo>
                      <a:lnTo>
                        <a:pt x="13" y="0"/>
                      </a:lnTo>
                      <a:lnTo>
                        <a:pt x="7" y="9"/>
                      </a:lnTo>
                      <a:lnTo>
                        <a:pt x="0" y="26"/>
                      </a:lnTo>
                      <a:lnTo>
                        <a:pt x="2" y="41"/>
                      </a:lnTo>
                      <a:lnTo>
                        <a:pt x="5" y="58"/>
                      </a:lnTo>
                      <a:lnTo>
                        <a:pt x="7" y="79"/>
                      </a:lnTo>
                      <a:lnTo>
                        <a:pt x="7" y="98"/>
                      </a:lnTo>
                      <a:lnTo>
                        <a:pt x="7" y="113"/>
                      </a:lnTo>
                      <a:lnTo>
                        <a:pt x="7" y="126"/>
                      </a:lnTo>
                      <a:lnTo>
                        <a:pt x="7" y="148"/>
                      </a:lnTo>
                      <a:lnTo>
                        <a:pt x="5" y="165"/>
                      </a:lnTo>
                      <a:lnTo>
                        <a:pt x="2" y="180"/>
                      </a:lnTo>
                      <a:lnTo>
                        <a:pt x="2" y="191"/>
                      </a:lnTo>
                      <a:lnTo>
                        <a:pt x="7" y="203"/>
                      </a:lnTo>
                      <a:lnTo>
                        <a:pt x="17" y="214"/>
                      </a:lnTo>
                      <a:lnTo>
                        <a:pt x="24" y="214"/>
                      </a:lnTo>
                      <a:lnTo>
                        <a:pt x="32" y="210"/>
                      </a:lnTo>
                      <a:lnTo>
                        <a:pt x="45" y="208"/>
                      </a:lnTo>
                      <a:lnTo>
                        <a:pt x="54" y="210"/>
                      </a:lnTo>
                      <a:lnTo>
                        <a:pt x="60" y="210"/>
                      </a:lnTo>
                      <a:lnTo>
                        <a:pt x="67" y="210"/>
                      </a:lnTo>
                      <a:lnTo>
                        <a:pt x="75" y="210"/>
                      </a:lnTo>
                      <a:lnTo>
                        <a:pt x="84" y="208"/>
                      </a:lnTo>
                      <a:lnTo>
                        <a:pt x="92" y="197"/>
                      </a:lnTo>
                      <a:lnTo>
                        <a:pt x="97" y="182"/>
                      </a:lnTo>
                      <a:lnTo>
                        <a:pt x="99" y="165"/>
                      </a:lnTo>
                      <a:close/>
                    </a:path>
                  </a:pathLst>
                </a:custGeom>
                <a:solidFill>
                  <a:srgbClr val="DBE5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 name="Freeform 341"/>
                <p:cNvSpPr>
                  <a:spLocks/>
                </p:cNvSpPr>
                <p:nvPr/>
              </p:nvSpPr>
              <p:spPr bwMode="auto">
                <a:xfrm>
                  <a:off x="2287" y="2641"/>
                  <a:ext cx="199" cy="218"/>
                </a:xfrm>
                <a:custGeom>
                  <a:avLst/>
                  <a:gdLst>
                    <a:gd name="T0" fmla="*/ 184 w 199"/>
                    <a:gd name="T1" fmla="*/ 216 h 218"/>
                    <a:gd name="T2" fmla="*/ 195 w 199"/>
                    <a:gd name="T3" fmla="*/ 190 h 218"/>
                    <a:gd name="T4" fmla="*/ 197 w 199"/>
                    <a:gd name="T5" fmla="*/ 141 h 218"/>
                    <a:gd name="T6" fmla="*/ 199 w 199"/>
                    <a:gd name="T7" fmla="*/ 100 h 218"/>
                    <a:gd name="T8" fmla="*/ 197 w 199"/>
                    <a:gd name="T9" fmla="*/ 51 h 218"/>
                    <a:gd name="T10" fmla="*/ 184 w 199"/>
                    <a:gd name="T11" fmla="*/ 21 h 218"/>
                    <a:gd name="T12" fmla="*/ 165 w 199"/>
                    <a:gd name="T13" fmla="*/ 15 h 218"/>
                    <a:gd name="T14" fmla="*/ 152 w 199"/>
                    <a:gd name="T15" fmla="*/ 15 h 218"/>
                    <a:gd name="T16" fmla="*/ 133 w 199"/>
                    <a:gd name="T17" fmla="*/ 13 h 218"/>
                    <a:gd name="T18" fmla="*/ 120 w 199"/>
                    <a:gd name="T19" fmla="*/ 10 h 218"/>
                    <a:gd name="T20" fmla="*/ 101 w 199"/>
                    <a:gd name="T21" fmla="*/ 8 h 218"/>
                    <a:gd name="T22" fmla="*/ 88 w 199"/>
                    <a:gd name="T23" fmla="*/ 6 h 218"/>
                    <a:gd name="T24" fmla="*/ 71 w 199"/>
                    <a:gd name="T25" fmla="*/ 4 h 218"/>
                    <a:gd name="T26" fmla="*/ 58 w 199"/>
                    <a:gd name="T27" fmla="*/ 4 h 218"/>
                    <a:gd name="T28" fmla="*/ 41 w 199"/>
                    <a:gd name="T29" fmla="*/ 2 h 218"/>
                    <a:gd name="T30" fmla="*/ 32 w 199"/>
                    <a:gd name="T31" fmla="*/ 2 h 218"/>
                    <a:gd name="T32" fmla="*/ 15 w 199"/>
                    <a:gd name="T33" fmla="*/ 2 h 218"/>
                    <a:gd name="T34" fmla="*/ 2 w 199"/>
                    <a:gd name="T35" fmla="*/ 25 h 218"/>
                    <a:gd name="T36" fmla="*/ 0 w 199"/>
                    <a:gd name="T37" fmla="*/ 75 h 218"/>
                    <a:gd name="T38" fmla="*/ 0 w 199"/>
                    <a:gd name="T39" fmla="*/ 113 h 218"/>
                    <a:gd name="T40" fmla="*/ 2 w 199"/>
                    <a:gd name="T41" fmla="*/ 160 h 218"/>
                    <a:gd name="T42" fmla="*/ 15 w 199"/>
                    <a:gd name="T43" fmla="*/ 188 h 218"/>
                    <a:gd name="T44" fmla="*/ 32 w 199"/>
                    <a:gd name="T45" fmla="*/ 197 h 218"/>
                    <a:gd name="T46" fmla="*/ 45 w 199"/>
                    <a:gd name="T47" fmla="*/ 197 h 218"/>
                    <a:gd name="T48" fmla="*/ 64 w 199"/>
                    <a:gd name="T49" fmla="*/ 201 h 218"/>
                    <a:gd name="T50" fmla="*/ 77 w 199"/>
                    <a:gd name="T51" fmla="*/ 203 h 218"/>
                    <a:gd name="T52" fmla="*/ 97 w 199"/>
                    <a:gd name="T53" fmla="*/ 205 h 218"/>
                    <a:gd name="T54" fmla="*/ 109 w 199"/>
                    <a:gd name="T55" fmla="*/ 207 h 218"/>
                    <a:gd name="T56" fmla="*/ 129 w 199"/>
                    <a:gd name="T57" fmla="*/ 210 h 218"/>
                    <a:gd name="T58" fmla="*/ 142 w 199"/>
                    <a:gd name="T59" fmla="*/ 212 h 218"/>
                    <a:gd name="T60" fmla="*/ 159 w 199"/>
                    <a:gd name="T61" fmla="*/ 214 h 218"/>
                    <a:gd name="T62" fmla="*/ 167 w 199"/>
                    <a:gd name="T63" fmla="*/ 216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9" h="218">
                      <a:moveTo>
                        <a:pt x="176" y="218"/>
                      </a:moveTo>
                      <a:lnTo>
                        <a:pt x="184" y="216"/>
                      </a:lnTo>
                      <a:lnTo>
                        <a:pt x="191" y="205"/>
                      </a:lnTo>
                      <a:lnTo>
                        <a:pt x="195" y="190"/>
                      </a:lnTo>
                      <a:lnTo>
                        <a:pt x="197" y="171"/>
                      </a:lnTo>
                      <a:lnTo>
                        <a:pt x="197" y="141"/>
                      </a:lnTo>
                      <a:lnTo>
                        <a:pt x="199" y="120"/>
                      </a:lnTo>
                      <a:lnTo>
                        <a:pt x="199" y="100"/>
                      </a:lnTo>
                      <a:lnTo>
                        <a:pt x="199" y="70"/>
                      </a:lnTo>
                      <a:lnTo>
                        <a:pt x="197" y="51"/>
                      </a:lnTo>
                      <a:lnTo>
                        <a:pt x="193" y="34"/>
                      </a:lnTo>
                      <a:lnTo>
                        <a:pt x="184" y="21"/>
                      </a:lnTo>
                      <a:lnTo>
                        <a:pt x="176" y="17"/>
                      </a:lnTo>
                      <a:lnTo>
                        <a:pt x="165" y="15"/>
                      </a:lnTo>
                      <a:lnTo>
                        <a:pt x="159" y="15"/>
                      </a:lnTo>
                      <a:lnTo>
                        <a:pt x="152" y="15"/>
                      </a:lnTo>
                      <a:lnTo>
                        <a:pt x="144" y="15"/>
                      </a:lnTo>
                      <a:lnTo>
                        <a:pt x="133" y="13"/>
                      </a:lnTo>
                      <a:lnTo>
                        <a:pt x="127" y="10"/>
                      </a:lnTo>
                      <a:lnTo>
                        <a:pt x="120" y="10"/>
                      </a:lnTo>
                      <a:lnTo>
                        <a:pt x="112" y="8"/>
                      </a:lnTo>
                      <a:lnTo>
                        <a:pt x="101" y="8"/>
                      </a:lnTo>
                      <a:lnTo>
                        <a:pt x="94" y="6"/>
                      </a:lnTo>
                      <a:lnTo>
                        <a:pt x="88" y="6"/>
                      </a:lnTo>
                      <a:lnTo>
                        <a:pt x="79" y="6"/>
                      </a:lnTo>
                      <a:lnTo>
                        <a:pt x="71" y="4"/>
                      </a:lnTo>
                      <a:lnTo>
                        <a:pt x="64" y="4"/>
                      </a:lnTo>
                      <a:lnTo>
                        <a:pt x="58" y="4"/>
                      </a:lnTo>
                      <a:lnTo>
                        <a:pt x="49" y="2"/>
                      </a:lnTo>
                      <a:lnTo>
                        <a:pt x="41" y="2"/>
                      </a:lnTo>
                      <a:lnTo>
                        <a:pt x="37" y="2"/>
                      </a:lnTo>
                      <a:lnTo>
                        <a:pt x="32" y="2"/>
                      </a:lnTo>
                      <a:lnTo>
                        <a:pt x="24" y="0"/>
                      </a:lnTo>
                      <a:lnTo>
                        <a:pt x="15" y="2"/>
                      </a:lnTo>
                      <a:lnTo>
                        <a:pt x="7" y="10"/>
                      </a:lnTo>
                      <a:lnTo>
                        <a:pt x="2" y="25"/>
                      </a:lnTo>
                      <a:lnTo>
                        <a:pt x="0" y="45"/>
                      </a:lnTo>
                      <a:lnTo>
                        <a:pt x="0" y="75"/>
                      </a:lnTo>
                      <a:lnTo>
                        <a:pt x="0" y="94"/>
                      </a:lnTo>
                      <a:lnTo>
                        <a:pt x="0" y="113"/>
                      </a:lnTo>
                      <a:lnTo>
                        <a:pt x="0" y="141"/>
                      </a:lnTo>
                      <a:lnTo>
                        <a:pt x="2" y="160"/>
                      </a:lnTo>
                      <a:lnTo>
                        <a:pt x="7" y="177"/>
                      </a:lnTo>
                      <a:lnTo>
                        <a:pt x="15" y="188"/>
                      </a:lnTo>
                      <a:lnTo>
                        <a:pt x="24" y="195"/>
                      </a:lnTo>
                      <a:lnTo>
                        <a:pt x="32" y="197"/>
                      </a:lnTo>
                      <a:lnTo>
                        <a:pt x="39" y="197"/>
                      </a:lnTo>
                      <a:lnTo>
                        <a:pt x="45" y="197"/>
                      </a:lnTo>
                      <a:lnTo>
                        <a:pt x="56" y="199"/>
                      </a:lnTo>
                      <a:lnTo>
                        <a:pt x="64" y="201"/>
                      </a:lnTo>
                      <a:lnTo>
                        <a:pt x="71" y="201"/>
                      </a:lnTo>
                      <a:lnTo>
                        <a:pt x="77" y="203"/>
                      </a:lnTo>
                      <a:lnTo>
                        <a:pt x="86" y="203"/>
                      </a:lnTo>
                      <a:lnTo>
                        <a:pt x="97" y="205"/>
                      </a:lnTo>
                      <a:lnTo>
                        <a:pt x="103" y="205"/>
                      </a:lnTo>
                      <a:lnTo>
                        <a:pt x="109" y="207"/>
                      </a:lnTo>
                      <a:lnTo>
                        <a:pt x="120" y="210"/>
                      </a:lnTo>
                      <a:lnTo>
                        <a:pt x="129" y="210"/>
                      </a:lnTo>
                      <a:lnTo>
                        <a:pt x="135" y="210"/>
                      </a:lnTo>
                      <a:lnTo>
                        <a:pt x="142" y="212"/>
                      </a:lnTo>
                      <a:lnTo>
                        <a:pt x="150" y="212"/>
                      </a:lnTo>
                      <a:lnTo>
                        <a:pt x="159" y="214"/>
                      </a:lnTo>
                      <a:lnTo>
                        <a:pt x="163" y="214"/>
                      </a:lnTo>
                      <a:lnTo>
                        <a:pt x="167" y="216"/>
                      </a:lnTo>
                      <a:lnTo>
                        <a:pt x="176" y="218"/>
                      </a:lnTo>
                      <a:close/>
                    </a:path>
                  </a:pathLst>
                </a:custGeom>
                <a:solidFill>
                  <a:srgbClr val="DBE5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 name="Freeform 342"/>
                <p:cNvSpPr>
                  <a:spLocks/>
                </p:cNvSpPr>
                <p:nvPr/>
              </p:nvSpPr>
              <p:spPr bwMode="auto">
                <a:xfrm>
                  <a:off x="2510" y="2666"/>
                  <a:ext cx="197" cy="225"/>
                </a:xfrm>
                <a:custGeom>
                  <a:avLst/>
                  <a:gdLst>
                    <a:gd name="T0" fmla="*/ 182 w 197"/>
                    <a:gd name="T1" fmla="*/ 223 h 225"/>
                    <a:gd name="T2" fmla="*/ 195 w 197"/>
                    <a:gd name="T3" fmla="*/ 197 h 225"/>
                    <a:gd name="T4" fmla="*/ 197 w 197"/>
                    <a:gd name="T5" fmla="*/ 146 h 225"/>
                    <a:gd name="T6" fmla="*/ 197 w 197"/>
                    <a:gd name="T7" fmla="*/ 103 h 225"/>
                    <a:gd name="T8" fmla="*/ 195 w 197"/>
                    <a:gd name="T9" fmla="*/ 52 h 225"/>
                    <a:gd name="T10" fmla="*/ 182 w 197"/>
                    <a:gd name="T11" fmla="*/ 22 h 225"/>
                    <a:gd name="T12" fmla="*/ 165 w 197"/>
                    <a:gd name="T13" fmla="*/ 15 h 225"/>
                    <a:gd name="T14" fmla="*/ 152 w 197"/>
                    <a:gd name="T15" fmla="*/ 15 h 225"/>
                    <a:gd name="T16" fmla="*/ 133 w 197"/>
                    <a:gd name="T17" fmla="*/ 11 h 225"/>
                    <a:gd name="T18" fmla="*/ 120 w 197"/>
                    <a:gd name="T19" fmla="*/ 11 h 225"/>
                    <a:gd name="T20" fmla="*/ 101 w 197"/>
                    <a:gd name="T21" fmla="*/ 9 h 225"/>
                    <a:gd name="T22" fmla="*/ 88 w 197"/>
                    <a:gd name="T23" fmla="*/ 7 h 225"/>
                    <a:gd name="T24" fmla="*/ 68 w 197"/>
                    <a:gd name="T25" fmla="*/ 5 h 225"/>
                    <a:gd name="T26" fmla="*/ 58 w 197"/>
                    <a:gd name="T27" fmla="*/ 5 h 225"/>
                    <a:gd name="T28" fmla="*/ 41 w 197"/>
                    <a:gd name="T29" fmla="*/ 3 h 225"/>
                    <a:gd name="T30" fmla="*/ 32 w 197"/>
                    <a:gd name="T31" fmla="*/ 0 h 225"/>
                    <a:gd name="T32" fmla="*/ 15 w 197"/>
                    <a:gd name="T33" fmla="*/ 3 h 225"/>
                    <a:gd name="T34" fmla="*/ 2 w 197"/>
                    <a:gd name="T35" fmla="*/ 28 h 225"/>
                    <a:gd name="T36" fmla="*/ 0 w 197"/>
                    <a:gd name="T37" fmla="*/ 77 h 225"/>
                    <a:gd name="T38" fmla="*/ 0 w 197"/>
                    <a:gd name="T39" fmla="*/ 118 h 225"/>
                    <a:gd name="T40" fmla="*/ 2 w 197"/>
                    <a:gd name="T41" fmla="*/ 167 h 225"/>
                    <a:gd name="T42" fmla="*/ 15 w 197"/>
                    <a:gd name="T43" fmla="*/ 195 h 225"/>
                    <a:gd name="T44" fmla="*/ 32 w 197"/>
                    <a:gd name="T45" fmla="*/ 204 h 225"/>
                    <a:gd name="T46" fmla="*/ 45 w 197"/>
                    <a:gd name="T47" fmla="*/ 206 h 225"/>
                    <a:gd name="T48" fmla="*/ 64 w 197"/>
                    <a:gd name="T49" fmla="*/ 210 h 225"/>
                    <a:gd name="T50" fmla="*/ 77 w 197"/>
                    <a:gd name="T51" fmla="*/ 210 h 225"/>
                    <a:gd name="T52" fmla="*/ 96 w 197"/>
                    <a:gd name="T53" fmla="*/ 215 h 225"/>
                    <a:gd name="T54" fmla="*/ 109 w 197"/>
                    <a:gd name="T55" fmla="*/ 217 h 225"/>
                    <a:gd name="T56" fmla="*/ 126 w 197"/>
                    <a:gd name="T57" fmla="*/ 219 h 225"/>
                    <a:gd name="T58" fmla="*/ 139 w 197"/>
                    <a:gd name="T59" fmla="*/ 219 h 225"/>
                    <a:gd name="T60" fmla="*/ 156 w 197"/>
                    <a:gd name="T61" fmla="*/ 223 h 225"/>
                    <a:gd name="T62" fmla="*/ 165 w 197"/>
                    <a:gd name="T63" fmla="*/ 225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7" h="225">
                      <a:moveTo>
                        <a:pt x="173" y="225"/>
                      </a:moveTo>
                      <a:lnTo>
                        <a:pt x="182" y="223"/>
                      </a:lnTo>
                      <a:lnTo>
                        <a:pt x="191" y="212"/>
                      </a:lnTo>
                      <a:lnTo>
                        <a:pt x="195" y="197"/>
                      </a:lnTo>
                      <a:lnTo>
                        <a:pt x="197" y="178"/>
                      </a:lnTo>
                      <a:lnTo>
                        <a:pt x="197" y="146"/>
                      </a:lnTo>
                      <a:lnTo>
                        <a:pt x="197" y="125"/>
                      </a:lnTo>
                      <a:lnTo>
                        <a:pt x="197" y="103"/>
                      </a:lnTo>
                      <a:lnTo>
                        <a:pt x="197" y="73"/>
                      </a:lnTo>
                      <a:lnTo>
                        <a:pt x="195" y="52"/>
                      </a:lnTo>
                      <a:lnTo>
                        <a:pt x="191" y="35"/>
                      </a:lnTo>
                      <a:lnTo>
                        <a:pt x="182" y="22"/>
                      </a:lnTo>
                      <a:lnTo>
                        <a:pt x="173" y="15"/>
                      </a:lnTo>
                      <a:lnTo>
                        <a:pt x="165" y="15"/>
                      </a:lnTo>
                      <a:lnTo>
                        <a:pt x="158" y="15"/>
                      </a:lnTo>
                      <a:lnTo>
                        <a:pt x="152" y="15"/>
                      </a:lnTo>
                      <a:lnTo>
                        <a:pt x="141" y="13"/>
                      </a:lnTo>
                      <a:lnTo>
                        <a:pt x="133" y="11"/>
                      </a:lnTo>
                      <a:lnTo>
                        <a:pt x="126" y="11"/>
                      </a:lnTo>
                      <a:lnTo>
                        <a:pt x="120" y="11"/>
                      </a:lnTo>
                      <a:lnTo>
                        <a:pt x="111" y="9"/>
                      </a:lnTo>
                      <a:lnTo>
                        <a:pt x="101" y="9"/>
                      </a:lnTo>
                      <a:lnTo>
                        <a:pt x="94" y="7"/>
                      </a:lnTo>
                      <a:lnTo>
                        <a:pt x="88" y="7"/>
                      </a:lnTo>
                      <a:lnTo>
                        <a:pt x="77" y="7"/>
                      </a:lnTo>
                      <a:lnTo>
                        <a:pt x="68" y="5"/>
                      </a:lnTo>
                      <a:lnTo>
                        <a:pt x="64" y="5"/>
                      </a:lnTo>
                      <a:lnTo>
                        <a:pt x="58" y="5"/>
                      </a:lnTo>
                      <a:lnTo>
                        <a:pt x="49" y="3"/>
                      </a:lnTo>
                      <a:lnTo>
                        <a:pt x="41" y="3"/>
                      </a:lnTo>
                      <a:lnTo>
                        <a:pt x="36" y="0"/>
                      </a:lnTo>
                      <a:lnTo>
                        <a:pt x="32" y="0"/>
                      </a:lnTo>
                      <a:lnTo>
                        <a:pt x="23" y="0"/>
                      </a:lnTo>
                      <a:lnTo>
                        <a:pt x="15" y="3"/>
                      </a:lnTo>
                      <a:lnTo>
                        <a:pt x="6" y="13"/>
                      </a:lnTo>
                      <a:lnTo>
                        <a:pt x="2" y="28"/>
                      </a:lnTo>
                      <a:lnTo>
                        <a:pt x="0" y="48"/>
                      </a:lnTo>
                      <a:lnTo>
                        <a:pt x="0" y="77"/>
                      </a:lnTo>
                      <a:lnTo>
                        <a:pt x="0" y="99"/>
                      </a:lnTo>
                      <a:lnTo>
                        <a:pt x="0" y="118"/>
                      </a:lnTo>
                      <a:lnTo>
                        <a:pt x="0" y="148"/>
                      </a:lnTo>
                      <a:lnTo>
                        <a:pt x="2" y="167"/>
                      </a:lnTo>
                      <a:lnTo>
                        <a:pt x="6" y="185"/>
                      </a:lnTo>
                      <a:lnTo>
                        <a:pt x="15" y="195"/>
                      </a:lnTo>
                      <a:lnTo>
                        <a:pt x="23" y="202"/>
                      </a:lnTo>
                      <a:lnTo>
                        <a:pt x="32" y="204"/>
                      </a:lnTo>
                      <a:lnTo>
                        <a:pt x="38" y="204"/>
                      </a:lnTo>
                      <a:lnTo>
                        <a:pt x="45" y="206"/>
                      </a:lnTo>
                      <a:lnTo>
                        <a:pt x="53" y="208"/>
                      </a:lnTo>
                      <a:lnTo>
                        <a:pt x="64" y="210"/>
                      </a:lnTo>
                      <a:lnTo>
                        <a:pt x="71" y="210"/>
                      </a:lnTo>
                      <a:lnTo>
                        <a:pt x="77" y="210"/>
                      </a:lnTo>
                      <a:lnTo>
                        <a:pt x="86" y="212"/>
                      </a:lnTo>
                      <a:lnTo>
                        <a:pt x="96" y="215"/>
                      </a:lnTo>
                      <a:lnTo>
                        <a:pt x="103" y="215"/>
                      </a:lnTo>
                      <a:lnTo>
                        <a:pt x="109" y="217"/>
                      </a:lnTo>
                      <a:lnTo>
                        <a:pt x="118" y="217"/>
                      </a:lnTo>
                      <a:lnTo>
                        <a:pt x="126" y="219"/>
                      </a:lnTo>
                      <a:lnTo>
                        <a:pt x="133" y="219"/>
                      </a:lnTo>
                      <a:lnTo>
                        <a:pt x="139" y="219"/>
                      </a:lnTo>
                      <a:lnTo>
                        <a:pt x="148" y="221"/>
                      </a:lnTo>
                      <a:lnTo>
                        <a:pt x="156" y="223"/>
                      </a:lnTo>
                      <a:lnTo>
                        <a:pt x="161" y="223"/>
                      </a:lnTo>
                      <a:lnTo>
                        <a:pt x="165" y="225"/>
                      </a:lnTo>
                      <a:lnTo>
                        <a:pt x="173" y="225"/>
                      </a:lnTo>
                      <a:close/>
                    </a:path>
                  </a:pathLst>
                </a:custGeom>
                <a:solidFill>
                  <a:srgbClr val="DBE5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 name="Freeform 343"/>
                <p:cNvSpPr>
                  <a:spLocks/>
                </p:cNvSpPr>
                <p:nvPr/>
              </p:nvSpPr>
              <p:spPr bwMode="auto">
                <a:xfrm>
                  <a:off x="2731" y="2692"/>
                  <a:ext cx="199" cy="236"/>
                </a:xfrm>
                <a:custGeom>
                  <a:avLst/>
                  <a:gdLst>
                    <a:gd name="T0" fmla="*/ 184 w 199"/>
                    <a:gd name="T1" fmla="*/ 234 h 236"/>
                    <a:gd name="T2" fmla="*/ 197 w 199"/>
                    <a:gd name="T3" fmla="*/ 206 h 236"/>
                    <a:gd name="T4" fmla="*/ 199 w 199"/>
                    <a:gd name="T5" fmla="*/ 152 h 236"/>
                    <a:gd name="T6" fmla="*/ 199 w 199"/>
                    <a:gd name="T7" fmla="*/ 107 h 236"/>
                    <a:gd name="T8" fmla="*/ 197 w 199"/>
                    <a:gd name="T9" fmla="*/ 54 h 236"/>
                    <a:gd name="T10" fmla="*/ 184 w 199"/>
                    <a:gd name="T11" fmla="*/ 24 h 236"/>
                    <a:gd name="T12" fmla="*/ 167 w 199"/>
                    <a:gd name="T13" fmla="*/ 15 h 236"/>
                    <a:gd name="T14" fmla="*/ 154 w 199"/>
                    <a:gd name="T15" fmla="*/ 15 h 236"/>
                    <a:gd name="T16" fmla="*/ 134 w 199"/>
                    <a:gd name="T17" fmla="*/ 13 h 236"/>
                    <a:gd name="T18" fmla="*/ 122 w 199"/>
                    <a:gd name="T19" fmla="*/ 11 h 236"/>
                    <a:gd name="T20" fmla="*/ 102 w 199"/>
                    <a:gd name="T21" fmla="*/ 9 h 236"/>
                    <a:gd name="T22" fmla="*/ 90 w 199"/>
                    <a:gd name="T23" fmla="*/ 9 h 236"/>
                    <a:gd name="T24" fmla="*/ 70 w 199"/>
                    <a:gd name="T25" fmla="*/ 4 h 236"/>
                    <a:gd name="T26" fmla="*/ 57 w 199"/>
                    <a:gd name="T27" fmla="*/ 2 h 236"/>
                    <a:gd name="T28" fmla="*/ 40 w 199"/>
                    <a:gd name="T29" fmla="*/ 2 h 236"/>
                    <a:gd name="T30" fmla="*/ 32 w 199"/>
                    <a:gd name="T31" fmla="*/ 0 h 236"/>
                    <a:gd name="T32" fmla="*/ 15 w 199"/>
                    <a:gd name="T33" fmla="*/ 2 h 236"/>
                    <a:gd name="T34" fmla="*/ 2 w 199"/>
                    <a:gd name="T35" fmla="*/ 28 h 236"/>
                    <a:gd name="T36" fmla="*/ 0 w 199"/>
                    <a:gd name="T37" fmla="*/ 81 h 236"/>
                    <a:gd name="T38" fmla="*/ 0 w 199"/>
                    <a:gd name="T39" fmla="*/ 124 h 236"/>
                    <a:gd name="T40" fmla="*/ 2 w 199"/>
                    <a:gd name="T41" fmla="*/ 176 h 236"/>
                    <a:gd name="T42" fmla="*/ 15 w 199"/>
                    <a:gd name="T43" fmla="*/ 206 h 236"/>
                    <a:gd name="T44" fmla="*/ 34 w 199"/>
                    <a:gd name="T45" fmla="*/ 212 h 236"/>
                    <a:gd name="T46" fmla="*/ 47 w 199"/>
                    <a:gd name="T47" fmla="*/ 214 h 236"/>
                    <a:gd name="T48" fmla="*/ 64 w 199"/>
                    <a:gd name="T49" fmla="*/ 216 h 236"/>
                    <a:gd name="T50" fmla="*/ 77 w 199"/>
                    <a:gd name="T51" fmla="*/ 219 h 236"/>
                    <a:gd name="T52" fmla="*/ 96 w 199"/>
                    <a:gd name="T53" fmla="*/ 223 h 236"/>
                    <a:gd name="T54" fmla="*/ 109 w 199"/>
                    <a:gd name="T55" fmla="*/ 225 h 236"/>
                    <a:gd name="T56" fmla="*/ 128 w 199"/>
                    <a:gd name="T57" fmla="*/ 227 h 236"/>
                    <a:gd name="T58" fmla="*/ 141 w 199"/>
                    <a:gd name="T59" fmla="*/ 229 h 236"/>
                    <a:gd name="T60" fmla="*/ 158 w 199"/>
                    <a:gd name="T61" fmla="*/ 231 h 236"/>
                    <a:gd name="T62" fmla="*/ 167 w 199"/>
                    <a:gd name="T63" fmla="*/ 23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9" h="236">
                      <a:moveTo>
                        <a:pt x="175" y="236"/>
                      </a:moveTo>
                      <a:lnTo>
                        <a:pt x="184" y="234"/>
                      </a:lnTo>
                      <a:lnTo>
                        <a:pt x="192" y="223"/>
                      </a:lnTo>
                      <a:lnTo>
                        <a:pt x="197" y="206"/>
                      </a:lnTo>
                      <a:lnTo>
                        <a:pt x="199" y="184"/>
                      </a:lnTo>
                      <a:lnTo>
                        <a:pt x="199" y="152"/>
                      </a:lnTo>
                      <a:lnTo>
                        <a:pt x="199" y="129"/>
                      </a:lnTo>
                      <a:lnTo>
                        <a:pt x="199" y="107"/>
                      </a:lnTo>
                      <a:lnTo>
                        <a:pt x="199" y="75"/>
                      </a:lnTo>
                      <a:lnTo>
                        <a:pt x="197" y="54"/>
                      </a:lnTo>
                      <a:lnTo>
                        <a:pt x="192" y="37"/>
                      </a:lnTo>
                      <a:lnTo>
                        <a:pt x="184" y="24"/>
                      </a:lnTo>
                      <a:lnTo>
                        <a:pt x="175" y="17"/>
                      </a:lnTo>
                      <a:lnTo>
                        <a:pt x="167" y="15"/>
                      </a:lnTo>
                      <a:lnTo>
                        <a:pt x="160" y="15"/>
                      </a:lnTo>
                      <a:lnTo>
                        <a:pt x="154" y="15"/>
                      </a:lnTo>
                      <a:lnTo>
                        <a:pt x="143" y="13"/>
                      </a:lnTo>
                      <a:lnTo>
                        <a:pt x="134" y="13"/>
                      </a:lnTo>
                      <a:lnTo>
                        <a:pt x="128" y="11"/>
                      </a:lnTo>
                      <a:lnTo>
                        <a:pt x="122" y="11"/>
                      </a:lnTo>
                      <a:lnTo>
                        <a:pt x="113" y="11"/>
                      </a:lnTo>
                      <a:lnTo>
                        <a:pt x="102" y="9"/>
                      </a:lnTo>
                      <a:lnTo>
                        <a:pt x="96" y="9"/>
                      </a:lnTo>
                      <a:lnTo>
                        <a:pt x="90" y="9"/>
                      </a:lnTo>
                      <a:lnTo>
                        <a:pt x="79" y="7"/>
                      </a:lnTo>
                      <a:lnTo>
                        <a:pt x="70" y="4"/>
                      </a:lnTo>
                      <a:lnTo>
                        <a:pt x="64" y="4"/>
                      </a:lnTo>
                      <a:lnTo>
                        <a:pt x="57" y="2"/>
                      </a:lnTo>
                      <a:lnTo>
                        <a:pt x="49" y="2"/>
                      </a:lnTo>
                      <a:lnTo>
                        <a:pt x="40" y="2"/>
                      </a:lnTo>
                      <a:lnTo>
                        <a:pt x="36" y="0"/>
                      </a:lnTo>
                      <a:lnTo>
                        <a:pt x="32" y="0"/>
                      </a:lnTo>
                      <a:lnTo>
                        <a:pt x="23" y="0"/>
                      </a:lnTo>
                      <a:lnTo>
                        <a:pt x="15" y="2"/>
                      </a:lnTo>
                      <a:lnTo>
                        <a:pt x="6" y="13"/>
                      </a:lnTo>
                      <a:lnTo>
                        <a:pt x="2" y="28"/>
                      </a:lnTo>
                      <a:lnTo>
                        <a:pt x="0" y="49"/>
                      </a:lnTo>
                      <a:lnTo>
                        <a:pt x="0" y="81"/>
                      </a:lnTo>
                      <a:lnTo>
                        <a:pt x="0" y="103"/>
                      </a:lnTo>
                      <a:lnTo>
                        <a:pt x="0" y="124"/>
                      </a:lnTo>
                      <a:lnTo>
                        <a:pt x="0" y="154"/>
                      </a:lnTo>
                      <a:lnTo>
                        <a:pt x="2" y="176"/>
                      </a:lnTo>
                      <a:lnTo>
                        <a:pt x="6" y="193"/>
                      </a:lnTo>
                      <a:lnTo>
                        <a:pt x="15" y="206"/>
                      </a:lnTo>
                      <a:lnTo>
                        <a:pt x="23" y="212"/>
                      </a:lnTo>
                      <a:lnTo>
                        <a:pt x="34" y="212"/>
                      </a:lnTo>
                      <a:lnTo>
                        <a:pt x="40" y="212"/>
                      </a:lnTo>
                      <a:lnTo>
                        <a:pt x="47" y="214"/>
                      </a:lnTo>
                      <a:lnTo>
                        <a:pt x="55" y="214"/>
                      </a:lnTo>
                      <a:lnTo>
                        <a:pt x="64" y="216"/>
                      </a:lnTo>
                      <a:lnTo>
                        <a:pt x="70" y="216"/>
                      </a:lnTo>
                      <a:lnTo>
                        <a:pt x="77" y="219"/>
                      </a:lnTo>
                      <a:lnTo>
                        <a:pt x="87" y="221"/>
                      </a:lnTo>
                      <a:lnTo>
                        <a:pt x="96" y="223"/>
                      </a:lnTo>
                      <a:lnTo>
                        <a:pt x="102" y="223"/>
                      </a:lnTo>
                      <a:lnTo>
                        <a:pt x="109" y="225"/>
                      </a:lnTo>
                      <a:lnTo>
                        <a:pt x="119" y="227"/>
                      </a:lnTo>
                      <a:lnTo>
                        <a:pt x="128" y="227"/>
                      </a:lnTo>
                      <a:lnTo>
                        <a:pt x="134" y="227"/>
                      </a:lnTo>
                      <a:lnTo>
                        <a:pt x="141" y="229"/>
                      </a:lnTo>
                      <a:lnTo>
                        <a:pt x="149" y="229"/>
                      </a:lnTo>
                      <a:lnTo>
                        <a:pt x="158" y="231"/>
                      </a:lnTo>
                      <a:lnTo>
                        <a:pt x="162" y="231"/>
                      </a:lnTo>
                      <a:lnTo>
                        <a:pt x="167" y="234"/>
                      </a:lnTo>
                      <a:lnTo>
                        <a:pt x="175" y="236"/>
                      </a:lnTo>
                      <a:close/>
                    </a:path>
                  </a:pathLst>
                </a:custGeom>
                <a:solidFill>
                  <a:srgbClr val="DBE5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7" name="Freeform 344"/>
                <p:cNvSpPr>
                  <a:spLocks/>
                </p:cNvSpPr>
                <p:nvPr/>
              </p:nvSpPr>
              <p:spPr bwMode="auto">
                <a:xfrm>
                  <a:off x="2392" y="2913"/>
                  <a:ext cx="199" cy="229"/>
                </a:xfrm>
                <a:custGeom>
                  <a:avLst/>
                  <a:gdLst>
                    <a:gd name="T0" fmla="*/ 167 w 199"/>
                    <a:gd name="T1" fmla="*/ 23 h 229"/>
                    <a:gd name="T2" fmla="*/ 154 w 199"/>
                    <a:gd name="T3" fmla="*/ 21 h 229"/>
                    <a:gd name="T4" fmla="*/ 135 w 199"/>
                    <a:gd name="T5" fmla="*/ 17 h 229"/>
                    <a:gd name="T6" fmla="*/ 122 w 199"/>
                    <a:gd name="T7" fmla="*/ 15 h 229"/>
                    <a:gd name="T8" fmla="*/ 103 w 199"/>
                    <a:gd name="T9" fmla="*/ 10 h 229"/>
                    <a:gd name="T10" fmla="*/ 90 w 199"/>
                    <a:gd name="T11" fmla="*/ 10 h 229"/>
                    <a:gd name="T12" fmla="*/ 71 w 199"/>
                    <a:gd name="T13" fmla="*/ 6 h 229"/>
                    <a:gd name="T14" fmla="*/ 58 w 199"/>
                    <a:gd name="T15" fmla="*/ 6 h 229"/>
                    <a:gd name="T16" fmla="*/ 41 w 199"/>
                    <a:gd name="T17" fmla="*/ 2 h 229"/>
                    <a:gd name="T18" fmla="*/ 32 w 199"/>
                    <a:gd name="T19" fmla="*/ 2 h 229"/>
                    <a:gd name="T20" fmla="*/ 15 w 199"/>
                    <a:gd name="T21" fmla="*/ 2 h 229"/>
                    <a:gd name="T22" fmla="*/ 2 w 199"/>
                    <a:gd name="T23" fmla="*/ 25 h 229"/>
                    <a:gd name="T24" fmla="*/ 0 w 199"/>
                    <a:gd name="T25" fmla="*/ 75 h 229"/>
                    <a:gd name="T26" fmla="*/ 2 w 199"/>
                    <a:gd name="T27" fmla="*/ 115 h 229"/>
                    <a:gd name="T28" fmla="*/ 4 w 199"/>
                    <a:gd name="T29" fmla="*/ 165 h 229"/>
                    <a:gd name="T30" fmla="*/ 15 w 199"/>
                    <a:gd name="T31" fmla="*/ 192 h 229"/>
                    <a:gd name="T32" fmla="*/ 34 w 199"/>
                    <a:gd name="T33" fmla="*/ 201 h 229"/>
                    <a:gd name="T34" fmla="*/ 47 w 199"/>
                    <a:gd name="T35" fmla="*/ 203 h 229"/>
                    <a:gd name="T36" fmla="*/ 64 w 199"/>
                    <a:gd name="T37" fmla="*/ 207 h 229"/>
                    <a:gd name="T38" fmla="*/ 77 w 199"/>
                    <a:gd name="T39" fmla="*/ 210 h 229"/>
                    <a:gd name="T40" fmla="*/ 97 w 199"/>
                    <a:gd name="T41" fmla="*/ 214 h 229"/>
                    <a:gd name="T42" fmla="*/ 109 w 199"/>
                    <a:gd name="T43" fmla="*/ 216 h 229"/>
                    <a:gd name="T44" fmla="*/ 129 w 199"/>
                    <a:gd name="T45" fmla="*/ 220 h 229"/>
                    <a:gd name="T46" fmla="*/ 141 w 199"/>
                    <a:gd name="T47" fmla="*/ 222 h 229"/>
                    <a:gd name="T48" fmla="*/ 159 w 199"/>
                    <a:gd name="T49" fmla="*/ 225 h 229"/>
                    <a:gd name="T50" fmla="*/ 167 w 199"/>
                    <a:gd name="T51" fmla="*/ 227 h 229"/>
                    <a:gd name="T52" fmla="*/ 184 w 199"/>
                    <a:gd name="T53" fmla="*/ 227 h 229"/>
                    <a:gd name="T54" fmla="*/ 197 w 199"/>
                    <a:gd name="T55" fmla="*/ 201 h 229"/>
                    <a:gd name="T56" fmla="*/ 199 w 199"/>
                    <a:gd name="T57" fmla="*/ 152 h 229"/>
                    <a:gd name="T58" fmla="*/ 199 w 199"/>
                    <a:gd name="T59" fmla="*/ 109 h 229"/>
                    <a:gd name="T60" fmla="*/ 197 w 199"/>
                    <a:gd name="T61" fmla="*/ 60 h 229"/>
                    <a:gd name="T62" fmla="*/ 184 w 199"/>
                    <a:gd name="T63" fmla="*/ 3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9" h="229">
                      <a:moveTo>
                        <a:pt x="176" y="25"/>
                      </a:moveTo>
                      <a:lnTo>
                        <a:pt x="167" y="23"/>
                      </a:lnTo>
                      <a:lnTo>
                        <a:pt x="161" y="21"/>
                      </a:lnTo>
                      <a:lnTo>
                        <a:pt x="154" y="21"/>
                      </a:lnTo>
                      <a:lnTo>
                        <a:pt x="144" y="19"/>
                      </a:lnTo>
                      <a:lnTo>
                        <a:pt x="135" y="17"/>
                      </a:lnTo>
                      <a:lnTo>
                        <a:pt x="129" y="15"/>
                      </a:lnTo>
                      <a:lnTo>
                        <a:pt x="122" y="15"/>
                      </a:lnTo>
                      <a:lnTo>
                        <a:pt x="114" y="13"/>
                      </a:lnTo>
                      <a:lnTo>
                        <a:pt x="103" y="10"/>
                      </a:lnTo>
                      <a:lnTo>
                        <a:pt x="97" y="10"/>
                      </a:lnTo>
                      <a:lnTo>
                        <a:pt x="90" y="10"/>
                      </a:lnTo>
                      <a:lnTo>
                        <a:pt x="79" y="8"/>
                      </a:lnTo>
                      <a:lnTo>
                        <a:pt x="71" y="6"/>
                      </a:lnTo>
                      <a:lnTo>
                        <a:pt x="64" y="6"/>
                      </a:lnTo>
                      <a:lnTo>
                        <a:pt x="58" y="6"/>
                      </a:lnTo>
                      <a:lnTo>
                        <a:pt x="49" y="4"/>
                      </a:lnTo>
                      <a:lnTo>
                        <a:pt x="41" y="2"/>
                      </a:lnTo>
                      <a:lnTo>
                        <a:pt x="37" y="2"/>
                      </a:lnTo>
                      <a:lnTo>
                        <a:pt x="32" y="2"/>
                      </a:lnTo>
                      <a:lnTo>
                        <a:pt x="24" y="0"/>
                      </a:lnTo>
                      <a:lnTo>
                        <a:pt x="15" y="2"/>
                      </a:lnTo>
                      <a:lnTo>
                        <a:pt x="7" y="10"/>
                      </a:lnTo>
                      <a:lnTo>
                        <a:pt x="2" y="25"/>
                      </a:lnTo>
                      <a:lnTo>
                        <a:pt x="0" y="45"/>
                      </a:lnTo>
                      <a:lnTo>
                        <a:pt x="0" y="75"/>
                      </a:lnTo>
                      <a:lnTo>
                        <a:pt x="2" y="94"/>
                      </a:lnTo>
                      <a:lnTo>
                        <a:pt x="2" y="115"/>
                      </a:lnTo>
                      <a:lnTo>
                        <a:pt x="2" y="145"/>
                      </a:lnTo>
                      <a:lnTo>
                        <a:pt x="4" y="165"/>
                      </a:lnTo>
                      <a:lnTo>
                        <a:pt x="9" y="182"/>
                      </a:lnTo>
                      <a:lnTo>
                        <a:pt x="15" y="192"/>
                      </a:lnTo>
                      <a:lnTo>
                        <a:pt x="24" y="199"/>
                      </a:lnTo>
                      <a:lnTo>
                        <a:pt x="34" y="201"/>
                      </a:lnTo>
                      <a:lnTo>
                        <a:pt x="41" y="201"/>
                      </a:lnTo>
                      <a:lnTo>
                        <a:pt x="47" y="203"/>
                      </a:lnTo>
                      <a:lnTo>
                        <a:pt x="56" y="205"/>
                      </a:lnTo>
                      <a:lnTo>
                        <a:pt x="64" y="207"/>
                      </a:lnTo>
                      <a:lnTo>
                        <a:pt x="71" y="207"/>
                      </a:lnTo>
                      <a:lnTo>
                        <a:pt x="77" y="210"/>
                      </a:lnTo>
                      <a:lnTo>
                        <a:pt x="86" y="212"/>
                      </a:lnTo>
                      <a:lnTo>
                        <a:pt x="97" y="214"/>
                      </a:lnTo>
                      <a:lnTo>
                        <a:pt x="103" y="214"/>
                      </a:lnTo>
                      <a:lnTo>
                        <a:pt x="109" y="216"/>
                      </a:lnTo>
                      <a:lnTo>
                        <a:pt x="120" y="218"/>
                      </a:lnTo>
                      <a:lnTo>
                        <a:pt x="129" y="220"/>
                      </a:lnTo>
                      <a:lnTo>
                        <a:pt x="135" y="220"/>
                      </a:lnTo>
                      <a:lnTo>
                        <a:pt x="141" y="222"/>
                      </a:lnTo>
                      <a:lnTo>
                        <a:pt x="150" y="222"/>
                      </a:lnTo>
                      <a:lnTo>
                        <a:pt x="159" y="225"/>
                      </a:lnTo>
                      <a:lnTo>
                        <a:pt x="163" y="227"/>
                      </a:lnTo>
                      <a:lnTo>
                        <a:pt x="167" y="227"/>
                      </a:lnTo>
                      <a:lnTo>
                        <a:pt x="176" y="229"/>
                      </a:lnTo>
                      <a:lnTo>
                        <a:pt x="184" y="227"/>
                      </a:lnTo>
                      <a:lnTo>
                        <a:pt x="193" y="218"/>
                      </a:lnTo>
                      <a:lnTo>
                        <a:pt x="197" y="201"/>
                      </a:lnTo>
                      <a:lnTo>
                        <a:pt x="199" y="182"/>
                      </a:lnTo>
                      <a:lnTo>
                        <a:pt x="199" y="152"/>
                      </a:lnTo>
                      <a:lnTo>
                        <a:pt x="199" y="130"/>
                      </a:lnTo>
                      <a:lnTo>
                        <a:pt x="199" y="109"/>
                      </a:lnTo>
                      <a:lnTo>
                        <a:pt x="199" y="79"/>
                      </a:lnTo>
                      <a:lnTo>
                        <a:pt x="197" y="60"/>
                      </a:lnTo>
                      <a:lnTo>
                        <a:pt x="193" y="43"/>
                      </a:lnTo>
                      <a:lnTo>
                        <a:pt x="184" y="30"/>
                      </a:lnTo>
                      <a:lnTo>
                        <a:pt x="176" y="25"/>
                      </a:lnTo>
                      <a:close/>
                    </a:path>
                  </a:pathLst>
                </a:custGeom>
                <a:solidFill>
                  <a:srgbClr val="DBE5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8" name="Freeform 345"/>
                <p:cNvSpPr>
                  <a:spLocks/>
                </p:cNvSpPr>
                <p:nvPr/>
              </p:nvSpPr>
              <p:spPr bwMode="auto">
                <a:xfrm>
                  <a:off x="2615" y="2949"/>
                  <a:ext cx="197" cy="238"/>
                </a:xfrm>
                <a:custGeom>
                  <a:avLst/>
                  <a:gdLst>
                    <a:gd name="T0" fmla="*/ 165 w 197"/>
                    <a:gd name="T1" fmla="*/ 22 h 238"/>
                    <a:gd name="T2" fmla="*/ 152 w 197"/>
                    <a:gd name="T3" fmla="*/ 22 h 238"/>
                    <a:gd name="T4" fmla="*/ 135 w 197"/>
                    <a:gd name="T5" fmla="*/ 17 h 238"/>
                    <a:gd name="T6" fmla="*/ 122 w 197"/>
                    <a:gd name="T7" fmla="*/ 17 h 238"/>
                    <a:gd name="T8" fmla="*/ 103 w 197"/>
                    <a:gd name="T9" fmla="*/ 13 h 238"/>
                    <a:gd name="T10" fmla="*/ 90 w 197"/>
                    <a:gd name="T11" fmla="*/ 11 h 238"/>
                    <a:gd name="T12" fmla="*/ 71 w 197"/>
                    <a:gd name="T13" fmla="*/ 7 h 238"/>
                    <a:gd name="T14" fmla="*/ 58 w 197"/>
                    <a:gd name="T15" fmla="*/ 7 h 238"/>
                    <a:gd name="T16" fmla="*/ 41 w 197"/>
                    <a:gd name="T17" fmla="*/ 2 h 238"/>
                    <a:gd name="T18" fmla="*/ 32 w 197"/>
                    <a:gd name="T19" fmla="*/ 2 h 238"/>
                    <a:gd name="T20" fmla="*/ 15 w 197"/>
                    <a:gd name="T21" fmla="*/ 2 h 238"/>
                    <a:gd name="T22" fmla="*/ 2 w 197"/>
                    <a:gd name="T23" fmla="*/ 28 h 238"/>
                    <a:gd name="T24" fmla="*/ 0 w 197"/>
                    <a:gd name="T25" fmla="*/ 77 h 238"/>
                    <a:gd name="T26" fmla="*/ 0 w 197"/>
                    <a:gd name="T27" fmla="*/ 120 h 238"/>
                    <a:gd name="T28" fmla="*/ 2 w 197"/>
                    <a:gd name="T29" fmla="*/ 171 h 238"/>
                    <a:gd name="T30" fmla="*/ 15 w 197"/>
                    <a:gd name="T31" fmla="*/ 201 h 238"/>
                    <a:gd name="T32" fmla="*/ 32 w 197"/>
                    <a:gd name="T33" fmla="*/ 210 h 238"/>
                    <a:gd name="T34" fmla="*/ 45 w 197"/>
                    <a:gd name="T35" fmla="*/ 212 h 238"/>
                    <a:gd name="T36" fmla="*/ 64 w 197"/>
                    <a:gd name="T37" fmla="*/ 214 h 238"/>
                    <a:gd name="T38" fmla="*/ 77 w 197"/>
                    <a:gd name="T39" fmla="*/ 219 h 238"/>
                    <a:gd name="T40" fmla="*/ 96 w 197"/>
                    <a:gd name="T41" fmla="*/ 223 h 238"/>
                    <a:gd name="T42" fmla="*/ 109 w 197"/>
                    <a:gd name="T43" fmla="*/ 227 h 238"/>
                    <a:gd name="T44" fmla="*/ 128 w 197"/>
                    <a:gd name="T45" fmla="*/ 229 h 238"/>
                    <a:gd name="T46" fmla="*/ 141 w 197"/>
                    <a:gd name="T47" fmla="*/ 231 h 238"/>
                    <a:gd name="T48" fmla="*/ 158 w 197"/>
                    <a:gd name="T49" fmla="*/ 236 h 238"/>
                    <a:gd name="T50" fmla="*/ 167 w 197"/>
                    <a:gd name="T51" fmla="*/ 236 h 238"/>
                    <a:gd name="T52" fmla="*/ 184 w 197"/>
                    <a:gd name="T53" fmla="*/ 236 h 238"/>
                    <a:gd name="T54" fmla="*/ 195 w 197"/>
                    <a:gd name="T55" fmla="*/ 210 h 238"/>
                    <a:gd name="T56" fmla="*/ 197 w 197"/>
                    <a:gd name="T57" fmla="*/ 159 h 238"/>
                    <a:gd name="T58" fmla="*/ 197 w 197"/>
                    <a:gd name="T59" fmla="*/ 114 h 238"/>
                    <a:gd name="T60" fmla="*/ 195 w 197"/>
                    <a:gd name="T61" fmla="*/ 60 h 238"/>
                    <a:gd name="T62" fmla="*/ 184 w 197"/>
                    <a:gd name="T63" fmla="*/ 3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7" h="238">
                      <a:moveTo>
                        <a:pt x="176" y="24"/>
                      </a:moveTo>
                      <a:lnTo>
                        <a:pt x="165" y="22"/>
                      </a:lnTo>
                      <a:lnTo>
                        <a:pt x="158" y="22"/>
                      </a:lnTo>
                      <a:lnTo>
                        <a:pt x="152" y="22"/>
                      </a:lnTo>
                      <a:lnTo>
                        <a:pt x="143" y="19"/>
                      </a:lnTo>
                      <a:lnTo>
                        <a:pt x="135" y="17"/>
                      </a:lnTo>
                      <a:lnTo>
                        <a:pt x="128" y="17"/>
                      </a:lnTo>
                      <a:lnTo>
                        <a:pt x="122" y="17"/>
                      </a:lnTo>
                      <a:lnTo>
                        <a:pt x="111" y="15"/>
                      </a:lnTo>
                      <a:lnTo>
                        <a:pt x="103" y="13"/>
                      </a:lnTo>
                      <a:lnTo>
                        <a:pt x="96" y="13"/>
                      </a:lnTo>
                      <a:lnTo>
                        <a:pt x="90" y="11"/>
                      </a:lnTo>
                      <a:lnTo>
                        <a:pt x="79" y="9"/>
                      </a:lnTo>
                      <a:lnTo>
                        <a:pt x="71" y="7"/>
                      </a:lnTo>
                      <a:lnTo>
                        <a:pt x="64" y="7"/>
                      </a:lnTo>
                      <a:lnTo>
                        <a:pt x="58" y="7"/>
                      </a:lnTo>
                      <a:lnTo>
                        <a:pt x="49" y="4"/>
                      </a:lnTo>
                      <a:lnTo>
                        <a:pt x="41" y="2"/>
                      </a:lnTo>
                      <a:lnTo>
                        <a:pt x="36" y="2"/>
                      </a:lnTo>
                      <a:lnTo>
                        <a:pt x="32" y="2"/>
                      </a:lnTo>
                      <a:lnTo>
                        <a:pt x="23" y="0"/>
                      </a:lnTo>
                      <a:lnTo>
                        <a:pt x="15" y="2"/>
                      </a:lnTo>
                      <a:lnTo>
                        <a:pt x="6" y="13"/>
                      </a:lnTo>
                      <a:lnTo>
                        <a:pt x="2" y="28"/>
                      </a:lnTo>
                      <a:lnTo>
                        <a:pt x="0" y="47"/>
                      </a:lnTo>
                      <a:lnTo>
                        <a:pt x="0" y="77"/>
                      </a:lnTo>
                      <a:lnTo>
                        <a:pt x="0" y="99"/>
                      </a:lnTo>
                      <a:lnTo>
                        <a:pt x="0" y="120"/>
                      </a:lnTo>
                      <a:lnTo>
                        <a:pt x="0" y="152"/>
                      </a:lnTo>
                      <a:lnTo>
                        <a:pt x="2" y="171"/>
                      </a:lnTo>
                      <a:lnTo>
                        <a:pt x="6" y="189"/>
                      </a:lnTo>
                      <a:lnTo>
                        <a:pt x="15" y="201"/>
                      </a:lnTo>
                      <a:lnTo>
                        <a:pt x="23" y="208"/>
                      </a:lnTo>
                      <a:lnTo>
                        <a:pt x="32" y="210"/>
                      </a:lnTo>
                      <a:lnTo>
                        <a:pt x="38" y="210"/>
                      </a:lnTo>
                      <a:lnTo>
                        <a:pt x="45" y="212"/>
                      </a:lnTo>
                      <a:lnTo>
                        <a:pt x="56" y="212"/>
                      </a:lnTo>
                      <a:lnTo>
                        <a:pt x="64" y="214"/>
                      </a:lnTo>
                      <a:lnTo>
                        <a:pt x="71" y="216"/>
                      </a:lnTo>
                      <a:lnTo>
                        <a:pt x="77" y="219"/>
                      </a:lnTo>
                      <a:lnTo>
                        <a:pt x="86" y="221"/>
                      </a:lnTo>
                      <a:lnTo>
                        <a:pt x="96" y="223"/>
                      </a:lnTo>
                      <a:lnTo>
                        <a:pt x="103" y="225"/>
                      </a:lnTo>
                      <a:lnTo>
                        <a:pt x="109" y="227"/>
                      </a:lnTo>
                      <a:lnTo>
                        <a:pt x="120" y="229"/>
                      </a:lnTo>
                      <a:lnTo>
                        <a:pt x="128" y="229"/>
                      </a:lnTo>
                      <a:lnTo>
                        <a:pt x="135" y="231"/>
                      </a:lnTo>
                      <a:lnTo>
                        <a:pt x="141" y="231"/>
                      </a:lnTo>
                      <a:lnTo>
                        <a:pt x="150" y="234"/>
                      </a:lnTo>
                      <a:lnTo>
                        <a:pt x="158" y="236"/>
                      </a:lnTo>
                      <a:lnTo>
                        <a:pt x="163" y="236"/>
                      </a:lnTo>
                      <a:lnTo>
                        <a:pt x="167" y="236"/>
                      </a:lnTo>
                      <a:lnTo>
                        <a:pt x="176" y="238"/>
                      </a:lnTo>
                      <a:lnTo>
                        <a:pt x="184" y="236"/>
                      </a:lnTo>
                      <a:lnTo>
                        <a:pt x="191" y="225"/>
                      </a:lnTo>
                      <a:lnTo>
                        <a:pt x="195" y="210"/>
                      </a:lnTo>
                      <a:lnTo>
                        <a:pt x="197" y="191"/>
                      </a:lnTo>
                      <a:lnTo>
                        <a:pt x="197" y="159"/>
                      </a:lnTo>
                      <a:lnTo>
                        <a:pt x="197" y="135"/>
                      </a:lnTo>
                      <a:lnTo>
                        <a:pt x="197" y="114"/>
                      </a:lnTo>
                      <a:lnTo>
                        <a:pt x="197" y="82"/>
                      </a:lnTo>
                      <a:lnTo>
                        <a:pt x="195" y="60"/>
                      </a:lnTo>
                      <a:lnTo>
                        <a:pt x="191" y="43"/>
                      </a:lnTo>
                      <a:lnTo>
                        <a:pt x="184" y="30"/>
                      </a:lnTo>
                      <a:lnTo>
                        <a:pt x="176" y="24"/>
                      </a:lnTo>
                      <a:close/>
                    </a:path>
                  </a:pathLst>
                </a:custGeom>
                <a:solidFill>
                  <a:srgbClr val="DBE5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 name="Freeform 346"/>
                <p:cNvSpPr>
                  <a:spLocks/>
                </p:cNvSpPr>
                <p:nvPr/>
              </p:nvSpPr>
              <p:spPr bwMode="auto">
                <a:xfrm>
                  <a:off x="2838" y="2983"/>
                  <a:ext cx="96" cy="242"/>
                </a:xfrm>
                <a:custGeom>
                  <a:avLst/>
                  <a:gdLst>
                    <a:gd name="T0" fmla="*/ 0 w 96"/>
                    <a:gd name="T1" fmla="*/ 52 h 242"/>
                    <a:gd name="T2" fmla="*/ 0 w 96"/>
                    <a:gd name="T3" fmla="*/ 84 h 242"/>
                    <a:gd name="T4" fmla="*/ 0 w 96"/>
                    <a:gd name="T5" fmla="*/ 107 h 242"/>
                    <a:gd name="T6" fmla="*/ 0 w 96"/>
                    <a:gd name="T7" fmla="*/ 129 h 242"/>
                    <a:gd name="T8" fmla="*/ 0 w 96"/>
                    <a:gd name="T9" fmla="*/ 161 h 242"/>
                    <a:gd name="T10" fmla="*/ 2 w 96"/>
                    <a:gd name="T11" fmla="*/ 182 h 242"/>
                    <a:gd name="T12" fmla="*/ 6 w 96"/>
                    <a:gd name="T13" fmla="*/ 200 h 242"/>
                    <a:gd name="T14" fmla="*/ 15 w 96"/>
                    <a:gd name="T15" fmla="*/ 212 h 242"/>
                    <a:gd name="T16" fmla="*/ 23 w 96"/>
                    <a:gd name="T17" fmla="*/ 219 h 242"/>
                    <a:gd name="T18" fmla="*/ 34 w 96"/>
                    <a:gd name="T19" fmla="*/ 221 h 242"/>
                    <a:gd name="T20" fmla="*/ 42 w 96"/>
                    <a:gd name="T21" fmla="*/ 223 h 242"/>
                    <a:gd name="T22" fmla="*/ 51 w 96"/>
                    <a:gd name="T23" fmla="*/ 225 h 242"/>
                    <a:gd name="T24" fmla="*/ 62 w 96"/>
                    <a:gd name="T25" fmla="*/ 227 h 242"/>
                    <a:gd name="T26" fmla="*/ 70 w 96"/>
                    <a:gd name="T27" fmla="*/ 232 h 242"/>
                    <a:gd name="T28" fmla="*/ 79 w 96"/>
                    <a:gd name="T29" fmla="*/ 240 h 242"/>
                    <a:gd name="T30" fmla="*/ 85 w 96"/>
                    <a:gd name="T31" fmla="*/ 242 h 242"/>
                    <a:gd name="T32" fmla="*/ 92 w 96"/>
                    <a:gd name="T33" fmla="*/ 232 h 242"/>
                    <a:gd name="T34" fmla="*/ 96 w 96"/>
                    <a:gd name="T35" fmla="*/ 215 h 242"/>
                    <a:gd name="T36" fmla="*/ 96 w 96"/>
                    <a:gd name="T37" fmla="*/ 197 h 242"/>
                    <a:gd name="T38" fmla="*/ 94 w 96"/>
                    <a:gd name="T39" fmla="*/ 180 h 242"/>
                    <a:gd name="T40" fmla="*/ 92 w 96"/>
                    <a:gd name="T41" fmla="*/ 155 h 242"/>
                    <a:gd name="T42" fmla="*/ 92 w 96"/>
                    <a:gd name="T43" fmla="*/ 131 h 242"/>
                    <a:gd name="T44" fmla="*/ 92 w 96"/>
                    <a:gd name="T45" fmla="*/ 116 h 242"/>
                    <a:gd name="T46" fmla="*/ 92 w 96"/>
                    <a:gd name="T47" fmla="*/ 101 h 242"/>
                    <a:gd name="T48" fmla="*/ 92 w 96"/>
                    <a:gd name="T49" fmla="*/ 78 h 242"/>
                    <a:gd name="T50" fmla="*/ 94 w 96"/>
                    <a:gd name="T51" fmla="*/ 56 h 242"/>
                    <a:gd name="T52" fmla="*/ 96 w 96"/>
                    <a:gd name="T53" fmla="*/ 41 h 242"/>
                    <a:gd name="T54" fmla="*/ 96 w 96"/>
                    <a:gd name="T55" fmla="*/ 26 h 242"/>
                    <a:gd name="T56" fmla="*/ 92 w 96"/>
                    <a:gd name="T57" fmla="*/ 13 h 242"/>
                    <a:gd name="T58" fmla="*/ 83 w 96"/>
                    <a:gd name="T59" fmla="*/ 0 h 242"/>
                    <a:gd name="T60" fmla="*/ 75 w 96"/>
                    <a:gd name="T61" fmla="*/ 0 h 242"/>
                    <a:gd name="T62" fmla="*/ 66 w 96"/>
                    <a:gd name="T63" fmla="*/ 5 h 242"/>
                    <a:gd name="T64" fmla="*/ 53 w 96"/>
                    <a:gd name="T65" fmla="*/ 7 h 242"/>
                    <a:gd name="T66" fmla="*/ 45 w 96"/>
                    <a:gd name="T67" fmla="*/ 5 h 242"/>
                    <a:gd name="T68" fmla="*/ 38 w 96"/>
                    <a:gd name="T69" fmla="*/ 5 h 242"/>
                    <a:gd name="T70" fmla="*/ 32 w 96"/>
                    <a:gd name="T71" fmla="*/ 5 h 242"/>
                    <a:gd name="T72" fmla="*/ 23 w 96"/>
                    <a:gd name="T73" fmla="*/ 3 h 242"/>
                    <a:gd name="T74" fmla="*/ 15 w 96"/>
                    <a:gd name="T75" fmla="*/ 5 h 242"/>
                    <a:gd name="T76" fmla="*/ 6 w 96"/>
                    <a:gd name="T77" fmla="*/ 15 h 242"/>
                    <a:gd name="T78" fmla="*/ 2 w 96"/>
                    <a:gd name="T79" fmla="*/ 33 h 242"/>
                    <a:gd name="T80" fmla="*/ 0 w 96"/>
                    <a:gd name="T81" fmla="*/ 52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6" h="242">
                      <a:moveTo>
                        <a:pt x="0" y="52"/>
                      </a:moveTo>
                      <a:lnTo>
                        <a:pt x="0" y="84"/>
                      </a:lnTo>
                      <a:lnTo>
                        <a:pt x="0" y="107"/>
                      </a:lnTo>
                      <a:lnTo>
                        <a:pt x="0" y="129"/>
                      </a:lnTo>
                      <a:lnTo>
                        <a:pt x="0" y="161"/>
                      </a:lnTo>
                      <a:lnTo>
                        <a:pt x="2" y="182"/>
                      </a:lnTo>
                      <a:lnTo>
                        <a:pt x="6" y="200"/>
                      </a:lnTo>
                      <a:lnTo>
                        <a:pt x="15" y="212"/>
                      </a:lnTo>
                      <a:lnTo>
                        <a:pt x="23" y="219"/>
                      </a:lnTo>
                      <a:lnTo>
                        <a:pt x="34" y="221"/>
                      </a:lnTo>
                      <a:lnTo>
                        <a:pt x="42" y="223"/>
                      </a:lnTo>
                      <a:lnTo>
                        <a:pt x="51" y="225"/>
                      </a:lnTo>
                      <a:lnTo>
                        <a:pt x="62" y="227"/>
                      </a:lnTo>
                      <a:lnTo>
                        <a:pt x="70" y="232"/>
                      </a:lnTo>
                      <a:lnTo>
                        <a:pt x="79" y="240"/>
                      </a:lnTo>
                      <a:lnTo>
                        <a:pt x="85" y="242"/>
                      </a:lnTo>
                      <a:lnTo>
                        <a:pt x="92" y="232"/>
                      </a:lnTo>
                      <a:lnTo>
                        <a:pt x="96" y="215"/>
                      </a:lnTo>
                      <a:lnTo>
                        <a:pt x="96" y="197"/>
                      </a:lnTo>
                      <a:lnTo>
                        <a:pt x="94" y="180"/>
                      </a:lnTo>
                      <a:lnTo>
                        <a:pt x="92" y="155"/>
                      </a:lnTo>
                      <a:lnTo>
                        <a:pt x="92" y="131"/>
                      </a:lnTo>
                      <a:lnTo>
                        <a:pt x="92" y="116"/>
                      </a:lnTo>
                      <a:lnTo>
                        <a:pt x="92" y="101"/>
                      </a:lnTo>
                      <a:lnTo>
                        <a:pt x="92" y="78"/>
                      </a:lnTo>
                      <a:lnTo>
                        <a:pt x="94" y="56"/>
                      </a:lnTo>
                      <a:lnTo>
                        <a:pt x="96" y="41"/>
                      </a:lnTo>
                      <a:lnTo>
                        <a:pt x="96" y="26"/>
                      </a:lnTo>
                      <a:lnTo>
                        <a:pt x="92" y="13"/>
                      </a:lnTo>
                      <a:lnTo>
                        <a:pt x="83" y="0"/>
                      </a:lnTo>
                      <a:lnTo>
                        <a:pt x="75" y="0"/>
                      </a:lnTo>
                      <a:lnTo>
                        <a:pt x="66" y="5"/>
                      </a:lnTo>
                      <a:lnTo>
                        <a:pt x="53" y="7"/>
                      </a:lnTo>
                      <a:lnTo>
                        <a:pt x="45" y="5"/>
                      </a:lnTo>
                      <a:lnTo>
                        <a:pt x="38" y="5"/>
                      </a:lnTo>
                      <a:lnTo>
                        <a:pt x="32" y="5"/>
                      </a:lnTo>
                      <a:lnTo>
                        <a:pt x="23" y="3"/>
                      </a:lnTo>
                      <a:lnTo>
                        <a:pt x="15" y="5"/>
                      </a:lnTo>
                      <a:lnTo>
                        <a:pt x="6" y="15"/>
                      </a:lnTo>
                      <a:lnTo>
                        <a:pt x="2" y="33"/>
                      </a:lnTo>
                      <a:lnTo>
                        <a:pt x="0" y="52"/>
                      </a:lnTo>
                      <a:close/>
                    </a:path>
                  </a:pathLst>
                </a:custGeom>
                <a:solidFill>
                  <a:srgbClr val="DBE5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 name="Freeform 347"/>
                <p:cNvSpPr>
                  <a:spLocks/>
                </p:cNvSpPr>
                <p:nvPr/>
              </p:nvSpPr>
              <p:spPr bwMode="auto">
                <a:xfrm>
                  <a:off x="2274" y="2881"/>
                  <a:ext cx="99" cy="218"/>
                </a:xfrm>
                <a:custGeom>
                  <a:avLst/>
                  <a:gdLst>
                    <a:gd name="T0" fmla="*/ 99 w 99"/>
                    <a:gd name="T1" fmla="*/ 173 h 218"/>
                    <a:gd name="T2" fmla="*/ 99 w 99"/>
                    <a:gd name="T3" fmla="*/ 143 h 218"/>
                    <a:gd name="T4" fmla="*/ 99 w 99"/>
                    <a:gd name="T5" fmla="*/ 124 h 218"/>
                    <a:gd name="T6" fmla="*/ 99 w 99"/>
                    <a:gd name="T7" fmla="*/ 102 h 218"/>
                    <a:gd name="T8" fmla="*/ 99 w 99"/>
                    <a:gd name="T9" fmla="*/ 72 h 218"/>
                    <a:gd name="T10" fmla="*/ 97 w 99"/>
                    <a:gd name="T11" fmla="*/ 53 h 218"/>
                    <a:gd name="T12" fmla="*/ 92 w 99"/>
                    <a:gd name="T13" fmla="*/ 38 h 218"/>
                    <a:gd name="T14" fmla="*/ 84 w 99"/>
                    <a:gd name="T15" fmla="*/ 25 h 218"/>
                    <a:gd name="T16" fmla="*/ 75 w 99"/>
                    <a:gd name="T17" fmla="*/ 21 h 218"/>
                    <a:gd name="T18" fmla="*/ 65 w 99"/>
                    <a:gd name="T19" fmla="*/ 19 h 218"/>
                    <a:gd name="T20" fmla="*/ 56 w 99"/>
                    <a:gd name="T21" fmla="*/ 17 h 218"/>
                    <a:gd name="T22" fmla="*/ 47 w 99"/>
                    <a:gd name="T23" fmla="*/ 17 h 218"/>
                    <a:gd name="T24" fmla="*/ 37 w 99"/>
                    <a:gd name="T25" fmla="*/ 15 h 218"/>
                    <a:gd name="T26" fmla="*/ 28 w 99"/>
                    <a:gd name="T27" fmla="*/ 8 h 218"/>
                    <a:gd name="T28" fmla="*/ 20 w 99"/>
                    <a:gd name="T29" fmla="*/ 2 h 218"/>
                    <a:gd name="T30" fmla="*/ 13 w 99"/>
                    <a:gd name="T31" fmla="*/ 0 h 218"/>
                    <a:gd name="T32" fmla="*/ 7 w 99"/>
                    <a:gd name="T33" fmla="*/ 8 h 218"/>
                    <a:gd name="T34" fmla="*/ 0 w 99"/>
                    <a:gd name="T35" fmla="*/ 25 h 218"/>
                    <a:gd name="T36" fmla="*/ 2 w 99"/>
                    <a:gd name="T37" fmla="*/ 40 h 218"/>
                    <a:gd name="T38" fmla="*/ 5 w 99"/>
                    <a:gd name="T39" fmla="*/ 57 h 218"/>
                    <a:gd name="T40" fmla="*/ 7 w 99"/>
                    <a:gd name="T41" fmla="*/ 79 h 218"/>
                    <a:gd name="T42" fmla="*/ 7 w 99"/>
                    <a:gd name="T43" fmla="*/ 98 h 218"/>
                    <a:gd name="T44" fmla="*/ 7 w 99"/>
                    <a:gd name="T45" fmla="*/ 113 h 218"/>
                    <a:gd name="T46" fmla="*/ 7 w 99"/>
                    <a:gd name="T47" fmla="*/ 126 h 218"/>
                    <a:gd name="T48" fmla="*/ 7 w 99"/>
                    <a:gd name="T49" fmla="*/ 147 h 218"/>
                    <a:gd name="T50" fmla="*/ 5 w 99"/>
                    <a:gd name="T51" fmla="*/ 165 h 218"/>
                    <a:gd name="T52" fmla="*/ 2 w 99"/>
                    <a:gd name="T53" fmla="*/ 180 h 218"/>
                    <a:gd name="T54" fmla="*/ 2 w 99"/>
                    <a:gd name="T55" fmla="*/ 190 h 218"/>
                    <a:gd name="T56" fmla="*/ 7 w 99"/>
                    <a:gd name="T57" fmla="*/ 203 h 218"/>
                    <a:gd name="T58" fmla="*/ 17 w 99"/>
                    <a:gd name="T59" fmla="*/ 214 h 218"/>
                    <a:gd name="T60" fmla="*/ 24 w 99"/>
                    <a:gd name="T61" fmla="*/ 216 h 218"/>
                    <a:gd name="T62" fmla="*/ 32 w 99"/>
                    <a:gd name="T63" fmla="*/ 212 h 218"/>
                    <a:gd name="T64" fmla="*/ 45 w 99"/>
                    <a:gd name="T65" fmla="*/ 212 h 218"/>
                    <a:gd name="T66" fmla="*/ 54 w 99"/>
                    <a:gd name="T67" fmla="*/ 214 h 218"/>
                    <a:gd name="T68" fmla="*/ 60 w 99"/>
                    <a:gd name="T69" fmla="*/ 214 h 218"/>
                    <a:gd name="T70" fmla="*/ 67 w 99"/>
                    <a:gd name="T71" fmla="*/ 216 h 218"/>
                    <a:gd name="T72" fmla="*/ 75 w 99"/>
                    <a:gd name="T73" fmla="*/ 218 h 218"/>
                    <a:gd name="T74" fmla="*/ 84 w 99"/>
                    <a:gd name="T75" fmla="*/ 216 h 218"/>
                    <a:gd name="T76" fmla="*/ 92 w 99"/>
                    <a:gd name="T77" fmla="*/ 205 h 218"/>
                    <a:gd name="T78" fmla="*/ 97 w 99"/>
                    <a:gd name="T79" fmla="*/ 190 h 218"/>
                    <a:gd name="T80" fmla="*/ 99 w 99"/>
                    <a:gd name="T81" fmla="*/ 17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9" h="218">
                      <a:moveTo>
                        <a:pt x="99" y="173"/>
                      </a:moveTo>
                      <a:lnTo>
                        <a:pt x="99" y="143"/>
                      </a:lnTo>
                      <a:lnTo>
                        <a:pt x="99" y="124"/>
                      </a:lnTo>
                      <a:lnTo>
                        <a:pt x="99" y="102"/>
                      </a:lnTo>
                      <a:lnTo>
                        <a:pt x="99" y="72"/>
                      </a:lnTo>
                      <a:lnTo>
                        <a:pt x="97" y="53"/>
                      </a:lnTo>
                      <a:lnTo>
                        <a:pt x="92" y="38"/>
                      </a:lnTo>
                      <a:lnTo>
                        <a:pt x="84" y="25"/>
                      </a:lnTo>
                      <a:lnTo>
                        <a:pt x="75" y="21"/>
                      </a:lnTo>
                      <a:lnTo>
                        <a:pt x="65" y="19"/>
                      </a:lnTo>
                      <a:lnTo>
                        <a:pt x="56" y="17"/>
                      </a:lnTo>
                      <a:lnTo>
                        <a:pt x="47" y="17"/>
                      </a:lnTo>
                      <a:lnTo>
                        <a:pt x="37" y="15"/>
                      </a:lnTo>
                      <a:lnTo>
                        <a:pt x="28" y="8"/>
                      </a:lnTo>
                      <a:lnTo>
                        <a:pt x="20" y="2"/>
                      </a:lnTo>
                      <a:lnTo>
                        <a:pt x="13" y="0"/>
                      </a:lnTo>
                      <a:lnTo>
                        <a:pt x="7" y="8"/>
                      </a:lnTo>
                      <a:lnTo>
                        <a:pt x="0" y="25"/>
                      </a:lnTo>
                      <a:lnTo>
                        <a:pt x="2" y="40"/>
                      </a:lnTo>
                      <a:lnTo>
                        <a:pt x="5" y="57"/>
                      </a:lnTo>
                      <a:lnTo>
                        <a:pt x="7" y="79"/>
                      </a:lnTo>
                      <a:lnTo>
                        <a:pt x="7" y="98"/>
                      </a:lnTo>
                      <a:lnTo>
                        <a:pt x="7" y="113"/>
                      </a:lnTo>
                      <a:lnTo>
                        <a:pt x="7" y="126"/>
                      </a:lnTo>
                      <a:lnTo>
                        <a:pt x="7" y="147"/>
                      </a:lnTo>
                      <a:lnTo>
                        <a:pt x="5" y="165"/>
                      </a:lnTo>
                      <a:lnTo>
                        <a:pt x="2" y="180"/>
                      </a:lnTo>
                      <a:lnTo>
                        <a:pt x="2" y="190"/>
                      </a:lnTo>
                      <a:lnTo>
                        <a:pt x="7" y="203"/>
                      </a:lnTo>
                      <a:lnTo>
                        <a:pt x="17" y="214"/>
                      </a:lnTo>
                      <a:lnTo>
                        <a:pt x="24" y="216"/>
                      </a:lnTo>
                      <a:lnTo>
                        <a:pt x="32" y="212"/>
                      </a:lnTo>
                      <a:lnTo>
                        <a:pt x="45" y="212"/>
                      </a:lnTo>
                      <a:lnTo>
                        <a:pt x="54" y="214"/>
                      </a:lnTo>
                      <a:lnTo>
                        <a:pt x="60" y="214"/>
                      </a:lnTo>
                      <a:lnTo>
                        <a:pt x="67" y="216"/>
                      </a:lnTo>
                      <a:lnTo>
                        <a:pt x="75" y="218"/>
                      </a:lnTo>
                      <a:lnTo>
                        <a:pt x="84" y="216"/>
                      </a:lnTo>
                      <a:lnTo>
                        <a:pt x="92" y="205"/>
                      </a:lnTo>
                      <a:lnTo>
                        <a:pt x="97" y="190"/>
                      </a:lnTo>
                      <a:lnTo>
                        <a:pt x="99" y="173"/>
                      </a:lnTo>
                      <a:close/>
                    </a:path>
                  </a:pathLst>
                </a:custGeom>
                <a:solidFill>
                  <a:srgbClr val="DBE5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1" name="Freeform 348"/>
                <p:cNvSpPr>
                  <a:spLocks/>
                </p:cNvSpPr>
                <p:nvPr/>
              </p:nvSpPr>
              <p:spPr bwMode="auto">
                <a:xfrm>
                  <a:off x="2287" y="3150"/>
                  <a:ext cx="197" cy="234"/>
                </a:xfrm>
                <a:custGeom>
                  <a:avLst/>
                  <a:gdLst>
                    <a:gd name="T0" fmla="*/ 184 w 197"/>
                    <a:gd name="T1" fmla="*/ 232 h 234"/>
                    <a:gd name="T2" fmla="*/ 195 w 197"/>
                    <a:gd name="T3" fmla="*/ 208 h 234"/>
                    <a:gd name="T4" fmla="*/ 197 w 197"/>
                    <a:gd name="T5" fmla="*/ 159 h 234"/>
                    <a:gd name="T6" fmla="*/ 197 w 197"/>
                    <a:gd name="T7" fmla="*/ 118 h 234"/>
                    <a:gd name="T8" fmla="*/ 195 w 197"/>
                    <a:gd name="T9" fmla="*/ 69 h 234"/>
                    <a:gd name="T10" fmla="*/ 184 w 197"/>
                    <a:gd name="T11" fmla="*/ 39 h 234"/>
                    <a:gd name="T12" fmla="*/ 165 w 197"/>
                    <a:gd name="T13" fmla="*/ 30 h 234"/>
                    <a:gd name="T14" fmla="*/ 152 w 197"/>
                    <a:gd name="T15" fmla="*/ 28 h 234"/>
                    <a:gd name="T16" fmla="*/ 133 w 197"/>
                    <a:gd name="T17" fmla="*/ 24 h 234"/>
                    <a:gd name="T18" fmla="*/ 120 w 197"/>
                    <a:gd name="T19" fmla="*/ 22 h 234"/>
                    <a:gd name="T20" fmla="*/ 101 w 197"/>
                    <a:gd name="T21" fmla="*/ 18 h 234"/>
                    <a:gd name="T22" fmla="*/ 88 w 197"/>
                    <a:gd name="T23" fmla="*/ 15 h 234"/>
                    <a:gd name="T24" fmla="*/ 71 w 197"/>
                    <a:gd name="T25" fmla="*/ 11 h 234"/>
                    <a:gd name="T26" fmla="*/ 58 w 197"/>
                    <a:gd name="T27" fmla="*/ 7 h 234"/>
                    <a:gd name="T28" fmla="*/ 41 w 197"/>
                    <a:gd name="T29" fmla="*/ 5 h 234"/>
                    <a:gd name="T30" fmla="*/ 32 w 197"/>
                    <a:gd name="T31" fmla="*/ 3 h 234"/>
                    <a:gd name="T32" fmla="*/ 15 w 197"/>
                    <a:gd name="T33" fmla="*/ 3 h 234"/>
                    <a:gd name="T34" fmla="*/ 2 w 197"/>
                    <a:gd name="T35" fmla="*/ 26 h 234"/>
                    <a:gd name="T36" fmla="*/ 0 w 197"/>
                    <a:gd name="T37" fmla="*/ 73 h 234"/>
                    <a:gd name="T38" fmla="*/ 0 w 197"/>
                    <a:gd name="T39" fmla="*/ 112 h 234"/>
                    <a:gd name="T40" fmla="*/ 2 w 197"/>
                    <a:gd name="T41" fmla="*/ 161 h 234"/>
                    <a:gd name="T42" fmla="*/ 15 w 197"/>
                    <a:gd name="T43" fmla="*/ 189 h 234"/>
                    <a:gd name="T44" fmla="*/ 32 w 197"/>
                    <a:gd name="T45" fmla="*/ 198 h 234"/>
                    <a:gd name="T46" fmla="*/ 45 w 197"/>
                    <a:gd name="T47" fmla="*/ 202 h 234"/>
                    <a:gd name="T48" fmla="*/ 64 w 197"/>
                    <a:gd name="T49" fmla="*/ 206 h 234"/>
                    <a:gd name="T50" fmla="*/ 77 w 197"/>
                    <a:gd name="T51" fmla="*/ 210 h 234"/>
                    <a:gd name="T52" fmla="*/ 97 w 197"/>
                    <a:gd name="T53" fmla="*/ 215 h 234"/>
                    <a:gd name="T54" fmla="*/ 109 w 197"/>
                    <a:gd name="T55" fmla="*/ 219 h 234"/>
                    <a:gd name="T56" fmla="*/ 129 w 197"/>
                    <a:gd name="T57" fmla="*/ 223 h 234"/>
                    <a:gd name="T58" fmla="*/ 142 w 197"/>
                    <a:gd name="T59" fmla="*/ 225 h 234"/>
                    <a:gd name="T60" fmla="*/ 159 w 197"/>
                    <a:gd name="T61" fmla="*/ 230 h 234"/>
                    <a:gd name="T62" fmla="*/ 167 w 197"/>
                    <a:gd name="T63" fmla="*/ 232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7" h="234">
                      <a:moveTo>
                        <a:pt x="176" y="234"/>
                      </a:moveTo>
                      <a:lnTo>
                        <a:pt x="184" y="232"/>
                      </a:lnTo>
                      <a:lnTo>
                        <a:pt x="191" y="223"/>
                      </a:lnTo>
                      <a:lnTo>
                        <a:pt x="195" y="208"/>
                      </a:lnTo>
                      <a:lnTo>
                        <a:pt x="197" y="189"/>
                      </a:lnTo>
                      <a:lnTo>
                        <a:pt x="197" y="159"/>
                      </a:lnTo>
                      <a:lnTo>
                        <a:pt x="197" y="138"/>
                      </a:lnTo>
                      <a:lnTo>
                        <a:pt x="197" y="118"/>
                      </a:lnTo>
                      <a:lnTo>
                        <a:pt x="197" y="88"/>
                      </a:lnTo>
                      <a:lnTo>
                        <a:pt x="195" y="69"/>
                      </a:lnTo>
                      <a:lnTo>
                        <a:pt x="191" y="50"/>
                      </a:lnTo>
                      <a:lnTo>
                        <a:pt x="184" y="39"/>
                      </a:lnTo>
                      <a:lnTo>
                        <a:pt x="176" y="33"/>
                      </a:lnTo>
                      <a:lnTo>
                        <a:pt x="165" y="30"/>
                      </a:lnTo>
                      <a:lnTo>
                        <a:pt x="159" y="28"/>
                      </a:lnTo>
                      <a:lnTo>
                        <a:pt x="152" y="28"/>
                      </a:lnTo>
                      <a:lnTo>
                        <a:pt x="144" y="26"/>
                      </a:lnTo>
                      <a:lnTo>
                        <a:pt x="133" y="24"/>
                      </a:lnTo>
                      <a:lnTo>
                        <a:pt x="127" y="22"/>
                      </a:lnTo>
                      <a:lnTo>
                        <a:pt x="120" y="22"/>
                      </a:lnTo>
                      <a:lnTo>
                        <a:pt x="112" y="20"/>
                      </a:lnTo>
                      <a:lnTo>
                        <a:pt x="101" y="18"/>
                      </a:lnTo>
                      <a:lnTo>
                        <a:pt x="94" y="15"/>
                      </a:lnTo>
                      <a:lnTo>
                        <a:pt x="88" y="15"/>
                      </a:lnTo>
                      <a:lnTo>
                        <a:pt x="79" y="13"/>
                      </a:lnTo>
                      <a:lnTo>
                        <a:pt x="71" y="11"/>
                      </a:lnTo>
                      <a:lnTo>
                        <a:pt x="64" y="9"/>
                      </a:lnTo>
                      <a:lnTo>
                        <a:pt x="58" y="7"/>
                      </a:lnTo>
                      <a:lnTo>
                        <a:pt x="49" y="5"/>
                      </a:lnTo>
                      <a:lnTo>
                        <a:pt x="41" y="5"/>
                      </a:lnTo>
                      <a:lnTo>
                        <a:pt x="37" y="3"/>
                      </a:lnTo>
                      <a:lnTo>
                        <a:pt x="32" y="3"/>
                      </a:lnTo>
                      <a:lnTo>
                        <a:pt x="24" y="0"/>
                      </a:lnTo>
                      <a:lnTo>
                        <a:pt x="15" y="3"/>
                      </a:lnTo>
                      <a:lnTo>
                        <a:pt x="7" y="11"/>
                      </a:lnTo>
                      <a:lnTo>
                        <a:pt x="2" y="26"/>
                      </a:lnTo>
                      <a:lnTo>
                        <a:pt x="0" y="43"/>
                      </a:lnTo>
                      <a:lnTo>
                        <a:pt x="0" y="73"/>
                      </a:lnTo>
                      <a:lnTo>
                        <a:pt x="0" y="93"/>
                      </a:lnTo>
                      <a:lnTo>
                        <a:pt x="0" y="112"/>
                      </a:lnTo>
                      <a:lnTo>
                        <a:pt x="0" y="142"/>
                      </a:lnTo>
                      <a:lnTo>
                        <a:pt x="2" y="161"/>
                      </a:lnTo>
                      <a:lnTo>
                        <a:pt x="7" y="178"/>
                      </a:lnTo>
                      <a:lnTo>
                        <a:pt x="15" y="189"/>
                      </a:lnTo>
                      <a:lnTo>
                        <a:pt x="24" y="195"/>
                      </a:lnTo>
                      <a:lnTo>
                        <a:pt x="32" y="198"/>
                      </a:lnTo>
                      <a:lnTo>
                        <a:pt x="39" y="200"/>
                      </a:lnTo>
                      <a:lnTo>
                        <a:pt x="45" y="202"/>
                      </a:lnTo>
                      <a:lnTo>
                        <a:pt x="56" y="204"/>
                      </a:lnTo>
                      <a:lnTo>
                        <a:pt x="64" y="206"/>
                      </a:lnTo>
                      <a:lnTo>
                        <a:pt x="71" y="208"/>
                      </a:lnTo>
                      <a:lnTo>
                        <a:pt x="77" y="210"/>
                      </a:lnTo>
                      <a:lnTo>
                        <a:pt x="86" y="213"/>
                      </a:lnTo>
                      <a:lnTo>
                        <a:pt x="97" y="215"/>
                      </a:lnTo>
                      <a:lnTo>
                        <a:pt x="103" y="217"/>
                      </a:lnTo>
                      <a:lnTo>
                        <a:pt x="109" y="219"/>
                      </a:lnTo>
                      <a:lnTo>
                        <a:pt x="120" y="221"/>
                      </a:lnTo>
                      <a:lnTo>
                        <a:pt x="129" y="223"/>
                      </a:lnTo>
                      <a:lnTo>
                        <a:pt x="135" y="223"/>
                      </a:lnTo>
                      <a:lnTo>
                        <a:pt x="142" y="225"/>
                      </a:lnTo>
                      <a:lnTo>
                        <a:pt x="150" y="228"/>
                      </a:lnTo>
                      <a:lnTo>
                        <a:pt x="159" y="230"/>
                      </a:lnTo>
                      <a:lnTo>
                        <a:pt x="163" y="230"/>
                      </a:lnTo>
                      <a:lnTo>
                        <a:pt x="167" y="232"/>
                      </a:lnTo>
                      <a:lnTo>
                        <a:pt x="176" y="234"/>
                      </a:lnTo>
                      <a:close/>
                    </a:path>
                  </a:pathLst>
                </a:custGeom>
                <a:solidFill>
                  <a:srgbClr val="DBE5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 name="Freeform 349"/>
                <p:cNvSpPr>
                  <a:spLocks/>
                </p:cNvSpPr>
                <p:nvPr/>
              </p:nvSpPr>
              <p:spPr bwMode="auto">
                <a:xfrm>
                  <a:off x="2510" y="3198"/>
                  <a:ext cx="197" cy="240"/>
                </a:xfrm>
                <a:custGeom>
                  <a:avLst/>
                  <a:gdLst>
                    <a:gd name="T0" fmla="*/ 182 w 197"/>
                    <a:gd name="T1" fmla="*/ 240 h 240"/>
                    <a:gd name="T2" fmla="*/ 195 w 197"/>
                    <a:gd name="T3" fmla="*/ 214 h 240"/>
                    <a:gd name="T4" fmla="*/ 197 w 197"/>
                    <a:gd name="T5" fmla="*/ 165 h 240"/>
                    <a:gd name="T6" fmla="*/ 197 w 197"/>
                    <a:gd name="T7" fmla="*/ 122 h 240"/>
                    <a:gd name="T8" fmla="*/ 195 w 197"/>
                    <a:gd name="T9" fmla="*/ 68 h 240"/>
                    <a:gd name="T10" fmla="*/ 182 w 197"/>
                    <a:gd name="T11" fmla="*/ 38 h 240"/>
                    <a:gd name="T12" fmla="*/ 165 w 197"/>
                    <a:gd name="T13" fmla="*/ 30 h 240"/>
                    <a:gd name="T14" fmla="*/ 152 w 197"/>
                    <a:gd name="T15" fmla="*/ 27 h 240"/>
                    <a:gd name="T16" fmla="*/ 133 w 197"/>
                    <a:gd name="T17" fmla="*/ 23 h 240"/>
                    <a:gd name="T18" fmla="*/ 120 w 197"/>
                    <a:gd name="T19" fmla="*/ 19 h 240"/>
                    <a:gd name="T20" fmla="*/ 101 w 197"/>
                    <a:gd name="T21" fmla="*/ 15 h 240"/>
                    <a:gd name="T22" fmla="*/ 88 w 197"/>
                    <a:gd name="T23" fmla="*/ 12 h 240"/>
                    <a:gd name="T24" fmla="*/ 68 w 197"/>
                    <a:gd name="T25" fmla="*/ 10 h 240"/>
                    <a:gd name="T26" fmla="*/ 58 w 197"/>
                    <a:gd name="T27" fmla="*/ 8 h 240"/>
                    <a:gd name="T28" fmla="*/ 41 w 197"/>
                    <a:gd name="T29" fmla="*/ 4 h 240"/>
                    <a:gd name="T30" fmla="*/ 32 w 197"/>
                    <a:gd name="T31" fmla="*/ 2 h 240"/>
                    <a:gd name="T32" fmla="*/ 15 w 197"/>
                    <a:gd name="T33" fmla="*/ 2 h 240"/>
                    <a:gd name="T34" fmla="*/ 2 w 197"/>
                    <a:gd name="T35" fmla="*/ 25 h 240"/>
                    <a:gd name="T36" fmla="*/ 0 w 197"/>
                    <a:gd name="T37" fmla="*/ 75 h 240"/>
                    <a:gd name="T38" fmla="*/ 0 w 197"/>
                    <a:gd name="T39" fmla="*/ 117 h 240"/>
                    <a:gd name="T40" fmla="*/ 2 w 197"/>
                    <a:gd name="T41" fmla="*/ 167 h 240"/>
                    <a:gd name="T42" fmla="*/ 15 w 197"/>
                    <a:gd name="T43" fmla="*/ 197 h 240"/>
                    <a:gd name="T44" fmla="*/ 32 w 197"/>
                    <a:gd name="T45" fmla="*/ 205 h 240"/>
                    <a:gd name="T46" fmla="*/ 45 w 197"/>
                    <a:gd name="T47" fmla="*/ 207 h 240"/>
                    <a:gd name="T48" fmla="*/ 64 w 197"/>
                    <a:gd name="T49" fmla="*/ 212 h 240"/>
                    <a:gd name="T50" fmla="*/ 77 w 197"/>
                    <a:gd name="T51" fmla="*/ 218 h 240"/>
                    <a:gd name="T52" fmla="*/ 96 w 197"/>
                    <a:gd name="T53" fmla="*/ 222 h 240"/>
                    <a:gd name="T54" fmla="*/ 109 w 197"/>
                    <a:gd name="T55" fmla="*/ 227 h 240"/>
                    <a:gd name="T56" fmla="*/ 126 w 197"/>
                    <a:gd name="T57" fmla="*/ 231 h 240"/>
                    <a:gd name="T58" fmla="*/ 139 w 197"/>
                    <a:gd name="T59" fmla="*/ 233 h 240"/>
                    <a:gd name="T60" fmla="*/ 156 w 197"/>
                    <a:gd name="T61" fmla="*/ 237 h 240"/>
                    <a:gd name="T62" fmla="*/ 165 w 197"/>
                    <a:gd name="T63"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7" h="240">
                      <a:moveTo>
                        <a:pt x="173" y="240"/>
                      </a:moveTo>
                      <a:lnTo>
                        <a:pt x="182" y="240"/>
                      </a:lnTo>
                      <a:lnTo>
                        <a:pt x="191" y="229"/>
                      </a:lnTo>
                      <a:lnTo>
                        <a:pt x="195" y="214"/>
                      </a:lnTo>
                      <a:lnTo>
                        <a:pt x="197" y="195"/>
                      </a:lnTo>
                      <a:lnTo>
                        <a:pt x="197" y="165"/>
                      </a:lnTo>
                      <a:lnTo>
                        <a:pt x="197" y="143"/>
                      </a:lnTo>
                      <a:lnTo>
                        <a:pt x="197" y="122"/>
                      </a:lnTo>
                      <a:lnTo>
                        <a:pt x="197" y="90"/>
                      </a:lnTo>
                      <a:lnTo>
                        <a:pt x="195" y="68"/>
                      </a:lnTo>
                      <a:lnTo>
                        <a:pt x="191" y="51"/>
                      </a:lnTo>
                      <a:lnTo>
                        <a:pt x="182" y="38"/>
                      </a:lnTo>
                      <a:lnTo>
                        <a:pt x="173" y="32"/>
                      </a:lnTo>
                      <a:lnTo>
                        <a:pt x="165" y="30"/>
                      </a:lnTo>
                      <a:lnTo>
                        <a:pt x="158" y="27"/>
                      </a:lnTo>
                      <a:lnTo>
                        <a:pt x="152" y="27"/>
                      </a:lnTo>
                      <a:lnTo>
                        <a:pt x="141" y="25"/>
                      </a:lnTo>
                      <a:lnTo>
                        <a:pt x="133" y="23"/>
                      </a:lnTo>
                      <a:lnTo>
                        <a:pt x="126" y="21"/>
                      </a:lnTo>
                      <a:lnTo>
                        <a:pt x="120" y="19"/>
                      </a:lnTo>
                      <a:lnTo>
                        <a:pt x="111" y="17"/>
                      </a:lnTo>
                      <a:lnTo>
                        <a:pt x="101" y="15"/>
                      </a:lnTo>
                      <a:lnTo>
                        <a:pt x="94" y="15"/>
                      </a:lnTo>
                      <a:lnTo>
                        <a:pt x="88" y="12"/>
                      </a:lnTo>
                      <a:lnTo>
                        <a:pt x="77" y="10"/>
                      </a:lnTo>
                      <a:lnTo>
                        <a:pt x="68" y="10"/>
                      </a:lnTo>
                      <a:lnTo>
                        <a:pt x="64" y="8"/>
                      </a:lnTo>
                      <a:lnTo>
                        <a:pt x="58" y="8"/>
                      </a:lnTo>
                      <a:lnTo>
                        <a:pt x="49" y="6"/>
                      </a:lnTo>
                      <a:lnTo>
                        <a:pt x="41" y="4"/>
                      </a:lnTo>
                      <a:lnTo>
                        <a:pt x="36" y="2"/>
                      </a:lnTo>
                      <a:lnTo>
                        <a:pt x="32" y="2"/>
                      </a:lnTo>
                      <a:lnTo>
                        <a:pt x="23" y="0"/>
                      </a:lnTo>
                      <a:lnTo>
                        <a:pt x="15" y="2"/>
                      </a:lnTo>
                      <a:lnTo>
                        <a:pt x="6" y="10"/>
                      </a:lnTo>
                      <a:lnTo>
                        <a:pt x="2" y="25"/>
                      </a:lnTo>
                      <a:lnTo>
                        <a:pt x="0" y="45"/>
                      </a:lnTo>
                      <a:lnTo>
                        <a:pt x="0" y="75"/>
                      </a:lnTo>
                      <a:lnTo>
                        <a:pt x="0" y="96"/>
                      </a:lnTo>
                      <a:lnTo>
                        <a:pt x="0" y="117"/>
                      </a:lnTo>
                      <a:lnTo>
                        <a:pt x="0" y="147"/>
                      </a:lnTo>
                      <a:lnTo>
                        <a:pt x="2" y="167"/>
                      </a:lnTo>
                      <a:lnTo>
                        <a:pt x="6" y="184"/>
                      </a:lnTo>
                      <a:lnTo>
                        <a:pt x="15" y="197"/>
                      </a:lnTo>
                      <a:lnTo>
                        <a:pt x="23" y="203"/>
                      </a:lnTo>
                      <a:lnTo>
                        <a:pt x="32" y="205"/>
                      </a:lnTo>
                      <a:lnTo>
                        <a:pt x="38" y="205"/>
                      </a:lnTo>
                      <a:lnTo>
                        <a:pt x="45" y="207"/>
                      </a:lnTo>
                      <a:lnTo>
                        <a:pt x="53" y="210"/>
                      </a:lnTo>
                      <a:lnTo>
                        <a:pt x="64" y="212"/>
                      </a:lnTo>
                      <a:lnTo>
                        <a:pt x="71" y="214"/>
                      </a:lnTo>
                      <a:lnTo>
                        <a:pt x="77" y="218"/>
                      </a:lnTo>
                      <a:lnTo>
                        <a:pt x="86" y="220"/>
                      </a:lnTo>
                      <a:lnTo>
                        <a:pt x="96" y="222"/>
                      </a:lnTo>
                      <a:lnTo>
                        <a:pt x="103" y="225"/>
                      </a:lnTo>
                      <a:lnTo>
                        <a:pt x="109" y="227"/>
                      </a:lnTo>
                      <a:lnTo>
                        <a:pt x="118" y="229"/>
                      </a:lnTo>
                      <a:lnTo>
                        <a:pt x="126" y="231"/>
                      </a:lnTo>
                      <a:lnTo>
                        <a:pt x="133" y="233"/>
                      </a:lnTo>
                      <a:lnTo>
                        <a:pt x="139" y="233"/>
                      </a:lnTo>
                      <a:lnTo>
                        <a:pt x="148" y="235"/>
                      </a:lnTo>
                      <a:lnTo>
                        <a:pt x="156" y="237"/>
                      </a:lnTo>
                      <a:lnTo>
                        <a:pt x="161" y="237"/>
                      </a:lnTo>
                      <a:lnTo>
                        <a:pt x="165" y="240"/>
                      </a:lnTo>
                      <a:lnTo>
                        <a:pt x="173" y="240"/>
                      </a:lnTo>
                      <a:close/>
                    </a:path>
                  </a:pathLst>
                </a:custGeom>
                <a:solidFill>
                  <a:srgbClr val="DBE5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 name="Freeform 350"/>
                <p:cNvSpPr>
                  <a:spLocks/>
                </p:cNvSpPr>
                <p:nvPr/>
              </p:nvSpPr>
              <p:spPr bwMode="auto">
                <a:xfrm>
                  <a:off x="2731" y="3245"/>
                  <a:ext cx="199" cy="252"/>
                </a:xfrm>
                <a:custGeom>
                  <a:avLst/>
                  <a:gdLst>
                    <a:gd name="T0" fmla="*/ 184 w 199"/>
                    <a:gd name="T1" fmla="*/ 250 h 252"/>
                    <a:gd name="T2" fmla="*/ 197 w 199"/>
                    <a:gd name="T3" fmla="*/ 225 h 252"/>
                    <a:gd name="T4" fmla="*/ 199 w 199"/>
                    <a:gd name="T5" fmla="*/ 171 h 252"/>
                    <a:gd name="T6" fmla="*/ 199 w 199"/>
                    <a:gd name="T7" fmla="*/ 124 h 252"/>
                    <a:gd name="T8" fmla="*/ 197 w 199"/>
                    <a:gd name="T9" fmla="*/ 70 h 252"/>
                    <a:gd name="T10" fmla="*/ 184 w 199"/>
                    <a:gd name="T11" fmla="*/ 40 h 252"/>
                    <a:gd name="T12" fmla="*/ 167 w 199"/>
                    <a:gd name="T13" fmla="*/ 32 h 252"/>
                    <a:gd name="T14" fmla="*/ 154 w 199"/>
                    <a:gd name="T15" fmla="*/ 28 h 252"/>
                    <a:gd name="T16" fmla="*/ 134 w 199"/>
                    <a:gd name="T17" fmla="*/ 23 h 252"/>
                    <a:gd name="T18" fmla="*/ 122 w 199"/>
                    <a:gd name="T19" fmla="*/ 23 h 252"/>
                    <a:gd name="T20" fmla="*/ 102 w 199"/>
                    <a:gd name="T21" fmla="*/ 19 h 252"/>
                    <a:gd name="T22" fmla="*/ 90 w 199"/>
                    <a:gd name="T23" fmla="*/ 13 h 252"/>
                    <a:gd name="T24" fmla="*/ 70 w 199"/>
                    <a:gd name="T25" fmla="*/ 8 h 252"/>
                    <a:gd name="T26" fmla="*/ 57 w 199"/>
                    <a:gd name="T27" fmla="*/ 8 h 252"/>
                    <a:gd name="T28" fmla="*/ 40 w 199"/>
                    <a:gd name="T29" fmla="*/ 4 h 252"/>
                    <a:gd name="T30" fmla="*/ 32 w 199"/>
                    <a:gd name="T31" fmla="*/ 2 h 252"/>
                    <a:gd name="T32" fmla="*/ 15 w 199"/>
                    <a:gd name="T33" fmla="*/ 2 h 252"/>
                    <a:gd name="T34" fmla="*/ 2 w 199"/>
                    <a:gd name="T35" fmla="*/ 28 h 252"/>
                    <a:gd name="T36" fmla="*/ 0 w 199"/>
                    <a:gd name="T37" fmla="*/ 79 h 252"/>
                    <a:gd name="T38" fmla="*/ 2 w 199"/>
                    <a:gd name="T39" fmla="*/ 122 h 252"/>
                    <a:gd name="T40" fmla="*/ 4 w 199"/>
                    <a:gd name="T41" fmla="*/ 175 h 252"/>
                    <a:gd name="T42" fmla="*/ 15 w 199"/>
                    <a:gd name="T43" fmla="*/ 205 h 252"/>
                    <a:gd name="T44" fmla="*/ 34 w 199"/>
                    <a:gd name="T45" fmla="*/ 214 h 252"/>
                    <a:gd name="T46" fmla="*/ 47 w 199"/>
                    <a:gd name="T47" fmla="*/ 220 h 252"/>
                    <a:gd name="T48" fmla="*/ 64 w 199"/>
                    <a:gd name="T49" fmla="*/ 222 h 252"/>
                    <a:gd name="T50" fmla="*/ 77 w 199"/>
                    <a:gd name="T51" fmla="*/ 225 h 252"/>
                    <a:gd name="T52" fmla="*/ 96 w 199"/>
                    <a:gd name="T53" fmla="*/ 229 h 252"/>
                    <a:gd name="T54" fmla="*/ 109 w 199"/>
                    <a:gd name="T55" fmla="*/ 235 h 252"/>
                    <a:gd name="T56" fmla="*/ 128 w 199"/>
                    <a:gd name="T57" fmla="*/ 240 h 252"/>
                    <a:gd name="T58" fmla="*/ 141 w 199"/>
                    <a:gd name="T59" fmla="*/ 242 h 252"/>
                    <a:gd name="T60" fmla="*/ 158 w 199"/>
                    <a:gd name="T61" fmla="*/ 246 h 252"/>
                    <a:gd name="T62" fmla="*/ 167 w 199"/>
                    <a:gd name="T63" fmla="*/ 25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9" h="252">
                      <a:moveTo>
                        <a:pt x="175" y="252"/>
                      </a:moveTo>
                      <a:lnTo>
                        <a:pt x="184" y="250"/>
                      </a:lnTo>
                      <a:lnTo>
                        <a:pt x="192" y="240"/>
                      </a:lnTo>
                      <a:lnTo>
                        <a:pt x="197" y="225"/>
                      </a:lnTo>
                      <a:lnTo>
                        <a:pt x="199" y="203"/>
                      </a:lnTo>
                      <a:lnTo>
                        <a:pt x="199" y="171"/>
                      </a:lnTo>
                      <a:lnTo>
                        <a:pt x="199" y="148"/>
                      </a:lnTo>
                      <a:lnTo>
                        <a:pt x="199" y="124"/>
                      </a:lnTo>
                      <a:lnTo>
                        <a:pt x="199" y="92"/>
                      </a:lnTo>
                      <a:lnTo>
                        <a:pt x="197" y="70"/>
                      </a:lnTo>
                      <a:lnTo>
                        <a:pt x="192" y="53"/>
                      </a:lnTo>
                      <a:lnTo>
                        <a:pt x="184" y="40"/>
                      </a:lnTo>
                      <a:lnTo>
                        <a:pt x="175" y="34"/>
                      </a:lnTo>
                      <a:lnTo>
                        <a:pt x="167" y="32"/>
                      </a:lnTo>
                      <a:lnTo>
                        <a:pt x="160" y="30"/>
                      </a:lnTo>
                      <a:lnTo>
                        <a:pt x="154" y="28"/>
                      </a:lnTo>
                      <a:lnTo>
                        <a:pt x="143" y="25"/>
                      </a:lnTo>
                      <a:lnTo>
                        <a:pt x="134" y="23"/>
                      </a:lnTo>
                      <a:lnTo>
                        <a:pt x="128" y="23"/>
                      </a:lnTo>
                      <a:lnTo>
                        <a:pt x="122" y="23"/>
                      </a:lnTo>
                      <a:lnTo>
                        <a:pt x="113" y="21"/>
                      </a:lnTo>
                      <a:lnTo>
                        <a:pt x="102" y="19"/>
                      </a:lnTo>
                      <a:lnTo>
                        <a:pt x="96" y="15"/>
                      </a:lnTo>
                      <a:lnTo>
                        <a:pt x="90" y="13"/>
                      </a:lnTo>
                      <a:lnTo>
                        <a:pt x="79" y="10"/>
                      </a:lnTo>
                      <a:lnTo>
                        <a:pt x="70" y="8"/>
                      </a:lnTo>
                      <a:lnTo>
                        <a:pt x="64" y="8"/>
                      </a:lnTo>
                      <a:lnTo>
                        <a:pt x="57" y="8"/>
                      </a:lnTo>
                      <a:lnTo>
                        <a:pt x="49" y="6"/>
                      </a:lnTo>
                      <a:lnTo>
                        <a:pt x="40" y="4"/>
                      </a:lnTo>
                      <a:lnTo>
                        <a:pt x="36" y="2"/>
                      </a:lnTo>
                      <a:lnTo>
                        <a:pt x="32" y="2"/>
                      </a:lnTo>
                      <a:lnTo>
                        <a:pt x="23" y="0"/>
                      </a:lnTo>
                      <a:lnTo>
                        <a:pt x="15" y="2"/>
                      </a:lnTo>
                      <a:lnTo>
                        <a:pt x="6" y="13"/>
                      </a:lnTo>
                      <a:lnTo>
                        <a:pt x="2" y="28"/>
                      </a:lnTo>
                      <a:lnTo>
                        <a:pt x="0" y="49"/>
                      </a:lnTo>
                      <a:lnTo>
                        <a:pt x="0" y="79"/>
                      </a:lnTo>
                      <a:lnTo>
                        <a:pt x="2" y="100"/>
                      </a:lnTo>
                      <a:lnTo>
                        <a:pt x="2" y="122"/>
                      </a:lnTo>
                      <a:lnTo>
                        <a:pt x="2" y="154"/>
                      </a:lnTo>
                      <a:lnTo>
                        <a:pt x="4" y="175"/>
                      </a:lnTo>
                      <a:lnTo>
                        <a:pt x="8" y="193"/>
                      </a:lnTo>
                      <a:lnTo>
                        <a:pt x="15" y="205"/>
                      </a:lnTo>
                      <a:lnTo>
                        <a:pt x="23" y="212"/>
                      </a:lnTo>
                      <a:lnTo>
                        <a:pt x="34" y="214"/>
                      </a:lnTo>
                      <a:lnTo>
                        <a:pt x="40" y="216"/>
                      </a:lnTo>
                      <a:lnTo>
                        <a:pt x="47" y="220"/>
                      </a:lnTo>
                      <a:lnTo>
                        <a:pt x="55" y="222"/>
                      </a:lnTo>
                      <a:lnTo>
                        <a:pt x="64" y="222"/>
                      </a:lnTo>
                      <a:lnTo>
                        <a:pt x="70" y="225"/>
                      </a:lnTo>
                      <a:lnTo>
                        <a:pt x="77" y="225"/>
                      </a:lnTo>
                      <a:lnTo>
                        <a:pt x="87" y="227"/>
                      </a:lnTo>
                      <a:lnTo>
                        <a:pt x="96" y="229"/>
                      </a:lnTo>
                      <a:lnTo>
                        <a:pt x="102" y="231"/>
                      </a:lnTo>
                      <a:lnTo>
                        <a:pt x="109" y="235"/>
                      </a:lnTo>
                      <a:lnTo>
                        <a:pt x="119" y="237"/>
                      </a:lnTo>
                      <a:lnTo>
                        <a:pt x="128" y="240"/>
                      </a:lnTo>
                      <a:lnTo>
                        <a:pt x="134" y="240"/>
                      </a:lnTo>
                      <a:lnTo>
                        <a:pt x="141" y="242"/>
                      </a:lnTo>
                      <a:lnTo>
                        <a:pt x="149" y="244"/>
                      </a:lnTo>
                      <a:lnTo>
                        <a:pt x="158" y="246"/>
                      </a:lnTo>
                      <a:lnTo>
                        <a:pt x="162" y="248"/>
                      </a:lnTo>
                      <a:lnTo>
                        <a:pt x="167" y="250"/>
                      </a:lnTo>
                      <a:lnTo>
                        <a:pt x="175" y="252"/>
                      </a:lnTo>
                      <a:close/>
                    </a:path>
                  </a:pathLst>
                </a:custGeom>
                <a:solidFill>
                  <a:srgbClr val="DBE5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 name="Freeform 351"/>
                <p:cNvSpPr>
                  <a:spLocks/>
                </p:cNvSpPr>
                <p:nvPr/>
              </p:nvSpPr>
              <p:spPr bwMode="auto">
                <a:xfrm>
                  <a:off x="2392" y="3433"/>
                  <a:ext cx="199" cy="244"/>
                </a:xfrm>
                <a:custGeom>
                  <a:avLst/>
                  <a:gdLst>
                    <a:gd name="T0" fmla="*/ 167 w 199"/>
                    <a:gd name="T1" fmla="*/ 39 h 244"/>
                    <a:gd name="T2" fmla="*/ 154 w 199"/>
                    <a:gd name="T3" fmla="*/ 34 h 244"/>
                    <a:gd name="T4" fmla="*/ 135 w 199"/>
                    <a:gd name="T5" fmla="*/ 30 h 244"/>
                    <a:gd name="T6" fmla="*/ 122 w 199"/>
                    <a:gd name="T7" fmla="*/ 26 h 244"/>
                    <a:gd name="T8" fmla="*/ 103 w 199"/>
                    <a:gd name="T9" fmla="*/ 22 h 244"/>
                    <a:gd name="T10" fmla="*/ 90 w 199"/>
                    <a:gd name="T11" fmla="*/ 17 h 244"/>
                    <a:gd name="T12" fmla="*/ 71 w 199"/>
                    <a:gd name="T13" fmla="*/ 13 h 244"/>
                    <a:gd name="T14" fmla="*/ 58 w 199"/>
                    <a:gd name="T15" fmla="*/ 11 h 244"/>
                    <a:gd name="T16" fmla="*/ 41 w 199"/>
                    <a:gd name="T17" fmla="*/ 7 h 244"/>
                    <a:gd name="T18" fmla="*/ 32 w 199"/>
                    <a:gd name="T19" fmla="*/ 2 h 244"/>
                    <a:gd name="T20" fmla="*/ 15 w 199"/>
                    <a:gd name="T21" fmla="*/ 2 h 244"/>
                    <a:gd name="T22" fmla="*/ 2 w 199"/>
                    <a:gd name="T23" fmla="*/ 26 h 244"/>
                    <a:gd name="T24" fmla="*/ 0 w 199"/>
                    <a:gd name="T25" fmla="*/ 73 h 244"/>
                    <a:gd name="T26" fmla="*/ 0 w 199"/>
                    <a:gd name="T27" fmla="*/ 114 h 244"/>
                    <a:gd name="T28" fmla="*/ 2 w 199"/>
                    <a:gd name="T29" fmla="*/ 163 h 244"/>
                    <a:gd name="T30" fmla="*/ 15 w 199"/>
                    <a:gd name="T31" fmla="*/ 193 h 244"/>
                    <a:gd name="T32" fmla="*/ 34 w 199"/>
                    <a:gd name="T33" fmla="*/ 202 h 244"/>
                    <a:gd name="T34" fmla="*/ 47 w 199"/>
                    <a:gd name="T35" fmla="*/ 208 h 244"/>
                    <a:gd name="T36" fmla="*/ 64 w 199"/>
                    <a:gd name="T37" fmla="*/ 212 h 244"/>
                    <a:gd name="T38" fmla="*/ 77 w 199"/>
                    <a:gd name="T39" fmla="*/ 217 h 244"/>
                    <a:gd name="T40" fmla="*/ 97 w 199"/>
                    <a:gd name="T41" fmla="*/ 221 h 244"/>
                    <a:gd name="T42" fmla="*/ 109 w 199"/>
                    <a:gd name="T43" fmla="*/ 225 h 244"/>
                    <a:gd name="T44" fmla="*/ 129 w 199"/>
                    <a:gd name="T45" fmla="*/ 229 h 244"/>
                    <a:gd name="T46" fmla="*/ 141 w 199"/>
                    <a:gd name="T47" fmla="*/ 236 h 244"/>
                    <a:gd name="T48" fmla="*/ 159 w 199"/>
                    <a:gd name="T49" fmla="*/ 240 h 244"/>
                    <a:gd name="T50" fmla="*/ 167 w 199"/>
                    <a:gd name="T51" fmla="*/ 242 h 244"/>
                    <a:gd name="T52" fmla="*/ 184 w 199"/>
                    <a:gd name="T53" fmla="*/ 244 h 244"/>
                    <a:gd name="T54" fmla="*/ 197 w 199"/>
                    <a:gd name="T55" fmla="*/ 221 h 244"/>
                    <a:gd name="T56" fmla="*/ 199 w 199"/>
                    <a:gd name="T57" fmla="*/ 169 h 244"/>
                    <a:gd name="T58" fmla="*/ 199 w 199"/>
                    <a:gd name="T59" fmla="*/ 127 h 244"/>
                    <a:gd name="T60" fmla="*/ 197 w 199"/>
                    <a:gd name="T61" fmla="*/ 77 h 244"/>
                    <a:gd name="T62" fmla="*/ 184 w 199"/>
                    <a:gd name="T63" fmla="*/ 47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9" h="244">
                      <a:moveTo>
                        <a:pt x="176" y="41"/>
                      </a:moveTo>
                      <a:lnTo>
                        <a:pt x="167" y="39"/>
                      </a:lnTo>
                      <a:lnTo>
                        <a:pt x="161" y="37"/>
                      </a:lnTo>
                      <a:lnTo>
                        <a:pt x="154" y="34"/>
                      </a:lnTo>
                      <a:lnTo>
                        <a:pt x="144" y="32"/>
                      </a:lnTo>
                      <a:lnTo>
                        <a:pt x="135" y="30"/>
                      </a:lnTo>
                      <a:lnTo>
                        <a:pt x="129" y="28"/>
                      </a:lnTo>
                      <a:lnTo>
                        <a:pt x="122" y="26"/>
                      </a:lnTo>
                      <a:lnTo>
                        <a:pt x="114" y="24"/>
                      </a:lnTo>
                      <a:lnTo>
                        <a:pt x="103" y="22"/>
                      </a:lnTo>
                      <a:lnTo>
                        <a:pt x="97" y="19"/>
                      </a:lnTo>
                      <a:lnTo>
                        <a:pt x="90" y="17"/>
                      </a:lnTo>
                      <a:lnTo>
                        <a:pt x="79" y="15"/>
                      </a:lnTo>
                      <a:lnTo>
                        <a:pt x="71" y="13"/>
                      </a:lnTo>
                      <a:lnTo>
                        <a:pt x="64" y="11"/>
                      </a:lnTo>
                      <a:lnTo>
                        <a:pt x="58" y="11"/>
                      </a:lnTo>
                      <a:lnTo>
                        <a:pt x="49" y="9"/>
                      </a:lnTo>
                      <a:lnTo>
                        <a:pt x="41" y="7"/>
                      </a:lnTo>
                      <a:lnTo>
                        <a:pt x="37" y="5"/>
                      </a:lnTo>
                      <a:lnTo>
                        <a:pt x="32" y="2"/>
                      </a:lnTo>
                      <a:lnTo>
                        <a:pt x="24" y="0"/>
                      </a:lnTo>
                      <a:lnTo>
                        <a:pt x="15" y="2"/>
                      </a:lnTo>
                      <a:lnTo>
                        <a:pt x="7" y="11"/>
                      </a:lnTo>
                      <a:lnTo>
                        <a:pt x="2" y="26"/>
                      </a:lnTo>
                      <a:lnTo>
                        <a:pt x="0" y="43"/>
                      </a:lnTo>
                      <a:lnTo>
                        <a:pt x="0" y="73"/>
                      </a:lnTo>
                      <a:lnTo>
                        <a:pt x="0" y="94"/>
                      </a:lnTo>
                      <a:lnTo>
                        <a:pt x="0" y="114"/>
                      </a:lnTo>
                      <a:lnTo>
                        <a:pt x="0" y="144"/>
                      </a:lnTo>
                      <a:lnTo>
                        <a:pt x="2" y="163"/>
                      </a:lnTo>
                      <a:lnTo>
                        <a:pt x="7" y="180"/>
                      </a:lnTo>
                      <a:lnTo>
                        <a:pt x="15" y="193"/>
                      </a:lnTo>
                      <a:lnTo>
                        <a:pt x="24" y="199"/>
                      </a:lnTo>
                      <a:lnTo>
                        <a:pt x="34" y="202"/>
                      </a:lnTo>
                      <a:lnTo>
                        <a:pt x="41" y="204"/>
                      </a:lnTo>
                      <a:lnTo>
                        <a:pt x="47" y="208"/>
                      </a:lnTo>
                      <a:lnTo>
                        <a:pt x="56" y="210"/>
                      </a:lnTo>
                      <a:lnTo>
                        <a:pt x="64" y="212"/>
                      </a:lnTo>
                      <a:lnTo>
                        <a:pt x="71" y="214"/>
                      </a:lnTo>
                      <a:lnTo>
                        <a:pt x="77" y="217"/>
                      </a:lnTo>
                      <a:lnTo>
                        <a:pt x="86" y="219"/>
                      </a:lnTo>
                      <a:lnTo>
                        <a:pt x="97" y="221"/>
                      </a:lnTo>
                      <a:lnTo>
                        <a:pt x="103" y="223"/>
                      </a:lnTo>
                      <a:lnTo>
                        <a:pt x="109" y="225"/>
                      </a:lnTo>
                      <a:lnTo>
                        <a:pt x="120" y="227"/>
                      </a:lnTo>
                      <a:lnTo>
                        <a:pt x="129" y="229"/>
                      </a:lnTo>
                      <a:lnTo>
                        <a:pt x="135" y="232"/>
                      </a:lnTo>
                      <a:lnTo>
                        <a:pt x="141" y="236"/>
                      </a:lnTo>
                      <a:lnTo>
                        <a:pt x="150" y="238"/>
                      </a:lnTo>
                      <a:lnTo>
                        <a:pt x="159" y="240"/>
                      </a:lnTo>
                      <a:lnTo>
                        <a:pt x="163" y="240"/>
                      </a:lnTo>
                      <a:lnTo>
                        <a:pt x="167" y="242"/>
                      </a:lnTo>
                      <a:lnTo>
                        <a:pt x="176" y="244"/>
                      </a:lnTo>
                      <a:lnTo>
                        <a:pt x="184" y="244"/>
                      </a:lnTo>
                      <a:lnTo>
                        <a:pt x="193" y="236"/>
                      </a:lnTo>
                      <a:lnTo>
                        <a:pt x="197" y="221"/>
                      </a:lnTo>
                      <a:lnTo>
                        <a:pt x="199" y="202"/>
                      </a:lnTo>
                      <a:lnTo>
                        <a:pt x="199" y="169"/>
                      </a:lnTo>
                      <a:lnTo>
                        <a:pt x="199" y="148"/>
                      </a:lnTo>
                      <a:lnTo>
                        <a:pt x="199" y="127"/>
                      </a:lnTo>
                      <a:lnTo>
                        <a:pt x="199" y="97"/>
                      </a:lnTo>
                      <a:lnTo>
                        <a:pt x="197" y="77"/>
                      </a:lnTo>
                      <a:lnTo>
                        <a:pt x="193" y="60"/>
                      </a:lnTo>
                      <a:lnTo>
                        <a:pt x="184" y="47"/>
                      </a:lnTo>
                      <a:lnTo>
                        <a:pt x="176" y="41"/>
                      </a:lnTo>
                      <a:close/>
                    </a:path>
                  </a:pathLst>
                </a:custGeom>
                <a:solidFill>
                  <a:srgbClr val="DBE5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5" name="Freeform 352"/>
                <p:cNvSpPr>
                  <a:spLocks/>
                </p:cNvSpPr>
                <p:nvPr/>
              </p:nvSpPr>
              <p:spPr bwMode="auto">
                <a:xfrm>
                  <a:off x="2615" y="3491"/>
                  <a:ext cx="199" cy="255"/>
                </a:xfrm>
                <a:custGeom>
                  <a:avLst/>
                  <a:gdLst>
                    <a:gd name="T0" fmla="*/ 165 w 199"/>
                    <a:gd name="T1" fmla="*/ 39 h 255"/>
                    <a:gd name="T2" fmla="*/ 152 w 199"/>
                    <a:gd name="T3" fmla="*/ 34 h 255"/>
                    <a:gd name="T4" fmla="*/ 135 w 199"/>
                    <a:gd name="T5" fmla="*/ 30 h 255"/>
                    <a:gd name="T6" fmla="*/ 122 w 199"/>
                    <a:gd name="T7" fmla="*/ 26 h 255"/>
                    <a:gd name="T8" fmla="*/ 103 w 199"/>
                    <a:gd name="T9" fmla="*/ 21 h 255"/>
                    <a:gd name="T10" fmla="*/ 90 w 199"/>
                    <a:gd name="T11" fmla="*/ 17 h 255"/>
                    <a:gd name="T12" fmla="*/ 71 w 199"/>
                    <a:gd name="T13" fmla="*/ 13 h 255"/>
                    <a:gd name="T14" fmla="*/ 58 w 199"/>
                    <a:gd name="T15" fmla="*/ 11 h 255"/>
                    <a:gd name="T16" fmla="*/ 41 w 199"/>
                    <a:gd name="T17" fmla="*/ 6 h 255"/>
                    <a:gd name="T18" fmla="*/ 32 w 199"/>
                    <a:gd name="T19" fmla="*/ 2 h 255"/>
                    <a:gd name="T20" fmla="*/ 15 w 199"/>
                    <a:gd name="T21" fmla="*/ 2 h 255"/>
                    <a:gd name="T22" fmla="*/ 2 w 199"/>
                    <a:gd name="T23" fmla="*/ 28 h 255"/>
                    <a:gd name="T24" fmla="*/ 0 w 199"/>
                    <a:gd name="T25" fmla="*/ 77 h 255"/>
                    <a:gd name="T26" fmla="*/ 0 w 199"/>
                    <a:gd name="T27" fmla="*/ 120 h 255"/>
                    <a:gd name="T28" fmla="*/ 2 w 199"/>
                    <a:gd name="T29" fmla="*/ 169 h 255"/>
                    <a:gd name="T30" fmla="*/ 15 w 199"/>
                    <a:gd name="T31" fmla="*/ 201 h 255"/>
                    <a:gd name="T32" fmla="*/ 32 w 199"/>
                    <a:gd name="T33" fmla="*/ 210 h 255"/>
                    <a:gd name="T34" fmla="*/ 45 w 199"/>
                    <a:gd name="T35" fmla="*/ 214 h 255"/>
                    <a:gd name="T36" fmla="*/ 64 w 199"/>
                    <a:gd name="T37" fmla="*/ 219 h 255"/>
                    <a:gd name="T38" fmla="*/ 77 w 199"/>
                    <a:gd name="T39" fmla="*/ 225 h 255"/>
                    <a:gd name="T40" fmla="*/ 96 w 199"/>
                    <a:gd name="T41" fmla="*/ 231 h 255"/>
                    <a:gd name="T42" fmla="*/ 109 w 199"/>
                    <a:gd name="T43" fmla="*/ 236 h 255"/>
                    <a:gd name="T44" fmla="*/ 128 w 199"/>
                    <a:gd name="T45" fmla="*/ 240 h 255"/>
                    <a:gd name="T46" fmla="*/ 141 w 199"/>
                    <a:gd name="T47" fmla="*/ 244 h 255"/>
                    <a:gd name="T48" fmla="*/ 158 w 199"/>
                    <a:gd name="T49" fmla="*/ 249 h 255"/>
                    <a:gd name="T50" fmla="*/ 167 w 199"/>
                    <a:gd name="T51" fmla="*/ 253 h 255"/>
                    <a:gd name="T52" fmla="*/ 184 w 199"/>
                    <a:gd name="T53" fmla="*/ 253 h 255"/>
                    <a:gd name="T54" fmla="*/ 197 w 199"/>
                    <a:gd name="T55" fmla="*/ 229 h 255"/>
                    <a:gd name="T56" fmla="*/ 199 w 199"/>
                    <a:gd name="T57" fmla="*/ 176 h 255"/>
                    <a:gd name="T58" fmla="*/ 197 w 199"/>
                    <a:gd name="T59" fmla="*/ 133 h 255"/>
                    <a:gd name="T60" fmla="*/ 195 w 199"/>
                    <a:gd name="T61" fmla="*/ 79 h 255"/>
                    <a:gd name="T62" fmla="*/ 184 w 199"/>
                    <a:gd name="T63" fmla="*/ 47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9" h="255">
                      <a:moveTo>
                        <a:pt x="176" y="41"/>
                      </a:moveTo>
                      <a:lnTo>
                        <a:pt x="165" y="39"/>
                      </a:lnTo>
                      <a:lnTo>
                        <a:pt x="158" y="36"/>
                      </a:lnTo>
                      <a:lnTo>
                        <a:pt x="152" y="34"/>
                      </a:lnTo>
                      <a:lnTo>
                        <a:pt x="143" y="32"/>
                      </a:lnTo>
                      <a:lnTo>
                        <a:pt x="135" y="30"/>
                      </a:lnTo>
                      <a:lnTo>
                        <a:pt x="128" y="28"/>
                      </a:lnTo>
                      <a:lnTo>
                        <a:pt x="122" y="26"/>
                      </a:lnTo>
                      <a:lnTo>
                        <a:pt x="111" y="24"/>
                      </a:lnTo>
                      <a:lnTo>
                        <a:pt x="103" y="21"/>
                      </a:lnTo>
                      <a:lnTo>
                        <a:pt x="96" y="19"/>
                      </a:lnTo>
                      <a:lnTo>
                        <a:pt x="90" y="17"/>
                      </a:lnTo>
                      <a:lnTo>
                        <a:pt x="79" y="15"/>
                      </a:lnTo>
                      <a:lnTo>
                        <a:pt x="71" y="13"/>
                      </a:lnTo>
                      <a:lnTo>
                        <a:pt x="64" y="11"/>
                      </a:lnTo>
                      <a:lnTo>
                        <a:pt x="58" y="11"/>
                      </a:lnTo>
                      <a:lnTo>
                        <a:pt x="49" y="9"/>
                      </a:lnTo>
                      <a:lnTo>
                        <a:pt x="41" y="6"/>
                      </a:lnTo>
                      <a:lnTo>
                        <a:pt x="36" y="4"/>
                      </a:lnTo>
                      <a:lnTo>
                        <a:pt x="32" y="2"/>
                      </a:lnTo>
                      <a:lnTo>
                        <a:pt x="23" y="0"/>
                      </a:lnTo>
                      <a:lnTo>
                        <a:pt x="15" y="2"/>
                      </a:lnTo>
                      <a:lnTo>
                        <a:pt x="6" y="11"/>
                      </a:lnTo>
                      <a:lnTo>
                        <a:pt x="2" y="28"/>
                      </a:lnTo>
                      <a:lnTo>
                        <a:pt x="0" y="47"/>
                      </a:lnTo>
                      <a:lnTo>
                        <a:pt x="0" y="77"/>
                      </a:lnTo>
                      <a:lnTo>
                        <a:pt x="0" y="99"/>
                      </a:lnTo>
                      <a:lnTo>
                        <a:pt x="0" y="120"/>
                      </a:lnTo>
                      <a:lnTo>
                        <a:pt x="0" y="150"/>
                      </a:lnTo>
                      <a:lnTo>
                        <a:pt x="2" y="169"/>
                      </a:lnTo>
                      <a:lnTo>
                        <a:pt x="6" y="189"/>
                      </a:lnTo>
                      <a:lnTo>
                        <a:pt x="15" y="201"/>
                      </a:lnTo>
                      <a:lnTo>
                        <a:pt x="23" y="208"/>
                      </a:lnTo>
                      <a:lnTo>
                        <a:pt x="32" y="210"/>
                      </a:lnTo>
                      <a:lnTo>
                        <a:pt x="38" y="212"/>
                      </a:lnTo>
                      <a:lnTo>
                        <a:pt x="45" y="214"/>
                      </a:lnTo>
                      <a:lnTo>
                        <a:pt x="56" y="216"/>
                      </a:lnTo>
                      <a:lnTo>
                        <a:pt x="64" y="219"/>
                      </a:lnTo>
                      <a:lnTo>
                        <a:pt x="71" y="223"/>
                      </a:lnTo>
                      <a:lnTo>
                        <a:pt x="77" y="225"/>
                      </a:lnTo>
                      <a:lnTo>
                        <a:pt x="86" y="229"/>
                      </a:lnTo>
                      <a:lnTo>
                        <a:pt x="96" y="231"/>
                      </a:lnTo>
                      <a:lnTo>
                        <a:pt x="103" y="234"/>
                      </a:lnTo>
                      <a:lnTo>
                        <a:pt x="109" y="236"/>
                      </a:lnTo>
                      <a:lnTo>
                        <a:pt x="120" y="238"/>
                      </a:lnTo>
                      <a:lnTo>
                        <a:pt x="128" y="240"/>
                      </a:lnTo>
                      <a:lnTo>
                        <a:pt x="135" y="242"/>
                      </a:lnTo>
                      <a:lnTo>
                        <a:pt x="141" y="244"/>
                      </a:lnTo>
                      <a:lnTo>
                        <a:pt x="150" y="246"/>
                      </a:lnTo>
                      <a:lnTo>
                        <a:pt x="158" y="249"/>
                      </a:lnTo>
                      <a:lnTo>
                        <a:pt x="163" y="251"/>
                      </a:lnTo>
                      <a:lnTo>
                        <a:pt x="167" y="253"/>
                      </a:lnTo>
                      <a:lnTo>
                        <a:pt x="176" y="255"/>
                      </a:lnTo>
                      <a:lnTo>
                        <a:pt x="184" y="253"/>
                      </a:lnTo>
                      <a:lnTo>
                        <a:pt x="193" y="244"/>
                      </a:lnTo>
                      <a:lnTo>
                        <a:pt x="197" y="229"/>
                      </a:lnTo>
                      <a:lnTo>
                        <a:pt x="199" y="208"/>
                      </a:lnTo>
                      <a:lnTo>
                        <a:pt x="199" y="176"/>
                      </a:lnTo>
                      <a:lnTo>
                        <a:pt x="199" y="154"/>
                      </a:lnTo>
                      <a:lnTo>
                        <a:pt x="197" y="133"/>
                      </a:lnTo>
                      <a:lnTo>
                        <a:pt x="197" y="101"/>
                      </a:lnTo>
                      <a:lnTo>
                        <a:pt x="195" y="79"/>
                      </a:lnTo>
                      <a:lnTo>
                        <a:pt x="191" y="60"/>
                      </a:lnTo>
                      <a:lnTo>
                        <a:pt x="184" y="47"/>
                      </a:lnTo>
                      <a:lnTo>
                        <a:pt x="176" y="41"/>
                      </a:lnTo>
                      <a:close/>
                    </a:path>
                  </a:pathLst>
                </a:custGeom>
                <a:solidFill>
                  <a:srgbClr val="DBE5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 name="Freeform 353"/>
                <p:cNvSpPr>
                  <a:spLocks/>
                </p:cNvSpPr>
                <p:nvPr/>
              </p:nvSpPr>
              <p:spPr bwMode="auto">
                <a:xfrm>
                  <a:off x="2274" y="3390"/>
                  <a:ext cx="99" cy="223"/>
                </a:xfrm>
                <a:custGeom>
                  <a:avLst/>
                  <a:gdLst>
                    <a:gd name="T0" fmla="*/ 99 w 99"/>
                    <a:gd name="T1" fmla="*/ 180 h 223"/>
                    <a:gd name="T2" fmla="*/ 99 w 99"/>
                    <a:gd name="T3" fmla="*/ 150 h 223"/>
                    <a:gd name="T4" fmla="*/ 99 w 99"/>
                    <a:gd name="T5" fmla="*/ 131 h 223"/>
                    <a:gd name="T6" fmla="*/ 99 w 99"/>
                    <a:gd name="T7" fmla="*/ 112 h 223"/>
                    <a:gd name="T8" fmla="*/ 99 w 99"/>
                    <a:gd name="T9" fmla="*/ 82 h 223"/>
                    <a:gd name="T10" fmla="*/ 97 w 99"/>
                    <a:gd name="T11" fmla="*/ 62 h 223"/>
                    <a:gd name="T12" fmla="*/ 92 w 99"/>
                    <a:gd name="T13" fmla="*/ 43 h 223"/>
                    <a:gd name="T14" fmla="*/ 84 w 99"/>
                    <a:gd name="T15" fmla="*/ 33 h 223"/>
                    <a:gd name="T16" fmla="*/ 75 w 99"/>
                    <a:gd name="T17" fmla="*/ 26 h 223"/>
                    <a:gd name="T18" fmla="*/ 65 w 99"/>
                    <a:gd name="T19" fmla="*/ 22 h 223"/>
                    <a:gd name="T20" fmla="*/ 56 w 99"/>
                    <a:gd name="T21" fmla="*/ 20 h 223"/>
                    <a:gd name="T22" fmla="*/ 47 w 99"/>
                    <a:gd name="T23" fmla="*/ 18 h 223"/>
                    <a:gd name="T24" fmla="*/ 37 w 99"/>
                    <a:gd name="T25" fmla="*/ 15 h 223"/>
                    <a:gd name="T26" fmla="*/ 28 w 99"/>
                    <a:gd name="T27" fmla="*/ 9 h 223"/>
                    <a:gd name="T28" fmla="*/ 20 w 99"/>
                    <a:gd name="T29" fmla="*/ 3 h 223"/>
                    <a:gd name="T30" fmla="*/ 13 w 99"/>
                    <a:gd name="T31" fmla="*/ 0 h 223"/>
                    <a:gd name="T32" fmla="*/ 7 w 99"/>
                    <a:gd name="T33" fmla="*/ 9 h 223"/>
                    <a:gd name="T34" fmla="*/ 0 w 99"/>
                    <a:gd name="T35" fmla="*/ 24 h 223"/>
                    <a:gd name="T36" fmla="*/ 2 w 99"/>
                    <a:gd name="T37" fmla="*/ 39 h 223"/>
                    <a:gd name="T38" fmla="*/ 5 w 99"/>
                    <a:gd name="T39" fmla="*/ 56 h 223"/>
                    <a:gd name="T40" fmla="*/ 7 w 99"/>
                    <a:gd name="T41" fmla="*/ 77 h 223"/>
                    <a:gd name="T42" fmla="*/ 7 w 99"/>
                    <a:gd name="T43" fmla="*/ 99 h 223"/>
                    <a:gd name="T44" fmla="*/ 7 w 99"/>
                    <a:gd name="T45" fmla="*/ 112 h 223"/>
                    <a:gd name="T46" fmla="*/ 7 w 99"/>
                    <a:gd name="T47" fmla="*/ 127 h 223"/>
                    <a:gd name="T48" fmla="*/ 7 w 99"/>
                    <a:gd name="T49" fmla="*/ 148 h 223"/>
                    <a:gd name="T50" fmla="*/ 5 w 99"/>
                    <a:gd name="T51" fmla="*/ 165 h 223"/>
                    <a:gd name="T52" fmla="*/ 2 w 99"/>
                    <a:gd name="T53" fmla="*/ 178 h 223"/>
                    <a:gd name="T54" fmla="*/ 2 w 99"/>
                    <a:gd name="T55" fmla="*/ 189 h 223"/>
                    <a:gd name="T56" fmla="*/ 7 w 99"/>
                    <a:gd name="T57" fmla="*/ 202 h 223"/>
                    <a:gd name="T58" fmla="*/ 17 w 99"/>
                    <a:gd name="T59" fmla="*/ 215 h 223"/>
                    <a:gd name="T60" fmla="*/ 24 w 99"/>
                    <a:gd name="T61" fmla="*/ 217 h 223"/>
                    <a:gd name="T62" fmla="*/ 32 w 99"/>
                    <a:gd name="T63" fmla="*/ 215 h 223"/>
                    <a:gd name="T64" fmla="*/ 45 w 99"/>
                    <a:gd name="T65" fmla="*/ 215 h 223"/>
                    <a:gd name="T66" fmla="*/ 54 w 99"/>
                    <a:gd name="T67" fmla="*/ 217 h 223"/>
                    <a:gd name="T68" fmla="*/ 60 w 99"/>
                    <a:gd name="T69" fmla="*/ 219 h 223"/>
                    <a:gd name="T70" fmla="*/ 67 w 99"/>
                    <a:gd name="T71" fmla="*/ 219 h 223"/>
                    <a:gd name="T72" fmla="*/ 75 w 99"/>
                    <a:gd name="T73" fmla="*/ 223 h 223"/>
                    <a:gd name="T74" fmla="*/ 84 w 99"/>
                    <a:gd name="T75" fmla="*/ 221 h 223"/>
                    <a:gd name="T76" fmla="*/ 92 w 99"/>
                    <a:gd name="T77" fmla="*/ 212 h 223"/>
                    <a:gd name="T78" fmla="*/ 97 w 99"/>
                    <a:gd name="T79" fmla="*/ 200 h 223"/>
                    <a:gd name="T80" fmla="*/ 99 w 99"/>
                    <a:gd name="T81" fmla="*/ 18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9" h="223">
                      <a:moveTo>
                        <a:pt x="99" y="180"/>
                      </a:moveTo>
                      <a:lnTo>
                        <a:pt x="99" y="150"/>
                      </a:lnTo>
                      <a:lnTo>
                        <a:pt x="99" y="131"/>
                      </a:lnTo>
                      <a:lnTo>
                        <a:pt x="99" y="112"/>
                      </a:lnTo>
                      <a:lnTo>
                        <a:pt x="99" y="82"/>
                      </a:lnTo>
                      <a:lnTo>
                        <a:pt x="97" y="62"/>
                      </a:lnTo>
                      <a:lnTo>
                        <a:pt x="92" y="43"/>
                      </a:lnTo>
                      <a:lnTo>
                        <a:pt x="84" y="33"/>
                      </a:lnTo>
                      <a:lnTo>
                        <a:pt x="75" y="26"/>
                      </a:lnTo>
                      <a:lnTo>
                        <a:pt x="65" y="22"/>
                      </a:lnTo>
                      <a:lnTo>
                        <a:pt x="56" y="20"/>
                      </a:lnTo>
                      <a:lnTo>
                        <a:pt x="47" y="18"/>
                      </a:lnTo>
                      <a:lnTo>
                        <a:pt x="37" y="15"/>
                      </a:lnTo>
                      <a:lnTo>
                        <a:pt x="28" y="9"/>
                      </a:lnTo>
                      <a:lnTo>
                        <a:pt x="20" y="3"/>
                      </a:lnTo>
                      <a:lnTo>
                        <a:pt x="13" y="0"/>
                      </a:lnTo>
                      <a:lnTo>
                        <a:pt x="7" y="9"/>
                      </a:lnTo>
                      <a:lnTo>
                        <a:pt x="0" y="24"/>
                      </a:lnTo>
                      <a:lnTo>
                        <a:pt x="2" y="39"/>
                      </a:lnTo>
                      <a:lnTo>
                        <a:pt x="5" y="56"/>
                      </a:lnTo>
                      <a:lnTo>
                        <a:pt x="7" y="77"/>
                      </a:lnTo>
                      <a:lnTo>
                        <a:pt x="7" y="99"/>
                      </a:lnTo>
                      <a:lnTo>
                        <a:pt x="7" y="112"/>
                      </a:lnTo>
                      <a:lnTo>
                        <a:pt x="7" y="127"/>
                      </a:lnTo>
                      <a:lnTo>
                        <a:pt x="7" y="148"/>
                      </a:lnTo>
                      <a:lnTo>
                        <a:pt x="5" y="165"/>
                      </a:lnTo>
                      <a:lnTo>
                        <a:pt x="2" y="178"/>
                      </a:lnTo>
                      <a:lnTo>
                        <a:pt x="2" y="189"/>
                      </a:lnTo>
                      <a:lnTo>
                        <a:pt x="7" y="202"/>
                      </a:lnTo>
                      <a:lnTo>
                        <a:pt x="17" y="215"/>
                      </a:lnTo>
                      <a:lnTo>
                        <a:pt x="24" y="217"/>
                      </a:lnTo>
                      <a:lnTo>
                        <a:pt x="32" y="215"/>
                      </a:lnTo>
                      <a:lnTo>
                        <a:pt x="45" y="215"/>
                      </a:lnTo>
                      <a:lnTo>
                        <a:pt x="54" y="217"/>
                      </a:lnTo>
                      <a:lnTo>
                        <a:pt x="60" y="219"/>
                      </a:lnTo>
                      <a:lnTo>
                        <a:pt x="67" y="219"/>
                      </a:lnTo>
                      <a:lnTo>
                        <a:pt x="75" y="223"/>
                      </a:lnTo>
                      <a:lnTo>
                        <a:pt x="84" y="221"/>
                      </a:lnTo>
                      <a:lnTo>
                        <a:pt x="92" y="212"/>
                      </a:lnTo>
                      <a:lnTo>
                        <a:pt x="97" y="200"/>
                      </a:lnTo>
                      <a:lnTo>
                        <a:pt x="99" y="180"/>
                      </a:lnTo>
                      <a:close/>
                    </a:path>
                  </a:pathLst>
                </a:custGeom>
                <a:solidFill>
                  <a:srgbClr val="DBE5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7" name="Freeform 354"/>
                <p:cNvSpPr>
                  <a:spLocks/>
                </p:cNvSpPr>
                <p:nvPr/>
              </p:nvSpPr>
              <p:spPr bwMode="auto">
                <a:xfrm>
                  <a:off x="1473" y="2135"/>
                  <a:ext cx="825" cy="2125"/>
                </a:xfrm>
                <a:custGeom>
                  <a:avLst/>
                  <a:gdLst>
                    <a:gd name="T0" fmla="*/ 803 w 825"/>
                    <a:gd name="T1" fmla="*/ 874 h 2125"/>
                    <a:gd name="T2" fmla="*/ 776 w 825"/>
                    <a:gd name="T3" fmla="*/ 836 h 2125"/>
                    <a:gd name="T4" fmla="*/ 750 w 825"/>
                    <a:gd name="T5" fmla="*/ 791 h 2125"/>
                    <a:gd name="T6" fmla="*/ 701 w 825"/>
                    <a:gd name="T7" fmla="*/ 594 h 2125"/>
                    <a:gd name="T8" fmla="*/ 690 w 825"/>
                    <a:gd name="T9" fmla="*/ 521 h 2125"/>
                    <a:gd name="T10" fmla="*/ 639 w 825"/>
                    <a:gd name="T11" fmla="*/ 379 h 2125"/>
                    <a:gd name="T12" fmla="*/ 587 w 825"/>
                    <a:gd name="T13" fmla="*/ 296 h 2125"/>
                    <a:gd name="T14" fmla="*/ 510 w 825"/>
                    <a:gd name="T15" fmla="*/ 247 h 2125"/>
                    <a:gd name="T16" fmla="*/ 441 w 825"/>
                    <a:gd name="T17" fmla="*/ 212 h 2125"/>
                    <a:gd name="T18" fmla="*/ 407 w 825"/>
                    <a:gd name="T19" fmla="*/ 176 h 2125"/>
                    <a:gd name="T20" fmla="*/ 424 w 825"/>
                    <a:gd name="T21" fmla="*/ 97 h 2125"/>
                    <a:gd name="T22" fmla="*/ 414 w 825"/>
                    <a:gd name="T23" fmla="*/ 26 h 2125"/>
                    <a:gd name="T24" fmla="*/ 317 w 825"/>
                    <a:gd name="T25" fmla="*/ 2 h 2125"/>
                    <a:gd name="T26" fmla="*/ 270 w 825"/>
                    <a:gd name="T27" fmla="*/ 47 h 2125"/>
                    <a:gd name="T28" fmla="*/ 266 w 825"/>
                    <a:gd name="T29" fmla="*/ 124 h 2125"/>
                    <a:gd name="T30" fmla="*/ 300 w 825"/>
                    <a:gd name="T31" fmla="*/ 208 h 2125"/>
                    <a:gd name="T32" fmla="*/ 272 w 825"/>
                    <a:gd name="T33" fmla="*/ 232 h 2125"/>
                    <a:gd name="T34" fmla="*/ 210 w 825"/>
                    <a:gd name="T35" fmla="*/ 268 h 2125"/>
                    <a:gd name="T36" fmla="*/ 135 w 825"/>
                    <a:gd name="T37" fmla="*/ 321 h 2125"/>
                    <a:gd name="T38" fmla="*/ 84 w 825"/>
                    <a:gd name="T39" fmla="*/ 418 h 2125"/>
                    <a:gd name="T40" fmla="*/ 37 w 825"/>
                    <a:gd name="T41" fmla="*/ 566 h 2125"/>
                    <a:gd name="T42" fmla="*/ 0 w 825"/>
                    <a:gd name="T43" fmla="*/ 662 h 2125"/>
                    <a:gd name="T44" fmla="*/ 131 w 825"/>
                    <a:gd name="T45" fmla="*/ 898 h 2125"/>
                    <a:gd name="T46" fmla="*/ 137 w 825"/>
                    <a:gd name="T47" fmla="*/ 992 h 2125"/>
                    <a:gd name="T48" fmla="*/ 167 w 825"/>
                    <a:gd name="T49" fmla="*/ 1251 h 2125"/>
                    <a:gd name="T50" fmla="*/ 223 w 825"/>
                    <a:gd name="T51" fmla="*/ 1416 h 2125"/>
                    <a:gd name="T52" fmla="*/ 255 w 825"/>
                    <a:gd name="T53" fmla="*/ 1688 h 2125"/>
                    <a:gd name="T54" fmla="*/ 234 w 825"/>
                    <a:gd name="T55" fmla="*/ 1862 h 2125"/>
                    <a:gd name="T56" fmla="*/ 259 w 825"/>
                    <a:gd name="T57" fmla="*/ 1889 h 2125"/>
                    <a:gd name="T58" fmla="*/ 212 w 825"/>
                    <a:gd name="T59" fmla="*/ 1949 h 2125"/>
                    <a:gd name="T60" fmla="*/ 137 w 825"/>
                    <a:gd name="T61" fmla="*/ 2050 h 2125"/>
                    <a:gd name="T62" fmla="*/ 62 w 825"/>
                    <a:gd name="T63" fmla="*/ 2116 h 2125"/>
                    <a:gd name="T64" fmla="*/ 525 w 825"/>
                    <a:gd name="T65" fmla="*/ 1977 h 2125"/>
                    <a:gd name="T66" fmla="*/ 292 w 825"/>
                    <a:gd name="T67" fmla="*/ 1879 h 2125"/>
                    <a:gd name="T68" fmla="*/ 330 w 825"/>
                    <a:gd name="T69" fmla="*/ 1784 h 2125"/>
                    <a:gd name="T70" fmla="*/ 336 w 825"/>
                    <a:gd name="T71" fmla="*/ 1592 h 2125"/>
                    <a:gd name="T72" fmla="*/ 341 w 825"/>
                    <a:gd name="T73" fmla="*/ 1382 h 2125"/>
                    <a:gd name="T74" fmla="*/ 437 w 825"/>
                    <a:gd name="T75" fmla="*/ 1365 h 2125"/>
                    <a:gd name="T76" fmla="*/ 431 w 825"/>
                    <a:gd name="T77" fmla="*/ 1521 h 2125"/>
                    <a:gd name="T78" fmla="*/ 390 w 825"/>
                    <a:gd name="T79" fmla="*/ 1635 h 2125"/>
                    <a:gd name="T80" fmla="*/ 429 w 825"/>
                    <a:gd name="T81" fmla="*/ 1780 h 2125"/>
                    <a:gd name="T82" fmla="*/ 456 w 825"/>
                    <a:gd name="T83" fmla="*/ 1827 h 2125"/>
                    <a:gd name="T84" fmla="*/ 508 w 825"/>
                    <a:gd name="T85" fmla="*/ 1851 h 2125"/>
                    <a:gd name="T86" fmla="*/ 499 w 825"/>
                    <a:gd name="T87" fmla="*/ 1727 h 2125"/>
                    <a:gd name="T88" fmla="*/ 497 w 825"/>
                    <a:gd name="T89" fmla="*/ 1564 h 2125"/>
                    <a:gd name="T90" fmla="*/ 576 w 825"/>
                    <a:gd name="T91" fmla="*/ 1365 h 2125"/>
                    <a:gd name="T92" fmla="*/ 576 w 825"/>
                    <a:gd name="T93" fmla="*/ 1328 h 2125"/>
                    <a:gd name="T94" fmla="*/ 606 w 825"/>
                    <a:gd name="T95" fmla="*/ 1035 h 2125"/>
                    <a:gd name="T96" fmla="*/ 587 w 825"/>
                    <a:gd name="T97" fmla="*/ 872 h 2125"/>
                    <a:gd name="T98" fmla="*/ 594 w 825"/>
                    <a:gd name="T99" fmla="*/ 782 h 2125"/>
                    <a:gd name="T100" fmla="*/ 613 w 825"/>
                    <a:gd name="T101" fmla="*/ 677 h 2125"/>
                    <a:gd name="T102" fmla="*/ 726 w 825"/>
                    <a:gd name="T103" fmla="*/ 848 h 2125"/>
                    <a:gd name="T104" fmla="*/ 767 w 825"/>
                    <a:gd name="T105" fmla="*/ 915 h 2125"/>
                    <a:gd name="T106" fmla="*/ 773 w 825"/>
                    <a:gd name="T107" fmla="*/ 930 h 2125"/>
                    <a:gd name="T108" fmla="*/ 786 w 825"/>
                    <a:gd name="T109" fmla="*/ 947 h 2125"/>
                    <a:gd name="T110" fmla="*/ 782 w 825"/>
                    <a:gd name="T111" fmla="*/ 915 h 2125"/>
                    <a:gd name="T112" fmla="*/ 799 w 825"/>
                    <a:gd name="T113" fmla="*/ 943 h 2125"/>
                    <a:gd name="T114" fmla="*/ 786 w 825"/>
                    <a:gd name="T115" fmla="*/ 889 h 2125"/>
                    <a:gd name="T116" fmla="*/ 799 w 825"/>
                    <a:gd name="T117" fmla="*/ 900 h 2125"/>
                    <a:gd name="T118" fmla="*/ 823 w 825"/>
                    <a:gd name="T119" fmla="*/ 921 h 2125"/>
                    <a:gd name="T120" fmla="*/ 816 w 825"/>
                    <a:gd name="T121" fmla="*/ 906 h 2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25" h="2125">
                      <a:moveTo>
                        <a:pt x="816" y="906"/>
                      </a:moveTo>
                      <a:lnTo>
                        <a:pt x="812" y="900"/>
                      </a:lnTo>
                      <a:lnTo>
                        <a:pt x="810" y="887"/>
                      </a:lnTo>
                      <a:lnTo>
                        <a:pt x="803" y="874"/>
                      </a:lnTo>
                      <a:lnTo>
                        <a:pt x="797" y="861"/>
                      </a:lnTo>
                      <a:lnTo>
                        <a:pt x="791" y="851"/>
                      </a:lnTo>
                      <a:lnTo>
                        <a:pt x="782" y="842"/>
                      </a:lnTo>
                      <a:lnTo>
                        <a:pt x="776" y="836"/>
                      </a:lnTo>
                      <a:lnTo>
                        <a:pt x="771" y="833"/>
                      </a:lnTo>
                      <a:lnTo>
                        <a:pt x="765" y="821"/>
                      </a:lnTo>
                      <a:lnTo>
                        <a:pt x="758" y="808"/>
                      </a:lnTo>
                      <a:lnTo>
                        <a:pt x="750" y="791"/>
                      </a:lnTo>
                      <a:lnTo>
                        <a:pt x="743" y="771"/>
                      </a:lnTo>
                      <a:lnTo>
                        <a:pt x="728" y="711"/>
                      </a:lnTo>
                      <a:lnTo>
                        <a:pt x="713" y="647"/>
                      </a:lnTo>
                      <a:lnTo>
                        <a:pt x="701" y="594"/>
                      </a:lnTo>
                      <a:lnTo>
                        <a:pt x="696" y="572"/>
                      </a:lnTo>
                      <a:lnTo>
                        <a:pt x="713" y="561"/>
                      </a:lnTo>
                      <a:lnTo>
                        <a:pt x="707" y="551"/>
                      </a:lnTo>
                      <a:lnTo>
                        <a:pt x="690" y="521"/>
                      </a:lnTo>
                      <a:lnTo>
                        <a:pt x="671" y="478"/>
                      </a:lnTo>
                      <a:lnTo>
                        <a:pt x="654" y="429"/>
                      </a:lnTo>
                      <a:lnTo>
                        <a:pt x="647" y="403"/>
                      </a:lnTo>
                      <a:lnTo>
                        <a:pt x="639" y="379"/>
                      </a:lnTo>
                      <a:lnTo>
                        <a:pt x="628" y="356"/>
                      </a:lnTo>
                      <a:lnTo>
                        <a:pt x="617" y="334"/>
                      </a:lnTo>
                      <a:lnTo>
                        <a:pt x="604" y="315"/>
                      </a:lnTo>
                      <a:lnTo>
                        <a:pt x="587" y="296"/>
                      </a:lnTo>
                      <a:lnTo>
                        <a:pt x="570" y="281"/>
                      </a:lnTo>
                      <a:lnTo>
                        <a:pt x="551" y="268"/>
                      </a:lnTo>
                      <a:lnTo>
                        <a:pt x="529" y="257"/>
                      </a:lnTo>
                      <a:lnTo>
                        <a:pt x="510" y="247"/>
                      </a:lnTo>
                      <a:lnTo>
                        <a:pt x="489" y="236"/>
                      </a:lnTo>
                      <a:lnTo>
                        <a:pt x="471" y="227"/>
                      </a:lnTo>
                      <a:lnTo>
                        <a:pt x="454" y="219"/>
                      </a:lnTo>
                      <a:lnTo>
                        <a:pt x="441" y="212"/>
                      </a:lnTo>
                      <a:lnTo>
                        <a:pt x="433" y="210"/>
                      </a:lnTo>
                      <a:lnTo>
                        <a:pt x="431" y="208"/>
                      </a:lnTo>
                      <a:lnTo>
                        <a:pt x="407" y="182"/>
                      </a:lnTo>
                      <a:lnTo>
                        <a:pt x="407" y="176"/>
                      </a:lnTo>
                      <a:lnTo>
                        <a:pt x="409" y="161"/>
                      </a:lnTo>
                      <a:lnTo>
                        <a:pt x="414" y="137"/>
                      </a:lnTo>
                      <a:lnTo>
                        <a:pt x="420" y="112"/>
                      </a:lnTo>
                      <a:lnTo>
                        <a:pt x="424" y="97"/>
                      </a:lnTo>
                      <a:lnTo>
                        <a:pt x="426" y="79"/>
                      </a:lnTo>
                      <a:lnTo>
                        <a:pt x="426" y="62"/>
                      </a:lnTo>
                      <a:lnTo>
                        <a:pt x="422" y="43"/>
                      </a:lnTo>
                      <a:lnTo>
                        <a:pt x="414" y="26"/>
                      </a:lnTo>
                      <a:lnTo>
                        <a:pt x="399" y="13"/>
                      </a:lnTo>
                      <a:lnTo>
                        <a:pt x="377" y="4"/>
                      </a:lnTo>
                      <a:lnTo>
                        <a:pt x="347" y="0"/>
                      </a:lnTo>
                      <a:lnTo>
                        <a:pt x="317" y="2"/>
                      </a:lnTo>
                      <a:lnTo>
                        <a:pt x="298" y="9"/>
                      </a:lnTo>
                      <a:lnTo>
                        <a:pt x="283" y="19"/>
                      </a:lnTo>
                      <a:lnTo>
                        <a:pt x="274" y="32"/>
                      </a:lnTo>
                      <a:lnTo>
                        <a:pt x="270" y="47"/>
                      </a:lnTo>
                      <a:lnTo>
                        <a:pt x="266" y="62"/>
                      </a:lnTo>
                      <a:lnTo>
                        <a:pt x="266" y="79"/>
                      </a:lnTo>
                      <a:lnTo>
                        <a:pt x="264" y="94"/>
                      </a:lnTo>
                      <a:lnTo>
                        <a:pt x="266" y="124"/>
                      </a:lnTo>
                      <a:lnTo>
                        <a:pt x="277" y="152"/>
                      </a:lnTo>
                      <a:lnTo>
                        <a:pt x="287" y="172"/>
                      </a:lnTo>
                      <a:lnTo>
                        <a:pt x="294" y="178"/>
                      </a:lnTo>
                      <a:lnTo>
                        <a:pt x="300" y="208"/>
                      </a:lnTo>
                      <a:lnTo>
                        <a:pt x="298" y="210"/>
                      </a:lnTo>
                      <a:lnTo>
                        <a:pt x="294" y="214"/>
                      </a:lnTo>
                      <a:lnTo>
                        <a:pt x="285" y="221"/>
                      </a:lnTo>
                      <a:lnTo>
                        <a:pt x="272" y="232"/>
                      </a:lnTo>
                      <a:lnTo>
                        <a:pt x="259" y="240"/>
                      </a:lnTo>
                      <a:lnTo>
                        <a:pt x="244" y="251"/>
                      </a:lnTo>
                      <a:lnTo>
                        <a:pt x="227" y="259"/>
                      </a:lnTo>
                      <a:lnTo>
                        <a:pt x="210" y="268"/>
                      </a:lnTo>
                      <a:lnTo>
                        <a:pt x="191" y="276"/>
                      </a:lnTo>
                      <a:lnTo>
                        <a:pt x="172" y="289"/>
                      </a:lnTo>
                      <a:lnTo>
                        <a:pt x="152" y="304"/>
                      </a:lnTo>
                      <a:lnTo>
                        <a:pt x="135" y="321"/>
                      </a:lnTo>
                      <a:lnTo>
                        <a:pt x="118" y="343"/>
                      </a:lnTo>
                      <a:lnTo>
                        <a:pt x="103" y="366"/>
                      </a:lnTo>
                      <a:lnTo>
                        <a:pt x="92" y="392"/>
                      </a:lnTo>
                      <a:lnTo>
                        <a:pt x="84" y="418"/>
                      </a:lnTo>
                      <a:lnTo>
                        <a:pt x="75" y="448"/>
                      </a:lnTo>
                      <a:lnTo>
                        <a:pt x="64" y="486"/>
                      </a:lnTo>
                      <a:lnTo>
                        <a:pt x="49" y="527"/>
                      </a:lnTo>
                      <a:lnTo>
                        <a:pt x="37" y="566"/>
                      </a:lnTo>
                      <a:lnTo>
                        <a:pt x="22" y="604"/>
                      </a:lnTo>
                      <a:lnTo>
                        <a:pt x="11" y="634"/>
                      </a:lnTo>
                      <a:lnTo>
                        <a:pt x="2" y="653"/>
                      </a:lnTo>
                      <a:lnTo>
                        <a:pt x="0" y="662"/>
                      </a:lnTo>
                      <a:lnTo>
                        <a:pt x="54" y="688"/>
                      </a:lnTo>
                      <a:lnTo>
                        <a:pt x="54" y="718"/>
                      </a:lnTo>
                      <a:lnTo>
                        <a:pt x="54" y="758"/>
                      </a:lnTo>
                      <a:lnTo>
                        <a:pt x="131" y="898"/>
                      </a:lnTo>
                      <a:lnTo>
                        <a:pt x="131" y="904"/>
                      </a:lnTo>
                      <a:lnTo>
                        <a:pt x="135" y="926"/>
                      </a:lnTo>
                      <a:lnTo>
                        <a:pt x="137" y="955"/>
                      </a:lnTo>
                      <a:lnTo>
                        <a:pt x="137" y="992"/>
                      </a:lnTo>
                      <a:lnTo>
                        <a:pt x="142" y="1056"/>
                      </a:lnTo>
                      <a:lnTo>
                        <a:pt x="152" y="1142"/>
                      </a:lnTo>
                      <a:lnTo>
                        <a:pt x="163" y="1219"/>
                      </a:lnTo>
                      <a:lnTo>
                        <a:pt x="167" y="1251"/>
                      </a:lnTo>
                      <a:lnTo>
                        <a:pt x="167" y="1358"/>
                      </a:lnTo>
                      <a:lnTo>
                        <a:pt x="217" y="1358"/>
                      </a:lnTo>
                      <a:lnTo>
                        <a:pt x="219" y="1375"/>
                      </a:lnTo>
                      <a:lnTo>
                        <a:pt x="223" y="1416"/>
                      </a:lnTo>
                      <a:lnTo>
                        <a:pt x="225" y="1470"/>
                      </a:lnTo>
                      <a:lnTo>
                        <a:pt x="227" y="1527"/>
                      </a:lnTo>
                      <a:lnTo>
                        <a:pt x="236" y="1600"/>
                      </a:lnTo>
                      <a:lnTo>
                        <a:pt x="255" y="1688"/>
                      </a:lnTo>
                      <a:lnTo>
                        <a:pt x="272" y="1765"/>
                      </a:lnTo>
                      <a:lnTo>
                        <a:pt x="281" y="1797"/>
                      </a:lnTo>
                      <a:lnTo>
                        <a:pt x="247" y="1821"/>
                      </a:lnTo>
                      <a:lnTo>
                        <a:pt x="234" y="1862"/>
                      </a:lnTo>
                      <a:lnTo>
                        <a:pt x="251" y="1862"/>
                      </a:lnTo>
                      <a:lnTo>
                        <a:pt x="274" y="1872"/>
                      </a:lnTo>
                      <a:lnTo>
                        <a:pt x="268" y="1881"/>
                      </a:lnTo>
                      <a:lnTo>
                        <a:pt x="259" y="1889"/>
                      </a:lnTo>
                      <a:lnTo>
                        <a:pt x="249" y="1902"/>
                      </a:lnTo>
                      <a:lnTo>
                        <a:pt x="238" y="1915"/>
                      </a:lnTo>
                      <a:lnTo>
                        <a:pt x="225" y="1932"/>
                      </a:lnTo>
                      <a:lnTo>
                        <a:pt x="212" y="1949"/>
                      </a:lnTo>
                      <a:lnTo>
                        <a:pt x="199" y="1969"/>
                      </a:lnTo>
                      <a:lnTo>
                        <a:pt x="184" y="1990"/>
                      </a:lnTo>
                      <a:lnTo>
                        <a:pt x="161" y="2022"/>
                      </a:lnTo>
                      <a:lnTo>
                        <a:pt x="137" y="2050"/>
                      </a:lnTo>
                      <a:lnTo>
                        <a:pt x="116" y="2071"/>
                      </a:lnTo>
                      <a:lnTo>
                        <a:pt x="94" y="2091"/>
                      </a:lnTo>
                      <a:lnTo>
                        <a:pt x="77" y="2106"/>
                      </a:lnTo>
                      <a:lnTo>
                        <a:pt x="62" y="2116"/>
                      </a:lnTo>
                      <a:lnTo>
                        <a:pt x="54" y="2123"/>
                      </a:lnTo>
                      <a:lnTo>
                        <a:pt x="49" y="2125"/>
                      </a:lnTo>
                      <a:lnTo>
                        <a:pt x="600" y="2095"/>
                      </a:lnTo>
                      <a:lnTo>
                        <a:pt x="525" y="1977"/>
                      </a:lnTo>
                      <a:lnTo>
                        <a:pt x="467" y="1932"/>
                      </a:lnTo>
                      <a:lnTo>
                        <a:pt x="437" y="2095"/>
                      </a:lnTo>
                      <a:lnTo>
                        <a:pt x="317" y="2050"/>
                      </a:lnTo>
                      <a:lnTo>
                        <a:pt x="292" y="1879"/>
                      </a:lnTo>
                      <a:lnTo>
                        <a:pt x="294" y="1881"/>
                      </a:lnTo>
                      <a:lnTo>
                        <a:pt x="347" y="1874"/>
                      </a:lnTo>
                      <a:lnTo>
                        <a:pt x="347" y="1857"/>
                      </a:lnTo>
                      <a:lnTo>
                        <a:pt x="330" y="1784"/>
                      </a:lnTo>
                      <a:lnTo>
                        <a:pt x="330" y="1767"/>
                      </a:lnTo>
                      <a:lnTo>
                        <a:pt x="328" y="1720"/>
                      </a:lnTo>
                      <a:lnTo>
                        <a:pt x="330" y="1658"/>
                      </a:lnTo>
                      <a:lnTo>
                        <a:pt x="336" y="1592"/>
                      </a:lnTo>
                      <a:lnTo>
                        <a:pt x="341" y="1523"/>
                      </a:lnTo>
                      <a:lnTo>
                        <a:pt x="343" y="1455"/>
                      </a:lnTo>
                      <a:lnTo>
                        <a:pt x="341" y="1403"/>
                      </a:lnTo>
                      <a:lnTo>
                        <a:pt x="341" y="1382"/>
                      </a:lnTo>
                      <a:lnTo>
                        <a:pt x="360" y="1377"/>
                      </a:lnTo>
                      <a:lnTo>
                        <a:pt x="377" y="1311"/>
                      </a:lnTo>
                      <a:lnTo>
                        <a:pt x="384" y="1371"/>
                      </a:lnTo>
                      <a:lnTo>
                        <a:pt x="437" y="1365"/>
                      </a:lnTo>
                      <a:lnTo>
                        <a:pt x="437" y="1382"/>
                      </a:lnTo>
                      <a:lnTo>
                        <a:pt x="439" y="1425"/>
                      </a:lnTo>
                      <a:lnTo>
                        <a:pt x="437" y="1476"/>
                      </a:lnTo>
                      <a:lnTo>
                        <a:pt x="431" y="1521"/>
                      </a:lnTo>
                      <a:lnTo>
                        <a:pt x="420" y="1560"/>
                      </a:lnTo>
                      <a:lnTo>
                        <a:pt x="407" y="1596"/>
                      </a:lnTo>
                      <a:lnTo>
                        <a:pt x="394" y="1624"/>
                      </a:lnTo>
                      <a:lnTo>
                        <a:pt x="390" y="1635"/>
                      </a:lnTo>
                      <a:lnTo>
                        <a:pt x="377" y="1658"/>
                      </a:lnTo>
                      <a:lnTo>
                        <a:pt x="426" y="1754"/>
                      </a:lnTo>
                      <a:lnTo>
                        <a:pt x="426" y="1778"/>
                      </a:lnTo>
                      <a:lnTo>
                        <a:pt x="429" y="1780"/>
                      </a:lnTo>
                      <a:lnTo>
                        <a:pt x="433" y="1789"/>
                      </a:lnTo>
                      <a:lnTo>
                        <a:pt x="439" y="1799"/>
                      </a:lnTo>
                      <a:lnTo>
                        <a:pt x="448" y="1812"/>
                      </a:lnTo>
                      <a:lnTo>
                        <a:pt x="456" y="1827"/>
                      </a:lnTo>
                      <a:lnTo>
                        <a:pt x="467" y="1840"/>
                      </a:lnTo>
                      <a:lnTo>
                        <a:pt x="480" y="1851"/>
                      </a:lnTo>
                      <a:lnTo>
                        <a:pt x="491" y="1857"/>
                      </a:lnTo>
                      <a:lnTo>
                        <a:pt x="508" y="1851"/>
                      </a:lnTo>
                      <a:lnTo>
                        <a:pt x="516" y="1821"/>
                      </a:lnTo>
                      <a:lnTo>
                        <a:pt x="516" y="1784"/>
                      </a:lnTo>
                      <a:lnTo>
                        <a:pt x="510" y="1754"/>
                      </a:lnTo>
                      <a:lnTo>
                        <a:pt x="499" y="1727"/>
                      </a:lnTo>
                      <a:lnTo>
                        <a:pt x="491" y="1690"/>
                      </a:lnTo>
                      <a:lnTo>
                        <a:pt x="486" y="1652"/>
                      </a:lnTo>
                      <a:lnTo>
                        <a:pt x="486" y="1617"/>
                      </a:lnTo>
                      <a:lnTo>
                        <a:pt x="497" y="1564"/>
                      </a:lnTo>
                      <a:lnTo>
                        <a:pt x="519" y="1487"/>
                      </a:lnTo>
                      <a:lnTo>
                        <a:pt x="538" y="1418"/>
                      </a:lnTo>
                      <a:lnTo>
                        <a:pt x="546" y="1388"/>
                      </a:lnTo>
                      <a:lnTo>
                        <a:pt x="576" y="1365"/>
                      </a:lnTo>
                      <a:lnTo>
                        <a:pt x="576" y="1362"/>
                      </a:lnTo>
                      <a:lnTo>
                        <a:pt x="576" y="1356"/>
                      </a:lnTo>
                      <a:lnTo>
                        <a:pt x="576" y="1343"/>
                      </a:lnTo>
                      <a:lnTo>
                        <a:pt x="576" y="1328"/>
                      </a:lnTo>
                      <a:lnTo>
                        <a:pt x="579" y="1281"/>
                      </a:lnTo>
                      <a:lnTo>
                        <a:pt x="587" y="1195"/>
                      </a:lnTo>
                      <a:lnTo>
                        <a:pt x="596" y="1103"/>
                      </a:lnTo>
                      <a:lnTo>
                        <a:pt x="606" y="1035"/>
                      </a:lnTo>
                      <a:lnTo>
                        <a:pt x="609" y="983"/>
                      </a:lnTo>
                      <a:lnTo>
                        <a:pt x="600" y="930"/>
                      </a:lnTo>
                      <a:lnTo>
                        <a:pt x="591" y="889"/>
                      </a:lnTo>
                      <a:lnTo>
                        <a:pt x="587" y="872"/>
                      </a:lnTo>
                      <a:lnTo>
                        <a:pt x="581" y="788"/>
                      </a:lnTo>
                      <a:lnTo>
                        <a:pt x="583" y="788"/>
                      </a:lnTo>
                      <a:lnTo>
                        <a:pt x="587" y="786"/>
                      </a:lnTo>
                      <a:lnTo>
                        <a:pt x="594" y="782"/>
                      </a:lnTo>
                      <a:lnTo>
                        <a:pt x="606" y="771"/>
                      </a:lnTo>
                      <a:lnTo>
                        <a:pt x="615" y="746"/>
                      </a:lnTo>
                      <a:lnTo>
                        <a:pt x="615" y="709"/>
                      </a:lnTo>
                      <a:lnTo>
                        <a:pt x="613" y="677"/>
                      </a:lnTo>
                      <a:lnTo>
                        <a:pt x="611" y="662"/>
                      </a:lnTo>
                      <a:lnTo>
                        <a:pt x="636" y="638"/>
                      </a:lnTo>
                      <a:lnTo>
                        <a:pt x="660" y="752"/>
                      </a:lnTo>
                      <a:lnTo>
                        <a:pt x="726" y="848"/>
                      </a:lnTo>
                      <a:lnTo>
                        <a:pt x="731" y="885"/>
                      </a:lnTo>
                      <a:lnTo>
                        <a:pt x="767" y="915"/>
                      </a:lnTo>
                      <a:lnTo>
                        <a:pt x="767" y="915"/>
                      </a:lnTo>
                      <a:lnTo>
                        <a:pt x="767" y="915"/>
                      </a:lnTo>
                      <a:lnTo>
                        <a:pt x="767" y="915"/>
                      </a:lnTo>
                      <a:lnTo>
                        <a:pt x="767" y="915"/>
                      </a:lnTo>
                      <a:lnTo>
                        <a:pt x="771" y="921"/>
                      </a:lnTo>
                      <a:lnTo>
                        <a:pt x="773" y="930"/>
                      </a:lnTo>
                      <a:lnTo>
                        <a:pt x="778" y="938"/>
                      </a:lnTo>
                      <a:lnTo>
                        <a:pt x="780" y="945"/>
                      </a:lnTo>
                      <a:lnTo>
                        <a:pt x="782" y="949"/>
                      </a:lnTo>
                      <a:lnTo>
                        <a:pt x="786" y="947"/>
                      </a:lnTo>
                      <a:lnTo>
                        <a:pt x="788" y="947"/>
                      </a:lnTo>
                      <a:lnTo>
                        <a:pt x="788" y="945"/>
                      </a:lnTo>
                      <a:lnTo>
                        <a:pt x="780" y="911"/>
                      </a:lnTo>
                      <a:lnTo>
                        <a:pt x="782" y="915"/>
                      </a:lnTo>
                      <a:lnTo>
                        <a:pt x="786" y="923"/>
                      </a:lnTo>
                      <a:lnTo>
                        <a:pt x="793" y="934"/>
                      </a:lnTo>
                      <a:lnTo>
                        <a:pt x="797" y="941"/>
                      </a:lnTo>
                      <a:lnTo>
                        <a:pt x="799" y="943"/>
                      </a:lnTo>
                      <a:lnTo>
                        <a:pt x="803" y="941"/>
                      </a:lnTo>
                      <a:lnTo>
                        <a:pt x="806" y="938"/>
                      </a:lnTo>
                      <a:lnTo>
                        <a:pt x="808" y="936"/>
                      </a:lnTo>
                      <a:lnTo>
                        <a:pt x="786" y="889"/>
                      </a:lnTo>
                      <a:lnTo>
                        <a:pt x="788" y="889"/>
                      </a:lnTo>
                      <a:lnTo>
                        <a:pt x="791" y="893"/>
                      </a:lnTo>
                      <a:lnTo>
                        <a:pt x="795" y="896"/>
                      </a:lnTo>
                      <a:lnTo>
                        <a:pt x="799" y="900"/>
                      </a:lnTo>
                      <a:lnTo>
                        <a:pt x="803" y="906"/>
                      </a:lnTo>
                      <a:lnTo>
                        <a:pt x="810" y="913"/>
                      </a:lnTo>
                      <a:lnTo>
                        <a:pt x="816" y="919"/>
                      </a:lnTo>
                      <a:lnTo>
                        <a:pt x="823" y="921"/>
                      </a:lnTo>
                      <a:lnTo>
                        <a:pt x="825" y="921"/>
                      </a:lnTo>
                      <a:lnTo>
                        <a:pt x="823" y="917"/>
                      </a:lnTo>
                      <a:lnTo>
                        <a:pt x="821" y="911"/>
                      </a:lnTo>
                      <a:lnTo>
                        <a:pt x="816" y="9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 name="Freeform 355"/>
                <p:cNvSpPr>
                  <a:spLocks/>
                </p:cNvSpPr>
                <p:nvPr/>
              </p:nvSpPr>
              <p:spPr bwMode="auto">
                <a:xfrm>
                  <a:off x="3647" y="250"/>
                  <a:ext cx="1395" cy="277"/>
                </a:xfrm>
                <a:custGeom>
                  <a:avLst/>
                  <a:gdLst>
                    <a:gd name="T0" fmla="*/ 159 w 1395"/>
                    <a:gd name="T1" fmla="*/ 82 h 277"/>
                    <a:gd name="T2" fmla="*/ 129 w 1395"/>
                    <a:gd name="T3" fmla="*/ 88 h 277"/>
                    <a:gd name="T4" fmla="*/ 95 w 1395"/>
                    <a:gd name="T5" fmla="*/ 92 h 277"/>
                    <a:gd name="T6" fmla="*/ 60 w 1395"/>
                    <a:gd name="T7" fmla="*/ 99 h 277"/>
                    <a:gd name="T8" fmla="*/ 0 w 1395"/>
                    <a:gd name="T9" fmla="*/ 144 h 277"/>
                    <a:gd name="T10" fmla="*/ 26 w 1395"/>
                    <a:gd name="T11" fmla="*/ 274 h 277"/>
                    <a:gd name="T12" fmla="*/ 65 w 1395"/>
                    <a:gd name="T13" fmla="*/ 277 h 277"/>
                    <a:gd name="T14" fmla="*/ 114 w 1395"/>
                    <a:gd name="T15" fmla="*/ 277 h 277"/>
                    <a:gd name="T16" fmla="*/ 157 w 1395"/>
                    <a:gd name="T17" fmla="*/ 277 h 277"/>
                    <a:gd name="T18" fmla="*/ 189 w 1395"/>
                    <a:gd name="T19" fmla="*/ 272 h 277"/>
                    <a:gd name="T20" fmla="*/ 221 w 1395"/>
                    <a:gd name="T21" fmla="*/ 264 h 277"/>
                    <a:gd name="T22" fmla="*/ 247 w 1395"/>
                    <a:gd name="T23" fmla="*/ 255 h 277"/>
                    <a:gd name="T24" fmla="*/ 262 w 1395"/>
                    <a:gd name="T25" fmla="*/ 249 h 277"/>
                    <a:gd name="T26" fmla="*/ 347 w 1395"/>
                    <a:gd name="T27" fmla="*/ 244 h 277"/>
                    <a:gd name="T28" fmla="*/ 431 w 1395"/>
                    <a:gd name="T29" fmla="*/ 234 h 277"/>
                    <a:gd name="T30" fmla="*/ 454 w 1395"/>
                    <a:gd name="T31" fmla="*/ 234 h 277"/>
                    <a:gd name="T32" fmla="*/ 484 w 1395"/>
                    <a:gd name="T33" fmla="*/ 240 h 277"/>
                    <a:gd name="T34" fmla="*/ 517 w 1395"/>
                    <a:gd name="T35" fmla="*/ 240 h 277"/>
                    <a:gd name="T36" fmla="*/ 549 w 1395"/>
                    <a:gd name="T37" fmla="*/ 236 h 277"/>
                    <a:gd name="T38" fmla="*/ 564 w 1395"/>
                    <a:gd name="T39" fmla="*/ 227 h 277"/>
                    <a:gd name="T40" fmla="*/ 559 w 1395"/>
                    <a:gd name="T41" fmla="*/ 221 h 277"/>
                    <a:gd name="T42" fmla="*/ 583 w 1395"/>
                    <a:gd name="T43" fmla="*/ 219 h 277"/>
                    <a:gd name="T44" fmla="*/ 621 w 1395"/>
                    <a:gd name="T45" fmla="*/ 219 h 277"/>
                    <a:gd name="T46" fmla="*/ 651 w 1395"/>
                    <a:gd name="T47" fmla="*/ 219 h 277"/>
                    <a:gd name="T48" fmla="*/ 765 w 1395"/>
                    <a:gd name="T49" fmla="*/ 214 h 277"/>
                    <a:gd name="T50" fmla="*/ 780 w 1395"/>
                    <a:gd name="T51" fmla="*/ 212 h 277"/>
                    <a:gd name="T52" fmla="*/ 816 w 1395"/>
                    <a:gd name="T53" fmla="*/ 210 h 277"/>
                    <a:gd name="T54" fmla="*/ 872 w 1395"/>
                    <a:gd name="T55" fmla="*/ 206 h 277"/>
                    <a:gd name="T56" fmla="*/ 936 w 1395"/>
                    <a:gd name="T57" fmla="*/ 202 h 277"/>
                    <a:gd name="T58" fmla="*/ 1005 w 1395"/>
                    <a:gd name="T59" fmla="*/ 197 h 277"/>
                    <a:gd name="T60" fmla="*/ 1071 w 1395"/>
                    <a:gd name="T61" fmla="*/ 193 h 277"/>
                    <a:gd name="T62" fmla="*/ 1127 w 1395"/>
                    <a:gd name="T63" fmla="*/ 191 h 277"/>
                    <a:gd name="T64" fmla="*/ 1166 w 1395"/>
                    <a:gd name="T65" fmla="*/ 189 h 277"/>
                    <a:gd name="T66" fmla="*/ 1223 w 1395"/>
                    <a:gd name="T67" fmla="*/ 191 h 277"/>
                    <a:gd name="T68" fmla="*/ 1277 w 1395"/>
                    <a:gd name="T69" fmla="*/ 193 h 277"/>
                    <a:gd name="T70" fmla="*/ 1315 w 1395"/>
                    <a:gd name="T71" fmla="*/ 197 h 277"/>
                    <a:gd name="T72" fmla="*/ 1330 w 1395"/>
                    <a:gd name="T73" fmla="*/ 199 h 277"/>
                    <a:gd name="T74" fmla="*/ 1395 w 1395"/>
                    <a:gd name="T75" fmla="*/ 0 h 277"/>
                    <a:gd name="T76" fmla="*/ 1369 w 1395"/>
                    <a:gd name="T77" fmla="*/ 0 h 277"/>
                    <a:gd name="T78" fmla="*/ 1301 w 1395"/>
                    <a:gd name="T79" fmla="*/ 2 h 277"/>
                    <a:gd name="T80" fmla="*/ 1200 w 1395"/>
                    <a:gd name="T81" fmla="*/ 7 h 277"/>
                    <a:gd name="T82" fmla="*/ 1076 w 1395"/>
                    <a:gd name="T83" fmla="*/ 11 h 277"/>
                    <a:gd name="T84" fmla="*/ 939 w 1395"/>
                    <a:gd name="T85" fmla="*/ 17 h 277"/>
                    <a:gd name="T86" fmla="*/ 799 w 1395"/>
                    <a:gd name="T87" fmla="*/ 26 h 277"/>
                    <a:gd name="T88" fmla="*/ 669 w 1395"/>
                    <a:gd name="T89" fmla="*/ 34 h 277"/>
                    <a:gd name="T90" fmla="*/ 555 w 1395"/>
                    <a:gd name="T91" fmla="*/ 45 h 277"/>
                    <a:gd name="T92" fmla="*/ 467 w 1395"/>
                    <a:gd name="T93" fmla="*/ 54 h 277"/>
                    <a:gd name="T94" fmla="*/ 403 w 1395"/>
                    <a:gd name="T95" fmla="*/ 60 h 277"/>
                    <a:gd name="T96" fmla="*/ 354 w 1395"/>
                    <a:gd name="T97" fmla="*/ 62 h 277"/>
                    <a:gd name="T98" fmla="*/ 317 w 1395"/>
                    <a:gd name="T99" fmla="*/ 64 h 277"/>
                    <a:gd name="T100" fmla="*/ 287 w 1395"/>
                    <a:gd name="T101" fmla="*/ 67 h 277"/>
                    <a:gd name="T102" fmla="*/ 257 w 1395"/>
                    <a:gd name="T103" fmla="*/ 69 h 277"/>
                    <a:gd name="T104" fmla="*/ 221 w 1395"/>
                    <a:gd name="T105" fmla="*/ 73 h 277"/>
                    <a:gd name="T106" fmla="*/ 174 w 1395"/>
                    <a:gd name="T107" fmla="*/ 79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95" h="277">
                      <a:moveTo>
                        <a:pt x="174" y="79"/>
                      </a:moveTo>
                      <a:lnTo>
                        <a:pt x="159" y="82"/>
                      </a:lnTo>
                      <a:lnTo>
                        <a:pt x="144" y="84"/>
                      </a:lnTo>
                      <a:lnTo>
                        <a:pt x="129" y="88"/>
                      </a:lnTo>
                      <a:lnTo>
                        <a:pt x="112" y="90"/>
                      </a:lnTo>
                      <a:lnTo>
                        <a:pt x="95" y="92"/>
                      </a:lnTo>
                      <a:lnTo>
                        <a:pt x="77" y="97"/>
                      </a:lnTo>
                      <a:lnTo>
                        <a:pt x="60" y="99"/>
                      </a:lnTo>
                      <a:lnTo>
                        <a:pt x="43" y="101"/>
                      </a:lnTo>
                      <a:lnTo>
                        <a:pt x="0" y="144"/>
                      </a:lnTo>
                      <a:lnTo>
                        <a:pt x="13" y="274"/>
                      </a:lnTo>
                      <a:lnTo>
                        <a:pt x="26" y="274"/>
                      </a:lnTo>
                      <a:lnTo>
                        <a:pt x="43" y="274"/>
                      </a:lnTo>
                      <a:lnTo>
                        <a:pt x="65" y="277"/>
                      </a:lnTo>
                      <a:lnTo>
                        <a:pt x="88" y="277"/>
                      </a:lnTo>
                      <a:lnTo>
                        <a:pt x="114" y="277"/>
                      </a:lnTo>
                      <a:lnTo>
                        <a:pt x="137" y="277"/>
                      </a:lnTo>
                      <a:lnTo>
                        <a:pt x="157" y="277"/>
                      </a:lnTo>
                      <a:lnTo>
                        <a:pt x="174" y="274"/>
                      </a:lnTo>
                      <a:lnTo>
                        <a:pt x="189" y="272"/>
                      </a:lnTo>
                      <a:lnTo>
                        <a:pt x="206" y="268"/>
                      </a:lnTo>
                      <a:lnTo>
                        <a:pt x="221" y="264"/>
                      </a:lnTo>
                      <a:lnTo>
                        <a:pt x="234" y="259"/>
                      </a:lnTo>
                      <a:lnTo>
                        <a:pt x="247" y="255"/>
                      </a:lnTo>
                      <a:lnTo>
                        <a:pt x="255" y="251"/>
                      </a:lnTo>
                      <a:lnTo>
                        <a:pt x="262" y="249"/>
                      </a:lnTo>
                      <a:lnTo>
                        <a:pt x="264" y="249"/>
                      </a:lnTo>
                      <a:lnTo>
                        <a:pt x="347" y="244"/>
                      </a:lnTo>
                      <a:lnTo>
                        <a:pt x="427" y="234"/>
                      </a:lnTo>
                      <a:lnTo>
                        <a:pt x="431" y="234"/>
                      </a:lnTo>
                      <a:lnTo>
                        <a:pt x="439" y="232"/>
                      </a:lnTo>
                      <a:lnTo>
                        <a:pt x="454" y="234"/>
                      </a:lnTo>
                      <a:lnTo>
                        <a:pt x="472" y="238"/>
                      </a:lnTo>
                      <a:lnTo>
                        <a:pt x="484" y="240"/>
                      </a:lnTo>
                      <a:lnTo>
                        <a:pt x="499" y="242"/>
                      </a:lnTo>
                      <a:lnTo>
                        <a:pt x="517" y="240"/>
                      </a:lnTo>
                      <a:lnTo>
                        <a:pt x="534" y="238"/>
                      </a:lnTo>
                      <a:lnTo>
                        <a:pt x="549" y="236"/>
                      </a:lnTo>
                      <a:lnTo>
                        <a:pt x="559" y="232"/>
                      </a:lnTo>
                      <a:lnTo>
                        <a:pt x="564" y="227"/>
                      </a:lnTo>
                      <a:lnTo>
                        <a:pt x="562" y="223"/>
                      </a:lnTo>
                      <a:lnTo>
                        <a:pt x="559" y="221"/>
                      </a:lnTo>
                      <a:lnTo>
                        <a:pt x="568" y="219"/>
                      </a:lnTo>
                      <a:lnTo>
                        <a:pt x="583" y="219"/>
                      </a:lnTo>
                      <a:lnTo>
                        <a:pt x="602" y="217"/>
                      </a:lnTo>
                      <a:lnTo>
                        <a:pt x="621" y="219"/>
                      </a:lnTo>
                      <a:lnTo>
                        <a:pt x="639" y="219"/>
                      </a:lnTo>
                      <a:lnTo>
                        <a:pt x="651" y="219"/>
                      </a:lnTo>
                      <a:lnTo>
                        <a:pt x="656" y="219"/>
                      </a:lnTo>
                      <a:lnTo>
                        <a:pt x="765" y="214"/>
                      </a:lnTo>
                      <a:lnTo>
                        <a:pt x="769" y="214"/>
                      </a:lnTo>
                      <a:lnTo>
                        <a:pt x="780" y="212"/>
                      </a:lnTo>
                      <a:lnTo>
                        <a:pt x="795" y="212"/>
                      </a:lnTo>
                      <a:lnTo>
                        <a:pt x="816" y="210"/>
                      </a:lnTo>
                      <a:lnTo>
                        <a:pt x="842" y="208"/>
                      </a:lnTo>
                      <a:lnTo>
                        <a:pt x="872" y="206"/>
                      </a:lnTo>
                      <a:lnTo>
                        <a:pt x="904" y="204"/>
                      </a:lnTo>
                      <a:lnTo>
                        <a:pt x="936" y="202"/>
                      </a:lnTo>
                      <a:lnTo>
                        <a:pt x="971" y="199"/>
                      </a:lnTo>
                      <a:lnTo>
                        <a:pt x="1005" y="197"/>
                      </a:lnTo>
                      <a:lnTo>
                        <a:pt x="1039" y="195"/>
                      </a:lnTo>
                      <a:lnTo>
                        <a:pt x="1071" y="193"/>
                      </a:lnTo>
                      <a:lnTo>
                        <a:pt x="1101" y="191"/>
                      </a:lnTo>
                      <a:lnTo>
                        <a:pt x="1127" y="191"/>
                      </a:lnTo>
                      <a:lnTo>
                        <a:pt x="1148" y="189"/>
                      </a:lnTo>
                      <a:lnTo>
                        <a:pt x="1166" y="189"/>
                      </a:lnTo>
                      <a:lnTo>
                        <a:pt x="1193" y="189"/>
                      </a:lnTo>
                      <a:lnTo>
                        <a:pt x="1223" y="191"/>
                      </a:lnTo>
                      <a:lnTo>
                        <a:pt x="1251" y="193"/>
                      </a:lnTo>
                      <a:lnTo>
                        <a:pt x="1277" y="193"/>
                      </a:lnTo>
                      <a:lnTo>
                        <a:pt x="1298" y="195"/>
                      </a:lnTo>
                      <a:lnTo>
                        <a:pt x="1315" y="197"/>
                      </a:lnTo>
                      <a:lnTo>
                        <a:pt x="1326" y="199"/>
                      </a:lnTo>
                      <a:lnTo>
                        <a:pt x="1330" y="199"/>
                      </a:lnTo>
                      <a:lnTo>
                        <a:pt x="1388" y="199"/>
                      </a:lnTo>
                      <a:lnTo>
                        <a:pt x="1395" y="0"/>
                      </a:lnTo>
                      <a:lnTo>
                        <a:pt x="1388" y="0"/>
                      </a:lnTo>
                      <a:lnTo>
                        <a:pt x="1369" y="0"/>
                      </a:lnTo>
                      <a:lnTo>
                        <a:pt x="1341" y="2"/>
                      </a:lnTo>
                      <a:lnTo>
                        <a:pt x="1301" y="2"/>
                      </a:lnTo>
                      <a:lnTo>
                        <a:pt x="1253" y="5"/>
                      </a:lnTo>
                      <a:lnTo>
                        <a:pt x="1200" y="7"/>
                      </a:lnTo>
                      <a:lnTo>
                        <a:pt x="1140" y="9"/>
                      </a:lnTo>
                      <a:lnTo>
                        <a:pt x="1076" y="11"/>
                      </a:lnTo>
                      <a:lnTo>
                        <a:pt x="1007" y="15"/>
                      </a:lnTo>
                      <a:lnTo>
                        <a:pt x="939" y="17"/>
                      </a:lnTo>
                      <a:lnTo>
                        <a:pt x="868" y="22"/>
                      </a:lnTo>
                      <a:lnTo>
                        <a:pt x="799" y="26"/>
                      </a:lnTo>
                      <a:lnTo>
                        <a:pt x="733" y="30"/>
                      </a:lnTo>
                      <a:lnTo>
                        <a:pt x="669" y="34"/>
                      </a:lnTo>
                      <a:lnTo>
                        <a:pt x="609" y="39"/>
                      </a:lnTo>
                      <a:lnTo>
                        <a:pt x="555" y="45"/>
                      </a:lnTo>
                      <a:lnTo>
                        <a:pt x="508" y="49"/>
                      </a:lnTo>
                      <a:lnTo>
                        <a:pt x="467" y="54"/>
                      </a:lnTo>
                      <a:lnTo>
                        <a:pt x="433" y="58"/>
                      </a:lnTo>
                      <a:lnTo>
                        <a:pt x="403" y="60"/>
                      </a:lnTo>
                      <a:lnTo>
                        <a:pt x="377" y="62"/>
                      </a:lnTo>
                      <a:lnTo>
                        <a:pt x="354" y="62"/>
                      </a:lnTo>
                      <a:lnTo>
                        <a:pt x="334" y="64"/>
                      </a:lnTo>
                      <a:lnTo>
                        <a:pt x="317" y="64"/>
                      </a:lnTo>
                      <a:lnTo>
                        <a:pt x="302" y="64"/>
                      </a:lnTo>
                      <a:lnTo>
                        <a:pt x="287" y="67"/>
                      </a:lnTo>
                      <a:lnTo>
                        <a:pt x="272" y="67"/>
                      </a:lnTo>
                      <a:lnTo>
                        <a:pt x="257" y="69"/>
                      </a:lnTo>
                      <a:lnTo>
                        <a:pt x="240" y="71"/>
                      </a:lnTo>
                      <a:lnTo>
                        <a:pt x="221" y="73"/>
                      </a:lnTo>
                      <a:lnTo>
                        <a:pt x="200" y="75"/>
                      </a:lnTo>
                      <a:lnTo>
                        <a:pt x="174" y="79"/>
                      </a:lnTo>
                      <a:close/>
                    </a:path>
                  </a:pathLst>
                </a:custGeom>
                <a:solidFill>
                  <a:srgbClr val="005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9" name="Freeform 356"/>
                <p:cNvSpPr>
                  <a:spLocks/>
                </p:cNvSpPr>
                <p:nvPr/>
              </p:nvSpPr>
              <p:spPr bwMode="auto">
                <a:xfrm>
                  <a:off x="3090" y="3919"/>
                  <a:ext cx="2020" cy="347"/>
                </a:xfrm>
                <a:custGeom>
                  <a:avLst/>
                  <a:gdLst>
                    <a:gd name="T0" fmla="*/ 2020 w 2020"/>
                    <a:gd name="T1" fmla="*/ 255 h 347"/>
                    <a:gd name="T2" fmla="*/ 2020 w 2020"/>
                    <a:gd name="T3" fmla="*/ 114 h 347"/>
                    <a:gd name="T4" fmla="*/ 1980 w 2020"/>
                    <a:gd name="T5" fmla="*/ 43 h 347"/>
                    <a:gd name="T6" fmla="*/ 1898 w 2020"/>
                    <a:gd name="T7" fmla="*/ 48 h 347"/>
                    <a:gd name="T8" fmla="*/ 1815 w 2020"/>
                    <a:gd name="T9" fmla="*/ 54 h 347"/>
                    <a:gd name="T10" fmla="*/ 1733 w 2020"/>
                    <a:gd name="T11" fmla="*/ 58 h 347"/>
                    <a:gd name="T12" fmla="*/ 1618 w 2020"/>
                    <a:gd name="T13" fmla="*/ 58 h 347"/>
                    <a:gd name="T14" fmla="*/ 1476 w 2020"/>
                    <a:gd name="T15" fmla="*/ 63 h 347"/>
                    <a:gd name="T16" fmla="*/ 1341 w 2020"/>
                    <a:gd name="T17" fmla="*/ 67 h 347"/>
                    <a:gd name="T18" fmla="*/ 1208 w 2020"/>
                    <a:gd name="T19" fmla="*/ 73 h 347"/>
                    <a:gd name="T20" fmla="*/ 1078 w 2020"/>
                    <a:gd name="T21" fmla="*/ 78 h 347"/>
                    <a:gd name="T22" fmla="*/ 945 w 2020"/>
                    <a:gd name="T23" fmla="*/ 82 h 347"/>
                    <a:gd name="T24" fmla="*/ 808 w 2020"/>
                    <a:gd name="T25" fmla="*/ 84 h 347"/>
                    <a:gd name="T26" fmla="*/ 667 w 2020"/>
                    <a:gd name="T27" fmla="*/ 82 h 347"/>
                    <a:gd name="T28" fmla="*/ 574 w 2020"/>
                    <a:gd name="T29" fmla="*/ 75 h 347"/>
                    <a:gd name="T30" fmla="*/ 536 w 2020"/>
                    <a:gd name="T31" fmla="*/ 71 h 347"/>
                    <a:gd name="T32" fmla="*/ 489 w 2020"/>
                    <a:gd name="T33" fmla="*/ 65 h 347"/>
                    <a:gd name="T34" fmla="*/ 440 w 2020"/>
                    <a:gd name="T35" fmla="*/ 58 h 347"/>
                    <a:gd name="T36" fmla="*/ 388 w 2020"/>
                    <a:gd name="T37" fmla="*/ 50 h 347"/>
                    <a:gd name="T38" fmla="*/ 339 w 2020"/>
                    <a:gd name="T39" fmla="*/ 41 h 347"/>
                    <a:gd name="T40" fmla="*/ 292 w 2020"/>
                    <a:gd name="T41" fmla="*/ 37 h 347"/>
                    <a:gd name="T42" fmla="*/ 253 w 2020"/>
                    <a:gd name="T43" fmla="*/ 33 h 347"/>
                    <a:gd name="T44" fmla="*/ 223 w 2020"/>
                    <a:gd name="T45" fmla="*/ 30 h 347"/>
                    <a:gd name="T46" fmla="*/ 197 w 2020"/>
                    <a:gd name="T47" fmla="*/ 22 h 347"/>
                    <a:gd name="T48" fmla="*/ 172 w 2020"/>
                    <a:gd name="T49" fmla="*/ 13 h 347"/>
                    <a:gd name="T50" fmla="*/ 144 w 2020"/>
                    <a:gd name="T51" fmla="*/ 5 h 347"/>
                    <a:gd name="T52" fmla="*/ 114 w 2020"/>
                    <a:gd name="T53" fmla="*/ 5 h 347"/>
                    <a:gd name="T54" fmla="*/ 80 w 2020"/>
                    <a:gd name="T55" fmla="*/ 3 h 347"/>
                    <a:gd name="T56" fmla="*/ 48 w 2020"/>
                    <a:gd name="T57" fmla="*/ 3 h 347"/>
                    <a:gd name="T58" fmla="*/ 15 w 2020"/>
                    <a:gd name="T59" fmla="*/ 0 h 347"/>
                    <a:gd name="T60" fmla="*/ 257 w 2020"/>
                    <a:gd name="T61" fmla="*/ 219 h 347"/>
                    <a:gd name="T62" fmla="*/ 283 w 2020"/>
                    <a:gd name="T63" fmla="*/ 253 h 347"/>
                    <a:gd name="T64" fmla="*/ 300 w 2020"/>
                    <a:gd name="T65" fmla="*/ 300 h 347"/>
                    <a:gd name="T66" fmla="*/ 311 w 2020"/>
                    <a:gd name="T67" fmla="*/ 307 h 347"/>
                    <a:gd name="T68" fmla="*/ 320 w 2020"/>
                    <a:gd name="T69" fmla="*/ 311 h 347"/>
                    <a:gd name="T70" fmla="*/ 320 w 2020"/>
                    <a:gd name="T71" fmla="*/ 330 h 347"/>
                    <a:gd name="T72" fmla="*/ 320 w 2020"/>
                    <a:gd name="T73" fmla="*/ 341 h 347"/>
                    <a:gd name="T74" fmla="*/ 350 w 2020"/>
                    <a:gd name="T75" fmla="*/ 345 h 347"/>
                    <a:gd name="T76" fmla="*/ 382 w 2020"/>
                    <a:gd name="T77" fmla="*/ 347 h 347"/>
                    <a:gd name="T78" fmla="*/ 414 w 2020"/>
                    <a:gd name="T79" fmla="*/ 345 h 347"/>
                    <a:gd name="T80" fmla="*/ 444 w 2020"/>
                    <a:gd name="T81" fmla="*/ 345 h 347"/>
                    <a:gd name="T82" fmla="*/ 525 w 2020"/>
                    <a:gd name="T83" fmla="*/ 345 h 347"/>
                    <a:gd name="T84" fmla="*/ 609 w 2020"/>
                    <a:gd name="T85" fmla="*/ 347 h 347"/>
                    <a:gd name="T86" fmla="*/ 690 w 2020"/>
                    <a:gd name="T87" fmla="*/ 347 h 347"/>
                    <a:gd name="T88" fmla="*/ 772 w 2020"/>
                    <a:gd name="T89" fmla="*/ 345 h 347"/>
                    <a:gd name="T90" fmla="*/ 928 w 2020"/>
                    <a:gd name="T91" fmla="*/ 341 h 347"/>
                    <a:gd name="T92" fmla="*/ 1084 w 2020"/>
                    <a:gd name="T93" fmla="*/ 335 h 347"/>
                    <a:gd name="T94" fmla="*/ 1241 w 2020"/>
                    <a:gd name="T95" fmla="*/ 332 h 347"/>
                    <a:gd name="T96" fmla="*/ 1397 w 2020"/>
                    <a:gd name="T97" fmla="*/ 328 h 347"/>
                    <a:gd name="T98" fmla="*/ 1551 w 2020"/>
                    <a:gd name="T99" fmla="*/ 326 h 347"/>
                    <a:gd name="T100" fmla="*/ 1708 w 2020"/>
                    <a:gd name="T101" fmla="*/ 326 h 347"/>
                    <a:gd name="T102" fmla="*/ 1864 w 2020"/>
                    <a:gd name="T103" fmla="*/ 326 h 347"/>
                    <a:gd name="T104" fmla="*/ 2020 w 2020"/>
                    <a:gd name="T105" fmla="*/ 326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20" h="347">
                      <a:moveTo>
                        <a:pt x="2020" y="326"/>
                      </a:moveTo>
                      <a:lnTo>
                        <a:pt x="2020" y="255"/>
                      </a:lnTo>
                      <a:lnTo>
                        <a:pt x="2020" y="185"/>
                      </a:lnTo>
                      <a:lnTo>
                        <a:pt x="2020" y="114"/>
                      </a:lnTo>
                      <a:lnTo>
                        <a:pt x="2020" y="43"/>
                      </a:lnTo>
                      <a:lnTo>
                        <a:pt x="1980" y="43"/>
                      </a:lnTo>
                      <a:lnTo>
                        <a:pt x="1939" y="45"/>
                      </a:lnTo>
                      <a:lnTo>
                        <a:pt x="1898" y="48"/>
                      </a:lnTo>
                      <a:lnTo>
                        <a:pt x="1858" y="50"/>
                      </a:lnTo>
                      <a:lnTo>
                        <a:pt x="1815" y="54"/>
                      </a:lnTo>
                      <a:lnTo>
                        <a:pt x="1774" y="56"/>
                      </a:lnTo>
                      <a:lnTo>
                        <a:pt x="1733" y="58"/>
                      </a:lnTo>
                      <a:lnTo>
                        <a:pt x="1693" y="58"/>
                      </a:lnTo>
                      <a:lnTo>
                        <a:pt x="1618" y="58"/>
                      </a:lnTo>
                      <a:lnTo>
                        <a:pt x="1547" y="60"/>
                      </a:lnTo>
                      <a:lnTo>
                        <a:pt x="1476" y="63"/>
                      </a:lnTo>
                      <a:lnTo>
                        <a:pt x="1408" y="65"/>
                      </a:lnTo>
                      <a:lnTo>
                        <a:pt x="1341" y="67"/>
                      </a:lnTo>
                      <a:lnTo>
                        <a:pt x="1275" y="69"/>
                      </a:lnTo>
                      <a:lnTo>
                        <a:pt x="1208" y="73"/>
                      </a:lnTo>
                      <a:lnTo>
                        <a:pt x="1142" y="75"/>
                      </a:lnTo>
                      <a:lnTo>
                        <a:pt x="1078" y="78"/>
                      </a:lnTo>
                      <a:lnTo>
                        <a:pt x="1011" y="82"/>
                      </a:lnTo>
                      <a:lnTo>
                        <a:pt x="945" y="82"/>
                      </a:lnTo>
                      <a:lnTo>
                        <a:pt x="876" y="84"/>
                      </a:lnTo>
                      <a:lnTo>
                        <a:pt x="808" y="84"/>
                      </a:lnTo>
                      <a:lnTo>
                        <a:pt x="737" y="82"/>
                      </a:lnTo>
                      <a:lnTo>
                        <a:pt x="667" y="82"/>
                      </a:lnTo>
                      <a:lnTo>
                        <a:pt x="592" y="78"/>
                      </a:lnTo>
                      <a:lnTo>
                        <a:pt x="574" y="75"/>
                      </a:lnTo>
                      <a:lnTo>
                        <a:pt x="555" y="75"/>
                      </a:lnTo>
                      <a:lnTo>
                        <a:pt x="536" y="71"/>
                      </a:lnTo>
                      <a:lnTo>
                        <a:pt x="512" y="69"/>
                      </a:lnTo>
                      <a:lnTo>
                        <a:pt x="489" y="65"/>
                      </a:lnTo>
                      <a:lnTo>
                        <a:pt x="465" y="60"/>
                      </a:lnTo>
                      <a:lnTo>
                        <a:pt x="440" y="58"/>
                      </a:lnTo>
                      <a:lnTo>
                        <a:pt x="414" y="54"/>
                      </a:lnTo>
                      <a:lnTo>
                        <a:pt x="388" y="50"/>
                      </a:lnTo>
                      <a:lnTo>
                        <a:pt x="362" y="45"/>
                      </a:lnTo>
                      <a:lnTo>
                        <a:pt x="339" y="41"/>
                      </a:lnTo>
                      <a:lnTo>
                        <a:pt x="315" y="39"/>
                      </a:lnTo>
                      <a:lnTo>
                        <a:pt x="292" y="37"/>
                      </a:lnTo>
                      <a:lnTo>
                        <a:pt x="272" y="35"/>
                      </a:lnTo>
                      <a:lnTo>
                        <a:pt x="253" y="33"/>
                      </a:lnTo>
                      <a:lnTo>
                        <a:pt x="236" y="33"/>
                      </a:lnTo>
                      <a:lnTo>
                        <a:pt x="223" y="30"/>
                      </a:lnTo>
                      <a:lnTo>
                        <a:pt x="210" y="26"/>
                      </a:lnTo>
                      <a:lnTo>
                        <a:pt x="197" y="22"/>
                      </a:lnTo>
                      <a:lnTo>
                        <a:pt x="185" y="18"/>
                      </a:lnTo>
                      <a:lnTo>
                        <a:pt x="172" y="13"/>
                      </a:lnTo>
                      <a:lnTo>
                        <a:pt x="159" y="9"/>
                      </a:lnTo>
                      <a:lnTo>
                        <a:pt x="144" y="5"/>
                      </a:lnTo>
                      <a:lnTo>
                        <a:pt x="131" y="5"/>
                      </a:lnTo>
                      <a:lnTo>
                        <a:pt x="114" y="5"/>
                      </a:lnTo>
                      <a:lnTo>
                        <a:pt x="97" y="3"/>
                      </a:lnTo>
                      <a:lnTo>
                        <a:pt x="80" y="3"/>
                      </a:lnTo>
                      <a:lnTo>
                        <a:pt x="65" y="3"/>
                      </a:lnTo>
                      <a:lnTo>
                        <a:pt x="48" y="3"/>
                      </a:lnTo>
                      <a:lnTo>
                        <a:pt x="33" y="3"/>
                      </a:lnTo>
                      <a:lnTo>
                        <a:pt x="15" y="0"/>
                      </a:lnTo>
                      <a:lnTo>
                        <a:pt x="0" y="0"/>
                      </a:lnTo>
                      <a:lnTo>
                        <a:pt x="257" y="219"/>
                      </a:lnTo>
                      <a:lnTo>
                        <a:pt x="275" y="232"/>
                      </a:lnTo>
                      <a:lnTo>
                        <a:pt x="283" y="253"/>
                      </a:lnTo>
                      <a:lnTo>
                        <a:pt x="292" y="279"/>
                      </a:lnTo>
                      <a:lnTo>
                        <a:pt x="300" y="300"/>
                      </a:lnTo>
                      <a:lnTo>
                        <a:pt x="305" y="305"/>
                      </a:lnTo>
                      <a:lnTo>
                        <a:pt x="311" y="307"/>
                      </a:lnTo>
                      <a:lnTo>
                        <a:pt x="315" y="309"/>
                      </a:lnTo>
                      <a:lnTo>
                        <a:pt x="320" y="311"/>
                      </a:lnTo>
                      <a:lnTo>
                        <a:pt x="320" y="320"/>
                      </a:lnTo>
                      <a:lnTo>
                        <a:pt x="320" y="330"/>
                      </a:lnTo>
                      <a:lnTo>
                        <a:pt x="320" y="339"/>
                      </a:lnTo>
                      <a:lnTo>
                        <a:pt x="320" y="341"/>
                      </a:lnTo>
                      <a:lnTo>
                        <a:pt x="335" y="345"/>
                      </a:lnTo>
                      <a:lnTo>
                        <a:pt x="350" y="345"/>
                      </a:lnTo>
                      <a:lnTo>
                        <a:pt x="367" y="347"/>
                      </a:lnTo>
                      <a:lnTo>
                        <a:pt x="382" y="347"/>
                      </a:lnTo>
                      <a:lnTo>
                        <a:pt x="397" y="347"/>
                      </a:lnTo>
                      <a:lnTo>
                        <a:pt x="414" y="345"/>
                      </a:lnTo>
                      <a:lnTo>
                        <a:pt x="429" y="345"/>
                      </a:lnTo>
                      <a:lnTo>
                        <a:pt x="444" y="345"/>
                      </a:lnTo>
                      <a:lnTo>
                        <a:pt x="484" y="345"/>
                      </a:lnTo>
                      <a:lnTo>
                        <a:pt x="525" y="345"/>
                      </a:lnTo>
                      <a:lnTo>
                        <a:pt x="566" y="347"/>
                      </a:lnTo>
                      <a:lnTo>
                        <a:pt x="609" y="347"/>
                      </a:lnTo>
                      <a:lnTo>
                        <a:pt x="649" y="347"/>
                      </a:lnTo>
                      <a:lnTo>
                        <a:pt x="690" y="347"/>
                      </a:lnTo>
                      <a:lnTo>
                        <a:pt x="731" y="347"/>
                      </a:lnTo>
                      <a:lnTo>
                        <a:pt x="772" y="345"/>
                      </a:lnTo>
                      <a:lnTo>
                        <a:pt x="849" y="343"/>
                      </a:lnTo>
                      <a:lnTo>
                        <a:pt x="928" y="341"/>
                      </a:lnTo>
                      <a:lnTo>
                        <a:pt x="1005" y="337"/>
                      </a:lnTo>
                      <a:lnTo>
                        <a:pt x="1084" y="335"/>
                      </a:lnTo>
                      <a:lnTo>
                        <a:pt x="1161" y="332"/>
                      </a:lnTo>
                      <a:lnTo>
                        <a:pt x="1241" y="332"/>
                      </a:lnTo>
                      <a:lnTo>
                        <a:pt x="1318" y="330"/>
                      </a:lnTo>
                      <a:lnTo>
                        <a:pt x="1397" y="328"/>
                      </a:lnTo>
                      <a:lnTo>
                        <a:pt x="1474" y="328"/>
                      </a:lnTo>
                      <a:lnTo>
                        <a:pt x="1551" y="326"/>
                      </a:lnTo>
                      <a:lnTo>
                        <a:pt x="1630" y="326"/>
                      </a:lnTo>
                      <a:lnTo>
                        <a:pt x="1708" y="326"/>
                      </a:lnTo>
                      <a:lnTo>
                        <a:pt x="1787" y="324"/>
                      </a:lnTo>
                      <a:lnTo>
                        <a:pt x="1864" y="326"/>
                      </a:lnTo>
                      <a:lnTo>
                        <a:pt x="1943" y="326"/>
                      </a:lnTo>
                      <a:lnTo>
                        <a:pt x="2020" y="326"/>
                      </a:lnTo>
                      <a:close/>
                    </a:path>
                  </a:pathLst>
                </a:custGeom>
                <a:solidFill>
                  <a:srgbClr val="005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0" name="Freeform 357"/>
                <p:cNvSpPr>
                  <a:spLocks/>
                </p:cNvSpPr>
                <p:nvPr/>
              </p:nvSpPr>
              <p:spPr bwMode="auto">
                <a:xfrm>
                  <a:off x="2949" y="469"/>
                  <a:ext cx="2086" cy="385"/>
                </a:xfrm>
                <a:custGeom>
                  <a:avLst/>
                  <a:gdLst>
                    <a:gd name="T0" fmla="*/ 1594 w 2086"/>
                    <a:gd name="T1" fmla="*/ 192 h 385"/>
                    <a:gd name="T2" fmla="*/ 1641 w 2086"/>
                    <a:gd name="T3" fmla="*/ 192 h 385"/>
                    <a:gd name="T4" fmla="*/ 1686 w 2086"/>
                    <a:gd name="T5" fmla="*/ 192 h 385"/>
                    <a:gd name="T6" fmla="*/ 1754 w 2086"/>
                    <a:gd name="T7" fmla="*/ 190 h 385"/>
                    <a:gd name="T8" fmla="*/ 1844 w 2086"/>
                    <a:gd name="T9" fmla="*/ 186 h 385"/>
                    <a:gd name="T10" fmla="*/ 1913 w 2086"/>
                    <a:gd name="T11" fmla="*/ 184 h 385"/>
                    <a:gd name="T12" fmla="*/ 2084 w 2086"/>
                    <a:gd name="T13" fmla="*/ 15 h 385"/>
                    <a:gd name="T14" fmla="*/ 2056 w 2086"/>
                    <a:gd name="T15" fmla="*/ 6 h 385"/>
                    <a:gd name="T16" fmla="*/ 1999 w 2086"/>
                    <a:gd name="T17" fmla="*/ 0 h 385"/>
                    <a:gd name="T18" fmla="*/ 1926 w 2086"/>
                    <a:gd name="T19" fmla="*/ 0 h 385"/>
                    <a:gd name="T20" fmla="*/ 1857 w 2086"/>
                    <a:gd name="T21" fmla="*/ 2 h 385"/>
                    <a:gd name="T22" fmla="*/ 1761 w 2086"/>
                    <a:gd name="T23" fmla="*/ 10 h 385"/>
                    <a:gd name="T24" fmla="*/ 1624 w 2086"/>
                    <a:gd name="T25" fmla="*/ 21 h 385"/>
                    <a:gd name="T26" fmla="*/ 1506 w 2086"/>
                    <a:gd name="T27" fmla="*/ 32 h 385"/>
                    <a:gd name="T28" fmla="*/ 1480 w 2086"/>
                    <a:gd name="T29" fmla="*/ 34 h 385"/>
                    <a:gd name="T30" fmla="*/ 1482 w 2086"/>
                    <a:gd name="T31" fmla="*/ 38 h 385"/>
                    <a:gd name="T32" fmla="*/ 1450 w 2086"/>
                    <a:gd name="T33" fmla="*/ 36 h 385"/>
                    <a:gd name="T34" fmla="*/ 1369 w 2086"/>
                    <a:gd name="T35" fmla="*/ 30 h 385"/>
                    <a:gd name="T36" fmla="*/ 1322 w 2086"/>
                    <a:gd name="T37" fmla="*/ 30 h 385"/>
                    <a:gd name="T38" fmla="*/ 1309 w 2086"/>
                    <a:gd name="T39" fmla="*/ 30 h 385"/>
                    <a:gd name="T40" fmla="*/ 1272 w 2086"/>
                    <a:gd name="T41" fmla="*/ 38 h 385"/>
                    <a:gd name="T42" fmla="*/ 1221 w 2086"/>
                    <a:gd name="T43" fmla="*/ 51 h 385"/>
                    <a:gd name="T44" fmla="*/ 1180 w 2086"/>
                    <a:gd name="T45" fmla="*/ 55 h 385"/>
                    <a:gd name="T46" fmla="*/ 1152 w 2086"/>
                    <a:gd name="T47" fmla="*/ 55 h 385"/>
                    <a:gd name="T48" fmla="*/ 1144 w 2086"/>
                    <a:gd name="T49" fmla="*/ 34 h 385"/>
                    <a:gd name="T50" fmla="*/ 1101 w 2086"/>
                    <a:gd name="T51" fmla="*/ 45 h 385"/>
                    <a:gd name="T52" fmla="*/ 1028 w 2086"/>
                    <a:gd name="T53" fmla="*/ 60 h 385"/>
                    <a:gd name="T54" fmla="*/ 953 w 2086"/>
                    <a:gd name="T55" fmla="*/ 70 h 385"/>
                    <a:gd name="T56" fmla="*/ 908 w 2086"/>
                    <a:gd name="T57" fmla="*/ 77 h 385"/>
                    <a:gd name="T58" fmla="*/ 893 w 2086"/>
                    <a:gd name="T59" fmla="*/ 79 h 385"/>
                    <a:gd name="T60" fmla="*/ 801 w 2086"/>
                    <a:gd name="T61" fmla="*/ 79 h 385"/>
                    <a:gd name="T62" fmla="*/ 765 w 2086"/>
                    <a:gd name="T63" fmla="*/ 79 h 385"/>
                    <a:gd name="T64" fmla="*/ 733 w 2086"/>
                    <a:gd name="T65" fmla="*/ 79 h 385"/>
                    <a:gd name="T66" fmla="*/ 730 w 2086"/>
                    <a:gd name="T67" fmla="*/ 79 h 385"/>
                    <a:gd name="T68" fmla="*/ 578 w 2086"/>
                    <a:gd name="T69" fmla="*/ 135 h 385"/>
                    <a:gd name="T70" fmla="*/ 548 w 2086"/>
                    <a:gd name="T71" fmla="*/ 148 h 385"/>
                    <a:gd name="T72" fmla="*/ 486 w 2086"/>
                    <a:gd name="T73" fmla="*/ 177 h 385"/>
                    <a:gd name="T74" fmla="*/ 403 w 2086"/>
                    <a:gd name="T75" fmla="*/ 225 h 385"/>
                    <a:gd name="T76" fmla="*/ 304 w 2086"/>
                    <a:gd name="T77" fmla="*/ 270 h 385"/>
                    <a:gd name="T78" fmla="*/ 163 w 2086"/>
                    <a:gd name="T79" fmla="*/ 327 h 385"/>
                    <a:gd name="T80" fmla="*/ 116 w 2086"/>
                    <a:gd name="T81" fmla="*/ 345 h 385"/>
                    <a:gd name="T82" fmla="*/ 51 w 2086"/>
                    <a:gd name="T83" fmla="*/ 368 h 385"/>
                    <a:gd name="T84" fmla="*/ 124 w 2086"/>
                    <a:gd name="T85" fmla="*/ 357 h 385"/>
                    <a:gd name="T86" fmla="*/ 189 w 2086"/>
                    <a:gd name="T87" fmla="*/ 355 h 385"/>
                    <a:gd name="T88" fmla="*/ 225 w 2086"/>
                    <a:gd name="T89" fmla="*/ 338 h 385"/>
                    <a:gd name="T90" fmla="*/ 268 w 2086"/>
                    <a:gd name="T91" fmla="*/ 325 h 385"/>
                    <a:gd name="T92" fmla="*/ 300 w 2086"/>
                    <a:gd name="T93" fmla="*/ 323 h 385"/>
                    <a:gd name="T94" fmla="*/ 437 w 2086"/>
                    <a:gd name="T95" fmla="*/ 317 h 385"/>
                    <a:gd name="T96" fmla="*/ 439 w 2086"/>
                    <a:gd name="T97" fmla="*/ 304 h 385"/>
                    <a:gd name="T98" fmla="*/ 486 w 2086"/>
                    <a:gd name="T99" fmla="*/ 287 h 385"/>
                    <a:gd name="T100" fmla="*/ 604 w 2086"/>
                    <a:gd name="T101" fmla="*/ 270 h 385"/>
                    <a:gd name="T102" fmla="*/ 739 w 2086"/>
                    <a:gd name="T103" fmla="*/ 244 h 385"/>
                    <a:gd name="T104" fmla="*/ 857 w 2086"/>
                    <a:gd name="T105" fmla="*/ 222 h 385"/>
                    <a:gd name="T106" fmla="*/ 932 w 2086"/>
                    <a:gd name="T107" fmla="*/ 216 h 385"/>
                    <a:gd name="T108" fmla="*/ 1039 w 2086"/>
                    <a:gd name="T109" fmla="*/ 210 h 385"/>
                    <a:gd name="T110" fmla="*/ 1155 w 2086"/>
                    <a:gd name="T111" fmla="*/ 201 h 385"/>
                    <a:gd name="T112" fmla="*/ 1255 w 2086"/>
                    <a:gd name="T113" fmla="*/ 197 h 385"/>
                    <a:gd name="T114" fmla="*/ 1317 w 2086"/>
                    <a:gd name="T115" fmla="*/ 192 h 385"/>
                    <a:gd name="T116" fmla="*/ 1373 w 2086"/>
                    <a:gd name="T117" fmla="*/ 192 h 385"/>
                    <a:gd name="T118" fmla="*/ 1504 w 2086"/>
                    <a:gd name="T119" fmla="*/ 192 h 385"/>
                    <a:gd name="T120" fmla="*/ 1581 w 2086"/>
                    <a:gd name="T121" fmla="*/ 192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86" h="385">
                      <a:moveTo>
                        <a:pt x="1581" y="192"/>
                      </a:moveTo>
                      <a:lnTo>
                        <a:pt x="1585" y="192"/>
                      </a:lnTo>
                      <a:lnTo>
                        <a:pt x="1594" y="192"/>
                      </a:lnTo>
                      <a:lnTo>
                        <a:pt x="1607" y="192"/>
                      </a:lnTo>
                      <a:lnTo>
                        <a:pt x="1624" y="192"/>
                      </a:lnTo>
                      <a:lnTo>
                        <a:pt x="1641" y="192"/>
                      </a:lnTo>
                      <a:lnTo>
                        <a:pt x="1658" y="192"/>
                      </a:lnTo>
                      <a:lnTo>
                        <a:pt x="1673" y="192"/>
                      </a:lnTo>
                      <a:lnTo>
                        <a:pt x="1686" y="192"/>
                      </a:lnTo>
                      <a:lnTo>
                        <a:pt x="1701" y="192"/>
                      </a:lnTo>
                      <a:lnTo>
                        <a:pt x="1724" y="190"/>
                      </a:lnTo>
                      <a:lnTo>
                        <a:pt x="1754" y="190"/>
                      </a:lnTo>
                      <a:lnTo>
                        <a:pt x="1786" y="188"/>
                      </a:lnTo>
                      <a:lnTo>
                        <a:pt x="1819" y="186"/>
                      </a:lnTo>
                      <a:lnTo>
                        <a:pt x="1844" y="186"/>
                      </a:lnTo>
                      <a:lnTo>
                        <a:pt x="1864" y="184"/>
                      </a:lnTo>
                      <a:lnTo>
                        <a:pt x="1870" y="184"/>
                      </a:lnTo>
                      <a:lnTo>
                        <a:pt x="1913" y="184"/>
                      </a:lnTo>
                      <a:lnTo>
                        <a:pt x="2082" y="199"/>
                      </a:lnTo>
                      <a:lnTo>
                        <a:pt x="2086" y="15"/>
                      </a:lnTo>
                      <a:lnTo>
                        <a:pt x="2084" y="15"/>
                      </a:lnTo>
                      <a:lnTo>
                        <a:pt x="2078" y="13"/>
                      </a:lnTo>
                      <a:lnTo>
                        <a:pt x="2069" y="10"/>
                      </a:lnTo>
                      <a:lnTo>
                        <a:pt x="2056" y="6"/>
                      </a:lnTo>
                      <a:lnTo>
                        <a:pt x="2039" y="4"/>
                      </a:lnTo>
                      <a:lnTo>
                        <a:pt x="2020" y="2"/>
                      </a:lnTo>
                      <a:lnTo>
                        <a:pt x="1999" y="0"/>
                      </a:lnTo>
                      <a:lnTo>
                        <a:pt x="1973" y="0"/>
                      </a:lnTo>
                      <a:lnTo>
                        <a:pt x="1949" y="0"/>
                      </a:lnTo>
                      <a:lnTo>
                        <a:pt x="1926" y="0"/>
                      </a:lnTo>
                      <a:lnTo>
                        <a:pt x="1904" y="0"/>
                      </a:lnTo>
                      <a:lnTo>
                        <a:pt x="1883" y="2"/>
                      </a:lnTo>
                      <a:lnTo>
                        <a:pt x="1857" y="2"/>
                      </a:lnTo>
                      <a:lnTo>
                        <a:pt x="1829" y="4"/>
                      </a:lnTo>
                      <a:lnTo>
                        <a:pt x="1799" y="6"/>
                      </a:lnTo>
                      <a:lnTo>
                        <a:pt x="1761" y="10"/>
                      </a:lnTo>
                      <a:lnTo>
                        <a:pt x="1718" y="15"/>
                      </a:lnTo>
                      <a:lnTo>
                        <a:pt x="1671" y="17"/>
                      </a:lnTo>
                      <a:lnTo>
                        <a:pt x="1624" y="21"/>
                      </a:lnTo>
                      <a:lnTo>
                        <a:pt x="1579" y="25"/>
                      </a:lnTo>
                      <a:lnTo>
                        <a:pt x="1538" y="30"/>
                      </a:lnTo>
                      <a:lnTo>
                        <a:pt x="1506" y="32"/>
                      </a:lnTo>
                      <a:lnTo>
                        <a:pt x="1487" y="34"/>
                      </a:lnTo>
                      <a:lnTo>
                        <a:pt x="1478" y="34"/>
                      </a:lnTo>
                      <a:lnTo>
                        <a:pt x="1480" y="34"/>
                      </a:lnTo>
                      <a:lnTo>
                        <a:pt x="1482" y="36"/>
                      </a:lnTo>
                      <a:lnTo>
                        <a:pt x="1482" y="36"/>
                      </a:lnTo>
                      <a:lnTo>
                        <a:pt x="1482" y="38"/>
                      </a:lnTo>
                      <a:lnTo>
                        <a:pt x="1478" y="38"/>
                      </a:lnTo>
                      <a:lnTo>
                        <a:pt x="1467" y="38"/>
                      </a:lnTo>
                      <a:lnTo>
                        <a:pt x="1450" y="36"/>
                      </a:lnTo>
                      <a:lnTo>
                        <a:pt x="1422" y="34"/>
                      </a:lnTo>
                      <a:lnTo>
                        <a:pt x="1394" y="32"/>
                      </a:lnTo>
                      <a:lnTo>
                        <a:pt x="1369" y="30"/>
                      </a:lnTo>
                      <a:lnTo>
                        <a:pt x="1349" y="30"/>
                      </a:lnTo>
                      <a:lnTo>
                        <a:pt x="1334" y="28"/>
                      </a:lnTo>
                      <a:lnTo>
                        <a:pt x="1322" y="30"/>
                      </a:lnTo>
                      <a:lnTo>
                        <a:pt x="1315" y="30"/>
                      </a:lnTo>
                      <a:lnTo>
                        <a:pt x="1311" y="30"/>
                      </a:lnTo>
                      <a:lnTo>
                        <a:pt x="1309" y="30"/>
                      </a:lnTo>
                      <a:lnTo>
                        <a:pt x="1290" y="30"/>
                      </a:lnTo>
                      <a:lnTo>
                        <a:pt x="1285" y="32"/>
                      </a:lnTo>
                      <a:lnTo>
                        <a:pt x="1272" y="38"/>
                      </a:lnTo>
                      <a:lnTo>
                        <a:pt x="1255" y="45"/>
                      </a:lnTo>
                      <a:lnTo>
                        <a:pt x="1234" y="49"/>
                      </a:lnTo>
                      <a:lnTo>
                        <a:pt x="1221" y="51"/>
                      </a:lnTo>
                      <a:lnTo>
                        <a:pt x="1208" y="53"/>
                      </a:lnTo>
                      <a:lnTo>
                        <a:pt x="1195" y="53"/>
                      </a:lnTo>
                      <a:lnTo>
                        <a:pt x="1180" y="55"/>
                      </a:lnTo>
                      <a:lnTo>
                        <a:pt x="1170" y="55"/>
                      </a:lnTo>
                      <a:lnTo>
                        <a:pt x="1159" y="55"/>
                      </a:lnTo>
                      <a:lnTo>
                        <a:pt x="1152" y="55"/>
                      </a:lnTo>
                      <a:lnTo>
                        <a:pt x="1150" y="55"/>
                      </a:lnTo>
                      <a:lnTo>
                        <a:pt x="1146" y="34"/>
                      </a:lnTo>
                      <a:lnTo>
                        <a:pt x="1144" y="34"/>
                      </a:lnTo>
                      <a:lnTo>
                        <a:pt x="1133" y="38"/>
                      </a:lnTo>
                      <a:lnTo>
                        <a:pt x="1120" y="40"/>
                      </a:lnTo>
                      <a:lnTo>
                        <a:pt x="1101" y="45"/>
                      </a:lnTo>
                      <a:lnTo>
                        <a:pt x="1080" y="51"/>
                      </a:lnTo>
                      <a:lnTo>
                        <a:pt x="1054" y="55"/>
                      </a:lnTo>
                      <a:lnTo>
                        <a:pt x="1028" y="60"/>
                      </a:lnTo>
                      <a:lnTo>
                        <a:pt x="1000" y="64"/>
                      </a:lnTo>
                      <a:lnTo>
                        <a:pt x="975" y="68"/>
                      </a:lnTo>
                      <a:lnTo>
                        <a:pt x="953" y="70"/>
                      </a:lnTo>
                      <a:lnTo>
                        <a:pt x="934" y="73"/>
                      </a:lnTo>
                      <a:lnTo>
                        <a:pt x="919" y="75"/>
                      </a:lnTo>
                      <a:lnTo>
                        <a:pt x="908" y="77"/>
                      </a:lnTo>
                      <a:lnTo>
                        <a:pt x="900" y="79"/>
                      </a:lnTo>
                      <a:lnTo>
                        <a:pt x="895" y="79"/>
                      </a:lnTo>
                      <a:lnTo>
                        <a:pt x="893" y="79"/>
                      </a:lnTo>
                      <a:lnTo>
                        <a:pt x="812" y="79"/>
                      </a:lnTo>
                      <a:lnTo>
                        <a:pt x="810" y="79"/>
                      </a:lnTo>
                      <a:lnTo>
                        <a:pt x="801" y="79"/>
                      </a:lnTo>
                      <a:lnTo>
                        <a:pt x="790" y="79"/>
                      </a:lnTo>
                      <a:lnTo>
                        <a:pt x="778" y="79"/>
                      </a:lnTo>
                      <a:lnTo>
                        <a:pt x="765" y="79"/>
                      </a:lnTo>
                      <a:lnTo>
                        <a:pt x="752" y="79"/>
                      </a:lnTo>
                      <a:lnTo>
                        <a:pt x="741" y="79"/>
                      </a:lnTo>
                      <a:lnTo>
                        <a:pt x="733" y="79"/>
                      </a:lnTo>
                      <a:lnTo>
                        <a:pt x="733" y="79"/>
                      </a:lnTo>
                      <a:lnTo>
                        <a:pt x="733" y="79"/>
                      </a:lnTo>
                      <a:lnTo>
                        <a:pt x="730" y="79"/>
                      </a:lnTo>
                      <a:lnTo>
                        <a:pt x="730" y="79"/>
                      </a:lnTo>
                      <a:lnTo>
                        <a:pt x="581" y="135"/>
                      </a:lnTo>
                      <a:lnTo>
                        <a:pt x="578" y="135"/>
                      </a:lnTo>
                      <a:lnTo>
                        <a:pt x="572" y="137"/>
                      </a:lnTo>
                      <a:lnTo>
                        <a:pt x="563" y="141"/>
                      </a:lnTo>
                      <a:lnTo>
                        <a:pt x="548" y="148"/>
                      </a:lnTo>
                      <a:lnTo>
                        <a:pt x="531" y="156"/>
                      </a:lnTo>
                      <a:lnTo>
                        <a:pt x="512" y="165"/>
                      </a:lnTo>
                      <a:lnTo>
                        <a:pt x="486" y="177"/>
                      </a:lnTo>
                      <a:lnTo>
                        <a:pt x="461" y="192"/>
                      </a:lnTo>
                      <a:lnTo>
                        <a:pt x="433" y="210"/>
                      </a:lnTo>
                      <a:lnTo>
                        <a:pt x="403" y="225"/>
                      </a:lnTo>
                      <a:lnTo>
                        <a:pt x="373" y="240"/>
                      </a:lnTo>
                      <a:lnTo>
                        <a:pt x="341" y="255"/>
                      </a:lnTo>
                      <a:lnTo>
                        <a:pt x="304" y="270"/>
                      </a:lnTo>
                      <a:lnTo>
                        <a:pt x="261" y="287"/>
                      </a:lnTo>
                      <a:lnTo>
                        <a:pt x="216" y="306"/>
                      </a:lnTo>
                      <a:lnTo>
                        <a:pt x="163" y="327"/>
                      </a:lnTo>
                      <a:lnTo>
                        <a:pt x="148" y="332"/>
                      </a:lnTo>
                      <a:lnTo>
                        <a:pt x="133" y="338"/>
                      </a:lnTo>
                      <a:lnTo>
                        <a:pt x="116" y="345"/>
                      </a:lnTo>
                      <a:lnTo>
                        <a:pt x="94" y="353"/>
                      </a:lnTo>
                      <a:lnTo>
                        <a:pt x="73" y="360"/>
                      </a:lnTo>
                      <a:lnTo>
                        <a:pt x="51" y="368"/>
                      </a:lnTo>
                      <a:lnTo>
                        <a:pt x="26" y="377"/>
                      </a:lnTo>
                      <a:lnTo>
                        <a:pt x="0" y="385"/>
                      </a:lnTo>
                      <a:lnTo>
                        <a:pt x="124" y="357"/>
                      </a:lnTo>
                      <a:lnTo>
                        <a:pt x="189" y="347"/>
                      </a:lnTo>
                      <a:lnTo>
                        <a:pt x="189" y="351"/>
                      </a:lnTo>
                      <a:lnTo>
                        <a:pt x="189" y="355"/>
                      </a:lnTo>
                      <a:lnTo>
                        <a:pt x="195" y="357"/>
                      </a:lnTo>
                      <a:lnTo>
                        <a:pt x="212" y="347"/>
                      </a:lnTo>
                      <a:lnTo>
                        <a:pt x="225" y="338"/>
                      </a:lnTo>
                      <a:lnTo>
                        <a:pt x="238" y="334"/>
                      </a:lnTo>
                      <a:lnTo>
                        <a:pt x="253" y="330"/>
                      </a:lnTo>
                      <a:lnTo>
                        <a:pt x="268" y="325"/>
                      </a:lnTo>
                      <a:lnTo>
                        <a:pt x="281" y="325"/>
                      </a:lnTo>
                      <a:lnTo>
                        <a:pt x="291" y="323"/>
                      </a:lnTo>
                      <a:lnTo>
                        <a:pt x="300" y="323"/>
                      </a:lnTo>
                      <a:lnTo>
                        <a:pt x="302" y="323"/>
                      </a:lnTo>
                      <a:lnTo>
                        <a:pt x="437" y="317"/>
                      </a:lnTo>
                      <a:lnTo>
                        <a:pt x="437" y="317"/>
                      </a:lnTo>
                      <a:lnTo>
                        <a:pt x="435" y="312"/>
                      </a:lnTo>
                      <a:lnTo>
                        <a:pt x="435" y="308"/>
                      </a:lnTo>
                      <a:lnTo>
                        <a:pt x="439" y="304"/>
                      </a:lnTo>
                      <a:lnTo>
                        <a:pt x="448" y="297"/>
                      </a:lnTo>
                      <a:lnTo>
                        <a:pt x="463" y="293"/>
                      </a:lnTo>
                      <a:lnTo>
                        <a:pt x="486" y="287"/>
                      </a:lnTo>
                      <a:lnTo>
                        <a:pt x="521" y="282"/>
                      </a:lnTo>
                      <a:lnTo>
                        <a:pt x="561" y="278"/>
                      </a:lnTo>
                      <a:lnTo>
                        <a:pt x="604" y="270"/>
                      </a:lnTo>
                      <a:lnTo>
                        <a:pt x="649" y="261"/>
                      </a:lnTo>
                      <a:lnTo>
                        <a:pt x="696" y="252"/>
                      </a:lnTo>
                      <a:lnTo>
                        <a:pt x="739" y="244"/>
                      </a:lnTo>
                      <a:lnTo>
                        <a:pt x="782" y="235"/>
                      </a:lnTo>
                      <a:lnTo>
                        <a:pt x="820" y="227"/>
                      </a:lnTo>
                      <a:lnTo>
                        <a:pt x="857" y="222"/>
                      </a:lnTo>
                      <a:lnTo>
                        <a:pt x="876" y="220"/>
                      </a:lnTo>
                      <a:lnTo>
                        <a:pt x="902" y="218"/>
                      </a:lnTo>
                      <a:lnTo>
                        <a:pt x="932" y="216"/>
                      </a:lnTo>
                      <a:lnTo>
                        <a:pt x="966" y="214"/>
                      </a:lnTo>
                      <a:lnTo>
                        <a:pt x="1000" y="212"/>
                      </a:lnTo>
                      <a:lnTo>
                        <a:pt x="1039" y="210"/>
                      </a:lnTo>
                      <a:lnTo>
                        <a:pt x="1077" y="207"/>
                      </a:lnTo>
                      <a:lnTo>
                        <a:pt x="1116" y="203"/>
                      </a:lnTo>
                      <a:lnTo>
                        <a:pt x="1155" y="201"/>
                      </a:lnTo>
                      <a:lnTo>
                        <a:pt x="1191" y="199"/>
                      </a:lnTo>
                      <a:lnTo>
                        <a:pt x="1225" y="197"/>
                      </a:lnTo>
                      <a:lnTo>
                        <a:pt x="1255" y="197"/>
                      </a:lnTo>
                      <a:lnTo>
                        <a:pt x="1281" y="195"/>
                      </a:lnTo>
                      <a:lnTo>
                        <a:pt x="1302" y="192"/>
                      </a:lnTo>
                      <a:lnTo>
                        <a:pt x="1317" y="192"/>
                      </a:lnTo>
                      <a:lnTo>
                        <a:pt x="1324" y="192"/>
                      </a:lnTo>
                      <a:lnTo>
                        <a:pt x="1341" y="192"/>
                      </a:lnTo>
                      <a:lnTo>
                        <a:pt x="1373" y="192"/>
                      </a:lnTo>
                      <a:lnTo>
                        <a:pt x="1414" y="192"/>
                      </a:lnTo>
                      <a:lnTo>
                        <a:pt x="1459" y="192"/>
                      </a:lnTo>
                      <a:lnTo>
                        <a:pt x="1504" y="192"/>
                      </a:lnTo>
                      <a:lnTo>
                        <a:pt x="1544" y="192"/>
                      </a:lnTo>
                      <a:lnTo>
                        <a:pt x="1570" y="192"/>
                      </a:lnTo>
                      <a:lnTo>
                        <a:pt x="1581" y="192"/>
                      </a:lnTo>
                      <a:close/>
                    </a:path>
                  </a:pathLst>
                </a:custGeom>
                <a:solidFill>
                  <a:srgbClr val="829E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 name="Freeform 358"/>
                <p:cNvSpPr>
                  <a:spLocks/>
                </p:cNvSpPr>
                <p:nvPr/>
              </p:nvSpPr>
              <p:spPr bwMode="auto">
                <a:xfrm>
                  <a:off x="912" y="96"/>
                  <a:ext cx="4224" cy="4224"/>
                </a:xfrm>
                <a:custGeom>
                  <a:avLst/>
                  <a:gdLst>
                    <a:gd name="T0" fmla="*/ 373 w 4224"/>
                    <a:gd name="T1" fmla="*/ 0 h 4224"/>
                    <a:gd name="T2" fmla="*/ 373 w 4224"/>
                    <a:gd name="T3" fmla="*/ 101 h 4224"/>
                    <a:gd name="T4" fmla="*/ 4123 w 4224"/>
                    <a:gd name="T5" fmla="*/ 101 h 4224"/>
                    <a:gd name="T6" fmla="*/ 4123 w 4224"/>
                    <a:gd name="T7" fmla="*/ 4123 h 4224"/>
                    <a:gd name="T8" fmla="*/ 101 w 4224"/>
                    <a:gd name="T9" fmla="*/ 4123 h 4224"/>
                    <a:gd name="T10" fmla="*/ 101 w 4224"/>
                    <a:gd name="T11" fmla="*/ 101 h 4224"/>
                    <a:gd name="T12" fmla="*/ 373 w 4224"/>
                    <a:gd name="T13" fmla="*/ 101 h 4224"/>
                    <a:gd name="T14" fmla="*/ 373 w 4224"/>
                    <a:gd name="T15" fmla="*/ 0 h 4224"/>
                    <a:gd name="T16" fmla="*/ 0 w 4224"/>
                    <a:gd name="T17" fmla="*/ 0 h 4224"/>
                    <a:gd name="T18" fmla="*/ 0 w 4224"/>
                    <a:gd name="T19" fmla="*/ 4224 h 4224"/>
                    <a:gd name="T20" fmla="*/ 4224 w 4224"/>
                    <a:gd name="T21" fmla="*/ 4224 h 4224"/>
                    <a:gd name="T22" fmla="*/ 4224 w 4224"/>
                    <a:gd name="T23" fmla="*/ 0 h 4224"/>
                    <a:gd name="T24" fmla="*/ 373 w 4224"/>
                    <a:gd name="T25" fmla="*/ 0 h 4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24" h="4224">
                      <a:moveTo>
                        <a:pt x="373" y="0"/>
                      </a:moveTo>
                      <a:lnTo>
                        <a:pt x="373" y="101"/>
                      </a:lnTo>
                      <a:lnTo>
                        <a:pt x="4123" y="101"/>
                      </a:lnTo>
                      <a:lnTo>
                        <a:pt x="4123" y="4123"/>
                      </a:lnTo>
                      <a:lnTo>
                        <a:pt x="101" y="4123"/>
                      </a:lnTo>
                      <a:lnTo>
                        <a:pt x="101" y="101"/>
                      </a:lnTo>
                      <a:lnTo>
                        <a:pt x="373" y="101"/>
                      </a:lnTo>
                      <a:lnTo>
                        <a:pt x="373" y="0"/>
                      </a:lnTo>
                      <a:lnTo>
                        <a:pt x="0" y="0"/>
                      </a:lnTo>
                      <a:lnTo>
                        <a:pt x="0" y="4224"/>
                      </a:lnTo>
                      <a:lnTo>
                        <a:pt x="4224" y="4224"/>
                      </a:lnTo>
                      <a:lnTo>
                        <a:pt x="4224" y="0"/>
                      </a:lnTo>
                      <a:lnTo>
                        <a:pt x="37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pic>
            <p:nvPicPr>
              <p:cNvPr id="16" name="Picture 359" descr="C:\My Documents\Outreach Training\exitsign.PCX"/>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04" y="2544"/>
                <a:ext cx="432" cy="243"/>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Line 361"/>
            <p:cNvSpPr>
              <a:spLocks noChangeShapeType="1"/>
            </p:cNvSpPr>
            <p:nvPr/>
          </p:nvSpPr>
          <p:spPr bwMode="auto">
            <a:xfrm>
              <a:off x="3744" y="2256"/>
              <a:ext cx="336" cy="0"/>
            </a:xfrm>
            <a:prstGeom prst="line">
              <a:avLst/>
            </a:prstGeom>
            <a:noFill/>
            <a:ln w="38100">
              <a:solidFill>
                <a:srgbClr val="FF0000"/>
              </a:solidFill>
              <a:round/>
              <a:headEnd type="none" w="sm" len="sm"/>
              <a:tailEnd type="arrow"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extLst>
      <p:ext uri="{BB962C8B-B14F-4D97-AF65-F5344CB8AC3E}">
        <p14:creationId xmlns:p14="http://schemas.microsoft.com/office/powerpoint/2010/main" val="11392903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a:prstGeom prst="rect">
            <a:avLst/>
          </a:prstGeom>
        </p:spPr>
        <p:txBody>
          <a:bodyPr/>
          <a:lstStyle/>
          <a:p>
            <a:r>
              <a:rPr lang="en-US" dirty="0" smtClean="0"/>
              <a:t>Introduction</a:t>
            </a:r>
            <a:endParaRPr lang="en-US" dirty="0"/>
          </a:p>
        </p:txBody>
      </p:sp>
      <p:sp>
        <p:nvSpPr>
          <p:cNvPr id="3" name="Content Placeholder 2"/>
          <p:cNvSpPr>
            <a:spLocks noGrp="1"/>
          </p:cNvSpPr>
          <p:nvPr>
            <p:ph idx="1"/>
          </p:nvPr>
        </p:nvSpPr>
        <p:spPr>
          <a:xfrm>
            <a:off x="473336" y="1143000"/>
            <a:ext cx="8365864" cy="4705350"/>
          </a:xfrm>
        </p:spPr>
        <p:txBody>
          <a:bodyPr/>
          <a:lstStyle/>
          <a:p>
            <a:pPr marL="0" indent="0">
              <a:lnSpc>
                <a:spcPct val="90000"/>
              </a:lnSpc>
              <a:buNone/>
            </a:pPr>
            <a:r>
              <a:rPr lang="en-US" dirty="0"/>
              <a:t>Lesson objectives:</a:t>
            </a:r>
          </a:p>
          <a:p>
            <a:pPr marL="514350" indent="-514350">
              <a:buFont typeface="+mj-lt"/>
              <a:buAutoNum type="arabicPeriod"/>
            </a:pPr>
            <a:r>
              <a:rPr lang="en-US" sz="2800" dirty="0" smtClean="0"/>
              <a:t>Recognize benefits of an Emergency Action Plan.</a:t>
            </a:r>
          </a:p>
          <a:p>
            <a:pPr marL="514350" indent="-514350">
              <a:buFont typeface="+mj-lt"/>
              <a:buAutoNum type="arabicPeriod"/>
            </a:pPr>
            <a:r>
              <a:rPr lang="en-US" sz="2800" dirty="0" smtClean="0"/>
              <a:t>Identify elements of Fire Protection Plan.</a:t>
            </a:r>
          </a:p>
          <a:p>
            <a:pPr marL="514350" indent="-514350">
              <a:buFont typeface="+mj-lt"/>
              <a:buAutoNum type="arabicPeriod"/>
            </a:pPr>
            <a:r>
              <a:rPr lang="en-US" sz="2800" dirty="0" smtClean="0"/>
              <a:t>Identify </a:t>
            </a:r>
            <a:r>
              <a:rPr lang="en-US" sz="2800" dirty="0"/>
              <a:t>conditions under which evacuation actions may be necessary in an emergency </a:t>
            </a:r>
            <a:r>
              <a:rPr lang="en-US" sz="2800" dirty="0" smtClean="0"/>
              <a:t>situation.</a:t>
            </a:r>
            <a:endParaRPr lang="en-US" sz="2800" dirty="0"/>
          </a:p>
          <a:p>
            <a:pPr marL="514350" indent="-514350">
              <a:buFont typeface="+mj-lt"/>
              <a:buAutoNum type="arabicPeriod"/>
            </a:pPr>
            <a:r>
              <a:rPr lang="en-US" sz="2800" dirty="0" smtClean="0"/>
              <a:t>Identify </a:t>
            </a:r>
            <a:r>
              <a:rPr lang="en-US" sz="2800" dirty="0"/>
              <a:t>conditions under which </a:t>
            </a:r>
            <a:r>
              <a:rPr lang="en-US" sz="2800" dirty="0" smtClean="0"/>
              <a:t/>
            </a:r>
            <a:br>
              <a:rPr lang="en-US" sz="2800" dirty="0" smtClean="0"/>
            </a:br>
            <a:r>
              <a:rPr lang="en-US" sz="2800" dirty="0" smtClean="0"/>
              <a:t>shelter-in-place </a:t>
            </a:r>
            <a:r>
              <a:rPr lang="en-US" sz="2800" dirty="0"/>
              <a:t>may be necessary in </a:t>
            </a:r>
            <a:r>
              <a:rPr lang="en-US" sz="2800" dirty="0" smtClean="0"/>
              <a:t/>
            </a:r>
            <a:br>
              <a:rPr lang="en-US" sz="2800" dirty="0" smtClean="0"/>
            </a:br>
            <a:r>
              <a:rPr lang="en-US" sz="2800" dirty="0" smtClean="0"/>
              <a:t>an </a:t>
            </a:r>
            <a:r>
              <a:rPr lang="en-US" sz="2800" dirty="0"/>
              <a:t>emergency </a:t>
            </a:r>
            <a:r>
              <a:rPr lang="en-US" sz="2800" dirty="0" smtClean="0"/>
              <a:t>situation.</a:t>
            </a:r>
            <a:endParaRPr lang="en-US" dirty="0" smtClean="0"/>
          </a:p>
          <a:p>
            <a:pPr lvl="1"/>
            <a:endParaRPr lang="en-US" dirty="0"/>
          </a:p>
        </p:txBody>
      </p:sp>
    </p:spTree>
    <p:extLst>
      <p:ext uri="{BB962C8B-B14F-4D97-AF65-F5344CB8AC3E}">
        <p14:creationId xmlns:p14="http://schemas.microsoft.com/office/powerpoint/2010/main" val="13811928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title="emergency exit pla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52400"/>
            <a:ext cx="5943600" cy="5943600"/>
          </a:xfrm>
          <a:prstGeom prst="rect">
            <a:avLst/>
          </a:prstGeom>
          <a:ln>
            <a:solidFill>
              <a:schemeClr val="tx1"/>
            </a:solidFill>
          </a:ln>
        </p:spPr>
      </p:pic>
      <p:grpSp>
        <p:nvGrpSpPr>
          <p:cNvPr id="10" name="Group 9" title="emergency exit plan"/>
          <p:cNvGrpSpPr/>
          <p:nvPr/>
        </p:nvGrpSpPr>
        <p:grpSpPr>
          <a:xfrm>
            <a:off x="609600" y="3733800"/>
            <a:ext cx="8077200" cy="2133600"/>
            <a:chOff x="609600" y="3733800"/>
            <a:chExt cx="8077200" cy="2133600"/>
          </a:xfrm>
        </p:grpSpPr>
        <p:sp>
          <p:nvSpPr>
            <p:cNvPr id="8" name="Frame 7"/>
            <p:cNvSpPr/>
            <p:nvPr/>
          </p:nvSpPr>
          <p:spPr>
            <a:xfrm>
              <a:off x="609600" y="5181600"/>
              <a:ext cx="2057400" cy="685800"/>
            </a:xfrm>
            <a:prstGeom prst="fram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Line Callout 2 8"/>
            <p:cNvSpPr/>
            <p:nvPr/>
          </p:nvSpPr>
          <p:spPr>
            <a:xfrm>
              <a:off x="6172200" y="3733800"/>
              <a:ext cx="2514600" cy="990600"/>
            </a:xfrm>
            <a:prstGeom prst="borderCallout2">
              <a:avLst>
                <a:gd name="adj1" fmla="val 18750"/>
                <a:gd name="adj2" fmla="val -508"/>
                <a:gd name="adj3" fmla="val 18750"/>
                <a:gd name="adj4" fmla="val -16667"/>
                <a:gd name="adj5" fmla="val 147018"/>
                <a:gd name="adj6" fmla="val -140568"/>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Designate primary and secondary exits</a:t>
              </a:r>
              <a:endParaRPr lang="en-US"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14" name="Group 13" title="emergency exit plan"/>
          <p:cNvGrpSpPr/>
          <p:nvPr/>
        </p:nvGrpSpPr>
        <p:grpSpPr>
          <a:xfrm>
            <a:off x="3505200" y="762000"/>
            <a:ext cx="5266481" cy="1418863"/>
            <a:chOff x="1066800" y="4448537"/>
            <a:chExt cx="5266481" cy="1418863"/>
          </a:xfrm>
        </p:grpSpPr>
        <p:sp>
          <p:nvSpPr>
            <p:cNvPr id="15" name="Frame 14"/>
            <p:cNvSpPr/>
            <p:nvPr/>
          </p:nvSpPr>
          <p:spPr>
            <a:xfrm>
              <a:off x="1066800" y="5181600"/>
              <a:ext cx="1066800" cy="685800"/>
            </a:xfrm>
            <a:prstGeom prst="fram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Line Callout 2 15"/>
            <p:cNvSpPr/>
            <p:nvPr/>
          </p:nvSpPr>
          <p:spPr>
            <a:xfrm>
              <a:off x="3818681" y="4448537"/>
              <a:ext cx="2514600" cy="990600"/>
            </a:xfrm>
            <a:prstGeom prst="borderCallout2">
              <a:avLst>
                <a:gd name="adj1" fmla="val 18750"/>
                <a:gd name="adj2" fmla="val -508"/>
                <a:gd name="adj3" fmla="val 18750"/>
                <a:gd name="adj4" fmla="val -16667"/>
                <a:gd name="adj5" fmla="val 75742"/>
                <a:gd name="adj6" fmla="val -69221"/>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No emergency exits in restrooms</a:t>
              </a:r>
              <a:endParaRPr lang="en-US"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17" name="Group 16" title="emergency exit plan"/>
          <p:cNvGrpSpPr/>
          <p:nvPr/>
        </p:nvGrpSpPr>
        <p:grpSpPr>
          <a:xfrm>
            <a:off x="5105400" y="4016415"/>
            <a:ext cx="3666281" cy="1219200"/>
            <a:chOff x="1291060" y="4702215"/>
            <a:chExt cx="3666281" cy="1219200"/>
          </a:xfrm>
        </p:grpSpPr>
        <p:sp>
          <p:nvSpPr>
            <p:cNvPr id="18" name="Frame 17"/>
            <p:cNvSpPr/>
            <p:nvPr/>
          </p:nvSpPr>
          <p:spPr>
            <a:xfrm>
              <a:off x="1291060" y="5181600"/>
              <a:ext cx="842540" cy="685800"/>
            </a:xfrm>
            <a:prstGeom prst="fram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Line Callout 2 18"/>
            <p:cNvSpPr/>
            <p:nvPr/>
          </p:nvSpPr>
          <p:spPr>
            <a:xfrm>
              <a:off x="2815060" y="4702215"/>
              <a:ext cx="2142281" cy="1219200"/>
            </a:xfrm>
            <a:prstGeom prst="borderCallout2">
              <a:avLst>
                <a:gd name="adj1" fmla="val 18750"/>
                <a:gd name="adj2" fmla="val -508"/>
                <a:gd name="adj3" fmla="val 18750"/>
                <a:gd name="adj4" fmla="val -16667"/>
                <a:gd name="adj5" fmla="val 40688"/>
                <a:gd name="adj6" fmla="val -33318"/>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Exit away from rooms with hazardous materials</a:t>
              </a:r>
              <a:endParaRPr lang="en-US"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20" name="Group 19" title="emergency exit plan"/>
          <p:cNvGrpSpPr/>
          <p:nvPr/>
        </p:nvGrpSpPr>
        <p:grpSpPr>
          <a:xfrm>
            <a:off x="334701" y="762000"/>
            <a:ext cx="8352099" cy="1219200"/>
            <a:chOff x="1291060" y="4702215"/>
            <a:chExt cx="3666281" cy="1219200"/>
          </a:xfrm>
        </p:grpSpPr>
        <p:sp>
          <p:nvSpPr>
            <p:cNvPr id="21" name="Frame 20"/>
            <p:cNvSpPr/>
            <p:nvPr/>
          </p:nvSpPr>
          <p:spPr>
            <a:xfrm>
              <a:off x="1291060" y="5181600"/>
              <a:ext cx="357215" cy="685800"/>
            </a:xfrm>
            <a:prstGeom prst="fram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Line Callout 2 21"/>
            <p:cNvSpPr/>
            <p:nvPr/>
          </p:nvSpPr>
          <p:spPr>
            <a:xfrm>
              <a:off x="3987316" y="4702215"/>
              <a:ext cx="970025" cy="1219200"/>
            </a:xfrm>
            <a:prstGeom prst="borderCallout2">
              <a:avLst>
                <a:gd name="adj1" fmla="val 18750"/>
                <a:gd name="adj2" fmla="val -508"/>
                <a:gd name="adj3" fmla="val 19699"/>
                <a:gd name="adj4" fmla="val -13425"/>
                <a:gd name="adj5" fmla="val 45435"/>
                <a:gd name="adj6" fmla="val -241720"/>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No emergency exits into narrow passages</a:t>
              </a:r>
              <a:endParaRPr lang="en-US"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23" name="Group 22" title="emergency exit plan"/>
          <p:cNvGrpSpPr/>
          <p:nvPr/>
        </p:nvGrpSpPr>
        <p:grpSpPr>
          <a:xfrm>
            <a:off x="3505200" y="2625042"/>
            <a:ext cx="5019376" cy="902342"/>
            <a:chOff x="1291060" y="4965057"/>
            <a:chExt cx="3598387" cy="902342"/>
          </a:xfrm>
        </p:grpSpPr>
        <p:sp>
          <p:nvSpPr>
            <p:cNvPr id="24" name="Frame 23"/>
            <p:cNvSpPr/>
            <p:nvPr/>
          </p:nvSpPr>
          <p:spPr>
            <a:xfrm>
              <a:off x="1291060" y="5513406"/>
              <a:ext cx="382394" cy="353993"/>
            </a:xfrm>
            <a:prstGeom prst="fram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Line Callout 2 24"/>
            <p:cNvSpPr/>
            <p:nvPr/>
          </p:nvSpPr>
          <p:spPr>
            <a:xfrm>
              <a:off x="2747166" y="4965057"/>
              <a:ext cx="2142281" cy="833377"/>
            </a:xfrm>
            <a:prstGeom prst="borderCallout2">
              <a:avLst>
                <a:gd name="adj1" fmla="val 18750"/>
                <a:gd name="adj2" fmla="val -508"/>
                <a:gd name="adj3" fmla="val 18750"/>
                <a:gd name="adj4" fmla="val -16667"/>
                <a:gd name="adj5" fmla="val 66321"/>
                <a:gd name="adj6" fmla="val -5113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Exit signs indicating the nearest emergency exit</a:t>
              </a:r>
              <a:endParaRPr lang="en-US"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29" name="Group 28" title="emergency exit plan"/>
          <p:cNvGrpSpPr/>
          <p:nvPr/>
        </p:nvGrpSpPr>
        <p:grpSpPr>
          <a:xfrm>
            <a:off x="2057400" y="252714"/>
            <a:ext cx="6564203" cy="1004586"/>
            <a:chOff x="1066800" y="5181600"/>
            <a:chExt cx="6564203" cy="1004586"/>
          </a:xfrm>
        </p:grpSpPr>
        <p:sp>
          <p:nvSpPr>
            <p:cNvPr id="30" name="Frame 29"/>
            <p:cNvSpPr/>
            <p:nvPr/>
          </p:nvSpPr>
          <p:spPr>
            <a:xfrm>
              <a:off x="1066800" y="5181600"/>
              <a:ext cx="1828800" cy="685800"/>
            </a:xfrm>
            <a:prstGeom prst="fram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Line Callout 2 30"/>
            <p:cNvSpPr/>
            <p:nvPr/>
          </p:nvSpPr>
          <p:spPr>
            <a:xfrm>
              <a:off x="5116403" y="5195586"/>
              <a:ext cx="2514600" cy="990600"/>
            </a:xfrm>
            <a:prstGeom prst="borderCallout2">
              <a:avLst>
                <a:gd name="adj1" fmla="val 18750"/>
                <a:gd name="adj2" fmla="val -508"/>
                <a:gd name="adj3" fmla="val 18750"/>
                <a:gd name="adj4" fmla="val -16667"/>
                <a:gd name="adj5" fmla="val 20825"/>
                <a:gd name="adj6" fmla="val -86712"/>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Designate an assembly area</a:t>
              </a:r>
              <a:endParaRPr lang="en-US"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32" name="Group 31" title="emergency exit plan"/>
          <p:cNvGrpSpPr/>
          <p:nvPr/>
        </p:nvGrpSpPr>
        <p:grpSpPr>
          <a:xfrm>
            <a:off x="2514600" y="2304326"/>
            <a:ext cx="6107003" cy="1505673"/>
            <a:chOff x="1364938" y="4702215"/>
            <a:chExt cx="3592403" cy="1505673"/>
          </a:xfrm>
        </p:grpSpPr>
        <p:sp>
          <p:nvSpPr>
            <p:cNvPr id="33" name="Frame 32"/>
            <p:cNvSpPr/>
            <p:nvPr/>
          </p:nvSpPr>
          <p:spPr>
            <a:xfrm>
              <a:off x="1364938" y="5181599"/>
              <a:ext cx="438559" cy="1026289"/>
            </a:xfrm>
            <a:prstGeom prst="fram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Line Callout 2 33"/>
            <p:cNvSpPr/>
            <p:nvPr/>
          </p:nvSpPr>
          <p:spPr>
            <a:xfrm>
              <a:off x="3478145" y="4702215"/>
              <a:ext cx="1479196" cy="1219200"/>
            </a:xfrm>
            <a:prstGeom prst="borderCallout2">
              <a:avLst>
                <a:gd name="adj1" fmla="val 18750"/>
                <a:gd name="adj2" fmla="val -508"/>
                <a:gd name="adj3" fmla="val 18750"/>
                <a:gd name="adj4" fmla="val -16667"/>
                <a:gd name="adj5" fmla="val 60624"/>
                <a:gd name="adj6" fmla="val -114331"/>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No use of elevators to reach an emergency exit</a:t>
              </a:r>
              <a:endParaRPr lang="en-US"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35" name="Group 34" title="emergency exit plan"/>
          <p:cNvGrpSpPr/>
          <p:nvPr/>
        </p:nvGrpSpPr>
        <p:grpSpPr>
          <a:xfrm>
            <a:off x="781291" y="625515"/>
            <a:ext cx="8210311" cy="1355684"/>
            <a:chOff x="1291060" y="4702215"/>
            <a:chExt cx="3604041" cy="1355684"/>
          </a:xfrm>
        </p:grpSpPr>
        <p:sp>
          <p:nvSpPr>
            <p:cNvPr id="36" name="Frame 35"/>
            <p:cNvSpPr/>
            <p:nvPr/>
          </p:nvSpPr>
          <p:spPr>
            <a:xfrm>
              <a:off x="1291060" y="5015214"/>
              <a:ext cx="494288" cy="1042685"/>
            </a:xfrm>
            <a:prstGeom prst="fram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Line Callout 2 36"/>
            <p:cNvSpPr/>
            <p:nvPr/>
          </p:nvSpPr>
          <p:spPr>
            <a:xfrm>
              <a:off x="3987317" y="4702215"/>
              <a:ext cx="907784" cy="1219200"/>
            </a:xfrm>
            <a:prstGeom prst="borderCallout2">
              <a:avLst>
                <a:gd name="adj1" fmla="val 18750"/>
                <a:gd name="adj2" fmla="val -508"/>
                <a:gd name="adj3" fmla="val 19699"/>
                <a:gd name="adj4" fmla="val -13425"/>
                <a:gd name="adj5" fmla="val 47334"/>
                <a:gd name="adj6" fmla="val -241082"/>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Indicate exits with wheelchair access</a:t>
              </a:r>
              <a:endParaRPr lang="en-US"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38" name="Group 37" title="emergency exit plan"/>
          <p:cNvGrpSpPr/>
          <p:nvPr/>
        </p:nvGrpSpPr>
        <p:grpSpPr>
          <a:xfrm>
            <a:off x="797530" y="4998334"/>
            <a:ext cx="7974151" cy="1097665"/>
            <a:chOff x="609600" y="4639520"/>
            <a:chExt cx="7974151" cy="1097665"/>
          </a:xfrm>
        </p:grpSpPr>
        <p:sp>
          <p:nvSpPr>
            <p:cNvPr id="39" name="Frame 38"/>
            <p:cNvSpPr/>
            <p:nvPr/>
          </p:nvSpPr>
          <p:spPr>
            <a:xfrm>
              <a:off x="609600" y="5296380"/>
              <a:ext cx="2057400" cy="440805"/>
            </a:xfrm>
            <a:prstGeom prst="fram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Line Callout 2 39"/>
            <p:cNvSpPr/>
            <p:nvPr/>
          </p:nvSpPr>
          <p:spPr>
            <a:xfrm>
              <a:off x="6069151" y="4639520"/>
              <a:ext cx="2514600" cy="990600"/>
            </a:xfrm>
            <a:prstGeom prst="borderCallout2">
              <a:avLst>
                <a:gd name="adj1" fmla="val 18750"/>
                <a:gd name="adj2" fmla="val -508"/>
                <a:gd name="adj3" fmla="val 18750"/>
                <a:gd name="adj4" fmla="val -16667"/>
                <a:gd name="adj5" fmla="val 92101"/>
                <a:gd name="adj6" fmla="val -135044"/>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Indicate the employee’s current location</a:t>
              </a:r>
              <a:endParaRPr lang="en-US"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lstStyle/>
          <a:p>
            <a:pPr marL="0" indent="0">
              <a:buNone/>
            </a:pPr>
            <a:r>
              <a:rPr lang="en-US" dirty="0"/>
              <a:t> </a:t>
            </a:r>
          </a:p>
        </p:txBody>
      </p:sp>
    </p:spTree>
    <p:extLst>
      <p:ext uri="{BB962C8B-B14F-4D97-AF65-F5344CB8AC3E}">
        <p14:creationId xmlns:p14="http://schemas.microsoft.com/office/powerpoint/2010/main" val="2933549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1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17"/>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20"/>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par>
                                <p:cTn id="35" presetID="1" presetClass="exit" presetSubtype="0" fill="hold" nodeType="withEffect">
                                  <p:stCondLst>
                                    <p:cond delay="0"/>
                                  </p:stCondLst>
                                  <p:childTnLst>
                                    <p:set>
                                      <p:cBhvr>
                                        <p:cTn id="36" dur="1" fill="hold">
                                          <p:stCondLst>
                                            <p:cond delay="0"/>
                                          </p:stCondLst>
                                        </p:cTn>
                                        <p:tgtEl>
                                          <p:spTgt spid="23"/>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par>
                                <p:cTn id="41" presetID="1" presetClass="exit" presetSubtype="0" fill="hold" nodeType="withEffect">
                                  <p:stCondLst>
                                    <p:cond delay="0"/>
                                  </p:stCondLst>
                                  <p:childTnLst>
                                    <p:set>
                                      <p:cBhvr>
                                        <p:cTn id="42" dur="1" fill="hold">
                                          <p:stCondLst>
                                            <p:cond delay="0"/>
                                          </p:stCondLst>
                                        </p:cTn>
                                        <p:tgtEl>
                                          <p:spTgt spid="29"/>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5"/>
                                        </p:tgtEl>
                                        <p:attrNameLst>
                                          <p:attrName>style.visibility</p:attrName>
                                        </p:attrNameLst>
                                      </p:cBhvr>
                                      <p:to>
                                        <p:strVal val="visible"/>
                                      </p:to>
                                    </p:set>
                                  </p:childTnLst>
                                </p:cTn>
                              </p:par>
                              <p:par>
                                <p:cTn id="47" presetID="1" presetClass="exit" presetSubtype="0" fill="hold" nodeType="withEffect">
                                  <p:stCondLst>
                                    <p:cond delay="0"/>
                                  </p:stCondLst>
                                  <p:childTnLst>
                                    <p:set>
                                      <p:cBhvr>
                                        <p:cTn id="48" dur="1" fill="hold">
                                          <p:stCondLst>
                                            <p:cond delay="0"/>
                                          </p:stCondLst>
                                        </p:cTn>
                                        <p:tgtEl>
                                          <p:spTgt spid="32"/>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8"/>
                                        </p:tgtEl>
                                        <p:attrNameLst>
                                          <p:attrName>style.visibility</p:attrName>
                                        </p:attrNameLst>
                                      </p:cBhvr>
                                      <p:to>
                                        <p:strVal val="visible"/>
                                      </p:to>
                                    </p:set>
                                  </p:childTnLst>
                                </p:cTn>
                              </p:par>
                              <p:par>
                                <p:cTn id="53" presetID="1" presetClass="exit" presetSubtype="0" fill="hold" nodeType="withEffect">
                                  <p:stCondLst>
                                    <p:cond delay="0"/>
                                  </p:stCondLst>
                                  <p:childTnLst>
                                    <p:set>
                                      <p:cBhvr>
                                        <p:cTn id="54" dur="1" fill="hold">
                                          <p:stCondLst>
                                            <p:cond delay="0"/>
                                          </p:stCondLst>
                                        </p:cTn>
                                        <p:tgtEl>
                                          <p:spTgt spid="35"/>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nodeType="clickEffect">
                                  <p:stCondLst>
                                    <p:cond delay="0"/>
                                  </p:stCondLst>
                                  <p:childTnLst>
                                    <p:set>
                                      <p:cBhvr>
                                        <p:cTn id="58" dur="1" fill="hold">
                                          <p:stCondLst>
                                            <p:cond delay="0"/>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a:prstGeom prst="rect">
            <a:avLst/>
          </a:prstGeom>
        </p:spPr>
        <p:txBody>
          <a:bodyPr/>
          <a:lstStyle/>
          <a:p>
            <a:r>
              <a:rPr lang="en-US" dirty="0" smtClean="0"/>
              <a:t>Extinguishing Fires</a:t>
            </a:r>
            <a:endParaRPr lang="en-US" dirty="0"/>
          </a:p>
        </p:txBody>
      </p:sp>
      <p:sp>
        <p:nvSpPr>
          <p:cNvPr id="3" name="Content Placeholder 2"/>
          <p:cNvSpPr>
            <a:spLocks noGrp="1"/>
          </p:cNvSpPr>
          <p:nvPr>
            <p:ph idx="1"/>
          </p:nvPr>
        </p:nvSpPr>
        <p:spPr>
          <a:xfrm>
            <a:off x="914400" y="1066800"/>
            <a:ext cx="7239000" cy="2819399"/>
          </a:xfrm>
        </p:spPr>
        <p:txBody>
          <a:bodyPr/>
          <a:lstStyle/>
          <a:p>
            <a:pPr marL="0" indent="0">
              <a:buNone/>
            </a:pPr>
            <a:r>
              <a:rPr lang="en-US" dirty="0" smtClean="0"/>
              <a:t>Methods of fire protection:</a:t>
            </a:r>
          </a:p>
          <a:p>
            <a:r>
              <a:rPr lang="en-US" sz="2800" dirty="0" smtClean="0"/>
              <a:t>Fixed extinguishing systems</a:t>
            </a:r>
          </a:p>
          <a:p>
            <a:r>
              <a:rPr lang="en-US" sz="2800" dirty="0" smtClean="0"/>
              <a:t>Fire brigades</a:t>
            </a:r>
          </a:p>
          <a:p>
            <a:r>
              <a:rPr lang="en-US" sz="2800" dirty="0" smtClean="0"/>
              <a:t>Fire extinguishers</a:t>
            </a:r>
            <a:endParaRPr lang="en-US" sz="2400" dirty="0" smtClean="0"/>
          </a:p>
        </p:txBody>
      </p:sp>
      <p:pic>
        <p:nvPicPr>
          <p:cNvPr id="5" name="Picture 4" title="Firefighter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3618640"/>
            <a:ext cx="2895600" cy="2244090"/>
          </a:xfrm>
          <a:prstGeom prst="rect">
            <a:avLst/>
          </a:prstGeom>
          <a:ln>
            <a:solidFill>
              <a:schemeClr val="tx1"/>
            </a:solidFill>
          </a:ln>
        </p:spPr>
      </p:pic>
      <p:pic>
        <p:nvPicPr>
          <p:cNvPr id="8" name="Picture 7" title="Fire Suppression system"/>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33900" y="2742651"/>
            <a:ext cx="3739331" cy="3120079"/>
          </a:xfrm>
          <a:prstGeom prst="rect">
            <a:avLst/>
          </a:prstGeom>
          <a:ln>
            <a:solidFill>
              <a:schemeClr val="tx1"/>
            </a:solidFill>
          </a:ln>
        </p:spPr>
      </p:pic>
      <p:sp>
        <p:nvSpPr>
          <p:cNvPr id="9" name="TextBox 8"/>
          <p:cNvSpPr txBox="1"/>
          <p:nvPr/>
        </p:nvSpPr>
        <p:spPr>
          <a:xfrm>
            <a:off x="3860396" y="5867400"/>
            <a:ext cx="1423207" cy="215444"/>
          </a:xfrm>
          <a:prstGeom prst="rect">
            <a:avLst/>
          </a:prstGeom>
          <a:noFill/>
        </p:spPr>
        <p:txBody>
          <a:bodyPr wrap="square" rtlCol="0">
            <a:spAutoFit/>
          </a:bodyPr>
          <a:lstStyle/>
          <a:p>
            <a:pPr algn="ctr"/>
            <a:r>
              <a:rPr lang="en-US" sz="800" dirty="0" smtClean="0"/>
              <a:t>Source of graphics: OSHA</a:t>
            </a:r>
            <a:endParaRPr lang="en-US" sz="800" dirty="0"/>
          </a:p>
        </p:txBody>
      </p:sp>
      <p:pic>
        <p:nvPicPr>
          <p:cNvPr id="10" name="Picture 9" title="Sprinkler"/>
          <p:cNvPicPr>
            <a:picLocks noChangeAspect="1"/>
          </p:cNvPicPr>
          <p:nvPr/>
        </p:nvPicPr>
        <p:blipFill rotWithShape="1">
          <a:blip r:embed="rId5">
            <a:extLst>
              <a:ext uri="{28A0092B-C50C-407E-A947-70E740481C1C}">
                <a14:useLocalDpi xmlns:a14="http://schemas.microsoft.com/office/drawing/2010/main" val="0"/>
              </a:ext>
            </a:extLst>
          </a:blip>
          <a:srcRect l="5000" t="3390" r="5000" b="5085"/>
          <a:stretch/>
        </p:blipFill>
        <p:spPr>
          <a:xfrm>
            <a:off x="6633767" y="1125794"/>
            <a:ext cx="1627174" cy="1464457"/>
          </a:xfrm>
          <a:prstGeom prst="rect">
            <a:avLst/>
          </a:prstGeom>
          <a:ln w="9525">
            <a:solidFill>
              <a:schemeClr val="tx1"/>
            </a:solidFill>
          </a:ln>
        </p:spPr>
      </p:pic>
    </p:spTree>
    <p:extLst>
      <p:ext uri="{BB962C8B-B14F-4D97-AF65-F5344CB8AC3E}">
        <p14:creationId xmlns:p14="http://schemas.microsoft.com/office/powerpoint/2010/main" val="6919160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a:prstGeom prst="rect">
            <a:avLst/>
          </a:prstGeom>
        </p:spPr>
        <p:txBody>
          <a:bodyPr/>
          <a:lstStyle/>
          <a:p>
            <a:r>
              <a:rPr lang="en-US" dirty="0" smtClean="0"/>
              <a:t>Extinguishing Fires</a:t>
            </a:r>
            <a:endParaRPr lang="en-US" dirty="0"/>
          </a:p>
        </p:txBody>
      </p:sp>
      <p:sp>
        <p:nvSpPr>
          <p:cNvPr id="3" name="Content Placeholder 2"/>
          <p:cNvSpPr>
            <a:spLocks noGrp="1"/>
          </p:cNvSpPr>
          <p:nvPr>
            <p:ph idx="1"/>
          </p:nvPr>
        </p:nvSpPr>
        <p:spPr>
          <a:xfrm>
            <a:off x="494070" y="1066800"/>
            <a:ext cx="8078429" cy="5057955"/>
          </a:xfrm>
        </p:spPr>
        <p:txBody>
          <a:bodyPr/>
          <a:lstStyle/>
          <a:p>
            <a:r>
              <a:rPr lang="en-US" sz="2800" dirty="0" smtClean="0"/>
              <a:t>Portable fire extinguisher training and education</a:t>
            </a:r>
          </a:p>
          <a:p>
            <a:pPr lvl="1"/>
            <a:r>
              <a:rPr lang="en-US" sz="2400" dirty="0" smtClean="0"/>
              <a:t>Required for employees authorized to use fire extinguishers</a:t>
            </a:r>
          </a:p>
          <a:p>
            <a:pPr lvl="1"/>
            <a:r>
              <a:rPr lang="en-US" sz="2400" dirty="0" smtClean="0"/>
              <a:t>General principles of fire extinguisher use</a:t>
            </a:r>
          </a:p>
          <a:p>
            <a:pPr lvl="1"/>
            <a:r>
              <a:rPr lang="en-US" sz="2400" dirty="0" smtClean="0"/>
              <a:t>Hazards of incipient stage </a:t>
            </a:r>
            <a:br>
              <a:rPr lang="en-US" sz="2400" dirty="0" smtClean="0"/>
            </a:br>
            <a:r>
              <a:rPr lang="en-US" sz="2400" dirty="0" smtClean="0"/>
              <a:t>fire fighting</a:t>
            </a:r>
          </a:p>
          <a:p>
            <a:pPr lvl="1"/>
            <a:r>
              <a:rPr lang="en-US" sz="2400" dirty="0" smtClean="0"/>
              <a:t>Operation of equipment </a:t>
            </a:r>
            <a:br>
              <a:rPr lang="en-US" sz="2400" dirty="0" smtClean="0"/>
            </a:br>
            <a:r>
              <a:rPr lang="en-US" sz="2400" dirty="0" smtClean="0"/>
              <a:t>(instruction and </a:t>
            </a:r>
            <a:br>
              <a:rPr lang="en-US" sz="2400" dirty="0" smtClean="0"/>
            </a:br>
            <a:r>
              <a:rPr lang="en-US" sz="2400" dirty="0" smtClean="0"/>
              <a:t>hands-on practice)</a:t>
            </a:r>
          </a:p>
          <a:p>
            <a:pPr lvl="1"/>
            <a:r>
              <a:rPr lang="en-US" sz="2400" dirty="0" smtClean="0"/>
              <a:t>Required upon initial</a:t>
            </a:r>
            <a:br>
              <a:rPr lang="en-US" sz="2400" dirty="0" smtClean="0"/>
            </a:br>
            <a:r>
              <a:rPr lang="en-US" sz="2400" dirty="0" smtClean="0"/>
              <a:t>employment/assignment</a:t>
            </a:r>
            <a:br>
              <a:rPr lang="en-US" sz="2400" dirty="0" smtClean="0"/>
            </a:br>
            <a:r>
              <a:rPr lang="en-US" sz="2400" dirty="0" smtClean="0"/>
              <a:t>and at least annually thereafter</a:t>
            </a:r>
          </a:p>
        </p:txBody>
      </p:sp>
      <p:sp>
        <p:nvSpPr>
          <p:cNvPr id="6" name="TextBox 5"/>
          <p:cNvSpPr txBox="1"/>
          <p:nvPr/>
        </p:nvSpPr>
        <p:spPr>
          <a:xfrm>
            <a:off x="7848600" y="5401509"/>
            <a:ext cx="838200" cy="215444"/>
          </a:xfrm>
          <a:prstGeom prst="rect">
            <a:avLst/>
          </a:prstGeom>
          <a:noFill/>
        </p:spPr>
        <p:txBody>
          <a:bodyPr wrap="square" rtlCol="0">
            <a:spAutoFit/>
          </a:bodyPr>
          <a:lstStyle/>
          <a:p>
            <a:pPr algn="r"/>
            <a:r>
              <a:rPr lang="en-US" sz="800" dirty="0" smtClean="0"/>
              <a:t>Source: OSHA</a:t>
            </a:r>
            <a:endParaRPr lang="en-US" sz="800" dirty="0"/>
          </a:p>
        </p:txBody>
      </p:sp>
      <p:pic>
        <p:nvPicPr>
          <p:cNvPr id="7" name="Content Placeholder 3" title="Man with fire extinguisher"/>
          <p:cNvPicPr>
            <a:picLocks noChangeAspect="1"/>
          </p:cNvPicPr>
          <p:nvPr/>
        </p:nvPicPr>
        <p:blipFill rotWithShape="1">
          <a:blip r:embed="rId3">
            <a:extLst>
              <a:ext uri="{28A0092B-C50C-407E-A947-70E740481C1C}">
                <a14:useLocalDpi xmlns:a14="http://schemas.microsoft.com/office/drawing/2010/main" val="0"/>
              </a:ext>
            </a:extLst>
          </a:blip>
          <a:srcRect l="1207" t="2223" r="47012" b="55556"/>
          <a:stretch/>
        </p:blipFill>
        <p:spPr>
          <a:xfrm>
            <a:off x="5263564" y="2940756"/>
            <a:ext cx="3366086" cy="2459764"/>
          </a:xfrm>
          <a:prstGeom prst="rect">
            <a:avLst/>
          </a:prstGeom>
          <a:ln>
            <a:solidFill>
              <a:schemeClr val="tx1"/>
            </a:solidFill>
          </a:ln>
        </p:spPr>
      </p:pic>
    </p:spTree>
    <p:extLst>
      <p:ext uri="{BB962C8B-B14F-4D97-AF65-F5344CB8AC3E}">
        <p14:creationId xmlns:p14="http://schemas.microsoft.com/office/powerpoint/2010/main" val="11785477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3687" y="972384"/>
            <a:ext cx="7315200" cy="3314701"/>
          </a:xfrm>
        </p:spPr>
        <p:txBody>
          <a:bodyPr/>
          <a:lstStyle/>
          <a:p>
            <a:pPr marL="0" indent="0">
              <a:buNone/>
            </a:pPr>
            <a:r>
              <a:rPr lang="en-US" dirty="0" smtClean="0">
                <a:ea typeface="Tahoma" panose="020B0604030504040204" pitchFamily="34" charset="0"/>
              </a:rPr>
              <a:t>Classes of fires:</a:t>
            </a:r>
          </a:p>
          <a:p>
            <a:r>
              <a:rPr lang="en-US" sz="2800" dirty="0" smtClean="0">
                <a:ea typeface="Tahoma" panose="020B0604030504040204" pitchFamily="34" charset="0"/>
              </a:rPr>
              <a:t>Class A – ordinary combustibles</a:t>
            </a:r>
          </a:p>
          <a:p>
            <a:r>
              <a:rPr lang="en-US" sz="2800" dirty="0" smtClean="0">
                <a:ea typeface="Tahoma" panose="020B0604030504040204" pitchFamily="34" charset="0"/>
              </a:rPr>
              <a:t>Class B – f</a:t>
            </a:r>
            <a:r>
              <a:rPr lang="en-US" sz="2800" dirty="0" smtClean="0">
                <a:solidFill>
                  <a:srgbClr val="000000"/>
                </a:solidFill>
                <a:ea typeface="Tahoma" panose="020B0604030504040204" pitchFamily="34" charset="0"/>
              </a:rPr>
              <a:t>lammable </a:t>
            </a:r>
            <a:r>
              <a:rPr lang="en-US" sz="2800" dirty="0">
                <a:solidFill>
                  <a:srgbClr val="000000"/>
                </a:solidFill>
                <a:ea typeface="Tahoma" panose="020B0604030504040204" pitchFamily="34" charset="0"/>
              </a:rPr>
              <a:t>liquids and </a:t>
            </a:r>
            <a:r>
              <a:rPr lang="en-US" sz="2800" dirty="0" smtClean="0">
                <a:solidFill>
                  <a:srgbClr val="000000"/>
                </a:solidFill>
                <a:ea typeface="Tahoma" panose="020B0604030504040204" pitchFamily="34" charset="0"/>
              </a:rPr>
              <a:t>gases</a:t>
            </a:r>
          </a:p>
          <a:p>
            <a:r>
              <a:rPr lang="en-US" sz="2800" dirty="0" smtClean="0">
                <a:solidFill>
                  <a:srgbClr val="000000"/>
                </a:solidFill>
                <a:ea typeface="Tahoma" panose="020B0604030504040204" pitchFamily="34" charset="0"/>
              </a:rPr>
              <a:t>Class C – e</a:t>
            </a:r>
            <a:r>
              <a:rPr lang="en-US" sz="2800" dirty="0" smtClean="0">
                <a:ea typeface="Tahoma" panose="020B0604030504040204" pitchFamily="34" charset="0"/>
              </a:rPr>
              <a:t>nergized </a:t>
            </a:r>
            <a:r>
              <a:rPr lang="en-US" sz="2800" dirty="0">
                <a:ea typeface="Tahoma" panose="020B0604030504040204" pitchFamily="34" charset="0"/>
              </a:rPr>
              <a:t>electrical </a:t>
            </a:r>
            <a:r>
              <a:rPr lang="en-US" sz="2800" dirty="0" smtClean="0">
                <a:ea typeface="Tahoma" panose="020B0604030504040204" pitchFamily="34" charset="0"/>
              </a:rPr>
              <a:t>equipment</a:t>
            </a:r>
          </a:p>
          <a:p>
            <a:r>
              <a:rPr lang="en-US" sz="2800" dirty="0" smtClean="0">
                <a:ea typeface="Tahoma" panose="020B0604030504040204" pitchFamily="34" charset="0"/>
              </a:rPr>
              <a:t>Class D – combustible metals</a:t>
            </a:r>
          </a:p>
          <a:p>
            <a:r>
              <a:rPr lang="en-US" sz="2800" dirty="0" smtClean="0">
                <a:ea typeface="Tahoma" panose="020B0604030504040204" pitchFamily="34" charset="0"/>
              </a:rPr>
              <a:t>Class K – cooking oils </a:t>
            </a:r>
            <a:r>
              <a:rPr lang="en-US" sz="2800" dirty="0">
                <a:ea typeface="Tahoma" panose="020B0604030504040204" pitchFamily="34" charset="0"/>
              </a:rPr>
              <a:t>and </a:t>
            </a:r>
            <a:r>
              <a:rPr lang="en-US" sz="2800" dirty="0" smtClean="0">
                <a:ea typeface="Tahoma" panose="020B0604030504040204" pitchFamily="34" charset="0"/>
              </a:rPr>
              <a:t>greases</a:t>
            </a:r>
            <a:endParaRPr lang="en-US" sz="2800" dirty="0">
              <a:ea typeface="Tahoma" panose="020B0604030504040204" pitchFamily="34" charset="0"/>
            </a:endParaRPr>
          </a:p>
        </p:txBody>
      </p:sp>
      <p:sp>
        <p:nvSpPr>
          <p:cNvPr id="6" name="Title 1"/>
          <p:cNvSpPr>
            <a:spLocks noGrp="1"/>
          </p:cNvSpPr>
          <p:nvPr>
            <p:ph type="title"/>
          </p:nvPr>
        </p:nvSpPr>
        <p:spPr>
          <a:xfrm>
            <a:off x="457200" y="152400"/>
            <a:ext cx="8229600" cy="762000"/>
          </a:xfrm>
          <a:prstGeom prst="rect">
            <a:avLst/>
          </a:prstGeom>
        </p:spPr>
        <p:txBody>
          <a:bodyPr/>
          <a:lstStyle/>
          <a:p>
            <a:r>
              <a:rPr lang="en-US" dirty="0" smtClean="0"/>
              <a:t>Extinguishing Fires</a:t>
            </a:r>
            <a:endParaRPr lang="en-US" dirty="0"/>
          </a:p>
        </p:txBody>
      </p:sp>
      <p:sp>
        <p:nvSpPr>
          <p:cNvPr id="16" name="TextBox 15"/>
          <p:cNvSpPr txBox="1"/>
          <p:nvPr/>
        </p:nvSpPr>
        <p:spPr>
          <a:xfrm>
            <a:off x="7992607" y="5908733"/>
            <a:ext cx="838200" cy="215444"/>
          </a:xfrm>
          <a:prstGeom prst="rect">
            <a:avLst/>
          </a:prstGeom>
          <a:noFill/>
        </p:spPr>
        <p:txBody>
          <a:bodyPr wrap="square" rtlCol="0">
            <a:spAutoFit/>
          </a:bodyPr>
          <a:lstStyle/>
          <a:p>
            <a:pPr algn="r"/>
            <a:r>
              <a:rPr lang="en-US" sz="800" dirty="0" smtClean="0"/>
              <a:t>Source: OTIEC</a:t>
            </a:r>
            <a:endParaRPr lang="en-US" sz="800" dirty="0"/>
          </a:p>
        </p:txBody>
      </p:sp>
      <p:grpSp>
        <p:nvGrpSpPr>
          <p:cNvPr id="20" name="Group 19" title="Classes of fires"/>
          <p:cNvGrpSpPr/>
          <p:nvPr/>
        </p:nvGrpSpPr>
        <p:grpSpPr>
          <a:xfrm>
            <a:off x="266700" y="4268761"/>
            <a:ext cx="8610600" cy="1639972"/>
            <a:chOff x="266700" y="2209800"/>
            <a:chExt cx="8610600" cy="1639972"/>
          </a:xfrm>
        </p:grpSpPr>
        <p:sp>
          <p:nvSpPr>
            <p:cNvPr id="21" name="Rectangle 20"/>
            <p:cNvSpPr/>
            <p:nvPr/>
          </p:nvSpPr>
          <p:spPr>
            <a:xfrm>
              <a:off x="266700" y="2209800"/>
              <a:ext cx="8610600" cy="163997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171700" y="2666999"/>
              <a:ext cx="1003977" cy="1003977"/>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6000" b="1" dirty="0" smtClean="0">
                  <a:solidFill>
                    <a:prstClr val="white"/>
                  </a:solidFill>
                  <a:latin typeface="Verdana" panose="020B0604030504040204" pitchFamily="34" charset="0"/>
                  <a:ea typeface="Verdana" panose="020B0604030504040204" pitchFamily="34" charset="0"/>
                  <a:cs typeface="Verdana" panose="020B0604030504040204" pitchFamily="34" charset="0"/>
                </a:rPr>
                <a:t>B</a:t>
              </a:r>
              <a:endParaRPr lang="en-US" sz="6000" b="1"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sp>
          <p:nvSpPr>
            <p:cNvPr id="23" name="5-Point Star 22"/>
            <p:cNvSpPr/>
            <p:nvPr/>
          </p:nvSpPr>
          <p:spPr>
            <a:xfrm>
              <a:off x="5356628" y="2538110"/>
              <a:ext cx="1359133" cy="1181774"/>
            </a:xfrm>
            <a:prstGeom prst="star5">
              <a:avLst>
                <a:gd name="adj" fmla="val 22279"/>
                <a:gd name="hf" fmla="val 105146"/>
                <a:gd name="vf" fmla="val 110557"/>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50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D</a:t>
              </a:r>
              <a:endParaRPr lang="en-US" sz="50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pic>
          <p:nvPicPr>
            <p:cNvPr id="24" name="Picture 23" title="Class A Fir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591" y="2273817"/>
              <a:ext cx="540326" cy="688916"/>
            </a:xfrm>
            <a:prstGeom prst="rect">
              <a:avLst/>
            </a:prstGeom>
          </p:spPr>
        </p:pic>
        <p:pic>
          <p:nvPicPr>
            <p:cNvPr id="25" name="Picture 24" title="Class B Fir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9014" y="2273817"/>
              <a:ext cx="540326" cy="688916"/>
            </a:xfrm>
            <a:prstGeom prst="rect">
              <a:avLst/>
            </a:prstGeom>
          </p:spPr>
        </p:pic>
        <p:pic>
          <p:nvPicPr>
            <p:cNvPr id="26" name="Picture 25" title="Class C Fire"/>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3597" y="2282301"/>
              <a:ext cx="540326" cy="688916"/>
            </a:xfrm>
            <a:prstGeom prst="rect">
              <a:avLst/>
            </a:prstGeom>
          </p:spPr>
        </p:pic>
        <p:pic>
          <p:nvPicPr>
            <p:cNvPr id="27" name="Picture 26" title="Class K Fire"/>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00481" y="2273817"/>
              <a:ext cx="540326" cy="688916"/>
            </a:xfrm>
            <a:prstGeom prst="rect">
              <a:avLst/>
            </a:prstGeom>
          </p:spPr>
        </p:pic>
        <p:sp>
          <p:nvSpPr>
            <p:cNvPr id="28" name="Hexagon 27"/>
            <p:cNvSpPr/>
            <p:nvPr/>
          </p:nvSpPr>
          <p:spPr>
            <a:xfrm>
              <a:off x="7256584" y="2666999"/>
              <a:ext cx="1164613" cy="1003977"/>
            </a:xfrm>
            <a:prstGeom prst="hexago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6000" b="1" dirty="0" smtClean="0">
                  <a:solidFill>
                    <a:prstClr val="white"/>
                  </a:solidFill>
                  <a:latin typeface="Verdana" panose="020B0604030504040204" pitchFamily="34" charset="0"/>
                  <a:ea typeface="Verdana" panose="020B0604030504040204" pitchFamily="34" charset="0"/>
                  <a:cs typeface="Verdana" panose="020B0604030504040204" pitchFamily="34" charset="0"/>
                </a:rPr>
                <a:t>K</a:t>
              </a:r>
              <a:endParaRPr lang="en-US" sz="6000" b="1"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sp>
          <p:nvSpPr>
            <p:cNvPr id="29" name="Oval 28"/>
            <p:cNvSpPr/>
            <p:nvPr/>
          </p:nvSpPr>
          <p:spPr>
            <a:xfrm>
              <a:off x="3866235" y="2666999"/>
              <a:ext cx="1003978" cy="1003978"/>
            </a:xfrm>
            <a:prstGeom prst="ellipse">
              <a:avLst/>
            </a:prstGeom>
            <a:solidFill>
              <a:srgbClr val="0081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6000" b="1" dirty="0" smtClean="0">
                  <a:solidFill>
                    <a:prstClr val="white"/>
                  </a:solidFill>
                  <a:latin typeface="Verdana" panose="020B0604030504040204" pitchFamily="34" charset="0"/>
                  <a:ea typeface="Verdana" panose="020B0604030504040204" pitchFamily="34" charset="0"/>
                  <a:cs typeface="Verdana" panose="020B0604030504040204" pitchFamily="34" charset="0"/>
                </a:rPr>
                <a:t>C</a:t>
              </a:r>
              <a:endParaRPr lang="en-US" sz="6000" b="1"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sp>
          <p:nvSpPr>
            <p:cNvPr id="30" name="Isosceles Triangle 29"/>
            <p:cNvSpPr/>
            <p:nvPr/>
          </p:nvSpPr>
          <p:spPr>
            <a:xfrm>
              <a:off x="401783" y="2666999"/>
              <a:ext cx="1122217" cy="993585"/>
            </a:xfrm>
            <a:prstGeom prst="triangl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6000" b="1" dirty="0" smtClean="0">
                  <a:latin typeface="Verdana" panose="020B0604030504040204" pitchFamily="34" charset="0"/>
                  <a:ea typeface="Verdana" panose="020B0604030504040204" pitchFamily="34" charset="0"/>
                  <a:cs typeface="Verdana" panose="020B0604030504040204" pitchFamily="34" charset="0"/>
                </a:rPr>
                <a:t>A</a:t>
              </a:r>
              <a:endParaRPr lang="en-US" sz="6000" b="1" dirty="0">
                <a:latin typeface="Verdana" panose="020B0604030504040204" pitchFamily="34" charset="0"/>
                <a:ea typeface="Verdana" panose="020B0604030504040204" pitchFamily="34" charset="0"/>
                <a:cs typeface="Verdana" panose="020B0604030504040204" pitchFamily="34" charset="0"/>
              </a:endParaRPr>
            </a:p>
          </p:txBody>
        </p:sp>
      </p:grpSp>
    </p:spTree>
    <p:extLst>
      <p:ext uri="{BB962C8B-B14F-4D97-AF65-F5344CB8AC3E}">
        <p14:creationId xmlns:p14="http://schemas.microsoft.com/office/powerpoint/2010/main" val="38037559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a:prstGeom prst="rect">
            <a:avLst/>
          </a:prstGeom>
        </p:spPr>
        <p:txBody>
          <a:bodyPr/>
          <a:lstStyle/>
          <a:p>
            <a:r>
              <a:rPr lang="en-US" dirty="0" smtClean="0"/>
              <a:t>Extinguishing Fires</a:t>
            </a:r>
            <a:endParaRPr lang="en-US" dirty="0"/>
          </a:p>
        </p:txBody>
      </p:sp>
      <p:sp>
        <p:nvSpPr>
          <p:cNvPr id="3" name="Content Placeholder 2"/>
          <p:cNvSpPr>
            <a:spLocks noGrp="1"/>
          </p:cNvSpPr>
          <p:nvPr>
            <p:ph idx="1"/>
          </p:nvPr>
        </p:nvSpPr>
        <p:spPr>
          <a:xfrm>
            <a:off x="838200" y="1371600"/>
            <a:ext cx="5410200" cy="2819399"/>
          </a:xfrm>
        </p:spPr>
        <p:txBody>
          <a:bodyPr/>
          <a:lstStyle/>
          <a:p>
            <a:r>
              <a:rPr lang="en-US" sz="2800" dirty="0" smtClean="0"/>
              <a:t>How fire extinguishers work</a:t>
            </a:r>
          </a:p>
          <a:p>
            <a:pPr lvl="1"/>
            <a:r>
              <a:rPr lang="en-US" sz="2400" dirty="0" smtClean="0"/>
              <a:t>Remove heat</a:t>
            </a:r>
          </a:p>
          <a:p>
            <a:pPr lvl="1"/>
            <a:r>
              <a:rPr lang="en-US" sz="2400" dirty="0" smtClean="0"/>
              <a:t>Displace/remove oxygen</a:t>
            </a:r>
          </a:p>
          <a:p>
            <a:pPr lvl="1"/>
            <a:r>
              <a:rPr lang="en-US" sz="2400" dirty="0" smtClean="0"/>
              <a:t>Stop chemical reaction</a:t>
            </a:r>
          </a:p>
        </p:txBody>
      </p:sp>
      <p:pic>
        <p:nvPicPr>
          <p:cNvPr id="4" name="Picture 3" title="Fire triang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5187" y="3429000"/>
            <a:ext cx="2333626" cy="2286001"/>
          </a:xfrm>
          <a:prstGeom prst="rect">
            <a:avLst/>
          </a:prstGeom>
          <a:ln>
            <a:solidFill>
              <a:schemeClr val="tx1"/>
            </a:solidFill>
          </a:ln>
        </p:spPr>
      </p:pic>
      <p:sp>
        <p:nvSpPr>
          <p:cNvPr id="9" name="TextBox 8"/>
          <p:cNvSpPr txBox="1"/>
          <p:nvPr/>
        </p:nvSpPr>
        <p:spPr>
          <a:xfrm>
            <a:off x="3799995" y="5943400"/>
            <a:ext cx="1423207" cy="215444"/>
          </a:xfrm>
          <a:prstGeom prst="rect">
            <a:avLst/>
          </a:prstGeom>
          <a:noFill/>
        </p:spPr>
        <p:txBody>
          <a:bodyPr wrap="square" rtlCol="0">
            <a:spAutoFit/>
          </a:bodyPr>
          <a:lstStyle/>
          <a:p>
            <a:pPr algn="ctr"/>
            <a:r>
              <a:rPr lang="en-US" sz="800" dirty="0" smtClean="0"/>
              <a:t>Source: OSHA</a:t>
            </a:r>
            <a:endParaRPr lang="en-US" sz="800" dirty="0"/>
          </a:p>
        </p:txBody>
      </p:sp>
    </p:spTree>
    <p:extLst>
      <p:ext uri="{BB962C8B-B14F-4D97-AF65-F5344CB8AC3E}">
        <p14:creationId xmlns:p14="http://schemas.microsoft.com/office/powerpoint/2010/main" val="28242960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a:prstGeom prst="rect">
            <a:avLst/>
          </a:prstGeom>
        </p:spPr>
        <p:txBody>
          <a:bodyPr/>
          <a:lstStyle/>
          <a:p>
            <a:r>
              <a:rPr lang="en-US" dirty="0" smtClean="0"/>
              <a:t>Extinguishing Fires</a:t>
            </a:r>
            <a:endParaRPr lang="en-US" dirty="0"/>
          </a:p>
        </p:txBody>
      </p:sp>
      <p:sp>
        <p:nvSpPr>
          <p:cNvPr id="3" name="Content Placeholder 2"/>
          <p:cNvSpPr>
            <a:spLocks noGrp="1"/>
          </p:cNvSpPr>
          <p:nvPr>
            <p:ph idx="1"/>
          </p:nvPr>
        </p:nvSpPr>
        <p:spPr>
          <a:xfrm>
            <a:off x="838200" y="1255777"/>
            <a:ext cx="6985819" cy="1524000"/>
          </a:xfrm>
        </p:spPr>
        <p:txBody>
          <a:bodyPr/>
          <a:lstStyle/>
          <a:p>
            <a:r>
              <a:rPr lang="en-US" sz="2800" dirty="0" smtClean="0"/>
              <a:t>Parts of a fire extinguisher and labels</a:t>
            </a:r>
          </a:p>
        </p:txBody>
      </p:sp>
      <p:pic>
        <p:nvPicPr>
          <p:cNvPr id="7" name="Picture 6" title="Fire Extinguish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411" y="2121266"/>
            <a:ext cx="3588698" cy="3352600"/>
          </a:xfrm>
          <a:prstGeom prst="rect">
            <a:avLst/>
          </a:prstGeom>
          <a:ln>
            <a:solidFill>
              <a:schemeClr val="tx1"/>
            </a:solidFill>
          </a:ln>
        </p:spPr>
      </p:pic>
      <p:pic>
        <p:nvPicPr>
          <p:cNvPr id="8" name="Picture 7" title="UL Sticke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2120370"/>
            <a:ext cx="3893323" cy="3060333"/>
          </a:xfrm>
          <a:prstGeom prst="rect">
            <a:avLst/>
          </a:prstGeom>
          <a:ln>
            <a:solidFill>
              <a:schemeClr val="tx1"/>
            </a:solidFill>
          </a:ln>
        </p:spPr>
      </p:pic>
      <p:sp>
        <p:nvSpPr>
          <p:cNvPr id="9" name="TextBox 8"/>
          <p:cNvSpPr txBox="1"/>
          <p:nvPr/>
        </p:nvSpPr>
        <p:spPr>
          <a:xfrm>
            <a:off x="3799995" y="5943400"/>
            <a:ext cx="1423207" cy="215444"/>
          </a:xfrm>
          <a:prstGeom prst="rect">
            <a:avLst/>
          </a:prstGeom>
          <a:noFill/>
        </p:spPr>
        <p:txBody>
          <a:bodyPr wrap="square" rtlCol="0">
            <a:spAutoFit/>
          </a:bodyPr>
          <a:lstStyle/>
          <a:p>
            <a:pPr algn="ctr"/>
            <a:r>
              <a:rPr lang="en-US" sz="800" dirty="0" smtClean="0"/>
              <a:t>Source of graphics: OSHA</a:t>
            </a:r>
            <a:endParaRPr lang="en-US" sz="800" dirty="0"/>
          </a:p>
        </p:txBody>
      </p:sp>
    </p:spTree>
    <p:extLst>
      <p:ext uri="{BB962C8B-B14F-4D97-AF65-F5344CB8AC3E}">
        <p14:creationId xmlns:p14="http://schemas.microsoft.com/office/powerpoint/2010/main" val="20124015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447801"/>
            <a:ext cx="7315200" cy="2819400"/>
          </a:xfrm>
        </p:spPr>
        <p:txBody>
          <a:bodyPr/>
          <a:lstStyle/>
          <a:p>
            <a:pPr marL="0" indent="0">
              <a:buNone/>
            </a:pPr>
            <a:r>
              <a:rPr lang="en-US" dirty="0" smtClean="0"/>
              <a:t>Types of extinguishers:</a:t>
            </a:r>
          </a:p>
          <a:p>
            <a:r>
              <a:rPr lang="en-US" dirty="0" smtClean="0"/>
              <a:t>Water</a:t>
            </a:r>
          </a:p>
          <a:p>
            <a:r>
              <a:rPr lang="en-US" dirty="0" smtClean="0"/>
              <a:t>Carbon Dioxide </a:t>
            </a:r>
          </a:p>
          <a:p>
            <a:r>
              <a:rPr lang="en-US" dirty="0" smtClean="0"/>
              <a:t>Dry Chemical </a:t>
            </a:r>
          </a:p>
        </p:txBody>
      </p:sp>
      <p:pic>
        <p:nvPicPr>
          <p:cNvPr id="4" name="Picture 3" title="Fire Extingusiher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1600200"/>
            <a:ext cx="2953513" cy="3886200"/>
          </a:xfrm>
          <a:prstGeom prst="rect">
            <a:avLst/>
          </a:prstGeom>
        </p:spPr>
      </p:pic>
      <p:sp>
        <p:nvSpPr>
          <p:cNvPr id="6" name="Title 1"/>
          <p:cNvSpPr>
            <a:spLocks noGrp="1"/>
          </p:cNvSpPr>
          <p:nvPr>
            <p:ph type="title"/>
          </p:nvPr>
        </p:nvSpPr>
        <p:spPr>
          <a:xfrm>
            <a:off x="457200" y="152400"/>
            <a:ext cx="8229600" cy="762000"/>
          </a:xfrm>
          <a:prstGeom prst="rect">
            <a:avLst/>
          </a:prstGeom>
        </p:spPr>
        <p:txBody>
          <a:bodyPr/>
          <a:lstStyle/>
          <a:p>
            <a:r>
              <a:rPr lang="en-US" dirty="0" smtClean="0"/>
              <a:t>Extinguishing Fires</a:t>
            </a:r>
            <a:endParaRPr lang="en-US" dirty="0"/>
          </a:p>
        </p:txBody>
      </p:sp>
      <p:sp>
        <p:nvSpPr>
          <p:cNvPr id="5" name="TextBox 4"/>
          <p:cNvSpPr txBox="1"/>
          <p:nvPr/>
        </p:nvSpPr>
        <p:spPr>
          <a:xfrm>
            <a:off x="7525513" y="5486400"/>
            <a:ext cx="838200" cy="215444"/>
          </a:xfrm>
          <a:prstGeom prst="rect">
            <a:avLst/>
          </a:prstGeom>
          <a:noFill/>
        </p:spPr>
        <p:txBody>
          <a:bodyPr wrap="square" rtlCol="0">
            <a:spAutoFit/>
          </a:bodyPr>
          <a:lstStyle/>
          <a:p>
            <a:pPr algn="r"/>
            <a:r>
              <a:rPr lang="en-US" sz="800" dirty="0" smtClean="0"/>
              <a:t>Source: OSHA</a:t>
            </a:r>
            <a:endParaRPr lang="en-US" sz="800" dirty="0"/>
          </a:p>
        </p:txBody>
      </p:sp>
    </p:spTree>
    <p:extLst>
      <p:ext uri="{BB962C8B-B14F-4D97-AF65-F5344CB8AC3E}">
        <p14:creationId xmlns:p14="http://schemas.microsoft.com/office/powerpoint/2010/main" val="24048290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181099"/>
            <a:ext cx="5867400" cy="4912324"/>
          </a:xfrm>
        </p:spPr>
        <p:txBody>
          <a:bodyPr/>
          <a:lstStyle/>
          <a:p>
            <a:r>
              <a:rPr lang="en-US" sz="2800" dirty="0" smtClean="0"/>
              <a:t>Water or air-pressurized water (APW) extinguishers</a:t>
            </a:r>
          </a:p>
          <a:p>
            <a:pPr lvl="1"/>
            <a:r>
              <a:rPr lang="en-US" sz="2400" dirty="0"/>
              <a:t>Designed for </a:t>
            </a:r>
            <a:r>
              <a:rPr lang="en-US" sz="2400" b="1" dirty="0">
                <a:solidFill>
                  <a:srgbClr val="FF0000"/>
                </a:solidFill>
              </a:rPr>
              <a:t>Class A fires only</a:t>
            </a:r>
            <a:endParaRPr lang="en-US" sz="2400" dirty="0" smtClean="0"/>
          </a:p>
          <a:p>
            <a:pPr lvl="1"/>
            <a:r>
              <a:rPr lang="en-US" sz="2400" dirty="0" smtClean="0"/>
              <a:t>Large silver container, 2 to 3 ft. tall, weighing about 25 lbs. when full</a:t>
            </a:r>
          </a:p>
          <a:p>
            <a:pPr lvl="1"/>
            <a:r>
              <a:rPr lang="en-US" sz="2400" dirty="0" smtClean="0"/>
              <a:t>Filled 2/3 with ordinary water, then pressurized with air</a:t>
            </a:r>
          </a:p>
          <a:p>
            <a:pPr lvl="1"/>
            <a:r>
              <a:rPr lang="en-US" sz="2400" dirty="0" smtClean="0"/>
              <a:t>Detergents may be added</a:t>
            </a:r>
          </a:p>
          <a:p>
            <a:pPr lvl="1"/>
            <a:r>
              <a:rPr lang="en-US" sz="2400" dirty="0" smtClean="0"/>
              <a:t>Cool the surface to remove the heat</a:t>
            </a:r>
            <a:endParaRPr lang="en-US" sz="2400" b="1" dirty="0">
              <a:solidFill>
                <a:srgbClr val="FF0000"/>
              </a:solidFill>
            </a:endParaRPr>
          </a:p>
          <a:p>
            <a:pPr lvl="1"/>
            <a:r>
              <a:rPr lang="en-US" sz="2400" dirty="0" smtClean="0"/>
              <a:t> </a:t>
            </a:r>
            <a:r>
              <a:rPr lang="en-US" sz="2400" dirty="0" smtClean="0">
                <a:solidFill>
                  <a:srgbClr val="FF0000"/>
                </a:solidFill>
              </a:rPr>
              <a:t>Never use to extinguish flammable </a:t>
            </a:r>
            <a:br>
              <a:rPr lang="en-US" sz="2400" dirty="0" smtClean="0">
                <a:solidFill>
                  <a:srgbClr val="FF0000"/>
                </a:solidFill>
              </a:rPr>
            </a:br>
            <a:r>
              <a:rPr lang="en-US" sz="2400" dirty="0" smtClean="0">
                <a:solidFill>
                  <a:srgbClr val="FF0000"/>
                </a:solidFill>
              </a:rPr>
              <a:t>  liquid fires or electrical fires</a:t>
            </a:r>
          </a:p>
        </p:txBody>
      </p:sp>
      <p:pic>
        <p:nvPicPr>
          <p:cNvPr id="4" name="Picture 3" title="Fire Extinguisher"/>
          <p:cNvPicPr>
            <a:picLocks noChangeAspect="1"/>
          </p:cNvPicPr>
          <p:nvPr/>
        </p:nvPicPr>
        <p:blipFill rotWithShape="1">
          <a:blip r:embed="rId3">
            <a:extLst>
              <a:ext uri="{28A0092B-C50C-407E-A947-70E740481C1C}">
                <a14:useLocalDpi xmlns:a14="http://schemas.microsoft.com/office/drawing/2010/main" val="0"/>
              </a:ext>
            </a:extLst>
          </a:blip>
          <a:srcRect l="11151"/>
          <a:stretch/>
        </p:blipFill>
        <p:spPr>
          <a:xfrm>
            <a:off x="6705600" y="1066800"/>
            <a:ext cx="1858471" cy="4038600"/>
          </a:xfrm>
          <a:prstGeom prst="rect">
            <a:avLst/>
          </a:prstGeom>
          <a:ln>
            <a:solidFill>
              <a:schemeClr val="tx1"/>
            </a:solidFill>
          </a:ln>
        </p:spPr>
      </p:pic>
      <p:sp>
        <p:nvSpPr>
          <p:cNvPr id="7" name="Title 1"/>
          <p:cNvSpPr>
            <a:spLocks noGrp="1"/>
          </p:cNvSpPr>
          <p:nvPr>
            <p:ph type="title"/>
          </p:nvPr>
        </p:nvSpPr>
        <p:spPr>
          <a:xfrm>
            <a:off x="457200" y="152400"/>
            <a:ext cx="8229600" cy="762000"/>
          </a:xfrm>
          <a:prstGeom prst="rect">
            <a:avLst/>
          </a:prstGeom>
        </p:spPr>
        <p:txBody>
          <a:bodyPr/>
          <a:lstStyle/>
          <a:p>
            <a:r>
              <a:rPr lang="en-US" dirty="0" smtClean="0"/>
              <a:t>Extinguishing Fires</a:t>
            </a:r>
            <a:endParaRPr lang="en-US" dirty="0"/>
          </a:p>
        </p:txBody>
      </p:sp>
      <p:pic>
        <p:nvPicPr>
          <p:cNvPr id="9" name="Picture 8" title="Fire Classe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5600" y="5257800"/>
            <a:ext cx="1858471" cy="727901"/>
          </a:xfrm>
          <a:prstGeom prst="rect">
            <a:avLst/>
          </a:prstGeom>
          <a:ln>
            <a:solidFill>
              <a:schemeClr val="tx1"/>
            </a:solidFill>
          </a:ln>
        </p:spPr>
      </p:pic>
      <p:sp>
        <p:nvSpPr>
          <p:cNvPr id="10" name="TextBox 9"/>
          <p:cNvSpPr txBox="1"/>
          <p:nvPr/>
        </p:nvSpPr>
        <p:spPr>
          <a:xfrm>
            <a:off x="5129993" y="5877979"/>
            <a:ext cx="1423207" cy="215444"/>
          </a:xfrm>
          <a:prstGeom prst="rect">
            <a:avLst/>
          </a:prstGeom>
          <a:noFill/>
        </p:spPr>
        <p:txBody>
          <a:bodyPr wrap="square" rtlCol="0">
            <a:spAutoFit/>
          </a:bodyPr>
          <a:lstStyle/>
          <a:p>
            <a:pPr algn="ctr"/>
            <a:r>
              <a:rPr lang="en-US" sz="800" dirty="0" smtClean="0"/>
              <a:t>Source of graphics: OSHA</a:t>
            </a:r>
            <a:endParaRPr lang="en-US" sz="800" dirty="0"/>
          </a:p>
        </p:txBody>
      </p:sp>
    </p:spTree>
    <p:extLst>
      <p:ext uri="{BB962C8B-B14F-4D97-AF65-F5344CB8AC3E}">
        <p14:creationId xmlns:p14="http://schemas.microsoft.com/office/powerpoint/2010/main" val="7706444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992" y="992845"/>
            <a:ext cx="6096000" cy="4814451"/>
          </a:xfrm>
        </p:spPr>
        <p:txBody>
          <a:bodyPr/>
          <a:lstStyle/>
          <a:p>
            <a:r>
              <a:rPr lang="en-US" sz="2800" dirty="0" smtClean="0"/>
              <a:t>Carbon Dioxide (CO</a:t>
            </a:r>
            <a:r>
              <a:rPr lang="en-US" sz="2800" baseline="-25000" dirty="0" smtClean="0"/>
              <a:t>2</a:t>
            </a:r>
            <a:r>
              <a:rPr lang="en-US" sz="2800" dirty="0" smtClean="0"/>
              <a:t>) extinguishers </a:t>
            </a:r>
          </a:p>
          <a:p>
            <a:pPr lvl="1"/>
            <a:r>
              <a:rPr lang="en-US" sz="2400" dirty="0" smtClean="0"/>
              <a:t>Designed for </a:t>
            </a:r>
            <a:r>
              <a:rPr lang="en-US" sz="2400" b="1" dirty="0" smtClean="0">
                <a:solidFill>
                  <a:srgbClr val="FF0000"/>
                </a:solidFill>
              </a:rPr>
              <a:t>Class B and </a:t>
            </a:r>
            <a:br>
              <a:rPr lang="en-US" sz="2400" b="1" dirty="0" smtClean="0">
                <a:solidFill>
                  <a:srgbClr val="FF0000"/>
                </a:solidFill>
              </a:rPr>
            </a:br>
            <a:r>
              <a:rPr lang="en-US" sz="2400" b="1" dirty="0" smtClean="0">
                <a:solidFill>
                  <a:srgbClr val="FF0000"/>
                </a:solidFill>
              </a:rPr>
              <a:t>Class C fires only</a:t>
            </a:r>
          </a:p>
          <a:p>
            <a:pPr lvl="1"/>
            <a:r>
              <a:rPr lang="en-US" sz="2400" dirty="0" smtClean="0"/>
              <a:t>Red cylinders, ranging from 5 to </a:t>
            </a:r>
            <a:br>
              <a:rPr lang="en-US" sz="2400" dirty="0" smtClean="0"/>
            </a:br>
            <a:r>
              <a:rPr lang="en-US" sz="2400" dirty="0" smtClean="0"/>
              <a:t>100 lbs. or larger, with a hard horn and no pressure gauge</a:t>
            </a:r>
          </a:p>
          <a:p>
            <a:pPr lvl="1"/>
            <a:r>
              <a:rPr lang="en-US" sz="2400" dirty="0" smtClean="0"/>
              <a:t>Filled with Carbon Dioxide (CO</a:t>
            </a:r>
            <a:r>
              <a:rPr lang="en-US" sz="2400" baseline="-25000" dirty="0" smtClean="0"/>
              <a:t>2</a:t>
            </a:r>
            <a:r>
              <a:rPr lang="en-US" sz="2400" dirty="0" smtClean="0"/>
              <a:t>), under extreme pressure</a:t>
            </a:r>
          </a:p>
          <a:p>
            <a:pPr lvl="1"/>
            <a:r>
              <a:rPr lang="en-US" sz="2400" dirty="0" smtClean="0"/>
              <a:t>Displace oxygen; dry ice pieces also have cooling effect</a:t>
            </a:r>
          </a:p>
          <a:p>
            <a:pPr lvl="1"/>
            <a:r>
              <a:rPr lang="en-US" sz="2400" dirty="0"/>
              <a:t> </a:t>
            </a:r>
            <a:r>
              <a:rPr lang="en-US" sz="2400" dirty="0" smtClean="0">
                <a:solidFill>
                  <a:srgbClr val="FF0000"/>
                </a:solidFill>
              </a:rPr>
              <a:t>Never use in confines space without </a:t>
            </a:r>
            <a:br>
              <a:rPr lang="en-US" sz="2400" dirty="0" smtClean="0">
                <a:solidFill>
                  <a:srgbClr val="FF0000"/>
                </a:solidFill>
              </a:rPr>
            </a:br>
            <a:r>
              <a:rPr lang="en-US" sz="2400" dirty="0" smtClean="0">
                <a:solidFill>
                  <a:srgbClr val="FF0000"/>
                </a:solidFill>
              </a:rPr>
              <a:t> respiratory protection</a:t>
            </a:r>
            <a:endParaRPr lang="en-US" dirty="0">
              <a:solidFill>
                <a:srgbClr val="FF0000"/>
              </a:solidFill>
            </a:endParaRPr>
          </a:p>
        </p:txBody>
      </p:sp>
      <p:pic>
        <p:nvPicPr>
          <p:cNvPr id="5" name="Picture 4" title="Red Fire Extinguish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9489" y="1570058"/>
            <a:ext cx="2167312" cy="3554390"/>
          </a:xfrm>
          <a:prstGeom prst="rect">
            <a:avLst/>
          </a:prstGeom>
          <a:ln>
            <a:solidFill>
              <a:schemeClr val="tx1"/>
            </a:solidFill>
          </a:ln>
        </p:spPr>
      </p:pic>
      <p:sp>
        <p:nvSpPr>
          <p:cNvPr id="7" name="Title 1"/>
          <p:cNvSpPr>
            <a:spLocks noGrp="1"/>
          </p:cNvSpPr>
          <p:nvPr>
            <p:ph type="title"/>
          </p:nvPr>
        </p:nvSpPr>
        <p:spPr>
          <a:xfrm>
            <a:off x="457200" y="152400"/>
            <a:ext cx="8229600" cy="762000"/>
          </a:xfrm>
          <a:prstGeom prst="rect">
            <a:avLst/>
          </a:prstGeom>
        </p:spPr>
        <p:txBody>
          <a:bodyPr/>
          <a:lstStyle/>
          <a:p>
            <a:r>
              <a:rPr lang="en-US" dirty="0" smtClean="0"/>
              <a:t>Extinguishing Fires</a:t>
            </a:r>
            <a:endParaRPr lang="en-US" dirty="0"/>
          </a:p>
        </p:txBody>
      </p:sp>
      <p:pic>
        <p:nvPicPr>
          <p:cNvPr id="2" name="Picture 1" title="Fire Classe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2959" y="5271648"/>
            <a:ext cx="1809754" cy="723902"/>
          </a:xfrm>
          <a:prstGeom prst="rect">
            <a:avLst/>
          </a:prstGeom>
          <a:ln>
            <a:solidFill>
              <a:schemeClr val="tx1"/>
            </a:solidFill>
          </a:ln>
        </p:spPr>
      </p:pic>
      <p:sp>
        <p:nvSpPr>
          <p:cNvPr id="9" name="TextBox 8"/>
          <p:cNvSpPr txBox="1"/>
          <p:nvPr/>
        </p:nvSpPr>
        <p:spPr>
          <a:xfrm>
            <a:off x="5359752" y="5927306"/>
            <a:ext cx="1423207" cy="215444"/>
          </a:xfrm>
          <a:prstGeom prst="rect">
            <a:avLst/>
          </a:prstGeom>
          <a:noFill/>
        </p:spPr>
        <p:txBody>
          <a:bodyPr wrap="square" rtlCol="0">
            <a:spAutoFit/>
          </a:bodyPr>
          <a:lstStyle/>
          <a:p>
            <a:pPr algn="ctr"/>
            <a:r>
              <a:rPr lang="en-US" sz="800" dirty="0" smtClean="0"/>
              <a:t>Source of graphics: OSHA</a:t>
            </a:r>
            <a:endParaRPr lang="en-US" sz="800" dirty="0"/>
          </a:p>
        </p:txBody>
      </p:sp>
    </p:spTree>
    <p:extLst>
      <p:ext uri="{BB962C8B-B14F-4D97-AF65-F5344CB8AC3E}">
        <p14:creationId xmlns:p14="http://schemas.microsoft.com/office/powerpoint/2010/main" val="34336528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181099"/>
            <a:ext cx="6096000" cy="4495801"/>
          </a:xfrm>
        </p:spPr>
        <p:txBody>
          <a:bodyPr/>
          <a:lstStyle/>
          <a:p>
            <a:r>
              <a:rPr lang="en-US" sz="2800" dirty="0" smtClean="0"/>
              <a:t>Dry Chemical extinguishers </a:t>
            </a:r>
            <a:br>
              <a:rPr lang="en-US" sz="2800" dirty="0" smtClean="0"/>
            </a:br>
            <a:r>
              <a:rPr lang="en-US" sz="2800" dirty="0" smtClean="0"/>
              <a:t>(Multi-purpose)</a:t>
            </a:r>
          </a:p>
          <a:p>
            <a:pPr lvl="1"/>
            <a:r>
              <a:rPr lang="en-US" sz="2400" dirty="0" smtClean="0"/>
              <a:t>May be used on </a:t>
            </a:r>
            <a:r>
              <a:rPr lang="en-US" sz="2400" b="1" dirty="0" smtClean="0">
                <a:solidFill>
                  <a:srgbClr val="FF0000"/>
                </a:solidFill>
              </a:rPr>
              <a:t>Class A, Class B, and/or Class C fires</a:t>
            </a:r>
            <a:r>
              <a:rPr lang="en-US" sz="2400" dirty="0" smtClean="0"/>
              <a:t> (check label)</a:t>
            </a:r>
          </a:p>
          <a:p>
            <a:pPr lvl="1"/>
            <a:r>
              <a:rPr lang="en-US" sz="2400" dirty="0" smtClean="0"/>
              <a:t>Red cylinders, ranging in size from </a:t>
            </a:r>
            <a:br>
              <a:rPr lang="en-US" sz="2400" dirty="0" smtClean="0"/>
            </a:br>
            <a:r>
              <a:rPr lang="en-US" sz="2400" dirty="0" smtClean="0"/>
              <a:t>5 to 20 lbs.</a:t>
            </a:r>
          </a:p>
          <a:p>
            <a:pPr lvl="1"/>
            <a:r>
              <a:rPr lang="en-US" sz="2400" dirty="0" smtClean="0"/>
              <a:t>Fire-retardant powder is the extinguishing agent and is propelled by a compressed, non-flammable gas</a:t>
            </a:r>
          </a:p>
          <a:p>
            <a:pPr lvl="1"/>
            <a:r>
              <a:rPr lang="en-US" sz="2400" dirty="0" smtClean="0"/>
              <a:t>Separates fuel from oxygen; powder also interrupts chemical reaction</a:t>
            </a:r>
          </a:p>
          <a:p>
            <a:pPr marL="0" indent="0">
              <a:buNone/>
            </a:pPr>
            <a:endParaRPr lang="en-US" dirty="0" smtClean="0"/>
          </a:p>
        </p:txBody>
      </p:sp>
      <p:sp>
        <p:nvSpPr>
          <p:cNvPr id="7" name="Title 1"/>
          <p:cNvSpPr>
            <a:spLocks noGrp="1"/>
          </p:cNvSpPr>
          <p:nvPr>
            <p:ph type="title"/>
          </p:nvPr>
        </p:nvSpPr>
        <p:spPr>
          <a:xfrm>
            <a:off x="457200" y="152400"/>
            <a:ext cx="8229600" cy="762000"/>
          </a:xfrm>
          <a:prstGeom prst="rect">
            <a:avLst/>
          </a:prstGeom>
        </p:spPr>
        <p:txBody>
          <a:bodyPr/>
          <a:lstStyle/>
          <a:p>
            <a:r>
              <a:rPr lang="en-US" dirty="0" smtClean="0"/>
              <a:t>Extinguishing Fires</a:t>
            </a:r>
            <a:endParaRPr lang="en-US" dirty="0"/>
          </a:p>
        </p:txBody>
      </p:sp>
      <p:pic>
        <p:nvPicPr>
          <p:cNvPr id="2" name="Picture 1" title="Fire Extinguish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9933" y="1212118"/>
            <a:ext cx="1843638" cy="3363584"/>
          </a:xfrm>
          <a:prstGeom prst="rect">
            <a:avLst/>
          </a:prstGeom>
          <a:ln>
            <a:solidFill>
              <a:schemeClr val="tx1"/>
            </a:solidFill>
          </a:ln>
        </p:spPr>
      </p:pic>
      <p:pic>
        <p:nvPicPr>
          <p:cNvPr id="6" name="Picture 5" title="Fire Classe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67338" y="4661427"/>
            <a:ext cx="1608827" cy="683752"/>
          </a:xfrm>
          <a:prstGeom prst="rect">
            <a:avLst/>
          </a:prstGeom>
          <a:ln>
            <a:solidFill>
              <a:schemeClr val="tx1"/>
            </a:solidFill>
          </a:ln>
        </p:spPr>
      </p:pic>
      <p:pic>
        <p:nvPicPr>
          <p:cNvPr id="9" name="Picture 8" title="Fire Classe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11901" y="5456783"/>
            <a:ext cx="1575759" cy="630304"/>
          </a:xfrm>
          <a:prstGeom prst="rect">
            <a:avLst/>
          </a:prstGeom>
          <a:ln>
            <a:solidFill>
              <a:schemeClr val="tx1"/>
            </a:solidFill>
          </a:ln>
        </p:spPr>
      </p:pic>
      <p:sp>
        <p:nvSpPr>
          <p:cNvPr id="10" name="TextBox 9"/>
          <p:cNvSpPr txBox="1"/>
          <p:nvPr/>
        </p:nvSpPr>
        <p:spPr>
          <a:xfrm>
            <a:off x="5444131" y="5901996"/>
            <a:ext cx="1423207" cy="215444"/>
          </a:xfrm>
          <a:prstGeom prst="rect">
            <a:avLst/>
          </a:prstGeom>
          <a:noFill/>
        </p:spPr>
        <p:txBody>
          <a:bodyPr wrap="square" rtlCol="0">
            <a:spAutoFit/>
          </a:bodyPr>
          <a:lstStyle/>
          <a:p>
            <a:pPr algn="ctr"/>
            <a:r>
              <a:rPr lang="en-US" sz="800" dirty="0" smtClean="0"/>
              <a:t>Source of graphics: OSHA</a:t>
            </a:r>
            <a:endParaRPr lang="en-US" sz="800" dirty="0"/>
          </a:p>
        </p:txBody>
      </p:sp>
    </p:spTree>
    <p:extLst>
      <p:ext uri="{BB962C8B-B14F-4D97-AF65-F5344CB8AC3E}">
        <p14:creationId xmlns:p14="http://schemas.microsoft.com/office/powerpoint/2010/main" val="39178111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a:prstGeom prst="rect">
            <a:avLst/>
          </a:prstGeom>
        </p:spPr>
        <p:txBody>
          <a:bodyPr/>
          <a:lstStyle/>
          <a:p>
            <a:r>
              <a:rPr lang="en-US" dirty="0" smtClean="0"/>
              <a:t>Introduction</a:t>
            </a:r>
            <a:endParaRPr lang="en-US" dirty="0"/>
          </a:p>
        </p:txBody>
      </p:sp>
      <p:sp>
        <p:nvSpPr>
          <p:cNvPr id="3" name="Content Placeholder 2"/>
          <p:cNvSpPr>
            <a:spLocks noGrp="1"/>
          </p:cNvSpPr>
          <p:nvPr>
            <p:ph idx="1"/>
          </p:nvPr>
        </p:nvSpPr>
        <p:spPr>
          <a:xfrm>
            <a:off x="457200" y="1290918"/>
            <a:ext cx="8039100" cy="4495801"/>
          </a:xfrm>
        </p:spPr>
        <p:txBody>
          <a:bodyPr/>
          <a:lstStyle/>
          <a:p>
            <a:pPr marL="514350" lvl="1" indent="-514350">
              <a:buFont typeface="+mj-lt"/>
              <a:buAutoNum type="arabicPeriod" startAt="5"/>
            </a:pPr>
            <a:r>
              <a:rPr lang="en-US" dirty="0"/>
              <a:t>Identify characteristics of an effective emergency escape </a:t>
            </a:r>
            <a:r>
              <a:rPr lang="en-US" dirty="0" smtClean="0"/>
              <a:t>route.</a:t>
            </a:r>
            <a:endParaRPr lang="en-US" sz="2400" dirty="0"/>
          </a:p>
          <a:p>
            <a:pPr marL="514350" lvl="1" indent="-514350">
              <a:buFont typeface="+mj-lt"/>
              <a:buAutoNum type="arabicPeriod" startAt="5"/>
            </a:pPr>
            <a:r>
              <a:rPr lang="en-US" dirty="0"/>
              <a:t>Recognize the five </a:t>
            </a:r>
            <a:r>
              <a:rPr lang="en-US" dirty="0" smtClean="0"/>
              <a:t>types </a:t>
            </a:r>
            <a:r>
              <a:rPr lang="en-US" dirty="0"/>
              <a:t>of </a:t>
            </a:r>
            <a:r>
              <a:rPr lang="en-US" dirty="0" smtClean="0"/>
              <a:t>fire extinguishers</a:t>
            </a:r>
            <a:r>
              <a:rPr lang="en-US" dirty="0"/>
              <a:t>, including the types of fires they can </a:t>
            </a:r>
            <a:r>
              <a:rPr lang="en-US" dirty="0" smtClean="0"/>
              <a:t>extinguish.</a:t>
            </a:r>
          </a:p>
          <a:p>
            <a:pPr marL="514350" lvl="1" indent="-514350">
              <a:buFont typeface="+mj-lt"/>
              <a:buAutoNum type="arabicPeriod" startAt="5"/>
            </a:pPr>
            <a:r>
              <a:rPr lang="en-US" dirty="0"/>
              <a:t>Review requirements for proper maintenance of portable fire </a:t>
            </a:r>
            <a:r>
              <a:rPr lang="en-US" dirty="0" smtClean="0"/>
              <a:t>extinguishers.</a:t>
            </a:r>
          </a:p>
          <a:p>
            <a:pPr lvl="1"/>
            <a:endParaRPr lang="en-US" dirty="0"/>
          </a:p>
        </p:txBody>
      </p:sp>
    </p:spTree>
    <p:extLst>
      <p:ext uri="{BB962C8B-B14F-4D97-AF65-F5344CB8AC3E}">
        <p14:creationId xmlns:p14="http://schemas.microsoft.com/office/powerpoint/2010/main" val="62846927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5955" y="1006414"/>
            <a:ext cx="6553200" cy="5219701"/>
          </a:xfrm>
        </p:spPr>
        <p:txBody>
          <a:bodyPr/>
          <a:lstStyle/>
          <a:p>
            <a:r>
              <a:rPr lang="en-US" sz="2800" dirty="0" smtClean="0"/>
              <a:t>Class K – dry and wet chemical extinguishers</a:t>
            </a:r>
          </a:p>
          <a:p>
            <a:pPr lvl="1"/>
            <a:r>
              <a:rPr lang="en-US" sz="2400" dirty="0" smtClean="0"/>
              <a:t>Designed for </a:t>
            </a:r>
            <a:r>
              <a:rPr lang="en-US" sz="2400" b="1" dirty="0" smtClean="0">
                <a:solidFill>
                  <a:srgbClr val="FF0000"/>
                </a:solidFill>
              </a:rPr>
              <a:t>kitchen fires</a:t>
            </a:r>
          </a:p>
          <a:p>
            <a:pPr lvl="1"/>
            <a:r>
              <a:rPr lang="en-US" sz="2400" dirty="0" smtClean="0"/>
              <a:t>Only intended to be used after activation of built-in hood suppression system</a:t>
            </a:r>
          </a:p>
          <a:p>
            <a:pPr lvl="1"/>
            <a:r>
              <a:rPr lang="en-US" sz="2400" dirty="0" smtClean="0"/>
              <a:t>Filled with electrically conductive extinguishing agents; use only after electrical power to appliance has been shut off</a:t>
            </a:r>
          </a:p>
          <a:p>
            <a:pPr lvl="1"/>
            <a:r>
              <a:rPr lang="en-US" sz="2400" dirty="0" smtClean="0"/>
              <a:t>Potassium bicarbonate may be used in dry types; wet chemical extinguishers spray a fine mist</a:t>
            </a:r>
          </a:p>
          <a:p>
            <a:pPr lvl="1"/>
            <a:endParaRPr lang="en-US" sz="2400" dirty="0" smtClean="0"/>
          </a:p>
        </p:txBody>
      </p:sp>
      <p:sp>
        <p:nvSpPr>
          <p:cNvPr id="7" name="Title 1"/>
          <p:cNvSpPr>
            <a:spLocks noGrp="1"/>
          </p:cNvSpPr>
          <p:nvPr>
            <p:ph type="title"/>
          </p:nvPr>
        </p:nvSpPr>
        <p:spPr>
          <a:xfrm>
            <a:off x="457200" y="152400"/>
            <a:ext cx="8229600" cy="762000"/>
          </a:xfrm>
          <a:prstGeom prst="rect">
            <a:avLst/>
          </a:prstGeom>
        </p:spPr>
        <p:txBody>
          <a:bodyPr/>
          <a:lstStyle/>
          <a:p>
            <a:r>
              <a:rPr lang="en-US" dirty="0" smtClean="0"/>
              <a:t>Extinguishing Fires</a:t>
            </a:r>
            <a:endParaRPr lang="en-US" dirty="0"/>
          </a:p>
        </p:txBody>
      </p:sp>
      <p:pic>
        <p:nvPicPr>
          <p:cNvPr id="4" name="Picture 3" title="Fire Extinguish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0798" y="1230701"/>
            <a:ext cx="1808465" cy="3646099"/>
          </a:xfrm>
          <a:prstGeom prst="rect">
            <a:avLst/>
          </a:prstGeom>
          <a:ln>
            <a:solidFill>
              <a:schemeClr val="tx1"/>
            </a:solidFill>
          </a:ln>
        </p:spPr>
      </p:pic>
      <p:pic>
        <p:nvPicPr>
          <p:cNvPr id="5" name="Picture 4" title="Fire Class K"/>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43800" y="5101087"/>
            <a:ext cx="617148" cy="786864"/>
          </a:xfrm>
          <a:prstGeom prst="rect">
            <a:avLst/>
          </a:prstGeom>
          <a:ln>
            <a:solidFill>
              <a:schemeClr val="tx1"/>
            </a:solidFill>
          </a:ln>
        </p:spPr>
      </p:pic>
      <p:sp>
        <p:nvSpPr>
          <p:cNvPr id="10" name="TextBox 9"/>
          <p:cNvSpPr txBox="1"/>
          <p:nvPr/>
        </p:nvSpPr>
        <p:spPr>
          <a:xfrm>
            <a:off x="7153426" y="5967722"/>
            <a:ext cx="1423207" cy="215444"/>
          </a:xfrm>
          <a:prstGeom prst="rect">
            <a:avLst/>
          </a:prstGeom>
          <a:noFill/>
        </p:spPr>
        <p:txBody>
          <a:bodyPr wrap="square" rtlCol="0">
            <a:spAutoFit/>
          </a:bodyPr>
          <a:lstStyle/>
          <a:p>
            <a:pPr algn="ctr"/>
            <a:r>
              <a:rPr lang="en-US" sz="800" dirty="0" smtClean="0"/>
              <a:t>Source of graphics: OSHA</a:t>
            </a:r>
            <a:endParaRPr lang="en-US" sz="800" dirty="0"/>
          </a:p>
        </p:txBody>
      </p:sp>
    </p:spTree>
    <p:extLst>
      <p:ext uri="{BB962C8B-B14F-4D97-AF65-F5344CB8AC3E}">
        <p14:creationId xmlns:p14="http://schemas.microsoft.com/office/powerpoint/2010/main" val="416111383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154206"/>
            <a:ext cx="7543800" cy="4484594"/>
          </a:xfrm>
        </p:spPr>
        <p:txBody>
          <a:bodyPr/>
          <a:lstStyle/>
          <a:p>
            <a:pPr marL="0" indent="0">
              <a:buNone/>
            </a:pPr>
            <a:r>
              <a:rPr lang="en-US" dirty="0" smtClean="0"/>
              <a:t>Using a </a:t>
            </a:r>
            <a:r>
              <a:rPr lang="en-US" dirty="0"/>
              <a:t>f</a:t>
            </a:r>
            <a:r>
              <a:rPr lang="en-US" dirty="0" smtClean="0"/>
              <a:t>ire extinguisher:</a:t>
            </a:r>
          </a:p>
          <a:p>
            <a:r>
              <a:rPr lang="en-US" sz="2800" dirty="0" smtClean="0"/>
              <a:t>Steps to follow</a:t>
            </a:r>
          </a:p>
          <a:p>
            <a:pPr marL="914400" lvl="1" indent="-457200">
              <a:buFont typeface="+mj-lt"/>
              <a:buAutoNum type="arabicPeriod"/>
            </a:pPr>
            <a:r>
              <a:rPr lang="en-US" sz="2400" dirty="0" smtClean="0"/>
              <a:t>Sound alarm; call fire department</a:t>
            </a:r>
          </a:p>
          <a:p>
            <a:pPr marL="914400" lvl="1" indent="-457200">
              <a:buFont typeface="+mj-lt"/>
              <a:buAutoNum type="arabicPeriod"/>
            </a:pPr>
            <a:r>
              <a:rPr lang="en-US" sz="2400" dirty="0" smtClean="0"/>
              <a:t>Identify safe evacuation path</a:t>
            </a:r>
          </a:p>
          <a:p>
            <a:pPr marL="914400" lvl="1" indent="-457200">
              <a:buFont typeface="+mj-lt"/>
              <a:buAutoNum type="arabicPeriod"/>
            </a:pPr>
            <a:r>
              <a:rPr lang="en-US" sz="2400" dirty="0" smtClean="0"/>
              <a:t>Select appropriate fire extinguisher</a:t>
            </a:r>
          </a:p>
          <a:p>
            <a:pPr marL="914400" lvl="1" indent="-457200">
              <a:buFont typeface="+mj-lt"/>
              <a:buAutoNum type="arabicPeriod"/>
            </a:pPr>
            <a:r>
              <a:rPr lang="en-US" sz="2400" dirty="0" smtClean="0"/>
              <a:t>Discharge extinguisher using P.A.S.S. technique</a:t>
            </a:r>
          </a:p>
          <a:p>
            <a:pPr marL="914400" lvl="1" indent="-457200">
              <a:buFont typeface="+mj-lt"/>
              <a:buAutoNum type="arabicPeriod"/>
            </a:pPr>
            <a:r>
              <a:rPr lang="en-US" sz="2400" dirty="0" smtClean="0"/>
              <a:t>Back away once extinguished</a:t>
            </a:r>
          </a:p>
          <a:p>
            <a:pPr marL="914400" lvl="1" indent="-457200">
              <a:buFont typeface="+mj-lt"/>
              <a:buAutoNum type="arabicPeriod"/>
            </a:pPr>
            <a:r>
              <a:rPr lang="en-US" sz="2400" dirty="0" smtClean="0"/>
              <a:t>Evacuate immediately if necessary</a:t>
            </a:r>
          </a:p>
          <a:p>
            <a:pPr lvl="2"/>
            <a:r>
              <a:rPr lang="en-US" sz="2000" dirty="0" smtClean="0"/>
              <a:t>Extinguisher empty and fire is not out</a:t>
            </a:r>
          </a:p>
          <a:p>
            <a:pPr lvl="2"/>
            <a:r>
              <a:rPr lang="en-US" sz="2000" dirty="0" smtClean="0"/>
              <a:t>Fire progresses beyond incipient stage</a:t>
            </a:r>
          </a:p>
        </p:txBody>
      </p:sp>
      <p:sp>
        <p:nvSpPr>
          <p:cNvPr id="6" name="Title 1"/>
          <p:cNvSpPr>
            <a:spLocks noGrp="1"/>
          </p:cNvSpPr>
          <p:nvPr>
            <p:ph type="title"/>
          </p:nvPr>
        </p:nvSpPr>
        <p:spPr>
          <a:xfrm>
            <a:off x="457200" y="152400"/>
            <a:ext cx="8229600" cy="762000"/>
          </a:xfrm>
          <a:prstGeom prst="rect">
            <a:avLst/>
          </a:prstGeom>
        </p:spPr>
        <p:txBody>
          <a:bodyPr/>
          <a:lstStyle/>
          <a:p>
            <a:r>
              <a:rPr lang="en-US" dirty="0" smtClean="0"/>
              <a:t>Extinguishing Fires</a:t>
            </a:r>
            <a:endParaRPr lang="en-US" dirty="0"/>
          </a:p>
        </p:txBody>
      </p:sp>
    </p:spTree>
    <p:extLst>
      <p:ext uri="{BB962C8B-B14F-4D97-AF65-F5344CB8AC3E}">
        <p14:creationId xmlns:p14="http://schemas.microsoft.com/office/powerpoint/2010/main" val="387254016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95400"/>
            <a:ext cx="4343400" cy="4648200"/>
          </a:xfrm>
        </p:spPr>
        <p:txBody>
          <a:bodyPr/>
          <a:lstStyle/>
          <a:p>
            <a:r>
              <a:rPr lang="en-US" sz="2800" dirty="0" smtClean="0"/>
              <a:t>P.A.S.S. technique</a:t>
            </a:r>
          </a:p>
          <a:p>
            <a:pPr lvl="1"/>
            <a:r>
              <a:rPr lang="en-US" sz="2400" b="1" dirty="0" smtClean="0"/>
              <a:t> </a:t>
            </a:r>
            <a:r>
              <a:rPr lang="en-US" sz="2400" b="1" dirty="0" smtClean="0">
                <a:solidFill>
                  <a:srgbClr val="FF0000"/>
                </a:solidFill>
              </a:rPr>
              <a:t>Pull</a:t>
            </a:r>
            <a:r>
              <a:rPr lang="en-US" sz="2400" dirty="0" smtClean="0"/>
              <a:t> the pin</a:t>
            </a:r>
          </a:p>
          <a:p>
            <a:pPr lvl="1"/>
            <a:r>
              <a:rPr lang="en-US" sz="2400" dirty="0" smtClean="0"/>
              <a:t> </a:t>
            </a:r>
            <a:r>
              <a:rPr lang="en-US" sz="2400" b="1" dirty="0" smtClean="0">
                <a:solidFill>
                  <a:srgbClr val="FF0000"/>
                </a:solidFill>
              </a:rPr>
              <a:t>Aim</a:t>
            </a:r>
            <a:r>
              <a:rPr lang="en-US" sz="2400" dirty="0" smtClean="0">
                <a:solidFill>
                  <a:srgbClr val="FF0000"/>
                </a:solidFill>
              </a:rPr>
              <a:t> </a:t>
            </a:r>
            <a:r>
              <a:rPr lang="en-US" sz="2400" dirty="0" smtClean="0"/>
              <a:t>at base of fire</a:t>
            </a:r>
          </a:p>
          <a:p>
            <a:pPr lvl="1"/>
            <a:r>
              <a:rPr lang="en-US" sz="2400" dirty="0" smtClean="0"/>
              <a:t> </a:t>
            </a:r>
            <a:r>
              <a:rPr lang="en-US" sz="2400" b="1" dirty="0" smtClean="0">
                <a:solidFill>
                  <a:srgbClr val="FF0000"/>
                </a:solidFill>
              </a:rPr>
              <a:t>Squeeze</a:t>
            </a:r>
            <a:r>
              <a:rPr lang="en-US" sz="2400" dirty="0" smtClean="0">
                <a:solidFill>
                  <a:srgbClr val="FF0000"/>
                </a:solidFill>
              </a:rPr>
              <a:t> </a:t>
            </a:r>
            <a:r>
              <a:rPr lang="en-US" sz="2400" dirty="0" smtClean="0"/>
              <a:t>handle</a:t>
            </a:r>
          </a:p>
          <a:p>
            <a:pPr lvl="1"/>
            <a:r>
              <a:rPr lang="en-US" sz="2400" dirty="0" smtClean="0"/>
              <a:t> </a:t>
            </a:r>
            <a:r>
              <a:rPr lang="en-US" sz="2400" b="1" dirty="0" smtClean="0">
                <a:solidFill>
                  <a:srgbClr val="FF0000"/>
                </a:solidFill>
              </a:rPr>
              <a:t>Sweep</a:t>
            </a:r>
            <a:r>
              <a:rPr lang="en-US" sz="2400" dirty="0" smtClean="0">
                <a:solidFill>
                  <a:srgbClr val="FF0000"/>
                </a:solidFill>
              </a:rPr>
              <a:t> </a:t>
            </a:r>
            <a:r>
              <a:rPr lang="en-US" sz="2400" dirty="0" smtClean="0"/>
              <a:t>side-to-side at </a:t>
            </a:r>
            <a:br>
              <a:rPr lang="en-US" sz="2400" dirty="0" smtClean="0"/>
            </a:br>
            <a:r>
              <a:rPr lang="en-US" sz="2400" dirty="0" smtClean="0"/>
              <a:t> base of fire until fire </a:t>
            </a:r>
            <a:br>
              <a:rPr lang="en-US" sz="2400" dirty="0" smtClean="0"/>
            </a:br>
            <a:r>
              <a:rPr lang="en-US" sz="2400" dirty="0" smtClean="0"/>
              <a:t> appears out</a:t>
            </a:r>
          </a:p>
          <a:p>
            <a:pPr lvl="1"/>
            <a:endParaRPr lang="en-US" sz="1200" dirty="0"/>
          </a:p>
          <a:p>
            <a:pPr marL="457200" lvl="1" indent="0">
              <a:buNone/>
            </a:pPr>
            <a:r>
              <a:rPr lang="en-US" sz="2000" dirty="0" smtClean="0"/>
              <a:t>Watch area for re-ignition and repeat steps 2 – 4;</a:t>
            </a:r>
          </a:p>
          <a:p>
            <a:pPr marL="457200" lvl="1" indent="0">
              <a:buNone/>
            </a:pPr>
            <a:r>
              <a:rPr lang="en-US" sz="2000" b="1" dirty="0" smtClean="0"/>
              <a:t>When in doubt, </a:t>
            </a:r>
            <a:br>
              <a:rPr lang="en-US" sz="2000" b="1" dirty="0" smtClean="0"/>
            </a:br>
            <a:r>
              <a:rPr lang="en-US" sz="2000" b="1" dirty="0" smtClean="0">
                <a:solidFill>
                  <a:srgbClr val="FF0000"/>
                </a:solidFill>
              </a:rPr>
              <a:t>EVACUATE IMMEDIATELY!</a:t>
            </a:r>
          </a:p>
        </p:txBody>
      </p:sp>
      <p:pic>
        <p:nvPicPr>
          <p:cNvPr id="4" name="Picture 3" title="Man Extinguishing fir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1055" y="1447799"/>
            <a:ext cx="3481595" cy="3505199"/>
          </a:xfrm>
          <a:prstGeom prst="rect">
            <a:avLst/>
          </a:prstGeom>
          <a:ln>
            <a:solidFill>
              <a:schemeClr val="tx1"/>
            </a:solidFill>
          </a:ln>
        </p:spPr>
      </p:pic>
      <p:sp>
        <p:nvSpPr>
          <p:cNvPr id="6" name="Title 1"/>
          <p:cNvSpPr>
            <a:spLocks noGrp="1"/>
          </p:cNvSpPr>
          <p:nvPr>
            <p:ph type="title"/>
          </p:nvPr>
        </p:nvSpPr>
        <p:spPr>
          <a:xfrm>
            <a:off x="457200" y="152400"/>
            <a:ext cx="8229600" cy="762000"/>
          </a:xfrm>
          <a:prstGeom prst="rect">
            <a:avLst/>
          </a:prstGeom>
        </p:spPr>
        <p:txBody>
          <a:bodyPr/>
          <a:lstStyle/>
          <a:p>
            <a:r>
              <a:rPr lang="en-US" dirty="0" smtClean="0"/>
              <a:t>Extinguishing Fires</a:t>
            </a:r>
            <a:endParaRPr lang="en-US" dirty="0"/>
          </a:p>
        </p:txBody>
      </p:sp>
      <p:sp>
        <p:nvSpPr>
          <p:cNvPr id="7" name="TextBox 6"/>
          <p:cNvSpPr txBox="1"/>
          <p:nvPr/>
        </p:nvSpPr>
        <p:spPr>
          <a:xfrm>
            <a:off x="7079443" y="4978398"/>
            <a:ext cx="1423207" cy="215444"/>
          </a:xfrm>
          <a:prstGeom prst="rect">
            <a:avLst/>
          </a:prstGeom>
          <a:noFill/>
        </p:spPr>
        <p:txBody>
          <a:bodyPr wrap="square" rtlCol="0">
            <a:spAutoFit/>
          </a:bodyPr>
          <a:lstStyle/>
          <a:p>
            <a:pPr algn="r"/>
            <a:r>
              <a:rPr lang="en-US" sz="800" dirty="0" smtClean="0"/>
              <a:t>Source: OSHA</a:t>
            </a:r>
            <a:endParaRPr lang="en-US" sz="800" dirty="0"/>
          </a:p>
        </p:txBody>
      </p:sp>
    </p:spTree>
    <p:extLst>
      <p:ext uri="{BB962C8B-B14F-4D97-AF65-F5344CB8AC3E}">
        <p14:creationId xmlns:p14="http://schemas.microsoft.com/office/powerpoint/2010/main" val="397693647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a:prstGeom prst="rect">
            <a:avLst/>
          </a:prstGeom>
        </p:spPr>
        <p:txBody>
          <a:bodyPr/>
          <a:lstStyle/>
          <a:p>
            <a:r>
              <a:rPr lang="en-US" dirty="0" smtClean="0"/>
              <a:t>Maintenance of Extinguisher</a:t>
            </a:r>
            <a:endParaRPr lang="en-US" dirty="0"/>
          </a:p>
        </p:txBody>
      </p:sp>
      <p:sp>
        <p:nvSpPr>
          <p:cNvPr id="3" name="Content Placeholder 2"/>
          <p:cNvSpPr>
            <a:spLocks noGrp="1"/>
          </p:cNvSpPr>
          <p:nvPr>
            <p:ph idx="1"/>
          </p:nvPr>
        </p:nvSpPr>
        <p:spPr>
          <a:xfrm>
            <a:off x="914400" y="1143000"/>
            <a:ext cx="7315200" cy="4876800"/>
          </a:xfrm>
        </p:spPr>
        <p:txBody>
          <a:bodyPr/>
          <a:lstStyle/>
          <a:p>
            <a:pPr marL="0" indent="0">
              <a:buNone/>
            </a:pPr>
            <a:r>
              <a:rPr lang="en-US" dirty="0"/>
              <a:t>Elements of </a:t>
            </a:r>
            <a:r>
              <a:rPr lang="en-US" dirty="0" smtClean="0"/>
              <a:t>inspection:</a:t>
            </a:r>
          </a:p>
          <a:p>
            <a:r>
              <a:rPr lang="en-US" sz="2800" dirty="0"/>
              <a:t>Inspect bottle, handle, </a:t>
            </a:r>
            <a:r>
              <a:rPr lang="en-US" sz="2800" dirty="0" smtClean="0"/>
              <a:t>hose, </a:t>
            </a:r>
            <a:r>
              <a:rPr lang="en-US" sz="2800" dirty="0"/>
              <a:t>and gauge </a:t>
            </a:r>
            <a:r>
              <a:rPr lang="en-US" sz="2800" dirty="0" smtClean="0"/>
              <a:t>for proper </a:t>
            </a:r>
            <a:r>
              <a:rPr lang="en-US" sz="2800" dirty="0"/>
              <a:t>working </a:t>
            </a:r>
            <a:r>
              <a:rPr lang="en-US" sz="2800" dirty="0" smtClean="0"/>
              <a:t>order</a:t>
            </a:r>
          </a:p>
          <a:p>
            <a:r>
              <a:rPr lang="en-US" sz="2800" dirty="0"/>
              <a:t>I</a:t>
            </a:r>
            <a:r>
              <a:rPr lang="en-US" sz="2800" dirty="0" smtClean="0"/>
              <a:t>nspection </a:t>
            </a:r>
            <a:r>
              <a:rPr lang="en-US" sz="2800" dirty="0"/>
              <a:t>tag </a:t>
            </a:r>
            <a:endParaRPr lang="en-US" sz="2800" dirty="0" smtClean="0"/>
          </a:p>
          <a:p>
            <a:pPr lvl="1"/>
            <a:r>
              <a:rPr lang="en-US" sz="2400" dirty="0"/>
              <a:t>Month and Year put in service current (annual</a:t>
            </a:r>
            <a:r>
              <a:rPr lang="en-US" sz="2400" dirty="0" smtClean="0"/>
              <a:t>)</a:t>
            </a:r>
          </a:p>
          <a:p>
            <a:pPr lvl="1"/>
            <a:r>
              <a:rPr lang="en-US" sz="2400" dirty="0"/>
              <a:t>Monthly visual inspections completed (monthly</a:t>
            </a:r>
            <a:r>
              <a:rPr lang="en-US" sz="2400" dirty="0" smtClean="0"/>
              <a:t>)</a:t>
            </a:r>
          </a:p>
          <a:p>
            <a:pPr lvl="1"/>
            <a:r>
              <a:rPr lang="en-US" sz="2400" dirty="0" smtClean="0"/>
              <a:t>Extinguisher </a:t>
            </a:r>
            <a:r>
              <a:rPr lang="en-US" sz="2400" dirty="0"/>
              <a:t>product still </a:t>
            </a:r>
            <a:r>
              <a:rPr lang="en-US" sz="2400" dirty="0" smtClean="0"/>
              <a:t>free-flowing </a:t>
            </a:r>
            <a:r>
              <a:rPr lang="en-US" sz="2400" dirty="0"/>
              <a:t>inside bottle </a:t>
            </a:r>
            <a:r>
              <a:rPr lang="en-US" sz="2400" dirty="0" smtClean="0"/>
              <a:t>(turn </a:t>
            </a:r>
            <a:r>
              <a:rPr lang="en-US" sz="2400" dirty="0"/>
              <a:t>upside down </a:t>
            </a:r>
            <a:r>
              <a:rPr lang="en-US" sz="2400" dirty="0" smtClean="0"/>
              <a:t>and/or </a:t>
            </a:r>
            <a:r>
              <a:rPr lang="en-US" sz="2400" dirty="0"/>
              <a:t>shake)</a:t>
            </a:r>
          </a:p>
          <a:p>
            <a:pPr lvl="2"/>
            <a:endParaRPr lang="en-US" dirty="0" smtClean="0"/>
          </a:p>
        </p:txBody>
      </p:sp>
    </p:spTree>
    <p:extLst>
      <p:ext uri="{BB962C8B-B14F-4D97-AF65-F5344CB8AC3E}">
        <p14:creationId xmlns:p14="http://schemas.microsoft.com/office/powerpoint/2010/main" val="21620520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a:prstGeom prst="rect">
            <a:avLst/>
          </a:prstGeom>
        </p:spPr>
        <p:txBody>
          <a:bodyPr/>
          <a:lstStyle/>
          <a:p>
            <a:r>
              <a:rPr lang="en-US" dirty="0" smtClean="0"/>
              <a:t> What’s Wrong?</a:t>
            </a:r>
            <a:endParaRPr lang="en-US" dirty="0"/>
          </a:p>
        </p:txBody>
      </p:sp>
      <p:pic>
        <p:nvPicPr>
          <p:cNvPr id="5" name="Picture 4" title="Whats wro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7274" y="1073977"/>
            <a:ext cx="5369452" cy="4710045"/>
          </a:xfrm>
          <a:prstGeom prst="rect">
            <a:avLst/>
          </a:prstGeom>
          <a:ln>
            <a:solidFill>
              <a:schemeClr val="tx1"/>
            </a:solidFill>
          </a:ln>
        </p:spPr>
      </p:pic>
      <p:sp>
        <p:nvSpPr>
          <p:cNvPr id="6" name="TextBox 5"/>
          <p:cNvSpPr txBox="1"/>
          <p:nvPr/>
        </p:nvSpPr>
        <p:spPr>
          <a:xfrm>
            <a:off x="5864895" y="5835877"/>
            <a:ext cx="1423207" cy="215444"/>
          </a:xfrm>
          <a:prstGeom prst="rect">
            <a:avLst/>
          </a:prstGeom>
          <a:noFill/>
        </p:spPr>
        <p:txBody>
          <a:bodyPr wrap="square" rtlCol="0">
            <a:spAutoFit/>
          </a:bodyPr>
          <a:lstStyle/>
          <a:p>
            <a:pPr algn="r"/>
            <a:r>
              <a:rPr lang="en-US" sz="800" dirty="0" smtClean="0"/>
              <a:t>Source: OSHA</a:t>
            </a:r>
            <a:endParaRPr lang="en-US" sz="800" dirty="0"/>
          </a:p>
        </p:txBody>
      </p:sp>
    </p:spTree>
    <p:extLst>
      <p:ext uri="{BB962C8B-B14F-4D97-AF65-F5344CB8AC3E}">
        <p14:creationId xmlns:p14="http://schemas.microsoft.com/office/powerpoint/2010/main" val="343363068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a:prstGeom prst="rect">
            <a:avLst/>
          </a:prstGeom>
        </p:spPr>
        <p:txBody>
          <a:bodyPr/>
          <a:lstStyle/>
          <a:p>
            <a:r>
              <a:rPr lang="en-US" dirty="0" smtClean="0"/>
              <a:t> What’s Wrong?</a:t>
            </a:r>
            <a:endParaRPr lang="en-US" dirty="0"/>
          </a:p>
        </p:txBody>
      </p:sp>
      <p:pic>
        <p:nvPicPr>
          <p:cNvPr id="3" name="Picture 2" title="Whats wro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5393" y="1299972"/>
            <a:ext cx="6653213" cy="4258056"/>
          </a:xfrm>
          <a:prstGeom prst="rect">
            <a:avLst/>
          </a:prstGeom>
          <a:ln>
            <a:solidFill>
              <a:schemeClr val="tx1"/>
            </a:solidFill>
          </a:ln>
        </p:spPr>
      </p:pic>
      <p:sp>
        <p:nvSpPr>
          <p:cNvPr id="6" name="TextBox 5"/>
          <p:cNvSpPr txBox="1"/>
          <p:nvPr/>
        </p:nvSpPr>
        <p:spPr>
          <a:xfrm>
            <a:off x="6475399" y="5580440"/>
            <a:ext cx="1423207" cy="215444"/>
          </a:xfrm>
          <a:prstGeom prst="rect">
            <a:avLst/>
          </a:prstGeom>
          <a:noFill/>
        </p:spPr>
        <p:txBody>
          <a:bodyPr wrap="square" rtlCol="0">
            <a:spAutoFit/>
          </a:bodyPr>
          <a:lstStyle/>
          <a:p>
            <a:pPr algn="r"/>
            <a:r>
              <a:rPr lang="en-US" sz="800" dirty="0" smtClean="0"/>
              <a:t>Source: OSHA</a:t>
            </a:r>
            <a:endParaRPr lang="en-US" sz="800" dirty="0"/>
          </a:p>
        </p:txBody>
      </p:sp>
    </p:spTree>
    <p:extLst>
      <p:ext uri="{BB962C8B-B14F-4D97-AF65-F5344CB8AC3E}">
        <p14:creationId xmlns:p14="http://schemas.microsoft.com/office/powerpoint/2010/main" val="147079183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1687"/>
            <a:ext cx="7886700" cy="878914"/>
          </a:xfrm>
        </p:spPr>
        <p:txBody>
          <a:bodyPr/>
          <a:lstStyle/>
          <a:p>
            <a:r>
              <a:rPr lang="en-US" dirty="0" smtClean="0"/>
              <a:t>Knowledge Check</a:t>
            </a:r>
            <a:endParaRPr lang="en-US" dirty="0"/>
          </a:p>
        </p:txBody>
      </p:sp>
      <p:sp>
        <p:nvSpPr>
          <p:cNvPr id="3" name="Content Placeholder 2"/>
          <p:cNvSpPr>
            <a:spLocks noGrp="1"/>
          </p:cNvSpPr>
          <p:nvPr>
            <p:ph idx="1"/>
          </p:nvPr>
        </p:nvSpPr>
        <p:spPr>
          <a:xfrm>
            <a:off x="628650" y="990601"/>
            <a:ext cx="7886700" cy="4495799"/>
          </a:xfrm>
        </p:spPr>
        <p:txBody>
          <a:bodyPr>
            <a:normAutofit/>
          </a:bodyPr>
          <a:lstStyle/>
          <a:p>
            <a:pPr marL="514350" indent="-514350">
              <a:buAutoNum type="arabicPeriod"/>
            </a:pPr>
            <a:r>
              <a:rPr lang="en-US" sz="2800" dirty="0" smtClean="0"/>
              <a:t>Which of the following statements is TRUE regarding Emergency Action Plans (EAPs)?</a:t>
            </a:r>
          </a:p>
          <a:p>
            <a:pPr marL="914400" lvl="1" indent="-514350">
              <a:buFont typeface="+mj-lt"/>
              <a:buAutoNum type="alphaLcPeriod"/>
            </a:pPr>
            <a:r>
              <a:rPr lang="en-US" sz="2400" dirty="0" smtClean="0"/>
              <a:t>EAPs need to be written down only if requested by employees.</a:t>
            </a:r>
          </a:p>
          <a:p>
            <a:pPr marL="914400" lvl="1" indent="-514350">
              <a:buFont typeface="+mj-lt"/>
              <a:buAutoNum type="alphaLcPeriod"/>
            </a:pPr>
            <a:r>
              <a:rPr lang="en-US" sz="2400" dirty="0" smtClean="0"/>
              <a:t>EAPs facilitate and organize actions taken during an emergency.</a:t>
            </a:r>
          </a:p>
          <a:p>
            <a:pPr marL="914400" lvl="1" indent="-514350">
              <a:buFont typeface="+mj-lt"/>
              <a:buAutoNum type="alphaLcPeriod"/>
            </a:pPr>
            <a:r>
              <a:rPr lang="en-US" sz="2400" dirty="0" smtClean="0"/>
              <a:t>EAPs have no effect on the number or severity of injuries during and emergency.</a:t>
            </a:r>
          </a:p>
          <a:p>
            <a:pPr marL="914400" lvl="1" indent="-514350">
              <a:buFont typeface="+mj-lt"/>
              <a:buAutoNum type="alphaLcPeriod"/>
            </a:pPr>
            <a:r>
              <a:rPr lang="en-US" sz="2400" dirty="0" smtClean="0"/>
              <a:t>EAPs increase confusion due to the number of documents required.</a:t>
            </a:r>
            <a:endParaRPr lang="en-US" sz="2400" dirty="0"/>
          </a:p>
        </p:txBody>
      </p:sp>
      <p:sp>
        <p:nvSpPr>
          <p:cNvPr id="7" name="Content Placeholder 2"/>
          <p:cNvSpPr txBox="1">
            <a:spLocks/>
          </p:cNvSpPr>
          <p:nvPr/>
        </p:nvSpPr>
        <p:spPr>
          <a:xfrm>
            <a:off x="1219200" y="5181600"/>
            <a:ext cx="7467600" cy="914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600" b="1" dirty="0" smtClean="0"/>
              <a:t>Answer: </a:t>
            </a:r>
            <a:r>
              <a:rPr lang="en-US" sz="2600" b="1" dirty="0" smtClean="0">
                <a:solidFill>
                  <a:srgbClr val="FF0000"/>
                </a:solidFill>
              </a:rPr>
              <a:t>b. EAPs facilitate and organize actions taken during an emergency</a:t>
            </a:r>
            <a:endParaRPr lang="en-US" sz="2600" b="1" dirty="0">
              <a:solidFill>
                <a:srgbClr val="FF0000"/>
              </a:solidFill>
            </a:endParaRPr>
          </a:p>
        </p:txBody>
      </p:sp>
    </p:spTree>
    <p:extLst>
      <p:ext uri="{BB962C8B-B14F-4D97-AF65-F5344CB8AC3E}">
        <p14:creationId xmlns:p14="http://schemas.microsoft.com/office/powerpoint/2010/main" val="196830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990601"/>
            <a:ext cx="7924800" cy="4114799"/>
          </a:xfrm>
        </p:spPr>
        <p:txBody>
          <a:bodyPr>
            <a:normAutofit/>
          </a:bodyPr>
          <a:lstStyle/>
          <a:p>
            <a:pPr marL="514350" indent="-514350">
              <a:buFont typeface="+mj-lt"/>
              <a:buAutoNum type="arabicPeriod" startAt="2"/>
            </a:pPr>
            <a:r>
              <a:rPr lang="en-US" sz="2800" dirty="0" smtClean="0"/>
              <a:t>Fire Prevention Plan (FPP) requirements include all of the following, except ___. </a:t>
            </a:r>
          </a:p>
          <a:p>
            <a:pPr marL="914400" lvl="1" indent="-514350">
              <a:buFont typeface="+mj-lt"/>
              <a:buAutoNum type="alphaLcPeriod"/>
            </a:pPr>
            <a:r>
              <a:rPr lang="en-US" sz="2400" dirty="0" smtClean="0"/>
              <a:t>it must be written document that is kept in the workplace</a:t>
            </a:r>
          </a:p>
          <a:p>
            <a:pPr marL="914400" lvl="1" indent="-514350">
              <a:buFont typeface="+mj-lt"/>
              <a:buAutoNum type="alphaLcPeriod"/>
            </a:pPr>
            <a:r>
              <a:rPr lang="en-US" sz="2400" dirty="0" smtClean="0"/>
              <a:t>it must be made available to employees for review</a:t>
            </a:r>
          </a:p>
          <a:p>
            <a:pPr marL="914400" lvl="1" indent="-514350">
              <a:buFont typeface="+mj-lt"/>
              <a:buAutoNum type="alphaLcPeriod"/>
            </a:pPr>
            <a:r>
              <a:rPr lang="en-US" sz="2400" dirty="0" smtClean="0"/>
              <a:t>the employer must review with each employee the parts of the FPP necessary for self-protection</a:t>
            </a:r>
          </a:p>
          <a:p>
            <a:pPr marL="914400" lvl="1" indent="-514350">
              <a:buFont typeface="+mj-lt"/>
              <a:buAutoNum type="alphaLcPeriod"/>
            </a:pPr>
            <a:r>
              <a:rPr lang="en-US" sz="2400" dirty="0" smtClean="0"/>
              <a:t>FPPs can be communicated orally if there are more than 10 employees</a:t>
            </a:r>
            <a:endParaRPr lang="en-US" sz="2400" dirty="0"/>
          </a:p>
        </p:txBody>
      </p:sp>
      <p:sp>
        <p:nvSpPr>
          <p:cNvPr id="7" name="Content Placeholder 2"/>
          <p:cNvSpPr txBox="1">
            <a:spLocks/>
          </p:cNvSpPr>
          <p:nvPr/>
        </p:nvSpPr>
        <p:spPr>
          <a:xfrm>
            <a:off x="483824" y="5105400"/>
            <a:ext cx="8229600" cy="105433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600" b="1" dirty="0" smtClean="0"/>
              <a:t>Answer: </a:t>
            </a:r>
            <a:r>
              <a:rPr lang="en-US" sz="2600" b="1" dirty="0" smtClean="0">
                <a:solidFill>
                  <a:srgbClr val="FF0000"/>
                </a:solidFill>
              </a:rPr>
              <a:t>d. FPPs can be communicated orally if there are more than 10 employees</a:t>
            </a:r>
            <a:endParaRPr lang="en-US" sz="2600" b="1" dirty="0">
              <a:solidFill>
                <a:srgbClr val="FF0000"/>
              </a:solidFill>
            </a:endParaRPr>
          </a:p>
        </p:txBody>
      </p:sp>
      <p:sp>
        <p:nvSpPr>
          <p:cNvPr id="6" name="Title 1"/>
          <p:cNvSpPr>
            <a:spLocks noGrp="1"/>
          </p:cNvSpPr>
          <p:nvPr>
            <p:ph type="title"/>
          </p:nvPr>
        </p:nvSpPr>
        <p:spPr>
          <a:xfrm>
            <a:off x="628650" y="111687"/>
            <a:ext cx="7886700" cy="878914"/>
          </a:xfrm>
        </p:spPr>
        <p:txBody>
          <a:bodyPr/>
          <a:lstStyle/>
          <a:p>
            <a:r>
              <a:rPr lang="en-US" dirty="0" smtClean="0"/>
              <a:t>Knowledge Check</a:t>
            </a:r>
            <a:endParaRPr lang="en-US" dirty="0"/>
          </a:p>
        </p:txBody>
      </p:sp>
    </p:spTree>
    <p:extLst>
      <p:ext uri="{BB962C8B-B14F-4D97-AF65-F5344CB8AC3E}">
        <p14:creationId xmlns:p14="http://schemas.microsoft.com/office/powerpoint/2010/main" val="33958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990601"/>
            <a:ext cx="7753350" cy="3962395"/>
          </a:xfrm>
        </p:spPr>
        <p:txBody>
          <a:bodyPr>
            <a:normAutofit/>
          </a:bodyPr>
          <a:lstStyle/>
          <a:p>
            <a:pPr marL="514350" indent="-514350">
              <a:buFont typeface="+mj-lt"/>
              <a:buAutoNum type="arabicPeriod" startAt="3"/>
            </a:pPr>
            <a:r>
              <a:rPr lang="en-US" sz="2800" dirty="0" smtClean="0"/>
              <a:t>Which of the following elements are required in order for a fire to occur?</a:t>
            </a:r>
          </a:p>
          <a:p>
            <a:pPr marL="914400" lvl="1" indent="-514350">
              <a:buFont typeface="+mj-lt"/>
              <a:buAutoNum type="alphaLcPeriod"/>
            </a:pPr>
            <a:r>
              <a:rPr lang="en-US" sz="2400" dirty="0" smtClean="0"/>
              <a:t>Sufficient oxygen, fuel, ignition source, and chemical reaction</a:t>
            </a:r>
          </a:p>
          <a:p>
            <a:pPr marL="914400" lvl="1" indent="-514350">
              <a:buFont typeface="+mj-lt"/>
              <a:buAutoNum type="alphaLcPeriod"/>
            </a:pPr>
            <a:r>
              <a:rPr lang="en-US" sz="2400" dirty="0" smtClean="0"/>
              <a:t>Sufficient fuel, carbon dioxide, heat, and chemical reaction</a:t>
            </a:r>
          </a:p>
          <a:p>
            <a:pPr marL="914400" lvl="1" indent="-514350">
              <a:buFont typeface="+mj-lt"/>
              <a:buAutoNum type="alphaLcPeriod"/>
            </a:pPr>
            <a:r>
              <a:rPr lang="en-US" sz="2400" dirty="0" smtClean="0"/>
              <a:t>Combustible materials, spark, heat, and mechanical reaction</a:t>
            </a:r>
          </a:p>
          <a:p>
            <a:pPr marL="914400" lvl="1" indent="-514350">
              <a:buFont typeface="+mj-lt"/>
              <a:buAutoNum type="alphaLcPeriod"/>
            </a:pPr>
            <a:r>
              <a:rPr lang="en-US" sz="2400" dirty="0" smtClean="0"/>
              <a:t>Smoke, heat, flames, and light reaction</a:t>
            </a:r>
            <a:endParaRPr lang="en-US" sz="2400" dirty="0"/>
          </a:p>
        </p:txBody>
      </p:sp>
      <p:sp>
        <p:nvSpPr>
          <p:cNvPr id="7" name="Content Placeholder 2"/>
          <p:cNvSpPr txBox="1">
            <a:spLocks/>
          </p:cNvSpPr>
          <p:nvPr/>
        </p:nvSpPr>
        <p:spPr>
          <a:xfrm>
            <a:off x="457200" y="5100800"/>
            <a:ext cx="8229600" cy="105433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600" b="1" dirty="0" smtClean="0"/>
              <a:t>Answer: </a:t>
            </a:r>
            <a:r>
              <a:rPr lang="en-US" sz="2600" b="1" dirty="0" smtClean="0">
                <a:solidFill>
                  <a:srgbClr val="FF0000"/>
                </a:solidFill>
              </a:rPr>
              <a:t>a. Sufficient oxygen, fuel, ignition source, and chemical reaction</a:t>
            </a:r>
            <a:endParaRPr lang="en-US" sz="2600" b="1" dirty="0">
              <a:solidFill>
                <a:srgbClr val="FF0000"/>
              </a:solidFill>
            </a:endParaRPr>
          </a:p>
        </p:txBody>
      </p:sp>
      <p:sp>
        <p:nvSpPr>
          <p:cNvPr id="6" name="Title 1"/>
          <p:cNvSpPr>
            <a:spLocks noGrp="1"/>
          </p:cNvSpPr>
          <p:nvPr>
            <p:ph type="title"/>
          </p:nvPr>
        </p:nvSpPr>
        <p:spPr>
          <a:xfrm>
            <a:off x="628650" y="111687"/>
            <a:ext cx="7886700" cy="878914"/>
          </a:xfrm>
        </p:spPr>
        <p:txBody>
          <a:bodyPr/>
          <a:lstStyle/>
          <a:p>
            <a:r>
              <a:rPr lang="en-US" dirty="0" smtClean="0"/>
              <a:t>Knowledge Check</a:t>
            </a:r>
            <a:endParaRPr lang="en-US" dirty="0"/>
          </a:p>
        </p:txBody>
      </p:sp>
    </p:spTree>
    <p:extLst>
      <p:ext uri="{BB962C8B-B14F-4D97-AF65-F5344CB8AC3E}">
        <p14:creationId xmlns:p14="http://schemas.microsoft.com/office/powerpoint/2010/main" val="472137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371600"/>
            <a:ext cx="7600950" cy="2971799"/>
          </a:xfrm>
        </p:spPr>
        <p:txBody>
          <a:bodyPr>
            <a:normAutofit/>
          </a:bodyPr>
          <a:lstStyle/>
          <a:p>
            <a:pPr marL="514350" indent="-514350">
              <a:buFont typeface="+mj-lt"/>
              <a:buAutoNum type="arabicPeriod" startAt="4"/>
            </a:pPr>
            <a:r>
              <a:rPr lang="en-US" sz="2800" dirty="0" smtClean="0"/>
              <a:t>Only those employees who have received training on the use of a fire extinguisher can be authorized to use a fire extinguisher during a workplace fire.</a:t>
            </a:r>
          </a:p>
          <a:p>
            <a:pPr marL="914400" lvl="1" indent="-514350">
              <a:buFont typeface="+mj-lt"/>
              <a:buAutoNum type="alphaLcPeriod"/>
            </a:pPr>
            <a:r>
              <a:rPr lang="en-US" sz="2400" dirty="0" smtClean="0"/>
              <a:t>True</a:t>
            </a:r>
          </a:p>
          <a:p>
            <a:pPr marL="914400" lvl="1" indent="-514350">
              <a:buFont typeface="+mj-lt"/>
              <a:buAutoNum type="alphaLcPeriod"/>
            </a:pPr>
            <a:r>
              <a:rPr lang="en-US" sz="2400" dirty="0" smtClean="0"/>
              <a:t>False</a:t>
            </a:r>
          </a:p>
        </p:txBody>
      </p:sp>
      <p:sp>
        <p:nvSpPr>
          <p:cNvPr id="7" name="Content Placeholder 2"/>
          <p:cNvSpPr txBox="1">
            <a:spLocks/>
          </p:cNvSpPr>
          <p:nvPr/>
        </p:nvSpPr>
        <p:spPr>
          <a:xfrm>
            <a:off x="457200" y="4654434"/>
            <a:ext cx="8229600" cy="74953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600" b="1" dirty="0" smtClean="0"/>
              <a:t>Answer: </a:t>
            </a:r>
            <a:r>
              <a:rPr lang="en-US" sz="2600" b="1" dirty="0" smtClean="0">
                <a:solidFill>
                  <a:srgbClr val="FF0000"/>
                </a:solidFill>
              </a:rPr>
              <a:t>a. True</a:t>
            </a:r>
            <a:endParaRPr lang="en-US" sz="2600" b="1" dirty="0">
              <a:solidFill>
                <a:srgbClr val="FF0000"/>
              </a:solidFill>
            </a:endParaRPr>
          </a:p>
        </p:txBody>
      </p:sp>
      <p:sp>
        <p:nvSpPr>
          <p:cNvPr id="6" name="Title 1"/>
          <p:cNvSpPr>
            <a:spLocks noGrp="1"/>
          </p:cNvSpPr>
          <p:nvPr>
            <p:ph type="title"/>
          </p:nvPr>
        </p:nvSpPr>
        <p:spPr>
          <a:xfrm>
            <a:off x="628650" y="111687"/>
            <a:ext cx="7886700" cy="878914"/>
          </a:xfrm>
        </p:spPr>
        <p:txBody>
          <a:bodyPr/>
          <a:lstStyle/>
          <a:p>
            <a:r>
              <a:rPr lang="en-US" dirty="0" smtClean="0"/>
              <a:t>Knowledge Check</a:t>
            </a:r>
            <a:endParaRPr lang="en-US" dirty="0"/>
          </a:p>
        </p:txBody>
      </p:sp>
    </p:spTree>
    <p:extLst>
      <p:ext uri="{BB962C8B-B14F-4D97-AF65-F5344CB8AC3E}">
        <p14:creationId xmlns:p14="http://schemas.microsoft.com/office/powerpoint/2010/main" val="3553518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19200" y="1181099"/>
            <a:ext cx="7010400" cy="4495801"/>
          </a:xfrm>
        </p:spPr>
        <p:txBody>
          <a:bodyPr/>
          <a:lstStyle/>
          <a:p>
            <a:pPr marL="0" indent="0">
              <a:buNone/>
            </a:pPr>
            <a:r>
              <a:rPr lang="en-US" dirty="0" smtClean="0"/>
              <a:t>Benefits of an EAP:</a:t>
            </a:r>
          </a:p>
          <a:p>
            <a:r>
              <a:rPr lang="en-US" sz="2800" dirty="0"/>
              <a:t>W</a:t>
            </a:r>
            <a:r>
              <a:rPr lang="en-US" sz="2800" dirty="0" smtClean="0"/>
              <a:t>ritten document that facilitates and organizes employer and employee actions during workplace emergencies</a:t>
            </a:r>
          </a:p>
          <a:p>
            <a:r>
              <a:rPr lang="en-US" sz="2800" dirty="0" smtClean="0"/>
              <a:t>Fewer and less severe injuries</a:t>
            </a:r>
          </a:p>
          <a:p>
            <a:r>
              <a:rPr lang="en-US" sz="2800" dirty="0" smtClean="0"/>
              <a:t>Less structural damage</a:t>
            </a:r>
          </a:p>
          <a:p>
            <a:r>
              <a:rPr lang="en-US" sz="2800" dirty="0" smtClean="0"/>
              <a:t>Reduce confusion</a:t>
            </a:r>
            <a:endParaRPr lang="en-US" sz="2800" dirty="0"/>
          </a:p>
        </p:txBody>
      </p:sp>
      <p:sp>
        <p:nvSpPr>
          <p:cNvPr id="4" name="Title 1"/>
          <p:cNvSpPr>
            <a:spLocks noGrp="1"/>
          </p:cNvSpPr>
          <p:nvPr>
            <p:ph type="title"/>
          </p:nvPr>
        </p:nvSpPr>
        <p:spPr>
          <a:xfrm>
            <a:off x="457200" y="152400"/>
            <a:ext cx="8229600" cy="762000"/>
          </a:xfrm>
          <a:prstGeom prst="rect">
            <a:avLst/>
          </a:prstGeom>
        </p:spPr>
        <p:txBody>
          <a:bodyPr/>
          <a:lstStyle/>
          <a:p>
            <a:r>
              <a:rPr lang="en-US" dirty="0" smtClean="0"/>
              <a:t>Emergency </a:t>
            </a:r>
            <a:r>
              <a:rPr lang="en-US" dirty="0"/>
              <a:t>Action </a:t>
            </a:r>
            <a:r>
              <a:rPr lang="en-US" dirty="0" smtClean="0"/>
              <a:t>Plans</a:t>
            </a:r>
            <a:endParaRPr lang="en-US" dirty="0"/>
          </a:p>
        </p:txBody>
      </p:sp>
    </p:spTree>
    <p:extLst>
      <p:ext uri="{BB962C8B-B14F-4D97-AF65-F5344CB8AC3E}">
        <p14:creationId xmlns:p14="http://schemas.microsoft.com/office/powerpoint/2010/main" val="369727387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7817" y="977748"/>
            <a:ext cx="7086600" cy="4495799"/>
          </a:xfrm>
        </p:spPr>
        <p:txBody>
          <a:bodyPr>
            <a:normAutofit lnSpcReduction="10000"/>
          </a:bodyPr>
          <a:lstStyle/>
          <a:p>
            <a:pPr marL="514350" indent="-514350">
              <a:buFont typeface="+mj-lt"/>
              <a:buAutoNum type="arabicPeriod" startAt="5"/>
            </a:pPr>
            <a:r>
              <a:rPr lang="en-US" sz="2800" dirty="0" smtClean="0"/>
              <a:t>Which of the following statements represents an element of a good emergency evacuation floor plan?</a:t>
            </a:r>
          </a:p>
          <a:p>
            <a:pPr marL="914400" lvl="1" indent="-514350">
              <a:buFont typeface="+mj-lt"/>
              <a:buAutoNum type="alphaLcPeriod"/>
            </a:pPr>
            <a:r>
              <a:rPr lang="en-US" sz="2400" dirty="0" smtClean="0"/>
              <a:t>Designates one exit pathway so as not to confuse evacuees</a:t>
            </a:r>
          </a:p>
          <a:p>
            <a:pPr marL="914400" lvl="1" indent="-514350">
              <a:buFont typeface="+mj-lt"/>
              <a:buAutoNum type="alphaLcPeriod"/>
            </a:pPr>
            <a:r>
              <a:rPr lang="en-US" sz="2400" dirty="0" smtClean="0"/>
              <a:t>Indicates locations of elevators used to reach emergency exit</a:t>
            </a:r>
          </a:p>
          <a:p>
            <a:pPr marL="914400" lvl="1" indent="-514350">
              <a:buFont typeface="+mj-lt"/>
              <a:buAutoNum type="alphaLcPeriod"/>
            </a:pPr>
            <a:r>
              <a:rPr lang="en-US" sz="2400" dirty="0" smtClean="0"/>
              <a:t>Directs exits away from rooms with hazardous materials</a:t>
            </a:r>
          </a:p>
          <a:p>
            <a:pPr marL="914400" lvl="1" indent="-514350">
              <a:buFont typeface="+mj-lt"/>
              <a:buAutoNum type="alphaLcPeriod"/>
            </a:pPr>
            <a:r>
              <a:rPr lang="en-US" sz="2400" dirty="0" smtClean="0"/>
              <a:t>Indicates restrooms and windows as potential exits</a:t>
            </a:r>
            <a:endParaRPr lang="en-US" sz="2400" dirty="0"/>
          </a:p>
        </p:txBody>
      </p:sp>
      <p:sp>
        <p:nvSpPr>
          <p:cNvPr id="7" name="Content Placeholder 2"/>
          <p:cNvSpPr txBox="1">
            <a:spLocks/>
          </p:cNvSpPr>
          <p:nvPr/>
        </p:nvSpPr>
        <p:spPr>
          <a:xfrm>
            <a:off x="1066800" y="5181600"/>
            <a:ext cx="7010400" cy="914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600" b="1" dirty="0" smtClean="0"/>
              <a:t>Answer: </a:t>
            </a:r>
            <a:r>
              <a:rPr lang="en-US" sz="2600" b="1" dirty="0" smtClean="0">
                <a:solidFill>
                  <a:srgbClr val="FF0000"/>
                </a:solidFill>
              </a:rPr>
              <a:t>c. Directs exits away from rooms with hazardous materials</a:t>
            </a:r>
            <a:endParaRPr lang="en-US" sz="2600" b="1" dirty="0">
              <a:solidFill>
                <a:srgbClr val="FF0000"/>
              </a:solidFill>
            </a:endParaRPr>
          </a:p>
        </p:txBody>
      </p:sp>
      <p:sp>
        <p:nvSpPr>
          <p:cNvPr id="6" name="Title 1"/>
          <p:cNvSpPr>
            <a:spLocks noGrp="1"/>
          </p:cNvSpPr>
          <p:nvPr>
            <p:ph type="title"/>
          </p:nvPr>
        </p:nvSpPr>
        <p:spPr>
          <a:xfrm>
            <a:off x="628650" y="111687"/>
            <a:ext cx="7886700" cy="878914"/>
          </a:xfrm>
        </p:spPr>
        <p:txBody>
          <a:bodyPr/>
          <a:lstStyle/>
          <a:p>
            <a:r>
              <a:rPr lang="en-US" dirty="0" smtClean="0"/>
              <a:t>Knowledge Check</a:t>
            </a:r>
            <a:endParaRPr lang="en-US" dirty="0"/>
          </a:p>
        </p:txBody>
      </p:sp>
    </p:spTree>
    <p:extLst>
      <p:ext uri="{BB962C8B-B14F-4D97-AF65-F5344CB8AC3E}">
        <p14:creationId xmlns:p14="http://schemas.microsoft.com/office/powerpoint/2010/main" val="256376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143000"/>
            <a:ext cx="7315200" cy="3505199"/>
          </a:xfrm>
        </p:spPr>
        <p:txBody>
          <a:bodyPr>
            <a:normAutofit/>
          </a:bodyPr>
          <a:lstStyle/>
          <a:p>
            <a:pPr marL="514350" indent="-514350">
              <a:buFont typeface="+mj-lt"/>
              <a:buAutoNum type="arabicPeriod" startAt="6"/>
            </a:pPr>
            <a:r>
              <a:rPr lang="en-US" sz="2800" dirty="0" smtClean="0"/>
              <a:t>Trash fires involving paper and wood products are __ fires.</a:t>
            </a:r>
          </a:p>
          <a:p>
            <a:pPr marL="914400" lvl="1" indent="-514350">
              <a:buFont typeface="+mj-lt"/>
              <a:buAutoNum type="alphaLcPeriod"/>
            </a:pPr>
            <a:r>
              <a:rPr lang="en-US" sz="2400" dirty="0" smtClean="0"/>
              <a:t>Class A</a:t>
            </a:r>
          </a:p>
          <a:p>
            <a:pPr marL="914400" lvl="1" indent="-514350">
              <a:buFont typeface="+mj-lt"/>
              <a:buAutoNum type="alphaLcPeriod"/>
            </a:pPr>
            <a:r>
              <a:rPr lang="en-US" sz="2400" dirty="0"/>
              <a:t>Class </a:t>
            </a:r>
            <a:r>
              <a:rPr lang="en-US" sz="2400" dirty="0" smtClean="0"/>
              <a:t>B</a:t>
            </a:r>
            <a:endParaRPr lang="en-US" sz="2400" dirty="0"/>
          </a:p>
          <a:p>
            <a:pPr marL="914400" lvl="1" indent="-514350">
              <a:buFont typeface="+mj-lt"/>
              <a:buAutoNum type="alphaLcPeriod"/>
            </a:pPr>
            <a:r>
              <a:rPr lang="en-US" sz="2400" dirty="0"/>
              <a:t>Class </a:t>
            </a:r>
            <a:r>
              <a:rPr lang="en-US" sz="2400" dirty="0" smtClean="0"/>
              <a:t>C</a:t>
            </a:r>
            <a:endParaRPr lang="en-US" sz="2400" dirty="0"/>
          </a:p>
          <a:p>
            <a:pPr marL="914400" lvl="1" indent="-514350">
              <a:buFont typeface="+mj-lt"/>
              <a:buAutoNum type="alphaLcPeriod"/>
            </a:pPr>
            <a:r>
              <a:rPr lang="en-US" sz="2400" dirty="0"/>
              <a:t>Class </a:t>
            </a:r>
            <a:r>
              <a:rPr lang="en-US" sz="2400" dirty="0" smtClean="0"/>
              <a:t>D</a:t>
            </a:r>
            <a:endParaRPr lang="en-US" sz="2400" dirty="0"/>
          </a:p>
        </p:txBody>
      </p:sp>
      <p:sp>
        <p:nvSpPr>
          <p:cNvPr id="7" name="Content Placeholder 2"/>
          <p:cNvSpPr txBox="1">
            <a:spLocks/>
          </p:cNvSpPr>
          <p:nvPr/>
        </p:nvSpPr>
        <p:spPr>
          <a:xfrm>
            <a:off x="457200" y="4678493"/>
            <a:ext cx="8229600" cy="76200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600" b="1" dirty="0" smtClean="0"/>
              <a:t>Answer: </a:t>
            </a:r>
            <a:r>
              <a:rPr lang="en-US" sz="2600" b="1" dirty="0" smtClean="0">
                <a:solidFill>
                  <a:srgbClr val="FF0000"/>
                </a:solidFill>
              </a:rPr>
              <a:t>a. Class A</a:t>
            </a:r>
            <a:endParaRPr lang="en-US" sz="2600" b="1" dirty="0">
              <a:solidFill>
                <a:srgbClr val="FF0000"/>
              </a:solidFill>
            </a:endParaRPr>
          </a:p>
        </p:txBody>
      </p:sp>
      <p:sp>
        <p:nvSpPr>
          <p:cNvPr id="6" name="Title 1"/>
          <p:cNvSpPr>
            <a:spLocks noGrp="1"/>
          </p:cNvSpPr>
          <p:nvPr>
            <p:ph type="title"/>
          </p:nvPr>
        </p:nvSpPr>
        <p:spPr>
          <a:xfrm>
            <a:off x="628650" y="111687"/>
            <a:ext cx="7886700" cy="878914"/>
          </a:xfrm>
        </p:spPr>
        <p:txBody>
          <a:bodyPr/>
          <a:lstStyle/>
          <a:p>
            <a:r>
              <a:rPr lang="en-US" dirty="0" smtClean="0"/>
              <a:t>Knowledge Check</a:t>
            </a:r>
            <a:endParaRPr lang="en-US" dirty="0"/>
          </a:p>
        </p:txBody>
      </p:sp>
    </p:spTree>
    <p:extLst>
      <p:ext uri="{BB962C8B-B14F-4D97-AF65-F5344CB8AC3E}">
        <p14:creationId xmlns:p14="http://schemas.microsoft.com/office/powerpoint/2010/main" val="1036017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143000"/>
            <a:ext cx="8058150" cy="3581400"/>
          </a:xfrm>
        </p:spPr>
        <p:txBody>
          <a:bodyPr>
            <a:normAutofit/>
          </a:bodyPr>
          <a:lstStyle/>
          <a:p>
            <a:pPr marL="514350" indent="-514350">
              <a:buFont typeface="+mj-lt"/>
              <a:buAutoNum type="arabicPeriod" startAt="7"/>
            </a:pPr>
            <a:r>
              <a:rPr lang="en-US" sz="2800" dirty="0" smtClean="0"/>
              <a:t>Which fire extinguisher is appropriate for use on a fire involving gasoline in a confined space when no respiratory protection is available?</a:t>
            </a:r>
          </a:p>
          <a:p>
            <a:pPr marL="914400" lvl="1" indent="-514350">
              <a:buFont typeface="+mj-lt"/>
              <a:buAutoNum type="alphaLcPeriod"/>
            </a:pPr>
            <a:r>
              <a:rPr lang="en-US" sz="2400" dirty="0" smtClean="0"/>
              <a:t>Water (APW) extinguisher</a:t>
            </a:r>
          </a:p>
          <a:p>
            <a:pPr marL="914400" lvl="1" indent="-514350">
              <a:buFont typeface="+mj-lt"/>
              <a:buAutoNum type="alphaLcPeriod"/>
            </a:pPr>
            <a:r>
              <a:rPr lang="en-US" sz="2400" dirty="0" smtClean="0"/>
              <a:t>Carbon dioxide extinguisher</a:t>
            </a:r>
          </a:p>
          <a:p>
            <a:pPr marL="914400" lvl="1" indent="-514350">
              <a:buFont typeface="+mj-lt"/>
              <a:buAutoNum type="alphaLcPeriod"/>
            </a:pPr>
            <a:r>
              <a:rPr lang="en-US" sz="2400" dirty="0" smtClean="0"/>
              <a:t>Dry chemical extinguisher</a:t>
            </a:r>
          </a:p>
          <a:p>
            <a:pPr marL="914400" lvl="1" indent="-514350">
              <a:buFont typeface="+mj-lt"/>
              <a:buAutoNum type="alphaLcPeriod"/>
            </a:pPr>
            <a:r>
              <a:rPr lang="en-US" sz="2400" dirty="0" smtClean="0"/>
              <a:t>Class K dry-type extinguisher</a:t>
            </a:r>
            <a:endParaRPr lang="en-US" sz="2400" dirty="0"/>
          </a:p>
        </p:txBody>
      </p:sp>
      <p:sp>
        <p:nvSpPr>
          <p:cNvPr id="7" name="Content Placeholder 2"/>
          <p:cNvSpPr txBox="1">
            <a:spLocks/>
          </p:cNvSpPr>
          <p:nvPr/>
        </p:nvSpPr>
        <p:spPr>
          <a:xfrm>
            <a:off x="457200" y="4800599"/>
            <a:ext cx="8229600" cy="105433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600" b="1" dirty="0" smtClean="0"/>
              <a:t>Answer: </a:t>
            </a:r>
            <a:r>
              <a:rPr lang="en-US" sz="2600" b="1" dirty="0" smtClean="0">
                <a:solidFill>
                  <a:srgbClr val="FF0000"/>
                </a:solidFill>
              </a:rPr>
              <a:t>c. Dry chemical extinguisher</a:t>
            </a:r>
            <a:endParaRPr lang="en-US" sz="2600" b="1" dirty="0">
              <a:solidFill>
                <a:srgbClr val="FF0000"/>
              </a:solidFill>
            </a:endParaRPr>
          </a:p>
        </p:txBody>
      </p:sp>
      <p:sp>
        <p:nvSpPr>
          <p:cNvPr id="6" name="Title 1"/>
          <p:cNvSpPr>
            <a:spLocks noGrp="1"/>
          </p:cNvSpPr>
          <p:nvPr>
            <p:ph type="title"/>
          </p:nvPr>
        </p:nvSpPr>
        <p:spPr>
          <a:xfrm>
            <a:off x="628650" y="111687"/>
            <a:ext cx="7886700" cy="878914"/>
          </a:xfrm>
        </p:spPr>
        <p:txBody>
          <a:bodyPr/>
          <a:lstStyle/>
          <a:p>
            <a:r>
              <a:rPr lang="en-US" dirty="0" smtClean="0"/>
              <a:t>Knowledge Check</a:t>
            </a:r>
            <a:endParaRPr lang="en-US" dirty="0"/>
          </a:p>
        </p:txBody>
      </p:sp>
    </p:spTree>
    <p:extLst>
      <p:ext uri="{BB962C8B-B14F-4D97-AF65-F5344CB8AC3E}">
        <p14:creationId xmlns:p14="http://schemas.microsoft.com/office/powerpoint/2010/main" val="229738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219199"/>
            <a:ext cx="7315200" cy="3581399"/>
          </a:xfrm>
        </p:spPr>
        <p:txBody>
          <a:bodyPr>
            <a:normAutofit/>
          </a:bodyPr>
          <a:lstStyle/>
          <a:p>
            <a:pPr marL="514350" indent="-514350">
              <a:buFont typeface="+mj-lt"/>
              <a:buAutoNum type="arabicPeriod" startAt="8"/>
            </a:pPr>
            <a:r>
              <a:rPr lang="en-US" sz="2800" dirty="0" smtClean="0"/>
              <a:t>The P.A.S.S. technique for using a fire extinguisher means ___.</a:t>
            </a:r>
          </a:p>
          <a:p>
            <a:pPr marL="914400" lvl="1" indent="-514350">
              <a:buFont typeface="+mj-lt"/>
              <a:buAutoNum type="alphaLcPeriod"/>
            </a:pPr>
            <a:r>
              <a:rPr lang="en-US" sz="2400" dirty="0" smtClean="0"/>
              <a:t>Position, aim, sweep, slowly</a:t>
            </a:r>
          </a:p>
          <a:p>
            <a:pPr marL="914400" lvl="1" indent="-514350">
              <a:buFont typeface="+mj-lt"/>
              <a:buAutoNum type="alphaLcPeriod"/>
            </a:pPr>
            <a:r>
              <a:rPr lang="en-US" sz="2400" dirty="0" smtClean="0"/>
              <a:t>Pull, aim, squeeze, sweep</a:t>
            </a:r>
          </a:p>
          <a:p>
            <a:pPr marL="914400" lvl="1" indent="-514350">
              <a:buFont typeface="+mj-lt"/>
              <a:buAutoNum type="alphaLcPeriod"/>
            </a:pPr>
            <a:r>
              <a:rPr lang="en-US" sz="2400" dirty="0" smtClean="0"/>
              <a:t>Point, away, side-to-side</a:t>
            </a:r>
          </a:p>
          <a:p>
            <a:pPr marL="914400" lvl="1" indent="-514350">
              <a:buFont typeface="+mj-lt"/>
              <a:buAutoNum type="alphaLcPeriod"/>
            </a:pPr>
            <a:r>
              <a:rPr lang="en-US" sz="2400" dirty="0" smtClean="0"/>
              <a:t>Pin, approach, start, stop</a:t>
            </a:r>
            <a:endParaRPr lang="en-US" sz="2400" dirty="0"/>
          </a:p>
        </p:txBody>
      </p:sp>
      <p:sp>
        <p:nvSpPr>
          <p:cNvPr id="7" name="Content Placeholder 2"/>
          <p:cNvSpPr txBox="1">
            <a:spLocks/>
          </p:cNvSpPr>
          <p:nvPr/>
        </p:nvSpPr>
        <p:spPr>
          <a:xfrm>
            <a:off x="457200" y="4502029"/>
            <a:ext cx="8229600" cy="105433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600" b="1" dirty="0" smtClean="0"/>
              <a:t>Answer: </a:t>
            </a:r>
            <a:r>
              <a:rPr lang="en-US" sz="2600" b="1" dirty="0" smtClean="0">
                <a:solidFill>
                  <a:srgbClr val="FF0000"/>
                </a:solidFill>
              </a:rPr>
              <a:t>b. Pull, aim, squeeze, sweep</a:t>
            </a:r>
            <a:endParaRPr lang="en-US" sz="2600" b="1" dirty="0">
              <a:solidFill>
                <a:srgbClr val="FF0000"/>
              </a:solidFill>
            </a:endParaRPr>
          </a:p>
        </p:txBody>
      </p:sp>
      <p:sp>
        <p:nvSpPr>
          <p:cNvPr id="6" name="Title 1"/>
          <p:cNvSpPr>
            <a:spLocks noGrp="1"/>
          </p:cNvSpPr>
          <p:nvPr>
            <p:ph type="title"/>
          </p:nvPr>
        </p:nvSpPr>
        <p:spPr>
          <a:xfrm>
            <a:off x="628650" y="111687"/>
            <a:ext cx="7886700" cy="878914"/>
          </a:xfrm>
        </p:spPr>
        <p:txBody>
          <a:bodyPr/>
          <a:lstStyle/>
          <a:p>
            <a:r>
              <a:rPr lang="en-US" dirty="0" smtClean="0"/>
              <a:t>Knowledge Check</a:t>
            </a:r>
            <a:endParaRPr lang="en-US" dirty="0"/>
          </a:p>
        </p:txBody>
      </p:sp>
    </p:spTree>
    <p:extLst>
      <p:ext uri="{BB962C8B-B14F-4D97-AF65-F5344CB8AC3E}">
        <p14:creationId xmlns:p14="http://schemas.microsoft.com/office/powerpoint/2010/main" val="3741017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43000"/>
            <a:ext cx="7467600" cy="3505199"/>
          </a:xfrm>
        </p:spPr>
        <p:txBody>
          <a:bodyPr>
            <a:normAutofit/>
          </a:bodyPr>
          <a:lstStyle/>
          <a:p>
            <a:pPr marL="514350" indent="-514350">
              <a:buFont typeface="+mj-lt"/>
              <a:buAutoNum type="arabicPeriod" startAt="9"/>
            </a:pPr>
            <a:r>
              <a:rPr lang="en-US" sz="2800" dirty="0" smtClean="0"/>
              <a:t>At minimum, how often must maintenance checks be performed on portable fire extinguishers?</a:t>
            </a:r>
          </a:p>
          <a:p>
            <a:pPr marL="914400" lvl="1" indent="-514350">
              <a:buFont typeface="+mj-lt"/>
              <a:buAutoNum type="alphaLcPeriod"/>
            </a:pPr>
            <a:r>
              <a:rPr lang="en-US" sz="2400" dirty="0" smtClean="0"/>
              <a:t>Once a month</a:t>
            </a:r>
          </a:p>
          <a:p>
            <a:pPr marL="914400" lvl="1" indent="-514350">
              <a:buFont typeface="+mj-lt"/>
              <a:buAutoNum type="alphaLcPeriod"/>
            </a:pPr>
            <a:r>
              <a:rPr lang="en-US" sz="2400" dirty="0" smtClean="0"/>
              <a:t>Once a year</a:t>
            </a:r>
          </a:p>
          <a:p>
            <a:pPr marL="914400" lvl="1" indent="-514350">
              <a:buFont typeface="+mj-lt"/>
              <a:buAutoNum type="alphaLcPeriod"/>
            </a:pPr>
            <a:r>
              <a:rPr lang="en-US" sz="2400" dirty="0"/>
              <a:t>Once </a:t>
            </a:r>
            <a:r>
              <a:rPr lang="en-US" sz="2400" dirty="0" smtClean="0"/>
              <a:t>every two years</a:t>
            </a:r>
            <a:endParaRPr lang="en-US" sz="2400" dirty="0"/>
          </a:p>
          <a:p>
            <a:pPr marL="914400" lvl="1" indent="-514350">
              <a:buFont typeface="+mj-lt"/>
              <a:buAutoNum type="alphaLcPeriod"/>
            </a:pPr>
            <a:r>
              <a:rPr lang="en-US" sz="2400" dirty="0"/>
              <a:t>Once </a:t>
            </a:r>
            <a:r>
              <a:rPr lang="en-US" sz="2400" dirty="0" smtClean="0"/>
              <a:t>every five years</a:t>
            </a:r>
            <a:endParaRPr lang="en-US" sz="2400" dirty="0"/>
          </a:p>
        </p:txBody>
      </p:sp>
      <p:sp>
        <p:nvSpPr>
          <p:cNvPr id="7" name="Content Placeholder 2"/>
          <p:cNvSpPr txBox="1">
            <a:spLocks/>
          </p:cNvSpPr>
          <p:nvPr/>
        </p:nvSpPr>
        <p:spPr>
          <a:xfrm>
            <a:off x="457200" y="4648199"/>
            <a:ext cx="8229600" cy="76200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600" b="1" dirty="0" smtClean="0"/>
              <a:t>Answer: </a:t>
            </a:r>
            <a:r>
              <a:rPr lang="en-US" sz="2600" b="1" dirty="0" smtClean="0">
                <a:solidFill>
                  <a:srgbClr val="FF0000"/>
                </a:solidFill>
              </a:rPr>
              <a:t>b. once a year</a:t>
            </a:r>
            <a:endParaRPr lang="en-US" sz="2600" b="1" dirty="0">
              <a:solidFill>
                <a:srgbClr val="FF0000"/>
              </a:solidFill>
            </a:endParaRPr>
          </a:p>
        </p:txBody>
      </p:sp>
      <p:sp>
        <p:nvSpPr>
          <p:cNvPr id="6" name="Title 1"/>
          <p:cNvSpPr>
            <a:spLocks noGrp="1"/>
          </p:cNvSpPr>
          <p:nvPr>
            <p:ph type="title"/>
          </p:nvPr>
        </p:nvSpPr>
        <p:spPr>
          <a:xfrm>
            <a:off x="628650" y="111687"/>
            <a:ext cx="7886700" cy="878914"/>
          </a:xfrm>
        </p:spPr>
        <p:txBody>
          <a:bodyPr/>
          <a:lstStyle/>
          <a:p>
            <a:r>
              <a:rPr lang="en-US" dirty="0" smtClean="0"/>
              <a:t>Knowledge Check</a:t>
            </a:r>
            <a:endParaRPr lang="en-US" dirty="0"/>
          </a:p>
        </p:txBody>
      </p:sp>
    </p:spTree>
    <p:extLst>
      <p:ext uri="{BB962C8B-B14F-4D97-AF65-F5344CB8AC3E}">
        <p14:creationId xmlns:p14="http://schemas.microsoft.com/office/powerpoint/2010/main" val="3531690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1295400"/>
            <a:ext cx="7315200" cy="4495801"/>
          </a:xfrm>
        </p:spPr>
        <p:txBody>
          <a:bodyPr/>
          <a:lstStyle/>
          <a:p>
            <a:pPr marL="0" indent="0">
              <a:buNone/>
            </a:pPr>
            <a:r>
              <a:rPr lang="en-US" dirty="0" smtClean="0"/>
              <a:t>Purpose of an EAP:</a:t>
            </a:r>
          </a:p>
          <a:p>
            <a:r>
              <a:rPr lang="en-US" sz="2800" dirty="0" smtClean="0"/>
              <a:t>Describes actions to be taken to ensure employee safety during an emergency</a:t>
            </a:r>
          </a:p>
          <a:p>
            <a:r>
              <a:rPr lang="en-US" sz="2800" dirty="0" smtClean="0"/>
              <a:t>Uses floor plans/maps to show emergency escape routes</a:t>
            </a:r>
          </a:p>
          <a:p>
            <a:r>
              <a:rPr lang="en-US" sz="2800" dirty="0" smtClean="0"/>
              <a:t>Tells employees what actions to take</a:t>
            </a:r>
          </a:p>
          <a:p>
            <a:r>
              <a:rPr lang="en-US" sz="2800" dirty="0" smtClean="0"/>
              <a:t>Covers reasonably expected emergencies</a:t>
            </a:r>
            <a:endParaRPr lang="en-US" sz="2800" dirty="0"/>
          </a:p>
        </p:txBody>
      </p:sp>
      <p:sp>
        <p:nvSpPr>
          <p:cNvPr id="4" name="Title 1"/>
          <p:cNvSpPr>
            <a:spLocks noGrp="1"/>
          </p:cNvSpPr>
          <p:nvPr>
            <p:ph type="title"/>
          </p:nvPr>
        </p:nvSpPr>
        <p:spPr>
          <a:xfrm>
            <a:off x="457200" y="152400"/>
            <a:ext cx="8229600" cy="762000"/>
          </a:xfrm>
          <a:prstGeom prst="rect">
            <a:avLst/>
          </a:prstGeom>
        </p:spPr>
        <p:txBody>
          <a:bodyPr/>
          <a:lstStyle/>
          <a:p>
            <a:r>
              <a:rPr lang="en-US" dirty="0" smtClean="0"/>
              <a:t>Emergency </a:t>
            </a:r>
            <a:r>
              <a:rPr lang="en-US" dirty="0"/>
              <a:t>Action </a:t>
            </a:r>
            <a:r>
              <a:rPr lang="en-US" dirty="0" smtClean="0"/>
              <a:t>Plans</a:t>
            </a:r>
            <a:endParaRPr lang="en-US" dirty="0"/>
          </a:p>
        </p:txBody>
      </p:sp>
    </p:spTree>
    <p:extLst>
      <p:ext uri="{BB962C8B-B14F-4D97-AF65-F5344CB8AC3E}">
        <p14:creationId xmlns:p14="http://schemas.microsoft.com/office/powerpoint/2010/main" val="1106730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a:prstGeom prst="rect">
            <a:avLst/>
          </a:prstGeom>
        </p:spPr>
        <p:txBody>
          <a:bodyPr/>
          <a:lstStyle/>
          <a:p>
            <a:r>
              <a:rPr lang="en-US" dirty="0" smtClean="0"/>
              <a:t>Emergency </a:t>
            </a:r>
            <a:r>
              <a:rPr lang="en-US" dirty="0"/>
              <a:t>Action </a:t>
            </a:r>
            <a:r>
              <a:rPr lang="en-US" dirty="0" smtClean="0"/>
              <a:t>Plans</a:t>
            </a:r>
            <a:endParaRPr lang="en-US" dirty="0"/>
          </a:p>
        </p:txBody>
      </p:sp>
      <p:sp>
        <p:nvSpPr>
          <p:cNvPr id="3" name="Content Placeholder 2"/>
          <p:cNvSpPr>
            <a:spLocks noGrp="1"/>
          </p:cNvSpPr>
          <p:nvPr>
            <p:ph idx="1"/>
          </p:nvPr>
        </p:nvSpPr>
        <p:spPr>
          <a:xfrm>
            <a:off x="685800" y="1143000"/>
            <a:ext cx="6248400" cy="4191000"/>
          </a:xfrm>
        </p:spPr>
        <p:txBody>
          <a:bodyPr/>
          <a:lstStyle/>
          <a:p>
            <a:pPr marL="0" indent="0">
              <a:buNone/>
            </a:pPr>
            <a:r>
              <a:rPr lang="en-US" dirty="0"/>
              <a:t>R</a:t>
            </a:r>
            <a:r>
              <a:rPr lang="en-US" dirty="0" smtClean="0"/>
              <a:t>equired elements of plan:</a:t>
            </a:r>
          </a:p>
          <a:p>
            <a:r>
              <a:rPr lang="en-US" sz="2800" dirty="0" smtClean="0"/>
              <a:t>Means of reporting</a:t>
            </a:r>
          </a:p>
          <a:p>
            <a:r>
              <a:rPr lang="en-US" sz="2800" dirty="0" smtClean="0"/>
              <a:t>Evacuation procedures and emergency escape routes</a:t>
            </a:r>
          </a:p>
          <a:p>
            <a:r>
              <a:rPr lang="en-US" sz="2800" dirty="0" smtClean="0"/>
              <a:t>Procedures for critical operations</a:t>
            </a:r>
          </a:p>
          <a:p>
            <a:r>
              <a:rPr lang="en-US" sz="2800" dirty="0" smtClean="0"/>
              <a:t>Accounting of employees</a:t>
            </a:r>
          </a:p>
          <a:p>
            <a:r>
              <a:rPr lang="en-US" sz="2800" dirty="0" smtClean="0"/>
              <a:t>Rescue and medical duties</a:t>
            </a:r>
          </a:p>
          <a:p>
            <a:r>
              <a:rPr lang="en-US" sz="2800" dirty="0" smtClean="0"/>
              <a:t>Contact persons</a:t>
            </a:r>
            <a:endParaRPr lang="en-US" sz="2800" dirty="0"/>
          </a:p>
        </p:txBody>
      </p:sp>
      <p:pic>
        <p:nvPicPr>
          <p:cNvPr id="4" name="Picture 3" title="evacuation sig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81690" y="4746076"/>
            <a:ext cx="1845720" cy="1384290"/>
          </a:xfrm>
          <a:prstGeom prst="rect">
            <a:avLst/>
          </a:prstGeom>
        </p:spPr>
      </p:pic>
      <p:pic>
        <p:nvPicPr>
          <p:cNvPr id="5" name="Picture 4" title="People looking at map"/>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6022" y="3275463"/>
            <a:ext cx="1897057" cy="1357450"/>
          </a:xfrm>
          <a:prstGeom prst="rect">
            <a:avLst/>
          </a:prstGeom>
        </p:spPr>
      </p:pic>
      <p:pic>
        <p:nvPicPr>
          <p:cNvPr id="6" name="Picture 5" title="Man with radio"/>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30680" y="1028700"/>
            <a:ext cx="1422400" cy="2133600"/>
          </a:xfrm>
          <a:prstGeom prst="rect">
            <a:avLst/>
          </a:prstGeom>
        </p:spPr>
      </p:pic>
      <p:sp>
        <p:nvSpPr>
          <p:cNvPr id="7" name="TextBox 6"/>
          <p:cNvSpPr txBox="1"/>
          <p:nvPr/>
        </p:nvSpPr>
        <p:spPr>
          <a:xfrm>
            <a:off x="4796137" y="5949041"/>
            <a:ext cx="1645100" cy="215444"/>
          </a:xfrm>
          <a:prstGeom prst="rect">
            <a:avLst/>
          </a:prstGeom>
          <a:noFill/>
        </p:spPr>
        <p:txBody>
          <a:bodyPr wrap="square" rtlCol="0">
            <a:spAutoFit/>
          </a:bodyPr>
          <a:lstStyle/>
          <a:p>
            <a:pPr algn="ctr"/>
            <a:r>
              <a:rPr lang="en-US" sz="800" dirty="0" smtClean="0"/>
              <a:t>Source of graphics: OSHA</a:t>
            </a:r>
            <a:endParaRPr lang="en-US" sz="800" dirty="0"/>
          </a:p>
        </p:txBody>
      </p:sp>
    </p:spTree>
    <p:extLst>
      <p:ext uri="{BB962C8B-B14F-4D97-AF65-F5344CB8AC3E}">
        <p14:creationId xmlns:p14="http://schemas.microsoft.com/office/powerpoint/2010/main" val="32123446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25043"/>
          </a:xfrm>
          <a:prstGeom prst="rect">
            <a:avLst/>
          </a:prstGeom>
        </p:spPr>
        <p:txBody>
          <a:bodyPr/>
          <a:lstStyle/>
          <a:p>
            <a:r>
              <a:rPr lang="en-US" dirty="0"/>
              <a:t>Emergency Action Plans</a:t>
            </a:r>
          </a:p>
        </p:txBody>
      </p:sp>
      <p:sp>
        <p:nvSpPr>
          <p:cNvPr id="3" name="Content Placeholder 2"/>
          <p:cNvSpPr>
            <a:spLocks noGrp="1"/>
          </p:cNvSpPr>
          <p:nvPr>
            <p:ph idx="1"/>
          </p:nvPr>
        </p:nvSpPr>
        <p:spPr>
          <a:xfrm>
            <a:off x="685800" y="901243"/>
            <a:ext cx="8001000" cy="5096860"/>
          </a:xfrm>
        </p:spPr>
        <p:txBody>
          <a:bodyPr/>
          <a:lstStyle/>
          <a:p>
            <a:r>
              <a:rPr lang="en-US" sz="2800" dirty="0" smtClean="0"/>
              <a:t>Training employees on the EAP</a:t>
            </a:r>
          </a:p>
          <a:p>
            <a:pPr lvl="1"/>
            <a:r>
              <a:rPr lang="en-US" sz="2400" dirty="0" smtClean="0"/>
              <a:t>Review plan with each employee</a:t>
            </a:r>
          </a:p>
          <a:p>
            <a:pPr lvl="2"/>
            <a:r>
              <a:rPr lang="en-US" sz="2000" dirty="0" smtClean="0"/>
              <a:t>Initial development of plan</a:t>
            </a:r>
          </a:p>
          <a:p>
            <a:pPr lvl="2"/>
            <a:r>
              <a:rPr lang="en-US" sz="2000" dirty="0" smtClean="0"/>
              <a:t>Initial assignment of employee to job</a:t>
            </a:r>
          </a:p>
          <a:p>
            <a:pPr lvl="2"/>
            <a:r>
              <a:rPr lang="en-US" sz="2000" dirty="0" smtClean="0"/>
              <a:t>Changes to plan or employee actions/responsibilities </a:t>
            </a:r>
          </a:p>
          <a:p>
            <a:pPr lvl="1"/>
            <a:r>
              <a:rPr lang="en-US" sz="2400" dirty="0" smtClean="0"/>
              <a:t>Annual retraining with drills to practice evacuation and gathering in assembly area</a:t>
            </a:r>
          </a:p>
          <a:p>
            <a:pPr lvl="1"/>
            <a:r>
              <a:rPr lang="en-US" sz="2400" dirty="0" smtClean="0"/>
              <a:t>Educate/train</a:t>
            </a:r>
          </a:p>
          <a:p>
            <a:pPr lvl="2"/>
            <a:r>
              <a:rPr lang="en-US" sz="2000" dirty="0"/>
              <a:t>T</a:t>
            </a:r>
            <a:r>
              <a:rPr lang="en-US" sz="2000" dirty="0" smtClean="0"/>
              <a:t>ypes of emergencies</a:t>
            </a:r>
          </a:p>
          <a:p>
            <a:pPr lvl="2"/>
            <a:r>
              <a:rPr lang="en-US" sz="2000" dirty="0"/>
              <a:t>C</a:t>
            </a:r>
            <a:r>
              <a:rPr lang="en-US" sz="2000" dirty="0" smtClean="0"/>
              <a:t>ourse of actions</a:t>
            </a:r>
          </a:p>
          <a:p>
            <a:pPr lvl="2"/>
            <a:r>
              <a:rPr lang="en-US" sz="2000" dirty="0" smtClean="0"/>
              <a:t>Functions and elements of EAP</a:t>
            </a:r>
          </a:p>
          <a:p>
            <a:pPr lvl="2"/>
            <a:r>
              <a:rPr lang="en-US" sz="2000" dirty="0" smtClean="0"/>
              <a:t>Special hazards</a:t>
            </a:r>
          </a:p>
          <a:p>
            <a:pPr lvl="2"/>
            <a:r>
              <a:rPr lang="en-US" sz="2000" dirty="0" smtClean="0"/>
              <a:t>Fire hazards and fire prevention plan</a:t>
            </a:r>
          </a:p>
        </p:txBody>
      </p:sp>
      <p:sp>
        <p:nvSpPr>
          <p:cNvPr id="5" name="TextBox 4"/>
          <p:cNvSpPr txBox="1"/>
          <p:nvPr/>
        </p:nvSpPr>
        <p:spPr>
          <a:xfrm>
            <a:off x="7787440" y="5782659"/>
            <a:ext cx="838200" cy="215444"/>
          </a:xfrm>
          <a:prstGeom prst="rect">
            <a:avLst/>
          </a:prstGeom>
          <a:noFill/>
        </p:spPr>
        <p:txBody>
          <a:bodyPr wrap="square" rtlCol="0">
            <a:spAutoFit/>
          </a:bodyPr>
          <a:lstStyle/>
          <a:p>
            <a:pPr algn="r"/>
            <a:r>
              <a:rPr lang="en-US" sz="800" dirty="0" smtClean="0"/>
              <a:t>Source: OSHA</a:t>
            </a:r>
            <a:endParaRPr lang="en-US" sz="800" dirty="0"/>
          </a:p>
        </p:txBody>
      </p:sp>
      <p:pic>
        <p:nvPicPr>
          <p:cNvPr id="4" name="Picture 3" title="People work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4179" y="4011771"/>
            <a:ext cx="2400300" cy="1770888"/>
          </a:xfrm>
          <a:prstGeom prst="rect">
            <a:avLst/>
          </a:prstGeom>
        </p:spPr>
      </p:pic>
    </p:spTree>
    <p:extLst>
      <p:ext uri="{BB962C8B-B14F-4D97-AF65-F5344CB8AC3E}">
        <p14:creationId xmlns:p14="http://schemas.microsoft.com/office/powerpoint/2010/main" val="26905624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a:prstGeom prst="rect">
            <a:avLst/>
          </a:prstGeom>
        </p:spPr>
        <p:txBody>
          <a:bodyPr/>
          <a:lstStyle/>
          <a:p>
            <a:r>
              <a:rPr lang="en-US" dirty="0"/>
              <a:t>Emergency Action Plans</a:t>
            </a:r>
          </a:p>
        </p:txBody>
      </p:sp>
      <p:sp>
        <p:nvSpPr>
          <p:cNvPr id="3" name="Content Placeholder 2"/>
          <p:cNvSpPr>
            <a:spLocks noGrp="1"/>
          </p:cNvSpPr>
          <p:nvPr>
            <p:ph idx="1"/>
          </p:nvPr>
        </p:nvSpPr>
        <p:spPr>
          <a:xfrm>
            <a:off x="685800" y="1075340"/>
            <a:ext cx="8001000" cy="4707319"/>
          </a:xfrm>
        </p:spPr>
        <p:txBody>
          <a:bodyPr/>
          <a:lstStyle/>
          <a:p>
            <a:r>
              <a:rPr lang="en-US" sz="2800" dirty="0" smtClean="0"/>
              <a:t>General training</a:t>
            </a:r>
          </a:p>
          <a:p>
            <a:pPr lvl="1"/>
            <a:r>
              <a:rPr lang="en-US" sz="2400" dirty="0" smtClean="0"/>
              <a:t>Roles and responsibilities</a:t>
            </a:r>
          </a:p>
          <a:p>
            <a:pPr lvl="1"/>
            <a:r>
              <a:rPr lang="en-US" sz="2400" dirty="0" smtClean="0"/>
              <a:t>Threats, hazards, protective actions</a:t>
            </a:r>
          </a:p>
          <a:p>
            <a:pPr lvl="1"/>
            <a:r>
              <a:rPr lang="en-US" sz="2400" dirty="0" smtClean="0"/>
              <a:t>Notification, warning, communications</a:t>
            </a:r>
          </a:p>
          <a:p>
            <a:pPr lvl="1"/>
            <a:r>
              <a:rPr lang="en-US" sz="2400" dirty="0" smtClean="0"/>
              <a:t>Locating family members</a:t>
            </a:r>
          </a:p>
          <a:p>
            <a:pPr lvl="1"/>
            <a:r>
              <a:rPr lang="en-US" sz="2400" dirty="0" smtClean="0"/>
              <a:t>Location/use of emergency equipment</a:t>
            </a:r>
          </a:p>
          <a:p>
            <a:pPr lvl="1"/>
            <a:r>
              <a:rPr lang="en-US" sz="2400" dirty="0" smtClean="0"/>
              <a:t>Procedures</a:t>
            </a:r>
          </a:p>
          <a:p>
            <a:pPr lvl="2"/>
            <a:r>
              <a:rPr lang="en-US" sz="2000" dirty="0" smtClean="0"/>
              <a:t>Emergency response</a:t>
            </a:r>
          </a:p>
          <a:p>
            <a:pPr lvl="2"/>
            <a:r>
              <a:rPr lang="en-US" sz="2000" dirty="0" smtClean="0"/>
              <a:t>Evacuation and shelter-in-place</a:t>
            </a:r>
          </a:p>
          <a:p>
            <a:pPr lvl="2"/>
            <a:r>
              <a:rPr lang="en-US" sz="2000" dirty="0" smtClean="0"/>
              <a:t>Assembly and accounting of </a:t>
            </a:r>
            <a:br>
              <a:rPr lang="en-US" sz="2000" dirty="0" smtClean="0"/>
            </a:br>
            <a:r>
              <a:rPr lang="en-US" sz="2000" dirty="0" smtClean="0"/>
              <a:t>employees</a:t>
            </a:r>
          </a:p>
          <a:p>
            <a:pPr lvl="2"/>
            <a:r>
              <a:rPr lang="en-US" sz="2000" dirty="0" smtClean="0"/>
              <a:t>Emergency shut-down</a:t>
            </a:r>
          </a:p>
        </p:txBody>
      </p:sp>
      <p:pic>
        <p:nvPicPr>
          <p:cNvPr id="6" name="Picture 5" title="Man teaching"/>
          <p:cNvPicPr>
            <a:picLocks noChangeAspect="1"/>
          </p:cNvPicPr>
          <p:nvPr/>
        </p:nvPicPr>
        <p:blipFill rotWithShape="1">
          <a:blip r:embed="rId3">
            <a:extLst>
              <a:ext uri="{28A0092B-C50C-407E-A947-70E740481C1C}">
                <a14:useLocalDpi xmlns:a14="http://schemas.microsoft.com/office/drawing/2010/main" val="0"/>
              </a:ext>
            </a:extLst>
          </a:blip>
          <a:srcRect l="2986" t="3065" r="2348" b="1916"/>
          <a:stretch/>
        </p:blipFill>
        <p:spPr>
          <a:xfrm>
            <a:off x="6551195" y="3881187"/>
            <a:ext cx="1838827" cy="1965641"/>
          </a:xfrm>
          <a:prstGeom prst="rect">
            <a:avLst/>
          </a:prstGeom>
          <a:ln>
            <a:solidFill>
              <a:schemeClr val="tx1"/>
            </a:solidFill>
          </a:ln>
        </p:spPr>
      </p:pic>
      <p:pic>
        <p:nvPicPr>
          <p:cNvPr id="4" name="Picture 3" title="First aid ki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15886" y="1219200"/>
            <a:ext cx="1474136" cy="1696971"/>
          </a:xfrm>
          <a:prstGeom prst="rect">
            <a:avLst/>
          </a:prstGeom>
          <a:ln>
            <a:solidFill>
              <a:schemeClr val="tx1"/>
            </a:solidFill>
          </a:ln>
        </p:spPr>
      </p:pic>
      <p:sp>
        <p:nvSpPr>
          <p:cNvPr id="7" name="TextBox 6"/>
          <p:cNvSpPr txBox="1"/>
          <p:nvPr/>
        </p:nvSpPr>
        <p:spPr>
          <a:xfrm>
            <a:off x="6830404" y="5926519"/>
            <a:ext cx="1645100" cy="215444"/>
          </a:xfrm>
          <a:prstGeom prst="rect">
            <a:avLst/>
          </a:prstGeom>
          <a:noFill/>
        </p:spPr>
        <p:txBody>
          <a:bodyPr wrap="square" rtlCol="0">
            <a:spAutoFit/>
          </a:bodyPr>
          <a:lstStyle/>
          <a:p>
            <a:pPr algn="ctr"/>
            <a:r>
              <a:rPr lang="en-US" sz="800" dirty="0" smtClean="0"/>
              <a:t>Source of graphics: OSHA</a:t>
            </a:r>
            <a:endParaRPr lang="en-US" sz="800" dirty="0"/>
          </a:p>
        </p:txBody>
      </p:sp>
    </p:spTree>
    <p:extLst>
      <p:ext uri="{BB962C8B-B14F-4D97-AF65-F5344CB8AC3E}">
        <p14:creationId xmlns:p14="http://schemas.microsoft.com/office/powerpoint/2010/main" val="196599771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1_ppt53C6.tm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ppt1CD2.tmp</Template>
  <TotalTime>5461</TotalTime>
  <Words>10688</Words>
  <Application>Microsoft Office PowerPoint</Application>
  <PresentationFormat>On-screen Show (4:3)</PresentationFormat>
  <Paragraphs>933</Paragraphs>
  <Slides>54</Slides>
  <Notes>42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54</vt:i4>
      </vt:variant>
    </vt:vector>
  </HeadingPairs>
  <TitlesOfParts>
    <vt:vector size="56" baseType="lpstr">
      <vt:lpstr>1_ppt53C6.tmp</vt:lpstr>
      <vt:lpstr>Clip</vt:lpstr>
      <vt:lpstr>Exit Routes, Emergency Action Plans, Fire Prevention Plans, and Fire Protection</vt:lpstr>
      <vt:lpstr>Introduction</vt:lpstr>
      <vt:lpstr>Introduction</vt:lpstr>
      <vt:lpstr>Introduction</vt:lpstr>
      <vt:lpstr>Emergency Action Plans</vt:lpstr>
      <vt:lpstr>Emergency Action Plans</vt:lpstr>
      <vt:lpstr>Emergency Action Plans</vt:lpstr>
      <vt:lpstr>Emergency Action Plans</vt:lpstr>
      <vt:lpstr>Emergency Action Plans</vt:lpstr>
      <vt:lpstr>Emergency Action Plans</vt:lpstr>
      <vt:lpstr>Fire Prevention Plan</vt:lpstr>
      <vt:lpstr>Fire Prevention Plan</vt:lpstr>
      <vt:lpstr>Fire Prevention Plan</vt:lpstr>
      <vt:lpstr>Fire Prevention Plan</vt:lpstr>
      <vt:lpstr>Fire Prevention Plan</vt:lpstr>
      <vt:lpstr>Fire Prevention Plan</vt:lpstr>
      <vt:lpstr>Fire Prevention Plan</vt:lpstr>
      <vt:lpstr>Conditions Requiring Evacuation</vt:lpstr>
      <vt:lpstr>Conditions Requiring Evacuation</vt:lpstr>
      <vt:lpstr>Conditions Requiring Evacuation</vt:lpstr>
      <vt:lpstr>Conditions Requiring Evacuation</vt:lpstr>
      <vt:lpstr>Conditions Requiring Evacuation</vt:lpstr>
      <vt:lpstr>Conditions Requiring Evacuation</vt:lpstr>
      <vt:lpstr>Conditions Requiring Shelter-in-Place</vt:lpstr>
      <vt:lpstr>Conditions Requiring Shelter-in-Place</vt:lpstr>
      <vt:lpstr>Conditions Requiring Shelter-in-Place</vt:lpstr>
      <vt:lpstr> Emergency Escape Routes</vt:lpstr>
      <vt:lpstr> Emergency Escape Routes</vt:lpstr>
      <vt:lpstr> Emergency Escape Routes</vt:lpstr>
      <vt:lpstr> </vt:lpstr>
      <vt:lpstr>Extinguishing Fires</vt:lpstr>
      <vt:lpstr>Extinguishing Fires</vt:lpstr>
      <vt:lpstr>Extinguishing Fires</vt:lpstr>
      <vt:lpstr>Extinguishing Fires</vt:lpstr>
      <vt:lpstr>Extinguishing Fires</vt:lpstr>
      <vt:lpstr>Extinguishing Fires</vt:lpstr>
      <vt:lpstr>Extinguishing Fires</vt:lpstr>
      <vt:lpstr>Extinguishing Fires</vt:lpstr>
      <vt:lpstr>Extinguishing Fires</vt:lpstr>
      <vt:lpstr>Extinguishing Fires</vt:lpstr>
      <vt:lpstr>Extinguishing Fires</vt:lpstr>
      <vt:lpstr>Extinguishing Fires</vt:lpstr>
      <vt:lpstr>Maintenance of Extinguisher</vt:lpstr>
      <vt:lpstr> What’s Wrong?</vt:lpstr>
      <vt:lpstr> What’s Wrong?</vt:lpstr>
      <vt:lpstr>Knowledge Check</vt:lpstr>
      <vt:lpstr>Knowledge Check</vt:lpstr>
      <vt:lpstr>Knowledge Check</vt:lpstr>
      <vt:lpstr>Knowledge Check</vt:lpstr>
      <vt:lpstr>Knowledge Check</vt:lpstr>
      <vt:lpstr>Knowledge Check</vt:lpstr>
      <vt:lpstr>Knowledge Check</vt:lpstr>
      <vt:lpstr>Knowledge Check</vt:lpstr>
      <vt:lpstr>Knowledge Check</vt:lpstr>
    </vt:vector>
  </TitlesOfParts>
  <Company>OSHA Outreach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Exit Routes, Emergency Action Plans, Fire Prevention Plans, and Fire Protection Slide Presentation</dc:title>
  <dc:subject>Exit Routes, Emergency Action Plans, Fire Prevention Plans, and Fire Protection</dc:subject>
  <dc:creator>OTIEC Resources Workgroup</dc:creator>
  <cp:lastModifiedBy>Powell, John W. - OSHA CTR</cp:lastModifiedBy>
  <cp:revision>335</cp:revision>
  <cp:lastPrinted>2015-02-02T21:25:01Z</cp:lastPrinted>
  <dcterms:created xsi:type="dcterms:W3CDTF">2009-02-10T20:09:14Z</dcterms:created>
  <dcterms:modified xsi:type="dcterms:W3CDTF">2017-05-15T18:45:46Z</dcterms:modified>
  <cp:category>General Industry Outreach Training</cp:category>
</cp:coreProperties>
</file>