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6"/>
  </p:notesMasterIdLst>
  <p:sldIdLst>
    <p:sldId id="256" r:id="rId5"/>
    <p:sldId id="257" r:id="rId6"/>
    <p:sldId id="306" r:id="rId7"/>
    <p:sldId id="1635" r:id="rId8"/>
    <p:sldId id="1636" r:id="rId9"/>
    <p:sldId id="290" r:id="rId10"/>
    <p:sldId id="292" r:id="rId11"/>
    <p:sldId id="320" r:id="rId12"/>
    <p:sldId id="294" r:id="rId13"/>
    <p:sldId id="278" r:id="rId14"/>
    <p:sldId id="319" r:id="rId15"/>
    <p:sldId id="265" r:id="rId16"/>
    <p:sldId id="267" r:id="rId17"/>
    <p:sldId id="271" r:id="rId18"/>
    <p:sldId id="274" r:id="rId19"/>
    <p:sldId id="275" r:id="rId20"/>
    <p:sldId id="307" r:id="rId21"/>
    <p:sldId id="309" r:id="rId22"/>
    <p:sldId id="310" r:id="rId23"/>
    <p:sldId id="312" r:id="rId24"/>
    <p:sldId id="163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F01B9-CB8B-47E1-AB35-C4E4B3D49FA8}" v="103" dt="2026-02-17T17:07:45.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53" d="100"/>
          <a:sy n="53" d="100"/>
        </p:scale>
        <p:origin x="59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bson, Yvonne - OSHA" userId="e2511173-1f16-4726-861b-e7a48963e98c" providerId="ADAL" clId="{F31F14D3-D9C2-4236-A5E2-641B4493514A}"/>
    <pc:docChg chg="undo custSel modSld">
      <pc:chgData name="Dobson, Yvonne - OSHA" userId="e2511173-1f16-4726-861b-e7a48963e98c" providerId="ADAL" clId="{F31F14D3-D9C2-4236-A5E2-641B4493514A}" dt="2026-02-17T17:10:07.919" v="873" actId="13244"/>
      <pc:docMkLst>
        <pc:docMk/>
      </pc:docMkLst>
      <pc:sldChg chg="modSp mod">
        <pc:chgData name="Dobson, Yvonne - OSHA" userId="e2511173-1f16-4726-861b-e7a48963e98c" providerId="ADAL" clId="{F31F14D3-D9C2-4236-A5E2-641B4493514A}" dt="2026-02-17T17:04:11.549" v="840"/>
        <pc:sldMkLst>
          <pc:docMk/>
          <pc:sldMk cId="2984885957" sldId="257"/>
        </pc:sldMkLst>
        <pc:spChg chg="ord">
          <ac:chgData name="Dobson, Yvonne - OSHA" userId="e2511173-1f16-4726-861b-e7a48963e98c" providerId="ADAL" clId="{F31F14D3-D9C2-4236-A5E2-641B4493514A}" dt="2026-02-17T17:04:11.549" v="840"/>
          <ac:spMkLst>
            <pc:docMk/>
            <pc:sldMk cId="2984885957" sldId="257"/>
            <ac:spMk id="2" creationId="{C8CE78F6-F8B4-BBE7-73B9-572F72914237}"/>
          </ac:spMkLst>
        </pc:spChg>
        <pc:picChg chg="mod">
          <ac:chgData name="Dobson, Yvonne - OSHA" userId="e2511173-1f16-4726-861b-e7a48963e98c" providerId="ADAL" clId="{F31F14D3-D9C2-4236-A5E2-641B4493514A}" dt="2026-02-17T16:50:25.530" v="27" actId="962"/>
          <ac:picMkLst>
            <pc:docMk/>
            <pc:sldMk cId="2984885957" sldId="257"/>
            <ac:picMk id="5" creationId="{16128F42-3EB8-2346-D01A-4A9C244D08A0}"/>
          </ac:picMkLst>
        </pc:picChg>
        <pc:picChg chg="mod">
          <ac:chgData name="Dobson, Yvonne - OSHA" userId="e2511173-1f16-4726-861b-e7a48963e98c" providerId="ADAL" clId="{F31F14D3-D9C2-4236-A5E2-641B4493514A}" dt="2026-02-17T16:49:50.875" v="1" actId="962"/>
          <ac:picMkLst>
            <pc:docMk/>
            <pc:sldMk cId="2984885957" sldId="257"/>
            <ac:picMk id="8" creationId="{70E6722E-129A-8DF1-0105-33D82540062E}"/>
          </ac:picMkLst>
        </pc:picChg>
      </pc:sldChg>
      <pc:sldChg chg="modSp mod">
        <pc:chgData name="Dobson, Yvonne - OSHA" userId="e2511173-1f16-4726-861b-e7a48963e98c" providerId="ADAL" clId="{F31F14D3-D9C2-4236-A5E2-641B4493514A}" dt="2026-02-17T17:08:10.199" v="859" actId="13244"/>
        <pc:sldMkLst>
          <pc:docMk/>
          <pc:sldMk cId="0" sldId="265"/>
        </pc:sldMkLst>
        <pc:spChg chg="ord">
          <ac:chgData name="Dobson, Yvonne - OSHA" userId="e2511173-1f16-4726-861b-e7a48963e98c" providerId="ADAL" clId="{F31F14D3-D9C2-4236-A5E2-641B4493514A}" dt="2026-02-17T17:08:10.199" v="859" actId="13244"/>
          <ac:spMkLst>
            <pc:docMk/>
            <pc:sldMk cId="0" sldId="265"/>
            <ac:spMk id="25602" creationId="{00000000-0000-0000-0000-000000000000}"/>
          </ac:spMkLst>
        </pc:spChg>
        <pc:picChg chg="mod">
          <ac:chgData name="Dobson, Yvonne - OSHA" userId="e2511173-1f16-4726-861b-e7a48963e98c" providerId="ADAL" clId="{F31F14D3-D9C2-4236-A5E2-641B4493514A}" dt="2026-02-17T16:56:50.450" v="565" actId="962"/>
          <ac:picMkLst>
            <pc:docMk/>
            <pc:sldMk cId="0" sldId="265"/>
            <ac:picMk id="2" creationId="{DEEE7E28-9F3A-1646-B36D-11228469085B}"/>
          </ac:picMkLst>
        </pc:picChg>
      </pc:sldChg>
      <pc:sldChg chg="modSp mod">
        <pc:chgData name="Dobson, Yvonne - OSHA" userId="e2511173-1f16-4726-861b-e7a48963e98c" providerId="ADAL" clId="{F31F14D3-D9C2-4236-A5E2-641B4493514A}" dt="2026-02-17T17:08:13.905" v="860" actId="13244"/>
        <pc:sldMkLst>
          <pc:docMk/>
          <pc:sldMk cId="0" sldId="267"/>
        </pc:sldMkLst>
        <pc:spChg chg="ord">
          <ac:chgData name="Dobson, Yvonne - OSHA" userId="e2511173-1f16-4726-861b-e7a48963e98c" providerId="ADAL" clId="{F31F14D3-D9C2-4236-A5E2-641B4493514A}" dt="2026-02-17T17:08:13.905" v="860" actId="13244"/>
          <ac:spMkLst>
            <pc:docMk/>
            <pc:sldMk cId="0" sldId="267"/>
            <ac:spMk id="29699" creationId="{00000000-0000-0000-0000-000000000000}"/>
          </ac:spMkLst>
        </pc:spChg>
      </pc:sldChg>
      <pc:sldChg chg="modSp mod">
        <pc:chgData name="Dobson, Yvonne - OSHA" userId="e2511173-1f16-4726-861b-e7a48963e98c" providerId="ADAL" clId="{F31F14D3-D9C2-4236-A5E2-641B4493514A}" dt="2026-02-17T17:08:17.996" v="861" actId="13244"/>
        <pc:sldMkLst>
          <pc:docMk/>
          <pc:sldMk cId="0" sldId="271"/>
        </pc:sldMkLst>
        <pc:spChg chg="ord">
          <ac:chgData name="Dobson, Yvonne - OSHA" userId="e2511173-1f16-4726-861b-e7a48963e98c" providerId="ADAL" clId="{F31F14D3-D9C2-4236-A5E2-641B4493514A}" dt="2026-02-17T17:08:17.996" v="861" actId="13244"/>
          <ac:spMkLst>
            <pc:docMk/>
            <pc:sldMk cId="0" sldId="271"/>
            <ac:spMk id="37890" creationId="{00000000-0000-0000-0000-000000000000}"/>
          </ac:spMkLst>
        </pc:spChg>
        <pc:picChg chg="mod">
          <ac:chgData name="Dobson, Yvonne - OSHA" userId="e2511173-1f16-4726-861b-e7a48963e98c" providerId="ADAL" clId="{F31F14D3-D9C2-4236-A5E2-641B4493514A}" dt="2026-02-17T16:57:25.219" v="587" actId="962"/>
          <ac:picMkLst>
            <pc:docMk/>
            <pc:sldMk cId="0" sldId="271"/>
            <ac:picMk id="37892" creationId="{00000000-0000-0000-0000-000000000000}"/>
          </ac:picMkLst>
        </pc:picChg>
      </pc:sldChg>
      <pc:sldChg chg="modSp mod">
        <pc:chgData name="Dobson, Yvonne - OSHA" userId="e2511173-1f16-4726-861b-e7a48963e98c" providerId="ADAL" clId="{F31F14D3-D9C2-4236-A5E2-641B4493514A}" dt="2026-02-17T17:08:21.622" v="862" actId="13244"/>
        <pc:sldMkLst>
          <pc:docMk/>
          <pc:sldMk cId="0" sldId="274"/>
        </pc:sldMkLst>
        <pc:spChg chg="mod ord">
          <ac:chgData name="Dobson, Yvonne - OSHA" userId="e2511173-1f16-4726-861b-e7a48963e98c" providerId="ADAL" clId="{F31F14D3-D9C2-4236-A5E2-641B4493514A}" dt="2026-02-17T17:08:21.622" v="862" actId="13244"/>
          <ac:spMkLst>
            <pc:docMk/>
            <pc:sldMk cId="0" sldId="274"/>
            <ac:spMk id="44035" creationId="{00000000-0000-0000-0000-000000000000}"/>
          </ac:spMkLst>
        </pc:spChg>
        <pc:picChg chg="mod">
          <ac:chgData name="Dobson, Yvonne - OSHA" userId="e2511173-1f16-4726-861b-e7a48963e98c" providerId="ADAL" clId="{F31F14D3-D9C2-4236-A5E2-641B4493514A}" dt="2026-02-17T16:58:47.698" v="609" actId="962"/>
          <ac:picMkLst>
            <pc:docMk/>
            <pc:sldMk cId="0" sldId="274"/>
            <ac:picMk id="44036" creationId="{00000000-0000-0000-0000-000000000000}"/>
          </ac:picMkLst>
        </pc:picChg>
      </pc:sldChg>
      <pc:sldChg chg="modSp mod">
        <pc:chgData name="Dobson, Yvonne - OSHA" userId="e2511173-1f16-4726-861b-e7a48963e98c" providerId="ADAL" clId="{F31F14D3-D9C2-4236-A5E2-641B4493514A}" dt="2026-02-17T17:08:25.551" v="863" actId="13244"/>
        <pc:sldMkLst>
          <pc:docMk/>
          <pc:sldMk cId="0" sldId="275"/>
        </pc:sldMkLst>
        <pc:spChg chg="ord">
          <ac:chgData name="Dobson, Yvonne - OSHA" userId="e2511173-1f16-4726-861b-e7a48963e98c" providerId="ADAL" clId="{F31F14D3-D9C2-4236-A5E2-641B4493514A}" dt="2026-02-17T17:08:25.551" v="863" actId="13244"/>
          <ac:spMkLst>
            <pc:docMk/>
            <pc:sldMk cId="0" sldId="275"/>
            <ac:spMk id="46082" creationId="{00000000-0000-0000-0000-000000000000}"/>
          </ac:spMkLst>
        </pc:spChg>
      </pc:sldChg>
      <pc:sldChg chg="modSp mod">
        <pc:chgData name="Dobson, Yvonne - OSHA" userId="e2511173-1f16-4726-861b-e7a48963e98c" providerId="ADAL" clId="{F31F14D3-D9C2-4236-A5E2-641B4493514A}" dt="2026-02-17T17:05:45.449" v="846"/>
        <pc:sldMkLst>
          <pc:docMk/>
          <pc:sldMk cId="0" sldId="278"/>
        </pc:sldMkLst>
        <pc:spChg chg="ord">
          <ac:chgData name="Dobson, Yvonne - OSHA" userId="e2511173-1f16-4726-861b-e7a48963e98c" providerId="ADAL" clId="{F31F14D3-D9C2-4236-A5E2-641B4493514A}" dt="2026-02-17T17:05:45.449" v="846"/>
          <ac:spMkLst>
            <pc:docMk/>
            <pc:sldMk cId="0" sldId="278"/>
            <ac:spMk id="51202" creationId="{00000000-0000-0000-0000-000000000000}"/>
          </ac:spMkLst>
        </pc:spChg>
      </pc:sldChg>
      <pc:sldChg chg="modSp mod">
        <pc:chgData name="Dobson, Yvonne - OSHA" userId="e2511173-1f16-4726-861b-e7a48963e98c" providerId="ADAL" clId="{F31F14D3-D9C2-4236-A5E2-641B4493514A}" dt="2026-02-17T17:04:47.236" v="841"/>
        <pc:sldMkLst>
          <pc:docMk/>
          <pc:sldMk cId="0" sldId="290"/>
        </pc:sldMkLst>
        <pc:spChg chg="ord">
          <ac:chgData name="Dobson, Yvonne - OSHA" userId="e2511173-1f16-4726-861b-e7a48963e98c" providerId="ADAL" clId="{F31F14D3-D9C2-4236-A5E2-641B4493514A}" dt="2026-02-17T17:04:47.236" v="841"/>
          <ac:spMkLst>
            <pc:docMk/>
            <pc:sldMk cId="0" sldId="290"/>
            <ac:spMk id="73730" creationId="{00000000-0000-0000-0000-000000000000}"/>
          </ac:spMkLst>
        </pc:spChg>
      </pc:sldChg>
      <pc:sldChg chg="modSp mod">
        <pc:chgData name="Dobson, Yvonne - OSHA" userId="e2511173-1f16-4726-861b-e7a48963e98c" providerId="ADAL" clId="{F31F14D3-D9C2-4236-A5E2-641B4493514A}" dt="2026-02-17T17:04:52.507" v="842"/>
        <pc:sldMkLst>
          <pc:docMk/>
          <pc:sldMk cId="0" sldId="292"/>
        </pc:sldMkLst>
        <pc:spChg chg="ord">
          <ac:chgData name="Dobson, Yvonne - OSHA" userId="e2511173-1f16-4726-861b-e7a48963e98c" providerId="ADAL" clId="{F31F14D3-D9C2-4236-A5E2-641B4493514A}" dt="2026-02-17T17:04:52.507" v="842"/>
          <ac:spMkLst>
            <pc:docMk/>
            <pc:sldMk cId="0" sldId="292"/>
            <ac:spMk id="77826" creationId="{00000000-0000-0000-0000-000000000000}"/>
          </ac:spMkLst>
        </pc:spChg>
        <pc:picChg chg="mod">
          <ac:chgData name="Dobson, Yvonne - OSHA" userId="e2511173-1f16-4726-861b-e7a48963e98c" providerId="ADAL" clId="{F31F14D3-D9C2-4236-A5E2-641B4493514A}" dt="2026-02-17T16:51:10.295" v="75" actId="962"/>
          <ac:picMkLst>
            <pc:docMk/>
            <pc:sldMk cId="0" sldId="292"/>
            <ac:picMk id="77828" creationId="{00000000-0000-0000-0000-000000000000}"/>
          </ac:picMkLst>
        </pc:picChg>
      </pc:sldChg>
      <pc:sldChg chg="modSp mod">
        <pc:chgData name="Dobson, Yvonne - OSHA" userId="e2511173-1f16-4726-861b-e7a48963e98c" providerId="ADAL" clId="{F31F14D3-D9C2-4236-A5E2-641B4493514A}" dt="2026-02-17T17:05:26.549" v="845"/>
        <pc:sldMkLst>
          <pc:docMk/>
          <pc:sldMk cId="0" sldId="294"/>
        </pc:sldMkLst>
        <pc:spChg chg="mod">
          <ac:chgData name="Dobson, Yvonne - OSHA" userId="e2511173-1f16-4726-861b-e7a48963e98c" providerId="ADAL" clId="{F31F14D3-D9C2-4236-A5E2-641B4493514A}" dt="2026-02-17T17:01:33.500" v="824" actId="962"/>
          <ac:spMkLst>
            <pc:docMk/>
            <pc:sldMk cId="0" sldId="294"/>
            <ac:spMk id="2" creationId="{00000000-0000-0000-0000-000000000000}"/>
          </ac:spMkLst>
        </pc:spChg>
        <pc:spChg chg="ord">
          <ac:chgData name="Dobson, Yvonne - OSHA" userId="e2511173-1f16-4726-861b-e7a48963e98c" providerId="ADAL" clId="{F31F14D3-D9C2-4236-A5E2-641B4493514A}" dt="2026-02-17T17:05:26.549" v="845"/>
          <ac:spMkLst>
            <pc:docMk/>
            <pc:sldMk cId="0" sldId="294"/>
            <ac:spMk id="81922" creationId="{00000000-0000-0000-0000-000000000000}"/>
          </ac:spMkLst>
        </pc:spChg>
        <pc:picChg chg="mod">
          <ac:chgData name="Dobson, Yvonne - OSHA" userId="e2511173-1f16-4726-861b-e7a48963e98c" providerId="ADAL" clId="{F31F14D3-D9C2-4236-A5E2-641B4493514A}" dt="2026-02-17T16:54:56.213" v="357" actId="962"/>
          <ac:picMkLst>
            <pc:docMk/>
            <pc:sldMk cId="0" sldId="294"/>
            <ac:picMk id="1026" creationId="{00000000-0000-0000-0000-000000000000}"/>
          </ac:picMkLst>
        </pc:picChg>
        <pc:picChg chg="mod">
          <ac:chgData name="Dobson, Yvonne - OSHA" userId="e2511173-1f16-4726-861b-e7a48963e98c" providerId="ADAL" clId="{F31F14D3-D9C2-4236-A5E2-641B4493514A}" dt="2026-02-17T16:55:39.267" v="471" actId="962"/>
          <ac:picMkLst>
            <pc:docMk/>
            <pc:sldMk cId="0" sldId="294"/>
            <ac:picMk id="81924" creationId="{00000000-0000-0000-0000-000000000000}"/>
          </ac:picMkLst>
        </pc:picChg>
        <pc:cxnChg chg="mod">
          <ac:chgData name="Dobson, Yvonne - OSHA" userId="e2511173-1f16-4726-861b-e7a48963e98c" providerId="ADAL" clId="{F31F14D3-D9C2-4236-A5E2-641B4493514A}" dt="2026-02-17T17:02:09.450" v="825" actId="962"/>
          <ac:cxnSpMkLst>
            <pc:docMk/>
            <pc:sldMk cId="0" sldId="294"/>
            <ac:cxnSpMk id="4" creationId="{23A7CC89-CFEE-E9A2-C696-DF85D58BD275}"/>
          </ac:cxnSpMkLst>
        </pc:cxnChg>
        <pc:cxnChg chg="mod">
          <ac:chgData name="Dobson, Yvonne - OSHA" userId="e2511173-1f16-4726-861b-e7a48963e98c" providerId="ADAL" clId="{F31F14D3-D9C2-4236-A5E2-641B4493514A}" dt="2026-02-17T17:02:09.453" v="826" actId="962"/>
          <ac:cxnSpMkLst>
            <pc:docMk/>
            <pc:sldMk cId="0" sldId="294"/>
            <ac:cxnSpMk id="11" creationId="{A382DB8C-B8E2-075E-02C4-62FF651793A5}"/>
          </ac:cxnSpMkLst>
        </pc:cxnChg>
        <pc:cxnChg chg="mod">
          <ac:chgData name="Dobson, Yvonne - OSHA" userId="e2511173-1f16-4726-861b-e7a48963e98c" providerId="ADAL" clId="{F31F14D3-D9C2-4236-A5E2-641B4493514A}" dt="2026-02-17T17:02:09.457" v="827" actId="962"/>
          <ac:cxnSpMkLst>
            <pc:docMk/>
            <pc:sldMk cId="0" sldId="294"/>
            <ac:cxnSpMk id="13" creationId="{8AC268EB-9340-9E3D-EAAA-9FF71CB42C6E}"/>
          </ac:cxnSpMkLst>
        </pc:cxnChg>
      </pc:sldChg>
      <pc:sldChg chg="modSp mod">
        <pc:chgData name="Dobson, Yvonne - OSHA" userId="e2511173-1f16-4726-861b-e7a48963e98c" providerId="ADAL" clId="{F31F14D3-D9C2-4236-A5E2-641B4493514A}" dt="2026-02-17T17:08:29.155" v="864" actId="13244"/>
        <pc:sldMkLst>
          <pc:docMk/>
          <pc:sldMk cId="315451255" sldId="307"/>
        </pc:sldMkLst>
        <pc:spChg chg="ord">
          <ac:chgData name="Dobson, Yvonne - OSHA" userId="e2511173-1f16-4726-861b-e7a48963e98c" providerId="ADAL" clId="{F31F14D3-D9C2-4236-A5E2-641B4493514A}" dt="2026-02-17T17:08:29.155" v="864" actId="13244"/>
          <ac:spMkLst>
            <pc:docMk/>
            <pc:sldMk cId="315451255" sldId="307"/>
            <ac:spMk id="57346" creationId="{00000000-0000-0000-0000-000000000000}"/>
          </ac:spMkLst>
        </pc:spChg>
      </pc:sldChg>
      <pc:sldChg chg="modSp mod">
        <pc:chgData name="Dobson, Yvonne - OSHA" userId="e2511173-1f16-4726-861b-e7a48963e98c" providerId="ADAL" clId="{F31F14D3-D9C2-4236-A5E2-641B4493514A}" dt="2026-02-17T17:08:34.318" v="865" actId="13244"/>
        <pc:sldMkLst>
          <pc:docMk/>
          <pc:sldMk cId="2355534731" sldId="309"/>
        </pc:sldMkLst>
        <pc:spChg chg="ord">
          <ac:chgData name="Dobson, Yvonne - OSHA" userId="e2511173-1f16-4726-861b-e7a48963e98c" providerId="ADAL" clId="{F31F14D3-D9C2-4236-A5E2-641B4493514A}" dt="2026-02-17T17:08:34.318" v="865" actId="13244"/>
          <ac:spMkLst>
            <pc:docMk/>
            <pc:sldMk cId="2355534731" sldId="309"/>
            <ac:spMk id="65538" creationId="{00000000-0000-0000-0000-000000000000}"/>
          </ac:spMkLst>
        </pc:spChg>
        <pc:picChg chg="mod">
          <ac:chgData name="Dobson, Yvonne - OSHA" userId="e2511173-1f16-4726-861b-e7a48963e98c" providerId="ADAL" clId="{F31F14D3-D9C2-4236-A5E2-641B4493514A}" dt="2026-02-17T16:59:28.448" v="665" actId="962"/>
          <ac:picMkLst>
            <pc:docMk/>
            <pc:sldMk cId="2355534731" sldId="309"/>
            <ac:picMk id="65539" creationId="{00000000-0000-0000-0000-000000000000}"/>
          </ac:picMkLst>
        </pc:picChg>
      </pc:sldChg>
      <pc:sldChg chg="modSp mod">
        <pc:chgData name="Dobson, Yvonne - OSHA" userId="e2511173-1f16-4726-861b-e7a48963e98c" providerId="ADAL" clId="{F31F14D3-D9C2-4236-A5E2-641B4493514A}" dt="2026-02-17T17:09:53.599" v="872" actId="13244"/>
        <pc:sldMkLst>
          <pc:docMk/>
          <pc:sldMk cId="3988142708" sldId="310"/>
        </pc:sldMkLst>
        <pc:spChg chg="mod">
          <ac:chgData name="Dobson, Yvonne - OSHA" userId="e2511173-1f16-4726-861b-e7a48963e98c" providerId="ADAL" clId="{F31F14D3-D9C2-4236-A5E2-641B4493514A}" dt="2026-02-17T17:02:09.473" v="829" actId="962"/>
          <ac:spMkLst>
            <pc:docMk/>
            <pc:sldMk cId="3988142708" sldId="310"/>
            <ac:spMk id="5" creationId="{6B1FFB04-744F-98BE-7E64-A91A1F1936B0}"/>
          </ac:spMkLst>
        </pc:spChg>
        <pc:spChg chg="ord">
          <ac:chgData name="Dobson, Yvonne - OSHA" userId="e2511173-1f16-4726-861b-e7a48963e98c" providerId="ADAL" clId="{F31F14D3-D9C2-4236-A5E2-641B4493514A}" dt="2026-02-17T17:09:34.326" v="871" actId="13244"/>
          <ac:spMkLst>
            <pc:docMk/>
            <pc:sldMk cId="3988142708" sldId="310"/>
            <ac:spMk id="6" creationId="{3E56114D-9F34-EC2B-C122-92C6E06010E0}"/>
          </ac:spMkLst>
        </pc:spChg>
        <pc:spChg chg="ord">
          <ac:chgData name="Dobson, Yvonne - OSHA" userId="e2511173-1f16-4726-861b-e7a48963e98c" providerId="ADAL" clId="{F31F14D3-D9C2-4236-A5E2-641B4493514A}" dt="2026-02-17T17:08:59.972" v="867" actId="13244"/>
          <ac:spMkLst>
            <pc:docMk/>
            <pc:sldMk cId="3988142708" sldId="310"/>
            <ac:spMk id="67588" creationId="{00000000-0000-0000-0000-000000000000}"/>
          </ac:spMkLst>
        </pc:spChg>
        <pc:spChg chg="mod">
          <ac:chgData name="Dobson, Yvonne - OSHA" userId="e2511173-1f16-4726-861b-e7a48963e98c" providerId="ADAL" clId="{F31F14D3-D9C2-4236-A5E2-641B4493514A}" dt="2026-02-17T17:02:09.469" v="828" actId="962"/>
          <ac:spMkLst>
            <pc:docMk/>
            <pc:sldMk cId="3988142708" sldId="310"/>
            <ac:spMk id="67589" creationId="{00000000-0000-0000-0000-000000000000}"/>
          </ac:spMkLst>
        </pc:spChg>
        <pc:spChg chg="ord">
          <ac:chgData name="Dobson, Yvonne - OSHA" userId="e2511173-1f16-4726-861b-e7a48963e98c" providerId="ADAL" clId="{F31F14D3-D9C2-4236-A5E2-641B4493514A}" dt="2026-02-17T17:08:42.279" v="866" actId="13244"/>
          <ac:spMkLst>
            <pc:docMk/>
            <pc:sldMk cId="3988142708" sldId="310"/>
            <ac:spMk id="67590" creationId="{00000000-0000-0000-0000-000000000000}"/>
          </ac:spMkLst>
        </pc:spChg>
        <pc:spChg chg="ord">
          <ac:chgData name="Dobson, Yvonne - OSHA" userId="e2511173-1f16-4726-861b-e7a48963e98c" providerId="ADAL" clId="{F31F14D3-D9C2-4236-A5E2-641B4493514A}" dt="2026-02-17T17:09:53.599" v="872" actId="13244"/>
          <ac:spMkLst>
            <pc:docMk/>
            <pc:sldMk cId="3988142708" sldId="310"/>
            <ac:spMk id="67591" creationId="{00000000-0000-0000-0000-000000000000}"/>
          </ac:spMkLst>
        </pc:spChg>
        <pc:picChg chg="mod">
          <ac:chgData name="Dobson, Yvonne - OSHA" userId="e2511173-1f16-4726-861b-e7a48963e98c" providerId="ADAL" clId="{F31F14D3-D9C2-4236-A5E2-641B4493514A}" dt="2026-02-17T17:00:10.573" v="823" actId="962"/>
          <ac:picMkLst>
            <pc:docMk/>
            <pc:sldMk cId="3988142708" sldId="310"/>
            <ac:picMk id="2" creationId="{E3634B21-9FD5-44C8-FFC1-EA5807D31E3C}"/>
          </ac:picMkLst>
        </pc:picChg>
        <pc:picChg chg="mod">
          <ac:chgData name="Dobson, Yvonne - OSHA" userId="e2511173-1f16-4726-861b-e7a48963e98c" providerId="ADAL" clId="{F31F14D3-D9C2-4236-A5E2-641B4493514A}" dt="2026-02-17T16:59:57.776" v="775" actId="962"/>
          <ac:picMkLst>
            <pc:docMk/>
            <pc:sldMk cId="3988142708" sldId="310"/>
            <ac:picMk id="67586" creationId="{00000000-0000-0000-0000-000000000000}"/>
          </ac:picMkLst>
        </pc:picChg>
        <pc:picChg chg="mod ord">
          <ac:chgData name="Dobson, Yvonne - OSHA" userId="e2511173-1f16-4726-861b-e7a48963e98c" providerId="ADAL" clId="{F31F14D3-D9C2-4236-A5E2-641B4493514A}" dt="2026-02-17T17:09:07.518" v="868" actId="13244"/>
          <ac:picMkLst>
            <pc:docMk/>
            <pc:sldMk cId="3988142708" sldId="310"/>
            <ac:picMk id="67587" creationId="{00000000-0000-0000-0000-000000000000}"/>
          </ac:picMkLst>
        </pc:picChg>
        <pc:cxnChg chg="mod">
          <ac:chgData name="Dobson, Yvonne - OSHA" userId="e2511173-1f16-4726-861b-e7a48963e98c" providerId="ADAL" clId="{F31F14D3-D9C2-4236-A5E2-641B4493514A}" dt="2026-02-17T17:02:09.477" v="830" actId="962"/>
          <ac:cxnSpMkLst>
            <pc:docMk/>
            <pc:sldMk cId="3988142708" sldId="310"/>
            <ac:cxnSpMk id="3" creationId="{C268D0C8-C1A1-12C2-A74D-7F8E447F9DB1}"/>
          </ac:cxnSpMkLst>
        </pc:cxnChg>
      </pc:sldChg>
      <pc:sldChg chg="modSp mod">
        <pc:chgData name="Dobson, Yvonne - OSHA" userId="e2511173-1f16-4726-861b-e7a48963e98c" providerId="ADAL" clId="{F31F14D3-D9C2-4236-A5E2-641B4493514A}" dt="2026-02-17T17:10:07.919" v="873" actId="13244"/>
        <pc:sldMkLst>
          <pc:docMk/>
          <pc:sldMk cId="3642514252" sldId="312"/>
        </pc:sldMkLst>
        <pc:spChg chg="ord">
          <ac:chgData name="Dobson, Yvonne - OSHA" userId="e2511173-1f16-4726-861b-e7a48963e98c" providerId="ADAL" clId="{F31F14D3-D9C2-4236-A5E2-641B4493514A}" dt="2026-02-17T17:10:07.919" v="873" actId="13244"/>
          <ac:spMkLst>
            <pc:docMk/>
            <pc:sldMk cId="3642514252" sldId="312"/>
            <ac:spMk id="83970" creationId="{00000000-0000-0000-0000-000000000000}"/>
          </ac:spMkLst>
        </pc:spChg>
      </pc:sldChg>
      <pc:sldChg chg="modSp mod">
        <pc:chgData name="Dobson, Yvonne - OSHA" userId="e2511173-1f16-4726-861b-e7a48963e98c" providerId="ADAL" clId="{F31F14D3-D9C2-4236-A5E2-641B4493514A}" dt="2026-02-17T17:08:01.945" v="858" actId="13244"/>
        <pc:sldMkLst>
          <pc:docMk/>
          <pc:sldMk cId="922858422" sldId="319"/>
        </pc:sldMkLst>
        <pc:spChg chg="ord">
          <ac:chgData name="Dobson, Yvonne - OSHA" userId="e2511173-1f16-4726-861b-e7a48963e98c" providerId="ADAL" clId="{F31F14D3-D9C2-4236-A5E2-641B4493514A}" dt="2026-02-17T17:06:52.385" v="852" actId="13244"/>
          <ac:spMkLst>
            <pc:docMk/>
            <pc:sldMk cId="922858422" sldId="319"/>
            <ac:spMk id="3" creationId="{00000000-0000-0000-0000-000000000000}"/>
          </ac:spMkLst>
        </pc:spChg>
        <pc:spChg chg="ord">
          <ac:chgData name="Dobson, Yvonne - OSHA" userId="e2511173-1f16-4726-861b-e7a48963e98c" providerId="ADAL" clId="{F31F14D3-D9C2-4236-A5E2-641B4493514A}" dt="2026-02-17T17:08:01.945" v="858" actId="13244"/>
          <ac:spMkLst>
            <pc:docMk/>
            <pc:sldMk cId="922858422" sldId="319"/>
            <ac:spMk id="5" creationId="{00000000-0000-0000-0000-000000000000}"/>
          </ac:spMkLst>
        </pc:spChg>
        <pc:picChg chg="mod">
          <ac:chgData name="Dobson, Yvonne - OSHA" userId="e2511173-1f16-4726-861b-e7a48963e98c" providerId="ADAL" clId="{F31F14D3-D9C2-4236-A5E2-641B4493514A}" dt="2026-02-17T16:56:27.285" v="553" actId="962"/>
          <ac:picMkLst>
            <pc:docMk/>
            <pc:sldMk cId="922858422" sldId="319"/>
            <ac:picMk id="2" creationId="{1E73B91B-CA52-29F4-0D4A-E23EDF709B35}"/>
          </ac:picMkLst>
        </pc:picChg>
        <pc:picChg chg="mod">
          <ac:chgData name="Dobson, Yvonne - OSHA" userId="e2511173-1f16-4726-861b-e7a48963e98c" providerId="ADAL" clId="{F31F14D3-D9C2-4236-A5E2-641B4493514A}" dt="2026-02-17T17:07:45.341" v="857"/>
          <ac:picMkLst>
            <pc:docMk/>
            <pc:sldMk cId="922858422" sldId="319"/>
            <ac:picMk id="4" creationId="{00000000-0000-0000-0000-000000000000}"/>
          </ac:picMkLst>
        </pc:picChg>
        <pc:picChg chg="mod ord">
          <ac:chgData name="Dobson, Yvonne - OSHA" userId="e2511173-1f16-4726-861b-e7a48963e98c" providerId="ADAL" clId="{F31F14D3-D9C2-4236-A5E2-641B4493514A}" dt="2026-02-17T17:07:19.220" v="853" actId="13244"/>
          <ac:picMkLst>
            <pc:docMk/>
            <pc:sldMk cId="922858422" sldId="319"/>
            <ac:picMk id="6" creationId="{34B7098F-1ED3-9A00-D038-1D859F492CA9}"/>
          </ac:picMkLst>
        </pc:picChg>
        <pc:picChg chg="mod">
          <ac:chgData name="Dobson, Yvonne - OSHA" userId="e2511173-1f16-4726-861b-e7a48963e98c" providerId="ADAL" clId="{F31F14D3-D9C2-4236-A5E2-641B4493514A}" dt="2026-02-17T17:02:42.707" v="833" actId="962"/>
          <ac:picMkLst>
            <pc:docMk/>
            <pc:sldMk cId="922858422" sldId="319"/>
            <ac:picMk id="7" creationId="{9421882D-9725-F7A3-9B15-90BD09366919}"/>
          </ac:picMkLst>
        </pc:picChg>
      </pc:sldChg>
      <pc:sldChg chg="modSp mod">
        <pc:chgData name="Dobson, Yvonne - OSHA" userId="e2511173-1f16-4726-861b-e7a48963e98c" providerId="ADAL" clId="{F31F14D3-D9C2-4236-A5E2-641B4493514A}" dt="2026-02-17T17:05:11.644" v="844"/>
        <pc:sldMkLst>
          <pc:docMk/>
          <pc:sldMk cId="211457937" sldId="320"/>
        </pc:sldMkLst>
        <pc:spChg chg="mod ord">
          <ac:chgData name="Dobson, Yvonne - OSHA" userId="e2511173-1f16-4726-861b-e7a48963e98c" providerId="ADAL" clId="{F31F14D3-D9C2-4236-A5E2-641B4493514A}" dt="2026-02-17T17:04:54.933" v="843"/>
          <ac:spMkLst>
            <pc:docMk/>
            <pc:sldMk cId="211457937" sldId="320"/>
            <ac:spMk id="2" creationId="{97D83230-A11E-FD9D-F8EC-9A72C6A2AC76}"/>
          </ac:spMkLst>
        </pc:spChg>
        <pc:picChg chg="mod ord">
          <ac:chgData name="Dobson, Yvonne - OSHA" userId="e2511173-1f16-4726-861b-e7a48963e98c" providerId="ADAL" clId="{F31F14D3-D9C2-4236-A5E2-641B4493514A}" dt="2026-02-17T17:05:11.644" v="844"/>
          <ac:picMkLst>
            <pc:docMk/>
            <pc:sldMk cId="211457937" sldId="320"/>
            <ac:picMk id="5" creationId="{787855B5-2987-F7D7-AB6A-92EC05F9C2F3}"/>
          </ac:picMkLst>
        </pc:picChg>
      </pc:sldChg>
      <pc:sldChg chg="modSp mod">
        <pc:chgData name="Dobson, Yvonne - OSHA" userId="e2511173-1f16-4726-861b-e7a48963e98c" providerId="ADAL" clId="{F31F14D3-D9C2-4236-A5E2-641B4493514A}" dt="2026-02-17T17:03:11.634" v="835" actId="20577"/>
        <pc:sldMkLst>
          <pc:docMk/>
          <pc:sldMk cId="4051546220" sldId="1635"/>
        </pc:sldMkLst>
        <pc:spChg chg="mod">
          <ac:chgData name="Dobson, Yvonne - OSHA" userId="e2511173-1f16-4726-861b-e7a48963e98c" providerId="ADAL" clId="{F31F14D3-D9C2-4236-A5E2-641B4493514A}" dt="2026-02-17T17:03:11.634" v="835" actId="20577"/>
          <ac:spMkLst>
            <pc:docMk/>
            <pc:sldMk cId="4051546220" sldId="1635"/>
            <ac:spMk id="3" creationId="{53A34CF1-A28F-611A-43F3-1B2DAD69B787}"/>
          </ac:spMkLst>
        </pc:spChg>
      </pc:sldChg>
      <pc:sldChg chg="modSp mod">
        <pc:chgData name="Dobson, Yvonne - OSHA" userId="e2511173-1f16-4726-861b-e7a48963e98c" providerId="ADAL" clId="{F31F14D3-D9C2-4236-A5E2-641B4493514A}" dt="2026-02-17T17:03:19.623" v="836" actId="20577"/>
        <pc:sldMkLst>
          <pc:docMk/>
          <pc:sldMk cId="1643163397" sldId="1636"/>
        </pc:sldMkLst>
        <pc:spChg chg="mod">
          <ac:chgData name="Dobson, Yvonne - OSHA" userId="e2511173-1f16-4726-861b-e7a48963e98c" providerId="ADAL" clId="{F31F14D3-D9C2-4236-A5E2-641B4493514A}" dt="2026-02-17T17:03:19.623" v="836" actId="20577"/>
          <ac:spMkLst>
            <pc:docMk/>
            <pc:sldMk cId="1643163397" sldId="1636"/>
            <ac:spMk id="3" creationId="{2D3A76B1-7223-61FE-41B4-15DDD3D410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FA4C1-AD3F-4130-9B73-8EFEC6102DEB}" type="datetimeFigureOut">
              <a:rPr lang="en-US" smtClean="0"/>
              <a:t>2/17/2026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D73D6-D89D-45CF-BCEC-AF65157D944F}" type="slidenum">
              <a:rPr lang="en-US" smtClean="0"/>
              <a:t>‹#›</a:t>
            </a:fld>
            <a:endParaRPr lang="en-US"/>
          </a:p>
        </p:txBody>
      </p:sp>
    </p:spTree>
    <p:extLst>
      <p:ext uri="{BB962C8B-B14F-4D97-AF65-F5344CB8AC3E}">
        <p14:creationId xmlns:p14="http://schemas.microsoft.com/office/powerpoint/2010/main" val="149872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82588" y="685800"/>
            <a:ext cx="6096000" cy="3429000"/>
          </a:xfrm>
          <a:ln/>
        </p:spPr>
      </p:sp>
      <p:sp>
        <p:nvSpPr>
          <p:cNvPr id="74755" name="Rectangle 3"/>
          <p:cNvSpPr>
            <a:spLocks noGrp="1" noChangeArrowheads="1"/>
          </p:cNvSpPr>
          <p:nvPr>
            <p:ph type="body" idx="1"/>
          </p:nvPr>
        </p:nvSpPr>
        <p:spPr>
          <a:xfrm>
            <a:off x="914400" y="4343400"/>
            <a:ext cx="5029200" cy="4114800"/>
          </a:xfrm>
          <a:ln/>
        </p:spPr>
        <p:txBody>
          <a:bodyPr/>
          <a:lstStyle/>
          <a:p>
            <a:pPr>
              <a:spcBef>
                <a:spcPct val="50000"/>
              </a:spcBef>
            </a:pPr>
            <a:r>
              <a:rPr lang="en-US"/>
              <a:t>1926.405(a)(2)(ii)(J)</a:t>
            </a:r>
          </a:p>
          <a:p>
            <a:endParaRPr lang="en-US"/>
          </a:p>
          <a:p>
            <a:r>
              <a:rPr lang="en-US"/>
              <a:t>The OSHA standard requires flexible cords to be rated for hard or extra-hard usage.  These ratings are to be indelibly marked approximately every foot of the cord.  Since deterioration occurs more rapidly in cords which are not rugged enough for construction conditions, the National Electric Code and OSHA have specified the types of cords to use in a construction environment.  This rule designates the types of cords that must be used for various applications including portable tools, appliances, temporary and portable lights.  The cords are designated </a:t>
            </a:r>
            <a:r>
              <a:rPr lang="en-US" b="1"/>
              <a:t>HARD and EXTRA HARD SERVICE</a:t>
            </a:r>
            <a:r>
              <a:rPr lang="en-US"/>
              <a:t>.  </a:t>
            </a:r>
          </a:p>
          <a:p>
            <a:endParaRPr lang="en-US"/>
          </a:p>
          <a:p>
            <a:r>
              <a:rPr lang="en-US"/>
              <a:t>Examples of </a:t>
            </a:r>
            <a:r>
              <a:rPr lang="en-US" b="1"/>
              <a:t>HARD SERVICE</a:t>
            </a:r>
            <a:r>
              <a:rPr lang="en-US"/>
              <a:t> designation types include </a:t>
            </a:r>
            <a:r>
              <a:rPr lang="en-US" b="1"/>
              <a:t>S, ST, SO, STO, SJ, SJO, SJT, &amp; SJTO</a:t>
            </a:r>
            <a:r>
              <a:rPr lang="en-US"/>
              <a:t>.  Extension cords must be durably marked as per 1926.405(g)(2)(ii) with one of the HARD or EXTRA HARD SERVICE designation letters, size and number of conductors.</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4400" y="4343400"/>
            <a:ext cx="5029200" cy="4114800"/>
          </a:xfrm>
        </p:spPr>
        <p:txBody>
          <a:bodyPr/>
          <a:lstStyle/>
          <a:p>
            <a:r>
              <a:rPr lang="en-US"/>
              <a:t>1926.302(a)(2)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98463" y="698500"/>
            <a:ext cx="6061075" cy="3409950"/>
          </a:xfrm>
          <a:ln/>
        </p:spPr>
      </p:sp>
      <p:sp>
        <p:nvSpPr>
          <p:cNvPr id="68611" name="Rectangle 3"/>
          <p:cNvSpPr>
            <a:spLocks noGrp="1" noChangeArrowheads="1"/>
          </p:cNvSpPr>
          <p:nvPr>
            <p:ph type="body" idx="1"/>
          </p:nvPr>
        </p:nvSpPr>
        <p:spPr>
          <a:xfrm>
            <a:off x="914400" y="4325938"/>
            <a:ext cx="5029200" cy="4098925"/>
          </a:xfrm>
          <a:noFill/>
          <a:ln/>
        </p:spPr>
        <p:txBody>
          <a:bodyPr/>
          <a:lstStyle/>
          <a:p>
            <a:r>
              <a:rPr lang="en-US"/>
              <a:t>1926.302 (a)(1)</a:t>
            </a:r>
          </a:p>
          <a:p>
            <a:endParaRPr lang="en-US"/>
          </a:p>
          <a:p>
            <a:r>
              <a:rPr lang="en-US"/>
              <a:t>Three-wire cords contain two current-carrying conductors and a grounding conductor.  Any time an adapter is used to accommodate a two-hole receptacle, the adapter wire must be attached to a known ground. The third prong must never be removed from the plug.  </a:t>
            </a:r>
          </a:p>
          <a:p>
            <a:endParaRPr lang="en-US"/>
          </a:p>
          <a:p>
            <a:r>
              <a:rPr lang="en-US"/>
              <a:t>Double-insulated tools are available that provide protection against electrical shock without third-wire grounding. On double-insulated tools, an internal layer of protective insulation completely isolates the external housing of the tool.</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82588" y="685800"/>
            <a:ext cx="6096000" cy="3429000"/>
          </a:xfrm>
          <a:ln/>
        </p:spPr>
      </p:sp>
      <p:sp>
        <p:nvSpPr>
          <p:cNvPr id="84995" name="Rectangle 3"/>
          <p:cNvSpPr>
            <a:spLocks noGrp="1" noChangeArrowheads="1"/>
          </p:cNvSpPr>
          <p:nvPr>
            <p:ph type="body" idx="1"/>
          </p:nvPr>
        </p:nvSpPr>
        <p:spPr>
          <a:xfrm>
            <a:off x="914400" y="4343400"/>
            <a:ext cx="5181600" cy="4114800"/>
          </a:xfrm>
        </p:spPr>
        <p:txBody>
          <a:bodyPr/>
          <a:lstStyle/>
          <a:p>
            <a:r>
              <a:rPr lang="en-US" b="1">
                <a:solidFill>
                  <a:srgbClr val="000000"/>
                </a:solidFill>
              </a:rPr>
              <a:t>A typical extension cord grounding system has four components:</a:t>
            </a:r>
          </a:p>
          <a:p>
            <a:pPr>
              <a:buFont typeface="Wingdings" pitchFamily="2" charset="2"/>
              <a:buChar char="§"/>
            </a:pPr>
            <a:r>
              <a:rPr lang="en-US">
                <a:solidFill>
                  <a:srgbClr val="FF0103"/>
                </a:solidFill>
              </a:rPr>
              <a:t> </a:t>
            </a:r>
            <a:r>
              <a:rPr lang="en-US">
                <a:solidFill>
                  <a:srgbClr val="000000"/>
                </a:solidFill>
              </a:rPr>
              <a:t>a third wire in the cord, called a ground wire;</a:t>
            </a:r>
          </a:p>
          <a:p>
            <a:pPr>
              <a:buFont typeface="Wingdings" pitchFamily="2" charset="2"/>
              <a:buChar char="§"/>
            </a:pPr>
            <a:r>
              <a:rPr lang="en-US">
                <a:solidFill>
                  <a:srgbClr val="FF0103"/>
                </a:solidFill>
              </a:rPr>
              <a:t> </a:t>
            </a:r>
            <a:r>
              <a:rPr lang="en-US">
                <a:solidFill>
                  <a:srgbClr val="000000"/>
                </a:solidFill>
              </a:rPr>
              <a:t>a three-prong plug with a grounding prong on one end of the cord;</a:t>
            </a:r>
          </a:p>
          <a:p>
            <a:pPr>
              <a:buFont typeface="Wingdings" pitchFamily="2" charset="2"/>
              <a:buChar char="§"/>
            </a:pPr>
            <a:r>
              <a:rPr lang="en-US">
                <a:solidFill>
                  <a:srgbClr val="FF0103"/>
                </a:solidFill>
              </a:rPr>
              <a:t> </a:t>
            </a:r>
            <a:r>
              <a:rPr lang="en-US">
                <a:solidFill>
                  <a:srgbClr val="000000"/>
                </a:solidFill>
              </a:rPr>
              <a:t>a three-wire, grounding-type receptacle at the other end of the cord; and</a:t>
            </a:r>
          </a:p>
          <a:p>
            <a:pPr>
              <a:buFont typeface="Wingdings" pitchFamily="2" charset="2"/>
              <a:buChar char="§"/>
            </a:pPr>
            <a:r>
              <a:rPr lang="en-US">
                <a:solidFill>
                  <a:srgbClr val="FF0103"/>
                </a:solidFill>
              </a:rPr>
              <a:t> </a:t>
            </a:r>
            <a:r>
              <a:rPr lang="en-US">
                <a:solidFill>
                  <a:srgbClr val="000000"/>
                </a:solidFill>
              </a:rPr>
              <a:t>a properly grounded outlet.</a:t>
            </a:r>
          </a:p>
          <a:p>
            <a:endParaRPr lang="en-US"/>
          </a:p>
          <a:p>
            <a:r>
              <a:rPr lang="en-US" b="1"/>
              <a:t>Two kinds of grounds are required by the standard:  </a:t>
            </a:r>
          </a:p>
          <a:p>
            <a:r>
              <a:rPr lang="en-US"/>
              <a:t>  1.  </a:t>
            </a:r>
            <a:r>
              <a:rPr lang="en-US" u="sng"/>
              <a:t>Service or system ground</a:t>
            </a:r>
            <a:r>
              <a:rPr lang="en-US"/>
              <a:t>.   In this instance, one wire, called the neutral conductor or grounded conductor, is grounded.  In an ordinary low-voltage circuit, the white (or gray) wire is grounded at the generator or transformer and again at the service entrance of the building.  This type of ground is primarily designed to protect machines, tools, and insulation against damage.</a:t>
            </a:r>
          </a:p>
          <a:p>
            <a:r>
              <a:rPr lang="en-US"/>
              <a:t>   2.  For enhanced worker protection, an additional ground, called the </a:t>
            </a:r>
            <a:r>
              <a:rPr lang="en-US" u="sng"/>
              <a:t>equipment ground</a:t>
            </a:r>
            <a:r>
              <a:rPr lang="en-US"/>
              <a:t>, must be furnished by providing another path from the tool or machine through which the current can flow to the ground. This additional ground safeguards the electric equipment operator if a malfunction causes the metal frame of the tool to become energized.  </a:t>
            </a:r>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atin typeface="Calibri" charset="0"/>
              </a:rPr>
              <a:t>If you want to stay up to date on new resources for your workplace, subscribe to our QuickTakes newsletter and Spanish-language newsletter Información Rápida. Also, you can follow us on X formerly known as Twitter and LinkedIn.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fld id="{9505CB53-ADB6-3642-827B-3EFBBB2DBE0A}" type="slidenum">
              <a:rPr lang="en-US"/>
              <a:pPr/>
              <a:t>21</a:t>
            </a:fld>
            <a:endParaRPr lang="en-US"/>
          </a:p>
        </p:txBody>
      </p:sp>
    </p:spTree>
    <p:extLst>
      <p:ext uri="{BB962C8B-B14F-4D97-AF65-F5344CB8AC3E}">
        <p14:creationId xmlns:p14="http://schemas.microsoft.com/office/powerpoint/2010/main" val="113505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382588" y="685800"/>
            <a:ext cx="6096000" cy="3429000"/>
          </a:xfrm>
          <a:ln/>
        </p:spPr>
      </p:sp>
      <p:sp>
        <p:nvSpPr>
          <p:cNvPr id="78851" name="Rectangle 3"/>
          <p:cNvSpPr>
            <a:spLocks noGrp="1" noChangeArrowheads="1"/>
          </p:cNvSpPr>
          <p:nvPr>
            <p:ph type="body" idx="1"/>
          </p:nvPr>
        </p:nvSpPr>
        <p:spPr>
          <a:xfrm>
            <a:off x="914400" y="4343400"/>
            <a:ext cx="5334000" cy="4114800"/>
          </a:xfrm>
        </p:spPr>
        <p:txBody>
          <a:bodyPr/>
          <a:lstStyle/>
          <a:p>
            <a:pPr>
              <a:spcBef>
                <a:spcPct val="50000"/>
              </a:spcBef>
            </a:pPr>
            <a:r>
              <a:rPr lang="en-US"/>
              <a:t>Reference 1926.405(a)(2)(ii)(I)</a:t>
            </a:r>
          </a:p>
          <a:p>
            <a:pPr>
              <a:spcBef>
                <a:spcPct val="50000"/>
              </a:spcBef>
            </a:pPr>
            <a:endParaRPr lang="en-US"/>
          </a:p>
          <a:p>
            <a:r>
              <a:rPr lang="en-US"/>
              <a:t>The normal wear and tear on extension and flexible cords at your site can loosen or expose wires, creating hazardous conditions. Cords that are not 3-wire type, not designed for hard-usage, or that have been modified, increase your risk of contacting electrical current. </a:t>
            </a:r>
          </a:p>
          <a:p>
            <a:pPr>
              <a:spcBef>
                <a:spcPct val="50000"/>
              </a:spcBef>
            </a:pPr>
            <a:endParaRPr lang="en-US"/>
          </a:p>
          <a:p>
            <a:pPr>
              <a:spcBef>
                <a:spcPct val="50000"/>
              </a:spcBef>
            </a:pPr>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58788" y="728663"/>
            <a:ext cx="5945187" cy="3344862"/>
          </a:xfrm>
          <a:ln/>
        </p:spPr>
      </p:sp>
      <p:sp>
        <p:nvSpPr>
          <p:cNvPr id="82947" name="Rectangle 3"/>
          <p:cNvSpPr>
            <a:spLocks noGrp="1" noChangeArrowheads="1"/>
          </p:cNvSpPr>
          <p:nvPr>
            <p:ph type="body" idx="1"/>
          </p:nvPr>
        </p:nvSpPr>
        <p:spPr>
          <a:xfrm>
            <a:off x="914400" y="4341813"/>
            <a:ext cx="5029200" cy="4116387"/>
          </a:xfrm>
          <a:ln/>
        </p:spPr>
        <p:txBody>
          <a:bodyPr/>
          <a:lstStyle/>
          <a:p>
            <a:r>
              <a:rPr lang="en-US" b="1">
                <a:solidFill>
                  <a:srgbClr val="000000"/>
                </a:solidFill>
              </a:rPr>
              <a:t>The most frequently violated OSHA electrical regulation</a:t>
            </a:r>
            <a:r>
              <a:rPr lang="en-US">
                <a:solidFill>
                  <a:srgbClr val="000000"/>
                </a:solidFill>
              </a:rPr>
              <a:t> is improper grounding of equipment and circuitry. The metal parts of an electrical wiring system that we touch (switch plates, ceiling light fixtures, conduit, etc.) should be grounded and at 0 volts.  If the system is not grounded properly, these parts may become energized.  Metal parts of motors, appliances, or electronics that are plugged into improperly grounded circuits may be energized.  When a circuit is not grounded properly, a hazard exists because unwanted voltage cannot be safely eliminated.  If there is no safe path to ground for fault currents, exposed metal parts in damaged appliances can become energized.</a:t>
            </a:r>
          </a:p>
          <a:p>
            <a:endParaRPr lang="en-US">
              <a:solidFill>
                <a:srgbClr val="000000"/>
              </a:solidFill>
            </a:endParaRPr>
          </a:p>
          <a:p>
            <a:r>
              <a:rPr lang="en-US" b="1">
                <a:solidFill>
                  <a:srgbClr val="000000"/>
                </a:solidFill>
              </a:rPr>
              <a:t>Extension cords</a:t>
            </a:r>
            <a:r>
              <a:rPr lang="en-US">
                <a:solidFill>
                  <a:srgbClr val="000000"/>
                </a:solidFill>
              </a:rPr>
              <a:t> may not provide a continuous path to ground because of a broken ground wire or plug. </a:t>
            </a:r>
          </a:p>
          <a:p>
            <a:endParaRPr lang="en-US">
              <a:solidFill>
                <a:srgbClr val="000000"/>
              </a:solidFill>
            </a:endParaRPr>
          </a:p>
          <a:p>
            <a:r>
              <a:rPr lang="en-US" b="1"/>
              <a:t>Electrical systems are often grounded to metal water pipes</a:t>
            </a:r>
            <a:r>
              <a:rPr lang="en-US"/>
              <a:t> that serve as a continuous path to ground. If plumbing is used as a path to ground for fault current, all pipes must be made of conductive material (a type of metal). Many electrocutions and fires occur because (during renovation or repair) parts of metal plumbing are replaced with plastic pipe, which does not conduct electricity.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76440" y="2285666"/>
            <a:ext cx="11128209" cy="4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676441" y="505534"/>
            <a:ext cx="10993549" cy="1189810"/>
          </a:xfrm>
          <a:effectLst/>
        </p:spPr>
        <p:txBody>
          <a:bodyPr anchor="b">
            <a:normAutofit/>
          </a:bodyPr>
          <a:lstStyle>
            <a:lvl1pPr>
              <a:defRPr sz="3600" b="1" cap="none" baseline="0">
                <a:solidFill>
                  <a:schemeClr val="accent1"/>
                </a:solidFill>
                <a:latin typeface="Aptos" panose="020B00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76444" y="1695345"/>
            <a:ext cx="10993546" cy="590321"/>
          </a:xfrm>
        </p:spPr>
        <p:txBody>
          <a:bodyPr anchor="t">
            <a:normAutofit/>
          </a:bodyPr>
          <a:lstStyle>
            <a:lvl1pPr marL="0" indent="0" algn="l">
              <a:buNone/>
              <a:defRPr sz="2000" b="0" cap="none" baseline="0">
                <a:solidFill>
                  <a:srgbClr val="0079D1"/>
                </a:solidFill>
                <a:latin typeface="Aptos" panose="020B00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Icon&#10;&#10;AI-generated content may be incorrect.">
            <a:extLst>
              <a:ext uri="{FF2B5EF4-FFF2-40B4-BE49-F238E27FC236}">
                <a16:creationId xmlns:a16="http://schemas.microsoft.com/office/drawing/2014/main" id="{B7609E5F-57ED-6DA2-18C5-D66905A6AC11}"/>
              </a:ext>
            </a:extLst>
          </p:cNvPr>
          <p:cNvPicPr>
            <a:picLocks noChangeAspect="1"/>
          </p:cNvPicPr>
          <p:nvPr/>
        </p:nvPicPr>
        <p:blipFill>
          <a:blip r:embed="rId2">
            <a:alphaModFix amt="5000"/>
          </a:blip>
          <a:srcRect t="5485" r="18885" b="61514"/>
          <a:stretch>
            <a:fillRect/>
          </a:stretch>
        </p:blipFill>
        <p:spPr>
          <a:xfrm>
            <a:off x="1849111" y="2323766"/>
            <a:ext cx="10090199" cy="4104900"/>
          </a:xfrm>
          <a:prstGeom prst="rect">
            <a:avLst/>
          </a:prstGeom>
        </p:spPr>
      </p:pic>
    </p:spTree>
    <p:extLst>
      <p:ext uri="{BB962C8B-B14F-4D97-AF65-F5344CB8AC3E}">
        <p14:creationId xmlns:p14="http://schemas.microsoft.com/office/powerpoint/2010/main" val="25394185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82171" y="5141973"/>
            <a:ext cx="11063846"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7816" y="601200"/>
            <a:ext cx="11292840" cy="4204800"/>
          </a:xfrm>
        </p:spPr>
        <p:txBody>
          <a:bodyPr anchor="ctr">
            <a:normAutofit/>
          </a:bodyPr>
          <a:lstStyle>
            <a:lvl1pPr>
              <a:defRPr sz="2400">
                <a:solidFill>
                  <a:schemeClr val="tx2"/>
                </a:solidFill>
              </a:defRPr>
            </a:lvl1pPr>
            <a:lvl2pPr>
              <a:buClr>
                <a:srgbClr val="00B0F0"/>
              </a:buClr>
              <a:defRPr sz="2400">
                <a:solidFill>
                  <a:schemeClr val="tx2"/>
                </a:solidFill>
              </a:defRPr>
            </a:lvl2pPr>
            <a:lvl3pPr>
              <a:buClr>
                <a:schemeClr val="bg1">
                  <a:lumMod val="65000"/>
                </a:schemeClr>
              </a:buClr>
              <a:defRPr sz="2000">
                <a:solidFill>
                  <a:schemeClr val="tx2"/>
                </a:solidFill>
              </a:defRPr>
            </a:lvl3pPr>
            <a:lvl4pPr>
              <a:buClr>
                <a:schemeClr val="accent1"/>
              </a:buCl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Icon&#10;&#10;AI-generated content may be incorrect.">
            <a:extLst>
              <a:ext uri="{FF2B5EF4-FFF2-40B4-BE49-F238E27FC236}">
                <a16:creationId xmlns:a16="http://schemas.microsoft.com/office/drawing/2014/main" id="{FEAE4594-6BBA-2567-40EA-8EED009F5E52}"/>
              </a:ext>
            </a:extLst>
          </p:cNvPr>
          <p:cNvPicPr>
            <a:picLocks noChangeAspect="1"/>
          </p:cNvPicPr>
          <p:nvPr/>
        </p:nvPicPr>
        <p:blipFill>
          <a:blip r:embed="rId2">
            <a:alphaModFix amt="5000"/>
          </a:blip>
          <a:srcRect t="15344" r="3960" b="72548"/>
          <a:stretch/>
        </p:blipFill>
        <p:spPr>
          <a:xfrm>
            <a:off x="1960971" y="5141973"/>
            <a:ext cx="9777705" cy="1258828"/>
          </a:xfrm>
          <a:prstGeom prst="rect">
            <a:avLst/>
          </a:prstGeom>
        </p:spPr>
      </p:pic>
      <p:sp>
        <p:nvSpPr>
          <p:cNvPr id="2" name="Title 1"/>
          <p:cNvSpPr>
            <a:spLocks noGrp="1"/>
          </p:cNvSpPr>
          <p:nvPr>
            <p:ph type="title"/>
          </p:nvPr>
        </p:nvSpPr>
        <p:spPr>
          <a:xfrm>
            <a:off x="683026" y="5262296"/>
            <a:ext cx="5179555" cy="689514"/>
          </a:xfrm>
        </p:spPr>
        <p:txBody>
          <a:bodyPr anchor="ctr">
            <a:normAutofit/>
          </a:bodyPr>
          <a:lstStyle>
            <a:lvl1pPr algn="l">
              <a:defRPr sz="2800" b="1" cap="none" baseline="0">
                <a:solidFill>
                  <a:schemeClr val="accent3"/>
                </a:solidFill>
                <a:latin typeface="Aptos" panose="020B000402020202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5862582" y="5262296"/>
            <a:ext cx="5748228" cy="689515"/>
          </a:xfrm>
        </p:spPr>
        <p:txBody>
          <a:bodyPr anchor="ctr">
            <a:normAutofit/>
          </a:bodyPr>
          <a:lstStyle>
            <a:lvl1pPr marL="0" indent="0" algn="r">
              <a:buNone/>
              <a:defRPr sz="18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617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800" b="1" cap="none" baseline="0">
                <a:solidFill>
                  <a:schemeClr val="accent1"/>
                </a:solidFill>
                <a:latin typeface="Aptos" panose="020B00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600">
                <a:latin typeface="Aptos" panose="020B00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403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normAutofit/>
          </a:bodyPr>
          <a:lstStyle>
            <a:lvl1pPr algn="l">
              <a:defRPr sz="2800"/>
            </a:lvl1pPr>
            <a:lvl2pPr algn="l">
              <a:buClr>
                <a:srgbClr val="00B0F0"/>
              </a:buClr>
              <a:defRPr sz="2800"/>
            </a:lvl2pPr>
            <a:lvl3pPr algn="l">
              <a:buClr>
                <a:schemeClr val="bg1">
                  <a:lumMod val="65000"/>
                </a:schemeClr>
              </a:buClr>
              <a:defRPr sz="2400"/>
            </a:lvl3pPr>
            <a:lvl4pPr algn="l">
              <a:buClr>
                <a:schemeClr val="accent1"/>
              </a:buClr>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678FCA4D-07A8-2843-45B5-2637FAE9155F}"/>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C9CE337A-639F-CC35-FD95-62723616D3B5}"/>
              </a:ext>
            </a:extLst>
          </p:cNvPr>
          <p:cNvSpPr>
            <a:spLocks noChangeAspect="1"/>
          </p:cNvSpPr>
          <p:nvPr/>
        </p:nvSpPr>
        <p:spPr>
          <a:xfrm>
            <a:off x="663692" y="546684"/>
            <a:ext cx="11241352"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Icon&#10;&#10;AI-generated content may be incorrect.">
            <a:extLst>
              <a:ext uri="{FF2B5EF4-FFF2-40B4-BE49-F238E27FC236}">
                <a16:creationId xmlns:a16="http://schemas.microsoft.com/office/drawing/2014/main" id="{99942528-A412-22E8-F3A3-80DAB02FC0D2}"/>
              </a:ext>
            </a:extLst>
          </p:cNvPr>
          <p:cNvPicPr>
            <a:picLocks noChangeAspect="1"/>
          </p:cNvPicPr>
          <p:nvPr/>
        </p:nvPicPr>
        <p:blipFill>
          <a:blip r:embed="rId2">
            <a:alphaModFix amt="5000"/>
          </a:blip>
          <a:srcRect t="14885" r="16159" b="68799"/>
          <a:stretch/>
        </p:blipFill>
        <p:spPr>
          <a:xfrm>
            <a:off x="5436312" y="583565"/>
            <a:ext cx="6468732" cy="1258826"/>
          </a:xfrm>
          <a:prstGeom prst="rect">
            <a:avLst/>
          </a:prstGeom>
        </p:spPr>
      </p:pic>
      <p:sp>
        <p:nvSpPr>
          <p:cNvPr id="6" name="Title 1">
            <a:extLst>
              <a:ext uri="{FF2B5EF4-FFF2-40B4-BE49-F238E27FC236}">
                <a16:creationId xmlns:a16="http://schemas.microsoft.com/office/drawing/2014/main" id="{1DA9550A-F35E-6A76-9EE1-E2740C02914E}"/>
              </a:ext>
            </a:extLst>
          </p:cNvPr>
          <p:cNvSpPr>
            <a:spLocks noGrp="1"/>
          </p:cNvSpPr>
          <p:nvPr>
            <p:ph type="title"/>
          </p:nvPr>
        </p:nvSpPr>
        <p:spPr>
          <a:xfrm>
            <a:off x="798903" y="669788"/>
            <a:ext cx="10972336" cy="988332"/>
          </a:xfrm>
        </p:spPr>
        <p:txBody>
          <a:bodyPr>
            <a:normAutofit/>
          </a:bodyPr>
          <a:lstStyle>
            <a:lvl1pPr>
              <a:defRPr sz="3200" b="1" cap="none" baseline="0">
                <a:latin typeface="Aptos" panose="020B00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4864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normAutofit/>
          </a:bodyPr>
          <a:lstStyle>
            <a:lvl1pPr>
              <a:defRPr sz="3200" b="1" i="0" cap="none" baseline="0">
                <a:latin typeface="Aptos" panose="020B00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lvl1pPr>
              <a:defRPr sz="2800"/>
            </a:lvl1pPr>
            <a:lvl2pPr>
              <a:buClr>
                <a:srgbClr val="00B0F0"/>
              </a:buClr>
              <a:defRPr sz="2800"/>
            </a:lvl2pPr>
            <a:lvl3pPr>
              <a:buClr>
                <a:schemeClr val="bg1">
                  <a:lumMod val="65000"/>
                </a:schemeClr>
              </a:buClr>
              <a:defRPr sz="2400"/>
            </a:lvl3pPr>
            <a:lvl4pPr>
              <a:buClr>
                <a:schemeClr val="accent1"/>
              </a:buCl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Icon&#10;&#10;AI-generated content may be incorrect.">
            <a:extLst>
              <a:ext uri="{FF2B5EF4-FFF2-40B4-BE49-F238E27FC236}">
                <a16:creationId xmlns:a16="http://schemas.microsoft.com/office/drawing/2014/main" id="{0C41B961-5A95-9630-BD85-319C4C094D5A}"/>
              </a:ext>
            </a:extLst>
          </p:cNvPr>
          <p:cNvPicPr>
            <a:picLocks noChangeAspect="1"/>
          </p:cNvPicPr>
          <p:nvPr/>
        </p:nvPicPr>
        <p:blipFill>
          <a:blip r:embed="rId2">
            <a:alphaModFix amt="5000"/>
          </a:blip>
          <a:srcRect l="-1" t="14885" r="48136" b="47439"/>
          <a:stretch/>
        </p:blipFill>
        <p:spPr>
          <a:xfrm rot="5400000">
            <a:off x="8274886" y="2962476"/>
            <a:ext cx="4001581" cy="2906818"/>
          </a:xfrm>
          <a:prstGeom prst="rect">
            <a:avLst/>
          </a:prstGeom>
        </p:spPr>
      </p:pic>
    </p:spTree>
    <p:extLst>
      <p:ext uri="{BB962C8B-B14F-4D97-AF65-F5344CB8AC3E}">
        <p14:creationId xmlns:p14="http://schemas.microsoft.com/office/powerpoint/2010/main" val="236168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792" y="1611994"/>
            <a:ext cx="11029615" cy="4473042"/>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2FB7939B-9E92-F0F2-88AD-A6BEB3B922B6}"/>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5" name="Rectangle 4">
            <a:extLst>
              <a:ext uri="{FF2B5EF4-FFF2-40B4-BE49-F238E27FC236}">
                <a16:creationId xmlns:a16="http://schemas.microsoft.com/office/drawing/2014/main" id="{CA767C71-8C29-574F-1C6E-F5EB1DD2E936}"/>
              </a:ext>
            </a:extLst>
          </p:cNvPr>
          <p:cNvSpPr>
            <a:spLocks noChangeAspect="1"/>
          </p:cNvSpPr>
          <p:nvPr/>
        </p:nvSpPr>
        <p:spPr>
          <a:xfrm>
            <a:off x="674582" y="562105"/>
            <a:ext cx="11300036" cy="7523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Icon&#10;&#10;AI-generated content may be incorrect.">
            <a:extLst>
              <a:ext uri="{FF2B5EF4-FFF2-40B4-BE49-F238E27FC236}">
                <a16:creationId xmlns:a16="http://schemas.microsoft.com/office/drawing/2014/main" id="{9421DB03-4842-9EFC-F785-B22FA07F3B2D}"/>
              </a:ext>
            </a:extLst>
          </p:cNvPr>
          <p:cNvPicPr>
            <a:picLocks noChangeAspect="1"/>
          </p:cNvPicPr>
          <p:nvPr/>
        </p:nvPicPr>
        <p:blipFill>
          <a:blip r:embed="rId2">
            <a:alphaModFix amt="5000"/>
          </a:blip>
          <a:srcRect l="-3010" t="25159" r="19169" b="65089"/>
          <a:stretch/>
        </p:blipFill>
        <p:spPr>
          <a:xfrm>
            <a:off x="5650398" y="569957"/>
            <a:ext cx="6468732" cy="752346"/>
          </a:xfrm>
          <a:prstGeom prst="rect">
            <a:avLst/>
          </a:prstGeom>
        </p:spPr>
      </p:pic>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809793" y="685208"/>
            <a:ext cx="11029616" cy="505871"/>
          </a:xfrm>
        </p:spPr>
        <p:txBody>
          <a:bodyPr anchor="ctr" anchorCtr="0">
            <a:normAutofit/>
          </a:bodyPr>
          <a:lstStyle>
            <a:lvl1pPr>
              <a:defRPr sz="3200" b="1" cap="none" baseline="0">
                <a:latin typeface="Aptos" panose="020B00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020988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02" y="2107926"/>
            <a:ext cx="10972335" cy="4071454"/>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2FB7939B-9E92-F0F2-88AD-A6BEB3B922B6}"/>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5" name="Rectangle 4">
            <a:extLst>
              <a:ext uri="{FF2B5EF4-FFF2-40B4-BE49-F238E27FC236}">
                <a16:creationId xmlns:a16="http://schemas.microsoft.com/office/drawing/2014/main" id="{CA767C71-8C29-574F-1C6E-F5EB1DD2E936}"/>
              </a:ext>
            </a:extLst>
          </p:cNvPr>
          <p:cNvSpPr>
            <a:spLocks noChangeAspect="1"/>
          </p:cNvSpPr>
          <p:nvPr/>
        </p:nvSpPr>
        <p:spPr>
          <a:xfrm>
            <a:off x="663692" y="546684"/>
            <a:ext cx="11241352"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Icon&#10;&#10;AI-generated content may be incorrect.">
            <a:extLst>
              <a:ext uri="{FF2B5EF4-FFF2-40B4-BE49-F238E27FC236}">
                <a16:creationId xmlns:a16="http://schemas.microsoft.com/office/drawing/2014/main" id="{9421DB03-4842-9EFC-F785-B22FA07F3B2D}"/>
              </a:ext>
            </a:extLst>
          </p:cNvPr>
          <p:cNvPicPr>
            <a:picLocks noChangeAspect="1"/>
          </p:cNvPicPr>
          <p:nvPr/>
        </p:nvPicPr>
        <p:blipFill>
          <a:blip r:embed="rId2">
            <a:alphaModFix amt="5000"/>
          </a:blip>
          <a:srcRect t="14885" r="16159" b="68799"/>
          <a:stretch/>
        </p:blipFill>
        <p:spPr>
          <a:xfrm>
            <a:off x="5436312" y="583565"/>
            <a:ext cx="6468732" cy="1258826"/>
          </a:xfrm>
          <a:prstGeom prst="rect">
            <a:avLst/>
          </a:prstGeom>
        </p:spPr>
      </p:pic>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798903" y="669788"/>
            <a:ext cx="10972336" cy="988332"/>
          </a:xfrm>
        </p:spPr>
        <p:txBody>
          <a:bodyPr>
            <a:normAutofit/>
          </a:bodyPr>
          <a:lstStyle>
            <a:lvl1pPr>
              <a:defRPr sz="3200" b="1" cap="none" baseline="0">
                <a:latin typeface="Aptos" panose="020B00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67997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709069" y="5141974"/>
            <a:ext cx="1103208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1819" y="3043910"/>
            <a:ext cx="10921122" cy="1497507"/>
          </a:xfrm>
        </p:spPr>
        <p:txBody>
          <a:bodyPr anchor="b">
            <a:normAutofit/>
          </a:bodyPr>
          <a:lstStyle>
            <a:lvl1pPr algn="l">
              <a:defRPr sz="4000" b="1" cap="none" baseline="0">
                <a:solidFill>
                  <a:schemeClr val="accent1"/>
                </a:solidFill>
                <a:latin typeface="Aptos" panose="020B00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11818" y="4541417"/>
            <a:ext cx="10921122" cy="600556"/>
          </a:xfrm>
        </p:spPr>
        <p:txBody>
          <a:bodyPr anchor="t">
            <a:normAutofit/>
          </a:bodyPr>
          <a:lstStyle>
            <a:lvl1pPr marL="0" indent="0" algn="l">
              <a:buNone/>
              <a:defRPr sz="2000" cap="none" baseline="0">
                <a:solidFill>
                  <a:srgbClr val="0079D1"/>
                </a:solidFill>
                <a:latin typeface="Aptos" panose="020B00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descr="Icon&#10;&#10;AI-generated content may be incorrect.">
            <a:extLst>
              <a:ext uri="{FF2B5EF4-FFF2-40B4-BE49-F238E27FC236}">
                <a16:creationId xmlns:a16="http://schemas.microsoft.com/office/drawing/2014/main" id="{279D33EF-9B9D-A2CE-B091-8DFC49C821DC}"/>
              </a:ext>
            </a:extLst>
          </p:cNvPr>
          <p:cNvPicPr>
            <a:picLocks noChangeAspect="1"/>
          </p:cNvPicPr>
          <p:nvPr/>
        </p:nvPicPr>
        <p:blipFill>
          <a:blip r:embed="rId2">
            <a:alphaModFix amt="5000"/>
          </a:blip>
          <a:srcRect t="15344" r="3960" b="72548"/>
          <a:stretch/>
        </p:blipFill>
        <p:spPr>
          <a:xfrm>
            <a:off x="2015113" y="5141973"/>
            <a:ext cx="9755974" cy="1258828"/>
          </a:xfrm>
          <a:prstGeom prst="rect">
            <a:avLst/>
          </a:prstGeom>
        </p:spPr>
      </p:pic>
    </p:spTree>
    <p:extLst>
      <p:ext uri="{BB962C8B-B14F-4D97-AF65-F5344CB8AC3E}">
        <p14:creationId xmlns:p14="http://schemas.microsoft.com/office/powerpoint/2010/main" val="391991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8843" y="1616529"/>
            <a:ext cx="5287179" cy="4206421"/>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97967" y="1616529"/>
            <a:ext cx="5287181" cy="4206421"/>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4652BC6D-8C31-67E2-DBE3-13F23AA53BCD}"/>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6" name="Rectangle 5">
            <a:extLst>
              <a:ext uri="{FF2B5EF4-FFF2-40B4-BE49-F238E27FC236}">
                <a16:creationId xmlns:a16="http://schemas.microsoft.com/office/drawing/2014/main" id="{47CFC87C-CB80-993C-BBE8-98C88514DC3C}"/>
              </a:ext>
            </a:extLst>
          </p:cNvPr>
          <p:cNvSpPr>
            <a:spLocks noChangeAspect="1"/>
          </p:cNvSpPr>
          <p:nvPr/>
        </p:nvSpPr>
        <p:spPr>
          <a:xfrm>
            <a:off x="693632" y="581155"/>
            <a:ext cx="11029616" cy="7523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Icon&#10;&#10;AI-generated content may be incorrect.">
            <a:extLst>
              <a:ext uri="{FF2B5EF4-FFF2-40B4-BE49-F238E27FC236}">
                <a16:creationId xmlns:a16="http://schemas.microsoft.com/office/drawing/2014/main" id="{A9C76AA4-6DAB-6D2A-1207-C55932D8F1B9}"/>
              </a:ext>
            </a:extLst>
          </p:cNvPr>
          <p:cNvPicPr>
            <a:picLocks noChangeAspect="1"/>
          </p:cNvPicPr>
          <p:nvPr/>
        </p:nvPicPr>
        <p:blipFill>
          <a:blip r:embed="rId2">
            <a:alphaModFix amt="5000"/>
          </a:blip>
          <a:srcRect l="-3010" t="25159" r="19169" b="65089"/>
          <a:stretch/>
        </p:blipFill>
        <p:spPr>
          <a:xfrm>
            <a:off x="5669448" y="589007"/>
            <a:ext cx="6468732" cy="752346"/>
          </a:xfrm>
          <a:prstGeom prst="rect">
            <a:avLst/>
          </a:prstGeom>
        </p:spPr>
      </p:pic>
      <p:sp>
        <p:nvSpPr>
          <p:cNvPr id="9" name="Title 1">
            <a:extLst>
              <a:ext uri="{FF2B5EF4-FFF2-40B4-BE49-F238E27FC236}">
                <a16:creationId xmlns:a16="http://schemas.microsoft.com/office/drawing/2014/main" id="{C61E7D2F-6934-AA0A-20AA-F8BBFAF83238}"/>
              </a:ext>
            </a:extLst>
          </p:cNvPr>
          <p:cNvSpPr>
            <a:spLocks noGrp="1"/>
          </p:cNvSpPr>
          <p:nvPr>
            <p:ph type="title"/>
          </p:nvPr>
        </p:nvSpPr>
        <p:spPr>
          <a:xfrm>
            <a:off x="828843" y="704258"/>
            <a:ext cx="10669525" cy="505871"/>
          </a:xfrm>
        </p:spPr>
        <p:txBody>
          <a:bodyPr anchor="ctr" anchorCtr="0">
            <a:normAutofit/>
          </a:bodyPr>
          <a:lstStyle>
            <a:lvl1pPr>
              <a:defRPr sz="3200" b="1" cap="none" baseline="0">
                <a:latin typeface="Aptos" panose="020B00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258200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8903" y="2212802"/>
            <a:ext cx="5422390" cy="3633047"/>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6127" y="2212802"/>
            <a:ext cx="5422392" cy="3633047"/>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4652BC6D-8C31-67E2-DBE3-13F23AA53BCD}"/>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6" name="Rectangle 5">
            <a:extLst>
              <a:ext uri="{FF2B5EF4-FFF2-40B4-BE49-F238E27FC236}">
                <a16:creationId xmlns:a16="http://schemas.microsoft.com/office/drawing/2014/main" id="{C5FBEFF5-0329-24E0-96B9-ACC72A2A228D}"/>
              </a:ext>
            </a:extLst>
          </p:cNvPr>
          <p:cNvSpPr>
            <a:spLocks noChangeAspect="1"/>
          </p:cNvSpPr>
          <p:nvPr/>
        </p:nvSpPr>
        <p:spPr>
          <a:xfrm>
            <a:off x="663692" y="546684"/>
            <a:ext cx="11241352"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Icon&#10;&#10;AI-generated content may be incorrect.">
            <a:extLst>
              <a:ext uri="{FF2B5EF4-FFF2-40B4-BE49-F238E27FC236}">
                <a16:creationId xmlns:a16="http://schemas.microsoft.com/office/drawing/2014/main" id="{5F9B693D-51B7-F344-020B-BF5326EB933C}"/>
              </a:ext>
            </a:extLst>
          </p:cNvPr>
          <p:cNvPicPr>
            <a:picLocks noChangeAspect="1"/>
          </p:cNvPicPr>
          <p:nvPr/>
        </p:nvPicPr>
        <p:blipFill>
          <a:blip r:embed="rId2">
            <a:alphaModFix amt="5000"/>
          </a:blip>
          <a:srcRect t="14885" r="16159" b="68799"/>
          <a:stretch/>
        </p:blipFill>
        <p:spPr>
          <a:xfrm>
            <a:off x="5436312" y="583565"/>
            <a:ext cx="6468732" cy="1258826"/>
          </a:xfrm>
          <a:prstGeom prst="rect">
            <a:avLst/>
          </a:prstGeom>
        </p:spPr>
      </p:pic>
      <p:sp>
        <p:nvSpPr>
          <p:cNvPr id="9" name="Title 1">
            <a:extLst>
              <a:ext uri="{FF2B5EF4-FFF2-40B4-BE49-F238E27FC236}">
                <a16:creationId xmlns:a16="http://schemas.microsoft.com/office/drawing/2014/main" id="{3C845106-136E-1F76-04E6-4A32C0190163}"/>
              </a:ext>
            </a:extLst>
          </p:cNvPr>
          <p:cNvSpPr>
            <a:spLocks noGrp="1"/>
          </p:cNvSpPr>
          <p:nvPr>
            <p:ph type="title"/>
          </p:nvPr>
        </p:nvSpPr>
        <p:spPr>
          <a:xfrm>
            <a:off x="798903" y="669788"/>
            <a:ext cx="10972336" cy="988332"/>
          </a:xfrm>
        </p:spPr>
        <p:txBody>
          <a:bodyPr>
            <a:normAutofit/>
          </a:bodyPr>
          <a:lstStyle>
            <a:lvl1pPr>
              <a:defRPr sz="3200" b="1" cap="none" baseline="0">
                <a:latin typeface="Aptos" panose="020B00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54455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9224" y="2192835"/>
            <a:ext cx="4940202" cy="536005"/>
          </a:xfrm>
        </p:spPr>
        <p:txBody>
          <a:bodyPr anchor="b">
            <a:noAutofit/>
          </a:bodyPr>
          <a:lstStyle>
            <a:lvl1pPr marL="0" indent="0">
              <a:buNone/>
              <a:defRPr sz="2400" b="1">
                <a:solidFill>
                  <a:srgbClr val="0079D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2664" y="2867995"/>
            <a:ext cx="5237392" cy="2934999"/>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35739" y="2192835"/>
            <a:ext cx="4940201" cy="553373"/>
          </a:xfrm>
        </p:spPr>
        <p:txBody>
          <a:bodyPr anchor="b">
            <a:noAutofit/>
          </a:bodyPr>
          <a:lstStyle>
            <a:lvl1pPr marL="0" indent="0">
              <a:buNone/>
              <a:defRPr sz="2400" b="1">
                <a:solidFill>
                  <a:srgbClr val="0079D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9179" y="2867995"/>
            <a:ext cx="5237392" cy="2934999"/>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56F74728-E4B8-0827-E38D-9DADE610DFCB}"/>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B5621C6F-DB76-7FC7-A62E-3E433AA430E3}"/>
              </a:ext>
            </a:extLst>
          </p:cNvPr>
          <p:cNvSpPr>
            <a:spLocks noChangeAspect="1"/>
          </p:cNvSpPr>
          <p:nvPr/>
        </p:nvSpPr>
        <p:spPr>
          <a:xfrm>
            <a:off x="663692" y="546684"/>
            <a:ext cx="11241352"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Icon&#10;&#10;AI-generated content may be incorrect.">
            <a:extLst>
              <a:ext uri="{FF2B5EF4-FFF2-40B4-BE49-F238E27FC236}">
                <a16:creationId xmlns:a16="http://schemas.microsoft.com/office/drawing/2014/main" id="{A6A8A9DD-7935-0F94-C387-62995CEBF11A}"/>
              </a:ext>
            </a:extLst>
          </p:cNvPr>
          <p:cNvPicPr>
            <a:picLocks noChangeAspect="1"/>
          </p:cNvPicPr>
          <p:nvPr/>
        </p:nvPicPr>
        <p:blipFill>
          <a:blip r:embed="rId2">
            <a:alphaModFix amt="5000"/>
          </a:blip>
          <a:srcRect t="14885" r="16159" b="68799"/>
          <a:stretch/>
        </p:blipFill>
        <p:spPr>
          <a:xfrm>
            <a:off x="5436312" y="583565"/>
            <a:ext cx="6468732" cy="1258826"/>
          </a:xfrm>
          <a:prstGeom prst="rect">
            <a:avLst/>
          </a:prstGeom>
        </p:spPr>
      </p:pic>
      <p:sp>
        <p:nvSpPr>
          <p:cNvPr id="9" name="Title 1">
            <a:extLst>
              <a:ext uri="{FF2B5EF4-FFF2-40B4-BE49-F238E27FC236}">
                <a16:creationId xmlns:a16="http://schemas.microsoft.com/office/drawing/2014/main" id="{B514D2A6-7C26-5FCF-E80E-859A1069F407}"/>
              </a:ext>
            </a:extLst>
          </p:cNvPr>
          <p:cNvSpPr>
            <a:spLocks noGrp="1"/>
          </p:cNvSpPr>
          <p:nvPr>
            <p:ph type="title"/>
          </p:nvPr>
        </p:nvSpPr>
        <p:spPr>
          <a:xfrm>
            <a:off x="798903" y="669788"/>
            <a:ext cx="10972336" cy="988332"/>
          </a:xfrm>
        </p:spPr>
        <p:txBody>
          <a:bodyPr>
            <a:normAutofit/>
          </a:bodyPr>
          <a:lstStyle>
            <a:lvl1pPr>
              <a:defRPr sz="3200" b="1" cap="none" baseline="0">
                <a:latin typeface="Aptos" panose="020B00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5565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60E33-B222-E53C-1E85-CD5C0F91003D}"/>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4" name="Rectangle 3">
            <a:extLst>
              <a:ext uri="{FF2B5EF4-FFF2-40B4-BE49-F238E27FC236}">
                <a16:creationId xmlns:a16="http://schemas.microsoft.com/office/drawing/2014/main" id="{C530E12D-7003-C62A-B157-8E17169B9B51}"/>
              </a:ext>
            </a:extLst>
          </p:cNvPr>
          <p:cNvSpPr>
            <a:spLocks noChangeAspect="1"/>
          </p:cNvSpPr>
          <p:nvPr/>
        </p:nvSpPr>
        <p:spPr>
          <a:xfrm>
            <a:off x="663692" y="546684"/>
            <a:ext cx="11241352"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Icon&#10;&#10;AI-generated content may be incorrect.">
            <a:extLst>
              <a:ext uri="{FF2B5EF4-FFF2-40B4-BE49-F238E27FC236}">
                <a16:creationId xmlns:a16="http://schemas.microsoft.com/office/drawing/2014/main" id="{A20C902E-09B7-2E48-2A62-9C67738596A6}"/>
              </a:ext>
            </a:extLst>
          </p:cNvPr>
          <p:cNvPicPr>
            <a:picLocks noChangeAspect="1"/>
          </p:cNvPicPr>
          <p:nvPr/>
        </p:nvPicPr>
        <p:blipFill>
          <a:blip r:embed="rId2">
            <a:alphaModFix amt="5000"/>
          </a:blip>
          <a:srcRect t="14885" r="16159" b="68799"/>
          <a:stretch/>
        </p:blipFill>
        <p:spPr>
          <a:xfrm>
            <a:off x="5436312" y="583565"/>
            <a:ext cx="6468732" cy="1258826"/>
          </a:xfrm>
          <a:prstGeom prst="rect">
            <a:avLst/>
          </a:prstGeom>
        </p:spPr>
      </p:pic>
      <p:sp>
        <p:nvSpPr>
          <p:cNvPr id="6" name="Title 1">
            <a:extLst>
              <a:ext uri="{FF2B5EF4-FFF2-40B4-BE49-F238E27FC236}">
                <a16:creationId xmlns:a16="http://schemas.microsoft.com/office/drawing/2014/main" id="{F26EB08B-3074-BB8B-19BD-AAF9ED8C1031}"/>
              </a:ext>
            </a:extLst>
          </p:cNvPr>
          <p:cNvSpPr>
            <a:spLocks noGrp="1"/>
          </p:cNvSpPr>
          <p:nvPr>
            <p:ph type="title"/>
          </p:nvPr>
        </p:nvSpPr>
        <p:spPr>
          <a:xfrm>
            <a:off x="798903" y="669788"/>
            <a:ext cx="10972336" cy="988332"/>
          </a:xfrm>
        </p:spPr>
        <p:txBody>
          <a:bodyPr>
            <a:normAutofit/>
          </a:bodyPr>
          <a:lstStyle>
            <a:lvl1pPr>
              <a:defRPr sz="3200" b="1" cap="none" baseline="0">
                <a:latin typeface="Aptos" panose="020B00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0303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56ED22-8E16-05DC-2A26-2D024495EB25}"/>
              </a:ext>
            </a:extLst>
          </p:cNvPr>
          <p:cNvSpPr txBox="1"/>
          <p:nvPr/>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Tree>
    <p:extLst>
      <p:ext uri="{BB962C8B-B14F-4D97-AF65-F5344CB8AC3E}">
        <p14:creationId xmlns:p14="http://schemas.microsoft.com/office/powerpoint/2010/main" val="362037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9542" y="705124"/>
            <a:ext cx="10551265"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59542" y="2336002"/>
            <a:ext cx="10551265" cy="38168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rot="5400000">
            <a:off x="-344757" y="3008594"/>
            <a:ext cx="155448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rot="16200000">
            <a:off x="-346534" y="1277041"/>
            <a:ext cx="1554480" cy="9144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rot="16200000">
            <a:off x="-754030" y="5185664"/>
            <a:ext cx="2377440" cy="91440"/>
          </a:xfrm>
          <a:prstGeom prst="rect">
            <a:avLst/>
          </a:prstGeom>
          <a:solidFill>
            <a:srgbClr val="0079D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39429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457200" rtl="0" eaLnBrk="1" latinLnBrk="0" hangingPunct="1">
        <a:spcBef>
          <a:spcPct val="0"/>
        </a:spcBef>
        <a:buNone/>
        <a:defRPr sz="3200" b="1" i="0" kern="1200" cap="none" baseline="0">
          <a:solidFill>
            <a:schemeClr val="bg1"/>
          </a:solidFill>
          <a:latin typeface="Aptos" panose="020B00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osh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E8C9-D0DA-9E77-E34C-126A5CA3669D}"/>
              </a:ext>
            </a:extLst>
          </p:cNvPr>
          <p:cNvSpPr>
            <a:spLocks noGrp="1"/>
          </p:cNvSpPr>
          <p:nvPr>
            <p:ph type="ctrTitle"/>
          </p:nvPr>
        </p:nvSpPr>
        <p:spPr/>
        <p:txBody>
          <a:bodyPr/>
          <a:lstStyle/>
          <a:p>
            <a:r>
              <a:rPr lang="en-US" dirty="0"/>
              <a:t>ELECTRICAL ROLL UP INITIATIVE </a:t>
            </a:r>
          </a:p>
        </p:txBody>
      </p:sp>
    </p:spTree>
    <p:extLst>
      <p:ext uri="{BB962C8B-B14F-4D97-AF65-F5344CB8AC3E}">
        <p14:creationId xmlns:p14="http://schemas.microsoft.com/office/powerpoint/2010/main" val="365314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noFill/>
        </p:spPr>
        <p:txBody>
          <a:bodyPr>
            <a:normAutofit fontScale="90000"/>
          </a:bodyPr>
          <a:lstStyle/>
          <a:p>
            <a:r>
              <a:rPr lang="en-US" dirty="0">
                <a:cs typeface="Arial" pitchFamily="34" charset="0"/>
              </a:rPr>
              <a:t>ENVIRONMENTAL DETERIORATION OF EQUIPMENT</a:t>
            </a:r>
          </a:p>
        </p:txBody>
      </p:sp>
      <p:sp>
        <p:nvSpPr>
          <p:cNvPr id="51203" name="Rectangle 3"/>
          <p:cNvSpPr>
            <a:spLocks noGrp="1"/>
          </p:cNvSpPr>
          <p:nvPr>
            <p:ph idx="1"/>
          </p:nvPr>
        </p:nvSpPr>
        <p:spPr>
          <a:xfrm>
            <a:off x="809792" y="1611994"/>
            <a:ext cx="11029615" cy="3078878"/>
          </a:xfrm>
        </p:spPr>
        <p:txBody>
          <a:bodyPr>
            <a:normAutofit/>
          </a:bodyPr>
          <a:lstStyle/>
          <a:p>
            <a:r>
              <a:rPr lang="en-US" dirty="0">
                <a:solidFill>
                  <a:schemeClr val="tx1"/>
                </a:solidFill>
              </a:rPr>
              <a:t>Unless listed or identified for use, no conductors or equipment should be in:</a:t>
            </a:r>
          </a:p>
          <a:p>
            <a:pPr lvl="1">
              <a:buClrTx/>
              <a:buFont typeface="Symbol" panose="05050102010706020507" pitchFamily="18" charset="2"/>
              <a:buChar char="-"/>
            </a:pPr>
            <a:r>
              <a:rPr lang="en-US" dirty="0">
                <a:solidFill>
                  <a:schemeClr val="tx1"/>
                </a:solidFill>
              </a:rPr>
              <a:t>Damp or wet locations</a:t>
            </a:r>
          </a:p>
          <a:p>
            <a:pPr lvl="1">
              <a:buClrTx/>
              <a:buFont typeface="Symbol" panose="05050102010706020507" pitchFamily="18" charset="2"/>
              <a:buChar char="-"/>
            </a:pPr>
            <a:r>
              <a:rPr lang="en-US" dirty="0">
                <a:solidFill>
                  <a:schemeClr val="tx1"/>
                </a:solidFill>
              </a:rPr>
              <a:t>Harmful chemicals, fumes or vapors</a:t>
            </a:r>
          </a:p>
          <a:p>
            <a:pPr lvl="1">
              <a:buClrTx/>
              <a:buFont typeface="Symbol" panose="05050102010706020507" pitchFamily="18" charset="2"/>
              <a:buChar char="-"/>
            </a:pPr>
            <a:r>
              <a:rPr lang="en-US" dirty="0">
                <a:solidFill>
                  <a:schemeClr val="tx1"/>
                </a:solidFill>
              </a:rPr>
              <a:t>Excessive temperatures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cs typeface="Arial" pitchFamily="34" charset="0"/>
              </a:rPr>
              <a:t>EXTENSION CORDS CAN BE ABUSED</a:t>
            </a:r>
          </a:p>
        </p:txBody>
      </p:sp>
      <p:sp>
        <p:nvSpPr>
          <p:cNvPr id="5" name="TextBox 4"/>
          <p:cNvSpPr txBox="1"/>
          <p:nvPr/>
        </p:nvSpPr>
        <p:spPr>
          <a:xfrm>
            <a:off x="838200" y="2610626"/>
            <a:ext cx="5340445" cy="2062103"/>
          </a:xfrm>
          <a:prstGeom prst="rect">
            <a:avLst/>
          </a:prstGeom>
          <a:noFill/>
        </p:spPr>
        <p:txBody>
          <a:bodyPr wrap="square" rtlCol="0">
            <a:spAutoFit/>
          </a:bodyPr>
          <a:lstStyle/>
          <a:p>
            <a:r>
              <a:rPr lang="en-US" sz="3200" dirty="0">
                <a:latin typeface="Aptos" panose="020B0004020202020204" pitchFamily="34" charset="0"/>
              </a:rPr>
              <a:t>Damage to insulation and conductors can occur if the cord is improperly wound and/or stored.</a:t>
            </a:r>
          </a:p>
        </p:txBody>
      </p:sp>
      <p:pic>
        <p:nvPicPr>
          <p:cNvPr id="6" name="Picture 5" descr="Improperly wound extension cord">
            <a:extLst>
              <a:ext uri="{FF2B5EF4-FFF2-40B4-BE49-F238E27FC236}">
                <a16:creationId xmlns:a16="http://schemas.microsoft.com/office/drawing/2014/main" id="{34B7098F-1ED3-9A00-D038-1D859F492CA9}"/>
              </a:ext>
            </a:extLst>
          </p:cNvPr>
          <p:cNvPicPr>
            <a:picLocks noChangeAspect="1"/>
          </p:cNvPicPr>
          <p:nvPr/>
        </p:nvPicPr>
        <p:blipFill>
          <a:blip r:embed="rId2"/>
          <a:stretch>
            <a:fillRect/>
          </a:stretch>
        </p:blipFill>
        <p:spPr>
          <a:xfrm>
            <a:off x="6291152" y="1540543"/>
            <a:ext cx="3273836" cy="2536156"/>
          </a:xfrm>
          <a:prstGeom prst="rect">
            <a:avLst/>
          </a:prstGeom>
        </p:spPr>
      </p:pic>
      <p:pic>
        <p:nvPicPr>
          <p:cNvPr id="2" name="Picture 1" descr="Properly wound extension cord">
            <a:extLst>
              <a:ext uri="{FF2B5EF4-FFF2-40B4-BE49-F238E27FC236}">
                <a16:creationId xmlns:a16="http://schemas.microsoft.com/office/drawing/2014/main" id="{1E73B91B-CA52-29F4-0D4A-E23EDF709B35}"/>
              </a:ext>
            </a:extLst>
          </p:cNvPr>
          <p:cNvPicPr>
            <a:picLocks noChangeAspect="1"/>
          </p:cNvPicPr>
          <p:nvPr/>
        </p:nvPicPr>
        <p:blipFill>
          <a:blip r:embed="rId3"/>
          <a:stretch>
            <a:fillRect/>
          </a:stretch>
        </p:blipFill>
        <p:spPr>
          <a:xfrm>
            <a:off x="9193129" y="4126580"/>
            <a:ext cx="2646280" cy="2646280"/>
          </a:xfrm>
          <a:prstGeom prst="rect">
            <a:avLst/>
          </a:prstGeom>
        </p:spPr>
      </p:pic>
      <p:pic>
        <p:nvPicPr>
          <p:cNvPr id="4" name="Picture 2">
            <a:extLs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tretch/>
        </p:blipFill>
        <p:spPr bwMode="auto">
          <a:xfrm>
            <a:off x="6178645" y="1490662"/>
            <a:ext cx="349885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9421882D-9725-F7A3-9B15-90BD093669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64791" y="4304221"/>
            <a:ext cx="1310754" cy="2188654"/>
          </a:xfrm>
          <a:prstGeom prst="rect">
            <a:avLst/>
          </a:prstGeom>
        </p:spPr>
      </p:pic>
    </p:spTree>
    <p:extLst>
      <p:ext uri="{BB962C8B-B14F-4D97-AF65-F5344CB8AC3E}">
        <p14:creationId xmlns:p14="http://schemas.microsoft.com/office/powerpoint/2010/main" val="92285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781217" y="654847"/>
            <a:ext cx="11029616" cy="505871"/>
          </a:xfrm>
          <a:noFill/>
          <a:ln>
            <a:noFill/>
          </a:ln>
        </p:spPr>
        <p:txBody>
          <a:bodyPr>
            <a:normAutofit fontScale="90000"/>
          </a:bodyPr>
          <a:lstStyle/>
          <a:p>
            <a:r>
              <a:rPr lang="en-US" dirty="0">
                <a:cs typeface="Arial" pitchFamily="34" charset="0"/>
              </a:rPr>
              <a:t>GROUND FAULT CIRCUIT INTERRUPTERS (GFCIS)</a:t>
            </a:r>
          </a:p>
        </p:txBody>
      </p:sp>
      <p:sp>
        <p:nvSpPr>
          <p:cNvPr id="25603" name="Rectangle 3"/>
          <p:cNvSpPr>
            <a:spLocks noGrp="1"/>
          </p:cNvSpPr>
          <p:nvPr>
            <p:ph idx="1"/>
          </p:nvPr>
        </p:nvSpPr>
        <p:spPr>
          <a:xfrm>
            <a:off x="838200" y="1690688"/>
            <a:ext cx="6575323" cy="4435182"/>
          </a:xfrm>
          <a:ln/>
        </p:spPr>
        <p:txBody>
          <a:bodyPr>
            <a:noAutofit/>
          </a:bodyPr>
          <a:lstStyle/>
          <a:p>
            <a:pPr>
              <a:lnSpc>
                <a:spcPct val="110000"/>
              </a:lnSpc>
              <a:spcAft>
                <a:spcPts val="600"/>
              </a:spcAft>
            </a:pPr>
            <a:r>
              <a:rPr lang="en-US" dirty="0">
                <a:solidFill>
                  <a:schemeClr val="tx1"/>
                </a:solidFill>
              </a:rPr>
              <a:t>A GFCI is a safety device that shuts off electricity if the amount going out doesn’t match the amount coming back. This means some electricity is flowing somewhere unsafe (like through a person or water), so the GFCI cuts the power right away to help prevent shock.</a:t>
            </a:r>
            <a:endParaRPr lang="en-US" dirty="0">
              <a:solidFill>
                <a:schemeClr val="tx1"/>
              </a:solidFill>
              <a:cs typeface="Arial" pitchFamily="34" charset="0"/>
            </a:endParaRPr>
          </a:p>
          <a:p>
            <a:pPr>
              <a:lnSpc>
                <a:spcPct val="110000"/>
              </a:lnSpc>
              <a:spcAft>
                <a:spcPts val="600"/>
              </a:spcAft>
            </a:pPr>
            <a:r>
              <a:rPr lang="en-US" dirty="0">
                <a:solidFill>
                  <a:schemeClr val="tx1"/>
                </a:solidFill>
                <a:cs typeface="Arial" pitchFamily="34" charset="0"/>
              </a:rPr>
              <a:t>A GFCI is </a:t>
            </a:r>
            <a:r>
              <a:rPr lang="en-US" b="1" u="sng" dirty="0">
                <a:solidFill>
                  <a:schemeClr val="tx1"/>
                </a:solidFill>
                <a:cs typeface="Arial" pitchFamily="34" charset="0"/>
              </a:rPr>
              <a:t>not</a:t>
            </a:r>
            <a:r>
              <a:rPr lang="en-US" dirty="0">
                <a:solidFill>
                  <a:schemeClr val="tx1"/>
                </a:solidFill>
                <a:cs typeface="Arial" pitchFamily="34" charset="0"/>
              </a:rPr>
              <a:t> an overcurrent device like a fuse or circuit breaker.</a:t>
            </a:r>
          </a:p>
          <a:p>
            <a:pPr>
              <a:lnSpc>
                <a:spcPct val="110000"/>
              </a:lnSpc>
              <a:spcAft>
                <a:spcPts val="600"/>
              </a:spcAft>
            </a:pPr>
            <a:r>
              <a:rPr lang="en-US" dirty="0">
                <a:solidFill>
                  <a:schemeClr val="tx1"/>
                </a:solidFill>
                <a:cs typeface="Arial" pitchFamily="34" charset="0"/>
              </a:rPr>
              <a:t>GFCIs are designed to sense an imbalance in current flow over the normal path.</a:t>
            </a:r>
          </a:p>
        </p:txBody>
      </p:sp>
      <p:pic>
        <p:nvPicPr>
          <p:cNvPr id="2" name="Picture 1" descr="GFCI">
            <a:extLst>
              <a:ext uri="{FF2B5EF4-FFF2-40B4-BE49-F238E27FC236}">
                <a16:creationId xmlns:a16="http://schemas.microsoft.com/office/drawing/2014/main" id="{DEEE7E28-9F3A-1646-B36D-11228469085B}"/>
              </a:ext>
            </a:extLst>
          </p:cNvPr>
          <p:cNvPicPr>
            <a:picLocks noChangeAspect="1"/>
          </p:cNvPicPr>
          <p:nvPr/>
        </p:nvPicPr>
        <p:blipFill>
          <a:blip r:embed="rId3"/>
          <a:stretch>
            <a:fillRect/>
          </a:stretch>
        </p:blipFill>
        <p:spPr>
          <a:xfrm>
            <a:off x="8957035" y="1925861"/>
            <a:ext cx="1747836" cy="300627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type="title"/>
          </p:nvPr>
        </p:nvSpPr>
        <p:spPr>
          <a:noFill/>
          <a:ln>
            <a:noFill/>
          </a:ln>
        </p:spPr>
        <p:txBody>
          <a:bodyPr>
            <a:normAutofit fontScale="90000"/>
          </a:bodyPr>
          <a:lstStyle/>
          <a:p>
            <a:r>
              <a:rPr lang="en-US" dirty="0"/>
              <a:t>FUNCTION OF GFCIS</a:t>
            </a:r>
          </a:p>
        </p:txBody>
      </p:sp>
      <p:sp>
        <p:nvSpPr>
          <p:cNvPr id="29698" name="Rectangle 2"/>
          <p:cNvSpPr>
            <a:spLocks noGrp="1"/>
          </p:cNvSpPr>
          <p:nvPr>
            <p:ph idx="1"/>
          </p:nvPr>
        </p:nvSpPr>
        <p:spPr>
          <a:xfrm>
            <a:off x="809794" y="1191079"/>
            <a:ext cx="11029615" cy="4473042"/>
          </a:xfrm>
          <a:ln/>
        </p:spPr>
        <p:txBody>
          <a:bodyPr/>
          <a:lstStyle/>
          <a:p>
            <a:pPr>
              <a:lnSpc>
                <a:spcPct val="130000"/>
              </a:lnSpc>
            </a:pPr>
            <a:r>
              <a:rPr lang="en-US" dirty="0">
                <a:solidFill>
                  <a:schemeClr val="tx1"/>
                </a:solidFill>
              </a:rPr>
              <a:t>GFCI devices compare the amount of current going to and returning from equipment</a:t>
            </a:r>
          </a:p>
          <a:p>
            <a:pPr>
              <a:lnSpc>
                <a:spcPct val="130000"/>
              </a:lnSpc>
            </a:pPr>
            <a:r>
              <a:rPr lang="en-US" dirty="0">
                <a:solidFill>
                  <a:schemeClr val="tx1"/>
                </a:solidFill>
              </a:rPr>
              <a:t>If the current flow differs by more than 5 mA, the GFCI reacts quickly to trip or shut off the circuit</a:t>
            </a:r>
            <a:endParaRPr lang="en-US" i="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noFill/>
          <a:ln>
            <a:noFill/>
          </a:ln>
        </p:spPr>
        <p:txBody>
          <a:bodyPr>
            <a:normAutofit fontScale="90000"/>
          </a:bodyPr>
          <a:lstStyle/>
          <a:p>
            <a:r>
              <a:rPr lang="en-US" dirty="0"/>
              <a:t>TYPES OF GFCIS</a:t>
            </a:r>
          </a:p>
        </p:txBody>
      </p:sp>
      <p:sp>
        <p:nvSpPr>
          <p:cNvPr id="37891" name="Rectangle 3"/>
          <p:cNvSpPr>
            <a:spLocks noGrp="1"/>
          </p:cNvSpPr>
          <p:nvPr>
            <p:ph idx="1"/>
          </p:nvPr>
        </p:nvSpPr>
        <p:spPr>
          <a:xfrm>
            <a:off x="809793" y="1253331"/>
            <a:ext cx="7315200" cy="4351338"/>
          </a:xfrm>
          <a:ln/>
        </p:spPr>
        <p:txBody>
          <a:bodyPr/>
          <a:lstStyle/>
          <a:p>
            <a:pPr marL="0" indent="0">
              <a:lnSpc>
                <a:spcPct val="140000"/>
              </a:lnSpc>
              <a:buNone/>
            </a:pPr>
            <a:r>
              <a:rPr lang="en-US" b="1" u="sng" dirty="0"/>
              <a:t>Receptacle type:</a:t>
            </a:r>
          </a:p>
          <a:p>
            <a:pPr>
              <a:lnSpc>
                <a:spcPct val="100000"/>
              </a:lnSpc>
            </a:pPr>
            <a:r>
              <a:rPr lang="en-US" dirty="0"/>
              <a:t>Incorporates within one device one or more receptacle outlets, protected by the GFCI</a:t>
            </a:r>
          </a:p>
          <a:p>
            <a:pPr>
              <a:lnSpc>
                <a:spcPct val="100000"/>
              </a:lnSpc>
            </a:pPr>
            <a:r>
              <a:rPr lang="en-US" dirty="0"/>
              <a:t>Popular and inexpensive</a:t>
            </a:r>
          </a:p>
          <a:p>
            <a:pPr>
              <a:lnSpc>
                <a:spcPct val="100000"/>
              </a:lnSpc>
            </a:pPr>
            <a:r>
              <a:rPr lang="en-US" dirty="0"/>
              <a:t>Most are of duplex type</a:t>
            </a:r>
          </a:p>
          <a:p>
            <a:pPr>
              <a:lnSpc>
                <a:spcPct val="100000"/>
              </a:lnSpc>
            </a:pPr>
            <a:r>
              <a:rPr lang="en-US" dirty="0"/>
              <a:t>Can protect additional non-GFCI type receptacles connected “downstream”</a:t>
            </a:r>
            <a:endParaRPr lang="en-US" b="1" u="sng" dirty="0"/>
          </a:p>
        </p:txBody>
      </p:sp>
      <p:pic>
        <p:nvPicPr>
          <p:cNvPr id="37892" name="Picture 4" descr="Duplex GFCI"/>
          <p:cNvPicPr>
            <a:picLocks noChangeAspect="1" noChangeArrowheads="1"/>
          </p:cNvPicPr>
          <p:nvPr/>
        </p:nvPicPr>
        <p:blipFill>
          <a:blip r:embed="rId3"/>
          <a:srcRect/>
          <a:stretch>
            <a:fillRect/>
          </a:stretch>
        </p:blipFill>
        <p:spPr bwMode="auto">
          <a:xfrm rot="5400000">
            <a:off x="7957738" y="2247900"/>
            <a:ext cx="3135553" cy="236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p:cNvSpPr>
          <p:nvPr>
            <p:ph type="title"/>
          </p:nvPr>
        </p:nvSpPr>
        <p:spPr>
          <a:noFill/>
          <a:ln>
            <a:noFill/>
          </a:ln>
        </p:spPr>
        <p:txBody>
          <a:bodyPr>
            <a:normAutofit fontScale="90000"/>
          </a:bodyPr>
          <a:lstStyle/>
          <a:p>
            <a:r>
              <a:rPr lang="en-US" dirty="0"/>
              <a:t>TYPES OF GFCIS </a:t>
            </a:r>
          </a:p>
        </p:txBody>
      </p:sp>
      <p:sp>
        <p:nvSpPr>
          <p:cNvPr id="44034" name="Rectangle 2"/>
          <p:cNvSpPr>
            <a:spLocks noGrp="1"/>
          </p:cNvSpPr>
          <p:nvPr>
            <p:ph idx="1"/>
          </p:nvPr>
        </p:nvSpPr>
        <p:spPr>
          <a:xfrm>
            <a:off x="809794" y="1470558"/>
            <a:ext cx="11029615" cy="4473042"/>
          </a:xfrm>
          <a:ln/>
        </p:spPr>
        <p:txBody>
          <a:bodyPr/>
          <a:lstStyle/>
          <a:p>
            <a:pPr marL="0" indent="0">
              <a:buNone/>
            </a:pPr>
            <a:r>
              <a:rPr lang="en-US" b="1" dirty="0">
                <a:solidFill>
                  <a:schemeClr val="tx1"/>
                </a:solidFill>
              </a:rPr>
              <a:t>Cord Connected (Portable) type:</a:t>
            </a:r>
          </a:p>
          <a:p>
            <a:pPr>
              <a:spcAft>
                <a:spcPts val="600"/>
              </a:spcAft>
            </a:pPr>
            <a:r>
              <a:rPr lang="en-US" dirty="0">
                <a:solidFill>
                  <a:schemeClr val="tx1"/>
                </a:solidFill>
              </a:rPr>
              <a:t>Attachment plug incorporates the GFCI module.</a:t>
            </a:r>
          </a:p>
          <a:p>
            <a:pPr>
              <a:spcAft>
                <a:spcPts val="600"/>
              </a:spcAft>
            </a:pPr>
            <a:r>
              <a:rPr lang="en-US" dirty="0">
                <a:solidFill>
                  <a:schemeClr val="tx1"/>
                </a:solidFill>
              </a:rPr>
              <a:t>Protects the cord, and any equipment attached to the cord.</a:t>
            </a:r>
          </a:p>
          <a:p>
            <a:pPr>
              <a:spcAft>
                <a:spcPts val="600"/>
              </a:spcAft>
            </a:pPr>
            <a:r>
              <a:rPr lang="en-US" dirty="0">
                <a:solidFill>
                  <a:schemeClr val="tx1"/>
                </a:solidFill>
              </a:rPr>
              <a:t>Attachment has non-standard appearance</a:t>
            </a:r>
          </a:p>
          <a:p>
            <a:pPr>
              <a:spcAft>
                <a:spcPts val="600"/>
              </a:spcAft>
            </a:pPr>
            <a:r>
              <a:rPr lang="en-US" dirty="0">
                <a:solidFill>
                  <a:schemeClr val="tx1"/>
                </a:solidFill>
              </a:rPr>
              <a:t>Equipped with test and reset buttons</a:t>
            </a:r>
          </a:p>
          <a:p>
            <a:pPr>
              <a:spcAft>
                <a:spcPts val="600"/>
              </a:spcAft>
            </a:pPr>
            <a:r>
              <a:rPr lang="en-US" dirty="0">
                <a:solidFill>
                  <a:schemeClr val="tx1"/>
                </a:solidFill>
              </a:rPr>
              <a:t>No-voltage release feature</a:t>
            </a:r>
          </a:p>
        </p:txBody>
      </p:sp>
      <p:pic>
        <p:nvPicPr>
          <p:cNvPr id="44036" name="Picture 4" descr="Attachment plug with the GFCI module"/>
          <p:cNvPicPr>
            <a:picLocks noChangeAspect="1" noChangeArrowheads="1"/>
          </p:cNvPicPr>
          <p:nvPr/>
        </p:nvPicPr>
        <p:blipFill>
          <a:blip r:embed="rId3"/>
          <a:srcRect t="17961" b="22374"/>
          <a:stretch>
            <a:fillRect/>
          </a:stretch>
        </p:blipFill>
        <p:spPr bwMode="auto">
          <a:xfrm>
            <a:off x="7009066" y="4191000"/>
            <a:ext cx="4727321" cy="1752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noFill/>
          <a:ln>
            <a:noFill/>
          </a:ln>
        </p:spPr>
        <p:txBody>
          <a:bodyPr>
            <a:normAutofit fontScale="90000"/>
          </a:bodyPr>
          <a:lstStyle/>
          <a:p>
            <a:r>
              <a:rPr lang="en-US" dirty="0"/>
              <a:t>TESTING GFCIS </a:t>
            </a:r>
          </a:p>
        </p:txBody>
      </p:sp>
      <p:sp>
        <p:nvSpPr>
          <p:cNvPr id="46083" name="Rectangle 3"/>
          <p:cNvSpPr>
            <a:spLocks noGrp="1"/>
          </p:cNvSpPr>
          <p:nvPr>
            <p:ph idx="1"/>
          </p:nvPr>
        </p:nvSpPr>
        <p:spPr>
          <a:ln>
            <a:solidFill>
              <a:schemeClr val="bg1"/>
            </a:solidFill>
          </a:ln>
        </p:spPr>
        <p:txBody>
          <a:bodyPr/>
          <a:lstStyle/>
          <a:p>
            <a:pPr>
              <a:spcAft>
                <a:spcPts val="600"/>
              </a:spcAft>
            </a:pPr>
            <a:r>
              <a:rPr lang="en-US" dirty="0">
                <a:solidFill>
                  <a:schemeClr val="tx1"/>
                </a:solidFill>
              </a:rPr>
              <a:t>GFCIs are complex mechanisms, they must be tested on a regular basis</a:t>
            </a:r>
          </a:p>
          <a:p>
            <a:pPr>
              <a:spcAft>
                <a:spcPts val="600"/>
              </a:spcAft>
            </a:pPr>
            <a:r>
              <a:rPr lang="en-US" dirty="0">
                <a:solidFill>
                  <a:schemeClr val="tx1"/>
                </a:solidFill>
              </a:rPr>
              <a:t>GFCIs often have manual test buttons (TEST/RESET), although many new GFCIs will auto or self-test</a:t>
            </a:r>
          </a:p>
          <a:p>
            <a:pPr>
              <a:spcAft>
                <a:spcPts val="600"/>
              </a:spcAft>
            </a:pPr>
            <a:r>
              <a:rPr lang="en-US" dirty="0">
                <a:solidFill>
                  <a:schemeClr val="tx1"/>
                </a:solidFill>
              </a:rPr>
              <a:t>For permanently mounted types, monthly testing is recommended</a:t>
            </a:r>
          </a:p>
          <a:p>
            <a:pPr>
              <a:spcAft>
                <a:spcPts val="600"/>
              </a:spcAft>
            </a:pPr>
            <a:r>
              <a:rPr lang="en-US" dirty="0">
                <a:solidFill>
                  <a:schemeClr val="tx1"/>
                </a:solidFill>
              </a:rPr>
              <a:t>Portable GFCIs should be </a:t>
            </a:r>
            <a:r>
              <a:rPr lang="en-US" b="1" dirty="0">
                <a:solidFill>
                  <a:schemeClr val="tx1"/>
                </a:solidFill>
              </a:rPr>
              <a:t>tested before each use</a:t>
            </a:r>
            <a:endParaRPr lang="en-US" dirty="0">
              <a:solidFill>
                <a:schemeClr val="tx1"/>
              </a:solidFill>
            </a:endParaRPr>
          </a:p>
          <a:p>
            <a:pPr>
              <a:spcAft>
                <a:spcPts val="600"/>
              </a:spcAft>
            </a:pPr>
            <a:r>
              <a:rPr lang="en-US" dirty="0">
                <a:solidFill>
                  <a:schemeClr val="tx1"/>
                </a:solidFill>
              </a:rPr>
              <a:t>GFCIs have a test-circuit which imposes an artificial ground fault  when the test button is pushed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normAutofit fontScale="90000"/>
          </a:bodyPr>
          <a:lstStyle/>
          <a:p>
            <a:r>
              <a:rPr lang="en-US" dirty="0">
                <a:cs typeface="Arial" pitchFamily="34" charset="0"/>
              </a:rPr>
              <a:t>POWER TOOLS - PRECAUTIONS</a:t>
            </a:r>
          </a:p>
        </p:txBody>
      </p:sp>
      <p:sp>
        <p:nvSpPr>
          <p:cNvPr id="57347" name="Rectangle 3"/>
          <p:cNvSpPr>
            <a:spLocks noGrp="1"/>
          </p:cNvSpPr>
          <p:nvPr>
            <p:ph idx="1"/>
          </p:nvPr>
        </p:nvSpPr>
        <p:spPr>
          <a:xfrm>
            <a:off x="838200" y="1343175"/>
            <a:ext cx="10515600" cy="4829617"/>
          </a:xfrm>
        </p:spPr>
        <p:txBody>
          <a:bodyPr>
            <a:normAutofit/>
          </a:bodyPr>
          <a:lstStyle/>
          <a:p>
            <a:pPr>
              <a:spcAft>
                <a:spcPts val="600"/>
              </a:spcAft>
              <a:buClr>
                <a:srgbClr val="0070C0"/>
              </a:buClr>
            </a:pPr>
            <a:r>
              <a:rPr lang="en-US" dirty="0">
                <a:solidFill>
                  <a:schemeClr val="tx1"/>
                </a:solidFill>
                <a:cs typeface="Arial" pitchFamily="34" charset="0"/>
              </a:rPr>
              <a:t>Disconnect tools when not in use, before servicing and cleaning, and when changing accessories</a:t>
            </a:r>
          </a:p>
          <a:p>
            <a:pPr>
              <a:spcAft>
                <a:spcPts val="600"/>
              </a:spcAft>
              <a:buClr>
                <a:srgbClr val="0070C0"/>
              </a:buClr>
            </a:pPr>
            <a:r>
              <a:rPr lang="en-US" dirty="0">
                <a:solidFill>
                  <a:schemeClr val="tx1"/>
                </a:solidFill>
              </a:rPr>
              <a:t>Wear appropriate PPE, such as safety glasses and gloves</a:t>
            </a:r>
            <a:endParaRPr lang="en-US" dirty="0">
              <a:solidFill>
                <a:schemeClr val="tx1"/>
              </a:solidFill>
              <a:cs typeface="Arial" pitchFamily="34" charset="0"/>
            </a:endParaRPr>
          </a:p>
          <a:p>
            <a:pPr>
              <a:spcAft>
                <a:spcPts val="600"/>
              </a:spcAft>
              <a:buClr>
                <a:srgbClr val="0070C0"/>
              </a:buClr>
            </a:pPr>
            <a:r>
              <a:rPr lang="en-US" dirty="0">
                <a:solidFill>
                  <a:schemeClr val="tx1"/>
                </a:solidFill>
              </a:rPr>
              <a:t>Keep unauthorized or untrained workers away from power tools that they have not bee adequately trained to use</a:t>
            </a:r>
          </a:p>
          <a:p>
            <a:pPr>
              <a:spcAft>
                <a:spcPts val="600"/>
              </a:spcAft>
              <a:buClr>
                <a:srgbClr val="0070C0"/>
              </a:buClr>
            </a:pPr>
            <a:r>
              <a:rPr lang="en-US" dirty="0">
                <a:solidFill>
                  <a:schemeClr val="tx1"/>
                </a:solidFill>
                <a:cs typeface="Arial" pitchFamily="34" charset="0"/>
              </a:rPr>
              <a:t>Secure work with clamps or a vise, freeing both hands to operate the tool</a:t>
            </a:r>
          </a:p>
          <a:p>
            <a:pPr>
              <a:spcAft>
                <a:spcPts val="600"/>
              </a:spcAft>
              <a:buClr>
                <a:srgbClr val="0070C0"/>
              </a:buClr>
            </a:pPr>
            <a:r>
              <a:rPr lang="en-US" dirty="0">
                <a:solidFill>
                  <a:schemeClr val="tx1"/>
                </a:solidFill>
                <a:cs typeface="Arial" pitchFamily="34" charset="0"/>
              </a:rPr>
              <a:t>Don’t engage power switch while carrying a plugged-in tool</a:t>
            </a:r>
          </a:p>
          <a:p>
            <a:pPr>
              <a:spcAft>
                <a:spcPts val="600"/>
              </a:spcAft>
              <a:buClr>
                <a:srgbClr val="0070C0"/>
              </a:buClr>
            </a:pPr>
            <a:r>
              <a:rPr lang="en-US" dirty="0">
                <a:solidFill>
                  <a:schemeClr val="tx1"/>
                </a:solidFill>
                <a:cs typeface="Arial" pitchFamily="34" charset="0"/>
              </a:rPr>
              <a:t>Remove damaged electric tools &amp; tag them: “Do Not Use”</a:t>
            </a:r>
          </a:p>
        </p:txBody>
      </p:sp>
    </p:spTree>
    <p:extLst>
      <p:ext uri="{BB962C8B-B14F-4D97-AF65-F5344CB8AC3E}">
        <p14:creationId xmlns:p14="http://schemas.microsoft.com/office/powerpoint/2010/main" val="3154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normAutofit fontScale="90000"/>
          </a:bodyPr>
          <a:lstStyle/>
          <a:p>
            <a:pPr>
              <a:lnSpc>
                <a:spcPct val="85000"/>
              </a:lnSpc>
            </a:pPr>
            <a:r>
              <a:rPr lang="en-US" dirty="0"/>
              <a:t>POWER TOOLS – PRECAUTIONS</a:t>
            </a:r>
            <a:endParaRPr lang="en-US" sz="3200" dirty="0"/>
          </a:p>
        </p:txBody>
      </p:sp>
      <p:pic>
        <p:nvPicPr>
          <p:cNvPr id="65539" name="Picture 3" descr="Worker with a power tool"/>
          <p:cNvPicPr>
            <a:picLocks noGrp="1" noChangeAspect="1" noChangeArrowheads="1"/>
          </p:cNvPicPr>
          <p:nvPr>
            <p:ph idx="1"/>
          </p:nvPr>
        </p:nvPicPr>
        <p:blipFill>
          <a:blip r:embed="rId3"/>
          <a:stretch>
            <a:fillRect/>
          </a:stretch>
        </p:blipFill>
        <p:spPr>
          <a:xfrm>
            <a:off x="809793" y="2041730"/>
            <a:ext cx="2600325" cy="3552825"/>
          </a:xfrm>
          <a:noFill/>
          <a:ln/>
        </p:spPr>
      </p:pic>
      <p:sp>
        <p:nvSpPr>
          <p:cNvPr id="65540" name="Rectangle 4"/>
          <p:cNvSpPr>
            <a:spLocks noGrp="1"/>
          </p:cNvSpPr>
          <p:nvPr>
            <p:ph type="body" sz="half" idx="4294967295"/>
          </p:nvPr>
        </p:nvSpPr>
        <p:spPr>
          <a:xfrm>
            <a:off x="4306529" y="1858963"/>
            <a:ext cx="7532880" cy="4109218"/>
          </a:xfrm>
        </p:spPr>
        <p:txBody>
          <a:bodyPr>
            <a:normAutofit fontScale="92500" lnSpcReduction="20000"/>
          </a:bodyPr>
          <a:lstStyle/>
          <a:p>
            <a:pPr eaLnBrk="0" hangingPunct="0">
              <a:lnSpc>
                <a:spcPct val="80000"/>
              </a:lnSpc>
              <a:spcBef>
                <a:spcPct val="5000"/>
              </a:spcBef>
            </a:pPr>
            <a:r>
              <a:rPr lang="en-US" sz="2600" dirty="0">
                <a:solidFill>
                  <a:schemeClr val="tx1"/>
                </a:solidFill>
                <a:cs typeface="Arial" pitchFamily="34" charset="0"/>
              </a:rPr>
              <a:t>Don’t carry portable tools by the cord</a:t>
            </a:r>
          </a:p>
          <a:p>
            <a:pPr eaLnBrk="0" hangingPunct="0">
              <a:lnSpc>
                <a:spcPct val="80000"/>
              </a:lnSpc>
              <a:spcBef>
                <a:spcPct val="5000"/>
              </a:spcBef>
            </a:pPr>
            <a:endParaRPr lang="en-US" sz="2600" dirty="0">
              <a:solidFill>
                <a:schemeClr val="tx1"/>
              </a:solidFill>
              <a:cs typeface="Arial" pitchFamily="34" charset="0"/>
            </a:endParaRPr>
          </a:p>
          <a:p>
            <a:pPr eaLnBrk="0" hangingPunct="0">
              <a:lnSpc>
                <a:spcPct val="80000"/>
              </a:lnSpc>
              <a:spcBef>
                <a:spcPct val="5000"/>
              </a:spcBef>
            </a:pPr>
            <a:r>
              <a:rPr lang="en-US" sz="2600" dirty="0">
                <a:solidFill>
                  <a:schemeClr val="tx1"/>
                </a:solidFill>
                <a:cs typeface="Arial" pitchFamily="34" charset="0"/>
              </a:rPr>
              <a:t>Don’t use electric cords to hoist or lower tools </a:t>
            </a:r>
          </a:p>
          <a:p>
            <a:pPr eaLnBrk="0" hangingPunct="0">
              <a:lnSpc>
                <a:spcPct val="80000"/>
              </a:lnSpc>
              <a:spcBef>
                <a:spcPct val="5000"/>
              </a:spcBef>
            </a:pPr>
            <a:endParaRPr lang="en-US" sz="2600" dirty="0">
              <a:solidFill>
                <a:schemeClr val="tx1"/>
              </a:solidFill>
              <a:cs typeface="Arial" pitchFamily="34" charset="0"/>
            </a:endParaRPr>
          </a:p>
          <a:p>
            <a:pPr>
              <a:lnSpc>
                <a:spcPct val="80000"/>
              </a:lnSpc>
              <a:spcBef>
                <a:spcPct val="5000"/>
              </a:spcBef>
            </a:pPr>
            <a:r>
              <a:rPr lang="en-US" sz="2600" dirty="0">
                <a:solidFill>
                  <a:schemeClr val="tx1"/>
                </a:solidFill>
                <a:cs typeface="Arial" pitchFamily="34" charset="0"/>
              </a:rPr>
              <a:t>Don’t yank cord or hose to disconnect it</a:t>
            </a:r>
          </a:p>
          <a:p>
            <a:pPr>
              <a:lnSpc>
                <a:spcPct val="80000"/>
              </a:lnSpc>
              <a:spcBef>
                <a:spcPct val="5000"/>
              </a:spcBef>
              <a:buClr>
                <a:srgbClr val="FFCC00"/>
              </a:buClr>
            </a:pPr>
            <a:endParaRPr lang="en-US" sz="2600" dirty="0">
              <a:solidFill>
                <a:schemeClr val="tx1"/>
              </a:solidFill>
              <a:cs typeface="Arial" pitchFamily="34" charset="0"/>
            </a:endParaRPr>
          </a:p>
          <a:p>
            <a:pPr>
              <a:lnSpc>
                <a:spcPct val="80000"/>
              </a:lnSpc>
              <a:spcBef>
                <a:spcPct val="5000"/>
              </a:spcBef>
            </a:pPr>
            <a:r>
              <a:rPr lang="en-US" sz="2600" dirty="0">
                <a:solidFill>
                  <a:schemeClr val="tx1"/>
                </a:solidFill>
                <a:cs typeface="Arial" pitchFamily="34" charset="0"/>
              </a:rPr>
              <a:t>Keep cords and hoses away from heat, oil, and sharp edges</a:t>
            </a:r>
          </a:p>
          <a:p>
            <a:pPr marL="0" indent="0">
              <a:lnSpc>
                <a:spcPct val="80000"/>
              </a:lnSpc>
              <a:spcBef>
                <a:spcPct val="5000"/>
              </a:spcBef>
              <a:buNone/>
            </a:pPr>
            <a:endParaRPr lang="en-US" sz="2600" dirty="0">
              <a:solidFill>
                <a:schemeClr val="tx1"/>
              </a:solidFill>
              <a:cs typeface="Arial" pitchFamily="34" charset="0"/>
            </a:endParaRPr>
          </a:p>
          <a:p>
            <a:pPr>
              <a:lnSpc>
                <a:spcPct val="80000"/>
              </a:lnSpc>
              <a:spcBef>
                <a:spcPct val="5000"/>
              </a:spcBef>
            </a:pPr>
            <a:r>
              <a:rPr lang="en-US" sz="2600" dirty="0">
                <a:solidFill>
                  <a:schemeClr val="tx1"/>
                </a:solidFill>
                <a:cs typeface="Arial" pitchFamily="34" charset="0"/>
              </a:rPr>
              <a:t>Inspect tools for damage</a:t>
            </a:r>
          </a:p>
          <a:p>
            <a:pPr marL="0" indent="0">
              <a:lnSpc>
                <a:spcPct val="80000"/>
              </a:lnSpc>
              <a:spcBef>
                <a:spcPct val="5000"/>
              </a:spcBef>
              <a:buNone/>
            </a:pPr>
            <a:endParaRPr lang="en-US" sz="2600" dirty="0">
              <a:solidFill>
                <a:schemeClr val="tx1"/>
              </a:solidFill>
              <a:cs typeface="Arial" pitchFamily="34" charset="0"/>
            </a:endParaRPr>
          </a:p>
          <a:p>
            <a:pPr>
              <a:lnSpc>
                <a:spcPct val="80000"/>
              </a:lnSpc>
              <a:spcBef>
                <a:spcPct val="5000"/>
              </a:spcBef>
            </a:pPr>
            <a:r>
              <a:rPr lang="en-US" sz="2600" dirty="0">
                <a:solidFill>
                  <a:schemeClr val="tx1"/>
                </a:solidFill>
                <a:cs typeface="Arial" pitchFamily="34" charset="0"/>
              </a:rPr>
              <a:t>Use GFCIs</a:t>
            </a:r>
          </a:p>
          <a:p>
            <a:pPr marL="0" indent="0">
              <a:lnSpc>
                <a:spcPct val="80000"/>
              </a:lnSpc>
              <a:spcBef>
                <a:spcPct val="5000"/>
              </a:spcBef>
              <a:buNone/>
            </a:pPr>
            <a:endParaRPr lang="en-US" dirty="0">
              <a:cs typeface="Arial" pitchFamily="34" charset="0"/>
            </a:endParaRPr>
          </a:p>
        </p:txBody>
      </p:sp>
    </p:spTree>
    <p:extLst>
      <p:ext uri="{BB962C8B-B14F-4D97-AF65-F5344CB8AC3E}">
        <p14:creationId xmlns:p14="http://schemas.microsoft.com/office/powerpoint/2010/main" val="235553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Rectangle 6"/>
          <p:cNvSpPr>
            <a:spLocks noGrp="1"/>
          </p:cNvSpPr>
          <p:nvPr>
            <p:ph type="title"/>
          </p:nvPr>
        </p:nvSpPr>
        <p:spPr/>
        <p:txBody>
          <a:bodyPr>
            <a:normAutofit fontScale="90000"/>
          </a:bodyPr>
          <a:lstStyle/>
          <a:p>
            <a:r>
              <a:rPr lang="en-US" dirty="0"/>
              <a:t>ELECTRIC POWER TOOLS</a:t>
            </a:r>
          </a:p>
        </p:txBody>
      </p:sp>
      <p:sp>
        <p:nvSpPr>
          <p:cNvPr id="67588" name="Rectangle 4"/>
          <p:cNvSpPr>
            <a:spLocks noChangeArrowheads="1"/>
          </p:cNvSpPr>
          <p:nvPr/>
        </p:nvSpPr>
        <p:spPr bwMode="auto">
          <a:xfrm>
            <a:off x="838200" y="1418024"/>
            <a:ext cx="8915400" cy="1765805"/>
          </a:xfrm>
          <a:prstGeom prst="rect">
            <a:avLst/>
          </a:prstGeom>
          <a:solidFill>
            <a:schemeClr val="bg1"/>
          </a:solidFill>
          <a:ln w="9525">
            <a:solidFill>
              <a:schemeClr val="bg1"/>
            </a:solidFill>
            <a:miter lim="800000"/>
            <a:headEnd/>
            <a:tailEnd/>
          </a:ln>
          <a:effectLst/>
        </p:spPr>
        <p:txBody>
          <a:bodyPr lIns="92075" tIns="46038" rIns="92075" bIns="46038" anchor="t">
            <a:spAutoFit/>
          </a:bodyPr>
          <a:lstStyle/>
          <a:p>
            <a:pPr eaLnBrk="0" hangingPunct="0">
              <a:lnSpc>
                <a:spcPct val="85000"/>
              </a:lnSpc>
              <a:spcBef>
                <a:spcPts val="1000"/>
              </a:spcBef>
              <a:spcAft>
                <a:spcPts val="600"/>
              </a:spcAft>
            </a:pPr>
            <a:r>
              <a:rPr lang="en-US" sz="2400" dirty="0">
                <a:latin typeface="Aptos" panose="020B0004020202020204" pitchFamily="34" charset="0"/>
              </a:rPr>
              <a:t>To protect a worker from shock, these tools must:</a:t>
            </a:r>
          </a:p>
          <a:p>
            <a:pPr marL="457200" indent="-457200" eaLnBrk="0" hangingPunct="0">
              <a:lnSpc>
                <a:spcPct val="85000"/>
              </a:lnSpc>
              <a:spcBef>
                <a:spcPts val="1000"/>
              </a:spcBef>
              <a:spcAft>
                <a:spcPts val="600"/>
              </a:spcAft>
              <a:buFont typeface="Arial" panose="020B0604020202020204" pitchFamily="34" charset="0"/>
              <a:buChar char="•"/>
            </a:pPr>
            <a:r>
              <a:rPr lang="en-US" sz="2400" dirty="0">
                <a:latin typeface="Aptos" panose="020B0004020202020204" pitchFamily="34" charset="0"/>
              </a:rPr>
              <a:t>have cord plugged into a grounded receptacle and be double insulated, or </a:t>
            </a:r>
          </a:p>
          <a:p>
            <a:pPr marL="457200" indent="-457200" eaLnBrk="0" hangingPunct="0">
              <a:lnSpc>
                <a:spcPct val="85000"/>
              </a:lnSpc>
              <a:spcBef>
                <a:spcPts val="1000"/>
              </a:spcBef>
              <a:spcAft>
                <a:spcPts val="600"/>
              </a:spcAft>
              <a:buFont typeface="Arial" panose="020B0604020202020204" pitchFamily="34" charset="0"/>
              <a:buChar char="•"/>
            </a:pPr>
            <a:r>
              <a:rPr lang="en-US" sz="2400" dirty="0">
                <a:latin typeface="Aptos" panose="020B0004020202020204" pitchFamily="34" charset="0"/>
              </a:rPr>
              <a:t>be powered by a low-voltage isolation transformer</a:t>
            </a:r>
          </a:p>
        </p:txBody>
      </p:sp>
      <p:pic>
        <p:nvPicPr>
          <p:cNvPr id="67587" name="Picture 3" descr="Double insulated marking"/>
          <p:cNvPicPr>
            <a:picLocks noChangeAspect="1" noChangeArrowheads="1"/>
          </p:cNvPicPr>
          <p:nvPr/>
        </p:nvPicPr>
        <p:blipFill>
          <a:blip r:embed="rId3"/>
          <a:srcRect/>
          <a:stretch>
            <a:fillRect/>
          </a:stretch>
        </p:blipFill>
        <p:spPr bwMode="auto">
          <a:xfrm>
            <a:off x="838199" y="3429000"/>
            <a:ext cx="4041457" cy="3234882"/>
          </a:xfrm>
          <a:prstGeom prst="rect">
            <a:avLst/>
          </a:prstGeom>
          <a:noFill/>
        </p:spPr>
      </p:pic>
      <p:sp>
        <p:nvSpPr>
          <p:cNvPr id="67591" name="Rectangle 7"/>
          <p:cNvSpPr>
            <a:spLocks noChangeArrowheads="1"/>
          </p:cNvSpPr>
          <p:nvPr/>
        </p:nvSpPr>
        <p:spPr bwMode="auto">
          <a:xfrm>
            <a:off x="585201" y="4727263"/>
            <a:ext cx="1372894" cy="882806"/>
          </a:xfrm>
          <a:prstGeom prst="rect">
            <a:avLst/>
          </a:prstGeom>
          <a:solidFill>
            <a:srgbClr val="339966"/>
          </a:solidFill>
          <a:ln w="9525">
            <a:noFill/>
            <a:miter lim="800000"/>
            <a:headEnd/>
            <a:tailEnd/>
          </a:ln>
          <a:effectLst/>
        </p:spPr>
        <p:txBody>
          <a:bodyPr wrap="square">
            <a:spAutoFit/>
          </a:bodyPr>
          <a:lstStyle/>
          <a:p>
            <a:pPr>
              <a:lnSpc>
                <a:spcPct val="85000"/>
              </a:lnSpc>
              <a:spcBef>
                <a:spcPct val="20000"/>
              </a:spcBef>
            </a:pPr>
            <a:r>
              <a:rPr lang="en-US" sz="2000" b="1" dirty="0">
                <a:solidFill>
                  <a:schemeClr val="bg1"/>
                </a:solidFill>
              </a:rPr>
              <a:t>Double insulated markings</a:t>
            </a:r>
          </a:p>
        </p:txBody>
      </p:sp>
      <p:pic>
        <p:nvPicPr>
          <p:cNvPr id="67586" name="Picture 2" descr="Plug with a grounding pin"/>
          <p:cNvPicPr>
            <a:picLocks noChangeArrowheads="1"/>
          </p:cNvPicPr>
          <p:nvPr/>
        </p:nvPicPr>
        <p:blipFill>
          <a:blip r:embed="rId4"/>
          <a:srcRect/>
          <a:stretch>
            <a:fillRect/>
          </a:stretch>
        </p:blipFill>
        <p:spPr bwMode="auto">
          <a:xfrm>
            <a:off x="5804518" y="3153439"/>
            <a:ext cx="2178050" cy="2578100"/>
          </a:xfrm>
          <a:prstGeom prst="rect">
            <a:avLst/>
          </a:prstGeom>
          <a:noFill/>
          <a:ln w="9525">
            <a:noFill/>
            <a:miter lim="800000"/>
            <a:headEnd/>
            <a:tailEnd/>
          </a:ln>
          <a:effectLst/>
        </p:spPr>
      </p:pic>
      <p:sp>
        <p:nvSpPr>
          <p:cNvPr id="67589" name="Oval 5">
            <a:extLst>
              <a:ext uri="{C183D7F6-B498-43B3-948B-1728B52AA6E4}">
                <adec:decorative xmlns:adec="http://schemas.microsoft.com/office/drawing/2017/decorative" val="1"/>
              </a:ext>
            </a:extLst>
          </p:cNvPr>
          <p:cNvSpPr>
            <a:spLocks noChangeArrowheads="1"/>
          </p:cNvSpPr>
          <p:nvPr/>
        </p:nvSpPr>
        <p:spPr bwMode="auto">
          <a:xfrm>
            <a:off x="2103836" y="4496550"/>
            <a:ext cx="1510184" cy="1234989"/>
          </a:xfrm>
          <a:prstGeom prst="ellipse">
            <a:avLst/>
          </a:prstGeom>
          <a:noFill/>
          <a:ln w="76200">
            <a:solidFill>
              <a:srgbClr val="FF0000"/>
            </a:solidFill>
            <a:round/>
            <a:headEnd type="none" w="sm" len="sm"/>
            <a:tailEnd type="none" w="sm" len="sm"/>
          </a:ln>
          <a:effectLst/>
        </p:spPr>
        <p:txBody>
          <a:bodyPr wrap="none" anchor="ctr"/>
          <a:lstStyle/>
          <a:p>
            <a:endParaRPr lang="en-US"/>
          </a:p>
        </p:txBody>
      </p:sp>
      <p:sp>
        <p:nvSpPr>
          <p:cNvPr id="67592" name="Rectangle 8"/>
          <p:cNvSpPr>
            <a:spLocks noChangeArrowheads="1"/>
          </p:cNvSpPr>
          <p:nvPr/>
        </p:nvSpPr>
        <p:spPr bwMode="auto">
          <a:xfrm>
            <a:off x="6096000" y="5610069"/>
            <a:ext cx="1676400" cy="882806"/>
          </a:xfrm>
          <a:prstGeom prst="rect">
            <a:avLst/>
          </a:prstGeom>
          <a:solidFill>
            <a:srgbClr val="339966"/>
          </a:solidFill>
          <a:ln w="9525">
            <a:noFill/>
            <a:miter lim="800000"/>
            <a:headEnd/>
            <a:tailEnd/>
          </a:ln>
          <a:effectLst/>
        </p:spPr>
        <p:txBody>
          <a:bodyPr>
            <a:spAutoFit/>
          </a:bodyPr>
          <a:lstStyle/>
          <a:p>
            <a:pPr>
              <a:lnSpc>
                <a:spcPct val="85000"/>
              </a:lnSpc>
              <a:spcBef>
                <a:spcPct val="20000"/>
              </a:spcBef>
            </a:pPr>
            <a:r>
              <a:rPr lang="en-US" sz="2000" b="1" dirty="0">
                <a:solidFill>
                  <a:schemeClr val="bg1"/>
                </a:solidFill>
              </a:rPr>
              <a:t>Plug with a grounding pin</a:t>
            </a:r>
          </a:p>
        </p:txBody>
      </p:sp>
      <p:pic>
        <p:nvPicPr>
          <p:cNvPr id="2" name="Picture 1" descr="Polarized 2-prong plug">
            <a:extLst>
              <a:ext uri="{FF2B5EF4-FFF2-40B4-BE49-F238E27FC236}">
                <a16:creationId xmlns:a16="http://schemas.microsoft.com/office/drawing/2014/main" id="{E3634B21-9FD5-44C8-FFC1-EA5807D31E3C}"/>
              </a:ext>
            </a:extLst>
          </p:cNvPr>
          <p:cNvPicPr>
            <a:picLocks noChangeAspect="1"/>
          </p:cNvPicPr>
          <p:nvPr/>
        </p:nvPicPr>
        <p:blipFill>
          <a:blip r:embed="rId5"/>
          <a:stretch>
            <a:fillRect/>
          </a:stretch>
        </p:blipFill>
        <p:spPr>
          <a:xfrm>
            <a:off x="8467725" y="3470939"/>
            <a:ext cx="2571750" cy="1943100"/>
          </a:xfrm>
          <a:prstGeom prst="rect">
            <a:avLst/>
          </a:prstGeom>
        </p:spPr>
      </p:pic>
      <p:sp>
        <p:nvSpPr>
          <p:cNvPr id="5" name="Rectangle 4">
            <a:extLst>
              <a:ext uri="{FF2B5EF4-FFF2-40B4-BE49-F238E27FC236}">
                <a16:creationId xmlns:a16="http://schemas.microsoft.com/office/drawing/2014/main" id="{6B1FFB04-744F-98BE-7E64-A91A1F1936B0}"/>
              </a:ext>
              <a:ext uri="{C183D7F6-B498-43B3-948B-1728B52AA6E4}">
                <adec:decorative xmlns:adec="http://schemas.microsoft.com/office/drawing/2017/decorative" val="1"/>
              </a:ext>
            </a:extLst>
          </p:cNvPr>
          <p:cNvSpPr/>
          <p:nvPr/>
        </p:nvSpPr>
        <p:spPr>
          <a:xfrm>
            <a:off x="10334539" y="5168666"/>
            <a:ext cx="1558540" cy="981585"/>
          </a:xfrm>
          <a:prstGeom prst="rect">
            <a:avLst/>
          </a:prstGeom>
          <a:solidFill>
            <a:srgbClr val="439028"/>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56114D-9F34-EC2B-C122-92C6E06010E0}"/>
              </a:ext>
            </a:extLst>
          </p:cNvPr>
          <p:cNvSpPr txBox="1"/>
          <p:nvPr/>
        </p:nvSpPr>
        <p:spPr>
          <a:xfrm>
            <a:off x="10388208" y="5176299"/>
            <a:ext cx="1451202" cy="1015663"/>
          </a:xfrm>
          <a:prstGeom prst="rect">
            <a:avLst/>
          </a:prstGeom>
          <a:noFill/>
        </p:spPr>
        <p:txBody>
          <a:bodyPr wrap="square" rtlCol="0">
            <a:spAutoFit/>
          </a:bodyPr>
          <a:lstStyle/>
          <a:p>
            <a:r>
              <a:rPr lang="en-US" sz="2000" b="1" dirty="0">
                <a:solidFill>
                  <a:schemeClr val="bg1"/>
                </a:solidFill>
              </a:rPr>
              <a:t>Polarized 2-prong Plug</a:t>
            </a:r>
          </a:p>
        </p:txBody>
      </p:sp>
      <p:cxnSp>
        <p:nvCxnSpPr>
          <p:cNvPr id="3" name="Straight Arrow Connector 2">
            <a:extLst>
              <a:ext uri="{FF2B5EF4-FFF2-40B4-BE49-F238E27FC236}">
                <a16:creationId xmlns:a16="http://schemas.microsoft.com/office/drawing/2014/main" id="{C268D0C8-C1A1-12C2-A74D-7F8E447F9DB1}"/>
              </a:ext>
              <a:ext uri="{C183D7F6-B498-43B3-948B-1728B52AA6E4}">
                <adec:decorative xmlns:adec="http://schemas.microsoft.com/office/drawing/2017/decorative" val="1"/>
              </a:ext>
            </a:extLst>
          </p:cNvPr>
          <p:cNvCxnSpPr>
            <a:cxnSpLocks/>
          </p:cNvCxnSpPr>
          <p:nvPr/>
        </p:nvCxnSpPr>
        <p:spPr>
          <a:xfrm flipV="1">
            <a:off x="6933537" y="5176299"/>
            <a:ext cx="0" cy="370159"/>
          </a:xfrm>
          <a:prstGeom prst="straightConnector1">
            <a:avLst/>
          </a:prstGeom>
          <a:ln w="38100">
            <a:solidFill>
              <a:schemeClr val="accent6">
                <a:lumMod val="60000"/>
                <a:lumOff val="40000"/>
              </a:schemeClr>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8814270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78F6-F8B4-BBE7-73B9-572F72914237}"/>
              </a:ext>
            </a:extLst>
          </p:cNvPr>
          <p:cNvSpPr>
            <a:spLocks noGrp="1"/>
          </p:cNvSpPr>
          <p:nvPr>
            <p:ph type="title"/>
          </p:nvPr>
        </p:nvSpPr>
        <p:spPr/>
        <p:txBody>
          <a:bodyPr anchor="b">
            <a:normAutofit/>
          </a:bodyPr>
          <a:lstStyle/>
          <a:p>
            <a:pPr algn="l"/>
            <a:r>
              <a:rPr lang="en-US" dirty="0"/>
              <a:t>#ELECTRICALROLLUP INITIATIVE</a:t>
            </a:r>
          </a:p>
        </p:txBody>
      </p:sp>
      <p:sp>
        <p:nvSpPr>
          <p:cNvPr id="3" name="Content Placeholder 2">
            <a:extLst>
              <a:ext uri="{FF2B5EF4-FFF2-40B4-BE49-F238E27FC236}">
                <a16:creationId xmlns:a16="http://schemas.microsoft.com/office/drawing/2014/main" id="{D95A8FD3-09A8-04F7-EA66-93913D1E7A36}"/>
              </a:ext>
            </a:extLst>
          </p:cNvPr>
          <p:cNvSpPr>
            <a:spLocks noGrp="1"/>
          </p:cNvSpPr>
          <p:nvPr>
            <p:ph sz="half" idx="1"/>
          </p:nvPr>
        </p:nvSpPr>
        <p:spPr>
          <a:xfrm>
            <a:off x="798903" y="2212802"/>
            <a:ext cx="5808374" cy="3633047"/>
          </a:xfrm>
        </p:spPr>
        <p:txBody>
          <a:bodyPr/>
          <a:lstStyle/>
          <a:p>
            <a:r>
              <a:rPr lang="en-US" b="1" dirty="0">
                <a:solidFill>
                  <a:schemeClr val="tx1"/>
                </a:solidFill>
              </a:rPr>
              <a:t>Main goal </a:t>
            </a:r>
          </a:p>
          <a:p>
            <a:pPr lvl="1">
              <a:buClr>
                <a:schemeClr val="tx1"/>
              </a:buClr>
              <a:buFont typeface="Symbol" panose="05050102010706020507" pitchFamily="18" charset="2"/>
              <a:buChar char="-"/>
            </a:pPr>
            <a:r>
              <a:rPr lang="en-US" dirty="0">
                <a:solidFill>
                  <a:schemeClr val="tx1"/>
                </a:solidFill>
              </a:rPr>
              <a:t>Raise awareness of electrical hazards when using extension cords, ground fault circuit interrupters (GFCI), and power tools.</a:t>
            </a:r>
          </a:p>
          <a:p>
            <a:endParaRPr lang="en-US" dirty="0"/>
          </a:p>
        </p:txBody>
      </p:sp>
      <p:pic>
        <p:nvPicPr>
          <p:cNvPr id="8" name="Content Placeholder 7" descr="ELECTRICAL ROLL UP INITIATIVE">
            <a:extLst>
              <a:ext uri="{FF2B5EF4-FFF2-40B4-BE49-F238E27FC236}">
                <a16:creationId xmlns:a16="http://schemas.microsoft.com/office/drawing/2014/main" id="{70E6722E-129A-8DF1-0105-33D8254006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2792" y="1909702"/>
            <a:ext cx="4130305" cy="3038595"/>
          </a:xfrm>
        </p:spPr>
      </p:pic>
      <p:pic>
        <p:nvPicPr>
          <p:cNvPr id="5" name="Picture 4" descr="QR code">
            <a:extLst>
              <a:ext uri="{FF2B5EF4-FFF2-40B4-BE49-F238E27FC236}">
                <a16:creationId xmlns:a16="http://schemas.microsoft.com/office/drawing/2014/main" id="{16128F42-3EB8-2346-D01A-4A9C244D08A0}"/>
              </a:ext>
            </a:extLst>
          </p:cNvPr>
          <p:cNvPicPr>
            <a:picLocks noChangeAspect="1"/>
          </p:cNvPicPr>
          <p:nvPr/>
        </p:nvPicPr>
        <p:blipFill>
          <a:blip r:embed="rId3"/>
          <a:stretch>
            <a:fillRect/>
          </a:stretch>
        </p:blipFill>
        <p:spPr>
          <a:xfrm>
            <a:off x="10272153" y="4800496"/>
            <a:ext cx="1420368" cy="1387716"/>
          </a:xfrm>
          <a:prstGeom prst="rect">
            <a:avLst/>
          </a:prstGeom>
        </p:spPr>
      </p:pic>
    </p:spTree>
    <p:extLst>
      <p:ext uri="{BB962C8B-B14F-4D97-AF65-F5344CB8AC3E}">
        <p14:creationId xmlns:p14="http://schemas.microsoft.com/office/powerpoint/2010/main" val="298488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normAutofit fontScale="90000"/>
          </a:bodyPr>
          <a:lstStyle/>
          <a:p>
            <a:r>
              <a:rPr lang="en-US" dirty="0">
                <a:cs typeface="Arial" pitchFamily="34" charset="0"/>
              </a:rPr>
              <a:t>GROUND TOOLS &amp; EQUIPMENT</a:t>
            </a:r>
          </a:p>
        </p:txBody>
      </p:sp>
      <p:sp>
        <p:nvSpPr>
          <p:cNvPr id="83971" name="Rectangle 3"/>
          <p:cNvSpPr>
            <a:spLocks noGrp="1"/>
          </p:cNvSpPr>
          <p:nvPr>
            <p:ph idx="1"/>
          </p:nvPr>
        </p:nvSpPr>
        <p:spPr>
          <a:xfrm>
            <a:off x="809793" y="1467644"/>
            <a:ext cx="6495288" cy="4351338"/>
          </a:xfrm>
        </p:spPr>
        <p:txBody>
          <a:bodyPr>
            <a:normAutofit/>
          </a:bodyPr>
          <a:lstStyle/>
          <a:p>
            <a:pPr>
              <a:lnSpc>
                <a:spcPct val="90000"/>
              </a:lnSpc>
              <a:spcAft>
                <a:spcPts val="600"/>
              </a:spcAft>
            </a:pPr>
            <a:r>
              <a:rPr lang="en-US" dirty="0">
                <a:solidFill>
                  <a:schemeClr val="tx1"/>
                </a:solidFill>
                <a:cs typeface="Arial" pitchFamily="34" charset="0"/>
              </a:rPr>
              <a:t>Ensure power supply systems, electrical circuits, and electrical equipment are grounded</a:t>
            </a:r>
          </a:p>
          <a:p>
            <a:pPr>
              <a:lnSpc>
                <a:spcPct val="90000"/>
              </a:lnSpc>
              <a:spcAft>
                <a:spcPts val="600"/>
              </a:spcAft>
            </a:pPr>
            <a:r>
              <a:rPr lang="en-US" dirty="0">
                <a:solidFill>
                  <a:schemeClr val="tx1"/>
                </a:solidFill>
                <a:cs typeface="Arial" pitchFamily="34" charset="0"/>
              </a:rPr>
              <a:t>Frequently inspect electrical systems to  ensure path to ground is continuous</a:t>
            </a:r>
          </a:p>
          <a:p>
            <a:pPr>
              <a:lnSpc>
                <a:spcPct val="90000"/>
              </a:lnSpc>
              <a:spcAft>
                <a:spcPts val="600"/>
              </a:spcAft>
            </a:pPr>
            <a:r>
              <a:rPr lang="en-US" dirty="0">
                <a:solidFill>
                  <a:schemeClr val="tx1"/>
                </a:solidFill>
                <a:cs typeface="Arial" pitchFamily="34" charset="0"/>
              </a:rPr>
              <a:t>Inspect electrical equipment before use</a:t>
            </a:r>
          </a:p>
          <a:p>
            <a:pPr>
              <a:lnSpc>
                <a:spcPct val="90000"/>
              </a:lnSpc>
              <a:spcAft>
                <a:spcPts val="600"/>
              </a:spcAft>
            </a:pPr>
            <a:r>
              <a:rPr lang="en-US" dirty="0">
                <a:solidFill>
                  <a:schemeClr val="tx1"/>
                </a:solidFill>
                <a:cs typeface="Arial" pitchFamily="34" charset="0"/>
              </a:rPr>
              <a:t>Don’t remove ground prongs from tools or extension cords</a:t>
            </a:r>
          </a:p>
          <a:p>
            <a:pPr>
              <a:lnSpc>
                <a:spcPct val="90000"/>
              </a:lnSpc>
              <a:spcAft>
                <a:spcPts val="600"/>
              </a:spcAft>
            </a:pPr>
            <a:r>
              <a:rPr lang="en-US" dirty="0">
                <a:solidFill>
                  <a:schemeClr val="tx1"/>
                </a:solidFill>
                <a:cs typeface="Arial" pitchFamily="34" charset="0"/>
              </a:rPr>
              <a:t>Ground exposed metal parts of equipment</a:t>
            </a:r>
          </a:p>
        </p:txBody>
      </p:sp>
      <p:pic>
        <p:nvPicPr>
          <p:cNvPr id="83972" name="Picture 4" descr="drill"/>
          <p:cNvPicPr>
            <a:picLocks noGrp="1" noChangeAspect="1" noChangeArrowheads="1"/>
          </p:cNvPicPr>
          <p:nvPr>
            <p:ph type="chart" sz="half" idx="4294967295"/>
          </p:nvPr>
        </p:nvPicPr>
        <p:blipFill>
          <a:blip r:embed="rId3"/>
          <a:stretch>
            <a:fillRect/>
          </a:stretch>
        </p:blipFill>
        <p:spPr>
          <a:xfrm>
            <a:off x="7738897" y="2487613"/>
            <a:ext cx="4100512" cy="2311400"/>
          </a:xfrm>
          <a:noFill/>
          <a:ln>
            <a:solidFill>
              <a:schemeClr val="bg1"/>
            </a:solidFill>
          </a:ln>
        </p:spPr>
      </p:pic>
    </p:spTree>
    <p:extLst>
      <p:ext uri="{BB962C8B-B14F-4D97-AF65-F5344CB8AC3E}">
        <p14:creationId xmlns:p14="http://schemas.microsoft.com/office/powerpoint/2010/main" val="36425142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t>OSHA</a:t>
            </a:r>
          </a:p>
        </p:txBody>
      </p:sp>
      <p:sp>
        <p:nvSpPr>
          <p:cNvPr id="4" name="TextBox 3">
            <a:extLst>
              <a:ext uri="{FF2B5EF4-FFF2-40B4-BE49-F238E27FC236}">
                <a16:creationId xmlns:a16="http://schemas.microsoft.com/office/drawing/2014/main" id="{A976E347-3E98-5370-0D13-2E00FE23F01E}"/>
              </a:ext>
            </a:extLst>
          </p:cNvPr>
          <p:cNvSpPr txBox="1"/>
          <p:nvPr/>
        </p:nvSpPr>
        <p:spPr>
          <a:xfrm>
            <a:off x="1038392" y="2513733"/>
            <a:ext cx="10217942" cy="1061829"/>
          </a:xfrm>
          <a:prstGeom prst="rect">
            <a:avLst/>
          </a:prstGeom>
          <a:noFill/>
        </p:spPr>
        <p:txBody>
          <a:bodyPr wrap="square" tIns="0" rIns="91440" rtlCol="0">
            <a:spAutoFit/>
          </a:bodyPr>
          <a:lstStyle/>
          <a:p>
            <a:pPr algn="ctr"/>
            <a:r>
              <a:rPr lang="en-US" sz="4800" b="1" dirty="0">
                <a:latin typeface="Aptos" panose="020B0004020202020204" pitchFamily="34" charset="0"/>
              </a:rPr>
              <a:t>OSHA </a:t>
            </a:r>
            <a:r>
              <a:rPr lang="en-US" sz="6500" b="1" dirty="0">
                <a:latin typeface="Times New Roman" panose="02020603050405020304" pitchFamily="18" charset="0"/>
                <a:cs typeface="Times New Roman" panose="02020603050405020304" pitchFamily="18" charset="0"/>
              </a:rPr>
              <a:t>CARES</a:t>
            </a:r>
            <a:r>
              <a:rPr lang="en-US" sz="6600" b="1" dirty="0">
                <a:latin typeface="Times New Roman" panose="02020603050405020304" pitchFamily="18" charset="0"/>
                <a:cs typeface="Times New Roman" panose="02020603050405020304" pitchFamily="18" charset="0"/>
              </a:rPr>
              <a:t> </a:t>
            </a:r>
          </a:p>
        </p:txBody>
      </p:sp>
      <p:pic>
        <p:nvPicPr>
          <p:cNvPr id="5" name="Picture 4" descr="OSHA logo">
            <a:extLst>
              <a:ext uri="{FF2B5EF4-FFF2-40B4-BE49-F238E27FC236}">
                <a16:creationId xmlns:a16="http://schemas.microsoft.com/office/drawing/2014/main" id="{27B10C82-203C-9A2F-F053-992241CE0B28}"/>
              </a:ext>
            </a:extLst>
          </p:cNvPr>
          <p:cNvPicPr>
            <a:picLocks noChangeAspect="1"/>
          </p:cNvPicPr>
          <p:nvPr/>
        </p:nvPicPr>
        <p:blipFill>
          <a:blip r:embed="rId3"/>
          <a:stretch>
            <a:fillRect/>
          </a:stretch>
        </p:blipFill>
        <p:spPr>
          <a:xfrm>
            <a:off x="3318674" y="2680348"/>
            <a:ext cx="2247306" cy="722538"/>
          </a:xfrm>
          <a:prstGeom prst="rect">
            <a:avLst/>
          </a:prstGeom>
        </p:spPr>
      </p:pic>
      <p:sp>
        <p:nvSpPr>
          <p:cNvPr id="6" name="TextBox 5">
            <a:extLst>
              <a:ext uri="{FF2B5EF4-FFF2-40B4-BE49-F238E27FC236}">
                <a16:creationId xmlns:a16="http://schemas.microsoft.com/office/drawing/2014/main" id="{FC15D798-98AA-F78C-BEE8-F5C6C86297EB}"/>
              </a:ext>
            </a:extLst>
          </p:cNvPr>
          <p:cNvSpPr txBox="1"/>
          <p:nvPr/>
        </p:nvSpPr>
        <p:spPr>
          <a:xfrm>
            <a:off x="3136603" y="3265808"/>
            <a:ext cx="5592725" cy="754053"/>
          </a:xfrm>
          <a:prstGeom prst="rect">
            <a:avLst/>
          </a:prstGeom>
          <a:noFill/>
        </p:spPr>
        <p:txBody>
          <a:bodyPr wrap="square" rtlCol="0">
            <a:spAutoFit/>
          </a:bodyPr>
          <a:lstStyle/>
          <a:p>
            <a:pPr algn="ctr"/>
            <a:r>
              <a:rPr lang="en-US" sz="2500" i="1" dirty="0">
                <a:solidFill>
                  <a:srgbClr val="0079D1"/>
                </a:solidFill>
                <a:latin typeface="Times New Roman" panose="02020603050405020304" pitchFamily="18" charset="0"/>
                <a:cs typeface="Times New Roman" panose="02020603050405020304" pitchFamily="18" charset="0"/>
              </a:rPr>
              <a:t>We want every worker to go home safe </a:t>
            </a:r>
          </a:p>
          <a:p>
            <a:pPr algn="ctr"/>
            <a:endParaRPr lang="en-US" dirty="0"/>
          </a:p>
        </p:txBody>
      </p:sp>
      <p:sp>
        <p:nvSpPr>
          <p:cNvPr id="7" name="TextBox 6">
            <a:extLst>
              <a:ext uri="{FF2B5EF4-FFF2-40B4-BE49-F238E27FC236}">
                <a16:creationId xmlns:a16="http://schemas.microsoft.com/office/drawing/2014/main" id="{68CEBA54-6715-349E-4650-E1909B160C56}"/>
              </a:ext>
            </a:extLst>
          </p:cNvPr>
          <p:cNvSpPr txBox="1"/>
          <p:nvPr/>
        </p:nvSpPr>
        <p:spPr>
          <a:xfrm>
            <a:off x="3812218" y="4189822"/>
            <a:ext cx="4241494" cy="830997"/>
          </a:xfrm>
          <a:prstGeom prst="rect">
            <a:avLst/>
          </a:prstGeom>
          <a:noFill/>
        </p:spPr>
        <p:txBody>
          <a:bodyPr wrap="square" rtlCol="0">
            <a:spAutoFit/>
          </a:bodyPr>
          <a:lstStyle/>
          <a:p>
            <a:pPr algn="ctr"/>
            <a:r>
              <a:rPr lang="en-US" sz="2400" dirty="0">
                <a:solidFill>
                  <a:srgbClr val="1A32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osha.gov</a:t>
            </a:r>
            <a:endParaRPr lang="en-US" sz="2400" dirty="0">
              <a:solidFill>
                <a:srgbClr val="1A3260"/>
              </a:solidFill>
              <a:latin typeface="Times New Roman" panose="02020603050405020304" pitchFamily="18" charset="0"/>
              <a:cs typeface="Times New Roman" panose="02020603050405020304" pitchFamily="18" charset="0"/>
            </a:endParaRPr>
          </a:p>
          <a:p>
            <a:pPr algn="ctr"/>
            <a:r>
              <a:rPr lang="en-US" sz="2400" dirty="0">
                <a:solidFill>
                  <a:srgbClr val="1A3260"/>
                </a:solidFill>
                <a:latin typeface="Times New Roman" panose="02020603050405020304" pitchFamily="18" charset="0"/>
                <a:cs typeface="Times New Roman" panose="02020603050405020304" pitchFamily="18" charset="0"/>
              </a:rPr>
              <a:t>800-321-OSHA (6742)</a:t>
            </a:r>
          </a:p>
        </p:txBody>
      </p:sp>
      <p:pic>
        <p:nvPicPr>
          <p:cNvPr id="9" name="Picture 8" descr="QR code: osha.gov">
            <a:extLst>
              <a:ext uri="{FF2B5EF4-FFF2-40B4-BE49-F238E27FC236}">
                <a16:creationId xmlns:a16="http://schemas.microsoft.com/office/drawing/2014/main" id="{D69E7CBC-86E3-364B-080B-0A0DDB9818F7}"/>
              </a:ext>
            </a:extLst>
          </p:cNvPr>
          <p:cNvPicPr>
            <a:picLocks noChangeAspect="1"/>
          </p:cNvPicPr>
          <p:nvPr/>
        </p:nvPicPr>
        <p:blipFill>
          <a:blip r:embed="rId5"/>
          <a:stretch>
            <a:fillRect/>
          </a:stretch>
        </p:blipFill>
        <p:spPr>
          <a:xfrm>
            <a:off x="9686260" y="618325"/>
            <a:ext cx="1924547" cy="1924547"/>
          </a:xfrm>
          <a:prstGeom prst="rect">
            <a:avLst/>
          </a:prstGeom>
        </p:spPr>
      </p:pic>
    </p:spTree>
    <p:extLst>
      <p:ext uri="{BB962C8B-B14F-4D97-AF65-F5344CB8AC3E}">
        <p14:creationId xmlns:p14="http://schemas.microsoft.com/office/powerpoint/2010/main" val="368550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cs typeface="Arial" pitchFamily="34" charset="0"/>
              </a:rPr>
              <a:t>ELECTRICAL TRAINING/INSPECTION</a:t>
            </a:r>
          </a:p>
        </p:txBody>
      </p:sp>
      <p:sp>
        <p:nvSpPr>
          <p:cNvPr id="5" name="TextBox 4"/>
          <p:cNvSpPr txBox="1"/>
          <p:nvPr/>
        </p:nvSpPr>
        <p:spPr>
          <a:xfrm>
            <a:off x="645645" y="1690688"/>
            <a:ext cx="9599567" cy="4154984"/>
          </a:xfrm>
          <a:prstGeom prst="rect">
            <a:avLst/>
          </a:prstGeom>
          <a:noFill/>
        </p:spPr>
        <p:txBody>
          <a:bodyPr wrap="square" rtlCol="0">
            <a:spAutoFit/>
          </a:bodyPr>
          <a:lstStyle/>
          <a:p>
            <a:pPr marL="457200" indent="-457200">
              <a:buClr>
                <a:srgbClr val="0070C0"/>
              </a:buClr>
              <a:buFont typeface="Wingdings" panose="05000000000000000000" pitchFamily="2" charset="2"/>
              <a:buChar char="§"/>
            </a:pPr>
            <a:r>
              <a:rPr lang="en-US" sz="2400" dirty="0">
                <a:latin typeface="Aptos" panose="020B0004020202020204" pitchFamily="34" charset="0"/>
              </a:rPr>
              <a:t>Electrical equipment, cords and power tools are used in all industry settings</a:t>
            </a:r>
          </a:p>
          <a:p>
            <a:pPr marL="457200" indent="-457200">
              <a:buClr>
                <a:srgbClr val="0070C0"/>
              </a:buClr>
              <a:buFont typeface="Wingdings" panose="05000000000000000000" pitchFamily="2" charset="2"/>
              <a:buChar char="§"/>
            </a:pPr>
            <a:r>
              <a:rPr lang="en-US" sz="2400" dirty="0">
                <a:latin typeface="Aptos" panose="020B0004020202020204" pitchFamily="34" charset="0"/>
              </a:rPr>
              <a:t>Improper use can result in serious injuries or fatalities </a:t>
            </a:r>
          </a:p>
          <a:p>
            <a:pPr lvl="1">
              <a:buClr>
                <a:srgbClr val="0070C0"/>
              </a:buClr>
            </a:pPr>
            <a:r>
              <a:rPr lang="en-US" sz="2400" dirty="0">
                <a:latin typeface="Aptos" panose="020B0004020202020204" pitchFamily="34" charset="0"/>
              </a:rPr>
              <a:t>In most cases:</a:t>
            </a:r>
          </a:p>
          <a:p>
            <a:pPr marL="914400" lvl="1" indent="-457200">
              <a:buFont typeface="Symbol" panose="05050102010706020507" pitchFamily="18" charset="2"/>
              <a:buChar char="-"/>
            </a:pPr>
            <a:r>
              <a:rPr lang="en-US" sz="2400" dirty="0">
                <a:latin typeface="Aptos" panose="020B0004020202020204" pitchFamily="34" charset="0"/>
              </a:rPr>
              <a:t>GFCIs were not used</a:t>
            </a:r>
          </a:p>
          <a:p>
            <a:pPr marL="914400" lvl="1" indent="-457200">
              <a:buFont typeface="Symbol" panose="05050102010706020507" pitchFamily="18" charset="2"/>
              <a:buChar char="-"/>
            </a:pPr>
            <a:r>
              <a:rPr lang="en-US" sz="2400" dirty="0">
                <a:latin typeface="Aptos" panose="020B0004020202020204" pitchFamily="34" charset="0"/>
              </a:rPr>
              <a:t>Ungrounded extension cords were used</a:t>
            </a:r>
          </a:p>
          <a:p>
            <a:pPr marL="914400" lvl="1" indent="-457200">
              <a:buFont typeface="Symbol" panose="05050102010706020507" pitchFamily="18" charset="2"/>
              <a:buChar char="-"/>
            </a:pPr>
            <a:r>
              <a:rPr lang="en-US" sz="2400" dirty="0">
                <a:latin typeface="Aptos" panose="020B0004020202020204" pitchFamily="34" charset="0"/>
              </a:rPr>
              <a:t>Improperly repaired or modified extension cords used</a:t>
            </a:r>
          </a:p>
          <a:p>
            <a:pPr marL="342900" indent="-342900">
              <a:buClr>
                <a:srgbClr val="0070C0"/>
              </a:buClr>
              <a:buFont typeface="Arial" pitchFamily="34" charset="0"/>
              <a:buChar char="•"/>
            </a:pPr>
            <a:r>
              <a:rPr lang="en-US" sz="2400" dirty="0">
                <a:latin typeface="Aptos" panose="020B0004020202020204" pitchFamily="34" charset="0"/>
              </a:rPr>
              <a:t>Estimated 4,000 injuries annually associated with extension cords (CPSC.gov)</a:t>
            </a:r>
          </a:p>
          <a:p>
            <a:pPr marL="342900" indent="-342900">
              <a:buFont typeface="Arial" pitchFamily="34" charset="0"/>
              <a:buChar char="•"/>
            </a:pPr>
            <a:endParaRPr lang="en-US" sz="2400" dirty="0"/>
          </a:p>
          <a:p>
            <a:pPr marL="342900" indent="-342900">
              <a:buFont typeface="Arial" pitchFamily="34" charset="0"/>
              <a:buChar char="•"/>
            </a:pPr>
            <a:endParaRPr lang="en-US" sz="2400" dirty="0"/>
          </a:p>
        </p:txBody>
      </p:sp>
    </p:spTree>
    <p:extLst>
      <p:ext uri="{BB962C8B-B14F-4D97-AF65-F5344CB8AC3E}">
        <p14:creationId xmlns:p14="http://schemas.microsoft.com/office/powerpoint/2010/main" val="101885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07056-C597-06B5-56D2-E4F2AC4054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A34CF1-A28F-611A-43F3-1B2DAD69B787}"/>
              </a:ext>
            </a:extLst>
          </p:cNvPr>
          <p:cNvSpPr>
            <a:spLocks noGrp="1"/>
          </p:cNvSpPr>
          <p:nvPr>
            <p:ph type="title"/>
          </p:nvPr>
        </p:nvSpPr>
        <p:spPr/>
        <p:txBody>
          <a:bodyPr>
            <a:normAutofit fontScale="90000"/>
          </a:bodyPr>
          <a:lstStyle/>
          <a:p>
            <a:r>
              <a:rPr lang="en-US" dirty="0">
                <a:cs typeface="Arial" pitchFamily="34" charset="0"/>
              </a:rPr>
              <a:t>HOW TO USE EXTENSION CORDS SAFELY</a:t>
            </a:r>
          </a:p>
        </p:txBody>
      </p:sp>
      <p:sp>
        <p:nvSpPr>
          <p:cNvPr id="5" name="TextBox 4">
            <a:extLst>
              <a:ext uri="{FF2B5EF4-FFF2-40B4-BE49-F238E27FC236}">
                <a16:creationId xmlns:a16="http://schemas.microsoft.com/office/drawing/2014/main" id="{94FF03CA-029E-4857-9023-109215E27E3A}"/>
              </a:ext>
            </a:extLst>
          </p:cNvPr>
          <p:cNvSpPr txBox="1"/>
          <p:nvPr/>
        </p:nvSpPr>
        <p:spPr>
          <a:xfrm>
            <a:off x="809793" y="1631694"/>
            <a:ext cx="10346819" cy="4893647"/>
          </a:xfrm>
          <a:prstGeom prst="rect">
            <a:avLst/>
          </a:prstGeom>
          <a:noFill/>
        </p:spPr>
        <p:txBody>
          <a:bodyPr wrap="square" rtlCol="0">
            <a:spAutoFit/>
          </a:bodyPr>
          <a:lstStyle/>
          <a:p>
            <a:r>
              <a:rPr lang="en-US" sz="2200" b="1" dirty="0">
                <a:latin typeface="Aptos" panose="020B0004020202020204" pitchFamily="34" charset="0"/>
              </a:rPr>
              <a:t>Inspect</a:t>
            </a:r>
            <a:endParaRPr lang="en-US" sz="2200" dirty="0">
              <a:latin typeface="Aptos" panose="020B0004020202020204" pitchFamily="34" charset="0"/>
            </a:endParaRPr>
          </a:p>
          <a:p>
            <a:pPr marL="800100" lvl="1" indent="-342900">
              <a:buClr>
                <a:srgbClr val="0070C0"/>
              </a:buClr>
              <a:buFont typeface="Wingdings" panose="05000000000000000000" pitchFamily="2" charset="2"/>
              <a:buChar char="§"/>
            </a:pPr>
            <a:r>
              <a:rPr lang="en-US" sz="2200" dirty="0">
                <a:latin typeface="Aptos" panose="020B0004020202020204" pitchFamily="34" charset="0"/>
              </a:rPr>
              <a:t>Check cords for fraying, cracking, or other damage.</a:t>
            </a:r>
          </a:p>
          <a:p>
            <a:pPr marL="800100" lvl="1" indent="-342900">
              <a:buClr>
                <a:srgbClr val="0070C0"/>
              </a:buClr>
              <a:buFont typeface="Wingdings" panose="05000000000000000000" pitchFamily="2" charset="2"/>
              <a:buChar char="§"/>
            </a:pPr>
            <a:r>
              <a:rPr lang="en-US" sz="2200" dirty="0">
                <a:latin typeface="Aptos" panose="020B0004020202020204" pitchFamily="34" charset="0"/>
              </a:rPr>
              <a:t>Inspect the plug ends for bent prongs or other deformities</a:t>
            </a:r>
          </a:p>
          <a:p>
            <a:pPr marL="800100" lvl="1" indent="-342900">
              <a:buClr>
                <a:srgbClr val="0070C0"/>
              </a:buClr>
              <a:buFont typeface="Wingdings" panose="05000000000000000000" pitchFamily="2" charset="2"/>
              <a:buChar char="§"/>
            </a:pPr>
            <a:r>
              <a:rPr lang="en-US" sz="2200" dirty="0">
                <a:latin typeface="Aptos" panose="020B0004020202020204" pitchFamily="34" charset="0"/>
              </a:rPr>
              <a:t>Ensure that the cord is free from water or other contaminants</a:t>
            </a:r>
          </a:p>
          <a:p>
            <a:r>
              <a:rPr lang="en-US" sz="2200" b="1" dirty="0">
                <a:latin typeface="Aptos" panose="020B0004020202020204" pitchFamily="34" charset="0"/>
              </a:rPr>
              <a:t>Apply</a:t>
            </a:r>
            <a:endParaRPr lang="en-US" sz="2200" dirty="0">
              <a:latin typeface="Aptos" panose="020B0004020202020204" pitchFamily="34" charset="0"/>
            </a:endParaRPr>
          </a:p>
          <a:p>
            <a:pPr marL="800100" lvl="1" indent="-342900">
              <a:buClr>
                <a:srgbClr val="0070C0"/>
              </a:buClr>
              <a:buFont typeface="Wingdings" panose="05000000000000000000" pitchFamily="2" charset="2"/>
              <a:buChar char="§"/>
            </a:pPr>
            <a:r>
              <a:rPr lang="en-US" sz="2200" dirty="0">
                <a:latin typeface="Aptos" panose="020B0004020202020204" pitchFamily="34" charset="0"/>
              </a:rPr>
              <a:t>Use flexible cords for intended applications as specified by the manufacturer</a:t>
            </a:r>
          </a:p>
          <a:p>
            <a:pPr marL="800100" lvl="1" indent="-342900">
              <a:buClr>
                <a:srgbClr val="0070C0"/>
              </a:buClr>
              <a:buFont typeface="Wingdings" panose="05000000000000000000" pitchFamily="2" charset="2"/>
              <a:buChar char="§"/>
            </a:pPr>
            <a:r>
              <a:rPr lang="en-US" sz="2200" dirty="0">
                <a:latin typeface="Aptos" panose="020B0004020202020204" pitchFamily="34" charset="0"/>
              </a:rPr>
              <a:t>Avoid using flexible cords as a substitute for fixed wiring</a:t>
            </a:r>
          </a:p>
          <a:p>
            <a:r>
              <a:rPr lang="en-US" sz="2200" b="1" dirty="0">
                <a:latin typeface="Aptos" panose="020B0004020202020204" pitchFamily="34" charset="0"/>
              </a:rPr>
              <a:t>Install</a:t>
            </a:r>
            <a:endParaRPr lang="en-US" sz="2200" dirty="0">
              <a:latin typeface="Aptos" panose="020B0004020202020204" pitchFamily="34" charset="0"/>
            </a:endParaRPr>
          </a:p>
          <a:p>
            <a:pPr marL="800100" lvl="1" indent="-342900">
              <a:buClr>
                <a:srgbClr val="0070C0"/>
              </a:buClr>
              <a:buFont typeface="Wingdings" panose="05000000000000000000" pitchFamily="2" charset="2"/>
              <a:buChar char="§"/>
            </a:pPr>
            <a:r>
              <a:rPr lang="en-US" sz="2200" dirty="0">
                <a:latin typeface="Aptos" panose="020B0004020202020204" pitchFamily="34" charset="0"/>
              </a:rPr>
              <a:t>Securely connect flexible cords to equipment and outlets to prevent accidental disconnection</a:t>
            </a:r>
          </a:p>
          <a:p>
            <a:pPr marL="800100" lvl="1" indent="-342900">
              <a:buClr>
                <a:srgbClr val="0070C0"/>
              </a:buClr>
              <a:buFont typeface="Wingdings" panose="05000000000000000000" pitchFamily="2" charset="2"/>
              <a:buChar char="§"/>
            </a:pPr>
            <a:r>
              <a:rPr lang="en-US" sz="2200" dirty="0">
                <a:latin typeface="Aptos" panose="020B0004020202020204" pitchFamily="34" charset="0"/>
              </a:rPr>
              <a:t>Avoid running flexible cords through walls, ceilings, floors, or doors unless specifically rated for such use</a:t>
            </a:r>
          </a:p>
          <a:p>
            <a:pPr marL="342900" indent="-342900">
              <a:buFont typeface="Arial" pitchFamily="34" charset="0"/>
              <a:buChar char="•"/>
            </a:pPr>
            <a:endParaRPr lang="en-US" sz="2400" dirty="0"/>
          </a:p>
          <a:p>
            <a:pPr marL="342900" indent="-342900">
              <a:buFont typeface="Arial" pitchFamily="34" charset="0"/>
              <a:buChar char="•"/>
            </a:pPr>
            <a:endParaRPr lang="en-US" sz="2400" dirty="0"/>
          </a:p>
        </p:txBody>
      </p:sp>
    </p:spTree>
    <p:extLst>
      <p:ext uri="{BB962C8B-B14F-4D97-AF65-F5344CB8AC3E}">
        <p14:creationId xmlns:p14="http://schemas.microsoft.com/office/powerpoint/2010/main" val="405154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B46BA-EEB9-F71B-9B94-04C9F477F3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3A76B1-7223-61FE-41B4-15DDD3D4104B}"/>
              </a:ext>
            </a:extLst>
          </p:cNvPr>
          <p:cNvSpPr>
            <a:spLocks noGrp="1"/>
          </p:cNvSpPr>
          <p:nvPr>
            <p:ph type="title"/>
          </p:nvPr>
        </p:nvSpPr>
        <p:spPr/>
        <p:txBody>
          <a:bodyPr>
            <a:normAutofit fontScale="90000"/>
          </a:bodyPr>
          <a:lstStyle/>
          <a:p>
            <a:r>
              <a:rPr lang="en-US" dirty="0">
                <a:cs typeface="Arial" pitchFamily="34" charset="0"/>
              </a:rPr>
              <a:t>HOW TO USE EXTENSION CORDS SAFELY </a:t>
            </a:r>
          </a:p>
        </p:txBody>
      </p:sp>
      <p:sp>
        <p:nvSpPr>
          <p:cNvPr id="5" name="TextBox 4">
            <a:extLst>
              <a:ext uri="{FF2B5EF4-FFF2-40B4-BE49-F238E27FC236}">
                <a16:creationId xmlns:a16="http://schemas.microsoft.com/office/drawing/2014/main" id="{4681DADE-B29E-D93C-EC8B-154A5C574F3D}"/>
              </a:ext>
            </a:extLst>
          </p:cNvPr>
          <p:cNvSpPr txBox="1"/>
          <p:nvPr/>
        </p:nvSpPr>
        <p:spPr>
          <a:xfrm>
            <a:off x="686616" y="1523540"/>
            <a:ext cx="10818767" cy="4893647"/>
          </a:xfrm>
          <a:prstGeom prst="rect">
            <a:avLst/>
          </a:prstGeom>
          <a:noFill/>
        </p:spPr>
        <p:txBody>
          <a:bodyPr wrap="square" rtlCol="0">
            <a:spAutoFit/>
          </a:bodyPr>
          <a:lstStyle/>
          <a:p>
            <a:r>
              <a:rPr lang="en-US" sz="2400" b="1" dirty="0">
                <a:latin typeface="Aptos" panose="020B0004020202020204" pitchFamily="34" charset="0"/>
              </a:rPr>
              <a:t>Environment</a:t>
            </a:r>
            <a:endParaRPr lang="en-US" sz="2400" dirty="0">
              <a:latin typeface="Aptos" panose="020B0004020202020204" pitchFamily="34" charset="0"/>
            </a:endParaRPr>
          </a:p>
          <a:p>
            <a:pPr marL="800100" lvl="1" indent="-342900">
              <a:buFont typeface="Arial" panose="020B0604020202020204" pitchFamily="34" charset="0"/>
              <a:buChar char="•"/>
            </a:pPr>
            <a:r>
              <a:rPr lang="en-US" sz="2400" dirty="0">
                <a:latin typeface="Aptos" panose="020B0004020202020204" pitchFamily="34" charset="0"/>
              </a:rPr>
              <a:t>Ensure that cords are used in appropriate environments (check for exposure to moisture, chemicals, or heat)</a:t>
            </a:r>
          </a:p>
          <a:p>
            <a:pPr marL="800100" lvl="1" indent="-342900">
              <a:buFont typeface="Arial" panose="020B0604020202020204" pitchFamily="34" charset="0"/>
              <a:buChar char="•"/>
            </a:pPr>
            <a:r>
              <a:rPr lang="en-US" sz="2400" dirty="0">
                <a:latin typeface="Aptos" panose="020B0004020202020204" pitchFamily="34" charset="0"/>
              </a:rPr>
              <a:t>Keep cords away from vehicles or areas with potential for physical damage</a:t>
            </a:r>
          </a:p>
          <a:p>
            <a:r>
              <a:rPr lang="en-US" sz="2400" b="1" dirty="0">
                <a:latin typeface="Aptos" panose="020B0004020202020204" pitchFamily="34" charset="0"/>
              </a:rPr>
              <a:t>Route/Placement</a:t>
            </a:r>
            <a:endParaRPr lang="en-US" sz="2400" dirty="0">
              <a:latin typeface="Aptos" panose="020B0004020202020204" pitchFamily="34" charset="0"/>
            </a:endParaRPr>
          </a:p>
          <a:p>
            <a:pPr marL="800100" lvl="1" indent="-342900">
              <a:buFont typeface="Arial" panose="020B0604020202020204" pitchFamily="34" charset="0"/>
              <a:buChar char="•"/>
            </a:pPr>
            <a:r>
              <a:rPr lang="en-US" sz="2400" dirty="0">
                <a:latin typeface="Aptos" panose="020B0004020202020204" pitchFamily="34" charset="0"/>
              </a:rPr>
              <a:t>Do not run cords across walkways or high-traffic areas unless necessary, and use protective methods if so</a:t>
            </a:r>
          </a:p>
          <a:p>
            <a:pPr marL="800100" lvl="1" indent="-342900">
              <a:buFont typeface="Arial" panose="020B0604020202020204" pitchFamily="34" charset="0"/>
              <a:buChar char="•"/>
            </a:pPr>
            <a:r>
              <a:rPr lang="en-US" sz="2400" dirty="0">
                <a:latin typeface="Aptos" panose="020B0004020202020204" pitchFamily="34" charset="0"/>
              </a:rPr>
              <a:t>Avoid placing cords in pinch points, such as under materials or heavy equipment</a:t>
            </a:r>
          </a:p>
          <a:p>
            <a:r>
              <a:rPr lang="en-US" sz="2400" b="1" dirty="0">
                <a:latin typeface="Aptos" panose="020B0004020202020204" pitchFamily="34" charset="0"/>
              </a:rPr>
              <a:t>Load</a:t>
            </a:r>
            <a:endParaRPr lang="en-US" sz="2400" dirty="0">
              <a:latin typeface="Aptos" panose="020B0004020202020204" pitchFamily="34" charset="0"/>
            </a:endParaRPr>
          </a:p>
          <a:p>
            <a:pPr marL="800100" lvl="1" indent="-342900">
              <a:buFont typeface="Arial" panose="020B0604020202020204" pitchFamily="34" charset="0"/>
              <a:buChar char="•"/>
            </a:pPr>
            <a:r>
              <a:rPr lang="en-US" sz="2400" dirty="0">
                <a:latin typeface="Aptos" panose="020B0004020202020204" pitchFamily="34" charset="0"/>
              </a:rPr>
              <a:t>Ensure the flexible cord is rated for the load it will carry</a:t>
            </a:r>
          </a:p>
          <a:p>
            <a:pPr marL="800100" lvl="1" indent="-342900">
              <a:buFont typeface="Arial" panose="020B0604020202020204" pitchFamily="34" charset="0"/>
              <a:buChar char="•"/>
            </a:pPr>
            <a:r>
              <a:rPr lang="en-US" sz="2400" dirty="0">
                <a:latin typeface="Aptos" panose="020B0004020202020204" pitchFamily="34" charset="0"/>
              </a:rPr>
              <a:t>Do not overload circuits by plugging too many devices into a single cord</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164316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normAutofit fontScale="90000"/>
          </a:bodyPr>
          <a:lstStyle/>
          <a:p>
            <a:r>
              <a:rPr lang="en-US" dirty="0"/>
              <a:t>USE THE CORRECT WIRE</a:t>
            </a:r>
          </a:p>
        </p:txBody>
      </p:sp>
      <p:sp>
        <p:nvSpPr>
          <p:cNvPr id="73731" name="Rectangle 3"/>
          <p:cNvSpPr>
            <a:spLocks noGrp="1"/>
          </p:cNvSpPr>
          <p:nvPr>
            <p:ph idx="1"/>
          </p:nvPr>
        </p:nvSpPr>
        <p:spPr/>
        <p:txBody>
          <a:bodyPr>
            <a:normAutofit/>
          </a:bodyPr>
          <a:lstStyle/>
          <a:p>
            <a:r>
              <a:rPr lang="en-US" dirty="0">
                <a:solidFill>
                  <a:schemeClr val="tx1"/>
                </a:solidFill>
                <a:cs typeface="Arial" pitchFamily="34" charset="0"/>
              </a:rPr>
              <a:t>Wire used depends on operation, building materials, electrical load, and environmental factors</a:t>
            </a:r>
          </a:p>
          <a:p>
            <a:r>
              <a:rPr lang="en-US" dirty="0">
                <a:solidFill>
                  <a:schemeClr val="tx1"/>
                </a:solidFill>
                <a:cs typeface="Arial" pitchFamily="34" charset="0"/>
              </a:rPr>
              <a:t>Use the correct extension cord</a:t>
            </a:r>
          </a:p>
          <a:p>
            <a:pPr marL="457200" lvl="1" indent="0">
              <a:buNone/>
            </a:pPr>
            <a:r>
              <a:rPr lang="en-US" dirty="0">
                <a:solidFill>
                  <a:schemeClr val="tx1"/>
                </a:solidFill>
              </a:rPr>
              <a:t>Hard/Extra-hard use will have (S, SO, ST, SEO, or 600V) stamped on the jacket (NEC Table 400.4)</a:t>
            </a:r>
            <a:br>
              <a:rPr lang="en-US" dirty="0">
                <a:solidFill>
                  <a:schemeClr val="tx1"/>
                </a:solidFill>
              </a:rPr>
            </a:br>
            <a:br>
              <a:rPr lang="en-US" dirty="0">
                <a:solidFill>
                  <a:schemeClr val="tx1"/>
                </a:solidFill>
              </a:rPr>
            </a:br>
            <a:r>
              <a:rPr lang="en-US" dirty="0">
                <a:solidFill>
                  <a:schemeClr val="tx1"/>
                </a:solidFill>
              </a:rPr>
              <a:t>Voltage rating is a key indicator:</a:t>
            </a:r>
            <a:br>
              <a:rPr lang="en-US" dirty="0">
                <a:solidFill>
                  <a:schemeClr val="tx1"/>
                </a:solidFill>
              </a:rPr>
            </a:br>
            <a:r>
              <a:rPr lang="en-US" dirty="0">
                <a:solidFill>
                  <a:schemeClr val="tx1"/>
                </a:solidFill>
              </a:rPr>
              <a:t>600V cords (S-Series) are extra-hard usage</a:t>
            </a:r>
            <a:br>
              <a:rPr lang="en-US" dirty="0">
                <a:solidFill>
                  <a:schemeClr val="tx1"/>
                </a:solidFill>
              </a:rPr>
            </a:br>
            <a:r>
              <a:rPr lang="en-US" dirty="0">
                <a:solidFill>
                  <a:schemeClr val="tx1"/>
                </a:solidFill>
              </a:rPr>
              <a:t>300V cords (SJ-Series) are hard usage</a:t>
            </a:r>
          </a:p>
          <a:p>
            <a:endParaRPr lang="en-US" dirty="0">
              <a:cs typeface="Arial" pitchFamily="3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normAutofit fontScale="90000"/>
          </a:bodyPr>
          <a:lstStyle/>
          <a:p>
            <a:r>
              <a:rPr lang="en-US" dirty="0">
                <a:cs typeface="Arial" pitchFamily="34" charset="0"/>
              </a:rPr>
              <a:t>DAMAGED EXTENSION CORDS</a:t>
            </a:r>
          </a:p>
        </p:txBody>
      </p:sp>
      <p:sp>
        <p:nvSpPr>
          <p:cNvPr id="77827" name="Rectangle 3"/>
          <p:cNvSpPr>
            <a:spLocks noGrp="1"/>
          </p:cNvSpPr>
          <p:nvPr>
            <p:ph idx="1"/>
          </p:nvPr>
        </p:nvSpPr>
        <p:spPr>
          <a:xfrm>
            <a:off x="838200" y="1825625"/>
            <a:ext cx="7359595" cy="4351338"/>
          </a:xfrm>
        </p:spPr>
        <p:txBody>
          <a:bodyPr>
            <a:normAutofit/>
          </a:bodyPr>
          <a:lstStyle/>
          <a:p>
            <a:r>
              <a:rPr lang="en-US" dirty="0">
                <a:solidFill>
                  <a:schemeClr val="tx1"/>
                </a:solidFill>
                <a:cs typeface="Arial" pitchFamily="34" charset="0"/>
              </a:rPr>
              <a:t>Extension cords can be damaged by:</a:t>
            </a:r>
          </a:p>
          <a:p>
            <a:pPr lvl="1">
              <a:buClr>
                <a:schemeClr val="tx1"/>
              </a:buClr>
              <a:buFont typeface="Symbol" panose="05050102010706020507" pitchFamily="18" charset="2"/>
              <a:buChar char="-"/>
            </a:pPr>
            <a:r>
              <a:rPr lang="en-US" dirty="0">
                <a:solidFill>
                  <a:schemeClr val="tx1"/>
                </a:solidFill>
                <a:cs typeface="Arial" pitchFamily="34" charset="0"/>
              </a:rPr>
              <a:t>Aging, strain, improper storage</a:t>
            </a:r>
          </a:p>
          <a:p>
            <a:pPr lvl="1">
              <a:buClr>
                <a:schemeClr val="tx1"/>
              </a:buClr>
              <a:buFont typeface="Symbol" panose="05050102010706020507" pitchFamily="18" charset="2"/>
              <a:buChar char="-"/>
            </a:pPr>
            <a:r>
              <a:rPr lang="en-US" dirty="0">
                <a:solidFill>
                  <a:schemeClr val="tx1"/>
                </a:solidFill>
                <a:cs typeface="Arial" pitchFamily="34" charset="0"/>
              </a:rPr>
              <a:t>Door or window edges</a:t>
            </a:r>
          </a:p>
          <a:p>
            <a:pPr lvl="1">
              <a:buClr>
                <a:schemeClr val="tx1"/>
              </a:buClr>
              <a:buFont typeface="Symbol" panose="05050102010706020507" pitchFamily="18" charset="2"/>
              <a:buChar char="-"/>
            </a:pPr>
            <a:r>
              <a:rPr lang="en-US" dirty="0">
                <a:solidFill>
                  <a:schemeClr val="tx1"/>
                </a:solidFill>
                <a:cs typeface="Arial" pitchFamily="34" charset="0"/>
              </a:rPr>
              <a:t>Staples or fastenings</a:t>
            </a:r>
          </a:p>
          <a:p>
            <a:pPr lvl="1">
              <a:buClr>
                <a:schemeClr val="tx1"/>
              </a:buClr>
              <a:buFont typeface="Symbol" panose="05050102010706020507" pitchFamily="18" charset="2"/>
              <a:buChar char="-"/>
            </a:pPr>
            <a:r>
              <a:rPr lang="en-US" dirty="0">
                <a:solidFill>
                  <a:schemeClr val="tx1"/>
                </a:solidFill>
                <a:cs typeface="Arial" pitchFamily="34" charset="0"/>
              </a:rPr>
              <a:t>Abrasion from adjacent materials</a:t>
            </a:r>
          </a:p>
          <a:p>
            <a:pPr lvl="1">
              <a:buClr>
                <a:schemeClr val="tx1"/>
              </a:buClr>
              <a:buFont typeface="Symbol" panose="05050102010706020507" pitchFamily="18" charset="2"/>
              <a:buChar char="-"/>
            </a:pPr>
            <a:r>
              <a:rPr lang="en-US" dirty="0">
                <a:solidFill>
                  <a:schemeClr val="tx1"/>
                </a:solidFill>
                <a:cs typeface="Arial" pitchFamily="34" charset="0"/>
              </a:rPr>
              <a:t>Activity in the area (vehicles, equipment)</a:t>
            </a:r>
          </a:p>
          <a:p>
            <a:r>
              <a:rPr lang="en-US" dirty="0">
                <a:solidFill>
                  <a:schemeClr val="tx1"/>
                </a:solidFill>
                <a:cs typeface="Arial" pitchFamily="34" charset="0"/>
              </a:rPr>
              <a:t>Damaged extension cords can cause shocks, burns, or fire</a:t>
            </a:r>
          </a:p>
          <a:p>
            <a:endParaRPr lang="en-US" dirty="0">
              <a:latin typeface="Arial" pitchFamily="34" charset="0"/>
              <a:cs typeface="Arial" pitchFamily="34" charset="0"/>
            </a:endParaRPr>
          </a:p>
        </p:txBody>
      </p:sp>
      <p:pic>
        <p:nvPicPr>
          <p:cNvPr id="77828" name="Picture 4" descr="Damaged extension cord"/>
          <p:cNvPicPr>
            <a:picLocks noGrp="1" noChangeAspect="1" noChangeArrowheads="1"/>
          </p:cNvPicPr>
          <p:nvPr>
            <p:ph type="chart" sz="half" idx="4294967295"/>
          </p:nvPr>
        </p:nvPicPr>
        <p:blipFill>
          <a:blip r:embed="rId3"/>
          <a:srcRect/>
          <a:stretch>
            <a:fillRect/>
          </a:stretch>
        </p:blipFill>
        <p:spPr>
          <a:xfrm>
            <a:off x="8601056" y="1956798"/>
            <a:ext cx="2961680" cy="2944403"/>
          </a:xfrm>
          <a:noFill/>
          <a:ln>
            <a:solidFill>
              <a:schemeClr val="tx1"/>
            </a:solid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3230-A11E-FD9D-F8EC-9A72C6A2AC76}"/>
              </a:ext>
            </a:extLst>
          </p:cNvPr>
          <p:cNvSpPr>
            <a:spLocks noGrp="1"/>
          </p:cNvSpPr>
          <p:nvPr>
            <p:ph type="title"/>
          </p:nvPr>
        </p:nvSpPr>
        <p:spPr/>
        <p:txBody>
          <a:bodyPr>
            <a:normAutofit fontScale="90000"/>
          </a:bodyPr>
          <a:lstStyle/>
          <a:p>
            <a:r>
              <a:rPr lang="en-US" dirty="0">
                <a:cs typeface="Arial" pitchFamily="34" charset="0"/>
              </a:rPr>
              <a:t>DAMAGED EXTENSION CORDS </a:t>
            </a:r>
            <a:endParaRPr lang="en-US" dirty="0"/>
          </a:p>
        </p:txBody>
      </p:sp>
      <p:pic>
        <p:nvPicPr>
          <p:cNvPr id="5" name="Picture 4" descr="Illustration of a worker tripping over an extension cord.">
            <a:extLst>
              <a:ext uri="{FF2B5EF4-FFF2-40B4-BE49-F238E27FC236}">
                <a16:creationId xmlns:a16="http://schemas.microsoft.com/office/drawing/2014/main" id="{787855B5-2987-F7D7-AB6A-92EC05F9C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011" y="2020094"/>
            <a:ext cx="4572000" cy="3562350"/>
          </a:xfrm>
          <a:prstGeom prst="rect">
            <a:avLst/>
          </a:prstGeom>
        </p:spPr>
      </p:pic>
      <p:sp>
        <p:nvSpPr>
          <p:cNvPr id="3" name="Content Placeholder 2">
            <a:extLst>
              <a:ext uri="{FF2B5EF4-FFF2-40B4-BE49-F238E27FC236}">
                <a16:creationId xmlns:a16="http://schemas.microsoft.com/office/drawing/2014/main" id="{A096393F-EC91-6F26-F7FF-C51BC43681C5}"/>
              </a:ext>
            </a:extLst>
          </p:cNvPr>
          <p:cNvSpPr>
            <a:spLocks noGrp="1"/>
          </p:cNvSpPr>
          <p:nvPr>
            <p:ph idx="1"/>
          </p:nvPr>
        </p:nvSpPr>
        <p:spPr>
          <a:xfrm>
            <a:off x="6095999" y="1690688"/>
            <a:ext cx="5604387" cy="4533266"/>
          </a:xfrm>
        </p:spPr>
        <p:txBody>
          <a:bodyPr>
            <a:normAutofit fontScale="92500" lnSpcReduction="10000"/>
          </a:bodyPr>
          <a:lstStyle/>
          <a:p>
            <a:pPr>
              <a:lnSpc>
                <a:spcPct val="110000"/>
              </a:lnSpc>
              <a:spcBef>
                <a:spcPts val="0"/>
              </a:spcBef>
              <a:spcAft>
                <a:spcPts val="600"/>
              </a:spcAft>
              <a:buFont typeface="Wingdings" panose="05000000000000000000" pitchFamily="2" charset="2"/>
              <a:buChar char="§"/>
            </a:pPr>
            <a:r>
              <a:rPr lang="en-US" dirty="0">
                <a:solidFill>
                  <a:schemeClr val="tx1"/>
                </a:solidFill>
              </a:rPr>
              <a:t>Protect extension cords from foot traffic by using protective covers or overhead pendants to prevent tripping hazards and damage to the extension cords. The insulation in extension cords and electrical tools can become damaged. </a:t>
            </a:r>
          </a:p>
          <a:p>
            <a:pPr>
              <a:lnSpc>
                <a:spcPct val="110000"/>
              </a:lnSpc>
              <a:spcBef>
                <a:spcPts val="0"/>
              </a:spcBef>
              <a:spcAft>
                <a:spcPts val="600"/>
              </a:spcAft>
              <a:buFont typeface="Wingdings" panose="05000000000000000000" pitchFamily="2" charset="2"/>
              <a:buChar char="§"/>
            </a:pPr>
            <a:r>
              <a:rPr lang="en-US" dirty="0">
                <a:solidFill>
                  <a:schemeClr val="tx1"/>
                </a:solidFill>
              </a:rPr>
              <a:t>Damaged insulation can expose live wires, leading to the risk of electric shock, burns, and possibly even fires. If a live wire touches exposed metal parts inside a tool, the tool can become energized and shock the user.</a:t>
            </a:r>
          </a:p>
        </p:txBody>
      </p:sp>
    </p:spTree>
    <p:extLst>
      <p:ext uri="{BB962C8B-B14F-4D97-AF65-F5344CB8AC3E}">
        <p14:creationId xmlns:p14="http://schemas.microsoft.com/office/powerpoint/2010/main" val="21145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normAutofit fontScale="90000"/>
          </a:bodyPr>
          <a:lstStyle/>
          <a:p>
            <a:r>
              <a:rPr lang="en-US" dirty="0"/>
              <a:t>IMPROPER GROUNDING</a:t>
            </a:r>
          </a:p>
        </p:txBody>
      </p:sp>
      <p:sp>
        <p:nvSpPr>
          <p:cNvPr id="81923" name="Rectangle 3"/>
          <p:cNvSpPr>
            <a:spLocks noGrp="1"/>
          </p:cNvSpPr>
          <p:nvPr>
            <p:ph idx="1"/>
          </p:nvPr>
        </p:nvSpPr>
        <p:spPr>
          <a:xfrm>
            <a:off x="658917" y="1564934"/>
            <a:ext cx="5932714" cy="4351338"/>
          </a:xfrm>
        </p:spPr>
        <p:txBody>
          <a:bodyPr>
            <a:noAutofit/>
          </a:bodyPr>
          <a:lstStyle/>
          <a:p>
            <a:pPr>
              <a:lnSpc>
                <a:spcPct val="95000"/>
              </a:lnSpc>
              <a:spcBef>
                <a:spcPct val="40000"/>
              </a:spcBef>
            </a:pPr>
            <a:r>
              <a:rPr lang="en-US" dirty="0">
                <a:solidFill>
                  <a:schemeClr val="tx1"/>
                </a:solidFill>
                <a:cs typeface="Arial" pitchFamily="34" charset="0"/>
              </a:rPr>
              <a:t>Tools plugged into improperly grounded circuits may become energized</a:t>
            </a:r>
          </a:p>
          <a:p>
            <a:pPr>
              <a:lnSpc>
                <a:spcPct val="95000"/>
              </a:lnSpc>
              <a:spcBef>
                <a:spcPct val="40000"/>
              </a:spcBef>
            </a:pPr>
            <a:r>
              <a:rPr lang="en-US" dirty="0">
                <a:solidFill>
                  <a:schemeClr val="tx1"/>
                </a:solidFill>
                <a:cs typeface="Arial" pitchFamily="34" charset="0"/>
              </a:rPr>
              <a:t>Broken wire or plug on extension cord</a:t>
            </a:r>
          </a:p>
          <a:p>
            <a:pPr>
              <a:lnSpc>
                <a:spcPct val="95000"/>
              </a:lnSpc>
              <a:spcBef>
                <a:spcPct val="40000"/>
              </a:spcBef>
            </a:pPr>
            <a:r>
              <a:rPr lang="en-US" dirty="0">
                <a:solidFill>
                  <a:schemeClr val="tx1"/>
                </a:solidFill>
              </a:rPr>
              <a:t>Frequently cited by OSHA due to common violations like improper use, overloading, or using damaged or frayed extension cords</a:t>
            </a:r>
            <a:endParaRPr lang="en-US" dirty="0">
              <a:solidFill>
                <a:schemeClr val="tx1"/>
              </a:solidFill>
              <a:cs typeface="Arial" pitchFamily="34" charset="0"/>
            </a:endParaRPr>
          </a:p>
        </p:txBody>
      </p:sp>
      <p:pic>
        <p:nvPicPr>
          <p:cNvPr id="81924" name="Picture 4" descr="Extension cord missing a grounding pin"/>
          <p:cNvPicPr>
            <a:picLocks noChangeAspect="1" noChangeArrowheads="1"/>
          </p:cNvPicPr>
          <p:nvPr/>
        </p:nvPicPr>
        <p:blipFill>
          <a:blip r:embed="rId3"/>
          <a:srcRect/>
          <a:stretch>
            <a:fillRect/>
          </a:stretch>
        </p:blipFill>
        <p:spPr bwMode="auto">
          <a:xfrm>
            <a:off x="8246765" y="1564934"/>
            <a:ext cx="2267155" cy="2125458"/>
          </a:xfrm>
          <a:prstGeom prst="rect">
            <a:avLst/>
          </a:prstGeom>
          <a:noFill/>
        </p:spPr>
      </p:pic>
      <p:pic>
        <p:nvPicPr>
          <p:cNvPr id="1026" name="Picture 2" descr="Plug with correct grounding on extension c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7753" y="3988131"/>
            <a:ext cx="2666163" cy="1999622"/>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a:extLst>
              <a:ext uri="{C183D7F6-B498-43B3-948B-1728B52AA6E4}">
                <adec:decorative xmlns:adec="http://schemas.microsoft.com/office/drawing/2017/decorative" val="1"/>
              </a:ext>
            </a:extLst>
          </p:cNvPr>
          <p:cNvSpPr/>
          <p:nvPr/>
        </p:nvSpPr>
        <p:spPr>
          <a:xfrm>
            <a:off x="8008127" y="1477384"/>
            <a:ext cx="2744430" cy="2224442"/>
          </a:xfrm>
          <a:prstGeom prst="noSmoking">
            <a:avLst>
              <a:gd name="adj" fmla="val 31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cxnSp>
        <p:nvCxnSpPr>
          <p:cNvPr id="4" name="Straight Arrow Connector 3">
            <a:extLst>
              <a:ext uri="{FF2B5EF4-FFF2-40B4-BE49-F238E27FC236}">
                <a16:creationId xmlns:a16="http://schemas.microsoft.com/office/drawing/2014/main" id="{23A7CC89-CFEE-E9A2-C696-DF85D58BD275}"/>
              </a:ext>
              <a:ext uri="{C183D7F6-B498-43B3-948B-1728B52AA6E4}">
                <adec:decorative xmlns:adec="http://schemas.microsoft.com/office/drawing/2017/decorative" val="1"/>
              </a:ext>
            </a:extLst>
          </p:cNvPr>
          <p:cNvCxnSpPr>
            <a:cxnSpLocks/>
          </p:cNvCxnSpPr>
          <p:nvPr/>
        </p:nvCxnSpPr>
        <p:spPr>
          <a:xfrm>
            <a:off x="8246765" y="4391001"/>
            <a:ext cx="1009815" cy="0"/>
          </a:xfrm>
          <a:prstGeom prst="straightConnector1">
            <a:avLst/>
          </a:prstGeom>
          <a:ln w="38100">
            <a:solidFill>
              <a:schemeClr val="accent6">
                <a:lumMod val="60000"/>
                <a:lumOff val="4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A382DB8C-B8E2-075E-02C4-62FF651793A5}"/>
              </a:ext>
              <a:ext uri="{C183D7F6-B498-43B3-948B-1728B52AA6E4}">
                <adec:decorative xmlns:adec="http://schemas.microsoft.com/office/drawing/2017/decorative" val="1"/>
              </a:ext>
            </a:extLst>
          </p:cNvPr>
          <p:cNvCxnSpPr>
            <a:cxnSpLocks/>
          </p:cNvCxnSpPr>
          <p:nvPr/>
        </p:nvCxnSpPr>
        <p:spPr>
          <a:xfrm flipH="1">
            <a:off x="7491391" y="3988131"/>
            <a:ext cx="755374" cy="2129749"/>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8AC268EB-9340-9E3D-EAAA-9FF71CB42C6E}"/>
              </a:ext>
              <a:ext uri="{C183D7F6-B498-43B3-948B-1728B52AA6E4}">
                <adec:decorative xmlns:adec="http://schemas.microsoft.com/office/drawing/2017/decorative" val="1"/>
              </a:ext>
            </a:extLst>
          </p:cNvPr>
          <p:cNvCxnSpPr>
            <a:cxnSpLocks/>
          </p:cNvCxnSpPr>
          <p:nvPr/>
        </p:nvCxnSpPr>
        <p:spPr>
          <a:xfrm>
            <a:off x="6998666" y="5498879"/>
            <a:ext cx="492981" cy="619001"/>
          </a:xfrm>
          <a:prstGeom prst="line">
            <a:avLst/>
          </a:prstGeom>
          <a:ln w="76200"/>
        </p:spPr>
        <p:style>
          <a:lnRef idx="3">
            <a:schemeClr val="accent6"/>
          </a:lnRef>
          <a:fillRef idx="0">
            <a:schemeClr val="accent6"/>
          </a:fillRef>
          <a:effectRef idx="2">
            <a:schemeClr val="accent6"/>
          </a:effectRef>
          <a:fontRef idx="minor">
            <a:schemeClr val="tx1"/>
          </a:fontRef>
        </p:style>
      </p:cxn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Dividend">
  <a:themeElements>
    <a:clrScheme name="Custom 1">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7EA977E963B94AB035172B5DE68122" ma:contentTypeVersion="19" ma:contentTypeDescription="Create a new document." ma:contentTypeScope="" ma:versionID="13d02209028b68828b57a329b00fc25a">
  <xsd:schema xmlns:xsd="http://www.w3.org/2001/XMLSchema" xmlns:xs="http://www.w3.org/2001/XMLSchema" xmlns:p="http://schemas.microsoft.com/office/2006/metadata/properties" xmlns:ns1="http://schemas.microsoft.com/sharepoint/v3" xmlns:ns2="fb0b0fab-7678-48d9-ba14-ab6057eb9e43" xmlns:ns3="5aec0eaa-b523-47ea-b298-40d10bfae06b" targetNamespace="http://schemas.microsoft.com/office/2006/metadata/properties" ma:root="true" ma:fieldsID="5eddf0a724121258b47e4dad4a53defe" ns1:_="" ns2:_="" ns3:_="">
    <xsd:import namespace="http://schemas.microsoft.com/sharepoint/v3"/>
    <xsd:import namespace="fb0b0fab-7678-48d9-ba14-ab6057eb9e43"/>
    <xsd:import namespace="5aec0eaa-b523-47ea-b298-40d10bfae06b"/>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Name_x0020_of_x0020_Caller"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0b0fab-7678-48d9-ba14-ab6057eb9e4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09378375-1424-480b-a500-a3572ce1092f}" ma:internalName="TaxCatchAll" ma:showField="CatchAllData" ma:web="fb0b0fab-7678-48d9-ba14-ab6057eb9e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ec0eaa-b523-47ea-b298-40d10bfae06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Name_x0020_of_x0020_Caller" ma:index="14" nillable="true" ma:displayName="Name of Caller" ma:description="Name of person who called the office" ma:internalName="Name_x0020_of_x0020_Caller">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b0b0fab-7678-48d9-ba14-ab6057eb9e43" xsi:nil="true"/>
    <lcf76f155ced4ddcb4097134ff3c332f xmlns="5aec0eaa-b523-47ea-b298-40d10bfae06b">
      <Terms xmlns="http://schemas.microsoft.com/office/infopath/2007/PartnerControls"/>
    </lcf76f155ced4ddcb4097134ff3c332f>
    <PublishingExpirationDate xmlns="http://schemas.microsoft.com/sharepoint/v3" xsi:nil="true"/>
    <Name_x0020_of_x0020_Caller xmlns="5aec0eaa-b523-47ea-b298-40d10bfae06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5CC448-CAB3-4962-A837-9CC67F2CF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0b0fab-7678-48d9-ba14-ab6057eb9e43"/>
    <ds:schemaRef ds:uri="5aec0eaa-b523-47ea-b298-40d10bfae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918960-0D00-47B7-BC70-A11CA8986C16}">
  <ds:schemaRefs>
    <ds:schemaRef ds:uri="http://purl.org/dc/terms/"/>
    <ds:schemaRef ds:uri="http://schemas.openxmlformats.org/package/2006/metadata/core-properties"/>
    <ds:schemaRef ds:uri="http://purl.org/dc/dcmitype/"/>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5aec0eaa-b523-47ea-b298-40d10bfae06b"/>
    <ds:schemaRef ds:uri="fb0b0fab-7678-48d9-ba14-ab6057eb9e43"/>
    <ds:schemaRef ds:uri="http://schemas.microsoft.com/sharepoint/v3"/>
  </ds:schemaRefs>
</ds:datastoreItem>
</file>

<file path=customXml/itemProps3.xml><?xml version="1.0" encoding="utf-8"?>
<ds:datastoreItem xmlns:ds="http://schemas.openxmlformats.org/officeDocument/2006/customXml" ds:itemID="{02F8AFF2-20A1-4FE5-819F-FDCD30D97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OSHA-PPT-TEMPLATE-4 (5)</Template>
  <TotalTime>10672</TotalTime>
  <Words>1874</Words>
  <Application>Microsoft Office PowerPoint</Application>
  <PresentationFormat>Widescreen</PresentationFormat>
  <Paragraphs>153</Paragraphs>
  <Slides>21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Gill Sans MT</vt:lpstr>
      <vt:lpstr>Symbol</vt:lpstr>
      <vt:lpstr>Times New Roman</vt:lpstr>
      <vt:lpstr>Wingdings</vt:lpstr>
      <vt:lpstr>Wingdings 2</vt:lpstr>
      <vt:lpstr>Dividend</vt:lpstr>
      <vt:lpstr>ELECTRICAL ROLL UP INITIATIVE </vt:lpstr>
      <vt:lpstr>#ELECTRICALROLLUP INITIATIVE</vt:lpstr>
      <vt:lpstr>ELECTRICAL TRAINING/INSPECTION</vt:lpstr>
      <vt:lpstr>HOW TO USE EXTENSION CORDS SAFELY</vt:lpstr>
      <vt:lpstr>HOW TO USE EXTENSION CORDS SAFELY </vt:lpstr>
      <vt:lpstr>USE THE CORRECT WIRE</vt:lpstr>
      <vt:lpstr>DAMAGED EXTENSION CORDS</vt:lpstr>
      <vt:lpstr>DAMAGED EXTENSION CORDS </vt:lpstr>
      <vt:lpstr>IMPROPER GROUNDING</vt:lpstr>
      <vt:lpstr>ENVIRONMENTAL DETERIORATION OF EQUIPMENT</vt:lpstr>
      <vt:lpstr>EXTENSION CORDS CAN BE ABUSED</vt:lpstr>
      <vt:lpstr>GROUND FAULT CIRCUIT INTERRUPTERS (GFCIS)</vt:lpstr>
      <vt:lpstr>FUNCTION OF GFCIS</vt:lpstr>
      <vt:lpstr>TYPES OF GFCIS</vt:lpstr>
      <vt:lpstr>TYPES OF GFCIS </vt:lpstr>
      <vt:lpstr>TESTING GFCIS </vt:lpstr>
      <vt:lpstr>POWER TOOLS - PRECAUTIONS</vt:lpstr>
      <vt:lpstr>POWER TOOLS – PRECAUTIONS</vt:lpstr>
      <vt:lpstr>ELECTRIC POWER TOOLS</vt:lpstr>
      <vt:lpstr>GROUND TOOLS &amp; EQUIPMENT</vt:lpstr>
      <vt:lpstr>OSHA</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ROLL UP INITIATIVE</dc:title>
  <dc:creator>OSHA</dc:creator>
  <cp:lastModifiedBy>Dobson, Yvonne - OSHA</cp:lastModifiedBy>
  <cp:revision>28</cp:revision>
  <dcterms:created xsi:type="dcterms:W3CDTF">2025-03-26T17:41:00Z</dcterms:created>
  <dcterms:modified xsi:type="dcterms:W3CDTF">2026-02-17T17:10:12Z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0x010100847EA977E963B94AB035172B5DE68122</vt:lpwstr>
  </property>
  <property fmtid="{D5CDD505-2E9C-101B-9397-08002B2CF9AE}" pid="3" name="MediaServiceImageTags">
    <vt:lpwstr/>
  </property>
</Properties>
</file>