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notesSlides/notesSlide5.xml" ContentType="application/vnd.openxmlformats-officedocument.presentationml.notesSlide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charts/chart5.xml" ContentType="application/vnd.openxmlformats-officedocument.drawingml.chart+xml"/>
  <Override PartName="/ppt/notesSlides/notesSlide7.xml" ContentType="application/vnd.openxmlformats-officedocument.presentationml.notesSlide+xml"/>
  <Override PartName="/ppt/charts/chart6.xml" ContentType="application/vnd.openxmlformats-officedocument.drawingml.chart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notesSlides/notesSlide9.xml" ContentType="application/vnd.openxmlformats-officedocument.presentationml.notesSlide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notesSlides/notesSlide10.xml" ContentType="application/vnd.openxmlformats-officedocument.presentationml.notesSlide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72" r:id="rId6"/>
    <p:sldId id="273" r:id="rId7"/>
    <p:sldId id="258" r:id="rId8"/>
    <p:sldId id="270" r:id="rId9"/>
    <p:sldId id="261" r:id="rId10"/>
    <p:sldId id="269" r:id="rId11"/>
    <p:sldId id="268" r:id="rId12"/>
    <p:sldId id="260" r:id="rId13"/>
    <p:sldId id="266" r:id="rId14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CC99"/>
    <a:srgbClr val="3366CC"/>
    <a:srgbClr val="3333FF"/>
    <a:srgbClr val="66FF99"/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5465" autoAdjust="0"/>
  </p:normalViewPr>
  <p:slideViewPr>
    <p:cSldViewPr>
      <p:cViewPr varScale="1">
        <p:scale>
          <a:sx n="83" d="100"/>
          <a:sy n="83" d="100"/>
        </p:scale>
        <p:origin x="2460" y="90"/>
      </p:cViewPr>
      <p:guideLst>
        <p:guide orient="horz" pos="29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0" d="100"/>
        <a:sy n="2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-1446" y="-96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Q:\csp\OPR\VPP\Data\Monthly%20Stats\Jan%2016%20Stats\VPP%20Stats%202016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87905788092278"/>
          <c:y val="9.6746105313256933E-2"/>
          <c:w val="0.85855560160243127"/>
          <c:h val="0.79344295790129205"/>
        </c:manualLayout>
      </c:layout>
      <c:barChart>
        <c:barDir val="col"/>
        <c:grouping val="clustered"/>
        <c:varyColors val="0"/>
        <c:ser>
          <c:idx val="1"/>
          <c:order val="0"/>
          <c:spPr>
            <a:solidFill>
              <a:srgbClr val="00CC99"/>
            </a:solidFill>
          </c:spPr>
          <c:invertIfNegative val="0"/>
          <c:dLbls>
            <c:dLbl>
              <c:idx val="1"/>
              <c:layout>
                <c:manualLayout>
                  <c:x val="0"/>
                  <c:y val="-5.153346058764387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AF1-4FC2-B5C8-0398B4006014}"/>
                </c:ext>
              </c:extLst>
            </c:dLbl>
            <c:dLbl>
              <c:idx val="3"/>
              <c:layout>
                <c:manualLayout>
                  <c:x val="-1.7543859649122807E-3"/>
                  <c:y val="-4.2439320483942035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AF1-4FC2-B5C8-0398B4006014}"/>
                </c:ext>
              </c:extLst>
            </c:dLbl>
            <c:dLbl>
              <c:idx val="5"/>
              <c:layout>
                <c:manualLayout>
                  <c:x val="8.7719298245614037E-4"/>
                  <c:y val="-7.881576155307873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7503937007874017E-2"/>
                      <c:h val="4.706038485159723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CAF1-4FC2-B5C8-0398B4006014}"/>
                </c:ext>
              </c:extLst>
            </c:dLbl>
            <c:dLbl>
              <c:idx val="7"/>
              <c:layout>
                <c:manualLayout>
                  <c:x val="-5.2631578947368741E-3"/>
                  <c:y val="-5.4564840622211154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AF1-4FC2-B5C8-0398B4006014}"/>
                </c:ext>
              </c:extLst>
            </c:dLbl>
            <c:dLbl>
              <c:idx val="9"/>
              <c:layout>
                <c:manualLayout>
                  <c:x val="1.7543859649122807E-3"/>
                  <c:y val="-7.881588089874928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505-4FCD-902D-15C96986CA5F}"/>
                </c:ext>
              </c:extLst>
            </c:dLbl>
            <c:dLbl>
              <c:idx val="11"/>
              <c:layout>
                <c:manualLayout>
                  <c:x val="-1.7543859649122807E-3"/>
                  <c:y val="-5.75962206567783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505-4FCD-902D-15C96986CA5F}"/>
                </c:ext>
              </c:extLst>
            </c:dLbl>
            <c:dLbl>
              <c:idx val="12"/>
              <c:layout>
                <c:manualLayout>
                  <c:x val="3.5087719298245615E-3"/>
                  <c:y val="-5.5574658630534592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505-4FCD-902D-15C96986CA5F}"/>
                </c:ext>
              </c:extLst>
            </c:dLbl>
            <c:dLbl>
              <c:idx val="14"/>
              <c:layout>
                <c:manualLayout>
                  <c:x val="-1.7543859649122807E-3"/>
                  <c:y val="-2.7282420311105521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505-4FCD-902D-15C96986CA5F}"/>
                </c:ext>
              </c:extLst>
            </c:dLbl>
            <c:dLbl>
              <c:idx val="16"/>
              <c:layout>
                <c:manualLayout>
                  <c:x val="0"/>
                  <c:y val="-3.637656041480735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505-4FCD-902D-15C96986CA5F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b="0" dirty="0"/>
                      <a:t>1410</a:t>
                    </a:r>
                    <a:endParaRPr lang="en-US" dirty="0"/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427-4489-B6E9-006A0385ED29}"/>
                </c:ext>
              </c:extLst>
            </c:dLbl>
            <c:dLbl>
              <c:idx val="18"/>
              <c:layout>
                <c:manualLayout>
                  <c:x val="1.7543859649122807E-3"/>
                  <c:y val="-6.06276006913455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2427-4489-B6E9-006A0385ED29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1389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427-4489-B6E9-006A0385ED29}"/>
                </c:ext>
              </c:extLst>
            </c:dLbl>
            <c:dLbl>
              <c:idx val="20"/>
              <c:layout>
                <c:manualLayout>
                  <c:x val="0"/>
                  <c:y val="-6.972174079504743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1386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D00C-4FFA-AA86-B378323FEC1C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1387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E6D-48D3-947A-43A4040610E9}"/>
                </c:ext>
              </c:extLst>
            </c:dLbl>
            <c:dLbl>
              <c:idx val="22"/>
              <c:layout>
                <c:manualLayout>
                  <c:x val="-1.2865348454420203E-16"/>
                  <c:y val="-6.062760069134565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1365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3625-4F34-A5CF-43F218194F87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1276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C45-4D53-BC90-94ABDA660F91}"/>
                </c:ext>
              </c:extLst>
            </c:dLbl>
            <c:dLbl>
              <c:idx val="24"/>
              <c:layout>
                <c:manualLayout>
                  <c:x val="-1.7543168945987014E-3"/>
                  <c:y val="-6.365898072591287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1222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8152230971128602E-2"/>
                      <c:h val="6.7138861790791329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14F9-4B8D-A4DD-5C82CB8138EE}"/>
                </c:ext>
              </c:extLst>
            </c:dLbl>
            <c:dLbl>
              <c:idx val="25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1169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0C7-4661-A37F-7E6A2FC7CD70}"/>
                </c:ext>
              </c:extLst>
            </c:dLbl>
            <c:dLbl>
              <c:idx val="26"/>
              <c:layout>
                <c:manualLayout>
                  <c:x val="0"/>
                  <c:y val="-1.666667395742517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38-4FB7-8B95-8C255A0B18C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1320000"/>
              <a:lstStyle/>
              <a:p>
                <a:pPr>
                  <a:defRPr b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Sheet1!$A$3:$A$29</c:f>
              <c:strCache>
                <c:ptCount val="27"/>
                <c:pt idx="0">
                  <c:v>`84</c:v>
                </c:pt>
                <c:pt idx="1">
                  <c:v>`86</c:v>
                </c:pt>
                <c:pt idx="2">
                  <c:v>`88</c:v>
                </c:pt>
                <c:pt idx="3">
                  <c:v>`90</c:v>
                </c:pt>
                <c:pt idx="4">
                  <c:v>`92</c:v>
                </c:pt>
                <c:pt idx="5">
                  <c:v>`94</c:v>
                </c:pt>
                <c:pt idx="6">
                  <c:v>`96</c:v>
                </c:pt>
                <c:pt idx="7">
                  <c:v>`98</c:v>
                </c:pt>
                <c:pt idx="8">
                  <c:v>`00</c:v>
                </c:pt>
                <c:pt idx="9">
                  <c:v>`02</c:v>
                </c:pt>
                <c:pt idx="10">
                  <c:v>`04</c:v>
                </c:pt>
                <c:pt idx="11">
                  <c:v>`06</c:v>
                </c:pt>
                <c:pt idx="12">
                  <c:v>`08</c:v>
                </c:pt>
                <c:pt idx="13">
                  <c:v>`10</c:v>
                </c:pt>
                <c:pt idx="14">
                  <c:v>`12</c:v>
                </c:pt>
                <c:pt idx="15">
                  <c:v>`14</c:v>
                </c:pt>
                <c:pt idx="16">
                  <c:v>`15</c:v>
                </c:pt>
                <c:pt idx="17">
                  <c:v>`16</c:v>
                </c:pt>
                <c:pt idx="18">
                  <c:v>`17</c:v>
                </c:pt>
                <c:pt idx="19">
                  <c:v>`18</c:v>
                </c:pt>
                <c:pt idx="20">
                  <c:v>`19</c:v>
                </c:pt>
                <c:pt idx="21">
                  <c:v>`20</c:v>
                </c:pt>
                <c:pt idx="22">
                  <c:v>`21</c:v>
                </c:pt>
                <c:pt idx="23">
                  <c:v>`22</c:v>
                </c:pt>
                <c:pt idx="24">
                  <c:v>`23</c:v>
                </c:pt>
                <c:pt idx="25">
                  <c:v>`24</c:v>
                </c:pt>
                <c:pt idx="26">
                  <c:v>`25</c:v>
                </c:pt>
              </c:strCache>
            </c:strRef>
          </c:cat>
          <c:val>
            <c:numRef>
              <c:f>Sheet1!$B$3:$B$29</c:f>
              <c:numCache>
                <c:formatCode>General</c:formatCode>
                <c:ptCount val="27"/>
                <c:pt idx="0">
                  <c:v>32</c:v>
                </c:pt>
                <c:pt idx="1">
                  <c:v>46</c:v>
                </c:pt>
                <c:pt idx="2">
                  <c:v>63</c:v>
                </c:pt>
                <c:pt idx="3">
                  <c:v>71</c:v>
                </c:pt>
                <c:pt idx="4">
                  <c:v>104</c:v>
                </c:pt>
                <c:pt idx="5">
                  <c:v>175</c:v>
                </c:pt>
                <c:pt idx="6">
                  <c:v>282</c:v>
                </c:pt>
                <c:pt idx="7">
                  <c:v>391</c:v>
                </c:pt>
                <c:pt idx="8">
                  <c:v>542</c:v>
                </c:pt>
                <c:pt idx="9">
                  <c:v>665</c:v>
                </c:pt>
                <c:pt idx="10">
                  <c:v>890</c:v>
                </c:pt>
                <c:pt idx="11">
                  <c:v>1162</c:v>
                </c:pt>
                <c:pt idx="12">
                  <c:v>1545</c:v>
                </c:pt>
                <c:pt idx="13">
                  <c:v>1720</c:v>
                </c:pt>
                <c:pt idx="14">
                  <c:v>1681</c:v>
                </c:pt>
                <c:pt idx="15">
                  <c:v>1516</c:v>
                </c:pt>
                <c:pt idx="16">
                  <c:v>1437</c:v>
                </c:pt>
                <c:pt idx="17">
                  <c:v>1410</c:v>
                </c:pt>
                <c:pt idx="18">
                  <c:v>1407</c:v>
                </c:pt>
                <c:pt idx="19">
                  <c:v>1386</c:v>
                </c:pt>
                <c:pt idx="20">
                  <c:v>1387</c:v>
                </c:pt>
                <c:pt idx="21">
                  <c:v>1365</c:v>
                </c:pt>
                <c:pt idx="22">
                  <c:v>1265</c:v>
                </c:pt>
                <c:pt idx="23">
                  <c:v>1222</c:v>
                </c:pt>
                <c:pt idx="24">
                  <c:v>1169</c:v>
                </c:pt>
                <c:pt idx="25">
                  <c:v>1125</c:v>
                </c:pt>
                <c:pt idx="26">
                  <c:v>1096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27-4489-B6E9-006A0385ED2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34426880"/>
        <c:axId val="34428416"/>
      </c:barChart>
      <c:catAx>
        <c:axId val="3442688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8416"/>
        <c:crosses val="autoZero"/>
        <c:auto val="1"/>
        <c:lblAlgn val="ctr"/>
        <c:lblOffset val="100"/>
        <c:noMultiLvlLbl val="0"/>
      </c:catAx>
      <c:valAx>
        <c:axId val="3442841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Number of Participants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44268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>
          <a:latin typeface="Constantia" panose="02030602050306030303" pitchFamily="18" charset="0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1909440701355629E-2"/>
          <c:y val="0"/>
          <c:w val="0.97642679900744422"/>
          <c:h val="0.88074401439881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1.6494845360824663E-3"/>
                  <c:y val="-1.4410274582423624E-2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499</a:t>
                    </a:r>
                  </a:p>
                </c:rich>
              </c:tx>
              <c:spPr>
                <a:noFill/>
                <a:ln w="25488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7822680412371129E-2"/>
                      <c:h val="6.14402145957088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0-994E-4CF1-8289-2053E9336E4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192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994E-4CF1-8289-2053E9336E4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994E-4CF1-8289-2053E9336E4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119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994E-4CF1-8289-2053E9336E4A}"/>
                </c:ext>
              </c:extLst>
            </c:dLbl>
            <c:dLbl>
              <c:idx val="4"/>
              <c:layout>
                <c:manualLayout>
                  <c:x val="4.9484536082473624E-3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994E-4CF1-8289-2053E9336E4A}"/>
                </c:ext>
              </c:extLst>
            </c:dLbl>
            <c:dLbl>
              <c:idx val="5"/>
              <c:layout>
                <c:manualLayout>
                  <c:x val="4.9484536082474223E-3"/>
                  <c:y val="3.153330314081631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994E-4CF1-8289-2053E9336E4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65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994E-4CF1-8289-2053E9336E4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994E-4CF1-8289-2053E9336E4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994E-4CF1-8289-2053E9336E4A}"/>
                </c:ext>
              </c:extLst>
            </c:dLbl>
            <c:spPr>
              <a:noFill/>
              <a:ln w="25488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499</c:v>
                </c:pt>
                <c:pt idx="1">
                  <c:v>192</c:v>
                </c:pt>
                <c:pt idx="2">
                  <c:v>94</c:v>
                </c:pt>
                <c:pt idx="3">
                  <c:v>119</c:v>
                </c:pt>
                <c:pt idx="4">
                  <c:v>54</c:v>
                </c:pt>
                <c:pt idx="5">
                  <c:v>47</c:v>
                </c:pt>
                <c:pt idx="6">
                  <c:v>65</c:v>
                </c:pt>
                <c:pt idx="7">
                  <c:v>15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94E-4CF1-8289-2053E9336E4A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</c:strCache>
            </c:strRef>
          </c:tx>
          <c:spPr>
            <a:solidFill>
              <a:schemeClr val="accent2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Sheet1!$B$3:$J$3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A-994E-4CF1-8289-2053E9336E4A}"/>
            </c:ext>
          </c:extLst>
        </c:ser>
        <c:ser>
          <c:idx val="2"/>
          <c:order val="2"/>
          <c:tx>
            <c:strRef>
              <c:f>Sheet1!$A$4</c:f>
              <c:strCache>
                <c:ptCount val="1"/>
              </c:strCache>
            </c:strRef>
          </c:tx>
          <c:spPr>
            <a:solidFill>
              <a:schemeClr val="hlink"/>
            </a:solidFill>
            <a:ln w="12744">
              <a:solidFill>
                <a:schemeClr val="tx1"/>
              </a:solidFill>
              <a:prstDash val="solid"/>
            </a:ln>
          </c:spPr>
          <c:invertIfNegative val="0"/>
          <c:cat>
            <c:strRef>
              <c:f>Sheet1!$B$1:$J$1</c:f>
              <c:strCache>
                <c:ptCount val="9"/>
                <c:pt idx="0">
                  <c:v>&lt;1</c:v>
                </c:pt>
                <c:pt idx="1">
                  <c:v>1-2</c:v>
                </c:pt>
                <c:pt idx="2">
                  <c:v>2-3</c:v>
                </c:pt>
                <c:pt idx="3">
                  <c:v>3-5</c:v>
                </c:pt>
                <c:pt idx="4">
                  <c:v>5-7</c:v>
                </c:pt>
                <c:pt idx="5">
                  <c:v>7-10</c:v>
                </c:pt>
                <c:pt idx="6">
                  <c:v>10-25</c:v>
                </c:pt>
                <c:pt idx="7">
                  <c:v>25-40</c:v>
                </c:pt>
                <c:pt idx="8">
                  <c:v>40+</c:v>
                </c:pt>
              </c:strCache>
            </c:strRef>
          </c:cat>
          <c:val>
            <c:numRef>
              <c:f>Sheet1!$B$4:$J$4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B-994E-4CF1-8289-2053E9336E4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80"/>
        <c:axId val="33567488"/>
        <c:axId val="33569024"/>
      </c:barChart>
      <c:catAx>
        <c:axId val="33567488"/>
        <c:scaling>
          <c:orientation val="minMax"/>
        </c:scaling>
        <c:delete val="0"/>
        <c:axPos val="b"/>
        <c:numFmt formatCode="General" sourceLinked="1"/>
        <c:majorTickMark val="in"/>
        <c:minorTickMark val="none"/>
        <c:tickLblPos val="nextTo"/>
        <c:spPr>
          <a:ln w="318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5690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5690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9558">
            <a:noFill/>
          </a:ln>
        </c:spPr>
        <c:crossAx val="33567488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6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>
        <c:manualLayout>
          <c:layoutTarget val="inner"/>
          <c:xMode val="edge"/>
          <c:yMode val="edge"/>
          <c:x val="0.31481481481481483"/>
          <c:y val="0.18723404255319148"/>
          <c:w val="0.39506172839506171"/>
          <c:h val="0.68085106382978722"/>
        </c:manualLayout>
      </c:layout>
      <c:pieChart>
        <c:varyColors val="1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19">
              <a:solidFill>
                <a:schemeClr val="tx1"/>
              </a:solidFill>
              <a:prstDash val="solid"/>
            </a:ln>
          </c:spPr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1C12-4D0B-B0C8-0A900D43C209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2619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1C12-4D0B-B0C8-0A900D43C209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4-1C12-4D0B-B0C8-0A900D43C209}"/>
              </c:ext>
            </c:extLst>
          </c:dPt>
          <c:dLbls>
            <c:dLbl>
              <c:idx val="0"/>
              <c:layout>
                <c:manualLayout>
                  <c:x val="2.2695405325557798E-2"/>
                  <c:y val="-2.1076730096199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1036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C12-4D0B-B0C8-0A900D43C209}"/>
                </c:ext>
              </c:extLst>
            </c:dLbl>
            <c:dLbl>
              <c:idx val="1"/>
              <c:layout>
                <c:manualLayout>
                  <c:x val="-3.4982594957033306E-2"/>
                  <c:y val="-2.932949502874855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57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C12-4D0B-B0C8-0A900D43C209}"/>
                </c:ext>
              </c:extLst>
            </c:dLbl>
            <c:dLbl>
              <c:idx val="2"/>
              <c:layout>
                <c:manualLayout>
                  <c:x val="7.9551193947412363E-2"/>
                  <c:y val="-2.742947958257982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03 - Merit</a:t>
                    </a:r>
                  </a:p>
                </c:rich>
              </c:tx>
              <c:dLblPos val="bestFit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C12-4D0B-B0C8-0A900D43C209}"/>
                </c:ext>
              </c:extLst>
            </c:dLbl>
            <c:spPr>
              <a:noFill/>
              <a:ln w="25237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Sheet1!$B$1:$D$1</c:f>
              <c:strCache>
                <c:ptCount val="3"/>
                <c:pt idx="0">
                  <c:v>Star</c:v>
                </c:pt>
                <c:pt idx="1">
                  <c:v>MWF</c:v>
                </c:pt>
                <c:pt idx="2">
                  <c:v>Merit</c:v>
                </c:pt>
              </c:strCache>
            </c:strRef>
          </c:cat>
          <c:val>
            <c:numRef>
              <c:f>Sheet1!$B$2:$D$2</c:f>
              <c:numCache>
                <c:formatCode>General</c:formatCode>
                <c:ptCount val="3"/>
                <c:pt idx="0">
                  <c:v>1036</c:v>
                </c:pt>
                <c:pt idx="1">
                  <c:v>57</c:v>
                </c:pt>
                <c:pt idx="2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C12-4D0B-B0C8-0A900D43C20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 w="25308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1789" b="1" i="0" u="none" strike="noStrike" baseline="0">
          <a:solidFill>
            <a:srgbClr val="000000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136711102776799E-3"/>
          <c:y val="0.24602514332443026"/>
          <c:w val="0.98110121317054044"/>
          <c:h val="0.68485441514055456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 w="22102">
              <a:noFill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931-42AF-A705-E55511778E5A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31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931-42AF-A705-E55511778E5A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931-42AF-A705-E55511778E5A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931-42AF-A705-E55511778E5A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931-42AF-A705-E55511778E5A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7931-42AF-A705-E55511778E5A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931-42AF-A705-E55511778E5A}"/>
                </c:ext>
              </c:extLst>
            </c:dLbl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30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931-42AF-A705-E55511778E5A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931-42AF-A705-E55511778E5A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75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931-42AF-A705-E55511778E5A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931-42AF-A705-E55511778E5A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76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931-42AF-A705-E55511778E5A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7931-42AF-A705-E55511778E5A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931-42AF-A705-E55511778E5A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26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931-42AF-A705-E55511778E5A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931-42AF-A705-E55511778E5A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7931-42AF-A705-E55511778E5A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7931-42AF-A705-E55511778E5A}"/>
                </c:ext>
              </c:extLst>
            </c:dLbl>
            <c:dLbl>
              <c:idx val="18"/>
              <c:tx>
                <c:rich>
                  <a:bodyPr/>
                  <a:lstStyle/>
                  <a:p>
                    <a:r>
                      <a:rPr lang="en-US" dirty="0"/>
                      <a:t>15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7931-42AF-A705-E55511778E5A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7931-42AF-A705-E55511778E5A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7931-42AF-A705-E55511778E5A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7931-42AF-A705-E55511778E5A}"/>
                </c:ext>
              </c:extLst>
            </c:dLbl>
            <c:dLbl>
              <c:idx val="22"/>
              <c:layout>
                <c:manualLayout>
                  <c:x val="-5.7944769737409739E-3"/>
                  <c:y val="-1.5015611385073598E-16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6-7931-42AF-A705-E55511778E5A}"/>
                </c:ext>
              </c:extLst>
            </c:dLbl>
            <c:dLbl>
              <c:idx val="23"/>
              <c:tx>
                <c:rich>
                  <a:bodyPr/>
                  <a:lstStyle/>
                  <a:p>
                    <a:r>
                      <a:rPr lang="en-US" dirty="0"/>
                      <a:t>94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7-7931-42AF-A705-E55511778E5A}"/>
                </c:ext>
              </c:extLst>
            </c:dLbl>
            <c:dLbl>
              <c:idx val="24"/>
              <c:tx>
                <c:rich>
                  <a:bodyPr/>
                  <a:lstStyle/>
                  <a:p>
                    <a:r>
                      <a:rPr lang="en-US" dirty="0"/>
                      <a:t>29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8-7931-42AF-A705-E55511778E5A}"/>
                </c:ext>
              </c:extLst>
            </c:dLbl>
            <c:dLbl>
              <c:idx val="25"/>
              <c:layout>
                <c:manualLayout>
                  <c:x val="2.1909803377628007E-3"/>
                  <c:y val="-1.2322858903265621E-3"/>
                </c:manualLayout>
              </c:layout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87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7796237218418771E-2"/>
                      <c:h val="3.110289587184226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19-7931-42AF-A705-E55511778E5A}"/>
                </c:ext>
              </c:extLst>
            </c:dLbl>
            <c:dLbl>
              <c:idx val="26"/>
              <c:layout>
                <c:manualLayout>
                  <c:x val="-1.4607685705998272E-3"/>
                  <c:y val="9.858287122612446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A-7931-42AF-A705-E55511778E5A}"/>
                </c:ext>
              </c:extLst>
            </c:dLbl>
            <c:dLbl>
              <c:idx val="27"/>
              <c:tx>
                <c:rich>
                  <a:bodyPr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3</a:t>
                    </a:r>
                  </a:p>
                </c:rich>
              </c:tx>
              <c:spPr>
                <a:noFill/>
                <a:ln w="22102">
                  <a:noFill/>
                </a:ln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showDataLabelsRange val="0"/>
                </c:ext>
                <c:ext xmlns:c16="http://schemas.microsoft.com/office/drawing/2014/chart" uri="{C3380CC4-5D6E-409C-BE32-E72D297353CC}">
                  <c16:uniqueId val="{0000001B-7931-42AF-A705-E55511778E5A}"/>
                </c:ext>
              </c:extLst>
            </c:dLbl>
            <c:dLbl>
              <c:idx val="28"/>
              <c:tx>
                <c:rich>
                  <a:bodyPr/>
                  <a:lstStyle/>
                  <a:p>
                    <a:r>
                      <a:rPr lang="en-US" dirty="0"/>
                      <a:t>263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C-7931-42AF-A705-E55511778E5A}"/>
                </c:ext>
              </c:extLst>
            </c:dLbl>
            <c:dLbl>
              <c:idx val="29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D-7931-42AF-A705-E55511778E5A}"/>
                </c:ext>
              </c:extLst>
            </c:dLbl>
            <c:dLbl>
              <c:idx val="30"/>
              <c:tx>
                <c:rich>
                  <a:bodyPr/>
                  <a:lstStyle/>
                  <a:p>
                    <a:r>
                      <a:rPr lang="en-US" dirty="0"/>
                      <a:t>33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E-7931-42AF-A705-E55511778E5A}"/>
                </c:ext>
              </c:extLst>
            </c:dLbl>
            <c:dLbl>
              <c:idx val="31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F-7931-42AF-A705-E55511778E5A}"/>
                </c:ext>
              </c:extLst>
            </c:dLbl>
            <c:spPr>
              <a:noFill/>
              <a:ln w="22102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Sheet1!$A$2:$A$33</c:f>
              <c:strCache>
                <c:ptCount val="32"/>
                <c:pt idx="0">
                  <c:v>AL</c:v>
                </c:pt>
                <c:pt idx="1">
                  <c:v>AR</c:v>
                </c:pt>
                <c:pt idx="2">
                  <c:v>CA</c:v>
                </c:pt>
                <c:pt idx="3">
                  <c:v>CO</c:v>
                </c:pt>
                <c:pt idx="4">
                  <c:v>CT</c:v>
                </c:pt>
                <c:pt idx="5">
                  <c:v>DE</c:v>
                </c:pt>
                <c:pt idx="6">
                  <c:v>FL</c:v>
                </c:pt>
                <c:pt idx="7">
                  <c:v>GA</c:v>
                </c:pt>
                <c:pt idx="8">
                  <c:v>ID</c:v>
                </c:pt>
                <c:pt idx="9">
                  <c:v>IL</c:v>
                </c:pt>
                <c:pt idx="10">
                  <c:v>KS</c:v>
                </c:pt>
                <c:pt idx="11">
                  <c:v>LA</c:v>
                </c:pt>
                <c:pt idx="12">
                  <c:v>MA</c:v>
                </c:pt>
                <c:pt idx="13">
                  <c:v>ME</c:v>
                </c:pt>
                <c:pt idx="14">
                  <c:v>MO</c:v>
                </c:pt>
                <c:pt idx="15">
                  <c:v>MS</c:v>
                </c:pt>
                <c:pt idx="16">
                  <c:v>MT</c:v>
                </c:pt>
                <c:pt idx="17">
                  <c:v>ND</c:v>
                </c:pt>
                <c:pt idx="18">
                  <c:v>NE</c:v>
                </c:pt>
                <c:pt idx="19">
                  <c:v>NH</c:v>
                </c:pt>
                <c:pt idx="20">
                  <c:v>NJ</c:v>
                </c:pt>
                <c:pt idx="21">
                  <c:v>NM</c:v>
                </c:pt>
                <c:pt idx="22">
                  <c:v>NY</c:v>
                </c:pt>
                <c:pt idx="23">
                  <c:v>OH</c:v>
                </c:pt>
                <c:pt idx="24">
                  <c:v>OK</c:v>
                </c:pt>
                <c:pt idx="25">
                  <c:v>PA</c:v>
                </c:pt>
                <c:pt idx="26">
                  <c:v>RI</c:v>
                </c:pt>
                <c:pt idx="27">
                  <c:v>SD</c:v>
                </c:pt>
                <c:pt idx="28">
                  <c:v>TX</c:v>
                </c:pt>
                <c:pt idx="29">
                  <c:v>VA</c:v>
                </c:pt>
                <c:pt idx="30">
                  <c:v>WI</c:v>
                </c:pt>
                <c:pt idx="31">
                  <c:v>WV</c:v>
                </c:pt>
              </c:strCache>
            </c:str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23</c:v>
                </c:pt>
                <c:pt idx="1">
                  <c:v>31</c:v>
                </c:pt>
                <c:pt idx="2">
                  <c:v>6</c:v>
                </c:pt>
                <c:pt idx="3">
                  <c:v>28</c:v>
                </c:pt>
                <c:pt idx="4">
                  <c:v>6</c:v>
                </c:pt>
                <c:pt idx="5">
                  <c:v>2</c:v>
                </c:pt>
                <c:pt idx="6">
                  <c:v>47</c:v>
                </c:pt>
                <c:pt idx="7">
                  <c:v>30</c:v>
                </c:pt>
                <c:pt idx="8">
                  <c:v>11</c:v>
                </c:pt>
                <c:pt idx="9">
                  <c:v>75</c:v>
                </c:pt>
                <c:pt idx="10">
                  <c:v>10</c:v>
                </c:pt>
                <c:pt idx="11">
                  <c:v>76</c:v>
                </c:pt>
                <c:pt idx="12">
                  <c:v>19</c:v>
                </c:pt>
                <c:pt idx="13">
                  <c:v>8</c:v>
                </c:pt>
                <c:pt idx="14">
                  <c:v>26</c:v>
                </c:pt>
                <c:pt idx="15">
                  <c:v>20</c:v>
                </c:pt>
                <c:pt idx="16">
                  <c:v>12</c:v>
                </c:pt>
                <c:pt idx="17">
                  <c:v>10</c:v>
                </c:pt>
                <c:pt idx="18">
                  <c:v>15</c:v>
                </c:pt>
                <c:pt idx="19">
                  <c:v>8</c:v>
                </c:pt>
                <c:pt idx="20">
                  <c:v>36</c:v>
                </c:pt>
                <c:pt idx="21">
                  <c:v>6</c:v>
                </c:pt>
                <c:pt idx="22">
                  <c:v>35</c:v>
                </c:pt>
                <c:pt idx="23">
                  <c:v>94</c:v>
                </c:pt>
                <c:pt idx="24">
                  <c:v>29</c:v>
                </c:pt>
                <c:pt idx="25">
                  <c:v>87</c:v>
                </c:pt>
                <c:pt idx="26">
                  <c:v>5</c:v>
                </c:pt>
                <c:pt idx="27">
                  <c:v>3</c:v>
                </c:pt>
                <c:pt idx="28">
                  <c:v>263</c:v>
                </c:pt>
                <c:pt idx="29">
                  <c:v>6</c:v>
                </c:pt>
                <c:pt idx="30">
                  <c:v>33</c:v>
                </c:pt>
                <c:pt idx="31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0-7931-42AF-A705-E55511778E5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40"/>
        <c:axId val="31017600"/>
        <c:axId val="31655424"/>
      </c:barChart>
      <c:catAx>
        <c:axId val="310176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ln w="2763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165542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165542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one"/>
        <c:spPr>
          <a:ln w="8288">
            <a:noFill/>
          </a:ln>
        </c:spPr>
        <c:crossAx val="31017600"/>
        <c:crosses val="autoZero"/>
        <c:crossBetween val="between"/>
      </c:valAx>
      <c:spPr>
        <a:pattFill prst="pct5">
          <a:fgClr>
            <a:srgbClr xmlns:mc="http://schemas.openxmlformats.org/markup-compatibility/2006" xmlns:a14="http://schemas.microsoft.com/office/drawing/2010/main" val="FFFFFF" mc:Ignorable="a14" a14:legacySpreadsheetColorIndex="9"/>
          </a:fgClr>
          <a:bgClr>
            <a:srgbClr xmlns:mc="http://schemas.openxmlformats.org/markup-compatibility/2006" xmlns:a14="http://schemas.microsoft.com/office/drawing/2010/main" val="FFFFFF" mc:Ignorable="a14" a14:legacySpreadsheetColorIndex="9"/>
          </a:bgClr>
        </a:pattFill>
        <a:ln w="221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870" b="0" i="0" u="none" strike="noStrike" baseline="0">
          <a:solidFill>
            <a:schemeClr val="tx1"/>
          </a:solidFill>
          <a:latin typeface="Constantia" panose="02030602050306030303" pitchFamily="18" charset="0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5"/>
      <c:rotY val="0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30927835051546393"/>
          <c:y val="0.34210526315789475"/>
          <c:w val="0.38402061855670105"/>
          <c:h val="0.32057416267942584"/>
        </c:manualLayout>
      </c:layout>
      <c:pie3DChart>
        <c:varyColors val="1"/>
        <c:ser>
          <c:idx val="0"/>
          <c:order val="0"/>
          <c:tx>
            <c:strRef>
              <c:f>Sheet1!$A$2</c:f>
              <c:strCache>
                <c:ptCount val="1"/>
                <c:pt idx="0">
                  <c:v>East</c:v>
                </c:pt>
              </c:strCache>
            </c:strRef>
          </c:tx>
          <c:spPr>
            <a:solidFill>
              <a:schemeClr val="accent1"/>
            </a:solidFill>
            <a:ln w="18752">
              <a:solidFill>
                <a:schemeClr val="tx1"/>
              </a:solidFill>
              <a:prstDash val="solid"/>
            </a:ln>
          </c:spP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728D-4A5C-8979-231BFBA62EC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875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2-728D-4A5C-8979-231BFBA62EC4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Union
23%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28D-4A5C-8979-231BFBA62EC4}"/>
                </c:ext>
              </c:extLst>
            </c:dLbl>
            <c:dLbl>
              <c:idx val="1"/>
              <c:layout>
                <c:manualLayout>
                  <c:x val="1.7152253715252665E-2"/>
                  <c:y val="2.745023824811598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Non-Union
77%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28D-4A5C-8979-231BFBA62EC4}"/>
                </c:ext>
              </c:extLst>
            </c:dLbl>
            <c:numFmt formatCode="0%" sourceLinked="0"/>
            <c:spPr>
              <a:noFill/>
              <a:ln w="37503">
                <a:noFill/>
              </a:ln>
            </c:spPr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Sheet1!$B$1:$C$1</c:f>
              <c:strCache>
                <c:ptCount val="2"/>
                <c:pt idx="0">
                  <c:v>Union</c:v>
                </c:pt>
                <c:pt idx="1">
                  <c:v>Non-Union</c:v>
                </c:pt>
              </c:strCache>
            </c:strRef>
          </c:cat>
          <c:val>
            <c:numRef>
              <c:f>Sheet1!$B$2:$C$2</c:f>
              <c:numCache>
                <c:formatCode>General</c:formatCode>
                <c:ptCount val="2"/>
                <c:pt idx="0">
                  <c:v>252</c:v>
                </c:pt>
                <c:pt idx="1">
                  <c:v>844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28D-4A5C-8979-231BFBA62EC4}"/>
            </c:ext>
          </c:extLst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0"/>
        </c:dLbls>
      </c:pie3DChart>
      <c:spPr>
        <a:noFill/>
        <a:ln w="37503">
          <a:noFill/>
        </a:ln>
      </c:spPr>
    </c:plotArea>
    <c:plotVisOnly val="1"/>
    <c:dispBlanksAs val="zero"/>
    <c:showDLblsOverMax val="0"/>
  </c:chart>
  <c:spPr>
    <a:noFill/>
    <a:ln>
      <a:noFill/>
    </a:ln>
  </c:spPr>
  <c:txPr>
    <a:bodyPr/>
    <a:lstStyle/>
    <a:p>
      <a:pPr>
        <a:defRPr sz="2621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55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3.7090857392350893E-2"/>
          <c:y val="1.2116623936485993E-2"/>
          <c:w val="0.95168444898875482"/>
          <c:h val="0.6456137940608029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1"/>
            </a:solidFill>
            <a:ln w="12667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3.379226210783332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191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960-43D0-BFE2-4AB14F21AAF4}"/>
                </c:ext>
              </c:extLst>
            </c:dLbl>
            <c:dLbl>
              <c:idx val="1"/>
              <c:layout>
                <c:manualLayout>
                  <c:x val="6.2772426091895015E-3"/>
                  <c:y val="-9.7183433522071774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960-43D0-BFE2-4AB14F21AAF4}"/>
                </c:ext>
              </c:extLst>
            </c:dLbl>
            <c:dLbl>
              <c:idx val="2"/>
              <c:layout>
                <c:manualLayout>
                  <c:x val="1.3179734743696938E-2"/>
                  <c:y val="4.188344809541277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960-43D0-BFE2-4AB14F21AAF4}"/>
                </c:ext>
              </c:extLst>
            </c:dLbl>
            <c:dLbl>
              <c:idx val="3"/>
              <c:layout>
                <c:manualLayout>
                  <c:x val="1.2951579272725711E-2"/>
                  <c:y val="-2.363218700053213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0960-43D0-BFE2-4AB14F21AAF4}"/>
                </c:ext>
              </c:extLst>
            </c:dLbl>
            <c:dLbl>
              <c:idx val="4"/>
              <c:layout>
                <c:manualLayout>
                  <c:x val="1.0233031710201332E-2"/>
                  <c:y val="-1.3974665284227771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960-43D0-BFE2-4AB14F21AAF4}"/>
                </c:ext>
              </c:extLst>
            </c:dLbl>
            <c:dLbl>
              <c:idx val="5"/>
              <c:layout>
                <c:manualLayout>
                  <c:x val="8.7596801934536755E-3"/>
                  <c:y val="3.76617110151798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960-43D0-BFE2-4AB14F21AAF4}"/>
                </c:ext>
              </c:extLst>
            </c:dLbl>
            <c:dLbl>
              <c:idx val="6"/>
              <c:layout>
                <c:manualLayout>
                  <c:x val="9.8590436055988624E-3"/>
                  <c:y val="-1.672213361344678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99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960-43D0-BFE2-4AB14F21AAF4}"/>
                </c:ext>
              </c:extLst>
            </c:dLbl>
            <c:dLbl>
              <c:idx val="7"/>
              <c:layout>
                <c:manualLayout>
                  <c:x val="8.6618271275971156E-3"/>
                  <c:y val="-1.0089236073097589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960-43D0-BFE2-4AB14F21AAF4}"/>
                </c:ext>
              </c:extLst>
            </c:dLbl>
            <c:dLbl>
              <c:idx val="8"/>
              <c:layout>
                <c:manualLayout>
                  <c:x val="-6.5858269871937479E-4"/>
                  <c:y val="1.032775229230864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0960-43D0-BFE2-4AB14F21AAF4}"/>
                </c:ext>
              </c:extLst>
            </c:dLbl>
            <c:dLbl>
              <c:idx val="9"/>
              <c:layout>
                <c:manualLayout>
                  <c:x val="1.4333264562619522E-3"/>
                  <c:y val="2.9440056938591854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31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960-43D0-BFE2-4AB14F21AAF4}"/>
                </c:ext>
              </c:extLst>
            </c:dLbl>
            <c:dLbl>
              <c:idx val="10"/>
              <c:layout>
                <c:manualLayout>
                  <c:x val="-1.6434264583073969E-3"/>
                  <c:y val="-1.4995514702497528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960-43D0-BFE2-4AB14F21AAF4}"/>
                </c:ext>
              </c:extLst>
            </c:dLbl>
            <c:dLbl>
              <c:idx val="11"/>
              <c:layout>
                <c:manualLayout>
                  <c:x val="7.2206724260666429E-3"/>
                  <c:y val="-4.275880261995756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26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960-43D0-BFE2-4AB14F21AAF4}"/>
                </c:ext>
              </c:extLst>
            </c:dLbl>
            <c:dLbl>
              <c:idx val="12"/>
              <c:layout>
                <c:manualLayout>
                  <c:x val="6.9926432171158771E-3"/>
                  <c:y val="6.0750081035885486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50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0960-43D0-BFE2-4AB14F21AAF4}"/>
                </c:ext>
              </c:extLst>
            </c:dLbl>
            <c:dLbl>
              <c:idx val="13"/>
              <c:layout>
                <c:manualLayout>
                  <c:x val="1.0858660021580821E-2"/>
                  <c:y val="-7.551662016792973E-3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67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0960-43D0-BFE2-4AB14F21AAF4}"/>
                </c:ext>
              </c:extLst>
            </c:dLbl>
            <c:dLbl>
              <c:idx val="14"/>
              <c:layout>
                <c:manualLayout>
                  <c:x val="1.2063578482830512E-2"/>
                  <c:y val="-1.5932883444040637E-4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Constantia" panose="02030602050306030303" pitchFamily="18" charset="0"/>
                      </a:rPr>
                      <a:t>44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0960-43D0-BFE2-4AB14F21AAF4}"/>
                </c:ext>
              </c:extLst>
            </c:dLbl>
            <c:spPr>
              <a:noFill/>
              <a:ln w="25334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Constantia" panose="02030602050306030303" pitchFamily="18" charset="0"/>
                    <a:ea typeface="Times New Roman"/>
                    <a:cs typeface="Times New Roman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Sheet1!$B$1:$P$1</c:f>
              <c:strCache>
                <c:ptCount val="15"/>
                <c:pt idx="0">
                  <c:v>Chemical</c:v>
                </c:pt>
                <c:pt idx="1">
                  <c:v>Specialty Trade Contractors</c:v>
                </c:pt>
                <c:pt idx="2">
                  <c:v>Food</c:v>
                </c:pt>
                <c:pt idx="3">
                  <c:v>Personal &amp; Laundry Ser.</c:v>
                </c:pt>
                <c:pt idx="4">
                  <c:v>Paper </c:v>
                </c:pt>
                <c:pt idx="5">
                  <c:v>Petroleum</c:v>
                </c:pt>
                <c:pt idx="6">
                  <c:v>Utilities</c:v>
                </c:pt>
                <c:pt idx="7">
                  <c:v>Plastics</c:v>
                </c:pt>
                <c:pt idx="8">
                  <c:v>Fabricated Metal</c:v>
                </c:pt>
                <c:pt idx="9">
                  <c:v>Admin &amp; Support Ser.</c:v>
                </c:pt>
                <c:pt idx="10">
                  <c:v>Transportation Equip</c:v>
                </c:pt>
                <c:pt idx="11">
                  <c:v>Machinery Mfg</c:v>
                </c:pt>
                <c:pt idx="12">
                  <c:v>Warehousing</c:v>
                </c:pt>
                <c:pt idx="13">
                  <c:v>Professional Svcs</c:v>
                </c:pt>
                <c:pt idx="14">
                  <c:v>Waste Mngt</c:v>
                </c:pt>
              </c:strCache>
            </c:strRef>
          </c:cat>
          <c:val>
            <c:numRef>
              <c:f>Sheet1!$B$2:$P$2</c:f>
              <c:numCache>
                <c:formatCode>General</c:formatCode>
                <c:ptCount val="15"/>
                <c:pt idx="0">
                  <c:v>191</c:v>
                </c:pt>
                <c:pt idx="1">
                  <c:v>47</c:v>
                </c:pt>
                <c:pt idx="2">
                  <c:v>26</c:v>
                </c:pt>
                <c:pt idx="3">
                  <c:v>48</c:v>
                </c:pt>
                <c:pt idx="4">
                  <c:v>26</c:v>
                </c:pt>
                <c:pt idx="5">
                  <c:v>40</c:v>
                </c:pt>
                <c:pt idx="6">
                  <c:v>99</c:v>
                </c:pt>
                <c:pt idx="7">
                  <c:v>30</c:v>
                </c:pt>
                <c:pt idx="8">
                  <c:v>37</c:v>
                </c:pt>
                <c:pt idx="9">
                  <c:v>31</c:v>
                </c:pt>
                <c:pt idx="10">
                  <c:v>49</c:v>
                </c:pt>
                <c:pt idx="11">
                  <c:v>26</c:v>
                </c:pt>
                <c:pt idx="12">
                  <c:v>50</c:v>
                </c:pt>
                <c:pt idx="13">
                  <c:v>67</c:v>
                </c:pt>
                <c:pt idx="14">
                  <c:v>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0960-43D0-BFE2-4AB14F21AAF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gapDepth val="0"/>
        <c:shape val="box"/>
        <c:axId val="33440128"/>
        <c:axId val="33442816"/>
        <c:axId val="0"/>
      </c:bar3DChart>
      <c:catAx>
        <c:axId val="33440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7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 sz="997" b="1" i="0" u="none" strike="noStrike" baseline="0">
                <a:solidFill>
                  <a:schemeClr val="tx1"/>
                </a:solidFill>
                <a:latin typeface="Constantia" panose="02030602050306030303" pitchFamily="18" charset="0"/>
                <a:ea typeface="Times New Roman"/>
                <a:cs typeface="Times New Roman"/>
              </a:defRPr>
            </a:pPr>
            <a:endParaRPr lang="en-US"/>
          </a:p>
        </c:txPr>
        <c:crossAx val="334428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344281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3440128"/>
        <c:crosses val="autoZero"/>
        <c:crossBetween val="between"/>
      </c:valAx>
      <c:spPr>
        <a:noFill/>
        <a:ln w="25334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451990376202972E-2"/>
          <c:y val="4.9553018175803792E-2"/>
          <c:w val="0.91917973462002411"/>
          <c:h val="0.80812641083521441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5228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1"/>
              <c:layout>
                <c:manualLayout>
                  <c:x val="1.3888888888888889E-3"/>
                  <c:y val="-9.0022505626406596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EA1-4A26-92D6-A60E51535D1D}"/>
                </c:ext>
              </c:extLst>
            </c:dLbl>
            <c:dLbl>
              <c:idx val="3"/>
              <c:layout>
                <c:manualLayout>
                  <c:x val="1.3888888888888889E-3"/>
                  <c:y val="-8.402100525131293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EA1-4A26-92D6-A60E51535D1D}"/>
                </c:ext>
              </c:extLst>
            </c:dLbl>
            <c:dLbl>
              <c:idx val="5"/>
              <c:layout>
                <c:manualLayout>
                  <c:x val="1.3888888888888634E-3"/>
                  <c:y val="-8.102025506376604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EA1-4A26-92D6-A60E51535D1D}"/>
                </c:ext>
              </c:extLst>
            </c:dLbl>
            <c:dLbl>
              <c:idx val="30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2125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8555-4AEE-A9BB-A93991DD3274}"/>
                </c:ext>
              </c:extLst>
            </c:dLbl>
            <c:dLbl>
              <c:idx val="31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2142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73A-480D-B1D5-06222FEC6B98}"/>
                </c:ext>
              </c:extLst>
            </c:dLbl>
            <c:dLbl>
              <c:idx val="32"/>
              <c:layout>
                <c:manualLayout>
                  <c:x val="0"/>
                  <c:y val="-2.2952262585645095E-17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2139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29-4E38-8223-70D1DC2FC36C}"/>
                </c:ext>
              </c:extLst>
            </c:dLbl>
            <c:dLbl>
              <c:idx val="33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2050</a:t>
                    </a:r>
                  </a:p>
                </c:rich>
              </c:tx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51A-4B96-8AC9-94B19AE4EA66}"/>
                </c:ext>
              </c:extLst>
            </c:dLbl>
            <c:dLbl>
              <c:idx val="34"/>
              <c:layout>
                <c:manualLayout>
                  <c:x val="-3.1018153980752407E-3"/>
                  <c:y val="-2.85171686622443E-2"/>
                </c:manualLayout>
              </c:layout>
              <c:tx>
                <c:rich>
                  <a:bodyPr rot="-3060000" vert="horz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1918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2055344408264278E-2"/>
                      <c:h val="4.1819472668221981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574-4288-829E-FA4C0FCC5AA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3060000" vert="horz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Sheet1!$D$1:$AN$1</c:f>
              <c:strCache>
                <c:ptCount val="37"/>
                <c:pt idx="0">
                  <c:v>'89</c:v>
                </c:pt>
                <c:pt idx="1">
                  <c:v>'90</c:v>
                </c:pt>
                <c:pt idx="2">
                  <c:v>'91</c:v>
                </c:pt>
                <c:pt idx="3">
                  <c:v>'92</c:v>
                </c:pt>
                <c:pt idx="4">
                  <c:v>'93</c:v>
                </c:pt>
                <c:pt idx="5">
                  <c:v>'94</c:v>
                </c:pt>
                <c:pt idx="6">
                  <c:v>'95</c:v>
                </c:pt>
                <c:pt idx="7">
                  <c:v>'96</c:v>
                </c:pt>
                <c:pt idx="8">
                  <c:v>'97</c:v>
                </c:pt>
                <c:pt idx="9">
                  <c:v>'98</c:v>
                </c:pt>
                <c:pt idx="10">
                  <c:v>'99</c:v>
                </c:pt>
                <c:pt idx="11">
                  <c:v>'00</c:v>
                </c:pt>
                <c:pt idx="12">
                  <c:v>'01</c:v>
                </c:pt>
                <c:pt idx="13">
                  <c:v>'02</c:v>
                </c:pt>
                <c:pt idx="14">
                  <c:v>'03</c:v>
                </c:pt>
                <c:pt idx="15">
                  <c:v>'04</c:v>
                </c:pt>
                <c:pt idx="16">
                  <c:v>'05</c:v>
                </c:pt>
                <c:pt idx="17">
                  <c:v>'06</c:v>
                </c:pt>
                <c:pt idx="18">
                  <c:v>'07</c:v>
                </c:pt>
                <c:pt idx="19">
                  <c:v>`08</c:v>
                </c:pt>
                <c:pt idx="20">
                  <c:v>`09</c:v>
                </c:pt>
                <c:pt idx="21">
                  <c:v>`10</c:v>
                </c:pt>
                <c:pt idx="22">
                  <c:v>`11</c:v>
                </c:pt>
                <c:pt idx="23">
                  <c:v>`12</c:v>
                </c:pt>
                <c:pt idx="24">
                  <c:v>`13</c:v>
                </c:pt>
                <c:pt idx="25">
                  <c:v>`14</c:v>
                </c:pt>
                <c:pt idx="26">
                  <c:v>`15</c:v>
                </c:pt>
                <c:pt idx="27">
                  <c:v>`16</c:v>
                </c:pt>
                <c:pt idx="28">
                  <c:v>`17</c:v>
                </c:pt>
                <c:pt idx="29">
                  <c:v>`18</c:v>
                </c:pt>
                <c:pt idx="30">
                  <c:v>`19</c:v>
                </c:pt>
                <c:pt idx="31">
                  <c:v>`20</c:v>
                </c:pt>
                <c:pt idx="32">
                  <c:v>`21</c:v>
                </c:pt>
                <c:pt idx="33">
                  <c:v>`22</c:v>
                </c:pt>
                <c:pt idx="34">
                  <c:v>`23</c:v>
                </c:pt>
                <c:pt idx="35">
                  <c:v>`24</c:v>
                </c:pt>
                <c:pt idx="36">
                  <c:v>`25</c:v>
                </c:pt>
              </c:strCache>
            </c:strRef>
          </c:cat>
          <c:val>
            <c:numRef>
              <c:f>Sheet1!$D$2:$AN$2</c:f>
              <c:numCache>
                <c:formatCode>General</c:formatCode>
                <c:ptCount val="37"/>
                <c:pt idx="0">
                  <c:v>64</c:v>
                </c:pt>
                <c:pt idx="1">
                  <c:v>71</c:v>
                </c:pt>
                <c:pt idx="2">
                  <c:v>78</c:v>
                </c:pt>
                <c:pt idx="3">
                  <c:v>104</c:v>
                </c:pt>
                <c:pt idx="4">
                  <c:v>126</c:v>
                </c:pt>
                <c:pt idx="5">
                  <c:v>180</c:v>
                </c:pt>
                <c:pt idx="6">
                  <c:v>229</c:v>
                </c:pt>
                <c:pt idx="7">
                  <c:v>285</c:v>
                </c:pt>
                <c:pt idx="8">
                  <c:v>396</c:v>
                </c:pt>
                <c:pt idx="9">
                  <c:v>475</c:v>
                </c:pt>
                <c:pt idx="10">
                  <c:v>571</c:v>
                </c:pt>
                <c:pt idx="11">
                  <c:v>678</c:v>
                </c:pt>
                <c:pt idx="12">
                  <c:v>777</c:v>
                </c:pt>
                <c:pt idx="13">
                  <c:v>879</c:v>
                </c:pt>
                <c:pt idx="14">
                  <c:v>1002</c:v>
                </c:pt>
                <c:pt idx="15">
                  <c:v>1223</c:v>
                </c:pt>
                <c:pt idx="16">
                  <c:v>1424</c:v>
                </c:pt>
                <c:pt idx="17">
                  <c:v>1665</c:v>
                </c:pt>
                <c:pt idx="18">
                  <c:v>1869</c:v>
                </c:pt>
                <c:pt idx="19">
                  <c:v>2161</c:v>
                </c:pt>
                <c:pt idx="20">
                  <c:v>2330</c:v>
                </c:pt>
                <c:pt idx="21">
                  <c:v>2436</c:v>
                </c:pt>
                <c:pt idx="22">
                  <c:v>2404</c:v>
                </c:pt>
                <c:pt idx="23">
                  <c:v>2370</c:v>
                </c:pt>
                <c:pt idx="24">
                  <c:v>2370</c:v>
                </c:pt>
                <c:pt idx="25">
                  <c:v>2255</c:v>
                </c:pt>
                <c:pt idx="26">
                  <c:v>2211</c:v>
                </c:pt>
                <c:pt idx="27">
                  <c:v>2205</c:v>
                </c:pt>
                <c:pt idx="28">
                  <c:v>2207</c:v>
                </c:pt>
                <c:pt idx="29">
                  <c:v>2125</c:v>
                </c:pt>
                <c:pt idx="30">
                  <c:v>2142</c:v>
                </c:pt>
                <c:pt idx="31">
                  <c:v>2139</c:v>
                </c:pt>
                <c:pt idx="32">
                  <c:v>2050</c:v>
                </c:pt>
                <c:pt idx="33">
                  <c:v>1985</c:v>
                </c:pt>
                <c:pt idx="34">
                  <c:v>1918</c:v>
                </c:pt>
                <c:pt idx="35">
                  <c:v>1883</c:v>
                </c:pt>
                <c:pt idx="36">
                  <c:v>1856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B50-4DE9-ADAB-FF6767D6411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2"/>
        <c:axId val="32871936"/>
        <c:axId val="32879360"/>
      </c:barChart>
      <c:catAx>
        <c:axId val="328719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Calendar Year</a:t>
                </a:r>
              </a:p>
            </c:rich>
          </c:tx>
          <c:layout>
            <c:manualLayout>
              <c:xMode val="edge"/>
              <c:yMode val="edge"/>
              <c:x val="0.48323769879922163"/>
              <c:y val="0.89965266598620719"/>
            </c:manualLayout>
          </c:layout>
          <c:overlay val="0"/>
          <c:spPr>
            <a:noFill/>
            <a:ln w="30456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80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28793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2879360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3287193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2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101449275362323E-2"/>
          <c:y val="7.3529411764705885E-2"/>
          <c:w val="0.88985507246376816"/>
          <c:h val="0.74019607843137258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2604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24"/>
              <c:spPr>
                <a:noFill/>
                <a:ln>
                  <a:noFill/>
                </a:ln>
                <a:effectLst/>
              </c:spPr>
              <c:txPr>
                <a:bodyPr rot="-2880000" wrap="square" lIns="38100" tIns="19050" rIns="38100" bIns="19050" anchor="ctr">
                  <a:noAutofit/>
                </a:bodyPr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0-9A5E-49A9-A746-73306C338F13}"/>
                </c:ext>
              </c:extLst>
            </c:dLbl>
            <c:dLbl>
              <c:idx val="26"/>
              <c:tx>
                <c:rich>
                  <a:bodyPr/>
                  <a:lstStyle/>
                  <a:p>
                    <a:r>
                      <a:rPr lang="en-US" dirty="0"/>
                      <a:t>772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F60B-4553-9E26-9D011D94F28C}"/>
                </c:ext>
              </c:extLst>
            </c:dLbl>
            <c:dLbl>
              <c:idx val="27"/>
              <c:layout>
                <c:manualLayout>
                  <c:x val="-1.1010883812341616E-16"/>
                  <c:y val="-7.5600491407962678E-18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63B-444B-A1AF-0285961A3E51}"/>
                </c:ext>
              </c:extLst>
            </c:dLbl>
            <c:dLbl>
              <c:idx val="28"/>
              <c:layout>
                <c:manualLayout>
                  <c:x val="-1.5015015015015015E-3"/>
                  <c:y val="-1.319587457477074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766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9C9F-4E13-8EF2-43774379D787}"/>
                </c:ext>
              </c:extLst>
            </c:dLbl>
            <c:dLbl>
              <c:idx val="29"/>
              <c:layout>
                <c:manualLayout>
                  <c:x val="-9.0089498947766664E-3"/>
                  <c:y val="2.5976131051186289E-7"/>
                </c:manualLayout>
              </c:layout>
              <c:tx>
                <c:rich>
                  <a:bodyPr rot="-2880000" wrap="square" lIns="38100" tIns="19050" rIns="38100" bIns="19050" anchor="ctr">
                    <a:noAutofit/>
                  </a:bodyPr>
                  <a:lstStyle/>
                  <a:p>
                    <a:pPr>
                      <a:defRPr/>
                    </a:pPr>
                    <a:r>
                      <a:rPr lang="en-US" dirty="0"/>
                      <a:t>749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4.861956444633609E-2"/>
                      <c:h val="0.1016874614254453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334B-46DE-815F-7E758B56EC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2880000" wrap="square" lIns="38100" tIns="19050" rIns="38100" bIns="19050" anchor="ctr">
                <a:spAutoFit/>
              </a:bodyPr>
              <a:lstStyle/>
              <a:p>
                <a:pPr>
                  <a:defRPr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Sheet1!$E$1:$AI$1</c:f>
              <c:strCache>
                <c:ptCount val="31"/>
                <c:pt idx="0">
                  <c:v>'95</c:v>
                </c:pt>
                <c:pt idx="1">
                  <c:v>'96</c:v>
                </c:pt>
                <c:pt idx="2">
                  <c:v>'97</c:v>
                </c:pt>
                <c:pt idx="3">
                  <c:v>'98</c:v>
                </c:pt>
                <c:pt idx="4">
                  <c:v>'99</c:v>
                </c:pt>
                <c:pt idx="5">
                  <c:v>'00</c:v>
                </c:pt>
                <c:pt idx="6">
                  <c:v>'01</c:v>
                </c:pt>
                <c:pt idx="7">
                  <c:v>'02</c:v>
                </c:pt>
                <c:pt idx="8">
                  <c:v>'03</c:v>
                </c:pt>
                <c:pt idx="9">
                  <c:v>'04</c:v>
                </c:pt>
                <c:pt idx="10">
                  <c:v>'05</c:v>
                </c:pt>
                <c:pt idx="11">
                  <c:v>'06</c:v>
                </c:pt>
                <c:pt idx="12">
                  <c:v>'07</c:v>
                </c:pt>
                <c:pt idx="13">
                  <c:v>`08</c:v>
                </c:pt>
                <c:pt idx="14">
                  <c:v>`09</c:v>
                </c:pt>
                <c:pt idx="15">
                  <c:v>`10</c:v>
                </c:pt>
                <c:pt idx="16">
                  <c:v>`11</c:v>
                </c:pt>
                <c:pt idx="17">
                  <c:v>`12</c:v>
                </c:pt>
                <c:pt idx="18">
                  <c:v>`13</c:v>
                </c:pt>
                <c:pt idx="19">
                  <c:v>`14</c:v>
                </c:pt>
                <c:pt idx="20">
                  <c:v>`15</c:v>
                </c:pt>
                <c:pt idx="21">
                  <c:v>`16</c:v>
                </c:pt>
                <c:pt idx="22">
                  <c:v>`17</c:v>
                </c:pt>
                <c:pt idx="23">
                  <c:v>`18</c:v>
                </c:pt>
                <c:pt idx="24">
                  <c:v>`19</c:v>
                </c:pt>
                <c:pt idx="25">
                  <c:v>`20</c:v>
                </c:pt>
                <c:pt idx="26">
                  <c:v>`21</c:v>
                </c:pt>
                <c:pt idx="27">
                  <c:v>`22</c:v>
                </c:pt>
                <c:pt idx="28">
                  <c:v>`23</c:v>
                </c:pt>
                <c:pt idx="29">
                  <c:v>24</c:v>
                </c:pt>
                <c:pt idx="30">
                  <c:v>25</c:v>
                </c:pt>
              </c:strCache>
            </c:strRef>
          </c:cat>
          <c:val>
            <c:numRef>
              <c:f>Sheet1!$E$2:$AI$2</c:f>
              <c:numCache>
                <c:formatCode>General</c:formatCode>
                <c:ptCount val="31"/>
                <c:pt idx="0">
                  <c:v>21</c:v>
                </c:pt>
                <c:pt idx="1">
                  <c:v>35</c:v>
                </c:pt>
                <c:pt idx="2">
                  <c:v>61</c:v>
                </c:pt>
                <c:pt idx="3">
                  <c:v>89</c:v>
                </c:pt>
                <c:pt idx="4">
                  <c:v>115</c:v>
                </c:pt>
                <c:pt idx="5">
                  <c:v>149</c:v>
                </c:pt>
                <c:pt idx="6">
                  <c:v>197</c:v>
                </c:pt>
                <c:pt idx="7">
                  <c:v>249</c:v>
                </c:pt>
                <c:pt idx="8">
                  <c:v>292</c:v>
                </c:pt>
                <c:pt idx="9">
                  <c:v>333</c:v>
                </c:pt>
                <c:pt idx="10">
                  <c:v>392</c:v>
                </c:pt>
                <c:pt idx="11">
                  <c:v>469</c:v>
                </c:pt>
                <c:pt idx="12">
                  <c:v>528</c:v>
                </c:pt>
                <c:pt idx="13">
                  <c:v>592</c:v>
                </c:pt>
                <c:pt idx="14">
                  <c:v>632</c:v>
                </c:pt>
                <c:pt idx="15">
                  <c:v>720</c:v>
                </c:pt>
                <c:pt idx="16">
                  <c:v>712</c:v>
                </c:pt>
                <c:pt idx="17">
                  <c:v>735</c:v>
                </c:pt>
                <c:pt idx="18">
                  <c:v>743</c:v>
                </c:pt>
                <c:pt idx="19">
                  <c:v>766</c:v>
                </c:pt>
                <c:pt idx="20">
                  <c:v>774</c:v>
                </c:pt>
                <c:pt idx="21">
                  <c:v>793</c:v>
                </c:pt>
                <c:pt idx="22">
                  <c:v>805</c:v>
                </c:pt>
                <c:pt idx="23">
                  <c:v>739</c:v>
                </c:pt>
                <c:pt idx="24">
                  <c:v>755</c:v>
                </c:pt>
                <c:pt idx="25">
                  <c:v>772</c:v>
                </c:pt>
                <c:pt idx="26">
                  <c:v>774</c:v>
                </c:pt>
                <c:pt idx="27">
                  <c:v>766</c:v>
                </c:pt>
                <c:pt idx="28">
                  <c:v>749</c:v>
                </c:pt>
                <c:pt idx="29">
                  <c:v>758</c:v>
                </c:pt>
                <c:pt idx="30">
                  <c:v>760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340-4DDD-ADD3-2C28C32F53B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3222016"/>
        <c:axId val="33010816"/>
      </c:barChart>
      <c:catAx>
        <c:axId val="332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-2700000" vert="horz"/>
          <a:lstStyle/>
          <a:p>
            <a:pPr>
              <a:defRPr/>
            </a:pPr>
            <a:endParaRPr lang="en-US"/>
          </a:p>
        </c:txPr>
        <c:crossAx val="330108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30108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ln w="315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en-US"/>
          </a:p>
        </c:txPr>
        <c:crossAx val="33222016"/>
        <c:crosses val="autoZero"/>
        <c:crossBetween val="between"/>
      </c:valAx>
      <c:spPr>
        <a:noFill/>
        <a:ln w="25208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 i="0" u="none" strike="noStrike" baseline="0">
          <a:solidFill>
            <a:schemeClr val="tx1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endParaRPr lang="en-US" dirty="0"/>
          </a:p>
        </c:rich>
      </c:tx>
      <c:layout>
        <c:manualLayout>
          <c:xMode val="edge"/>
          <c:yMode val="edge"/>
          <c:x val="0.49721913236929921"/>
          <c:y val="2.0754716981132074E-2"/>
        </c:manualLayout>
      </c:layout>
      <c:overlay val="0"/>
      <c:spPr>
        <a:noFill/>
        <a:ln w="22350">
          <a:noFill/>
        </a:ln>
      </c:spPr>
    </c:title>
    <c:autoTitleDeleted val="0"/>
    <c:plotArea>
      <c:layout>
        <c:manualLayout>
          <c:layoutTarget val="inner"/>
          <c:xMode val="edge"/>
          <c:yMode val="edge"/>
          <c:x val="3.1899119376974601E-2"/>
          <c:y val="1.8833822242807895E-2"/>
          <c:w val="0.96329254727474967"/>
          <c:h val="0.76886187020740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0CC99"/>
            </a:solidFill>
            <a:ln w="11175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1D10-4A27-90D6-FE3C2211EA8E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59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1D10-4A27-90D6-FE3C2211EA8E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84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1D10-4A27-90D6-FE3C2211EA8E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D10-4A27-90D6-FE3C2211EA8E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D10-4A27-90D6-FE3C2211EA8E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 dirty="0"/>
                      <a:t>92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1D10-4A27-90D6-FE3C2211EA8E}"/>
                </c:ext>
              </c:extLst>
            </c:dLbl>
            <c:dLbl>
              <c:idx val="6"/>
              <c:tx>
                <c:rich>
                  <a:bodyPr/>
                  <a:lstStyle/>
                  <a:p>
                    <a:r>
                      <a:rPr lang="en-US" dirty="0"/>
                      <a:t>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1D10-4A27-90D6-FE3C2211EA8E}"/>
                </c:ext>
              </c:extLst>
            </c:dLbl>
            <c:dLbl>
              <c:idx val="7"/>
              <c:layout>
                <c:manualLayout>
                  <c:x val="3.2173736148509912E-3"/>
                  <c:y val="-2.870469715075367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1D10-4A27-90D6-FE3C2211EA8E}"/>
                </c:ext>
              </c:extLst>
            </c:dLbl>
            <c:dLbl>
              <c:idx val="8"/>
              <c:tx>
                <c:rich>
                  <a:bodyPr/>
                  <a:lstStyle/>
                  <a:p>
                    <a:r>
                      <a:rPr lang="en-US" dirty="0"/>
                      <a:t>41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1D10-4A27-90D6-FE3C2211EA8E}"/>
                </c:ext>
              </c:extLst>
            </c:dLbl>
            <c:dLbl>
              <c:idx val="9"/>
              <c:tx>
                <c:rich>
                  <a:bodyPr/>
                  <a:lstStyle/>
                  <a:p>
                    <a:r>
                      <a:rPr lang="en-US" dirty="0"/>
                      <a:t>43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1D10-4A27-90D6-FE3C2211EA8E}"/>
                </c:ext>
              </c:extLst>
            </c:dLbl>
            <c:dLbl>
              <c:idx val="10"/>
              <c:tx>
                <c:rich>
                  <a:bodyPr/>
                  <a:lstStyle/>
                  <a:p>
                    <a:r>
                      <a:rPr lang="en-US" dirty="0"/>
                      <a:t>151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1D10-4A27-90D6-FE3C2211EA8E}"/>
                </c:ext>
              </c:extLst>
            </c:dLbl>
            <c:dLbl>
              <c:idx val="1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1D10-4A27-90D6-FE3C2211EA8E}"/>
                </c:ext>
              </c:extLst>
            </c:dLbl>
            <c:dLbl>
              <c:idx val="12"/>
              <c:tx>
                <c:rich>
                  <a:bodyPr/>
                  <a:lstStyle/>
                  <a:p>
                    <a:r>
                      <a:rPr lang="en-US" dirty="0"/>
                      <a:t>10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1D10-4A27-90D6-FE3C2211EA8E}"/>
                </c:ext>
              </c:extLst>
            </c:dLbl>
            <c:dLbl>
              <c:idx val="13"/>
              <c:tx>
                <c:rich>
                  <a:bodyPr/>
                  <a:lstStyle/>
                  <a:p>
                    <a:r>
                      <a:rPr lang="en-US" dirty="0"/>
                      <a:t>21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1D10-4A27-90D6-FE3C2211EA8E}"/>
                </c:ext>
              </c:extLst>
            </c:dLbl>
            <c:dLbl>
              <c:idx val="14"/>
              <c:tx>
                <c:rich>
                  <a:bodyPr/>
                  <a:lstStyle/>
                  <a:p>
                    <a:r>
                      <a:rPr lang="en-US" dirty="0"/>
                      <a:t>11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1D10-4A27-90D6-FE3C2211EA8E}"/>
                </c:ext>
              </c:extLst>
            </c:dLbl>
            <c:dLbl>
              <c:idx val="15"/>
              <c:tx>
                <c:rich>
                  <a:bodyPr/>
                  <a:lstStyle/>
                  <a:p>
                    <a:r>
                      <a:rPr lang="en-US" dirty="0"/>
                      <a:t>45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1D10-4A27-90D6-FE3C2211EA8E}"/>
                </c:ext>
              </c:extLst>
            </c:dLbl>
            <c:dLbl>
              <c:idx val="16"/>
              <c:tx>
                <c:rich>
                  <a:bodyPr/>
                  <a:lstStyle/>
                  <a:p>
                    <a:r>
                      <a:rPr lang="en-US" dirty="0"/>
                      <a:t>35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0-1D10-4A27-90D6-FE3C2211EA8E}"/>
                </c:ext>
              </c:extLst>
            </c:dLbl>
            <c:dLbl>
              <c:idx val="17"/>
              <c:tx>
                <c:rich>
                  <a:bodyPr/>
                  <a:lstStyle/>
                  <a:p>
                    <a:r>
                      <a:rPr lang="en-US" dirty="0"/>
                      <a:t>13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1-1D10-4A27-90D6-FE3C2211EA8E}"/>
                </c:ext>
              </c:extLst>
            </c:dLbl>
            <c:dLbl>
              <c:idx val="18"/>
              <c:layout>
                <c:manualLayout>
                  <c:x val="0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2-1D10-4A27-90D6-FE3C2211EA8E}"/>
                </c:ext>
              </c:extLst>
            </c:dLbl>
            <c:dLbl>
              <c:idx val="19"/>
              <c:tx>
                <c:rich>
                  <a:bodyPr/>
                  <a:lstStyle/>
                  <a:p>
                    <a:r>
                      <a:rPr lang="en-US" dirty="0"/>
                      <a:t>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3-1D10-4A27-90D6-FE3C2211EA8E}"/>
                </c:ext>
              </c:extLst>
            </c:dLbl>
            <c:dLbl>
              <c:idx val="20"/>
              <c:tx>
                <c:rich>
                  <a:bodyPr/>
                  <a:lstStyle/>
                  <a:p>
                    <a:r>
                      <a:rPr lang="en-US" dirty="0"/>
                      <a:t>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4-1D10-4A27-90D6-FE3C2211EA8E}"/>
                </c:ext>
              </c:extLst>
            </c:dLbl>
            <c:dLbl>
              <c:idx val="21"/>
              <c:tx>
                <c:rich>
                  <a:bodyPr/>
                  <a:lstStyle/>
                  <a:p>
                    <a:r>
                      <a:rPr lang="en-US" dirty="0"/>
                      <a:t>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15-1D10-4A27-90D6-FE3C2211EA8E}"/>
                </c:ext>
              </c:extLst>
            </c:dLbl>
            <c:numFmt formatCode="General" sourceLinked="0"/>
            <c:spPr>
              <a:noFill/>
              <a:ln w="22350">
                <a:noFill/>
              </a:ln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Sheet1!$A$2:$A$23</c:f>
              <c:strCache>
                <c:ptCount val="22"/>
                <c:pt idx="0">
                  <c:v>AK</c:v>
                </c:pt>
                <c:pt idx="1">
                  <c:v>AZ</c:v>
                </c:pt>
                <c:pt idx="2">
                  <c:v>CA</c:v>
                </c:pt>
                <c:pt idx="3">
                  <c:v>HI</c:v>
                </c:pt>
                <c:pt idx="4">
                  <c:v>IA</c:v>
                </c:pt>
                <c:pt idx="5">
                  <c:v>IN</c:v>
                </c:pt>
                <c:pt idx="6">
                  <c:v>KY</c:v>
                </c:pt>
                <c:pt idx="7">
                  <c:v>MD</c:v>
                </c:pt>
                <c:pt idx="8">
                  <c:v>MI</c:v>
                </c:pt>
                <c:pt idx="9">
                  <c:v>MN</c:v>
                </c:pt>
                <c:pt idx="10">
                  <c:v>NC</c:v>
                </c:pt>
                <c:pt idx="11">
                  <c:v>NM</c:v>
                </c:pt>
                <c:pt idx="12">
                  <c:v>NV</c:v>
                </c:pt>
                <c:pt idx="13">
                  <c:v>OR</c:v>
                </c:pt>
                <c:pt idx="14">
                  <c:v>PR</c:v>
                </c:pt>
                <c:pt idx="15">
                  <c:v>SC</c:v>
                </c:pt>
                <c:pt idx="16">
                  <c:v>TN</c:v>
                </c:pt>
                <c:pt idx="17">
                  <c:v>UT</c:v>
                </c:pt>
                <c:pt idx="18">
                  <c:v>VA</c:v>
                </c:pt>
                <c:pt idx="19">
                  <c:v>VT</c:v>
                </c:pt>
                <c:pt idx="20">
                  <c:v>WA</c:v>
                </c:pt>
                <c:pt idx="21">
                  <c:v>WY</c:v>
                </c:pt>
              </c:strCache>
            </c:str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8</c:v>
                </c:pt>
                <c:pt idx="1">
                  <c:v>61</c:v>
                </c:pt>
                <c:pt idx="2">
                  <c:v>84</c:v>
                </c:pt>
                <c:pt idx="3">
                  <c:v>3</c:v>
                </c:pt>
                <c:pt idx="4">
                  <c:v>35</c:v>
                </c:pt>
                <c:pt idx="5">
                  <c:v>90</c:v>
                </c:pt>
                <c:pt idx="6">
                  <c:v>20</c:v>
                </c:pt>
                <c:pt idx="7">
                  <c:v>20</c:v>
                </c:pt>
                <c:pt idx="8">
                  <c:v>39</c:v>
                </c:pt>
                <c:pt idx="9">
                  <c:v>43</c:v>
                </c:pt>
                <c:pt idx="10">
                  <c:v>151</c:v>
                </c:pt>
                <c:pt idx="11">
                  <c:v>4</c:v>
                </c:pt>
                <c:pt idx="12">
                  <c:v>10</c:v>
                </c:pt>
                <c:pt idx="13">
                  <c:v>21</c:v>
                </c:pt>
                <c:pt idx="14">
                  <c:v>11</c:v>
                </c:pt>
                <c:pt idx="15">
                  <c:v>45</c:v>
                </c:pt>
                <c:pt idx="16">
                  <c:v>35</c:v>
                </c:pt>
                <c:pt idx="17">
                  <c:v>10</c:v>
                </c:pt>
                <c:pt idx="18">
                  <c:v>37</c:v>
                </c:pt>
                <c:pt idx="19">
                  <c:v>6</c:v>
                </c:pt>
                <c:pt idx="20">
                  <c:v>20</c:v>
                </c:pt>
                <c:pt idx="2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6-1D10-4A27-90D6-FE3C2211EA8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60"/>
        <c:axId val="32956416"/>
        <c:axId val="32959488"/>
      </c:barChart>
      <c:catAx>
        <c:axId val="329564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State Plan States </a:t>
                </a:r>
              </a:p>
            </c:rich>
          </c:tx>
          <c:layout>
            <c:manualLayout>
              <c:xMode val="edge"/>
              <c:yMode val="edge"/>
              <c:x val="0.44048943270300334"/>
              <c:y val="0.88490566037735852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out"/>
        <c:minorTickMark val="out"/>
        <c:tickLblPos val="low"/>
        <c:spPr>
          <a:ln w="11175">
            <a:solidFill>
              <a:srgbClr val="000000"/>
            </a:solidFill>
            <a:prstDash val="solid"/>
          </a:ln>
        </c:spPr>
        <c:txPr>
          <a:bodyPr rot="-5400000" vert="horz"/>
          <a:lstStyle/>
          <a:p>
            <a:pPr>
              <a:defRPr/>
            </a:pPr>
            <a:endParaRPr lang="en-US"/>
          </a:p>
        </c:txPr>
        <c:crossAx val="3295948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32959488"/>
        <c:scaling>
          <c:orientation val="minMax"/>
        </c:scaling>
        <c:delete val="0"/>
        <c:axPos val="l"/>
        <c:title>
          <c:tx>
            <c:rich>
              <a:bodyPr rot="0" vert="horz"/>
              <a:lstStyle/>
              <a:p>
                <a:pPr algn="ctr">
                  <a:defRPr/>
                </a:pPr>
                <a:endParaRPr lang="en-US" dirty="0"/>
              </a:p>
            </c:rich>
          </c:tx>
          <c:layout>
            <c:manualLayout>
              <c:xMode val="edge"/>
              <c:yMode val="edge"/>
              <c:x val="1.6685205784204672E-2"/>
              <c:y val="0.42641509433962266"/>
            </c:manualLayout>
          </c:layout>
          <c:overlay val="0"/>
          <c:spPr>
            <a:noFill/>
            <a:ln w="22350">
              <a:noFill/>
            </a:ln>
          </c:spPr>
        </c:title>
        <c:numFmt formatCode="General" sourceLinked="1"/>
        <c:majorTickMark val="none"/>
        <c:minorTickMark val="none"/>
        <c:tickLblPos val="none"/>
        <c:spPr>
          <a:ln w="8381">
            <a:noFill/>
          </a:ln>
        </c:spPr>
        <c:crossAx val="32956416"/>
        <c:crosses val="autoZero"/>
        <c:crossBetween val="between"/>
      </c:valAx>
      <c:spPr>
        <a:noFill/>
        <a:ln w="22350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012" b="1" i="0" u="none" strike="noStrike" baseline="0">
          <a:solidFill>
            <a:schemeClr val="tx2"/>
          </a:solidFill>
          <a:latin typeface="Constantia" panose="02030602050306030303" pitchFamily="18" charset="0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49D9170-6DA8-42D2-96E2-AD51FB300A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7703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49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31" tIns="45716" rIns="91431" bIns="4571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6497371-D000-4FE4-9D98-3B8DAC68FA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22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FCA8A900-F9D9-40EA-A9F7-87BC4A733968}" type="slidenum">
              <a:rPr lang="en-US" sz="1200" smtClean="0"/>
              <a:pPr/>
              <a:t>1</a:t>
            </a:fld>
            <a:endParaRPr lang="en-US" sz="1200" dirty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/>
              <a:t>Text Version</a:t>
            </a:r>
          </a:p>
          <a:p>
            <a:r>
              <a:rPr lang="en-US" dirty="0"/>
              <a:t>Current VPP Statistics</a:t>
            </a:r>
          </a:p>
          <a:p>
            <a:r>
              <a:rPr lang="en-US" dirty="0"/>
              <a:t>June 2025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71CFD6CF-6695-46BB-B615-B1A7D2850C90}" type="slidenum">
              <a:rPr lang="en-US" sz="1200" smtClean="0"/>
              <a:pPr/>
              <a:t>10</a:t>
            </a:fld>
            <a:endParaRPr lang="en-US" sz="1200" dirty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VPP Sites in State Plan States with VPP Programs – As of 06/30/2025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22 categories – AK, AZ, CA, HI, IA, IN, KY, MD, MI, MN, NC, NM, NV, OR, PR, SC, TN, UT, VA, VT, WA, WY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State Plan States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AK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= 08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AZ = 61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84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HI = 03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IA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IN = 90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KY = 20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MD = 21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MI = 41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MN = 43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NC = 151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04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NV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OR = 21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 = 11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SC = 45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TN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37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VT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 = 20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WY = 04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8B373C0-5B0C-4396-9B92-1D81A3BFC3A6}" type="slidenum">
              <a:rPr lang="en-US" sz="1200" smtClean="0">
                <a:solidFill>
                  <a:prstClr val="black"/>
                </a:solidFill>
              </a:rPr>
              <a:pPr/>
              <a:t>2</a:t>
            </a:fld>
            <a:endParaRPr lang="en-US" sz="1200" dirty="0">
              <a:solidFill>
                <a:prstClr val="black"/>
              </a:solidFill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Participants Federal Only - as of 06/30/25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11 categories – Number of Participants 0, 200, 400, 600, 800, 1000, 1200, 1400, 1600, 1800, 2000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1982 = 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1984 = 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1986 = 46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1990= 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391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542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890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1162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1545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1720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1681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1516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1410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1389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1386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1387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1365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1276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1219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1169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1125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1096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* </a:t>
            </a:r>
            <a:r>
              <a:rPr lang="en-US" sz="1200" i="1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reflects active participants at the close of the calendar year</a:t>
            </a: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CCC7E428-807E-4A3B-9607-BEC90D32570B}" type="slidenum">
              <a:rPr lang="en-US" sz="1200" smtClean="0"/>
              <a:pPr/>
              <a:t>3</a:t>
            </a:fld>
            <a:endParaRPr lang="en-US" sz="1200" dirty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Size of VPP Sites – Number of Sites by Employment (Federal Only) - as of 06/30/25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9 categories – Number of Employees x 100  &lt;1, 1-2, 2-3, 3-5, 7-10, 10-25, 25-40, 40+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&lt;1  = 499</a:t>
            </a:r>
            <a:endParaRPr lang="en-US" sz="1200" b="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1-2 = 192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2-3 = 094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3-5 = 119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5-7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054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7-10 = 047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10-25 = 0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25-40 = 015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40+ = 013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959991A5-7C4F-4B63-BD4B-8AC1AE49D7AD}" type="slidenum">
              <a:rPr lang="en-US" sz="1200" smtClean="0"/>
              <a:pPr/>
              <a:t>4</a:t>
            </a:fld>
            <a:endParaRPr lang="en-US" sz="1200" dirty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Current VPP Participants – Federal Only - as of 06/30/25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 categories – MWF, Merit, Star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MWF = 57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Merit = 03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Star = 1036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58350C84-357B-4BB2-9B86-E8A6092CF9C9}" type="slidenum">
              <a:rPr lang="en-US" sz="1200" smtClean="0"/>
              <a:pPr/>
              <a:t>5</a:t>
            </a:fld>
            <a:endParaRPr lang="en-US" sz="1200" dirty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ext Version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Distribution of VPP Sites by State – Federal Only - as of 06/30/25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32 categories – Regions – AL, AR, CA, CO, CT, DE, FL, GA, ID, IL, KS, LA, MA, ME, MO, MS, MT, ND, NE, NH, NJ, NM, NY, OH, OK, PA, RI, SD, TX, VA, WI, WV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AL = 23 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AR = 31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CO = 28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CT 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DE  = 02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FL   = 47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GA 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ID   = 11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IL    = 75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KS  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LA   = 76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 = 19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ME = 08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MO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MS = 20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MT = 12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ND = 10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NE  = 15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NH  = 08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NJ   = 36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NM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NY  = 35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OH  = 94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OK   = 29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   = 87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    = 05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SD   = 03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TX = 263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 = 06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WI = 33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WV = 13	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06C7D0E5-BEA0-4C04-AE47-6A8AFDE2B047}" type="slidenum">
              <a:rPr lang="en-US" sz="1200" smtClean="0"/>
              <a:pPr/>
              <a:t>6</a:t>
            </a:fld>
            <a:endParaRPr lang="en-US" sz="1200" dirty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Union &amp; Non-Union VPP Sites – Federal Only – As of 06/30/2025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Pie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2 categories – Union, Non-Union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Union = 23%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Non-Union = 77%	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D9F320CC-973A-44C6-81E8-3978AF9829F4}" type="slidenum">
              <a:rPr lang="en-US" sz="1200" smtClean="0"/>
              <a:pPr/>
              <a:t>7</a:t>
            </a:fld>
            <a:endParaRPr lang="en-US" sz="1200" dirty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Top 15 Industries in the VPP – Federal Only – As of 06/30/2025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15 categories – Chemical, Specialty Trade Contractors, Food, Personal &amp; Laundry Ser., Paper, Petroleum, Utilities, Plastics, Fabricated Metal, Admin &amp; Support Ser., Transportation Equip, Machinery Mfg., Warehousing, Professional Svcs, Waste Mngt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Number of Sites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Chemical =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Specialty Trade Contractors = 47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Food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Personal &amp; Laundry Ser. = 48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Paper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Petroleum = 40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Utilities = 99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Plastics = 30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Fabricated Metal = 37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Admin &amp; Support Ser. = 31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Transportation Equip = 49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Machinery Mfg. = 26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Warehousing = 50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Professional Svcs = 67</a:t>
            </a:r>
          </a:p>
          <a:p>
            <a:r>
              <a:rPr lang="en-US" sz="1200" b="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Waste Mngt =	44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1EC528F1-BF9A-4DCF-A78E-842A59704208}" type="slidenum">
              <a:rPr lang="en-US" sz="1200" smtClean="0"/>
              <a:pPr/>
              <a:t>8</a:t>
            </a:fld>
            <a:endParaRPr lang="en-US" sz="1200" dirty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 w="12700" cap="flat"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Federal &amp; State – As of 06/30/2025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1988 = 62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1989 = 64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1990 = 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1991 = 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1992= 126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104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180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229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285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396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475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571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678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777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879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1002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1223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1424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1665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1869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2161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2330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2436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2404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2370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2255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2211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2205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2207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2125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2142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2139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2050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1985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1918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1883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1856</a:t>
            </a:r>
          </a:p>
          <a:p>
            <a:b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</a:b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BA6F59A4-7426-41BF-92D1-6CDFF031E229}" type="slidenum">
              <a:rPr lang="en-US" sz="1200" smtClean="0"/>
              <a:pPr/>
              <a:t>9</a:t>
            </a:fld>
            <a:endParaRPr lang="en-US" sz="1200" dirty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w="12700" cap="flat"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067" tIns="46034" rIns="92067" bIns="46034"/>
          <a:lstStyle/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Text Version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Title: Growth of VPP – State Plan States – As of 06/30/2025 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Type: Column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Chart Elements: 10 categories – 0, 100, 200, 300, 400, 500, 600, 700, 800, 900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Values: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Calendar Year</a:t>
            </a:r>
          </a:p>
          <a:p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1993 = 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1994 = 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1995 = 21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1996 = 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1997 = 61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1998 = 89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1999 = 115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2000 = 149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2001 = 197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2002 = 249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2003 = 292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2004 = 333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2005 = 392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2006 = 469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2007 = 528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2008 = 592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2009 = 632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2010 = 720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2011 = 712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2012 = 735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2013 = 743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2014 = 766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2015 = 774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2016 = 792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2017 = 805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2018 = 739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2019 = 755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2020 = 772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2021 = 774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2022 = 766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2023 = 749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2024 = 755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2025 = 760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Source: OSHA, Office of Partnership &amp; Recognition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BFAAA-49A3-4527-B750-AE5F6D42A29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0594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BCCFE-D92B-488C-840B-EF267CF6A61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5250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D6333F-4B1E-4891-9283-2F689547AA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219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50DD7-FE7B-46B5-99E8-EC574E6254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7535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C5982F-1DEC-4112-B85F-54CAC2589B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023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16378-A8F1-478A-A30C-4BCF43B6B4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2012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AC60D-EFD9-480C-A1C3-3B88892A08D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370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DEA0F-0E27-44EF-B0C2-14B9498E84A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557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87B43-0ACB-4A01-AFBF-01FD75A57F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377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D7AF2-52F2-4D77-91FE-2242242901D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77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776C7B-0BFD-4306-96E2-F38038670A3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197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4675EA-D310-4D4C-9E91-A4195AF2610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8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3C6CA8-9B4B-432F-8D19-71447B443BC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188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0211B89-5429-46F9-AA11-6363B19BE4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chart" Target="../charts/char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222375"/>
          </a:xfrm>
        </p:spPr>
        <p:txBody>
          <a:bodyPr/>
          <a:lstStyle/>
          <a:p>
            <a:r>
              <a:rPr lang="en-US" sz="48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  <a:t>Current VPP Statistics</a:t>
            </a:r>
            <a:br>
              <a:rPr lang="en-US" sz="9600" kern="10" dirty="0">
                <a:ln w="9525">
                  <a:noFill/>
                  <a:round/>
                  <a:headEnd/>
                  <a:tailEnd/>
                </a:ln>
                <a:solidFill>
                  <a:schemeClr val="accent2"/>
                </a:solidFill>
                <a:latin typeface="Constantia" panose="02030602050306030303" pitchFamily="18" charset="0"/>
              </a:rPr>
            </a:br>
            <a:endParaRPr lang="en-US" dirty="0">
              <a:latin typeface="Constantia" panose="02030602050306030303" pitchFamily="18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85800"/>
          </a:xfrm>
        </p:spPr>
        <p:txBody>
          <a:bodyPr/>
          <a:lstStyle/>
          <a:p>
            <a:r>
              <a:rPr lang="en-US" sz="2800" b="1" dirty="0">
                <a:latin typeface="Cambria" panose="02040503050406030204" pitchFamily="18" charset="0"/>
              </a:rPr>
              <a:t>June 2025</a:t>
            </a:r>
          </a:p>
          <a:p>
            <a:endParaRPr lang="en-US" sz="28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524000"/>
            <a:ext cx="8153400" cy="1066800"/>
          </a:xfrm>
        </p:spPr>
        <p:txBody>
          <a:bodyPr/>
          <a:lstStyle/>
          <a:p>
            <a:pPr defTabSz="422275">
              <a:defRPr/>
            </a:pP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VPP Sites In State Plan States</a:t>
            </a:r>
            <a: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 </a:t>
            </a:r>
            <a:br>
              <a:rPr lang="en-US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With VPP Programs</a:t>
            </a: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  <a:br>
              <a:rPr lang="en-US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br>
              <a:rPr lang="en-US" b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endParaRPr lang="en-US" dirty="0"/>
          </a:p>
        </p:txBody>
      </p:sp>
      <p:graphicFrame>
        <p:nvGraphicFramePr>
          <p:cNvPr id="9" name="Object 4" title="VPP Sites In State Plan States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2691744"/>
              </p:ext>
            </p:extLst>
          </p:nvPr>
        </p:nvGraphicFramePr>
        <p:xfrm>
          <a:off x="685800" y="2209800"/>
          <a:ext cx="7772400" cy="38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4876800" y="6373813"/>
            <a:ext cx="4193381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42227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4222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buClr>
                <a:srgbClr val="000080"/>
              </a:buClr>
              <a:buSzPct val="90000"/>
              <a:buFont typeface="Monotype Sorts" charset="2"/>
              <a:buNone/>
            </a:pPr>
            <a:r>
              <a:rPr lang="en-US" sz="1400" dirty="0">
                <a:solidFill>
                  <a:srgbClr val="000000"/>
                </a:solidFill>
              </a:rPr>
              <a:t>Source:  OSHA, Office of Partnerships &amp; Recognition</a:t>
            </a:r>
            <a:endParaRPr lang="en-US" sz="14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DFD041-50BA-4B8A-A4A6-C900DDEBC5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7074" y="381001"/>
            <a:ext cx="4504203" cy="762000"/>
          </a:xfrm>
        </p:spPr>
        <p:txBody>
          <a:bodyPr>
            <a:normAutofit/>
          </a:bodyPr>
          <a:lstStyle/>
          <a:p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Growth of VPP Participants </a:t>
            </a:r>
            <a:b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</a:br>
            <a:r>
              <a:rPr lang="en-US" sz="1800" b="1" dirty="0">
                <a:solidFill>
                  <a:schemeClr val="accent6"/>
                </a:solidFill>
                <a:latin typeface="Constantia" panose="02030602050306030303" pitchFamily="18" charset="0"/>
              </a:rPr>
              <a:t>Federal Only – as of 06/30/25</a:t>
            </a:r>
          </a:p>
        </p:txBody>
      </p:sp>
      <p:graphicFrame>
        <p:nvGraphicFramePr>
          <p:cNvPr id="6" name="Chart 5" descr="Growth of VPP Participants">
            <a:extLst>
              <a:ext uri="{C183D7F6-B498-43B3-948B-1728B52AA6E4}">
                <adec:decorative xmlns:adec="http://schemas.microsoft.com/office/drawing/2017/decorative" val="0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0366221"/>
              </p:ext>
            </p:extLst>
          </p:nvPr>
        </p:nvGraphicFramePr>
        <p:xfrm>
          <a:off x="914400" y="1016043"/>
          <a:ext cx="7239000" cy="45719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2969509" y="5588041"/>
            <a:ext cx="3657600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050" dirty="0">
                <a:solidFill>
                  <a:srgbClr val="000000"/>
                </a:solidFill>
              </a:rPr>
              <a:t>* </a:t>
            </a:r>
            <a:r>
              <a:rPr lang="en-US" sz="900" i="1" dirty="0">
                <a:solidFill>
                  <a:srgbClr val="000000"/>
                </a:solidFill>
              </a:rPr>
              <a:t>Number reflects active participants at the close of the calendar year</a:t>
            </a:r>
          </a:p>
        </p:txBody>
      </p:sp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5314950" y="6361583"/>
            <a:ext cx="2686050" cy="23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900" dirty="0">
                <a:solidFill>
                  <a:srgbClr val="000000"/>
                </a:solidFill>
              </a:rPr>
              <a:t>Source: OSHA, Office of Partnership &amp; Recognition</a:t>
            </a:r>
          </a:p>
        </p:txBody>
      </p:sp>
    </p:spTree>
    <p:extLst>
      <p:ext uri="{BB962C8B-B14F-4D97-AF65-F5344CB8AC3E}">
        <p14:creationId xmlns:p14="http://schemas.microsoft.com/office/powerpoint/2010/main" val="3385687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3914765897"/>
              </p:ext>
            </p:extLst>
          </p:nvPr>
        </p:nvGraphicFramePr>
        <p:xfrm>
          <a:off x="895350" y="1900535"/>
          <a:ext cx="7699375" cy="39367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4" name="Rectangle 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Size Of VPP Sites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Number of Sites by Employment (Federal Only)</a:t>
            </a:r>
            <a:endParaRPr lang="en-US" dirty="0">
              <a:solidFill>
                <a:schemeClr val="accent2"/>
              </a:solidFill>
              <a:latin typeface="Constantia" panose="02030602050306030303" pitchFamily="18" charset="0"/>
            </a:endParaRPr>
          </a:p>
        </p:txBody>
      </p:sp>
      <p:sp>
        <p:nvSpPr>
          <p:cNvPr id="13320" name="Rectangle 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16764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rgbClr val="3333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</a:p>
        </p:txBody>
      </p:sp>
      <p:sp>
        <p:nvSpPr>
          <p:cNvPr id="4100" name="Text Box 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91200"/>
            <a:ext cx="420935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Number of Employees x 100</a:t>
            </a:r>
            <a:r>
              <a:rPr lang="en-US" dirty="0">
                <a:latin typeface="Constantia" panose="02030602050306030303" pitchFamily="18" charset="0"/>
              </a:rPr>
              <a:t> </a:t>
            </a:r>
          </a:p>
        </p:txBody>
      </p:sp>
      <p:sp>
        <p:nvSpPr>
          <p:cNvPr id="4101" name="Text Box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80807" y="6400800"/>
            <a:ext cx="46863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772400" cy="1143000"/>
          </a:xfrm>
          <a:effectLst/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Current VPP Participants</a:t>
            </a:r>
            <a:br>
              <a:rPr lang="en-US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3810000" y="1295400"/>
            <a:ext cx="2057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  <a:endParaRPr lang="en-US" sz="1400" i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Current VPP Participants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618312"/>
              </p:ext>
            </p:extLst>
          </p:nvPr>
        </p:nvGraphicFramePr>
        <p:xfrm>
          <a:off x="679450" y="1752600"/>
          <a:ext cx="7785100" cy="4198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2876550" y="1797303"/>
            <a:ext cx="1085850" cy="3677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790" b="1" dirty="0">
                <a:latin typeface="Constantia" panose="02030602050306030303" pitchFamily="18" charset="0"/>
              </a:rPr>
              <a:t>   MWF -</a:t>
            </a:r>
            <a:endParaRPr lang="en-US" dirty="0"/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4175919" y="5257800"/>
            <a:ext cx="7921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 b="1" dirty="0"/>
              <a:t>Star </a:t>
            </a:r>
            <a:r>
              <a:rPr lang="en-US" dirty="0"/>
              <a:t>-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838700" y="6324600"/>
            <a:ext cx="41322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of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 title="Distribution of VPP Sites By State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6337120"/>
              </p:ext>
            </p:extLst>
          </p:nvPr>
        </p:nvGraphicFramePr>
        <p:xfrm>
          <a:off x="228600" y="228600"/>
          <a:ext cx="86106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0709" y="-76200"/>
            <a:ext cx="7682582" cy="19718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/>
          <a:p>
            <a:pPr algn="ctr" defTabSz="422275">
              <a:buClr>
                <a:srgbClr val="000000"/>
              </a:buClr>
              <a:buSzPct val="90000"/>
              <a:buFont typeface="Monotype Sorts" charset="2"/>
              <a:buNone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Distribution Of VPP Sites</a:t>
            </a:r>
          </a:p>
          <a:p>
            <a:pPr defTabSz="422275">
              <a:buClr>
                <a:srgbClr val="000000"/>
              </a:buClr>
              <a:buSzPct val="90000"/>
              <a:defRPr/>
            </a:pPr>
            <a: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By State</a:t>
            </a:r>
            <a:br>
              <a:rPr lang="en-US" sz="4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  <a:endParaRPr lang="en-US" sz="1600" b="1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4953000" y="6430962"/>
            <a:ext cx="3992562" cy="295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058" tIns="41029" rIns="82058" bIns="41029">
            <a:spAutoFit/>
          </a:bodyPr>
          <a:lstStyle>
            <a:lvl1pPr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20738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2073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1295400"/>
          </a:xfrm>
        </p:spPr>
        <p:txBody>
          <a:bodyPr/>
          <a:lstStyle/>
          <a:p>
            <a:pPr>
              <a:defRPr/>
            </a:pPr>
            <a:r>
              <a:rPr lang="en-US" sz="40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Union &amp; Non-Union VPP Sites</a:t>
            </a:r>
            <a:br>
              <a:rPr lang="en-US" sz="40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  <a:br>
              <a:rPr lang="en-US" sz="2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14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</a:p>
        </p:txBody>
      </p:sp>
      <p:graphicFrame>
        <p:nvGraphicFramePr>
          <p:cNvPr id="2" name="Object 3" title="Union and Non-Union VPP Sites"/>
          <p:cNvGraphicFramePr>
            <a:graphicFrameLocks noGrp="1" noChangeAspect="1"/>
          </p:cNvGraphicFramePr>
          <p:nvPr>
            <p:ph type="chart" sz="half" idx="1"/>
            <p:extLst>
              <p:ext uri="{D42A27DB-BD31-4B8C-83A1-F6EECF244321}">
                <p14:modId xmlns:p14="http://schemas.microsoft.com/office/powerpoint/2010/main" val="1091577569"/>
              </p:ext>
            </p:extLst>
          </p:nvPr>
        </p:nvGraphicFramePr>
        <p:xfrm>
          <a:off x="1824037" y="1524000"/>
          <a:ext cx="5495925" cy="4711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7" name="Text Box 14"/>
          <p:cNvSpPr txBox="1">
            <a:spLocks noChangeArrowheads="1"/>
          </p:cNvSpPr>
          <p:nvPr/>
        </p:nvSpPr>
        <p:spPr bwMode="auto">
          <a:xfrm>
            <a:off x="5076825" y="6248400"/>
            <a:ext cx="39401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 OSHA, Office Partnerships &amp; Recognition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7772400" cy="1143000"/>
          </a:xfrm>
        </p:spPr>
        <p:txBody>
          <a:bodyPr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Top 15 Industries In The VPP</a:t>
            </a:r>
          </a:p>
        </p:txBody>
      </p:sp>
      <p:sp>
        <p:nvSpPr>
          <p:cNvPr id="9219" name="Text Box 4"/>
          <p:cNvSpPr txBox="1">
            <a:spLocks noChangeArrowheads="1"/>
          </p:cNvSpPr>
          <p:nvPr/>
        </p:nvSpPr>
        <p:spPr bwMode="auto">
          <a:xfrm>
            <a:off x="3399885" y="5715000"/>
            <a:ext cx="210769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2000" b="1" dirty="0">
                <a:latin typeface="Constantia" panose="02030602050306030303" pitchFamily="18" charset="0"/>
              </a:rPr>
              <a:t>Number of Sites</a:t>
            </a:r>
          </a:p>
          <a:p>
            <a:pPr algn="ctr"/>
            <a:endParaRPr lang="en-US" sz="2000" b="1" dirty="0">
              <a:latin typeface="Arial" pitchFamily="34" charset="0"/>
            </a:endParaRPr>
          </a:p>
        </p:txBody>
      </p:sp>
      <p:graphicFrame>
        <p:nvGraphicFramePr>
          <p:cNvPr id="2" name="Object 20" title="Top 15 Industries in the VPP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2902438972"/>
              </p:ext>
            </p:extLst>
          </p:nvPr>
        </p:nvGraphicFramePr>
        <p:xfrm>
          <a:off x="493712" y="1651290"/>
          <a:ext cx="7920038" cy="41925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0439" name="Text Box 23"/>
          <p:cNvSpPr txBox="1">
            <a:spLocks noChangeArrowheads="1"/>
          </p:cNvSpPr>
          <p:nvPr/>
        </p:nvSpPr>
        <p:spPr bwMode="auto">
          <a:xfrm>
            <a:off x="3505200" y="1143000"/>
            <a:ext cx="217610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Only</a:t>
            </a:r>
          </a:p>
        </p:txBody>
      </p:sp>
      <p:sp>
        <p:nvSpPr>
          <p:cNvPr id="60440" name="Rectangle 24"/>
          <p:cNvSpPr>
            <a:spLocks noChangeArrowheads="1"/>
          </p:cNvSpPr>
          <p:nvPr/>
        </p:nvSpPr>
        <p:spPr bwMode="auto">
          <a:xfrm>
            <a:off x="32004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953000" y="6403836"/>
            <a:ext cx="41148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OSHA, Office of Partnerships &amp; Recognition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Federal &amp; State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graphicFrame>
        <p:nvGraphicFramePr>
          <p:cNvPr id="2" name="Object 3" title="Growth of VPP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8605359"/>
              </p:ext>
            </p:extLst>
          </p:nvPr>
        </p:nvGraphicFramePr>
        <p:xfrm>
          <a:off x="0" y="1828800"/>
          <a:ext cx="9144000" cy="423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3429000" y="1524000"/>
            <a:ext cx="2514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  <a:r>
              <a:rPr lang="en-US" sz="18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	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876800" y="6365875"/>
            <a:ext cx="40116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of Partnerships &amp; Recognition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533400"/>
            <a:ext cx="5638800" cy="990600"/>
          </a:xfrm>
        </p:spPr>
        <p:txBody>
          <a:bodyPr lIns="92075" tIns="46038" rIns="92075" bIns="46038"/>
          <a:lstStyle/>
          <a:p>
            <a:pPr>
              <a:defRPr/>
            </a:pPr>
            <a:r>
              <a:rPr lang="en-US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Growth of VPP</a:t>
            </a:r>
            <a:br>
              <a:rPr lang="en-US" sz="54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</a:br>
            <a:r>
              <a:rPr lang="en-US" sz="2800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State Plan States</a:t>
            </a:r>
            <a:endParaRPr lang="en-US" sz="5400" dirty="0">
              <a:solidFill>
                <a:schemeClr val="accent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0251" name="Rectangle 11"/>
          <p:cNvSpPr>
            <a:spLocks noChangeArrowheads="1"/>
          </p:cNvSpPr>
          <p:nvPr/>
        </p:nvSpPr>
        <p:spPr bwMode="auto">
          <a:xfrm>
            <a:off x="3276600" y="1371600"/>
            <a:ext cx="25908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/>
          <a:p>
            <a:pPr algn="ctr">
              <a:defRPr/>
            </a:pPr>
            <a:r>
              <a:rPr lang="en-US" sz="1600" i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</a:rPr>
              <a:t>As of 06/30/2025</a:t>
            </a:r>
          </a:p>
        </p:txBody>
      </p:sp>
      <p:graphicFrame>
        <p:nvGraphicFramePr>
          <p:cNvPr id="2" name="Object 7" title="Growth of VPP State Plan States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0427430"/>
              </p:ext>
            </p:extLst>
          </p:nvPr>
        </p:nvGraphicFramePr>
        <p:xfrm>
          <a:off x="304800" y="1879600"/>
          <a:ext cx="8458200" cy="38496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3740150" y="5486400"/>
            <a:ext cx="2191369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b="1" dirty="0">
                <a:latin typeface="Constantia" panose="02030602050306030303" pitchFamily="18" charset="0"/>
              </a:rPr>
              <a:t>Calendar Year</a:t>
            </a: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5105400" y="6318251"/>
            <a:ext cx="3819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Source: OSHA, Office Partnerships &amp; Recognition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80"/>
    </a:dk1>
    <a:lt1>
      <a:srgbClr val="FFFFFF"/>
    </a:lt1>
    <a:dk2>
      <a:srgbClr val="000000"/>
    </a:dk2>
    <a:lt2>
      <a:srgbClr val="C0C0C0"/>
    </a:lt2>
    <a:accent1>
      <a:srgbClr val="004041"/>
    </a:accent1>
    <a:accent2>
      <a:srgbClr val="C20041"/>
    </a:accent2>
    <a:accent3>
      <a:srgbClr val="FFFFFF"/>
    </a:accent3>
    <a:accent4>
      <a:srgbClr val="00006C"/>
    </a:accent4>
    <a:accent5>
      <a:srgbClr val="AAAFB0"/>
    </a:accent5>
    <a:accent6>
      <a:srgbClr val="B0003A"/>
    </a:accent6>
    <a:hlink>
      <a:srgbClr val="000080"/>
    </a:hlink>
    <a:folHlink>
      <a:srgbClr val="00828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620138C69B4C44A72A92F660C6F51B" ma:contentTypeVersion="13" ma:contentTypeDescription="Create a new document." ma:contentTypeScope="" ma:versionID="d9e70447292584c4474d923248be89af">
  <xsd:schema xmlns:xsd="http://www.w3.org/2001/XMLSchema" xmlns:xs="http://www.w3.org/2001/XMLSchema" xmlns:p="http://schemas.microsoft.com/office/2006/metadata/properties" xmlns:ns3="466d7efa-0c82-40e7-a757-4867fccc298e" xmlns:ns4="92cddd23-d09a-4226-a168-b13435824efc" targetNamespace="http://schemas.microsoft.com/office/2006/metadata/properties" ma:root="true" ma:fieldsID="828e18523f2072188f9c4c23162a3a19" ns3:_="" ns4:_="">
    <xsd:import namespace="466d7efa-0c82-40e7-a757-4867fccc298e"/>
    <xsd:import namespace="92cddd23-d09a-4226-a168-b13435824ef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6d7efa-0c82-40e7-a757-4867fccc29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_activity" ma:index="10" nillable="true" ma:displayName="_activity" ma:hidden="true" ma:internalName="_activity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cddd23-d09a-4226-a168-b13435824ef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466d7efa-0c82-40e7-a757-4867fccc298e" xsi:nil="true"/>
  </documentManagement>
</p:properties>
</file>

<file path=customXml/itemProps1.xml><?xml version="1.0" encoding="utf-8"?>
<ds:datastoreItem xmlns:ds="http://schemas.openxmlformats.org/officeDocument/2006/customXml" ds:itemID="{D8D1E9D8-74A4-4B04-B026-47422E76E7B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7B7E3BE-0C16-4C57-9A41-920692E343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66d7efa-0c82-40e7-a757-4867fccc298e"/>
    <ds:schemaRef ds:uri="92cddd23-d09a-4226-a168-b13435824e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873F73E-381E-4A31-A4A7-F3C3A7E6FCC1}">
  <ds:schemaRefs>
    <ds:schemaRef ds:uri="466d7efa-0c82-40e7-a757-4867fccc298e"/>
    <ds:schemaRef ds:uri="http://purl.org/dc/elements/1.1/"/>
    <ds:schemaRef ds:uri="http://schemas.microsoft.com/office/2006/metadata/properties"/>
    <ds:schemaRef ds:uri="92cddd23-d09a-4226-a168-b13435824ef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56197</TotalTime>
  <Words>1530</Words>
  <Application>Microsoft Office PowerPoint</Application>
  <PresentationFormat>On-screen Show (4:3)</PresentationFormat>
  <Paragraphs>404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Cambria</vt:lpstr>
      <vt:lpstr>Constantia</vt:lpstr>
      <vt:lpstr>Monotype Sorts</vt:lpstr>
      <vt:lpstr>Times New Roman</vt:lpstr>
      <vt:lpstr>Blank Presentation</vt:lpstr>
      <vt:lpstr>Current VPP Statistics </vt:lpstr>
      <vt:lpstr>Growth of VPP Participants  Federal Only – as of 06/30/25</vt:lpstr>
      <vt:lpstr>Size Of VPP Sites Number of Sites by Employment (Federal Only)</vt:lpstr>
      <vt:lpstr>Current VPP Participants Federal Only</vt:lpstr>
      <vt:lpstr>Distribution Of VPP Sites By State Federal Only As of 06/30/2025</vt:lpstr>
      <vt:lpstr>Union &amp; Non-Union VPP Sites Federal Only As of 06/30/2025</vt:lpstr>
      <vt:lpstr>Top 15 Industries In The VPP</vt:lpstr>
      <vt:lpstr>Growth of VPP Federal &amp; State</vt:lpstr>
      <vt:lpstr>Growth of VPP State Plan States</vt:lpstr>
      <vt:lpstr>VPP Sites In State Plan States  With VPP Programs As of 06/30/2025  </vt:lpstr>
    </vt:vector>
  </TitlesOfParts>
  <Company>osha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Christopher Warren</dc:creator>
  <cp:lastModifiedBy>Smith, Dominique A. - OSHA</cp:lastModifiedBy>
  <cp:revision>3249</cp:revision>
  <cp:lastPrinted>2018-06-04T19:05:46Z</cp:lastPrinted>
  <dcterms:created xsi:type="dcterms:W3CDTF">1999-07-07T19:51:16Z</dcterms:created>
  <dcterms:modified xsi:type="dcterms:W3CDTF">2025-07-23T10:18:49Z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0x0101003B620138C69B4C44A72A92F660C6F51B</vt:lpwstr>
  </property>
</Properties>
</file>