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3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4.xml" ContentType="application/vnd.openxmlformats-officedocument.presentationml.notesSlide+xml"/>
  <Override PartName="/ppt/charts/chart3.xml" ContentType="application/vnd.openxmlformats-officedocument.drawingml.chart+xml"/>
  <Override PartName="/ppt/notesSlides/notesSlide5.xml" ContentType="application/vnd.openxmlformats-officedocument.presentationml.notesSlide+xml"/>
  <Override PartName="/ppt/charts/chart4.xml" ContentType="application/vnd.openxmlformats-officedocument.drawingml.chart+xml"/>
  <Override PartName="/ppt/notesSlides/notesSlide6.xml" ContentType="application/vnd.openxmlformats-officedocument.presentationml.notesSlide+xml"/>
  <Override PartName="/ppt/charts/chart5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7.xml" ContentType="application/vnd.openxmlformats-officedocument.presentationml.notesSlide+xml"/>
  <Override PartName="/ppt/charts/chart6.xml" ContentType="application/vnd.openxmlformats-officedocument.drawingml.chart+xml"/>
  <Override PartName="/ppt/notesSlides/notesSlide8.xml" ContentType="application/vnd.openxmlformats-officedocument.presentationml.notesSlide+xml"/>
  <Override PartName="/ppt/charts/chart7.xml" ContentType="application/vnd.openxmlformats-officedocument.drawingml.chart+xml"/>
  <Override PartName="/ppt/notesSlides/notesSlide9.xml" ContentType="application/vnd.openxmlformats-officedocument.presentationml.notesSlide+xml"/>
  <Override PartName="/ppt/charts/chart8.xml" ContentType="application/vnd.openxmlformats-officedocument.drawingml.chart+xml"/>
  <Override PartName="/ppt/notesSlides/notesSlide10.xml" ContentType="application/vnd.openxmlformats-officedocument.presentationml.notesSlide+xml"/>
  <Override PartName="/ppt/charts/chart9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60" r:id="rId1"/>
  </p:sldMasterIdLst>
  <p:notesMasterIdLst>
    <p:notesMasterId r:id="rId12"/>
  </p:notesMasterIdLst>
  <p:sldIdLst>
    <p:sldId id="263" r:id="rId2"/>
    <p:sldId id="272" r:id="rId3"/>
    <p:sldId id="273" r:id="rId4"/>
    <p:sldId id="258" r:id="rId5"/>
    <p:sldId id="270" r:id="rId6"/>
    <p:sldId id="261" r:id="rId7"/>
    <p:sldId id="269" r:id="rId8"/>
    <p:sldId id="268" r:id="rId9"/>
    <p:sldId id="260" r:id="rId10"/>
    <p:sldId id="301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999C8"/>
    <a:srgbClr val="1A3260"/>
    <a:srgbClr val="E7E6EC"/>
    <a:srgbClr val="00294E"/>
    <a:srgbClr val="E6E4EB"/>
    <a:srgbClr val="0079D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326" autoAdjust="0"/>
    <p:restoredTop sz="83172" autoAdjust="0"/>
  </p:normalViewPr>
  <p:slideViewPr>
    <p:cSldViewPr snapToGrid="0" showGuides="1">
      <p:cViewPr varScale="1">
        <p:scale>
          <a:sx n="92" d="100"/>
          <a:sy n="92" d="100"/>
        </p:scale>
        <p:origin x="1350" y="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Q:\csp\OPR\VPP\Data\Monthly%20Stats\Jan%2016%20Stats\VPP%20Stats%202016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.xlsx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7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187905788092278"/>
          <c:y val="9.6746105313256933E-2"/>
          <c:w val="0.85855560160243127"/>
          <c:h val="0.79344295790129205"/>
        </c:manualLayout>
      </c:layout>
      <c:barChart>
        <c:barDir val="col"/>
        <c:grouping val="clustered"/>
        <c:varyColors val="0"/>
        <c:ser>
          <c:idx val="1"/>
          <c:order val="0"/>
          <c:spPr>
            <a:solidFill>
              <a:srgbClr val="1A3260"/>
            </a:solidFill>
            <a:ln>
              <a:noFill/>
            </a:ln>
            <a:effectLst/>
          </c:spPr>
          <c:invertIfNegative val="0"/>
          <c:dLbls>
            <c:dLbl>
              <c:idx val="1"/>
              <c:layout>
                <c:manualLayout>
                  <c:x val="0"/>
                  <c:y val="-5.1533460587643874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CAF1-4FC2-B5C8-0398B4006014}"/>
                </c:ext>
              </c:extLst>
            </c:dLbl>
            <c:dLbl>
              <c:idx val="3"/>
              <c:layout>
                <c:manualLayout>
                  <c:x val="-1.7543859649122807E-3"/>
                  <c:y val="-4.2439320483942035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CAF1-4FC2-B5C8-0398B4006014}"/>
                </c:ext>
              </c:extLst>
            </c:dLbl>
            <c:dLbl>
              <c:idx val="5"/>
              <c:layout>
                <c:manualLayout>
                  <c:x val="8.7719298245614037E-4"/>
                  <c:y val="-7.8815761553078734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4.7503937007874017E-2"/>
                      <c:h val="4.7060384851597234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2-CAF1-4FC2-B5C8-0398B4006014}"/>
                </c:ext>
              </c:extLst>
            </c:dLbl>
            <c:dLbl>
              <c:idx val="7"/>
              <c:layout>
                <c:manualLayout>
                  <c:x val="-5.2631578947368741E-3"/>
                  <c:y val="-5.4564840622211154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CAF1-4FC2-B5C8-0398B4006014}"/>
                </c:ext>
              </c:extLst>
            </c:dLbl>
            <c:dLbl>
              <c:idx val="9"/>
              <c:layout>
                <c:manualLayout>
                  <c:x val="1.7543859649122807E-3"/>
                  <c:y val="-7.8815880898749288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5505-4FCD-902D-15C96986CA5F}"/>
                </c:ext>
              </c:extLst>
            </c:dLbl>
            <c:dLbl>
              <c:idx val="11"/>
              <c:layout>
                <c:manualLayout>
                  <c:x val="-1.7543859649122807E-3"/>
                  <c:y val="-5.7596220656778378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5505-4FCD-902D-15C96986CA5F}"/>
                </c:ext>
              </c:extLst>
            </c:dLbl>
            <c:dLbl>
              <c:idx val="12"/>
              <c:layout>
                <c:manualLayout>
                  <c:x val="3.5087719298245615E-3"/>
                  <c:y val="-5.5574658630534592E-17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5505-4FCD-902D-15C96986CA5F}"/>
                </c:ext>
              </c:extLst>
            </c:dLbl>
            <c:dLbl>
              <c:idx val="14"/>
              <c:layout>
                <c:manualLayout>
                  <c:x val="-1.7543859649122807E-3"/>
                  <c:y val="-2.7282420311105521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5505-4FCD-902D-15C96986CA5F}"/>
                </c:ext>
              </c:extLst>
            </c:dLbl>
            <c:dLbl>
              <c:idx val="16"/>
              <c:layout>
                <c:manualLayout>
                  <c:x val="0"/>
                  <c:y val="-3.6376560414807357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5505-4FCD-902D-15C96986CA5F}"/>
                </c:ext>
              </c:extLst>
            </c:dLbl>
            <c:dLbl>
              <c:idx val="17"/>
              <c:tx>
                <c:rich>
                  <a:bodyPr/>
                  <a:lstStyle/>
                  <a:p>
                    <a:r>
                      <a:rPr lang="en-US" b="0" dirty="0"/>
                      <a:t>1410</a:t>
                    </a:r>
                    <a:endParaRPr lang="en-US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0-2427-4489-B6E9-006A0385ED29}"/>
                </c:ext>
              </c:extLst>
            </c:dLbl>
            <c:dLbl>
              <c:idx val="18"/>
              <c:layout>
                <c:manualLayout>
                  <c:x val="1.7543859649122807E-3"/>
                  <c:y val="-6.0627600691345575E-2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1386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1-2427-4489-B6E9-006A0385ED29}"/>
                </c:ext>
              </c:extLst>
            </c:dLbl>
            <c:dLbl>
              <c:idx val="19"/>
              <c:tx>
                <c:rich>
                  <a:bodyPr/>
                  <a:lstStyle/>
                  <a:p>
                    <a:r>
                      <a:rPr lang="en-US" dirty="0"/>
                      <a:t>1389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2-2427-4489-B6E9-006A0385ED29}"/>
                </c:ext>
              </c:extLst>
            </c:dLbl>
            <c:dLbl>
              <c:idx val="20"/>
              <c:layout>
                <c:manualLayout>
                  <c:x val="0"/>
                  <c:y val="-6.9721740795047435E-2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1386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0-D00C-4FFA-AA86-B378323FEC1C}"/>
                </c:ext>
              </c:extLst>
            </c:dLbl>
            <c:dLbl>
              <c:idx val="21"/>
              <c:tx>
                <c:rich>
                  <a:bodyPr/>
                  <a:lstStyle/>
                  <a:p>
                    <a:r>
                      <a:rPr lang="en-US" dirty="0"/>
                      <a:t>1387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0-9E6D-48D3-947A-43A4040610E9}"/>
                </c:ext>
              </c:extLst>
            </c:dLbl>
            <c:dLbl>
              <c:idx val="22"/>
              <c:layout>
                <c:manualLayout>
                  <c:x val="-1.2865348454420203E-16"/>
                  <c:y val="-6.0627600691345658E-2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1365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0-3625-4F34-A5CF-43F218194F87}"/>
                </c:ext>
              </c:extLst>
            </c:dLbl>
            <c:dLbl>
              <c:idx val="23"/>
              <c:tx>
                <c:rich>
                  <a:bodyPr/>
                  <a:lstStyle/>
                  <a:p>
                    <a:r>
                      <a:rPr lang="en-US" dirty="0"/>
                      <a:t>1276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0-1C45-4D53-BC90-94ABDA660F91}"/>
                </c:ext>
              </c:extLst>
            </c:dLbl>
            <c:dLbl>
              <c:idx val="24"/>
              <c:layout>
                <c:manualLayout>
                  <c:x val="-1.7543168945987014E-3"/>
                  <c:y val="-6.3658980725912875E-2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1222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6.8152230971128602E-2"/>
                      <c:h val="6.7138861790791329E-2"/>
                    </c:manualLayout>
                  </c15:layout>
                  <c15:showDataLabelsRange val="0"/>
                </c:ext>
                <c:ext xmlns:c16="http://schemas.microsoft.com/office/drawing/2014/chart" uri="{C3380CC4-5D6E-409C-BE32-E72D297353CC}">
                  <c16:uniqueId val="{00000000-14F9-4B8D-A4DD-5C82CB8138EE}"/>
                </c:ext>
              </c:extLst>
            </c:dLbl>
            <c:dLbl>
              <c:idx val="25"/>
              <c:layout>
                <c:manualLayout>
                  <c:x val="0"/>
                  <c:y val="0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1169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0-70C7-4661-A37F-7E6A2FC7CD70}"/>
                </c:ext>
              </c:extLst>
            </c:dLbl>
            <c:dLbl>
              <c:idx val="26"/>
              <c:layout>
                <c:manualLayout>
                  <c:x val="0"/>
                  <c:y val="-1.6666673957425177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6238-4FB7-8B95-8C255A0B18C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-1320000" spcFirstLastPara="1" vertOverflow="ellipsis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/>
                    </a:solidFill>
                    <a:latin typeface="Constantia" panose="02030602050306030303" pitchFamily="18" charset="0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12700" cap="rnd" cmpd="sng" algn="ctr">
                      <a:solidFill>
                        <a:schemeClr val="tx1">
                          <a:lumMod val="90000"/>
                        </a:schemeClr>
                      </a:solidFill>
                      <a:prstDash val="solid"/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Sheet1!$A$3:$A$29</c:f>
              <c:strCache>
                <c:ptCount val="27"/>
                <c:pt idx="0">
                  <c:v>`84</c:v>
                </c:pt>
                <c:pt idx="1">
                  <c:v>`86</c:v>
                </c:pt>
                <c:pt idx="2">
                  <c:v>`88</c:v>
                </c:pt>
                <c:pt idx="3">
                  <c:v>`90</c:v>
                </c:pt>
                <c:pt idx="4">
                  <c:v>`92</c:v>
                </c:pt>
                <c:pt idx="5">
                  <c:v>`94</c:v>
                </c:pt>
                <c:pt idx="6">
                  <c:v>`96</c:v>
                </c:pt>
                <c:pt idx="7">
                  <c:v>`98</c:v>
                </c:pt>
                <c:pt idx="8">
                  <c:v>`00</c:v>
                </c:pt>
                <c:pt idx="9">
                  <c:v>`02</c:v>
                </c:pt>
                <c:pt idx="10">
                  <c:v>`04</c:v>
                </c:pt>
                <c:pt idx="11">
                  <c:v>`06</c:v>
                </c:pt>
                <c:pt idx="12">
                  <c:v>`08</c:v>
                </c:pt>
                <c:pt idx="13">
                  <c:v>`10</c:v>
                </c:pt>
                <c:pt idx="14">
                  <c:v>`12</c:v>
                </c:pt>
                <c:pt idx="15">
                  <c:v>`14</c:v>
                </c:pt>
                <c:pt idx="16">
                  <c:v>`15</c:v>
                </c:pt>
                <c:pt idx="17">
                  <c:v>`16</c:v>
                </c:pt>
                <c:pt idx="18">
                  <c:v>`17</c:v>
                </c:pt>
                <c:pt idx="19">
                  <c:v>`18</c:v>
                </c:pt>
                <c:pt idx="20">
                  <c:v>`19</c:v>
                </c:pt>
                <c:pt idx="21">
                  <c:v>`20</c:v>
                </c:pt>
                <c:pt idx="22">
                  <c:v>`21</c:v>
                </c:pt>
                <c:pt idx="23">
                  <c:v>`22</c:v>
                </c:pt>
                <c:pt idx="24">
                  <c:v>`23</c:v>
                </c:pt>
                <c:pt idx="25">
                  <c:v>`24</c:v>
                </c:pt>
                <c:pt idx="26">
                  <c:v>`25</c:v>
                </c:pt>
              </c:strCache>
            </c:strRef>
          </c:cat>
          <c:val>
            <c:numRef>
              <c:f>Sheet1!$B$3:$B$29</c:f>
              <c:numCache>
                <c:formatCode>General</c:formatCode>
                <c:ptCount val="27"/>
                <c:pt idx="0">
                  <c:v>32</c:v>
                </c:pt>
                <c:pt idx="1">
                  <c:v>46</c:v>
                </c:pt>
                <c:pt idx="2">
                  <c:v>63</c:v>
                </c:pt>
                <c:pt idx="3">
                  <c:v>71</c:v>
                </c:pt>
                <c:pt idx="4">
                  <c:v>104</c:v>
                </c:pt>
                <c:pt idx="5">
                  <c:v>175</c:v>
                </c:pt>
                <c:pt idx="6">
                  <c:v>282</c:v>
                </c:pt>
                <c:pt idx="7">
                  <c:v>391</c:v>
                </c:pt>
                <c:pt idx="8">
                  <c:v>542</c:v>
                </c:pt>
                <c:pt idx="9">
                  <c:v>665</c:v>
                </c:pt>
                <c:pt idx="10">
                  <c:v>890</c:v>
                </c:pt>
                <c:pt idx="11">
                  <c:v>1162</c:v>
                </c:pt>
                <c:pt idx="12">
                  <c:v>1545</c:v>
                </c:pt>
                <c:pt idx="13">
                  <c:v>1720</c:v>
                </c:pt>
                <c:pt idx="14">
                  <c:v>1681</c:v>
                </c:pt>
                <c:pt idx="15">
                  <c:v>1516</c:v>
                </c:pt>
                <c:pt idx="16">
                  <c:v>1437</c:v>
                </c:pt>
                <c:pt idx="17">
                  <c:v>1410</c:v>
                </c:pt>
                <c:pt idx="18">
                  <c:v>1407</c:v>
                </c:pt>
                <c:pt idx="19">
                  <c:v>1386</c:v>
                </c:pt>
                <c:pt idx="20">
                  <c:v>1387</c:v>
                </c:pt>
                <c:pt idx="21">
                  <c:v>1365</c:v>
                </c:pt>
                <c:pt idx="22">
                  <c:v>1265</c:v>
                </c:pt>
                <c:pt idx="23">
                  <c:v>1222</c:v>
                </c:pt>
                <c:pt idx="24">
                  <c:v>1169</c:v>
                </c:pt>
                <c:pt idx="25">
                  <c:v>1125</c:v>
                </c:pt>
                <c:pt idx="26">
                  <c:v>1096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2427-4489-B6E9-006A0385ED29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34426880"/>
        <c:axId val="34428416"/>
      </c:barChart>
      <c:catAx>
        <c:axId val="34426880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1" i="0" u="none" strike="noStrike" kern="1200" baseline="0">
                    <a:solidFill>
                      <a:schemeClr val="tx1"/>
                    </a:solidFill>
                    <a:latin typeface="Constantia" panose="02030602050306030303" pitchFamily="18" charset="0"/>
                    <a:ea typeface="+mn-ea"/>
                    <a:cs typeface="+mn-cs"/>
                  </a:defRPr>
                </a:pPr>
                <a:r>
                  <a:rPr lang="en-US" dirty="0"/>
                  <a:t>Calendar Year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1" i="0" u="none" strike="noStrike" kern="1200" baseline="0">
                  <a:solidFill>
                    <a:schemeClr val="tx1"/>
                  </a:solidFill>
                  <a:latin typeface="Constantia" panose="02030602050306030303" pitchFamily="18" charset="0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out"/>
        <c:minorTickMark val="none"/>
        <c:tickLblPos val="nextTo"/>
        <c:spPr>
          <a:noFill/>
          <a:ln w="12700" cap="rnd" cmpd="sng" algn="ctr">
            <a:solidFill>
              <a:schemeClr val="tx1">
                <a:tint val="75000"/>
                <a:lumMod val="90000"/>
              </a:schemeClr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/>
                </a:solidFill>
                <a:latin typeface="Constantia" panose="02030602050306030303" pitchFamily="18" charset="0"/>
                <a:ea typeface="+mn-ea"/>
                <a:cs typeface="+mn-cs"/>
              </a:defRPr>
            </a:pPr>
            <a:endParaRPr lang="en-US"/>
          </a:p>
        </c:txPr>
        <c:crossAx val="34428416"/>
        <c:crosses val="autoZero"/>
        <c:auto val="1"/>
        <c:lblAlgn val="ctr"/>
        <c:lblOffset val="100"/>
        <c:noMultiLvlLbl val="0"/>
      </c:catAx>
      <c:valAx>
        <c:axId val="34428416"/>
        <c:scaling>
          <c:orientation val="minMax"/>
        </c:scaling>
        <c:delete val="0"/>
        <c:axPos val="l"/>
        <c:majorGridlines>
          <c:spPr>
            <a:ln w="12700" cap="rnd" cmpd="sng" algn="ctr">
              <a:solidFill>
                <a:schemeClr val="tx1">
                  <a:tint val="75000"/>
                  <a:lumMod val="90000"/>
                </a:schemeClr>
              </a:solidFill>
              <a:prstDash val="solid"/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1" i="0" u="none" strike="noStrike" kern="1200" baseline="0">
                    <a:solidFill>
                      <a:schemeClr val="tx1"/>
                    </a:solidFill>
                    <a:latin typeface="Constantia" panose="02030602050306030303" pitchFamily="18" charset="0"/>
                    <a:ea typeface="+mn-ea"/>
                    <a:cs typeface="+mn-cs"/>
                  </a:defRPr>
                </a:pPr>
                <a:r>
                  <a:rPr lang="en-US" dirty="0"/>
                  <a:t>Number of Participants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1" i="0" u="none" strike="noStrike" kern="1200" baseline="0">
                  <a:solidFill>
                    <a:schemeClr val="tx1"/>
                  </a:solidFill>
                  <a:latin typeface="Constantia" panose="02030602050306030303" pitchFamily="18" charset="0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out"/>
        <c:minorTickMark val="none"/>
        <c:tickLblPos val="nextTo"/>
        <c:spPr>
          <a:noFill/>
          <a:ln w="12700" cap="rnd" cmpd="sng" algn="ctr">
            <a:solidFill>
              <a:schemeClr val="tx1">
                <a:tint val="75000"/>
                <a:lumMod val="90000"/>
              </a:schemeClr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/>
                </a:solidFill>
                <a:latin typeface="Constantia" panose="02030602050306030303" pitchFamily="18" charset="0"/>
                <a:ea typeface="+mn-ea"/>
                <a:cs typeface="+mn-cs"/>
              </a:defRPr>
            </a:pPr>
            <a:endParaRPr lang="en-US"/>
          </a:p>
        </c:txPr>
        <c:crossAx val="3442688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12700" cap="rnd" cmpd="sng" algn="ctr">
      <a:noFill/>
      <a:prstDash val="solid"/>
    </a:ln>
    <a:effectLst/>
  </c:spPr>
  <c:txPr>
    <a:bodyPr/>
    <a:lstStyle/>
    <a:p>
      <a:pPr>
        <a:defRPr>
          <a:latin typeface="Constantia" panose="02030602050306030303" pitchFamily="18" charset="0"/>
        </a:defRPr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2.357318029546825E-2"/>
          <c:y val="5.0317024978619236E-2"/>
          <c:w val="0.97642679900744422"/>
          <c:h val="0.754901412604323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1.6494845360824663E-3"/>
                  <c:y val="-1.4410274582423624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806" b="1" i="0" u="none" strike="noStrike" kern="1200" baseline="0">
                        <a:solidFill>
                          <a:schemeClr val="tx1"/>
                        </a:solidFill>
                        <a:latin typeface="Constantia" panose="02030602050306030303" pitchFamily="18" charset="0"/>
                        <a:ea typeface="Times New Roman"/>
                        <a:cs typeface="Times New Roman"/>
                      </a:defRPr>
                    </a:pPr>
                    <a:r>
                      <a:rPr lang="en-US" dirty="0"/>
                      <a:t>499</a:t>
                    </a:r>
                  </a:p>
                </c:rich>
              </c:tx>
              <c:spPr>
                <a:noFill/>
                <a:ln w="25488"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806" b="1" i="0" u="none" strike="noStrike" kern="1200" baseline="0">
                      <a:solidFill>
                        <a:schemeClr val="tx1"/>
                      </a:solidFill>
                      <a:latin typeface="Constantia" panose="02030602050306030303" pitchFamily="18" charset="0"/>
                      <a:ea typeface="Times New Roman"/>
                      <a:cs typeface="Times New Roman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7.7822680412371129E-2"/>
                      <c:h val="6.144021459570885E-2"/>
                    </c:manualLayout>
                  </c15:layout>
                  <c15:showDataLabelsRange val="0"/>
                </c:ext>
                <c:ext xmlns:c16="http://schemas.microsoft.com/office/drawing/2014/chart" uri="{C3380CC4-5D6E-409C-BE32-E72D297353CC}">
                  <c16:uniqueId val="{00000000-994E-4CF1-8289-2053E9336E4A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 dirty="0"/>
                      <a:t>192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1-994E-4CF1-8289-2053E9336E4A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en-US" dirty="0"/>
                      <a:t>94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2-994E-4CF1-8289-2053E9336E4A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r>
                      <a:rPr lang="en-US" dirty="0"/>
                      <a:t>119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3-994E-4CF1-8289-2053E9336E4A}"/>
                </c:ext>
              </c:extLst>
            </c:dLbl>
            <c:dLbl>
              <c:idx val="4"/>
              <c:layout>
                <c:manualLayout>
                  <c:x val="4.9484536082473624E-3"/>
                  <c:y val="0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54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4-994E-4CF1-8289-2053E9336E4A}"/>
                </c:ext>
              </c:extLst>
            </c:dLbl>
            <c:dLbl>
              <c:idx val="5"/>
              <c:layout>
                <c:manualLayout>
                  <c:x val="4.9484536082474223E-3"/>
                  <c:y val="3.1533303140816311E-3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47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5-994E-4CF1-8289-2053E9336E4A}"/>
                </c:ext>
              </c:extLst>
            </c:dLbl>
            <c:dLbl>
              <c:idx val="6"/>
              <c:tx>
                <c:rich>
                  <a:bodyPr/>
                  <a:lstStyle/>
                  <a:p>
                    <a:r>
                      <a:rPr lang="en-US" dirty="0"/>
                      <a:t>65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6-994E-4CF1-8289-2053E9336E4A}"/>
                </c:ext>
              </c:extLst>
            </c:dLbl>
            <c:dLbl>
              <c:idx val="7"/>
              <c:tx>
                <c:rich>
                  <a:bodyPr/>
                  <a:lstStyle/>
                  <a:p>
                    <a:r>
                      <a:rPr lang="en-US" dirty="0"/>
                      <a:t>15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7-994E-4CF1-8289-2053E9336E4A}"/>
                </c:ext>
              </c:extLst>
            </c:dLbl>
            <c:dLbl>
              <c:idx val="8"/>
              <c:tx>
                <c:rich>
                  <a:bodyPr/>
                  <a:lstStyle/>
                  <a:p>
                    <a:r>
                      <a:rPr lang="en-US" dirty="0"/>
                      <a:t>13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8-994E-4CF1-8289-2053E9336E4A}"/>
                </c:ext>
              </c:extLst>
            </c:dLbl>
            <c:spPr>
              <a:noFill/>
              <a:ln w="25488"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6" b="1" i="0" u="none" strike="noStrike" kern="1200" baseline="0">
                    <a:solidFill>
                      <a:schemeClr val="tx1"/>
                    </a:solidFill>
                    <a:latin typeface="Constantia" panose="02030602050306030303" pitchFamily="18" charset="0"/>
                    <a:ea typeface="Times New Roman"/>
                    <a:cs typeface="Times New Roman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Sheet1!$B$1:$J$1</c:f>
              <c:strCache>
                <c:ptCount val="9"/>
                <c:pt idx="0">
                  <c:v>&lt;1</c:v>
                </c:pt>
                <c:pt idx="1">
                  <c:v>1-2</c:v>
                </c:pt>
                <c:pt idx="2">
                  <c:v>2-3</c:v>
                </c:pt>
                <c:pt idx="3">
                  <c:v>3-5</c:v>
                </c:pt>
                <c:pt idx="4">
                  <c:v>5-7</c:v>
                </c:pt>
                <c:pt idx="5">
                  <c:v>7-10</c:v>
                </c:pt>
                <c:pt idx="6">
                  <c:v>10-25</c:v>
                </c:pt>
                <c:pt idx="7">
                  <c:v>25-40</c:v>
                </c:pt>
                <c:pt idx="8">
                  <c:v>40+</c:v>
                </c:pt>
              </c:strCache>
            </c:strRef>
          </c:cat>
          <c:val>
            <c:numRef>
              <c:f>Sheet1!$B$2:$J$2</c:f>
              <c:numCache>
                <c:formatCode>General</c:formatCode>
                <c:ptCount val="9"/>
                <c:pt idx="0">
                  <c:v>499</c:v>
                </c:pt>
                <c:pt idx="1">
                  <c:v>192</c:v>
                </c:pt>
                <c:pt idx="2">
                  <c:v>94</c:v>
                </c:pt>
                <c:pt idx="3">
                  <c:v>119</c:v>
                </c:pt>
                <c:pt idx="4">
                  <c:v>54</c:v>
                </c:pt>
                <c:pt idx="5">
                  <c:v>47</c:v>
                </c:pt>
                <c:pt idx="6">
                  <c:v>65</c:v>
                </c:pt>
                <c:pt idx="7">
                  <c:v>15</c:v>
                </c:pt>
                <c:pt idx="8">
                  <c:v>13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994E-4CF1-8289-2053E9336E4A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Sheet1!$B$1:$J$1</c:f>
              <c:strCache>
                <c:ptCount val="9"/>
                <c:pt idx="0">
                  <c:v>&lt;1</c:v>
                </c:pt>
                <c:pt idx="1">
                  <c:v>1-2</c:v>
                </c:pt>
                <c:pt idx="2">
                  <c:v>2-3</c:v>
                </c:pt>
                <c:pt idx="3">
                  <c:v>3-5</c:v>
                </c:pt>
                <c:pt idx="4">
                  <c:v>5-7</c:v>
                </c:pt>
                <c:pt idx="5">
                  <c:v>7-10</c:v>
                </c:pt>
                <c:pt idx="6">
                  <c:v>10-25</c:v>
                </c:pt>
                <c:pt idx="7">
                  <c:v>25-40</c:v>
                </c:pt>
                <c:pt idx="8">
                  <c:v>40+</c:v>
                </c:pt>
              </c:strCache>
            </c:strRef>
          </c:cat>
          <c:val>
            <c:numRef>
              <c:f>Sheet1!$B$3:$J$3</c:f>
              <c:numCache>
                <c:formatCode>General</c:formatCode>
                <c:ptCount val="9"/>
              </c:numCache>
            </c:numRef>
          </c:val>
          <c:extLst>
            <c:ext xmlns:c16="http://schemas.microsoft.com/office/drawing/2014/chart" uri="{C3380CC4-5D6E-409C-BE32-E72D297353CC}">
              <c16:uniqueId val="{0000000A-994E-4CF1-8289-2053E9336E4A}"/>
            </c:ext>
          </c:extLst>
        </c:ser>
        <c:ser>
          <c:idx val="2"/>
          <c:order val="2"/>
          <c:tx>
            <c:strRef>
              <c:f>Sheet1!$A$4</c:f>
              <c:strCache>
                <c:ptCount val="1"/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Sheet1!$B$1:$J$1</c:f>
              <c:strCache>
                <c:ptCount val="9"/>
                <c:pt idx="0">
                  <c:v>&lt;1</c:v>
                </c:pt>
                <c:pt idx="1">
                  <c:v>1-2</c:v>
                </c:pt>
                <c:pt idx="2">
                  <c:v>2-3</c:v>
                </c:pt>
                <c:pt idx="3">
                  <c:v>3-5</c:v>
                </c:pt>
                <c:pt idx="4">
                  <c:v>5-7</c:v>
                </c:pt>
                <c:pt idx="5">
                  <c:v>7-10</c:v>
                </c:pt>
                <c:pt idx="6">
                  <c:v>10-25</c:v>
                </c:pt>
                <c:pt idx="7">
                  <c:v>25-40</c:v>
                </c:pt>
                <c:pt idx="8">
                  <c:v>40+</c:v>
                </c:pt>
              </c:strCache>
            </c:strRef>
          </c:cat>
          <c:val>
            <c:numRef>
              <c:f>Sheet1!$B$4:$J$4</c:f>
              <c:numCache>
                <c:formatCode>General</c:formatCode>
                <c:ptCount val="9"/>
              </c:numCache>
            </c:numRef>
          </c:val>
          <c:extLst>
            <c:ext xmlns:c16="http://schemas.microsoft.com/office/drawing/2014/chart" uri="{C3380CC4-5D6E-409C-BE32-E72D297353CC}">
              <c16:uniqueId val="{0000000B-994E-4CF1-8289-2053E9336E4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overlap val="80"/>
        <c:axId val="33567488"/>
        <c:axId val="33569024"/>
      </c:barChart>
      <c:catAx>
        <c:axId val="33567488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806" b="1" i="0" u="none" strike="noStrike" kern="1200" baseline="0">
                    <a:solidFill>
                      <a:schemeClr val="tx1"/>
                    </a:solidFill>
                    <a:latin typeface="Constantia" panose="02030602050306030303" pitchFamily="18" charset="0"/>
                    <a:ea typeface="Times New Roman"/>
                    <a:cs typeface="Times New Roman"/>
                  </a:defRPr>
                </a:pPr>
                <a:r>
                  <a:rPr lang="en-US" b="1" dirty="0">
                    <a:latin typeface="Constantia" panose="02030602050306030303" pitchFamily="18" charset="0"/>
                  </a:rPr>
                  <a:t>Number of Employees x 100</a:t>
                </a:r>
                <a:r>
                  <a:rPr lang="en-US" dirty="0">
                    <a:latin typeface="Constantia" panose="02030602050306030303" pitchFamily="18" charset="0"/>
                  </a:rPr>
                  <a:t> </a:t>
                </a:r>
              </a:p>
            </c:rich>
          </c:tx>
          <c:layout>
            <c:manualLayout>
              <c:xMode val="edge"/>
              <c:yMode val="edge"/>
              <c:x val="0.36340427653797164"/>
              <c:y val="0.92495868353534461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806" b="1" i="0" u="none" strike="noStrike" kern="1200" baseline="0">
                  <a:solidFill>
                    <a:schemeClr val="tx1"/>
                  </a:solidFill>
                  <a:latin typeface="Constantia" panose="02030602050306030303" pitchFamily="18" charset="0"/>
                  <a:ea typeface="Times New Roman"/>
                  <a:cs typeface="Times New Roman"/>
                </a:defRPr>
              </a:pPr>
              <a:endParaRPr lang="en-US"/>
            </a:p>
          </c:txPr>
        </c:title>
        <c:numFmt formatCode="General" sourceLinked="1"/>
        <c:majorTickMark val="in"/>
        <c:minorTickMark val="none"/>
        <c:tickLblPos val="nextTo"/>
        <c:spPr>
          <a:noFill/>
          <a:ln w="3186" cap="rnd" cmpd="sng" algn="ctr">
            <a:solidFill>
              <a:schemeClr val="tx1"/>
            </a:solidFill>
            <a:prstDash val="solid"/>
            <a:round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1806" b="1" i="0" u="none" strike="noStrike" kern="1200" baseline="0">
                <a:solidFill>
                  <a:schemeClr val="tx1"/>
                </a:solidFill>
                <a:latin typeface="Constantia" panose="02030602050306030303" pitchFamily="18" charset="0"/>
                <a:ea typeface="Times New Roman"/>
                <a:cs typeface="Times New Roman"/>
              </a:defRPr>
            </a:pPr>
            <a:endParaRPr lang="en-US"/>
          </a:p>
        </c:txPr>
        <c:crossAx val="33569024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3356902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one"/>
        <c:spPr>
          <a:noFill/>
          <a:ln w="9558" cap="rnd" cmpd="sng" algn="ctr">
            <a:noFill/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6" b="1" i="0" u="none" strike="noStrike" kern="1200" baseline="0">
                <a:solidFill>
                  <a:schemeClr val="tx1"/>
                </a:solidFill>
                <a:latin typeface="Constantia" panose="02030602050306030303" pitchFamily="18" charset="0"/>
                <a:ea typeface="Times New Roman"/>
                <a:cs typeface="Times New Roman"/>
              </a:defRPr>
            </a:pPr>
            <a:endParaRPr lang="en-US"/>
          </a:p>
        </c:txPr>
        <c:crossAx val="33567488"/>
        <c:crosses val="autoZero"/>
        <c:crossBetween val="between"/>
      </c:valAx>
      <c:spPr>
        <a:noFill/>
        <a:ln w="25400">
          <a:noFill/>
        </a:ln>
        <a:effectLst/>
      </c:spPr>
    </c:plotArea>
    <c:plotVisOnly val="1"/>
    <c:dispBlanksAs val="gap"/>
    <c:showDLblsOverMax val="0"/>
  </c:chart>
  <c:spPr>
    <a:noFill/>
    <a:ln w="12700" cap="rnd" cmpd="sng" algn="ctr">
      <a:noFill/>
      <a:prstDash val="solid"/>
    </a:ln>
    <a:effectLst/>
  </c:spPr>
  <c:txPr>
    <a:bodyPr/>
    <a:lstStyle/>
    <a:p>
      <a:pPr>
        <a:defRPr sz="1806" b="1" i="0" u="none" strike="noStrike" baseline="0">
          <a:solidFill>
            <a:schemeClr val="tx1"/>
          </a:solidFill>
          <a:latin typeface="Constantia" panose="02030602050306030303" pitchFamily="18" charset="0"/>
          <a:ea typeface="Times New Roman"/>
          <a:cs typeface="Times New Roman"/>
        </a:defRPr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</c:title>
    <c:autoTitleDeleted val="0"/>
    <c:plotArea>
      <c:layout>
        <c:manualLayout>
          <c:layoutTarget val="inner"/>
          <c:xMode val="edge"/>
          <c:yMode val="edge"/>
          <c:x val="0.31481481481481483"/>
          <c:y val="0.18723404255319148"/>
          <c:w val="0.39506172839506171"/>
          <c:h val="0.68085106382978722"/>
        </c:manualLayout>
      </c:layout>
      <c:pieChart>
        <c:varyColors val="1"/>
        <c:ser>
          <c:idx val="0"/>
          <c:order val="0"/>
          <c:tx>
            <c:strRef>
              <c:f>Sheet1!$A$2</c:f>
              <c:strCache>
                <c:ptCount val="1"/>
              </c:strCache>
            </c:strRef>
          </c:tx>
          <c:spPr>
            <a:solidFill>
              <a:schemeClr val="accent1"/>
            </a:solidFill>
            <a:ln w="12619">
              <a:solidFill>
                <a:schemeClr val="tx1"/>
              </a:solidFill>
              <a:prstDash val="solid"/>
            </a:ln>
          </c:spPr>
          <c:dPt>
            <c:idx val="0"/>
            <c:bubble3D val="0"/>
            <c:spPr>
              <a:solidFill>
                <a:schemeClr val="accent2">
                  <a:lumMod val="50000"/>
                </a:schemeClr>
              </a:solidFill>
              <a:ln w="12619">
                <a:solidFill>
                  <a:schemeClr val="tx1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1-1C12-4D0B-B0C8-0A900D43C209}"/>
              </c:ext>
            </c:extLst>
          </c:dPt>
          <c:dPt>
            <c:idx val="1"/>
            <c:bubble3D val="0"/>
            <c:spPr>
              <a:solidFill>
                <a:schemeClr val="accent2">
                  <a:lumMod val="40000"/>
                  <a:lumOff val="60000"/>
                </a:schemeClr>
              </a:solidFill>
              <a:ln w="12619">
                <a:solidFill>
                  <a:schemeClr val="tx1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3-1C12-4D0B-B0C8-0A900D43C209}"/>
              </c:ext>
            </c:extLst>
          </c:dPt>
          <c:dPt>
            <c:idx val="2"/>
            <c:bubble3D val="0"/>
            <c:extLst>
              <c:ext xmlns:c16="http://schemas.microsoft.com/office/drawing/2014/chart" uri="{C3380CC4-5D6E-409C-BE32-E72D297353CC}">
                <c16:uniqueId val="{00000004-1C12-4D0B-B0C8-0A900D43C209}"/>
              </c:ext>
            </c:extLst>
          </c:dPt>
          <c:dLbls>
            <c:dLbl>
              <c:idx val="0"/>
              <c:layout>
                <c:manualLayout>
                  <c:x val="2.922069080679748E-2"/>
                  <c:y val="-5.953887853044711E-3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1036 -Star</a:t>
                    </a:r>
                  </a:p>
                </c:rich>
              </c:tx>
              <c:dLblPos val="bestFi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1-1C12-4D0B-B0C8-0A900D43C209}"/>
                </c:ext>
              </c:extLst>
            </c:dLbl>
            <c:dLbl>
              <c:idx val="1"/>
              <c:layout>
                <c:manualLayout>
                  <c:x val="-3.4982594957033306E-2"/>
                  <c:y val="-2.9329495028748556E-2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MWF- 57</a:t>
                    </a:r>
                  </a:p>
                </c:rich>
              </c:tx>
              <c:dLblPos val="bestFi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3-1C12-4D0B-B0C8-0A900D43C209}"/>
                </c:ext>
              </c:extLst>
            </c:dLbl>
            <c:dLbl>
              <c:idx val="2"/>
              <c:layout>
                <c:manualLayout>
                  <c:x val="7.9551193947412363E-2"/>
                  <c:y val="-2.7429479582579821E-2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03 - Merit</a:t>
                    </a:r>
                  </a:p>
                </c:rich>
              </c:tx>
              <c:dLblPos val="bestFi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4-1C12-4D0B-B0C8-0A900D43C209}"/>
                </c:ext>
              </c:extLst>
            </c:dLbl>
            <c:spPr>
              <a:noFill/>
              <a:ln w="25237">
                <a:noFill/>
              </a:ln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Sheet1!$B$1:$D$1</c:f>
              <c:strCache>
                <c:ptCount val="3"/>
                <c:pt idx="0">
                  <c:v>Star</c:v>
                </c:pt>
                <c:pt idx="1">
                  <c:v>MWF</c:v>
                </c:pt>
                <c:pt idx="2">
                  <c:v>Merit</c:v>
                </c:pt>
              </c:strCache>
            </c:strRef>
          </c:cat>
          <c:val>
            <c:numRef>
              <c:f>Sheet1!$B$2:$D$2</c:f>
              <c:numCache>
                <c:formatCode>General</c:formatCode>
                <c:ptCount val="3"/>
                <c:pt idx="0">
                  <c:v>1036</c:v>
                </c:pt>
                <c:pt idx="1">
                  <c:v>57</c:v>
                </c:pt>
                <c:pt idx="2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1C12-4D0B-B0C8-0A900D43C20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 w="25308">
          <a:noFill/>
        </a:ln>
      </c:spPr>
    </c:plotArea>
    <c:plotVisOnly val="1"/>
    <c:dispBlanksAs val="zero"/>
    <c:showDLblsOverMax val="0"/>
  </c:chart>
  <c:spPr>
    <a:noFill/>
    <a:ln>
      <a:noFill/>
    </a:ln>
  </c:spPr>
  <c:txPr>
    <a:bodyPr/>
    <a:lstStyle/>
    <a:p>
      <a:pPr>
        <a:defRPr sz="1789" b="1" i="0" u="none" strike="noStrike" baseline="0">
          <a:solidFill>
            <a:srgbClr val="000000"/>
          </a:solidFill>
          <a:latin typeface="Constantia" panose="02030602050306030303" pitchFamily="18" charset="0"/>
          <a:ea typeface="Times New Roman"/>
          <a:cs typeface="Times New Roman"/>
        </a:defRPr>
      </a:pPr>
      <a:endParaRPr lang="en-US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6793487097298676E-3"/>
          <c:y val="0.2418584317585302"/>
          <c:w val="0.98110121317054044"/>
          <c:h val="0.68485441514055456"/>
        </c:manualLayout>
      </c:layout>
      <c:barChart>
        <c:barDir val="col"/>
        <c:grouping val="clustered"/>
        <c:varyColors val="0"/>
        <c:ser>
          <c:idx val="1"/>
          <c:order val="0"/>
          <c:tx>
            <c:strRef>
              <c:f>Sheet1!$B$1</c:f>
              <c:strCache>
                <c:ptCount val="1"/>
              </c:strCache>
            </c:strRef>
          </c:tx>
          <c:spPr>
            <a:solidFill>
              <a:schemeClr val="accent1"/>
            </a:solidFill>
            <a:ln w="22102">
              <a:noFill/>
            </a:ln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r>
                      <a:rPr lang="en-US" dirty="0"/>
                      <a:t>23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0-7931-42AF-A705-E55511778E5A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 dirty="0"/>
                      <a:t>31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1-7931-42AF-A705-E55511778E5A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en-US" dirty="0"/>
                      <a:t>6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2-7931-42AF-A705-E55511778E5A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r>
                      <a:rPr lang="en-US" dirty="0"/>
                      <a:t>28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3-7931-42AF-A705-E55511778E5A}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r>
                      <a:rPr lang="en-US" dirty="0"/>
                      <a:t>6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4-7931-42AF-A705-E55511778E5A}"/>
                </c:ext>
              </c:extLst>
            </c:dLbl>
            <c:dLbl>
              <c:idx val="5"/>
              <c:tx>
                <c:rich>
                  <a:bodyPr/>
                  <a:lstStyle/>
                  <a:p>
                    <a:r>
                      <a:rPr lang="en-US" dirty="0"/>
                      <a:t>2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5-7931-42AF-A705-E55511778E5A}"/>
                </c:ext>
              </c:extLst>
            </c:dLbl>
            <c:dLbl>
              <c:idx val="6"/>
              <c:tx>
                <c:rich>
                  <a:bodyPr/>
                  <a:lstStyle/>
                  <a:p>
                    <a:r>
                      <a:rPr lang="en-US" dirty="0"/>
                      <a:t>47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6-7931-42AF-A705-E55511778E5A}"/>
                </c:ext>
              </c:extLst>
            </c:dLbl>
            <c:dLbl>
              <c:idx val="7"/>
              <c:tx>
                <c:rich>
                  <a:bodyPr/>
                  <a:lstStyle/>
                  <a:p>
                    <a:r>
                      <a:rPr lang="en-US" dirty="0"/>
                      <a:t>30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7-7931-42AF-A705-E55511778E5A}"/>
                </c:ext>
              </c:extLst>
            </c:dLbl>
            <c:dLbl>
              <c:idx val="8"/>
              <c:tx>
                <c:rich>
                  <a:bodyPr/>
                  <a:lstStyle/>
                  <a:p>
                    <a:r>
                      <a:rPr lang="en-US" dirty="0"/>
                      <a:t>11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8-7931-42AF-A705-E55511778E5A}"/>
                </c:ext>
              </c:extLst>
            </c:dLbl>
            <c:dLbl>
              <c:idx val="9"/>
              <c:tx>
                <c:rich>
                  <a:bodyPr/>
                  <a:lstStyle/>
                  <a:p>
                    <a:r>
                      <a:rPr lang="en-US" dirty="0"/>
                      <a:t>75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9-7931-42AF-A705-E55511778E5A}"/>
                </c:ext>
              </c:extLst>
            </c:dLbl>
            <c:dLbl>
              <c:idx val="10"/>
              <c:tx>
                <c:rich>
                  <a:bodyPr/>
                  <a:lstStyle/>
                  <a:p>
                    <a:r>
                      <a:rPr lang="en-US" dirty="0"/>
                      <a:t>10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A-7931-42AF-A705-E55511778E5A}"/>
                </c:ext>
              </c:extLst>
            </c:dLbl>
            <c:dLbl>
              <c:idx val="11"/>
              <c:tx>
                <c:rich>
                  <a:bodyPr/>
                  <a:lstStyle/>
                  <a:p>
                    <a:r>
                      <a:rPr lang="en-US" dirty="0"/>
                      <a:t>76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B-7931-42AF-A705-E55511778E5A}"/>
                </c:ext>
              </c:extLst>
            </c:dLbl>
            <c:dLbl>
              <c:idx val="12"/>
              <c:tx>
                <c:rich>
                  <a:bodyPr/>
                  <a:lstStyle/>
                  <a:p>
                    <a:r>
                      <a:rPr lang="en-US" dirty="0"/>
                      <a:t>19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C-7931-42AF-A705-E55511778E5A}"/>
                </c:ext>
              </c:extLst>
            </c:dLbl>
            <c:dLbl>
              <c:idx val="13"/>
              <c:tx>
                <c:rich>
                  <a:bodyPr/>
                  <a:lstStyle/>
                  <a:p>
                    <a:r>
                      <a:rPr lang="en-US" dirty="0"/>
                      <a:t>8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D-7931-42AF-A705-E55511778E5A}"/>
                </c:ext>
              </c:extLst>
            </c:dLbl>
            <c:dLbl>
              <c:idx val="14"/>
              <c:tx>
                <c:rich>
                  <a:bodyPr/>
                  <a:lstStyle/>
                  <a:p>
                    <a:r>
                      <a:rPr lang="en-US" dirty="0"/>
                      <a:t>26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E-7931-42AF-A705-E55511778E5A}"/>
                </c:ext>
              </c:extLst>
            </c:dLbl>
            <c:dLbl>
              <c:idx val="15"/>
              <c:tx>
                <c:rich>
                  <a:bodyPr/>
                  <a:lstStyle/>
                  <a:p>
                    <a:r>
                      <a:rPr lang="en-US" dirty="0"/>
                      <a:t>20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F-7931-42AF-A705-E55511778E5A}"/>
                </c:ext>
              </c:extLst>
            </c:dLbl>
            <c:dLbl>
              <c:idx val="16"/>
              <c:tx>
                <c:rich>
                  <a:bodyPr/>
                  <a:lstStyle/>
                  <a:p>
                    <a:r>
                      <a:rPr lang="en-US" dirty="0"/>
                      <a:t>11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10-7931-42AF-A705-E55511778E5A}"/>
                </c:ext>
              </c:extLst>
            </c:dLbl>
            <c:dLbl>
              <c:idx val="17"/>
              <c:tx>
                <c:rich>
                  <a:bodyPr/>
                  <a:lstStyle/>
                  <a:p>
                    <a:r>
                      <a:rPr lang="en-US" dirty="0"/>
                      <a:t>10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11-7931-42AF-A705-E55511778E5A}"/>
                </c:ext>
              </c:extLst>
            </c:dLbl>
            <c:dLbl>
              <c:idx val="18"/>
              <c:tx>
                <c:rich>
                  <a:bodyPr/>
                  <a:lstStyle/>
                  <a:p>
                    <a:r>
                      <a:rPr lang="en-US" dirty="0"/>
                      <a:t>15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12-7931-42AF-A705-E55511778E5A}"/>
                </c:ext>
              </c:extLst>
            </c:dLbl>
            <c:dLbl>
              <c:idx val="19"/>
              <c:tx>
                <c:rich>
                  <a:bodyPr/>
                  <a:lstStyle/>
                  <a:p>
                    <a:r>
                      <a:rPr lang="en-US" dirty="0"/>
                      <a:t>8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13-7931-42AF-A705-E55511778E5A}"/>
                </c:ext>
              </c:extLst>
            </c:dLbl>
            <c:dLbl>
              <c:idx val="20"/>
              <c:tx>
                <c:rich>
                  <a:bodyPr/>
                  <a:lstStyle/>
                  <a:p>
                    <a:r>
                      <a:rPr lang="en-US" dirty="0"/>
                      <a:t>36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14-7931-42AF-A705-E55511778E5A}"/>
                </c:ext>
              </c:extLst>
            </c:dLbl>
            <c:dLbl>
              <c:idx val="21"/>
              <c:tx>
                <c:rich>
                  <a:bodyPr/>
                  <a:lstStyle/>
                  <a:p>
                    <a:r>
                      <a:rPr lang="en-US" dirty="0"/>
                      <a:t>6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15-7931-42AF-A705-E55511778E5A}"/>
                </c:ext>
              </c:extLst>
            </c:dLbl>
            <c:dLbl>
              <c:idx val="22"/>
              <c:layout>
                <c:manualLayout>
                  <c:x val="-5.7944769737409739E-3"/>
                  <c:y val="-1.5015611385073598E-16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36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16-7931-42AF-A705-E55511778E5A}"/>
                </c:ext>
              </c:extLst>
            </c:dLbl>
            <c:dLbl>
              <c:idx val="23"/>
              <c:tx>
                <c:rich>
                  <a:bodyPr/>
                  <a:lstStyle/>
                  <a:p>
                    <a:r>
                      <a:rPr lang="en-US" dirty="0"/>
                      <a:t>94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17-7931-42AF-A705-E55511778E5A}"/>
                </c:ext>
              </c:extLst>
            </c:dLbl>
            <c:dLbl>
              <c:idx val="24"/>
              <c:tx>
                <c:rich>
                  <a:bodyPr/>
                  <a:lstStyle/>
                  <a:p>
                    <a:r>
                      <a:rPr lang="en-US" dirty="0"/>
                      <a:t>29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18-7931-42AF-A705-E55511778E5A}"/>
                </c:ext>
              </c:extLst>
            </c:dLbl>
            <c:dLbl>
              <c:idx val="25"/>
              <c:layout>
                <c:manualLayout>
                  <c:x val="2.1909803377628007E-3"/>
                  <c:y val="-1.2322858903265621E-3"/>
                </c:manualLayout>
              </c:layout>
              <c:tx>
                <c:rich>
                  <a:bodyPr wrap="square" lIns="38100" tIns="19050" rIns="38100" bIns="19050" anchor="ctr">
                    <a:noAutofit/>
                  </a:bodyPr>
                  <a:lstStyle/>
                  <a:p>
                    <a:pPr>
                      <a:defRPr/>
                    </a:pPr>
                    <a:r>
                      <a:rPr lang="en-US" dirty="0"/>
                      <a:t>87</a:t>
                    </a:r>
                  </a:p>
                </c:rich>
              </c:tx>
              <c:spPr>
                <a:noFill/>
                <a:ln w="22102">
                  <a:noFill/>
                </a:ln>
              </c:sp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2.7796237218418771E-2"/>
                      <c:h val="3.110289587184226E-2"/>
                    </c:manualLayout>
                  </c15:layout>
                  <c15:showDataLabelsRange val="0"/>
                </c:ext>
                <c:ext xmlns:c16="http://schemas.microsoft.com/office/drawing/2014/chart" uri="{C3380CC4-5D6E-409C-BE32-E72D297353CC}">
                  <c16:uniqueId val="{00000019-7931-42AF-A705-E55511778E5A}"/>
                </c:ext>
              </c:extLst>
            </c:dLbl>
            <c:dLbl>
              <c:idx val="26"/>
              <c:layout>
                <c:manualLayout>
                  <c:x val="-1.4607685705998272E-3"/>
                  <c:y val="9.8582871226124465E-3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5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1A-7931-42AF-A705-E55511778E5A}"/>
                </c:ext>
              </c:extLst>
            </c:dLbl>
            <c:dLbl>
              <c:idx val="27"/>
              <c:tx>
                <c:rich>
                  <a:bodyPr wrap="square" lIns="38100" tIns="19050" rIns="38100" bIns="19050" anchor="ctr">
                    <a:noAutofit/>
                  </a:bodyPr>
                  <a:lstStyle/>
                  <a:p>
                    <a:pPr>
                      <a:defRPr/>
                    </a:pPr>
                    <a:r>
                      <a:rPr lang="en-US" dirty="0"/>
                      <a:t>3</a:t>
                    </a:r>
                  </a:p>
                </c:rich>
              </c:tx>
              <c:spPr>
                <a:noFill/>
                <a:ln w="22102">
                  <a:noFill/>
                </a:ln>
              </c:sp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showDataLabelsRange val="0"/>
                </c:ext>
                <c:ext xmlns:c16="http://schemas.microsoft.com/office/drawing/2014/chart" uri="{C3380CC4-5D6E-409C-BE32-E72D297353CC}">
                  <c16:uniqueId val="{0000001B-7931-42AF-A705-E55511778E5A}"/>
                </c:ext>
              </c:extLst>
            </c:dLbl>
            <c:dLbl>
              <c:idx val="28"/>
              <c:tx>
                <c:rich>
                  <a:bodyPr/>
                  <a:lstStyle/>
                  <a:p>
                    <a:r>
                      <a:rPr lang="en-US" dirty="0"/>
                      <a:t>263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1C-7931-42AF-A705-E55511778E5A}"/>
                </c:ext>
              </c:extLst>
            </c:dLbl>
            <c:dLbl>
              <c:idx val="29"/>
              <c:tx>
                <c:rich>
                  <a:bodyPr/>
                  <a:lstStyle/>
                  <a:p>
                    <a:r>
                      <a:rPr lang="en-US" dirty="0"/>
                      <a:t>8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1D-7931-42AF-A705-E55511778E5A}"/>
                </c:ext>
              </c:extLst>
            </c:dLbl>
            <c:dLbl>
              <c:idx val="30"/>
              <c:tx>
                <c:rich>
                  <a:bodyPr/>
                  <a:lstStyle/>
                  <a:p>
                    <a:r>
                      <a:rPr lang="en-US" dirty="0"/>
                      <a:t>33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1E-7931-42AF-A705-E55511778E5A}"/>
                </c:ext>
              </c:extLst>
            </c:dLbl>
            <c:dLbl>
              <c:idx val="31"/>
              <c:tx>
                <c:rich>
                  <a:bodyPr/>
                  <a:lstStyle/>
                  <a:p>
                    <a:r>
                      <a:rPr lang="en-US" dirty="0"/>
                      <a:t>13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1F-7931-42AF-A705-E55511778E5A}"/>
                </c:ext>
              </c:extLst>
            </c:dLbl>
            <c:spPr>
              <a:noFill/>
              <a:ln w="22102">
                <a:noFill/>
              </a:ln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Sheet1!$A$2:$A$33</c:f>
              <c:strCache>
                <c:ptCount val="32"/>
                <c:pt idx="0">
                  <c:v>AL</c:v>
                </c:pt>
                <c:pt idx="1">
                  <c:v>AR</c:v>
                </c:pt>
                <c:pt idx="2">
                  <c:v>CA</c:v>
                </c:pt>
                <c:pt idx="3">
                  <c:v>CO</c:v>
                </c:pt>
                <c:pt idx="4">
                  <c:v>CT</c:v>
                </c:pt>
                <c:pt idx="5">
                  <c:v>DE</c:v>
                </c:pt>
                <c:pt idx="6">
                  <c:v>FL</c:v>
                </c:pt>
                <c:pt idx="7">
                  <c:v>GA</c:v>
                </c:pt>
                <c:pt idx="8">
                  <c:v>ID</c:v>
                </c:pt>
                <c:pt idx="9">
                  <c:v>IL</c:v>
                </c:pt>
                <c:pt idx="10">
                  <c:v>KS</c:v>
                </c:pt>
                <c:pt idx="11">
                  <c:v>LA</c:v>
                </c:pt>
                <c:pt idx="12">
                  <c:v>MA</c:v>
                </c:pt>
                <c:pt idx="13">
                  <c:v>ME</c:v>
                </c:pt>
                <c:pt idx="14">
                  <c:v>MO</c:v>
                </c:pt>
                <c:pt idx="15">
                  <c:v>MS</c:v>
                </c:pt>
                <c:pt idx="16">
                  <c:v>MT</c:v>
                </c:pt>
                <c:pt idx="17">
                  <c:v>ND</c:v>
                </c:pt>
                <c:pt idx="18">
                  <c:v>NE</c:v>
                </c:pt>
                <c:pt idx="19">
                  <c:v>NH</c:v>
                </c:pt>
                <c:pt idx="20">
                  <c:v>NJ</c:v>
                </c:pt>
                <c:pt idx="21">
                  <c:v>NM</c:v>
                </c:pt>
                <c:pt idx="22">
                  <c:v>NY</c:v>
                </c:pt>
                <c:pt idx="23">
                  <c:v>OH</c:v>
                </c:pt>
                <c:pt idx="24">
                  <c:v>OK</c:v>
                </c:pt>
                <c:pt idx="25">
                  <c:v>PA</c:v>
                </c:pt>
                <c:pt idx="26">
                  <c:v>RI</c:v>
                </c:pt>
                <c:pt idx="27">
                  <c:v>SD</c:v>
                </c:pt>
                <c:pt idx="28">
                  <c:v>TX</c:v>
                </c:pt>
                <c:pt idx="29">
                  <c:v>VA</c:v>
                </c:pt>
                <c:pt idx="30">
                  <c:v>WI</c:v>
                </c:pt>
                <c:pt idx="31">
                  <c:v>WV</c:v>
                </c:pt>
              </c:strCache>
            </c:strRef>
          </c:cat>
          <c:val>
            <c:numRef>
              <c:f>Sheet1!$B$2:$B$33</c:f>
              <c:numCache>
                <c:formatCode>General</c:formatCode>
                <c:ptCount val="32"/>
                <c:pt idx="0">
                  <c:v>23</c:v>
                </c:pt>
                <c:pt idx="1">
                  <c:v>31</c:v>
                </c:pt>
                <c:pt idx="2">
                  <c:v>6</c:v>
                </c:pt>
                <c:pt idx="3">
                  <c:v>28</c:v>
                </c:pt>
                <c:pt idx="4">
                  <c:v>6</c:v>
                </c:pt>
                <c:pt idx="5">
                  <c:v>2</c:v>
                </c:pt>
                <c:pt idx="6">
                  <c:v>47</c:v>
                </c:pt>
                <c:pt idx="7">
                  <c:v>30</c:v>
                </c:pt>
                <c:pt idx="8">
                  <c:v>11</c:v>
                </c:pt>
                <c:pt idx="9">
                  <c:v>75</c:v>
                </c:pt>
                <c:pt idx="10">
                  <c:v>10</c:v>
                </c:pt>
                <c:pt idx="11">
                  <c:v>76</c:v>
                </c:pt>
                <c:pt idx="12">
                  <c:v>19</c:v>
                </c:pt>
                <c:pt idx="13">
                  <c:v>8</c:v>
                </c:pt>
                <c:pt idx="14">
                  <c:v>26</c:v>
                </c:pt>
                <c:pt idx="15">
                  <c:v>20</c:v>
                </c:pt>
                <c:pt idx="16">
                  <c:v>12</c:v>
                </c:pt>
                <c:pt idx="17">
                  <c:v>10</c:v>
                </c:pt>
                <c:pt idx="18">
                  <c:v>15</c:v>
                </c:pt>
                <c:pt idx="19">
                  <c:v>8</c:v>
                </c:pt>
                <c:pt idx="20">
                  <c:v>36</c:v>
                </c:pt>
                <c:pt idx="21">
                  <c:v>6</c:v>
                </c:pt>
                <c:pt idx="22">
                  <c:v>35</c:v>
                </c:pt>
                <c:pt idx="23">
                  <c:v>94</c:v>
                </c:pt>
                <c:pt idx="24">
                  <c:v>29</c:v>
                </c:pt>
                <c:pt idx="25">
                  <c:v>87</c:v>
                </c:pt>
                <c:pt idx="26">
                  <c:v>5</c:v>
                </c:pt>
                <c:pt idx="27">
                  <c:v>3</c:v>
                </c:pt>
                <c:pt idx="28">
                  <c:v>263</c:v>
                </c:pt>
                <c:pt idx="29">
                  <c:v>6</c:v>
                </c:pt>
                <c:pt idx="30">
                  <c:v>33</c:v>
                </c:pt>
                <c:pt idx="31">
                  <c:v>13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20-7931-42AF-A705-E55511778E5A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40"/>
        <c:axId val="31017600"/>
        <c:axId val="31655424"/>
      </c:barChart>
      <c:catAx>
        <c:axId val="31017600"/>
        <c:scaling>
          <c:orientation val="minMax"/>
        </c:scaling>
        <c:delete val="0"/>
        <c:axPos val="b"/>
        <c:numFmt formatCode="General" sourceLinked="1"/>
        <c:majorTickMark val="cross"/>
        <c:minorTickMark val="none"/>
        <c:tickLblPos val="nextTo"/>
        <c:spPr>
          <a:ln w="2763">
            <a:solidFill>
              <a:schemeClr val="tx1"/>
            </a:solidFill>
            <a:prstDash val="solid"/>
          </a:ln>
        </c:spPr>
        <c:txPr>
          <a:bodyPr rot="-2700000" vert="horz"/>
          <a:lstStyle/>
          <a:p>
            <a:pPr>
              <a:defRPr/>
            </a:pPr>
            <a:endParaRPr lang="en-US"/>
          </a:p>
        </c:txPr>
        <c:crossAx val="31655424"/>
        <c:crosses val="autoZero"/>
        <c:auto val="0"/>
        <c:lblAlgn val="ctr"/>
        <c:lblOffset val="100"/>
        <c:tickLblSkip val="1"/>
        <c:tickMarkSkip val="1"/>
        <c:noMultiLvlLbl val="0"/>
      </c:catAx>
      <c:valAx>
        <c:axId val="3165542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one"/>
        <c:spPr>
          <a:ln w="8288">
            <a:noFill/>
          </a:ln>
        </c:spPr>
        <c:crossAx val="31017600"/>
        <c:crosses val="autoZero"/>
        <c:crossBetween val="between"/>
      </c:valAx>
      <c:spPr>
        <a:pattFill prst="pct5">
          <a:fgClr>
            <a:srgbClr xmlns:mc="http://schemas.openxmlformats.org/markup-compatibility/2006" xmlns:a14="http://schemas.microsoft.com/office/drawing/2010/main" val="FFFFFF" mc:Ignorable="a14" a14:legacySpreadsheetColorIndex="9"/>
          </a:fgClr>
          <a:bgClr>
            <a:srgbClr xmlns:mc="http://schemas.openxmlformats.org/markup-compatibility/2006" xmlns:a14="http://schemas.microsoft.com/office/drawing/2010/main" val="FFFFFF" mc:Ignorable="a14" a14:legacySpreadsheetColorIndex="9"/>
          </a:bgClr>
        </a:pattFill>
        <a:ln w="22102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870" b="0" i="0" u="none" strike="noStrike" baseline="0">
          <a:solidFill>
            <a:schemeClr val="tx1"/>
          </a:solidFill>
          <a:latin typeface="Constantia" panose="02030602050306030303" pitchFamily="18" charset="0"/>
          <a:ea typeface="Arial"/>
          <a:cs typeface="Arial"/>
        </a:defRPr>
      </a:pPr>
      <a:endParaRPr lang="en-US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55"/>
      <c:rotY val="0"/>
      <c:rAngAx val="0"/>
      <c:perspective val="0"/>
    </c:view3D>
    <c:floor>
      <c:thickness val="0"/>
      <c:spPr>
        <a:noFill/>
        <a:ln w="12700" cap="rnd" cmpd="sng" algn="ctr">
          <a:solidFill>
            <a:schemeClr val="tx1">
              <a:tint val="75000"/>
              <a:lumMod val="90000"/>
            </a:schemeClr>
          </a:solidFill>
          <a:prstDash val="solid"/>
          <a:round/>
        </a:ln>
        <a:effectLst/>
        <a:sp3d contourW="12700">
          <a:contourClr>
            <a:schemeClr val="tx1">
              <a:tint val="75000"/>
              <a:lumMod val="90000"/>
            </a:schemeClr>
          </a:contourClr>
        </a:sp3d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16278788823334925"/>
          <c:y val="0.19973874883426207"/>
          <c:w val="0.70383941963827779"/>
          <c:h val="0.59032123824084592"/>
        </c:manualLayout>
      </c:layout>
      <c:pie3DChart>
        <c:varyColors val="1"/>
        <c:ser>
          <c:idx val="0"/>
          <c:order val="0"/>
          <c:tx>
            <c:strRef>
              <c:f>Sheet1!$A$2</c:f>
              <c:strCache>
                <c:ptCount val="1"/>
                <c:pt idx="0">
                  <c:v>East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0-728D-4A5C-8979-231BFBA62EC4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2-728D-4A5C-8979-231BFBA62EC4}"/>
              </c:ext>
            </c:extLst>
          </c:dPt>
          <c:dLbls>
            <c:dLbl>
              <c:idx val="0"/>
              <c:layout>
                <c:manualLayout>
                  <c:x val="1.2737897280589107E-2"/>
                  <c:y val="2.8098660271611533E-2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Union
23%</a:t>
                    </a:r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0-728D-4A5C-8979-231BFBA62EC4}"/>
                </c:ext>
              </c:extLst>
            </c:dLbl>
            <c:dLbl>
              <c:idx val="1"/>
              <c:layout>
                <c:manualLayout>
                  <c:x val="1.7152253715252665E-2"/>
                  <c:y val="2.7450238248115981E-2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Non-Union
77%</a:t>
                    </a:r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2-728D-4A5C-8979-231BFBA62EC4}"/>
                </c:ext>
              </c:extLst>
            </c:dLbl>
            <c:numFmt formatCode="0%" sourceLinked="0"/>
            <c:spPr>
              <a:noFill/>
              <a:ln w="37503"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621" b="1" i="0" u="none" strike="noStrike" kern="1200" baseline="0">
                    <a:solidFill>
                      <a:schemeClr val="tx1"/>
                    </a:solidFill>
                    <a:latin typeface="Constantia" panose="02030602050306030303" pitchFamily="18" charset="0"/>
                    <a:ea typeface="Times New Roman"/>
                    <a:cs typeface="Times New Roman"/>
                  </a:defRPr>
                </a:pPr>
                <a:endParaRPr lang="en-US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Sheet1!$B$1:$C$1</c:f>
              <c:strCache>
                <c:ptCount val="2"/>
                <c:pt idx="0">
                  <c:v>Union</c:v>
                </c:pt>
                <c:pt idx="1">
                  <c:v>Non-Union</c:v>
                </c:pt>
              </c:strCache>
            </c:strRef>
          </c:cat>
          <c:val>
            <c:numRef>
              <c:f>Sheet1!$B$2:$C$2</c:f>
              <c:numCache>
                <c:formatCode>General</c:formatCode>
                <c:ptCount val="2"/>
                <c:pt idx="0">
                  <c:v>252</c:v>
                </c:pt>
                <c:pt idx="1">
                  <c:v>844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728D-4A5C-8979-231BFBA62EC4}"/>
            </c:ext>
          </c:extLst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0"/>
        </c:dLbls>
      </c:pie3DChart>
      <c:spPr>
        <a:noFill/>
        <a:ln w="37503">
          <a:noFill/>
        </a:ln>
        <a:effectLst/>
      </c:spPr>
    </c:plotArea>
    <c:plotVisOnly val="1"/>
    <c:dispBlanksAs val="zero"/>
    <c:showDLblsOverMax val="0"/>
  </c:chart>
  <c:spPr>
    <a:noFill/>
    <a:ln w="12700" cap="rnd" cmpd="sng" algn="ctr">
      <a:noFill/>
      <a:prstDash val="solid"/>
    </a:ln>
    <a:effectLst/>
  </c:spPr>
  <c:txPr>
    <a:bodyPr/>
    <a:lstStyle/>
    <a:p>
      <a:pPr>
        <a:defRPr sz="2621" b="1" i="0" u="none" strike="noStrike" baseline="0">
          <a:solidFill>
            <a:schemeClr val="tx1"/>
          </a:solidFill>
          <a:latin typeface="Constantia" panose="02030602050306030303" pitchFamily="18" charset="0"/>
          <a:ea typeface="Times New Roman"/>
          <a:cs typeface="Times New Roman"/>
        </a:defRPr>
      </a:pPr>
      <a:endParaRPr lang="en-US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hPercent val="55"/>
      <c:rotY val="20"/>
      <c:depthPercent val="100"/>
      <c:rAngAx val="1"/>
    </c:view3D>
    <c:floor>
      <c:thickness val="0"/>
      <c:spPr>
        <a:solidFill>
          <a:srgbClr val="C0C0C0"/>
        </a:solidFill>
        <a:ln w="3175">
          <a:solidFill>
            <a:schemeClr val="tx1"/>
          </a:solidFill>
          <a:prstDash val="solid"/>
        </a:ln>
      </c:spPr>
    </c:floor>
    <c:sideWall>
      <c:thickness val="0"/>
      <c:spPr>
        <a:noFill/>
        <a:ln w="25400">
          <a:noFill/>
        </a:ln>
      </c:spPr>
    </c:sideWall>
    <c:backWall>
      <c:thickness val="0"/>
      <c:spPr>
        <a:noFill/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4.1480218556873477E-2"/>
          <c:y val="6.4054639812944616E-3"/>
          <c:w val="0.95168444898875482"/>
          <c:h val="0.64561379406080299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Industry</c:v>
                </c:pt>
              </c:strCache>
            </c:strRef>
          </c:tx>
          <c:spPr>
            <a:solidFill>
              <a:schemeClr val="accent1"/>
            </a:solidFill>
            <a:ln w="12667">
              <a:solidFill>
                <a:schemeClr val="tx1"/>
              </a:solidFill>
              <a:prstDash val="solid"/>
            </a:ln>
          </c:spPr>
          <c:invertIfNegative val="0"/>
          <c:dLbls>
            <c:dLbl>
              <c:idx val="0"/>
              <c:layout>
                <c:manualLayout>
                  <c:x val="-3.3792262107833322E-2"/>
                  <c:y val="0"/>
                </c:manualLayout>
              </c:layout>
              <c:tx>
                <c:rich>
                  <a:bodyPr/>
                  <a:lstStyle/>
                  <a:p>
                    <a:r>
                      <a:rPr lang="en-US" dirty="0">
                        <a:latin typeface="Constantia" panose="02030602050306030303" pitchFamily="18" charset="0"/>
                      </a:rPr>
                      <a:t>191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0-0960-43D0-BFE2-4AB14F21AAF4}"/>
                </c:ext>
              </c:extLst>
            </c:dLbl>
            <c:dLbl>
              <c:idx val="1"/>
              <c:layout>
                <c:manualLayout>
                  <c:x val="6.2772426091895015E-3"/>
                  <c:y val="-9.7183433522071774E-3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47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1-0960-43D0-BFE2-4AB14F21AAF4}"/>
                </c:ext>
              </c:extLst>
            </c:dLbl>
            <c:dLbl>
              <c:idx val="2"/>
              <c:layout>
                <c:manualLayout>
                  <c:x val="1.3179734743696938E-2"/>
                  <c:y val="4.188344809541277E-3"/>
                </c:manualLayout>
              </c:layout>
              <c:tx>
                <c:rich>
                  <a:bodyPr/>
                  <a:lstStyle/>
                  <a:p>
                    <a:r>
                      <a:rPr lang="en-US" dirty="0">
                        <a:latin typeface="Constantia" panose="02030602050306030303" pitchFamily="18" charset="0"/>
                      </a:rPr>
                      <a:t>26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2-0960-43D0-BFE2-4AB14F21AAF4}"/>
                </c:ext>
              </c:extLst>
            </c:dLbl>
            <c:dLbl>
              <c:idx val="3"/>
              <c:layout>
                <c:manualLayout>
                  <c:x val="1.2951579272725711E-2"/>
                  <c:y val="-2.3632187000532131E-3"/>
                </c:manualLayout>
              </c:layout>
              <c:tx>
                <c:rich>
                  <a:bodyPr/>
                  <a:lstStyle/>
                  <a:p>
                    <a:r>
                      <a:rPr lang="en-US" dirty="0">
                        <a:latin typeface="Constantia" panose="02030602050306030303" pitchFamily="18" charset="0"/>
                      </a:rPr>
                      <a:t>48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3-0960-43D0-BFE2-4AB14F21AAF4}"/>
                </c:ext>
              </c:extLst>
            </c:dLbl>
            <c:dLbl>
              <c:idx val="4"/>
              <c:layout>
                <c:manualLayout>
                  <c:x val="1.0233031710201332E-2"/>
                  <c:y val="-1.3974665284227771E-3"/>
                </c:manualLayout>
              </c:layout>
              <c:tx>
                <c:rich>
                  <a:bodyPr/>
                  <a:lstStyle/>
                  <a:p>
                    <a:r>
                      <a:rPr lang="en-US" dirty="0">
                        <a:latin typeface="Constantia" panose="02030602050306030303" pitchFamily="18" charset="0"/>
                      </a:rPr>
                      <a:t>26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4-0960-43D0-BFE2-4AB14F21AAF4}"/>
                </c:ext>
              </c:extLst>
            </c:dLbl>
            <c:dLbl>
              <c:idx val="5"/>
              <c:layout>
                <c:manualLayout>
                  <c:x val="8.7596801934536755E-3"/>
                  <c:y val="3.7661711015179886E-4"/>
                </c:manualLayout>
              </c:layout>
              <c:tx>
                <c:rich>
                  <a:bodyPr/>
                  <a:lstStyle/>
                  <a:p>
                    <a:r>
                      <a:rPr lang="en-US" dirty="0">
                        <a:latin typeface="Constantia" panose="02030602050306030303" pitchFamily="18" charset="0"/>
                      </a:rPr>
                      <a:t>40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5-0960-43D0-BFE2-4AB14F21AAF4}"/>
                </c:ext>
              </c:extLst>
            </c:dLbl>
            <c:dLbl>
              <c:idx val="6"/>
              <c:layout>
                <c:manualLayout>
                  <c:x val="9.8590436055988624E-3"/>
                  <c:y val="-1.672213361344678E-2"/>
                </c:manualLayout>
              </c:layout>
              <c:tx>
                <c:rich>
                  <a:bodyPr/>
                  <a:lstStyle/>
                  <a:p>
                    <a:r>
                      <a:rPr lang="en-US" dirty="0">
                        <a:latin typeface="Constantia" panose="02030602050306030303" pitchFamily="18" charset="0"/>
                      </a:rPr>
                      <a:t>99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6-0960-43D0-BFE2-4AB14F21AAF4}"/>
                </c:ext>
              </c:extLst>
            </c:dLbl>
            <c:dLbl>
              <c:idx val="7"/>
              <c:layout>
                <c:manualLayout>
                  <c:x val="8.6618271275971156E-3"/>
                  <c:y val="-1.0089236073097589E-4"/>
                </c:manualLayout>
              </c:layout>
              <c:tx>
                <c:rich>
                  <a:bodyPr/>
                  <a:lstStyle/>
                  <a:p>
                    <a:r>
                      <a:rPr lang="en-US" dirty="0">
                        <a:latin typeface="Constantia" panose="02030602050306030303" pitchFamily="18" charset="0"/>
                      </a:rPr>
                      <a:t>30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7-0960-43D0-BFE2-4AB14F21AAF4}"/>
                </c:ext>
              </c:extLst>
            </c:dLbl>
            <c:dLbl>
              <c:idx val="8"/>
              <c:layout>
                <c:manualLayout>
                  <c:x val="-6.5858269871937479E-4"/>
                  <c:y val="1.0327752292308647E-4"/>
                </c:manualLayout>
              </c:layout>
              <c:tx>
                <c:rich>
                  <a:bodyPr/>
                  <a:lstStyle/>
                  <a:p>
                    <a:r>
                      <a:rPr lang="en-US" dirty="0">
                        <a:latin typeface="Constantia" panose="02030602050306030303" pitchFamily="18" charset="0"/>
                      </a:rPr>
                      <a:t>37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8-0960-43D0-BFE2-4AB14F21AAF4}"/>
                </c:ext>
              </c:extLst>
            </c:dLbl>
            <c:dLbl>
              <c:idx val="9"/>
              <c:layout>
                <c:manualLayout>
                  <c:x val="1.4333264562619522E-3"/>
                  <c:y val="2.9440056938591854E-3"/>
                </c:manualLayout>
              </c:layout>
              <c:tx>
                <c:rich>
                  <a:bodyPr/>
                  <a:lstStyle/>
                  <a:p>
                    <a:r>
                      <a:rPr lang="en-US" dirty="0">
                        <a:latin typeface="Constantia" panose="02030602050306030303" pitchFamily="18" charset="0"/>
                      </a:rPr>
                      <a:t>31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9-0960-43D0-BFE2-4AB14F21AAF4}"/>
                </c:ext>
              </c:extLst>
            </c:dLbl>
            <c:dLbl>
              <c:idx val="10"/>
              <c:layout>
                <c:manualLayout>
                  <c:x val="-1.6434264583073969E-3"/>
                  <c:y val="-1.4995514702497528E-3"/>
                </c:manualLayout>
              </c:layout>
              <c:tx>
                <c:rich>
                  <a:bodyPr/>
                  <a:lstStyle/>
                  <a:p>
                    <a:r>
                      <a:rPr lang="en-US" dirty="0">
                        <a:latin typeface="Constantia" panose="02030602050306030303" pitchFamily="18" charset="0"/>
                      </a:rPr>
                      <a:t>49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A-0960-43D0-BFE2-4AB14F21AAF4}"/>
                </c:ext>
              </c:extLst>
            </c:dLbl>
            <c:dLbl>
              <c:idx val="11"/>
              <c:layout>
                <c:manualLayout>
                  <c:x val="7.2206724260666429E-3"/>
                  <c:y val="-4.275880261995756E-3"/>
                </c:manualLayout>
              </c:layout>
              <c:tx>
                <c:rich>
                  <a:bodyPr/>
                  <a:lstStyle/>
                  <a:p>
                    <a:r>
                      <a:rPr lang="en-US" dirty="0">
                        <a:latin typeface="Constantia" panose="02030602050306030303" pitchFamily="18" charset="0"/>
                      </a:rPr>
                      <a:t>26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B-0960-43D0-BFE2-4AB14F21AAF4}"/>
                </c:ext>
              </c:extLst>
            </c:dLbl>
            <c:dLbl>
              <c:idx val="12"/>
              <c:layout>
                <c:manualLayout>
                  <c:x val="6.9926432171158771E-3"/>
                  <c:y val="6.0750081035885486E-4"/>
                </c:manualLayout>
              </c:layout>
              <c:tx>
                <c:rich>
                  <a:bodyPr/>
                  <a:lstStyle/>
                  <a:p>
                    <a:r>
                      <a:rPr lang="en-US" dirty="0">
                        <a:latin typeface="Constantia" panose="02030602050306030303" pitchFamily="18" charset="0"/>
                      </a:rPr>
                      <a:t>50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C-0960-43D0-BFE2-4AB14F21AAF4}"/>
                </c:ext>
              </c:extLst>
            </c:dLbl>
            <c:dLbl>
              <c:idx val="13"/>
              <c:layout>
                <c:manualLayout>
                  <c:x val="1.0858660021580821E-2"/>
                  <c:y val="-7.551662016792973E-3"/>
                </c:manualLayout>
              </c:layout>
              <c:tx>
                <c:rich>
                  <a:bodyPr/>
                  <a:lstStyle/>
                  <a:p>
                    <a:r>
                      <a:rPr lang="en-US" dirty="0">
                        <a:latin typeface="Constantia" panose="02030602050306030303" pitchFamily="18" charset="0"/>
                      </a:rPr>
                      <a:t>67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D-0960-43D0-BFE2-4AB14F21AAF4}"/>
                </c:ext>
              </c:extLst>
            </c:dLbl>
            <c:dLbl>
              <c:idx val="14"/>
              <c:layout>
                <c:manualLayout>
                  <c:x val="1.2063578482830512E-2"/>
                  <c:y val="-1.5932883444040637E-4"/>
                </c:manualLayout>
              </c:layout>
              <c:tx>
                <c:rich>
                  <a:bodyPr/>
                  <a:lstStyle/>
                  <a:p>
                    <a:r>
                      <a:rPr lang="en-US" dirty="0">
                        <a:latin typeface="Constantia" panose="02030602050306030303" pitchFamily="18" charset="0"/>
                      </a:rPr>
                      <a:t>44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E-0960-43D0-BFE2-4AB14F21AAF4}"/>
                </c:ext>
              </c:extLst>
            </c:dLbl>
            <c:spPr>
              <a:noFill/>
              <a:ln w="25334">
                <a:noFill/>
              </a:ln>
            </c:spPr>
            <c:txPr>
              <a:bodyPr/>
              <a:lstStyle/>
              <a:p>
                <a:pPr>
                  <a:defRPr sz="1795" b="1" i="0" u="none" strike="noStrike" baseline="0">
                    <a:solidFill>
                      <a:schemeClr val="tx1"/>
                    </a:solidFill>
                    <a:latin typeface="Constantia" panose="02030602050306030303" pitchFamily="18" charset="0"/>
                    <a:ea typeface="Times New Roman"/>
                    <a:cs typeface="Times New Roman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Sheet1!$B$1:$P$1</c:f>
              <c:strCache>
                <c:ptCount val="15"/>
                <c:pt idx="0">
                  <c:v>Chemical</c:v>
                </c:pt>
                <c:pt idx="1">
                  <c:v>Specialty Trade Contractors</c:v>
                </c:pt>
                <c:pt idx="2">
                  <c:v>Food</c:v>
                </c:pt>
                <c:pt idx="3">
                  <c:v>Personal &amp; Laundry Ser.</c:v>
                </c:pt>
                <c:pt idx="4">
                  <c:v>Paper </c:v>
                </c:pt>
                <c:pt idx="5">
                  <c:v>Petroleum</c:v>
                </c:pt>
                <c:pt idx="6">
                  <c:v>Utilities</c:v>
                </c:pt>
                <c:pt idx="7">
                  <c:v>Plastics</c:v>
                </c:pt>
                <c:pt idx="8">
                  <c:v>Fabricated Metal</c:v>
                </c:pt>
                <c:pt idx="9">
                  <c:v>Admin &amp; Support Ser.</c:v>
                </c:pt>
                <c:pt idx="10">
                  <c:v>Transportation Equip</c:v>
                </c:pt>
                <c:pt idx="11">
                  <c:v>Machinery Mfg</c:v>
                </c:pt>
                <c:pt idx="12">
                  <c:v>Warehousing</c:v>
                </c:pt>
                <c:pt idx="13">
                  <c:v>Professional Svcs</c:v>
                </c:pt>
                <c:pt idx="14">
                  <c:v>Waste Mngt</c:v>
                </c:pt>
              </c:strCache>
            </c:strRef>
          </c:cat>
          <c:val>
            <c:numRef>
              <c:f>Sheet1!$B$2:$P$2</c:f>
              <c:numCache>
                <c:formatCode>General</c:formatCode>
                <c:ptCount val="15"/>
                <c:pt idx="0">
                  <c:v>191</c:v>
                </c:pt>
                <c:pt idx="1">
                  <c:v>47</c:v>
                </c:pt>
                <c:pt idx="2">
                  <c:v>26</c:v>
                </c:pt>
                <c:pt idx="3">
                  <c:v>48</c:v>
                </c:pt>
                <c:pt idx="4">
                  <c:v>26</c:v>
                </c:pt>
                <c:pt idx="5">
                  <c:v>40</c:v>
                </c:pt>
                <c:pt idx="6">
                  <c:v>99</c:v>
                </c:pt>
                <c:pt idx="7">
                  <c:v>30</c:v>
                </c:pt>
                <c:pt idx="8">
                  <c:v>37</c:v>
                </c:pt>
                <c:pt idx="9">
                  <c:v>31</c:v>
                </c:pt>
                <c:pt idx="10">
                  <c:v>49</c:v>
                </c:pt>
                <c:pt idx="11">
                  <c:v>26</c:v>
                </c:pt>
                <c:pt idx="12">
                  <c:v>50</c:v>
                </c:pt>
                <c:pt idx="13">
                  <c:v>67</c:v>
                </c:pt>
                <c:pt idx="14">
                  <c:v>44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F-0960-43D0-BFE2-4AB14F21AAF4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gapDepth val="0"/>
        <c:shape val="box"/>
        <c:axId val="33440128"/>
        <c:axId val="33442816"/>
        <c:axId val="0"/>
      </c:bar3DChart>
      <c:catAx>
        <c:axId val="33440128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 sz="1800" b="1" dirty="0">
                    <a:latin typeface="Constantia" panose="02030602050306030303" pitchFamily="18" charset="0"/>
                  </a:rPr>
                  <a:t>Number of Sites</a:t>
                </a:r>
              </a:p>
            </c:rich>
          </c:tx>
          <c:overlay val="0"/>
        </c:title>
        <c:numFmt formatCode="General" sourceLinked="1"/>
        <c:majorTickMark val="out"/>
        <c:minorTickMark val="none"/>
        <c:tickLblPos val="low"/>
        <c:spPr>
          <a:ln w="3167">
            <a:solidFill>
              <a:schemeClr val="tx1"/>
            </a:solidFill>
            <a:prstDash val="solid"/>
          </a:ln>
        </c:spPr>
        <c:txPr>
          <a:bodyPr rot="-2700000" vert="horz"/>
          <a:lstStyle/>
          <a:p>
            <a:pPr>
              <a:defRPr sz="997" b="1" i="0" u="none" strike="noStrike" baseline="0">
                <a:solidFill>
                  <a:schemeClr val="tx1"/>
                </a:solidFill>
                <a:latin typeface="Constantia" panose="02030602050306030303" pitchFamily="18" charset="0"/>
                <a:ea typeface="Times New Roman"/>
                <a:cs typeface="Times New Roman"/>
              </a:defRPr>
            </a:pPr>
            <a:endParaRPr lang="en-US"/>
          </a:p>
        </c:txPr>
        <c:crossAx val="33442816"/>
        <c:crosses val="autoZero"/>
        <c:auto val="0"/>
        <c:lblAlgn val="ctr"/>
        <c:lblOffset val="100"/>
        <c:tickLblSkip val="1"/>
        <c:tickMarkSkip val="1"/>
        <c:noMultiLvlLbl val="0"/>
      </c:catAx>
      <c:valAx>
        <c:axId val="33442816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33440128"/>
        <c:crosses val="autoZero"/>
        <c:crossBetween val="between"/>
      </c:valAx>
      <c:spPr>
        <a:noFill/>
        <a:ln w="25334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795" b="1" i="0" u="none" strike="noStrike" baseline="0">
          <a:solidFill>
            <a:schemeClr val="tx1"/>
          </a:solidFill>
          <a:latin typeface="Times New Roman"/>
          <a:ea typeface="Times New Roman"/>
          <a:cs typeface="Times New Roman"/>
        </a:defRPr>
      </a:pPr>
      <a:endParaRPr lang="en-US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2.2674212598425201E-2"/>
          <c:y val="5.5554518550897575E-2"/>
          <c:w val="0.91917973462002411"/>
          <c:h val="0.80812641083521441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 w="15228">
              <a:solidFill>
                <a:schemeClr val="tx1"/>
              </a:solidFill>
              <a:prstDash val="solid"/>
            </a:ln>
          </c:spPr>
          <c:invertIfNegative val="0"/>
          <c:dLbls>
            <c:dLbl>
              <c:idx val="1"/>
              <c:layout>
                <c:manualLayout>
                  <c:x val="1.3888888888888889E-3"/>
                  <c:y val="-9.0022505626406596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9EA1-4A26-92D6-A60E51535D1D}"/>
                </c:ext>
              </c:extLst>
            </c:dLbl>
            <c:dLbl>
              <c:idx val="3"/>
              <c:layout>
                <c:manualLayout>
                  <c:x val="1.3888888888888889E-3"/>
                  <c:y val="-8.4021005251312939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9EA1-4A26-92D6-A60E51535D1D}"/>
                </c:ext>
              </c:extLst>
            </c:dLbl>
            <c:dLbl>
              <c:idx val="5"/>
              <c:layout>
                <c:manualLayout>
                  <c:x val="1.3888888888888634E-3"/>
                  <c:y val="-8.1020255063766047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9EA1-4A26-92D6-A60E51535D1D}"/>
                </c:ext>
              </c:extLst>
            </c:dLbl>
            <c:dLbl>
              <c:idx val="30"/>
              <c:layout>
                <c:manualLayout>
                  <c:x val="0"/>
                  <c:y val="-2.2952262585645095E-17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2125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0-8555-4AEE-A9BB-A93991DD3274}"/>
                </c:ext>
              </c:extLst>
            </c:dLbl>
            <c:dLbl>
              <c:idx val="31"/>
              <c:layout>
                <c:manualLayout>
                  <c:x val="0"/>
                  <c:y val="-2.2952262585645095E-17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2142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0-C73A-480D-B1D5-06222FEC6B98}"/>
                </c:ext>
              </c:extLst>
            </c:dLbl>
            <c:dLbl>
              <c:idx val="32"/>
              <c:layout>
                <c:manualLayout>
                  <c:x val="0"/>
                  <c:y val="-2.2952262585645095E-17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2139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0-2229-4E38-8223-70D1DC2FC36C}"/>
                </c:ext>
              </c:extLst>
            </c:dLbl>
            <c:dLbl>
              <c:idx val="33"/>
              <c:layout>
                <c:manualLayout>
                  <c:x val="0"/>
                  <c:y val="0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2050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0-B51A-4B96-8AC9-94B19AE4EA66}"/>
                </c:ext>
              </c:extLst>
            </c:dLbl>
            <c:dLbl>
              <c:idx val="34"/>
              <c:layout>
                <c:manualLayout>
                  <c:x val="-3.1018153980752407E-3"/>
                  <c:y val="-2.85171686622443E-2"/>
                </c:manualLayout>
              </c:layout>
              <c:tx>
                <c:rich>
                  <a:bodyPr rot="-3060000" vert="horz" wrap="square" lIns="38100" tIns="19050" rIns="38100" bIns="19050" anchor="ctr">
                    <a:noAutofit/>
                  </a:bodyPr>
                  <a:lstStyle/>
                  <a:p>
                    <a:pPr>
                      <a:defRPr/>
                    </a:pPr>
                    <a:r>
                      <a:rPr lang="en-US" dirty="0"/>
                      <a:t>1918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4.2055344408264278E-2"/>
                      <c:h val="4.1819472668221981E-2"/>
                    </c:manualLayout>
                  </c15:layout>
                  <c15:showDataLabelsRange val="0"/>
                </c:ext>
                <c:ext xmlns:c16="http://schemas.microsoft.com/office/drawing/2014/chart" uri="{C3380CC4-5D6E-409C-BE32-E72D297353CC}">
                  <c16:uniqueId val="{00000001-2574-4288-829E-FA4C0FCC5AA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-3060000" vert="horz" wrap="square" lIns="38100" tIns="19050" rIns="38100" bIns="19050" anchor="ctr">
                <a:spAutoFit/>
              </a:bodyPr>
              <a:lstStyle/>
              <a:p>
                <a:pPr>
                  <a:defRPr/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Sheet1!$D$1:$AN$1</c:f>
              <c:strCache>
                <c:ptCount val="37"/>
                <c:pt idx="0">
                  <c:v>'89</c:v>
                </c:pt>
                <c:pt idx="1">
                  <c:v>'90</c:v>
                </c:pt>
                <c:pt idx="2">
                  <c:v>'91</c:v>
                </c:pt>
                <c:pt idx="3">
                  <c:v>'92</c:v>
                </c:pt>
                <c:pt idx="4">
                  <c:v>'93</c:v>
                </c:pt>
                <c:pt idx="5">
                  <c:v>'94</c:v>
                </c:pt>
                <c:pt idx="6">
                  <c:v>'95</c:v>
                </c:pt>
                <c:pt idx="7">
                  <c:v>'96</c:v>
                </c:pt>
                <c:pt idx="8">
                  <c:v>'97</c:v>
                </c:pt>
                <c:pt idx="9">
                  <c:v>'98</c:v>
                </c:pt>
                <c:pt idx="10">
                  <c:v>'99</c:v>
                </c:pt>
                <c:pt idx="11">
                  <c:v>'00</c:v>
                </c:pt>
                <c:pt idx="12">
                  <c:v>'01</c:v>
                </c:pt>
                <c:pt idx="13">
                  <c:v>'02</c:v>
                </c:pt>
                <c:pt idx="14">
                  <c:v>'03</c:v>
                </c:pt>
                <c:pt idx="15">
                  <c:v>'04</c:v>
                </c:pt>
                <c:pt idx="16">
                  <c:v>'05</c:v>
                </c:pt>
                <c:pt idx="17">
                  <c:v>'06</c:v>
                </c:pt>
                <c:pt idx="18">
                  <c:v>'07</c:v>
                </c:pt>
                <c:pt idx="19">
                  <c:v>`08</c:v>
                </c:pt>
                <c:pt idx="20">
                  <c:v>`09</c:v>
                </c:pt>
                <c:pt idx="21">
                  <c:v>`10</c:v>
                </c:pt>
                <c:pt idx="22">
                  <c:v>`11</c:v>
                </c:pt>
                <c:pt idx="23">
                  <c:v>`12</c:v>
                </c:pt>
                <c:pt idx="24">
                  <c:v>`13</c:v>
                </c:pt>
                <c:pt idx="25">
                  <c:v>`14</c:v>
                </c:pt>
                <c:pt idx="26">
                  <c:v>`15</c:v>
                </c:pt>
                <c:pt idx="27">
                  <c:v>`16</c:v>
                </c:pt>
                <c:pt idx="28">
                  <c:v>`17</c:v>
                </c:pt>
                <c:pt idx="29">
                  <c:v>`18</c:v>
                </c:pt>
                <c:pt idx="30">
                  <c:v>`19</c:v>
                </c:pt>
                <c:pt idx="31">
                  <c:v>`20</c:v>
                </c:pt>
                <c:pt idx="32">
                  <c:v>`21</c:v>
                </c:pt>
                <c:pt idx="33">
                  <c:v>`22</c:v>
                </c:pt>
                <c:pt idx="34">
                  <c:v>`23</c:v>
                </c:pt>
                <c:pt idx="35">
                  <c:v>`24</c:v>
                </c:pt>
                <c:pt idx="36">
                  <c:v>`25</c:v>
                </c:pt>
              </c:strCache>
            </c:strRef>
          </c:cat>
          <c:val>
            <c:numRef>
              <c:f>Sheet1!$D$2:$AN$2</c:f>
              <c:numCache>
                <c:formatCode>General</c:formatCode>
                <c:ptCount val="37"/>
                <c:pt idx="0">
                  <c:v>64</c:v>
                </c:pt>
                <c:pt idx="1">
                  <c:v>71</c:v>
                </c:pt>
                <c:pt idx="2">
                  <c:v>78</c:v>
                </c:pt>
                <c:pt idx="3">
                  <c:v>104</c:v>
                </c:pt>
                <c:pt idx="4">
                  <c:v>126</c:v>
                </c:pt>
                <c:pt idx="5">
                  <c:v>180</c:v>
                </c:pt>
                <c:pt idx="6">
                  <c:v>229</c:v>
                </c:pt>
                <c:pt idx="7">
                  <c:v>285</c:v>
                </c:pt>
                <c:pt idx="8">
                  <c:v>396</c:v>
                </c:pt>
                <c:pt idx="9">
                  <c:v>475</c:v>
                </c:pt>
                <c:pt idx="10">
                  <c:v>571</c:v>
                </c:pt>
                <c:pt idx="11">
                  <c:v>678</c:v>
                </c:pt>
                <c:pt idx="12">
                  <c:v>777</c:v>
                </c:pt>
                <c:pt idx="13">
                  <c:v>879</c:v>
                </c:pt>
                <c:pt idx="14">
                  <c:v>1002</c:v>
                </c:pt>
                <c:pt idx="15">
                  <c:v>1223</c:v>
                </c:pt>
                <c:pt idx="16">
                  <c:v>1424</c:v>
                </c:pt>
                <c:pt idx="17">
                  <c:v>1665</c:v>
                </c:pt>
                <c:pt idx="18">
                  <c:v>1869</c:v>
                </c:pt>
                <c:pt idx="19">
                  <c:v>2161</c:v>
                </c:pt>
                <c:pt idx="20">
                  <c:v>2330</c:v>
                </c:pt>
                <c:pt idx="21">
                  <c:v>2436</c:v>
                </c:pt>
                <c:pt idx="22">
                  <c:v>2404</c:v>
                </c:pt>
                <c:pt idx="23">
                  <c:v>2370</c:v>
                </c:pt>
                <c:pt idx="24">
                  <c:v>2370</c:v>
                </c:pt>
                <c:pt idx="25">
                  <c:v>2255</c:v>
                </c:pt>
                <c:pt idx="26">
                  <c:v>2211</c:v>
                </c:pt>
                <c:pt idx="27">
                  <c:v>2205</c:v>
                </c:pt>
                <c:pt idx="28">
                  <c:v>2207</c:v>
                </c:pt>
                <c:pt idx="29">
                  <c:v>2125</c:v>
                </c:pt>
                <c:pt idx="30">
                  <c:v>2142</c:v>
                </c:pt>
                <c:pt idx="31">
                  <c:v>2139</c:v>
                </c:pt>
                <c:pt idx="32">
                  <c:v>2050</c:v>
                </c:pt>
                <c:pt idx="33">
                  <c:v>1985</c:v>
                </c:pt>
                <c:pt idx="34">
                  <c:v>1918</c:v>
                </c:pt>
                <c:pt idx="35">
                  <c:v>1883</c:v>
                </c:pt>
                <c:pt idx="36">
                  <c:v>1856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0B50-4DE9-ADAB-FF6767D64116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92"/>
        <c:axId val="32871936"/>
        <c:axId val="32879360"/>
      </c:barChart>
      <c:catAx>
        <c:axId val="32871936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 dirty="0"/>
                  <a:t>Calendar Year</a:t>
                </a:r>
              </a:p>
            </c:rich>
          </c:tx>
          <c:layout>
            <c:manualLayout>
              <c:xMode val="edge"/>
              <c:yMode val="edge"/>
              <c:x val="0.45094806172300433"/>
              <c:y val="0.93723430789002016"/>
            </c:manualLayout>
          </c:layout>
          <c:overlay val="0"/>
          <c:spPr>
            <a:noFill/>
            <a:ln w="30456">
              <a:noFill/>
            </a:ln>
          </c:spPr>
        </c:title>
        <c:numFmt formatCode="General" sourceLinked="1"/>
        <c:majorTickMark val="out"/>
        <c:minorTickMark val="none"/>
        <c:tickLblPos val="nextTo"/>
        <c:spPr>
          <a:ln w="3807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/>
            </a:pPr>
            <a:endParaRPr lang="en-US"/>
          </a:p>
        </c:txPr>
        <c:crossAx val="32879360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32879360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crossAx val="32871936"/>
        <c:crosses val="autoZero"/>
        <c:crossBetween val="between"/>
      </c:valAx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200" b="1" i="0" u="none" strike="noStrike" baseline="0">
          <a:solidFill>
            <a:schemeClr val="tx1"/>
          </a:solidFill>
          <a:latin typeface="Constantia" panose="02030602050306030303" pitchFamily="18" charset="0"/>
          <a:ea typeface="Times New Roman"/>
          <a:cs typeface="Times New Roman"/>
        </a:defRPr>
      </a:pPr>
      <a:endParaRPr lang="en-US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7101449275362323E-2"/>
          <c:y val="7.3529411764705885E-2"/>
          <c:w val="0.88985507246376816"/>
          <c:h val="0.74019607843137258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 w="12604">
              <a:solidFill>
                <a:schemeClr val="tx1"/>
              </a:solidFill>
              <a:prstDash val="solid"/>
            </a:ln>
          </c:spPr>
          <c:invertIfNegative val="0"/>
          <c:dLbls>
            <c:dLbl>
              <c:idx val="24"/>
              <c:spPr>
                <a:noFill/>
                <a:ln>
                  <a:noFill/>
                </a:ln>
                <a:effectLst/>
              </c:spPr>
              <c:txPr>
                <a:bodyPr rot="-2880000" wrap="square" lIns="38100" tIns="19050" rIns="38100" bIns="19050" anchor="ctr">
                  <a:noAutofit/>
                </a:bodyPr>
                <a:lstStyle/>
                <a:p>
                  <a:pPr>
                    <a:defRPr/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0-9A5E-49A9-A746-73306C338F13}"/>
                </c:ext>
              </c:extLst>
            </c:dLbl>
            <c:dLbl>
              <c:idx val="26"/>
              <c:tx>
                <c:rich>
                  <a:bodyPr/>
                  <a:lstStyle/>
                  <a:p>
                    <a:r>
                      <a:rPr lang="en-US" dirty="0"/>
                      <a:t>772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0-F60B-4553-9E26-9D011D94F28C}"/>
                </c:ext>
              </c:extLst>
            </c:dLbl>
            <c:dLbl>
              <c:idx val="27"/>
              <c:layout>
                <c:manualLayout>
                  <c:x val="-1.1010883812341616E-16"/>
                  <c:y val="-7.5600491407962678E-18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774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0-963B-444B-A1AF-0285961A3E51}"/>
                </c:ext>
              </c:extLst>
            </c:dLbl>
            <c:dLbl>
              <c:idx val="28"/>
              <c:layout>
                <c:manualLayout>
                  <c:x val="-1.5015015015015015E-3"/>
                  <c:y val="-1.3195874574770743E-2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766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0-9C9F-4E13-8EF2-43774379D787}"/>
                </c:ext>
              </c:extLst>
            </c:dLbl>
            <c:dLbl>
              <c:idx val="29"/>
              <c:layout>
                <c:manualLayout>
                  <c:x val="-9.0089498947766664E-3"/>
                  <c:y val="2.5976131051186289E-7"/>
                </c:manualLayout>
              </c:layout>
              <c:tx>
                <c:rich>
                  <a:bodyPr rot="-2880000" wrap="square" lIns="38100" tIns="19050" rIns="38100" bIns="19050" anchor="ctr">
                    <a:noAutofit/>
                  </a:bodyPr>
                  <a:lstStyle/>
                  <a:p>
                    <a:pPr>
                      <a:defRPr/>
                    </a:pPr>
                    <a:r>
                      <a:rPr lang="en-US" dirty="0"/>
                      <a:t>749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4.861956444633609E-2"/>
                      <c:h val="0.10168746142544538"/>
                    </c:manualLayout>
                  </c15:layout>
                  <c15:showDataLabelsRange val="0"/>
                </c:ext>
                <c:ext xmlns:c16="http://schemas.microsoft.com/office/drawing/2014/chart" uri="{C3380CC4-5D6E-409C-BE32-E72D297353CC}">
                  <c16:uniqueId val="{00000001-334B-46DE-815F-7E758B56EC0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-2880000" wrap="square" lIns="38100" tIns="19050" rIns="38100" bIns="19050" anchor="ctr">
                <a:spAutoFit/>
              </a:bodyPr>
              <a:lstStyle/>
              <a:p>
                <a:pPr>
                  <a:defRPr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Sheet1!$E$1:$AI$1</c:f>
              <c:strCache>
                <c:ptCount val="31"/>
                <c:pt idx="0">
                  <c:v>'95</c:v>
                </c:pt>
                <c:pt idx="1">
                  <c:v>'96</c:v>
                </c:pt>
                <c:pt idx="2">
                  <c:v>'97</c:v>
                </c:pt>
                <c:pt idx="3">
                  <c:v>'98</c:v>
                </c:pt>
                <c:pt idx="4">
                  <c:v>'99</c:v>
                </c:pt>
                <c:pt idx="5">
                  <c:v>'00</c:v>
                </c:pt>
                <c:pt idx="6">
                  <c:v>'01</c:v>
                </c:pt>
                <c:pt idx="7">
                  <c:v>'02</c:v>
                </c:pt>
                <c:pt idx="8">
                  <c:v>'03</c:v>
                </c:pt>
                <c:pt idx="9">
                  <c:v>'04</c:v>
                </c:pt>
                <c:pt idx="10">
                  <c:v>'05</c:v>
                </c:pt>
                <c:pt idx="11">
                  <c:v>'06</c:v>
                </c:pt>
                <c:pt idx="12">
                  <c:v>'07</c:v>
                </c:pt>
                <c:pt idx="13">
                  <c:v>`08</c:v>
                </c:pt>
                <c:pt idx="14">
                  <c:v>`09</c:v>
                </c:pt>
                <c:pt idx="15">
                  <c:v>`10</c:v>
                </c:pt>
                <c:pt idx="16">
                  <c:v>`11</c:v>
                </c:pt>
                <c:pt idx="17">
                  <c:v>`12</c:v>
                </c:pt>
                <c:pt idx="18">
                  <c:v>`13</c:v>
                </c:pt>
                <c:pt idx="19">
                  <c:v>`14</c:v>
                </c:pt>
                <c:pt idx="20">
                  <c:v>`15</c:v>
                </c:pt>
                <c:pt idx="21">
                  <c:v>`16</c:v>
                </c:pt>
                <c:pt idx="22">
                  <c:v>`17</c:v>
                </c:pt>
                <c:pt idx="23">
                  <c:v>`18</c:v>
                </c:pt>
                <c:pt idx="24">
                  <c:v>`19</c:v>
                </c:pt>
                <c:pt idx="25">
                  <c:v>`20</c:v>
                </c:pt>
                <c:pt idx="26">
                  <c:v>`21</c:v>
                </c:pt>
                <c:pt idx="27">
                  <c:v>`22</c:v>
                </c:pt>
                <c:pt idx="28">
                  <c:v>`23</c:v>
                </c:pt>
                <c:pt idx="29">
                  <c:v>24</c:v>
                </c:pt>
                <c:pt idx="30">
                  <c:v>25</c:v>
                </c:pt>
              </c:strCache>
            </c:strRef>
          </c:cat>
          <c:val>
            <c:numRef>
              <c:f>Sheet1!$E$2:$AI$2</c:f>
              <c:numCache>
                <c:formatCode>General</c:formatCode>
                <c:ptCount val="31"/>
                <c:pt idx="0">
                  <c:v>21</c:v>
                </c:pt>
                <c:pt idx="1">
                  <c:v>35</c:v>
                </c:pt>
                <c:pt idx="2">
                  <c:v>61</c:v>
                </c:pt>
                <c:pt idx="3">
                  <c:v>89</c:v>
                </c:pt>
                <c:pt idx="4">
                  <c:v>115</c:v>
                </c:pt>
                <c:pt idx="5">
                  <c:v>149</c:v>
                </c:pt>
                <c:pt idx="6">
                  <c:v>197</c:v>
                </c:pt>
                <c:pt idx="7">
                  <c:v>249</c:v>
                </c:pt>
                <c:pt idx="8">
                  <c:v>292</c:v>
                </c:pt>
                <c:pt idx="9">
                  <c:v>333</c:v>
                </c:pt>
                <c:pt idx="10">
                  <c:v>392</c:v>
                </c:pt>
                <c:pt idx="11">
                  <c:v>469</c:v>
                </c:pt>
                <c:pt idx="12">
                  <c:v>528</c:v>
                </c:pt>
                <c:pt idx="13">
                  <c:v>592</c:v>
                </c:pt>
                <c:pt idx="14">
                  <c:v>632</c:v>
                </c:pt>
                <c:pt idx="15">
                  <c:v>720</c:v>
                </c:pt>
                <c:pt idx="16">
                  <c:v>712</c:v>
                </c:pt>
                <c:pt idx="17">
                  <c:v>735</c:v>
                </c:pt>
                <c:pt idx="18">
                  <c:v>743</c:v>
                </c:pt>
                <c:pt idx="19">
                  <c:v>766</c:v>
                </c:pt>
                <c:pt idx="20">
                  <c:v>774</c:v>
                </c:pt>
                <c:pt idx="21">
                  <c:v>793</c:v>
                </c:pt>
                <c:pt idx="22">
                  <c:v>805</c:v>
                </c:pt>
                <c:pt idx="23">
                  <c:v>739</c:v>
                </c:pt>
                <c:pt idx="24">
                  <c:v>755</c:v>
                </c:pt>
                <c:pt idx="25">
                  <c:v>772</c:v>
                </c:pt>
                <c:pt idx="26">
                  <c:v>774</c:v>
                </c:pt>
                <c:pt idx="27">
                  <c:v>766</c:v>
                </c:pt>
                <c:pt idx="28">
                  <c:v>749</c:v>
                </c:pt>
                <c:pt idx="29">
                  <c:v>758</c:v>
                </c:pt>
                <c:pt idx="30">
                  <c:v>760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4340-4DDD-ADD3-2C28C32F53B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3222016"/>
        <c:axId val="33010816"/>
      </c:barChart>
      <c:catAx>
        <c:axId val="33222016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 sz="1400" b="1" dirty="0">
                    <a:latin typeface="Constantia" panose="02030602050306030303" pitchFamily="18" charset="0"/>
                  </a:rPr>
                  <a:t>Calendar Year</a:t>
                </a:r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spPr>
          <a:ln w="3151">
            <a:solidFill>
              <a:schemeClr val="tx1"/>
            </a:solidFill>
            <a:prstDash val="solid"/>
          </a:ln>
        </c:spPr>
        <c:txPr>
          <a:bodyPr rot="-2700000" vert="horz"/>
          <a:lstStyle/>
          <a:p>
            <a:pPr>
              <a:defRPr/>
            </a:pPr>
            <a:endParaRPr lang="en-US"/>
          </a:p>
        </c:txPr>
        <c:crossAx val="33010816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33010816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ln w="3151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/>
            </a:pPr>
            <a:endParaRPr lang="en-US"/>
          </a:p>
        </c:txPr>
        <c:crossAx val="33222016"/>
        <c:crosses val="autoZero"/>
        <c:crossBetween val="between"/>
      </c:valAx>
      <c:spPr>
        <a:noFill/>
        <a:ln w="25208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400" b="1" i="0" u="none" strike="noStrike" baseline="0">
          <a:solidFill>
            <a:schemeClr val="tx1"/>
          </a:solidFill>
          <a:latin typeface="Constantia" panose="02030602050306030303" pitchFamily="18" charset="0"/>
          <a:ea typeface="Times New Roman"/>
          <a:cs typeface="Times New Roman"/>
        </a:defRPr>
      </a:pPr>
      <a:endParaRPr lang="en-US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214" b="1" i="0" u="none" strike="noStrike" kern="1200" baseline="0">
                <a:solidFill>
                  <a:schemeClr val="tx2"/>
                </a:solidFill>
                <a:latin typeface="Constantia" panose="02030602050306030303" pitchFamily="18" charset="0"/>
                <a:ea typeface="Times New Roman"/>
                <a:cs typeface="Times New Roman"/>
              </a:defRPr>
            </a:pPr>
            <a:endParaRPr lang="en-US" dirty="0"/>
          </a:p>
        </c:rich>
      </c:tx>
      <c:layout>
        <c:manualLayout>
          <c:xMode val="edge"/>
          <c:yMode val="edge"/>
          <c:x val="0.49721913236929921"/>
          <c:y val="2.0754716981132074E-2"/>
        </c:manualLayout>
      </c:layout>
      <c:overlay val="0"/>
      <c:spPr>
        <a:noFill/>
        <a:ln w="22350"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14" b="1" i="0" u="none" strike="noStrike" kern="1200" baseline="0">
              <a:solidFill>
                <a:schemeClr val="tx2"/>
              </a:solidFill>
              <a:latin typeface="Constantia" panose="02030602050306030303" pitchFamily="18" charset="0"/>
              <a:ea typeface="Times New Roman"/>
              <a:cs typeface="Times New Roman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3.1899119376974601E-2"/>
          <c:y val="1.8833822242807895E-2"/>
          <c:w val="0.96329254727474967"/>
          <c:h val="0.768861870207400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r>
                      <a:rPr lang="en-US" dirty="0"/>
                      <a:t>8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0-1D10-4A27-90D6-FE3C2211EA8E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 dirty="0"/>
                      <a:t>59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1-1D10-4A27-90D6-FE3C2211EA8E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en-US" dirty="0"/>
                      <a:t>84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2-1D10-4A27-90D6-FE3C2211EA8E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r>
                      <a:rPr lang="en-US" dirty="0"/>
                      <a:t>3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3-1D10-4A27-90D6-FE3C2211EA8E}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r>
                      <a:rPr lang="en-US" dirty="0"/>
                      <a:t>35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4-1D10-4A27-90D6-FE3C2211EA8E}"/>
                </c:ext>
              </c:extLst>
            </c:dLbl>
            <c:dLbl>
              <c:idx val="5"/>
              <c:tx>
                <c:rich>
                  <a:bodyPr/>
                  <a:lstStyle/>
                  <a:p>
                    <a:r>
                      <a:rPr lang="en-US" dirty="0"/>
                      <a:t>92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5-1D10-4A27-90D6-FE3C2211EA8E}"/>
                </c:ext>
              </c:extLst>
            </c:dLbl>
            <c:dLbl>
              <c:idx val="6"/>
              <c:tx>
                <c:rich>
                  <a:bodyPr/>
                  <a:lstStyle/>
                  <a:p>
                    <a:r>
                      <a:rPr lang="en-US" dirty="0"/>
                      <a:t>19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6-1D10-4A27-90D6-FE3C2211EA8E}"/>
                </c:ext>
              </c:extLst>
            </c:dLbl>
            <c:dLbl>
              <c:idx val="7"/>
              <c:layout>
                <c:manualLayout>
                  <c:x val="3.2173736148509912E-3"/>
                  <c:y val="-2.8704697150753679E-3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21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7-1D10-4A27-90D6-FE3C2211EA8E}"/>
                </c:ext>
              </c:extLst>
            </c:dLbl>
            <c:dLbl>
              <c:idx val="8"/>
              <c:tx>
                <c:rich>
                  <a:bodyPr/>
                  <a:lstStyle/>
                  <a:p>
                    <a:r>
                      <a:rPr lang="en-US" dirty="0"/>
                      <a:t>41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8-1D10-4A27-90D6-FE3C2211EA8E}"/>
                </c:ext>
              </c:extLst>
            </c:dLbl>
            <c:dLbl>
              <c:idx val="9"/>
              <c:tx>
                <c:rich>
                  <a:bodyPr/>
                  <a:lstStyle/>
                  <a:p>
                    <a:r>
                      <a:rPr lang="en-US" dirty="0"/>
                      <a:t>43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9-1D10-4A27-90D6-FE3C2211EA8E}"/>
                </c:ext>
              </c:extLst>
            </c:dLbl>
            <c:dLbl>
              <c:idx val="10"/>
              <c:tx>
                <c:rich>
                  <a:bodyPr/>
                  <a:lstStyle/>
                  <a:p>
                    <a:r>
                      <a:rPr lang="en-US" dirty="0"/>
                      <a:t>151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A-1D10-4A27-90D6-FE3C2211EA8E}"/>
                </c:ext>
              </c:extLst>
            </c:dLbl>
            <c:dLbl>
              <c:idx val="11"/>
              <c:tx>
                <c:rich>
                  <a:bodyPr/>
                  <a:lstStyle/>
                  <a:p>
                    <a:r>
                      <a:rPr lang="en-US" dirty="0"/>
                      <a:t>4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B-1D10-4A27-90D6-FE3C2211EA8E}"/>
                </c:ext>
              </c:extLst>
            </c:dLbl>
            <c:dLbl>
              <c:idx val="12"/>
              <c:tx>
                <c:rich>
                  <a:bodyPr/>
                  <a:lstStyle/>
                  <a:p>
                    <a:r>
                      <a:rPr lang="en-US" dirty="0"/>
                      <a:t>10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C-1D10-4A27-90D6-FE3C2211EA8E}"/>
                </c:ext>
              </c:extLst>
            </c:dLbl>
            <c:dLbl>
              <c:idx val="13"/>
              <c:tx>
                <c:rich>
                  <a:bodyPr/>
                  <a:lstStyle/>
                  <a:p>
                    <a:r>
                      <a:rPr lang="en-US" dirty="0"/>
                      <a:t>21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D-1D10-4A27-90D6-FE3C2211EA8E}"/>
                </c:ext>
              </c:extLst>
            </c:dLbl>
            <c:dLbl>
              <c:idx val="14"/>
              <c:tx>
                <c:rich>
                  <a:bodyPr/>
                  <a:lstStyle/>
                  <a:p>
                    <a:r>
                      <a:rPr lang="en-US" dirty="0"/>
                      <a:t>11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E-1D10-4A27-90D6-FE3C2211EA8E}"/>
                </c:ext>
              </c:extLst>
            </c:dLbl>
            <c:dLbl>
              <c:idx val="15"/>
              <c:tx>
                <c:rich>
                  <a:bodyPr/>
                  <a:lstStyle/>
                  <a:p>
                    <a:r>
                      <a:rPr lang="en-US" dirty="0"/>
                      <a:t>45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F-1D10-4A27-90D6-FE3C2211EA8E}"/>
                </c:ext>
              </c:extLst>
            </c:dLbl>
            <c:dLbl>
              <c:idx val="16"/>
              <c:tx>
                <c:rich>
                  <a:bodyPr/>
                  <a:lstStyle/>
                  <a:p>
                    <a:r>
                      <a:rPr lang="en-US" dirty="0"/>
                      <a:t>35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10-1D10-4A27-90D6-FE3C2211EA8E}"/>
                </c:ext>
              </c:extLst>
            </c:dLbl>
            <c:dLbl>
              <c:idx val="17"/>
              <c:tx>
                <c:rich>
                  <a:bodyPr/>
                  <a:lstStyle/>
                  <a:p>
                    <a:r>
                      <a:rPr lang="en-US" dirty="0"/>
                      <a:t>13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11-1D10-4A27-90D6-FE3C2211EA8E}"/>
                </c:ext>
              </c:extLst>
            </c:dLbl>
            <c:dLbl>
              <c:idx val="18"/>
              <c:layout>
                <c:manualLayout>
                  <c:x val="0"/>
                  <c:y val="0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37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12-1D10-4A27-90D6-FE3C2211EA8E}"/>
                </c:ext>
              </c:extLst>
            </c:dLbl>
            <c:dLbl>
              <c:idx val="19"/>
              <c:tx>
                <c:rich>
                  <a:bodyPr/>
                  <a:lstStyle/>
                  <a:p>
                    <a:r>
                      <a:rPr lang="en-US" dirty="0"/>
                      <a:t>6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13-1D10-4A27-90D6-FE3C2211EA8E}"/>
                </c:ext>
              </c:extLst>
            </c:dLbl>
            <c:dLbl>
              <c:idx val="20"/>
              <c:tx>
                <c:rich>
                  <a:bodyPr/>
                  <a:lstStyle/>
                  <a:p>
                    <a:r>
                      <a:rPr lang="en-US" dirty="0"/>
                      <a:t>20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14-1D10-4A27-90D6-FE3C2211EA8E}"/>
                </c:ext>
              </c:extLst>
            </c:dLbl>
            <c:dLbl>
              <c:idx val="21"/>
              <c:tx>
                <c:rich>
                  <a:bodyPr/>
                  <a:lstStyle/>
                  <a:p>
                    <a:r>
                      <a:rPr lang="en-US" dirty="0"/>
                      <a:t>4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15-1D10-4A27-90D6-FE3C2211EA8E}"/>
                </c:ext>
              </c:extLst>
            </c:dLbl>
            <c:numFmt formatCode="General" sourceLinked="0"/>
            <c:spPr>
              <a:noFill/>
              <a:ln w="22350"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12" b="1" i="0" u="none" strike="noStrike" kern="1200" baseline="0">
                    <a:solidFill>
                      <a:schemeClr val="tx2"/>
                    </a:solidFill>
                    <a:latin typeface="Constantia" panose="02030602050306030303" pitchFamily="18" charset="0"/>
                    <a:ea typeface="Times New Roman"/>
                    <a:cs typeface="Times New Roman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Sheet1!$A$2:$A$23</c:f>
              <c:strCache>
                <c:ptCount val="22"/>
                <c:pt idx="0">
                  <c:v>AK</c:v>
                </c:pt>
                <c:pt idx="1">
                  <c:v>AZ</c:v>
                </c:pt>
                <c:pt idx="2">
                  <c:v>CA</c:v>
                </c:pt>
                <c:pt idx="3">
                  <c:v>HI</c:v>
                </c:pt>
                <c:pt idx="4">
                  <c:v>IA</c:v>
                </c:pt>
                <c:pt idx="5">
                  <c:v>IN</c:v>
                </c:pt>
                <c:pt idx="6">
                  <c:v>KY</c:v>
                </c:pt>
                <c:pt idx="7">
                  <c:v>MD</c:v>
                </c:pt>
                <c:pt idx="8">
                  <c:v>MI</c:v>
                </c:pt>
                <c:pt idx="9">
                  <c:v>MN</c:v>
                </c:pt>
                <c:pt idx="10">
                  <c:v>NC</c:v>
                </c:pt>
                <c:pt idx="11">
                  <c:v>NM</c:v>
                </c:pt>
                <c:pt idx="12">
                  <c:v>NV</c:v>
                </c:pt>
                <c:pt idx="13">
                  <c:v>OR</c:v>
                </c:pt>
                <c:pt idx="14">
                  <c:v>PR</c:v>
                </c:pt>
                <c:pt idx="15">
                  <c:v>SC</c:v>
                </c:pt>
                <c:pt idx="16">
                  <c:v>TN</c:v>
                </c:pt>
                <c:pt idx="17">
                  <c:v>UT</c:v>
                </c:pt>
                <c:pt idx="18">
                  <c:v>VA</c:v>
                </c:pt>
                <c:pt idx="19">
                  <c:v>VT</c:v>
                </c:pt>
                <c:pt idx="20">
                  <c:v>WA</c:v>
                </c:pt>
                <c:pt idx="21">
                  <c:v>WY</c:v>
                </c:pt>
              </c:strCache>
            </c:strRef>
          </c:cat>
          <c:val>
            <c:numRef>
              <c:f>Sheet1!$B$2:$B$23</c:f>
              <c:numCache>
                <c:formatCode>General</c:formatCode>
                <c:ptCount val="22"/>
                <c:pt idx="0">
                  <c:v>8</c:v>
                </c:pt>
                <c:pt idx="1">
                  <c:v>61</c:v>
                </c:pt>
                <c:pt idx="2">
                  <c:v>84</c:v>
                </c:pt>
                <c:pt idx="3">
                  <c:v>3</c:v>
                </c:pt>
                <c:pt idx="4">
                  <c:v>35</c:v>
                </c:pt>
                <c:pt idx="5">
                  <c:v>90</c:v>
                </c:pt>
                <c:pt idx="6">
                  <c:v>20</c:v>
                </c:pt>
                <c:pt idx="7">
                  <c:v>20</c:v>
                </c:pt>
                <c:pt idx="8">
                  <c:v>39</c:v>
                </c:pt>
                <c:pt idx="9">
                  <c:v>43</c:v>
                </c:pt>
                <c:pt idx="10">
                  <c:v>151</c:v>
                </c:pt>
                <c:pt idx="11">
                  <c:v>4</c:v>
                </c:pt>
                <c:pt idx="12">
                  <c:v>10</c:v>
                </c:pt>
                <c:pt idx="13">
                  <c:v>21</c:v>
                </c:pt>
                <c:pt idx="14">
                  <c:v>11</c:v>
                </c:pt>
                <c:pt idx="15">
                  <c:v>45</c:v>
                </c:pt>
                <c:pt idx="16">
                  <c:v>35</c:v>
                </c:pt>
                <c:pt idx="17">
                  <c:v>10</c:v>
                </c:pt>
                <c:pt idx="18">
                  <c:v>37</c:v>
                </c:pt>
                <c:pt idx="19">
                  <c:v>6</c:v>
                </c:pt>
                <c:pt idx="20">
                  <c:v>20</c:v>
                </c:pt>
                <c:pt idx="21">
                  <c:v>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6-1D10-4A27-90D6-FE3C2211EA8E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60"/>
        <c:axId val="32956416"/>
        <c:axId val="32959488"/>
      </c:barChart>
      <c:catAx>
        <c:axId val="32956416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tx2"/>
                    </a:solidFill>
                    <a:latin typeface="Constantia" panose="02030602050306030303" pitchFamily="18" charset="0"/>
                    <a:ea typeface="Times New Roman"/>
                    <a:cs typeface="Times New Roman"/>
                  </a:defRPr>
                </a:pPr>
                <a:r>
                  <a:rPr lang="en-US" sz="1200" dirty="0"/>
                  <a:t>State Plan States </a:t>
                </a:r>
              </a:p>
            </c:rich>
          </c:tx>
          <c:layout>
            <c:manualLayout>
              <c:xMode val="edge"/>
              <c:yMode val="edge"/>
              <c:x val="0.44048943270300334"/>
              <c:y val="0.88490566037735852"/>
            </c:manualLayout>
          </c:layout>
          <c:overlay val="0"/>
          <c:spPr>
            <a:noFill/>
            <a:ln w="22350"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200" b="1" i="0" u="none" strike="noStrike" kern="1200" baseline="0">
                  <a:solidFill>
                    <a:schemeClr val="tx2"/>
                  </a:solidFill>
                  <a:latin typeface="Constantia" panose="02030602050306030303" pitchFamily="18" charset="0"/>
                  <a:ea typeface="Times New Roman"/>
                  <a:cs typeface="Times New Roman"/>
                </a:defRPr>
              </a:pPr>
              <a:endParaRPr lang="en-US"/>
            </a:p>
          </c:txPr>
        </c:title>
        <c:numFmt formatCode="General" sourceLinked="1"/>
        <c:majorTickMark val="out"/>
        <c:minorTickMark val="out"/>
        <c:tickLblPos val="low"/>
        <c:spPr>
          <a:noFill/>
          <a:ln w="11175" cap="rnd" cmpd="sng" algn="ctr">
            <a:solidFill>
              <a:srgbClr val="000000"/>
            </a:solidFill>
            <a:prstDash val="solid"/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1012" b="1" i="0" u="none" strike="noStrike" kern="1200" baseline="0">
                <a:solidFill>
                  <a:schemeClr val="tx2"/>
                </a:solidFill>
                <a:latin typeface="Constantia" panose="02030602050306030303" pitchFamily="18" charset="0"/>
                <a:ea typeface="Times New Roman"/>
                <a:cs typeface="Times New Roman"/>
              </a:defRPr>
            </a:pPr>
            <a:endParaRPr lang="en-US"/>
          </a:p>
        </c:txPr>
        <c:crossAx val="32959488"/>
        <c:crosses val="autoZero"/>
        <c:auto val="0"/>
        <c:lblAlgn val="ctr"/>
        <c:lblOffset val="100"/>
        <c:tickLblSkip val="1"/>
        <c:tickMarkSkip val="1"/>
        <c:noMultiLvlLbl val="0"/>
      </c:catAx>
      <c:valAx>
        <c:axId val="32959488"/>
        <c:scaling>
          <c:orientation val="minMax"/>
        </c:scaling>
        <c:delete val="0"/>
        <c:axPos val="l"/>
        <c:title>
          <c:tx>
            <c:rich>
              <a:bodyPr rot="0" spcFirstLastPara="1" vertOverflow="ellipsis" wrap="square" anchor="ctr" anchorCtr="1"/>
              <a:lstStyle/>
              <a:p>
                <a:pPr algn="ctr">
                  <a:defRPr sz="1012" b="1" i="0" u="none" strike="noStrike" kern="1200" baseline="0">
                    <a:solidFill>
                      <a:schemeClr val="tx2"/>
                    </a:solidFill>
                    <a:latin typeface="Constantia" panose="02030602050306030303" pitchFamily="18" charset="0"/>
                    <a:ea typeface="Times New Roman"/>
                    <a:cs typeface="Times New Roman"/>
                  </a:defRPr>
                </a:pPr>
                <a:endParaRPr lang="en-US" dirty="0"/>
              </a:p>
            </c:rich>
          </c:tx>
          <c:layout>
            <c:manualLayout>
              <c:xMode val="edge"/>
              <c:yMode val="edge"/>
              <c:x val="1.6685205784204672E-2"/>
              <c:y val="0.42641509433962266"/>
            </c:manualLayout>
          </c:layout>
          <c:overlay val="0"/>
          <c:spPr>
            <a:noFill/>
            <a:ln w="22350">
              <a:noFill/>
            </a:ln>
            <a:effectLst/>
          </c:spPr>
          <c:txPr>
            <a:bodyPr rot="0" spcFirstLastPara="1" vertOverflow="ellipsis" wrap="square" anchor="ctr" anchorCtr="1"/>
            <a:lstStyle/>
            <a:p>
              <a:pPr algn="ctr">
                <a:defRPr sz="1012" b="1" i="0" u="none" strike="noStrike" kern="1200" baseline="0">
                  <a:solidFill>
                    <a:schemeClr val="tx2"/>
                  </a:solidFill>
                  <a:latin typeface="Constantia" panose="02030602050306030303" pitchFamily="18" charset="0"/>
                  <a:ea typeface="Times New Roman"/>
                  <a:cs typeface="Times New Roman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one"/>
        <c:spPr>
          <a:noFill/>
          <a:ln w="8381" cap="rnd" cmpd="sng" algn="ctr">
            <a:noFill/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12" b="1" i="0" u="none" strike="noStrike" kern="1200" baseline="0">
                <a:solidFill>
                  <a:schemeClr val="tx2"/>
                </a:solidFill>
                <a:latin typeface="Constantia" panose="02030602050306030303" pitchFamily="18" charset="0"/>
                <a:ea typeface="Times New Roman"/>
                <a:cs typeface="Times New Roman"/>
              </a:defRPr>
            </a:pPr>
            <a:endParaRPr lang="en-US"/>
          </a:p>
        </c:txPr>
        <c:crossAx val="32956416"/>
        <c:crosses val="autoZero"/>
        <c:crossBetween val="between"/>
      </c:valAx>
      <c:spPr>
        <a:noFill/>
        <a:ln w="22350">
          <a:noFill/>
        </a:ln>
        <a:effectLst/>
      </c:spPr>
    </c:plotArea>
    <c:plotVisOnly val="1"/>
    <c:dispBlanksAs val="gap"/>
    <c:showDLblsOverMax val="0"/>
  </c:chart>
  <c:spPr>
    <a:noFill/>
    <a:ln w="12700" cap="rnd" cmpd="sng" algn="ctr">
      <a:noFill/>
      <a:prstDash val="solid"/>
    </a:ln>
    <a:effectLst/>
  </c:spPr>
  <c:txPr>
    <a:bodyPr/>
    <a:lstStyle/>
    <a:p>
      <a:pPr>
        <a:defRPr sz="1012" b="1" i="0" u="none" strike="noStrike" baseline="0">
          <a:solidFill>
            <a:schemeClr val="tx2"/>
          </a:solidFill>
          <a:latin typeface="Constantia" panose="02030602050306030303" pitchFamily="18" charset="0"/>
          <a:ea typeface="Times New Roman"/>
          <a:cs typeface="Times New Roman"/>
        </a:defRPr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102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9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102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9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102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9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102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9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7737E0-7B2A-4A47-8564-ABD2834F8C44}" type="datetimeFigureOut">
              <a:rPr lang="en-US" smtClean="0"/>
              <a:t>7/29/2025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92F26A9-B259-3845-B75C-7413A7586C4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70981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/>
              <a:buNone/>
            </a:pPr>
            <a:endParaRPr lang="en-US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199C346-9683-4FB6-A7CE-E01020554409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655244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71CFD6CF-6695-46BB-B615-B1A7D2850C90}" type="slidenum">
              <a:rPr lang="en-US" sz="1200" smtClean="0"/>
              <a:pPr/>
              <a:t>10</a:t>
            </a:fld>
            <a:endParaRPr lang="en-US" sz="1200" dirty="0"/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en-US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Text Version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Chart Title: VPP Sites in State Plan States with VPP Programs – As of 06/30/2025 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Chart Type: Column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Chart Elements: 22 categories – AK, AZ, CA, HI, IA, IN, KY, MD, MI, MN, NC, NM, NV, OR, PR, SC, TN, UT, VA, VT, WA, WY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Values:</a:t>
            </a:r>
          </a:p>
          <a:p>
            <a:endParaRPr lang="en-US" sz="1200" kern="1200" dirty="0">
              <a:solidFill>
                <a:schemeClr val="tx1"/>
              </a:solidFill>
              <a:effectLst/>
              <a:latin typeface="Times New Roman" pitchFamily="18" charset="0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State Plan States</a:t>
            </a:r>
          </a:p>
          <a:p>
            <a:endParaRPr lang="en-US" sz="1200" kern="1200" dirty="0">
              <a:solidFill>
                <a:schemeClr val="tx1"/>
              </a:solidFill>
              <a:effectLst/>
              <a:latin typeface="Times New Roman" pitchFamily="18" charset="0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AK </a:t>
            </a:r>
            <a:r>
              <a:rPr lang="en-US" sz="1200" b="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= 08 </a:t>
            </a:r>
          </a:p>
          <a:p>
            <a:r>
              <a:rPr lang="en-US" sz="1200" b="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AZ = 61</a:t>
            </a:r>
          </a:p>
          <a:p>
            <a:r>
              <a:rPr lang="en-US" sz="1200" b="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CA = 84</a:t>
            </a:r>
          </a:p>
          <a:p>
            <a:r>
              <a:rPr lang="en-US" sz="1200" b="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HI = 03</a:t>
            </a:r>
          </a:p>
          <a:p>
            <a:r>
              <a:rPr lang="en-US" sz="1200" b="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IA = 35</a:t>
            </a:r>
          </a:p>
          <a:p>
            <a:r>
              <a:rPr lang="en-US" sz="1200" b="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IN = 90</a:t>
            </a:r>
          </a:p>
          <a:p>
            <a:r>
              <a:rPr lang="en-US" sz="1200" b="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KY = 20</a:t>
            </a:r>
          </a:p>
          <a:p>
            <a:r>
              <a:rPr lang="en-US" sz="1200" b="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MD = 21</a:t>
            </a:r>
          </a:p>
          <a:p>
            <a:r>
              <a:rPr lang="en-US" sz="1200" b="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MI = 41</a:t>
            </a:r>
          </a:p>
          <a:p>
            <a:r>
              <a:rPr lang="en-US" sz="1200" b="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MN = 43</a:t>
            </a:r>
          </a:p>
          <a:p>
            <a:r>
              <a:rPr lang="en-US" sz="1200" b="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NC = 151</a:t>
            </a:r>
          </a:p>
          <a:p>
            <a:r>
              <a:rPr lang="en-US" sz="1200" b="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NM = 04</a:t>
            </a:r>
          </a:p>
          <a:p>
            <a:r>
              <a:rPr lang="en-US" sz="1200" b="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NV = 10</a:t>
            </a:r>
          </a:p>
          <a:p>
            <a:r>
              <a:rPr lang="en-US" sz="1200" b="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OR = 21</a:t>
            </a:r>
          </a:p>
          <a:p>
            <a:r>
              <a:rPr lang="en-US" sz="1200" b="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PR = 11</a:t>
            </a:r>
          </a:p>
          <a:p>
            <a:r>
              <a:rPr lang="en-US" sz="1200" b="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SC = 45</a:t>
            </a:r>
          </a:p>
          <a:p>
            <a:r>
              <a:rPr lang="en-US" sz="1200" b="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TN = 35</a:t>
            </a:r>
          </a:p>
          <a:p>
            <a:r>
              <a:rPr lang="en-US" sz="1200" b="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UT = 10</a:t>
            </a:r>
          </a:p>
          <a:p>
            <a:r>
              <a:rPr lang="en-US" sz="1200" b="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VA = 37</a:t>
            </a:r>
          </a:p>
          <a:p>
            <a:r>
              <a:rPr lang="en-US" sz="1200" b="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VT = 06</a:t>
            </a:r>
          </a:p>
          <a:p>
            <a:r>
              <a:rPr lang="en-US" sz="1200" b="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WA = 20</a:t>
            </a:r>
          </a:p>
          <a:p>
            <a:r>
              <a:rPr lang="en-US" sz="1200" b="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WY = 04</a:t>
            </a:r>
          </a:p>
          <a:p>
            <a:br>
              <a:rPr lang="en-US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</a:br>
            <a:r>
              <a:rPr lang="en-US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Source: OSHA, Office of Partnership &amp; Recognition</a:t>
            </a:r>
          </a:p>
          <a:p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D8B373C0-5B0C-4396-9B92-1D81A3BFC3A6}" type="slidenum">
              <a:rPr lang="en-US" sz="1200" smtClean="0">
                <a:solidFill>
                  <a:prstClr val="black"/>
                </a:solidFill>
              </a:rPr>
              <a:pPr/>
              <a:t>2</a:t>
            </a:fld>
            <a:endParaRPr lang="en-US" sz="1200" dirty="0">
              <a:solidFill>
                <a:prstClr val="black"/>
              </a:solidFill>
            </a:endParaRPr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 w="12700" cap="flat"/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 lIns="92067" tIns="46034" rIns="92067" bIns="46034"/>
          <a:lstStyle/>
          <a:p>
            <a:r>
              <a:rPr lang="en-US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Text Version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Chart Title: Growth of VPP Participants Federal Only - as of 06/30/25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Chart Type: Column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Chart Elements: 11 categories – Number of Participants 0, 200, 400, 600, 800, 1000, 1200, 1400, 1600, 1800, 2000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Values: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Calendar Year</a:t>
            </a:r>
          </a:p>
          <a:p>
            <a:br>
              <a:rPr lang="en-US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</a:br>
            <a:r>
              <a:rPr lang="en-US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1982 = 11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1984 = 32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1986 = 46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1988 = 63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1990= 70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1992 = 104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1994 = 175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1996 = 282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1998 = 391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2000 = 542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2002 = 665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2004 = 890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2006 = 1162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2008 = 1545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2010 = 1720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2012 = 1681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2014 = 1516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2015 = 1410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2016 = 1386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2017 = 1389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2018 = 1386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2019 = 1387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2020 = 1365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2021 = 1276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2022 = 1219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2023 = 1169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2024 = 1125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2025 = 1096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1200" kern="1200" dirty="0">
              <a:solidFill>
                <a:schemeClr val="tx1"/>
              </a:solidFill>
              <a:effectLst/>
              <a:latin typeface="Times New Roman" pitchFamily="18" charset="0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* </a:t>
            </a:r>
            <a:r>
              <a:rPr lang="en-US" sz="1200" i="1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Number reflects active participants at the close of the calendar year</a:t>
            </a:r>
            <a:endParaRPr lang="en-US" sz="1200" kern="1200" dirty="0">
              <a:solidFill>
                <a:schemeClr val="tx1"/>
              </a:solidFill>
              <a:effectLst/>
              <a:latin typeface="Times New Roman" pitchFamily="18" charset="0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Source: OSHA, Office of Partnership &amp; Recognition</a:t>
            </a:r>
          </a:p>
          <a:p>
            <a:endParaRPr 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CCC7E428-807E-4A3B-9607-BEC90D32570B}" type="slidenum">
              <a:rPr lang="en-US" sz="1200" smtClean="0"/>
              <a:pPr/>
              <a:t>3</a:t>
            </a:fld>
            <a:endParaRPr lang="en-US" sz="1200" dirty="0"/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en-US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Text Version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Chart Title: Size of VPP Sites – Number of Sites by Employment (Federal Only) - as of 06/30/25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Chart Type: Column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Chart Elements: 9 categories – Number of Employees x 100  &lt;1, 1-2, 2-3, 3-5, 7-10, 10-25, 25-40, 40+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Values:</a:t>
            </a:r>
          </a:p>
          <a:p>
            <a:br>
              <a:rPr lang="en-US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</a:br>
            <a:r>
              <a:rPr lang="en-US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&lt;1  = 499</a:t>
            </a:r>
            <a:endParaRPr lang="en-US" sz="1200" b="0" kern="1200" dirty="0">
              <a:solidFill>
                <a:schemeClr val="tx1"/>
              </a:solidFill>
              <a:effectLst/>
              <a:latin typeface="Times New Roman" pitchFamily="18" charset="0"/>
              <a:ea typeface="+mn-ea"/>
              <a:cs typeface="+mn-cs"/>
            </a:endParaRPr>
          </a:p>
          <a:p>
            <a:r>
              <a:rPr lang="en-US" sz="1200" b="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1-2 = 192</a:t>
            </a:r>
          </a:p>
          <a:p>
            <a:r>
              <a:rPr lang="en-US" sz="1200" b="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2-3 = 094</a:t>
            </a:r>
          </a:p>
          <a:p>
            <a:r>
              <a:rPr lang="en-US" sz="1200" b="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3-5 = 119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5-7 = </a:t>
            </a:r>
            <a:r>
              <a:rPr lang="en-US" sz="1200" b="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054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7-10 = 047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10-25 = 0</a:t>
            </a:r>
            <a:r>
              <a:rPr lang="en-US" sz="1200" b="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65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25-40 = 015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40+ = 013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 </a:t>
            </a:r>
          </a:p>
          <a:p>
            <a:br>
              <a:rPr lang="en-US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</a:br>
            <a:r>
              <a:rPr lang="en-US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Source: OSHA, Office of Partnership &amp; Recognition</a:t>
            </a:r>
          </a:p>
          <a:p>
            <a:endParaRPr lang="en-U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959991A5-7C4F-4B63-BD4B-8AC1AE49D7AD}" type="slidenum">
              <a:rPr lang="en-US" sz="1200" smtClean="0"/>
              <a:pPr/>
              <a:t>4</a:t>
            </a:fld>
            <a:endParaRPr lang="en-US" sz="1200" dirty="0"/>
          </a:p>
        </p:txBody>
      </p:sp>
      <p:sp>
        <p:nvSpPr>
          <p:cNvPr id="18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 w="12700" cap="flat"/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 lIns="92067" tIns="46034" rIns="92067" bIns="46034"/>
          <a:lstStyle/>
          <a:p>
            <a:r>
              <a:rPr lang="en-US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Text Version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Chart Title: Current VPP Participants – Federal Only - as of 06/30/25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Chart Type: Pie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Chart Elements: 3 categories – MWF, Merit, Star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Values:</a:t>
            </a:r>
          </a:p>
          <a:p>
            <a:br>
              <a:rPr lang="en-US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</a:br>
            <a:r>
              <a:rPr lang="en-US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MWF = 57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Merit = 03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Star = 1036</a:t>
            </a:r>
          </a:p>
          <a:p>
            <a:br>
              <a:rPr lang="en-US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</a:br>
            <a:r>
              <a:rPr lang="en-US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Source: OSHA, Office of Partnership &amp; Recognition</a:t>
            </a:r>
          </a:p>
          <a:p>
            <a:endParaRPr lang="en-US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58350C84-357B-4BB2-9B86-E8A6092CF9C9}" type="slidenum">
              <a:rPr lang="en-US" sz="1200" smtClean="0"/>
              <a:pPr/>
              <a:t>5</a:t>
            </a:fld>
            <a:endParaRPr lang="en-US" sz="1200" dirty="0"/>
          </a:p>
        </p:txBody>
      </p:sp>
      <p:sp>
        <p:nvSpPr>
          <p:cNvPr id="204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en-US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ext Version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Chart Title: Distribution of VPP Sites by State – Federal Only - as of 06/30/25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Chart Type: Column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Chart Elements: 32 categories – Regions – AL, AR, CA, CO, CT, DE, FL, GA, ID, IL, KS, LA, MA, ME, MO, MS, MT, ND, NE, NH, NJ, NM, NY, OH, OK, PA, RI, SD, TX, VA, WI, WV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Values: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 </a:t>
            </a:r>
            <a:br>
              <a:rPr lang="en-US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</a:br>
            <a:r>
              <a:rPr lang="en-US" sz="1200" b="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AL = 23 </a:t>
            </a:r>
          </a:p>
          <a:p>
            <a:r>
              <a:rPr lang="en-US" sz="1200" b="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AR = 31</a:t>
            </a:r>
          </a:p>
          <a:p>
            <a:r>
              <a:rPr lang="en-US" sz="1200" b="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CA = 06</a:t>
            </a:r>
          </a:p>
          <a:p>
            <a:r>
              <a:rPr lang="en-US" sz="1200" b="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CO = 28</a:t>
            </a:r>
          </a:p>
          <a:p>
            <a:r>
              <a:rPr lang="en-US" sz="1200" b="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CT  = 06</a:t>
            </a:r>
          </a:p>
          <a:p>
            <a:r>
              <a:rPr lang="en-US" sz="1200" b="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DE  = 02</a:t>
            </a:r>
          </a:p>
          <a:p>
            <a:r>
              <a:rPr lang="en-US" sz="1200" b="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FL   = 47</a:t>
            </a:r>
          </a:p>
          <a:p>
            <a:r>
              <a:rPr lang="en-US" sz="1200" b="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GA  = 30</a:t>
            </a:r>
          </a:p>
          <a:p>
            <a:r>
              <a:rPr lang="en-US" sz="1200" b="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ID   = 11</a:t>
            </a:r>
          </a:p>
          <a:p>
            <a:r>
              <a:rPr lang="en-US" sz="1200" b="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IL    = 75</a:t>
            </a:r>
          </a:p>
          <a:p>
            <a:r>
              <a:rPr lang="en-US" sz="1200" b="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KS   = 10</a:t>
            </a:r>
          </a:p>
          <a:p>
            <a:r>
              <a:rPr lang="en-US" sz="1200" b="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LA   = 76</a:t>
            </a:r>
          </a:p>
          <a:p>
            <a:r>
              <a:rPr lang="en-US" sz="1200" b="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MA = 19</a:t>
            </a:r>
          </a:p>
          <a:p>
            <a:r>
              <a:rPr lang="en-US" sz="1200" b="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ME = 08</a:t>
            </a:r>
          </a:p>
          <a:p>
            <a:r>
              <a:rPr lang="en-US" sz="1200" b="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MO = 26</a:t>
            </a:r>
          </a:p>
          <a:p>
            <a:r>
              <a:rPr lang="en-US" sz="1200" b="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MS = 20</a:t>
            </a:r>
          </a:p>
          <a:p>
            <a:r>
              <a:rPr lang="en-US" sz="1200" b="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MT = 12</a:t>
            </a:r>
          </a:p>
          <a:p>
            <a:r>
              <a:rPr lang="en-US" sz="1200" b="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ND = 10</a:t>
            </a:r>
          </a:p>
          <a:p>
            <a:r>
              <a:rPr lang="en-US" sz="1200" b="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NE  = 15</a:t>
            </a:r>
          </a:p>
          <a:p>
            <a:r>
              <a:rPr lang="en-US" sz="1200" b="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NH  = 08</a:t>
            </a:r>
          </a:p>
          <a:p>
            <a:r>
              <a:rPr lang="en-US" sz="1200" b="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NJ   = 36</a:t>
            </a:r>
          </a:p>
          <a:p>
            <a:r>
              <a:rPr lang="en-US" sz="1200" b="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NM = 06</a:t>
            </a:r>
          </a:p>
          <a:p>
            <a:r>
              <a:rPr lang="en-US" sz="1200" b="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NY  = 35</a:t>
            </a:r>
          </a:p>
          <a:p>
            <a:r>
              <a:rPr lang="en-US" sz="1200" b="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OH  = 94</a:t>
            </a:r>
          </a:p>
          <a:p>
            <a:r>
              <a:rPr lang="en-US" sz="1200" b="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OK   = 29</a:t>
            </a:r>
          </a:p>
          <a:p>
            <a:r>
              <a:rPr lang="en-US" sz="1200" b="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PA   = 87</a:t>
            </a:r>
          </a:p>
          <a:p>
            <a:r>
              <a:rPr lang="en-US" sz="1200" b="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RI    = 05</a:t>
            </a:r>
          </a:p>
          <a:p>
            <a:r>
              <a:rPr lang="en-US" sz="1200" b="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SD   = 03</a:t>
            </a:r>
          </a:p>
          <a:p>
            <a:r>
              <a:rPr lang="en-US" sz="1200" b="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TX = 263</a:t>
            </a:r>
          </a:p>
          <a:p>
            <a:r>
              <a:rPr lang="en-US" sz="1200" b="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VA = 06</a:t>
            </a:r>
          </a:p>
          <a:p>
            <a:r>
              <a:rPr lang="en-US" sz="1200" b="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WI = 33</a:t>
            </a:r>
          </a:p>
          <a:p>
            <a:r>
              <a:rPr lang="en-US" sz="1200" b="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WV = 13	</a:t>
            </a:r>
          </a:p>
          <a:p>
            <a:r>
              <a:rPr lang="en-US" sz="1200" b="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 </a:t>
            </a:r>
          </a:p>
          <a:p>
            <a:br>
              <a:rPr lang="en-US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</a:br>
            <a:r>
              <a:rPr lang="en-US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Source: OSHA, Office of Partnership &amp; Recognition</a:t>
            </a:r>
          </a:p>
          <a:p>
            <a:endParaRPr lang="en-US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06C7D0E5-BEA0-4C04-AE47-6A8AFDE2B047}" type="slidenum">
              <a:rPr lang="en-US" sz="1200" smtClean="0"/>
              <a:pPr/>
              <a:t>6</a:t>
            </a:fld>
            <a:endParaRPr lang="en-US" sz="1200" dirty="0"/>
          </a:p>
        </p:txBody>
      </p:sp>
      <p:sp>
        <p:nvSpPr>
          <p:cNvPr id="215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en-US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Text Version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Chart Title: Union &amp; Non-Union VPP Sites – Federal Only – As of 06/30/2025 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Chart Type: Pie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Chart Elements: 2 categories – Union, Non-Union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Values: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Union = 23%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Non-Union = 77%	</a:t>
            </a:r>
          </a:p>
          <a:p>
            <a:br>
              <a:rPr lang="en-US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</a:br>
            <a:r>
              <a:rPr lang="en-US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Source: OSHA, Office of Partnership &amp; Recognition</a:t>
            </a:r>
          </a:p>
          <a:p>
            <a:endParaRPr lang="en-US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D9F320CC-973A-44C6-81E8-3978AF9829F4}" type="slidenum">
              <a:rPr lang="en-US" sz="1200" smtClean="0"/>
              <a:pPr/>
              <a:t>7</a:t>
            </a:fld>
            <a:endParaRPr lang="en-US" sz="1200" dirty="0"/>
          </a:p>
        </p:txBody>
      </p:sp>
      <p:sp>
        <p:nvSpPr>
          <p:cNvPr id="225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en-US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Text Version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Chart Title: Top 15 Industries in the VPP – Federal Only – As of 06/30/2025 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Chart Type: Column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Chart Elements: 15 categories – Chemical, Specialty Trade Contractors, Food, Personal &amp; Laundry Ser., Paper, Petroleum, Utilities, Plastics, Fabricated Metal, Admin &amp; Support Ser., Transportation Equip, Machinery Mfg., Warehousing, Professional Svcs, Waste Mngt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Values:</a:t>
            </a:r>
          </a:p>
          <a:p>
            <a:endParaRPr lang="en-US" sz="1200" kern="1200" dirty="0">
              <a:solidFill>
                <a:schemeClr val="tx1"/>
              </a:solidFill>
              <a:effectLst/>
              <a:latin typeface="Times New Roman" pitchFamily="18" charset="0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Number of Sites</a:t>
            </a:r>
          </a:p>
          <a:p>
            <a:endParaRPr lang="en-US" sz="1200" kern="1200" dirty="0">
              <a:solidFill>
                <a:schemeClr val="tx1"/>
              </a:solidFill>
              <a:effectLst/>
              <a:latin typeface="Times New Roman" pitchFamily="18" charset="0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Chemical = </a:t>
            </a:r>
            <a:r>
              <a:rPr lang="en-US" sz="1200" b="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191</a:t>
            </a:r>
          </a:p>
          <a:p>
            <a:r>
              <a:rPr lang="en-US" sz="1200" b="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Specialty Trade Contractors = 47</a:t>
            </a:r>
          </a:p>
          <a:p>
            <a:r>
              <a:rPr lang="en-US" sz="1200" b="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Food = 26</a:t>
            </a:r>
          </a:p>
          <a:p>
            <a:r>
              <a:rPr lang="en-US" sz="1200" b="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Personal &amp; Laundry Ser. = 48</a:t>
            </a:r>
          </a:p>
          <a:p>
            <a:r>
              <a:rPr lang="en-US" sz="1200" b="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Paper = 26</a:t>
            </a:r>
          </a:p>
          <a:p>
            <a:r>
              <a:rPr lang="en-US" sz="1200" b="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Petroleum = 40</a:t>
            </a:r>
          </a:p>
          <a:p>
            <a:r>
              <a:rPr lang="en-US" sz="1200" b="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Utilities = 99</a:t>
            </a:r>
          </a:p>
          <a:p>
            <a:r>
              <a:rPr lang="en-US" sz="1200" b="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Plastics = 30</a:t>
            </a:r>
          </a:p>
          <a:p>
            <a:r>
              <a:rPr lang="en-US" sz="1200" b="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Fabricated Metal = 37</a:t>
            </a:r>
          </a:p>
          <a:p>
            <a:r>
              <a:rPr lang="en-US" sz="1200" b="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Admin &amp; Support Ser. = 31</a:t>
            </a:r>
          </a:p>
          <a:p>
            <a:r>
              <a:rPr lang="en-US" sz="1200" b="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Transportation Equip = 49</a:t>
            </a:r>
          </a:p>
          <a:p>
            <a:r>
              <a:rPr lang="en-US" sz="1200" b="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Machinery Mfg. = 26</a:t>
            </a:r>
          </a:p>
          <a:p>
            <a:r>
              <a:rPr lang="en-US" sz="1200" b="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Warehousing = 50</a:t>
            </a:r>
          </a:p>
          <a:p>
            <a:r>
              <a:rPr lang="en-US" sz="1200" b="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Professional Svcs = 67</a:t>
            </a:r>
          </a:p>
          <a:p>
            <a:r>
              <a:rPr lang="en-US" sz="1200" b="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Waste Mngt =	44</a:t>
            </a:r>
          </a:p>
          <a:p>
            <a:br>
              <a:rPr lang="en-US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</a:br>
            <a:r>
              <a:rPr lang="en-US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Source: OSHA, Office of Partnership &amp; Recognition</a:t>
            </a:r>
          </a:p>
          <a:p>
            <a:endParaRPr lang="en-US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1EC528F1-BF9A-4DCF-A78E-842A59704208}" type="slidenum">
              <a:rPr lang="en-US" sz="1200" smtClean="0"/>
              <a:pPr/>
              <a:t>8</a:t>
            </a:fld>
            <a:endParaRPr lang="en-US" sz="1200" dirty="0"/>
          </a:p>
        </p:txBody>
      </p:sp>
      <p:sp>
        <p:nvSpPr>
          <p:cNvPr id="23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 w="12700" cap="flat"/>
        </p:spPr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067" tIns="46034" rIns="92067" bIns="46034"/>
          <a:lstStyle/>
          <a:p>
            <a:r>
              <a:rPr lang="en-US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Text Version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Chart Title: Growth of VPP – Federal &amp; State – As of 06/30/2025 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Chart Type: Column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Values:</a:t>
            </a:r>
          </a:p>
          <a:p>
            <a:endParaRPr lang="en-US" sz="1200" kern="1200" dirty="0">
              <a:solidFill>
                <a:schemeClr val="tx1"/>
              </a:solidFill>
              <a:effectLst/>
              <a:latin typeface="Times New Roman" pitchFamily="18" charset="0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Calendar Year</a:t>
            </a:r>
          </a:p>
          <a:p>
            <a:br>
              <a:rPr lang="en-US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</a:br>
            <a:r>
              <a:rPr lang="en-US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1988 = 62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1989 = 64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1990 = 71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1991 = 78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1992= 126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1993 = 104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1994 = 180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1995 = 229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1996 = 285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1997 = 396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1998 = 475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1999 = 571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2000 = 678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2001 = 777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2002 = 879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2003 = 1002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2004 = 1223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2005 = 1424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2006 = 1665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2007 = 1869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2008 = 2161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2009 = 2330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2010 = 2436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2011 = 2404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2012 = 2370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2013 = 2370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2014 = 2255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2015 = 2211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2016 = 2205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2017 = 2207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2018 = 2125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2019 = 2142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2020 = 2139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2021 = 2050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2022 = 1985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2023 = 1918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2024 = 1883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2025 = 1856</a:t>
            </a:r>
          </a:p>
          <a:p>
            <a:br>
              <a:rPr lang="en-US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</a:br>
            <a:r>
              <a:rPr lang="en-US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Source: OSHA, Office of Partnership &amp; Recognition</a:t>
            </a:r>
          </a:p>
          <a:p>
            <a:endParaRPr lang="en-US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BA6F59A4-7426-41BF-92D1-6CDFF031E229}" type="slidenum">
              <a:rPr lang="en-US" sz="1200" smtClean="0"/>
              <a:pPr/>
              <a:t>9</a:t>
            </a:fld>
            <a:endParaRPr lang="en-US" sz="1200" dirty="0"/>
          </a:p>
        </p:txBody>
      </p:sp>
      <p:sp>
        <p:nvSpPr>
          <p:cNvPr id="24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 w="12700" cap="flat"/>
        </p:spPr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 lIns="92067" tIns="46034" rIns="92067" bIns="46034"/>
          <a:lstStyle/>
          <a:p>
            <a:r>
              <a:rPr lang="en-US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Text Version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Chart Title: Growth of VPP – State Plan States – As of 06/30/2025 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Chart Type: Column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Chart Elements: 10 categories – 0, 100, 200, 300, 400, 500, 600, 700, 800, 900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Values:</a:t>
            </a:r>
          </a:p>
          <a:p>
            <a:endParaRPr lang="en-US" sz="1200" kern="1200" dirty="0">
              <a:solidFill>
                <a:schemeClr val="tx1"/>
              </a:solidFill>
              <a:effectLst/>
              <a:latin typeface="Times New Roman" pitchFamily="18" charset="0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Calendar Year</a:t>
            </a:r>
          </a:p>
          <a:p>
            <a:endParaRPr lang="en-US" sz="1200" kern="1200" dirty="0">
              <a:solidFill>
                <a:schemeClr val="tx1"/>
              </a:solidFill>
              <a:effectLst/>
              <a:latin typeface="Times New Roman" pitchFamily="18" charset="0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1993 = 3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1994 = 12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1995 = 21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1996 = 35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1997 = 61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1998 = 89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1999 = 115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2000 = 149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2001 = 197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2002 = 249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2003 = 292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2004 = 333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2005 = 392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2006 = 469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2007 = 528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2008 = 592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2009 = 632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2010 = 720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2011 = 712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2012 = 735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2013 = 743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2014 = 766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2015 = 774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2016 = 792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2017 = 805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2018 = 739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2019 = 755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2020 = 772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2021 = 774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2022 = 766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2023 = 749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2024 = 755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2025 = 760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1200" kern="1200" dirty="0">
              <a:solidFill>
                <a:schemeClr val="tx1"/>
              </a:solidFill>
              <a:effectLst/>
              <a:latin typeface="Times New Roman" pitchFamily="18" charset="0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Source: OSHA, Office of Partnership &amp; Recognition</a:t>
            </a:r>
          </a:p>
          <a:p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AC8A552-7374-7E5E-B746-A43D7A1DCAB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-1777"/>
            <a:ext cx="12192000" cy="6221074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E0D2BD20-E24E-ABED-7D22-C7A8026C8AF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81191" y="1020431"/>
            <a:ext cx="6532409" cy="1475013"/>
          </a:xfrm>
          <a:effectLst/>
        </p:spPr>
        <p:txBody>
          <a:bodyPr anchor="b">
            <a:normAutofit/>
          </a:bodyPr>
          <a:lstStyle>
            <a:lvl1pPr>
              <a:defRPr sz="3600" b="1" cap="none" baseline="0">
                <a:solidFill>
                  <a:schemeClr val="bg1"/>
                </a:solidFill>
                <a:latin typeface="Aptos" panose="020B00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27DF1F57-D5A3-7826-AE90-9B1981057B8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81194" y="2495445"/>
            <a:ext cx="6532407" cy="590321"/>
          </a:xfrm>
        </p:spPr>
        <p:txBody>
          <a:bodyPr anchor="t">
            <a:normAutofit/>
          </a:bodyPr>
          <a:lstStyle>
            <a:lvl1pPr marL="0" indent="0" algn="l">
              <a:buNone/>
              <a:defRPr sz="2000" b="0" cap="none" baseline="0">
                <a:solidFill>
                  <a:srgbClr val="00B0F0"/>
                </a:solidFill>
                <a:latin typeface="Aptos" panose="020B00040202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8" name="Picture 7" descr="Icon&#10;&#10;AI-generated content may be incorrect.">
            <a:extLst>
              <a:ext uri="{FF2B5EF4-FFF2-40B4-BE49-F238E27FC236}">
                <a16:creationId xmlns:a16="http://schemas.microsoft.com/office/drawing/2014/main" id="{8CF53F69-DA90-FBB8-70B1-DBD0F2F29FE3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alphaModFix amt="3000"/>
          </a:blip>
          <a:srcRect t="8100" r="23863" b="43916"/>
          <a:stretch/>
        </p:blipFill>
        <p:spPr>
          <a:xfrm>
            <a:off x="1401061" y="0"/>
            <a:ext cx="9470939" cy="5968722"/>
          </a:xfrm>
          <a:prstGeom prst="rect">
            <a:avLst/>
          </a:prstGeom>
        </p:spPr>
      </p:pic>
      <p:pic>
        <p:nvPicPr>
          <p:cNvPr id="9" name="Picture 8" descr="Shape&#10;&#10;AI-generated content may be incorrect.">
            <a:extLst>
              <a:ext uri="{FF2B5EF4-FFF2-40B4-BE49-F238E27FC236}">
                <a16:creationId xmlns:a16="http://schemas.microsoft.com/office/drawing/2014/main" id="{20B7271A-B0DF-47F8-8512-2781E7803F97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9313187" y="5968722"/>
            <a:ext cx="2218813" cy="3581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984359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B260E33-B222-E53C-1E85-CD5C0F91003D}"/>
              </a:ext>
            </a:extLst>
          </p:cNvPr>
          <p:cNvSpPr txBox="1"/>
          <p:nvPr userDrawn="1"/>
        </p:nvSpPr>
        <p:spPr>
          <a:xfrm>
            <a:off x="5513096" y="6216260"/>
            <a:ext cx="609771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sz="1800" b="1" dirty="0">
                <a:solidFill>
                  <a:schemeClr val="accent1"/>
                </a:solidFill>
                <a:latin typeface="Aptos" panose="020B0004020202020204" pitchFamily="34" charset="0"/>
              </a:rPr>
              <a:t>OSHA.GOV</a:t>
            </a:r>
          </a:p>
        </p:txBody>
      </p:sp>
      <p:sp>
        <p:nvSpPr>
          <p:cNvPr id="3" name="AutoShape 3">
            <a:extLst>
              <a:ext uri="{FF2B5EF4-FFF2-40B4-BE49-F238E27FC236}">
                <a16:creationId xmlns:a16="http://schemas.microsoft.com/office/drawing/2014/main" id="{EBF1CE6D-ED2E-72C5-2768-C78F788C5D9F}"/>
              </a:ext>
            </a:extLst>
          </p:cNvPr>
          <p:cNvSpPr>
            <a:spLocks noChangeAspect="1" noChangeArrowheads="1" noTextEdit="1"/>
          </p:cNvSpPr>
          <p:nvPr userDrawn="1"/>
        </p:nvSpPr>
        <p:spPr bwMode="auto">
          <a:xfrm>
            <a:off x="-76200" y="0"/>
            <a:ext cx="12268200" cy="1339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Freeform 7">
            <a:extLst>
              <a:ext uri="{FF2B5EF4-FFF2-40B4-BE49-F238E27FC236}">
                <a16:creationId xmlns:a16="http://schemas.microsoft.com/office/drawing/2014/main" id="{87337B08-0FE5-4627-390E-ABD40EBA45DF}"/>
              </a:ext>
            </a:extLst>
          </p:cNvPr>
          <p:cNvSpPr>
            <a:spLocks/>
          </p:cNvSpPr>
          <p:nvPr userDrawn="1"/>
        </p:nvSpPr>
        <p:spPr bwMode="auto">
          <a:xfrm>
            <a:off x="5588000" y="-147638"/>
            <a:ext cx="6819900" cy="1446213"/>
          </a:xfrm>
          <a:custGeom>
            <a:avLst/>
            <a:gdLst>
              <a:gd name="T0" fmla="*/ 1007 w 1007"/>
              <a:gd name="T1" fmla="*/ 0 h 213"/>
              <a:gd name="T2" fmla="*/ 829 w 1007"/>
              <a:gd name="T3" fmla="*/ 174 h 213"/>
              <a:gd name="T4" fmla="*/ 734 w 1007"/>
              <a:gd name="T5" fmla="*/ 213 h 213"/>
              <a:gd name="T6" fmla="*/ 0 w 1007"/>
              <a:gd name="T7" fmla="*/ 213 h 2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007" h="213">
                <a:moveTo>
                  <a:pt x="1007" y="0"/>
                </a:moveTo>
                <a:cubicBezTo>
                  <a:pt x="829" y="174"/>
                  <a:pt x="829" y="174"/>
                  <a:pt x="829" y="174"/>
                </a:cubicBezTo>
                <a:cubicBezTo>
                  <a:pt x="804" y="199"/>
                  <a:pt x="770" y="213"/>
                  <a:pt x="734" y="213"/>
                </a:cubicBezTo>
                <a:cubicBezTo>
                  <a:pt x="0" y="213"/>
                  <a:pt x="0" y="213"/>
                  <a:pt x="0" y="213"/>
                </a:cubicBezTo>
              </a:path>
            </a:pathLst>
          </a:custGeom>
          <a:noFill/>
          <a:ln w="82550" cap="flat">
            <a:solidFill>
              <a:srgbClr val="1999C8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Line 8">
            <a:extLst>
              <a:ext uri="{FF2B5EF4-FFF2-40B4-BE49-F238E27FC236}">
                <a16:creationId xmlns:a16="http://schemas.microsoft.com/office/drawing/2014/main" id="{0D021321-5589-2A24-A0E6-B6976E096C21}"/>
              </a:ext>
            </a:extLst>
          </p:cNvPr>
          <p:cNvSpPr>
            <a:spLocks noChangeShapeType="1"/>
          </p:cNvSpPr>
          <p:nvPr userDrawn="1"/>
        </p:nvSpPr>
        <p:spPr bwMode="auto">
          <a:xfrm>
            <a:off x="-14288" y="1298575"/>
            <a:ext cx="5602288" cy="0"/>
          </a:xfrm>
          <a:prstGeom prst="line">
            <a:avLst/>
          </a:prstGeom>
          <a:noFill/>
          <a:ln w="82550" cap="flat">
            <a:solidFill>
              <a:srgbClr val="1999C8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44F974D4-348E-D749-B7BE-6E4154907D01}"/>
              </a:ext>
            </a:extLst>
          </p:cNvPr>
          <p:cNvGrpSpPr/>
          <p:nvPr userDrawn="1"/>
        </p:nvGrpSpPr>
        <p:grpSpPr>
          <a:xfrm>
            <a:off x="-14288" y="-989013"/>
            <a:ext cx="12341226" cy="1514475"/>
            <a:chOff x="-14288" y="-493713"/>
            <a:chExt cx="12341226" cy="1514475"/>
          </a:xfrm>
        </p:grpSpPr>
        <p:sp>
          <p:nvSpPr>
            <p:cNvPr id="10" name="Freeform 5">
              <a:extLst>
                <a:ext uri="{FF2B5EF4-FFF2-40B4-BE49-F238E27FC236}">
                  <a16:creationId xmlns:a16="http://schemas.microsoft.com/office/drawing/2014/main" id="{37A0A0A3-A365-A910-B005-9C2334C21D9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075363" y="-296863"/>
              <a:ext cx="6054725" cy="1317625"/>
            </a:xfrm>
            <a:custGeom>
              <a:avLst/>
              <a:gdLst>
                <a:gd name="T0" fmla="*/ 0 w 894"/>
                <a:gd name="T1" fmla="*/ 194 h 194"/>
                <a:gd name="T2" fmla="*/ 653 w 894"/>
                <a:gd name="T3" fmla="*/ 194 h 194"/>
                <a:gd name="T4" fmla="*/ 737 w 894"/>
                <a:gd name="T5" fmla="*/ 158 h 194"/>
                <a:gd name="T6" fmla="*/ 894 w 894"/>
                <a:gd name="T7" fmla="*/ 0 h 194"/>
                <a:gd name="T8" fmla="*/ 0 w 894"/>
                <a:gd name="T9" fmla="*/ 0 h 194"/>
                <a:gd name="T10" fmla="*/ 0 w 894"/>
                <a:gd name="T11" fmla="*/ 194 h 1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94" h="194">
                  <a:moveTo>
                    <a:pt x="0" y="194"/>
                  </a:moveTo>
                  <a:cubicBezTo>
                    <a:pt x="653" y="194"/>
                    <a:pt x="653" y="194"/>
                    <a:pt x="653" y="194"/>
                  </a:cubicBezTo>
                  <a:cubicBezTo>
                    <a:pt x="685" y="194"/>
                    <a:pt x="715" y="181"/>
                    <a:pt x="737" y="158"/>
                  </a:cubicBezTo>
                  <a:cubicBezTo>
                    <a:pt x="894" y="0"/>
                    <a:pt x="894" y="0"/>
                    <a:pt x="894" y="0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0" y="194"/>
                  </a:lnTo>
                  <a:close/>
                </a:path>
              </a:pathLst>
            </a:custGeom>
            <a:solidFill>
              <a:srgbClr val="0029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F2D40814-3B3C-F37F-2B0B-366253CBCAA9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-14288" y="-296863"/>
              <a:ext cx="6096000" cy="1317625"/>
            </a:xfrm>
            <a:prstGeom prst="rect">
              <a:avLst/>
            </a:prstGeom>
            <a:solidFill>
              <a:srgbClr val="0029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Rectangle 9">
              <a:extLst>
                <a:ext uri="{FF2B5EF4-FFF2-40B4-BE49-F238E27FC236}">
                  <a16:creationId xmlns:a16="http://schemas.microsoft.com/office/drawing/2014/main" id="{ED15F2CF-5DDE-4F86-A666-C47888FEBC82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-14288" y="-487363"/>
              <a:ext cx="12042775" cy="285750"/>
            </a:xfrm>
            <a:prstGeom prst="rect">
              <a:avLst/>
            </a:prstGeom>
            <a:solidFill>
              <a:srgbClr val="0029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10">
              <a:extLst>
                <a:ext uri="{FF2B5EF4-FFF2-40B4-BE49-F238E27FC236}">
                  <a16:creationId xmlns:a16="http://schemas.microsoft.com/office/drawing/2014/main" id="{A3F891F8-5D7D-73EF-A70F-2FE7BF06233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1696700" y="-493713"/>
              <a:ext cx="630238" cy="638175"/>
            </a:xfrm>
            <a:custGeom>
              <a:avLst/>
              <a:gdLst>
                <a:gd name="T0" fmla="*/ 55 w 397"/>
                <a:gd name="T1" fmla="*/ 56 h 402"/>
                <a:gd name="T2" fmla="*/ 0 w 397"/>
                <a:gd name="T3" fmla="*/ 402 h 402"/>
                <a:gd name="T4" fmla="*/ 397 w 397"/>
                <a:gd name="T5" fmla="*/ 0 h 402"/>
                <a:gd name="T6" fmla="*/ 55 w 397"/>
                <a:gd name="T7" fmla="*/ 56 h 4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97" h="402">
                  <a:moveTo>
                    <a:pt x="55" y="56"/>
                  </a:moveTo>
                  <a:lnTo>
                    <a:pt x="0" y="402"/>
                  </a:lnTo>
                  <a:lnTo>
                    <a:pt x="397" y="0"/>
                  </a:lnTo>
                  <a:lnTo>
                    <a:pt x="55" y="56"/>
                  </a:lnTo>
                  <a:close/>
                </a:path>
              </a:pathLst>
            </a:custGeom>
            <a:solidFill>
              <a:srgbClr val="0029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Rectangle 11">
              <a:extLst>
                <a:ext uri="{FF2B5EF4-FFF2-40B4-BE49-F238E27FC236}">
                  <a16:creationId xmlns:a16="http://schemas.microsoft.com/office/drawing/2014/main" id="{D885E428-50BB-3626-D29A-3BB03397E5F0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1580813" y="-487363"/>
              <a:ext cx="657225" cy="47625"/>
            </a:xfrm>
            <a:prstGeom prst="rect">
              <a:avLst/>
            </a:prstGeom>
            <a:solidFill>
              <a:srgbClr val="0029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E582AE3F-8023-EB2D-B995-246E83C49024}"/>
                </a:ext>
              </a:extLst>
            </p:cNvPr>
            <p:cNvSpPr/>
            <p:nvPr userDrawn="1"/>
          </p:nvSpPr>
          <p:spPr>
            <a:xfrm>
              <a:off x="5811044" y="-319958"/>
              <a:ext cx="493712" cy="1317624"/>
            </a:xfrm>
            <a:prstGeom prst="rect">
              <a:avLst/>
            </a:prstGeom>
            <a:solidFill>
              <a:srgbClr val="00294E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6" name="Title 1">
            <a:extLst>
              <a:ext uri="{FF2B5EF4-FFF2-40B4-BE49-F238E27FC236}">
                <a16:creationId xmlns:a16="http://schemas.microsoft.com/office/drawing/2014/main" id="{3080B338-D2A4-0689-1F64-BD1DC824EC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2" y="623940"/>
            <a:ext cx="9969577" cy="509081"/>
          </a:xfrm>
        </p:spPr>
        <p:txBody>
          <a:bodyPr anchor="ctr" anchorCtr="0">
            <a:normAutofit/>
          </a:bodyPr>
          <a:lstStyle>
            <a:lvl1pPr>
              <a:defRPr sz="3200" b="1" cap="none" baseline="0">
                <a:solidFill>
                  <a:srgbClr val="00294E"/>
                </a:solidFill>
                <a:latin typeface="Aptos" panose="020B00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DBB5EE63-B9CE-42CC-6ED6-45C83F75C98B}"/>
              </a:ext>
            </a:extLst>
          </p:cNvPr>
          <p:cNvSpPr/>
          <p:nvPr userDrawn="1"/>
        </p:nvSpPr>
        <p:spPr>
          <a:xfrm>
            <a:off x="-14288" y="-1143000"/>
            <a:ext cx="12606338" cy="1123950"/>
          </a:xfrm>
          <a:prstGeom prst="rect">
            <a:avLst/>
          </a:prstGeom>
          <a:solidFill>
            <a:srgbClr val="E7E6E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46D19FC9-C7AC-C553-221C-F3DCBC0DEDAE}"/>
              </a:ext>
            </a:extLst>
          </p:cNvPr>
          <p:cNvSpPr/>
          <p:nvPr userDrawn="1"/>
        </p:nvSpPr>
        <p:spPr>
          <a:xfrm>
            <a:off x="12211050" y="-147638"/>
            <a:ext cx="400050" cy="920751"/>
          </a:xfrm>
          <a:prstGeom prst="rect">
            <a:avLst/>
          </a:prstGeom>
          <a:solidFill>
            <a:srgbClr val="E7E6E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6FB89673-5CBC-B312-F9AA-971680045C22}"/>
              </a:ext>
            </a:extLst>
          </p:cNvPr>
          <p:cNvCxnSpPr/>
          <p:nvPr userDrawn="1"/>
        </p:nvCxnSpPr>
        <p:spPr>
          <a:xfrm>
            <a:off x="4802808" y="1304681"/>
            <a:ext cx="1570383" cy="0"/>
          </a:xfrm>
          <a:prstGeom prst="line">
            <a:avLst/>
          </a:prstGeom>
          <a:ln w="69850">
            <a:solidFill>
              <a:srgbClr val="1999C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973974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B260E33-B222-E53C-1E85-CD5C0F91003D}"/>
              </a:ext>
            </a:extLst>
          </p:cNvPr>
          <p:cNvSpPr txBox="1"/>
          <p:nvPr userDrawn="1"/>
        </p:nvSpPr>
        <p:spPr>
          <a:xfrm>
            <a:off x="5513096" y="6216260"/>
            <a:ext cx="609771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sz="1800" b="1" dirty="0">
                <a:solidFill>
                  <a:schemeClr val="accent1"/>
                </a:solidFill>
                <a:latin typeface="Aptos" panose="020B0004020202020204" pitchFamily="34" charset="0"/>
              </a:rPr>
              <a:t>OSHA.GOV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2A82939-81F8-BBDB-25B0-D4C14DB61F5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 l="-495" t="26917" r="1953"/>
          <a:stretch/>
        </p:blipFill>
        <p:spPr>
          <a:xfrm>
            <a:off x="-76200" y="0"/>
            <a:ext cx="12268200" cy="1340493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1ADF1041-AC14-B6BE-436D-1939A1FF6B78}"/>
              </a:ext>
            </a:extLst>
          </p:cNvPr>
          <p:cNvSpPr/>
          <p:nvPr userDrawn="1"/>
        </p:nvSpPr>
        <p:spPr>
          <a:xfrm>
            <a:off x="5983705" y="0"/>
            <a:ext cx="336884" cy="999200"/>
          </a:xfrm>
          <a:prstGeom prst="rect">
            <a:avLst/>
          </a:prstGeom>
          <a:solidFill>
            <a:srgbClr val="00294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3A091654-7E47-EE51-0C64-13DA7BD807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2" y="281040"/>
            <a:ext cx="9969577" cy="509081"/>
          </a:xfrm>
        </p:spPr>
        <p:txBody>
          <a:bodyPr anchor="ctr" anchorCtr="0">
            <a:normAutofit/>
          </a:bodyPr>
          <a:lstStyle>
            <a:lvl1pPr>
              <a:defRPr sz="3200" b="1" cap="none" baseline="0">
                <a:latin typeface="Aptos" panose="020B00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99BAAB7A-1E25-6B1C-2E30-595502C30526}"/>
              </a:ext>
            </a:extLst>
          </p:cNvPr>
          <p:cNvCxnSpPr/>
          <p:nvPr userDrawn="1"/>
        </p:nvCxnSpPr>
        <p:spPr>
          <a:xfrm>
            <a:off x="4802808" y="1304681"/>
            <a:ext cx="1570383" cy="0"/>
          </a:xfrm>
          <a:prstGeom prst="line">
            <a:avLst/>
          </a:prstGeom>
          <a:ln w="69850">
            <a:solidFill>
              <a:srgbClr val="1999C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5592925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53C1CBF-F2D1-9750-CBE7-1A0B9BCA77D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 l="1035" t="804" r="1035"/>
          <a:stretch/>
        </p:blipFill>
        <p:spPr>
          <a:xfrm>
            <a:off x="0" y="0"/>
            <a:ext cx="12192000" cy="1819455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3B260E33-B222-E53C-1E85-CD5C0F91003D}"/>
              </a:ext>
            </a:extLst>
          </p:cNvPr>
          <p:cNvSpPr txBox="1"/>
          <p:nvPr userDrawn="1"/>
        </p:nvSpPr>
        <p:spPr>
          <a:xfrm>
            <a:off x="5513096" y="6216260"/>
            <a:ext cx="609771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sz="1800" b="1" dirty="0">
                <a:solidFill>
                  <a:schemeClr val="accent1"/>
                </a:solidFill>
                <a:latin typeface="Aptos" panose="020B0004020202020204" pitchFamily="34" charset="0"/>
              </a:rPr>
              <a:t>OSHA.GOV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55AAF8F-4EFA-157D-7ADF-47480C598A27}"/>
              </a:ext>
            </a:extLst>
          </p:cNvPr>
          <p:cNvSpPr/>
          <p:nvPr userDrawn="1"/>
        </p:nvSpPr>
        <p:spPr>
          <a:xfrm>
            <a:off x="5887453" y="0"/>
            <a:ext cx="433136" cy="1364622"/>
          </a:xfrm>
          <a:prstGeom prst="rect">
            <a:avLst/>
          </a:prstGeom>
          <a:solidFill>
            <a:srgbClr val="00294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73127C39-B465-101A-4E79-4FAB95FA56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2" y="376290"/>
            <a:ext cx="9969577" cy="988332"/>
          </a:xfrm>
        </p:spPr>
        <p:txBody>
          <a:bodyPr>
            <a:normAutofit/>
          </a:bodyPr>
          <a:lstStyle>
            <a:lvl1pPr>
              <a:defRPr sz="3200" b="1" cap="none" baseline="0">
                <a:latin typeface="Aptos" panose="020B00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A5EAB0D8-E0A4-E59E-581A-A667229A2ABE}"/>
              </a:ext>
            </a:extLst>
          </p:cNvPr>
          <p:cNvCxnSpPr/>
          <p:nvPr userDrawn="1"/>
        </p:nvCxnSpPr>
        <p:spPr>
          <a:xfrm>
            <a:off x="4802808" y="1755060"/>
            <a:ext cx="1570383" cy="0"/>
          </a:xfrm>
          <a:prstGeom prst="line">
            <a:avLst/>
          </a:prstGeom>
          <a:ln w="69850">
            <a:solidFill>
              <a:srgbClr val="1999C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0984608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BA56ED22-8E16-05DC-2A26-2D024495EB25}"/>
              </a:ext>
            </a:extLst>
          </p:cNvPr>
          <p:cNvSpPr txBox="1"/>
          <p:nvPr userDrawn="1"/>
        </p:nvSpPr>
        <p:spPr>
          <a:xfrm>
            <a:off x="5513096" y="6216260"/>
            <a:ext cx="609771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sz="1800" b="1" dirty="0">
                <a:solidFill>
                  <a:schemeClr val="accent1"/>
                </a:solidFill>
                <a:latin typeface="Aptos" panose="020B0004020202020204" pitchFamily="34" charset="0"/>
              </a:rPr>
              <a:t>OSHA.GOV</a:t>
            </a:r>
          </a:p>
        </p:txBody>
      </p:sp>
    </p:spTree>
    <p:extLst>
      <p:ext uri="{BB962C8B-B14F-4D97-AF65-F5344CB8AC3E}">
        <p14:creationId xmlns:p14="http://schemas.microsoft.com/office/powerpoint/2010/main" val="126272811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2BAA7BDB-398F-F5A5-8571-B19E5BD442A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 l="758" t="8905" r="952"/>
          <a:stretch/>
        </p:blipFill>
        <p:spPr>
          <a:xfrm rot="10800000" flipH="1">
            <a:off x="-1" y="5197293"/>
            <a:ext cx="12191999" cy="1660705"/>
          </a:xfrm>
          <a:prstGeom prst="rect">
            <a:avLst/>
          </a:prstGeom>
        </p:spPr>
      </p:pic>
      <p:pic>
        <p:nvPicPr>
          <p:cNvPr id="7" name="Picture 6" descr="Icon&#10;&#10;AI-generated content may be incorrect.">
            <a:extLst>
              <a:ext uri="{FF2B5EF4-FFF2-40B4-BE49-F238E27FC236}">
                <a16:creationId xmlns:a16="http://schemas.microsoft.com/office/drawing/2014/main" id="{2868F4D7-D032-3BF6-C3A5-F4CC8ACBDF4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alphaModFix amt="5000"/>
          </a:blip>
          <a:srcRect t="14066" r="3960" b="71169"/>
          <a:stretch/>
        </p:blipFill>
        <p:spPr>
          <a:xfrm>
            <a:off x="3602758" y="5466303"/>
            <a:ext cx="9984816" cy="1535055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7816" y="601200"/>
            <a:ext cx="11292840" cy="4204800"/>
          </a:xfrm>
        </p:spPr>
        <p:txBody>
          <a:bodyPr anchor="ctr">
            <a:normAutofit/>
          </a:bodyPr>
          <a:lstStyle>
            <a:lvl1pPr>
              <a:buClr>
                <a:srgbClr val="1999C8"/>
              </a:buClr>
              <a:defRPr sz="2400">
                <a:solidFill>
                  <a:schemeClr val="tx2"/>
                </a:solidFill>
              </a:defRPr>
            </a:lvl1pPr>
            <a:lvl2pPr>
              <a:buClr>
                <a:srgbClr val="00B0F0"/>
              </a:buClr>
              <a:defRPr sz="2400">
                <a:solidFill>
                  <a:schemeClr val="tx2"/>
                </a:solidFill>
              </a:defRPr>
            </a:lvl2pPr>
            <a:lvl3pPr>
              <a:buClr>
                <a:schemeClr val="bg1">
                  <a:lumMod val="65000"/>
                </a:schemeClr>
              </a:buClr>
              <a:defRPr sz="2000">
                <a:solidFill>
                  <a:schemeClr val="tx2"/>
                </a:solidFill>
              </a:defRPr>
            </a:lvl3pPr>
            <a:lvl4pPr>
              <a:buClr>
                <a:schemeClr val="accent1"/>
              </a:buClr>
              <a:defRPr sz="1800">
                <a:solidFill>
                  <a:schemeClr val="tx2"/>
                </a:solidFill>
              </a:defRPr>
            </a:lvl4pPr>
            <a:lvl5pPr>
              <a:defRPr sz="1800">
                <a:solidFill>
                  <a:schemeClr val="tx2"/>
                </a:solidFill>
              </a:defRPr>
            </a:lvl5pPr>
            <a:lvl6pPr>
              <a:defRPr sz="1400">
                <a:solidFill>
                  <a:schemeClr val="tx2"/>
                </a:solidFill>
              </a:defRPr>
            </a:lvl6pPr>
            <a:lvl7pPr>
              <a:defRPr sz="1400">
                <a:solidFill>
                  <a:schemeClr val="tx2"/>
                </a:solidFill>
              </a:defRPr>
            </a:lvl7pPr>
            <a:lvl8pPr>
              <a:defRPr sz="1400">
                <a:solidFill>
                  <a:schemeClr val="tx2"/>
                </a:solidFill>
              </a:defRPr>
            </a:lvl8pPr>
            <a:lvl9pPr>
              <a:defRPr sz="1400">
                <a:solidFill>
                  <a:schemeClr val="tx2"/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5754663"/>
            <a:ext cx="4909445" cy="689514"/>
          </a:xfrm>
        </p:spPr>
        <p:txBody>
          <a:bodyPr anchor="ctr">
            <a:normAutofit/>
          </a:bodyPr>
          <a:lstStyle>
            <a:lvl1pPr algn="l">
              <a:defRPr sz="2800" b="1" cap="none" baseline="0">
                <a:solidFill>
                  <a:schemeClr val="accent3"/>
                </a:solidFill>
                <a:latin typeface="Aptos" panose="020B00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40824" y="5754663"/>
            <a:ext cx="4909446" cy="689515"/>
          </a:xfrm>
        </p:spPr>
        <p:txBody>
          <a:bodyPr anchor="ctr">
            <a:normAutofit/>
          </a:bodyPr>
          <a:lstStyle>
            <a:lvl1pPr marL="0" indent="0" algn="r"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2503892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4693389"/>
            <a:ext cx="11029616" cy="566738"/>
          </a:xfrm>
        </p:spPr>
        <p:txBody>
          <a:bodyPr anchor="b">
            <a:normAutofit/>
          </a:bodyPr>
          <a:lstStyle>
            <a:lvl1pPr algn="l">
              <a:defRPr sz="2800" b="1" cap="none" baseline="0">
                <a:solidFill>
                  <a:schemeClr val="accent1"/>
                </a:solidFill>
                <a:latin typeface="Aptos" panose="020B00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47817" y="599725"/>
            <a:ext cx="11290859" cy="355725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1192" y="5260127"/>
            <a:ext cx="11029617" cy="59867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latin typeface="Aptos" panose="020B0004020202020204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9293168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ADE1B435-7E4F-37FF-F48D-BD89934C081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 l="1035" t="804" r="1035"/>
          <a:stretch/>
        </p:blipFill>
        <p:spPr>
          <a:xfrm>
            <a:off x="0" y="0"/>
            <a:ext cx="12192000" cy="1819455"/>
          </a:xfrm>
          <a:prstGeom prst="rect">
            <a:avLst/>
          </a:prstGeom>
        </p:spPr>
      </p:pic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>
            <a:normAutofit/>
          </a:bodyPr>
          <a:lstStyle>
            <a:lvl1pPr algn="l">
              <a:buClr>
                <a:srgbClr val="1999C8"/>
              </a:buClr>
              <a:defRPr sz="2800"/>
            </a:lvl1pPr>
            <a:lvl2pPr algn="l">
              <a:buClr>
                <a:srgbClr val="00B0F0"/>
              </a:buClr>
              <a:defRPr sz="2800"/>
            </a:lvl2pPr>
            <a:lvl3pPr algn="l">
              <a:buClr>
                <a:schemeClr val="bg1">
                  <a:lumMod val="65000"/>
                </a:schemeClr>
              </a:buClr>
              <a:defRPr sz="2400"/>
            </a:lvl3pPr>
            <a:lvl4pPr algn="l">
              <a:buClr>
                <a:schemeClr val="accent1"/>
              </a:buClr>
              <a:defRPr sz="2000"/>
            </a:lvl4pPr>
            <a:lvl5pPr algn="l">
              <a:defRPr sz="2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78FCA4D-07A8-2843-45B5-2637FAE9155F}"/>
              </a:ext>
            </a:extLst>
          </p:cNvPr>
          <p:cNvSpPr txBox="1"/>
          <p:nvPr userDrawn="1"/>
        </p:nvSpPr>
        <p:spPr>
          <a:xfrm>
            <a:off x="5513096" y="6216260"/>
            <a:ext cx="609771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sz="1800" b="1" dirty="0">
                <a:solidFill>
                  <a:schemeClr val="accent1"/>
                </a:solidFill>
                <a:latin typeface="Aptos" panose="020B0004020202020204" pitchFamily="34" charset="0"/>
              </a:rPr>
              <a:t>OSHA.GOV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2520394D-E36D-9185-51BE-117AFCD633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2" y="376290"/>
            <a:ext cx="9969577" cy="988332"/>
          </a:xfrm>
        </p:spPr>
        <p:txBody>
          <a:bodyPr>
            <a:normAutofit/>
          </a:bodyPr>
          <a:lstStyle>
            <a:lvl1pPr>
              <a:defRPr sz="3200" b="1" cap="none" baseline="0">
                <a:latin typeface="Aptos" panose="020B00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693085C6-4EA1-E182-9C27-F162D86E50B9}"/>
              </a:ext>
            </a:extLst>
          </p:cNvPr>
          <p:cNvCxnSpPr/>
          <p:nvPr userDrawn="1"/>
        </p:nvCxnSpPr>
        <p:spPr>
          <a:xfrm>
            <a:off x="4802808" y="1741415"/>
            <a:ext cx="1570383" cy="0"/>
          </a:xfrm>
          <a:prstGeom prst="line">
            <a:avLst/>
          </a:prstGeom>
          <a:ln w="69850">
            <a:solidFill>
              <a:srgbClr val="1999C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8854402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609600"/>
            <a:ext cx="103632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914400" y="1981200"/>
            <a:ext cx="10363200" cy="4114800"/>
          </a:xfrm>
        </p:spPr>
        <p:txBody>
          <a:bodyPr/>
          <a:lstStyle/>
          <a:p>
            <a:pPr lvl="0"/>
            <a:endParaRPr lang="en-US" noProof="0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450DD7-FE7B-46B5-99E8-EC574E6254E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026223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chartAndTx">
  <p:cSld name="Title, Ch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609600"/>
            <a:ext cx="103632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hart Placeholder 2"/>
          <p:cNvSpPr>
            <a:spLocks noGrp="1"/>
          </p:cNvSpPr>
          <p:nvPr>
            <p:ph type="chart" sz="half" idx="1"/>
          </p:nvPr>
        </p:nvSpPr>
        <p:spPr>
          <a:xfrm>
            <a:off x="914400" y="1981200"/>
            <a:ext cx="5080000" cy="4114800"/>
          </a:xfrm>
        </p:spPr>
        <p:txBody>
          <a:bodyPr/>
          <a:lstStyle/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97600" y="1981200"/>
            <a:ext cx="508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C5982F-1DEC-4112-B85F-54CAC2589B9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31744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2" y="1621534"/>
            <a:ext cx="11029615" cy="4237266"/>
          </a:xfrm>
        </p:spPr>
        <p:txBody>
          <a:bodyPr>
            <a:normAutofit/>
          </a:bodyPr>
          <a:lstStyle>
            <a:lvl1pPr>
              <a:buClr>
                <a:srgbClr val="1999C8"/>
              </a:buClr>
              <a:defRPr sz="2400">
                <a:latin typeface="Aptos" panose="020B0004020202020204" pitchFamily="34" charset="0"/>
              </a:defRPr>
            </a:lvl1pPr>
            <a:lvl2pPr>
              <a:buClr>
                <a:srgbClr val="00B0F0"/>
              </a:buClr>
              <a:defRPr sz="2400">
                <a:latin typeface="Aptos" panose="020B0004020202020204" pitchFamily="34" charset="0"/>
              </a:defRPr>
            </a:lvl2pPr>
            <a:lvl3pPr>
              <a:buClr>
                <a:schemeClr val="bg1">
                  <a:lumMod val="75000"/>
                </a:schemeClr>
              </a:buClr>
              <a:defRPr sz="2000">
                <a:latin typeface="Aptos" panose="020B0004020202020204" pitchFamily="34" charset="0"/>
              </a:defRPr>
            </a:lvl3pPr>
            <a:lvl4pPr>
              <a:buClr>
                <a:schemeClr val="accent1"/>
              </a:buClr>
              <a:defRPr sz="1800">
                <a:latin typeface="Aptos" panose="020B0004020202020204" pitchFamily="34" charset="0"/>
              </a:defRPr>
            </a:lvl4pPr>
            <a:lvl5pPr>
              <a:defRPr sz="1800">
                <a:latin typeface="Aptos" panose="020B00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FB7939B-9E92-F0F2-88AD-A6BEB3B922B6}"/>
              </a:ext>
            </a:extLst>
          </p:cNvPr>
          <p:cNvSpPr txBox="1"/>
          <p:nvPr userDrawn="1"/>
        </p:nvSpPr>
        <p:spPr>
          <a:xfrm>
            <a:off x="5513096" y="6216260"/>
            <a:ext cx="609771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sz="1800" b="1" dirty="0">
                <a:solidFill>
                  <a:schemeClr val="accent1"/>
                </a:solidFill>
                <a:latin typeface="Aptos" panose="020B0004020202020204" pitchFamily="34" charset="0"/>
              </a:rPr>
              <a:t>OSHA.GOV</a:t>
            </a:r>
          </a:p>
        </p:txBody>
      </p:sp>
      <p:sp>
        <p:nvSpPr>
          <p:cNvPr id="5" name="AutoShape 3">
            <a:extLst>
              <a:ext uri="{FF2B5EF4-FFF2-40B4-BE49-F238E27FC236}">
                <a16:creationId xmlns:a16="http://schemas.microsoft.com/office/drawing/2014/main" id="{146937E1-1590-9454-6ABE-8FB4BE51863B}"/>
              </a:ext>
            </a:extLst>
          </p:cNvPr>
          <p:cNvSpPr>
            <a:spLocks noChangeAspect="1" noChangeArrowheads="1" noTextEdit="1"/>
          </p:cNvSpPr>
          <p:nvPr userDrawn="1"/>
        </p:nvSpPr>
        <p:spPr bwMode="auto">
          <a:xfrm>
            <a:off x="-76200" y="0"/>
            <a:ext cx="12268200" cy="1339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Freeform 7">
            <a:extLst>
              <a:ext uri="{FF2B5EF4-FFF2-40B4-BE49-F238E27FC236}">
                <a16:creationId xmlns:a16="http://schemas.microsoft.com/office/drawing/2014/main" id="{94E30FC8-BA00-F188-E790-A5FBA2D4783D}"/>
              </a:ext>
            </a:extLst>
          </p:cNvPr>
          <p:cNvSpPr>
            <a:spLocks/>
          </p:cNvSpPr>
          <p:nvPr userDrawn="1"/>
        </p:nvSpPr>
        <p:spPr bwMode="auto">
          <a:xfrm>
            <a:off x="5588000" y="-147638"/>
            <a:ext cx="6819900" cy="1446213"/>
          </a:xfrm>
          <a:custGeom>
            <a:avLst/>
            <a:gdLst>
              <a:gd name="T0" fmla="*/ 1007 w 1007"/>
              <a:gd name="T1" fmla="*/ 0 h 213"/>
              <a:gd name="T2" fmla="*/ 829 w 1007"/>
              <a:gd name="T3" fmla="*/ 174 h 213"/>
              <a:gd name="T4" fmla="*/ 734 w 1007"/>
              <a:gd name="T5" fmla="*/ 213 h 213"/>
              <a:gd name="T6" fmla="*/ 0 w 1007"/>
              <a:gd name="T7" fmla="*/ 213 h 2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007" h="213">
                <a:moveTo>
                  <a:pt x="1007" y="0"/>
                </a:moveTo>
                <a:cubicBezTo>
                  <a:pt x="829" y="174"/>
                  <a:pt x="829" y="174"/>
                  <a:pt x="829" y="174"/>
                </a:cubicBezTo>
                <a:cubicBezTo>
                  <a:pt x="804" y="199"/>
                  <a:pt x="770" y="213"/>
                  <a:pt x="734" y="213"/>
                </a:cubicBezTo>
                <a:cubicBezTo>
                  <a:pt x="0" y="213"/>
                  <a:pt x="0" y="213"/>
                  <a:pt x="0" y="213"/>
                </a:cubicBezTo>
              </a:path>
            </a:pathLst>
          </a:custGeom>
          <a:noFill/>
          <a:ln w="82550" cap="flat">
            <a:solidFill>
              <a:srgbClr val="1999C8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Line 8">
            <a:extLst>
              <a:ext uri="{FF2B5EF4-FFF2-40B4-BE49-F238E27FC236}">
                <a16:creationId xmlns:a16="http://schemas.microsoft.com/office/drawing/2014/main" id="{6873ECFD-E16D-26B5-CD67-F309824BF059}"/>
              </a:ext>
            </a:extLst>
          </p:cNvPr>
          <p:cNvSpPr>
            <a:spLocks noChangeShapeType="1"/>
          </p:cNvSpPr>
          <p:nvPr userDrawn="1"/>
        </p:nvSpPr>
        <p:spPr bwMode="auto">
          <a:xfrm>
            <a:off x="-14288" y="1298575"/>
            <a:ext cx="5602288" cy="0"/>
          </a:xfrm>
          <a:prstGeom prst="line">
            <a:avLst/>
          </a:prstGeom>
          <a:noFill/>
          <a:ln w="82550" cap="flat">
            <a:solidFill>
              <a:srgbClr val="1999C8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9F456F44-BD24-D68B-3721-FF87E2A46408}"/>
              </a:ext>
            </a:extLst>
          </p:cNvPr>
          <p:cNvGrpSpPr/>
          <p:nvPr userDrawn="1"/>
        </p:nvGrpSpPr>
        <p:grpSpPr>
          <a:xfrm>
            <a:off x="-14288" y="-989013"/>
            <a:ext cx="12341226" cy="1514475"/>
            <a:chOff x="-14288" y="-493713"/>
            <a:chExt cx="12341226" cy="1514475"/>
          </a:xfrm>
        </p:grpSpPr>
        <p:sp>
          <p:nvSpPr>
            <p:cNvPr id="6" name="Freeform 5">
              <a:extLst>
                <a:ext uri="{FF2B5EF4-FFF2-40B4-BE49-F238E27FC236}">
                  <a16:creationId xmlns:a16="http://schemas.microsoft.com/office/drawing/2014/main" id="{D7A13526-A1FB-40C1-950D-BFCDA0AF9B2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075363" y="-296863"/>
              <a:ext cx="6054725" cy="1317625"/>
            </a:xfrm>
            <a:custGeom>
              <a:avLst/>
              <a:gdLst>
                <a:gd name="T0" fmla="*/ 0 w 894"/>
                <a:gd name="T1" fmla="*/ 194 h 194"/>
                <a:gd name="T2" fmla="*/ 653 w 894"/>
                <a:gd name="T3" fmla="*/ 194 h 194"/>
                <a:gd name="T4" fmla="*/ 737 w 894"/>
                <a:gd name="T5" fmla="*/ 158 h 194"/>
                <a:gd name="T6" fmla="*/ 894 w 894"/>
                <a:gd name="T7" fmla="*/ 0 h 194"/>
                <a:gd name="T8" fmla="*/ 0 w 894"/>
                <a:gd name="T9" fmla="*/ 0 h 194"/>
                <a:gd name="T10" fmla="*/ 0 w 894"/>
                <a:gd name="T11" fmla="*/ 194 h 1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94" h="194">
                  <a:moveTo>
                    <a:pt x="0" y="194"/>
                  </a:moveTo>
                  <a:cubicBezTo>
                    <a:pt x="653" y="194"/>
                    <a:pt x="653" y="194"/>
                    <a:pt x="653" y="194"/>
                  </a:cubicBezTo>
                  <a:cubicBezTo>
                    <a:pt x="685" y="194"/>
                    <a:pt x="715" y="181"/>
                    <a:pt x="737" y="158"/>
                  </a:cubicBezTo>
                  <a:cubicBezTo>
                    <a:pt x="894" y="0"/>
                    <a:pt x="894" y="0"/>
                    <a:pt x="894" y="0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0" y="194"/>
                  </a:lnTo>
                  <a:close/>
                </a:path>
              </a:pathLst>
            </a:custGeom>
            <a:solidFill>
              <a:srgbClr val="0029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6A15B1C1-D484-7B6A-A6F3-675666A44892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-14288" y="-296863"/>
              <a:ext cx="6096000" cy="1317625"/>
            </a:xfrm>
            <a:prstGeom prst="rect">
              <a:avLst/>
            </a:prstGeom>
            <a:solidFill>
              <a:srgbClr val="0029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Rectangle 9">
              <a:extLst>
                <a:ext uri="{FF2B5EF4-FFF2-40B4-BE49-F238E27FC236}">
                  <a16:creationId xmlns:a16="http://schemas.microsoft.com/office/drawing/2014/main" id="{8BD75813-8418-1E8A-9A49-FCCD3B51DB82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-14288" y="-487363"/>
              <a:ext cx="12042775" cy="285750"/>
            </a:xfrm>
            <a:prstGeom prst="rect">
              <a:avLst/>
            </a:prstGeom>
            <a:solidFill>
              <a:srgbClr val="0029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10">
              <a:extLst>
                <a:ext uri="{FF2B5EF4-FFF2-40B4-BE49-F238E27FC236}">
                  <a16:creationId xmlns:a16="http://schemas.microsoft.com/office/drawing/2014/main" id="{88837785-9EF6-971B-6061-4ED1C418224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1696700" y="-493713"/>
              <a:ext cx="630238" cy="638175"/>
            </a:xfrm>
            <a:custGeom>
              <a:avLst/>
              <a:gdLst>
                <a:gd name="T0" fmla="*/ 55 w 397"/>
                <a:gd name="T1" fmla="*/ 56 h 402"/>
                <a:gd name="T2" fmla="*/ 0 w 397"/>
                <a:gd name="T3" fmla="*/ 402 h 402"/>
                <a:gd name="T4" fmla="*/ 397 w 397"/>
                <a:gd name="T5" fmla="*/ 0 h 402"/>
                <a:gd name="T6" fmla="*/ 55 w 397"/>
                <a:gd name="T7" fmla="*/ 56 h 4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97" h="402">
                  <a:moveTo>
                    <a:pt x="55" y="56"/>
                  </a:moveTo>
                  <a:lnTo>
                    <a:pt x="0" y="402"/>
                  </a:lnTo>
                  <a:lnTo>
                    <a:pt x="397" y="0"/>
                  </a:lnTo>
                  <a:lnTo>
                    <a:pt x="55" y="56"/>
                  </a:lnTo>
                  <a:close/>
                </a:path>
              </a:pathLst>
            </a:custGeom>
            <a:solidFill>
              <a:srgbClr val="0029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Rectangle 11">
              <a:extLst>
                <a:ext uri="{FF2B5EF4-FFF2-40B4-BE49-F238E27FC236}">
                  <a16:creationId xmlns:a16="http://schemas.microsoft.com/office/drawing/2014/main" id="{4C4CA3BA-5802-B2D8-BA5C-F4E3AC1EBF65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1580813" y="-487363"/>
              <a:ext cx="657225" cy="47625"/>
            </a:xfrm>
            <a:prstGeom prst="rect">
              <a:avLst/>
            </a:prstGeom>
            <a:solidFill>
              <a:srgbClr val="0029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E1F27371-C9ED-6732-F56B-70BC69567E2D}"/>
                </a:ext>
              </a:extLst>
            </p:cNvPr>
            <p:cNvSpPr/>
            <p:nvPr userDrawn="1"/>
          </p:nvSpPr>
          <p:spPr>
            <a:xfrm>
              <a:off x="5811044" y="-319958"/>
              <a:ext cx="493712" cy="1317624"/>
            </a:xfrm>
            <a:prstGeom prst="rect">
              <a:avLst/>
            </a:prstGeom>
            <a:solidFill>
              <a:srgbClr val="00294E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8" name="Title 1">
            <a:extLst>
              <a:ext uri="{FF2B5EF4-FFF2-40B4-BE49-F238E27FC236}">
                <a16:creationId xmlns:a16="http://schemas.microsoft.com/office/drawing/2014/main" id="{444DE633-E7C9-E3CB-9266-D5988D8969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2" y="623940"/>
            <a:ext cx="9969577" cy="509081"/>
          </a:xfrm>
        </p:spPr>
        <p:txBody>
          <a:bodyPr anchor="ctr" anchorCtr="0">
            <a:normAutofit/>
          </a:bodyPr>
          <a:lstStyle>
            <a:lvl1pPr>
              <a:defRPr sz="3200" b="1" cap="none" baseline="0">
                <a:solidFill>
                  <a:srgbClr val="00294E"/>
                </a:solidFill>
                <a:latin typeface="Aptos" panose="020B00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9B04B400-77D4-FFA3-81A2-59130D6A0767}"/>
              </a:ext>
            </a:extLst>
          </p:cNvPr>
          <p:cNvSpPr/>
          <p:nvPr userDrawn="1"/>
        </p:nvSpPr>
        <p:spPr>
          <a:xfrm>
            <a:off x="-14288" y="-1143000"/>
            <a:ext cx="12606338" cy="1123950"/>
          </a:xfrm>
          <a:prstGeom prst="rect">
            <a:avLst/>
          </a:prstGeom>
          <a:solidFill>
            <a:srgbClr val="E7E6E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5FC2A23F-E6CA-6A58-AAF2-765C6099595D}"/>
              </a:ext>
            </a:extLst>
          </p:cNvPr>
          <p:cNvSpPr/>
          <p:nvPr userDrawn="1"/>
        </p:nvSpPr>
        <p:spPr>
          <a:xfrm>
            <a:off x="12211050" y="-147638"/>
            <a:ext cx="400050" cy="920751"/>
          </a:xfrm>
          <a:prstGeom prst="rect">
            <a:avLst/>
          </a:prstGeom>
          <a:solidFill>
            <a:srgbClr val="E7E6E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8B3F6572-F0C4-1932-819F-D3498B2BEA6F}"/>
              </a:ext>
            </a:extLst>
          </p:cNvPr>
          <p:cNvCxnSpPr/>
          <p:nvPr userDrawn="1"/>
        </p:nvCxnSpPr>
        <p:spPr>
          <a:xfrm>
            <a:off x="4802808" y="1304681"/>
            <a:ext cx="1570383" cy="0"/>
          </a:xfrm>
          <a:prstGeom prst="line">
            <a:avLst/>
          </a:prstGeom>
          <a:ln w="69850">
            <a:solidFill>
              <a:srgbClr val="1999C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6674834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984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>
            <a:extLst>
              <a:ext uri="{FF2B5EF4-FFF2-40B4-BE49-F238E27FC236}">
                <a16:creationId xmlns:a16="http://schemas.microsoft.com/office/drawing/2014/main" id="{DEFDCF21-1737-DF33-AB97-ECC00231DFF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 l="-495" t="26917" r="1953"/>
          <a:stretch/>
        </p:blipFill>
        <p:spPr>
          <a:xfrm>
            <a:off x="-76200" y="0"/>
            <a:ext cx="12268200" cy="1340493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2" y="1621534"/>
            <a:ext cx="11029615" cy="4237266"/>
          </a:xfrm>
        </p:spPr>
        <p:txBody>
          <a:bodyPr>
            <a:normAutofit/>
          </a:bodyPr>
          <a:lstStyle>
            <a:lvl1pPr>
              <a:buClr>
                <a:srgbClr val="1999C8"/>
              </a:buClr>
              <a:defRPr sz="2400">
                <a:latin typeface="Aptos" panose="020B0004020202020204" pitchFamily="34" charset="0"/>
              </a:defRPr>
            </a:lvl1pPr>
            <a:lvl2pPr>
              <a:buClr>
                <a:srgbClr val="00B0F0"/>
              </a:buClr>
              <a:defRPr sz="2400">
                <a:latin typeface="Aptos" panose="020B0004020202020204" pitchFamily="34" charset="0"/>
              </a:defRPr>
            </a:lvl2pPr>
            <a:lvl3pPr>
              <a:buClr>
                <a:schemeClr val="bg1">
                  <a:lumMod val="75000"/>
                </a:schemeClr>
              </a:buClr>
              <a:defRPr sz="2000">
                <a:latin typeface="Aptos" panose="020B0004020202020204" pitchFamily="34" charset="0"/>
              </a:defRPr>
            </a:lvl3pPr>
            <a:lvl4pPr>
              <a:buClr>
                <a:schemeClr val="accent1"/>
              </a:buClr>
              <a:defRPr sz="1800">
                <a:latin typeface="Aptos" panose="020B0004020202020204" pitchFamily="34" charset="0"/>
              </a:defRPr>
            </a:lvl4pPr>
            <a:lvl5pPr>
              <a:defRPr sz="1800">
                <a:latin typeface="Aptos" panose="020B00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FB7939B-9E92-F0F2-88AD-A6BEB3B922B6}"/>
              </a:ext>
            </a:extLst>
          </p:cNvPr>
          <p:cNvSpPr txBox="1"/>
          <p:nvPr userDrawn="1"/>
        </p:nvSpPr>
        <p:spPr>
          <a:xfrm>
            <a:off x="5513096" y="6216260"/>
            <a:ext cx="609771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sz="1800" b="1" dirty="0">
                <a:solidFill>
                  <a:schemeClr val="accent1"/>
                </a:solidFill>
                <a:latin typeface="Aptos" panose="020B0004020202020204" pitchFamily="34" charset="0"/>
              </a:rPr>
              <a:t>OSHA.GOV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301BBA97-BBF4-18B5-049A-796A3395E82F}"/>
              </a:ext>
            </a:extLst>
          </p:cNvPr>
          <p:cNvSpPr/>
          <p:nvPr userDrawn="1"/>
        </p:nvSpPr>
        <p:spPr>
          <a:xfrm>
            <a:off x="5983705" y="0"/>
            <a:ext cx="336884" cy="999200"/>
          </a:xfrm>
          <a:prstGeom prst="rect">
            <a:avLst/>
          </a:prstGeom>
          <a:solidFill>
            <a:srgbClr val="00294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444DE633-E7C9-E3CB-9266-D5988D8969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2" y="281040"/>
            <a:ext cx="9969577" cy="509081"/>
          </a:xfrm>
        </p:spPr>
        <p:txBody>
          <a:bodyPr anchor="ctr" anchorCtr="0">
            <a:normAutofit/>
          </a:bodyPr>
          <a:lstStyle>
            <a:lvl1pPr>
              <a:defRPr sz="3200" b="1" cap="none" baseline="0">
                <a:latin typeface="Aptos" panose="020B00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7A4F4C5B-E0DB-7351-DD94-5DABD2184E0D}"/>
              </a:ext>
            </a:extLst>
          </p:cNvPr>
          <p:cNvCxnSpPr/>
          <p:nvPr userDrawn="1"/>
        </p:nvCxnSpPr>
        <p:spPr>
          <a:xfrm>
            <a:off x="4802808" y="1304681"/>
            <a:ext cx="1570383" cy="0"/>
          </a:xfrm>
          <a:prstGeom prst="line">
            <a:avLst/>
          </a:prstGeom>
          <a:ln w="69850">
            <a:solidFill>
              <a:srgbClr val="1999C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3527314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984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>
            <a:extLst>
              <a:ext uri="{FF2B5EF4-FFF2-40B4-BE49-F238E27FC236}">
                <a16:creationId xmlns:a16="http://schemas.microsoft.com/office/drawing/2014/main" id="{DEFDCF21-1737-DF33-AB97-ECC00231DFF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 l="1035" t="804" r="1035"/>
          <a:stretch/>
        </p:blipFill>
        <p:spPr>
          <a:xfrm>
            <a:off x="0" y="0"/>
            <a:ext cx="12192000" cy="1819455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2" y="2180496"/>
            <a:ext cx="11029615" cy="3678303"/>
          </a:xfrm>
        </p:spPr>
        <p:txBody>
          <a:bodyPr>
            <a:normAutofit/>
          </a:bodyPr>
          <a:lstStyle>
            <a:lvl1pPr>
              <a:buClr>
                <a:srgbClr val="1999C8"/>
              </a:buClr>
              <a:defRPr sz="2400">
                <a:latin typeface="Aptos" panose="020B0004020202020204" pitchFamily="34" charset="0"/>
              </a:defRPr>
            </a:lvl1pPr>
            <a:lvl2pPr>
              <a:buClr>
                <a:srgbClr val="00B0F0"/>
              </a:buClr>
              <a:defRPr sz="2400">
                <a:latin typeface="Aptos" panose="020B0004020202020204" pitchFamily="34" charset="0"/>
              </a:defRPr>
            </a:lvl2pPr>
            <a:lvl3pPr>
              <a:buClr>
                <a:schemeClr val="bg1">
                  <a:lumMod val="75000"/>
                </a:schemeClr>
              </a:buClr>
              <a:defRPr sz="2000">
                <a:latin typeface="Aptos" panose="020B0004020202020204" pitchFamily="34" charset="0"/>
              </a:defRPr>
            </a:lvl3pPr>
            <a:lvl4pPr>
              <a:buClr>
                <a:schemeClr val="accent1"/>
              </a:buClr>
              <a:defRPr sz="1800">
                <a:latin typeface="Aptos" panose="020B0004020202020204" pitchFamily="34" charset="0"/>
              </a:defRPr>
            </a:lvl4pPr>
            <a:lvl5pPr>
              <a:defRPr sz="1800">
                <a:latin typeface="Aptos" panose="020B00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FB7939B-9E92-F0F2-88AD-A6BEB3B922B6}"/>
              </a:ext>
            </a:extLst>
          </p:cNvPr>
          <p:cNvSpPr txBox="1"/>
          <p:nvPr userDrawn="1"/>
        </p:nvSpPr>
        <p:spPr>
          <a:xfrm>
            <a:off x="5513096" y="6216260"/>
            <a:ext cx="609771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sz="1800" b="1" dirty="0">
                <a:solidFill>
                  <a:schemeClr val="accent1"/>
                </a:solidFill>
                <a:latin typeface="Aptos" panose="020B0004020202020204" pitchFamily="34" charset="0"/>
              </a:rPr>
              <a:t>OSHA.GOV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3E17FF0B-2BB4-9EA2-AD0E-2B1E8DA15376}"/>
              </a:ext>
            </a:extLst>
          </p:cNvPr>
          <p:cNvSpPr/>
          <p:nvPr userDrawn="1"/>
        </p:nvSpPr>
        <p:spPr>
          <a:xfrm>
            <a:off x="5903495" y="0"/>
            <a:ext cx="417094" cy="1364622"/>
          </a:xfrm>
          <a:prstGeom prst="rect">
            <a:avLst/>
          </a:prstGeom>
          <a:solidFill>
            <a:srgbClr val="00294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444DE633-E7C9-E3CB-9266-D5988D8969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2" y="376290"/>
            <a:ext cx="9969577" cy="988332"/>
          </a:xfrm>
        </p:spPr>
        <p:txBody>
          <a:bodyPr>
            <a:normAutofit/>
          </a:bodyPr>
          <a:lstStyle>
            <a:lvl1pPr>
              <a:defRPr sz="3200" b="1" cap="none" baseline="0">
                <a:latin typeface="Aptos" panose="020B00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C39BB2DD-A05B-8913-62BD-413030980983}"/>
              </a:ext>
            </a:extLst>
          </p:cNvPr>
          <p:cNvCxnSpPr/>
          <p:nvPr userDrawn="1"/>
        </p:nvCxnSpPr>
        <p:spPr>
          <a:xfrm>
            <a:off x="4933300" y="1764863"/>
            <a:ext cx="1570383" cy="0"/>
          </a:xfrm>
          <a:prstGeom prst="line">
            <a:avLst/>
          </a:prstGeom>
          <a:ln w="69850">
            <a:solidFill>
              <a:srgbClr val="1999C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1523603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984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ABFB8A4-41B4-619E-A0DC-1B8C01B947A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 l="758" t="13305" r="952" b="-1"/>
          <a:stretch/>
        </p:blipFill>
        <p:spPr>
          <a:xfrm rot="10800000">
            <a:off x="-2" y="5309586"/>
            <a:ext cx="12191999" cy="158049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16166" y="3043910"/>
            <a:ext cx="9748516" cy="1497507"/>
          </a:xfrm>
        </p:spPr>
        <p:txBody>
          <a:bodyPr anchor="b">
            <a:normAutofit/>
          </a:bodyPr>
          <a:lstStyle>
            <a:lvl1pPr algn="l">
              <a:defRPr sz="4000" b="1" cap="none" baseline="0">
                <a:solidFill>
                  <a:schemeClr val="accent1"/>
                </a:solidFill>
                <a:latin typeface="Aptos" panose="020B00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16165" y="4605585"/>
            <a:ext cx="9748516" cy="600556"/>
          </a:xfrm>
        </p:spPr>
        <p:txBody>
          <a:bodyPr anchor="t">
            <a:normAutofit/>
          </a:bodyPr>
          <a:lstStyle>
            <a:lvl1pPr marL="0" indent="0" algn="l">
              <a:buNone/>
              <a:defRPr sz="2000" cap="none" baseline="0">
                <a:solidFill>
                  <a:srgbClr val="1999C8"/>
                </a:solidFill>
                <a:latin typeface="Aptos" panose="020B0004020202020204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4" name="Picture 3" descr="Icon&#10;&#10;AI-generated content may be incorrect.">
            <a:extLst>
              <a:ext uri="{FF2B5EF4-FFF2-40B4-BE49-F238E27FC236}">
                <a16:creationId xmlns:a16="http://schemas.microsoft.com/office/drawing/2014/main" id="{279D33EF-9B9D-A2CE-B091-8DFC49C821D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alphaModFix amt="5000"/>
          </a:blip>
          <a:srcRect t="14066" r="3960" b="71169"/>
          <a:stretch/>
        </p:blipFill>
        <p:spPr>
          <a:xfrm>
            <a:off x="3602758" y="5562555"/>
            <a:ext cx="9984816" cy="1535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70298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81193" y="1621533"/>
            <a:ext cx="5422390" cy="4315717"/>
          </a:xfrm>
        </p:spPr>
        <p:txBody>
          <a:bodyPr>
            <a:normAutofit/>
          </a:bodyPr>
          <a:lstStyle>
            <a:lvl1pPr>
              <a:buClr>
                <a:srgbClr val="1999C8"/>
              </a:buClr>
              <a:defRPr sz="2400">
                <a:latin typeface="Aptos" panose="020B0004020202020204" pitchFamily="34" charset="0"/>
              </a:defRPr>
            </a:lvl1pPr>
            <a:lvl2pPr>
              <a:buClr>
                <a:srgbClr val="00B0F0"/>
              </a:buClr>
              <a:defRPr sz="2400">
                <a:latin typeface="Aptos" panose="020B0004020202020204" pitchFamily="34" charset="0"/>
              </a:defRPr>
            </a:lvl2pPr>
            <a:lvl3pPr>
              <a:buClr>
                <a:schemeClr val="bg1">
                  <a:lumMod val="65000"/>
                </a:schemeClr>
              </a:buClr>
              <a:defRPr sz="2000">
                <a:latin typeface="Aptos" panose="020B0004020202020204" pitchFamily="34" charset="0"/>
              </a:defRPr>
            </a:lvl3pPr>
            <a:lvl4pPr>
              <a:buClr>
                <a:schemeClr val="accent1"/>
              </a:buClr>
              <a:defRPr sz="1800">
                <a:latin typeface="Aptos" panose="020B0004020202020204" pitchFamily="34" charset="0"/>
              </a:defRPr>
            </a:lvl4pPr>
            <a:lvl5pPr>
              <a:defRPr sz="1800">
                <a:latin typeface="Aptos" panose="020B00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8417" y="1621533"/>
            <a:ext cx="5422392" cy="4315717"/>
          </a:xfrm>
        </p:spPr>
        <p:txBody>
          <a:bodyPr>
            <a:normAutofit/>
          </a:bodyPr>
          <a:lstStyle>
            <a:lvl1pPr>
              <a:buClr>
                <a:srgbClr val="1999C8"/>
              </a:buClr>
              <a:defRPr sz="2400">
                <a:latin typeface="Aptos" panose="020B0004020202020204" pitchFamily="34" charset="0"/>
              </a:defRPr>
            </a:lvl1pPr>
            <a:lvl2pPr>
              <a:buClr>
                <a:srgbClr val="00B0F0"/>
              </a:buClr>
              <a:defRPr sz="2400">
                <a:latin typeface="Aptos" panose="020B0004020202020204" pitchFamily="34" charset="0"/>
              </a:defRPr>
            </a:lvl2pPr>
            <a:lvl3pPr>
              <a:buClr>
                <a:schemeClr val="bg1">
                  <a:lumMod val="65000"/>
                </a:schemeClr>
              </a:buClr>
              <a:defRPr sz="2000">
                <a:latin typeface="Aptos" panose="020B0004020202020204" pitchFamily="34" charset="0"/>
              </a:defRPr>
            </a:lvl3pPr>
            <a:lvl4pPr>
              <a:buClr>
                <a:schemeClr val="accent1"/>
              </a:buClr>
              <a:defRPr sz="1800">
                <a:latin typeface="Aptos" panose="020B0004020202020204" pitchFamily="34" charset="0"/>
              </a:defRPr>
            </a:lvl4pPr>
            <a:lvl5pPr>
              <a:defRPr sz="1800">
                <a:latin typeface="Aptos" panose="020B00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652BC6D-8C31-67E2-DBE3-13F23AA53BCD}"/>
              </a:ext>
            </a:extLst>
          </p:cNvPr>
          <p:cNvSpPr txBox="1"/>
          <p:nvPr userDrawn="1"/>
        </p:nvSpPr>
        <p:spPr>
          <a:xfrm>
            <a:off x="5513096" y="6216260"/>
            <a:ext cx="609771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sz="1800" b="1" dirty="0">
                <a:solidFill>
                  <a:schemeClr val="accent1"/>
                </a:solidFill>
                <a:latin typeface="Aptos" panose="020B0004020202020204" pitchFamily="34" charset="0"/>
              </a:rPr>
              <a:t>OSHA.GOV</a:t>
            </a:r>
          </a:p>
        </p:txBody>
      </p:sp>
      <p:sp>
        <p:nvSpPr>
          <p:cNvPr id="2" name="AutoShape 3">
            <a:extLst>
              <a:ext uri="{FF2B5EF4-FFF2-40B4-BE49-F238E27FC236}">
                <a16:creationId xmlns:a16="http://schemas.microsoft.com/office/drawing/2014/main" id="{B24C5D2E-8B0A-DEAF-4C9E-8DBDB2D45BC4}"/>
              </a:ext>
            </a:extLst>
          </p:cNvPr>
          <p:cNvSpPr>
            <a:spLocks noChangeAspect="1" noChangeArrowheads="1" noTextEdit="1"/>
          </p:cNvSpPr>
          <p:nvPr userDrawn="1"/>
        </p:nvSpPr>
        <p:spPr bwMode="auto">
          <a:xfrm>
            <a:off x="-76200" y="0"/>
            <a:ext cx="12268200" cy="1339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Freeform 7">
            <a:extLst>
              <a:ext uri="{FF2B5EF4-FFF2-40B4-BE49-F238E27FC236}">
                <a16:creationId xmlns:a16="http://schemas.microsoft.com/office/drawing/2014/main" id="{38A80A83-1E25-C5D1-2F6F-77D64139BE1A}"/>
              </a:ext>
            </a:extLst>
          </p:cNvPr>
          <p:cNvSpPr>
            <a:spLocks/>
          </p:cNvSpPr>
          <p:nvPr userDrawn="1"/>
        </p:nvSpPr>
        <p:spPr bwMode="auto">
          <a:xfrm>
            <a:off x="5588000" y="-147638"/>
            <a:ext cx="6819900" cy="1446213"/>
          </a:xfrm>
          <a:custGeom>
            <a:avLst/>
            <a:gdLst>
              <a:gd name="T0" fmla="*/ 1007 w 1007"/>
              <a:gd name="T1" fmla="*/ 0 h 213"/>
              <a:gd name="T2" fmla="*/ 829 w 1007"/>
              <a:gd name="T3" fmla="*/ 174 h 213"/>
              <a:gd name="T4" fmla="*/ 734 w 1007"/>
              <a:gd name="T5" fmla="*/ 213 h 213"/>
              <a:gd name="T6" fmla="*/ 0 w 1007"/>
              <a:gd name="T7" fmla="*/ 213 h 2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007" h="213">
                <a:moveTo>
                  <a:pt x="1007" y="0"/>
                </a:moveTo>
                <a:cubicBezTo>
                  <a:pt x="829" y="174"/>
                  <a:pt x="829" y="174"/>
                  <a:pt x="829" y="174"/>
                </a:cubicBezTo>
                <a:cubicBezTo>
                  <a:pt x="804" y="199"/>
                  <a:pt x="770" y="213"/>
                  <a:pt x="734" y="213"/>
                </a:cubicBezTo>
                <a:cubicBezTo>
                  <a:pt x="0" y="213"/>
                  <a:pt x="0" y="213"/>
                  <a:pt x="0" y="213"/>
                </a:cubicBezTo>
              </a:path>
            </a:pathLst>
          </a:custGeom>
          <a:noFill/>
          <a:ln w="82550" cap="flat">
            <a:solidFill>
              <a:srgbClr val="1999C8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Line 8">
            <a:extLst>
              <a:ext uri="{FF2B5EF4-FFF2-40B4-BE49-F238E27FC236}">
                <a16:creationId xmlns:a16="http://schemas.microsoft.com/office/drawing/2014/main" id="{4AA4A540-E9DB-5CE4-D94E-99BAC54D621D}"/>
              </a:ext>
            </a:extLst>
          </p:cNvPr>
          <p:cNvSpPr>
            <a:spLocks noChangeShapeType="1"/>
          </p:cNvSpPr>
          <p:nvPr userDrawn="1"/>
        </p:nvSpPr>
        <p:spPr bwMode="auto">
          <a:xfrm>
            <a:off x="-14288" y="1298575"/>
            <a:ext cx="5602288" cy="0"/>
          </a:xfrm>
          <a:prstGeom prst="line">
            <a:avLst/>
          </a:prstGeom>
          <a:noFill/>
          <a:ln w="82550" cap="flat">
            <a:solidFill>
              <a:srgbClr val="1999C8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D8F8447B-9E2C-C8E1-64FE-C98D1840A96D}"/>
              </a:ext>
            </a:extLst>
          </p:cNvPr>
          <p:cNvGrpSpPr/>
          <p:nvPr userDrawn="1"/>
        </p:nvGrpSpPr>
        <p:grpSpPr>
          <a:xfrm>
            <a:off x="-14288" y="-989013"/>
            <a:ext cx="12341226" cy="1514475"/>
            <a:chOff x="-14288" y="-493713"/>
            <a:chExt cx="12341226" cy="1514475"/>
          </a:xfrm>
        </p:grpSpPr>
        <p:sp>
          <p:nvSpPr>
            <p:cNvPr id="12" name="Freeform 5">
              <a:extLst>
                <a:ext uri="{FF2B5EF4-FFF2-40B4-BE49-F238E27FC236}">
                  <a16:creationId xmlns:a16="http://schemas.microsoft.com/office/drawing/2014/main" id="{E69133FC-13EB-4A63-0E15-1028F57A9BD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075363" y="-296863"/>
              <a:ext cx="6054725" cy="1317625"/>
            </a:xfrm>
            <a:custGeom>
              <a:avLst/>
              <a:gdLst>
                <a:gd name="T0" fmla="*/ 0 w 894"/>
                <a:gd name="T1" fmla="*/ 194 h 194"/>
                <a:gd name="T2" fmla="*/ 653 w 894"/>
                <a:gd name="T3" fmla="*/ 194 h 194"/>
                <a:gd name="T4" fmla="*/ 737 w 894"/>
                <a:gd name="T5" fmla="*/ 158 h 194"/>
                <a:gd name="T6" fmla="*/ 894 w 894"/>
                <a:gd name="T7" fmla="*/ 0 h 194"/>
                <a:gd name="T8" fmla="*/ 0 w 894"/>
                <a:gd name="T9" fmla="*/ 0 h 194"/>
                <a:gd name="T10" fmla="*/ 0 w 894"/>
                <a:gd name="T11" fmla="*/ 194 h 1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94" h="194">
                  <a:moveTo>
                    <a:pt x="0" y="194"/>
                  </a:moveTo>
                  <a:cubicBezTo>
                    <a:pt x="653" y="194"/>
                    <a:pt x="653" y="194"/>
                    <a:pt x="653" y="194"/>
                  </a:cubicBezTo>
                  <a:cubicBezTo>
                    <a:pt x="685" y="194"/>
                    <a:pt x="715" y="181"/>
                    <a:pt x="737" y="158"/>
                  </a:cubicBezTo>
                  <a:cubicBezTo>
                    <a:pt x="894" y="0"/>
                    <a:pt x="894" y="0"/>
                    <a:pt x="894" y="0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0" y="194"/>
                  </a:lnTo>
                  <a:close/>
                </a:path>
              </a:pathLst>
            </a:custGeom>
            <a:solidFill>
              <a:srgbClr val="0029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2767DE6E-145E-263D-BBDE-9A88F77CB89B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-14288" y="-296863"/>
              <a:ext cx="6096000" cy="1317625"/>
            </a:xfrm>
            <a:prstGeom prst="rect">
              <a:avLst/>
            </a:prstGeom>
            <a:solidFill>
              <a:srgbClr val="0029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Rectangle 9">
              <a:extLst>
                <a:ext uri="{FF2B5EF4-FFF2-40B4-BE49-F238E27FC236}">
                  <a16:creationId xmlns:a16="http://schemas.microsoft.com/office/drawing/2014/main" id="{3EDC877F-4151-7300-8493-94E621B5A7DD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-14288" y="-487363"/>
              <a:ext cx="12042775" cy="285750"/>
            </a:xfrm>
            <a:prstGeom prst="rect">
              <a:avLst/>
            </a:prstGeom>
            <a:solidFill>
              <a:srgbClr val="0029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Freeform 10">
              <a:extLst>
                <a:ext uri="{FF2B5EF4-FFF2-40B4-BE49-F238E27FC236}">
                  <a16:creationId xmlns:a16="http://schemas.microsoft.com/office/drawing/2014/main" id="{DC9F949B-5CD2-2242-2213-B543040BD7A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1696700" y="-493713"/>
              <a:ext cx="630238" cy="638175"/>
            </a:xfrm>
            <a:custGeom>
              <a:avLst/>
              <a:gdLst>
                <a:gd name="T0" fmla="*/ 55 w 397"/>
                <a:gd name="T1" fmla="*/ 56 h 402"/>
                <a:gd name="T2" fmla="*/ 0 w 397"/>
                <a:gd name="T3" fmla="*/ 402 h 402"/>
                <a:gd name="T4" fmla="*/ 397 w 397"/>
                <a:gd name="T5" fmla="*/ 0 h 402"/>
                <a:gd name="T6" fmla="*/ 55 w 397"/>
                <a:gd name="T7" fmla="*/ 56 h 4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97" h="402">
                  <a:moveTo>
                    <a:pt x="55" y="56"/>
                  </a:moveTo>
                  <a:lnTo>
                    <a:pt x="0" y="402"/>
                  </a:lnTo>
                  <a:lnTo>
                    <a:pt x="397" y="0"/>
                  </a:lnTo>
                  <a:lnTo>
                    <a:pt x="55" y="56"/>
                  </a:lnTo>
                  <a:close/>
                </a:path>
              </a:pathLst>
            </a:custGeom>
            <a:solidFill>
              <a:srgbClr val="0029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Rectangle 11">
              <a:extLst>
                <a:ext uri="{FF2B5EF4-FFF2-40B4-BE49-F238E27FC236}">
                  <a16:creationId xmlns:a16="http://schemas.microsoft.com/office/drawing/2014/main" id="{EBF67E9E-C4F3-76F4-01A0-6E41F7315DE8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1580813" y="-487363"/>
              <a:ext cx="657225" cy="47625"/>
            </a:xfrm>
            <a:prstGeom prst="rect">
              <a:avLst/>
            </a:prstGeom>
            <a:solidFill>
              <a:srgbClr val="0029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9C871B1C-74F4-4D8A-0DE2-F5DC897FC0FA}"/>
                </a:ext>
              </a:extLst>
            </p:cNvPr>
            <p:cNvSpPr/>
            <p:nvPr userDrawn="1"/>
          </p:nvSpPr>
          <p:spPr>
            <a:xfrm>
              <a:off x="5811044" y="-319958"/>
              <a:ext cx="493712" cy="1317624"/>
            </a:xfrm>
            <a:prstGeom prst="rect">
              <a:avLst/>
            </a:prstGeom>
            <a:solidFill>
              <a:srgbClr val="00294E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8" name="Title 1">
            <a:extLst>
              <a:ext uri="{FF2B5EF4-FFF2-40B4-BE49-F238E27FC236}">
                <a16:creationId xmlns:a16="http://schemas.microsoft.com/office/drawing/2014/main" id="{AF17D1C5-9463-EE9F-C046-DB80CFB918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2" y="623940"/>
            <a:ext cx="9969577" cy="509081"/>
          </a:xfrm>
        </p:spPr>
        <p:txBody>
          <a:bodyPr anchor="ctr" anchorCtr="0">
            <a:normAutofit/>
          </a:bodyPr>
          <a:lstStyle>
            <a:lvl1pPr>
              <a:defRPr sz="3200" b="1" cap="none" baseline="0">
                <a:solidFill>
                  <a:srgbClr val="00294E"/>
                </a:solidFill>
                <a:latin typeface="Aptos" panose="020B00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343E896E-5EE1-38FC-FE14-4AA898EE97A9}"/>
              </a:ext>
            </a:extLst>
          </p:cNvPr>
          <p:cNvSpPr/>
          <p:nvPr userDrawn="1"/>
        </p:nvSpPr>
        <p:spPr>
          <a:xfrm>
            <a:off x="-14288" y="-1143000"/>
            <a:ext cx="12606338" cy="1123950"/>
          </a:xfrm>
          <a:prstGeom prst="rect">
            <a:avLst/>
          </a:prstGeom>
          <a:solidFill>
            <a:srgbClr val="E7E6E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2F6CAC2D-CFD7-2528-6C28-3A660F8F16AA}"/>
              </a:ext>
            </a:extLst>
          </p:cNvPr>
          <p:cNvSpPr/>
          <p:nvPr userDrawn="1"/>
        </p:nvSpPr>
        <p:spPr>
          <a:xfrm>
            <a:off x="12211050" y="-147638"/>
            <a:ext cx="400050" cy="920751"/>
          </a:xfrm>
          <a:prstGeom prst="rect">
            <a:avLst/>
          </a:prstGeom>
          <a:solidFill>
            <a:srgbClr val="E7E6E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BEFE3625-9D69-AF48-C6FB-B0E801FB2C88}"/>
              </a:ext>
            </a:extLst>
          </p:cNvPr>
          <p:cNvCxnSpPr/>
          <p:nvPr userDrawn="1"/>
        </p:nvCxnSpPr>
        <p:spPr>
          <a:xfrm>
            <a:off x="4802808" y="1304681"/>
            <a:ext cx="1570383" cy="0"/>
          </a:xfrm>
          <a:prstGeom prst="line">
            <a:avLst/>
          </a:prstGeom>
          <a:ln w="69850">
            <a:solidFill>
              <a:srgbClr val="1999C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454027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81193" y="1621533"/>
            <a:ext cx="5422390" cy="4315717"/>
          </a:xfrm>
        </p:spPr>
        <p:txBody>
          <a:bodyPr>
            <a:normAutofit/>
          </a:bodyPr>
          <a:lstStyle>
            <a:lvl1pPr>
              <a:buClr>
                <a:srgbClr val="1999C8"/>
              </a:buClr>
              <a:defRPr sz="2400">
                <a:latin typeface="Aptos" panose="020B0004020202020204" pitchFamily="34" charset="0"/>
              </a:defRPr>
            </a:lvl1pPr>
            <a:lvl2pPr>
              <a:buClr>
                <a:srgbClr val="00B0F0"/>
              </a:buClr>
              <a:defRPr sz="2400">
                <a:latin typeface="Aptos" panose="020B0004020202020204" pitchFamily="34" charset="0"/>
              </a:defRPr>
            </a:lvl2pPr>
            <a:lvl3pPr>
              <a:buClr>
                <a:schemeClr val="bg1">
                  <a:lumMod val="65000"/>
                </a:schemeClr>
              </a:buClr>
              <a:defRPr sz="2000">
                <a:latin typeface="Aptos" panose="020B0004020202020204" pitchFamily="34" charset="0"/>
              </a:defRPr>
            </a:lvl3pPr>
            <a:lvl4pPr>
              <a:buClr>
                <a:schemeClr val="accent1"/>
              </a:buClr>
              <a:defRPr sz="1800">
                <a:latin typeface="Aptos" panose="020B0004020202020204" pitchFamily="34" charset="0"/>
              </a:defRPr>
            </a:lvl4pPr>
            <a:lvl5pPr>
              <a:defRPr sz="1800">
                <a:latin typeface="Aptos" panose="020B00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8417" y="1621533"/>
            <a:ext cx="5422392" cy="4315717"/>
          </a:xfrm>
        </p:spPr>
        <p:txBody>
          <a:bodyPr>
            <a:normAutofit/>
          </a:bodyPr>
          <a:lstStyle>
            <a:lvl1pPr>
              <a:buClr>
                <a:srgbClr val="1999C8"/>
              </a:buClr>
              <a:defRPr sz="2400">
                <a:latin typeface="Aptos" panose="020B0004020202020204" pitchFamily="34" charset="0"/>
              </a:defRPr>
            </a:lvl1pPr>
            <a:lvl2pPr>
              <a:buClr>
                <a:srgbClr val="00B0F0"/>
              </a:buClr>
              <a:defRPr sz="2400">
                <a:latin typeface="Aptos" panose="020B0004020202020204" pitchFamily="34" charset="0"/>
              </a:defRPr>
            </a:lvl2pPr>
            <a:lvl3pPr>
              <a:buClr>
                <a:schemeClr val="bg1">
                  <a:lumMod val="65000"/>
                </a:schemeClr>
              </a:buClr>
              <a:defRPr sz="2000">
                <a:latin typeface="Aptos" panose="020B0004020202020204" pitchFamily="34" charset="0"/>
              </a:defRPr>
            </a:lvl3pPr>
            <a:lvl4pPr>
              <a:buClr>
                <a:schemeClr val="accent1"/>
              </a:buClr>
              <a:defRPr sz="1800">
                <a:latin typeface="Aptos" panose="020B0004020202020204" pitchFamily="34" charset="0"/>
              </a:defRPr>
            </a:lvl4pPr>
            <a:lvl5pPr>
              <a:defRPr sz="1800">
                <a:latin typeface="Aptos" panose="020B00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652BC6D-8C31-67E2-DBE3-13F23AA53BCD}"/>
              </a:ext>
            </a:extLst>
          </p:cNvPr>
          <p:cNvSpPr txBox="1"/>
          <p:nvPr userDrawn="1"/>
        </p:nvSpPr>
        <p:spPr>
          <a:xfrm>
            <a:off x="5513096" y="6216260"/>
            <a:ext cx="609771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sz="1800" b="1" dirty="0">
                <a:solidFill>
                  <a:schemeClr val="accent1"/>
                </a:solidFill>
                <a:latin typeface="Aptos" panose="020B0004020202020204" pitchFamily="34" charset="0"/>
              </a:rPr>
              <a:t>OSHA.GOV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4280BDD-8321-613B-A705-7915D117493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 l="-495" t="26917" r="1953"/>
          <a:stretch/>
        </p:blipFill>
        <p:spPr>
          <a:xfrm>
            <a:off x="-76200" y="0"/>
            <a:ext cx="12268200" cy="1340493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31260E24-8E4B-0E40-5E5D-C4B885EFCA17}"/>
              </a:ext>
            </a:extLst>
          </p:cNvPr>
          <p:cNvSpPr/>
          <p:nvPr userDrawn="1"/>
        </p:nvSpPr>
        <p:spPr>
          <a:xfrm>
            <a:off x="5983705" y="0"/>
            <a:ext cx="336884" cy="999200"/>
          </a:xfrm>
          <a:prstGeom prst="rect">
            <a:avLst/>
          </a:prstGeom>
          <a:solidFill>
            <a:srgbClr val="00294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4D24FF56-4730-5F2C-14F3-C3F1E8B229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2" y="281040"/>
            <a:ext cx="9969577" cy="509081"/>
          </a:xfrm>
        </p:spPr>
        <p:txBody>
          <a:bodyPr anchor="ctr" anchorCtr="0">
            <a:normAutofit/>
          </a:bodyPr>
          <a:lstStyle>
            <a:lvl1pPr>
              <a:defRPr sz="3200" b="1" cap="none" baseline="0">
                <a:latin typeface="Aptos" panose="020B00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CC30781B-F151-29A9-1A41-2A39F8C446F5}"/>
              </a:ext>
            </a:extLst>
          </p:cNvPr>
          <p:cNvCxnSpPr/>
          <p:nvPr userDrawn="1"/>
        </p:nvCxnSpPr>
        <p:spPr>
          <a:xfrm>
            <a:off x="4802808" y="1304681"/>
            <a:ext cx="1570383" cy="0"/>
          </a:xfrm>
          <a:prstGeom prst="line">
            <a:avLst/>
          </a:prstGeom>
          <a:ln w="69850">
            <a:solidFill>
              <a:srgbClr val="1999C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573916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3BA55E1-3120-BA71-F0FB-121E3D436A8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 l="1035" t="804" r="1035"/>
          <a:stretch/>
        </p:blipFill>
        <p:spPr>
          <a:xfrm>
            <a:off x="0" y="0"/>
            <a:ext cx="12192000" cy="1819455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81193" y="2228003"/>
            <a:ext cx="5422390" cy="3633047"/>
          </a:xfrm>
        </p:spPr>
        <p:txBody>
          <a:bodyPr>
            <a:normAutofit/>
          </a:bodyPr>
          <a:lstStyle>
            <a:lvl1pPr>
              <a:buClr>
                <a:srgbClr val="1999C8"/>
              </a:buClr>
              <a:defRPr sz="2400">
                <a:latin typeface="Aptos" panose="020B0004020202020204" pitchFamily="34" charset="0"/>
              </a:defRPr>
            </a:lvl1pPr>
            <a:lvl2pPr>
              <a:buClr>
                <a:srgbClr val="00B0F0"/>
              </a:buClr>
              <a:defRPr sz="2400">
                <a:latin typeface="Aptos" panose="020B0004020202020204" pitchFamily="34" charset="0"/>
              </a:defRPr>
            </a:lvl2pPr>
            <a:lvl3pPr>
              <a:buClr>
                <a:schemeClr val="bg1">
                  <a:lumMod val="65000"/>
                </a:schemeClr>
              </a:buClr>
              <a:defRPr sz="2000">
                <a:latin typeface="Aptos" panose="020B0004020202020204" pitchFamily="34" charset="0"/>
              </a:defRPr>
            </a:lvl3pPr>
            <a:lvl4pPr>
              <a:buClr>
                <a:schemeClr val="accent1"/>
              </a:buClr>
              <a:defRPr sz="1800">
                <a:latin typeface="Aptos" panose="020B0004020202020204" pitchFamily="34" charset="0"/>
              </a:defRPr>
            </a:lvl4pPr>
            <a:lvl5pPr>
              <a:defRPr sz="1800">
                <a:latin typeface="Aptos" panose="020B00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8417" y="2228003"/>
            <a:ext cx="5422392" cy="3633047"/>
          </a:xfrm>
        </p:spPr>
        <p:txBody>
          <a:bodyPr>
            <a:normAutofit/>
          </a:bodyPr>
          <a:lstStyle>
            <a:lvl1pPr>
              <a:buClr>
                <a:srgbClr val="1999C8"/>
              </a:buClr>
              <a:defRPr sz="2400">
                <a:latin typeface="Aptos" panose="020B0004020202020204" pitchFamily="34" charset="0"/>
              </a:defRPr>
            </a:lvl1pPr>
            <a:lvl2pPr>
              <a:buClr>
                <a:srgbClr val="00B0F0"/>
              </a:buClr>
              <a:defRPr sz="2400">
                <a:latin typeface="Aptos" panose="020B0004020202020204" pitchFamily="34" charset="0"/>
              </a:defRPr>
            </a:lvl2pPr>
            <a:lvl3pPr>
              <a:buClr>
                <a:schemeClr val="bg1">
                  <a:lumMod val="65000"/>
                </a:schemeClr>
              </a:buClr>
              <a:defRPr sz="2000">
                <a:latin typeface="Aptos" panose="020B0004020202020204" pitchFamily="34" charset="0"/>
              </a:defRPr>
            </a:lvl3pPr>
            <a:lvl4pPr>
              <a:buClr>
                <a:schemeClr val="accent1"/>
              </a:buClr>
              <a:defRPr sz="1800">
                <a:latin typeface="Aptos" panose="020B0004020202020204" pitchFamily="34" charset="0"/>
              </a:defRPr>
            </a:lvl4pPr>
            <a:lvl5pPr>
              <a:defRPr sz="1800">
                <a:latin typeface="Aptos" panose="020B00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652BC6D-8C31-67E2-DBE3-13F23AA53BCD}"/>
              </a:ext>
            </a:extLst>
          </p:cNvPr>
          <p:cNvSpPr txBox="1"/>
          <p:nvPr userDrawn="1"/>
        </p:nvSpPr>
        <p:spPr>
          <a:xfrm>
            <a:off x="5513096" y="6216260"/>
            <a:ext cx="609771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sz="1800" b="1" dirty="0">
                <a:solidFill>
                  <a:schemeClr val="accent1"/>
                </a:solidFill>
                <a:latin typeface="Aptos" panose="020B0004020202020204" pitchFamily="34" charset="0"/>
              </a:rPr>
              <a:t>OSHA.GOV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9216F39-B345-5F75-AF17-7D7583F12C50}"/>
              </a:ext>
            </a:extLst>
          </p:cNvPr>
          <p:cNvSpPr/>
          <p:nvPr userDrawn="1"/>
        </p:nvSpPr>
        <p:spPr>
          <a:xfrm>
            <a:off x="5662863" y="0"/>
            <a:ext cx="657726" cy="1364622"/>
          </a:xfrm>
          <a:prstGeom prst="rect">
            <a:avLst/>
          </a:prstGeom>
          <a:solidFill>
            <a:srgbClr val="00294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EE6BBD75-76E3-D1E0-8AC1-20EE12C265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2" y="376290"/>
            <a:ext cx="9969577" cy="988332"/>
          </a:xfrm>
        </p:spPr>
        <p:txBody>
          <a:bodyPr>
            <a:normAutofit/>
          </a:bodyPr>
          <a:lstStyle>
            <a:lvl1pPr>
              <a:defRPr sz="3200" b="1" cap="none" baseline="0">
                <a:latin typeface="Aptos" panose="020B00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EFE9BDC4-1F04-0101-5F9C-DA5FB68FC396}"/>
              </a:ext>
            </a:extLst>
          </p:cNvPr>
          <p:cNvCxnSpPr/>
          <p:nvPr userDrawn="1"/>
        </p:nvCxnSpPr>
        <p:spPr>
          <a:xfrm>
            <a:off x="4897384" y="1759359"/>
            <a:ext cx="1570383" cy="0"/>
          </a:xfrm>
          <a:prstGeom prst="line">
            <a:avLst/>
          </a:prstGeom>
          <a:ln w="69850">
            <a:solidFill>
              <a:srgbClr val="1999C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366752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4531EF80-ED84-8788-C336-9FBDAEDB691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 l="1035" t="804" r="1035"/>
          <a:stretch/>
        </p:blipFill>
        <p:spPr>
          <a:xfrm>
            <a:off x="0" y="0"/>
            <a:ext cx="12192000" cy="1819455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7753" y="2250892"/>
            <a:ext cx="5087075" cy="536005"/>
          </a:xfrm>
        </p:spPr>
        <p:txBody>
          <a:bodyPr anchor="b">
            <a:noAutofit/>
          </a:bodyPr>
          <a:lstStyle>
            <a:lvl1pPr marL="0" indent="0">
              <a:buNone/>
              <a:defRPr sz="2400" b="1">
                <a:solidFill>
                  <a:srgbClr val="1999C8"/>
                </a:solidFill>
                <a:latin typeface="Aptos" panose="020B00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1194" y="2926052"/>
            <a:ext cx="5393100" cy="2934999"/>
          </a:xfrm>
        </p:spPr>
        <p:txBody>
          <a:bodyPr anchor="t">
            <a:normAutofit/>
          </a:bodyPr>
          <a:lstStyle>
            <a:lvl1pPr>
              <a:buClr>
                <a:srgbClr val="1999C8"/>
              </a:buClr>
              <a:defRPr>
                <a:latin typeface="Aptos" panose="020B0004020202020204" pitchFamily="34" charset="0"/>
              </a:defRPr>
            </a:lvl1pPr>
            <a:lvl2pPr>
              <a:buClr>
                <a:srgbClr val="00B0F0"/>
              </a:buClr>
              <a:defRPr sz="2400">
                <a:latin typeface="Aptos" panose="020B0004020202020204" pitchFamily="34" charset="0"/>
              </a:defRPr>
            </a:lvl2pPr>
            <a:lvl3pPr>
              <a:buClr>
                <a:schemeClr val="bg1">
                  <a:lumMod val="65000"/>
                </a:schemeClr>
              </a:buClr>
              <a:defRPr sz="2000">
                <a:latin typeface="Aptos" panose="020B0004020202020204" pitchFamily="34" charset="0"/>
              </a:defRPr>
            </a:lvl3pPr>
            <a:lvl4pPr>
              <a:buClr>
                <a:schemeClr val="accent1"/>
              </a:buClr>
              <a:defRPr sz="1800">
                <a:latin typeface="Aptos" panose="020B0004020202020204" pitchFamily="34" charset="0"/>
              </a:defRPr>
            </a:lvl4pPr>
            <a:lvl5pPr>
              <a:defRPr sz="1800">
                <a:latin typeface="Aptos" panose="020B00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34269" y="2250892"/>
            <a:ext cx="5087073" cy="553373"/>
          </a:xfrm>
        </p:spPr>
        <p:txBody>
          <a:bodyPr anchor="b">
            <a:noAutofit/>
          </a:bodyPr>
          <a:lstStyle>
            <a:lvl1pPr marL="0" indent="0">
              <a:buNone/>
              <a:defRPr sz="2400" b="1">
                <a:solidFill>
                  <a:srgbClr val="1999C8"/>
                </a:solidFill>
                <a:latin typeface="Aptos" panose="020B00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709" y="2926052"/>
            <a:ext cx="5393100" cy="2934999"/>
          </a:xfrm>
        </p:spPr>
        <p:txBody>
          <a:bodyPr anchor="t">
            <a:normAutofit/>
          </a:bodyPr>
          <a:lstStyle>
            <a:lvl1pPr>
              <a:buClr>
                <a:srgbClr val="1999C8"/>
              </a:buClr>
              <a:defRPr>
                <a:latin typeface="Aptos" panose="020B0004020202020204" pitchFamily="34" charset="0"/>
              </a:defRPr>
            </a:lvl1pPr>
            <a:lvl2pPr>
              <a:buClr>
                <a:srgbClr val="00B0F0"/>
              </a:buClr>
              <a:defRPr sz="2400">
                <a:latin typeface="Aptos" panose="020B0004020202020204" pitchFamily="34" charset="0"/>
              </a:defRPr>
            </a:lvl2pPr>
            <a:lvl3pPr>
              <a:buClr>
                <a:schemeClr val="bg1">
                  <a:lumMod val="65000"/>
                </a:schemeClr>
              </a:buClr>
              <a:defRPr sz="2000">
                <a:latin typeface="Aptos" panose="020B0004020202020204" pitchFamily="34" charset="0"/>
              </a:defRPr>
            </a:lvl3pPr>
            <a:lvl4pPr>
              <a:buClr>
                <a:schemeClr val="accent1"/>
              </a:buClr>
              <a:defRPr sz="1800">
                <a:latin typeface="Aptos" panose="020B0004020202020204" pitchFamily="34" charset="0"/>
              </a:defRPr>
            </a:lvl4pPr>
            <a:lvl5pPr>
              <a:defRPr sz="1800">
                <a:latin typeface="Aptos" panose="020B00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6F74728-E4B8-0827-E38D-9DADE610DFCB}"/>
              </a:ext>
            </a:extLst>
          </p:cNvPr>
          <p:cNvSpPr txBox="1"/>
          <p:nvPr userDrawn="1"/>
        </p:nvSpPr>
        <p:spPr>
          <a:xfrm>
            <a:off x="5513096" y="6216260"/>
            <a:ext cx="609771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sz="1800" b="1" dirty="0">
                <a:solidFill>
                  <a:schemeClr val="accent1"/>
                </a:solidFill>
                <a:latin typeface="Aptos" panose="020B0004020202020204" pitchFamily="34" charset="0"/>
              </a:rPr>
              <a:t>OSHA.GOV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600084CA-4450-A029-D9FD-E9435204F79F}"/>
              </a:ext>
            </a:extLst>
          </p:cNvPr>
          <p:cNvSpPr/>
          <p:nvPr userDrawn="1"/>
        </p:nvSpPr>
        <p:spPr>
          <a:xfrm>
            <a:off x="5513096" y="0"/>
            <a:ext cx="807493" cy="1364622"/>
          </a:xfrm>
          <a:prstGeom prst="rect">
            <a:avLst/>
          </a:prstGeom>
          <a:solidFill>
            <a:srgbClr val="00294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E79625C0-4BE2-A584-507C-355B7A9967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2" y="376290"/>
            <a:ext cx="9969577" cy="988332"/>
          </a:xfrm>
        </p:spPr>
        <p:txBody>
          <a:bodyPr>
            <a:normAutofit/>
          </a:bodyPr>
          <a:lstStyle>
            <a:lvl1pPr>
              <a:defRPr sz="3200" b="1" cap="none" baseline="0">
                <a:latin typeface="Aptos" panose="020B00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DA74DE6E-CA3B-ABC4-4A43-982D0B88497E}"/>
              </a:ext>
            </a:extLst>
          </p:cNvPr>
          <p:cNvCxnSpPr/>
          <p:nvPr userDrawn="1"/>
        </p:nvCxnSpPr>
        <p:spPr>
          <a:xfrm>
            <a:off x="4799636" y="1745711"/>
            <a:ext cx="1570383" cy="0"/>
          </a:xfrm>
          <a:prstGeom prst="line">
            <a:avLst/>
          </a:prstGeom>
          <a:ln w="69850">
            <a:solidFill>
              <a:srgbClr val="1999C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730258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1192" y="705124"/>
            <a:ext cx="11029616" cy="118955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2336003"/>
            <a:ext cx="11029616" cy="35227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334020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75" r:id="rId3"/>
    <p:sldLayoutId id="2147483671" r:id="rId4"/>
    <p:sldLayoutId id="2147483663" r:id="rId5"/>
    <p:sldLayoutId id="2147483664" r:id="rId6"/>
    <p:sldLayoutId id="2147483676" r:id="rId7"/>
    <p:sldLayoutId id="2147483672" r:id="rId8"/>
    <p:sldLayoutId id="2147483665" r:id="rId9"/>
    <p:sldLayoutId id="2147483666" r:id="rId10"/>
    <p:sldLayoutId id="2147483677" r:id="rId11"/>
    <p:sldLayoutId id="2147483673" r:id="rId12"/>
    <p:sldLayoutId id="2147483667" r:id="rId13"/>
    <p:sldLayoutId id="2147483668" r:id="rId14"/>
    <p:sldLayoutId id="2147483669" r:id="rId15"/>
    <p:sldLayoutId id="2147483670" r:id="rId16"/>
    <p:sldLayoutId id="2147483678" r:id="rId17"/>
    <p:sldLayoutId id="2147483679" r:id="rId18"/>
  </p:sldLayoutIdLst>
  <p:txStyles>
    <p:titleStyle>
      <a:lvl1pPr algn="l" defTabSz="457200" rtl="0" eaLnBrk="1" latinLnBrk="0" hangingPunct="1">
        <a:spcBef>
          <a:spcPct val="0"/>
        </a:spcBef>
        <a:buNone/>
        <a:defRPr sz="3200" b="1" i="0" kern="1200" cap="none" baseline="0">
          <a:solidFill>
            <a:schemeClr val="bg1"/>
          </a:solidFill>
          <a:latin typeface="Aptos" panose="020B0004020202020204" pitchFamily="34" charset="0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06000" indent="-306000" algn="l" defTabSz="457200" rtl="0" eaLnBrk="1" latinLnBrk="0" hangingPunct="1">
        <a:spcBef>
          <a:spcPct val="20000"/>
        </a:spcBef>
        <a:spcAft>
          <a:spcPts val="600"/>
        </a:spcAft>
        <a:buClr>
          <a:srgbClr val="1999C8"/>
        </a:buClr>
        <a:buSzPct val="92000"/>
        <a:buFont typeface="Wingdings 2" panose="05020102010507070707" pitchFamily="18" charset="2"/>
        <a:buChar char=""/>
        <a:defRPr sz="2400" kern="1200">
          <a:solidFill>
            <a:schemeClr val="tx2"/>
          </a:solidFill>
          <a:latin typeface="Aptos" panose="020B0004020202020204" pitchFamily="34" charset="0"/>
          <a:ea typeface="+mn-ea"/>
          <a:cs typeface="+mn-cs"/>
        </a:defRPr>
      </a:lvl1pPr>
      <a:lvl2pPr marL="630000" indent="-306000" algn="l" defTabSz="457200" rtl="0" eaLnBrk="1" latinLnBrk="0" hangingPunct="1">
        <a:spcBef>
          <a:spcPct val="20000"/>
        </a:spcBef>
        <a:spcAft>
          <a:spcPts val="600"/>
        </a:spcAft>
        <a:buClr>
          <a:srgbClr val="00B0F0"/>
        </a:buClr>
        <a:buSzPct val="92000"/>
        <a:buFont typeface="Wingdings 2" panose="05020102010507070707" pitchFamily="18" charset="2"/>
        <a:buChar char=""/>
        <a:defRPr sz="2400" kern="1200">
          <a:solidFill>
            <a:schemeClr val="tx2"/>
          </a:solidFill>
          <a:latin typeface="Aptos" panose="020B0004020202020204" pitchFamily="34" charset="0"/>
          <a:ea typeface="+mn-ea"/>
          <a:cs typeface="+mn-cs"/>
        </a:defRPr>
      </a:lvl2pPr>
      <a:lvl3pPr marL="90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bg1">
            <a:lumMod val="65000"/>
          </a:schemeClr>
        </a:buClr>
        <a:buSzPct val="92000"/>
        <a:buFont typeface="Wingdings 2" panose="05020102010507070707" pitchFamily="18" charset="2"/>
        <a:buChar char=""/>
        <a:defRPr sz="2000" kern="1200">
          <a:solidFill>
            <a:schemeClr val="tx2"/>
          </a:solidFill>
          <a:latin typeface="Aptos" panose="020B0004020202020204" pitchFamily="34" charset="0"/>
          <a:ea typeface="+mn-ea"/>
          <a:cs typeface="+mn-cs"/>
        </a:defRPr>
      </a:lvl3pPr>
      <a:lvl4pPr marL="124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800" kern="1200">
          <a:solidFill>
            <a:schemeClr val="tx2"/>
          </a:solidFill>
          <a:latin typeface="Aptos" panose="020B0004020202020204" pitchFamily="34" charset="0"/>
          <a:ea typeface="+mn-ea"/>
          <a:cs typeface="+mn-cs"/>
        </a:defRPr>
      </a:lvl4pPr>
      <a:lvl5pPr marL="1602000" indent="-234000" algn="l" defTabSz="457200" rtl="0" eaLnBrk="1" latinLnBrk="0" hangingPunct="1">
        <a:spcBef>
          <a:spcPct val="20000"/>
        </a:spcBef>
        <a:spcAft>
          <a:spcPts val="600"/>
        </a:spcAft>
        <a:buClr>
          <a:srgbClr val="0079D1"/>
        </a:buClr>
        <a:buSzPct val="92000"/>
        <a:buFont typeface="Wingdings 2" panose="05020102010507070707" pitchFamily="18" charset="2"/>
        <a:buChar char=""/>
        <a:defRPr sz="1800" kern="1200">
          <a:solidFill>
            <a:schemeClr val="tx2"/>
          </a:solidFill>
          <a:latin typeface="Aptos" panose="020B0004020202020204" pitchFamily="34" charset="0"/>
          <a:ea typeface="+mn-ea"/>
          <a:cs typeface="+mn-cs"/>
        </a:defRPr>
      </a:lvl5pPr>
      <a:lvl6pPr marL="19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2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5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581191" y="1020431"/>
            <a:ext cx="6532409" cy="1475013"/>
          </a:xfrm>
        </p:spPr>
        <p:txBody>
          <a:bodyPr>
            <a:normAutofit/>
          </a:bodyPr>
          <a:lstStyle/>
          <a:p>
            <a:r>
              <a:rPr lang="en-US" dirty="0"/>
              <a:t>CURRENT VPP STATISTICS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subTitle" idx="1"/>
          </p:nvPr>
        </p:nvSpPr>
        <p:spPr>
          <a:xfrm>
            <a:off x="581025" y="2495550"/>
            <a:ext cx="6532563" cy="590550"/>
          </a:xfrm>
        </p:spPr>
        <p:txBody>
          <a:bodyPr>
            <a:normAutofit/>
          </a:bodyPr>
          <a:lstStyle/>
          <a:p>
            <a:r>
              <a:rPr lang="en-US" dirty="0"/>
              <a:t>JUNE 2025</a:t>
            </a:r>
          </a:p>
        </p:txBody>
      </p:sp>
    </p:spTree>
    <p:extLst>
      <p:ext uri="{BB962C8B-B14F-4D97-AF65-F5344CB8AC3E}">
        <p14:creationId xmlns:p14="http://schemas.microsoft.com/office/powerpoint/2010/main" val="283864328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8A18A28-083B-43AA-64C3-772F76B9CC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VPP SITES IN STATE PLAN STATES WITH VPP PROGRAMS</a:t>
            </a:r>
          </a:p>
        </p:txBody>
      </p:sp>
      <p:graphicFrame>
        <p:nvGraphicFramePr>
          <p:cNvPr id="9" name="Object 4" title="VPP Sites In State Plan States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84734281"/>
              </p:ext>
            </p:extLst>
          </p:nvPr>
        </p:nvGraphicFramePr>
        <p:xfrm>
          <a:off x="1236519" y="1381105"/>
          <a:ext cx="9081654" cy="499270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Rectangle 11">
            <a:extLst>
              <a:ext uri="{FF2B5EF4-FFF2-40B4-BE49-F238E27FC236}">
                <a16:creationId xmlns:a16="http://schemas.microsoft.com/office/drawing/2014/main" id="{F6A5EC92-80C5-30AD-F2CC-B8E3464B8ECA}"/>
              </a:ext>
            </a:extLst>
          </p:cNvPr>
          <p:cNvSpPr>
            <a:spLocks noChangeArrowheads="1"/>
          </p:cNvSpPr>
          <p:nvPr/>
        </p:nvSpPr>
        <p:spPr bwMode="auto">
          <a:xfrm>
            <a:off x="9601200" y="1381105"/>
            <a:ext cx="25908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 anchor="ctr"/>
          <a:lstStyle/>
          <a:p>
            <a:pPr algn="ctr">
              <a:defRPr/>
            </a:pPr>
            <a:r>
              <a:rPr lang="en-US" sz="1600" i="1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nstantia" panose="02030602050306030303" pitchFamily="18" charset="0"/>
              </a:rPr>
              <a:t>As of 06/30/2025</a:t>
            </a:r>
          </a:p>
        </p:txBody>
      </p:sp>
      <p:sp>
        <p:nvSpPr>
          <p:cNvPr id="12291" name="Text Box 3"/>
          <p:cNvSpPr txBox="1">
            <a:spLocks noChangeArrowheads="1"/>
          </p:cNvSpPr>
          <p:nvPr/>
        </p:nvSpPr>
        <p:spPr bwMode="auto">
          <a:xfrm>
            <a:off x="5704609" y="6511784"/>
            <a:ext cx="4193381" cy="465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defTabSz="422275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422275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422275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422275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422275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422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422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422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422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>
              <a:buClr>
                <a:srgbClr val="000080"/>
              </a:buClr>
              <a:buSzPct val="90000"/>
              <a:buFont typeface="Monotype Sorts" charset="2"/>
              <a:buNone/>
            </a:pPr>
            <a:r>
              <a:rPr lang="en-US" sz="1400" dirty="0">
                <a:solidFill>
                  <a:srgbClr val="000000"/>
                </a:solidFill>
              </a:rPr>
              <a:t>Source:  OSHA, Office of Partnerships &amp; Recognition</a:t>
            </a:r>
            <a:endParaRPr lang="en-US" sz="1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4">
            <a:extLst>
              <a:ext uri="{FF2B5EF4-FFF2-40B4-BE49-F238E27FC236}">
                <a16:creationId xmlns:a16="http://schemas.microsoft.com/office/drawing/2014/main" id="{63444EEA-87F1-C203-D90F-8D4C8DFEE06A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581192" y="643514"/>
            <a:ext cx="9969577" cy="509081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rmAutofit fontScale="9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200" b="1" i="0" kern="1200" cap="none" baseline="0">
                <a:solidFill>
                  <a:srgbClr val="00294E"/>
                </a:solidFill>
                <a:latin typeface="Aptos" panose="020B0004020202020204" pitchFamily="34" charset="0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94E"/>
                </a:solidFill>
                <a:effectLst/>
                <a:uLnTx/>
                <a:uFillTx/>
                <a:latin typeface="Aptos" panose="020B0004020202020204" pitchFamily="34" charset="0"/>
                <a:ea typeface="+mj-ea"/>
                <a:cs typeface="+mj-cs"/>
              </a:rPr>
              <a:t>GROWTH OF VPP PARTICIPANTS – FEDERAL ONLY </a:t>
            </a:r>
          </a:p>
        </p:txBody>
      </p:sp>
      <p:graphicFrame>
        <p:nvGraphicFramePr>
          <p:cNvPr id="6" name="Chart 5" descr="Growth of VPP Participants">
            <a:extLst>
              <a:ext uri="{C183D7F6-B498-43B3-948B-1728B52AA6E4}">
                <adec:decorative xmlns:adec="http://schemas.microsoft.com/office/drawing/2017/decorative" val="0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55369741"/>
              </p:ext>
            </p:extLst>
          </p:nvPr>
        </p:nvGraphicFramePr>
        <p:xfrm>
          <a:off x="581192" y="1226961"/>
          <a:ext cx="10172152" cy="471656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078" name="Text Box 8">
            <a:extLst>
              <a:ext uri="{C183D7F6-B498-43B3-948B-1728B52AA6E4}">
                <adec:decorative xmlns:adec="http://schemas.microsoft.com/office/drawing/2017/decorative" val="0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67200" y="5943526"/>
            <a:ext cx="3657600" cy="2539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050" dirty="0">
                <a:solidFill>
                  <a:srgbClr val="000000"/>
                </a:solidFill>
              </a:rPr>
              <a:t>* </a:t>
            </a:r>
            <a:r>
              <a:rPr lang="en-US" sz="900" i="1" dirty="0">
                <a:solidFill>
                  <a:srgbClr val="000000"/>
                </a:solidFill>
              </a:rPr>
              <a:t>Number reflects active participants at the close of the calendar year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78A59F7-D6AC-432F-0A0F-2D81CC0EDBEC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ChangeArrowheads="1"/>
          </p:cNvSpPr>
          <p:nvPr/>
        </p:nvSpPr>
        <p:spPr bwMode="auto">
          <a:xfrm>
            <a:off x="9693343" y="1152596"/>
            <a:ext cx="2120001" cy="7073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 anchor="ctr"/>
          <a:lstStyle/>
          <a:p>
            <a:pPr algn="ctr">
              <a:defRPr/>
            </a:pPr>
            <a:r>
              <a:rPr lang="en-US" sz="1600" i="1" dirty="0">
                <a:solidFill>
                  <a:srgbClr val="1999C8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nstantia" panose="02030602050306030303" pitchFamily="18" charset="0"/>
              </a:rPr>
              <a:t>As of 06/30/2025</a:t>
            </a:r>
          </a:p>
        </p:txBody>
      </p:sp>
      <p:sp>
        <p:nvSpPr>
          <p:cNvPr id="2" name="Text Box 6">
            <a:extLst>
              <a:ext uri="{C183D7F6-B498-43B3-948B-1728B52AA6E4}">
                <adec:decorative xmlns:adec="http://schemas.microsoft.com/office/drawing/2017/decorative" val="0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38950" y="6361583"/>
            <a:ext cx="2686050" cy="2308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900" dirty="0">
                <a:solidFill>
                  <a:srgbClr val="000000"/>
                </a:solidFill>
              </a:rPr>
              <a:t>Source: OSHA, Office of Partnership &amp; Recognition</a:t>
            </a:r>
          </a:p>
        </p:txBody>
      </p:sp>
    </p:spTree>
    <p:extLst>
      <p:ext uri="{BB962C8B-B14F-4D97-AF65-F5344CB8AC3E}">
        <p14:creationId xmlns:p14="http://schemas.microsoft.com/office/powerpoint/2010/main" val="33856876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4">
            <a:extLst>
              <a:ext uri="{FF2B5EF4-FFF2-40B4-BE49-F238E27FC236}">
                <a16:creationId xmlns:a16="http://schemas.microsoft.com/office/drawing/2014/main" id="{0C5BAC8A-A335-CD24-DC84-71D9766C94BB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581192" y="643514"/>
            <a:ext cx="9969577" cy="509081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rmAutofit fontScale="9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200" b="1" i="0" kern="1200" cap="none" baseline="0">
                <a:solidFill>
                  <a:srgbClr val="00294E"/>
                </a:solidFill>
                <a:latin typeface="Aptos" panose="020B0004020202020204" pitchFamily="34" charset="0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94E"/>
                </a:solidFill>
                <a:effectLst/>
                <a:uLnTx/>
                <a:uFillTx/>
                <a:latin typeface="Aptos" panose="020B0004020202020204" pitchFamily="34" charset="0"/>
                <a:ea typeface="+mj-ea"/>
                <a:cs typeface="+mj-cs"/>
              </a:rPr>
              <a:t>SIZE OF VPP SITES – NUMBER OF SITES BY EMPLOYMENT</a:t>
            </a:r>
          </a:p>
        </p:txBody>
      </p:sp>
      <p:graphicFrame>
        <p:nvGraphicFramePr>
          <p:cNvPr id="2" name="Object 3" descr="Bar Chart - Size of VPP by number of employees x 100">
            <a:extLst>
              <a:ext uri="{C183D7F6-B498-43B3-948B-1728B52AA6E4}">
                <adec:decorative xmlns:adec="http://schemas.microsoft.com/office/drawing/2017/decorative" val="0"/>
              </a:ext>
            </a:extLst>
          </p:cNvPr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31535969"/>
              </p:ext>
            </p:extLst>
          </p:nvPr>
        </p:nvGraphicFramePr>
        <p:xfrm>
          <a:off x="581025" y="1620838"/>
          <a:ext cx="11029950" cy="42386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3320" name="Rectangle 8">
            <a:extLs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ChangeArrowheads="1"/>
          </p:cNvSpPr>
          <p:nvPr/>
        </p:nvSpPr>
        <p:spPr bwMode="auto">
          <a:xfrm>
            <a:off x="9255369" y="1693932"/>
            <a:ext cx="25908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 anchor="ctr"/>
          <a:lstStyle/>
          <a:p>
            <a:pPr algn="ctr">
              <a:defRPr/>
            </a:pPr>
            <a:r>
              <a:rPr lang="en-US" sz="1600" i="1" dirty="0">
                <a:solidFill>
                  <a:srgbClr val="1999C8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nstantia" panose="02030602050306030303" pitchFamily="18" charset="0"/>
              </a:rPr>
              <a:t>As of 06/30/2025</a:t>
            </a:r>
          </a:p>
        </p:txBody>
      </p:sp>
      <p:sp>
        <p:nvSpPr>
          <p:cNvPr id="4101" name="Text Box 7">
            <a:extLst>
              <a:ext uri="{C183D7F6-B498-43B3-948B-1728B52AA6E4}">
                <adec:decorative xmlns:adec="http://schemas.microsoft.com/office/drawing/2017/decorative" val="0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04807" y="6400800"/>
            <a:ext cx="46863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400" dirty="0"/>
              <a:t>Source:  OSHA, Office of Partnerships &amp; Recognition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D3AD1DB7-C8FC-D0E1-BA68-03F26DCB02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CURRENT VPP PARTICIPANTS – FEDERAL ONLY</a:t>
            </a:r>
          </a:p>
        </p:txBody>
      </p:sp>
      <p:graphicFrame>
        <p:nvGraphicFramePr>
          <p:cNvPr id="2" name="Object 3" title="Current VPP Participants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92764994"/>
              </p:ext>
            </p:extLst>
          </p:nvPr>
        </p:nvGraphicFramePr>
        <p:xfrm>
          <a:off x="1593850" y="1823096"/>
          <a:ext cx="7785100" cy="41989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154" name="Rectangle 10"/>
          <p:cNvSpPr>
            <a:spLocks noChangeArrowheads="1"/>
          </p:cNvSpPr>
          <p:nvPr/>
        </p:nvSpPr>
        <p:spPr bwMode="auto">
          <a:xfrm>
            <a:off x="9770979" y="1638300"/>
            <a:ext cx="20574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 anchor="ctr"/>
          <a:lstStyle/>
          <a:p>
            <a:pPr algn="ctr">
              <a:defRPr/>
            </a:pPr>
            <a:r>
              <a:rPr lang="en-US" sz="1600" i="1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nstantia" panose="02030602050306030303" pitchFamily="18" charset="0"/>
              </a:rPr>
              <a:t>As of 06/30/2025</a:t>
            </a:r>
            <a:endParaRPr lang="en-US" sz="1400" i="1" dirty="0">
              <a:solidFill>
                <a:schemeClr val="accent2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onstantia" panose="02030602050306030303" pitchFamily="18" charset="0"/>
            </a:endParaRPr>
          </a:p>
        </p:txBody>
      </p:sp>
      <p:sp>
        <p:nvSpPr>
          <p:cNvPr id="5125" name="Text Box 6"/>
          <p:cNvSpPr txBox="1">
            <a:spLocks noChangeArrowheads="1"/>
          </p:cNvSpPr>
          <p:nvPr/>
        </p:nvSpPr>
        <p:spPr bwMode="auto">
          <a:xfrm>
            <a:off x="6362701" y="6324600"/>
            <a:ext cx="41322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400" dirty="0"/>
              <a:t>Source:  OSHA, Office of Partnerships &amp; Recognition</a:t>
            </a:r>
            <a:r>
              <a:rPr lang="en-US" dirty="0"/>
              <a:t> 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15136D-A4D7-DB77-D5B5-DAF257A6F9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DISTRIBUTION OF VPP SITES BY STATE – FEDERAL ONLY</a:t>
            </a:r>
          </a:p>
        </p:txBody>
      </p:sp>
      <p:graphicFrame>
        <p:nvGraphicFramePr>
          <p:cNvPr id="11" name="Object 3" title="Distribution of VPP Sites By State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37889451"/>
              </p:ext>
            </p:extLst>
          </p:nvPr>
        </p:nvGraphicFramePr>
        <p:xfrm>
          <a:off x="1260680" y="238991"/>
          <a:ext cx="8610600" cy="6096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Rectangle 10">
            <a:extLst>
              <a:ext uri="{FF2B5EF4-FFF2-40B4-BE49-F238E27FC236}">
                <a16:creationId xmlns:a16="http://schemas.microsoft.com/office/drawing/2014/main" id="{53EAAF1C-A23B-9756-07D4-008F0E429D59}"/>
              </a:ext>
            </a:extLst>
          </p:cNvPr>
          <p:cNvSpPr>
            <a:spLocks noChangeArrowheads="1"/>
          </p:cNvSpPr>
          <p:nvPr/>
        </p:nvSpPr>
        <p:spPr bwMode="auto">
          <a:xfrm>
            <a:off x="9770979" y="1638300"/>
            <a:ext cx="20574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 anchor="ctr"/>
          <a:lstStyle/>
          <a:p>
            <a:pPr algn="ctr">
              <a:defRPr/>
            </a:pPr>
            <a:r>
              <a:rPr lang="en-US" sz="1600" i="1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nstantia" panose="02030602050306030303" pitchFamily="18" charset="0"/>
              </a:rPr>
              <a:t>As of 06/30/2025</a:t>
            </a:r>
            <a:endParaRPr lang="en-US" sz="1400" i="1" dirty="0">
              <a:solidFill>
                <a:schemeClr val="accent2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onstantia" panose="02030602050306030303" pitchFamily="18" charset="0"/>
            </a:endParaRPr>
          </a:p>
        </p:txBody>
      </p:sp>
      <p:sp>
        <p:nvSpPr>
          <p:cNvPr id="7172" name="Text Box 5"/>
          <p:cNvSpPr txBox="1">
            <a:spLocks noChangeArrowheads="1"/>
          </p:cNvSpPr>
          <p:nvPr/>
        </p:nvSpPr>
        <p:spPr bwMode="auto">
          <a:xfrm>
            <a:off x="6477001" y="6430963"/>
            <a:ext cx="4027289" cy="2983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2058" tIns="41029" rIns="82058" bIns="41029">
            <a:spAutoFit/>
          </a:bodyPr>
          <a:lstStyle>
            <a:lvl1pPr defTabSz="820738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820738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820738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820738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820738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400" dirty="0"/>
              <a:t>Source: OSHA, Office of Partnerships &amp; Recognition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D07A1C50-ADA6-2910-8FCD-84195A8D69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UNION &amp; NON-UNION VPP SITES – FEDERAL ONLY</a:t>
            </a:r>
          </a:p>
        </p:txBody>
      </p:sp>
      <p:graphicFrame>
        <p:nvGraphicFramePr>
          <p:cNvPr id="2" name="Object 3" title="Union and Non-Union VPP Sites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05295008"/>
              </p:ext>
            </p:extLst>
          </p:nvPr>
        </p:nvGraphicFramePr>
        <p:xfrm>
          <a:off x="-112548" y="1586202"/>
          <a:ext cx="11357055" cy="50847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Rectangle 10">
            <a:extLst>
              <a:ext uri="{FF2B5EF4-FFF2-40B4-BE49-F238E27FC236}">
                <a16:creationId xmlns:a16="http://schemas.microsoft.com/office/drawing/2014/main" id="{E253F5D6-28AD-D326-F267-9F9E6E1F4C46}"/>
              </a:ext>
            </a:extLst>
          </p:cNvPr>
          <p:cNvSpPr>
            <a:spLocks noChangeArrowheads="1"/>
          </p:cNvSpPr>
          <p:nvPr/>
        </p:nvSpPr>
        <p:spPr bwMode="auto">
          <a:xfrm>
            <a:off x="9770979" y="1638300"/>
            <a:ext cx="20574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 anchor="ctr"/>
          <a:lstStyle/>
          <a:p>
            <a:pPr algn="ctr">
              <a:defRPr/>
            </a:pPr>
            <a:r>
              <a:rPr lang="en-US" sz="1600" i="1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nstantia" panose="02030602050306030303" pitchFamily="18" charset="0"/>
              </a:rPr>
              <a:t>As of 06/30/2025</a:t>
            </a:r>
            <a:endParaRPr lang="en-US" sz="1400" i="1" dirty="0">
              <a:solidFill>
                <a:schemeClr val="accent2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onstantia" panose="02030602050306030303" pitchFamily="18" charset="0"/>
            </a:endParaRPr>
          </a:p>
        </p:txBody>
      </p:sp>
      <p:sp>
        <p:nvSpPr>
          <p:cNvPr id="8197" name="Text Box 14"/>
          <p:cNvSpPr txBox="1">
            <a:spLocks noChangeArrowheads="1"/>
          </p:cNvSpPr>
          <p:nvPr/>
        </p:nvSpPr>
        <p:spPr bwMode="auto">
          <a:xfrm>
            <a:off x="6600826" y="6248400"/>
            <a:ext cx="39401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400" dirty="0"/>
              <a:t>Source:  OSHA, Office Partnerships &amp; Recognition</a:t>
            </a:r>
            <a:r>
              <a:rPr lang="en-US" dirty="0"/>
              <a:t> 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309BF892-CBD3-2173-3328-60573129C8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TOP 15 INDUSTRIES IN VPP – FEDERAL ONLY</a:t>
            </a:r>
          </a:p>
        </p:txBody>
      </p:sp>
      <p:graphicFrame>
        <p:nvGraphicFramePr>
          <p:cNvPr id="2" name="Object 20" title="Top 15 Industries in the VPP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20761964"/>
              </p:ext>
            </p:extLst>
          </p:nvPr>
        </p:nvGraphicFramePr>
        <p:xfrm>
          <a:off x="37603" y="1620838"/>
          <a:ext cx="11573372" cy="444745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0440" name="Rectangle 24"/>
          <p:cNvSpPr>
            <a:spLocks noChangeArrowheads="1"/>
          </p:cNvSpPr>
          <p:nvPr/>
        </p:nvSpPr>
        <p:spPr bwMode="auto">
          <a:xfrm>
            <a:off x="9255369" y="1620838"/>
            <a:ext cx="25908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 anchor="ctr"/>
          <a:lstStyle/>
          <a:p>
            <a:pPr algn="ctr">
              <a:defRPr/>
            </a:pPr>
            <a:r>
              <a:rPr lang="en-US" sz="1600" i="1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nstantia" panose="02030602050306030303" pitchFamily="18" charset="0"/>
              </a:rPr>
              <a:t>As of 06/30/2025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477000" y="6403837"/>
            <a:ext cx="4114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Source: OSHA, Office of Partnerships &amp; Recognition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7069E27A-DE30-33D6-B3FA-2B547D584B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GROWTH OF VPP – FEDERAL &amp; STATE</a:t>
            </a:r>
          </a:p>
        </p:txBody>
      </p:sp>
      <p:graphicFrame>
        <p:nvGraphicFramePr>
          <p:cNvPr id="2" name="Object 3" descr="Growth of VPP" title="Growth of VPP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11821984"/>
              </p:ext>
            </p:extLst>
          </p:nvPr>
        </p:nvGraphicFramePr>
        <p:xfrm>
          <a:off x="256225" y="1503020"/>
          <a:ext cx="10619509" cy="47310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4277" name="Rectangle 5"/>
          <p:cNvSpPr>
            <a:spLocks noChangeArrowheads="1"/>
          </p:cNvSpPr>
          <p:nvPr/>
        </p:nvSpPr>
        <p:spPr bwMode="auto">
          <a:xfrm>
            <a:off x="10127673" y="1621534"/>
            <a:ext cx="25146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 anchor="ctr"/>
          <a:lstStyle/>
          <a:p>
            <a:pPr algn="ctr">
              <a:defRPr/>
            </a:pPr>
            <a:r>
              <a:rPr lang="en-US" sz="1600" i="1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nstantia" panose="02030602050306030303" pitchFamily="18" charset="0"/>
              </a:rPr>
              <a:t>As of 06/30/2025</a:t>
            </a:r>
            <a:r>
              <a:rPr lang="en-US" i="1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nstantia" panose="02030602050306030303" pitchFamily="18" charset="0"/>
              </a:rPr>
              <a:t>	</a:t>
            </a:r>
          </a:p>
        </p:txBody>
      </p:sp>
      <p:sp>
        <p:nvSpPr>
          <p:cNvPr id="10246" name="Text Box 6"/>
          <p:cNvSpPr txBox="1">
            <a:spLocks noChangeArrowheads="1"/>
          </p:cNvSpPr>
          <p:nvPr/>
        </p:nvSpPr>
        <p:spPr bwMode="auto">
          <a:xfrm>
            <a:off x="6400801" y="6365875"/>
            <a:ext cx="4011613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400" dirty="0"/>
              <a:t>Source: OSHA, Office of Partnerships &amp; Recognition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6F76DB25-AF9A-0866-0BB6-EE015AFBE427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GROWTH OF VPP – STATE PLAN STATES</a:t>
            </a:r>
          </a:p>
        </p:txBody>
      </p:sp>
      <p:graphicFrame>
        <p:nvGraphicFramePr>
          <p:cNvPr id="2" name="Object 7" descr="Bar Graph- Growth of VPP State Plan States by Calendar Year">
            <a:extLst>
              <a:ext uri="{C183D7F6-B498-43B3-948B-1728B52AA6E4}">
                <adec:decorative xmlns:adec="http://schemas.microsoft.com/office/drawing/2017/decorative" val="0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8911208"/>
              </p:ext>
            </p:extLst>
          </p:nvPr>
        </p:nvGraphicFramePr>
        <p:xfrm>
          <a:off x="189567" y="1847883"/>
          <a:ext cx="11087799" cy="44175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0251" name="Rectangle 11">
            <a:extLs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ChangeArrowheads="1"/>
          </p:cNvSpPr>
          <p:nvPr/>
        </p:nvSpPr>
        <p:spPr bwMode="auto">
          <a:xfrm>
            <a:off x="9601200" y="1381105"/>
            <a:ext cx="25908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 anchor="ctr"/>
          <a:lstStyle/>
          <a:p>
            <a:pPr algn="ctr">
              <a:defRPr/>
            </a:pPr>
            <a:r>
              <a:rPr lang="en-US" sz="1600" i="1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nstantia" panose="02030602050306030303" pitchFamily="18" charset="0"/>
              </a:rPr>
              <a:t>As of 06/30/2025</a:t>
            </a:r>
          </a:p>
        </p:txBody>
      </p:sp>
      <p:sp>
        <p:nvSpPr>
          <p:cNvPr id="11271" name="Text Box 10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11192" y="6490547"/>
            <a:ext cx="381952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400" dirty="0"/>
              <a:t>Source: OSHA, Office Partnerships &amp; Recognition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Dividend">
  <a:themeElements>
    <a:clrScheme name="Custom 1">
      <a:dk1>
        <a:srgbClr val="000000"/>
      </a:dk1>
      <a:lt1>
        <a:srgbClr val="FFFFFF"/>
      </a:lt1>
      <a:dk2>
        <a:srgbClr val="3D3D3D"/>
      </a:dk2>
      <a:lt2>
        <a:srgbClr val="EBEBEB"/>
      </a:lt2>
      <a:accent1>
        <a:srgbClr val="1A3260"/>
      </a:accent1>
      <a:accent2>
        <a:srgbClr val="4590B8"/>
      </a:accent2>
      <a:accent3>
        <a:srgbClr val="45CBE8"/>
      </a:accent3>
      <a:accent4>
        <a:srgbClr val="969FA7"/>
      </a:accent4>
      <a:accent5>
        <a:srgbClr val="A2C777"/>
      </a:accent5>
      <a:accent6>
        <a:srgbClr val="42955F"/>
      </a:accent6>
      <a:hlink>
        <a:srgbClr val="828282"/>
      </a:hlink>
      <a:folHlink>
        <a:srgbClr val="A5A5A5"/>
      </a:folHlink>
    </a:clrScheme>
    <a:fontScheme name="Dividend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Dividend">
      <a:fillStyleLst>
        <a:solidFill>
          <a:schemeClr val="phClr"/>
        </a:solidFill>
        <a:gradFill rotWithShape="1">
          <a:gsLst>
            <a:gs pos="0">
              <a:schemeClr val="phClr">
                <a:tint val="68000"/>
                <a:alpha val="90000"/>
                <a:lumMod val="100000"/>
              </a:schemeClr>
            </a:gs>
            <a:gs pos="100000">
              <a:schemeClr val="phClr">
                <a:tint val="90000"/>
                <a:lumMod val="9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lumMod val="110000"/>
              </a:schemeClr>
            </a:gs>
            <a:gs pos="84000">
              <a:schemeClr val="phClr">
                <a:shade val="90000"/>
                <a:lumMod val="88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>
              <a:lumMod val="90000"/>
            </a:schemeClr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88900" dist="38100" dir="504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88000">
              <a:schemeClr val="phClr">
                <a:shade val="94000"/>
                <a:satMod val="110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8000"/>
                <a:satMod val="110000"/>
                <a:lumMod val="8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ividend" id="{9697A71B-4AB7-4A1A-BD5B-BB2D22835B57}" vid="{66F1C100-1D2B-4BEA-AD01-C4F230B3B965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1456</TotalTime>
  <Words>1521</Words>
  <Application>Microsoft Office PowerPoint</Application>
  <PresentationFormat>Widescreen</PresentationFormat>
  <Paragraphs>414</Paragraphs>
  <Slides>10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8" baseType="lpstr">
      <vt:lpstr>Aptos</vt:lpstr>
      <vt:lpstr>Arial</vt:lpstr>
      <vt:lpstr>Calibri</vt:lpstr>
      <vt:lpstr>Constantia</vt:lpstr>
      <vt:lpstr>Monotype Sorts</vt:lpstr>
      <vt:lpstr>Times New Roman</vt:lpstr>
      <vt:lpstr>Wingdings 2</vt:lpstr>
      <vt:lpstr>Dividend</vt:lpstr>
      <vt:lpstr>CURRENT VPP STATISTICS</vt:lpstr>
      <vt:lpstr>GROWTH OF VPP PARTICIPANTS – FEDERAL ONLY </vt:lpstr>
      <vt:lpstr>SIZE OF VPP SITES – NUMBER OF SITES BY EMPLOYMENT</vt:lpstr>
      <vt:lpstr>CURRENT VPP PARTICIPANTS – FEDERAL ONLY</vt:lpstr>
      <vt:lpstr>DISTRIBUTION OF VPP SITES BY STATE – FEDERAL ONLY</vt:lpstr>
      <vt:lpstr>UNION &amp; NON-UNION VPP SITES – FEDERAL ONLY</vt:lpstr>
      <vt:lpstr>TOP 15 INDUSTRIES IN VPP – FEDERAL ONLY</vt:lpstr>
      <vt:lpstr>GROWTH OF VPP – FEDERAL &amp; STATE</vt:lpstr>
      <vt:lpstr>GROWTH OF VPP – STATE PLAN STATES</vt:lpstr>
      <vt:lpstr>VPP SITES IN STATE PLAN STATES WITH VPP PROGRAMS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Dobson, Yvonne - OSHA</dc:creator>
  <cp:lastModifiedBy>Smith, Dominique A. - OSHA</cp:lastModifiedBy>
  <cp:revision>14</cp:revision>
  <dcterms:created xsi:type="dcterms:W3CDTF">2025-01-24T16:03:08Z</dcterms:created>
  <dcterms:modified xsi:type="dcterms:W3CDTF">2025-07-29T16:14:43Z</dcterms:modified>
</cp:coreProperties>
</file>