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  <p:sldMasterId id="2147483660" r:id="rId5"/>
  </p:sldMasterIdLst>
  <p:notesMasterIdLst>
    <p:notesMasterId r:id="rId15"/>
  </p:notesMasterIdLst>
  <p:sldIdLst>
    <p:sldId id="258" r:id="rId6"/>
    <p:sldId id="271" r:id="rId7"/>
    <p:sldId id="270" r:id="rId8"/>
    <p:sldId id="269" r:id="rId9"/>
    <p:sldId id="268" r:id="rId10"/>
    <p:sldId id="262" r:id="rId11"/>
    <p:sldId id="264" r:id="rId12"/>
    <p:sldId id="263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1F9816-3EFE-35C4-7423-E39C2E57C0AE}" name="Isabella Garramone" initials="IG" userId="S::isabella_garramone@abtassoc.com::53a36b06-5f9d-403c-9dd7-fd7cde1ae029" providerId="AD"/>
  <p188:author id="{2DEF541F-24BC-CCAF-8342-03F6E4974374}" name="Isabella Garramone" initials="IG" userId="S::Isabella_Garramone@abtassoc.com::53a36b06-5f9d-403c-9dd7-fd7cde1ae02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E180C3-B5E8-48D7-B43C-4E277246F92F}" v="242" dt="2023-08-02T02:34:12.264"/>
    <p1510:client id="{AF3E09C2-3E54-4AE7-8E8C-B29E3CCA6DC9}" v="8" dt="2023-08-01T17:22:37.815"/>
    <p1510:client id="{DDC74B14-B876-4CE3-95E4-8718ECF542FF}" v="7" dt="2023-08-01T16:46:00.6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8" autoAdjust="0"/>
    <p:restoredTop sz="86481" autoAdjust="0"/>
  </p:normalViewPr>
  <p:slideViewPr>
    <p:cSldViewPr snapToGrid="0">
      <p:cViewPr>
        <p:scale>
          <a:sx n="100" d="100"/>
          <a:sy n="100" d="100"/>
        </p:scale>
        <p:origin x="-1800" y="-106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596A23-FA9C-4C8D-B575-526F92CAF03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20046-5126-4A89-95A8-ADC10AA72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984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120046-5126-4A89-95A8-ADC10AA72DC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840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0FCF6-0D20-17FC-6A1E-B7772B5BD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F352EA-B6DC-D5F7-94BB-1E5989A49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B363C-98A1-1BC7-2707-226C965C2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F523C-2178-39F3-496F-F16117B8B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13915-C9C2-ACEA-47E5-95C88622F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39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C3B1D-1FDA-7AAA-D246-33C9AB596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DC18F-2ED8-E93E-1275-91648963E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21A56-60A5-C2B6-3101-28D4012F0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2BCD3-5D41-802A-00E6-50A0C3C1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031C1-AC57-2D33-6B10-54BB4592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1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E78AF9-4D88-27BA-7371-F48E9F77B0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41CF6F-9B60-933A-7970-AE859B88A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FA3C9-A8C3-9F26-8245-52FAFCC62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7C41C-A54D-75E4-33A9-6DBAC09A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ECA4F-81B7-8519-F49B-C42220DD7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F0FCF6-0D20-17FC-6A1E-B7772B5BDA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F352EA-B6DC-D5F7-94BB-1E5989A49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1B363C-98A1-1BC7-2707-226C965C2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F523C-2178-39F3-496F-F16117B8B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13915-C9C2-ACEA-47E5-95C88622F0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3950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E64E2-BF66-5797-F636-FFA10A756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B1382-9B99-AA07-53AB-356992CCC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FC5C1-6245-790F-4D02-E28DDD789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38DC7-A0A6-A85C-ECB4-A93E7621E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61D8C-40EF-1B79-2449-B1E8DE13D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885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4D565-C2C1-D641-7DCA-8A1D541D8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AE7BC-B35E-3AFF-5FBC-4530656AE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E0125-1DDA-424F-BD27-8711A26D4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717A4-6C5F-FCE7-1B9E-E49A12E0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59C12-C81C-A654-3B46-2560B3D0B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8607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AB844-5BF5-E465-71FD-FC688B84B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1D7F6-DCB1-BC3B-D4A1-01B8F15DEB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303E24-AE57-1634-4B71-F6FAFC136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D77387-FE95-BD3F-6151-4DF9251E6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4D1064-75AD-2EB1-370B-99A46FC43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3DA05-F5D5-26E5-C7C1-066C3F2B2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61596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6254B-467D-2413-916F-FD03B80D1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B7205C-1835-A0FA-EEE8-838FC1F76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40F503-B2CE-9671-8F2C-82CC5EAA7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35D3E6-C0DA-A463-BEAC-39338D675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258255-507A-99C4-4175-DB97E591E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E27B8F-EAD4-6570-8AE6-B1386F36E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6EA27B-D58B-CBA8-6B61-5EA9541B8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CE36CB-6825-1635-0697-4BCB486AF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0273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3E601-94BD-B6E8-D9E2-8A276C8B0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6B5EBF-06DA-D38E-75B4-C884E6DF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118755-6158-634D-5417-7DE19D6D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15E903-8141-E1B6-8527-C4E3B444A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2203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D524AC-C137-4F6A-8AE5-062CBB9E8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AF2502-0F72-7ACA-21BC-5DC7A2D61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510C5-AD0C-D3B4-BDF9-993CE9824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76207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59645-44A6-CFA0-B84A-A11E5B79C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0F729-C8ED-0223-56BD-5093AFD3E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3FA270-4A27-45C3-781D-B2612465B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A3DBE3-B8C1-8F63-3800-C1692899B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37471-EB72-3298-6E30-E9C5028C1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08E04-B7D1-8FC9-A381-A197CBB2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1291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E64E2-BF66-5797-F636-FFA10A7566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2B1382-9B99-AA07-53AB-356992CCC5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FC5C1-6245-790F-4D02-E28DDD789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838DC7-A0A6-A85C-ECB4-A93E7621EE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361D8C-40EF-1B79-2449-B1E8DE13D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08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5E8E-D9AD-08F7-9BE8-FBEDA1FAE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17D200-D11A-3416-6F2B-225C94293D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58126C-E681-E55A-65DF-F99F6E4E0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C9FA3B-A0AE-B9BA-D39F-F31F0146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38B466-C3E2-6FC2-560C-E68A42C52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B63AC-8E83-DCF2-70B3-C60119DF1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9540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C3B1D-1FDA-7AAA-D246-33C9AB596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DC18F-2ED8-E93E-1275-91648963EE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21A56-60A5-C2B6-3101-28D4012F0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2BCD3-5D41-802A-00E6-50A0C3C13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E031C1-AC57-2D33-6B10-54BB4592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815966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E78AF9-4D88-27BA-7371-F48E9F77B0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41CF6F-9B60-933A-7970-AE859B88A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1FA3C9-A8C3-9F26-8245-52FAFCC62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7C41C-A54D-75E4-33A9-6DBAC09A0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ECA4F-81B7-8519-F49B-C42220DD7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06396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4D565-C2C1-D641-7DCA-8A1D541D85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AE7BC-B35E-3AFF-5FBC-4530656AE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E0125-1DDA-424F-BD27-8711A26D4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717A4-6C5F-FCE7-1B9E-E49A12E0D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059C12-C81C-A654-3B46-2560B3D0B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8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AB844-5BF5-E465-71FD-FC688B84B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1D7F6-DCB1-BC3B-D4A1-01B8F15DEB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303E24-AE57-1634-4B71-F6FAFC136B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D77387-FE95-BD3F-6151-4DF9251E65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4D1064-75AD-2EB1-370B-99A46FC43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33DA05-F5D5-26E5-C7C1-066C3F2B2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46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6254B-467D-2413-916F-FD03B80D1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B7205C-1835-A0FA-EEE8-838FC1F76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40F503-B2CE-9671-8F2C-82CC5EAA72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35D3E6-C0DA-A463-BEAC-39338D6758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258255-507A-99C4-4175-DB97E591E2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E27B8F-EAD4-6570-8AE6-B1386F36E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6EA27B-D58B-CBA8-6B61-5EA9541B8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CE36CB-6825-1635-0697-4BCB486AF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202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3E601-94BD-B6E8-D9E2-8A276C8B0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6B5EBF-06DA-D38E-75B4-C884E6DF9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118755-6158-634D-5417-7DE19D6D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315E903-8141-E1B6-8527-C4E3B444A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22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D524AC-C137-4F6A-8AE5-062CBB9E8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AF2502-0F72-7ACA-21BC-5DC7A2D61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510C5-AD0C-D3B4-BDF9-993CE9824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776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59645-44A6-CFA0-B84A-A11E5B79C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0F729-C8ED-0223-56BD-5093AFD3E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3FA270-4A27-45C3-781D-B2612465B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A3DBE3-B8C1-8F63-3800-C1692899B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37471-EB72-3298-6E30-E9C5028C1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608E04-B7D1-8FC9-A381-A197CBB2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12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55E8E-D9AD-08F7-9BE8-FBEDA1FAE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17D200-D11A-3416-6F2B-225C94293D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58126C-E681-E55A-65DF-F99F6E4E0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C9FA3B-A0AE-B9BA-D39F-F31F0146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38B466-C3E2-6FC2-560C-E68A42C52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B63AC-8E83-DCF2-70B3-C60119DF1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695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836FBC-3FC4-4C68-642D-D1288584E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7D306-18E7-B4D6-A6CA-F2B02D1ED8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2C675-1927-363E-9DB1-88BFDC4180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FEB6E-BBC5-0DC2-CF33-3500C18D23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901A6-3C33-6B9E-7662-0F606A873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8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836FBC-3FC4-4C68-642D-D1288584E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7D306-18E7-B4D6-A6CA-F2B02D1ED8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F2C675-1927-363E-9DB1-88BFDC4180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1A555-E240-BF41-B75C-C423A84B1D03}" type="datetimeFigureOut">
              <a:rPr lang="en-US" smtClean="0"/>
              <a:t>8/1/2023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FEB6E-BBC5-0DC2-CF33-3500C18D23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A901A6-3C33-6B9E-7662-0F606A873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408BF-EB65-D54F-ADAC-EEE17DED49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84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osha.gov/workplace-stres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6B1BD3D-3E61-132B-A1DD-CCC20D51A9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8749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9402A24F-96CD-6513-1B1E-4DE4B842628E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57753" y="2776582"/>
            <a:ext cx="11096786" cy="1766637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s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Si el lugar de trabajo es seguro,</a:t>
            </a:r>
            <a:br>
              <a:rPr lang="es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</a:br>
            <a:r>
              <a:rPr lang="es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ea typeface="+mn-ea"/>
                <a:cs typeface="Arial"/>
              </a:rPr>
              <a:t>la compañía es saludable</a:t>
            </a:r>
            <a:endParaRPr lang="en-US" sz="3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/>
              <a:ea typeface="+mn-ea"/>
              <a:cs typeface="Arial"/>
            </a:endParaRPr>
          </a:p>
          <a:p>
            <a:pPr marL="0" marR="0" lvl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4" name="Picture 3" descr="Logo de Semana de Safe + Sound (Sano + Salvo)">
            <a:extLst>
              <a:ext uri="{FF2B5EF4-FFF2-40B4-BE49-F238E27FC236}">
                <a16:creationId xmlns:a16="http://schemas.microsoft.com/office/drawing/2014/main" id="{9D8AA991-35A2-0DC0-A14D-E3FEAB73C65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268"/>
          <a:stretch/>
        </p:blipFill>
        <p:spPr>
          <a:xfrm>
            <a:off x="102403" y="0"/>
            <a:ext cx="4245479" cy="227465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51BD71B7-5772-E77A-BC35-A15BC67802C8}"/>
              </a:ext>
            </a:extLst>
          </p:cNvPr>
          <p:cNvSpPr/>
          <p:nvPr/>
        </p:nvSpPr>
        <p:spPr>
          <a:xfrm>
            <a:off x="4678019" y="668365"/>
            <a:ext cx="3455894" cy="68580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FF0000"/>
                </a:solidFill>
              </a:rPr>
              <a:t>Insert your company logo here.</a:t>
            </a:r>
          </a:p>
        </p:txBody>
      </p:sp>
    </p:spTree>
    <p:extLst>
      <p:ext uri="{BB962C8B-B14F-4D97-AF65-F5344CB8AC3E}">
        <p14:creationId xmlns:p14="http://schemas.microsoft.com/office/powerpoint/2010/main" val="1736762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819128-145F-11F9-FD82-24357672A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2" y="0"/>
            <a:ext cx="12188448" cy="6868749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A4845B85-C6F3-4ABF-A347-75D7F1CA68E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74915" y="300326"/>
            <a:ext cx="10678332" cy="70104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</a:rPr>
              <a:t>¡Es la Semana Sano + Salvo!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C5B9F7-2F09-0239-E7DF-AF4D420A5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332"/>
            <a:ext cx="10515600" cy="4642631"/>
          </a:xfrm>
        </p:spPr>
        <p:txBody>
          <a:bodyPr/>
          <a:lstStyle/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S" sz="28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La Semana Sano + Salvo es un evento nacional para reconocer los logros de las empresas que han adoptado programas para mejorar la seguridad y la salud en el lugar de trabajo.  </a:t>
            </a: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S" sz="2800" b="0" i="0" strike="noStrike" cap="none" spc="0" baseline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El año pasado, más de 3,300 empresas ayudaron a concientizar sobre la salud y la seguridad de los trabajadores.</a:t>
            </a:r>
          </a:p>
          <a:p>
            <a:endParaRPr lang="en-US"/>
          </a:p>
        </p:txBody>
      </p:sp>
      <p:pic>
        <p:nvPicPr>
          <p:cNvPr id="2" name="Picture 2" descr="Logo de Semana de Safe + Sound (Sano + Salvo)">
            <a:extLst>
              <a:ext uri="{FF2B5EF4-FFF2-40B4-BE49-F238E27FC236}">
                <a16:creationId xmlns:a16="http://schemas.microsoft.com/office/drawing/2014/main" id="{00EEAD45-ABE8-B9CA-0A23-09F7A13C0A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9550" y="3860757"/>
            <a:ext cx="4305300" cy="2289260"/>
          </a:xfrm>
          <a:prstGeom prst="rect">
            <a:avLst/>
          </a:prstGeom>
        </p:spPr>
      </p:pic>
      <p:pic>
        <p:nvPicPr>
          <p:cNvPr id="1028" name="Picture 4" descr="logos">
            <a:extLst>
              <a:ext uri="{FF2B5EF4-FFF2-40B4-BE49-F238E27FC236}">
                <a16:creationId xmlns:a16="http://schemas.microsoft.com/office/drawing/2014/main" id="{71219F45-5A51-D769-2F8C-9BAB2666782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7372" y="6203489"/>
            <a:ext cx="1000024" cy="362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logos">
            <a:extLst>
              <a:ext uri="{FF2B5EF4-FFF2-40B4-BE49-F238E27FC236}">
                <a16:creationId xmlns:a16="http://schemas.microsoft.com/office/drawing/2014/main" id="{38697342-A207-1536-2FAE-C7984DE32C8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377396" y="6203489"/>
            <a:ext cx="5175126" cy="362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358489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819128-145F-11F9-FD82-24357672A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2" y="0"/>
            <a:ext cx="12188448" cy="6868749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A4845B85-C6F3-4ABF-A347-75D7F1CA68E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21776" y="337959"/>
            <a:ext cx="1134464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</a:rPr>
              <a:t>Semana S+S 2023: salud mental y bienestar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C5B9F7-2F09-0239-E7DF-AF4D420A5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489" y="1594552"/>
            <a:ext cx="10490782" cy="4642631"/>
          </a:xfrm>
        </p:spPr>
        <p:txBody>
          <a:bodyPr>
            <a:normAutofit fontScale="90000" lnSpcReduction="20000"/>
          </a:bodyPr>
          <a:lstStyle/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S" sz="28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La seguridad y la salud en el lugar de trabajo van más allá de los riesgos físicos. </a:t>
            </a: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S" sz="28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El 83 % de los trabajadores estadounidenses sufre estrés relacionado con el trabajo. El 54 % de los trabajadores afirma que el estrés laboral afecta a su vida familiar.</a:t>
            </a:r>
            <a:endParaRPr lang="en-US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S" sz="28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Reducir el estrés en el lugar de trabajo no solo mejora la moral, el desempeño laboral, la productividad y la salud física, sino también reduce las lesiones en el lugar de trabajo.</a:t>
            </a: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S" sz="28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Los lugares de trabajo son espacios fundamentales que puede mejorar la salud mental al brindar apoyo y recursos para el bienestar en el trabajo </a:t>
            </a:r>
            <a:r>
              <a:rPr lang="es-US" sz="2800" b="0" i="1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y </a:t>
            </a:r>
            <a:r>
              <a:rPr lang="es-US" sz="28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en el hogar. </a:t>
            </a:r>
            <a:endParaRPr lang="en-US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 rtl="0" fontAlgn="base">
              <a:lnSpc>
                <a:spcPct val="100000"/>
              </a:lnSpc>
              <a:buNone/>
            </a:pPr>
            <a:r>
              <a:rPr lang="es-US" sz="2800" b="0" i="1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“Una buena condición mental ayuda a lograr un lugar de trabajo seguro”</a:t>
            </a: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B92A18-D41B-2363-B1E7-165CC6AAE55A}"/>
              </a:ext>
            </a:extLst>
          </p:cNvPr>
          <p:cNvSpPr txBox="1"/>
          <p:nvPr/>
        </p:nvSpPr>
        <p:spPr>
          <a:xfrm>
            <a:off x="143950" y="6368300"/>
            <a:ext cx="646466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US" sz="18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  <a:hlinkClick r:id="rId4" history="0"/>
              </a:rPr>
              <a:t>Obtenga más información en osha.gov/</a:t>
            </a:r>
            <a:r>
              <a:rPr lang="es-US" sz="1800" b="0" i="0" strike="noStrike" cap="none" spc="0" baseline="0" dirty="0" err="1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  <a:hlinkClick r:id="rId4" history="0"/>
              </a:rPr>
              <a:t>workplace</a:t>
            </a:r>
            <a:r>
              <a:rPr lang="es-US" sz="18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  <a:hlinkClick r:id="rId4" history="0"/>
              </a:rPr>
              <a:t>-stress</a:t>
            </a:r>
            <a:endParaRPr lang="en-US" dirty="0">
              <a:latin typeface="Tahoma"/>
              <a:ea typeface="Tahoma"/>
              <a:cs typeface="Tahoma"/>
            </a:endParaRPr>
          </a:p>
        </p:txBody>
      </p:sp>
    </p:spTree>
    <p:extLst>
      <p:ext uri="{BB962C8B-B14F-4D97-AF65-F5344CB8AC3E}">
        <p14:creationId xmlns:p14="http://schemas.microsoft.com/office/powerpoint/2010/main" val="343399999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819128-145F-11F9-FD82-24357672A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2" y="0"/>
            <a:ext cx="12188448" cy="6868749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A4845B85-C6F3-4ABF-A347-75D7F1CA68E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74915" y="300326"/>
            <a:ext cx="10678332" cy="70104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</a:rPr>
              <a:t>¿Por qué participamos?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C5B9F7-2F09-0239-E7DF-AF4D420A5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332"/>
            <a:ext cx="10515600" cy="4642631"/>
          </a:xfrm>
        </p:spPr>
        <p:txBody>
          <a:bodyPr/>
          <a:lstStyle/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S" sz="28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Los programas de seguridad y salud eficaces pueden identificar y gestionar de forma proactiva los riesgos en el lugar de trabajo antes de que causen lesiones o enfermedades y, de esa forma, mejorar la sostenibilidad y los resultados.</a:t>
            </a: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S" sz="2800" b="0" i="0" strike="noStrike" cap="none" spc="0" baseline="0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Participar en la Semana Sano + Salvo nos brinda la oportunidad de infundir nuevas energías a nuestro programa y reconocer nuestros logros en materia de seguridad. </a:t>
            </a: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S" sz="2800" b="0" i="0" strike="noStrike" cap="none" spc="0" baseline="0" dirty="0">
                <a:solidFill>
                  <a:srgbClr val="FF0000"/>
                </a:solidFill>
                <a:effectLst/>
                <a:latin typeface="Tahoma"/>
                <a:ea typeface="Tahoma"/>
                <a:cs typeface="Tahoma"/>
              </a:rPr>
              <a:t>[Insertar una explicación personal del motivo de su participación que tenga resonancia entre sus trabajadores].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219684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819128-145F-11F9-FD82-24357672A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2" y="0"/>
            <a:ext cx="12188448" cy="6868749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A4845B85-C6F3-4ABF-A347-75D7F1CA68E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85171" y="269543"/>
            <a:ext cx="11821655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</a:rPr>
              <a:t>Elementos básicos de los programas de seguridad y salud</a:t>
            </a:r>
          </a:p>
        </p:txBody>
      </p:sp>
      <p:pic>
        <p:nvPicPr>
          <p:cNvPr id="4" name="Picture 3" descr="Logo de Sano + Salvo - Liderazgo Gerencial, Participacion de los Trabajadores, y Buscar y Corregir Peligros">
            <a:extLst>
              <a:ext uri="{FF2B5EF4-FFF2-40B4-BE49-F238E27FC236}">
                <a16:creationId xmlns:a16="http://schemas.microsoft.com/office/drawing/2014/main" id="{A95A81ED-3624-D198-0298-8834DD99C1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762" t="24032" r="15282" b="7569"/>
          <a:stretch/>
        </p:blipFill>
        <p:spPr>
          <a:xfrm>
            <a:off x="3681351" y="1496291"/>
            <a:ext cx="4797631" cy="469075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00327764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819128-145F-11F9-FD82-24357672A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2" y="0"/>
            <a:ext cx="12188448" cy="6868749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A4845B85-C6F3-4ABF-A347-75D7F1CA68E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74915" y="300326"/>
            <a:ext cx="1067833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US" sz="4000" b="1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Liderazgo Gerencial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C5B9F7-2F09-0239-E7DF-AF4D420A5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332"/>
            <a:ext cx="10515600" cy="464263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l" rtl="0" fontAlgn="base">
              <a:lnSpc>
                <a:spcPct val="100000"/>
              </a:lnSpc>
              <a:buNone/>
            </a:pPr>
            <a:r>
              <a:rPr lang="es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Proporcione el liderazgo, la visión y los recursos necesarios para implementar un programa de seguridad y salud.</a:t>
            </a:r>
          </a:p>
          <a:p>
            <a:pPr marL="0" indent="0" algn="l" rtl="0" fontAlgn="base">
              <a:lnSpc>
                <a:spcPct val="100000"/>
              </a:lnSpc>
              <a:buNone/>
            </a:pPr>
            <a:endParaRPr lang="es-US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US" sz="24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Envíe un mensaje de seguridad y salud</a:t>
            </a:r>
            <a:endParaRPr lang="es-US" sz="2400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US" sz="24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Establezca una presencia visible</a:t>
            </a:r>
            <a:endParaRPr lang="es-US" sz="2400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US" sz="24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Formalice y publique su compromiso</a:t>
            </a:r>
            <a:endParaRPr lang="es-US" sz="2400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/>
            <a:r>
              <a:rPr lang="es-US" sz="2400" b="0" i="0" u="none" strike="noStrike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Lleve su compromiso </a:t>
            </a:r>
            <a:r>
              <a:rPr lang="es-US" sz="2400" dirty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más </a:t>
            </a:r>
            <a:r>
              <a:rPr lang="es-US" sz="2400" b="0" i="0" u="none" strike="noStrike" dirty="0">
                <a:solidFill>
                  <a:srgbClr val="000000"/>
                </a:solidFill>
                <a:effectLst/>
                <a:latin typeface="Tahoma"/>
                <a:ea typeface="Tahoma"/>
                <a:cs typeface="Tahoma"/>
              </a:rPr>
              <a:t>allá de su organización</a:t>
            </a:r>
            <a:r>
              <a:rPr lang="es-US" sz="2400" dirty="0">
                <a:solidFill>
                  <a:srgbClr val="000000"/>
                </a:solidFill>
                <a:latin typeface="Tahoma"/>
                <a:ea typeface="Tahoma"/>
                <a:cs typeface="Tahoma"/>
              </a:rPr>
              <a:t> </a:t>
            </a:r>
            <a:endParaRPr lang="es-US" sz="2400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855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819128-145F-11F9-FD82-24357672A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2" y="0"/>
            <a:ext cx="12188448" cy="6868749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A4845B85-C6F3-4ABF-A347-75D7F1CA68E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74915" y="300326"/>
            <a:ext cx="1067833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US" sz="4000" b="1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Buscar y corregir peligros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C5B9F7-2F09-0239-E7DF-AF4D420A5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332"/>
            <a:ext cx="10515600" cy="4642631"/>
          </a:xfrm>
        </p:spPr>
        <p:txBody>
          <a:bodyPr/>
          <a:lstStyle/>
          <a:p>
            <a:pPr marL="0" indent="0" algn="l" rtl="0" fontAlgn="base">
              <a:lnSpc>
                <a:spcPct val="100000"/>
              </a:lnSpc>
              <a:buNone/>
            </a:pPr>
            <a:r>
              <a:rPr lang="es-US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Establezca un proceso que ayude a identificar y controlar </a:t>
            </a:r>
            <a:r>
              <a:rPr lang="es-US" b="0" i="0" u="none" strike="noStrike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major</a:t>
            </a:r>
            <a:r>
              <a:rPr lang="es-US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las fuentes de posibles lesiones o enfermedades en el trabajo.</a:t>
            </a:r>
          </a:p>
          <a:p>
            <a:pPr marL="0" indent="0" algn="l" rtl="0" fontAlgn="base">
              <a:buNone/>
            </a:pPr>
            <a:endParaRPr lang="es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US" sz="24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Haga énfasis en los peligros y los controles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Involucre a los trabajadores con desafíos y concursos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US" sz="2400" b="0" i="0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Realice análisis para identificar peligros 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US" sz="24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Identifique procesos y procedimientos de seguridad y salud</a:t>
            </a:r>
            <a:endParaRPr lang="es-US" sz="2400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512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819128-145F-11F9-FD82-24357672A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2" y="0"/>
            <a:ext cx="12188448" cy="6868749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A4845B85-C6F3-4ABF-A347-75D7F1CA68E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74915" y="300326"/>
            <a:ext cx="1067833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US" sz="4000" b="1" i="0" u="none" strike="noStrike" kern="1200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Participación de los trabajadores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C5B9F7-2F09-0239-E7DF-AF4D420A5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332"/>
            <a:ext cx="10515600" cy="5023342"/>
          </a:xfrm>
        </p:spPr>
        <p:txBody>
          <a:bodyPr>
            <a:normAutofit/>
          </a:bodyPr>
          <a:lstStyle/>
          <a:p>
            <a:pPr marL="0" indent="0" algn="l" rtl="0" fontAlgn="base">
              <a:lnSpc>
                <a:spcPct val="110000"/>
              </a:lnSpc>
              <a:buNone/>
            </a:pPr>
            <a:r>
              <a:rPr lang="es-US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Involucre a los trabajadores de todos los niveles para establecer, implementar, evaluar</a:t>
            </a:r>
            <a:r>
              <a:rPr lang="es-US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mejorar la seguridad y la salud en el trabajo.</a:t>
            </a:r>
          </a:p>
          <a:p>
            <a:pPr marL="0" indent="0" algn="l" rtl="0" fontAlgn="base">
              <a:lnSpc>
                <a:spcPct val="110000"/>
              </a:lnSpc>
              <a:buNone/>
            </a:pPr>
            <a:endParaRPr lang="es-US" b="1" dirty="0"/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US" sz="26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Escuche y solicite comentarios</a:t>
            </a:r>
            <a:endParaRPr lang="es-US" sz="2600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US" sz="26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Capacite a los trabajadores con información sobre seguridad y salud</a:t>
            </a:r>
            <a:endParaRPr lang="es-US" sz="2600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US" sz="26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Reconozca a los trabajadores por sus contribuciones a la seguridad de los trabajadores</a:t>
            </a:r>
            <a:endParaRPr lang="es-US" sz="2600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s-US" sz="2600" b="0" i="0" u="none" strike="noStrike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Colabore en la planificación de la seguridad y la salud</a:t>
            </a:r>
            <a:endParaRPr lang="es-US" sz="2600" b="0" i="0" dirty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286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4819128-145F-11F9-FD82-24357672A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2" y="0"/>
            <a:ext cx="12188448" cy="6868749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A4845B85-C6F3-4ABF-A347-75D7F1CA68E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60802" y="329208"/>
            <a:ext cx="11870396" cy="58477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Arial"/>
                <a:cs typeface="Arial"/>
              </a:rPr>
              <a:t>Personalizar el resto de esta presentación para lo siguiente: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C5B9F7-2F09-0239-E7DF-AF4D420A5A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332"/>
            <a:ext cx="10515600" cy="4642631"/>
          </a:xfrm>
        </p:spPr>
        <p:txBody>
          <a:bodyPr/>
          <a:lstStyle/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S" sz="2800" b="0" i="0" strike="noStrike" cap="none" spc="0" baseline="0">
                <a:solidFill>
                  <a:srgbClr val="FF0000"/>
                </a:solidFill>
                <a:effectLst/>
                <a:latin typeface="Tahoma"/>
                <a:ea typeface="Tahoma"/>
                <a:cs typeface="Tahoma"/>
              </a:rPr>
              <a:t>Proporcionar una descripción general de su programa de seguridad y salud</a:t>
            </a:r>
            <a:endParaRPr lang="en-US" b="0" i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S" sz="2800" b="0" i="0" strike="noStrike" cap="none" spc="0" baseline="0">
                <a:solidFill>
                  <a:srgbClr val="FF0000"/>
                </a:solidFill>
                <a:effectLst/>
                <a:latin typeface="Tahoma"/>
                <a:ea typeface="Tahoma"/>
                <a:cs typeface="Tahoma"/>
              </a:rPr>
              <a:t>Impartir una capacitación sobre un tema de seguridad específico </a:t>
            </a:r>
            <a:endParaRPr lang="en-US" b="0" i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S" sz="2800" b="0" i="0" strike="noStrike" cap="none" spc="0" baseline="0">
                <a:solidFill>
                  <a:srgbClr val="FF0000"/>
                </a:solidFill>
                <a:effectLst/>
                <a:latin typeface="Tahoma"/>
                <a:ea typeface="Tahoma"/>
                <a:cs typeface="Tahoma"/>
              </a:rPr>
              <a:t>Iniciar un debate en grupo sobre la identificación de peligros en el lugar de trabajo</a:t>
            </a:r>
            <a:endParaRPr lang="en-US" b="0" i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l" rtl="0" fontAlgn="base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s-US" sz="2800" b="0" i="0" strike="noStrike" cap="none" spc="0" baseline="0">
                <a:solidFill>
                  <a:srgbClr val="FF0000"/>
                </a:solidFill>
                <a:effectLst/>
                <a:latin typeface="Tahoma"/>
                <a:ea typeface="Tahoma"/>
                <a:cs typeface="Tahoma"/>
              </a:rPr>
              <a:t>Explicar de qué manera está #Sanoysalvoeneltrabajo</a:t>
            </a:r>
            <a:endParaRPr lang="en-US" b="0" i="0">
              <a:solidFill>
                <a:srgbClr val="0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25166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4CE6B709A97714EB59DDCC8A22A708D" ma:contentTypeVersion="12" ma:contentTypeDescription="Create a new document." ma:contentTypeScope="" ma:versionID="03f21d94c85ad18733380ed8978db759">
  <xsd:schema xmlns:xsd="http://www.w3.org/2001/XMLSchema" xmlns:xs="http://www.w3.org/2001/XMLSchema" xmlns:p="http://schemas.microsoft.com/office/2006/metadata/properties" xmlns:ns2="112d48c4-d24b-4a21-8024-c2cbc9cacc7e" xmlns:ns3="b835c416-32fe-4346-9075-2f31fbec0adf" targetNamespace="http://schemas.microsoft.com/office/2006/metadata/properties" ma:root="true" ma:fieldsID="33da19c79d53d742b4255554107f137d" ns2:_="" ns3:_="">
    <xsd:import namespace="112d48c4-d24b-4a21-8024-c2cbc9cacc7e"/>
    <xsd:import namespace="b835c416-32fe-4346-9075-2f31fbec0ad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2d48c4-d24b-4a21-8024-c2cbc9cacc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5a8d78b-6148-4bf1-92dd-b4f00782c40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35c416-32fe-4346-9075-2f31fbec0ad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50e73c4d-8f5f-41a5-9284-d131299ebff2}" ma:internalName="TaxCatchAll" ma:showField="CatchAllData" ma:web="b835c416-32fe-4346-9075-2f31fbec0ad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835c416-32fe-4346-9075-2f31fbec0adf" xsi:nil="true"/>
    <lcf76f155ced4ddcb4097134ff3c332f xmlns="112d48c4-d24b-4a21-8024-c2cbc9cacc7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09B5314E-E2C5-44AD-AFFE-7C9D7884876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306969-FD4C-4D3C-8E1B-1F2E8E207867}"/>
</file>

<file path=customXml/itemProps3.xml><?xml version="1.0" encoding="utf-8"?>
<ds:datastoreItem xmlns:ds="http://schemas.openxmlformats.org/officeDocument/2006/customXml" ds:itemID="{BAEE9659-F854-4613-9F6D-8EFCEAA3DF5B}">
  <ds:schemaRefs>
    <ds:schemaRef ds:uri="f7173170-2434-4ae6-a11a-0ae87f90dd8a"/>
    <ds:schemaRef ds:uri="6c854b04-c9c6-4391-adbe-2e73191270e7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bb82577f-db3e-4bbe-8ad4-b1ef05cab4a3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545</Words>
  <Application>Microsoft Office PowerPoint</Application>
  <PresentationFormat>Widescreen</PresentationFormat>
  <Paragraphs>44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Office Theme</vt:lpstr>
      <vt:lpstr>Office Theme</vt:lpstr>
      <vt:lpstr>Si el lugar de trabajo es seguro, la compañía es saludable </vt:lpstr>
      <vt:lpstr>¡Es la Semana Sano + Salvo!</vt:lpstr>
      <vt:lpstr>Semana S+S 2023: salud mental y bienestar</vt:lpstr>
      <vt:lpstr>¿Por qué participamos?</vt:lpstr>
      <vt:lpstr>Elementos básicos de los programas de seguridad y salud</vt:lpstr>
      <vt:lpstr>Liderazgo Gerencial</vt:lpstr>
      <vt:lpstr>Buscar y corregir peligros </vt:lpstr>
      <vt:lpstr>Participación de los trabajadores</vt:lpstr>
      <vt:lpstr>Personalizar el resto de esta presentación para lo siguiente: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 Workplaces are Sound Business</dc:title>
  <dc:subject>Safe + Sound</dc:subject>
  <dc:creator>OSHA</dc:creator>
  <cp:keywords>Safe + Sound; Week; Businesses; Workplaces; Safe at Work; Safety</cp:keywords>
  <cp:lastModifiedBy>Abby Fields</cp:lastModifiedBy>
  <cp:revision>172</cp:revision>
  <dcterms:created xsi:type="dcterms:W3CDTF">2023-06-21T15:25:06Z</dcterms:created>
  <dcterms:modified xsi:type="dcterms:W3CDTF">2023-08-02T02:35:22Z</dcterms:modified>
  <cp:category>Safe + sound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0x010100D4CE6B709A97714EB59DDCC8A22A708D</vt:lpwstr>
  </property>
</Properties>
</file>