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Lst>
  <p:notesMasterIdLst>
    <p:notesMasterId r:id="rId51"/>
  </p:notesMasterIdLst>
  <p:handoutMasterIdLst>
    <p:handoutMasterId r:id="rId52"/>
  </p:handoutMasterIdLst>
  <p:sldIdLst>
    <p:sldId id="256" r:id="rId3"/>
    <p:sldId id="258" r:id="rId4"/>
    <p:sldId id="284" r:id="rId5"/>
    <p:sldId id="259"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287" r:id="rId22"/>
    <p:sldId id="288" r:id="rId23"/>
    <p:sldId id="289"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273" r:id="rId46"/>
    <p:sldId id="274" r:id="rId47"/>
    <p:sldId id="313" r:id="rId48"/>
    <p:sldId id="276" r:id="rId49"/>
    <p:sldId id="278" r:id="rId50"/>
  </p:sldIdLst>
  <p:sldSz cx="9144000" cy="6858000" type="screen4x3"/>
  <p:notesSz cx="7023100" cy="9309100"/>
  <p:embeddedFontLs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93" autoAdjust="0"/>
    <p:restoredTop sz="95294" autoAdjust="0"/>
  </p:normalViewPr>
  <p:slideViewPr>
    <p:cSldViewPr>
      <p:cViewPr varScale="1">
        <p:scale>
          <a:sx n="105" d="100"/>
          <a:sy n="105" d="100"/>
        </p:scale>
        <p:origin x="1314" y="10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8BD1F00-5049-431C-9E94-605F3AE4D800}" type="datetimeFigureOut">
              <a:rPr lang="en-US" smtClean="0"/>
              <a:t>3/28/2022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8800957-07C6-44A8-9E4B-08598E838E6C}" type="slidenum">
              <a:rPr lang="en-US" smtClean="0"/>
              <a:t>‹#›</a:t>
            </a:fld>
            <a:endParaRPr lang="en-US"/>
          </a:p>
        </p:txBody>
      </p:sp>
    </p:spTree>
    <p:extLst>
      <p:ext uri="{BB962C8B-B14F-4D97-AF65-F5344CB8AC3E}">
        <p14:creationId xmlns:p14="http://schemas.microsoft.com/office/powerpoint/2010/main" val="59023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1</a:t>
            </a:fld>
            <a:endParaRPr lang="en-US"/>
          </a:p>
        </p:txBody>
      </p:sp>
    </p:spTree>
    <p:extLst>
      <p:ext uri="{BB962C8B-B14F-4D97-AF65-F5344CB8AC3E}">
        <p14:creationId xmlns:p14="http://schemas.microsoft.com/office/powerpoint/2010/main" val="206554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t>Amputations are widespread and involve a variety of activities and equipment. Each year, </a:t>
            </a:r>
          </a:p>
          <a:p>
            <a:pPr>
              <a:buFontTx/>
              <a:buNone/>
            </a:pPr>
            <a:r>
              <a:rPr lang="en-US" altLang="en-US" dirty="0"/>
              <a:t>thousands of employees lose fingers, hands, feet, and other body parts–mostly through</a:t>
            </a:r>
          </a:p>
          <a:p>
            <a:pPr>
              <a:buFontTx/>
              <a:buNone/>
            </a:pPr>
            <a:r>
              <a:rPr lang="en-US" altLang="en-US" dirty="0"/>
              <a:t>compression, crushing, or by getting them caught between or struck by objects.</a:t>
            </a:r>
          </a:p>
          <a:p>
            <a:pPr>
              <a:buFontTx/>
              <a:buNone/>
            </a:pPr>
            <a:r>
              <a:rPr lang="en-US" altLang="en-US" dirty="0"/>
              <a:t>Most amputations involve fingertips.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10</a:t>
            </a:fld>
            <a:endParaRPr lang="en-US"/>
          </a:p>
        </p:txBody>
      </p:sp>
    </p:spTree>
    <p:extLst>
      <p:ext uri="{BB962C8B-B14F-4D97-AF65-F5344CB8AC3E}">
        <p14:creationId xmlns:p14="http://schemas.microsoft.com/office/powerpoint/2010/main" val="261679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t>Amputation often results in permanent disability</a:t>
            </a:r>
          </a:p>
          <a:p>
            <a:pPr>
              <a:buFontTx/>
              <a:buNone/>
            </a:pPr>
            <a:r>
              <a:rPr lang="en-US" altLang="en-US" dirty="0"/>
              <a:t>In Sept 2011 a worker cleaning a meat mixer in NJ died after falling inside the mixer</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11</a:t>
            </a:fld>
            <a:endParaRPr lang="en-US"/>
          </a:p>
        </p:txBody>
      </p:sp>
    </p:spTree>
    <p:extLst>
      <p:ext uri="{BB962C8B-B14F-4D97-AF65-F5344CB8AC3E}">
        <p14:creationId xmlns:p14="http://schemas.microsoft.com/office/powerpoint/2010/main" val="38500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t>Refer to slide #10, HAZARDOUS MACHINE MOTIONS and stress the importance of </a:t>
            </a:r>
          </a:p>
          <a:p>
            <a:pPr>
              <a:buFontTx/>
              <a:buNone/>
            </a:pPr>
            <a:r>
              <a:rPr lang="en-US" altLang="en-US" dirty="0"/>
              <a:t>properly safeguarding machines and motions to prevent injuries and the possibility of an </a:t>
            </a:r>
          </a:p>
          <a:p>
            <a:pPr>
              <a:buFontTx/>
              <a:buNone/>
            </a:pPr>
            <a:r>
              <a:rPr lang="en-US" altLang="en-US" dirty="0"/>
              <a:t>amputation.</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12</a:t>
            </a:fld>
            <a:endParaRPr lang="en-US"/>
          </a:p>
        </p:txBody>
      </p:sp>
    </p:spTree>
    <p:extLst>
      <p:ext uri="{BB962C8B-B14F-4D97-AF65-F5344CB8AC3E}">
        <p14:creationId xmlns:p14="http://schemas.microsoft.com/office/powerpoint/2010/main" val="58001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Amputations occur most often when employees operate unguarded or inadequately safeguarded:</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13</a:t>
            </a:fld>
            <a:endParaRPr lang="en-US"/>
          </a:p>
        </p:txBody>
      </p:sp>
    </p:spTree>
    <p:extLst>
      <p:ext uri="{BB962C8B-B14F-4D97-AF65-F5344CB8AC3E}">
        <p14:creationId xmlns:p14="http://schemas.microsoft.com/office/powerpoint/2010/main" val="320095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Machine safeguarding must be supplemented by an effective energy control (lockout/tagout) program that ensures that employees are protected from hazardous energy sources during machine servicing and maintenance work activities.</a:t>
            </a:r>
          </a:p>
          <a:p>
            <a:r>
              <a:rPr lang="en-US" altLang="en-US" dirty="0"/>
              <a:t>lockout/tagout  is used where safeguards are rendered ineffective or do not protect employees from hazardous energy during servicing and maintenance operations.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14</a:t>
            </a:fld>
            <a:endParaRPr lang="en-US"/>
          </a:p>
        </p:txBody>
      </p:sp>
    </p:spTree>
    <p:extLst>
      <p:ext uri="{BB962C8B-B14F-4D97-AF65-F5344CB8AC3E}">
        <p14:creationId xmlns:p14="http://schemas.microsoft.com/office/powerpoint/2010/main" val="150270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15</a:t>
            </a:fld>
            <a:endParaRPr lang="en-US"/>
          </a:p>
        </p:txBody>
      </p:sp>
    </p:spTree>
    <p:extLst>
      <p:ext uri="{BB962C8B-B14F-4D97-AF65-F5344CB8AC3E}">
        <p14:creationId xmlns:p14="http://schemas.microsoft.com/office/powerpoint/2010/main" val="308547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Guards: provide physical barriers to hazardous areas. They should be secure and strong, and employees should not be able to bypass, remove, or tamper with them. Guards should not obstruct the operator’s view or prevent employees from working.</a:t>
            </a:r>
          </a:p>
          <a:p>
            <a:r>
              <a:rPr lang="en-US" altLang="en-US" dirty="0"/>
              <a:t>Page 11 of your handout OSHA 3170 will show examples of safeguarding devices</a:t>
            </a:r>
          </a:p>
          <a:p>
            <a:r>
              <a:rPr lang="en-US" altLang="en-US" dirty="0"/>
              <a:t>Pages 13-16 will show examples of safeguarding devices.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16</a:t>
            </a:fld>
            <a:endParaRPr lang="en-US"/>
          </a:p>
        </p:txBody>
      </p:sp>
    </p:spTree>
    <p:extLst>
      <p:ext uri="{BB962C8B-B14F-4D97-AF65-F5344CB8AC3E}">
        <p14:creationId xmlns:p14="http://schemas.microsoft.com/office/powerpoint/2010/main" val="90869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The upper guard shall cover the saw to the depth of the teeth, except for the minimum arc required to permit the base to be tilted for bevel cuts. The lower guard shall cover the saw to the depth of the teeth, except for the minimum arc required to allow proper retraction and contact with the work. When the tool is withdrawn from the work, the lower guard shall automatically and instantly return to covering position.</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17</a:t>
            </a:fld>
            <a:endParaRPr lang="en-US"/>
          </a:p>
        </p:txBody>
      </p:sp>
    </p:spTree>
    <p:extLst>
      <p:ext uri="{BB962C8B-B14F-4D97-AF65-F5344CB8AC3E}">
        <p14:creationId xmlns:p14="http://schemas.microsoft.com/office/powerpoint/2010/main" val="92541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18</a:t>
            </a:fld>
            <a:endParaRPr lang="en-US"/>
          </a:p>
        </p:txBody>
      </p:sp>
    </p:spTree>
    <p:extLst>
      <p:ext uri="{BB962C8B-B14F-4D97-AF65-F5344CB8AC3E}">
        <p14:creationId xmlns:p14="http://schemas.microsoft.com/office/powerpoint/2010/main" val="41565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19</a:t>
            </a:fld>
            <a:endParaRPr lang="en-US"/>
          </a:p>
        </p:txBody>
      </p:sp>
    </p:spTree>
    <p:extLst>
      <p:ext uri="{BB962C8B-B14F-4D97-AF65-F5344CB8AC3E}">
        <p14:creationId xmlns:p14="http://schemas.microsoft.com/office/powerpoint/2010/main" val="209583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a:t>
            </a:fld>
            <a:endParaRPr lang="en-US"/>
          </a:p>
        </p:txBody>
      </p:sp>
    </p:spTree>
    <p:extLst>
      <p:ext uri="{BB962C8B-B14F-4D97-AF65-F5344CB8AC3E}">
        <p14:creationId xmlns:p14="http://schemas.microsoft.com/office/powerpoint/2010/main" val="3204153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p:spPr>
        <p:txBody>
          <a:bodyPr/>
          <a:lstStyle>
            <a:lvl1pPr defTabSz="882650">
              <a:defRPr sz="2800">
                <a:solidFill>
                  <a:srgbClr val="FFFFFF"/>
                </a:solidFill>
                <a:latin typeface="Arial" panose="020B0604020202020204" pitchFamily="34" charset="0"/>
              </a:defRPr>
            </a:lvl1pPr>
            <a:lvl2pPr marL="742950" indent="-285750" defTabSz="882650">
              <a:defRPr sz="2800">
                <a:solidFill>
                  <a:srgbClr val="FFFFFF"/>
                </a:solidFill>
                <a:latin typeface="Arial" panose="020B0604020202020204" pitchFamily="34" charset="0"/>
              </a:defRPr>
            </a:lvl2pPr>
            <a:lvl3pPr marL="1143000" indent="-228600" defTabSz="882650">
              <a:defRPr sz="2800">
                <a:solidFill>
                  <a:srgbClr val="FFFFFF"/>
                </a:solidFill>
                <a:latin typeface="Arial" panose="020B0604020202020204" pitchFamily="34" charset="0"/>
              </a:defRPr>
            </a:lvl3pPr>
            <a:lvl4pPr marL="1600200" indent="-228600" defTabSz="882650">
              <a:defRPr sz="2800">
                <a:solidFill>
                  <a:srgbClr val="FFFFFF"/>
                </a:solidFill>
                <a:latin typeface="Arial" panose="020B0604020202020204" pitchFamily="34" charset="0"/>
              </a:defRPr>
            </a:lvl4pPr>
            <a:lvl5pPr marL="2057400" indent="-228600" defTabSz="882650">
              <a:defRPr sz="2800">
                <a:solidFill>
                  <a:srgbClr val="FFFFFF"/>
                </a:solidFill>
                <a:latin typeface="Arial" panose="020B0604020202020204" pitchFamily="34" charset="0"/>
              </a:defRPr>
            </a:lvl5pPr>
            <a:lvl6pPr marL="2514600" indent="-228600" defTabSz="882650" eaLnBrk="0" fontAlgn="base" hangingPunct="0">
              <a:spcBef>
                <a:spcPct val="0"/>
              </a:spcBef>
              <a:spcAft>
                <a:spcPct val="0"/>
              </a:spcAft>
              <a:defRPr sz="2800">
                <a:solidFill>
                  <a:srgbClr val="FFFFFF"/>
                </a:solidFill>
                <a:latin typeface="Arial" panose="020B0604020202020204" pitchFamily="34" charset="0"/>
              </a:defRPr>
            </a:lvl6pPr>
            <a:lvl7pPr marL="2971800" indent="-228600" defTabSz="882650" eaLnBrk="0" fontAlgn="base" hangingPunct="0">
              <a:spcBef>
                <a:spcPct val="0"/>
              </a:spcBef>
              <a:spcAft>
                <a:spcPct val="0"/>
              </a:spcAft>
              <a:defRPr sz="2800">
                <a:solidFill>
                  <a:srgbClr val="FFFFFF"/>
                </a:solidFill>
                <a:latin typeface="Arial" panose="020B0604020202020204" pitchFamily="34" charset="0"/>
              </a:defRPr>
            </a:lvl7pPr>
            <a:lvl8pPr marL="3429000" indent="-228600" defTabSz="882650" eaLnBrk="0" fontAlgn="base" hangingPunct="0">
              <a:spcBef>
                <a:spcPct val="0"/>
              </a:spcBef>
              <a:spcAft>
                <a:spcPct val="0"/>
              </a:spcAft>
              <a:defRPr sz="2800">
                <a:solidFill>
                  <a:srgbClr val="FFFFFF"/>
                </a:solidFill>
                <a:latin typeface="Arial" panose="020B0604020202020204" pitchFamily="34" charset="0"/>
              </a:defRPr>
            </a:lvl8pPr>
            <a:lvl9pPr marL="3886200" indent="-228600" defTabSz="882650" eaLnBrk="0" fontAlgn="base" hangingPunct="0">
              <a:spcBef>
                <a:spcPct val="0"/>
              </a:spcBef>
              <a:spcAft>
                <a:spcPct val="0"/>
              </a:spcAft>
              <a:defRPr sz="2800">
                <a:solidFill>
                  <a:srgbClr val="FFFFFF"/>
                </a:solidFill>
                <a:latin typeface="Arial" panose="020B0604020202020204" pitchFamily="34" charset="0"/>
              </a:defRPr>
            </a:lvl9pPr>
          </a:lstStyle>
          <a:p>
            <a:fld id="{57A55309-394A-4350-9672-F4FF265DE00E}" type="slidenum">
              <a:rPr lang="en-US" altLang="en-US" sz="1000">
                <a:solidFill>
                  <a:schemeClr val="tx1"/>
                </a:solidFill>
                <a:latin typeface="Times New Roman" panose="02020603050405020304" pitchFamily="18" charset="0"/>
              </a:rPr>
              <a:pPr/>
              <a:t>20</a:t>
            </a:fld>
            <a:endParaRPr lang="en-US" altLang="en-US" sz="100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a:t>1910.212(a)(3)(i) &amp; (ii)</a:t>
            </a:r>
          </a:p>
        </p:txBody>
      </p:sp>
    </p:spTree>
    <p:extLst>
      <p:ext uri="{BB962C8B-B14F-4D97-AF65-F5344CB8AC3E}">
        <p14:creationId xmlns:p14="http://schemas.microsoft.com/office/powerpoint/2010/main" val="14538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21</a:t>
            </a:fld>
            <a:endParaRPr lang="en-US"/>
          </a:p>
        </p:txBody>
      </p:sp>
    </p:spTree>
    <p:extLst>
      <p:ext uri="{BB962C8B-B14F-4D97-AF65-F5344CB8AC3E}">
        <p14:creationId xmlns:p14="http://schemas.microsoft.com/office/powerpoint/2010/main" val="4237320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In-running nip point hazards are caused by the rotating parts on machinery.  There are three main types of in-running nips.</a:t>
            </a:r>
          </a:p>
          <a:p>
            <a:endParaRPr lang="en-US" altLang="en-US" dirty="0"/>
          </a:p>
          <a:p>
            <a:r>
              <a:rPr lang="en-US" altLang="en-US" dirty="0"/>
              <a:t>Parts can rotate in opposite directions while their axes are parallel to each other.  These parts may be in contact (producing a nip point) or in close proximity to each other (where the stock fed between the rolls produces the nip points).  This danger is common on machinery with intermeshing gears and rotating cylinders.</a:t>
            </a:r>
          </a:p>
          <a:p>
            <a:endParaRPr lang="en-US" altLang="en-US" dirty="0"/>
          </a:p>
          <a:p>
            <a:r>
              <a:rPr lang="en-US" altLang="en-US" dirty="0"/>
              <a:t>Another type of nip point is created between rotating and tangentially moving parts; for example, a chain and a sprocket, a rack and pinion, or the point of contact between a power transmission belt and its pulley.</a:t>
            </a:r>
          </a:p>
          <a:p>
            <a:endParaRPr lang="en-US" altLang="en-US" dirty="0"/>
          </a:p>
          <a:p>
            <a:r>
              <a:rPr lang="en-US" altLang="en-US" dirty="0"/>
              <a:t>Nip points can also occur between rotating and fixed parts which create a shearing, crushing, or abrading action; for example, spoked </a:t>
            </a:r>
            <a:r>
              <a:rPr lang="en-US" altLang="en-US" dirty="0" err="1"/>
              <a:t>handwheels</a:t>
            </a:r>
            <a:r>
              <a:rPr lang="en-US" altLang="en-US" dirty="0"/>
              <a:t> or flywheels, screw conveyors, or the periphery of an abrasive wheel and an incorrectly adjusted work rest.</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22</a:t>
            </a:fld>
            <a:endParaRPr lang="en-US"/>
          </a:p>
        </p:txBody>
      </p:sp>
    </p:spTree>
    <p:extLst>
      <p:ext uri="{BB962C8B-B14F-4D97-AF65-F5344CB8AC3E}">
        <p14:creationId xmlns:p14="http://schemas.microsoft.com/office/powerpoint/2010/main" val="332666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23</a:t>
            </a:fld>
            <a:endParaRPr lang="en-US"/>
          </a:p>
        </p:txBody>
      </p:sp>
    </p:spTree>
    <p:extLst>
      <p:ext uri="{BB962C8B-B14F-4D97-AF65-F5344CB8AC3E}">
        <p14:creationId xmlns:p14="http://schemas.microsoft.com/office/powerpoint/2010/main" val="19173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 interlocked guard may use electrical, mechanical, hydraulic, or pneumatic power or any combination of these.  Interlocks should not prevent “inching” by remote control, if required.  Replacing the guard should not automatically restart the machine.</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24</a:t>
            </a:fld>
            <a:endParaRPr lang="en-US"/>
          </a:p>
        </p:txBody>
      </p:sp>
    </p:spTree>
    <p:extLst>
      <p:ext uri="{BB962C8B-B14F-4D97-AF65-F5344CB8AC3E}">
        <p14:creationId xmlns:p14="http://schemas.microsoft.com/office/powerpoint/2010/main" val="55558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25</a:t>
            </a:fld>
            <a:endParaRPr lang="en-US"/>
          </a:p>
        </p:txBody>
      </p:sp>
    </p:spTree>
    <p:extLst>
      <p:ext uri="{BB962C8B-B14F-4D97-AF65-F5344CB8AC3E}">
        <p14:creationId xmlns:p14="http://schemas.microsoft.com/office/powerpoint/2010/main" val="266619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Self-adjusting guards avoid the potential for human error associated with adjustable guards.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26</a:t>
            </a:fld>
            <a:endParaRPr lang="en-US"/>
          </a:p>
        </p:txBody>
      </p:sp>
    </p:spTree>
    <p:extLst>
      <p:ext uri="{BB962C8B-B14F-4D97-AF65-F5344CB8AC3E}">
        <p14:creationId xmlns:p14="http://schemas.microsoft.com/office/powerpoint/2010/main" val="2414932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27</a:t>
            </a:fld>
            <a:endParaRPr lang="en-US"/>
          </a:p>
        </p:txBody>
      </p:sp>
    </p:spTree>
    <p:extLst>
      <p:ext uri="{BB962C8B-B14F-4D97-AF65-F5344CB8AC3E}">
        <p14:creationId xmlns:p14="http://schemas.microsoft.com/office/powerpoint/2010/main" val="355232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28</a:t>
            </a:fld>
            <a:endParaRPr lang="en-US"/>
          </a:p>
        </p:txBody>
      </p:sp>
    </p:spTree>
    <p:extLst>
      <p:ext uri="{BB962C8B-B14F-4D97-AF65-F5344CB8AC3E}">
        <p14:creationId xmlns:p14="http://schemas.microsoft.com/office/powerpoint/2010/main" val="2857337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Tripwire cables must be manually reset to restart the machine.</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29</a:t>
            </a:fld>
            <a:endParaRPr lang="en-US"/>
          </a:p>
        </p:txBody>
      </p:sp>
    </p:spTree>
    <p:extLst>
      <p:ext uri="{BB962C8B-B14F-4D97-AF65-F5344CB8AC3E}">
        <p14:creationId xmlns:p14="http://schemas.microsoft.com/office/powerpoint/2010/main" val="33169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3</a:t>
            </a:fld>
            <a:endParaRPr lang="en-US"/>
          </a:p>
        </p:txBody>
      </p:sp>
    </p:spTree>
    <p:extLst>
      <p:ext uri="{BB962C8B-B14F-4D97-AF65-F5344CB8AC3E}">
        <p14:creationId xmlns:p14="http://schemas.microsoft.com/office/powerpoint/2010/main" val="2568780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kind of control requires a part-revolution clutch, brake, and brake monitor if used on a power press as shown.</a:t>
            </a:r>
          </a:p>
          <a:p>
            <a:endParaRPr lang="en-US" altLang="en-US" dirty="0"/>
          </a:p>
          <a:p>
            <a:r>
              <a:rPr lang="en-US" altLang="en-US" dirty="0"/>
              <a:t>A similar device, known as a </a:t>
            </a:r>
            <a:r>
              <a:rPr lang="en-US" altLang="en-US" u="sng" dirty="0"/>
              <a:t>two-hand trip</a:t>
            </a:r>
            <a:r>
              <a:rPr lang="en-US" altLang="en-US" i="1" dirty="0"/>
              <a:t>,</a:t>
            </a:r>
            <a:r>
              <a:rPr lang="en-US" altLang="en-US" dirty="0"/>
              <a:t> requires concurrent application of both of the operator’s control buttons to activate the machine cycle, after which the hands are free.  This device is used with machines equipped with full-revolution clutches.  The trips must be placed far enough from the point of operation to make it impossible for the operators to move their hands from the trip buttons or handles into the point of operation before the first half of the cycle is completed to prevent them from being accidentally placed in the danger area prior to the slide/ram or blade reaching the full “down” position. </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30</a:t>
            </a:fld>
            <a:endParaRPr lang="en-US"/>
          </a:p>
        </p:txBody>
      </p:sp>
    </p:spTree>
    <p:extLst>
      <p:ext uri="{BB962C8B-B14F-4D97-AF65-F5344CB8AC3E}">
        <p14:creationId xmlns:p14="http://schemas.microsoft.com/office/powerpoint/2010/main" val="245091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Another potential application of this type of device is where the gate is a component of a perimeter safeguarding system. Here the gate may provide protection not only to the operator but to pedestrian traffic as well.</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31</a:t>
            </a:fld>
            <a:endParaRPr lang="en-US"/>
          </a:p>
        </p:txBody>
      </p:sp>
    </p:spTree>
    <p:extLst>
      <p:ext uri="{BB962C8B-B14F-4D97-AF65-F5344CB8AC3E}">
        <p14:creationId xmlns:p14="http://schemas.microsoft.com/office/powerpoint/2010/main" val="3737583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 approach to safeguarding by location is shown in this photo.  Operator controls may be located at a safe distance from the machine if there is no reason for the operator to tend it.</a:t>
            </a:r>
          </a:p>
          <a:p>
            <a:endParaRPr lang="en-US" altLang="en-US" dirty="0"/>
          </a:p>
          <a:p>
            <a:r>
              <a:rPr lang="en-US" altLang="en-US" dirty="0"/>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32</a:t>
            </a:fld>
            <a:endParaRPr lang="en-US"/>
          </a:p>
        </p:txBody>
      </p:sp>
    </p:spTree>
    <p:extLst>
      <p:ext uri="{BB962C8B-B14F-4D97-AF65-F5344CB8AC3E}">
        <p14:creationId xmlns:p14="http://schemas.microsoft.com/office/powerpoint/2010/main" val="507965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Many feeding and ejection methods do not require operators to place their hands in the danger area. In some cases, no operator involvement is necessary after the machine is set up.  In other situations, operators can manually feed the stock with the </a:t>
            </a:r>
            <a:r>
              <a:rPr lang="en-US" altLang="en-US" u="sng" dirty="0"/>
              <a:t>assistance</a:t>
            </a:r>
            <a:r>
              <a:rPr lang="en-US" altLang="en-US" dirty="0"/>
              <a:t> of a feeding mechanism.  Properly designed ejection methods do not require operator involvement after the machine starts to function.</a:t>
            </a:r>
          </a:p>
          <a:p>
            <a:endParaRPr lang="en-US" altLang="en-US" dirty="0"/>
          </a:p>
          <a:p>
            <a:r>
              <a:rPr lang="en-US" altLang="en-US" dirty="0"/>
              <a:t>Using feeding and ejection methods does not eliminate the need for safeguarding.  Guards and other devices must be used wherever they are necessary to provide protection from hazards.</a:t>
            </a:r>
          </a:p>
          <a:p>
            <a:endParaRPr lang="en-US" altLang="en-US" dirty="0"/>
          </a:p>
          <a:p>
            <a:r>
              <a:rPr lang="en-US" altLang="en-US" dirty="0"/>
              <a:t>Automatic feeds reduce the operator exposure during the work process, and sometimes do not require any effort by the operator after the machine is set up and running.</a:t>
            </a:r>
          </a:p>
          <a:p>
            <a:endParaRPr lang="en-US" altLang="en-US" dirty="0"/>
          </a:p>
          <a:p>
            <a:r>
              <a:rPr lang="en-US" altLang="en-US" dirty="0"/>
              <a:t>The power press shown in the photo above has an automatic feeding mechanism.  Notice the transparent fixed enclosure guard at the danger area.</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33</a:t>
            </a:fld>
            <a:endParaRPr lang="en-US"/>
          </a:p>
        </p:txBody>
      </p:sp>
    </p:spTree>
    <p:extLst>
      <p:ext uri="{BB962C8B-B14F-4D97-AF65-F5344CB8AC3E}">
        <p14:creationId xmlns:p14="http://schemas.microsoft.com/office/powerpoint/2010/main" val="820093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Robots may create hazards themselves.  If they do, appropriate guards must be used.  The most common technique is to use perimeter guarding with interlocked gates.  </a:t>
            </a:r>
          </a:p>
          <a:p>
            <a:endParaRPr lang="en-US" altLang="en-US" dirty="0"/>
          </a:p>
          <a:p>
            <a:r>
              <a:rPr lang="en-US" altLang="en-US" dirty="0"/>
              <a:t>The American National Standards Institute (ANSI) safety standard for industrial robots, ANSI/RIA R15.06-1999, presents certain basic requirements for protecting the worker.  However, when a robot is used in a workplace, the employer should accomplish a comprehensive operational safety and health hazard analysis and then implement an effective safeguarding system which is fully responsive to the situation.  [Various effective safeguarding techniques are described in ANSI B11.19-1990 (R1997).]</a:t>
            </a:r>
          </a:p>
          <a:p>
            <a:endParaRPr lang="en-US" altLang="en-US" dirty="0"/>
          </a:p>
          <a:p>
            <a:r>
              <a:rPr lang="en-US" altLang="en-US" dirty="0"/>
              <a:t>Studies in Sweden and Japan indicate that many robot accidents did not occur under normal operating conditions, but rather during programming, program touch-up, maintenance, repair, testing, setup, or adjustment.  During these operations, workers may temporarily be within the robot’s working envelope where unintended operation could result in injuries.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34</a:t>
            </a:fld>
            <a:endParaRPr lang="en-US"/>
          </a:p>
        </p:txBody>
      </p:sp>
    </p:spTree>
    <p:extLst>
      <p:ext uri="{BB962C8B-B14F-4D97-AF65-F5344CB8AC3E}">
        <p14:creationId xmlns:p14="http://schemas.microsoft.com/office/powerpoint/2010/main" val="4200880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Miscellaneous aids, such as these, do not give complete protection from machine hazards, but may provide the operator with an extra margin of safety.  </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35</a:t>
            </a:fld>
            <a:endParaRPr lang="en-US"/>
          </a:p>
        </p:txBody>
      </p:sp>
    </p:spTree>
    <p:extLst>
      <p:ext uri="{BB962C8B-B14F-4D97-AF65-F5344CB8AC3E}">
        <p14:creationId xmlns:p14="http://schemas.microsoft.com/office/powerpoint/2010/main" val="2382036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36</a:t>
            </a:fld>
            <a:endParaRPr lang="en-US"/>
          </a:p>
        </p:txBody>
      </p:sp>
    </p:spTree>
    <p:extLst>
      <p:ext uri="{BB962C8B-B14F-4D97-AF65-F5344CB8AC3E}">
        <p14:creationId xmlns:p14="http://schemas.microsoft.com/office/powerpoint/2010/main" val="3284134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37</a:t>
            </a:fld>
            <a:endParaRPr lang="en-US"/>
          </a:p>
        </p:txBody>
      </p:sp>
    </p:spTree>
    <p:extLst>
      <p:ext uri="{BB962C8B-B14F-4D97-AF65-F5344CB8AC3E}">
        <p14:creationId xmlns:p14="http://schemas.microsoft.com/office/powerpoint/2010/main" val="955689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38</a:t>
            </a:fld>
            <a:endParaRPr lang="en-US"/>
          </a:p>
        </p:txBody>
      </p:sp>
    </p:spTree>
    <p:extLst>
      <p:ext uri="{BB962C8B-B14F-4D97-AF65-F5344CB8AC3E}">
        <p14:creationId xmlns:p14="http://schemas.microsoft.com/office/powerpoint/2010/main" val="2630668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39</a:t>
            </a:fld>
            <a:endParaRPr lang="en-US"/>
          </a:p>
        </p:txBody>
      </p:sp>
    </p:spTree>
    <p:extLst>
      <p:ext uri="{BB962C8B-B14F-4D97-AF65-F5344CB8AC3E}">
        <p14:creationId xmlns:p14="http://schemas.microsoft.com/office/powerpoint/2010/main" val="209546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information provided in this presentation does not specifically address amputation hazards on all types of machinery in general industry, construction, maritime and agricultural operations; however, many of the described safeguarding techniques may be used to prevent other amputation injuries.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4</a:t>
            </a:fld>
            <a:endParaRPr lang="en-US"/>
          </a:p>
        </p:txBody>
      </p:sp>
    </p:spTree>
    <p:extLst>
      <p:ext uri="{BB962C8B-B14F-4D97-AF65-F5344CB8AC3E}">
        <p14:creationId xmlns:p14="http://schemas.microsoft.com/office/powerpoint/2010/main" val="976746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40</a:t>
            </a:fld>
            <a:endParaRPr lang="en-US"/>
          </a:p>
        </p:txBody>
      </p:sp>
    </p:spTree>
    <p:extLst>
      <p:ext uri="{BB962C8B-B14F-4D97-AF65-F5344CB8AC3E}">
        <p14:creationId xmlns:p14="http://schemas.microsoft.com/office/powerpoint/2010/main" val="2143854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41</a:t>
            </a:fld>
            <a:endParaRPr lang="en-US"/>
          </a:p>
        </p:txBody>
      </p:sp>
    </p:spTree>
    <p:extLst>
      <p:ext uri="{BB962C8B-B14F-4D97-AF65-F5344CB8AC3E}">
        <p14:creationId xmlns:p14="http://schemas.microsoft.com/office/powerpoint/2010/main" val="1873557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42</a:t>
            </a:fld>
            <a:endParaRPr lang="en-US"/>
          </a:p>
        </p:txBody>
      </p:sp>
    </p:spTree>
    <p:extLst>
      <p:ext uri="{BB962C8B-B14F-4D97-AF65-F5344CB8AC3E}">
        <p14:creationId xmlns:p14="http://schemas.microsoft.com/office/powerpoint/2010/main" val="3003716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43</a:t>
            </a:fld>
            <a:endParaRPr lang="en-US"/>
          </a:p>
        </p:txBody>
      </p:sp>
    </p:spTree>
    <p:extLst>
      <p:ext uri="{BB962C8B-B14F-4D97-AF65-F5344CB8AC3E}">
        <p14:creationId xmlns:p14="http://schemas.microsoft.com/office/powerpoint/2010/main" val="300963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44</a:t>
            </a:fld>
            <a:endParaRPr lang="en-US"/>
          </a:p>
        </p:txBody>
      </p:sp>
    </p:spTree>
    <p:extLst>
      <p:ext uri="{BB962C8B-B14F-4D97-AF65-F5344CB8AC3E}">
        <p14:creationId xmlns:p14="http://schemas.microsoft.com/office/powerpoint/2010/main" val="3018437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45</a:t>
            </a:fld>
            <a:endParaRPr lang="en-US"/>
          </a:p>
        </p:txBody>
      </p:sp>
    </p:spTree>
    <p:extLst>
      <p:ext uri="{BB962C8B-B14F-4D97-AF65-F5344CB8AC3E}">
        <p14:creationId xmlns:p14="http://schemas.microsoft.com/office/powerpoint/2010/main" val="4061270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46</a:t>
            </a:fld>
            <a:endParaRPr lang="en-US"/>
          </a:p>
        </p:txBody>
      </p:sp>
    </p:spTree>
    <p:extLst>
      <p:ext uri="{BB962C8B-B14F-4D97-AF65-F5344CB8AC3E}">
        <p14:creationId xmlns:p14="http://schemas.microsoft.com/office/powerpoint/2010/main" val="2073332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OSHA is here to assist you in preventing injuries by providing training and assistance to ALL individuals. For more in formation please contact OSHA.</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47</a:t>
            </a:fld>
            <a:endParaRPr lang="en-US"/>
          </a:p>
        </p:txBody>
      </p:sp>
    </p:spTree>
    <p:extLst>
      <p:ext uri="{BB962C8B-B14F-4D97-AF65-F5344CB8AC3E}">
        <p14:creationId xmlns:p14="http://schemas.microsoft.com/office/powerpoint/2010/main" val="3129819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48</a:t>
            </a:fld>
            <a:endParaRPr lang="en-US"/>
          </a:p>
        </p:txBody>
      </p:sp>
    </p:spTree>
    <p:extLst>
      <p:ext uri="{BB962C8B-B14F-4D97-AF65-F5344CB8AC3E}">
        <p14:creationId xmlns:p14="http://schemas.microsoft.com/office/powerpoint/2010/main" val="73134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5</a:t>
            </a:fld>
            <a:endParaRPr lang="en-US"/>
          </a:p>
        </p:txBody>
      </p:sp>
    </p:spTree>
    <p:extLst>
      <p:ext uri="{BB962C8B-B14F-4D97-AF65-F5344CB8AC3E}">
        <p14:creationId xmlns:p14="http://schemas.microsoft.com/office/powerpoint/2010/main" val="340381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00957-07C6-44A8-9E4B-08598E838E6C}" type="slidenum">
              <a:rPr lang="en-US" smtClean="0"/>
              <a:t>6</a:t>
            </a:fld>
            <a:endParaRPr lang="en-US"/>
          </a:p>
        </p:txBody>
      </p:sp>
    </p:spTree>
    <p:extLst>
      <p:ext uri="{BB962C8B-B14F-4D97-AF65-F5344CB8AC3E}">
        <p14:creationId xmlns:p14="http://schemas.microsoft.com/office/powerpoint/2010/main" val="8667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t>flywheels, pulleys, belts, chains, couplings, spindles,  cams, and gears, connecting rods and other machine components that transmit energy</a:t>
            </a:r>
          </a:p>
          <a:p>
            <a:pPr>
              <a:buFontTx/>
              <a:buNone/>
            </a:pPr>
            <a:r>
              <a:rPr lang="en-US" altLang="en-US" dirty="0"/>
              <a:t>Machine components</a:t>
            </a:r>
          </a:p>
          <a:p>
            <a:pPr>
              <a:buFontTx/>
              <a:buNone/>
            </a:pPr>
            <a:r>
              <a:rPr lang="en-US" altLang="en-US" dirty="0"/>
              <a:t>that move during machine operation such as</a:t>
            </a:r>
          </a:p>
          <a:p>
            <a:pPr>
              <a:buFontTx/>
              <a:buNone/>
            </a:pPr>
            <a:r>
              <a:rPr lang="en-US" altLang="en-US" dirty="0"/>
              <a:t>reciprocating, rotating, and transverse moving</a:t>
            </a:r>
          </a:p>
          <a:p>
            <a:pPr>
              <a:buFontTx/>
              <a:buNone/>
            </a:pPr>
            <a:r>
              <a:rPr lang="en-US" altLang="en-US" dirty="0"/>
              <a:t>parts as well as auxiliary machine parts.</a:t>
            </a:r>
            <a:endParaRPr lang="en-US" altLang="en-US"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7</a:t>
            </a:fld>
            <a:endParaRPr lang="en-US"/>
          </a:p>
        </p:txBody>
      </p:sp>
    </p:spTree>
    <p:extLst>
      <p:ext uri="{BB962C8B-B14F-4D97-AF65-F5344CB8AC3E}">
        <p14:creationId xmlns:p14="http://schemas.microsoft.com/office/powerpoint/2010/main" val="143792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ltLang="en-US" dirty="0">
                <a:cs typeface="Times New Roman" panose="02020603050405020304" pitchFamily="18" charset="0"/>
              </a:rPr>
              <a:t>All mechanical motion is hazardous in one way or another. </a:t>
            </a:r>
          </a:p>
          <a:p>
            <a:pPr>
              <a:lnSpc>
                <a:spcPct val="150000"/>
              </a:lnSpc>
            </a:pPr>
            <a:r>
              <a:rPr lang="en-US" altLang="en-US" dirty="0">
                <a:cs typeface="Times New Roman" panose="02020603050405020304" pitchFamily="18" charset="0"/>
              </a:rPr>
              <a:t>“Pinch Point” Occurs when two parts move or rotate together such as gears, rollers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8</a:t>
            </a:fld>
            <a:endParaRPr lang="en-US"/>
          </a:p>
        </p:txBody>
      </p:sp>
    </p:spTree>
    <p:extLst>
      <p:ext uri="{BB962C8B-B14F-4D97-AF65-F5344CB8AC3E}">
        <p14:creationId xmlns:p14="http://schemas.microsoft.com/office/powerpoint/2010/main" val="204433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t>Employees often find themselves conducting these operations without proper training </a:t>
            </a:r>
          </a:p>
          <a:p>
            <a:pPr>
              <a:buFontTx/>
              <a:buNone/>
            </a:pPr>
            <a:r>
              <a:rPr lang="en-US" altLang="en-US" dirty="0"/>
              <a:t>and fail to properly implement Lock Out /Tag Out procedures resulting in injuries.</a:t>
            </a:r>
          </a:p>
          <a:p>
            <a:endParaRPr lang="en-US" dirty="0"/>
          </a:p>
        </p:txBody>
      </p:sp>
      <p:sp>
        <p:nvSpPr>
          <p:cNvPr id="4" name="Slide Number Placeholder 3"/>
          <p:cNvSpPr>
            <a:spLocks noGrp="1"/>
          </p:cNvSpPr>
          <p:nvPr>
            <p:ph type="sldNum" sz="quarter" idx="10"/>
          </p:nvPr>
        </p:nvSpPr>
        <p:spPr/>
        <p:txBody>
          <a:bodyPr/>
          <a:lstStyle/>
          <a:p>
            <a:fld id="{B8800957-07C6-44A8-9E4B-08598E838E6C}" type="slidenum">
              <a:rPr lang="en-US" smtClean="0"/>
              <a:t>9</a:t>
            </a:fld>
            <a:endParaRPr lang="en-US"/>
          </a:p>
        </p:txBody>
      </p:sp>
    </p:spTree>
    <p:extLst>
      <p:ext uri="{BB962C8B-B14F-4D97-AF65-F5344CB8AC3E}">
        <p14:creationId xmlns:p14="http://schemas.microsoft.com/office/powerpoint/2010/main" val="108527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21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40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p:cNvSpPr txBox="1"/>
          <p:nvPr userDrawn="1"/>
        </p:nvSpPr>
        <p:spPr>
          <a:xfrm>
            <a:off x="304800" y="61722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6725183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Logo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400"/>
            <a:ext cx="9144000" cy="6858000"/>
          </a:xfrm>
          <a:prstGeom prst="rect">
            <a:avLst/>
          </a:prstGeom>
        </p:spPr>
      </p:pic>
      <p:sp>
        <p:nvSpPr>
          <p:cNvPr id="3" name="Rectangle 2"/>
          <p:cNvSpPr/>
          <p:nvPr userDrawn="1"/>
        </p:nvSpPr>
        <p:spPr>
          <a:xfrm>
            <a:off x="2895600" y="1828800"/>
            <a:ext cx="3657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5621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89148" y="338328"/>
            <a:ext cx="2965704" cy="999744"/>
          </a:xfrm>
          <a:prstGeom prst="rect">
            <a:avLst/>
          </a:prstGeom>
        </p:spPr>
      </p:pic>
      <p:sp>
        <p:nvSpPr>
          <p:cNvPr id="6" name="TextBox 5"/>
          <p:cNvSpPr txBox="1"/>
          <p:nvPr userDrawn="1"/>
        </p:nvSpPr>
        <p:spPr>
          <a:xfrm>
            <a:off x="304800" y="61722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64259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26313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42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04800" y="6324600"/>
            <a:ext cx="838200" cy="381000"/>
          </a:xfrm>
          <a:prstGeom prst="rect">
            <a:avLst/>
          </a:prstGeom>
          <a:noFill/>
          <a:ln>
            <a:noFill/>
          </a:ln>
        </p:spPr>
        <p:txBody>
          <a:bodyPr wrap="square" rtlCol="0">
            <a:spAutoFit/>
          </a:bodyPr>
          <a:lstStyle/>
          <a:p>
            <a:pPr algn="r"/>
            <a:fld id="{9C3CCD5A-841D-4788-B9CA-80E1DF0E1F3E}"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4078994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2702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noChangeArrowheads="1"/>
          </p:cNvSpPr>
          <p:nvPr>
            <p:ph type="ctrTitle"/>
          </p:nvPr>
        </p:nvSpPr>
        <p:spPr>
          <a:xfrm>
            <a:off x="685800" y="3733800"/>
            <a:ext cx="7772400" cy="1143000"/>
          </a:xfrm>
        </p:spPr>
        <p:txBody>
          <a:bodyPr/>
          <a:lstStyle/>
          <a:p>
            <a:pPr eaLnBrk="1" hangingPunct="1">
              <a:lnSpc>
                <a:spcPct val="90000"/>
              </a:lnSpc>
            </a:pPr>
            <a:r>
              <a:rPr lang="en-US" altLang="en-US" sz="2900" dirty="0">
                <a:solidFill>
                  <a:srgbClr val="002856"/>
                </a:solidFill>
              </a:rPr>
              <a:t>Machine Guarding and Amputation Hazards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Amputation</a:t>
            </a:r>
            <a:endParaRPr lang="en-US" dirty="0">
              <a:solidFill>
                <a:srgbClr val="002856"/>
              </a:solidFill>
            </a:endParaRPr>
          </a:p>
        </p:txBody>
      </p:sp>
      <p:sp>
        <p:nvSpPr>
          <p:cNvPr id="3" name="Content Placeholder 2"/>
          <p:cNvSpPr>
            <a:spLocks noGrp="1"/>
          </p:cNvSpPr>
          <p:nvPr>
            <p:ph idx="1"/>
          </p:nvPr>
        </p:nvSpPr>
        <p:spPr>
          <a:xfrm>
            <a:off x="685800" y="1219200"/>
            <a:ext cx="8229600" cy="3916361"/>
          </a:xfrm>
        </p:spPr>
        <p:txBody>
          <a:bodyPr/>
          <a:lstStyle/>
          <a:p>
            <a:r>
              <a:rPr lang="en-US" altLang="en-US" dirty="0"/>
              <a:t>Amputations are most serious and debilitating workplace injuries </a:t>
            </a:r>
          </a:p>
          <a:p>
            <a:endParaRPr lang="en-US" altLang="en-US" dirty="0"/>
          </a:p>
          <a:p>
            <a:r>
              <a:rPr lang="en-US" altLang="en-US" dirty="0"/>
              <a:t>They are widespread and involve a variety of activities and equipment </a:t>
            </a:r>
          </a:p>
          <a:p>
            <a:pPr>
              <a:buNone/>
            </a:pPr>
            <a:endParaRPr lang="en-US" altLang="en-US" dirty="0"/>
          </a:p>
          <a:p>
            <a:r>
              <a:rPr lang="en-US" altLang="en-US" dirty="0"/>
              <a:t>Amputations occur most often when workers </a:t>
            </a:r>
          </a:p>
          <a:p>
            <a:pPr>
              <a:buNone/>
            </a:pPr>
            <a:r>
              <a:rPr lang="en-US" altLang="en-US" dirty="0"/>
              <a:t>	operate </a:t>
            </a:r>
            <a:r>
              <a:rPr lang="en-US" altLang="en-US" b="1" dirty="0">
                <a:solidFill>
                  <a:srgbClr val="C00000"/>
                </a:solidFill>
              </a:rPr>
              <a:t>unguarded or inadequately</a:t>
            </a:r>
            <a:r>
              <a:rPr lang="en-US" altLang="en-US" dirty="0">
                <a:solidFill>
                  <a:srgbClr val="C00000"/>
                </a:solidFill>
              </a:rPr>
              <a:t> </a:t>
            </a:r>
            <a:r>
              <a:rPr lang="en-US" altLang="en-US" dirty="0"/>
              <a:t>safeguarded mechanical equipment</a:t>
            </a:r>
            <a:endParaRPr lang="en-US" alt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562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7848600" cy="487362"/>
          </a:xfrm>
        </p:spPr>
        <p:txBody>
          <a:bodyPr/>
          <a:lstStyle/>
          <a:p>
            <a:r>
              <a:rPr lang="en-US" altLang="en-US" dirty="0">
                <a:solidFill>
                  <a:srgbClr val="002856"/>
                </a:solidFill>
              </a:rPr>
              <a:t>Amputation – cont.</a:t>
            </a:r>
            <a:endParaRPr lang="en-US" dirty="0">
              <a:solidFill>
                <a:srgbClr val="002856"/>
              </a:solidFill>
            </a:endParaRPr>
          </a:p>
        </p:txBody>
      </p:sp>
      <p:sp>
        <p:nvSpPr>
          <p:cNvPr id="3" name="Content Placeholder 2"/>
          <p:cNvSpPr>
            <a:spLocks noGrp="1"/>
          </p:cNvSpPr>
          <p:nvPr>
            <p:ph idx="1"/>
          </p:nvPr>
        </p:nvSpPr>
        <p:spPr>
          <a:xfrm>
            <a:off x="609599" y="1295400"/>
            <a:ext cx="7848600" cy="3763961"/>
          </a:xfrm>
        </p:spPr>
        <p:txBody>
          <a:bodyPr/>
          <a:lstStyle/>
          <a:p>
            <a:r>
              <a:rPr lang="en-US" altLang="en-US" dirty="0"/>
              <a:t>Injuries also happen during materials handling when using equipment such as forklifts, doors or trash compactors</a:t>
            </a:r>
          </a:p>
          <a:p>
            <a:endParaRPr lang="en-US" altLang="en-US" dirty="0"/>
          </a:p>
          <a:p>
            <a:r>
              <a:rPr lang="en-US" altLang="en-US" dirty="0"/>
              <a:t>When using powered and non-powered hand tools</a:t>
            </a:r>
          </a:p>
          <a:p>
            <a:endParaRPr lang="en-US" altLang="en-US" dirty="0"/>
          </a:p>
          <a:p>
            <a:r>
              <a:rPr lang="en-US" altLang="en-US" dirty="0"/>
              <a:t>When performing maintenance or repairs to equipment that has not been properly locked and tagged out </a:t>
            </a:r>
            <a:endParaRPr lang="en-US" alt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2314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Controlling Amputation Hazards</a:t>
            </a:r>
            <a:endParaRPr lang="en-US" dirty="0">
              <a:solidFill>
                <a:srgbClr val="002856"/>
              </a:solidFill>
            </a:endParaRPr>
          </a:p>
        </p:txBody>
      </p:sp>
      <p:sp>
        <p:nvSpPr>
          <p:cNvPr id="3" name="Content Placeholder 2"/>
          <p:cNvSpPr>
            <a:spLocks noGrp="1"/>
          </p:cNvSpPr>
          <p:nvPr>
            <p:ph idx="1"/>
          </p:nvPr>
        </p:nvSpPr>
        <p:spPr>
          <a:xfrm>
            <a:off x="609600" y="1143000"/>
            <a:ext cx="8001000" cy="4297361"/>
          </a:xfrm>
        </p:spPr>
        <p:txBody>
          <a:bodyPr/>
          <a:lstStyle/>
          <a:p>
            <a:pPr marL="0" indent="0">
              <a:buNone/>
            </a:pPr>
            <a:r>
              <a:rPr lang="en-US" altLang="en-US" sz="2800" dirty="0"/>
              <a:t>Machine Safeguarding is essential for protecting employees from preventable injury</a:t>
            </a:r>
          </a:p>
          <a:p>
            <a:pPr marL="0" indent="0">
              <a:buNone/>
            </a:pPr>
            <a:endParaRPr lang="en-US" altLang="en-US" sz="1400" dirty="0"/>
          </a:p>
          <a:p>
            <a:pPr marL="0" indent="0">
              <a:buNone/>
            </a:pPr>
            <a:r>
              <a:rPr lang="en-US" altLang="en-US" sz="2800" dirty="0"/>
              <a:t>A good rule to remember is:</a:t>
            </a:r>
          </a:p>
          <a:p>
            <a:pPr marL="0" indent="0">
              <a:buNone/>
            </a:pPr>
            <a:endParaRPr lang="en-US" altLang="en-US" sz="1400" dirty="0"/>
          </a:p>
          <a:p>
            <a:pPr lvl="1"/>
            <a:r>
              <a:rPr lang="en-US" altLang="en-US" sz="2800" dirty="0"/>
              <a:t>Any part of a machine, function, or process that may cause injury must be safeguarded</a:t>
            </a:r>
          </a:p>
          <a:p>
            <a:pPr lvl="1"/>
            <a:endParaRPr lang="en-US" altLang="en-US" sz="2800" i="1" dirty="0">
              <a:solidFill>
                <a:srgbClr val="C00000"/>
              </a:solidFill>
              <a:cs typeface="Times New Roman" panose="02020603050405020304" pitchFamily="18" charset="0"/>
            </a:endParaRPr>
          </a:p>
          <a:p>
            <a:pPr marL="457200" lvl="1" indent="0">
              <a:buNone/>
            </a:pPr>
            <a:r>
              <a:rPr lang="en-US" altLang="en-US" sz="2800" i="1" dirty="0">
                <a:solidFill>
                  <a:srgbClr val="C00000"/>
                </a:solidFill>
                <a:cs typeface="Times New Roman" panose="02020603050405020304" pitchFamily="18" charset="0"/>
              </a:rPr>
              <a:t>Safety is everyone's responsibility not just your supervisor</a:t>
            </a:r>
          </a:p>
          <a:p>
            <a:endParaRPr lang="en-US" dirty="0"/>
          </a:p>
        </p:txBody>
      </p:sp>
    </p:spTree>
    <p:extLst>
      <p:ext uri="{BB962C8B-B14F-4D97-AF65-F5344CB8AC3E}">
        <p14:creationId xmlns:p14="http://schemas.microsoft.com/office/powerpoint/2010/main" val="315825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Sources of Amputation</a:t>
            </a:r>
            <a:endParaRPr lang="en-US" dirty="0">
              <a:solidFill>
                <a:srgbClr val="002856"/>
              </a:solidFill>
            </a:endParaRPr>
          </a:p>
        </p:txBody>
      </p:sp>
      <p:sp>
        <p:nvSpPr>
          <p:cNvPr id="3" name="Content Placeholder 2"/>
          <p:cNvSpPr>
            <a:spLocks noGrp="1"/>
          </p:cNvSpPr>
          <p:nvPr>
            <p:ph idx="1"/>
          </p:nvPr>
        </p:nvSpPr>
        <p:spPr>
          <a:xfrm>
            <a:off x="152400" y="1036639"/>
            <a:ext cx="4419600" cy="4373561"/>
          </a:xfrm>
        </p:spPr>
        <p:txBody>
          <a:bodyPr/>
          <a:lstStyle/>
          <a:p>
            <a:pPr>
              <a:lnSpc>
                <a:spcPct val="150000"/>
              </a:lnSpc>
            </a:pPr>
            <a:r>
              <a:rPr lang="en-US" altLang="en-US" dirty="0"/>
              <a:t>Mechanical power presses </a:t>
            </a:r>
          </a:p>
          <a:p>
            <a:pPr>
              <a:lnSpc>
                <a:spcPct val="150000"/>
              </a:lnSpc>
            </a:pPr>
            <a:r>
              <a:rPr lang="en-US" altLang="en-US" dirty="0"/>
              <a:t>Power press brakes </a:t>
            </a:r>
          </a:p>
          <a:p>
            <a:pPr>
              <a:lnSpc>
                <a:spcPct val="150000"/>
              </a:lnSpc>
            </a:pPr>
            <a:r>
              <a:rPr lang="en-US" altLang="en-US" dirty="0"/>
              <a:t>Powered and non-powered conveyors</a:t>
            </a:r>
          </a:p>
          <a:p>
            <a:pPr>
              <a:lnSpc>
                <a:spcPct val="150000"/>
              </a:lnSpc>
            </a:pPr>
            <a:r>
              <a:rPr lang="en-US" altLang="en-US" dirty="0"/>
              <a:t>Printing presses</a:t>
            </a:r>
          </a:p>
          <a:p>
            <a:pPr>
              <a:lnSpc>
                <a:spcPct val="150000"/>
              </a:lnSpc>
            </a:pPr>
            <a:r>
              <a:rPr lang="en-US" altLang="en-US" dirty="0"/>
              <a:t>Roll-forming and roll bending machines </a:t>
            </a:r>
          </a:p>
          <a:p>
            <a:endParaRPr lang="en-US" dirty="0"/>
          </a:p>
        </p:txBody>
      </p:sp>
      <p:sp>
        <p:nvSpPr>
          <p:cNvPr id="4" name="TextBox 3"/>
          <p:cNvSpPr txBox="1"/>
          <p:nvPr/>
        </p:nvSpPr>
        <p:spPr>
          <a:xfrm>
            <a:off x="4572000" y="1066800"/>
            <a:ext cx="3886199"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altLang="en-US" sz="2400" dirty="0">
                <a:solidFill>
                  <a:srgbClr val="002856"/>
                </a:solidFill>
                <a:latin typeface="Arial" panose="020B0604020202020204" pitchFamily="34" charset="0"/>
                <a:cs typeface="Arial" panose="020B0604020202020204" pitchFamily="34" charset="0"/>
              </a:rPr>
              <a:t>Food slicers, meat grinders, meat-cutting band saws</a:t>
            </a:r>
          </a:p>
          <a:p>
            <a:pPr marL="342900" indent="-342900">
              <a:lnSpc>
                <a:spcPct val="150000"/>
              </a:lnSpc>
              <a:buFont typeface="Wingdings" panose="05000000000000000000" pitchFamily="2" charset="2"/>
              <a:buChar char="§"/>
            </a:pPr>
            <a:r>
              <a:rPr lang="en-US" altLang="en-US" sz="2400" dirty="0">
                <a:solidFill>
                  <a:srgbClr val="002856"/>
                </a:solidFill>
                <a:latin typeface="Arial" panose="020B0604020202020204" pitchFamily="34" charset="0"/>
                <a:cs typeface="Arial" panose="020B0604020202020204" pitchFamily="34" charset="0"/>
              </a:rPr>
              <a:t>Drill presses and shears</a:t>
            </a:r>
          </a:p>
          <a:p>
            <a:pPr marL="342900" indent="-342900">
              <a:lnSpc>
                <a:spcPct val="150000"/>
              </a:lnSpc>
              <a:buFont typeface="Wingdings" panose="05000000000000000000" pitchFamily="2" charset="2"/>
              <a:buChar char="§"/>
            </a:pPr>
            <a:r>
              <a:rPr lang="en-US" altLang="en-US" sz="2400" dirty="0">
                <a:solidFill>
                  <a:srgbClr val="002856"/>
                </a:solidFill>
                <a:latin typeface="Arial" panose="020B0604020202020204" pitchFamily="34" charset="0"/>
                <a:cs typeface="Arial" panose="020B0604020202020204" pitchFamily="34" charset="0"/>
              </a:rPr>
              <a:t>Lathes and milling machines</a:t>
            </a:r>
          </a:p>
          <a:p>
            <a:pPr marL="342900" indent="-342900">
              <a:lnSpc>
                <a:spcPct val="150000"/>
              </a:lnSpc>
              <a:buFont typeface="Wingdings" panose="05000000000000000000" pitchFamily="2" charset="2"/>
              <a:buChar char="§"/>
            </a:pPr>
            <a:r>
              <a:rPr lang="en-US" altLang="en-US" sz="2400" dirty="0">
                <a:solidFill>
                  <a:srgbClr val="002856"/>
                </a:solidFill>
                <a:latin typeface="Arial" panose="020B0604020202020204" pitchFamily="34" charset="0"/>
                <a:cs typeface="Arial" panose="020B0604020202020204" pitchFamily="34" charset="0"/>
              </a:rPr>
              <a:t>Grinders</a:t>
            </a:r>
          </a:p>
          <a:p>
            <a:pPr marL="342900" indent="-342900">
              <a:lnSpc>
                <a:spcPct val="150000"/>
              </a:lnSpc>
              <a:buFont typeface="Wingdings" panose="05000000000000000000" pitchFamily="2" charset="2"/>
              <a:buChar char="§"/>
            </a:pPr>
            <a:r>
              <a:rPr lang="en-US" altLang="en-US" sz="2400" dirty="0">
                <a:solidFill>
                  <a:srgbClr val="002856"/>
                </a:solidFill>
                <a:latin typeface="Arial" panose="020B0604020202020204" pitchFamily="34" charset="0"/>
                <a:cs typeface="Arial" panose="020B0604020202020204" pitchFamily="34" charset="0"/>
              </a:rPr>
              <a:t>Slitters</a:t>
            </a:r>
          </a:p>
        </p:txBody>
      </p:sp>
    </p:spTree>
    <p:extLst>
      <p:ext uri="{BB962C8B-B14F-4D97-AF65-F5344CB8AC3E}">
        <p14:creationId xmlns:p14="http://schemas.microsoft.com/office/powerpoint/2010/main" val="5201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Protection Methods</a:t>
            </a:r>
            <a:endParaRPr lang="en-US" dirty="0">
              <a:solidFill>
                <a:srgbClr val="002856"/>
              </a:solidFill>
            </a:endParaRPr>
          </a:p>
        </p:txBody>
      </p:sp>
      <p:sp>
        <p:nvSpPr>
          <p:cNvPr id="3" name="Content Placeholder 2"/>
          <p:cNvSpPr>
            <a:spLocks noGrp="1"/>
          </p:cNvSpPr>
          <p:nvPr>
            <p:ph idx="1"/>
          </p:nvPr>
        </p:nvSpPr>
        <p:spPr>
          <a:xfrm>
            <a:off x="685800" y="1036639"/>
            <a:ext cx="5562600" cy="4068761"/>
          </a:xfrm>
        </p:spPr>
        <p:txBody>
          <a:bodyPr/>
          <a:lstStyle/>
          <a:p>
            <a:pPr marL="0" indent="0">
              <a:buNone/>
            </a:pPr>
            <a:r>
              <a:rPr lang="en-US" altLang="en-US" sz="2800" dirty="0"/>
              <a:t>Recognize and avoid amputation hazards through:</a:t>
            </a:r>
          </a:p>
          <a:p>
            <a:pPr lvl="1"/>
            <a:r>
              <a:rPr lang="en-US" altLang="en-US" sz="2800" dirty="0"/>
              <a:t>Guarding</a:t>
            </a:r>
          </a:p>
          <a:p>
            <a:pPr lvl="1"/>
            <a:r>
              <a:rPr lang="en-US" altLang="en-US" sz="2800" dirty="0"/>
              <a:t>Safe work practices</a:t>
            </a:r>
          </a:p>
          <a:p>
            <a:pPr lvl="1"/>
            <a:r>
              <a:rPr lang="en-US" altLang="en-US" sz="2800" dirty="0"/>
              <a:t>Employee training</a:t>
            </a:r>
          </a:p>
          <a:p>
            <a:pPr lvl="1"/>
            <a:r>
              <a:rPr lang="en-US" altLang="en-US" sz="2800" dirty="0"/>
              <a:t>Administrative controls </a:t>
            </a:r>
          </a:p>
          <a:p>
            <a:pPr lvl="1"/>
            <a:r>
              <a:rPr lang="en-US" altLang="en-US" sz="2800" dirty="0"/>
              <a:t>Operating in a safe manner</a:t>
            </a:r>
          </a:p>
          <a:p>
            <a:endParaRPr lang="en-US" dirty="0"/>
          </a:p>
        </p:txBody>
      </p:sp>
      <p:pic>
        <p:nvPicPr>
          <p:cNvPr id="4" name="Picture 6" descr="C:\Users\pam\AppData\Local\Microsoft\Windows\Temporary Internet Files\Content.IE5\WSS608AB\MP910220928[1].jpg&#10;photo of word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133600"/>
            <a:ext cx="2171700" cy="14465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644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Preventive Measures</a:t>
            </a:r>
            <a:endParaRPr lang="en-US" dirty="0">
              <a:solidFill>
                <a:srgbClr val="002856"/>
              </a:solidFill>
            </a:endParaRPr>
          </a:p>
        </p:txBody>
      </p:sp>
      <p:sp>
        <p:nvSpPr>
          <p:cNvPr id="3" name="Content Placeholder 2"/>
          <p:cNvSpPr>
            <a:spLocks noGrp="1"/>
          </p:cNvSpPr>
          <p:nvPr>
            <p:ph idx="1"/>
          </p:nvPr>
        </p:nvSpPr>
        <p:spPr>
          <a:xfrm>
            <a:off x="990598" y="1600200"/>
            <a:ext cx="7467601" cy="3429000"/>
          </a:xfrm>
        </p:spPr>
        <p:txBody>
          <a:bodyPr/>
          <a:lstStyle/>
          <a:p>
            <a:pPr marL="0" indent="0">
              <a:lnSpc>
                <a:spcPct val="150000"/>
              </a:lnSpc>
              <a:buNone/>
              <a:defRPr/>
            </a:pPr>
            <a:r>
              <a:rPr lang="en-US" dirty="0"/>
              <a:t>Lock Out Tag Out:</a:t>
            </a:r>
          </a:p>
          <a:p>
            <a:pPr marL="0" indent="0">
              <a:lnSpc>
                <a:spcPct val="150000"/>
              </a:lnSpc>
              <a:buNone/>
              <a:defRPr/>
            </a:pPr>
            <a:r>
              <a:rPr lang="en-US" dirty="0"/>
              <a:t>The best way to prevent amputations during maintenance,  repair and clearing jams while the machine is energized is a program of hazardous energy control, known as Lock Out Tag Out (LOTO)</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42141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Machine safeguarding</a:t>
            </a:r>
            <a:endParaRPr lang="en-US" dirty="0">
              <a:solidFill>
                <a:srgbClr val="002856"/>
              </a:solidFill>
            </a:endParaRPr>
          </a:p>
        </p:txBody>
      </p:sp>
      <p:sp>
        <p:nvSpPr>
          <p:cNvPr id="3" name="Content Placeholder 2"/>
          <p:cNvSpPr>
            <a:spLocks noGrp="1"/>
          </p:cNvSpPr>
          <p:nvPr>
            <p:ph idx="1"/>
          </p:nvPr>
        </p:nvSpPr>
        <p:spPr>
          <a:xfrm>
            <a:off x="838200" y="1066800"/>
            <a:ext cx="7848600" cy="4906962"/>
          </a:xfrm>
        </p:spPr>
        <p:txBody>
          <a:bodyPr/>
          <a:lstStyle/>
          <a:p>
            <a:pPr marL="0" indent="0">
              <a:lnSpc>
                <a:spcPct val="150000"/>
              </a:lnSpc>
              <a:buNone/>
            </a:pPr>
            <a:r>
              <a:rPr lang="en-US" altLang="en-US" dirty="0">
                <a:cs typeface="Times New Roman" panose="02020603050405020304" pitchFamily="18" charset="0"/>
              </a:rPr>
              <a:t>Two methods of machine safeguarding: </a:t>
            </a:r>
          </a:p>
          <a:p>
            <a:pPr marL="457200" lvl="1" indent="0">
              <a:lnSpc>
                <a:spcPct val="150000"/>
              </a:lnSpc>
              <a:buNone/>
            </a:pPr>
            <a:r>
              <a:rPr lang="en-US" altLang="en-US" dirty="0">
                <a:cs typeface="Times New Roman" panose="02020603050405020304" pitchFamily="18" charset="0"/>
              </a:rPr>
              <a:t>       Guards and Safe Guarding Devices</a:t>
            </a:r>
          </a:p>
          <a:p>
            <a:pPr marL="0" indent="0">
              <a:lnSpc>
                <a:spcPct val="150000"/>
              </a:lnSpc>
              <a:buNone/>
            </a:pPr>
            <a:r>
              <a:rPr lang="en-US" altLang="en-US" dirty="0">
                <a:cs typeface="Times New Roman" panose="02020603050405020304" pitchFamily="18" charset="0"/>
              </a:rPr>
              <a:t>Guards are physical barriers that prevent access to danger area </a:t>
            </a:r>
          </a:p>
          <a:p>
            <a:pPr marL="0" indent="0">
              <a:lnSpc>
                <a:spcPct val="150000"/>
              </a:lnSpc>
              <a:buNone/>
            </a:pPr>
            <a:r>
              <a:rPr lang="en-US" altLang="en-US" dirty="0"/>
              <a:t>Devices help prevent contact with points of operation and may replace or supplement guards. These devices interrupt normal operation when workers hands are inside the machine</a:t>
            </a:r>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158112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Hand and Portable Power Tools</a:t>
            </a:r>
            <a:endParaRPr lang="en-US" dirty="0">
              <a:solidFill>
                <a:srgbClr val="002856"/>
              </a:solidFill>
            </a:endParaRPr>
          </a:p>
        </p:txBody>
      </p:sp>
      <p:sp>
        <p:nvSpPr>
          <p:cNvPr id="3" name="Content Placeholder 2"/>
          <p:cNvSpPr>
            <a:spLocks noGrp="1"/>
          </p:cNvSpPr>
          <p:nvPr>
            <p:ph idx="1"/>
          </p:nvPr>
        </p:nvSpPr>
        <p:spPr>
          <a:xfrm>
            <a:off x="986039" y="1371600"/>
            <a:ext cx="7472160" cy="4115718"/>
          </a:xfrm>
        </p:spPr>
        <p:txBody>
          <a:bodyPr/>
          <a:lstStyle/>
          <a:p>
            <a:pPr marL="0" indent="0">
              <a:lnSpc>
                <a:spcPct val="150000"/>
              </a:lnSpc>
              <a:buNone/>
            </a:pPr>
            <a:r>
              <a:rPr lang="en-US" altLang="en-US" dirty="0">
                <a:cs typeface="Times New Roman" panose="02020603050405020304" pitchFamily="18" charset="0"/>
              </a:rPr>
              <a:t>Ensure guards are in place and working when using portable circular saws with a blade of 2” or more in diameter</a:t>
            </a:r>
          </a:p>
          <a:p>
            <a:pPr marL="0" indent="0">
              <a:lnSpc>
                <a:spcPct val="150000"/>
              </a:lnSpc>
              <a:buNone/>
            </a:pPr>
            <a:r>
              <a:rPr lang="en-US" altLang="en-US" dirty="0">
                <a:cs typeface="Times New Roman" panose="02020603050405020304" pitchFamily="18" charset="0"/>
              </a:rPr>
              <a:t>All portable power tools with a 2” or more diameter wheel should have a constant pressure switch</a:t>
            </a:r>
          </a:p>
          <a:p>
            <a:pPr marL="0" indent="0">
              <a:lnSpc>
                <a:spcPct val="150000"/>
              </a:lnSpc>
              <a:buNone/>
            </a:pPr>
            <a:r>
              <a:rPr lang="en-US" altLang="en-US" dirty="0">
                <a:cs typeface="Times New Roman" panose="02020603050405020304" pitchFamily="18" charset="0"/>
              </a:rPr>
              <a:t>Applies to grinders, belt sanders, reciprocating saws and drills</a:t>
            </a:r>
          </a:p>
          <a:p>
            <a:endParaRPr lang="en-US" dirty="0"/>
          </a:p>
        </p:txBody>
      </p:sp>
    </p:spTree>
    <p:extLst>
      <p:ext uri="{BB962C8B-B14F-4D97-AF65-F5344CB8AC3E}">
        <p14:creationId xmlns:p14="http://schemas.microsoft.com/office/powerpoint/2010/main" val="252970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Requirements for Safeguards</a:t>
            </a:r>
            <a:endParaRPr lang="en-US" dirty="0"/>
          </a:p>
        </p:txBody>
      </p:sp>
      <p:sp>
        <p:nvSpPr>
          <p:cNvPr id="4" name="Rectangle 3"/>
          <p:cNvSpPr/>
          <p:nvPr/>
        </p:nvSpPr>
        <p:spPr>
          <a:xfrm>
            <a:off x="304800" y="990600"/>
            <a:ext cx="8763000" cy="5016758"/>
          </a:xfrm>
          <a:prstGeom prst="rect">
            <a:avLst/>
          </a:prstGeom>
        </p:spPr>
        <p:txBody>
          <a:bodyPr wrap="square">
            <a:spAutoFit/>
          </a:bodyPr>
          <a:lstStyle/>
          <a:p>
            <a:r>
              <a:rPr lang="en-US" altLang="en-US" sz="2000" u="sng" dirty="0">
                <a:solidFill>
                  <a:srgbClr val="002060"/>
                </a:solidFill>
                <a:latin typeface="Arial" panose="020B0604020202020204" pitchFamily="34" charset="0"/>
                <a:cs typeface="Arial" panose="020B0604020202020204" pitchFamily="34" charset="0"/>
              </a:rPr>
              <a:t>Prevent contact</a:t>
            </a:r>
            <a:r>
              <a:rPr lang="en-US" altLang="en-US" sz="2000" dirty="0">
                <a:solidFill>
                  <a:srgbClr val="002060"/>
                </a:solidFill>
                <a:latin typeface="Arial" panose="020B0604020202020204" pitchFamily="34" charset="0"/>
                <a:cs typeface="Arial" panose="020B0604020202020204" pitchFamily="34" charset="0"/>
              </a:rPr>
              <a:t> - prevent worker’s body or clothing from contacting hazardous moving parts</a:t>
            </a:r>
          </a:p>
          <a:p>
            <a:endParaRPr lang="en-US" altLang="en-US" sz="2000" dirty="0">
              <a:solidFill>
                <a:srgbClr val="002060"/>
              </a:solidFill>
              <a:latin typeface="Arial" panose="020B0604020202020204" pitchFamily="34" charset="0"/>
              <a:cs typeface="Arial" panose="020B0604020202020204" pitchFamily="34" charset="0"/>
            </a:endParaRPr>
          </a:p>
          <a:p>
            <a:r>
              <a:rPr lang="en-US" altLang="en-US" sz="2000" u="sng" dirty="0">
                <a:solidFill>
                  <a:srgbClr val="002060"/>
                </a:solidFill>
                <a:latin typeface="Arial" panose="020B0604020202020204" pitchFamily="34" charset="0"/>
                <a:cs typeface="Arial" panose="020B0604020202020204" pitchFamily="34" charset="0"/>
              </a:rPr>
              <a:t>Secure</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dirty="0">
                <a:solidFill>
                  <a:srgbClr val="002060"/>
                </a:solidFill>
                <a:latin typeface="Arial" panose="020B0604020202020204" pitchFamily="34" charset="0"/>
                <a:cs typeface="Arial" panose="020B0604020202020204" pitchFamily="34" charset="0"/>
              </a:rPr>
              <a:t>- firmly secured to machine and not easily removed</a:t>
            </a:r>
          </a:p>
          <a:p>
            <a:endParaRPr lang="en-US" altLang="en-US" sz="2000" dirty="0">
              <a:solidFill>
                <a:srgbClr val="002060"/>
              </a:solidFill>
              <a:latin typeface="Arial" panose="020B0604020202020204" pitchFamily="34" charset="0"/>
              <a:cs typeface="Arial" panose="020B0604020202020204" pitchFamily="34" charset="0"/>
            </a:endParaRPr>
          </a:p>
          <a:p>
            <a:r>
              <a:rPr lang="en-US" altLang="en-US" sz="2000" u="sng" dirty="0">
                <a:solidFill>
                  <a:srgbClr val="002060"/>
                </a:solidFill>
                <a:latin typeface="Arial" panose="020B0604020202020204" pitchFamily="34" charset="0"/>
                <a:cs typeface="Arial" panose="020B0604020202020204" pitchFamily="34" charset="0"/>
              </a:rPr>
              <a:t>Protect from falling objects</a:t>
            </a:r>
            <a:r>
              <a:rPr lang="en-US" altLang="en-US" sz="2000" dirty="0">
                <a:solidFill>
                  <a:srgbClr val="002060"/>
                </a:solidFill>
                <a:latin typeface="Arial" panose="020B0604020202020204" pitchFamily="34" charset="0"/>
                <a:cs typeface="Arial" panose="020B0604020202020204" pitchFamily="34" charset="0"/>
              </a:rPr>
              <a:t> - ensure that no objects can fall into moving parts</a:t>
            </a:r>
          </a:p>
          <a:p>
            <a:endParaRPr lang="en-US" altLang="en-US" sz="2000" dirty="0">
              <a:solidFill>
                <a:srgbClr val="002060"/>
              </a:solidFill>
              <a:latin typeface="Arial" panose="020B0604020202020204" pitchFamily="34" charset="0"/>
              <a:cs typeface="Arial" panose="020B0604020202020204" pitchFamily="34" charset="0"/>
            </a:endParaRPr>
          </a:p>
          <a:p>
            <a:r>
              <a:rPr lang="en-US" altLang="en-US" sz="2000" u="sng" dirty="0">
                <a:solidFill>
                  <a:srgbClr val="002060"/>
                </a:solidFill>
                <a:latin typeface="Arial" panose="020B0604020202020204" pitchFamily="34" charset="0"/>
                <a:cs typeface="Arial" panose="020B0604020202020204" pitchFamily="34" charset="0"/>
              </a:rPr>
              <a:t>Create no new hazards</a:t>
            </a:r>
            <a:r>
              <a:rPr lang="en-US" altLang="en-US" sz="2000" dirty="0">
                <a:solidFill>
                  <a:srgbClr val="002060"/>
                </a:solidFill>
                <a:latin typeface="Arial" panose="020B0604020202020204" pitchFamily="34" charset="0"/>
                <a:cs typeface="Arial" panose="020B0604020202020204" pitchFamily="34" charset="0"/>
              </a:rPr>
              <a:t> - must not have shear points, jagged edges or unfinished surfaces</a:t>
            </a:r>
          </a:p>
          <a:p>
            <a:endParaRPr lang="en-US" altLang="en-US" sz="2000" dirty="0">
              <a:solidFill>
                <a:srgbClr val="002060"/>
              </a:solidFill>
              <a:latin typeface="Arial" panose="020B0604020202020204" pitchFamily="34" charset="0"/>
              <a:cs typeface="Arial" panose="020B0604020202020204" pitchFamily="34" charset="0"/>
            </a:endParaRPr>
          </a:p>
          <a:p>
            <a:r>
              <a:rPr lang="en-US" altLang="en-US" sz="2000" u="sng" dirty="0">
                <a:solidFill>
                  <a:srgbClr val="002060"/>
                </a:solidFill>
                <a:latin typeface="Arial" panose="020B0604020202020204" pitchFamily="34" charset="0"/>
                <a:cs typeface="Arial" panose="020B0604020202020204" pitchFamily="34" charset="0"/>
              </a:rPr>
              <a:t>Create no interference</a:t>
            </a:r>
            <a:r>
              <a:rPr lang="en-US" altLang="en-US" sz="2000" dirty="0">
                <a:solidFill>
                  <a:srgbClr val="002060"/>
                </a:solidFill>
                <a:latin typeface="Arial" panose="020B0604020202020204" pitchFamily="34" charset="0"/>
                <a:cs typeface="Arial" panose="020B0604020202020204" pitchFamily="34" charset="0"/>
              </a:rPr>
              <a:t> - must not prevent worker from performing the job quickly and comfortably</a:t>
            </a:r>
          </a:p>
          <a:p>
            <a:endParaRPr lang="en-US" altLang="en-US" sz="2000" dirty="0">
              <a:solidFill>
                <a:srgbClr val="002060"/>
              </a:solidFill>
              <a:latin typeface="Arial" panose="020B0604020202020204" pitchFamily="34" charset="0"/>
              <a:cs typeface="Arial" panose="020B0604020202020204" pitchFamily="34" charset="0"/>
            </a:endParaRPr>
          </a:p>
          <a:p>
            <a:r>
              <a:rPr lang="en-US" altLang="en-US" sz="2000" u="sng" dirty="0">
                <a:solidFill>
                  <a:srgbClr val="002060"/>
                </a:solidFill>
                <a:latin typeface="Arial" panose="020B0604020202020204" pitchFamily="34" charset="0"/>
                <a:cs typeface="Arial" panose="020B0604020202020204" pitchFamily="34" charset="0"/>
              </a:rPr>
              <a:t>Allow safe lubrication</a:t>
            </a:r>
            <a:r>
              <a:rPr lang="en-US" altLang="en-US" sz="2000" dirty="0">
                <a:solidFill>
                  <a:srgbClr val="002060"/>
                </a:solidFill>
                <a:latin typeface="Arial" panose="020B0604020202020204" pitchFamily="34" charset="0"/>
                <a:cs typeface="Arial" panose="020B0604020202020204" pitchFamily="34" charset="0"/>
              </a:rPr>
              <a:t> - if possible, be able to lubricate the machine without removing the safeguards</a:t>
            </a:r>
          </a:p>
        </p:txBody>
      </p:sp>
    </p:spTree>
    <p:extLst>
      <p:ext uri="{BB962C8B-B14F-4D97-AF65-F5344CB8AC3E}">
        <p14:creationId xmlns:p14="http://schemas.microsoft.com/office/powerpoint/2010/main" val="246181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Methods of Machine Safeguarding</a:t>
            </a:r>
            <a:endParaRPr lang="en-US" dirty="0"/>
          </a:p>
        </p:txBody>
      </p:sp>
      <p:sp>
        <p:nvSpPr>
          <p:cNvPr id="3" name="Content Placeholder 2"/>
          <p:cNvSpPr>
            <a:spLocks noGrp="1"/>
          </p:cNvSpPr>
          <p:nvPr>
            <p:ph idx="1"/>
          </p:nvPr>
        </p:nvSpPr>
        <p:spPr>
          <a:xfrm>
            <a:off x="152400" y="1036639"/>
            <a:ext cx="4648200" cy="4906962"/>
          </a:xfrm>
        </p:spPr>
        <p:txBody>
          <a:bodyPr/>
          <a:lstStyle/>
          <a:p>
            <a:r>
              <a:rPr lang="en-US" altLang="en-US" sz="2200" dirty="0"/>
              <a:t>Guards</a:t>
            </a:r>
          </a:p>
          <a:p>
            <a:pPr lvl="1"/>
            <a:r>
              <a:rPr lang="en-US" altLang="en-US" sz="2200" dirty="0"/>
              <a:t>fixed</a:t>
            </a:r>
          </a:p>
          <a:p>
            <a:pPr lvl="1"/>
            <a:r>
              <a:rPr lang="en-US" altLang="en-US" sz="2200" dirty="0"/>
              <a:t>interlocked</a:t>
            </a:r>
          </a:p>
          <a:p>
            <a:pPr lvl="1"/>
            <a:r>
              <a:rPr lang="en-US" altLang="en-US" sz="2200" dirty="0"/>
              <a:t>adjustable</a:t>
            </a:r>
          </a:p>
          <a:p>
            <a:pPr lvl="1"/>
            <a:r>
              <a:rPr lang="en-US" altLang="en-US" sz="2200" dirty="0"/>
              <a:t>self-adjusting</a:t>
            </a:r>
          </a:p>
          <a:p>
            <a:r>
              <a:rPr lang="en-US" altLang="en-US" sz="2200" dirty="0"/>
              <a:t>Devices</a:t>
            </a:r>
          </a:p>
          <a:p>
            <a:pPr lvl="1"/>
            <a:r>
              <a:rPr lang="en-US" altLang="en-US" sz="2200" dirty="0"/>
              <a:t>presence sensing</a:t>
            </a:r>
          </a:p>
          <a:p>
            <a:pPr lvl="1"/>
            <a:r>
              <a:rPr lang="en-US" altLang="en-US" sz="2200" dirty="0"/>
              <a:t>pullback</a:t>
            </a:r>
          </a:p>
          <a:p>
            <a:pPr lvl="1"/>
            <a:r>
              <a:rPr lang="en-US" altLang="en-US" sz="2200" dirty="0"/>
              <a:t>restraint</a:t>
            </a:r>
          </a:p>
          <a:p>
            <a:pPr lvl="1"/>
            <a:r>
              <a:rPr lang="en-US" altLang="en-US" sz="2200" dirty="0"/>
              <a:t>safety controls (tripwire cable, two-hand control, etc.)</a:t>
            </a:r>
          </a:p>
          <a:p>
            <a:pPr lvl="1"/>
            <a:r>
              <a:rPr lang="en-US" altLang="en-US" sz="2200" dirty="0"/>
              <a:t>gates</a:t>
            </a:r>
          </a:p>
          <a:p>
            <a:endParaRPr lang="en-US" dirty="0"/>
          </a:p>
        </p:txBody>
      </p:sp>
      <p:sp>
        <p:nvSpPr>
          <p:cNvPr id="4" name="TextBox 3"/>
          <p:cNvSpPr txBox="1"/>
          <p:nvPr/>
        </p:nvSpPr>
        <p:spPr>
          <a:xfrm>
            <a:off x="4803228" y="1219200"/>
            <a:ext cx="3429000" cy="4265270"/>
          </a:xfrm>
          <a:prstGeom prst="rect">
            <a:avLst/>
          </a:prstGeom>
          <a:noFill/>
        </p:spPr>
        <p:txBody>
          <a:bodyPr wrap="square" rtlCol="0">
            <a:spAutoFit/>
          </a:bodyPr>
          <a:lstStyle/>
          <a:p>
            <a:pPr marL="457200"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Location/distance</a:t>
            </a:r>
          </a:p>
          <a:p>
            <a:pPr marL="457200"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Feeding and ejection methods</a:t>
            </a:r>
          </a:p>
          <a:p>
            <a:pPr lvl="1"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Automatic and/or semi-automatic feed and ejection</a:t>
            </a:r>
          </a:p>
          <a:p>
            <a:pPr lvl="1"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Robots</a:t>
            </a:r>
          </a:p>
          <a:p>
            <a:pPr marL="457200"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Miscellaneous aids</a:t>
            </a:r>
          </a:p>
          <a:p>
            <a:pPr lvl="1"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awareness barriers</a:t>
            </a:r>
          </a:p>
          <a:p>
            <a:pPr lvl="1"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protective shields</a:t>
            </a:r>
          </a:p>
          <a:p>
            <a:pPr lvl="1" indent="-342900">
              <a:spcBef>
                <a:spcPts val="528"/>
              </a:spcBef>
              <a:buFont typeface="Wingdings" panose="05000000000000000000" pitchFamily="2" charset="2"/>
              <a:buChar char="§"/>
            </a:pPr>
            <a:r>
              <a:rPr lang="en-US" altLang="en-US" sz="2200" dirty="0">
                <a:solidFill>
                  <a:srgbClr val="002060"/>
                </a:solidFill>
                <a:latin typeface="Arial" panose="020B0604020202020204" pitchFamily="34" charset="0"/>
                <a:cs typeface="Arial" panose="020B0604020202020204" pitchFamily="34" charset="0"/>
              </a:rPr>
              <a:t>hand-feeding tools</a:t>
            </a:r>
          </a:p>
        </p:txBody>
      </p:sp>
    </p:spTree>
    <p:extLst>
      <p:ext uri="{BB962C8B-B14F-4D97-AF65-F5344CB8AC3E}">
        <p14:creationId xmlns:p14="http://schemas.microsoft.com/office/powerpoint/2010/main" val="15416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856"/>
                </a:solidFill>
              </a:rPr>
              <a:t>Sponsorship</a:t>
            </a:r>
          </a:p>
        </p:txBody>
      </p:sp>
      <p:sp>
        <p:nvSpPr>
          <p:cNvPr id="9" name="Content Placeholder 8"/>
          <p:cNvSpPr>
            <a:spLocks noGrp="1"/>
          </p:cNvSpPr>
          <p:nvPr>
            <p:ph idx="1"/>
          </p:nvPr>
        </p:nvSpPr>
        <p:spPr>
          <a:xfrm>
            <a:off x="762000" y="1036639"/>
            <a:ext cx="7543800" cy="4906962"/>
          </a:xfrm>
        </p:spPr>
        <p:txBody>
          <a:bodyPr/>
          <a:lstStyle/>
          <a:p>
            <a:r>
              <a:rPr lang="en-US" dirty="0">
                <a:solidFill>
                  <a:schemeClr val="accent1">
                    <a:lumMod val="50000"/>
                  </a:schemeClr>
                </a:solidFill>
                <a:latin typeface="Arial" charset="0"/>
              </a:rPr>
              <a:t>This material was produced under grant number SH-22297-SH1 from OSHA. It does not necessarily reflect the views or policies of the U.S. Department of Labor, nor does mention of trade names, commercial products, or organizations imply endorsement by the U.S. Government. </a:t>
            </a:r>
          </a:p>
          <a:p>
            <a:r>
              <a:rPr lang="en-US" dirty="0"/>
              <a:t>Revisions were made to this material under grant number SH-05059-SH8 from the Occupational Safety and Health Administration, U.S. Department of Labor.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3276600" cy="513556"/>
          </a:xfrm>
        </p:spPr>
        <p:txBody>
          <a:bodyPr/>
          <a:lstStyle/>
          <a:p>
            <a:pPr>
              <a:defRPr/>
            </a:pPr>
            <a:r>
              <a:rPr lang="en-US" altLang="en-US" dirty="0"/>
              <a:t>Point of Operation</a:t>
            </a:r>
          </a:p>
        </p:txBody>
      </p:sp>
      <p:pic>
        <p:nvPicPr>
          <p:cNvPr id="12293" name="Picture 4" descr="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8099" y="2859881"/>
            <a:ext cx="3271838" cy="22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
        <p:nvSpPr>
          <p:cNvPr id="12294" name="Text Box 6"/>
          <p:cNvSpPr txBox="1">
            <a:spLocks noChangeArrowheads="1"/>
          </p:cNvSpPr>
          <p:nvPr/>
        </p:nvSpPr>
        <p:spPr bwMode="auto">
          <a:xfrm>
            <a:off x="1279525" y="1219200"/>
            <a:ext cx="6615112"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a:lnSpc>
                <a:spcPct val="90000"/>
              </a:lnSpc>
            </a:pPr>
            <a:r>
              <a:rPr lang="en-US" altLang="en-US" sz="2600" dirty="0">
                <a:solidFill>
                  <a:srgbClr val="002060"/>
                </a:solidFill>
              </a:rPr>
              <a:t>That point where work is performed on the material, such as cutting, shaping, boring, or forming of stock </a:t>
            </a:r>
            <a:r>
              <a:rPr lang="en-US" altLang="en-US" sz="2600" u="sng" dirty="0">
                <a:solidFill>
                  <a:srgbClr val="002060"/>
                </a:solidFill>
              </a:rPr>
              <a:t>must</a:t>
            </a:r>
            <a:r>
              <a:rPr lang="en-US" altLang="en-US" sz="2600" dirty="0">
                <a:solidFill>
                  <a:srgbClr val="002060"/>
                </a:solidFill>
              </a:rPr>
              <a:t> be guarded.</a:t>
            </a:r>
          </a:p>
        </p:txBody>
      </p:sp>
    </p:spTree>
    <p:extLst>
      <p:ext uri="{BB962C8B-B14F-4D97-AF65-F5344CB8AC3E}">
        <p14:creationId xmlns:p14="http://schemas.microsoft.com/office/powerpoint/2010/main" val="14840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various rotating parts"/>
          <p:cNvSpPr>
            <a:spLocks noGrp="1"/>
          </p:cNvSpPr>
          <p:nvPr>
            <p:ph type="title"/>
          </p:nvPr>
        </p:nvSpPr>
        <p:spPr>
          <a:xfrm>
            <a:off x="838200" y="274638"/>
            <a:ext cx="7619999" cy="487362"/>
          </a:xfrm>
        </p:spPr>
        <p:txBody>
          <a:bodyPr/>
          <a:lstStyle/>
          <a:p>
            <a:r>
              <a:rPr lang="en-US" altLang="en-US" dirty="0"/>
              <a:t>Rotating Parts</a:t>
            </a:r>
            <a:endParaRPr lang="en-US" dirty="0"/>
          </a:p>
        </p:txBody>
      </p:sp>
      <p:pic>
        <p:nvPicPr>
          <p:cNvPr id="5" name="Content Placeholder 4" descr="various rotating part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06071" y="1036638"/>
            <a:ext cx="7131857" cy="4906962"/>
          </a:xfrm>
        </p:spPr>
      </p:pic>
    </p:spTree>
    <p:extLst>
      <p:ext uri="{BB962C8B-B14F-4D97-AF65-F5344CB8AC3E}">
        <p14:creationId xmlns:p14="http://schemas.microsoft.com/office/powerpoint/2010/main" val="3798940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67599" cy="487362"/>
          </a:xfrm>
        </p:spPr>
        <p:txBody>
          <a:bodyPr/>
          <a:lstStyle/>
          <a:p>
            <a:r>
              <a:rPr lang="en-US" altLang="en-US" dirty="0"/>
              <a:t>In-Running Nip Points</a:t>
            </a:r>
            <a:endParaRPr lang="en-US" dirty="0"/>
          </a:p>
        </p:txBody>
      </p:sp>
      <p:pic>
        <p:nvPicPr>
          <p:cNvPr id="3" name="Picture 2" descr="three main types of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76" y="1085088"/>
            <a:ext cx="8156448" cy="4687824"/>
          </a:xfrm>
          <a:prstGeom prst="rect">
            <a:avLst/>
          </a:prstGeom>
        </p:spPr>
      </p:pic>
    </p:spTree>
    <p:extLst>
      <p:ext uri="{BB962C8B-B14F-4D97-AF65-F5344CB8AC3E}">
        <p14:creationId xmlns:p14="http://schemas.microsoft.com/office/powerpoint/2010/main" val="339365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199" cy="487362"/>
          </a:xfrm>
        </p:spPr>
        <p:txBody>
          <a:bodyPr/>
          <a:lstStyle/>
          <a:p>
            <a:r>
              <a:rPr lang="en-US" altLang="en-US" dirty="0"/>
              <a:t>Fixed Guard</a:t>
            </a:r>
            <a:endParaRPr lang="en-US" dirty="0"/>
          </a:p>
        </p:txBody>
      </p:sp>
      <p:sp>
        <p:nvSpPr>
          <p:cNvPr id="3" name="Content Placeholder 2" descr="example of fixed guards"/>
          <p:cNvSpPr>
            <a:spLocks noGrp="1"/>
          </p:cNvSpPr>
          <p:nvPr>
            <p:ph idx="1"/>
          </p:nvPr>
        </p:nvSpPr>
        <p:spPr>
          <a:xfrm>
            <a:off x="381000" y="1036639"/>
            <a:ext cx="8610600" cy="4906962"/>
          </a:xfrm>
        </p:spPr>
        <p:txBody>
          <a:bodyPr/>
          <a:lstStyle/>
          <a:p>
            <a:pPr marL="0" indent="0">
              <a:buNone/>
            </a:pPr>
            <a:r>
              <a:rPr lang="en-US" altLang="en-US" dirty="0">
                <a:solidFill>
                  <a:srgbClr val="002060"/>
                </a:solidFill>
              </a:rPr>
              <a:t>Provides a barrier - a permanent part of the machine, preferable to all other types of guards.</a:t>
            </a:r>
          </a:p>
        </p:txBody>
      </p:sp>
      <p:pic>
        <p:nvPicPr>
          <p:cNvPr id="4" name="Picture 4" descr="fixed gu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76313"/>
            <a:ext cx="4879181" cy="39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pic>
        <p:nvPicPr>
          <p:cNvPr id="5" name="Picture 5" descr="hazard barri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2076313"/>
            <a:ext cx="2010048" cy="34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Tree>
    <p:extLst>
      <p:ext uri="{BB962C8B-B14F-4D97-AF65-F5344CB8AC3E}">
        <p14:creationId xmlns:p14="http://schemas.microsoft.com/office/powerpoint/2010/main" val="153145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Interlocked Guard</a:t>
            </a:r>
            <a:endParaRPr lang="en-US" dirty="0"/>
          </a:p>
        </p:txBody>
      </p:sp>
      <p:sp>
        <p:nvSpPr>
          <p:cNvPr id="3" name="Content Placeholder 2"/>
          <p:cNvSpPr>
            <a:spLocks noGrp="1"/>
          </p:cNvSpPr>
          <p:nvPr>
            <p:ph idx="1"/>
          </p:nvPr>
        </p:nvSpPr>
        <p:spPr/>
        <p:txBody>
          <a:bodyPr/>
          <a:lstStyle/>
          <a:p>
            <a:pPr marL="0" indent="0">
              <a:buNone/>
            </a:pPr>
            <a:r>
              <a:rPr lang="en-US" altLang="en-US" dirty="0"/>
              <a:t>When this type of guard is opened or removed, the tripping mechanism and/or power automatically shuts off or disengages, and the machine cannot cycle or be started until the guard is back in place.</a:t>
            </a:r>
          </a:p>
          <a:p>
            <a:endParaRPr lang="en-US" dirty="0"/>
          </a:p>
        </p:txBody>
      </p:sp>
      <p:pic>
        <p:nvPicPr>
          <p:cNvPr id="4" name="Picture 1029" descr="interlocked guard on revolving dr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438400"/>
            <a:ext cx="3971924" cy="33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
        <p:nvSpPr>
          <p:cNvPr id="7" name="Text Box 1030"/>
          <p:cNvSpPr txBox="1">
            <a:spLocks noChangeArrowheads="1"/>
          </p:cNvSpPr>
          <p:nvPr/>
        </p:nvSpPr>
        <p:spPr bwMode="auto">
          <a:xfrm>
            <a:off x="6525349" y="2519382"/>
            <a:ext cx="2230437" cy="1196975"/>
          </a:xfrm>
          <a:prstGeom prst="rect">
            <a:avLst/>
          </a:prstGeom>
          <a:solidFill>
            <a:srgbClr val="FFFFCC"/>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rPr>
              <a:t>Interlocked guard on revolving drum</a:t>
            </a:r>
          </a:p>
        </p:txBody>
      </p:sp>
      <p:sp>
        <p:nvSpPr>
          <p:cNvPr id="8" name="AutoShape 1032">
            <a:extLst>
              <a:ext uri="{C183D7F6-B498-43B3-948B-1728B52AA6E4}">
                <adec:decorative xmlns:adec="http://schemas.microsoft.com/office/drawing/2017/decorative" val="1"/>
              </a:ext>
            </a:extLst>
          </p:cNvPr>
          <p:cNvSpPr>
            <a:spLocks noChangeArrowheads="1"/>
          </p:cNvSpPr>
          <p:nvPr/>
        </p:nvSpPr>
        <p:spPr bwMode="auto">
          <a:xfrm rot="20694373">
            <a:off x="5201033" y="2939564"/>
            <a:ext cx="1084262" cy="176212"/>
          </a:xfrm>
          <a:prstGeom prst="leftArrow">
            <a:avLst>
              <a:gd name="adj1" fmla="val 50000"/>
              <a:gd name="adj2" fmla="val 153829"/>
            </a:avLst>
          </a:prstGeom>
          <a:solidFill>
            <a:srgbClr val="FFFFFF"/>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solidFill>
                <a:srgbClr val="FFFFFF"/>
              </a:solidFill>
              <a:effectLst/>
              <a:uLnTx/>
              <a:uFillTx/>
              <a:latin typeface="Arial" panose="020B0604020202020204" pitchFamily="34" charset="0"/>
            </a:endParaRPr>
          </a:p>
        </p:txBody>
      </p:sp>
    </p:spTree>
    <p:extLst>
      <p:ext uri="{BB962C8B-B14F-4D97-AF65-F5344CB8AC3E}">
        <p14:creationId xmlns:p14="http://schemas.microsoft.com/office/powerpoint/2010/main" val="15923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799" cy="487362"/>
          </a:xfrm>
        </p:spPr>
        <p:txBody>
          <a:bodyPr/>
          <a:lstStyle/>
          <a:p>
            <a:r>
              <a:rPr lang="en-US" altLang="en-US" dirty="0"/>
              <a:t>Adjustable Guard</a:t>
            </a:r>
            <a:endParaRPr lang="en-US" dirty="0"/>
          </a:p>
        </p:txBody>
      </p:sp>
      <p:sp>
        <p:nvSpPr>
          <p:cNvPr id="3" name="Content Placeholder 2" descr="adjustable gurd"/>
          <p:cNvSpPr>
            <a:spLocks noGrp="1"/>
          </p:cNvSpPr>
          <p:nvPr>
            <p:ph idx="1"/>
          </p:nvPr>
        </p:nvSpPr>
        <p:spPr>
          <a:xfrm>
            <a:off x="533400" y="1066800"/>
            <a:ext cx="7848600" cy="4906962"/>
          </a:xfrm>
        </p:spPr>
        <p:txBody>
          <a:bodyPr/>
          <a:lstStyle/>
          <a:p>
            <a:r>
              <a:rPr lang="en-US" altLang="en-US" dirty="0"/>
              <a:t>Provides a barrier which may be adjusted to facilitate a variety of production operations.</a:t>
            </a:r>
          </a:p>
          <a:p>
            <a:pPr marL="0" indent="0">
              <a:buNone/>
            </a:pPr>
            <a:endParaRPr lang="en-US" dirty="0"/>
          </a:p>
        </p:txBody>
      </p:sp>
      <p:pic>
        <p:nvPicPr>
          <p:cNvPr id="4" name="Picture 3076" descr="bandsaw bla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3150720"/>
            <a:ext cx="1850231" cy="224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0066"/>
                </a:solidFill>
                <a:miter lim="800000"/>
                <a:headEnd/>
                <a:tailEnd/>
              </a14:hiddenLine>
            </a:ext>
          </a:extLst>
        </p:spPr>
      </p:pic>
      <p:sp>
        <p:nvSpPr>
          <p:cNvPr id="5" name="Text Box 3077"/>
          <p:cNvSpPr txBox="1">
            <a:spLocks noChangeArrowheads="1"/>
          </p:cNvSpPr>
          <p:nvPr/>
        </p:nvSpPr>
        <p:spPr bwMode="auto">
          <a:xfrm>
            <a:off x="5510213" y="3856037"/>
            <a:ext cx="2609850" cy="83185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a:spcBef>
                <a:spcPct val="50000"/>
              </a:spcBef>
            </a:pPr>
            <a:r>
              <a:rPr lang="en-US" altLang="en-US" sz="2400">
                <a:solidFill>
                  <a:schemeClr val="tx1"/>
                </a:solidFill>
              </a:rPr>
              <a:t>Bandsaw blade adjustable guard</a:t>
            </a:r>
          </a:p>
        </p:txBody>
      </p:sp>
      <p:sp>
        <p:nvSpPr>
          <p:cNvPr id="6" name="AutoShape 3079">
            <a:extLst>
              <a:ext uri="{C183D7F6-B498-43B3-948B-1728B52AA6E4}">
                <adec:decorative xmlns:adec="http://schemas.microsoft.com/office/drawing/2017/decorative" val="1"/>
              </a:ext>
            </a:extLst>
          </p:cNvPr>
          <p:cNvSpPr>
            <a:spLocks noChangeArrowheads="1"/>
          </p:cNvSpPr>
          <p:nvPr/>
        </p:nvSpPr>
        <p:spPr bwMode="auto">
          <a:xfrm rot="20017425">
            <a:off x="4386263" y="4305300"/>
            <a:ext cx="1084262" cy="176212"/>
          </a:xfrm>
          <a:prstGeom prst="leftArrow">
            <a:avLst>
              <a:gd name="adj1" fmla="val 50000"/>
              <a:gd name="adj2" fmla="val 153829"/>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4110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Self-Adjusting Guard</a:t>
            </a:r>
            <a:endParaRPr lang="en-US" dirty="0"/>
          </a:p>
        </p:txBody>
      </p:sp>
      <p:sp>
        <p:nvSpPr>
          <p:cNvPr id="3" name="Content Placeholder 2"/>
          <p:cNvSpPr>
            <a:spLocks noGrp="1"/>
          </p:cNvSpPr>
          <p:nvPr>
            <p:ph idx="1"/>
          </p:nvPr>
        </p:nvSpPr>
        <p:spPr/>
        <p:txBody>
          <a:bodyPr/>
          <a:lstStyle/>
          <a:p>
            <a:pPr marL="0" indent="0">
              <a:buNone/>
            </a:pPr>
            <a:r>
              <a:rPr lang="en-US" altLang="en-US" dirty="0"/>
              <a:t>Provides a barrier which moves according to the size of the stock entering the danger area.</a:t>
            </a:r>
          </a:p>
          <a:p>
            <a:pPr marL="0" indent="0">
              <a:buNone/>
            </a:pPr>
            <a:endParaRPr lang="en-US" dirty="0"/>
          </a:p>
        </p:txBody>
      </p:sp>
      <p:pic>
        <p:nvPicPr>
          <p:cNvPr id="7" name="Picture 6" descr="worker using self adjusting gu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3383" y="2209800"/>
            <a:ext cx="2886075" cy="2827176"/>
          </a:xfrm>
          <a:prstGeom prst="rect">
            <a:avLst/>
          </a:prstGeom>
        </p:spPr>
      </p:pic>
      <p:sp>
        <p:nvSpPr>
          <p:cNvPr id="4" name="Text Box 1029"/>
          <p:cNvSpPr txBox="1">
            <a:spLocks noChangeArrowheads="1"/>
          </p:cNvSpPr>
          <p:nvPr/>
        </p:nvSpPr>
        <p:spPr bwMode="auto">
          <a:xfrm>
            <a:off x="5715000" y="2603500"/>
            <a:ext cx="2870200" cy="83185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a:spcBef>
                <a:spcPct val="50000"/>
              </a:spcBef>
            </a:pPr>
            <a:r>
              <a:rPr lang="en-US" altLang="en-US" sz="2400">
                <a:solidFill>
                  <a:schemeClr val="tx1"/>
                </a:solidFill>
              </a:rPr>
              <a:t>Circular table saw self-adjusting guard</a:t>
            </a:r>
          </a:p>
        </p:txBody>
      </p:sp>
      <p:sp>
        <p:nvSpPr>
          <p:cNvPr id="5" name="AutoShape 1031">
            <a:extLst>
              <a:ext uri="{C183D7F6-B498-43B3-948B-1728B52AA6E4}">
                <adec:decorative xmlns:adec="http://schemas.microsoft.com/office/drawing/2017/decorative" val="1"/>
              </a:ext>
            </a:extLst>
          </p:cNvPr>
          <p:cNvSpPr>
            <a:spLocks noChangeArrowheads="1"/>
          </p:cNvSpPr>
          <p:nvPr/>
        </p:nvSpPr>
        <p:spPr bwMode="auto">
          <a:xfrm rot="20017425">
            <a:off x="4602163" y="2992438"/>
            <a:ext cx="1084262" cy="176212"/>
          </a:xfrm>
          <a:prstGeom prst="leftArrow">
            <a:avLst>
              <a:gd name="adj1" fmla="val 50000"/>
              <a:gd name="adj2" fmla="val 153829"/>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9232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391399" cy="487362"/>
          </a:xfrm>
        </p:spPr>
        <p:txBody>
          <a:bodyPr/>
          <a:lstStyle/>
          <a:p>
            <a:r>
              <a:rPr lang="en-US" altLang="en-US" dirty="0"/>
              <a:t>Pullback Device</a:t>
            </a:r>
            <a:endParaRPr lang="en-US" dirty="0"/>
          </a:p>
        </p:txBody>
      </p:sp>
      <p:sp>
        <p:nvSpPr>
          <p:cNvPr id="3" name="Content Placeholder 2"/>
          <p:cNvSpPr>
            <a:spLocks noGrp="1"/>
          </p:cNvSpPr>
          <p:nvPr>
            <p:ph idx="1"/>
          </p:nvPr>
        </p:nvSpPr>
        <p:spPr>
          <a:xfrm>
            <a:off x="838200" y="1066800"/>
            <a:ext cx="4495800" cy="4906962"/>
          </a:xfrm>
        </p:spPr>
        <p:txBody>
          <a:bodyPr/>
          <a:lstStyle/>
          <a:p>
            <a:r>
              <a:rPr lang="en-US" altLang="en-US" dirty="0">
                <a:solidFill>
                  <a:srgbClr val="002060"/>
                </a:solidFill>
              </a:rPr>
              <a:t>Utilizes a series of cables attached to the operator’s hands, wrists, and/or arms</a:t>
            </a:r>
          </a:p>
          <a:p>
            <a:r>
              <a:rPr lang="en-US" altLang="en-US" dirty="0">
                <a:solidFill>
                  <a:srgbClr val="002060"/>
                </a:solidFill>
              </a:rPr>
              <a:t>Primarily used on machines with stroking action</a:t>
            </a:r>
          </a:p>
          <a:p>
            <a:r>
              <a:rPr lang="en-US" altLang="en-US" dirty="0">
                <a:solidFill>
                  <a:srgbClr val="002060"/>
                </a:solidFill>
              </a:rPr>
              <a:t>Allows access to the point of operation when the slide/ram is up</a:t>
            </a:r>
          </a:p>
          <a:p>
            <a:r>
              <a:rPr lang="en-US" altLang="en-US" dirty="0">
                <a:solidFill>
                  <a:srgbClr val="002060"/>
                </a:solidFill>
              </a:rPr>
              <a:t>Withdraws hands when the slide/ram begins to descend</a:t>
            </a:r>
          </a:p>
          <a:p>
            <a:endParaRPr lang="en-US" dirty="0"/>
          </a:p>
        </p:txBody>
      </p:sp>
      <p:pic>
        <p:nvPicPr>
          <p:cNvPr id="5" name="Picture 4" descr="Pullback (Full) Hands in Di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2517" y="1828800"/>
            <a:ext cx="1785938" cy="2727158"/>
          </a:xfrm>
          <a:prstGeom prst="rect">
            <a:avLst/>
          </a:prstGeom>
        </p:spPr>
      </p:pic>
    </p:spTree>
    <p:extLst>
      <p:ext uri="{BB962C8B-B14F-4D97-AF65-F5344CB8AC3E}">
        <p14:creationId xmlns:p14="http://schemas.microsoft.com/office/powerpoint/2010/main" val="424934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picture of person wearing restraint device"/>
          <p:cNvSpPr>
            <a:spLocks noGrp="1"/>
          </p:cNvSpPr>
          <p:nvPr>
            <p:ph type="title"/>
          </p:nvPr>
        </p:nvSpPr>
        <p:spPr>
          <a:xfrm>
            <a:off x="685800" y="274638"/>
            <a:ext cx="7772399" cy="487362"/>
          </a:xfrm>
        </p:spPr>
        <p:txBody>
          <a:bodyPr/>
          <a:lstStyle/>
          <a:p>
            <a:r>
              <a:rPr lang="en-US" altLang="en-US" dirty="0"/>
              <a:t>Restraint Device</a:t>
            </a:r>
            <a:endParaRPr lang="en-US" dirty="0"/>
          </a:p>
        </p:txBody>
      </p:sp>
      <p:sp>
        <p:nvSpPr>
          <p:cNvPr id="3" name="Content Placeholder 2"/>
          <p:cNvSpPr>
            <a:spLocks noGrp="1"/>
          </p:cNvSpPr>
          <p:nvPr>
            <p:ph idx="1"/>
          </p:nvPr>
        </p:nvSpPr>
        <p:spPr>
          <a:xfrm>
            <a:off x="304800" y="1600200"/>
            <a:ext cx="4953000" cy="4343400"/>
          </a:xfrm>
        </p:spPr>
        <p:txBody>
          <a:bodyPr/>
          <a:lstStyle/>
          <a:p>
            <a:r>
              <a:rPr lang="en-US" altLang="en-US" dirty="0"/>
              <a:t>Uses cables or straps attached to the operator’s hands and a fixed point</a:t>
            </a:r>
          </a:p>
          <a:p>
            <a:r>
              <a:rPr lang="en-US" altLang="en-US" dirty="0"/>
              <a:t>Must be adjusted to let the operator’s hands travel within a predetermined safe area</a:t>
            </a:r>
          </a:p>
          <a:p>
            <a:r>
              <a:rPr lang="en-US" altLang="en-US" dirty="0"/>
              <a:t>Hand-feeding tools are often necessary if the operation involves placing material into the danger area</a:t>
            </a:r>
          </a:p>
          <a:p>
            <a:endParaRPr lang="en-US" dirty="0"/>
          </a:p>
        </p:txBody>
      </p:sp>
      <p:pic>
        <p:nvPicPr>
          <p:cNvPr id="4" name="Picture 4" descr="restraint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514600"/>
            <a:ext cx="3502491" cy="2672483"/>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1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238999" cy="487362"/>
          </a:xfrm>
        </p:spPr>
        <p:txBody>
          <a:bodyPr/>
          <a:lstStyle/>
          <a:p>
            <a:r>
              <a:rPr lang="en-US" altLang="en-US" dirty="0"/>
              <a:t>Safety Tripwire Cables</a:t>
            </a:r>
            <a:endParaRPr lang="en-US" dirty="0"/>
          </a:p>
        </p:txBody>
      </p:sp>
      <p:sp>
        <p:nvSpPr>
          <p:cNvPr id="3" name="Content Placeholder 2" descr="person resetting tripwire cables"/>
          <p:cNvSpPr>
            <a:spLocks noGrp="1"/>
          </p:cNvSpPr>
          <p:nvPr>
            <p:ph idx="1"/>
          </p:nvPr>
        </p:nvSpPr>
        <p:spPr>
          <a:xfrm>
            <a:off x="838200" y="1219200"/>
            <a:ext cx="3581400" cy="4906962"/>
          </a:xfrm>
        </p:spPr>
        <p:txBody>
          <a:bodyPr/>
          <a:lstStyle/>
          <a:p>
            <a:r>
              <a:rPr lang="en-US" altLang="en-US" dirty="0">
                <a:solidFill>
                  <a:srgbClr val="002060"/>
                </a:solidFill>
              </a:rPr>
              <a:t>Device located around the perimeter of or near the danger area</a:t>
            </a:r>
          </a:p>
          <a:p>
            <a:r>
              <a:rPr lang="en-US" altLang="en-US" dirty="0">
                <a:solidFill>
                  <a:srgbClr val="002060"/>
                </a:solidFill>
              </a:rPr>
              <a:t>Operator must be able to reach the cable to stop the machine</a:t>
            </a:r>
          </a:p>
          <a:p>
            <a:endParaRPr lang="en-US" dirty="0"/>
          </a:p>
        </p:txBody>
      </p:sp>
      <p:pic>
        <p:nvPicPr>
          <p:cNvPr id="5" name="Picture 4" descr="manual reset of tripwire c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2679" y="1219200"/>
            <a:ext cx="3255264" cy="3901440"/>
          </a:xfrm>
          <a:prstGeom prst="rect">
            <a:avLst/>
          </a:prstGeom>
        </p:spPr>
      </p:pic>
    </p:spTree>
    <p:extLst>
      <p:ext uri="{BB962C8B-B14F-4D97-AF65-F5344CB8AC3E}">
        <p14:creationId xmlns:p14="http://schemas.microsoft.com/office/powerpoint/2010/main" val="321959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p:txBody>
          <a:bodyPr/>
          <a:lstStyle/>
          <a:p>
            <a:r>
              <a:rPr lang="en-US" altLang="en-US" dirty="0">
                <a:solidFill>
                  <a:srgbClr val="002060"/>
                </a:solidFill>
              </a:rPr>
              <a:t>Crushed hands and arms, severed fingers, blindness - the list of possible machinery-related injuries is as long as it is horrifying.  Safeguards are essential for protecting workers from needless and preventable injuries.</a:t>
            </a:r>
          </a:p>
          <a:p>
            <a:endParaRPr lang="en-US" altLang="en-US" dirty="0">
              <a:solidFill>
                <a:srgbClr val="002060"/>
              </a:solidFill>
            </a:endParaRPr>
          </a:p>
          <a:p>
            <a:r>
              <a:rPr lang="en-US" altLang="en-US" dirty="0">
                <a:solidFill>
                  <a:srgbClr val="002060"/>
                </a:solidFill>
              </a:rPr>
              <a:t>A good rule to remember is:  </a:t>
            </a:r>
            <a:r>
              <a:rPr lang="en-US" altLang="en-US" u="sng" dirty="0">
                <a:solidFill>
                  <a:srgbClr val="002060"/>
                </a:solidFill>
              </a:rPr>
              <a:t>Any machine part, function, or process which may cause injury must be safeguarded</a:t>
            </a:r>
            <a:r>
              <a:rPr lang="en-US" altLang="en-US" dirty="0">
                <a:solidFill>
                  <a:srgbClr val="002060"/>
                </a:solidFill>
              </a:rPr>
              <a:t>.</a:t>
            </a:r>
          </a:p>
          <a:p>
            <a:endParaRPr lang="en-US" altLang="en-US" dirty="0">
              <a:solidFill>
                <a:srgbClr val="002060"/>
              </a:solidFill>
            </a:endParaRPr>
          </a:p>
          <a:p>
            <a:r>
              <a:rPr lang="en-US" altLang="en-US" dirty="0">
                <a:solidFill>
                  <a:srgbClr val="002060"/>
                </a:solidFill>
              </a:rPr>
              <a:t>Where the operation of a machine can injure the operator or other workers, the hazard must be controlled or eliminated.</a:t>
            </a:r>
          </a:p>
          <a:p>
            <a:endParaRPr lang="en-US" dirty="0"/>
          </a:p>
        </p:txBody>
      </p:sp>
    </p:spTree>
    <p:extLst>
      <p:ext uri="{BB962C8B-B14F-4D97-AF65-F5344CB8AC3E}">
        <p14:creationId xmlns:p14="http://schemas.microsoft.com/office/powerpoint/2010/main" val="1602523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799" cy="487362"/>
          </a:xfrm>
        </p:spPr>
        <p:txBody>
          <a:bodyPr/>
          <a:lstStyle/>
          <a:p>
            <a:r>
              <a:rPr lang="en-US" altLang="en-US" dirty="0"/>
              <a:t>Two-Hand Control</a:t>
            </a:r>
            <a:endParaRPr lang="en-US" dirty="0"/>
          </a:p>
        </p:txBody>
      </p:sp>
      <p:sp>
        <p:nvSpPr>
          <p:cNvPr id="3" name="Content Placeholder 2"/>
          <p:cNvSpPr>
            <a:spLocks noGrp="1"/>
          </p:cNvSpPr>
          <p:nvPr>
            <p:ph idx="1"/>
          </p:nvPr>
        </p:nvSpPr>
        <p:spPr>
          <a:xfrm>
            <a:off x="381000" y="1143000"/>
            <a:ext cx="4267200" cy="4906962"/>
          </a:xfrm>
        </p:spPr>
        <p:txBody>
          <a:bodyPr/>
          <a:lstStyle/>
          <a:p>
            <a:r>
              <a:rPr lang="en-US" altLang="en-US" dirty="0"/>
              <a:t>Requires constant, concurrent pressure to activate the machine</a:t>
            </a:r>
          </a:p>
          <a:p>
            <a:r>
              <a:rPr lang="en-US" altLang="en-US" dirty="0"/>
              <a:t>The operator’s hands are required to be at a safe location (on control buttons) and at a safe distance from the danger area while the machine completes its closing cycle</a:t>
            </a:r>
          </a:p>
          <a:p>
            <a:endParaRPr lang="en-US" dirty="0"/>
          </a:p>
        </p:txBody>
      </p:sp>
      <p:pic>
        <p:nvPicPr>
          <p:cNvPr id="4" name="Picture 6" descr="MACHINE GUAR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295400"/>
            <a:ext cx="4054802" cy="326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660066"/>
                </a:solidFill>
                <a:miter lim="800000"/>
                <a:headEnd/>
                <a:tailEnd/>
              </a14:hiddenLine>
            </a:ext>
          </a:extLst>
        </p:spPr>
      </p:pic>
    </p:spTree>
    <p:extLst>
      <p:ext uri="{BB962C8B-B14F-4D97-AF65-F5344CB8AC3E}">
        <p14:creationId xmlns:p14="http://schemas.microsoft.com/office/powerpoint/2010/main" val="286154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Gate</a:t>
            </a:r>
            <a:endParaRPr lang="en-US" dirty="0"/>
          </a:p>
        </p:txBody>
      </p:sp>
      <p:sp>
        <p:nvSpPr>
          <p:cNvPr id="3" name="Content Placeholder 2"/>
          <p:cNvSpPr>
            <a:spLocks noGrp="1"/>
          </p:cNvSpPr>
          <p:nvPr>
            <p:ph idx="1"/>
          </p:nvPr>
        </p:nvSpPr>
        <p:spPr>
          <a:xfrm>
            <a:off x="152400" y="1036638"/>
            <a:ext cx="8839200" cy="5040311"/>
          </a:xfrm>
        </p:spPr>
        <p:txBody>
          <a:bodyPr/>
          <a:lstStyle/>
          <a:p>
            <a:pPr>
              <a:spcBef>
                <a:spcPct val="50000"/>
              </a:spcBef>
            </a:pPr>
            <a:r>
              <a:rPr lang="en-US" altLang="en-US" dirty="0"/>
              <a:t>Movable barrier device which protects the operator at the point of operation before the machine cycle can be started</a:t>
            </a:r>
          </a:p>
          <a:p>
            <a:pPr>
              <a:spcBef>
                <a:spcPct val="50000"/>
              </a:spcBef>
            </a:pPr>
            <a:r>
              <a:rPr lang="en-US" altLang="en-US" dirty="0"/>
              <a:t>If the gate does not fully close, machine will not function</a:t>
            </a:r>
          </a:p>
          <a:p>
            <a:endParaRPr lang="en-US" dirty="0"/>
          </a:p>
        </p:txBody>
      </p:sp>
      <p:pic>
        <p:nvPicPr>
          <p:cNvPr id="9" name="Picture 8" descr="gate(op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3400" y="2832434"/>
            <a:ext cx="2143125" cy="2173705"/>
          </a:xfrm>
          <a:prstGeom prst="rect">
            <a:avLst/>
          </a:prstGeom>
        </p:spPr>
      </p:pic>
      <p:sp>
        <p:nvSpPr>
          <p:cNvPr id="4" name="Text Box 11"/>
          <p:cNvSpPr txBox="1">
            <a:spLocks noChangeArrowheads="1"/>
          </p:cNvSpPr>
          <p:nvPr/>
        </p:nvSpPr>
        <p:spPr bwMode="auto">
          <a:xfrm>
            <a:off x="1822450" y="5610225"/>
            <a:ext cx="1703388" cy="466725"/>
          </a:xfrm>
          <a:prstGeom prst="rect">
            <a:avLst/>
          </a:prstGeom>
          <a:solidFill>
            <a:srgbClr val="FFFFCC"/>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Gate Open</a:t>
            </a:r>
          </a:p>
        </p:txBody>
      </p:sp>
      <p:pic>
        <p:nvPicPr>
          <p:cNvPr id="8" name="Picture 7" descr="gate(clos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7524" y="2864518"/>
            <a:ext cx="2143125" cy="2141621"/>
          </a:xfrm>
          <a:prstGeom prst="rect">
            <a:avLst/>
          </a:prstGeom>
        </p:spPr>
      </p:pic>
      <p:sp>
        <p:nvSpPr>
          <p:cNvPr id="5" name="Text Box 12"/>
          <p:cNvSpPr txBox="1">
            <a:spLocks noChangeArrowheads="1"/>
          </p:cNvSpPr>
          <p:nvPr/>
        </p:nvSpPr>
        <p:spPr bwMode="auto">
          <a:xfrm>
            <a:off x="5715000" y="5610225"/>
            <a:ext cx="1908175" cy="466725"/>
          </a:xfrm>
          <a:prstGeom prst="rect">
            <a:avLst/>
          </a:prstGeom>
          <a:solidFill>
            <a:srgbClr val="FFFFCC"/>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panose="020B0604020202020204" pitchFamily="34" charset="0"/>
              </a:rPr>
              <a:t>Gate Closed</a:t>
            </a:r>
          </a:p>
        </p:txBody>
      </p:sp>
    </p:spTree>
    <p:extLst>
      <p:ext uri="{BB962C8B-B14F-4D97-AF65-F5344CB8AC3E}">
        <p14:creationId xmlns:p14="http://schemas.microsoft.com/office/powerpoint/2010/main" val="412839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Safeguarding by Location/Distance</a:t>
            </a:r>
            <a:endParaRPr lang="en-US" dirty="0"/>
          </a:p>
        </p:txBody>
      </p:sp>
      <p:sp>
        <p:nvSpPr>
          <p:cNvPr id="3" name="Content Placeholder 2"/>
          <p:cNvSpPr>
            <a:spLocks noGrp="1"/>
          </p:cNvSpPr>
          <p:nvPr>
            <p:ph idx="1"/>
          </p:nvPr>
        </p:nvSpPr>
        <p:spPr>
          <a:xfrm>
            <a:off x="152400" y="1036639"/>
            <a:ext cx="3733800" cy="4906962"/>
          </a:xfrm>
        </p:spPr>
        <p:txBody>
          <a:bodyPr/>
          <a:lstStyle/>
          <a:p>
            <a:r>
              <a:rPr lang="en-US" altLang="en-US" dirty="0"/>
              <a:t>Locate the machine or its dangerous moving parts so that they are not accessible or do not present a hazard to a worker during normal operation</a:t>
            </a:r>
          </a:p>
          <a:p>
            <a:r>
              <a:rPr lang="en-US" altLang="en-US" dirty="0"/>
              <a:t>Maintain a safe distance from the danger area</a:t>
            </a:r>
          </a:p>
          <a:p>
            <a:endParaRPr lang="en-US" dirty="0"/>
          </a:p>
        </p:txBody>
      </p:sp>
      <p:pic>
        <p:nvPicPr>
          <p:cNvPr id="4" name="Picture 5" descr="safeguarding approa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7864" y="1371600"/>
            <a:ext cx="3579019" cy="314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Tree>
    <p:extLst>
      <p:ext uri="{BB962C8B-B14F-4D97-AF65-F5344CB8AC3E}">
        <p14:creationId xmlns:p14="http://schemas.microsoft.com/office/powerpoint/2010/main" val="175231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Automatic Feed</a:t>
            </a:r>
            <a:endParaRPr lang="en-US" dirty="0"/>
          </a:p>
        </p:txBody>
      </p:sp>
      <p:pic>
        <p:nvPicPr>
          <p:cNvPr id="4" name="Picture 4" descr="machguard-filte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070036" y="1036638"/>
            <a:ext cx="5003928"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0066"/>
                </a:solidFill>
                <a:miter lim="800000"/>
                <a:headEnd/>
                <a:tailEnd/>
              </a14:hiddenLine>
            </a:ext>
          </a:extLst>
        </p:spPr>
      </p:pic>
    </p:spTree>
    <p:extLst>
      <p:ext uri="{BB962C8B-B14F-4D97-AF65-F5344CB8AC3E}">
        <p14:creationId xmlns:p14="http://schemas.microsoft.com/office/powerpoint/2010/main" val="103011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67599" cy="487362"/>
          </a:xfrm>
        </p:spPr>
        <p:txBody>
          <a:bodyPr/>
          <a:lstStyle/>
          <a:p>
            <a:r>
              <a:rPr lang="en-US" altLang="en-US" dirty="0"/>
              <a:t>Robots</a:t>
            </a:r>
            <a:endParaRPr lang="en-US" dirty="0"/>
          </a:p>
        </p:txBody>
      </p:sp>
      <p:sp>
        <p:nvSpPr>
          <p:cNvPr id="3" name="Content Placeholder 2"/>
          <p:cNvSpPr>
            <a:spLocks noGrp="1"/>
          </p:cNvSpPr>
          <p:nvPr>
            <p:ph idx="1"/>
          </p:nvPr>
        </p:nvSpPr>
        <p:spPr>
          <a:xfrm>
            <a:off x="762000" y="1066801"/>
            <a:ext cx="3886200" cy="4876800"/>
          </a:xfrm>
        </p:spPr>
        <p:txBody>
          <a:bodyPr/>
          <a:lstStyle/>
          <a:p>
            <a:r>
              <a:rPr lang="en-US" altLang="en-US" dirty="0"/>
              <a:t>Machines that load and unload stock, assemble parts, transfer objects, or perform other tasks</a:t>
            </a:r>
          </a:p>
          <a:p>
            <a:r>
              <a:rPr lang="en-US" altLang="en-US" dirty="0"/>
              <a:t>Best used in high-production processes requiring repeated routines where they prevent other hazards to employees</a:t>
            </a:r>
          </a:p>
          <a:p>
            <a:endParaRPr lang="en-US" dirty="0"/>
          </a:p>
        </p:txBody>
      </p:sp>
      <p:pic>
        <p:nvPicPr>
          <p:cNvPr id="5" name="Picture 4" descr="robot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066800"/>
            <a:ext cx="3852672" cy="4474464"/>
          </a:xfrm>
          <a:prstGeom prst="rect">
            <a:avLst/>
          </a:prstGeom>
        </p:spPr>
      </p:pic>
    </p:spTree>
    <p:extLst>
      <p:ext uri="{BB962C8B-B14F-4D97-AF65-F5344CB8AC3E}">
        <p14:creationId xmlns:p14="http://schemas.microsoft.com/office/powerpoint/2010/main" val="220301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Protective Shields</a:t>
            </a:r>
            <a:endParaRPr lang="en-US" dirty="0"/>
          </a:p>
        </p:txBody>
      </p:sp>
      <p:sp>
        <p:nvSpPr>
          <p:cNvPr id="3" name="Content Placeholder 2"/>
          <p:cNvSpPr>
            <a:spLocks noGrp="1"/>
          </p:cNvSpPr>
          <p:nvPr>
            <p:ph idx="1"/>
          </p:nvPr>
        </p:nvSpPr>
        <p:spPr/>
        <p:txBody>
          <a:bodyPr/>
          <a:lstStyle/>
          <a:p>
            <a:pPr marL="0" indent="0">
              <a:buNone/>
            </a:pPr>
            <a:r>
              <a:rPr lang="en-US" altLang="en-US" dirty="0"/>
              <a:t>These do not give complete protection from machine hazards, but do provide some protection from flying particles, splashing cutting oils, or coolants.</a:t>
            </a:r>
          </a:p>
          <a:p>
            <a:endParaRPr lang="en-US" dirty="0"/>
          </a:p>
        </p:txBody>
      </p:sp>
      <p:pic>
        <p:nvPicPr>
          <p:cNvPr id="4" name="Picture 1030" descr="drill press gu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1" y="2627312"/>
            <a:ext cx="2093119" cy="3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safety ai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6212" y="2563549"/>
            <a:ext cx="4471987" cy="3536141"/>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09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19999" cy="487362"/>
          </a:xfrm>
        </p:spPr>
        <p:txBody>
          <a:bodyPr/>
          <a:lstStyle/>
          <a:p>
            <a:r>
              <a:rPr lang="en-US" altLang="en-US" dirty="0"/>
              <a:t>Holding Tools</a:t>
            </a:r>
            <a:endParaRPr lang="en-US" dirty="0"/>
          </a:p>
        </p:txBody>
      </p:sp>
      <p:sp>
        <p:nvSpPr>
          <p:cNvPr id="3" name="Content Placeholder 2"/>
          <p:cNvSpPr>
            <a:spLocks noGrp="1"/>
          </p:cNvSpPr>
          <p:nvPr>
            <p:ph idx="1"/>
          </p:nvPr>
        </p:nvSpPr>
        <p:spPr>
          <a:xfrm>
            <a:off x="838200" y="1036639"/>
            <a:ext cx="7467600" cy="4906962"/>
          </a:xfrm>
        </p:spPr>
        <p:txBody>
          <a:bodyPr/>
          <a:lstStyle/>
          <a:p>
            <a:r>
              <a:rPr lang="en-US" altLang="en-US" dirty="0"/>
              <a:t>Used to place and remove stock in the danger area</a:t>
            </a:r>
          </a:p>
          <a:p>
            <a:r>
              <a:rPr lang="en-US" altLang="en-US" dirty="0"/>
              <a:t>Not to be used </a:t>
            </a:r>
            <a:r>
              <a:rPr lang="en-US" altLang="en-US" u="sng" dirty="0"/>
              <a:t>instead</a:t>
            </a:r>
            <a:r>
              <a:rPr lang="en-US" altLang="en-US" dirty="0"/>
              <a:t> of other machine safeguards, but as a supplement</a:t>
            </a:r>
          </a:p>
          <a:p>
            <a:endParaRPr lang="en-US" dirty="0"/>
          </a:p>
        </p:txBody>
      </p:sp>
      <p:pic>
        <p:nvPicPr>
          <p:cNvPr id="4" name="Picture 4" descr="Holding too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2762" y="2374923"/>
            <a:ext cx="30384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0066"/>
                </a:solidFill>
                <a:miter lim="800000"/>
                <a:headEnd/>
                <a:tailEnd/>
              </a14:hiddenLine>
            </a:ext>
          </a:extLst>
        </p:spPr>
      </p:pic>
    </p:spTree>
    <p:extLst>
      <p:ext uri="{BB962C8B-B14F-4D97-AF65-F5344CB8AC3E}">
        <p14:creationId xmlns:p14="http://schemas.microsoft.com/office/powerpoint/2010/main" val="1925639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399" cy="487362"/>
          </a:xfrm>
        </p:spPr>
        <p:txBody>
          <a:bodyPr/>
          <a:lstStyle/>
          <a:p>
            <a:r>
              <a:rPr lang="en-US" dirty="0"/>
              <a:t>Machine Guarding Examples</a:t>
            </a:r>
          </a:p>
        </p:txBody>
      </p:sp>
      <p:sp>
        <p:nvSpPr>
          <p:cNvPr id="3" name="Content Placeholder 2"/>
          <p:cNvSpPr>
            <a:spLocks noGrp="1"/>
          </p:cNvSpPr>
          <p:nvPr>
            <p:ph idx="1"/>
          </p:nvPr>
        </p:nvSpPr>
        <p:spPr>
          <a:xfrm>
            <a:off x="921744" y="2133600"/>
            <a:ext cx="7543800" cy="1630361"/>
          </a:xfrm>
        </p:spPr>
        <p:txBody>
          <a:bodyPr/>
          <a:lstStyle/>
          <a:p>
            <a:pPr marL="0" indent="0">
              <a:buNone/>
            </a:pPr>
            <a:r>
              <a:rPr lang="en-US" altLang="en-US" sz="3600" dirty="0">
                <a:solidFill>
                  <a:srgbClr val="002060"/>
                </a:solidFill>
              </a:rPr>
              <a:t>Some Examples of OSHA Machine Guarding Requirements . . . .</a:t>
            </a:r>
          </a:p>
          <a:p>
            <a:endParaRPr lang="en-US" dirty="0"/>
          </a:p>
        </p:txBody>
      </p:sp>
    </p:spTree>
    <p:extLst>
      <p:ext uri="{BB962C8B-B14F-4D97-AF65-F5344CB8AC3E}">
        <p14:creationId xmlns:p14="http://schemas.microsoft.com/office/powerpoint/2010/main" val="10812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Guarding Fan Blades</a:t>
            </a:r>
            <a:endParaRPr lang="en-US" dirty="0"/>
          </a:p>
        </p:txBody>
      </p:sp>
      <p:sp>
        <p:nvSpPr>
          <p:cNvPr id="3" name="Content Placeholder 2"/>
          <p:cNvSpPr>
            <a:spLocks noGrp="1"/>
          </p:cNvSpPr>
          <p:nvPr>
            <p:ph idx="1"/>
          </p:nvPr>
        </p:nvSpPr>
        <p:spPr/>
        <p:txBody>
          <a:bodyPr/>
          <a:lstStyle/>
          <a:p>
            <a:pPr marL="0" indent="0">
              <a:buNone/>
            </a:pPr>
            <a:r>
              <a:rPr lang="en-US" altLang="en-US" dirty="0"/>
              <a:t>When the periphery of the blades of a fan is less than 7 feet above the floor or working level, the blades must be guarded with a guard having openings no larger than 1/2 inch.</a:t>
            </a:r>
          </a:p>
          <a:p>
            <a:endParaRPr lang="en-US" dirty="0"/>
          </a:p>
        </p:txBody>
      </p:sp>
      <p:pic>
        <p:nvPicPr>
          <p:cNvPr id="4" name="Picture 4" descr="fan blades gu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2514600"/>
            <a:ext cx="3543300" cy="363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pic>
        <p:nvPicPr>
          <p:cNvPr id="5" name="Picture 6" descr="guarding fan blad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7256" y="2754090"/>
            <a:ext cx="3843338" cy="31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Tree>
    <p:extLst>
      <p:ext uri="{BB962C8B-B14F-4D97-AF65-F5344CB8AC3E}">
        <p14:creationId xmlns:p14="http://schemas.microsoft.com/office/powerpoint/2010/main" val="147688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Abrasive Wheel Machinery</a:t>
            </a:r>
            <a:endParaRPr lang="en-US" dirty="0"/>
          </a:p>
        </p:txBody>
      </p:sp>
      <p:sp>
        <p:nvSpPr>
          <p:cNvPr id="3" name="Content Placeholder 2"/>
          <p:cNvSpPr>
            <a:spLocks noGrp="1"/>
          </p:cNvSpPr>
          <p:nvPr>
            <p:ph idx="1"/>
          </p:nvPr>
        </p:nvSpPr>
        <p:spPr/>
        <p:txBody>
          <a:bodyPr/>
          <a:lstStyle/>
          <a:p>
            <a:pPr marL="0" indent="0">
              <a:buNone/>
            </a:pPr>
            <a:r>
              <a:rPr lang="en-US" altLang="en-US" dirty="0"/>
              <a:t>Work rests on offhand grinding machines must be kept adjusted closely to the wheel with a maximum opening of 1/8-inch to prevent the work from being jammed between the wheel and the rest, which may result in wheel breakage.</a:t>
            </a:r>
          </a:p>
          <a:p>
            <a:endParaRPr lang="en-US" dirty="0"/>
          </a:p>
        </p:txBody>
      </p:sp>
      <p:pic>
        <p:nvPicPr>
          <p:cNvPr id="4" name="Picture 4" descr="abrasive grin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911229"/>
            <a:ext cx="2350294" cy="2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6" descr="here"/>
          <p:cNvGrpSpPr>
            <a:grpSpLocks/>
          </p:cNvGrpSpPr>
          <p:nvPr/>
        </p:nvGrpSpPr>
        <p:grpSpPr bwMode="auto">
          <a:xfrm>
            <a:off x="4287838" y="4148138"/>
            <a:ext cx="2355850" cy="263525"/>
            <a:chOff x="2971" y="2554"/>
            <a:chExt cx="1633" cy="162"/>
          </a:xfrm>
        </p:grpSpPr>
        <p:sp>
          <p:nvSpPr>
            <p:cNvPr id="6" name="AutoShape 14"/>
            <p:cNvSpPr>
              <a:spLocks noChangeArrowheads="1"/>
            </p:cNvSpPr>
            <p:nvPr/>
          </p:nvSpPr>
          <p:spPr bwMode="auto">
            <a:xfrm rot="-1582575">
              <a:off x="3852" y="2554"/>
              <a:ext cx="752" cy="109"/>
            </a:xfrm>
            <a:prstGeom prst="leftArrow">
              <a:avLst>
                <a:gd name="adj1" fmla="val 50000"/>
                <a:gd name="adj2" fmla="val 172477"/>
              </a:avLst>
            </a:prstGeom>
            <a:solidFill>
              <a:srgbClr val="FFFFFF"/>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solidFill>
                  <a:srgbClr val="FFFFFF"/>
                </a:solidFill>
                <a:effectLst/>
                <a:uLnTx/>
                <a:uFillTx/>
                <a:latin typeface="Arial" panose="020B0604020202020204" pitchFamily="34" charset="0"/>
              </a:endParaRPr>
            </a:p>
          </p:txBody>
        </p:sp>
        <p:sp>
          <p:nvSpPr>
            <p:cNvPr id="7" name="AutoShape 15"/>
            <p:cNvSpPr>
              <a:spLocks noChangeArrowheads="1"/>
            </p:cNvSpPr>
            <p:nvPr/>
          </p:nvSpPr>
          <p:spPr bwMode="auto">
            <a:xfrm rot="-1582575">
              <a:off x="2971" y="2607"/>
              <a:ext cx="752" cy="109"/>
            </a:xfrm>
            <a:prstGeom prst="leftArrow">
              <a:avLst>
                <a:gd name="adj1" fmla="val 50000"/>
                <a:gd name="adj2" fmla="val 172477"/>
              </a:avLst>
            </a:prstGeom>
            <a:solidFill>
              <a:srgbClr val="FFFFFF"/>
            </a:solidFill>
            <a:ln w="952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solidFill>
                  <a:srgbClr val="FFFFFF"/>
                </a:solidFill>
                <a:effectLst/>
                <a:uLnTx/>
                <a:uFillTx/>
                <a:latin typeface="Arial" panose="020B0604020202020204" pitchFamily="34" charset="0"/>
              </a:endParaRPr>
            </a:p>
          </p:txBody>
        </p:sp>
      </p:grpSp>
    </p:spTree>
    <p:extLst>
      <p:ext uri="{BB962C8B-B14F-4D97-AF65-F5344CB8AC3E}">
        <p14:creationId xmlns:p14="http://schemas.microsoft.com/office/powerpoint/2010/main" val="11763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Objectives</a:t>
            </a:r>
            <a:endParaRPr lang="en-US" dirty="0">
              <a:solidFill>
                <a:srgbClr val="002856"/>
              </a:solidFill>
            </a:endParaRPr>
          </a:p>
        </p:txBody>
      </p:sp>
      <p:sp>
        <p:nvSpPr>
          <p:cNvPr id="3" name="Content Placeholder 2"/>
          <p:cNvSpPr>
            <a:spLocks noGrp="1"/>
          </p:cNvSpPr>
          <p:nvPr>
            <p:ph idx="1"/>
          </p:nvPr>
        </p:nvSpPr>
        <p:spPr/>
        <p:txBody>
          <a:bodyPr/>
          <a:lstStyle/>
          <a:p>
            <a:pPr marL="0" indent="0">
              <a:lnSpc>
                <a:spcPct val="150000"/>
              </a:lnSpc>
              <a:buNone/>
              <a:defRPr/>
            </a:pPr>
            <a:r>
              <a:rPr lang="en-US" sz="2800" dirty="0">
                <a:cs typeface="Times New Roman" pitchFamily="18" charset="0"/>
              </a:rPr>
              <a:t>Students will:</a:t>
            </a:r>
          </a:p>
          <a:p>
            <a:pPr lvl="1">
              <a:defRPr/>
            </a:pPr>
            <a:r>
              <a:rPr lang="en-US" sz="2800" dirty="0"/>
              <a:t>Identify sources of amputation hazards</a:t>
            </a:r>
            <a:endParaRPr lang="en-US" sz="3200" dirty="0"/>
          </a:p>
          <a:p>
            <a:pPr lvl="1">
              <a:defRPr/>
            </a:pPr>
            <a:r>
              <a:rPr lang="en-US" sz="2800" dirty="0"/>
              <a:t>Describe available protection and safeguarding methods </a:t>
            </a:r>
            <a:endParaRPr lang="en-US" sz="3200" dirty="0"/>
          </a:p>
          <a:p>
            <a:pPr lvl="1">
              <a:defRPr/>
            </a:pPr>
            <a:r>
              <a:rPr lang="en-US" sz="2800" dirty="0"/>
              <a:t>Identify hazardous machine components and motions</a:t>
            </a:r>
            <a:endParaRPr lang="en-US" sz="3200" dirty="0"/>
          </a:p>
          <a:p>
            <a:pPr lvl="1">
              <a:defRPr/>
            </a:pPr>
            <a:r>
              <a:rPr lang="en-US" sz="2800" dirty="0"/>
              <a:t>Interpret OSHA’s role and standards</a:t>
            </a:r>
            <a:endParaRPr lang="en-US" sz="3200" dirty="0"/>
          </a:p>
          <a:p>
            <a:endParaRPr lang="en-US" dirty="0"/>
          </a:p>
        </p:txBody>
      </p:sp>
    </p:spTree>
    <p:extLst>
      <p:ext uri="{BB962C8B-B14F-4D97-AF65-F5344CB8AC3E}">
        <p14:creationId xmlns:p14="http://schemas.microsoft.com/office/powerpoint/2010/main" val="760156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19999" cy="487362"/>
          </a:xfrm>
        </p:spPr>
        <p:txBody>
          <a:bodyPr/>
          <a:lstStyle/>
          <a:p>
            <a:r>
              <a:rPr lang="en-US" altLang="en-US" dirty="0"/>
              <a:t>Abrasive Wheel Machinery – cont.</a:t>
            </a:r>
            <a:endParaRPr lang="en-US" dirty="0"/>
          </a:p>
        </p:txBody>
      </p:sp>
      <p:sp>
        <p:nvSpPr>
          <p:cNvPr id="3" name="Content Placeholder 2"/>
          <p:cNvSpPr>
            <a:spLocks noGrp="1"/>
          </p:cNvSpPr>
          <p:nvPr>
            <p:ph idx="1"/>
          </p:nvPr>
        </p:nvSpPr>
        <p:spPr>
          <a:xfrm>
            <a:off x="685799" y="1066800"/>
            <a:ext cx="7655819" cy="4906962"/>
          </a:xfrm>
        </p:spPr>
        <p:txBody>
          <a:bodyPr/>
          <a:lstStyle/>
          <a:p>
            <a:r>
              <a:rPr lang="en-US" altLang="en-US" dirty="0"/>
              <a:t>The distance between the wheel periphery and the adjustable tongue must never exceed 1/4-inch.</a:t>
            </a:r>
          </a:p>
          <a:p>
            <a:endParaRPr lang="en-US" dirty="0"/>
          </a:p>
        </p:txBody>
      </p:sp>
      <p:pic>
        <p:nvPicPr>
          <p:cNvPr id="4" name="Picture 4" descr="tongue gu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162080"/>
            <a:ext cx="2286000" cy="32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387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96199" cy="487362"/>
          </a:xfrm>
        </p:spPr>
        <p:txBody>
          <a:bodyPr/>
          <a:lstStyle/>
          <a:p>
            <a:r>
              <a:rPr lang="en-US" altLang="en-US" dirty="0"/>
              <a:t>Power-Transmission Apparatus</a:t>
            </a:r>
            <a:endParaRPr lang="en-US" dirty="0"/>
          </a:p>
        </p:txBody>
      </p:sp>
      <p:sp>
        <p:nvSpPr>
          <p:cNvPr id="3" name="Content Placeholder 2"/>
          <p:cNvSpPr>
            <a:spLocks noGrp="1"/>
          </p:cNvSpPr>
          <p:nvPr>
            <p:ph idx="1"/>
          </p:nvPr>
        </p:nvSpPr>
        <p:spPr>
          <a:xfrm>
            <a:off x="838200" y="1066800"/>
            <a:ext cx="4572000" cy="2743200"/>
          </a:xfrm>
        </p:spPr>
        <p:txBody>
          <a:bodyPr/>
          <a:lstStyle/>
          <a:p>
            <a:pPr marL="0" indent="0">
              <a:buNone/>
            </a:pPr>
            <a:r>
              <a:rPr lang="en-US" altLang="en-US" dirty="0"/>
              <a:t>Power-transmission apparatus (shafting, flywheels, pulleys, belts, chain drives, etc.) less than 7 feet from the floor or working platform must be guarded.</a:t>
            </a:r>
          </a:p>
          <a:p>
            <a:endParaRPr lang="en-US" dirty="0"/>
          </a:p>
        </p:txBody>
      </p:sp>
      <p:pic>
        <p:nvPicPr>
          <p:cNvPr id="4" name="Picture 1027" descr="BELT AND PULLEY EXPOS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6961" y="1828800"/>
            <a:ext cx="2135981" cy="36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31"/>
          <p:cNvSpPr txBox="1">
            <a:spLocks noChangeArrowheads="1"/>
          </p:cNvSpPr>
          <p:nvPr/>
        </p:nvSpPr>
        <p:spPr bwMode="auto">
          <a:xfrm>
            <a:off x="5992017" y="879475"/>
            <a:ext cx="2320925" cy="83185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FFFFFF"/>
                </a:solidFill>
                <a:latin typeface="Arial" panose="020B0604020202020204" pitchFamily="34" charset="0"/>
              </a:defRPr>
            </a:lvl1pPr>
            <a:lvl2pPr marL="742950" indent="-285750">
              <a:defRPr sz="2800">
                <a:solidFill>
                  <a:srgbClr val="FFFFFF"/>
                </a:solidFill>
                <a:latin typeface="Arial" panose="020B0604020202020204" pitchFamily="34" charset="0"/>
              </a:defRPr>
            </a:lvl2pPr>
            <a:lvl3pPr marL="1143000" indent="-228600">
              <a:defRPr sz="2800">
                <a:solidFill>
                  <a:srgbClr val="FFFFFF"/>
                </a:solidFill>
                <a:latin typeface="Arial" panose="020B0604020202020204" pitchFamily="34" charset="0"/>
              </a:defRPr>
            </a:lvl3pPr>
            <a:lvl4pPr marL="1600200" indent="-228600">
              <a:defRPr sz="2800">
                <a:solidFill>
                  <a:srgbClr val="FFFFFF"/>
                </a:solidFill>
                <a:latin typeface="Arial" panose="020B0604020202020204" pitchFamily="34" charset="0"/>
              </a:defRPr>
            </a:lvl4pPr>
            <a:lvl5pPr marL="2057400" indent="-228600">
              <a:defRPr sz="2800">
                <a:solidFill>
                  <a:srgbClr val="FFFFFF"/>
                </a:solidFill>
                <a:latin typeface="Arial" panose="020B0604020202020204" pitchFamily="34" charset="0"/>
              </a:defRPr>
            </a:lvl5pPr>
            <a:lvl6pPr marL="2514600" indent="-228600" eaLnBrk="0" fontAlgn="base" hangingPunct="0">
              <a:spcBef>
                <a:spcPct val="0"/>
              </a:spcBef>
              <a:spcAft>
                <a:spcPct val="0"/>
              </a:spcAft>
              <a:defRPr sz="2800">
                <a:solidFill>
                  <a:srgbClr val="FFFFFF"/>
                </a:solidFill>
                <a:latin typeface="Arial" panose="020B0604020202020204" pitchFamily="34" charset="0"/>
              </a:defRPr>
            </a:lvl6pPr>
            <a:lvl7pPr marL="2971800" indent="-228600" eaLnBrk="0" fontAlgn="base" hangingPunct="0">
              <a:spcBef>
                <a:spcPct val="0"/>
              </a:spcBef>
              <a:spcAft>
                <a:spcPct val="0"/>
              </a:spcAft>
              <a:defRPr sz="2800">
                <a:solidFill>
                  <a:srgbClr val="FFFFFF"/>
                </a:solidFill>
                <a:latin typeface="Arial" panose="020B0604020202020204" pitchFamily="34" charset="0"/>
              </a:defRPr>
            </a:lvl7pPr>
            <a:lvl8pPr marL="3429000" indent="-228600" eaLnBrk="0" fontAlgn="base" hangingPunct="0">
              <a:spcBef>
                <a:spcPct val="0"/>
              </a:spcBef>
              <a:spcAft>
                <a:spcPct val="0"/>
              </a:spcAft>
              <a:defRPr sz="2800">
                <a:solidFill>
                  <a:srgbClr val="FFFFFF"/>
                </a:solidFill>
                <a:latin typeface="Arial" panose="020B0604020202020204" pitchFamily="34" charset="0"/>
              </a:defRPr>
            </a:lvl8pPr>
            <a:lvl9pPr marL="3886200" indent="-228600" eaLnBrk="0" fontAlgn="base" hangingPunct="0">
              <a:spcBef>
                <a:spcPct val="0"/>
              </a:spcBef>
              <a:spcAft>
                <a:spcPct val="0"/>
              </a:spcAft>
              <a:defRPr sz="2800">
                <a:solidFill>
                  <a:srgbClr val="FFFFFF"/>
                </a:solidFill>
                <a:latin typeface="Arial" panose="020B0604020202020204" pitchFamily="34" charset="0"/>
              </a:defRPr>
            </a:lvl9pPr>
          </a:lstStyle>
          <a:p>
            <a:r>
              <a:rPr lang="en-US" altLang="en-US" sz="2400" dirty="0">
                <a:solidFill>
                  <a:schemeClr val="tx1"/>
                </a:solidFill>
              </a:rPr>
              <a:t>Unguarded belt</a:t>
            </a:r>
          </a:p>
          <a:p>
            <a:r>
              <a:rPr lang="en-US" altLang="en-US" sz="2400" dirty="0">
                <a:solidFill>
                  <a:schemeClr val="tx1"/>
                </a:solidFill>
              </a:rPr>
              <a:t>and pulley</a:t>
            </a:r>
          </a:p>
        </p:txBody>
      </p:sp>
    </p:spTree>
    <p:extLst>
      <p:ext uri="{BB962C8B-B14F-4D97-AF65-F5344CB8AC3E}">
        <p14:creationId xmlns:p14="http://schemas.microsoft.com/office/powerpoint/2010/main" val="1909018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Machine Safety Responsibilities</a:t>
            </a:r>
            <a:endParaRPr lang="en-US" dirty="0"/>
          </a:p>
        </p:txBody>
      </p:sp>
      <p:sp>
        <p:nvSpPr>
          <p:cNvPr id="3" name="Content Placeholder 2"/>
          <p:cNvSpPr>
            <a:spLocks noGrp="1"/>
          </p:cNvSpPr>
          <p:nvPr>
            <p:ph idx="1"/>
          </p:nvPr>
        </p:nvSpPr>
        <p:spPr>
          <a:xfrm>
            <a:off x="156102" y="914400"/>
            <a:ext cx="8839200" cy="5181600"/>
          </a:xfrm>
        </p:spPr>
        <p:txBody>
          <a:bodyPr/>
          <a:lstStyle/>
          <a:p>
            <a:r>
              <a:rPr lang="en-US" altLang="en-US" dirty="0"/>
              <a:t>Management</a:t>
            </a:r>
          </a:p>
          <a:p>
            <a:pPr lvl="1"/>
            <a:r>
              <a:rPr lang="en-US" altLang="en-US" dirty="0"/>
              <a:t>ensure all machinery is properly guarded</a:t>
            </a:r>
          </a:p>
          <a:p>
            <a:r>
              <a:rPr lang="en-US" altLang="en-US" dirty="0"/>
              <a:t>Supervisors</a:t>
            </a:r>
          </a:p>
          <a:p>
            <a:pPr lvl="1"/>
            <a:r>
              <a:rPr lang="en-US" altLang="en-US" dirty="0"/>
              <a:t>train employees on specific guard rules in their areas</a:t>
            </a:r>
          </a:p>
          <a:p>
            <a:pPr lvl="1"/>
            <a:r>
              <a:rPr lang="en-US" altLang="en-US" dirty="0"/>
              <a:t>ensure machine guards remain in place and are functional</a:t>
            </a:r>
          </a:p>
          <a:p>
            <a:pPr lvl="1"/>
            <a:r>
              <a:rPr lang="en-US" altLang="en-US" dirty="0"/>
              <a:t>immediately correct machine guard deficiencies</a:t>
            </a:r>
          </a:p>
          <a:p>
            <a:r>
              <a:rPr lang="en-US" altLang="en-US" dirty="0"/>
              <a:t>Employees</a:t>
            </a:r>
          </a:p>
          <a:p>
            <a:pPr lvl="1"/>
            <a:r>
              <a:rPr lang="en-US" altLang="en-US" dirty="0"/>
              <a:t>do not remove guards unless machine is locked and tagged</a:t>
            </a:r>
          </a:p>
          <a:p>
            <a:pPr lvl="1"/>
            <a:r>
              <a:rPr lang="en-US" altLang="en-US" dirty="0"/>
              <a:t>report machine guard problems to supervisors immediately</a:t>
            </a:r>
          </a:p>
          <a:p>
            <a:pPr lvl="1"/>
            <a:r>
              <a:rPr lang="en-US" altLang="en-US" dirty="0"/>
              <a:t>do not operate equipment unless guards are in place</a:t>
            </a:r>
          </a:p>
          <a:p>
            <a:endParaRPr lang="en-US" dirty="0"/>
          </a:p>
        </p:txBody>
      </p:sp>
    </p:spTree>
    <p:extLst>
      <p:ext uri="{BB962C8B-B14F-4D97-AF65-F5344CB8AC3E}">
        <p14:creationId xmlns:p14="http://schemas.microsoft.com/office/powerpoint/2010/main" val="429362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Training</a:t>
            </a:r>
            <a:endParaRPr lang="en-US" dirty="0"/>
          </a:p>
        </p:txBody>
      </p:sp>
      <p:sp>
        <p:nvSpPr>
          <p:cNvPr id="3" name="Content Placeholder 2"/>
          <p:cNvSpPr>
            <a:spLocks noGrp="1"/>
          </p:cNvSpPr>
          <p:nvPr>
            <p:ph idx="1"/>
          </p:nvPr>
        </p:nvSpPr>
        <p:spPr/>
        <p:txBody>
          <a:bodyPr/>
          <a:lstStyle/>
          <a:p>
            <a:pPr marL="0" indent="0">
              <a:buNone/>
            </a:pPr>
            <a:r>
              <a:rPr lang="en-US" altLang="en-US" dirty="0"/>
              <a:t>Operators should receive training on the following:</a:t>
            </a:r>
          </a:p>
          <a:p>
            <a:r>
              <a:rPr lang="en-US" altLang="en-US" dirty="0"/>
              <a:t>Hazards associated with particular machines</a:t>
            </a:r>
          </a:p>
          <a:p>
            <a:r>
              <a:rPr lang="en-US" altLang="en-US" dirty="0"/>
              <a:t>How the safeguards provide protection and the hazards for which they are intended</a:t>
            </a:r>
          </a:p>
          <a:p>
            <a:r>
              <a:rPr lang="en-US" altLang="en-US" dirty="0"/>
              <a:t>How and why to use the safeguards </a:t>
            </a:r>
          </a:p>
          <a:p>
            <a:r>
              <a:rPr lang="en-US" altLang="en-US" dirty="0"/>
              <a:t>How and when safeguards can be removed and by whom </a:t>
            </a:r>
          </a:p>
          <a:p>
            <a:r>
              <a:rPr lang="en-US" altLang="en-US" dirty="0"/>
              <a:t>What to do if a safeguard is damaged, missing, or unable to provide adequate protection</a:t>
            </a:r>
          </a:p>
          <a:p>
            <a:endParaRPr lang="en-US" dirty="0"/>
          </a:p>
        </p:txBody>
      </p:sp>
    </p:spTree>
    <p:extLst>
      <p:ext uri="{BB962C8B-B14F-4D97-AF65-F5344CB8AC3E}">
        <p14:creationId xmlns:p14="http://schemas.microsoft.com/office/powerpoint/2010/main" val="285809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OSHA Standards</a:t>
            </a:r>
            <a:endParaRPr lang="en-US" dirty="0">
              <a:solidFill>
                <a:srgbClr val="002856"/>
              </a:solidFill>
            </a:endParaRPr>
          </a:p>
        </p:txBody>
      </p:sp>
      <p:sp>
        <p:nvSpPr>
          <p:cNvPr id="3" name="Content Placeholder 2"/>
          <p:cNvSpPr>
            <a:spLocks noGrp="1"/>
          </p:cNvSpPr>
          <p:nvPr>
            <p:ph idx="1"/>
          </p:nvPr>
        </p:nvSpPr>
        <p:spPr>
          <a:xfrm>
            <a:off x="609600" y="1036639"/>
            <a:ext cx="8382000" cy="3078161"/>
          </a:xfrm>
        </p:spPr>
        <p:txBody>
          <a:bodyPr/>
          <a:lstStyle/>
          <a:p>
            <a:pPr marL="0" indent="0">
              <a:buNone/>
              <a:defRPr/>
            </a:pPr>
            <a:r>
              <a:rPr lang="en-US" sz="2800" dirty="0"/>
              <a:t>The following OSHA standards are a few of the regulations that protect employees from amputation hazards</a:t>
            </a:r>
          </a:p>
          <a:p>
            <a:pPr marL="0" indent="0">
              <a:buNone/>
              <a:defRPr/>
            </a:pPr>
            <a:endParaRPr lang="en-US" sz="2800" dirty="0"/>
          </a:p>
          <a:p>
            <a:pPr lvl="1">
              <a:defRPr/>
            </a:pPr>
            <a:r>
              <a:rPr lang="en-US" sz="2300" dirty="0"/>
              <a:t>29 CFR 1910 Sub Parts O and P: Machinery and machine safeguarding</a:t>
            </a:r>
          </a:p>
          <a:p>
            <a:pPr lvl="1">
              <a:defRPr/>
            </a:pPr>
            <a:r>
              <a:rPr lang="en-US" sz="2300" dirty="0"/>
              <a:t>29 CFR 1926 Subpart I covers hand tools</a:t>
            </a:r>
          </a:p>
          <a:p>
            <a:endParaRPr lang="en-US" dirty="0"/>
          </a:p>
        </p:txBody>
      </p:sp>
    </p:spTree>
    <p:extLst>
      <p:ext uri="{BB962C8B-B14F-4D97-AF65-F5344CB8AC3E}">
        <p14:creationId xmlns:p14="http://schemas.microsoft.com/office/powerpoint/2010/main" val="3776212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Helpful OSHA Resources</a:t>
            </a:r>
            <a:endParaRPr lang="en-US" dirty="0">
              <a:solidFill>
                <a:srgbClr val="002856"/>
              </a:solidFill>
            </a:endParaRPr>
          </a:p>
        </p:txBody>
      </p:sp>
      <p:sp>
        <p:nvSpPr>
          <p:cNvPr id="3" name="Content Placeholder 2"/>
          <p:cNvSpPr>
            <a:spLocks noGrp="1"/>
          </p:cNvSpPr>
          <p:nvPr>
            <p:ph idx="1"/>
          </p:nvPr>
        </p:nvSpPr>
        <p:spPr>
          <a:xfrm>
            <a:off x="147840" y="1524000"/>
            <a:ext cx="8538960" cy="2697161"/>
          </a:xfrm>
        </p:spPr>
        <p:txBody>
          <a:bodyPr/>
          <a:lstStyle/>
          <a:p>
            <a:pPr>
              <a:lnSpc>
                <a:spcPct val="150000"/>
              </a:lnSpc>
            </a:pPr>
            <a:r>
              <a:rPr lang="en-US" altLang="en-US" dirty="0"/>
              <a:t>OSHA has many helpful programs, including assistance with safety and health programs, state plans, workplace consultations, voluntary protection programs, strategic partnerships, training and education</a:t>
            </a:r>
          </a:p>
          <a:p>
            <a:endParaRPr lang="en-US" dirty="0"/>
          </a:p>
        </p:txBody>
      </p:sp>
    </p:spTree>
    <p:extLst>
      <p:ext uri="{BB962C8B-B14F-4D97-AF65-F5344CB8AC3E}">
        <p14:creationId xmlns:p14="http://schemas.microsoft.com/office/powerpoint/2010/main" val="284674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Summary</a:t>
            </a:r>
            <a:endParaRPr lang="en-US" dirty="0"/>
          </a:p>
        </p:txBody>
      </p:sp>
      <p:sp>
        <p:nvSpPr>
          <p:cNvPr id="3" name="Content Placeholder 2"/>
          <p:cNvSpPr>
            <a:spLocks noGrp="1"/>
          </p:cNvSpPr>
          <p:nvPr>
            <p:ph idx="1"/>
          </p:nvPr>
        </p:nvSpPr>
        <p:spPr>
          <a:xfrm>
            <a:off x="147840" y="838200"/>
            <a:ext cx="8839200" cy="5257800"/>
          </a:xfrm>
        </p:spPr>
        <p:txBody>
          <a:bodyPr/>
          <a:lstStyle/>
          <a:p>
            <a:r>
              <a:rPr lang="en-US" altLang="en-US" dirty="0"/>
              <a:t>Safeguards are essential for protecting workers from needless and preventable machinery-related injuries</a:t>
            </a:r>
          </a:p>
          <a:p>
            <a:r>
              <a:rPr lang="en-US" altLang="en-US" dirty="0"/>
              <a:t>The point of operation, as well as all parts of the machine that move while the machine is working, must be safeguarded</a:t>
            </a:r>
          </a:p>
          <a:p>
            <a:r>
              <a:rPr lang="en-US" altLang="en-US" dirty="0"/>
              <a:t>A good rule to remember is:  </a:t>
            </a:r>
            <a:r>
              <a:rPr lang="en-US" altLang="en-US" i="1" dirty="0"/>
              <a:t>Any machine part, function, or process which may cause injury must be safeguarded</a:t>
            </a:r>
            <a:endParaRPr lang="en-US" altLang="en-US" dirty="0"/>
          </a:p>
          <a:p>
            <a:r>
              <a:rPr lang="en-US" altLang="en-US" dirty="0"/>
              <a:t>Proper LOTO will prevent injuries while performing maintenance on equipment</a:t>
            </a:r>
          </a:p>
          <a:p>
            <a:r>
              <a:rPr lang="en-US" altLang="en-US" dirty="0"/>
              <a:t>The use of guards and devices are safeguarding methods to prevent amputations</a:t>
            </a:r>
          </a:p>
          <a:p>
            <a:r>
              <a:rPr lang="en-US" altLang="en-US" dirty="0"/>
              <a:t>Recognize dangerous machine motions</a:t>
            </a:r>
          </a:p>
          <a:p>
            <a:r>
              <a:rPr lang="en-US" altLang="en-US" dirty="0"/>
              <a:t>OSHA is here to help. If in doubt refer to the standards and your supervisor</a:t>
            </a:r>
          </a:p>
          <a:p>
            <a:endParaRPr lang="en-US" dirty="0"/>
          </a:p>
        </p:txBody>
      </p:sp>
    </p:spTree>
    <p:extLst>
      <p:ext uri="{BB962C8B-B14F-4D97-AF65-F5344CB8AC3E}">
        <p14:creationId xmlns:p14="http://schemas.microsoft.com/office/powerpoint/2010/main" val="4260927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OSHA Contact Numbers</a:t>
            </a:r>
            <a:endParaRPr lang="en-US" dirty="0">
              <a:solidFill>
                <a:srgbClr val="002856"/>
              </a:solidFill>
            </a:endParaRPr>
          </a:p>
        </p:txBody>
      </p:sp>
      <p:sp>
        <p:nvSpPr>
          <p:cNvPr id="3" name="Content Placeholder 2"/>
          <p:cNvSpPr>
            <a:spLocks noGrp="1"/>
          </p:cNvSpPr>
          <p:nvPr>
            <p:ph idx="1"/>
          </p:nvPr>
        </p:nvSpPr>
        <p:spPr/>
        <p:txBody>
          <a:bodyPr/>
          <a:lstStyle/>
          <a:p>
            <a:pPr marL="0" indent="0">
              <a:lnSpc>
                <a:spcPct val="150000"/>
              </a:lnSpc>
              <a:buNone/>
            </a:pPr>
            <a:r>
              <a:rPr lang="en-US" altLang="en-US" dirty="0"/>
              <a:t>To report Unsafe Working Conditions, Safety and Health Violations Contact OSHA @: </a:t>
            </a:r>
          </a:p>
          <a:p>
            <a:pPr marL="0" indent="0">
              <a:lnSpc>
                <a:spcPct val="150000"/>
              </a:lnSpc>
              <a:buNone/>
            </a:pPr>
            <a:r>
              <a:rPr lang="en-US" altLang="en-US" dirty="0"/>
              <a:t>1-800-321-OSHA (6742) / TTY1-877-889-5627</a:t>
            </a:r>
          </a:p>
          <a:p>
            <a:pPr marL="0" indent="0">
              <a:lnSpc>
                <a:spcPct val="150000"/>
              </a:lnSpc>
              <a:buNone/>
            </a:pPr>
            <a:r>
              <a:rPr lang="en-US" altLang="en-US" dirty="0"/>
              <a:t>To File a Complaint Form:</a:t>
            </a:r>
          </a:p>
          <a:p>
            <a:pPr marL="0" indent="0">
              <a:lnSpc>
                <a:spcPct val="150000"/>
              </a:lnSpc>
              <a:buNone/>
            </a:pPr>
            <a:r>
              <a:rPr lang="en-US" altLang="en-US" dirty="0"/>
              <a:t>To file an OSHA-7 report online, see how to file a complaint with OSHA (www.osha.gov)</a:t>
            </a:r>
          </a:p>
          <a:p>
            <a:pPr marL="0" indent="0">
              <a:lnSpc>
                <a:spcPct val="150000"/>
              </a:lnSpc>
              <a:buNone/>
            </a:pPr>
            <a:r>
              <a:rPr lang="en-US" altLang="en-US" dirty="0"/>
              <a:t>For more information regarding your rights, see Worker Rights</a:t>
            </a:r>
          </a:p>
          <a:p>
            <a:endParaRPr lang="en-US" dirty="0"/>
          </a:p>
        </p:txBody>
      </p:sp>
    </p:spTree>
    <p:extLst>
      <p:ext uri="{BB962C8B-B14F-4D97-AF65-F5344CB8AC3E}">
        <p14:creationId xmlns:p14="http://schemas.microsoft.com/office/powerpoint/2010/main" val="1379470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038600"/>
            <a:ext cx="7772400" cy="914400"/>
          </a:xfrm>
        </p:spPr>
        <p:txBody>
          <a:bodyPr/>
          <a:lstStyle/>
          <a:p>
            <a:r>
              <a:rPr lang="en-US" sz="4400" dirty="0">
                <a:solidFill>
                  <a:srgbClr val="002856"/>
                </a:solidFill>
              </a:rPr>
              <a:t>Questions?</a:t>
            </a:r>
            <a:br>
              <a:rPr lang="en-US" sz="4400" dirty="0"/>
            </a:br>
            <a:endParaRPr lang="en-US" sz="4400" dirty="0"/>
          </a:p>
        </p:txBody>
      </p:sp>
    </p:spTree>
    <p:extLst>
      <p:ext uri="{BB962C8B-B14F-4D97-AF65-F5344CB8AC3E}">
        <p14:creationId xmlns:p14="http://schemas.microsoft.com/office/powerpoint/2010/main" val="112018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060"/>
                </a:solidFill>
              </a:rPr>
              <a:t>Causes of Machine Accidents</a:t>
            </a:r>
            <a:endParaRPr lang="en-US" dirty="0">
              <a:solidFill>
                <a:srgbClr val="002060"/>
              </a:solidFill>
            </a:endParaRPr>
          </a:p>
        </p:txBody>
      </p:sp>
      <p:sp>
        <p:nvSpPr>
          <p:cNvPr id="3" name="Content Placeholder 2"/>
          <p:cNvSpPr>
            <a:spLocks noGrp="1"/>
          </p:cNvSpPr>
          <p:nvPr>
            <p:ph idx="1"/>
          </p:nvPr>
        </p:nvSpPr>
        <p:spPr>
          <a:xfrm>
            <a:off x="1447800" y="1981200"/>
            <a:ext cx="6477000" cy="2468561"/>
          </a:xfrm>
        </p:spPr>
        <p:txBody>
          <a:bodyPr/>
          <a:lstStyle/>
          <a:p>
            <a:pPr>
              <a:lnSpc>
                <a:spcPct val="150000"/>
              </a:lnSpc>
            </a:pPr>
            <a:r>
              <a:rPr lang="en-US" altLang="en-US" dirty="0">
                <a:solidFill>
                  <a:srgbClr val="002060"/>
                </a:solidFill>
              </a:rPr>
              <a:t>Reaching in to “clear” equipment</a:t>
            </a:r>
          </a:p>
          <a:p>
            <a:pPr>
              <a:lnSpc>
                <a:spcPct val="150000"/>
              </a:lnSpc>
            </a:pPr>
            <a:r>
              <a:rPr lang="en-US" altLang="en-US" dirty="0">
                <a:solidFill>
                  <a:srgbClr val="002060"/>
                </a:solidFill>
              </a:rPr>
              <a:t>Not using Lockout/Tagout</a:t>
            </a:r>
          </a:p>
          <a:p>
            <a:pPr>
              <a:lnSpc>
                <a:spcPct val="150000"/>
              </a:lnSpc>
            </a:pPr>
            <a:r>
              <a:rPr lang="en-US" altLang="en-US" dirty="0">
                <a:solidFill>
                  <a:srgbClr val="002060"/>
                </a:solidFill>
              </a:rPr>
              <a:t>Unauthorized persons doing maintenance or using the machines</a:t>
            </a:r>
          </a:p>
          <a:p>
            <a:pPr>
              <a:lnSpc>
                <a:spcPct val="150000"/>
              </a:lnSpc>
            </a:pPr>
            <a:r>
              <a:rPr lang="en-US" altLang="en-US" dirty="0">
                <a:solidFill>
                  <a:srgbClr val="002060"/>
                </a:solidFill>
              </a:rPr>
              <a:t>Missing or loose machine guards</a:t>
            </a:r>
          </a:p>
          <a:p>
            <a:endParaRPr lang="en-US" dirty="0"/>
          </a:p>
        </p:txBody>
      </p:sp>
    </p:spTree>
    <p:extLst>
      <p:ext uri="{BB962C8B-B14F-4D97-AF65-F5344CB8AC3E}">
        <p14:creationId xmlns:p14="http://schemas.microsoft.com/office/powerpoint/2010/main" val="409482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Machine is not safeguarded  because …</a:t>
            </a:r>
            <a:endParaRPr lang="en-US" dirty="0">
              <a:solidFill>
                <a:srgbClr val="002856"/>
              </a:solidFill>
            </a:endParaRPr>
          </a:p>
        </p:txBody>
      </p:sp>
      <p:sp>
        <p:nvSpPr>
          <p:cNvPr id="3" name="Content Placeholder 2"/>
          <p:cNvSpPr>
            <a:spLocks noGrp="1"/>
          </p:cNvSpPr>
          <p:nvPr>
            <p:ph idx="1"/>
          </p:nvPr>
        </p:nvSpPr>
        <p:spPr>
          <a:xfrm>
            <a:off x="609600" y="1036639"/>
            <a:ext cx="8382000" cy="4906962"/>
          </a:xfrm>
        </p:spPr>
        <p:txBody>
          <a:bodyPr/>
          <a:lstStyle/>
          <a:p>
            <a:pPr>
              <a:lnSpc>
                <a:spcPct val="150000"/>
              </a:lnSpc>
            </a:pPr>
            <a:r>
              <a:rPr lang="en-US" altLang="en-US" dirty="0"/>
              <a:t>Equipment came that way</a:t>
            </a:r>
          </a:p>
          <a:p>
            <a:pPr>
              <a:lnSpc>
                <a:spcPct val="150000"/>
              </a:lnSpc>
            </a:pPr>
            <a:r>
              <a:rPr lang="en-US" altLang="en-US" dirty="0"/>
              <a:t>I bought it used and that part was missing</a:t>
            </a:r>
          </a:p>
          <a:p>
            <a:pPr>
              <a:lnSpc>
                <a:spcPct val="150000"/>
              </a:lnSpc>
            </a:pPr>
            <a:r>
              <a:rPr lang="en-US" altLang="en-US" dirty="0">
                <a:cs typeface="Times New Roman" panose="02020603050405020304" pitchFamily="18" charset="0"/>
              </a:rPr>
              <a:t>Guard gets in the way</a:t>
            </a:r>
          </a:p>
          <a:p>
            <a:pPr>
              <a:lnSpc>
                <a:spcPct val="150000"/>
              </a:lnSpc>
            </a:pPr>
            <a:r>
              <a:rPr lang="en-US" altLang="en-US" dirty="0">
                <a:cs typeface="Times New Roman" panose="02020603050405020304" pitchFamily="18" charset="0"/>
              </a:rPr>
              <a:t>Is easier to work around it</a:t>
            </a:r>
          </a:p>
          <a:p>
            <a:pPr>
              <a:lnSpc>
                <a:spcPct val="150000"/>
              </a:lnSpc>
            </a:pPr>
            <a:r>
              <a:rPr lang="en-US" altLang="en-US" dirty="0">
                <a:cs typeface="Times New Roman" panose="02020603050405020304" pitchFamily="18" charset="0"/>
              </a:rPr>
              <a:t>It’s common sense: no one will put their hands in there</a:t>
            </a:r>
          </a:p>
          <a:p>
            <a:pPr>
              <a:lnSpc>
                <a:spcPct val="150000"/>
              </a:lnSpc>
            </a:pPr>
            <a:r>
              <a:rPr lang="en-US" altLang="en-US" i="1" dirty="0">
                <a:solidFill>
                  <a:srgbClr val="C00000"/>
                </a:solidFill>
                <a:cs typeface="Times New Roman" panose="02020603050405020304" pitchFamily="18" charset="0"/>
              </a:rPr>
              <a:t>I don’t know…</a:t>
            </a:r>
          </a:p>
          <a:p>
            <a:endParaRPr lang="en-US" dirty="0"/>
          </a:p>
        </p:txBody>
      </p:sp>
    </p:spTree>
    <p:extLst>
      <p:ext uri="{BB962C8B-B14F-4D97-AF65-F5344CB8AC3E}">
        <p14:creationId xmlns:p14="http://schemas.microsoft.com/office/powerpoint/2010/main" val="187940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Hazardous Machine Components</a:t>
            </a:r>
            <a:endParaRPr lang="en-US" dirty="0">
              <a:solidFill>
                <a:srgbClr val="002856"/>
              </a:solidFill>
            </a:endParaRPr>
          </a:p>
        </p:txBody>
      </p:sp>
      <p:sp>
        <p:nvSpPr>
          <p:cNvPr id="3" name="Content Placeholder 2"/>
          <p:cNvSpPr>
            <a:spLocks noGrp="1"/>
          </p:cNvSpPr>
          <p:nvPr>
            <p:ph idx="1"/>
          </p:nvPr>
        </p:nvSpPr>
        <p:spPr>
          <a:xfrm>
            <a:off x="838200" y="1371600"/>
            <a:ext cx="5867400" cy="4191000"/>
          </a:xfrm>
        </p:spPr>
        <p:txBody>
          <a:bodyPr/>
          <a:lstStyle/>
          <a:p>
            <a:r>
              <a:rPr lang="en-US" altLang="en-US" sz="2600" dirty="0">
                <a:solidFill>
                  <a:srgbClr val="002060"/>
                </a:solidFill>
              </a:rPr>
              <a:t>Point of operation</a:t>
            </a:r>
          </a:p>
          <a:p>
            <a:r>
              <a:rPr lang="en-US" altLang="en-US" sz="2600" dirty="0">
                <a:solidFill>
                  <a:srgbClr val="002060"/>
                </a:solidFill>
              </a:rPr>
              <a:t>All parts of the machine which move, such as:</a:t>
            </a:r>
          </a:p>
          <a:p>
            <a:pPr lvl="1"/>
            <a:r>
              <a:rPr lang="en-US" altLang="en-US" sz="2600" dirty="0">
                <a:solidFill>
                  <a:srgbClr val="002060"/>
                </a:solidFill>
              </a:rPr>
              <a:t>flywheels, pulleys, belts, couplings, chains, cranks, gears, etc.</a:t>
            </a:r>
          </a:p>
          <a:p>
            <a:pPr lvl="1"/>
            <a:r>
              <a:rPr lang="en-US" altLang="en-US" sz="2600" dirty="0">
                <a:solidFill>
                  <a:srgbClr val="002060"/>
                </a:solidFill>
              </a:rPr>
              <a:t>feed mechanisms and auxiliary parts of the machine</a:t>
            </a:r>
          </a:p>
          <a:p>
            <a:r>
              <a:rPr lang="en-US" altLang="en-US" sz="2600" dirty="0">
                <a:solidFill>
                  <a:srgbClr val="002060"/>
                </a:solidFill>
              </a:rPr>
              <a:t>In-running nip points</a:t>
            </a:r>
          </a:p>
          <a:p>
            <a:endParaRPr lang="en-US" dirty="0"/>
          </a:p>
        </p:txBody>
      </p:sp>
    </p:spTree>
    <p:extLst>
      <p:ext uri="{BB962C8B-B14F-4D97-AF65-F5344CB8AC3E}">
        <p14:creationId xmlns:p14="http://schemas.microsoft.com/office/powerpoint/2010/main" val="187986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Hazardous Machine Motions</a:t>
            </a:r>
            <a:endParaRPr lang="en-US" dirty="0">
              <a:solidFill>
                <a:srgbClr val="002856"/>
              </a:solidFill>
            </a:endParaRPr>
          </a:p>
        </p:txBody>
      </p:sp>
      <p:sp>
        <p:nvSpPr>
          <p:cNvPr id="3" name="Content Placeholder 2"/>
          <p:cNvSpPr>
            <a:spLocks noGrp="1"/>
          </p:cNvSpPr>
          <p:nvPr>
            <p:ph idx="1"/>
          </p:nvPr>
        </p:nvSpPr>
        <p:spPr>
          <a:xfrm>
            <a:off x="1483619" y="1295400"/>
            <a:ext cx="5638800" cy="4343400"/>
          </a:xfrm>
        </p:spPr>
        <p:txBody>
          <a:bodyPr/>
          <a:lstStyle/>
          <a:p>
            <a:pPr marL="0" indent="0">
              <a:lnSpc>
                <a:spcPct val="150000"/>
              </a:lnSpc>
              <a:buNone/>
            </a:pPr>
            <a:r>
              <a:rPr lang="en-US" altLang="en-US" dirty="0">
                <a:cs typeface="Times New Roman" panose="02020603050405020304" pitchFamily="18" charset="0"/>
              </a:rPr>
              <a:t>Rotating – Circular motion</a:t>
            </a:r>
          </a:p>
          <a:p>
            <a:pPr marL="0" indent="0">
              <a:lnSpc>
                <a:spcPct val="150000"/>
              </a:lnSpc>
              <a:buNone/>
            </a:pPr>
            <a:r>
              <a:rPr lang="en-US" altLang="en-US" dirty="0">
                <a:cs typeface="Times New Roman" panose="02020603050405020304" pitchFamily="18" charset="0"/>
              </a:rPr>
              <a:t>Reciprocating – Back and forth motion</a:t>
            </a:r>
          </a:p>
          <a:p>
            <a:pPr marL="0" indent="0">
              <a:lnSpc>
                <a:spcPct val="150000"/>
              </a:lnSpc>
              <a:buNone/>
            </a:pPr>
            <a:r>
              <a:rPr lang="en-US" altLang="en-US" dirty="0">
                <a:cs typeface="Times New Roman" panose="02020603050405020304" pitchFamily="18" charset="0"/>
              </a:rPr>
              <a:t>Transverse – Straight continuous line</a:t>
            </a:r>
          </a:p>
          <a:p>
            <a:pPr marL="0" indent="0">
              <a:lnSpc>
                <a:spcPct val="150000"/>
              </a:lnSpc>
              <a:buNone/>
            </a:pPr>
            <a:r>
              <a:rPr lang="en-US" altLang="en-US" dirty="0">
                <a:cs typeface="Times New Roman" panose="02020603050405020304" pitchFamily="18" charset="0"/>
              </a:rPr>
              <a:t>Cutting – Sawing, boring, milling</a:t>
            </a:r>
          </a:p>
          <a:p>
            <a:pPr marL="0" indent="0">
              <a:lnSpc>
                <a:spcPct val="150000"/>
              </a:lnSpc>
              <a:buNone/>
            </a:pPr>
            <a:r>
              <a:rPr lang="en-US" altLang="en-US" dirty="0">
                <a:cs typeface="Times New Roman" panose="02020603050405020304" pitchFamily="18" charset="0"/>
              </a:rPr>
              <a:t>Punching – Metal Stamping</a:t>
            </a:r>
          </a:p>
          <a:p>
            <a:pPr marL="0" indent="0">
              <a:lnSpc>
                <a:spcPct val="150000"/>
              </a:lnSpc>
              <a:buNone/>
            </a:pPr>
            <a:r>
              <a:rPr lang="en-US" altLang="en-US" dirty="0">
                <a:cs typeface="Times New Roman" panose="02020603050405020304" pitchFamily="18" charset="0"/>
              </a:rPr>
              <a:t>Shearing – Metal Trimming</a:t>
            </a:r>
          </a:p>
          <a:p>
            <a:pPr marL="0" indent="0">
              <a:lnSpc>
                <a:spcPct val="150000"/>
              </a:lnSpc>
              <a:buNone/>
            </a:pPr>
            <a:r>
              <a:rPr lang="en-US" altLang="en-US" dirty="0">
                <a:cs typeface="Times New Roman" panose="02020603050405020304" pitchFamily="18" charset="0"/>
              </a:rPr>
              <a:t>Bending – Metal forming</a:t>
            </a:r>
          </a:p>
          <a:p>
            <a:endParaRPr lang="en-US" dirty="0"/>
          </a:p>
        </p:txBody>
      </p:sp>
    </p:spTree>
    <p:extLst>
      <p:ext uri="{BB962C8B-B14F-4D97-AF65-F5344CB8AC3E}">
        <p14:creationId xmlns:p14="http://schemas.microsoft.com/office/powerpoint/2010/main" val="351224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Hazardous Activities</a:t>
            </a:r>
            <a:endParaRPr lang="en-US" dirty="0">
              <a:solidFill>
                <a:srgbClr val="002856"/>
              </a:solidFill>
            </a:endParaRPr>
          </a:p>
        </p:txBody>
      </p:sp>
      <p:sp>
        <p:nvSpPr>
          <p:cNvPr id="3" name="Content Placeholder 2"/>
          <p:cNvSpPr>
            <a:spLocks noGrp="1"/>
          </p:cNvSpPr>
          <p:nvPr>
            <p:ph idx="1"/>
          </p:nvPr>
        </p:nvSpPr>
        <p:spPr>
          <a:xfrm>
            <a:off x="685800" y="1036639"/>
            <a:ext cx="8305800" cy="4906962"/>
          </a:xfrm>
        </p:spPr>
        <p:txBody>
          <a:bodyPr/>
          <a:lstStyle/>
          <a:p>
            <a:pPr marL="0" indent="0">
              <a:buNone/>
            </a:pPr>
            <a:r>
              <a:rPr lang="en-US" altLang="en-US" sz="2800" dirty="0">
                <a:cs typeface="Times New Roman" panose="02020603050405020304" pitchFamily="18" charset="0"/>
              </a:rPr>
              <a:t>Employees operating and caring for machinery perform activities that present amputation hazards such as:</a:t>
            </a:r>
          </a:p>
          <a:p>
            <a:pPr lvl="1"/>
            <a:r>
              <a:rPr lang="en-US" altLang="en-US" sz="2800" dirty="0">
                <a:cs typeface="Times New Roman" panose="02020603050405020304" pitchFamily="18" charset="0"/>
              </a:rPr>
              <a:t>Set up and preparation</a:t>
            </a:r>
          </a:p>
          <a:p>
            <a:pPr lvl="1"/>
            <a:r>
              <a:rPr lang="en-US" altLang="en-US" sz="2800" dirty="0">
                <a:cs typeface="Times New Roman" panose="02020603050405020304" pitchFamily="18" charset="0"/>
              </a:rPr>
              <a:t>Maintenance</a:t>
            </a:r>
          </a:p>
          <a:p>
            <a:pPr lvl="1"/>
            <a:r>
              <a:rPr lang="en-US" altLang="en-US" sz="2800" dirty="0">
                <a:cs typeface="Times New Roman" panose="02020603050405020304" pitchFamily="18" charset="0"/>
              </a:rPr>
              <a:t>Machine set up</a:t>
            </a:r>
          </a:p>
          <a:p>
            <a:pPr lvl="1"/>
            <a:r>
              <a:rPr lang="en-US" altLang="en-US" sz="2800" dirty="0">
                <a:cs typeface="Times New Roman" panose="02020603050405020304" pitchFamily="18" charset="0"/>
              </a:rPr>
              <a:t>Clearing Jams</a:t>
            </a:r>
          </a:p>
          <a:p>
            <a:pPr lvl="1"/>
            <a:r>
              <a:rPr lang="en-US" altLang="en-US" sz="2800" dirty="0">
                <a:cs typeface="Times New Roman" panose="02020603050405020304" pitchFamily="18" charset="0"/>
              </a:rPr>
              <a:t>Lubrication and Inspection</a:t>
            </a:r>
          </a:p>
          <a:p>
            <a:endParaRPr lang="en-US" dirty="0"/>
          </a:p>
        </p:txBody>
      </p:sp>
    </p:spTree>
    <p:extLst>
      <p:ext uri="{BB962C8B-B14F-4D97-AF65-F5344CB8AC3E}">
        <p14:creationId xmlns:p14="http://schemas.microsoft.com/office/powerpoint/2010/main" val="1648977596"/>
      </p:ext>
    </p:extLst>
  </p:cSld>
  <p:clrMapOvr>
    <a:masterClrMapping/>
  </p:clrMapOvr>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1_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795</TotalTime>
  <Words>3248</Words>
  <Application>Microsoft Office PowerPoint</Application>
  <PresentationFormat>On-screen Show (4:3)</PresentationFormat>
  <Paragraphs>337</Paragraphs>
  <Slides>48</Slides>
  <Notes>48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Calibri</vt:lpstr>
      <vt:lpstr>Wingdings</vt:lpstr>
      <vt:lpstr>Arial</vt:lpstr>
      <vt:lpstr>Times New Roman</vt:lpstr>
      <vt:lpstr>CGTC_PowerPoint_Template</vt:lpstr>
      <vt:lpstr>1_CGTC_PowerPoint_Template</vt:lpstr>
      <vt:lpstr>Machine Guarding and Amputation Hazards</vt:lpstr>
      <vt:lpstr>Sponsorship</vt:lpstr>
      <vt:lpstr>Introduction</vt:lpstr>
      <vt:lpstr>Objectives</vt:lpstr>
      <vt:lpstr>Causes of Machine Accidents</vt:lpstr>
      <vt:lpstr>Machine is not safeguarded  because …</vt:lpstr>
      <vt:lpstr>Hazardous Machine Components</vt:lpstr>
      <vt:lpstr>Hazardous Machine Motions</vt:lpstr>
      <vt:lpstr>Hazardous Activities</vt:lpstr>
      <vt:lpstr>Amputation</vt:lpstr>
      <vt:lpstr>Amputation – cont.</vt:lpstr>
      <vt:lpstr>Controlling Amputation Hazards</vt:lpstr>
      <vt:lpstr>Sources of Amputation</vt:lpstr>
      <vt:lpstr>Protection Methods</vt:lpstr>
      <vt:lpstr>Preventive Measures</vt:lpstr>
      <vt:lpstr>Machine safeguarding</vt:lpstr>
      <vt:lpstr>Hand and Portable Power Tools</vt:lpstr>
      <vt:lpstr>Requirements for Safeguards</vt:lpstr>
      <vt:lpstr>Methods of Machine Safeguarding</vt:lpstr>
      <vt:lpstr>Point of Operation</vt:lpstr>
      <vt:lpstr>Rotating Parts</vt:lpstr>
      <vt:lpstr>In-Running Nip Points</vt:lpstr>
      <vt:lpstr>Fixed Guard</vt:lpstr>
      <vt:lpstr>Interlocked Guard</vt:lpstr>
      <vt:lpstr>Adjustable Guard</vt:lpstr>
      <vt:lpstr>Self-Adjusting Guard</vt:lpstr>
      <vt:lpstr>Pullback Device</vt:lpstr>
      <vt:lpstr>Restraint Device</vt:lpstr>
      <vt:lpstr>Safety Tripwire Cables</vt:lpstr>
      <vt:lpstr>Two-Hand Control</vt:lpstr>
      <vt:lpstr>Gate</vt:lpstr>
      <vt:lpstr>Safeguarding by Location/Distance</vt:lpstr>
      <vt:lpstr>Automatic Feed</vt:lpstr>
      <vt:lpstr>Robots</vt:lpstr>
      <vt:lpstr>Protective Shields</vt:lpstr>
      <vt:lpstr>Holding Tools</vt:lpstr>
      <vt:lpstr>Machine Guarding Examples</vt:lpstr>
      <vt:lpstr>Guarding Fan Blades</vt:lpstr>
      <vt:lpstr>Abrasive Wheel Machinery</vt:lpstr>
      <vt:lpstr>Abrasive Wheel Machinery – cont.</vt:lpstr>
      <vt:lpstr>Power-Transmission Apparatus</vt:lpstr>
      <vt:lpstr>Machine Safety Responsibilities</vt:lpstr>
      <vt:lpstr>Training</vt:lpstr>
      <vt:lpstr>OSHA Standards</vt:lpstr>
      <vt:lpstr>Helpful OSHA Resources</vt:lpstr>
      <vt:lpstr>Summary</vt:lpstr>
      <vt:lpstr>OSHA Contact Numbers</vt:lpstr>
      <vt:lpstr>Questions? </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69</cp:revision>
  <cp:lastPrinted>2019-09-13T13:48:19Z</cp:lastPrinted>
  <dcterms:created xsi:type="dcterms:W3CDTF">2018-11-16T14:39:32Z</dcterms:created>
  <dcterms:modified xsi:type="dcterms:W3CDTF">2022-03-28T18:27:56Z</dcterms:modified>
</cp:coreProperties>
</file>