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288"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9" r:id="rId30"/>
    <p:sldId id="284" r:id="rId31"/>
  </p:sldIdLst>
  <p:sldSz cx="9144000" cy="6858000" type="screen4x3"/>
  <p:notesSz cx="7023100" cy="9309100"/>
  <p:embeddedFontLs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56"/>
    <a:srgbClr val="00457C"/>
    <a:srgbClr val="7D212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70" autoAdjust="0"/>
    <p:restoredTop sz="87647" autoAdjust="0"/>
  </p:normalViewPr>
  <p:slideViewPr>
    <p:cSldViewPr>
      <p:cViewPr varScale="1">
        <p:scale>
          <a:sx n="96" d="100"/>
          <a:sy n="96" d="100"/>
        </p:scale>
        <p:origin x="912" y="9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0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29EB2007-A905-4055-AD2C-3399734F8EC1}" type="datetimeFigureOut">
              <a:rPr lang="en-US" smtClean="0"/>
              <a:t>3/28/2022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BD6A1C06-693E-4B48-899E-93E5AC4C7869}" type="slidenum">
              <a:rPr lang="en-US" smtClean="0"/>
              <a:t>‹#›</a:t>
            </a:fld>
            <a:endParaRPr lang="en-US"/>
          </a:p>
        </p:txBody>
      </p:sp>
    </p:spTree>
    <p:extLst>
      <p:ext uri="{BB962C8B-B14F-4D97-AF65-F5344CB8AC3E}">
        <p14:creationId xmlns:p14="http://schemas.microsoft.com/office/powerpoint/2010/main" val="195413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D9EDBDE-FAAD-49F5-B759-A5423947B5BD}" type="datetimeFigureOut">
              <a:rPr lang="en-US" smtClean="0"/>
              <a:t>3/28/2022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94EA9A5-77DB-4A02-87E2-6CCE19ACA4CA}" type="slidenum">
              <a:rPr lang="en-US" smtClean="0"/>
              <a:t>‹#›</a:t>
            </a:fld>
            <a:endParaRPr lang="en-US"/>
          </a:p>
        </p:txBody>
      </p:sp>
    </p:spTree>
    <p:extLst>
      <p:ext uri="{BB962C8B-B14F-4D97-AF65-F5344CB8AC3E}">
        <p14:creationId xmlns:p14="http://schemas.microsoft.com/office/powerpoint/2010/main" val="177709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EA9A5-77DB-4A02-87E2-6CCE19ACA4CA}" type="slidenum">
              <a:rPr lang="en-US" smtClean="0"/>
              <a:t>1</a:t>
            </a:fld>
            <a:endParaRPr lang="en-US"/>
          </a:p>
        </p:txBody>
      </p:sp>
    </p:spTree>
    <p:extLst>
      <p:ext uri="{BB962C8B-B14F-4D97-AF65-F5344CB8AC3E}">
        <p14:creationId xmlns:p14="http://schemas.microsoft.com/office/powerpoint/2010/main" val="812368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FontTx/>
              <a:buChar char="•"/>
            </a:pPr>
            <a:r>
              <a:rPr lang="en-US" altLang="en-US" dirty="0"/>
              <a:t>Normal production operations are covered by the OSHA machine guarding standard and are not part of Service and Maintenance.</a:t>
            </a:r>
          </a:p>
          <a:p>
            <a:pPr marL="233309" indent="-233309">
              <a:buFontTx/>
              <a:buChar char="•"/>
            </a:pPr>
            <a:r>
              <a:rPr lang="en-US" altLang="en-US" dirty="0"/>
              <a:t>The danger zone includes the point of operation or an associated danger zone exists during a machine operating cycle.</a:t>
            </a:r>
          </a:p>
          <a:p>
            <a:pPr marL="233309" indent="-233309">
              <a:buFontTx/>
              <a:buChar char="•"/>
            </a:pPr>
            <a:r>
              <a:rPr lang="en-US" altLang="en-US" dirty="0"/>
              <a:t>1910.147(a)(2)(ii)(B)</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10</a:t>
            </a:fld>
            <a:endParaRPr lang="en-US"/>
          </a:p>
        </p:txBody>
      </p:sp>
    </p:spTree>
    <p:extLst>
      <p:ext uri="{BB962C8B-B14F-4D97-AF65-F5344CB8AC3E}">
        <p14:creationId xmlns:p14="http://schemas.microsoft.com/office/powerpoint/2010/main" val="27639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cs typeface="Times New Roman" panose="02020603050405020304" pitchFamily="18" charset="0"/>
              </a:rPr>
              <a:t>The first thing to consider is that the activities must be minor and have to take place during normal production. By definition, set-up work (except minor tools changes and adjustments) is not production.</a:t>
            </a:r>
            <a:r>
              <a:rPr lang="en-US" altLang="en-US" b="1" dirty="0">
                <a:cs typeface="Times New Roman" panose="02020603050405020304" pitchFamily="18" charset="0"/>
              </a:rPr>
              <a:t> </a:t>
            </a:r>
          </a:p>
          <a:p>
            <a:pPr eaLnBrk="1" hangingPunct="1">
              <a:buFontTx/>
              <a:buChar char="•"/>
            </a:pPr>
            <a:r>
              <a:rPr lang="en-US" altLang="en-US" dirty="0">
                <a:cs typeface="Times New Roman" panose="02020603050405020304" pitchFamily="18" charset="0"/>
              </a:rPr>
              <a:t> Some lubricating, cleaning and un-jamming activities may not meet these criteria.</a:t>
            </a:r>
          </a:p>
          <a:p>
            <a:pPr eaLnBrk="1" hangingPunct="1">
              <a:buFontTx/>
              <a:buChar char="•"/>
            </a:pPr>
            <a:r>
              <a:rPr lang="en-US" altLang="en-US" dirty="0">
                <a:cs typeface="Times New Roman" panose="02020603050405020304" pitchFamily="18" charset="0"/>
              </a:rPr>
              <a:t>Example of tasks that might meet the exemption for minor servicing activity: While operating an injection molding machine,</a:t>
            </a:r>
            <a:r>
              <a:rPr lang="en-US" altLang="en-US" b="1" dirty="0">
                <a:cs typeface="Times New Roman" panose="02020603050405020304" pitchFamily="18" charset="0"/>
              </a:rPr>
              <a:t> </a:t>
            </a:r>
            <a:r>
              <a:rPr lang="en-US" altLang="en-US" dirty="0">
                <a:cs typeface="Times New Roman" panose="02020603050405020304" pitchFamily="18" charset="0"/>
              </a:rPr>
              <a:t>the employee needs to reach into the mold area to pull off parts by hand that stick about 10 times an hour.  This work may be considered minor, routine, repetitive and part of the production process.  </a:t>
            </a:r>
          </a:p>
          <a:p>
            <a:pPr eaLnBrk="1" hangingPunct="1">
              <a:buFontTx/>
              <a:buChar char="•"/>
            </a:pPr>
            <a:r>
              <a:rPr lang="en-US" altLang="en-US" dirty="0">
                <a:cs typeface="Times New Roman" panose="02020603050405020304" pitchFamily="18" charset="0"/>
              </a:rPr>
              <a:t>The employee is protected by interlocked gates and guards around the mold area. The standard allows this activity because the employee is provided with alternative effective protection, such as a properly operating interlocked operator </a:t>
            </a:r>
            <a:r>
              <a:rPr lang="en-US" altLang="en-US" b="1" dirty="0">
                <a:cs typeface="Times New Roman" panose="02020603050405020304" pitchFamily="18" charset="0"/>
              </a:rPr>
              <a:t>gate</a:t>
            </a:r>
            <a:r>
              <a:rPr lang="en-US" altLang="en-US" dirty="0">
                <a:cs typeface="Times New Roman" panose="02020603050405020304" pitchFamily="18" charset="0"/>
              </a:rPr>
              <a:t>. </a:t>
            </a:r>
          </a:p>
          <a:p>
            <a:pPr eaLnBrk="1" hangingPunct="1">
              <a:buFontTx/>
              <a:buChar char="•"/>
            </a:pPr>
            <a:r>
              <a:rPr lang="en-US" altLang="en-US" dirty="0">
                <a:cs typeface="Times New Roman" panose="02020603050405020304" pitchFamily="18" charset="0"/>
              </a:rPr>
              <a:t>By contrast, consider the </a:t>
            </a:r>
            <a:r>
              <a:rPr lang="en-US" altLang="en-US" dirty="0"/>
              <a:t>service and maintenance that takes place while the operator is making parts, such as, a major jam, where the mold opened up too soon and the part is melted around the ejector pins, and inside the mold cavity. Assume this is going to require scraping of the mold and adjustments to the ejector pins, etc. The employee will probably not have to remove or bypass a guard, but will probably have to place their hands/ arms into the mold area or the ejector area. </a:t>
            </a:r>
            <a:r>
              <a:rPr lang="en-US" altLang="en-US" dirty="0">
                <a:cs typeface="Times New Roman" panose="02020603050405020304" pitchFamily="18" charset="0"/>
              </a:rPr>
              <a:t>Although this takes place during production, this type of un-sticking would in most cases not be considered routine and repetitive, and the lockout standard would apply.  However, if this same employee could use special tools to remove this part, which would keep his body out of the mold area, lockout would not apply.  </a:t>
            </a:r>
          </a:p>
          <a:p>
            <a:pPr eaLnBrk="1" hangingPunct="1">
              <a:buFontTx/>
              <a:buChar char="•"/>
            </a:pPr>
            <a:r>
              <a:rPr lang="en-US" altLang="en-US" dirty="0">
                <a:cs typeface="Times New Roman" panose="02020603050405020304" pitchFamily="18" charset="0"/>
              </a:rPr>
              <a:t>1910.147 (a)(2)(ii)(B) Note: Exception</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11</a:t>
            </a:fld>
            <a:endParaRPr lang="en-US"/>
          </a:p>
        </p:txBody>
      </p:sp>
    </p:spTree>
    <p:extLst>
      <p:ext uri="{BB962C8B-B14F-4D97-AF65-F5344CB8AC3E}">
        <p14:creationId xmlns:p14="http://schemas.microsoft.com/office/powerpoint/2010/main" val="1853307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Requires that the work is performed using alternative measures which provide effective protection.</a:t>
            </a:r>
          </a:p>
          <a:p>
            <a:pPr eaLnBrk="1" hangingPunct="1">
              <a:buFontTx/>
              <a:buChar char="•"/>
            </a:pPr>
            <a:r>
              <a:rPr lang="en-US" altLang="en-US" dirty="0"/>
              <a:t>For further information, see OSHA's Subpart O - Machinery and Machine Guarding Standard.</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12</a:t>
            </a:fld>
            <a:endParaRPr lang="en-US"/>
          </a:p>
        </p:txBody>
      </p:sp>
    </p:spTree>
    <p:extLst>
      <p:ext uri="{BB962C8B-B14F-4D97-AF65-F5344CB8AC3E}">
        <p14:creationId xmlns:p14="http://schemas.microsoft.com/office/powerpoint/2010/main" val="10820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EA9A5-77DB-4A02-87E2-6CCE19ACA4CA}" type="slidenum">
              <a:rPr lang="en-US" smtClean="0"/>
              <a:t>13</a:t>
            </a:fld>
            <a:endParaRPr lang="en-US"/>
          </a:p>
        </p:txBody>
      </p:sp>
    </p:spTree>
    <p:extLst>
      <p:ext uri="{BB962C8B-B14F-4D97-AF65-F5344CB8AC3E}">
        <p14:creationId xmlns:p14="http://schemas.microsoft.com/office/powerpoint/2010/main" val="280238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t>These are the 3 core components of the Energy Control Program. We will be getting into each one of these components.</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14</a:t>
            </a:fld>
            <a:endParaRPr lang="en-US"/>
          </a:p>
        </p:txBody>
      </p:sp>
    </p:spTree>
    <p:extLst>
      <p:ext uri="{BB962C8B-B14F-4D97-AF65-F5344CB8AC3E}">
        <p14:creationId xmlns:p14="http://schemas.microsoft.com/office/powerpoint/2010/main" val="146083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Energy control procedures provide authorized employees with written instructions specifying how to safely control hazardous energy while performing servicing and maintenance on specific machines. </a:t>
            </a:r>
          </a:p>
          <a:p>
            <a:pPr eaLnBrk="1" hangingPunct="1">
              <a:buFontTx/>
              <a:buChar char="•"/>
            </a:pPr>
            <a:r>
              <a:rPr lang="en-US" altLang="en-US" dirty="0"/>
              <a:t>The procedure must identify the type and magnitude of the hazardous energy they expect to encounter and the approved methods to control it.</a:t>
            </a:r>
          </a:p>
          <a:p>
            <a:pPr eaLnBrk="1" hangingPunct="1">
              <a:buFontTx/>
              <a:buChar char="•"/>
            </a:pPr>
            <a:r>
              <a:rPr lang="en-US" altLang="en-US" dirty="0"/>
              <a:t>If the control procedures are the same for various pieces of equipment, then a single energy control procedure may be sufficient. </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15</a:t>
            </a:fld>
            <a:endParaRPr lang="en-US"/>
          </a:p>
        </p:txBody>
      </p:sp>
    </p:spTree>
    <p:extLst>
      <p:ext uri="{BB962C8B-B14F-4D97-AF65-F5344CB8AC3E}">
        <p14:creationId xmlns:p14="http://schemas.microsoft.com/office/powerpoint/2010/main" val="145516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Training in lockout must be provided to all employees who may be in an area where energy control procedures are used.</a:t>
            </a:r>
          </a:p>
          <a:p>
            <a:pPr eaLnBrk="1" hangingPunct="1">
              <a:buFontTx/>
              <a:buChar char="•"/>
            </a:pPr>
            <a:r>
              <a:rPr lang="en-US" altLang="en-US" dirty="0"/>
              <a:t>This training must ensure that the purpose and function of the energy control program is understood and that employees gain the needed knowledge and skills to safely apply, use, and remove energy controls.</a:t>
            </a:r>
            <a:endParaRPr lang="en-US" altLang="en-US" b="1" dirty="0"/>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16</a:t>
            </a:fld>
            <a:endParaRPr lang="en-US"/>
          </a:p>
        </p:txBody>
      </p:sp>
    </p:spTree>
    <p:extLst>
      <p:ext uri="{BB962C8B-B14F-4D97-AF65-F5344CB8AC3E}">
        <p14:creationId xmlns:p14="http://schemas.microsoft.com/office/powerpoint/2010/main" val="136935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Retraining must be provided for all authorized and affected employees whenever there is a change in their job assignments, a change in machines, equipment or processes that present a new hazard, or when there is a change in the energy control procedures. 1910.147 (c)(7)(iii)</a:t>
            </a:r>
          </a:p>
          <a:p>
            <a:pPr eaLnBrk="1" hangingPunct="1">
              <a:buFontTx/>
              <a:buChar char="•"/>
            </a:pPr>
            <a:r>
              <a:rPr lang="en-US" altLang="en-US" dirty="0"/>
              <a:t>Additional retraining must also be conducted whenever a periodic inspection under paragraph (c)(6) of this section reveals or whenever the employer has reason to believe that there are deviations from or inadequacies in the employee's knowledge or use of the energy control procedures.</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17</a:t>
            </a:fld>
            <a:endParaRPr lang="en-US"/>
          </a:p>
        </p:txBody>
      </p:sp>
    </p:spTree>
    <p:extLst>
      <p:ext uri="{BB962C8B-B14F-4D97-AF65-F5344CB8AC3E}">
        <p14:creationId xmlns:p14="http://schemas.microsoft.com/office/powerpoint/2010/main" val="2630513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Employer is responsible for conducting inspections to ensure that the procedures and the lockout standard are being followed.</a:t>
            </a:r>
          </a:p>
          <a:p>
            <a:pPr eaLnBrk="1" hangingPunct="1">
              <a:buFontTx/>
              <a:buChar char="•"/>
            </a:pPr>
            <a:r>
              <a:rPr lang="en-US" altLang="en-US" dirty="0"/>
              <a:t>Inspections are conducted by authorized employees other than the one(s) utilizing the energy control procedure being inspected. 1910.147(c)(6)(</a:t>
            </a:r>
            <a:r>
              <a:rPr lang="en-US" altLang="en-US" dirty="0" err="1"/>
              <a:t>i</a:t>
            </a:r>
            <a:r>
              <a:rPr lang="en-US" altLang="en-US" dirty="0"/>
              <a:t>)(A)</a:t>
            </a:r>
          </a:p>
          <a:p>
            <a:pPr eaLnBrk="1" hangingPunct="1">
              <a:buFontTx/>
              <a:buChar char="•"/>
            </a:pPr>
            <a:r>
              <a:rPr lang="en-US" altLang="en-US" dirty="0"/>
              <a:t>An authorized employee is a person who locks out the equipment or machine in order to perform service and maintenance on it.</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18</a:t>
            </a:fld>
            <a:endParaRPr lang="en-US"/>
          </a:p>
        </p:txBody>
      </p:sp>
    </p:spTree>
    <p:extLst>
      <p:ext uri="{BB962C8B-B14F-4D97-AF65-F5344CB8AC3E}">
        <p14:creationId xmlns:p14="http://schemas.microsoft.com/office/powerpoint/2010/main" val="99667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EA9A5-77DB-4A02-87E2-6CCE19ACA4CA}" type="slidenum">
              <a:rPr lang="en-US" smtClean="0"/>
              <a:t>19</a:t>
            </a:fld>
            <a:endParaRPr lang="en-US"/>
          </a:p>
        </p:txBody>
      </p:sp>
    </p:spTree>
    <p:extLst>
      <p:ext uri="{BB962C8B-B14F-4D97-AF65-F5344CB8AC3E}">
        <p14:creationId xmlns:p14="http://schemas.microsoft.com/office/powerpoint/2010/main" val="317982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1003A22-257A-45C4-9ECE-DC5C61A1A5B4}" type="slidenum">
              <a:rPr lang="en-US" smtClean="0">
                <a:latin typeface="Arial" pitchFamily="34" charset="0"/>
              </a:rPr>
              <a:pPr/>
              <a:t>2</a:t>
            </a:fld>
            <a:endParaRPr lang="en-US" dirty="0">
              <a:latin typeface="Arial" pitchFamily="34" charset="0"/>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PR" dirty="0">
                <a:latin typeface="Arial" pitchFamily="34" charset="0"/>
              </a:rPr>
              <a:t>Introduce </a:t>
            </a:r>
            <a:r>
              <a:rPr lang="es-PR" dirty="0" err="1">
                <a:latin typeface="Arial" pitchFamily="34" charset="0"/>
              </a:rPr>
              <a:t>the</a:t>
            </a:r>
            <a:r>
              <a:rPr lang="es-PR" dirty="0">
                <a:latin typeface="Arial" pitchFamily="34" charset="0"/>
              </a:rPr>
              <a:t> </a:t>
            </a:r>
            <a:r>
              <a:rPr lang="es-PR" dirty="0" err="1">
                <a:latin typeface="Arial" pitchFamily="34" charset="0"/>
              </a:rPr>
              <a:t>class</a:t>
            </a:r>
            <a:r>
              <a:rPr lang="es-PR" dirty="0">
                <a:latin typeface="Arial" pitchFamily="34" charset="0"/>
              </a:rPr>
              <a:t> </a:t>
            </a:r>
            <a:r>
              <a:rPr lang="es-PR" dirty="0" err="1">
                <a:latin typeface="Arial" pitchFamily="34" charset="0"/>
              </a:rPr>
              <a:t>with</a:t>
            </a:r>
            <a:r>
              <a:rPr lang="es-PR" dirty="0">
                <a:latin typeface="Arial" pitchFamily="34" charset="0"/>
              </a:rPr>
              <a:t> </a:t>
            </a:r>
            <a:r>
              <a:rPr lang="es-PR" baseline="0" dirty="0" err="1">
                <a:latin typeface="Arial" pitchFamily="34" charset="0"/>
              </a:rPr>
              <a:t>brief</a:t>
            </a:r>
            <a:r>
              <a:rPr lang="es-PR" baseline="0" dirty="0">
                <a:latin typeface="Arial" pitchFamily="34" charset="0"/>
              </a:rPr>
              <a:t> </a:t>
            </a:r>
            <a:r>
              <a:rPr lang="es-PR" baseline="0" dirty="0" err="1">
                <a:latin typeface="Arial" pitchFamily="34" charset="0"/>
              </a:rPr>
              <a:t>overview</a:t>
            </a:r>
            <a:r>
              <a:rPr lang="es-PR" baseline="0" dirty="0">
                <a:latin typeface="Arial" pitchFamily="34" charset="0"/>
              </a:rPr>
              <a:t>: </a:t>
            </a:r>
            <a:endParaRPr lang="en-US" dirty="0"/>
          </a:p>
          <a:p>
            <a:r>
              <a:rPr lang="en-US" dirty="0"/>
              <a:t> This project will deliver occupational health and safety training to new and established small businesses with less than 250 employees; included in this targeted population are limited English proficiency workers, non-literate/low literacy workers, young workers, temporary workers, minority and other hard-to-reach- workers, and workers in high-hazard industries.</a:t>
            </a:r>
            <a:endParaRPr lang="es-PR" dirty="0">
              <a:latin typeface="Arial" pitchFamily="34" charset="0"/>
            </a:endParaRPr>
          </a:p>
        </p:txBody>
      </p:sp>
    </p:spTree>
    <p:extLst>
      <p:ext uri="{BB962C8B-B14F-4D97-AF65-F5344CB8AC3E}">
        <p14:creationId xmlns:p14="http://schemas.microsoft.com/office/powerpoint/2010/main" val="850897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EA9A5-77DB-4A02-87E2-6CCE19ACA4CA}" type="slidenum">
              <a:rPr lang="en-US" smtClean="0"/>
              <a:t>20</a:t>
            </a:fld>
            <a:endParaRPr lang="en-US"/>
          </a:p>
        </p:txBody>
      </p:sp>
    </p:spTree>
    <p:extLst>
      <p:ext uri="{BB962C8B-B14F-4D97-AF65-F5344CB8AC3E}">
        <p14:creationId xmlns:p14="http://schemas.microsoft.com/office/powerpoint/2010/main" val="3773996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t>Machinery and equipment should be shut down in an orderly manner using normal shutdown procedures.</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21</a:t>
            </a:fld>
            <a:endParaRPr lang="en-US"/>
          </a:p>
        </p:txBody>
      </p:sp>
    </p:spTree>
    <p:extLst>
      <p:ext uri="{BB962C8B-B14F-4D97-AF65-F5344CB8AC3E}">
        <p14:creationId xmlns:p14="http://schemas.microsoft.com/office/powerpoint/2010/main" val="2387785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EA9A5-77DB-4A02-87E2-6CCE19ACA4CA}" type="slidenum">
              <a:rPr lang="en-US" smtClean="0"/>
              <a:t>22</a:t>
            </a:fld>
            <a:endParaRPr lang="en-US"/>
          </a:p>
        </p:txBody>
      </p:sp>
    </p:spTree>
    <p:extLst>
      <p:ext uri="{BB962C8B-B14F-4D97-AF65-F5344CB8AC3E}">
        <p14:creationId xmlns:p14="http://schemas.microsoft.com/office/powerpoint/2010/main" val="2752196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Open breakers and disconnects</a:t>
            </a:r>
          </a:p>
          <a:p>
            <a:pPr eaLnBrk="1" hangingPunct="1">
              <a:buFontTx/>
              <a:buChar char="•"/>
            </a:pPr>
            <a:r>
              <a:rPr lang="en-US" altLang="en-US" dirty="0"/>
              <a:t>Shut off or close all control valves </a:t>
            </a:r>
          </a:p>
          <a:p>
            <a:pPr eaLnBrk="1" hangingPunct="1">
              <a:buFontTx/>
              <a:buChar char="•"/>
            </a:pPr>
            <a:r>
              <a:rPr lang="en-US" altLang="en-US" dirty="0"/>
              <a:t>Relieve, block or otherwise control stored or residual energy</a:t>
            </a:r>
          </a:p>
          <a:p>
            <a:pPr eaLnBrk="1" hangingPunct="1">
              <a:buFontTx/>
              <a:buChar char="•"/>
            </a:pPr>
            <a:r>
              <a:rPr lang="en-US" altLang="en-US" dirty="0"/>
              <a:t>Disable all sources of energy </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23</a:t>
            </a:fld>
            <a:endParaRPr lang="en-US"/>
          </a:p>
        </p:txBody>
      </p:sp>
    </p:spTree>
    <p:extLst>
      <p:ext uri="{BB962C8B-B14F-4D97-AF65-F5344CB8AC3E}">
        <p14:creationId xmlns:p14="http://schemas.microsoft.com/office/powerpoint/2010/main" val="3681067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Before applying and after removing lockout/tagout devices, the authorized employee must notify all </a:t>
            </a:r>
            <a:r>
              <a:rPr lang="en-US" altLang="en-US" b="1" dirty="0"/>
              <a:t>affected</a:t>
            </a:r>
            <a:r>
              <a:rPr lang="en-US" altLang="en-US" dirty="0"/>
              <a:t> employees.</a:t>
            </a:r>
          </a:p>
          <a:p>
            <a:pPr eaLnBrk="1" hangingPunct="1">
              <a:spcBef>
                <a:spcPct val="20000"/>
              </a:spcBef>
              <a:buFontTx/>
              <a:buChar char="•"/>
            </a:pPr>
            <a:r>
              <a:rPr lang="en-US" altLang="en-US" dirty="0"/>
              <a:t>Blank and tag flanges</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24</a:t>
            </a:fld>
            <a:endParaRPr lang="en-US"/>
          </a:p>
        </p:txBody>
      </p:sp>
    </p:spTree>
    <p:extLst>
      <p:ext uri="{BB962C8B-B14F-4D97-AF65-F5344CB8AC3E}">
        <p14:creationId xmlns:p14="http://schemas.microsoft.com/office/powerpoint/2010/main" val="1473198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EA9A5-77DB-4A02-87E2-6CCE19ACA4CA}" type="slidenum">
              <a:rPr lang="en-US" smtClean="0"/>
              <a:t>25</a:t>
            </a:fld>
            <a:endParaRPr lang="en-US"/>
          </a:p>
        </p:txBody>
      </p:sp>
    </p:spTree>
    <p:extLst>
      <p:ext uri="{BB962C8B-B14F-4D97-AF65-F5344CB8AC3E}">
        <p14:creationId xmlns:p14="http://schemas.microsoft.com/office/powerpoint/2010/main" val="318652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EA9A5-77DB-4A02-87E2-6CCE19ACA4CA}" type="slidenum">
              <a:rPr lang="en-US" smtClean="0"/>
              <a:t>26</a:t>
            </a:fld>
            <a:endParaRPr lang="en-US"/>
          </a:p>
        </p:txBody>
      </p:sp>
    </p:spTree>
    <p:extLst>
      <p:ext uri="{BB962C8B-B14F-4D97-AF65-F5344CB8AC3E}">
        <p14:creationId xmlns:p14="http://schemas.microsoft.com/office/powerpoint/2010/main" val="722629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EA9A5-77DB-4A02-87E2-6CCE19ACA4CA}" type="slidenum">
              <a:rPr lang="en-US" smtClean="0"/>
              <a:t>27</a:t>
            </a:fld>
            <a:endParaRPr lang="en-US"/>
          </a:p>
        </p:txBody>
      </p:sp>
    </p:spTree>
    <p:extLst>
      <p:ext uri="{BB962C8B-B14F-4D97-AF65-F5344CB8AC3E}">
        <p14:creationId xmlns:p14="http://schemas.microsoft.com/office/powerpoint/2010/main" val="3606626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The authorized employee should follow these procedures prior to removing LOTO devices and restoring energy.</a:t>
            </a:r>
          </a:p>
          <a:p>
            <a:pPr eaLnBrk="1" hangingPunct="1">
              <a:buFontTx/>
              <a:buChar char="•"/>
            </a:pPr>
            <a:r>
              <a:rPr lang="en-US" altLang="en-US" b="1" dirty="0"/>
              <a:t>Exception:</a:t>
            </a:r>
          </a:p>
          <a:p>
            <a:pPr lvl="1" eaLnBrk="1" hangingPunct="1"/>
            <a:r>
              <a:rPr lang="en-US" altLang="en-US" dirty="0"/>
              <a:t>When authorized employee is not at the facility and all reasonable efforts have been taken to inform him/her that the LOTO device has been removed written procedures must be in place to remove LOTO devices.</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28</a:t>
            </a:fld>
            <a:endParaRPr lang="en-US"/>
          </a:p>
        </p:txBody>
      </p:sp>
    </p:spTree>
    <p:extLst>
      <p:ext uri="{BB962C8B-B14F-4D97-AF65-F5344CB8AC3E}">
        <p14:creationId xmlns:p14="http://schemas.microsoft.com/office/powerpoint/2010/main" val="2836258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EA9A5-77DB-4A02-87E2-6CCE19ACA4CA}" type="slidenum">
              <a:rPr lang="en-US" smtClean="0"/>
              <a:t>29</a:t>
            </a:fld>
            <a:endParaRPr lang="en-US"/>
          </a:p>
        </p:txBody>
      </p:sp>
    </p:spTree>
    <p:extLst>
      <p:ext uri="{BB962C8B-B14F-4D97-AF65-F5344CB8AC3E}">
        <p14:creationId xmlns:p14="http://schemas.microsoft.com/office/powerpoint/2010/main" val="112604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t>The key purpose of this standard is to prevent an </a:t>
            </a:r>
            <a:r>
              <a:rPr lang="en-US" altLang="en-US" b="0" dirty="0"/>
              <a:t>injury</a:t>
            </a:r>
            <a:r>
              <a:rPr lang="en-US" altLang="en-US" dirty="0"/>
              <a:t> from unexpected startup or release of stored energy. The standard doesn’t apply unless the worker is performing service or maintenance in an area of a machine where he/she could be injured from unexpected startup or release of stored energy.  For example, if a worker is making adjustments or cleaning parts of a machine </a:t>
            </a:r>
            <a:r>
              <a:rPr lang="en-US" altLang="en-US" i="1" dirty="0"/>
              <a:t>away</a:t>
            </a:r>
            <a:r>
              <a:rPr lang="en-US" altLang="en-US" dirty="0"/>
              <a:t> from pinch points, dangerous areas, hot surfaces, etc., Lockout would not apply.  </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3</a:t>
            </a:fld>
            <a:endParaRPr lang="en-US"/>
          </a:p>
        </p:txBody>
      </p:sp>
    </p:spTree>
    <p:extLst>
      <p:ext uri="{BB962C8B-B14F-4D97-AF65-F5344CB8AC3E}">
        <p14:creationId xmlns:p14="http://schemas.microsoft.com/office/powerpoint/2010/main" val="4001601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EA9A5-77DB-4A02-87E2-6CCE19ACA4CA}" type="slidenum">
              <a:rPr lang="en-US" smtClean="0"/>
              <a:t>30</a:t>
            </a:fld>
            <a:endParaRPr lang="en-US"/>
          </a:p>
        </p:txBody>
      </p:sp>
    </p:spTree>
    <p:extLst>
      <p:ext uri="{BB962C8B-B14F-4D97-AF65-F5344CB8AC3E}">
        <p14:creationId xmlns:p14="http://schemas.microsoft.com/office/powerpoint/2010/main" val="55915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t>The entire lockout/tagout standard is based on the practices and procedures that are necessary to disable and isolate machines or equipment from the unexpected release hazardous energy.  The employer’s primary tool for providing protection under the standard is the isolating device, which is the physical device that prevents the transmission or release of energy.</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4</a:t>
            </a:fld>
            <a:endParaRPr lang="en-US"/>
          </a:p>
        </p:txBody>
      </p:sp>
    </p:spTree>
    <p:extLst>
      <p:ext uri="{BB962C8B-B14F-4D97-AF65-F5344CB8AC3E}">
        <p14:creationId xmlns:p14="http://schemas.microsoft.com/office/powerpoint/2010/main" val="79095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EA9A5-77DB-4A02-87E2-6CCE19ACA4CA}" type="slidenum">
              <a:rPr lang="en-US" smtClean="0"/>
              <a:t>5</a:t>
            </a:fld>
            <a:endParaRPr lang="en-US"/>
          </a:p>
        </p:txBody>
      </p:sp>
    </p:spTree>
    <p:extLst>
      <p:ext uri="{BB962C8B-B14F-4D97-AF65-F5344CB8AC3E}">
        <p14:creationId xmlns:p14="http://schemas.microsoft.com/office/powerpoint/2010/main" val="114396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EA9A5-77DB-4A02-87E2-6CCE19ACA4CA}" type="slidenum">
              <a:rPr lang="en-US" smtClean="0"/>
              <a:t>6</a:t>
            </a:fld>
            <a:endParaRPr lang="en-US"/>
          </a:p>
        </p:txBody>
      </p:sp>
    </p:spTree>
    <p:extLst>
      <p:ext uri="{BB962C8B-B14F-4D97-AF65-F5344CB8AC3E}">
        <p14:creationId xmlns:p14="http://schemas.microsoft.com/office/powerpoint/2010/main" val="969392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t>As you can tell, this standard covers a lot of  activities that may be performed by  employees other than maintenance people. Regardless of employee’s job title, the Lockout standard applies when any of these functions are being performed and when there is potential for injury. In addition, employees performing these tasks must be authorized employees under the Lockout standard.</a:t>
            </a:r>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7</a:t>
            </a:fld>
            <a:endParaRPr lang="en-US"/>
          </a:p>
        </p:txBody>
      </p:sp>
    </p:spTree>
    <p:extLst>
      <p:ext uri="{BB962C8B-B14F-4D97-AF65-F5344CB8AC3E}">
        <p14:creationId xmlns:p14="http://schemas.microsoft.com/office/powerpoint/2010/main" val="2018175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EA9A5-77DB-4A02-87E2-6CCE19ACA4CA}" type="slidenum">
              <a:rPr lang="en-US" smtClean="0"/>
              <a:t>8</a:t>
            </a:fld>
            <a:endParaRPr lang="en-US"/>
          </a:p>
        </p:txBody>
      </p:sp>
    </p:spTree>
    <p:extLst>
      <p:ext uri="{BB962C8B-B14F-4D97-AF65-F5344CB8AC3E}">
        <p14:creationId xmlns:p14="http://schemas.microsoft.com/office/powerpoint/2010/main" val="266266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cs typeface="Times New Roman" panose="02020603050405020304" pitchFamily="18" charset="0"/>
              </a:rPr>
              <a:t>Push buttons, selector switches and other control circuit devices are not energy isolating devices. </a:t>
            </a:r>
          </a:p>
          <a:p>
            <a:pPr eaLnBrk="1" hangingPunct="1">
              <a:buFontTx/>
              <a:buChar char="•"/>
            </a:pPr>
            <a:r>
              <a:rPr lang="en-US" altLang="en-US" dirty="0">
                <a:cs typeface="Times New Roman" panose="02020603050405020304" pitchFamily="18" charset="0"/>
              </a:rPr>
              <a:t>Control circuit devices only interrupt the control circuit.  </a:t>
            </a:r>
            <a:r>
              <a:rPr lang="en-US" altLang="en-US" b="1" dirty="0">
                <a:cs typeface="Times New Roman" panose="02020603050405020304" pitchFamily="18" charset="0"/>
              </a:rPr>
              <a:t>They do not isolate the energy sources.</a:t>
            </a:r>
            <a:r>
              <a:rPr lang="en-US" altLang="en-US" dirty="0">
                <a:cs typeface="Times New Roman" panose="02020603050405020304" pitchFamily="18" charset="0"/>
              </a:rPr>
              <a:t>  Motors, pumps and other equipment can restart from electrical shorts in the system.</a:t>
            </a:r>
          </a:p>
          <a:p>
            <a:pPr eaLnBrk="1" hangingPunct="1">
              <a:buFontTx/>
              <a:buChar char="•"/>
            </a:pPr>
            <a:r>
              <a:rPr lang="en-US" altLang="en-US" dirty="0">
                <a:cs typeface="Times New Roman" panose="02020603050405020304" pitchFamily="18" charset="0"/>
              </a:rPr>
              <a:t>Switches can fail and go unnoticed, or employees may start up machines without knowing that other employees are in a dangerous area.</a:t>
            </a:r>
            <a:endParaRPr lang="en-US" altLang="en-US" dirty="0"/>
          </a:p>
          <a:p>
            <a:endParaRPr lang="en-US" dirty="0"/>
          </a:p>
        </p:txBody>
      </p:sp>
      <p:sp>
        <p:nvSpPr>
          <p:cNvPr id="4" name="Slide Number Placeholder 3"/>
          <p:cNvSpPr>
            <a:spLocks noGrp="1"/>
          </p:cNvSpPr>
          <p:nvPr>
            <p:ph type="sldNum" sz="quarter" idx="10"/>
          </p:nvPr>
        </p:nvSpPr>
        <p:spPr/>
        <p:txBody>
          <a:bodyPr/>
          <a:lstStyle/>
          <a:p>
            <a:fld id="{B94EA9A5-77DB-4A02-87E2-6CCE19ACA4CA}" type="slidenum">
              <a:rPr lang="en-US" smtClean="0"/>
              <a:t>9</a:t>
            </a:fld>
            <a:endParaRPr lang="en-US"/>
          </a:p>
        </p:txBody>
      </p:sp>
    </p:spTree>
    <p:extLst>
      <p:ext uri="{BB962C8B-B14F-4D97-AF65-F5344CB8AC3E}">
        <p14:creationId xmlns:p14="http://schemas.microsoft.com/office/powerpoint/2010/main" val="3493953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2400"/>
            <a:ext cx="9144000" cy="6858000"/>
          </a:xfrm>
          <a:prstGeom prst="rect">
            <a:avLst/>
          </a:prstGeom>
        </p:spPr>
      </p:pic>
      <p:sp>
        <p:nvSpPr>
          <p:cNvPr id="2" name="Title 1"/>
          <p:cNvSpPr>
            <a:spLocks noGrp="1"/>
          </p:cNvSpPr>
          <p:nvPr>
            <p:ph type="ctrTitle" hasCustomPrompt="1"/>
          </p:nvPr>
        </p:nvSpPr>
        <p:spPr>
          <a:xfrm>
            <a:off x="685800" y="3276600"/>
            <a:ext cx="7772400" cy="533399"/>
          </a:xfrm>
          <a:prstGeom prst="rect">
            <a:avLst/>
          </a:prstGeom>
        </p:spPr>
        <p:txBody>
          <a:bodyPr/>
          <a:lstStyle>
            <a:lvl1pPr>
              <a:defRPr sz="2400" b="1">
                <a:solidFill>
                  <a:srgbClr val="7D212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Box 2"/>
          <p:cNvSpPr txBox="1"/>
          <p:nvPr userDrawn="1"/>
        </p:nvSpPr>
        <p:spPr>
          <a:xfrm>
            <a:off x="304800" y="6172200"/>
            <a:ext cx="838200" cy="381000"/>
          </a:xfrm>
          <a:prstGeom prst="rect">
            <a:avLst/>
          </a:prstGeom>
          <a:noFill/>
          <a:ln>
            <a:noFill/>
          </a:ln>
        </p:spPr>
        <p:txBody>
          <a:bodyPr wrap="square" rtlCol="0">
            <a:spAutoFit/>
          </a:bodyPr>
          <a:lstStyle/>
          <a:p>
            <a:pPr algn="r"/>
            <a:fld id="{9C3CCD5A-841D-4788-B9CA-80E1DF0E1F3E}" type="slidenum">
              <a:rPr lang="en-US" smtClean="0">
                <a:solidFill>
                  <a:schemeClr val="bg1"/>
                </a:solidFill>
              </a:rPr>
              <a:pPr algn="r"/>
              <a:t>‹#›</a:t>
            </a:fld>
            <a:endParaRPr lang="en-US" dirty="0">
              <a:solidFill>
                <a:schemeClr val="bg1"/>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Logo To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2400"/>
            <a:ext cx="9144000" cy="6858000"/>
          </a:xfrm>
          <a:prstGeom prst="rect">
            <a:avLst/>
          </a:prstGeom>
        </p:spPr>
      </p:pic>
      <p:sp>
        <p:nvSpPr>
          <p:cNvPr id="3" name="Rectangle 2"/>
          <p:cNvSpPr/>
          <p:nvPr userDrawn="1"/>
        </p:nvSpPr>
        <p:spPr>
          <a:xfrm>
            <a:off x="2895600" y="1828800"/>
            <a:ext cx="3657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1562100"/>
            <a:ext cx="7772400" cy="533399"/>
          </a:xfrm>
          <a:prstGeom prst="rect">
            <a:avLst/>
          </a:prstGeom>
        </p:spPr>
        <p:txBody>
          <a:bodyPr/>
          <a:lstStyle>
            <a:lvl1pPr>
              <a:defRPr sz="2400" b="1">
                <a:solidFill>
                  <a:srgbClr val="7D212B"/>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89148" y="338328"/>
            <a:ext cx="2965704" cy="999744"/>
          </a:xfrm>
          <a:prstGeom prst="rect">
            <a:avLst/>
          </a:prstGeom>
        </p:spPr>
      </p:pic>
      <p:sp>
        <p:nvSpPr>
          <p:cNvPr id="6" name="TextBox 5"/>
          <p:cNvSpPr txBox="1"/>
          <p:nvPr userDrawn="1"/>
        </p:nvSpPr>
        <p:spPr>
          <a:xfrm>
            <a:off x="304800" y="6172200"/>
            <a:ext cx="838200" cy="381000"/>
          </a:xfrm>
          <a:prstGeom prst="rect">
            <a:avLst/>
          </a:prstGeom>
          <a:noFill/>
          <a:ln>
            <a:noFill/>
          </a:ln>
        </p:spPr>
        <p:txBody>
          <a:bodyPr wrap="square" rtlCol="0">
            <a:spAutoFit/>
          </a:bodyPr>
          <a:lstStyle/>
          <a:p>
            <a:pPr algn="r"/>
            <a:fld id="{9C3CCD5A-841D-4788-B9CA-80E1DF0E1F3E}"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313907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88392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04800" y="6324600"/>
            <a:ext cx="838200" cy="381000"/>
          </a:xfrm>
          <a:prstGeom prst="rect">
            <a:avLst/>
          </a:prstGeom>
          <a:noFill/>
          <a:ln>
            <a:noFill/>
          </a:ln>
        </p:spPr>
        <p:txBody>
          <a:bodyPr wrap="square" rtlCol="0">
            <a:spAutoFit/>
          </a:bodyPr>
          <a:lstStyle/>
          <a:p>
            <a:pPr algn="r"/>
            <a:fld id="{9C3CCD5A-841D-4788-B9CA-80E1DF0E1F3E}" type="slidenum">
              <a:rPr lang="en-US" smtClean="0">
                <a:solidFill>
                  <a:schemeClr val="bg1"/>
                </a:solidFill>
              </a:rPr>
              <a:pPr algn="r"/>
              <a:t>‹#›</a:t>
            </a:fld>
            <a:endParaRPr lang="en-US"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44958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876801" y="1036639"/>
            <a:ext cx="4114799"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304800" y="6324600"/>
            <a:ext cx="838200" cy="381000"/>
          </a:xfrm>
          <a:prstGeom prst="rect">
            <a:avLst/>
          </a:prstGeom>
          <a:noFill/>
          <a:ln>
            <a:noFill/>
          </a:ln>
        </p:spPr>
        <p:txBody>
          <a:bodyPr wrap="square" rtlCol="0">
            <a:spAutoFit/>
          </a:bodyPr>
          <a:lstStyle/>
          <a:p>
            <a:pPr algn="r"/>
            <a:fld id="{9C3CCD5A-841D-4788-B9CA-80E1DF0E1F3E}"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2652160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a:spLocks noGrp="1"/>
          </p:cNvSpPr>
          <p:nvPr>
            <p:ph idx="1"/>
          </p:nvPr>
        </p:nvSpPr>
        <p:spPr>
          <a:xfrm>
            <a:off x="381000" y="975519"/>
            <a:ext cx="83820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04800" y="6324600"/>
            <a:ext cx="838200" cy="381000"/>
          </a:xfrm>
          <a:prstGeom prst="rect">
            <a:avLst/>
          </a:prstGeom>
          <a:noFill/>
          <a:ln>
            <a:noFill/>
          </a:ln>
        </p:spPr>
        <p:txBody>
          <a:bodyPr wrap="square" rtlCol="0">
            <a:spAutoFit/>
          </a:bodyPr>
          <a:lstStyle/>
          <a:p>
            <a:pPr algn="r"/>
            <a:fld id="{9C3CCD5A-841D-4788-B9CA-80E1DF0E1F3E}" type="slidenum">
              <a:rPr lang="en-US" smtClean="0">
                <a:solidFill>
                  <a:schemeClr val="bg1"/>
                </a:solidFill>
              </a:rPr>
              <a:pPr algn="r"/>
              <a:t>‹#›</a:t>
            </a:fld>
            <a:endParaRPr lang="en-US"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6" r:id="rId4"/>
    <p:sldLayoutId id="214748365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676401"/>
            <a:ext cx="7772400" cy="2895599"/>
          </a:xfrm>
        </p:spPr>
        <p:txBody>
          <a:bodyPr/>
          <a:lstStyle/>
          <a:p>
            <a:br>
              <a:rPr lang="en-US" sz="3200" dirty="0">
                <a:solidFill>
                  <a:srgbClr val="002856"/>
                </a:solidFill>
              </a:rPr>
            </a:br>
            <a:r>
              <a:rPr lang="en-US" sz="3200" dirty="0">
                <a:solidFill>
                  <a:srgbClr val="002856"/>
                </a:solidFill>
              </a:rPr>
              <a:t>Lock Out Tag Out</a:t>
            </a:r>
            <a:br>
              <a:rPr lang="en-US" sz="3200" dirty="0">
                <a:solidFill>
                  <a:srgbClr val="002856"/>
                </a:solidFill>
              </a:rPr>
            </a:br>
            <a:r>
              <a:rPr lang="en-US" sz="3200" dirty="0">
                <a:solidFill>
                  <a:srgbClr val="002856"/>
                </a:solidFill>
              </a:rPr>
              <a:t>Hazardous Energy Control</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LOTO applies when:</a:t>
            </a:r>
            <a:br>
              <a:rPr lang="en-US" altLang="en-US" b="1" dirty="0">
                <a:solidFill>
                  <a:srgbClr val="000066"/>
                </a:solidFill>
              </a:rPr>
            </a:br>
            <a:endParaRPr lang="en-US" dirty="0"/>
          </a:p>
        </p:txBody>
      </p:sp>
      <p:sp>
        <p:nvSpPr>
          <p:cNvPr id="3" name="Content Placeholder 2"/>
          <p:cNvSpPr>
            <a:spLocks noGrp="1"/>
          </p:cNvSpPr>
          <p:nvPr>
            <p:ph idx="1"/>
          </p:nvPr>
        </p:nvSpPr>
        <p:spPr>
          <a:xfrm>
            <a:off x="533400" y="1066800"/>
            <a:ext cx="8153400" cy="4602161"/>
          </a:xfrm>
        </p:spPr>
        <p:txBody>
          <a:bodyPr/>
          <a:lstStyle/>
          <a:p>
            <a:pPr marL="0" indent="0">
              <a:buNone/>
            </a:pPr>
            <a:r>
              <a:rPr lang="en-US" altLang="en-US" dirty="0"/>
              <a:t>Employees are performing servicing or maintenance and there is a potential for injury from unexpected start-up or release of stored energy </a:t>
            </a:r>
          </a:p>
          <a:p>
            <a:pPr marL="0" indent="0">
              <a:buNone/>
            </a:pPr>
            <a:endParaRPr lang="en-US" altLang="en-US" sz="2800" dirty="0"/>
          </a:p>
          <a:p>
            <a:pPr marL="0" indent="0">
              <a:buNone/>
            </a:pPr>
            <a:r>
              <a:rPr lang="en-US" altLang="en-US" dirty="0">
                <a:cs typeface="Times New Roman" panose="02020603050405020304" pitchFamily="18" charset="0"/>
              </a:rPr>
              <a:t>Service and maintenance that takes place during normal production if the employee:</a:t>
            </a:r>
          </a:p>
          <a:p>
            <a:pPr lvl="1">
              <a:buFont typeface="Arial" panose="020B0604020202020204" pitchFamily="34" charset="0"/>
              <a:buChar char="•"/>
            </a:pPr>
            <a:r>
              <a:rPr lang="en-US" altLang="en-US" dirty="0">
                <a:cs typeface="Times New Roman" panose="02020603050405020304" pitchFamily="18" charset="0"/>
              </a:rPr>
              <a:t>Must remove or bypass a guard or safety device</a:t>
            </a:r>
            <a:endParaRPr lang="en-US" altLang="en-US" b="1" dirty="0">
              <a:cs typeface="Times New Roman" panose="02020603050405020304" pitchFamily="18" charset="0"/>
            </a:endParaRPr>
          </a:p>
          <a:p>
            <a:pPr lvl="1">
              <a:buFont typeface="Arial" panose="020B0604020202020204" pitchFamily="34" charset="0"/>
              <a:buChar char="•"/>
            </a:pPr>
            <a:r>
              <a:rPr lang="en-US" altLang="en-US" dirty="0">
                <a:cs typeface="Times New Roman" panose="02020603050405020304" pitchFamily="18" charset="0"/>
              </a:rPr>
              <a:t>Must place any part of their body into the danger zone</a:t>
            </a:r>
          </a:p>
          <a:p>
            <a:endParaRPr lang="en-US" dirty="0"/>
          </a:p>
        </p:txBody>
      </p:sp>
    </p:spTree>
    <p:extLst>
      <p:ext uri="{BB962C8B-B14F-4D97-AF65-F5344CB8AC3E}">
        <p14:creationId xmlns:p14="http://schemas.microsoft.com/office/powerpoint/2010/main" val="195538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Exception to LOTO</a:t>
            </a:r>
            <a:endParaRPr lang="en-US" dirty="0">
              <a:solidFill>
                <a:srgbClr val="002856"/>
              </a:solidFill>
            </a:endParaRPr>
          </a:p>
        </p:txBody>
      </p:sp>
      <p:sp>
        <p:nvSpPr>
          <p:cNvPr id="3" name="Content Placeholder 2"/>
          <p:cNvSpPr>
            <a:spLocks noGrp="1"/>
          </p:cNvSpPr>
          <p:nvPr>
            <p:ph idx="1"/>
          </p:nvPr>
        </p:nvSpPr>
        <p:spPr>
          <a:xfrm>
            <a:off x="1524000" y="2286000"/>
            <a:ext cx="5867400" cy="1828800"/>
          </a:xfrm>
        </p:spPr>
        <p:txBody>
          <a:bodyPr/>
          <a:lstStyle/>
          <a:p>
            <a:pPr marL="0" indent="0">
              <a:lnSpc>
                <a:spcPct val="150000"/>
              </a:lnSpc>
              <a:buNone/>
            </a:pPr>
            <a:r>
              <a:rPr lang="en-US" altLang="en-US" dirty="0">
                <a:cs typeface="Times New Roman" panose="02020603050405020304" pitchFamily="18" charset="0"/>
              </a:rPr>
              <a:t>Minor servicing activities that takes place during normal production when alternative effective protection is used</a:t>
            </a:r>
          </a:p>
          <a:p>
            <a:endParaRPr lang="en-US" dirty="0"/>
          </a:p>
        </p:txBody>
      </p:sp>
    </p:spTree>
    <p:extLst>
      <p:ext uri="{BB962C8B-B14F-4D97-AF65-F5344CB8AC3E}">
        <p14:creationId xmlns:p14="http://schemas.microsoft.com/office/powerpoint/2010/main" val="335690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21" y="228600"/>
            <a:ext cx="8686800" cy="487362"/>
          </a:xfrm>
        </p:spPr>
        <p:txBody>
          <a:bodyPr/>
          <a:lstStyle/>
          <a:p>
            <a:r>
              <a:rPr lang="en-US" altLang="en-US" dirty="0">
                <a:solidFill>
                  <a:srgbClr val="002856"/>
                </a:solidFill>
              </a:rPr>
              <a:t>Minor Servicing during Normal Production Operations </a:t>
            </a:r>
            <a:endParaRPr lang="en-US" dirty="0">
              <a:solidFill>
                <a:srgbClr val="002856"/>
              </a:solidFill>
            </a:endParaRPr>
          </a:p>
        </p:txBody>
      </p:sp>
      <p:sp>
        <p:nvSpPr>
          <p:cNvPr id="3" name="Content Placeholder 2"/>
          <p:cNvSpPr>
            <a:spLocks noGrp="1"/>
          </p:cNvSpPr>
          <p:nvPr>
            <p:ph idx="1"/>
          </p:nvPr>
        </p:nvSpPr>
        <p:spPr>
          <a:xfrm>
            <a:off x="2298999" y="1905000"/>
            <a:ext cx="4072760" cy="1858961"/>
          </a:xfrm>
        </p:spPr>
        <p:txBody>
          <a:bodyPr/>
          <a:lstStyle/>
          <a:p>
            <a:pPr>
              <a:buFont typeface="Arial" panose="020B0604020202020204" pitchFamily="34" charset="0"/>
              <a:buChar char="•"/>
            </a:pPr>
            <a:r>
              <a:rPr lang="en-US" altLang="en-US" dirty="0">
                <a:cs typeface="Times New Roman" panose="02020603050405020304" pitchFamily="18" charset="0"/>
              </a:rPr>
              <a:t>Routine</a:t>
            </a:r>
          </a:p>
          <a:p>
            <a:pPr>
              <a:buFont typeface="Arial" panose="020B0604020202020204" pitchFamily="34" charset="0"/>
              <a:buChar char="•"/>
            </a:pPr>
            <a:r>
              <a:rPr lang="en-US" altLang="en-US" dirty="0"/>
              <a:t>Repetitive </a:t>
            </a:r>
          </a:p>
          <a:p>
            <a:pPr>
              <a:buFont typeface="Arial" panose="020B0604020202020204" pitchFamily="34" charset="0"/>
              <a:buChar char="•"/>
            </a:pPr>
            <a:r>
              <a:rPr lang="en-US" altLang="en-US" dirty="0">
                <a:cs typeface="Times New Roman" panose="02020603050405020304" pitchFamily="18" charset="0"/>
              </a:rPr>
              <a:t>Integral to the use of the equipment for production</a:t>
            </a:r>
          </a:p>
          <a:p>
            <a:endParaRPr lang="en-US" dirty="0"/>
          </a:p>
        </p:txBody>
      </p:sp>
    </p:spTree>
    <p:extLst>
      <p:ext uri="{BB962C8B-B14F-4D97-AF65-F5344CB8AC3E}">
        <p14:creationId xmlns:p14="http://schemas.microsoft.com/office/powerpoint/2010/main" val="130965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Alternative effective protection such as:</a:t>
            </a:r>
            <a:br>
              <a:rPr lang="en-US" altLang="en-US" b="1" dirty="0">
                <a:solidFill>
                  <a:srgbClr val="000066"/>
                </a:solidFill>
              </a:rPr>
            </a:br>
            <a:endParaRPr lang="en-US" dirty="0"/>
          </a:p>
        </p:txBody>
      </p:sp>
      <p:sp>
        <p:nvSpPr>
          <p:cNvPr id="3" name="Content Placeholder 2"/>
          <p:cNvSpPr>
            <a:spLocks noGrp="1"/>
          </p:cNvSpPr>
          <p:nvPr>
            <p:ph idx="1"/>
          </p:nvPr>
        </p:nvSpPr>
        <p:spPr>
          <a:xfrm>
            <a:off x="609600" y="1828800"/>
            <a:ext cx="8229600" cy="2895600"/>
          </a:xfrm>
        </p:spPr>
        <p:txBody>
          <a:bodyPr/>
          <a:lstStyle/>
          <a:p>
            <a:pPr>
              <a:buFont typeface="Arial" panose="020B0604020202020204" pitchFamily="34" charset="0"/>
              <a:buChar char="•"/>
            </a:pPr>
            <a:r>
              <a:rPr lang="en-US" altLang="en-US" dirty="0"/>
              <a:t>Remote lubricators or other remote devices</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Interlocked gates and barriers</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Other effective guarding devices as described in OSHA’s Subpart O and the most current ANSI B 151.1 standard</a:t>
            </a:r>
          </a:p>
          <a:p>
            <a:endParaRPr lang="en-US" dirty="0"/>
          </a:p>
        </p:txBody>
      </p:sp>
    </p:spTree>
    <p:extLst>
      <p:ext uri="{BB962C8B-B14F-4D97-AF65-F5344CB8AC3E}">
        <p14:creationId xmlns:p14="http://schemas.microsoft.com/office/powerpoint/2010/main" val="1104030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cs typeface="Times New Roman" panose="02020603050405020304" pitchFamily="18" charset="0"/>
              </a:rPr>
              <a:t>Core Components of an Energy Control Program</a:t>
            </a:r>
            <a:br>
              <a:rPr lang="en-US" altLang="en-US" b="1" dirty="0">
                <a:solidFill>
                  <a:srgbClr val="000066"/>
                </a:solidFill>
                <a:cs typeface="Times New Roman" panose="02020603050405020304" pitchFamily="18" charset="0"/>
              </a:rPr>
            </a:br>
            <a:endParaRPr lang="en-US" dirty="0"/>
          </a:p>
        </p:txBody>
      </p:sp>
      <p:sp>
        <p:nvSpPr>
          <p:cNvPr id="3" name="Content Placeholder 2"/>
          <p:cNvSpPr>
            <a:spLocks noGrp="1"/>
          </p:cNvSpPr>
          <p:nvPr>
            <p:ph idx="1"/>
          </p:nvPr>
        </p:nvSpPr>
        <p:spPr>
          <a:xfrm>
            <a:off x="527051" y="1612232"/>
            <a:ext cx="5791200" cy="3124200"/>
          </a:xfrm>
        </p:spPr>
        <p:txBody>
          <a:bodyPr/>
          <a:lstStyle/>
          <a:p>
            <a:pPr>
              <a:lnSpc>
                <a:spcPct val="90000"/>
              </a:lnSpc>
              <a:buFont typeface="Arial" panose="020B0604020202020204" pitchFamily="34" charset="0"/>
              <a:buChar char="•"/>
            </a:pPr>
            <a:r>
              <a:rPr lang="en-US" altLang="en-US" dirty="0">
                <a:cs typeface="Times New Roman" panose="02020603050405020304" pitchFamily="18" charset="0"/>
              </a:rPr>
              <a:t>Energy control procedures for each type of machine</a:t>
            </a:r>
          </a:p>
          <a:p>
            <a:pPr marL="0" indent="0">
              <a:lnSpc>
                <a:spcPct val="90000"/>
              </a:lnSpc>
              <a:buNone/>
            </a:pPr>
            <a:r>
              <a:rPr lang="en-US" altLang="en-US" dirty="0">
                <a:cs typeface="Times New Roman" panose="02020603050405020304" pitchFamily="18" charset="0"/>
              </a:rPr>
              <a:t> </a:t>
            </a:r>
          </a:p>
          <a:p>
            <a:pPr>
              <a:lnSpc>
                <a:spcPct val="90000"/>
              </a:lnSpc>
              <a:buFont typeface="Arial" panose="020B0604020202020204" pitchFamily="34" charset="0"/>
              <a:buChar char="•"/>
            </a:pPr>
            <a:r>
              <a:rPr lang="en-US" altLang="en-US" dirty="0">
                <a:cs typeface="Times New Roman" panose="02020603050405020304" pitchFamily="18" charset="0"/>
              </a:rPr>
              <a:t>Training and retraining to ensure employees understand the program</a:t>
            </a:r>
          </a:p>
          <a:p>
            <a:pPr>
              <a:lnSpc>
                <a:spcPct val="90000"/>
              </a:lnSpc>
              <a:buFont typeface="Arial" panose="020B0604020202020204" pitchFamily="34" charset="0"/>
              <a:buChar char="•"/>
            </a:pPr>
            <a:endParaRPr lang="en-US" altLang="en-US" dirty="0">
              <a:cs typeface="Times New Roman" panose="02020603050405020304" pitchFamily="18" charset="0"/>
            </a:endParaRPr>
          </a:p>
          <a:p>
            <a:pPr>
              <a:lnSpc>
                <a:spcPct val="90000"/>
              </a:lnSpc>
              <a:buFont typeface="Arial" panose="020B0604020202020204" pitchFamily="34" charset="0"/>
              <a:buChar char="•"/>
            </a:pPr>
            <a:r>
              <a:rPr lang="en-US" altLang="en-US" dirty="0">
                <a:cs typeface="Times New Roman" panose="02020603050405020304" pitchFamily="18" charset="0"/>
              </a:rPr>
              <a:t>Periodic inspection to ensure procedures are being followed</a:t>
            </a:r>
          </a:p>
          <a:p>
            <a:endParaRPr lang="en-US" dirty="0"/>
          </a:p>
        </p:txBody>
      </p:sp>
      <p:pic>
        <p:nvPicPr>
          <p:cNvPr id="4" name="Picture 3" descr="Enery control program&#10;Purpose&#10;Compliance with this program&#10;Sequence of lockou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1524000"/>
            <a:ext cx="2889504" cy="4041648"/>
          </a:xfrm>
          <a:prstGeom prst="rect">
            <a:avLst/>
          </a:prstGeom>
        </p:spPr>
      </p:pic>
    </p:spTree>
    <p:extLst>
      <p:ext uri="{BB962C8B-B14F-4D97-AF65-F5344CB8AC3E}">
        <p14:creationId xmlns:p14="http://schemas.microsoft.com/office/powerpoint/2010/main" val="3382812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Energy Control Procedures</a:t>
            </a:r>
            <a:br>
              <a:rPr lang="en-US" altLang="en-US" b="1" dirty="0">
                <a:solidFill>
                  <a:srgbClr val="000066"/>
                </a:solidFill>
              </a:rPr>
            </a:br>
            <a:endParaRPr lang="en-US" dirty="0"/>
          </a:p>
        </p:txBody>
      </p:sp>
      <p:sp>
        <p:nvSpPr>
          <p:cNvPr id="3" name="Content Placeholder 2"/>
          <p:cNvSpPr>
            <a:spLocks noGrp="1"/>
          </p:cNvSpPr>
          <p:nvPr>
            <p:ph idx="1"/>
          </p:nvPr>
        </p:nvSpPr>
        <p:spPr>
          <a:xfrm>
            <a:off x="762000" y="1219200"/>
            <a:ext cx="7848600" cy="4297361"/>
          </a:xfrm>
        </p:spPr>
        <p:txBody>
          <a:bodyPr/>
          <a:lstStyle/>
          <a:p>
            <a:pPr marL="0" indent="0">
              <a:lnSpc>
                <a:spcPct val="90000"/>
              </a:lnSpc>
              <a:buNone/>
            </a:pPr>
            <a:r>
              <a:rPr lang="en-US" altLang="en-US" dirty="0">
                <a:cs typeface="Times New Roman" panose="02020603050405020304" pitchFamily="18" charset="0"/>
              </a:rPr>
              <a:t>Must be specific to each type of machine and equipment you are working on</a:t>
            </a:r>
          </a:p>
          <a:p>
            <a:pPr marL="0" indent="0">
              <a:lnSpc>
                <a:spcPct val="90000"/>
              </a:lnSpc>
              <a:buNone/>
            </a:pPr>
            <a:endParaRPr lang="en-US" altLang="en-US" dirty="0">
              <a:cs typeface="Times New Roman" panose="02020603050405020304" pitchFamily="18" charset="0"/>
            </a:endParaRPr>
          </a:p>
          <a:p>
            <a:pPr marL="0" indent="0">
              <a:lnSpc>
                <a:spcPct val="90000"/>
              </a:lnSpc>
              <a:buNone/>
            </a:pPr>
            <a:r>
              <a:rPr lang="en-US" altLang="en-US" dirty="0">
                <a:cs typeface="Times New Roman" panose="02020603050405020304" pitchFamily="18" charset="0"/>
              </a:rPr>
              <a:t>Must include </a:t>
            </a:r>
          </a:p>
          <a:p>
            <a:pPr lvl="1">
              <a:lnSpc>
                <a:spcPct val="90000"/>
              </a:lnSpc>
              <a:buFont typeface="Arial" panose="020B0604020202020204" pitchFamily="34" charset="0"/>
              <a:buChar char="•"/>
            </a:pPr>
            <a:r>
              <a:rPr lang="en-US" altLang="en-US" dirty="0">
                <a:cs typeface="Times New Roman" panose="02020603050405020304" pitchFamily="18" charset="0"/>
              </a:rPr>
              <a:t>Statement of intended use of the procedure </a:t>
            </a:r>
          </a:p>
          <a:p>
            <a:pPr lvl="1">
              <a:lnSpc>
                <a:spcPct val="90000"/>
              </a:lnSpc>
              <a:buFont typeface="Arial" panose="020B0604020202020204" pitchFamily="34" charset="0"/>
              <a:buChar char="•"/>
            </a:pPr>
            <a:r>
              <a:rPr lang="en-US" altLang="en-US" dirty="0">
                <a:cs typeface="Times New Roman" panose="02020603050405020304" pitchFamily="18" charset="0"/>
              </a:rPr>
              <a:t>Steps for shutting down and securing machines and equipment</a:t>
            </a:r>
          </a:p>
          <a:p>
            <a:pPr lvl="1">
              <a:lnSpc>
                <a:spcPct val="90000"/>
              </a:lnSpc>
              <a:buFont typeface="Arial" panose="020B0604020202020204" pitchFamily="34" charset="0"/>
              <a:buChar char="•"/>
            </a:pPr>
            <a:r>
              <a:rPr lang="en-US" altLang="en-US" dirty="0"/>
              <a:t>Steps for placing, removing, and transferring of lockout devices</a:t>
            </a:r>
          </a:p>
          <a:p>
            <a:pPr lvl="1">
              <a:lnSpc>
                <a:spcPct val="90000"/>
              </a:lnSpc>
              <a:buFont typeface="Arial" panose="020B0604020202020204" pitchFamily="34" charset="0"/>
              <a:buChar char="•"/>
            </a:pPr>
            <a:r>
              <a:rPr lang="en-US" altLang="en-US" dirty="0"/>
              <a:t>Requirements for testing and verifying effectiveness of lockout devices </a:t>
            </a:r>
          </a:p>
          <a:p>
            <a:endParaRPr lang="en-US" dirty="0"/>
          </a:p>
        </p:txBody>
      </p:sp>
    </p:spTree>
    <p:extLst>
      <p:ext uri="{BB962C8B-B14F-4D97-AF65-F5344CB8AC3E}">
        <p14:creationId xmlns:p14="http://schemas.microsoft.com/office/powerpoint/2010/main" val="165877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Required Training</a:t>
            </a:r>
            <a:br>
              <a:rPr lang="en-US" altLang="en-US" b="1" dirty="0">
                <a:solidFill>
                  <a:srgbClr val="000066"/>
                </a:solidFill>
              </a:rPr>
            </a:br>
            <a:endParaRPr lang="en-US" dirty="0"/>
          </a:p>
        </p:txBody>
      </p:sp>
      <p:sp>
        <p:nvSpPr>
          <p:cNvPr id="3" name="Content Placeholder 2"/>
          <p:cNvSpPr>
            <a:spLocks noGrp="1"/>
          </p:cNvSpPr>
          <p:nvPr>
            <p:ph idx="1"/>
          </p:nvPr>
        </p:nvSpPr>
        <p:spPr>
          <a:xfrm>
            <a:off x="159872" y="914400"/>
            <a:ext cx="6019800" cy="5105400"/>
          </a:xfrm>
        </p:spPr>
        <p:txBody>
          <a:bodyPr/>
          <a:lstStyle/>
          <a:p>
            <a:pPr marL="0" indent="0">
              <a:buNone/>
            </a:pPr>
            <a:r>
              <a:rPr lang="en-US" altLang="en-US" dirty="0"/>
              <a:t>Authorized employees</a:t>
            </a:r>
          </a:p>
          <a:p>
            <a:pPr lvl="1">
              <a:buFont typeface="Arial" panose="020B0604020202020204" pitchFamily="34" charset="0"/>
              <a:buChar char="•"/>
            </a:pPr>
            <a:r>
              <a:rPr lang="en-US" altLang="en-US" dirty="0"/>
              <a:t>Recognition of hazardous energy sources</a:t>
            </a:r>
          </a:p>
          <a:p>
            <a:pPr lvl="1">
              <a:buFont typeface="Arial" panose="020B0604020202020204" pitchFamily="34" charset="0"/>
              <a:buChar char="•"/>
            </a:pPr>
            <a:r>
              <a:rPr lang="en-US" altLang="en-US" dirty="0"/>
              <a:t>Type and magnitude of energy in the workplace</a:t>
            </a:r>
          </a:p>
          <a:p>
            <a:pPr lvl="1">
              <a:buFont typeface="Arial" panose="020B0604020202020204" pitchFamily="34" charset="0"/>
              <a:buChar char="•"/>
            </a:pPr>
            <a:r>
              <a:rPr lang="en-US" altLang="en-US" dirty="0"/>
              <a:t>Methods for energy isolation / control</a:t>
            </a:r>
          </a:p>
          <a:p>
            <a:pPr marL="0" indent="0">
              <a:buNone/>
            </a:pPr>
            <a:r>
              <a:rPr lang="en-US" altLang="en-US" dirty="0"/>
              <a:t>Affected employees</a:t>
            </a:r>
          </a:p>
          <a:p>
            <a:pPr lvl="1">
              <a:buFont typeface="Arial" panose="020B0604020202020204" pitchFamily="34" charset="0"/>
              <a:buChar char="•"/>
            </a:pPr>
            <a:r>
              <a:rPr lang="en-US" altLang="en-US" dirty="0"/>
              <a:t>Purpose and use of energy control procedures</a:t>
            </a:r>
          </a:p>
          <a:p>
            <a:pPr marL="0" indent="0">
              <a:buNone/>
            </a:pPr>
            <a:r>
              <a:rPr lang="en-US" altLang="en-US" dirty="0"/>
              <a:t>Other employees in work area</a:t>
            </a:r>
          </a:p>
          <a:p>
            <a:pPr lvl="1">
              <a:buFont typeface="Arial" panose="020B0604020202020204" pitchFamily="34" charset="0"/>
              <a:buChar char="•"/>
            </a:pPr>
            <a:r>
              <a:rPr lang="en-US" altLang="en-US" dirty="0"/>
              <a:t>Procedures related to restarting machines </a:t>
            </a:r>
          </a:p>
          <a:p>
            <a:endParaRPr lang="en-US" dirty="0"/>
          </a:p>
        </p:txBody>
      </p:sp>
      <p:pic>
        <p:nvPicPr>
          <p:cNvPr id="4" name="Picture 1029" descr="501 elec tr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286000"/>
            <a:ext cx="2200275" cy="186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005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Retraining Requirements</a:t>
            </a:r>
            <a:endParaRPr lang="en-US" dirty="0">
              <a:solidFill>
                <a:srgbClr val="002856"/>
              </a:solidFill>
            </a:endParaRPr>
          </a:p>
        </p:txBody>
      </p:sp>
      <p:sp>
        <p:nvSpPr>
          <p:cNvPr id="3" name="Content Placeholder 2"/>
          <p:cNvSpPr>
            <a:spLocks noGrp="1"/>
          </p:cNvSpPr>
          <p:nvPr>
            <p:ph idx="1"/>
          </p:nvPr>
        </p:nvSpPr>
        <p:spPr>
          <a:xfrm>
            <a:off x="990600" y="990600"/>
            <a:ext cx="7239000" cy="4876800"/>
          </a:xfrm>
        </p:spPr>
        <p:txBody>
          <a:bodyPr/>
          <a:lstStyle/>
          <a:p>
            <a:pPr>
              <a:lnSpc>
                <a:spcPct val="90000"/>
              </a:lnSpc>
              <a:buNone/>
            </a:pPr>
            <a:r>
              <a:rPr lang="en-US" altLang="en-US" dirty="0"/>
              <a:t>Retraining is required if:</a:t>
            </a:r>
          </a:p>
          <a:p>
            <a:pPr>
              <a:lnSpc>
                <a:spcPct val="150000"/>
              </a:lnSpc>
              <a:buFont typeface="Arial" panose="020B0604020202020204" pitchFamily="34" charset="0"/>
              <a:buChar char="•"/>
            </a:pPr>
            <a:r>
              <a:rPr lang="en-US" altLang="en-US" dirty="0"/>
              <a:t>Change in job assignments</a:t>
            </a:r>
          </a:p>
          <a:p>
            <a:pPr>
              <a:lnSpc>
                <a:spcPct val="150000"/>
              </a:lnSpc>
              <a:buFont typeface="Arial" panose="020B0604020202020204" pitchFamily="34" charset="0"/>
              <a:buChar char="•"/>
            </a:pPr>
            <a:r>
              <a:rPr lang="en-US" altLang="en-US" dirty="0"/>
              <a:t>Change in machines</a:t>
            </a:r>
          </a:p>
          <a:p>
            <a:pPr>
              <a:lnSpc>
                <a:spcPct val="150000"/>
              </a:lnSpc>
              <a:buFont typeface="Arial" panose="020B0604020202020204" pitchFamily="34" charset="0"/>
              <a:buChar char="•"/>
            </a:pPr>
            <a:r>
              <a:rPr lang="en-US" altLang="en-US" dirty="0"/>
              <a:t>Change in energy control procedures</a:t>
            </a:r>
          </a:p>
          <a:p>
            <a:pPr>
              <a:lnSpc>
                <a:spcPct val="150000"/>
              </a:lnSpc>
              <a:buFont typeface="Arial" panose="020B0604020202020204" pitchFamily="34" charset="0"/>
              <a:buChar char="•"/>
            </a:pPr>
            <a:r>
              <a:rPr lang="en-US" altLang="en-US" dirty="0"/>
              <a:t>Equipment or processes present new hazards</a:t>
            </a:r>
          </a:p>
          <a:p>
            <a:pPr>
              <a:lnSpc>
                <a:spcPct val="150000"/>
              </a:lnSpc>
              <a:buFont typeface="Arial" panose="020B0604020202020204" pitchFamily="34" charset="0"/>
              <a:buChar char="•"/>
            </a:pPr>
            <a:r>
              <a:rPr lang="en-US" altLang="en-US" dirty="0"/>
              <a:t>Inspections reveal deficiencies in employee's knowledge of energy control procedures</a:t>
            </a:r>
          </a:p>
          <a:p>
            <a:pPr>
              <a:lnSpc>
                <a:spcPct val="150000"/>
              </a:lnSpc>
              <a:buFont typeface="Arial" panose="020B0604020202020204" pitchFamily="34" charset="0"/>
              <a:buChar char="•"/>
            </a:pPr>
            <a:r>
              <a:rPr lang="en-US" altLang="en-US" dirty="0"/>
              <a:t>Retraining must reestablish employee proficiency</a:t>
            </a:r>
          </a:p>
          <a:p>
            <a:endParaRPr lang="en-US" dirty="0"/>
          </a:p>
        </p:txBody>
      </p:sp>
    </p:spTree>
    <p:extLst>
      <p:ext uri="{BB962C8B-B14F-4D97-AF65-F5344CB8AC3E}">
        <p14:creationId xmlns:p14="http://schemas.microsoft.com/office/powerpoint/2010/main" val="229806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Periodic Inspections</a:t>
            </a:r>
            <a:br>
              <a:rPr lang="en-US" altLang="en-US" b="1" dirty="0">
                <a:solidFill>
                  <a:srgbClr val="000066"/>
                </a:solidFill>
              </a:rPr>
            </a:br>
            <a:endParaRPr lang="en-US" dirty="0"/>
          </a:p>
        </p:txBody>
      </p:sp>
      <p:sp>
        <p:nvSpPr>
          <p:cNvPr id="3" name="Content Placeholder 2"/>
          <p:cNvSpPr>
            <a:spLocks noGrp="1"/>
          </p:cNvSpPr>
          <p:nvPr>
            <p:ph idx="1"/>
          </p:nvPr>
        </p:nvSpPr>
        <p:spPr>
          <a:xfrm>
            <a:off x="609600" y="1295400"/>
            <a:ext cx="4459981" cy="3962400"/>
          </a:xfrm>
        </p:spPr>
        <p:txBody>
          <a:bodyPr/>
          <a:lstStyle/>
          <a:p>
            <a:pPr>
              <a:lnSpc>
                <a:spcPct val="90000"/>
              </a:lnSpc>
              <a:buFont typeface="Arial" panose="020B0604020202020204" pitchFamily="34" charset="0"/>
              <a:buChar char="•"/>
            </a:pPr>
            <a:r>
              <a:rPr lang="en-US" altLang="en-US" dirty="0"/>
              <a:t>Performed at least annually</a:t>
            </a:r>
          </a:p>
          <a:p>
            <a:pPr>
              <a:lnSpc>
                <a:spcPct val="90000"/>
              </a:lnSpc>
              <a:buFont typeface="Arial" panose="020B0604020202020204" pitchFamily="34" charset="0"/>
              <a:buChar char="•"/>
            </a:pPr>
            <a:endParaRPr lang="en-US" altLang="en-US" dirty="0"/>
          </a:p>
          <a:p>
            <a:pPr>
              <a:lnSpc>
                <a:spcPct val="90000"/>
              </a:lnSpc>
              <a:buFont typeface="Arial" panose="020B0604020202020204" pitchFamily="34" charset="0"/>
              <a:buChar char="•"/>
            </a:pPr>
            <a:r>
              <a:rPr lang="en-US" altLang="en-US" dirty="0"/>
              <a:t>Conducted by authorized employees</a:t>
            </a:r>
          </a:p>
          <a:p>
            <a:pPr>
              <a:lnSpc>
                <a:spcPct val="90000"/>
              </a:lnSpc>
              <a:buFont typeface="Arial" panose="020B0604020202020204" pitchFamily="34" charset="0"/>
              <a:buChar char="•"/>
            </a:pPr>
            <a:endParaRPr lang="en-US" altLang="en-US" dirty="0"/>
          </a:p>
          <a:p>
            <a:pPr>
              <a:lnSpc>
                <a:spcPct val="90000"/>
              </a:lnSpc>
              <a:buFont typeface="Arial" panose="020B0604020202020204" pitchFamily="34" charset="0"/>
              <a:buChar char="•"/>
            </a:pPr>
            <a:r>
              <a:rPr lang="en-US" altLang="en-US" dirty="0"/>
              <a:t>Intended to correct inadequacies identified in the program</a:t>
            </a:r>
          </a:p>
          <a:p>
            <a:pPr>
              <a:lnSpc>
                <a:spcPct val="90000"/>
              </a:lnSpc>
              <a:buFont typeface="Arial" panose="020B0604020202020204" pitchFamily="34" charset="0"/>
              <a:buChar char="•"/>
            </a:pPr>
            <a:endParaRPr lang="en-US" altLang="en-US" dirty="0"/>
          </a:p>
          <a:p>
            <a:pPr>
              <a:lnSpc>
                <a:spcPct val="90000"/>
              </a:lnSpc>
              <a:buFont typeface="Arial" panose="020B0604020202020204" pitchFamily="34" charset="0"/>
              <a:buChar char="•"/>
            </a:pPr>
            <a:r>
              <a:rPr lang="en-US" altLang="en-US" dirty="0"/>
              <a:t>Certified</a:t>
            </a:r>
          </a:p>
          <a:p>
            <a:endParaRPr lang="en-US" dirty="0"/>
          </a:p>
        </p:txBody>
      </p:sp>
      <p:pic>
        <p:nvPicPr>
          <p:cNvPr id="4" name="Picture 4" descr="loto-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4323" y="1981200"/>
            <a:ext cx="3086100" cy="234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49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Certification Requirements</a:t>
            </a:r>
            <a:endParaRPr lang="en-US" dirty="0">
              <a:solidFill>
                <a:srgbClr val="002856"/>
              </a:solidFill>
            </a:endParaRPr>
          </a:p>
        </p:txBody>
      </p:sp>
      <p:sp>
        <p:nvSpPr>
          <p:cNvPr id="3" name="Content Placeholder 2"/>
          <p:cNvSpPr>
            <a:spLocks noGrp="1"/>
          </p:cNvSpPr>
          <p:nvPr>
            <p:ph idx="1"/>
          </p:nvPr>
        </p:nvSpPr>
        <p:spPr>
          <a:xfrm>
            <a:off x="797819" y="1600200"/>
            <a:ext cx="7010400" cy="3505200"/>
          </a:xfrm>
        </p:spPr>
        <p:txBody>
          <a:bodyPr/>
          <a:lstStyle/>
          <a:p>
            <a:pPr>
              <a:buFont typeface="Arial" panose="020B0604020202020204" pitchFamily="34" charset="0"/>
              <a:buChar char="•"/>
            </a:pPr>
            <a:r>
              <a:rPr lang="en-US" altLang="en-US" dirty="0"/>
              <a:t>Identification of equipment or machinery</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Date of inspection</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Names of employees involved in the inspection</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Name of person(s) performing inspection</a:t>
            </a:r>
          </a:p>
          <a:p>
            <a:endParaRPr lang="en-US" dirty="0"/>
          </a:p>
        </p:txBody>
      </p:sp>
    </p:spTree>
    <p:extLst>
      <p:ext uri="{BB962C8B-B14F-4D97-AF65-F5344CB8AC3E}">
        <p14:creationId xmlns:p14="http://schemas.microsoft.com/office/powerpoint/2010/main" val="87316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solidFill>
                  <a:srgbClr val="002856"/>
                </a:solidFill>
              </a:rPr>
              <a:t>Sponsorship - Disclaimer</a:t>
            </a:r>
          </a:p>
        </p:txBody>
      </p:sp>
      <p:sp>
        <p:nvSpPr>
          <p:cNvPr id="16387" name="Rectangle 3"/>
          <p:cNvSpPr>
            <a:spLocks noGrp="1" noChangeArrowheads="1"/>
          </p:cNvSpPr>
          <p:nvPr>
            <p:ph idx="1"/>
          </p:nvPr>
        </p:nvSpPr>
        <p:spPr/>
        <p:txBody>
          <a:bodyPr/>
          <a:lstStyle/>
          <a:p>
            <a:pPr marL="0" indent="0" algn="ctr">
              <a:buNone/>
            </a:pPr>
            <a:r>
              <a:rPr lang="en-US" noProof="0" dirty="0"/>
              <a:t>Department of Labor </a:t>
            </a:r>
          </a:p>
          <a:p>
            <a:pPr marL="0" indent="0" algn="ctr">
              <a:buNone/>
            </a:pPr>
            <a:r>
              <a:rPr lang="en-US" noProof="0" dirty="0"/>
              <a:t>Occupational Health and Safety Administration (OSHA)</a:t>
            </a:r>
          </a:p>
          <a:p>
            <a:pPr marL="0" indent="0" algn="ctr">
              <a:spcAft>
                <a:spcPts val="3000"/>
              </a:spcAft>
              <a:buNone/>
            </a:pPr>
            <a:r>
              <a:rPr lang="en-US" noProof="0" dirty="0"/>
              <a:t>Susan Harwood Training Grant</a:t>
            </a:r>
          </a:p>
          <a:p>
            <a:pPr marL="0" indent="0">
              <a:spcBef>
                <a:spcPts val="0"/>
              </a:spcBef>
              <a:spcAft>
                <a:spcPts val="2400"/>
              </a:spcAft>
              <a:buNone/>
            </a:pPr>
            <a:r>
              <a:rPr lang="en-US" sz="1800" noProof="0" dirty="0"/>
              <a:t>This material was produced by the SPI-OSHA Alliance, and distributed by the 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p>
          <a:p>
            <a:pPr marL="0" indent="0">
              <a:buNone/>
            </a:pPr>
            <a:r>
              <a:rPr lang="en-US" sz="1800" dirty="0"/>
              <a:t>Revisions were made to this material under grant number SH-05059-SH8 from the Occupational Safety and Health Administration, U.S. Department of Labor. </a:t>
            </a:r>
            <a:endParaRPr lang="en-US" sz="1800" noProof="0" dirty="0"/>
          </a:p>
          <a:p>
            <a:pPr marL="0" indent="0">
              <a:buNone/>
            </a:pPr>
            <a:endParaRPr lang="en-US" noProof="0" dirty="0"/>
          </a:p>
          <a:p>
            <a:pPr marL="0" indent="0">
              <a:buNone/>
            </a:pPr>
            <a:endParaRPr lang="en-US" noProof="0"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3109746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781800" cy="487362"/>
          </a:xfrm>
        </p:spPr>
        <p:txBody>
          <a:bodyPr/>
          <a:lstStyle/>
          <a:p>
            <a:r>
              <a:rPr lang="en-US" altLang="en-US" dirty="0">
                <a:solidFill>
                  <a:srgbClr val="000066"/>
                </a:solidFill>
              </a:rPr>
              <a:t>Steps of Lockout Procedure</a:t>
            </a:r>
            <a:br>
              <a:rPr lang="en-US" altLang="en-US" b="1" dirty="0">
                <a:solidFill>
                  <a:srgbClr val="000066"/>
                </a:solidFill>
              </a:rPr>
            </a:br>
            <a:endParaRPr lang="en-US" dirty="0"/>
          </a:p>
        </p:txBody>
      </p:sp>
      <p:sp>
        <p:nvSpPr>
          <p:cNvPr id="3" name="Content Placeholder 2"/>
          <p:cNvSpPr>
            <a:spLocks noGrp="1"/>
          </p:cNvSpPr>
          <p:nvPr>
            <p:ph idx="1"/>
          </p:nvPr>
        </p:nvSpPr>
        <p:spPr>
          <a:xfrm>
            <a:off x="2093219" y="914400"/>
            <a:ext cx="4419600" cy="5029200"/>
          </a:xfrm>
        </p:spPr>
        <p:txBody>
          <a:bodyPr/>
          <a:lstStyle/>
          <a:p>
            <a:pPr>
              <a:lnSpc>
                <a:spcPct val="150000"/>
              </a:lnSpc>
              <a:buFontTx/>
              <a:buAutoNum type="arabicPeriod"/>
            </a:pPr>
            <a:r>
              <a:rPr lang="en-US" altLang="en-US" dirty="0"/>
              <a:t>Prepare for shutdown</a:t>
            </a:r>
          </a:p>
          <a:p>
            <a:pPr>
              <a:lnSpc>
                <a:spcPct val="150000"/>
              </a:lnSpc>
              <a:buFontTx/>
              <a:buAutoNum type="arabicPeriod"/>
            </a:pPr>
            <a:r>
              <a:rPr lang="en-US" altLang="en-US" dirty="0"/>
              <a:t>Shut down equipment</a:t>
            </a:r>
          </a:p>
          <a:p>
            <a:pPr>
              <a:lnSpc>
                <a:spcPct val="150000"/>
              </a:lnSpc>
              <a:buFontTx/>
              <a:buAutoNum type="arabicPeriod"/>
            </a:pPr>
            <a:r>
              <a:rPr lang="en-US" altLang="en-US" dirty="0"/>
              <a:t>Isolate all energy sources</a:t>
            </a:r>
          </a:p>
          <a:p>
            <a:pPr>
              <a:lnSpc>
                <a:spcPct val="150000"/>
              </a:lnSpc>
              <a:buFontTx/>
              <a:buAutoNum type="arabicPeriod"/>
            </a:pPr>
            <a:r>
              <a:rPr lang="en-US" altLang="en-US" dirty="0"/>
              <a:t>Apply locks &amp; tags</a:t>
            </a:r>
          </a:p>
          <a:p>
            <a:pPr>
              <a:lnSpc>
                <a:spcPct val="150000"/>
              </a:lnSpc>
              <a:buFontTx/>
              <a:buAutoNum type="arabicPeriod"/>
            </a:pPr>
            <a:r>
              <a:rPr lang="en-US" altLang="en-US" dirty="0"/>
              <a:t>Release stored energy</a:t>
            </a:r>
          </a:p>
          <a:p>
            <a:pPr>
              <a:lnSpc>
                <a:spcPct val="150000"/>
              </a:lnSpc>
              <a:buFontTx/>
              <a:buAutoNum type="arabicPeriod"/>
            </a:pPr>
            <a:r>
              <a:rPr lang="en-US" altLang="en-US" dirty="0"/>
              <a:t>Verify equipment isolation</a:t>
            </a:r>
          </a:p>
          <a:p>
            <a:pPr>
              <a:lnSpc>
                <a:spcPct val="150000"/>
              </a:lnSpc>
              <a:buFontTx/>
              <a:buAutoNum type="arabicPeriod"/>
            </a:pPr>
            <a:r>
              <a:rPr lang="en-US" altLang="en-US" dirty="0"/>
              <a:t>Perform the task </a:t>
            </a:r>
          </a:p>
          <a:p>
            <a:pPr>
              <a:lnSpc>
                <a:spcPct val="150000"/>
              </a:lnSpc>
              <a:buFontTx/>
              <a:buAutoNum type="arabicPeriod"/>
            </a:pPr>
            <a:r>
              <a:rPr lang="en-US" altLang="en-US" dirty="0"/>
              <a:t>Release from Lockout</a:t>
            </a:r>
          </a:p>
          <a:p>
            <a:endParaRPr lang="en-US" dirty="0"/>
          </a:p>
        </p:txBody>
      </p:sp>
    </p:spTree>
    <p:extLst>
      <p:ext uri="{BB962C8B-B14F-4D97-AF65-F5344CB8AC3E}">
        <p14:creationId xmlns:p14="http://schemas.microsoft.com/office/powerpoint/2010/main" val="3120088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Step 1: Prepare for Shutdown</a:t>
            </a:r>
            <a:br>
              <a:rPr lang="en-US" altLang="en-US" b="1" dirty="0">
                <a:solidFill>
                  <a:srgbClr val="000066"/>
                </a:solidFill>
              </a:rPr>
            </a:br>
            <a:endParaRPr lang="en-US" dirty="0"/>
          </a:p>
        </p:txBody>
      </p:sp>
      <p:sp>
        <p:nvSpPr>
          <p:cNvPr id="3" name="Content Placeholder 2"/>
          <p:cNvSpPr>
            <a:spLocks noGrp="1"/>
          </p:cNvSpPr>
          <p:nvPr>
            <p:ph idx="1"/>
          </p:nvPr>
        </p:nvSpPr>
        <p:spPr>
          <a:xfrm>
            <a:off x="1712218" y="2133600"/>
            <a:ext cx="5831581" cy="1554161"/>
          </a:xfrm>
        </p:spPr>
        <p:txBody>
          <a:bodyPr/>
          <a:lstStyle/>
          <a:p>
            <a:pPr>
              <a:buFont typeface="Arial" panose="020B0604020202020204" pitchFamily="34" charset="0"/>
              <a:buChar char="•"/>
            </a:pPr>
            <a:r>
              <a:rPr lang="en-US" altLang="en-US" dirty="0"/>
              <a:t>Understand equipment hazards</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Notify other workers of shutdown</a:t>
            </a:r>
          </a:p>
          <a:p>
            <a:endParaRPr lang="en-US" dirty="0"/>
          </a:p>
        </p:txBody>
      </p:sp>
    </p:spTree>
    <p:extLst>
      <p:ext uri="{BB962C8B-B14F-4D97-AF65-F5344CB8AC3E}">
        <p14:creationId xmlns:p14="http://schemas.microsoft.com/office/powerpoint/2010/main" val="386246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Step 2: Shut down equipment</a:t>
            </a:r>
            <a:br>
              <a:rPr lang="en-US" altLang="en-US" b="1" dirty="0">
                <a:solidFill>
                  <a:srgbClr val="000066"/>
                </a:solidFill>
              </a:rPr>
            </a:br>
            <a:endParaRPr lang="en-US" dirty="0"/>
          </a:p>
        </p:txBody>
      </p:sp>
      <p:sp>
        <p:nvSpPr>
          <p:cNvPr id="3" name="Content Placeholder 2"/>
          <p:cNvSpPr>
            <a:spLocks noGrp="1"/>
          </p:cNvSpPr>
          <p:nvPr>
            <p:ph idx="1"/>
          </p:nvPr>
        </p:nvSpPr>
        <p:spPr>
          <a:xfrm>
            <a:off x="1483619" y="1981200"/>
            <a:ext cx="5638800" cy="1706561"/>
          </a:xfrm>
        </p:spPr>
        <p:txBody>
          <a:bodyPr/>
          <a:lstStyle/>
          <a:p>
            <a:pPr>
              <a:buFont typeface="Arial" panose="020B0604020202020204" pitchFamily="34" charset="0"/>
              <a:buChar char="•"/>
            </a:pPr>
            <a:r>
              <a:rPr lang="en-US" altLang="en-US" dirty="0"/>
              <a:t>Use the normal shutdown procedures</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Turn all switches to Off or Neutral</a:t>
            </a:r>
          </a:p>
          <a:p>
            <a:endParaRPr lang="en-US" dirty="0"/>
          </a:p>
        </p:txBody>
      </p:sp>
    </p:spTree>
    <p:extLst>
      <p:ext uri="{BB962C8B-B14F-4D97-AF65-F5344CB8AC3E}">
        <p14:creationId xmlns:p14="http://schemas.microsoft.com/office/powerpoint/2010/main" val="2766969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Step 3: Isolate all Energy Sources</a:t>
            </a:r>
            <a:endParaRPr lang="en-US" dirty="0">
              <a:solidFill>
                <a:srgbClr val="002856"/>
              </a:solidFill>
            </a:endParaRPr>
          </a:p>
        </p:txBody>
      </p:sp>
      <p:sp>
        <p:nvSpPr>
          <p:cNvPr id="3" name="Content Placeholder 2"/>
          <p:cNvSpPr>
            <a:spLocks noGrp="1"/>
          </p:cNvSpPr>
          <p:nvPr>
            <p:ph idx="1"/>
          </p:nvPr>
        </p:nvSpPr>
        <p:spPr>
          <a:xfrm>
            <a:off x="762000" y="1828800"/>
            <a:ext cx="4343400" cy="2081463"/>
          </a:xfrm>
        </p:spPr>
        <p:txBody>
          <a:bodyPr/>
          <a:lstStyle/>
          <a:p>
            <a:pPr marL="0" indent="0">
              <a:buNone/>
            </a:pPr>
            <a:r>
              <a:rPr lang="en-US" altLang="en-US" dirty="0"/>
              <a:t>Use energy isolation devices in accordance with established procedures to prevent transmission or release of energy</a:t>
            </a:r>
          </a:p>
          <a:p>
            <a:pPr marL="0" indent="0">
              <a:buNone/>
            </a:pPr>
            <a:endParaRPr lang="en-US" dirty="0"/>
          </a:p>
        </p:txBody>
      </p:sp>
      <p:sp>
        <p:nvSpPr>
          <p:cNvPr id="5" name="Text Box 6"/>
          <p:cNvSpPr txBox="1">
            <a:spLocks noChangeArrowheads="1"/>
          </p:cNvSpPr>
          <p:nvPr/>
        </p:nvSpPr>
        <p:spPr bwMode="auto">
          <a:xfrm>
            <a:off x="5756275" y="4875213"/>
            <a:ext cx="243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0066"/>
              </a:buClr>
              <a:buChar char="•"/>
              <a:defRPr sz="3200">
                <a:solidFill>
                  <a:schemeClr val="tx1"/>
                </a:solidFill>
                <a:latin typeface="Verdana" panose="020B0604030504040204" pitchFamily="34" charset="0"/>
              </a:defRPr>
            </a:lvl1pPr>
            <a:lvl2pPr marL="742950" indent="-285750">
              <a:spcBef>
                <a:spcPct val="20000"/>
              </a:spcBef>
              <a:buClr>
                <a:srgbClr val="000066"/>
              </a:buClr>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ClrTx/>
              <a:buFontTx/>
              <a:buNone/>
            </a:pPr>
            <a:r>
              <a:rPr lang="en-US" altLang="en-US" sz="1800" b="1" dirty="0">
                <a:solidFill>
                  <a:srgbClr val="000000"/>
                </a:solidFill>
                <a:latin typeface="Arial" panose="020B0604020202020204" pitchFamily="34" charset="0"/>
              </a:rPr>
              <a:t>Valve lockout device</a:t>
            </a:r>
          </a:p>
        </p:txBody>
      </p:sp>
      <p:pic>
        <p:nvPicPr>
          <p:cNvPr id="6" name="Picture 5" descr="hands holding a lockout safety devi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1600200"/>
            <a:ext cx="3535680" cy="2883408"/>
          </a:xfrm>
          <a:prstGeom prst="rect">
            <a:avLst/>
          </a:prstGeom>
        </p:spPr>
      </p:pic>
    </p:spTree>
    <p:extLst>
      <p:ext uri="{BB962C8B-B14F-4D97-AF65-F5344CB8AC3E}">
        <p14:creationId xmlns:p14="http://schemas.microsoft.com/office/powerpoint/2010/main" val="1659398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Step 4: Apply Locks &amp; Tags</a:t>
            </a:r>
            <a:br>
              <a:rPr lang="en-US" altLang="en-US" b="1" dirty="0">
                <a:solidFill>
                  <a:srgbClr val="000066"/>
                </a:solidFill>
              </a:rPr>
            </a:br>
            <a:endParaRPr lang="en-US" dirty="0"/>
          </a:p>
        </p:txBody>
      </p:sp>
      <p:sp>
        <p:nvSpPr>
          <p:cNvPr id="3" name="Content Placeholder 2"/>
          <p:cNvSpPr>
            <a:spLocks noGrp="1"/>
          </p:cNvSpPr>
          <p:nvPr>
            <p:ph idx="1"/>
          </p:nvPr>
        </p:nvSpPr>
        <p:spPr>
          <a:xfrm>
            <a:off x="757438" y="1600200"/>
            <a:ext cx="3545581" cy="2895600"/>
          </a:xfrm>
        </p:spPr>
        <p:txBody>
          <a:bodyPr/>
          <a:lstStyle/>
          <a:p>
            <a:pPr>
              <a:buNone/>
            </a:pPr>
            <a:r>
              <a:rPr lang="en-US" altLang="en-US" dirty="0"/>
              <a:t>Apply locks and tags to:</a:t>
            </a:r>
          </a:p>
          <a:p>
            <a:pPr>
              <a:buNone/>
            </a:pPr>
            <a:endParaRPr lang="en-US" altLang="en-US" dirty="0"/>
          </a:p>
          <a:p>
            <a:pPr>
              <a:buFont typeface="Arial" panose="020B0604020202020204" pitchFamily="34" charset="0"/>
              <a:buChar char="•"/>
            </a:pPr>
            <a:r>
              <a:rPr lang="en-US" altLang="en-US" dirty="0"/>
              <a:t>Valves</a:t>
            </a:r>
          </a:p>
          <a:p>
            <a:pPr>
              <a:buFont typeface="Arial" panose="020B0604020202020204" pitchFamily="34" charset="0"/>
              <a:buChar char="•"/>
            </a:pPr>
            <a:r>
              <a:rPr lang="en-US" altLang="en-US" dirty="0"/>
              <a:t>Breakers/electrical disconnects</a:t>
            </a:r>
          </a:p>
          <a:p>
            <a:pPr>
              <a:buFont typeface="Arial" panose="020B0604020202020204" pitchFamily="34" charset="0"/>
              <a:buChar char="•"/>
            </a:pPr>
            <a:r>
              <a:rPr lang="en-US" altLang="en-US" dirty="0"/>
              <a:t>Mechanical blocks</a:t>
            </a:r>
          </a:p>
          <a:p>
            <a:pPr marL="0" indent="0">
              <a:buNone/>
            </a:pPr>
            <a:endParaRPr lang="en-US" dirty="0"/>
          </a:p>
        </p:txBody>
      </p:sp>
      <p:pic>
        <p:nvPicPr>
          <p:cNvPr id="4" name="Picture 7" descr="Valve l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143000"/>
            <a:ext cx="3581399" cy="46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358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Step 5: Release or Block all Stored Energy</a:t>
            </a:r>
            <a:br>
              <a:rPr lang="en-US" altLang="en-US" b="1" dirty="0">
                <a:solidFill>
                  <a:srgbClr val="000066"/>
                </a:solidFill>
              </a:rPr>
            </a:br>
            <a:endParaRPr lang="en-US" dirty="0"/>
          </a:p>
        </p:txBody>
      </p:sp>
      <p:sp>
        <p:nvSpPr>
          <p:cNvPr id="3" name="Content Placeholder 2"/>
          <p:cNvSpPr>
            <a:spLocks noGrp="1"/>
          </p:cNvSpPr>
          <p:nvPr>
            <p:ph idx="1"/>
          </p:nvPr>
        </p:nvSpPr>
        <p:spPr>
          <a:xfrm>
            <a:off x="1447800" y="1295400"/>
            <a:ext cx="6477000" cy="4221161"/>
          </a:xfrm>
        </p:spPr>
        <p:txBody>
          <a:bodyPr/>
          <a:lstStyle/>
          <a:p>
            <a:pPr>
              <a:lnSpc>
                <a:spcPct val="90000"/>
              </a:lnSpc>
              <a:buFont typeface="Arial" panose="020B0604020202020204" pitchFamily="34" charset="0"/>
              <a:buChar char="•"/>
            </a:pPr>
            <a:r>
              <a:rPr lang="en-US" altLang="en-US" dirty="0"/>
              <a:t>Discharge capacitors</a:t>
            </a:r>
          </a:p>
          <a:p>
            <a:pPr>
              <a:buFont typeface="Arial" panose="020B0604020202020204" pitchFamily="34" charset="0"/>
              <a:buChar char="•"/>
            </a:pPr>
            <a:r>
              <a:rPr lang="en-US" altLang="en-US" dirty="0"/>
              <a:t>Block/disconnect lines</a:t>
            </a:r>
          </a:p>
          <a:p>
            <a:pPr>
              <a:lnSpc>
                <a:spcPct val="90000"/>
              </a:lnSpc>
              <a:buFont typeface="Arial" panose="020B0604020202020204" pitchFamily="34" charset="0"/>
              <a:buChar char="•"/>
            </a:pPr>
            <a:r>
              <a:rPr lang="en-US" altLang="en-US" dirty="0"/>
              <a:t>Block or release springs</a:t>
            </a:r>
          </a:p>
          <a:p>
            <a:pPr>
              <a:lnSpc>
                <a:spcPct val="90000"/>
              </a:lnSpc>
              <a:buFont typeface="Arial" panose="020B0604020202020204" pitchFamily="34" charset="0"/>
              <a:buChar char="•"/>
            </a:pPr>
            <a:r>
              <a:rPr lang="en-US" altLang="en-US" dirty="0"/>
              <a:t>Block elevated parts</a:t>
            </a:r>
          </a:p>
          <a:p>
            <a:pPr>
              <a:lnSpc>
                <a:spcPct val="90000"/>
              </a:lnSpc>
              <a:buFont typeface="Arial" panose="020B0604020202020204" pitchFamily="34" charset="0"/>
              <a:buChar char="•"/>
            </a:pPr>
            <a:r>
              <a:rPr lang="en-US" altLang="en-US" dirty="0"/>
              <a:t>Relieve system pressure </a:t>
            </a:r>
          </a:p>
          <a:p>
            <a:pPr>
              <a:buFont typeface="Arial" panose="020B0604020202020204" pitchFamily="34" charset="0"/>
              <a:buChar char="•"/>
            </a:pPr>
            <a:r>
              <a:rPr lang="en-US" altLang="en-US" dirty="0"/>
              <a:t>Drain fluids</a:t>
            </a:r>
          </a:p>
          <a:p>
            <a:pPr>
              <a:buFont typeface="Arial" panose="020B0604020202020204" pitchFamily="34" charset="0"/>
              <a:buChar char="•"/>
            </a:pPr>
            <a:r>
              <a:rPr lang="en-US" altLang="en-US" dirty="0"/>
              <a:t>Vent gases</a:t>
            </a:r>
          </a:p>
          <a:p>
            <a:pPr>
              <a:buFont typeface="Arial" panose="020B0604020202020204" pitchFamily="34" charset="0"/>
              <a:buChar char="•"/>
            </a:pPr>
            <a:r>
              <a:rPr lang="en-US" altLang="en-US" dirty="0"/>
              <a:t>Allow system to cool (or use PPE)</a:t>
            </a:r>
          </a:p>
          <a:p>
            <a:pPr>
              <a:buFont typeface="Arial" panose="020B0604020202020204" pitchFamily="34" charset="0"/>
              <a:buChar char="•"/>
            </a:pPr>
            <a:r>
              <a:rPr lang="en-US" altLang="en-US" dirty="0"/>
              <a:t>Apply any additional locks and tags needed</a:t>
            </a:r>
          </a:p>
          <a:p>
            <a:pPr marL="0" indent="0">
              <a:buNone/>
            </a:pPr>
            <a:endParaRPr lang="en-US" dirty="0"/>
          </a:p>
        </p:txBody>
      </p:sp>
      <p:pic>
        <p:nvPicPr>
          <p:cNvPr id="4" name="Picture 5" descr="Block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1524000"/>
            <a:ext cx="2527299"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441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Step 6: Verify Equipment Isolation</a:t>
            </a:r>
            <a:br>
              <a:rPr lang="en-US" altLang="en-US" b="1" dirty="0">
                <a:solidFill>
                  <a:srgbClr val="000066"/>
                </a:solidFill>
              </a:rPr>
            </a:br>
            <a:endParaRPr lang="en-US" dirty="0"/>
          </a:p>
        </p:txBody>
      </p:sp>
      <p:sp>
        <p:nvSpPr>
          <p:cNvPr id="3" name="Content Placeholder 2"/>
          <p:cNvSpPr>
            <a:spLocks noGrp="1"/>
          </p:cNvSpPr>
          <p:nvPr>
            <p:ph idx="1"/>
          </p:nvPr>
        </p:nvSpPr>
        <p:spPr>
          <a:xfrm>
            <a:off x="838200" y="1724735"/>
            <a:ext cx="4726681" cy="2895600"/>
          </a:xfrm>
        </p:spPr>
        <p:txBody>
          <a:bodyPr/>
          <a:lstStyle/>
          <a:p>
            <a:pPr>
              <a:buFont typeface="Arial" panose="020B0604020202020204" pitchFamily="34" charset="0"/>
              <a:buChar char="•"/>
            </a:pPr>
            <a:r>
              <a:rPr lang="en-US" altLang="en-US" dirty="0"/>
              <a:t>Check that other workers are clear of potential hazards</a:t>
            </a:r>
          </a:p>
          <a:p>
            <a:pPr>
              <a:buFont typeface="Arial" panose="020B0604020202020204" pitchFamily="34" charset="0"/>
              <a:buChar char="•"/>
            </a:pPr>
            <a:r>
              <a:rPr lang="en-US" altLang="en-US" dirty="0"/>
              <a:t>Check that locking devices are secure</a:t>
            </a:r>
          </a:p>
          <a:p>
            <a:pPr>
              <a:buFont typeface="Arial" panose="020B0604020202020204" pitchFamily="34" charset="0"/>
              <a:buChar char="•"/>
            </a:pPr>
            <a:r>
              <a:rPr lang="en-US" altLang="en-US" dirty="0"/>
              <a:t>Attempt normal startup</a:t>
            </a:r>
          </a:p>
          <a:p>
            <a:pPr>
              <a:buFont typeface="Arial" panose="020B0604020202020204" pitchFamily="34" charset="0"/>
              <a:buChar char="•"/>
            </a:pPr>
            <a:r>
              <a:rPr lang="en-US" altLang="en-US" dirty="0"/>
              <a:t>Return control to Off or Neutral</a:t>
            </a:r>
          </a:p>
          <a:p>
            <a:endParaRPr lang="en-US" dirty="0"/>
          </a:p>
        </p:txBody>
      </p:sp>
      <p:pic>
        <p:nvPicPr>
          <p:cNvPr id="4" name="Picture 7" descr="501 elec lot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72200" y="1828800"/>
            <a:ext cx="2364581" cy="218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556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Step 7: Perform the Task</a:t>
            </a:r>
            <a:endParaRPr lang="en-US" dirty="0">
              <a:solidFill>
                <a:srgbClr val="002856"/>
              </a:solidFill>
            </a:endParaRPr>
          </a:p>
        </p:txBody>
      </p:sp>
      <p:sp>
        <p:nvSpPr>
          <p:cNvPr id="3" name="Content Placeholder 2"/>
          <p:cNvSpPr>
            <a:spLocks noGrp="1"/>
          </p:cNvSpPr>
          <p:nvPr>
            <p:ph idx="1"/>
          </p:nvPr>
        </p:nvSpPr>
        <p:spPr>
          <a:xfrm>
            <a:off x="2015878" y="1447800"/>
            <a:ext cx="4574281" cy="715961"/>
          </a:xfrm>
        </p:spPr>
        <p:txBody>
          <a:bodyPr/>
          <a:lstStyle/>
          <a:p>
            <a:pPr marL="0" indent="0">
              <a:buNone/>
            </a:pPr>
            <a:r>
              <a:rPr lang="en-US" altLang="en-US" dirty="0"/>
              <a:t>Perform maintenance or service </a:t>
            </a:r>
          </a:p>
          <a:p>
            <a:endParaRPr lang="en-US" dirty="0"/>
          </a:p>
        </p:txBody>
      </p:sp>
      <p:pic>
        <p:nvPicPr>
          <p:cNvPr id="4" name="Picture 4" descr="Photo of work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7094" y="2362201"/>
            <a:ext cx="3571875" cy="322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11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Step 8: Release from Lockout</a:t>
            </a:r>
            <a:endParaRPr lang="en-US" dirty="0">
              <a:solidFill>
                <a:srgbClr val="002856"/>
              </a:solidFill>
            </a:endParaRPr>
          </a:p>
        </p:txBody>
      </p:sp>
      <p:sp>
        <p:nvSpPr>
          <p:cNvPr id="3" name="Content Placeholder 2"/>
          <p:cNvSpPr>
            <a:spLocks noGrp="1"/>
          </p:cNvSpPr>
          <p:nvPr>
            <p:ph idx="1"/>
          </p:nvPr>
        </p:nvSpPr>
        <p:spPr>
          <a:xfrm>
            <a:off x="990599" y="1447800"/>
            <a:ext cx="7467600" cy="3886200"/>
          </a:xfrm>
        </p:spPr>
        <p:txBody>
          <a:bodyPr/>
          <a:lstStyle/>
          <a:p>
            <a:pPr>
              <a:lnSpc>
                <a:spcPct val="90000"/>
              </a:lnSpc>
              <a:buFont typeface="Arial" panose="020B0604020202020204" pitchFamily="34" charset="0"/>
              <a:buChar char="•"/>
            </a:pPr>
            <a:r>
              <a:rPr lang="en-US" altLang="en-US" dirty="0"/>
              <a:t>Ensure machinery is properly assembled and all tools removed</a:t>
            </a:r>
          </a:p>
          <a:p>
            <a:pPr>
              <a:lnSpc>
                <a:spcPct val="90000"/>
              </a:lnSpc>
              <a:buFont typeface="Arial" panose="020B0604020202020204" pitchFamily="34" charset="0"/>
              <a:buChar char="•"/>
            </a:pPr>
            <a:endParaRPr lang="en-US" altLang="en-US" dirty="0"/>
          </a:p>
          <a:p>
            <a:pPr>
              <a:lnSpc>
                <a:spcPct val="90000"/>
              </a:lnSpc>
              <a:buFont typeface="Arial" panose="020B0604020202020204" pitchFamily="34" charset="0"/>
              <a:buChar char="•"/>
            </a:pPr>
            <a:r>
              <a:rPr lang="en-US" altLang="en-US" dirty="0"/>
              <a:t>Ensure that employees are outside of danger zones and are notified that devices are being removed</a:t>
            </a:r>
          </a:p>
          <a:p>
            <a:pPr>
              <a:lnSpc>
                <a:spcPct val="90000"/>
              </a:lnSpc>
              <a:buFont typeface="Arial" panose="020B0604020202020204" pitchFamily="34" charset="0"/>
              <a:buChar char="•"/>
            </a:pPr>
            <a:endParaRPr lang="en-US" altLang="en-US" dirty="0"/>
          </a:p>
          <a:p>
            <a:pPr>
              <a:lnSpc>
                <a:spcPct val="90000"/>
              </a:lnSpc>
              <a:buFont typeface="Arial" panose="020B0604020202020204" pitchFamily="34" charset="0"/>
              <a:buChar char="•"/>
            </a:pPr>
            <a:r>
              <a:rPr lang="en-US" altLang="en-US" dirty="0"/>
              <a:t>Remove LOTO devices</a:t>
            </a:r>
          </a:p>
          <a:p>
            <a:pPr lvl="1">
              <a:lnSpc>
                <a:spcPct val="90000"/>
              </a:lnSpc>
              <a:buFont typeface="Arial" panose="020B0604020202020204" pitchFamily="34" charset="0"/>
              <a:buChar char="•"/>
            </a:pPr>
            <a:r>
              <a:rPr lang="en-US" altLang="en-US" dirty="0"/>
              <a:t>Must be removed by authorized employee who applied it</a:t>
            </a:r>
          </a:p>
          <a:p>
            <a:endParaRPr lang="en-US" dirty="0"/>
          </a:p>
        </p:txBody>
      </p:sp>
    </p:spTree>
    <p:extLst>
      <p:ext uri="{BB962C8B-B14F-4D97-AF65-F5344CB8AC3E}">
        <p14:creationId xmlns:p14="http://schemas.microsoft.com/office/powerpoint/2010/main" val="985420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Summary</a:t>
            </a:r>
            <a:endParaRPr lang="en-US" dirty="0">
              <a:solidFill>
                <a:srgbClr val="002856"/>
              </a:solidFill>
            </a:endParaRPr>
          </a:p>
        </p:txBody>
      </p:sp>
      <p:sp>
        <p:nvSpPr>
          <p:cNvPr id="3" name="Content Placeholder 2"/>
          <p:cNvSpPr>
            <a:spLocks noGrp="1"/>
          </p:cNvSpPr>
          <p:nvPr>
            <p:ph idx="1"/>
          </p:nvPr>
        </p:nvSpPr>
        <p:spPr/>
        <p:txBody>
          <a:bodyPr/>
          <a:lstStyle/>
          <a:p>
            <a:pPr lvl="0" fontAlgn="base">
              <a:spcAft>
                <a:spcPct val="0"/>
              </a:spcAft>
              <a:buClr>
                <a:srgbClr val="808080"/>
              </a:buClr>
              <a:buSzPct val="65000"/>
              <a:buFont typeface="Arial" panose="020B0604020202020204" pitchFamily="34" charset="0"/>
              <a:buChar char="•"/>
            </a:pPr>
            <a:r>
              <a:rPr lang="en-US" altLang="en-US" sz="2000" kern="0" dirty="0">
                <a:latin typeface="Arial"/>
                <a:ea typeface="MS PGothic" panose="020B0600070205080204" pitchFamily="34" charset="-128"/>
              </a:rPr>
              <a:t>Lockout-Tagout prevents energy from accidentally being released while a machine or equipment is being serviced</a:t>
            </a:r>
          </a:p>
          <a:p>
            <a:pPr lvl="0" fontAlgn="base">
              <a:spcAft>
                <a:spcPct val="0"/>
              </a:spcAft>
              <a:buClr>
                <a:srgbClr val="808080"/>
              </a:buClr>
              <a:buSzPct val="65000"/>
              <a:buFont typeface="Arial" panose="020B0604020202020204" pitchFamily="34" charset="0"/>
              <a:buChar char="•"/>
            </a:pPr>
            <a:r>
              <a:rPr lang="en-US" altLang="en-US" sz="2000" kern="0" dirty="0">
                <a:latin typeface="Arial"/>
                <a:ea typeface="MS PGothic" panose="020B0600070205080204" pitchFamily="34" charset="-128"/>
              </a:rPr>
              <a:t>There are 6 types of hazardous energy common to most work environments – Mechanical, Electrical, Thermal, Chemical, Hydraulic and Pneumatic </a:t>
            </a:r>
          </a:p>
          <a:p>
            <a:pPr lvl="0" fontAlgn="base">
              <a:spcAft>
                <a:spcPct val="0"/>
              </a:spcAft>
              <a:buClr>
                <a:srgbClr val="808080"/>
              </a:buClr>
              <a:buSzPct val="65000"/>
              <a:buFont typeface="Arial" panose="020B0604020202020204" pitchFamily="34" charset="0"/>
              <a:buChar char="•"/>
            </a:pPr>
            <a:r>
              <a:rPr lang="en-US" altLang="en-US" sz="2000" kern="0" dirty="0">
                <a:latin typeface="Arial"/>
                <a:ea typeface="MS PGothic" panose="020B0600070205080204" pitchFamily="34" charset="-128"/>
              </a:rPr>
              <a:t>Most injuries and fatalities are a result of improper hazardous energy control procedures</a:t>
            </a:r>
          </a:p>
          <a:p>
            <a:pPr lvl="0" fontAlgn="base">
              <a:spcAft>
                <a:spcPct val="0"/>
              </a:spcAft>
              <a:buClr>
                <a:srgbClr val="808080"/>
              </a:buClr>
              <a:buSzPct val="65000"/>
              <a:buFont typeface="Arial" panose="020B0604020202020204" pitchFamily="34" charset="0"/>
              <a:buChar char="•"/>
            </a:pPr>
            <a:r>
              <a:rPr lang="en-US" altLang="en-US" sz="2000" kern="0" dirty="0">
                <a:latin typeface="Arial"/>
                <a:ea typeface="MS PGothic" panose="020B0600070205080204" pitchFamily="34" charset="-128"/>
              </a:rPr>
              <a:t>If an energy-isolating device is capable of being locked out, a lock out system MUST be used</a:t>
            </a:r>
          </a:p>
          <a:p>
            <a:pPr lvl="0" fontAlgn="base">
              <a:spcAft>
                <a:spcPct val="0"/>
              </a:spcAft>
              <a:buClr>
                <a:srgbClr val="808080"/>
              </a:buClr>
              <a:buSzPct val="65000"/>
              <a:buFont typeface="Arial" panose="020B0604020202020204" pitchFamily="34" charset="0"/>
              <a:buChar char="•"/>
            </a:pPr>
            <a:r>
              <a:rPr lang="en-US" altLang="en-US" sz="2000" kern="0" dirty="0">
                <a:latin typeface="Arial"/>
                <a:ea typeface="MS PGothic" panose="020B0600070205080204" pitchFamily="34" charset="-128"/>
              </a:rPr>
              <a:t>General energy control procedures follow an 8-step process</a:t>
            </a:r>
          </a:p>
          <a:p>
            <a:pPr lvl="0" fontAlgn="base">
              <a:spcAft>
                <a:spcPct val="0"/>
              </a:spcAft>
              <a:buClr>
                <a:srgbClr val="808080"/>
              </a:buClr>
              <a:buSzPct val="65000"/>
              <a:buFont typeface="Arial" panose="020B0604020202020204" pitchFamily="34" charset="0"/>
              <a:buChar char="•"/>
            </a:pPr>
            <a:r>
              <a:rPr lang="en-US" altLang="en-US" sz="2000" kern="0" dirty="0">
                <a:latin typeface="Arial"/>
                <a:ea typeface="MS PGothic" panose="020B0600070205080204" pitchFamily="34" charset="-128"/>
              </a:rPr>
              <a:t>Only the authorized employee may attach and remove the logout / tagout device</a:t>
            </a:r>
          </a:p>
          <a:p>
            <a:pPr lvl="0" fontAlgn="base">
              <a:spcAft>
                <a:spcPct val="0"/>
              </a:spcAft>
              <a:buClr>
                <a:srgbClr val="808080"/>
              </a:buClr>
              <a:buSzPct val="65000"/>
              <a:buFont typeface="Arial" panose="020B0604020202020204" pitchFamily="34" charset="0"/>
              <a:buChar char="•"/>
            </a:pPr>
            <a:r>
              <a:rPr lang="en-US" altLang="en-US" sz="2000" kern="0" dirty="0">
                <a:latin typeface="Arial"/>
                <a:ea typeface="MS PGothic" panose="020B0600070205080204" pitchFamily="34" charset="-128"/>
              </a:rPr>
              <a:t>Affected employees or any other employees should NEVER remove or tamper with a logout / tagout device</a:t>
            </a:r>
          </a:p>
          <a:p>
            <a:endParaRPr lang="en-US" dirty="0"/>
          </a:p>
        </p:txBody>
      </p:sp>
    </p:spTree>
    <p:extLst>
      <p:ext uri="{BB962C8B-B14F-4D97-AF65-F5344CB8AC3E}">
        <p14:creationId xmlns:p14="http://schemas.microsoft.com/office/powerpoint/2010/main" val="59259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a:solidFill>
                  <a:srgbClr val="002856"/>
                </a:solidFill>
              </a:rPr>
              <a:t>Learning Objectives</a:t>
            </a:r>
            <a:endParaRPr lang="en-US" dirty="0">
              <a:solidFill>
                <a:srgbClr val="002856"/>
              </a:solidFill>
            </a:endParaRPr>
          </a:p>
        </p:txBody>
      </p:sp>
      <p:sp>
        <p:nvSpPr>
          <p:cNvPr id="9" name="Content Placeholder 8"/>
          <p:cNvSpPr>
            <a:spLocks noGrp="1"/>
          </p:cNvSpPr>
          <p:nvPr>
            <p:ph idx="1"/>
          </p:nvPr>
        </p:nvSpPr>
        <p:spPr>
          <a:xfrm>
            <a:off x="609600" y="1143000"/>
            <a:ext cx="7696200" cy="4525961"/>
          </a:xfrm>
        </p:spPr>
        <p:txBody>
          <a:bodyPr/>
          <a:lstStyle/>
          <a:p>
            <a:pPr>
              <a:buFont typeface="Arial" panose="020B0604020202020204" pitchFamily="34" charset="0"/>
              <a:buChar char="•"/>
            </a:pPr>
            <a:r>
              <a:rPr lang="en-US" altLang="en-US" dirty="0"/>
              <a:t>Understand the purpose of the energy control program</a:t>
            </a:r>
          </a:p>
          <a:p>
            <a:pPr>
              <a:buFont typeface="Arial" panose="020B0604020202020204" pitchFamily="34" charset="0"/>
              <a:buChar char="•"/>
            </a:pPr>
            <a:r>
              <a:rPr lang="en-US" altLang="en-US" dirty="0"/>
              <a:t>Recognition of hazardous energy sources, and the methods necessary for energy control</a:t>
            </a:r>
          </a:p>
          <a:p>
            <a:pPr>
              <a:buFont typeface="Arial" panose="020B0604020202020204" pitchFamily="34" charset="0"/>
              <a:buChar char="•"/>
            </a:pPr>
            <a:r>
              <a:rPr lang="en-US" altLang="en-US" dirty="0"/>
              <a:t>Discuss the primary causes of injury from hazardous energy</a:t>
            </a:r>
          </a:p>
          <a:p>
            <a:pPr>
              <a:buFont typeface="Arial" panose="020B0604020202020204" pitchFamily="34" charset="0"/>
              <a:buChar char="•"/>
            </a:pPr>
            <a:r>
              <a:rPr lang="en-US" altLang="en-US" dirty="0"/>
              <a:t>Understand the steps necessary to properly control hazardous energy when servicing equipment</a:t>
            </a:r>
          </a:p>
          <a:p>
            <a:pPr>
              <a:buFont typeface="Arial" panose="020B0604020202020204" pitchFamily="34" charset="0"/>
              <a:buChar char="•"/>
            </a:pPr>
            <a:r>
              <a:rPr lang="en-US" altLang="en-US" dirty="0"/>
              <a:t>Know the responsibilities of Authorized and Affected employee in terms of logout / tagout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spcBef>
                <a:spcPct val="20000"/>
              </a:spcBef>
            </a:pPr>
            <a:r>
              <a:rPr lang="en-US" altLang="en-US" sz="4000" b="0" dirty="0">
                <a:solidFill>
                  <a:prstClr val="black"/>
                </a:solidFill>
                <a:latin typeface="Calibri"/>
                <a:ea typeface="+mn-ea"/>
                <a:cs typeface="+mn-cs"/>
              </a:rPr>
              <a:t>Questions?</a:t>
            </a:r>
            <a:br>
              <a:rPr lang="en-US" sz="4000" b="0" dirty="0">
                <a:solidFill>
                  <a:prstClr val="black"/>
                </a:solidFill>
                <a:latin typeface="Calibri"/>
                <a:ea typeface="+mn-ea"/>
                <a:cs typeface="+mn-cs"/>
              </a:rPr>
            </a:br>
            <a:endParaRPr lang="en-US" dirty="0"/>
          </a:p>
        </p:txBody>
      </p:sp>
    </p:spTree>
    <p:extLst>
      <p:ext uri="{BB962C8B-B14F-4D97-AF65-F5344CB8AC3E}">
        <p14:creationId xmlns:p14="http://schemas.microsoft.com/office/powerpoint/2010/main" val="336594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10600" cy="487362"/>
          </a:xfrm>
        </p:spPr>
        <p:txBody>
          <a:bodyPr/>
          <a:lstStyle/>
          <a:p>
            <a:r>
              <a:rPr lang="en-US" altLang="en-US" dirty="0">
                <a:solidFill>
                  <a:srgbClr val="000066"/>
                </a:solidFill>
              </a:rPr>
              <a:t>Preventing Unexpected Startup or Release of Energy</a:t>
            </a:r>
            <a:br>
              <a:rPr lang="en-US" altLang="en-US" b="1" dirty="0">
                <a:solidFill>
                  <a:srgbClr val="000066"/>
                </a:solidFill>
              </a:rPr>
            </a:br>
            <a:endParaRPr lang="en-US" dirty="0">
              <a:solidFill>
                <a:srgbClr val="002856"/>
              </a:solidFill>
            </a:endParaRPr>
          </a:p>
        </p:txBody>
      </p:sp>
      <p:sp>
        <p:nvSpPr>
          <p:cNvPr id="3" name="Content Placeholder 2"/>
          <p:cNvSpPr>
            <a:spLocks noGrp="1"/>
          </p:cNvSpPr>
          <p:nvPr>
            <p:ph idx="1"/>
          </p:nvPr>
        </p:nvSpPr>
        <p:spPr>
          <a:xfrm>
            <a:off x="609600" y="990600"/>
            <a:ext cx="5257800" cy="4953000"/>
          </a:xfrm>
        </p:spPr>
        <p:txBody>
          <a:bodyPr/>
          <a:lstStyle/>
          <a:p>
            <a:pPr>
              <a:lnSpc>
                <a:spcPct val="90000"/>
              </a:lnSpc>
              <a:buNone/>
            </a:pPr>
            <a:r>
              <a:rPr lang="en-US" altLang="en-US" dirty="0">
                <a:cs typeface="Times New Roman" panose="02020603050405020304" pitchFamily="18" charset="0"/>
              </a:rPr>
              <a:t>Energy isolation: </a:t>
            </a:r>
          </a:p>
          <a:p>
            <a:pPr>
              <a:lnSpc>
                <a:spcPct val="90000"/>
              </a:lnSpc>
              <a:buNone/>
            </a:pPr>
            <a:endParaRPr lang="en-US" altLang="en-US" dirty="0">
              <a:cs typeface="Times New Roman" panose="02020603050405020304" pitchFamily="18" charset="0"/>
            </a:endParaRPr>
          </a:p>
          <a:p>
            <a:pPr>
              <a:lnSpc>
                <a:spcPct val="90000"/>
              </a:lnSpc>
              <a:buFont typeface="Arial" panose="020B0604020202020204" pitchFamily="34" charset="0"/>
              <a:buChar char="•"/>
            </a:pPr>
            <a:r>
              <a:rPr lang="en-US" altLang="en-US" dirty="0">
                <a:cs typeface="Times New Roman" panose="02020603050405020304" pitchFamily="18" charset="0"/>
              </a:rPr>
              <a:t>Minimize potential for inadvertent activation and/or release of stored energy</a:t>
            </a:r>
          </a:p>
          <a:p>
            <a:pPr>
              <a:lnSpc>
                <a:spcPct val="90000"/>
              </a:lnSpc>
              <a:buFont typeface="Arial" panose="020B0604020202020204" pitchFamily="34" charset="0"/>
              <a:buChar char="•"/>
            </a:pPr>
            <a:endParaRPr lang="en-US" altLang="en-US" dirty="0">
              <a:cs typeface="Times New Roman" panose="02020603050405020304" pitchFamily="18" charset="0"/>
            </a:endParaRPr>
          </a:p>
          <a:p>
            <a:pPr>
              <a:lnSpc>
                <a:spcPct val="90000"/>
              </a:lnSpc>
              <a:buFont typeface="Arial" panose="020B0604020202020204" pitchFamily="34" charset="0"/>
              <a:buChar char="•"/>
            </a:pPr>
            <a:r>
              <a:rPr lang="en-US" altLang="en-US" dirty="0">
                <a:cs typeface="Times New Roman" panose="02020603050405020304" pitchFamily="18" charset="0"/>
              </a:rPr>
              <a:t>Ensure power to the machine is isolated and locked at control points</a:t>
            </a:r>
          </a:p>
          <a:p>
            <a:pPr>
              <a:lnSpc>
                <a:spcPct val="90000"/>
              </a:lnSpc>
              <a:buFont typeface="Arial" panose="020B0604020202020204" pitchFamily="34" charset="0"/>
              <a:buChar char="•"/>
            </a:pPr>
            <a:endParaRPr lang="en-US" altLang="en-US" dirty="0">
              <a:cs typeface="Times New Roman" panose="02020603050405020304" pitchFamily="18" charset="0"/>
            </a:endParaRPr>
          </a:p>
          <a:p>
            <a:pPr>
              <a:lnSpc>
                <a:spcPct val="90000"/>
              </a:lnSpc>
              <a:buFont typeface="Arial" panose="020B0604020202020204" pitchFamily="34" charset="0"/>
              <a:buChar char="•"/>
            </a:pPr>
            <a:r>
              <a:rPr lang="en-US" altLang="en-US" dirty="0">
                <a:cs typeface="Times New Roman" panose="02020603050405020304" pitchFamily="18" charset="0"/>
              </a:rPr>
              <a:t>Use a method that cannot readily be removed, bypassed, overridden or otherwise defeated</a:t>
            </a:r>
          </a:p>
          <a:p>
            <a:endParaRPr lang="en-US" dirty="0"/>
          </a:p>
        </p:txBody>
      </p:sp>
      <p:pic>
        <p:nvPicPr>
          <p:cNvPr id="4" name="Picture 3" descr="501 elec loto"/>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10275" y="2133600"/>
            <a:ext cx="2364581" cy="218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80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kern="0" dirty="0">
                <a:solidFill>
                  <a:srgbClr val="002856"/>
                </a:solidFill>
                <a:latin typeface="Arial"/>
                <a:ea typeface="MS PGothic" panose="020B0600070205080204" pitchFamily="34" charset="-128"/>
              </a:rPr>
              <a:t>Types of Hazardous Energy</a:t>
            </a:r>
            <a:endParaRPr lang="en-US" dirty="0">
              <a:solidFill>
                <a:srgbClr val="002856"/>
              </a:solidFill>
            </a:endParaRPr>
          </a:p>
        </p:txBody>
      </p:sp>
      <p:sp>
        <p:nvSpPr>
          <p:cNvPr id="3" name="Content Placeholder 2"/>
          <p:cNvSpPr>
            <a:spLocks noGrp="1"/>
          </p:cNvSpPr>
          <p:nvPr>
            <p:ph idx="1"/>
          </p:nvPr>
        </p:nvSpPr>
        <p:spPr>
          <a:xfrm>
            <a:off x="381000" y="945874"/>
            <a:ext cx="7239000" cy="4876800"/>
          </a:xfrm>
        </p:spPr>
        <p:txBody>
          <a:bodyPr/>
          <a:lstStyle/>
          <a:p>
            <a:pPr marL="0" indent="0">
              <a:buNone/>
            </a:pPr>
            <a:r>
              <a:rPr lang="en-US" altLang="en-US" dirty="0"/>
              <a:t>Mechanical – the </a:t>
            </a:r>
            <a:r>
              <a:rPr lang="en-US" altLang="en-US" i="1" dirty="0"/>
              <a:t>potential</a:t>
            </a:r>
            <a:r>
              <a:rPr lang="en-US" altLang="en-US" dirty="0"/>
              <a:t> energy and </a:t>
            </a:r>
            <a:r>
              <a:rPr lang="en-US" altLang="en-US" i="1" dirty="0"/>
              <a:t>kinetic</a:t>
            </a:r>
            <a:r>
              <a:rPr lang="en-US" altLang="en-US" dirty="0"/>
              <a:t> energy present in the components of a mechanical system </a:t>
            </a:r>
          </a:p>
          <a:p>
            <a:pPr lvl="1">
              <a:buFont typeface="Arial" panose="020B0604020202020204" pitchFamily="34" charset="0"/>
              <a:buChar char="•"/>
            </a:pPr>
            <a:r>
              <a:rPr lang="en-US" altLang="en-US" dirty="0"/>
              <a:t>Kinetic – energy possessed by virtue of its motion</a:t>
            </a:r>
          </a:p>
          <a:p>
            <a:pPr lvl="1">
              <a:buFont typeface="Arial" panose="020B0604020202020204" pitchFamily="34" charset="0"/>
              <a:buChar char="•"/>
            </a:pPr>
            <a:r>
              <a:rPr lang="en-US" altLang="en-US" dirty="0"/>
              <a:t>Potential – energy stored by the mechanical system</a:t>
            </a:r>
          </a:p>
          <a:p>
            <a:pPr lvl="1"/>
            <a:endParaRPr lang="en-US" altLang="en-US" dirty="0"/>
          </a:p>
          <a:p>
            <a:pPr marL="0" indent="0">
              <a:buNone/>
            </a:pPr>
            <a:r>
              <a:rPr lang="en-US" altLang="en-US" dirty="0"/>
              <a:t>Electrical – energy as a result of a generated electrical power source or a static source</a:t>
            </a:r>
          </a:p>
          <a:p>
            <a:pPr marL="0" indent="0">
              <a:buNone/>
            </a:pPr>
            <a:endParaRPr lang="en-US" altLang="en-US" dirty="0"/>
          </a:p>
          <a:p>
            <a:pPr marL="0" indent="0">
              <a:buNone/>
            </a:pPr>
            <a:r>
              <a:rPr lang="en-US" altLang="en-US" dirty="0"/>
              <a:t>Thermal – energy as a result of mechanical work, radiation, chemical reaction or electrical resistance</a:t>
            </a:r>
          </a:p>
          <a:p>
            <a:endParaRPr lang="en-US" dirty="0"/>
          </a:p>
        </p:txBody>
      </p:sp>
      <p:pic>
        <p:nvPicPr>
          <p:cNvPr id="7" name="Picture 6" descr="hand hazar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0073" y="1277354"/>
            <a:ext cx="1383792" cy="1219200"/>
          </a:xfrm>
          <a:prstGeom prst="rect">
            <a:avLst/>
          </a:prstGeom>
        </p:spPr>
      </p:pic>
      <p:pic>
        <p:nvPicPr>
          <p:cNvPr id="8" name="Picture 7" descr="High Volt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868" y="3277658"/>
            <a:ext cx="1432560" cy="1109472"/>
          </a:xfrm>
          <a:prstGeom prst="rect">
            <a:avLst/>
          </a:prstGeom>
        </p:spPr>
      </p:pic>
      <p:pic>
        <p:nvPicPr>
          <p:cNvPr id="9" name="Picture 8" descr="thermal heat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8885" y="5168234"/>
            <a:ext cx="1239203" cy="1001798"/>
          </a:xfrm>
          <a:prstGeom prst="rect">
            <a:avLst/>
          </a:prstGeom>
        </p:spPr>
      </p:pic>
    </p:spTree>
    <p:extLst>
      <p:ext uri="{BB962C8B-B14F-4D97-AF65-F5344CB8AC3E}">
        <p14:creationId xmlns:p14="http://schemas.microsoft.com/office/powerpoint/2010/main" val="396384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Types of Hazardous Energy, </a:t>
            </a:r>
            <a:r>
              <a:rPr lang="en-US" altLang="en-US" sz="2400" dirty="0">
                <a:solidFill>
                  <a:srgbClr val="002856"/>
                </a:solidFill>
              </a:rPr>
              <a:t>continued</a:t>
            </a:r>
            <a:endParaRPr lang="en-US" dirty="0">
              <a:solidFill>
                <a:srgbClr val="002856"/>
              </a:solidFill>
            </a:endParaRPr>
          </a:p>
        </p:txBody>
      </p:sp>
      <p:sp>
        <p:nvSpPr>
          <p:cNvPr id="3" name="Content Placeholder 2"/>
          <p:cNvSpPr>
            <a:spLocks noGrp="1"/>
          </p:cNvSpPr>
          <p:nvPr>
            <p:ph idx="1"/>
          </p:nvPr>
        </p:nvSpPr>
        <p:spPr>
          <a:xfrm>
            <a:off x="685800" y="1896526"/>
            <a:ext cx="6934200" cy="3733800"/>
          </a:xfrm>
        </p:spPr>
        <p:txBody>
          <a:bodyPr/>
          <a:lstStyle/>
          <a:p>
            <a:pPr marL="0" indent="0">
              <a:spcAft>
                <a:spcPts val="600"/>
              </a:spcAft>
              <a:buNone/>
            </a:pPr>
            <a:r>
              <a:rPr lang="en-US" altLang="en-US" dirty="0"/>
              <a:t>Chemical – energy released as a result of chemical reactions</a:t>
            </a:r>
          </a:p>
          <a:p>
            <a:pPr marL="0" indent="0">
              <a:spcAft>
                <a:spcPts val="600"/>
              </a:spcAft>
              <a:buNone/>
            </a:pPr>
            <a:endParaRPr lang="en-US" altLang="en-US" dirty="0"/>
          </a:p>
          <a:p>
            <a:pPr marL="0" indent="0">
              <a:spcAft>
                <a:spcPts val="600"/>
              </a:spcAft>
              <a:buNone/>
            </a:pPr>
            <a:r>
              <a:rPr lang="en-US" altLang="en-US" dirty="0"/>
              <a:t>Hydraulic – energy released as a result liquids under pressure</a:t>
            </a:r>
          </a:p>
          <a:p>
            <a:pPr marL="0" indent="0">
              <a:spcAft>
                <a:spcPts val="600"/>
              </a:spcAft>
              <a:buNone/>
            </a:pPr>
            <a:endParaRPr lang="en-US" altLang="en-US" dirty="0"/>
          </a:p>
          <a:p>
            <a:pPr marL="0" indent="0">
              <a:spcAft>
                <a:spcPts val="600"/>
              </a:spcAft>
              <a:buNone/>
            </a:pPr>
            <a:r>
              <a:rPr lang="en-US" altLang="en-US" dirty="0"/>
              <a:t>Pneumatic – energy released as a result of compressed gasses under pressure</a:t>
            </a:r>
          </a:p>
          <a:p>
            <a:pPr marL="0" indent="0">
              <a:buNone/>
            </a:pPr>
            <a:endParaRPr lang="en-US" dirty="0"/>
          </a:p>
        </p:txBody>
      </p:sp>
      <p:pic>
        <p:nvPicPr>
          <p:cNvPr id="5" name="Picture 4" descr="Aci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1640930"/>
            <a:ext cx="1228344" cy="943728"/>
          </a:xfrm>
          <a:prstGeom prst="rect">
            <a:avLst/>
          </a:prstGeom>
        </p:spPr>
      </p:pic>
      <p:pic>
        <p:nvPicPr>
          <p:cNvPr id="6" name="Picture 5" descr="liquid exploding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32762" y="2971800"/>
            <a:ext cx="1071563" cy="1223010"/>
          </a:xfrm>
          <a:prstGeom prst="rect">
            <a:avLst/>
          </a:prstGeom>
        </p:spPr>
      </p:pic>
      <p:pic>
        <p:nvPicPr>
          <p:cNvPr id="9" name="Picture 8" descr="Flame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0000" y="4912457"/>
            <a:ext cx="1302870" cy="943728"/>
          </a:xfrm>
          <a:prstGeom prst="rect">
            <a:avLst/>
          </a:prstGeom>
        </p:spPr>
      </p:pic>
    </p:spTree>
    <p:extLst>
      <p:ext uri="{BB962C8B-B14F-4D97-AF65-F5344CB8AC3E}">
        <p14:creationId xmlns:p14="http://schemas.microsoft.com/office/powerpoint/2010/main" val="401073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Definitions</a:t>
            </a:r>
            <a:endParaRPr lang="en-US" dirty="0">
              <a:solidFill>
                <a:srgbClr val="002856"/>
              </a:solidFill>
            </a:endParaRPr>
          </a:p>
        </p:txBody>
      </p:sp>
      <p:sp>
        <p:nvSpPr>
          <p:cNvPr id="3" name="Content Placeholder 2"/>
          <p:cNvSpPr>
            <a:spLocks noGrp="1"/>
          </p:cNvSpPr>
          <p:nvPr>
            <p:ph idx="1"/>
          </p:nvPr>
        </p:nvSpPr>
        <p:spPr>
          <a:xfrm>
            <a:off x="609599" y="1295400"/>
            <a:ext cx="7848600" cy="3992561"/>
          </a:xfrm>
        </p:spPr>
        <p:txBody>
          <a:bodyPr/>
          <a:lstStyle/>
          <a:p>
            <a:pPr marL="0" indent="0">
              <a:buNone/>
            </a:pPr>
            <a:r>
              <a:rPr lang="en-US" altLang="en-US" dirty="0"/>
              <a:t>Servicing and/or maintenance where employees may be exposed to unexpected</a:t>
            </a:r>
            <a:r>
              <a:rPr lang="en-US" altLang="en-US" b="1" dirty="0"/>
              <a:t> </a:t>
            </a:r>
            <a:r>
              <a:rPr lang="en-US" altLang="en-US" dirty="0"/>
              <a:t>start-up or release of hazardous energy</a:t>
            </a:r>
          </a:p>
          <a:p>
            <a:pPr lvl="1">
              <a:buFont typeface="Arial" panose="020B0604020202020204" pitchFamily="34" charset="0"/>
              <a:buChar char="•"/>
            </a:pPr>
            <a:r>
              <a:rPr lang="en-US" altLang="en-US" dirty="0"/>
              <a:t>Construction</a:t>
            </a:r>
          </a:p>
          <a:p>
            <a:pPr lvl="1">
              <a:buFont typeface="Arial" panose="020B0604020202020204" pitchFamily="34" charset="0"/>
              <a:buChar char="•"/>
            </a:pPr>
            <a:r>
              <a:rPr lang="en-US" altLang="en-US" dirty="0"/>
              <a:t>Installing and setting up</a:t>
            </a:r>
          </a:p>
          <a:p>
            <a:pPr lvl="1">
              <a:buFont typeface="Arial" panose="020B0604020202020204" pitchFamily="34" charset="0"/>
              <a:buChar char="•"/>
            </a:pPr>
            <a:r>
              <a:rPr lang="en-US" altLang="en-US" dirty="0"/>
              <a:t>Adjusting, inspecting, modifying</a:t>
            </a:r>
          </a:p>
          <a:p>
            <a:pPr lvl="1">
              <a:buFont typeface="Arial" panose="020B0604020202020204" pitchFamily="34" charset="0"/>
              <a:buChar char="•"/>
            </a:pPr>
            <a:r>
              <a:rPr lang="en-US" altLang="en-US" dirty="0"/>
              <a:t>Lubricating, cleaning or unjamming</a:t>
            </a:r>
          </a:p>
          <a:p>
            <a:pPr lvl="1">
              <a:buFont typeface="Arial" panose="020B0604020202020204" pitchFamily="34" charset="0"/>
              <a:buChar char="•"/>
            </a:pPr>
            <a:r>
              <a:rPr lang="en-US" altLang="en-US" dirty="0"/>
              <a:t>Tool changes </a:t>
            </a:r>
          </a:p>
          <a:p>
            <a:endParaRPr lang="en-US" dirty="0"/>
          </a:p>
        </p:txBody>
      </p:sp>
    </p:spTree>
    <p:extLst>
      <p:ext uri="{BB962C8B-B14F-4D97-AF65-F5344CB8AC3E}">
        <p14:creationId xmlns:p14="http://schemas.microsoft.com/office/powerpoint/2010/main" val="364206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Definitions</a:t>
            </a:r>
            <a:r>
              <a:rPr lang="en-US" altLang="en-US" dirty="0">
                <a:solidFill>
                  <a:srgbClr val="000066"/>
                </a:solidFill>
              </a:rPr>
              <a:t> </a:t>
            </a:r>
            <a:r>
              <a:rPr lang="en-US" altLang="en-US" sz="1600" dirty="0">
                <a:solidFill>
                  <a:srgbClr val="000066"/>
                </a:solidFill>
              </a:rPr>
              <a:t>(continued)</a:t>
            </a:r>
            <a:br>
              <a:rPr lang="en-US" altLang="en-US" sz="1600" b="1" dirty="0">
                <a:solidFill>
                  <a:srgbClr val="000066"/>
                </a:solidFill>
              </a:rPr>
            </a:br>
            <a:endParaRPr lang="en-US" dirty="0"/>
          </a:p>
        </p:txBody>
      </p:sp>
      <p:sp>
        <p:nvSpPr>
          <p:cNvPr id="3" name="Content Placeholder 2"/>
          <p:cNvSpPr>
            <a:spLocks noGrp="1"/>
          </p:cNvSpPr>
          <p:nvPr>
            <p:ph idx="1"/>
          </p:nvPr>
        </p:nvSpPr>
        <p:spPr>
          <a:xfrm>
            <a:off x="147840" y="1459832"/>
            <a:ext cx="5867399" cy="4343400"/>
          </a:xfrm>
        </p:spPr>
        <p:txBody>
          <a:bodyPr/>
          <a:lstStyle/>
          <a:p>
            <a:pPr>
              <a:buFont typeface="Arial" panose="020B0604020202020204" pitchFamily="34" charset="0"/>
              <a:buChar char="•"/>
            </a:pPr>
            <a:r>
              <a:rPr lang="en-US" altLang="en-US" dirty="0">
                <a:cs typeface="Times New Roman" panose="02020603050405020304" pitchFamily="18" charset="0"/>
              </a:rPr>
              <a:t>Set-up - Work to prepare a machine to perform its normal production operation</a:t>
            </a:r>
          </a:p>
          <a:p>
            <a:pPr marL="0" indent="0">
              <a:buNone/>
            </a:pPr>
            <a:r>
              <a:rPr lang="en-US" altLang="en-US" dirty="0">
                <a:cs typeface="Times New Roman" panose="02020603050405020304" pitchFamily="18" charset="0"/>
              </a:rPr>
              <a:t> </a:t>
            </a:r>
          </a:p>
          <a:p>
            <a:pPr>
              <a:buFont typeface="Arial" panose="020B0604020202020204" pitchFamily="34" charset="0"/>
              <a:buChar char="•"/>
            </a:pPr>
            <a:r>
              <a:rPr lang="en-US" altLang="en-US" dirty="0">
                <a:cs typeface="Times New Roman" panose="02020603050405020304" pitchFamily="18" charset="0"/>
              </a:rPr>
              <a:t>Lockout – Placement of lockout device on an energy isolating device </a:t>
            </a:r>
          </a:p>
          <a:p>
            <a:pPr>
              <a:buFont typeface="Arial" panose="020B0604020202020204" pitchFamily="34" charset="0"/>
              <a:buChar char="•"/>
            </a:pPr>
            <a:endParaRPr lang="en-US" altLang="en-US" dirty="0">
              <a:cs typeface="Times New Roman" panose="02020603050405020304" pitchFamily="18" charset="0"/>
            </a:endParaRPr>
          </a:p>
          <a:p>
            <a:pPr>
              <a:buFont typeface="Arial" panose="020B0604020202020204" pitchFamily="34" charset="0"/>
              <a:buChar char="•"/>
            </a:pPr>
            <a:r>
              <a:rPr lang="en-US" altLang="en-US" dirty="0">
                <a:cs typeface="Times New Roman" panose="02020603050405020304" pitchFamily="18" charset="0"/>
              </a:rPr>
              <a:t>Lockout device – Device that uses a physical means to prevent operation of a machine or equipment</a:t>
            </a:r>
            <a:endParaRPr lang="en-US" altLang="en-US" b="1" dirty="0">
              <a:cs typeface="Times New Roman" panose="02020603050405020304" pitchFamily="18" charset="0"/>
            </a:endParaRPr>
          </a:p>
          <a:p>
            <a:endParaRPr lang="en-US" dirty="0"/>
          </a:p>
        </p:txBody>
      </p:sp>
      <p:pic>
        <p:nvPicPr>
          <p:cNvPr id="4" name="Picture 3" descr="P1010001&#10;Lockout / tagou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676400"/>
            <a:ext cx="2763347" cy="358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94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66"/>
                </a:solidFill>
              </a:rPr>
              <a:t>Definitions </a:t>
            </a:r>
            <a:r>
              <a:rPr lang="en-US" altLang="en-US" sz="1600" dirty="0">
                <a:solidFill>
                  <a:srgbClr val="000066"/>
                </a:solidFill>
              </a:rPr>
              <a:t>(cont’d)</a:t>
            </a:r>
            <a:br>
              <a:rPr lang="en-US" altLang="en-US" sz="1600" b="1" dirty="0">
                <a:solidFill>
                  <a:srgbClr val="000066"/>
                </a:solidFill>
              </a:rPr>
            </a:br>
            <a:endParaRPr lang="en-US" dirty="0"/>
          </a:p>
        </p:txBody>
      </p:sp>
      <p:sp>
        <p:nvSpPr>
          <p:cNvPr id="3" name="Content Placeholder 2"/>
          <p:cNvSpPr>
            <a:spLocks noGrp="1"/>
          </p:cNvSpPr>
          <p:nvPr>
            <p:ph idx="1"/>
          </p:nvPr>
        </p:nvSpPr>
        <p:spPr>
          <a:xfrm>
            <a:off x="381000" y="1295400"/>
            <a:ext cx="8382000" cy="3840161"/>
          </a:xfrm>
        </p:spPr>
        <p:txBody>
          <a:bodyPr/>
          <a:lstStyle/>
          <a:p>
            <a:pPr>
              <a:buFont typeface="Arial" panose="020B0604020202020204" pitchFamily="34" charset="0"/>
              <a:buChar char="•"/>
            </a:pPr>
            <a:r>
              <a:rPr lang="en-US" altLang="en-US" dirty="0"/>
              <a:t>Energized - Connected to an energy source, or containing residual or stored energy</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Energy isolating device - A mechanical device that physically prevents the transmission or release of energy</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Energy source - Any source of electrical, mechanical, hydraulic, pneumatic, chemical, thermal, or other energy</a:t>
            </a:r>
          </a:p>
          <a:p>
            <a:endParaRPr lang="en-US" dirty="0"/>
          </a:p>
        </p:txBody>
      </p:sp>
    </p:spTree>
    <p:extLst>
      <p:ext uri="{BB962C8B-B14F-4D97-AF65-F5344CB8AC3E}">
        <p14:creationId xmlns:p14="http://schemas.microsoft.com/office/powerpoint/2010/main" val="3028525690"/>
      </p:ext>
    </p:extLst>
  </p:cSld>
  <p:clrMapOvr>
    <a:masterClrMapping/>
  </p:clrMapOvr>
</p:sld>
</file>

<file path=ppt/theme/theme1.xml><?xml version="1.0" encoding="utf-8"?>
<a:theme xmlns:a="http://schemas.openxmlformats.org/drawingml/2006/main" name="CGT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TC_PowerPoint_Template.pptx" id="{5C6308BD-6D80-4345-91BC-F03E00CFF4DA}" vid="{68F71DD5-E1EC-4A54-8C50-0C28B0C1C9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CGTC_PowerPoint_Template (2)</Template>
  <TotalTime>1786</TotalTime>
  <Words>2410</Words>
  <Application>Microsoft Office PowerPoint</Application>
  <PresentationFormat>On-screen Show (4:3)</PresentationFormat>
  <Paragraphs>248</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Wingdings</vt:lpstr>
      <vt:lpstr>Arial</vt:lpstr>
      <vt:lpstr>CGTC_PowerPoint_Template</vt:lpstr>
      <vt:lpstr> Lock Out Tag Out Hazardous Energy Control </vt:lpstr>
      <vt:lpstr>Sponsorship - Disclaimer</vt:lpstr>
      <vt:lpstr>Learning Objectives</vt:lpstr>
      <vt:lpstr>Preventing Unexpected Startup or Release of Energy </vt:lpstr>
      <vt:lpstr>Types of Hazardous Energy</vt:lpstr>
      <vt:lpstr>Types of Hazardous Energy, continued</vt:lpstr>
      <vt:lpstr>Definitions</vt:lpstr>
      <vt:lpstr>Definitions (continued) </vt:lpstr>
      <vt:lpstr>Definitions (cont’d) </vt:lpstr>
      <vt:lpstr>LOTO applies when: </vt:lpstr>
      <vt:lpstr>Exception to LOTO</vt:lpstr>
      <vt:lpstr>Minor Servicing during Normal Production Operations </vt:lpstr>
      <vt:lpstr>Alternative effective protection such as: </vt:lpstr>
      <vt:lpstr>Core Components of an Energy Control Program </vt:lpstr>
      <vt:lpstr>Energy Control Procedures </vt:lpstr>
      <vt:lpstr>Required Training </vt:lpstr>
      <vt:lpstr>Retraining Requirements</vt:lpstr>
      <vt:lpstr>Periodic Inspections </vt:lpstr>
      <vt:lpstr>Certification Requirements</vt:lpstr>
      <vt:lpstr>Steps of Lockout Procedure </vt:lpstr>
      <vt:lpstr>Step 1: Prepare for Shutdown </vt:lpstr>
      <vt:lpstr>Step 2: Shut down equipment </vt:lpstr>
      <vt:lpstr>Step 3: Isolate all Energy Sources</vt:lpstr>
      <vt:lpstr>Step 4: Apply Locks &amp; Tags </vt:lpstr>
      <vt:lpstr>Step 5: Release or Block all Stored Energy </vt:lpstr>
      <vt:lpstr>Step 6: Verify Equipment Isolation </vt:lpstr>
      <vt:lpstr>Step 7: Perform the Task</vt:lpstr>
      <vt:lpstr>Step 8: Release from Lockout</vt:lpstr>
      <vt:lpstr>Summary</vt:lpstr>
      <vt:lpstr>Questions? </vt:lpstr>
    </vt:vector>
  </TitlesOfParts>
  <Company>Central GA Technical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Griner, Andrea</dc:creator>
  <cp:lastModifiedBy>Robertson, Donna - OSHA</cp:lastModifiedBy>
  <cp:revision>50</cp:revision>
  <cp:lastPrinted>2019-02-19T15:52:34Z</cp:lastPrinted>
  <dcterms:created xsi:type="dcterms:W3CDTF">2018-11-16T14:39:32Z</dcterms:created>
  <dcterms:modified xsi:type="dcterms:W3CDTF">2022-03-28T18:22:21Z</dcterms:modified>
</cp:coreProperties>
</file>