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6"/>
  </p:notesMasterIdLst>
  <p:handoutMasterIdLst>
    <p:handoutMasterId r:id="rId57"/>
  </p:handoutMasterIdLst>
  <p:sldIdLst>
    <p:sldId id="261" r:id="rId2"/>
    <p:sldId id="262" r:id="rId3"/>
    <p:sldId id="263" r:id="rId4"/>
    <p:sldId id="264" r:id="rId5"/>
    <p:sldId id="265" r:id="rId6"/>
    <p:sldId id="266" r:id="rId7"/>
    <p:sldId id="267" r:id="rId8"/>
    <p:sldId id="268" r:id="rId9"/>
    <p:sldId id="269"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2856"/>
    <a:srgbClr val="00457C"/>
    <a:srgbClr val="7D212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86" autoAdjust="0"/>
    <p:restoredTop sz="86458" autoAdjust="0"/>
  </p:normalViewPr>
  <p:slideViewPr>
    <p:cSldViewPr>
      <p:cViewPr varScale="1">
        <p:scale>
          <a:sx n="95" d="100"/>
          <a:sy n="95" d="100"/>
        </p:scale>
        <p:origin x="1002" y="78"/>
      </p:cViewPr>
      <p:guideLst>
        <p:guide orient="horz" pos="2160"/>
        <p:guide pos="2880"/>
      </p:guideLst>
    </p:cSldViewPr>
  </p:slideViewPr>
  <p:outlineViewPr>
    <p:cViewPr>
      <p:scale>
        <a:sx n="33" d="100"/>
        <a:sy n="33" d="100"/>
      </p:scale>
      <p:origin x="0" y="-2039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1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EB2007-A905-4055-AD2C-3399734F8EC1}" type="datetimeFigureOut">
              <a:rPr lang="en-US" smtClean="0"/>
              <a:t>3/28/2022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6A1C06-693E-4B48-899E-93E5AC4C7869}" type="slidenum">
              <a:rPr lang="en-US" smtClean="0"/>
              <a:t>‹#›</a:t>
            </a:fld>
            <a:endParaRPr lang="en-US"/>
          </a:p>
        </p:txBody>
      </p:sp>
    </p:spTree>
    <p:extLst>
      <p:ext uri="{BB962C8B-B14F-4D97-AF65-F5344CB8AC3E}">
        <p14:creationId xmlns:p14="http://schemas.microsoft.com/office/powerpoint/2010/main" val="195413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FBCA9-EC1F-45EE-95DF-FBB4BE60B034}" type="datetimeFigureOut">
              <a:rPr lang="en-US" smtClean="0"/>
              <a:t>3/28/2022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DE6F5-DAAA-45EC-A1DC-1FDCA304BB07}" type="slidenum">
              <a:rPr lang="en-US" smtClean="0"/>
              <a:t>‹#›</a:t>
            </a:fld>
            <a:endParaRPr lang="en-US"/>
          </a:p>
        </p:txBody>
      </p:sp>
    </p:spTree>
    <p:extLst>
      <p:ext uri="{BB962C8B-B14F-4D97-AF65-F5344CB8AC3E}">
        <p14:creationId xmlns:p14="http://schemas.microsoft.com/office/powerpoint/2010/main" val="40061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yourself and welcome everyone to Central Georgia Technical College’s Ladder Safety Training.</a:t>
            </a:r>
          </a:p>
          <a:p>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1</a:t>
            </a:fld>
            <a:endParaRPr lang="en-US"/>
          </a:p>
        </p:txBody>
      </p:sp>
    </p:spTree>
    <p:extLst>
      <p:ext uri="{BB962C8B-B14F-4D97-AF65-F5344CB8AC3E}">
        <p14:creationId xmlns:p14="http://schemas.microsoft.com/office/powerpoint/2010/main" val="129069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worker is using a stepladder in the folded, leaning position.  This represents improper</a:t>
            </a:r>
            <a:r>
              <a:rPr lang="en-US" baseline="0" dirty="0"/>
              <a:t> use of a stepladder and could possibly lead to injuries from the ladder failing.</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34</a:t>
            </a:fld>
            <a:endParaRPr lang="en-US"/>
          </a:p>
        </p:txBody>
      </p:sp>
    </p:spTree>
    <p:extLst>
      <p:ext uri="{BB962C8B-B14F-4D97-AF65-F5344CB8AC3E}">
        <p14:creationId xmlns:p14="http://schemas.microsoft.com/office/powerpoint/2010/main" val="138474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3DE6F5-DAAA-45EC-A1DC-1FDCA304BB07}" type="slidenum">
              <a:rPr lang="en-US" smtClean="0"/>
              <a:t>43</a:t>
            </a:fld>
            <a:endParaRPr lang="en-US"/>
          </a:p>
        </p:txBody>
      </p:sp>
    </p:spTree>
    <p:extLst>
      <p:ext uri="{BB962C8B-B14F-4D97-AF65-F5344CB8AC3E}">
        <p14:creationId xmlns:p14="http://schemas.microsoft.com/office/powerpoint/2010/main" val="342527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worker is positioned on the stepladder</a:t>
            </a:r>
            <a:r>
              <a:rPr lang="en-US" baseline="0" dirty="0"/>
              <a:t> properly.  His body is centered on the ladder while performing truss installation and he is below the top two rungs.</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47</a:t>
            </a:fld>
            <a:endParaRPr lang="en-US"/>
          </a:p>
        </p:txBody>
      </p:sp>
    </p:spTree>
    <p:extLst>
      <p:ext uri="{BB962C8B-B14F-4D97-AF65-F5344CB8AC3E}">
        <p14:creationId xmlns:p14="http://schemas.microsoft.com/office/powerpoint/2010/main" val="208837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worker should use a taller stepladder to reach his task.  He is not using the top two steps/rungs,</a:t>
            </a:r>
            <a:r>
              <a:rPr lang="en-US" baseline="0" dirty="0"/>
              <a:t> but he is using the backside of the ladder to increase his reach.  The back side of a stepladder is not permitted for use unless designed for such use.</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48</a:t>
            </a:fld>
            <a:endParaRPr lang="en-US"/>
          </a:p>
        </p:txBody>
      </p:sp>
    </p:spTree>
    <p:extLst>
      <p:ext uri="{BB962C8B-B14F-4D97-AF65-F5344CB8AC3E}">
        <p14:creationId xmlns:p14="http://schemas.microsoft.com/office/powerpoint/2010/main" val="111817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no one is using the ladder, the metal spreader is not in the fully opened position.</a:t>
            </a:r>
          </a:p>
        </p:txBody>
      </p:sp>
      <p:sp>
        <p:nvSpPr>
          <p:cNvPr id="4" name="Slide Number Placeholder 3"/>
          <p:cNvSpPr>
            <a:spLocks noGrp="1"/>
          </p:cNvSpPr>
          <p:nvPr>
            <p:ph type="sldNum" sz="quarter" idx="10"/>
          </p:nvPr>
        </p:nvSpPr>
        <p:spPr/>
        <p:txBody>
          <a:bodyPr/>
          <a:lstStyle/>
          <a:p>
            <a:fld id="{9A897D08-B1B3-4484-8A41-B2491FEF65C7}" type="slidenum">
              <a:rPr lang="en-US" smtClean="0"/>
              <a:t>49</a:t>
            </a:fld>
            <a:endParaRPr lang="en-US"/>
          </a:p>
        </p:txBody>
      </p:sp>
    </p:spTree>
    <p:extLst>
      <p:ext uri="{BB962C8B-B14F-4D97-AF65-F5344CB8AC3E}">
        <p14:creationId xmlns:p14="http://schemas.microsoft.com/office/powerpoint/2010/main" val="207148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extension ladder is properly secured at the top to prevent displacement.  This is one of many ways to secure extension ladders.</a:t>
            </a:r>
          </a:p>
        </p:txBody>
      </p:sp>
      <p:sp>
        <p:nvSpPr>
          <p:cNvPr id="4" name="Slide Number Placeholder 3"/>
          <p:cNvSpPr>
            <a:spLocks noGrp="1"/>
          </p:cNvSpPr>
          <p:nvPr>
            <p:ph type="sldNum" sz="quarter" idx="10"/>
          </p:nvPr>
        </p:nvSpPr>
        <p:spPr/>
        <p:txBody>
          <a:bodyPr/>
          <a:lstStyle/>
          <a:p>
            <a:fld id="{9A897D08-B1B3-4484-8A41-B2491FEF65C7}" type="slidenum">
              <a:rPr lang="en-US" smtClean="0"/>
              <a:t>50</a:t>
            </a:fld>
            <a:endParaRPr lang="en-US"/>
          </a:p>
        </p:txBody>
      </p:sp>
    </p:spTree>
    <p:extLst>
      <p:ext uri="{BB962C8B-B14F-4D97-AF65-F5344CB8AC3E}">
        <p14:creationId xmlns:p14="http://schemas.microsoft.com/office/powerpoint/2010/main" val="97732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ladder is not positioned properly. When extension ladders are being used to access another level, they must extend at least 3</a:t>
            </a:r>
            <a:r>
              <a:rPr lang="en-US" baseline="0" dirty="0"/>
              <a:t> feet beyond the landing surface to provide a handhold for getting on and off the ladder.</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51</a:t>
            </a:fld>
            <a:endParaRPr lang="en-US"/>
          </a:p>
        </p:txBody>
      </p:sp>
    </p:spTree>
    <p:extLst>
      <p:ext uri="{BB962C8B-B14F-4D97-AF65-F5344CB8AC3E}">
        <p14:creationId xmlns:p14="http://schemas.microsoft.com/office/powerpoint/2010/main" val="420837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ladder is set up at an incorrect angle to provide access to the scaffold.  The scaffolding is also set up incorrectly.</a:t>
            </a:r>
          </a:p>
        </p:txBody>
      </p:sp>
      <p:sp>
        <p:nvSpPr>
          <p:cNvPr id="4" name="Slide Number Placeholder 3"/>
          <p:cNvSpPr>
            <a:spLocks noGrp="1"/>
          </p:cNvSpPr>
          <p:nvPr>
            <p:ph type="sldNum" sz="quarter" idx="10"/>
          </p:nvPr>
        </p:nvSpPr>
        <p:spPr/>
        <p:txBody>
          <a:bodyPr/>
          <a:lstStyle/>
          <a:p>
            <a:fld id="{9A897D08-B1B3-4484-8A41-B2491FEF65C7}" type="slidenum">
              <a:rPr lang="en-US" smtClean="0"/>
              <a:t>52</a:t>
            </a:fld>
            <a:endParaRPr lang="en-US"/>
          </a:p>
        </p:txBody>
      </p:sp>
    </p:spTree>
    <p:extLst>
      <p:ext uri="{BB962C8B-B14F-4D97-AF65-F5344CB8AC3E}">
        <p14:creationId xmlns:p14="http://schemas.microsoft.com/office/powerpoint/2010/main" val="341484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was produces </a:t>
            </a:r>
            <a:r>
              <a:rPr lang="en-US" dirty="0" err="1"/>
              <a:t>uner</a:t>
            </a:r>
            <a:r>
              <a:rPr lang="en-US" dirty="0"/>
              <a:t> the Susan Harwood training grant number        from the Occupational Safety and Health Administration under the Department of Labor.</a:t>
            </a:r>
          </a:p>
        </p:txBody>
      </p:sp>
      <p:sp>
        <p:nvSpPr>
          <p:cNvPr id="4" name="Slide Number Placeholder 3"/>
          <p:cNvSpPr>
            <a:spLocks noGrp="1"/>
          </p:cNvSpPr>
          <p:nvPr>
            <p:ph type="sldNum" sz="quarter" idx="10"/>
          </p:nvPr>
        </p:nvSpPr>
        <p:spPr/>
        <p:txBody>
          <a:bodyPr/>
          <a:lstStyle/>
          <a:p>
            <a:fld id="{9A897D08-B1B3-4484-8A41-B2491FEF65C7}" type="slidenum">
              <a:rPr lang="en-US" smtClean="0"/>
              <a:t>2</a:t>
            </a:fld>
            <a:endParaRPr lang="en-US"/>
          </a:p>
        </p:txBody>
      </p:sp>
    </p:spTree>
    <p:extLst>
      <p:ext uri="{BB962C8B-B14F-4D97-AF65-F5344CB8AC3E}">
        <p14:creationId xmlns:p14="http://schemas.microsoft.com/office/powerpoint/2010/main" val="70189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Falls from ladders are among the leading causes of fatalities and are a significant portion</a:t>
            </a:r>
            <a:r>
              <a:rPr lang="en-US" baseline="0" dirty="0"/>
              <a:t> of serious injuries.</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4</a:t>
            </a:fld>
            <a:endParaRPr lang="en-US"/>
          </a:p>
        </p:txBody>
      </p:sp>
    </p:spTree>
    <p:extLst>
      <p:ext uri="{BB962C8B-B14F-4D97-AF65-F5344CB8AC3E}">
        <p14:creationId xmlns:p14="http://schemas.microsoft.com/office/powerpoint/2010/main" val="246869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completing this course you will be able to: (here read each objective as it appears.)</a:t>
            </a:r>
          </a:p>
        </p:txBody>
      </p:sp>
      <p:sp>
        <p:nvSpPr>
          <p:cNvPr id="4" name="Slide Number Placeholder 3"/>
          <p:cNvSpPr>
            <a:spLocks noGrp="1"/>
          </p:cNvSpPr>
          <p:nvPr>
            <p:ph type="sldNum" sz="quarter" idx="10"/>
          </p:nvPr>
        </p:nvSpPr>
        <p:spPr/>
        <p:txBody>
          <a:bodyPr/>
          <a:lstStyle/>
          <a:p>
            <a:fld id="{9A897D08-B1B3-4484-8A41-B2491FEF65C7}" type="slidenum">
              <a:rPr lang="en-US" smtClean="0"/>
              <a:t>5</a:t>
            </a:fld>
            <a:endParaRPr lang="en-US"/>
          </a:p>
        </p:txBody>
      </p:sp>
    </p:spTree>
    <p:extLst>
      <p:ext uri="{BB962C8B-B14F-4D97-AF65-F5344CB8AC3E}">
        <p14:creationId xmlns:p14="http://schemas.microsoft.com/office/powerpoint/2010/main" val="49454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consists of four instructional sections.  (Read each section as it appears on slide.)</a:t>
            </a:r>
          </a:p>
        </p:txBody>
      </p:sp>
      <p:sp>
        <p:nvSpPr>
          <p:cNvPr id="4" name="Slide Number Placeholder 3"/>
          <p:cNvSpPr>
            <a:spLocks noGrp="1"/>
          </p:cNvSpPr>
          <p:nvPr>
            <p:ph type="sldNum" sz="quarter" idx="10"/>
          </p:nvPr>
        </p:nvSpPr>
        <p:spPr/>
        <p:txBody>
          <a:bodyPr/>
          <a:lstStyle/>
          <a:p>
            <a:fld id="{9A897D08-B1B3-4484-8A41-B2491FEF65C7}" type="slidenum">
              <a:rPr lang="en-US" smtClean="0"/>
              <a:t>6</a:t>
            </a:fld>
            <a:endParaRPr lang="en-US"/>
          </a:p>
        </p:txBody>
      </p:sp>
    </p:spTree>
    <p:extLst>
      <p:ext uri="{BB962C8B-B14F-4D97-AF65-F5344CB8AC3E}">
        <p14:creationId xmlns:p14="http://schemas.microsoft.com/office/powerpoint/2010/main" val="380054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review:</a:t>
            </a:r>
          </a:p>
          <a:p>
            <a:r>
              <a:rPr lang="en-US" baseline="0" dirty="0"/>
              <a:t>    1. The importance of ladder safety</a:t>
            </a:r>
          </a:p>
          <a:p>
            <a:r>
              <a:rPr lang="en-US" baseline="0" dirty="0"/>
              <a:t>    2. Fatality statistics from the National association of Home Builders Fatality Study 2003 – 2006</a:t>
            </a:r>
          </a:p>
          <a:p>
            <a:r>
              <a:rPr lang="en-US" baseline="0" dirty="0"/>
              <a:t>    3. Inspection and citation data from OSHA</a:t>
            </a:r>
          </a:p>
          <a:p>
            <a:r>
              <a:rPr lang="en-US" baseline="0" dirty="0"/>
              <a:t>    4. Actual incidents involving ladders</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7</a:t>
            </a:fld>
            <a:endParaRPr lang="en-US"/>
          </a:p>
        </p:txBody>
      </p:sp>
    </p:spTree>
    <p:extLst>
      <p:ext uri="{BB962C8B-B14F-4D97-AF65-F5344CB8AC3E}">
        <p14:creationId xmlns:p14="http://schemas.microsoft.com/office/powerpoint/2010/main" val="122656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participants that OSHA has various requirements that address providing fall protection for</a:t>
            </a:r>
            <a:r>
              <a:rPr lang="en-US" baseline="0" dirty="0"/>
              <a:t> workers.</a:t>
            </a:r>
            <a:endParaRPr lang="en-US" dirty="0"/>
          </a:p>
        </p:txBody>
      </p:sp>
      <p:sp>
        <p:nvSpPr>
          <p:cNvPr id="4" name="Slide Number Placeholder 3"/>
          <p:cNvSpPr>
            <a:spLocks noGrp="1"/>
          </p:cNvSpPr>
          <p:nvPr>
            <p:ph type="sldNum" sz="quarter" idx="10"/>
          </p:nvPr>
        </p:nvSpPr>
        <p:spPr/>
        <p:txBody>
          <a:bodyPr/>
          <a:lstStyle/>
          <a:p>
            <a:fld id="{9A897D08-B1B3-4484-8A41-B2491FEF65C7}" type="slidenum">
              <a:rPr lang="en-US" smtClean="0"/>
              <a:t>11</a:t>
            </a:fld>
            <a:endParaRPr lang="en-US"/>
          </a:p>
        </p:txBody>
      </p:sp>
    </p:spTree>
    <p:extLst>
      <p:ext uri="{BB962C8B-B14F-4D97-AF65-F5344CB8AC3E}">
        <p14:creationId xmlns:p14="http://schemas.microsoft.com/office/powerpoint/2010/main" val="402656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extension ladders properly can reduce slip and overload hazards.  A quick and easy way to determine is and extension ladder is properly set up is:</a:t>
            </a:r>
          </a:p>
          <a:p>
            <a:r>
              <a:rPr lang="en-US" dirty="0"/>
              <a:t>    1.  Place toes against ladder side rails</a:t>
            </a:r>
          </a:p>
          <a:p>
            <a:r>
              <a:rPr lang="en-US" dirty="0"/>
              <a:t>    2.  stand erect</a:t>
            </a:r>
          </a:p>
          <a:p>
            <a:r>
              <a:rPr lang="en-US" dirty="0"/>
              <a:t>    3. Extend arms straight out</a:t>
            </a:r>
          </a:p>
          <a:p>
            <a:r>
              <a:rPr lang="en-US" dirty="0"/>
              <a:t>    4. Palms of hands should touch top of rung at shoulder level</a:t>
            </a:r>
          </a:p>
        </p:txBody>
      </p:sp>
      <p:sp>
        <p:nvSpPr>
          <p:cNvPr id="4" name="Slide Number Placeholder 3"/>
          <p:cNvSpPr>
            <a:spLocks noGrp="1"/>
          </p:cNvSpPr>
          <p:nvPr>
            <p:ph type="sldNum" sz="quarter" idx="10"/>
          </p:nvPr>
        </p:nvSpPr>
        <p:spPr/>
        <p:txBody>
          <a:bodyPr/>
          <a:lstStyle/>
          <a:p>
            <a:fld id="{9A897D08-B1B3-4484-8A41-B2491FEF65C7}" type="slidenum">
              <a:rPr lang="en-US" smtClean="0"/>
              <a:t>23</a:t>
            </a:fld>
            <a:endParaRPr lang="en-US"/>
          </a:p>
        </p:txBody>
      </p:sp>
    </p:spTree>
    <p:extLst>
      <p:ext uri="{BB962C8B-B14F-4D97-AF65-F5344CB8AC3E}">
        <p14:creationId xmlns:p14="http://schemas.microsoft.com/office/powerpoint/2010/main" val="201479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spikes, or spurs, on the ladder safety feet allow for the ladder to be set up safely on loose soil to prevent slipping.</a:t>
            </a:r>
          </a:p>
        </p:txBody>
      </p:sp>
      <p:sp>
        <p:nvSpPr>
          <p:cNvPr id="4" name="Slide Number Placeholder 3"/>
          <p:cNvSpPr>
            <a:spLocks noGrp="1"/>
          </p:cNvSpPr>
          <p:nvPr>
            <p:ph type="sldNum" sz="quarter" idx="10"/>
          </p:nvPr>
        </p:nvSpPr>
        <p:spPr/>
        <p:txBody>
          <a:bodyPr/>
          <a:lstStyle/>
          <a:p>
            <a:fld id="{9A897D08-B1B3-4484-8A41-B2491FEF65C7}" type="slidenum">
              <a:rPr lang="en-US" smtClean="0"/>
              <a:t>24</a:t>
            </a:fld>
            <a:endParaRPr lang="en-US"/>
          </a:p>
        </p:txBody>
      </p:sp>
    </p:spTree>
    <p:extLst>
      <p:ext uri="{BB962C8B-B14F-4D97-AF65-F5344CB8AC3E}">
        <p14:creationId xmlns:p14="http://schemas.microsoft.com/office/powerpoint/2010/main" val="738203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1"/>
          <p:cNvSpPr>
            <a:spLocks noGrp="1"/>
          </p:cNvSpPr>
          <p:nvPr>
            <p:ph type="sldNum" sz="quarter" idx="4"/>
          </p:nvPr>
        </p:nvSpPr>
        <p:spPr>
          <a:xfrm>
            <a:off x="3810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83E94348-21A6-41D3-A129-60A65FFBB4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3810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83E94348-21A6-41D3-A129-60A65FFBB4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lide Number Placeholder 1"/>
          <p:cNvSpPr>
            <a:spLocks noGrp="1"/>
          </p:cNvSpPr>
          <p:nvPr>
            <p:ph type="sldNum" sz="quarter" idx="4"/>
          </p:nvPr>
        </p:nvSpPr>
        <p:spPr>
          <a:xfrm>
            <a:off x="3810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83E94348-21A6-41D3-A129-60A65FFBB42D}" type="slidenum">
              <a:rPr lang="en-US" smtClean="0"/>
              <a:pPr/>
              <a:t>‹#›</a:t>
            </a:fld>
            <a:endParaRPr lang="en-US"/>
          </a:p>
        </p:txBody>
      </p:sp>
    </p:spTree>
    <p:extLst>
      <p:ext uri="{BB962C8B-B14F-4D97-AF65-F5344CB8AC3E}">
        <p14:creationId xmlns:p14="http://schemas.microsoft.com/office/powerpoint/2010/main" val="3684858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810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83E94348-21A6-41D3-A129-60A65FFBB4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http://www.osha.gov/doc/jobsite/fig4.jpg"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1905000"/>
            <a:ext cx="7772400" cy="1524000"/>
          </a:xfrm>
        </p:spPr>
        <p:txBody>
          <a:bodyPr/>
          <a:lstStyle/>
          <a:p>
            <a:pPr lvl="0" eaLnBrk="0" fontAlgn="base" hangingPunct="0">
              <a:spcBef>
                <a:spcPct val="20000"/>
              </a:spcBef>
              <a:spcAft>
                <a:spcPct val="0"/>
              </a:spcAft>
            </a:pPr>
            <a:r>
              <a:rPr lang="en-US" altLang="en-US" sz="4800" kern="0" dirty="0">
                <a:solidFill>
                  <a:srgbClr val="000066"/>
                </a:solidFill>
                <a:latin typeface="Arial"/>
              </a:rPr>
              <a:t>Ladder </a:t>
            </a:r>
            <a:br>
              <a:rPr lang="en-US" altLang="en-US" sz="4800" kern="0" dirty="0">
                <a:solidFill>
                  <a:srgbClr val="000066"/>
                </a:solidFill>
                <a:latin typeface="Arial"/>
              </a:rPr>
            </a:br>
            <a:r>
              <a:rPr lang="en-US" altLang="en-US" sz="4800" kern="0" dirty="0">
                <a:solidFill>
                  <a:srgbClr val="000066"/>
                </a:solidFill>
                <a:latin typeface="Arial"/>
              </a:rPr>
              <a:t>Safety Training</a:t>
            </a:r>
            <a:br>
              <a:rPr lang="en-US" altLang="en-US" sz="4800" kern="0" dirty="0">
                <a:solidFill>
                  <a:srgbClr val="000066"/>
                </a:solidFill>
                <a:latin typeface="Arial"/>
              </a:rPr>
            </a:br>
            <a:endParaRPr lang="en-US" sz="4800" dirty="0"/>
          </a:p>
        </p:txBody>
      </p:sp>
      <p:sp>
        <p:nvSpPr>
          <p:cNvPr id="2" name="Slide Number Placeholder 1"/>
          <p:cNvSpPr>
            <a:spLocks noGrp="1"/>
          </p:cNvSpPr>
          <p:nvPr>
            <p:ph type="sldNum" sz="quarter" idx="4"/>
          </p:nvPr>
        </p:nvSpPr>
        <p:spPr/>
        <p:txBody>
          <a:bodyPr/>
          <a:lstStyle/>
          <a:p>
            <a:fld id="{83E94348-21A6-41D3-A129-60A65FFBB42D}" type="slidenum">
              <a:rPr lang="en-US" smtClean="0"/>
              <a:pPr/>
              <a:t>1</a:t>
            </a:fld>
            <a:endParaRPr lang="en-US"/>
          </a:p>
        </p:txBody>
      </p:sp>
      <p:sp>
        <p:nvSpPr>
          <p:cNvPr id="5" name="TextBox 4">
            <a:extLst>
              <a:ext uri="{FF2B5EF4-FFF2-40B4-BE49-F238E27FC236}">
                <a16:creationId xmlns:a16="http://schemas.microsoft.com/office/drawing/2014/main" id="{EFF2398E-4A80-4874-B8D4-47B64E042B94}"/>
              </a:ext>
            </a:extLst>
          </p:cNvPr>
          <p:cNvSpPr txBox="1"/>
          <p:nvPr/>
        </p:nvSpPr>
        <p:spPr>
          <a:xfrm>
            <a:off x="1066800" y="5218330"/>
            <a:ext cx="7543800" cy="1384995"/>
          </a:xfrm>
          <a:prstGeom prst="rect">
            <a:avLst/>
          </a:prstGeom>
          <a:noFill/>
        </p:spPr>
        <p:txBody>
          <a:bodyPr wrap="square" anchor="b">
            <a:spAutoFit/>
          </a:bodyPr>
          <a:lstStyle/>
          <a:p>
            <a:r>
              <a:rPr lang="en-US" sz="1400" dirty="0"/>
              <a:t>This material was produced under grant number SH-17787-08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SH-05059-SH8 from the Occupational Safety and Health Administration, U.S. Department of Labor.</a:t>
            </a:r>
          </a:p>
        </p:txBody>
      </p:sp>
    </p:spTree>
    <p:extLst>
      <p:ext uri="{BB962C8B-B14F-4D97-AF65-F5344CB8AC3E}">
        <p14:creationId xmlns:p14="http://schemas.microsoft.com/office/powerpoint/2010/main" val="24450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defTabSz="685800">
              <a:spcBef>
                <a:spcPts val="0"/>
              </a:spcBef>
              <a:defRPr/>
            </a:pPr>
            <a:r>
              <a:rPr lang="en-US" sz="2400" b="1" kern="0" dirty="0">
                <a:solidFill>
                  <a:srgbClr val="000066"/>
                </a:solidFill>
                <a:effectLst>
                  <a:outerShdw blurRad="38100" dist="38100" dir="2700000" algn="tl">
                    <a:srgbClr val="C0C0C0"/>
                  </a:outerShdw>
                </a:effectLst>
                <a:latin typeface="Arial"/>
                <a:ea typeface="+mn-ea"/>
                <a:cs typeface="+mn-cs"/>
              </a:rPr>
              <a:t>Fall Fatalities:  Residential Construction</a:t>
            </a:r>
            <a:br>
              <a:rPr lang="en-US" sz="2400" kern="0" dirty="0">
                <a:solidFill>
                  <a:sysClr val="windowText" lastClr="000000"/>
                </a:solidFill>
                <a:latin typeface="Calibri"/>
                <a:ea typeface="+mn-ea"/>
                <a:cs typeface="+mn-cs"/>
              </a:rPr>
            </a:br>
            <a:endParaRPr lang="en-US" dirty="0"/>
          </a:p>
        </p:txBody>
      </p:sp>
      <p:pic>
        <p:nvPicPr>
          <p:cNvPr id="10" name="Picture 5" descr="www.nahb.org/fatalitystudy "/>
          <p:cNvPicPr>
            <a:picLocks noChangeAspect="1" noChangeArrowheads="1"/>
          </p:cNvPicPr>
          <p:nvPr/>
        </p:nvPicPr>
        <p:blipFill>
          <a:blip r:embed="rId2" cstate="email">
            <a:extLst>
              <a:ext uri="{28A0092B-C50C-407E-A947-70E740481C1C}">
                <a14:useLocalDpi xmlns:a14="http://schemas.microsoft.com/office/drawing/2010/main"/>
              </a:ext>
            </a:extLst>
          </a:blip>
          <a:srcRect t="11403" b="8940"/>
          <a:stretch>
            <a:fillRect/>
          </a:stretch>
        </p:blipFill>
        <p:spPr bwMode="auto">
          <a:xfrm>
            <a:off x="1285875" y="1606544"/>
            <a:ext cx="6572250" cy="3486150"/>
          </a:xfrm>
          <a:prstGeom prst="rect">
            <a:avLst/>
          </a:prstGeom>
          <a:noFill/>
          <a:ln w="9525">
            <a:noFill/>
            <a:miter lim="800000"/>
            <a:headEnd/>
            <a:tailEnd/>
          </a:ln>
          <a:effectLst>
            <a:outerShdw blurRad="50800" dist="50800" dir="5400000" sx="15000" sy="15000" algn="ctr" rotWithShape="0">
              <a:srgbClr val="000000">
                <a:alpha val="43137"/>
              </a:srgbClr>
            </a:outerShdw>
          </a:effectLst>
        </p:spPr>
      </p:pic>
      <p:sp>
        <p:nvSpPr>
          <p:cNvPr id="4" name="Rectangle 3" descr="NAHB Residential Construction Industry Fatalities 2003-2006 "/>
          <p:cNvSpPr/>
          <p:nvPr/>
        </p:nvSpPr>
        <p:spPr>
          <a:xfrm>
            <a:off x="0" y="5662599"/>
            <a:ext cx="5257800" cy="230832"/>
          </a:xfrm>
          <a:prstGeom prst="rect">
            <a:avLst/>
          </a:prstGeom>
        </p:spPr>
        <p:txBody>
          <a:bodyPr wrap="square">
            <a:spAutoFit/>
          </a:bodyPr>
          <a:lstStyle/>
          <a:p>
            <a:pPr lvl="0" fontAlgn="base">
              <a:spcBef>
                <a:spcPct val="0"/>
              </a:spcBef>
              <a:spcAft>
                <a:spcPct val="0"/>
              </a:spcAft>
            </a:pPr>
            <a:r>
              <a:rPr lang="en-US" altLang="en-US" sz="900" dirty="0">
                <a:solidFill>
                  <a:srgbClr val="000066"/>
                </a:solidFill>
                <a:latin typeface="Arial" panose="020B0604020202020204" pitchFamily="34" charset="0"/>
              </a:rPr>
              <a:t>Source: NAHB Residential Construction Industry Fatalities 2003-2006 (www.nahb.org/fatalitystudy ) </a:t>
            </a:r>
          </a:p>
        </p:txBody>
      </p:sp>
    </p:spTree>
    <p:extLst>
      <p:ext uri="{BB962C8B-B14F-4D97-AF65-F5344CB8AC3E}">
        <p14:creationId xmlns:p14="http://schemas.microsoft.com/office/powerpoint/2010/main" val="272191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kern="0" dirty="0">
                <a:solidFill>
                  <a:srgbClr val="000066"/>
                </a:solidFill>
                <a:effectLst>
                  <a:outerShdw blurRad="38100" dist="38100" dir="2700000" algn="tl">
                    <a:srgbClr val="C0C0C0"/>
                  </a:outerShdw>
                </a:effectLst>
                <a:latin typeface="Arial"/>
              </a:rPr>
              <a:t>OSHA Fall Protection Requirements</a:t>
            </a:r>
            <a:r>
              <a:rPr lang="en-US" b="1" kern="0" dirty="0">
                <a:solidFill>
                  <a:srgbClr val="FF0000"/>
                </a:solidFill>
                <a:effectLst>
                  <a:outerShdw blurRad="38100" dist="38100" dir="2700000" algn="tl">
                    <a:srgbClr val="C0C0C0"/>
                  </a:outerShdw>
                </a:effectLst>
                <a:latin typeface="Arial"/>
              </a:rPr>
              <a:t> </a:t>
            </a:r>
            <a:br>
              <a:rPr lang="en-US" sz="1400" kern="0" dirty="0">
                <a:solidFill>
                  <a:sysClr val="windowText" lastClr="000000"/>
                </a:solidFill>
              </a:rPr>
            </a:br>
            <a:endParaRPr lang="en-US" dirty="0"/>
          </a:p>
        </p:txBody>
      </p:sp>
      <p:sp>
        <p:nvSpPr>
          <p:cNvPr id="8" name="Content Placeholder 7"/>
          <p:cNvSpPr>
            <a:spLocks noGrp="1"/>
          </p:cNvSpPr>
          <p:nvPr>
            <p:ph idx="1"/>
          </p:nvPr>
        </p:nvSpPr>
        <p:spPr>
          <a:xfrm>
            <a:off x="533400" y="1036639"/>
            <a:ext cx="7696200" cy="5440361"/>
          </a:xfrm>
        </p:spPr>
        <p:txBody>
          <a:bodyPr/>
          <a:lstStyle/>
          <a:p>
            <a:pPr marL="257175" indent="-257175" fontAlgn="base">
              <a:lnSpc>
                <a:spcPct val="80000"/>
              </a:lnSpc>
              <a:spcAft>
                <a:spcPct val="0"/>
              </a:spcAft>
              <a:buFontTx/>
              <a:buChar char="•"/>
              <a:defRPr/>
            </a:pPr>
            <a:r>
              <a:rPr lang="en-US" sz="3200" b="1" kern="0" dirty="0">
                <a:solidFill>
                  <a:srgbClr val="000066"/>
                </a:solidFill>
                <a:latin typeface="Arial"/>
              </a:rPr>
              <a:t>Subpart L - 1926.451(g)</a:t>
            </a:r>
          </a:p>
          <a:p>
            <a:pPr marL="0" indent="0" fontAlgn="base">
              <a:lnSpc>
                <a:spcPct val="80000"/>
              </a:lnSpc>
              <a:spcAft>
                <a:spcPct val="0"/>
              </a:spcAft>
              <a:buNone/>
              <a:defRPr/>
            </a:pPr>
            <a:r>
              <a:rPr lang="en-US" sz="3200" kern="0" dirty="0">
                <a:solidFill>
                  <a:srgbClr val="000066"/>
                </a:solidFill>
                <a:latin typeface="Arial"/>
              </a:rPr>
              <a:t>	</a:t>
            </a:r>
            <a:r>
              <a:rPr lang="en-US" kern="0" dirty="0">
                <a:solidFill>
                  <a:srgbClr val="000066"/>
                </a:solidFill>
                <a:latin typeface="Arial"/>
              </a:rPr>
              <a:t>Each employee on a scaffold more than </a:t>
            </a:r>
            <a:r>
              <a:rPr lang="en-US" b="1" kern="0" dirty="0">
                <a:solidFill>
                  <a:srgbClr val="000066"/>
                </a:solidFill>
                <a:latin typeface="Arial"/>
              </a:rPr>
              <a:t>10’ 	</a:t>
            </a:r>
            <a:r>
              <a:rPr lang="en-US" kern="0" dirty="0">
                <a:solidFill>
                  <a:srgbClr val="000066"/>
                </a:solidFill>
                <a:latin typeface="Arial"/>
              </a:rPr>
              <a:t>(3.1M) above a lower level shall be protected 	from falling to a lower level. </a:t>
            </a:r>
          </a:p>
          <a:p>
            <a:pPr marL="257175" indent="-257175" fontAlgn="base">
              <a:lnSpc>
                <a:spcPct val="80000"/>
              </a:lnSpc>
              <a:spcAft>
                <a:spcPct val="0"/>
              </a:spcAft>
              <a:defRPr/>
            </a:pPr>
            <a:endParaRPr lang="en-US" kern="0" dirty="0">
              <a:solidFill>
                <a:srgbClr val="000066"/>
              </a:solidFill>
              <a:latin typeface="Arial"/>
            </a:endParaRPr>
          </a:p>
          <a:p>
            <a:pPr marL="257175" indent="-257175" fontAlgn="base">
              <a:lnSpc>
                <a:spcPct val="80000"/>
              </a:lnSpc>
              <a:spcAft>
                <a:spcPct val="0"/>
              </a:spcAft>
              <a:buFontTx/>
              <a:buChar char="•"/>
              <a:defRPr/>
            </a:pPr>
            <a:r>
              <a:rPr lang="en-US" sz="3200" b="1" kern="0" dirty="0">
                <a:solidFill>
                  <a:srgbClr val="000066"/>
                </a:solidFill>
                <a:latin typeface="Arial"/>
              </a:rPr>
              <a:t>Subpart X – Ladders</a:t>
            </a:r>
          </a:p>
          <a:p>
            <a:pPr marL="0" indent="0" fontAlgn="base">
              <a:lnSpc>
                <a:spcPct val="80000"/>
              </a:lnSpc>
              <a:spcAft>
                <a:spcPct val="0"/>
              </a:spcAft>
              <a:buNone/>
              <a:defRPr/>
            </a:pPr>
            <a:r>
              <a:rPr lang="en-US" sz="3200" b="1" kern="0" dirty="0">
                <a:solidFill>
                  <a:srgbClr val="000066"/>
                </a:solidFill>
                <a:latin typeface="Arial"/>
              </a:rPr>
              <a:t>	</a:t>
            </a:r>
            <a:r>
              <a:rPr lang="en-US" kern="0" dirty="0">
                <a:solidFill>
                  <a:srgbClr val="000066"/>
                </a:solidFill>
                <a:latin typeface="Arial"/>
              </a:rPr>
              <a:t>Fall protection is </a:t>
            </a:r>
            <a:r>
              <a:rPr lang="en-US" b="1" kern="0" dirty="0">
                <a:solidFill>
                  <a:srgbClr val="000066"/>
                </a:solidFill>
                <a:latin typeface="Arial"/>
              </a:rPr>
              <a:t>not </a:t>
            </a:r>
            <a:r>
              <a:rPr lang="en-US" kern="0" dirty="0">
                <a:solidFill>
                  <a:srgbClr val="000066"/>
                </a:solidFill>
                <a:latin typeface="Arial"/>
              </a:rPr>
              <a:t>required for workers 	climbing or working on portable ladders.</a:t>
            </a:r>
          </a:p>
          <a:p>
            <a:pPr marL="257175" indent="-257175" fontAlgn="base">
              <a:lnSpc>
                <a:spcPct val="80000"/>
              </a:lnSpc>
              <a:spcAft>
                <a:spcPct val="0"/>
              </a:spcAft>
              <a:defRPr/>
            </a:pPr>
            <a:endParaRPr lang="en-US" b="1" kern="0" dirty="0">
              <a:solidFill>
                <a:srgbClr val="000066"/>
              </a:solidFill>
              <a:latin typeface="Arial"/>
            </a:endParaRPr>
          </a:p>
          <a:p>
            <a:pPr marL="257175" indent="-257175" fontAlgn="base">
              <a:lnSpc>
                <a:spcPct val="80000"/>
              </a:lnSpc>
              <a:spcAft>
                <a:spcPct val="0"/>
              </a:spcAft>
              <a:buFontTx/>
              <a:buChar char="•"/>
              <a:defRPr/>
            </a:pPr>
            <a:r>
              <a:rPr lang="en-US" sz="3200" b="1" kern="0" dirty="0">
                <a:solidFill>
                  <a:srgbClr val="000066"/>
                </a:solidFill>
                <a:latin typeface="Arial"/>
              </a:rPr>
              <a:t>Subpart X – Stairways </a:t>
            </a:r>
          </a:p>
          <a:p>
            <a:pPr marL="0" indent="0" fontAlgn="base">
              <a:lnSpc>
                <a:spcPct val="80000"/>
              </a:lnSpc>
              <a:spcAft>
                <a:spcPct val="0"/>
              </a:spcAft>
              <a:buNone/>
              <a:defRPr/>
            </a:pPr>
            <a:r>
              <a:rPr lang="en-US" sz="3200" b="1" kern="0" dirty="0">
                <a:solidFill>
                  <a:srgbClr val="000066"/>
                </a:solidFill>
                <a:latin typeface="Arial"/>
              </a:rPr>
              <a:t>	</a:t>
            </a:r>
            <a:r>
              <a:rPr lang="en-US" kern="0" dirty="0">
                <a:solidFill>
                  <a:srgbClr val="000066"/>
                </a:solidFill>
                <a:latin typeface="Arial"/>
              </a:rPr>
              <a:t>Stairways having four (4) or more risers or rising 	more than 30 inches must be equipped with at 	least one handrail; and one stair rail system 	along each unprotected side or edge. </a:t>
            </a:r>
            <a:endParaRPr lang="en-US" b="1" kern="0" dirty="0">
              <a:solidFill>
                <a:srgbClr val="000066"/>
              </a:solidFill>
              <a:latin typeface="Arial"/>
            </a:endParaRPr>
          </a:p>
          <a:p>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11</a:t>
            </a:fld>
            <a:endParaRPr lang="en-US"/>
          </a:p>
        </p:txBody>
      </p:sp>
    </p:spTree>
    <p:extLst>
      <p:ext uri="{BB962C8B-B14F-4D97-AF65-F5344CB8AC3E}">
        <p14:creationId xmlns:p14="http://schemas.microsoft.com/office/powerpoint/2010/main" val="124738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500953" y="565262"/>
            <a:ext cx="7772400" cy="533399"/>
          </a:xfrm>
        </p:spPr>
        <p:txBody>
          <a:bodyPr/>
          <a:lstStyle/>
          <a:p>
            <a:pPr lvl="0" defTabSz="685800">
              <a:spcBef>
                <a:spcPts val="0"/>
              </a:spcBef>
              <a:defRPr/>
            </a:pPr>
            <a:r>
              <a:rPr lang="en-US" sz="2700" kern="0" dirty="0">
                <a:solidFill>
                  <a:srgbClr val="000066"/>
                </a:solidFill>
                <a:effectLst>
                  <a:outerShdw blurRad="38100" dist="38100" dir="2700000" algn="tl">
                    <a:srgbClr val="C0C0C0"/>
                  </a:outerShdw>
                </a:effectLst>
                <a:latin typeface="Arial"/>
                <a:ea typeface="+mn-ea"/>
                <a:cs typeface="+mn-cs"/>
              </a:rPr>
              <a:t>OSHA Fall Protection Requirements cont.</a:t>
            </a:r>
            <a:r>
              <a:rPr lang="en-US" sz="2700" kern="0" dirty="0">
                <a:solidFill>
                  <a:srgbClr val="FF0000"/>
                </a:solidFill>
                <a:effectLst>
                  <a:outerShdw blurRad="38100" dist="38100" dir="2700000" algn="tl">
                    <a:srgbClr val="C0C0C0"/>
                  </a:outerShdw>
                </a:effectLst>
                <a:latin typeface="Arial"/>
                <a:ea typeface="+mn-ea"/>
                <a:cs typeface="+mn-cs"/>
              </a:rPr>
              <a:t> </a:t>
            </a:r>
            <a:br>
              <a:rPr lang="en-US" sz="1350" b="0" kern="0" dirty="0">
                <a:solidFill>
                  <a:sysClr val="windowText" lastClr="000000"/>
                </a:solidFill>
                <a:latin typeface="Calibri"/>
                <a:ea typeface="+mn-ea"/>
                <a:cs typeface="+mn-cs"/>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12</a:t>
            </a:fld>
            <a:endParaRPr lang="en-US"/>
          </a:p>
        </p:txBody>
      </p:sp>
      <p:sp>
        <p:nvSpPr>
          <p:cNvPr id="3" name="Rectangle 2"/>
          <p:cNvSpPr/>
          <p:nvPr/>
        </p:nvSpPr>
        <p:spPr>
          <a:xfrm>
            <a:off x="838200" y="1905000"/>
            <a:ext cx="7433441" cy="2806922"/>
          </a:xfrm>
          <a:prstGeom prst="rect">
            <a:avLst/>
          </a:prstGeom>
        </p:spPr>
        <p:txBody>
          <a:bodyPr wrap="square">
            <a:spAutoFit/>
          </a:bodyPr>
          <a:lstStyle/>
          <a:p>
            <a:pPr marL="257175" indent="-257175" fontAlgn="base">
              <a:spcBef>
                <a:spcPct val="20000"/>
              </a:spcBef>
              <a:spcAft>
                <a:spcPct val="0"/>
              </a:spcAft>
              <a:buFontTx/>
              <a:buChar char="•"/>
            </a:pPr>
            <a:r>
              <a:rPr lang="en-US" altLang="en-US" sz="2100" b="1" kern="0" dirty="0">
                <a:solidFill>
                  <a:srgbClr val="000066"/>
                </a:solidFill>
                <a:latin typeface="Arial"/>
              </a:rPr>
              <a:t>Subpart M - 1926.501(b)(13)</a:t>
            </a:r>
          </a:p>
          <a:p>
            <a:pPr marL="257175" indent="-257175" fontAlgn="base">
              <a:spcBef>
                <a:spcPct val="20000"/>
              </a:spcBef>
              <a:spcAft>
                <a:spcPct val="0"/>
              </a:spcAft>
            </a:pPr>
            <a:r>
              <a:rPr lang="en-US" altLang="en-US" sz="2100" kern="0" dirty="0">
                <a:solidFill>
                  <a:srgbClr val="000066"/>
                </a:solidFill>
                <a:latin typeface="Arial"/>
              </a:rPr>
              <a:t>    Residential construction. Each employee engaged in residential construction activities </a:t>
            </a:r>
            <a:r>
              <a:rPr lang="en-US" altLang="en-US" sz="2100" b="1" kern="0" dirty="0">
                <a:solidFill>
                  <a:srgbClr val="000066"/>
                </a:solidFill>
                <a:latin typeface="Arial"/>
              </a:rPr>
              <a:t>6’</a:t>
            </a:r>
            <a:r>
              <a:rPr lang="en-US" altLang="en-US" sz="2100" kern="0" dirty="0">
                <a:solidFill>
                  <a:srgbClr val="000066"/>
                </a:solidFill>
                <a:latin typeface="Arial"/>
              </a:rPr>
              <a:t> or more above lower levels must be protected by conventional or alternative fall protection:</a:t>
            </a:r>
          </a:p>
          <a:p>
            <a:pPr marL="257175" indent="-257175" fontAlgn="base">
              <a:spcBef>
                <a:spcPct val="20000"/>
              </a:spcBef>
              <a:spcAft>
                <a:spcPct val="0"/>
              </a:spcAft>
            </a:pPr>
            <a:r>
              <a:rPr lang="en-US" altLang="en-US" sz="2100" i="1" kern="0" dirty="0">
                <a:solidFill>
                  <a:srgbClr val="000066"/>
                </a:solidFill>
                <a:latin typeface="Arial"/>
              </a:rPr>
              <a:t>   </a:t>
            </a:r>
            <a:r>
              <a:rPr lang="en-US" altLang="en-US" sz="2100" b="1" i="1" kern="0" dirty="0">
                <a:solidFill>
                  <a:srgbClr val="000066"/>
                </a:solidFill>
                <a:latin typeface="Arial"/>
              </a:rPr>
              <a:t>Exemption</a:t>
            </a:r>
            <a:r>
              <a:rPr lang="en-US" altLang="en-US" sz="2100" i="1" kern="0" dirty="0">
                <a:solidFill>
                  <a:srgbClr val="000066"/>
                </a:solidFill>
                <a:latin typeface="Arial"/>
              </a:rPr>
              <a:t>: When the employer can demonstrate the protection is infeasible or creates a greater hazard the employer must develop an alternative fall protection plan.</a:t>
            </a:r>
            <a:endParaRPr lang="en-US" altLang="en-US" sz="2100" kern="0" dirty="0">
              <a:solidFill>
                <a:srgbClr val="000066"/>
              </a:solidFill>
              <a:latin typeface="Arial"/>
            </a:endParaRPr>
          </a:p>
        </p:txBody>
      </p:sp>
    </p:spTree>
    <p:extLst>
      <p:ext uri="{BB962C8B-B14F-4D97-AF65-F5344CB8AC3E}">
        <p14:creationId xmlns:p14="http://schemas.microsoft.com/office/powerpoint/2010/main" val="249113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685800"/>
            <a:ext cx="7772400" cy="533399"/>
          </a:xfrm>
        </p:spPr>
        <p:txBody>
          <a:bodyPr/>
          <a:lstStyle/>
          <a:p>
            <a:pPr lvl="0" algn="l" defTabSz="685800">
              <a:spcBef>
                <a:spcPts val="0"/>
              </a:spcBef>
              <a:defRPr/>
            </a:pPr>
            <a:r>
              <a:rPr lang="en-US" sz="2700" kern="0" dirty="0">
                <a:solidFill>
                  <a:srgbClr val="000066"/>
                </a:solidFill>
                <a:effectLst>
                  <a:outerShdw blurRad="38100" dist="38100" dir="2700000" algn="tl">
                    <a:srgbClr val="C0C0C0"/>
                  </a:outerShdw>
                </a:effectLst>
                <a:latin typeface="Arial"/>
                <a:ea typeface="+mn-ea"/>
                <a:cs typeface="+mn-cs"/>
              </a:rPr>
              <a:t>How do you prevent falls from ladders?</a:t>
            </a:r>
            <a:br>
              <a:rPr lang="en-US" sz="1350" b="0" kern="0" dirty="0">
                <a:solidFill>
                  <a:sysClr val="windowText" lastClr="000000"/>
                </a:solidFill>
                <a:latin typeface="Calibri"/>
                <a:ea typeface="+mn-ea"/>
                <a:cs typeface="+mn-cs"/>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13</a:t>
            </a:fld>
            <a:endParaRPr lang="en-US"/>
          </a:p>
        </p:txBody>
      </p:sp>
      <p:sp>
        <p:nvSpPr>
          <p:cNvPr id="3" name="Rectangle 2"/>
          <p:cNvSpPr/>
          <p:nvPr/>
        </p:nvSpPr>
        <p:spPr>
          <a:xfrm>
            <a:off x="990600" y="1828800"/>
            <a:ext cx="7228490" cy="2160591"/>
          </a:xfrm>
          <a:prstGeom prst="rect">
            <a:avLst/>
          </a:prstGeom>
        </p:spPr>
        <p:txBody>
          <a:bodyPr wrap="square">
            <a:spAutoFit/>
          </a:bodyPr>
          <a:lstStyle/>
          <a:p>
            <a:pPr marL="257175" indent="-257175" fontAlgn="base">
              <a:spcBef>
                <a:spcPct val="20000"/>
              </a:spcBef>
              <a:spcAft>
                <a:spcPct val="0"/>
              </a:spcAft>
              <a:buFontTx/>
              <a:buChar char="•"/>
            </a:pPr>
            <a:r>
              <a:rPr lang="en-US" altLang="en-US" sz="2400" kern="0" dirty="0">
                <a:solidFill>
                  <a:srgbClr val="000066"/>
                </a:solidFill>
                <a:latin typeface="Arial"/>
              </a:rPr>
              <a:t>Implement a comprehensive safety program.</a:t>
            </a:r>
          </a:p>
          <a:p>
            <a:pPr marL="257175" indent="-257175" fontAlgn="base">
              <a:spcBef>
                <a:spcPct val="20000"/>
              </a:spcBef>
              <a:spcAft>
                <a:spcPct val="0"/>
              </a:spcAft>
              <a:buFontTx/>
              <a:buChar char="•"/>
            </a:pPr>
            <a:r>
              <a:rPr lang="en-US" altLang="en-US" sz="2400" kern="0" dirty="0">
                <a:solidFill>
                  <a:srgbClr val="000066"/>
                </a:solidFill>
                <a:latin typeface="Arial"/>
              </a:rPr>
              <a:t>Understand OSHA ladder regulations.</a:t>
            </a:r>
          </a:p>
          <a:p>
            <a:pPr marL="257175" indent="-257175" fontAlgn="base">
              <a:spcBef>
                <a:spcPct val="20000"/>
              </a:spcBef>
              <a:spcAft>
                <a:spcPct val="0"/>
              </a:spcAft>
              <a:buFontTx/>
              <a:buChar char="•"/>
            </a:pPr>
            <a:r>
              <a:rPr lang="en-US" altLang="en-US" sz="2400" kern="0" dirty="0">
                <a:solidFill>
                  <a:srgbClr val="000066"/>
                </a:solidFill>
                <a:latin typeface="Arial"/>
              </a:rPr>
              <a:t>Train workers to identify hazards associated with ladder use.</a:t>
            </a:r>
          </a:p>
          <a:p>
            <a:pPr marL="257175" indent="-257175" fontAlgn="base">
              <a:spcBef>
                <a:spcPct val="20000"/>
              </a:spcBef>
              <a:spcAft>
                <a:spcPct val="0"/>
              </a:spcAft>
              <a:buFontTx/>
              <a:buChar char="•"/>
            </a:pPr>
            <a:r>
              <a:rPr lang="en-US" altLang="en-US" sz="2400" kern="0" dirty="0">
                <a:solidFill>
                  <a:srgbClr val="000066"/>
                </a:solidFill>
                <a:latin typeface="Arial"/>
              </a:rPr>
              <a:t>Use safe work practices.</a:t>
            </a:r>
          </a:p>
        </p:txBody>
      </p:sp>
    </p:spTree>
    <p:extLst>
      <p:ext uri="{BB962C8B-B14F-4D97-AF65-F5344CB8AC3E}">
        <p14:creationId xmlns:p14="http://schemas.microsoft.com/office/powerpoint/2010/main" val="22865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C8E8A9-A948-4930-AE42-6F08FA60D88A}"/>
              </a:ext>
            </a:extLst>
          </p:cNvPr>
          <p:cNvSpPr>
            <a:spLocks noGrp="1"/>
          </p:cNvSpPr>
          <p:nvPr>
            <p:ph type="title"/>
          </p:nvPr>
        </p:nvSpPr>
        <p:spPr/>
        <p:txBody>
          <a:bodyPr/>
          <a:lstStyle/>
          <a:p>
            <a:r>
              <a:rPr lang="en-US" dirty="0"/>
              <a:t>Ladder Safety</a:t>
            </a:r>
          </a:p>
        </p:txBody>
      </p:sp>
      <p:sp>
        <p:nvSpPr>
          <p:cNvPr id="7" name="Content Placeholder 6">
            <a:extLst>
              <a:ext uri="{FF2B5EF4-FFF2-40B4-BE49-F238E27FC236}">
                <a16:creationId xmlns:a16="http://schemas.microsoft.com/office/drawing/2014/main" id="{277DFAAE-17EF-4A5C-A7CD-B61FEF319216}"/>
              </a:ext>
            </a:extLst>
          </p:cNvPr>
          <p:cNvSpPr>
            <a:spLocks noGrp="1"/>
          </p:cNvSpPr>
          <p:nvPr>
            <p:ph idx="1"/>
          </p:nvPr>
        </p:nvSpPr>
        <p:spPr/>
        <p:txBody>
          <a:bodyPr/>
          <a:lstStyle/>
          <a:p>
            <a:pPr marL="0" lvl="0" indent="0" algn="ctr" eaLnBrk="0" fontAlgn="base" hangingPunct="0">
              <a:lnSpc>
                <a:spcPct val="150000"/>
              </a:lnSpc>
              <a:spcAft>
                <a:spcPct val="0"/>
              </a:spcAft>
              <a:buNone/>
            </a:pPr>
            <a:endParaRPr lang="en-US" altLang="en-US" sz="5400" kern="0" dirty="0">
              <a:solidFill>
                <a:srgbClr val="000066"/>
              </a:solidFill>
              <a:latin typeface="Arial"/>
              <a:cs typeface="+mn-cs"/>
            </a:endParaRPr>
          </a:p>
          <a:p>
            <a:pPr marL="0" lvl="0" indent="0" algn="ctr" eaLnBrk="0" fontAlgn="base" hangingPunct="0">
              <a:lnSpc>
                <a:spcPct val="150000"/>
              </a:lnSpc>
              <a:spcAft>
                <a:spcPct val="0"/>
              </a:spcAft>
              <a:buNone/>
            </a:pPr>
            <a:r>
              <a:rPr lang="en-US" altLang="en-US" sz="5400" kern="0" dirty="0">
                <a:solidFill>
                  <a:srgbClr val="000066"/>
                </a:solidFill>
                <a:latin typeface="Arial"/>
                <a:cs typeface="+mn-cs"/>
              </a:rPr>
              <a:t>Section 2:  </a:t>
            </a:r>
            <a:br>
              <a:rPr lang="en-US" altLang="en-US" sz="5400" kern="0" dirty="0">
                <a:solidFill>
                  <a:srgbClr val="000066"/>
                </a:solidFill>
                <a:latin typeface="Arial"/>
                <a:cs typeface="+mn-cs"/>
              </a:rPr>
            </a:br>
            <a:r>
              <a:rPr lang="en-US" altLang="en-US" sz="5400" kern="0" dirty="0">
                <a:solidFill>
                  <a:srgbClr val="000066"/>
                </a:solidFill>
                <a:latin typeface="Arial"/>
                <a:cs typeface="+mn-cs"/>
              </a:rPr>
              <a:t>Ladder Safety</a:t>
            </a:r>
          </a:p>
          <a:p>
            <a:endParaRPr lang="en-US" dirty="0"/>
          </a:p>
        </p:txBody>
      </p:sp>
      <p:sp>
        <p:nvSpPr>
          <p:cNvPr id="5" name="Slide Number Placeholder 4"/>
          <p:cNvSpPr>
            <a:spLocks noGrp="1"/>
          </p:cNvSpPr>
          <p:nvPr>
            <p:ph type="sldNum" sz="quarter" idx="4"/>
          </p:nvPr>
        </p:nvSpPr>
        <p:spPr/>
        <p:txBody>
          <a:bodyPr/>
          <a:lstStyle/>
          <a:p>
            <a:fld id="{83E94348-21A6-41D3-A129-60A65FFBB42D}" type="slidenum">
              <a:rPr lang="en-US" smtClean="0"/>
              <a:pPr/>
              <a:t>14</a:t>
            </a:fld>
            <a:endParaRPr lang="en-US"/>
          </a:p>
        </p:txBody>
      </p:sp>
    </p:spTree>
    <p:extLst>
      <p:ext uri="{BB962C8B-B14F-4D97-AF65-F5344CB8AC3E}">
        <p14:creationId xmlns:p14="http://schemas.microsoft.com/office/powerpoint/2010/main" val="86997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2856"/>
                </a:solidFill>
              </a:rPr>
              <a:t>Learning Objectives: Section 2</a:t>
            </a:r>
            <a:br>
              <a:rPr lang="en-US" dirty="0"/>
            </a:br>
            <a:endParaRPr lang="en-US" dirty="0"/>
          </a:p>
        </p:txBody>
      </p:sp>
      <p:sp>
        <p:nvSpPr>
          <p:cNvPr id="3" name="Rectangle 2"/>
          <p:cNvSpPr/>
          <p:nvPr/>
        </p:nvSpPr>
        <p:spPr>
          <a:xfrm>
            <a:off x="835919" y="1676400"/>
            <a:ext cx="6934200" cy="2483757"/>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100" kern="0" dirty="0">
                <a:solidFill>
                  <a:srgbClr val="000066"/>
                </a:solidFill>
                <a:latin typeface="Arial"/>
              </a:rPr>
              <a:t>Determine the proper ladder to use based on weight capacity and height.</a:t>
            </a:r>
          </a:p>
          <a:p>
            <a:pPr marL="257175" indent="-257175" eaLnBrk="0" fontAlgn="base" hangingPunct="0">
              <a:spcBef>
                <a:spcPct val="20000"/>
              </a:spcBef>
              <a:spcAft>
                <a:spcPct val="0"/>
              </a:spcAft>
              <a:buFontTx/>
              <a:buChar char="•"/>
            </a:pPr>
            <a:r>
              <a:rPr lang="en-US" altLang="en-US" sz="2100" kern="0" dirty="0">
                <a:solidFill>
                  <a:srgbClr val="000066"/>
                </a:solidFill>
                <a:latin typeface="Arial"/>
              </a:rPr>
              <a:t>Calculate the proper pitch of extension ladders for proper set-up, and identify how to secure and stabilize ladders. </a:t>
            </a:r>
          </a:p>
          <a:p>
            <a:pPr marL="257175" indent="-257175" eaLnBrk="0" fontAlgn="base" hangingPunct="0">
              <a:spcBef>
                <a:spcPct val="20000"/>
              </a:spcBef>
              <a:spcAft>
                <a:spcPct val="0"/>
              </a:spcAft>
              <a:buFontTx/>
              <a:buChar char="•"/>
            </a:pPr>
            <a:r>
              <a:rPr lang="en-US" altLang="en-US" sz="2100" kern="0" dirty="0">
                <a:solidFill>
                  <a:srgbClr val="000066"/>
                </a:solidFill>
                <a:latin typeface="Arial"/>
              </a:rPr>
              <a:t>Identify how to maintain a safe position when using a ladder.</a:t>
            </a:r>
          </a:p>
        </p:txBody>
      </p:sp>
      <p:sp>
        <p:nvSpPr>
          <p:cNvPr id="4" name="Slide Number Placeholder 3"/>
          <p:cNvSpPr>
            <a:spLocks noGrp="1"/>
          </p:cNvSpPr>
          <p:nvPr>
            <p:ph type="sldNum" sz="quarter" idx="4"/>
          </p:nvPr>
        </p:nvSpPr>
        <p:spPr/>
        <p:txBody>
          <a:bodyPr/>
          <a:lstStyle/>
          <a:p>
            <a:fld id="{83E94348-21A6-41D3-A129-60A65FFBB42D}" type="slidenum">
              <a:rPr lang="en-US" smtClean="0"/>
              <a:pPr/>
              <a:t>15</a:t>
            </a:fld>
            <a:endParaRPr lang="en-US"/>
          </a:p>
        </p:txBody>
      </p:sp>
    </p:spTree>
    <p:extLst>
      <p:ext uri="{BB962C8B-B14F-4D97-AF65-F5344CB8AC3E}">
        <p14:creationId xmlns:p14="http://schemas.microsoft.com/office/powerpoint/2010/main" val="401650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2856"/>
                </a:solidFill>
              </a:rPr>
              <a:t>Common Ladder Hazards</a:t>
            </a:r>
            <a:br>
              <a:rPr lang="en-US" dirty="0"/>
            </a:br>
            <a:endParaRPr lang="en-US" dirty="0"/>
          </a:p>
        </p:txBody>
      </p:sp>
      <p:sp>
        <p:nvSpPr>
          <p:cNvPr id="3" name="Rectangle 2"/>
          <p:cNvSpPr/>
          <p:nvPr/>
        </p:nvSpPr>
        <p:spPr>
          <a:xfrm>
            <a:off x="914400" y="1676400"/>
            <a:ext cx="7239000" cy="2234458"/>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Improper set-up.</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Portable ladders not 3 feet above landing surface.</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Not securing ladder correctly.</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Standing on the top two steps of a stepladder.</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Overreaching when working from a ladder.</a:t>
            </a:r>
          </a:p>
        </p:txBody>
      </p:sp>
      <p:sp>
        <p:nvSpPr>
          <p:cNvPr id="4" name="Slide Number Placeholder 3"/>
          <p:cNvSpPr>
            <a:spLocks noGrp="1"/>
          </p:cNvSpPr>
          <p:nvPr>
            <p:ph type="sldNum" sz="quarter" idx="4"/>
          </p:nvPr>
        </p:nvSpPr>
        <p:spPr/>
        <p:txBody>
          <a:bodyPr/>
          <a:lstStyle/>
          <a:p>
            <a:fld id="{83E94348-21A6-41D3-A129-60A65FFBB42D}" type="slidenum">
              <a:rPr lang="en-US" smtClean="0"/>
              <a:pPr/>
              <a:t>16</a:t>
            </a:fld>
            <a:endParaRPr lang="en-US"/>
          </a:p>
        </p:txBody>
      </p:sp>
    </p:spTree>
    <p:extLst>
      <p:ext uri="{BB962C8B-B14F-4D97-AF65-F5344CB8AC3E}">
        <p14:creationId xmlns:p14="http://schemas.microsoft.com/office/powerpoint/2010/main" val="399326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2856"/>
                </a:solidFill>
              </a:rPr>
              <a:t>Choosing the Right Ladder</a:t>
            </a:r>
            <a:br>
              <a:rPr lang="en-US" dirty="0"/>
            </a:br>
            <a:endParaRPr lang="en-US" dirty="0"/>
          </a:p>
        </p:txBody>
      </p:sp>
      <p:sp>
        <p:nvSpPr>
          <p:cNvPr id="3" name="Rectangle 2"/>
          <p:cNvSpPr/>
          <p:nvPr/>
        </p:nvSpPr>
        <p:spPr>
          <a:xfrm>
            <a:off x="914400" y="1676400"/>
            <a:ext cx="7543799" cy="2529923"/>
          </a:xfrm>
          <a:prstGeom prst="rect">
            <a:avLst/>
          </a:prstGeom>
        </p:spPr>
        <p:txBody>
          <a:bodyPr wrap="square">
            <a:spAutoFit/>
          </a:bodyPr>
          <a:lstStyle/>
          <a:p>
            <a:pPr marL="257175" indent="-257175" eaLnBrk="0" fontAlgn="base" hangingPunct="0">
              <a:spcBef>
                <a:spcPct val="20000"/>
              </a:spcBef>
              <a:spcAft>
                <a:spcPct val="0"/>
              </a:spcAft>
            </a:pPr>
            <a:r>
              <a:rPr lang="en-US" altLang="en-US" sz="2400" kern="0" dirty="0">
                <a:solidFill>
                  <a:srgbClr val="000066"/>
                </a:solidFill>
                <a:latin typeface="Arial"/>
              </a:rPr>
              <a:t>Before stepping onto a ladder, think about these things:</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Duty rating of the ladder—what capacity can it hold?</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Height of the ladder—too short or too tall?</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Condition of the ladder and instructions unique to the ladder selected.</a:t>
            </a:r>
          </a:p>
        </p:txBody>
      </p:sp>
      <p:sp>
        <p:nvSpPr>
          <p:cNvPr id="4" name="Slide Number Placeholder 3"/>
          <p:cNvSpPr>
            <a:spLocks noGrp="1"/>
          </p:cNvSpPr>
          <p:nvPr>
            <p:ph type="sldNum" sz="quarter" idx="4"/>
          </p:nvPr>
        </p:nvSpPr>
        <p:spPr/>
        <p:txBody>
          <a:bodyPr/>
          <a:lstStyle/>
          <a:p>
            <a:fld id="{83E94348-21A6-41D3-A129-60A65FFBB42D}" type="slidenum">
              <a:rPr lang="en-US" smtClean="0"/>
              <a:pPr/>
              <a:t>17</a:t>
            </a:fld>
            <a:endParaRPr lang="en-US"/>
          </a:p>
        </p:txBody>
      </p:sp>
    </p:spTree>
    <p:extLst>
      <p:ext uri="{BB962C8B-B14F-4D97-AF65-F5344CB8AC3E}">
        <p14:creationId xmlns:p14="http://schemas.microsoft.com/office/powerpoint/2010/main" val="42531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2856"/>
                </a:solidFill>
              </a:rPr>
              <a:t>Proper Duty Rating/Capacity</a:t>
            </a:r>
            <a:br>
              <a:rPr lang="en-US" dirty="0"/>
            </a:br>
            <a:endParaRPr lang="en-US" dirty="0"/>
          </a:p>
        </p:txBody>
      </p:sp>
      <p:sp>
        <p:nvSpPr>
          <p:cNvPr id="10" name="Content Placeholder 9" hidden="1"/>
          <p:cNvSpPr>
            <a:spLocks noGrp="1"/>
          </p:cNvSpPr>
          <p:nvPr>
            <p:ph idx="1"/>
          </p:nvPr>
        </p:nvSpPr>
        <p:spPr/>
        <p:txBody>
          <a:bodyPr/>
          <a:lstStyle/>
          <a:p>
            <a:endParaRPr lang="en-US"/>
          </a:p>
        </p:txBody>
      </p:sp>
      <p:sp>
        <p:nvSpPr>
          <p:cNvPr id="3" name="Rectangle 2"/>
          <p:cNvSpPr/>
          <p:nvPr/>
        </p:nvSpPr>
        <p:spPr>
          <a:xfrm>
            <a:off x="1066800" y="1456574"/>
            <a:ext cx="7179944" cy="2086725"/>
          </a:xfrm>
          <a:prstGeom prst="rect">
            <a:avLst/>
          </a:prstGeom>
        </p:spPr>
        <p:txBody>
          <a:bodyPr wrap="square">
            <a:spAutoFit/>
          </a:bodyPr>
          <a:lstStyle/>
          <a:p>
            <a:pPr marL="257175" indent="-257175" algn="ctr" eaLnBrk="0" fontAlgn="base" hangingPunct="0">
              <a:spcBef>
                <a:spcPct val="20000"/>
              </a:spcBef>
              <a:spcAft>
                <a:spcPct val="0"/>
              </a:spcAft>
            </a:pPr>
            <a:r>
              <a:rPr lang="en-US" altLang="en-US" sz="2400" b="1" kern="0" dirty="0">
                <a:solidFill>
                  <a:srgbClr val="000066"/>
                </a:solidFill>
                <a:latin typeface="Arial"/>
              </a:rPr>
              <a:t>OSHA</a:t>
            </a:r>
            <a:r>
              <a:rPr lang="en-US" altLang="en-US" sz="2400" kern="0" dirty="0">
                <a:solidFill>
                  <a:srgbClr val="000066"/>
                </a:solidFill>
                <a:latin typeface="Arial"/>
              </a:rPr>
              <a:t> </a:t>
            </a:r>
            <a:r>
              <a:rPr lang="en-US" altLang="en-US" sz="2400" b="1" kern="0" dirty="0">
                <a:solidFill>
                  <a:srgbClr val="000066"/>
                </a:solidFill>
                <a:latin typeface="Arial"/>
              </a:rPr>
              <a:t>Requirement</a:t>
            </a:r>
          </a:p>
          <a:p>
            <a:pPr marL="257175" indent="-257175" algn="ctr" eaLnBrk="0" fontAlgn="base" hangingPunct="0">
              <a:spcBef>
                <a:spcPct val="20000"/>
              </a:spcBef>
              <a:spcAft>
                <a:spcPct val="0"/>
              </a:spcAft>
            </a:pPr>
            <a:endParaRPr lang="en-US" altLang="en-US" sz="2400" b="1" kern="0" dirty="0">
              <a:solidFill>
                <a:srgbClr val="000066"/>
              </a:solidFill>
              <a:latin typeface="Arial"/>
            </a:endParaRPr>
          </a:p>
          <a:p>
            <a:pPr marL="257175" indent="-257175" eaLnBrk="0" fontAlgn="base" hangingPunct="0">
              <a:spcBef>
                <a:spcPct val="20000"/>
              </a:spcBef>
              <a:spcAft>
                <a:spcPct val="0"/>
              </a:spcAft>
            </a:pPr>
            <a:r>
              <a:rPr lang="en-US" altLang="en-US" sz="2400" kern="0" dirty="0">
                <a:solidFill>
                  <a:srgbClr val="000066"/>
                </a:solidFill>
                <a:latin typeface="Arial"/>
              </a:rPr>
              <a:t>	Ladders shall not be loaded beyond the maximum intended load for which they were built nor beyond their manufacturer's rated capacity.</a:t>
            </a:r>
          </a:p>
        </p:txBody>
      </p:sp>
      <p:sp>
        <p:nvSpPr>
          <p:cNvPr id="4" name="Slide Number Placeholder 3"/>
          <p:cNvSpPr>
            <a:spLocks noGrp="1"/>
          </p:cNvSpPr>
          <p:nvPr>
            <p:ph type="sldNum" sz="quarter" idx="4"/>
          </p:nvPr>
        </p:nvSpPr>
        <p:spPr/>
        <p:txBody>
          <a:bodyPr/>
          <a:lstStyle/>
          <a:p>
            <a:fld id="{83E94348-21A6-41D3-A129-60A65FFBB42D}" type="slidenum">
              <a:rPr lang="en-US" smtClean="0"/>
              <a:pPr/>
              <a:t>18</a:t>
            </a:fld>
            <a:endParaRPr lang="en-US"/>
          </a:p>
        </p:txBody>
      </p:sp>
    </p:spTree>
    <p:extLst>
      <p:ext uri="{BB962C8B-B14F-4D97-AF65-F5344CB8AC3E}">
        <p14:creationId xmlns:p14="http://schemas.microsoft.com/office/powerpoint/2010/main" val="170423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293133"/>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Proper Duty Rating/Capacity, </a:t>
            </a:r>
            <a:r>
              <a:rPr lang="en-US" kern="0" dirty="0">
                <a:solidFill>
                  <a:srgbClr val="000066"/>
                </a:solidFill>
                <a:effectLst>
                  <a:outerShdw blurRad="38100" dist="38100" dir="2700000" algn="tl">
                    <a:srgbClr val="C0C0C0"/>
                  </a:outerShdw>
                </a:effectLst>
                <a:latin typeface="Arial"/>
                <a:ea typeface="+mn-ea"/>
                <a:cs typeface="+mn-cs"/>
              </a:rPr>
              <a:t>cont.</a:t>
            </a:r>
            <a:r>
              <a:rPr lang="en-US" sz="2700" kern="0" dirty="0">
                <a:solidFill>
                  <a:srgbClr val="000066"/>
                </a:solidFill>
                <a:effectLst>
                  <a:outerShdw blurRad="38100" dist="38100" dir="2700000" algn="tl">
                    <a:srgbClr val="C0C0C0"/>
                  </a:outerShdw>
                </a:effectLst>
                <a:latin typeface="Arial"/>
                <a:ea typeface="+mn-ea"/>
                <a:cs typeface="+mn-cs"/>
              </a:rPr>
              <a:t> </a:t>
            </a:r>
            <a:br>
              <a:rPr lang="en-US" sz="1350" b="0" kern="0" dirty="0">
                <a:solidFill>
                  <a:sysClr val="windowText" lastClr="000000"/>
                </a:solidFill>
                <a:latin typeface="Calibri"/>
                <a:ea typeface="+mn-ea"/>
                <a:cs typeface="+mn-cs"/>
              </a:rPr>
            </a:br>
            <a:endParaRPr lang="en-US" dirty="0"/>
          </a:p>
        </p:txBody>
      </p:sp>
      <p:sp>
        <p:nvSpPr>
          <p:cNvPr id="4" name="Slide Number Placeholder 3"/>
          <p:cNvSpPr>
            <a:spLocks noGrp="1"/>
          </p:cNvSpPr>
          <p:nvPr>
            <p:ph type="sldNum" sz="quarter" idx="4"/>
          </p:nvPr>
        </p:nvSpPr>
        <p:spPr/>
        <p:txBody>
          <a:bodyPr/>
          <a:lstStyle/>
          <a:p>
            <a:fld id="{83E94348-21A6-41D3-A129-60A65FFBB42D}" type="slidenum">
              <a:rPr lang="en-US" smtClean="0"/>
              <a:pPr/>
              <a:t>19</a:t>
            </a:fld>
            <a:endParaRPr lang="en-US"/>
          </a:p>
        </p:txBody>
      </p:sp>
      <p:pic>
        <p:nvPicPr>
          <p:cNvPr id="5" name="Content Placeholder 4" descr="Select a ladder with the proper duty rating for your weight and the materials you are handling. &#10;"/>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676400" y="1689576"/>
            <a:ext cx="5473700" cy="2212975"/>
          </a:xfrm>
          <a:prstGeom prst="rect">
            <a:avLst/>
          </a:prstGeom>
        </p:spPr>
      </p:pic>
      <p:sp>
        <p:nvSpPr>
          <p:cNvPr id="3" name="Rectangle 2"/>
          <p:cNvSpPr/>
          <p:nvPr/>
        </p:nvSpPr>
        <p:spPr>
          <a:xfrm>
            <a:off x="1548189" y="4191000"/>
            <a:ext cx="6203731" cy="738664"/>
          </a:xfrm>
          <a:prstGeom prst="rect">
            <a:avLst/>
          </a:prstGeom>
        </p:spPr>
        <p:txBody>
          <a:bodyPr wrap="square">
            <a:spAutoFit/>
          </a:bodyPr>
          <a:lstStyle/>
          <a:p>
            <a:pPr defTabSz="685800">
              <a:defRPr/>
            </a:pPr>
            <a:r>
              <a:rPr lang="en-US" sz="2100" kern="0" dirty="0">
                <a:solidFill>
                  <a:srgbClr val="000066"/>
                </a:solidFill>
                <a:latin typeface="Arial"/>
              </a:rPr>
              <a:t>Select a ladder with the proper duty rating for your weight and the materials you are handling. </a:t>
            </a:r>
            <a:endParaRPr lang="en-US" sz="1350" kern="0" dirty="0">
              <a:solidFill>
                <a:sysClr val="windowText" lastClr="000000"/>
              </a:solidFill>
            </a:endParaRPr>
          </a:p>
        </p:txBody>
      </p:sp>
    </p:spTree>
    <p:extLst>
      <p:ext uri="{BB962C8B-B14F-4D97-AF65-F5344CB8AC3E}">
        <p14:creationId xmlns:p14="http://schemas.microsoft.com/office/powerpoint/2010/main" val="161603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kern="0" dirty="0">
                <a:solidFill>
                  <a:srgbClr val="000066"/>
                </a:solidFill>
                <a:effectLst>
                  <a:outerShdw blurRad="38100" dist="38100" dir="2700000" algn="tl">
                    <a:srgbClr val="C0C0C0"/>
                  </a:outerShdw>
                </a:effectLst>
                <a:latin typeface="Arial"/>
              </a:rPr>
              <a:t>Disclaimer</a:t>
            </a:r>
            <a:br>
              <a:rPr lang="en-US" sz="1200" dirty="0"/>
            </a:br>
            <a:endParaRPr lang="en-US" dirty="0"/>
          </a:p>
        </p:txBody>
      </p:sp>
      <p:sp>
        <p:nvSpPr>
          <p:cNvPr id="5" name="Content Placeholder 4"/>
          <p:cNvSpPr>
            <a:spLocks noGrp="1"/>
          </p:cNvSpPr>
          <p:nvPr>
            <p:ph idx="1"/>
          </p:nvPr>
        </p:nvSpPr>
        <p:spPr/>
        <p:txBody>
          <a:bodyPr/>
          <a:lstStyle/>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This material was produced under grant number SH-17787-08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SH-05059-SH8 from the Occupational Safety and Health Administration, U.S. Department of Labor.</a:t>
            </a:r>
          </a:p>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This presentation is intended to discuss Federal Regulations </a:t>
            </a:r>
            <a:r>
              <a:rPr lang="en-US" altLang="en-US" sz="2000" b="1" u="sng" kern="0" dirty="0">
                <a:solidFill>
                  <a:srgbClr val="000066"/>
                </a:solidFill>
                <a:latin typeface="Arial"/>
              </a:rPr>
              <a:t>only</a:t>
            </a:r>
            <a:r>
              <a:rPr lang="en-US" altLang="en-US" sz="2000" kern="0" dirty="0">
                <a:solidFill>
                  <a:srgbClr val="000066"/>
                </a:solidFill>
                <a:latin typeface="Arial"/>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These materials are meant for informational purposes only.</a:t>
            </a:r>
          </a:p>
          <a:p>
            <a:pPr marL="257175" indent="-257175" fontAlgn="base">
              <a:lnSpc>
                <a:spcPct val="90000"/>
              </a:lnSpc>
              <a:spcBef>
                <a:spcPct val="0"/>
              </a:spcBef>
              <a:spcAft>
                <a:spcPct val="0"/>
              </a:spcAft>
              <a:buFontTx/>
              <a:buChar char="•"/>
            </a:pPr>
            <a:r>
              <a:rPr lang="en-US" altLang="en-US" sz="2000" kern="0" dirty="0">
                <a:solidFill>
                  <a:srgbClr val="000066"/>
                </a:solidFill>
                <a:latin typeface="Arial"/>
              </a:rPr>
              <a:t>No representation is made as to the thoroughness of the presentation.</a:t>
            </a:r>
          </a:p>
          <a:p>
            <a:endParaRPr lang="en-US" dirty="0"/>
          </a:p>
        </p:txBody>
      </p:sp>
      <p:sp>
        <p:nvSpPr>
          <p:cNvPr id="2" name="Slide Number Placeholder 1"/>
          <p:cNvSpPr>
            <a:spLocks noGrp="1"/>
          </p:cNvSpPr>
          <p:nvPr>
            <p:ph type="sldNum" sz="quarter" idx="4"/>
          </p:nvPr>
        </p:nvSpPr>
        <p:spPr/>
        <p:txBody>
          <a:bodyPr/>
          <a:lstStyle/>
          <a:p>
            <a:fld id="{83E94348-21A6-41D3-A129-60A65FFBB42D}" type="slidenum">
              <a:rPr lang="en-US" smtClean="0"/>
              <a:pPr/>
              <a:t>2</a:t>
            </a:fld>
            <a:endParaRPr lang="en-US"/>
          </a:p>
        </p:txBody>
      </p:sp>
    </p:spTree>
    <p:extLst>
      <p:ext uri="{BB962C8B-B14F-4D97-AF65-F5344CB8AC3E}">
        <p14:creationId xmlns:p14="http://schemas.microsoft.com/office/powerpoint/2010/main" val="317284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6858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Extension Ladders</a:t>
            </a:r>
            <a:br>
              <a:rPr lang="en-US" sz="1350" b="0" kern="0" dirty="0">
                <a:solidFill>
                  <a:sysClr val="windowText" lastClr="000000"/>
                </a:solidFill>
                <a:latin typeface="Calibri"/>
                <a:ea typeface="+mn-ea"/>
                <a:cs typeface="+mn-cs"/>
              </a:rPr>
            </a:br>
            <a:endParaRPr lang="en-US" dirty="0"/>
          </a:p>
        </p:txBody>
      </p:sp>
      <p:sp>
        <p:nvSpPr>
          <p:cNvPr id="3" name="Slide Number Placeholder 2"/>
          <p:cNvSpPr>
            <a:spLocks noGrp="1"/>
          </p:cNvSpPr>
          <p:nvPr>
            <p:ph type="sldNum" sz="quarter" idx="4"/>
          </p:nvPr>
        </p:nvSpPr>
        <p:spPr/>
        <p:txBody>
          <a:bodyPr/>
          <a:lstStyle/>
          <a:p>
            <a:fld id="{83E94348-21A6-41D3-A129-60A65FFBB42D}" type="slidenum">
              <a:rPr lang="en-US" smtClean="0"/>
              <a:pPr/>
              <a:t>20</a:t>
            </a:fld>
            <a:endParaRPr lang="en-US"/>
          </a:p>
        </p:txBody>
      </p:sp>
      <p:pic>
        <p:nvPicPr>
          <p:cNvPr id="10" name="Picture 3" descr="extension ladder leaning on new construction w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057399"/>
            <a:ext cx="3352800" cy="329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8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555064"/>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Proper Ladder Set-up</a:t>
            </a:r>
            <a:br>
              <a:rPr lang="en-US" sz="1350" b="0" kern="0" dirty="0">
                <a:solidFill>
                  <a:sysClr val="windowText" lastClr="000000"/>
                </a:solidFill>
                <a:latin typeface="Calibri"/>
                <a:ea typeface="+mn-ea"/>
                <a:cs typeface="+mn-cs"/>
              </a:rPr>
            </a:br>
            <a:endParaRPr lang="en-US" dirty="0"/>
          </a:p>
        </p:txBody>
      </p:sp>
      <p:sp>
        <p:nvSpPr>
          <p:cNvPr id="4" name="Slide Number Placeholder 3"/>
          <p:cNvSpPr>
            <a:spLocks noGrp="1"/>
          </p:cNvSpPr>
          <p:nvPr>
            <p:ph type="sldNum" sz="quarter" idx="4"/>
          </p:nvPr>
        </p:nvSpPr>
        <p:spPr/>
        <p:txBody>
          <a:bodyPr/>
          <a:lstStyle/>
          <a:p>
            <a:fld id="{83E94348-21A6-41D3-A129-60A65FFBB42D}" type="slidenum">
              <a:rPr lang="en-US" smtClean="0"/>
              <a:pPr/>
              <a:t>21</a:t>
            </a:fld>
            <a:endParaRPr lang="en-US"/>
          </a:p>
        </p:txBody>
      </p:sp>
      <p:sp>
        <p:nvSpPr>
          <p:cNvPr id="3" name="Rectangle 2"/>
          <p:cNvSpPr/>
          <p:nvPr/>
        </p:nvSpPr>
        <p:spPr>
          <a:xfrm>
            <a:off x="2286000" y="2286000"/>
            <a:ext cx="4572000" cy="1643527"/>
          </a:xfrm>
          <a:prstGeom prst="rect">
            <a:avLst/>
          </a:prstGeom>
        </p:spPr>
        <p:txBody>
          <a:bodyPr>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Consider placement and pitch of the ladder.</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Secure and stabilize the ladder.</a:t>
            </a:r>
          </a:p>
        </p:txBody>
      </p:sp>
    </p:spTree>
    <p:extLst>
      <p:ext uri="{BB962C8B-B14F-4D97-AF65-F5344CB8AC3E}">
        <p14:creationId xmlns:p14="http://schemas.microsoft.com/office/powerpoint/2010/main" val="304040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defTabSz="685800">
              <a:spcBef>
                <a:spcPts val="0"/>
              </a:spcBef>
              <a:defRPr/>
            </a:pPr>
            <a:r>
              <a:rPr lang="en-US" sz="3000" b="1" kern="0" dirty="0">
                <a:solidFill>
                  <a:srgbClr val="000066"/>
                </a:solidFill>
                <a:effectLst>
                  <a:outerShdw blurRad="38100" dist="38100" dir="2700000" algn="tl">
                    <a:srgbClr val="C0C0C0"/>
                  </a:outerShdw>
                </a:effectLst>
                <a:latin typeface="Arial"/>
                <a:ea typeface="+mn-ea"/>
                <a:cs typeface="+mn-cs"/>
              </a:rPr>
              <a:t>Pitch Extension Ladders</a:t>
            </a:r>
            <a:br>
              <a:rPr lang="en-US" sz="1350" kern="0" dirty="0">
                <a:solidFill>
                  <a:sysClr val="windowText" lastClr="000000"/>
                </a:solidFill>
                <a:latin typeface="Calibri"/>
                <a:ea typeface="+mn-ea"/>
                <a:cs typeface="+mn-cs"/>
              </a:rPr>
            </a:br>
            <a:endParaRPr lang="en-US" dirty="0"/>
          </a:p>
        </p:txBody>
      </p:sp>
      <p:pic>
        <p:nvPicPr>
          <p:cNvPr id="4" name="Content Placeholder 3" descr="extension ladder "/>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981200"/>
            <a:ext cx="2460978" cy="2773180"/>
          </a:xfrm>
        </p:spPr>
      </p:pic>
      <p:sp>
        <p:nvSpPr>
          <p:cNvPr id="3" name="Slide Number Placeholder 2"/>
          <p:cNvSpPr>
            <a:spLocks noGrp="1"/>
          </p:cNvSpPr>
          <p:nvPr>
            <p:ph type="sldNum" sz="quarter" idx="4"/>
          </p:nvPr>
        </p:nvSpPr>
        <p:spPr/>
        <p:txBody>
          <a:bodyPr/>
          <a:lstStyle/>
          <a:p>
            <a:fld id="{83E94348-21A6-41D3-A129-60A65FFBB42D}" type="slidenum">
              <a:rPr lang="en-US" smtClean="0"/>
              <a:pPr/>
              <a:t>22</a:t>
            </a:fld>
            <a:endParaRPr lang="en-US"/>
          </a:p>
        </p:txBody>
      </p:sp>
      <p:sp>
        <p:nvSpPr>
          <p:cNvPr id="5" name="Rectangle 4"/>
          <p:cNvSpPr/>
          <p:nvPr/>
        </p:nvSpPr>
        <p:spPr>
          <a:xfrm>
            <a:off x="3736427" y="1614607"/>
            <a:ext cx="4874173" cy="2677656"/>
          </a:xfrm>
          <a:prstGeom prst="rect">
            <a:avLst/>
          </a:prstGeom>
        </p:spPr>
        <p:txBody>
          <a:bodyPr wrap="square">
            <a:spAutoFit/>
          </a:bodyPr>
          <a:lstStyle/>
          <a:p>
            <a:r>
              <a:rPr lang="en-US" sz="2400" dirty="0">
                <a:solidFill>
                  <a:srgbClr val="000066"/>
                </a:solidFill>
                <a:latin typeface="Arial" panose="020B0604020202020204" pitchFamily="34" charset="0"/>
                <a:cs typeface="Arial" panose="020B0604020202020204" pitchFamily="34" charset="0"/>
              </a:rPr>
              <a:t>Extension ladders should be used at a 4 to 1 pitch (1.2 to .3 m). </a:t>
            </a:r>
          </a:p>
          <a:p>
            <a:endParaRPr lang="en-US" sz="2400" dirty="0">
              <a:solidFill>
                <a:srgbClr val="000066"/>
              </a:solidFill>
              <a:latin typeface="Arial" panose="020B0604020202020204" pitchFamily="34" charset="0"/>
              <a:cs typeface="Arial" panose="020B0604020202020204" pitchFamily="34" charset="0"/>
            </a:endParaRPr>
          </a:p>
          <a:p>
            <a:r>
              <a:rPr lang="en-US" sz="2400" dirty="0">
                <a:solidFill>
                  <a:srgbClr val="000066"/>
                </a:solidFill>
                <a:latin typeface="Arial" panose="020B0604020202020204" pitchFamily="34" charset="0"/>
                <a:cs typeface="Arial" panose="020B0604020202020204" pitchFamily="34" charset="0"/>
              </a:rPr>
              <a:t>For every 4 ft. (1.2 m) in height, the bottom of the ladder should be 1 ft. (.3 m) away from the structure.</a:t>
            </a:r>
          </a:p>
        </p:txBody>
      </p:sp>
      <p:sp>
        <p:nvSpPr>
          <p:cNvPr id="11" name="Rectangle 10"/>
          <p:cNvSpPr/>
          <p:nvPr/>
        </p:nvSpPr>
        <p:spPr>
          <a:xfrm>
            <a:off x="3736427" y="4572000"/>
            <a:ext cx="4418286" cy="830997"/>
          </a:xfrm>
          <a:prstGeom prst="rect">
            <a:avLst/>
          </a:prstGeom>
        </p:spPr>
        <p:txBody>
          <a:bodyPr wrap="square">
            <a:spAutoFit/>
          </a:bodyPr>
          <a:lstStyle/>
          <a:p>
            <a:pPr lvl="0" eaLnBrk="0" fontAlgn="base" hangingPunct="0">
              <a:spcBef>
                <a:spcPct val="0"/>
              </a:spcBef>
              <a:spcAft>
                <a:spcPct val="0"/>
              </a:spcAft>
            </a:pPr>
            <a:r>
              <a:rPr lang="en-US" altLang="en-US" sz="2400" dirty="0">
                <a:solidFill>
                  <a:srgbClr val="000066"/>
                </a:solidFill>
                <a:latin typeface="Arial" panose="020B0604020202020204" pitchFamily="34" charset="0"/>
              </a:rPr>
              <a:t>Example:</a:t>
            </a:r>
          </a:p>
          <a:p>
            <a:pPr lvl="0" eaLnBrk="0" fontAlgn="base" hangingPunct="0">
              <a:spcBef>
                <a:spcPct val="0"/>
              </a:spcBef>
              <a:spcAft>
                <a:spcPct val="0"/>
              </a:spcAft>
            </a:pPr>
            <a:r>
              <a:rPr lang="en-US" altLang="en-US" sz="2400" dirty="0">
                <a:solidFill>
                  <a:srgbClr val="000066"/>
                </a:solidFill>
                <a:latin typeface="Arial" panose="020B0604020202020204" pitchFamily="34" charset="0"/>
              </a:rPr>
              <a:t>20 ft. (height) </a:t>
            </a:r>
            <a:r>
              <a:rPr lang="en-US" altLang="en-US" sz="2400" dirty="0">
                <a:solidFill>
                  <a:srgbClr val="000066"/>
                </a:solidFill>
                <a:latin typeface="Arial" panose="020B0604020202020204" pitchFamily="34" charset="0"/>
                <a:cs typeface="Arial" panose="020B0604020202020204" pitchFamily="34" charset="0"/>
              </a:rPr>
              <a:t>÷ 4 ft. = 5 ft. pitch</a:t>
            </a:r>
          </a:p>
        </p:txBody>
      </p:sp>
    </p:spTree>
    <p:extLst>
      <p:ext uri="{BB962C8B-B14F-4D97-AF65-F5344CB8AC3E}">
        <p14:creationId xmlns:p14="http://schemas.microsoft.com/office/powerpoint/2010/main" val="19917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09600"/>
            <a:ext cx="8001000" cy="685800"/>
          </a:xfrm>
        </p:spPr>
        <p:txBody>
          <a:bodyPr/>
          <a:lstStyle/>
          <a:p>
            <a:pPr lvl="0" algn="l" defTabSz="685800">
              <a:spcBef>
                <a:spcPts val="0"/>
              </a:spcBef>
              <a:defRPr/>
            </a:pPr>
            <a:r>
              <a:rPr lang="en-US" sz="2700" kern="0" dirty="0">
                <a:solidFill>
                  <a:srgbClr val="000066"/>
                </a:solidFill>
                <a:effectLst>
                  <a:outerShdw blurRad="38100" dist="38100" dir="2700000" algn="tl">
                    <a:srgbClr val="C0C0C0"/>
                  </a:outerShdw>
                </a:effectLst>
                <a:latin typeface="Arial"/>
                <a:ea typeface="+mn-ea"/>
                <a:cs typeface="+mn-cs"/>
              </a:rPr>
              <a:t>Pitch Extension Ladders, continued</a:t>
            </a:r>
            <a:br>
              <a:rPr lang="en-US" sz="2700" b="0" kern="0" dirty="0">
                <a:solidFill>
                  <a:sysClr val="windowText" lastClr="000000"/>
                </a:solidFill>
                <a:latin typeface="Calibri"/>
                <a:ea typeface="+mn-ea"/>
                <a:cs typeface="+mn-cs"/>
              </a:rPr>
            </a:br>
            <a:endParaRPr lang="en-US" dirty="0"/>
          </a:p>
        </p:txBody>
      </p:sp>
      <p:pic>
        <p:nvPicPr>
          <p:cNvPr id="11" name="Picture 2" descr=" ladder pitch " title="Extension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3422" y="1828800"/>
            <a:ext cx="255416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worker positioning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869093"/>
            <a:ext cx="2543175" cy="318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55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410966" y="6858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Proper Height Extension Ladders</a:t>
            </a:r>
            <a:br>
              <a:rPr lang="en-US" sz="1350" b="0" kern="0" dirty="0">
                <a:solidFill>
                  <a:sysClr val="windowText" lastClr="000000"/>
                </a:solidFill>
                <a:latin typeface="Calibri"/>
                <a:ea typeface="+mn-ea"/>
                <a:cs typeface="+mn-cs"/>
              </a:rPr>
            </a:br>
            <a:endParaRPr lang="en-US" dirty="0"/>
          </a:p>
        </p:txBody>
      </p:sp>
      <p:sp>
        <p:nvSpPr>
          <p:cNvPr id="3" name="Rectangle 2"/>
          <p:cNvSpPr/>
          <p:nvPr/>
        </p:nvSpPr>
        <p:spPr>
          <a:xfrm>
            <a:off x="762000" y="2133600"/>
            <a:ext cx="3733800" cy="2677656"/>
          </a:xfrm>
          <a:prstGeom prst="rect">
            <a:avLst/>
          </a:prstGeom>
        </p:spPr>
        <p:txBody>
          <a:bodyPr wrap="square">
            <a:spAutoFit/>
          </a:bodyPr>
          <a:lstStyle/>
          <a:p>
            <a:pPr marL="257175" indent="-257175" fontAlgn="base">
              <a:spcBef>
                <a:spcPct val="20000"/>
              </a:spcBef>
              <a:spcAft>
                <a:spcPct val="0"/>
              </a:spcAft>
            </a:pPr>
            <a:r>
              <a:rPr lang="en-US" altLang="en-US" sz="2400" kern="0" dirty="0">
                <a:solidFill>
                  <a:srgbClr val="002060"/>
                </a:solidFill>
                <a:latin typeface="Arial"/>
              </a:rPr>
              <a:t>   When </a:t>
            </a:r>
            <a:r>
              <a:rPr lang="en-US" altLang="en-US" sz="2400" kern="0" dirty="0">
                <a:solidFill>
                  <a:srgbClr val="000066"/>
                </a:solidFill>
                <a:latin typeface="Arial"/>
              </a:rPr>
              <a:t>accessing another level, the ladder must extend at least 3ft. (0.9m) above the landing to provide a hand hold for getting on and off the ladder.</a:t>
            </a:r>
          </a:p>
        </p:txBody>
      </p:sp>
      <p:pic>
        <p:nvPicPr>
          <p:cNvPr id="10" name="Picture 3" descr="hight of extension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2228494"/>
            <a:ext cx="2840423" cy="2582761"/>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E07B53-65E2-4DA9-8A14-CCAFD7D6172C}"/>
              </a:ext>
            </a:extLst>
          </p:cNvPr>
          <p:cNvSpPr>
            <a:spLocks noGrp="1"/>
          </p:cNvSpPr>
          <p:nvPr>
            <p:ph type="ctrTitle"/>
          </p:nvPr>
        </p:nvSpPr>
        <p:spPr>
          <a:xfrm>
            <a:off x="533400" y="604758"/>
            <a:ext cx="7772400" cy="533399"/>
          </a:xfrm>
        </p:spPr>
        <p:txBody>
          <a:bodyPr/>
          <a:lstStyle/>
          <a:p>
            <a:pPr lvl="0" eaLnBrk="0" fontAlgn="base" hangingPunct="0">
              <a:spcBef>
                <a:spcPct val="20000"/>
              </a:spcBef>
              <a:spcAft>
                <a:spcPct val="0"/>
              </a:spcAft>
            </a:pPr>
            <a:r>
              <a:rPr lang="en-US" kern="0" dirty="0">
                <a:solidFill>
                  <a:srgbClr val="002060"/>
                </a:solidFill>
                <a:effectLst>
                  <a:outerShdw blurRad="38100" dist="38100" dir="2700000" algn="tl">
                    <a:srgbClr val="C0C0C0"/>
                  </a:outerShdw>
                </a:effectLst>
                <a:latin typeface="Arial"/>
              </a:rPr>
              <a:t>Proper</a:t>
            </a:r>
            <a:r>
              <a:rPr lang="en-US" kern="0" dirty="0">
                <a:solidFill>
                  <a:srgbClr val="000066"/>
                </a:solidFill>
                <a:effectLst>
                  <a:outerShdw blurRad="38100" dist="38100" dir="2700000" algn="tl">
                    <a:srgbClr val="C0C0C0"/>
                  </a:outerShdw>
                </a:effectLst>
                <a:latin typeface="Arial"/>
              </a:rPr>
              <a:t> Height for Extension Ladders, continued</a:t>
            </a:r>
            <a:br>
              <a:rPr lang="en-US" sz="1200" kern="0" dirty="0">
                <a:solidFill>
                  <a:sysClr val="windowText" lastClr="000000"/>
                </a:solidFill>
              </a:rPr>
            </a:br>
            <a:br>
              <a:rPr lang="en-US" sz="1200" kern="0" dirty="0">
                <a:solidFill>
                  <a:sysClr val="windowText" lastClr="000000"/>
                </a:solidFill>
              </a:rPr>
            </a:br>
            <a:br>
              <a:rPr lang="en-US" sz="1200" kern="0" dirty="0">
                <a:solidFill>
                  <a:sysClr val="windowText" lastClr="000000"/>
                </a:solidFill>
              </a:rPr>
            </a:br>
            <a:r>
              <a:rPr lang="en-US" sz="1400" dirty="0">
                <a:solidFill>
                  <a:prstClr val="black"/>
                </a:solidFill>
                <a:latin typeface="Times New Roman" pitchFamily="18" charset="0"/>
                <a:ea typeface="+mn-ea"/>
                <a:cs typeface="Times New Roman" pitchFamily="18" charset="0"/>
              </a:rPr>
              <a:t>Choose the right ladder for the height you need to reach.</a:t>
            </a:r>
            <a:br>
              <a:rPr lang="en-US" sz="1400" dirty="0">
                <a:solidFill>
                  <a:prstClr val="black"/>
                </a:solidFill>
                <a:ea typeface="+mn-ea"/>
                <a:cs typeface="+mn-cs"/>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25</a:t>
            </a:fld>
            <a:endParaRPr lang="en-US"/>
          </a:p>
        </p:txBody>
      </p:sp>
      <p:graphicFrame>
        <p:nvGraphicFramePr>
          <p:cNvPr id="3" name="Table 2" descr="Choose the right ladder for the height you need to reach.&#10;"/>
          <p:cNvGraphicFramePr>
            <a:graphicFrameLocks noGrp="1"/>
          </p:cNvGraphicFramePr>
          <p:nvPr>
            <p:extLst>
              <p:ext uri="{D42A27DB-BD31-4B8C-83A1-F6EECF244321}">
                <p14:modId xmlns:p14="http://schemas.microsoft.com/office/powerpoint/2010/main" val="4100768758"/>
              </p:ext>
            </p:extLst>
          </p:nvPr>
        </p:nvGraphicFramePr>
        <p:xfrm>
          <a:off x="1905000" y="1806938"/>
          <a:ext cx="5029200" cy="2354661"/>
        </p:xfrm>
        <a:graphic>
          <a:graphicData uri="http://schemas.openxmlformats.org/drawingml/2006/table">
            <a:tbl>
              <a:tblPr firstRow="1"/>
              <a:tblGrid>
                <a:gridCol w="1676400">
                  <a:extLst>
                    <a:ext uri="{9D8B030D-6E8A-4147-A177-3AD203B41FA5}">
                      <a16:colId xmlns:a16="http://schemas.microsoft.com/office/drawing/2014/main" val="57722771"/>
                    </a:ext>
                  </a:extLst>
                </a:gridCol>
                <a:gridCol w="1676400">
                  <a:extLst>
                    <a:ext uri="{9D8B030D-6E8A-4147-A177-3AD203B41FA5}">
                      <a16:colId xmlns:a16="http://schemas.microsoft.com/office/drawing/2014/main" val="817351970"/>
                    </a:ext>
                  </a:extLst>
                </a:gridCol>
                <a:gridCol w="1676400">
                  <a:extLst>
                    <a:ext uri="{9D8B030D-6E8A-4147-A177-3AD203B41FA5}">
                      <a16:colId xmlns:a16="http://schemas.microsoft.com/office/drawing/2014/main" val="3663853360"/>
                    </a:ext>
                  </a:extLst>
                </a:gridCol>
              </a:tblGrid>
              <a:tr h="4343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Ladder</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 Height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Maximum</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 Reach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Height to Gutter or Top Support Point+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1307542"/>
                  </a:ext>
                </a:extLst>
              </a:tr>
              <a:tr h="2773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16</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15</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9 ft. max.</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9304562"/>
                  </a:ext>
                </a:extLst>
              </a:tr>
              <a:tr h="2785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20</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19</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9-13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328847"/>
                  </a:ext>
                </a:extLst>
              </a:tr>
              <a:tr h="2821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24</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23</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13-17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8566000"/>
                  </a:ext>
                </a:extLst>
              </a:tr>
              <a:tr h="2761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28</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27</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17-21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0753603"/>
                  </a:ext>
                </a:extLst>
              </a:tr>
              <a:tr h="2773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32</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31</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21-25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6345453"/>
                  </a:ext>
                </a:extLst>
              </a:tr>
              <a:tr h="2773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36</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34</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25-28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467305"/>
                  </a:ext>
                </a:extLst>
              </a:tr>
              <a:tr h="2514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37</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28-31 ft.</a:t>
                      </a:r>
                      <a:endParaRPr kumimoji="0" lang="en-US" sz="3000" b="0" i="0" u="none" strike="noStrike" cap="none" normalizeH="0" baseline="0" dirty="0">
                        <a:ln>
                          <a:noFill/>
                        </a:ln>
                        <a:solidFill>
                          <a:schemeClr val="tx1"/>
                        </a:solidFill>
                        <a:effectLst/>
                        <a:latin typeface="Arial" pitchFamily="34" charset="0"/>
                      </a:endParaRPr>
                    </a:p>
                  </a:txBody>
                  <a:tcPr marL="68580" marR="68580" marT="34283" marB="34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1599298"/>
                  </a:ext>
                </a:extLst>
              </a:tr>
            </a:tbl>
          </a:graphicData>
        </a:graphic>
      </p:graphicFrame>
      <p:sp>
        <p:nvSpPr>
          <p:cNvPr id="4" name="Rectangle 3"/>
          <p:cNvSpPr/>
          <p:nvPr/>
        </p:nvSpPr>
        <p:spPr>
          <a:xfrm>
            <a:off x="1295400" y="4830381"/>
            <a:ext cx="6787056" cy="646331"/>
          </a:xfrm>
          <a:prstGeom prst="rect">
            <a:avLst/>
          </a:prstGeom>
        </p:spPr>
        <p:txBody>
          <a:bodyPr wrap="square">
            <a:spAutoFit/>
          </a:bodyPr>
          <a:lstStyle/>
          <a:p>
            <a:pPr lvl="0" eaLnBrk="0" fontAlgn="base" hangingPunct="0">
              <a:spcBef>
                <a:spcPct val="20000"/>
              </a:spcBef>
              <a:spcAft>
                <a:spcPct val="0"/>
              </a:spcAft>
            </a:pPr>
            <a:r>
              <a:rPr lang="en-US" sz="1200" dirty="0">
                <a:solidFill>
                  <a:srgbClr val="000000"/>
                </a:solidFill>
                <a:latin typeface="Times New Roman" pitchFamily="18" charset="0"/>
                <a:cs typeface="Times New Roman" pitchFamily="18" charset="0"/>
              </a:rPr>
              <a:t>*Assume a 5 ft.-6 in. person with a vertical reach of 12 in.</a:t>
            </a:r>
            <a:endParaRPr lang="en-US" sz="1050" dirty="0">
              <a:solidFill>
                <a:srgbClr val="000000"/>
              </a:solidFill>
              <a:latin typeface="Times New Roman" pitchFamily="18" charset="0"/>
              <a:cs typeface="Times New Roman" pitchFamily="18" charset="0"/>
            </a:endParaRPr>
          </a:p>
          <a:p>
            <a:pPr lvl="0" eaLnBrk="0" fontAlgn="base" hangingPunct="0">
              <a:spcBef>
                <a:spcPct val="0"/>
              </a:spcBef>
              <a:spcAft>
                <a:spcPct val="0"/>
              </a:spcAft>
            </a:pPr>
            <a:r>
              <a:rPr lang="en-US" sz="1200" dirty="0">
                <a:solidFill>
                  <a:srgbClr val="000000"/>
                </a:solidFill>
                <a:latin typeface="Times New Roman" pitchFamily="18" charset="0"/>
                <a:cs typeface="Times New Roman" pitchFamily="18" charset="0"/>
              </a:rPr>
              <a:t>+Support points for extension ladders reflect section overlap, ladder angle, or 3-ft. extension above roof line</a:t>
            </a:r>
            <a:endParaRPr lang="en-US" sz="105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2276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6858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Secure and Stabilize Ladders</a:t>
            </a:r>
            <a:br>
              <a:rPr lang="en-US" sz="1350" b="0" kern="0" dirty="0">
                <a:solidFill>
                  <a:sysClr val="windowText" lastClr="000000"/>
                </a:solidFill>
                <a:latin typeface="Calibri"/>
                <a:ea typeface="+mn-ea"/>
                <a:cs typeface="+mn-cs"/>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26</a:t>
            </a:fld>
            <a:endParaRPr lang="en-US"/>
          </a:p>
        </p:txBody>
      </p:sp>
      <p:sp>
        <p:nvSpPr>
          <p:cNvPr id="3" name="Rectangle 2"/>
          <p:cNvSpPr/>
          <p:nvPr/>
        </p:nvSpPr>
        <p:spPr>
          <a:xfrm>
            <a:off x="1524000" y="1676400"/>
            <a:ext cx="6132786" cy="3582519"/>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700" kern="0" dirty="0">
                <a:solidFill>
                  <a:srgbClr val="000066"/>
                </a:solidFill>
                <a:latin typeface="Arial"/>
              </a:rPr>
              <a:t>Extension ladders should be secured at the top or bottom to prevent movement. </a:t>
            </a:r>
          </a:p>
          <a:p>
            <a:pPr marL="257175" indent="-257175" eaLnBrk="0" fontAlgn="base" hangingPunct="0">
              <a:spcBef>
                <a:spcPct val="20000"/>
              </a:spcBef>
              <a:spcAft>
                <a:spcPct val="0"/>
              </a:spcAft>
              <a:buFontTx/>
              <a:buChar char="•"/>
            </a:pPr>
            <a:endParaRPr lang="en-US" altLang="en-US" sz="2700" kern="0" dirty="0">
              <a:solidFill>
                <a:srgbClr val="000066"/>
              </a:solidFill>
              <a:latin typeface="Arial"/>
            </a:endParaRPr>
          </a:p>
          <a:p>
            <a:pPr marL="257175" indent="-257175" eaLnBrk="0" fontAlgn="base" hangingPunct="0">
              <a:spcBef>
                <a:spcPct val="20000"/>
              </a:spcBef>
              <a:spcAft>
                <a:spcPct val="0"/>
              </a:spcAft>
              <a:buFontTx/>
              <a:buChar char="•"/>
            </a:pPr>
            <a:r>
              <a:rPr lang="en-US" altLang="en-US" sz="2700" kern="0" dirty="0">
                <a:solidFill>
                  <a:srgbClr val="000066"/>
                </a:solidFill>
                <a:latin typeface="Arial"/>
              </a:rPr>
              <a:t>The base of an extension ladder must be secured in place by using the safety feet on the ladder or other effective means. </a:t>
            </a:r>
          </a:p>
        </p:txBody>
      </p:sp>
    </p:spTree>
    <p:extLst>
      <p:ext uri="{BB962C8B-B14F-4D97-AF65-F5344CB8AC3E}">
        <p14:creationId xmlns:p14="http://schemas.microsoft.com/office/powerpoint/2010/main" val="171104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67301" y="506415"/>
            <a:ext cx="7772400" cy="533399"/>
          </a:xfrm>
        </p:spPr>
        <p:txBody>
          <a:bodyPr/>
          <a:lstStyle/>
          <a:p>
            <a:pPr lvl="0"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Secure and Stabilize Ladders</a:t>
            </a:r>
            <a:r>
              <a:rPr lang="en-US" sz="3000" b="0" kern="0" dirty="0">
                <a:solidFill>
                  <a:srgbClr val="000066"/>
                </a:solidFill>
                <a:effectLst>
                  <a:outerShdw blurRad="38100" dist="38100" dir="2700000" algn="tl">
                    <a:srgbClr val="C0C0C0"/>
                  </a:outerShdw>
                </a:effectLst>
                <a:latin typeface="Arial"/>
                <a:ea typeface="+mn-ea"/>
                <a:cs typeface="+mn-cs"/>
              </a:rPr>
              <a:t>,</a:t>
            </a:r>
            <a:r>
              <a:rPr lang="en-US" sz="3000" kern="0" dirty="0">
                <a:solidFill>
                  <a:srgbClr val="000066"/>
                </a:solidFill>
                <a:effectLst>
                  <a:outerShdw blurRad="38100" dist="38100" dir="2700000" algn="tl">
                    <a:srgbClr val="C0C0C0"/>
                  </a:outerShdw>
                </a:effectLst>
                <a:latin typeface="Arial"/>
                <a:ea typeface="+mn-ea"/>
                <a:cs typeface="+mn-cs"/>
              </a:rPr>
              <a:t> continued</a:t>
            </a:r>
            <a:br>
              <a:rPr lang="en-US" sz="1350" b="0" kern="0" dirty="0">
                <a:solidFill>
                  <a:sysClr val="windowText" lastClr="000000"/>
                </a:solidFill>
                <a:latin typeface="Calibri"/>
                <a:ea typeface="+mn-ea"/>
                <a:cs typeface="+mn-cs"/>
              </a:rPr>
            </a:br>
            <a:endParaRPr lang="en-US" dirty="0"/>
          </a:p>
        </p:txBody>
      </p:sp>
      <p:sp>
        <p:nvSpPr>
          <p:cNvPr id="5" name="Slide Number Placeholder 4"/>
          <p:cNvSpPr>
            <a:spLocks noGrp="1"/>
          </p:cNvSpPr>
          <p:nvPr>
            <p:ph type="sldNum" sz="quarter" idx="4"/>
          </p:nvPr>
        </p:nvSpPr>
        <p:spPr/>
        <p:txBody>
          <a:bodyPr/>
          <a:lstStyle/>
          <a:p>
            <a:fld id="{83E94348-21A6-41D3-A129-60A65FFBB42D}" type="slidenum">
              <a:rPr lang="en-US" smtClean="0"/>
              <a:pPr/>
              <a:t>27</a:t>
            </a:fld>
            <a:endParaRPr lang="en-US"/>
          </a:p>
        </p:txBody>
      </p:sp>
      <p:pic>
        <p:nvPicPr>
          <p:cNvPr id="6" name="Content Placeholder 5" descr="Tie-off"/>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874712" y="1752600"/>
            <a:ext cx="3127375" cy="3455987"/>
          </a:xfrm>
          <a:prstGeom prst="rect">
            <a:avLst/>
          </a:prstGeom>
        </p:spPr>
      </p:pic>
      <p:pic>
        <p:nvPicPr>
          <p:cNvPr id="10" name="Picture 4" descr="worker on ladd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53000" y="1981200"/>
            <a:ext cx="2464594" cy="275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807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457200"/>
            <a:ext cx="7772400" cy="533399"/>
          </a:xfrm>
        </p:spPr>
        <p:txBody>
          <a:bodyPr/>
          <a:lstStyle/>
          <a:p>
            <a:pPr lvl="0" defTabSz="685800">
              <a:spcBef>
                <a:spcPts val="0"/>
              </a:spcBef>
              <a:defRPr/>
            </a:pPr>
            <a:r>
              <a:rPr lang="en-US" sz="3000" kern="0" dirty="0">
                <a:solidFill>
                  <a:srgbClr val="002060"/>
                </a:solidFill>
                <a:effectLst>
                  <a:outerShdw blurRad="38100" dist="38100" dir="2700000" algn="tl">
                    <a:srgbClr val="C0C0C0"/>
                  </a:outerShdw>
                </a:effectLst>
                <a:latin typeface="Arial"/>
                <a:ea typeface="+mn-ea"/>
                <a:cs typeface="+mn-cs"/>
              </a:rPr>
              <a:t>Secure</a:t>
            </a:r>
            <a:r>
              <a:rPr lang="en-US" sz="3000" kern="0" dirty="0">
                <a:solidFill>
                  <a:srgbClr val="FF0000"/>
                </a:solidFill>
                <a:effectLst>
                  <a:outerShdw blurRad="38100" dist="38100" dir="2700000" algn="tl">
                    <a:srgbClr val="C0C0C0"/>
                  </a:outerShdw>
                </a:effectLst>
                <a:latin typeface="Arial"/>
                <a:ea typeface="+mn-ea"/>
                <a:cs typeface="+mn-cs"/>
              </a:rPr>
              <a:t> </a:t>
            </a:r>
            <a:r>
              <a:rPr lang="en-US" sz="3000" kern="0" dirty="0">
                <a:solidFill>
                  <a:srgbClr val="000066"/>
                </a:solidFill>
                <a:effectLst>
                  <a:outerShdw blurRad="38100" dist="38100" dir="2700000" algn="tl">
                    <a:srgbClr val="C0C0C0"/>
                  </a:outerShdw>
                </a:effectLst>
                <a:latin typeface="Arial"/>
                <a:ea typeface="+mn-ea"/>
                <a:cs typeface="+mn-cs"/>
              </a:rPr>
              <a:t>and Stabilize Ladders - continued</a:t>
            </a:r>
            <a:br>
              <a:rPr lang="en-US" sz="1350" b="0" kern="0" dirty="0">
                <a:solidFill>
                  <a:sysClr val="windowText" lastClr="000000"/>
                </a:solidFill>
                <a:latin typeface="Calibri"/>
                <a:ea typeface="+mn-ea"/>
                <a:cs typeface="+mn-cs"/>
              </a:rPr>
            </a:br>
            <a:endParaRPr lang="en-US" dirty="0"/>
          </a:p>
        </p:txBody>
      </p:sp>
      <p:pic>
        <p:nvPicPr>
          <p:cNvPr id="11" name="Content Placeholder 3" descr="Two ways to secure the base of a ladde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1272265" y="1905000"/>
            <a:ext cx="299954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wo ways to secure the base of a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1828800"/>
            <a:ext cx="307994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63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dirty="0"/>
              <a:t>`</a:t>
            </a:r>
            <a:r>
              <a:rPr lang="en-US" sz="2800" b="1" kern="0" dirty="0">
                <a:solidFill>
                  <a:srgbClr val="002060"/>
                </a:solidFill>
                <a:effectLst>
                  <a:outerShdw blurRad="38100" dist="38100" dir="2700000" algn="tl">
                    <a:srgbClr val="C0C0C0"/>
                  </a:outerShdw>
                </a:effectLst>
                <a:latin typeface="Arial"/>
              </a:rPr>
              <a:t>Secure</a:t>
            </a:r>
            <a:r>
              <a:rPr lang="en-US" sz="2800" b="1" kern="0" dirty="0">
                <a:solidFill>
                  <a:srgbClr val="000066"/>
                </a:solidFill>
                <a:effectLst>
                  <a:outerShdw blurRad="38100" dist="38100" dir="2700000" algn="tl">
                    <a:srgbClr val="C0C0C0"/>
                  </a:outerShdw>
                </a:effectLst>
                <a:latin typeface="Arial"/>
              </a:rPr>
              <a:t> and Stabilize Ladders</a:t>
            </a:r>
            <a:r>
              <a:rPr lang="en-US" sz="2800" kern="0" dirty="0">
                <a:solidFill>
                  <a:srgbClr val="000066"/>
                </a:solidFill>
                <a:effectLst>
                  <a:outerShdw blurRad="38100" dist="38100" dir="2700000" algn="tl">
                    <a:srgbClr val="C0C0C0"/>
                  </a:outerShdw>
                </a:effectLst>
                <a:latin typeface="Arial"/>
              </a:rPr>
              <a:t>,</a:t>
            </a:r>
            <a:r>
              <a:rPr lang="en-US" sz="2800" b="1" kern="0" dirty="0">
                <a:solidFill>
                  <a:srgbClr val="000066"/>
                </a:solidFill>
                <a:effectLst>
                  <a:outerShdw blurRad="38100" dist="38100" dir="2700000" algn="tl">
                    <a:srgbClr val="C0C0C0"/>
                  </a:outerShdw>
                </a:effectLst>
                <a:latin typeface="Arial"/>
              </a:rPr>
              <a:t> continued</a:t>
            </a:r>
            <a:br>
              <a:rPr lang="en-US" sz="1200" kern="0" dirty="0">
                <a:solidFill>
                  <a:sysClr val="windowText" lastClr="000000"/>
                </a:solidFill>
              </a:rPr>
            </a:br>
            <a:endParaRPr lang="en-US" dirty="0"/>
          </a:p>
        </p:txBody>
      </p:sp>
      <p:pic>
        <p:nvPicPr>
          <p:cNvPr id="9" name="Content Placeholder 8" descr="stabilize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09700" y="2258814"/>
            <a:ext cx="3075709" cy="2743200"/>
          </a:xfrm>
          <a:prstGeom prst="rect">
            <a:avLst/>
          </a:prstGeom>
        </p:spPr>
      </p:pic>
      <p:pic>
        <p:nvPicPr>
          <p:cNvPr id="7" name="Picture 6" descr="ladder fee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1600" y="2223605"/>
            <a:ext cx="2980303" cy="2805595"/>
          </a:xfrm>
          <a:prstGeom prst="rect">
            <a:avLst/>
          </a:prstGeom>
        </p:spPr>
      </p:pic>
    </p:spTree>
    <p:extLst>
      <p:ext uri="{BB962C8B-B14F-4D97-AF65-F5344CB8AC3E}">
        <p14:creationId xmlns:p14="http://schemas.microsoft.com/office/powerpoint/2010/main" val="184640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a:spcBef>
                <a:spcPts val="0"/>
              </a:spcBef>
            </a:pPr>
            <a:r>
              <a:rPr lang="en-US" sz="3000" b="1" kern="0" dirty="0">
                <a:solidFill>
                  <a:srgbClr val="000066"/>
                </a:solidFill>
                <a:effectLst>
                  <a:outerShdw blurRad="38100" dist="38100" dir="2700000" algn="tl">
                    <a:srgbClr val="C0C0C0"/>
                  </a:outerShdw>
                </a:effectLst>
                <a:latin typeface="Arial"/>
                <a:ea typeface="+mn-ea"/>
                <a:cs typeface="+mn-cs"/>
              </a:rPr>
              <a:t>Disclaimer</a:t>
            </a:r>
            <a:r>
              <a:rPr lang="en-US" sz="2700" b="1" kern="0" dirty="0">
                <a:solidFill>
                  <a:srgbClr val="000066"/>
                </a:solidFill>
                <a:effectLst>
                  <a:outerShdw blurRad="38100" dist="38100" dir="2700000" algn="tl">
                    <a:srgbClr val="C0C0C0"/>
                  </a:outerShdw>
                </a:effectLst>
                <a:latin typeface="Arial"/>
                <a:ea typeface="+mn-ea"/>
                <a:cs typeface="+mn-cs"/>
              </a:rPr>
              <a:t>, </a:t>
            </a:r>
            <a:r>
              <a:rPr lang="en-US" sz="2100" b="1" kern="0" dirty="0">
                <a:solidFill>
                  <a:srgbClr val="000066"/>
                </a:solidFill>
                <a:effectLst>
                  <a:outerShdw blurRad="38100" dist="38100" dir="2700000" algn="tl">
                    <a:srgbClr val="C0C0C0"/>
                  </a:outerShdw>
                </a:effectLst>
                <a:latin typeface="Arial"/>
                <a:ea typeface="+mn-ea"/>
                <a:cs typeface="+mn-cs"/>
              </a:rPr>
              <a:t>cont.</a:t>
            </a:r>
            <a:br>
              <a:rPr lang="en-US" sz="1350" dirty="0">
                <a:solidFill>
                  <a:prstClr val="black"/>
                </a:solidFill>
                <a:latin typeface="Calibri"/>
                <a:ea typeface="+mn-ea"/>
                <a:cs typeface="+mn-cs"/>
              </a:rPr>
            </a:br>
            <a:endParaRPr lang="en-US" dirty="0"/>
          </a:p>
        </p:txBody>
      </p:sp>
      <p:sp>
        <p:nvSpPr>
          <p:cNvPr id="8" name="Content Placeholder 7"/>
          <p:cNvSpPr>
            <a:spLocks noGrp="1"/>
          </p:cNvSpPr>
          <p:nvPr>
            <p:ph idx="1"/>
          </p:nvPr>
        </p:nvSpPr>
        <p:spPr>
          <a:xfrm>
            <a:off x="147840" y="1138860"/>
            <a:ext cx="8767560" cy="5261939"/>
          </a:xfrm>
        </p:spPr>
        <p:txBody>
          <a:bodyPr/>
          <a:lstStyle/>
          <a:p>
            <a:pPr marL="257175" indent="-257175" fontAlgn="base">
              <a:spcBef>
                <a:spcPct val="0"/>
              </a:spcBef>
              <a:spcAft>
                <a:spcPct val="0"/>
              </a:spcAft>
              <a:buFontTx/>
              <a:buChar char="•"/>
            </a:pPr>
            <a:r>
              <a:rPr lang="en-US" altLang="en-US" sz="2000" kern="0" dirty="0">
                <a:solidFill>
                  <a:srgbClr val="000066"/>
                </a:solidFill>
                <a:latin typeface="Arial"/>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marL="257175" indent="-257175" fontAlgn="base">
              <a:spcBef>
                <a:spcPct val="0"/>
              </a:spcBef>
              <a:spcAft>
                <a:spcPct val="0"/>
              </a:spcAft>
              <a:buFontTx/>
              <a:buChar char="•"/>
            </a:pPr>
            <a:r>
              <a:rPr lang="en-US" altLang="en-US" sz="2000" kern="0" dirty="0">
                <a:solidFill>
                  <a:srgbClr val="000066"/>
                </a:solidFill>
                <a:latin typeface="Arial"/>
              </a:rPr>
              <a:t>Photos shown in this presentation may depict situations that are not in compliance with applicable OSHA/safety requirements.</a:t>
            </a:r>
          </a:p>
          <a:p>
            <a:pPr marL="257175" indent="-257175" fontAlgn="base">
              <a:spcBef>
                <a:spcPct val="0"/>
              </a:spcBef>
              <a:spcAft>
                <a:spcPct val="0"/>
              </a:spcAft>
              <a:buFontTx/>
              <a:buChar char="•"/>
            </a:pPr>
            <a:r>
              <a:rPr lang="en-US" altLang="en-US" sz="2000" kern="0" dirty="0">
                <a:solidFill>
                  <a:srgbClr val="000066"/>
                </a:solidFill>
                <a:latin typeface="Arial"/>
              </a:rPr>
              <a:t>No legal advice is offered or implied, and no attorney-client relationship is intended or established.  If legal advice or other expert assistance is required the services of a competent professional person should be sought.</a:t>
            </a:r>
          </a:p>
          <a:p>
            <a:pPr marL="257175" indent="-257175" fontAlgn="base">
              <a:spcBef>
                <a:spcPct val="0"/>
              </a:spcBef>
              <a:spcAft>
                <a:spcPct val="0"/>
              </a:spcAft>
              <a:buFontTx/>
              <a:buChar char="•"/>
            </a:pPr>
            <a:r>
              <a:rPr lang="en-US" altLang="en-US" sz="2000" kern="0" dirty="0">
                <a:solidFill>
                  <a:srgbClr val="000066"/>
                </a:solidFill>
                <a:latin typeface="Arial"/>
              </a:rPr>
              <a:t>It is the responsibility of the employer and its employees to comply with all pertinent OSHA/safety rules and regulations in the jurisdiction in which they work.</a:t>
            </a:r>
          </a:p>
          <a:p>
            <a:pPr marL="257175" indent="-257175" fontAlgn="base">
              <a:spcBef>
                <a:spcPct val="0"/>
              </a:spcBef>
              <a:spcAft>
                <a:spcPct val="0"/>
              </a:spcAft>
              <a:buFontTx/>
              <a:buChar char="•"/>
            </a:pPr>
            <a:r>
              <a:rPr lang="en-US" altLang="en-US" sz="2000" kern="0" dirty="0">
                <a:solidFill>
                  <a:srgbClr val="000066"/>
                </a:solidFill>
                <a:latin typeface="Arial"/>
              </a:rPr>
              <a:t>Revisions were made to this material under grant number SH05059-SH8 from the Occupational Safety and Health Administration, U.S. Department of Labor.</a:t>
            </a:r>
          </a:p>
          <a:p>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3</a:t>
            </a:fld>
            <a:endParaRPr lang="en-US"/>
          </a:p>
        </p:txBody>
      </p:sp>
    </p:spTree>
    <p:extLst>
      <p:ext uri="{BB962C8B-B14F-4D97-AF65-F5344CB8AC3E}">
        <p14:creationId xmlns:p14="http://schemas.microsoft.com/office/powerpoint/2010/main" val="900985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5334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Loose Soil</a:t>
            </a:r>
            <a:br>
              <a:rPr lang="en-US" sz="1350" b="0" kern="0" dirty="0">
                <a:solidFill>
                  <a:sysClr val="windowText" lastClr="000000"/>
                </a:solidFill>
                <a:latin typeface="Calibri"/>
                <a:ea typeface="+mn-ea"/>
                <a:cs typeface="+mn-cs"/>
              </a:rPr>
            </a:br>
            <a:endParaRPr lang="en-US" dirty="0"/>
          </a:p>
        </p:txBody>
      </p:sp>
      <p:sp>
        <p:nvSpPr>
          <p:cNvPr id="5" name="Slide Number Placeholder 4"/>
          <p:cNvSpPr>
            <a:spLocks noGrp="1"/>
          </p:cNvSpPr>
          <p:nvPr>
            <p:ph type="sldNum" sz="quarter" idx="4"/>
          </p:nvPr>
        </p:nvSpPr>
        <p:spPr/>
        <p:txBody>
          <a:bodyPr/>
          <a:lstStyle/>
          <a:p>
            <a:fld id="{83E94348-21A6-41D3-A129-60A65FFBB42D}" type="slidenum">
              <a:rPr lang="en-US" smtClean="0"/>
              <a:pPr/>
              <a:t>30</a:t>
            </a:fld>
            <a:endParaRPr lang="en-US"/>
          </a:p>
        </p:txBody>
      </p:sp>
      <p:pic>
        <p:nvPicPr>
          <p:cNvPr id="10" name="Content Placeholder 3" descr="Fall Protection Handbook; Video Shoot (Phoenix) 1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0" y="1905000"/>
            <a:ext cx="4536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232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533400"/>
            <a:ext cx="8310359" cy="487362"/>
          </a:xfrm>
        </p:spPr>
        <p:txBody>
          <a:bodyPr/>
          <a:lstStyle/>
          <a:p>
            <a:pPr lvl="0" defTabSz="685800">
              <a:spcBef>
                <a:spcPts val="0"/>
              </a:spcBef>
              <a:defRPr/>
            </a:pPr>
            <a:r>
              <a:rPr lang="en-US" sz="3000" b="1" kern="0" dirty="0">
                <a:solidFill>
                  <a:srgbClr val="000066"/>
                </a:solidFill>
                <a:effectLst>
                  <a:outerShdw blurRad="38100" dist="38100" dir="2700000" algn="tl">
                    <a:srgbClr val="C0C0C0"/>
                  </a:outerShdw>
                </a:effectLst>
                <a:latin typeface="Arial"/>
                <a:ea typeface="+mn-ea"/>
                <a:cs typeface="+mn-cs"/>
              </a:rPr>
              <a:t>Step Ladders</a:t>
            </a:r>
            <a:br>
              <a:rPr lang="en-US" sz="1350" kern="0" dirty="0">
                <a:solidFill>
                  <a:sysClr val="windowText" lastClr="000000"/>
                </a:solidFill>
                <a:latin typeface="Calibri"/>
                <a:ea typeface="+mn-ea"/>
                <a:cs typeface="+mn-cs"/>
              </a:rPr>
            </a:br>
            <a:endParaRPr lang="en-US" dirty="0"/>
          </a:p>
        </p:txBody>
      </p:sp>
      <p:sp>
        <p:nvSpPr>
          <p:cNvPr id="7" name="Content Placeholder 6"/>
          <p:cNvSpPr>
            <a:spLocks noGrp="1"/>
          </p:cNvSpPr>
          <p:nvPr>
            <p:ph idx="1"/>
          </p:nvPr>
        </p:nvSpPr>
        <p:spPr>
          <a:xfrm>
            <a:off x="2971800" y="1981200"/>
            <a:ext cx="3962400" cy="3048000"/>
          </a:xfrm>
        </p:spPr>
        <p:txBody>
          <a:bodyPr/>
          <a:lstStyle/>
          <a:p>
            <a:endParaRPr lang="en-US" dirty="0"/>
          </a:p>
        </p:txBody>
      </p:sp>
      <p:sp>
        <p:nvSpPr>
          <p:cNvPr id="5" name="Slide Number Placeholder 4"/>
          <p:cNvSpPr>
            <a:spLocks noGrp="1"/>
          </p:cNvSpPr>
          <p:nvPr>
            <p:ph type="sldNum" sz="quarter" idx="4"/>
          </p:nvPr>
        </p:nvSpPr>
        <p:spPr/>
        <p:txBody>
          <a:bodyPr/>
          <a:lstStyle/>
          <a:p>
            <a:fld id="{83E94348-21A6-41D3-A129-60A65FFBB42D}" type="slidenum">
              <a:rPr lang="en-US" smtClean="0"/>
              <a:pPr/>
              <a:t>31</a:t>
            </a:fld>
            <a:endParaRPr lang="en-US"/>
          </a:p>
        </p:txBody>
      </p:sp>
      <p:pic>
        <p:nvPicPr>
          <p:cNvPr id="10" name="Picture 2" descr="step lad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1676400"/>
            <a:ext cx="281063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34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04801" y="355614"/>
            <a:ext cx="7543800" cy="487362"/>
          </a:xfrm>
        </p:spPr>
        <p:txBody>
          <a:bodyPr/>
          <a:lstStyle/>
          <a:p>
            <a:pPr lvl="0" defTabSz="685800">
              <a:spcBef>
                <a:spcPts val="0"/>
              </a:spcBef>
              <a:defRPr/>
            </a:pPr>
            <a:r>
              <a:rPr lang="en-US" sz="3000" b="1" kern="0" dirty="0">
                <a:solidFill>
                  <a:srgbClr val="000066"/>
                </a:solidFill>
                <a:effectLst>
                  <a:outerShdw blurRad="38100" dist="38100" dir="2700000" algn="tl">
                    <a:srgbClr val="C0C0C0"/>
                  </a:outerShdw>
                </a:effectLst>
                <a:latin typeface="Arial"/>
                <a:ea typeface="+mn-ea"/>
                <a:cs typeface="+mn-cs"/>
              </a:rPr>
              <a:t>Step Ladders, continued</a:t>
            </a:r>
            <a:br>
              <a:rPr lang="en-US" sz="1350" kern="0" dirty="0">
                <a:solidFill>
                  <a:sysClr val="windowText" lastClr="000000"/>
                </a:solidFill>
                <a:latin typeface="Calibri"/>
                <a:ea typeface="+mn-ea"/>
                <a:cs typeface="+mn-cs"/>
              </a:rPr>
            </a:br>
            <a:endParaRPr lang="en-US" dirty="0"/>
          </a:p>
        </p:txBody>
      </p:sp>
      <p:sp>
        <p:nvSpPr>
          <p:cNvPr id="8" name="Content Placeholder 7"/>
          <p:cNvSpPr>
            <a:spLocks noGrp="1"/>
          </p:cNvSpPr>
          <p:nvPr>
            <p:ph idx="1"/>
          </p:nvPr>
        </p:nvSpPr>
        <p:spPr>
          <a:xfrm>
            <a:off x="1409700" y="1356519"/>
            <a:ext cx="5791200" cy="4373561"/>
          </a:xfrm>
        </p:spPr>
        <p:txBody>
          <a:bodyPr/>
          <a:lstStyle/>
          <a:p>
            <a:pPr marL="257175" indent="-257175" fontAlgn="base">
              <a:spcAft>
                <a:spcPct val="0"/>
              </a:spcAft>
              <a:buFontTx/>
              <a:buChar char="•"/>
            </a:pPr>
            <a:r>
              <a:rPr lang="en-US" altLang="en-US" kern="0" dirty="0">
                <a:solidFill>
                  <a:srgbClr val="000066"/>
                </a:solidFill>
                <a:latin typeface="Arial"/>
              </a:rPr>
              <a:t>Only use in the fully open position on firm level ground.</a:t>
            </a:r>
          </a:p>
          <a:p>
            <a:pPr marL="257175" indent="-257175" fontAlgn="base">
              <a:spcAft>
                <a:spcPct val="0"/>
              </a:spcAft>
              <a:buFontTx/>
              <a:buChar char="•"/>
            </a:pPr>
            <a:endParaRPr lang="en-US" altLang="en-US" kern="0" dirty="0">
              <a:solidFill>
                <a:srgbClr val="000066"/>
              </a:solidFill>
              <a:latin typeface="Arial"/>
            </a:endParaRPr>
          </a:p>
          <a:p>
            <a:pPr marL="257175" indent="-257175" eaLnBrk="0" fontAlgn="base" hangingPunct="0">
              <a:spcAft>
                <a:spcPct val="0"/>
              </a:spcAft>
              <a:buFontTx/>
              <a:buChar char="•"/>
            </a:pPr>
            <a:r>
              <a:rPr lang="en-US" altLang="en-US" kern="0" dirty="0">
                <a:solidFill>
                  <a:srgbClr val="000066"/>
                </a:solidFill>
                <a:latin typeface="Arial"/>
              </a:rPr>
              <a:t>Do not use a step ladder that is folded or in a leaning position.</a:t>
            </a:r>
          </a:p>
          <a:p>
            <a:pPr marL="257175" indent="-257175" eaLnBrk="0" fontAlgn="base" hangingPunct="0">
              <a:spcAft>
                <a:spcPct val="0"/>
              </a:spcAft>
              <a:buFontTx/>
              <a:buChar char="•"/>
            </a:pPr>
            <a:endParaRPr lang="en-US" altLang="en-US" kern="0" dirty="0">
              <a:solidFill>
                <a:srgbClr val="000066"/>
              </a:solidFill>
              <a:latin typeface="Arial"/>
            </a:endParaRPr>
          </a:p>
          <a:p>
            <a:pPr marL="257175" indent="-257175" fontAlgn="base">
              <a:spcAft>
                <a:spcPct val="0"/>
              </a:spcAft>
              <a:buFontTx/>
              <a:buChar char="•"/>
            </a:pPr>
            <a:r>
              <a:rPr lang="en-US" altLang="en-US" kern="0" dirty="0">
                <a:solidFill>
                  <a:srgbClr val="000066"/>
                </a:solidFill>
                <a:latin typeface="Arial"/>
              </a:rPr>
              <a:t>Never sit/stand on the top two rungs.</a:t>
            </a:r>
          </a:p>
          <a:p>
            <a:pPr marL="257175" indent="-257175" fontAlgn="base">
              <a:spcAft>
                <a:spcPct val="0"/>
              </a:spcAft>
              <a:buFontTx/>
              <a:buChar char="•"/>
            </a:pPr>
            <a:endParaRPr lang="en-US" altLang="en-US" kern="0" dirty="0">
              <a:solidFill>
                <a:srgbClr val="000066"/>
              </a:solidFill>
              <a:latin typeface="Arial"/>
            </a:endParaRPr>
          </a:p>
          <a:p>
            <a:pPr marL="257175" indent="-257175" fontAlgn="base">
              <a:spcAft>
                <a:spcPct val="0"/>
              </a:spcAft>
              <a:buFontTx/>
              <a:buChar char="•"/>
            </a:pPr>
            <a:r>
              <a:rPr lang="en-US" altLang="en-US" kern="0" dirty="0">
                <a:solidFill>
                  <a:srgbClr val="000066"/>
                </a:solidFill>
                <a:latin typeface="Arial"/>
              </a:rPr>
              <a:t>Consider work height when selecting a step ladder.</a:t>
            </a:r>
          </a:p>
          <a:p>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32</a:t>
            </a:fld>
            <a:endParaRPr lang="en-US"/>
          </a:p>
        </p:txBody>
      </p:sp>
    </p:spTree>
    <p:extLst>
      <p:ext uri="{BB962C8B-B14F-4D97-AF65-F5344CB8AC3E}">
        <p14:creationId xmlns:p14="http://schemas.microsoft.com/office/powerpoint/2010/main" val="1887238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737042"/>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Step Ladders, continued </a:t>
            </a:r>
            <a:br>
              <a:rPr lang="en-US" sz="1350" b="0" kern="0" dirty="0">
                <a:solidFill>
                  <a:sysClr val="windowText" lastClr="000000"/>
                </a:solidFill>
                <a:latin typeface="Calibri"/>
                <a:ea typeface="+mn-ea"/>
                <a:cs typeface="+mn-cs"/>
              </a:rPr>
            </a:br>
            <a:endParaRPr lang="en-US" dirty="0"/>
          </a:p>
        </p:txBody>
      </p:sp>
      <p:sp>
        <p:nvSpPr>
          <p:cNvPr id="3" name="Rectangle 2"/>
          <p:cNvSpPr/>
          <p:nvPr/>
        </p:nvSpPr>
        <p:spPr>
          <a:xfrm>
            <a:off x="386255" y="2712154"/>
            <a:ext cx="4572000" cy="1200329"/>
          </a:xfrm>
          <a:prstGeom prst="rect">
            <a:avLst/>
          </a:prstGeom>
        </p:spPr>
        <p:txBody>
          <a:bodyPr>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Step ladders are designed for use in an opened-and-locked position. </a:t>
            </a:r>
          </a:p>
        </p:txBody>
      </p:sp>
      <p:pic>
        <p:nvPicPr>
          <p:cNvPr id="10" name="Picture 6" descr="worker on A frame lad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2209800"/>
            <a:ext cx="2614613" cy="256355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30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defTabSz="685800">
              <a:spcBef>
                <a:spcPts val="0"/>
              </a:spcBef>
              <a:defRPr/>
            </a:pPr>
            <a:r>
              <a:rPr lang="en-US" sz="3000" b="1" kern="0" dirty="0">
                <a:solidFill>
                  <a:srgbClr val="000066"/>
                </a:solidFill>
                <a:effectLst>
                  <a:outerShdw blurRad="38100" dist="38100" dir="2700000" algn="tl">
                    <a:srgbClr val="C0C0C0"/>
                  </a:outerShdw>
                </a:effectLst>
                <a:latin typeface="Arial"/>
                <a:ea typeface="+mn-ea"/>
                <a:cs typeface="+mn-cs"/>
              </a:rPr>
              <a:t>Step Ladders Hazard</a:t>
            </a:r>
            <a:br>
              <a:rPr lang="en-US" sz="1350" kern="0" dirty="0">
                <a:solidFill>
                  <a:sysClr val="windowText" lastClr="000000"/>
                </a:solidFill>
                <a:latin typeface="Calibri"/>
                <a:ea typeface="+mn-ea"/>
                <a:cs typeface="+mn-cs"/>
              </a:rPr>
            </a:br>
            <a:endParaRPr lang="en-US" dirty="0"/>
          </a:p>
        </p:txBody>
      </p:sp>
      <p:sp>
        <p:nvSpPr>
          <p:cNvPr id="8" name="Content Placeholder 7"/>
          <p:cNvSpPr>
            <a:spLocks noGrp="1"/>
          </p:cNvSpPr>
          <p:nvPr>
            <p:ph idx="1"/>
          </p:nvPr>
        </p:nvSpPr>
        <p:spPr>
          <a:xfrm>
            <a:off x="381000" y="1523999"/>
            <a:ext cx="8229600" cy="4419601"/>
          </a:xfrm>
        </p:spPr>
        <p:txBody>
          <a:bodyPr/>
          <a:lstStyle/>
          <a:p>
            <a:r>
              <a:rPr lang="en-US" altLang="en-US" kern="0" dirty="0">
                <a:solidFill>
                  <a:srgbClr val="000066"/>
                </a:solidFill>
                <a:latin typeface="Arial"/>
              </a:rPr>
              <a:t>Do </a:t>
            </a:r>
            <a:r>
              <a:rPr lang="en-US" altLang="en-US" b="1" u="sng" kern="0" dirty="0">
                <a:solidFill>
                  <a:srgbClr val="000066"/>
                </a:solidFill>
                <a:latin typeface="Arial"/>
              </a:rPr>
              <a:t>NOT</a:t>
            </a:r>
            <a:r>
              <a:rPr lang="en-US" altLang="en-US" kern="0" dirty="0">
                <a:solidFill>
                  <a:srgbClr val="000066"/>
                </a:solidFill>
                <a:latin typeface="Arial"/>
              </a:rPr>
              <a:t> use a step ladder that is folded or in a leaning position.</a:t>
            </a:r>
          </a:p>
          <a:p>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34</a:t>
            </a:fld>
            <a:endParaRPr lang="en-US"/>
          </a:p>
        </p:txBody>
      </p:sp>
      <p:pic>
        <p:nvPicPr>
          <p:cNvPr id="11" name="Picture 5" descr="imprpoer ladder u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286000"/>
            <a:ext cx="2971800" cy="260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45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4572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Proper Height of Stepladders</a:t>
            </a:r>
            <a:br>
              <a:rPr lang="en-US" sz="1350" b="0" kern="0" dirty="0">
                <a:solidFill>
                  <a:sysClr val="windowText" lastClr="000000"/>
                </a:solidFill>
                <a:latin typeface="Calibri"/>
                <a:ea typeface="+mn-ea"/>
                <a:cs typeface="+mn-cs"/>
              </a:rPr>
            </a:br>
            <a:endParaRPr lang="en-US" dirty="0"/>
          </a:p>
        </p:txBody>
      </p:sp>
      <p:sp>
        <p:nvSpPr>
          <p:cNvPr id="3" name="Rectangle 2"/>
          <p:cNvSpPr/>
          <p:nvPr/>
        </p:nvSpPr>
        <p:spPr>
          <a:xfrm>
            <a:off x="533400" y="1927093"/>
            <a:ext cx="2819400" cy="2308324"/>
          </a:xfrm>
          <a:prstGeom prst="rect">
            <a:avLst/>
          </a:prstGeom>
        </p:spPr>
        <p:txBody>
          <a:bodyPr wrap="square">
            <a:spAutoFit/>
          </a:bodyPr>
          <a:lstStyle/>
          <a:p>
            <a:pPr lvl="0" eaLnBrk="0" fontAlgn="base" hangingPunct="0">
              <a:spcBef>
                <a:spcPct val="0"/>
              </a:spcBef>
              <a:spcAft>
                <a:spcPct val="0"/>
              </a:spcAft>
            </a:pPr>
            <a:r>
              <a:rPr lang="en-US" altLang="en-US" sz="2400" dirty="0">
                <a:solidFill>
                  <a:srgbClr val="000066"/>
                </a:solidFill>
                <a:latin typeface="Arial" panose="020B0604020202020204" pitchFamily="34" charset="0"/>
              </a:rPr>
              <a:t>Choose a step ladder that is no more than 4ft. Shorter than the</a:t>
            </a:r>
          </a:p>
          <a:p>
            <a:pPr lvl="0" eaLnBrk="0" fontAlgn="base" hangingPunct="0">
              <a:spcBef>
                <a:spcPct val="0"/>
              </a:spcBef>
              <a:spcAft>
                <a:spcPct val="0"/>
              </a:spcAft>
            </a:pPr>
            <a:r>
              <a:rPr lang="en-US" altLang="en-US" sz="2400" dirty="0">
                <a:solidFill>
                  <a:srgbClr val="000066"/>
                </a:solidFill>
                <a:latin typeface="Arial" panose="020B0604020202020204" pitchFamily="34" charset="0"/>
              </a:rPr>
              <a:t>height you want to reach.</a:t>
            </a:r>
          </a:p>
        </p:txBody>
      </p:sp>
      <p:pic>
        <p:nvPicPr>
          <p:cNvPr id="10" name="Picture 7" descr="Proper Height of Stepladders&#10;"/>
          <p:cNvPicPr>
            <a:picLocks noChangeAspect="1" noChangeArrowheads="1"/>
          </p:cNvPicPr>
          <p:nvPr/>
        </p:nvPicPr>
        <p:blipFill>
          <a:blip r:embed="rId2" cstate="email">
            <a:extLst>
              <a:ext uri="{28A0092B-C50C-407E-A947-70E740481C1C}">
                <a14:useLocalDpi xmlns:a14="http://schemas.microsoft.com/office/drawing/2010/main"/>
              </a:ext>
            </a:extLst>
          </a:blip>
          <a:srcRect b="6783"/>
          <a:stretch>
            <a:fillRect/>
          </a:stretch>
        </p:blipFill>
        <p:spPr bwMode="auto">
          <a:xfrm>
            <a:off x="3657600" y="1600200"/>
            <a:ext cx="4359165" cy="2962111"/>
          </a:xfrm>
          <a:prstGeom prst="rect">
            <a:avLst/>
          </a:prstGeom>
          <a:solidFill>
            <a:srgbClr val="FFFFFF"/>
          </a:solidFill>
          <a:ln w="76200" cmpd="tri" algn="ctr">
            <a:solidFill>
              <a:srgbClr val="000000"/>
            </a:solidFill>
            <a:miter lim="800000"/>
            <a:headEnd/>
            <a:tailEnd/>
          </a:ln>
        </p:spPr>
      </p:pic>
    </p:spTree>
    <p:extLst>
      <p:ext uri="{BB962C8B-B14F-4D97-AF65-F5344CB8AC3E}">
        <p14:creationId xmlns:p14="http://schemas.microsoft.com/office/powerpoint/2010/main" val="62260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5334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Maintain a Safe Position on Ladders</a:t>
            </a:r>
            <a:br>
              <a:rPr lang="en-US" sz="1350" b="0" kern="0" dirty="0">
                <a:solidFill>
                  <a:sysClr val="windowText" lastClr="000000"/>
                </a:solidFill>
                <a:latin typeface="Calibri"/>
                <a:ea typeface="+mn-ea"/>
                <a:cs typeface="+mn-cs"/>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36</a:t>
            </a:fld>
            <a:endParaRPr lang="en-US"/>
          </a:p>
        </p:txBody>
      </p:sp>
      <p:sp>
        <p:nvSpPr>
          <p:cNvPr id="3" name="Rectangle 2"/>
          <p:cNvSpPr/>
          <p:nvPr/>
        </p:nvSpPr>
        <p:spPr>
          <a:xfrm>
            <a:off x="1371600" y="1600200"/>
            <a:ext cx="6534807" cy="3859518"/>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Face the ladder when ascending or descending.</a:t>
            </a:r>
          </a:p>
          <a:p>
            <a:pPr marL="257175" indent="-257175" eaLnBrk="0" fontAlgn="base" hangingPunct="0">
              <a:spcBef>
                <a:spcPct val="20000"/>
              </a:spcBef>
              <a:spcAft>
                <a:spcPct val="0"/>
              </a:spcAft>
              <a:buFontTx/>
              <a:buChar char="•"/>
            </a:pPr>
            <a:endParaRPr lang="en-US" altLang="en-US" sz="2400" kern="0" dirty="0">
              <a:solidFill>
                <a:srgbClr val="000066"/>
              </a:solidFill>
              <a:latin typeface="Arial"/>
            </a:endParaRP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Maintain three points of contact at all times.</a:t>
            </a:r>
          </a:p>
          <a:p>
            <a:pPr marL="257175" indent="-257175" eaLnBrk="0" fontAlgn="base" hangingPunct="0">
              <a:spcBef>
                <a:spcPct val="20000"/>
              </a:spcBef>
              <a:spcAft>
                <a:spcPct val="0"/>
              </a:spcAft>
              <a:buFontTx/>
              <a:buChar char="•"/>
            </a:pPr>
            <a:endParaRPr lang="en-US" altLang="en-US" sz="2400" kern="0" dirty="0">
              <a:solidFill>
                <a:srgbClr val="000066"/>
              </a:solidFill>
              <a:latin typeface="Arial"/>
            </a:endParaRP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Keep your body centered on the ladder.</a:t>
            </a:r>
          </a:p>
          <a:p>
            <a:pPr marL="257175" indent="-257175" eaLnBrk="0" fontAlgn="base" hangingPunct="0">
              <a:spcBef>
                <a:spcPct val="20000"/>
              </a:spcBef>
              <a:spcAft>
                <a:spcPct val="0"/>
              </a:spcAft>
              <a:buFontTx/>
              <a:buChar char="•"/>
            </a:pPr>
            <a:endParaRPr lang="en-US" altLang="en-US" sz="2400" kern="0" dirty="0">
              <a:solidFill>
                <a:srgbClr val="000066"/>
              </a:solidFill>
              <a:latin typeface="Arial"/>
            </a:endParaRP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Never let your belt buckle pass either side rail.</a:t>
            </a:r>
          </a:p>
        </p:txBody>
      </p:sp>
    </p:spTree>
    <p:extLst>
      <p:ext uri="{BB962C8B-B14F-4D97-AF65-F5344CB8AC3E}">
        <p14:creationId xmlns:p14="http://schemas.microsoft.com/office/powerpoint/2010/main" val="3207921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454819" y="4572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Maintain a Safe Position on a Ladder</a:t>
            </a:r>
            <a:endParaRPr lang="en-US" sz="1350" b="0" kern="0" dirty="0">
              <a:solidFill>
                <a:sysClr val="windowText" lastClr="000000"/>
              </a:solidFill>
              <a:latin typeface="Calibri"/>
              <a:ea typeface="+mn-ea"/>
              <a:cs typeface="+mn-cs"/>
            </a:endParaRPr>
          </a:p>
        </p:txBody>
      </p:sp>
      <p:sp>
        <p:nvSpPr>
          <p:cNvPr id="5" name="Slide Number Placeholder 4"/>
          <p:cNvSpPr>
            <a:spLocks noGrp="1"/>
          </p:cNvSpPr>
          <p:nvPr>
            <p:ph type="sldNum" sz="quarter" idx="4"/>
          </p:nvPr>
        </p:nvSpPr>
        <p:spPr/>
        <p:txBody>
          <a:bodyPr/>
          <a:lstStyle/>
          <a:p>
            <a:fld id="{83E94348-21A6-41D3-A129-60A65FFBB42D}" type="slidenum">
              <a:rPr lang="en-US" smtClean="0"/>
              <a:pPr/>
              <a:t>37</a:t>
            </a:fld>
            <a:endParaRPr lang="en-US"/>
          </a:p>
        </p:txBody>
      </p:sp>
      <p:pic>
        <p:nvPicPr>
          <p:cNvPr id="10" name="Picture 4" descr="Fall Protection Handbook; Video Shoot (Phoenix) 1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1828800"/>
            <a:ext cx="321615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134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7620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Ladder Inspections</a:t>
            </a:r>
            <a:br>
              <a:rPr lang="en-US" sz="1350" b="0" kern="0" dirty="0">
                <a:solidFill>
                  <a:sysClr val="windowText" lastClr="000000"/>
                </a:solidFill>
                <a:latin typeface="Calibri"/>
                <a:ea typeface="+mn-ea"/>
                <a:cs typeface="+mn-cs"/>
              </a:rPr>
            </a:br>
            <a:endParaRPr lang="en-US" dirty="0"/>
          </a:p>
        </p:txBody>
      </p:sp>
      <p:sp>
        <p:nvSpPr>
          <p:cNvPr id="3" name="Rectangle 2"/>
          <p:cNvSpPr/>
          <p:nvPr/>
        </p:nvSpPr>
        <p:spPr>
          <a:xfrm>
            <a:off x="333383" y="2325845"/>
            <a:ext cx="4572000" cy="2031325"/>
          </a:xfrm>
          <a:prstGeom prst="rect">
            <a:avLst/>
          </a:prstGeom>
        </p:spPr>
        <p:txBody>
          <a:bodyPr>
            <a:spAutoFit/>
          </a:bodyPr>
          <a:lstStyle/>
          <a:p>
            <a:pPr marL="257175" indent="-257175" fontAlgn="base">
              <a:lnSpc>
                <a:spcPct val="80000"/>
              </a:lnSpc>
              <a:spcBef>
                <a:spcPct val="20000"/>
              </a:spcBef>
              <a:spcAft>
                <a:spcPct val="0"/>
              </a:spcAft>
              <a:buFontTx/>
              <a:buChar char="•"/>
            </a:pPr>
            <a:r>
              <a:rPr lang="en-US" altLang="en-US" kern="0" dirty="0">
                <a:solidFill>
                  <a:srgbClr val="002060"/>
                </a:solidFill>
                <a:latin typeface="Arial"/>
              </a:rPr>
              <a:t>Ladders</a:t>
            </a:r>
            <a:r>
              <a:rPr lang="en-US" altLang="en-US" kern="0" dirty="0">
                <a:solidFill>
                  <a:srgbClr val="000066"/>
                </a:solidFill>
                <a:latin typeface="Arial"/>
              </a:rPr>
              <a:t> must be inspected before each use.</a:t>
            </a:r>
          </a:p>
          <a:p>
            <a:pPr marL="257175" indent="-257175" fontAlgn="base">
              <a:lnSpc>
                <a:spcPct val="80000"/>
              </a:lnSpc>
              <a:spcBef>
                <a:spcPct val="20000"/>
              </a:spcBef>
              <a:spcAft>
                <a:spcPct val="0"/>
              </a:spcAft>
              <a:buFontTx/>
              <a:buChar char="•"/>
            </a:pPr>
            <a:r>
              <a:rPr lang="en-US" altLang="en-US" kern="0" dirty="0">
                <a:solidFill>
                  <a:srgbClr val="000066"/>
                </a:solidFill>
                <a:latin typeface="Arial"/>
              </a:rPr>
              <a:t>Broken or weak ladders or ladders that are not stable must be marked or tagged as defective and taken out of service.</a:t>
            </a:r>
          </a:p>
          <a:p>
            <a:pPr marL="257175" indent="-257175" fontAlgn="base">
              <a:lnSpc>
                <a:spcPct val="80000"/>
              </a:lnSpc>
              <a:spcBef>
                <a:spcPct val="20000"/>
              </a:spcBef>
              <a:spcAft>
                <a:spcPct val="0"/>
              </a:spcAft>
              <a:buFontTx/>
              <a:buChar char="•"/>
            </a:pPr>
            <a:r>
              <a:rPr lang="en-US" altLang="en-US" kern="0" dirty="0">
                <a:solidFill>
                  <a:srgbClr val="000066"/>
                </a:solidFill>
                <a:latin typeface="Arial"/>
              </a:rPr>
              <a:t>Look for cracks and weak points.</a:t>
            </a:r>
          </a:p>
          <a:p>
            <a:pPr marL="257175" indent="-257175" fontAlgn="base">
              <a:lnSpc>
                <a:spcPct val="80000"/>
              </a:lnSpc>
              <a:spcBef>
                <a:spcPct val="20000"/>
              </a:spcBef>
              <a:spcAft>
                <a:spcPct val="0"/>
              </a:spcAft>
              <a:buFontTx/>
              <a:buChar char="•"/>
            </a:pPr>
            <a:r>
              <a:rPr lang="en-US" altLang="en-US" kern="0" dirty="0">
                <a:solidFill>
                  <a:srgbClr val="000066"/>
                </a:solidFill>
                <a:latin typeface="Arial"/>
              </a:rPr>
              <a:t>Competent person must periodically inspect ladders.</a:t>
            </a:r>
          </a:p>
        </p:txBody>
      </p:sp>
      <p:pic>
        <p:nvPicPr>
          <p:cNvPr id="10" name="Picture 13" descr="Fall Protection Handbook; Video Shoot (Winchester Homes) 05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1828800"/>
            <a:ext cx="3028950" cy="319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526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78431" y="533400"/>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Ladder Inspection, continued</a:t>
            </a:r>
            <a:br>
              <a:rPr lang="en-US" sz="1350" b="0" kern="0" dirty="0">
                <a:solidFill>
                  <a:sysClr val="windowText" lastClr="000000"/>
                </a:solidFill>
                <a:latin typeface="Calibri"/>
                <a:ea typeface="+mn-ea"/>
                <a:cs typeface="+mn-cs"/>
              </a:rPr>
            </a:br>
            <a:endParaRPr lang="en-US" dirty="0"/>
          </a:p>
        </p:txBody>
      </p:sp>
      <p:sp>
        <p:nvSpPr>
          <p:cNvPr id="5" name="Slide Number Placeholder 4"/>
          <p:cNvSpPr>
            <a:spLocks noGrp="1"/>
          </p:cNvSpPr>
          <p:nvPr>
            <p:ph type="sldNum" sz="quarter" idx="4"/>
          </p:nvPr>
        </p:nvSpPr>
        <p:spPr/>
        <p:txBody>
          <a:bodyPr/>
          <a:lstStyle/>
          <a:p>
            <a:fld id="{83E94348-21A6-41D3-A129-60A65FFBB42D}" type="slidenum">
              <a:rPr lang="en-US" smtClean="0"/>
              <a:pPr/>
              <a:t>39</a:t>
            </a:fld>
            <a:endParaRPr lang="en-US"/>
          </a:p>
        </p:txBody>
      </p:sp>
      <p:pic>
        <p:nvPicPr>
          <p:cNvPr id="6" name="Content Placeholder 5" descr="inspection"/>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057400" y="1524000"/>
            <a:ext cx="5066963" cy="3810000"/>
          </a:xfrm>
          <a:prstGeom prst="rect">
            <a:avLst/>
          </a:prstGeom>
        </p:spPr>
      </p:pic>
    </p:spTree>
    <p:extLst>
      <p:ext uri="{BB962C8B-B14F-4D97-AF65-F5344CB8AC3E}">
        <p14:creationId xmlns:p14="http://schemas.microsoft.com/office/powerpoint/2010/main" val="267964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57200"/>
            <a:ext cx="8310359" cy="487362"/>
          </a:xfrm>
        </p:spPr>
        <p:txBody>
          <a:bodyPr/>
          <a:lstStyle/>
          <a:p>
            <a:r>
              <a:rPr lang="en-US" b="1" kern="0" dirty="0">
                <a:solidFill>
                  <a:srgbClr val="000066"/>
                </a:solidFill>
                <a:effectLst>
                  <a:outerShdw blurRad="38100" dist="38100" dir="2700000" algn="tl">
                    <a:srgbClr val="C0C0C0"/>
                  </a:outerShdw>
                </a:effectLst>
                <a:latin typeface="Arial"/>
              </a:rPr>
              <a:t>Introduction</a:t>
            </a:r>
            <a:br>
              <a:rPr lang="en-US" sz="1200" dirty="0"/>
            </a:br>
            <a:endParaRPr lang="en-US" dirty="0"/>
          </a:p>
        </p:txBody>
      </p:sp>
      <p:sp>
        <p:nvSpPr>
          <p:cNvPr id="8" name="Content Placeholder 7"/>
          <p:cNvSpPr>
            <a:spLocks noGrp="1"/>
          </p:cNvSpPr>
          <p:nvPr>
            <p:ph idx="1"/>
          </p:nvPr>
        </p:nvSpPr>
        <p:spPr>
          <a:xfrm>
            <a:off x="152400" y="1600199"/>
            <a:ext cx="8839200" cy="4343401"/>
          </a:xfrm>
        </p:spPr>
        <p:txBody>
          <a:bodyPr/>
          <a:lstStyle/>
          <a:p>
            <a:r>
              <a:rPr lang="en-US" dirty="0"/>
              <a:t>Falls from ladders are a leading cause of serious and fatal injuries in residential construction. </a:t>
            </a:r>
          </a:p>
          <a:p>
            <a:r>
              <a:rPr lang="en-US" dirty="0"/>
              <a:t>The goals of this course are to help you:</a:t>
            </a:r>
          </a:p>
          <a:p>
            <a:r>
              <a:rPr lang="en-US" dirty="0"/>
              <a:t>understand how to correct or eliminate fall hazards on your job sites related to ladder use.</a:t>
            </a:r>
          </a:p>
          <a:p>
            <a:r>
              <a:rPr lang="en-US" dirty="0"/>
              <a:t>understand the OSHA ladder safety requirements.</a:t>
            </a:r>
          </a:p>
          <a:p>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4</a:t>
            </a:fld>
            <a:endParaRPr lang="en-US"/>
          </a:p>
        </p:txBody>
      </p:sp>
    </p:spTree>
    <p:extLst>
      <p:ext uri="{BB962C8B-B14F-4D97-AF65-F5344CB8AC3E}">
        <p14:creationId xmlns:p14="http://schemas.microsoft.com/office/powerpoint/2010/main" val="3751805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19321"/>
            <a:ext cx="7772400" cy="533399"/>
          </a:xfrm>
        </p:spPr>
        <p:txBody>
          <a:bodyPr/>
          <a:lstStyle/>
          <a:p>
            <a:pPr lvl="0" algn="l" defTabSz="685800">
              <a:spcBef>
                <a:spcPts val="0"/>
              </a:spcBef>
              <a:defRPr/>
            </a:pPr>
            <a:r>
              <a:rPr lang="en-US" sz="3000" kern="0" dirty="0">
                <a:solidFill>
                  <a:srgbClr val="002060"/>
                </a:solidFill>
                <a:effectLst>
                  <a:outerShdw blurRad="38100" dist="38100" dir="2700000" algn="tl">
                    <a:srgbClr val="C0C0C0"/>
                  </a:outerShdw>
                </a:effectLst>
                <a:latin typeface="Arial"/>
                <a:ea typeface="+mn-ea"/>
                <a:cs typeface="+mn-cs"/>
              </a:rPr>
              <a:t>Review</a:t>
            </a:r>
            <a:r>
              <a:rPr lang="en-US" sz="3000" kern="0" dirty="0">
                <a:solidFill>
                  <a:srgbClr val="000066"/>
                </a:solidFill>
                <a:effectLst>
                  <a:outerShdw blurRad="38100" dist="38100" dir="2700000" algn="tl">
                    <a:srgbClr val="C0C0C0"/>
                  </a:outerShdw>
                </a:effectLst>
                <a:latin typeface="Arial"/>
                <a:ea typeface="+mn-ea"/>
                <a:cs typeface="+mn-cs"/>
              </a:rPr>
              <a:t> the Safety Labels on the Ladder</a:t>
            </a:r>
            <a:br>
              <a:rPr lang="en-US" sz="1350" b="0" kern="0" dirty="0">
                <a:solidFill>
                  <a:sysClr val="windowText" lastClr="000000"/>
                </a:solidFill>
                <a:latin typeface="Calibri"/>
                <a:ea typeface="+mn-ea"/>
                <a:cs typeface="+mn-cs"/>
              </a:rPr>
            </a:br>
            <a:endParaRPr lang="en-US" dirty="0"/>
          </a:p>
        </p:txBody>
      </p:sp>
      <p:pic>
        <p:nvPicPr>
          <p:cNvPr id="11" name="Picture 2" descr="Review the Safety Labels on the Ladder&#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4210" y="1981200"/>
            <a:ext cx="2992965" cy="30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Review the Safety Labels on the Ladder&#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58083"/>
            <a:ext cx="2909714" cy="30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805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DEF737-D182-4648-A899-EDF7C73B06A9}"/>
              </a:ext>
            </a:extLst>
          </p:cNvPr>
          <p:cNvSpPr>
            <a:spLocks noGrp="1"/>
          </p:cNvSpPr>
          <p:nvPr>
            <p:ph type="ctrTitle"/>
          </p:nvPr>
        </p:nvSpPr>
        <p:spPr>
          <a:xfrm>
            <a:off x="685800" y="530561"/>
            <a:ext cx="7772400" cy="533399"/>
          </a:xfrm>
        </p:spPr>
        <p:txBody>
          <a:bodyPr/>
          <a:lstStyle/>
          <a:p>
            <a:r>
              <a:rPr lang="en-US" altLang="en-US" kern="0" dirty="0">
                <a:solidFill>
                  <a:srgbClr val="002060"/>
                </a:solidFill>
                <a:latin typeface="Arial"/>
              </a:rPr>
              <a:t>Additional</a:t>
            </a:r>
            <a:r>
              <a:rPr lang="en-US" altLang="en-US" kern="0" dirty="0">
                <a:solidFill>
                  <a:srgbClr val="000066"/>
                </a:solidFill>
                <a:latin typeface="Arial"/>
              </a:rPr>
              <a:t> Safe Work Practices: Ladders</a:t>
            </a:r>
            <a:br>
              <a:rPr lang="en-US" sz="1100" kern="0" dirty="0">
                <a:solidFill>
                  <a:sysClr val="windowText" lastClr="000000"/>
                </a:solidFill>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41</a:t>
            </a:fld>
            <a:endParaRPr lang="en-US"/>
          </a:p>
        </p:txBody>
      </p:sp>
      <p:sp>
        <p:nvSpPr>
          <p:cNvPr id="3" name="Rectangle 2"/>
          <p:cNvSpPr/>
          <p:nvPr/>
        </p:nvSpPr>
        <p:spPr>
          <a:xfrm>
            <a:off x="1752600" y="1752600"/>
            <a:ext cx="6124904" cy="3194721"/>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Extension ladders should not be separated to create two ladders.</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Keep the areas around the tops and bottoms of all ladders clear to prevent trip-and-fall hazards.</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Avoid setting ladders up in high traffic areas or barricade the area around ladder.</a:t>
            </a:r>
          </a:p>
        </p:txBody>
      </p:sp>
    </p:spTree>
    <p:extLst>
      <p:ext uri="{BB962C8B-B14F-4D97-AF65-F5344CB8AC3E}">
        <p14:creationId xmlns:p14="http://schemas.microsoft.com/office/powerpoint/2010/main" val="3544232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BCEBEF-357D-4DB7-9518-66259CD900A2}"/>
              </a:ext>
            </a:extLst>
          </p:cNvPr>
          <p:cNvSpPr>
            <a:spLocks noGrp="1"/>
          </p:cNvSpPr>
          <p:nvPr>
            <p:ph type="ctrTitle"/>
          </p:nvPr>
        </p:nvSpPr>
        <p:spPr>
          <a:xfrm>
            <a:off x="733481" y="564179"/>
            <a:ext cx="7772400" cy="533399"/>
          </a:xfrm>
        </p:spPr>
        <p:txBody>
          <a:bodyPr/>
          <a:lstStyle/>
          <a:p>
            <a:r>
              <a:rPr lang="en-US" kern="0" dirty="0">
                <a:solidFill>
                  <a:srgbClr val="002060"/>
                </a:solidFill>
                <a:latin typeface="Arial"/>
              </a:rPr>
              <a:t>Additional</a:t>
            </a:r>
            <a:r>
              <a:rPr lang="en-US" kern="0" dirty="0">
                <a:solidFill>
                  <a:srgbClr val="000066"/>
                </a:solidFill>
                <a:latin typeface="Arial"/>
              </a:rPr>
              <a:t> Work Practices: Ladder Safety</a:t>
            </a:r>
            <a:br>
              <a:rPr lang="en-US" sz="1100" kern="0" dirty="0">
                <a:solidFill>
                  <a:sysClr val="windowText" lastClr="000000"/>
                </a:solidFill>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42</a:t>
            </a:fld>
            <a:endParaRPr lang="en-US"/>
          </a:p>
        </p:txBody>
      </p:sp>
      <p:sp>
        <p:nvSpPr>
          <p:cNvPr id="3" name="Rectangle 2"/>
          <p:cNvSpPr/>
          <p:nvPr/>
        </p:nvSpPr>
        <p:spPr>
          <a:xfrm>
            <a:off x="1446871" y="1600200"/>
            <a:ext cx="6345621" cy="3194721"/>
          </a:xfrm>
          <a:prstGeom prst="rect">
            <a:avLst/>
          </a:prstGeom>
        </p:spPr>
        <p:txBody>
          <a:bodyPr wrap="square">
            <a:spAutoFit/>
          </a:bodyPr>
          <a:lstStyle/>
          <a:p>
            <a:pPr marL="257175" indent="-257175" eaLnBrk="0" fontAlgn="base" hangingPunct="0">
              <a:spcBef>
                <a:spcPct val="20000"/>
              </a:spcBef>
              <a:spcAft>
                <a:spcPct val="0"/>
              </a:spcAft>
              <a:buFontTx/>
              <a:buChar char="•"/>
            </a:pPr>
            <a:r>
              <a:rPr lang="en-US" altLang="en-US" sz="2400" kern="0" dirty="0">
                <a:solidFill>
                  <a:srgbClr val="000066"/>
                </a:solidFill>
                <a:latin typeface="Arial"/>
              </a:rPr>
              <a:t>Ladders must be kept free of oil, grease, and other slipping hazards.</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Consider using a rope to raise/lower materials instead of carrying items while climbing a ladder.</a:t>
            </a:r>
          </a:p>
          <a:p>
            <a:pPr marL="257175" indent="-257175" eaLnBrk="0" fontAlgn="base" hangingPunct="0">
              <a:spcBef>
                <a:spcPct val="20000"/>
              </a:spcBef>
              <a:spcAft>
                <a:spcPct val="0"/>
              </a:spcAft>
              <a:buFontTx/>
              <a:buChar char="•"/>
            </a:pPr>
            <a:r>
              <a:rPr lang="en-US" altLang="en-US" sz="2400" kern="0" dirty="0">
                <a:solidFill>
                  <a:srgbClr val="000066"/>
                </a:solidFill>
                <a:latin typeface="Arial"/>
              </a:rPr>
              <a:t>Do </a:t>
            </a:r>
            <a:r>
              <a:rPr lang="en-US" altLang="en-US" sz="2400" b="1" u="sng" kern="0" dirty="0">
                <a:solidFill>
                  <a:srgbClr val="000066"/>
                </a:solidFill>
                <a:latin typeface="Arial"/>
              </a:rPr>
              <a:t>NOT</a:t>
            </a:r>
            <a:r>
              <a:rPr lang="en-US" altLang="en-US" sz="2400" kern="0" dirty="0">
                <a:solidFill>
                  <a:srgbClr val="000066"/>
                </a:solidFill>
                <a:latin typeface="Arial"/>
              </a:rPr>
              <a:t> use metal or aluminum ladders near exposed energized electrical equipment.</a:t>
            </a:r>
          </a:p>
        </p:txBody>
      </p:sp>
    </p:spTree>
    <p:extLst>
      <p:ext uri="{BB962C8B-B14F-4D97-AF65-F5344CB8AC3E}">
        <p14:creationId xmlns:p14="http://schemas.microsoft.com/office/powerpoint/2010/main" val="581965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D1750A-0C95-457C-9223-D9F155517CAB}"/>
              </a:ext>
            </a:extLst>
          </p:cNvPr>
          <p:cNvSpPr>
            <a:spLocks noGrp="1"/>
          </p:cNvSpPr>
          <p:nvPr>
            <p:ph type="ctrTitle"/>
          </p:nvPr>
        </p:nvSpPr>
        <p:spPr>
          <a:xfrm>
            <a:off x="838200" y="457200"/>
            <a:ext cx="7772400" cy="533399"/>
          </a:xfrm>
        </p:spPr>
        <p:txBody>
          <a:bodyPr/>
          <a:lstStyle/>
          <a:p>
            <a:r>
              <a:rPr lang="en-US" dirty="0"/>
              <a:t>Workshop</a:t>
            </a:r>
          </a:p>
        </p:txBody>
      </p:sp>
      <p:sp>
        <p:nvSpPr>
          <p:cNvPr id="5" name="Slide Number Placeholder 4"/>
          <p:cNvSpPr>
            <a:spLocks noGrp="1"/>
          </p:cNvSpPr>
          <p:nvPr>
            <p:ph type="sldNum" sz="quarter" idx="4"/>
          </p:nvPr>
        </p:nvSpPr>
        <p:spPr/>
        <p:txBody>
          <a:bodyPr/>
          <a:lstStyle/>
          <a:p>
            <a:fld id="{83E94348-21A6-41D3-A129-60A65FFBB42D}" type="slidenum">
              <a:rPr lang="en-US" smtClean="0"/>
              <a:pPr/>
              <a:t>43</a:t>
            </a:fld>
            <a:endParaRPr lang="en-US"/>
          </a:p>
        </p:txBody>
      </p:sp>
      <p:sp>
        <p:nvSpPr>
          <p:cNvPr id="2" name="Rectangle 1"/>
          <p:cNvSpPr/>
          <p:nvPr/>
        </p:nvSpPr>
        <p:spPr>
          <a:xfrm>
            <a:off x="3048000" y="1828800"/>
            <a:ext cx="3048785" cy="2529923"/>
          </a:xfrm>
          <a:prstGeom prst="rect">
            <a:avLst/>
          </a:prstGeom>
        </p:spPr>
        <p:txBody>
          <a:bodyPr wrap="square">
            <a:spAutoFit/>
          </a:bodyPr>
          <a:lstStyle/>
          <a:p>
            <a:pPr lvl="0" eaLnBrk="0" fontAlgn="base" hangingPunct="0">
              <a:spcBef>
                <a:spcPct val="20000"/>
              </a:spcBef>
              <a:spcAft>
                <a:spcPct val="0"/>
              </a:spcAft>
            </a:pPr>
            <a:r>
              <a:rPr lang="en-US" altLang="en-US" sz="4950" kern="0" dirty="0">
                <a:solidFill>
                  <a:srgbClr val="000066"/>
                </a:solidFill>
                <a:latin typeface="Arial"/>
              </a:rPr>
              <a:t>Section 4:</a:t>
            </a:r>
          </a:p>
          <a:p>
            <a:pPr lvl="0" eaLnBrk="0" fontAlgn="base" hangingPunct="0">
              <a:spcBef>
                <a:spcPct val="20000"/>
              </a:spcBef>
              <a:spcAft>
                <a:spcPct val="0"/>
              </a:spcAft>
            </a:pPr>
            <a:r>
              <a:rPr lang="en-US" altLang="en-US" sz="4950" kern="0" dirty="0">
                <a:solidFill>
                  <a:srgbClr val="000066"/>
                </a:solidFill>
                <a:latin typeface="Arial"/>
              </a:rPr>
              <a:t>   Group Workshop </a:t>
            </a:r>
          </a:p>
        </p:txBody>
      </p:sp>
    </p:spTree>
    <p:extLst>
      <p:ext uri="{BB962C8B-B14F-4D97-AF65-F5344CB8AC3E}">
        <p14:creationId xmlns:p14="http://schemas.microsoft.com/office/powerpoint/2010/main" val="2206662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743087"/>
            <a:ext cx="7772400" cy="533399"/>
          </a:xfrm>
        </p:spPr>
        <p:txBody>
          <a:bodyPr/>
          <a:lstStyle/>
          <a:p>
            <a:pPr lvl="0" algn="l" defTabSz="685800">
              <a:spcBef>
                <a:spcPts val="0"/>
              </a:spcBef>
              <a:defRPr/>
            </a:pPr>
            <a:r>
              <a:rPr lang="en-US" sz="3000" kern="0" dirty="0">
                <a:solidFill>
                  <a:srgbClr val="000066"/>
                </a:solidFill>
                <a:effectLst>
                  <a:outerShdw blurRad="38100" dist="38100" dir="2700000" algn="tl">
                    <a:srgbClr val="C0C0C0"/>
                  </a:outerShdw>
                </a:effectLst>
                <a:latin typeface="Arial"/>
                <a:ea typeface="+mn-ea"/>
                <a:cs typeface="+mn-cs"/>
              </a:rPr>
              <a:t>Hazard Violation Workshop</a:t>
            </a:r>
            <a:br>
              <a:rPr lang="en-US" sz="1350" b="0" kern="0" dirty="0">
                <a:solidFill>
                  <a:sysClr val="windowText" lastClr="000000"/>
                </a:solidFill>
                <a:latin typeface="Calibri"/>
                <a:ea typeface="+mn-ea"/>
                <a:cs typeface="+mn-cs"/>
              </a:rPr>
            </a:br>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44</a:t>
            </a:fld>
            <a:endParaRPr lang="en-US"/>
          </a:p>
        </p:txBody>
      </p:sp>
      <p:sp>
        <p:nvSpPr>
          <p:cNvPr id="3" name="Rectangle 2"/>
          <p:cNvSpPr/>
          <p:nvPr/>
        </p:nvSpPr>
        <p:spPr>
          <a:xfrm>
            <a:off x="1143000" y="1752600"/>
            <a:ext cx="7019365" cy="3046988"/>
          </a:xfrm>
          <a:prstGeom prst="rect">
            <a:avLst/>
          </a:prstGeom>
        </p:spPr>
        <p:txBody>
          <a:bodyPr wrap="square">
            <a:spAutoFit/>
          </a:bodyPr>
          <a:lstStyle/>
          <a:p>
            <a:pPr defTabSz="685800">
              <a:defRPr/>
            </a:pPr>
            <a:r>
              <a:rPr lang="en-US" altLang="en-US" sz="2400" kern="0" dirty="0">
                <a:solidFill>
                  <a:srgbClr val="000066"/>
                </a:solidFill>
                <a:latin typeface="Arial"/>
              </a:rPr>
              <a:t>Students will review a series of photographs of ladders and scaffolds in use on a jobsite. The assignment is to identify the hazards in each photo and discuss the corrective action required to correct the hazard.  (Note: Some of the photos are of correct safe work practices.) </a:t>
            </a:r>
          </a:p>
          <a:p>
            <a:pPr defTabSz="685800">
              <a:defRPr/>
            </a:pPr>
            <a:endParaRPr lang="en-US" altLang="en-US" sz="2400" kern="0" dirty="0">
              <a:solidFill>
                <a:srgbClr val="000066"/>
              </a:solidFill>
              <a:latin typeface="Arial"/>
            </a:endParaRPr>
          </a:p>
          <a:p>
            <a:pPr algn="ctr" defTabSz="685800">
              <a:defRPr/>
            </a:pPr>
            <a:r>
              <a:rPr lang="en-US" altLang="en-US" sz="2400" b="1" kern="0" dirty="0">
                <a:solidFill>
                  <a:srgbClr val="000066"/>
                </a:solidFill>
                <a:latin typeface="Arial"/>
              </a:rPr>
              <a:t>You Play OSHA! </a:t>
            </a:r>
            <a:endParaRPr lang="en-US" sz="1350" kern="0" dirty="0">
              <a:solidFill>
                <a:sysClr val="windowText" lastClr="000000"/>
              </a:solidFill>
            </a:endParaRPr>
          </a:p>
        </p:txBody>
      </p:sp>
    </p:spTree>
    <p:extLst>
      <p:ext uri="{BB962C8B-B14F-4D97-AF65-F5344CB8AC3E}">
        <p14:creationId xmlns:p14="http://schemas.microsoft.com/office/powerpoint/2010/main" val="1096144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#1</a:t>
            </a:r>
            <a:br>
              <a:rPr lang="en-US" dirty="0"/>
            </a:br>
            <a:endParaRPr lang="en-US" dirty="0"/>
          </a:p>
        </p:txBody>
      </p:sp>
      <p:pic>
        <p:nvPicPr>
          <p:cNvPr id="10" name="Content Placeholder 2" descr="photo of house with ladder on the roof "/>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799" y="2044039"/>
            <a:ext cx="4611329" cy="30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45</a:t>
            </a:fld>
            <a:endParaRPr lang="en-US"/>
          </a:p>
        </p:txBody>
      </p:sp>
    </p:spTree>
    <p:extLst>
      <p:ext uri="{BB962C8B-B14F-4D97-AF65-F5344CB8AC3E}">
        <p14:creationId xmlns:p14="http://schemas.microsoft.com/office/powerpoint/2010/main" val="1242645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#2</a:t>
            </a:r>
            <a:br>
              <a:rPr lang="en-US" dirty="0"/>
            </a:br>
            <a:endParaRPr lang="en-US" dirty="0"/>
          </a:p>
        </p:txBody>
      </p:sp>
      <p:pic>
        <p:nvPicPr>
          <p:cNvPr id="4" name="Content Placeholder 3" descr="old bent steel drum as scafolding "/>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86000" y="1861344"/>
            <a:ext cx="4572000" cy="3257550"/>
          </a:xfrm>
        </p:spPr>
      </p:pic>
      <p:sp>
        <p:nvSpPr>
          <p:cNvPr id="5" name="Slide Number Placeholder 4"/>
          <p:cNvSpPr>
            <a:spLocks noGrp="1"/>
          </p:cNvSpPr>
          <p:nvPr>
            <p:ph type="sldNum" sz="quarter" idx="4"/>
          </p:nvPr>
        </p:nvSpPr>
        <p:spPr/>
        <p:txBody>
          <a:bodyPr/>
          <a:lstStyle/>
          <a:p>
            <a:fld id="{83E94348-21A6-41D3-A129-60A65FFBB42D}" type="slidenum">
              <a:rPr lang="en-US" smtClean="0"/>
              <a:pPr/>
              <a:t>46</a:t>
            </a:fld>
            <a:endParaRPr lang="en-US"/>
          </a:p>
        </p:txBody>
      </p:sp>
    </p:spTree>
    <p:extLst>
      <p:ext uri="{BB962C8B-B14F-4D97-AF65-F5344CB8AC3E}">
        <p14:creationId xmlns:p14="http://schemas.microsoft.com/office/powerpoint/2010/main" val="2811356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#3</a:t>
            </a:r>
            <a:br>
              <a:rPr lang="en-US" dirty="0"/>
            </a:br>
            <a:endParaRPr lang="en-US" dirty="0"/>
          </a:p>
        </p:txBody>
      </p:sp>
      <p:pic>
        <p:nvPicPr>
          <p:cNvPr id="10" name="Picture 4" descr="proper ladder use"/>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09700" y="1860602"/>
            <a:ext cx="5879306" cy="33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47</a:t>
            </a:fld>
            <a:endParaRPr lang="en-US"/>
          </a:p>
        </p:txBody>
      </p:sp>
    </p:spTree>
    <p:extLst>
      <p:ext uri="{BB962C8B-B14F-4D97-AF65-F5344CB8AC3E}">
        <p14:creationId xmlns:p14="http://schemas.microsoft.com/office/powerpoint/2010/main" val="3720733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#4</a:t>
            </a:r>
            <a:br>
              <a:rPr lang="en-US" dirty="0"/>
            </a:br>
            <a:endParaRPr lang="en-US" dirty="0"/>
          </a:p>
        </p:txBody>
      </p:sp>
      <p:sp>
        <p:nvSpPr>
          <p:cNvPr id="4" name="Content Placeholder 3" hidden="1"/>
          <p:cNvSpPr>
            <a:spLocks noGrp="1"/>
          </p:cNvSpPr>
          <p:nvPr>
            <p:ph idx="1"/>
          </p:nvPr>
        </p:nvSpPr>
        <p:spPr/>
        <p:txBody>
          <a:bodyPr/>
          <a:lstStyle/>
          <a:p>
            <a:endParaRPr lang="en-US" dirty="0"/>
          </a:p>
        </p:txBody>
      </p:sp>
      <p:pic>
        <p:nvPicPr>
          <p:cNvPr id="10" name="Picture 4" descr="inproper ladder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866137"/>
            <a:ext cx="4686300" cy="53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48</a:t>
            </a:fld>
            <a:endParaRPr lang="en-US"/>
          </a:p>
        </p:txBody>
      </p:sp>
    </p:spTree>
    <p:extLst>
      <p:ext uri="{BB962C8B-B14F-4D97-AF65-F5344CB8AC3E}">
        <p14:creationId xmlns:p14="http://schemas.microsoft.com/office/powerpoint/2010/main" val="1875676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#5</a:t>
            </a:r>
            <a:br>
              <a:rPr lang="en-US" dirty="0"/>
            </a:br>
            <a:endParaRPr lang="en-US" dirty="0"/>
          </a:p>
        </p:txBody>
      </p:sp>
      <p:sp>
        <p:nvSpPr>
          <p:cNvPr id="4" name="Content Placeholder 3" hidden="1"/>
          <p:cNvSpPr>
            <a:spLocks noGrp="1"/>
          </p:cNvSpPr>
          <p:nvPr>
            <p:ph idx="1"/>
          </p:nvPr>
        </p:nvSpPr>
        <p:spPr/>
        <p:txBody>
          <a:bodyPr/>
          <a:lstStyle/>
          <a:p>
            <a:endParaRPr lang="en-US"/>
          </a:p>
        </p:txBody>
      </p:sp>
      <p:pic>
        <p:nvPicPr>
          <p:cNvPr id="10" name="Picture 4" descr="haza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624792"/>
            <a:ext cx="4229100" cy="383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49</a:t>
            </a:fld>
            <a:endParaRPr lang="en-US"/>
          </a:p>
        </p:txBody>
      </p:sp>
    </p:spTree>
    <p:extLst>
      <p:ext uri="{BB962C8B-B14F-4D97-AF65-F5344CB8AC3E}">
        <p14:creationId xmlns:p14="http://schemas.microsoft.com/office/powerpoint/2010/main" val="271253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533400"/>
            <a:ext cx="8310359" cy="487362"/>
          </a:xfrm>
        </p:spPr>
        <p:txBody>
          <a:bodyPr/>
          <a:lstStyle/>
          <a:p>
            <a:pPr lvl="0">
              <a:spcBef>
                <a:spcPts val="0"/>
              </a:spcBef>
            </a:pPr>
            <a:r>
              <a:rPr lang="en-US" sz="3000" b="1" kern="0" dirty="0">
                <a:solidFill>
                  <a:srgbClr val="000066"/>
                </a:solidFill>
                <a:effectLst>
                  <a:outerShdw blurRad="38100" dist="38100" dir="2700000" algn="tl">
                    <a:srgbClr val="C0C0C0"/>
                  </a:outerShdw>
                </a:effectLst>
                <a:latin typeface="Arial"/>
                <a:ea typeface="+mn-ea"/>
                <a:cs typeface="+mn-cs"/>
              </a:rPr>
              <a:t>Course Objectives</a:t>
            </a:r>
            <a:br>
              <a:rPr lang="en-US" sz="1350" dirty="0">
                <a:solidFill>
                  <a:prstClr val="black"/>
                </a:solidFill>
                <a:latin typeface="Calibri"/>
                <a:ea typeface="+mn-ea"/>
                <a:cs typeface="+mn-cs"/>
              </a:rPr>
            </a:br>
            <a:endParaRPr lang="en-US" dirty="0"/>
          </a:p>
        </p:txBody>
      </p:sp>
      <p:sp>
        <p:nvSpPr>
          <p:cNvPr id="8" name="Content Placeholder 7"/>
          <p:cNvSpPr>
            <a:spLocks noGrp="1"/>
          </p:cNvSpPr>
          <p:nvPr>
            <p:ph idx="1"/>
          </p:nvPr>
        </p:nvSpPr>
        <p:spPr>
          <a:xfrm>
            <a:off x="1143000" y="1676400"/>
            <a:ext cx="6019800" cy="4144961"/>
          </a:xfrm>
        </p:spPr>
        <p:txBody>
          <a:bodyPr/>
          <a:lstStyle/>
          <a:p>
            <a:pPr marL="457200" indent="-457200" fontAlgn="base">
              <a:buFontTx/>
              <a:buAutoNum type="arabicPeriod"/>
            </a:pPr>
            <a:r>
              <a:rPr lang="en-US" altLang="en-US" kern="0" dirty="0">
                <a:solidFill>
                  <a:srgbClr val="000066"/>
                </a:solidFill>
                <a:latin typeface="Arial"/>
              </a:rPr>
              <a:t>Identify the importance of preventing falls from ladders.</a:t>
            </a:r>
          </a:p>
          <a:p>
            <a:pPr marL="457200" indent="-457200" fontAlgn="base">
              <a:lnSpc>
                <a:spcPct val="80000"/>
              </a:lnSpc>
              <a:spcAft>
                <a:spcPct val="0"/>
              </a:spcAft>
              <a:buFontTx/>
              <a:buAutoNum type="arabicPeriod"/>
            </a:pPr>
            <a:r>
              <a:rPr lang="en-US" altLang="en-US" kern="0" dirty="0">
                <a:solidFill>
                  <a:srgbClr val="000066"/>
                </a:solidFill>
                <a:latin typeface="Arial"/>
              </a:rPr>
              <a:t>Recognize fall hazards associated with ladder use.</a:t>
            </a:r>
          </a:p>
          <a:p>
            <a:pPr marL="457200" indent="-457200" fontAlgn="base">
              <a:lnSpc>
                <a:spcPct val="80000"/>
              </a:lnSpc>
              <a:spcAft>
                <a:spcPct val="0"/>
              </a:spcAft>
              <a:buFontTx/>
              <a:buAutoNum type="arabicPeriod"/>
            </a:pPr>
            <a:r>
              <a:rPr lang="en-US" altLang="en-US" kern="0" dirty="0">
                <a:solidFill>
                  <a:srgbClr val="000066"/>
                </a:solidFill>
                <a:latin typeface="Arial"/>
              </a:rPr>
              <a:t>Identify OSHA requirements for ladders.  </a:t>
            </a:r>
          </a:p>
          <a:p>
            <a:pPr marL="457200" indent="-457200" fontAlgn="base">
              <a:lnSpc>
                <a:spcPct val="80000"/>
              </a:lnSpc>
              <a:spcAft>
                <a:spcPct val="0"/>
              </a:spcAft>
              <a:buFontTx/>
              <a:buAutoNum type="arabicPeriod"/>
            </a:pPr>
            <a:r>
              <a:rPr lang="en-US" altLang="en-US" kern="0" dirty="0">
                <a:solidFill>
                  <a:srgbClr val="000066"/>
                </a:solidFill>
                <a:latin typeface="Arial"/>
              </a:rPr>
              <a:t>Identify work practices for using ladders safely.</a:t>
            </a:r>
          </a:p>
          <a:p>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5</a:t>
            </a:fld>
            <a:endParaRPr lang="en-US"/>
          </a:p>
        </p:txBody>
      </p:sp>
    </p:spTree>
    <p:extLst>
      <p:ext uri="{BB962C8B-B14F-4D97-AF65-F5344CB8AC3E}">
        <p14:creationId xmlns:p14="http://schemas.microsoft.com/office/powerpoint/2010/main" val="1840268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#6</a:t>
            </a:r>
            <a:br>
              <a:rPr lang="en-US" dirty="0"/>
            </a:br>
            <a:endParaRPr lang="en-US" dirty="0"/>
          </a:p>
        </p:txBody>
      </p:sp>
      <p:sp>
        <p:nvSpPr>
          <p:cNvPr id="4" name="Content Placeholder 3" hidden="1"/>
          <p:cNvSpPr>
            <a:spLocks noGrp="1"/>
          </p:cNvSpPr>
          <p:nvPr>
            <p:ph idx="1"/>
          </p:nvPr>
        </p:nvSpPr>
        <p:spPr/>
        <p:txBody>
          <a:bodyPr/>
          <a:lstStyle/>
          <a:p>
            <a:endParaRPr lang="en-US"/>
          </a:p>
        </p:txBody>
      </p:sp>
      <p:pic>
        <p:nvPicPr>
          <p:cNvPr id="10" name="Picture 4" descr="proper ladder secru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5619" y="1596568"/>
            <a:ext cx="4114800" cy="38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50</a:t>
            </a:fld>
            <a:endParaRPr lang="en-US"/>
          </a:p>
        </p:txBody>
      </p:sp>
    </p:spTree>
    <p:extLst>
      <p:ext uri="{BB962C8B-B14F-4D97-AF65-F5344CB8AC3E}">
        <p14:creationId xmlns:p14="http://schemas.microsoft.com/office/powerpoint/2010/main" val="87956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#7</a:t>
            </a:r>
            <a:br>
              <a:rPr lang="en-US" dirty="0"/>
            </a:br>
            <a:endParaRPr lang="en-US" dirty="0"/>
          </a:p>
        </p:txBody>
      </p:sp>
      <p:sp>
        <p:nvSpPr>
          <p:cNvPr id="4" name="Content Placeholder 3" hidden="1"/>
          <p:cNvSpPr>
            <a:spLocks noGrp="1"/>
          </p:cNvSpPr>
          <p:nvPr>
            <p:ph idx="1"/>
          </p:nvPr>
        </p:nvSpPr>
        <p:spPr/>
        <p:txBody>
          <a:bodyPr/>
          <a:lstStyle/>
          <a:p>
            <a:endParaRPr lang="en-US" dirty="0"/>
          </a:p>
        </p:txBody>
      </p:sp>
      <p:pic>
        <p:nvPicPr>
          <p:cNvPr id="10" name="Picture 4" descr="improper positio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5884" y="1662130"/>
            <a:ext cx="5557838" cy="429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51</a:t>
            </a:fld>
            <a:endParaRPr lang="en-US"/>
          </a:p>
        </p:txBody>
      </p:sp>
    </p:spTree>
    <p:extLst>
      <p:ext uri="{BB962C8B-B14F-4D97-AF65-F5344CB8AC3E}">
        <p14:creationId xmlns:p14="http://schemas.microsoft.com/office/powerpoint/2010/main" val="1120814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#8</a:t>
            </a:r>
            <a:br>
              <a:rPr lang="en-US" dirty="0"/>
            </a:br>
            <a:endParaRPr lang="en-US" dirty="0"/>
          </a:p>
        </p:txBody>
      </p:sp>
      <p:sp>
        <p:nvSpPr>
          <p:cNvPr id="4" name="Content Placeholder 3" hidden="1"/>
          <p:cNvSpPr>
            <a:spLocks noGrp="1"/>
          </p:cNvSpPr>
          <p:nvPr>
            <p:ph idx="1"/>
          </p:nvPr>
        </p:nvSpPr>
        <p:spPr/>
        <p:txBody>
          <a:bodyPr/>
          <a:lstStyle/>
          <a:p>
            <a:endParaRPr lang="en-US"/>
          </a:p>
        </p:txBody>
      </p:sp>
      <p:pic>
        <p:nvPicPr>
          <p:cNvPr id="10" name="Picture 5" descr="incorrect an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4464" y="1524000"/>
            <a:ext cx="3637110" cy="381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52</a:t>
            </a:fld>
            <a:endParaRPr lang="en-US"/>
          </a:p>
        </p:txBody>
      </p:sp>
    </p:spTree>
    <p:extLst>
      <p:ext uri="{BB962C8B-B14F-4D97-AF65-F5344CB8AC3E}">
        <p14:creationId xmlns:p14="http://schemas.microsoft.com/office/powerpoint/2010/main" val="2345651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2856"/>
                </a:solidFill>
              </a:rPr>
              <a:t>Picture #9</a:t>
            </a:r>
            <a:br>
              <a:rPr lang="en-US" dirty="0"/>
            </a:br>
            <a:endParaRPr lang="en-US" dirty="0"/>
          </a:p>
        </p:txBody>
      </p:sp>
      <p:sp>
        <p:nvSpPr>
          <p:cNvPr id="4" name="Content Placeholder 3" hidden="1"/>
          <p:cNvSpPr>
            <a:spLocks noGrp="1"/>
          </p:cNvSpPr>
          <p:nvPr>
            <p:ph idx="1"/>
          </p:nvPr>
        </p:nvSpPr>
        <p:spPr/>
        <p:txBody>
          <a:bodyPr/>
          <a:lstStyle/>
          <a:p>
            <a:endParaRPr lang="en-US"/>
          </a:p>
        </p:txBody>
      </p:sp>
      <p:pic>
        <p:nvPicPr>
          <p:cNvPr id="10" name="Picture 4" descr="haz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1752600"/>
            <a:ext cx="4743450" cy="387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83E94348-21A6-41D3-A129-60A65FFBB42D}" type="slidenum">
              <a:rPr lang="en-US" smtClean="0"/>
              <a:pPr/>
              <a:t>53</a:t>
            </a:fld>
            <a:endParaRPr lang="en-US"/>
          </a:p>
        </p:txBody>
      </p:sp>
    </p:spTree>
    <p:extLst>
      <p:ext uri="{BB962C8B-B14F-4D97-AF65-F5344CB8AC3E}">
        <p14:creationId xmlns:p14="http://schemas.microsoft.com/office/powerpoint/2010/main" val="3964295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800" dirty="0">
                <a:solidFill>
                  <a:schemeClr val="bg1"/>
                </a:solidFill>
              </a:rPr>
              <a:t>questions</a:t>
            </a:r>
          </a:p>
        </p:txBody>
      </p:sp>
      <p:sp>
        <p:nvSpPr>
          <p:cNvPr id="5" name="Slide Number Placeholder 4"/>
          <p:cNvSpPr>
            <a:spLocks noGrp="1"/>
          </p:cNvSpPr>
          <p:nvPr>
            <p:ph type="sldNum" sz="quarter" idx="4"/>
          </p:nvPr>
        </p:nvSpPr>
        <p:spPr/>
        <p:txBody>
          <a:bodyPr/>
          <a:lstStyle/>
          <a:p>
            <a:fld id="{83E94348-21A6-41D3-A129-60A65FFBB42D}" type="slidenum">
              <a:rPr lang="en-US" smtClean="0"/>
              <a:pPr/>
              <a:t>54</a:t>
            </a:fld>
            <a:endParaRPr lang="en-US"/>
          </a:p>
        </p:txBody>
      </p:sp>
      <p:sp>
        <p:nvSpPr>
          <p:cNvPr id="3" name="TextBox 2"/>
          <p:cNvSpPr txBox="1"/>
          <p:nvPr/>
        </p:nvSpPr>
        <p:spPr>
          <a:xfrm flipH="1">
            <a:off x="2743200" y="2362200"/>
            <a:ext cx="4002134" cy="784830"/>
          </a:xfrm>
          <a:prstGeom prst="rect">
            <a:avLst/>
          </a:prstGeom>
          <a:noFill/>
        </p:spPr>
        <p:txBody>
          <a:bodyPr wrap="square" rtlCol="0">
            <a:spAutoFit/>
          </a:bodyPr>
          <a:lstStyle/>
          <a:p>
            <a:r>
              <a:rPr lang="en-US" sz="4500" dirty="0">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360486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600162"/>
            <a:ext cx="8310359" cy="487362"/>
          </a:xfrm>
        </p:spPr>
        <p:txBody>
          <a:bodyPr/>
          <a:lstStyle/>
          <a:p>
            <a:pPr lvl="0">
              <a:spcBef>
                <a:spcPts val="0"/>
              </a:spcBef>
            </a:pPr>
            <a:r>
              <a:rPr lang="en-US" sz="3000" b="1" kern="0" dirty="0">
                <a:solidFill>
                  <a:srgbClr val="000066"/>
                </a:solidFill>
                <a:effectLst>
                  <a:outerShdw blurRad="38100" dist="38100" dir="2700000" algn="tl">
                    <a:srgbClr val="C0C0C0"/>
                  </a:outerShdw>
                </a:effectLst>
                <a:latin typeface="Arial"/>
                <a:ea typeface="+mn-ea"/>
                <a:cs typeface="+mn-cs"/>
              </a:rPr>
              <a:t>Course Agenda</a:t>
            </a:r>
            <a:br>
              <a:rPr lang="en-US" sz="1350" dirty="0">
                <a:solidFill>
                  <a:prstClr val="black"/>
                </a:solidFill>
                <a:latin typeface="Calibri"/>
                <a:ea typeface="+mn-ea"/>
                <a:cs typeface="+mn-cs"/>
              </a:rPr>
            </a:br>
            <a:endParaRPr lang="en-US" dirty="0"/>
          </a:p>
        </p:txBody>
      </p:sp>
      <p:sp>
        <p:nvSpPr>
          <p:cNvPr id="8" name="Content Placeholder 7"/>
          <p:cNvSpPr>
            <a:spLocks noGrp="1"/>
          </p:cNvSpPr>
          <p:nvPr>
            <p:ph idx="1"/>
          </p:nvPr>
        </p:nvSpPr>
        <p:spPr>
          <a:xfrm>
            <a:off x="1752600" y="1905000"/>
            <a:ext cx="5257800" cy="2849561"/>
          </a:xfrm>
        </p:spPr>
        <p:txBody>
          <a:bodyPr/>
          <a:lstStyle/>
          <a:p>
            <a:pPr marL="257175" indent="-257175" fontAlgn="base">
              <a:spcAft>
                <a:spcPct val="0"/>
              </a:spcAft>
              <a:buFontTx/>
              <a:buChar char="•"/>
            </a:pPr>
            <a:r>
              <a:rPr lang="en-US" altLang="en-US" b="1" kern="0" dirty="0">
                <a:solidFill>
                  <a:srgbClr val="000066"/>
                </a:solidFill>
                <a:latin typeface="Arial"/>
              </a:rPr>
              <a:t>Section 1:</a:t>
            </a:r>
            <a:r>
              <a:rPr lang="en-US" altLang="en-US" kern="0" dirty="0">
                <a:solidFill>
                  <a:srgbClr val="000066"/>
                </a:solidFill>
                <a:latin typeface="Arial"/>
              </a:rPr>
              <a:t> Overview</a:t>
            </a:r>
          </a:p>
          <a:p>
            <a:pPr marL="257175" indent="-257175" fontAlgn="base">
              <a:spcAft>
                <a:spcPct val="0"/>
              </a:spcAft>
              <a:buFontTx/>
              <a:buChar char="•"/>
            </a:pPr>
            <a:r>
              <a:rPr lang="en-US" altLang="en-US" b="1" kern="0" dirty="0">
                <a:solidFill>
                  <a:srgbClr val="000066"/>
                </a:solidFill>
                <a:latin typeface="Arial"/>
              </a:rPr>
              <a:t>Section 2:</a:t>
            </a:r>
            <a:r>
              <a:rPr lang="en-US" altLang="en-US" kern="0" dirty="0">
                <a:solidFill>
                  <a:srgbClr val="000066"/>
                </a:solidFill>
                <a:latin typeface="Arial"/>
              </a:rPr>
              <a:t> Ladder Safety</a:t>
            </a:r>
          </a:p>
          <a:p>
            <a:pPr marL="257175" indent="-257175" fontAlgn="base">
              <a:spcAft>
                <a:spcPct val="0"/>
              </a:spcAft>
              <a:buFontTx/>
              <a:buChar char="•"/>
            </a:pPr>
            <a:r>
              <a:rPr lang="en-US" altLang="en-US" b="1" kern="0" dirty="0">
                <a:solidFill>
                  <a:srgbClr val="000066"/>
                </a:solidFill>
                <a:latin typeface="Arial"/>
              </a:rPr>
              <a:t>Section 3:</a:t>
            </a:r>
            <a:r>
              <a:rPr lang="en-US" altLang="en-US" kern="0" dirty="0">
                <a:solidFill>
                  <a:srgbClr val="000066"/>
                </a:solidFill>
                <a:latin typeface="Arial"/>
              </a:rPr>
              <a:t> Group Workshop</a:t>
            </a:r>
          </a:p>
          <a:p>
            <a:pPr marL="257175" indent="-257175" fontAlgn="base">
              <a:spcAft>
                <a:spcPct val="0"/>
              </a:spcAft>
              <a:buFontTx/>
              <a:buChar char="•"/>
            </a:pPr>
            <a:r>
              <a:rPr lang="en-US" altLang="en-US" b="1" kern="0" dirty="0">
                <a:solidFill>
                  <a:srgbClr val="000066"/>
                </a:solidFill>
                <a:latin typeface="Arial"/>
              </a:rPr>
              <a:t>Section 4:</a:t>
            </a:r>
            <a:r>
              <a:rPr lang="en-US" altLang="en-US" kern="0" dirty="0">
                <a:solidFill>
                  <a:srgbClr val="000066"/>
                </a:solidFill>
                <a:latin typeface="Arial"/>
              </a:rPr>
              <a:t> Post Test and Review</a:t>
            </a:r>
          </a:p>
          <a:p>
            <a:endParaRPr lang="en-US" dirty="0"/>
          </a:p>
        </p:txBody>
      </p:sp>
      <p:sp>
        <p:nvSpPr>
          <p:cNvPr id="6" name="Slide Number Placeholder 5"/>
          <p:cNvSpPr>
            <a:spLocks noGrp="1"/>
          </p:cNvSpPr>
          <p:nvPr>
            <p:ph type="sldNum" sz="quarter" idx="4"/>
          </p:nvPr>
        </p:nvSpPr>
        <p:spPr/>
        <p:txBody>
          <a:bodyPr/>
          <a:lstStyle/>
          <a:p>
            <a:fld id="{83E94348-21A6-41D3-A129-60A65FFBB42D}" type="slidenum">
              <a:rPr lang="en-US" smtClean="0"/>
              <a:pPr/>
              <a:t>6</a:t>
            </a:fld>
            <a:endParaRPr lang="en-US"/>
          </a:p>
        </p:txBody>
      </p:sp>
    </p:spTree>
    <p:extLst>
      <p:ext uri="{BB962C8B-B14F-4D97-AF65-F5344CB8AC3E}">
        <p14:creationId xmlns:p14="http://schemas.microsoft.com/office/powerpoint/2010/main" val="258341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lvl="0" eaLnBrk="0" fontAlgn="base" hangingPunct="0">
              <a:spcBef>
                <a:spcPct val="20000"/>
              </a:spcBef>
              <a:spcAft>
                <a:spcPct val="0"/>
              </a:spcAft>
            </a:pPr>
            <a:r>
              <a:rPr lang="en-US" altLang="en-US" sz="4500" b="0" kern="0" dirty="0">
                <a:solidFill>
                  <a:srgbClr val="000066"/>
                </a:solidFill>
                <a:latin typeface="Arial"/>
                <a:ea typeface="+mn-ea"/>
                <a:cs typeface="+mn-cs"/>
              </a:rPr>
              <a:t>Section 1: Overview</a:t>
            </a:r>
            <a:br>
              <a:rPr lang="en-US" altLang="en-US" sz="4500" b="0" kern="0" dirty="0">
                <a:solidFill>
                  <a:srgbClr val="000066"/>
                </a:solidFill>
                <a:latin typeface="Arial"/>
                <a:ea typeface="+mn-ea"/>
                <a:cs typeface="+mn-cs"/>
              </a:rPr>
            </a:br>
            <a:endParaRPr lang="en-US" dirty="0"/>
          </a:p>
        </p:txBody>
      </p:sp>
      <p:sp>
        <p:nvSpPr>
          <p:cNvPr id="5" name="Slide Number Placeholder 4"/>
          <p:cNvSpPr>
            <a:spLocks noGrp="1"/>
          </p:cNvSpPr>
          <p:nvPr>
            <p:ph type="sldNum" sz="quarter" idx="4"/>
          </p:nvPr>
        </p:nvSpPr>
        <p:spPr/>
        <p:txBody>
          <a:bodyPr/>
          <a:lstStyle/>
          <a:p>
            <a:fld id="{83E94348-21A6-41D3-A129-60A65FFBB42D}" type="slidenum">
              <a:rPr lang="en-US" smtClean="0"/>
              <a:pPr/>
              <a:t>7</a:t>
            </a:fld>
            <a:endParaRPr lang="en-US"/>
          </a:p>
        </p:txBody>
      </p:sp>
    </p:spTree>
    <p:extLst>
      <p:ext uri="{BB962C8B-B14F-4D97-AF65-F5344CB8AC3E}">
        <p14:creationId xmlns:p14="http://schemas.microsoft.com/office/powerpoint/2010/main" val="26898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defTabSz="685800">
              <a:spcBef>
                <a:spcPts val="0"/>
              </a:spcBef>
              <a:defRPr/>
            </a:pPr>
            <a:r>
              <a:rPr lang="en-US" sz="2700" b="1" kern="0" dirty="0">
                <a:solidFill>
                  <a:srgbClr val="000066"/>
                </a:solidFill>
                <a:effectLst>
                  <a:outerShdw blurRad="38100" dist="38100" dir="2700000" algn="tl">
                    <a:srgbClr val="C0C0C0"/>
                  </a:outerShdw>
                </a:effectLst>
                <a:latin typeface="Arial"/>
                <a:ea typeface="+mn-ea"/>
                <a:cs typeface="+mn-cs"/>
              </a:rPr>
              <a:t>Why is Preventing Falls from Ladders Important?</a:t>
            </a:r>
            <a:br>
              <a:rPr lang="en-US" sz="1350" kern="0" dirty="0">
                <a:solidFill>
                  <a:sysClr val="windowText" lastClr="000000"/>
                </a:solidFill>
                <a:latin typeface="Calibri"/>
                <a:ea typeface="+mn-ea"/>
                <a:cs typeface="+mn-cs"/>
              </a:rPr>
            </a:br>
            <a:endParaRPr lang="en-US" dirty="0"/>
          </a:p>
        </p:txBody>
      </p:sp>
      <p:sp>
        <p:nvSpPr>
          <p:cNvPr id="9" name="Content Placeholder 8"/>
          <p:cNvSpPr>
            <a:spLocks noGrp="1"/>
          </p:cNvSpPr>
          <p:nvPr>
            <p:ph idx="1"/>
          </p:nvPr>
        </p:nvSpPr>
        <p:spPr>
          <a:xfrm>
            <a:off x="1295400" y="1295400"/>
            <a:ext cx="6096000" cy="3343618"/>
          </a:xfrm>
        </p:spPr>
        <p:txBody>
          <a:bodyPr/>
          <a:lstStyle/>
          <a:p>
            <a:pPr marL="257175" lvl="0" indent="-257175" fontAlgn="base">
              <a:spcAft>
                <a:spcPct val="0"/>
              </a:spcAft>
              <a:buFontTx/>
              <a:buChar char="•"/>
            </a:pPr>
            <a:r>
              <a:rPr lang="en-US" altLang="en-US" kern="0" dirty="0">
                <a:solidFill>
                  <a:srgbClr val="000066"/>
                </a:solidFill>
                <a:latin typeface="Arial"/>
                <a:cs typeface="+mn-cs"/>
              </a:rPr>
              <a:t>Falls continue to be the leading cause of fatalities in residential construction. </a:t>
            </a:r>
          </a:p>
          <a:p>
            <a:pPr marL="257175" lvl="0" indent="-257175" fontAlgn="base">
              <a:spcAft>
                <a:spcPct val="0"/>
              </a:spcAft>
              <a:buFontTx/>
              <a:buChar char="•"/>
            </a:pPr>
            <a:endParaRPr lang="en-US" altLang="en-US" kern="0" dirty="0">
              <a:solidFill>
                <a:srgbClr val="000066"/>
              </a:solidFill>
              <a:latin typeface="Arial"/>
              <a:cs typeface="+mn-cs"/>
            </a:endParaRPr>
          </a:p>
          <a:p>
            <a:pPr marL="257175" lvl="0" indent="-257175" fontAlgn="base">
              <a:spcAft>
                <a:spcPct val="0"/>
              </a:spcAft>
              <a:buFontTx/>
              <a:buChar char="•"/>
            </a:pPr>
            <a:r>
              <a:rPr lang="en-US" altLang="en-US" kern="0" dirty="0">
                <a:solidFill>
                  <a:srgbClr val="000066"/>
                </a:solidFill>
                <a:latin typeface="Arial"/>
                <a:cs typeface="+mn-cs"/>
              </a:rPr>
              <a:t>Falls (602) were responsible for 45% of residential construction fatalities from 2003 to 2006.</a:t>
            </a:r>
          </a:p>
          <a:p>
            <a:pPr marL="257175" lvl="0" indent="-257175" fontAlgn="base">
              <a:spcAft>
                <a:spcPct val="0"/>
              </a:spcAft>
              <a:buFontTx/>
              <a:buChar char="•"/>
            </a:pPr>
            <a:endParaRPr lang="en-US" altLang="en-US" kern="0" dirty="0">
              <a:solidFill>
                <a:srgbClr val="000066"/>
              </a:solidFill>
              <a:latin typeface="Arial"/>
              <a:cs typeface="+mn-cs"/>
            </a:endParaRPr>
          </a:p>
          <a:p>
            <a:pPr marL="257175" lvl="0" indent="-257175" fontAlgn="base">
              <a:spcAft>
                <a:spcPct val="0"/>
              </a:spcAft>
              <a:buFontTx/>
              <a:buChar char="•"/>
            </a:pPr>
            <a:r>
              <a:rPr lang="en-US" altLang="en-US" kern="0" dirty="0">
                <a:solidFill>
                  <a:srgbClr val="000066"/>
                </a:solidFill>
                <a:latin typeface="Arial"/>
                <a:cs typeface="+mn-cs"/>
              </a:rPr>
              <a:t>135 (22%) were falls from ladders.</a:t>
            </a:r>
          </a:p>
          <a:p>
            <a:endParaRPr lang="en-US" dirty="0"/>
          </a:p>
        </p:txBody>
      </p:sp>
      <p:sp>
        <p:nvSpPr>
          <p:cNvPr id="4" name="Rectangle 3"/>
          <p:cNvSpPr/>
          <p:nvPr/>
        </p:nvSpPr>
        <p:spPr>
          <a:xfrm>
            <a:off x="797795" y="5257800"/>
            <a:ext cx="4572000" cy="369332"/>
          </a:xfrm>
          <a:prstGeom prst="rect">
            <a:avLst/>
          </a:prstGeom>
        </p:spPr>
        <p:txBody>
          <a:bodyPr>
            <a:spAutoFit/>
          </a:bodyPr>
          <a:lstStyle/>
          <a:p>
            <a:pPr lvl="0" fontAlgn="base">
              <a:spcBef>
                <a:spcPct val="0"/>
              </a:spcBef>
              <a:spcAft>
                <a:spcPct val="0"/>
              </a:spcAft>
            </a:pPr>
            <a:r>
              <a:rPr lang="en-US" altLang="en-US" sz="900" dirty="0">
                <a:solidFill>
                  <a:srgbClr val="000066"/>
                </a:solidFill>
                <a:latin typeface="Arial" panose="020B0604020202020204" pitchFamily="34" charset="0"/>
              </a:rPr>
              <a:t>Source: NAHB Residential Construction Industry Fatalities 2003-2006 (www.nahb.org/fatalitystudy ) </a:t>
            </a:r>
          </a:p>
        </p:txBody>
      </p:sp>
    </p:spTree>
    <p:extLst>
      <p:ext uri="{BB962C8B-B14F-4D97-AF65-F5344CB8AC3E}">
        <p14:creationId xmlns:p14="http://schemas.microsoft.com/office/powerpoint/2010/main" val="173422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defTabSz="685800">
              <a:spcBef>
                <a:spcPts val="0"/>
              </a:spcBef>
              <a:defRPr/>
            </a:pPr>
            <a:r>
              <a:rPr lang="en-US" sz="2100" b="1" kern="0" dirty="0">
                <a:solidFill>
                  <a:srgbClr val="000066"/>
                </a:solidFill>
                <a:effectLst>
                  <a:outerShdw blurRad="38100" dist="38100" dir="2700000" algn="tl">
                    <a:srgbClr val="C0C0C0"/>
                  </a:outerShdw>
                </a:effectLst>
                <a:latin typeface="Arial"/>
                <a:ea typeface="+mn-ea"/>
                <a:cs typeface="+mn-cs"/>
              </a:rPr>
              <a:t>Fatalities by Event or Exposure: Residential Construction</a:t>
            </a:r>
            <a:br>
              <a:rPr lang="en-US" sz="2100" kern="0" dirty="0">
                <a:solidFill>
                  <a:sysClr val="windowText" lastClr="000000"/>
                </a:solidFill>
                <a:latin typeface="Calibri"/>
                <a:ea typeface="+mn-ea"/>
                <a:cs typeface="+mn-cs"/>
              </a:rPr>
            </a:br>
            <a:endParaRPr lang="en-US" dirty="0"/>
          </a:p>
        </p:txBody>
      </p:sp>
      <p:pic>
        <p:nvPicPr>
          <p:cNvPr id="6" name="Content Placeholder 5" descr="statistic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70432" y="1606455"/>
            <a:ext cx="6803136" cy="3767328"/>
          </a:xfrm>
        </p:spPr>
      </p:pic>
      <p:sp>
        <p:nvSpPr>
          <p:cNvPr id="5" name="Slide Number Placeholder 4"/>
          <p:cNvSpPr>
            <a:spLocks noGrp="1"/>
          </p:cNvSpPr>
          <p:nvPr>
            <p:ph type="sldNum" sz="quarter" idx="4"/>
          </p:nvPr>
        </p:nvSpPr>
        <p:spPr/>
        <p:txBody>
          <a:bodyPr/>
          <a:lstStyle/>
          <a:p>
            <a:fld id="{83E94348-21A6-41D3-A129-60A65FFBB42D}" type="slidenum">
              <a:rPr lang="en-US" smtClean="0"/>
              <a:pPr/>
              <a:t>9</a:t>
            </a:fld>
            <a:endParaRPr lang="en-US"/>
          </a:p>
        </p:txBody>
      </p:sp>
    </p:spTree>
    <p:extLst>
      <p:ext uri="{BB962C8B-B14F-4D97-AF65-F5344CB8AC3E}">
        <p14:creationId xmlns:p14="http://schemas.microsoft.com/office/powerpoint/2010/main" val="1776164554"/>
      </p:ext>
    </p:extLst>
  </p:cSld>
  <p:clrMapOvr>
    <a:masterClrMapping/>
  </p:clrMapOvr>
</p:sld>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CGTC_PowerPoint_Template (2)</Template>
  <TotalTime>832</TotalTime>
  <Words>2362</Words>
  <Application>Microsoft Office PowerPoint</Application>
  <PresentationFormat>On-screen Show (4:3)</PresentationFormat>
  <Paragraphs>274</Paragraphs>
  <Slides>54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Wingdings</vt:lpstr>
      <vt:lpstr>Arial</vt:lpstr>
      <vt:lpstr>Times New Roman</vt:lpstr>
      <vt:lpstr>CGTC_PowerPoint_Template</vt:lpstr>
      <vt:lpstr>Ladder  Safety Training </vt:lpstr>
      <vt:lpstr>Disclaimer </vt:lpstr>
      <vt:lpstr>Disclaimer, cont. </vt:lpstr>
      <vt:lpstr>Introduction </vt:lpstr>
      <vt:lpstr>Course Objectives </vt:lpstr>
      <vt:lpstr>Course Agenda </vt:lpstr>
      <vt:lpstr>Section 1: Overview </vt:lpstr>
      <vt:lpstr>Why is Preventing Falls from Ladders Important? </vt:lpstr>
      <vt:lpstr>Fatalities by Event or Exposure: Residential Construction </vt:lpstr>
      <vt:lpstr>Fall Fatalities:  Residential Construction </vt:lpstr>
      <vt:lpstr>OSHA Fall Protection Requirements  </vt:lpstr>
      <vt:lpstr>OSHA Fall Protection Requirements cont.  </vt:lpstr>
      <vt:lpstr>How do you prevent falls from ladders? </vt:lpstr>
      <vt:lpstr>Ladder Safety</vt:lpstr>
      <vt:lpstr>Learning Objectives: Section 2 </vt:lpstr>
      <vt:lpstr>Common Ladder Hazards </vt:lpstr>
      <vt:lpstr>Choosing the Right Ladder </vt:lpstr>
      <vt:lpstr>Proper Duty Rating/Capacity </vt:lpstr>
      <vt:lpstr>Proper Duty Rating/Capacity, cont.  </vt:lpstr>
      <vt:lpstr>Extension Ladders </vt:lpstr>
      <vt:lpstr>Proper Ladder Set-up </vt:lpstr>
      <vt:lpstr>Pitch Extension Ladders </vt:lpstr>
      <vt:lpstr>Pitch Extension Ladders, continued </vt:lpstr>
      <vt:lpstr>Proper Height Extension Ladders </vt:lpstr>
      <vt:lpstr>Proper Height for Extension Ladders, continued   Choose the right ladder for the height you need to reach. </vt:lpstr>
      <vt:lpstr>Secure and Stabilize Ladders </vt:lpstr>
      <vt:lpstr>Secure and Stabilize Ladders, continued </vt:lpstr>
      <vt:lpstr>Secure and Stabilize Ladders - continued </vt:lpstr>
      <vt:lpstr>`Secure and Stabilize Ladders, continued </vt:lpstr>
      <vt:lpstr>Loose Soil </vt:lpstr>
      <vt:lpstr>Step Ladders </vt:lpstr>
      <vt:lpstr>Step Ladders, continued </vt:lpstr>
      <vt:lpstr>Step Ladders, continued  </vt:lpstr>
      <vt:lpstr>Step Ladders Hazard </vt:lpstr>
      <vt:lpstr>Proper Height of Stepladders </vt:lpstr>
      <vt:lpstr>Maintain a Safe Position on Ladders </vt:lpstr>
      <vt:lpstr>Maintain a Safe Position on a Ladder</vt:lpstr>
      <vt:lpstr>Ladder Inspections </vt:lpstr>
      <vt:lpstr>Ladder Inspection, continued </vt:lpstr>
      <vt:lpstr>Review the Safety Labels on the Ladder </vt:lpstr>
      <vt:lpstr>Additional Safe Work Practices: Ladders </vt:lpstr>
      <vt:lpstr>Additional Work Practices: Ladder Safety </vt:lpstr>
      <vt:lpstr>Workshop</vt:lpstr>
      <vt:lpstr>Hazard Violation Workshop </vt:lpstr>
      <vt:lpstr>Picture #1 </vt:lpstr>
      <vt:lpstr>Picture #2 </vt:lpstr>
      <vt:lpstr>Picture #3 </vt:lpstr>
      <vt:lpstr>Picture #4 </vt:lpstr>
      <vt:lpstr>Picture #5 </vt:lpstr>
      <vt:lpstr>Picture #6 </vt:lpstr>
      <vt:lpstr>Picture #7 </vt:lpstr>
      <vt:lpstr>Picture #8 </vt:lpstr>
      <vt:lpstr>Picture #9 </vt:lpstr>
      <vt:lpstr>questions</vt:lpstr>
    </vt:vector>
  </TitlesOfParts>
  <Company>Central GA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Griner, Andrea</dc:creator>
  <cp:lastModifiedBy>Robertson, Donna - OSHA</cp:lastModifiedBy>
  <cp:revision>62</cp:revision>
  <dcterms:created xsi:type="dcterms:W3CDTF">2018-11-16T14:39:32Z</dcterms:created>
  <dcterms:modified xsi:type="dcterms:W3CDTF">2022-03-28T17:33:25Z</dcterms:modified>
</cp:coreProperties>
</file>