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heme/themeOverride1.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90"/>
  </p:notesMasterIdLst>
  <p:handoutMasterIdLst>
    <p:handoutMasterId r:id="rId91"/>
  </p:handoutMasterIdLst>
  <p:sldIdLst>
    <p:sldId id="256" r:id="rId3"/>
    <p:sldId id="270" r:id="rId4"/>
    <p:sldId id="271" r:id="rId5"/>
    <p:sldId id="362" r:id="rId6"/>
    <p:sldId id="273" r:id="rId7"/>
    <p:sldId id="276" r:id="rId8"/>
    <p:sldId id="272" r:id="rId9"/>
    <p:sldId id="274" r:id="rId10"/>
    <p:sldId id="360" r:id="rId11"/>
    <p:sldId id="361" r:id="rId12"/>
    <p:sldId id="275" r:id="rId13"/>
    <p:sldId id="284" r:id="rId14"/>
    <p:sldId id="277" r:id="rId15"/>
    <p:sldId id="285" r:id="rId16"/>
    <p:sldId id="286" r:id="rId17"/>
    <p:sldId id="363" r:id="rId18"/>
    <p:sldId id="278" r:id="rId19"/>
    <p:sldId id="279" r:id="rId20"/>
    <p:sldId id="364" r:id="rId21"/>
    <p:sldId id="280" r:id="rId22"/>
    <p:sldId id="281" r:id="rId23"/>
    <p:sldId id="282" r:id="rId24"/>
    <p:sldId id="283" r:id="rId25"/>
    <p:sldId id="287" r:id="rId26"/>
    <p:sldId id="357" r:id="rId27"/>
    <p:sldId id="289" r:id="rId28"/>
    <p:sldId id="290" r:id="rId29"/>
    <p:sldId id="311" r:id="rId30"/>
    <p:sldId id="312" r:id="rId31"/>
    <p:sldId id="292" r:id="rId32"/>
    <p:sldId id="314" r:id="rId33"/>
    <p:sldId id="295" r:id="rId34"/>
    <p:sldId id="358" r:id="rId35"/>
    <p:sldId id="310" r:id="rId36"/>
    <p:sldId id="291" r:id="rId37"/>
    <p:sldId id="307" r:id="rId38"/>
    <p:sldId id="315" r:id="rId39"/>
    <p:sldId id="316" r:id="rId40"/>
    <p:sldId id="297" r:id="rId41"/>
    <p:sldId id="298" r:id="rId42"/>
    <p:sldId id="313" r:id="rId43"/>
    <p:sldId id="308" r:id="rId44"/>
    <p:sldId id="359" r:id="rId45"/>
    <p:sldId id="309" r:id="rId46"/>
    <p:sldId id="288" r:id="rId47"/>
    <p:sldId id="300" r:id="rId48"/>
    <p:sldId id="301" r:id="rId49"/>
    <p:sldId id="302" r:id="rId50"/>
    <p:sldId id="303" r:id="rId51"/>
    <p:sldId id="345" r:id="rId52"/>
    <p:sldId id="294" r:id="rId53"/>
    <p:sldId id="293" r:id="rId54"/>
    <p:sldId id="299"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7" r:id="rId82"/>
    <p:sldId id="348" r:id="rId83"/>
    <p:sldId id="349" r:id="rId84"/>
    <p:sldId id="350" r:id="rId85"/>
    <p:sldId id="351" r:id="rId86"/>
    <p:sldId id="352" r:id="rId87"/>
    <p:sldId id="353" r:id="rId88"/>
    <p:sldId id="354" r:id="rId89"/>
  </p:sldIdLst>
  <p:sldSz cx="12188825"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15" autoAdjust="0"/>
    <p:restoredTop sz="86392" autoAdjust="0"/>
  </p:normalViewPr>
  <p:slideViewPr>
    <p:cSldViewPr>
      <p:cViewPr varScale="1">
        <p:scale>
          <a:sx n="95" d="100"/>
          <a:sy n="95" d="100"/>
        </p:scale>
        <p:origin x="786" y="78"/>
      </p:cViewPr>
      <p:guideLst>
        <p:guide pos="3839"/>
        <p:guide orient="horz" pos="2160"/>
      </p:guideLst>
    </p:cSldViewPr>
  </p:slideViewPr>
  <p:outlineViewPr>
    <p:cViewPr>
      <p:scale>
        <a:sx n="33" d="100"/>
        <a:sy n="33" d="100"/>
      </p:scale>
      <p:origin x="0" y="-14070"/>
    </p:cViewPr>
  </p:outlineViewPr>
  <p:notesTextViewPr>
    <p:cViewPr>
      <p:scale>
        <a:sx n="3" d="2"/>
        <a:sy n="3" d="2"/>
      </p:scale>
      <p:origin x="0" y="0"/>
    </p:cViewPr>
  </p:notesTextViewPr>
  <p:notesViewPr>
    <p:cSldViewPr showGuides="1">
      <p:cViewPr varScale="1">
        <p:scale>
          <a:sx n="68" d="100"/>
          <a:sy n="68" d="100"/>
        </p:scale>
        <p:origin x="1920"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C8CEC3D-96F7-401F-9673-3EE7F75C9C5B}" type="datetimeFigureOut">
              <a:rPr lang="en-US"/>
              <a:t>3/28/2022</a:t>
            </a:fld>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98ED8CD-4E4C-49AC-BDC6-2963BA49E54F}" type="slidenum">
              <a:rPr/>
              <a:t>‹#›</a:t>
            </a:fld>
            <a:endParaRPr/>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032BCF4-D26D-4DAF-9F57-FE1E61FE7935}" type="datetimeFigureOut">
              <a:rPr lang="en-US"/>
              <a:t>3/28/2022</a:t>
            </a:fld>
            <a:endParaRPr/>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FB91549-43BF-425A-AF25-75262019208C}" type="slidenum">
              <a:rPr/>
              <a:t>‹#›</a:t>
            </a:fld>
            <a:endParaRPr/>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CLASS</a:t>
            </a:r>
          </a:p>
        </p:txBody>
      </p:sp>
      <p:sp>
        <p:nvSpPr>
          <p:cNvPr id="4" name="Slide Number Placeholder 3"/>
          <p:cNvSpPr>
            <a:spLocks noGrp="1"/>
          </p:cNvSpPr>
          <p:nvPr>
            <p:ph type="sldNum" sz="quarter" idx="10"/>
          </p:nvPr>
        </p:nvSpPr>
        <p:spPr/>
        <p:txBody>
          <a:bodyPr/>
          <a:lstStyle/>
          <a:p>
            <a:fld id="{5FB91549-43BF-425A-AF25-75262019208C}" type="slidenum">
              <a:rPr lang="en-US" smtClean="0"/>
              <a:t>1</a:t>
            </a:fld>
            <a:endParaRPr lang="en-US"/>
          </a:p>
        </p:txBody>
      </p:sp>
    </p:spTree>
    <p:extLst>
      <p:ext uri="{BB962C8B-B14F-4D97-AF65-F5344CB8AC3E}">
        <p14:creationId xmlns:p14="http://schemas.microsoft.com/office/powerpoint/2010/main" val="2216716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10</a:t>
            </a:fld>
            <a:endParaRPr lang="en-US"/>
          </a:p>
        </p:txBody>
      </p:sp>
    </p:spTree>
    <p:extLst>
      <p:ext uri="{BB962C8B-B14F-4D97-AF65-F5344CB8AC3E}">
        <p14:creationId xmlns:p14="http://schemas.microsoft.com/office/powerpoint/2010/main" val="1787358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FORKLIFT?</a:t>
            </a:r>
          </a:p>
          <a:p>
            <a:endParaRPr lang="en-US" dirty="0"/>
          </a:p>
          <a:p>
            <a:r>
              <a:rPr lang="en-US" dirty="0"/>
              <a:t>DISCUSS SLIDE</a:t>
            </a:r>
          </a:p>
        </p:txBody>
      </p:sp>
      <p:sp>
        <p:nvSpPr>
          <p:cNvPr id="4" name="Slide Number Placeholder 3"/>
          <p:cNvSpPr>
            <a:spLocks noGrp="1"/>
          </p:cNvSpPr>
          <p:nvPr>
            <p:ph type="sldNum" sz="quarter" idx="10"/>
          </p:nvPr>
        </p:nvSpPr>
        <p:spPr/>
        <p:txBody>
          <a:bodyPr/>
          <a:lstStyle/>
          <a:p>
            <a:fld id="{5FB91549-43BF-425A-AF25-75262019208C}" type="slidenum">
              <a:rPr lang="en-US" smtClean="0"/>
              <a:t>11</a:t>
            </a:fld>
            <a:endParaRPr lang="en-US"/>
          </a:p>
        </p:txBody>
      </p:sp>
    </p:spTree>
    <p:extLst>
      <p:ext uri="{BB962C8B-B14F-4D97-AF65-F5344CB8AC3E}">
        <p14:creationId xmlns:p14="http://schemas.microsoft.com/office/powerpoint/2010/main" val="2816855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smtClean="0"/>
              <a:t>12</a:t>
            </a:fld>
            <a:endParaRPr lang="en-US"/>
          </a:p>
        </p:txBody>
      </p:sp>
    </p:spTree>
    <p:extLst>
      <p:ext uri="{BB962C8B-B14F-4D97-AF65-F5344CB8AC3E}">
        <p14:creationId xmlns:p14="http://schemas.microsoft.com/office/powerpoint/2010/main" val="919792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A LIFT WORKS – SEE SLIDE</a:t>
            </a:r>
          </a:p>
        </p:txBody>
      </p:sp>
      <p:sp>
        <p:nvSpPr>
          <p:cNvPr id="4" name="Slide Number Placeholder 3"/>
          <p:cNvSpPr>
            <a:spLocks noGrp="1"/>
          </p:cNvSpPr>
          <p:nvPr>
            <p:ph type="sldNum" sz="quarter" idx="10"/>
          </p:nvPr>
        </p:nvSpPr>
        <p:spPr/>
        <p:txBody>
          <a:bodyPr/>
          <a:lstStyle/>
          <a:p>
            <a:fld id="{5FB91549-43BF-425A-AF25-75262019208C}" type="slidenum">
              <a:rPr lang="en-US" smtClean="0"/>
              <a:t>13</a:t>
            </a:fld>
            <a:endParaRPr lang="en-US"/>
          </a:p>
        </p:txBody>
      </p:sp>
    </p:spTree>
    <p:extLst>
      <p:ext uri="{BB962C8B-B14F-4D97-AF65-F5344CB8AC3E}">
        <p14:creationId xmlns:p14="http://schemas.microsoft.com/office/powerpoint/2010/main" val="3022732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Slide Number Placeholder 3"/>
          <p:cNvSpPr>
            <a:spLocks noGrp="1"/>
          </p:cNvSpPr>
          <p:nvPr>
            <p:ph type="sldNum" sz="quarter" idx="10"/>
          </p:nvPr>
        </p:nvSpPr>
        <p:spPr/>
        <p:txBody>
          <a:bodyPr/>
          <a:lstStyle/>
          <a:p>
            <a:fld id="{5FB91549-43BF-425A-AF25-75262019208C}" type="slidenum">
              <a:rPr lang="en-US" smtClean="0"/>
              <a:t>14</a:t>
            </a:fld>
            <a:endParaRPr lang="en-US"/>
          </a:p>
        </p:txBody>
      </p:sp>
    </p:spTree>
    <p:extLst>
      <p:ext uri="{BB962C8B-B14F-4D97-AF65-F5344CB8AC3E}">
        <p14:creationId xmlns:p14="http://schemas.microsoft.com/office/powerpoint/2010/main" val="1049021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TYPES OF LIFTS</a:t>
            </a:r>
          </a:p>
        </p:txBody>
      </p:sp>
      <p:sp>
        <p:nvSpPr>
          <p:cNvPr id="4" name="Slide Number Placeholder 3"/>
          <p:cNvSpPr>
            <a:spLocks noGrp="1"/>
          </p:cNvSpPr>
          <p:nvPr>
            <p:ph type="sldNum" sz="quarter" idx="10"/>
          </p:nvPr>
        </p:nvSpPr>
        <p:spPr/>
        <p:txBody>
          <a:bodyPr/>
          <a:lstStyle/>
          <a:p>
            <a:fld id="{5FB91549-43BF-425A-AF25-75262019208C}" type="slidenum">
              <a:rPr lang="en-US" smtClean="0"/>
              <a:t>15</a:t>
            </a:fld>
            <a:endParaRPr lang="en-US"/>
          </a:p>
        </p:txBody>
      </p:sp>
    </p:spTree>
    <p:extLst>
      <p:ext uri="{BB962C8B-B14F-4D97-AF65-F5344CB8AC3E}">
        <p14:creationId xmlns:p14="http://schemas.microsoft.com/office/powerpoint/2010/main" val="3146479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TYPE OF LIFT – USED IN LOCAL PAPER FACTORY</a:t>
            </a:r>
          </a:p>
        </p:txBody>
      </p:sp>
      <p:sp>
        <p:nvSpPr>
          <p:cNvPr id="4" name="Slide Number Placeholder 3"/>
          <p:cNvSpPr>
            <a:spLocks noGrp="1"/>
          </p:cNvSpPr>
          <p:nvPr>
            <p:ph type="sldNum" sz="quarter" idx="10"/>
          </p:nvPr>
        </p:nvSpPr>
        <p:spPr/>
        <p:txBody>
          <a:bodyPr/>
          <a:lstStyle/>
          <a:p>
            <a:fld id="{5FB91549-43BF-425A-AF25-75262019208C}" type="slidenum">
              <a:rPr lang="en-US" smtClean="0"/>
              <a:t>16</a:t>
            </a:fld>
            <a:endParaRPr lang="en-US"/>
          </a:p>
        </p:txBody>
      </p:sp>
    </p:spTree>
    <p:extLst>
      <p:ext uri="{BB962C8B-B14F-4D97-AF65-F5344CB8AC3E}">
        <p14:creationId xmlns:p14="http://schemas.microsoft.com/office/powerpoint/2010/main" val="2895344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DESCRIPTIONS</a:t>
            </a:r>
          </a:p>
        </p:txBody>
      </p:sp>
      <p:sp>
        <p:nvSpPr>
          <p:cNvPr id="4" name="Slide Number Placeholder 3"/>
          <p:cNvSpPr>
            <a:spLocks noGrp="1"/>
          </p:cNvSpPr>
          <p:nvPr>
            <p:ph type="sldNum" sz="quarter" idx="10"/>
          </p:nvPr>
        </p:nvSpPr>
        <p:spPr/>
        <p:txBody>
          <a:bodyPr/>
          <a:lstStyle/>
          <a:p>
            <a:fld id="{5FB91549-43BF-425A-AF25-75262019208C}" type="slidenum">
              <a:rPr lang="en-US" smtClean="0"/>
              <a:t>17</a:t>
            </a:fld>
            <a:endParaRPr lang="en-US"/>
          </a:p>
        </p:txBody>
      </p:sp>
    </p:spTree>
    <p:extLst>
      <p:ext uri="{BB962C8B-B14F-4D97-AF65-F5344CB8AC3E}">
        <p14:creationId xmlns:p14="http://schemas.microsoft.com/office/powerpoint/2010/main" val="1779358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POINTS ON FORKLIFT</a:t>
            </a:r>
          </a:p>
        </p:txBody>
      </p:sp>
      <p:sp>
        <p:nvSpPr>
          <p:cNvPr id="4" name="Slide Number Placeholder 3"/>
          <p:cNvSpPr>
            <a:spLocks noGrp="1"/>
          </p:cNvSpPr>
          <p:nvPr>
            <p:ph type="sldNum" sz="quarter" idx="10"/>
          </p:nvPr>
        </p:nvSpPr>
        <p:spPr/>
        <p:txBody>
          <a:bodyPr/>
          <a:lstStyle/>
          <a:p>
            <a:fld id="{5FB91549-43BF-425A-AF25-75262019208C}" type="slidenum">
              <a:rPr lang="en-US" smtClean="0"/>
              <a:t>18</a:t>
            </a:fld>
            <a:endParaRPr lang="en-US"/>
          </a:p>
        </p:txBody>
      </p:sp>
    </p:spTree>
    <p:extLst>
      <p:ext uri="{BB962C8B-B14F-4D97-AF65-F5344CB8AC3E}">
        <p14:creationId xmlns:p14="http://schemas.microsoft.com/office/powerpoint/2010/main" val="1565339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8255" indent="-291636">
              <a:defRPr sz="2400">
                <a:solidFill>
                  <a:schemeClr val="tx1"/>
                </a:solidFill>
                <a:latin typeface="Times New Roman" panose="02020603050405020304" pitchFamily="18" charset="0"/>
              </a:defRPr>
            </a:lvl2pPr>
            <a:lvl3pPr marL="1166546" indent="-233309">
              <a:defRPr sz="2400">
                <a:solidFill>
                  <a:schemeClr val="tx1"/>
                </a:solidFill>
                <a:latin typeface="Times New Roman" panose="02020603050405020304" pitchFamily="18" charset="0"/>
              </a:defRPr>
            </a:lvl3pPr>
            <a:lvl4pPr marL="1633164" indent="-233309">
              <a:defRPr sz="2400">
                <a:solidFill>
                  <a:schemeClr val="tx1"/>
                </a:solidFill>
                <a:latin typeface="Times New Roman" panose="02020603050405020304" pitchFamily="18" charset="0"/>
              </a:defRPr>
            </a:lvl4pPr>
            <a:lvl5pPr marL="2099782" indent="-233309">
              <a:defRPr sz="2400">
                <a:solidFill>
                  <a:schemeClr val="tx1"/>
                </a:solidFill>
                <a:latin typeface="Times New Roman" panose="02020603050405020304" pitchFamily="18" charset="0"/>
              </a:defRPr>
            </a:lvl5pPr>
            <a:lvl6pPr marL="2566401" indent="-233309" eaLnBrk="0" fontAlgn="base" hangingPunct="0">
              <a:spcBef>
                <a:spcPct val="0"/>
              </a:spcBef>
              <a:spcAft>
                <a:spcPct val="0"/>
              </a:spcAft>
              <a:defRPr sz="2400">
                <a:solidFill>
                  <a:schemeClr val="tx1"/>
                </a:solidFill>
                <a:latin typeface="Times New Roman" panose="02020603050405020304" pitchFamily="18" charset="0"/>
              </a:defRPr>
            </a:lvl6pPr>
            <a:lvl7pPr marL="3033019" indent="-233309" eaLnBrk="0" fontAlgn="base" hangingPunct="0">
              <a:spcBef>
                <a:spcPct val="0"/>
              </a:spcBef>
              <a:spcAft>
                <a:spcPct val="0"/>
              </a:spcAft>
              <a:defRPr sz="2400">
                <a:solidFill>
                  <a:schemeClr val="tx1"/>
                </a:solidFill>
                <a:latin typeface="Times New Roman" panose="02020603050405020304" pitchFamily="18" charset="0"/>
              </a:defRPr>
            </a:lvl7pPr>
            <a:lvl8pPr marL="3499637" indent="-233309" eaLnBrk="0" fontAlgn="base" hangingPunct="0">
              <a:spcBef>
                <a:spcPct val="0"/>
              </a:spcBef>
              <a:spcAft>
                <a:spcPct val="0"/>
              </a:spcAft>
              <a:defRPr sz="2400">
                <a:solidFill>
                  <a:schemeClr val="tx1"/>
                </a:solidFill>
                <a:latin typeface="Times New Roman" panose="02020603050405020304" pitchFamily="18" charset="0"/>
              </a:defRPr>
            </a:lvl8pPr>
            <a:lvl9pPr marL="3966256" indent="-233309" eaLnBrk="0" fontAlgn="base" hangingPunct="0">
              <a:spcBef>
                <a:spcPct val="0"/>
              </a:spcBef>
              <a:spcAft>
                <a:spcPct val="0"/>
              </a:spcAft>
              <a:defRPr sz="2400">
                <a:solidFill>
                  <a:schemeClr val="tx1"/>
                </a:solidFill>
                <a:latin typeface="Times New Roman" panose="02020603050405020304" pitchFamily="18" charset="0"/>
              </a:defRPr>
            </a:lvl9pPr>
          </a:lstStyle>
          <a:p>
            <a:pPr defTabSz="933237" eaLnBrk="0" fontAlgn="base" hangingPunct="0">
              <a:spcBef>
                <a:spcPct val="0"/>
              </a:spcBef>
              <a:spcAft>
                <a:spcPct val="0"/>
              </a:spcAft>
              <a:defRPr/>
            </a:pPr>
            <a:fld id="{6E61B364-5686-4CB1-969F-C5038BAA3392}" type="slidenum">
              <a:rPr lang="en-US" altLang="en-US" sz="1200">
                <a:solidFill>
                  <a:srgbClr val="000000"/>
                </a:solidFill>
              </a:rPr>
              <a:pPr defTabSz="933237" eaLnBrk="0" fontAlgn="base" hangingPunct="0">
                <a:spcBef>
                  <a:spcPct val="0"/>
                </a:spcBef>
                <a:spcAft>
                  <a:spcPct val="0"/>
                </a:spcAft>
                <a:defRPr/>
              </a:pPr>
              <a:t>19</a:t>
            </a:fld>
            <a:endParaRPr lang="en-US" altLang="en-US" sz="1200">
              <a:solidFill>
                <a:srgbClr val="000000"/>
              </a:solidFill>
            </a:endParaRPr>
          </a:p>
        </p:txBody>
      </p:sp>
      <p:sp>
        <p:nvSpPr>
          <p:cNvPr id="162819" name="Rectangle 2"/>
          <p:cNvSpPr>
            <a:spLocks noGrp="1" noChangeArrowheads="1"/>
          </p:cNvSpPr>
          <p:nvPr>
            <p:ph type="body" idx="1"/>
          </p:nvPr>
        </p:nvSpPr>
        <p:spPr>
          <a:xfrm>
            <a:off x="934788" y="4421823"/>
            <a:ext cx="5151899"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2" tIns="46986" rIns="93972" bIns="46986"/>
          <a:lstStyle/>
          <a:p>
            <a:r>
              <a:rPr lang="en-US" altLang="en-US" dirty="0">
                <a:latin typeface="Times New Roman" panose="02020603050405020304" pitchFamily="18" charset="0"/>
                <a:cs typeface="Times New Roman" panose="02020603050405020304" pitchFamily="18" charset="0"/>
              </a:rPr>
              <a:t>GO OVER THE POINTS OF THE FORKLIFT</a:t>
            </a:r>
          </a:p>
        </p:txBody>
      </p:sp>
      <p:sp>
        <p:nvSpPr>
          <p:cNvPr id="162820" name="Rectangle 3"/>
          <p:cNvSpPr>
            <a:spLocks noGrp="1" noRot="1" noChangeAspect="1" noChangeArrowheads="1" noTextEdit="1"/>
          </p:cNvSpPr>
          <p:nvPr>
            <p:ph type="sldImg"/>
          </p:nvPr>
        </p:nvSpPr>
        <p:spPr>
          <a:xfrm>
            <a:off x="407988" y="695325"/>
            <a:ext cx="6196012" cy="3487738"/>
          </a:xfrm>
          <a:ln w="12700" cap="flat">
            <a:solidFill>
              <a:schemeClr val="tx1"/>
            </a:solidFill>
          </a:ln>
        </p:spPr>
      </p:sp>
    </p:spTree>
    <p:extLst>
      <p:ext uri="{BB962C8B-B14F-4D97-AF65-F5344CB8AC3E}">
        <p14:creationId xmlns:p14="http://schemas.microsoft.com/office/powerpoint/2010/main" val="396553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OBJECTIVES</a:t>
            </a:r>
          </a:p>
        </p:txBody>
      </p:sp>
      <p:sp>
        <p:nvSpPr>
          <p:cNvPr id="4" name="Slide Number Placeholder 3"/>
          <p:cNvSpPr>
            <a:spLocks noGrp="1"/>
          </p:cNvSpPr>
          <p:nvPr>
            <p:ph type="sldNum" sz="quarter" idx="10"/>
          </p:nvPr>
        </p:nvSpPr>
        <p:spPr/>
        <p:txBody>
          <a:bodyPr/>
          <a:lstStyle/>
          <a:p>
            <a:fld id="{5FB91549-43BF-425A-AF25-75262019208C}" type="slidenum">
              <a:rPr lang="en-US" smtClean="0"/>
              <a:t>2</a:t>
            </a:fld>
            <a:endParaRPr lang="en-US"/>
          </a:p>
        </p:txBody>
      </p:sp>
    </p:spTree>
    <p:extLst>
      <p:ext uri="{BB962C8B-B14F-4D97-AF65-F5344CB8AC3E}">
        <p14:creationId xmlns:p14="http://schemas.microsoft.com/office/powerpoint/2010/main" val="87668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PETALS</a:t>
            </a:r>
          </a:p>
        </p:txBody>
      </p:sp>
      <p:sp>
        <p:nvSpPr>
          <p:cNvPr id="4" name="Slide Number Placeholder 3"/>
          <p:cNvSpPr>
            <a:spLocks noGrp="1"/>
          </p:cNvSpPr>
          <p:nvPr>
            <p:ph type="sldNum" sz="quarter" idx="10"/>
          </p:nvPr>
        </p:nvSpPr>
        <p:spPr/>
        <p:txBody>
          <a:bodyPr/>
          <a:lstStyle/>
          <a:p>
            <a:fld id="{5FB91549-43BF-425A-AF25-75262019208C}" type="slidenum">
              <a:rPr lang="en-US" smtClean="0"/>
              <a:t>20</a:t>
            </a:fld>
            <a:endParaRPr lang="en-US"/>
          </a:p>
        </p:txBody>
      </p:sp>
    </p:spTree>
    <p:extLst>
      <p:ext uri="{BB962C8B-B14F-4D97-AF65-F5344CB8AC3E}">
        <p14:creationId xmlns:p14="http://schemas.microsoft.com/office/powerpoint/2010/main" val="2313407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CONTROLS</a:t>
            </a:r>
          </a:p>
        </p:txBody>
      </p:sp>
      <p:sp>
        <p:nvSpPr>
          <p:cNvPr id="4" name="Slide Number Placeholder 3"/>
          <p:cNvSpPr>
            <a:spLocks noGrp="1"/>
          </p:cNvSpPr>
          <p:nvPr>
            <p:ph type="sldNum" sz="quarter" idx="10"/>
          </p:nvPr>
        </p:nvSpPr>
        <p:spPr/>
        <p:txBody>
          <a:bodyPr/>
          <a:lstStyle/>
          <a:p>
            <a:fld id="{5FB91549-43BF-425A-AF25-75262019208C}" type="slidenum">
              <a:rPr lang="en-US" smtClean="0"/>
              <a:t>21</a:t>
            </a:fld>
            <a:endParaRPr lang="en-US"/>
          </a:p>
        </p:txBody>
      </p:sp>
    </p:spTree>
    <p:extLst>
      <p:ext uri="{BB962C8B-B14F-4D97-AF65-F5344CB8AC3E}">
        <p14:creationId xmlns:p14="http://schemas.microsoft.com/office/powerpoint/2010/main" val="4101310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CONTROLS</a:t>
            </a:r>
          </a:p>
        </p:txBody>
      </p:sp>
      <p:sp>
        <p:nvSpPr>
          <p:cNvPr id="4" name="Slide Number Placeholder 3"/>
          <p:cNvSpPr>
            <a:spLocks noGrp="1"/>
          </p:cNvSpPr>
          <p:nvPr>
            <p:ph type="sldNum" sz="quarter" idx="10"/>
          </p:nvPr>
        </p:nvSpPr>
        <p:spPr/>
        <p:txBody>
          <a:bodyPr/>
          <a:lstStyle/>
          <a:p>
            <a:fld id="{5FB91549-43BF-425A-AF25-75262019208C}" type="slidenum">
              <a:rPr lang="en-US" smtClean="0"/>
              <a:t>22</a:t>
            </a:fld>
            <a:endParaRPr lang="en-US"/>
          </a:p>
        </p:txBody>
      </p:sp>
    </p:spTree>
    <p:extLst>
      <p:ext uri="{BB962C8B-B14F-4D97-AF65-F5344CB8AC3E}">
        <p14:creationId xmlns:p14="http://schemas.microsoft.com/office/powerpoint/2010/main" val="563760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EQUIPMENT  PANEL</a:t>
            </a:r>
          </a:p>
        </p:txBody>
      </p:sp>
      <p:sp>
        <p:nvSpPr>
          <p:cNvPr id="4" name="Slide Number Placeholder 3"/>
          <p:cNvSpPr>
            <a:spLocks noGrp="1"/>
          </p:cNvSpPr>
          <p:nvPr>
            <p:ph type="sldNum" sz="quarter" idx="10"/>
          </p:nvPr>
        </p:nvSpPr>
        <p:spPr/>
        <p:txBody>
          <a:bodyPr/>
          <a:lstStyle/>
          <a:p>
            <a:fld id="{5FB91549-43BF-425A-AF25-75262019208C}" type="slidenum">
              <a:rPr lang="en-US" smtClean="0"/>
              <a:t>23</a:t>
            </a:fld>
            <a:endParaRPr lang="en-US"/>
          </a:p>
        </p:txBody>
      </p:sp>
    </p:spTree>
    <p:extLst>
      <p:ext uri="{BB962C8B-B14F-4D97-AF65-F5344CB8AC3E}">
        <p14:creationId xmlns:p14="http://schemas.microsoft.com/office/powerpoint/2010/main" val="1068552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SAFETY</a:t>
            </a:r>
          </a:p>
        </p:txBody>
      </p:sp>
      <p:sp>
        <p:nvSpPr>
          <p:cNvPr id="4" name="Slide Number Placeholder 3"/>
          <p:cNvSpPr>
            <a:spLocks noGrp="1"/>
          </p:cNvSpPr>
          <p:nvPr>
            <p:ph type="sldNum" sz="quarter" idx="10"/>
          </p:nvPr>
        </p:nvSpPr>
        <p:spPr/>
        <p:txBody>
          <a:bodyPr/>
          <a:lstStyle/>
          <a:p>
            <a:fld id="{5FB91549-43BF-425A-AF25-75262019208C}" type="slidenum">
              <a:rPr lang="en-US" smtClean="0"/>
              <a:t>24</a:t>
            </a:fld>
            <a:endParaRPr lang="en-US"/>
          </a:p>
        </p:txBody>
      </p:sp>
    </p:spTree>
    <p:extLst>
      <p:ext uri="{BB962C8B-B14F-4D97-AF65-F5344CB8AC3E}">
        <p14:creationId xmlns:p14="http://schemas.microsoft.com/office/powerpoint/2010/main" val="1161510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25</a:t>
            </a:fld>
            <a:endParaRPr lang="en-US"/>
          </a:p>
        </p:txBody>
      </p:sp>
    </p:spTree>
    <p:extLst>
      <p:ext uri="{BB962C8B-B14F-4D97-AF65-F5344CB8AC3E}">
        <p14:creationId xmlns:p14="http://schemas.microsoft.com/office/powerpoint/2010/main" val="60029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26</a:t>
            </a:fld>
            <a:endParaRPr lang="en-US"/>
          </a:p>
        </p:txBody>
      </p:sp>
    </p:spTree>
    <p:extLst>
      <p:ext uri="{BB962C8B-B14F-4D97-AF65-F5344CB8AC3E}">
        <p14:creationId xmlns:p14="http://schemas.microsoft.com/office/powerpoint/2010/main" val="806156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27</a:t>
            </a:fld>
            <a:endParaRPr lang="en-US"/>
          </a:p>
        </p:txBody>
      </p:sp>
    </p:spTree>
    <p:extLst>
      <p:ext uri="{BB962C8B-B14F-4D97-AF65-F5344CB8AC3E}">
        <p14:creationId xmlns:p14="http://schemas.microsoft.com/office/powerpoint/2010/main" val="2035171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 ASK STUDENTS FOR  EXAMPLES</a:t>
            </a:r>
          </a:p>
        </p:txBody>
      </p:sp>
      <p:sp>
        <p:nvSpPr>
          <p:cNvPr id="4" name="Slide Number Placeholder 3"/>
          <p:cNvSpPr>
            <a:spLocks noGrp="1"/>
          </p:cNvSpPr>
          <p:nvPr>
            <p:ph type="sldNum" sz="quarter" idx="10"/>
          </p:nvPr>
        </p:nvSpPr>
        <p:spPr/>
        <p:txBody>
          <a:bodyPr/>
          <a:lstStyle/>
          <a:p>
            <a:fld id="{5FB91549-43BF-425A-AF25-75262019208C}" type="slidenum">
              <a:rPr lang="en-US" smtClean="0"/>
              <a:t>28</a:t>
            </a:fld>
            <a:endParaRPr lang="en-US"/>
          </a:p>
        </p:txBody>
      </p:sp>
    </p:spTree>
    <p:extLst>
      <p:ext uri="{BB962C8B-B14F-4D97-AF65-F5344CB8AC3E}">
        <p14:creationId xmlns:p14="http://schemas.microsoft.com/office/powerpoint/2010/main" val="469657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29</a:t>
            </a:fld>
            <a:endParaRPr lang="en-US"/>
          </a:p>
        </p:txBody>
      </p:sp>
    </p:spTree>
    <p:extLst>
      <p:ext uri="{BB962C8B-B14F-4D97-AF65-F5344CB8AC3E}">
        <p14:creationId xmlns:p14="http://schemas.microsoft.com/office/powerpoint/2010/main" val="58787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GOING OVER OBJECTIVES</a:t>
            </a:r>
          </a:p>
        </p:txBody>
      </p:sp>
      <p:sp>
        <p:nvSpPr>
          <p:cNvPr id="4" name="Slide Number Placeholder 3"/>
          <p:cNvSpPr>
            <a:spLocks noGrp="1"/>
          </p:cNvSpPr>
          <p:nvPr>
            <p:ph type="sldNum" sz="quarter" idx="10"/>
          </p:nvPr>
        </p:nvSpPr>
        <p:spPr/>
        <p:txBody>
          <a:bodyPr/>
          <a:lstStyle/>
          <a:p>
            <a:fld id="{5FB91549-43BF-425A-AF25-75262019208C}" type="slidenum">
              <a:rPr lang="en-US" smtClean="0"/>
              <a:t>3</a:t>
            </a:fld>
            <a:endParaRPr lang="en-US"/>
          </a:p>
        </p:txBody>
      </p:sp>
    </p:spTree>
    <p:extLst>
      <p:ext uri="{BB962C8B-B14F-4D97-AF65-F5344CB8AC3E}">
        <p14:creationId xmlns:p14="http://schemas.microsoft.com/office/powerpoint/2010/main" val="2869352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30</a:t>
            </a:fld>
            <a:endParaRPr lang="en-US"/>
          </a:p>
        </p:txBody>
      </p:sp>
    </p:spTree>
    <p:extLst>
      <p:ext uri="{BB962C8B-B14F-4D97-AF65-F5344CB8AC3E}">
        <p14:creationId xmlns:p14="http://schemas.microsoft.com/office/powerpoint/2010/main" val="1457982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31</a:t>
            </a:fld>
            <a:endParaRPr lang="en-US"/>
          </a:p>
        </p:txBody>
      </p:sp>
    </p:spTree>
    <p:extLst>
      <p:ext uri="{BB962C8B-B14F-4D97-AF65-F5344CB8AC3E}">
        <p14:creationId xmlns:p14="http://schemas.microsoft.com/office/powerpoint/2010/main" val="1178883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32</a:t>
            </a:fld>
            <a:endParaRPr lang="en-US"/>
          </a:p>
        </p:txBody>
      </p:sp>
    </p:spTree>
    <p:extLst>
      <p:ext uri="{BB962C8B-B14F-4D97-AF65-F5344CB8AC3E}">
        <p14:creationId xmlns:p14="http://schemas.microsoft.com/office/powerpoint/2010/main" val="2464923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33</a:t>
            </a:fld>
            <a:endParaRPr lang="en-US"/>
          </a:p>
        </p:txBody>
      </p:sp>
    </p:spTree>
    <p:extLst>
      <p:ext uri="{BB962C8B-B14F-4D97-AF65-F5344CB8AC3E}">
        <p14:creationId xmlns:p14="http://schemas.microsoft.com/office/powerpoint/2010/main" val="629456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34</a:t>
            </a:fld>
            <a:endParaRPr lang="en-US"/>
          </a:p>
        </p:txBody>
      </p:sp>
    </p:spTree>
    <p:extLst>
      <p:ext uri="{BB962C8B-B14F-4D97-AF65-F5344CB8AC3E}">
        <p14:creationId xmlns:p14="http://schemas.microsoft.com/office/powerpoint/2010/main" val="1627349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35</a:t>
            </a:fld>
            <a:endParaRPr lang="en-US"/>
          </a:p>
        </p:txBody>
      </p:sp>
    </p:spTree>
    <p:extLst>
      <p:ext uri="{BB962C8B-B14F-4D97-AF65-F5344CB8AC3E}">
        <p14:creationId xmlns:p14="http://schemas.microsoft.com/office/powerpoint/2010/main" val="1575545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POINTS</a:t>
            </a:r>
          </a:p>
        </p:txBody>
      </p:sp>
      <p:sp>
        <p:nvSpPr>
          <p:cNvPr id="4" name="Slide Number Placeholder 3"/>
          <p:cNvSpPr>
            <a:spLocks noGrp="1"/>
          </p:cNvSpPr>
          <p:nvPr>
            <p:ph type="sldNum" sz="quarter" idx="10"/>
          </p:nvPr>
        </p:nvSpPr>
        <p:spPr/>
        <p:txBody>
          <a:bodyPr/>
          <a:lstStyle/>
          <a:p>
            <a:fld id="{5FB91549-43BF-425A-AF25-75262019208C}" type="slidenum">
              <a:rPr lang="en-US" smtClean="0"/>
              <a:t>36</a:t>
            </a:fld>
            <a:endParaRPr lang="en-US"/>
          </a:p>
        </p:txBody>
      </p:sp>
    </p:spTree>
    <p:extLst>
      <p:ext uri="{BB962C8B-B14F-4D97-AF65-F5344CB8AC3E}">
        <p14:creationId xmlns:p14="http://schemas.microsoft.com/office/powerpoint/2010/main" val="3210057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37</a:t>
            </a:fld>
            <a:endParaRPr lang="en-US"/>
          </a:p>
        </p:txBody>
      </p:sp>
    </p:spTree>
    <p:extLst>
      <p:ext uri="{BB962C8B-B14F-4D97-AF65-F5344CB8AC3E}">
        <p14:creationId xmlns:p14="http://schemas.microsoft.com/office/powerpoint/2010/main" val="1629198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ROTATION OF LIFT</a:t>
            </a:r>
          </a:p>
        </p:txBody>
      </p:sp>
      <p:sp>
        <p:nvSpPr>
          <p:cNvPr id="4" name="Slide Number Placeholder 3"/>
          <p:cNvSpPr>
            <a:spLocks noGrp="1"/>
          </p:cNvSpPr>
          <p:nvPr>
            <p:ph type="sldNum" sz="quarter" idx="10"/>
          </p:nvPr>
        </p:nvSpPr>
        <p:spPr/>
        <p:txBody>
          <a:bodyPr/>
          <a:lstStyle/>
          <a:p>
            <a:fld id="{5FB91549-43BF-425A-AF25-75262019208C}" type="slidenum">
              <a:rPr lang="en-US" smtClean="0"/>
              <a:t>38</a:t>
            </a:fld>
            <a:endParaRPr lang="en-US"/>
          </a:p>
        </p:txBody>
      </p:sp>
    </p:spTree>
    <p:extLst>
      <p:ext uri="{BB962C8B-B14F-4D97-AF65-F5344CB8AC3E}">
        <p14:creationId xmlns:p14="http://schemas.microsoft.com/office/powerpoint/2010/main" val="3349087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39</a:t>
            </a:fld>
            <a:endParaRPr lang="en-US"/>
          </a:p>
        </p:txBody>
      </p:sp>
    </p:spTree>
    <p:extLst>
      <p:ext uri="{BB962C8B-B14F-4D97-AF65-F5344CB8AC3E}">
        <p14:creationId xmlns:p14="http://schemas.microsoft.com/office/powerpoint/2010/main" val="98467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CLASSROOM RULES</a:t>
            </a:r>
          </a:p>
        </p:txBody>
      </p:sp>
      <p:sp>
        <p:nvSpPr>
          <p:cNvPr id="4" name="Slide Number Placeholder 3"/>
          <p:cNvSpPr>
            <a:spLocks noGrp="1"/>
          </p:cNvSpPr>
          <p:nvPr>
            <p:ph type="sldNum" sz="quarter" idx="10"/>
          </p:nvPr>
        </p:nvSpPr>
        <p:spPr/>
        <p:txBody>
          <a:bodyPr/>
          <a:lstStyle/>
          <a:p>
            <a:fld id="{5FB91549-43BF-425A-AF25-75262019208C}" type="slidenum">
              <a:rPr lang="en-US" smtClean="0"/>
              <a:t>4</a:t>
            </a:fld>
            <a:endParaRPr lang="en-US"/>
          </a:p>
        </p:txBody>
      </p:sp>
    </p:spTree>
    <p:extLst>
      <p:ext uri="{BB962C8B-B14F-4D97-AF65-F5344CB8AC3E}">
        <p14:creationId xmlns:p14="http://schemas.microsoft.com/office/powerpoint/2010/main" val="2786593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40</a:t>
            </a:fld>
            <a:endParaRPr lang="en-US"/>
          </a:p>
        </p:txBody>
      </p:sp>
    </p:spTree>
    <p:extLst>
      <p:ext uri="{BB962C8B-B14F-4D97-AF65-F5344CB8AC3E}">
        <p14:creationId xmlns:p14="http://schemas.microsoft.com/office/powerpoint/2010/main" val="2671938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SIGNAGE</a:t>
            </a:r>
          </a:p>
        </p:txBody>
      </p:sp>
      <p:sp>
        <p:nvSpPr>
          <p:cNvPr id="4" name="Slide Number Placeholder 3"/>
          <p:cNvSpPr>
            <a:spLocks noGrp="1"/>
          </p:cNvSpPr>
          <p:nvPr>
            <p:ph type="sldNum" sz="quarter" idx="10"/>
          </p:nvPr>
        </p:nvSpPr>
        <p:spPr/>
        <p:txBody>
          <a:bodyPr/>
          <a:lstStyle/>
          <a:p>
            <a:fld id="{5FB91549-43BF-425A-AF25-75262019208C}" type="slidenum">
              <a:rPr lang="en-US" smtClean="0"/>
              <a:t>41</a:t>
            </a:fld>
            <a:endParaRPr lang="en-US"/>
          </a:p>
        </p:txBody>
      </p:sp>
    </p:spTree>
    <p:extLst>
      <p:ext uri="{BB962C8B-B14F-4D97-AF65-F5344CB8AC3E}">
        <p14:creationId xmlns:p14="http://schemas.microsoft.com/office/powerpoint/2010/main" val="1616891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42</a:t>
            </a:fld>
            <a:endParaRPr lang="en-US"/>
          </a:p>
        </p:txBody>
      </p:sp>
    </p:spTree>
    <p:extLst>
      <p:ext uri="{BB962C8B-B14F-4D97-AF65-F5344CB8AC3E}">
        <p14:creationId xmlns:p14="http://schemas.microsoft.com/office/powerpoint/2010/main" val="40015646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43</a:t>
            </a:fld>
            <a:endParaRPr lang="en-US"/>
          </a:p>
        </p:txBody>
      </p:sp>
    </p:spTree>
    <p:extLst>
      <p:ext uri="{BB962C8B-B14F-4D97-AF65-F5344CB8AC3E}">
        <p14:creationId xmlns:p14="http://schemas.microsoft.com/office/powerpoint/2010/main" val="4164173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44</a:t>
            </a:fld>
            <a:endParaRPr lang="en-US"/>
          </a:p>
        </p:txBody>
      </p:sp>
    </p:spTree>
    <p:extLst>
      <p:ext uri="{BB962C8B-B14F-4D97-AF65-F5344CB8AC3E}">
        <p14:creationId xmlns:p14="http://schemas.microsoft.com/office/powerpoint/2010/main" val="33462372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45</a:t>
            </a:fld>
            <a:endParaRPr lang="en-US"/>
          </a:p>
        </p:txBody>
      </p:sp>
    </p:spTree>
    <p:extLst>
      <p:ext uri="{BB962C8B-B14F-4D97-AF65-F5344CB8AC3E}">
        <p14:creationId xmlns:p14="http://schemas.microsoft.com/office/powerpoint/2010/main" val="2941200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46</a:t>
            </a:fld>
            <a:endParaRPr lang="en-US"/>
          </a:p>
        </p:txBody>
      </p:sp>
    </p:spTree>
    <p:extLst>
      <p:ext uri="{BB962C8B-B14F-4D97-AF65-F5344CB8AC3E}">
        <p14:creationId xmlns:p14="http://schemas.microsoft.com/office/powerpoint/2010/main" val="29843909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47</a:t>
            </a:fld>
            <a:endParaRPr lang="en-US"/>
          </a:p>
        </p:txBody>
      </p:sp>
    </p:spTree>
    <p:extLst>
      <p:ext uri="{BB962C8B-B14F-4D97-AF65-F5344CB8AC3E}">
        <p14:creationId xmlns:p14="http://schemas.microsoft.com/office/powerpoint/2010/main" val="23518947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48</a:t>
            </a:fld>
            <a:endParaRPr lang="en-US"/>
          </a:p>
        </p:txBody>
      </p:sp>
    </p:spTree>
    <p:extLst>
      <p:ext uri="{BB962C8B-B14F-4D97-AF65-F5344CB8AC3E}">
        <p14:creationId xmlns:p14="http://schemas.microsoft.com/office/powerpoint/2010/main" val="1875978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49</a:t>
            </a:fld>
            <a:endParaRPr lang="en-US"/>
          </a:p>
        </p:txBody>
      </p:sp>
    </p:spTree>
    <p:extLst>
      <p:ext uri="{BB962C8B-B14F-4D97-AF65-F5344CB8AC3E}">
        <p14:creationId xmlns:p14="http://schemas.microsoft.com/office/powerpoint/2010/main" val="192020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BACKGROUND OF OSHA</a:t>
            </a:r>
          </a:p>
        </p:txBody>
      </p:sp>
      <p:sp>
        <p:nvSpPr>
          <p:cNvPr id="4" name="Slide Number Placeholder 3"/>
          <p:cNvSpPr>
            <a:spLocks noGrp="1"/>
          </p:cNvSpPr>
          <p:nvPr>
            <p:ph type="sldNum" sz="quarter" idx="10"/>
          </p:nvPr>
        </p:nvSpPr>
        <p:spPr/>
        <p:txBody>
          <a:bodyPr/>
          <a:lstStyle/>
          <a:p>
            <a:fld id="{5FB91549-43BF-425A-AF25-75262019208C}" type="slidenum">
              <a:rPr lang="en-US" smtClean="0"/>
              <a:t>5</a:t>
            </a:fld>
            <a:endParaRPr lang="en-US"/>
          </a:p>
        </p:txBody>
      </p:sp>
    </p:spTree>
    <p:extLst>
      <p:ext uri="{BB962C8B-B14F-4D97-AF65-F5344CB8AC3E}">
        <p14:creationId xmlns:p14="http://schemas.microsoft.com/office/powerpoint/2010/main" val="12783021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50</a:t>
            </a:fld>
            <a:endParaRPr lang="en-US"/>
          </a:p>
        </p:txBody>
      </p:sp>
    </p:spTree>
    <p:extLst>
      <p:ext uri="{BB962C8B-B14F-4D97-AF65-F5344CB8AC3E}">
        <p14:creationId xmlns:p14="http://schemas.microsoft.com/office/powerpoint/2010/main" val="35787278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POINTS</a:t>
            </a:r>
          </a:p>
        </p:txBody>
      </p:sp>
      <p:sp>
        <p:nvSpPr>
          <p:cNvPr id="4" name="Slide Number Placeholder 3"/>
          <p:cNvSpPr>
            <a:spLocks noGrp="1"/>
          </p:cNvSpPr>
          <p:nvPr>
            <p:ph type="sldNum" sz="quarter" idx="10"/>
          </p:nvPr>
        </p:nvSpPr>
        <p:spPr/>
        <p:txBody>
          <a:bodyPr/>
          <a:lstStyle/>
          <a:p>
            <a:fld id="{5FB91549-43BF-425A-AF25-75262019208C}" type="slidenum">
              <a:rPr lang="en-US" smtClean="0"/>
              <a:t>51</a:t>
            </a:fld>
            <a:endParaRPr lang="en-US"/>
          </a:p>
        </p:txBody>
      </p:sp>
    </p:spTree>
    <p:extLst>
      <p:ext uri="{BB962C8B-B14F-4D97-AF65-F5344CB8AC3E}">
        <p14:creationId xmlns:p14="http://schemas.microsoft.com/office/powerpoint/2010/main" val="2426926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52</a:t>
            </a:fld>
            <a:endParaRPr lang="en-US"/>
          </a:p>
        </p:txBody>
      </p:sp>
    </p:spTree>
    <p:extLst>
      <p:ext uri="{BB962C8B-B14F-4D97-AF65-F5344CB8AC3E}">
        <p14:creationId xmlns:p14="http://schemas.microsoft.com/office/powerpoint/2010/main" val="11137096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53</a:t>
            </a:fld>
            <a:endParaRPr lang="en-US"/>
          </a:p>
        </p:txBody>
      </p:sp>
    </p:spTree>
    <p:extLst>
      <p:ext uri="{BB962C8B-B14F-4D97-AF65-F5344CB8AC3E}">
        <p14:creationId xmlns:p14="http://schemas.microsoft.com/office/powerpoint/2010/main" val="18852577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54</a:t>
            </a:fld>
            <a:endParaRPr lang="en-US"/>
          </a:p>
        </p:txBody>
      </p:sp>
    </p:spTree>
    <p:extLst>
      <p:ext uri="{BB962C8B-B14F-4D97-AF65-F5344CB8AC3E}">
        <p14:creationId xmlns:p14="http://schemas.microsoft.com/office/powerpoint/2010/main" val="13383517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55</a:t>
            </a:fld>
            <a:endParaRPr lang="en-US"/>
          </a:p>
        </p:txBody>
      </p:sp>
    </p:spTree>
    <p:extLst>
      <p:ext uri="{BB962C8B-B14F-4D97-AF65-F5344CB8AC3E}">
        <p14:creationId xmlns:p14="http://schemas.microsoft.com/office/powerpoint/2010/main" val="18517165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56</a:t>
            </a:fld>
            <a:endParaRPr lang="en-US"/>
          </a:p>
        </p:txBody>
      </p:sp>
    </p:spTree>
    <p:extLst>
      <p:ext uri="{BB962C8B-B14F-4D97-AF65-F5344CB8AC3E}">
        <p14:creationId xmlns:p14="http://schemas.microsoft.com/office/powerpoint/2010/main" val="8332617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57</a:t>
            </a:fld>
            <a:endParaRPr lang="en-US"/>
          </a:p>
        </p:txBody>
      </p:sp>
    </p:spTree>
    <p:extLst>
      <p:ext uri="{BB962C8B-B14F-4D97-AF65-F5344CB8AC3E}">
        <p14:creationId xmlns:p14="http://schemas.microsoft.com/office/powerpoint/2010/main" val="2269065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58</a:t>
            </a:fld>
            <a:endParaRPr lang="en-US"/>
          </a:p>
        </p:txBody>
      </p:sp>
    </p:spTree>
    <p:extLst>
      <p:ext uri="{BB962C8B-B14F-4D97-AF65-F5344CB8AC3E}">
        <p14:creationId xmlns:p14="http://schemas.microsoft.com/office/powerpoint/2010/main" val="14421245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59</a:t>
            </a:fld>
            <a:endParaRPr lang="en-US"/>
          </a:p>
        </p:txBody>
      </p:sp>
    </p:spTree>
    <p:extLst>
      <p:ext uri="{BB962C8B-B14F-4D97-AF65-F5344CB8AC3E}">
        <p14:creationId xmlns:p14="http://schemas.microsoft.com/office/powerpoint/2010/main" val="209566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OHSA’S MISSION - 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6</a:t>
            </a:fld>
            <a:endParaRPr lang="en-US"/>
          </a:p>
        </p:txBody>
      </p:sp>
    </p:spTree>
    <p:extLst>
      <p:ext uri="{BB962C8B-B14F-4D97-AF65-F5344CB8AC3E}">
        <p14:creationId xmlns:p14="http://schemas.microsoft.com/office/powerpoint/2010/main" val="5573338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60</a:t>
            </a:fld>
            <a:endParaRPr lang="en-US"/>
          </a:p>
        </p:txBody>
      </p:sp>
    </p:spTree>
    <p:extLst>
      <p:ext uri="{BB962C8B-B14F-4D97-AF65-F5344CB8AC3E}">
        <p14:creationId xmlns:p14="http://schemas.microsoft.com/office/powerpoint/2010/main" val="19062313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61</a:t>
            </a:fld>
            <a:endParaRPr lang="en-US"/>
          </a:p>
        </p:txBody>
      </p:sp>
    </p:spTree>
    <p:extLst>
      <p:ext uri="{BB962C8B-B14F-4D97-AF65-F5344CB8AC3E}">
        <p14:creationId xmlns:p14="http://schemas.microsoft.com/office/powerpoint/2010/main" val="26632189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SIGNAGE</a:t>
            </a:r>
          </a:p>
        </p:txBody>
      </p:sp>
      <p:sp>
        <p:nvSpPr>
          <p:cNvPr id="4" name="Slide Number Placeholder 3"/>
          <p:cNvSpPr>
            <a:spLocks noGrp="1"/>
          </p:cNvSpPr>
          <p:nvPr>
            <p:ph type="sldNum" sz="quarter" idx="10"/>
          </p:nvPr>
        </p:nvSpPr>
        <p:spPr/>
        <p:txBody>
          <a:bodyPr/>
          <a:lstStyle/>
          <a:p>
            <a:fld id="{5FB91549-43BF-425A-AF25-75262019208C}" type="slidenum">
              <a:rPr lang="en-US" smtClean="0"/>
              <a:t>62</a:t>
            </a:fld>
            <a:endParaRPr lang="en-US"/>
          </a:p>
        </p:txBody>
      </p:sp>
    </p:spTree>
    <p:extLst>
      <p:ext uri="{BB962C8B-B14F-4D97-AF65-F5344CB8AC3E}">
        <p14:creationId xmlns:p14="http://schemas.microsoft.com/office/powerpoint/2010/main" val="1828247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63</a:t>
            </a:fld>
            <a:endParaRPr lang="en-US"/>
          </a:p>
        </p:txBody>
      </p:sp>
    </p:spTree>
    <p:extLst>
      <p:ext uri="{BB962C8B-B14F-4D97-AF65-F5344CB8AC3E}">
        <p14:creationId xmlns:p14="http://schemas.microsoft.com/office/powerpoint/2010/main" val="12267236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64</a:t>
            </a:fld>
            <a:endParaRPr lang="en-US"/>
          </a:p>
        </p:txBody>
      </p:sp>
    </p:spTree>
    <p:extLst>
      <p:ext uri="{BB962C8B-B14F-4D97-AF65-F5344CB8AC3E}">
        <p14:creationId xmlns:p14="http://schemas.microsoft.com/office/powerpoint/2010/main" val="40667392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65</a:t>
            </a:fld>
            <a:endParaRPr lang="en-US"/>
          </a:p>
        </p:txBody>
      </p:sp>
    </p:spTree>
    <p:extLst>
      <p:ext uri="{BB962C8B-B14F-4D97-AF65-F5344CB8AC3E}">
        <p14:creationId xmlns:p14="http://schemas.microsoft.com/office/powerpoint/2010/main" val="33712133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a balanced load</a:t>
            </a:r>
          </a:p>
        </p:txBody>
      </p:sp>
      <p:sp>
        <p:nvSpPr>
          <p:cNvPr id="4" name="Slide Number Placeholder 3"/>
          <p:cNvSpPr>
            <a:spLocks noGrp="1"/>
          </p:cNvSpPr>
          <p:nvPr>
            <p:ph type="sldNum" sz="quarter" idx="10"/>
          </p:nvPr>
        </p:nvSpPr>
        <p:spPr/>
        <p:txBody>
          <a:bodyPr/>
          <a:lstStyle/>
          <a:p>
            <a:fld id="{5FB91549-43BF-425A-AF25-75262019208C}" type="slidenum">
              <a:rPr lang="en-US" smtClean="0"/>
              <a:t>66</a:t>
            </a:fld>
            <a:endParaRPr lang="en-US"/>
          </a:p>
        </p:txBody>
      </p:sp>
    </p:spTree>
    <p:extLst>
      <p:ext uri="{BB962C8B-B14F-4D97-AF65-F5344CB8AC3E}">
        <p14:creationId xmlns:p14="http://schemas.microsoft.com/office/powerpoint/2010/main" val="5708142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an</a:t>
            </a:r>
            <a:r>
              <a:rPr lang="en-US" baseline="0" dirty="0"/>
              <a:t> unbalanced load</a:t>
            </a:r>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67</a:t>
            </a:fld>
            <a:endParaRPr lang="en-US"/>
          </a:p>
        </p:txBody>
      </p:sp>
    </p:spTree>
    <p:extLst>
      <p:ext uri="{BB962C8B-B14F-4D97-AF65-F5344CB8AC3E}">
        <p14:creationId xmlns:p14="http://schemas.microsoft.com/office/powerpoint/2010/main" val="29236227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POINTS</a:t>
            </a:r>
          </a:p>
        </p:txBody>
      </p:sp>
      <p:sp>
        <p:nvSpPr>
          <p:cNvPr id="4" name="Slide Number Placeholder 3"/>
          <p:cNvSpPr>
            <a:spLocks noGrp="1"/>
          </p:cNvSpPr>
          <p:nvPr>
            <p:ph type="sldNum" sz="quarter" idx="10"/>
          </p:nvPr>
        </p:nvSpPr>
        <p:spPr/>
        <p:txBody>
          <a:bodyPr/>
          <a:lstStyle/>
          <a:p>
            <a:fld id="{5FB91549-43BF-425A-AF25-75262019208C}" type="slidenum">
              <a:rPr lang="en-US" smtClean="0"/>
              <a:t>68</a:t>
            </a:fld>
            <a:endParaRPr lang="en-US"/>
          </a:p>
        </p:txBody>
      </p:sp>
    </p:spTree>
    <p:extLst>
      <p:ext uri="{BB962C8B-B14F-4D97-AF65-F5344CB8AC3E}">
        <p14:creationId xmlns:p14="http://schemas.microsoft.com/office/powerpoint/2010/main" val="29127272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CONTROLS</a:t>
            </a:r>
          </a:p>
        </p:txBody>
      </p:sp>
      <p:sp>
        <p:nvSpPr>
          <p:cNvPr id="4" name="Slide Number Placeholder 3"/>
          <p:cNvSpPr>
            <a:spLocks noGrp="1"/>
          </p:cNvSpPr>
          <p:nvPr>
            <p:ph type="sldNum" sz="quarter" idx="10"/>
          </p:nvPr>
        </p:nvSpPr>
        <p:spPr/>
        <p:txBody>
          <a:bodyPr/>
          <a:lstStyle/>
          <a:p>
            <a:fld id="{5FB91549-43BF-425A-AF25-75262019208C}" type="slidenum">
              <a:rPr lang="en-US" smtClean="0"/>
              <a:t>69</a:t>
            </a:fld>
            <a:endParaRPr lang="en-US"/>
          </a:p>
        </p:txBody>
      </p:sp>
    </p:spTree>
    <p:extLst>
      <p:ext uri="{BB962C8B-B14F-4D97-AF65-F5344CB8AC3E}">
        <p14:creationId xmlns:p14="http://schemas.microsoft.com/office/powerpoint/2010/main" val="332475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REGULATIONS</a:t>
            </a:r>
          </a:p>
        </p:txBody>
      </p:sp>
      <p:sp>
        <p:nvSpPr>
          <p:cNvPr id="4" name="Slide Number Placeholder 3"/>
          <p:cNvSpPr>
            <a:spLocks noGrp="1"/>
          </p:cNvSpPr>
          <p:nvPr>
            <p:ph type="sldNum" sz="quarter" idx="10"/>
          </p:nvPr>
        </p:nvSpPr>
        <p:spPr/>
        <p:txBody>
          <a:bodyPr/>
          <a:lstStyle/>
          <a:p>
            <a:fld id="{5FB91549-43BF-425A-AF25-75262019208C}" type="slidenum">
              <a:rPr lang="en-US" smtClean="0"/>
              <a:t>7</a:t>
            </a:fld>
            <a:endParaRPr lang="en-US"/>
          </a:p>
        </p:txBody>
      </p:sp>
    </p:spTree>
    <p:extLst>
      <p:ext uri="{BB962C8B-B14F-4D97-AF65-F5344CB8AC3E}">
        <p14:creationId xmlns:p14="http://schemas.microsoft.com/office/powerpoint/2010/main" val="22152643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CONTROLS</a:t>
            </a:r>
          </a:p>
        </p:txBody>
      </p:sp>
      <p:sp>
        <p:nvSpPr>
          <p:cNvPr id="4" name="Slide Number Placeholder 3"/>
          <p:cNvSpPr>
            <a:spLocks noGrp="1"/>
          </p:cNvSpPr>
          <p:nvPr>
            <p:ph type="sldNum" sz="quarter" idx="10"/>
          </p:nvPr>
        </p:nvSpPr>
        <p:spPr/>
        <p:txBody>
          <a:bodyPr/>
          <a:lstStyle/>
          <a:p>
            <a:fld id="{5FB91549-43BF-425A-AF25-75262019208C}" type="slidenum">
              <a:rPr lang="en-US" smtClean="0"/>
              <a:t>70</a:t>
            </a:fld>
            <a:endParaRPr lang="en-US"/>
          </a:p>
        </p:txBody>
      </p:sp>
    </p:spTree>
    <p:extLst>
      <p:ext uri="{BB962C8B-B14F-4D97-AF65-F5344CB8AC3E}">
        <p14:creationId xmlns:p14="http://schemas.microsoft.com/office/powerpoint/2010/main" val="8459180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71</a:t>
            </a:fld>
            <a:endParaRPr lang="en-US"/>
          </a:p>
        </p:txBody>
      </p:sp>
    </p:spTree>
    <p:extLst>
      <p:ext uri="{BB962C8B-B14F-4D97-AF65-F5344CB8AC3E}">
        <p14:creationId xmlns:p14="http://schemas.microsoft.com/office/powerpoint/2010/main" val="4612088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72</a:t>
            </a:fld>
            <a:endParaRPr lang="en-US"/>
          </a:p>
        </p:txBody>
      </p:sp>
    </p:spTree>
    <p:extLst>
      <p:ext uri="{BB962C8B-B14F-4D97-AF65-F5344CB8AC3E}">
        <p14:creationId xmlns:p14="http://schemas.microsoft.com/office/powerpoint/2010/main" val="27594592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73</a:t>
            </a:fld>
            <a:endParaRPr lang="en-US"/>
          </a:p>
        </p:txBody>
      </p:sp>
    </p:spTree>
    <p:extLst>
      <p:ext uri="{BB962C8B-B14F-4D97-AF65-F5344CB8AC3E}">
        <p14:creationId xmlns:p14="http://schemas.microsoft.com/office/powerpoint/2010/main" val="33827105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74</a:t>
            </a:fld>
            <a:endParaRPr lang="en-US"/>
          </a:p>
        </p:txBody>
      </p:sp>
    </p:spTree>
    <p:extLst>
      <p:ext uri="{BB962C8B-B14F-4D97-AF65-F5344CB8AC3E}">
        <p14:creationId xmlns:p14="http://schemas.microsoft.com/office/powerpoint/2010/main" val="39086824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75</a:t>
            </a:fld>
            <a:endParaRPr lang="en-US"/>
          </a:p>
        </p:txBody>
      </p:sp>
    </p:spTree>
    <p:extLst>
      <p:ext uri="{BB962C8B-B14F-4D97-AF65-F5344CB8AC3E}">
        <p14:creationId xmlns:p14="http://schemas.microsoft.com/office/powerpoint/2010/main" val="38250508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76</a:t>
            </a:fld>
            <a:endParaRPr lang="en-US"/>
          </a:p>
        </p:txBody>
      </p:sp>
    </p:spTree>
    <p:extLst>
      <p:ext uri="{BB962C8B-B14F-4D97-AF65-F5344CB8AC3E}">
        <p14:creationId xmlns:p14="http://schemas.microsoft.com/office/powerpoint/2010/main" val="26480432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77</a:t>
            </a:fld>
            <a:endParaRPr lang="en-US"/>
          </a:p>
        </p:txBody>
      </p:sp>
    </p:spTree>
    <p:extLst>
      <p:ext uri="{BB962C8B-B14F-4D97-AF65-F5344CB8AC3E}">
        <p14:creationId xmlns:p14="http://schemas.microsoft.com/office/powerpoint/2010/main" val="33671601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78</a:t>
            </a:fld>
            <a:endParaRPr lang="en-US"/>
          </a:p>
        </p:txBody>
      </p:sp>
    </p:spTree>
    <p:extLst>
      <p:ext uri="{BB962C8B-B14F-4D97-AF65-F5344CB8AC3E}">
        <p14:creationId xmlns:p14="http://schemas.microsoft.com/office/powerpoint/2010/main" val="5781434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79</a:t>
            </a:fld>
            <a:endParaRPr lang="en-US"/>
          </a:p>
        </p:txBody>
      </p:sp>
    </p:spTree>
    <p:extLst>
      <p:ext uri="{BB962C8B-B14F-4D97-AF65-F5344CB8AC3E}">
        <p14:creationId xmlns:p14="http://schemas.microsoft.com/office/powerpoint/2010/main" val="425459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OSHA WORKS SLIDE</a:t>
            </a:r>
          </a:p>
        </p:txBody>
      </p:sp>
      <p:sp>
        <p:nvSpPr>
          <p:cNvPr id="4" name="Slide Number Placeholder 3"/>
          <p:cNvSpPr>
            <a:spLocks noGrp="1"/>
          </p:cNvSpPr>
          <p:nvPr>
            <p:ph type="sldNum" sz="quarter" idx="10"/>
          </p:nvPr>
        </p:nvSpPr>
        <p:spPr/>
        <p:txBody>
          <a:bodyPr/>
          <a:lstStyle/>
          <a:p>
            <a:fld id="{5FB91549-43BF-425A-AF25-75262019208C}" type="slidenum">
              <a:rPr lang="en-US" smtClean="0"/>
              <a:t>8</a:t>
            </a:fld>
            <a:endParaRPr lang="en-US"/>
          </a:p>
        </p:txBody>
      </p:sp>
    </p:spTree>
    <p:extLst>
      <p:ext uri="{BB962C8B-B14F-4D97-AF65-F5344CB8AC3E}">
        <p14:creationId xmlns:p14="http://schemas.microsoft.com/office/powerpoint/2010/main" val="35020950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80</a:t>
            </a:fld>
            <a:endParaRPr lang="en-US"/>
          </a:p>
        </p:txBody>
      </p:sp>
    </p:spTree>
    <p:extLst>
      <p:ext uri="{BB962C8B-B14F-4D97-AF65-F5344CB8AC3E}">
        <p14:creationId xmlns:p14="http://schemas.microsoft.com/office/powerpoint/2010/main" val="13322668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81</a:t>
            </a:fld>
            <a:endParaRPr lang="en-US"/>
          </a:p>
        </p:txBody>
      </p:sp>
    </p:spTree>
    <p:extLst>
      <p:ext uri="{BB962C8B-B14F-4D97-AF65-F5344CB8AC3E}">
        <p14:creationId xmlns:p14="http://schemas.microsoft.com/office/powerpoint/2010/main" val="21950664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82</a:t>
            </a:fld>
            <a:endParaRPr lang="en-US"/>
          </a:p>
        </p:txBody>
      </p:sp>
    </p:spTree>
    <p:extLst>
      <p:ext uri="{BB962C8B-B14F-4D97-AF65-F5344CB8AC3E}">
        <p14:creationId xmlns:p14="http://schemas.microsoft.com/office/powerpoint/2010/main" val="10097202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POINTS</a:t>
            </a:r>
          </a:p>
        </p:txBody>
      </p:sp>
      <p:sp>
        <p:nvSpPr>
          <p:cNvPr id="4" name="Slide Number Placeholder 3"/>
          <p:cNvSpPr>
            <a:spLocks noGrp="1"/>
          </p:cNvSpPr>
          <p:nvPr>
            <p:ph type="sldNum" sz="quarter" idx="10"/>
          </p:nvPr>
        </p:nvSpPr>
        <p:spPr/>
        <p:txBody>
          <a:bodyPr/>
          <a:lstStyle/>
          <a:p>
            <a:fld id="{5FB91549-43BF-425A-AF25-75262019208C}" type="slidenum">
              <a:rPr lang="en-US" smtClean="0"/>
              <a:t>83</a:t>
            </a:fld>
            <a:endParaRPr lang="en-US"/>
          </a:p>
        </p:txBody>
      </p:sp>
    </p:spTree>
    <p:extLst>
      <p:ext uri="{BB962C8B-B14F-4D97-AF65-F5344CB8AC3E}">
        <p14:creationId xmlns:p14="http://schemas.microsoft.com/office/powerpoint/2010/main" val="41534657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DRIVING SKILLS</a:t>
            </a:r>
          </a:p>
        </p:txBody>
      </p:sp>
      <p:sp>
        <p:nvSpPr>
          <p:cNvPr id="4" name="Slide Number Placeholder 3"/>
          <p:cNvSpPr>
            <a:spLocks noGrp="1"/>
          </p:cNvSpPr>
          <p:nvPr>
            <p:ph type="sldNum" sz="quarter" idx="10"/>
          </p:nvPr>
        </p:nvSpPr>
        <p:spPr/>
        <p:txBody>
          <a:bodyPr/>
          <a:lstStyle/>
          <a:p>
            <a:fld id="{5FB91549-43BF-425A-AF25-75262019208C}" type="slidenum">
              <a:rPr lang="en-US" smtClean="0"/>
              <a:t>84</a:t>
            </a:fld>
            <a:endParaRPr lang="en-US"/>
          </a:p>
        </p:txBody>
      </p:sp>
    </p:spTree>
    <p:extLst>
      <p:ext uri="{BB962C8B-B14F-4D97-AF65-F5344CB8AC3E}">
        <p14:creationId xmlns:p14="http://schemas.microsoft.com/office/powerpoint/2010/main" val="42744669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85</a:t>
            </a:fld>
            <a:endParaRPr lang="en-US"/>
          </a:p>
        </p:txBody>
      </p:sp>
    </p:spTree>
    <p:extLst>
      <p:ext uri="{BB962C8B-B14F-4D97-AF65-F5344CB8AC3E}">
        <p14:creationId xmlns:p14="http://schemas.microsoft.com/office/powerpoint/2010/main" val="6516032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86</a:t>
            </a:fld>
            <a:endParaRPr lang="en-US"/>
          </a:p>
        </p:txBody>
      </p:sp>
    </p:spTree>
    <p:extLst>
      <p:ext uri="{BB962C8B-B14F-4D97-AF65-F5344CB8AC3E}">
        <p14:creationId xmlns:p14="http://schemas.microsoft.com/office/powerpoint/2010/main" val="7148197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SUMMARY</a:t>
            </a:r>
          </a:p>
        </p:txBody>
      </p:sp>
      <p:sp>
        <p:nvSpPr>
          <p:cNvPr id="4" name="Slide Number Placeholder 3"/>
          <p:cNvSpPr>
            <a:spLocks noGrp="1"/>
          </p:cNvSpPr>
          <p:nvPr>
            <p:ph type="sldNum" sz="quarter" idx="10"/>
          </p:nvPr>
        </p:nvSpPr>
        <p:spPr/>
        <p:txBody>
          <a:bodyPr/>
          <a:lstStyle/>
          <a:p>
            <a:fld id="{5FB91549-43BF-425A-AF25-75262019208C}" type="slidenum">
              <a:rPr lang="en-US" smtClean="0"/>
              <a:t>87</a:t>
            </a:fld>
            <a:endParaRPr lang="en-US"/>
          </a:p>
        </p:txBody>
      </p:sp>
    </p:spTree>
    <p:extLst>
      <p:ext uri="{BB962C8B-B14F-4D97-AF65-F5344CB8AC3E}">
        <p14:creationId xmlns:p14="http://schemas.microsoft.com/office/powerpoint/2010/main" val="781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10"/>
          </p:nvPr>
        </p:nvSpPr>
        <p:spPr/>
        <p:txBody>
          <a:bodyPr/>
          <a:lstStyle/>
          <a:p>
            <a:fld id="{5FB91549-43BF-425A-AF25-75262019208C}" type="slidenum">
              <a:rPr lang="en-US" smtClean="0"/>
              <a:t>9</a:t>
            </a:fld>
            <a:endParaRPr lang="en-US"/>
          </a:p>
        </p:txBody>
      </p:sp>
    </p:spTree>
    <p:extLst>
      <p:ext uri="{BB962C8B-B14F-4D97-AF65-F5344CB8AC3E}">
        <p14:creationId xmlns:p14="http://schemas.microsoft.com/office/powerpoint/2010/main" val="414265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8013" y="685801"/>
            <a:ext cx="3962400" cy="4724399"/>
          </a:xfrm>
        </p:spPr>
        <p:txBody>
          <a:bodyPr>
            <a:normAutofit/>
          </a:bodyPr>
          <a:lstStyle>
            <a:lvl1pPr>
              <a:defRPr sz="4800"/>
            </a:lvl1pPr>
          </a:lstStyle>
          <a:p>
            <a:r>
              <a:rPr lang="en-US"/>
              <a:t>Click to edit Master title style</a:t>
            </a:r>
            <a:endParaRPr/>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Date Placeholder 7"/>
          <p:cNvSpPr>
            <a:spLocks noGrp="1"/>
          </p:cNvSpPr>
          <p:nvPr>
            <p:ph type="dt" sz="half" idx="10"/>
          </p:nvPr>
        </p:nvSpPr>
        <p:spPr/>
        <p:txBody>
          <a:bodyPr/>
          <a:lstStyle/>
          <a:p>
            <a:fld id="{2F672738-E6EB-456E-B8F0-BA8E791F2102}" type="datetime1">
              <a:rPr lang="en-US" smtClean="0"/>
              <a:t>3/28/2022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DC28ACA-F39A-4527-AA76-71138E779C96}" type="datetime1">
              <a:rPr lang="en-US" smtClean="0"/>
              <a:t>3/28/2022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1762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92897C5-C8F3-4BF3-9FC4-1BFECE1459A7}" type="datetime1">
              <a:rPr lang="en-US" smtClean="0"/>
              <a:t>3/28/2022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850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2134" y="596019"/>
            <a:ext cx="10011400"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92134" y="3886200"/>
            <a:ext cx="10011400"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D4CD4FF-F7EE-4174-B8B7-0C4AAB0637E1}" type="datetime1">
              <a:rPr lang="en-US" smtClean="0"/>
              <a:t>3/28/2022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43537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995DAB5-0C9B-4B33-A20D-5E6CC764AC9A}" type="datetime1">
              <a:rPr lang="en-US" smtClean="0"/>
              <a:t>3/28/2022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05759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2134" y="3270699"/>
            <a:ext cx="10011400"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1092134" y="5103810"/>
            <a:ext cx="10011400"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9ED8980-707C-4478-9B50-0DAEC7977F68}" type="datetime1">
              <a:rPr lang="en-US" smtClean="0"/>
              <a:t>3/28/2022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pic>
        <p:nvPicPr>
          <p:cNvPr id="7"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50245" y="152401"/>
            <a:ext cx="203147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382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90846" y="2060899"/>
            <a:ext cx="4912151"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5830" y="2060898"/>
            <a:ext cx="4917704"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0F1B830-77A5-41E4-9FCB-1DE917D4E1B5}" type="datetime1">
              <a:rPr lang="en-US" smtClean="0"/>
              <a:t>3/28/2022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pic>
        <p:nvPicPr>
          <p:cNvPr id="8"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50245" y="152401"/>
            <a:ext cx="203147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437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74691" y="2060898"/>
            <a:ext cx="4528304"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0846" y="2786028"/>
            <a:ext cx="4912151"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45162" y="2060899"/>
            <a:ext cx="4558373"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3" y="2786028"/>
            <a:ext cx="4934075"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322F8F6D-01CE-4794-BED0-D33E7C835893}" type="datetime1">
              <a:rPr lang="en-US" smtClean="0"/>
              <a:t>3/28/2022</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pic>
        <p:nvPicPr>
          <p:cNvPr id="10"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50245" y="152401"/>
            <a:ext cx="203147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404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959F7B4-AC4C-45E9-B1AE-58DA5975C0CA}" type="datetime1">
              <a:rPr lang="en-US" smtClean="0"/>
              <a:t>3/28/2022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pic>
        <p:nvPicPr>
          <p:cNvPr id="6"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50245" y="152401"/>
            <a:ext cx="203147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57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12545" y="6360823"/>
            <a:ext cx="1716172" cy="365125"/>
          </a:xfrm>
        </p:spPr>
        <p:txBody>
          <a:bodyPr/>
          <a:lstStyle/>
          <a:p>
            <a:pPr>
              <a:defRPr/>
            </a:pPr>
            <a:fld id="{6ACE17C7-6DB7-498D-9A16-3923EE8CB7A7}" type="datetime1">
              <a:rPr lang="en-US" smtClean="0"/>
              <a:t>3/28/2022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pic>
        <p:nvPicPr>
          <p:cNvPr id="5"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50245" y="152401"/>
            <a:ext cx="203147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811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0846" y="1754928"/>
            <a:ext cx="3638416"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5103812" y="596019"/>
            <a:ext cx="5999722"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90846" y="3126528"/>
            <a:ext cx="3638416"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31713A-EDA3-4B3C-B48D-CFA273D597E0}" type="datetime1">
              <a:rPr lang="en-US" smtClean="0"/>
              <a:t>3/28/2022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pic>
        <p:nvPicPr>
          <p:cNvPr id="8"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50245" y="152401"/>
            <a:ext cx="203147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68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2D9DA6D-DB20-4474-861A-3ADD8357C088}" type="datetime1">
              <a:rPr lang="en-US" smtClean="0"/>
              <a:t>3/28/2022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0846" y="1898269"/>
            <a:ext cx="5896868"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352008" y="-18288"/>
            <a:ext cx="3332548"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089474" y="3269869"/>
            <a:ext cx="5896868"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29961" y="6181345"/>
            <a:ext cx="957753" cy="365125"/>
          </a:xfrm>
        </p:spPr>
        <p:txBody>
          <a:bodyPr/>
          <a:lstStyle/>
          <a:p>
            <a:pPr>
              <a:defRPr/>
            </a:pPr>
            <a:fld id="{0F81D3DF-076B-47B4-A034-A9D7BB45CC18}" type="datetime1">
              <a:rPr lang="en-US" smtClean="0"/>
              <a:t>3/28/2022</a:t>
            </a:fld>
            <a:endParaRPr lang="en-US"/>
          </a:p>
        </p:txBody>
      </p:sp>
      <p:sp>
        <p:nvSpPr>
          <p:cNvPr id="6" name="Footer Placeholder 5"/>
          <p:cNvSpPr>
            <a:spLocks noGrp="1"/>
          </p:cNvSpPr>
          <p:nvPr>
            <p:ph type="ftr" sz="quarter" idx="11"/>
          </p:nvPr>
        </p:nvSpPr>
        <p:spPr>
          <a:xfrm>
            <a:off x="1090847" y="6181345"/>
            <a:ext cx="4939113" cy="365125"/>
          </a:xfrm>
        </p:spPr>
        <p:txBody>
          <a:bodyPr/>
          <a:lstStyle/>
          <a:p>
            <a:endParaRPr lang="en-US" dirty="0"/>
          </a:p>
        </p:txBody>
      </p:sp>
      <p:sp>
        <p:nvSpPr>
          <p:cNvPr id="7" name="Slide Number Placeholder 6"/>
          <p:cNvSpPr>
            <a:spLocks noGrp="1"/>
          </p:cNvSpPr>
          <p:nvPr>
            <p:ph type="sldNum" sz="quarter" idx="12"/>
          </p:nvPr>
        </p:nvSpPr>
        <p:spPr>
          <a:xfrm>
            <a:off x="10696230" y="6181344"/>
            <a:ext cx="406809" cy="329250"/>
          </a:xfrm>
        </p:spPr>
        <p:txBody>
          <a:bodyPr/>
          <a:lstStyle/>
          <a:p>
            <a:fld id="{D57F1E4F-1CFF-5643-939E-02111984F565}" type="slidenum">
              <a:rPr lang="en-US" smtClean="0"/>
              <a:t>‹#›</a:t>
            </a:fld>
            <a:endParaRPr lang="en-US" dirty="0"/>
          </a:p>
        </p:txBody>
      </p:sp>
      <p:pic>
        <p:nvPicPr>
          <p:cNvPr id="8"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50245" y="152401"/>
            <a:ext cx="203147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429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3252" y="4377486"/>
            <a:ext cx="9881435"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3253" y="996188"/>
            <a:ext cx="9732701"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23252" y="5284990"/>
            <a:ext cx="9881435"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D19954D-3B6D-42F4-8C37-ACB53D255E3E}" type="datetime1">
              <a:rPr lang="en-US" smtClean="0"/>
              <a:t>3/28/2022</a:t>
            </a:fld>
            <a:endParaRPr lang="en-US"/>
          </a:p>
        </p:txBody>
      </p:sp>
      <p:sp>
        <p:nvSpPr>
          <p:cNvPr id="6" name="Footer Placeholder 5"/>
          <p:cNvSpPr>
            <a:spLocks noGrp="1"/>
          </p:cNvSpPr>
          <p:nvPr>
            <p:ph type="ftr" sz="quarter" idx="11"/>
          </p:nvPr>
        </p:nvSpPr>
        <p:spPr>
          <a:xfrm>
            <a:off x="1223252" y="6181345"/>
            <a:ext cx="7114517"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44030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90845" y="596018"/>
            <a:ext cx="10012691"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1090845" y="4343400"/>
            <a:ext cx="10012691"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0734C18-AC68-406F-9084-45ABFD61EC6A}" type="datetime1">
              <a:rPr lang="en-US" smtClean="0"/>
              <a:t>3/28/2022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34480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14" name="TextBox 13"/>
          <p:cNvSpPr txBox="1"/>
          <p:nvPr/>
        </p:nvSpPr>
        <p:spPr>
          <a:xfrm>
            <a:off x="778222" y="86027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515691" y="29859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4" y="596019"/>
            <a:ext cx="9296398"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650606"/>
            <a:ext cx="8839202"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090846" y="4641206"/>
            <a:ext cx="10012689"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ABA6536-5D59-4F1F-9DEB-8059497BECE5}" type="datetime1">
              <a:rPr lang="en-US" smtClean="0"/>
              <a:t>3/28/2022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4374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90845" y="3603566"/>
            <a:ext cx="10013842"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1094402" y="5072366"/>
            <a:ext cx="10013844"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D0DFA17-7995-4AA9-81A8-0FA6D66EA779}" type="datetime1">
              <a:rPr lang="en-US" smtClean="0"/>
              <a:t>3/28/2022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67845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3" name="TextBox 12"/>
          <p:cNvSpPr txBox="1"/>
          <p:nvPr/>
        </p:nvSpPr>
        <p:spPr>
          <a:xfrm>
            <a:off x="778222" y="75385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10514003" y="287949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4" y="596019"/>
            <a:ext cx="9296398"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0845" y="3886200"/>
            <a:ext cx="10013842"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90845" y="4939862"/>
            <a:ext cx="10013842"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B64F418-F2C7-4ADE-BC13-DBB00F995201}" type="datetime1">
              <a:rPr lang="en-US" smtClean="0"/>
              <a:t>3/28/2022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45175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90845" y="596018"/>
            <a:ext cx="10012689"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090845" y="3682942"/>
            <a:ext cx="10012689"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90845" y="4732224"/>
            <a:ext cx="10012688"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11B9EA3-31F8-4EB9-8FAE-08BE91A310D4}" type="datetime1">
              <a:rPr lang="en-US" smtClean="0"/>
              <a:t>3/28/2022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80980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090846" y="596018"/>
            <a:ext cx="10012689"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C7CF36A-A3E4-43BA-B744-CC380EFFB091}" type="datetime1">
              <a:rPr lang="en-US" smtClean="0"/>
              <a:t>3/28/2022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2500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3336" y="596018"/>
            <a:ext cx="2370199"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90846" y="596018"/>
            <a:ext cx="749689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D640E38-3BC8-4907-A5F4-6C4FF0B131A0}" type="datetime1">
              <a:rPr lang="en-US" smtClean="0"/>
              <a:t>3/28/2022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1905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90800"/>
            <a:ext cx="8229599" cy="28194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52F5FB3-3676-4542-BDFD-C5FD1C558B12}" type="datetime1">
              <a:rPr lang="en-US" smtClean="0"/>
              <a:t>3/28/2022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70012" y="16764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50185" y="16764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879B6BC-92A5-46C6-806B-B1DAA13A5561}" type="datetime1">
              <a:rPr lang="en-US" smtClean="0"/>
              <a:t>3/28/2022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89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664" y="16637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664" y="26670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23037" y="16637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3037" y="26670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123EF224-B3FB-43BE-ADDC-2A84288E4513}" type="datetime1">
              <a:rPr lang="en-US" smtClean="0"/>
              <a:t>3/28/2022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558B716-E319-48C6-8899-8C0C56AD9D41}" type="datetime1">
              <a:rPr lang="en-US" smtClean="0"/>
              <a:t>3/28/2022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9A6D5-9994-40F5-B247-BDF75C8664C2}" type="datetime1">
              <a:rPr lang="en-US" smtClean="0"/>
              <a:t>3/28/2022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C81FFE-E5DE-4148-A943-84443C929F13}" type="datetime1">
              <a:rPr lang="en-US" smtClean="0"/>
              <a:t>3/28/2022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2347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rm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477D38-8A2B-4265-9B72-17BA069F5C0D}" type="datetime1">
              <a:rPr lang="en-US" smtClean="0"/>
              <a:t>3/28/2022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352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381000"/>
            <a:ext cx="10971372"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78096" y="1676400"/>
            <a:ext cx="10287000" cy="4190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rgbClr val="8C8C8C"/>
                </a:solidFill>
              </a:defRPr>
            </a:lvl1pPr>
          </a:lstStyle>
          <a:p>
            <a:fld id="{A5E2BBA0-1D8F-4277-AD2D-41D8DCC49085}" type="datetime1">
              <a:rPr lang="en-US" smtClean="0"/>
              <a:t>3/28/2022</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rgbClr val="8C8C8C"/>
                </a:solidFill>
              </a:defRPr>
            </a:lvl1pPr>
          </a:lstStyle>
          <a:p>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rgbClr val="8C8C8C"/>
                </a:solidFill>
              </a:defRPr>
            </a:lvl1pPr>
          </a:lstStyle>
          <a:p>
            <a:fld id="{A3F31473-23EB-4724-8B59-FE6D21D89FA4}" type="slidenum">
              <a:rPr/>
              <a:pPr/>
              <a:t>‹#›</a:t>
            </a:fld>
            <a:endParaRPr/>
          </a:p>
        </p:txBody>
      </p:sp>
      <p:pic>
        <p:nvPicPr>
          <p:cNvPr id="8" name="Picture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52915" y="-72251"/>
            <a:ext cx="2763940" cy="1062851"/>
          </a:xfrm>
          <a:prstGeom prst="rect">
            <a:avLst/>
          </a:prstGeom>
        </p:spPr>
      </p:pic>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0846" y="596018"/>
            <a:ext cx="10012689"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90846" y="2060898"/>
            <a:ext cx="10012688"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33336" y="6178261"/>
            <a:ext cx="1716172"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D8686430-4D16-40F3-8A04-87147B127CF0}" type="datetime1">
              <a:rPr lang="en-US" smtClean="0"/>
              <a:t>3/28/2022</a:t>
            </a:fld>
            <a:endParaRPr lang="en-US"/>
          </a:p>
        </p:txBody>
      </p:sp>
      <p:sp>
        <p:nvSpPr>
          <p:cNvPr id="5" name="Footer Placeholder 4"/>
          <p:cNvSpPr>
            <a:spLocks noGrp="1"/>
          </p:cNvSpPr>
          <p:nvPr>
            <p:ph type="ftr" sz="quarter" idx="3"/>
          </p:nvPr>
        </p:nvSpPr>
        <p:spPr>
          <a:xfrm>
            <a:off x="1090846" y="6178261"/>
            <a:ext cx="749689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53521" y="6178261"/>
            <a:ext cx="551167"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
        <p:nvSpPr>
          <p:cNvPr id="7" name="Text Box 14"/>
          <p:cNvSpPr txBox="1">
            <a:spLocks noChangeArrowheads="1"/>
          </p:cNvSpPr>
          <p:nvPr userDrawn="1"/>
        </p:nvSpPr>
        <p:spPr bwMode="auto">
          <a:xfrm>
            <a:off x="5400357" y="6400801"/>
            <a:ext cx="2185918" cy="307777"/>
          </a:xfrm>
          <a:prstGeom prst="rect">
            <a:avLst/>
          </a:prstGeom>
          <a:noFill/>
          <a:ln w="9525">
            <a:noFill/>
            <a:miter lim="800000"/>
            <a:headEnd/>
            <a:tailEnd/>
          </a:ln>
          <a:effectLst/>
        </p:spPr>
        <p:txBody>
          <a:bodyPr wrap="none">
            <a:spAutoFit/>
          </a:bodyPr>
          <a:lstStyle/>
          <a:p>
            <a:pPr algn="r" fontAlgn="auto">
              <a:spcBef>
                <a:spcPts val="0"/>
              </a:spcBef>
              <a:spcAft>
                <a:spcPts val="0"/>
              </a:spcAft>
              <a:defRPr/>
            </a:pPr>
            <a:r>
              <a:rPr lang="en-US" sz="1400" b="1" i="1" dirty="0">
                <a:solidFill>
                  <a:srgbClr val="3333FF"/>
                </a:solidFill>
                <a:effectLst>
                  <a:outerShdw blurRad="38100" dist="38100" dir="2700000" algn="tl">
                    <a:srgbClr val="000000">
                      <a:alpha val="43137"/>
                    </a:srgbClr>
                  </a:outerShdw>
                </a:effectLst>
                <a:latin typeface="Calibri"/>
              </a:rPr>
              <a:t>Your Future is Our Business</a:t>
            </a:r>
          </a:p>
        </p:txBody>
      </p:sp>
      <p:pic>
        <p:nvPicPr>
          <p:cNvPr id="8" name="Picture 11"/>
          <p:cNvPicPr>
            <a:picLocks noChangeAspect="1"/>
          </p:cNvPicPr>
          <p:nvPr userDrawn="1"/>
        </p:nvPicPr>
        <p:blipFill>
          <a:blip r:embed="rId1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0245" y="152401"/>
            <a:ext cx="203147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2335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56.jpe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61.jpeg"/></Relationships>
</file>

<file path=ppt/slides/_rels/slide6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9.xml"/><Relationship Id="rId1" Type="http://schemas.openxmlformats.org/officeDocument/2006/relationships/slideLayout" Target="../slideLayouts/slideLayout5.xml"/><Relationship Id="rId4" Type="http://schemas.openxmlformats.org/officeDocument/2006/relationships/image" Target="../media/image6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70.xml"/><Relationship Id="rId1" Type="http://schemas.openxmlformats.org/officeDocument/2006/relationships/slideLayout" Target="../slideLayouts/slideLayout4.xml"/><Relationship Id="rId5" Type="http://schemas.openxmlformats.org/officeDocument/2006/relationships/image" Target="../media/image68.jpeg"/><Relationship Id="rId4" Type="http://schemas.openxmlformats.org/officeDocument/2006/relationships/image" Target="../media/image67.jp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74.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73.jpeg"/></Relationships>
</file>

<file path=ppt/slides/_rels/slide76.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79.xml"/><Relationship Id="rId1" Type="http://schemas.openxmlformats.org/officeDocument/2006/relationships/slideLayout" Target="../slideLayouts/slideLayout4.xml"/><Relationship Id="rId4" Type="http://schemas.openxmlformats.org/officeDocument/2006/relationships/image" Target="../media/image7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447800"/>
            <a:ext cx="8534400" cy="5105400"/>
          </a:xfrm>
        </p:spPr>
        <p:txBody>
          <a:bodyPr>
            <a:normAutofit/>
          </a:bodyPr>
          <a:lstStyle/>
          <a:p>
            <a:pPr marL="342900" lvl="0" indent="-342900" fontAlgn="base">
              <a:lnSpc>
                <a:spcPct val="100000"/>
              </a:lnSpc>
              <a:spcBef>
                <a:spcPct val="20000"/>
              </a:spcBef>
              <a:spcAft>
                <a:spcPct val="0"/>
              </a:spcAft>
              <a:buClr>
                <a:srgbClr val="C00000"/>
              </a:buClr>
              <a:buSzPct val="90000"/>
            </a:pPr>
            <a:r>
              <a:rPr lang="en-US" dirty="0"/>
              <a:t>Forklift Operator Safety Training</a:t>
            </a:r>
            <a:br>
              <a:rPr lang="en-US" dirty="0"/>
            </a:br>
            <a:br>
              <a:rPr lang="en-US" dirty="0"/>
            </a:br>
            <a:br>
              <a:rPr lang="en-US" sz="2400" b="1" kern="0" dirty="0">
                <a:solidFill>
                  <a:prstClr val="black"/>
                </a:solidFill>
                <a:latin typeface="Arial"/>
                <a:ea typeface="+mn-ea"/>
                <a:cs typeface="+mn-cs"/>
              </a:rPr>
            </a:br>
            <a:br>
              <a:rPr lang="en-US" sz="2400" b="1" kern="0" dirty="0">
                <a:solidFill>
                  <a:prstClr val="black"/>
                </a:solidFill>
                <a:latin typeface="Arial"/>
                <a:ea typeface="+mn-ea"/>
                <a:cs typeface="+mn-cs"/>
              </a:rPr>
            </a:br>
            <a:br>
              <a:rPr lang="en-US" sz="2400" b="1" kern="0" dirty="0">
                <a:solidFill>
                  <a:prstClr val="black"/>
                </a:solidFill>
                <a:latin typeface="Arial"/>
                <a:ea typeface="+mn-ea"/>
                <a:cs typeface="+mn-cs"/>
              </a:rPr>
            </a:br>
            <a:br>
              <a:rPr lang="en-US" sz="2400" b="1" kern="0" dirty="0">
                <a:solidFill>
                  <a:prstClr val="black"/>
                </a:solidFill>
                <a:latin typeface="Arial"/>
                <a:ea typeface="+mn-ea"/>
                <a:cs typeface="+mn-cs"/>
              </a:rPr>
            </a:br>
            <a:r>
              <a:rPr lang="en-US" sz="1300" kern="0" dirty="0">
                <a:solidFill>
                  <a:prstClr val="black"/>
                </a:solidFill>
                <a:latin typeface="Arial"/>
                <a:ea typeface="+mn-ea"/>
                <a:cs typeface="+mn-cs"/>
              </a:rPr>
              <a:t>This material was produced under grant number SH05059-SH8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br>
              <a:rPr lang="en-US" sz="1300" dirty="0"/>
            </a:br>
            <a:endParaRPr lang="en-US" sz="1300" dirty="0"/>
          </a:p>
        </p:txBody>
      </p:sp>
      <p:sp>
        <p:nvSpPr>
          <p:cNvPr id="3" name="Slide Number Placeholder 2"/>
          <p:cNvSpPr>
            <a:spLocks noGrp="1"/>
          </p:cNvSpPr>
          <p:nvPr>
            <p:ph type="sldNum" sz="quarter" idx="12"/>
          </p:nvPr>
        </p:nvSpPr>
        <p:spPr/>
        <p:txBody>
          <a:bodyPr/>
          <a:lstStyle/>
          <a:p>
            <a:fld id="{A3F31473-23EB-4724-8B59-FE6D21D89FA4}" type="slidenum">
              <a:rPr lang="en-US" smtClean="0"/>
              <a:pPr/>
              <a:t>1</a:t>
            </a:fld>
            <a:endParaRPr lang="en-US"/>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81000"/>
            <a:ext cx="10971372" cy="609600"/>
          </a:xfrm>
        </p:spPr>
        <p:txBody>
          <a:bodyPr/>
          <a:lstStyle/>
          <a:p>
            <a:pPr algn="ctr"/>
            <a:r>
              <a:rPr lang="en-US" dirty="0"/>
              <a:t>OSHA Works – Incidence Reports</a:t>
            </a:r>
          </a:p>
        </p:txBody>
      </p:sp>
      <p:pic>
        <p:nvPicPr>
          <p:cNvPr id="4" name="Content Placeholder 3" descr="LIST OF ACCIDENTS"/>
          <p:cNvPicPr preferRelativeResize="0">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989012" y="1371600"/>
            <a:ext cx="9906000" cy="5349876"/>
          </a:xfrm>
        </p:spPr>
      </p:pic>
      <p:sp>
        <p:nvSpPr>
          <p:cNvPr id="3" name="Slide Number Placeholder 2"/>
          <p:cNvSpPr>
            <a:spLocks noGrp="1"/>
          </p:cNvSpPr>
          <p:nvPr>
            <p:ph type="sldNum" sz="quarter" idx="12"/>
          </p:nvPr>
        </p:nvSpPr>
        <p:spPr/>
        <p:txBody>
          <a:bodyPr/>
          <a:lstStyle/>
          <a:p>
            <a:fld id="{A3F31473-23EB-4724-8B59-FE6D21D89FA4}" type="slidenum">
              <a:rPr lang="en-US" smtClean="0"/>
              <a:t>10</a:t>
            </a:fld>
            <a:endParaRPr lang="en-US"/>
          </a:p>
        </p:txBody>
      </p:sp>
    </p:spTree>
    <p:extLst>
      <p:ext uri="{BB962C8B-B14F-4D97-AF65-F5344CB8AC3E}">
        <p14:creationId xmlns:p14="http://schemas.microsoft.com/office/powerpoint/2010/main" val="311484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10971372" cy="1066800"/>
          </a:xfrm>
        </p:spPr>
        <p:txBody>
          <a:bodyPr/>
          <a:lstStyle/>
          <a:p>
            <a:pPr algn="ctr"/>
            <a:r>
              <a:rPr lang="en-US" dirty="0"/>
              <a:t>Powered Industrial Truck/Forklift</a:t>
            </a:r>
          </a:p>
        </p:txBody>
      </p:sp>
      <p:sp>
        <p:nvSpPr>
          <p:cNvPr id="3" name="Content Placeholder 2"/>
          <p:cNvSpPr>
            <a:spLocks noGrp="1"/>
          </p:cNvSpPr>
          <p:nvPr>
            <p:ph sz="half" idx="1"/>
          </p:nvPr>
        </p:nvSpPr>
        <p:spPr>
          <a:xfrm>
            <a:off x="379412" y="2057400"/>
            <a:ext cx="6726073" cy="3810000"/>
          </a:xfrm>
        </p:spPr>
        <p:txBody>
          <a:bodyPr>
            <a:noAutofit/>
          </a:bodyPr>
          <a:lstStyle/>
          <a:p>
            <a:pPr marL="457200" indent="-457200">
              <a:spcBef>
                <a:spcPct val="50000"/>
              </a:spcBef>
              <a:defRPr/>
            </a:pPr>
            <a:r>
              <a:rPr lang="en-US" dirty="0"/>
              <a:t>Self-propelled vehicles with 3 or 4 wheels designed to lift, transport, and position materials</a:t>
            </a:r>
          </a:p>
          <a:p>
            <a:pPr marL="457200" indent="-457200">
              <a:spcBef>
                <a:spcPct val="50000"/>
              </a:spcBef>
              <a:defRPr/>
            </a:pPr>
            <a:r>
              <a:rPr lang="en-US" dirty="0"/>
              <a:t>Controlled by the steering of the back wheels. The front wheels are what are powered during operation </a:t>
            </a:r>
          </a:p>
          <a:p>
            <a:pPr marL="457200" indent="-457200">
              <a:spcBef>
                <a:spcPct val="50000"/>
              </a:spcBef>
              <a:defRPr/>
            </a:pPr>
            <a:r>
              <a:rPr lang="en-US" dirty="0"/>
              <a:t>Fueled by LP (liquid propane), diesel fuel system, gasoline system, or battery</a:t>
            </a:r>
          </a:p>
        </p:txBody>
      </p:sp>
      <p:pic>
        <p:nvPicPr>
          <p:cNvPr id="5" name="Content Placeholder 4" descr="PHOTO OF FORKLIFT"/>
          <p:cNvPicPr preferRelativeResize="0">
            <a:picLocks noGrp="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105485" y="2957810"/>
            <a:ext cx="4761260" cy="2009180"/>
          </a:xfrm>
        </p:spPr>
      </p:pic>
      <p:sp>
        <p:nvSpPr>
          <p:cNvPr id="4" name="Slide Number Placeholder 3"/>
          <p:cNvSpPr>
            <a:spLocks noGrp="1"/>
          </p:cNvSpPr>
          <p:nvPr>
            <p:ph type="sldNum" sz="quarter" idx="12"/>
          </p:nvPr>
        </p:nvSpPr>
        <p:spPr/>
        <p:txBody>
          <a:bodyPr/>
          <a:lstStyle/>
          <a:p>
            <a:fld id="{A3F31473-23EB-4724-8B59-FE6D21D89FA4}" type="slidenum">
              <a:rPr lang="en-US" smtClean="0"/>
              <a:t>11</a:t>
            </a:fld>
            <a:endParaRPr lang="en-US"/>
          </a:p>
        </p:txBody>
      </p:sp>
    </p:spTree>
    <p:extLst>
      <p:ext uri="{BB962C8B-B14F-4D97-AF65-F5344CB8AC3E}">
        <p14:creationId xmlns:p14="http://schemas.microsoft.com/office/powerpoint/2010/main" val="7415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743415"/>
            <a:ext cx="10971372" cy="1066800"/>
          </a:xfrm>
        </p:spPr>
        <p:txBody>
          <a:bodyPr/>
          <a:lstStyle/>
          <a:p>
            <a:pPr algn="ctr"/>
            <a:r>
              <a:rPr lang="en-US" dirty="0"/>
              <a:t>Many Different Types</a:t>
            </a:r>
          </a:p>
        </p:txBody>
      </p:sp>
      <p:sp>
        <p:nvSpPr>
          <p:cNvPr id="7" name="Content Placeholder 6"/>
          <p:cNvSpPr>
            <a:spLocks noGrp="1"/>
          </p:cNvSpPr>
          <p:nvPr>
            <p:ph sz="half" idx="1"/>
          </p:nvPr>
        </p:nvSpPr>
        <p:spPr>
          <a:xfrm>
            <a:off x="379412" y="2064918"/>
            <a:ext cx="8610600" cy="4191000"/>
          </a:xfrm>
        </p:spPr>
        <p:txBody>
          <a:bodyPr>
            <a:normAutofit/>
          </a:bodyPr>
          <a:lstStyle/>
          <a:p>
            <a:pPr marL="457200" indent="-457200">
              <a:spcBef>
                <a:spcPct val="50000"/>
              </a:spcBef>
              <a:defRPr/>
            </a:pPr>
            <a:r>
              <a:rPr lang="en-US" sz="3000" dirty="0"/>
              <a:t>Sit-down and stand-up powered industrial trucks come in a variety of models ranging from small compact three wheel indoor unit to large diesel powered outdoor yard models.</a:t>
            </a:r>
          </a:p>
          <a:p>
            <a:pPr>
              <a:buClr>
                <a:schemeClr val="tx1">
                  <a:shade val="95000"/>
                </a:schemeClr>
              </a:buClr>
              <a:buNone/>
              <a:defRPr/>
            </a:pPr>
            <a:endParaRPr lang="en-US" dirty="0"/>
          </a:p>
          <a:p>
            <a:pPr marL="457200" indent="-457200">
              <a:spcBef>
                <a:spcPct val="50000"/>
              </a:spcBef>
              <a:defRPr/>
            </a:pPr>
            <a:r>
              <a:rPr lang="en-US" sz="3000" dirty="0"/>
              <a:t>Each model varies in lifting capacity, operating environment, and size.</a:t>
            </a:r>
          </a:p>
          <a:p>
            <a:endParaRPr lang="en-US" dirty="0"/>
          </a:p>
        </p:txBody>
      </p:sp>
      <p:pic>
        <p:nvPicPr>
          <p:cNvPr id="9" name="Content Placeholder 8" descr="PHOTO OF SEVERAL TYPES OF FORKLIFTS"/>
          <p:cNvPicPr preferRelativeResize="0">
            <a:picLocks noGrp="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735325" y="1910648"/>
            <a:ext cx="2856756" cy="3603129"/>
          </a:xfrm>
        </p:spPr>
      </p:pic>
      <p:sp>
        <p:nvSpPr>
          <p:cNvPr id="3" name="Slide Number Placeholder 2"/>
          <p:cNvSpPr>
            <a:spLocks noGrp="1"/>
          </p:cNvSpPr>
          <p:nvPr>
            <p:ph type="sldNum" sz="quarter" idx="12"/>
          </p:nvPr>
        </p:nvSpPr>
        <p:spPr/>
        <p:txBody>
          <a:bodyPr/>
          <a:lstStyle/>
          <a:p>
            <a:fld id="{A3F31473-23EB-4724-8B59-FE6D21D89FA4}" type="slidenum">
              <a:rPr lang="en-US" smtClean="0"/>
              <a:t>12</a:t>
            </a:fld>
            <a:endParaRPr lang="en-US"/>
          </a:p>
        </p:txBody>
      </p:sp>
    </p:spTree>
    <p:extLst>
      <p:ext uri="{BB962C8B-B14F-4D97-AF65-F5344CB8AC3E}">
        <p14:creationId xmlns:p14="http://schemas.microsoft.com/office/powerpoint/2010/main" val="169445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8726" y="508864"/>
            <a:ext cx="10971372" cy="1066800"/>
          </a:xfrm>
        </p:spPr>
        <p:txBody>
          <a:bodyPr/>
          <a:lstStyle/>
          <a:p>
            <a:pPr algn="ctr"/>
            <a:r>
              <a:rPr lang="en-US" dirty="0"/>
              <a:t>PIT/Forklift</a:t>
            </a:r>
          </a:p>
        </p:txBody>
      </p:sp>
      <p:sp>
        <p:nvSpPr>
          <p:cNvPr id="3" name="Content Placeholder 2"/>
          <p:cNvSpPr>
            <a:spLocks noGrp="1"/>
          </p:cNvSpPr>
          <p:nvPr>
            <p:ph sz="half" idx="1"/>
          </p:nvPr>
        </p:nvSpPr>
        <p:spPr>
          <a:xfrm>
            <a:off x="270093" y="2171698"/>
            <a:ext cx="6629400" cy="3581401"/>
          </a:xfrm>
        </p:spPr>
        <p:txBody>
          <a:bodyPr>
            <a:noAutofit/>
          </a:bodyPr>
          <a:lstStyle/>
          <a:p>
            <a:pPr marL="457200" indent="-457200">
              <a:spcBef>
                <a:spcPct val="50000"/>
              </a:spcBef>
              <a:defRPr/>
            </a:pPr>
            <a:r>
              <a:rPr lang="en-US" sz="3200" dirty="0"/>
              <a:t>Built on the lever principle</a:t>
            </a:r>
          </a:p>
          <a:p>
            <a:pPr marL="457200" indent="-457200">
              <a:spcBef>
                <a:spcPct val="50000"/>
              </a:spcBef>
              <a:defRPr/>
            </a:pPr>
            <a:r>
              <a:rPr lang="en-US" sz="3200" dirty="0"/>
              <a:t>Front or drive wheels act as the fulcrum point</a:t>
            </a:r>
          </a:p>
          <a:p>
            <a:pPr marL="457200" indent="-457200">
              <a:spcBef>
                <a:spcPct val="50000"/>
              </a:spcBef>
              <a:defRPr/>
            </a:pPr>
            <a:r>
              <a:rPr lang="en-US" sz="3200" dirty="0"/>
              <a:t>Counterweight counterbalances the weight of the load on the forks or clamps</a:t>
            </a:r>
          </a:p>
        </p:txBody>
      </p:sp>
      <p:sp>
        <p:nvSpPr>
          <p:cNvPr id="4" name="Slide Number Placeholder 3"/>
          <p:cNvSpPr>
            <a:spLocks noGrp="1"/>
          </p:cNvSpPr>
          <p:nvPr>
            <p:ph type="sldNum" sz="quarter" idx="12"/>
          </p:nvPr>
        </p:nvSpPr>
        <p:spPr/>
        <p:txBody>
          <a:bodyPr/>
          <a:lstStyle/>
          <a:p>
            <a:fld id="{A3F31473-23EB-4724-8B59-FE6D21D89FA4}" type="slidenum">
              <a:rPr lang="en-US" smtClean="0"/>
              <a:t>13</a:t>
            </a:fld>
            <a:endParaRPr lang="en-US"/>
          </a:p>
        </p:txBody>
      </p:sp>
      <p:pic>
        <p:nvPicPr>
          <p:cNvPr id="7" name="Content Placeholder 6" descr="FORKLIFT WITH CRATE LOAD"/>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413625" y="2379518"/>
            <a:ext cx="3302000" cy="2784764"/>
          </a:xfrm>
        </p:spPr>
      </p:pic>
    </p:spTree>
    <p:extLst>
      <p:ext uri="{BB962C8B-B14F-4D97-AF65-F5344CB8AC3E}">
        <p14:creationId xmlns:p14="http://schemas.microsoft.com/office/powerpoint/2010/main" val="249170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4579" y="621061"/>
            <a:ext cx="10971372" cy="1066800"/>
          </a:xfrm>
        </p:spPr>
        <p:txBody>
          <a:bodyPr/>
          <a:lstStyle/>
          <a:p>
            <a:pPr algn="ctr"/>
            <a:r>
              <a:rPr lang="en-US" dirty="0"/>
              <a:t>Different Types</a:t>
            </a:r>
          </a:p>
        </p:txBody>
      </p:sp>
      <p:sp>
        <p:nvSpPr>
          <p:cNvPr id="3" name="Text Placeholder 2"/>
          <p:cNvSpPr>
            <a:spLocks noGrp="1"/>
          </p:cNvSpPr>
          <p:nvPr>
            <p:ph type="body" idx="1"/>
          </p:nvPr>
        </p:nvSpPr>
        <p:spPr>
          <a:xfrm>
            <a:off x="1293663" y="1663700"/>
            <a:ext cx="10287149" cy="990600"/>
          </a:xfrm>
        </p:spPr>
        <p:txBody>
          <a:bodyPr/>
          <a:lstStyle/>
          <a:p>
            <a:pPr algn="ctr"/>
            <a:r>
              <a:rPr lang="en-US" dirty="0"/>
              <a:t>Walk behinds are also considered “forklifts”</a:t>
            </a:r>
          </a:p>
        </p:txBody>
      </p:sp>
      <p:pic>
        <p:nvPicPr>
          <p:cNvPr id="7" name="Content Placeholder 6" descr="PHOTO OF LIFT"/>
          <p:cNvPicPr preferRelativeResize="0">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933893" y="2862073"/>
            <a:ext cx="3751873" cy="1975693"/>
          </a:xfrm>
        </p:spPr>
      </p:pic>
      <p:pic>
        <p:nvPicPr>
          <p:cNvPr id="8" name="Content Placeholder 7" descr="PHOTO OF HAND JACK"/>
          <p:cNvPicPr preferRelativeResize="0">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7132638" y="2837688"/>
            <a:ext cx="3809008" cy="2858280"/>
          </a:xfrm>
        </p:spPr>
      </p:pic>
      <p:sp>
        <p:nvSpPr>
          <p:cNvPr id="4" name="Slide Number Placeholder 3"/>
          <p:cNvSpPr>
            <a:spLocks noGrp="1"/>
          </p:cNvSpPr>
          <p:nvPr>
            <p:ph type="sldNum" sz="quarter" idx="12"/>
          </p:nvPr>
        </p:nvSpPr>
        <p:spPr/>
        <p:txBody>
          <a:bodyPr/>
          <a:lstStyle/>
          <a:p>
            <a:fld id="{A3F31473-23EB-4724-8B59-FE6D21D89FA4}" type="slidenum">
              <a:rPr lang="en-US" smtClean="0"/>
              <a:t>14</a:t>
            </a:fld>
            <a:endParaRPr lang="en-US"/>
          </a:p>
        </p:txBody>
      </p:sp>
    </p:spTree>
    <p:extLst>
      <p:ext uri="{BB962C8B-B14F-4D97-AF65-F5344CB8AC3E}">
        <p14:creationId xmlns:p14="http://schemas.microsoft.com/office/powerpoint/2010/main" val="155242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42" y="1072730"/>
            <a:ext cx="10971372" cy="685800"/>
          </a:xfrm>
        </p:spPr>
        <p:txBody>
          <a:bodyPr/>
          <a:lstStyle/>
          <a:p>
            <a:pPr algn="ctr"/>
            <a:r>
              <a:rPr lang="en-US" dirty="0"/>
              <a:t>Many Different Types Material Handling</a:t>
            </a:r>
          </a:p>
        </p:txBody>
      </p:sp>
      <p:sp>
        <p:nvSpPr>
          <p:cNvPr id="15" name="TextBox 14"/>
          <p:cNvSpPr txBox="1"/>
          <p:nvPr/>
        </p:nvSpPr>
        <p:spPr>
          <a:xfrm>
            <a:off x="0" y="1981200"/>
            <a:ext cx="6323011"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A variety of material handling implements are used such as clamps, forks, or other attachments.  </a:t>
            </a:r>
          </a:p>
          <a:p>
            <a:pPr marL="457200" indent="-457200">
              <a:buFont typeface="Arial" panose="020B0604020202020204" pitchFamily="34" charset="0"/>
              <a:buChar char="•"/>
            </a:pPr>
            <a:endParaRPr lang="en-US" sz="2800" dirty="0"/>
          </a:p>
        </p:txBody>
      </p:sp>
      <p:sp>
        <p:nvSpPr>
          <p:cNvPr id="18" name="TextBox 17"/>
          <p:cNvSpPr txBox="1"/>
          <p:nvPr/>
        </p:nvSpPr>
        <p:spPr>
          <a:xfrm>
            <a:off x="0" y="4561510"/>
            <a:ext cx="5894704"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t>Each has several things in  common that must be discussed from a safety and operational standpoint.</a:t>
            </a:r>
          </a:p>
        </p:txBody>
      </p:sp>
      <p:pic>
        <p:nvPicPr>
          <p:cNvPr id="5" name="Content Placeholder 4" descr="FORKLIFT WITH ROLL ARM ATTACHMENT"/>
          <p:cNvPicPr preferRelativeResize="0">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213134" y="2113384"/>
            <a:ext cx="1990207" cy="2304450"/>
          </a:xfrm>
        </p:spPr>
      </p:pic>
      <p:pic>
        <p:nvPicPr>
          <p:cNvPr id="13" name="Content Placeholder 12" descr="PHOTO OF SWEEPER ATTACHMENT"/>
          <p:cNvPicPr preferRelativeResize="0">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8699853" y="2371954"/>
            <a:ext cx="2713918" cy="1685486"/>
          </a:xfrm>
        </p:spPr>
      </p:pic>
      <p:pic>
        <p:nvPicPr>
          <p:cNvPr id="14" name="Picture 13" descr="PHOTO OF FORKLIFT WITH PIPE CARRIER ATTACHMENT"/>
          <p:cNvPicPr preferRelativeResize="0">
            <a:picLocks noChangeAspect="1"/>
          </p:cNvPicPr>
          <p:nvPr/>
        </p:nvPicPr>
        <p:blipFill>
          <a:blip r:embed="rId5">
            <a:extLst>
              <a:ext uri="{28A0092B-C50C-407E-A947-70E740481C1C}">
                <a14:useLocalDpi xmlns:a14="http://schemas.microsoft.com/office/drawing/2010/main"/>
              </a:ext>
            </a:extLst>
          </a:blip>
          <a:stretch>
            <a:fillRect/>
          </a:stretch>
        </p:blipFill>
        <p:spPr>
          <a:xfrm>
            <a:off x="7184613" y="4670864"/>
            <a:ext cx="2856756" cy="1466468"/>
          </a:xfrm>
          <a:prstGeom prst="rect">
            <a:avLst/>
          </a:prstGeom>
        </p:spPr>
      </p:pic>
      <p:sp>
        <p:nvSpPr>
          <p:cNvPr id="3" name="Slide Number Placeholder 2"/>
          <p:cNvSpPr>
            <a:spLocks noGrp="1"/>
          </p:cNvSpPr>
          <p:nvPr>
            <p:ph type="sldNum" sz="quarter" idx="12"/>
          </p:nvPr>
        </p:nvSpPr>
        <p:spPr/>
        <p:txBody>
          <a:bodyPr/>
          <a:lstStyle/>
          <a:p>
            <a:fld id="{A3F31473-23EB-4724-8B59-FE6D21D89FA4}" type="slidenum">
              <a:rPr lang="en-US" smtClean="0"/>
              <a:t>15</a:t>
            </a:fld>
            <a:endParaRPr lang="en-US"/>
          </a:p>
        </p:txBody>
      </p:sp>
    </p:spTree>
    <p:extLst>
      <p:ext uri="{BB962C8B-B14F-4D97-AF65-F5344CB8AC3E}">
        <p14:creationId xmlns:p14="http://schemas.microsoft.com/office/powerpoint/2010/main" val="267069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15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2500"/>
                            </p:stCondLst>
                            <p:childTnLst>
                              <p:par>
                                <p:cTn id="16" presetID="10" presetClass="entr" presetSubtype="0" fill="hold" nodeType="afterEffect">
                                  <p:stCondLst>
                                    <p:cond delay="3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381000"/>
            <a:ext cx="10971372" cy="533400"/>
          </a:xfrm>
        </p:spPr>
        <p:txBody>
          <a:bodyPr>
            <a:normAutofit fontScale="90000"/>
          </a:bodyPr>
          <a:lstStyle/>
          <a:p>
            <a:pPr algn="ctr"/>
            <a:r>
              <a:rPr lang="en-US" dirty="0"/>
              <a:t>Many Different Types Lifts</a:t>
            </a:r>
          </a:p>
        </p:txBody>
      </p:sp>
      <p:pic>
        <p:nvPicPr>
          <p:cNvPr id="5" name="Picture 4" descr="PHOTO OF CLAMP ATTACHMENT FOR PICKING UP PAPER ROLLS."/>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2012" y="1447800"/>
            <a:ext cx="8389340" cy="5592894"/>
          </a:xfrm>
          <a:prstGeom prst="rect">
            <a:avLst/>
          </a:prstGeom>
        </p:spPr>
      </p:pic>
      <p:sp>
        <p:nvSpPr>
          <p:cNvPr id="2" name="Slide Number Placeholder 1"/>
          <p:cNvSpPr>
            <a:spLocks noGrp="1"/>
          </p:cNvSpPr>
          <p:nvPr>
            <p:ph type="sldNum" sz="quarter" idx="12"/>
          </p:nvPr>
        </p:nvSpPr>
        <p:spPr/>
        <p:txBody>
          <a:bodyPr/>
          <a:lstStyle/>
          <a:p>
            <a:fld id="{A3F31473-23EB-4724-8B59-FE6D21D89FA4}" type="slidenum">
              <a:rPr lang="en-US" smtClean="0"/>
              <a:t>16</a:t>
            </a:fld>
            <a:endParaRPr lang="en-US"/>
          </a:p>
        </p:txBody>
      </p:sp>
    </p:spTree>
    <p:extLst>
      <p:ext uri="{BB962C8B-B14F-4D97-AF65-F5344CB8AC3E}">
        <p14:creationId xmlns:p14="http://schemas.microsoft.com/office/powerpoint/2010/main" val="90173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1143000"/>
            <a:ext cx="10971372" cy="1066800"/>
          </a:xfrm>
        </p:spPr>
        <p:txBody>
          <a:bodyPr/>
          <a:lstStyle/>
          <a:p>
            <a:pPr algn="ctr"/>
            <a:r>
              <a:rPr lang="en-US" dirty="0"/>
              <a:t>Equipment Descriptions</a:t>
            </a:r>
          </a:p>
        </p:txBody>
      </p:sp>
      <p:sp>
        <p:nvSpPr>
          <p:cNvPr id="5" name="Content Placeholder 4"/>
          <p:cNvSpPr>
            <a:spLocks noGrp="1"/>
          </p:cNvSpPr>
          <p:nvPr>
            <p:ph idx="1"/>
          </p:nvPr>
        </p:nvSpPr>
        <p:spPr>
          <a:xfrm>
            <a:off x="1065212" y="2514600"/>
            <a:ext cx="10287000" cy="4190999"/>
          </a:xfrm>
        </p:spPr>
        <p:txBody>
          <a:bodyPr/>
          <a:lstStyle/>
          <a:p>
            <a:pPr marL="457200" indent="-457200">
              <a:spcBef>
                <a:spcPct val="50000"/>
              </a:spcBef>
              <a:defRPr/>
            </a:pPr>
            <a:r>
              <a:rPr lang="en-US" dirty="0"/>
              <a:t>The powered industrial truck is a vehicle that has many controls and parts.  </a:t>
            </a:r>
          </a:p>
          <a:p>
            <a:pPr marL="457200" indent="-457200">
              <a:spcBef>
                <a:spcPct val="50000"/>
              </a:spcBef>
              <a:defRPr/>
            </a:pPr>
            <a:r>
              <a:rPr lang="en-US" dirty="0"/>
              <a:t>The following items mentioned are common to most powered industrial trucks:</a:t>
            </a:r>
          </a:p>
          <a:p>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17</a:t>
            </a:fld>
            <a:endParaRPr lang="en-US"/>
          </a:p>
        </p:txBody>
      </p:sp>
    </p:spTree>
    <p:extLst>
      <p:ext uri="{BB962C8B-B14F-4D97-AF65-F5344CB8AC3E}">
        <p14:creationId xmlns:p14="http://schemas.microsoft.com/office/powerpoint/2010/main" val="177626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81000"/>
            <a:ext cx="10971372" cy="609600"/>
          </a:xfrm>
        </p:spPr>
        <p:txBody>
          <a:bodyPr/>
          <a:lstStyle/>
          <a:p>
            <a:pPr algn="ctr"/>
            <a:r>
              <a:rPr lang="en-US" dirty="0"/>
              <a:t>Equipment Descriptions – Points On Forklift</a:t>
            </a:r>
          </a:p>
        </p:txBody>
      </p:sp>
      <p:pic>
        <p:nvPicPr>
          <p:cNvPr id="4" name="Picture 3" descr="PHOTO WITH PARTS OF FORKLIFT NAMED"/>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6213" y="990601"/>
            <a:ext cx="8915400" cy="5638800"/>
          </a:xfrm>
          <a:prstGeom prst="rect">
            <a:avLst/>
          </a:prstGeom>
        </p:spPr>
      </p:pic>
      <p:sp>
        <p:nvSpPr>
          <p:cNvPr id="3" name="Slide Number Placeholder 2"/>
          <p:cNvSpPr>
            <a:spLocks noGrp="1"/>
          </p:cNvSpPr>
          <p:nvPr>
            <p:ph type="sldNum" sz="quarter" idx="12"/>
          </p:nvPr>
        </p:nvSpPr>
        <p:spPr/>
        <p:txBody>
          <a:bodyPr/>
          <a:lstStyle/>
          <a:p>
            <a:fld id="{A3F31473-23EB-4724-8B59-FE6D21D89FA4}" type="slidenum">
              <a:rPr lang="en-US" smtClean="0"/>
              <a:t>18</a:t>
            </a:fld>
            <a:endParaRPr lang="en-US"/>
          </a:p>
        </p:txBody>
      </p:sp>
    </p:spTree>
    <p:extLst>
      <p:ext uri="{BB962C8B-B14F-4D97-AF65-F5344CB8AC3E}">
        <p14:creationId xmlns:p14="http://schemas.microsoft.com/office/powerpoint/2010/main" val="111700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0B62FF-8F92-4EEF-8588-3AAE40545B3A}"/>
              </a:ext>
            </a:extLst>
          </p:cNvPr>
          <p:cNvSpPr>
            <a:spLocks noGrp="1"/>
          </p:cNvSpPr>
          <p:nvPr>
            <p:ph type="title"/>
          </p:nvPr>
        </p:nvSpPr>
        <p:spPr>
          <a:xfrm>
            <a:off x="815425" y="262794"/>
            <a:ext cx="10012689" cy="1312480"/>
          </a:xfrm>
        </p:spPr>
        <p:txBody>
          <a:bodyPr/>
          <a:lstStyle/>
          <a:p>
            <a:pPr lvl="0" defTabSz="914400" eaLnBrk="0" fontAlgn="base" hangingPunct="0">
              <a:spcAft>
                <a:spcPct val="0"/>
              </a:spcAft>
              <a:defRPr/>
            </a:pPr>
            <a:r>
              <a:rPr lang="en-US" sz="4400" b="1" i="1" cap="none" dirty="0">
                <a:ln w="6350">
                  <a:noFill/>
                </a:ln>
                <a:solidFill>
                  <a:schemeClr val="bg1"/>
                </a:solidFill>
                <a:effectLst>
                  <a:outerShdw blurRad="114300" dist="101600" dir="2700000" algn="tl" rotWithShape="0">
                    <a:srgbClr val="000000">
                      <a:alpha val="40000"/>
                    </a:srgbClr>
                  </a:outerShdw>
                </a:effectLst>
                <a:ea typeface="+mn-ea"/>
                <a:cs typeface="+mn-cs"/>
              </a:rPr>
              <a:t>Equipment</a:t>
            </a:r>
            <a:r>
              <a:rPr lang="en-US" sz="4400" b="1" i="1" cap="none" dirty="0">
                <a:ln w="6350">
                  <a:noFill/>
                </a:ln>
                <a:solidFill>
                  <a:prstClr val="white"/>
                </a:solidFill>
                <a:effectLst>
                  <a:outerShdw blurRad="114300" dist="101600" dir="2700000" algn="tl" rotWithShape="0">
                    <a:srgbClr val="000000">
                      <a:alpha val="40000"/>
                    </a:srgbClr>
                  </a:outerShdw>
                </a:effectLst>
                <a:ea typeface="+mn-ea"/>
                <a:cs typeface="+mn-cs"/>
              </a:rPr>
              <a:t> </a:t>
            </a:r>
            <a:r>
              <a:rPr lang="en-US" sz="4400" b="1" i="1" cap="none" dirty="0">
                <a:ln w="6350">
                  <a:noFill/>
                </a:ln>
                <a:solidFill>
                  <a:schemeClr val="bg1"/>
                </a:solidFill>
                <a:effectLst>
                  <a:outerShdw blurRad="114300" dist="101600" dir="2700000" algn="tl" rotWithShape="0">
                    <a:srgbClr val="000000">
                      <a:alpha val="40000"/>
                    </a:srgbClr>
                  </a:outerShdw>
                </a:effectLst>
                <a:ea typeface="+mn-ea"/>
                <a:cs typeface="+mn-cs"/>
              </a:rPr>
              <a:t>Description</a:t>
            </a:r>
            <a:br>
              <a:rPr lang="en-US" sz="4400" b="1" i="1" cap="none" dirty="0">
                <a:ln w="6350">
                  <a:noFill/>
                </a:ln>
                <a:solidFill>
                  <a:prstClr val="white"/>
                </a:solidFill>
                <a:effectLst>
                  <a:outerShdw blurRad="114300" dist="101600" dir="2700000" algn="tl" rotWithShape="0">
                    <a:srgbClr val="000000">
                      <a:alpha val="40000"/>
                    </a:srgbClr>
                  </a:outerShdw>
                </a:effectLst>
                <a:ea typeface="+mn-ea"/>
                <a:cs typeface="+mn-cs"/>
              </a:rPr>
            </a:br>
            <a:endParaRPr lang="en-US" dirty="0"/>
          </a:p>
        </p:txBody>
      </p:sp>
      <p:sp>
        <p:nvSpPr>
          <p:cNvPr id="2" name="Slide Number Placeholder 1"/>
          <p:cNvSpPr>
            <a:spLocks noGrp="1"/>
          </p:cNvSpPr>
          <p:nvPr>
            <p:ph type="sldNum" sz="quarter" idx="12"/>
          </p:nvPr>
        </p:nvSpPr>
        <p:spPr/>
        <p:txBody>
          <a:bodyPr/>
          <a:lstStyle/>
          <a:p>
            <a:fld id="{D57F1E4F-1CFF-5643-939E-02111984F565}" type="slidenum">
              <a:rPr lang="en-US" smtClean="0"/>
              <a:t>19</a:t>
            </a:fld>
            <a:endParaRPr lang="en-US" dirty="0"/>
          </a:p>
        </p:txBody>
      </p:sp>
      <p:pic>
        <p:nvPicPr>
          <p:cNvPr id="20" name="Picture 19" descr="A picture containing text, lawn mower, transport&#10;&#10;">
            <a:extLst>
              <a:ext uri="{FF2B5EF4-FFF2-40B4-BE49-F238E27FC236}">
                <a16:creationId xmlns:a16="http://schemas.microsoft.com/office/drawing/2014/main" id="{094D74B9-C507-4585-B8C3-920AB17D65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437" y="1562574"/>
            <a:ext cx="10715105" cy="4832465"/>
          </a:xfrm>
          <a:prstGeom prst="rect">
            <a:avLst/>
          </a:prstGeom>
        </p:spPr>
      </p:pic>
    </p:spTree>
    <p:extLst>
      <p:ext uri="{BB962C8B-B14F-4D97-AF65-F5344CB8AC3E}">
        <p14:creationId xmlns:p14="http://schemas.microsoft.com/office/powerpoint/2010/main" val="92705528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a:xfrm>
            <a:off x="573294" y="838200"/>
            <a:ext cx="10971372" cy="1066800"/>
          </a:xfrm>
        </p:spPr>
        <p:txBody>
          <a:bodyPr/>
          <a:lstStyle/>
          <a:p>
            <a:pPr algn="ctr"/>
            <a:r>
              <a:rPr lang="en-US" dirty="0"/>
              <a:t>Objectives</a:t>
            </a:r>
          </a:p>
        </p:txBody>
      </p:sp>
      <p:sp>
        <p:nvSpPr>
          <p:cNvPr id="14" name="Content Placeholder 13"/>
          <p:cNvSpPr>
            <a:spLocks noGrp="1"/>
          </p:cNvSpPr>
          <p:nvPr>
            <p:ph idx="1"/>
          </p:nvPr>
        </p:nvSpPr>
        <p:spPr>
          <a:xfrm>
            <a:off x="1257666" y="2334662"/>
            <a:ext cx="10287000" cy="4190999"/>
          </a:xfrm>
        </p:spPr>
        <p:txBody>
          <a:bodyPr>
            <a:normAutofit/>
          </a:bodyPr>
          <a:lstStyle/>
          <a:p>
            <a:r>
              <a:rPr lang="en-US" dirty="0"/>
              <a:t>Explain regulatory standards</a:t>
            </a:r>
          </a:p>
          <a:p>
            <a:r>
              <a:rPr lang="en-US" dirty="0"/>
              <a:t>Describe powered industrial truck/forklift</a:t>
            </a:r>
          </a:p>
          <a:p>
            <a:r>
              <a:rPr lang="en-US" dirty="0"/>
              <a:t>Explain safety procedures</a:t>
            </a:r>
          </a:p>
          <a:p>
            <a:r>
              <a:rPr lang="en-US" dirty="0"/>
              <a:t>Perform pre-operational checks</a:t>
            </a:r>
          </a:p>
          <a:p>
            <a:r>
              <a:rPr lang="en-US" dirty="0"/>
              <a:t>Operate forklift in a simulated driving situation</a:t>
            </a:r>
          </a:p>
          <a:p>
            <a:endParaRPr lang="en-US" dirty="0"/>
          </a:p>
          <a:p>
            <a:endParaRPr lang="en-US" dirty="0"/>
          </a:p>
        </p:txBody>
      </p:sp>
      <p:sp>
        <p:nvSpPr>
          <p:cNvPr id="2" name="Slide Number Placeholder 1"/>
          <p:cNvSpPr>
            <a:spLocks noGrp="1"/>
          </p:cNvSpPr>
          <p:nvPr>
            <p:ph type="sldNum" sz="quarter" idx="12"/>
          </p:nvPr>
        </p:nvSpPr>
        <p:spPr/>
        <p:txBody>
          <a:bodyPr/>
          <a:lstStyle/>
          <a:p>
            <a:fld id="{A3F31473-23EB-4724-8B59-FE6D21D89FA4}" type="slidenum">
              <a:rPr lang="en-US" smtClean="0"/>
              <a:t>2</a:t>
            </a:fld>
            <a:endParaRPr lang="en-US"/>
          </a:p>
        </p:txBody>
      </p:sp>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09441" y="381000"/>
            <a:ext cx="10971372" cy="838200"/>
          </a:xfrm>
        </p:spPr>
        <p:txBody>
          <a:bodyPr/>
          <a:lstStyle/>
          <a:p>
            <a:pPr algn="ctr"/>
            <a:r>
              <a:rPr lang="en-US" dirty="0"/>
              <a:t>Equipment Controls</a:t>
            </a:r>
          </a:p>
        </p:txBody>
      </p:sp>
      <p:sp>
        <p:nvSpPr>
          <p:cNvPr id="7" name="Text Placeholder 6"/>
          <p:cNvSpPr>
            <a:spLocks noGrp="1"/>
          </p:cNvSpPr>
          <p:nvPr>
            <p:ph type="body" idx="1"/>
          </p:nvPr>
        </p:nvSpPr>
        <p:spPr>
          <a:xfrm>
            <a:off x="615736" y="1600200"/>
            <a:ext cx="10965077" cy="622300"/>
          </a:xfrm>
        </p:spPr>
        <p:txBody>
          <a:bodyPr/>
          <a:lstStyle/>
          <a:p>
            <a:pPr algn="ctr"/>
            <a:r>
              <a:rPr lang="en-US" dirty="0"/>
              <a:t>Accelerator, Foot Brake, and Clutch</a:t>
            </a:r>
          </a:p>
        </p:txBody>
      </p:sp>
      <p:pic>
        <p:nvPicPr>
          <p:cNvPr id="11" name="Content Placeholder 10" descr="PHOTO OF AUTOMATIC LIFT FOOT CONTROLS"/>
          <p:cNvPicPr preferRelativeResize="0">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09441" y="2882740"/>
            <a:ext cx="5065980" cy="3824647"/>
          </a:xfrm>
        </p:spPr>
      </p:pic>
      <p:pic>
        <p:nvPicPr>
          <p:cNvPr id="12" name="Content Placeholder 11" descr="PHOTO OF MANUAL FOOT CONTROLS"/>
          <p:cNvPicPr preferRelativeResize="0">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6504610" y="2849173"/>
            <a:ext cx="5094548" cy="3852385"/>
          </a:xfrm>
        </p:spPr>
      </p:pic>
      <p:sp>
        <p:nvSpPr>
          <p:cNvPr id="2" name="Slide Number Placeholder 1"/>
          <p:cNvSpPr>
            <a:spLocks noGrp="1"/>
          </p:cNvSpPr>
          <p:nvPr>
            <p:ph type="sldNum" sz="quarter" idx="12"/>
          </p:nvPr>
        </p:nvSpPr>
        <p:spPr/>
        <p:txBody>
          <a:bodyPr/>
          <a:lstStyle/>
          <a:p>
            <a:fld id="{A3F31473-23EB-4724-8B59-FE6D21D89FA4}" type="slidenum">
              <a:rPr lang="en-US" smtClean="0"/>
              <a:t>20</a:t>
            </a:fld>
            <a:endParaRPr lang="en-US"/>
          </a:p>
        </p:txBody>
      </p:sp>
    </p:spTree>
    <p:extLst>
      <p:ext uri="{BB962C8B-B14F-4D97-AF65-F5344CB8AC3E}">
        <p14:creationId xmlns:p14="http://schemas.microsoft.com/office/powerpoint/2010/main" val="92766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09441" y="669969"/>
            <a:ext cx="10971372" cy="990555"/>
          </a:xfrm>
        </p:spPr>
        <p:txBody>
          <a:bodyPr>
            <a:normAutofit/>
          </a:bodyPr>
          <a:lstStyle/>
          <a:p>
            <a:pPr algn="ctr"/>
            <a:r>
              <a:rPr lang="en-US" dirty="0"/>
              <a:t> Directional Control Levers - Equipment Controls</a:t>
            </a:r>
            <a:br>
              <a:rPr lang="en-US" dirty="0"/>
            </a:br>
            <a:endParaRPr lang="en-US" dirty="0"/>
          </a:p>
        </p:txBody>
      </p:sp>
      <p:pic>
        <p:nvPicPr>
          <p:cNvPr id="5" name="Content Placeholder 4" descr="PHOTO OF GEAR SHIFT "/>
          <p:cNvPicPr preferRelativeResize="0">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09441" y="2423536"/>
            <a:ext cx="4885053" cy="4166182"/>
          </a:xfrm>
        </p:spPr>
      </p:pic>
      <p:pic>
        <p:nvPicPr>
          <p:cNvPr id="6" name="Content Placeholder 5" descr="PHOTO OF GEAR SHIFT"/>
          <p:cNvPicPr preferRelativeResize="0">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6110351" y="2423537"/>
            <a:ext cx="5465926" cy="4129619"/>
          </a:xfrm>
        </p:spPr>
      </p:pic>
      <p:sp>
        <p:nvSpPr>
          <p:cNvPr id="2" name="Slide Number Placeholder 1"/>
          <p:cNvSpPr>
            <a:spLocks noGrp="1"/>
          </p:cNvSpPr>
          <p:nvPr>
            <p:ph type="sldNum" sz="quarter" idx="12"/>
          </p:nvPr>
        </p:nvSpPr>
        <p:spPr/>
        <p:txBody>
          <a:bodyPr/>
          <a:lstStyle/>
          <a:p>
            <a:fld id="{A3F31473-23EB-4724-8B59-FE6D21D89FA4}" type="slidenum">
              <a:rPr lang="en-US" smtClean="0"/>
              <a:t>21</a:t>
            </a:fld>
            <a:endParaRPr lang="en-US"/>
          </a:p>
        </p:txBody>
      </p:sp>
    </p:spTree>
    <p:extLst>
      <p:ext uri="{BB962C8B-B14F-4D97-AF65-F5344CB8AC3E}">
        <p14:creationId xmlns:p14="http://schemas.microsoft.com/office/powerpoint/2010/main" val="265773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70752"/>
            <a:ext cx="10971372" cy="1309586"/>
          </a:xfrm>
        </p:spPr>
        <p:txBody>
          <a:bodyPr>
            <a:normAutofit/>
          </a:bodyPr>
          <a:lstStyle/>
          <a:p>
            <a:pPr algn="ctr"/>
            <a:r>
              <a:rPr lang="en-US" dirty="0"/>
              <a:t>Equipment Controls - Fork, Mast and Fork/Clamps</a:t>
            </a:r>
            <a:br>
              <a:rPr lang="en-US" dirty="0"/>
            </a:br>
            <a:endParaRPr lang="en-US" dirty="0"/>
          </a:p>
        </p:txBody>
      </p:sp>
      <p:sp>
        <p:nvSpPr>
          <p:cNvPr id="4" name="Content Placeholder 3"/>
          <p:cNvSpPr>
            <a:spLocks noGrp="1"/>
          </p:cNvSpPr>
          <p:nvPr>
            <p:ph sz="half" idx="2"/>
          </p:nvPr>
        </p:nvSpPr>
        <p:spPr>
          <a:xfrm>
            <a:off x="119079" y="3124200"/>
            <a:ext cx="6614883" cy="2895600"/>
          </a:xfrm>
        </p:spPr>
        <p:txBody>
          <a:bodyPr>
            <a:normAutofit/>
          </a:bodyPr>
          <a:lstStyle/>
          <a:p>
            <a:pPr marL="527050" indent="-457200">
              <a:spcBef>
                <a:spcPts val="900"/>
              </a:spcBef>
              <a:buFont typeface="Wingdings" panose="05000000000000000000" pitchFamily="2" charset="2"/>
              <a:buChar char="§"/>
              <a:defRPr/>
            </a:pPr>
            <a:r>
              <a:rPr lang="en-US" sz="2800" dirty="0">
                <a:cs typeface="Microsoft Sans Serif" pitchFamily="34" charset="0"/>
              </a:rPr>
              <a:t>One controls the up and down movement (forks)</a:t>
            </a:r>
          </a:p>
          <a:p>
            <a:pPr marL="527050" indent="-457200">
              <a:spcBef>
                <a:spcPts val="900"/>
              </a:spcBef>
              <a:buFont typeface="Wingdings" panose="05000000000000000000" pitchFamily="2" charset="2"/>
              <a:buChar char="§"/>
              <a:defRPr/>
            </a:pPr>
            <a:r>
              <a:rPr lang="en-US" sz="2800" dirty="0">
                <a:cs typeface="Microsoft Sans Serif" pitchFamily="34" charset="0"/>
              </a:rPr>
              <a:t>The other controls the tilt or rotating movement (mast)</a:t>
            </a:r>
          </a:p>
          <a:p>
            <a:pPr marL="527050" indent="-457200">
              <a:spcBef>
                <a:spcPts val="900"/>
              </a:spcBef>
              <a:buFont typeface="Wingdings" panose="05000000000000000000" pitchFamily="2" charset="2"/>
              <a:buChar char="§"/>
              <a:defRPr/>
            </a:pPr>
            <a:r>
              <a:rPr lang="en-US" sz="2800" dirty="0">
                <a:cs typeface="Microsoft Sans Serif" pitchFamily="34" charset="0"/>
              </a:rPr>
              <a:t>The other controls the side shift motion (forks/clamps)</a:t>
            </a:r>
          </a:p>
          <a:p>
            <a:endParaRPr lang="en-US" dirty="0"/>
          </a:p>
        </p:txBody>
      </p:sp>
      <p:pic>
        <p:nvPicPr>
          <p:cNvPr id="7" name="Content Placeholder 6">
            <a:extLst>
              <a:ext uri="{C183D7F6-B498-43B3-948B-1728B52AA6E4}">
                <adec:decorative xmlns:adec="http://schemas.microsoft.com/office/drawing/2017/decorative" val="1"/>
              </a:ext>
            </a:extLst>
          </p:cNvPr>
          <p:cNvPicPr preferRelativeResize="0">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915634" y="2667000"/>
            <a:ext cx="5065980" cy="3820248"/>
          </a:xfrm>
        </p:spPr>
      </p:pic>
      <p:sp>
        <p:nvSpPr>
          <p:cNvPr id="8" name="Oval 7">
            <a:extLst>
              <a:ext uri="{C183D7F6-B498-43B3-948B-1728B52AA6E4}">
                <adec:decorative xmlns:adec="http://schemas.microsoft.com/office/drawing/2017/decorative" val="1"/>
              </a:ext>
            </a:extLst>
          </p:cNvPr>
          <p:cNvSpPr/>
          <p:nvPr/>
        </p:nvSpPr>
        <p:spPr>
          <a:xfrm>
            <a:off x="7466012" y="3450898"/>
            <a:ext cx="1270000" cy="12700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C183D7F6-B498-43B3-948B-1728B52AA6E4}">
                <adec:decorative xmlns:adec="http://schemas.microsoft.com/office/drawing/2017/decorative" val="1"/>
              </a:ext>
            </a:extLst>
          </p:cNvPr>
          <p:cNvSpPr/>
          <p:nvPr/>
        </p:nvSpPr>
        <p:spPr>
          <a:xfrm>
            <a:off x="9099355" y="3505200"/>
            <a:ext cx="1270000" cy="12700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C183D7F6-B498-43B3-948B-1728B52AA6E4}">
                <adec:decorative xmlns:adec="http://schemas.microsoft.com/office/drawing/2017/decorative" val="1"/>
              </a:ext>
            </a:extLst>
          </p:cNvPr>
          <p:cNvSpPr/>
          <p:nvPr/>
        </p:nvSpPr>
        <p:spPr>
          <a:xfrm>
            <a:off x="10624285" y="4070132"/>
            <a:ext cx="1270000" cy="12700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3F31473-23EB-4724-8B59-FE6D21D89FA4}" type="slidenum">
              <a:rPr lang="en-US" smtClean="0"/>
              <a:t>22</a:t>
            </a:fld>
            <a:endParaRPr lang="en-US"/>
          </a:p>
        </p:txBody>
      </p:sp>
    </p:spTree>
    <p:extLst>
      <p:ext uri="{BB962C8B-B14F-4D97-AF65-F5344CB8AC3E}">
        <p14:creationId xmlns:p14="http://schemas.microsoft.com/office/powerpoint/2010/main" val="391390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82181"/>
            <a:ext cx="10971372" cy="720090"/>
          </a:xfrm>
        </p:spPr>
        <p:txBody>
          <a:bodyPr/>
          <a:lstStyle/>
          <a:p>
            <a:pPr algn="ctr"/>
            <a:r>
              <a:rPr lang="en-US" dirty="0"/>
              <a:t>Equipment Controls - Gauges</a:t>
            </a:r>
          </a:p>
        </p:txBody>
      </p:sp>
      <p:sp>
        <p:nvSpPr>
          <p:cNvPr id="4" name="Content Placeholder 3"/>
          <p:cNvSpPr>
            <a:spLocks noGrp="1"/>
          </p:cNvSpPr>
          <p:nvPr>
            <p:ph sz="half" idx="1"/>
          </p:nvPr>
        </p:nvSpPr>
        <p:spPr>
          <a:xfrm>
            <a:off x="97330" y="2556510"/>
            <a:ext cx="6742049" cy="2667000"/>
          </a:xfrm>
        </p:spPr>
        <p:txBody>
          <a:bodyPr/>
          <a:lstStyle/>
          <a:p>
            <a:r>
              <a:rPr lang="en-US" dirty="0"/>
              <a:t>Gauges</a:t>
            </a:r>
          </a:p>
          <a:p>
            <a:pPr lvl="1">
              <a:spcBef>
                <a:spcPct val="50000"/>
              </a:spcBef>
              <a:buFont typeface="Wingdings" panose="05000000000000000000" pitchFamily="2" charset="2"/>
              <a:buChar char="Ø"/>
              <a:defRPr/>
            </a:pPr>
            <a:r>
              <a:rPr lang="en-US" sz="2800" dirty="0"/>
              <a:t>Mounted on the truck instrument panel.</a:t>
            </a:r>
          </a:p>
          <a:p>
            <a:pPr lvl="1">
              <a:spcBef>
                <a:spcPct val="50000"/>
              </a:spcBef>
              <a:buFont typeface="Wingdings" panose="05000000000000000000" pitchFamily="2" charset="2"/>
              <a:buChar char="Ø"/>
              <a:defRPr/>
            </a:pPr>
            <a:r>
              <a:rPr lang="en-US" sz="2800" dirty="0"/>
              <a:t>They indicate the engine temperature, oil pressure,  generator charging rate, condition of directional control, etc.</a:t>
            </a:r>
          </a:p>
          <a:p>
            <a:endParaRPr lang="en-US" dirty="0"/>
          </a:p>
        </p:txBody>
      </p:sp>
      <p:pic>
        <p:nvPicPr>
          <p:cNvPr id="6" name="Content Placeholder 5" descr="PHOTO OF DASH CONTROLS"/>
          <p:cNvPicPr preferRelativeResize="0">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897663" y="2261640"/>
            <a:ext cx="5313566" cy="4114179"/>
          </a:xfrm>
        </p:spPr>
      </p:pic>
      <p:sp>
        <p:nvSpPr>
          <p:cNvPr id="3" name="Slide Number Placeholder 2"/>
          <p:cNvSpPr>
            <a:spLocks noGrp="1"/>
          </p:cNvSpPr>
          <p:nvPr>
            <p:ph type="sldNum" sz="quarter" idx="12"/>
          </p:nvPr>
        </p:nvSpPr>
        <p:spPr/>
        <p:txBody>
          <a:bodyPr/>
          <a:lstStyle/>
          <a:p>
            <a:fld id="{A3F31473-23EB-4724-8B59-FE6D21D89FA4}" type="slidenum">
              <a:rPr lang="en-US" smtClean="0"/>
              <a:t>23</a:t>
            </a:fld>
            <a:endParaRPr lang="en-US"/>
          </a:p>
        </p:txBody>
      </p:sp>
    </p:spTree>
    <p:extLst>
      <p:ext uri="{BB962C8B-B14F-4D97-AF65-F5344CB8AC3E}">
        <p14:creationId xmlns:p14="http://schemas.microsoft.com/office/powerpoint/2010/main" val="199315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741" y="733462"/>
            <a:ext cx="10971372" cy="1066800"/>
          </a:xfrm>
        </p:spPr>
        <p:txBody>
          <a:bodyPr/>
          <a:lstStyle/>
          <a:p>
            <a:pPr algn="ctr"/>
            <a:r>
              <a:rPr lang="en-US" dirty="0"/>
              <a:t>Safety</a:t>
            </a:r>
          </a:p>
        </p:txBody>
      </p:sp>
      <p:sp>
        <p:nvSpPr>
          <p:cNvPr id="3" name="Content Placeholder 2"/>
          <p:cNvSpPr>
            <a:spLocks noGrp="1"/>
          </p:cNvSpPr>
          <p:nvPr>
            <p:ph idx="1"/>
          </p:nvPr>
        </p:nvSpPr>
        <p:spPr>
          <a:xfrm>
            <a:off x="951627" y="2095500"/>
            <a:ext cx="10287000" cy="4190999"/>
          </a:xfrm>
        </p:spPr>
        <p:txBody>
          <a:bodyPr/>
          <a:lstStyle/>
          <a:p>
            <a:pPr marL="457200" indent="-457200">
              <a:spcBef>
                <a:spcPct val="50000"/>
              </a:spcBef>
              <a:defRPr/>
            </a:pPr>
            <a:r>
              <a:rPr lang="en-US" dirty="0"/>
              <a:t>Only </a:t>
            </a:r>
            <a:r>
              <a:rPr lang="en-US" dirty="0">
                <a:solidFill>
                  <a:srgbClr val="FF0000"/>
                </a:solidFill>
              </a:rPr>
              <a:t>trained</a:t>
            </a:r>
            <a:r>
              <a:rPr lang="en-US" dirty="0"/>
              <a:t>, </a:t>
            </a:r>
            <a:r>
              <a:rPr lang="en-US" dirty="0">
                <a:solidFill>
                  <a:srgbClr val="FF0000"/>
                </a:solidFill>
              </a:rPr>
              <a:t>certified</a:t>
            </a:r>
            <a:r>
              <a:rPr lang="en-US" dirty="0"/>
              <a:t> and </a:t>
            </a:r>
            <a:r>
              <a:rPr lang="en-US" dirty="0">
                <a:solidFill>
                  <a:srgbClr val="FF0000"/>
                </a:solidFill>
              </a:rPr>
              <a:t>authorized</a:t>
            </a:r>
            <a:r>
              <a:rPr lang="en-US" dirty="0"/>
              <a:t> drivers </a:t>
            </a:r>
            <a:r>
              <a:rPr lang="en-US" dirty="0">
                <a:solidFill>
                  <a:srgbClr val="FF0000"/>
                </a:solidFill>
              </a:rPr>
              <a:t>over the age of 18 </a:t>
            </a:r>
            <a:r>
              <a:rPr lang="en-US" dirty="0"/>
              <a:t>will operate powered industrial trucks.</a:t>
            </a:r>
          </a:p>
          <a:p>
            <a:pPr marL="457200" indent="-457200">
              <a:spcBef>
                <a:spcPct val="50000"/>
              </a:spcBef>
              <a:defRPr/>
            </a:pPr>
            <a:r>
              <a:rPr lang="en-US" dirty="0"/>
              <a:t>Know how to use all safety devices and functions.</a:t>
            </a:r>
          </a:p>
          <a:p>
            <a:pPr marL="457200" indent="-457200">
              <a:spcBef>
                <a:spcPct val="50000"/>
              </a:spcBef>
              <a:defRPr/>
            </a:pPr>
            <a:r>
              <a:rPr lang="en-US" dirty="0"/>
              <a:t>Follow safety procedures at all times.</a:t>
            </a:r>
          </a:p>
          <a:p>
            <a:endParaRPr lang="en-US" dirty="0"/>
          </a:p>
        </p:txBody>
      </p:sp>
      <p:pic>
        <p:nvPicPr>
          <p:cNvPr id="4" name="Picture 3" descr="CERTIFIED PHOTO OF FORKLIFT"/>
          <p:cNvPicPr preferRelativeResize="0">
            <a:picLocks noChangeAspect="1"/>
          </p:cNvPicPr>
          <p:nvPr/>
        </p:nvPicPr>
        <p:blipFill>
          <a:blip r:embed="rId3">
            <a:extLst>
              <a:ext uri="{28A0092B-C50C-407E-A947-70E740481C1C}">
                <a14:useLocalDpi xmlns:a14="http://schemas.microsoft.com/office/drawing/2010/main"/>
              </a:ext>
            </a:extLst>
          </a:blip>
          <a:stretch>
            <a:fillRect/>
          </a:stretch>
        </p:blipFill>
        <p:spPr>
          <a:xfrm>
            <a:off x="3884612" y="4724400"/>
            <a:ext cx="3285269" cy="1390288"/>
          </a:xfrm>
          <a:prstGeom prst="rect">
            <a:avLst/>
          </a:prstGeom>
        </p:spPr>
      </p:pic>
      <p:sp>
        <p:nvSpPr>
          <p:cNvPr id="5" name="Slide Number Placeholder 4"/>
          <p:cNvSpPr>
            <a:spLocks noGrp="1"/>
          </p:cNvSpPr>
          <p:nvPr>
            <p:ph type="sldNum" sz="quarter" idx="12"/>
          </p:nvPr>
        </p:nvSpPr>
        <p:spPr/>
        <p:txBody>
          <a:bodyPr/>
          <a:lstStyle/>
          <a:p>
            <a:fld id="{A3F31473-23EB-4724-8B59-FE6D21D89FA4}" type="slidenum">
              <a:rPr lang="en-US" smtClean="0"/>
              <a:t>24</a:t>
            </a:fld>
            <a:endParaRPr lang="en-US"/>
          </a:p>
        </p:txBody>
      </p:sp>
    </p:spTree>
    <p:extLst>
      <p:ext uri="{BB962C8B-B14F-4D97-AF65-F5344CB8AC3E}">
        <p14:creationId xmlns:p14="http://schemas.microsoft.com/office/powerpoint/2010/main" val="181739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65234"/>
            <a:ext cx="10971372" cy="701566"/>
          </a:xfrm>
        </p:spPr>
        <p:txBody>
          <a:bodyPr/>
          <a:lstStyle/>
          <a:p>
            <a:pPr algn="ctr"/>
            <a:r>
              <a:rPr lang="en-US" dirty="0"/>
              <a:t>Safety Mindset</a:t>
            </a:r>
          </a:p>
        </p:txBody>
      </p:sp>
      <p:pic>
        <p:nvPicPr>
          <p:cNvPr id="4" name="Content Placeholder 3" descr="SAFETY PHOTO OF ACTIONS = RESULTS"/>
          <p:cNvPicPr preferRelativeResize="0">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52777" y="1059873"/>
            <a:ext cx="7484700" cy="5594343"/>
          </a:xfrm>
        </p:spPr>
      </p:pic>
      <p:sp>
        <p:nvSpPr>
          <p:cNvPr id="3" name="Slide Number Placeholder 2"/>
          <p:cNvSpPr>
            <a:spLocks noGrp="1"/>
          </p:cNvSpPr>
          <p:nvPr>
            <p:ph type="sldNum" sz="quarter" idx="12"/>
          </p:nvPr>
        </p:nvSpPr>
        <p:spPr/>
        <p:txBody>
          <a:bodyPr/>
          <a:lstStyle/>
          <a:p>
            <a:fld id="{A3F31473-23EB-4724-8B59-FE6D21D89FA4}" type="slidenum">
              <a:rPr lang="en-US" smtClean="0"/>
              <a:t>25</a:t>
            </a:fld>
            <a:endParaRPr lang="en-US"/>
          </a:p>
        </p:txBody>
      </p:sp>
    </p:spTree>
    <p:extLst>
      <p:ext uri="{BB962C8B-B14F-4D97-AF65-F5344CB8AC3E}">
        <p14:creationId xmlns:p14="http://schemas.microsoft.com/office/powerpoint/2010/main" val="31178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8073" y="329827"/>
            <a:ext cx="10971372" cy="1066800"/>
          </a:xfrm>
        </p:spPr>
        <p:txBody>
          <a:bodyPr/>
          <a:lstStyle/>
          <a:p>
            <a:pPr algn="ctr"/>
            <a:r>
              <a:rPr lang="en-US" dirty="0"/>
              <a:t>Safety – Buckle Up</a:t>
            </a:r>
          </a:p>
        </p:txBody>
      </p:sp>
      <p:sp>
        <p:nvSpPr>
          <p:cNvPr id="3" name="Content Placeholder 2"/>
          <p:cNvSpPr>
            <a:spLocks noGrp="1"/>
          </p:cNvSpPr>
          <p:nvPr>
            <p:ph sz="half" idx="1"/>
          </p:nvPr>
        </p:nvSpPr>
        <p:spPr>
          <a:xfrm>
            <a:off x="989012" y="1981200"/>
            <a:ext cx="7575168" cy="3848100"/>
          </a:xfrm>
        </p:spPr>
        <p:txBody>
          <a:bodyPr>
            <a:normAutofit/>
          </a:bodyPr>
          <a:lstStyle/>
          <a:p>
            <a:pPr marL="457200" indent="-457200">
              <a:spcBef>
                <a:spcPct val="50000"/>
              </a:spcBef>
              <a:defRPr/>
            </a:pPr>
            <a:r>
              <a:rPr lang="en-US" sz="3000" dirty="0"/>
              <a:t>Most models are operated from a sitting position.</a:t>
            </a:r>
          </a:p>
          <a:p>
            <a:pPr marL="457200" indent="-457200">
              <a:lnSpc>
                <a:spcPct val="100000"/>
              </a:lnSpc>
              <a:spcBef>
                <a:spcPct val="50000"/>
              </a:spcBef>
              <a:defRPr/>
            </a:pPr>
            <a:r>
              <a:rPr lang="en-US" sz="3000" dirty="0"/>
              <a:t>Mount and dismount correctly.</a:t>
            </a:r>
          </a:p>
          <a:p>
            <a:pPr marL="457200" indent="-457200">
              <a:spcBef>
                <a:spcPct val="50000"/>
              </a:spcBef>
              <a:defRPr/>
            </a:pPr>
            <a:r>
              <a:rPr lang="en-US" sz="3000" dirty="0"/>
              <a:t>It is important that the operator be properly seated and seat belt fastened before operating any forklift controls.</a:t>
            </a:r>
          </a:p>
          <a:p>
            <a:pPr marL="457200" indent="-457200">
              <a:spcBef>
                <a:spcPct val="50000"/>
              </a:spcBef>
              <a:defRPr/>
            </a:pPr>
            <a:r>
              <a:rPr lang="en-US" sz="3000" dirty="0"/>
              <a:t>When your seat hits the seat,   </a:t>
            </a:r>
            <a:r>
              <a:rPr lang="en-US" sz="3000" dirty="0">
                <a:solidFill>
                  <a:srgbClr val="FF0000"/>
                </a:solidFill>
              </a:rPr>
              <a:t>BUCKLE UP!</a:t>
            </a:r>
          </a:p>
          <a:p>
            <a:pPr marL="457200" indent="-457200">
              <a:spcBef>
                <a:spcPct val="50000"/>
              </a:spcBef>
              <a:defRPr/>
            </a:pPr>
            <a:endParaRPr lang="en-US" dirty="0"/>
          </a:p>
          <a:p>
            <a:endParaRPr lang="en-US" dirty="0"/>
          </a:p>
        </p:txBody>
      </p:sp>
      <p:pic>
        <p:nvPicPr>
          <p:cNvPr id="5" name="Content Placeholder 4" descr="PHOTO OF DRIVER BUCKLING A SEAT BELT"/>
          <p:cNvPicPr preferRelativeResize="0">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837612" y="2895600"/>
            <a:ext cx="1561693" cy="1428378"/>
          </a:xfrm>
        </p:spPr>
      </p:pic>
      <p:sp>
        <p:nvSpPr>
          <p:cNvPr id="6" name="Slide Number Placeholder 5"/>
          <p:cNvSpPr>
            <a:spLocks noGrp="1"/>
          </p:cNvSpPr>
          <p:nvPr>
            <p:ph type="sldNum" sz="quarter" idx="12"/>
          </p:nvPr>
        </p:nvSpPr>
        <p:spPr/>
        <p:txBody>
          <a:bodyPr/>
          <a:lstStyle/>
          <a:p>
            <a:fld id="{A3F31473-23EB-4724-8B59-FE6D21D89FA4}" type="slidenum">
              <a:rPr lang="en-US" smtClean="0"/>
              <a:t>26</a:t>
            </a:fld>
            <a:endParaRPr lang="en-US"/>
          </a:p>
        </p:txBody>
      </p:sp>
    </p:spTree>
    <p:extLst>
      <p:ext uri="{BB962C8B-B14F-4D97-AF65-F5344CB8AC3E}">
        <p14:creationId xmlns:p14="http://schemas.microsoft.com/office/powerpoint/2010/main" val="263059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77112"/>
            <a:ext cx="10971372" cy="990600"/>
          </a:xfrm>
        </p:spPr>
        <p:txBody>
          <a:bodyPr/>
          <a:lstStyle/>
          <a:p>
            <a:pPr algn="ctr"/>
            <a:r>
              <a:rPr lang="en-US" dirty="0"/>
              <a:t>Stand-up Models</a:t>
            </a:r>
          </a:p>
        </p:txBody>
      </p:sp>
      <p:sp>
        <p:nvSpPr>
          <p:cNvPr id="3" name="Content Placeholder 2"/>
          <p:cNvSpPr>
            <a:spLocks noGrp="1"/>
          </p:cNvSpPr>
          <p:nvPr>
            <p:ph sz="half" idx="1"/>
          </p:nvPr>
        </p:nvSpPr>
        <p:spPr>
          <a:xfrm>
            <a:off x="609441" y="2628899"/>
            <a:ext cx="6932771" cy="2286000"/>
          </a:xfrm>
        </p:spPr>
        <p:txBody>
          <a:bodyPr/>
          <a:lstStyle/>
          <a:p>
            <a:pPr marL="457200" indent="-457200">
              <a:spcBef>
                <a:spcPct val="50000"/>
              </a:spcBef>
              <a:defRPr/>
            </a:pPr>
            <a:r>
              <a:rPr lang="en-US" dirty="0"/>
              <a:t>Stand-up models are operated from a standing position.</a:t>
            </a:r>
          </a:p>
          <a:p>
            <a:pPr marL="457200" indent="-457200">
              <a:spcBef>
                <a:spcPct val="50000"/>
              </a:spcBef>
              <a:defRPr/>
            </a:pPr>
            <a:r>
              <a:rPr lang="en-US" dirty="0"/>
              <a:t>Fasten personal restraint harness before operating any forklift controls.</a:t>
            </a:r>
          </a:p>
          <a:p>
            <a:endParaRPr lang="en-US" dirty="0"/>
          </a:p>
        </p:txBody>
      </p:sp>
      <p:pic>
        <p:nvPicPr>
          <p:cNvPr id="5" name="Content Placeholder 4" descr="PHOTO OF STAND UP OPERATOR"/>
          <p:cNvPicPr preferRelativeResize="0">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151812" y="1981200"/>
            <a:ext cx="2694873" cy="3903483"/>
          </a:xfrm>
        </p:spPr>
      </p:pic>
      <p:sp>
        <p:nvSpPr>
          <p:cNvPr id="4" name="Slide Number Placeholder 3"/>
          <p:cNvSpPr>
            <a:spLocks noGrp="1"/>
          </p:cNvSpPr>
          <p:nvPr>
            <p:ph type="sldNum" sz="quarter" idx="12"/>
          </p:nvPr>
        </p:nvSpPr>
        <p:spPr/>
        <p:txBody>
          <a:bodyPr/>
          <a:lstStyle/>
          <a:p>
            <a:fld id="{A3F31473-23EB-4724-8B59-FE6D21D89FA4}" type="slidenum">
              <a:rPr lang="en-US" smtClean="0"/>
              <a:t>27</a:t>
            </a:fld>
            <a:endParaRPr lang="en-US"/>
          </a:p>
        </p:txBody>
      </p:sp>
    </p:spTree>
    <p:extLst>
      <p:ext uri="{BB962C8B-B14F-4D97-AF65-F5344CB8AC3E}">
        <p14:creationId xmlns:p14="http://schemas.microsoft.com/office/powerpoint/2010/main" val="347402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136524"/>
            <a:ext cx="10971372" cy="1066800"/>
          </a:xfrm>
        </p:spPr>
        <p:txBody>
          <a:bodyPr/>
          <a:lstStyle/>
          <a:p>
            <a:pPr algn="ctr"/>
            <a:r>
              <a:rPr lang="en-US" dirty="0"/>
              <a:t>Safety - Examples</a:t>
            </a:r>
          </a:p>
        </p:txBody>
      </p:sp>
      <p:sp>
        <p:nvSpPr>
          <p:cNvPr id="3" name="Content Placeholder 2"/>
          <p:cNvSpPr>
            <a:spLocks noGrp="1"/>
          </p:cNvSpPr>
          <p:nvPr>
            <p:ph sz="half" idx="1"/>
          </p:nvPr>
        </p:nvSpPr>
        <p:spPr>
          <a:xfrm>
            <a:off x="455612" y="2552700"/>
            <a:ext cx="6172200" cy="3124200"/>
          </a:xfrm>
        </p:spPr>
        <p:txBody>
          <a:bodyPr>
            <a:normAutofit/>
          </a:bodyPr>
          <a:lstStyle/>
          <a:p>
            <a:pPr marL="457200" indent="-457200">
              <a:spcBef>
                <a:spcPct val="50000"/>
              </a:spcBef>
              <a:defRPr/>
            </a:pPr>
            <a:r>
              <a:rPr lang="en-US" dirty="0"/>
              <a:t>Keep arms, hands, legs, and feet in proper position.</a:t>
            </a:r>
          </a:p>
          <a:p>
            <a:pPr marL="457200" indent="-457200">
              <a:spcBef>
                <a:spcPct val="50000"/>
              </a:spcBef>
              <a:defRPr/>
            </a:pPr>
            <a:r>
              <a:rPr lang="en-US" dirty="0"/>
              <a:t>Never place them between mast uprights or outside the running lines.</a:t>
            </a:r>
          </a:p>
          <a:p>
            <a:pPr marL="457200" indent="-457200">
              <a:spcBef>
                <a:spcPct val="50000"/>
              </a:spcBef>
              <a:defRPr/>
            </a:pPr>
            <a:r>
              <a:rPr lang="en-US" dirty="0"/>
              <a:t>Stay within the boundaries of the overhead guard</a:t>
            </a:r>
          </a:p>
          <a:p>
            <a:pPr marL="457200" indent="-457200">
              <a:spcBef>
                <a:spcPct val="50000"/>
              </a:spcBef>
              <a:defRPr/>
            </a:pPr>
            <a:endParaRPr lang="en-US" dirty="0"/>
          </a:p>
          <a:p>
            <a:pPr marL="457200" lvl="1" indent="-457200">
              <a:spcBef>
                <a:spcPct val="50000"/>
              </a:spcBef>
              <a:buClr>
                <a:schemeClr val="tx1"/>
              </a:buClr>
              <a:buFont typeface="Arial" pitchFamily="34" charset="0"/>
              <a:buChar char="•"/>
              <a:defRPr/>
            </a:pPr>
            <a:endParaRPr lang="en-US" sz="2800" dirty="0"/>
          </a:p>
        </p:txBody>
      </p:sp>
      <p:pic>
        <p:nvPicPr>
          <p:cNvPr id="5" name="Content Placeholder 4">
            <a:extLst>
              <a:ext uri="{C183D7F6-B498-43B3-948B-1728B52AA6E4}">
                <adec:decorative xmlns:adec="http://schemas.microsoft.com/office/drawing/2017/decorative" val="1"/>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778369" y="2589276"/>
            <a:ext cx="2572512" cy="2365248"/>
          </a:xfrm>
        </p:spPr>
      </p:pic>
      <p:pic>
        <p:nvPicPr>
          <p:cNvPr id="7" name="Picture 6" descr="PHOTO OF BENT PRODUCT OVER LIFT"/>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9425" y="2438400"/>
            <a:ext cx="4475584" cy="3356688"/>
          </a:xfrm>
          <a:prstGeom prst="rect">
            <a:avLst/>
          </a:prstGeom>
        </p:spPr>
      </p:pic>
      <p:sp>
        <p:nvSpPr>
          <p:cNvPr id="4" name="Slide Number Placeholder 3"/>
          <p:cNvSpPr>
            <a:spLocks noGrp="1"/>
          </p:cNvSpPr>
          <p:nvPr>
            <p:ph type="sldNum" sz="quarter" idx="12"/>
          </p:nvPr>
        </p:nvSpPr>
        <p:spPr/>
        <p:txBody>
          <a:bodyPr/>
          <a:lstStyle/>
          <a:p>
            <a:fld id="{A3F31473-23EB-4724-8B59-FE6D21D89FA4}" type="slidenum">
              <a:rPr lang="en-US" smtClean="0"/>
              <a:t>28</a:t>
            </a:fld>
            <a:endParaRPr lang="en-US"/>
          </a:p>
        </p:txBody>
      </p:sp>
    </p:spTree>
    <p:extLst>
      <p:ext uri="{BB962C8B-B14F-4D97-AF65-F5344CB8AC3E}">
        <p14:creationId xmlns:p14="http://schemas.microsoft.com/office/powerpoint/2010/main" val="309531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81000"/>
            <a:ext cx="8125884" cy="1066800"/>
          </a:xfrm>
        </p:spPr>
        <p:txBody>
          <a:bodyPr/>
          <a:lstStyle/>
          <a:p>
            <a:pPr algn="ctr"/>
            <a:r>
              <a:rPr lang="en-US" dirty="0"/>
              <a:t>Safety Examples Cont.</a:t>
            </a:r>
          </a:p>
        </p:txBody>
      </p:sp>
      <p:sp>
        <p:nvSpPr>
          <p:cNvPr id="3" name="Content Placeholder 2"/>
          <p:cNvSpPr>
            <a:spLocks noGrp="1"/>
          </p:cNvSpPr>
          <p:nvPr>
            <p:ph sz="half" idx="1"/>
          </p:nvPr>
        </p:nvSpPr>
        <p:spPr>
          <a:xfrm>
            <a:off x="185682" y="2388393"/>
            <a:ext cx="7008758" cy="2971800"/>
          </a:xfrm>
        </p:spPr>
        <p:txBody>
          <a:bodyPr>
            <a:normAutofit/>
          </a:bodyPr>
          <a:lstStyle/>
          <a:p>
            <a:pPr marL="457200" indent="-457200">
              <a:spcBef>
                <a:spcPct val="50000"/>
              </a:spcBef>
              <a:defRPr/>
            </a:pPr>
            <a:r>
              <a:rPr lang="en-US" dirty="0"/>
              <a:t>Do not let anyone stand or move under raised forks</a:t>
            </a:r>
          </a:p>
          <a:p>
            <a:pPr marL="457200" indent="-457200">
              <a:spcBef>
                <a:spcPct val="50000"/>
              </a:spcBef>
              <a:defRPr/>
            </a:pPr>
            <a:r>
              <a:rPr lang="en-US" dirty="0"/>
              <a:t>Do not carry any materials on the overhead guard</a:t>
            </a:r>
          </a:p>
          <a:p>
            <a:pPr marL="457200" indent="-457200">
              <a:spcBef>
                <a:spcPct val="50000"/>
              </a:spcBef>
              <a:defRPr/>
            </a:pPr>
            <a:r>
              <a:rPr lang="en-US" dirty="0"/>
              <a:t>Do not hoist people using powered industrial truck forks.</a:t>
            </a:r>
          </a:p>
          <a:p>
            <a:pPr marL="457200" indent="-457200">
              <a:spcBef>
                <a:spcPct val="50000"/>
              </a:spcBef>
              <a:defRPr/>
            </a:pPr>
            <a:endParaRPr lang="en-US" dirty="0"/>
          </a:p>
        </p:txBody>
      </p:sp>
      <p:pic>
        <p:nvPicPr>
          <p:cNvPr id="8" name="Content Placeholder 7" descr="PHOTO OF LIFT WITH CONTAINER - SOMEOME IS UNDER CONTAINER"/>
          <p:cNvPicPr preferRelativeResize="0">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237909" y="768037"/>
            <a:ext cx="2856756" cy="2313973"/>
          </a:xfrm>
        </p:spPr>
      </p:pic>
      <p:cxnSp>
        <p:nvCxnSpPr>
          <p:cNvPr id="24" name="Straight Arrow Connector 23">
            <a:extLst>
              <a:ext uri="{C183D7F6-B498-43B3-948B-1728B52AA6E4}">
                <adec:decorative xmlns:adec="http://schemas.microsoft.com/office/drawing/2017/decorative" val="1"/>
              </a:ext>
            </a:extLst>
          </p:cNvPr>
          <p:cNvCxnSpPr/>
          <p:nvPr/>
        </p:nvCxnSpPr>
        <p:spPr>
          <a:xfrm>
            <a:off x="9980612" y="1143000"/>
            <a:ext cx="76200" cy="15478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descr="SOMEONE STANDING ON RAISED FORKS"/>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32812" y="3452813"/>
            <a:ext cx="2266360" cy="3021813"/>
          </a:xfrm>
          <a:prstGeom prst="rect">
            <a:avLst/>
          </a:prstGeom>
        </p:spPr>
      </p:pic>
      <p:sp>
        <p:nvSpPr>
          <p:cNvPr id="4" name="Slide Number Placeholder 3"/>
          <p:cNvSpPr>
            <a:spLocks noGrp="1"/>
          </p:cNvSpPr>
          <p:nvPr>
            <p:ph type="sldNum" sz="quarter" idx="12"/>
          </p:nvPr>
        </p:nvSpPr>
        <p:spPr/>
        <p:txBody>
          <a:bodyPr/>
          <a:lstStyle/>
          <a:p>
            <a:fld id="{A3F31473-23EB-4724-8B59-FE6D21D89FA4}" type="slidenum">
              <a:rPr lang="en-US" smtClean="0"/>
              <a:t>29</a:t>
            </a:fld>
            <a:endParaRPr lang="en-US"/>
          </a:p>
        </p:txBody>
      </p:sp>
    </p:spTree>
    <p:extLst>
      <p:ext uri="{BB962C8B-B14F-4D97-AF65-F5344CB8AC3E}">
        <p14:creationId xmlns:p14="http://schemas.microsoft.com/office/powerpoint/2010/main" val="66085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2" presetClass="entr" presetSubtype="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000" fill="hold"/>
                                        <p:tgtEl>
                                          <p:spTgt spid="24"/>
                                        </p:tgtEl>
                                        <p:attrNameLst>
                                          <p:attrName>ppt_x</p:attrName>
                                        </p:attrNameLst>
                                      </p:cBhvr>
                                      <p:tavLst>
                                        <p:tav tm="0">
                                          <p:val>
                                            <p:strVal val="#ppt_x"/>
                                          </p:val>
                                        </p:tav>
                                        <p:tav tm="100000">
                                          <p:val>
                                            <p:strVal val="#ppt_x"/>
                                          </p:val>
                                        </p:tav>
                                      </p:tavLst>
                                    </p:anim>
                                    <p:anim calcmode="lin" valueType="num">
                                      <p:cBhvr additive="base">
                                        <p:cTn id="19" dur="1000" fill="hold"/>
                                        <p:tgtEl>
                                          <p:spTgt spid="2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838200"/>
            <a:ext cx="10971372" cy="1066800"/>
          </a:xfrm>
        </p:spPr>
        <p:txBody>
          <a:bodyPr/>
          <a:lstStyle/>
          <a:p>
            <a:pPr algn="ctr"/>
            <a:r>
              <a:rPr lang="en-US" dirty="0"/>
              <a:t>Objectives (cont.)</a:t>
            </a:r>
          </a:p>
        </p:txBody>
      </p:sp>
      <p:sp>
        <p:nvSpPr>
          <p:cNvPr id="14" name="Content Placeholder 13"/>
          <p:cNvSpPr>
            <a:spLocks noGrp="1"/>
          </p:cNvSpPr>
          <p:nvPr>
            <p:ph idx="1"/>
          </p:nvPr>
        </p:nvSpPr>
        <p:spPr>
          <a:xfrm>
            <a:off x="1293812" y="2514600"/>
            <a:ext cx="10287000" cy="3733799"/>
          </a:xfrm>
        </p:spPr>
        <p:txBody>
          <a:bodyPr>
            <a:normAutofit/>
          </a:bodyPr>
          <a:lstStyle/>
          <a:p>
            <a:r>
              <a:rPr lang="en-US" dirty="0"/>
              <a:t>Explain precautions for operating a forklift</a:t>
            </a:r>
          </a:p>
          <a:p>
            <a:r>
              <a:rPr lang="en-US" dirty="0"/>
              <a:t>Practice good housekeeping</a:t>
            </a:r>
          </a:p>
          <a:p>
            <a:r>
              <a:rPr lang="en-US" dirty="0"/>
              <a:t>Explain load capacities</a:t>
            </a:r>
          </a:p>
          <a:p>
            <a:r>
              <a:rPr lang="en-US" dirty="0"/>
              <a:t>Demonstrate proper handling, stacking, loading and unloading</a:t>
            </a:r>
          </a:p>
          <a:p>
            <a:endParaRPr lang="en-US" dirty="0"/>
          </a:p>
          <a:p>
            <a:endParaRPr lang="en-US" dirty="0"/>
          </a:p>
        </p:txBody>
      </p:sp>
      <p:sp>
        <p:nvSpPr>
          <p:cNvPr id="2" name="Slide Number Placeholder 1"/>
          <p:cNvSpPr>
            <a:spLocks noGrp="1"/>
          </p:cNvSpPr>
          <p:nvPr>
            <p:ph type="sldNum" sz="quarter" idx="12"/>
          </p:nvPr>
        </p:nvSpPr>
        <p:spPr/>
        <p:txBody>
          <a:bodyPr/>
          <a:lstStyle/>
          <a:p>
            <a:fld id="{A3F31473-23EB-4724-8B59-FE6D21D89FA4}" type="slidenum">
              <a:rPr lang="en-US" smtClean="0"/>
              <a:t>3</a:t>
            </a:fld>
            <a:endParaRPr lang="en-US"/>
          </a:p>
        </p:txBody>
      </p:sp>
    </p:spTree>
    <p:extLst>
      <p:ext uri="{BB962C8B-B14F-4D97-AF65-F5344CB8AC3E}">
        <p14:creationId xmlns:p14="http://schemas.microsoft.com/office/powerpoint/2010/main" val="129062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5253" y="308618"/>
            <a:ext cx="9194113" cy="1066800"/>
          </a:xfrm>
        </p:spPr>
        <p:txBody>
          <a:bodyPr/>
          <a:lstStyle/>
          <a:p>
            <a:pPr algn="ctr"/>
            <a:r>
              <a:rPr lang="en-US" dirty="0"/>
              <a:t>Safety - Signs</a:t>
            </a:r>
          </a:p>
        </p:txBody>
      </p:sp>
      <p:sp>
        <p:nvSpPr>
          <p:cNvPr id="3" name="Content Placeholder 2"/>
          <p:cNvSpPr>
            <a:spLocks noGrp="1"/>
          </p:cNvSpPr>
          <p:nvPr>
            <p:ph sz="half" idx="1"/>
          </p:nvPr>
        </p:nvSpPr>
        <p:spPr>
          <a:xfrm>
            <a:off x="382548" y="2175865"/>
            <a:ext cx="7239000" cy="3637277"/>
          </a:xfrm>
        </p:spPr>
        <p:txBody>
          <a:bodyPr>
            <a:normAutofit/>
          </a:bodyPr>
          <a:lstStyle/>
          <a:p>
            <a:pPr marL="457200" indent="-457200">
              <a:lnSpc>
                <a:spcPct val="110000"/>
              </a:lnSpc>
              <a:spcBef>
                <a:spcPct val="50000"/>
              </a:spcBef>
              <a:defRPr/>
            </a:pPr>
            <a:r>
              <a:rPr lang="en-US" sz="3000" dirty="0"/>
              <a:t>Obey all posted signs, including stop signs.</a:t>
            </a:r>
          </a:p>
          <a:p>
            <a:pPr marL="457200" indent="-457200">
              <a:lnSpc>
                <a:spcPct val="110000"/>
              </a:lnSpc>
              <a:spcBef>
                <a:spcPct val="50000"/>
              </a:spcBef>
              <a:defRPr/>
            </a:pPr>
            <a:r>
              <a:rPr lang="en-US" sz="3000" dirty="0"/>
              <a:t>Operate the truck at a speed permitting it to stop in a safe manner.</a:t>
            </a:r>
          </a:p>
          <a:p>
            <a:pPr marL="457200" indent="-457200">
              <a:lnSpc>
                <a:spcPct val="110000"/>
              </a:lnSpc>
              <a:spcBef>
                <a:spcPct val="50000"/>
              </a:spcBef>
              <a:defRPr/>
            </a:pPr>
            <a:r>
              <a:rPr lang="en-US" sz="3000" dirty="0"/>
              <a:t>Do not pass other trucks traveling in the same direction.</a:t>
            </a:r>
          </a:p>
          <a:p>
            <a:pPr marL="457200" indent="-457200">
              <a:spcBef>
                <a:spcPct val="50000"/>
              </a:spcBef>
              <a:defRPr/>
            </a:pPr>
            <a:endParaRPr lang="en-US" dirty="0"/>
          </a:p>
          <a:p>
            <a:endParaRPr lang="en-US" dirty="0"/>
          </a:p>
        </p:txBody>
      </p:sp>
      <p:pic>
        <p:nvPicPr>
          <p:cNvPr id="5" name="Content Placeholder 4" descr="PHOTO OF STOP SIGN"/>
          <p:cNvPicPr preferRelativeResize="0">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228116" y="1647022"/>
            <a:ext cx="2628215" cy="1742621"/>
          </a:xfrm>
        </p:spPr>
      </p:pic>
      <p:pic>
        <p:nvPicPr>
          <p:cNvPr id="6" name="Picture 5" descr="PHOTO OF SIGN: CAUS\TION - SOUND HORN"/>
          <p:cNvPicPr preferRelativeResize="0">
            <a:picLocks noChangeAspect="1"/>
          </p:cNvPicPr>
          <p:nvPr/>
        </p:nvPicPr>
        <p:blipFill>
          <a:blip r:embed="rId4">
            <a:extLst>
              <a:ext uri="{28A0092B-C50C-407E-A947-70E740481C1C}">
                <a14:useLocalDpi xmlns:a14="http://schemas.microsoft.com/office/drawing/2010/main"/>
              </a:ext>
            </a:extLst>
          </a:blip>
          <a:stretch>
            <a:fillRect/>
          </a:stretch>
        </p:blipFill>
        <p:spPr>
          <a:xfrm>
            <a:off x="8151812" y="3661053"/>
            <a:ext cx="3085296" cy="2152089"/>
          </a:xfrm>
          <a:prstGeom prst="rect">
            <a:avLst/>
          </a:prstGeom>
        </p:spPr>
      </p:pic>
      <p:sp>
        <p:nvSpPr>
          <p:cNvPr id="4" name="Slide Number Placeholder 3"/>
          <p:cNvSpPr>
            <a:spLocks noGrp="1"/>
          </p:cNvSpPr>
          <p:nvPr>
            <p:ph type="sldNum" sz="quarter" idx="12"/>
          </p:nvPr>
        </p:nvSpPr>
        <p:spPr/>
        <p:txBody>
          <a:bodyPr/>
          <a:lstStyle/>
          <a:p>
            <a:fld id="{A3F31473-23EB-4724-8B59-FE6D21D89FA4}" type="slidenum">
              <a:rPr lang="en-US" smtClean="0"/>
              <a:t>30</a:t>
            </a:fld>
            <a:endParaRPr lang="en-US"/>
          </a:p>
        </p:txBody>
      </p:sp>
    </p:spTree>
    <p:extLst>
      <p:ext uri="{BB962C8B-B14F-4D97-AF65-F5344CB8AC3E}">
        <p14:creationId xmlns:p14="http://schemas.microsoft.com/office/powerpoint/2010/main" val="260534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040" y="136524"/>
            <a:ext cx="10971372" cy="1066800"/>
          </a:xfrm>
        </p:spPr>
        <p:txBody>
          <a:bodyPr/>
          <a:lstStyle/>
          <a:p>
            <a:pPr algn="ctr"/>
            <a:r>
              <a:rPr lang="en-US" dirty="0"/>
              <a:t>Safety Discussion  - Cont.</a:t>
            </a:r>
          </a:p>
        </p:txBody>
      </p:sp>
      <p:sp>
        <p:nvSpPr>
          <p:cNvPr id="3" name="Content Placeholder 2"/>
          <p:cNvSpPr>
            <a:spLocks noGrp="1"/>
          </p:cNvSpPr>
          <p:nvPr>
            <p:ph idx="1"/>
          </p:nvPr>
        </p:nvSpPr>
        <p:spPr>
          <a:xfrm>
            <a:off x="1141412" y="2209800"/>
            <a:ext cx="10287000" cy="4190999"/>
          </a:xfrm>
        </p:spPr>
        <p:txBody>
          <a:bodyPr>
            <a:noAutofit/>
          </a:bodyPr>
          <a:lstStyle/>
          <a:p>
            <a:pPr marL="457200" indent="-457200">
              <a:lnSpc>
                <a:spcPct val="110000"/>
              </a:lnSpc>
              <a:spcBef>
                <a:spcPct val="50000"/>
              </a:spcBef>
              <a:defRPr/>
            </a:pPr>
            <a:r>
              <a:rPr lang="en-US" dirty="0"/>
              <a:t>A pedestrian always has the right of way over a powered industrial truck.</a:t>
            </a:r>
          </a:p>
          <a:p>
            <a:pPr marL="457200" indent="-457200">
              <a:lnSpc>
                <a:spcPct val="110000"/>
              </a:lnSpc>
              <a:spcBef>
                <a:spcPct val="50000"/>
              </a:spcBef>
              <a:defRPr/>
            </a:pPr>
            <a:r>
              <a:rPr lang="en-US" dirty="0"/>
              <a:t>A hand truck always has the right of way over a powered industrial truck.</a:t>
            </a:r>
          </a:p>
          <a:p>
            <a:pPr marL="457200" indent="-457200">
              <a:lnSpc>
                <a:spcPct val="110000"/>
              </a:lnSpc>
              <a:spcBef>
                <a:spcPct val="50000"/>
              </a:spcBef>
              <a:defRPr/>
            </a:pPr>
            <a:r>
              <a:rPr lang="en-US" dirty="0"/>
              <a:t>A loaded powered industrial truck has the right of way over an empty powered industrial truck.</a:t>
            </a:r>
          </a:p>
        </p:txBody>
      </p:sp>
      <p:sp>
        <p:nvSpPr>
          <p:cNvPr id="4" name="Slide Number Placeholder 3"/>
          <p:cNvSpPr>
            <a:spLocks noGrp="1"/>
          </p:cNvSpPr>
          <p:nvPr>
            <p:ph type="sldNum" sz="quarter" idx="12"/>
          </p:nvPr>
        </p:nvSpPr>
        <p:spPr/>
        <p:txBody>
          <a:bodyPr/>
          <a:lstStyle/>
          <a:p>
            <a:fld id="{A3F31473-23EB-4724-8B59-FE6D21D89FA4}" type="slidenum">
              <a:rPr lang="en-US" smtClean="0"/>
              <a:t>31</a:t>
            </a:fld>
            <a:endParaRPr lang="en-US"/>
          </a:p>
        </p:txBody>
      </p:sp>
    </p:spTree>
    <p:extLst>
      <p:ext uri="{BB962C8B-B14F-4D97-AF65-F5344CB8AC3E}">
        <p14:creationId xmlns:p14="http://schemas.microsoft.com/office/powerpoint/2010/main" val="156224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27826" y="381000"/>
            <a:ext cx="10133172" cy="914399"/>
          </a:xfrm>
        </p:spPr>
        <p:txBody>
          <a:bodyPr/>
          <a:lstStyle/>
          <a:p>
            <a:pPr algn="ctr"/>
            <a:r>
              <a:rPr lang="en-US" dirty="0"/>
              <a:t>Safety Discussion</a:t>
            </a:r>
          </a:p>
        </p:txBody>
      </p:sp>
      <p:sp>
        <p:nvSpPr>
          <p:cNvPr id="3" name="Content Placeholder 2"/>
          <p:cNvSpPr>
            <a:spLocks noGrp="1"/>
          </p:cNvSpPr>
          <p:nvPr>
            <p:ph idx="1"/>
          </p:nvPr>
        </p:nvSpPr>
        <p:spPr>
          <a:xfrm>
            <a:off x="630155" y="2133600"/>
            <a:ext cx="10287000" cy="4190999"/>
          </a:xfrm>
        </p:spPr>
        <p:txBody>
          <a:bodyPr/>
          <a:lstStyle/>
          <a:p>
            <a:pPr marL="450850" indent="-450850">
              <a:buSzPct val="100000"/>
              <a:defRPr/>
            </a:pPr>
            <a:r>
              <a:rPr lang="en-US" dirty="0">
                <a:cs typeface="Microsoft Sans Serif" pitchFamily="34" charset="0"/>
              </a:rPr>
              <a:t>Always use the aisle, if available</a:t>
            </a:r>
          </a:p>
          <a:p>
            <a:pPr marL="450850" indent="-450850">
              <a:buSzPct val="100000"/>
              <a:defRPr/>
            </a:pPr>
            <a:r>
              <a:rPr lang="en-US" dirty="0">
                <a:cs typeface="Microsoft Sans Serif" pitchFamily="34" charset="0"/>
              </a:rPr>
              <a:t>Never cut corners to avoid traffic</a:t>
            </a:r>
          </a:p>
          <a:p>
            <a:pPr marL="450850" indent="-450850">
              <a:buSzPct val="100000"/>
              <a:defRPr/>
            </a:pPr>
            <a:r>
              <a:rPr lang="en-US" dirty="0">
                <a:cs typeface="Microsoft Sans Serif" pitchFamily="34" charset="0"/>
              </a:rPr>
              <a:t>Start in low gear (if equipped)</a:t>
            </a:r>
          </a:p>
          <a:p>
            <a:pPr marL="450850" indent="-450850">
              <a:buSzPct val="100000"/>
              <a:defRPr/>
            </a:pPr>
            <a:r>
              <a:rPr lang="en-US" dirty="0">
                <a:cs typeface="Microsoft Sans Serif" pitchFamily="34" charset="0"/>
              </a:rPr>
              <a:t>Avoid fast starts and stops</a:t>
            </a:r>
          </a:p>
          <a:p>
            <a:pPr marL="450850" indent="-450850">
              <a:buSzPct val="100000"/>
              <a:defRPr/>
            </a:pPr>
            <a:r>
              <a:rPr lang="en-US" dirty="0">
                <a:cs typeface="Microsoft Sans Serif" pitchFamily="34" charset="0"/>
              </a:rPr>
              <a:t>Avoid running over obstacles</a:t>
            </a:r>
          </a:p>
          <a:p>
            <a:pPr marL="450850" indent="-450850">
              <a:buSzPct val="100000"/>
              <a:defRPr/>
            </a:pPr>
            <a:r>
              <a:rPr lang="en-US" dirty="0">
                <a:cs typeface="Microsoft Sans Serif" pitchFamily="34" charset="0"/>
              </a:rPr>
              <a:t>No smoking within 50 feet of the battery or LP changing station</a:t>
            </a:r>
          </a:p>
          <a:p>
            <a:pPr marL="450850" indent="-450850">
              <a:buSzPct val="100000"/>
              <a:defRPr/>
            </a:pPr>
            <a:endParaRPr lang="en-US" dirty="0">
              <a:latin typeface="Microsoft Sans Serif" pitchFamily="34" charset="0"/>
              <a:cs typeface="Microsoft Sans Serif" pitchFamily="34" charset="0"/>
            </a:endParaRPr>
          </a:p>
          <a:p>
            <a:pPr marL="450850" indent="-450850">
              <a:buSzPct val="100000"/>
              <a:defRPr/>
            </a:pPr>
            <a:endParaRPr lang="en-US" dirty="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32</a:t>
            </a:fld>
            <a:endParaRPr lang="en-US"/>
          </a:p>
        </p:txBody>
      </p:sp>
    </p:spTree>
    <p:extLst>
      <p:ext uri="{BB962C8B-B14F-4D97-AF65-F5344CB8AC3E}">
        <p14:creationId xmlns:p14="http://schemas.microsoft.com/office/powerpoint/2010/main" val="200800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609441" y="304800"/>
            <a:ext cx="10971372" cy="955304"/>
          </a:xfrm>
        </p:spPr>
        <p:txBody>
          <a:bodyPr/>
          <a:lstStyle/>
          <a:p>
            <a:pPr algn="ctr"/>
            <a:r>
              <a:rPr lang="en-US" dirty="0"/>
              <a:t>Safety Loaded</a:t>
            </a:r>
          </a:p>
        </p:txBody>
      </p:sp>
      <p:sp>
        <p:nvSpPr>
          <p:cNvPr id="17" name="Content Placeholder 16"/>
          <p:cNvSpPr>
            <a:spLocks noGrp="1"/>
          </p:cNvSpPr>
          <p:nvPr>
            <p:ph idx="1"/>
          </p:nvPr>
        </p:nvSpPr>
        <p:spPr>
          <a:xfrm>
            <a:off x="989012" y="2057400"/>
            <a:ext cx="10576084" cy="3809999"/>
          </a:xfrm>
        </p:spPr>
        <p:txBody>
          <a:bodyPr/>
          <a:lstStyle/>
          <a:p>
            <a:pPr marL="594360" indent="-457200">
              <a:buSzPct val="100000"/>
              <a:defRPr/>
            </a:pPr>
            <a:r>
              <a:rPr lang="en-US" sz="3000" dirty="0"/>
              <a:t>Drive with forks or clamps about 4 to 8 inches above the floor</a:t>
            </a:r>
          </a:p>
          <a:p>
            <a:pPr marL="594360" lvl="1" indent="-457200">
              <a:spcBef>
                <a:spcPts val="1800"/>
              </a:spcBef>
              <a:spcAft>
                <a:spcPts val="0"/>
              </a:spcAft>
              <a:buClr>
                <a:schemeClr val="tx1"/>
              </a:buClr>
              <a:buSzPct val="100000"/>
              <a:buFont typeface="Arial" pitchFamily="34" charset="0"/>
              <a:buChar char="•"/>
              <a:defRPr/>
            </a:pPr>
            <a:r>
              <a:rPr lang="en-US" sz="3000" dirty="0"/>
              <a:t>If loaded, tilt the load all the way back </a:t>
            </a:r>
          </a:p>
          <a:p>
            <a:endParaRPr lang="en-US" dirty="0"/>
          </a:p>
        </p:txBody>
      </p:sp>
      <p:pic>
        <p:nvPicPr>
          <p:cNvPr id="18" name="Picture 17" descr="PHOTO OF PROPER LIFT "/>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1012" y="3393704"/>
            <a:ext cx="3313837" cy="2204192"/>
          </a:xfrm>
          <a:prstGeom prst="rect">
            <a:avLst/>
          </a:prstGeom>
        </p:spPr>
      </p:pic>
      <p:pic>
        <p:nvPicPr>
          <p:cNvPr id="19" name="Picture 18" descr="PHOTO OF CLAMP TRUCK WITH A ROLL OF PAPER"/>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1812" y="2744514"/>
            <a:ext cx="2333017" cy="3502571"/>
          </a:xfrm>
          <a:prstGeom prst="rect">
            <a:avLst/>
          </a:prstGeom>
        </p:spPr>
      </p:pic>
      <p:sp>
        <p:nvSpPr>
          <p:cNvPr id="2" name="Slide Number Placeholder 1"/>
          <p:cNvSpPr>
            <a:spLocks noGrp="1"/>
          </p:cNvSpPr>
          <p:nvPr>
            <p:ph type="sldNum" sz="quarter" idx="12"/>
          </p:nvPr>
        </p:nvSpPr>
        <p:spPr/>
        <p:txBody>
          <a:bodyPr/>
          <a:lstStyle/>
          <a:p>
            <a:fld id="{A3F31473-23EB-4724-8B59-FE6D21D89FA4}" type="slidenum">
              <a:rPr lang="en-US" smtClean="0"/>
              <a:t>33</a:t>
            </a:fld>
            <a:endParaRPr lang="en-US"/>
          </a:p>
        </p:txBody>
      </p:sp>
    </p:spTree>
    <p:extLst>
      <p:ext uri="{BB962C8B-B14F-4D97-AF65-F5344CB8AC3E}">
        <p14:creationId xmlns:p14="http://schemas.microsoft.com/office/powerpoint/2010/main" val="147867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323034"/>
            <a:ext cx="8077200" cy="1066800"/>
          </a:xfrm>
        </p:spPr>
        <p:txBody>
          <a:bodyPr/>
          <a:lstStyle/>
          <a:p>
            <a:pPr algn="ctr"/>
            <a:r>
              <a:rPr lang="en-US" dirty="0"/>
              <a:t>Safety – Backing Up</a:t>
            </a:r>
          </a:p>
        </p:txBody>
      </p:sp>
      <p:sp>
        <p:nvSpPr>
          <p:cNvPr id="3" name="Content Placeholder 2"/>
          <p:cNvSpPr>
            <a:spLocks noGrp="1"/>
          </p:cNvSpPr>
          <p:nvPr>
            <p:ph sz="half" idx="1"/>
          </p:nvPr>
        </p:nvSpPr>
        <p:spPr>
          <a:xfrm>
            <a:off x="589473" y="2503113"/>
            <a:ext cx="6198117" cy="3124200"/>
          </a:xfrm>
        </p:spPr>
        <p:txBody>
          <a:bodyPr/>
          <a:lstStyle/>
          <a:p>
            <a:pPr marL="450850" indent="-450850">
              <a:buSzPct val="100000"/>
              <a:defRPr/>
            </a:pPr>
            <a:r>
              <a:rPr lang="en-US" dirty="0">
                <a:cs typeface="Microsoft Sans Serif" pitchFamily="34" charset="0"/>
              </a:rPr>
              <a:t>Drive backwards when transporting a load that obstructs your vision</a:t>
            </a:r>
          </a:p>
          <a:p>
            <a:pPr marL="450850" indent="-450850">
              <a:buSzPct val="100000"/>
              <a:defRPr/>
            </a:pPr>
            <a:r>
              <a:rPr lang="en-US" dirty="0">
                <a:cs typeface="Microsoft Sans Serif" pitchFamily="34" charset="0"/>
              </a:rPr>
              <a:t>When approaching employees or visitors from behind…Give a few short blasts of the horn when approximately 20 feet away.</a:t>
            </a:r>
          </a:p>
          <a:p>
            <a:endParaRPr lang="en-US" dirty="0"/>
          </a:p>
        </p:txBody>
      </p:sp>
      <p:pic>
        <p:nvPicPr>
          <p:cNvPr id="5" name="Content Placeholder 4" descr="PHOTO OF LIFT BACKING"/>
          <p:cNvPicPr preferRelativeResize="0">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257380" y="583108"/>
            <a:ext cx="3875665" cy="3222031"/>
          </a:xfrm>
        </p:spPr>
      </p:pic>
      <p:pic>
        <p:nvPicPr>
          <p:cNvPr id="6" name="Picture 5" descr="SOUND HORN SIGNAGE"/>
          <p:cNvPicPr preferRelativeResize="0">
            <a:picLocks noChangeAspect="1"/>
          </p:cNvPicPr>
          <p:nvPr/>
        </p:nvPicPr>
        <p:blipFill>
          <a:blip r:embed="rId4">
            <a:extLst>
              <a:ext uri="{28A0092B-C50C-407E-A947-70E740481C1C}">
                <a14:useLocalDpi xmlns:a14="http://schemas.microsoft.com/office/drawing/2010/main"/>
              </a:ext>
            </a:extLst>
          </a:blip>
          <a:stretch>
            <a:fillRect/>
          </a:stretch>
        </p:blipFill>
        <p:spPr>
          <a:xfrm>
            <a:off x="7237412" y="4065213"/>
            <a:ext cx="3085296" cy="2152088"/>
          </a:xfrm>
          <a:prstGeom prst="rect">
            <a:avLst/>
          </a:prstGeom>
        </p:spPr>
      </p:pic>
      <p:sp>
        <p:nvSpPr>
          <p:cNvPr id="4" name="Slide Number Placeholder 3"/>
          <p:cNvSpPr>
            <a:spLocks noGrp="1"/>
          </p:cNvSpPr>
          <p:nvPr>
            <p:ph type="sldNum" sz="quarter" idx="12"/>
          </p:nvPr>
        </p:nvSpPr>
        <p:spPr/>
        <p:txBody>
          <a:bodyPr/>
          <a:lstStyle/>
          <a:p>
            <a:fld id="{A3F31473-23EB-4724-8B59-FE6D21D89FA4}" type="slidenum">
              <a:rPr lang="en-US" smtClean="0"/>
              <a:t>34</a:t>
            </a:fld>
            <a:endParaRPr lang="en-US"/>
          </a:p>
        </p:txBody>
      </p:sp>
    </p:spTree>
    <p:extLst>
      <p:ext uri="{BB962C8B-B14F-4D97-AF65-F5344CB8AC3E}">
        <p14:creationId xmlns:p14="http://schemas.microsoft.com/office/powerpoint/2010/main" val="115003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69503"/>
            <a:ext cx="10971372" cy="1066800"/>
          </a:xfrm>
        </p:spPr>
        <p:txBody>
          <a:bodyPr/>
          <a:lstStyle/>
          <a:p>
            <a:pPr algn="ctr"/>
            <a:r>
              <a:rPr lang="en-US" dirty="0"/>
              <a:t>Safety  - Overhead</a:t>
            </a:r>
          </a:p>
        </p:txBody>
      </p:sp>
      <p:sp>
        <p:nvSpPr>
          <p:cNvPr id="3" name="Content Placeholder 2"/>
          <p:cNvSpPr>
            <a:spLocks noGrp="1"/>
          </p:cNvSpPr>
          <p:nvPr>
            <p:ph sz="half" idx="1"/>
          </p:nvPr>
        </p:nvSpPr>
        <p:spPr>
          <a:xfrm>
            <a:off x="609441" y="2895600"/>
            <a:ext cx="6858000" cy="2971800"/>
          </a:xfrm>
        </p:spPr>
        <p:txBody>
          <a:bodyPr/>
          <a:lstStyle/>
          <a:p>
            <a:pPr marL="457200" indent="-457200">
              <a:spcBef>
                <a:spcPct val="50000"/>
              </a:spcBef>
              <a:defRPr/>
            </a:pPr>
            <a:r>
              <a:rPr lang="en-US" dirty="0"/>
              <a:t>Watch overhead clearances (sprinkler heads, conduits, product conveyor, and doors.)</a:t>
            </a:r>
          </a:p>
          <a:p>
            <a:pPr marL="457200" indent="-457200">
              <a:spcBef>
                <a:spcPct val="50000"/>
              </a:spcBef>
              <a:defRPr/>
            </a:pPr>
            <a:r>
              <a:rPr lang="en-US" dirty="0"/>
              <a:t>Always keep in mind the size of the powered industrial truck being operated.</a:t>
            </a:r>
          </a:p>
          <a:p>
            <a:endParaRPr lang="en-US" dirty="0"/>
          </a:p>
        </p:txBody>
      </p:sp>
      <p:pic>
        <p:nvPicPr>
          <p:cNvPr id="6" name="Content Placeholder 5" descr="PHOTO OF LIFT WITH LOADED FORKS, NOT ABLE TO ENTER DOOR"/>
          <p:cNvPicPr preferRelativeResize="0">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032029" y="2057400"/>
            <a:ext cx="3094819" cy="2856756"/>
          </a:xfrm>
        </p:spPr>
      </p:pic>
      <p:sp>
        <p:nvSpPr>
          <p:cNvPr id="4" name="Slide Number Placeholder 3"/>
          <p:cNvSpPr>
            <a:spLocks noGrp="1"/>
          </p:cNvSpPr>
          <p:nvPr>
            <p:ph type="sldNum" sz="quarter" idx="12"/>
          </p:nvPr>
        </p:nvSpPr>
        <p:spPr/>
        <p:txBody>
          <a:bodyPr/>
          <a:lstStyle/>
          <a:p>
            <a:fld id="{A3F31473-23EB-4724-8B59-FE6D21D89FA4}" type="slidenum">
              <a:rPr lang="en-US" smtClean="0"/>
              <a:t>35</a:t>
            </a:fld>
            <a:endParaRPr lang="en-US"/>
          </a:p>
        </p:txBody>
      </p:sp>
    </p:spTree>
    <p:extLst>
      <p:ext uri="{BB962C8B-B14F-4D97-AF65-F5344CB8AC3E}">
        <p14:creationId xmlns:p14="http://schemas.microsoft.com/office/powerpoint/2010/main" val="224358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1" y="356375"/>
            <a:ext cx="9144001" cy="1066800"/>
          </a:xfrm>
        </p:spPr>
        <p:txBody>
          <a:bodyPr/>
          <a:lstStyle/>
          <a:p>
            <a:pPr algn="ctr"/>
            <a:r>
              <a:rPr lang="en-US" dirty="0"/>
              <a:t>Safety – Rail Specifications</a:t>
            </a:r>
          </a:p>
        </p:txBody>
      </p:sp>
      <p:sp>
        <p:nvSpPr>
          <p:cNvPr id="3" name="Content Placeholder 2"/>
          <p:cNvSpPr>
            <a:spLocks noGrp="1"/>
          </p:cNvSpPr>
          <p:nvPr>
            <p:ph sz="half" idx="1"/>
          </p:nvPr>
        </p:nvSpPr>
        <p:spPr>
          <a:xfrm>
            <a:off x="912813" y="2321155"/>
            <a:ext cx="6260892" cy="2895600"/>
          </a:xfrm>
        </p:spPr>
        <p:txBody>
          <a:bodyPr/>
          <a:lstStyle/>
          <a:p>
            <a:r>
              <a:rPr lang="en-US" dirty="0"/>
              <a:t>Always use an approved lifting platform</a:t>
            </a:r>
          </a:p>
          <a:p>
            <a:r>
              <a:rPr lang="en-US" dirty="0"/>
              <a:t>Must be securely attached to the forks and backrest</a:t>
            </a:r>
          </a:p>
          <a:p>
            <a:r>
              <a:rPr lang="en-US" dirty="0"/>
              <a:t>Harness must also be worn</a:t>
            </a:r>
          </a:p>
          <a:p>
            <a:r>
              <a:rPr lang="en-US" dirty="0"/>
              <a:t>Must be authorized by the supervisor</a:t>
            </a:r>
          </a:p>
        </p:txBody>
      </p:sp>
      <p:pic>
        <p:nvPicPr>
          <p:cNvPr id="5" name="Content Placeholder 4" descr="PICTURE IF LIFT WITH STANDING PLATFORM"/>
          <p:cNvPicPr preferRelativeResize="0">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466011" y="2285999"/>
            <a:ext cx="3923278" cy="2975080"/>
          </a:xfrm>
        </p:spPr>
      </p:pic>
      <p:sp>
        <p:nvSpPr>
          <p:cNvPr id="6" name="Rectangle 5"/>
          <p:cNvSpPr/>
          <p:nvPr/>
        </p:nvSpPr>
        <p:spPr>
          <a:xfrm>
            <a:off x="1065213" y="5627191"/>
            <a:ext cx="10604292" cy="1077218"/>
          </a:xfrm>
          <a:prstGeom prst="rect">
            <a:avLst/>
          </a:prstGeom>
        </p:spPr>
        <p:txBody>
          <a:bodyPr wrap="square">
            <a:spAutoFit/>
          </a:bodyPr>
          <a:lstStyle/>
          <a:p>
            <a:pPr algn="ctr">
              <a:defRPr/>
            </a:pPr>
            <a:r>
              <a:rPr lang="en-US" sz="3200" dirty="0">
                <a:solidFill>
                  <a:srgbClr val="FF0000"/>
                </a:solidFill>
                <a:effectLst>
                  <a:outerShdw blurRad="38100" dist="38100" dir="2700000" algn="tl">
                    <a:srgbClr val="000000">
                      <a:alpha val="43137"/>
                    </a:srgbClr>
                  </a:outerShdw>
                </a:effectLst>
              </a:rPr>
              <a:t>Specifications</a:t>
            </a:r>
          </a:p>
          <a:p>
            <a:pPr algn="ctr">
              <a:defRPr/>
            </a:pPr>
            <a:r>
              <a:rPr lang="en-US" sz="3200" dirty="0">
                <a:solidFill>
                  <a:srgbClr val="FF0000"/>
                </a:solidFill>
                <a:effectLst>
                  <a:outerShdw blurRad="38100" dist="38100" dir="2700000" algn="tl">
                    <a:srgbClr val="000000">
                      <a:alpha val="43137"/>
                    </a:srgbClr>
                  </a:outerShdw>
                </a:effectLst>
              </a:rPr>
              <a:t>42” top rail, 21” center rail, 4” toe board, door opens inward</a:t>
            </a:r>
          </a:p>
        </p:txBody>
      </p:sp>
      <p:sp>
        <p:nvSpPr>
          <p:cNvPr id="4" name="Slide Number Placeholder 3"/>
          <p:cNvSpPr>
            <a:spLocks noGrp="1"/>
          </p:cNvSpPr>
          <p:nvPr>
            <p:ph type="sldNum" sz="quarter" idx="12"/>
          </p:nvPr>
        </p:nvSpPr>
        <p:spPr/>
        <p:txBody>
          <a:bodyPr/>
          <a:lstStyle/>
          <a:p>
            <a:fld id="{A3F31473-23EB-4724-8B59-FE6D21D89FA4}" type="slidenum">
              <a:rPr lang="en-US" smtClean="0"/>
              <a:t>36</a:t>
            </a:fld>
            <a:endParaRPr lang="en-US"/>
          </a:p>
        </p:txBody>
      </p:sp>
    </p:spTree>
    <p:extLst>
      <p:ext uri="{BB962C8B-B14F-4D97-AF65-F5344CB8AC3E}">
        <p14:creationId xmlns:p14="http://schemas.microsoft.com/office/powerpoint/2010/main" val="348296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 Front End and Rear End</a:t>
            </a:r>
          </a:p>
        </p:txBody>
      </p:sp>
      <p:sp>
        <p:nvSpPr>
          <p:cNvPr id="3" name="Content Placeholder 2"/>
          <p:cNvSpPr>
            <a:spLocks noGrp="1"/>
          </p:cNvSpPr>
          <p:nvPr>
            <p:ph sz="half" idx="1"/>
          </p:nvPr>
        </p:nvSpPr>
        <p:spPr>
          <a:xfrm>
            <a:off x="227012" y="2895599"/>
            <a:ext cx="6172200" cy="1752600"/>
          </a:xfrm>
        </p:spPr>
        <p:txBody>
          <a:bodyPr>
            <a:normAutofit/>
          </a:bodyPr>
          <a:lstStyle/>
          <a:p>
            <a:pPr marL="457200" indent="-457200">
              <a:spcBef>
                <a:spcPct val="50000"/>
              </a:spcBef>
              <a:defRPr/>
            </a:pPr>
            <a:r>
              <a:rPr lang="en-US" dirty="0"/>
              <a:t>Always allow for “rear end swing” and “front end swing”</a:t>
            </a:r>
          </a:p>
          <a:p>
            <a:pPr marL="457200" indent="-457200">
              <a:spcBef>
                <a:spcPct val="50000"/>
              </a:spcBef>
              <a:defRPr/>
            </a:pPr>
            <a:r>
              <a:rPr lang="en-US" dirty="0"/>
              <a:t>Larger lift trucks have more “swing”</a:t>
            </a:r>
          </a:p>
          <a:p>
            <a:endParaRPr lang="en-US" dirty="0"/>
          </a:p>
        </p:txBody>
      </p:sp>
      <p:pic>
        <p:nvPicPr>
          <p:cNvPr id="5" name="Content Placeholder 4" descr="PICTURE OF LIFT BACKING INTO BOXES"/>
          <p:cNvPicPr preferRelativeResize="0">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830016" y="1981201"/>
            <a:ext cx="4856485" cy="3094819"/>
          </a:xfrm>
        </p:spPr>
      </p:pic>
      <p:sp>
        <p:nvSpPr>
          <p:cNvPr id="4" name="Slide Number Placeholder 3"/>
          <p:cNvSpPr>
            <a:spLocks noGrp="1"/>
          </p:cNvSpPr>
          <p:nvPr>
            <p:ph type="sldNum" sz="quarter" idx="12"/>
          </p:nvPr>
        </p:nvSpPr>
        <p:spPr/>
        <p:txBody>
          <a:bodyPr/>
          <a:lstStyle/>
          <a:p>
            <a:fld id="{A3F31473-23EB-4724-8B59-FE6D21D89FA4}" type="slidenum">
              <a:rPr lang="en-US" smtClean="0"/>
              <a:t>37</a:t>
            </a:fld>
            <a:endParaRPr lang="en-US"/>
          </a:p>
        </p:txBody>
      </p:sp>
    </p:spTree>
    <p:extLst>
      <p:ext uri="{BB962C8B-B14F-4D97-AF65-F5344CB8AC3E}">
        <p14:creationId xmlns:p14="http://schemas.microsoft.com/office/powerpoint/2010/main" val="276362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 Rotation of Lift</a:t>
            </a:r>
          </a:p>
        </p:txBody>
      </p:sp>
      <p:pic>
        <p:nvPicPr>
          <p:cNvPr id="4" name="Content Placeholder 3" descr="PHOTO OF LIFT RADIOUS "/>
          <p:cNvPicPr preferRelativeResize="0">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40703" y="1981200"/>
            <a:ext cx="7084755" cy="3962783"/>
          </a:xfrm>
        </p:spPr>
      </p:pic>
      <p:sp>
        <p:nvSpPr>
          <p:cNvPr id="3" name="Slide Number Placeholder 2"/>
          <p:cNvSpPr>
            <a:spLocks noGrp="1"/>
          </p:cNvSpPr>
          <p:nvPr>
            <p:ph type="sldNum" sz="quarter" idx="12"/>
          </p:nvPr>
        </p:nvSpPr>
        <p:spPr/>
        <p:txBody>
          <a:bodyPr/>
          <a:lstStyle/>
          <a:p>
            <a:fld id="{A3F31473-23EB-4724-8B59-FE6D21D89FA4}" type="slidenum">
              <a:rPr lang="en-US" smtClean="0"/>
              <a:t>38</a:t>
            </a:fld>
            <a:endParaRPr lang="en-US"/>
          </a:p>
        </p:txBody>
      </p:sp>
    </p:spTree>
    <p:extLst>
      <p:ext uri="{BB962C8B-B14F-4D97-AF65-F5344CB8AC3E}">
        <p14:creationId xmlns:p14="http://schemas.microsoft.com/office/powerpoint/2010/main" val="10912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 Speed</a:t>
            </a:r>
          </a:p>
        </p:txBody>
      </p:sp>
      <p:sp>
        <p:nvSpPr>
          <p:cNvPr id="3" name="Content Placeholder 2"/>
          <p:cNvSpPr>
            <a:spLocks noGrp="1"/>
          </p:cNvSpPr>
          <p:nvPr>
            <p:ph sz="half" idx="1"/>
          </p:nvPr>
        </p:nvSpPr>
        <p:spPr>
          <a:xfrm>
            <a:off x="347101" y="2891344"/>
            <a:ext cx="6172200" cy="1761108"/>
          </a:xfrm>
        </p:spPr>
        <p:txBody>
          <a:bodyPr/>
          <a:lstStyle/>
          <a:p>
            <a:pPr marL="450850" indent="-450850">
              <a:buSzPct val="100000"/>
              <a:defRPr/>
            </a:pPr>
            <a:r>
              <a:rPr lang="en-US" dirty="0">
                <a:cs typeface="Microsoft Sans Serif" pitchFamily="34" charset="0"/>
              </a:rPr>
              <a:t>Reduce speed when turning.</a:t>
            </a:r>
          </a:p>
          <a:p>
            <a:pPr marL="450850" indent="-450850">
              <a:buSzPct val="100000"/>
              <a:defRPr/>
            </a:pPr>
            <a:r>
              <a:rPr lang="en-US" dirty="0">
                <a:cs typeface="Microsoft Sans Serif" pitchFamily="34" charset="0"/>
              </a:rPr>
              <a:t>Never turn on a slope or ramp.</a:t>
            </a:r>
          </a:p>
          <a:p>
            <a:pPr marL="450850" indent="-450850">
              <a:buSzPct val="100000"/>
              <a:defRPr/>
            </a:pPr>
            <a:r>
              <a:rPr lang="en-US" dirty="0">
                <a:cs typeface="Microsoft Sans Serif" pitchFamily="34" charset="0"/>
              </a:rPr>
              <a:t>Never turn when the load is elevated</a:t>
            </a:r>
          </a:p>
          <a:p>
            <a:endParaRPr lang="en-US" dirty="0"/>
          </a:p>
        </p:txBody>
      </p:sp>
      <p:pic>
        <p:nvPicPr>
          <p:cNvPr id="7" name="Picture 6" descr="PHOTO OF LIFT LOOSING THE LOAD DUR TO TURNING TOO QUICKLY"/>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2212" y="2175994"/>
            <a:ext cx="3237657" cy="4573191"/>
          </a:xfrm>
          <a:prstGeom prst="rect">
            <a:avLst/>
          </a:prstGeom>
        </p:spPr>
      </p:pic>
      <p:sp>
        <p:nvSpPr>
          <p:cNvPr id="4" name="Slide Number Placeholder 3"/>
          <p:cNvSpPr>
            <a:spLocks noGrp="1"/>
          </p:cNvSpPr>
          <p:nvPr>
            <p:ph type="sldNum" sz="quarter" idx="12"/>
          </p:nvPr>
        </p:nvSpPr>
        <p:spPr/>
        <p:txBody>
          <a:bodyPr/>
          <a:lstStyle/>
          <a:p>
            <a:fld id="{A3F31473-23EB-4724-8B59-FE6D21D89FA4}" type="slidenum">
              <a:rPr lang="en-US" smtClean="0"/>
              <a:t>39</a:t>
            </a:fld>
            <a:endParaRPr lang="en-US"/>
          </a:p>
        </p:txBody>
      </p:sp>
    </p:spTree>
    <p:extLst>
      <p:ext uri="{BB962C8B-B14F-4D97-AF65-F5344CB8AC3E}">
        <p14:creationId xmlns:p14="http://schemas.microsoft.com/office/powerpoint/2010/main" val="176394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81000"/>
            <a:ext cx="10971372" cy="672056"/>
          </a:xfrm>
        </p:spPr>
        <p:txBody>
          <a:bodyPr>
            <a:normAutofit/>
          </a:bodyPr>
          <a:lstStyle/>
          <a:p>
            <a:pPr algn="ctr"/>
            <a:r>
              <a:rPr lang="en-US" sz="4400" dirty="0"/>
              <a:t>House Rules</a:t>
            </a:r>
          </a:p>
        </p:txBody>
      </p:sp>
      <p:sp>
        <p:nvSpPr>
          <p:cNvPr id="3" name="Content Placeholder 2"/>
          <p:cNvSpPr>
            <a:spLocks noGrp="1"/>
          </p:cNvSpPr>
          <p:nvPr>
            <p:ph idx="1"/>
          </p:nvPr>
        </p:nvSpPr>
        <p:spPr>
          <a:xfrm>
            <a:off x="836612" y="1345740"/>
            <a:ext cx="11352213" cy="4190999"/>
          </a:xfrm>
        </p:spPr>
        <p:txBody>
          <a:bodyPr/>
          <a:lstStyle/>
          <a:p>
            <a:r>
              <a:rPr lang="en-US" sz="4400" b="1" dirty="0"/>
              <a:t>No Cell Phones usage unless emergency!</a:t>
            </a:r>
          </a:p>
          <a:p>
            <a:r>
              <a:rPr lang="en-US" sz="4400" b="1" dirty="0"/>
              <a:t>If you hear “</a:t>
            </a:r>
            <a:r>
              <a:rPr lang="en-US" sz="4800" b="1" dirty="0"/>
              <a:t>stop”</a:t>
            </a:r>
            <a:r>
              <a:rPr lang="en-US" sz="4400" b="1" dirty="0"/>
              <a:t>!!  You must STOP! </a:t>
            </a:r>
          </a:p>
          <a:p>
            <a:pPr lvl="1"/>
            <a:r>
              <a:rPr lang="en-US" sz="4000" b="1" dirty="0"/>
              <a:t>No exceptions!</a:t>
            </a:r>
          </a:p>
          <a:p>
            <a:r>
              <a:rPr lang="en-US" sz="4400" b="1" dirty="0"/>
              <a:t>Respect everyone</a:t>
            </a:r>
          </a:p>
          <a:p>
            <a:endParaRPr lang="en-US" dirty="0"/>
          </a:p>
        </p:txBody>
      </p:sp>
      <p:sp>
        <p:nvSpPr>
          <p:cNvPr id="5" name="TextBox 4"/>
          <p:cNvSpPr txBox="1"/>
          <p:nvPr/>
        </p:nvSpPr>
        <p:spPr>
          <a:xfrm>
            <a:off x="6163447" y="4849310"/>
            <a:ext cx="3198311" cy="1200329"/>
          </a:xfrm>
          <a:prstGeom prst="rect">
            <a:avLst/>
          </a:prstGeom>
          <a:noFill/>
        </p:spPr>
        <p:txBody>
          <a:bodyPr wrap="none" rtlCol="0">
            <a:spAutoFit/>
          </a:bodyPr>
          <a:lstStyle/>
          <a:p>
            <a:pPr algn="ctr" eaLnBrk="0" fontAlgn="base" hangingPunct="0">
              <a:spcBef>
                <a:spcPct val="0"/>
              </a:spcBef>
              <a:spcAft>
                <a:spcPct val="0"/>
              </a:spcAft>
            </a:pPr>
            <a:r>
              <a:rPr lang="en-US" sz="3600" dirty="0">
                <a:solidFill>
                  <a:srgbClr val="FF0000"/>
                </a:solidFill>
                <a:latin typeface="Times New Roman" panose="02020603050405020304" pitchFamily="18" charset="0"/>
              </a:rPr>
              <a:t>No photography</a:t>
            </a:r>
          </a:p>
          <a:p>
            <a:pPr algn="ctr" eaLnBrk="0" fontAlgn="base" hangingPunct="0">
              <a:spcBef>
                <a:spcPct val="0"/>
              </a:spcBef>
              <a:spcAft>
                <a:spcPct val="0"/>
              </a:spcAft>
            </a:pPr>
            <a:r>
              <a:rPr lang="en-US" sz="3600" dirty="0">
                <a:solidFill>
                  <a:srgbClr val="FF0000"/>
                </a:solidFill>
                <a:latin typeface="Times New Roman" panose="02020603050405020304" pitchFamily="18" charset="0"/>
              </a:rPr>
              <a:t>No video</a:t>
            </a:r>
          </a:p>
        </p:txBody>
      </p:sp>
      <p:sp>
        <p:nvSpPr>
          <p:cNvPr id="4" name="Slide Number Placeholder 3"/>
          <p:cNvSpPr>
            <a:spLocks noGrp="1"/>
          </p:cNvSpPr>
          <p:nvPr>
            <p:ph type="sldNum" sz="quarter" idx="12"/>
          </p:nvPr>
        </p:nvSpPr>
        <p:spPr/>
        <p:txBody>
          <a:bodyPr/>
          <a:lstStyle/>
          <a:p>
            <a:fld id="{A3F31473-23EB-4724-8B59-FE6D21D89FA4}" type="slidenum">
              <a:rPr lang="en-US" smtClean="0"/>
              <a:t>4</a:t>
            </a:fld>
            <a:endParaRPr lang="en-US"/>
          </a:p>
        </p:txBody>
      </p:sp>
      <p:pic>
        <p:nvPicPr>
          <p:cNvPr id="6" name="Picture 5" descr="no phone no photography or vide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1984" y="4117745"/>
            <a:ext cx="2057400" cy="1828800"/>
          </a:xfrm>
          <a:prstGeom prst="rect">
            <a:avLst/>
          </a:prstGeom>
        </p:spPr>
      </p:pic>
    </p:spTree>
    <p:extLst>
      <p:ext uri="{BB962C8B-B14F-4D97-AF65-F5344CB8AC3E}">
        <p14:creationId xmlns:p14="http://schemas.microsoft.com/office/powerpoint/2010/main" val="424139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 Vertical Stability</a:t>
            </a:r>
          </a:p>
        </p:txBody>
      </p:sp>
      <p:pic>
        <p:nvPicPr>
          <p:cNvPr id="4" name="Content Placeholder 3" descr="DEPICTION OF LIFTS ON A HILL"/>
          <p:cNvPicPr preferRelativeResize="0">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238371" y="2209800"/>
            <a:ext cx="5713512" cy="3751873"/>
          </a:xfrm>
        </p:spPr>
      </p:pic>
      <p:sp>
        <p:nvSpPr>
          <p:cNvPr id="3" name="Slide Number Placeholder 2"/>
          <p:cNvSpPr>
            <a:spLocks noGrp="1"/>
          </p:cNvSpPr>
          <p:nvPr>
            <p:ph type="sldNum" sz="quarter" idx="12"/>
          </p:nvPr>
        </p:nvSpPr>
        <p:spPr/>
        <p:txBody>
          <a:bodyPr/>
          <a:lstStyle/>
          <a:p>
            <a:fld id="{A3F31473-23EB-4724-8B59-FE6D21D89FA4}" type="slidenum">
              <a:rPr lang="en-US" smtClean="0"/>
              <a:t>40</a:t>
            </a:fld>
            <a:endParaRPr lang="en-US"/>
          </a:p>
        </p:txBody>
      </p:sp>
    </p:spTree>
    <p:extLst>
      <p:ext uri="{BB962C8B-B14F-4D97-AF65-F5344CB8AC3E}">
        <p14:creationId xmlns:p14="http://schemas.microsoft.com/office/powerpoint/2010/main" val="225537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 Tip Over</a:t>
            </a:r>
          </a:p>
        </p:txBody>
      </p:sp>
      <p:sp>
        <p:nvSpPr>
          <p:cNvPr id="3" name="Content Placeholder 2"/>
          <p:cNvSpPr>
            <a:spLocks noGrp="1"/>
          </p:cNvSpPr>
          <p:nvPr>
            <p:ph sz="half" idx="1"/>
          </p:nvPr>
        </p:nvSpPr>
        <p:spPr>
          <a:xfrm>
            <a:off x="1370012" y="1447800"/>
            <a:ext cx="9906000" cy="2924779"/>
          </a:xfrm>
        </p:spPr>
        <p:txBody>
          <a:bodyPr/>
          <a:lstStyle/>
          <a:p>
            <a:r>
              <a:rPr lang="en-US" dirty="0"/>
              <a:t>In the event of a tip over</a:t>
            </a:r>
          </a:p>
          <a:p>
            <a:pPr marL="837946" lvl="2" indent="-457200">
              <a:lnSpc>
                <a:spcPct val="80000"/>
              </a:lnSpc>
              <a:spcBef>
                <a:spcPts val="1800"/>
              </a:spcBef>
              <a:buSzPct val="100000"/>
              <a:buFont typeface="Wingdings" panose="05000000000000000000" pitchFamily="2" charset="2"/>
              <a:buChar char="Ø"/>
              <a:defRPr/>
            </a:pPr>
            <a:r>
              <a:rPr lang="en-US" sz="2800" dirty="0">
                <a:cs typeface="Microsoft Sans Serif" pitchFamily="34" charset="0"/>
              </a:rPr>
              <a:t>Do not jump</a:t>
            </a:r>
          </a:p>
          <a:p>
            <a:pPr marL="837946" lvl="2" indent="-457200">
              <a:lnSpc>
                <a:spcPct val="80000"/>
              </a:lnSpc>
              <a:spcBef>
                <a:spcPts val="1800"/>
              </a:spcBef>
              <a:buSzPct val="100000"/>
              <a:buFont typeface="Wingdings" panose="05000000000000000000" pitchFamily="2" charset="2"/>
              <a:buChar char="Ø"/>
              <a:defRPr/>
            </a:pPr>
            <a:r>
              <a:rPr lang="en-US" sz="2800" dirty="0">
                <a:cs typeface="Microsoft Sans Serif" pitchFamily="34" charset="0"/>
              </a:rPr>
              <a:t>Stay in the seat with the seatbelt fastened</a:t>
            </a:r>
          </a:p>
          <a:p>
            <a:pPr marL="837946" lvl="2" indent="-457200">
              <a:lnSpc>
                <a:spcPct val="80000"/>
              </a:lnSpc>
              <a:spcBef>
                <a:spcPts val="1800"/>
              </a:spcBef>
              <a:buSzPct val="100000"/>
              <a:buFont typeface="Wingdings" panose="05000000000000000000" pitchFamily="2" charset="2"/>
              <a:buChar char="Ø"/>
              <a:defRPr/>
            </a:pPr>
            <a:r>
              <a:rPr lang="en-US" sz="2800" dirty="0">
                <a:cs typeface="Microsoft Sans Serif" pitchFamily="34" charset="0"/>
              </a:rPr>
              <a:t>Grip the steering wheel tightly</a:t>
            </a:r>
          </a:p>
          <a:p>
            <a:pPr marL="837946" lvl="2" indent="-457200">
              <a:lnSpc>
                <a:spcPct val="80000"/>
              </a:lnSpc>
              <a:spcBef>
                <a:spcPts val="1800"/>
              </a:spcBef>
              <a:buSzPct val="100000"/>
              <a:buFont typeface="Wingdings" panose="05000000000000000000" pitchFamily="2" charset="2"/>
              <a:buChar char="Ø"/>
              <a:defRPr/>
            </a:pPr>
            <a:r>
              <a:rPr lang="en-US" sz="2800" dirty="0">
                <a:cs typeface="Microsoft Sans Serif" pitchFamily="34" charset="0"/>
              </a:rPr>
              <a:t>Brace your feet and allow yourself to tip over with the truck</a:t>
            </a:r>
          </a:p>
        </p:txBody>
      </p:sp>
      <p:pic>
        <p:nvPicPr>
          <p:cNvPr id="5" name="Content Placeholder 4" descr="DANGER SIGNAGE ON A LIFT FOR TIP OVER"/>
          <p:cNvPicPr preferRelativeResize="0">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2300367" y="4372580"/>
            <a:ext cx="7522790" cy="2218747"/>
          </a:xfrm>
        </p:spPr>
      </p:pic>
      <p:sp>
        <p:nvSpPr>
          <p:cNvPr id="4" name="Slide Number Placeholder 3"/>
          <p:cNvSpPr>
            <a:spLocks noGrp="1"/>
          </p:cNvSpPr>
          <p:nvPr>
            <p:ph type="sldNum" sz="quarter" idx="12"/>
          </p:nvPr>
        </p:nvSpPr>
        <p:spPr/>
        <p:txBody>
          <a:bodyPr/>
          <a:lstStyle/>
          <a:p>
            <a:fld id="{A3F31473-23EB-4724-8B59-FE6D21D89FA4}" type="slidenum">
              <a:rPr lang="en-US" smtClean="0"/>
              <a:t>41</a:t>
            </a:fld>
            <a:endParaRPr lang="en-US"/>
          </a:p>
        </p:txBody>
      </p:sp>
    </p:spTree>
    <p:extLst>
      <p:ext uri="{BB962C8B-B14F-4D97-AF65-F5344CB8AC3E}">
        <p14:creationId xmlns:p14="http://schemas.microsoft.com/office/powerpoint/2010/main" val="75335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 Parking</a:t>
            </a:r>
          </a:p>
        </p:txBody>
      </p:sp>
      <p:sp>
        <p:nvSpPr>
          <p:cNvPr id="3" name="Content Placeholder 2"/>
          <p:cNvSpPr>
            <a:spLocks noGrp="1"/>
          </p:cNvSpPr>
          <p:nvPr>
            <p:ph sz="half" idx="1"/>
          </p:nvPr>
        </p:nvSpPr>
        <p:spPr>
          <a:xfrm>
            <a:off x="303212" y="1717374"/>
            <a:ext cx="7010400" cy="3886200"/>
          </a:xfrm>
        </p:spPr>
        <p:txBody>
          <a:bodyPr>
            <a:normAutofit/>
          </a:bodyPr>
          <a:lstStyle/>
          <a:p>
            <a:pPr marL="450850" indent="-450850">
              <a:buSzPct val="100000"/>
              <a:defRPr/>
            </a:pPr>
            <a:r>
              <a:rPr lang="en-US" dirty="0">
                <a:cs typeface="Microsoft Sans Serif" pitchFamily="34" charset="0"/>
              </a:rPr>
              <a:t>If leaving the powered industrial truck even for a moment, park in a safe place out of aisles and away from fire escapes.</a:t>
            </a:r>
          </a:p>
          <a:p>
            <a:pPr marL="837946" lvl="2" indent="-457200">
              <a:spcBef>
                <a:spcPts val="1800"/>
              </a:spcBef>
              <a:buSzPct val="100000"/>
              <a:buFont typeface="Wingdings" panose="05000000000000000000" pitchFamily="2" charset="2"/>
              <a:buChar char="Ø"/>
              <a:defRPr/>
            </a:pPr>
            <a:r>
              <a:rPr lang="en-US" sz="2800" dirty="0">
                <a:cs typeface="Microsoft Sans Serif" pitchFamily="34" charset="0"/>
              </a:rPr>
              <a:t>Lower the load (or forks) and set the parking brake.</a:t>
            </a:r>
          </a:p>
          <a:p>
            <a:pPr marL="837946" lvl="2" indent="-457200">
              <a:spcBef>
                <a:spcPts val="1800"/>
              </a:spcBef>
              <a:buSzPct val="100000"/>
              <a:buFont typeface="Wingdings" panose="05000000000000000000" pitchFamily="2" charset="2"/>
              <a:buChar char="Ø"/>
              <a:defRPr/>
            </a:pPr>
            <a:r>
              <a:rPr lang="en-US" sz="2800" dirty="0">
                <a:cs typeface="Microsoft Sans Serif" pitchFamily="34" charset="0"/>
              </a:rPr>
              <a:t>Tilt the mast forward slightly and place fork tines flat on the floor.</a:t>
            </a:r>
          </a:p>
          <a:p>
            <a:pPr marL="837946" lvl="2" indent="-457200">
              <a:spcBef>
                <a:spcPts val="1800"/>
              </a:spcBef>
              <a:buSzPct val="100000"/>
              <a:buFont typeface="Wingdings" panose="05000000000000000000" pitchFamily="2" charset="2"/>
              <a:buChar char="Ø"/>
              <a:defRPr/>
            </a:pPr>
            <a:r>
              <a:rPr lang="en-US" sz="2800" dirty="0">
                <a:cs typeface="Microsoft Sans Serif" pitchFamily="34" charset="0"/>
              </a:rPr>
              <a:t>Turn off the ignition.</a:t>
            </a:r>
          </a:p>
          <a:p>
            <a:endParaRPr lang="en-US" dirty="0"/>
          </a:p>
        </p:txBody>
      </p:sp>
      <p:pic>
        <p:nvPicPr>
          <p:cNvPr id="6" name="Content Placeholder 5" descr="FORKLIFT PARKING "/>
          <p:cNvPicPr preferRelativeResize="0">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228012" y="2362200"/>
            <a:ext cx="2152089" cy="2152089"/>
          </a:xfrm>
        </p:spPr>
      </p:pic>
      <p:sp>
        <p:nvSpPr>
          <p:cNvPr id="4" name="Slide Number Placeholder 3"/>
          <p:cNvSpPr>
            <a:spLocks noGrp="1"/>
          </p:cNvSpPr>
          <p:nvPr>
            <p:ph type="sldNum" sz="quarter" idx="12"/>
          </p:nvPr>
        </p:nvSpPr>
        <p:spPr/>
        <p:txBody>
          <a:bodyPr/>
          <a:lstStyle/>
          <a:p>
            <a:fld id="{A3F31473-23EB-4724-8B59-FE6D21D89FA4}" type="slidenum">
              <a:rPr lang="en-US" smtClean="0"/>
              <a:t>42</a:t>
            </a:fld>
            <a:endParaRPr lang="en-US"/>
          </a:p>
        </p:txBody>
      </p:sp>
    </p:spTree>
    <p:extLst>
      <p:ext uri="{BB962C8B-B14F-4D97-AF65-F5344CB8AC3E}">
        <p14:creationId xmlns:p14="http://schemas.microsoft.com/office/powerpoint/2010/main" val="383568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 Lift Parking</a:t>
            </a:r>
          </a:p>
        </p:txBody>
      </p:sp>
      <p:pic>
        <p:nvPicPr>
          <p:cNvPr id="4" name="Content Placeholder 3" descr="PHOTO OF LIFT PARKING AREA"/>
          <p:cNvPicPr preferRelativeResize="0">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069428" y="2286000"/>
            <a:ext cx="4049967" cy="2819400"/>
          </a:xfrm>
        </p:spPr>
      </p:pic>
      <p:sp>
        <p:nvSpPr>
          <p:cNvPr id="3" name="Slide Number Placeholder 2"/>
          <p:cNvSpPr>
            <a:spLocks noGrp="1"/>
          </p:cNvSpPr>
          <p:nvPr>
            <p:ph type="sldNum" sz="quarter" idx="12"/>
          </p:nvPr>
        </p:nvSpPr>
        <p:spPr/>
        <p:txBody>
          <a:bodyPr/>
          <a:lstStyle/>
          <a:p>
            <a:fld id="{A3F31473-23EB-4724-8B59-FE6D21D89FA4}" type="slidenum">
              <a:rPr lang="en-US" smtClean="0"/>
              <a:t>43</a:t>
            </a:fld>
            <a:endParaRPr lang="en-US"/>
          </a:p>
        </p:txBody>
      </p:sp>
    </p:spTree>
    <p:extLst>
      <p:ext uri="{BB962C8B-B14F-4D97-AF65-F5344CB8AC3E}">
        <p14:creationId xmlns:p14="http://schemas.microsoft.com/office/powerpoint/2010/main" val="86141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Hazards</a:t>
            </a:r>
          </a:p>
        </p:txBody>
      </p:sp>
      <p:sp>
        <p:nvSpPr>
          <p:cNvPr id="3" name="Content Placeholder 2"/>
          <p:cNvSpPr>
            <a:spLocks noGrp="1"/>
          </p:cNvSpPr>
          <p:nvPr>
            <p:ph sz="half" idx="1"/>
          </p:nvPr>
        </p:nvSpPr>
        <p:spPr>
          <a:xfrm>
            <a:off x="609441" y="2781300"/>
            <a:ext cx="5867400" cy="2334502"/>
          </a:xfrm>
        </p:spPr>
        <p:txBody>
          <a:bodyPr>
            <a:normAutofit/>
          </a:bodyPr>
          <a:lstStyle/>
          <a:p>
            <a:r>
              <a:rPr lang="en-US" dirty="0"/>
              <a:t>Leaving the powered industrial truck forks or any attachment high in the air while parked could cause serious injury.</a:t>
            </a:r>
          </a:p>
          <a:p>
            <a:endParaRPr lang="en-US" dirty="0"/>
          </a:p>
        </p:txBody>
      </p:sp>
      <p:pic>
        <p:nvPicPr>
          <p:cNvPr id="5" name="Content Placeholder 4" descr="PHOTO OF PARKED LIFT WITH LOAD RAISED IN AIR"/>
          <p:cNvPicPr preferRelativeResize="0">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7161212" y="2514600"/>
            <a:ext cx="3494765" cy="2334503"/>
          </a:xfrm>
        </p:spPr>
      </p:pic>
      <p:sp>
        <p:nvSpPr>
          <p:cNvPr id="4" name="Slide Number Placeholder 3"/>
          <p:cNvSpPr>
            <a:spLocks noGrp="1"/>
          </p:cNvSpPr>
          <p:nvPr>
            <p:ph type="sldNum" sz="quarter" idx="12"/>
          </p:nvPr>
        </p:nvSpPr>
        <p:spPr/>
        <p:txBody>
          <a:bodyPr/>
          <a:lstStyle/>
          <a:p>
            <a:fld id="{A3F31473-23EB-4724-8B59-FE6D21D89FA4}" type="slidenum">
              <a:rPr lang="en-US" smtClean="0"/>
              <a:t>44</a:t>
            </a:fld>
            <a:endParaRPr lang="en-US"/>
          </a:p>
        </p:txBody>
      </p:sp>
    </p:spTree>
    <p:extLst>
      <p:ext uri="{BB962C8B-B14F-4D97-AF65-F5344CB8AC3E}">
        <p14:creationId xmlns:p14="http://schemas.microsoft.com/office/powerpoint/2010/main" val="13205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3624" y="304800"/>
            <a:ext cx="10287000" cy="1066800"/>
          </a:xfrm>
        </p:spPr>
        <p:txBody>
          <a:bodyPr/>
          <a:lstStyle/>
          <a:p>
            <a:pPr algn="ctr"/>
            <a:r>
              <a:rPr lang="en-US" dirty="0"/>
              <a:t>Safety - NEVER</a:t>
            </a:r>
          </a:p>
        </p:txBody>
      </p:sp>
      <p:sp>
        <p:nvSpPr>
          <p:cNvPr id="3" name="Content Placeholder 2"/>
          <p:cNvSpPr>
            <a:spLocks noGrp="1"/>
          </p:cNvSpPr>
          <p:nvPr>
            <p:ph idx="1"/>
          </p:nvPr>
        </p:nvSpPr>
        <p:spPr>
          <a:xfrm>
            <a:off x="1065212" y="2667001"/>
            <a:ext cx="10287000" cy="4190999"/>
          </a:xfrm>
        </p:spPr>
        <p:txBody>
          <a:bodyPr/>
          <a:lstStyle/>
          <a:p>
            <a:pPr marL="457200" indent="-457200">
              <a:spcBef>
                <a:spcPct val="50000"/>
              </a:spcBef>
              <a:defRPr/>
            </a:pPr>
            <a:r>
              <a:rPr lang="en-US" dirty="0">
                <a:solidFill>
                  <a:srgbClr val="FF0000"/>
                </a:solidFill>
              </a:rPr>
              <a:t>NEVER</a:t>
            </a:r>
            <a:r>
              <a:rPr lang="en-US" dirty="0"/>
              <a:t> operate a forklift in need of repair.</a:t>
            </a:r>
          </a:p>
          <a:p>
            <a:pPr marL="457200" indent="-457200">
              <a:spcBef>
                <a:spcPct val="50000"/>
              </a:spcBef>
              <a:defRPr/>
            </a:pPr>
            <a:r>
              <a:rPr lang="en-US" dirty="0">
                <a:solidFill>
                  <a:srgbClr val="FF0000"/>
                </a:solidFill>
              </a:rPr>
              <a:t>NEVER </a:t>
            </a:r>
            <a:r>
              <a:rPr lang="en-US" dirty="0"/>
              <a:t>drive trucks up to anyone standing in front of a bench or other fixed object.</a:t>
            </a:r>
          </a:p>
          <a:p>
            <a:pPr marL="457200" indent="-457200">
              <a:spcBef>
                <a:spcPct val="50000"/>
              </a:spcBef>
              <a:defRPr/>
            </a:pPr>
            <a:r>
              <a:rPr lang="en-US" dirty="0">
                <a:solidFill>
                  <a:srgbClr val="FF0000"/>
                </a:solidFill>
              </a:rPr>
              <a:t>NEVER</a:t>
            </a:r>
            <a:r>
              <a:rPr lang="en-US" dirty="0"/>
              <a:t> carry other individuals.</a:t>
            </a:r>
          </a:p>
          <a:p>
            <a:pPr marL="457200" indent="-457200">
              <a:spcBef>
                <a:spcPct val="50000"/>
              </a:spcBef>
              <a:defRPr/>
            </a:pPr>
            <a:r>
              <a:rPr lang="en-US" dirty="0">
                <a:solidFill>
                  <a:srgbClr val="FF0000"/>
                </a:solidFill>
              </a:rPr>
              <a:t>NEVER</a:t>
            </a:r>
            <a:r>
              <a:rPr lang="en-US" dirty="0"/>
              <a:t> operate a forklift for any purpose other than what it was designed for.</a:t>
            </a:r>
          </a:p>
          <a:p>
            <a:pPr marL="457200" indent="-457200">
              <a:spcBef>
                <a:spcPct val="50000"/>
              </a:spcBef>
              <a:defRPr/>
            </a:pPr>
            <a:endParaRPr lang="en-US" dirty="0"/>
          </a:p>
          <a:p>
            <a:pPr marL="457200" indent="-457200">
              <a:spcBef>
                <a:spcPct val="50000"/>
              </a:spcBef>
              <a:defRPr/>
            </a:pPr>
            <a:endParaRPr lang="en-US" dirty="0"/>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45</a:t>
            </a:fld>
            <a:endParaRPr lang="en-US"/>
          </a:p>
        </p:txBody>
      </p:sp>
    </p:spTree>
    <p:extLst>
      <p:ext uri="{BB962C8B-B14F-4D97-AF65-F5344CB8AC3E}">
        <p14:creationId xmlns:p14="http://schemas.microsoft.com/office/powerpoint/2010/main" val="244399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7282" y="1371600"/>
            <a:ext cx="10971372" cy="685800"/>
          </a:xfrm>
        </p:spPr>
        <p:txBody>
          <a:bodyPr/>
          <a:lstStyle/>
          <a:p>
            <a:pPr algn="ctr"/>
            <a:r>
              <a:rPr lang="en-US" dirty="0"/>
              <a:t>Safety – Do NOT</a:t>
            </a:r>
          </a:p>
        </p:txBody>
      </p:sp>
      <p:pic>
        <p:nvPicPr>
          <p:cNvPr id="4" name="Content Placeholder 3" descr="PHOTO OF EMPLOYEE STANDING ON THE ROOF OF A FORKLIFT CAGE"/>
          <p:cNvPicPr preferRelativeResize="0">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113212" y="2743200"/>
            <a:ext cx="3599512" cy="3255115"/>
          </a:xfrm>
        </p:spPr>
      </p:pic>
      <p:sp>
        <p:nvSpPr>
          <p:cNvPr id="3" name="Slide Number Placeholder 2"/>
          <p:cNvSpPr>
            <a:spLocks noGrp="1"/>
          </p:cNvSpPr>
          <p:nvPr>
            <p:ph type="sldNum" sz="quarter" idx="12"/>
          </p:nvPr>
        </p:nvSpPr>
        <p:spPr/>
        <p:txBody>
          <a:bodyPr/>
          <a:lstStyle/>
          <a:p>
            <a:fld id="{A3F31473-23EB-4724-8B59-FE6D21D89FA4}" type="slidenum">
              <a:rPr lang="en-US" smtClean="0"/>
              <a:t>46</a:t>
            </a:fld>
            <a:endParaRPr lang="en-US"/>
          </a:p>
        </p:txBody>
      </p:sp>
    </p:spTree>
    <p:extLst>
      <p:ext uri="{BB962C8B-B14F-4D97-AF65-F5344CB8AC3E}">
        <p14:creationId xmlns:p14="http://schemas.microsoft.com/office/powerpoint/2010/main" val="251427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7212" y="609600"/>
            <a:ext cx="8763000" cy="685800"/>
          </a:xfrm>
        </p:spPr>
        <p:txBody>
          <a:bodyPr/>
          <a:lstStyle/>
          <a:p>
            <a:pPr algn="ctr"/>
            <a:r>
              <a:rPr lang="en-US" dirty="0"/>
              <a:t>Safety Hazard</a:t>
            </a:r>
          </a:p>
        </p:txBody>
      </p:sp>
      <p:pic>
        <p:nvPicPr>
          <p:cNvPr id="4" name="Content Placeholder 3" descr="PHOTO OF EMPLOYEE STANDING ON FORKS"/>
          <p:cNvPicPr preferRelativeResize="0">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960812" y="2819400"/>
            <a:ext cx="3599512" cy="3210676"/>
          </a:xfrm>
        </p:spPr>
      </p:pic>
      <p:sp>
        <p:nvSpPr>
          <p:cNvPr id="3" name="Slide Number Placeholder 2"/>
          <p:cNvSpPr>
            <a:spLocks noGrp="1"/>
          </p:cNvSpPr>
          <p:nvPr>
            <p:ph type="sldNum" sz="quarter" idx="12"/>
          </p:nvPr>
        </p:nvSpPr>
        <p:spPr/>
        <p:txBody>
          <a:bodyPr/>
          <a:lstStyle/>
          <a:p>
            <a:fld id="{A3F31473-23EB-4724-8B59-FE6D21D89FA4}" type="slidenum">
              <a:rPr lang="en-US" smtClean="0"/>
              <a:t>47</a:t>
            </a:fld>
            <a:endParaRPr lang="en-US"/>
          </a:p>
        </p:txBody>
      </p:sp>
    </p:spTree>
    <p:extLst>
      <p:ext uri="{BB962C8B-B14F-4D97-AF65-F5344CB8AC3E}">
        <p14:creationId xmlns:p14="http://schemas.microsoft.com/office/powerpoint/2010/main" val="66506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1066800"/>
            <a:ext cx="10971372" cy="533400"/>
          </a:xfrm>
        </p:spPr>
        <p:txBody>
          <a:bodyPr>
            <a:normAutofit fontScale="90000"/>
          </a:bodyPr>
          <a:lstStyle/>
          <a:p>
            <a:pPr algn="ctr"/>
            <a:r>
              <a:rPr lang="en-US" dirty="0"/>
              <a:t>Safety - Discussion</a:t>
            </a:r>
          </a:p>
        </p:txBody>
      </p:sp>
      <p:pic>
        <p:nvPicPr>
          <p:cNvPr id="4" name="Content Placeholder 3" descr="PHOTO OF LIFT PICKING UP SISSOR LIFT"/>
          <p:cNvPicPr preferRelativeResize="0">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641785" y="1965921"/>
            <a:ext cx="5085025" cy="4572992"/>
          </a:xfrm>
        </p:spPr>
      </p:pic>
      <p:sp>
        <p:nvSpPr>
          <p:cNvPr id="3" name="Slide Number Placeholder 2"/>
          <p:cNvSpPr>
            <a:spLocks noGrp="1"/>
          </p:cNvSpPr>
          <p:nvPr>
            <p:ph type="sldNum" sz="quarter" idx="12"/>
          </p:nvPr>
        </p:nvSpPr>
        <p:spPr/>
        <p:txBody>
          <a:bodyPr/>
          <a:lstStyle/>
          <a:p>
            <a:fld id="{A3F31473-23EB-4724-8B59-FE6D21D89FA4}" type="slidenum">
              <a:rPr lang="en-US" smtClean="0"/>
              <a:t>48</a:t>
            </a:fld>
            <a:endParaRPr lang="en-US"/>
          </a:p>
        </p:txBody>
      </p:sp>
    </p:spTree>
    <p:extLst>
      <p:ext uri="{BB962C8B-B14F-4D97-AF65-F5344CB8AC3E}">
        <p14:creationId xmlns:p14="http://schemas.microsoft.com/office/powerpoint/2010/main" val="355546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1381300"/>
            <a:ext cx="10971372" cy="609600"/>
          </a:xfrm>
        </p:spPr>
        <p:txBody>
          <a:bodyPr/>
          <a:lstStyle/>
          <a:p>
            <a:pPr algn="ctr"/>
            <a:r>
              <a:rPr lang="en-US" dirty="0"/>
              <a:t>Unsafe</a:t>
            </a:r>
          </a:p>
        </p:txBody>
      </p:sp>
      <p:pic>
        <p:nvPicPr>
          <p:cNvPr id="4" name="Content Placeholder 3" descr="PHOTO OF FORKLIFT LIFTING ANOTHER FORKLIFT WITH LOAD TO 2ND FLOOR"/>
          <p:cNvPicPr preferRelativeResize="0">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659822" y="2286000"/>
            <a:ext cx="5075503" cy="3761396"/>
          </a:xfrm>
        </p:spPr>
      </p:pic>
      <p:sp>
        <p:nvSpPr>
          <p:cNvPr id="3" name="Slide Number Placeholder 2"/>
          <p:cNvSpPr>
            <a:spLocks noGrp="1"/>
          </p:cNvSpPr>
          <p:nvPr>
            <p:ph type="sldNum" sz="quarter" idx="12"/>
          </p:nvPr>
        </p:nvSpPr>
        <p:spPr/>
        <p:txBody>
          <a:bodyPr/>
          <a:lstStyle/>
          <a:p>
            <a:fld id="{A3F31473-23EB-4724-8B59-FE6D21D89FA4}" type="slidenum">
              <a:rPr lang="en-US" smtClean="0"/>
              <a:t>49</a:t>
            </a:fld>
            <a:endParaRPr lang="en-US"/>
          </a:p>
        </p:txBody>
      </p:sp>
    </p:spTree>
    <p:extLst>
      <p:ext uri="{BB962C8B-B14F-4D97-AF65-F5344CB8AC3E}">
        <p14:creationId xmlns:p14="http://schemas.microsoft.com/office/powerpoint/2010/main" val="206890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219200"/>
            <a:ext cx="10971372" cy="1066800"/>
          </a:xfrm>
        </p:spPr>
        <p:txBody>
          <a:bodyPr/>
          <a:lstStyle/>
          <a:p>
            <a:pPr algn="ctr"/>
            <a:r>
              <a:rPr lang="en-US" dirty="0"/>
              <a:t>Occupational Safety and Health Administration (OSHA)</a:t>
            </a:r>
          </a:p>
        </p:txBody>
      </p:sp>
      <p:sp>
        <p:nvSpPr>
          <p:cNvPr id="14" name="Content Placeholder 13"/>
          <p:cNvSpPr>
            <a:spLocks noGrp="1"/>
          </p:cNvSpPr>
          <p:nvPr>
            <p:ph sz="half" idx="1"/>
          </p:nvPr>
        </p:nvSpPr>
        <p:spPr>
          <a:xfrm>
            <a:off x="989012" y="2895600"/>
            <a:ext cx="6553200" cy="3200400"/>
          </a:xfrm>
        </p:spPr>
        <p:txBody>
          <a:bodyPr>
            <a:normAutofit/>
          </a:bodyPr>
          <a:lstStyle/>
          <a:p>
            <a:pPr>
              <a:defRPr/>
            </a:pPr>
            <a:r>
              <a:rPr lang="en-US" dirty="0"/>
              <a:t>On December 29, 1970, President Nixon signed the OSH Act</a:t>
            </a:r>
          </a:p>
          <a:p>
            <a:pPr>
              <a:defRPr/>
            </a:pPr>
            <a:r>
              <a:rPr lang="en-US" dirty="0"/>
              <a:t>This Act created OSHA, the agency, which formally came into being on April 28, 1971</a:t>
            </a:r>
          </a:p>
          <a:p>
            <a:r>
              <a:rPr lang="en-US" dirty="0"/>
              <a:t>OSHA falls under the U.S. department of Labor</a:t>
            </a:r>
          </a:p>
          <a:p>
            <a:endParaRPr lang="en-US" dirty="0"/>
          </a:p>
          <a:p>
            <a:endParaRPr lang="en-US" dirty="0"/>
          </a:p>
        </p:txBody>
      </p:sp>
      <p:pic>
        <p:nvPicPr>
          <p:cNvPr id="3" name="Content Placeholder 2" descr="PHOTO OF OSHA ACT 1970"/>
          <p:cNvPicPr preferRelativeResize="0">
            <a:picLocks noGrp="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075612" y="2895600"/>
            <a:ext cx="3048000" cy="2667000"/>
          </a:xfrm>
        </p:spPr>
      </p:pic>
      <p:sp>
        <p:nvSpPr>
          <p:cNvPr id="2" name="Slide Number Placeholder 1"/>
          <p:cNvSpPr>
            <a:spLocks noGrp="1"/>
          </p:cNvSpPr>
          <p:nvPr>
            <p:ph type="sldNum" sz="quarter" idx="12"/>
          </p:nvPr>
        </p:nvSpPr>
        <p:spPr/>
        <p:txBody>
          <a:bodyPr/>
          <a:lstStyle/>
          <a:p>
            <a:fld id="{A3F31473-23EB-4724-8B59-FE6D21D89FA4}" type="slidenum">
              <a:rPr lang="en-US" smtClean="0"/>
              <a:t>5</a:t>
            </a:fld>
            <a:endParaRPr lang="en-US"/>
          </a:p>
        </p:txBody>
      </p:sp>
    </p:spTree>
    <p:extLst>
      <p:ext uri="{BB962C8B-B14F-4D97-AF65-F5344CB8AC3E}">
        <p14:creationId xmlns:p14="http://schemas.microsoft.com/office/powerpoint/2010/main" val="112426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bg1"/>
            </a:gs>
            <a:gs pos="100000">
              <a:schemeClr val="bg2"/>
            </a:gs>
          </a:gsLst>
          <a:lin ang="17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406" y="1295400"/>
            <a:ext cx="10971372" cy="609600"/>
          </a:xfrm>
        </p:spPr>
        <p:txBody>
          <a:bodyPr>
            <a:normAutofit/>
          </a:bodyPr>
          <a:lstStyle/>
          <a:p>
            <a:pPr algn="ctr"/>
            <a:r>
              <a:rPr lang="en-US" sz="800" dirty="0">
                <a:solidFill>
                  <a:schemeClr val="bg1"/>
                </a:solidFill>
              </a:rPr>
              <a:t>tilted</a:t>
            </a:r>
          </a:p>
        </p:txBody>
      </p:sp>
      <p:pic>
        <p:nvPicPr>
          <p:cNvPr id="5" name="Content Placeholder 4" descr="PHOTO OF FORKLIFT ATTEMPTING TO LIFT LOAD TOO HEAVY"/>
          <p:cNvPicPr preferRelativeResize="0">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145439" y="2048354"/>
            <a:ext cx="3897945" cy="2904647"/>
          </a:xfrm>
        </p:spPr>
      </p:pic>
      <p:sp>
        <p:nvSpPr>
          <p:cNvPr id="3" name="Slide Number Placeholder 2"/>
          <p:cNvSpPr>
            <a:spLocks noGrp="1"/>
          </p:cNvSpPr>
          <p:nvPr>
            <p:ph type="sldNum" sz="quarter" idx="12"/>
          </p:nvPr>
        </p:nvSpPr>
        <p:spPr/>
        <p:txBody>
          <a:bodyPr/>
          <a:lstStyle/>
          <a:p>
            <a:fld id="{A3F31473-23EB-4724-8B59-FE6D21D89FA4}" type="slidenum">
              <a:rPr lang="en-US" smtClean="0"/>
              <a:t>50</a:t>
            </a:fld>
            <a:endParaRPr lang="en-US"/>
          </a:p>
        </p:txBody>
      </p:sp>
    </p:spTree>
    <p:extLst>
      <p:ext uri="{BB962C8B-B14F-4D97-AF65-F5344CB8AC3E}">
        <p14:creationId xmlns:p14="http://schemas.microsoft.com/office/powerpoint/2010/main" val="223144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523572" cy="1066800"/>
          </a:xfrm>
        </p:spPr>
        <p:txBody>
          <a:bodyPr/>
          <a:lstStyle/>
          <a:p>
            <a:pPr algn="ctr"/>
            <a:r>
              <a:rPr lang="en-US" dirty="0"/>
              <a:t>Safety - Statistics</a:t>
            </a:r>
          </a:p>
        </p:txBody>
      </p:sp>
      <p:sp>
        <p:nvSpPr>
          <p:cNvPr id="3" name="Content Placeholder 2"/>
          <p:cNvSpPr>
            <a:spLocks noGrp="1"/>
          </p:cNvSpPr>
          <p:nvPr>
            <p:ph idx="1"/>
          </p:nvPr>
        </p:nvSpPr>
        <p:spPr>
          <a:xfrm>
            <a:off x="1217612" y="2133600"/>
            <a:ext cx="10287000" cy="4190999"/>
          </a:xfrm>
        </p:spPr>
        <p:txBody>
          <a:bodyPr>
            <a:normAutofit lnSpcReduction="10000"/>
          </a:bodyPr>
          <a:lstStyle/>
          <a:p>
            <a:pPr marL="457200" indent="-457200">
              <a:buSzPct val="100000"/>
              <a:defRPr/>
            </a:pPr>
            <a:r>
              <a:rPr lang="en-US" b="1" dirty="0"/>
              <a:t>85 to 100 fatalities per year.</a:t>
            </a:r>
          </a:p>
          <a:p>
            <a:pPr marL="914400" lvl="1" indent="-457200">
              <a:spcBef>
                <a:spcPts val="1200"/>
              </a:spcBef>
              <a:buSzPct val="100000"/>
              <a:buFont typeface="Wingdings" pitchFamily="2" charset="2"/>
              <a:buChar char="Ø"/>
              <a:defRPr/>
            </a:pPr>
            <a:r>
              <a:rPr lang="en-US" sz="2800" b="1" dirty="0"/>
              <a:t>About 35,000 serious injuries</a:t>
            </a:r>
          </a:p>
          <a:p>
            <a:pPr marL="973138" lvl="1" indent="-457200">
              <a:spcBef>
                <a:spcPts val="1200"/>
              </a:spcBef>
              <a:buSzPct val="100000"/>
              <a:buFont typeface="Wingdings" pitchFamily="2" charset="2"/>
              <a:buChar char="Ø"/>
              <a:defRPr/>
            </a:pPr>
            <a:r>
              <a:rPr lang="en-US" sz="2800" b="1" dirty="0"/>
              <a:t>About 62,000 non-serious injuries </a:t>
            </a:r>
          </a:p>
          <a:p>
            <a:pPr marL="973138" lvl="1" indent="-457200">
              <a:spcBef>
                <a:spcPts val="1200"/>
              </a:spcBef>
              <a:buSzPct val="100000"/>
              <a:buFont typeface="Wingdings" pitchFamily="2" charset="2"/>
              <a:buChar char="Ø"/>
              <a:defRPr/>
            </a:pPr>
            <a:r>
              <a:rPr lang="en-US" sz="2800" b="1" dirty="0"/>
              <a:t>Injury and/or fatality occurs every three days</a:t>
            </a:r>
          </a:p>
          <a:p>
            <a:pPr marL="457200" indent="-457200">
              <a:spcBef>
                <a:spcPts val="1200"/>
              </a:spcBef>
              <a:buSzPct val="100000"/>
              <a:defRPr/>
            </a:pPr>
            <a:r>
              <a:rPr lang="en-US" b="1" dirty="0"/>
              <a:t>900,000+ forklifts</a:t>
            </a:r>
          </a:p>
          <a:p>
            <a:pPr marL="973138" lvl="1" indent="-457200">
              <a:spcBef>
                <a:spcPts val="1200"/>
              </a:spcBef>
              <a:buSzPct val="100000"/>
              <a:buFont typeface="Wingdings" panose="05000000000000000000" pitchFamily="2" charset="2"/>
              <a:buChar char="Ø"/>
              <a:defRPr/>
            </a:pPr>
            <a:r>
              <a:rPr lang="en-US" sz="2800" b="1" dirty="0"/>
              <a:t>11 percent in some kind of accident</a:t>
            </a:r>
          </a:p>
          <a:p>
            <a:pPr marL="457200" indent="-457200">
              <a:spcBef>
                <a:spcPts val="1200"/>
              </a:spcBef>
              <a:buSzPct val="100000"/>
              <a:defRPr/>
            </a:pPr>
            <a:r>
              <a:rPr lang="en-US" b="1" dirty="0"/>
              <a:t>Useful truck life is about 8 years</a:t>
            </a:r>
          </a:p>
          <a:p>
            <a:pPr marL="914400" lvl="1" indent="-457200">
              <a:spcBef>
                <a:spcPts val="1200"/>
              </a:spcBef>
              <a:buSzPct val="100000"/>
              <a:buFont typeface="Wingdings" panose="05000000000000000000" pitchFamily="2" charset="2"/>
              <a:buChar char="Ø"/>
              <a:defRPr/>
            </a:pPr>
            <a:r>
              <a:rPr lang="en-US" sz="2800" b="1" dirty="0"/>
              <a:t>90 percent in some kind of accident</a:t>
            </a:r>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51</a:t>
            </a:fld>
            <a:endParaRPr lang="en-US"/>
          </a:p>
        </p:txBody>
      </p:sp>
    </p:spTree>
    <p:extLst>
      <p:ext uri="{BB962C8B-B14F-4D97-AF65-F5344CB8AC3E}">
        <p14:creationId xmlns:p14="http://schemas.microsoft.com/office/powerpoint/2010/main" val="149659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 </a:t>
            </a:r>
            <a:r>
              <a:rPr lang="en-US" dirty="0" err="1"/>
              <a:t>Conplacency</a:t>
            </a:r>
            <a:endParaRPr lang="en-US" dirty="0"/>
          </a:p>
        </p:txBody>
      </p:sp>
      <p:sp>
        <p:nvSpPr>
          <p:cNvPr id="3" name="Content Placeholder 2"/>
          <p:cNvSpPr>
            <a:spLocks noGrp="1"/>
          </p:cNvSpPr>
          <p:nvPr>
            <p:ph idx="1"/>
          </p:nvPr>
        </p:nvSpPr>
        <p:spPr>
          <a:xfrm>
            <a:off x="951627" y="2057400"/>
            <a:ext cx="10287000" cy="4190999"/>
          </a:xfrm>
        </p:spPr>
        <p:txBody>
          <a:bodyPr>
            <a:normAutofit fontScale="85000" lnSpcReduction="20000"/>
          </a:bodyPr>
          <a:lstStyle/>
          <a:p>
            <a:pPr marL="457200" indent="-457200">
              <a:spcBef>
                <a:spcPts val="1200"/>
              </a:spcBef>
              <a:buSzPct val="100000"/>
              <a:defRPr/>
            </a:pPr>
            <a:r>
              <a:rPr lang="en-US" sz="3000" b="1" dirty="0"/>
              <a:t>Main types of accidents</a:t>
            </a:r>
          </a:p>
          <a:p>
            <a:pPr marL="914400" lvl="1" indent="-436563">
              <a:spcBef>
                <a:spcPts val="1200"/>
              </a:spcBef>
              <a:buSzPct val="100000"/>
              <a:buFont typeface="Wingdings" pitchFamily="2" charset="2"/>
              <a:buChar char="Ø"/>
              <a:tabLst>
                <a:tab pos="7315200" algn="r"/>
              </a:tabLst>
              <a:defRPr/>
            </a:pPr>
            <a:r>
              <a:rPr lang="en-US" sz="3000" b="1" dirty="0"/>
              <a:t>Tip  over’s 		42%</a:t>
            </a:r>
          </a:p>
          <a:p>
            <a:pPr marL="914400" lvl="1" indent="-436563">
              <a:spcBef>
                <a:spcPts val="1200"/>
              </a:spcBef>
              <a:buSzPct val="100000"/>
              <a:buFont typeface="Wingdings" pitchFamily="2" charset="2"/>
              <a:buChar char="Ø"/>
              <a:tabLst>
                <a:tab pos="7315200" algn="r"/>
              </a:tabLst>
              <a:defRPr/>
            </a:pPr>
            <a:r>
              <a:rPr lang="en-US" sz="3000" b="1" dirty="0"/>
              <a:t>Crushed between forklift and a surface 		25%</a:t>
            </a:r>
          </a:p>
          <a:p>
            <a:pPr marL="914400" lvl="1" indent="-436563">
              <a:spcBef>
                <a:spcPts val="1200"/>
              </a:spcBef>
              <a:buSzPct val="100000"/>
              <a:buFont typeface="Wingdings" pitchFamily="2" charset="2"/>
              <a:buChar char="Ø"/>
              <a:tabLst>
                <a:tab pos="7315200" algn="r"/>
              </a:tabLst>
              <a:defRPr/>
            </a:pPr>
            <a:r>
              <a:rPr lang="en-US" sz="3000" b="1" dirty="0"/>
              <a:t>Crushed between two forklifts 		11%</a:t>
            </a:r>
          </a:p>
          <a:p>
            <a:pPr marL="914400" lvl="1" indent="-436563">
              <a:spcBef>
                <a:spcPts val="1200"/>
              </a:spcBef>
              <a:buSzPct val="100000"/>
              <a:buFont typeface="Wingdings" pitchFamily="2" charset="2"/>
              <a:buChar char="Ø"/>
              <a:tabLst>
                <a:tab pos="7315200" algn="r"/>
              </a:tabLst>
              <a:defRPr/>
            </a:pPr>
            <a:r>
              <a:rPr lang="en-US" sz="3000" b="1" dirty="0"/>
              <a:t>Struck or run over by forklift 		10%</a:t>
            </a:r>
          </a:p>
          <a:p>
            <a:pPr marL="914400" lvl="1" indent="-436563">
              <a:spcBef>
                <a:spcPts val="1200"/>
              </a:spcBef>
              <a:buSzPct val="100000"/>
              <a:buFont typeface="Wingdings" pitchFamily="2" charset="2"/>
              <a:buChar char="Ø"/>
              <a:tabLst>
                <a:tab pos="7315200" algn="r"/>
              </a:tabLst>
              <a:defRPr/>
            </a:pPr>
            <a:r>
              <a:rPr lang="en-US" sz="3000" b="1" dirty="0"/>
              <a:t>Struck by falling material 		  8%</a:t>
            </a:r>
          </a:p>
          <a:p>
            <a:pPr marL="914400" lvl="1" indent="-436563">
              <a:spcBef>
                <a:spcPts val="1200"/>
              </a:spcBef>
              <a:buSzPct val="100000"/>
              <a:buFont typeface="Wingdings" pitchFamily="2" charset="2"/>
              <a:buChar char="Ø"/>
              <a:tabLst>
                <a:tab pos="7315200" algn="r"/>
              </a:tabLst>
              <a:defRPr/>
            </a:pPr>
            <a:r>
              <a:rPr lang="en-US" sz="3000" b="1" dirty="0"/>
              <a:t>Fall from platform on forks 		  4%</a:t>
            </a:r>
          </a:p>
          <a:p>
            <a:pPr marL="914400" lvl="1" indent="-436563">
              <a:spcBef>
                <a:spcPts val="1200"/>
              </a:spcBef>
              <a:buSzPct val="100000"/>
              <a:buFont typeface="Wingdings" pitchFamily="2" charset="2"/>
              <a:buChar char="Ø"/>
              <a:tabLst>
                <a:tab pos="7315200" algn="r"/>
              </a:tabLst>
              <a:defRPr/>
            </a:pPr>
            <a:endParaRPr lang="en-US" sz="3000" b="1" dirty="0">
              <a:solidFill>
                <a:srgbClr val="FFFF00"/>
              </a:solidFill>
            </a:endParaRPr>
          </a:p>
          <a:p>
            <a:pPr marL="0" lvl="1" indent="0" algn="ctr">
              <a:lnSpc>
                <a:spcPct val="100000"/>
              </a:lnSpc>
              <a:spcBef>
                <a:spcPts val="1200"/>
              </a:spcBef>
              <a:buClr>
                <a:schemeClr val="tx1"/>
              </a:buClr>
              <a:buSzPct val="100000"/>
              <a:buNone/>
              <a:tabLst>
                <a:tab pos="7315200" algn="r"/>
              </a:tabLst>
              <a:defRPr/>
            </a:pPr>
            <a:r>
              <a:rPr lang="en-US" sz="3900" b="1" dirty="0">
                <a:solidFill>
                  <a:srgbClr val="FF0000"/>
                </a:solidFill>
                <a:effectLst>
                  <a:outerShdw blurRad="38100" dist="38100" dir="2700000" algn="tl">
                    <a:srgbClr val="000000">
                      <a:alpha val="43137"/>
                    </a:srgbClr>
                  </a:outerShdw>
                </a:effectLst>
              </a:rPr>
              <a:t>	</a:t>
            </a:r>
            <a:r>
              <a:rPr lang="en-US" sz="3900" b="1" u="sng" dirty="0">
                <a:solidFill>
                  <a:srgbClr val="FF0000"/>
                </a:solidFill>
                <a:effectLst>
                  <a:outerShdw blurRad="38100" dist="38100" dir="2700000" algn="tl">
                    <a:srgbClr val="000000">
                      <a:alpha val="43137"/>
                    </a:srgbClr>
                  </a:outerShdw>
                </a:effectLst>
              </a:rPr>
              <a:t>COMPLACENCY is the #1 CAUSE of Forklift accidents</a:t>
            </a:r>
          </a:p>
          <a:p>
            <a:pPr marL="914400" lvl="1" indent="-436563">
              <a:spcBef>
                <a:spcPts val="1200"/>
              </a:spcBef>
              <a:buSzPct val="100000"/>
              <a:buFont typeface="Wingdings" pitchFamily="2" charset="2"/>
              <a:buChar char="Ø"/>
              <a:tabLst>
                <a:tab pos="7315200" algn="r"/>
              </a:tabLst>
              <a:defRPr/>
            </a:pPr>
            <a:endParaRPr lang="en-US" sz="2800" b="1" dirty="0">
              <a:solidFill>
                <a:srgbClr val="FFFF00"/>
              </a:solidFill>
            </a:endParaRPr>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52</a:t>
            </a:fld>
            <a:endParaRPr lang="en-US"/>
          </a:p>
        </p:txBody>
      </p:sp>
    </p:spTree>
    <p:extLst>
      <p:ext uri="{BB962C8B-B14F-4D97-AF65-F5344CB8AC3E}">
        <p14:creationId xmlns:p14="http://schemas.microsoft.com/office/powerpoint/2010/main" val="138277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914400"/>
            <a:ext cx="10971372" cy="685800"/>
          </a:xfrm>
        </p:spPr>
        <p:txBody>
          <a:bodyPr>
            <a:normAutofit fontScale="90000"/>
          </a:bodyPr>
          <a:lstStyle/>
          <a:p>
            <a:pPr algn="ctr"/>
            <a:br>
              <a:rPr lang="en-US" b="1" dirty="0"/>
            </a:br>
            <a:r>
              <a:rPr lang="en-US" dirty="0"/>
              <a:t>Safety - Where fatalities occur</a:t>
            </a:r>
          </a:p>
        </p:txBody>
      </p:sp>
      <p:sp>
        <p:nvSpPr>
          <p:cNvPr id="3" name="Content Placeholder 2"/>
          <p:cNvSpPr>
            <a:spLocks noGrp="1"/>
          </p:cNvSpPr>
          <p:nvPr>
            <p:ph idx="1"/>
          </p:nvPr>
        </p:nvSpPr>
        <p:spPr>
          <a:xfrm>
            <a:off x="1217612" y="2209800"/>
            <a:ext cx="10287000" cy="4190999"/>
          </a:xfrm>
        </p:spPr>
        <p:txBody>
          <a:bodyPr/>
          <a:lstStyle/>
          <a:p>
            <a:pPr marL="914400" lvl="1" indent="-436563">
              <a:spcBef>
                <a:spcPts val="1200"/>
              </a:spcBef>
              <a:buSzPct val="100000"/>
              <a:buFont typeface="Wingdings" pitchFamily="2" charset="2"/>
              <a:buChar char="Ø"/>
              <a:tabLst>
                <a:tab pos="6459538" algn="r"/>
              </a:tabLst>
              <a:defRPr/>
            </a:pPr>
            <a:r>
              <a:rPr lang="en-US" sz="2800" b="1" dirty="0"/>
              <a:t>Manufacturing facilities 			42%</a:t>
            </a:r>
          </a:p>
          <a:p>
            <a:pPr marL="914400" lvl="1" indent="-436563">
              <a:spcBef>
                <a:spcPts val="1200"/>
              </a:spcBef>
              <a:buSzPct val="100000"/>
              <a:buFont typeface="Wingdings" pitchFamily="2" charset="2"/>
              <a:buChar char="Ø"/>
              <a:tabLst>
                <a:tab pos="6459538" algn="r"/>
              </a:tabLst>
              <a:defRPr/>
            </a:pPr>
            <a:r>
              <a:rPr lang="en-US" sz="2800" b="1" dirty="0"/>
              <a:t>Construction 			23.8%</a:t>
            </a:r>
          </a:p>
          <a:p>
            <a:pPr marL="914400" lvl="1" indent="-436563">
              <a:spcBef>
                <a:spcPts val="1200"/>
              </a:spcBef>
              <a:buSzPct val="100000"/>
              <a:buFont typeface="Wingdings" pitchFamily="2" charset="2"/>
              <a:buChar char="Ø"/>
              <a:tabLst>
                <a:tab pos="6459538" algn="r"/>
              </a:tabLst>
              <a:defRPr/>
            </a:pPr>
            <a:r>
              <a:rPr lang="en-US" sz="2800" b="1" dirty="0"/>
              <a:t>Wholesale trade 			12.5%</a:t>
            </a:r>
          </a:p>
          <a:p>
            <a:pPr marL="914400" lvl="1" indent="-436563">
              <a:spcBef>
                <a:spcPts val="1200"/>
              </a:spcBef>
              <a:buSzPct val="100000"/>
              <a:buFont typeface="Wingdings" pitchFamily="2" charset="2"/>
              <a:buChar char="Ø"/>
              <a:tabLst>
                <a:tab pos="6459538" algn="r"/>
              </a:tabLst>
              <a:defRPr/>
            </a:pPr>
            <a:r>
              <a:rPr lang="en-US" sz="2800" b="1" dirty="0"/>
              <a:t>Transportation 			11%</a:t>
            </a:r>
          </a:p>
          <a:p>
            <a:pPr marL="914400" lvl="1" indent="-436563">
              <a:spcBef>
                <a:spcPts val="1200"/>
              </a:spcBef>
              <a:buSzPct val="100000"/>
              <a:buFont typeface="Wingdings" pitchFamily="2" charset="2"/>
              <a:buChar char="Ø"/>
              <a:tabLst>
                <a:tab pos="6459538" algn="r"/>
              </a:tabLst>
              <a:defRPr/>
            </a:pPr>
            <a:r>
              <a:rPr lang="en-US" sz="2800" b="1" dirty="0"/>
              <a:t>Retail trade 			9%</a:t>
            </a:r>
          </a:p>
          <a:p>
            <a:pPr marL="914400" lvl="1" indent="-436563">
              <a:spcBef>
                <a:spcPts val="1200"/>
              </a:spcBef>
              <a:buSzPct val="100000"/>
              <a:buFont typeface="Wingdings" pitchFamily="2" charset="2"/>
              <a:buChar char="Ø"/>
              <a:tabLst>
                <a:tab pos="6459538" algn="r"/>
              </a:tabLst>
              <a:defRPr/>
            </a:pPr>
            <a:r>
              <a:rPr lang="en-US" sz="2800" b="1" dirty="0"/>
              <a:t>Mining 			1.2%</a:t>
            </a:r>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53</a:t>
            </a:fld>
            <a:endParaRPr lang="en-US"/>
          </a:p>
        </p:txBody>
      </p:sp>
    </p:spTree>
    <p:extLst>
      <p:ext uri="{BB962C8B-B14F-4D97-AF65-F5344CB8AC3E}">
        <p14:creationId xmlns:p14="http://schemas.microsoft.com/office/powerpoint/2010/main" val="132037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914400"/>
            <a:ext cx="10971372" cy="1066800"/>
          </a:xfrm>
        </p:spPr>
        <p:txBody>
          <a:bodyPr/>
          <a:lstStyle/>
          <a:p>
            <a:pPr algn="ctr"/>
            <a:r>
              <a:rPr lang="en-US" dirty="0"/>
              <a:t>Pre-Operational Check</a:t>
            </a:r>
          </a:p>
        </p:txBody>
      </p:sp>
      <p:sp>
        <p:nvSpPr>
          <p:cNvPr id="3" name="Content Placeholder 2"/>
          <p:cNvSpPr>
            <a:spLocks noGrp="1"/>
          </p:cNvSpPr>
          <p:nvPr>
            <p:ph idx="1"/>
          </p:nvPr>
        </p:nvSpPr>
        <p:spPr>
          <a:xfrm>
            <a:off x="609441" y="2438400"/>
            <a:ext cx="10287000" cy="4190999"/>
          </a:xfrm>
        </p:spPr>
        <p:txBody>
          <a:bodyPr/>
          <a:lstStyle/>
          <a:p>
            <a:pPr marL="452438" indent="-452438">
              <a:spcBef>
                <a:spcPts val="1200"/>
              </a:spcBef>
              <a:buSzPct val="100000"/>
              <a:defRPr/>
            </a:pPr>
            <a:r>
              <a:rPr lang="en-US" dirty="0"/>
              <a:t>Identify Key (Motor) Off inspection criteria. KEY-OFF</a:t>
            </a:r>
          </a:p>
          <a:p>
            <a:pPr marL="452438" indent="-452438">
              <a:spcBef>
                <a:spcPts val="1200"/>
              </a:spcBef>
              <a:buSzPct val="100000"/>
              <a:defRPr/>
            </a:pPr>
            <a:r>
              <a:rPr lang="en-US" dirty="0"/>
              <a:t>Identify Key (Motor) On inspection criteria. KEY-ON</a:t>
            </a:r>
          </a:p>
          <a:p>
            <a:pPr marL="452438" indent="-452438">
              <a:spcBef>
                <a:spcPts val="1200"/>
              </a:spcBef>
              <a:buSzPct val="100000"/>
              <a:defRPr/>
            </a:pPr>
            <a:r>
              <a:rPr lang="en-US" dirty="0"/>
              <a:t>It is important to perform a pre-operational check of the powered industrial truck before operating the vehicle.  </a:t>
            </a:r>
            <a:r>
              <a:rPr lang="en-US" dirty="0">
                <a:solidFill>
                  <a:srgbClr val="FF0000"/>
                </a:solidFill>
              </a:rPr>
              <a:t>(Ref: 1910.178(q)(7))</a:t>
            </a:r>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54</a:t>
            </a:fld>
            <a:endParaRPr lang="en-US"/>
          </a:p>
        </p:txBody>
      </p:sp>
    </p:spTree>
    <p:extLst>
      <p:ext uri="{BB962C8B-B14F-4D97-AF65-F5344CB8AC3E}">
        <p14:creationId xmlns:p14="http://schemas.microsoft.com/office/powerpoint/2010/main" val="408495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990600"/>
            <a:ext cx="10971372" cy="1066800"/>
          </a:xfrm>
        </p:spPr>
        <p:txBody>
          <a:bodyPr/>
          <a:lstStyle/>
          <a:p>
            <a:pPr algn="ctr"/>
            <a:r>
              <a:rPr lang="en-US" dirty="0"/>
              <a:t>Pre-Operational Inspection</a:t>
            </a:r>
          </a:p>
        </p:txBody>
      </p:sp>
      <p:sp>
        <p:nvSpPr>
          <p:cNvPr id="3" name="Content Placeholder 2"/>
          <p:cNvSpPr>
            <a:spLocks noGrp="1"/>
          </p:cNvSpPr>
          <p:nvPr>
            <p:ph idx="1"/>
          </p:nvPr>
        </p:nvSpPr>
        <p:spPr>
          <a:xfrm>
            <a:off x="951627" y="2438400"/>
            <a:ext cx="10287000" cy="4190999"/>
          </a:xfrm>
        </p:spPr>
        <p:txBody>
          <a:bodyPr/>
          <a:lstStyle/>
          <a:p>
            <a:pPr marL="452438" indent="-452438">
              <a:spcBef>
                <a:spcPts val="1200"/>
              </a:spcBef>
              <a:buSzPct val="100000"/>
              <a:defRPr/>
            </a:pPr>
            <a:r>
              <a:rPr lang="en-US" dirty="0"/>
              <a:t>Any powered industrial truck not in safe operating condition is to be removed from service.</a:t>
            </a:r>
          </a:p>
          <a:p>
            <a:pPr marL="452438" indent="-452438">
              <a:spcBef>
                <a:spcPts val="1200"/>
              </a:spcBef>
              <a:buSzPct val="100000"/>
              <a:defRPr/>
            </a:pPr>
            <a:r>
              <a:rPr lang="en-US" dirty="0"/>
              <a:t>The pre-operational check/inspection shall be performed at least daily or prior to use.</a:t>
            </a:r>
          </a:p>
          <a:p>
            <a:pPr marL="452438" indent="-452438">
              <a:spcBef>
                <a:spcPts val="1200"/>
              </a:spcBef>
              <a:buSzPct val="100000"/>
              <a:defRPr/>
            </a:pPr>
            <a:r>
              <a:rPr lang="en-US" dirty="0"/>
              <a:t>The pre-operational check/inspection shall be performed after each shift.</a:t>
            </a:r>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55</a:t>
            </a:fld>
            <a:endParaRPr lang="en-US"/>
          </a:p>
        </p:txBody>
      </p:sp>
    </p:spTree>
    <p:extLst>
      <p:ext uri="{BB962C8B-B14F-4D97-AF65-F5344CB8AC3E}">
        <p14:creationId xmlns:p14="http://schemas.microsoft.com/office/powerpoint/2010/main" val="24018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0840" y="1143000"/>
            <a:ext cx="10971372" cy="1066800"/>
          </a:xfrm>
        </p:spPr>
        <p:txBody>
          <a:bodyPr/>
          <a:lstStyle/>
          <a:p>
            <a:pPr algn="ctr"/>
            <a:r>
              <a:rPr lang="en-US" dirty="0"/>
              <a:t>Operation</a:t>
            </a:r>
          </a:p>
        </p:txBody>
      </p:sp>
      <p:sp>
        <p:nvSpPr>
          <p:cNvPr id="3" name="Content Placeholder 2"/>
          <p:cNvSpPr>
            <a:spLocks noGrp="1"/>
          </p:cNvSpPr>
          <p:nvPr>
            <p:ph idx="1"/>
          </p:nvPr>
        </p:nvSpPr>
        <p:spPr>
          <a:xfrm>
            <a:off x="1065212" y="2514600"/>
            <a:ext cx="10287000" cy="4190999"/>
          </a:xfrm>
        </p:spPr>
        <p:txBody>
          <a:bodyPr/>
          <a:lstStyle/>
          <a:p>
            <a:pPr marL="452438" indent="-452438">
              <a:spcBef>
                <a:spcPts val="1200"/>
              </a:spcBef>
              <a:buSzPct val="100000"/>
              <a:defRPr/>
            </a:pPr>
            <a:r>
              <a:rPr lang="en-US" dirty="0"/>
              <a:t>Only </a:t>
            </a:r>
            <a:r>
              <a:rPr lang="en-US" dirty="0">
                <a:solidFill>
                  <a:srgbClr val="FF0000"/>
                </a:solidFill>
              </a:rPr>
              <a:t>trained</a:t>
            </a:r>
            <a:r>
              <a:rPr lang="en-US" dirty="0"/>
              <a:t> operators </a:t>
            </a:r>
            <a:r>
              <a:rPr lang="en-US" dirty="0">
                <a:solidFill>
                  <a:srgbClr val="FF0000"/>
                </a:solidFill>
              </a:rPr>
              <a:t>certified</a:t>
            </a:r>
            <a:r>
              <a:rPr lang="en-US" dirty="0"/>
              <a:t> and </a:t>
            </a:r>
            <a:r>
              <a:rPr lang="en-US" dirty="0">
                <a:solidFill>
                  <a:srgbClr val="FF0000"/>
                </a:solidFill>
              </a:rPr>
              <a:t>authorized</a:t>
            </a:r>
            <a:r>
              <a:rPr lang="en-US" dirty="0"/>
              <a:t> by the company who are </a:t>
            </a:r>
            <a:r>
              <a:rPr lang="en-US" dirty="0">
                <a:solidFill>
                  <a:srgbClr val="FF0000"/>
                </a:solidFill>
              </a:rPr>
              <a:t>18 years and older</a:t>
            </a:r>
            <a:r>
              <a:rPr lang="en-US" dirty="0"/>
              <a:t> are allowed to operate powered industrial trucks.</a:t>
            </a:r>
          </a:p>
          <a:p>
            <a:pPr marL="452438" indent="-452438">
              <a:spcBef>
                <a:spcPts val="1200"/>
              </a:spcBef>
              <a:buSzPct val="100000"/>
              <a:defRPr/>
            </a:pPr>
            <a:r>
              <a:rPr lang="en-US" dirty="0"/>
              <a:t>You are entrusted with the proper care and operation of an expensive and valuable piece of equipment.</a:t>
            </a:r>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56</a:t>
            </a:fld>
            <a:endParaRPr lang="en-US"/>
          </a:p>
        </p:txBody>
      </p:sp>
    </p:spTree>
    <p:extLst>
      <p:ext uri="{BB962C8B-B14F-4D97-AF65-F5344CB8AC3E}">
        <p14:creationId xmlns:p14="http://schemas.microsoft.com/office/powerpoint/2010/main" val="320133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4169" y="441542"/>
            <a:ext cx="10971372" cy="1066800"/>
          </a:xfrm>
        </p:spPr>
        <p:txBody>
          <a:bodyPr/>
          <a:lstStyle/>
          <a:p>
            <a:pPr algn="ctr"/>
            <a:r>
              <a:rPr lang="en-US" dirty="0"/>
              <a:t>Operation - Versatility</a:t>
            </a:r>
          </a:p>
        </p:txBody>
      </p:sp>
      <p:sp>
        <p:nvSpPr>
          <p:cNvPr id="3" name="Text Placeholder 2"/>
          <p:cNvSpPr>
            <a:spLocks noGrp="1"/>
          </p:cNvSpPr>
          <p:nvPr>
            <p:ph type="body" idx="1"/>
          </p:nvPr>
        </p:nvSpPr>
        <p:spPr>
          <a:xfrm>
            <a:off x="1273491" y="2057400"/>
            <a:ext cx="10287149" cy="990600"/>
          </a:xfrm>
        </p:spPr>
        <p:txBody>
          <a:bodyPr anchor="t">
            <a:normAutofit/>
          </a:bodyPr>
          <a:lstStyle/>
          <a:p>
            <a:pPr marL="3175">
              <a:spcBef>
                <a:spcPts val="1800"/>
              </a:spcBef>
              <a:buClr>
                <a:schemeClr val="tx1">
                  <a:shade val="95000"/>
                </a:schemeClr>
              </a:buClr>
              <a:buSzPct val="65000"/>
              <a:defRPr/>
            </a:pPr>
            <a:r>
              <a:rPr lang="en-US" sz="2800" dirty="0">
                <a:cs typeface="Microsoft Sans Serif" pitchFamily="34" charset="0"/>
              </a:rPr>
              <a:t>Powered industrial trucks are quite versatile. Learning the capacity of the powered industrial truck is important.  </a:t>
            </a:r>
          </a:p>
          <a:p>
            <a:endParaRPr lang="en-US" dirty="0"/>
          </a:p>
        </p:txBody>
      </p:sp>
      <p:pic>
        <p:nvPicPr>
          <p:cNvPr id="7" name="Content Placeholder 6" descr="PHOTO OF CAPACITY LOCATED ON THE LIFT"/>
          <p:cNvPicPr preferRelativeResize="0">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1903412" y="3581400"/>
            <a:ext cx="2875801" cy="1885459"/>
          </a:xfrm>
        </p:spPr>
      </p:pic>
      <p:pic>
        <p:nvPicPr>
          <p:cNvPr id="8" name="Content Placeholder 7" descr="PHOTO OF LIFT"/>
          <p:cNvPicPr preferRelativeResize="0">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6932612" y="3312532"/>
            <a:ext cx="3656648" cy="2742486"/>
          </a:xfrm>
        </p:spPr>
      </p:pic>
      <p:sp>
        <p:nvSpPr>
          <p:cNvPr id="4" name="Slide Number Placeholder 3"/>
          <p:cNvSpPr>
            <a:spLocks noGrp="1"/>
          </p:cNvSpPr>
          <p:nvPr>
            <p:ph type="sldNum" sz="quarter" idx="12"/>
          </p:nvPr>
        </p:nvSpPr>
        <p:spPr/>
        <p:txBody>
          <a:bodyPr/>
          <a:lstStyle/>
          <a:p>
            <a:fld id="{A3F31473-23EB-4724-8B59-FE6D21D89FA4}" type="slidenum">
              <a:rPr lang="en-US" smtClean="0"/>
              <a:t>57</a:t>
            </a:fld>
            <a:endParaRPr lang="en-US"/>
          </a:p>
        </p:txBody>
      </p:sp>
    </p:spTree>
    <p:extLst>
      <p:ext uri="{BB962C8B-B14F-4D97-AF65-F5344CB8AC3E}">
        <p14:creationId xmlns:p14="http://schemas.microsoft.com/office/powerpoint/2010/main" val="243732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914400"/>
            <a:ext cx="10971372" cy="1066800"/>
          </a:xfrm>
        </p:spPr>
        <p:txBody>
          <a:bodyPr/>
          <a:lstStyle/>
          <a:p>
            <a:pPr algn="ctr"/>
            <a:r>
              <a:rPr lang="en-US" dirty="0"/>
              <a:t>Operation - Similarities</a:t>
            </a:r>
          </a:p>
        </p:txBody>
      </p:sp>
      <p:sp>
        <p:nvSpPr>
          <p:cNvPr id="3" name="Content Placeholder 2"/>
          <p:cNvSpPr>
            <a:spLocks noGrp="1"/>
          </p:cNvSpPr>
          <p:nvPr>
            <p:ph idx="1"/>
          </p:nvPr>
        </p:nvSpPr>
        <p:spPr>
          <a:xfrm>
            <a:off x="1256913" y="2209800"/>
            <a:ext cx="10287000" cy="4190999"/>
          </a:xfrm>
        </p:spPr>
        <p:txBody>
          <a:bodyPr/>
          <a:lstStyle/>
          <a:p>
            <a:pPr marL="452438" indent="-452438">
              <a:spcBef>
                <a:spcPts val="1200"/>
              </a:spcBef>
              <a:buSzPct val="100000"/>
              <a:defRPr/>
            </a:pPr>
            <a:r>
              <a:rPr lang="en-US" dirty="0"/>
              <a:t>Understand the similarities and differences between a standard size automobile and that of a powered industrial truck.</a:t>
            </a:r>
          </a:p>
          <a:p>
            <a:endParaRPr lang="en-US" dirty="0"/>
          </a:p>
        </p:txBody>
      </p:sp>
      <p:pic>
        <p:nvPicPr>
          <p:cNvPr id="4" name="Picture 3" descr="PHOTO OF FORKLIFT AND AUTO"/>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5364" y="3962400"/>
            <a:ext cx="8494087" cy="1829308"/>
          </a:xfrm>
          <a:prstGeom prst="rect">
            <a:avLst/>
          </a:prstGeom>
        </p:spPr>
      </p:pic>
      <p:sp>
        <p:nvSpPr>
          <p:cNvPr id="5" name="Slide Number Placeholder 4"/>
          <p:cNvSpPr>
            <a:spLocks noGrp="1"/>
          </p:cNvSpPr>
          <p:nvPr>
            <p:ph type="sldNum" sz="quarter" idx="12"/>
          </p:nvPr>
        </p:nvSpPr>
        <p:spPr/>
        <p:txBody>
          <a:bodyPr/>
          <a:lstStyle/>
          <a:p>
            <a:fld id="{A3F31473-23EB-4724-8B59-FE6D21D89FA4}" type="slidenum">
              <a:rPr lang="en-US" smtClean="0"/>
              <a:t>58</a:t>
            </a:fld>
            <a:endParaRPr lang="en-US"/>
          </a:p>
        </p:txBody>
      </p:sp>
    </p:spTree>
    <p:extLst>
      <p:ext uri="{BB962C8B-B14F-4D97-AF65-F5344CB8AC3E}">
        <p14:creationId xmlns:p14="http://schemas.microsoft.com/office/powerpoint/2010/main" val="6572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152400"/>
            <a:ext cx="10971372" cy="1828800"/>
          </a:xfrm>
        </p:spPr>
        <p:txBody>
          <a:bodyPr>
            <a:normAutofit/>
          </a:bodyPr>
          <a:lstStyle/>
          <a:p>
            <a:pPr algn="ctr"/>
            <a:r>
              <a:rPr lang="en-US" dirty="0"/>
              <a:t>Operation -  Automobiles and lift trucks (forklifts) have many dissimilarities.</a:t>
            </a:r>
            <a:br>
              <a:rPr lang="en-US" dirty="0"/>
            </a:br>
            <a:endParaRPr lang="en-US" dirty="0"/>
          </a:p>
        </p:txBody>
      </p:sp>
      <p:pic>
        <p:nvPicPr>
          <p:cNvPr id="7" name="Picture 6" descr="FORKLIFT PHOTO"/>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7212" y="2362200"/>
            <a:ext cx="2961504" cy="2221128"/>
          </a:xfrm>
          <a:prstGeom prst="rect">
            <a:avLst/>
          </a:prstGeom>
        </p:spPr>
      </p:pic>
      <p:sp>
        <p:nvSpPr>
          <p:cNvPr id="12" name="Rectangle 3"/>
          <p:cNvSpPr txBox="1">
            <a:spLocks noChangeArrowheads="1"/>
          </p:cNvSpPr>
          <p:nvPr/>
        </p:nvSpPr>
        <p:spPr>
          <a:xfrm>
            <a:off x="1674812" y="4724400"/>
            <a:ext cx="3830638" cy="609600"/>
          </a:xfrm>
          <a:prstGeom prst="rect">
            <a:avLst/>
          </a:prstGeom>
          <a:noFill/>
        </p:spPr>
        <p:txBody>
          <a:bodyPr lIns="92075" tIns="46038" rIns="92075" bIns="46038"/>
          <a:lstStyle/>
          <a:p>
            <a:pPr marL="3175" eaLnBrk="1" fontAlgn="auto" hangingPunct="1">
              <a:spcBef>
                <a:spcPct val="20000"/>
              </a:spcBef>
              <a:spcAft>
                <a:spcPts val="0"/>
              </a:spcAft>
              <a:buClr>
                <a:schemeClr val="tx1"/>
              </a:buClr>
              <a:buSzPct val="65000"/>
              <a:defRPr/>
            </a:pPr>
            <a:r>
              <a:rPr lang="en-US" sz="2800" dirty="0">
                <a:cs typeface="Microsoft Sans Serif" pitchFamily="34" charset="0"/>
              </a:rPr>
              <a:t>Lift Trucks (forklifts)</a:t>
            </a:r>
          </a:p>
        </p:txBody>
      </p:sp>
      <p:sp>
        <p:nvSpPr>
          <p:cNvPr id="13" name="Rectangle 3"/>
          <p:cNvSpPr txBox="1">
            <a:spLocks noChangeArrowheads="1"/>
          </p:cNvSpPr>
          <p:nvPr/>
        </p:nvSpPr>
        <p:spPr>
          <a:xfrm>
            <a:off x="1674812" y="5334000"/>
            <a:ext cx="3830638" cy="1371600"/>
          </a:xfrm>
          <a:prstGeom prst="rect">
            <a:avLst/>
          </a:prstGeom>
          <a:noFill/>
        </p:spPr>
        <p:txBody>
          <a:bodyPr lIns="92075" tIns="46038" rIns="92075" bIns="46038"/>
          <a:lstStyle/>
          <a:p>
            <a:pPr marL="460375" indent="-457200" eaLnBrk="1" fontAlgn="auto" hangingPunct="1">
              <a:spcBef>
                <a:spcPct val="20000"/>
              </a:spcBef>
              <a:spcAft>
                <a:spcPts val="0"/>
              </a:spcAft>
              <a:buClr>
                <a:schemeClr val="tx1"/>
              </a:buClr>
              <a:buSzPct val="65000"/>
              <a:buFont typeface="Arial" pitchFamily="34" charset="0"/>
              <a:buChar char="•"/>
              <a:defRPr/>
            </a:pPr>
            <a:r>
              <a:rPr lang="en-US" sz="2800" dirty="0">
                <a:cs typeface="Microsoft Sans Serif" pitchFamily="34" charset="0"/>
              </a:rPr>
              <a:t>High center of gravity</a:t>
            </a:r>
          </a:p>
          <a:p>
            <a:pPr marL="460375" indent="-457200" eaLnBrk="1" fontAlgn="auto" hangingPunct="1">
              <a:spcBef>
                <a:spcPct val="20000"/>
              </a:spcBef>
              <a:spcAft>
                <a:spcPts val="0"/>
              </a:spcAft>
              <a:buClr>
                <a:schemeClr val="tx1"/>
              </a:buClr>
              <a:buSzPct val="65000"/>
              <a:buFont typeface="Arial" pitchFamily="34" charset="0"/>
              <a:buChar char="•"/>
              <a:defRPr/>
            </a:pPr>
            <a:r>
              <a:rPr lang="en-US" sz="2800" dirty="0">
                <a:cs typeface="Microsoft Sans Serif" pitchFamily="34" charset="0"/>
              </a:rPr>
              <a:t>Short, narrow wheel base</a:t>
            </a:r>
          </a:p>
        </p:txBody>
      </p:sp>
      <p:pic>
        <p:nvPicPr>
          <p:cNvPr id="6" name="Picture 5" descr="PHOTO OF AUTO"/>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3081" y="2892389"/>
            <a:ext cx="4208954" cy="1378585"/>
          </a:xfrm>
          <a:prstGeom prst="rect">
            <a:avLst/>
          </a:prstGeom>
        </p:spPr>
      </p:pic>
      <p:sp>
        <p:nvSpPr>
          <p:cNvPr id="14" name="Rectangle 3"/>
          <p:cNvSpPr txBox="1">
            <a:spLocks noChangeArrowheads="1"/>
          </p:cNvSpPr>
          <p:nvPr/>
        </p:nvSpPr>
        <p:spPr>
          <a:xfrm>
            <a:off x="6530975" y="4724400"/>
            <a:ext cx="3830637" cy="609600"/>
          </a:xfrm>
          <a:prstGeom prst="rect">
            <a:avLst/>
          </a:prstGeom>
          <a:noFill/>
        </p:spPr>
        <p:txBody>
          <a:bodyPr lIns="92075" tIns="46038" rIns="92075" bIns="46038"/>
          <a:lstStyle/>
          <a:p>
            <a:pPr marL="3175" eaLnBrk="1" fontAlgn="auto" hangingPunct="1">
              <a:spcBef>
                <a:spcPct val="20000"/>
              </a:spcBef>
              <a:spcAft>
                <a:spcPts val="0"/>
              </a:spcAft>
              <a:buClr>
                <a:schemeClr val="tx1"/>
              </a:buClr>
              <a:buSzPct val="65000"/>
              <a:defRPr/>
            </a:pPr>
            <a:r>
              <a:rPr lang="en-US" sz="2800" dirty="0">
                <a:cs typeface="Microsoft Sans Serif" pitchFamily="34" charset="0"/>
              </a:rPr>
              <a:t>Automobiles</a:t>
            </a:r>
            <a:endParaRPr lang="en-US" dirty="0">
              <a:cs typeface="Microsoft Sans Serif" pitchFamily="34" charset="0"/>
            </a:endParaRPr>
          </a:p>
        </p:txBody>
      </p:sp>
      <p:sp>
        <p:nvSpPr>
          <p:cNvPr id="15" name="Rectangle 3"/>
          <p:cNvSpPr txBox="1">
            <a:spLocks noChangeArrowheads="1"/>
          </p:cNvSpPr>
          <p:nvPr/>
        </p:nvSpPr>
        <p:spPr>
          <a:xfrm>
            <a:off x="6530975" y="5334000"/>
            <a:ext cx="3830637" cy="1524000"/>
          </a:xfrm>
          <a:prstGeom prst="rect">
            <a:avLst/>
          </a:prstGeom>
          <a:noFill/>
        </p:spPr>
        <p:txBody>
          <a:bodyPr lIns="92075" tIns="46038" rIns="92075" bIns="46038"/>
          <a:lstStyle/>
          <a:p>
            <a:pPr marL="460375" indent="-457200" eaLnBrk="1" fontAlgn="auto" hangingPunct="1">
              <a:spcBef>
                <a:spcPct val="20000"/>
              </a:spcBef>
              <a:spcAft>
                <a:spcPts val="0"/>
              </a:spcAft>
              <a:buClr>
                <a:schemeClr val="tx1"/>
              </a:buClr>
              <a:buSzPct val="65000"/>
              <a:buFont typeface="Arial" pitchFamily="34" charset="0"/>
              <a:buChar char="•"/>
              <a:defRPr/>
            </a:pPr>
            <a:r>
              <a:rPr lang="en-US" sz="2800" dirty="0">
                <a:cs typeface="Microsoft Sans Serif" pitchFamily="34" charset="0"/>
              </a:rPr>
              <a:t>Low center of gravity</a:t>
            </a:r>
          </a:p>
          <a:p>
            <a:pPr marL="460375" indent="-457200" eaLnBrk="1" fontAlgn="auto" hangingPunct="1">
              <a:spcBef>
                <a:spcPct val="20000"/>
              </a:spcBef>
              <a:spcAft>
                <a:spcPts val="0"/>
              </a:spcAft>
              <a:buClr>
                <a:schemeClr val="tx1"/>
              </a:buClr>
              <a:buSzPct val="65000"/>
              <a:buFont typeface="Arial" pitchFamily="34" charset="0"/>
              <a:buChar char="•"/>
              <a:defRPr/>
            </a:pPr>
            <a:r>
              <a:rPr lang="en-US" sz="2800" dirty="0">
                <a:cs typeface="Microsoft Sans Serif" pitchFamily="34" charset="0"/>
              </a:rPr>
              <a:t>Long, wide wheel base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3F31473-23EB-4724-8B59-FE6D21D89FA4}" type="slidenum">
              <a:rPr lang="en-US" smtClean="0"/>
              <a:t>59</a:t>
            </a:fld>
            <a:endParaRPr lang="en-US"/>
          </a:p>
        </p:txBody>
      </p:sp>
    </p:spTree>
    <p:extLst>
      <p:ext uri="{BB962C8B-B14F-4D97-AF65-F5344CB8AC3E}">
        <p14:creationId xmlns:p14="http://schemas.microsoft.com/office/powerpoint/2010/main" val="280114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OSHA’s Mission</a:t>
            </a:r>
          </a:p>
        </p:txBody>
      </p:sp>
      <p:sp>
        <p:nvSpPr>
          <p:cNvPr id="14" name="Content Placeholder 13"/>
          <p:cNvSpPr>
            <a:spLocks noGrp="1"/>
          </p:cNvSpPr>
          <p:nvPr>
            <p:ph idx="1"/>
          </p:nvPr>
        </p:nvSpPr>
        <p:spPr>
          <a:xfrm>
            <a:off x="951627" y="2165352"/>
            <a:ext cx="10287000" cy="4190999"/>
          </a:xfrm>
        </p:spPr>
        <p:txBody>
          <a:bodyPr>
            <a:normAutofit fontScale="92500" lnSpcReduction="20000"/>
          </a:bodyPr>
          <a:lstStyle/>
          <a:p>
            <a:r>
              <a:rPr lang="en-US" altLang="en-US" sz="3000" dirty="0"/>
              <a:t>The mission of OSHA is to assure safe and healthful working conditions for working men and women by setting and enforcing standards and by providing training, outreach, education and assistance. </a:t>
            </a:r>
          </a:p>
          <a:p>
            <a:endParaRPr lang="en-US" altLang="en-US" sz="3000" dirty="0"/>
          </a:p>
          <a:p>
            <a:r>
              <a:rPr lang="en-US" altLang="en-US" sz="3000" dirty="0"/>
              <a:t>OSHA does this by: </a:t>
            </a:r>
          </a:p>
          <a:p>
            <a:pPr lvl="1"/>
            <a:r>
              <a:rPr lang="en-US" altLang="en-US" sz="3000" dirty="0"/>
              <a:t>Developing job safety and health standards and enforcing them through worksite inspections</a:t>
            </a:r>
          </a:p>
          <a:p>
            <a:pPr marL="330200" lvl="1" indent="0">
              <a:buNone/>
            </a:pPr>
            <a:endParaRPr lang="en-US" altLang="en-US" sz="3000" dirty="0"/>
          </a:p>
          <a:p>
            <a:pPr lvl="1"/>
            <a:r>
              <a:rPr lang="en-US" altLang="en-US" sz="3000" dirty="0"/>
              <a:t>Providing training programs to increase knowledge about occupational safety and health</a:t>
            </a:r>
          </a:p>
          <a:p>
            <a:endParaRPr lang="en-US" dirty="0"/>
          </a:p>
          <a:p>
            <a:endParaRPr lang="en-US" dirty="0"/>
          </a:p>
        </p:txBody>
      </p:sp>
      <p:sp>
        <p:nvSpPr>
          <p:cNvPr id="2" name="Slide Number Placeholder 1"/>
          <p:cNvSpPr>
            <a:spLocks noGrp="1"/>
          </p:cNvSpPr>
          <p:nvPr>
            <p:ph type="sldNum" sz="quarter" idx="12"/>
          </p:nvPr>
        </p:nvSpPr>
        <p:spPr/>
        <p:txBody>
          <a:bodyPr/>
          <a:lstStyle/>
          <a:p>
            <a:fld id="{A3F31473-23EB-4724-8B59-FE6D21D89FA4}" type="slidenum">
              <a:rPr lang="en-US" smtClean="0"/>
              <a:t>6</a:t>
            </a:fld>
            <a:endParaRPr lang="en-US"/>
          </a:p>
        </p:txBody>
      </p:sp>
    </p:spTree>
    <p:extLst>
      <p:ext uri="{BB962C8B-B14F-4D97-AF65-F5344CB8AC3E}">
        <p14:creationId xmlns:p14="http://schemas.microsoft.com/office/powerpoint/2010/main" val="227936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4426" y="914400"/>
            <a:ext cx="10971372" cy="1066800"/>
          </a:xfrm>
        </p:spPr>
        <p:txBody>
          <a:bodyPr/>
          <a:lstStyle/>
          <a:p>
            <a:pPr algn="ctr"/>
            <a:r>
              <a:rPr lang="en-US" dirty="0"/>
              <a:t>PIT Operation</a:t>
            </a:r>
          </a:p>
        </p:txBody>
      </p:sp>
      <p:sp>
        <p:nvSpPr>
          <p:cNvPr id="3" name="Content Placeholder 2"/>
          <p:cNvSpPr>
            <a:spLocks noGrp="1"/>
          </p:cNvSpPr>
          <p:nvPr>
            <p:ph idx="1"/>
          </p:nvPr>
        </p:nvSpPr>
        <p:spPr>
          <a:xfrm>
            <a:off x="836612" y="2438400"/>
            <a:ext cx="10287000" cy="4190999"/>
          </a:xfrm>
        </p:spPr>
        <p:txBody>
          <a:bodyPr>
            <a:normAutofit/>
          </a:bodyPr>
          <a:lstStyle/>
          <a:p>
            <a:pPr marL="452438" indent="-452438">
              <a:spcBef>
                <a:spcPts val="1200"/>
              </a:spcBef>
              <a:buSzPct val="100000"/>
              <a:defRPr/>
            </a:pPr>
            <a:r>
              <a:rPr lang="en-US" dirty="0"/>
              <a:t>Powered industrial trucks are specialized machines with unique operating characteristics designed to perform specific jobs.</a:t>
            </a:r>
          </a:p>
          <a:p>
            <a:pPr marL="452438" indent="-452438">
              <a:spcBef>
                <a:spcPts val="1200"/>
              </a:spcBef>
              <a:buSzPct val="100000"/>
              <a:defRPr/>
            </a:pPr>
            <a:r>
              <a:rPr lang="en-US" dirty="0"/>
              <a:t>Function and operation are not like an automobile.</a:t>
            </a:r>
          </a:p>
          <a:p>
            <a:pPr marL="452438" indent="-452438">
              <a:spcBef>
                <a:spcPts val="1200"/>
              </a:spcBef>
              <a:buSzPct val="100000"/>
              <a:defRPr/>
            </a:pPr>
            <a:r>
              <a:rPr lang="en-US" dirty="0"/>
              <a:t>Never assume you can operate a powered industrial truck in the same manner as you would an automobile.</a:t>
            </a:r>
          </a:p>
          <a:p>
            <a:pPr marL="452438" indent="-452438">
              <a:spcBef>
                <a:spcPts val="1200"/>
              </a:spcBef>
              <a:buSzPct val="100000"/>
              <a:defRPr/>
            </a:pPr>
            <a:r>
              <a:rPr lang="en-US" dirty="0"/>
              <a:t>Never assume one forklift operates just like another. </a:t>
            </a:r>
          </a:p>
          <a:p>
            <a:pPr marL="452438" indent="-452438">
              <a:spcBef>
                <a:spcPts val="1200"/>
              </a:spcBef>
              <a:buSzPct val="100000"/>
              <a:defRPr/>
            </a:pPr>
            <a:endParaRPr lang="en-US" dirty="0"/>
          </a:p>
          <a:p>
            <a:pPr marL="452438" indent="-452438">
              <a:spcBef>
                <a:spcPts val="1200"/>
              </a:spcBef>
              <a:buSzPct val="100000"/>
              <a:defRPr/>
            </a:pP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60</a:t>
            </a:fld>
            <a:endParaRPr lang="en-US"/>
          </a:p>
        </p:txBody>
      </p:sp>
    </p:spTree>
    <p:extLst>
      <p:ext uri="{BB962C8B-B14F-4D97-AF65-F5344CB8AC3E}">
        <p14:creationId xmlns:p14="http://schemas.microsoft.com/office/powerpoint/2010/main" val="40273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609600"/>
            <a:ext cx="9220200" cy="1066800"/>
          </a:xfrm>
        </p:spPr>
        <p:txBody>
          <a:bodyPr/>
          <a:lstStyle/>
          <a:p>
            <a:pPr algn="ctr"/>
            <a:r>
              <a:rPr lang="en-US" dirty="0"/>
              <a:t>Operation – Data Plate</a:t>
            </a:r>
          </a:p>
        </p:txBody>
      </p:sp>
      <p:sp>
        <p:nvSpPr>
          <p:cNvPr id="3" name="Content Placeholder 2"/>
          <p:cNvSpPr>
            <a:spLocks noGrp="1"/>
          </p:cNvSpPr>
          <p:nvPr>
            <p:ph idx="1"/>
          </p:nvPr>
        </p:nvSpPr>
        <p:spPr>
          <a:xfrm>
            <a:off x="951627" y="2681869"/>
            <a:ext cx="10287000" cy="4190999"/>
          </a:xfrm>
        </p:spPr>
        <p:txBody>
          <a:bodyPr/>
          <a:lstStyle/>
          <a:p>
            <a:pPr marL="452438" indent="-452438">
              <a:spcBef>
                <a:spcPts val="1200"/>
              </a:spcBef>
              <a:buSzPct val="100000"/>
              <a:defRPr/>
            </a:pPr>
            <a:r>
              <a:rPr lang="en-US" dirty="0"/>
              <a:t>Each powered industrial truck has a data plate.</a:t>
            </a:r>
          </a:p>
          <a:p>
            <a:pPr marL="452438" indent="-452438">
              <a:spcBef>
                <a:spcPts val="1200"/>
              </a:spcBef>
              <a:buSzPct val="100000"/>
              <a:defRPr/>
            </a:pPr>
            <a:r>
              <a:rPr lang="en-US" dirty="0"/>
              <a:t>This data plate will indicate the maximum weight the truck can handle without overloading it.</a:t>
            </a:r>
          </a:p>
          <a:p>
            <a:pPr marL="452438" indent="-452438">
              <a:spcBef>
                <a:spcPts val="1200"/>
              </a:spcBef>
              <a:buSzPct val="100000"/>
              <a:defRPr/>
            </a:pPr>
            <a:r>
              <a:rPr lang="en-US" dirty="0"/>
              <a:t>It will also indicate maximum loads, depending on the load center.  </a:t>
            </a:r>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61</a:t>
            </a:fld>
            <a:endParaRPr lang="en-US"/>
          </a:p>
        </p:txBody>
      </p:sp>
    </p:spTree>
    <p:extLst>
      <p:ext uri="{BB962C8B-B14F-4D97-AF65-F5344CB8AC3E}">
        <p14:creationId xmlns:p14="http://schemas.microsoft.com/office/powerpoint/2010/main" val="16577391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7379" y="374331"/>
            <a:ext cx="10971372" cy="1209624"/>
          </a:xfrm>
        </p:spPr>
        <p:txBody>
          <a:bodyPr>
            <a:normAutofit/>
          </a:bodyPr>
          <a:lstStyle/>
          <a:p>
            <a:pPr algn="ctr"/>
            <a:r>
              <a:rPr lang="en-US" dirty="0"/>
              <a:t>Sample Data Plates</a:t>
            </a:r>
            <a:br>
              <a:rPr lang="en-US" dirty="0"/>
            </a:br>
            <a:endParaRPr lang="en-US" dirty="0"/>
          </a:p>
        </p:txBody>
      </p:sp>
      <p:pic>
        <p:nvPicPr>
          <p:cNvPr id="7" name="Content Placeholder 6" descr="PHOTO OF RATED CAPACITY SIGNAGE"/>
          <p:cNvPicPr preferRelativeResize="0">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 y="2695945"/>
            <a:ext cx="6180115" cy="3861658"/>
          </a:xfrm>
        </p:spPr>
      </p:pic>
      <p:pic>
        <p:nvPicPr>
          <p:cNvPr id="8" name="Content Placeholder 7" descr="WARNING LABEL"/>
          <p:cNvPicPr preferRelativeResize="0">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6533108" y="2772146"/>
            <a:ext cx="5665899" cy="3711523"/>
          </a:xfrm>
        </p:spPr>
      </p:pic>
      <p:sp>
        <p:nvSpPr>
          <p:cNvPr id="4" name="Slide Number Placeholder 3"/>
          <p:cNvSpPr>
            <a:spLocks noGrp="1"/>
          </p:cNvSpPr>
          <p:nvPr>
            <p:ph type="sldNum" sz="quarter" idx="12"/>
          </p:nvPr>
        </p:nvSpPr>
        <p:spPr/>
        <p:txBody>
          <a:bodyPr/>
          <a:lstStyle/>
          <a:p>
            <a:fld id="{A3F31473-23EB-4724-8B59-FE6D21D89FA4}" type="slidenum">
              <a:rPr lang="en-US" smtClean="0"/>
              <a:t>62</a:t>
            </a:fld>
            <a:endParaRPr lang="en-US"/>
          </a:p>
        </p:txBody>
      </p:sp>
    </p:spTree>
    <p:extLst>
      <p:ext uri="{BB962C8B-B14F-4D97-AF65-F5344CB8AC3E}">
        <p14:creationId xmlns:p14="http://schemas.microsoft.com/office/powerpoint/2010/main" val="40562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43540"/>
            <a:ext cx="7282876" cy="606960"/>
          </a:xfrm>
        </p:spPr>
        <p:txBody>
          <a:bodyPr/>
          <a:lstStyle/>
          <a:p>
            <a:pPr algn="ctr"/>
            <a:r>
              <a:rPr lang="en-US" dirty="0"/>
              <a:t>Operation - Warning</a:t>
            </a:r>
          </a:p>
        </p:txBody>
      </p:sp>
      <p:grpSp>
        <p:nvGrpSpPr>
          <p:cNvPr id="3" name="Group 2">
            <a:extLst>
              <a:ext uri="{C183D7F6-B498-43B3-948B-1728B52AA6E4}">
                <adec:decorative xmlns:adec="http://schemas.microsoft.com/office/drawing/2017/decorative" val="1"/>
              </a:ext>
            </a:extLst>
          </p:cNvPr>
          <p:cNvGrpSpPr/>
          <p:nvPr/>
        </p:nvGrpSpPr>
        <p:grpSpPr>
          <a:xfrm>
            <a:off x="1079136" y="987960"/>
            <a:ext cx="10031981" cy="5648330"/>
            <a:chOff x="1675527" y="1879717"/>
            <a:chExt cx="8448134" cy="4756573"/>
          </a:xfrm>
        </p:grpSpPr>
        <p:cxnSp>
          <p:nvCxnSpPr>
            <p:cNvPr id="51" name="Straight Connector 50"/>
            <p:cNvCxnSpPr/>
            <p:nvPr/>
          </p:nvCxnSpPr>
          <p:spPr>
            <a:xfrm>
              <a:off x="2962723" y="4230520"/>
              <a:ext cx="24689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857733" y="1879717"/>
              <a:ext cx="2000933" cy="4404061"/>
              <a:chOff x="1355278" y="795337"/>
              <a:chExt cx="2341216" cy="5153025"/>
            </a:xfrm>
          </p:grpSpPr>
          <p:sp>
            <p:nvSpPr>
              <p:cNvPr id="70" name="Rectangle 69"/>
              <p:cNvSpPr/>
              <p:nvPr/>
            </p:nvSpPr>
            <p:spPr>
              <a:xfrm>
                <a:off x="3430539" y="795337"/>
                <a:ext cx="265955" cy="515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254791" y="1994958"/>
                <a:ext cx="160759"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flipV="1">
                <a:off x="1355278" y="3595158"/>
                <a:ext cx="188258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p:cNvSpPr/>
            <p:nvPr/>
          </p:nvSpPr>
          <p:spPr>
            <a:xfrm>
              <a:off x="3347687" y="2313882"/>
              <a:ext cx="2083992" cy="19252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025314" y="2921713"/>
              <a:ext cx="720444" cy="716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flipV="1">
              <a:off x="4391281" y="2217213"/>
              <a:ext cx="0" cy="307239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385537" y="5289608"/>
              <a:ext cx="1040398" cy="0"/>
            </a:xfrm>
            <a:prstGeom prst="straightConnector1">
              <a:avLst/>
            </a:prstGeom>
            <a:ln w="5715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2965509" y="3237162"/>
              <a:ext cx="2787" cy="1009432"/>
            </a:xfrm>
            <a:prstGeom prst="straightConnector1">
              <a:avLst/>
            </a:prstGeom>
            <a:ln w="5715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2962723" y="4239133"/>
              <a:ext cx="5572" cy="2397157"/>
            </a:xfrm>
            <a:prstGeom prst="straightConnector1">
              <a:avLst/>
            </a:prstGeom>
            <a:ln w="5715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012207" y="6636290"/>
              <a:ext cx="672070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479763" y="4239133"/>
              <a:ext cx="1400" cy="108575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6016107" y="4243305"/>
              <a:ext cx="4107554" cy="2367681"/>
              <a:chOff x="3880709" y="3560882"/>
              <a:chExt cx="4806092" cy="2770333"/>
            </a:xfrm>
          </p:grpSpPr>
          <p:sp>
            <p:nvSpPr>
              <p:cNvPr id="64" name="Rectangle 63"/>
              <p:cNvSpPr/>
              <p:nvPr/>
            </p:nvSpPr>
            <p:spPr>
              <a:xfrm>
                <a:off x="6397204" y="3992801"/>
                <a:ext cx="1693178" cy="14956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16200000">
                <a:off x="6415817" y="3521512"/>
                <a:ext cx="2231614" cy="2310354"/>
              </a:xfrm>
              <a:prstGeom prst="triangle">
                <a:avLst>
                  <a:gd name="adj" fmla="val 408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239917" y="4825140"/>
                <a:ext cx="3446884" cy="9673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958804" y="4181475"/>
                <a:ext cx="1524000" cy="14956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880709" y="4856003"/>
                <a:ext cx="1602095" cy="1475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572057" y="5257800"/>
                <a:ext cx="1114744" cy="10734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1675527" y="5176121"/>
              <a:ext cx="856404" cy="1267443"/>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a:t>
              </a:r>
            </a:p>
          </p:txBody>
        </p:sp>
        <p:sp>
          <p:nvSpPr>
            <p:cNvPr id="74" name="Rectangle 73"/>
            <p:cNvSpPr/>
            <p:nvPr/>
          </p:nvSpPr>
          <p:spPr>
            <a:xfrm>
              <a:off x="4500210" y="5176121"/>
              <a:ext cx="816796" cy="1267443"/>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a:t>
              </a:r>
            </a:p>
          </p:txBody>
        </p:sp>
        <p:sp>
          <p:nvSpPr>
            <p:cNvPr id="75" name="Rectangle 74"/>
            <p:cNvSpPr/>
            <p:nvPr/>
          </p:nvSpPr>
          <p:spPr>
            <a:xfrm>
              <a:off x="1695331" y="3047337"/>
              <a:ext cx="816796" cy="1267443"/>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a:t>
              </a:r>
            </a:p>
          </p:txBody>
        </p:sp>
        <p:cxnSp>
          <p:nvCxnSpPr>
            <p:cNvPr id="78" name="Straight Connector 77"/>
            <p:cNvCxnSpPr/>
            <p:nvPr/>
          </p:nvCxnSpPr>
          <p:spPr>
            <a:xfrm>
              <a:off x="2962723" y="3289131"/>
              <a:ext cx="24689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 name="Group 4" descr="Toyota Forklift Truck operation"/>
          <p:cNvGrpSpPr/>
          <p:nvPr/>
        </p:nvGrpSpPr>
        <p:grpSpPr>
          <a:xfrm>
            <a:off x="6335315" y="221709"/>
            <a:ext cx="5778898" cy="3470589"/>
            <a:chOff x="3989758" y="-248074"/>
            <a:chExt cx="5163086" cy="3221562"/>
          </a:xfrm>
        </p:grpSpPr>
        <p:pic>
          <p:nvPicPr>
            <p:cNvPr id="32" name="Picture 31" descr="PICTURE OF CAPACITY SIGNAGE AND FORKLIFT LOAD"/>
            <p:cNvPicPr preferRelativeResize="0">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89758" y="-248074"/>
              <a:ext cx="5163086" cy="322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4187404" y="1528762"/>
              <a:ext cx="1066800" cy="990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4" name="TextBox 3"/>
            <p:cNvSpPr txBox="1">
              <a:spLocks noChangeArrowheads="1"/>
            </p:cNvSpPr>
            <p:nvPr/>
          </p:nvSpPr>
          <p:spPr bwMode="auto">
            <a:xfrm>
              <a:off x="5482804" y="1158875"/>
              <a:ext cx="730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chemeClr val="bg1"/>
                  </a:solidFill>
                </a:rPr>
                <a:t>131.5</a:t>
              </a:r>
            </a:p>
          </p:txBody>
        </p:sp>
        <p:sp>
          <p:nvSpPr>
            <p:cNvPr id="35" name="TextBox 9"/>
            <p:cNvSpPr txBox="1">
              <a:spLocks noChangeArrowheads="1"/>
            </p:cNvSpPr>
            <p:nvPr/>
          </p:nvSpPr>
          <p:spPr bwMode="auto">
            <a:xfrm>
              <a:off x="5025604" y="625475"/>
              <a:ext cx="730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chemeClr val="bg1"/>
                  </a:solidFill>
                </a:rPr>
                <a:t>8380</a:t>
              </a:r>
            </a:p>
          </p:txBody>
        </p:sp>
        <p:sp>
          <p:nvSpPr>
            <p:cNvPr id="36" name="TextBox 10"/>
            <p:cNvSpPr txBox="1">
              <a:spLocks noChangeArrowheads="1"/>
            </p:cNvSpPr>
            <p:nvPr/>
          </p:nvSpPr>
          <p:spPr bwMode="auto">
            <a:xfrm>
              <a:off x="5271667" y="1833562"/>
              <a:ext cx="730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chemeClr val="bg1"/>
                  </a:solidFill>
                </a:rPr>
                <a:t>5500</a:t>
              </a:r>
            </a:p>
          </p:txBody>
        </p:sp>
        <p:sp>
          <p:nvSpPr>
            <p:cNvPr id="37" name="TextBox 11"/>
            <p:cNvSpPr txBox="1">
              <a:spLocks noChangeArrowheads="1"/>
            </p:cNvSpPr>
            <p:nvPr/>
          </p:nvSpPr>
          <p:spPr bwMode="auto">
            <a:xfrm>
              <a:off x="5271667" y="2028825"/>
              <a:ext cx="730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chemeClr val="bg1"/>
                  </a:solidFill>
                </a:rPr>
                <a:t>5000</a:t>
              </a:r>
            </a:p>
          </p:txBody>
        </p:sp>
        <p:sp>
          <p:nvSpPr>
            <p:cNvPr id="38" name="TextBox 12"/>
            <p:cNvSpPr txBox="1">
              <a:spLocks noChangeArrowheads="1"/>
            </p:cNvSpPr>
            <p:nvPr/>
          </p:nvSpPr>
          <p:spPr bwMode="auto">
            <a:xfrm>
              <a:off x="5271667" y="2214562"/>
              <a:ext cx="730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chemeClr val="bg1"/>
                  </a:solidFill>
                </a:rPr>
                <a:t>4400</a:t>
              </a:r>
            </a:p>
          </p:txBody>
        </p:sp>
        <p:sp>
          <p:nvSpPr>
            <p:cNvPr id="39" name="TextBox 13"/>
            <p:cNvSpPr txBox="1">
              <a:spLocks noChangeArrowheads="1"/>
            </p:cNvSpPr>
            <p:nvPr/>
          </p:nvSpPr>
          <p:spPr bwMode="auto">
            <a:xfrm>
              <a:off x="6397204" y="1833562"/>
              <a:ext cx="730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chemeClr val="bg1"/>
                  </a:solidFill>
                </a:rPr>
                <a:t>20</a:t>
              </a:r>
            </a:p>
          </p:txBody>
        </p:sp>
        <p:sp>
          <p:nvSpPr>
            <p:cNvPr id="40" name="TextBox 14"/>
            <p:cNvSpPr txBox="1">
              <a:spLocks noChangeArrowheads="1"/>
            </p:cNvSpPr>
            <p:nvPr/>
          </p:nvSpPr>
          <p:spPr bwMode="auto">
            <a:xfrm>
              <a:off x="6397204" y="2028825"/>
              <a:ext cx="730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chemeClr val="bg1"/>
                  </a:solidFill>
                </a:rPr>
                <a:t>24</a:t>
              </a:r>
            </a:p>
          </p:txBody>
        </p:sp>
        <p:sp>
          <p:nvSpPr>
            <p:cNvPr id="41" name="TextBox 15"/>
            <p:cNvSpPr txBox="1">
              <a:spLocks noChangeArrowheads="1"/>
            </p:cNvSpPr>
            <p:nvPr/>
          </p:nvSpPr>
          <p:spPr bwMode="auto">
            <a:xfrm>
              <a:off x="6397204" y="2214562"/>
              <a:ext cx="730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chemeClr val="bg1"/>
                  </a:solidFill>
                </a:rPr>
                <a:t>30</a:t>
              </a:r>
            </a:p>
          </p:txBody>
        </p:sp>
        <p:sp>
          <p:nvSpPr>
            <p:cNvPr id="42" name="TextBox 16"/>
            <p:cNvSpPr txBox="1">
              <a:spLocks noChangeArrowheads="1"/>
            </p:cNvSpPr>
            <p:nvPr/>
          </p:nvSpPr>
          <p:spPr bwMode="auto">
            <a:xfrm>
              <a:off x="7616404" y="795337"/>
              <a:ext cx="865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chemeClr val="bg1"/>
                  </a:solidFill>
                </a:rPr>
                <a:t>120PSI</a:t>
              </a:r>
            </a:p>
          </p:txBody>
        </p:sp>
        <p:sp>
          <p:nvSpPr>
            <p:cNvPr id="43" name="TextBox 17"/>
            <p:cNvSpPr txBox="1">
              <a:spLocks noChangeArrowheads="1"/>
            </p:cNvSpPr>
            <p:nvPr/>
          </p:nvSpPr>
          <p:spPr bwMode="auto">
            <a:xfrm>
              <a:off x="7627517" y="965200"/>
              <a:ext cx="865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solidFill>
                    <a:schemeClr val="bg1"/>
                  </a:solidFill>
                </a:rPr>
                <a:t>100PSI</a:t>
              </a:r>
            </a:p>
          </p:txBody>
        </p:sp>
      </p:grpSp>
      <p:sp>
        <p:nvSpPr>
          <p:cNvPr id="4" name="Slide Number Placeholder 3"/>
          <p:cNvSpPr>
            <a:spLocks noGrp="1"/>
          </p:cNvSpPr>
          <p:nvPr>
            <p:ph type="sldNum" sz="quarter" idx="12"/>
          </p:nvPr>
        </p:nvSpPr>
        <p:spPr/>
        <p:txBody>
          <a:bodyPr/>
          <a:lstStyle/>
          <a:p>
            <a:fld id="{A3F31473-23EB-4724-8B59-FE6D21D89FA4}" type="slidenum">
              <a:rPr lang="en-US" smtClean="0"/>
              <a:t>63</a:t>
            </a:fld>
            <a:endParaRPr lang="en-US"/>
          </a:p>
        </p:txBody>
      </p:sp>
    </p:spTree>
    <p:extLst>
      <p:ext uri="{BB962C8B-B14F-4D97-AF65-F5344CB8AC3E}">
        <p14:creationId xmlns:p14="http://schemas.microsoft.com/office/powerpoint/2010/main" val="103010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Operation –Stability Triangle</a:t>
            </a:r>
          </a:p>
        </p:txBody>
      </p:sp>
      <p:sp>
        <p:nvSpPr>
          <p:cNvPr id="3" name="Content Placeholder 2"/>
          <p:cNvSpPr>
            <a:spLocks noGrp="1"/>
          </p:cNvSpPr>
          <p:nvPr>
            <p:ph idx="1"/>
          </p:nvPr>
        </p:nvSpPr>
        <p:spPr>
          <a:xfrm>
            <a:off x="609441" y="1676400"/>
            <a:ext cx="11199971" cy="1828799"/>
          </a:xfrm>
        </p:spPr>
        <p:txBody>
          <a:bodyPr>
            <a:normAutofit/>
          </a:bodyPr>
          <a:lstStyle/>
          <a:p>
            <a:pPr marL="452438" indent="-452438">
              <a:spcBef>
                <a:spcPts val="1200"/>
              </a:spcBef>
              <a:buSzPct val="100000"/>
              <a:defRPr/>
            </a:pPr>
            <a:r>
              <a:rPr lang="en-US" sz="3200" dirty="0"/>
              <a:t>The powered industrial truck is a precision piece of equipment set up on a fulcrum and lever balance.</a:t>
            </a:r>
          </a:p>
          <a:p>
            <a:pPr marL="452438" indent="-452438">
              <a:spcBef>
                <a:spcPts val="1200"/>
              </a:spcBef>
              <a:buSzPct val="100000"/>
              <a:defRPr/>
            </a:pPr>
            <a:r>
              <a:rPr lang="en-US" sz="3200" dirty="0"/>
              <a:t>Operate the vehicle inside its stability (operating) triangle.</a:t>
            </a:r>
          </a:p>
          <a:p>
            <a:endParaRPr lang="en-US" sz="3200" dirty="0"/>
          </a:p>
        </p:txBody>
      </p:sp>
      <p:grpSp>
        <p:nvGrpSpPr>
          <p:cNvPr id="9" name="Group 8" descr="stable triangle"/>
          <p:cNvGrpSpPr>
            <a:grpSpLocks noChangeAspect="1"/>
          </p:cNvGrpSpPr>
          <p:nvPr/>
        </p:nvGrpSpPr>
        <p:grpSpPr>
          <a:xfrm>
            <a:off x="1141412" y="4243469"/>
            <a:ext cx="9062619" cy="1870896"/>
            <a:chOff x="1680994" y="4243469"/>
            <a:chExt cx="9062619" cy="1870896"/>
          </a:xfrm>
        </p:grpSpPr>
        <p:pic>
          <p:nvPicPr>
            <p:cNvPr id="4" name="Picture 3" descr="PHOTO WITH TRIANGE"/>
            <p:cNvPicPr preferRelativeResize="0">
              <a:picLocks noChangeAspect="1"/>
            </p:cNvPicPr>
            <p:nvPr/>
          </p:nvPicPr>
          <p:blipFill>
            <a:blip r:embed="rId3">
              <a:extLst>
                <a:ext uri="{28A0092B-C50C-407E-A947-70E740481C1C}">
                  <a14:useLocalDpi xmlns:a14="http://schemas.microsoft.com/office/drawing/2010/main"/>
                </a:ext>
              </a:extLst>
            </a:blip>
            <a:stretch>
              <a:fillRect/>
            </a:stretch>
          </p:blipFill>
          <p:spPr>
            <a:xfrm>
              <a:off x="8267758" y="4243469"/>
              <a:ext cx="2475855" cy="1847369"/>
            </a:xfrm>
            <a:prstGeom prst="rect">
              <a:avLst/>
            </a:prstGeom>
          </p:spPr>
        </p:pic>
        <p:sp>
          <p:nvSpPr>
            <p:cNvPr id="5" name="TextBox 4"/>
            <p:cNvSpPr txBox="1"/>
            <p:nvPr/>
          </p:nvSpPr>
          <p:spPr>
            <a:xfrm>
              <a:off x="1680994" y="4843989"/>
              <a:ext cx="4558375" cy="646331"/>
            </a:xfrm>
            <a:prstGeom prst="rect">
              <a:avLst/>
            </a:prstGeom>
            <a:noFill/>
          </p:spPr>
          <p:txBody>
            <a:bodyPr wrap="square" rtlCol="0">
              <a:spAutoFit/>
            </a:bodyPr>
            <a:lstStyle/>
            <a:p>
              <a:pPr algn="ctr"/>
              <a:r>
                <a:rPr lang="en-US" sz="3600" b="1" dirty="0">
                  <a:solidFill>
                    <a:srgbClr val="FF0000"/>
                  </a:solidFill>
                  <a:latin typeface="+mn-lt"/>
                </a:rPr>
                <a:t>STABILITY TRIANGLE</a:t>
              </a:r>
            </a:p>
          </p:txBody>
        </p:sp>
        <p:cxnSp>
          <p:nvCxnSpPr>
            <p:cNvPr id="6" name="Straight Arrow Connector 5"/>
            <p:cNvCxnSpPr/>
            <p:nvPr/>
          </p:nvCxnSpPr>
          <p:spPr>
            <a:xfrm>
              <a:off x="6209426" y="5333998"/>
              <a:ext cx="2032211" cy="780367"/>
            </a:xfrm>
            <a:prstGeom prst="straightConnector1">
              <a:avLst/>
            </a:prstGeom>
            <a:ln w="92075">
              <a:solidFill>
                <a:srgbClr val="FF0000"/>
              </a:solidFill>
              <a:tailEnd type="triangle"/>
            </a:ln>
          </p:spPr>
          <p:style>
            <a:lnRef idx="1">
              <a:schemeClr val="dk1"/>
            </a:lnRef>
            <a:fillRef idx="0">
              <a:schemeClr val="dk1"/>
            </a:fillRef>
            <a:effectRef idx="0">
              <a:schemeClr val="dk1"/>
            </a:effectRef>
            <a:fontRef idx="minor">
              <a:schemeClr val="tx1"/>
            </a:fontRef>
          </p:style>
        </p:cxnSp>
      </p:grpSp>
      <p:sp>
        <p:nvSpPr>
          <p:cNvPr id="7" name="Slide Number Placeholder 6"/>
          <p:cNvSpPr>
            <a:spLocks noGrp="1"/>
          </p:cNvSpPr>
          <p:nvPr>
            <p:ph type="sldNum" sz="quarter" idx="12"/>
          </p:nvPr>
        </p:nvSpPr>
        <p:spPr/>
        <p:txBody>
          <a:bodyPr/>
          <a:lstStyle/>
          <a:p>
            <a:fld id="{A3F31473-23EB-4724-8B59-FE6D21D89FA4}" type="slidenum">
              <a:rPr lang="en-US" smtClean="0"/>
              <a:t>64</a:t>
            </a:fld>
            <a:endParaRPr lang="en-US"/>
          </a:p>
        </p:txBody>
      </p:sp>
    </p:spTree>
    <p:extLst>
      <p:ext uri="{BB962C8B-B14F-4D97-AF65-F5344CB8AC3E}">
        <p14:creationId xmlns:p14="http://schemas.microsoft.com/office/powerpoint/2010/main" val="353577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Center of Gravity</a:t>
            </a:r>
          </a:p>
        </p:txBody>
      </p:sp>
      <p:sp>
        <p:nvSpPr>
          <p:cNvPr id="5" name="Line 2">
            <a:extLst>
              <a:ext uri="{C183D7F6-B498-43B3-948B-1728B52AA6E4}">
                <adec:decorative xmlns:adec="http://schemas.microsoft.com/office/drawing/2017/decorative" val="1"/>
              </a:ext>
            </a:extLst>
          </p:cNvPr>
          <p:cNvSpPr>
            <a:spLocks noChangeShapeType="1"/>
          </p:cNvSpPr>
          <p:nvPr/>
        </p:nvSpPr>
        <p:spPr bwMode="auto">
          <a:xfrm>
            <a:off x="2649696" y="3268781"/>
            <a:ext cx="0" cy="304800"/>
          </a:xfrm>
          <a:prstGeom prst="line">
            <a:avLst/>
          </a:prstGeom>
          <a:noFill/>
          <a:ln w="12699">
            <a:solidFill>
              <a:schemeClr val="tx1"/>
            </a:solidFill>
            <a:round/>
            <a:headEnd type="none" w="sm" len="sm"/>
            <a:tailEnd type="none" w="sm" len="sm"/>
          </a:ln>
        </p:spPr>
        <p:txBody>
          <a:bodyPr wrap="none" anchor="ctr"/>
          <a:lstStyle/>
          <a:p>
            <a:pPr>
              <a:defRPr/>
            </a:pPr>
            <a:endParaRPr lang="en-US" dirty="0">
              <a:effectLst>
                <a:outerShdw blurRad="38100" dist="38100" dir="2700000" algn="tl">
                  <a:srgbClr val="000000">
                    <a:alpha val="43137"/>
                  </a:srgbClr>
                </a:outerShdw>
              </a:effectLst>
            </a:endParaRPr>
          </a:p>
        </p:txBody>
      </p:sp>
      <p:sp>
        <p:nvSpPr>
          <p:cNvPr id="6" name="Line 3">
            <a:extLst>
              <a:ext uri="{C183D7F6-B498-43B3-948B-1728B52AA6E4}">
                <adec:decorative xmlns:adec="http://schemas.microsoft.com/office/drawing/2017/decorative" val="1"/>
              </a:ext>
            </a:extLst>
          </p:cNvPr>
          <p:cNvSpPr>
            <a:spLocks noChangeShapeType="1"/>
          </p:cNvSpPr>
          <p:nvPr/>
        </p:nvSpPr>
        <p:spPr bwMode="auto">
          <a:xfrm flipV="1">
            <a:off x="2649696" y="2586156"/>
            <a:ext cx="439738" cy="668337"/>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7" name="Line 4">
            <a:extLst>
              <a:ext uri="{C183D7F6-B498-43B3-948B-1728B52AA6E4}">
                <adec:decorative xmlns:adec="http://schemas.microsoft.com/office/drawing/2017/decorative" val="1"/>
              </a:ext>
            </a:extLst>
          </p:cNvPr>
          <p:cNvSpPr>
            <a:spLocks noChangeShapeType="1"/>
          </p:cNvSpPr>
          <p:nvPr/>
        </p:nvSpPr>
        <p:spPr bwMode="auto">
          <a:xfrm>
            <a:off x="3089434" y="2602031"/>
            <a:ext cx="2135187"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8" name="Line 5">
            <a:extLst>
              <a:ext uri="{C183D7F6-B498-43B3-948B-1728B52AA6E4}">
                <adec:decorative xmlns:adec="http://schemas.microsoft.com/office/drawing/2017/decorative" val="1"/>
              </a:ext>
            </a:extLst>
          </p:cNvPr>
          <p:cNvSpPr>
            <a:spLocks noChangeShapeType="1"/>
          </p:cNvSpPr>
          <p:nvPr/>
        </p:nvSpPr>
        <p:spPr bwMode="auto">
          <a:xfrm>
            <a:off x="5224621" y="2481381"/>
            <a:ext cx="0" cy="12065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9" name="Line 6">
            <a:extLst>
              <a:ext uri="{C183D7F6-B498-43B3-948B-1728B52AA6E4}">
                <adec:decorative xmlns:adec="http://schemas.microsoft.com/office/drawing/2017/decorative" val="1"/>
              </a:ext>
            </a:extLst>
          </p:cNvPr>
          <p:cNvSpPr>
            <a:spLocks noChangeShapeType="1"/>
          </p:cNvSpPr>
          <p:nvPr/>
        </p:nvSpPr>
        <p:spPr bwMode="auto">
          <a:xfrm>
            <a:off x="5224621" y="2481381"/>
            <a:ext cx="252413"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10" name="AutoShape 7">
            <a:extLst>
              <a:ext uri="{C183D7F6-B498-43B3-948B-1728B52AA6E4}">
                <adec:decorative xmlns:adec="http://schemas.microsoft.com/office/drawing/2017/decorative" val="1"/>
              </a:ext>
            </a:extLst>
          </p:cNvPr>
          <p:cNvSpPr>
            <a:spLocks noChangeArrowheads="1"/>
          </p:cNvSpPr>
          <p:nvPr/>
        </p:nvSpPr>
        <p:spPr bwMode="auto">
          <a:xfrm>
            <a:off x="5483384" y="2427406"/>
            <a:ext cx="992187" cy="106362"/>
          </a:xfrm>
          <a:prstGeom prst="roundRect">
            <a:avLst>
              <a:gd name="adj" fmla="val 12495"/>
            </a:avLst>
          </a:prstGeom>
          <a:solidFill>
            <a:schemeClr val="accent1"/>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11" name="AutoShape 8">
            <a:extLst>
              <a:ext uri="{C183D7F6-B498-43B3-948B-1728B52AA6E4}">
                <adec:decorative xmlns:adec="http://schemas.microsoft.com/office/drawing/2017/decorative" val="1"/>
              </a:ext>
            </a:extLst>
          </p:cNvPr>
          <p:cNvSpPr>
            <a:spLocks noChangeArrowheads="1"/>
          </p:cNvSpPr>
          <p:nvPr/>
        </p:nvSpPr>
        <p:spPr bwMode="auto">
          <a:xfrm>
            <a:off x="3408521" y="2487731"/>
            <a:ext cx="742950" cy="107950"/>
          </a:xfrm>
          <a:prstGeom prst="roundRect">
            <a:avLst>
              <a:gd name="adj" fmla="val 12495"/>
            </a:avLst>
          </a:prstGeom>
          <a:solidFill>
            <a:schemeClr val="accent1"/>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12" name="Line 9">
            <a:extLst>
              <a:ext uri="{C183D7F6-B498-43B3-948B-1728B52AA6E4}">
                <adec:decorative xmlns:adec="http://schemas.microsoft.com/office/drawing/2017/decorative" val="1"/>
              </a:ext>
            </a:extLst>
          </p:cNvPr>
          <p:cNvSpPr>
            <a:spLocks noChangeShapeType="1"/>
          </p:cNvSpPr>
          <p:nvPr/>
        </p:nvSpPr>
        <p:spPr bwMode="auto">
          <a:xfrm>
            <a:off x="6481921" y="2481381"/>
            <a:ext cx="125413"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13" name="Line 10">
            <a:extLst>
              <a:ext uri="{C183D7F6-B498-43B3-948B-1728B52AA6E4}">
                <adec:decorative xmlns:adec="http://schemas.microsoft.com/office/drawing/2017/decorative" val="1"/>
              </a:ext>
            </a:extLst>
          </p:cNvPr>
          <p:cNvSpPr>
            <a:spLocks noChangeShapeType="1"/>
          </p:cNvSpPr>
          <p:nvPr/>
        </p:nvSpPr>
        <p:spPr bwMode="auto">
          <a:xfrm>
            <a:off x="6607334" y="2481381"/>
            <a:ext cx="0" cy="12065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14" name="Line 11">
            <a:extLst>
              <a:ext uri="{C183D7F6-B498-43B3-948B-1728B52AA6E4}">
                <adec:decorative xmlns:adec="http://schemas.microsoft.com/office/drawing/2017/decorative" val="1"/>
              </a:ext>
            </a:extLst>
          </p:cNvPr>
          <p:cNvSpPr>
            <a:spLocks noChangeShapeType="1"/>
          </p:cNvSpPr>
          <p:nvPr/>
        </p:nvSpPr>
        <p:spPr bwMode="auto">
          <a:xfrm>
            <a:off x="6607334" y="2602031"/>
            <a:ext cx="1381125"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15" name="Line 12">
            <a:extLst>
              <a:ext uri="{C183D7F6-B498-43B3-948B-1728B52AA6E4}">
                <adec:decorative xmlns:adec="http://schemas.microsoft.com/office/drawing/2017/decorative" val="1"/>
              </a:ext>
            </a:extLst>
          </p:cNvPr>
          <p:cNvSpPr>
            <a:spLocks noChangeShapeType="1"/>
          </p:cNvSpPr>
          <p:nvPr/>
        </p:nvSpPr>
        <p:spPr bwMode="auto">
          <a:xfrm>
            <a:off x="7994809" y="2592506"/>
            <a:ext cx="244475" cy="13017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16" name="Line 13">
            <a:extLst>
              <a:ext uri="{C183D7F6-B498-43B3-948B-1728B52AA6E4}">
                <adec:decorative xmlns:adec="http://schemas.microsoft.com/office/drawing/2017/decorative" val="1"/>
              </a:ext>
            </a:extLst>
          </p:cNvPr>
          <p:cNvSpPr>
            <a:spLocks noChangeShapeType="1"/>
          </p:cNvSpPr>
          <p:nvPr/>
        </p:nvSpPr>
        <p:spPr bwMode="auto">
          <a:xfrm>
            <a:off x="8239284" y="2722681"/>
            <a:ext cx="0" cy="182562"/>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17" name="Line 14">
            <a:extLst>
              <a:ext uri="{C183D7F6-B498-43B3-948B-1728B52AA6E4}">
                <adec:decorative xmlns:adec="http://schemas.microsoft.com/office/drawing/2017/decorative" val="1"/>
              </a:ext>
            </a:extLst>
          </p:cNvPr>
          <p:cNvSpPr>
            <a:spLocks noChangeShapeType="1"/>
          </p:cNvSpPr>
          <p:nvPr/>
        </p:nvSpPr>
        <p:spPr bwMode="auto">
          <a:xfrm>
            <a:off x="2657634" y="3581518"/>
            <a:ext cx="376237" cy="72707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18" name="Line 15">
            <a:extLst>
              <a:ext uri="{C183D7F6-B498-43B3-948B-1728B52AA6E4}">
                <adec:decorative xmlns:adec="http://schemas.microsoft.com/office/drawing/2017/decorative" val="1"/>
              </a:ext>
            </a:extLst>
          </p:cNvPr>
          <p:cNvSpPr>
            <a:spLocks noChangeShapeType="1"/>
          </p:cNvSpPr>
          <p:nvPr/>
        </p:nvSpPr>
        <p:spPr bwMode="auto">
          <a:xfrm>
            <a:off x="3025934" y="4302243"/>
            <a:ext cx="2198687"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19" name="Line 16">
            <a:extLst>
              <a:ext uri="{C183D7F6-B498-43B3-948B-1728B52AA6E4}">
                <adec:decorative xmlns:adec="http://schemas.microsoft.com/office/drawing/2017/decorative" val="1"/>
              </a:ext>
            </a:extLst>
          </p:cNvPr>
          <p:cNvSpPr>
            <a:spLocks noChangeShapeType="1"/>
          </p:cNvSpPr>
          <p:nvPr/>
        </p:nvSpPr>
        <p:spPr bwMode="auto">
          <a:xfrm>
            <a:off x="5224621" y="4302243"/>
            <a:ext cx="0" cy="12065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0" name="Line 17">
            <a:extLst>
              <a:ext uri="{C183D7F6-B498-43B3-948B-1728B52AA6E4}">
                <adec:decorative xmlns:adec="http://schemas.microsoft.com/office/drawing/2017/decorative" val="1"/>
              </a:ext>
            </a:extLst>
          </p:cNvPr>
          <p:cNvSpPr>
            <a:spLocks noChangeShapeType="1"/>
          </p:cNvSpPr>
          <p:nvPr/>
        </p:nvSpPr>
        <p:spPr bwMode="auto">
          <a:xfrm>
            <a:off x="5224621" y="4422893"/>
            <a:ext cx="1319213"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1" name="Line 18">
            <a:extLst>
              <a:ext uri="{C183D7F6-B498-43B3-948B-1728B52AA6E4}">
                <adec:decorative xmlns:adec="http://schemas.microsoft.com/office/drawing/2017/decorative" val="1"/>
              </a:ext>
            </a:extLst>
          </p:cNvPr>
          <p:cNvSpPr>
            <a:spLocks noChangeShapeType="1"/>
          </p:cNvSpPr>
          <p:nvPr/>
        </p:nvSpPr>
        <p:spPr bwMode="auto">
          <a:xfrm>
            <a:off x="6543834" y="4302243"/>
            <a:ext cx="0" cy="12065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2" name="Line 19">
            <a:extLst>
              <a:ext uri="{C183D7F6-B498-43B3-948B-1728B52AA6E4}">
                <adec:decorative xmlns:adec="http://schemas.microsoft.com/office/drawing/2017/decorative" val="1"/>
              </a:ext>
            </a:extLst>
          </p:cNvPr>
          <p:cNvSpPr>
            <a:spLocks noChangeShapeType="1"/>
          </p:cNvSpPr>
          <p:nvPr/>
        </p:nvSpPr>
        <p:spPr bwMode="auto">
          <a:xfrm>
            <a:off x="6543834" y="4302243"/>
            <a:ext cx="1382712"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3" name="Line 20">
            <a:extLst>
              <a:ext uri="{C183D7F6-B498-43B3-948B-1728B52AA6E4}">
                <adec:decorative xmlns:adec="http://schemas.microsoft.com/office/drawing/2017/decorative" val="1"/>
              </a:ext>
            </a:extLst>
          </p:cNvPr>
          <p:cNvSpPr>
            <a:spLocks noChangeShapeType="1"/>
          </p:cNvSpPr>
          <p:nvPr/>
        </p:nvSpPr>
        <p:spPr bwMode="auto">
          <a:xfrm flipV="1">
            <a:off x="7926546" y="4178418"/>
            <a:ext cx="250825" cy="12382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4" name="Line 21">
            <a:extLst>
              <a:ext uri="{C183D7F6-B498-43B3-948B-1728B52AA6E4}">
                <adec:decorative xmlns:adec="http://schemas.microsoft.com/office/drawing/2017/decorative" val="1"/>
              </a:ext>
            </a:extLst>
          </p:cNvPr>
          <p:cNvSpPr>
            <a:spLocks noChangeShapeType="1"/>
          </p:cNvSpPr>
          <p:nvPr/>
        </p:nvSpPr>
        <p:spPr bwMode="auto">
          <a:xfrm>
            <a:off x="8177371" y="3997443"/>
            <a:ext cx="0" cy="18097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5" name="Line 22">
            <a:extLst>
              <a:ext uri="{C183D7F6-B498-43B3-948B-1728B52AA6E4}">
                <adec:decorative xmlns:adec="http://schemas.microsoft.com/office/drawing/2017/decorative" val="1"/>
              </a:ext>
            </a:extLst>
          </p:cNvPr>
          <p:cNvSpPr>
            <a:spLocks noChangeShapeType="1"/>
          </p:cNvSpPr>
          <p:nvPr/>
        </p:nvSpPr>
        <p:spPr bwMode="auto">
          <a:xfrm flipH="1">
            <a:off x="8051959" y="2905243"/>
            <a:ext cx="187325" cy="6032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6" name="Line 23">
            <a:extLst>
              <a:ext uri="{C183D7F6-B498-43B3-948B-1728B52AA6E4}">
                <adec:decorative xmlns:adec="http://schemas.microsoft.com/office/drawing/2017/decorative" val="1"/>
              </a:ext>
            </a:extLst>
          </p:cNvPr>
          <p:cNvSpPr>
            <a:spLocks noChangeShapeType="1"/>
          </p:cNvSpPr>
          <p:nvPr/>
        </p:nvSpPr>
        <p:spPr bwMode="auto">
          <a:xfrm>
            <a:off x="7926546" y="3876793"/>
            <a:ext cx="250825" cy="12065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7" name="Line 24">
            <a:extLst>
              <a:ext uri="{C183D7F6-B498-43B3-948B-1728B52AA6E4}">
                <adec:decorative xmlns:adec="http://schemas.microsoft.com/office/drawing/2017/decorative" val="1"/>
              </a:ext>
            </a:extLst>
          </p:cNvPr>
          <p:cNvSpPr>
            <a:spLocks noChangeShapeType="1"/>
          </p:cNvSpPr>
          <p:nvPr/>
        </p:nvSpPr>
        <p:spPr bwMode="auto">
          <a:xfrm>
            <a:off x="6607334" y="2965568"/>
            <a:ext cx="1444625"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8" name="Line 25">
            <a:extLst>
              <a:ext uri="{C183D7F6-B498-43B3-948B-1728B52AA6E4}">
                <adec:decorative xmlns:adec="http://schemas.microsoft.com/office/drawing/2017/decorative" val="1"/>
              </a:ext>
            </a:extLst>
          </p:cNvPr>
          <p:cNvSpPr>
            <a:spLocks noChangeShapeType="1"/>
          </p:cNvSpPr>
          <p:nvPr/>
        </p:nvSpPr>
        <p:spPr bwMode="auto">
          <a:xfrm>
            <a:off x="6607334" y="3876793"/>
            <a:ext cx="1319212"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9" name="Line 26">
            <a:extLst>
              <a:ext uri="{C183D7F6-B498-43B3-948B-1728B52AA6E4}">
                <adec:decorative xmlns:adec="http://schemas.microsoft.com/office/drawing/2017/decorative" val="1"/>
              </a:ext>
            </a:extLst>
          </p:cNvPr>
          <p:cNvSpPr>
            <a:spLocks noChangeShapeType="1"/>
          </p:cNvSpPr>
          <p:nvPr/>
        </p:nvSpPr>
        <p:spPr bwMode="auto">
          <a:xfrm>
            <a:off x="6607334" y="2965568"/>
            <a:ext cx="0" cy="91122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30" name="AutoShape 27">
            <a:extLst>
              <a:ext uri="{C183D7F6-B498-43B3-948B-1728B52AA6E4}">
                <adec:decorative xmlns:adec="http://schemas.microsoft.com/office/drawing/2017/decorative" val="1"/>
              </a:ext>
            </a:extLst>
          </p:cNvPr>
          <p:cNvSpPr>
            <a:spLocks noChangeArrowheads="1"/>
          </p:cNvSpPr>
          <p:nvPr/>
        </p:nvSpPr>
        <p:spPr bwMode="auto">
          <a:xfrm>
            <a:off x="3470434" y="4310181"/>
            <a:ext cx="681037" cy="106362"/>
          </a:xfrm>
          <a:prstGeom prst="roundRect">
            <a:avLst>
              <a:gd name="adj" fmla="val 12495"/>
            </a:avLst>
          </a:prstGeom>
          <a:solidFill>
            <a:schemeClr val="accent1"/>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31" name="AutoShape 28">
            <a:extLst>
              <a:ext uri="{C183D7F6-B498-43B3-948B-1728B52AA6E4}">
                <adec:decorative xmlns:adec="http://schemas.microsoft.com/office/drawing/2017/decorative" val="1"/>
              </a:ext>
            </a:extLst>
          </p:cNvPr>
          <p:cNvSpPr>
            <a:spLocks noChangeArrowheads="1"/>
          </p:cNvSpPr>
          <p:nvPr/>
        </p:nvSpPr>
        <p:spPr bwMode="auto">
          <a:xfrm>
            <a:off x="5483384" y="4367331"/>
            <a:ext cx="928687" cy="109537"/>
          </a:xfrm>
          <a:prstGeom prst="roundRect">
            <a:avLst>
              <a:gd name="adj" fmla="val 12495"/>
            </a:avLst>
          </a:prstGeom>
          <a:solidFill>
            <a:schemeClr val="accent1"/>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32" name="Line 29">
            <a:extLst>
              <a:ext uri="{C183D7F6-B498-43B3-948B-1728B52AA6E4}">
                <adec:decorative xmlns:adec="http://schemas.microsoft.com/office/drawing/2017/decorative" val="1"/>
              </a:ext>
            </a:extLst>
          </p:cNvPr>
          <p:cNvSpPr>
            <a:spLocks noChangeShapeType="1"/>
          </p:cNvSpPr>
          <p:nvPr/>
        </p:nvSpPr>
        <p:spPr bwMode="auto">
          <a:xfrm>
            <a:off x="3718084" y="2602031"/>
            <a:ext cx="0" cy="1700212"/>
          </a:xfrm>
          <a:prstGeom prst="line">
            <a:avLst/>
          </a:prstGeom>
          <a:noFill/>
          <a:ln w="12699">
            <a:solidFill>
              <a:schemeClr val="tx1"/>
            </a:solidFill>
            <a:prstDash val="dash"/>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33" name="Line 30">
            <a:extLst>
              <a:ext uri="{C183D7F6-B498-43B3-948B-1728B52AA6E4}">
                <adec:decorative xmlns:adec="http://schemas.microsoft.com/office/drawing/2017/decorative" val="1"/>
              </a:ext>
            </a:extLst>
          </p:cNvPr>
          <p:cNvSpPr>
            <a:spLocks noChangeShapeType="1"/>
          </p:cNvSpPr>
          <p:nvPr/>
        </p:nvSpPr>
        <p:spPr bwMode="auto">
          <a:xfrm>
            <a:off x="3841909" y="2602031"/>
            <a:ext cx="0" cy="1700212"/>
          </a:xfrm>
          <a:prstGeom prst="line">
            <a:avLst/>
          </a:prstGeom>
          <a:noFill/>
          <a:ln w="12699">
            <a:solidFill>
              <a:schemeClr val="tx1"/>
            </a:solidFill>
            <a:prstDash val="dash"/>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34" name="Oval 31">
            <a:extLst>
              <a:ext uri="{C183D7F6-B498-43B3-948B-1728B52AA6E4}">
                <adec:decorative xmlns:adec="http://schemas.microsoft.com/office/drawing/2017/decorative" val="1"/>
              </a:ext>
            </a:extLst>
          </p:cNvPr>
          <p:cNvSpPr>
            <a:spLocks noChangeArrowheads="1"/>
          </p:cNvSpPr>
          <p:nvPr/>
        </p:nvSpPr>
        <p:spPr bwMode="auto">
          <a:xfrm>
            <a:off x="4727734" y="3275131"/>
            <a:ext cx="303212" cy="292100"/>
          </a:xfrm>
          <a:prstGeom prst="ellipse">
            <a:avLst/>
          </a:prstGeom>
          <a:solidFill>
            <a:srgbClr val="0000CC"/>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36" name="Line 33">
            <a:extLst>
              <a:ext uri="{C183D7F6-B498-43B3-948B-1728B52AA6E4}">
                <adec:decorative xmlns:adec="http://schemas.microsoft.com/office/drawing/2017/decorative" val="1"/>
              </a:ext>
            </a:extLst>
          </p:cNvPr>
          <p:cNvSpPr>
            <a:spLocks noChangeShapeType="1"/>
          </p:cNvSpPr>
          <p:nvPr/>
        </p:nvSpPr>
        <p:spPr bwMode="auto">
          <a:xfrm>
            <a:off x="5915184" y="2540118"/>
            <a:ext cx="0" cy="1820863"/>
          </a:xfrm>
          <a:prstGeom prst="line">
            <a:avLst/>
          </a:prstGeom>
          <a:noFill/>
          <a:ln w="38100">
            <a:solidFill>
              <a:srgbClr val="FF0000"/>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37" name="Line 34">
            <a:extLst>
              <a:ext uri="{C183D7F6-B498-43B3-948B-1728B52AA6E4}">
                <adec:decorative xmlns:adec="http://schemas.microsoft.com/office/drawing/2017/decorative" val="1"/>
              </a:ext>
            </a:extLst>
          </p:cNvPr>
          <p:cNvSpPr>
            <a:spLocks noChangeShapeType="1"/>
          </p:cNvSpPr>
          <p:nvPr/>
        </p:nvSpPr>
        <p:spPr bwMode="auto">
          <a:xfrm flipV="1">
            <a:off x="3779996" y="2540118"/>
            <a:ext cx="2135188" cy="850900"/>
          </a:xfrm>
          <a:prstGeom prst="line">
            <a:avLst/>
          </a:prstGeom>
          <a:noFill/>
          <a:ln w="28575">
            <a:solidFill>
              <a:srgbClr val="FF0000"/>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38" name="Line 35">
            <a:extLst>
              <a:ext uri="{C183D7F6-B498-43B3-948B-1728B52AA6E4}">
                <adec:decorative xmlns:adec="http://schemas.microsoft.com/office/drawing/2017/decorative" val="1"/>
              </a:ext>
            </a:extLst>
          </p:cNvPr>
          <p:cNvSpPr>
            <a:spLocks noChangeShapeType="1"/>
          </p:cNvSpPr>
          <p:nvPr/>
        </p:nvSpPr>
        <p:spPr bwMode="auto">
          <a:xfrm>
            <a:off x="3779996" y="3391018"/>
            <a:ext cx="2135188" cy="969963"/>
          </a:xfrm>
          <a:prstGeom prst="line">
            <a:avLst/>
          </a:prstGeom>
          <a:noFill/>
          <a:ln w="28575">
            <a:solidFill>
              <a:srgbClr val="FF0000"/>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39" name="Rectangle 36"/>
          <p:cNvSpPr>
            <a:spLocks noChangeArrowheads="1"/>
          </p:cNvSpPr>
          <p:nvPr/>
        </p:nvSpPr>
        <p:spPr bwMode="auto">
          <a:xfrm>
            <a:off x="3202146" y="3208456"/>
            <a:ext cx="333375" cy="338137"/>
          </a:xfrm>
          <a:prstGeom prst="rect">
            <a:avLst/>
          </a:prstGeom>
          <a:noFill/>
          <a:ln w="9525">
            <a:noFill/>
            <a:miter lim="800000"/>
            <a:headEnd/>
            <a:tailEnd/>
          </a:ln>
        </p:spPr>
        <p:txBody>
          <a:bodyPr wrap="none" lIns="92075" tIns="46038" rIns="92075" bIns="46038">
            <a:spAutoFit/>
          </a:bodyPr>
          <a:lstStyle/>
          <a:p>
            <a:pPr>
              <a:defRPr/>
            </a:pPr>
            <a:r>
              <a:rPr lang="en-US" sz="1600">
                <a:effectLst>
                  <a:outerShdw blurRad="38100" dist="38100" dir="2700000" algn="tl">
                    <a:srgbClr val="000000">
                      <a:alpha val="43137"/>
                    </a:srgbClr>
                  </a:outerShdw>
                </a:effectLst>
              </a:rPr>
              <a:t>A</a:t>
            </a:r>
          </a:p>
        </p:txBody>
      </p:sp>
      <p:sp>
        <p:nvSpPr>
          <p:cNvPr id="40" name="Rectangle 37"/>
          <p:cNvSpPr>
            <a:spLocks noChangeArrowheads="1"/>
          </p:cNvSpPr>
          <p:nvPr/>
        </p:nvSpPr>
        <p:spPr bwMode="auto">
          <a:xfrm>
            <a:off x="5777071" y="1994018"/>
            <a:ext cx="322263" cy="339725"/>
          </a:xfrm>
          <a:prstGeom prst="rect">
            <a:avLst/>
          </a:prstGeom>
          <a:noFill/>
          <a:ln w="9525">
            <a:noFill/>
            <a:miter lim="800000"/>
            <a:headEnd/>
            <a:tailEnd/>
          </a:ln>
        </p:spPr>
        <p:txBody>
          <a:bodyPr wrap="none" lIns="92075" tIns="46038" rIns="92075" bIns="46038">
            <a:spAutoFit/>
          </a:bodyPr>
          <a:lstStyle/>
          <a:p>
            <a:pPr>
              <a:defRPr/>
            </a:pPr>
            <a:r>
              <a:rPr lang="en-US" sz="1600">
                <a:effectLst>
                  <a:outerShdw blurRad="38100" dist="38100" dir="2700000" algn="tl">
                    <a:srgbClr val="000000">
                      <a:alpha val="43137"/>
                    </a:srgbClr>
                  </a:outerShdw>
                </a:effectLst>
              </a:rPr>
              <a:t>B</a:t>
            </a:r>
          </a:p>
        </p:txBody>
      </p:sp>
      <p:sp>
        <p:nvSpPr>
          <p:cNvPr id="41" name="Rectangle 38"/>
          <p:cNvSpPr>
            <a:spLocks noChangeArrowheads="1"/>
          </p:cNvSpPr>
          <p:nvPr/>
        </p:nvSpPr>
        <p:spPr bwMode="auto">
          <a:xfrm>
            <a:off x="5838984" y="4664193"/>
            <a:ext cx="322262" cy="338138"/>
          </a:xfrm>
          <a:prstGeom prst="rect">
            <a:avLst/>
          </a:prstGeom>
          <a:noFill/>
          <a:ln w="9525">
            <a:noFill/>
            <a:miter lim="800000"/>
            <a:headEnd/>
            <a:tailEnd/>
          </a:ln>
        </p:spPr>
        <p:txBody>
          <a:bodyPr wrap="none" lIns="92075" tIns="46038" rIns="92075" bIns="46038">
            <a:spAutoFit/>
          </a:bodyPr>
          <a:lstStyle/>
          <a:p>
            <a:pPr>
              <a:defRPr/>
            </a:pPr>
            <a:r>
              <a:rPr lang="en-US" sz="1600">
                <a:effectLst>
                  <a:outerShdw blurRad="38100" dist="38100" dir="2700000" algn="tl">
                    <a:srgbClr val="000000">
                      <a:alpha val="43137"/>
                    </a:srgbClr>
                  </a:outerShdw>
                </a:effectLst>
              </a:rPr>
              <a:t>C</a:t>
            </a:r>
          </a:p>
        </p:txBody>
      </p:sp>
      <p:sp>
        <p:nvSpPr>
          <p:cNvPr id="42" name="Rectangle 39"/>
          <p:cNvSpPr>
            <a:spLocks noChangeArrowheads="1"/>
          </p:cNvSpPr>
          <p:nvPr/>
        </p:nvSpPr>
        <p:spPr bwMode="auto">
          <a:xfrm>
            <a:off x="6934070" y="1524000"/>
            <a:ext cx="2600071" cy="831639"/>
          </a:xfrm>
          <a:prstGeom prst="rect">
            <a:avLst/>
          </a:prstGeom>
          <a:noFill/>
          <a:ln w="9525">
            <a:noFill/>
            <a:miter lim="800000"/>
            <a:headEnd/>
            <a:tailEnd/>
          </a:ln>
        </p:spPr>
        <p:txBody>
          <a:bodyPr wrap="none" lIns="92075" tIns="46038" rIns="92075" bIns="46038">
            <a:spAutoFit/>
          </a:bodyPr>
          <a:lstStyle/>
          <a:p>
            <a:pPr>
              <a:defRPr/>
            </a:pPr>
            <a:r>
              <a:rPr lang="en-US" sz="2400" dirty="0">
                <a:latin typeface="+mn-lt"/>
              </a:rPr>
              <a:t>Vehicle Center of</a:t>
            </a:r>
          </a:p>
          <a:p>
            <a:pPr>
              <a:defRPr/>
            </a:pPr>
            <a:r>
              <a:rPr lang="en-US" sz="2400" dirty="0">
                <a:latin typeface="+mn-lt"/>
              </a:rPr>
              <a:t>Gravity (Unloaded)</a:t>
            </a:r>
          </a:p>
        </p:txBody>
      </p:sp>
      <p:sp>
        <p:nvSpPr>
          <p:cNvPr id="43" name="Rectangle 40"/>
          <p:cNvSpPr>
            <a:spLocks noChangeArrowheads="1"/>
          </p:cNvSpPr>
          <p:nvPr/>
        </p:nvSpPr>
        <p:spPr bwMode="auto">
          <a:xfrm>
            <a:off x="7034369" y="4570531"/>
            <a:ext cx="3098643" cy="1570303"/>
          </a:xfrm>
          <a:prstGeom prst="rect">
            <a:avLst/>
          </a:prstGeom>
          <a:noFill/>
          <a:ln w="9525">
            <a:noFill/>
            <a:miter lim="800000"/>
            <a:headEnd/>
            <a:tailEnd/>
          </a:ln>
        </p:spPr>
        <p:txBody>
          <a:bodyPr wrap="square" lIns="92075" tIns="46038" rIns="92075" bIns="46038">
            <a:spAutoFit/>
          </a:bodyPr>
          <a:lstStyle/>
          <a:p>
            <a:pPr>
              <a:defRPr/>
            </a:pPr>
            <a:r>
              <a:rPr lang="en-US" sz="2400" dirty="0"/>
              <a:t>Center of Gravity</a:t>
            </a:r>
          </a:p>
          <a:p>
            <a:pPr>
              <a:defRPr/>
            </a:pPr>
            <a:r>
              <a:rPr lang="en-US" sz="2400" dirty="0"/>
              <a:t>of Vehicle and </a:t>
            </a:r>
          </a:p>
          <a:p>
            <a:pPr>
              <a:defRPr/>
            </a:pPr>
            <a:r>
              <a:rPr lang="en-US" sz="2400" dirty="0"/>
              <a:t>Maximum Load</a:t>
            </a:r>
          </a:p>
          <a:p>
            <a:pPr>
              <a:defRPr/>
            </a:pPr>
            <a:r>
              <a:rPr lang="en-US" sz="2400" dirty="0"/>
              <a:t>(Theoretical)</a:t>
            </a:r>
          </a:p>
        </p:txBody>
      </p:sp>
      <p:sp>
        <p:nvSpPr>
          <p:cNvPr id="44" name="Line 41">
            <a:extLst>
              <a:ext uri="{C183D7F6-B498-43B3-948B-1728B52AA6E4}">
                <adec:decorative xmlns:adec="http://schemas.microsoft.com/office/drawing/2017/decorative" val="1"/>
              </a:ext>
            </a:extLst>
          </p:cNvPr>
          <p:cNvSpPr>
            <a:spLocks noChangeShapeType="1"/>
          </p:cNvSpPr>
          <p:nvPr/>
        </p:nvSpPr>
        <p:spPr bwMode="auto">
          <a:xfrm>
            <a:off x="6607334" y="1994018"/>
            <a:ext cx="250825"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45" name="Line 42">
            <a:extLst>
              <a:ext uri="{C183D7F6-B498-43B3-948B-1728B52AA6E4}">
                <adec:decorative xmlns:adec="http://schemas.microsoft.com/office/drawing/2017/decorative" val="1"/>
              </a:ext>
            </a:extLst>
          </p:cNvPr>
          <p:cNvSpPr>
            <a:spLocks noChangeShapeType="1"/>
          </p:cNvSpPr>
          <p:nvPr/>
        </p:nvSpPr>
        <p:spPr bwMode="auto">
          <a:xfrm flipH="1">
            <a:off x="5037296" y="1994018"/>
            <a:ext cx="1570038" cy="1274763"/>
          </a:xfrm>
          <a:prstGeom prst="line">
            <a:avLst/>
          </a:prstGeom>
          <a:noFill/>
          <a:ln w="12699">
            <a:solidFill>
              <a:schemeClr val="tx1"/>
            </a:solidFill>
            <a:round/>
            <a:headEnd type="none" w="sm" len="sm"/>
            <a:tailEnd type="stealth" w="med" len="lg"/>
          </a:ln>
        </p:spPr>
        <p:txBody>
          <a:bodyPr wrap="none" anchor="ctr"/>
          <a:lstStyle/>
          <a:p>
            <a:pPr>
              <a:defRPr/>
            </a:pPr>
            <a:endParaRPr lang="en-US">
              <a:effectLst>
                <a:outerShdw blurRad="38100" dist="38100" dir="2700000" algn="tl">
                  <a:srgbClr val="000000">
                    <a:alpha val="43137"/>
                  </a:srgbClr>
                </a:outerShdw>
              </a:effectLst>
            </a:endParaRPr>
          </a:p>
        </p:txBody>
      </p:sp>
      <p:sp>
        <p:nvSpPr>
          <p:cNvPr id="46" name="Line 43">
            <a:extLst>
              <a:ext uri="{C183D7F6-B498-43B3-948B-1728B52AA6E4}">
                <adec:decorative xmlns:adec="http://schemas.microsoft.com/office/drawing/2017/decorative" val="1"/>
              </a:ext>
            </a:extLst>
          </p:cNvPr>
          <p:cNvSpPr>
            <a:spLocks noChangeShapeType="1"/>
          </p:cNvSpPr>
          <p:nvPr/>
        </p:nvSpPr>
        <p:spPr bwMode="auto">
          <a:xfrm>
            <a:off x="6794659" y="5089643"/>
            <a:ext cx="188912"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47" name="Line 44">
            <a:extLst>
              <a:ext uri="{C183D7F6-B498-43B3-948B-1728B52AA6E4}">
                <adec:decorative xmlns:adec="http://schemas.microsoft.com/office/drawing/2017/decorative" val="1"/>
              </a:ext>
            </a:extLst>
          </p:cNvPr>
          <p:cNvSpPr>
            <a:spLocks noChangeShapeType="1"/>
          </p:cNvSpPr>
          <p:nvPr/>
        </p:nvSpPr>
        <p:spPr bwMode="auto">
          <a:xfrm>
            <a:off x="5999321" y="3549768"/>
            <a:ext cx="795338" cy="1539875"/>
          </a:xfrm>
          <a:prstGeom prst="line">
            <a:avLst/>
          </a:prstGeom>
          <a:noFill/>
          <a:ln w="12699">
            <a:solidFill>
              <a:schemeClr val="tx1"/>
            </a:solidFill>
            <a:round/>
            <a:headEnd type="stealth" w="med" len="lg"/>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35" name="Oval 32">
            <a:extLst>
              <a:ext uri="{C183D7F6-B498-43B3-948B-1728B52AA6E4}">
                <adec:decorative xmlns:adec="http://schemas.microsoft.com/office/drawing/2017/decorative" val="1"/>
              </a:ext>
            </a:extLst>
          </p:cNvPr>
          <p:cNvSpPr>
            <a:spLocks noChangeArrowheads="1"/>
          </p:cNvSpPr>
          <p:nvPr/>
        </p:nvSpPr>
        <p:spPr bwMode="auto">
          <a:xfrm>
            <a:off x="5753259" y="3286243"/>
            <a:ext cx="323850" cy="280988"/>
          </a:xfrm>
          <a:prstGeom prst="ellipse">
            <a:avLst/>
          </a:prstGeom>
          <a:solidFill>
            <a:srgbClr val="0000CC"/>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A3F31473-23EB-4724-8B59-FE6D21D89FA4}" type="slidenum">
              <a:rPr lang="en-US" smtClean="0"/>
              <a:t>65</a:t>
            </a:fld>
            <a:endParaRPr lang="en-US"/>
          </a:p>
        </p:txBody>
      </p:sp>
    </p:spTree>
    <p:extLst>
      <p:ext uri="{BB962C8B-B14F-4D97-AF65-F5344CB8AC3E}">
        <p14:creationId xmlns:p14="http://schemas.microsoft.com/office/powerpoint/2010/main" val="331802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Operation – Balanced Load</a:t>
            </a:r>
          </a:p>
        </p:txBody>
      </p:sp>
      <p:sp>
        <p:nvSpPr>
          <p:cNvPr id="36" name="Line 2">
            <a:extLst>
              <a:ext uri="{C183D7F6-B498-43B3-948B-1728B52AA6E4}">
                <adec:decorative xmlns:adec="http://schemas.microsoft.com/office/drawing/2017/decorative" val="1"/>
              </a:ext>
            </a:extLst>
          </p:cNvPr>
          <p:cNvSpPr>
            <a:spLocks noChangeShapeType="1"/>
          </p:cNvSpPr>
          <p:nvPr/>
        </p:nvSpPr>
        <p:spPr bwMode="auto">
          <a:xfrm>
            <a:off x="2649696" y="3268781"/>
            <a:ext cx="0" cy="30480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37" name="Line 3">
            <a:extLst>
              <a:ext uri="{C183D7F6-B498-43B3-948B-1728B52AA6E4}">
                <adec:decorative xmlns:adec="http://schemas.microsoft.com/office/drawing/2017/decorative" val="1"/>
              </a:ext>
            </a:extLst>
          </p:cNvPr>
          <p:cNvSpPr>
            <a:spLocks noChangeShapeType="1"/>
          </p:cNvSpPr>
          <p:nvPr/>
        </p:nvSpPr>
        <p:spPr bwMode="auto">
          <a:xfrm flipV="1">
            <a:off x="2649696" y="2586156"/>
            <a:ext cx="439738" cy="668337"/>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38" name="Line 4">
            <a:extLst>
              <a:ext uri="{C183D7F6-B498-43B3-948B-1728B52AA6E4}">
                <adec:decorative xmlns:adec="http://schemas.microsoft.com/office/drawing/2017/decorative" val="1"/>
              </a:ext>
            </a:extLst>
          </p:cNvPr>
          <p:cNvSpPr>
            <a:spLocks noChangeShapeType="1"/>
          </p:cNvSpPr>
          <p:nvPr/>
        </p:nvSpPr>
        <p:spPr bwMode="auto">
          <a:xfrm>
            <a:off x="3089434" y="2602031"/>
            <a:ext cx="2135187"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39" name="Line 5">
            <a:extLst>
              <a:ext uri="{C183D7F6-B498-43B3-948B-1728B52AA6E4}">
                <adec:decorative xmlns:adec="http://schemas.microsoft.com/office/drawing/2017/decorative" val="1"/>
              </a:ext>
            </a:extLst>
          </p:cNvPr>
          <p:cNvSpPr>
            <a:spLocks noChangeShapeType="1"/>
          </p:cNvSpPr>
          <p:nvPr/>
        </p:nvSpPr>
        <p:spPr bwMode="auto">
          <a:xfrm>
            <a:off x="5224621" y="2481381"/>
            <a:ext cx="0" cy="12065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40" name="Line 6">
            <a:extLst>
              <a:ext uri="{C183D7F6-B498-43B3-948B-1728B52AA6E4}">
                <adec:decorative xmlns:adec="http://schemas.microsoft.com/office/drawing/2017/decorative" val="1"/>
              </a:ext>
            </a:extLst>
          </p:cNvPr>
          <p:cNvSpPr>
            <a:spLocks noChangeShapeType="1"/>
          </p:cNvSpPr>
          <p:nvPr/>
        </p:nvSpPr>
        <p:spPr bwMode="auto">
          <a:xfrm>
            <a:off x="5224621" y="2481381"/>
            <a:ext cx="252413"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41" name="AutoShape 7">
            <a:extLst>
              <a:ext uri="{C183D7F6-B498-43B3-948B-1728B52AA6E4}">
                <adec:decorative xmlns:adec="http://schemas.microsoft.com/office/drawing/2017/decorative" val="1"/>
              </a:ext>
            </a:extLst>
          </p:cNvPr>
          <p:cNvSpPr>
            <a:spLocks noChangeArrowheads="1"/>
          </p:cNvSpPr>
          <p:nvPr/>
        </p:nvSpPr>
        <p:spPr bwMode="auto">
          <a:xfrm>
            <a:off x="5483384" y="2427406"/>
            <a:ext cx="992187" cy="106362"/>
          </a:xfrm>
          <a:prstGeom prst="roundRect">
            <a:avLst>
              <a:gd name="adj" fmla="val 12495"/>
            </a:avLst>
          </a:prstGeom>
          <a:solidFill>
            <a:schemeClr val="accent1"/>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42" name="AutoShape 8">
            <a:extLst>
              <a:ext uri="{C183D7F6-B498-43B3-948B-1728B52AA6E4}">
                <adec:decorative xmlns:adec="http://schemas.microsoft.com/office/drawing/2017/decorative" val="1"/>
              </a:ext>
            </a:extLst>
          </p:cNvPr>
          <p:cNvSpPr>
            <a:spLocks noChangeArrowheads="1"/>
          </p:cNvSpPr>
          <p:nvPr/>
        </p:nvSpPr>
        <p:spPr bwMode="auto">
          <a:xfrm>
            <a:off x="3408521" y="2487731"/>
            <a:ext cx="742950" cy="107950"/>
          </a:xfrm>
          <a:prstGeom prst="roundRect">
            <a:avLst>
              <a:gd name="adj" fmla="val 12495"/>
            </a:avLst>
          </a:prstGeom>
          <a:solidFill>
            <a:schemeClr val="accent1"/>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43" name="Line 9">
            <a:extLst>
              <a:ext uri="{C183D7F6-B498-43B3-948B-1728B52AA6E4}">
                <adec:decorative xmlns:adec="http://schemas.microsoft.com/office/drawing/2017/decorative" val="1"/>
              </a:ext>
            </a:extLst>
          </p:cNvPr>
          <p:cNvSpPr>
            <a:spLocks noChangeShapeType="1"/>
          </p:cNvSpPr>
          <p:nvPr/>
        </p:nvSpPr>
        <p:spPr bwMode="auto">
          <a:xfrm>
            <a:off x="6481921" y="2481381"/>
            <a:ext cx="125413"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44" name="Line 10">
            <a:extLst>
              <a:ext uri="{C183D7F6-B498-43B3-948B-1728B52AA6E4}">
                <adec:decorative xmlns:adec="http://schemas.microsoft.com/office/drawing/2017/decorative" val="1"/>
              </a:ext>
            </a:extLst>
          </p:cNvPr>
          <p:cNvSpPr>
            <a:spLocks noChangeShapeType="1"/>
          </p:cNvSpPr>
          <p:nvPr/>
        </p:nvSpPr>
        <p:spPr bwMode="auto">
          <a:xfrm>
            <a:off x="6607334" y="2481381"/>
            <a:ext cx="0" cy="12065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45" name="Line 11">
            <a:extLst>
              <a:ext uri="{C183D7F6-B498-43B3-948B-1728B52AA6E4}">
                <adec:decorative xmlns:adec="http://schemas.microsoft.com/office/drawing/2017/decorative" val="1"/>
              </a:ext>
            </a:extLst>
          </p:cNvPr>
          <p:cNvSpPr>
            <a:spLocks noChangeShapeType="1"/>
          </p:cNvSpPr>
          <p:nvPr/>
        </p:nvSpPr>
        <p:spPr bwMode="auto">
          <a:xfrm>
            <a:off x="6607334" y="2602031"/>
            <a:ext cx="1381125"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46" name="Line 12">
            <a:extLst>
              <a:ext uri="{C183D7F6-B498-43B3-948B-1728B52AA6E4}">
                <adec:decorative xmlns:adec="http://schemas.microsoft.com/office/drawing/2017/decorative" val="1"/>
              </a:ext>
            </a:extLst>
          </p:cNvPr>
          <p:cNvSpPr>
            <a:spLocks noChangeShapeType="1"/>
          </p:cNvSpPr>
          <p:nvPr/>
        </p:nvSpPr>
        <p:spPr bwMode="auto">
          <a:xfrm>
            <a:off x="7994809" y="2592506"/>
            <a:ext cx="244475" cy="13017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47" name="Line 13">
            <a:extLst>
              <a:ext uri="{C183D7F6-B498-43B3-948B-1728B52AA6E4}">
                <adec:decorative xmlns:adec="http://schemas.microsoft.com/office/drawing/2017/decorative" val="1"/>
              </a:ext>
            </a:extLst>
          </p:cNvPr>
          <p:cNvSpPr>
            <a:spLocks noChangeShapeType="1"/>
          </p:cNvSpPr>
          <p:nvPr/>
        </p:nvSpPr>
        <p:spPr bwMode="auto">
          <a:xfrm>
            <a:off x="8239284" y="2722681"/>
            <a:ext cx="0" cy="182562"/>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48" name="Line 14">
            <a:extLst>
              <a:ext uri="{C183D7F6-B498-43B3-948B-1728B52AA6E4}">
                <adec:decorative xmlns:adec="http://schemas.microsoft.com/office/drawing/2017/decorative" val="1"/>
              </a:ext>
            </a:extLst>
          </p:cNvPr>
          <p:cNvSpPr>
            <a:spLocks noChangeShapeType="1"/>
          </p:cNvSpPr>
          <p:nvPr/>
        </p:nvSpPr>
        <p:spPr bwMode="auto">
          <a:xfrm>
            <a:off x="2657634" y="3581518"/>
            <a:ext cx="376237" cy="72707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49" name="Line 15">
            <a:extLst>
              <a:ext uri="{C183D7F6-B498-43B3-948B-1728B52AA6E4}">
                <adec:decorative xmlns:adec="http://schemas.microsoft.com/office/drawing/2017/decorative" val="1"/>
              </a:ext>
            </a:extLst>
          </p:cNvPr>
          <p:cNvSpPr>
            <a:spLocks noChangeShapeType="1"/>
          </p:cNvSpPr>
          <p:nvPr/>
        </p:nvSpPr>
        <p:spPr bwMode="auto">
          <a:xfrm>
            <a:off x="3025934" y="4302243"/>
            <a:ext cx="2198687"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50" name="Line 16">
            <a:extLst>
              <a:ext uri="{C183D7F6-B498-43B3-948B-1728B52AA6E4}">
                <adec:decorative xmlns:adec="http://schemas.microsoft.com/office/drawing/2017/decorative" val="1"/>
              </a:ext>
            </a:extLst>
          </p:cNvPr>
          <p:cNvSpPr>
            <a:spLocks noChangeShapeType="1"/>
          </p:cNvSpPr>
          <p:nvPr/>
        </p:nvSpPr>
        <p:spPr bwMode="auto">
          <a:xfrm>
            <a:off x="5224621" y="4302243"/>
            <a:ext cx="0" cy="12065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51" name="Line 17">
            <a:extLst>
              <a:ext uri="{C183D7F6-B498-43B3-948B-1728B52AA6E4}">
                <adec:decorative xmlns:adec="http://schemas.microsoft.com/office/drawing/2017/decorative" val="1"/>
              </a:ext>
            </a:extLst>
          </p:cNvPr>
          <p:cNvSpPr>
            <a:spLocks noChangeShapeType="1"/>
          </p:cNvSpPr>
          <p:nvPr/>
        </p:nvSpPr>
        <p:spPr bwMode="auto">
          <a:xfrm>
            <a:off x="5224621" y="4422893"/>
            <a:ext cx="1319213"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52" name="Line 18">
            <a:extLst>
              <a:ext uri="{C183D7F6-B498-43B3-948B-1728B52AA6E4}">
                <adec:decorative xmlns:adec="http://schemas.microsoft.com/office/drawing/2017/decorative" val="1"/>
              </a:ext>
            </a:extLst>
          </p:cNvPr>
          <p:cNvSpPr>
            <a:spLocks noChangeShapeType="1"/>
          </p:cNvSpPr>
          <p:nvPr/>
        </p:nvSpPr>
        <p:spPr bwMode="auto">
          <a:xfrm>
            <a:off x="6543834" y="4302243"/>
            <a:ext cx="0" cy="12065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53" name="Line 19">
            <a:extLst>
              <a:ext uri="{C183D7F6-B498-43B3-948B-1728B52AA6E4}">
                <adec:decorative xmlns:adec="http://schemas.microsoft.com/office/drawing/2017/decorative" val="1"/>
              </a:ext>
            </a:extLst>
          </p:cNvPr>
          <p:cNvSpPr>
            <a:spLocks noChangeShapeType="1"/>
          </p:cNvSpPr>
          <p:nvPr/>
        </p:nvSpPr>
        <p:spPr bwMode="auto">
          <a:xfrm>
            <a:off x="6543834" y="4302243"/>
            <a:ext cx="1382712"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54" name="Line 20">
            <a:extLst>
              <a:ext uri="{C183D7F6-B498-43B3-948B-1728B52AA6E4}">
                <adec:decorative xmlns:adec="http://schemas.microsoft.com/office/drawing/2017/decorative" val="1"/>
              </a:ext>
            </a:extLst>
          </p:cNvPr>
          <p:cNvSpPr>
            <a:spLocks noChangeShapeType="1"/>
          </p:cNvSpPr>
          <p:nvPr/>
        </p:nvSpPr>
        <p:spPr bwMode="auto">
          <a:xfrm flipV="1">
            <a:off x="7926546" y="4178418"/>
            <a:ext cx="250825" cy="12382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55" name="Line 21">
            <a:extLst>
              <a:ext uri="{C183D7F6-B498-43B3-948B-1728B52AA6E4}">
                <adec:decorative xmlns:adec="http://schemas.microsoft.com/office/drawing/2017/decorative" val="1"/>
              </a:ext>
            </a:extLst>
          </p:cNvPr>
          <p:cNvSpPr>
            <a:spLocks noChangeShapeType="1"/>
          </p:cNvSpPr>
          <p:nvPr/>
        </p:nvSpPr>
        <p:spPr bwMode="auto">
          <a:xfrm>
            <a:off x="8177371" y="3997443"/>
            <a:ext cx="0" cy="18097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56" name="Line 22">
            <a:extLst>
              <a:ext uri="{C183D7F6-B498-43B3-948B-1728B52AA6E4}">
                <adec:decorative xmlns:adec="http://schemas.microsoft.com/office/drawing/2017/decorative" val="1"/>
              </a:ext>
            </a:extLst>
          </p:cNvPr>
          <p:cNvSpPr>
            <a:spLocks noChangeShapeType="1"/>
          </p:cNvSpPr>
          <p:nvPr/>
        </p:nvSpPr>
        <p:spPr bwMode="auto">
          <a:xfrm flipH="1">
            <a:off x="8051959" y="2905243"/>
            <a:ext cx="187325" cy="6032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57" name="Line 23">
            <a:extLst>
              <a:ext uri="{C183D7F6-B498-43B3-948B-1728B52AA6E4}">
                <adec:decorative xmlns:adec="http://schemas.microsoft.com/office/drawing/2017/decorative" val="1"/>
              </a:ext>
            </a:extLst>
          </p:cNvPr>
          <p:cNvSpPr>
            <a:spLocks noChangeShapeType="1"/>
          </p:cNvSpPr>
          <p:nvPr/>
        </p:nvSpPr>
        <p:spPr bwMode="auto">
          <a:xfrm>
            <a:off x="7926546" y="3876793"/>
            <a:ext cx="250825" cy="12065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58" name="Line 24">
            <a:extLst>
              <a:ext uri="{C183D7F6-B498-43B3-948B-1728B52AA6E4}">
                <adec:decorative xmlns:adec="http://schemas.microsoft.com/office/drawing/2017/decorative" val="1"/>
              </a:ext>
            </a:extLst>
          </p:cNvPr>
          <p:cNvSpPr>
            <a:spLocks noChangeShapeType="1"/>
          </p:cNvSpPr>
          <p:nvPr/>
        </p:nvSpPr>
        <p:spPr bwMode="auto">
          <a:xfrm>
            <a:off x="6607334" y="2965568"/>
            <a:ext cx="1444625"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59" name="Line 25">
            <a:extLst>
              <a:ext uri="{C183D7F6-B498-43B3-948B-1728B52AA6E4}">
                <adec:decorative xmlns:adec="http://schemas.microsoft.com/office/drawing/2017/decorative" val="1"/>
              </a:ext>
            </a:extLst>
          </p:cNvPr>
          <p:cNvSpPr>
            <a:spLocks noChangeShapeType="1"/>
          </p:cNvSpPr>
          <p:nvPr/>
        </p:nvSpPr>
        <p:spPr bwMode="auto">
          <a:xfrm>
            <a:off x="6607334" y="3876793"/>
            <a:ext cx="1319212"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60" name="Line 26">
            <a:extLst>
              <a:ext uri="{C183D7F6-B498-43B3-948B-1728B52AA6E4}">
                <adec:decorative xmlns:adec="http://schemas.microsoft.com/office/drawing/2017/decorative" val="1"/>
              </a:ext>
            </a:extLst>
          </p:cNvPr>
          <p:cNvSpPr>
            <a:spLocks noChangeShapeType="1"/>
          </p:cNvSpPr>
          <p:nvPr/>
        </p:nvSpPr>
        <p:spPr bwMode="auto">
          <a:xfrm>
            <a:off x="6607334" y="2965568"/>
            <a:ext cx="0" cy="91122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61" name="AutoShape 27">
            <a:extLst>
              <a:ext uri="{C183D7F6-B498-43B3-948B-1728B52AA6E4}">
                <adec:decorative xmlns:adec="http://schemas.microsoft.com/office/drawing/2017/decorative" val="1"/>
              </a:ext>
            </a:extLst>
          </p:cNvPr>
          <p:cNvSpPr>
            <a:spLocks noChangeArrowheads="1"/>
          </p:cNvSpPr>
          <p:nvPr/>
        </p:nvSpPr>
        <p:spPr bwMode="auto">
          <a:xfrm>
            <a:off x="3470434" y="4310181"/>
            <a:ext cx="681037" cy="106362"/>
          </a:xfrm>
          <a:prstGeom prst="roundRect">
            <a:avLst>
              <a:gd name="adj" fmla="val 12495"/>
            </a:avLst>
          </a:prstGeom>
          <a:solidFill>
            <a:schemeClr val="accent1"/>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62" name="AutoShape 28">
            <a:extLst>
              <a:ext uri="{C183D7F6-B498-43B3-948B-1728B52AA6E4}">
                <adec:decorative xmlns:adec="http://schemas.microsoft.com/office/drawing/2017/decorative" val="1"/>
              </a:ext>
            </a:extLst>
          </p:cNvPr>
          <p:cNvSpPr>
            <a:spLocks noChangeArrowheads="1"/>
          </p:cNvSpPr>
          <p:nvPr/>
        </p:nvSpPr>
        <p:spPr bwMode="auto">
          <a:xfrm>
            <a:off x="5483384" y="4367331"/>
            <a:ext cx="928687" cy="109537"/>
          </a:xfrm>
          <a:prstGeom prst="roundRect">
            <a:avLst>
              <a:gd name="adj" fmla="val 12495"/>
            </a:avLst>
          </a:prstGeom>
          <a:solidFill>
            <a:schemeClr val="accent1"/>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63" name="Line 29">
            <a:extLst>
              <a:ext uri="{C183D7F6-B498-43B3-948B-1728B52AA6E4}">
                <adec:decorative xmlns:adec="http://schemas.microsoft.com/office/drawing/2017/decorative" val="1"/>
              </a:ext>
            </a:extLst>
          </p:cNvPr>
          <p:cNvSpPr>
            <a:spLocks noChangeShapeType="1"/>
          </p:cNvSpPr>
          <p:nvPr/>
        </p:nvSpPr>
        <p:spPr bwMode="auto">
          <a:xfrm>
            <a:off x="3718084" y="2602031"/>
            <a:ext cx="0" cy="1700212"/>
          </a:xfrm>
          <a:prstGeom prst="line">
            <a:avLst/>
          </a:prstGeom>
          <a:noFill/>
          <a:ln w="12699">
            <a:solidFill>
              <a:schemeClr val="tx1"/>
            </a:solidFill>
            <a:prstDash val="dash"/>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64" name="Line 30">
            <a:extLst>
              <a:ext uri="{C183D7F6-B498-43B3-948B-1728B52AA6E4}">
                <adec:decorative xmlns:adec="http://schemas.microsoft.com/office/drawing/2017/decorative" val="1"/>
              </a:ext>
            </a:extLst>
          </p:cNvPr>
          <p:cNvSpPr>
            <a:spLocks noChangeShapeType="1"/>
          </p:cNvSpPr>
          <p:nvPr/>
        </p:nvSpPr>
        <p:spPr bwMode="auto">
          <a:xfrm>
            <a:off x="3841909" y="2602031"/>
            <a:ext cx="0" cy="1700212"/>
          </a:xfrm>
          <a:prstGeom prst="line">
            <a:avLst/>
          </a:prstGeom>
          <a:noFill/>
          <a:ln w="12699">
            <a:solidFill>
              <a:schemeClr val="tx1"/>
            </a:solidFill>
            <a:prstDash val="dash"/>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67" name="Line 33">
            <a:extLst>
              <a:ext uri="{C183D7F6-B498-43B3-948B-1728B52AA6E4}">
                <adec:decorative xmlns:adec="http://schemas.microsoft.com/office/drawing/2017/decorative" val="1"/>
              </a:ext>
            </a:extLst>
          </p:cNvPr>
          <p:cNvSpPr>
            <a:spLocks noChangeShapeType="1"/>
          </p:cNvSpPr>
          <p:nvPr/>
        </p:nvSpPr>
        <p:spPr bwMode="auto">
          <a:xfrm>
            <a:off x="5917248" y="2546468"/>
            <a:ext cx="0" cy="1820863"/>
          </a:xfrm>
          <a:prstGeom prst="line">
            <a:avLst/>
          </a:prstGeom>
          <a:noFill/>
          <a:ln w="38100">
            <a:solidFill>
              <a:srgbClr val="FF0000"/>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68" name="Line 34">
            <a:extLst>
              <a:ext uri="{C183D7F6-B498-43B3-948B-1728B52AA6E4}">
                <adec:decorative xmlns:adec="http://schemas.microsoft.com/office/drawing/2017/decorative" val="1"/>
              </a:ext>
            </a:extLst>
          </p:cNvPr>
          <p:cNvSpPr>
            <a:spLocks noChangeShapeType="1"/>
          </p:cNvSpPr>
          <p:nvPr/>
        </p:nvSpPr>
        <p:spPr bwMode="auto">
          <a:xfrm flipV="1">
            <a:off x="3779996" y="2540118"/>
            <a:ext cx="2135188" cy="850900"/>
          </a:xfrm>
          <a:prstGeom prst="line">
            <a:avLst/>
          </a:prstGeom>
          <a:noFill/>
          <a:ln w="28575">
            <a:solidFill>
              <a:srgbClr val="FF0000"/>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69" name="Line 35">
            <a:extLst>
              <a:ext uri="{C183D7F6-B498-43B3-948B-1728B52AA6E4}">
                <adec:decorative xmlns:adec="http://schemas.microsoft.com/office/drawing/2017/decorative" val="1"/>
              </a:ext>
            </a:extLst>
          </p:cNvPr>
          <p:cNvSpPr>
            <a:spLocks noChangeShapeType="1"/>
          </p:cNvSpPr>
          <p:nvPr/>
        </p:nvSpPr>
        <p:spPr bwMode="auto">
          <a:xfrm>
            <a:off x="3779996" y="3391018"/>
            <a:ext cx="2135188" cy="969963"/>
          </a:xfrm>
          <a:prstGeom prst="line">
            <a:avLst/>
          </a:prstGeom>
          <a:noFill/>
          <a:ln w="28575">
            <a:solidFill>
              <a:srgbClr val="FF0000"/>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70" name="Rectangle 36"/>
          <p:cNvSpPr>
            <a:spLocks noChangeArrowheads="1"/>
          </p:cNvSpPr>
          <p:nvPr/>
        </p:nvSpPr>
        <p:spPr bwMode="auto">
          <a:xfrm>
            <a:off x="3202146" y="3208456"/>
            <a:ext cx="333375" cy="338137"/>
          </a:xfrm>
          <a:prstGeom prst="rect">
            <a:avLst/>
          </a:prstGeom>
          <a:noFill/>
          <a:ln w="9525">
            <a:noFill/>
            <a:miter lim="800000"/>
            <a:headEnd/>
            <a:tailEnd/>
          </a:ln>
        </p:spPr>
        <p:txBody>
          <a:bodyPr wrap="none" lIns="92075" tIns="46038" rIns="92075" bIns="46038">
            <a:spAutoFit/>
          </a:bodyPr>
          <a:lstStyle/>
          <a:p>
            <a:pPr>
              <a:defRPr/>
            </a:pPr>
            <a:r>
              <a:rPr lang="en-US" sz="1600">
                <a:effectLst>
                  <a:outerShdw blurRad="38100" dist="38100" dir="2700000" algn="tl">
                    <a:srgbClr val="000000">
                      <a:alpha val="43137"/>
                    </a:srgbClr>
                  </a:outerShdw>
                </a:effectLst>
              </a:rPr>
              <a:t>A</a:t>
            </a:r>
          </a:p>
        </p:txBody>
      </p:sp>
      <p:sp>
        <p:nvSpPr>
          <p:cNvPr id="71" name="Rectangle 37"/>
          <p:cNvSpPr>
            <a:spLocks noChangeArrowheads="1"/>
          </p:cNvSpPr>
          <p:nvPr/>
        </p:nvSpPr>
        <p:spPr bwMode="auto">
          <a:xfrm>
            <a:off x="5777071" y="1994018"/>
            <a:ext cx="322263" cy="339725"/>
          </a:xfrm>
          <a:prstGeom prst="rect">
            <a:avLst/>
          </a:prstGeom>
          <a:noFill/>
          <a:ln w="9525">
            <a:noFill/>
            <a:miter lim="800000"/>
            <a:headEnd/>
            <a:tailEnd/>
          </a:ln>
        </p:spPr>
        <p:txBody>
          <a:bodyPr wrap="none" lIns="92075" tIns="46038" rIns="92075" bIns="46038">
            <a:spAutoFit/>
          </a:bodyPr>
          <a:lstStyle/>
          <a:p>
            <a:pPr>
              <a:defRPr/>
            </a:pPr>
            <a:r>
              <a:rPr lang="en-US" sz="1600">
                <a:effectLst>
                  <a:outerShdw blurRad="38100" dist="38100" dir="2700000" algn="tl">
                    <a:srgbClr val="000000">
                      <a:alpha val="43137"/>
                    </a:srgbClr>
                  </a:outerShdw>
                </a:effectLst>
              </a:rPr>
              <a:t>B</a:t>
            </a:r>
          </a:p>
        </p:txBody>
      </p:sp>
      <p:sp>
        <p:nvSpPr>
          <p:cNvPr id="72" name="Rectangle 38"/>
          <p:cNvSpPr>
            <a:spLocks noChangeArrowheads="1"/>
          </p:cNvSpPr>
          <p:nvPr/>
        </p:nvSpPr>
        <p:spPr bwMode="auto">
          <a:xfrm>
            <a:off x="5838984" y="4664193"/>
            <a:ext cx="322262" cy="338138"/>
          </a:xfrm>
          <a:prstGeom prst="rect">
            <a:avLst/>
          </a:prstGeom>
          <a:noFill/>
          <a:ln w="9525">
            <a:noFill/>
            <a:miter lim="800000"/>
            <a:headEnd/>
            <a:tailEnd/>
          </a:ln>
        </p:spPr>
        <p:txBody>
          <a:bodyPr wrap="none" lIns="92075" tIns="46038" rIns="92075" bIns="46038">
            <a:spAutoFit/>
          </a:bodyPr>
          <a:lstStyle/>
          <a:p>
            <a:pPr>
              <a:defRPr/>
            </a:pPr>
            <a:r>
              <a:rPr lang="en-US" sz="1600">
                <a:effectLst>
                  <a:outerShdw blurRad="38100" dist="38100" dir="2700000" algn="tl">
                    <a:srgbClr val="000000">
                      <a:alpha val="43137"/>
                    </a:srgbClr>
                  </a:outerShdw>
                </a:effectLst>
              </a:rPr>
              <a:t>C</a:t>
            </a:r>
          </a:p>
        </p:txBody>
      </p:sp>
      <p:sp>
        <p:nvSpPr>
          <p:cNvPr id="73" name="Line 41">
            <a:extLst>
              <a:ext uri="{C183D7F6-B498-43B3-948B-1728B52AA6E4}">
                <adec:decorative xmlns:adec="http://schemas.microsoft.com/office/drawing/2017/decorative" val="1"/>
              </a:ext>
            </a:extLst>
          </p:cNvPr>
          <p:cNvSpPr>
            <a:spLocks noChangeShapeType="1"/>
          </p:cNvSpPr>
          <p:nvPr/>
        </p:nvSpPr>
        <p:spPr bwMode="auto">
          <a:xfrm>
            <a:off x="7672387" y="2078037"/>
            <a:ext cx="250825"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74" name="Line 42">
            <a:extLst>
              <a:ext uri="{C183D7F6-B498-43B3-948B-1728B52AA6E4}">
                <adec:decorative xmlns:adec="http://schemas.microsoft.com/office/drawing/2017/decorative" val="1"/>
              </a:ext>
            </a:extLst>
          </p:cNvPr>
          <p:cNvSpPr>
            <a:spLocks noChangeShapeType="1"/>
          </p:cNvSpPr>
          <p:nvPr/>
        </p:nvSpPr>
        <p:spPr bwMode="auto">
          <a:xfrm flipH="1">
            <a:off x="6102349" y="2078037"/>
            <a:ext cx="1570038" cy="1274763"/>
          </a:xfrm>
          <a:prstGeom prst="line">
            <a:avLst/>
          </a:prstGeom>
          <a:noFill/>
          <a:ln w="12699">
            <a:solidFill>
              <a:schemeClr val="tx1"/>
            </a:solidFill>
            <a:round/>
            <a:headEnd type="none" w="sm" len="sm"/>
            <a:tailEnd type="stealth" w="med" len="lg"/>
          </a:ln>
        </p:spPr>
        <p:txBody>
          <a:bodyPr wrap="none" anchor="ctr"/>
          <a:lstStyle/>
          <a:p>
            <a:pPr>
              <a:defRPr/>
            </a:pPr>
            <a:endParaRPr lang="en-US">
              <a:effectLst>
                <a:outerShdw blurRad="38100" dist="38100" dir="2700000" algn="tl">
                  <a:srgbClr val="000000">
                    <a:alpha val="43137"/>
                  </a:srgbClr>
                </a:outerShdw>
              </a:effectLst>
            </a:endParaRPr>
          </a:p>
        </p:txBody>
      </p:sp>
      <p:sp>
        <p:nvSpPr>
          <p:cNvPr id="75" name="Line 43">
            <a:extLst>
              <a:ext uri="{C183D7F6-B498-43B3-948B-1728B52AA6E4}">
                <adec:decorative xmlns:adec="http://schemas.microsoft.com/office/drawing/2017/decorative" val="1"/>
              </a:ext>
            </a:extLst>
          </p:cNvPr>
          <p:cNvSpPr>
            <a:spLocks noChangeShapeType="1"/>
          </p:cNvSpPr>
          <p:nvPr/>
        </p:nvSpPr>
        <p:spPr bwMode="auto">
          <a:xfrm>
            <a:off x="8316356" y="5052454"/>
            <a:ext cx="188912"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76" name="Line 44">
            <a:extLst>
              <a:ext uri="{C183D7F6-B498-43B3-948B-1728B52AA6E4}">
                <adec:decorative xmlns:adec="http://schemas.microsoft.com/office/drawing/2017/decorative" val="1"/>
              </a:ext>
            </a:extLst>
          </p:cNvPr>
          <p:cNvSpPr>
            <a:spLocks noChangeShapeType="1"/>
          </p:cNvSpPr>
          <p:nvPr/>
        </p:nvSpPr>
        <p:spPr bwMode="auto">
          <a:xfrm>
            <a:off x="7521018" y="3512579"/>
            <a:ext cx="795338" cy="1539875"/>
          </a:xfrm>
          <a:prstGeom prst="line">
            <a:avLst/>
          </a:prstGeom>
          <a:noFill/>
          <a:ln w="12699">
            <a:solidFill>
              <a:schemeClr val="tx1"/>
            </a:solidFill>
            <a:round/>
            <a:headEnd type="stealth" w="med" len="lg"/>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77" name="Rectangle 39"/>
          <p:cNvSpPr>
            <a:spLocks noChangeArrowheads="1"/>
          </p:cNvSpPr>
          <p:nvPr/>
        </p:nvSpPr>
        <p:spPr bwMode="auto">
          <a:xfrm>
            <a:off x="7988459" y="1732854"/>
            <a:ext cx="2343527" cy="831639"/>
          </a:xfrm>
          <a:prstGeom prst="rect">
            <a:avLst/>
          </a:prstGeom>
          <a:noFill/>
          <a:ln w="9525">
            <a:noFill/>
            <a:miter lim="800000"/>
            <a:headEnd/>
            <a:tailEnd/>
          </a:ln>
        </p:spPr>
        <p:txBody>
          <a:bodyPr wrap="none" lIns="92075" tIns="46038" rIns="92075" bIns="46038">
            <a:spAutoFit/>
          </a:bodyPr>
          <a:lstStyle/>
          <a:p>
            <a:pPr>
              <a:defRPr/>
            </a:pPr>
            <a:r>
              <a:rPr lang="en-US" sz="2400" dirty="0">
                <a:latin typeface="+mn-lt"/>
              </a:rPr>
              <a:t>Vehicle Center of</a:t>
            </a:r>
          </a:p>
          <a:p>
            <a:pPr>
              <a:defRPr/>
            </a:pPr>
            <a:r>
              <a:rPr lang="en-US" sz="2400" dirty="0">
                <a:latin typeface="+mn-lt"/>
              </a:rPr>
              <a:t>Gravity (loaded)</a:t>
            </a:r>
          </a:p>
        </p:txBody>
      </p:sp>
      <p:sp>
        <p:nvSpPr>
          <p:cNvPr id="78" name="Rectangle 40"/>
          <p:cNvSpPr>
            <a:spLocks noChangeArrowheads="1"/>
          </p:cNvSpPr>
          <p:nvPr/>
        </p:nvSpPr>
        <p:spPr bwMode="auto">
          <a:xfrm>
            <a:off x="8523762" y="4771177"/>
            <a:ext cx="1727042" cy="462307"/>
          </a:xfrm>
          <a:prstGeom prst="rect">
            <a:avLst/>
          </a:prstGeom>
          <a:noFill/>
          <a:ln w="9525">
            <a:noFill/>
            <a:miter lim="800000"/>
            <a:headEnd/>
            <a:tailEnd/>
          </a:ln>
        </p:spPr>
        <p:txBody>
          <a:bodyPr wrap="square" lIns="92075" tIns="46038" rIns="92075" bIns="46038">
            <a:spAutoFit/>
          </a:bodyPr>
          <a:lstStyle/>
          <a:p>
            <a:pPr>
              <a:defRPr/>
            </a:pPr>
            <a:r>
              <a:rPr lang="en-US" sz="2400" dirty="0"/>
              <a:t>Load Center</a:t>
            </a:r>
          </a:p>
        </p:txBody>
      </p:sp>
      <p:sp>
        <p:nvSpPr>
          <p:cNvPr id="79" name="Oval 31">
            <a:extLst>
              <a:ext uri="{C183D7F6-B498-43B3-948B-1728B52AA6E4}">
                <adec:decorative xmlns:adec="http://schemas.microsoft.com/office/drawing/2017/decorative" val="1"/>
              </a:ext>
            </a:extLst>
          </p:cNvPr>
          <p:cNvSpPr>
            <a:spLocks noChangeArrowheads="1"/>
          </p:cNvSpPr>
          <p:nvPr/>
        </p:nvSpPr>
        <p:spPr bwMode="auto">
          <a:xfrm>
            <a:off x="7315200" y="3275131"/>
            <a:ext cx="303212" cy="292100"/>
          </a:xfrm>
          <a:prstGeom prst="ellipse">
            <a:avLst/>
          </a:prstGeom>
          <a:solidFill>
            <a:srgbClr val="0000CC"/>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80" name="Oval 32">
            <a:extLst>
              <a:ext uri="{C183D7F6-B498-43B3-948B-1728B52AA6E4}">
                <adec:decorative xmlns:adec="http://schemas.microsoft.com/office/drawing/2017/decorative" val="1"/>
              </a:ext>
            </a:extLst>
          </p:cNvPr>
          <p:cNvSpPr>
            <a:spLocks noChangeArrowheads="1"/>
          </p:cNvSpPr>
          <p:nvPr/>
        </p:nvSpPr>
        <p:spPr bwMode="auto">
          <a:xfrm>
            <a:off x="5753259" y="3286243"/>
            <a:ext cx="323850" cy="280988"/>
          </a:xfrm>
          <a:prstGeom prst="ellipse">
            <a:avLst/>
          </a:prstGeom>
          <a:solidFill>
            <a:srgbClr val="0000CC"/>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A3F31473-23EB-4724-8B59-FE6D21D89FA4}" type="slidenum">
              <a:rPr lang="en-US" smtClean="0"/>
              <a:t>66</a:t>
            </a:fld>
            <a:endParaRPr lang="en-US"/>
          </a:p>
        </p:txBody>
      </p:sp>
    </p:spTree>
    <p:extLst>
      <p:ext uri="{BB962C8B-B14F-4D97-AF65-F5344CB8AC3E}">
        <p14:creationId xmlns:p14="http://schemas.microsoft.com/office/powerpoint/2010/main" val="353897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Operation – Unbalanced Load</a:t>
            </a:r>
          </a:p>
        </p:txBody>
      </p:sp>
      <p:sp>
        <p:nvSpPr>
          <p:cNvPr id="5" name="Line 2">
            <a:extLst>
              <a:ext uri="{C183D7F6-B498-43B3-948B-1728B52AA6E4}">
                <adec:decorative xmlns:adec="http://schemas.microsoft.com/office/drawing/2017/decorative" val="1"/>
              </a:ext>
            </a:extLst>
          </p:cNvPr>
          <p:cNvSpPr>
            <a:spLocks noChangeShapeType="1"/>
          </p:cNvSpPr>
          <p:nvPr/>
        </p:nvSpPr>
        <p:spPr bwMode="auto">
          <a:xfrm>
            <a:off x="2649696" y="3268781"/>
            <a:ext cx="0" cy="30480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6" name="Line 3">
            <a:extLst>
              <a:ext uri="{C183D7F6-B498-43B3-948B-1728B52AA6E4}">
                <adec:decorative xmlns:adec="http://schemas.microsoft.com/office/drawing/2017/decorative" val="1"/>
              </a:ext>
            </a:extLst>
          </p:cNvPr>
          <p:cNvSpPr>
            <a:spLocks noChangeShapeType="1"/>
          </p:cNvSpPr>
          <p:nvPr/>
        </p:nvSpPr>
        <p:spPr bwMode="auto">
          <a:xfrm flipV="1">
            <a:off x="2649696" y="2586156"/>
            <a:ext cx="439738" cy="668337"/>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7" name="Line 4">
            <a:extLst>
              <a:ext uri="{C183D7F6-B498-43B3-948B-1728B52AA6E4}">
                <adec:decorative xmlns:adec="http://schemas.microsoft.com/office/drawing/2017/decorative" val="1"/>
              </a:ext>
            </a:extLst>
          </p:cNvPr>
          <p:cNvSpPr>
            <a:spLocks noChangeShapeType="1"/>
          </p:cNvSpPr>
          <p:nvPr/>
        </p:nvSpPr>
        <p:spPr bwMode="auto">
          <a:xfrm>
            <a:off x="3089434" y="2602031"/>
            <a:ext cx="2135187"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8" name="Line 5">
            <a:extLst>
              <a:ext uri="{C183D7F6-B498-43B3-948B-1728B52AA6E4}">
                <adec:decorative xmlns:adec="http://schemas.microsoft.com/office/drawing/2017/decorative" val="1"/>
              </a:ext>
            </a:extLst>
          </p:cNvPr>
          <p:cNvSpPr>
            <a:spLocks noChangeShapeType="1"/>
          </p:cNvSpPr>
          <p:nvPr/>
        </p:nvSpPr>
        <p:spPr bwMode="auto">
          <a:xfrm>
            <a:off x="5224621" y="2481381"/>
            <a:ext cx="0" cy="12065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9" name="Line 6">
            <a:extLst>
              <a:ext uri="{C183D7F6-B498-43B3-948B-1728B52AA6E4}">
                <adec:decorative xmlns:adec="http://schemas.microsoft.com/office/drawing/2017/decorative" val="1"/>
              </a:ext>
            </a:extLst>
          </p:cNvPr>
          <p:cNvSpPr>
            <a:spLocks noChangeShapeType="1"/>
          </p:cNvSpPr>
          <p:nvPr/>
        </p:nvSpPr>
        <p:spPr bwMode="auto">
          <a:xfrm>
            <a:off x="5224621" y="2481381"/>
            <a:ext cx="252413"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10" name="AutoShape 7">
            <a:extLst>
              <a:ext uri="{C183D7F6-B498-43B3-948B-1728B52AA6E4}">
                <adec:decorative xmlns:adec="http://schemas.microsoft.com/office/drawing/2017/decorative" val="1"/>
              </a:ext>
            </a:extLst>
          </p:cNvPr>
          <p:cNvSpPr>
            <a:spLocks noChangeArrowheads="1"/>
          </p:cNvSpPr>
          <p:nvPr/>
        </p:nvSpPr>
        <p:spPr bwMode="auto">
          <a:xfrm>
            <a:off x="5483384" y="2427406"/>
            <a:ext cx="992187" cy="106362"/>
          </a:xfrm>
          <a:prstGeom prst="roundRect">
            <a:avLst>
              <a:gd name="adj" fmla="val 12495"/>
            </a:avLst>
          </a:prstGeom>
          <a:solidFill>
            <a:schemeClr val="accent1"/>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11" name="AutoShape 8">
            <a:extLst>
              <a:ext uri="{C183D7F6-B498-43B3-948B-1728B52AA6E4}">
                <adec:decorative xmlns:adec="http://schemas.microsoft.com/office/drawing/2017/decorative" val="1"/>
              </a:ext>
            </a:extLst>
          </p:cNvPr>
          <p:cNvSpPr>
            <a:spLocks noChangeArrowheads="1"/>
          </p:cNvSpPr>
          <p:nvPr/>
        </p:nvSpPr>
        <p:spPr bwMode="auto">
          <a:xfrm>
            <a:off x="3408521" y="2487731"/>
            <a:ext cx="742950" cy="107950"/>
          </a:xfrm>
          <a:prstGeom prst="roundRect">
            <a:avLst>
              <a:gd name="adj" fmla="val 12495"/>
            </a:avLst>
          </a:prstGeom>
          <a:solidFill>
            <a:schemeClr val="accent1"/>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12" name="Line 9">
            <a:extLst>
              <a:ext uri="{C183D7F6-B498-43B3-948B-1728B52AA6E4}">
                <adec:decorative xmlns:adec="http://schemas.microsoft.com/office/drawing/2017/decorative" val="1"/>
              </a:ext>
            </a:extLst>
          </p:cNvPr>
          <p:cNvSpPr>
            <a:spLocks noChangeShapeType="1"/>
          </p:cNvSpPr>
          <p:nvPr/>
        </p:nvSpPr>
        <p:spPr bwMode="auto">
          <a:xfrm>
            <a:off x="6481921" y="2481381"/>
            <a:ext cx="125413"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13" name="Line 10">
            <a:extLst>
              <a:ext uri="{C183D7F6-B498-43B3-948B-1728B52AA6E4}">
                <adec:decorative xmlns:adec="http://schemas.microsoft.com/office/drawing/2017/decorative" val="1"/>
              </a:ext>
            </a:extLst>
          </p:cNvPr>
          <p:cNvSpPr>
            <a:spLocks noChangeShapeType="1"/>
          </p:cNvSpPr>
          <p:nvPr/>
        </p:nvSpPr>
        <p:spPr bwMode="auto">
          <a:xfrm>
            <a:off x="6607334" y="2481381"/>
            <a:ext cx="0" cy="12065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14" name="Line 11">
            <a:extLst>
              <a:ext uri="{C183D7F6-B498-43B3-948B-1728B52AA6E4}">
                <adec:decorative xmlns:adec="http://schemas.microsoft.com/office/drawing/2017/decorative" val="1"/>
              </a:ext>
            </a:extLst>
          </p:cNvPr>
          <p:cNvSpPr>
            <a:spLocks noChangeShapeType="1"/>
          </p:cNvSpPr>
          <p:nvPr/>
        </p:nvSpPr>
        <p:spPr bwMode="auto">
          <a:xfrm>
            <a:off x="6607334" y="2602031"/>
            <a:ext cx="1381125"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15" name="Line 12">
            <a:extLst>
              <a:ext uri="{C183D7F6-B498-43B3-948B-1728B52AA6E4}">
                <adec:decorative xmlns:adec="http://schemas.microsoft.com/office/drawing/2017/decorative" val="1"/>
              </a:ext>
            </a:extLst>
          </p:cNvPr>
          <p:cNvSpPr>
            <a:spLocks noChangeShapeType="1"/>
          </p:cNvSpPr>
          <p:nvPr/>
        </p:nvSpPr>
        <p:spPr bwMode="auto">
          <a:xfrm>
            <a:off x="7994809" y="2592506"/>
            <a:ext cx="244475" cy="13017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16" name="Line 13">
            <a:extLst>
              <a:ext uri="{C183D7F6-B498-43B3-948B-1728B52AA6E4}">
                <adec:decorative xmlns:adec="http://schemas.microsoft.com/office/drawing/2017/decorative" val="1"/>
              </a:ext>
            </a:extLst>
          </p:cNvPr>
          <p:cNvSpPr>
            <a:spLocks noChangeShapeType="1"/>
          </p:cNvSpPr>
          <p:nvPr/>
        </p:nvSpPr>
        <p:spPr bwMode="auto">
          <a:xfrm>
            <a:off x="8239284" y="2722681"/>
            <a:ext cx="0" cy="182562"/>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17" name="Line 14">
            <a:extLst>
              <a:ext uri="{C183D7F6-B498-43B3-948B-1728B52AA6E4}">
                <adec:decorative xmlns:adec="http://schemas.microsoft.com/office/drawing/2017/decorative" val="1"/>
              </a:ext>
            </a:extLst>
          </p:cNvPr>
          <p:cNvSpPr>
            <a:spLocks noChangeShapeType="1"/>
          </p:cNvSpPr>
          <p:nvPr/>
        </p:nvSpPr>
        <p:spPr bwMode="auto">
          <a:xfrm>
            <a:off x="2657634" y="3581518"/>
            <a:ext cx="376237" cy="72707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18" name="Line 15">
            <a:extLst>
              <a:ext uri="{C183D7F6-B498-43B3-948B-1728B52AA6E4}">
                <adec:decorative xmlns:adec="http://schemas.microsoft.com/office/drawing/2017/decorative" val="1"/>
              </a:ext>
            </a:extLst>
          </p:cNvPr>
          <p:cNvSpPr>
            <a:spLocks noChangeShapeType="1"/>
          </p:cNvSpPr>
          <p:nvPr/>
        </p:nvSpPr>
        <p:spPr bwMode="auto">
          <a:xfrm>
            <a:off x="3025934" y="4302243"/>
            <a:ext cx="2198687"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19" name="Line 16">
            <a:extLst>
              <a:ext uri="{C183D7F6-B498-43B3-948B-1728B52AA6E4}">
                <adec:decorative xmlns:adec="http://schemas.microsoft.com/office/drawing/2017/decorative" val="1"/>
              </a:ext>
            </a:extLst>
          </p:cNvPr>
          <p:cNvSpPr>
            <a:spLocks noChangeShapeType="1"/>
          </p:cNvSpPr>
          <p:nvPr/>
        </p:nvSpPr>
        <p:spPr bwMode="auto">
          <a:xfrm>
            <a:off x="5224621" y="4302243"/>
            <a:ext cx="0" cy="12065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0" name="Line 17">
            <a:extLst>
              <a:ext uri="{C183D7F6-B498-43B3-948B-1728B52AA6E4}">
                <adec:decorative xmlns:adec="http://schemas.microsoft.com/office/drawing/2017/decorative" val="1"/>
              </a:ext>
            </a:extLst>
          </p:cNvPr>
          <p:cNvSpPr>
            <a:spLocks noChangeShapeType="1"/>
          </p:cNvSpPr>
          <p:nvPr/>
        </p:nvSpPr>
        <p:spPr bwMode="auto">
          <a:xfrm>
            <a:off x="5224621" y="4422893"/>
            <a:ext cx="1319213"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1" name="Line 18">
            <a:extLst>
              <a:ext uri="{C183D7F6-B498-43B3-948B-1728B52AA6E4}">
                <adec:decorative xmlns:adec="http://schemas.microsoft.com/office/drawing/2017/decorative" val="1"/>
              </a:ext>
            </a:extLst>
          </p:cNvPr>
          <p:cNvSpPr>
            <a:spLocks noChangeShapeType="1"/>
          </p:cNvSpPr>
          <p:nvPr/>
        </p:nvSpPr>
        <p:spPr bwMode="auto">
          <a:xfrm>
            <a:off x="6543834" y="4302243"/>
            <a:ext cx="0" cy="12065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2" name="Line 19">
            <a:extLst>
              <a:ext uri="{C183D7F6-B498-43B3-948B-1728B52AA6E4}">
                <adec:decorative xmlns:adec="http://schemas.microsoft.com/office/drawing/2017/decorative" val="1"/>
              </a:ext>
            </a:extLst>
          </p:cNvPr>
          <p:cNvSpPr>
            <a:spLocks noChangeShapeType="1"/>
          </p:cNvSpPr>
          <p:nvPr/>
        </p:nvSpPr>
        <p:spPr bwMode="auto">
          <a:xfrm>
            <a:off x="6543834" y="4302243"/>
            <a:ext cx="1382712"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3" name="Line 20">
            <a:extLst>
              <a:ext uri="{C183D7F6-B498-43B3-948B-1728B52AA6E4}">
                <adec:decorative xmlns:adec="http://schemas.microsoft.com/office/drawing/2017/decorative" val="1"/>
              </a:ext>
            </a:extLst>
          </p:cNvPr>
          <p:cNvSpPr>
            <a:spLocks noChangeShapeType="1"/>
          </p:cNvSpPr>
          <p:nvPr/>
        </p:nvSpPr>
        <p:spPr bwMode="auto">
          <a:xfrm flipV="1">
            <a:off x="7926546" y="4178418"/>
            <a:ext cx="250825" cy="12382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4" name="Line 21">
            <a:extLst>
              <a:ext uri="{C183D7F6-B498-43B3-948B-1728B52AA6E4}">
                <adec:decorative xmlns:adec="http://schemas.microsoft.com/office/drawing/2017/decorative" val="1"/>
              </a:ext>
            </a:extLst>
          </p:cNvPr>
          <p:cNvSpPr>
            <a:spLocks noChangeShapeType="1"/>
          </p:cNvSpPr>
          <p:nvPr/>
        </p:nvSpPr>
        <p:spPr bwMode="auto">
          <a:xfrm>
            <a:off x="8177371" y="3997443"/>
            <a:ext cx="0" cy="18097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5" name="Line 22">
            <a:extLst>
              <a:ext uri="{C183D7F6-B498-43B3-948B-1728B52AA6E4}">
                <adec:decorative xmlns:adec="http://schemas.microsoft.com/office/drawing/2017/decorative" val="1"/>
              </a:ext>
            </a:extLst>
          </p:cNvPr>
          <p:cNvSpPr>
            <a:spLocks noChangeShapeType="1"/>
          </p:cNvSpPr>
          <p:nvPr/>
        </p:nvSpPr>
        <p:spPr bwMode="auto">
          <a:xfrm flipH="1">
            <a:off x="8051959" y="2905243"/>
            <a:ext cx="187325" cy="6032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6" name="Line 23">
            <a:extLst>
              <a:ext uri="{C183D7F6-B498-43B3-948B-1728B52AA6E4}">
                <adec:decorative xmlns:adec="http://schemas.microsoft.com/office/drawing/2017/decorative" val="1"/>
              </a:ext>
            </a:extLst>
          </p:cNvPr>
          <p:cNvSpPr>
            <a:spLocks noChangeShapeType="1"/>
          </p:cNvSpPr>
          <p:nvPr/>
        </p:nvSpPr>
        <p:spPr bwMode="auto">
          <a:xfrm>
            <a:off x="7926546" y="3876793"/>
            <a:ext cx="250825" cy="12065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7" name="Line 24">
            <a:extLst>
              <a:ext uri="{C183D7F6-B498-43B3-948B-1728B52AA6E4}">
                <adec:decorative xmlns:adec="http://schemas.microsoft.com/office/drawing/2017/decorative" val="1"/>
              </a:ext>
            </a:extLst>
          </p:cNvPr>
          <p:cNvSpPr>
            <a:spLocks noChangeShapeType="1"/>
          </p:cNvSpPr>
          <p:nvPr/>
        </p:nvSpPr>
        <p:spPr bwMode="auto">
          <a:xfrm>
            <a:off x="6607334" y="2965568"/>
            <a:ext cx="1444625"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8" name="Line 25">
            <a:extLst>
              <a:ext uri="{C183D7F6-B498-43B3-948B-1728B52AA6E4}">
                <adec:decorative xmlns:adec="http://schemas.microsoft.com/office/drawing/2017/decorative" val="1"/>
              </a:ext>
            </a:extLst>
          </p:cNvPr>
          <p:cNvSpPr>
            <a:spLocks noChangeShapeType="1"/>
          </p:cNvSpPr>
          <p:nvPr/>
        </p:nvSpPr>
        <p:spPr bwMode="auto">
          <a:xfrm>
            <a:off x="6607334" y="3876793"/>
            <a:ext cx="1319212"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29" name="Line 26">
            <a:extLst>
              <a:ext uri="{C183D7F6-B498-43B3-948B-1728B52AA6E4}">
                <adec:decorative xmlns:adec="http://schemas.microsoft.com/office/drawing/2017/decorative" val="1"/>
              </a:ext>
            </a:extLst>
          </p:cNvPr>
          <p:cNvSpPr>
            <a:spLocks noChangeShapeType="1"/>
          </p:cNvSpPr>
          <p:nvPr/>
        </p:nvSpPr>
        <p:spPr bwMode="auto">
          <a:xfrm>
            <a:off x="6607334" y="2965568"/>
            <a:ext cx="0" cy="911225"/>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30" name="AutoShape 27">
            <a:extLst>
              <a:ext uri="{C183D7F6-B498-43B3-948B-1728B52AA6E4}">
                <adec:decorative xmlns:adec="http://schemas.microsoft.com/office/drawing/2017/decorative" val="1"/>
              </a:ext>
            </a:extLst>
          </p:cNvPr>
          <p:cNvSpPr>
            <a:spLocks noChangeArrowheads="1"/>
          </p:cNvSpPr>
          <p:nvPr/>
        </p:nvSpPr>
        <p:spPr bwMode="auto">
          <a:xfrm>
            <a:off x="3470434" y="4310181"/>
            <a:ext cx="681037" cy="106362"/>
          </a:xfrm>
          <a:prstGeom prst="roundRect">
            <a:avLst>
              <a:gd name="adj" fmla="val 12495"/>
            </a:avLst>
          </a:prstGeom>
          <a:solidFill>
            <a:schemeClr val="accent1"/>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31" name="AutoShape 28">
            <a:extLst>
              <a:ext uri="{C183D7F6-B498-43B3-948B-1728B52AA6E4}">
                <adec:decorative xmlns:adec="http://schemas.microsoft.com/office/drawing/2017/decorative" val="1"/>
              </a:ext>
            </a:extLst>
          </p:cNvPr>
          <p:cNvSpPr>
            <a:spLocks noChangeArrowheads="1"/>
          </p:cNvSpPr>
          <p:nvPr/>
        </p:nvSpPr>
        <p:spPr bwMode="auto">
          <a:xfrm>
            <a:off x="5483384" y="4367331"/>
            <a:ext cx="928687" cy="109537"/>
          </a:xfrm>
          <a:prstGeom prst="roundRect">
            <a:avLst>
              <a:gd name="adj" fmla="val 12495"/>
            </a:avLst>
          </a:prstGeom>
          <a:solidFill>
            <a:schemeClr val="accent1"/>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32" name="Line 29">
            <a:extLst>
              <a:ext uri="{C183D7F6-B498-43B3-948B-1728B52AA6E4}">
                <adec:decorative xmlns:adec="http://schemas.microsoft.com/office/drawing/2017/decorative" val="1"/>
              </a:ext>
            </a:extLst>
          </p:cNvPr>
          <p:cNvSpPr>
            <a:spLocks noChangeShapeType="1"/>
          </p:cNvSpPr>
          <p:nvPr/>
        </p:nvSpPr>
        <p:spPr bwMode="auto">
          <a:xfrm>
            <a:off x="3718084" y="2602031"/>
            <a:ext cx="0" cy="1700212"/>
          </a:xfrm>
          <a:prstGeom prst="line">
            <a:avLst/>
          </a:prstGeom>
          <a:noFill/>
          <a:ln w="12699">
            <a:solidFill>
              <a:schemeClr val="tx1"/>
            </a:solidFill>
            <a:prstDash val="dash"/>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33" name="Line 30">
            <a:extLst>
              <a:ext uri="{C183D7F6-B498-43B3-948B-1728B52AA6E4}">
                <adec:decorative xmlns:adec="http://schemas.microsoft.com/office/drawing/2017/decorative" val="1"/>
              </a:ext>
            </a:extLst>
          </p:cNvPr>
          <p:cNvSpPr>
            <a:spLocks noChangeShapeType="1"/>
          </p:cNvSpPr>
          <p:nvPr/>
        </p:nvSpPr>
        <p:spPr bwMode="auto">
          <a:xfrm>
            <a:off x="3841909" y="2602031"/>
            <a:ext cx="0" cy="1700212"/>
          </a:xfrm>
          <a:prstGeom prst="line">
            <a:avLst/>
          </a:prstGeom>
          <a:noFill/>
          <a:ln w="12699">
            <a:solidFill>
              <a:schemeClr val="tx1"/>
            </a:solidFill>
            <a:prstDash val="dash"/>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36" name="Line 33">
            <a:extLst>
              <a:ext uri="{C183D7F6-B498-43B3-948B-1728B52AA6E4}">
                <adec:decorative xmlns:adec="http://schemas.microsoft.com/office/drawing/2017/decorative" val="1"/>
              </a:ext>
            </a:extLst>
          </p:cNvPr>
          <p:cNvSpPr>
            <a:spLocks noChangeShapeType="1"/>
          </p:cNvSpPr>
          <p:nvPr/>
        </p:nvSpPr>
        <p:spPr bwMode="auto">
          <a:xfrm>
            <a:off x="5915184" y="2540118"/>
            <a:ext cx="0" cy="1820863"/>
          </a:xfrm>
          <a:prstGeom prst="line">
            <a:avLst/>
          </a:prstGeom>
          <a:noFill/>
          <a:ln w="38100">
            <a:solidFill>
              <a:srgbClr val="FF0000"/>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37" name="Line 34">
            <a:extLst>
              <a:ext uri="{C183D7F6-B498-43B3-948B-1728B52AA6E4}">
                <adec:decorative xmlns:adec="http://schemas.microsoft.com/office/drawing/2017/decorative" val="1"/>
              </a:ext>
            </a:extLst>
          </p:cNvPr>
          <p:cNvSpPr>
            <a:spLocks noChangeShapeType="1"/>
          </p:cNvSpPr>
          <p:nvPr/>
        </p:nvSpPr>
        <p:spPr bwMode="auto">
          <a:xfrm flipV="1">
            <a:off x="3779996" y="2540118"/>
            <a:ext cx="2135188" cy="850900"/>
          </a:xfrm>
          <a:prstGeom prst="line">
            <a:avLst/>
          </a:prstGeom>
          <a:noFill/>
          <a:ln w="28575">
            <a:solidFill>
              <a:srgbClr val="FF0000"/>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38" name="Line 35">
            <a:extLst>
              <a:ext uri="{C183D7F6-B498-43B3-948B-1728B52AA6E4}">
                <adec:decorative xmlns:adec="http://schemas.microsoft.com/office/drawing/2017/decorative" val="1"/>
              </a:ext>
            </a:extLst>
          </p:cNvPr>
          <p:cNvSpPr>
            <a:spLocks noChangeShapeType="1"/>
          </p:cNvSpPr>
          <p:nvPr/>
        </p:nvSpPr>
        <p:spPr bwMode="auto">
          <a:xfrm>
            <a:off x="3779996" y="3391018"/>
            <a:ext cx="2135188" cy="969963"/>
          </a:xfrm>
          <a:prstGeom prst="line">
            <a:avLst/>
          </a:prstGeom>
          <a:noFill/>
          <a:ln w="28575">
            <a:solidFill>
              <a:srgbClr val="FF0000"/>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39" name="Rectangle 36"/>
          <p:cNvSpPr>
            <a:spLocks noChangeArrowheads="1"/>
          </p:cNvSpPr>
          <p:nvPr/>
        </p:nvSpPr>
        <p:spPr bwMode="auto">
          <a:xfrm>
            <a:off x="3202146" y="3208456"/>
            <a:ext cx="333375" cy="338137"/>
          </a:xfrm>
          <a:prstGeom prst="rect">
            <a:avLst/>
          </a:prstGeom>
          <a:noFill/>
          <a:ln w="9525">
            <a:noFill/>
            <a:miter lim="800000"/>
            <a:headEnd/>
            <a:tailEnd/>
          </a:ln>
        </p:spPr>
        <p:txBody>
          <a:bodyPr wrap="none" lIns="92075" tIns="46038" rIns="92075" bIns="46038">
            <a:spAutoFit/>
          </a:bodyPr>
          <a:lstStyle/>
          <a:p>
            <a:pPr>
              <a:defRPr/>
            </a:pPr>
            <a:r>
              <a:rPr lang="en-US" sz="1600">
                <a:effectLst>
                  <a:outerShdw blurRad="38100" dist="38100" dir="2700000" algn="tl">
                    <a:srgbClr val="000000">
                      <a:alpha val="43137"/>
                    </a:srgbClr>
                  </a:outerShdw>
                </a:effectLst>
              </a:rPr>
              <a:t>A</a:t>
            </a:r>
          </a:p>
        </p:txBody>
      </p:sp>
      <p:sp>
        <p:nvSpPr>
          <p:cNvPr id="40" name="Rectangle 37"/>
          <p:cNvSpPr>
            <a:spLocks noChangeArrowheads="1"/>
          </p:cNvSpPr>
          <p:nvPr/>
        </p:nvSpPr>
        <p:spPr bwMode="auto">
          <a:xfrm>
            <a:off x="5777071" y="1994018"/>
            <a:ext cx="322263" cy="339725"/>
          </a:xfrm>
          <a:prstGeom prst="rect">
            <a:avLst/>
          </a:prstGeom>
          <a:noFill/>
          <a:ln w="9525">
            <a:noFill/>
            <a:miter lim="800000"/>
            <a:headEnd/>
            <a:tailEnd/>
          </a:ln>
        </p:spPr>
        <p:txBody>
          <a:bodyPr wrap="none" lIns="92075" tIns="46038" rIns="92075" bIns="46038">
            <a:spAutoFit/>
          </a:bodyPr>
          <a:lstStyle/>
          <a:p>
            <a:pPr>
              <a:defRPr/>
            </a:pPr>
            <a:r>
              <a:rPr lang="en-US" sz="1600">
                <a:effectLst>
                  <a:outerShdw blurRad="38100" dist="38100" dir="2700000" algn="tl">
                    <a:srgbClr val="000000">
                      <a:alpha val="43137"/>
                    </a:srgbClr>
                  </a:outerShdw>
                </a:effectLst>
              </a:rPr>
              <a:t>B</a:t>
            </a:r>
          </a:p>
        </p:txBody>
      </p:sp>
      <p:sp>
        <p:nvSpPr>
          <p:cNvPr id="41" name="Rectangle 38"/>
          <p:cNvSpPr>
            <a:spLocks noChangeArrowheads="1"/>
          </p:cNvSpPr>
          <p:nvPr/>
        </p:nvSpPr>
        <p:spPr bwMode="auto">
          <a:xfrm>
            <a:off x="5838984" y="4664193"/>
            <a:ext cx="322262" cy="338138"/>
          </a:xfrm>
          <a:prstGeom prst="rect">
            <a:avLst/>
          </a:prstGeom>
          <a:noFill/>
          <a:ln w="9525">
            <a:noFill/>
            <a:miter lim="800000"/>
            <a:headEnd/>
            <a:tailEnd/>
          </a:ln>
        </p:spPr>
        <p:txBody>
          <a:bodyPr wrap="none" lIns="92075" tIns="46038" rIns="92075" bIns="46038">
            <a:spAutoFit/>
          </a:bodyPr>
          <a:lstStyle/>
          <a:p>
            <a:pPr>
              <a:defRPr/>
            </a:pPr>
            <a:r>
              <a:rPr lang="en-US" sz="1600">
                <a:effectLst>
                  <a:outerShdw blurRad="38100" dist="38100" dir="2700000" algn="tl">
                    <a:srgbClr val="000000">
                      <a:alpha val="43137"/>
                    </a:srgbClr>
                  </a:outerShdw>
                </a:effectLst>
              </a:rPr>
              <a:t>C</a:t>
            </a:r>
          </a:p>
        </p:txBody>
      </p:sp>
      <p:sp>
        <p:nvSpPr>
          <p:cNvPr id="46" name="Oval 31">
            <a:extLst>
              <a:ext uri="{C183D7F6-B498-43B3-948B-1728B52AA6E4}">
                <adec:decorative xmlns:adec="http://schemas.microsoft.com/office/drawing/2017/decorative" val="1"/>
              </a:ext>
            </a:extLst>
          </p:cNvPr>
          <p:cNvSpPr>
            <a:spLocks noChangeArrowheads="1"/>
          </p:cNvSpPr>
          <p:nvPr/>
        </p:nvSpPr>
        <p:spPr bwMode="auto">
          <a:xfrm>
            <a:off x="7315200" y="3275131"/>
            <a:ext cx="303212" cy="292100"/>
          </a:xfrm>
          <a:prstGeom prst="ellipse">
            <a:avLst/>
          </a:prstGeom>
          <a:solidFill>
            <a:srgbClr val="0000CC"/>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47" name="Oval 32">
            <a:extLst>
              <a:ext uri="{C183D7F6-B498-43B3-948B-1728B52AA6E4}">
                <adec:decorative xmlns:adec="http://schemas.microsoft.com/office/drawing/2017/decorative" val="1"/>
              </a:ext>
            </a:extLst>
          </p:cNvPr>
          <p:cNvSpPr>
            <a:spLocks noChangeArrowheads="1"/>
          </p:cNvSpPr>
          <p:nvPr/>
        </p:nvSpPr>
        <p:spPr bwMode="auto">
          <a:xfrm>
            <a:off x="5942012" y="3286243"/>
            <a:ext cx="323850" cy="280988"/>
          </a:xfrm>
          <a:prstGeom prst="ellipse">
            <a:avLst/>
          </a:prstGeom>
          <a:solidFill>
            <a:srgbClr val="0000CC"/>
          </a:solidFill>
          <a:ln w="12699">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48" name="Line 43">
            <a:extLst>
              <a:ext uri="{C183D7F6-B498-43B3-948B-1728B52AA6E4}">
                <adec:decorative xmlns:adec="http://schemas.microsoft.com/office/drawing/2017/decorative" val="1"/>
              </a:ext>
            </a:extLst>
          </p:cNvPr>
          <p:cNvSpPr>
            <a:spLocks noChangeShapeType="1"/>
          </p:cNvSpPr>
          <p:nvPr/>
        </p:nvSpPr>
        <p:spPr bwMode="auto">
          <a:xfrm>
            <a:off x="8316356" y="5052454"/>
            <a:ext cx="188912"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49" name="Line 44">
            <a:extLst>
              <a:ext uri="{C183D7F6-B498-43B3-948B-1728B52AA6E4}">
                <adec:decorative xmlns:adec="http://schemas.microsoft.com/office/drawing/2017/decorative" val="1"/>
              </a:ext>
            </a:extLst>
          </p:cNvPr>
          <p:cNvSpPr>
            <a:spLocks noChangeShapeType="1"/>
          </p:cNvSpPr>
          <p:nvPr/>
        </p:nvSpPr>
        <p:spPr bwMode="auto">
          <a:xfrm>
            <a:off x="7521018" y="3512579"/>
            <a:ext cx="795338" cy="1539875"/>
          </a:xfrm>
          <a:prstGeom prst="line">
            <a:avLst/>
          </a:prstGeom>
          <a:noFill/>
          <a:ln w="12699">
            <a:solidFill>
              <a:schemeClr val="tx1"/>
            </a:solidFill>
            <a:round/>
            <a:headEnd type="stealth" w="med" len="lg"/>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53" name="Rectangle 39"/>
          <p:cNvSpPr>
            <a:spLocks noChangeArrowheads="1"/>
          </p:cNvSpPr>
          <p:nvPr/>
        </p:nvSpPr>
        <p:spPr bwMode="auto">
          <a:xfrm>
            <a:off x="8094285" y="1732854"/>
            <a:ext cx="2343527" cy="831639"/>
          </a:xfrm>
          <a:prstGeom prst="rect">
            <a:avLst/>
          </a:prstGeom>
          <a:noFill/>
          <a:ln w="9525">
            <a:noFill/>
            <a:miter lim="800000"/>
            <a:headEnd/>
            <a:tailEnd/>
          </a:ln>
        </p:spPr>
        <p:txBody>
          <a:bodyPr wrap="none" lIns="92075" tIns="46038" rIns="92075" bIns="46038">
            <a:spAutoFit/>
          </a:bodyPr>
          <a:lstStyle/>
          <a:p>
            <a:pPr>
              <a:defRPr/>
            </a:pPr>
            <a:r>
              <a:rPr lang="en-US" sz="2400" dirty="0">
                <a:latin typeface="+mn-lt"/>
              </a:rPr>
              <a:t>Vehicle Center of</a:t>
            </a:r>
          </a:p>
          <a:p>
            <a:pPr>
              <a:defRPr/>
            </a:pPr>
            <a:r>
              <a:rPr lang="en-US" sz="2400" dirty="0">
                <a:latin typeface="+mn-lt"/>
              </a:rPr>
              <a:t>Gravity (loaded)</a:t>
            </a:r>
          </a:p>
        </p:txBody>
      </p:sp>
      <p:sp>
        <p:nvSpPr>
          <p:cNvPr id="50" name="Rectangle 40"/>
          <p:cNvSpPr>
            <a:spLocks noChangeArrowheads="1"/>
          </p:cNvSpPr>
          <p:nvPr/>
        </p:nvSpPr>
        <p:spPr bwMode="auto">
          <a:xfrm>
            <a:off x="8523762" y="4771177"/>
            <a:ext cx="1727042" cy="462307"/>
          </a:xfrm>
          <a:prstGeom prst="rect">
            <a:avLst/>
          </a:prstGeom>
          <a:noFill/>
          <a:ln w="9525">
            <a:noFill/>
            <a:miter lim="800000"/>
            <a:headEnd/>
            <a:tailEnd/>
          </a:ln>
        </p:spPr>
        <p:txBody>
          <a:bodyPr wrap="square" lIns="92075" tIns="46038" rIns="92075" bIns="46038">
            <a:spAutoFit/>
          </a:bodyPr>
          <a:lstStyle/>
          <a:p>
            <a:pPr>
              <a:defRPr/>
            </a:pPr>
            <a:r>
              <a:rPr lang="en-US" sz="2400" dirty="0"/>
              <a:t>Load Center</a:t>
            </a:r>
          </a:p>
        </p:txBody>
      </p:sp>
      <p:sp>
        <p:nvSpPr>
          <p:cNvPr id="51" name="Line 41">
            <a:extLst>
              <a:ext uri="{C183D7F6-B498-43B3-948B-1728B52AA6E4}">
                <adec:decorative xmlns:adec="http://schemas.microsoft.com/office/drawing/2017/decorative" val="1"/>
              </a:ext>
            </a:extLst>
          </p:cNvPr>
          <p:cNvSpPr>
            <a:spLocks noChangeShapeType="1"/>
          </p:cNvSpPr>
          <p:nvPr/>
        </p:nvSpPr>
        <p:spPr bwMode="auto">
          <a:xfrm>
            <a:off x="7778213" y="2078037"/>
            <a:ext cx="250825" cy="0"/>
          </a:xfrm>
          <a:prstGeom prst="line">
            <a:avLst/>
          </a:prstGeom>
          <a:noFill/>
          <a:ln w="12699">
            <a:solidFill>
              <a:schemeClr val="tx1"/>
            </a:solidFill>
            <a:round/>
            <a:headEnd type="none" w="sm" len="sm"/>
            <a:tailEnd type="none" w="sm" len="sm"/>
          </a:ln>
        </p:spPr>
        <p:txBody>
          <a:bodyPr wrap="none" anchor="ctr"/>
          <a:lstStyle/>
          <a:p>
            <a:pPr>
              <a:defRPr/>
            </a:pPr>
            <a:endParaRPr lang="en-US">
              <a:effectLst>
                <a:outerShdw blurRad="38100" dist="38100" dir="2700000" algn="tl">
                  <a:srgbClr val="000000">
                    <a:alpha val="43137"/>
                  </a:srgbClr>
                </a:outerShdw>
              </a:effectLst>
            </a:endParaRPr>
          </a:p>
        </p:txBody>
      </p:sp>
      <p:sp>
        <p:nvSpPr>
          <p:cNvPr id="52" name="Line 42">
            <a:extLst>
              <a:ext uri="{C183D7F6-B498-43B3-948B-1728B52AA6E4}">
                <adec:decorative xmlns:adec="http://schemas.microsoft.com/office/drawing/2017/decorative" val="1"/>
              </a:ext>
            </a:extLst>
          </p:cNvPr>
          <p:cNvSpPr>
            <a:spLocks noChangeShapeType="1"/>
          </p:cNvSpPr>
          <p:nvPr/>
        </p:nvSpPr>
        <p:spPr bwMode="auto">
          <a:xfrm flipH="1">
            <a:off x="6208175" y="2078037"/>
            <a:ext cx="1570038" cy="1274763"/>
          </a:xfrm>
          <a:prstGeom prst="line">
            <a:avLst/>
          </a:prstGeom>
          <a:noFill/>
          <a:ln w="12699">
            <a:solidFill>
              <a:schemeClr val="tx1"/>
            </a:solidFill>
            <a:round/>
            <a:headEnd type="none" w="sm" len="sm"/>
            <a:tailEnd type="stealth" w="med" len="lg"/>
          </a:ln>
        </p:spPr>
        <p:txBody>
          <a:bodyPr wrap="none" anchor="ctr"/>
          <a:lstStyle/>
          <a:p>
            <a:pPr>
              <a:defRPr/>
            </a:pPr>
            <a:endParaRPr lang="en-US">
              <a:effectLst>
                <a:outerShdw blurRad="38100" dist="38100" dir="2700000" algn="tl">
                  <a:srgbClr val="000000">
                    <a:alpha val="43137"/>
                  </a:srgbClr>
                </a:outerShdw>
              </a:effectLst>
            </a:endParaRP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fld id="{A3F31473-23EB-4724-8B59-FE6D21D89FA4}" type="slidenum">
              <a:rPr lang="en-US" smtClean="0"/>
              <a:t>67</a:t>
            </a:fld>
            <a:endParaRPr lang="en-US"/>
          </a:p>
        </p:txBody>
      </p:sp>
    </p:spTree>
    <p:extLst>
      <p:ext uri="{BB962C8B-B14F-4D97-AF65-F5344CB8AC3E}">
        <p14:creationId xmlns:p14="http://schemas.microsoft.com/office/powerpoint/2010/main" val="55734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6818" y="838200"/>
            <a:ext cx="10971372" cy="1066800"/>
          </a:xfrm>
        </p:spPr>
        <p:txBody>
          <a:bodyPr/>
          <a:lstStyle/>
          <a:p>
            <a:pPr algn="ctr"/>
            <a:r>
              <a:rPr lang="en-US" dirty="0"/>
              <a:t>Operation - Overload</a:t>
            </a:r>
          </a:p>
        </p:txBody>
      </p:sp>
      <p:sp>
        <p:nvSpPr>
          <p:cNvPr id="3" name="Content Placeholder 2"/>
          <p:cNvSpPr>
            <a:spLocks noGrp="1"/>
          </p:cNvSpPr>
          <p:nvPr>
            <p:ph idx="1"/>
          </p:nvPr>
        </p:nvSpPr>
        <p:spPr>
          <a:xfrm>
            <a:off x="951627" y="2438400"/>
            <a:ext cx="10287000" cy="4190999"/>
          </a:xfrm>
        </p:spPr>
        <p:txBody>
          <a:bodyPr/>
          <a:lstStyle/>
          <a:p>
            <a:pPr marL="452438" indent="-452438">
              <a:spcBef>
                <a:spcPts val="1200"/>
              </a:spcBef>
              <a:buSzPct val="100000"/>
              <a:defRPr/>
            </a:pPr>
            <a:r>
              <a:rPr lang="en-US" dirty="0"/>
              <a:t>The heaviest point is to the rear of the vehicle closest to the counterweight on the steer axle.</a:t>
            </a:r>
          </a:p>
          <a:p>
            <a:pPr marL="452438" indent="-452438">
              <a:spcBef>
                <a:spcPts val="1200"/>
              </a:spcBef>
              <a:buSzPct val="100000"/>
              <a:defRPr/>
            </a:pPr>
            <a:r>
              <a:rPr lang="en-US" dirty="0"/>
              <a:t>As you add weight on the forks or the front of the vehicle, the balance point or weight moves forward toward the drive axle.</a:t>
            </a:r>
          </a:p>
          <a:p>
            <a:pPr marL="452438" indent="-452438">
              <a:spcBef>
                <a:spcPts val="1200"/>
              </a:spcBef>
              <a:buSzPct val="100000"/>
              <a:defRPr/>
            </a:pPr>
            <a:r>
              <a:rPr lang="en-US" dirty="0"/>
              <a:t>Never go beyond the operating parameters of the forklift.</a:t>
            </a:r>
          </a:p>
          <a:p>
            <a:pPr marL="452438" indent="-452438">
              <a:spcBef>
                <a:spcPts val="1200"/>
              </a:spcBef>
              <a:buSzPct val="100000"/>
              <a:defRPr/>
            </a:pPr>
            <a:r>
              <a:rPr lang="en-US" dirty="0"/>
              <a:t>Overloading, traveling with the load too high, taking corners too fast and too sharp will cause the operator to go beyond these operating parameters.</a:t>
            </a:r>
          </a:p>
          <a:p>
            <a:pPr marL="3175">
              <a:buClr>
                <a:schemeClr val="tx1">
                  <a:shade val="95000"/>
                </a:schemeClr>
              </a:buClr>
              <a:buSzPct val="65000"/>
              <a:defRPr/>
            </a:pPr>
            <a:endParaRPr lang="en-US" b="1" dirty="0">
              <a:effectLst>
                <a:outerShdw blurRad="38100" dist="38100" dir="2700000" algn="tl">
                  <a:srgbClr val="000000">
                    <a:alpha val="43137"/>
                  </a:srgbClr>
                </a:outerShdw>
              </a:effectLst>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68</a:t>
            </a:fld>
            <a:endParaRPr lang="en-US"/>
          </a:p>
        </p:txBody>
      </p:sp>
    </p:spTree>
    <p:extLst>
      <p:ext uri="{BB962C8B-B14F-4D97-AF65-F5344CB8AC3E}">
        <p14:creationId xmlns:p14="http://schemas.microsoft.com/office/powerpoint/2010/main" val="37758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81000"/>
            <a:ext cx="10971372" cy="762000"/>
          </a:xfrm>
        </p:spPr>
        <p:txBody>
          <a:bodyPr/>
          <a:lstStyle/>
          <a:p>
            <a:pPr algn="ctr"/>
            <a:r>
              <a:rPr lang="en-US" dirty="0"/>
              <a:t>Operation – Cover Controls</a:t>
            </a:r>
          </a:p>
        </p:txBody>
      </p:sp>
      <p:sp>
        <p:nvSpPr>
          <p:cNvPr id="3" name="Text Placeholder 2"/>
          <p:cNvSpPr>
            <a:spLocks noGrp="1"/>
          </p:cNvSpPr>
          <p:nvPr>
            <p:ph type="body" idx="1"/>
          </p:nvPr>
        </p:nvSpPr>
        <p:spPr>
          <a:xfrm>
            <a:off x="1293663" y="1828800"/>
            <a:ext cx="10287149" cy="990600"/>
          </a:xfrm>
        </p:spPr>
        <p:txBody>
          <a:bodyPr anchor="t">
            <a:normAutofit fontScale="85000" lnSpcReduction="10000"/>
          </a:bodyPr>
          <a:lstStyle/>
          <a:p>
            <a:pPr marL="3175">
              <a:spcBef>
                <a:spcPts val="1800"/>
              </a:spcBef>
              <a:buClr>
                <a:schemeClr val="tx1">
                  <a:shade val="95000"/>
                </a:schemeClr>
              </a:buClr>
              <a:buSzPct val="65000"/>
              <a:defRPr/>
            </a:pPr>
            <a:r>
              <a:rPr lang="en-US" sz="3300" dirty="0">
                <a:cs typeface="Microsoft Sans Serif" pitchFamily="34" charset="0"/>
              </a:rPr>
              <a:t>Familiarize yourself with the levers that control the forks or clamps so you know exactly what lever controls each movement.</a:t>
            </a:r>
          </a:p>
          <a:p>
            <a:endParaRPr lang="en-US" dirty="0"/>
          </a:p>
        </p:txBody>
      </p:sp>
      <p:pic>
        <p:nvPicPr>
          <p:cNvPr id="9" name="Content Placeholder 8" descr="PHOTO OF CONTROLS"/>
          <p:cNvPicPr preferRelativeResize="0">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475205" y="3035300"/>
            <a:ext cx="4266089" cy="3224960"/>
          </a:xfrm>
        </p:spPr>
      </p:pic>
      <p:pic>
        <p:nvPicPr>
          <p:cNvPr id="8" name="Content Placeholder 7" descr="PHOTO OF CONTROLS"/>
          <p:cNvPicPr preferRelativeResize="0">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6915635" y="3048000"/>
            <a:ext cx="4237521" cy="3195508"/>
          </a:xfrm>
        </p:spPr>
      </p:pic>
      <p:sp>
        <p:nvSpPr>
          <p:cNvPr id="4" name="Slide Number Placeholder 3"/>
          <p:cNvSpPr>
            <a:spLocks noGrp="1"/>
          </p:cNvSpPr>
          <p:nvPr>
            <p:ph type="sldNum" sz="quarter" idx="12"/>
          </p:nvPr>
        </p:nvSpPr>
        <p:spPr/>
        <p:txBody>
          <a:bodyPr/>
          <a:lstStyle/>
          <a:p>
            <a:fld id="{A3F31473-23EB-4724-8B59-FE6D21D89FA4}" type="slidenum">
              <a:rPr lang="en-US" smtClean="0"/>
              <a:t>69</a:t>
            </a:fld>
            <a:endParaRPr lang="en-US"/>
          </a:p>
        </p:txBody>
      </p:sp>
    </p:spTree>
    <p:extLst>
      <p:ext uri="{BB962C8B-B14F-4D97-AF65-F5344CB8AC3E}">
        <p14:creationId xmlns:p14="http://schemas.microsoft.com/office/powerpoint/2010/main" val="226788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Regulatory Standards</a:t>
            </a:r>
          </a:p>
        </p:txBody>
      </p:sp>
      <p:sp>
        <p:nvSpPr>
          <p:cNvPr id="14" name="Content Placeholder 13"/>
          <p:cNvSpPr>
            <a:spLocks noGrp="1"/>
          </p:cNvSpPr>
          <p:nvPr>
            <p:ph idx="1"/>
          </p:nvPr>
        </p:nvSpPr>
        <p:spPr>
          <a:xfrm>
            <a:off x="1141412" y="2209800"/>
            <a:ext cx="10287000" cy="4190999"/>
          </a:xfrm>
        </p:spPr>
        <p:txBody>
          <a:bodyPr>
            <a:normAutofit/>
          </a:bodyPr>
          <a:lstStyle/>
          <a:p>
            <a:r>
              <a:rPr lang="en-US" sz="3600" dirty="0"/>
              <a:t>O</a:t>
            </a:r>
            <a:r>
              <a:rPr lang="en-US" dirty="0"/>
              <a:t>ccupational </a:t>
            </a:r>
            <a:r>
              <a:rPr lang="en-US" sz="3600" dirty="0"/>
              <a:t>S</a:t>
            </a:r>
            <a:r>
              <a:rPr lang="en-US" dirty="0"/>
              <a:t>afety and </a:t>
            </a:r>
            <a:r>
              <a:rPr lang="en-US" sz="3600" dirty="0"/>
              <a:t>H</a:t>
            </a:r>
            <a:r>
              <a:rPr lang="en-US" dirty="0"/>
              <a:t>ealth </a:t>
            </a:r>
            <a:r>
              <a:rPr lang="en-US" sz="3600" dirty="0"/>
              <a:t>A</a:t>
            </a:r>
            <a:r>
              <a:rPr lang="en-US" dirty="0"/>
              <a:t>dministration (OSHA) 29 Code of Federal Regulation (CFR) 1910.178, Powered Industrial Trucks</a:t>
            </a:r>
          </a:p>
          <a:p>
            <a:r>
              <a:rPr lang="en-US" dirty="0"/>
              <a:t>ANSI/ITSDF B56.1-2009, Safety Standards for Low Lift and High Lift Trucks</a:t>
            </a:r>
          </a:p>
          <a:p>
            <a:r>
              <a:rPr lang="en-US" dirty="0"/>
              <a:t>American National Standards Institute (ANSI)</a:t>
            </a:r>
          </a:p>
          <a:p>
            <a:r>
              <a:rPr lang="en-US" dirty="0"/>
              <a:t>Industrial Trucks Standards Development Foundation (ITSDF)</a:t>
            </a:r>
          </a:p>
        </p:txBody>
      </p:sp>
      <p:sp>
        <p:nvSpPr>
          <p:cNvPr id="2" name="Slide Number Placeholder 1"/>
          <p:cNvSpPr>
            <a:spLocks noGrp="1"/>
          </p:cNvSpPr>
          <p:nvPr>
            <p:ph type="sldNum" sz="quarter" idx="12"/>
          </p:nvPr>
        </p:nvSpPr>
        <p:spPr/>
        <p:txBody>
          <a:bodyPr/>
          <a:lstStyle/>
          <a:p>
            <a:fld id="{A3F31473-23EB-4724-8B59-FE6D21D89FA4}" type="slidenum">
              <a:rPr lang="en-US" smtClean="0"/>
              <a:t>7</a:t>
            </a:fld>
            <a:endParaRPr lang="en-US"/>
          </a:p>
        </p:txBody>
      </p:sp>
    </p:spTree>
    <p:extLst>
      <p:ext uri="{BB962C8B-B14F-4D97-AF65-F5344CB8AC3E}">
        <p14:creationId xmlns:p14="http://schemas.microsoft.com/office/powerpoint/2010/main" val="67022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81000"/>
            <a:ext cx="6627971" cy="1066800"/>
          </a:xfrm>
        </p:spPr>
        <p:txBody>
          <a:bodyPr/>
          <a:lstStyle/>
          <a:p>
            <a:pPr algn="ctr"/>
            <a:r>
              <a:rPr lang="en-US" dirty="0"/>
              <a:t>Operation - Mounting</a:t>
            </a:r>
          </a:p>
        </p:txBody>
      </p:sp>
      <p:sp>
        <p:nvSpPr>
          <p:cNvPr id="3" name="Content Placeholder 2"/>
          <p:cNvSpPr>
            <a:spLocks noGrp="1"/>
          </p:cNvSpPr>
          <p:nvPr>
            <p:ph sz="half" idx="1"/>
          </p:nvPr>
        </p:nvSpPr>
        <p:spPr>
          <a:xfrm>
            <a:off x="609441" y="2019300"/>
            <a:ext cx="7008971" cy="1600200"/>
          </a:xfrm>
        </p:spPr>
        <p:txBody>
          <a:bodyPr/>
          <a:lstStyle/>
          <a:p>
            <a:pPr marL="452438" indent="-452438">
              <a:spcBef>
                <a:spcPts val="1200"/>
              </a:spcBef>
              <a:buSzPct val="100000"/>
              <a:defRPr/>
            </a:pPr>
            <a:r>
              <a:rPr lang="en-US" dirty="0"/>
              <a:t>Mount the truck using 3 points of contact and fasten the seat belt.</a:t>
            </a:r>
          </a:p>
          <a:p>
            <a:pPr marL="452438" indent="-452438">
              <a:spcBef>
                <a:spcPts val="1200"/>
              </a:spcBef>
              <a:buSzPct val="100000"/>
              <a:defRPr/>
            </a:pPr>
            <a:r>
              <a:rPr lang="en-US" dirty="0"/>
              <a:t>Place the transmission lever in neutral</a:t>
            </a:r>
          </a:p>
          <a:p>
            <a:endParaRPr lang="en-US" dirty="0"/>
          </a:p>
        </p:txBody>
      </p:sp>
      <p:pic>
        <p:nvPicPr>
          <p:cNvPr id="5" name="Content Placeholder 4" descr="SAFETY CAUSION SIGN"/>
          <p:cNvPicPr preferRelativeResize="0">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999412" y="228600"/>
            <a:ext cx="2856756" cy="2856756"/>
          </a:xfrm>
        </p:spPr>
      </p:pic>
      <p:pic>
        <p:nvPicPr>
          <p:cNvPr id="6" name="Picture 5" descr="PHOTO OF OPERATOR PUTTING ON THE SEAT BELT"/>
          <p:cNvPicPr preferRelativeResize="0">
            <a:picLocks noChangeAspect="1"/>
          </p:cNvPicPr>
          <p:nvPr/>
        </p:nvPicPr>
        <p:blipFill>
          <a:blip r:embed="rId4">
            <a:extLst>
              <a:ext uri="{28A0092B-C50C-407E-A947-70E740481C1C}">
                <a14:useLocalDpi xmlns:a14="http://schemas.microsoft.com/office/drawing/2010/main"/>
              </a:ext>
            </a:extLst>
          </a:blip>
          <a:stretch>
            <a:fillRect/>
          </a:stretch>
        </p:blipFill>
        <p:spPr>
          <a:xfrm>
            <a:off x="6704012" y="3441690"/>
            <a:ext cx="3123386" cy="2856755"/>
          </a:xfrm>
          <a:prstGeom prst="rect">
            <a:avLst/>
          </a:prstGeom>
        </p:spPr>
      </p:pic>
      <p:pic>
        <p:nvPicPr>
          <p:cNvPr id="8" name="Picture 7" descr="PHOTO OF LEVER"/>
          <p:cNvPicPr preferRelativeResize="0">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93812" y="3759419"/>
            <a:ext cx="3428107" cy="2590005"/>
          </a:xfrm>
          <a:prstGeom prst="rect">
            <a:avLst/>
          </a:prstGeom>
        </p:spPr>
      </p:pic>
      <p:sp>
        <p:nvSpPr>
          <p:cNvPr id="4" name="Slide Number Placeholder 3"/>
          <p:cNvSpPr>
            <a:spLocks noGrp="1"/>
          </p:cNvSpPr>
          <p:nvPr>
            <p:ph type="sldNum" sz="quarter" idx="12"/>
          </p:nvPr>
        </p:nvSpPr>
        <p:spPr/>
        <p:txBody>
          <a:bodyPr/>
          <a:lstStyle/>
          <a:p>
            <a:fld id="{A3F31473-23EB-4724-8B59-FE6D21D89FA4}" type="slidenum">
              <a:rPr lang="en-US" smtClean="0"/>
              <a:t>70</a:t>
            </a:fld>
            <a:endParaRPr lang="en-US"/>
          </a:p>
        </p:txBody>
      </p:sp>
    </p:spTree>
    <p:extLst>
      <p:ext uri="{BB962C8B-B14F-4D97-AF65-F5344CB8AC3E}">
        <p14:creationId xmlns:p14="http://schemas.microsoft.com/office/powerpoint/2010/main" val="408602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3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Operation - Battery</a:t>
            </a:r>
          </a:p>
        </p:txBody>
      </p:sp>
      <p:sp>
        <p:nvSpPr>
          <p:cNvPr id="3" name="Content Placeholder 2"/>
          <p:cNvSpPr>
            <a:spLocks noGrp="1"/>
          </p:cNvSpPr>
          <p:nvPr>
            <p:ph idx="1"/>
          </p:nvPr>
        </p:nvSpPr>
        <p:spPr/>
        <p:txBody>
          <a:bodyPr>
            <a:normAutofit/>
          </a:bodyPr>
          <a:lstStyle/>
          <a:p>
            <a:pPr marL="452438" indent="-452438">
              <a:spcBef>
                <a:spcPts val="1200"/>
              </a:spcBef>
              <a:buSzPct val="100000"/>
              <a:defRPr/>
            </a:pPr>
            <a:r>
              <a:rPr lang="en-US" dirty="0"/>
              <a:t>Engage the starter by turning the ignition switch to the start position.</a:t>
            </a:r>
          </a:p>
          <a:p>
            <a:pPr marL="452438" indent="-452438">
              <a:spcBef>
                <a:spcPts val="1200"/>
              </a:spcBef>
              <a:buSzPct val="100000"/>
              <a:defRPr/>
            </a:pPr>
            <a:r>
              <a:rPr lang="en-US" dirty="0"/>
              <a:t>DO NOT engage the starter for more than 30 seconds.  </a:t>
            </a:r>
          </a:p>
          <a:p>
            <a:pPr marL="0" indent="0" algn="ctr">
              <a:spcBef>
                <a:spcPts val="1200"/>
              </a:spcBef>
              <a:buSzPct val="100000"/>
              <a:buNone/>
              <a:defRPr/>
            </a:pPr>
            <a:r>
              <a:rPr lang="en-US" dirty="0">
                <a:solidFill>
                  <a:srgbClr val="FF0000"/>
                </a:solidFill>
              </a:rPr>
              <a:t>DO NOT RUN THE BATTERY DOWN</a:t>
            </a:r>
          </a:p>
          <a:p>
            <a:pPr marL="452438" indent="-452438">
              <a:spcBef>
                <a:spcPts val="1200"/>
              </a:spcBef>
              <a:buSzPct val="100000"/>
              <a:defRPr/>
            </a:pPr>
            <a:r>
              <a:rPr lang="en-US" dirty="0"/>
              <a:t>Check that all instruments on the control panel are operating.  </a:t>
            </a:r>
          </a:p>
          <a:p>
            <a:pPr marL="452438" indent="-452438">
              <a:spcBef>
                <a:spcPts val="1200"/>
              </a:spcBef>
              <a:buSzPct val="100000"/>
              <a:defRPr/>
            </a:pPr>
            <a:r>
              <a:rPr lang="en-US" dirty="0"/>
              <a:t>DO NOT idle the engine unnecessarily.</a:t>
            </a:r>
          </a:p>
          <a:p>
            <a:pPr marL="452438" indent="-452438">
              <a:spcBef>
                <a:spcPts val="1200"/>
              </a:spcBef>
              <a:buSzPct val="100000"/>
              <a:defRPr/>
            </a:pPr>
            <a:r>
              <a:rPr lang="en-US" dirty="0"/>
              <a:t>Raise the forks, clamps, or other attachments off the floor about 4 to 8 inches.  </a:t>
            </a:r>
          </a:p>
          <a:p>
            <a:pPr marL="0" indent="0" algn="ctr">
              <a:spcBef>
                <a:spcPts val="1200"/>
              </a:spcBef>
              <a:buSzPct val="100000"/>
              <a:buNone/>
              <a:defRPr/>
            </a:pPr>
            <a:endParaRPr lang="en-US" dirty="0">
              <a:solidFill>
                <a:srgbClr val="FF0000"/>
              </a:solidFill>
            </a:endParaRPr>
          </a:p>
          <a:p>
            <a:pPr marL="452438" indent="-452438">
              <a:spcBef>
                <a:spcPts val="1200"/>
              </a:spcBef>
              <a:buSzPct val="100000"/>
              <a:defRPr/>
            </a:pP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71</a:t>
            </a:fld>
            <a:endParaRPr lang="en-US"/>
          </a:p>
        </p:txBody>
      </p:sp>
    </p:spTree>
    <p:extLst>
      <p:ext uri="{BB962C8B-B14F-4D97-AF65-F5344CB8AC3E}">
        <p14:creationId xmlns:p14="http://schemas.microsoft.com/office/powerpoint/2010/main" val="189231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1371600"/>
            <a:ext cx="10971372" cy="1066800"/>
          </a:xfrm>
        </p:spPr>
        <p:txBody>
          <a:bodyPr/>
          <a:lstStyle/>
          <a:p>
            <a:pPr algn="ctr"/>
            <a:r>
              <a:rPr lang="en-US" dirty="0"/>
              <a:t>Handling and Stacking Procedures – 1 of 12</a:t>
            </a:r>
          </a:p>
        </p:txBody>
      </p:sp>
      <p:sp>
        <p:nvSpPr>
          <p:cNvPr id="3" name="Content Placeholder 2"/>
          <p:cNvSpPr>
            <a:spLocks noGrp="1"/>
          </p:cNvSpPr>
          <p:nvPr>
            <p:ph idx="1"/>
          </p:nvPr>
        </p:nvSpPr>
        <p:spPr>
          <a:xfrm>
            <a:off x="951627" y="3048000"/>
            <a:ext cx="10287000" cy="4190999"/>
          </a:xfrm>
        </p:spPr>
        <p:txBody>
          <a:bodyPr/>
          <a:lstStyle/>
          <a:p>
            <a:pPr marL="0" indent="0">
              <a:spcBef>
                <a:spcPts val="1200"/>
              </a:spcBef>
              <a:buSzPct val="100000"/>
              <a:buNone/>
              <a:defRPr/>
            </a:pPr>
            <a:r>
              <a:rPr lang="en-US" dirty="0"/>
              <a:t>Picking Up the Load</a:t>
            </a:r>
          </a:p>
          <a:p>
            <a:pPr marL="452438" indent="-452438">
              <a:spcBef>
                <a:spcPts val="1200"/>
              </a:spcBef>
              <a:buSzPct val="100000"/>
              <a:defRPr/>
            </a:pPr>
            <a:r>
              <a:rPr lang="en-US" dirty="0"/>
              <a:t>All powered industrial trucks have a rating capacity data plate.  </a:t>
            </a:r>
          </a:p>
          <a:p>
            <a:pPr marL="452438" indent="-452438">
              <a:spcBef>
                <a:spcPts val="1200"/>
              </a:spcBef>
              <a:buSzPct val="100000"/>
              <a:defRPr/>
            </a:pPr>
            <a:r>
              <a:rPr lang="en-US" dirty="0"/>
              <a:t>If in doubt about the load’s weight, check with the supervisor.</a:t>
            </a:r>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72</a:t>
            </a:fld>
            <a:endParaRPr lang="en-US"/>
          </a:p>
        </p:txBody>
      </p:sp>
    </p:spTree>
    <p:extLst>
      <p:ext uri="{BB962C8B-B14F-4D97-AF65-F5344CB8AC3E}">
        <p14:creationId xmlns:p14="http://schemas.microsoft.com/office/powerpoint/2010/main" val="224324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8726" y="136524"/>
            <a:ext cx="10971372" cy="1066800"/>
          </a:xfrm>
        </p:spPr>
        <p:txBody>
          <a:bodyPr/>
          <a:lstStyle/>
          <a:p>
            <a:pPr algn="ctr"/>
            <a:r>
              <a:rPr lang="en-US" dirty="0"/>
              <a:t>Handling and Stacking Procedures 2 of 12</a:t>
            </a:r>
          </a:p>
        </p:txBody>
      </p:sp>
      <p:sp>
        <p:nvSpPr>
          <p:cNvPr id="3" name="Content Placeholder 2"/>
          <p:cNvSpPr>
            <a:spLocks noGrp="1"/>
          </p:cNvSpPr>
          <p:nvPr>
            <p:ph idx="1"/>
          </p:nvPr>
        </p:nvSpPr>
        <p:spPr/>
        <p:txBody>
          <a:bodyPr/>
          <a:lstStyle/>
          <a:p>
            <a:pPr marL="450850" indent="-450850">
              <a:buSzPct val="100000"/>
              <a:defRPr/>
            </a:pPr>
            <a:r>
              <a:rPr lang="en-US" dirty="0"/>
              <a:t>Approach the load slowly and straight on with the forks parallel to the floor.</a:t>
            </a:r>
          </a:p>
          <a:p>
            <a:pPr marL="450850" indent="-450850">
              <a:buSzPct val="100000"/>
              <a:defRPr/>
            </a:pPr>
            <a:r>
              <a:rPr lang="en-US" dirty="0"/>
              <a:t>Make sure the forks are low enough to slide under the load.</a:t>
            </a:r>
          </a:p>
          <a:p>
            <a:endParaRPr lang="en-US" dirty="0"/>
          </a:p>
        </p:txBody>
      </p:sp>
      <p:pic>
        <p:nvPicPr>
          <p:cNvPr id="4" name="Picture 1" descr="PHOTO OF FORKS PREPARING TO LIFT PALLET"/>
          <p:cNvPicPr preferRelativeResize="0">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0824" y="3429000"/>
            <a:ext cx="4189909" cy="314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HOTO OF FORKS PREPARING TO LIFT PALLET"/>
          <p:cNvPicPr preferRelativeResize="0">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7812" y="3429000"/>
            <a:ext cx="4189909" cy="314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A3F31473-23EB-4724-8B59-FE6D21D89FA4}" type="slidenum">
              <a:rPr lang="en-US" smtClean="0"/>
              <a:t>73</a:t>
            </a:fld>
            <a:endParaRPr lang="en-US"/>
          </a:p>
        </p:txBody>
      </p:sp>
    </p:spTree>
    <p:extLst>
      <p:ext uri="{BB962C8B-B14F-4D97-AF65-F5344CB8AC3E}">
        <p14:creationId xmlns:p14="http://schemas.microsoft.com/office/powerpoint/2010/main" val="68041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Handling and Stacking Procedures – 3 of 12</a:t>
            </a:r>
          </a:p>
        </p:txBody>
      </p:sp>
      <p:sp>
        <p:nvSpPr>
          <p:cNvPr id="3" name="Content Placeholder 2"/>
          <p:cNvSpPr>
            <a:spLocks noGrp="1"/>
          </p:cNvSpPr>
          <p:nvPr>
            <p:ph sz="half" idx="1"/>
          </p:nvPr>
        </p:nvSpPr>
        <p:spPr>
          <a:xfrm>
            <a:off x="379412" y="2299138"/>
            <a:ext cx="6838243" cy="3429000"/>
          </a:xfrm>
        </p:spPr>
        <p:txBody>
          <a:bodyPr>
            <a:normAutofit/>
          </a:bodyPr>
          <a:lstStyle/>
          <a:p>
            <a:pPr marL="450850" indent="-450850">
              <a:buSzPct val="100000"/>
              <a:defRPr/>
            </a:pPr>
            <a:r>
              <a:rPr lang="en-US" dirty="0"/>
              <a:t>Drive forward until the load touches against the backrest.</a:t>
            </a:r>
          </a:p>
          <a:p>
            <a:pPr marL="450850" indent="-450850">
              <a:buSzPct val="100000"/>
              <a:defRPr/>
            </a:pPr>
            <a:r>
              <a:rPr lang="en-US" dirty="0"/>
              <a:t>Adjust the forks sideways on the fork bar to center the load.</a:t>
            </a:r>
          </a:p>
          <a:p>
            <a:pPr marL="450850" indent="-450850">
              <a:buSzPct val="100000"/>
              <a:defRPr/>
            </a:pPr>
            <a:r>
              <a:rPr lang="en-US" dirty="0"/>
              <a:t>When forks are not centered under the load, the load may slide off the forks and become damaged.</a:t>
            </a:r>
          </a:p>
          <a:p>
            <a:endParaRPr lang="en-US" dirty="0"/>
          </a:p>
        </p:txBody>
      </p:sp>
      <p:pic>
        <p:nvPicPr>
          <p:cNvPr id="5" name="Content Placeholder 4" descr="PHOTO OF FORKLIFT TILTING DUE TO OVERLOADED"/>
          <p:cNvPicPr preferRelativeResize="0">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447684" y="1689539"/>
            <a:ext cx="3580467" cy="4026665"/>
          </a:xfrm>
        </p:spPr>
      </p:pic>
      <p:sp>
        <p:nvSpPr>
          <p:cNvPr id="4" name="Slide Number Placeholder 3"/>
          <p:cNvSpPr>
            <a:spLocks noGrp="1"/>
          </p:cNvSpPr>
          <p:nvPr>
            <p:ph type="sldNum" sz="quarter" idx="12"/>
          </p:nvPr>
        </p:nvSpPr>
        <p:spPr/>
        <p:txBody>
          <a:bodyPr/>
          <a:lstStyle/>
          <a:p>
            <a:fld id="{A3F31473-23EB-4724-8B59-FE6D21D89FA4}" type="slidenum">
              <a:rPr lang="en-US" smtClean="0"/>
              <a:t>74</a:t>
            </a:fld>
            <a:endParaRPr lang="en-US"/>
          </a:p>
        </p:txBody>
      </p:sp>
    </p:spTree>
    <p:extLst>
      <p:ext uri="{BB962C8B-B14F-4D97-AF65-F5344CB8AC3E}">
        <p14:creationId xmlns:p14="http://schemas.microsoft.com/office/powerpoint/2010/main" val="55126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1958" y="510012"/>
            <a:ext cx="6780371" cy="1066800"/>
          </a:xfrm>
        </p:spPr>
        <p:txBody>
          <a:bodyPr/>
          <a:lstStyle/>
          <a:p>
            <a:pPr algn="ctr"/>
            <a:r>
              <a:rPr lang="en-US" dirty="0"/>
              <a:t>Handling and Stacking Procedures 4 of 12</a:t>
            </a:r>
          </a:p>
        </p:txBody>
      </p:sp>
      <p:sp>
        <p:nvSpPr>
          <p:cNvPr id="3" name="Text Placeholder 2"/>
          <p:cNvSpPr>
            <a:spLocks noGrp="1"/>
          </p:cNvSpPr>
          <p:nvPr>
            <p:ph sz="half" idx="1"/>
          </p:nvPr>
        </p:nvSpPr>
        <p:spPr>
          <a:xfrm>
            <a:off x="227012" y="2363724"/>
            <a:ext cx="6934200" cy="3657600"/>
          </a:xfrm>
        </p:spPr>
        <p:txBody>
          <a:bodyPr anchor="t">
            <a:normAutofit/>
          </a:bodyPr>
          <a:lstStyle/>
          <a:p>
            <a:pPr marL="452438" indent="-452438">
              <a:lnSpc>
                <a:spcPct val="100000"/>
              </a:lnSpc>
              <a:spcBef>
                <a:spcPts val="1200"/>
              </a:spcBef>
              <a:buSzPct val="100000"/>
              <a:buFont typeface="Arial" pitchFamily="34" charset="0"/>
              <a:buChar char="•"/>
              <a:defRPr/>
            </a:pPr>
            <a:r>
              <a:rPr lang="en-US" sz="3000" dirty="0"/>
              <a:t>Lift the load slightly.</a:t>
            </a:r>
          </a:p>
          <a:p>
            <a:pPr marL="452438" indent="-452438">
              <a:lnSpc>
                <a:spcPct val="100000"/>
              </a:lnSpc>
              <a:spcBef>
                <a:spcPts val="1200"/>
              </a:spcBef>
              <a:buSzPct val="100000"/>
              <a:buFont typeface="Arial" pitchFamily="34" charset="0"/>
              <a:buChar char="•"/>
              <a:defRPr/>
            </a:pPr>
            <a:r>
              <a:rPr lang="en-US" sz="3000" dirty="0"/>
              <a:t>Tilt the mast back.</a:t>
            </a:r>
          </a:p>
          <a:p>
            <a:pPr marL="452438" indent="-452438">
              <a:lnSpc>
                <a:spcPct val="100000"/>
              </a:lnSpc>
              <a:spcBef>
                <a:spcPts val="1200"/>
              </a:spcBef>
              <a:buSzPct val="100000"/>
              <a:defRPr/>
            </a:pPr>
            <a:r>
              <a:rPr lang="en-US" sz="3000" dirty="0"/>
              <a:t>Allow enough backward tilt to stabilize the load</a:t>
            </a:r>
          </a:p>
          <a:p>
            <a:pPr marL="452438" indent="-452438">
              <a:lnSpc>
                <a:spcPct val="100000"/>
              </a:lnSpc>
              <a:spcBef>
                <a:spcPts val="1200"/>
              </a:spcBef>
              <a:buSzPct val="100000"/>
              <a:defRPr/>
            </a:pPr>
            <a:r>
              <a:rPr lang="en-US" sz="3000" dirty="0"/>
              <a:t>Make sure the load is square against the carriage and load backrest.</a:t>
            </a:r>
          </a:p>
          <a:p>
            <a:pPr marL="452438" indent="-452438">
              <a:lnSpc>
                <a:spcPct val="100000"/>
              </a:lnSpc>
              <a:spcBef>
                <a:spcPts val="1200"/>
              </a:spcBef>
              <a:buSzPct val="100000"/>
              <a:buFont typeface="Arial" pitchFamily="34" charset="0"/>
              <a:buChar char="•"/>
              <a:defRPr/>
            </a:pPr>
            <a:endParaRPr lang="en-US" sz="3000" dirty="0"/>
          </a:p>
          <a:p>
            <a:endParaRPr lang="en-US" dirty="0"/>
          </a:p>
        </p:txBody>
      </p:sp>
      <p:pic>
        <p:nvPicPr>
          <p:cNvPr id="8" name="Content Placeholder 7" descr="SIDE PHOTO OF FORKLIIFT LOADING PALLETS"/>
          <p:cNvPicPr preferRelativeResize="0">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537995" y="531933"/>
            <a:ext cx="4066116" cy="3051524"/>
          </a:xfrm>
        </p:spPr>
      </p:pic>
      <p:pic>
        <p:nvPicPr>
          <p:cNvPr id="9" name="Picture 8" descr="SIDE PHICTUREVIEW OF LIFT WITH PALLETS"/>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7995" y="3811525"/>
            <a:ext cx="4047071" cy="3035303"/>
          </a:xfrm>
          <a:prstGeom prst="rect">
            <a:avLst/>
          </a:prstGeom>
        </p:spPr>
      </p:pic>
      <p:sp>
        <p:nvSpPr>
          <p:cNvPr id="4" name="Slide Number Placeholder 3"/>
          <p:cNvSpPr>
            <a:spLocks noGrp="1"/>
          </p:cNvSpPr>
          <p:nvPr>
            <p:ph type="sldNum" sz="quarter" idx="12"/>
          </p:nvPr>
        </p:nvSpPr>
        <p:spPr/>
        <p:txBody>
          <a:bodyPr/>
          <a:lstStyle/>
          <a:p>
            <a:fld id="{A3F31473-23EB-4724-8B59-FE6D21D89FA4}" type="slidenum">
              <a:rPr lang="en-US" smtClean="0"/>
              <a:t>75</a:t>
            </a:fld>
            <a:endParaRPr lang="en-US"/>
          </a:p>
        </p:txBody>
      </p:sp>
    </p:spTree>
    <p:extLst>
      <p:ext uri="{BB962C8B-B14F-4D97-AF65-F5344CB8AC3E}">
        <p14:creationId xmlns:p14="http://schemas.microsoft.com/office/powerpoint/2010/main" val="252916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316718"/>
            <a:ext cx="10971372" cy="1066800"/>
          </a:xfrm>
        </p:spPr>
        <p:txBody>
          <a:bodyPr/>
          <a:lstStyle/>
          <a:p>
            <a:pPr algn="ctr"/>
            <a:r>
              <a:rPr lang="en-US" dirty="0"/>
              <a:t>Handling and Stacking Procedures 5 of 12</a:t>
            </a:r>
          </a:p>
        </p:txBody>
      </p:sp>
      <p:sp>
        <p:nvSpPr>
          <p:cNvPr id="3" name="Content Placeholder 2"/>
          <p:cNvSpPr>
            <a:spLocks noGrp="1"/>
          </p:cNvSpPr>
          <p:nvPr>
            <p:ph sz="half" idx="1"/>
          </p:nvPr>
        </p:nvSpPr>
        <p:spPr>
          <a:xfrm>
            <a:off x="-23890" y="2590800"/>
            <a:ext cx="7161212" cy="2819400"/>
          </a:xfrm>
        </p:spPr>
        <p:txBody>
          <a:bodyPr/>
          <a:lstStyle/>
          <a:p>
            <a:pPr marL="450850" indent="-450850">
              <a:buSzPct val="100000"/>
              <a:defRPr/>
            </a:pPr>
            <a:r>
              <a:rPr lang="en-US" dirty="0"/>
              <a:t>Exercise extreme care when tilting the mast/load forward or backward.</a:t>
            </a:r>
          </a:p>
          <a:p>
            <a:pPr marL="450850" indent="-450850">
              <a:buSzPct val="100000"/>
              <a:defRPr/>
            </a:pPr>
            <a:r>
              <a:rPr lang="en-US" dirty="0"/>
              <a:t>Watch the load closely.</a:t>
            </a:r>
          </a:p>
          <a:p>
            <a:pPr marL="450850" indent="-450850">
              <a:buSzPct val="100000"/>
              <a:defRPr/>
            </a:pPr>
            <a:r>
              <a:rPr lang="en-US" dirty="0"/>
              <a:t>Slowly back away from the stack.</a:t>
            </a:r>
          </a:p>
          <a:p>
            <a:pPr marL="450850" indent="-450850">
              <a:buSzPct val="100000"/>
              <a:defRPr/>
            </a:pPr>
            <a:r>
              <a:rPr lang="en-US" dirty="0"/>
              <a:t>Lower it to traveling position.</a:t>
            </a:r>
          </a:p>
          <a:p>
            <a:endParaRPr lang="en-US" dirty="0"/>
          </a:p>
        </p:txBody>
      </p:sp>
      <p:pic>
        <p:nvPicPr>
          <p:cNvPr id="5" name="Content Placeholder 4" descr="FRONT VEIW OF FORKLIFT WITH PALLETES LOADED"/>
          <p:cNvPicPr preferRelativeResize="0">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419925" y="2209800"/>
            <a:ext cx="4837440" cy="3628080"/>
          </a:xfrm>
        </p:spPr>
      </p:pic>
      <p:sp>
        <p:nvSpPr>
          <p:cNvPr id="4" name="Slide Number Placeholder 3"/>
          <p:cNvSpPr>
            <a:spLocks noGrp="1"/>
          </p:cNvSpPr>
          <p:nvPr>
            <p:ph type="sldNum" sz="quarter" idx="12"/>
          </p:nvPr>
        </p:nvSpPr>
        <p:spPr/>
        <p:txBody>
          <a:bodyPr/>
          <a:lstStyle/>
          <a:p>
            <a:fld id="{A3F31473-23EB-4724-8B59-FE6D21D89FA4}" type="slidenum">
              <a:rPr lang="en-US" smtClean="0"/>
              <a:t>76</a:t>
            </a:fld>
            <a:endParaRPr lang="en-US"/>
          </a:p>
        </p:txBody>
      </p:sp>
    </p:spTree>
    <p:extLst>
      <p:ext uri="{BB962C8B-B14F-4D97-AF65-F5344CB8AC3E}">
        <p14:creationId xmlns:p14="http://schemas.microsoft.com/office/powerpoint/2010/main" val="85834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8073" y="304800"/>
            <a:ext cx="10971372" cy="1066800"/>
          </a:xfrm>
        </p:spPr>
        <p:txBody>
          <a:bodyPr/>
          <a:lstStyle/>
          <a:p>
            <a:pPr algn="ctr"/>
            <a:r>
              <a:rPr lang="en-US" dirty="0"/>
              <a:t>Handling and Stacking Procedures 6 of 12</a:t>
            </a:r>
          </a:p>
        </p:txBody>
      </p:sp>
      <p:sp>
        <p:nvSpPr>
          <p:cNvPr id="3" name="Content Placeholder 2"/>
          <p:cNvSpPr>
            <a:spLocks noGrp="1"/>
          </p:cNvSpPr>
          <p:nvPr>
            <p:ph idx="1"/>
          </p:nvPr>
        </p:nvSpPr>
        <p:spPr>
          <a:xfrm>
            <a:off x="951627" y="2209800"/>
            <a:ext cx="10287000" cy="4190999"/>
          </a:xfrm>
        </p:spPr>
        <p:txBody>
          <a:bodyPr/>
          <a:lstStyle/>
          <a:p>
            <a:pPr marL="3175">
              <a:spcBef>
                <a:spcPct val="20000"/>
              </a:spcBef>
              <a:buSzPct val="65000"/>
              <a:buNone/>
              <a:defRPr/>
            </a:pPr>
            <a:r>
              <a:rPr lang="en-US" sz="3000" dirty="0"/>
              <a:t>Driving with the load</a:t>
            </a:r>
          </a:p>
          <a:p>
            <a:pPr marL="450850" indent="-450850">
              <a:buSzPct val="100000"/>
              <a:defRPr/>
            </a:pPr>
            <a:r>
              <a:rPr lang="en-US" sz="3000" dirty="0"/>
              <a:t>Always use the aisle, if available.</a:t>
            </a:r>
          </a:p>
          <a:p>
            <a:pPr marL="450850" indent="-450850">
              <a:buSzPct val="100000"/>
              <a:defRPr/>
            </a:pPr>
            <a:r>
              <a:rPr lang="en-US" sz="3000" dirty="0"/>
              <a:t>Never cut corners to avoid traffic.</a:t>
            </a:r>
          </a:p>
          <a:p>
            <a:pPr marL="450850" indent="-450850">
              <a:buSzPct val="100000"/>
              <a:defRPr/>
            </a:pPr>
            <a:r>
              <a:rPr lang="en-US" sz="3000" dirty="0"/>
              <a:t>Start in low gear (if equipped).</a:t>
            </a:r>
          </a:p>
          <a:p>
            <a:pPr marL="450850" indent="-450850">
              <a:buSzPct val="100000"/>
              <a:defRPr/>
            </a:pPr>
            <a:r>
              <a:rPr lang="en-US" sz="3000" dirty="0"/>
              <a:t>Avoid fast starts and stops.</a:t>
            </a:r>
          </a:p>
          <a:p>
            <a:pPr marL="450850" indent="-450850">
              <a:buSzPct val="100000"/>
              <a:defRPr/>
            </a:pPr>
            <a:r>
              <a:rPr lang="en-US" sz="3000" dirty="0"/>
              <a:t>Avoid running over obstacles.</a:t>
            </a:r>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77</a:t>
            </a:fld>
            <a:endParaRPr lang="en-US"/>
          </a:p>
        </p:txBody>
      </p:sp>
    </p:spTree>
    <p:extLst>
      <p:ext uri="{BB962C8B-B14F-4D97-AF65-F5344CB8AC3E}">
        <p14:creationId xmlns:p14="http://schemas.microsoft.com/office/powerpoint/2010/main" val="125520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762000"/>
            <a:ext cx="10971372" cy="1066800"/>
          </a:xfrm>
        </p:spPr>
        <p:txBody>
          <a:bodyPr/>
          <a:lstStyle/>
          <a:p>
            <a:pPr algn="ctr"/>
            <a:r>
              <a:rPr lang="en-US" dirty="0"/>
              <a:t>Handling and Stacking Procedures  7 of 12</a:t>
            </a:r>
          </a:p>
        </p:txBody>
      </p:sp>
      <p:sp>
        <p:nvSpPr>
          <p:cNvPr id="3" name="Content Placeholder 2"/>
          <p:cNvSpPr>
            <a:spLocks noGrp="1"/>
          </p:cNvSpPr>
          <p:nvPr>
            <p:ph sz="half" idx="1"/>
          </p:nvPr>
        </p:nvSpPr>
        <p:spPr>
          <a:xfrm>
            <a:off x="126231" y="2209800"/>
            <a:ext cx="6705600" cy="3851404"/>
          </a:xfrm>
        </p:spPr>
        <p:txBody>
          <a:bodyPr>
            <a:normAutofit/>
          </a:bodyPr>
          <a:lstStyle/>
          <a:p>
            <a:pPr marL="450850" indent="-450850">
              <a:buSzPct val="100000"/>
              <a:defRPr/>
            </a:pPr>
            <a:r>
              <a:rPr lang="en-US" sz="3000" dirty="0"/>
              <a:t>Avoid railroad crossings.</a:t>
            </a:r>
          </a:p>
          <a:p>
            <a:pPr marL="450850" indent="-450850">
              <a:buSzPct val="100000"/>
              <a:defRPr/>
            </a:pPr>
            <a:r>
              <a:rPr lang="en-US" sz="3000" dirty="0"/>
              <a:t>Approach [uneven] roadways and railroad crossings at an angle and hold steering wheel tightly.</a:t>
            </a:r>
          </a:p>
          <a:p>
            <a:pPr marL="450850" indent="-450850">
              <a:buSzPct val="100000"/>
              <a:defRPr/>
            </a:pPr>
            <a:r>
              <a:rPr lang="en-US" sz="3000" dirty="0"/>
              <a:t>When driving with a load that blocks vision, drive backward.</a:t>
            </a:r>
          </a:p>
          <a:p>
            <a:pPr marL="0" indent="0" algn="ctr">
              <a:buSzPct val="100000"/>
              <a:buNone/>
              <a:defRPr/>
            </a:pPr>
            <a:r>
              <a:rPr lang="en-US" sz="3000" dirty="0">
                <a:solidFill>
                  <a:srgbClr val="FF0000"/>
                </a:solidFill>
              </a:rPr>
              <a:t>NEVER DRIVE WITH VISION BLOCKED!</a:t>
            </a:r>
          </a:p>
          <a:p>
            <a:endParaRPr lang="en-US" dirty="0"/>
          </a:p>
        </p:txBody>
      </p:sp>
      <p:pic>
        <p:nvPicPr>
          <p:cNvPr id="8" name="Picture 7" descr="PHOTO OF FORKLIFT BACKING"/>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7412" y="2223656"/>
            <a:ext cx="4227999" cy="3514943"/>
          </a:xfrm>
          <a:prstGeom prst="rect">
            <a:avLst/>
          </a:prstGeom>
        </p:spPr>
      </p:pic>
      <p:sp>
        <p:nvSpPr>
          <p:cNvPr id="4" name="Slide Number Placeholder 3"/>
          <p:cNvSpPr>
            <a:spLocks noGrp="1"/>
          </p:cNvSpPr>
          <p:nvPr>
            <p:ph type="sldNum" sz="quarter" idx="12"/>
          </p:nvPr>
        </p:nvSpPr>
        <p:spPr/>
        <p:txBody>
          <a:bodyPr/>
          <a:lstStyle/>
          <a:p>
            <a:fld id="{A3F31473-23EB-4724-8B59-FE6D21D89FA4}" type="slidenum">
              <a:rPr lang="en-US" smtClean="0"/>
              <a:t>78</a:t>
            </a:fld>
            <a:endParaRPr lang="en-US"/>
          </a:p>
        </p:txBody>
      </p:sp>
    </p:spTree>
    <p:extLst>
      <p:ext uri="{BB962C8B-B14F-4D97-AF65-F5344CB8AC3E}">
        <p14:creationId xmlns:p14="http://schemas.microsoft.com/office/powerpoint/2010/main" val="268436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20788" y="664925"/>
            <a:ext cx="10971372" cy="1066800"/>
          </a:xfrm>
        </p:spPr>
        <p:txBody>
          <a:bodyPr/>
          <a:lstStyle/>
          <a:p>
            <a:pPr algn="ctr"/>
            <a:r>
              <a:rPr lang="en-US" dirty="0"/>
              <a:t>Handling and Stacking Procedures 8 of 12</a:t>
            </a:r>
          </a:p>
        </p:txBody>
      </p:sp>
      <p:sp>
        <p:nvSpPr>
          <p:cNvPr id="3" name="Content Placeholder 2"/>
          <p:cNvSpPr>
            <a:spLocks noGrp="1"/>
          </p:cNvSpPr>
          <p:nvPr>
            <p:ph sz="half" idx="1"/>
          </p:nvPr>
        </p:nvSpPr>
        <p:spPr>
          <a:xfrm>
            <a:off x="303212" y="2226703"/>
            <a:ext cx="6542404" cy="3200400"/>
          </a:xfrm>
        </p:spPr>
        <p:txBody>
          <a:bodyPr>
            <a:normAutofit/>
          </a:bodyPr>
          <a:lstStyle/>
          <a:p>
            <a:pPr marL="450850" indent="-450850">
              <a:buSzPct val="100000"/>
              <a:defRPr/>
            </a:pPr>
            <a:r>
              <a:rPr lang="en-US" sz="3000" dirty="0"/>
              <a:t>Watch overhead obstructions closely and make sure you have clearance before proceeding.</a:t>
            </a:r>
          </a:p>
          <a:p>
            <a:pPr marL="450850" indent="-450850">
              <a:buSzPct val="100000"/>
              <a:defRPr/>
            </a:pPr>
            <a:r>
              <a:rPr lang="en-US" sz="3000" dirty="0"/>
              <a:t>Watch out for weak floors.</a:t>
            </a:r>
          </a:p>
          <a:p>
            <a:pPr marL="450850" indent="-450850">
              <a:buSzPct val="100000"/>
              <a:defRPr/>
            </a:pPr>
            <a:r>
              <a:rPr lang="en-US" sz="3000" dirty="0"/>
              <a:t>Do not drive on any floor/ground that cannot support forklift and the load.</a:t>
            </a:r>
          </a:p>
          <a:p>
            <a:endParaRPr lang="en-US" dirty="0">
              <a:effectLst>
                <a:outerShdw blurRad="38100" dist="38100" dir="2700000" algn="tl">
                  <a:srgbClr val="000000">
                    <a:alpha val="43137"/>
                  </a:srgbClr>
                </a:outerShdw>
              </a:effectLst>
              <a:latin typeface="Microsoft Sans Serif" pitchFamily="34" charset="0"/>
              <a:cs typeface="Microsoft Sans Serif" pitchFamily="34" charset="0"/>
            </a:endParaRPr>
          </a:p>
          <a:p>
            <a:endParaRPr lang="en-US" dirty="0"/>
          </a:p>
        </p:txBody>
      </p:sp>
      <p:pic>
        <p:nvPicPr>
          <p:cNvPr id="5" name="Content Placeholder 4" descr="PHOTO OF LIFT HITTING TOP OF DOORWAY"/>
          <p:cNvPicPr preferRelativeResize="0">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587252" y="1066799"/>
            <a:ext cx="1952117" cy="2485378"/>
          </a:xfrm>
        </p:spPr>
      </p:pic>
      <p:pic>
        <p:nvPicPr>
          <p:cNvPr id="6" name="Picture 5" descr="PHOTO OF LIFT IN A HOLE"/>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5890" y="4038600"/>
            <a:ext cx="3256702" cy="2179277"/>
          </a:xfrm>
          <a:prstGeom prst="rect">
            <a:avLst/>
          </a:prstGeom>
        </p:spPr>
      </p:pic>
      <p:sp>
        <p:nvSpPr>
          <p:cNvPr id="4" name="Slide Number Placeholder 3"/>
          <p:cNvSpPr>
            <a:spLocks noGrp="1"/>
          </p:cNvSpPr>
          <p:nvPr>
            <p:ph type="sldNum" sz="quarter" idx="12"/>
          </p:nvPr>
        </p:nvSpPr>
        <p:spPr/>
        <p:txBody>
          <a:bodyPr/>
          <a:lstStyle/>
          <a:p>
            <a:fld id="{A3F31473-23EB-4724-8B59-FE6D21D89FA4}" type="slidenum">
              <a:rPr lang="en-US" smtClean="0"/>
              <a:t>79</a:t>
            </a:fld>
            <a:endParaRPr lang="en-US"/>
          </a:p>
        </p:txBody>
      </p:sp>
    </p:spTree>
    <p:extLst>
      <p:ext uri="{BB962C8B-B14F-4D97-AF65-F5344CB8AC3E}">
        <p14:creationId xmlns:p14="http://schemas.microsoft.com/office/powerpoint/2010/main" val="46084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OSHA Makes A Difference</a:t>
            </a:r>
          </a:p>
        </p:txBody>
      </p:sp>
      <p:sp>
        <p:nvSpPr>
          <p:cNvPr id="14" name="Content Placeholder 13"/>
          <p:cNvSpPr>
            <a:spLocks noGrp="1"/>
          </p:cNvSpPr>
          <p:nvPr>
            <p:ph sz="half" idx="1"/>
          </p:nvPr>
        </p:nvSpPr>
        <p:spPr>
          <a:xfrm>
            <a:off x="1370012" y="1676400"/>
            <a:ext cx="6934200" cy="4191000"/>
          </a:xfrm>
        </p:spPr>
        <p:txBody>
          <a:bodyPr>
            <a:normAutofit/>
          </a:bodyPr>
          <a:lstStyle/>
          <a:p>
            <a:pPr>
              <a:defRPr/>
            </a:pPr>
            <a:r>
              <a:rPr lang="en-US" dirty="0"/>
              <a:t>Prior to OSHA there were 13,800 workplace deaths per year</a:t>
            </a:r>
          </a:p>
          <a:p>
            <a:pPr>
              <a:defRPr/>
            </a:pPr>
            <a:r>
              <a:rPr lang="en-US" dirty="0"/>
              <a:t>4,405 workers were killed on the job in 2013 (3.2 per 100,000 full-time equivalent workers)</a:t>
            </a:r>
          </a:p>
          <a:p>
            <a:pPr>
              <a:defRPr/>
            </a:pPr>
            <a:r>
              <a:rPr lang="en-US" dirty="0"/>
              <a:t>Nearly 3.0 million serious workplace injuries and illnesses were reported by private industry employers in 2012</a:t>
            </a:r>
          </a:p>
          <a:p>
            <a:pPr>
              <a:defRPr/>
            </a:pPr>
            <a:endParaRPr lang="en-US" dirty="0"/>
          </a:p>
          <a:p>
            <a:endParaRPr lang="en-US" dirty="0"/>
          </a:p>
        </p:txBody>
      </p:sp>
      <p:sp>
        <p:nvSpPr>
          <p:cNvPr id="2" name="Slide Number Placeholder 1"/>
          <p:cNvSpPr>
            <a:spLocks noGrp="1"/>
          </p:cNvSpPr>
          <p:nvPr>
            <p:ph type="sldNum" sz="quarter" idx="12"/>
          </p:nvPr>
        </p:nvSpPr>
        <p:spPr/>
        <p:txBody>
          <a:bodyPr/>
          <a:lstStyle/>
          <a:p>
            <a:fld id="{A3F31473-23EB-4724-8B59-FE6D21D89FA4}" type="slidenum">
              <a:rPr lang="en-US" smtClean="0"/>
              <a:t>8</a:t>
            </a:fld>
            <a:endParaRPr lang="en-US"/>
          </a:p>
        </p:txBody>
      </p:sp>
      <p:pic>
        <p:nvPicPr>
          <p:cNvPr id="4" name="Content Placeholder 3" descr="OSHA MAKES A DIFFERENCE&#10;&#10;Worker deaths in U.S.A. are down average from about 38 worker deaths a day in 1970 to 12 a day in 2013.&#10;&#10;Worker injuries and illnesses are down from 10.9 incidents per 100 workers in 1972 to 3.0 per 100 in 2012.&#10;. "/>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768906" y="1664677"/>
            <a:ext cx="2514600" cy="3450692"/>
          </a:xfrm>
        </p:spPr>
      </p:pic>
    </p:spTree>
    <p:extLst>
      <p:ext uri="{BB962C8B-B14F-4D97-AF65-F5344CB8AC3E}">
        <p14:creationId xmlns:p14="http://schemas.microsoft.com/office/powerpoint/2010/main" val="210652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36524"/>
            <a:ext cx="10971372" cy="1066800"/>
          </a:xfrm>
        </p:spPr>
        <p:txBody>
          <a:bodyPr/>
          <a:lstStyle/>
          <a:p>
            <a:pPr algn="ctr"/>
            <a:r>
              <a:rPr lang="en-US" dirty="0"/>
              <a:t>Handling and Stacking Procedures 9 0f 12</a:t>
            </a:r>
          </a:p>
        </p:txBody>
      </p:sp>
      <p:sp>
        <p:nvSpPr>
          <p:cNvPr id="3" name="Content Placeholder 2"/>
          <p:cNvSpPr>
            <a:spLocks noGrp="1"/>
          </p:cNvSpPr>
          <p:nvPr>
            <p:ph sz="half" idx="1"/>
          </p:nvPr>
        </p:nvSpPr>
        <p:spPr>
          <a:xfrm>
            <a:off x="150812" y="3074098"/>
            <a:ext cx="5257800" cy="2412302"/>
          </a:xfrm>
        </p:spPr>
        <p:txBody>
          <a:bodyPr>
            <a:normAutofit/>
          </a:bodyPr>
          <a:lstStyle/>
          <a:p>
            <a:pPr marL="450850" indent="-450850">
              <a:buSzPct val="100000"/>
              <a:defRPr/>
            </a:pPr>
            <a:r>
              <a:rPr lang="en-US" dirty="0"/>
              <a:t>Never drive onto an elevator whose listed capacity cannot support the combined weight of forklift and its load.</a:t>
            </a:r>
          </a:p>
          <a:p>
            <a:endParaRPr lang="en-US" dirty="0"/>
          </a:p>
        </p:txBody>
      </p:sp>
      <p:pic>
        <p:nvPicPr>
          <p:cNvPr id="5" name="Content Placeholder 4" descr="CAUTION LOAD SIGN"/>
          <p:cNvPicPr preferRelativeResize="0">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561072" y="2415662"/>
            <a:ext cx="5713512" cy="4123251"/>
          </a:xfrm>
        </p:spPr>
      </p:pic>
      <p:sp>
        <p:nvSpPr>
          <p:cNvPr id="4" name="Slide Number Placeholder 3"/>
          <p:cNvSpPr>
            <a:spLocks noGrp="1"/>
          </p:cNvSpPr>
          <p:nvPr>
            <p:ph type="sldNum" sz="quarter" idx="12"/>
          </p:nvPr>
        </p:nvSpPr>
        <p:spPr/>
        <p:txBody>
          <a:bodyPr/>
          <a:lstStyle/>
          <a:p>
            <a:fld id="{A3F31473-23EB-4724-8B59-FE6D21D89FA4}" type="slidenum">
              <a:rPr lang="en-US" smtClean="0"/>
              <a:t>80</a:t>
            </a:fld>
            <a:endParaRPr lang="en-US"/>
          </a:p>
        </p:txBody>
      </p:sp>
    </p:spTree>
    <p:extLst>
      <p:ext uri="{BB962C8B-B14F-4D97-AF65-F5344CB8AC3E}">
        <p14:creationId xmlns:p14="http://schemas.microsoft.com/office/powerpoint/2010/main" val="413714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28600"/>
            <a:ext cx="10971372" cy="1066800"/>
          </a:xfrm>
        </p:spPr>
        <p:txBody>
          <a:bodyPr/>
          <a:lstStyle/>
          <a:p>
            <a:pPr algn="ctr"/>
            <a:r>
              <a:rPr lang="en-US" dirty="0"/>
              <a:t>Handling and Stacking Procedures 10 of 12</a:t>
            </a:r>
          </a:p>
        </p:txBody>
      </p:sp>
      <p:sp>
        <p:nvSpPr>
          <p:cNvPr id="3" name="Content Placeholder 2"/>
          <p:cNvSpPr>
            <a:spLocks noGrp="1"/>
          </p:cNvSpPr>
          <p:nvPr>
            <p:ph idx="1"/>
          </p:nvPr>
        </p:nvSpPr>
        <p:spPr>
          <a:xfrm>
            <a:off x="760412" y="2286000"/>
            <a:ext cx="10287000" cy="4190999"/>
          </a:xfrm>
        </p:spPr>
        <p:txBody>
          <a:bodyPr/>
          <a:lstStyle/>
          <a:p>
            <a:pPr marL="0" indent="0">
              <a:buSzPct val="100000"/>
              <a:buNone/>
              <a:defRPr/>
            </a:pPr>
            <a:r>
              <a:rPr lang="en-US" dirty="0"/>
              <a:t>Lowering and Unloading a Load</a:t>
            </a:r>
          </a:p>
          <a:p>
            <a:pPr marL="450850" indent="-450850">
              <a:buSzPct val="100000"/>
              <a:defRPr/>
            </a:pPr>
            <a:r>
              <a:rPr lang="en-US" dirty="0">
                <a:solidFill>
                  <a:srgbClr val="FF0000"/>
                </a:solidFill>
              </a:rPr>
              <a:t>Never</a:t>
            </a:r>
            <a:r>
              <a:rPr lang="en-US" dirty="0"/>
              <a:t> stop lowering action suddenly.</a:t>
            </a:r>
          </a:p>
          <a:p>
            <a:pPr marL="450850" indent="-450850">
              <a:buSzPct val="100000"/>
              <a:defRPr/>
            </a:pPr>
            <a:r>
              <a:rPr lang="en-US" dirty="0">
                <a:solidFill>
                  <a:srgbClr val="FF0000"/>
                </a:solidFill>
              </a:rPr>
              <a:t>Do not </a:t>
            </a:r>
            <a:r>
              <a:rPr lang="en-US" dirty="0"/>
              <a:t>lift or lower a load while traveling.</a:t>
            </a:r>
          </a:p>
          <a:p>
            <a:pPr marL="917575" lvl="1" indent="-457200">
              <a:spcBef>
                <a:spcPts val="1800"/>
              </a:spcBef>
              <a:buClr>
                <a:schemeClr val="tx1"/>
              </a:buClr>
              <a:buSzPct val="100000"/>
              <a:buFont typeface="Wingdings" panose="05000000000000000000" pitchFamily="2" charset="2"/>
              <a:buChar char="Ø"/>
              <a:defRPr/>
            </a:pPr>
            <a:r>
              <a:rPr lang="en-US" sz="2800" dirty="0"/>
              <a:t>Causes loss of stability</a:t>
            </a:r>
          </a:p>
          <a:p>
            <a:pPr marL="450850" indent="-450850">
              <a:buSzPct val="100000"/>
              <a:defRPr/>
            </a:pPr>
            <a:r>
              <a:rPr lang="en-US" dirty="0"/>
              <a:t>Set loads down slowly in desired position.</a:t>
            </a:r>
          </a:p>
          <a:p>
            <a:pPr marL="450850" indent="-450850">
              <a:buSzPct val="100000"/>
              <a:defRPr/>
            </a:pPr>
            <a:r>
              <a:rPr lang="en-US" dirty="0">
                <a:solidFill>
                  <a:srgbClr val="FF0000"/>
                </a:solidFill>
              </a:rPr>
              <a:t>Never</a:t>
            </a:r>
            <a:r>
              <a:rPr lang="en-US" dirty="0"/>
              <a:t> butt or ram loads.</a:t>
            </a:r>
          </a:p>
          <a:p>
            <a:pPr marL="450850" indent="-450850">
              <a:buSzPct val="100000"/>
              <a:defRPr/>
            </a:pPr>
            <a:r>
              <a:rPr lang="en-US" dirty="0"/>
              <a:t>If a load is incorrectly placed, correctly maneuver it.</a:t>
            </a:r>
          </a:p>
          <a:p>
            <a:pPr marL="917575" lvl="1" indent="-457200">
              <a:spcBef>
                <a:spcPts val="1800"/>
              </a:spcBef>
              <a:buClr>
                <a:schemeClr val="tx1"/>
              </a:buClr>
              <a:buSzPct val="100000"/>
              <a:buFont typeface="Wingdings" panose="05000000000000000000" pitchFamily="2" charset="2"/>
              <a:buChar char="Ø"/>
              <a:defRPr/>
            </a:pPr>
            <a:endParaRPr lang="en-US" sz="2800" dirty="0"/>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81</a:t>
            </a:fld>
            <a:endParaRPr lang="en-US"/>
          </a:p>
        </p:txBody>
      </p:sp>
    </p:spTree>
    <p:extLst>
      <p:ext uri="{BB962C8B-B14F-4D97-AF65-F5344CB8AC3E}">
        <p14:creationId xmlns:p14="http://schemas.microsoft.com/office/powerpoint/2010/main" val="243150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304801"/>
            <a:ext cx="10971372" cy="1066800"/>
          </a:xfrm>
        </p:spPr>
        <p:txBody>
          <a:bodyPr/>
          <a:lstStyle/>
          <a:p>
            <a:pPr algn="ctr"/>
            <a:r>
              <a:rPr lang="en-US" dirty="0"/>
              <a:t>Handling and Stacking Procedures 11 of 12</a:t>
            </a:r>
          </a:p>
        </p:txBody>
      </p:sp>
      <p:sp>
        <p:nvSpPr>
          <p:cNvPr id="3" name="Content Placeholder 2"/>
          <p:cNvSpPr>
            <a:spLocks noGrp="1"/>
          </p:cNvSpPr>
          <p:nvPr>
            <p:ph idx="1"/>
          </p:nvPr>
        </p:nvSpPr>
        <p:spPr>
          <a:xfrm>
            <a:off x="951627" y="2362200"/>
            <a:ext cx="10287000" cy="4190999"/>
          </a:xfrm>
        </p:spPr>
        <p:txBody>
          <a:bodyPr/>
          <a:lstStyle/>
          <a:p>
            <a:pPr marL="0" indent="0">
              <a:buSzPct val="100000"/>
              <a:buNone/>
              <a:defRPr/>
            </a:pPr>
            <a:r>
              <a:rPr lang="en-US" dirty="0"/>
              <a:t>Stacking</a:t>
            </a:r>
          </a:p>
          <a:p>
            <a:pPr marL="450850" indent="-450850">
              <a:buSzPct val="100000"/>
              <a:defRPr/>
            </a:pPr>
            <a:r>
              <a:rPr lang="en-US" dirty="0"/>
              <a:t>Approach to within a foot or so of the stack or tier.</a:t>
            </a:r>
          </a:p>
          <a:p>
            <a:pPr marL="450850" indent="-450850">
              <a:buSzPct val="100000"/>
              <a:defRPr/>
            </a:pPr>
            <a:r>
              <a:rPr lang="en-US" dirty="0"/>
              <a:t>Raise the load slowly.</a:t>
            </a:r>
          </a:p>
          <a:p>
            <a:pPr marL="450850" indent="-450850">
              <a:buSzPct val="100000"/>
              <a:defRPr/>
            </a:pPr>
            <a:r>
              <a:rPr lang="en-US" dirty="0"/>
              <a:t>Tilt the mast slightly forward until it is vertical.</a:t>
            </a:r>
          </a:p>
          <a:p>
            <a:pPr marL="450850" indent="-450850">
              <a:buSzPct val="100000"/>
              <a:defRPr/>
            </a:pPr>
            <a:r>
              <a:rPr lang="en-US" dirty="0"/>
              <a:t>Squarely position load over the stack.</a:t>
            </a:r>
          </a:p>
          <a:p>
            <a:pPr marL="450850" indent="-450850">
              <a:buSzPct val="100000"/>
              <a:defRPr/>
            </a:pPr>
            <a:r>
              <a:rPr lang="en-US" dirty="0"/>
              <a:t>Back truck away slowly.</a:t>
            </a:r>
          </a:p>
          <a:p>
            <a:pPr marL="450850" indent="-450850">
              <a:buSzPct val="100000"/>
              <a:defRPr/>
            </a:pPr>
            <a:endParaRPr lang="en-US" dirty="0"/>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82</a:t>
            </a:fld>
            <a:endParaRPr lang="en-US"/>
          </a:p>
        </p:txBody>
      </p:sp>
    </p:spTree>
    <p:extLst>
      <p:ext uri="{BB962C8B-B14F-4D97-AF65-F5344CB8AC3E}">
        <p14:creationId xmlns:p14="http://schemas.microsoft.com/office/powerpoint/2010/main" val="84822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4426" y="457200"/>
            <a:ext cx="10971372" cy="1066800"/>
          </a:xfrm>
        </p:spPr>
        <p:txBody>
          <a:bodyPr/>
          <a:lstStyle/>
          <a:p>
            <a:pPr algn="ctr"/>
            <a:r>
              <a:rPr lang="en-US" dirty="0"/>
              <a:t>Handling and Stacking Procedures 12 of 12 </a:t>
            </a:r>
          </a:p>
        </p:txBody>
      </p:sp>
      <p:sp>
        <p:nvSpPr>
          <p:cNvPr id="3" name="Content Placeholder 2"/>
          <p:cNvSpPr>
            <a:spLocks noGrp="1"/>
          </p:cNvSpPr>
          <p:nvPr>
            <p:ph idx="1"/>
          </p:nvPr>
        </p:nvSpPr>
        <p:spPr>
          <a:xfrm>
            <a:off x="836612" y="2147607"/>
            <a:ext cx="10287000" cy="4190999"/>
          </a:xfrm>
        </p:spPr>
        <p:txBody>
          <a:bodyPr/>
          <a:lstStyle/>
          <a:p>
            <a:pPr marL="450850" indent="-450850">
              <a:buSzPct val="100000"/>
              <a:defRPr/>
            </a:pPr>
            <a:r>
              <a:rPr lang="en-US" dirty="0"/>
              <a:t>Obey stacking instructions regarding heights.</a:t>
            </a:r>
          </a:p>
          <a:p>
            <a:pPr marL="450850" indent="-450850">
              <a:buSzPct val="100000"/>
              <a:defRPr/>
            </a:pPr>
            <a:r>
              <a:rPr lang="en-US" dirty="0">
                <a:solidFill>
                  <a:srgbClr val="FF0000"/>
                </a:solidFill>
              </a:rPr>
              <a:t>Never</a:t>
            </a:r>
            <a:r>
              <a:rPr lang="en-US" dirty="0"/>
              <a:t> allow workers or visitors to stand nearby when stacking.</a:t>
            </a:r>
          </a:p>
          <a:p>
            <a:pPr marL="450850" indent="-450850">
              <a:buSzPct val="100000"/>
              <a:defRPr/>
            </a:pPr>
            <a:r>
              <a:rPr lang="en-US" dirty="0">
                <a:solidFill>
                  <a:srgbClr val="FF0000"/>
                </a:solidFill>
              </a:rPr>
              <a:t>Never</a:t>
            </a:r>
            <a:r>
              <a:rPr lang="en-US" dirty="0"/>
              <a:t> allow anyone to stand under or walk under elevated loads.</a:t>
            </a:r>
          </a:p>
          <a:p>
            <a:pPr marL="450850" indent="-450850">
              <a:buSzPct val="100000"/>
              <a:defRPr/>
            </a:pPr>
            <a:r>
              <a:rPr lang="en-US" dirty="0"/>
              <a:t>Carefully lower the forks.  </a:t>
            </a:r>
          </a:p>
          <a:p>
            <a:pPr marL="450850" indent="-450850">
              <a:buSzPct val="100000"/>
              <a:defRPr/>
            </a:pPr>
            <a:r>
              <a:rPr lang="en-US" dirty="0"/>
              <a:t>Extreme care must be taken.</a:t>
            </a:r>
          </a:p>
          <a:p>
            <a:pPr marL="450850" indent="-450850">
              <a:buSzPct val="100000"/>
              <a:defRPr/>
            </a:pPr>
            <a:r>
              <a:rPr lang="en-US" dirty="0"/>
              <a:t>The heavier the load and the higher it is raised, the truck's center of gravity (COG) reduces stability.</a:t>
            </a:r>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83</a:t>
            </a:fld>
            <a:endParaRPr lang="en-US"/>
          </a:p>
        </p:txBody>
      </p:sp>
    </p:spTree>
    <p:extLst>
      <p:ext uri="{BB962C8B-B14F-4D97-AF65-F5344CB8AC3E}">
        <p14:creationId xmlns:p14="http://schemas.microsoft.com/office/powerpoint/2010/main" val="249137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Driving Skills </a:t>
            </a:r>
          </a:p>
        </p:txBody>
      </p:sp>
      <p:pic>
        <p:nvPicPr>
          <p:cNvPr id="4" name="Content Placeholder 3" descr="PHOTO OF FORKLIFT"/>
          <p:cNvPicPr preferRelativeResize="0">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631327" y="2057400"/>
            <a:ext cx="4942188" cy="3706641"/>
          </a:xfrm>
        </p:spPr>
      </p:pic>
      <p:sp>
        <p:nvSpPr>
          <p:cNvPr id="3" name="Slide Number Placeholder 2"/>
          <p:cNvSpPr>
            <a:spLocks noGrp="1"/>
          </p:cNvSpPr>
          <p:nvPr>
            <p:ph type="sldNum" sz="quarter" idx="12"/>
          </p:nvPr>
        </p:nvSpPr>
        <p:spPr/>
        <p:txBody>
          <a:bodyPr/>
          <a:lstStyle/>
          <a:p>
            <a:fld id="{A3F31473-23EB-4724-8B59-FE6D21D89FA4}" type="slidenum">
              <a:rPr lang="en-US" smtClean="0"/>
              <a:t>84</a:t>
            </a:fld>
            <a:endParaRPr lang="en-US"/>
          </a:p>
        </p:txBody>
      </p:sp>
    </p:spTree>
    <p:extLst>
      <p:ext uri="{BB962C8B-B14F-4D97-AF65-F5344CB8AC3E}">
        <p14:creationId xmlns:p14="http://schemas.microsoft.com/office/powerpoint/2010/main" val="414445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8726" y="381001"/>
            <a:ext cx="10971372" cy="1066800"/>
          </a:xfrm>
        </p:spPr>
        <p:txBody>
          <a:bodyPr/>
          <a:lstStyle/>
          <a:p>
            <a:pPr algn="ctr"/>
            <a:r>
              <a:rPr lang="en-US" dirty="0"/>
              <a:t>Driving Familiarization: Steps 1 -3</a:t>
            </a:r>
          </a:p>
        </p:txBody>
      </p:sp>
      <p:sp>
        <p:nvSpPr>
          <p:cNvPr id="3" name="Content Placeholder 2"/>
          <p:cNvSpPr>
            <a:spLocks noGrp="1"/>
          </p:cNvSpPr>
          <p:nvPr>
            <p:ph idx="1"/>
          </p:nvPr>
        </p:nvSpPr>
        <p:spPr>
          <a:xfrm>
            <a:off x="951627" y="2286000"/>
            <a:ext cx="10287000" cy="4190999"/>
          </a:xfrm>
        </p:spPr>
        <p:txBody>
          <a:bodyPr/>
          <a:lstStyle/>
          <a:p>
            <a:pPr marL="0" indent="0">
              <a:buSzPct val="100000"/>
              <a:buNone/>
              <a:defRPr/>
            </a:pPr>
            <a:r>
              <a:rPr lang="en-US" dirty="0"/>
              <a:t>Step 1 </a:t>
            </a:r>
          </a:p>
          <a:p>
            <a:pPr marL="457200" indent="-457200">
              <a:spcBef>
                <a:spcPts val="600"/>
              </a:spcBef>
              <a:buSzPct val="100000"/>
              <a:buFont typeface="Arial" charset="0"/>
              <a:buChar char="•"/>
              <a:defRPr/>
            </a:pPr>
            <a:r>
              <a:rPr lang="en-US" dirty="0"/>
              <a:t>Pre-operational check.</a:t>
            </a:r>
          </a:p>
          <a:p>
            <a:pPr marL="0" indent="0">
              <a:spcBef>
                <a:spcPts val="1200"/>
              </a:spcBef>
              <a:buSzPct val="100000"/>
              <a:buNone/>
              <a:defRPr/>
            </a:pPr>
            <a:r>
              <a:rPr lang="en-US" dirty="0"/>
              <a:t>Step 2 </a:t>
            </a:r>
          </a:p>
          <a:p>
            <a:pPr marL="457200" indent="-457200">
              <a:spcBef>
                <a:spcPts val="600"/>
              </a:spcBef>
              <a:buSzPct val="100000"/>
              <a:buFont typeface="Arial" charset="0"/>
              <a:buChar char="•"/>
              <a:defRPr/>
            </a:pPr>
            <a:r>
              <a:rPr lang="en-US" dirty="0"/>
              <a:t>Familiarize yourself with the controls and practice with the forklift while it’s stationary.</a:t>
            </a:r>
          </a:p>
          <a:p>
            <a:pPr marL="0" indent="0">
              <a:spcBef>
                <a:spcPts val="1200"/>
              </a:spcBef>
              <a:buSzPct val="100000"/>
              <a:buNone/>
              <a:defRPr/>
            </a:pPr>
            <a:r>
              <a:rPr lang="en-US" dirty="0"/>
              <a:t>Step 3 </a:t>
            </a:r>
          </a:p>
          <a:p>
            <a:pPr marL="457200" indent="-457200">
              <a:spcBef>
                <a:spcPts val="600"/>
              </a:spcBef>
              <a:buSzPct val="100000"/>
              <a:buFont typeface="Arial" charset="0"/>
              <a:buChar char="•"/>
              <a:defRPr/>
            </a:pPr>
            <a:r>
              <a:rPr lang="en-US" dirty="0"/>
              <a:t>Make sure the forks are set to the proper width to carry what you are about to lift.</a:t>
            </a:r>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85</a:t>
            </a:fld>
            <a:endParaRPr lang="en-US"/>
          </a:p>
        </p:txBody>
      </p:sp>
    </p:spTree>
    <p:extLst>
      <p:ext uri="{BB962C8B-B14F-4D97-AF65-F5344CB8AC3E}">
        <p14:creationId xmlns:p14="http://schemas.microsoft.com/office/powerpoint/2010/main" val="87617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8193" y="304800"/>
            <a:ext cx="10971372" cy="1066800"/>
          </a:xfrm>
        </p:spPr>
        <p:txBody>
          <a:bodyPr/>
          <a:lstStyle/>
          <a:p>
            <a:pPr algn="ctr"/>
            <a:r>
              <a:rPr lang="en-US" dirty="0"/>
              <a:t>Driving Familiarization: Steps 4 - 7</a:t>
            </a:r>
          </a:p>
        </p:txBody>
      </p:sp>
      <p:sp>
        <p:nvSpPr>
          <p:cNvPr id="3" name="Content Placeholder 2"/>
          <p:cNvSpPr>
            <a:spLocks noGrp="1"/>
          </p:cNvSpPr>
          <p:nvPr>
            <p:ph idx="1"/>
          </p:nvPr>
        </p:nvSpPr>
        <p:spPr>
          <a:xfrm>
            <a:off x="951627" y="1752600"/>
            <a:ext cx="10287000" cy="4724399"/>
          </a:xfrm>
        </p:spPr>
        <p:txBody>
          <a:bodyPr>
            <a:normAutofit fontScale="92500" lnSpcReduction="10000"/>
          </a:bodyPr>
          <a:lstStyle/>
          <a:p>
            <a:pPr marL="0" indent="0">
              <a:buSzPct val="100000"/>
              <a:buNone/>
              <a:defRPr/>
            </a:pPr>
            <a:r>
              <a:rPr lang="en-US" sz="3000" dirty="0"/>
              <a:t>Step 4 </a:t>
            </a:r>
          </a:p>
          <a:p>
            <a:pPr marL="457200" indent="-457200">
              <a:spcBef>
                <a:spcPts val="600"/>
              </a:spcBef>
              <a:buSzPct val="100000"/>
              <a:buFont typeface="Arial" charset="0"/>
              <a:buChar char="•"/>
              <a:defRPr/>
            </a:pPr>
            <a:r>
              <a:rPr lang="en-US" sz="3000" dirty="0"/>
              <a:t>Always yield to people or vehicles in the road during practice.</a:t>
            </a:r>
          </a:p>
          <a:p>
            <a:pPr marL="0" indent="0">
              <a:spcBef>
                <a:spcPts val="1200"/>
              </a:spcBef>
              <a:buSzPct val="100000"/>
              <a:buNone/>
              <a:defRPr/>
            </a:pPr>
            <a:r>
              <a:rPr lang="en-US" sz="3000" dirty="0"/>
              <a:t>Step 5 </a:t>
            </a:r>
          </a:p>
          <a:p>
            <a:pPr marL="457200" indent="-457200">
              <a:spcBef>
                <a:spcPts val="600"/>
              </a:spcBef>
              <a:buSzPct val="100000"/>
              <a:buFont typeface="Arial" charset="0"/>
              <a:buChar char="•"/>
              <a:defRPr/>
            </a:pPr>
            <a:r>
              <a:rPr lang="en-US" sz="3000" dirty="0"/>
              <a:t>Start the forklift using the key. Move it through basic operations. </a:t>
            </a:r>
          </a:p>
          <a:p>
            <a:pPr marL="0" indent="0">
              <a:buSzPct val="100000"/>
              <a:buNone/>
              <a:defRPr/>
            </a:pPr>
            <a:r>
              <a:rPr lang="en-US" sz="3000" dirty="0"/>
              <a:t>Step 6 </a:t>
            </a:r>
          </a:p>
          <a:p>
            <a:pPr marL="457200" indent="-457200">
              <a:spcBef>
                <a:spcPts val="600"/>
              </a:spcBef>
              <a:buSzPct val="100000"/>
              <a:buFont typeface="Arial" charset="0"/>
              <a:buChar char="•"/>
              <a:defRPr/>
            </a:pPr>
            <a:r>
              <a:rPr lang="en-US" sz="3000" dirty="0"/>
              <a:t>Practice driving the forklift in an open area.</a:t>
            </a:r>
          </a:p>
          <a:p>
            <a:pPr marL="457200" indent="-457200">
              <a:spcBef>
                <a:spcPts val="600"/>
              </a:spcBef>
              <a:buSzPct val="100000"/>
              <a:buFont typeface="Arial" charset="0"/>
              <a:buChar char="•"/>
              <a:defRPr/>
            </a:pPr>
            <a:r>
              <a:rPr lang="en-US" sz="3000" dirty="0"/>
              <a:t>Practice handling and stacking procedures, and loading and unloading pallet(s)</a:t>
            </a:r>
          </a:p>
          <a:p>
            <a:pPr marL="457200" indent="-457200">
              <a:spcBef>
                <a:spcPts val="1200"/>
              </a:spcBef>
              <a:buSzPct val="100000"/>
              <a:buNone/>
              <a:defRPr/>
            </a:pPr>
            <a:r>
              <a:rPr lang="en-US" sz="3000" dirty="0"/>
              <a:t>Step 7 </a:t>
            </a:r>
          </a:p>
          <a:p>
            <a:pPr marL="457200" indent="-457200">
              <a:spcBef>
                <a:spcPts val="600"/>
              </a:spcBef>
              <a:buSzPct val="100000"/>
              <a:buFont typeface="Arial" charset="0"/>
              <a:buChar char="•"/>
              <a:defRPr/>
            </a:pPr>
            <a:r>
              <a:rPr lang="en-US" sz="3000" dirty="0"/>
              <a:t>Park the forklift when you are finished.</a:t>
            </a:r>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86</a:t>
            </a:fld>
            <a:endParaRPr lang="en-US"/>
          </a:p>
        </p:txBody>
      </p:sp>
    </p:spTree>
    <p:extLst>
      <p:ext uri="{BB962C8B-B14F-4D97-AF65-F5344CB8AC3E}">
        <p14:creationId xmlns:p14="http://schemas.microsoft.com/office/powerpoint/2010/main" val="309069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10971372" cy="1066800"/>
          </a:xfrm>
        </p:spPr>
        <p:txBody>
          <a:bodyPr/>
          <a:lstStyle/>
          <a:p>
            <a:pPr algn="ctr"/>
            <a:r>
              <a:rPr lang="en-US" dirty="0"/>
              <a:t>Summary</a:t>
            </a:r>
          </a:p>
        </p:txBody>
      </p:sp>
      <p:sp>
        <p:nvSpPr>
          <p:cNvPr id="5" name="Content Placeholder 13"/>
          <p:cNvSpPr txBox="1">
            <a:spLocks/>
          </p:cNvSpPr>
          <p:nvPr/>
        </p:nvSpPr>
        <p:spPr>
          <a:xfrm>
            <a:off x="760412" y="2133600"/>
            <a:ext cx="10287000" cy="41909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a:lstStyle>
          <a:p>
            <a:r>
              <a:rPr lang="en-US" dirty="0"/>
              <a:t>Regulatory standards</a:t>
            </a:r>
          </a:p>
          <a:p>
            <a:r>
              <a:rPr lang="en-US" dirty="0"/>
              <a:t>Describe powered industrial truck/forklift</a:t>
            </a:r>
          </a:p>
          <a:p>
            <a:r>
              <a:rPr lang="en-US" dirty="0"/>
              <a:t>Safety procedures</a:t>
            </a:r>
          </a:p>
          <a:p>
            <a:r>
              <a:rPr lang="en-US" dirty="0"/>
              <a:t>Pre-operational checks</a:t>
            </a:r>
          </a:p>
          <a:p>
            <a:r>
              <a:rPr lang="en-US" dirty="0"/>
              <a:t>Operate forklift in a simulated driving situation</a:t>
            </a:r>
          </a:p>
          <a:p>
            <a:r>
              <a:rPr lang="en-US" dirty="0"/>
              <a:t>Precautions for operating a forklift</a:t>
            </a:r>
          </a:p>
          <a:p>
            <a:r>
              <a:rPr lang="en-US" dirty="0"/>
              <a:t>Load capacities</a:t>
            </a:r>
          </a:p>
          <a:p>
            <a:r>
              <a:rPr lang="en-US" dirty="0"/>
              <a:t>Demonstrate proper handling, stacking, loading and unloading</a:t>
            </a:r>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A3F31473-23EB-4724-8B59-FE6D21D89FA4}" type="slidenum">
              <a:rPr lang="en-US" smtClean="0"/>
              <a:t>87</a:t>
            </a:fld>
            <a:endParaRPr lang="en-US"/>
          </a:p>
        </p:txBody>
      </p:sp>
    </p:spTree>
    <p:extLst>
      <p:ext uri="{BB962C8B-B14F-4D97-AF65-F5344CB8AC3E}">
        <p14:creationId xmlns:p14="http://schemas.microsoft.com/office/powerpoint/2010/main" val="106891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OSHA Works</a:t>
            </a:r>
          </a:p>
        </p:txBody>
      </p:sp>
      <p:sp>
        <p:nvSpPr>
          <p:cNvPr id="3" name="Content Placeholder 2"/>
          <p:cNvSpPr>
            <a:spLocks noGrp="1"/>
          </p:cNvSpPr>
          <p:nvPr>
            <p:ph idx="1"/>
          </p:nvPr>
        </p:nvSpPr>
        <p:spPr>
          <a:xfrm>
            <a:off x="951627" y="2703444"/>
            <a:ext cx="10287000" cy="4190999"/>
          </a:xfrm>
        </p:spPr>
        <p:txBody>
          <a:bodyPr/>
          <a:lstStyle/>
          <a:p>
            <a:pPr marL="285750" indent="-285750"/>
            <a:r>
              <a:rPr lang="en-US" dirty="0"/>
              <a:t>“In more than four decades, OSHA and our state partners, coupled with the efforts of employers, safety and health professionals, unions and advocates, have had a dramatic effect on workplace safety.”</a:t>
            </a:r>
          </a:p>
          <a:p>
            <a:endParaRPr lang="en-US" b="1" dirty="0"/>
          </a:p>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9</a:t>
            </a:fld>
            <a:endParaRPr lang="en-US"/>
          </a:p>
        </p:txBody>
      </p:sp>
    </p:spTree>
    <p:extLst>
      <p:ext uri="{BB962C8B-B14F-4D97-AF65-F5344CB8AC3E}">
        <p14:creationId xmlns:p14="http://schemas.microsoft.com/office/powerpoint/2010/main" val="367693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4.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Override1.xml><?xml version="1.0" encoding="utf-8"?>
<a:themeOverride xmlns:a="http://schemas.openxmlformats.org/drawingml/2006/main">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
  <TotalTime>0</TotalTime>
  <Words>3250</Words>
  <Application>Microsoft Office PowerPoint</Application>
  <PresentationFormat>Custom</PresentationFormat>
  <Paragraphs>631</Paragraphs>
  <Slides>87</Slides>
  <Notes>87</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87</vt:i4>
      </vt:variant>
    </vt:vector>
  </HeadingPairs>
  <TitlesOfParts>
    <vt:vector size="96" baseType="lpstr">
      <vt:lpstr>Arial</vt:lpstr>
      <vt:lpstr>Calibri</vt:lpstr>
      <vt:lpstr>Century Gothic</vt:lpstr>
      <vt:lpstr>Corbel</vt:lpstr>
      <vt:lpstr>Microsoft Sans Serif</vt:lpstr>
      <vt:lpstr>Times New Roman</vt:lpstr>
      <vt:lpstr>Wingdings</vt:lpstr>
      <vt:lpstr>Marketing 16x9</vt:lpstr>
      <vt:lpstr>Mesh</vt:lpstr>
      <vt:lpstr>Forklift Operator Safety Training      This material was produced under grant number SH05059-SH8 from the Occupational Safety and Health Administration, U.S. Department of Labor. It does not necessarily reflect the views or policies of the U.S. Department of Labor, nor does mention of trade names, commercial products, or organizations imply endorsement by the U.S. Government. </vt:lpstr>
      <vt:lpstr>Objectives</vt:lpstr>
      <vt:lpstr>Objectives (cont.)</vt:lpstr>
      <vt:lpstr>House Rules</vt:lpstr>
      <vt:lpstr>Occupational Safety and Health Administration (OSHA)</vt:lpstr>
      <vt:lpstr>OSHA’s Mission</vt:lpstr>
      <vt:lpstr>Regulatory Standards</vt:lpstr>
      <vt:lpstr>OSHA Makes A Difference</vt:lpstr>
      <vt:lpstr>OSHA Works</vt:lpstr>
      <vt:lpstr>OSHA Works – Incidence Reports</vt:lpstr>
      <vt:lpstr>Powered Industrial Truck/Forklift</vt:lpstr>
      <vt:lpstr>Many Different Types</vt:lpstr>
      <vt:lpstr>PIT/Forklift</vt:lpstr>
      <vt:lpstr>Different Types</vt:lpstr>
      <vt:lpstr>Many Different Types Material Handling</vt:lpstr>
      <vt:lpstr>Many Different Types Lifts</vt:lpstr>
      <vt:lpstr>Equipment Descriptions</vt:lpstr>
      <vt:lpstr>Equipment Descriptions – Points On Forklift</vt:lpstr>
      <vt:lpstr>Equipment Description </vt:lpstr>
      <vt:lpstr>Equipment Controls</vt:lpstr>
      <vt:lpstr> Directional Control Levers - Equipment Controls </vt:lpstr>
      <vt:lpstr>Equipment Controls - Fork, Mast and Fork/Clamps </vt:lpstr>
      <vt:lpstr>Equipment Controls - Gauges</vt:lpstr>
      <vt:lpstr>Safety</vt:lpstr>
      <vt:lpstr>Safety Mindset</vt:lpstr>
      <vt:lpstr>Safety – Buckle Up</vt:lpstr>
      <vt:lpstr>Stand-up Models</vt:lpstr>
      <vt:lpstr>Safety - Examples</vt:lpstr>
      <vt:lpstr>Safety Examples Cont.</vt:lpstr>
      <vt:lpstr>Safety - Signs</vt:lpstr>
      <vt:lpstr>Safety Discussion  - Cont.</vt:lpstr>
      <vt:lpstr>Safety Discussion</vt:lpstr>
      <vt:lpstr>Safety Loaded</vt:lpstr>
      <vt:lpstr>Safety – Backing Up</vt:lpstr>
      <vt:lpstr>Safety  - Overhead</vt:lpstr>
      <vt:lpstr>Safety – Rail Specifications</vt:lpstr>
      <vt:lpstr>Safety – Front End and Rear End</vt:lpstr>
      <vt:lpstr>Safety – Rotation of Lift</vt:lpstr>
      <vt:lpstr>Safety - Speed</vt:lpstr>
      <vt:lpstr>Safety – Vertical Stability</vt:lpstr>
      <vt:lpstr>Safety – Tip Over</vt:lpstr>
      <vt:lpstr>Safety - Parking</vt:lpstr>
      <vt:lpstr>Safety – Lift Parking</vt:lpstr>
      <vt:lpstr>Safety Hazards</vt:lpstr>
      <vt:lpstr>Safety - NEVER</vt:lpstr>
      <vt:lpstr>Safety – Do NOT</vt:lpstr>
      <vt:lpstr>Safety Hazard</vt:lpstr>
      <vt:lpstr>Safety - Discussion</vt:lpstr>
      <vt:lpstr>Unsafe</vt:lpstr>
      <vt:lpstr>tilted</vt:lpstr>
      <vt:lpstr>Safety - Statistics</vt:lpstr>
      <vt:lpstr>Safety - Conplacency</vt:lpstr>
      <vt:lpstr> Safety - Where fatalities occur</vt:lpstr>
      <vt:lpstr>Pre-Operational Check</vt:lpstr>
      <vt:lpstr>Pre-Operational Inspection</vt:lpstr>
      <vt:lpstr>Operation</vt:lpstr>
      <vt:lpstr>Operation - Versatility</vt:lpstr>
      <vt:lpstr>Operation - Similarities</vt:lpstr>
      <vt:lpstr>Operation -  Automobiles and lift trucks (forklifts) have many dissimilarities. </vt:lpstr>
      <vt:lpstr>PIT Operation</vt:lpstr>
      <vt:lpstr>Operation – Data Plate</vt:lpstr>
      <vt:lpstr>Sample Data Plates </vt:lpstr>
      <vt:lpstr>Operation - Warning</vt:lpstr>
      <vt:lpstr>Operation –Stability Triangle</vt:lpstr>
      <vt:lpstr>Center of Gravity</vt:lpstr>
      <vt:lpstr>Operation – Balanced Load</vt:lpstr>
      <vt:lpstr>Operation – Unbalanced Load</vt:lpstr>
      <vt:lpstr>Operation - Overload</vt:lpstr>
      <vt:lpstr>Operation – Cover Controls</vt:lpstr>
      <vt:lpstr>Operation - Mounting</vt:lpstr>
      <vt:lpstr>Operation - Battery</vt:lpstr>
      <vt:lpstr>Handling and Stacking Procedures – 1 of 12</vt:lpstr>
      <vt:lpstr>Handling and Stacking Procedures 2 of 12</vt:lpstr>
      <vt:lpstr>Handling and Stacking Procedures – 3 of 12</vt:lpstr>
      <vt:lpstr>Handling and Stacking Procedures 4 of 12</vt:lpstr>
      <vt:lpstr>Handling and Stacking Procedures 5 of 12</vt:lpstr>
      <vt:lpstr>Handling and Stacking Procedures 6 of 12</vt:lpstr>
      <vt:lpstr>Handling and Stacking Procedures  7 of 12</vt:lpstr>
      <vt:lpstr>Handling and Stacking Procedures 8 of 12</vt:lpstr>
      <vt:lpstr>Handling and Stacking Procedures 9 0f 12</vt:lpstr>
      <vt:lpstr>Handling and Stacking Procedures 10 of 12</vt:lpstr>
      <vt:lpstr>Handling and Stacking Procedures 11 of 12</vt:lpstr>
      <vt:lpstr>Handling and Stacking Procedures 12 of 12 </vt:lpstr>
      <vt:lpstr>Driving Skills </vt:lpstr>
      <vt:lpstr>Driving Familiarization: Steps 1 -3</vt:lpstr>
      <vt:lpstr>Driving Familiarization: Steps 4 - 7</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2022-03-28T18:58:23Z</dcterms:created>
  <dcterms:modified xsi:type="dcterms:W3CDTF">2022-03-28T18:59:26Z</dcterms:modified>
  <cp:version/>
</cp:coreProperties>
</file>