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321" r:id="rId3"/>
    <p:sldId id="298" r:id="rId4"/>
    <p:sldId id="302" r:id="rId5"/>
    <p:sldId id="301" r:id="rId6"/>
    <p:sldId id="257" r:id="rId7"/>
    <p:sldId id="303" r:id="rId8"/>
    <p:sldId id="258" r:id="rId9"/>
    <p:sldId id="265" r:id="rId10"/>
    <p:sldId id="259" r:id="rId11"/>
    <p:sldId id="260" r:id="rId12"/>
    <p:sldId id="264" r:id="rId13"/>
    <p:sldId id="267" r:id="rId14"/>
    <p:sldId id="278" r:id="rId15"/>
    <p:sldId id="279" r:id="rId16"/>
    <p:sldId id="304" r:id="rId17"/>
    <p:sldId id="268" r:id="rId18"/>
    <p:sldId id="266" r:id="rId19"/>
    <p:sldId id="269" r:id="rId20"/>
    <p:sldId id="270" r:id="rId21"/>
    <p:sldId id="272" r:id="rId22"/>
    <p:sldId id="273" r:id="rId23"/>
    <p:sldId id="291" r:id="rId24"/>
    <p:sldId id="281" r:id="rId25"/>
    <p:sldId id="274" r:id="rId26"/>
    <p:sldId id="320" r:id="rId27"/>
    <p:sldId id="275" r:id="rId28"/>
    <p:sldId id="276" r:id="rId29"/>
    <p:sldId id="282" r:id="rId30"/>
    <p:sldId id="308" r:id="rId31"/>
    <p:sldId id="292" r:id="rId32"/>
    <p:sldId id="309" r:id="rId33"/>
    <p:sldId id="285" r:id="rId34"/>
    <p:sldId id="287" r:id="rId35"/>
    <p:sldId id="300" r:id="rId36"/>
    <p:sldId id="318" r:id="rId37"/>
    <p:sldId id="310" r:id="rId38"/>
    <p:sldId id="311" r:id="rId39"/>
    <p:sldId id="312" r:id="rId40"/>
    <p:sldId id="313" r:id="rId41"/>
    <p:sldId id="314" r:id="rId42"/>
    <p:sldId id="315" r:id="rId43"/>
    <p:sldId id="317" r:id="rId44"/>
    <p:sldId id="316" r:id="rId45"/>
    <p:sldId id="319" r:id="rId4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SG" initials="DSG" lastIdx="0" clrIdx="0"/>
  <p:cmAuthor id="1" name="Lindberg, Kristen - SOL" initials="KML" lastIdx="21" clrIdx="1"/>
  <p:cmAuthor id="2" name="Baughman, William A. - OSHA" initials="BWA-O" lastIdx="18" clrIdx="2"/>
  <p:cmAuthor id="3" name="Anderson, Olivia - OSHA" initials="AO-O"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7" autoAdjust="0"/>
    <p:restoredTop sz="78641" autoAdjust="0"/>
  </p:normalViewPr>
  <p:slideViewPr>
    <p:cSldViewPr>
      <p:cViewPr varScale="1">
        <p:scale>
          <a:sx n="86" d="100"/>
          <a:sy n="86" d="100"/>
        </p:scale>
        <p:origin x="2250" y="84"/>
      </p:cViewPr>
      <p:guideLst>
        <p:guide orient="horz" pos="2160"/>
        <p:guide pos="2880"/>
      </p:guideLst>
    </p:cSldViewPr>
  </p:slideViewPr>
  <p:notesTextViewPr>
    <p:cViewPr>
      <p:scale>
        <a:sx n="1" d="1"/>
        <a:sy n="1" d="1"/>
      </p:scale>
      <p:origin x="0" y="0"/>
    </p:cViewPr>
  </p:notesTextViewPr>
  <p:notesViewPr>
    <p:cSldViewPr>
      <p:cViewPr varScale="1">
        <p:scale>
          <a:sx n="65" d="100"/>
          <a:sy n="65" d="100"/>
        </p:scale>
        <p:origin x="-3106" y="-7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499D96-8D4A-4CA0-8C31-0F6BC2C109CB}" type="doc">
      <dgm:prSet loTypeId="urn:microsoft.com/office/officeart/2008/layout/HalfCircleOrganizationChart" loCatId="hierarchy" qsTypeId="urn:microsoft.com/office/officeart/2005/8/quickstyle/3d4" qsCatId="3D" csTypeId="urn:microsoft.com/office/officeart/2005/8/colors/accent2_1" csCatId="accent2" phldr="1"/>
      <dgm:spPr/>
      <dgm:t>
        <a:bodyPr/>
        <a:lstStyle/>
        <a:p>
          <a:endParaRPr lang="en-US"/>
        </a:p>
      </dgm:t>
    </dgm:pt>
    <dgm:pt modelId="{18006879-DF93-4607-9046-2C6ECD78921A}">
      <dgm:prSet phldrT="[Text]" custT="1"/>
      <dgm:spPr/>
      <dgm:t>
        <a:bodyPr/>
        <a:lstStyle/>
        <a:p>
          <a:pPr>
            <a:spcAft>
              <a:spcPts val="0"/>
            </a:spcAft>
          </a:pPr>
          <a:r>
            <a:rPr lang="en-US" sz="2400" dirty="0"/>
            <a:t>Other Requirements: </a:t>
          </a:r>
        </a:p>
        <a:p>
          <a:pPr>
            <a:spcAft>
              <a:spcPct val="35000"/>
            </a:spcAft>
          </a:pPr>
          <a:r>
            <a:rPr lang="en-US" sz="2400" dirty="0"/>
            <a:t>All employers </a:t>
          </a:r>
        </a:p>
      </dgm:t>
    </dgm:pt>
    <dgm:pt modelId="{086EEBF3-D380-4D0C-B402-CAC2D2656BD4}" type="parTrans" cxnId="{F1FA258F-D5B2-4193-9FAF-3C065E715446}">
      <dgm:prSet/>
      <dgm:spPr/>
      <dgm:t>
        <a:bodyPr/>
        <a:lstStyle/>
        <a:p>
          <a:endParaRPr lang="en-US"/>
        </a:p>
      </dgm:t>
    </dgm:pt>
    <dgm:pt modelId="{ACE11789-06DC-4DDF-8187-60C2F1DE61D5}" type="sibTrans" cxnId="{F1FA258F-D5B2-4193-9FAF-3C065E715446}">
      <dgm:prSet/>
      <dgm:spPr/>
      <dgm:t>
        <a:bodyPr/>
        <a:lstStyle/>
        <a:p>
          <a:endParaRPr lang="en-US"/>
        </a:p>
      </dgm:t>
    </dgm:pt>
    <dgm:pt modelId="{24B92D98-2080-4C52-9BE0-FA6A1BE4EB9F}">
      <dgm:prSet phldrT="[Text]" custT="1"/>
      <dgm:spPr/>
      <dgm:t>
        <a:bodyPr/>
        <a:lstStyle/>
        <a:p>
          <a:r>
            <a:rPr lang="en-US" sz="2400" dirty="0"/>
            <a:t>2. Alternative Exposure Controls </a:t>
          </a:r>
        </a:p>
      </dgm:t>
    </dgm:pt>
    <dgm:pt modelId="{F7B9A70E-5C3E-46E0-8973-D14DDE9D0F92}" type="parTrans" cxnId="{BF2CCAD5-FC64-4F02-BE96-D85944A4FC85}">
      <dgm:prSet/>
      <dgm:spPr/>
      <dgm:t>
        <a:bodyPr/>
        <a:lstStyle/>
        <a:p>
          <a:endParaRPr lang="en-US"/>
        </a:p>
      </dgm:t>
    </dgm:pt>
    <dgm:pt modelId="{9C5A8933-C405-4122-9D43-E5025A565FE4}" type="sibTrans" cxnId="{BF2CCAD5-FC64-4F02-BE96-D85944A4FC85}">
      <dgm:prSet/>
      <dgm:spPr/>
      <dgm:t>
        <a:bodyPr/>
        <a:lstStyle/>
        <a:p>
          <a:endParaRPr lang="en-US"/>
        </a:p>
      </dgm:t>
    </dgm:pt>
    <dgm:pt modelId="{AA6D01D3-8C25-4904-A493-D723FA1AECCD}">
      <dgm:prSet phldrT="[Text]" custT="1"/>
      <dgm:spPr/>
      <dgm:t>
        <a:bodyPr/>
        <a:lstStyle/>
        <a:p>
          <a:r>
            <a:rPr lang="en-US" sz="2400" dirty="0"/>
            <a:t>1. Specified Exposure Controls</a:t>
          </a:r>
        </a:p>
      </dgm:t>
    </dgm:pt>
    <dgm:pt modelId="{22FC503D-AD61-441F-BA14-D1C0161C61FF}" type="sibTrans" cxnId="{79D11C72-53EA-41BE-AEBE-BE3F4A131FE4}">
      <dgm:prSet/>
      <dgm:spPr/>
      <dgm:t>
        <a:bodyPr/>
        <a:lstStyle/>
        <a:p>
          <a:endParaRPr lang="en-US"/>
        </a:p>
      </dgm:t>
    </dgm:pt>
    <dgm:pt modelId="{1EF2DD66-2D49-47B8-94B7-98F9C0ADA22C}" type="parTrans" cxnId="{79D11C72-53EA-41BE-AEBE-BE3F4A131FE4}">
      <dgm:prSet/>
      <dgm:spPr/>
      <dgm:t>
        <a:bodyPr/>
        <a:lstStyle/>
        <a:p>
          <a:endParaRPr lang="en-US"/>
        </a:p>
      </dgm:t>
    </dgm:pt>
    <dgm:pt modelId="{14EAFCB0-B947-406C-8F93-1EAD6FCF5DD3}">
      <dgm:prSet phldrT="[Text]" custT="1"/>
      <dgm:spPr/>
      <dgm:t>
        <a:bodyPr/>
        <a:lstStyle/>
        <a:p>
          <a:r>
            <a:rPr lang="en-US" sz="2400" dirty="0"/>
            <a:t>Two Choices</a:t>
          </a:r>
        </a:p>
        <a:p>
          <a:r>
            <a:rPr lang="en-US" sz="2400" dirty="0"/>
            <a:t>For Employers:</a:t>
          </a:r>
        </a:p>
      </dgm:t>
    </dgm:pt>
    <dgm:pt modelId="{5313FB19-3DBF-470F-B7FF-8452B750436D}" type="sibTrans" cxnId="{263E9F3F-D959-4F88-AB82-64D76D3A2B78}">
      <dgm:prSet/>
      <dgm:spPr/>
      <dgm:t>
        <a:bodyPr/>
        <a:lstStyle/>
        <a:p>
          <a:endParaRPr lang="en-US"/>
        </a:p>
      </dgm:t>
    </dgm:pt>
    <dgm:pt modelId="{68299CCE-F310-499E-A86B-42A7530C610D}" type="parTrans" cxnId="{263E9F3F-D959-4F88-AB82-64D76D3A2B78}">
      <dgm:prSet/>
      <dgm:spPr/>
      <dgm:t>
        <a:bodyPr/>
        <a:lstStyle/>
        <a:p>
          <a:endParaRPr lang="en-US"/>
        </a:p>
      </dgm:t>
    </dgm:pt>
    <dgm:pt modelId="{DBFAE543-A74D-4C22-BC65-4A90D15EF120}" type="pres">
      <dgm:prSet presAssocID="{77499D96-8D4A-4CA0-8C31-0F6BC2C109CB}" presName="Name0" presStyleCnt="0">
        <dgm:presLayoutVars>
          <dgm:orgChart val="1"/>
          <dgm:chPref val="1"/>
          <dgm:dir/>
          <dgm:animOne val="branch"/>
          <dgm:animLvl val="lvl"/>
          <dgm:resizeHandles/>
        </dgm:presLayoutVars>
      </dgm:prSet>
      <dgm:spPr/>
    </dgm:pt>
    <dgm:pt modelId="{C9EC95CB-A230-4996-9B6C-5077D78615AD}" type="pres">
      <dgm:prSet presAssocID="{14EAFCB0-B947-406C-8F93-1EAD6FCF5DD3}" presName="hierRoot1" presStyleCnt="0">
        <dgm:presLayoutVars>
          <dgm:hierBranch val="init"/>
        </dgm:presLayoutVars>
      </dgm:prSet>
      <dgm:spPr/>
    </dgm:pt>
    <dgm:pt modelId="{BAAF952B-AEF3-4936-92F8-EA58C70A9958}" type="pres">
      <dgm:prSet presAssocID="{14EAFCB0-B947-406C-8F93-1EAD6FCF5DD3}" presName="rootComposite1" presStyleCnt="0"/>
      <dgm:spPr/>
    </dgm:pt>
    <dgm:pt modelId="{62ACE94C-1392-4C30-8E48-7271946AF543}" type="pres">
      <dgm:prSet presAssocID="{14EAFCB0-B947-406C-8F93-1EAD6FCF5DD3}" presName="rootText1" presStyleLbl="alignAcc1" presStyleIdx="0" presStyleCnt="0">
        <dgm:presLayoutVars>
          <dgm:chPref val="3"/>
        </dgm:presLayoutVars>
      </dgm:prSet>
      <dgm:spPr/>
    </dgm:pt>
    <dgm:pt modelId="{1A6F0F47-D364-4F0B-928A-C21E2F3507EC}" type="pres">
      <dgm:prSet presAssocID="{14EAFCB0-B947-406C-8F93-1EAD6FCF5DD3}" presName="topArc1" presStyleLbl="parChTrans1D1" presStyleIdx="0" presStyleCnt="8"/>
      <dgm:spPr/>
    </dgm:pt>
    <dgm:pt modelId="{52DA734C-4D08-41F0-B5D5-6064CA21249C}" type="pres">
      <dgm:prSet presAssocID="{14EAFCB0-B947-406C-8F93-1EAD6FCF5DD3}" presName="bottomArc1" presStyleLbl="parChTrans1D1" presStyleIdx="1" presStyleCnt="8"/>
      <dgm:spPr/>
    </dgm:pt>
    <dgm:pt modelId="{D611FF5E-845F-4097-9B6F-339B0D66D19E}" type="pres">
      <dgm:prSet presAssocID="{14EAFCB0-B947-406C-8F93-1EAD6FCF5DD3}" presName="topConnNode1" presStyleLbl="node1" presStyleIdx="0" presStyleCnt="0"/>
      <dgm:spPr/>
    </dgm:pt>
    <dgm:pt modelId="{E07DB495-4589-4A7E-8115-DC5DB48D964D}" type="pres">
      <dgm:prSet presAssocID="{14EAFCB0-B947-406C-8F93-1EAD6FCF5DD3}" presName="hierChild2" presStyleCnt="0"/>
      <dgm:spPr/>
    </dgm:pt>
    <dgm:pt modelId="{2F28D92B-376A-43F0-A60C-8F29D480DFDD}" type="pres">
      <dgm:prSet presAssocID="{1EF2DD66-2D49-47B8-94B7-98F9C0ADA22C}" presName="Name28" presStyleLbl="parChTrans1D2" presStyleIdx="0" presStyleCnt="2"/>
      <dgm:spPr/>
    </dgm:pt>
    <dgm:pt modelId="{0721114F-9F4B-4EFB-8499-6F8E729DC4E7}" type="pres">
      <dgm:prSet presAssocID="{AA6D01D3-8C25-4904-A493-D723FA1AECCD}" presName="hierRoot2" presStyleCnt="0">
        <dgm:presLayoutVars>
          <dgm:hierBranch val="init"/>
        </dgm:presLayoutVars>
      </dgm:prSet>
      <dgm:spPr/>
    </dgm:pt>
    <dgm:pt modelId="{1FC607D1-F18B-4084-A101-8FAAF199F58A}" type="pres">
      <dgm:prSet presAssocID="{AA6D01D3-8C25-4904-A493-D723FA1AECCD}" presName="rootComposite2" presStyleCnt="0"/>
      <dgm:spPr/>
    </dgm:pt>
    <dgm:pt modelId="{0CE1FC97-E42A-4858-B61D-A9E64A5B2288}" type="pres">
      <dgm:prSet presAssocID="{AA6D01D3-8C25-4904-A493-D723FA1AECCD}" presName="rootText2" presStyleLbl="alignAcc1" presStyleIdx="0" presStyleCnt="0">
        <dgm:presLayoutVars>
          <dgm:chPref val="3"/>
        </dgm:presLayoutVars>
      </dgm:prSet>
      <dgm:spPr/>
    </dgm:pt>
    <dgm:pt modelId="{CA8D2547-5894-48D4-85A9-4436E78A516C}" type="pres">
      <dgm:prSet presAssocID="{AA6D01D3-8C25-4904-A493-D723FA1AECCD}" presName="topArc2" presStyleLbl="parChTrans1D1" presStyleIdx="2" presStyleCnt="8"/>
      <dgm:spPr/>
    </dgm:pt>
    <dgm:pt modelId="{D8C0C0DD-3CF0-4E35-9851-2FB7CD1D0BE8}" type="pres">
      <dgm:prSet presAssocID="{AA6D01D3-8C25-4904-A493-D723FA1AECCD}" presName="bottomArc2" presStyleLbl="parChTrans1D1" presStyleIdx="3" presStyleCnt="8"/>
      <dgm:spPr/>
    </dgm:pt>
    <dgm:pt modelId="{4570C435-9C65-4973-B5E7-EB4D8A1373FD}" type="pres">
      <dgm:prSet presAssocID="{AA6D01D3-8C25-4904-A493-D723FA1AECCD}" presName="topConnNode2" presStyleLbl="node2" presStyleIdx="0" presStyleCnt="0"/>
      <dgm:spPr/>
    </dgm:pt>
    <dgm:pt modelId="{1B715016-E4DC-497D-ABB8-5D0E67B178C4}" type="pres">
      <dgm:prSet presAssocID="{AA6D01D3-8C25-4904-A493-D723FA1AECCD}" presName="hierChild4" presStyleCnt="0"/>
      <dgm:spPr/>
    </dgm:pt>
    <dgm:pt modelId="{69F80190-6153-4214-84BD-6DAAC9D59682}" type="pres">
      <dgm:prSet presAssocID="{086EEBF3-D380-4D0C-B402-CAC2D2656BD4}" presName="Name28" presStyleLbl="parChTrans1D3" presStyleIdx="0" presStyleCnt="1"/>
      <dgm:spPr/>
    </dgm:pt>
    <dgm:pt modelId="{4FB864F3-D267-4E32-A839-D873486FE56E}" type="pres">
      <dgm:prSet presAssocID="{18006879-DF93-4607-9046-2C6ECD78921A}" presName="hierRoot2" presStyleCnt="0">
        <dgm:presLayoutVars>
          <dgm:hierBranch val="init"/>
        </dgm:presLayoutVars>
      </dgm:prSet>
      <dgm:spPr/>
    </dgm:pt>
    <dgm:pt modelId="{6D233787-643B-44C1-BE68-6247AFD36062}" type="pres">
      <dgm:prSet presAssocID="{18006879-DF93-4607-9046-2C6ECD78921A}" presName="rootComposite2" presStyleCnt="0"/>
      <dgm:spPr/>
    </dgm:pt>
    <dgm:pt modelId="{ED72D65C-2208-4812-A32A-B11125D058C1}" type="pres">
      <dgm:prSet presAssocID="{18006879-DF93-4607-9046-2C6ECD78921A}" presName="rootText2" presStyleLbl="alignAcc1" presStyleIdx="0" presStyleCnt="0">
        <dgm:presLayoutVars>
          <dgm:chPref val="3"/>
        </dgm:presLayoutVars>
      </dgm:prSet>
      <dgm:spPr/>
    </dgm:pt>
    <dgm:pt modelId="{390BBA35-389F-4B31-A77D-8EE5DB25D567}" type="pres">
      <dgm:prSet presAssocID="{18006879-DF93-4607-9046-2C6ECD78921A}" presName="topArc2" presStyleLbl="parChTrans1D1" presStyleIdx="4" presStyleCnt="8"/>
      <dgm:spPr/>
    </dgm:pt>
    <dgm:pt modelId="{86D5EBD8-CA34-40D3-8C2A-49CACFA450A0}" type="pres">
      <dgm:prSet presAssocID="{18006879-DF93-4607-9046-2C6ECD78921A}" presName="bottomArc2" presStyleLbl="parChTrans1D1" presStyleIdx="5" presStyleCnt="8"/>
      <dgm:spPr/>
    </dgm:pt>
    <dgm:pt modelId="{8A27C3AF-1FD3-471A-8DC1-37BB9A6A95C3}" type="pres">
      <dgm:prSet presAssocID="{18006879-DF93-4607-9046-2C6ECD78921A}" presName="topConnNode2" presStyleLbl="node3" presStyleIdx="0" presStyleCnt="0"/>
      <dgm:spPr/>
    </dgm:pt>
    <dgm:pt modelId="{49F050BF-9F80-4D3A-A4D8-1D1DB3B56B15}" type="pres">
      <dgm:prSet presAssocID="{18006879-DF93-4607-9046-2C6ECD78921A}" presName="hierChild4" presStyleCnt="0"/>
      <dgm:spPr/>
    </dgm:pt>
    <dgm:pt modelId="{AD94D4DD-6961-49F7-BC9A-515A4A4AB284}" type="pres">
      <dgm:prSet presAssocID="{18006879-DF93-4607-9046-2C6ECD78921A}" presName="hierChild5" presStyleCnt="0"/>
      <dgm:spPr/>
    </dgm:pt>
    <dgm:pt modelId="{53E324C4-C88A-4DF5-A9B7-24BE77D739FF}" type="pres">
      <dgm:prSet presAssocID="{AA6D01D3-8C25-4904-A493-D723FA1AECCD}" presName="hierChild5" presStyleCnt="0"/>
      <dgm:spPr/>
    </dgm:pt>
    <dgm:pt modelId="{E86841F9-4066-4D21-9597-ECBBDBF0BC31}" type="pres">
      <dgm:prSet presAssocID="{F7B9A70E-5C3E-46E0-8973-D14DDE9D0F92}" presName="Name28" presStyleLbl="parChTrans1D2" presStyleIdx="1" presStyleCnt="2"/>
      <dgm:spPr/>
    </dgm:pt>
    <dgm:pt modelId="{885A3A37-FF87-41A9-8D3D-5142F7DF1604}" type="pres">
      <dgm:prSet presAssocID="{24B92D98-2080-4C52-9BE0-FA6A1BE4EB9F}" presName="hierRoot2" presStyleCnt="0">
        <dgm:presLayoutVars>
          <dgm:hierBranch val="init"/>
        </dgm:presLayoutVars>
      </dgm:prSet>
      <dgm:spPr/>
    </dgm:pt>
    <dgm:pt modelId="{A5F8CB3F-0370-4420-81AF-AA9ED89D0A59}" type="pres">
      <dgm:prSet presAssocID="{24B92D98-2080-4C52-9BE0-FA6A1BE4EB9F}" presName="rootComposite2" presStyleCnt="0"/>
      <dgm:spPr/>
    </dgm:pt>
    <dgm:pt modelId="{5BD60F53-6587-42E7-962C-2C5B5F65086B}" type="pres">
      <dgm:prSet presAssocID="{24B92D98-2080-4C52-9BE0-FA6A1BE4EB9F}" presName="rootText2" presStyleLbl="alignAcc1" presStyleIdx="0" presStyleCnt="0">
        <dgm:presLayoutVars>
          <dgm:chPref val="3"/>
        </dgm:presLayoutVars>
      </dgm:prSet>
      <dgm:spPr/>
    </dgm:pt>
    <dgm:pt modelId="{A0822196-3FEF-4D21-BB98-51CA50B33235}" type="pres">
      <dgm:prSet presAssocID="{24B92D98-2080-4C52-9BE0-FA6A1BE4EB9F}" presName="topArc2" presStyleLbl="parChTrans1D1" presStyleIdx="6" presStyleCnt="8"/>
      <dgm:spPr/>
    </dgm:pt>
    <dgm:pt modelId="{0580FF21-A1D2-4524-B52D-265651EC72A9}" type="pres">
      <dgm:prSet presAssocID="{24B92D98-2080-4C52-9BE0-FA6A1BE4EB9F}" presName="bottomArc2" presStyleLbl="parChTrans1D1" presStyleIdx="7" presStyleCnt="8"/>
      <dgm:spPr/>
    </dgm:pt>
    <dgm:pt modelId="{CADDFCDD-4B0C-4150-88C9-D794B0A4AFEE}" type="pres">
      <dgm:prSet presAssocID="{24B92D98-2080-4C52-9BE0-FA6A1BE4EB9F}" presName="topConnNode2" presStyleLbl="node2" presStyleIdx="0" presStyleCnt="0"/>
      <dgm:spPr/>
    </dgm:pt>
    <dgm:pt modelId="{C9184BBE-896F-4DEB-8E9B-FB7A619BFB90}" type="pres">
      <dgm:prSet presAssocID="{24B92D98-2080-4C52-9BE0-FA6A1BE4EB9F}" presName="hierChild4" presStyleCnt="0"/>
      <dgm:spPr/>
    </dgm:pt>
    <dgm:pt modelId="{F8285588-E9FF-478D-8CAD-81BF278C32FA}" type="pres">
      <dgm:prSet presAssocID="{24B92D98-2080-4C52-9BE0-FA6A1BE4EB9F}" presName="hierChild5" presStyleCnt="0"/>
      <dgm:spPr/>
    </dgm:pt>
    <dgm:pt modelId="{2C9B1FE1-CBB2-4B48-816D-B93273F467B2}" type="pres">
      <dgm:prSet presAssocID="{14EAFCB0-B947-406C-8F93-1EAD6FCF5DD3}" presName="hierChild3" presStyleCnt="0"/>
      <dgm:spPr/>
    </dgm:pt>
  </dgm:ptLst>
  <dgm:cxnLst>
    <dgm:cxn modelId="{35692004-3A31-4025-8335-27F6F6EB5E39}" type="presOf" srcId="{AA6D01D3-8C25-4904-A493-D723FA1AECCD}" destId="{4570C435-9C65-4973-B5E7-EB4D8A1373FD}" srcOrd="1" destOrd="0" presId="urn:microsoft.com/office/officeart/2008/layout/HalfCircleOrganizationChart"/>
    <dgm:cxn modelId="{0EDAA006-219E-4E96-AF6B-32FB9D11AE55}" type="presOf" srcId="{77499D96-8D4A-4CA0-8C31-0F6BC2C109CB}" destId="{DBFAE543-A74D-4C22-BC65-4A90D15EF120}" srcOrd="0" destOrd="0" presId="urn:microsoft.com/office/officeart/2008/layout/HalfCircleOrganizationChart"/>
    <dgm:cxn modelId="{52CD6C25-F87D-4E4F-BB40-CA359BE05E2A}" type="presOf" srcId="{086EEBF3-D380-4D0C-B402-CAC2D2656BD4}" destId="{69F80190-6153-4214-84BD-6DAAC9D59682}" srcOrd="0" destOrd="0" presId="urn:microsoft.com/office/officeart/2008/layout/HalfCircleOrganizationChart"/>
    <dgm:cxn modelId="{817BAD3A-27F7-45F3-BDBD-A2EFE3CB71AC}" type="presOf" srcId="{24B92D98-2080-4C52-9BE0-FA6A1BE4EB9F}" destId="{CADDFCDD-4B0C-4150-88C9-D794B0A4AFEE}" srcOrd="1" destOrd="0" presId="urn:microsoft.com/office/officeart/2008/layout/HalfCircleOrganizationChart"/>
    <dgm:cxn modelId="{263E9F3F-D959-4F88-AB82-64D76D3A2B78}" srcId="{77499D96-8D4A-4CA0-8C31-0F6BC2C109CB}" destId="{14EAFCB0-B947-406C-8F93-1EAD6FCF5DD3}" srcOrd="0" destOrd="0" parTransId="{68299CCE-F310-499E-A86B-42A7530C610D}" sibTransId="{5313FB19-3DBF-470F-B7FF-8452B750436D}"/>
    <dgm:cxn modelId="{79D11C72-53EA-41BE-AEBE-BE3F4A131FE4}" srcId="{14EAFCB0-B947-406C-8F93-1EAD6FCF5DD3}" destId="{AA6D01D3-8C25-4904-A493-D723FA1AECCD}" srcOrd="0" destOrd="0" parTransId="{1EF2DD66-2D49-47B8-94B7-98F9C0ADA22C}" sibTransId="{22FC503D-AD61-441F-BA14-D1C0161C61FF}"/>
    <dgm:cxn modelId="{5CB78678-964A-451F-AB09-F68B0F9466A0}" type="presOf" srcId="{14EAFCB0-B947-406C-8F93-1EAD6FCF5DD3}" destId="{D611FF5E-845F-4097-9B6F-339B0D66D19E}" srcOrd="1" destOrd="0" presId="urn:microsoft.com/office/officeart/2008/layout/HalfCircleOrganizationChart"/>
    <dgm:cxn modelId="{96E1CE84-9656-43AC-A177-074B15EABE47}" type="presOf" srcId="{24B92D98-2080-4C52-9BE0-FA6A1BE4EB9F}" destId="{5BD60F53-6587-42E7-962C-2C5B5F65086B}" srcOrd="0" destOrd="0" presId="urn:microsoft.com/office/officeart/2008/layout/HalfCircleOrganizationChart"/>
    <dgm:cxn modelId="{19D4E888-D3A7-4290-8594-3306626D2B7C}" type="presOf" srcId="{F7B9A70E-5C3E-46E0-8973-D14DDE9D0F92}" destId="{E86841F9-4066-4D21-9597-ECBBDBF0BC31}" srcOrd="0" destOrd="0" presId="urn:microsoft.com/office/officeart/2008/layout/HalfCircleOrganizationChart"/>
    <dgm:cxn modelId="{F1FA258F-D5B2-4193-9FAF-3C065E715446}" srcId="{AA6D01D3-8C25-4904-A493-D723FA1AECCD}" destId="{18006879-DF93-4607-9046-2C6ECD78921A}" srcOrd="0" destOrd="0" parTransId="{086EEBF3-D380-4D0C-B402-CAC2D2656BD4}" sibTransId="{ACE11789-06DC-4DDF-8187-60C2F1DE61D5}"/>
    <dgm:cxn modelId="{8C9F2690-5D00-42B2-8A29-11D61EE1EB86}" type="presOf" srcId="{18006879-DF93-4607-9046-2C6ECD78921A}" destId="{8A27C3AF-1FD3-471A-8DC1-37BB9A6A95C3}" srcOrd="1" destOrd="0" presId="urn:microsoft.com/office/officeart/2008/layout/HalfCircleOrganizationChart"/>
    <dgm:cxn modelId="{937A3F97-01E7-47E1-8C18-BA3EE00E67EF}" type="presOf" srcId="{18006879-DF93-4607-9046-2C6ECD78921A}" destId="{ED72D65C-2208-4812-A32A-B11125D058C1}" srcOrd="0" destOrd="0" presId="urn:microsoft.com/office/officeart/2008/layout/HalfCircleOrganizationChart"/>
    <dgm:cxn modelId="{6D1C17AE-6AF7-4260-9DB2-47968F154324}" type="presOf" srcId="{1EF2DD66-2D49-47B8-94B7-98F9C0ADA22C}" destId="{2F28D92B-376A-43F0-A60C-8F29D480DFDD}" srcOrd="0" destOrd="0" presId="urn:microsoft.com/office/officeart/2008/layout/HalfCircleOrganizationChart"/>
    <dgm:cxn modelId="{BF2CCAD5-FC64-4F02-BE96-D85944A4FC85}" srcId="{14EAFCB0-B947-406C-8F93-1EAD6FCF5DD3}" destId="{24B92D98-2080-4C52-9BE0-FA6A1BE4EB9F}" srcOrd="1" destOrd="0" parTransId="{F7B9A70E-5C3E-46E0-8973-D14DDE9D0F92}" sibTransId="{9C5A8933-C405-4122-9D43-E5025A565FE4}"/>
    <dgm:cxn modelId="{BBAA17EB-7EB2-4551-B754-F392E999B3EA}" type="presOf" srcId="{AA6D01D3-8C25-4904-A493-D723FA1AECCD}" destId="{0CE1FC97-E42A-4858-B61D-A9E64A5B2288}" srcOrd="0" destOrd="0" presId="urn:microsoft.com/office/officeart/2008/layout/HalfCircleOrganizationChart"/>
    <dgm:cxn modelId="{BA6FC2F2-A0E6-42DD-B470-22CF410E500E}" type="presOf" srcId="{14EAFCB0-B947-406C-8F93-1EAD6FCF5DD3}" destId="{62ACE94C-1392-4C30-8E48-7271946AF543}" srcOrd="0" destOrd="0" presId="urn:microsoft.com/office/officeart/2008/layout/HalfCircleOrganizationChart"/>
    <dgm:cxn modelId="{36CE703D-E949-4F71-9E3C-9ED9A6B46797}" type="presParOf" srcId="{DBFAE543-A74D-4C22-BC65-4A90D15EF120}" destId="{C9EC95CB-A230-4996-9B6C-5077D78615AD}" srcOrd="0" destOrd="0" presId="urn:microsoft.com/office/officeart/2008/layout/HalfCircleOrganizationChart"/>
    <dgm:cxn modelId="{B04532D1-E37B-4FC7-9A78-BA782645E434}" type="presParOf" srcId="{C9EC95CB-A230-4996-9B6C-5077D78615AD}" destId="{BAAF952B-AEF3-4936-92F8-EA58C70A9958}" srcOrd="0" destOrd="0" presId="urn:microsoft.com/office/officeart/2008/layout/HalfCircleOrganizationChart"/>
    <dgm:cxn modelId="{3C094B51-3053-42E1-9529-AE271F71DDA9}" type="presParOf" srcId="{BAAF952B-AEF3-4936-92F8-EA58C70A9958}" destId="{62ACE94C-1392-4C30-8E48-7271946AF543}" srcOrd="0" destOrd="0" presId="urn:microsoft.com/office/officeart/2008/layout/HalfCircleOrganizationChart"/>
    <dgm:cxn modelId="{29D6A3EF-7854-4CC5-BBEF-C1B569ED4ACD}" type="presParOf" srcId="{BAAF952B-AEF3-4936-92F8-EA58C70A9958}" destId="{1A6F0F47-D364-4F0B-928A-C21E2F3507EC}" srcOrd="1" destOrd="0" presId="urn:microsoft.com/office/officeart/2008/layout/HalfCircleOrganizationChart"/>
    <dgm:cxn modelId="{F18DA2D3-F930-43C0-9985-7503DF04E388}" type="presParOf" srcId="{BAAF952B-AEF3-4936-92F8-EA58C70A9958}" destId="{52DA734C-4D08-41F0-B5D5-6064CA21249C}" srcOrd="2" destOrd="0" presId="urn:microsoft.com/office/officeart/2008/layout/HalfCircleOrganizationChart"/>
    <dgm:cxn modelId="{7805B1DD-0BA8-4AA2-81C0-C05C4369CD5D}" type="presParOf" srcId="{BAAF952B-AEF3-4936-92F8-EA58C70A9958}" destId="{D611FF5E-845F-4097-9B6F-339B0D66D19E}" srcOrd="3" destOrd="0" presId="urn:microsoft.com/office/officeart/2008/layout/HalfCircleOrganizationChart"/>
    <dgm:cxn modelId="{C5D98BA8-CD2A-4579-8DAB-343C551E9D58}" type="presParOf" srcId="{C9EC95CB-A230-4996-9B6C-5077D78615AD}" destId="{E07DB495-4589-4A7E-8115-DC5DB48D964D}" srcOrd="1" destOrd="0" presId="urn:microsoft.com/office/officeart/2008/layout/HalfCircleOrganizationChart"/>
    <dgm:cxn modelId="{BA02FDEB-17B3-4DE0-AE3C-0551D7A0B00E}" type="presParOf" srcId="{E07DB495-4589-4A7E-8115-DC5DB48D964D}" destId="{2F28D92B-376A-43F0-A60C-8F29D480DFDD}" srcOrd="0" destOrd="0" presId="urn:microsoft.com/office/officeart/2008/layout/HalfCircleOrganizationChart"/>
    <dgm:cxn modelId="{8E66597F-D736-4976-8FA6-C2D041C5AD28}" type="presParOf" srcId="{E07DB495-4589-4A7E-8115-DC5DB48D964D}" destId="{0721114F-9F4B-4EFB-8499-6F8E729DC4E7}" srcOrd="1" destOrd="0" presId="urn:microsoft.com/office/officeart/2008/layout/HalfCircleOrganizationChart"/>
    <dgm:cxn modelId="{B2AFB39D-2BB1-45AC-BDFB-240960783DF0}" type="presParOf" srcId="{0721114F-9F4B-4EFB-8499-6F8E729DC4E7}" destId="{1FC607D1-F18B-4084-A101-8FAAF199F58A}" srcOrd="0" destOrd="0" presId="urn:microsoft.com/office/officeart/2008/layout/HalfCircleOrganizationChart"/>
    <dgm:cxn modelId="{D445353B-4764-453E-9A21-FE78F31B7CBA}" type="presParOf" srcId="{1FC607D1-F18B-4084-A101-8FAAF199F58A}" destId="{0CE1FC97-E42A-4858-B61D-A9E64A5B2288}" srcOrd="0" destOrd="0" presId="urn:microsoft.com/office/officeart/2008/layout/HalfCircleOrganizationChart"/>
    <dgm:cxn modelId="{481490B0-EF92-4DAC-96E0-330DE9326D91}" type="presParOf" srcId="{1FC607D1-F18B-4084-A101-8FAAF199F58A}" destId="{CA8D2547-5894-48D4-85A9-4436E78A516C}" srcOrd="1" destOrd="0" presId="urn:microsoft.com/office/officeart/2008/layout/HalfCircleOrganizationChart"/>
    <dgm:cxn modelId="{71023313-C02D-4AF3-A765-9A871C584FA8}" type="presParOf" srcId="{1FC607D1-F18B-4084-A101-8FAAF199F58A}" destId="{D8C0C0DD-3CF0-4E35-9851-2FB7CD1D0BE8}" srcOrd="2" destOrd="0" presId="urn:microsoft.com/office/officeart/2008/layout/HalfCircleOrganizationChart"/>
    <dgm:cxn modelId="{00C358E4-92EC-4508-8202-160DE7C6924D}" type="presParOf" srcId="{1FC607D1-F18B-4084-A101-8FAAF199F58A}" destId="{4570C435-9C65-4973-B5E7-EB4D8A1373FD}" srcOrd="3" destOrd="0" presId="urn:microsoft.com/office/officeart/2008/layout/HalfCircleOrganizationChart"/>
    <dgm:cxn modelId="{302DE9CB-974A-4D0D-B5C4-EEA2B517D0AA}" type="presParOf" srcId="{0721114F-9F4B-4EFB-8499-6F8E729DC4E7}" destId="{1B715016-E4DC-497D-ABB8-5D0E67B178C4}" srcOrd="1" destOrd="0" presId="urn:microsoft.com/office/officeart/2008/layout/HalfCircleOrganizationChart"/>
    <dgm:cxn modelId="{FAAA5165-D5D3-4549-819C-5E0CA38B6D8A}" type="presParOf" srcId="{1B715016-E4DC-497D-ABB8-5D0E67B178C4}" destId="{69F80190-6153-4214-84BD-6DAAC9D59682}" srcOrd="0" destOrd="0" presId="urn:microsoft.com/office/officeart/2008/layout/HalfCircleOrganizationChart"/>
    <dgm:cxn modelId="{ACCFF459-E722-48CC-AC8D-8651894F3EFF}" type="presParOf" srcId="{1B715016-E4DC-497D-ABB8-5D0E67B178C4}" destId="{4FB864F3-D267-4E32-A839-D873486FE56E}" srcOrd="1" destOrd="0" presId="urn:microsoft.com/office/officeart/2008/layout/HalfCircleOrganizationChart"/>
    <dgm:cxn modelId="{75F51D41-15D3-4054-BC9A-B0091969502E}" type="presParOf" srcId="{4FB864F3-D267-4E32-A839-D873486FE56E}" destId="{6D233787-643B-44C1-BE68-6247AFD36062}" srcOrd="0" destOrd="0" presId="urn:microsoft.com/office/officeart/2008/layout/HalfCircleOrganizationChart"/>
    <dgm:cxn modelId="{777CF370-9156-4883-8DF8-110E868DF119}" type="presParOf" srcId="{6D233787-643B-44C1-BE68-6247AFD36062}" destId="{ED72D65C-2208-4812-A32A-B11125D058C1}" srcOrd="0" destOrd="0" presId="urn:microsoft.com/office/officeart/2008/layout/HalfCircleOrganizationChart"/>
    <dgm:cxn modelId="{71377F28-EC07-43F8-A3C5-9A69D5AA4B47}" type="presParOf" srcId="{6D233787-643B-44C1-BE68-6247AFD36062}" destId="{390BBA35-389F-4B31-A77D-8EE5DB25D567}" srcOrd="1" destOrd="0" presId="urn:microsoft.com/office/officeart/2008/layout/HalfCircleOrganizationChart"/>
    <dgm:cxn modelId="{0A7C6E65-9B31-432F-B668-000B97DCFAFB}" type="presParOf" srcId="{6D233787-643B-44C1-BE68-6247AFD36062}" destId="{86D5EBD8-CA34-40D3-8C2A-49CACFA450A0}" srcOrd="2" destOrd="0" presId="urn:microsoft.com/office/officeart/2008/layout/HalfCircleOrganizationChart"/>
    <dgm:cxn modelId="{3902E2B5-412F-4F53-A2E0-A51960C0ED3C}" type="presParOf" srcId="{6D233787-643B-44C1-BE68-6247AFD36062}" destId="{8A27C3AF-1FD3-471A-8DC1-37BB9A6A95C3}" srcOrd="3" destOrd="0" presId="urn:microsoft.com/office/officeart/2008/layout/HalfCircleOrganizationChart"/>
    <dgm:cxn modelId="{96FD81BE-3408-492A-A203-594AF543D222}" type="presParOf" srcId="{4FB864F3-D267-4E32-A839-D873486FE56E}" destId="{49F050BF-9F80-4D3A-A4D8-1D1DB3B56B15}" srcOrd="1" destOrd="0" presId="urn:microsoft.com/office/officeart/2008/layout/HalfCircleOrganizationChart"/>
    <dgm:cxn modelId="{38087318-5A4C-4FF8-BFD5-820449113A06}" type="presParOf" srcId="{4FB864F3-D267-4E32-A839-D873486FE56E}" destId="{AD94D4DD-6961-49F7-BC9A-515A4A4AB284}" srcOrd="2" destOrd="0" presId="urn:microsoft.com/office/officeart/2008/layout/HalfCircleOrganizationChart"/>
    <dgm:cxn modelId="{B62FB2B1-61A6-4B8B-97AE-D94A5443B56C}" type="presParOf" srcId="{0721114F-9F4B-4EFB-8499-6F8E729DC4E7}" destId="{53E324C4-C88A-4DF5-A9B7-24BE77D739FF}" srcOrd="2" destOrd="0" presId="urn:microsoft.com/office/officeart/2008/layout/HalfCircleOrganizationChart"/>
    <dgm:cxn modelId="{68E3663B-2901-4CF3-82EA-6F1E8D6D9573}" type="presParOf" srcId="{E07DB495-4589-4A7E-8115-DC5DB48D964D}" destId="{E86841F9-4066-4D21-9597-ECBBDBF0BC31}" srcOrd="2" destOrd="0" presId="urn:microsoft.com/office/officeart/2008/layout/HalfCircleOrganizationChart"/>
    <dgm:cxn modelId="{51AF3222-E8A5-488A-9C47-CD5FD017616F}" type="presParOf" srcId="{E07DB495-4589-4A7E-8115-DC5DB48D964D}" destId="{885A3A37-FF87-41A9-8D3D-5142F7DF1604}" srcOrd="3" destOrd="0" presId="urn:microsoft.com/office/officeart/2008/layout/HalfCircleOrganizationChart"/>
    <dgm:cxn modelId="{99B66A7B-9F7D-45DB-B673-E4E40151258D}" type="presParOf" srcId="{885A3A37-FF87-41A9-8D3D-5142F7DF1604}" destId="{A5F8CB3F-0370-4420-81AF-AA9ED89D0A59}" srcOrd="0" destOrd="0" presId="urn:microsoft.com/office/officeart/2008/layout/HalfCircleOrganizationChart"/>
    <dgm:cxn modelId="{3D87BBE3-C1A5-4E70-BAE9-812696EFAAE0}" type="presParOf" srcId="{A5F8CB3F-0370-4420-81AF-AA9ED89D0A59}" destId="{5BD60F53-6587-42E7-962C-2C5B5F65086B}" srcOrd="0" destOrd="0" presId="urn:microsoft.com/office/officeart/2008/layout/HalfCircleOrganizationChart"/>
    <dgm:cxn modelId="{89B8E5AD-0D7D-4AD9-8A64-87A873AD36D9}" type="presParOf" srcId="{A5F8CB3F-0370-4420-81AF-AA9ED89D0A59}" destId="{A0822196-3FEF-4D21-BB98-51CA50B33235}" srcOrd="1" destOrd="0" presId="urn:microsoft.com/office/officeart/2008/layout/HalfCircleOrganizationChart"/>
    <dgm:cxn modelId="{CD7F9B14-6039-42CB-A066-E6499A314D9C}" type="presParOf" srcId="{A5F8CB3F-0370-4420-81AF-AA9ED89D0A59}" destId="{0580FF21-A1D2-4524-B52D-265651EC72A9}" srcOrd="2" destOrd="0" presId="urn:microsoft.com/office/officeart/2008/layout/HalfCircleOrganizationChart"/>
    <dgm:cxn modelId="{2547EAE3-661D-42AB-A536-8DB8E467830E}" type="presParOf" srcId="{A5F8CB3F-0370-4420-81AF-AA9ED89D0A59}" destId="{CADDFCDD-4B0C-4150-88C9-D794B0A4AFEE}" srcOrd="3" destOrd="0" presId="urn:microsoft.com/office/officeart/2008/layout/HalfCircleOrganizationChart"/>
    <dgm:cxn modelId="{1B20B2E1-EF71-4946-A1BF-08F14D33B532}" type="presParOf" srcId="{885A3A37-FF87-41A9-8D3D-5142F7DF1604}" destId="{C9184BBE-896F-4DEB-8E9B-FB7A619BFB90}" srcOrd="1" destOrd="0" presId="urn:microsoft.com/office/officeart/2008/layout/HalfCircleOrganizationChart"/>
    <dgm:cxn modelId="{7A116955-5DDD-44D6-9526-D0BD6E9F8239}" type="presParOf" srcId="{885A3A37-FF87-41A9-8D3D-5142F7DF1604}" destId="{F8285588-E9FF-478D-8CAD-81BF278C32FA}" srcOrd="2" destOrd="0" presId="urn:microsoft.com/office/officeart/2008/layout/HalfCircleOrganizationChart"/>
    <dgm:cxn modelId="{324FCBDF-914B-424D-BB72-CCD9D6CA842F}" type="presParOf" srcId="{C9EC95CB-A230-4996-9B6C-5077D78615AD}" destId="{2C9B1FE1-CBB2-4B48-816D-B93273F467B2}" srcOrd="2" destOrd="0" presId="urn:microsoft.com/office/officeart/2008/layout/HalfCircleOrganizationChar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841F9-4066-4D21-9597-ECBBDBF0BC31}">
      <dsp:nvSpPr>
        <dsp:cNvPr id="0" name=""/>
        <dsp:cNvSpPr/>
      </dsp:nvSpPr>
      <dsp:spPr>
        <a:xfrm>
          <a:off x="3581399" y="1309987"/>
          <a:ext cx="1584327" cy="549932"/>
        </a:xfrm>
        <a:custGeom>
          <a:avLst/>
          <a:gdLst/>
          <a:ahLst/>
          <a:cxnLst/>
          <a:rect l="0" t="0" r="0" b="0"/>
          <a:pathLst>
            <a:path>
              <a:moveTo>
                <a:pt x="0" y="0"/>
              </a:moveTo>
              <a:lnTo>
                <a:pt x="0" y="274966"/>
              </a:lnTo>
              <a:lnTo>
                <a:pt x="1584327" y="274966"/>
              </a:lnTo>
              <a:lnTo>
                <a:pt x="1584327" y="549932"/>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9F80190-6153-4214-84BD-6DAAC9D59682}">
      <dsp:nvSpPr>
        <dsp:cNvPr id="0" name=""/>
        <dsp:cNvSpPr/>
      </dsp:nvSpPr>
      <dsp:spPr>
        <a:xfrm>
          <a:off x="1997072" y="3169280"/>
          <a:ext cx="1204612" cy="785617"/>
        </a:xfrm>
        <a:custGeom>
          <a:avLst/>
          <a:gdLst/>
          <a:ahLst/>
          <a:cxnLst/>
          <a:rect l="0" t="0" r="0" b="0"/>
          <a:pathLst>
            <a:path>
              <a:moveTo>
                <a:pt x="0" y="0"/>
              </a:moveTo>
              <a:lnTo>
                <a:pt x="0" y="785617"/>
              </a:lnTo>
              <a:lnTo>
                <a:pt x="1204612" y="785617"/>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2F28D92B-376A-43F0-A60C-8F29D480DFDD}">
      <dsp:nvSpPr>
        <dsp:cNvPr id="0" name=""/>
        <dsp:cNvSpPr/>
      </dsp:nvSpPr>
      <dsp:spPr>
        <a:xfrm>
          <a:off x="1997072" y="1309987"/>
          <a:ext cx="1584327" cy="549932"/>
        </a:xfrm>
        <a:custGeom>
          <a:avLst/>
          <a:gdLst/>
          <a:ahLst/>
          <a:cxnLst/>
          <a:rect l="0" t="0" r="0" b="0"/>
          <a:pathLst>
            <a:path>
              <a:moveTo>
                <a:pt x="1584327" y="0"/>
              </a:moveTo>
              <a:lnTo>
                <a:pt x="1584327" y="274966"/>
              </a:lnTo>
              <a:lnTo>
                <a:pt x="0" y="274966"/>
              </a:lnTo>
              <a:lnTo>
                <a:pt x="0" y="549932"/>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1A6F0F47-D364-4F0B-928A-C21E2F3507EC}">
      <dsp:nvSpPr>
        <dsp:cNvPr id="0" name=""/>
        <dsp:cNvSpPr/>
      </dsp:nvSpPr>
      <dsp:spPr>
        <a:xfrm>
          <a:off x="2926719" y="625"/>
          <a:ext cx="1309361" cy="1309361"/>
        </a:xfrm>
        <a:prstGeom prst="arc">
          <a:avLst>
            <a:gd name="adj1" fmla="val 13200000"/>
            <a:gd name="adj2" fmla="val 19200000"/>
          </a:avLst>
        </a:prstGeom>
        <a:noFill/>
        <a:ln w="25400" cap="flat" cmpd="sng" algn="ctr">
          <a:solidFill>
            <a:schemeClr val="accent2">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52DA734C-4D08-41F0-B5D5-6064CA21249C}">
      <dsp:nvSpPr>
        <dsp:cNvPr id="0" name=""/>
        <dsp:cNvSpPr/>
      </dsp:nvSpPr>
      <dsp:spPr>
        <a:xfrm>
          <a:off x="2926719" y="625"/>
          <a:ext cx="1309361" cy="1309361"/>
        </a:xfrm>
        <a:prstGeom prst="arc">
          <a:avLst>
            <a:gd name="adj1" fmla="val 2400000"/>
            <a:gd name="adj2" fmla="val 8400000"/>
          </a:avLst>
        </a:prstGeom>
        <a:noFill/>
        <a:ln w="25400" cap="flat" cmpd="sng" algn="ctr">
          <a:solidFill>
            <a:schemeClr val="accent2">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62ACE94C-1392-4C30-8E48-7271946AF543}">
      <dsp:nvSpPr>
        <dsp:cNvPr id="0" name=""/>
        <dsp:cNvSpPr/>
      </dsp:nvSpPr>
      <dsp:spPr>
        <a:xfrm>
          <a:off x="2272038" y="236310"/>
          <a:ext cx="2618723" cy="837991"/>
        </a:xfrm>
        <a:prstGeom prst="rect">
          <a:avLst/>
        </a:prstGeom>
        <a:noFill/>
        <a:ln w="9525"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Two Choices</a:t>
          </a:r>
        </a:p>
        <a:p>
          <a:pPr marL="0" lvl="0" indent="0" algn="ctr" defTabSz="1066800">
            <a:lnSpc>
              <a:spcPct val="90000"/>
            </a:lnSpc>
            <a:spcBef>
              <a:spcPct val="0"/>
            </a:spcBef>
            <a:spcAft>
              <a:spcPct val="35000"/>
            </a:spcAft>
            <a:buNone/>
          </a:pPr>
          <a:r>
            <a:rPr lang="en-US" sz="2400" kern="1200" dirty="0"/>
            <a:t>For Employers:</a:t>
          </a:r>
        </a:p>
      </dsp:txBody>
      <dsp:txXfrm>
        <a:off x="2272038" y="236310"/>
        <a:ext cx="2618723" cy="837991"/>
      </dsp:txXfrm>
    </dsp:sp>
    <dsp:sp modelId="{CA8D2547-5894-48D4-85A9-4436E78A516C}">
      <dsp:nvSpPr>
        <dsp:cNvPr id="0" name=""/>
        <dsp:cNvSpPr/>
      </dsp:nvSpPr>
      <dsp:spPr>
        <a:xfrm>
          <a:off x="1342391" y="1859919"/>
          <a:ext cx="1309361" cy="1309361"/>
        </a:xfrm>
        <a:prstGeom prst="arc">
          <a:avLst>
            <a:gd name="adj1" fmla="val 13200000"/>
            <a:gd name="adj2" fmla="val 19200000"/>
          </a:avLst>
        </a:prstGeom>
        <a:noFill/>
        <a:ln w="25400" cap="flat" cmpd="sng" algn="ctr">
          <a:solidFill>
            <a:schemeClr val="accent2">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D8C0C0DD-3CF0-4E35-9851-2FB7CD1D0BE8}">
      <dsp:nvSpPr>
        <dsp:cNvPr id="0" name=""/>
        <dsp:cNvSpPr/>
      </dsp:nvSpPr>
      <dsp:spPr>
        <a:xfrm>
          <a:off x="1342391" y="1859919"/>
          <a:ext cx="1309361" cy="1309361"/>
        </a:xfrm>
        <a:prstGeom prst="arc">
          <a:avLst>
            <a:gd name="adj1" fmla="val 2400000"/>
            <a:gd name="adj2" fmla="val 8400000"/>
          </a:avLst>
        </a:prstGeom>
        <a:noFill/>
        <a:ln w="25400" cap="flat" cmpd="sng" algn="ctr">
          <a:solidFill>
            <a:schemeClr val="accent2">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CE1FC97-E42A-4858-B61D-A9E64A5B2288}">
      <dsp:nvSpPr>
        <dsp:cNvPr id="0" name=""/>
        <dsp:cNvSpPr/>
      </dsp:nvSpPr>
      <dsp:spPr>
        <a:xfrm>
          <a:off x="687710" y="2095604"/>
          <a:ext cx="2618723" cy="837991"/>
        </a:xfrm>
        <a:prstGeom prst="rect">
          <a:avLst/>
        </a:prstGeom>
        <a:noFill/>
        <a:ln w="9525"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1. Specified Exposure Controls</a:t>
          </a:r>
        </a:p>
      </dsp:txBody>
      <dsp:txXfrm>
        <a:off x="687710" y="2095604"/>
        <a:ext cx="2618723" cy="837991"/>
      </dsp:txXfrm>
    </dsp:sp>
    <dsp:sp modelId="{390BBA35-389F-4B31-A77D-8EE5DB25D567}">
      <dsp:nvSpPr>
        <dsp:cNvPr id="0" name=""/>
        <dsp:cNvSpPr/>
      </dsp:nvSpPr>
      <dsp:spPr>
        <a:xfrm>
          <a:off x="3044561" y="3719212"/>
          <a:ext cx="1309361" cy="1309361"/>
        </a:xfrm>
        <a:prstGeom prst="arc">
          <a:avLst>
            <a:gd name="adj1" fmla="val 13200000"/>
            <a:gd name="adj2" fmla="val 19200000"/>
          </a:avLst>
        </a:prstGeom>
        <a:noFill/>
        <a:ln w="25400" cap="flat" cmpd="sng" algn="ctr">
          <a:solidFill>
            <a:schemeClr val="accent2">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6D5EBD8-CA34-40D3-8C2A-49CACFA450A0}">
      <dsp:nvSpPr>
        <dsp:cNvPr id="0" name=""/>
        <dsp:cNvSpPr/>
      </dsp:nvSpPr>
      <dsp:spPr>
        <a:xfrm>
          <a:off x="3044561" y="3719212"/>
          <a:ext cx="1309361" cy="1309361"/>
        </a:xfrm>
        <a:prstGeom prst="arc">
          <a:avLst>
            <a:gd name="adj1" fmla="val 2400000"/>
            <a:gd name="adj2" fmla="val 8400000"/>
          </a:avLst>
        </a:prstGeom>
        <a:noFill/>
        <a:ln w="25400" cap="flat" cmpd="sng" algn="ctr">
          <a:solidFill>
            <a:schemeClr val="accent2">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ED72D65C-2208-4812-A32A-B11125D058C1}">
      <dsp:nvSpPr>
        <dsp:cNvPr id="0" name=""/>
        <dsp:cNvSpPr/>
      </dsp:nvSpPr>
      <dsp:spPr>
        <a:xfrm>
          <a:off x="2389880" y="3954898"/>
          <a:ext cx="2618723" cy="837991"/>
        </a:xfrm>
        <a:prstGeom prst="rect">
          <a:avLst/>
        </a:prstGeom>
        <a:noFill/>
        <a:ln w="9525"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ts val="0"/>
            </a:spcAft>
            <a:buNone/>
          </a:pPr>
          <a:r>
            <a:rPr lang="en-US" sz="2400" kern="1200" dirty="0"/>
            <a:t>Other Requirements: </a:t>
          </a:r>
        </a:p>
        <a:p>
          <a:pPr marL="0" lvl="0" indent="0" algn="ctr" defTabSz="1066800">
            <a:lnSpc>
              <a:spcPct val="90000"/>
            </a:lnSpc>
            <a:spcBef>
              <a:spcPct val="0"/>
            </a:spcBef>
            <a:spcAft>
              <a:spcPct val="35000"/>
            </a:spcAft>
            <a:buNone/>
          </a:pPr>
          <a:r>
            <a:rPr lang="en-US" sz="2400" kern="1200" dirty="0"/>
            <a:t>All employers </a:t>
          </a:r>
        </a:p>
      </dsp:txBody>
      <dsp:txXfrm>
        <a:off x="2389880" y="3954898"/>
        <a:ext cx="2618723" cy="837991"/>
      </dsp:txXfrm>
    </dsp:sp>
    <dsp:sp modelId="{A0822196-3FEF-4D21-BB98-51CA50B33235}">
      <dsp:nvSpPr>
        <dsp:cNvPr id="0" name=""/>
        <dsp:cNvSpPr/>
      </dsp:nvSpPr>
      <dsp:spPr>
        <a:xfrm>
          <a:off x="4511046" y="1859919"/>
          <a:ext cx="1309361" cy="1309361"/>
        </a:xfrm>
        <a:prstGeom prst="arc">
          <a:avLst>
            <a:gd name="adj1" fmla="val 13200000"/>
            <a:gd name="adj2" fmla="val 19200000"/>
          </a:avLst>
        </a:prstGeom>
        <a:noFill/>
        <a:ln w="25400" cap="flat" cmpd="sng" algn="ctr">
          <a:solidFill>
            <a:schemeClr val="accent2">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580FF21-A1D2-4524-B52D-265651EC72A9}">
      <dsp:nvSpPr>
        <dsp:cNvPr id="0" name=""/>
        <dsp:cNvSpPr/>
      </dsp:nvSpPr>
      <dsp:spPr>
        <a:xfrm>
          <a:off x="4511046" y="1859919"/>
          <a:ext cx="1309361" cy="1309361"/>
        </a:xfrm>
        <a:prstGeom prst="arc">
          <a:avLst>
            <a:gd name="adj1" fmla="val 2400000"/>
            <a:gd name="adj2" fmla="val 8400000"/>
          </a:avLst>
        </a:prstGeom>
        <a:noFill/>
        <a:ln w="25400" cap="flat" cmpd="sng" algn="ctr">
          <a:solidFill>
            <a:schemeClr val="accent2">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5BD60F53-6587-42E7-962C-2C5B5F65086B}">
      <dsp:nvSpPr>
        <dsp:cNvPr id="0" name=""/>
        <dsp:cNvSpPr/>
      </dsp:nvSpPr>
      <dsp:spPr>
        <a:xfrm>
          <a:off x="3856366" y="2095604"/>
          <a:ext cx="2618723" cy="837991"/>
        </a:xfrm>
        <a:prstGeom prst="rect">
          <a:avLst/>
        </a:prstGeom>
        <a:noFill/>
        <a:ln w="9525"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2. Alternative Exposure Controls </a:t>
          </a:r>
        </a:p>
      </dsp:txBody>
      <dsp:txXfrm>
        <a:off x="3856366" y="2095604"/>
        <a:ext cx="2618723" cy="837991"/>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D2F95DDD-EE34-4E18-BC0A-5E6F5262596F}" type="datetimeFigureOut">
              <a:rPr lang="en-US" smtClean="0"/>
              <a:t>3/4/2022</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CEC2549-B14B-4B39-89DD-88DCF3872E0C}" type="slidenum">
              <a:rPr lang="en-US" smtClean="0"/>
              <a:t>‹#›</a:t>
            </a:fld>
            <a:endParaRPr lang="en-US"/>
          </a:p>
        </p:txBody>
      </p:sp>
    </p:spTree>
    <p:extLst>
      <p:ext uri="{BB962C8B-B14F-4D97-AF65-F5344CB8AC3E}">
        <p14:creationId xmlns:p14="http://schemas.microsoft.com/office/powerpoint/2010/main" val="766710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 </a:t>
            </a:r>
            <a:r>
              <a:rPr lang="en-US" b="1" dirty="0">
                <a:latin typeface="Times New Roman" panose="02020603050405020304" pitchFamily="18" charset="0"/>
                <a:ea typeface="Calibri" panose="020F0502020204030204" pitchFamily="34" charset="0"/>
                <a:cs typeface="Times New Roman" panose="02020603050405020304" pitchFamily="18" charset="0"/>
              </a:rPr>
              <a:t>Notes to employers and other trainers:</a:t>
            </a:r>
          </a:p>
          <a:p>
            <a:pPr marL="353358" indent="-353358">
              <a:buFont typeface="Arial" panose="020B0604020202020204" pitchFamily="34" charset="0"/>
              <a:buChar char="•"/>
              <a:tabLst>
                <a:tab pos="471145" algn="l"/>
              </a:tabLst>
            </a:pPr>
            <a:r>
              <a:rPr lang="en-US" b="0" dirty="0">
                <a:latin typeface="Times New Roman" panose="02020603050405020304" pitchFamily="18" charset="0"/>
                <a:ea typeface="Calibri" panose="020F0502020204030204" pitchFamily="34" charset="0"/>
                <a:cs typeface="Times New Roman" panose="02020603050405020304" pitchFamily="18" charset="0"/>
              </a:rPr>
              <a:t>T</a:t>
            </a:r>
            <a:r>
              <a:rPr lang="en-US" dirty="0">
                <a:latin typeface="Times New Roman" panose="02020603050405020304" pitchFamily="18" charset="0"/>
                <a:ea typeface="Calibri" panose="020F0502020204030204" pitchFamily="34" charset="0"/>
                <a:cs typeface="Times New Roman" panose="02020603050405020304" pitchFamily="18" charset="0"/>
              </a:rPr>
              <a:t>his is a sample presentation developed by OSHA to help employers or other instructors train employees covered under the OSHA respirable crystalline silica standard for construction (29 CFR 1926.1153).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and other instructors can customize this PowerPoint to meet their training needs. Examples of ways to customize this PowerPoint: </a:t>
            </a:r>
          </a:p>
          <a:p>
            <a:pPr marL="824503" lvl="1" indent="-353358">
              <a:buFont typeface="Arial" panose="020B0604020202020204" pitchFamily="34" charset="0"/>
              <a:buChar char="•"/>
              <a:tabLst>
                <a:tab pos="694938"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can add the specific tasks and controls used in their workplace. </a:t>
            </a:r>
          </a:p>
          <a:p>
            <a:pPr marL="824503" lvl="1" indent="-353358">
              <a:buFont typeface="Arial" panose="020B0604020202020204" pitchFamily="34" charset="0"/>
              <a:buChar char="•"/>
              <a:tabLst>
                <a:tab pos="694938"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an employer uses only controls on Table 1 and strictly follows the specified exposure control methods, the employer can skip the more detailed slides describing the alternative exposure control methods. </a:t>
            </a:r>
          </a:p>
          <a:p>
            <a:pPr marL="824503" lvl="1" indent="-353358">
              <a:buFont typeface="Arial" panose="020B0604020202020204" pitchFamily="34" charset="0"/>
              <a:buChar char="•"/>
              <a:tabLst>
                <a:tab pos="694938"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required respirator use for a workplace does not trigger medical surveillance of any employees, extensive details about medical surveillance do not need to be discussed.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presentation can either be projected or printed as handouts.</a:t>
            </a:r>
          </a:p>
          <a:p>
            <a:pPr marL="353358" indent="-353358">
              <a:buFont typeface="Arial" panose="020B0604020202020204" pitchFamily="34" charset="0"/>
              <a:buChar char="•"/>
              <a:tabLst>
                <a:tab pos="471145" algn="l"/>
              </a:tabLst>
            </a:pP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**Employees should be given a chance to ask questions about the material</a:t>
            </a:r>
            <a:r>
              <a:rPr lang="en-US" baseline="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presented.**</a:t>
            </a:r>
            <a:endPar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b="0" dirty="0"/>
          </a:p>
        </p:txBody>
      </p:sp>
      <p:sp>
        <p:nvSpPr>
          <p:cNvPr id="4" name="Slide Number Placeholder 3"/>
          <p:cNvSpPr>
            <a:spLocks noGrp="1"/>
          </p:cNvSpPr>
          <p:nvPr>
            <p:ph type="sldNum" sz="quarter" idx="10"/>
          </p:nvPr>
        </p:nvSpPr>
        <p:spPr/>
        <p:txBody>
          <a:bodyPr/>
          <a:lstStyle/>
          <a:p>
            <a:fld id="{0CEC2549-B14B-4B39-89DD-88DCF3872E0C}" type="slidenum">
              <a:rPr lang="en-US" smtClean="0"/>
              <a:t>1</a:t>
            </a:fld>
            <a:endParaRPr lang="en-US"/>
          </a:p>
        </p:txBody>
      </p:sp>
    </p:spTree>
    <p:extLst>
      <p:ext uri="{BB962C8B-B14F-4D97-AF65-F5344CB8AC3E}">
        <p14:creationId xmlns:p14="http://schemas.microsoft.com/office/powerpoint/2010/main" val="4283785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Breathing in silica can increase employees’ chances of developing lung diseases, including silicosis, lung cancer, and chronic obstructive pulmonary disease (COPD).  It also increases their chances of developing kidney and autoimmune diseases.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higher the levels of silica employees are exposed to and the longer they are exposed to it, the greater the chances of developing these diseases.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Silicosis and COPD are lung diseases that are permanent and not curable, and can become deadly or disabling.</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Less than 16 percent of people diagnosed with lung cancer live longer than five years.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Kidney diseases can cause problems like high blood pressure or even end stage renal disease, which often requires dialysis or a kidney transplant.</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Autoimmune diseases occur when antibodies that protect the body from diseases attack the body itself.</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Rheumatoid arthritis is an example of an autoimmune disease.</a:t>
            </a:r>
          </a:p>
          <a:p>
            <a:pPr marL="471145"/>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10</a:t>
            </a:fld>
            <a:endParaRPr lang="en-US"/>
          </a:p>
        </p:txBody>
      </p:sp>
    </p:spTree>
    <p:extLst>
      <p:ext uri="{BB962C8B-B14F-4D97-AF65-F5344CB8AC3E}">
        <p14:creationId xmlns:p14="http://schemas.microsoft.com/office/powerpoint/2010/main" val="101736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Employees exposed to silica could develop silicosis.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There are three forms of silicosis that can develop, based on how much silica employees are exposed to and for how long.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Most employees who develop silicosis develop chronic silicosis.  It typically develops after repeated exposures over 10 or more years.</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Accelerated silicosis typically develops after 5-10 years of exposure to higher levels.</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Acute silicosis typically develops after exposures to extremely high levels, such as could occur with abrasive blasting with sand. It usually occurs within a few months to less than two years of exposure. It is the rarest form of silicosis.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All forms of silicosis are permanent and irreversible. This means that once you have silicosis, it does not go away or get better and there is no way to cure it.  Silicosis can get worse over time and can lead to disability or death.</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top picture shows a healthy lung and the bottom picture shows a lung from a silicosis victim.</a:t>
            </a:r>
          </a:p>
          <a:p>
            <a:pPr marL="176679" indent="-176679">
              <a:buFont typeface="Arial" panose="020B0604020202020204" pitchFamily="34" charset="0"/>
              <a:buChar char="•"/>
            </a:pPr>
            <a:endParaRPr lang="en-US" baseline="0" dirty="0"/>
          </a:p>
          <a:p>
            <a:endParaRPr lang="en-US" baseline="0" dirty="0"/>
          </a:p>
          <a:p>
            <a:pPr marL="176679" indent="-176679">
              <a:buFont typeface="Arial" panose="020B0604020202020204" pitchFamily="34" charset="0"/>
              <a:buChar char="•"/>
            </a:pPr>
            <a:endParaRPr lang="en-US" baseline="0" dirty="0"/>
          </a:p>
          <a:p>
            <a:pPr marL="176679" indent="-176679">
              <a:buFont typeface="Arial" panose="020B0604020202020204" pitchFamily="34" charset="0"/>
              <a:buChar char="•"/>
            </a:pPr>
            <a:endParaRPr lang="en-US" baseline="0" dirty="0"/>
          </a:p>
          <a:p>
            <a:pPr marL="176679" indent="-176679">
              <a:buFont typeface="Arial" panose="020B0604020202020204" pitchFamily="34" charset="0"/>
              <a:buChar char="•"/>
            </a:pPr>
            <a:endParaRPr lang="en-US" baseline="0" dirty="0"/>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11</a:t>
            </a:fld>
            <a:endParaRPr lang="en-US"/>
          </a:p>
        </p:txBody>
      </p:sp>
    </p:spTree>
    <p:extLst>
      <p:ext uri="{BB962C8B-B14F-4D97-AF65-F5344CB8AC3E}">
        <p14:creationId xmlns:p14="http://schemas.microsoft.com/office/powerpoint/2010/main" val="928363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Employees might not have symptoms in the early stages of silica-related diseases, but symptoms can develop as the diseases get worse over time.</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Symptoms of lung diseases associated with silica exposure include shortness of breath and coughing. In some employees, these symptoms can get so severe that they cannot work or do common, everyday activities. For example, someone with silicosis might have trouble walking at a normal speed or going up stairs.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Fever, weight loss, exhaustion, and coughing up blood can occur with severe lung disease, lung cancer, and lung infections.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People who have lung diseases, such as silicosis, have a greater chance of developing lung infections such as the flu and pneumonia.</a:t>
            </a:r>
          </a:p>
          <a:p>
            <a:pPr marL="176679" indent="-176679">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12</a:t>
            </a:fld>
            <a:endParaRPr lang="en-US"/>
          </a:p>
        </p:txBody>
      </p:sp>
    </p:spTree>
    <p:extLst>
      <p:ext uri="{BB962C8B-B14F-4D97-AF65-F5344CB8AC3E}">
        <p14:creationId xmlns:p14="http://schemas.microsoft.com/office/powerpoint/2010/main" val="4036018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must protect you from </a:t>
            </a:r>
            <a:r>
              <a:rPr lang="en-US" sz="1200" u="none" kern="1200" dirty="0">
                <a:solidFill>
                  <a:schemeClr val="tx1"/>
                </a:solidFill>
                <a:effectLst/>
                <a:latin typeface="+mn-lt"/>
                <a:ea typeface="+mn-ea"/>
                <a:cs typeface="+mn-cs"/>
              </a:rPr>
              <a:t>being exposed to</a:t>
            </a:r>
            <a:r>
              <a:rPr lang="en-US" sz="1200" u="none" kern="1200" baseline="0" dirty="0">
                <a:solidFill>
                  <a:schemeClr val="tx1"/>
                </a:solidFill>
                <a:effectLst/>
                <a:latin typeface="+mn-lt"/>
                <a:ea typeface="+mn-ea"/>
                <a:cs typeface="+mn-cs"/>
              </a:rPr>
              <a:t> </a:t>
            </a:r>
            <a:r>
              <a:rPr lang="en-US" dirty="0">
                <a:latin typeface="Times New Roman" panose="02020603050405020304" pitchFamily="18" charset="0"/>
                <a:ea typeface="Calibri" panose="020F0502020204030204" pitchFamily="34" charset="0"/>
                <a:cs typeface="Times New Roman" panose="02020603050405020304" pitchFamily="18" charset="0"/>
              </a:rPr>
              <a:t>silica dust above certain levels.  This decreases the chances that you will develop silica-related diseases.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pyramid shows OSHA’s hierarchy of controls, which lists the types of controls in order of their effectiveness.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It shows the most effective form of protection – engineering controls – at the top of the pyramid. Engineering controls remove or isolate silica dust at the point where it is made.</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second most effective type of protection is work practice controls. Work practice controls involve doing tasks in ways that reduce dust exposure.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least effective type of protection is personal protective equipment, such as respirators. This is shown at the bottom of the pyramid.</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silica standard requires employers to use engineering controls and work practice controls first to reduce exposures.  They can have employees use respirators only if engineering and work practice controls aren’t sufficient to reduce exposures.</a:t>
            </a:r>
          </a:p>
          <a:p>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13</a:t>
            </a:fld>
            <a:endParaRPr lang="en-US"/>
          </a:p>
        </p:txBody>
      </p:sp>
    </p:spTree>
    <p:extLst>
      <p:ext uri="{BB962C8B-B14F-4D97-AF65-F5344CB8AC3E}">
        <p14:creationId xmlns:p14="http://schemas.microsoft.com/office/powerpoint/2010/main" val="232653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three major types of engineering controls for silica dust are wet methods, vacuum dust collection systems, and isolation.</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Wet methods involve using water or a foam to keep dust down and out of the air.</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These pictures show an employee cutting concrete block, with and without the use of water.</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picture shows how water greatly reduces the dust released into the air.</a:t>
            </a:r>
          </a:p>
          <a:p>
            <a:endParaRPr lang="en-US"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14</a:t>
            </a:fld>
            <a:endParaRPr lang="en-US"/>
          </a:p>
        </p:txBody>
      </p:sp>
    </p:spTree>
    <p:extLst>
      <p:ext uri="{BB962C8B-B14F-4D97-AF65-F5344CB8AC3E}">
        <p14:creationId xmlns:p14="http://schemas.microsoft.com/office/powerpoint/2010/main" val="1597691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Another type of engineering control for silica dust is a vacuum dust collection system.</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Vacuum dust collection systems remove dust at the point where it is made.</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These pictures show employees grinding mortar, with and without a dust collection system.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pictures show how capturing the dust at the point where it is made greatly reduces the amount of dust in the air.</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15</a:t>
            </a:fld>
            <a:endParaRPr lang="en-US"/>
          </a:p>
        </p:txBody>
      </p:sp>
    </p:spTree>
    <p:extLst>
      <p:ext uri="{BB962C8B-B14F-4D97-AF65-F5344CB8AC3E}">
        <p14:creationId xmlns:p14="http://schemas.microsoft.com/office/powerpoint/2010/main" val="618676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third type of engineering control used for silica dust is isolation.</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Isolation separates the employee from silica dust.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picture shows how the cab on this heavy equipment protects the operator from the dust being generated.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type of control is effective for operators in the cab,</a:t>
            </a:r>
            <a:r>
              <a:rPr lang="en-US" baseline="0" dirty="0">
                <a:latin typeface="Times New Roman" panose="02020603050405020304" pitchFamily="18" charset="0"/>
                <a:ea typeface="Calibri" panose="020F0502020204030204" pitchFamily="34" charset="0"/>
                <a:cs typeface="Times New Roman" panose="02020603050405020304" pitchFamily="18" charset="0"/>
              </a:rPr>
              <a:t> but does not protect</a:t>
            </a:r>
            <a:r>
              <a:rPr lang="en-US" strike="noStrike"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employees working outside the cab. </a:t>
            </a:r>
          </a:p>
          <a:p>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16</a:t>
            </a:fld>
            <a:endParaRPr lang="en-US"/>
          </a:p>
        </p:txBody>
      </p:sp>
    </p:spTree>
    <p:extLst>
      <p:ext uri="{BB962C8B-B14F-4D97-AF65-F5344CB8AC3E}">
        <p14:creationId xmlns:p14="http://schemas.microsoft.com/office/powerpoint/2010/main" val="3573554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Training you how to use effective work practices is another way employers can protect you.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Work practice controls involve doing tasks in ways that decrease exposures.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One type of a work practice control is making sure that engineering controls are working properly.  An example is checking that nozzles on a tool with wet controls are not clogged and are pointed in the direction where dust is produced.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Immediately addressing an engineering control that is not working properly is another example of a work practice control.  If you can see dust levels starting to increase, as is shown in this picture, this is a sign of a problem with engineering controls.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Another example of a work practice control is using cleaning methods, such as wet sweeping, to decrease the amount of dust that gets into the air.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might also schedule dusty tasks when other employees will not be around.</a:t>
            </a:r>
          </a:p>
          <a:p>
            <a:endParaRPr lang="en-US" baseline="0" dirty="0"/>
          </a:p>
          <a:p>
            <a:pPr marL="176679" indent="-176679">
              <a:buFont typeface="Arial" panose="020B0604020202020204" pitchFamily="34" charset="0"/>
              <a:buChar char="•"/>
            </a:pPr>
            <a:endParaRPr lang="en-US" baseline="0" dirty="0"/>
          </a:p>
          <a:p>
            <a:pPr marL="176679" indent="-176679">
              <a:buFont typeface="Arial" panose="020B0604020202020204" pitchFamily="34" charset="0"/>
              <a:buChar char="•"/>
            </a:pPr>
            <a:endParaRPr lang="en-US" u="sng" dirty="0"/>
          </a:p>
          <a:p>
            <a:endParaRPr lang="en-US" b="1" u="sng" dirty="0"/>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17</a:t>
            </a:fld>
            <a:endParaRPr lang="en-US"/>
          </a:p>
        </p:txBody>
      </p:sp>
    </p:spTree>
    <p:extLst>
      <p:ext uri="{BB962C8B-B14F-4D97-AF65-F5344CB8AC3E}">
        <p14:creationId xmlns:p14="http://schemas.microsoft.com/office/powerpoint/2010/main" val="326448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Personal protective equipment, such as respirators, is at the bottom of the hierarchy of controls.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must give you a respirator if engineering controls and work practices are not enough to control exposures down to the exposure limit.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Even when respirators must be used, your employer must still use engineering and work practice controls to lower exposures as much as possible.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One of the major reasons why engineering and work practice controls must always be used before respirators is because they decrease dust at the point where it is made. As a result, they protect everyone in the area.</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Respirators are effective if they are properly selected, fitted, maintained, and worn. However, they protect only the people wearing them. </a:t>
            </a:r>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18</a:t>
            </a:fld>
            <a:endParaRPr lang="en-US"/>
          </a:p>
        </p:txBody>
      </p:sp>
    </p:spTree>
    <p:extLst>
      <p:ext uri="{BB962C8B-B14F-4D97-AF65-F5344CB8AC3E}">
        <p14:creationId xmlns:p14="http://schemas.microsoft.com/office/powerpoint/2010/main" val="206545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Note 1 to employers:  </a:t>
            </a:r>
            <a:r>
              <a:rPr lang="en-US" dirty="0">
                <a:latin typeface="Times New Roman" panose="02020603050405020304" pitchFamily="18" charset="0"/>
                <a:ea typeface="Calibri" panose="020F0502020204030204" pitchFamily="34" charset="0"/>
                <a:cs typeface="Times New Roman" panose="02020603050405020304" pitchFamily="18" charset="0"/>
              </a:rPr>
              <a:t>Employers must inform employees of the specific engineering controls, work practice controls, and respiratory protection used in their workplace. If exposures are controlled by substituting a different material for a silica-containing material, employees must be trained on that as well.  The controls used in the workplace can be included as part of this slide if it is convenient for employers. </a:t>
            </a: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Note 2 to employers: </a:t>
            </a:r>
            <a:r>
              <a:rPr lang="en-US" dirty="0">
                <a:latin typeface="Times New Roman" panose="02020603050405020304" pitchFamily="18" charset="0"/>
                <a:ea typeface="Calibri" panose="020F0502020204030204" pitchFamily="34" charset="0"/>
                <a:cs typeface="Times New Roman" panose="02020603050405020304" pitchFamily="18" charset="0"/>
              </a:rPr>
              <a:t>Employees must be trained on the proper work practices associated with the tasks they perform.  For example, an employee who operates a hand-held saw must know how to fully and properly implement the dust controls on the saw.</a:t>
            </a: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rPr>
              <a:t>Note to trainers other than employers:  </a:t>
            </a:r>
            <a:r>
              <a:rPr lang="en-US" dirty="0">
                <a:latin typeface="Times New Roman" panose="02020603050405020304" pitchFamily="18" charset="0"/>
                <a:ea typeface="Calibri" panose="020F0502020204030204" pitchFamily="34" charset="0"/>
              </a:rPr>
              <a:t>The slide can be modified to let employees know that their employers must train them about the specific engineering controls, work practices, and respiratory protection used in their workplace. They should also know that the employer should show them how to fully and properly implement controls for any tools they operate.</a:t>
            </a:r>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19</a:t>
            </a:fld>
            <a:endParaRPr lang="en-US"/>
          </a:p>
        </p:txBody>
      </p:sp>
    </p:spTree>
    <p:extLst>
      <p:ext uri="{BB962C8B-B14F-4D97-AF65-F5344CB8AC3E}">
        <p14:creationId xmlns:p14="http://schemas.microsoft.com/office/powerpoint/2010/main" val="4261596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a:t>
            </a:fld>
            <a:endParaRPr lang="en-US"/>
          </a:p>
        </p:txBody>
      </p:sp>
    </p:spTree>
    <p:extLst>
      <p:ext uri="{BB962C8B-B14F-4D97-AF65-F5344CB8AC3E}">
        <p14:creationId xmlns:p14="http://schemas.microsoft.com/office/powerpoint/2010/main" val="2542723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We will now talk about the major requirements of the silica standard.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silica standard gives employers in construction two options for protecting employees.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first option is called specified exposure control methods. It involves following the requirements for engineering and work practice controls and, in some cases, respiratory protection, that are listed in Table 1 of the standard.</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second option is called alternative exposure control methods.  This option allows employers to choose their own effective controls. Employers using this option must also follow certain other requirements, such as determining how much silica employees are exposed to.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rPr>
              <a:t>All construction employers must follow other requirements such as training employees and offering medical exams to some employees.  (We will talk more about those requirements later.)</a:t>
            </a:r>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20</a:t>
            </a:fld>
            <a:endParaRPr lang="en-US"/>
          </a:p>
        </p:txBody>
      </p:sp>
    </p:spTree>
    <p:extLst>
      <p:ext uri="{BB962C8B-B14F-4D97-AF65-F5344CB8AC3E}">
        <p14:creationId xmlns:p14="http://schemas.microsoft.com/office/powerpoint/2010/main" val="3776157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As we discussed earlier, employers must limit silica exposures using engineering and work practice controls, and have employees use respiratory protection if those controls are not enough to limit exposures.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can meet these obligations by following Table 1. Table 1 lists effective engineering and work practice controls, sometimes supplemented with respiratory protection, for 18 common construction tasks. Some Table 1 tasks require tools to be used with water, such as handheld power saws (shown on the left). Other Table 1 tasks require tools to be used with vacuum dust collection systems, such as grinders (shown on the right).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an employer fully and properly implements the protections in Table 1, the employer does not need to determine employees’ exposures.  OSHA reviewed the control measures specified on Table 1 and found that they are effective at limiting employee exposures to acceptable limits most of the time.  For the few tasks where existing control measures cannot limit employee exposures to acceptable limits most of the time, Table 1 requires respirator use.</a:t>
            </a: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Note to employers:  </a:t>
            </a:r>
            <a:r>
              <a:rPr lang="en-US" dirty="0">
                <a:latin typeface="Times New Roman" panose="02020603050405020304" pitchFamily="18" charset="0"/>
                <a:ea typeface="Calibri" panose="020F0502020204030204" pitchFamily="34" charset="0"/>
                <a:cs typeface="Times New Roman" panose="02020603050405020304" pitchFamily="18" charset="0"/>
              </a:rPr>
              <a:t>If you have not done so already in this training, you must train employees on the full and proper implementation of controls for Table 1 tasks they are doing</a:t>
            </a:r>
          </a:p>
        </p:txBody>
      </p:sp>
      <p:sp>
        <p:nvSpPr>
          <p:cNvPr id="4" name="Slide Number Placeholder 3"/>
          <p:cNvSpPr>
            <a:spLocks noGrp="1"/>
          </p:cNvSpPr>
          <p:nvPr>
            <p:ph type="sldNum" sz="quarter" idx="10"/>
          </p:nvPr>
        </p:nvSpPr>
        <p:spPr/>
        <p:txBody>
          <a:bodyPr/>
          <a:lstStyle/>
          <a:p>
            <a:fld id="{0CEC2549-B14B-4B39-89DD-88DCF3872E0C}" type="slidenum">
              <a:rPr lang="en-US" smtClean="0"/>
              <a:t>21</a:t>
            </a:fld>
            <a:endParaRPr lang="en-US"/>
          </a:p>
        </p:txBody>
      </p:sp>
    </p:spTree>
    <p:extLst>
      <p:ext uri="{BB962C8B-B14F-4D97-AF65-F5344CB8AC3E}">
        <p14:creationId xmlns:p14="http://schemas.microsoft.com/office/powerpoint/2010/main" val="3826527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is what the Table 1 entry looks like for stationary masonry saws.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An employer following Table 1 for stationary masonry saws must make sure that the saw is equipped with an integrated water delivery system.  Integrated means that the system must be built into the tool.  A water hose taped to the saw is not considered to be “integrated”.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system must also continuously feed water to the blade.  Occasional application of water is not sufficient.</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employer must follow the manufacturer’s instructions for minimizing dust release. Such instructions might include water flow rate and how often water should be changed. Manufacturers’ instructions that are not related to controlling dust, such as the type of engine oil to use for a tool, do not have to be followed under the silica standard.</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employer does not have to provide respiratory protection when the controls for the saw are fully and properly implemented. </a:t>
            </a:r>
          </a:p>
          <a:p>
            <a:pPr marL="176679" indent="-17667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22</a:t>
            </a:fld>
            <a:endParaRPr lang="en-US"/>
          </a:p>
        </p:txBody>
      </p:sp>
    </p:spTree>
    <p:extLst>
      <p:ext uri="{BB962C8B-B14F-4D97-AF65-F5344CB8AC3E}">
        <p14:creationId xmlns:p14="http://schemas.microsoft.com/office/powerpoint/2010/main" val="3972468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This is another example that shows the Table 1 entry for handheld power saws. In this case, when the saw is used outdoors for more than 4 hours or indoors or in an enclosed area for any amount of time, employers must provide respirators to employees engaged in the task.  These are the employees who are doing the task or helping out with the task, or responsible for getting the task done. </a:t>
            </a:r>
          </a:p>
          <a:p>
            <a:pPr marL="353358" indent="-353358">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Table 1 has some other requirements that your employer must follow.</a:t>
            </a:r>
          </a:p>
          <a:p>
            <a:pPr marL="765610" lvl="1" indent="-294465">
              <a:buFont typeface="Courier New" panose="02070309020205020404" pitchFamily="49" charset="0"/>
              <a:buChar char="o"/>
            </a:pPr>
            <a:r>
              <a:rPr lang="en-US" dirty="0">
                <a:latin typeface="Times New Roman" panose="02020603050405020304" pitchFamily="18" charset="0"/>
                <a:ea typeface="Calibri" panose="020F0502020204030204" pitchFamily="34" charset="0"/>
                <a:cs typeface="Times New Roman" panose="02020603050405020304" pitchFamily="18" charset="0"/>
              </a:rPr>
              <a:t>The first requirement involves working indoors or in enclosed spaces; this can include areas such as a garage or a trench. When working in such areas, visible dust can sometimes build up, even if you are using Table 1 controls correctly.  If this occurs, your employer must provide you with a way to safely disperse the dust, such as using a fan.</a:t>
            </a:r>
          </a:p>
          <a:p>
            <a:pPr marL="765610" lvl="1" indent="-294465">
              <a:buFont typeface="Courier New" panose="02070309020205020404" pitchFamily="49" charset="0"/>
              <a:buChar char="o"/>
            </a:pPr>
            <a:r>
              <a:rPr lang="en-US" dirty="0">
                <a:latin typeface="Times New Roman" panose="02020603050405020304" pitchFamily="18" charset="0"/>
                <a:ea typeface="Calibri" panose="020F0502020204030204" pitchFamily="34" charset="0"/>
                <a:cs typeface="Times New Roman" panose="02020603050405020304" pitchFamily="18" charset="0"/>
              </a:rPr>
              <a:t>When using tools with water controls, your employer must make sure the water flow rate is enough to minimize release of visible dust.</a:t>
            </a:r>
          </a:p>
          <a:p>
            <a:pPr marL="765610" lvl="1" indent="-294465">
              <a:buFont typeface="Courier New" panose="02070309020205020404" pitchFamily="49" charset="0"/>
              <a:buChar char="o"/>
            </a:pPr>
            <a:r>
              <a:rPr lang="en-US" dirty="0">
                <a:latin typeface="Times New Roman" panose="02020603050405020304" pitchFamily="18" charset="0"/>
                <a:ea typeface="Calibri" panose="020F0502020204030204" pitchFamily="34" charset="0"/>
                <a:cs typeface="Times New Roman" panose="02020603050405020304" pitchFamily="18" charset="0"/>
              </a:rPr>
              <a:t>If enclosed cabs or booths are used, your employer must follow a number of requirements to make sure the cab or booth protects you.</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23</a:t>
            </a:fld>
            <a:endParaRPr lang="en-US"/>
          </a:p>
        </p:txBody>
      </p:sp>
    </p:spTree>
    <p:extLst>
      <p:ext uri="{BB962C8B-B14F-4D97-AF65-F5344CB8AC3E}">
        <p14:creationId xmlns:p14="http://schemas.microsoft.com/office/powerpoint/2010/main" val="1124089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These are all the entries on Table 1. </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24</a:t>
            </a:fld>
            <a:endParaRPr lang="en-US"/>
          </a:p>
        </p:txBody>
      </p:sp>
    </p:spTree>
    <p:extLst>
      <p:ext uri="{BB962C8B-B14F-4D97-AF65-F5344CB8AC3E}">
        <p14:creationId xmlns:p14="http://schemas.microsoft.com/office/powerpoint/2010/main" val="3313657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In some cases, employers may have you perform tasks that are not on Table 1, or they may choose to use other types of engineering and work practice controls for tasks that </a:t>
            </a:r>
            <a:r>
              <a:rPr lang="en-US" i="1" dirty="0">
                <a:latin typeface="Times New Roman" panose="02020603050405020304" pitchFamily="18" charset="0"/>
                <a:ea typeface="Calibri" panose="020F0502020204030204" pitchFamily="34" charset="0"/>
                <a:cs typeface="Times New Roman" panose="02020603050405020304" pitchFamily="18" charset="0"/>
              </a:rPr>
              <a:t>are</a:t>
            </a:r>
            <a:r>
              <a:rPr lang="en-US" dirty="0">
                <a:latin typeface="Times New Roman" panose="02020603050405020304" pitchFamily="18" charset="0"/>
                <a:ea typeface="Calibri" panose="020F0502020204030204" pitchFamily="34" charset="0"/>
                <a:cs typeface="Times New Roman" panose="02020603050405020304" pitchFamily="18" charset="0"/>
              </a:rPr>
              <a:t> listed on Table 1.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In those cases employers must follow the alternative exposure control methods option.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Construction employers who follow the alternative exposure control methods option must determine how much silica you are exposed to and whether your exposure is at or below the permissible exposure limit (PEL).  The PEL is 50 micrograms of respirable crystalline silica per cubic meter of air averaged over an 8-hour work day (µg/m</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3</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sz="800"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units of µg/m</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3</a:t>
            </a:r>
            <a:r>
              <a:rPr lang="en-US" dirty="0">
                <a:latin typeface="Times New Roman" panose="02020603050405020304" pitchFamily="18" charset="0"/>
                <a:ea typeface="Calibri" panose="020F0502020204030204" pitchFamily="34" charset="0"/>
                <a:cs typeface="Times New Roman" panose="02020603050405020304" pitchFamily="18" charset="0"/>
              </a:rPr>
              <a:t> represent the weight of respirable crystalline silica suspended in a specific amount of air.</a:t>
            </a:r>
            <a:endParaRPr lang="en-US" sz="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CEC2549-B14B-4B39-89DD-88DCF3872E0C}" type="slidenum">
              <a:rPr lang="en-US" smtClean="0"/>
              <a:t>25</a:t>
            </a:fld>
            <a:endParaRPr lang="en-US"/>
          </a:p>
        </p:txBody>
      </p:sp>
    </p:spTree>
    <p:extLst>
      <p:ext uri="{BB962C8B-B14F-4D97-AF65-F5344CB8AC3E}">
        <p14:creationId xmlns:p14="http://schemas.microsoft.com/office/powerpoint/2010/main" val="1955210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sz="1200" dirty="0">
                <a:latin typeface="Times New Roman" panose="02020603050405020304" pitchFamily="18" charset="0"/>
                <a:ea typeface="Calibri" panose="020F0502020204030204" pitchFamily="34" charset="0"/>
                <a:cs typeface="Times New Roman" panose="02020603050405020304" pitchFamily="18" charset="0"/>
              </a:rPr>
              <a:t>The photo on the left shows 1,000 micrograms of respirable crystalline</a:t>
            </a:r>
            <a:r>
              <a:rPr lang="en-US" sz="1200" baseline="0" dirty="0">
                <a:latin typeface="Times New Roman" panose="02020603050405020304" pitchFamily="18" charset="0"/>
                <a:ea typeface="Calibri" panose="020F0502020204030204" pitchFamily="34" charset="0"/>
                <a:cs typeface="Times New Roman" panose="02020603050405020304" pitchFamily="18" charset="0"/>
              </a:rPr>
              <a:t> silica next to a dime.</a:t>
            </a:r>
          </a:p>
          <a:p>
            <a:pPr marL="353358" indent="-353358">
              <a:buFont typeface="Arial" panose="020B0604020202020204" pitchFamily="34" charset="0"/>
              <a:buChar char="•"/>
              <a:tabLst>
                <a:tab pos="235572" algn="l"/>
              </a:tabLst>
            </a:pPr>
            <a:r>
              <a:rPr lang="en-US" sz="1200" baseline="0" dirty="0">
                <a:latin typeface="Times New Roman" panose="02020603050405020304" pitchFamily="18" charset="0"/>
                <a:ea typeface="Calibri" panose="020F0502020204030204" pitchFamily="34" charset="0"/>
                <a:cs typeface="Times New Roman" panose="02020603050405020304" pitchFamily="18" charset="0"/>
              </a:rPr>
              <a:t>The photo on the right shows a room that contains approximately 20 cubic meters of air.</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sz="1200" dirty="0">
                <a:latin typeface="Times New Roman" panose="02020603050405020304" pitchFamily="18" charset="0"/>
                <a:ea typeface="Calibri" panose="020F0502020204030204" pitchFamily="34" charset="0"/>
                <a:cs typeface="Times New Roman" panose="02020603050405020304" pitchFamily="18" charset="0"/>
              </a:rPr>
              <a:t>1,000 micrograms of respirable crystalline silica suspended in 20 cubic meters of air is an average concentration of 50 micrograms per cubic meter,</a:t>
            </a:r>
            <a:r>
              <a:rPr lang="en-US" sz="1200" baseline="0" dirty="0">
                <a:latin typeface="Times New Roman" panose="02020603050405020304" pitchFamily="18" charset="0"/>
                <a:ea typeface="Calibri" panose="020F0502020204030204" pitchFamily="34" charset="0"/>
                <a:cs typeface="Times New Roman" panose="02020603050405020304" pitchFamily="18" charset="0"/>
              </a:rPr>
              <a:t> which is equal to the PEL.</a:t>
            </a:r>
          </a:p>
          <a:p>
            <a:pPr marL="353358" indent="-353358">
              <a:buFont typeface="Arial" panose="020B0604020202020204" pitchFamily="34" charset="0"/>
              <a:buChar char="•"/>
              <a:tabLst>
                <a:tab pos="235572" algn="l"/>
              </a:tabLst>
            </a:pPr>
            <a:r>
              <a:rPr lang="en-US" sz="1200" baseline="0" dirty="0">
                <a:latin typeface="Times New Roman" panose="02020603050405020304" pitchFamily="18" charset="0"/>
                <a:ea typeface="Calibri" panose="020F0502020204030204" pitchFamily="34" charset="0"/>
                <a:cs typeface="Times New Roman" panose="02020603050405020304" pitchFamily="18" charset="0"/>
              </a:rPr>
              <a:t>A person who worked in this room for no more than 8 hours would not be exposed to silica above the PEL.</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sz="1200" dirty="0">
                <a:latin typeface="Times New Roman" panose="02020603050405020304" pitchFamily="18" charset="0"/>
                <a:ea typeface="Calibri" panose="020F0502020204030204" pitchFamily="34" charset="0"/>
                <a:cs typeface="Times New Roman" panose="02020603050405020304" pitchFamily="18" charset="0"/>
              </a:rPr>
              <a:t>You might not notice 1,000 micrograms of pure respirable crystalline silica dust when it’s airborne in a room of this size. But, because silica is typically a small part of total dust, the air would likely be noticeably dusty.</a:t>
            </a:r>
          </a:p>
          <a:p>
            <a:pPr marL="353358" indent="-353358">
              <a:buFont typeface="Arial" panose="020B0604020202020204" pitchFamily="34" charset="0"/>
              <a:buChar char="•"/>
              <a:tabLst>
                <a:tab pos="235572" algn="l"/>
              </a:tabLst>
            </a:pPr>
            <a:r>
              <a:rPr lang="en-US" sz="1200" dirty="0">
                <a:latin typeface="Times New Roman" panose="02020603050405020304" pitchFamily="18" charset="0"/>
                <a:ea typeface="Calibri" panose="020F0502020204030204" pitchFamily="34" charset="0"/>
                <a:cs typeface="Times New Roman" panose="02020603050405020304" pitchFamily="18" charset="0"/>
              </a:rPr>
              <a:t>Your exposures to silica may increase and decrease throughout the shift.</a:t>
            </a:r>
          </a:p>
          <a:p>
            <a:pPr marL="353358" indent="-353358">
              <a:buFont typeface="Arial" panose="020B0604020202020204" pitchFamily="34" charset="0"/>
              <a:buChar char="•"/>
              <a:tabLst>
                <a:tab pos="235572" algn="l"/>
              </a:tabLst>
            </a:pPr>
            <a:r>
              <a:rPr lang="en-US" sz="1200" dirty="0">
                <a:latin typeface="Times New Roman" panose="02020603050405020304" pitchFamily="18" charset="0"/>
                <a:ea typeface="Calibri" panose="020F0502020204030204" pitchFamily="34" charset="0"/>
                <a:cs typeface="Times New Roman" panose="02020603050405020304" pitchFamily="18" charset="0"/>
              </a:rPr>
              <a:t>For example, you may be exposed while performing a silica-generating task and then not receive additional exposures when performing a task that doesn’t generate silica dust.</a:t>
            </a:r>
          </a:p>
          <a:p>
            <a:pPr marL="353358" indent="-353358">
              <a:buFont typeface="Arial" panose="020B0604020202020204" pitchFamily="34" charset="0"/>
              <a:buChar char="•"/>
              <a:tabLst>
                <a:tab pos="235572" algn="l"/>
              </a:tabLst>
            </a:pPr>
            <a:r>
              <a:rPr lang="en-US" sz="1200" dirty="0">
                <a:latin typeface="Times New Roman" panose="02020603050405020304" pitchFamily="18" charset="0"/>
                <a:ea typeface="Calibri" panose="020F0502020204030204" pitchFamily="34" charset="0"/>
              </a:rPr>
              <a:t>Although exposures are increasing and decreasing throughout the shift, your average exposure must remain at or below 50 µg/m</a:t>
            </a:r>
            <a:r>
              <a:rPr lang="en-US" sz="1200" baseline="30000" dirty="0">
                <a:latin typeface="Times New Roman" panose="02020603050405020304" pitchFamily="18" charset="0"/>
                <a:ea typeface="Calibri" panose="020F0502020204030204" pitchFamily="34" charset="0"/>
              </a:rPr>
              <a:t>3</a:t>
            </a:r>
            <a:r>
              <a:rPr lang="en-US" sz="1200" dirty="0">
                <a:latin typeface="Times New Roman" panose="02020603050405020304" pitchFamily="18" charset="0"/>
                <a:ea typeface="Calibri" panose="020F0502020204030204" pitchFamily="34" charset="0"/>
              </a:rPr>
              <a:t> for each 8-hour work shift.</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CEC2549-B14B-4B39-89DD-88DCF3872E0C}" type="slidenum">
              <a:rPr lang="en-US" smtClean="0"/>
              <a:t>26</a:t>
            </a:fld>
            <a:endParaRPr lang="en-US"/>
          </a:p>
        </p:txBody>
      </p:sp>
    </p:spTree>
    <p:extLst>
      <p:ext uri="{BB962C8B-B14F-4D97-AF65-F5344CB8AC3E}">
        <p14:creationId xmlns:p14="http://schemas.microsoft.com/office/powerpoint/2010/main" val="33099142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endParaRPr lang="en-US" baseline="0" dirty="0"/>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your employer is following the alternative exposure control methods option, your employer must determine how much respirable crystalline silica you are exposed to.</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can determine exposure to silica in different ways.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They might measure exposures by attaching a pump to you that collects silica dust.  This picture shows the pump attached to an employee’s belt.  The pump draws in air through the cyclone, which is the device attached near the employee’s collar. The cyclone contains a filter that is sent to the lab to determine the employee’s exposure level.</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might also determine exposures using other methods.  For example, some meters directly measure the concentration of total respirable dust. The amount of silica can then be determined based on the fraction of silica in the material being worked on, such as concrete, brick, block, mortar, tile, or stone.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(Note: Under the hazard communication standard, employers must train employees on how silica is detected in the workplace.)</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notify you about your exposure levels within 5 days of getting the results.  They can notify you personally or by posting the results in a convenient location (employers should let employees know how they will be notified).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also notify you about corrective actions they will be taking if exposures exceed the PEL. Corrective actions might include use of engineering controls and/or respirators.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also let you or your representative observe exposure measurements they take in the workplace.</a:t>
            </a:r>
          </a:p>
          <a:p>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27</a:t>
            </a:fld>
            <a:endParaRPr lang="en-US"/>
          </a:p>
        </p:txBody>
      </p:sp>
    </p:spTree>
    <p:extLst>
      <p:ext uri="{BB962C8B-B14F-4D97-AF65-F5344CB8AC3E}">
        <p14:creationId xmlns:p14="http://schemas.microsoft.com/office/powerpoint/2010/main" val="4209546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your employer is following the alternative exposure control methods option, your employer must follow </a:t>
            </a:r>
            <a:r>
              <a:rPr lang="en-US" strike="noStrike" dirty="0">
                <a:latin typeface="Times New Roman" panose="02020603050405020304" pitchFamily="18" charset="0"/>
                <a:ea typeface="Calibri" panose="020F0502020204030204" pitchFamily="34" charset="0"/>
                <a:cs typeface="Times New Roman" panose="02020603050405020304" pitchFamily="18" charset="0"/>
              </a:rPr>
              <a:t>OSHA’s</a:t>
            </a:r>
            <a:r>
              <a:rPr lang="en-US" dirty="0">
                <a:latin typeface="Times New Roman" panose="02020603050405020304" pitchFamily="18" charset="0"/>
                <a:ea typeface="Calibri" panose="020F0502020204030204" pitchFamily="34" charset="0"/>
                <a:cs typeface="Times New Roman" panose="02020603050405020304" pitchFamily="18" charset="0"/>
              </a:rPr>
              <a:t> hierarchy of controls to determine effective engineering and work practice controls and must only require the use of respirators when those controls are not enough to decrease exposures to the PEL or below.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Even if employers cannot reduce exposures to the PEL with engineering and work practice controls, they must reduce exposures as much as possible using those controls. </a:t>
            </a:r>
          </a:p>
          <a:p>
            <a:pPr marL="176679" indent="-17667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28</a:t>
            </a:fld>
            <a:endParaRPr lang="en-US"/>
          </a:p>
        </p:txBody>
      </p:sp>
    </p:spTree>
    <p:extLst>
      <p:ext uri="{BB962C8B-B14F-4D97-AF65-F5344CB8AC3E}">
        <p14:creationId xmlns:p14="http://schemas.microsoft.com/office/powerpoint/2010/main" val="26270748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As mentioned earlier in the presentation, in</a:t>
            </a:r>
            <a:r>
              <a:rPr lang="en-US" baseline="0" dirty="0">
                <a:latin typeface="Times New Roman" panose="02020603050405020304" pitchFamily="18" charset="0"/>
                <a:ea typeface="Calibri" panose="020F0502020204030204" pitchFamily="34" charset="0"/>
                <a:cs typeface="Times New Roman" panose="02020603050405020304" pitchFamily="18" charset="0"/>
              </a:rPr>
              <a:t> some cases </a:t>
            </a:r>
            <a:r>
              <a:rPr lang="en-US" dirty="0">
                <a:latin typeface="Times New Roman" panose="02020603050405020304" pitchFamily="18" charset="0"/>
                <a:ea typeface="Calibri" panose="020F0502020204030204" pitchFamily="34" charset="0"/>
                <a:cs typeface="Times New Roman" panose="02020603050405020304" pitchFamily="18" charset="0"/>
              </a:rPr>
              <a:t>employers must provide you with respirators to protect you from breathing in silica dust.</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respirators are used in the workplace, employers must follow all requirements of the respiratory protection standard, including training about respirators, testing to make sure respirators fit properly, and providing medical evaluations. </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29</a:t>
            </a:fld>
            <a:endParaRPr lang="en-US"/>
          </a:p>
        </p:txBody>
      </p:sp>
    </p:spTree>
    <p:extLst>
      <p:ext uri="{BB962C8B-B14F-4D97-AF65-F5344CB8AC3E}">
        <p14:creationId xmlns:p14="http://schemas.microsoft.com/office/powerpoint/2010/main" val="3117044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 are receiving this training because you may be exposed to respirable crystalline silica in your workplace.</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training will teach you: </a:t>
            </a:r>
          </a:p>
          <a:p>
            <a:pPr marL="765610" lvl="1" indent="-294465">
              <a:buFont typeface="Arial" panose="020B0604020202020204" pitchFamily="34" charset="0"/>
              <a:buChar char="•"/>
              <a:tabLst>
                <a:tab pos="942289"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What respirable crystalline silica is;</a:t>
            </a:r>
          </a:p>
          <a:p>
            <a:pPr marL="765610" lvl="1" indent="-294465">
              <a:buFont typeface="Arial" panose="020B0604020202020204" pitchFamily="34" charset="0"/>
              <a:buChar char="•"/>
              <a:tabLst>
                <a:tab pos="942289"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tasks done in your workplace that can expose you to respirable crystalline silica; and </a:t>
            </a:r>
          </a:p>
          <a:p>
            <a:pPr marL="765610" lvl="1" indent="-294465">
              <a:buFont typeface="Arial" panose="020B0604020202020204" pitchFamily="34" charset="0"/>
              <a:buChar char="•"/>
              <a:tabLst>
                <a:tab pos="942289"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How breathing in respirable crystalline silica could affect your health.</a:t>
            </a:r>
          </a:p>
          <a:p>
            <a:pPr marL="471145" lvl="1"/>
            <a:endParaRPr lang="en-US" baseline="0" dirty="0">
              <a:solidFill>
                <a:schemeClr val="bg1"/>
              </a:solidFill>
            </a:endParaRPr>
          </a:p>
        </p:txBody>
      </p:sp>
      <p:sp>
        <p:nvSpPr>
          <p:cNvPr id="4" name="Slide Number Placeholder 3"/>
          <p:cNvSpPr>
            <a:spLocks noGrp="1"/>
          </p:cNvSpPr>
          <p:nvPr>
            <p:ph type="sldNum" sz="quarter" idx="10"/>
          </p:nvPr>
        </p:nvSpPr>
        <p:spPr/>
        <p:txBody>
          <a:bodyPr/>
          <a:lstStyle/>
          <a:p>
            <a:fld id="{0CEC2549-B14B-4B39-89DD-88DCF3872E0C}" type="slidenum">
              <a:rPr lang="en-US" smtClean="0"/>
              <a:t>3</a:t>
            </a:fld>
            <a:endParaRPr lang="en-US"/>
          </a:p>
        </p:txBody>
      </p:sp>
    </p:spTree>
    <p:extLst>
      <p:ext uri="{BB962C8B-B14F-4D97-AF65-F5344CB8AC3E}">
        <p14:creationId xmlns:p14="http://schemas.microsoft.com/office/powerpoint/2010/main" val="34101231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rest of this training focuses on requirements for all employers covered by the silica standard, regardless of whether they are following Table 1 or the alternative exposure control methods.  The first of these requirements is housekeeping.</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Certain cleaning methods can increase employee exposures to silica by releasing dust into the air.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Therefore, the silica standard requires employers to avoid cleaning methods that release dust into the air and use cleaning methods that reduce the likelihood of exposures.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Dry sweeping and dry brushing should not be used if they can contribute to silica exposures.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Compressed air should not be used to clean clothing or surface, </a:t>
            </a:r>
            <a:r>
              <a:rPr lang="en-US" i="1" dirty="0">
                <a:latin typeface="Times New Roman" panose="02020603050405020304" pitchFamily="18" charset="0"/>
                <a:ea typeface="Calibri" panose="020F0502020204030204" pitchFamily="34" charset="0"/>
                <a:cs typeface="Times New Roman" panose="02020603050405020304" pitchFamily="18" charset="0"/>
              </a:rPr>
              <a:t>unless</a:t>
            </a:r>
            <a:r>
              <a:rPr lang="en-US" dirty="0">
                <a:latin typeface="Times New Roman" panose="02020603050405020304" pitchFamily="18" charset="0"/>
                <a:ea typeface="Calibri" panose="020F0502020204030204" pitchFamily="34" charset="0"/>
                <a:cs typeface="Times New Roman" panose="02020603050405020304" pitchFamily="18" charset="0"/>
              </a:rPr>
              <a:t> the compressed air is used with a ventilation system that captures and gets rid of the dust in a way that prevents workers from being exposed.</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Less dusty cleaning methods, such as HEPA-filtered vacuuming, wet sweeping, or the use of oil- or wax-based sweeping compounds, should be used instead.</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can, however, use dry sweeping, dry brushing, or compressed air when the less dusty cleaning methods would cause damage, create a hazard in the workplace, or be ineffective. An example of a housekeeping method that would create a hazard is wet sweeping near electrical equipment.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Note: A HEPA-filtered vacuum is a type of vacuum that effectively captures respirable dust.</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Note: The housekeeping prohibitions in the standard do not apply when cleaning up materials that can’t release respirable crystalline silica, such as ordinary dirt, beach sand, large debris, or saw dust.</a:t>
            </a:r>
          </a:p>
        </p:txBody>
      </p:sp>
      <p:sp>
        <p:nvSpPr>
          <p:cNvPr id="4" name="Slide Number Placeholder 3"/>
          <p:cNvSpPr>
            <a:spLocks noGrp="1"/>
          </p:cNvSpPr>
          <p:nvPr>
            <p:ph type="sldNum" sz="quarter" idx="10"/>
          </p:nvPr>
        </p:nvSpPr>
        <p:spPr/>
        <p:txBody>
          <a:bodyPr/>
          <a:lstStyle/>
          <a:p>
            <a:fld id="{0CEC2549-B14B-4B39-89DD-88DCF3872E0C}" type="slidenum">
              <a:rPr lang="en-US" smtClean="0"/>
              <a:t>30</a:t>
            </a:fld>
            <a:endParaRPr lang="en-US"/>
          </a:p>
        </p:txBody>
      </p:sp>
    </p:spTree>
    <p:extLst>
      <p:ext uri="{BB962C8B-B14F-4D97-AF65-F5344CB8AC3E}">
        <p14:creationId xmlns:p14="http://schemas.microsoft.com/office/powerpoint/2010/main" val="35052425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Note to employers</a:t>
            </a:r>
            <a:r>
              <a:rPr lang="en-US" dirty="0">
                <a:latin typeface="Times New Roman" panose="02020603050405020304" pitchFamily="18" charset="0"/>
                <a:ea typeface="Calibri" panose="020F0502020204030204" pitchFamily="34" charset="0"/>
                <a:cs typeface="Times New Roman" panose="02020603050405020304" pitchFamily="18" charset="0"/>
              </a:rPr>
              <a:t>: Because proper housekeeping is a work practice that controls exposures, employers must train employees on the specific housekeeping methods used in their workplace. Employers can update this slide to address the cleaning practices that should be used and practices that must not be used in their workplace.</a:t>
            </a:r>
          </a:p>
        </p:txBody>
      </p:sp>
      <p:sp>
        <p:nvSpPr>
          <p:cNvPr id="4" name="Slide Number Placeholder 3"/>
          <p:cNvSpPr>
            <a:spLocks noGrp="1"/>
          </p:cNvSpPr>
          <p:nvPr>
            <p:ph type="sldNum" sz="quarter" idx="10"/>
          </p:nvPr>
        </p:nvSpPr>
        <p:spPr/>
        <p:txBody>
          <a:bodyPr/>
          <a:lstStyle/>
          <a:p>
            <a:fld id="{0CEC2549-B14B-4B39-89DD-88DCF3872E0C}" type="slidenum">
              <a:rPr lang="en-US" smtClean="0"/>
              <a:t>31</a:t>
            </a:fld>
            <a:endParaRPr lang="en-US"/>
          </a:p>
        </p:txBody>
      </p:sp>
    </p:spTree>
    <p:extLst>
      <p:ext uri="{BB962C8B-B14F-4D97-AF65-F5344CB8AC3E}">
        <p14:creationId xmlns:p14="http://schemas.microsoft.com/office/powerpoint/2010/main" val="17594183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endParaRPr lang="en-US" baseline="0" dirty="0"/>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prepare and implement a written exposure control plan that describes tasks involving exposure to silica.  The plan must also address engineering controls, work practices, and respiratory protection for each task. Housekeeping measures must also be addressed in the plan.</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plan must also describe procedures for restricting access, when necessary to limit exposures. When employees are engaged in tasks that require respirator use under the silica standard, access to those higher-exposure areas must be restricted for employees who are not involved with the task. This means that employees who are not involved in those tasks should not be in the area.</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must review the plan at least once a year and make any updates if needed.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must let you and your representative look at or copy the written exposure control plan if requested.</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should let employees know where they can view or request a copy of the written exposure control plan). </a:t>
            </a:r>
          </a:p>
          <a:p>
            <a:pPr marL="176679" indent="-176679">
              <a:buFont typeface="Arial" panose="020B0604020202020204" pitchFamily="34" charset="0"/>
              <a:buChar char="•"/>
            </a:pPr>
            <a:endParaRPr lang="en-US" baseline="0" dirty="0"/>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32</a:t>
            </a:fld>
            <a:endParaRPr lang="en-US"/>
          </a:p>
        </p:txBody>
      </p:sp>
    </p:spTree>
    <p:extLst>
      <p:ext uri="{BB962C8B-B14F-4D97-AF65-F5344CB8AC3E}">
        <p14:creationId xmlns:p14="http://schemas.microsoft.com/office/powerpoint/2010/main" val="34059152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must designate a competent person to frequently inspect the job site, materials, and equipment to implement the written exposure control plan.</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competent person must be able to identify silica hazards and must be authorized to quickly eliminate or minimize those hazards.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let you know who the competent person is. This could be as simple as making an announcement at the start of the work shift.</a:t>
            </a:r>
          </a:p>
          <a:p>
            <a:pPr marL="353358" indent="-353358">
              <a:buFont typeface="Arial" panose="020B0604020202020204" pitchFamily="34" charset="0"/>
              <a:buChar char="•"/>
              <a:tabLst>
                <a:tab pos="235572" algn="l"/>
              </a:tabLs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Note to employers</a:t>
            </a:r>
            <a:r>
              <a:rPr lang="en-US" dirty="0">
                <a:latin typeface="Times New Roman" panose="02020603050405020304" pitchFamily="18" charset="0"/>
                <a:ea typeface="Calibri" panose="020F0502020204030204" pitchFamily="34" charset="0"/>
                <a:cs typeface="Times New Roman" panose="02020603050405020304" pitchFamily="18" charset="0"/>
              </a:rPr>
              <a:t>:  Let employees know who the competent person is or how they will find out (for example, announcing at the start of each work shift). You should also let them know how they can contact the competent person if he or she is not always on site. This slide can be updated to include that information.</a:t>
            </a: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33</a:t>
            </a:fld>
            <a:endParaRPr lang="en-US"/>
          </a:p>
        </p:txBody>
      </p:sp>
    </p:spTree>
    <p:extLst>
      <p:ext uri="{BB962C8B-B14F-4D97-AF65-F5344CB8AC3E}">
        <p14:creationId xmlns:p14="http://schemas.microsoft.com/office/powerpoint/2010/main" val="38234065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offer you a medical exam if you will be required by the silica standard to wear a respirator for 30 or more days a year.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employer must offer you an initial medical exam within 30 days of assigning you to a job that will require respirator use under the silica standard, unless you have had a medical exam for silica within the last three years.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employer must continue to offer periodic medical exams at least every three years if you will perform tasks that require you to wear a respirator under the silica standard for 30 or more days a year.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Note that the medical exam for silica is different than the medical evaluation required by the respiratory protection standard. If you will be required to wear a respirator, you must undergo the medical evaluation for respiratory protection before you are fit tested for the respirator or wear the respirator in the workplace. </a:t>
            </a:r>
          </a:p>
          <a:p>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34</a:t>
            </a:fld>
            <a:endParaRPr lang="en-US"/>
          </a:p>
        </p:txBody>
      </p:sp>
    </p:spTree>
    <p:extLst>
      <p:ext uri="{BB962C8B-B14F-4D97-AF65-F5344CB8AC3E}">
        <p14:creationId xmlns:p14="http://schemas.microsoft.com/office/powerpoint/2010/main" val="39365106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 have a medical exam, it will include: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 medical and work history. This will include questions about your health, past jobs you have done, and the exposures in those jobs;</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 physical exam, including listening to your heart and lungs with a stethoscope, and measuring blood pressure; and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 chest X-ray to help evaluate the health of your lungs.</a:t>
            </a:r>
          </a:p>
          <a:p>
            <a:pPr marL="471145" lvl="1"/>
            <a:endParaRPr lang="en-US" baseline="0" dirty="0"/>
          </a:p>
          <a:p>
            <a:pPr marL="176679" indent="-176679">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35</a:t>
            </a:fld>
            <a:endParaRPr lang="en-US"/>
          </a:p>
        </p:txBody>
      </p:sp>
    </p:spTree>
    <p:extLst>
      <p:ext uri="{BB962C8B-B14F-4D97-AF65-F5344CB8AC3E}">
        <p14:creationId xmlns:p14="http://schemas.microsoft.com/office/powerpoint/2010/main" val="36948471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The medical exam also includes: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 lung function test. This involves using an instrument called a spirometer to measure how much air you can blow out and how fast you can blow it out after taking a deep breath, as shown in this picture.</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 tuberculosis (TB) test.  A TB test is done only for the initial exam, which is the first exam that you receive under the silica standard.</a:t>
            </a:r>
            <a:endParaRPr lang="en-US" strike="sngStrike" dirty="0">
              <a:latin typeface="Times New Roman" panose="02020603050405020304" pitchFamily="18" charset="0"/>
              <a:ea typeface="Calibri" panose="020F0502020204030204" pitchFamily="34" charset="0"/>
              <a:cs typeface="Times New Roman" panose="02020603050405020304" pitchFamily="18" charset="0"/>
            </a:endParaRP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purpose of the test is to determine if you have a latent TB infection. Latent TB is a stage of TB infection in which a person does not have signs or symptoms of TB and cannot spread the disease to others. Latent TB cannot be detected with a chest X-ray, so a skin test is needed.</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Testing for TB is done because exposure to silica can increase the chances that someone with a latent TB infection can develop active TB disease. A person with active TB disease has symptoms and can spread the disease to others.</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 were born or grew up in a country other than the U.S., you should let the health care professional know. Many countries outside the U.S. vaccinate children to prevent TB-related diseases. Persons who have received the vaccine and are given the skin test for TB may have a false positive finding. This means that they appear to have a latent TB infection, when they are not actually infected. If you grew up in a country that vaccinates children for TB diseases, the health care professional might consider a blood test instead of a skin test for TB. This would decrease the chances of a false positive finding.</a:t>
            </a:r>
          </a:p>
          <a:p>
            <a:endParaRPr lang="en-US" baseline="0" dirty="0"/>
          </a:p>
          <a:p>
            <a:pPr defTabSz="942289">
              <a:defRPr/>
            </a:pPr>
            <a:endParaRPr lang="en-US"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36</a:t>
            </a:fld>
            <a:endParaRPr lang="en-US"/>
          </a:p>
        </p:txBody>
      </p:sp>
    </p:spTree>
    <p:extLst>
      <p:ext uri="{BB962C8B-B14F-4D97-AF65-F5344CB8AC3E}">
        <p14:creationId xmlns:p14="http://schemas.microsoft.com/office/powerpoint/2010/main" val="4540149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Getting the exam is important for the following reasons: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First, an exam can determine whether you have a disease related to silica exposure. This will allow you to take actions to protect your health, including: quitting smoking; getting jobs with lower exposures to silica; or getting flu shots.</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exam will also determine whether you might have any condition, such as a lung disease, that is not caused by silica exposure but that might make you more sensitive to silica exposure.</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In addition, the exam will let you know whether you have a health condition that does not allow you to wear certain kinds of respirators.  This could prevent you from endangering your health or life by wearing the wrong kind of respirator. </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37</a:t>
            </a:fld>
            <a:endParaRPr lang="en-US"/>
          </a:p>
        </p:txBody>
      </p:sp>
    </p:spTree>
    <p:extLst>
      <p:ext uri="{BB962C8B-B14F-4D97-AF65-F5344CB8AC3E}">
        <p14:creationId xmlns:p14="http://schemas.microsoft.com/office/powerpoint/2010/main" val="20652098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 have had a medical exam, your employer must make sure that the healthcare professional explains the results of the medical exam to you and gives you a written medical report within 30 days of the exam.</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report must include the following information: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 have a medical condition related to silica exposure or one that might make you more sensitive to silica exposure;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the healthcare professional recommends limiting exposure to silica;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the health care professional recommends that you be examined by a specialist.</a:t>
            </a: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The healthcare professional does not give a copy of the report to your employer; it belongs to you alone.</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38</a:t>
            </a:fld>
            <a:endParaRPr lang="en-US"/>
          </a:p>
        </p:txBody>
      </p:sp>
    </p:spTree>
    <p:extLst>
      <p:ext uri="{BB962C8B-B14F-4D97-AF65-F5344CB8AC3E}">
        <p14:creationId xmlns:p14="http://schemas.microsoft.com/office/powerpoint/2010/main" val="36238178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employer will get a written medical opinion from the healthcare professional.  </a:t>
            </a: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The opinion that your employer gets is different than the report you get.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written opinion to your employer will include the exam date, a statement that the exam met the requirements of the silica standard, and any recommended limitations on respirator use.</a:t>
            </a: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Only if you give written permission to the healthcare provider will the medical opinion for your employer include more information.  </a:t>
            </a:r>
            <a:r>
              <a:rPr lang="en-US" dirty="0">
                <a:latin typeface="Times New Roman" panose="02020603050405020304" pitchFamily="18" charset="0"/>
                <a:ea typeface="Calibri" panose="020F0502020204030204" pitchFamily="34" charset="0"/>
                <a:cs typeface="Times New Roman" panose="02020603050405020304" pitchFamily="18" charset="0"/>
              </a:rPr>
              <a:t>This could include recommended limitations on silica exposure, or a recommendation for a specialist exam. You can authorize either one or both recommendations to be included in the opinion to the employer.</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does not receive information about your health because employees might fear retaliation or discrimination based on this information.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Under the Occupational Safety and Health Act, employers must not discriminate or retaliate against employees for participating in medical surveillance or based on the results of their medical exam.</a:t>
            </a:r>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39</a:t>
            </a:fld>
            <a:endParaRPr lang="en-US"/>
          </a:p>
        </p:txBody>
      </p:sp>
    </p:spTree>
    <p:extLst>
      <p:ext uri="{BB962C8B-B14F-4D97-AF65-F5344CB8AC3E}">
        <p14:creationId xmlns:p14="http://schemas.microsoft.com/office/powerpoint/2010/main" val="3402075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endParaRPr lang="en-US" baseline="0" dirty="0">
              <a:solidFill>
                <a:schemeClr val="bg1"/>
              </a:solidFill>
            </a:endParaRPr>
          </a:p>
          <a:p>
            <a:r>
              <a:rPr lang="en-US" dirty="0">
                <a:latin typeface="Times New Roman" panose="02020603050405020304" pitchFamily="18" charset="0"/>
                <a:ea typeface="Calibri" panose="020F0502020204030204" pitchFamily="34" charset="0"/>
                <a:cs typeface="Times New Roman" panose="02020603050405020304" pitchFamily="18" charset="0"/>
              </a:rPr>
              <a:t>This training will also teach you: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What employers must do to protect you, such as provide you with equipment that keeps dust out of the air.  Such</a:t>
            </a:r>
            <a:r>
              <a:rPr lang="en-US" baseline="0" dirty="0">
                <a:latin typeface="Times New Roman" panose="02020603050405020304" pitchFamily="18" charset="0"/>
                <a:ea typeface="Calibri" panose="020F0502020204030204" pitchFamily="34" charset="0"/>
                <a:cs typeface="Times New Roman" panose="02020603050405020304" pitchFamily="18" charset="0"/>
              </a:rPr>
              <a:t> equipment could include the </a:t>
            </a:r>
            <a:r>
              <a:rPr lang="en-US" dirty="0">
                <a:latin typeface="Times New Roman" panose="02020603050405020304" pitchFamily="18" charset="0"/>
                <a:ea typeface="Calibri" panose="020F0502020204030204" pitchFamily="34" charset="0"/>
                <a:cs typeface="Times New Roman" panose="02020603050405020304" pitchFamily="18" charset="0"/>
              </a:rPr>
              <a:t>vacuum shown in the slide.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 will also learn about the major requirements that your employer must follow under the silica standard. “The silica standard” means the silica regulation for construction. </a:t>
            </a:r>
          </a:p>
          <a:p>
            <a:endParaRPr lang="en-US" u="sng" dirty="0"/>
          </a:p>
          <a:p>
            <a:pPr marL="176679" indent="-176679">
              <a:buFont typeface="Arial" panose="020B0604020202020204" pitchFamily="34" charset="0"/>
              <a:buChar char="•"/>
            </a:pPr>
            <a:endParaRPr lang="en-US" dirty="0"/>
          </a:p>
          <a:p>
            <a:pPr marL="176679" indent="-176679">
              <a:buFont typeface="Arial" panose="020B0604020202020204" pitchFamily="34" charset="0"/>
              <a:buChar char="•"/>
            </a:pPr>
            <a:endParaRPr lang="en-US" dirty="0">
              <a:solidFill>
                <a:schemeClr val="bg1"/>
              </a:solidFill>
            </a:endParaRPr>
          </a:p>
          <a:p>
            <a:pPr lvl="8"/>
            <a:endParaRPr lang="en-US" sz="3700" dirty="0">
              <a:solidFill>
                <a:schemeClr val="bg1"/>
              </a:solidFill>
            </a:endParaRPr>
          </a:p>
          <a:p>
            <a:pPr lvl="8"/>
            <a:endParaRPr lang="en-US" sz="3700" dirty="0">
              <a:solidFill>
                <a:schemeClr val="bg1"/>
              </a:solidFill>
            </a:endParaRPr>
          </a:p>
          <a:p>
            <a:pPr lvl="8"/>
            <a:endParaRPr lang="en-US" sz="3700" dirty="0">
              <a:solidFill>
                <a:schemeClr val="bg1"/>
              </a:solidFill>
            </a:endParaRPr>
          </a:p>
          <a:p>
            <a:pPr lvl="8"/>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4</a:t>
            </a:fld>
            <a:endParaRPr lang="en-US"/>
          </a:p>
        </p:txBody>
      </p:sp>
    </p:spTree>
    <p:extLst>
      <p:ext uri="{BB962C8B-B14F-4D97-AF65-F5344CB8AC3E}">
        <p14:creationId xmlns:p14="http://schemas.microsoft.com/office/powerpoint/2010/main" val="11835498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 must receive a copy of the written medical opinion that went to your employer within 30 days of the exam.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 should hold onto that opinion because you can use it as proof of a current medical exam for future employers.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will prevent you from getting medical tests more often than required. </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40</a:t>
            </a:fld>
            <a:endParaRPr lang="en-US"/>
          </a:p>
        </p:txBody>
      </p:sp>
    </p:spTree>
    <p:extLst>
      <p:ext uri="{BB962C8B-B14F-4D97-AF65-F5344CB8AC3E}">
        <p14:creationId xmlns:p14="http://schemas.microsoft.com/office/powerpoint/2010/main" val="39342625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offer exams at a reasonable time and place and cover all costs of medical exams. This includes:</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Cost of the exam;</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Costs of tests – including additional tests that are related to silica exposure; and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Costs of specialist exams.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 get a medical exam, your employer must also cover the costs of travel and pay you for the time spent getting the exam and the time spent traveling to and from the exam.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must pay for an additional medical exam by a specialist, but only if you authorize your employer to receive the recommendation for the specialist exam.</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healthcare professional might let you know about other health conditions that are not related to silica exposures. Employers are not responsible for costs of additional exams or tests for conditions that are not related to silica.  You will need to see your personal health care provider about those conditions.</a:t>
            </a:r>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41</a:t>
            </a:fld>
            <a:endParaRPr lang="en-US"/>
          </a:p>
        </p:txBody>
      </p:sp>
    </p:spTree>
    <p:extLst>
      <p:ext uri="{BB962C8B-B14F-4D97-AF65-F5344CB8AC3E}">
        <p14:creationId xmlns:p14="http://schemas.microsoft.com/office/powerpoint/2010/main" val="21145693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Employees exposed to silica in their workplace must also receive training under other OSHA standards.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hazard communication standard requires that you be trained on the written hazard communication program in your workplace and where to find information about those hazards. The hazard communication standard also requires that employees be trained on how substances such as silica are detected in the workplace.</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respirators are used in your workplace, you must also receive the training required under the respiratory protection standard.</a:t>
            </a:r>
          </a:p>
          <a:p>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42</a:t>
            </a:fld>
            <a:endParaRPr lang="en-US"/>
          </a:p>
        </p:txBody>
      </p:sp>
    </p:spTree>
    <p:extLst>
      <p:ext uri="{BB962C8B-B14F-4D97-AF65-F5344CB8AC3E}">
        <p14:creationId xmlns:p14="http://schemas.microsoft.com/office/powerpoint/2010/main" val="20732912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make a copy of the standard available to you and let you know how you can view it, free of charge.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can update this slide to include this information. </a:t>
            </a:r>
          </a:p>
          <a:p>
            <a:pPr marL="353358" indent="-353358">
              <a:buFont typeface="Arial" panose="020B0604020202020204" pitchFamily="34" charset="0"/>
              <a:buChar char="•"/>
              <a:tabLst>
                <a:tab pos="235572" algn="l"/>
              </a:tabLs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Note to</a:t>
            </a:r>
            <a:r>
              <a:rPr lang="en-US" b="1" baseline="0" dirty="0">
                <a:latin typeface="Times New Roman" panose="02020603050405020304" pitchFamily="18" charset="0"/>
                <a:ea typeface="Calibri" panose="020F0502020204030204" pitchFamily="34" charset="0"/>
                <a:cs typeface="Times New Roman" panose="02020603050405020304" pitchFamily="18" charset="0"/>
              </a:rPr>
              <a:t> employers: This slide can be updated to include information on how employees can get access to a copy of the standard.</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176679" indent="-176679">
              <a:buFont typeface="Arial" panose="020B0604020202020204" pitchFamily="34" charset="0"/>
              <a:buChar cha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43</a:t>
            </a:fld>
            <a:endParaRPr lang="en-US"/>
          </a:p>
        </p:txBody>
      </p:sp>
    </p:spTree>
    <p:extLst>
      <p:ext uri="{BB962C8B-B14F-4D97-AF65-F5344CB8AC3E}">
        <p14:creationId xmlns:p14="http://schemas.microsoft.com/office/powerpoint/2010/main" val="27175529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keep exposure and medical records.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 or your representative requests these records, employers must make them available.</a:t>
            </a:r>
          </a:p>
          <a:p>
            <a:pPr marL="176679" indent="-176679">
              <a:buFont typeface="Arial" panose="020B0604020202020204" pitchFamily="34" charset="0"/>
              <a:buChar char="•"/>
            </a:pPr>
            <a:endParaRPr lang="en-US" baseline="0" dirty="0"/>
          </a:p>
          <a:p>
            <a:endParaRPr lang="en-US" u="sng" dirty="0"/>
          </a:p>
          <a:p>
            <a:pPr marL="176679" indent="-176679">
              <a:buFont typeface="Arial" panose="020B0604020202020204" pitchFamily="34" charset="0"/>
              <a:buChar char="•"/>
            </a:pPr>
            <a:endParaRPr lang="en-US" u="sng" dirty="0"/>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44</a:t>
            </a:fld>
            <a:endParaRPr lang="en-US"/>
          </a:p>
        </p:txBody>
      </p:sp>
    </p:spTree>
    <p:extLst>
      <p:ext uri="{BB962C8B-B14F-4D97-AF65-F5344CB8AC3E}">
        <p14:creationId xmlns:p14="http://schemas.microsoft.com/office/powerpoint/2010/main" val="11158936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45</a:t>
            </a:fld>
            <a:endParaRPr lang="en-US"/>
          </a:p>
        </p:txBody>
      </p:sp>
    </p:spTree>
    <p:extLst>
      <p:ext uri="{BB962C8B-B14F-4D97-AF65-F5344CB8AC3E}">
        <p14:creationId xmlns:p14="http://schemas.microsoft.com/office/powerpoint/2010/main" val="2421124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training will help you identify the competent person for silica.  The competent person is someone your employer designates to help minimize silica hazards in the workplace.</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 will also learn the purpose of medical surveillance and what makes up the medical surveillance program.  The medical surveillance requirements provide at-risk employees access to medical evaluations to help with early detection of health effects related to silica exposure.</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5</a:t>
            </a:fld>
            <a:endParaRPr lang="en-US"/>
          </a:p>
        </p:txBody>
      </p:sp>
    </p:spTree>
    <p:extLst>
      <p:ext uri="{BB962C8B-B14F-4D97-AF65-F5344CB8AC3E}">
        <p14:creationId xmlns:p14="http://schemas.microsoft.com/office/powerpoint/2010/main" val="1430841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endParaRPr lang="en-US" baseline="0" dirty="0"/>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We will start off by describing crystalline silica and how employees can be exposed.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Crystalline silica is a mineral. The most common form is quartz. </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6</a:t>
            </a:fld>
            <a:endParaRPr lang="en-US"/>
          </a:p>
        </p:txBody>
      </p:sp>
    </p:spTree>
    <p:extLst>
      <p:ext uri="{BB962C8B-B14F-4D97-AF65-F5344CB8AC3E}">
        <p14:creationId xmlns:p14="http://schemas.microsoft.com/office/powerpoint/2010/main" val="3671408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Crystalline silica is found in many materials used in construction.</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includes natural materials such as sand, rock, and stone.</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It also includes man-made materials such as concrete, brick, block, mortar, tile, and artificial stone.</a:t>
            </a:r>
          </a:p>
          <a:p>
            <a:pPr lvl="1">
              <a:buFont typeface="Courier New" panose="02070309020205020404" pitchFamily="49" charset="0"/>
              <a:buNone/>
            </a:pPr>
            <a:endParaRPr lang="en-US" dirty="0">
              <a:solidFill>
                <a:schemeClr val="bg1"/>
              </a:solidFill>
            </a:endParaRPr>
          </a:p>
          <a:p>
            <a:pPr lvl="1">
              <a:buFont typeface="Courier New" panose="02070309020205020404" pitchFamily="49" charset="0"/>
              <a:buNone/>
            </a:pPr>
            <a:endParaRPr lang="en-US" dirty="0">
              <a:solidFill>
                <a:schemeClr val="bg1"/>
              </a:solidFill>
            </a:endParaRPr>
          </a:p>
          <a:p>
            <a:pPr lvl="0">
              <a:buFont typeface="Courier New" panose="02070309020205020404" pitchFamily="49" charset="0"/>
              <a:buNone/>
            </a:pPr>
            <a:endParaRPr lang="en-US"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7</a:t>
            </a:fld>
            <a:endParaRPr lang="en-US"/>
          </a:p>
        </p:txBody>
      </p:sp>
    </p:spTree>
    <p:extLst>
      <p:ext uri="{BB962C8B-B14F-4D97-AF65-F5344CB8AC3E}">
        <p14:creationId xmlns:p14="http://schemas.microsoft.com/office/powerpoint/2010/main" val="3497030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Dust containing crystalline silica is generated when, for example, power tools are used to chip, cut, saw, drill, grind, sand, or crush crystalline silica-containing materials; it is also produced when sand is used in abrasive blasting.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dust contains respirable particles of crystalline silica. These respirable particles are very small -- about 100 times smaller than a grain of sand found on the beach. In the picture on the right, the pen is pointing to grains of sand that are similar in size to sand found on the beach.  To the right of that sand is dust made up mostly of respirable crystalline silica.  The picture shows how much finer respirable crystalline silica is than beach sand.</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When these very fine respirable silica particles are breathed in, they can travel deep into the lungs, where they can become trapped and cause disease.</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(For the remainder of this training, we will simply refer to “silica”, when we talk about respirable crystalline silica.)</a:t>
            </a:r>
          </a:p>
          <a:p>
            <a:pPr marL="176679" indent="-176679">
              <a:buFont typeface="Arial" panose="020B0604020202020204" pitchFamily="34" charset="0"/>
              <a:buChar char="•"/>
            </a:pPr>
            <a:endParaRPr lang="en-US" baseline="0" dirty="0"/>
          </a:p>
          <a:p>
            <a:pPr marL="176679" indent="-176679" defTabSz="942289">
              <a:buFont typeface="Arial" panose="020B0604020202020204" pitchFamily="34" charset="0"/>
              <a:buChar char="•"/>
              <a:defRPr/>
            </a:pPr>
            <a:endParaRPr lang="en-US" dirty="0"/>
          </a:p>
          <a:p>
            <a:pPr marL="176679" indent="-176679">
              <a:buFont typeface="Arial" panose="020B0604020202020204" pitchFamily="34" charset="0"/>
              <a:buChar char="•"/>
            </a:pPr>
            <a:endParaRPr lang="en-US" baseline="0" dirty="0"/>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8</a:t>
            </a:fld>
            <a:endParaRPr lang="en-US"/>
          </a:p>
        </p:txBody>
      </p:sp>
    </p:spTree>
    <p:extLst>
      <p:ext uri="{BB962C8B-B14F-4D97-AF65-F5344CB8AC3E}">
        <p14:creationId xmlns:p14="http://schemas.microsoft.com/office/powerpoint/2010/main" val="239967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ea typeface="Calibri" panose="020F0502020204030204" pitchFamily="34" charset="0"/>
                <a:cs typeface="Times New Roman" panose="02020603050405020304" pitchFamily="18" charset="0"/>
              </a:rPr>
              <a:t>Note to employers:</a:t>
            </a:r>
            <a:r>
              <a:rPr lang="en-US" dirty="0">
                <a:latin typeface="Times New Roman" panose="02020603050405020304" pitchFamily="18" charset="0"/>
                <a:ea typeface="Calibri" panose="020F0502020204030204" pitchFamily="34" charset="0"/>
                <a:cs typeface="Times New Roman" panose="02020603050405020304" pitchFamily="18" charset="0"/>
              </a:rPr>
              <a:t>  Employers must train employees on the specific tasks that could expose employees to silica in their workplace (for example, cutting bricks with a handheld power saw, cutting concrete blocks with a stationary masonry saw, grinding mortar).  This slide can be modified to include those tasks. </a:t>
            </a:r>
            <a:endParaRPr lang="en-US" baseline="0" dirty="0"/>
          </a:p>
          <a:p>
            <a:endParaRPr lang="en-US" dirty="0"/>
          </a:p>
          <a:p>
            <a:endParaRPr lang="en-US" dirty="0">
              <a:solidFill>
                <a:schemeClr val="bg1"/>
              </a:solidFill>
            </a:endParaRPr>
          </a:p>
        </p:txBody>
      </p:sp>
      <p:sp>
        <p:nvSpPr>
          <p:cNvPr id="4" name="Slide Number Placeholder 3"/>
          <p:cNvSpPr>
            <a:spLocks noGrp="1"/>
          </p:cNvSpPr>
          <p:nvPr>
            <p:ph type="sldNum" sz="quarter" idx="10"/>
          </p:nvPr>
        </p:nvSpPr>
        <p:spPr/>
        <p:txBody>
          <a:bodyPr/>
          <a:lstStyle/>
          <a:p>
            <a:fld id="{0CEC2549-B14B-4B39-89DD-88DCF3872E0C}" type="slidenum">
              <a:rPr lang="en-US" smtClean="0"/>
              <a:t>9</a:t>
            </a:fld>
            <a:endParaRPr lang="en-US"/>
          </a:p>
        </p:txBody>
      </p:sp>
    </p:spTree>
    <p:extLst>
      <p:ext uri="{BB962C8B-B14F-4D97-AF65-F5344CB8AC3E}">
        <p14:creationId xmlns:p14="http://schemas.microsoft.com/office/powerpoint/2010/main" val="904505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6DD011F-60E2-4847-AF81-0A7EF58CA24B}" type="datetimeFigureOut">
              <a:rPr lang="en-US" smtClean="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2868736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DD011F-60E2-4847-AF81-0A7EF58CA24B}" type="datetimeFigureOut">
              <a:rPr lang="en-US" smtClean="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712978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DD011F-60E2-4847-AF81-0A7EF58CA24B}" type="datetimeFigureOut">
              <a:rPr lang="en-US" smtClean="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3844591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DD011F-60E2-4847-AF81-0A7EF58CA24B}" type="datetimeFigureOut">
              <a:rPr lang="en-US" smtClean="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209487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DD011F-60E2-4847-AF81-0A7EF58CA24B}" type="datetimeFigureOut">
              <a:rPr lang="en-US" smtClean="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751040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DD011F-60E2-4847-AF81-0A7EF58CA24B}" type="datetimeFigureOut">
              <a:rPr lang="en-US" smtClean="0"/>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569171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DD011F-60E2-4847-AF81-0A7EF58CA24B}" type="datetimeFigureOut">
              <a:rPr lang="en-US" smtClean="0"/>
              <a:t>3/4/2022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2647238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DD011F-60E2-4847-AF81-0A7EF58CA24B}" type="datetimeFigureOut">
              <a:rPr lang="en-US" smtClean="0"/>
              <a:t>3/4/2022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77704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DD011F-60E2-4847-AF81-0A7EF58CA24B}" type="datetimeFigureOut">
              <a:rPr lang="en-US" smtClean="0"/>
              <a:t>3/4/2022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786338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DD011F-60E2-4847-AF81-0A7EF58CA24B}" type="datetimeFigureOut">
              <a:rPr lang="en-US" smtClean="0"/>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1869437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DD011F-60E2-4847-AF81-0A7EF58CA24B}" type="datetimeFigureOut">
              <a:rPr lang="en-US" smtClean="0"/>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2796370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
              <a:schemeClr val="accent1">
                <a:lumMod val="60000"/>
                <a:lumOff val="40000"/>
              </a:schemeClr>
            </a:gs>
            <a:gs pos="31000">
              <a:srgbClr val="85C2FF"/>
            </a:gs>
            <a:gs pos="86000">
              <a:srgbClr val="C4D6EB"/>
            </a:gs>
            <a:gs pos="63000">
              <a:schemeClr val="bg2">
                <a:lumMod val="20000"/>
                <a:lumOff val="8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DD011F-60E2-4847-AF81-0A7EF58CA24B}" type="datetimeFigureOut">
              <a:rPr lang="en-US" smtClean="0"/>
              <a:t>3/4/2022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B3EA10-5F00-40AF-A33A-5D72F1E7D317}" type="slidenum">
              <a:rPr lang="en-US" smtClean="0"/>
              <a:t>‹#›</a:t>
            </a:fld>
            <a:endParaRPr lang="en-US"/>
          </a:p>
        </p:txBody>
      </p:sp>
    </p:spTree>
    <p:extLst>
      <p:ext uri="{BB962C8B-B14F-4D97-AF65-F5344CB8AC3E}">
        <p14:creationId xmlns:p14="http://schemas.microsoft.com/office/powerpoint/2010/main" val="86026500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40.jpg"/></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3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www.osha.gov/silic/a"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533400"/>
            <a:ext cx="8229600" cy="1176837"/>
          </a:xfrm>
        </p:spPr>
        <p:txBody>
          <a:bodyPr>
            <a:normAutofit fontScale="90000"/>
          </a:bodyPr>
          <a:lstStyle/>
          <a:p>
            <a:r>
              <a:rPr lang="en-US" altLang="en-US" b="1" dirty="0" err="1">
                <a:solidFill>
                  <a:prstClr val="black"/>
                </a:solidFill>
              </a:rPr>
              <a:t>Respirable</a:t>
            </a:r>
            <a:r>
              <a:rPr lang="en-US" altLang="en-US" b="1" dirty="0">
                <a:solidFill>
                  <a:prstClr val="black"/>
                </a:solidFill>
              </a:rPr>
              <a:t> Crystalline Silica in Construction Workplaces</a:t>
            </a:r>
            <a:br>
              <a:rPr lang="en-US" altLang="en-US" b="1" dirty="0">
                <a:solidFill>
                  <a:prstClr val="black"/>
                </a:solidFill>
              </a:rPr>
            </a:br>
            <a:endParaRPr lang="en-US" dirty="0"/>
          </a:p>
        </p:txBody>
      </p:sp>
      <p:sp useBgFill="1">
        <p:nvSpPr>
          <p:cNvPr id="3" name="TextBox 2"/>
          <p:cNvSpPr txBox="1"/>
          <p:nvPr/>
        </p:nvSpPr>
        <p:spPr>
          <a:xfrm>
            <a:off x="469900" y="6048349"/>
            <a:ext cx="4330700"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Sample Employee Training Presentation</a:t>
            </a:r>
          </a:p>
          <a:p>
            <a:r>
              <a:rPr lang="en-US" dirty="0"/>
              <a:t>Developed by OSHA, 2018</a:t>
            </a:r>
          </a:p>
        </p:txBody>
      </p:sp>
      <p:pic>
        <p:nvPicPr>
          <p:cNvPr id="1026" name="Picture 2" descr="Man drilling into concrete portion of a bridge to install anchors using a vacuum dust collection systems&#10;C:\Users\aiannucci\AppData\Local\Microsoft\Windows\Temporary Internet Files\Content.Outlook\I0NFW2OM\DCH481B_A2 (2).jpg" title="Man drilling into concrete portion of a bridge to install anchors using a vacuum dust collection systems"/>
          <p:cNvPicPr>
            <a:picLocks noChangeAspect="1" noChangeArrowheads="1"/>
          </p:cNvPicPr>
          <p:nvPr/>
        </p:nvPicPr>
        <p:blipFill rotWithShape="1">
          <a:blip r:embed="rId3">
            <a:extLst>
              <a:ext uri="{28A0092B-C50C-407E-A947-70E740481C1C}">
                <a14:useLocalDpi xmlns:a14="http://schemas.microsoft.com/office/drawing/2010/main" val="0"/>
              </a:ext>
            </a:extLst>
          </a:blip>
          <a:srcRect t="18539" b="18122"/>
          <a:stretch/>
        </p:blipFill>
        <p:spPr bwMode="auto">
          <a:xfrm>
            <a:off x="1600200" y="1524001"/>
            <a:ext cx="5969000" cy="3780713"/>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title="Logo - Control Silica Dust, Breathe Easie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19975" t="8695" r="20100" b="8695"/>
          <a:stretch/>
        </p:blipFill>
        <p:spPr>
          <a:xfrm>
            <a:off x="6934200" y="5304713"/>
            <a:ext cx="1998140" cy="1581861"/>
          </a:xfrm>
        </p:spPr>
      </p:pic>
    </p:spTree>
    <p:extLst>
      <p:ext uri="{BB962C8B-B14F-4D97-AF65-F5344CB8AC3E}">
        <p14:creationId xmlns:p14="http://schemas.microsoft.com/office/powerpoint/2010/main" val="2460499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a:solidFill>
                  <a:schemeClr val="bg1"/>
                </a:solidFill>
              </a:rPr>
              <a:t>Health Hazards of Silica</a:t>
            </a:r>
          </a:p>
        </p:txBody>
      </p:sp>
      <p:sp>
        <p:nvSpPr>
          <p:cNvPr id="3" name="Content Placeholder 2"/>
          <p:cNvSpPr>
            <a:spLocks noGrp="1"/>
          </p:cNvSpPr>
          <p:nvPr>
            <p:ph idx="1"/>
          </p:nvPr>
        </p:nvSpPr>
        <p:spPr>
          <a:xfrm>
            <a:off x="2095500" y="1066800"/>
            <a:ext cx="4953000" cy="3047999"/>
          </a:xfrm>
        </p:spPr>
        <p:txBody>
          <a:bodyPr numCol="1" anchor="ctr">
            <a:normAutofit/>
          </a:bodyPr>
          <a:lstStyle/>
          <a:p>
            <a:r>
              <a:rPr lang="en-US" sz="2800" dirty="0">
                <a:solidFill>
                  <a:schemeClr val="bg1"/>
                </a:solidFill>
              </a:rPr>
              <a:t>Silicosis</a:t>
            </a:r>
          </a:p>
          <a:p>
            <a:r>
              <a:rPr lang="en-US" sz="2800" dirty="0">
                <a:solidFill>
                  <a:schemeClr val="bg1"/>
                </a:solidFill>
              </a:rPr>
              <a:t>Lung cancer</a:t>
            </a:r>
          </a:p>
          <a:p>
            <a:r>
              <a:rPr lang="en-US" sz="2800" dirty="0">
                <a:solidFill>
                  <a:schemeClr val="bg1"/>
                </a:solidFill>
              </a:rPr>
              <a:t>Chronic obstructive pulmonary disease (COPD)</a:t>
            </a:r>
          </a:p>
          <a:p>
            <a:r>
              <a:rPr lang="en-US" sz="2800" dirty="0">
                <a:solidFill>
                  <a:schemeClr val="bg1"/>
                </a:solidFill>
              </a:rPr>
              <a:t>Kidney diseases </a:t>
            </a:r>
          </a:p>
          <a:p>
            <a:r>
              <a:rPr lang="en-US" sz="2800" dirty="0">
                <a:solidFill>
                  <a:schemeClr val="bg1"/>
                </a:solidFill>
              </a:rPr>
              <a:t>Autoimmune diseases</a:t>
            </a:r>
          </a:p>
        </p:txBody>
      </p:sp>
      <p:pic>
        <p:nvPicPr>
          <p:cNvPr id="4" name="Picture 3" descr="Concrete saw cutting a block with a quote over the image, &quot;It was killing me and I had no idea. It's just a slow death.&quot; - Tommy Todd, bricklayer from Oklahoma, has lung cancer related to silica dust exposure" title="Concrete saw cutting a block with a quote over the image, &quot;It was killing me and I had no idea. It's just a slow death.&quot; - Tommy Todd, bricklayer from Oklahoma, has lung cancer related to silica dust exposure"/>
          <p:cNvPicPr>
            <a:picLocks noChangeAspect="1"/>
          </p:cNvPicPr>
          <p:nvPr/>
        </p:nvPicPr>
        <p:blipFill rotWithShape="1">
          <a:blip r:embed="rId3" cstate="print">
            <a:extLst>
              <a:ext uri="{28A0092B-C50C-407E-A947-70E740481C1C}">
                <a14:useLocalDpi xmlns:a14="http://schemas.microsoft.com/office/drawing/2010/main" val="0"/>
              </a:ext>
            </a:extLst>
          </a:blip>
          <a:srcRect t="213" b="30556"/>
          <a:stretch/>
        </p:blipFill>
        <p:spPr>
          <a:xfrm>
            <a:off x="1161143" y="4191000"/>
            <a:ext cx="6821714" cy="2468880"/>
          </a:xfrm>
          <a:prstGeom prst="rect">
            <a:avLst/>
          </a:prstGeom>
        </p:spPr>
      </p:pic>
    </p:spTree>
    <p:extLst>
      <p:ext uri="{BB962C8B-B14F-4D97-AF65-F5344CB8AC3E}">
        <p14:creationId xmlns:p14="http://schemas.microsoft.com/office/powerpoint/2010/main" val="3256282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dirty="0">
                <a:solidFill>
                  <a:schemeClr val="bg1"/>
                </a:solidFill>
              </a:rPr>
              <a:t>Health Hazards - Silicosis</a:t>
            </a:r>
          </a:p>
        </p:txBody>
      </p:sp>
      <p:sp>
        <p:nvSpPr>
          <p:cNvPr id="3" name="Content Placeholder 2"/>
          <p:cNvSpPr>
            <a:spLocks noGrp="1"/>
          </p:cNvSpPr>
          <p:nvPr>
            <p:ph idx="1"/>
          </p:nvPr>
        </p:nvSpPr>
        <p:spPr>
          <a:xfrm>
            <a:off x="1205348" y="1676400"/>
            <a:ext cx="4267200" cy="3962399"/>
          </a:xfrm>
        </p:spPr>
        <p:txBody>
          <a:bodyPr anchor="ctr">
            <a:normAutofit/>
          </a:bodyPr>
          <a:lstStyle/>
          <a:p>
            <a:pPr>
              <a:spcBef>
                <a:spcPts val="1200"/>
              </a:spcBef>
            </a:pPr>
            <a:r>
              <a:rPr lang="en-US" dirty="0">
                <a:solidFill>
                  <a:schemeClr val="bg1"/>
                </a:solidFill>
              </a:rPr>
              <a:t>Three types:</a:t>
            </a:r>
          </a:p>
          <a:p>
            <a:pPr marL="857250" lvl="1" indent="-457200">
              <a:spcBef>
                <a:spcPts val="600"/>
              </a:spcBef>
              <a:buFont typeface="Courier New" panose="02070309020205020404" pitchFamily="49" charset="0"/>
              <a:buChar char="o"/>
            </a:pPr>
            <a:r>
              <a:rPr lang="en-US" dirty="0">
                <a:solidFill>
                  <a:schemeClr val="bg1"/>
                </a:solidFill>
              </a:rPr>
              <a:t>Chronic</a:t>
            </a:r>
          </a:p>
          <a:p>
            <a:pPr marL="857250" lvl="1" indent="-457200">
              <a:spcBef>
                <a:spcPts val="600"/>
              </a:spcBef>
              <a:buFont typeface="Courier New" panose="02070309020205020404" pitchFamily="49" charset="0"/>
              <a:buChar char="o"/>
            </a:pPr>
            <a:r>
              <a:rPr lang="en-US" dirty="0">
                <a:solidFill>
                  <a:schemeClr val="bg1"/>
                </a:solidFill>
              </a:rPr>
              <a:t>Accelerated</a:t>
            </a:r>
          </a:p>
          <a:p>
            <a:pPr marL="857250" lvl="1" indent="-457200">
              <a:spcBef>
                <a:spcPts val="600"/>
              </a:spcBef>
              <a:buFont typeface="Courier New" panose="02070309020205020404" pitchFamily="49" charset="0"/>
              <a:buChar char="o"/>
            </a:pPr>
            <a:r>
              <a:rPr lang="en-US" dirty="0">
                <a:solidFill>
                  <a:schemeClr val="bg1"/>
                </a:solidFill>
              </a:rPr>
              <a:t>Acute</a:t>
            </a:r>
          </a:p>
          <a:p>
            <a:pPr>
              <a:spcBef>
                <a:spcPts val="1200"/>
              </a:spcBef>
            </a:pPr>
            <a:r>
              <a:rPr lang="en-US" dirty="0">
                <a:solidFill>
                  <a:schemeClr val="bg1"/>
                </a:solidFill>
              </a:rPr>
              <a:t>Permanent</a:t>
            </a:r>
          </a:p>
          <a:p>
            <a:pPr>
              <a:spcBef>
                <a:spcPts val="1200"/>
              </a:spcBef>
            </a:pPr>
            <a:r>
              <a:rPr lang="en-US" dirty="0">
                <a:solidFill>
                  <a:schemeClr val="bg1"/>
                </a:solidFill>
              </a:rPr>
              <a:t>Can be debilitating or deadly</a:t>
            </a:r>
          </a:p>
        </p:txBody>
      </p:sp>
      <p:sp>
        <p:nvSpPr>
          <p:cNvPr id="10" name="TextBox 9"/>
          <p:cNvSpPr txBox="1"/>
          <p:nvPr/>
        </p:nvSpPr>
        <p:spPr>
          <a:xfrm rot="16200000">
            <a:off x="7145108" y="5441505"/>
            <a:ext cx="692705" cy="169277"/>
          </a:xfrm>
          <a:prstGeom prst="rect">
            <a:avLst/>
          </a:prstGeom>
          <a:noFill/>
        </p:spPr>
        <p:txBody>
          <a:bodyPr wrap="square" rtlCol="0">
            <a:spAutoFit/>
          </a:bodyPr>
          <a:lstStyle/>
          <a:p>
            <a:r>
              <a:rPr lang="en-US" sz="500" dirty="0">
                <a:solidFill>
                  <a:schemeClr val="bg1">
                    <a:lumMod val="50000"/>
                    <a:lumOff val="50000"/>
                  </a:schemeClr>
                </a:solidFill>
              </a:rPr>
              <a:t>CDC </a:t>
            </a:r>
          </a:p>
        </p:txBody>
      </p:sp>
      <p:sp>
        <p:nvSpPr>
          <p:cNvPr id="11" name="TextBox 10">
            <a:extLst>
              <a:ext uri="{FF2B5EF4-FFF2-40B4-BE49-F238E27FC236}">
                <a16:creationId xmlns:a16="http://schemas.microsoft.com/office/drawing/2014/main" id="{C6C2B26C-8470-445A-B7DB-DBEB24BADF0E}"/>
              </a:ext>
            </a:extLst>
          </p:cNvPr>
          <p:cNvSpPr txBox="1"/>
          <p:nvPr/>
        </p:nvSpPr>
        <p:spPr>
          <a:xfrm rot="16200000">
            <a:off x="7252252" y="2954504"/>
            <a:ext cx="430696" cy="169277"/>
          </a:xfrm>
          <a:prstGeom prst="rect">
            <a:avLst/>
          </a:prstGeom>
          <a:noFill/>
        </p:spPr>
        <p:txBody>
          <a:bodyPr wrap="square" rtlCol="0">
            <a:spAutoFit/>
          </a:bodyPr>
          <a:lstStyle/>
          <a:p>
            <a:r>
              <a:rPr lang="en-US" sz="500" dirty="0">
                <a:solidFill>
                  <a:schemeClr val="bg1">
                    <a:lumMod val="50000"/>
                    <a:lumOff val="50000"/>
                  </a:schemeClr>
                </a:solidFill>
              </a:rPr>
              <a:t>CDC</a:t>
            </a:r>
          </a:p>
        </p:txBody>
      </p:sp>
      <p:pic>
        <p:nvPicPr>
          <p:cNvPr id="4" name="Picture 3" descr="CDC images of healthy lung and silicotic lu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0857" y="1295400"/>
            <a:ext cx="1664208" cy="5047488"/>
          </a:xfrm>
          <a:prstGeom prst="rect">
            <a:avLst/>
          </a:prstGeom>
        </p:spPr>
      </p:pic>
    </p:spTree>
    <p:extLst>
      <p:ext uri="{BB962C8B-B14F-4D97-AF65-F5344CB8AC3E}">
        <p14:creationId xmlns:p14="http://schemas.microsoft.com/office/powerpoint/2010/main" val="1708809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060" y="76200"/>
            <a:ext cx="7421880" cy="1143000"/>
          </a:xfrm>
        </p:spPr>
        <p:txBody>
          <a:bodyPr>
            <a:normAutofit/>
          </a:bodyPr>
          <a:lstStyle/>
          <a:p>
            <a:r>
              <a:rPr lang="en-US" sz="4000" dirty="0">
                <a:solidFill>
                  <a:schemeClr val="bg1"/>
                </a:solidFill>
              </a:rPr>
              <a:t>Symptoms of Lung Diseases</a:t>
            </a:r>
          </a:p>
        </p:txBody>
      </p:sp>
      <p:sp>
        <p:nvSpPr>
          <p:cNvPr id="3" name="Content Placeholder 2"/>
          <p:cNvSpPr>
            <a:spLocks noGrp="1"/>
          </p:cNvSpPr>
          <p:nvPr>
            <p:ph idx="1"/>
          </p:nvPr>
        </p:nvSpPr>
        <p:spPr>
          <a:xfrm>
            <a:off x="1423035" y="1219200"/>
            <a:ext cx="6297930" cy="2486491"/>
          </a:xfrm>
        </p:spPr>
        <p:txBody>
          <a:bodyPr/>
          <a:lstStyle/>
          <a:p>
            <a:r>
              <a:rPr lang="en-US" sz="2800" dirty="0">
                <a:solidFill>
                  <a:schemeClr val="bg1"/>
                </a:solidFill>
              </a:rPr>
              <a:t>Sometimes, no symptoms in early stage of disease</a:t>
            </a:r>
          </a:p>
          <a:p>
            <a:r>
              <a:rPr lang="en-US" sz="2800" dirty="0">
                <a:solidFill>
                  <a:schemeClr val="bg1"/>
                </a:solidFill>
              </a:rPr>
              <a:t>Coughing and shortness of breath </a:t>
            </a:r>
          </a:p>
          <a:p>
            <a:r>
              <a:rPr lang="en-US" sz="2800" dirty="0">
                <a:solidFill>
                  <a:schemeClr val="bg1"/>
                </a:solidFill>
              </a:rPr>
              <a:t>Fever, weight loss, exhaustion, and coughing up blood</a:t>
            </a:r>
          </a:p>
          <a:p>
            <a:endParaRPr lang="en-US" dirty="0">
              <a:solidFill>
                <a:schemeClr val="bg1"/>
              </a:solidFill>
            </a:endParaRPr>
          </a:p>
          <a:p>
            <a:endParaRPr lang="en-US" dirty="0">
              <a:solidFill>
                <a:schemeClr val="bg1"/>
              </a:solidFill>
            </a:endParaRPr>
          </a:p>
        </p:txBody>
      </p:sp>
      <p:pic>
        <p:nvPicPr>
          <p:cNvPr id="4" name="Picture 3" descr="Image someone working in a dusty envireoment, with a quote overly. &quot;[Silicosis] took all five years to kill him. and we got to watch. The toughest thing was watching him come home when he couldn't work no more and literally fell on the ground and cried. he says, 'I can't do it no more.'&quot; - Tom Ward, whise father died of silicosis at 39" title="Image someone working in a dusty envireoment, with a quote overly. &quot;[Silicosis] took all five years to kill him. and we got to watch. The toughest thing was watching him come home when he couldn't work no more and literally fell on the ground and cried. he says, 'I can't do it no more.'&quot; - Tom Ward, whise father died of silicosis at 39"/>
          <p:cNvPicPr>
            <a:picLocks noChangeAspect="1"/>
          </p:cNvPicPr>
          <p:nvPr/>
        </p:nvPicPr>
        <p:blipFill rotWithShape="1">
          <a:blip r:embed="rId3" cstate="print">
            <a:extLst>
              <a:ext uri="{28A0092B-C50C-407E-A947-70E740481C1C}">
                <a14:useLocalDpi xmlns:a14="http://schemas.microsoft.com/office/drawing/2010/main" val="0"/>
              </a:ext>
            </a:extLst>
          </a:blip>
          <a:srcRect r="13159"/>
          <a:stretch/>
        </p:blipFill>
        <p:spPr>
          <a:xfrm>
            <a:off x="2240280" y="3810000"/>
            <a:ext cx="4663440" cy="2819400"/>
          </a:xfrm>
          <a:prstGeom prst="rect">
            <a:avLst/>
          </a:prstGeom>
        </p:spPr>
      </p:pic>
    </p:spTree>
    <p:extLst>
      <p:ext uri="{BB962C8B-B14F-4D97-AF65-F5344CB8AC3E}">
        <p14:creationId xmlns:p14="http://schemas.microsoft.com/office/powerpoint/2010/main" val="441104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25688"/>
            <a:ext cx="8229600" cy="990600"/>
          </a:xfrm>
        </p:spPr>
        <p:txBody>
          <a:bodyPr anchor="b">
            <a:normAutofit/>
          </a:bodyPr>
          <a:lstStyle/>
          <a:p>
            <a:r>
              <a:rPr lang="en-US" sz="4000" dirty="0">
                <a:solidFill>
                  <a:schemeClr val="bg1"/>
                </a:solidFill>
              </a:rPr>
              <a:t>Protecting Employees</a:t>
            </a:r>
          </a:p>
        </p:txBody>
      </p:sp>
      <p:pic>
        <p:nvPicPr>
          <p:cNvPr id="7" name="Picture 6" descr="Image of a upside down pyramid titled - Hierarchy of Controls. Top is Engineering Controls, then Work Practice Controls, and last PPE (Including respirators), Arrow from top to bottom &quot;Decreasing Effectiveness&quot;" title="Image of a upside down pyramid titled - Hierarchy of Controls. Top is Engineering Controls, then Work Practice Controls, and last PPE (Including respirators), Arrow from top to bottom &quot;Decreasing Effectiveness&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644" y="1803975"/>
            <a:ext cx="6914708" cy="4621285"/>
          </a:xfrm>
          <a:prstGeom prst="rect">
            <a:avLst/>
          </a:prstGeom>
        </p:spPr>
      </p:pic>
      <p:sp>
        <p:nvSpPr>
          <p:cNvPr id="4" name="TextBox 3">
            <a:extLst>
              <a:ext uri="{FF2B5EF4-FFF2-40B4-BE49-F238E27FC236}">
                <a16:creationId xmlns:a16="http://schemas.microsoft.com/office/drawing/2014/main" id="{52147F8E-08D5-4FA2-88AD-4DE51231D9E8}"/>
              </a:ext>
            </a:extLst>
          </p:cNvPr>
          <p:cNvSpPr txBox="1"/>
          <p:nvPr/>
        </p:nvSpPr>
        <p:spPr>
          <a:xfrm>
            <a:off x="2515185" y="1219200"/>
            <a:ext cx="4113627" cy="584775"/>
          </a:xfrm>
          <a:prstGeom prst="rect">
            <a:avLst/>
          </a:prstGeom>
          <a:noFill/>
        </p:spPr>
        <p:txBody>
          <a:bodyPr wrap="none" rtlCol="0">
            <a:spAutoFit/>
          </a:bodyPr>
          <a:lstStyle/>
          <a:p>
            <a:r>
              <a:rPr lang="en-US" sz="3200" dirty="0">
                <a:solidFill>
                  <a:schemeClr val="bg1"/>
                </a:solidFill>
              </a:rPr>
              <a:t>Hierarchy of Controls</a:t>
            </a:r>
          </a:p>
        </p:txBody>
      </p:sp>
    </p:spTree>
    <p:extLst>
      <p:ext uri="{BB962C8B-B14F-4D97-AF65-F5344CB8AC3E}">
        <p14:creationId xmlns:p14="http://schemas.microsoft.com/office/powerpoint/2010/main" val="387712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490" y="23372"/>
            <a:ext cx="8229600" cy="1143000"/>
          </a:xfrm>
        </p:spPr>
        <p:txBody>
          <a:bodyPr>
            <a:normAutofit/>
          </a:bodyPr>
          <a:lstStyle/>
          <a:p>
            <a:r>
              <a:rPr lang="en-US" sz="4000" dirty="0">
                <a:solidFill>
                  <a:schemeClr val="bg1"/>
                </a:solidFill>
              </a:rPr>
              <a:t>Engineering Controls</a:t>
            </a:r>
          </a:p>
        </p:txBody>
      </p:sp>
      <p:sp>
        <p:nvSpPr>
          <p:cNvPr id="3" name="Text Box 5"/>
          <p:cNvSpPr txBox="1">
            <a:spLocks noChangeArrowheads="1"/>
          </p:cNvSpPr>
          <p:nvPr/>
        </p:nvSpPr>
        <p:spPr bwMode="auto">
          <a:xfrm>
            <a:off x="501854" y="1846508"/>
            <a:ext cx="3778600" cy="76944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200" dirty="0">
                <a:solidFill>
                  <a:schemeClr val="bg1"/>
                </a:solidFill>
                <a:latin typeface="+mn-lt"/>
              </a:rPr>
              <a:t>Cutting block</a:t>
            </a:r>
          </a:p>
          <a:p>
            <a:pPr algn="ctr" eaLnBrk="1" hangingPunct="1"/>
            <a:r>
              <a:rPr lang="en-US" altLang="en-US" sz="2200" dirty="0">
                <a:solidFill>
                  <a:schemeClr val="bg1"/>
                </a:solidFill>
                <a:latin typeface="+mn-lt"/>
              </a:rPr>
              <a:t>without engineering controls</a:t>
            </a:r>
          </a:p>
        </p:txBody>
      </p:sp>
      <p:sp>
        <p:nvSpPr>
          <p:cNvPr id="7" name="Text Box 6"/>
          <p:cNvSpPr txBox="1">
            <a:spLocks noChangeArrowheads="1"/>
          </p:cNvSpPr>
          <p:nvPr/>
        </p:nvSpPr>
        <p:spPr bwMode="auto">
          <a:xfrm>
            <a:off x="4575994" y="4995418"/>
            <a:ext cx="4302125"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200" dirty="0">
                <a:solidFill>
                  <a:schemeClr val="bg1"/>
                </a:solidFill>
                <a:latin typeface="+mn-lt"/>
              </a:rPr>
              <a:t>Cutting block using water to control the dust</a:t>
            </a:r>
          </a:p>
        </p:txBody>
      </p:sp>
      <p:pic>
        <p:nvPicPr>
          <p:cNvPr id="9" name="Picture 4" descr="Image of a man with a face mask cutting masonry on a block cutting saw" title="Image of a man with a face mask cutting masonry on a block cutting s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04" y="3657600"/>
            <a:ext cx="3904996" cy="260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lgDash"/>
                <a:miter lim="800000"/>
                <a:headEnd/>
                <a:tailEnd/>
              </a14:hiddenLine>
            </a:ext>
          </a:extLst>
        </p:spPr>
      </p:pic>
      <p:pic>
        <p:nvPicPr>
          <p:cNvPr id="10" name="Picture 3" descr="Image of a man with a face mask cutting masonry on a &quot;wet&quot; block cutting saw " title="Image of a man with a face mask cutting masonry on a &quot;wet&quot; block cutting saw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9023" y="1196462"/>
            <a:ext cx="3896065" cy="25993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prstDash val="lg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Up Arrow 15" descr="Image if an arrow pointing up to Image above" title="Image if an arrow pointing up to Image above"/>
          <p:cNvSpPr/>
          <p:nvPr/>
        </p:nvSpPr>
        <p:spPr>
          <a:xfrm>
            <a:off x="6609328" y="4137136"/>
            <a:ext cx="235458" cy="6546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descr="Image if an arrow pointing up to Image below" title="Image if an arrow pointing up to Image below"/>
          <p:cNvSpPr/>
          <p:nvPr/>
        </p:nvSpPr>
        <p:spPr>
          <a:xfrm>
            <a:off x="2273679" y="2750742"/>
            <a:ext cx="234950" cy="654050"/>
          </a:xfrm>
          <a:prstGeom prst="upArrow">
            <a:avLst/>
          </a:prstGeom>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2" name="TextBox 11">
            <a:extLst>
              <a:ext uri="{FF2B5EF4-FFF2-40B4-BE49-F238E27FC236}">
                <a16:creationId xmlns:a16="http://schemas.microsoft.com/office/drawing/2014/main" id="{76EDE805-E23E-437A-A267-0358B89ACF22}"/>
              </a:ext>
            </a:extLst>
          </p:cNvPr>
          <p:cNvSpPr txBox="1"/>
          <p:nvPr/>
        </p:nvSpPr>
        <p:spPr>
          <a:xfrm>
            <a:off x="4799829" y="3636889"/>
            <a:ext cx="1927226" cy="169277"/>
          </a:xfrm>
          <a:prstGeom prst="rect">
            <a:avLst/>
          </a:prstGeom>
          <a:noFill/>
        </p:spPr>
        <p:txBody>
          <a:bodyPr wrap="square" rtlCol="0">
            <a:spAutoFit/>
          </a:bodyPr>
          <a:lstStyle/>
          <a:p>
            <a:r>
              <a:rPr lang="en-US" sz="500" dirty="0">
                <a:solidFill>
                  <a:schemeClr val="tx1">
                    <a:lumMod val="85000"/>
                  </a:schemeClr>
                </a:solidFill>
              </a:rPr>
              <a:t>Department of Labor/Shawn T Moore</a:t>
            </a:r>
          </a:p>
        </p:txBody>
      </p:sp>
      <p:sp>
        <p:nvSpPr>
          <p:cNvPr id="11" name="TextBox 10">
            <a:extLst>
              <a:ext uri="{FF2B5EF4-FFF2-40B4-BE49-F238E27FC236}">
                <a16:creationId xmlns:a16="http://schemas.microsoft.com/office/drawing/2014/main" id="{0A2262EB-131C-4CDD-8C01-21F62D8768FB}"/>
              </a:ext>
            </a:extLst>
          </p:cNvPr>
          <p:cNvSpPr txBox="1"/>
          <p:nvPr/>
        </p:nvSpPr>
        <p:spPr>
          <a:xfrm rot="16200000">
            <a:off x="-597538" y="5295749"/>
            <a:ext cx="1927226" cy="169277"/>
          </a:xfrm>
          <a:prstGeom prst="rect">
            <a:avLst/>
          </a:prstGeom>
          <a:noFill/>
        </p:spPr>
        <p:txBody>
          <a:bodyPr wrap="square" rtlCol="0">
            <a:spAutoFit/>
          </a:bodyPr>
          <a:lstStyle/>
          <a:p>
            <a:r>
              <a:rPr lang="en-US" sz="500" dirty="0">
                <a:solidFill>
                  <a:schemeClr val="tx1">
                    <a:lumMod val="95000"/>
                  </a:schemeClr>
                </a:solidFill>
              </a:rPr>
              <a:t>Department of Labor/Shawn T Moore</a:t>
            </a:r>
          </a:p>
        </p:txBody>
      </p:sp>
    </p:spTree>
    <p:extLst>
      <p:ext uri="{BB962C8B-B14F-4D97-AF65-F5344CB8AC3E}">
        <p14:creationId xmlns:p14="http://schemas.microsoft.com/office/powerpoint/2010/main" val="2149149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04"/>
            <a:ext cx="8229600" cy="1143000"/>
          </a:xfrm>
        </p:spPr>
        <p:txBody>
          <a:bodyPr>
            <a:normAutofit/>
          </a:bodyPr>
          <a:lstStyle/>
          <a:p>
            <a:r>
              <a:rPr lang="en-US" sz="4000" dirty="0">
                <a:solidFill>
                  <a:schemeClr val="bg1"/>
                </a:solidFill>
              </a:rPr>
              <a:t>Engineering Controls </a:t>
            </a:r>
          </a:p>
        </p:txBody>
      </p:sp>
      <p:sp>
        <p:nvSpPr>
          <p:cNvPr id="3" name="Text Box 5"/>
          <p:cNvSpPr txBox="1">
            <a:spLocks noChangeArrowheads="1"/>
          </p:cNvSpPr>
          <p:nvPr/>
        </p:nvSpPr>
        <p:spPr bwMode="auto">
          <a:xfrm>
            <a:off x="668501" y="1522543"/>
            <a:ext cx="4100512"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200" dirty="0">
                <a:solidFill>
                  <a:schemeClr val="bg1"/>
                </a:solidFill>
                <a:latin typeface="+mn-lt"/>
              </a:rPr>
              <a:t>Grinding mortar without engineering controls</a:t>
            </a:r>
          </a:p>
        </p:txBody>
      </p:sp>
      <p:sp>
        <p:nvSpPr>
          <p:cNvPr id="6" name="Text Box 6"/>
          <p:cNvSpPr txBox="1">
            <a:spLocks noChangeArrowheads="1"/>
          </p:cNvSpPr>
          <p:nvPr/>
        </p:nvSpPr>
        <p:spPr bwMode="auto">
          <a:xfrm>
            <a:off x="4419601" y="5625866"/>
            <a:ext cx="39497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200" dirty="0">
                <a:solidFill>
                  <a:schemeClr val="bg1"/>
                </a:solidFill>
                <a:latin typeface="+mn-lt"/>
              </a:rPr>
              <a:t>Grinding mortar using a vacuum dust collector</a:t>
            </a:r>
          </a:p>
        </p:txBody>
      </p:sp>
      <p:pic>
        <p:nvPicPr>
          <p:cNvPr id="2050" name="Picture 2" descr="Image of a man in a full respirator using a cutting saw on a brick wall without a vacuum dust collection systems&#10;C:\Users\aiannucci\AppData\Local\Microsoft\Windows\Temporary Internet Files\Content.IE5\P1HG4HIC\28724040443_982a2b206d_m.jpg" title="Image of a man in a full respirator using a cutting saw on a brick wall without a vacuum dust collection systems"/>
          <p:cNvPicPr>
            <a:picLocks noChangeAspect="1" noChangeArrowheads="1"/>
          </p:cNvPicPr>
          <p:nvPr/>
        </p:nvPicPr>
        <p:blipFill rotWithShape="1">
          <a:blip r:embed="rId3">
            <a:extLst>
              <a:ext uri="{28A0092B-C50C-407E-A947-70E740481C1C}">
                <a14:useLocalDpi xmlns:a14="http://schemas.microsoft.com/office/drawing/2010/main" val="0"/>
              </a:ext>
            </a:extLst>
          </a:blip>
          <a:srcRect l="32307" r="17479"/>
          <a:stretch/>
        </p:blipFill>
        <p:spPr bwMode="auto">
          <a:xfrm>
            <a:off x="1403258" y="3023848"/>
            <a:ext cx="2630998" cy="347124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rot="16200000">
            <a:off x="524283" y="5485501"/>
            <a:ext cx="1927226" cy="169277"/>
          </a:xfrm>
          <a:prstGeom prst="rect">
            <a:avLst/>
          </a:prstGeom>
          <a:noFill/>
        </p:spPr>
        <p:txBody>
          <a:bodyPr wrap="square" rtlCol="0">
            <a:spAutoFit/>
          </a:bodyPr>
          <a:lstStyle/>
          <a:p>
            <a:r>
              <a:rPr lang="en-US" sz="500" dirty="0">
                <a:solidFill>
                  <a:schemeClr val="bg1">
                    <a:lumMod val="65000"/>
                    <a:lumOff val="35000"/>
                  </a:schemeClr>
                </a:solidFill>
              </a:rPr>
              <a:t>Department of Labor/Shawn T Moore</a:t>
            </a:r>
          </a:p>
        </p:txBody>
      </p:sp>
      <p:sp>
        <p:nvSpPr>
          <p:cNvPr id="11" name="TextBox 10">
            <a:extLst>
              <a:ext uri="{FF2B5EF4-FFF2-40B4-BE49-F238E27FC236}">
                <a16:creationId xmlns:a16="http://schemas.microsoft.com/office/drawing/2014/main" id="{DA00B535-33DA-4919-84D6-E8220BADCD53}"/>
              </a:ext>
            </a:extLst>
          </p:cNvPr>
          <p:cNvSpPr txBox="1"/>
          <p:nvPr/>
        </p:nvSpPr>
        <p:spPr>
          <a:xfrm rot="16200000">
            <a:off x="6668083" y="3171455"/>
            <a:ext cx="1927226" cy="169277"/>
          </a:xfrm>
          <a:prstGeom prst="rect">
            <a:avLst/>
          </a:prstGeom>
          <a:noFill/>
        </p:spPr>
        <p:txBody>
          <a:bodyPr wrap="square" rtlCol="0">
            <a:spAutoFit/>
          </a:bodyPr>
          <a:lstStyle/>
          <a:p>
            <a:r>
              <a:rPr lang="en-US" sz="500" dirty="0">
                <a:solidFill>
                  <a:schemeClr val="tx1">
                    <a:lumMod val="85000"/>
                  </a:schemeClr>
                </a:solidFill>
              </a:rPr>
              <a:t>Department of Labor/Shawn T Moore</a:t>
            </a:r>
          </a:p>
        </p:txBody>
      </p:sp>
      <p:sp>
        <p:nvSpPr>
          <p:cNvPr id="15" name="Up Arrow 14" descr="Image if an arrow pointing up to Image above" title="Image if an arrow pointing up to Image above"/>
          <p:cNvSpPr/>
          <p:nvPr/>
        </p:nvSpPr>
        <p:spPr>
          <a:xfrm>
            <a:off x="6276700" y="4838894"/>
            <a:ext cx="235458" cy="6546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descr="Image if an arrow pointing up to Image below" title="Image if an arrow pointing up to Image below"/>
          <p:cNvSpPr/>
          <p:nvPr/>
        </p:nvSpPr>
        <p:spPr>
          <a:xfrm>
            <a:off x="2601282" y="2331139"/>
            <a:ext cx="234950" cy="654050"/>
          </a:xfrm>
          <a:prstGeom prst="upArrow">
            <a:avLst/>
          </a:prstGeom>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4" name="Picture 3" descr=" worker in a full respirator using a cutting saw on a brick wall with vacuum dust collection system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8676" y="1162204"/>
            <a:ext cx="2645664" cy="3483788"/>
          </a:xfrm>
          <a:prstGeom prst="rect">
            <a:avLst/>
          </a:prstGeom>
        </p:spPr>
      </p:pic>
    </p:spTree>
    <p:extLst>
      <p:ext uri="{BB962C8B-B14F-4D97-AF65-F5344CB8AC3E}">
        <p14:creationId xmlns:p14="http://schemas.microsoft.com/office/powerpoint/2010/main" val="2839751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7501"/>
          </a:xfrm>
        </p:spPr>
        <p:txBody>
          <a:bodyPr>
            <a:normAutofit fontScale="90000"/>
          </a:bodyPr>
          <a:lstStyle/>
          <a:p>
            <a:r>
              <a:rPr lang="en-US" dirty="0">
                <a:solidFill>
                  <a:schemeClr val="bg1"/>
                </a:solidFill>
              </a:rPr>
              <a:t>Engineering Controls – Cont.</a:t>
            </a:r>
          </a:p>
        </p:txBody>
      </p:sp>
      <p:sp>
        <p:nvSpPr>
          <p:cNvPr id="3" name="TextBox 2"/>
          <p:cNvSpPr txBox="1"/>
          <p:nvPr/>
        </p:nvSpPr>
        <p:spPr>
          <a:xfrm>
            <a:off x="1815353" y="1237727"/>
            <a:ext cx="5513294" cy="830997"/>
          </a:xfrm>
          <a:prstGeom prst="rect">
            <a:avLst/>
          </a:prstGeom>
          <a:noFill/>
        </p:spPr>
        <p:txBody>
          <a:bodyPr wrap="square" rtlCol="0">
            <a:spAutoFit/>
          </a:bodyPr>
          <a:lstStyle/>
          <a:p>
            <a:pPr algn="ctr"/>
            <a:r>
              <a:rPr lang="en-US" sz="2400" dirty="0">
                <a:solidFill>
                  <a:schemeClr val="bg1"/>
                </a:solidFill>
              </a:rPr>
              <a:t>Employee protected inside the cab of heavy equipment used for demolition</a:t>
            </a:r>
          </a:p>
        </p:txBody>
      </p:sp>
      <p:sp>
        <p:nvSpPr>
          <p:cNvPr id="4" name="TextBox 3"/>
          <p:cNvSpPr txBox="1"/>
          <p:nvPr/>
        </p:nvSpPr>
        <p:spPr>
          <a:xfrm>
            <a:off x="1600200" y="6218632"/>
            <a:ext cx="2438400" cy="169277"/>
          </a:xfrm>
          <a:prstGeom prst="rect">
            <a:avLst/>
          </a:prstGeom>
          <a:noFill/>
        </p:spPr>
        <p:txBody>
          <a:bodyPr wrap="square" rtlCol="0">
            <a:spAutoFit/>
          </a:bodyPr>
          <a:lstStyle/>
          <a:p>
            <a:r>
              <a:rPr lang="en-US" sz="500" dirty="0">
                <a:solidFill>
                  <a:schemeClr val="tx1">
                    <a:lumMod val="75000"/>
                  </a:schemeClr>
                </a:solidFill>
              </a:rPr>
              <a:t>Mount Sinai/CHEP/elcosh.org </a:t>
            </a:r>
          </a:p>
        </p:txBody>
      </p:sp>
      <p:pic>
        <p:nvPicPr>
          <p:cNvPr id="6" name="Content Placeholder 5" descr="a piece of heavy equipment jackhammering a concrete footing - Driver isolated from dust in cab"/>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0200" y="2209800"/>
            <a:ext cx="5937337" cy="4321479"/>
          </a:xfrm>
        </p:spPr>
      </p:pic>
    </p:spTree>
    <p:extLst>
      <p:ext uri="{BB962C8B-B14F-4D97-AF65-F5344CB8AC3E}">
        <p14:creationId xmlns:p14="http://schemas.microsoft.com/office/powerpoint/2010/main" val="3279750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635" y="6772"/>
            <a:ext cx="7281530" cy="1143000"/>
          </a:xfrm>
        </p:spPr>
        <p:txBody>
          <a:bodyPr>
            <a:normAutofit/>
          </a:bodyPr>
          <a:lstStyle/>
          <a:p>
            <a:r>
              <a:rPr lang="en-US" sz="4000" dirty="0">
                <a:solidFill>
                  <a:schemeClr val="bg1"/>
                </a:solidFill>
              </a:rPr>
              <a:t>Work Practice Controls</a:t>
            </a:r>
          </a:p>
        </p:txBody>
      </p:sp>
      <p:sp>
        <p:nvSpPr>
          <p:cNvPr id="3" name="Content Placeholder 2" descr="Empty placeholder" title="Empty placeholder"/>
          <p:cNvSpPr>
            <a:spLocks noGrp="1"/>
          </p:cNvSpPr>
          <p:nvPr>
            <p:ph idx="1"/>
          </p:nvPr>
        </p:nvSpPr>
        <p:spPr>
          <a:xfrm>
            <a:off x="228600" y="1798637"/>
            <a:ext cx="3810000" cy="4906963"/>
          </a:xfrm>
        </p:spPr>
        <p:txBody>
          <a:bodyPr>
            <a:normAutofit/>
          </a:bodyPr>
          <a:lstStyle/>
          <a:p>
            <a:pPr marL="0" indent="0">
              <a:buNone/>
            </a:pPr>
            <a:endParaRPr lang="en-US" dirty="0">
              <a:solidFill>
                <a:schemeClr val="bg1"/>
              </a:solidFill>
            </a:endParaRPr>
          </a:p>
          <a:p>
            <a:pPr marL="0" indent="0">
              <a:buNone/>
            </a:pPr>
            <a:r>
              <a:rPr lang="en-US" dirty="0">
                <a:solidFill>
                  <a:schemeClr val="bg1"/>
                </a:solidFill>
              </a:rPr>
              <a:t>    </a:t>
            </a:r>
          </a:p>
          <a:p>
            <a:endParaRPr lang="en-US" dirty="0">
              <a:solidFill>
                <a:schemeClr val="bg1"/>
              </a:solidFill>
            </a:endParaRPr>
          </a:p>
        </p:txBody>
      </p:sp>
      <p:sp>
        <p:nvSpPr>
          <p:cNvPr id="10" name="Content Placeholder 2"/>
          <p:cNvSpPr txBox="1">
            <a:spLocks/>
          </p:cNvSpPr>
          <p:nvPr/>
        </p:nvSpPr>
        <p:spPr>
          <a:xfrm>
            <a:off x="533400" y="1474212"/>
            <a:ext cx="8382000" cy="124570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a:solidFill>
                  <a:schemeClr val="bg1"/>
                </a:solidFill>
              </a:rPr>
              <a:t>Example:  Fixing controls that are not working properly</a:t>
            </a:r>
          </a:p>
          <a:p>
            <a:pPr marL="0" indent="0">
              <a:buNone/>
            </a:pPr>
            <a:endParaRPr lang="en-US" dirty="0">
              <a:solidFill>
                <a:schemeClr val="bg1"/>
              </a:solidFill>
            </a:endParaRPr>
          </a:p>
          <a:p>
            <a:pPr marL="0" indent="0">
              <a:buFont typeface="Arial" panose="020B0604020202020204" pitchFamily="34" charset="0"/>
              <a:buNone/>
            </a:pPr>
            <a:endParaRPr lang="en-US" dirty="0">
              <a:solidFill>
                <a:schemeClr val="bg1"/>
              </a:solidFill>
            </a:endParaRPr>
          </a:p>
        </p:txBody>
      </p:sp>
      <p:pic>
        <p:nvPicPr>
          <p:cNvPr id="12" name="Picture 11" descr="Image of a upside down pyramid titled - Hierarchy of Controls. Top is Engineering Controls, then Work Practice Controls, and last PPE (Including respirators), Arrow from top to bottom &quot;Decreasing Effectiveness&quot;" title="Image of a upside down pyramid titled - Hierarchy of Controls. Top is Engineering Controls, then Work Practice Controls, and last PPE (Including respirators), Arrow from top to bottom &quot;Decreasing Effectiveness&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50" y="2627159"/>
            <a:ext cx="3767190" cy="2517713"/>
          </a:xfrm>
          <a:prstGeom prst="rect">
            <a:avLst/>
          </a:prstGeom>
        </p:spPr>
      </p:pic>
      <p:sp>
        <p:nvSpPr>
          <p:cNvPr id="4" name="TextBox 3"/>
          <p:cNvSpPr txBox="1"/>
          <p:nvPr/>
        </p:nvSpPr>
        <p:spPr>
          <a:xfrm>
            <a:off x="5244405" y="5264185"/>
            <a:ext cx="2057400" cy="169277"/>
          </a:xfrm>
          <a:prstGeom prst="rect">
            <a:avLst/>
          </a:prstGeom>
          <a:noFill/>
        </p:spPr>
        <p:txBody>
          <a:bodyPr wrap="square" rtlCol="0">
            <a:spAutoFit/>
          </a:bodyPr>
          <a:lstStyle/>
          <a:p>
            <a:r>
              <a:rPr lang="en-US" sz="500" dirty="0">
                <a:solidFill>
                  <a:schemeClr val="tx1">
                    <a:lumMod val="85000"/>
                  </a:schemeClr>
                </a:solidFill>
              </a:rPr>
              <a:t>Department of Labor/Shawn T Moore</a:t>
            </a:r>
          </a:p>
        </p:txBody>
      </p:sp>
      <p:sp>
        <p:nvSpPr>
          <p:cNvPr id="15" name="Striped Right Arrow 14" descr="Image if an arrow pointing up and to the left to Image" title="Image if an arrow pointing up and to the left to Image"/>
          <p:cNvSpPr/>
          <p:nvPr/>
        </p:nvSpPr>
        <p:spPr>
          <a:xfrm rot="11256056">
            <a:off x="3578965" y="3936706"/>
            <a:ext cx="1578089" cy="31289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rker using a large wet saw &#10;department of labor/Shannon T  Moor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8363" y="2706439"/>
            <a:ext cx="3639312" cy="2359152"/>
          </a:xfrm>
          <a:prstGeom prst="rect">
            <a:avLst/>
          </a:prstGeom>
        </p:spPr>
      </p:pic>
    </p:spTree>
    <p:extLst>
      <p:ext uri="{BB962C8B-B14F-4D97-AF65-F5344CB8AC3E}">
        <p14:creationId xmlns:p14="http://schemas.microsoft.com/office/powerpoint/2010/main" val="3176876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613" y="23019"/>
            <a:ext cx="8229600" cy="1143000"/>
          </a:xfrm>
        </p:spPr>
        <p:txBody>
          <a:bodyPr>
            <a:normAutofit/>
          </a:bodyPr>
          <a:lstStyle/>
          <a:p>
            <a:r>
              <a:rPr lang="en-US" sz="4000" dirty="0">
                <a:solidFill>
                  <a:schemeClr val="bg1"/>
                </a:solidFill>
              </a:rPr>
              <a:t>Respirators</a:t>
            </a:r>
          </a:p>
        </p:txBody>
      </p:sp>
      <p:pic>
        <p:nvPicPr>
          <p:cNvPr id="8" name="Picture 7" descr="Image of a upside down pyramid titled - Hierarchy of Controls. Top is Engineering Controls, then Work Practice Controls, and last PPE (Including respirators), Arrow from top to bottom &quot;Decreasing Effectiveness&quot;" title="Image of a upside down pyramid titled - Hierarchy of Controls. Top is Engineering Controls, then Work Practice Controls, and last PPE (Including respirators), Arrow from top to bottom &quot;Decreasing Effectiveness&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1441" y="1447799"/>
            <a:ext cx="4765990" cy="3185239"/>
          </a:xfrm>
          <a:prstGeom prst="rect">
            <a:avLst/>
          </a:prstGeom>
        </p:spPr>
      </p:pic>
      <p:pic>
        <p:nvPicPr>
          <p:cNvPr id="2050" name="Picture 2" descr="Image of a worker wearing a respirator&#10;C:\Users\aiannucci\AppData\Local\Microsoft\Windows\Temporary Internet Files\Content.IE5\LR4610GA\29309903101_d51c17a65b_m.jpg" title="Image of a worker wearing a respira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041" y="2286000"/>
            <a:ext cx="2819400" cy="425569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16200000">
            <a:off x="2973909" y="5920928"/>
            <a:ext cx="1260281" cy="169277"/>
          </a:xfrm>
          <a:prstGeom prst="rect">
            <a:avLst/>
          </a:prstGeom>
        </p:spPr>
        <p:txBody>
          <a:bodyPr wrap="none">
            <a:spAutoFit/>
          </a:bodyPr>
          <a:lstStyle/>
          <a:p>
            <a:r>
              <a:rPr lang="en-US" sz="500" dirty="0">
                <a:solidFill>
                  <a:schemeClr val="bg1">
                    <a:lumMod val="50000"/>
                    <a:lumOff val="50000"/>
                  </a:schemeClr>
                </a:solidFill>
              </a:rPr>
              <a:t>Department of Labor/Shawn T Moore</a:t>
            </a:r>
          </a:p>
        </p:txBody>
      </p:sp>
      <p:pic>
        <p:nvPicPr>
          <p:cNvPr id="4" name="Picture 3" descr="Image if an arrow pointing up and to the right of to Image above" title="Image if an arrow pointing up and to the right of to Image above"/>
          <p:cNvPicPr>
            <a:picLocks noChangeAspect="1"/>
          </p:cNvPicPr>
          <p:nvPr/>
        </p:nvPicPr>
        <p:blipFill>
          <a:blip r:embed="rId5"/>
          <a:stretch>
            <a:fillRect/>
          </a:stretch>
        </p:blipFill>
        <p:spPr>
          <a:xfrm rot="8954594">
            <a:off x="3818161" y="4363773"/>
            <a:ext cx="1998439" cy="538530"/>
          </a:xfrm>
          <a:prstGeom prst="rect">
            <a:avLst/>
          </a:prstGeom>
        </p:spPr>
      </p:pic>
    </p:spTree>
    <p:extLst>
      <p:ext uri="{BB962C8B-B14F-4D97-AF65-F5344CB8AC3E}">
        <p14:creationId xmlns:p14="http://schemas.microsoft.com/office/powerpoint/2010/main" val="4233465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2552"/>
            <a:ext cx="8915400" cy="1143000"/>
          </a:xfrm>
        </p:spPr>
        <p:txBody>
          <a:bodyPr anchor="ctr">
            <a:normAutofit fontScale="90000"/>
          </a:bodyPr>
          <a:lstStyle/>
          <a:p>
            <a:r>
              <a:rPr lang="en-US" dirty="0">
                <a:solidFill>
                  <a:schemeClr val="bg1"/>
                </a:solidFill>
              </a:rPr>
              <a:t>Specific Protections in This Workplace</a:t>
            </a:r>
          </a:p>
        </p:txBody>
      </p:sp>
      <p:sp>
        <p:nvSpPr>
          <p:cNvPr id="5" name="Rounded Rectangle 4" descr="Rectanle box with text inside" title="Rectanle box with text inside"/>
          <p:cNvSpPr/>
          <p:nvPr/>
        </p:nvSpPr>
        <p:spPr>
          <a:xfrm>
            <a:off x="838200" y="1905000"/>
            <a:ext cx="7391400" cy="3657600"/>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descr="Rectanle box with text inside" title="Rectanle box with text inside"/>
          <p:cNvSpPr txBox="1">
            <a:spLocks/>
          </p:cNvSpPr>
          <p:nvPr/>
        </p:nvSpPr>
        <p:spPr>
          <a:xfrm>
            <a:off x="1200150" y="2286000"/>
            <a:ext cx="6667500" cy="3429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800"/>
              </a:spcBef>
              <a:buFont typeface="Arial" panose="020B0604020202020204" pitchFamily="34" charset="0"/>
              <a:buNone/>
            </a:pPr>
            <a:r>
              <a:rPr lang="en-US" dirty="0">
                <a:solidFill>
                  <a:schemeClr val="bg1"/>
                </a:solidFill>
              </a:rPr>
              <a:t>Employers must train employees on workplace-specific:</a:t>
            </a:r>
          </a:p>
          <a:p>
            <a:pPr marL="1427163"/>
            <a:r>
              <a:rPr lang="en-US" dirty="0">
                <a:solidFill>
                  <a:schemeClr val="bg1"/>
                </a:solidFill>
              </a:rPr>
              <a:t>Engineering controls</a:t>
            </a:r>
          </a:p>
          <a:p>
            <a:pPr marL="1427163"/>
            <a:r>
              <a:rPr lang="en-US" dirty="0">
                <a:solidFill>
                  <a:schemeClr val="bg1"/>
                </a:solidFill>
              </a:rPr>
              <a:t>Work practice controls</a:t>
            </a:r>
          </a:p>
          <a:p>
            <a:pPr marL="1427163"/>
            <a:r>
              <a:rPr lang="en-US" dirty="0">
                <a:solidFill>
                  <a:schemeClr val="bg1"/>
                </a:solidFill>
              </a:rPr>
              <a:t>Respiratory protection</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662078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65396" y="6400800"/>
            <a:ext cx="4937008" cy="276999"/>
          </a:xfrm>
          <a:prstGeom prst="rect">
            <a:avLst/>
          </a:prstGeom>
          <a:noFill/>
        </p:spPr>
        <p:txBody>
          <a:bodyPr wrap="square" rtlCol="0">
            <a:spAutoFit/>
          </a:bodyPr>
          <a:lstStyle/>
          <a:p>
            <a:r>
              <a:rPr lang="en-US" sz="1200" dirty="0">
                <a:solidFill>
                  <a:schemeClr val="bg1"/>
                </a:solidFill>
              </a:rPr>
              <a:t>Photo on the title slide is courtesy of D</a:t>
            </a:r>
            <a:r>
              <a:rPr lang="en-US" sz="1200" cap="small" dirty="0">
                <a:solidFill>
                  <a:schemeClr val="bg1"/>
                </a:solidFill>
              </a:rPr>
              <a:t>e</a:t>
            </a:r>
            <a:r>
              <a:rPr lang="en-US" sz="1200" dirty="0">
                <a:solidFill>
                  <a:schemeClr val="bg1"/>
                </a:solidFill>
              </a:rPr>
              <a:t>WALT</a:t>
            </a:r>
            <a:r>
              <a:rPr lang="en-US" sz="1200" baseline="30000" dirty="0">
                <a:solidFill>
                  <a:schemeClr val="bg1"/>
                </a:solidFill>
              </a:rPr>
              <a:t> </a:t>
            </a:r>
            <a:r>
              <a:rPr lang="en-US" sz="1200" dirty="0">
                <a:solidFill>
                  <a:schemeClr val="bg1"/>
                </a:solidFill>
              </a:rPr>
              <a:t> Industrial Tool Co.</a:t>
            </a:r>
          </a:p>
        </p:txBody>
      </p:sp>
      <p:sp>
        <p:nvSpPr>
          <p:cNvPr id="6" name="TextBox 5"/>
          <p:cNvSpPr txBox="1"/>
          <p:nvPr/>
        </p:nvSpPr>
        <p:spPr>
          <a:xfrm>
            <a:off x="457200" y="2286000"/>
            <a:ext cx="8153400" cy="2139047"/>
          </a:xfrm>
          <a:prstGeom prst="rect">
            <a:avLst/>
          </a:prstGeom>
          <a:noFill/>
        </p:spPr>
        <p:txBody>
          <a:bodyPr wrap="square" rtlCol="0">
            <a:spAutoFit/>
          </a:bodyPr>
          <a:lstStyle/>
          <a:p>
            <a:pPr marL="227013" indent="-227013">
              <a:spcAft>
                <a:spcPts val="600"/>
              </a:spcAft>
            </a:pPr>
            <a:r>
              <a:rPr lang="en-US" sz="1600" dirty="0">
                <a:solidFill>
                  <a:schemeClr val="bg1"/>
                </a:solidFill>
              </a:rPr>
              <a:t>•   This presentation contains copyrighted content. You may use, copy, distribute, and display the presentation as a whole. However, any copying, distribution, display, or modification of an individual copyrighted image or photo separate and apart from the presentation is not permitted without prior permission of the copyright holder, except as authorized by federal copyright law.</a:t>
            </a:r>
            <a:endParaRPr lang="en-US" sz="1600" strike="sngStrike" dirty="0">
              <a:solidFill>
                <a:schemeClr val="bg1"/>
              </a:solidFill>
            </a:endParaRPr>
          </a:p>
          <a:p>
            <a:pPr marL="227013" indent="-227013">
              <a:spcAft>
                <a:spcPts val="600"/>
              </a:spcAft>
            </a:pPr>
            <a:r>
              <a:rPr lang="en-US" sz="1600" dirty="0">
                <a:solidFill>
                  <a:schemeClr val="bg1"/>
                </a:solidFill>
              </a:rPr>
              <a:t>•   The appearance of particular vendors or their equipment and/or services in this document does not constitute an endorsement by OSHA or the U.S. Department of Labor.</a:t>
            </a:r>
          </a:p>
        </p:txBody>
      </p:sp>
      <p:sp>
        <p:nvSpPr>
          <p:cNvPr id="5" name="Title 1"/>
          <p:cNvSpPr>
            <a:spLocks noGrp="1"/>
          </p:cNvSpPr>
          <p:nvPr>
            <p:ph type="title"/>
          </p:nvPr>
        </p:nvSpPr>
        <p:spPr>
          <a:xfrm>
            <a:off x="76200" y="533400"/>
            <a:ext cx="8839200" cy="1176837"/>
          </a:xfrm>
        </p:spPr>
        <p:txBody>
          <a:bodyPr>
            <a:normAutofit fontScale="90000"/>
          </a:bodyPr>
          <a:lstStyle/>
          <a:p>
            <a:r>
              <a:rPr lang="en-US" altLang="en-US" b="1" dirty="0">
                <a:solidFill>
                  <a:prstClr val="black"/>
                </a:solidFill>
              </a:rPr>
              <a:t>Respirable Crystalline Silica in Construction Workplaces- Copyright</a:t>
            </a:r>
            <a:br>
              <a:rPr lang="en-US" altLang="en-US" b="1" dirty="0">
                <a:solidFill>
                  <a:prstClr val="black"/>
                </a:solidFill>
              </a:rPr>
            </a:br>
            <a:endParaRPr lang="en-US" dirty="0"/>
          </a:p>
        </p:txBody>
      </p:sp>
    </p:spTree>
    <p:extLst>
      <p:ext uri="{BB962C8B-B14F-4D97-AF65-F5344CB8AC3E}">
        <p14:creationId xmlns:p14="http://schemas.microsoft.com/office/powerpoint/2010/main" val="182466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412" y="312737"/>
            <a:ext cx="8229600" cy="1143000"/>
          </a:xfrm>
        </p:spPr>
        <p:txBody>
          <a:bodyPr anchor="b">
            <a:noAutofit/>
          </a:bodyPr>
          <a:lstStyle/>
          <a:p>
            <a:r>
              <a:rPr lang="en-US" sz="4000" dirty="0" err="1">
                <a:solidFill>
                  <a:schemeClr val="bg1"/>
                </a:solidFill>
              </a:rPr>
              <a:t>Respirable</a:t>
            </a:r>
            <a:r>
              <a:rPr lang="en-US" sz="4000" dirty="0">
                <a:solidFill>
                  <a:schemeClr val="bg1"/>
                </a:solidFill>
              </a:rPr>
              <a:t> Crystalline Silica Standard for Construction</a:t>
            </a:r>
          </a:p>
        </p:txBody>
      </p:sp>
      <p:sp>
        <p:nvSpPr>
          <p:cNvPr id="3" name="Content Placeholder 2" descr="Empty placeholder" title="Empty placeholder"/>
          <p:cNvSpPr>
            <a:spLocks noGrp="1"/>
          </p:cNvSpPr>
          <p:nvPr>
            <p:ph idx="1"/>
          </p:nvPr>
        </p:nvSpPr>
        <p:spPr>
          <a:xfrm>
            <a:off x="381000" y="1600200"/>
            <a:ext cx="8229600" cy="4525963"/>
          </a:xfrm>
        </p:spPr>
        <p:txBody>
          <a:bodyPr>
            <a:normAutofit/>
          </a:bodyPr>
          <a:lstStyle/>
          <a:p>
            <a:pPr marL="457200" lvl="1" indent="0">
              <a:lnSpc>
                <a:spcPct val="80000"/>
              </a:lnSpc>
              <a:spcBef>
                <a:spcPts val="600"/>
              </a:spcBef>
              <a:buNone/>
            </a:pPr>
            <a:endParaRPr lang="en-US" altLang="en-US" dirty="0">
              <a:solidFill>
                <a:schemeClr val="bg1"/>
              </a:solidFill>
            </a:endParaRPr>
          </a:p>
          <a:p>
            <a:pPr>
              <a:lnSpc>
                <a:spcPct val="80000"/>
              </a:lnSpc>
              <a:spcBef>
                <a:spcPts val="600"/>
              </a:spcBef>
            </a:pPr>
            <a:endParaRPr lang="en-US" altLang="en-US" dirty="0">
              <a:solidFill>
                <a:schemeClr val="bg1"/>
              </a:solidFill>
            </a:endParaRPr>
          </a:p>
          <a:p>
            <a:endParaRPr lang="en-US" dirty="0">
              <a:solidFill>
                <a:schemeClr val="bg1"/>
              </a:solidFill>
            </a:endParaRPr>
          </a:p>
        </p:txBody>
      </p:sp>
      <p:graphicFrame>
        <p:nvGraphicFramePr>
          <p:cNvPr id="4" name="Diagram 3" descr="Placeholder with text inside" title="Placeholder with text inside"/>
          <p:cNvGraphicFramePr/>
          <p:nvPr>
            <p:extLst>
              <p:ext uri="{D42A27DB-BD31-4B8C-83A1-F6EECF244321}">
                <p14:modId xmlns:p14="http://schemas.microsoft.com/office/powerpoint/2010/main" val="2266730589"/>
              </p:ext>
            </p:extLst>
          </p:nvPr>
        </p:nvGraphicFramePr>
        <p:xfrm>
          <a:off x="936812" y="1595627"/>
          <a:ext cx="7162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Connector 7" descr="Image of a straight line" title="Image of a straight line"/>
          <p:cNvCxnSpPr/>
          <p:nvPr/>
        </p:nvCxnSpPr>
        <p:spPr>
          <a:xfrm>
            <a:off x="5334000" y="5410200"/>
            <a:ext cx="1066800" cy="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descr="Image of a straight line" title="Image of a straight line"/>
          <p:cNvCxnSpPr/>
          <p:nvPr/>
        </p:nvCxnSpPr>
        <p:spPr>
          <a:xfrm flipV="1">
            <a:off x="6400800" y="4648200"/>
            <a:ext cx="0" cy="76200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8566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87" y="58876"/>
            <a:ext cx="8229600" cy="1380852"/>
          </a:xfrm>
        </p:spPr>
        <p:txBody>
          <a:bodyPr anchor="b">
            <a:normAutofit fontScale="90000"/>
          </a:bodyPr>
          <a:lstStyle/>
          <a:p>
            <a:r>
              <a:rPr lang="en-US" dirty="0">
                <a:solidFill>
                  <a:schemeClr val="bg1"/>
                </a:solidFill>
              </a:rPr>
              <a:t>Specified Exposure Control Methods: Table 1</a:t>
            </a:r>
          </a:p>
        </p:txBody>
      </p:sp>
      <p:sp>
        <p:nvSpPr>
          <p:cNvPr id="3" name="Content Placeholder 2" descr="Placeholder with images inside" title="Placeholder with images inside"/>
          <p:cNvSpPr>
            <a:spLocks noGrp="1"/>
          </p:cNvSpPr>
          <p:nvPr>
            <p:ph idx="1"/>
          </p:nvPr>
        </p:nvSpPr>
        <p:spPr>
          <a:xfrm>
            <a:off x="521163" y="2234038"/>
            <a:ext cx="8229600" cy="3840163"/>
          </a:xfrm>
        </p:spPr>
        <p:txBody>
          <a:bodyPr>
            <a:normAutofit/>
          </a:bodyPr>
          <a:lstStyle/>
          <a:p>
            <a:endParaRPr lang="en-US" altLang="en-US" dirty="0">
              <a:solidFill>
                <a:schemeClr val="bg1"/>
              </a:solidFill>
            </a:endParaRPr>
          </a:p>
          <a:p>
            <a:endParaRPr lang="en-US" dirty="0">
              <a:solidFill>
                <a:schemeClr val="bg1"/>
              </a:solidFill>
            </a:endParaRPr>
          </a:p>
        </p:txBody>
      </p:sp>
      <p:pic>
        <p:nvPicPr>
          <p:cNvPr id="7" name="Picture 6" descr="Image of a worker using a portable wet saw&#10;C:\Users\doconnor\AppData\Local\Microsoft\Windows\Temporary Internet Files\Content.Outlook\3YCXQOTI\20170906_083627 (2).jpg" title="Image of a worker using a portable wet saw"/>
          <p:cNvPicPr/>
          <p:nvPr/>
        </p:nvPicPr>
        <p:blipFill rotWithShape="1">
          <a:blip r:embed="rId3" cstate="print">
            <a:extLst>
              <a:ext uri="{28A0092B-C50C-407E-A947-70E740481C1C}">
                <a14:useLocalDpi xmlns:a14="http://schemas.microsoft.com/office/drawing/2010/main" val="0"/>
              </a:ext>
            </a:extLst>
          </a:blip>
          <a:srcRect l="10463" t="14711" r="17163" b="11051"/>
          <a:stretch/>
        </p:blipFill>
        <p:spPr bwMode="auto">
          <a:xfrm>
            <a:off x="1036983" y="2283836"/>
            <a:ext cx="2819400" cy="3662451"/>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1036984" y="1567642"/>
            <a:ext cx="2819399" cy="646331"/>
          </a:xfrm>
          <a:prstGeom prst="rect">
            <a:avLst/>
          </a:prstGeom>
          <a:noFill/>
        </p:spPr>
        <p:txBody>
          <a:bodyPr wrap="square" rtlCol="0">
            <a:spAutoFit/>
          </a:bodyPr>
          <a:lstStyle/>
          <a:p>
            <a:r>
              <a:rPr lang="en-US" dirty="0">
                <a:solidFill>
                  <a:schemeClr val="bg1"/>
                </a:solidFill>
              </a:rPr>
              <a:t>Table 1: </a:t>
            </a:r>
          </a:p>
          <a:p>
            <a:r>
              <a:rPr lang="en-US" dirty="0">
                <a:solidFill>
                  <a:schemeClr val="bg1"/>
                </a:solidFill>
              </a:rPr>
              <a:t>Handheld power saw </a:t>
            </a:r>
          </a:p>
        </p:txBody>
      </p:sp>
      <p:sp>
        <p:nvSpPr>
          <p:cNvPr id="9" name="TextBox 8"/>
          <p:cNvSpPr txBox="1"/>
          <p:nvPr/>
        </p:nvSpPr>
        <p:spPr>
          <a:xfrm>
            <a:off x="5029200" y="1702140"/>
            <a:ext cx="2996037" cy="923330"/>
          </a:xfrm>
          <a:prstGeom prst="rect">
            <a:avLst/>
          </a:prstGeom>
          <a:noFill/>
        </p:spPr>
        <p:txBody>
          <a:bodyPr wrap="square" rtlCol="0">
            <a:spAutoFit/>
          </a:bodyPr>
          <a:lstStyle/>
          <a:p>
            <a:r>
              <a:rPr lang="en-US" dirty="0">
                <a:solidFill>
                  <a:schemeClr val="bg1"/>
                </a:solidFill>
              </a:rPr>
              <a:t>Table 1: </a:t>
            </a:r>
          </a:p>
          <a:p>
            <a:r>
              <a:rPr lang="en-US" dirty="0">
                <a:solidFill>
                  <a:schemeClr val="bg1"/>
                </a:solidFill>
              </a:rPr>
              <a:t>Handheld grinder for uses other than mortar removal</a:t>
            </a:r>
          </a:p>
        </p:txBody>
      </p:sp>
      <p:pic>
        <p:nvPicPr>
          <p:cNvPr id="5" name="Picture 4" descr="grinding using a vacuum dust collection system&#10;&#10;department of labor/Shawn T. Moor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2887882"/>
            <a:ext cx="3749040" cy="2895600"/>
          </a:xfrm>
          <a:prstGeom prst="rect">
            <a:avLst/>
          </a:prstGeom>
        </p:spPr>
      </p:pic>
    </p:spTree>
    <p:extLst>
      <p:ext uri="{BB962C8B-B14F-4D97-AF65-F5344CB8AC3E}">
        <p14:creationId xmlns:p14="http://schemas.microsoft.com/office/powerpoint/2010/main" val="3930073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0"/>
            <a:ext cx="8172450" cy="1143000"/>
          </a:xfrm>
        </p:spPr>
        <p:txBody>
          <a:bodyPr>
            <a:normAutofit/>
          </a:bodyPr>
          <a:lstStyle/>
          <a:p>
            <a:r>
              <a:rPr lang="en-US" sz="4000" dirty="0">
                <a:solidFill>
                  <a:schemeClr val="bg1"/>
                </a:solidFill>
              </a:rPr>
              <a:t>Example of a Table 1 Entry</a:t>
            </a:r>
          </a:p>
        </p:txBody>
      </p:sp>
      <p:pic>
        <p:nvPicPr>
          <p:cNvPr id="5" name="Content Placeholder 4" descr="Empty placeholder" title="Empty placeholder"/>
          <p:cNvPicPr>
            <a:picLocks noGrp="1" noChangeAspect="1"/>
          </p:cNvPicPr>
          <p:nvPr>
            <p:ph idx="1"/>
          </p:nvPr>
        </p:nvPicPr>
        <p:blipFill>
          <a:blip r:embed="rId3"/>
          <a:stretch>
            <a:fillRect/>
          </a:stretch>
        </p:blipFill>
        <p:spPr>
          <a:xfrm>
            <a:off x="476250" y="990600"/>
            <a:ext cx="8172450" cy="5715000"/>
          </a:xfrm>
          <a:prstGeom prst="rect">
            <a:avLst/>
          </a:prstGeom>
        </p:spPr>
      </p:pic>
    </p:spTree>
    <p:extLst>
      <p:ext uri="{BB962C8B-B14F-4D97-AF65-F5344CB8AC3E}">
        <p14:creationId xmlns:p14="http://schemas.microsoft.com/office/powerpoint/2010/main" val="4175706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fontScale="90000"/>
          </a:bodyPr>
          <a:lstStyle/>
          <a:p>
            <a:r>
              <a:rPr lang="en-US" sz="4000" dirty="0">
                <a:solidFill>
                  <a:schemeClr val="bg1"/>
                </a:solidFill>
              </a:rPr>
              <a:t>Example of a Table 1 Entry - Handheld</a:t>
            </a:r>
          </a:p>
        </p:txBody>
      </p:sp>
      <p:pic>
        <p:nvPicPr>
          <p:cNvPr id="1026" name="Picture 2" descr="C:\Users\aiannucci\Documents\Picture1.png" title="Image of a table: 3 columns and 2 rows. First row | box 1: Equipment / task| Box 2: Engineering and work Practice control methods| Box 3: Required respiratory Protection and Minimum APF [2 sub boxes |less tha or equal to 4 hr/shift|greater than 4 hr/shift| Row 2: Handheld power saws (any Blade diameter)| Box 2: usw saw equipped with integrated water delivery system that continuoslu feed water to the blade.| Operate and maintain tool in accordance with manufacturers' instruction to minimize dust - Whe  used outdoors - when used infoors or in an enclosed space | Bix 3: 2 columns: None APF 10| APF 10 APF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8229600" cy="5732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401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a:solidFill>
                  <a:schemeClr val="bg1"/>
                </a:solidFill>
              </a:rPr>
              <a:t>List of Table 1 Entries</a:t>
            </a:r>
          </a:p>
        </p:txBody>
      </p:sp>
      <p:sp>
        <p:nvSpPr>
          <p:cNvPr id="4" name="Content Placeholder 3"/>
          <p:cNvSpPr>
            <a:spLocks noGrp="1" noChangeArrowheads="1"/>
          </p:cNvSpPr>
          <p:nvPr>
            <p:ph sz="quarter" idx="4294967295"/>
          </p:nvPr>
        </p:nvSpPr>
        <p:spPr bwMode="auto">
          <a:xfrm>
            <a:off x="304800" y="1219200"/>
            <a:ext cx="4343400" cy="548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spcBef>
                <a:spcPts val="1200"/>
              </a:spcBef>
            </a:pPr>
            <a:r>
              <a:rPr lang="en-US" altLang="en-US" sz="2000" dirty="0">
                <a:solidFill>
                  <a:schemeClr val="bg1"/>
                </a:solidFill>
              </a:rPr>
              <a:t>Stationary masonry saws</a:t>
            </a:r>
          </a:p>
          <a:p>
            <a:pPr eaLnBrk="1" hangingPunct="1">
              <a:spcBef>
                <a:spcPts val="1200"/>
              </a:spcBef>
            </a:pPr>
            <a:r>
              <a:rPr lang="en-US" altLang="en-US" sz="2000" dirty="0">
                <a:solidFill>
                  <a:schemeClr val="bg1"/>
                </a:solidFill>
              </a:rPr>
              <a:t>Handheld power saws</a:t>
            </a:r>
          </a:p>
          <a:p>
            <a:pPr eaLnBrk="1" hangingPunct="1">
              <a:spcBef>
                <a:spcPts val="1200"/>
              </a:spcBef>
            </a:pPr>
            <a:r>
              <a:rPr lang="en-US" altLang="en-US" sz="2000" dirty="0">
                <a:solidFill>
                  <a:schemeClr val="bg1"/>
                </a:solidFill>
              </a:rPr>
              <a:t>Handheld power saws for fiber cement board</a:t>
            </a:r>
          </a:p>
          <a:p>
            <a:pPr eaLnBrk="1" hangingPunct="1">
              <a:spcBef>
                <a:spcPts val="1200"/>
              </a:spcBef>
            </a:pPr>
            <a:r>
              <a:rPr lang="en-US" altLang="en-US" sz="2000" dirty="0">
                <a:solidFill>
                  <a:schemeClr val="bg1"/>
                </a:solidFill>
              </a:rPr>
              <a:t>Walk-behind saws</a:t>
            </a:r>
          </a:p>
          <a:p>
            <a:pPr eaLnBrk="1" hangingPunct="1">
              <a:spcBef>
                <a:spcPts val="1200"/>
              </a:spcBef>
            </a:pPr>
            <a:r>
              <a:rPr lang="en-US" altLang="en-US" sz="2000" dirty="0">
                <a:solidFill>
                  <a:schemeClr val="bg1"/>
                </a:solidFill>
              </a:rPr>
              <a:t>Drivable saws</a:t>
            </a:r>
          </a:p>
          <a:p>
            <a:pPr eaLnBrk="1" hangingPunct="1">
              <a:spcBef>
                <a:spcPts val="1200"/>
              </a:spcBef>
            </a:pPr>
            <a:r>
              <a:rPr lang="en-US" altLang="en-US" sz="2000" dirty="0">
                <a:solidFill>
                  <a:schemeClr val="bg1"/>
                </a:solidFill>
              </a:rPr>
              <a:t>Rig-mounted core saws or drills</a:t>
            </a:r>
          </a:p>
          <a:p>
            <a:pPr eaLnBrk="1" hangingPunct="1">
              <a:spcBef>
                <a:spcPts val="1200"/>
              </a:spcBef>
            </a:pPr>
            <a:r>
              <a:rPr lang="en-US" altLang="en-US" sz="2000" dirty="0">
                <a:solidFill>
                  <a:schemeClr val="bg1"/>
                </a:solidFill>
              </a:rPr>
              <a:t>Handheld and stand-mounted drills</a:t>
            </a:r>
          </a:p>
          <a:p>
            <a:pPr eaLnBrk="1" hangingPunct="1">
              <a:spcBef>
                <a:spcPts val="1200"/>
              </a:spcBef>
            </a:pPr>
            <a:r>
              <a:rPr lang="en-US" altLang="en-US" sz="2000" dirty="0">
                <a:solidFill>
                  <a:schemeClr val="bg1"/>
                </a:solidFill>
              </a:rPr>
              <a:t>Dowel drilling rigs for concrete</a:t>
            </a:r>
          </a:p>
          <a:p>
            <a:pPr eaLnBrk="1" hangingPunct="1">
              <a:spcBef>
                <a:spcPts val="1200"/>
              </a:spcBef>
            </a:pPr>
            <a:r>
              <a:rPr lang="en-US" altLang="en-US" sz="2000" dirty="0">
                <a:solidFill>
                  <a:schemeClr val="bg1"/>
                </a:solidFill>
              </a:rPr>
              <a:t>Vehicle-mounted drilling rigs for rock and concrete</a:t>
            </a:r>
          </a:p>
          <a:p>
            <a:pPr eaLnBrk="1" hangingPunct="1">
              <a:spcBef>
                <a:spcPts val="1200"/>
              </a:spcBef>
            </a:pPr>
            <a:r>
              <a:rPr lang="en-US" altLang="en-US" sz="2000" dirty="0">
                <a:solidFill>
                  <a:schemeClr val="bg1"/>
                </a:solidFill>
              </a:rPr>
              <a:t>Jackhammers and handheld powered chipping tools</a:t>
            </a:r>
          </a:p>
        </p:txBody>
      </p:sp>
      <p:sp>
        <p:nvSpPr>
          <p:cNvPr id="5" name="Content Placeholder 1"/>
          <p:cNvSpPr>
            <a:spLocks noGrp="1"/>
          </p:cNvSpPr>
          <p:nvPr>
            <p:ph sz="quarter" idx="4294967295"/>
          </p:nvPr>
        </p:nvSpPr>
        <p:spPr>
          <a:xfrm>
            <a:off x="4648200" y="1219200"/>
            <a:ext cx="4343400" cy="5334000"/>
          </a:xfrm>
          <a:prstGeom prst="rect">
            <a:avLst/>
          </a:prstGeom>
        </p:spPr>
        <p:txBody>
          <a:bodyPr>
            <a:normAutofit fontScale="92500" lnSpcReduction="10000"/>
          </a:bodyPr>
          <a:lstStyle/>
          <a:p>
            <a:pPr>
              <a:spcBef>
                <a:spcPts val="1200"/>
              </a:spcBef>
              <a:buSzPct val="100000"/>
              <a:buFont typeface="Arial" panose="020B0604020202020204" pitchFamily="34" charset="0"/>
              <a:buChar char="•"/>
              <a:defRPr/>
            </a:pPr>
            <a:r>
              <a:rPr lang="en-US" altLang="en-US" sz="2200" dirty="0">
                <a:solidFill>
                  <a:schemeClr val="bg1"/>
                </a:solidFill>
              </a:rPr>
              <a:t>Handheld grinders for mortar removal (</a:t>
            </a:r>
            <a:r>
              <a:rPr lang="en-US" altLang="en-US" sz="2200" dirty="0" err="1">
                <a:solidFill>
                  <a:schemeClr val="bg1"/>
                </a:solidFill>
              </a:rPr>
              <a:t>tuckpointing</a:t>
            </a:r>
            <a:r>
              <a:rPr lang="en-US" altLang="en-US" sz="2200" dirty="0">
                <a:solidFill>
                  <a:schemeClr val="bg1"/>
                </a:solidFill>
              </a:rPr>
              <a:t>)</a:t>
            </a:r>
          </a:p>
          <a:p>
            <a:pPr>
              <a:spcBef>
                <a:spcPts val="1200"/>
              </a:spcBef>
              <a:buSzPct val="100000"/>
              <a:buFont typeface="Arial" panose="020B0604020202020204" pitchFamily="34" charset="0"/>
              <a:buChar char="•"/>
              <a:defRPr/>
            </a:pPr>
            <a:r>
              <a:rPr lang="en-US" altLang="en-US" sz="2200" dirty="0">
                <a:solidFill>
                  <a:schemeClr val="bg1"/>
                </a:solidFill>
              </a:rPr>
              <a:t>Handheld grinders for other than mortar removal</a:t>
            </a:r>
          </a:p>
          <a:p>
            <a:pPr>
              <a:spcBef>
                <a:spcPts val="1200"/>
              </a:spcBef>
              <a:buSzPct val="100000"/>
              <a:buFont typeface="Arial" panose="020B0604020202020204" pitchFamily="34" charset="0"/>
              <a:buChar char="•"/>
              <a:defRPr/>
            </a:pPr>
            <a:r>
              <a:rPr lang="en-US" altLang="en-US" sz="2200" dirty="0">
                <a:solidFill>
                  <a:schemeClr val="bg1"/>
                </a:solidFill>
              </a:rPr>
              <a:t>Walk-behind milling machines and floor grinders</a:t>
            </a:r>
          </a:p>
          <a:p>
            <a:pPr>
              <a:spcBef>
                <a:spcPts val="1200"/>
              </a:spcBef>
              <a:buSzPct val="100000"/>
              <a:buFont typeface="Arial" panose="020B0604020202020204" pitchFamily="34" charset="0"/>
              <a:buChar char="•"/>
              <a:defRPr/>
            </a:pPr>
            <a:r>
              <a:rPr lang="en-US" altLang="en-US" sz="2200" dirty="0">
                <a:solidFill>
                  <a:schemeClr val="bg1"/>
                </a:solidFill>
              </a:rPr>
              <a:t>Small drivable milling machines</a:t>
            </a:r>
          </a:p>
          <a:p>
            <a:pPr>
              <a:spcBef>
                <a:spcPts val="1200"/>
              </a:spcBef>
              <a:buSzPct val="100000"/>
              <a:buFont typeface="Arial" panose="020B0604020202020204" pitchFamily="34" charset="0"/>
              <a:buChar char="•"/>
              <a:defRPr/>
            </a:pPr>
            <a:r>
              <a:rPr lang="en-US" altLang="en-US" sz="2200" dirty="0">
                <a:solidFill>
                  <a:schemeClr val="bg1"/>
                </a:solidFill>
              </a:rPr>
              <a:t>Large drivable milling machines</a:t>
            </a:r>
          </a:p>
          <a:p>
            <a:pPr>
              <a:spcBef>
                <a:spcPts val="1200"/>
              </a:spcBef>
              <a:buSzPct val="100000"/>
              <a:buFont typeface="Arial" panose="020B0604020202020204" pitchFamily="34" charset="0"/>
              <a:buChar char="•"/>
              <a:defRPr/>
            </a:pPr>
            <a:r>
              <a:rPr lang="en-US" altLang="en-US" sz="2200" dirty="0">
                <a:solidFill>
                  <a:schemeClr val="bg1"/>
                </a:solidFill>
              </a:rPr>
              <a:t>Crushing machines</a:t>
            </a:r>
          </a:p>
          <a:p>
            <a:pPr>
              <a:spcBef>
                <a:spcPts val="1200"/>
              </a:spcBef>
              <a:buSzPct val="100000"/>
              <a:buFont typeface="Arial" panose="020B0604020202020204" pitchFamily="34" charset="0"/>
              <a:buChar char="•"/>
              <a:defRPr/>
            </a:pPr>
            <a:r>
              <a:rPr lang="en-US" altLang="en-US" sz="2200" dirty="0">
                <a:solidFill>
                  <a:schemeClr val="bg1"/>
                </a:solidFill>
              </a:rPr>
              <a:t>Heavy equipment and utility vehicles to abrade or fracture silica materials</a:t>
            </a:r>
          </a:p>
          <a:p>
            <a:pPr>
              <a:spcBef>
                <a:spcPts val="1200"/>
              </a:spcBef>
              <a:buSzPct val="100000"/>
              <a:buFont typeface="Arial" panose="020B0604020202020204" pitchFamily="34" charset="0"/>
              <a:buChar char="•"/>
              <a:defRPr/>
            </a:pPr>
            <a:r>
              <a:rPr lang="en-US" altLang="en-US" sz="2200" dirty="0">
                <a:solidFill>
                  <a:schemeClr val="bg1"/>
                </a:solidFill>
              </a:rPr>
              <a:t>Heavy equipment and utility vehicles for grading and excavating</a:t>
            </a:r>
          </a:p>
          <a:p>
            <a:pPr>
              <a:spcBef>
                <a:spcPct val="0"/>
              </a:spcBef>
              <a:buSzPct val="100000"/>
              <a:buFont typeface="Wingdings" panose="05000000000000000000" pitchFamily="2" charset="2"/>
              <a:buChar char="v"/>
              <a:defRPr/>
            </a:pPr>
            <a:endParaRPr lang="en-US" altLang="en-US" sz="1600" dirty="0"/>
          </a:p>
          <a:p>
            <a:pPr>
              <a:spcBef>
                <a:spcPct val="0"/>
              </a:spcBef>
              <a:defRPr/>
            </a:pPr>
            <a:endParaRPr lang="en-US" altLang="en-US" sz="2000" dirty="0">
              <a:solidFill>
                <a:schemeClr val="accent2"/>
              </a:solidFill>
            </a:endParaRPr>
          </a:p>
        </p:txBody>
      </p:sp>
    </p:spTree>
    <p:extLst>
      <p:ext uri="{BB962C8B-B14F-4D97-AF65-F5344CB8AC3E}">
        <p14:creationId xmlns:p14="http://schemas.microsoft.com/office/powerpoint/2010/main" val="1081916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descr="Rectangle with text inside" title="Rectangle with text inside"/>
          <p:cNvSpPr/>
          <p:nvPr/>
        </p:nvSpPr>
        <p:spPr>
          <a:xfrm>
            <a:off x="862853" y="2247900"/>
            <a:ext cx="7391400" cy="3048000"/>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853" y="124536"/>
            <a:ext cx="8915399" cy="1524000"/>
          </a:xfrm>
        </p:spPr>
        <p:txBody>
          <a:bodyPr anchor="b">
            <a:noAutofit/>
          </a:bodyPr>
          <a:lstStyle/>
          <a:p>
            <a:r>
              <a:rPr lang="en-US" sz="4000" dirty="0">
                <a:solidFill>
                  <a:schemeClr val="bg1"/>
                </a:solidFill>
              </a:rPr>
              <a:t>Alternative Exposure Control Methods – Permissible Exposure Limit (PEL)</a:t>
            </a:r>
          </a:p>
        </p:txBody>
      </p:sp>
      <p:sp>
        <p:nvSpPr>
          <p:cNvPr id="3" name="Content Placeholder 2"/>
          <p:cNvSpPr>
            <a:spLocks noGrp="1"/>
          </p:cNvSpPr>
          <p:nvPr>
            <p:ph idx="1"/>
          </p:nvPr>
        </p:nvSpPr>
        <p:spPr>
          <a:xfrm>
            <a:off x="791202" y="2552700"/>
            <a:ext cx="7467600" cy="2438400"/>
          </a:xfrm>
        </p:spPr>
        <p:txBody>
          <a:bodyPr>
            <a:normAutofit/>
          </a:bodyPr>
          <a:lstStyle/>
          <a:p>
            <a:pPr marL="0" indent="0" algn="ctr">
              <a:buNone/>
            </a:pPr>
            <a:r>
              <a:rPr lang="en-US" altLang="en-US" sz="4300" dirty="0">
                <a:solidFill>
                  <a:schemeClr val="bg1"/>
                </a:solidFill>
              </a:rPr>
              <a:t>50</a:t>
            </a:r>
            <a:r>
              <a:rPr lang="en-US" altLang="en-US" dirty="0">
                <a:solidFill>
                  <a:schemeClr val="bg1"/>
                </a:solidFill>
              </a:rPr>
              <a:t> Micrograms per Cubic Meter of Air (µg/m</a:t>
            </a:r>
            <a:r>
              <a:rPr lang="en-US" altLang="en-US" baseline="30000" dirty="0">
                <a:solidFill>
                  <a:schemeClr val="bg1"/>
                </a:solidFill>
              </a:rPr>
              <a:t>3</a:t>
            </a:r>
            <a:r>
              <a:rPr lang="en-US" altLang="en-US" dirty="0">
                <a:solidFill>
                  <a:schemeClr val="bg1"/>
                </a:solidFill>
              </a:rPr>
              <a:t>)</a:t>
            </a:r>
          </a:p>
          <a:p>
            <a:pPr marL="0" indent="0" algn="ctr">
              <a:buNone/>
            </a:pPr>
            <a:endParaRPr lang="en-US" altLang="en-US" dirty="0">
              <a:solidFill>
                <a:schemeClr val="bg1"/>
              </a:solidFill>
            </a:endParaRPr>
          </a:p>
          <a:p>
            <a:pPr marL="0" indent="0" algn="ctr">
              <a:buNone/>
            </a:pPr>
            <a:r>
              <a:rPr lang="en-US" altLang="en-US" dirty="0">
                <a:solidFill>
                  <a:schemeClr val="bg1"/>
                </a:solidFill>
              </a:rPr>
              <a:t>Averaged over an 8-hour work day</a:t>
            </a:r>
          </a:p>
        </p:txBody>
      </p:sp>
    </p:spTree>
    <p:extLst>
      <p:ext uri="{BB962C8B-B14F-4D97-AF65-F5344CB8AC3E}">
        <p14:creationId xmlns:p14="http://schemas.microsoft.com/office/powerpoint/2010/main" val="2488400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9" y="28858"/>
            <a:ext cx="8229600" cy="1060802"/>
          </a:xfrm>
        </p:spPr>
        <p:txBody>
          <a:bodyPr anchor="b">
            <a:normAutofit/>
          </a:bodyPr>
          <a:lstStyle/>
          <a:p>
            <a:r>
              <a:rPr lang="en-US" sz="4000" dirty="0">
                <a:solidFill>
                  <a:schemeClr val="bg1"/>
                </a:solidFill>
              </a:rPr>
              <a:t>Perspective on PEL</a:t>
            </a:r>
          </a:p>
        </p:txBody>
      </p:sp>
      <p:sp>
        <p:nvSpPr>
          <p:cNvPr id="8" name="TextBox 7"/>
          <p:cNvSpPr txBox="1"/>
          <p:nvPr/>
        </p:nvSpPr>
        <p:spPr>
          <a:xfrm>
            <a:off x="842939" y="1372474"/>
            <a:ext cx="7543799" cy="523220"/>
          </a:xfrm>
          <a:prstGeom prst="rect">
            <a:avLst/>
          </a:prstGeom>
          <a:noFill/>
        </p:spPr>
        <p:txBody>
          <a:bodyPr wrap="square" rtlCol="0">
            <a:spAutoFit/>
          </a:bodyPr>
          <a:lstStyle/>
          <a:p>
            <a:pPr algn="ctr"/>
            <a:r>
              <a:rPr lang="en-US" sz="2800" dirty="0">
                <a:solidFill>
                  <a:schemeClr val="bg1"/>
                </a:solidFill>
              </a:rPr>
              <a:t>1,000 </a:t>
            </a:r>
            <a:r>
              <a:rPr lang="en-US" altLang="en-US" sz="2800" dirty="0">
                <a:solidFill>
                  <a:schemeClr val="bg1"/>
                </a:solidFill>
              </a:rPr>
              <a:t>µg in the air of this room  =   50 µg/m</a:t>
            </a:r>
            <a:r>
              <a:rPr lang="en-US" altLang="en-US" sz="2800" baseline="30000" dirty="0">
                <a:solidFill>
                  <a:schemeClr val="bg1"/>
                </a:solidFill>
              </a:rPr>
              <a:t>3</a:t>
            </a:r>
            <a:r>
              <a:rPr lang="en-US" altLang="en-US" sz="2800" dirty="0">
                <a:solidFill>
                  <a:schemeClr val="bg1"/>
                </a:solidFill>
              </a:rPr>
              <a:t> </a:t>
            </a:r>
            <a:r>
              <a:rPr lang="en-US" sz="2800" dirty="0">
                <a:solidFill>
                  <a:schemeClr val="bg1"/>
                </a:solidFill>
              </a:rPr>
              <a:t> </a:t>
            </a:r>
          </a:p>
        </p:txBody>
      </p:sp>
      <p:pic>
        <p:nvPicPr>
          <p:cNvPr id="9" name="Picture 2" descr="Image of a room showing 20 cubic meters of air" title="Image of a room showing 20 cubic meters of a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8312" y="2806939"/>
            <a:ext cx="3404976" cy="3931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764880" y="3953183"/>
            <a:ext cx="1583682" cy="400110"/>
          </a:xfrm>
          <a:prstGeom prst="rect">
            <a:avLst/>
          </a:prstGeom>
          <a:noFill/>
        </p:spPr>
        <p:txBody>
          <a:bodyPr wrap="square" rtlCol="0">
            <a:spAutoFit/>
          </a:bodyPr>
          <a:lstStyle/>
          <a:p>
            <a:r>
              <a:rPr lang="en-US" sz="2000" dirty="0">
                <a:solidFill>
                  <a:schemeClr val="bg1"/>
                </a:solidFill>
              </a:rPr>
              <a:t>2.4 meters</a:t>
            </a:r>
          </a:p>
        </p:txBody>
      </p:sp>
      <p:cxnSp>
        <p:nvCxnSpPr>
          <p:cNvPr id="11" name="Straight Arrow Connector 10" descr="image of an arrow going up" title="image of an arrow going up"/>
          <p:cNvCxnSpPr>
            <a:cxnSpLocks/>
          </p:cNvCxnSpPr>
          <p:nvPr/>
        </p:nvCxnSpPr>
        <p:spPr>
          <a:xfrm flipV="1">
            <a:off x="5471798" y="2834939"/>
            <a:ext cx="0" cy="111824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descr="Image of an arrow going down" title="Image of an arrow going down"/>
          <p:cNvCxnSpPr>
            <a:cxnSpLocks/>
          </p:cNvCxnSpPr>
          <p:nvPr/>
        </p:nvCxnSpPr>
        <p:spPr>
          <a:xfrm>
            <a:off x="5471798" y="4335201"/>
            <a:ext cx="251" cy="129929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423908" y="5002348"/>
            <a:ext cx="1514233" cy="400110"/>
          </a:xfrm>
          <a:prstGeom prst="rect">
            <a:avLst/>
          </a:prstGeom>
          <a:noFill/>
        </p:spPr>
        <p:txBody>
          <a:bodyPr wrap="square" rtlCol="0">
            <a:spAutoFit/>
          </a:bodyPr>
          <a:lstStyle/>
          <a:p>
            <a:r>
              <a:rPr lang="en-US" sz="2000" dirty="0">
                <a:solidFill>
                  <a:schemeClr val="bg1"/>
                </a:solidFill>
              </a:rPr>
              <a:t>3.1 meters</a:t>
            </a:r>
          </a:p>
        </p:txBody>
      </p:sp>
      <p:cxnSp>
        <p:nvCxnSpPr>
          <p:cNvPr id="16" name="Straight Arrow Connector 15" descr="Image of an arrow going to the right" title="Image of an arrow going to the right"/>
          <p:cNvCxnSpPr>
            <a:cxnSpLocks/>
          </p:cNvCxnSpPr>
          <p:nvPr/>
        </p:nvCxnSpPr>
        <p:spPr>
          <a:xfrm>
            <a:off x="6689082" y="5197795"/>
            <a:ext cx="304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descr="Image of an arrow going to the left" title="Image of an arrow going to the left"/>
          <p:cNvCxnSpPr>
            <a:cxnSpLocks/>
          </p:cNvCxnSpPr>
          <p:nvPr/>
        </p:nvCxnSpPr>
        <p:spPr>
          <a:xfrm flipH="1">
            <a:off x="4764880" y="5225113"/>
            <a:ext cx="640601"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085180" y="5935321"/>
            <a:ext cx="1416155" cy="400110"/>
          </a:xfrm>
          <a:prstGeom prst="rect">
            <a:avLst/>
          </a:prstGeom>
          <a:noFill/>
        </p:spPr>
        <p:txBody>
          <a:bodyPr wrap="square" rtlCol="0">
            <a:spAutoFit/>
          </a:bodyPr>
          <a:lstStyle/>
          <a:p>
            <a:r>
              <a:rPr lang="en-US" sz="2000" dirty="0">
                <a:solidFill>
                  <a:schemeClr val="bg1"/>
                </a:solidFill>
              </a:rPr>
              <a:t>2.7 meters</a:t>
            </a:r>
          </a:p>
        </p:txBody>
      </p:sp>
      <p:cxnSp>
        <p:nvCxnSpPr>
          <p:cNvPr id="24" name="Straight Arrow Connector 23" descr="Image of an arrow going to the left diagonaly" title="Image of an arrow going to the left diagonaly"/>
          <p:cNvCxnSpPr>
            <a:cxnSpLocks/>
          </p:cNvCxnSpPr>
          <p:nvPr/>
        </p:nvCxnSpPr>
        <p:spPr>
          <a:xfrm flipH="1" flipV="1">
            <a:off x="5423908" y="5634494"/>
            <a:ext cx="340520" cy="3768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descr="Image of an arrow pointing down at a diagonal " title="Image of an arrow pointing down at a diagonal "/>
          <p:cNvCxnSpPr>
            <a:cxnSpLocks/>
          </p:cNvCxnSpPr>
          <p:nvPr/>
        </p:nvCxnSpPr>
        <p:spPr>
          <a:xfrm>
            <a:off x="5943600" y="6280793"/>
            <a:ext cx="381000" cy="43601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 name="TextBox 4" descr="Image of 1,000 µg of silica " title="Image of 1,000 µg of silica "/>
          <p:cNvSpPr txBox="1"/>
          <p:nvPr/>
        </p:nvSpPr>
        <p:spPr>
          <a:xfrm>
            <a:off x="996445" y="3022327"/>
            <a:ext cx="2630848" cy="461665"/>
          </a:xfrm>
          <a:prstGeom prst="rect">
            <a:avLst/>
          </a:prstGeom>
          <a:noFill/>
        </p:spPr>
        <p:txBody>
          <a:bodyPr wrap="none" rtlCol="0">
            <a:spAutoFit/>
          </a:bodyPr>
          <a:lstStyle/>
          <a:p>
            <a:r>
              <a:rPr lang="en-US" sz="2400" dirty="0">
                <a:solidFill>
                  <a:schemeClr val="bg1"/>
                </a:solidFill>
              </a:rPr>
              <a:t>1,000</a:t>
            </a:r>
            <a:r>
              <a:rPr lang="en-US" altLang="en-US" sz="2400" dirty="0">
                <a:solidFill>
                  <a:schemeClr val="bg1"/>
                </a:solidFill>
              </a:rPr>
              <a:t> µg of silica</a:t>
            </a:r>
            <a:r>
              <a:rPr lang="en-US" sz="2400" dirty="0">
                <a:solidFill>
                  <a:schemeClr val="bg1"/>
                </a:solidFill>
              </a:rPr>
              <a:t> </a:t>
            </a:r>
          </a:p>
        </p:txBody>
      </p:sp>
      <p:sp>
        <p:nvSpPr>
          <p:cNvPr id="6" name="TextBox 5"/>
          <p:cNvSpPr txBox="1"/>
          <p:nvPr/>
        </p:nvSpPr>
        <p:spPr>
          <a:xfrm>
            <a:off x="4835307" y="2322268"/>
            <a:ext cx="3130985" cy="461665"/>
          </a:xfrm>
          <a:prstGeom prst="rect">
            <a:avLst/>
          </a:prstGeom>
          <a:noFill/>
        </p:spPr>
        <p:txBody>
          <a:bodyPr wrap="none" rtlCol="0">
            <a:spAutoFit/>
          </a:bodyPr>
          <a:lstStyle/>
          <a:p>
            <a:r>
              <a:rPr lang="en-US" sz="2400" dirty="0">
                <a:solidFill>
                  <a:schemeClr val="bg1"/>
                </a:solidFill>
              </a:rPr>
              <a:t>20 cubic meters of air</a:t>
            </a:r>
          </a:p>
        </p:txBody>
      </p:sp>
      <p:pic>
        <p:nvPicPr>
          <p:cNvPr id="20" name="Picture 19" descr="Image of an arrow going from left to right" title="Image of an arrow going from left to right"/>
          <p:cNvPicPr>
            <a:picLocks noChangeAspect="1"/>
          </p:cNvPicPr>
          <p:nvPr/>
        </p:nvPicPr>
        <p:blipFill>
          <a:blip r:embed="rId4"/>
          <a:stretch>
            <a:fillRect/>
          </a:stretch>
        </p:blipFill>
        <p:spPr>
          <a:xfrm rot="1446813">
            <a:off x="3328205" y="4256945"/>
            <a:ext cx="1363638" cy="1014413"/>
          </a:xfrm>
          <a:prstGeom prst="rect">
            <a:avLst/>
          </a:prstGeom>
        </p:spPr>
      </p:pic>
      <p:pic>
        <p:nvPicPr>
          <p:cNvPr id="10" name="Content Placeholder 9" descr="crystalline silica next to a dime"/>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46053" y="3492440"/>
            <a:ext cx="2328672" cy="2560320"/>
          </a:xfrm>
        </p:spPr>
      </p:pic>
    </p:spTree>
    <p:extLst>
      <p:ext uri="{BB962C8B-B14F-4D97-AF65-F5344CB8AC3E}">
        <p14:creationId xmlns:p14="http://schemas.microsoft.com/office/powerpoint/2010/main" val="542959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3999"/>
          </a:xfrm>
        </p:spPr>
        <p:txBody>
          <a:bodyPr anchor="b">
            <a:normAutofit/>
          </a:bodyPr>
          <a:lstStyle/>
          <a:p>
            <a:r>
              <a:rPr lang="en-US" sz="4000" dirty="0">
                <a:solidFill>
                  <a:schemeClr val="bg1"/>
                </a:solidFill>
              </a:rPr>
              <a:t>Alternative Exposure Control Methods – Exposure Assessment</a:t>
            </a:r>
          </a:p>
        </p:txBody>
      </p:sp>
      <p:sp>
        <p:nvSpPr>
          <p:cNvPr id="3" name="Content Placeholder 2"/>
          <p:cNvSpPr>
            <a:spLocks noGrp="1"/>
          </p:cNvSpPr>
          <p:nvPr>
            <p:ph idx="1"/>
          </p:nvPr>
        </p:nvSpPr>
        <p:spPr>
          <a:xfrm>
            <a:off x="575481" y="1524001"/>
            <a:ext cx="4953000" cy="4886909"/>
          </a:xfrm>
        </p:spPr>
        <p:txBody>
          <a:bodyPr anchor="ctr">
            <a:normAutofit/>
          </a:bodyPr>
          <a:lstStyle/>
          <a:p>
            <a:pPr marL="0" indent="0">
              <a:buNone/>
            </a:pPr>
            <a:r>
              <a:rPr lang="en-US" dirty="0">
                <a:solidFill>
                  <a:schemeClr val="bg1"/>
                </a:solidFill>
              </a:rPr>
              <a:t>Employers must:</a:t>
            </a:r>
          </a:p>
          <a:p>
            <a:r>
              <a:rPr lang="en-US" dirty="0">
                <a:solidFill>
                  <a:schemeClr val="bg1"/>
                </a:solidFill>
              </a:rPr>
              <a:t>Determine exposures</a:t>
            </a:r>
          </a:p>
          <a:p>
            <a:r>
              <a:rPr lang="en-US" dirty="0">
                <a:solidFill>
                  <a:schemeClr val="bg1"/>
                </a:solidFill>
              </a:rPr>
              <a:t>Give employees results</a:t>
            </a:r>
          </a:p>
          <a:p>
            <a:r>
              <a:rPr lang="en-US" dirty="0">
                <a:solidFill>
                  <a:schemeClr val="bg1"/>
                </a:solidFill>
              </a:rPr>
              <a:t>Let representatives observe</a:t>
            </a:r>
          </a:p>
        </p:txBody>
      </p:sp>
      <p:pic>
        <p:nvPicPr>
          <p:cNvPr id="4098" name="Picture 2" descr="Image of a man wearing a exposure detection equipment&#10;C:\Users\aiannucci\AppData\Local\Microsoft\Windows\Temporary Internet Files\Content.Outlook\I0NFW2OM\personal air monitoring (silica) (2).jpg" title="Image of a man wearing a exposure detection equip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8481" y="1524000"/>
            <a:ext cx="2667000" cy="50561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6200000">
            <a:off x="4938724" y="5953527"/>
            <a:ext cx="1253319" cy="169277"/>
          </a:xfrm>
          <a:prstGeom prst="rect">
            <a:avLst/>
          </a:prstGeom>
          <a:noFill/>
        </p:spPr>
        <p:txBody>
          <a:bodyPr wrap="square" rtlCol="0">
            <a:spAutoFit/>
          </a:bodyPr>
          <a:lstStyle/>
          <a:p>
            <a:r>
              <a:rPr lang="en-US" sz="500" dirty="0">
                <a:solidFill>
                  <a:schemeClr val="tx1">
                    <a:lumMod val="65000"/>
                  </a:schemeClr>
                </a:solidFill>
              </a:rPr>
              <a:t>Construction Safety Council</a:t>
            </a:r>
          </a:p>
        </p:txBody>
      </p:sp>
    </p:spTree>
    <p:extLst>
      <p:ext uri="{BB962C8B-B14F-4D97-AF65-F5344CB8AC3E}">
        <p14:creationId xmlns:p14="http://schemas.microsoft.com/office/powerpoint/2010/main" val="204734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825" y="315899"/>
            <a:ext cx="8229600" cy="1143000"/>
          </a:xfrm>
        </p:spPr>
        <p:txBody>
          <a:bodyPr>
            <a:normAutofit fontScale="90000"/>
          </a:bodyPr>
          <a:lstStyle/>
          <a:p>
            <a:r>
              <a:rPr lang="en-US" dirty="0">
                <a:solidFill>
                  <a:schemeClr val="bg1"/>
                </a:solidFill>
              </a:rPr>
              <a:t>Alternative Exposure Control Methods – Methods of Compliance</a:t>
            </a:r>
          </a:p>
        </p:txBody>
      </p:sp>
      <p:sp>
        <p:nvSpPr>
          <p:cNvPr id="3" name="Content Placeholder 2"/>
          <p:cNvSpPr>
            <a:spLocks noGrp="1"/>
          </p:cNvSpPr>
          <p:nvPr>
            <p:ph idx="1"/>
          </p:nvPr>
        </p:nvSpPr>
        <p:spPr>
          <a:xfrm>
            <a:off x="598071" y="2057400"/>
            <a:ext cx="4348259" cy="3429000"/>
          </a:xfrm>
        </p:spPr>
        <p:txBody>
          <a:bodyPr>
            <a:normAutofit fontScale="92500"/>
          </a:bodyPr>
          <a:lstStyle/>
          <a:p>
            <a:pPr marL="0" indent="0">
              <a:buNone/>
            </a:pPr>
            <a:r>
              <a:rPr lang="en-US" dirty="0">
                <a:solidFill>
                  <a:schemeClr val="bg1"/>
                </a:solidFill>
              </a:rPr>
              <a:t>Employers must select: </a:t>
            </a:r>
          </a:p>
          <a:p>
            <a:r>
              <a:rPr lang="en-US" dirty="0">
                <a:solidFill>
                  <a:schemeClr val="bg1"/>
                </a:solidFill>
              </a:rPr>
              <a:t>Engineering controls</a:t>
            </a:r>
          </a:p>
          <a:p>
            <a:r>
              <a:rPr lang="en-US" dirty="0">
                <a:solidFill>
                  <a:schemeClr val="bg1"/>
                </a:solidFill>
              </a:rPr>
              <a:t>Work practice controls</a:t>
            </a:r>
          </a:p>
          <a:p>
            <a:r>
              <a:rPr lang="en-US" dirty="0">
                <a:solidFill>
                  <a:schemeClr val="bg1"/>
                </a:solidFill>
              </a:rPr>
              <a:t>Respirators, if needed</a:t>
            </a:r>
          </a:p>
          <a:p>
            <a:endParaRPr lang="en-US" dirty="0">
              <a:solidFill>
                <a:schemeClr val="bg1"/>
              </a:solidFill>
            </a:endParaRPr>
          </a:p>
          <a:p>
            <a:pPr marL="0" indent="0">
              <a:buNone/>
            </a:pPr>
            <a:endParaRPr lang="en-US" dirty="0">
              <a:solidFill>
                <a:schemeClr val="bg1"/>
              </a:solidFill>
            </a:endParaRPr>
          </a:p>
        </p:txBody>
      </p:sp>
      <p:pic>
        <p:nvPicPr>
          <p:cNvPr id="5" name="Picture 4" descr="Image of a upside down pyramid titled - Hierarchy of Controls. Top is Engineering Controls, then Work Practice Controls, and last PPE (Including respirators), Arrow from top to bottom &quot;Decreasing Effectiveness&quot;" title="Image of a upside down pyramid titled - Hierarchy of Controls. Top is Engineering Controls, then Work Practice Controls, and last PPE (Including respirators), Arrow from top to bottom &quot;Decreasing Effectiveness&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4978" y="3352800"/>
            <a:ext cx="3933019" cy="2628542"/>
          </a:xfrm>
          <a:prstGeom prst="rect">
            <a:avLst/>
          </a:prstGeom>
        </p:spPr>
      </p:pic>
      <p:sp>
        <p:nvSpPr>
          <p:cNvPr id="4" name="TextBox 3">
            <a:extLst>
              <a:ext uri="{FF2B5EF4-FFF2-40B4-BE49-F238E27FC236}">
                <a16:creationId xmlns:a16="http://schemas.microsoft.com/office/drawing/2014/main" id="{CE20F2A7-7784-421F-BCAB-AE198634A142}"/>
              </a:ext>
            </a:extLst>
          </p:cNvPr>
          <p:cNvSpPr txBox="1"/>
          <p:nvPr/>
        </p:nvSpPr>
        <p:spPr>
          <a:xfrm>
            <a:off x="4925858" y="2943177"/>
            <a:ext cx="3132589" cy="461665"/>
          </a:xfrm>
          <a:prstGeom prst="rect">
            <a:avLst/>
          </a:prstGeom>
          <a:noFill/>
        </p:spPr>
        <p:txBody>
          <a:bodyPr wrap="none" rtlCol="0">
            <a:spAutoFit/>
          </a:bodyPr>
          <a:lstStyle/>
          <a:p>
            <a:r>
              <a:rPr lang="en-US" sz="2400" dirty="0">
                <a:solidFill>
                  <a:schemeClr val="bg1"/>
                </a:solidFill>
              </a:rPr>
              <a:t>Hierarchy of Controls</a:t>
            </a:r>
          </a:p>
        </p:txBody>
      </p:sp>
    </p:spTree>
    <p:extLst>
      <p:ext uri="{BB962C8B-B14F-4D97-AF65-F5344CB8AC3E}">
        <p14:creationId xmlns:p14="http://schemas.microsoft.com/office/powerpoint/2010/main" val="1721089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a:solidFill>
                  <a:schemeClr val="bg1"/>
                </a:solidFill>
              </a:rPr>
              <a:t>Respiratory Protection</a:t>
            </a:r>
          </a:p>
        </p:txBody>
      </p:sp>
      <p:sp>
        <p:nvSpPr>
          <p:cNvPr id="3" name="Content Placeholder 2"/>
          <p:cNvSpPr>
            <a:spLocks noGrp="1"/>
          </p:cNvSpPr>
          <p:nvPr>
            <p:ph idx="1"/>
          </p:nvPr>
        </p:nvSpPr>
        <p:spPr>
          <a:xfrm>
            <a:off x="486770" y="1219200"/>
            <a:ext cx="8534400" cy="2163762"/>
          </a:xfrm>
        </p:spPr>
        <p:txBody>
          <a:bodyPr>
            <a:normAutofit/>
          </a:bodyPr>
          <a:lstStyle/>
          <a:p>
            <a:pPr marL="0" indent="0">
              <a:buNone/>
            </a:pPr>
            <a:r>
              <a:rPr lang="en-US" dirty="0">
                <a:solidFill>
                  <a:schemeClr val="bg1"/>
                </a:solidFill>
              </a:rPr>
              <a:t>Employers must: </a:t>
            </a:r>
          </a:p>
          <a:p>
            <a:r>
              <a:rPr lang="en-US" dirty="0">
                <a:solidFill>
                  <a:schemeClr val="bg1"/>
                </a:solidFill>
              </a:rPr>
              <a:t>Provide respirators if needed</a:t>
            </a:r>
          </a:p>
          <a:p>
            <a:r>
              <a:rPr lang="en-US" dirty="0">
                <a:solidFill>
                  <a:schemeClr val="bg1"/>
                </a:solidFill>
              </a:rPr>
              <a:t>Follow the respiratory protection standard</a:t>
            </a:r>
          </a:p>
        </p:txBody>
      </p:sp>
      <p:pic>
        <p:nvPicPr>
          <p:cNvPr id="5" name="Picture 2" descr="Image of a worker using a dust mask&#10;C:\Users\aiannucci\AppData\Local\Microsoft\Windows\Temporary Internet Files\Content.IE5\ZNG2T1DF\29388356705_c1173c4e8d_m.jpg" title="Image of a worker using a dust ma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1586" y="3200400"/>
            <a:ext cx="5060827" cy="33527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6200000">
            <a:off x="6002155" y="5487059"/>
            <a:ext cx="1981200" cy="169277"/>
          </a:xfrm>
          <a:prstGeom prst="rect">
            <a:avLst/>
          </a:prstGeom>
          <a:noFill/>
        </p:spPr>
        <p:txBody>
          <a:bodyPr wrap="square" rtlCol="0">
            <a:spAutoFit/>
          </a:bodyPr>
          <a:lstStyle/>
          <a:p>
            <a:r>
              <a:rPr lang="en-US" sz="500" dirty="0">
                <a:solidFill>
                  <a:schemeClr val="tx1">
                    <a:lumMod val="85000"/>
                  </a:schemeClr>
                </a:solidFill>
              </a:rPr>
              <a:t>Department of Labor/Shawn T Moore</a:t>
            </a:r>
          </a:p>
        </p:txBody>
      </p:sp>
    </p:spTree>
    <p:extLst>
      <p:ext uri="{BB962C8B-B14F-4D97-AF65-F5344CB8AC3E}">
        <p14:creationId xmlns:p14="http://schemas.microsoft.com/office/powerpoint/2010/main" val="3749153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147470"/>
            <a:ext cx="8229600" cy="1143000"/>
          </a:xfrm>
        </p:spPr>
        <p:txBody>
          <a:bodyPr>
            <a:normAutofit/>
          </a:bodyPr>
          <a:lstStyle/>
          <a:p>
            <a:r>
              <a:rPr lang="en-US" sz="4000" dirty="0">
                <a:solidFill>
                  <a:schemeClr val="bg1"/>
                </a:solidFill>
              </a:rPr>
              <a:t>What You Will Learn</a:t>
            </a:r>
          </a:p>
        </p:txBody>
      </p:sp>
      <p:sp>
        <p:nvSpPr>
          <p:cNvPr id="3" name="Content Placeholder 2" descr="Empty placeholder" title="Empty placeholder"/>
          <p:cNvSpPr>
            <a:spLocks noGrp="1"/>
          </p:cNvSpPr>
          <p:nvPr>
            <p:ph sz="half" idx="2"/>
          </p:nvPr>
        </p:nvSpPr>
        <p:spPr/>
        <p:txBody>
          <a:bodyPr>
            <a:normAutofit/>
          </a:bodyPr>
          <a:lstStyle/>
          <a:p>
            <a:pPr marL="0" indent="0">
              <a:buNone/>
            </a:pPr>
            <a:endParaRPr lang="en-US" dirty="0">
              <a:solidFill>
                <a:schemeClr val="bg1"/>
              </a:solidFill>
            </a:endParaRPr>
          </a:p>
          <a:p>
            <a:endParaRPr lang="en-US" dirty="0">
              <a:solidFill>
                <a:schemeClr val="bg1"/>
              </a:solidFill>
            </a:endParaRPr>
          </a:p>
        </p:txBody>
      </p:sp>
      <p:sp>
        <p:nvSpPr>
          <p:cNvPr id="16" name="Content Placeholder 15"/>
          <p:cNvSpPr>
            <a:spLocks noGrp="1"/>
          </p:cNvSpPr>
          <p:nvPr>
            <p:ph sz="quarter" idx="4"/>
          </p:nvPr>
        </p:nvSpPr>
        <p:spPr>
          <a:xfrm>
            <a:off x="5029200" y="1308350"/>
            <a:ext cx="3657600" cy="4902842"/>
          </a:xfrm>
        </p:spPr>
        <p:txBody>
          <a:bodyPr anchor="ctr">
            <a:noAutofit/>
          </a:bodyPr>
          <a:lstStyle/>
          <a:p>
            <a:r>
              <a:rPr lang="en-US" dirty="0">
                <a:solidFill>
                  <a:schemeClr val="bg1"/>
                </a:solidFill>
              </a:rPr>
              <a:t>What respirable crystalline silica is</a:t>
            </a:r>
          </a:p>
          <a:p>
            <a:pPr marL="0" indent="0">
              <a:buNone/>
            </a:pPr>
            <a:r>
              <a:rPr lang="en-US" dirty="0">
                <a:solidFill>
                  <a:schemeClr val="bg1"/>
                </a:solidFill>
              </a:rPr>
              <a:t>     </a:t>
            </a:r>
          </a:p>
          <a:p>
            <a:pPr marL="0" indent="0">
              <a:buNone/>
            </a:pPr>
            <a:endParaRPr lang="en-US" dirty="0">
              <a:solidFill>
                <a:schemeClr val="bg1"/>
              </a:solidFill>
            </a:endParaRPr>
          </a:p>
          <a:p>
            <a:r>
              <a:rPr lang="en-US" dirty="0">
                <a:solidFill>
                  <a:schemeClr val="bg1"/>
                </a:solidFill>
              </a:rPr>
              <a:t>How employees are exposed </a:t>
            </a:r>
          </a:p>
          <a:p>
            <a:endParaRPr lang="en-US" dirty="0">
              <a:solidFill>
                <a:schemeClr val="bg1"/>
              </a:solidFill>
            </a:endParaRPr>
          </a:p>
          <a:p>
            <a:endParaRPr lang="en-US" dirty="0">
              <a:solidFill>
                <a:schemeClr val="bg1"/>
              </a:solidFill>
            </a:endParaRPr>
          </a:p>
          <a:p>
            <a:r>
              <a:rPr lang="en-US" dirty="0">
                <a:solidFill>
                  <a:schemeClr val="bg1"/>
                </a:solidFill>
              </a:rPr>
              <a:t>Health effects from breathing respirable crystalline silica</a:t>
            </a:r>
          </a:p>
        </p:txBody>
      </p:sp>
      <p:pic>
        <p:nvPicPr>
          <p:cNvPr id="15" name="Picture 14" descr="Two images of chest x-rays, one showing good lungs and one with solids in the lungs" title="Two images of chest x-rays, one showing good lungs and one with solids in the lungs"/>
          <p:cNvPicPr>
            <a:picLocks noChangeAspect="1"/>
          </p:cNvPicPr>
          <p:nvPr/>
        </p:nvPicPr>
        <p:blipFill rotWithShape="1">
          <a:blip r:embed="rId3">
            <a:extLst>
              <a:ext uri="{28A0092B-C50C-407E-A947-70E740481C1C}">
                <a14:useLocalDpi xmlns:a14="http://schemas.microsoft.com/office/drawing/2010/main" val="0"/>
              </a:ext>
            </a:extLst>
          </a:blip>
          <a:srcRect l="4879" r="5844"/>
          <a:stretch/>
        </p:blipFill>
        <p:spPr>
          <a:xfrm>
            <a:off x="867155" y="3884104"/>
            <a:ext cx="3896139" cy="2390338"/>
          </a:xfrm>
          <a:prstGeom prst="rect">
            <a:avLst/>
          </a:prstGeom>
        </p:spPr>
      </p:pic>
      <p:pic>
        <p:nvPicPr>
          <p:cNvPr id="8" name="Picture 7" descr="O:\Silica\Rollout Final Rule\Training Program\Model Training Program\Dust Saw Video from CPWR.jpg" title="Man using a concrete saw on a large block of concrete wearing a respirater"/>
          <p:cNvPicPr/>
          <p:nvPr/>
        </p:nvPicPr>
        <p:blipFill rotWithShape="1">
          <a:blip r:embed="rId4">
            <a:extLst>
              <a:ext uri="{28A0092B-C50C-407E-A947-70E740481C1C}">
                <a14:useLocalDpi xmlns:a14="http://schemas.microsoft.com/office/drawing/2010/main" val="0"/>
              </a:ext>
            </a:extLst>
          </a:blip>
          <a:srcRect l="20908" t="34762" r="19467" b="15008"/>
          <a:stretch/>
        </p:blipFill>
        <p:spPr bwMode="auto">
          <a:xfrm>
            <a:off x="875736" y="1308350"/>
            <a:ext cx="3878976" cy="2320893"/>
          </a:xfrm>
          <a:prstGeom prst="rect">
            <a:avLst/>
          </a:prstGeom>
          <a:noFill/>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36A8FC08-2116-49BB-9DBA-57F4F055EED4}"/>
              </a:ext>
            </a:extLst>
          </p:cNvPr>
          <p:cNvSpPr/>
          <p:nvPr/>
        </p:nvSpPr>
        <p:spPr>
          <a:xfrm>
            <a:off x="3711970" y="3477846"/>
            <a:ext cx="1059906" cy="169277"/>
          </a:xfrm>
          <a:prstGeom prst="rect">
            <a:avLst/>
          </a:prstGeom>
        </p:spPr>
        <p:txBody>
          <a:bodyPr wrap="none">
            <a:spAutoFit/>
          </a:bodyPr>
          <a:lstStyle/>
          <a:p>
            <a:r>
              <a:rPr lang="en-US" sz="500" dirty="0">
                <a:solidFill>
                  <a:schemeClr val="bg1"/>
                </a:solidFill>
              </a:rPr>
              <a:t>Mount Sinai/CHEP/elcosh.org</a:t>
            </a:r>
          </a:p>
        </p:txBody>
      </p:sp>
    </p:spTree>
    <p:extLst>
      <p:ext uri="{BB962C8B-B14F-4D97-AF65-F5344CB8AC3E}">
        <p14:creationId xmlns:p14="http://schemas.microsoft.com/office/powerpoint/2010/main" val="2298003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5638800" cy="944562"/>
          </a:xfrm>
        </p:spPr>
        <p:txBody>
          <a:bodyPr>
            <a:normAutofit/>
          </a:bodyPr>
          <a:lstStyle/>
          <a:p>
            <a:r>
              <a:rPr lang="en-US" sz="4000" dirty="0">
                <a:solidFill>
                  <a:schemeClr val="bg1"/>
                </a:solidFill>
              </a:rPr>
              <a:t>Housekeeping</a:t>
            </a:r>
            <a:endParaRPr lang="en-US" sz="4000" dirty="0"/>
          </a:p>
        </p:txBody>
      </p:sp>
      <p:sp>
        <p:nvSpPr>
          <p:cNvPr id="4" name="Content Placeholder 3"/>
          <p:cNvSpPr>
            <a:spLocks noGrp="1"/>
          </p:cNvSpPr>
          <p:nvPr>
            <p:ph sz="half" idx="2"/>
          </p:nvPr>
        </p:nvSpPr>
        <p:spPr>
          <a:xfrm>
            <a:off x="4343400" y="1981200"/>
            <a:ext cx="4419600" cy="3048000"/>
          </a:xfrm>
        </p:spPr>
        <p:txBody>
          <a:bodyPr/>
          <a:lstStyle/>
          <a:p>
            <a:pPr marL="0" indent="0">
              <a:buNone/>
            </a:pPr>
            <a:r>
              <a:rPr lang="en-US" dirty="0">
                <a:solidFill>
                  <a:schemeClr val="bg1"/>
                </a:solidFill>
              </a:rPr>
              <a:t>When cleaning silica dust, avoid: </a:t>
            </a:r>
          </a:p>
          <a:p>
            <a:r>
              <a:rPr lang="en-US" dirty="0">
                <a:solidFill>
                  <a:schemeClr val="bg1"/>
                </a:solidFill>
              </a:rPr>
              <a:t>Dry sweeping/brushing</a:t>
            </a:r>
          </a:p>
          <a:p>
            <a:r>
              <a:rPr lang="en-US" dirty="0">
                <a:solidFill>
                  <a:schemeClr val="bg1"/>
                </a:solidFill>
              </a:rPr>
              <a:t>Compressed air without a ventilation system to capture the dust</a:t>
            </a:r>
          </a:p>
        </p:txBody>
      </p:sp>
      <p:pic>
        <p:nvPicPr>
          <p:cNvPr id="3" name="Picture 2" descr="worker using a broom to dry sweep with a large X across picture&#10;&#10;MountSinai/CHEP/elcosh.or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372" y="1371600"/>
            <a:ext cx="3413760" cy="5053584"/>
          </a:xfrm>
          <a:prstGeom prst="rect">
            <a:avLst/>
          </a:prstGeom>
        </p:spPr>
      </p:pic>
    </p:spTree>
    <p:extLst>
      <p:ext uri="{BB962C8B-B14F-4D97-AF65-F5344CB8AC3E}">
        <p14:creationId xmlns:p14="http://schemas.microsoft.com/office/powerpoint/2010/main" val="1185188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5486400" cy="1020762"/>
          </a:xfrm>
        </p:spPr>
        <p:txBody>
          <a:bodyPr>
            <a:normAutofit/>
          </a:bodyPr>
          <a:lstStyle/>
          <a:p>
            <a:r>
              <a:rPr lang="en-US" sz="4000" dirty="0">
                <a:solidFill>
                  <a:schemeClr val="bg1"/>
                </a:solidFill>
              </a:rPr>
              <a:t>Housekeeping – Cont.</a:t>
            </a:r>
          </a:p>
        </p:txBody>
      </p:sp>
      <p:sp>
        <p:nvSpPr>
          <p:cNvPr id="5" name="Rounded Rectangle 4" descr="Rounded rectangle with text inside" title="Rounded rectangle with text inside"/>
          <p:cNvSpPr/>
          <p:nvPr/>
        </p:nvSpPr>
        <p:spPr>
          <a:xfrm>
            <a:off x="439271" y="1752599"/>
            <a:ext cx="8229600" cy="3276601"/>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idx="1"/>
          </p:nvPr>
        </p:nvSpPr>
        <p:spPr>
          <a:xfrm>
            <a:off x="439271" y="2057400"/>
            <a:ext cx="8229600" cy="4525963"/>
          </a:xfrm>
        </p:spPr>
        <p:txBody>
          <a:bodyPr/>
          <a:lstStyle/>
          <a:p>
            <a:pPr marL="0" indent="0" algn="ctr">
              <a:spcBef>
                <a:spcPts val="2400"/>
              </a:spcBef>
              <a:buNone/>
            </a:pPr>
            <a:r>
              <a:rPr lang="en-US" dirty="0">
                <a:solidFill>
                  <a:schemeClr val="bg1"/>
                </a:solidFill>
              </a:rPr>
              <a:t>Employers must let employees know which  housekeeping methods: </a:t>
            </a:r>
          </a:p>
          <a:p>
            <a:pPr lvl="1" algn="ctr">
              <a:spcBef>
                <a:spcPts val="2400"/>
              </a:spcBef>
            </a:pPr>
            <a:r>
              <a:rPr lang="en-US" sz="3200" dirty="0">
                <a:solidFill>
                  <a:schemeClr val="bg1"/>
                </a:solidFill>
              </a:rPr>
              <a:t>Must be used in the workplace</a:t>
            </a:r>
          </a:p>
          <a:p>
            <a:pPr lvl="1" algn="ctr">
              <a:spcBef>
                <a:spcPts val="2400"/>
              </a:spcBef>
            </a:pPr>
            <a:r>
              <a:rPr lang="en-US" sz="3200" dirty="0">
                <a:solidFill>
                  <a:schemeClr val="bg1"/>
                </a:solidFill>
              </a:rPr>
              <a:t>Must not be used in the workplace</a:t>
            </a:r>
          </a:p>
        </p:txBody>
      </p:sp>
    </p:spTree>
    <p:extLst>
      <p:ext uri="{BB962C8B-B14F-4D97-AF65-F5344CB8AC3E}">
        <p14:creationId xmlns:p14="http://schemas.microsoft.com/office/powerpoint/2010/main" val="2637290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185"/>
            <a:ext cx="8229600" cy="1143000"/>
          </a:xfrm>
        </p:spPr>
        <p:txBody>
          <a:bodyPr>
            <a:normAutofit/>
          </a:bodyPr>
          <a:lstStyle/>
          <a:p>
            <a:r>
              <a:rPr lang="en-US" sz="4000" dirty="0">
                <a:solidFill>
                  <a:schemeClr val="bg1"/>
                </a:solidFill>
              </a:rPr>
              <a:t>Written Exposure Control Plan</a:t>
            </a:r>
            <a:endParaRPr lang="en-US" sz="4000" dirty="0"/>
          </a:p>
        </p:txBody>
      </p:sp>
      <p:sp>
        <p:nvSpPr>
          <p:cNvPr id="4" name="Content Placeholder 3"/>
          <p:cNvSpPr>
            <a:spLocks noGrp="1"/>
          </p:cNvSpPr>
          <p:nvPr>
            <p:ph sz="half" idx="2"/>
          </p:nvPr>
        </p:nvSpPr>
        <p:spPr>
          <a:xfrm>
            <a:off x="4800600" y="1752600"/>
            <a:ext cx="4343400" cy="4525963"/>
          </a:xfrm>
        </p:spPr>
        <p:txBody>
          <a:bodyPr>
            <a:normAutofit/>
          </a:bodyPr>
          <a:lstStyle/>
          <a:p>
            <a:pPr marL="0" indent="0">
              <a:buNone/>
            </a:pPr>
            <a:r>
              <a:rPr lang="en-US" dirty="0">
                <a:solidFill>
                  <a:schemeClr val="bg1"/>
                </a:solidFill>
              </a:rPr>
              <a:t>Employers must:</a:t>
            </a:r>
          </a:p>
          <a:p>
            <a:r>
              <a:rPr lang="en-US" dirty="0">
                <a:solidFill>
                  <a:schemeClr val="bg1"/>
                </a:solidFill>
              </a:rPr>
              <a:t>Prepare and implement plan addressing:</a:t>
            </a:r>
          </a:p>
          <a:p>
            <a:pPr lvl="1"/>
            <a:r>
              <a:rPr lang="en-US" dirty="0">
                <a:solidFill>
                  <a:schemeClr val="bg1"/>
                </a:solidFill>
              </a:rPr>
              <a:t>Exposure sources </a:t>
            </a:r>
          </a:p>
          <a:p>
            <a:pPr lvl="1"/>
            <a:r>
              <a:rPr lang="en-US" dirty="0">
                <a:solidFill>
                  <a:schemeClr val="bg1"/>
                </a:solidFill>
              </a:rPr>
              <a:t>Controls</a:t>
            </a:r>
          </a:p>
          <a:p>
            <a:pPr lvl="1"/>
            <a:r>
              <a:rPr lang="en-US" dirty="0">
                <a:solidFill>
                  <a:schemeClr val="bg1"/>
                </a:solidFill>
              </a:rPr>
              <a:t>Housekeeping</a:t>
            </a:r>
          </a:p>
          <a:p>
            <a:pPr lvl="1"/>
            <a:r>
              <a:rPr lang="en-US" dirty="0">
                <a:solidFill>
                  <a:schemeClr val="bg1"/>
                </a:solidFill>
              </a:rPr>
              <a:t>Restricting access</a:t>
            </a:r>
          </a:p>
          <a:p>
            <a:r>
              <a:rPr lang="en-US" dirty="0">
                <a:solidFill>
                  <a:schemeClr val="bg1"/>
                </a:solidFill>
              </a:rPr>
              <a:t>Review plan yearly</a:t>
            </a:r>
          </a:p>
          <a:p>
            <a:r>
              <a:rPr lang="en-US" dirty="0">
                <a:solidFill>
                  <a:schemeClr val="bg1"/>
                </a:solidFill>
              </a:rPr>
              <a:t>Make it available</a:t>
            </a:r>
          </a:p>
        </p:txBody>
      </p:sp>
      <p:pic>
        <p:nvPicPr>
          <p:cNvPr id="6" name="Picture 5" descr="Neil Lippy/Hoar Construction/elcosh.org&#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338" y="2445861"/>
            <a:ext cx="4364736" cy="3139440"/>
          </a:xfrm>
          <a:prstGeom prst="rect">
            <a:avLst/>
          </a:prstGeom>
        </p:spPr>
      </p:pic>
    </p:spTree>
    <p:extLst>
      <p:ext uri="{BB962C8B-B14F-4D97-AF65-F5344CB8AC3E}">
        <p14:creationId xmlns:p14="http://schemas.microsoft.com/office/powerpoint/2010/main" val="2985933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246"/>
            <a:ext cx="8229600" cy="1143000"/>
          </a:xfrm>
        </p:spPr>
        <p:txBody>
          <a:bodyPr>
            <a:normAutofit/>
          </a:bodyPr>
          <a:lstStyle/>
          <a:p>
            <a:r>
              <a:rPr lang="en-US" sz="4000" dirty="0">
                <a:solidFill>
                  <a:schemeClr val="bg1"/>
                </a:solidFill>
              </a:rPr>
              <a:t>Competent Person</a:t>
            </a:r>
          </a:p>
        </p:txBody>
      </p:sp>
      <p:sp>
        <p:nvSpPr>
          <p:cNvPr id="3" name="Content Placeholder 2" descr="Placeholder for text and image" title="Placeholder for text and image"/>
          <p:cNvSpPr>
            <a:spLocks noGrp="1"/>
          </p:cNvSpPr>
          <p:nvPr>
            <p:ph idx="1"/>
          </p:nvPr>
        </p:nvSpPr>
        <p:spPr>
          <a:xfrm>
            <a:off x="457200" y="1600200"/>
            <a:ext cx="8229600" cy="4525963"/>
          </a:xfrm>
        </p:spPr>
        <p:txBody>
          <a:bodyPr>
            <a:normAutofit/>
          </a:bodyPr>
          <a:lstStyle/>
          <a:p>
            <a:endParaRPr lang="en-US" altLang="en-US" dirty="0">
              <a:solidFill>
                <a:schemeClr val="bg1"/>
              </a:solidFill>
            </a:endParaRPr>
          </a:p>
          <a:p>
            <a:pPr marL="0" indent="0">
              <a:buNone/>
            </a:pPr>
            <a:endParaRPr lang="en-US" altLang="en-US" dirty="0">
              <a:solidFill>
                <a:schemeClr val="bg1"/>
              </a:solidFill>
            </a:endParaRPr>
          </a:p>
          <a:p>
            <a:endParaRPr lang="en-US" dirty="0">
              <a:solidFill>
                <a:schemeClr val="bg1"/>
              </a:solidFill>
            </a:endParaRPr>
          </a:p>
        </p:txBody>
      </p:sp>
      <p:pic>
        <p:nvPicPr>
          <p:cNvPr id="3074" name="Picture 2" descr="Image of a group of workers listening to a speaker" title="Image of a group of workers listening to a speak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340597" y="2150391"/>
            <a:ext cx="4227042" cy="281802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descr="Placeholder with text inside" title="Placeholder with text inside"/>
          <p:cNvSpPr txBox="1">
            <a:spLocks/>
          </p:cNvSpPr>
          <p:nvPr/>
        </p:nvSpPr>
        <p:spPr>
          <a:xfrm>
            <a:off x="188442" y="1450791"/>
            <a:ext cx="4038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schemeClr val="bg1"/>
              </a:solidFill>
            </a:endParaRPr>
          </a:p>
          <a:p>
            <a:endParaRPr lang="en-US" dirty="0">
              <a:solidFill>
                <a:schemeClr val="bg1"/>
              </a:solidFill>
            </a:endParaRPr>
          </a:p>
          <a:p>
            <a:pPr marL="0" indent="0">
              <a:buNone/>
            </a:pPr>
            <a:endParaRPr lang="en-US" dirty="0">
              <a:solidFill>
                <a:schemeClr val="bg1"/>
              </a:solidFill>
            </a:endParaRPr>
          </a:p>
        </p:txBody>
      </p:sp>
      <p:sp>
        <p:nvSpPr>
          <p:cNvPr id="7" name="Content Placeholder 3"/>
          <p:cNvSpPr txBox="1">
            <a:spLocks/>
          </p:cNvSpPr>
          <p:nvPr/>
        </p:nvSpPr>
        <p:spPr>
          <a:xfrm>
            <a:off x="399021" y="1843881"/>
            <a:ext cx="4038600" cy="4038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bg1"/>
                </a:solidFill>
              </a:rPr>
              <a:t>Identifies and minimizes silica hazards</a:t>
            </a:r>
          </a:p>
          <a:p>
            <a:endParaRPr lang="en-US" dirty="0">
              <a:solidFill>
                <a:schemeClr val="bg1"/>
              </a:solidFill>
            </a:endParaRPr>
          </a:p>
          <a:p>
            <a:r>
              <a:rPr lang="en-US" dirty="0">
                <a:solidFill>
                  <a:schemeClr val="bg1"/>
                </a:solidFill>
              </a:rPr>
              <a:t>Employees must know the competent person </a:t>
            </a:r>
          </a:p>
        </p:txBody>
      </p:sp>
      <p:sp>
        <p:nvSpPr>
          <p:cNvPr id="4" name="TextBox 3"/>
          <p:cNvSpPr txBox="1"/>
          <p:nvPr/>
        </p:nvSpPr>
        <p:spPr>
          <a:xfrm>
            <a:off x="6858000" y="4800600"/>
            <a:ext cx="1588218" cy="167819"/>
          </a:xfrm>
          <a:prstGeom prst="rect">
            <a:avLst/>
          </a:prstGeom>
          <a:noFill/>
        </p:spPr>
        <p:txBody>
          <a:bodyPr wrap="square" rtlCol="0">
            <a:spAutoFit/>
          </a:bodyPr>
          <a:lstStyle/>
          <a:p>
            <a:r>
              <a:rPr lang="en-US" sz="500" dirty="0">
                <a:solidFill>
                  <a:schemeClr val="bg1"/>
                </a:solidFill>
              </a:rPr>
              <a:t>Morgan </a:t>
            </a:r>
            <a:r>
              <a:rPr lang="en-US" sz="500" dirty="0" err="1">
                <a:solidFill>
                  <a:schemeClr val="bg1"/>
                </a:solidFill>
              </a:rPr>
              <a:t>Zavertnik</a:t>
            </a:r>
            <a:r>
              <a:rPr lang="en-US" sz="500" dirty="0">
                <a:solidFill>
                  <a:schemeClr val="bg1"/>
                </a:solidFill>
              </a:rPr>
              <a:t>/Hoar Construction/elcosh.org</a:t>
            </a:r>
          </a:p>
        </p:txBody>
      </p:sp>
    </p:spTree>
    <p:extLst>
      <p:ext uri="{BB962C8B-B14F-4D97-AF65-F5344CB8AC3E}">
        <p14:creationId xmlns:p14="http://schemas.microsoft.com/office/powerpoint/2010/main" val="3553937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112" y="106363"/>
            <a:ext cx="8229600" cy="1143000"/>
          </a:xfrm>
        </p:spPr>
        <p:txBody>
          <a:bodyPr>
            <a:normAutofit/>
          </a:bodyPr>
          <a:lstStyle/>
          <a:p>
            <a:r>
              <a:rPr lang="en-US" sz="4000" dirty="0">
                <a:solidFill>
                  <a:schemeClr val="bg1"/>
                </a:solidFill>
              </a:rPr>
              <a:t>Medical Surveillance</a:t>
            </a:r>
          </a:p>
        </p:txBody>
      </p:sp>
      <p:sp>
        <p:nvSpPr>
          <p:cNvPr id="3" name="Content Placeholder 2"/>
          <p:cNvSpPr>
            <a:spLocks noGrp="1"/>
          </p:cNvSpPr>
          <p:nvPr>
            <p:ph idx="1"/>
          </p:nvPr>
        </p:nvSpPr>
        <p:spPr>
          <a:xfrm>
            <a:off x="322351" y="1618261"/>
            <a:ext cx="8229600" cy="1805782"/>
          </a:xfrm>
        </p:spPr>
        <p:txBody>
          <a:bodyPr>
            <a:normAutofit/>
          </a:bodyPr>
          <a:lstStyle/>
          <a:p>
            <a:pPr>
              <a:defRPr/>
            </a:pPr>
            <a:r>
              <a:rPr lang="en-US" altLang="en-US" dirty="0">
                <a:solidFill>
                  <a:schemeClr val="bg1"/>
                </a:solidFill>
              </a:rPr>
              <a:t>For employees who must wear a respirator under the silica standard for 30 or more days/year</a:t>
            </a:r>
          </a:p>
          <a:p>
            <a:endParaRPr lang="en-US" dirty="0"/>
          </a:p>
        </p:txBody>
      </p:sp>
      <p:sp>
        <p:nvSpPr>
          <p:cNvPr id="6" name="Rectangle 5">
            <a:extLst>
              <a:ext uri="{FF2B5EF4-FFF2-40B4-BE49-F238E27FC236}">
                <a16:creationId xmlns:a16="http://schemas.microsoft.com/office/drawing/2014/main" id="{9C4CE697-0BF5-428C-98C1-101AC06006EA}"/>
              </a:ext>
            </a:extLst>
          </p:cNvPr>
          <p:cNvSpPr/>
          <p:nvPr/>
        </p:nvSpPr>
        <p:spPr>
          <a:xfrm>
            <a:off x="6477000" y="6397778"/>
            <a:ext cx="742511" cy="169277"/>
          </a:xfrm>
          <a:prstGeom prst="rect">
            <a:avLst/>
          </a:prstGeom>
        </p:spPr>
        <p:txBody>
          <a:bodyPr wrap="none">
            <a:spAutoFit/>
          </a:bodyPr>
          <a:lstStyle/>
          <a:p>
            <a:r>
              <a:rPr lang="en-US" sz="500" dirty="0">
                <a:solidFill>
                  <a:schemeClr val="tx1">
                    <a:lumMod val="75000"/>
                  </a:schemeClr>
                </a:solidFill>
              </a:rPr>
              <a:t>Amanda Mills/CDC</a:t>
            </a:r>
          </a:p>
        </p:txBody>
      </p:sp>
      <p:sp>
        <p:nvSpPr>
          <p:cNvPr id="4" name="TextBox 3"/>
          <p:cNvSpPr txBox="1"/>
          <p:nvPr/>
        </p:nvSpPr>
        <p:spPr>
          <a:xfrm>
            <a:off x="1295400" y="3276600"/>
            <a:ext cx="4426688" cy="2049792"/>
          </a:xfrm>
          <a:prstGeom prst="rect">
            <a:avLst/>
          </a:prstGeom>
          <a:noFill/>
        </p:spPr>
        <p:txBody>
          <a:bodyPr wrap="square" rtlCol="0">
            <a:spAutoFit/>
          </a:bodyPr>
          <a:lstStyle/>
          <a:p>
            <a:pPr marL="342900" lvl="0" indent="-342900">
              <a:spcBef>
                <a:spcPct val="20000"/>
              </a:spcBef>
              <a:buFont typeface="Arial" panose="020B0604020202020204" pitchFamily="34" charset="0"/>
              <a:buChar char="•"/>
              <a:defRPr/>
            </a:pPr>
            <a:r>
              <a:rPr lang="en-US" altLang="en-US" sz="3200" dirty="0">
                <a:solidFill>
                  <a:prstClr val="black"/>
                </a:solidFill>
              </a:rPr>
              <a:t>Offered:</a:t>
            </a:r>
          </a:p>
          <a:p>
            <a:pPr marL="742950" lvl="1" indent="-285750">
              <a:spcBef>
                <a:spcPct val="20000"/>
              </a:spcBef>
              <a:buFont typeface="Courier New" panose="02070309020205020404" pitchFamily="49" charset="0"/>
              <a:buChar char="o"/>
              <a:defRPr/>
            </a:pPr>
            <a:r>
              <a:rPr lang="en-US" altLang="en-US" sz="2800" dirty="0">
                <a:solidFill>
                  <a:prstClr val="black"/>
                </a:solidFill>
              </a:rPr>
              <a:t>Within 30 days of assignment</a:t>
            </a:r>
          </a:p>
          <a:p>
            <a:pPr marL="742950" lvl="1" indent="-285750">
              <a:spcBef>
                <a:spcPct val="20000"/>
              </a:spcBef>
              <a:buFont typeface="Courier New" panose="02070309020205020404" pitchFamily="49" charset="0"/>
              <a:buChar char="o"/>
              <a:defRPr/>
            </a:pPr>
            <a:r>
              <a:rPr lang="en-US" altLang="en-US" sz="2800" dirty="0">
                <a:solidFill>
                  <a:prstClr val="black"/>
                </a:solidFill>
              </a:rPr>
              <a:t>Every three years</a:t>
            </a:r>
          </a:p>
        </p:txBody>
      </p:sp>
    </p:spTree>
    <p:extLst>
      <p:ext uri="{BB962C8B-B14F-4D97-AF65-F5344CB8AC3E}">
        <p14:creationId xmlns:p14="http://schemas.microsoft.com/office/powerpoint/2010/main" val="2738202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1350"/>
            <a:ext cx="8229600" cy="1143000"/>
          </a:xfrm>
        </p:spPr>
        <p:txBody>
          <a:bodyPr>
            <a:normAutofit/>
          </a:bodyPr>
          <a:lstStyle/>
          <a:p>
            <a:r>
              <a:rPr lang="en-US" sz="4000" dirty="0">
                <a:solidFill>
                  <a:schemeClr val="bg1"/>
                </a:solidFill>
              </a:rPr>
              <a:t>Medical Exams</a:t>
            </a:r>
          </a:p>
        </p:txBody>
      </p:sp>
      <p:sp>
        <p:nvSpPr>
          <p:cNvPr id="3" name="Content Placeholder 2"/>
          <p:cNvSpPr>
            <a:spLocks noGrp="1"/>
          </p:cNvSpPr>
          <p:nvPr>
            <p:ph sz="half" idx="2"/>
          </p:nvPr>
        </p:nvSpPr>
        <p:spPr>
          <a:xfrm>
            <a:off x="5410200" y="2133600"/>
            <a:ext cx="3352800" cy="3200400"/>
          </a:xfrm>
        </p:spPr>
        <p:txBody>
          <a:bodyPr anchor="ctr">
            <a:normAutofit/>
          </a:bodyPr>
          <a:lstStyle/>
          <a:p>
            <a:r>
              <a:rPr lang="en-US" dirty="0">
                <a:solidFill>
                  <a:schemeClr val="bg1"/>
                </a:solidFill>
              </a:rPr>
              <a:t>Medical and work history</a:t>
            </a:r>
          </a:p>
          <a:p>
            <a:pPr marL="0" indent="0">
              <a:buNone/>
            </a:pPr>
            <a:endParaRPr lang="en-US" dirty="0">
              <a:solidFill>
                <a:schemeClr val="bg1"/>
              </a:solidFill>
            </a:endParaRPr>
          </a:p>
          <a:p>
            <a:r>
              <a:rPr lang="en-US" dirty="0">
                <a:solidFill>
                  <a:schemeClr val="bg1"/>
                </a:solidFill>
              </a:rPr>
              <a:t>Physical exam </a:t>
            </a:r>
          </a:p>
          <a:p>
            <a:endParaRPr lang="en-US" dirty="0">
              <a:solidFill>
                <a:schemeClr val="bg1"/>
              </a:solidFill>
            </a:endParaRPr>
          </a:p>
          <a:p>
            <a:r>
              <a:rPr lang="en-US" dirty="0">
                <a:solidFill>
                  <a:schemeClr val="bg1"/>
                </a:solidFill>
              </a:rPr>
              <a:t>X-rays</a:t>
            </a:r>
          </a:p>
        </p:txBody>
      </p:sp>
      <p:pic>
        <p:nvPicPr>
          <p:cNvPr id="5" name="Picture 4" descr="Two images of chest x-rays, one showing good lungs and one with solids in the lungs" title="Two images of chest x-rays, one showing good lungs and one with solids in the lung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886200"/>
            <a:ext cx="4364074" cy="2390338"/>
          </a:xfrm>
          <a:prstGeom prst="rect">
            <a:avLst/>
          </a:prstGeom>
        </p:spPr>
      </p:pic>
      <p:pic>
        <p:nvPicPr>
          <p:cNvPr id="4" name="Picture 3" descr="Lauren Bishop/CDC&#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986" y="1430186"/>
            <a:ext cx="4437888" cy="2164080"/>
          </a:xfrm>
          <a:prstGeom prst="rect">
            <a:avLst/>
          </a:prstGeom>
        </p:spPr>
      </p:pic>
    </p:spTree>
    <p:extLst>
      <p:ext uri="{BB962C8B-B14F-4D97-AF65-F5344CB8AC3E}">
        <p14:creationId xmlns:p14="http://schemas.microsoft.com/office/powerpoint/2010/main" val="26451808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281" y="148339"/>
            <a:ext cx="8229600" cy="1143000"/>
          </a:xfrm>
        </p:spPr>
        <p:txBody>
          <a:bodyPr>
            <a:normAutofit/>
          </a:bodyPr>
          <a:lstStyle/>
          <a:p>
            <a:r>
              <a:rPr lang="en-US" sz="4000" dirty="0">
                <a:solidFill>
                  <a:schemeClr val="bg1"/>
                </a:solidFill>
              </a:rPr>
              <a:t>Medical Exams - Test</a:t>
            </a:r>
          </a:p>
        </p:txBody>
      </p:sp>
      <p:pic>
        <p:nvPicPr>
          <p:cNvPr id="6" name="Picture 3" descr="Image of a nurse giving a female a TB test&#10;O:\Silica\Rollout Final Rule\Training Program\skin tb_testing.jpg" title="Image of a nurse giving a female a TB tes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80748" y="3473681"/>
            <a:ext cx="3806588" cy="25428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descr="Box with Tuberculosis (TB test)" title="Box with Tuberculosis (TB test)"/>
          <p:cNvGraphicFramePr>
            <a:graphicFrameLocks noGrp="1"/>
          </p:cNvGraphicFramePr>
          <p:nvPr>
            <p:extLst>
              <p:ext uri="{D42A27DB-BD31-4B8C-83A1-F6EECF244321}">
                <p14:modId xmlns:p14="http://schemas.microsoft.com/office/powerpoint/2010/main" val="4037936372"/>
              </p:ext>
            </p:extLst>
          </p:nvPr>
        </p:nvGraphicFramePr>
        <p:xfrm>
          <a:off x="582481" y="5187774"/>
          <a:ext cx="4038600" cy="57912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20000"/>
                    </a:ext>
                  </a:extLst>
                </a:gridCol>
              </a:tblGrid>
              <a:tr h="457200">
                <a:tc>
                  <a:txBody>
                    <a:bodyPr/>
                    <a:lstStyle/>
                    <a:p>
                      <a:pPr marL="0" indent="0" algn="ctr">
                        <a:buFont typeface="Arial" panose="020B0604020202020204" pitchFamily="34" charset="0"/>
                        <a:buNone/>
                      </a:pPr>
                      <a:r>
                        <a:rPr lang="en-US" sz="3200" b="0" dirty="0">
                          <a:ln>
                            <a:noFill/>
                          </a:ln>
                          <a:solidFill>
                            <a:schemeClr val="bg1"/>
                          </a:solidFill>
                        </a:rPr>
                        <a:t>Lung function test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8" name="Table 7" descr="Box with Tuberculosis (TB test)" title="Box with Tuberculosis (TB test)"/>
          <p:cNvGraphicFramePr>
            <a:graphicFrameLocks noGrp="1"/>
          </p:cNvGraphicFramePr>
          <p:nvPr>
            <p:extLst>
              <p:ext uri="{D42A27DB-BD31-4B8C-83A1-F6EECF244321}">
                <p14:modId xmlns:p14="http://schemas.microsoft.com/office/powerpoint/2010/main" val="1729967804"/>
              </p:ext>
            </p:extLst>
          </p:nvPr>
        </p:nvGraphicFramePr>
        <p:xfrm>
          <a:off x="4530648" y="1864937"/>
          <a:ext cx="4107248" cy="669951"/>
        </p:xfrm>
        <a:graphic>
          <a:graphicData uri="http://schemas.openxmlformats.org/drawingml/2006/table">
            <a:tbl>
              <a:tblPr firstRow="1" bandRow="1">
                <a:tableStyleId>{5C22544A-7EE6-4342-B048-85BDC9FD1C3A}</a:tableStyleId>
              </a:tblPr>
              <a:tblGrid>
                <a:gridCol w="4107248">
                  <a:extLst>
                    <a:ext uri="{9D8B030D-6E8A-4147-A177-3AD203B41FA5}">
                      <a16:colId xmlns:a16="http://schemas.microsoft.com/office/drawing/2014/main" val="20000"/>
                    </a:ext>
                  </a:extLst>
                </a:gridCol>
              </a:tblGrid>
              <a:tr h="669951">
                <a:tc>
                  <a:txBody>
                    <a:bodyPr/>
                    <a:lstStyle/>
                    <a:p>
                      <a:pPr marL="0" indent="0" algn="ctr">
                        <a:buFont typeface="Arial" panose="020B0604020202020204" pitchFamily="34" charset="0"/>
                        <a:buNone/>
                      </a:pPr>
                      <a:r>
                        <a:rPr lang="en-US" sz="3100" b="0" dirty="0">
                          <a:solidFill>
                            <a:schemeClr val="bg1"/>
                          </a:solidFill>
                        </a:rPr>
                        <a:t>Tuberculosis (TB</a:t>
                      </a:r>
                      <a:r>
                        <a:rPr lang="en-US" sz="3100" b="0" baseline="0" dirty="0">
                          <a:solidFill>
                            <a:schemeClr val="bg1"/>
                          </a:solidFill>
                        </a:rPr>
                        <a:t> t</a:t>
                      </a:r>
                      <a:r>
                        <a:rPr lang="en-US" sz="3100" b="0" dirty="0">
                          <a:solidFill>
                            <a:schemeClr val="bg1"/>
                          </a:solidFill>
                        </a:rPr>
                        <a:t>est)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9" name="TextBox 8"/>
          <p:cNvSpPr txBox="1"/>
          <p:nvPr/>
        </p:nvSpPr>
        <p:spPr>
          <a:xfrm>
            <a:off x="4680748" y="5847205"/>
            <a:ext cx="457200" cy="184666"/>
          </a:xfrm>
          <a:prstGeom prst="rect">
            <a:avLst/>
          </a:prstGeom>
          <a:noFill/>
        </p:spPr>
        <p:txBody>
          <a:bodyPr wrap="square" rtlCol="0">
            <a:spAutoFit/>
          </a:bodyPr>
          <a:lstStyle/>
          <a:p>
            <a:r>
              <a:rPr lang="en-US" sz="600" dirty="0">
                <a:solidFill>
                  <a:schemeClr val="bg1"/>
                </a:solidFill>
              </a:rPr>
              <a:t>CDC</a:t>
            </a:r>
          </a:p>
        </p:txBody>
      </p:sp>
      <p:sp>
        <p:nvSpPr>
          <p:cNvPr id="11" name="Up Arrow 10" descr="Image if an arrow pointing up to Image above" title="Image if an arrow pointing up to Image above"/>
          <p:cNvSpPr/>
          <p:nvPr/>
        </p:nvSpPr>
        <p:spPr>
          <a:xfrm>
            <a:off x="2484052" y="4388839"/>
            <a:ext cx="235458" cy="6546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descr="Image if an arrow pointing up to Image below" title="Image if an arrow pointing up to Image below"/>
          <p:cNvSpPr/>
          <p:nvPr/>
        </p:nvSpPr>
        <p:spPr>
          <a:xfrm>
            <a:off x="6466567" y="2593676"/>
            <a:ext cx="234950" cy="654050"/>
          </a:xfrm>
          <a:prstGeom prst="upArrow">
            <a:avLst/>
          </a:prstGeom>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3" name="Picture 2" descr="Vitalograph, http://vitalograph.com/imagelibrary&#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670" y="1492000"/>
            <a:ext cx="3803904" cy="2663952"/>
          </a:xfrm>
          <a:prstGeom prst="rect">
            <a:avLst/>
          </a:prstGeom>
        </p:spPr>
      </p:pic>
    </p:spTree>
    <p:extLst>
      <p:ext uri="{BB962C8B-B14F-4D97-AF65-F5344CB8AC3E}">
        <p14:creationId xmlns:p14="http://schemas.microsoft.com/office/powerpoint/2010/main" val="2636574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774" y="54788"/>
            <a:ext cx="8229600" cy="1143000"/>
          </a:xfrm>
        </p:spPr>
        <p:txBody>
          <a:bodyPr>
            <a:normAutofit fontScale="90000"/>
          </a:bodyPr>
          <a:lstStyle/>
          <a:p>
            <a:r>
              <a:rPr lang="en-US" dirty="0">
                <a:solidFill>
                  <a:schemeClr val="bg1"/>
                </a:solidFill>
              </a:rPr>
              <a:t>Why Medical Exams are Important</a:t>
            </a:r>
            <a:endParaRPr lang="en-US" dirty="0"/>
          </a:p>
        </p:txBody>
      </p:sp>
      <p:sp>
        <p:nvSpPr>
          <p:cNvPr id="4" name="Content Placeholder 3"/>
          <p:cNvSpPr>
            <a:spLocks noGrp="1"/>
          </p:cNvSpPr>
          <p:nvPr>
            <p:ph sz="half" idx="2"/>
          </p:nvPr>
        </p:nvSpPr>
        <p:spPr>
          <a:xfrm>
            <a:off x="579590" y="5215928"/>
            <a:ext cx="3673019" cy="1600200"/>
          </a:xfrm>
        </p:spPr>
        <p:txBody>
          <a:bodyPr/>
          <a:lstStyle/>
          <a:p>
            <a:pPr marL="0" indent="0" algn="ctr">
              <a:buNone/>
            </a:pPr>
            <a:r>
              <a:rPr lang="en-US" dirty="0">
                <a:solidFill>
                  <a:schemeClr val="bg1"/>
                </a:solidFill>
              </a:rPr>
              <a:t>Find disease or  increased sensitivity to silica exposure</a:t>
            </a:r>
          </a:p>
          <a:p>
            <a:endParaRPr lang="en-US" dirty="0">
              <a:solidFill>
                <a:schemeClr val="bg1"/>
              </a:solidFill>
            </a:endParaRPr>
          </a:p>
          <a:p>
            <a:endParaRPr lang="en-US" dirty="0">
              <a:solidFill>
                <a:schemeClr val="bg1"/>
              </a:solidFill>
            </a:endParaRPr>
          </a:p>
          <a:p>
            <a:pPr marL="0" indent="0">
              <a:buNone/>
            </a:pPr>
            <a:endParaRPr lang="en-US" dirty="0">
              <a:solidFill>
                <a:schemeClr val="bg1"/>
              </a:solidFill>
            </a:endParaRPr>
          </a:p>
        </p:txBody>
      </p:sp>
      <p:pic>
        <p:nvPicPr>
          <p:cNvPr id="8" name="Content Placeholder 7" descr="Image of x-ray of a lung showing health issues" title="Image of x-ray of a lung showing health issues"/>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48728"/>
          <a:stretch/>
        </p:blipFill>
        <p:spPr>
          <a:xfrm>
            <a:off x="1053548" y="1432188"/>
            <a:ext cx="2725104" cy="2911212"/>
          </a:xfrm>
          <a:prstGeom prst="rect">
            <a:avLst/>
          </a:prstGeom>
        </p:spPr>
      </p:pic>
      <p:pic>
        <p:nvPicPr>
          <p:cNvPr id="6" name="Picture 5" descr="Image of a man donning a full face respirator&#10;C:\Users\aiannucci\Downloads\29309197061_f4e8aa8f64_m.jpg" title="Image of a man donning a full face respirator"/>
          <p:cNvPicPr/>
          <p:nvPr/>
        </p:nvPicPr>
        <p:blipFill rotWithShape="1">
          <a:blip r:embed="rId4">
            <a:extLst>
              <a:ext uri="{28A0092B-C50C-407E-A947-70E740481C1C}">
                <a14:useLocalDpi xmlns:a14="http://schemas.microsoft.com/office/drawing/2010/main" val="0"/>
              </a:ext>
            </a:extLst>
          </a:blip>
          <a:srcRect t="12314"/>
          <a:stretch/>
        </p:blipFill>
        <p:spPr bwMode="auto">
          <a:xfrm>
            <a:off x="5071521" y="2880970"/>
            <a:ext cx="2895600" cy="383249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p:cNvSpPr txBox="1">
            <a:spLocks/>
          </p:cNvSpPr>
          <p:nvPr/>
        </p:nvSpPr>
        <p:spPr>
          <a:xfrm>
            <a:off x="4578331" y="1197788"/>
            <a:ext cx="3881979" cy="93600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bg1"/>
                </a:solidFill>
              </a:rPr>
              <a:t>Determine fitness to use respirator</a:t>
            </a:r>
          </a:p>
        </p:txBody>
      </p:sp>
      <p:sp>
        <p:nvSpPr>
          <p:cNvPr id="9" name="TextBox 8"/>
          <p:cNvSpPr txBox="1"/>
          <p:nvPr/>
        </p:nvSpPr>
        <p:spPr>
          <a:xfrm>
            <a:off x="5410200" y="6544191"/>
            <a:ext cx="1447800" cy="169277"/>
          </a:xfrm>
          <a:prstGeom prst="rect">
            <a:avLst/>
          </a:prstGeom>
          <a:noFill/>
        </p:spPr>
        <p:txBody>
          <a:bodyPr wrap="square" rtlCol="0">
            <a:spAutoFit/>
          </a:bodyPr>
          <a:lstStyle/>
          <a:p>
            <a:r>
              <a:rPr lang="en-US" sz="500" dirty="0">
                <a:solidFill>
                  <a:schemeClr val="tx1">
                    <a:lumMod val="95000"/>
                  </a:schemeClr>
                </a:solidFill>
              </a:rPr>
              <a:t>Department of Labor/Shawn T Moore</a:t>
            </a:r>
          </a:p>
        </p:txBody>
      </p:sp>
      <p:sp>
        <p:nvSpPr>
          <p:cNvPr id="10" name="Up Arrow 9" descr="Image if an arrow pointing up to Image above" title="Image if an arrow pointing up to Image above"/>
          <p:cNvSpPr/>
          <p:nvPr/>
        </p:nvSpPr>
        <p:spPr>
          <a:xfrm>
            <a:off x="2298371" y="4489620"/>
            <a:ext cx="235458" cy="6546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descr="Image if an arrow pointing up to Image below" title="Image if an arrow pointing up to Image below"/>
          <p:cNvSpPr/>
          <p:nvPr/>
        </p:nvSpPr>
        <p:spPr>
          <a:xfrm>
            <a:off x="6401846" y="2096900"/>
            <a:ext cx="234950" cy="654050"/>
          </a:xfrm>
          <a:prstGeom prst="upArrow">
            <a:avLst/>
          </a:prstGeom>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p14="http://schemas.microsoft.com/office/powerpoint/2010/main" val="35853312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solidFill>
                  <a:schemeClr val="bg1"/>
                </a:solidFill>
              </a:rPr>
              <a:t>Medical Report for the Employee</a:t>
            </a:r>
            <a:endParaRPr lang="en-US" dirty="0"/>
          </a:p>
        </p:txBody>
      </p:sp>
      <p:sp>
        <p:nvSpPr>
          <p:cNvPr id="4" name="Content Placeholder 3"/>
          <p:cNvSpPr>
            <a:spLocks noGrp="1"/>
          </p:cNvSpPr>
          <p:nvPr>
            <p:ph sz="half" idx="2"/>
          </p:nvPr>
        </p:nvSpPr>
        <p:spPr>
          <a:xfrm>
            <a:off x="1181100" y="4191000"/>
            <a:ext cx="6781800" cy="2316162"/>
          </a:xfrm>
        </p:spPr>
        <p:txBody>
          <a:bodyPr>
            <a:normAutofit lnSpcReduction="10000"/>
          </a:bodyPr>
          <a:lstStyle/>
          <a:p>
            <a:r>
              <a:rPr lang="en-US" dirty="0">
                <a:solidFill>
                  <a:schemeClr val="bg1"/>
                </a:solidFill>
              </a:rPr>
              <a:t>Medical conditions</a:t>
            </a:r>
          </a:p>
          <a:p>
            <a:r>
              <a:rPr lang="en-US" dirty="0">
                <a:solidFill>
                  <a:schemeClr val="bg1"/>
                </a:solidFill>
              </a:rPr>
              <a:t>Recommended limitations on respirator use and exposure to silica</a:t>
            </a:r>
          </a:p>
          <a:p>
            <a:r>
              <a:rPr lang="en-US" dirty="0">
                <a:solidFill>
                  <a:schemeClr val="bg1"/>
                </a:solidFill>
              </a:rPr>
              <a:t>Recommendation for specialist exam</a:t>
            </a:r>
          </a:p>
          <a:p>
            <a:r>
              <a:rPr lang="en-US" b="1" dirty="0">
                <a:solidFill>
                  <a:schemeClr val="bg1"/>
                </a:solidFill>
              </a:rPr>
              <a:t>Only goes to the employee</a:t>
            </a:r>
          </a:p>
          <a:p>
            <a:endParaRPr lang="en-US" dirty="0">
              <a:solidFill>
                <a:schemeClr val="bg1"/>
              </a:solidFill>
            </a:endParaRPr>
          </a:p>
        </p:txBody>
      </p:sp>
      <p:pic>
        <p:nvPicPr>
          <p:cNvPr id="3" name="Picture 2" descr="filling out a form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709" y="1456079"/>
            <a:ext cx="3834581" cy="2566219"/>
          </a:xfrm>
          <a:prstGeom prst="rect">
            <a:avLst/>
          </a:prstGeom>
        </p:spPr>
      </p:pic>
    </p:spTree>
    <p:extLst>
      <p:ext uri="{BB962C8B-B14F-4D97-AF65-F5344CB8AC3E}">
        <p14:creationId xmlns:p14="http://schemas.microsoft.com/office/powerpoint/2010/main" val="2388075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3135"/>
            <a:ext cx="8229600" cy="1219200"/>
          </a:xfrm>
        </p:spPr>
        <p:txBody>
          <a:bodyPr>
            <a:normAutofit fontScale="90000"/>
          </a:bodyPr>
          <a:lstStyle/>
          <a:p>
            <a:r>
              <a:rPr lang="en-US" dirty="0">
                <a:solidFill>
                  <a:schemeClr val="bg1"/>
                </a:solidFill>
              </a:rPr>
              <a:t>Medical Opinion for the Employer</a:t>
            </a:r>
            <a:endParaRPr lang="en-US" dirty="0"/>
          </a:p>
        </p:txBody>
      </p:sp>
      <p:sp>
        <p:nvSpPr>
          <p:cNvPr id="4" name="Content Placeholder 3"/>
          <p:cNvSpPr>
            <a:spLocks noGrp="1"/>
          </p:cNvSpPr>
          <p:nvPr>
            <p:ph sz="half" idx="2"/>
          </p:nvPr>
        </p:nvSpPr>
        <p:spPr>
          <a:xfrm>
            <a:off x="1071936" y="4394872"/>
            <a:ext cx="6876348" cy="1676400"/>
          </a:xfrm>
        </p:spPr>
        <p:txBody>
          <a:bodyPr>
            <a:normAutofit fontScale="92500" lnSpcReduction="10000"/>
          </a:bodyPr>
          <a:lstStyle/>
          <a:p>
            <a:r>
              <a:rPr lang="en-US" dirty="0">
                <a:solidFill>
                  <a:schemeClr val="bg1"/>
                </a:solidFill>
              </a:rPr>
              <a:t>Additional information requiring employee consent: </a:t>
            </a:r>
          </a:p>
          <a:p>
            <a:pPr lvl="1"/>
            <a:r>
              <a:rPr lang="en-US" dirty="0">
                <a:solidFill>
                  <a:schemeClr val="bg1"/>
                </a:solidFill>
              </a:rPr>
              <a:t>Recommended exposure limitations</a:t>
            </a:r>
          </a:p>
          <a:p>
            <a:pPr lvl="1"/>
            <a:r>
              <a:rPr lang="en-US" dirty="0">
                <a:solidFill>
                  <a:schemeClr val="bg1"/>
                </a:solidFill>
              </a:rPr>
              <a:t>Recommendation for specialist exam</a:t>
            </a:r>
          </a:p>
        </p:txBody>
      </p:sp>
      <p:sp>
        <p:nvSpPr>
          <p:cNvPr id="7" name="Content Placeholder 3"/>
          <p:cNvSpPr txBox="1">
            <a:spLocks/>
          </p:cNvSpPr>
          <p:nvPr/>
        </p:nvSpPr>
        <p:spPr>
          <a:xfrm>
            <a:off x="1071936" y="1829374"/>
            <a:ext cx="3128924" cy="2366788"/>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Only medical info included:</a:t>
            </a:r>
          </a:p>
          <a:p>
            <a:pPr lvl="1"/>
            <a:r>
              <a:rPr lang="en-US" dirty="0">
                <a:solidFill>
                  <a:schemeClr val="bg1"/>
                </a:solidFill>
              </a:rPr>
              <a:t>Recommended respirator limitations</a:t>
            </a:r>
          </a:p>
          <a:p>
            <a:pPr marL="0" indent="0">
              <a:buNone/>
            </a:pPr>
            <a:endParaRPr lang="en-US" dirty="0">
              <a:solidFill>
                <a:schemeClr val="bg1"/>
              </a:solidFill>
            </a:endParaRPr>
          </a:p>
        </p:txBody>
      </p:sp>
      <p:pic>
        <p:nvPicPr>
          <p:cNvPr id="3" name="Picture 2" descr="Photo by rawpixel.com on Unsplash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556663"/>
            <a:ext cx="3418114" cy="2623457"/>
          </a:xfrm>
          <a:prstGeom prst="rect">
            <a:avLst/>
          </a:prstGeom>
        </p:spPr>
      </p:pic>
    </p:spTree>
    <p:extLst>
      <p:ext uri="{BB962C8B-B14F-4D97-AF65-F5344CB8AC3E}">
        <p14:creationId xmlns:p14="http://schemas.microsoft.com/office/powerpoint/2010/main" val="1285252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What You Will Learn - Standard</a:t>
            </a:r>
            <a:endParaRPr lang="en-US" sz="4000" dirty="0"/>
          </a:p>
        </p:txBody>
      </p:sp>
      <p:sp>
        <p:nvSpPr>
          <p:cNvPr id="4" name="Content Placeholder 3"/>
          <p:cNvSpPr>
            <a:spLocks noGrp="1"/>
          </p:cNvSpPr>
          <p:nvPr>
            <p:ph sz="half" idx="1"/>
          </p:nvPr>
        </p:nvSpPr>
        <p:spPr>
          <a:xfrm>
            <a:off x="457200" y="5529940"/>
            <a:ext cx="4358880" cy="727282"/>
          </a:xfrm>
        </p:spPr>
        <p:txBody>
          <a:bodyPr>
            <a:noAutofit/>
          </a:bodyPr>
          <a:lstStyle/>
          <a:p>
            <a:pPr marL="6350" lvl="7" indent="0">
              <a:buNone/>
            </a:pPr>
            <a:r>
              <a:rPr lang="en-US" sz="3200" dirty="0">
                <a:solidFill>
                  <a:schemeClr val="bg1"/>
                </a:solidFill>
              </a:rPr>
              <a:t>Workplace protections    </a:t>
            </a:r>
          </a:p>
        </p:txBody>
      </p:sp>
      <p:sp>
        <p:nvSpPr>
          <p:cNvPr id="5" name="Content Placeholder 4"/>
          <p:cNvSpPr>
            <a:spLocks noGrp="1"/>
          </p:cNvSpPr>
          <p:nvPr>
            <p:ph sz="half" idx="2"/>
          </p:nvPr>
        </p:nvSpPr>
        <p:spPr>
          <a:xfrm>
            <a:off x="5105400" y="1546943"/>
            <a:ext cx="3261881" cy="571965"/>
          </a:xfrm>
        </p:spPr>
        <p:txBody>
          <a:bodyPr>
            <a:normAutofit lnSpcReduction="10000"/>
          </a:bodyPr>
          <a:lstStyle/>
          <a:p>
            <a:pPr marL="0" lvl="7" indent="0" algn="ctr">
              <a:buNone/>
            </a:pPr>
            <a:r>
              <a:rPr lang="en-US" sz="3200" dirty="0">
                <a:solidFill>
                  <a:schemeClr val="bg1"/>
                </a:solidFill>
              </a:rPr>
              <a:t>Silica standard</a:t>
            </a:r>
          </a:p>
          <a:p>
            <a:endParaRPr lang="en-US" dirty="0"/>
          </a:p>
        </p:txBody>
      </p:sp>
      <p:pic>
        <p:nvPicPr>
          <p:cNvPr id="2050" name="Picture 2" descr="C:\Users\aiannucci\AppData\Local\Microsoft\Windows\Temporary Internet Files\Content.Outlook\I0NFW2OM\DWH050K_A1.jpg" title="Man drilling into concrete using a machine to collect dust during drilling"/>
          <p:cNvPicPr>
            <a:picLocks noChangeAspect="1" noChangeArrowheads="1"/>
          </p:cNvPicPr>
          <p:nvPr/>
        </p:nvPicPr>
        <p:blipFill rotWithShape="1">
          <a:blip r:embed="rId3">
            <a:extLst>
              <a:ext uri="{28A0092B-C50C-407E-A947-70E740481C1C}">
                <a14:useLocalDpi xmlns:a14="http://schemas.microsoft.com/office/drawing/2010/main" val="0"/>
              </a:ext>
            </a:extLst>
          </a:blip>
          <a:srcRect l="980" r="980"/>
          <a:stretch/>
        </p:blipFill>
        <p:spPr bwMode="auto">
          <a:xfrm>
            <a:off x="1112640" y="1581927"/>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16200000">
            <a:off x="3304422" y="3868776"/>
            <a:ext cx="1515158" cy="169277"/>
          </a:xfrm>
          <a:prstGeom prst="rect">
            <a:avLst/>
          </a:prstGeom>
        </p:spPr>
        <p:txBody>
          <a:bodyPr wrap="none">
            <a:spAutoFit/>
          </a:bodyPr>
          <a:lstStyle/>
          <a:p>
            <a:r>
              <a:rPr lang="en-US" sz="500" dirty="0">
                <a:solidFill>
                  <a:schemeClr val="bg1"/>
                </a:solidFill>
              </a:rPr>
              <a:t>Photo courtesy of </a:t>
            </a:r>
            <a:r>
              <a:rPr lang="en-US" sz="500" dirty="0" err="1">
                <a:solidFill>
                  <a:schemeClr val="bg1"/>
                </a:solidFill>
              </a:rPr>
              <a:t>D</a:t>
            </a:r>
            <a:r>
              <a:rPr lang="en-US" sz="500" cap="small" dirty="0" err="1">
                <a:solidFill>
                  <a:schemeClr val="bg1"/>
                </a:solidFill>
              </a:rPr>
              <a:t>e</a:t>
            </a:r>
            <a:r>
              <a:rPr lang="en-US" sz="500" dirty="0" err="1">
                <a:solidFill>
                  <a:schemeClr val="bg1"/>
                </a:solidFill>
              </a:rPr>
              <a:t>WALT</a:t>
            </a:r>
            <a:r>
              <a:rPr lang="en-US" sz="500" dirty="0">
                <a:solidFill>
                  <a:schemeClr val="bg1"/>
                </a:solidFill>
              </a:rPr>
              <a:t> Industrial Tool Co</a:t>
            </a:r>
            <a:r>
              <a:rPr lang="en-US" sz="500" dirty="0">
                <a:solidFill>
                  <a:schemeClr val="bg1">
                    <a:lumMod val="50000"/>
                    <a:lumOff val="50000"/>
                  </a:schemeClr>
                </a:solidFill>
              </a:rPr>
              <a:t>.</a:t>
            </a:r>
          </a:p>
        </p:txBody>
      </p:sp>
      <p:pic>
        <p:nvPicPr>
          <p:cNvPr id="10" name="Picture 9" descr="Image of a federal Register paper" title="Image of a federal Register pape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22415">
            <a:off x="5524807" y="3095947"/>
            <a:ext cx="2277875" cy="2988300"/>
          </a:xfrm>
          <a:prstGeom prst="rect">
            <a:avLst/>
          </a:prstGeom>
          <a:noFill/>
          <a:ln>
            <a:noFill/>
          </a:ln>
          <a:scene3d>
            <a:camera prst="orthographicFront">
              <a:rot lat="0" lon="0" rev="20099999"/>
            </a:camera>
            <a:lightRig rig="threePt" dir="t"/>
          </a:scene3d>
        </p:spPr>
      </p:pic>
      <p:sp>
        <p:nvSpPr>
          <p:cNvPr id="11" name="Up Arrow 10" descr="Image if an arrow pointing up to Image above" title="Image if an arrow pointing up to Image above"/>
          <p:cNvSpPr/>
          <p:nvPr/>
        </p:nvSpPr>
        <p:spPr>
          <a:xfrm>
            <a:off x="2518911" y="4794216"/>
            <a:ext cx="235458" cy="6546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mage if an arrow pointing up to Image below" title="Image if an arrow pointing up to Image below"/>
          <p:cNvPicPr>
            <a:picLocks noChangeAspect="1"/>
          </p:cNvPicPr>
          <p:nvPr/>
        </p:nvPicPr>
        <p:blipFill>
          <a:blip r:embed="rId5"/>
          <a:stretch>
            <a:fillRect/>
          </a:stretch>
        </p:blipFill>
        <p:spPr>
          <a:xfrm rot="10800000">
            <a:off x="6590023" y="2118908"/>
            <a:ext cx="292633" cy="682811"/>
          </a:xfrm>
          <a:prstGeom prst="rect">
            <a:avLst/>
          </a:prstGeom>
        </p:spPr>
      </p:pic>
    </p:spTree>
    <p:extLst>
      <p:ext uri="{BB962C8B-B14F-4D97-AF65-F5344CB8AC3E}">
        <p14:creationId xmlns:p14="http://schemas.microsoft.com/office/powerpoint/2010/main" val="40297389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fontScale="90000"/>
          </a:bodyPr>
          <a:lstStyle/>
          <a:p>
            <a:r>
              <a:rPr lang="en-US" dirty="0">
                <a:solidFill>
                  <a:schemeClr val="bg1"/>
                </a:solidFill>
              </a:rPr>
              <a:t>Employee’s Copy of the Employer’s</a:t>
            </a:r>
            <a:br>
              <a:rPr lang="en-US" dirty="0">
                <a:solidFill>
                  <a:schemeClr val="bg1"/>
                </a:solidFill>
              </a:rPr>
            </a:br>
            <a:r>
              <a:rPr lang="en-US" dirty="0">
                <a:solidFill>
                  <a:schemeClr val="bg1"/>
                </a:solidFill>
              </a:rPr>
              <a:t>Written Medical Opinion</a:t>
            </a:r>
            <a:endParaRPr lang="en-US" dirty="0"/>
          </a:p>
        </p:txBody>
      </p:sp>
      <p:sp>
        <p:nvSpPr>
          <p:cNvPr id="3" name="Content Placeholder 2"/>
          <p:cNvSpPr>
            <a:spLocks noGrp="1"/>
          </p:cNvSpPr>
          <p:nvPr>
            <p:ph sz="half" idx="1"/>
          </p:nvPr>
        </p:nvSpPr>
        <p:spPr>
          <a:xfrm>
            <a:off x="457200" y="1752600"/>
            <a:ext cx="4038600" cy="4525963"/>
          </a:xfrm>
          <a:solidFill>
            <a:schemeClr val="accent1"/>
          </a:solidFill>
          <a:ln w="63500" cmpd="thinThick">
            <a:solidFill>
              <a:schemeClr val="bg1"/>
            </a:solidFill>
          </a:ln>
        </p:spPr>
        <p:txBody>
          <a:bodyPr/>
          <a:lstStyle/>
          <a:p>
            <a:pPr marL="0" indent="0" algn="ctr">
              <a:buNone/>
            </a:pPr>
            <a:endParaRPr lang="en-US" dirty="0">
              <a:solidFill>
                <a:schemeClr val="bg1"/>
              </a:solidFill>
            </a:endParaRPr>
          </a:p>
          <a:p>
            <a:pPr marL="0" indent="0" algn="ctr">
              <a:buNone/>
            </a:pPr>
            <a:endParaRPr lang="en-US" dirty="0">
              <a:solidFill>
                <a:schemeClr val="bg1"/>
              </a:solidFill>
            </a:endParaRPr>
          </a:p>
          <a:p>
            <a:pPr marL="0" indent="0" algn="ctr">
              <a:buNone/>
            </a:pPr>
            <a:r>
              <a:rPr lang="en-US" sz="3200" i="1" dirty="0">
                <a:solidFill>
                  <a:schemeClr val="bg1"/>
                </a:solidFill>
              </a:rPr>
              <a:t>Written</a:t>
            </a:r>
          </a:p>
          <a:p>
            <a:pPr marL="0" indent="0" algn="ctr">
              <a:buNone/>
            </a:pPr>
            <a:r>
              <a:rPr lang="en-US" sz="3200" i="1" dirty="0">
                <a:solidFill>
                  <a:schemeClr val="bg1"/>
                </a:solidFill>
              </a:rPr>
              <a:t>Medical </a:t>
            </a:r>
          </a:p>
          <a:p>
            <a:pPr marL="0" indent="0" algn="ctr">
              <a:buNone/>
            </a:pPr>
            <a:r>
              <a:rPr lang="en-US" sz="3200" i="1" dirty="0">
                <a:solidFill>
                  <a:schemeClr val="bg1"/>
                </a:solidFill>
              </a:rPr>
              <a:t>Opinion </a:t>
            </a:r>
          </a:p>
        </p:txBody>
      </p:sp>
      <p:sp>
        <p:nvSpPr>
          <p:cNvPr id="4" name="Content Placeholder 3"/>
          <p:cNvSpPr>
            <a:spLocks noGrp="1"/>
          </p:cNvSpPr>
          <p:nvPr>
            <p:ph sz="half" idx="2"/>
          </p:nvPr>
        </p:nvSpPr>
        <p:spPr>
          <a:xfrm>
            <a:off x="4800600" y="1752600"/>
            <a:ext cx="4038600" cy="4525963"/>
          </a:xfrm>
        </p:spPr>
        <p:txBody>
          <a:bodyPr anchor="ctr"/>
          <a:lstStyle/>
          <a:p>
            <a:r>
              <a:rPr lang="en-US" dirty="0">
                <a:solidFill>
                  <a:schemeClr val="bg1"/>
                </a:solidFill>
              </a:rPr>
              <a:t>Employees also get a copy</a:t>
            </a:r>
          </a:p>
          <a:p>
            <a:pPr marL="0" indent="0">
              <a:buNone/>
            </a:pPr>
            <a:endParaRPr lang="en-US" dirty="0">
              <a:solidFill>
                <a:schemeClr val="bg1"/>
              </a:solidFill>
            </a:endParaRPr>
          </a:p>
          <a:p>
            <a:r>
              <a:rPr lang="en-US" dirty="0">
                <a:solidFill>
                  <a:schemeClr val="bg1"/>
                </a:solidFill>
              </a:rPr>
              <a:t>Proof of exam for future employers</a:t>
            </a:r>
          </a:p>
        </p:txBody>
      </p:sp>
    </p:spTree>
    <p:extLst>
      <p:ext uri="{BB962C8B-B14F-4D97-AF65-F5344CB8AC3E}">
        <p14:creationId xmlns:p14="http://schemas.microsoft.com/office/powerpoint/2010/main" val="3834424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680" y="152400"/>
            <a:ext cx="8229600" cy="1143000"/>
          </a:xfrm>
        </p:spPr>
        <p:txBody>
          <a:bodyPr>
            <a:normAutofit/>
          </a:bodyPr>
          <a:lstStyle/>
          <a:p>
            <a:r>
              <a:rPr lang="en-US" sz="4000" dirty="0">
                <a:solidFill>
                  <a:schemeClr val="bg1"/>
                </a:solidFill>
              </a:rPr>
              <a:t>Exams at No Cost to Employees</a:t>
            </a:r>
          </a:p>
        </p:txBody>
      </p:sp>
      <p:sp>
        <p:nvSpPr>
          <p:cNvPr id="4" name="Content Placeholder 3"/>
          <p:cNvSpPr>
            <a:spLocks noGrp="1"/>
          </p:cNvSpPr>
          <p:nvPr>
            <p:ph sz="half" idx="2"/>
          </p:nvPr>
        </p:nvSpPr>
        <p:spPr>
          <a:xfrm>
            <a:off x="2421272" y="2557249"/>
            <a:ext cx="4202417" cy="3687763"/>
          </a:xfrm>
        </p:spPr>
        <p:txBody>
          <a:bodyPr/>
          <a:lstStyle/>
          <a:p>
            <a:pPr marL="0" indent="0">
              <a:buNone/>
            </a:pPr>
            <a:endParaRPr lang="en-US" dirty="0">
              <a:solidFill>
                <a:schemeClr val="bg1"/>
              </a:solidFill>
            </a:endParaRPr>
          </a:p>
          <a:p>
            <a:pPr marL="0" indent="0">
              <a:buNone/>
            </a:pPr>
            <a:r>
              <a:rPr lang="en-US" dirty="0">
                <a:solidFill>
                  <a:schemeClr val="bg1"/>
                </a:solidFill>
              </a:rPr>
              <a:t>Employer covers costs of: </a:t>
            </a:r>
          </a:p>
          <a:p>
            <a:r>
              <a:rPr lang="en-US" dirty="0">
                <a:solidFill>
                  <a:schemeClr val="bg1"/>
                </a:solidFill>
              </a:rPr>
              <a:t>Exams</a:t>
            </a:r>
          </a:p>
          <a:p>
            <a:r>
              <a:rPr lang="en-US" dirty="0">
                <a:solidFill>
                  <a:schemeClr val="bg1"/>
                </a:solidFill>
              </a:rPr>
              <a:t>Tests </a:t>
            </a:r>
          </a:p>
          <a:p>
            <a:r>
              <a:rPr lang="en-US" dirty="0">
                <a:solidFill>
                  <a:schemeClr val="bg1"/>
                </a:solidFill>
              </a:rPr>
              <a:t>Time spent traveling and getting exam</a:t>
            </a:r>
          </a:p>
          <a:p>
            <a:pPr marL="0" indent="0">
              <a:buNone/>
            </a:pPr>
            <a:endParaRPr lang="en-US" dirty="0">
              <a:solidFill>
                <a:schemeClr val="bg1"/>
              </a:solidFill>
            </a:endParaRPr>
          </a:p>
          <a:p>
            <a:pPr marL="0" indent="0">
              <a:buNone/>
            </a:pPr>
            <a:endParaRPr lang="en-US" dirty="0">
              <a:solidFill>
                <a:schemeClr val="bg1"/>
              </a:solidFill>
            </a:endParaRPr>
          </a:p>
        </p:txBody>
      </p:sp>
      <p:pic>
        <p:nvPicPr>
          <p:cNvPr id="2050" name="Picture 2" descr="Image of five stacks of coins with increasing heights from left to right&#10;C:\Users\aiannucci\Documents\Coins.jpg" title="Image of five stacks of coins with increasing heights from left to right"/>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00198" y="1414249"/>
            <a:ext cx="5844567" cy="1143000"/>
          </a:xfrm>
          <a:prstGeom prst="rect">
            <a:avLst/>
          </a:prstGeom>
          <a:noFill/>
          <a:effectLst>
            <a:outerShdw blurRad="50800" dist="50800" dir="5400000" algn="ctr" rotWithShape="0">
              <a:schemeClr val="bg2">
                <a:lumMod val="20000"/>
                <a:lumOff val="8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6409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430" y="228600"/>
            <a:ext cx="8229600" cy="1143000"/>
          </a:xfrm>
        </p:spPr>
        <p:txBody>
          <a:bodyPr>
            <a:normAutofit/>
          </a:bodyPr>
          <a:lstStyle/>
          <a:p>
            <a:r>
              <a:rPr lang="en-US" sz="4000" dirty="0">
                <a:solidFill>
                  <a:schemeClr val="bg1"/>
                </a:solidFill>
              </a:rPr>
              <a:t>Other Training</a:t>
            </a:r>
            <a:endParaRPr lang="en-US" sz="4000" dirty="0"/>
          </a:p>
        </p:txBody>
      </p:sp>
      <p:sp>
        <p:nvSpPr>
          <p:cNvPr id="10" name="Content Placeholder 9"/>
          <p:cNvSpPr>
            <a:spLocks noGrp="1"/>
          </p:cNvSpPr>
          <p:nvPr>
            <p:ph sz="half" idx="2"/>
          </p:nvPr>
        </p:nvSpPr>
        <p:spPr>
          <a:xfrm>
            <a:off x="533400" y="1753737"/>
            <a:ext cx="3657600" cy="3886199"/>
          </a:xfrm>
        </p:spPr>
        <p:txBody>
          <a:bodyPr anchor="ctr"/>
          <a:lstStyle/>
          <a:p>
            <a:r>
              <a:rPr lang="en-US" dirty="0">
                <a:solidFill>
                  <a:schemeClr val="bg1"/>
                </a:solidFill>
              </a:rPr>
              <a:t>Hazard communication program</a:t>
            </a:r>
          </a:p>
          <a:p>
            <a:pPr marL="0" indent="0">
              <a:buNone/>
            </a:pPr>
            <a:endParaRPr lang="en-US" dirty="0">
              <a:solidFill>
                <a:schemeClr val="bg1"/>
              </a:solidFill>
            </a:endParaRPr>
          </a:p>
          <a:p>
            <a:r>
              <a:rPr lang="en-US" dirty="0">
                <a:solidFill>
                  <a:schemeClr val="bg1"/>
                </a:solidFill>
              </a:rPr>
              <a:t>Respiratory protection program</a:t>
            </a:r>
          </a:p>
        </p:txBody>
      </p:sp>
      <p:pic>
        <p:nvPicPr>
          <p:cNvPr id="3076" name="Picture 4" descr="Photo provided by United Steelworkers - Tony Mazzocchi Cente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326907" y="1752600"/>
            <a:ext cx="4254123" cy="3886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05400" y="5469522"/>
            <a:ext cx="3429000" cy="169277"/>
          </a:xfrm>
          <a:prstGeom prst="rect">
            <a:avLst/>
          </a:prstGeom>
          <a:noFill/>
        </p:spPr>
        <p:txBody>
          <a:bodyPr wrap="square" rtlCol="0">
            <a:spAutoFit/>
          </a:bodyPr>
          <a:lstStyle/>
          <a:p>
            <a:r>
              <a:rPr lang="en-US" sz="500" dirty="0">
                <a:solidFill>
                  <a:schemeClr val="tx1">
                    <a:lumMod val="85000"/>
                  </a:schemeClr>
                </a:solidFill>
              </a:rPr>
              <a:t>United Steelworkers – Tony </a:t>
            </a:r>
            <a:r>
              <a:rPr lang="en-US" sz="500" dirty="0" err="1">
                <a:solidFill>
                  <a:schemeClr val="tx1">
                    <a:lumMod val="85000"/>
                  </a:schemeClr>
                </a:solidFill>
              </a:rPr>
              <a:t>Mazzocchi</a:t>
            </a:r>
            <a:r>
              <a:rPr lang="en-US" sz="500" dirty="0">
                <a:solidFill>
                  <a:schemeClr val="tx1">
                    <a:lumMod val="85000"/>
                  </a:schemeClr>
                </a:solidFill>
              </a:rPr>
              <a:t> Center</a:t>
            </a:r>
          </a:p>
        </p:txBody>
      </p:sp>
    </p:spTree>
    <p:extLst>
      <p:ext uri="{BB962C8B-B14F-4D97-AF65-F5344CB8AC3E}">
        <p14:creationId xmlns:p14="http://schemas.microsoft.com/office/powerpoint/2010/main" val="2767447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Copy of the Standard</a:t>
            </a:r>
          </a:p>
        </p:txBody>
      </p:sp>
      <p:sp>
        <p:nvSpPr>
          <p:cNvPr id="4" name="Content Placeholder 3"/>
          <p:cNvSpPr>
            <a:spLocks noGrp="1"/>
          </p:cNvSpPr>
          <p:nvPr>
            <p:ph sz="half" idx="2"/>
          </p:nvPr>
        </p:nvSpPr>
        <p:spPr>
          <a:xfrm>
            <a:off x="4800600" y="2438400"/>
            <a:ext cx="3736910" cy="2895600"/>
          </a:xfrm>
        </p:spPr>
        <p:txBody>
          <a:bodyPr/>
          <a:lstStyle/>
          <a:p>
            <a:pPr marL="0" indent="0">
              <a:buNone/>
            </a:pPr>
            <a:r>
              <a:rPr lang="en-US" dirty="0">
                <a:solidFill>
                  <a:schemeClr val="bg1"/>
                </a:solidFill>
              </a:rPr>
              <a:t>Employers must: </a:t>
            </a:r>
          </a:p>
          <a:p>
            <a:r>
              <a:rPr lang="en-US" dirty="0">
                <a:solidFill>
                  <a:schemeClr val="bg1"/>
                </a:solidFill>
              </a:rPr>
              <a:t>Make a copy of the standard available</a:t>
            </a:r>
          </a:p>
          <a:p>
            <a:r>
              <a:rPr lang="en-US" dirty="0">
                <a:solidFill>
                  <a:schemeClr val="bg1"/>
                </a:solidFill>
              </a:rPr>
              <a:t>At no charge</a:t>
            </a:r>
          </a:p>
        </p:txBody>
      </p:sp>
      <p:pic>
        <p:nvPicPr>
          <p:cNvPr id="5" name="Picture 4" descr="Image of a Federal Register document" title="Image of a Federal Register documen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2095500"/>
            <a:ext cx="2819400" cy="3581400"/>
          </a:xfrm>
          <a:prstGeom prst="rect">
            <a:avLst/>
          </a:prstGeom>
          <a:noFill/>
          <a:ln>
            <a:noFill/>
          </a:ln>
          <a:scene3d>
            <a:camera prst="orthographicFront">
              <a:rot lat="0" lon="0" rev="20099999"/>
            </a:camera>
            <a:lightRig rig="threePt" dir="t"/>
          </a:scene3d>
        </p:spPr>
      </p:pic>
    </p:spTree>
    <p:extLst>
      <p:ext uri="{BB962C8B-B14F-4D97-AF65-F5344CB8AC3E}">
        <p14:creationId xmlns:p14="http://schemas.microsoft.com/office/powerpoint/2010/main" val="14215606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Recordkeeping</a:t>
            </a:r>
          </a:p>
        </p:txBody>
      </p:sp>
      <p:sp>
        <p:nvSpPr>
          <p:cNvPr id="4" name="Content Placeholder 3"/>
          <p:cNvSpPr>
            <a:spLocks noGrp="1"/>
          </p:cNvSpPr>
          <p:nvPr>
            <p:ph sz="half" idx="2"/>
          </p:nvPr>
        </p:nvSpPr>
        <p:spPr>
          <a:xfrm>
            <a:off x="4648200" y="2133599"/>
            <a:ext cx="4038600" cy="2590801"/>
          </a:xfrm>
        </p:spPr>
        <p:txBody>
          <a:bodyPr anchor="ctr"/>
          <a:lstStyle/>
          <a:p>
            <a:pPr marL="0" indent="0">
              <a:buNone/>
            </a:pPr>
            <a:r>
              <a:rPr lang="en-US" dirty="0">
                <a:solidFill>
                  <a:schemeClr val="bg1"/>
                </a:solidFill>
              </a:rPr>
              <a:t>Employers must:</a:t>
            </a:r>
          </a:p>
          <a:p>
            <a:r>
              <a:rPr lang="en-US" dirty="0">
                <a:solidFill>
                  <a:schemeClr val="bg1"/>
                </a:solidFill>
              </a:rPr>
              <a:t>Keep medical and exposure records</a:t>
            </a:r>
          </a:p>
          <a:p>
            <a:r>
              <a:rPr lang="en-US" dirty="0">
                <a:solidFill>
                  <a:schemeClr val="bg1"/>
                </a:solidFill>
              </a:rPr>
              <a:t>Make them available</a:t>
            </a:r>
          </a:p>
        </p:txBody>
      </p:sp>
      <p:pic>
        <p:nvPicPr>
          <p:cNvPr id="6" name="Picture 5" descr="medical file fold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133599"/>
            <a:ext cx="3907536" cy="2590800"/>
          </a:xfrm>
          <a:prstGeom prst="rect">
            <a:avLst/>
          </a:prstGeom>
        </p:spPr>
      </p:pic>
    </p:spTree>
    <p:extLst>
      <p:ext uri="{BB962C8B-B14F-4D97-AF65-F5344CB8AC3E}">
        <p14:creationId xmlns:p14="http://schemas.microsoft.com/office/powerpoint/2010/main" val="32629617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More Information </a:t>
            </a:r>
          </a:p>
        </p:txBody>
      </p:sp>
      <p:sp>
        <p:nvSpPr>
          <p:cNvPr id="8" name="TextBox 7"/>
          <p:cNvSpPr txBox="1"/>
          <p:nvPr/>
        </p:nvSpPr>
        <p:spPr>
          <a:xfrm>
            <a:off x="2819400" y="5867400"/>
            <a:ext cx="4191000" cy="523220"/>
          </a:xfrm>
          <a:prstGeom prst="rect">
            <a:avLst/>
          </a:prstGeom>
          <a:noFill/>
        </p:spPr>
        <p:txBody>
          <a:bodyPr wrap="square" rtlCol="0">
            <a:spAutoFit/>
          </a:bodyPr>
          <a:lstStyle/>
          <a:p>
            <a:r>
              <a:rPr lang="en-US" altLang="en-US" sz="2800" dirty="0">
                <a:solidFill>
                  <a:schemeClr val="accent1"/>
                </a:solidFill>
                <a:hlinkClick r:id="rId3"/>
              </a:rPr>
              <a:t>www.osha.gov/silica/</a:t>
            </a:r>
            <a:endParaRPr lang="en-US" altLang="en-US" sz="2800" dirty="0">
              <a:solidFill>
                <a:schemeClr val="accent1"/>
              </a:solidFill>
            </a:endParaRPr>
          </a:p>
        </p:txBody>
      </p:sp>
      <p:pic>
        <p:nvPicPr>
          <p:cNvPr id="5" name="Content Placeholder 4" descr="Logo - Control Silica Dust, Breathe Easier" title="Logo - Control Silica Dust, Breathe Easier"/>
          <p:cNvPicPr>
            <a:picLocks noGrp="1" noChangeAspect="1"/>
          </p:cNvPicPr>
          <p:nvPr>
            <p:ph idx="1"/>
          </p:nvPr>
        </p:nvPicPr>
        <p:blipFill>
          <a:blip r:embed="rId4"/>
          <a:stretch>
            <a:fillRect/>
          </a:stretch>
        </p:blipFill>
        <p:spPr>
          <a:xfrm>
            <a:off x="2438400" y="1946079"/>
            <a:ext cx="4267199" cy="3392879"/>
          </a:xfrm>
          <a:prstGeom prst="rect">
            <a:avLst/>
          </a:prstGeom>
        </p:spPr>
      </p:pic>
    </p:spTree>
    <p:extLst>
      <p:ext uri="{BB962C8B-B14F-4D97-AF65-F5344CB8AC3E}">
        <p14:creationId xmlns:p14="http://schemas.microsoft.com/office/powerpoint/2010/main" val="2533877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4000" dirty="0">
                <a:solidFill>
                  <a:schemeClr val="bg1"/>
                </a:solidFill>
              </a:rPr>
              <a:t>What You Will Learn – Cont.</a:t>
            </a:r>
            <a:endParaRPr lang="en-US" sz="4000" dirty="0"/>
          </a:p>
        </p:txBody>
      </p:sp>
      <p:sp>
        <p:nvSpPr>
          <p:cNvPr id="3" name="Content Placeholder 2"/>
          <p:cNvSpPr>
            <a:spLocks noGrp="1"/>
          </p:cNvSpPr>
          <p:nvPr>
            <p:ph sz="half" idx="1"/>
          </p:nvPr>
        </p:nvSpPr>
        <p:spPr>
          <a:xfrm>
            <a:off x="170720" y="1544801"/>
            <a:ext cx="4293704" cy="457200"/>
          </a:xfrm>
        </p:spPr>
        <p:txBody>
          <a:bodyPr>
            <a:normAutofit fontScale="25000" lnSpcReduction="20000"/>
          </a:bodyPr>
          <a:lstStyle/>
          <a:p>
            <a:pPr marL="0" indent="0" algn="ctr">
              <a:buNone/>
            </a:pPr>
            <a:r>
              <a:rPr lang="en-US" sz="12800" dirty="0">
                <a:solidFill>
                  <a:schemeClr val="bg1"/>
                </a:solidFill>
              </a:rPr>
              <a:t>Medical surveillance</a:t>
            </a:r>
          </a:p>
        </p:txBody>
      </p:sp>
      <p:sp>
        <p:nvSpPr>
          <p:cNvPr id="9" name="Content Placeholder 8"/>
          <p:cNvSpPr>
            <a:spLocks noGrp="1"/>
          </p:cNvSpPr>
          <p:nvPr>
            <p:ph sz="half" idx="2"/>
          </p:nvPr>
        </p:nvSpPr>
        <p:spPr>
          <a:xfrm>
            <a:off x="4419015" y="5060255"/>
            <a:ext cx="4267200" cy="551027"/>
          </a:xfrm>
        </p:spPr>
        <p:txBody>
          <a:bodyPr>
            <a:normAutofit fontScale="25000" lnSpcReduction="20000"/>
          </a:bodyPr>
          <a:lstStyle/>
          <a:p>
            <a:pPr marL="0" indent="0" algn="ctr">
              <a:buNone/>
            </a:pPr>
            <a:r>
              <a:rPr lang="en-US" sz="12800" dirty="0">
                <a:solidFill>
                  <a:schemeClr val="bg1"/>
                </a:solidFill>
              </a:rPr>
              <a:t>Competent</a:t>
            </a:r>
            <a:r>
              <a:rPr lang="en-US" sz="3600" dirty="0">
                <a:solidFill>
                  <a:schemeClr val="bg1"/>
                </a:solidFill>
              </a:rPr>
              <a:t>  </a:t>
            </a:r>
            <a:r>
              <a:rPr lang="en-US" sz="12800" dirty="0">
                <a:solidFill>
                  <a:schemeClr val="bg1"/>
                </a:solidFill>
              </a:rPr>
              <a:t>person</a:t>
            </a:r>
          </a:p>
        </p:txBody>
      </p:sp>
      <p:pic>
        <p:nvPicPr>
          <p:cNvPr id="10" name="Picture 9" descr="Competent person explaining something to a female worker&#10;O:\Silica\Rollout Final Rule\Training Program\Model Training Program\Competent Person - eLCOSH.jpg" title="Competent person explaining something to a female worke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5715" y="1318109"/>
            <a:ext cx="3733800" cy="2667317"/>
          </a:xfrm>
          <a:prstGeom prst="rect">
            <a:avLst/>
          </a:prstGeom>
          <a:noFill/>
          <a:ln>
            <a:noFill/>
          </a:ln>
        </p:spPr>
      </p:pic>
      <p:sp>
        <p:nvSpPr>
          <p:cNvPr id="7" name="Rectangle 6"/>
          <p:cNvSpPr/>
          <p:nvPr/>
        </p:nvSpPr>
        <p:spPr>
          <a:xfrm>
            <a:off x="4722158" y="3886200"/>
            <a:ext cx="1241045" cy="169277"/>
          </a:xfrm>
          <a:prstGeom prst="rect">
            <a:avLst/>
          </a:prstGeom>
        </p:spPr>
        <p:txBody>
          <a:bodyPr wrap="none">
            <a:spAutoFit/>
          </a:bodyPr>
          <a:lstStyle/>
          <a:p>
            <a:r>
              <a:rPr lang="en-US" sz="500" dirty="0">
                <a:solidFill>
                  <a:schemeClr val="tx1">
                    <a:lumMod val="85000"/>
                  </a:schemeClr>
                </a:solidFill>
                <a:latin typeface="Times New Roman" panose="02020603050405020304" pitchFamily="18" charset="0"/>
                <a:ea typeface="Calibri" panose="020F0502020204030204" pitchFamily="34" charset="0"/>
              </a:rPr>
              <a:t>Neil Lippy/Hoar Construction/elcosh.org</a:t>
            </a:r>
            <a:endParaRPr lang="en-US" sz="500" dirty="0">
              <a:solidFill>
                <a:schemeClr val="tx1">
                  <a:lumMod val="85000"/>
                </a:schemeClr>
              </a:solidFill>
            </a:endParaRPr>
          </a:p>
        </p:txBody>
      </p:sp>
      <p:pic>
        <p:nvPicPr>
          <p:cNvPr id="11" name="Picture 10" descr="Nurse taking a mans blood pressure&#10;C:\Users\aiannucci\Documents\My Documents\blood pressure - CDC.jpg" title="Nurse taking a mans blood pressur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777" y="2988563"/>
            <a:ext cx="2971800" cy="3539173"/>
          </a:xfrm>
          <a:prstGeom prst="rect">
            <a:avLst/>
          </a:prstGeom>
          <a:noFill/>
          <a:ln>
            <a:noFill/>
          </a:ln>
        </p:spPr>
      </p:pic>
      <p:sp>
        <p:nvSpPr>
          <p:cNvPr id="6" name="Rectangle 5">
            <a:extLst>
              <a:ext uri="{FF2B5EF4-FFF2-40B4-BE49-F238E27FC236}">
                <a16:creationId xmlns:a16="http://schemas.microsoft.com/office/drawing/2014/main" id="{0F530B36-9D08-41C0-AB23-4EED65ACE705}"/>
              </a:ext>
            </a:extLst>
          </p:cNvPr>
          <p:cNvSpPr/>
          <p:nvPr/>
        </p:nvSpPr>
        <p:spPr>
          <a:xfrm>
            <a:off x="3086911" y="6400800"/>
            <a:ext cx="742511" cy="169277"/>
          </a:xfrm>
          <a:prstGeom prst="rect">
            <a:avLst/>
          </a:prstGeom>
        </p:spPr>
        <p:txBody>
          <a:bodyPr wrap="none">
            <a:spAutoFit/>
          </a:bodyPr>
          <a:lstStyle/>
          <a:p>
            <a:r>
              <a:rPr lang="en-US" sz="500" dirty="0">
                <a:solidFill>
                  <a:schemeClr val="tx1">
                    <a:lumMod val="85000"/>
                  </a:schemeClr>
                </a:solidFill>
              </a:rPr>
              <a:t>Amanda Mills/CDC</a:t>
            </a:r>
          </a:p>
        </p:txBody>
      </p:sp>
      <p:sp>
        <p:nvSpPr>
          <p:cNvPr id="13" name="Up Arrow 12" descr="Image if an arrow pointing up to Image above" title="Image if an arrow pointing up to Image above"/>
          <p:cNvSpPr/>
          <p:nvPr/>
        </p:nvSpPr>
        <p:spPr>
          <a:xfrm>
            <a:off x="6435489" y="4195512"/>
            <a:ext cx="235458" cy="6546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descr="Image if an arrow pointing up to Image below" title="Image if an arrow pointing up to Image below"/>
          <p:cNvSpPr/>
          <p:nvPr/>
        </p:nvSpPr>
        <p:spPr>
          <a:xfrm>
            <a:off x="2197767" y="2168257"/>
            <a:ext cx="234950" cy="654050"/>
          </a:xfrm>
          <a:prstGeom prst="upArrow">
            <a:avLst/>
          </a:prstGeom>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p14="http://schemas.microsoft.com/office/powerpoint/2010/main" val="1471269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Crystalline Silica</a:t>
            </a:r>
          </a:p>
        </p:txBody>
      </p:sp>
      <p:pic>
        <p:nvPicPr>
          <p:cNvPr id="5" name="Content Placeholder 4" descr="quartz - crystalline silica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9962" y="1600200"/>
            <a:ext cx="6764076" cy="4525963"/>
          </a:xfrm>
        </p:spPr>
      </p:pic>
      <p:sp>
        <p:nvSpPr>
          <p:cNvPr id="3" name="TextBox 2"/>
          <p:cNvSpPr txBox="1"/>
          <p:nvPr/>
        </p:nvSpPr>
        <p:spPr>
          <a:xfrm>
            <a:off x="1024538" y="5956756"/>
            <a:ext cx="761360" cy="215444"/>
          </a:xfrm>
          <a:prstGeom prst="rect">
            <a:avLst/>
          </a:prstGeom>
          <a:noFill/>
        </p:spPr>
        <p:txBody>
          <a:bodyPr wrap="square" rtlCol="0">
            <a:spAutoFit/>
          </a:bodyPr>
          <a:lstStyle/>
          <a:p>
            <a:r>
              <a:rPr lang="en-US" sz="800" dirty="0">
                <a:solidFill>
                  <a:schemeClr val="bg1">
                    <a:lumMod val="50000"/>
                    <a:lumOff val="50000"/>
                  </a:schemeClr>
                </a:solidFill>
              </a:rPr>
              <a:t>NIOSH</a:t>
            </a:r>
          </a:p>
        </p:txBody>
      </p:sp>
    </p:spTree>
    <p:extLst>
      <p:ext uri="{BB962C8B-B14F-4D97-AF65-F5344CB8AC3E}">
        <p14:creationId xmlns:p14="http://schemas.microsoft.com/office/powerpoint/2010/main" val="1738765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307" y="281638"/>
            <a:ext cx="8229600" cy="1143000"/>
          </a:xfrm>
        </p:spPr>
        <p:txBody>
          <a:bodyPr>
            <a:normAutofit fontScale="90000"/>
          </a:bodyPr>
          <a:lstStyle/>
          <a:p>
            <a:r>
              <a:rPr lang="en-US" dirty="0">
                <a:solidFill>
                  <a:schemeClr val="bg1"/>
                </a:solidFill>
              </a:rPr>
              <a:t>Crystalline Silica Is Found In Many Construction Materials</a:t>
            </a:r>
            <a:endParaRPr lang="en-US" dirty="0"/>
          </a:p>
        </p:txBody>
      </p:sp>
      <p:pic>
        <p:nvPicPr>
          <p:cNvPr id="3075" name="Picture 3" descr="Image of a person in a respirator&#10;C:\Users\aiannucci\Downloads\29058011560_20c4e0b780_m.jpg" title="Image of a person in a respir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723411"/>
            <a:ext cx="3234678" cy="21429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of a man drilling into concrete using a dust collection device&#10;C:\Users\aiannucci\AppData\Local\Microsoft\Windows\Temporary Internet Files\Content.Outlook\I0NFW2OM\DCH481B_A6 (2).jpg" title="Image of a man drilling into concrete using a dust collection device"/>
          <p:cNvPicPr>
            <a:picLocks noChangeAspect="1" noChangeArrowheads="1"/>
          </p:cNvPicPr>
          <p:nvPr/>
        </p:nvPicPr>
        <p:blipFill rotWithShape="1">
          <a:blip r:embed="rId4">
            <a:extLst>
              <a:ext uri="{28A0092B-C50C-407E-A947-70E740481C1C}">
                <a14:useLocalDpi xmlns:a14="http://schemas.microsoft.com/office/drawing/2010/main" val="0"/>
              </a:ext>
            </a:extLst>
          </a:blip>
          <a:srcRect t="18178" b="16557"/>
          <a:stretch/>
        </p:blipFill>
        <p:spPr bwMode="auto">
          <a:xfrm>
            <a:off x="5105400" y="4093966"/>
            <a:ext cx="3234678" cy="2133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30684" y="6022430"/>
            <a:ext cx="1565161" cy="169277"/>
          </a:xfrm>
          <a:prstGeom prst="rect">
            <a:avLst/>
          </a:prstGeom>
        </p:spPr>
        <p:txBody>
          <a:bodyPr wrap="square">
            <a:spAutoFit/>
          </a:bodyPr>
          <a:lstStyle/>
          <a:p>
            <a:r>
              <a:rPr lang="en-US" sz="500" dirty="0">
                <a:solidFill>
                  <a:schemeClr val="tx1">
                    <a:lumMod val="95000"/>
                  </a:schemeClr>
                </a:solidFill>
              </a:rPr>
              <a:t>Photo courtesy of </a:t>
            </a:r>
            <a:r>
              <a:rPr lang="en-US" sz="500" dirty="0" err="1">
                <a:solidFill>
                  <a:schemeClr val="tx1">
                    <a:lumMod val="95000"/>
                  </a:schemeClr>
                </a:solidFill>
              </a:rPr>
              <a:t>D</a:t>
            </a:r>
            <a:r>
              <a:rPr lang="en-US" sz="500" cap="small" dirty="0" err="1">
                <a:solidFill>
                  <a:schemeClr val="tx1">
                    <a:lumMod val="95000"/>
                  </a:schemeClr>
                </a:solidFill>
              </a:rPr>
              <a:t>e</a:t>
            </a:r>
            <a:r>
              <a:rPr lang="en-US" sz="500" dirty="0" err="1">
                <a:solidFill>
                  <a:schemeClr val="tx1">
                    <a:lumMod val="95000"/>
                  </a:schemeClr>
                </a:solidFill>
              </a:rPr>
              <a:t>WALT</a:t>
            </a:r>
            <a:r>
              <a:rPr lang="en-US" sz="500" dirty="0">
                <a:solidFill>
                  <a:schemeClr val="tx1">
                    <a:lumMod val="95000"/>
                  </a:schemeClr>
                </a:solidFill>
              </a:rPr>
              <a:t> Industrial Tool Co.</a:t>
            </a:r>
          </a:p>
        </p:txBody>
      </p:sp>
      <p:pic>
        <p:nvPicPr>
          <p:cNvPr id="9" name="Picture 8" descr="Image of two dozers moving a pile of sand&#10;O:\Silica\Rollout Final Rule\Training Program\Model Training Program\Sand Moving - CPWR eLCOSH.jpg" title="Image of two dozers moving a pile of sand"/>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920" y="2488144"/>
            <a:ext cx="4191000" cy="3050562"/>
          </a:xfrm>
          <a:prstGeom prst="rect">
            <a:avLst/>
          </a:prstGeom>
          <a:noFill/>
          <a:ln>
            <a:noFill/>
          </a:ln>
        </p:spPr>
      </p:pic>
      <p:sp>
        <p:nvSpPr>
          <p:cNvPr id="7" name="Rectangle 6"/>
          <p:cNvSpPr/>
          <p:nvPr/>
        </p:nvSpPr>
        <p:spPr>
          <a:xfrm>
            <a:off x="2995163" y="5369429"/>
            <a:ext cx="1540806" cy="169277"/>
          </a:xfrm>
          <a:prstGeom prst="rect">
            <a:avLst/>
          </a:prstGeom>
        </p:spPr>
        <p:txBody>
          <a:bodyPr wrap="none">
            <a:spAutoFit/>
          </a:bodyPr>
          <a:lstStyle/>
          <a:p>
            <a:r>
              <a:rPr lang="en-US" sz="500" dirty="0">
                <a:solidFill>
                  <a:schemeClr val="tx1">
                    <a:lumMod val="95000"/>
                  </a:schemeClr>
                </a:solidFill>
              </a:rPr>
              <a:t>John F. </a:t>
            </a:r>
            <a:r>
              <a:rPr lang="en-US" sz="500" dirty="0" err="1">
                <a:solidFill>
                  <a:schemeClr val="tx1">
                    <a:lumMod val="95000"/>
                  </a:schemeClr>
                </a:solidFill>
              </a:rPr>
              <a:t>Rekus</a:t>
            </a:r>
            <a:r>
              <a:rPr lang="en-US" sz="500" dirty="0">
                <a:solidFill>
                  <a:schemeClr val="tx1">
                    <a:lumMod val="95000"/>
                  </a:schemeClr>
                </a:solidFill>
              </a:rPr>
              <a:t>, PE, MS, CIH, FAIHA/elcosh.org</a:t>
            </a:r>
          </a:p>
        </p:txBody>
      </p:sp>
      <p:sp>
        <p:nvSpPr>
          <p:cNvPr id="10" name="TextBox 9">
            <a:extLst>
              <a:ext uri="{FF2B5EF4-FFF2-40B4-BE49-F238E27FC236}">
                <a16:creationId xmlns:a16="http://schemas.microsoft.com/office/drawing/2014/main" id="{E97C15F7-63C5-4EFF-9C90-D0CDEE3D08DA}"/>
              </a:ext>
            </a:extLst>
          </p:cNvPr>
          <p:cNvSpPr txBox="1"/>
          <p:nvPr/>
        </p:nvSpPr>
        <p:spPr>
          <a:xfrm>
            <a:off x="5275729" y="3701591"/>
            <a:ext cx="1927226" cy="169277"/>
          </a:xfrm>
          <a:prstGeom prst="rect">
            <a:avLst/>
          </a:prstGeom>
          <a:noFill/>
        </p:spPr>
        <p:txBody>
          <a:bodyPr wrap="square" rtlCol="0">
            <a:spAutoFit/>
          </a:bodyPr>
          <a:lstStyle/>
          <a:p>
            <a:r>
              <a:rPr lang="en-US" sz="500" dirty="0"/>
              <a:t>Department of Labor/Shawn T Moore</a:t>
            </a:r>
          </a:p>
        </p:txBody>
      </p:sp>
    </p:spTree>
    <p:extLst>
      <p:ext uri="{BB962C8B-B14F-4D97-AF65-F5344CB8AC3E}">
        <p14:creationId xmlns:p14="http://schemas.microsoft.com/office/powerpoint/2010/main" val="3434531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84639"/>
            <a:ext cx="7690325" cy="1143000"/>
          </a:xfrm>
        </p:spPr>
        <p:txBody>
          <a:bodyPr>
            <a:normAutofit/>
          </a:bodyPr>
          <a:lstStyle/>
          <a:p>
            <a:r>
              <a:rPr lang="en-US" sz="4000" dirty="0" err="1">
                <a:solidFill>
                  <a:schemeClr val="bg1"/>
                </a:solidFill>
              </a:rPr>
              <a:t>Respirable</a:t>
            </a:r>
            <a:r>
              <a:rPr lang="en-US" sz="4000" dirty="0">
                <a:solidFill>
                  <a:schemeClr val="bg1"/>
                </a:solidFill>
              </a:rPr>
              <a:t> Crystalline Silica</a:t>
            </a:r>
          </a:p>
        </p:txBody>
      </p:sp>
      <p:sp>
        <p:nvSpPr>
          <p:cNvPr id="3" name="Content Placeholder 2" descr="Empty placeholder" title="Empty placeholder"/>
          <p:cNvSpPr>
            <a:spLocks noGrp="1"/>
          </p:cNvSpPr>
          <p:nvPr>
            <p:ph idx="1"/>
          </p:nvPr>
        </p:nvSpPr>
        <p:spPr>
          <a:xfrm>
            <a:off x="533400" y="1477510"/>
            <a:ext cx="4114800" cy="4813045"/>
          </a:xfrm>
        </p:spPr>
        <p:txBody>
          <a:bodyPr>
            <a:normAutofit/>
          </a:bodyPr>
          <a:lstStyle/>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pic>
        <p:nvPicPr>
          <p:cNvPr id="9" name="Picture 8" descr="image showing a small pile of silica and silica dust" title="image showing a small pile of silica and silica dust"/>
          <p:cNvPicPr>
            <a:picLocks noChangeAspect="1"/>
          </p:cNvPicPr>
          <p:nvPr/>
        </p:nvPicPr>
        <p:blipFill rotWithShape="1">
          <a:blip r:embed="rId3" cstate="print">
            <a:extLst>
              <a:ext uri="{28A0092B-C50C-407E-A947-70E740481C1C}">
                <a14:useLocalDpi xmlns:a14="http://schemas.microsoft.com/office/drawing/2010/main" val="0"/>
              </a:ext>
            </a:extLst>
          </a:blip>
          <a:srcRect l="13226" t="24624" r="15684" b="18111"/>
          <a:stretch/>
        </p:blipFill>
        <p:spPr>
          <a:xfrm>
            <a:off x="4473314" y="2438400"/>
            <a:ext cx="4120262" cy="2209800"/>
          </a:xfrm>
          <a:prstGeom prst="rect">
            <a:avLst/>
          </a:prstGeom>
        </p:spPr>
      </p:pic>
      <p:pic>
        <p:nvPicPr>
          <p:cNvPr id="8" name="Picture 4" descr="Image of a man using a jackhammer and creating dust&#10;Q:\direct\Standards\SILICA\Rollout Materials\Images used for rollout\Others to use\cloudy jackhammer.jpg" title="Image of a man using a jackhammer and creating dust"/>
          <p:cNvPicPr>
            <a:picLocks noChangeAspect="1" noChangeArrowheads="1"/>
          </p:cNvPicPr>
          <p:nvPr/>
        </p:nvPicPr>
        <p:blipFill>
          <a:blip r:embed="rId4">
            <a:extLst>
              <a:ext uri="{28A0092B-C50C-407E-A947-70E740481C1C}">
                <a14:useLocalDpi xmlns:a14="http://schemas.microsoft.com/office/drawing/2010/main" val="0"/>
              </a:ext>
            </a:extLst>
          </a:blip>
          <a:srcRect l="10686" t="15910" r="6041" b="7545"/>
          <a:stretch>
            <a:fillRect/>
          </a:stretch>
        </p:blipFill>
        <p:spPr bwMode="auto">
          <a:xfrm>
            <a:off x="1050001" y="1640541"/>
            <a:ext cx="2906712"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484463" y="4478923"/>
            <a:ext cx="685800" cy="169277"/>
          </a:xfrm>
          <a:prstGeom prst="rect">
            <a:avLst/>
          </a:prstGeom>
          <a:noFill/>
        </p:spPr>
        <p:txBody>
          <a:bodyPr wrap="square" rtlCol="0">
            <a:spAutoFit/>
          </a:bodyPr>
          <a:lstStyle/>
          <a:p>
            <a:r>
              <a:rPr lang="en-US" sz="500" dirty="0">
                <a:solidFill>
                  <a:schemeClr val="tx1">
                    <a:lumMod val="95000"/>
                  </a:schemeClr>
                </a:solidFill>
              </a:rPr>
              <a:t>NIOSH</a:t>
            </a:r>
          </a:p>
        </p:txBody>
      </p:sp>
      <p:sp>
        <p:nvSpPr>
          <p:cNvPr id="5" name="TextBox 4"/>
          <p:cNvSpPr txBox="1"/>
          <p:nvPr/>
        </p:nvSpPr>
        <p:spPr>
          <a:xfrm>
            <a:off x="1050001" y="5484464"/>
            <a:ext cx="2362200" cy="169277"/>
          </a:xfrm>
          <a:prstGeom prst="rect">
            <a:avLst/>
          </a:prstGeom>
          <a:noFill/>
        </p:spPr>
        <p:txBody>
          <a:bodyPr wrap="square" rtlCol="0">
            <a:spAutoFit/>
          </a:bodyPr>
          <a:lstStyle/>
          <a:p>
            <a:r>
              <a:rPr lang="en-US" sz="500" dirty="0">
                <a:solidFill>
                  <a:schemeClr val="tx1">
                    <a:lumMod val="95000"/>
                  </a:schemeClr>
                </a:solidFill>
              </a:rPr>
              <a:t>Used with permission (©) www.earldotter.com</a:t>
            </a:r>
          </a:p>
        </p:txBody>
      </p:sp>
    </p:spTree>
    <p:extLst>
      <p:ext uri="{BB962C8B-B14F-4D97-AF65-F5344CB8AC3E}">
        <p14:creationId xmlns:p14="http://schemas.microsoft.com/office/powerpoint/2010/main" val="3750399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Workplace Tasks with Exposure</a:t>
            </a:r>
          </a:p>
        </p:txBody>
      </p:sp>
      <p:sp>
        <p:nvSpPr>
          <p:cNvPr id="6" name="Rounded Rectangle 5" descr="Box with text inside" title="Box with text inside"/>
          <p:cNvSpPr/>
          <p:nvPr/>
        </p:nvSpPr>
        <p:spPr>
          <a:xfrm>
            <a:off x="685800" y="2438400"/>
            <a:ext cx="7772400" cy="2209800"/>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p:cNvSpPr>
            <a:spLocks noGrp="1"/>
          </p:cNvSpPr>
          <p:nvPr>
            <p:ph idx="1"/>
          </p:nvPr>
        </p:nvSpPr>
        <p:spPr>
          <a:xfrm>
            <a:off x="876300" y="2743200"/>
            <a:ext cx="7391400" cy="1676400"/>
          </a:xfrm>
        </p:spPr>
        <p:txBody>
          <a:bodyPr/>
          <a:lstStyle/>
          <a:p>
            <a:pPr marL="0" indent="0" algn="ctr">
              <a:buNone/>
            </a:pPr>
            <a:r>
              <a:rPr lang="en-US" dirty="0">
                <a:solidFill>
                  <a:schemeClr val="bg1"/>
                </a:solidFill>
              </a:rPr>
              <a:t>Employers must train employees on  tasks in their workplace that can expose them to </a:t>
            </a:r>
            <a:r>
              <a:rPr lang="en-US" dirty="0" err="1">
                <a:solidFill>
                  <a:schemeClr val="bg1"/>
                </a:solidFill>
              </a:rPr>
              <a:t>respirable</a:t>
            </a:r>
            <a:r>
              <a:rPr lang="en-US" dirty="0">
                <a:solidFill>
                  <a:schemeClr val="bg1"/>
                </a:solidFill>
              </a:rPr>
              <a:t> crystalline silica </a:t>
            </a:r>
          </a:p>
        </p:txBody>
      </p:sp>
    </p:spTree>
    <p:extLst>
      <p:ext uri="{BB962C8B-B14F-4D97-AF65-F5344CB8AC3E}">
        <p14:creationId xmlns:p14="http://schemas.microsoft.com/office/powerpoint/2010/main" val="2841515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3323</TotalTime>
  <Words>6600</Words>
  <Application>Microsoft Office PowerPoint</Application>
  <PresentationFormat>On-screen Show (4:3)</PresentationFormat>
  <Paragraphs>502</Paragraphs>
  <Slides>45</Slides>
  <Notes>45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Courier New</vt:lpstr>
      <vt:lpstr>Georgia</vt:lpstr>
      <vt:lpstr>Symbol</vt:lpstr>
      <vt:lpstr>Times New Roman</vt:lpstr>
      <vt:lpstr>Trebuchet MS</vt:lpstr>
      <vt:lpstr>Wingdings</vt:lpstr>
      <vt:lpstr>Office Theme</vt:lpstr>
      <vt:lpstr>Respirable Crystalline Silica in Construction Workplaces </vt:lpstr>
      <vt:lpstr>Respirable Crystalline Silica in Construction Workplaces- Copyright </vt:lpstr>
      <vt:lpstr>What You Will Learn</vt:lpstr>
      <vt:lpstr>What You Will Learn - Standard</vt:lpstr>
      <vt:lpstr>What You Will Learn – Cont.</vt:lpstr>
      <vt:lpstr>Crystalline Silica</vt:lpstr>
      <vt:lpstr>Crystalline Silica Is Found In Many Construction Materials</vt:lpstr>
      <vt:lpstr>Respirable Crystalline Silica</vt:lpstr>
      <vt:lpstr>Workplace Tasks with Exposure</vt:lpstr>
      <vt:lpstr>Health Hazards of Silica</vt:lpstr>
      <vt:lpstr>Health Hazards - Silicosis</vt:lpstr>
      <vt:lpstr>Symptoms of Lung Diseases</vt:lpstr>
      <vt:lpstr>Protecting Employees</vt:lpstr>
      <vt:lpstr>Engineering Controls</vt:lpstr>
      <vt:lpstr>Engineering Controls </vt:lpstr>
      <vt:lpstr>Engineering Controls – Cont.</vt:lpstr>
      <vt:lpstr>Work Practice Controls</vt:lpstr>
      <vt:lpstr>Respirators</vt:lpstr>
      <vt:lpstr>Specific Protections in This Workplace</vt:lpstr>
      <vt:lpstr>Respirable Crystalline Silica Standard for Construction</vt:lpstr>
      <vt:lpstr>Specified Exposure Control Methods: Table 1</vt:lpstr>
      <vt:lpstr>Example of a Table 1 Entry</vt:lpstr>
      <vt:lpstr>Example of a Table 1 Entry - Handheld</vt:lpstr>
      <vt:lpstr>List of Table 1 Entries</vt:lpstr>
      <vt:lpstr>Alternative Exposure Control Methods – Permissible Exposure Limit (PEL)</vt:lpstr>
      <vt:lpstr>Perspective on PEL</vt:lpstr>
      <vt:lpstr>Alternative Exposure Control Methods – Exposure Assessment</vt:lpstr>
      <vt:lpstr>Alternative Exposure Control Methods – Methods of Compliance</vt:lpstr>
      <vt:lpstr>Respiratory Protection</vt:lpstr>
      <vt:lpstr>Housekeeping</vt:lpstr>
      <vt:lpstr>Housekeeping – Cont.</vt:lpstr>
      <vt:lpstr>Written Exposure Control Plan</vt:lpstr>
      <vt:lpstr>Competent Person</vt:lpstr>
      <vt:lpstr>Medical Surveillance</vt:lpstr>
      <vt:lpstr>Medical Exams</vt:lpstr>
      <vt:lpstr>Medical Exams - Test</vt:lpstr>
      <vt:lpstr>Why Medical Exams are Important</vt:lpstr>
      <vt:lpstr>Medical Report for the Employee</vt:lpstr>
      <vt:lpstr>Medical Opinion for the Employer</vt:lpstr>
      <vt:lpstr>Employee’s Copy of the Employer’s Written Medical Opinion</vt:lpstr>
      <vt:lpstr>Exams at No Cost to Employees</vt:lpstr>
      <vt:lpstr>Other Training</vt:lpstr>
      <vt:lpstr>Copy of the Standard</vt:lpstr>
      <vt:lpstr>Recordkeeping</vt:lpstr>
      <vt:lpstr>More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OSHA Training: Respirable Crystalline Silica in Construction Workplaces</dc:title>
  <dc:creator>O'Connor, David - OSHA</dc:creator>
  <cp:lastModifiedBy>Robertson, Donna - OSHA</cp:lastModifiedBy>
  <cp:revision>667</cp:revision>
  <cp:lastPrinted>2018-05-16T19:14:50Z</cp:lastPrinted>
  <dcterms:created xsi:type="dcterms:W3CDTF">2016-05-31T15:01:27Z</dcterms:created>
  <dcterms:modified xsi:type="dcterms:W3CDTF">2022-03-04T12:59:23Z</dcterms:modified>
</cp:coreProperties>
</file>