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8" r:id="rId1"/>
  </p:sldMasterIdLst>
  <p:notesMasterIdLst>
    <p:notesMasterId r:id="rId20"/>
  </p:notesMasterIdLst>
  <p:handoutMasterIdLst>
    <p:handoutMasterId r:id="rId21"/>
  </p:handoutMasterIdLst>
  <p:sldIdLst>
    <p:sldId id="256" r:id="rId2"/>
    <p:sldId id="272" r:id="rId3"/>
    <p:sldId id="258" r:id="rId4"/>
    <p:sldId id="260" r:id="rId5"/>
    <p:sldId id="257" r:id="rId6"/>
    <p:sldId id="261" r:id="rId7"/>
    <p:sldId id="263" r:id="rId8"/>
    <p:sldId id="279" r:id="rId9"/>
    <p:sldId id="265" r:id="rId10"/>
    <p:sldId id="264" r:id="rId11"/>
    <p:sldId id="266" r:id="rId12"/>
    <p:sldId id="277" r:id="rId13"/>
    <p:sldId id="267" r:id="rId14"/>
    <p:sldId id="268" r:id="rId15"/>
    <p:sldId id="274" r:id="rId16"/>
    <p:sldId id="278" r:id="rId17"/>
    <p:sldId id="270" r:id="rId18"/>
    <p:sldId id="276" r:id="rId19"/>
  </p:sldIdLst>
  <p:sldSz cx="12192000" cy="6858000"/>
  <p:notesSz cx="6858000" cy="9144000"/>
  <p:defaultTextStyle>
    <a:defPPr>
      <a:defRPr lang="es-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5B9BD5"/>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581" y="62"/>
      </p:cViewPr>
      <p:guideLst>
        <p:guide orient="horz" pos="2160"/>
        <p:guide pos="3840"/>
      </p:guideLst>
    </p:cSldViewPr>
  </p:slideViewPr>
  <p:notesTextViewPr>
    <p:cViewPr>
      <p:scale>
        <a:sx n="1" d="1"/>
        <a:sy n="1" d="1"/>
      </p:scale>
      <p:origin x="0" y="0"/>
    </p:cViewPr>
  </p:notesTextViewPr>
  <p:notesViewPr>
    <p:cSldViewPr snapToGrid="0">
      <p:cViewPr>
        <p:scale>
          <a:sx n="240" d="100"/>
          <a:sy n="240" d="100"/>
        </p:scale>
        <p:origin x="456" y="-19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A4BF5E-036F-4F30-B192-AEC132637270}" type="datetimeFigureOut">
              <a:rPr lang="en-US" smtClean="0"/>
              <a:pPr/>
              <a:t>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C8881-7EF0-4A6A-BF32-1D28F47132FA}" type="slidenum">
              <a:rPr lang="en-US" smtClean="0"/>
              <a:pPr/>
              <a:t>‹#›</a:t>
            </a:fld>
            <a:endParaRPr lang="en-US"/>
          </a:p>
        </p:txBody>
      </p:sp>
    </p:spTree>
    <p:extLst>
      <p:ext uri="{BB962C8B-B14F-4D97-AF65-F5344CB8AC3E}">
        <p14:creationId xmlns:p14="http://schemas.microsoft.com/office/powerpoint/2010/main" val="13305217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EEE3A7-5947-4745-80FB-A44EB28E2999}" type="datetimeFigureOut">
              <a:rPr lang="en-US" smtClean="0"/>
              <a:pPr/>
              <a:t>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BCAF62-71DB-478F-A1B1-314E60E28098}" type="slidenum">
              <a:rPr lang="en-US" smtClean="0"/>
              <a:pPr/>
              <a:t>‹#›</a:t>
            </a:fld>
            <a:endParaRPr lang="en-US"/>
          </a:p>
        </p:txBody>
      </p:sp>
    </p:spTree>
    <p:extLst>
      <p:ext uri="{BB962C8B-B14F-4D97-AF65-F5344CB8AC3E}">
        <p14:creationId xmlns:p14="http://schemas.microsoft.com/office/powerpoint/2010/main" val="19946656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BCAF62-71DB-478F-A1B1-314E60E28098}" type="slidenum">
              <a:rPr lang="en-US" smtClean="0"/>
              <a:pPr/>
              <a:t>1</a:t>
            </a:fld>
            <a:endParaRPr lang="en-US"/>
          </a:p>
        </p:txBody>
      </p:sp>
    </p:spTree>
    <p:extLst>
      <p:ext uri="{BB962C8B-B14F-4D97-AF65-F5344CB8AC3E}">
        <p14:creationId xmlns:p14="http://schemas.microsoft.com/office/powerpoint/2010/main" val="1812049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this reference sheet the instructor explains the protection factors assigned for each type of respirator and the differences between them.  </a:t>
            </a:r>
          </a:p>
          <a:p>
            <a:endParaRPr lang="en-US" dirty="0"/>
          </a:p>
          <a:p>
            <a:r>
              <a:rPr lang="en-US" dirty="0" smtClean="0"/>
              <a:t>It is important to emphasize that the type of fit test performed determines the maximum protection factor of the respirator, especially with the purifying respirators.</a:t>
            </a:r>
          </a:p>
          <a:p>
            <a:endParaRPr lang="en-US" dirty="0"/>
          </a:p>
          <a:p>
            <a:r>
              <a:rPr lang="en-US" dirty="0" smtClean="0"/>
              <a:t>Supplied air respirators always require quantitative fit testing.</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11</a:t>
            </a:fld>
            <a:endParaRPr lang="en-US"/>
          </a:p>
        </p:txBody>
      </p:sp>
    </p:spTree>
    <p:extLst>
      <p:ext uri="{BB962C8B-B14F-4D97-AF65-F5344CB8AC3E}">
        <p14:creationId xmlns:p14="http://schemas.microsoft.com/office/powerpoint/2010/main" val="2998507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concept of cartridge life is discussed and how it is affected by factors such as:</a:t>
            </a:r>
          </a:p>
          <a:p>
            <a:endParaRPr lang="en-US" dirty="0"/>
          </a:p>
          <a:p>
            <a:pPr marL="171450" indent="-171450">
              <a:buFont typeface="Arial" panose="020B0604020202020204" pitchFamily="34" charset="0"/>
              <a:buChar char="•"/>
            </a:pPr>
            <a:r>
              <a:rPr lang="en-US" dirty="0" smtClean="0"/>
              <a:t>Humidity </a:t>
            </a:r>
          </a:p>
          <a:p>
            <a:pPr marL="171450" indent="-171450">
              <a:buFont typeface="Arial" panose="020B0604020202020204" pitchFamily="34" charset="0"/>
              <a:buChar char="•"/>
            </a:pPr>
            <a:r>
              <a:rPr lang="en-US" dirty="0" smtClean="0"/>
              <a:t>Temperature </a:t>
            </a:r>
          </a:p>
          <a:p>
            <a:pPr marL="171450" indent="-171450">
              <a:buFont typeface="Arial" panose="020B0604020202020204" pitchFamily="34" charset="0"/>
              <a:buChar char="•"/>
            </a:pPr>
            <a:r>
              <a:rPr lang="en-US" dirty="0" smtClean="0"/>
              <a:t>Time of use </a:t>
            </a:r>
          </a:p>
          <a:p>
            <a:pPr marL="171450" indent="-171450">
              <a:buFont typeface="Arial" panose="020B0604020202020204" pitchFamily="34" charset="0"/>
              <a:buChar char="•"/>
            </a:pPr>
            <a:r>
              <a:rPr lang="en-US" dirty="0" smtClean="0"/>
              <a:t>Type of work (light or heavy)</a:t>
            </a:r>
          </a:p>
          <a:p>
            <a:pPr marL="171450" indent="-171450">
              <a:buFont typeface="Arial" panose="020B0604020202020204" pitchFamily="34" charset="0"/>
              <a:buChar char="•"/>
            </a:pPr>
            <a:r>
              <a:rPr lang="en-US" dirty="0" smtClean="0"/>
              <a:t>Working environment quality,  among others</a:t>
            </a:r>
            <a:endParaRPr lang="es-PR" dirty="0" smtClean="0"/>
          </a:p>
        </p:txBody>
      </p:sp>
      <p:sp>
        <p:nvSpPr>
          <p:cNvPr id="4" name="Slide Number Placeholder 3"/>
          <p:cNvSpPr>
            <a:spLocks noGrp="1"/>
          </p:cNvSpPr>
          <p:nvPr>
            <p:ph type="sldNum" sz="quarter" idx="10"/>
          </p:nvPr>
        </p:nvSpPr>
        <p:spPr/>
        <p:txBody>
          <a:bodyPr/>
          <a:lstStyle/>
          <a:p>
            <a:fld id="{95BCAF62-71DB-478F-A1B1-314E60E28098}" type="slidenum">
              <a:rPr lang="en-US" smtClean="0"/>
              <a:pPr/>
              <a:t>12</a:t>
            </a:fld>
            <a:endParaRPr lang="en-US"/>
          </a:p>
        </p:txBody>
      </p:sp>
    </p:spTree>
    <p:extLst>
      <p:ext uri="{BB962C8B-B14F-4D97-AF65-F5344CB8AC3E}">
        <p14:creationId xmlns:p14="http://schemas.microsoft.com/office/powerpoint/2010/main" val="1212092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the instructors disarm at least two respirators, whether it is different brands of the same type; or two different types of respirators;  for participants to see how the equipment is inspected and cleaned</a:t>
            </a:r>
            <a:r>
              <a:rPr lang="es-PR" dirty="0" smtClean="0"/>
              <a:t>.</a:t>
            </a:r>
          </a:p>
          <a:p>
            <a:endParaRPr lang="es-PR" dirty="0" smtClean="0"/>
          </a:p>
          <a:p>
            <a:r>
              <a:rPr lang="en-US" dirty="0" smtClean="0"/>
              <a:t>Emphasis is placed on the following: </a:t>
            </a:r>
          </a:p>
          <a:p>
            <a:pPr marL="171450" indent="-171450">
              <a:buFont typeface="Wingdings" panose="05000000000000000000" pitchFamily="2" charset="2"/>
              <a:buChar char="ü"/>
            </a:pPr>
            <a:r>
              <a:rPr lang="en-US" dirty="0" smtClean="0"/>
              <a:t>Proper cleaning of the equipment avoiding solvents or strong detergents.   </a:t>
            </a:r>
          </a:p>
          <a:p>
            <a:pPr marL="171450" indent="-171450">
              <a:buFont typeface="Wingdings" panose="05000000000000000000" pitchFamily="2" charset="2"/>
              <a:buChar char="ü"/>
            </a:pPr>
            <a:r>
              <a:rPr lang="en-US" dirty="0" smtClean="0"/>
              <a:t>It establishes the importance of not exchanging parts between equipment unless authorized by the manufacturer </a:t>
            </a:r>
          </a:p>
          <a:p>
            <a:pPr marL="171450" indent="-171450">
              <a:buFont typeface="Wingdings" panose="05000000000000000000" pitchFamily="2" charset="2"/>
              <a:buChar char="ü"/>
            </a:pPr>
            <a:r>
              <a:rPr lang="en-US" dirty="0" smtClean="0"/>
              <a:t>The correct assembly of parts to ensure proper sealing at the time of use </a:t>
            </a:r>
          </a:p>
          <a:p>
            <a:pPr marL="171450" indent="-171450">
              <a:buFont typeface="Wingdings" panose="05000000000000000000" pitchFamily="2" charset="2"/>
              <a:buChar char="ü"/>
            </a:pPr>
            <a:r>
              <a:rPr lang="en-US" dirty="0" smtClean="0"/>
              <a:t>The identification of possible damage to the equipment parts, which will require a immediate replacement. </a:t>
            </a:r>
          </a:p>
          <a:p>
            <a:pPr marL="171450" indent="-171450">
              <a:buFont typeface="Wingdings" panose="05000000000000000000" pitchFamily="2" charset="2"/>
              <a:buChar char="ü"/>
            </a:pPr>
            <a:r>
              <a:rPr lang="en-US" dirty="0" smtClean="0"/>
              <a:t>Proper storage inside clean plastic bags avoiding moisture and excessive heat </a:t>
            </a:r>
          </a:p>
          <a:p>
            <a:pPr marL="171450" indent="-171450">
              <a:buFont typeface="Wingdings" panose="05000000000000000000" pitchFamily="2" charset="2"/>
              <a:buChar char="ü"/>
            </a:pPr>
            <a:r>
              <a:rPr lang="en-US" dirty="0" smtClean="0"/>
              <a:t>Indication of storing filters or cartridges separated from respirators.</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13</a:t>
            </a:fld>
            <a:endParaRPr lang="en-US"/>
          </a:p>
        </p:txBody>
      </p:sp>
    </p:spTree>
    <p:extLst>
      <p:ext uri="{BB962C8B-B14F-4D97-AF65-F5344CB8AC3E}">
        <p14:creationId xmlns:p14="http://schemas.microsoft.com/office/powerpoint/2010/main" val="2591711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the points outlined in transparency, the most important elements of the Respiratory Protection program are summarized.</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14</a:t>
            </a:fld>
            <a:endParaRPr lang="en-US"/>
          </a:p>
        </p:txBody>
      </p:sp>
    </p:spTree>
    <p:extLst>
      <p:ext uri="{BB962C8B-B14F-4D97-AF65-F5344CB8AC3E}">
        <p14:creationId xmlns:p14="http://schemas.microsoft.com/office/powerpoint/2010/main" val="2293161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situation is presented where there is paint application on a boat, and  participants are asked to suggest which equipment should be used.  Important SDS data from the  used paint is provided.</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15</a:t>
            </a:fld>
            <a:endParaRPr lang="en-US" dirty="0"/>
          </a:p>
        </p:txBody>
      </p:sp>
    </p:spTree>
    <p:extLst>
      <p:ext uri="{BB962C8B-B14F-4D97-AF65-F5344CB8AC3E}">
        <p14:creationId xmlns:p14="http://schemas.microsoft.com/office/powerpoint/2010/main" val="3168885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exercise shows how a worker finds a situation in which,  on his own he decides to use a respirator. </a:t>
            </a:r>
          </a:p>
          <a:p>
            <a:endParaRPr lang="en-US" dirty="0" smtClean="0"/>
          </a:p>
          <a:p>
            <a:r>
              <a:rPr lang="en-US" dirty="0" smtClean="0"/>
              <a:t>The discussion emphasizes what the correct procedure of selection of equipment should be and which equipment should be used.</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16</a:t>
            </a:fld>
            <a:endParaRPr lang="en-US" dirty="0"/>
          </a:p>
        </p:txBody>
      </p:sp>
    </p:spTree>
    <p:extLst>
      <p:ext uri="{BB962C8B-B14F-4D97-AF65-F5344CB8AC3E}">
        <p14:creationId xmlns:p14="http://schemas.microsoft.com/office/powerpoint/2010/main" val="20916462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Situation oriented towards the construction industry</a:t>
            </a:r>
          </a:p>
          <a:p>
            <a:endParaRPr lang="en-US" dirty="0"/>
          </a:p>
          <a:p>
            <a:r>
              <a:rPr lang="en-US" dirty="0" smtClean="0"/>
              <a:t>It raises the situation of the selection of equipment based on custom (for a lot of dust-use a full face). </a:t>
            </a:r>
          </a:p>
          <a:p>
            <a:endParaRPr lang="en-US" dirty="0"/>
          </a:p>
          <a:p>
            <a:r>
              <a:rPr lang="en-US" dirty="0" smtClean="0"/>
              <a:t>In this case the task involves silica exposure, so they must refer to the silica regulations 29CFR1926.1153 in order to make the appropriate selection using Table I as a reference.</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17</a:t>
            </a:fld>
            <a:endParaRPr lang="en-US" dirty="0"/>
          </a:p>
        </p:txBody>
      </p:sp>
    </p:spTree>
    <p:extLst>
      <p:ext uri="{BB962C8B-B14F-4D97-AF65-F5344CB8AC3E}">
        <p14:creationId xmlns:p14="http://schemas.microsoft.com/office/powerpoint/2010/main" val="399595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make it easier to fill out the Evaluation Sheet, the header information is projected onto the board.  Here's an example.</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18</a:t>
            </a:fld>
            <a:endParaRPr lang="en-US"/>
          </a:p>
        </p:txBody>
      </p:sp>
    </p:spTree>
    <p:extLst>
      <p:ext uri="{BB962C8B-B14F-4D97-AF65-F5344CB8AC3E}">
        <p14:creationId xmlns:p14="http://schemas.microsoft.com/office/powerpoint/2010/main" val="1395151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source of funds for the training is identified </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2</a:t>
            </a:fld>
            <a:endParaRPr lang="en-US"/>
          </a:p>
        </p:txBody>
      </p:sp>
    </p:spTree>
    <p:extLst>
      <p:ext uri="{BB962C8B-B14F-4D97-AF65-F5344CB8AC3E}">
        <p14:creationId xmlns:p14="http://schemas.microsoft.com/office/powerpoint/2010/main" val="2169865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brief summary of the responsibilities of employers and employees under OSHA Act</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3</a:t>
            </a:fld>
            <a:endParaRPr lang="en-US"/>
          </a:p>
        </p:txBody>
      </p:sp>
    </p:spTree>
    <p:extLst>
      <p:ext uri="{BB962C8B-B14F-4D97-AF65-F5344CB8AC3E}">
        <p14:creationId xmlns:p14="http://schemas.microsoft.com/office/powerpoint/2010/main" val="1137853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Posters supporting discussion of previous transparency</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4</a:t>
            </a:fld>
            <a:endParaRPr lang="en-US"/>
          </a:p>
        </p:txBody>
      </p:sp>
    </p:spTree>
    <p:extLst>
      <p:ext uri="{BB962C8B-B14F-4D97-AF65-F5344CB8AC3E}">
        <p14:creationId xmlns:p14="http://schemas.microsoft.com/office/powerpoint/2010/main" val="2245178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BCAF62-71DB-478F-A1B1-314E60E28098}" type="slidenum">
              <a:rPr lang="en-US" smtClean="0"/>
              <a:pPr/>
              <a:t>5</a:t>
            </a:fld>
            <a:endParaRPr lang="en-US"/>
          </a:p>
        </p:txBody>
      </p:sp>
    </p:spTree>
    <p:extLst>
      <p:ext uri="{BB962C8B-B14F-4D97-AF65-F5344CB8AC3E}">
        <p14:creationId xmlns:p14="http://schemas.microsoft.com/office/powerpoint/2010/main" val="677339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participants Appendix C of OSHA standard 29CFR 1910.134.   </a:t>
            </a:r>
          </a:p>
          <a:p>
            <a:endParaRPr lang="en-US" dirty="0"/>
          </a:p>
          <a:p>
            <a:r>
              <a:rPr lang="en-US" dirty="0" smtClean="0"/>
              <a:t>A description of the purpose of the medical questions in each section is explained to participants so  they can understand which information is important to the doctor performing the evaluation.  </a:t>
            </a:r>
          </a:p>
          <a:p>
            <a:endParaRPr lang="en-US" dirty="0"/>
          </a:p>
          <a:p>
            <a:r>
              <a:rPr lang="en-US" dirty="0" smtClean="0"/>
              <a:t>This discussion can take about 10 minutes.</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6</a:t>
            </a:fld>
            <a:endParaRPr lang="en-US"/>
          </a:p>
        </p:txBody>
      </p:sp>
    </p:spTree>
    <p:extLst>
      <p:ext uri="{BB962C8B-B14F-4D97-AF65-F5344CB8AC3E}">
        <p14:creationId xmlns:p14="http://schemas.microsoft.com/office/powerpoint/2010/main" val="2691166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video associated with the quantitative fit test requirements is to be displayed.</a:t>
            </a:r>
          </a:p>
          <a:p>
            <a:endParaRPr lang="en-US" dirty="0" smtClean="0"/>
          </a:p>
          <a:p>
            <a:r>
              <a:rPr lang="en-US" dirty="0" smtClean="0"/>
              <a:t>This video lasts about 11 minutes and shows in detail the equipment and procedure for performing the test. </a:t>
            </a:r>
          </a:p>
          <a:p>
            <a:endParaRPr lang="en-US" dirty="0" smtClean="0"/>
          </a:p>
          <a:p>
            <a:r>
              <a:rPr lang="en-US" dirty="0" smtClean="0"/>
              <a:t>Also included are captions summarizing the audio from the video.</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7</a:t>
            </a:fld>
            <a:endParaRPr lang="en-US"/>
          </a:p>
        </p:txBody>
      </p:sp>
    </p:spTree>
    <p:extLst>
      <p:ext uri="{BB962C8B-B14F-4D97-AF65-F5344CB8AC3E}">
        <p14:creationId xmlns:p14="http://schemas.microsoft.com/office/powerpoint/2010/main" val="3301894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this point the instructors demonstrate several important aspects namely;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How to properly position the respirator, whether particulate, half-face or full face</a:t>
            </a:r>
          </a:p>
          <a:p>
            <a:pPr marL="171450" indent="-171450">
              <a:buFont typeface="Arial" panose="020B0604020202020204" pitchFamily="34" charset="0"/>
              <a:buChar char="•"/>
            </a:pPr>
            <a:r>
              <a:rPr lang="en-US" dirty="0" smtClean="0"/>
              <a:t>How to perform the fit check test in the negative pressure and positive pressure mode</a:t>
            </a:r>
          </a:p>
          <a:p>
            <a:pPr marL="171450" indent="-171450">
              <a:buFont typeface="Arial" panose="020B0604020202020204" pitchFamily="34" charset="0"/>
              <a:buChar char="•"/>
            </a:pPr>
            <a:r>
              <a:rPr lang="en-US" dirty="0" smtClean="0"/>
              <a:t>How to properly remove the respirator</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9</a:t>
            </a:fld>
            <a:endParaRPr lang="en-US"/>
          </a:p>
        </p:txBody>
      </p:sp>
    </p:spTree>
    <p:extLst>
      <p:ext uri="{BB962C8B-B14F-4D97-AF65-F5344CB8AC3E}">
        <p14:creationId xmlns:p14="http://schemas.microsoft.com/office/powerpoint/2010/main" val="2544379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equipment used in the qualitative fit test is presented emphasizing that it depends entirely on the user's olfactory ability to detect the test (smell or taste) the test  substance. </a:t>
            </a:r>
          </a:p>
          <a:p>
            <a:endParaRPr lang="en-US" dirty="0"/>
          </a:p>
          <a:p>
            <a:r>
              <a:rPr lang="en-US" dirty="0" smtClean="0"/>
              <a:t>If there is time, a demonstration is performed between the instructors using the nebulizer and the hood.</a:t>
            </a:r>
            <a:endParaRPr lang="es-PR" dirty="0"/>
          </a:p>
        </p:txBody>
      </p:sp>
      <p:sp>
        <p:nvSpPr>
          <p:cNvPr id="4" name="Slide Number Placeholder 3"/>
          <p:cNvSpPr>
            <a:spLocks noGrp="1"/>
          </p:cNvSpPr>
          <p:nvPr>
            <p:ph type="sldNum" sz="quarter" idx="10"/>
          </p:nvPr>
        </p:nvSpPr>
        <p:spPr/>
        <p:txBody>
          <a:bodyPr/>
          <a:lstStyle/>
          <a:p>
            <a:fld id="{95BCAF62-71DB-478F-A1B1-314E60E28098}" type="slidenum">
              <a:rPr lang="en-US" smtClean="0"/>
              <a:pPr/>
              <a:t>10</a:t>
            </a:fld>
            <a:endParaRPr lang="en-US"/>
          </a:p>
        </p:txBody>
      </p:sp>
    </p:spTree>
    <p:extLst>
      <p:ext uri="{BB962C8B-B14F-4D97-AF65-F5344CB8AC3E}">
        <p14:creationId xmlns:p14="http://schemas.microsoft.com/office/powerpoint/2010/main" val="935231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7A9AD9-2B4D-4615-AE3F-8CB6BF4322C4}" type="datetime1">
              <a:rPr lang="en-US" smtClean="0"/>
              <a:pPr/>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1F29-6894-4DCD-9AA3-0778D91D2EE7}"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1452341"/>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803368-97C5-4242-B329-9E097A6E5D55}" type="datetime1">
              <a:rPr lang="en-US" smtClean="0"/>
              <a:pPr/>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1F29-6894-4DCD-9AA3-0778D91D2EE7}" type="slidenum">
              <a:rPr lang="en-US" smtClean="0"/>
              <a:pPr/>
              <a:t>‹#›</a:t>
            </a:fld>
            <a:endParaRPr lang="en-US"/>
          </a:p>
        </p:txBody>
      </p:sp>
    </p:spTree>
    <p:extLst>
      <p:ext uri="{BB962C8B-B14F-4D97-AF65-F5344CB8AC3E}">
        <p14:creationId xmlns:p14="http://schemas.microsoft.com/office/powerpoint/2010/main" val="3869957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6023C0-2F29-463C-90A3-C5A0521CA57A}" type="datetime1">
              <a:rPr lang="en-US" smtClean="0"/>
              <a:pPr/>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1F29-6894-4DCD-9AA3-0778D91D2EE7}" type="slidenum">
              <a:rPr lang="en-US" smtClean="0"/>
              <a:pPr/>
              <a:t>‹#›</a:t>
            </a:fld>
            <a:endParaRPr lang="en-US"/>
          </a:p>
        </p:txBody>
      </p:sp>
    </p:spTree>
    <p:extLst>
      <p:ext uri="{BB962C8B-B14F-4D97-AF65-F5344CB8AC3E}">
        <p14:creationId xmlns:p14="http://schemas.microsoft.com/office/powerpoint/2010/main" val="982001595"/>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961D1C-E8EE-4698-AD5F-79CB64E9CDFC}" type="datetime1">
              <a:rPr lang="en-US" smtClean="0"/>
              <a:pPr/>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1F29-6894-4DCD-9AA3-0778D91D2EE7}" type="slidenum">
              <a:rPr lang="en-US" smtClean="0"/>
              <a:pPr/>
              <a:t>‹#›</a:t>
            </a:fld>
            <a:endParaRPr lang="en-US"/>
          </a:p>
        </p:txBody>
      </p:sp>
    </p:spTree>
    <p:extLst>
      <p:ext uri="{BB962C8B-B14F-4D97-AF65-F5344CB8AC3E}">
        <p14:creationId xmlns:p14="http://schemas.microsoft.com/office/powerpoint/2010/main" val="3520304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39BFF8-2CF7-40CD-A1B2-DC8AB23AB22D}" type="datetime1">
              <a:rPr lang="en-US" smtClean="0"/>
              <a:pPr/>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1F29-6894-4DCD-9AA3-0778D91D2EE7}"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1265398"/>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FB9278-9C42-40F7-96E5-A345B08CD487}" type="datetime1">
              <a:rPr lang="en-US" smtClean="0"/>
              <a:pPr/>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1F29-6894-4DCD-9AA3-0778D91D2EE7}" type="slidenum">
              <a:rPr lang="en-US" smtClean="0"/>
              <a:pPr/>
              <a:t>‹#›</a:t>
            </a:fld>
            <a:endParaRPr lang="en-US"/>
          </a:p>
        </p:txBody>
      </p:sp>
    </p:spTree>
    <p:extLst>
      <p:ext uri="{BB962C8B-B14F-4D97-AF65-F5344CB8AC3E}">
        <p14:creationId xmlns:p14="http://schemas.microsoft.com/office/powerpoint/2010/main" val="252491380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419228-7A32-4944-9203-B9A19DA196C1}" type="datetime1">
              <a:rPr lang="en-US" smtClean="0"/>
              <a:pPr/>
              <a:t>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B1F29-6894-4DCD-9AA3-0778D91D2EE7}" type="slidenum">
              <a:rPr lang="en-US" smtClean="0"/>
              <a:pPr/>
              <a:t>‹#›</a:t>
            </a:fld>
            <a:endParaRPr lang="en-US"/>
          </a:p>
        </p:txBody>
      </p:sp>
    </p:spTree>
    <p:extLst>
      <p:ext uri="{BB962C8B-B14F-4D97-AF65-F5344CB8AC3E}">
        <p14:creationId xmlns:p14="http://schemas.microsoft.com/office/powerpoint/2010/main" val="394633600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A9FC88-FCA0-42EF-9657-A883AE1842C9}" type="datetime1">
              <a:rPr lang="en-US" smtClean="0"/>
              <a:pPr/>
              <a:t>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2B1F29-6894-4DCD-9AA3-0778D91D2EE7}" type="slidenum">
              <a:rPr lang="en-US" smtClean="0"/>
              <a:pPr/>
              <a:t>‹#›</a:t>
            </a:fld>
            <a:endParaRPr lang="en-US"/>
          </a:p>
        </p:txBody>
      </p:sp>
    </p:spTree>
    <p:extLst>
      <p:ext uri="{BB962C8B-B14F-4D97-AF65-F5344CB8AC3E}">
        <p14:creationId xmlns:p14="http://schemas.microsoft.com/office/powerpoint/2010/main" val="3242951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6EA9841-0805-4D68-9145-12C5D5715EDB}" type="datetime1">
              <a:rPr lang="en-US" smtClean="0"/>
              <a:pPr/>
              <a:t>1/5/2022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62B1F29-6894-4DCD-9AA3-0778D91D2EE7}" type="slidenum">
              <a:rPr lang="en-US" smtClean="0"/>
              <a:pPr/>
              <a:t>‹#›</a:t>
            </a:fld>
            <a:endParaRPr lang="en-US"/>
          </a:p>
        </p:txBody>
      </p:sp>
    </p:spTree>
    <p:extLst>
      <p:ext uri="{BB962C8B-B14F-4D97-AF65-F5344CB8AC3E}">
        <p14:creationId xmlns:p14="http://schemas.microsoft.com/office/powerpoint/2010/main" val="1425037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3C49C19-20E2-4BA8-B145-8824A7FE9FBB}" type="datetime1">
              <a:rPr lang="en-US" smtClean="0"/>
              <a:pPr/>
              <a:t>1/5/2022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62B1F29-6894-4DCD-9AA3-0778D91D2EE7}" type="slidenum">
              <a:rPr lang="en-US" smtClean="0"/>
              <a:pPr/>
              <a:t>‹#›</a:t>
            </a:fld>
            <a:endParaRPr lang="en-US"/>
          </a:p>
        </p:txBody>
      </p:sp>
    </p:spTree>
    <p:extLst>
      <p:ext uri="{BB962C8B-B14F-4D97-AF65-F5344CB8AC3E}">
        <p14:creationId xmlns:p14="http://schemas.microsoft.com/office/powerpoint/2010/main" val="734871023"/>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cstate="email">
              <a:extLst>
                <a:ext uri="{28A0092B-C50C-407E-A947-70E740481C1C}">
                  <a14:useLocalDpi xmlns:a14="http://schemas.microsoft.com/office/drawing/2010/main"/>
                </a:ext>
              </a:extLst>
            </a:blip>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A53D81-CD6E-4CB9-874B-571CDBA6E557}" type="datetime1">
              <a:rPr lang="en-US" smtClean="0"/>
              <a:pPr/>
              <a:t>1/5/2022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B1F29-6894-4DCD-9AA3-0778D91D2EE7}" type="slidenum">
              <a:rPr lang="en-US" smtClean="0"/>
              <a:pPr/>
              <a:t>‹#›</a:t>
            </a:fld>
            <a:endParaRPr lang="en-US"/>
          </a:p>
        </p:txBody>
      </p:sp>
    </p:spTree>
    <p:extLst>
      <p:ext uri="{BB962C8B-B14F-4D97-AF65-F5344CB8AC3E}">
        <p14:creationId xmlns:p14="http://schemas.microsoft.com/office/powerpoint/2010/main" val="4037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D336AC1-E51E-4A3D-90BC-40B51AF1F720}" type="datetime1">
              <a:rPr lang="en-US" smtClean="0"/>
              <a:pPr/>
              <a:t>1/5/2022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62B1F29-6894-4DCD-9AA3-0778D91D2EE7}"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154345"/>
      </p:ext>
    </p:extLst>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7.jp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5919" y="2278967"/>
            <a:ext cx="9425353" cy="1336430"/>
          </a:xfrm>
        </p:spPr>
        <p:txBody>
          <a:bodyPr>
            <a:normAutofit fontScale="90000"/>
          </a:bodyPr>
          <a:lstStyle/>
          <a:p>
            <a:r>
              <a:rPr lang="es-PR" dirty="0" err="1" smtClean="0">
                <a:solidFill>
                  <a:schemeClr val="tx1"/>
                </a:solidFill>
              </a:rPr>
              <a:t>Respiratory</a:t>
            </a:r>
            <a:r>
              <a:rPr lang="es-PR" dirty="0" smtClean="0">
                <a:solidFill>
                  <a:schemeClr val="tx1"/>
                </a:solidFill>
              </a:rPr>
              <a:t> </a:t>
            </a:r>
            <a:r>
              <a:rPr lang="es-PR" dirty="0" err="1" smtClean="0">
                <a:solidFill>
                  <a:schemeClr val="tx1"/>
                </a:solidFill>
              </a:rPr>
              <a:t>Protection</a:t>
            </a:r>
            <a:endParaRPr lang="es-PR" dirty="0">
              <a:solidFill>
                <a:schemeClr val="tx1"/>
              </a:solidFill>
            </a:endParaRPr>
          </a:p>
        </p:txBody>
      </p:sp>
      <p:sp>
        <p:nvSpPr>
          <p:cNvPr id="3" name="TextBox 2"/>
          <p:cNvSpPr txBox="1"/>
          <p:nvPr/>
        </p:nvSpPr>
        <p:spPr>
          <a:xfrm>
            <a:off x="3721995" y="4507606"/>
            <a:ext cx="4481848" cy="369332"/>
          </a:xfrm>
          <a:prstGeom prst="rect">
            <a:avLst/>
          </a:prstGeom>
          <a:noFill/>
        </p:spPr>
        <p:txBody>
          <a:bodyPr wrap="square" rtlCol="0">
            <a:spAutoFit/>
          </a:bodyPr>
          <a:lstStyle/>
          <a:p>
            <a:pPr algn="ctr"/>
            <a:r>
              <a:rPr lang="es-PR" dirty="0" err="1" smtClean="0"/>
              <a:t>Trainer’s</a:t>
            </a:r>
            <a:r>
              <a:rPr lang="es-PR" dirty="0" smtClean="0"/>
              <a:t> </a:t>
            </a:r>
            <a:r>
              <a:rPr lang="es-PR" dirty="0" err="1" smtClean="0"/>
              <a:t>Guide</a:t>
            </a:r>
            <a:r>
              <a:rPr lang="es-PR" dirty="0" smtClean="0"/>
              <a:t> </a:t>
            </a:r>
            <a:r>
              <a:rPr lang="es-PR" dirty="0" err="1" smtClean="0"/>
              <a:t>for</a:t>
            </a:r>
            <a:r>
              <a:rPr lang="es-PR" dirty="0" smtClean="0"/>
              <a:t> </a:t>
            </a:r>
            <a:r>
              <a:rPr lang="es-PR" dirty="0" err="1" smtClean="0"/>
              <a:t>the</a:t>
            </a:r>
            <a:r>
              <a:rPr lang="es-PR" dirty="0" smtClean="0"/>
              <a:t> Instructor</a:t>
            </a:r>
            <a:endParaRPr lang="es-PR" dirty="0"/>
          </a:p>
        </p:txBody>
      </p:sp>
      <p:sp>
        <p:nvSpPr>
          <p:cNvPr id="4" name="Slide Number Placeholder 3"/>
          <p:cNvSpPr>
            <a:spLocks noGrp="1"/>
          </p:cNvSpPr>
          <p:nvPr>
            <p:ph type="sldNum" sz="quarter" idx="12"/>
          </p:nvPr>
        </p:nvSpPr>
        <p:spPr/>
        <p:txBody>
          <a:bodyPr/>
          <a:lstStyle/>
          <a:p>
            <a:fld id="{662B1F29-6894-4DCD-9AA3-0778D91D2EE7}" type="slidenum">
              <a:rPr lang="en-US" smtClean="0"/>
              <a:pPr/>
              <a:t>1</a:t>
            </a:fld>
            <a:endParaRPr lang="en-US"/>
          </a:p>
        </p:txBody>
      </p:sp>
    </p:spTree>
    <p:extLst>
      <p:ext uri="{BB962C8B-B14F-4D97-AF65-F5344CB8AC3E}">
        <p14:creationId xmlns:p14="http://schemas.microsoft.com/office/powerpoint/2010/main" val="2900389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Demonstration of Qualitative Fit Test</a:t>
            </a:r>
            <a:endParaRPr lang="es-PR" dirty="0">
              <a:solidFill>
                <a:schemeClr val="tx1"/>
              </a:solidFill>
            </a:endParaRPr>
          </a:p>
        </p:txBody>
      </p:sp>
      <p:pic>
        <p:nvPicPr>
          <p:cNvPr id="12" name="Content Placeholder 11" descr="fit kit"/>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015241" y="1881564"/>
            <a:ext cx="3494019" cy="3494019"/>
          </a:xfrm>
        </p:spPr>
      </p:pic>
      <p:pic>
        <p:nvPicPr>
          <p:cNvPr id="13" name="Content Placeholder 12" descr="fit testing&#10;"/>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234263" y="1807448"/>
            <a:ext cx="3437330" cy="3437330"/>
          </a:xfrm>
        </p:spPr>
      </p:pic>
      <p:sp>
        <p:nvSpPr>
          <p:cNvPr id="3" name="Slide Number Placeholder 2"/>
          <p:cNvSpPr>
            <a:spLocks noGrp="1"/>
          </p:cNvSpPr>
          <p:nvPr>
            <p:ph type="sldNum" sz="quarter" idx="12"/>
          </p:nvPr>
        </p:nvSpPr>
        <p:spPr/>
        <p:txBody>
          <a:bodyPr/>
          <a:lstStyle/>
          <a:p>
            <a:fld id="{662B1F29-6894-4DCD-9AA3-0778D91D2EE7}" type="slidenum">
              <a:rPr lang="en-US" smtClean="0"/>
              <a:pPr/>
              <a:t>10</a:t>
            </a:fld>
            <a:endParaRPr lang="en-US"/>
          </a:p>
        </p:txBody>
      </p:sp>
      <p:sp>
        <p:nvSpPr>
          <p:cNvPr id="5" name="TextBox 4"/>
          <p:cNvSpPr txBox="1"/>
          <p:nvPr/>
        </p:nvSpPr>
        <p:spPr>
          <a:xfrm>
            <a:off x="3345705" y="5306848"/>
            <a:ext cx="2523745" cy="261610"/>
          </a:xfrm>
          <a:prstGeom prst="rect">
            <a:avLst/>
          </a:prstGeom>
          <a:noFill/>
        </p:spPr>
        <p:txBody>
          <a:bodyPr wrap="square" rtlCol="0">
            <a:spAutoFit/>
          </a:bodyPr>
          <a:lstStyle/>
          <a:p>
            <a:r>
              <a:rPr lang="es-PR" sz="1100" dirty="0" err="1"/>
              <a:t>Photo</a:t>
            </a:r>
            <a:r>
              <a:rPr lang="es-PR" sz="1100" dirty="0"/>
              <a:t> </a:t>
            </a:r>
            <a:r>
              <a:rPr lang="es-PR" sz="1100" dirty="0" err="1"/>
              <a:t>credit</a:t>
            </a:r>
            <a:r>
              <a:rPr lang="es-PR" sz="1100" dirty="0"/>
              <a:t> </a:t>
            </a:r>
            <a:r>
              <a:rPr lang="es-PR" sz="1100" dirty="0" err="1"/>
              <a:t>by</a:t>
            </a:r>
            <a:r>
              <a:rPr lang="es-PR" sz="1100" dirty="0"/>
              <a:t>: solutions.3m.com</a:t>
            </a:r>
          </a:p>
        </p:txBody>
      </p:sp>
      <p:sp>
        <p:nvSpPr>
          <p:cNvPr id="7" name="TextBox 6"/>
          <p:cNvSpPr txBox="1"/>
          <p:nvPr/>
        </p:nvSpPr>
        <p:spPr>
          <a:xfrm>
            <a:off x="8952928" y="5244778"/>
            <a:ext cx="2523745" cy="261610"/>
          </a:xfrm>
          <a:prstGeom prst="rect">
            <a:avLst/>
          </a:prstGeom>
          <a:noFill/>
        </p:spPr>
        <p:txBody>
          <a:bodyPr wrap="square" rtlCol="0">
            <a:spAutoFit/>
          </a:bodyPr>
          <a:lstStyle/>
          <a:p>
            <a:r>
              <a:rPr lang="es-PR" sz="1100" dirty="0" err="1"/>
              <a:t>Photo</a:t>
            </a:r>
            <a:r>
              <a:rPr lang="es-PR" sz="1100" dirty="0"/>
              <a:t> </a:t>
            </a:r>
            <a:r>
              <a:rPr lang="es-PR" sz="1100" dirty="0" err="1"/>
              <a:t>credit</a:t>
            </a:r>
            <a:r>
              <a:rPr lang="es-PR" sz="1100" dirty="0"/>
              <a:t> </a:t>
            </a:r>
            <a:r>
              <a:rPr lang="es-PR" sz="1100" dirty="0" err="1"/>
              <a:t>by</a:t>
            </a:r>
            <a:r>
              <a:rPr lang="es-PR" sz="1100" dirty="0"/>
              <a:t>: www.seton.ca</a:t>
            </a:r>
          </a:p>
        </p:txBody>
      </p:sp>
      <p:sp>
        <p:nvSpPr>
          <p:cNvPr id="8" name="TextBox 7"/>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Tree>
    <p:extLst>
      <p:ext uri="{BB962C8B-B14F-4D97-AF65-F5344CB8AC3E}">
        <p14:creationId xmlns:p14="http://schemas.microsoft.com/office/powerpoint/2010/main" val="941687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smtClean="0">
                <a:solidFill>
                  <a:schemeClr val="tx1"/>
                </a:solidFill>
              </a:rPr>
              <a:t>Assigned</a:t>
            </a:r>
            <a:r>
              <a:rPr lang="es-PR" dirty="0" smtClean="0">
                <a:solidFill>
                  <a:schemeClr val="tx1"/>
                </a:solidFill>
              </a:rPr>
              <a:t>  </a:t>
            </a:r>
            <a:r>
              <a:rPr lang="es-PR" dirty="0" err="1" smtClean="0">
                <a:solidFill>
                  <a:schemeClr val="tx1"/>
                </a:solidFill>
              </a:rPr>
              <a:t>Protection</a:t>
            </a:r>
            <a:r>
              <a:rPr lang="es-PR" dirty="0" smtClean="0">
                <a:solidFill>
                  <a:schemeClr val="tx1"/>
                </a:solidFill>
              </a:rPr>
              <a:t> Factor (APF)</a:t>
            </a:r>
            <a:endParaRPr lang="es-PR" dirty="0">
              <a:solidFill>
                <a:schemeClr val="tx1"/>
              </a:solidFill>
            </a:endParaRPr>
          </a:p>
        </p:txBody>
      </p:sp>
      <p:sp>
        <p:nvSpPr>
          <p:cNvPr id="5" name="TextBox 4"/>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3" name="Slide Number Placeholder 2"/>
          <p:cNvSpPr>
            <a:spLocks noGrp="1"/>
          </p:cNvSpPr>
          <p:nvPr>
            <p:ph type="sldNum" sz="quarter" idx="12"/>
          </p:nvPr>
        </p:nvSpPr>
        <p:spPr/>
        <p:txBody>
          <a:bodyPr/>
          <a:lstStyle/>
          <a:p>
            <a:fld id="{662B1F29-6894-4DCD-9AA3-0778D91D2EE7}" type="slidenum">
              <a:rPr lang="en-US" smtClean="0"/>
              <a:pPr/>
              <a:t>11</a:t>
            </a:fld>
            <a:endParaRPr lang="en-US"/>
          </a:p>
        </p:txBody>
      </p:sp>
      <p:sp>
        <p:nvSpPr>
          <p:cNvPr id="10" name="TextBox 9"/>
          <p:cNvSpPr txBox="1"/>
          <p:nvPr/>
        </p:nvSpPr>
        <p:spPr>
          <a:xfrm>
            <a:off x="9842035" y="2871487"/>
            <a:ext cx="1493949" cy="1200329"/>
          </a:xfrm>
          <a:prstGeom prst="rect">
            <a:avLst/>
          </a:prstGeom>
          <a:noFill/>
          <a:ln>
            <a:solidFill>
              <a:srgbClr val="FF0000"/>
            </a:solidFill>
          </a:ln>
        </p:spPr>
        <p:txBody>
          <a:bodyPr wrap="square" rtlCol="0">
            <a:spAutoFit/>
          </a:bodyPr>
          <a:lstStyle/>
          <a:p>
            <a:pPr algn="ctr"/>
            <a:r>
              <a:rPr lang="en-US" dirty="0" smtClean="0"/>
              <a:t>Refer to the document contained in the folder</a:t>
            </a:r>
            <a:r>
              <a:rPr lang="es-PR" dirty="0" smtClean="0"/>
              <a:t>. </a:t>
            </a:r>
            <a:endParaRPr lang="es-PR" dirty="0"/>
          </a:p>
        </p:txBody>
      </p:sp>
      <p:pic>
        <p:nvPicPr>
          <p:cNvPr id="6" name="Content Placeholder 5" descr="air purifiers fitting"/>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963548" y="1847457"/>
            <a:ext cx="6325230" cy="4020337"/>
          </a:xfrm>
        </p:spPr>
      </p:pic>
    </p:spTree>
    <p:extLst>
      <p:ext uri="{BB962C8B-B14F-4D97-AF65-F5344CB8AC3E}">
        <p14:creationId xmlns:p14="http://schemas.microsoft.com/office/powerpoint/2010/main" val="3834093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tx1"/>
                </a:solidFill>
              </a:rPr>
              <a:t>Estimated a Cartridge’s Service Life</a:t>
            </a:r>
            <a:endParaRPr lang="es-PR" dirty="0">
              <a:solidFill>
                <a:schemeClr val="tx1"/>
              </a:solidFill>
            </a:endParaRPr>
          </a:p>
        </p:txBody>
      </p:sp>
      <p:pic>
        <p:nvPicPr>
          <p:cNvPr id="7" name="Content Placeholder 6" descr="etool for respirator safety"/>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05790" y="1766253"/>
            <a:ext cx="5391017" cy="4405947"/>
          </a:xfrm>
        </p:spPr>
      </p:pic>
      <p:pic>
        <p:nvPicPr>
          <p:cNvPr id="11" name="Content Placeholder 10" descr="center for disease control guidelines"/>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6126480" y="1766253"/>
            <a:ext cx="5280342" cy="4286250"/>
          </a:xfrm>
        </p:spPr>
      </p:pic>
      <p:sp>
        <p:nvSpPr>
          <p:cNvPr id="3" name="Slide Number Placeholder 2"/>
          <p:cNvSpPr>
            <a:spLocks noGrp="1"/>
          </p:cNvSpPr>
          <p:nvPr>
            <p:ph type="sldNum" sz="quarter" idx="12"/>
          </p:nvPr>
        </p:nvSpPr>
        <p:spPr/>
        <p:txBody>
          <a:bodyPr/>
          <a:lstStyle/>
          <a:p>
            <a:fld id="{662B1F29-6894-4DCD-9AA3-0778D91D2EE7}" type="slidenum">
              <a:rPr lang="en-US" smtClean="0"/>
              <a:pPr/>
              <a:t>12</a:t>
            </a:fld>
            <a:endParaRPr lang="en-US"/>
          </a:p>
        </p:txBody>
      </p:sp>
      <p:sp>
        <p:nvSpPr>
          <p:cNvPr id="6" name="TextBox 5"/>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10" name="TextBox 9"/>
          <p:cNvSpPr txBox="1"/>
          <p:nvPr/>
        </p:nvSpPr>
        <p:spPr>
          <a:xfrm>
            <a:off x="4636395" y="6455578"/>
            <a:ext cx="6156101" cy="369332"/>
          </a:xfrm>
          <a:prstGeom prst="rect">
            <a:avLst/>
          </a:prstGeom>
          <a:noFill/>
        </p:spPr>
        <p:txBody>
          <a:bodyPr wrap="square" rtlCol="0">
            <a:spAutoFit/>
          </a:bodyPr>
          <a:lstStyle/>
          <a:p>
            <a:r>
              <a:rPr lang="es-PR" dirty="0" smtClean="0"/>
              <a:t>Reference </a:t>
            </a:r>
            <a:r>
              <a:rPr lang="es-PR" dirty="0" err="1" smtClean="0"/>
              <a:t>webpage</a:t>
            </a:r>
            <a:r>
              <a:rPr lang="es-PR" dirty="0" smtClean="0"/>
              <a:t>: www.osha.gov/STLC/etools/respiratory</a:t>
            </a:r>
            <a:endParaRPr lang="es-PR" dirty="0"/>
          </a:p>
        </p:txBody>
      </p:sp>
    </p:spTree>
    <p:extLst>
      <p:ext uri="{BB962C8B-B14F-4D97-AF65-F5344CB8AC3E}">
        <p14:creationId xmlns:p14="http://schemas.microsoft.com/office/powerpoint/2010/main" val="2734803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067" y="2166919"/>
            <a:ext cx="10058400" cy="1450757"/>
          </a:xfrm>
        </p:spPr>
        <p:txBody>
          <a:bodyPr>
            <a:normAutofit/>
          </a:bodyPr>
          <a:lstStyle/>
          <a:p>
            <a:pPr algn="ctr"/>
            <a:r>
              <a:rPr lang="en-US" dirty="0">
                <a:solidFill>
                  <a:schemeClr val="tx1"/>
                </a:solidFill>
              </a:rPr>
              <a:t>Demonstration of </a:t>
            </a:r>
            <a:r>
              <a:rPr lang="en-US" dirty="0" smtClean="0">
                <a:solidFill>
                  <a:schemeClr val="tx1"/>
                </a:solidFill>
              </a:rPr>
              <a:t>the cleaning </a:t>
            </a:r>
            <a:r>
              <a:rPr lang="en-US" dirty="0">
                <a:solidFill>
                  <a:schemeClr val="tx1"/>
                </a:solidFill>
              </a:rPr>
              <a:t>process and </a:t>
            </a:r>
            <a:r>
              <a:rPr lang="en-US" dirty="0" smtClean="0">
                <a:solidFill>
                  <a:schemeClr val="tx1"/>
                </a:solidFill>
              </a:rPr>
              <a:t>respirator maintenance</a:t>
            </a:r>
            <a:endParaRPr lang="es-PR" dirty="0">
              <a:solidFill>
                <a:schemeClr val="tx1"/>
              </a:solidFill>
            </a:endParaRPr>
          </a:p>
        </p:txBody>
      </p:sp>
      <p:sp>
        <p:nvSpPr>
          <p:cNvPr id="4" name="TextBox 3"/>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3" name="Slide Number Placeholder 2"/>
          <p:cNvSpPr>
            <a:spLocks noGrp="1"/>
          </p:cNvSpPr>
          <p:nvPr>
            <p:ph type="sldNum" sz="quarter" idx="12"/>
          </p:nvPr>
        </p:nvSpPr>
        <p:spPr/>
        <p:txBody>
          <a:bodyPr/>
          <a:lstStyle/>
          <a:p>
            <a:fld id="{662B1F29-6894-4DCD-9AA3-0778D91D2EE7}" type="slidenum">
              <a:rPr lang="en-US" smtClean="0"/>
              <a:pPr/>
              <a:t>13</a:t>
            </a:fld>
            <a:endParaRPr lang="en-US"/>
          </a:p>
        </p:txBody>
      </p:sp>
    </p:spTree>
    <p:extLst>
      <p:ext uri="{BB962C8B-B14F-4D97-AF65-F5344CB8AC3E}">
        <p14:creationId xmlns:p14="http://schemas.microsoft.com/office/powerpoint/2010/main" val="7629855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tx1"/>
                </a:solidFill>
              </a:rPr>
              <a:t>Summary -Respiratory Protection Program Requirements</a:t>
            </a:r>
            <a:endParaRPr lang="es-PR" dirty="0">
              <a:solidFill>
                <a:schemeClr val="tx1"/>
              </a:solidFill>
            </a:endParaRPr>
          </a:p>
        </p:txBody>
      </p:sp>
      <p:sp>
        <p:nvSpPr>
          <p:cNvPr id="4" name="Content Placeholder 3"/>
          <p:cNvSpPr>
            <a:spLocks noGrp="1"/>
          </p:cNvSpPr>
          <p:nvPr>
            <p:ph sz="half" idx="1"/>
          </p:nvPr>
        </p:nvSpPr>
        <p:spPr>
          <a:xfrm>
            <a:off x="1097279" y="1845734"/>
            <a:ext cx="4814124" cy="4023360"/>
          </a:xfrm>
        </p:spPr>
        <p:txBody>
          <a:bodyPr>
            <a:normAutofit lnSpcReduction="10000"/>
          </a:bodyPr>
          <a:lstStyle/>
          <a:p>
            <a:pPr>
              <a:buClrTx/>
              <a:buFont typeface="Wingdings" panose="05000000000000000000" pitchFamily="2" charset="2"/>
              <a:buChar char="Ø"/>
            </a:pPr>
            <a:r>
              <a:rPr lang="en-US" dirty="0">
                <a:solidFill>
                  <a:schemeClr val="tx1"/>
                </a:solidFill>
              </a:rPr>
              <a:t>Select and provide a appropriate respirator for exposed respiratory </a:t>
            </a:r>
            <a:r>
              <a:rPr lang="en-US" dirty="0" smtClean="0">
                <a:solidFill>
                  <a:schemeClr val="tx1"/>
                </a:solidFill>
              </a:rPr>
              <a:t>hazards</a:t>
            </a:r>
          </a:p>
          <a:p>
            <a:pPr>
              <a:buClrTx/>
              <a:buFont typeface="Wingdings" panose="05000000000000000000" pitchFamily="2" charset="2"/>
              <a:buChar char="Ø"/>
            </a:pPr>
            <a:endParaRPr lang="es-PR" dirty="0" smtClean="0">
              <a:solidFill>
                <a:schemeClr val="tx1"/>
              </a:solidFill>
            </a:endParaRPr>
          </a:p>
          <a:p>
            <a:pPr>
              <a:buClrTx/>
              <a:buFont typeface="Wingdings" panose="05000000000000000000" pitchFamily="2" charset="2"/>
              <a:buChar char="Ø"/>
            </a:pPr>
            <a:r>
              <a:rPr lang="es-PR" dirty="0" smtClean="0">
                <a:solidFill>
                  <a:schemeClr val="tx1"/>
                </a:solidFill>
              </a:rPr>
              <a:t>Evaluación medica (Apéndice C)</a:t>
            </a:r>
          </a:p>
          <a:p>
            <a:pPr>
              <a:buClrTx/>
              <a:buFont typeface="Wingdings" panose="05000000000000000000" pitchFamily="2" charset="2"/>
              <a:buChar char="Ø"/>
            </a:pPr>
            <a:endParaRPr lang="es-PR" dirty="0" smtClean="0">
              <a:solidFill>
                <a:schemeClr val="tx1"/>
              </a:solidFill>
            </a:endParaRPr>
          </a:p>
          <a:p>
            <a:pPr>
              <a:buClrTx/>
              <a:buFont typeface="Wingdings" panose="05000000000000000000" pitchFamily="2" charset="2"/>
              <a:buChar char="Ø"/>
            </a:pPr>
            <a:r>
              <a:rPr lang="es-PR" dirty="0" err="1" smtClean="0">
                <a:solidFill>
                  <a:schemeClr val="tx1"/>
                </a:solidFill>
              </a:rPr>
              <a:t>Fit</a:t>
            </a:r>
            <a:r>
              <a:rPr lang="es-PR" dirty="0" smtClean="0">
                <a:solidFill>
                  <a:schemeClr val="tx1"/>
                </a:solidFill>
              </a:rPr>
              <a:t> Test (</a:t>
            </a:r>
            <a:r>
              <a:rPr lang="es-PR" dirty="0" err="1" smtClean="0">
                <a:solidFill>
                  <a:schemeClr val="tx1"/>
                </a:solidFill>
              </a:rPr>
              <a:t>Qualitative</a:t>
            </a:r>
            <a:r>
              <a:rPr lang="es-PR" dirty="0" smtClean="0">
                <a:solidFill>
                  <a:schemeClr val="tx1"/>
                </a:solidFill>
              </a:rPr>
              <a:t>  </a:t>
            </a:r>
            <a:r>
              <a:rPr lang="es-PR" dirty="0" err="1" smtClean="0">
                <a:solidFill>
                  <a:schemeClr val="tx1"/>
                </a:solidFill>
              </a:rPr>
              <a:t>or</a:t>
            </a:r>
            <a:r>
              <a:rPr lang="es-PR" dirty="0" smtClean="0">
                <a:solidFill>
                  <a:schemeClr val="tx1"/>
                </a:solidFill>
              </a:rPr>
              <a:t> </a:t>
            </a:r>
            <a:r>
              <a:rPr lang="es-PR" dirty="0" err="1" smtClean="0">
                <a:solidFill>
                  <a:schemeClr val="tx1"/>
                </a:solidFill>
              </a:rPr>
              <a:t>Quantitative</a:t>
            </a:r>
            <a:r>
              <a:rPr lang="es-PR" dirty="0" smtClean="0">
                <a:solidFill>
                  <a:schemeClr val="tx1"/>
                </a:solidFill>
              </a:rPr>
              <a:t>)</a:t>
            </a:r>
            <a:endParaRPr lang="es-PR" dirty="0">
              <a:solidFill>
                <a:schemeClr val="tx1"/>
              </a:solidFill>
            </a:endParaRPr>
          </a:p>
          <a:p>
            <a:pPr>
              <a:buClrTx/>
              <a:buFont typeface="Wingdings" panose="05000000000000000000" pitchFamily="2" charset="2"/>
              <a:buChar char="Ø"/>
            </a:pPr>
            <a:endParaRPr lang="en-US" dirty="0" smtClean="0">
              <a:solidFill>
                <a:schemeClr val="tx1"/>
              </a:solidFill>
            </a:endParaRPr>
          </a:p>
          <a:p>
            <a:pPr>
              <a:buClrTx/>
              <a:buFont typeface="Wingdings" panose="05000000000000000000" pitchFamily="2" charset="2"/>
              <a:buChar char="Ø"/>
            </a:pPr>
            <a:r>
              <a:rPr lang="en-US" dirty="0" smtClean="0">
                <a:solidFill>
                  <a:schemeClr val="tx1"/>
                </a:solidFill>
              </a:rPr>
              <a:t>User </a:t>
            </a:r>
            <a:r>
              <a:rPr lang="en-US" dirty="0">
                <a:solidFill>
                  <a:schemeClr val="tx1"/>
                </a:solidFill>
              </a:rPr>
              <a:t>seal check </a:t>
            </a:r>
            <a:r>
              <a:rPr lang="en-US" dirty="0" smtClean="0">
                <a:solidFill>
                  <a:schemeClr val="tx1"/>
                </a:solidFill>
              </a:rPr>
              <a:t>procedures</a:t>
            </a:r>
          </a:p>
          <a:p>
            <a:pPr>
              <a:buClrTx/>
              <a:buFont typeface="Wingdings" panose="05000000000000000000" pitchFamily="2" charset="2"/>
              <a:buChar char="Ø"/>
            </a:pPr>
            <a:endParaRPr lang="es-PR" dirty="0" smtClean="0">
              <a:solidFill>
                <a:schemeClr val="tx1"/>
              </a:solidFill>
            </a:endParaRPr>
          </a:p>
          <a:p>
            <a:pPr>
              <a:buClrTx/>
              <a:buFont typeface="Wingdings" panose="05000000000000000000" pitchFamily="2" charset="2"/>
              <a:buChar char="Ø"/>
            </a:pPr>
            <a:r>
              <a:rPr lang="es-PR" dirty="0" err="1" smtClean="0">
                <a:solidFill>
                  <a:schemeClr val="tx1"/>
                </a:solidFill>
              </a:rPr>
              <a:t>Cleaning</a:t>
            </a:r>
            <a:r>
              <a:rPr lang="es-PR" dirty="0" smtClean="0">
                <a:solidFill>
                  <a:schemeClr val="tx1"/>
                </a:solidFill>
              </a:rPr>
              <a:t> and </a:t>
            </a:r>
            <a:r>
              <a:rPr lang="es-PR" dirty="0" err="1" smtClean="0">
                <a:solidFill>
                  <a:schemeClr val="tx1"/>
                </a:solidFill>
              </a:rPr>
              <a:t>Maintenance</a:t>
            </a:r>
            <a:endParaRPr lang="es-PR" dirty="0" smtClean="0">
              <a:solidFill>
                <a:schemeClr val="tx1"/>
              </a:solidFill>
            </a:endParaRPr>
          </a:p>
          <a:p>
            <a:pPr>
              <a:buClrTx/>
              <a:buFont typeface="Wingdings" panose="05000000000000000000" pitchFamily="2" charset="2"/>
              <a:buChar char="Ø"/>
            </a:pPr>
            <a:endParaRPr lang="es-PR" dirty="0">
              <a:solidFill>
                <a:schemeClr val="tx1"/>
              </a:solidFill>
            </a:endParaRPr>
          </a:p>
          <a:p>
            <a:pPr marL="0" indent="0">
              <a:buClrTx/>
              <a:buNone/>
            </a:pPr>
            <a:endParaRPr lang="es-PR" dirty="0">
              <a:solidFill>
                <a:schemeClr val="tx1"/>
              </a:solidFill>
            </a:endParaRPr>
          </a:p>
          <a:p>
            <a:pPr>
              <a:buClrTx/>
              <a:buFont typeface="Wingdings" panose="05000000000000000000" pitchFamily="2" charset="2"/>
              <a:buChar char="Ø"/>
            </a:pPr>
            <a:endParaRPr lang="es-PR" dirty="0" smtClean="0">
              <a:solidFill>
                <a:schemeClr val="tx1"/>
              </a:solidFill>
            </a:endParaRPr>
          </a:p>
          <a:p>
            <a:pPr>
              <a:buClrTx/>
              <a:buFont typeface="Wingdings" panose="05000000000000000000" pitchFamily="2" charset="2"/>
              <a:buChar char="Ø"/>
            </a:pPr>
            <a:endParaRPr lang="es-PR" dirty="0">
              <a:solidFill>
                <a:schemeClr val="tx1"/>
              </a:solidFill>
            </a:endParaRPr>
          </a:p>
        </p:txBody>
      </p:sp>
      <p:sp>
        <p:nvSpPr>
          <p:cNvPr id="5" name="Content Placeholder 4"/>
          <p:cNvSpPr>
            <a:spLocks noGrp="1"/>
          </p:cNvSpPr>
          <p:nvPr>
            <p:ph sz="half" idx="2"/>
          </p:nvPr>
        </p:nvSpPr>
        <p:spPr>
          <a:xfrm>
            <a:off x="6709893" y="1845734"/>
            <a:ext cx="4445787" cy="4023360"/>
          </a:xfrm>
        </p:spPr>
        <p:txBody>
          <a:bodyPr>
            <a:normAutofit lnSpcReduction="10000"/>
          </a:bodyPr>
          <a:lstStyle/>
          <a:p>
            <a:pPr>
              <a:buClrTx/>
              <a:buFont typeface="Wingdings" panose="05000000000000000000" pitchFamily="2" charset="2"/>
              <a:buChar char="Ø"/>
            </a:pPr>
            <a:r>
              <a:rPr lang="es-PR" dirty="0" smtClean="0">
                <a:solidFill>
                  <a:schemeClr val="tx1"/>
                </a:solidFill>
              </a:rPr>
              <a:t> Storage</a:t>
            </a:r>
          </a:p>
          <a:p>
            <a:pPr>
              <a:buClrTx/>
              <a:buFont typeface="Wingdings" panose="05000000000000000000" pitchFamily="2" charset="2"/>
              <a:buChar char="Ø"/>
            </a:pPr>
            <a:endParaRPr lang="es-PR" dirty="0" smtClean="0">
              <a:solidFill>
                <a:schemeClr val="tx1"/>
              </a:solidFill>
            </a:endParaRPr>
          </a:p>
          <a:p>
            <a:pPr>
              <a:buClrTx/>
              <a:buFont typeface="Wingdings" panose="05000000000000000000" pitchFamily="2" charset="2"/>
              <a:buChar char="Ø"/>
            </a:pPr>
            <a:r>
              <a:rPr lang="es-PR" dirty="0" smtClean="0">
                <a:solidFill>
                  <a:schemeClr val="tx1"/>
                </a:solidFill>
              </a:rPr>
              <a:t>Training</a:t>
            </a:r>
          </a:p>
          <a:p>
            <a:pPr>
              <a:buClrTx/>
              <a:buFont typeface="Wingdings" panose="05000000000000000000" pitchFamily="2" charset="2"/>
              <a:buChar char="Ø"/>
            </a:pPr>
            <a:endParaRPr lang="es-PR" dirty="0" smtClean="0">
              <a:solidFill>
                <a:schemeClr val="tx1"/>
              </a:solidFill>
            </a:endParaRPr>
          </a:p>
          <a:p>
            <a:pPr>
              <a:buClrTx/>
              <a:buFont typeface="Wingdings" panose="05000000000000000000" pitchFamily="2" charset="2"/>
              <a:buChar char="Ø"/>
            </a:pPr>
            <a:r>
              <a:rPr lang="es-PR" dirty="0" err="1" smtClean="0">
                <a:solidFill>
                  <a:schemeClr val="tx1"/>
                </a:solidFill>
              </a:rPr>
              <a:t>Program</a:t>
            </a:r>
            <a:r>
              <a:rPr lang="es-PR" dirty="0" smtClean="0">
                <a:solidFill>
                  <a:schemeClr val="tx1"/>
                </a:solidFill>
              </a:rPr>
              <a:t> </a:t>
            </a:r>
            <a:r>
              <a:rPr lang="es-PR" dirty="0" err="1" smtClean="0">
                <a:solidFill>
                  <a:schemeClr val="tx1"/>
                </a:solidFill>
              </a:rPr>
              <a:t>Evaluation</a:t>
            </a:r>
            <a:r>
              <a:rPr lang="es-PR" dirty="0" smtClean="0">
                <a:solidFill>
                  <a:schemeClr val="tx1"/>
                </a:solidFill>
              </a:rPr>
              <a:t> </a:t>
            </a:r>
            <a:endParaRPr lang="es-PR" dirty="0">
              <a:solidFill>
                <a:schemeClr val="tx1"/>
              </a:solidFill>
            </a:endParaRPr>
          </a:p>
        </p:txBody>
      </p:sp>
      <p:sp>
        <p:nvSpPr>
          <p:cNvPr id="6" name="TextBox 5"/>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2" name="Slide Number Placeholder 1"/>
          <p:cNvSpPr>
            <a:spLocks noGrp="1"/>
          </p:cNvSpPr>
          <p:nvPr>
            <p:ph type="sldNum" sz="quarter" idx="12"/>
          </p:nvPr>
        </p:nvSpPr>
        <p:spPr/>
        <p:txBody>
          <a:bodyPr/>
          <a:lstStyle/>
          <a:p>
            <a:fld id="{662B1F29-6894-4DCD-9AA3-0778D91D2EE7}" type="slidenum">
              <a:rPr lang="en-US" smtClean="0"/>
              <a:pPr/>
              <a:t>14</a:t>
            </a:fld>
            <a:endParaRPr lang="en-US"/>
          </a:p>
        </p:txBody>
      </p:sp>
    </p:spTree>
    <p:extLst>
      <p:ext uri="{BB962C8B-B14F-4D97-AF65-F5344CB8AC3E}">
        <p14:creationId xmlns:p14="http://schemas.microsoft.com/office/powerpoint/2010/main" val="1340346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a:solidFill>
                  <a:schemeClr val="tx1"/>
                </a:solidFill>
              </a:rPr>
              <a:t>Exercise</a:t>
            </a:r>
            <a:r>
              <a:rPr lang="es-PR" dirty="0">
                <a:solidFill>
                  <a:schemeClr val="tx1"/>
                </a:solidFill>
              </a:rPr>
              <a:t>: </a:t>
            </a:r>
            <a:r>
              <a:rPr lang="es-PR" dirty="0" err="1">
                <a:solidFill>
                  <a:schemeClr val="tx1"/>
                </a:solidFill>
              </a:rPr>
              <a:t>Respirator</a:t>
            </a:r>
            <a:r>
              <a:rPr lang="es-PR" dirty="0">
                <a:solidFill>
                  <a:schemeClr val="tx1"/>
                </a:solidFill>
              </a:rPr>
              <a:t> </a:t>
            </a:r>
            <a:r>
              <a:rPr lang="es-PR" dirty="0" err="1">
                <a:solidFill>
                  <a:schemeClr val="tx1"/>
                </a:solidFill>
              </a:rPr>
              <a:t>selection</a:t>
            </a:r>
            <a:endParaRPr lang="es-PR" dirty="0">
              <a:solidFill>
                <a:schemeClr val="tx1"/>
              </a:solidFill>
            </a:endParaRPr>
          </a:p>
        </p:txBody>
      </p:sp>
      <p:sp>
        <p:nvSpPr>
          <p:cNvPr id="3" name="Content Placeholder 2"/>
          <p:cNvSpPr>
            <a:spLocks noGrp="1"/>
          </p:cNvSpPr>
          <p:nvPr>
            <p:ph idx="1"/>
          </p:nvPr>
        </p:nvSpPr>
        <p:spPr>
          <a:xfrm>
            <a:off x="1097280" y="1737360"/>
            <a:ext cx="10058400" cy="4477793"/>
          </a:xfrm>
        </p:spPr>
        <p:txBody>
          <a:bodyPr>
            <a:noAutofit/>
          </a:bodyPr>
          <a:lstStyle/>
          <a:p>
            <a:r>
              <a:rPr lang="es-PR" sz="1800" dirty="0" err="1" smtClean="0">
                <a:solidFill>
                  <a:schemeClr val="tx1"/>
                </a:solidFill>
              </a:rPr>
              <a:t>Situation</a:t>
            </a:r>
            <a:r>
              <a:rPr lang="es-PR" sz="1800" dirty="0" smtClean="0">
                <a:solidFill>
                  <a:schemeClr val="tx1"/>
                </a:solidFill>
              </a:rPr>
              <a:t> #1</a:t>
            </a:r>
          </a:p>
          <a:p>
            <a:pPr algn="just"/>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work</a:t>
            </a:r>
            <a:r>
              <a:rPr lang="es-PR" sz="1800" dirty="0" smtClean="0">
                <a:solidFill>
                  <a:schemeClr val="tx1"/>
                </a:solidFill>
              </a:rPr>
              <a:t> </a:t>
            </a:r>
            <a:r>
              <a:rPr lang="es-PR" sz="1800" dirty="0" err="1" smtClean="0">
                <a:solidFill>
                  <a:schemeClr val="tx1"/>
                </a:solidFill>
              </a:rPr>
              <a:t>area</a:t>
            </a:r>
            <a:r>
              <a:rPr lang="es-PR" sz="1800" dirty="0" smtClean="0">
                <a:solidFill>
                  <a:schemeClr val="tx1"/>
                </a:solidFill>
              </a:rPr>
              <a:t> </a:t>
            </a:r>
            <a:r>
              <a:rPr lang="es-PR" sz="1800" dirty="0" err="1" smtClean="0">
                <a:solidFill>
                  <a:schemeClr val="tx1"/>
                </a:solidFill>
              </a:rPr>
              <a:t>is</a:t>
            </a:r>
            <a:r>
              <a:rPr lang="es-PR" sz="1800" dirty="0" smtClean="0">
                <a:solidFill>
                  <a:schemeClr val="tx1"/>
                </a:solidFill>
              </a:rPr>
              <a:t> </a:t>
            </a:r>
            <a:r>
              <a:rPr lang="es-PR" sz="1800" dirty="0" err="1" smtClean="0">
                <a:solidFill>
                  <a:schemeClr val="tx1"/>
                </a:solidFill>
              </a:rPr>
              <a:t>an</a:t>
            </a:r>
            <a:r>
              <a:rPr lang="es-PR" sz="1800" dirty="0" smtClean="0">
                <a:solidFill>
                  <a:schemeClr val="tx1"/>
                </a:solidFill>
              </a:rPr>
              <a:t> </a:t>
            </a:r>
            <a:r>
              <a:rPr lang="es-PR" sz="1800" dirty="0" err="1" smtClean="0">
                <a:solidFill>
                  <a:schemeClr val="tx1"/>
                </a:solidFill>
              </a:rPr>
              <a:t>outdoor</a:t>
            </a:r>
            <a:r>
              <a:rPr lang="es-PR" sz="1800" dirty="0" smtClean="0">
                <a:solidFill>
                  <a:schemeClr val="tx1"/>
                </a:solidFill>
              </a:rPr>
              <a:t> </a:t>
            </a:r>
            <a:r>
              <a:rPr lang="es-PR" sz="1800" dirty="0" err="1" smtClean="0">
                <a:solidFill>
                  <a:schemeClr val="tx1"/>
                </a:solidFill>
              </a:rPr>
              <a:t>space</a:t>
            </a:r>
            <a:r>
              <a:rPr lang="es-PR" sz="1800" dirty="0" smtClean="0">
                <a:solidFill>
                  <a:schemeClr val="tx1"/>
                </a:solidFill>
              </a:rPr>
              <a:t> </a:t>
            </a:r>
            <a:r>
              <a:rPr lang="es-PR" sz="1800" dirty="0" err="1" smtClean="0">
                <a:solidFill>
                  <a:schemeClr val="tx1"/>
                </a:solidFill>
              </a:rPr>
              <a:t>used</a:t>
            </a:r>
            <a:r>
              <a:rPr lang="es-PR" sz="1800" dirty="0" smtClean="0">
                <a:solidFill>
                  <a:schemeClr val="tx1"/>
                </a:solidFill>
              </a:rPr>
              <a:t> to </a:t>
            </a:r>
            <a:r>
              <a:rPr lang="es-PR" sz="1800" dirty="0" err="1" smtClean="0">
                <a:solidFill>
                  <a:schemeClr val="tx1"/>
                </a:solidFill>
              </a:rPr>
              <a:t>repair</a:t>
            </a:r>
            <a:r>
              <a:rPr lang="es-PR" sz="1800" dirty="0" smtClean="0">
                <a:solidFill>
                  <a:schemeClr val="tx1"/>
                </a:solidFill>
              </a:rPr>
              <a:t> </a:t>
            </a:r>
            <a:r>
              <a:rPr lang="es-PR" sz="1800" dirty="0" err="1" smtClean="0">
                <a:solidFill>
                  <a:schemeClr val="tx1"/>
                </a:solidFill>
              </a:rPr>
              <a:t>boats</a:t>
            </a:r>
            <a:r>
              <a:rPr lang="es-PR" sz="1800" dirty="0" smtClean="0">
                <a:solidFill>
                  <a:schemeClr val="tx1"/>
                </a:solidFill>
              </a:rPr>
              <a:t>.  </a:t>
            </a:r>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task</a:t>
            </a:r>
            <a:r>
              <a:rPr lang="es-PR" sz="1800" dirty="0" smtClean="0">
                <a:solidFill>
                  <a:schemeClr val="tx1"/>
                </a:solidFill>
              </a:rPr>
              <a:t> </a:t>
            </a:r>
            <a:r>
              <a:rPr lang="es-PR" sz="1800" dirty="0" err="1" smtClean="0">
                <a:solidFill>
                  <a:schemeClr val="tx1"/>
                </a:solidFill>
              </a:rPr>
              <a:t>consists</a:t>
            </a:r>
            <a:r>
              <a:rPr lang="es-PR" sz="1800" dirty="0" smtClean="0">
                <a:solidFill>
                  <a:schemeClr val="tx1"/>
                </a:solidFill>
              </a:rPr>
              <a:t> of </a:t>
            </a:r>
            <a:r>
              <a:rPr lang="es-PR" sz="1800" dirty="0" err="1" smtClean="0">
                <a:solidFill>
                  <a:schemeClr val="tx1"/>
                </a:solidFill>
              </a:rPr>
              <a:t>painting</a:t>
            </a:r>
            <a:r>
              <a:rPr lang="es-PR" sz="1800" dirty="0" smtClean="0">
                <a:solidFill>
                  <a:schemeClr val="tx1"/>
                </a:solidFill>
              </a:rPr>
              <a:t> </a:t>
            </a:r>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hull</a:t>
            </a:r>
            <a:r>
              <a:rPr lang="es-PR" sz="1800" dirty="0" smtClean="0">
                <a:solidFill>
                  <a:schemeClr val="tx1"/>
                </a:solidFill>
              </a:rPr>
              <a:t> of </a:t>
            </a:r>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boat</a:t>
            </a:r>
            <a:r>
              <a:rPr lang="es-PR" sz="1800" dirty="0" smtClean="0">
                <a:solidFill>
                  <a:schemeClr val="tx1"/>
                </a:solidFill>
              </a:rPr>
              <a:t> </a:t>
            </a:r>
            <a:r>
              <a:rPr lang="es-PR" sz="1800" dirty="0" err="1" smtClean="0">
                <a:solidFill>
                  <a:schemeClr val="tx1"/>
                </a:solidFill>
              </a:rPr>
              <a:t>using</a:t>
            </a:r>
            <a:r>
              <a:rPr lang="es-PR" sz="1800" dirty="0" smtClean="0">
                <a:solidFill>
                  <a:schemeClr val="tx1"/>
                </a:solidFill>
              </a:rPr>
              <a:t> a </a:t>
            </a:r>
            <a:r>
              <a:rPr lang="es-PR" sz="1800" dirty="0" err="1" smtClean="0">
                <a:solidFill>
                  <a:schemeClr val="tx1"/>
                </a:solidFill>
              </a:rPr>
              <a:t>paint</a:t>
            </a:r>
            <a:r>
              <a:rPr lang="es-PR" sz="1800" dirty="0" smtClean="0">
                <a:solidFill>
                  <a:schemeClr val="tx1"/>
                </a:solidFill>
              </a:rPr>
              <a:t> </a:t>
            </a:r>
            <a:r>
              <a:rPr lang="es-PR" sz="1800" dirty="0" err="1" smtClean="0">
                <a:solidFill>
                  <a:schemeClr val="tx1"/>
                </a:solidFill>
              </a:rPr>
              <a:t>sprayer</a:t>
            </a:r>
            <a:r>
              <a:rPr lang="es-PR" sz="1800" dirty="0" smtClean="0">
                <a:solidFill>
                  <a:schemeClr val="tx1"/>
                </a:solidFill>
              </a:rPr>
              <a:t> </a:t>
            </a:r>
            <a:r>
              <a:rPr lang="es-PR" sz="1800" dirty="0" err="1" smtClean="0">
                <a:solidFill>
                  <a:schemeClr val="tx1"/>
                </a:solidFill>
              </a:rPr>
              <a:t>gun</a:t>
            </a:r>
            <a:r>
              <a:rPr lang="es-PR" sz="1800" dirty="0" smtClean="0">
                <a:solidFill>
                  <a:schemeClr val="tx1"/>
                </a:solidFill>
              </a:rPr>
              <a:t> </a:t>
            </a:r>
            <a:r>
              <a:rPr lang="es-PR" sz="1800" dirty="0" err="1" smtClean="0">
                <a:solidFill>
                  <a:schemeClr val="tx1"/>
                </a:solidFill>
              </a:rPr>
              <a:t>driven</a:t>
            </a:r>
            <a:r>
              <a:rPr lang="es-PR" sz="1800" dirty="0" smtClean="0">
                <a:solidFill>
                  <a:schemeClr val="tx1"/>
                </a:solidFill>
              </a:rPr>
              <a:t> </a:t>
            </a:r>
            <a:r>
              <a:rPr lang="es-PR" sz="1800" dirty="0" err="1" smtClean="0">
                <a:solidFill>
                  <a:schemeClr val="tx1"/>
                </a:solidFill>
              </a:rPr>
              <a:t>by</a:t>
            </a:r>
            <a:r>
              <a:rPr lang="es-PR" sz="1800" dirty="0" smtClean="0">
                <a:solidFill>
                  <a:schemeClr val="tx1"/>
                </a:solidFill>
              </a:rPr>
              <a:t> </a:t>
            </a:r>
            <a:r>
              <a:rPr lang="es-PR" sz="1800" dirty="0" err="1" smtClean="0">
                <a:solidFill>
                  <a:schemeClr val="tx1"/>
                </a:solidFill>
              </a:rPr>
              <a:t>compressed</a:t>
            </a:r>
            <a:r>
              <a:rPr lang="es-PR" sz="1800" dirty="0" smtClean="0">
                <a:solidFill>
                  <a:schemeClr val="tx1"/>
                </a:solidFill>
              </a:rPr>
              <a:t> air. </a:t>
            </a:r>
            <a:r>
              <a:rPr lang="es-PR" sz="1800" dirty="0" err="1" smtClean="0">
                <a:solidFill>
                  <a:schemeClr val="tx1"/>
                </a:solidFill>
              </a:rPr>
              <a:t>Two</a:t>
            </a:r>
            <a:r>
              <a:rPr lang="es-PR" sz="1800" dirty="0" smtClean="0">
                <a:solidFill>
                  <a:schemeClr val="tx1"/>
                </a:solidFill>
              </a:rPr>
              <a:t> </a:t>
            </a:r>
            <a:r>
              <a:rPr lang="es-PR" sz="1800" dirty="0" err="1" smtClean="0">
                <a:solidFill>
                  <a:schemeClr val="tx1"/>
                </a:solidFill>
              </a:rPr>
              <a:t>men</a:t>
            </a:r>
            <a:r>
              <a:rPr lang="es-PR" sz="1800" dirty="0" smtClean="0">
                <a:solidFill>
                  <a:schemeClr val="tx1"/>
                </a:solidFill>
              </a:rPr>
              <a:t> are </a:t>
            </a:r>
            <a:r>
              <a:rPr lang="es-PR" sz="1800" dirty="0" err="1" smtClean="0">
                <a:solidFill>
                  <a:schemeClr val="tx1"/>
                </a:solidFill>
              </a:rPr>
              <a:t>working</a:t>
            </a:r>
            <a:r>
              <a:rPr lang="es-PR" sz="1800" dirty="0" smtClean="0">
                <a:solidFill>
                  <a:schemeClr val="tx1"/>
                </a:solidFill>
              </a:rPr>
              <a:t> </a:t>
            </a:r>
            <a:r>
              <a:rPr lang="es-PR" sz="1800" dirty="0" err="1" smtClean="0">
                <a:solidFill>
                  <a:schemeClr val="tx1"/>
                </a:solidFill>
              </a:rPr>
              <a:t>on</a:t>
            </a:r>
            <a:r>
              <a:rPr lang="es-PR" sz="1800" dirty="0" smtClean="0">
                <a:solidFill>
                  <a:schemeClr val="tx1"/>
                </a:solidFill>
              </a:rPr>
              <a:t> </a:t>
            </a:r>
            <a:r>
              <a:rPr lang="es-PR" sz="1800" dirty="0" err="1" smtClean="0">
                <a:solidFill>
                  <a:schemeClr val="tx1"/>
                </a:solidFill>
              </a:rPr>
              <a:t>this</a:t>
            </a:r>
            <a:r>
              <a:rPr lang="es-PR" sz="1800" dirty="0" smtClean="0">
                <a:solidFill>
                  <a:schemeClr val="tx1"/>
                </a:solidFill>
              </a:rPr>
              <a:t> </a:t>
            </a:r>
            <a:r>
              <a:rPr lang="es-PR" sz="1800" dirty="0" err="1" smtClean="0">
                <a:solidFill>
                  <a:schemeClr val="tx1"/>
                </a:solidFill>
              </a:rPr>
              <a:t>task</a:t>
            </a:r>
            <a:r>
              <a:rPr lang="es-PR" sz="1800" dirty="0" smtClean="0">
                <a:solidFill>
                  <a:schemeClr val="tx1"/>
                </a:solidFill>
              </a:rPr>
              <a:t>.  </a:t>
            </a:r>
            <a:r>
              <a:rPr lang="es-PR" sz="1800" dirty="0" err="1" smtClean="0">
                <a:solidFill>
                  <a:schemeClr val="tx1"/>
                </a:solidFill>
              </a:rPr>
              <a:t>One</a:t>
            </a:r>
            <a:r>
              <a:rPr lang="es-PR" sz="1800" dirty="0" smtClean="0">
                <a:solidFill>
                  <a:schemeClr val="tx1"/>
                </a:solidFill>
              </a:rPr>
              <a:t> </a:t>
            </a:r>
            <a:r>
              <a:rPr lang="es-PR" sz="1800" dirty="0" err="1" smtClean="0">
                <a:solidFill>
                  <a:schemeClr val="tx1"/>
                </a:solidFill>
              </a:rPr>
              <a:t>is</a:t>
            </a:r>
            <a:r>
              <a:rPr lang="es-PR" sz="1800" dirty="0" smtClean="0">
                <a:solidFill>
                  <a:schemeClr val="tx1"/>
                </a:solidFill>
              </a:rPr>
              <a:t> </a:t>
            </a:r>
            <a:r>
              <a:rPr lang="es-PR" sz="1800" dirty="0" err="1" smtClean="0">
                <a:solidFill>
                  <a:schemeClr val="tx1"/>
                </a:solidFill>
              </a:rPr>
              <a:t>applying</a:t>
            </a:r>
            <a:r>
              <a:rPr lang="es-PR" sz="1800" dirty="0" smtClean="0">
                <a:solidFill>
                  <a:schemeClr val="tx1"/>
                </a:solidFill>
              </a:rPr>
              <a:t> </a:t>
            </a:r>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paint</a:t>
            </a:r>
            <a:r>
              <a:rPr lang="es-PR" sz="1800" dirty="0" smtClean="0">
                <a:solidFill>
                  <a:schemeClr val="tx1"/>
                </a:solidFill>
              </a:rPr>
              <a:t> </a:t>
            </a:r>
            <a:r>
              <a:rPr lang="es-PR" sz="1800" dirty="0" err="1" smtClean="0">
                <a:solidFill>
                  <a:schemeClr val="tx1"/>
                </a:solidFill>
              </a:rPr>
              <a:t>on</a:t>
            </a:r>
            <a:r>
              <a:rPr lang="es-PR" sz="1800" dirty="0" smtClean="0">
                <a:solidFill>
                  <a:schemeClr val="tx1"/>
                </a:solidFill>
              </a:rPr>
              <a:t> </a:t>
            </a:r>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boat</a:t>
            </a:r>
            <a:r>
              <a:rPr lang="es-PR" sz="1800" dirty="0" smtClean="0">
                <a:solidFill>
                  <a:schemeClr val="tx1"/>
                </a:solidFill>
              </a:rPr>
              <a:t> </a:t>
            </a:r>
            <a:r>
              <a:rPr lang="es-PR" sz="1800" dirty="0" err="1" smtClean="0">
                <a:solidFill>
                  <a:schemeClr val="tx1"/>
                </a:solidFill>
              </a:rPr>
              <a:t>surface</a:t>
            </a:r>
            <a:r>
              <a:rPr lang="es-PR" sz="1800" dirty="0" smtClean="0">
                <a:solidFill>
                  <a:schemeClr val="tx1"/>
                </a:solidFill>
              </a:rPr>
              <a:t>, </a:t>
            </a:r>
            <a:r>
              <a:rPr lang="es-PR" sz="1800" dirty="0" err="1" smtClean="0">
                <a:solidFill>
                  <a:schemeClr val="tx1"/>
                </a:solidFill>
              </a:rPr>
              <a:t>while</a:t>
            </a:r>
            <a:r>
              <a:rPr lang="es-PR" sz="1800" dirty="0" smtClean="0">
                <a:solidFill>
                  <a:schemeClr val="tx1"/>
                </a:solidFill>
              </a:rPr>
              <a:t> </a:t>
            </a:r>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other</a:t>
            </a:r>
            <a:r>
              <a:rPr lang="es-PR" sz="1800" dirty="0" smtClean="0">
                <a:solidFill>
                  <a:schemeClr val="tx1"/>
                </a:solidFill>
              </a:rPr>
              <a:t> </a:t>
            </a:r>
            <a:r>
              <a:rPr lang="es-PR" sz="1800" dirty="0" err="1" smtClean="0">
                <a:solidFill>
                  <a:schemeClr val="tx1"/>
                </a:solidFill>
              </a:rPr>
              <a:t>is</a:t>
            </a:r>
            <a:r>
              <a:rPr lang="es-PR" sz="1800" dirty="0" smtClean="0">
                <a:solidFill>
                  <a:schemeClr val="tx1"/>
                </a:solidFill>
              </a:rPr>
              <a:t> </a:t>
            </a:r>
            <a:r>
              <a:rPr lang="es-PR" sz="1800" dirty="0" err="1" smtClean="0">
                <a:solidFill>
                  <a:schemeClr val="tx1"/>
                </a:solidFill>
              </a:rPr>
              <a:t>walking</a:t>
            </a:r>
            <a:r>
              <a:rPr lang="es-PR" sz="1800" dirty="0" smtClean="0">
                <a:solidFill>
                  <a:schemeClr val="tx1"/>
                </a:solidFill>
              </a:rPr>
              <a:t> </a:t>
            </a:r>
            <a:r>
              <a:rPr lang="es-PR" sz="1800" dirty="0" err="1" smtClean="0">
                <a:solidFill>
                  <a:schemeClr val="tx1"/>
                </a:solidFill>
              </a:rPr>
              <a:t>around</a:t>
            </a:r>
            <a:r>
              <a:rPr lang="es-PR" sz="1800" dirty="0" smtClean="0">
                <a:solidFill>
                  <a:schemeClr val="tx1"/>
                </a:solidFill>
              </a:rPr>
              <a:t> </a:t>
            </a:r>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boat</a:t>
            </a:r>
            <a:r>
              <a:rPr lang="es-PR" sz="1800" dirty="0" smtClean="0">
                <a:solidFill>
                  <a:schemeClr val="tx1"/>
                </a:solidFill>
              </a:rPr>
              <a:t> and </a:t>
            </a:r>
            <a:r>
              <a:rPr lang="es-PR" sz="1800" dirty="0" err="1" smtClean="0">
                <a:solidFill>
                  <a:schemeClr val="tx1"/>
                </a:solidFill>
              </a:rPr>
              <a:t>under</a:t>
            </a:r>
            <a:r>
              <a:rPr lang="es-PR" sz="1800" dirty="0" smtClean="0">
                <a:solidFill>
                  <a:schemeClr val="tx1"/>
                </a:solidFill>
              </a:rPr>
              <a:t> </a:t>
            </a:r>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paint</a:t>
            </a:r>
            <a:r>
              <a:rPr lang="es-PR" sz="1800" dirty="0" smtClean="0">
                <a:solidFill>
                  <a:schemeClr val="tx1"/>
                </a:solidFill>
              </a:rPr>
              <a:t> </a:t>
            </a:r>
            <a:r>
              <a:rPr lang="es-PR" sz="1800" dirty="0" err="1" smtClean="0">
                <a:solidFill>
                  <a:schemeClr val="tx1"/>
                </a:solidFill>
              </a:rPr>
              <a:t>mist</a:t>
            </a:r>
            <a:r>
              <a:rPr lang="es-PR" sz="1800" dirty="0" smtClean="0">
                <a:solidFill>
                  <a:schemeClr val="tx1"/>
                </a:solidFill>
              </a:rPr>
              <a:t> </a:t>
            </a:r>
            <a:r>
              <a:rPr lang="es-PR" sz="1800" dirty="0" err="1" smtClean="0">
                <a:solidFill>
                  <a:schemeClr val="tx1"/>
                </a:solidFill>
              </a:rPr>
              <a:t>while</a:t>
            </a:r>
            <a:r>
              <a:rPr lang="es-PR" sz="1800" dirty="0" smtClean="0">
                <a:solidFill>
                  <a:schemeClr val="tx1"/>
                </a:solidFill>
              </a:rPr>
              <a:t> </a:t>
            </a:r>
            <a:r>
              <a:rPr lang="es-PR" sz="1800" dirty="0" err="1" smtClean="0">
                <a:solidFill>
                  <a:schemeClr val="tx1"/>
                </a:solidFill>
              </a:rPr>
              <a:t>arranging</a:t>
            </a:r>
            <a:r>
              <a:rPr lang="es-PR" sz="1800" dirty="0" smtClean="0">
                <a:solidFill>
                  <a:schemeClr val="tx1"/>
                </a:solidFill>
              </a:rPr>
              <a:t> </a:t>
            </a:r>
            <a:r>
              <a:rPr lang="es-PR" sz="1800" dirty="0" err="1" smtClean="0">
                <a:solidFill>
                  <a:schemeClr val="tx1"/>
                </a:solidFill>
              </a:rPr>
              <a:t>hoses</a:t>
            </a:r>
            <a:r>
              <a:rPr lang="es-PR" sz="1800" dirty="0" smtClean="0">
                <a:solidFill>
                  <a:schemeClr val="tx1"/>
                </a:solidFill>
              </a:rPr>
              <a:t> and </a:t>
            </a:r>
            <a:r>
              <a:rPr lang="es-PR" sz="1800" dirty="0" err="1" smtClean="0">
                <a:solidFill>
                  <a:schemeClr val="tx1"/>
                </a:solidFill>
              </a:rPr>
              <a:t>other</a:t>
            </a:r>
            <a:r>
              <a:rPr lang="es-PR" sz="1800" dirty="0" smtClean="0">
                <a:solidFill>
                  <a:schemeClr val="tx1"/>
                </a:solidFill>
              </a:rPr>
              <a:t> </a:t>
            </a:r>
            <a:r>
              <a:rPr lang="es-PR" sz="1800" dirty="0" err="1" smtClean="0">
                <a:solidFill>
                  <a:schemeClr val="tx1"/>
                </a:solidFill>
              </a:rPr>
              <a:t>tools</a:t>
            </a:r>
            <a:r>
              <a:rPr lang="es-PR" sz="1800" dirty="0">
                <a:solidFill>
                  <a:schemeClr val="tx1"/>
                </a:solidFill>
              </a:rPr>
              <a:t>.</a:t>
            </a:r>
            <a:endParaRPr lang="es-PR" sz="1800" dirty="0" smtClean="0">
              <a:solidFill>
                <a:schemeClr val="tx1"/>
              </a:solidFill>
            </a:endParaRPr>
          </a:p>
          <a:p>
            <a:pPr algn="just"/>
            <a:r>
              <a:rPr lang="es-PR" sz="1800" dirty="0" err="1" smtClean="0">
                <a:solidFill>
                  <a:schemeClr val="tx1"/>
                </a:solidFill>
              </a:rPr>
              <a:t>The</a:t>
            </a:r>
            <a:r>
              <a:rPr lang="es-PR" sz="1800" dirty="0" smtClean="0">
                <a:solidFill>
                  <a:schemeClr val="tx1"/>
                </a:solidFill>
              </a:rPr>
              <a:t> </a:t>
            </a:r>
            <a:r>
              <a:rPr lang="es-PR" sz="1800" dirty="0" err="1" smtClean="0">
                <a:solidFill>
                  <a:schemeClr val="tx1"/>
                </a:solidFill>
              </a:rPr>
              <a:t>paint</a:t>
            </a:r>
            <a:r>
              <a:rPr lang="es-PR" sz="1800" dirty="0" smtClean="0">
                <a:solidFill>
                  <a:schemeClr val="tx1"/>
                </a:solidFill>
              </a:rPr>
              <a:t> </a:t>
            </a:r>
            <a:r>
              <a:rPr lang="es-PR" sz="1800" dirty="0" err="1" smtClean="0">
                <a:solidFill>
                  <a:schemeClr val="tx1"/>
                </a:solidFill>
              </a:rPr>
              <a:t>used</a:t>
            </a:r>
            <a:r>
              <a:rPr lang="es-PR" sz="1800" dirty="0" smtClean="0">
                <a:solidFill>
                  <a:schemeClr val="tx1"/>
                </a:solidFill>
              </a:rPr>
              <a:t> </a:t>
            </a:r>
            <a:r>
              <a:rPr lang="es-PR" sz="1800" dirty="0" err="1" smtClean="0">
                <a:solidFill>
                  <a:schemeClr val="tx1"/>
                </a:solidFill>
              </a:rPr>
              <a:t>was</a:t>
            </a:r>
            <a:r>
              <a:rPr lang="es-PR" sz="1800" dirty="0" smtClean="0">
                <a:solidFill>
                  <a:schemeClr val="tx1"/>
                </a:solidFill>
              </a:rPr>
              <a:t> </a:t>
            </a:r>
            <a:r>
              <a:rPr lang="es-PR" sz="1800" i="1" dirty="0" err="1" smtClean="0">
                <a:solidFill>
                  <a:schemeClr val="tx1"/>
                </a:solidFill>
              </a:rPr>
              <a:t>Micron</a:t>
            </a:r>
            <a:r>
              <a:rPr lang="es-PR" sz="1800" i="1" dirty="0" smtClean="0">
                <a:solidFill>
                  <a:schemeClr val="tx1"/>
                </a:solidFill>
              </a:rPr>
              <a:t> CSC</a:t>
            </a:r>
            <a:r>
              <a:rPr lang="es-PR" sz="1800" dirty="0" smtClean="0">
                <a:solidFill>
                  <a:schemeClr val="tx1"/>
                </a:solidFill>
              </a:rPr>
              <a:t>, </a:t>
            </a:r>
            <a:r>
              <a:rPr lang="es-PR" sz="1800" dirty="0" err="1" smtClean="0">
                <a:solidFill>
                  <a:schemeClr val="tx1"/>
                </a:solidFill>
              </a:rPr>
              <a:t>which</a:t>
            </a:r>
            <a:r>
              <a:rPr lang="es-PR" sz="1800" dirty="0" smtClean="0">
                <a:solidFill>
                  <a:schemeClr val="tx1"/>
                </a:solidFill>
              </a:rPr>
              <a:t> has a </a:t>
            </a:r>
            <a:r>
              <a:rPr lang="es-PR" sz="1800" dirty="0" err="1" smtClean="0">
                <a:solidFill>
                  <a:schemeClr val="tx1"/>
                </a:solidFill>
              </a:rPr>
              <a:t>reduced</a:t>
            </a:r>
            <a:r>
              <a:rPr lang="es-PR" sz="1800" dirty="0" smtClean="0">
                <a:solidFill>
                  <a:schemeClr val="tx1"/>
                </a:solidFill>
              </a:rPr>
              <a:t> </a:t>
            </a:r>
            <a:r>
              <a:rPr lang="es-PR" sz="1800" dirty="0" err="1" smtClean="0">
                <a:solidFill>
                  <a:schemeClr val="tx1"/>
                </a:solidFill>
              </a:rPr>
              <a:t>solvent</a:t>
            </a:r>
            <a:r>
              <a:rPr lang="es-PR" sz="1800" dirty="0" smtClean="0">
                <a:solidFill>
                  <a:schemeClr val="tx1"/>
                </a:solidFill>
              </a:rPr>
              <a:t> base. </a:t>
            </a:r>
            <a:r>
              <a:rPr lang="en-US" sz="1800" dirty="0" smtClean="0">
                <a:solidFill>
                  <a:schemeClr val="tx1"/>
                </a:solidFill>
              </a:rPr>
              <a:t>The Safety Data Sheet (SDS) indicates that the material is considered an irritating and flammable material, which can be toxic to aquatic life.</a:t>
            </a:r>
          </a:p>
          <a:p>
            <a:pPr algn="just"/>
            <a:r>
              <a:rPr lang="es-PR" sz="1800" dirty="0" smtClean="0">
                <a:solidFill>
                  <a:schemeClr val="tx1"/>
                </a:solidFill>
              </a:rPr>
              <a:t> </a:t>
            </a:r>
          </a:p>
          <a:p>
            <a:pPr algn="just"/>
            <a:endParaRPr lang="es-PR" sz="1800" dirty="0" smtClean="0">
              <a:solidFill>
                <a:schemeClr val="tx1"/>
              </a:solidFill>
            </a:endParaRPr>
          </a:p>
        </p:txBody>
      </p:sp>
      <p:sp>
        <p:nvSpPr>
          <p:cNvPr id="4" name="TextBox 3"/>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5" name="Slide Number Placeholder 4"/>
          <p:cNvSpPr>
            <a:spLocks noGrp="1"/>
          </p:cNvSpPr>
          <p:nvPr>
            <p:ph type="sldNum" sz="quarter" idx="12"/>
          </p:nvPr>
        </p:nvSpPr>
        <p:spPr/>
        <p:txBody>
          <a:bodyPr/>
          <a:lstStyle/>
          <a:p>
            <a:fld id="{662B1F29-6894-4DCD-9AA3-0778D91D2EE7}" type="slidenum">
              <a:rPr lang="en-US" smtClean="0"/>
              <a:pPr/>
              <a:t>15</a:t>
            </a:fld>
            <a:endParaRPr lang="en-US"/>
          </a:p>
        </p:txBody>
      </p:sp>
      <p:pic>
        <p:nvPicPr>
          <p:cNvPr id="6" name="Picture 5" descr="(Ref:https://www.wholesalemarine.com/topside-boat-paint/)&#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3017" y="4741545"/>
            <a:ext cx="1114425" cy="1009650"/>
          </a:xfrm>
          <a:prstGeom prst="rect">
            <a:avLst/>
          </a:prstGeom>
        </p:spPr>
      </p:pic>
    </p:spTree>
    <p:extLst>
      <p:ext uri="{BB962C8B-B14F-4D97-AF65-F5344CB8AC3E}">
        <p14:creationId xmlns:p14="http://schemas.microsoft.com/office/powerpoint/2010/main" val="27116317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a:solidFill>
                  <a:schemeClr val="tx1"/>
                </a:solidFill>
              </a:rPr>
              <a:t>Exercise</a:t>
            </a:r>
            <a:r>
              <a:rPr lang="es-PR" dirty="0">
                <a:solidFill>
                  <a:schemeClr val="tx1"/>
                </a:solidFill>
              </a:rPr>
              <a:t>: </a:t>
            </a:r>
            <a:r>
              <a:rPr lang="es-PR" dirty="0" err="1">
                <a:solidFill>
                  <a:schemeClr val="tx1"/>
                </a:solidFill>
              </a:rPr>
              <a:t>Respirator</a:t>
            </a:r>
            <a:r>
              <a:rPr lang="es-PR" dirty="0">
                <a:solidFill>
                  <a:schemeClr val="tx1"/>
                </a:solidFill>
              </a:rPr>
              <a:t> </a:t>
            </a:r>
            <a:r>
              <a:rPr lang="es-PR" dirty="0" err="1" smtClean="0">
                <a:solidFill>
                  <a:schemeClr val="tx1"/>
                </a:solidFill>
              </a:rPr>
              <a:t>selection</a:t>
            </a:r>
            <a:r>
              <a:rPr lang="es-PR" dirty="0" smtClean="0">
                <a:solidFill>
                  <a:schemeClr val="tx1"/>
                </a:solidFill>
              </a:rPr>
              <a:t> cont.</a:t>
            </a:r>
            <a:endParaRPr lang="es-PR" dirty="0">
              <a:solidFill>
                <a:schemeClr val="tx1"/>
              </a:solidFill>
            </a:endParaRPr>
          </a:p>
        </p:txBody>
      </p:sp>
      <p:sp>
        <p:nvSpPr>
          <p:cNvPr id="3" name="Content Placeholder 2"/>
          <p:cNvSpPr>
            <a:spLocks noGrp="1"/>
          </p:cNvSpPr>
          <p:nvPr>
            <p:ph idx="1"/>
          </p:nvPr>
        </p:nvSpPr>
        <p:spPr>
          <a:xfrm>
            <a:off x="1097280" y="1845734"/>
            <a:ext cx="10058400" cy="4439156"/>
          </a:xfrm>
        </p:spPr>
        <p:txBody>
          <a:bodyPr>
            <a:normAutofit/>
          </a:bodyPr>
          <a:lstStyle/>
          <a:p>
            <a:r>
              <a:rPr lang="es-PR" dirty="0" err="1" smtClean="0">
                <a:solidFill>
                  <a:schemeClr val="tx1"/>
                </a:solidFill>
              </a:rPr>
              <a:t>Situation</a:t>
            </a:r>
            <a:r>
              <a:rPr lang="es-PR" dirty="0" smtClean="0">
                <a:solidFill>
                  <a:schemeClr val="tx1"/>
                </a:solidFill>
              </a:rPr>
              <a:t> #2</a:t>
            </a:r>
          </a:p>
          <a:p>
            <a:r>
              <a:rPr lang="en-US" dirty="0" smtClean="0">
                <a:solidFill>
                  <a:schemeClr val="tx1"/>
                </a:solidFill>
              </a:rPr>
              <a:t>While cleaning an office space, a janitor discovered a stain on the sides of some boxes and on the adjacent wall. After thorough inspection, the concierge suspects that the stain may be mold. He decided to use a respirator to avoid inhaling mold while cleaning the area. What kind of respirator should be used?</a:t>
            </a:r>
            <a:endParaRPr lang="es-PR" dirty="0">
              <a:solidFill>
                <a:schemeClr val="tx1"/>
              </a:solidFill>
            </a:endParaRPr>
          </a:p>
          <a:p>
            <a:endParaRPr lang="es-PR" dirty="0">
              <a:solidFill>
                <a:schemeClr val="tx1"/>
              </a:solidFill>
            </a:endParaRPr>
          </a:p>
          <a:p>
            <a:r>
              <a:rPr lang="en-US" dirty="0">
                <a:solidFill>
                  <a:schemeClr val="tx1"/>
                </a:solidFill>
              </a:rPr>
              <a:t>	 </a:t>
            </a:r>
            <a:endParaRPr lang="en-US" dirty="0" smtClean="0">
              <a:solidFill>
                <a:schemeClr val="tx1"/>
              </a:solidFill>
            </a:endParaRPr>
          </a:p>
          <a:p>
            <a:endParaRPr lang="en-US" dirty="0">
              <a:solidFill>
                <a:schemeClr val="tx1"/>
              </a:solidFill>
            </a:endParaRPr>
          </a:p>
          <a:p>
            <a:endParaRPr lang="en-US" dirty="0">
              <a:solidFill>
                <a:schemeClr val="tx1"/>
              </a:solidFill>
            </a:endParaRPr>
          </a:p>
        </p:txBody>
      </p:sp>
      <p:sp>
        <p:nvSpPr>
          <p:cNvPr id="4" name="TextBox 3"/>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5" name="Slide Number Placeholder 4"/>
          <p:cNvSpPr>
            <a:spLocks noGrp="1"/>
          </p:cNvSpPr>
          <p:nvPr>
            <p:ph type="sldNum" sz="quarter" idx="12"/>
          </p:nvPr>
        </p:nvSpPr>
        <p:spPr/>
        <p:txBody>
          <a:bodyPr/>
          <a:lstStyle/>
          <a:p>
            <a:fld id="{662B1F29-6894-4DCD-9AA3-0778D91D2EE7}" type="slidenum">
              <a:rPr lang="en-US" smtClean="0"/>
              <a:pPr/>
              <a:t>16</a:t>
            </a:fld>
            <a:endParaRPr lang="en-US" dirty="0"/>
          </a:p>
        </p:txBody>
      </p:sp>
      <p:sp>
        <p:nvSpPr>
          <p:cNvPr id="11" name="Rectangle 10"/>
          <p:cNvSpPr/>
          <p:nvPr/>
        </p:nvSpPr>
        <p:spPr>
          <a:xfrm>
            <a:off x="1607820" y="5201090"/>
            <a:ext cx="3361635" cy="646331"/>
          </a:xfrm>
          <a:prstGeom prst="rect">
            <a:avLst/>
          </a:prstGeom>
        </p:spPr>
        <p:txBody>
          <a:bodyPr wrap="square">
            <a:spAutoFit/>
          </a:bodyPr>
          <a:lstStyle/>
          <a:p>
            <a:r>
              <a:rPr lang="en-US" sz="1200" dirty="0"/>
              <a:t>Photo credit by: https://chicago.suntimes.com/working/mold-toxicity-goes-undiagnosed-for-millions/</a:t>
            </a:r>
          </a:p>
        </p:txBody>
      </p:sp>
      <p:sp>
        <p:nvSpPr>
          <p:cNvPr id="12" name="Rectangle 11"/>
          <p:cNvSpPr/>
          <p:nvPr/>
        </p:nvSpPr>
        <p:spPr>
          <a:xfrm>
            <a:off x="7300194" y="5201090"/>
            <a:ext cx="3855486" cy="646331"/>
          </a:xfrm>
          <a:prstGeom prst="rect">
            <a:avLst/>
          </a:prstGeom>
        </p:spPr>
        <p:txBody>
          <a:bodyPr wrap="square">
            <a:spAutoFit/>
          </a:bodyPr>
          <a:lstStyle/>
          <a:p>
            <a:r>
              <a:rPr lang="it-IT" sz="1200" dirty="0"/>
              <a:t>Photo credit by:</a:t>
            </a:r>
          </a:p>
          <a:p>
            <a:r>
              <a:rPr lang="it-IT" sz="1200" dirty="0"/>
              <a:t>http://www.healthvermont.gov/health-environment/healthy-homes/mold</a:t>
            </a:r>
            <a:endParaRPr lang="en-US" sz="1200" dirty="0"/>
          </a:p>
        </p:txBody>
      </p:sp>
      <p:pic>
        <p:nvPicPr>
          <p:cNvPr id="6" name="Picture 5" descr="woman looking at mold on a wall"/>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7820" y="3520281"/>
            <a:ext cx="2409825" cy="1609725"/>
          </a:xfrm>
          <a:prstGeom prst="rect">
            <a:avLst/>
          </a:prstGeom>
        </p:spPr>
      </p:pic>
      <p:pic>
        <p:nvPicPr>
          <p:cNvPr id="7" name="Picture 6" descr="cleaning spray bottle near wall with mold on i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0194" y="3406637"/>
            <a:ext cx="2200275" cy="1590675"/>
          </a:xfrm>
          <a:prstGeom prst="rect">
            <a:avLst/>
          </a:prstGeom>
        </p:spPr>
      </p:pic>
    </p:spTree>
    <p:extLst>
      <p:ext uri="{BB962C8B-B14F-4D97-AF65-F5344CB8AC3E}">
        <p14:creationId xmlns:p14="http://schemas.microsoft.com/office/powerpoint/2010/main" val="657695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65848"/>
            <a:ext cx="10058400" cy="1450757"/>
          </a:xfrm>
        </p:spPr>
        <p:txBody>
          <a:bodyPr/>
          <a:lstStyle/>
          <a:p>
            <a:r>
              <a:rPr lang="es-PR" dirty="0" err="1" smtClean="0">
                <a:solidFill>
                  <a:schemeClr val="tx1"/>
                </a:solidFill>
              </a:rPr>
              <a:t>Exercise</a:t>
            </a:r>
            <a:r>
              <a:rPr lang="es-PR" dirty="0" smtClean="0">
                <a:solidFill>
                  <a:schemeClr val="tx1"/>
                </a:solidFill>
              </a:rPr>
              <a:t> 3: </a:t>
            </a:r>
            <a:r>
              <a:rPr lang="es-PR" dirty="0" err="1">
                <a:solidFill>
                  <a:schemeClr val="tx1"/>
                </a:solidFill>
              </a:rPr>
              <a:t>Respirator</a:t>
            </a:r>
            <a:r>
              <a:rPr lang="es-PR" dirty="0">
                <a:solidFill>
                  <a:schemeClr val="tx1"/>
                </a:solidFill>
              </a:rPr>
              <a:t> </a:t>
            </a:r>
            <a:r>
              <a:rPr lang="es-PR" dirty="0" err="1">
                <a:solidFill>
                  <a:schemeClr val="tx1"/>
                </a:solidFill>
              </a:rPr>
              <a:t>selection</a:t>
            </a:r>
            <a:endParaRPr lang="es-PR" dirty="0">
              <a:solidFill>
                <a:schemeClr val="tx1"/>
              </a:solidFill>
            </a:endParaRPr>
          </a:p>
        </p:txBody>
      </p:sp>
      <p:sp>
        <p:nvSpPr>
          <p:cNvPr id="3" name="Content Placeholder 2"/>
          <p:cNvSpPr>
            <a:spLocks noGrp="1"/>
          </p:cNvSpPr>
          <p:nvPr>
            <p:ph idx="1"/>
          </p:nvPr>
        </p:nvSpPr>
        <p:spPr>
          <a:xfrm>
            <a:off x="1097280" y="1845734"/>
            <a:ext cx="7146608" cy="4023360"/>
          </a:xfrm>
        </p:spPr>
        <p:txBody>
          <a:bodyPr>
            <a:normAutofit/>
          </a:bodyPr>
          <a:lstStyle/>
          <a:p>
            <a:r>
              <a:rPr lang="es-PR" dirty="0" err="1" smtClean="0">
                <a:solidFill>
                  <a:schemeClr val="tx1"/>
                </a:solidFill>
              </a:rPr>
              <a:t>Situation</a:t>
            </a:r>
            <a:r>
              <a:rPr lang="es-PR" dirty="0" smtClean="0">
                <a:solidFill>
                  <a:schemeClr val="tx1"/>
                </a:solidFill>
              </a:rPr>
              <a:t> #3</a:t>
            </a:r>
          </a:p>
          <a:p>
            <a:r>
              <a:rPr lang="en-US" dirty="0" smtClean="0">
                <a:solidFill>
                  <a:schemeClr val="tx1"/>
                </a:solidFill>
              </a:rPr>
              <a:t>A construction worker is assigned to cut a portion of a cement block. Among the personal protective equipment provided by the employer, the worker wears a full-face respirator with particulate air filter. He used a cement cutter without guards to perform the task. Will the full-face respirator provide the proper protection required for this task?</a:t>
            </a:r>
            <a:endParaRPr lang="es-PR" dirty="0">
              <a:solidFill>
                <a:schemeClr val="tx1"/>
              </a:solidFill>
            </a:endParaRPr>
          </a:p>
        </p:txBody>
      </p:sp>
      <p:sp>
        <p:nvSpPr>
          <p:cNvPr id="4" name="TextBox 3"/>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5" name="Slide Number Placeholder 4"/>
          <p:cNvSpPr>
            <a:spLocks noGrp="1"/>
          </p:cNvSpPr>
          <p:nvPr>
            <p:ph type="sldNum" sz="quarter" idx="12"/>
          </p:nvPr>
        </p:nvSpPr>
        <p:spPr/>
        <p:txBody>
          <a:bodyPr/>
          <a:lstStyle/>
          <a:p>
            <a:fld id="{662B1F29-6894-4DCD-9AA3-0778D91D2EE7}" type="slidenum">
              <a:rPr lang="en-US" smtClean="0"/>
              <a:pPr/>
              <a:t>17</a:t>
            </a:fld>
            <a:endParaRPr lang="en-US" dirty="0"/>
          </a:p>
        </p:txBody>
      </p:sp>
      <p:sp>
        <p:nvSpPr>
          <p:cNvPr id="6" name="Rectangle 5"/>
          <p:cNvSpPr/>
          <p:nvPr/>
        </p:nvSpPr>
        <p:spPr>
          <a:xfrm>
            <a:off x="5457825" y="5624810"/>
            <a:ext cx="3314700" cy="523220"/>
          </a:xfrm>
          <a:prstGeom prst="rect">
            <a:avLst/>
          </a:prstGeom>
        </p:spPr>
        <p:txBody>
          <a:bodyPr wrap="square">
            <a:spAutoFit/>
          </a:bodyPr>
          <a:lstStyle/>
          <a:p>
            <a:r>
              <a:rPr lang="it-IT" sz="1400" dirty="0"/>
              <a:t>Photo credit by</a:t>
            </a:r>
            <a:r>
              <a:rPr lang="it-IT" sz="1400" dirty="0" smtClean="0"/>
              <a:t>:  S Caporali, University of Puerto Rico, Medical  Sciences Campus</a:t>
            </a:r>
            <a:endParaRPr lang="it-IT" sz="1400" dirty="0"/>
          </a:p>
        </p:txBody>
      </p:sp>
      <p:pic>
        <p:nvPicPr>
          <p:cNvPr id="7" name="Picture 6" descr="Situation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772525" y="1343269"/>
            <a:ext cx="2968752" cy="4675632"/>
          </a:xfrm>
          <a:prstGeom prst="rect">
            <a:avLst/>
          </a:prstGeom>
        </p:spPr>
      </p:pic>
    </p:spTree>
    <p:extLst>
      <p:ext uri="{BB962C8B-B14F-4D97-AF65-F5344CB8AC3E}">
        <p14:creationId xmlns:p14="http://schemas.microsoft.com/office/powerpoint/2010/main" val="3014239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a:t>
            </a:r>
            <a:endParaRPr lang="es-PR" dirty="0"/>
          </a:p>
        </p:txBody>
      </p:sp>
      <p:sp>
        <p:nvSpPr>
          <p:cNvPr id="2" name="Slide Number Placeholder 1"/>
          <p:cNvSpPr>
            <a:spLocks noGrp="1"/>
          </p:cNvSpPr>
          <p:nvPr>
            <p:ph type="sldNum" sz="quarter" idx="12"/>
          </p:nvPr>
        </p:nvSpPr>
        <p:spPr/>
        <p:txBody>
          <a:bodyPr/>
          <a:lstStyle/>
          <a:p>
            <a:fld id="{662B1F29-6894-4DCD-9AA3-0778D91D2EE7}" type="slidenum">
              <a:rPr lang="en-US" smtClean="0"/>
              <a:pPr/>
              <a:t>18</a:t>
            </a:fld>
            <a:endParaRPr lang="en-US" dirty="0"/>
          </a:p>
        </p:txBody>
      </p:sp>
      <p:sp>
        <p:nvSpPr>
          <p:cNvPr id="5" name="TextBox 4"/>
          <p:cNvSpPr txBox="1"/>
          <p:nvPr/>
        </p:nvSpPr>
        <p:spPr>
          <a:xfrm>
            <a:off x="1765738" y="1975945"/>
            <a:ext cx="9217572" cy="3108543"/>
          </a:xfrm>
          <a:prstGeom prst="rect">
            <a:avLst/>
          </a:prstGeom>
          <a:noFill/>
        </p:spPr>
        <p:txBody>
          <a:bodyPr wrap="square" rtlCol="0">
            <a:spAutoFit/>
          </a:bodyPr>
          <a:lstStyle/>
          <a:p>
            <a:r>
              <a:rPr lang="en-US" sz="2800" b="1" dirty="0" smtClean="0"/>
              <a:t>Instructor:</a:t>
            </a:r>
          </a:p>
          <a:p>
            <a:endParaRPr lang="en-US" sz="2800" b="1" dirty="0" smtClean="0"/>
          </a:p>
          <a:p>
            <a:r>
              <a:rPr lang="en-US" sz="2800" b="1" dirty="0" smtClean="0"/>
              <a:t>Date</a:t>
            </a:r>
            <a:r>
              <a:rPr lang="en-US" sz="2800" b="1" dirty="0" smtClean="0"/>
              <a:t>:</a:t>
            </a:r>
          </a:p>
          <a:p>
            <a:endParaRPr lang="en-US" sz="2800" b="1" dirty="0" smtClean="0"/>
          </a:p>
          <a:p>
            <a:r>
              <a:rPr lang="en-US" sz="2800" b="1" dirty="0" smtClean="0"/>
              <a:t>Location</a:t>
            </a:r>
            <a:r>
              <a:rPr lang="en-US" sz="2800" b="1" dirty="0" smtClean="0"/>
              <a:t>:</a:t>
            </a:r>
          </a:p>
          <a:p>
            <a:endParaRPr lang="en-US" sz="2800" b="1" dirty="0" smtClean="0"/>
          </a:p>
          <a:p>
            <a:r>
              <a:rPr lang="en-US" sz="2800" b="1" dirty="0" smtClean="0"/>
              <a:t>Time</a:t>
            </a:r>
            <a:r>
              <a:rPr lang="en-US" sz="2800" b="1" dirty="0" smtClean="0"/>
              <a:t>:</a:t>
            </a:r>
            <a:endParaRPr lang="en-US" sz="2800" b="1" dirty="0"/>
          </a:p>
        </p:txBody>
      </p:sp>
      <p:sp>
        <p:nvSpPr>
          <p:cNvPr id="3" name="Rectangle 2"/>
          <p:cNvSpPr/>
          <p:nvPr/>
        </p:nvSpPr>
        <p:spPr>
          <a:xfrm>
            <a:off x="246583" y="6430444"/>
            <a:ext cx="3326360" cy="369332"/>
          </a:xfrm>
          <a:prstGeom prst="rect">
            <a:avLst/>
          </a:prstGeom>
        </p:spPr>
        <p:txBody>
          <a:bodyPr wrap="none">
            <a:spAutoFit/>
          </a:bodyPr>
          <a:lstStyle/>
          <a:p>
            <a:r>
              <a:rPr lang="en-US" dirty="0"/>
              <a:t>Trainer’s Guide for the Instructor</a:t>
            </a:r>
          </a:p>
        </p:txBody>
      </p:sp>
    </p:spTree>
    <p:extLst>
      <p:ext uri="{BB962C8B-B14F-4D97-AF65-F5344CB8AC3E}">
        <p14:creationId xmlns:p14="http://schemas.microsoft.com/office/powerpoint/2010/main" val="1706274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smtClean="0">
                <a:solidFill>
                  <a:schemeClr val="tx1"/>
                </a:solidFill>
              </a:rPr>
              <a:t>Limitation</a:t>
            </a:r>
            <a:r>
              <a:rPr lang="es-PR" dirty="0" smtClean="0">
                <a:solidFill>
                  <a:schemeClr val="tx1"/>
                </a:solidFill>
              </a:rPr>
              <a:t> of </a:t>
            </a:r>
            <a:r>
              <a:rPr lang="es-PR" dirty="0" err="1" smtClean="0">
                <a:solidFill>
                  <a:schemeClr val="tx1"/>
                </a:solidFill>
              </a:rPr>
              <a:t>Liability</a:t>
            </a:r>
            <a:endParaRPr lang="es-PR" dirty="0">
              <a:solidFill>
                <a:schemeClr val="tx1"/>
              </a:solidFill>
            </a:endParaRPr>
          </a:p>
        </p:txBody>
      </p:sp>
      <p:sp>
        <p:nvSpPr>
          <p:cNvPr id="3" name="Content Placeholder 2"/>
          <p:cNvSpPr>
            <a:spLocks noGrp="1"/>
          </p:cNvSpPr>
          <p:nvPr>
            <p:ph idx="1"/>
          </p:nvPr>
        </p:nvSpPr>
        <p:spPr>
          <a:xfrm>
            <a:off x="1097279" y="1845734"/>
            <a:ext cx="10210371" cy="4023360"/>
          </a:xfrm>
        </p:spPr>
        <p:txBody>
          <a:bodyPr>
            <a:normAutofit/>
          </a:bodyPr>
          <a:lstStyle/>
          <a:p>
            <a:pPr marL="0" indent="0" algn="just">
              <a:lnSpc>
                <a:spcPct val="100000"/>
              </a:lnSpc>
              <a:spcBef>
                <a:spcPts val="0"/>
              </a:spcBef>
              <a:buNone/>
            </a:pPr>
            <a:r>
              <a:rPr lang="es-PR" sz="2800" dirty="0" err="1" smtClean="0">
                <a:solidFill>
                  <a:schemeClr val="tx1"/>
                </a:solidFill>
              </a:rPr>
              <a:t>This</a:t>
            </a:r>
            <a:r>
              <a:rPr lang="es-PR" sz="2800" dirty="0" smtClean="0">
                <a:solidFill>
                  <a:schemeClr val="tx1"/>
                </a:solidFill>
              </a:rPr>
              <a:t> training material and </a:t>
            </a:r>
            <a:r>
              <a:rPr lang="es-PR" sz="2800" dirty="0" err="1" smtClean="0">
                <a:solidFill>
                  <a:schemeClr val="tx1"/>
                </a:solidFill>
              </a:rPr>
              <a:t>the</a:t>
            </a:r>
            <a:r>
              <a:rPr lang="es-PR" sz="2800" dirty="0" smtClean="0">
                <a:solidFill>
                  <a:schemeClr val="tx1"/>
                </a:solidFill>
              </a:rPr>
              <a:t> training </a:t>
            </a:r>
            <a:r>
              <a:rPr lang="es-PR" sz="2800" dirty="0" err="1" smtClean="0">
                <a:solidFill>
                  <a:schemeClr val="tx1"/>
                </a:solidFill>
              </a:rPr>
              <a:t>guide</a:t>
            </a:r>
            <a:r>
              <a:rPr lang="es-PR" sz="2800" dirty="0" smtClean="0">
                <a:solidFill>
                  <a:schemeClr val="tx1"/>
                </a:solidFill>
              </a:rPr>
              <a:t> </a:t>
            </a:r>
            <a:r>
              <a:rPr lang="es-PR" sz="2800" dirty="0" err="1" smtClean="0">
                <a:solidFill>
                  <a:schemeClr val="tx1"/>
                </a:solidFill>
              </a:rPr>
              <a:t>for</a:t>
            </a:r>
            <a:r>
              <a:rPr lang="es-PR" sz="2800" dirty="0" smtClean="0">
                <a:solidFill>
                  <a:schemeClr val="tx1"/>
                </a:solidFill>
              </a:rPr>
              <a:t> </a:t>
            </a:r>
            <a:r>
              <a:rPr lang="es-PR" sz="2800" dirty="0" err="1" smtClean="0">
                <a:solidFill>
                  <a:schemeClr val="tx1"/>
                </a:solidFill>
              </a:rPr>
              <a:t>the</a:t>
            </a:r>
            <a:r>
              <a:rPr lang="es-PR" sz="2800" dirty="0" smtClean="0">
                <a:solidFill>
                  <a:schemeClr val="tx1"/>
                </a:solidFill>
              </a:rPr>
              <a:t> instructor </a:t>
            </a:r>
            <a:r>
              <a:rPr lang="es-PR" sz="2800" dirty="0" err="1" smtClean="0">
                <a:solidFill>
                  <a:schemeClr val="tx1"/>
                </a:solidFill>
              </a:rPr>
              <a:t>was</a:t>
            </a:r>
            <a:r>
              <a:rPr lang="es-PR" sz="2800" dirty="0" smtClean="0">
                <a:solidFill>
                  <a:schemeClr val="tx1"/>
                </a:solidFill>
              </a:rPr>
              <a:t> </a:t>
            </a:r>
            <a:r>
              <a:rPr lang="es-PR" sz="2800" dirty="0" err="1" smtClean="0">
                <a:solidFill>
                  <a:schemeClr val="tx1"/>
                </a:solidFill>
              </a:rPr>
              <a:t>prepared</a:t>
            </a:r>
            <a:r>
              <a:rPr lang="es-PR" sz="2800" dirty="0" smtClean="0">
                <a:solidFill>
                  <a:schemeClr val="tx1"/>
                </a:solidFill>
              </a:rPr>
              <a:t> </a:t>
            </a:r>
            <a:r>
              <a:rPr lang="es-PR" sz="2800" dirty="0" err="1" smtClean="0">
                <a:solidFill>
                  <a:schemeClr val="tx1"/>
                </a:solidFill>
              </a:rPr>
              <a:t>with</a:t>
            </a:r>
            <a:r>
              <a:rPr lang="es-PR" sz="2800" dirty="0" smtClean="0">
                <a:solidFill>
                  <a:schemeClr val="tx1"/>
                </a:solidFill>
              </a:rPr>
              <a:t> </a:t>
            </a:r>
            <a:r>
              <a:rPr lang="es-PR" sz="2800" dirty="0" err="1" smtClean="0">
                <a:solidFill>
                  <a:schemeClr val="tx1"/>
                </a:solidFill>
              </a:rPr>
              <a:t>the</a:t>
            </a:r>
            <a:r>
              <a:rPr lang="es-PR" sz="2800" dirty="0" smtClean="0">
                <a:solidFill>
                  <a:schemeClr val="tx1"/>
                </a:solidFill>
              </a:rPr>
              <a:t> federal </a:t>
            </a:r>
            <a:r>
              <a:rPr lang="es-PR" sz="2800" dirty="0" err="1" smtClean="0">
                <a:solidFill>
                  <a:schemeClr val="tx1"/>
                </a:solidFill>
              </a:rPr>
              <a:t>sponsorship</a:t>
            </a:r>
            <a:r>
              <a:rPr lang="es-PR" sz="2800" dirty="0" smtClean="0">
                <a:solidFill>
                  <a:schemeClr val="tx1"/>
                </a:solidFill>
              </a:rPr>
              <a:t> of Susan Harwood Grants, </a:t>
            </a:r>
            <a:r>
              <a:rPr lang="es-PR" sz="2800" dirty="0" err="1" smtClean="0">
                <a:solidFill>
                  <a:schemeClr val="tx1"/>
                </a:solidFill>
              </a:rPr>
              <a:t>with</a:t>
            </a:r>
            <a:r>
              <a:rPr lang="es-PR" sz="2800" dirty="0" smtClean="0">
                <a:solidFill>
                  <a:schemeClr val="tx1"/>
                </a:solidFill>
              </a:rPr>
              <a:t> </a:t>
            </a:r>
            <a:r>
              <a:rPr lang="es-PR" sz="2800" dirty="0" err="1" smtClean="0">
                <a:solidFill>
                  <a:schemeClr val="tx1"/>
                </a:solidFill>
              </a:rPr>
              <a:t>number</a:t>
            </a:r>
            <a:r>
              <a:rPr lang="es-PR" sz="2800" dirty="0" smtClean="0">
                <a:solidFill>
                  <a:schemeClr val="tx1"/>
                </a:solidFill>
              </a:rPr>
              <a:t> </a:t>
            </a:r>
            <a:r>
              <a:rPr lang="es-PR" sz="2800" dirty="0" smtClean="0">
                <a:solidFill>
                  <a:schemeClr val="tx1"/>
                </a:solidFill>
              </a:rPr>
              <a:t>SH-05034-SH8 </a:t>
            </a:r>
            <a:r>
              <a:rPr lang="es-PR" sz="2800" dirty="0" smtClean="0">
                <a:solidFill>
                  <a:schemeClr val="tx1"/>
                </a:solidFill>
              </a:rPr>
              <a:t>of </a:t>
            </a:r>
            <a:r>
              <a:rPr lang="es-PR" sz="2800" dirty="0" err="1" smtClean="0">
                <a:solidFill>
                  <a:schemeClr val="tx1"/>
                </a:solidFill>
              </a:rPr>
              <a:t>the</a:t>
            </a:r>
            <a:r>
              <a:rPr lang="es-PR" sz="2800" dirty="0" smtClean="0">
                <a:solidFill>
                  <a:schemeClr val="tx1"/>
                </a:solidFill>
              </a:rPr>
              <a:t> </a:t>
            </a:r>
            <a:r>
              <a:rPr lang="es-PR" sz="2800" dirty="0" err="1" smtClean="0">
                <a:solidFill>
                  <a:schemeClr val="tx1"/>
                </a:solidFill>
              </a:rPr>
              <a:t>Occupational</a:t>
            </a:r>
            <a:r>
              <a:rPr lang="es-PR" sz="2800" dirty="0" smtClean="0">
                <a:solidFill>
                  <a:schemeClr val="tx1"/>
                </a:solidFill>
              </a:rPr>
              <a:t> Health and Safety </a:t>
            </a:r>
            <a:r>
              <a:rPr lang="es-PR" sz="2800" dirty="0" err="1" smtClean="0">
                <a:solidFill>
                  <a:schemeClr val="tx1"/>
                </a:solidFill>
              </a:rPr>
              <a:t>Administration</a:t>
            </a:r>
            <a:r>
              <a:rPr lang="es-PR" sz="2800" dirty="0" smtClean="0">
                <a:solidFill>
                  <a:schemeClr val="tx1"/>
                </a:solidFill>
              </a:rPr>
              <a:t> of  </a:t>
            </a:r>
            <a:r>
              <a:rPr lang="es-PR" sz="2800" dirty="0" err="1" smtClean="0">
                <a:solidFill>
                  <a:schemeClr val="tx1"/>
                </a:solidFill>
              </a:rPr>
              <a:t>the</a:t>
            </a:r>
            <a:r>
              <a:rPr lang="es-PR" sz="2800" dirty="0" smtClean="0">
                <a:solidFill>
                  <a:schemeClr val="tx1"/>
                </a:solidFill>
              </a:rPr>
              <a:t> </a:t>
            </a:r>
            <a:r>
              <a:rPr lang="es-PR" sz="2800" dirty="0" err="1" smtClean="0">
                <a:solidFill>
                  <a:schemeClr val="tx1"/>
                </a:solidFill>
              </a:rPr>
              <a:t>United</a:t>
            </a:r>
            <a:r>
              <a:rPr lang="es-PR" sz="2800" dirty="0" smtClean="0">
                <a:solidFill>
                  <a:schemeClr val="tx1"/>
                </a:solidFill>
              </a:rPr>
              <a:t> </a:t>
            </a:r>
            <a:r>
              <a:rPr lang="es-PR" sz="2800" dirty="0" err="1" smtClean="0">
                <a:solidFill>
                  <a:schemeClr val="tx1"/>
                </a:solidFill>
              </a:rPr>
              <a:t>States</a:t>
            </a:r>
            <a:r>
              <a:rPr lang="es-PR" sz="2800" dirty="0" smtClean="0">
                <a:solidFill>
                  <a:schemeClr val="tx1"/>
                </a:solidFill>
              </a:rPr>
              <a:t> Department of Labor. </a:t>
            </a:r>
            <a:r>
              <a:rPr lang="es-PR" sz="2800" dirty="0" err="1" smtClean="0">
                <a:solidFill>
                  <a:schemeClr val="tx1"/>
                </a:solidFill>
              </a:rPr>
              <a:t>The</a:t>
            </a:r>
            <a:r>
              <a:rPr lang="es-PR" sz="2800" dirty="0" smtClean="0">
                <a:solidFill>
                  <a:schemeClr val="tx1"/>
                </a:solidFill>
              </a:rPr>
              <a:t> </a:t>
            </a:r>
            <a:r>
              <a:rPr lang="es-PR" sz="2800" dirty="0" err="1" smtClean="0">
                <a:solidFill>
                  <a:schemeClr val="tx1"/>
                </a:solidFill>
              </a:rPr>
              <a:t>contents</a:t>
            </a:r>
            <a:r>
              <a:rPr lang="es-PR" sz="2800" dirty="0" smtClean="0">
                <a:solidFill>
                  <a:schemeClr val="tx1"/>
                </a:solidFill>
              </a:rPr>
              <a:t> of </a:t>
            </a:r>
            <a:r>
              <a:rPr lang="es-PR" sz="2800" dirty="0" err="1" smtClean="0">
                <a:solidFill>
                  <a:schemeClr val="tx1"/>
                </a:solidFill>
              </a:rPr>
              <a:t>this</a:t>
            </a:r>
            <a:r>
              <a:rPr lang="es-PR" sz="2800" dirty="0" smtClean="0">
                <a:solidFill>
                  <a:schemeClr val="tx1"/>
                </a:solidFill>
              </a:rPr>
              <a:t> </a:t>
            </a:r>
            <a:r>
              <a:rPr lang="es-PR" sz="2800" dirty="0" err="1" smtClean="0">
                <a:solidFill>
                  <a:schemeClr val="tx1"/>
                </a:solidFill>
              </a:rPr>
              <a:t>presentation</a:t>
            </a:r>
            <a:r>
              <a:rPr lang="es-PR" sz="2800" dirty="0" smtClean="0">
                <a:solidFill>
                  <a:schemeClr val="tx1"/>
                </a:solidFill>
              </a:rPr>
              <a:t> </a:t>
            </a:r>
            <a:r>
              <a:rPr lang="es-PR" sz="2800" dirty="0" err="1" smtClean="0">
                <a:solidFill>
                  <a:schemeClr val="tx1"/>
                </a:solidFill>
              </a:rPr>
              <a:t>does</a:t>
            </a:r>
            <a:r>
              <a:rPr lang="es-PR" sz="2800" dirty="0" smtClean="0">
                <a:solidFill>
                  <a:schemeClr val="tx1"/>
                </a:solidFill>
              </a:rPr>
              <a:t> </a:t>
            </a:r>
            <a:r>
              <a:rPr lang="es-PR" sz="2800" dirty="0" err="1" smtClean="0">
                <a:solidFill>
                  <a:schemeClr val="tx1"/>
                </a:solidFill>
              </a:rPr>
              <a:t>not</a:t>
            </a:r>
            <a:r>
              <a:rPr lang="es-PR" sz="2800" dirty="0" smtClean="0">
                <a:solidFill>
                  <a:schemeClr val="tx1"/>
                </a:solidFill>
              </a:rPr>
              <a:t> </a:t>
            </a:r>
            <a:r>
              <a:rPr lang="es-PR" sz="2800" dirty="0" err="1" smtClean="0">
                <a:solidFill>
                  <a:schemeClr val="tx1"/>
                </a:solidFill>
              </a:rPr>
              <a:t>necessarily</a:t>
            </a:r>
            <a:r>
              <a:rPr lang="es-PR" sz="2800" dirty="0" smtClean="0">
                <a:solidFill>
                  <a:schemeClr val="tx1"/>
                </a:solidFill>
              </a:rPr>
              <a:t> </a:t>
            </a:r>
            <a:r>
              <a:rPr lang="es-PR" sz="2800" dirty="0" err="1" smtClean="0">
                <a:solidFill>
                  <a:schemeClr val="tx1"/>
                </a:solidFill>
              </a:rPr>
              <a:t>reflect</a:t>
            </a:r>
            <a:r>
              <a:rPr lang="es-PR" sz="2800" dirty="0" smtClean="0">
                <a:solidFill>
                  <a:schemeClr val="tx1"/>
                </a:solidFill>
              </a:rPr>
              <a:t> </a:t>
            </a:r>
            <a:r>
              <a:rPr lang="es-PR" sz="2800" dirty="0" err="1" smtClean="0">
                <a:solidFill>
                  <a:schemeClr val="tx1"/>
                </a:solidFill>
              </a:rPr>
              <a:t>the</a:t>
            </a:r>
            <a:r>
              <a:rPr lang="es-PR" sz="2800" dirty="0" smtClean="0">
                <a:solidFill>
                  <a:schemeClr val="tx1"/>
                </a:solidFill>
              </a:rPr>
              <a:t> </a:t>
            </a:r>
            <a:r>
              <a:rPr lang="es-PR" sz="2800" dirty="0" err="1" smtClean="0">
                <a:solidFill>
                  <a:schemeClr val="tx1"/>
                </a:solidFill>
              </a:rPr>
              <a:t>point</a:t>
            </a:r>
            <a:r>
              <a:rPr lang="es-PR" sz="2800" dirty="0" smtClean="0">
                <a:solidFill>
                  <a:schemeClr val="tx1"/>
                </a:solidFill>
              </a:rPr>
              <a:t> of </a:t>
            </a:r>
            <a:r>
              <a:rPr lang="es-PR" sz="2800" dirty="0" err="1" smtClean="0">
                <a:solidFill>
                  <a:schemeClr val="tx1"/>
                </a:solidFill>
              </a:rPr>
              <a:t>view</a:t>
            </a:r>
            <a:r>
              <a:rPr lang="es-PR" sz="2800" dirty="0" smtClean="0">
                <a:solidFill>
                  <a:schemeClr val="tx1"/>
                </a:solidFill>
              </a:rPr>
              <a:t> </a:t>
            </a:r>
            <a:r>
              <a:rPr lang="es-PR" sz="2800" dirty="0" err="1" smtClean="0">
                <a:solidFill>
                  <a:schemeClr val="tx1"/>
                </a:solidFill>
              </a:rPr>
              <a:t>or</a:t>
            </a:r>
            <a:r>
              <a:rPr lang="es-PR" sz="2800" dirty="0" smtClean="0">
                <a:solidFill>
                  <a:schemeClr val="tx1"/>
                </a:solidFill>
              </a:rPr>
              <a:t> </a:t>
            </a:r>
            <a:r>
              <a:rPr lang="es-PR" sz="2800" dirty="0" err="1" smtClean="0">
                <a:solidFill>
                  <a:schemeClr val="tx1"/>
                </a:solidFill>
              </a:rPr>
              <a:t>policies</a:t>
            </a:r>
            <a:r>
              <a:rPr lang="es-PR" sz="2800" dirty="0" smtClean="0">
                <a:solidFill>
                  <a:schemeClr val="tx1"/>
                </a:solidFill>
              </a:rPr>
              <a:t> of </a:t>
            </a:r>
            <a:r>
              <a:rPr lang="es-PR" sz="2800" dirty="0" err="1" smtClean="0">
                <a:solidFill>
                  <a:schemeClr val="tx1"/>
                </a:solidFill>
              </a:rPr>
              <a:t>the</a:t>
            </a:r>
            <a:r>
              <a:rPr lang="es-PR" sz="2800" dirty="0" smtClean="0">
                <a:solidFill>
                  <a:schemeClr val="tx1"/>
                </a:solidFill>
              </a:rPr>
              <a:t> </a:t>
            </a:r>
            <a:r>
              <a:rPr lang="es-PR" sz="2800" dirty="0" err="1" smtClean="0">
                <a:solidFill>
                  <a:schemeClr val="tx1"/>
                </a:solidFill>
              </a:rPr>
              <a:t>United</a:t>
            </a:r>
            <a:r>
              <a:rPr lang="es-PR" sz="2800" dirty="0" smtClean="0">
                <a:solidFill>
                  <a:schemeClr val="tx1"/>
                </a:solidFill>
              </a:rPr>
              <a:t> </a:t>
            </a:r>
            <a:r>
              <a:rPr lang="es-PR" sz="2800" dirty="0" err="1" smtClean="0">
                <a:solidFill>
                  <a:schemeClr val="tx1"/>
                </a:solidFill>
              </a:rPr>
              <a:t>States</a:t>
            </a:r>
            <a:r>
              <a:rPr lang="es-PR" sz="2800" dirty="0" smtClean="0">
                <a:solidFill>
                  <a:schemeClr val="tx1"/>
                </a:solidFill>
              </a:rPr>
              <a:t> </a:t>
            </a:r>
            <a:r>
              <a:rPr lang="es-PR" sz="2800" dirty="0" err="1" smtClean="0">
                <a:solidFill>
                  <a:schemeClr val="tx1"/>
                </a:solidFill>
              </a:rPr>
              <a:t>Department</a:t>
            </a:r>
            <a:r>
              <a:rPr lang="es-PR" sz="2800" dirty="0" smtClean="0">
                <a:solidFill>
                  <a:schemeClr val="tx1"/>
                </a:solidFill>
              </a:rPr>
              <a:t> of Labor, </a:t>
            </a:r>
            <a:r>
              <a:rPr lang="es-PR" sz="2800" dirty="0" err="1" smtClean="0">
                <a:solidFill>
                  <a:schemeClr val="tx1"/>
                </a:solidFill>
              </a:rPr>
              <a:t>nor</a:t>
            </a:r>
            <a:r>
              <a:rPr lang="es-PR" sz="2800" dirty="0" smtClean="0">
                <a:solidFill>
                  <a:schemeClr val="tx1"/>
                </a:solidFill>
              </a:rPr>
              <a:t> </a:t>
            </a:r>
            <a:r>
              <a:rPr lang="es-PR" sz="2800" dirty="0" err="1" smtClean="0">
                <a:solidFill>
                  <a:schemeClr val="tx1"/>
                </a:solidFill>
              </a:rPr>
              <a:t>does</a:t>
            </a:r>
            <a:r>
              <a:rPr lang="es-PR" sz="2800" dirty="0" smtClean="0">
                <a:solidFill>
                  <a:schemeClr val="tx1"/>
                </a:solidFill>
              </a:rPr>
              <a:t> </a:t>
            </a:r>
            <a:r>
              <a:rPr lang="es-PR" sz="2800" dirty="0" err="1" smtClean="0">
                <a:solidFill>
                  <a:schemeClr val="tx1"/>
                </a:solidFill>
              </a:rPr>
              <a:t>the</a:t>
            </a:r>
            <a:r>
              <a:rPr lang="es-PR" sz="2800" dirty="0" smtClean="0">
                <a:solidFill>
                  <a:schemeClr val="tx1"/>
                </a:solidFill>
              </a:rPr>
              <a:t> </a:t>
            </a:r>
            <a:r>
              <a:rPr lang="es-PR" sz="2800" dirty="0" err="1" smtClean="0">
                <a:solidFill>
                  <a:schemeClr val="tx1"/>
                </a:solidFill>
              </a:rPr>
              <a:t>mention</a:t>
            </a:r>
            <a:r>
              <a:rPr lang="es-PR" sz="2800" dirty="0" smtClean="0">
                <a:solidFill>
                  <a:schemeClr val="tx1"/>
                </a:solidFill>
              </a:rPr>
              <a:t> of </a:t>
            </a:r>
            <a:r>
              <a:rPr lang="es-PR" sz="2800" dirty="0" err="1" smtClean="0">
                <a:solidFill>
                  <a:schemeClr val="tx1"/>
                </a:solidFill>
              </a:rPr>
              <a:t>trademarks</a:t>
            </a:r>
            <a:r>
              <a:rPr lang="es-PR" sz="2800" dirty="0" smtClean="0">
                <a:solidFill>
                  <a:schemeClr val="tx1"/>
                </a:solidFill>
              </a:rPr>
              <a:t>, </a:t>
            </a:r>
            <a:r>
              <a:rPr lang="es-PR" sz="2800" dirty="0" err="1" smtClean="0">
                <a:solidFill>
                  <a:schemeClr val="tx1"/>
                </a:solidFill>
              </a:rPr>
              <a:t>products</a:t>
            </a:r>
            <a:r>
              <a:rPr lang="es-PR" sz="2800" dirty="0" smtClean="0">
                <a:solidFill>
                  <a:schemeClr val="tx1"/>
                </a:solidFill>
              </a:rPr>
              <a:t> </a:t>
            </a:r>
            <a:r>
              <a:rPr lang="es-PR" sz="2800" dirty="0" err="1" smtClean="0">
                <a:solidFill>
                  <a:schemeClr val="tx1"/>
                </a:solidFill>
              </a:rPr>
              <a:t>or</a:t>
            </a:r>
            <a:r>
              <a:rPr lang="es-PR" sz="2800" dirty="0" smtClean="0">
                <a:solidFill>
                  <a:schemeClr val="tx1"/>
                </a:solidFill>
              </a:rPr>
              <a:t> </a:t>
            </a:r>
            <a:r>
              <a:rPr lang="es-PR" sz="2800" dirty="0" err="1" smtClean="0">
                <a:solidFill>
                  <a:schemeClr val="tx1"/>
                </a:solidFill>
              </a:rPr>
              <a:t>commercial</a:t>
            </a:r>
            <a:r>
              <a:rPr lang="es-PR" sz="2800" dirty="0" smtClean="0">
                <a:solidFill>
                  <a:schemeClr val="tx1"/>
                </a:solidFill>
              </a:rPr>
              <a:t> </a:t>
            </a:r>
            <a:r>
              <a:rPr lang="es-PR" sz="2800" dirty="0" err="1" smtClean="0">
                <a:solidFill>
                  <a:schemeClr val="tx1"/>
                </a:solidFill>
              </a:rPr>
              <a:t>organizations</a:t>
            </a:r>
            <a:r>
              <a:rPr lang="es-PR" sz="2800" dirty="0" smtClean="0">
                <a:solidFill>
                  <a:schemeClr val="tx1"/>
                </a:solidFill>
              </a:rPr>
              <a:t> </a:t>
            </a:r>
            <a:r>
              <a:rPr lang="es-PR" sz="2800" dirty="0" err="1" smtClean="0">
                <a:solidFill>
                  <a:schemeClr val="tx1"/>
                </a:solidFill>
              </a:rPr>
              <a:t>imply</a:t>
            </a:r>
            <a:r>
              <a:rPr lang="es-PR" sz="2800" dirty="0" smtClean="0">
                <a:solidFill>
                  <a:schemeClr val="tx1"/>
                </a:solidFill>
              </a:rPr>
              <a:t> </a:t>
            </a:r>
            <a:r>
              <a:rPr lang="es-PR" sz="2800" dirty="0" err="1" smtClean="0">
                <a:solidFill>
                  <a:schemeClr val="tx1"/>
                </a:solidFill>
              </a:rPr>
              <a:t>endorsement</a:t>
            </a:r>
            <a:r>
              <a:rPr lang="es-PR" sz="2800" dirty="0" smtClean="0">
                <a:solidFill>
                  <a:schemeClr val="tx1"/>
                </a:solidFill>
              </a:rPr>
              <a:t> </a:t>
            </a:r>
            <a:r>
              <a:rPr lang="es-PR" sz="2800" dirty="0" err="1" smtClean="0">
                <a:solidFill>
                  <a:schemeClr val="tx1"/>
                </a:solidFill>
              </a:rPr>
              <a:t>by</a:t>
            </a:r>
            <a:r>
              <a:rPr lang="es-PR" sz="2800" dirty="0" smtClean="0">
                <a:solidFill>
                  <a:schemeClr val="tx1"/>
                </a:solidFill>
              </a:rPr>
              <a:t> </a:t>
            </a:r>
            <a:r>
              <a:rPr lang="es-PR" sz="2800" dirty="0" err="1" smtClean="0">
                <a:solidFill>
                  <a:schemeClr val="tx1"/>
                </a:solidFill>
              </a:rPr>
              <a:t>the</a:t>
            </a:r>
            <a:r>
              <a:rPr lang="es-PR" sz="2800" dirty="0" smtClean="0">
                <a:solidFill>
                  <a:schemeClr val="tx1"/>
                </a:solidFill>
              </a:rPr>
              <a:t> </a:t>
            </a:r>
            <a:r>
              <a:rPr lang="es-PR" sz="2800" dirty="0" err="1" smtClean="0">
                <a:solidFill>
                  <a:schemeClr val="tx1"/>
                </a:solidFill>
              </a:rPr>
              <a:t>Government</a:t>
            </a:r>
            <a:r>
              <a:rPr lang="es-PR" sz="2800" dirty="0" smtClean="0">
                <a:solidFill>
                  <a:schemeClr val="tx1"/>
                </a:solidFill>
              </a:rPr>
              <a:t> of </a:t>
            </a:r>
            <a:r>
              <a:rPr lang="es-PR" sz="2800" dirty="0" err="1" smtClean="0">
                <a:solidFill>
                  <a:schemeClr val="tx1"/>
                </a:solidFill>
              </a:rPr>
              <a:t>the</a:t>
            </a:r>
            <a:r>
              <a:rPr lang="es-PR" sz="2800" dirty="0" smtClean="0">
                <a:solidFill>
                  <a:schemeClr val="tx1"/>
                </a:solidFill>
              </a:rPr>
              <a:t> </a:t>
            </a:r>
            <a:r>
              <a:rPr lang="es-PR" sz="2800" dirty="0" err="1" smtClean="0">
                <a:solidFill>
                  <a:schemeClr val="tx1"/>
                </a:solidFill>
              </a:rPr>
              <a:t>United</a:t>
            </a:r>
            <a:r>
              <a:rPr lang="es-PR" sz="2800" dirty="0" smtClean="0">
                <a:solidFill>
                  <a:schemeClr val="tx1"/>
                </a:solidFill>
              </a:rPr>
              <a:t> </a:t>
            </a:r>
            <a:r>
              <a:rPr lang="es-PR" sz="2800" dirty="0" err="1" smtClean="0">
                <a:solidFill>
                  <a:schemeClr val="tx1"/>
                </a:solidFill>
              </a:rPr>
              <a:t>States</a:t>
            </a:r>
            <a:r>
              <a:rPr lang="es-PR" sz="2800" dirty="0" smtClean="0">
                <a:solidFill>
                  <a:schemeClr val="tx1"/>
                </a:solidFill>
              </a:rPr>
              <a:t> of </a:t>
            </a:r>
            <a:r>
              <a:rPr lang="es-PR" sz="2800" dirty="0" err="1" smtClean="0">
                <a:solidFill>
                  <a:schemeClr val="tx1"/>
                </a:solidFill>
              </a:rPr>
              <a:t>America</a:t>
            </a:r>
            <a:endParaRPr lang="es-PR" sz="2000" dirty="0" smtClean="0">
              <a:solidFill>
                <a:schemeClr val="tx1"/>
              </a:solidFill>
            </a:endParaRPr>
          </a:p>
          <a:p>
            <a:pPr marL="201168" lvl="1" indent="0">
              <a:lnSpc>
                <a:spcPct val="100000"/>
              </a:lnSpc>
              <a:spcBef>
                <a:spcPts val="0"/>
              </a:spcBef>
              <a:buClr>
                <a:schemeClr val="tx1"/>
              </a:buClr>
              <a:buSzPct val="100000"/>
              <a:buNone/>
            </a:pPr>
            <a:endParaRPr lang="es-PR" sz="2000" dirty="0">
              <a:solidFill>
                <a:schemeClr val="tx1"/>
              </a:solidFill>
            </a:endParaRPr>
          </a:p>
        </p:txBody>
      </p:sp>
      <p:sp>
        <p:nvSpPr>
          <p:cNvPr id="4" name="TextBox 3"/>
          <p:cNvSpPr txBox="1"/>
          <p:nvPr/>
        </p:nvSpPr>
        <p:spPr>
          <a:xfrm>
            <a:off x="0" y="6488668"/>
            <a:ext cx="4481848" cy="369332"/>
          </a:xfrm>
          <a:prstGeom prst="rect">
            <a:avLst/>
          </a:prstGeom>
          <a:noFill/>
        </p:spPr>
        <p:txBody>
          <a:bodyPr wrap="square" rtlCol="0">
            <a:spAutoFit/>
          </a:bodyPr>
          <a:lstStyle/>
          <a:p>
            <a:pPr algn="ctr"/>
            <a:r>
              <a:rPr lang="es-PR" dirty="0" err="1" smtClean="0"/>
              <a:t>Trainer’s</a:t>
            </a:r>
            <a:r>
              <a:rPr lang="es-PR" dirty="0" smtClean="0"/>
              <a:t> </a:t>
            </a:r>
            <a:r>
              <a:rPr lang="es-PR" dirty="0" err="1"/>
              <a:t>Guide</a:t>
            </a:r>
            <a:r>
              <a:rPr lang="es-PR" dirty="0"/>
              <a:t> </a:t>
            </a:r>
            <a:r>
              <a:rPr lang="es-PR" dirty="0" err="1" smtClean="0"/>
              <a:t>for</a:t>
            </a:r>
            <a:r>
              <a:rPr lang="es-PR" dirty="0" smtClean="0"/>
              <a:t> </a:t>
            </a:r>
            <a:r>
              <a:rPr lang="es-PR" dirty="0" err="1" smtClean="0"/>
              <a:t>the</a:t>
            </a:r>
            <a:r>
              <a:rPr lang="es-PR" dirty="0" smtClean="0"/>
              <a:t>  </a:t>
            </a:r>
            <a:r>
              <a:rPr lang="es-PR" dirty="0"/>
              <a:t>Instructor</a:t>
            </a:r>
          </a:p>
        </p:txBody>
      </p:sp>
      <p:sp>
        <p:nvSpPr>
          <p:cNvPr id="5" name="Slide Number Placeholder 4"/>
          <p:cNvSpPr>
            <a:spLocks noGrp="1"/>
          </p:cNvSpPr>
          <p:nvPr>
            <p:ph type="sldNum" sz="quarter" idx="12"/>
          </p:nvPr>
        </p:nvSpPr>
        <p:spPr/>
        <p:txBody>
          <a:bodyPr/>
          <a:lstStyle/>
          <a:p>
            <a:fld id="{662B1F29-6894-4DCD-9AA3-0778D91D2EE7}" type="slidenum">
              <a:rPr lang="en-US" smtClean="0"/>
              <a:pPr/>
              <a:t>2</a:t>
            </a:fld>
            <a:endParaRPr lang="en-US"/>
          </a:p>
        </p:txBody>
      </p:sp>
    </p:spTree>
    <p:extLst>
      <p:ext uri="{BB962C8B-B14F-4D97-AF65-F5344CB8AC3E}">
        <p14:creationId xmlns:p14="http://schemas.microsoft.com/office/powerpoint/2010/main" val="3756188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s-PR" dirty="0" smtClean="0">
                <a:solidFill>
                  <a:schemeClr val="tx1"/>
                </a:solidFill>
              </a:rPr>
              <a:t>DUTIES AND RESPONIBILITIES</a:t>
            </a:r>
            <a:endParaRPr lang="es-PR" dirty="0">
              <a:solidFill>
                <a:schemeClr val="tx1"/>
              </a:solidFill>
            </a:endParaRPr>
          </a:p>
        </p:txBody>
      </p:sp>
      <p:sp>
        <p:nvSpPr>
          <p:cNvPr id="7" name="Text Placeholder 6"/>
          <p:cNvSpPr>
            <a:spLocks noGrp="1"/>
          </p:cNvSpPr>
          <p:nvPr>
            <p:ph type="body" idx="1"/>
          </p:nvPr>
        </p:nvSpPr>
        <p:spPr>
          <a:xfrm>
            <a:off x="517730" y="1846052"/>
            <a:ext cx="4937760" cy="736282"/>
          </a:xfrm>
        </p:spPr>
        <p:txBody>
          <a:bodyPr/>
          <a:lstStyle/>
          <a:p>
            <a:pPr algn="ctr"/>
            <a:r>
              <a:rPr lang="en-US" b="1" dirty="0" err="1" smtClean="0">
                <a:solidFill>
                  <a:schemeClr val="tx1"/>
                </a:solidFill>
              </a:rPr>
              <a:t>eMPLOYER</a:t>
            </a:r>
            <a:endParaRPr lang="en-US" b="1" dirty="0">
              <a:solidFill>
                <a:schemeClr val="tx1"/>
              </a:solidFill>
            </a:endParaRPr>
          </a:p>
        </p:txBody>
      </p:sp>
      <p:sp>
        <p:nvSpPr>
          <p:cNvPr id="8" name="Content Placeholder 7"/>
          <p:cNvSpPr>
            <a:spLocks noGrp="1"/>
          </p:cNvSpPr>
          <p:nvPr>
            <p:ph sz="half" idx="2"/>
          </p:nvPr>
        </p:nvSpPr>
        <p:spPr>
          <a:xfrm>
            <a:off x="517730" y="2576014"/>
            <a:ext cx="4937760" cy="2614172"/>
          </a:xfrm>
          <a:ln>
            <a:solidFill>
              <a:schemeClr val="tx1">
                <a:lumMod val="85000"/>
                <a:lumOff val="15000"/>
              </a:schemeClr>
            </a:solidFill>
          </a:ln>
        </p:spPr>
        <p:txBody>
          <a:bodyPr/>
          <a:lstStyle/>
          <a:p>
            <a:pPr algn="just"/>
            <a:r>
              <a:rPr lang="en-US" dirty="0" smtClean="0">
                <a:solidFill>
                  <a:schemeClr val="tx1"/>
                </a:solidFill>
              </a:rPr>
              <a:t>The Occupational Health and Safety Act requires employers to provide a safe and healthy workplace, free of recognized hazards, and to respect the standards set by OSHA. This includes offering training and medical examinations to their employees, and not retaliating when the employee makes use of the protections of the law</a:t>
            </a:r>
            <a:endParaRPr lang="en-US" dirty="0"/>
          </a:p>
        </p:txBody>
      </p:sp>
      <p:sp>
        <p:nvSpPr>
          <p:cNvPr id="9" name="Text Placeholder 8"/>
          <p:cNvSpPr>
            <a:spLocks noGrp="1"/>
          </p:cNvSpPr>
          <p:nvPr>
            <p:ph type="body" sz="quarter" idx="3"/>
          </p:nvPr>
        </p:nvSpPr>
        <p:spPr/>
        <p:txBody>
          <a:bodyPr/>
          <a:lstStyle/>
          <a:p>
            <a:pPr algn="ctr"/>
            <a:r>
              <a:rPr lang="en-US" b="1" dirty="0" smtClean="0">
                <a:solidFill>
                  <a:schemeClr val="tx1"/>
                </a:solidFill>
              </a:rPr>
              <a:t>EMPLOYEE</a:t>
            </a:r>
            <a:endParaRPr lang="en-US" b="1" dirty="0">
              <a:solidFill>
                <a:schemeClr val="tx1"/>
              </a:solidFill>
            </a:endParaRPr>
          </a:p>
        </p:txBody>
      </p:sp>
      <p:sp>
        <p:nvSpPr>
          <p:cNvPr id="10" name="Content Placeholder 9"/>
          <p:cNvSpPr>
            <a:spLocks noGrp="1"/>
          </p:cNvSpPr>
          <p:nvPr>
            <p:ph sz="quarter" idx="4"/>
          </p:nvPr>
        </p:nvSpPr>
        <p:spPr>
          <a:xfrm>
            <a:off x="6126480" y="2427787"/>
            <a:ext cx="4937760" cy="3110128"/>
          </a:xfrm>
          <a:ln>
            <a:solidFill>
              <a:schemeClr val="tx1"/>
            </a:solidFill>
          </a:ln>
        </p:spPr>
        <p:txBody>
          <a:bodyPr>
            <a:normAutofit/>
          </a:bodyPr>
          <a:lstStyle/>
          <a:p>
            <a:r>
              <a:rPr lang="en-US" dirty="0" smtClean="0">
                <a:solidFill>
                  <a:schemeClr val="tx1"/>
                </a:solidFill>
              </a:rPr>
              <a:t>Obey the Health and Safety regulations imposed by the employer and use all the equipment provided while working.</a:t>
            </a:r>
          </a:p>
          <a:p>
            <a:r>
              <a:rPr lang="en-US" dirty="0" smtClean="0">
                <a:solidFill>
                  <a:schemeClr val="tx1"/>
                </a:solidFill>
              </a:rPr>
              <a:t>Observing your employer's workplace safety practices.</a:t>
            </a:r>
          </a:p>
          <a:p>
            <a:r>
              <a:rPr lang="en-US" dirty="0" smtClean="0">
                <a:solidFill>
                  <a:schemeClr val="tx1"/>
                </a:solidFill>
              </a:rPr>
              <a:t>Report any hazardous conditions to a supervisor. </a:t>
            </a:r>
          </a:p>
          <a:p>
            <a:r>
              <a:rPr lang="en-US" dirty="0" smtClean="0">
                <a:solidFill>
                  <a:schemeClr val="tx1"/>
                </a:solidFill>
              </a:rPr>
              <a:t>Report any dangerous conditions to OSHA, if employers do not rectify it.</a:t>
            </a:r>
            <a:endParaRPr lang="en-US" dirty="0"/>
          </a:p>
        </p:txBody>
      </p:sp>
      <p:sp>
        <p:nvSpPr>
          <p:cNvPr id="11" name="TextBox 10"/>
          <p:cNvSpPr txBox="1"/>
          <p:nvPr/>
        </p:nvSpPr>
        <p:spPr>
          <a:xfrm>
            <a:off x="-141667" y="6488668"/>
            <a:ext cx="4481848" cy="369332"/>
          </a:xfrm>
          <a:prstGeom prst="rect">
            <a:avLst/>
          </a:prstGeom>
          <a:noFill/>
        </p:spPr>
        <p:txBody>
          <a:bodyPr wrap="square" rtlCol="0">
            <a:spAutoFit/>
          </a:bodyPr>
          <a:lstStyle/>
          <a:p>
            <a:pPr algn="ctr"/>
            <a:r>
              <a:rPr lang="es-PR" dirty="0" err="1"/>
              <a:t>Trainer</a:t>
            </a:r>
            <a:r>
              <a:rPr lang="es-PR" dirty="0"/>
              <a:t> </a:t>
            </a:r>
            <a:r>
              <a:rPr lang="es-PR" dirty="0" err="1"/>
              <a:t>Guide</a:t>
            </a:r>
            <a:r>
              <a:rPr lang="es-PR" dirty="0"/>
              <a:t> </a:t>
            </a:r>
            <a:r>
              <a:rPr lang="es-PR" dirty="0" err="1"/>
              <a:t>for</a:t>
            </a:r>
            <a:r>
              <a:rPr lang="es-PR" dirty="0"/>
              <a:t> Instructor</a:t>
            </a:r>
          </a:p>
        </p:txBody>
      </p:sp>
      <p:sp>
        <p:nvSpPr>
          <p:cNvPr id="2" name="Slide Number Placeholder 1"/>
          <p:cNvSpPr>
            <a:spLocks noGrp="1"/>
          </p:cNvSpPr>
          <p:nvPr>
            <p:ph type="sldNum" sz="quarter" idx="12"/>
          </p:nvPr>
        </p:nvSpPr>
        <p:spPr/>
        <p:txBody>
          <a:bodyPr/>
          <a:lstStyle/>
          <a:p>
            <a:fld id="{662B1F29-6894-4DCD-9AA3-0778D91D2EE7}" type="slidenum">
              <a:rPr lang="en-US" smtClean="0"/>
              <a:pPr/>
              <a:t>3</a:t>
            </a:fld>
            <a:endParaRPr lang="en-US"/>
          </a:p>
        </p:txBody>
      </p:sp>
    </p:spTree>
    <p:extLst>
      <p:ext uri="{BB962C8B-B14F-4D97-AF65-F5344CB8AC3E}">
        <p14:creationId xmlns:p14="http://schemas.microsoft.com/office/powerpoint/2010/main" val="2845098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3080" y="826099"/>
            <a:ext cx="10058400" cy="682661"/>
          </a:xfrm>
        </p:spPr>
        <p:txBody>
          <a:bodyPr anchor="t">
            <a:normAutofit fontScale="90000"/>
          </a:bodyPr>
          <a:lstStyle/>
          <a:p>
            <a:r>
              <a:rPr lang="en-US" dirty="0" smtClean="0">
                <a:solidFill>
                  <a:schemeClr val="tx1"/>
                </a:solidFill>
              </a:rPr>
              <a:t>Occupational </a:t>
            </a:r>
            <a:r>
              <a:rPr lang="en-US" dirty="0" smtClean="0">
                <a:solidFill>
                  <a:schemeClr val="tx1"/>
                </a:solidFill>
              </a:rPr>
              <a:t>Safety and Health Law</a:t>
            </a:r>
            <a:endParaRPr lang="es-PR" dirty="0">
              <a:solidFill>
                <a:schemeClr val="tx1"/>
              </a:solidFill>
            </a:endParaRPr>
          </a:p>
        </p:txBody>
      </p:sp>
      <p:sp>
        <p:nvSpPr>
          <p:cNvPr id="6" name="TextBox 5"/>
          <p:cNvSpPr txBox="1"/>
          <p:nvPr/>
        </p:nvSpPr>
        <p:spPr>
          <a:xfrm>
            <a:off x="0" y="6488668"/>
            <a:ext cx="4481848" cy="369332"/>
          </a:xfrm>
          <a:prstGeom prst="rect">
            <a:avLst/>
          </a:prstGeom>
          <a:noFill/>
        </p:spPr>
        <p:txBody>
          <a:bodyPr wrap="square" rtlCol="0">
            <a:spAutoFit/>
          </a:bodyPr>
          <a:lstStyle/>
          <a:p>
            <a:pPr algn="ctr"/>
            <a:r>
              <a:rPr lang="es-PR" dirty="0" err="1" smtClean="0"/>
              <a:t>Trainer’s</a:t>
            </a:r>
            <a:r>
              <a:rPr lang="es-PR" dirty="0" smtClean="0"/>
              <a:t> </a:t>
            </a:r>
            <a:r>
              <a:rPr lang="es-PR" dirty="0" err="1"/>
              <a:t>Guide</a:t>
            </a:r>
            <a:r>
              <a:rPr lang="es-PR" dirty="0"/>
              <a:t> </a:t>
            </a:r>
            <a:r>
              <a:rPr lang="es-PR" dirty="0" err="1"/>
              <a:t>for</a:t>
            </a:r>
            <a:r>
              <a:rPr lang="es-PR" dirty="0"/>
              <a:t> </a:t>
            </a:r>
            <a:r>
              <a:rPr lang="es-PR" dirty="0" err="1" smtClean="0"/>
              <a:t>the</a:t>
            </a:r>
            <a:r>
              <a:rPr lang="es-PR" dirty="0" smtClean="0"/>
              <a:t> Instructor</a:t>
            </a:r>
            <a:endParaRPr lang="es-PR" dirty="0"/>
          </a:p>
        </p:txBody>
      </p:sp>
      <p:sp>
        <p:nvSpPr>
          <p:cNvPr id="3" name="Slide Number Placeholder 2"/>
          <p:cNvSpPr>
            <a:spLocks noGrp="1"/>
          </p:cNvSpPr>
          <p:nvPr>
            <p:ph type="sldNum" sz="quarter" idx="12"/>
          </p:nvPr>
        </p:nvSpPr>
        <p:spPr/>
        <p:txBody>
          <a:bodyPr/>
          <a:lstStyle/>
          <a:p>
            <a:fld id="{662B1F29-6894-4DCD-9AA3-0778D91D2EE7}" type="slidenum">
              <a:rPr lang="en-US" smtClean="0"/>
              <a:pPr/>
              <a:t>4</a:t>
            </a:fld>
            <a:endParaRPr lang="en-US"/>
          </a:p>
        </p:txBody>
      </p:sp>
      <p:pic>
        <p:nvPicPr>
          <p:cNvPr id="4" name="Picture 3" title="OSHA poste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849624" y="1828252"/>
            <a:ext cx="3161538" cy="4380523"/>
          </a:xfrm>
          <a:prstGeom prst="rect">
            <a:avLst/>
          </a:prstGeom>
        </p:spPr>
      </p:pic>
    </p:spTree>
    <p:extLst>
      <p:ext uri="{BB962C8B-B14F-4D97-AF65-F5344CB8AC3E}">
        <p14:creationId xmlns:p14="http://schemas.microsoft.com/office/powerpoint/2010/main" val="861915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solidFill>
                  <a:schemeClr val="tx1"/>
                </a:solidFill>
              </a:rPr>
              <a:t>OBJECTIVES</a:t>
            </a:r>
            <a:r>
              <a:rPr lang="es-PR" dirty="0" smtClean="0"/>
              <a:t> </a:t>
            </a:r>
            <a:endParaRPr lang="es-PR" dirty="0"/>
          </a:p>
        </p:txBody>
      </p:sp>
      <p:sp>
        <p:nvSpPr>
          <p:cNvPr id="3" name="Content Placeholder 2"/>
          <p:cNvSpPr>
            <a:spLocks noGrp="1"/>
          </p:cNvSpPr>
          <p:nvPr>
            <p:ph idx="1"/>
          </p:nvPr>
        </p:nvSpPr>
        <p:spPr/>
        <p:txBody>
          <a:bodyPr>
            <a:normAutofit/>
          </a:bodyPr>
          <a:lstStyle/>
          <a:p>
            <a:pPr lvl="1">
              <a:buClr>
                <a:schemeClr val="tx1"/>
              </a:buClr>
              <a:buSzPct val="100000"/>
              <a:buFont typeface="Wingdings" panose="05000000000000000000" pitchFamily="2" charset="2"/>
              <a:buChar char="Ø"/>
            </a:pPr>
            <a:r>
              <a:rPr lang="en-US" sz="2000" dirty="0" smtClean="0">
                <a:solidFill>
                  <a:schemeClr val="tx1"/>
                </a:solidFill>
              </a:rPr>
              <a:t>Know the minimum requirements for establishing a Respiratory Protection Program based on the 1910.134 standard</a:t>
            </a:r>
            <a:r>
              <a:rPr lang="es-PR" sz="2000" dirty="0" smtClean="0">
                <a:solidFill>
                  <a:schemeClr val="tx1"/>
                </a:solidFill>
              </a:rPr>
              <a:t>.</a:t>
            </a:r>
          </a:p>
          <a:p>
            <a:pPr marL="201168" lvl="1" indent="0">
              <a:buClr>
                <a:schemeClr val="tx1"/>
              </a:buClr>
              <a:buSzPct val="100000"/>
              <a:buNone/>
            </a:pPr>
            <a:endParaRPr lang="es-PR" sz="2000" dirty="0" smtClean="0">
              <a:solidFill>
                <a:schemeClr val="tx1"/>
              </a:solidFill>
            </a:endParaRPr>
          </a:p>
          <a:p>
            <a:pPr lvl="1">
              <a:buClr>
                <a:schemeClr val="tx1"/>
              </a:buClr>
              <a:buSzPct val="100000"/>
              <a:buFont typeface="Wingdings" panose="05000000000000000000" pitchFamily="2" charset="2"/>
              <a:buChar char="Ø"/>
            </a:pPr>
            <a:r>
              <a:rPr lang="es-PR" sz="2000" dirty="0" smtClean="0">
                <a:solidFill>
                  <a:schemeClr val="tx1"/>
                </a:solidFill>
              </a:rPr>
              <a:t> </a:t>
            </a:r>
            <a:r>
              <a:rPr lang="en-US" sz="2000" dirty="0" smtClean="0">
                <a:solidFill>
                  <a:schemeClr val="tx1"/>
                </a:solidFill>
              </a:rPr>
              <a:t>Discuss the mandatory sections of Appendix C (medical questionnaire)</a:t>
            </a:r>
          </a:p>
          <a:p>
            <a:pPr lvl="1">
              <a:buClr>
                <a:schemeClr val="tx1"/>
              </a:buClr>
              <a:buSzPct val="100000"/>
              <a:buFont typeface="Wingdings" panose="05000000000000000000" pitchFamily="2" charset="2"/>
              <a:buChar char="Ø"/>
            </a:pPr>
            <a:endParaRPr lang="es-PR" sz="2000" dirty="0">
              <a:solidFill>
                <a:schemeClr val="tx1"/>
              </a:solidFill>
            </a:endParaRPr>
          </a:p>
          <a:p>
            <a:pPr lvl="1">
              <a:buClr>
                <a:schemeClr val="tx1"/>
              </a:buClr>
              <a:buSzPct val="100000"/>
              <a:buFont typeface="Wingdings" panose="05000000000000000000" pitchFamily="2" charset="2"/>
              <a:buChar char="Ø"/>
            </a:pPr>
            <a:r>
              <a:rPr lang="en-US" sz="2000" dirty="0" smtClean="0">
                <a:solidFill>
                  <a:schemeClr val="tx1"/>
                </a:solidFill>
              </a:rPr>
              <a:t>Discussing the difference between a qualitative fit test versus a quantitative fit test</a:t>
            </a:r>
          </a:p>
          <a:p>
            <a:pPr lvl="1">
              <a:buClr>
                <a:schemeClr val="tx1"/>
              </a:buClr>
              <a:buSzPct val="100000"/>
              <a:buFont typeface="Wingdings" panose="05000000000000000000" pitchFamily="2" charset="2"/>
              <a:buChar char="Ø"/>
            </a:pPr>
            <a:endParaRPr lang="es-PR" sz="2000" dirty="0" smtClean="0">
              <a:solidFill>
                <a:schemeClr val="tx1"/>
              </a:solidFill>
            </a:endParaRPr>
          </a:p>
          <a:p>
            <a:pPr lvl="1">
              <a:buClr>
                <a:schemeClr val="tx1"/>
              </a:buClr>
              <a:buSzPct val="100000"/>
              <a:buFont typeface="Wingdings" panose="05000000000000000000" pitchFamily="2" charset="2"/>
              <a:buChar char="Ø"/>
            </a:pPr>
            <a:r>
              <a:rPr lang="en-US" sz="2000" dirty="0" smtClean="0">
                <a:solidFill>
                  <a:schemeClr val="tx1"/>
                </a:solidFill>
              </a:rPr>
              <a:t>Discuss the different Assigned Protection Factors (AFPs) according to the corresponding respirator</a:t>
            </a:r>
          </a:p>
          <a:p>
            <a:pPr lvl="1">
              <a:buClr>
                <a:schemeClr val="tx1"/>
              </a:buClr>
              <a:buSzPct val="100000"/>
              <a:buFont typeface="Wingdings" panose="05000000000000000000" pitchFamily="2" charset="2"/>
              <a:buChar char="Ø"/>
            </a:pPr>
            <a:endParaRPr lang="es-PR" sz="2000" dirty="0">
              <a:solidFill>
                <a:schemeClr val="tx1"/>
              </a:solidFill>
            </a:endParaRPr>
          </a:p>
          <a:p>
            <a:pPr lvl="1">
              <a:buClr>
                <a:schemeClr val="tx1"/>
              </a:buClr>
              <a:buSzPct val="100000"/>
              <a:buFont typeface="Wingdings" panose="05000000000000000000" pitchFamily="2" charset="2"/>
              <a:buChar char="Ø"/>
            </a:pPr>
            <a:r>
              <a:rPr lang="en-US" sz="2000" dirty="0" smtClean="0">
                <a:solidFill>
                  <a:schemeClr val="tx1"/>
                </a:solidFill>
              </a:rPr>
              <a:t>Perform respirator selection exercise according to the contaminant presented</a:t>
            </a:r>
            <a:endParaRPr lang="es-PR" sz="2000" dirty="0" smtClean="0">
              <a:solidFill>
                <a:schemeClr val="tx1"/>
              </a:solidFill>
            </a:endParaRPr>
          </a:p>
          <a:p>
            <a:pPr marL="201168" lvl="1" indent="0">
              <a:buClr>
                <a:schemeClr val="tx1"/>
              </a:buClr>
              <a:buSzPct val="100000"/>
              <a:buNone/>
            </a:pPr>
            <a:endParaRPr lang="es-PR" sz="2000" dirty="0">
              <a:solidFill>
                <a:schemeClr val="tx1"/>
              </a:solidFill>
            </a:endParaRPr>
          </a:p>
        </p:txBody>
      </p:sp>
      <p:sp>
        <p:nvSpPr>
          <p:cNvPr id="4" name="TextBox 3"/>
          <p:cNvSpPr txBox="1"/>
          <p:nvPr/>
        </p:nvSpPr>
        <p:spPr>
          <a:xfrm>
            <a:off x="0" y="6488668"/>
            <a:ext cx="4481848" cy="369332"/>
          </a:xfrm>
          <a:prstGeom prst="rect">
            <a:avLst/>
          </a:prstGeom>
          <a:noFill/>
        </p:spPr>
        <p:txBody>
          <a:bodyPr wrap="square" rtlCol="0">
            <a:spAutoFit/>
          </a:bodyPr>
          <a:lstStyle/>
          <a:p>
            <a:pPr algn="ctr"/>
            <a:r>
              <a:rPr lang="es-PR" dirty="0" err="1" smtClean="0"/>
              <a:t>Trainer’s</a:t>
            </a:r>
            <a:r>
              <a:rPr lang="es-PR" dirty="0" smtClean="0"/>
              <a:t> </a:t>
            </a:r>
            <a:r>
              <a:rPr lang="es-PR" dirty="0" err="1"/>
              <a:t>Guide</a:t>
            </a:r>
            <a:r>
              <a:rPr lang="es-PR" dirty="0"/>
              <a:t> </a:t>
            </a:r>
            <a:r>
              <a:rPr lang="es-PR" dirty="0" err="1"/>
              <a:t>for</a:t>
            </a:r>
            <a:r>
              <a:rPr lang="es-PR" dirty="0"/>
              <a:t> </a:t>
            </a:r>
            <a:r>
              <a:rPr lang="es-PR" dirty="0" err="1" smtClean="0"/>
              <a:t>the</a:t>
            </a:r>
            <a:r>
              <a:rPr lang="es-PR" dirty="0" smtClean="0"/>
              <a:t> Instructor</a:t>
            </a:r>
            <a:endParaRPr lang="es-PR" dirty="0"/>
          </a:p>
        </p:txBody>
      </p:sp>
      <p:sp>
        <p:nvSpPr>
          <p:cNvPr id="5" name="Slide Number Placeholder 4"/>
          <p:cNvSpPr>
            <a:spLocks noGrp="1"/>
          </p:cNvSpPr>
          <p:nvPr>
            <p:ph type="sldNum" sz="quarter" idx="12"/>
          </p:nvPr>
        </p:nvSpPr>
        <p:spPr/>
        <p:txBody>
          <a:bodyPr/>
          <a:lstStyle/>
          <a:p>
            <a:fld id="{662B1F29-6894-4DCD-9AA3-0778D91D2EE7}" type="slidenum">
              <a:rPr lang="en-US" smtClean="0"/>
              <a:pPr/>
              <a:t>5</a:t>
            </a:fld>
            <a:endParaRPr lang="en-US"/>
          </a:p>
        </p:txBody>
      </p:sp>
    </p:spTree>
    <p:extLst>
      <p:ext uri="{BB962C8B-B14F-4D97-AF65-F5344CB8AC3E}">
        <p14:creationId xmlns:p14="http://schemas.microsoft.com/office/powerpoint/2010/main" val="670853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0"/>
            <a:ext cx="10058400" cy="1450757"/>
          </a:xfrm>
        </p:spPr>
        <p:txBody>
          <a:bodyPr/>
          <a:lstStyle/>
          <a:p>
            <a:r>
              <a:rPr lang="es-PR" dirty="0" smtClean="0">
                <a:solidFill>
                  <a:schemeClr val="tx1"/>
                </a:solidFill>
              </a:rPr>
              <a:t>Medical </a:t>
            </a:r>
            <a:r>
              <a:rPr lang="es-PR" dirty="0" err="1" smtClean="0">
                <a:solidFill>
                  <a:schemeClr val="tx1"/>
                </a:solidFill>
              </a:rPr>
              <a:t>Questionnaire</a:t>
            </a:r>
            <a:r>
              <a:rPr lang="es-PR" dirty="0" smtClean="0">
                <a:solidFill>
                  <a:schemeClr val="tx1"/>
                </a:solidFill>
              </a:rPr>
              <a:t> - </a:t>
            </a:r>
            <a:r>
              <a:rPr lang="es-PR" dirty="0" err="1" smtClean="0">
                <a:solidFill>
                  <a:schemeClr val="tx1"/>
                </a:solidFill>
              </a:rPr>
              <a:t>Appendix</a:t>
            </a:r>
            <a:r>
              <a:rPr lang="es-PR" dirty="0" smtClean="0">
                <a:solidFill>
                  <a:schemeClr val="tx1"/>
                </a:solidFill>
              </a:rPr>
              <a:t> C</a:t>
            </a:r>
            <a:endParaRPr lang="es-PR" dirty="0">
              <a:solidFill>
                <a:schemeClr val="tx1"/>
              </a:solidFill>
            </a:endParaRPr>
          </a:p>
        </p:txBody>
      </p:sp>
      <p:sp>
        <p:nvSpPr>
          <p:cNvPr id="4" name="Content Placeholder 3"/>
          <p:cNvSpPr>
            <a:spLocks noGrp="1"/>
          </p:cNvSpPr>
          <p:nvPr>
            <p:ph sz="half" idx="1"/>
          </p:nvPr>
        </p:nvSpPr>
        <p:spPr>
          <a:xfrm>
            <a:off x="1218914" y="2000281"/>
            <a:ext cx="5419431" cy="4023360"/>
          </a:xfrm>
        </p:spPr>
        <p:txBody>
          <a:bodyPr>
            <a:normAutofit/>
          </a:bodyPr>
          <a:lstStyle/>
          <a:p>
            <a:pPr algn="just">
              <a:buClrTx/>
              <a:buFont typeface="Wingdings" panose="05000000000000000000" pitchFamily="2" charset="2"/>
              <a:buChar char="Ø"/>
            </a:pPr>
            <a:r>
              <a:rPr lang="en-US" dirty="0" smtClean="0">
                <a:solidFill>
                  <a:schemeClr val="tx1"/>
                </a:solidFill>
              </a:rPr>
              <a:t>A medical evaluation is performed to determine the worker's ability to use a respirator.</a:t>
            </a:r>
            <a:endParaRPr lang="es-PR" dirty="0">
              <a:solidFill>
                <a:schemeClr val="tx1"/>
              </a:solidFill>
            </a:endParaRPr>
          </a:p>
          <a:p>
            <a:pPr algn="just">
              <a:buClrTx/>
              <a:buFont typeface="Wingdings" panose="05000000000000000000" pitchFamily="2" charset="2"/>
              <a:buChar char="Ø"/>
            </a:pPr>
            <a:r>
              <a:rPr lang="en-US" dirty="0" smtClean="0">
                <a:solidFill>
                  <a:schemeClr val="tx1"/>
                </a:solidFill>
              </a:rPr>
              <a:t>The medical questionnaire may be replaced as long as you obtain the same information as provided in Part A in sections 1 and 2.</a:t>
            </a:r>
            <a:endParaRPr lang="es-PR" dirty="0">
              <a:solidFill>
                <a:schemeClr val="tx1"/>
              </a:solidFill>
            </a:endParaRPr>
          </a:p>
          <a:p>
            <a:pPr algn="just">
              <a:buClrTx/>
              <a:buFont typeface="Wingdings" panose="05000000000000000000" pitchFamily="2" charset="2"/>
              <a:buChar char="Ø"/>
            </a:pPr>
            <a:r>
              <a:rPr lang="en-US" dirty="0" smtClean="0">
                <a:solidFill>
                  <a:schemeClr val="tx1"/>
                </a:solidFill>
              </a:rPr>
              <a:t>Affirmation of any of the questions provided in Section 2 of Part A may involve follow-up of the medical evaluation, including additional medical evidence.</a:t>
            </a:r>
            <a:endParaRPr lang="es-PR" dirty="0">
              <a:solidFill>
                <a:schemeClr val="tx1"/>
              </a:solidFill>
            </a:endParaRPr>
          </a:p>
        </p:txBody>
      </p:sp>
      <p:pic>
        <p:nvPicPr>
          <p:cNvPr id="6" name="Content Placeholder 5" descr="see folder for this document"/>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7040740" y="1846050"/>
            <a:ext cx="3075755" cy="4022725"/>
          </a:xfrm>
          <a:prstGeom prst="rect">
            <a:avLst/>
          </a:prstGeom>
          <a:ln w="15875">
            <a:solidFill>
              <a:schemeClr val="tx1"/>
            </a:solidFill>
          </a:ln>
        </p:spPr>
      </p:pic>
      <p:sp>
        <p:nvSpPr>
          <p:cNvPr id="7" name="TextBox 6" descr="see folder"/>
          <p:cNvSpPr txBox="1"/>
          <p:nvPr/>
        </p:nvSpPr>
        <p:spPr>
          <a:xfrm>
            <a:off x="10589010" y="3257249"/>
            <a:ext cx="1493949" cy="1200329"/>
          </a:xfrm>
          <a:prstGeom prst="rect">
            <a:avLst/>
          </a:prstGeom>
          <a:noFill/>
          <a:ln>
            <a:solidFill>
              <a:srgbClr val="FF0000"/>
            </a:solidFill>
          </a:ln>
        </p:spPr>
        <p:txBody>
          <a:bodyPr wrap="square" rtlCol="0">
            <a:spAutoFit/>
          </a:bodyPr>
          <a:lstStyle/>
          <a:p>
            <a:pPr algn="ctr"/>
            <a:r>
              <a:rPr lang="en-US" dirty="0" smtClean="0"/>
              <a:t>Refer to the document contained in the folder</a:t>
            </a:r>
            <a:r>
              <a:rPr lang="es-PR" dirty="0" smtClean="0"/>
              <a:t>. </a:t>
            </a:r>
            <a:endParaRPr lang="es-PR" dirty="0"/>
          </a:p>
        </p:txBody>
      </p:sp>
      <p:cxnSp>
        <p:nvCxnSpPr>
          <p:cNvPr id="9" name="Straight Arrow Connector 8" descr="arrow connector"/>
          <p:cNvCxnSpPr/>
          <p:nvPr/>
        </p:nvCxnSpPr>
        <p:spPr>
          <a:xfrm flipH="1">
            <a:off x="10168011" y="3857413"/>
            <a:ext cx="361756" cy="318"/>
          </a:xfrm>
          <a:prstGeom prst="straightConnector1">
            <a:avLst/>
          </a:prstGeom>
          <a:ln>
            <a:solidFill>
              <a:srgbClr val="00FF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3" name="Slide Number Placeholder 2"/>
          <p:cNvSpPr>
            <a:spLocks noGrp="1"/>
          </p:cNvSpPr>
          <p:nvPr>
            <p:ph type="sldNum" sz="quarter" idx="12"/>
          </p:nvPr>
        </p:nvSpPr>
        <p:spPr/>
        <p:txBody>
          <a:bodyPr/>
          <a:lstStyle/>
          <a:p>
            <a:fld id="{662B1F29-6894-4DCD-9AA3-0778D91D2EE7}" type="slidenum">
              <a:rPr lang="en-US" smtClean="0"/>
              <a:pPr/>
              <a:t>6</a:t>
            </a:fld>
            <a:endParaRPr lang="en-US"/>
          </a:p>
        </p:txBody>
      </p:sp>
    </p:spTree>
    <p:extLst>
      <p:ext uri="{BB962C8B-B14F-4D97-AF65-F5344CB8AC3E}">
        <p14:creationId xmlns:p14="http://schemas.microsoft.com/office/powerpoint/2010/main" val="1891966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70356" y="1720360"/>
            <a:ext cx="10485979" cy="2063500"/>
          </a:xfrm>
        </p:spPr>
        <p:txBody>
          <a:bodyPr>
            <a:normAutofit/>
          </a:bodyPr>
          <a:lstStyle/>
          <a:p>
            <a:pPr algn="ctr"/>
            <a:r>
              <a:rPr lang="en-US" dirty="0">
                <a:solidFill>
                  <a:schemeClr val="tx1"/>
                </a:solidFill>
              </a:rPr>
              <a:t>Quantitative Fit </a:t>
            </a:r>
            <a:r>
              <a:rPr lang="en-US" dirty="0" smtClean="0">
                <a:solidFill>
                  <a:schemeClr val="tx1"/>
                </a:solidFill>
              </a:rPr>
              <a:t>Test</a:t>
            </a:r>
            <a:br>
              <a:rPr lang="en-US" dirty="0" smtClean="0">
                <a:solidFill>
                  <a:schemeClr val="tx1"/>
                </a:solidFill>
              </a:rPr>
            </a:br>
            <a:r>
              <a:rPr lang="en-US" dirty="0" smtClean="0">
                <a:solidFill>
                  <a:schemeClr val="tx1"/>
                </a:solidFill>
              </a:rPr>
              <a:t> and</a:t>
            </a:r>
            <a:br>
              <a:rPr lang="en-US" dirty="0" smtClean="0">
                <a:solidFill>
                  <a:schemeClr val="tx1"/>
                </a:solidFill>
              </a:rPr>
            </a:br>
            <a:r>
              <a:rPr lang="en-US" dirty="0" smtClean="0">
                <a:solidFill>
                  <a:schemeClr val="tx1"/>
                </a:solidFill>
              </a:rPr>
              <a:t>Qualitative </a:t>
            </a:r>
            <a:r>
              <a:rPr lang="en-US" dirty="0">
                <a:solidFill>
                  <a:schemeClr val="tx1"/>
                </a:solidFill>
              </a:rPr>
              <a:t>Fit </a:t>
            </a:r>
            <a:r>
              <a:rPr lang="en-US" dirty="0" smtClean="0">
                <a:solidFill>
                  <a:schemeClr val="tx1"/>
                </a:solidFill>
              </a:rPr>
              <a:t>Test</a:t>
            </a:r>
            <a:endParaRPr lang="es-PR" dirty="0">
              <a:solidFill>
                <a:schemeClr val="tx1"/>
              </a:solidFill>
            </a:endParaRPr>
          </a:p>
        </p:txBody>
      </p:sp>
      <p:sp>
        <p:nvSpPr>
          <p:cNvPr id="4" name="TextBox 3"/>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2" name="Slide Number Placeholder 1"/>
          <p:cNvSpPr>
            <a:spLocks noGrp="1"/>
          </p:cNvSpPr>
          <p:nvPr>
            <p:ph type="sldNum" sz="quarter" idx="12"/>
          </p:nvPr>
        </p:nvSpPr>
        <p:spPr/>
        <p:txBody>
          <a:bodyPr/>
          <a:lstStyle/>
          <a:p>
            <a:fld id="{662B1F29-6894-4DCD-9AA3-0778D91D2EE7}" type="slidenum">
              <a:rPr lang="en-US" smtClean="0"/>
              <a:pPr/>
              <a:t>7</a:t>
            </a:fld>
            <a:endParaRPr lang="en-US"/>
          </a:p>
        </p:txBody>
      </p:sp>
    </p:spTree>
    <p:extLst>
      <p:ext uri="{BB962C8B-B14F-4D97-AF65-F5344CB8AC3E}">
        <p14:creationId xmlns:p14="http://schemas.microsoft.com/office/powerpoint/2010/main" val="2005892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Show fit testing video</a:t>
            </a:r>
            <a:endParaRPr lang="en-US" dirty="0"/>
          </a:p>
        </p:txBody>
      </p:sp>
      <p:sp>
        <p:nvSpPr>
          <p:cNvPr id="3" name="Slide Number Placeholder 2"/>
          <p:cNvSpPr>
            <a:spLocks noGrp="1"/>
          </p:cNvSpPr>
          <p:nvPr>
            <p:ph type="sldNum" sz="quarter" idx="12"/>
          </p:nvPr>
        </p:nvSpPr>
        <p:spPr/>
        <p:txBody>
          <a:bodyPr/>
          <a:lstStyle/>
          <a:p>
            <a:fld id="{662B1F29-6894-4DCD-9AA3-0778D91D2EE7}" type="slidenum">
              <a:rPr lang="en-US" smtClean="0"/>
              <a:pPr/>
              <a:t>8</a:t>
            </a:fld>
            <a:endParaRPr lang="en-US"/>
          </a:p>
        </p:txBody>
      </p:sp>
    </p:spTree>
    <p:extLst>
      <p:ext uri="{BB962C8B-B14F-4D97-AF65-F5344CB8AC3E}">
        <p14:creationId xmlns:p14="http://schemas.microsoft.com/office/powerpoint/2010/main" val="1944438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User Seal Check Procedures</a:t>
            </a:r>
            <a:endParaRPr lang="es-PR" dirty="0">
              <a:solidFill>
                <a:schemeClr val="tx1"/>
              </a:solidFill>
            </a:endParaRPr>
          </a:p>
        </p:txBody>
      </p:sp>
      <p:sp>
        <p:nvSpPr>
          <p:cNvPr id="6" name="Text Placeholder 5"/>
          <p:cNvSpPr>
            <a:spLocks noGrp="1"/>
          </p:cNvSpPr>
          <p:nvPr>
            <p:ph type="body" idx="1"/>
          </p:nvPr>
        </p:nvSpPr>
        <p:spPr/>
        <p:txBody>
          <a:bodyPr/>
          <a:lstStyle/>
          <a:p>
            <a:r>
              <a:rPr lang="es-PR" dirty="0" err="1" smtClean="0">
                <a:solidFill>
                  <a:schemeClr val="tx1"/>
                </a:solidFill>
              </a:rPr>
              <a:t>Negative</a:t>
            </a:r>
            <a:r>
              <a:rPr lang="es-PR" dirty="0" smtClean="0">
                <a:solidFill>
                  <a:schemeClr val="tx1"/>
                </a:solidFill>
              </a:rPr>
              <a:t> </a:t>
            </a:r>
            <a:r>
              <a:rPr lang="es-PR" dirty="0" err="1" smtClean="0">
                <a:solidFill>
                  <a:schemeClr val="tx1"/>
                </a:solidFill>
              </a:rPr>
              <a:t>Pressure</a:t>
            </a:r>
            <a:r>
              <a:rPr lang="es-PR" dirty="0" smtClean="0">
                <a:solidFill>
                  <a:schemeClr val="tx1"/>
                </a:solidFill>
              </a:rPr>
              <a:t> </a:t>
            </a:r>
            <a:r>
              <a:rPr lang="es-PR" dirty="0" err="1" smtClean="0">
                <a:solidFill>
                  <a:schemeClr val="tx1"/>
                </a:solidFill>
              </a:rPr>
              <a:t>Check</a:t>
            </a:r>
            <a:endParaRPr lang="es-PR" dirty="0">
              <a:solidFill>
                <a:schemeClr val="tx1"/>
              </a:solidFill>
            </a:endParaRPr>
          </a:p>
        </p:txBody>
      </p:sp>
      <p:pic>
        <p:nvPicPr>
          <p:cNvPr id="10" name="Content Placeholder 9" descr="negative pressure check"/>
          <p:cNvPicPr>
            <a:picLocks noGrp="1" noChangeAspect="1"/>
          </p:cNvPicPr>
          <p:nvPr>
            <p:ph sz="half" idx="2"/>
          </p:nvPr>
        </p:nvPicPr>
        <p:blipFill>
          <a:blip r:embed="rId3" cstate="print"/>
          <a:stretch>
            <a:fillRect/>
          </a:stretch>
        </p:blipFill>
        <p:spPr>
          <a:xfrm>
            <a:off x="1879856" y="2691026"/>
            <a:ext cx="2524717" cy="2213226"/>
          </a:xfrm>
          <a:prstGeom prst="rect">
            <a:avLst/>
          </a:prstGeom>
        </p:spPr>
      </p:pic>
      <p:sp>
        <p:nvSpPr>
          <p:cNvPr id="8" name="Text Placeholder 7"/>
          <p:cNvSpPr>
            <a:spLocks noGrp="1"/>
          </p:cNvSpPr>
          <p:nvPr>
            <p:ph type="body" sz="quarter" idx="3"/>
          </p:nvPr>
        </p:nvSpPr>
        <p:spPr/>
        <p:txBody>
          <a:bodyPr/>
          <a:lstStyle/>
          <a:p>
            <a:r>
              <a:rPr lang="es-PR" dirty="0" err="1" smtClean="0">
                <a:solidFill>
                  <a:schemeClr val="tx1"/>
                </a:solidFill>
              </a:rPr>
              <a:t>POSItive</a:t>
            </a:r>
            <a:r>
              <a:rPr lang="es-PR" dirty="0" smtClean="0">
                <a:solidFill>
                  <a:schemeClr val="tx1"/>
                </a:solidFill>
              </a:rPr>
              <a:t> </a:t>
            </a:r>
            <a:r>
              <a:rPr lang="es-PR" dirty="0" err="1" smtClean="0">
                <a:solidFill>
                  <a:schemeClr val="tx1"/>
                </a:solidFill>
              </a:rPr>
              <a:t>Pressure</a:t>
            </a:r>
            <a:r>
              <a:rPr lang="es-PR" dirty="0" smtClean="0">
                <a:solidFill>
                  <a:schemeClr val="tx1"/>
                </a:solidFill>
              </a:rPr>
              <a:t> </a:t>
            </a:r>
            <a:r>
              <a:rPr lang="es-PR" dirty="0" err="1" smtClean="0">
                <a:solidFill>
                  <a:schemeClr val="tx1"/>
                </a:solidFill>
              </a:rPr>
              <a:t>Check</a:t>
            </a:r>
            <a:endParaRPr lang="es-PR" dirty="0">
              <a:solidFill>
                <a:schemeClr val="tx1"/>
              </a:solidFill>
            </a:endParaRPr>
          </a:p>
        </p:txBody>
      </p:sp>
      <p:pic>
        <p:nvPicPr>
          <p:cNvPr id="11" name="Content Placeholder 10" descr="positive pressure check"/>
          <p:cNvPicPr>
            <a:picLocks noGrp="1" noChangeAspect="1"/>
          </p:cNvPicPr>
          <p:nvPr>
            <p:ph sz="quarter" idx="4"/>
          </p:nvPr>
        </p:nvPicPr>
        <p:blipFill>
          <a:blip r:embed="rId4" cstate="print"/>
          <a:stretch>
            <a:fillRect/>
          </a:stretch>
        </p:blipFill>
        <p:spPr>
          <a:xfrm>
            <a:off x="6932055" y="2559523"/>
            <a:ext cx="2701344" cy="2476232"/>
          </a:xfrm>
          <a:prstGeom prst="rect">
            <a:avLst/>
          </a:prstGeom>
        </p:spPr>
      </p:pic>
      <p:sp>
        <p:nvSpPr>
          <p:cNvPr id="3" name="Rectangle 2"/>
          <p:cNvSpPr/>
          <p:nvPr/>
        </p:nvSpPr>
        <p:spPr>
          <a:xfrm>
            <a:off x="8474580" y="5746627"/>
            <a:ext cx="3087705" cy="261610"/>
          </a:xfrm>
          <a:prstGeom prst="rect">
            <a:avLst/>
          </a:prstGeom>
        </p:spPr>
        <p:txBody>
          <a:bodyPr wrap="none">
            <a:spAutoFit/>
          </a:bodyPr>
          <a:lstStyle/>
          <a:p>
            <a:r>
              <a:rPr lang="es-PR" sz="1100" dirty="0" err="1"/>
              <a:t>Photo</a:t>
            </a:r>
            <a:r>
              <a:rPr lang="es-PR" sz="1100" dirty="0"/>
              <a:t> </a:t>
            </a:r>
            <a:r>
              <a:rPr lang="es-PR" sz="1100" dirty="0" err="1"/>
              <a:t>credit</a:t>
            </a:r>
            <a:r>
              <a:rPr lang="es-PR" sz="1100" dirty="0"/>
              <a:t> </a:t>
            </a:r>
            <a:r>
              <a:rPr lang="es-PR" sz="1100" dirty="0" err="1"/>
              <a:t>by</a:t>
            </a:r>
            <a:r>
              <a:rPr lang="es-PR" sz="1100" dirty="0"/>
              <a:t>: hermandadebomberos.ning.com</a:t>
            </a:r>
          </a:p>
        </p:txBody>
      </p:sp>
      <p:sp>
        <p:nvSpPr>
          <p:cNvPr id="13" name="TextBox 12"/>
          <p:cNvSpPr txBox="1"/>
          <p:nvPr/>
        </p:nvSpPr>
        <p:spPr>
          <a:xfrm>
            <a:off x="0" y="6488668"/>
            <a:ext cx="4481848" cy="369332"/>
          </a:xfrm>
          <a:prstGeom prst="rect">
            <a:avLst/>
          </a:prstGeom>
          <a:noFill/>
        </p:spPr>
        <p:txBody>
          <a:bodyPr wrap="square" rtlCol="0">
            <a:spAutoFit/>
          </a:bodyPr>
          <a:lstStyle/>
          <a:p>
            <a:pPr algn="ctr"/>
            <a:r>
              <a:rPr lang="en-US" dirty="0"/>
              <a:t>Trainer’s Guide for the Instructor</a:t>
            </a:r>
          </a:p>
        </p:txBody>
      </p:sp>
      <p:sp>
        <p:nvSpPr>
          <p:cNvPr id="4" name="Slide Number Placeholder 3"/>
          <p:cNvSpPr>
            <a:spLocks noGrp="1"/>
          </p:cNvSpPr>
          <p:nvPr>
            <p:ph type="sldNum" sz="quarter" idx="12"/>
          </p:nvPr>
        </p:nvSpPr>
        <p:spPr/>
        <p:txBody>
          <a:bodyPr/>
          <a:lstStyle/>
          <a:p>
            <a:fld id="{662B1F29-6894-4DCD-9AA3-0778D91D2EE7}" type="slidenum">
              <a:rPr lang="en-US" smtClean="0"/>
              <a:pPr/>
              <a:t>9</a:t>
            </a:fld>
            <a:endParaRPr lang="en-US"/>
          </a:p>
        </p:txBody>
      </p:sp>
    </p:spTree>
    <p:extLst>
      <p:ext uri="{BB962C8B-B14F-4D97-AF65-F5344CB8AC3E}">
        <p14:creationId xmlns:p14="http://schemas.microsoft.com/office/powerpoint/2010/main" val="2213039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ranklin Gothic">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1311</TotalTime>
  <Words>1498</Words>
  <Application>Microsoft Office PowerPoint</Application>
  <PresentationFormat>Widescreen</PresentationFormat>
  <Paragraphs>188</Paragraphs>
  <Slides>18</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Franklin Gothic Book</vt:lpstr>
      <vt:lpstr>Franklin Gothic Medium</vt:lpstr>
      <vt:lpstr>Wingdings</vt:lpstr>
      <vt:lpstr>Retrospect</vt:lpstr>
      <vt:lpstr>Respiratory Protection</vt:lpstr>
      <vt:lpstr>Limitation of Liability</vt:lpstr>
      <vt:lpstr>DUTIES AND RESPONIBILITIES</vt:lpstr>
      <vt:lpstr>Occupational Safety and Health Law</vt:lpstr>
      <vt:lpstr>OBJECTIVES </vt:lpstr>
      <vt:lpstr>Medical Questionnaire - Appendix C</vt:lpstr>
      <vt:lpstr>Quantitative Fit Test  and Qualitative Fit Test</vt:lpstr>
      <vt:lpstr>Show fit testing video</vt:lpstr>
      <vt:lpstr>User Seal Check Procedures</vt:lpstr>
      <vt:lpstr>Demonstration of Qualitative Fit Test</vt:lpstr>
      <vt:lpstr>Assigned  Protection Factor (APF)</vt:lpstr>
      <vt:lpstr>Estimated a Cartridge’s Service Life</vt:lpstr>
      <vt:lpstr>Demonstration of the cleaning process and respirator maintenance</vt:lpstr>
      <vt:lpstr>Summary -Respiratory Protection Program Requirements</vt:lpstr>
      <vt:lpstr>Exercise: Respirator selection</vt:lpstr>
      <vt:lpstr>Exercise: Respirator selection cont.</vt:lpstr>
      <vt:lpstr>Exercise 3: Respirator selection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Protección Respiratoria</dc:title>
  <dc:creator>Abi</dc:creator>
  <cp:lastModifiedBy>Robertson, Donna - OSHA</cp:lastModifiedBy>
  <cp:revision>75</cp:revision>
  <dcterms:created xsi:type="dcterms:W3CDTF">2019-03-14T03:32:34Z</dcterms:created>
  <dcterms:modified xsi:type="dcterms:W3CDTF">2022-01-05T16:53:12Z</dcterms:modified>
</cp:coreProperties>
</file>