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4" r:id="rId1"/>
  </p:sldMasterIdLst>
  <p:notesMasterIdLst>
    <p:notesMasterId r:id="rId49"/>
  </p:notesMasterIdLst>
  <p:handoutMasterIdLst>
    <p:handoutMasterId r:id="rId50"/>
  </p:handoutMasterIdLst>
  <p:sldIdLst>
    <p:sldId id="256" r:id="rId2"/>
    <p:sldId id="302" r:id="rId3"/>
    <p:sldId id="303" r:id="rId4"/>
    <p:sldId id="288" r:id="rId5"/>
    <p:sldId id="306" r:id="rId6"/>
    <p:sldId id="289" r:id="rId7"/>
    <p:sldId id="307" r:id="rId8"/>
    <p:sldId id="308" r:id="rId9"/>
    <p:sldId id="290" r:id="rId10"/>
    <p:sldId id="310" r:id="rId11"/>
    <p:sldId id="311" r:id="rId12"/>
    <p:sldId id="313" r:id="rId13"/>
    <p:sldId id="314" r:id="rId14"/>
    <p:sldId id="315" r:id="rId15"/>
    <p:sldId id="357" r:id="rId16"/>
    <p:sldId id="293" r:id="rId17"/>
    <p:sldId id="316" r:id="rId18"/>
    <p:sldId id="299" r:id="rId19"/>
    <p:sldId id="301" r:id="rId20"/>
    <p:sldId id="318" r:id="rId21"/>
    <p:sldId id="358" r:id="rId22"/>
    <p:sldId id="319" r:id="rId23"/>
    <p:sldId id="320" r:id="rId24"/>
    <p:sldId id="321" r:id="rId25"/>
    <p:sldId id="312" r:id="rId26"/>
    <p:sldId id="323" r:id="rId27"/>
    <p:sldId id="324" r:id="rId28"/>
    <p:sldId id="325" r:id="rId29"/>
    <p:sldId id="297" r:id="rId30"/>
    <p:sldId id="326" r:id="rId31"/>
    <p:sldId id="329" r:id="rId32"/>
    <p:sldId id="328" r:id="rId33"/>
    <p:sldId id="295" r:id="rId34"/>
    <p:sldId id="331" r:id="rId35"/>
    <p:sldId id="296" r:id="rId36"/>
    <p:sldId id="330" r:id="rId37"/>
    <p:sldId id="294" r:id="rId38"/>
    <p:sldId id="332" r:id="rId39"/>
    <p:sldId id="333" r:id="rId40"/>
    <p:sldId id="334" r:id="rId41"/>
    <p:sldId id="335" r:id="rId42"/>
    <p:sldId id="337" r:id="rId43"/>
    <p:sldId id="339" r:id="rId44"/>
    <p:sldId id="338" r:id="rId45"/>
    <p:sldId id="340" r:id="rId46"/>
    <p:sldId id="355" r:id="rId47"/>
    <p:sldId id="356"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2" autoAdjust="0"/>
    <p:restoredTop sz="63499" autoAdjust="0"/>
  </p:normalViewPr>
  <p:slideViewPr>
    <p:cSldViewPr snapToGrid="0">
      <p:cViewPr varScale="1">
        <p:scale>
          <a:sx n="38" d="100"/>
          <a:sy n="38" d="100"/>
        </p:scale>
        <p:origin x="1037" y="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latin typeface="Cambria" panose="02040503050406030204" pitchFamily="18" charset="0"/>
                <a:ea typeface="Cambria" panose="02040503050406030204" pitchFamily="18" charset="0"/>
              </a:rPr>
              <a:t>Nail Salon Workers</a:t>
            </a:r>
            <a:r>
              <a:rPr lang="en-US" baseline="0" dirty="0">
                <a:latin typeface="Cambria" panose="02040503050406030204" pitchFamily="18" charset="0"/>
                <a:ea typeface="Cambria" panose="02040503050406030204" pitchFamily="18" charset="0"/>
              </a:rPr>
              <a:t> in CA - Ethnicity</a:t>
            </a:r>
            <a:endParaRPr lang="en-US" dirty="0">
              <a:latin typeface="Cambria" panose="02040503050406030204" pitchFamily="18" charset="0"/>
              <a:ea typeface="Cambria" panose="02040503050406030204" pitchFamily="18" charset="0"/>
            </a:endParaRPr>
          </a:p>
        </c:rich>
      </c:tx>
      <c:overlay val="0"/>
    </c:title>
    <c:autoTitleDeleted val="0"/>
    <c:plotArea>
      <c:layout/>
      <c:pieChart>
        <c:varyColors val="1"/>
        <c:ser>
          <c:idx val="0"/>
          <c:order val="0"/>
          <c:tx>
            <c:strRef>
              <c:f>Sheet1!$B$1</c:f>
              <c:strCache>
                <c:ptCount val="1"/>
                <c:pt idx="0">
                  <c:v>Sales</c:v>
                </c:pt>
              </c:strCache>
            </c:strRef>
          </c:tx>
          <c:explosion val="10"/>
          <c:dLbls>
            <c:dLbl>
              <c:idx val="0"/>
              <c:layout>
                <c:manualLayout>
                  <c:x val="2.6827693149460163E-2"/>
                  <c:y val="6.94779813000348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680-4FFA-84C7-1E786D0548B8}"/>
                </c:ext>
              </c:extLst>
            </c:dLbl>
            <c:dLbl>
              <c:idx val="1"/>
              <c:layout>
                <c:manualLayout>
                  <c:x val="1.2215998611197747E-2"/>
                  <c:y val="2.43590233876141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680-4FFA-84C7-1E786D0548B8}"/>
                </c:ext>
              </c:extLst>
            </c:dLbl>
            <c:dLbl>
              <c:idx val="4"/>
              <c:delete val="1"/>
              <c:extLst>
                <c:ext xmlns:c15="http://schemas.microsoft.com/office/drawing/2012/chart" uri="{CE6537A1-D6FC-4f65-9D91-7224C49458BB}"/>
                <c:ext xmlns:c16="http://schemas.microsoft.com/office/drawing/2014/chart" uri="{C3380CC4-5D6E-409C-BE32-E72D297353CC}">
                  <c16:uniqueId val="{00000002-F680-4FFA-84C7-1E786D0548B8}"/>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2"/>
                <c:pt idx="0">
                  <c:v>Non-Vietnamese </c:v>
                </c:pt>
                <c:pt idx="1">
                  <c:v>Vietnamese</c:v>
                </c:pt>
              </c:strCache>
            </c:strRef>
          </c:cat>
          <c:val>
            <c:numRef>
              <c:f>Sheet1!$B$2:$B$7</c:f>
              <c:numCache>
                <c:formatCode>General</c:formatCode>
                <c:ptCount val="6"/>
                <c:pt idx="0">
                  <c:v>31</c:v>
                </c:pt>
                <c:pt idx="1">
                  <c:v>69</c:v>
                </c:pt>
                <c:pt idx="4">
                  <c:v>0</c:v>
                </c:pt>
              </c:numCache>
            </c:numRef>
          </c:val>
          <c:extLst>
            <c:ext xmlns:c16="http://schemas.microsoft.com/office/drawing/2014/chart" uri="{C3380CC4-5D6E-409C-BE32-E72D297353CC}">
              <c16:uniqueId val="{00000000-E1D7-4872-BC47-6C3DD1DC3FA5}"/>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01A4CBA-E73C-4191-923A-4C361174CF5D}" type="datetimeFigureOut">
              <a:rPr lang="en-US" smtClean="0"/>
              <a:t>1/6/2022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45A73D-36D6-4EC7-9659-C8949AC805DB}" type="slidenum">
              <a:rPr lang="en-US" smtClean="0"/>
              <a:t>‹#›</a:t>
            </a:fld>
            <a:endParaRPr lang="en-US"/>
          </a:p>
        </p:txBody>
      </p:sp>
    </p:spTree>
    <p:extLst>
      <p:ext uri="{BB962C8B-B14F-4D97-AF65-F5344CB8AC3E}">
        <p14:creationId xmlns:p14="http://schemas.microsoft.com/office/powerpoint/2010/main" val="4040526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770C7534-6935-4FF1-AEBF-6E71B9BBF17B}" type="datetimeFigureOut">
              <a:rPr lang="en-US" smtClean="0"/>
              <a:t>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0E4A1B-F5CD-4AF7-894D-4A67A72467C1}" type="slidenum">
              <a:rPr lang="en-US" smtClean="0"/>
              <a:t>‹#›</a:t>
            </a:fld>
            <a:endParaRPr lang="en-US"/>
          </a:p>
        </p:txBody>
      </p:sp>
    </p:spTree>
    <p:extLst>
      <p:ext uri="{BB962C8B-B14F-4D97-AF65-F5344CB8AC3E}">
        <p14:creationId xmlns:p14="http://schemas.microsoft.com/office/powerpoint/2010/main" val="277523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rtl="0"/>
            <a:r>
              <a:rPr lang="en-US" dirty="0" smtClean="0"/>
              <a:t>Say: Welcome everyone to the BPSOS-OSHA Trainer Program for Nail Salon Safety Training. </a:t>
            </a:r>
          </a:p>
          <a:p>
            <a:pPr rtl="0"/>
            <a:r>
              <a:rPr lang="en-US" dirty="0" smtClean="0"/>
              <a:t>We are here today to talk about improving the healthy &amp; safety of Vietnamese nail salon workers and employers. Let’s start off by going over the agenda for these next 2 days. </a:t>
            </a:r>
            <a:endParaRPr lang="en-US" b="0" dirty="0">
              <a:effectLst/>
            </a:endParaRPr>
          </a:p>
        </p:txBody>
      </p:sp>
      <p:sp>
        <p:nvSpPr>
          <p:cNvPr id="4" name="Slide Number Placeholder 3"/>
          <p:cNvSpPr>
            <a:spLocks noGrp="1"/>
          </p:cNvSpPr>
          <p:nvPr>
            <p:ph type="sldNum" sz="quarter" idx="5"/>
          </p:nvPr>
        </p:nvSpPr>
        <p:spPr/>
        <p:txBody>
          <a:bodyPr/>
          <a:lstStyle/>
          <a:p>
            <a:fld id="{0E0E4A1B-F5CD-4AF7-894D-4A67A72467C1}" type="slidenum">
              <a:rPr lang="en-US" smtClean="0"/>
              <a:t>1</a:t>
            </a:fld>
            <a:endParaRPr lang="en-US"/>
          </a:p>
        </p:txBody>
      </p:sp>
    </p:spTree>
    <p:extLst>
      <p:ext uri="{BB962C8B-B14F-4D97-AF65-F5344CB8AC3E}">
        <p14:creationId xmlns:p14="http://schemas.microsoft.com/office/powerpoint/2010/main" val="279393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Do activity sheet: Match the health symptom to the body part</a:t>
            </a:r>
          </a:p>
          <a:p>
            <a:pPr lvl="0"/>
            <a:r>
              <a:rPr lang="en-US" dirty="0"/>
              <a:t>Say: The correct answers going from the head-down are:</a:t>
            </a:r>
            <a:endParaRPr lang="en-US" sz="1100" dirty="0"/>
          </a:p>
          <a:p>
            <a:pPr marL="232943" indent="-232943">
              <a:buFont typeface="+mj-lt"/>
              <a:buAutoNum type="arabicPeriod"/>
            </a:pPr>
            <a:r>
              <a:rPr lang="en-US" dirty="0"/>
              <a:t>Brain: Headaches</a:t>
            </a:r>
            <a:endParaRPr lang="en-US" sz="1100" dirty="0"/>
          </a:p>
          <a:p>
            <a:pPr marL="232943" indent="-232943">
              <a:buFont typeface="+mj-lt"/>
              <a:buAutoNum type="arabicPeriod"/>
            </a:pPr>
            <a:r>
              <a:rPr lang="en-US" dirty="0"/>
              <a:t>Eye: Eye irritation</a:t>
            </a:r>
            <a:endParaRPr lang="en-US" sz="1100" dirty="0"/>
          </a:p>
          <a:p>
            <a:pPr marL="232943" indent="-232943">
              <a:buFont typeface="+mj-lt"/>
              <a:buAutoNum type="arabicPeriod"/>
            </a:pPr>
            <a:r>
              <a:rPr lang="en-US" dirty="0"/>
              <a:t>Nose: Nose irritation</a:t>
            </a:r>
            <a:endParaRPr lang="en-US" sz="1100" dirty="0"/>
          </a:p>
          <a:p>
            <a:pPr marL="232943" indent="-232943">
              <a:buFont typeface="+mj-lt"/>
              <a:buAutoNum type="arabicPeriod"/>
            </a:pPr>
            <a:r>
              <a:rPr lang="en-US" dirty="0"/>
              <a:t>Mouth: Mouth irritation</a:t>
            </a:r>
            <a:endParaRPr lang="en-US" sz="1100" dirty="0"/>
          </a:p>
          <a:p>
            <a:pPr marL="232943" indent="-232943">
              <a:buFont typeface="+mj-lt"/>
              <a:buAutoNum type="arabicPeriod"/>
            </a:pPr>
            <a:r>
              <a:rPr lang="en-US" dirty="0"/>
              <a:t>Throat: Throat irritation</a:t>
            </a:r>
            <a:endParaRPr lang="en-US" sz="1100" dirty="0"/>
          </a:p>
          <a:p>
            <a:pPr marL="232943" indent="-232943">
              <a:buFont typeface="+mj-lt"/>
              <a:buAutoNum type="arabicPeriod"/>
            </a:pPr>
            <a:r>
              <a:rPr lang="en-US" dirty="0"/>
              <a:t>Lung: Lung irritation</a:t>
            </a:r>
            <a:endParaRPr lang="en-US" sz="1100" dirty="0"/>
          </a:p>
          <a:p>
            <a:pPr marL="232943" indent="-232943">
              <a:buFont typeface="+mj-lt"/>
              <a:buAutoNum type="arabicPeriod"/>
            </a:pPr>
            <a:r>
              <a:rPr lang="en-US" dirty="0"/>
              <a:t>Liver: Liver damage</a:t>
            </a:r>
            <a:endParaRPr lang="en-US" sz="1100" dirty="0"/>
          </a:p>
          <a:p>
            <a:pPr marL="232943" indent="-232943">
              <a:buFont typeface="+mj-lt"/>
              <a:buAutoNum type="arabicPeriod"/>
            </a:pPr>
            <a:r>
              <a:rPr lang="en-US" dirty="0"/>
              <a:t>Stomach: Nausea</a:t>
            </a:r>
            <a:endParaRPr lang="en-US" sz="1100" dirty="0"/>
          </a:p>
          <a:p>
            <a:pPr marL="232943" indent="-232943">
              <a:buFont typeface="+mj-lt"/>
              <a:buAutoNum type="arabicPeriod"/>
            </a:pPr>
            <a:r>
              <a:rPr lang="en-US" dirty="0"/>
              <a:t>Kidney: Kidney damage</a:t>
            </a:r>
            <a:endParaRPr lang="en-US" sz="1100" dirty="0"/>
          </a:p>
          <a:p>
            <a:pPr marL="232943" indent="-232943">
              <a:buFont typeface="+mj-lt"/>
              <a:buAutoNum type="arabicPeriod"/>
            </a:pPr>
            <a:r>
              <a:rPr lang="en-US" dirty="0"/>
              <a:t>Uterus: Pregnancy complications</a:t>
            </a:r>
            <a:endParaRPr lang="en-US" sz="1100" dirty="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10</a:t>
            </a:fld>
            <a:endParaRPr lang="en-US"/>
          </a:p>
        </p:txBody>
      </p:sp>
    </p:spTree>
    <p:extLst>
      <p:ext uri="{BB962C8B-B14F-4D97-AF65-F5344CB8AC3E}">
        <p14:creationId xmlns:p14="http://schemas.microsoft.com/office/powerpoint/2010/main" val="214161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There are three chemicals in particular that are called “The Toxic Trio”. These are:</a:t>
            </a:r>
            <a:endParaRPr lang="en-US" sz="1100" u="none" strike="noStrike"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a:t>
            </a:r>
            <a:r>
              <a:rPr lang="en-US" sz="1200" u="none" strike="noStrike" kern="1200" dirty="0" err="1" smtClean="0">
                <a:solidFill>
                  <a:schemeClr val="tx1"/>
                </a:solidFill>
                <a:effectLst/>
                <a:latin typeface="+mn-lt"/>
                <a:ea typeface="+mn-ea"/>
                <a:cs typeface="+mn-cs"/>
              </a:rPr>
              <a:t>Dibutyl</a:t>
            </a:r>
            <a:r>
              <a:rPr lang="en-US" sz="1200" u="none" strike="noStrike" kern="1200" dirty="0" smtClean="0">
                <a:solidFill>
                  <a:schemeClr val="tx1"/>
                </a:solidFill>
                <a:effectLst/>
                <a:latin typeface="+mn-lt"/>
                <a:ea typeface="+mn-ea"/>
                <a:cs typeface="+mn-cs"/>
              </a:rPr>
              <a:t> Phthalate (polish): liver/kidney damage, pregnancy complications</a:t>
            </a:r>
          </a:p>
          <a:p>
            <a:pPr lvl="1"/>
            <a:r>
              <a:rPr lang="en-US" sz="1200" u="none" strike="noStrike" kern="1200" dirty="0" smtClean="0">
                <a:solidFill>
                  <a:schemeClr val="tx1"/>
                </a:solidFill>
                <a:effectLst/>
                <a:latin typeface="+mn-lt"/>
                <a:ea typeface="+mn-ea"/>
                <a:cs typeface="+mn-cs"/>
              </a:rPr>
              <a:t>-Formaldehyde (Nail polish): cancer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-Toluene (polish, nail glue): liver/kidney damage, pregnancy complications</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Avoid products that have any of these chemicals. They will be </a:t>
            </a:r>
            <a:r>
              <a:rPr lang="en-US" sz="1200" u="none" strike="noStrike" kern="1200" dirty="0" err="1" smtClean="0">
                <a:solidFill>
                  <a:schemeClr val="tx1"/>
                </a:solidFill>
                <a:effectLst/>
                <a:latin typeface="+mn-lt"/>
                <a:ea typeface="+mn-ea"/>
                <a:cs typeface="+mn-cs"/>
              </a:rPr>
              <a:t>labelled</a:t>
            </a:r>
            <a:r>
              <a:rPr lang="en-US" sz="1200" u="none" strike="noStrike" kern="1200" dirty="0" smtClean="0">
                <a:solidFill>
                  <a:schemeClr val="tx1"/>
                </a:solidFill>
                <a:effectLst/>
                <a:latin typeface="+mn-lt"/>
                <a:ea typeface="+mn-ea"/>
                <a:cs typeface="+mn-cs"/>
              </a:rPr>
              <a:t> as “three-free”. However, research on “three-free” chemicals found that chemicals used to replace the toxic trio might still be hazardous. We are still waiting on more research on these other chemicals. But for now, we know for sure that </a:t>
            </a:r>
            <a:r>
              <a:rPr lang="en-US" sz="1200" u="none" strike="noStrike" kern="1200" dirty="0" err="1" smtClean="0">
                <a:solidFill>
                  <a:schemeClr val="tx1"/>
                </a:solidFill>
                <a:effectLst/>
                <a:latin typeface="+mn-lt"/>
                <a:ea typeface="+mn-ea"/>
                <a:cs typeface="+mn-cs"/>
              </a:rPr>
              <a:t>dibutyl</a:t>
            </a:r>
            <a:r>
              <a:rPr lang="en-US" sz="1200" u="none" strike="noStrike" kern="1200" dirty="0" smtClean="0">
                <a:solidFill>
                  <a:schemeClr val="tx1"/>
                </a:solidFill>
                <a:effectLst/>
                <a:latin typeface="+mn-lt"/>
                <a:ea typeface="+mn-ea"/>
                <a:cs typeface="+mn-cs"/>
              </a:rPr>
              <a:t> phthalate, formaldehyde, and toluene are dangerous.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11</a:t>
            </a:fld>
            <a:endParaRPr lang="en-US"/>
          </a:p>
        </p:txBody>
      </p:sp>
    </p:spTree>
    <p:extLst>
      <p:ext uri="{BB962C8B-B14F-4D97-AF65-F5344CB8AC3E}">
        <p14:creationId xmlns:p14="http://schemas.microsoft.com/office/powerpoint/2010/main" val="394072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Review “Chemical cheat sheet” business card</a:t>
            </a:r>
            <a:endParaRPr lang="en-US" sz="1100" u="none" strike="noStrike" kern="1200" dirty="0" smtClean="0">
              <a:solidFill>
                <a:schemeClr val="tx1"/>
              </a:solidFill>
              <a:effectLst/>
              <a:latin typeface="+mn-lt"/>
              <a:ea typeface="+mn-ea"/>
              <a:cs typeface="+mn-cs"/>
            </a:endParaRP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 will be handing out these business cards to nail workers so that they can keep it in their wallet anytime they go shopping for nail products. It will be a reminder of what chemicals to avoid.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-Toxic trio (</a:t>
            </a:r>
            <a:r>
              <a:rPr lang="en-US" sz="1200" u="none" strike="noStrike" kern="1200" dirty="0" err="1" smtClean="0">
                <a:solidFill>
                  <a:schemeClr val="tx1"/>
                </a:solidFill>
                <a:effectLst/>
                <a:latin typeface="+mn-lt"/>
                <a:ea typeface="+mn-ea"/>
                <a:cs typeface="+mn-cs"/>
              </a:rPr>
              <a:t>dibutyl</a:t>
            </a:r>
            <a:r>
              <a:rPr lang="en-US" sz="1200" u="none" strike="noStrike" kern="1200" dirty="0" smtClean="0">
                <a:solidFill>
                  <a:schemeClr val="tx1"/>
                </a:solidFill>
                <a:effectLst/>
                <a:latin typeface="+mn-lt"/>
                <a:ea typeface="+mn-ea"/>
                <a:cs typeface="+mn-cs"/>
              </a:rPr>
              <a:t> phthalates, toluene and formaldehyde)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-Ethyl methacrylate (EMA) (acrylic nail liquid) pregnancy complication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-Formalin: (nail hardener) breathing problems, cancer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-Methyl methacrylate (MMA) (nail primer) breathing problems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-Titanium dioxide: (nail polish, artificial nail powder) lung fibrosis, cancer</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12</a:t>
            </a:fld>
            <a:endParaRPr lang="en-US"/>
          </a:p>
        </p:txBody>
      </p:sp>
    </p:spTree>
    <p:extLst>
      <p:ext uri="{BB962C8B-B14F-4D97-AF65-F5344CB8AC3E}">
        <p14:creationId xmlns:p14="http://schemas.microsoft.com/office/powerpoint/2010/main" val="3940728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Review a sample Safety Data Sheet (SDS)</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Every salon is required to have a folder or binder of Safety Data Sheets for each chemical product in the salon. They are meant to tell the nail workers: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the product is called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properly store the chemical</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use the product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clean it up if it spills accidentally</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equipment you should use in handling it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you should dispose it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hazards it has that might affect you</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you should if you are exposed to the chemical</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13</a:t>
            </a:fld>
            <a:endParaRPr lang="en-US"/>
          </a:p>
        </p:txBody>
      </p:sp>
    </p:spTree>
    <p:extLst>
      <p:ext uri="{BB962C8B-B14F-4D97-AF65-F5344CB8AC3E}">
        <p14:creationId xmlns:p14="http://schemas.microsoft.com/office/powerpoint/2010/main" val="4071981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But not many nail techs have the time to read all these details. </a:t>
            </a:r>
          </a:p>
          <a:p>
            <a:pPr lvl="0"/>
            <a:r>
              <a:rPr lang="en-US" sz="1200" u="none" strike="noStrike" kern="1200" dirty="0" smtClean="0">
                <a:solidFill>
                  <a:schemeClr val="tx1"/>
                </a:solidFill>
                <a:effectLst/>
                <a:latin typeface="+mn-lt"/>
                <a:ea typeface="+mn-ea"/>
                <a:cs typeface="+mn-cs"/>
              </a:rPr>
              <a:t>Usually, they learn the information on how to handle chemicals from their time in beauty school or from people they work with. </a:t>
            </a:r>
          </a:p>
          <a:p>
            <a:pPr lvl="0"/>
            <a:r>
              <a:rPr lang="en-US" sz="1200" u="none" strike="noStrike" kern="1200" dirty="0" smtClean="0">
                <a:solidFill>
                  <a:schemeClr val="tx1"/>
                </a:solidFill>
                <a:effectLst/>
                <a:latin typeface="+mn-lt"/>
                <a:ea typeface="+mn-ea"/>
                <a:cs typeface="+mn-cs"/>
              </a:rPr>
              <a:t>How we can make SDSs easy to understand is to encourage workers to read 3 main points: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clean it up if it spills accidentally</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equipment you should use in handling it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you should if you are exposed to the chemical</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Now that we have covered the chemical hazards, we will talk about what you can do to prevent them from affecting you.</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14</a:t>
            </a:fld>
            <a:endParaRPr lang="en-US"/>
          </a:p>
        </p:txBody>
      </p:sp>
    </p:spTree>
    <p:extLst>
      <p:ext uri="{BB962C8B-B14F-4D97-AF65-F5344CB8AC3E}">
        <p14:creationId xmlns:p14="http://schemas.microsoft.com/office/powerpoint/2010/main" val="1521223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77" defTabSz="931774">
              <a:tabLst>
                <a:tab pos="989730" algn="l"/>
              </a:tabLst>
              <a:defRPr/>
            </a:pPr>
            <a:r>
              <a:rPr lang="en-US" dirty="0" smtClean="0">
                <a:solidFill>
                  <a:srgbClr val="000000"/>
                </a:solidFill>
              </a:rPr>
              <a:t>Process: </a:t>
            </a:r>
          </a:p>
          <a:p>
            <a:pPr marL="804155" lvl="1" indent="-309291" defTabSz="931774">
              <a:buFont typeface="Wingdings" pitchFamily="2" charset="2"/>
              <a:buChar char="§"/>
              <a:tabLst>
                <a:tab pos="989730" algn="l"/>
              </a:tabLst>
              <a:defRPr/>
            </a:pPr>
            <a:r>
              <a:rPr lang="en-US" dirty="0" smtClean="0">
                <a:solidFill>
                  <a:srgbClr val="000000"/>
                </a:solidFill>
              </a:rPr>
              <a:t>play “</a:t>
            </a:r>
            <a:r>
              <a:rPr lang="en-US" dirty="0" err="1" smtClean="0"/>
              <a:t>Mỹ</a:t>
            </a:r>
            <a:r>
              <a:rPr lang="en-US" dirty="0" smtClean="0"/>
              <a:t> </a:t>
            </a:r>
            <a:r>
              <a:rPr lang="en-US" dirty="0" err="1" smtClean="0"/>
              <a:t>Viện</a:t>
            </a:r>
            <a:r>
              <a:rPr lang="en-US" dirty="0" smtClean="0"/>
              <a:t> </a:t>
            </a:r>
            <a:r>
              <a:rPr lang="en-US" dirty="0" err="1" smtClean="0"/>
              <a:t>Làm</a:t>
            </a:r>
            <a:r>
              <a:rPr lang="en-US" dirty="0" smtClean="0"/>
              <a:t> </a:t>
            </a:r>
            <a:r>
              <a:rPr lang="en-US" dirty="0" err="1" smtClean="0"/>
              <a:t>Móng</a:t>
            </a:r>
            <a:r>
              <a:rPr lang="en-US" dirty="0" smtClean="0"/>
              <a:t> An </a:t>
            </a:r>
            <a:r>
              <a:rPr lang="en-US" dirty="0" err="1" smtClean="0"/>
              <a:t>Toàn</a:t>
            </a:r>
            <a:r>
              <a:rPr lang="en-US" dirty="0" smtClean="0"/>
              <a:t> (Safe Nail Salons Pt. 1)” video </a:t>
            </a:r>
            <a:r>
              <a:rPr lang="en-US" b="1" dirty="0" smtClean="0"/>
              <a:t>4:50-7:27</a:t>
            </a:r>
            <a:r>
              <a:rPr lang="en-US" dirty="0" smtClean="0"/>
              <a:t> (2 mins, 37 secs)</a:t>
            </a:r>
          </a:p>
          <a:p>
            <a:pPr marL="1270042" lvl="2" indent="-309291" defTabSz="931774">
              <a:buFont typeface="Wingdings" pitchFamily="2" charset="2"/>
              <a:buChar char="§"/>
              <a:tabLst>
                <a:tab pos="989730" algn="l"/>
              </a:tabLst>
              <a:defRPr/>
            </a:pPr>
            <a:r>
              <a:rPr lang="en-US" dirty="0" smtClean="0"/>
              <a:t>https://www.youtube.com/watch?v=PksAPhmm15M&amp;t=368s</a:t>
            </a:r>
          </a:p>
          <a:p>
            <a:pPr marL="804155" lvl="1" indent="-309291" defTabSz="931774">
              <a:buFont typeface="Wingdings" pitchFamily="2" charset="2"/>
              <a:buChar char="§"/>
              <a:tabLst>
                <a:tab pos="989730" algn="l"/>
              </a:tabLst>
              <a:defRPr/>
            </a:pPr>
            <a:r>
              <a:rPr lang="en-US" dirty="0" smtClean="0">
                <a:solidFill>
                  <a:srgbClr val="000000"/>
                </a:solidFill>
              </a:rPr>
              <a:t>play “</a:t>
            </a:r>
            <a:r>
              <a:rPr lang="en-US" dirty="0" err="1" smtClean="0"/>
              <a:t>Mỹ</a:t>
            </a:r>
            <a:r>
              <a:rPr lang="en-US" dirty="0" smtClean="0"/>
              <a:t> </a:t>
            </a:r>
            <a:r>
              <a:rPr lang="en-US" dirty="0" err="1" smtClean="0"/>
              <a:t>Viện</a:t>
            </a:r>
            <a:r>
              <a:rPr lang="en-US" dirty="0" smtClean="0"/>
              <a:t> </a:t>
            </a:r>
            <a:r>
              <a:rPr lang="en-US" dirty="0" err="1" smtClean="0"/>
              <a:t>Làm</a:t>
            </a:r>
            <a:r>
              <a:rPr lang="en-US" dirty="0" smtClean="0"/>
              <a:t> </a:t>
            </a:r>
            <a:r>
              <a:rPr lang="en-US" dirty="0" err="1" smtClean="0"/>
              <a:t>Móng</a:t>
            </a:r>
            <a:r>
              <a:rPr lang="en-US" dirty="0" smtClean="0"/>
              <a:t> An </a:t>
            </a:r>
            <a:r>
              <a:rPr lang="en-US" dirty="0" err="1" smtClean="0"/>
              <a:t>Toàn</a:t>
            </a:r>
            <a:r>
              <a:rPr lang="en-US" dirty="0" smtClean="0"/>
              <a:t> (Safe Nail Salons Pt. 1)” video </a:t>
            </a:r>
            <a:r>
              <a:rPr lang="en-US" b="1" dirty="0" smtClean="0">
                <a:solidFill>
                  <a:srgbClr val="000000"/>
                </a:solidFill>
              </a:rPr>
              <a:t>0:27-2:10</a:t>
            </a:r>
            <a:r>
              <a:rPr lang="en-US" dirty="0" smtClean="0">
                <a:solidFill>
                  <a:srgbClr val="000000"/>
                </a:solidFill>
              </a:rPr>
              <a:t> (1 min, 47 secs)</a:t>
            </a:r>
          </a:p>
          <a:p>
            <a:pPr marL="1270042" lvl="2" indent="-309291" defTabSz="931774">
              <a:buFont typeface="Wingdings" pitchFamily="2" charset="2"/>
              <a:buChar char="§"/>
              <a:tabLst>
                <a:tab pos="989730" algn="l"/>
              </a:tabLst>
              <a:defRPr/>
            </a:pPr>
            <a:r>
              <a:rPr lang="en-US" dirty="0" smtClean="0"/>
              <a:t>https://www.youtube.com/watch?v=XBLbKfbLQ2w</a:t>
            </a:r>
          </a:p>
          <a:p>
            <a:pPr marL="28977" defTabSz="931774">
              <a:tabLst>
                <a:tab pos="989730" algn="l"/>
              </a:tabLst>
              <a:defRPr/>
            </a:pPr>
            <a:endParaRPr lang="en-US" dirty="0" smtClean="0"/>
          </a:p>
          <a:p>
            <a:pPr marL="28977" defTabSz="931774">
              <a:tabLst>
                <a:tab pos="989730" algn="l"/>
              </a:tabLst>
              <a:defRPr/>
            </a:pPr>
            <a:r>
              <a:rPr lang="en-US" dirty="0" smtClean="0"/>
              <a:t>Say: Now we</a:t>
            </a:r>
            <a:r>
              <a:rPr lang="en-US" baseline="0" dirty="0" smtClean="0"/>
              <a:t> are going to watch 2 videos about 1) Ventilation and Protective Masks and 2) Protecting skin, preventing chemical ingestion, and proper storage.</a:t>
            </a:r>
            <a:r>
              <a:rPr lang="en-US" dirty="0" smtClean="0"/>
              <a:t> </a:t>
            </a:r>
          </a:p>
          <a:p>
            <a:pPr marL="28977" defTabSz="931774">
              <a:tabLst>
                <a:tab pos="989730" algn="l"/>
              </a:tabLst>
              <a:defRPr/>
            </a:pPr>
            <a:endParaRPr lang="en-US" dirty="0" smtClean="0"/>
          </a:p>
          <a:p>
            <a:pPr marL="28977" defTabSz="931774">
              <a:tabLst>
                <a:tab pos="989730" algn="l"/>
              </a:tabLst>
              <a:defRPr/>
            </a:pPr>
            <a:r>
              <a:rPr lang="en-US" dirty="0" smtClean="0"/>
              <a:t>Transition:</a:t>
            </a:r>
            <a:r>
              <a:rPr lang="en-US" baseline="0" dirty="0" smtClean="0"/>
              <a:t> </a:t>
            </a:r>
            <a:r>
              <a:rPr lang="en-US" dirty="0" smtClean="0"/>
              <a:t>The video didn’t mention this but glasses can protect your eyes from chemicals and nail clippings. Now that we’ve seen</a:t>
            </a:r>
            <a:r>
              <a:rPr lang="en-US" baseline="0" dirty="0" smtClean="0"/>
              <a:t> an introduction of ways to protect yourself, let’s go more in detail.</a:t>
            </a:r>
            <a:endParaRPr lang="en-US" dirty="0" smtClean="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15</a:t>
            </a:fld>
            <a:endParaRPr lang="en-US"/>
          </a:p>
        </p:txBody>
      </p:sp>
    </p:spTree>
    <p:extLst>
      <p:ext uri="{BB962C8B-B14F-4D97-AF65-F5344CB8AC3E}">
        <p14:creationId xmlns:p14="http://schemas.microsoft.com/office/powerpoint/2010/main" val="3901303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Change slide to “Ventilation”:</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Who here works ten hours a week? Twenty? Thirty? Forty? More than forty? That’s a lot of time to spend in a salon working with chemicals all day. There are 2 ways to protect yourself from breathing in chemical vapors and dust. The first is to increase ventilation: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lvl="0"/>
            <a:r>
              <a:rPr lang="en-US" sz="1200" u="none" strike="noStrike" kern="1200" dirty="0" smtClean="0">
                <a:solidFill>
                  <a:schemeClr val="tx1"/>
                </a:solidFill>
                <a:effectLst/>
                <a:latin typeface="+mn-lt"/>
                <a:ea typeface="+mn-ea"/>
                <a:cs typeface="+mn-cs"/>
              </a:rPr>
              <a:t>1) Ventilation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-Process: change slide to “Ventilation”</a:t>
            </a:r>
          </a:p>
          <a:p>
            <a:pPr lvl="1"/>
            <a:r>
              <a:rPr lang="en-US" sz="1200" u="none" strike="noStrike" kern="1200" dirty="0" smtClean="0">
                <a:solidFill>
                  <a:schemeClr val="tx1"/>
                </a:solidFill>
                <a:effectLst/>
                <a:latin typeface="+mn-lt"/>
                <a:ea typeface="+mn-ea"/>
                <a:cs typeface="+mn-cs"/>
              </a:rPr>
              <a:t>-Say: </a:t>
            </a:r>
            <a:r>
              <a:rPr lang="en-US" sz="1200" u="sng" strike="noStrike" kern="1200" dirty="0" smtClean="0">
                <a:solidFill>
                  <a:schemeClr val="tx1"/>
                </a:solidFill>
                <a:effectLst/>
                <a:latin typeface="+mn-lt"/>
                <a:ea typeface="+mn-ea"/>
                <a:cs typeface="+mn-cs"/>
              </a:rPr>
              <a:t>Ventilation</a:t>
            </a:r>
            <a:r>
              <a:rPr lang="en-US" sz="1200" u="none" strike="noStrike" kern="1200" dirty="0" smtClean="0">
                <a:solidFill>
                  <a:schemeClr val="tx1"/>
                </a:solidFill>
                <a:effectLst/>
                <a:latin typeface="+mn-lt"/>
                <a:ea typeface="+mn-ea"/>
                <a:cs typeface="+mn-cs"/>
              </a:rPr>
              <a:t> is the </a:t>
            </a:r>
            <a:r>
              <a:rPr lang="en-US" sz="1200" b="1" u="none" strike="noStrike" kern="1200" dirty="0" smtClean="0">
                <a:solidFill>
                  <a:schemeClr val="tx1"/>
                </a:solidFill>
                <a:effectLst/>
                <a:latin typeface="+mn-lt"/>
                <a:ea typeface="+mn-ea"/>
                <a:cs typeface="+mn-cs"/>
              </a:rPr>
              <a:t>best </a:t>
            </a:r>
            <a:r>
              <a:rPr lang="en-US" sz="1200" u="none" strike="noStrike" kern="1200" dirty="0" smtClean="0">
                <a:solidFill>
                  <a:schemeClr val="tx1"/>
                </a:solidFill>
                <a:effectLst/>
                <a:latin typeface="+mn-lt"/>
                <a:ea typeface="+mn-ea"/>
                <a:cs typeface="+mn-cs"/>
              </a:rPr>
              <a:t>way to remove chemicals from the air. There are two ways you can do this. One way is more expensive. For example:</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-If the salon has ventilated tables, make sure they are turned on or consider using portable ventilation machines.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-Always keep the nail salon's exhaust system on. </a:t>
            </a:r>
          </a:p>
          <a:p>
            <a:pPr lvl="2"/>
            <a:r>
              <a:rPr lang="en-US" sz="1200" u="none" strike="noStrike" kern="1200" dirty="0" smtClean="0">
                <a:solidFill>
                  <a:schemeClr val="tx1"/>
                </a:solidFill>
                <a:effectLst/>
                <a:latin typeface="+mn-lt"/>
                <a:ea typeface="+mn-ea"/>
                <a:cs typeface="+mn-cs"/>
              </a:rPr>
              <a:t>If your salon does not have an exhaust system, always keep the heating, ventilation, and air conditioning (or HVAC) system on during work hours.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16</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There’s also the more affordable way. </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-Tightly close nail polish/chemical bottles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-Open doors and windows. </a:t>
            </a:r>
            <a:endParaRPr lang="en-US" sz="1100" u="none" strike="noStrike" kern="1200" dirty="0" smtClean="0">
              <a:solidFill>
                <a:schemeClr val="tx1"/>
              </a:solidFill>
              <a:effectLst/>
              <a:latin typeface="+mn-lt"/>
              <a:ea typeface="+mn-ea"/>
              <a:cs typeface="+mn-cs"/>
            </a:endParaRPr>
          </a:p>
          <a:p>
            <a:pPr lvl="3"/>
            <a:r>
              <a:rPr lang="en-US" sz="1200" u="none" strike="noStrike" kern="1200" dirty="0" smtClean="0">
                <a:solidFill>
                  <a:schemeClr val="tx1"/>
                </a:solidFill>
                <a:effectLst/>
                <a:latin typeface="+mn-lt"/>
                <a:ea typeface="+mn-ea"/>
                <a:cs typeface="+mn-cs"/>
              </a:rPr>
              <a:t>-If the weather is too cold to leave both front and rear doors open, you should use the HVAC system. </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-Place fans near open doors or windows. Fans should pull air in one end of the salon and push it out of the other end.</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-You can also take breaks outside whenever you have the chance.</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17</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defRPr/>
            </a:pPr>
            <a:r>
              <a:rPr lang="en-US" dirty="0" smtClean="0">
                <a:solidFill>
                  <a:srgbClr val="000000"/>
                </a:solidFill>
              </a:rPr>
              <a:t>Process:</a:t>
            </a:r>
            <a:r>
              <a:rPr lang="en-US" baseline="0" dirty="0" smtClean="0">
                <a:solidFill>
                  <a:srgbClr val="000000"/>
                </a:solidFill>
              </a:rPr>
              <a:t> Ask for a volunteer. </a:t>
            </a:r>
          </a:p>
          <a:p>
            <a:pPr>
              <a:defRPr/>
            </a:pPr>
            <a:endParaRPr lang="en-US" dirty="0" smtClean="0">
              <a:solidFill>
                <a:srgbClr val="000000"/>
              </a:solidFill>
            </a:endParaRPr>
          </a:p>
          <a:p>
            <a:pPr>
              <a:defRPr/>
            </a:pPr>
            <a:r>
              <a:rPr lang="en-US" dirty="0" smtClean="0">
                <a:solidFill>
                  <a:srgbClr val="000000"/>
                </a:solidFill>
              </a:rPr>
              <a:t>Say</a:t>
            </a:r>
            <a:r>
              <a:rPr lang="en-US" dirty="0">
                <a:solidFill>
                  <a:srgbClr val="000000"/>
                </a:solidFill>
              </a:rPr>
              <a:t>:</a:t>
            </a:r>
          </a:p>
          <a:p>
            <a:pPr>
              <a:defRPr/>
            </a:pPr>
            <a:r>
              <a:rPr lang="en-US" dirty="0">
                <a:solidFill>
                  <a:srgbClr val="000000"/>
                </a:solidFill>
              </a:rPr>
              <a:t>Can someone point out the difference between the ventilation between these two images? Take a look at where the worker, fan, and window is. </a:t>
            </a:r>
            <a:endParaRPr lang="en-US" dirty="0" smtClean="0">
              <a:solidFill>
                <a:srgbClr val="000000"/>
              </a:solidFill>
            </a:endParaRPr>
          </a:p>
          <a:p>
            <a:pPr>
              <a:defRPr/>
            </a:pPr>
            <a:endParaRPr lang="en-US" dirty="0" smtClean="0">
              <a:solidFill>
                <a:srgbClr val="000000"/>
              </a:solidFill>
            </a:endParaRPr>
          </a:p>
          <a:p>
            <a:pPr>
              <a:defRPr/>
            </a:pPr>
            <a:r>
              <a:rPr lang="en-US" dirty="0" smtClean="0">
                <a:solidFill>
                  <a:srgbClr val="000000"/>
                </a:solidFill>
              </a:rPr>
              <a:t>Correct Answer: In</a:t>
            </a:r>
            <a:r>
              <a:rPr lang="en-US" baseline="0" dirty="0" smtClean="0">
                <a:solidFill>
                  <a:srgbClr val="000000"/>
                </a:solidFill>
              </a:rPr>
              <a:t> the bad ventilation example, the wind from the window is blowing the chemical vapor into the worker’s face. In the good ventilation example, the wind is blowing the vapors away from the worker. </a:t>
            </a:r>
            <a:r>
              <a:rPr lang="en-US" sz="1200" kern="1200" dirty="0" smtClean="0">
                <a:solidFill>
                  <a:schemeClr val="tx1"/>
                </a:solidFill>
                <a:effectLst/>
                <a:latin typeface="+mn-lt"/>
                <a:ea typeface="+mn-ea"/>
                <a:cs typeface="+mn-cs"/>
              </a:rPr>
              <a:t>If you are refilling chemicals, make sure that the air</a:t>
            </a:r>
            <a:r>
              <a:rPr lang="en-US" sz="1200" kern="1200" baseline="0" dirty="0" smtClean="0">
                <a:solidFill>
                  <a:schemeClr val="tx1"/>
                </a:solidFill>
                <a:effectLst/>
                <a:latin typeface="+mn-lt"/>
                <a:ea typeface="+mn-ea"/>
                <a:cs typeface="+mn-cs"/>
              </a:rPr>
              <a:t> flow/wind </a:t>
            </a:r>
            <a:r>
              <a:rPr lang="en-US" sz="1200" kern="1200" dirty="0" smtClean="0">
                <a:solidFill>
                  <a:schemeClr val="tx1"/>
                </a:solidFill>
                <a:effectLst/>
                <a:latin typeface="+mn-lt"/>
                <a:ea typeface="+mn-ea"/>
                <a:cs typeface="+mn-cs"/>
              </a:rPr>
              <a:t>is blowing the chemical </a:t>
            </a:r>
            <a:r>
              <a:rPr lang="en-US" sz="1200" b="1" kern="1200" dirty="0" smtClean="0">
                <a:solidFill>
                  <a:schemeClr val="tx1"/>
                </a:solidFill>
                <a:effectLst/>
                <a:latin typeface="+mn-lt"/>
                <a:ea typeface="+mn-ea"/>
                <a:cs typeface="+mn-cs"/>
              </a:rPr>
              <a:t>away</a:t>
            </a:r>
            <a:r>
              <a:rPr lang="en-US" sz="1200" kern="1200" dirty="0" smtClean="0">
                <a:solidFill>
                  <a:schemeClr val="tx1"/>
                </a:solidFill>
                <a:effectLst/>
                <a:latin typeface="+mn-lt"/>
                <a:ea typeface="+mn-ea"/>
                <a:cs typeface="+mn-cs"/>
              </a:rPr>
              <a:t> from you, not towards your face.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18</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Bring 1 paper mask, 1 folded paper towel, and N-95 masks to show as examples</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By a show of hands, please raise your hands if you have used some the masks I’m about to show you. Who has used a paper mask? Who has used a paper mask with a piece of tissue inside? What about an N-95 mask? And what about a half-face respirator?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most affordable and common mask that nail technicians wear is the paper mask. Some nail techs may put a tissue or paper towel in a paper mask. However, dust and chemicals are very small and can sneak in the little gaps in the mask.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On the other hand, the only mask that can protect from both dust and chemicals is a half-face respirator. These masks can be a bit expensive so this is what we think is the best option. </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19</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sz="1200" kern="1200" dirty="0" smtClean="0">
                <a:solidFill>
                  <a:schemeClr val="tx1"/>
                </a:solidFill>
                <a:effectLst/>
                <a:latin typeface="+mn-lt"/>
                <a:ea typeface="+mn-ea"/>
                <a:cs typeface="+mn-cs"/>
              </a:rPr>
              <a:t>Say: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your agenda, you will see our schedule for the program. For Day 1, our agenda includes reviewing objectives, doing a pre-test survey, and the first 3 components of safety training: 1. Why are we doing this training? 2. What are the hazards in nail salons? 3. What can you do to prevent hazards from affecting you? </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2</a:t>
            </a:fld>
            <a:endParaRPr lang="en-US"/>
          </a:p>
        </p:txBody>
      </p:sp>
    </p:spTree>
    <p:extLst>
      <p:ext uri="{BB962C8B-B14F-4D97-AF65-F5344CB8AC3E}">
        <p14:creationId xmlns:p14="http://schemas.microsoft.com/office/powerpoint/2010/main" val="355699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Wear a N-95 mask when filing and shaping nails (when dust is coming up). To deal with chemicals, ventilate the salon while wearing a N-95 mask. You can reuse them until they’re dirty or if you have trouble breathing. </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Your employer should provide you with N-95 masks. But if you are an independent nail worker, you may have to buy them for yourself. </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20</a:t>
            </a:fld>
            <a:endParaRPr lang="en-US"/>
          </a:p>
        </p:txBody>
      </p:sp>
    </p:spTree>
    <p:extLst>
      <p:ext uri="{BB962C8B-B14F-4D97-AF65-F5344CB8AC3E}">
        <p14:creationId xmlns:p14="http://schemas.microsoft.com/office/powerpoint/2010/main" val="90828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https://www.youtube.com/watch?v=bo-PEzHE7iw</a:t>
            </a:r>
          </a:p>
          <a:p>
            <a:pPr marL="0" marR="0" lvl="1" indent="-137160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Process: show video on how to wear an N-95 mask. Pass out N-95 masks. Have each participant try on a mask.</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21</a:t>
            </a:fld>
            <a:endParaRPr lang="en-US"/>
          </a:p>
        </p:txBody>
      </p:sp>
    </p:spTree>
    <p:extLst>
      <p:ext uri="{BB962C8B-B14F-4D97-AF65-F5344CB8AC3E}">
        <p14:creationId xmlns:p14="http://schemas.microsoft.com/office/powerpoint/2010/main" val="176189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-Chemicals can contaminate food and loose cigarettes.</a:t>
            </a:r>
            <a:r>
              <a:rPr lang="en-US" sz="1200" baseline="0" dirty="0" smtClean="0"/>
              <a:t> Eating food or smoking cigarettes that are contaminated will cause chemicals to enter your body through ingestion.</a:t>
            </a:r>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-Avoid having food or cigarettes be near the chemicals/ working space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-Even eating lunch next to a coworker while they are working can expose your food to chemicals and dust.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-Instead… eat in the kitchen area or outside</a:t>
            </a:r>
          </a:p>
          <a:p>
            <a:pPr lvl="3"/>
            <a:endParaRPr lang="en-US" sz="1100" u="none" strike="noStrike" kern="120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22</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Say: Fire safety</a:t>
            </a:r>
            <a:r>
              <a:rPr lang="en-US" sz="1100" u="none" strike="noStrike" kern="1200" baseline="0" dirty="0" smtClean="0">
                <a:solidFill>
                  <a:schemeClr val="tx1"/>
                </a:solidFill>
                <a:effectLst/>
                <a:latin typeface="+mn-lt"/>
                <a:ea typeface="+mn-ea"/>
                <a:cs typeface="+mn-cs"/>
              </a:rPr>
              <a:t> is another important way that chemicals can affect you, your clientele, and the salon building itself. A salon with bad ventilation combined with chemical vapors in the air can lead to a serious risk for fire. A minor source of fire, like a stick of incense or a lit cigarette can lead to fire in your workplace.</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baseline="0" dirty="0" smtClean="0">
                <a:solidFill>
                  <a:schemeClr val="tx1"/>
                </a:solidFill>
                <a:effectLst/>
                <a:latin typeface="+mn-lt"/>
                <a:ea typeface="+mn-ea"/>
                <a:cs typeface="+mn-cs"/>
              </a:rPr>
              <a:t> </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This is why we need to store chemicals in a secure place that has signs telling people that the</a:t>
            </a:r>
            <a:r>
              <a:rPr lang="en-US" sz="1200" u="none" strike="noStrike" kern="1200" baseline="0" dirty="0" smtClean="0">
                <a:solidFill>
                  <a:schemeClr val="tx1"/>
                </a:solidFill>
                <a:effectLst/>
                <a:latin typeface="+mn-lt"/>
                <a:ea typeface="+mn-ea"/>
                <a:cs typeface="+mn-cs"/>
              </a:rPr>
              <a:t> storage</a:t>
            </a:r>
            <a:r>
              <a:rPr lang="en-US" sz="1200" u="none" strike="noStrike" kern="1200" dirty="0" smtClean="0">
                <a:solidFill>
                  <a:schemeClr val="tx1"/>
                </a:solidFill>
                <a:effectLst/>
                <a:latin typeface="+mn-lt"/>
                <a:ea typeface="+mn-ea"/>
                <a:cs typeface="+mn-cs"/>
              </a:rPr>
              <a:t> area is flammable. Do not allow smoking or lighting incense in the salon. It could spark a fire that could burn yourself, clients, workers, and the salon building. </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If you must</a:t>
            </a:r>
            <a:r>
              <a:rPr lang="en-US" sz="1200" u="none" strike="noStrike" kern="1200" baseline="0" dirty="0" smtClean="0">
                <a:solidFill>
                  <a:schemeClr val="tx1"/>
                </a:solidFill>
                <a:effectLst/>
                <a:latin typeface="+mn-lt"/>
                <a:ea typeface="+mn-ea"/>
                <a:cs typeface="+mn-cs"/>
              </a:rPr>
              <a:t> have an incense stick for good luck, *transition to next slide*</a:t>
            </a:r>
            <a:endParaRPr lang="en-US" sz="1200" u="none" strike="noStrike" kern="120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23</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If you have</a:t>
            </a:r>
            <a:r>
              <a:rPr lang="en-US" sz="1200" u="none" strike="noStrike" kern="1200" baseline="0" dirty="0" smtClean="0">
                <a:solidFill>
                  <a:schemeClr val="tx1"/>
                </a:solidFill>
                <a:effectLst/>
                <a:latin typeface="+mn-lt"/>
                <a:ea typeface="+mn-ea"/>
                <a:cs typeface="+mn-cs"/>
              </a:rPr>
              <a:t> to have an incense stick for good luck, *transition to next slide*</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baseline="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effectLst/>
                <a:latin typeface="+mn-lt"/>
                <a:ea typeface="+mn-ea"/>
                <a:cs typeface="+mn-cs"/>
              </a:rPr>
              <a:t>You can buy these off of Amazon or </a:t>
            </a:r>
            <a:r>
              <a:rPr lang="en-US" sz="1200" u="none" strike="noStrike" kern="1200" baseline="0" dirty="0" err="1" smtClean="0">
                <a:solidFill>
                  <a:schemeClr val="tx1"/>
                </a:solidFill>
                <a:effectLst/>
                <a:latin typeface="+mn-lt"/>
                <a:ea typeface="+mn-ea"/>
                <a:cs typeface="+mn-cs"/>
              </a:rPr>
              <a:t>Ebay</a:t>
            </a:r>
            <a:r>
              <a:rPr lang="en-US" sz="1200" u="none" strike="noStrike" kern="1200" baseline="0" dirty="0" smtClean="0">
                <a:solidFill>
                  <a:schemeClr val="tx1"/>
                </a:solidFill>
                <a:effectLst/>
                <a:latin typeface="+mn-lt"/>
                <a:ea typeface="+mn-ea"/>
                <a:cs typeface="+mn-cs"/>
              </a:rPr>
              <a:t> on the internet.</a:t>
            </a:r>
            <a:endParaRPr lang="en-US" sz="1200" u="none" strike="noStrike" kern="120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24</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-There are ways that chemicals can make contact with your eyes. You could accidentally rub your eyes, a brush or bottle might splash chemicals, a nail clipping can fly towards your eye.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-So to avoid this from happening, there are 3 ways to protect your eyes. One is a bit more expensive, the other is less expensive. One has no cost at all.</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first is to have an eye wash station installed in the salon. What it does is that it sprays water into your eyes to get rid of the chemicals that is irritating your eyes. </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other cheaper option is wearing protective goggles will protect your eyes from chemicals splashing or nail clippings from flinging into your eyes. Your employer should provide these to you, unless you are an independent contractor. Goggles are the more affordable option that can guarantee your eye safety.</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-You can also make it a habit to wash your hands before touching your eyes.</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25</a:t>
            </a:fld>
            <a:endParaRPr lang="en-US"/>
          </a:p>
        </p:txBody>
      </p:sp>
    </p:spTree>
    <p:extLst>
      <p:ext uri="{BB962C8B-B14F-4D97-AF65-F5344CB8AC3E}">
        <p14:creationId xmlns:p14="http://schemas.microsoft.com/office/powerpoint/2010/main" val="1683853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-Something you might see in a salon is a nail tech leaning over a client’s hand or foot, polishing very carefully. However, there are vapors that will evaporate on the skin of your face. One way to protect your skin is to sit straight up away from the chemicals while you’re working with a client. Adjust lighting to see better. </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-Your arms and thighs can also be places where chemicals</a:t>
            </a:r>
            <a:r>
              <a:rPr lang="en-US" sz="1200" u="none" strike="noStrike" kern="1200" baseline="0" dirty="0" smtClean="0">
                <a:solidFill>
                  <a:schemeClr val="tx1"/>
                </a:solidFill>
                <a:effectLst/>
                <a:latin typeface="+mn-lt"/>
                <a:ea typeface="+mn-ea"/>
                <a:cs typeface="+mn-cs"/>
              </a:rPr>
              <a:t> might make contact with skin. </a:t>
            </a:r>
            <a:r>
              <a:rPr lang="en-US" sz="1200" u="none" strike="noStrike" kern="1200" dirty="0" smtClean="0">
                <a:solidFill>
                  <a:schemeClr val="tx1"/>
                </a:solidFill>
                <a:effectLst/>
                <a:latin typeface="+mn-lt"/>
                <a:ea typeface="+mn-ea"/>
                <a:cs typeface="+mn-cs"/>
              </a:rPr>
              <a:t>Wearing long-sleeve shirts and pants that cover up to the knees will also protect you from chemicals spilling on your arms and lap.</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-Another scenario is someone refilling bottles of chemicals while standing over the two bottles. They should actually stand away from the bottles, wear a N-95 mask, and wear the right type of gloves. </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-When it comes to gloves, let’s take a quick vote.</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a:t>
            </a:r>
            <a:r>
              <a:rPr lang="en-US" sz="1200" u="sng" strike="noStrike" kern="1200" dirty="0" smtClean="0">
                <a:solidFill>
                  <a:schemeClr val="tx1"/>
                </a:solidFill>
                <a:effectLst/>
                <a:latin typeface="+mn-lt"/>
                <a:ea typeface="+mn-ea"/>
                <a:cs typeface="+mn-cs"/>
              </a:rPr>
              <a:t>Gloves: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-Process: Bring a pair of latex, vinyl, and nitrile gloves.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-Say: Can somebody choose the correct material gloves?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-Latex: The problem with latex is that clients can have be allergic to latex. and they won’t protect you from chemicals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-Vinyl: also won’t  protect you from chemicals, and may actually absorb chemicals that are in disinfectants.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Nitrile: are the best for using on clients and filling up chemicals because they don’t cause allergic reactions and will protect your skin.</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26</a:t>
            </a:fld>
            <a:endParaRPr lang="en-US"/>
          </a:p>
        </p:txBody>
      </p:sp>
    </p:spTree>
    <p:extLst>
      <p:ext uri="{BB962C8B-B14F-4D97-AF65-F5344CB8AC3E}">
        <p14:creationId xmlns:p14="http://schemas.microsoft.com/office/powerpoint/2010/main" val="3115910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The second kind of hazard happens through viruses and fungal infections that can transfer through blood or skin contact. Some</a:t>
            </a:r>
            <a:r>
              <a:rPr lang="en-US" sz="1200" u="none" strike="noStrike" kern="1200" baseline="0" dirty="0" smtClean="0">
                <a:solidFill>
                  <a:schemeClr val="tx1"/>
                </a:solidFill>
                <a:effectLst/>
                <a:latin typeface="+mn-lt"/>
                <a:ea typeface="+mn-ea"/>
                <a:cs typeface="+mn-cs"/>
              </a:rPr>
              <a:t> situations that might spread infections include:</a:t>
            </a:r>
          </a:p>
          <a:p>
            <a:pPr lvl="0"/>
            <a:endParaRPr lang="en-US" sz="1200" u="none" strike="noStrike" kern="1200" baseline="0" dirty="0" smtClean="0">
              <a:solidFill>
                <a:schemeClr val="tx1"/>
              </a:solidFill>
              <a:effectLst/>
              <a:latin typeface="+mn-lt"/>
              <a:ea typeface="+mn-ea"/>
              <a:cs typeface="+mn-cs"/>
            </a:endParaRPr>
          </a:p>
          <a:p>
            <a:pPr marL="228600" lvl="0" indent="-228600">
              <a:buAutoNum type="arabicPeriod"/>
            </a:pPr>
            <a:r>
              <a:rPr lang="en-US" sz="1200" u="none" strike="noStrike" kern="1200" baseline="0" dirty="0" smtClean="0">
                <a:solidFill>
                  <a:schemeClr val="tx1"/>
                </a:solidFill>
                <a:effectLst/>
                <a:latin typeface="+mn-lt"/>
                <a:ea typeface="+mn-ea"/>
                <a:cs typeface="+mn-cs"/>
              </a:rPr>
              <a:t>A client’s blood/body fluid making contact with your open cut</a:t>
            </a:r>
          </a:p>
          <a:p>
            <a:pPr marL="228600" lvl="0" indent="-228600">
              <a:buAutoNum type="arabicPeriod"/>
            </a:pPr>
            <a:r>
              <a:rPr lang="en-US" sz="1200" u="none" strike="noStrike" kern="1200" baseline="0" dirty="0" smtClean="0">
                <a:solidFill>
                  <a:schemeClr val="tx1"/>
                </a:solidFill>
                <a:effectLst/>
                <a:latin typeface="+mn-lt"/>
                <a:ea typeface="+mn-ea"/>
                <a:cs typeface="+mn-cs"/>
              </a:rPr>
              <a:t>A client’s skin makes contact with your skin</a:t>
            </a:r>
          </a:p>
          <a:p>
            <a:pPr marL="228600" lvl="0" indent="-228600">
              <a:buAutoNum type="arabicPeriod"/>
            </a:pPr>
            <a:r>
              <a:rPr lang="en-US" sz="1200" u="none" strike="noStrike" kern="1200" baseline="0" dirty="0" smtClean="0">
                <a:solidFill>
                  <a:schemeClr val="tx1"/>
                </a:solidFill>
                <a:effectLst/>
                <a:latin typeface="+mn-lt"/>
                <a:ea typeface="+mn-ea"/>
                <a:cs typeface="+mn-cs"/>
              </a:rPr>
              <a:t>Nail tools</a:t>
            </a:r>
            <a:r>
              <a:rPr lang="en-US" sz="1200" u="none" strike="noStrike" kern="1200" dirty="0" smtClean="0">
                <a:solidFill>
                  <a:schemeClr val="tx1"/>
                </a:solidFill>
                <a:effectLst/>
                <a:latin typeface="+mn-lt"/>
                <a:ea typeface="+mn-ea"/>
                <a:cs typeface="+mn-cs"/>
              </a:rPr>
              <a:t> and supplies are used on Client</a:t>
            </a:r>
            <a:r>
              <a:rPr lang="en-US" sz="1200" u="none" strike="noStrike" kern="1200" baseline="0" dirty="0" smtClean="0">
                <a:solidFill>
                  <a:schemeClr val="tx1"/>
                </a:solidFill>
                <a:effectLst/>
                <a:latin typeface="+mn-lt"/>
                <a:ea typeface="+mn-ea"/>
                <a:cs typeface="+mn-cs"/>
              </a:rPr>
              <a:t> A with infection and reused for Client B</a:t>
            </a:r>
          </a:p>
          <a:p>
            <a:pPr marL="228600" lvl="0" indent="-228600">
              <a:buAutoNum type="arabicPeriod"/>
            </a:pP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-Viral infections are spread through blood or body fluids, meaning they can be spread through sex with a partner or from mother to child in birth and breastfeeding.</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-Fungal infections like ringworm, which is also called “athlete’s foot”, can be spread through skin contact when massaging a client’s foot, legs, or arms. Also, it is contagious to others you touch like other clients, your family, and friends.</a:t>
            </a:r>
          </a:p>
        </p:txBody>
      </p:sp>
      <p:sp>
        <p:nvSpPr>
          <p:cNvPr id="4" name="Slide Number Placeholder 3"/>
          <p:cNvSpPr>
            <a:spLocks noGrp="1"/>
          </p:cNvSpPr>
          <p:nvPr>
            <p:ph type="sldNum" sz="quarter" idx="10"/>
          </p:nvPr>
        </p:nvSpPr>
        <p:spPr/>
        <p:txBody>
          <a:bodyPr/>
          <a:lstStyle/>
          <a:p>
            <a:fld id="{0E0E4A1B-F5CD-4AF7-894D-4A67A72467C1}" type="slidenum">
              <a:rPr lang="en-US" smtClean="0"/>
              <a:t>27</a:t>
            </a:fld>
            <a:endParaRPr lang="en-US"/>
          </a:p>
        </p:txBody>
      </p:sp>
    </p:spTree>
    <p:extLst>
      <p:ext uri="{BB962C8B-B14F-4D97-AF65-F5344CB8AC3E}">
        <p14:creationId xmlns:p14="http://schemas.microsoft.com/office/powerpoint/2010/main" val="2762658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a:t>
            </a:r>
            <a:r>
              <a:rPr lang="en-US" sz="1200" u="none" strike="noStrike" kern="1200" dirty="0" err="1" smtClean="0">
                <a:solidFill>
                  <a:schemeClr val="tx1"/>
                </a:solidFill>
                <a:effectLst/>
                <a:latin typeface="+mn-lt"/>
                <a:ea typeface="+mn-ea"/>
                <a:cs typeface="+mn-cs"/>
              </a:rPr>
              <a:t>Bloodborne</a:t>
            </a:r>
            <a:r>
              <a:rPr lang="en-US" sz="1200" u="none" strike="noStrike" kern="1200" dirty="0" smtClean="0">
                <a:solidFill>
                  <a:schemeClr val="tx1"/>
                </a:solidFill>
                <a:effectLst/>
                <a:latin typeface="+mn-lt"/>
                <a:ea typeface="+mn-ea"/>
                <a:cs typeface="+mn-cs"/>
              </a:rPr>
              <a:t> diseases include hepatitis B, hepatitis C, and HIV.  These can start with contact with blood/body fluid at work and can be contagious through sex with a partner or birth/breastfeeding from mother to child: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 hepatitis B infection can cause serious damage to your liver, such as scarring and cancer.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 hepatitis C infection can cause similar damage to your liver and there is no vaccine that can protect you from </a:t>
            </a:r>
            <a:r>
              <a:rPr lang="en-US" sz="1200" u="none" strike="noStrike" kern="1200" dirty="0" err="1" smtClean="0">
                <a:solidFill>
                  <a:schemeClr val="tx1"/>
                </a:solidFill>
                <a:effectLst/>
                <a:latin typeface="+mn-lt"/>
                <a:ea typeface="+mn-ea"/>
                <a:cs typeface="+mn-cs"/>
              </a:rPr>
              <a:t>Hep</a:t>
            </a:r>
            <a:r>
              <a:rPr lang="en-US" sz="1200" u="none" strike="noStrike" kern="1200" dirty="0" smtClean="0">
                <a:solidFill>
                  <a:schemeClr val="tx1"/>
                </a:solidFill>
                <a:effectLst/>
                <a:latin typeface="+mn-lt"/>
                <a:ea typeface="+mn-ea"/>
                <a:cs typeface="+mn-cs"/>
              </a:rPr>
              <a:t> C.</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-HIV is another disease you could contract that attacks your immune system and leads to AIDS. </a:t>
            </a:r>
            <a:endParaRPr lang="en-US" sz="1100" u="none" strike="noStrike" kern="1200" dirty="0" smtClean="0">
              <a:solidFill>
                <a:schemeClr val="tx1"/>
              </a:solidFill>
              <a:effectLst/>
              <a:latin typeface="+mn-lt"/>
              <a:ea typeface="+mn-ea"/>
              <a:cs typeface="+mn-cs"/>
            </a:endParaRPr>
          </a:p>
          <a:p>
            <a:pPr lvl="1"/>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-Most</a:t>
            </a:r>
            <a:r>
              <a:rPr lang="en-US" sz="1200" u="none" strike="noStrike" kern="1200" baseline="0" dirty="0" smtClean="0">
                <a:solidFill>
                  <a:schemeClr val="tx1"/>
                </a:solidFill>
                <a:effectLst/>
                <a:latin typeface="+mn-lt"/>
                <a:ea typeface="+mn-ea"/>
                <a:cs typeface="+mn-cs"/>
              </a:rPr>
              <a:t> nail technicians</a:t>
            </a:r>
            <a:r>
              <a:rPr lang="en-US" sz="1200" u="none" strike="noStrike" kern="1200" dirty="0" smtClean="0">
                <a:solidFill>
                  <a:schemeClr val="tx1"/>
                </a:solidFill>
                <a:effectLst/>
                <a:latin typeface="+mn-lt"/>
                <a:ea typeface="+mn-ea"/>
                <a:cs typeface="+mn-cs"/>
              </a:rPr>
              <a:t> think that these infections might</a:t>
            </a:r>
            <a:r>
              <a:rPr lang="en-US" sz="1200" u="none" strike="noStrike" kern="1200" baseline="0" dirty="0" smtClean="0">
                <a:solidFill>
                  <a:schemeClr val="tx1"/>
                </a:solidFill>
                <a:effectLst/>
                <a:latin typeface="+mn-lt"/>
                <a:ea typeface="+mn-ea"/>
                <a:cs typeface="+mn-cs"/>
              </a:rPr>
              <a:t> never happen to them but it only needs a moment (a client’s blood/body fluid gets into your open cut or you’re massaging their skin without gloves) to transfer these diseases.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28</a:t>
            </a:fld>
            <a:endParaRPr lang="en-US"/>
          </a:p>
        </p:txBody>
      </p:sp>
    </p:spTree>
    <p:extLst>
      <p:ext uri="{BB962C8B-B14F-4D97-AF65-F5344CB8AC3E}">
        <p14:creationId xmlns:p14="http://schemas.microsoft.com/office/powerpoint/2010/main" val="276265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-To avoid being exposed to viruses that can transferred through blood/body fluid and fungal infections spread through skin contact: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-There is a vaccine for Hepatitis B, so immunize yourself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-Wash hands with soap and hot water before and after every client</a:t>
            </a:r>
          </a:p>
          <a:p>
            <a:pPr lvl="1"/>
            <a:r>
              <a:rPr lang="en-US" sz="1200" u="none" strike="noStrike" kern="1200" dirty="0" smtClean="0">
                <a:solidFill>
                  <a:schemeClr val="tx1"/>
                </a:solidFill>
                <a:effectLst/>
                <a:latin typeface="+mn-lt"/>
                <a:ea typeface="+mn-ea"/>
                <a:cs typeface="+mn-cs"/>
              </a:rPr>
              <a:t>-Bandage any of your own open cuts and wear gloves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-Check the client’s nails and skin do not have any visible infections. If you can see an infection, ask them to come back when their wound has healed. If not visible, here are some things you can do to protect yourself from infection</a:t>
            </a:r>
          </a:p>
          <a:p>
            <a:pPr lvl="1"/>
            <a:r>
              <a:rPr lang="en-US" sz="1200" u="none" strike="noStrike" kern="1200" dirty="0" smtClean="0">
                <a:solidFill>
                  <a:schemeClr val="tx1"/>
                </a:solidFill>
                <a:effectLst/>
                <a:latin typeface="+mn-lt"/>
                <a:ea typeface="+mn-ea"/>
                <a:cs typeface="+mn-cs"/>
              </a:rPr>
              <a:t>-Do not use sharp tools to remove calluses or remove skin (besides cuticles)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-Do not touch blood or body fluid. Ask the client to use a cotton ball or tissue to stop the bleeding/fluid and to throw their trash into the trash can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-Clean and disinfect used tools, foot basins, and spas after every client</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29</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For Day 2, our agenda includes the other 3 components: 1. How can OSHA help you? 2. How will we do outreach? 3. Review &amp; Practice. Then we will finish with a post-test survey, and a conclusion. Lunch will be provided at 12 pm- 1 pm on both days. Bathrooms are across from the elevators and please make sure that your phones are on vibrate. Other than that, we’re ready to start our training.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Thank: Thank you all for coming. I understand that this training is a bit long and most of you have never had a reason to study nail salon safety before. But we really appreciate all of you for taking the time. Maybe some of us have family or friends who do nails, which work long hours around all kinds of hazards. All of you showing up today means that we all care and we want to make sure that the nail salon workers in our community are healthy and safe every day. We’re really excited to help you learn some techniques that will make you feel confident in reaching out to the community.</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Now let’s go over objectives.</a:t>
            </a:r>
          </a:p>
        </p:txBody>
      </p:sp>
      <p:sp>
        <p:nvSpPr>
          <p:cNvPr id="4" name="Slide Number Placeholder 3"/>
          <p:cNvSpPr>
            <a:spLocks noGrp="1"/>
          </p:cNvSpPr>
          <p:nvPr>
            <p:ph type="sldNum" sz="quarter" idx="10"/>
          </p:nvPr>
        </p:nvSpPr>
        <p:spPr/>
        <p:txBody>
          <a:bodyPr/>
          <a:lstStyle/>
          <a:p>
            <a:fld id="{0E0E4A1B-F5CD-4AF7-894D-4A67A72467C1}" type="slidenum">
              <a:rPr lang="en-US" smtClean="0"/>
              <a:t>3</a:t>
            </a:fld>
            <a:endParaRPr lang="en-US"/>
          </a:p>
        </p:txBody>
      </p:sp>
    </p:spTree>
    <p:extLst>
      <p:ext uri="{BB962C8B-B14F-4D97-AF65-F5344CB8AC3E}">
        <p14:creationId xmlns:p14="http://schemas.microsoft.com/office/powerpoint/2010/main" val="1296858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Everyone has different ways of cleaning their tools and equipment. However this is the safest way to do so:</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-Store all soiled non-electrical items (example: combs, brushes, nail clippers, buffers, nail files, drill pieces) in a container that which is labeled "Dirty", "Soiled", OR "Contaminated".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-Scrub tools with soap and hot water. Then immerse them in a disinfectant for 10-30 minutes.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-Always keep disinfectant solution covered and change disinfectant when it is cloudy or contains debris.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-Once clean, store all disinfected non-electrical items in a clean covered container which is labeled "Clean" or "Disinfected".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-Frequently disinfect your “Clean/Disinfected” container.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-Change into a new pair of gloves for your next client.</a:t>
            </a:r>
          </a:p>
          <a:p>
            <a:pPr lvl="1"/>
            <a:r>
              <a:rPr lang="en-US" sz="1200" u="none" strike="noStrike" kern="1200" dirty="0" smtClean="0">
                <a:solidFill>
                  <a:schemeClr val="tx1"/>
                </a:solidFill>
                <a:effectLst/>
                <a:latin typeface="+mn-lt"/>
                <a:ea typeface="+mn-ea"/>
                <a:cs typeface="+mn-cs"/>
              </a:rPr>
              <a:t>	-If you have back-to-back clients, consider getting a second set of tools to use while the other set is being disinfected.</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30</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You are cutting a client’s toe cuticles and you make a mistake. You accidentally make them bleed. While you are getting a </a:t>
            </a:r>
            <a:r>
              <a:rPr lang="en-US" sz="1200" u="none" strike="noStrike" kern="1200" dirty="0" err="1" smtClean="0">
                <a:solidFill>
                  <a:schemeClr val="tx1"/>
                </a:solidFill>
                <a:effectLst/>
                <a:latin typeface="+mn-lt"/>
                <a:ea typeface="+mn-ea"/>
                <a:cs typeface="+mn-cs"/>
              </a:rPr>
              <a:t>band-aid</a:t>
            </a:r>
            <a:r>
              <a:rPr lang="en-US" sz="1200" u="none" strike="noStrike" kern="1200" dirty="0" smtClean="0">
                <a:solidFill>
                  <a:schemeClr val="tx1"/>
                </a:solidFill>
                <a:effectLst/>
                <a:latin typeface="+mn-lt"/>
                <a:ea typeface="+mn-ea"/>
                <a:cs typeface="+mn-cs"/>
              </a:rPr>
              <a:t>, you notice that they put their foot back in the foot basin. You have another client waiting after. What do you do?</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Ask for volunteers</a:t>
            </a:r>
            <a:r>
              <a:rPr lang="en-US" sz="1200" u="none" strike="noStrike" kern="1200" baseline="0" dirty="0" smtClean="0">
                <a:solidFill>
                  <a:schemeClr val="tx1"/>
                </a:solidFill>
                <a:effectLst/>
                <a:latin typeface="+mn-lt"/>
                <a:ea typeface="+mn-ea"/>
                <a:cs typeface="+mn-cs"/>
              </a:rPr>
              <a:t> to say the different steps. Write them on a whiteboard/poster board.</a:t>
            </a:r>
            <a:endParaRPr lang="en-US" sz="1100" u="none" strike="noStrike"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31</a:t>
            </a:fld>
            <a:endParaRPr lang="en-US"/>
          </a:p>
        </p:txBody>
      </p:sp>
    </p:spTree>
    <p:extLst>
      <p:ext uri="{BB962C8B-B14F-4D97-AF65-F5344CB8AC3E}">
        <p14:creationId xmlns:p14="http://schemas.microsoft.com/office/powerpoint/2010/main" val="4055911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457200">
              <a:buFont typeface="+mj-lt"/>
              <a:buAutoNum type="arabicPeriod"/>
            </a:pPr>
            <a:r>
              <a:rPr lang="en-US" sz="2200" dirty="0" smtClean="0"/>
              <a:t>Give them a cotton ball/tissue to stop the bleeding</a:t>
            </a:r>
          </a:p>
          <a:p>
            <a:pPr marL="457200" lvl="1" indent="-457200">
              <a:buFont typeface="+mj-lt"/>
              <a:buAutoNum type="arabicPeriod"/>
            </a:pPr>
            <a:r>
              <a:rPr lang="en-US" sz="2200" dirty="0" smtClean="0"/>
              <a:t>Let them throw the trash into trash can</a:t>
            </a:r>
          </a:p>
          <a:p>
            <a:pPr marL="457200" lvl="1" indent="-457200">
              <a:buFont typeface="+mj-lt"/>
              <a:buAutoNum type="arabicPeriod"/>
            </a:pPr>
            <a:r>
              <a:rPr lang="en-US" sz="2200" dirty="0" smtClean="0"/>
              <a:t>Give them a </a:t>
            </a:r>
            <a:r>
              <a:rPr lang="en-US" sz="2200" dirty="0" err="1" smtClean="0"/>
              <a:t>band-aid</a:t>
            </a:r>
            <a:endParaRPr lang="en-US" sz="2200" dirty="0" smtClean="0"/>
          </a:p>
          <a:p>
            <a:pPr marL="457200" lvl="1" indent="-457200">
              <a:buFont typeface="+mj-lt"/>
              <a:buAutoNum type="arabicPeriod"/>
            </a:pPr>
            <a:r>
              <a:rPr lang="en-US" sz="2200" dirty="0" smtClean="0"/>
              <a:t>Scrub your tools with soap and hot water and soak in disinfectant for 10 minutes</a:t>
            </a:r>
            <a:r>
              <a:rPr lang="en-US" sz="2200" baseline="0" dirty="0" smtClean="0"/>
              <a:t> </a:t>
            </a:r>
            <a:r>
              <a:rPr lang="en-US" sz="2400" kern="1200" dirty="0" smtClean="0">
                <a:solidFill>
                  <a:schemeClr val="tx1"/>
                </a:solidFill>
                <a:effectLst/>
                <a:latin typeface="+mn-lt"/>
                <a:ea typeface="+mn-ea"/>
                <a:cs typeface="+mn-cs"/>
              </a:rPr>
              <a:t>so that you can use your tools for the next client. </a:t>
            </a:r>
            <a:endParaRPr lang="en-US" sz="2200" dirty="0" smtClean="0"/>
          </a:p>
          <a:p>
            <a:pPr marL="914400" lvl="2" indent="-457200">
              <a:buFont typeface="+mj-lt"/>
              <a:buAutoNum type="arabicPeriod"/>
            </a:pPr>
            <a:r>
              <a:rPr lang="en-US" sz="1200" kern="1200" dirty="0" smtClean="0">
                <a:solidFill>
                  <a:schemeClr val="tx1"/>
                </a:solidFill>
                <a:effectLst/>
                <a:latin typeface="+mn-lt"/>
                <a:ea typeface="+mn-ea"/>
                <a:cs typeface="+mn-cs"/>
              </a:rPr>
              <a:t>In the meantime,</a:t>
            </a:r>
            <a:r>
              <a:rPr lang="en-US" sz="1200" kern="1200" baseline="0" dirty="0" smtClean="0">
                <a:solidFill>
                  <a:schemeClr val="tx1"/>
                </a:solidFill>
                <a:effectLst/>
                <a:latin typeface="+mn-lt"/>
                <a:ea typeface="+mn-ea"/>
                <a:cs typeface="+mn-cs"/>
              </a:rPr>
              <a:t> continue the pedicure. </a:t>
            </a:r>
            <a:endParaRPr lang="en-US" sz="2200" dirty="0" smtClean="0"/>
          </a:p>
          <a:p>
            <a:pPr marL="457200" lvl="1" indent="-457200">
              <a:buFont typeface="+mj-lt"/>
              <a:buAutoNum type="arabicPeriod"/>
            </a:pPr>
            <a:r>
              <a:rPr lang="en-US" sz="2200" dirty="0" smtClean="0"/>
              <a:t>To keep your polish clean, skip the band-aided toe</a:t>
            </a:r>
          </a:p>
          <a:p>
            <a:pPr marL="457200" lvl="1" indent="-457200">
              <a:buFont typeface="+mj-lt"/>
              <a:buAutoNum type="arabicPeriod"/>
            </a:pPr>
            <a:r>
              <a:rPr lang="en-US" sz="2200" dirty="0" smtClean="0"/>
              <a:t>Dispose of the foot basin plastic bag</a:t>
            </a:r>
          </a:p>
          <a:p>
            <a:pPr marL="457200" lvl="1" indent="-457200">
              <a:buFont typeface="+mj-lt"/>
              <a:buAutoNum type="arabicPeriod"/>
            </a:pPr>
            <a:r>
              <a:rPr lang="en-US" sz="2200" dirty="0" smtClean="0"/>
              <a:t>Wash your hands and change into a new pair of nitrile gloves</a:t>
            </a:r>
          </a:p>
          <a:p>
            <a:pPr marL="457200" lvl="1" indent="-457200">
              <a:buFont typeface="+mj-lt"/>
              <a:buAutoNum type="arabicPeriod"/>
            </a:pPr>
            <a:endParaRPr lang="en-US" sz="2200" dirty="0" smtClean="0"/>
          </a:p>
          <a:p>
            <a:pPr marL="0" lvl="1" indent="0">
              <a:buFont typeface="+mj-lt"/>
              <a:buNone/>
            </a:pPr>
            <a:r>
              <a:rPr lang="en-US" sz="2200" dirty="0" smtClean="0"/>
              <a:t>Now that</a:t>
            </a:r>
            <a:r>
              <a:rPr lang="en-US" sz="2200" baseline="0" dirty="0" smtClean="0"/>
              <a:t> we have discussed safe practices for infection hazards, let’s move onto ergonomic hazards.</a:t>
            </a:r>
            <a:endParaRPr lang="en-US" sz="2200" dirty="0" smtClean="0"/>
          </a:p>
        </p:txBody>
      </p:sp>
      <p:sp>
        <p:nvSpPr>
          <p:cNvPr id="4" name="Slide Number Placeholder 3"/>
          <p:cNvSpPr>
            <a:spLocks noGrp="1"/>
          </p:cNvSpPr>
          <p:nvPr>
            <p:ph type="sldNum" sz="quarter" idx="10"/>
          </p:nvPr>
        </p:nvSpPr>
        <p:spPr/>
        <p:txBody>
          <a:bodyPr/>
          <a:lstStyle/>
          <a:p>
            <a:fld id="{0E0E4A1B-F5CD-4AF7-894D-4A67A72467C1}" type="slidenum">
              <a:rPr lang="en-US" smtClean="0"/>
              <a:t>32</a:t>
            </a:fld>
            <a:endParaRPr lang="en-US"/>
          </a:p>
        </p:txBody>
      </p:sp>
    </p:spTree>
    <p:extLst>
      <p:ext uri="{BB962C8B-B14F-4D97-AF65-F5344CB8AC3E}">
        <p14:creationId xmlns:p14="http://schemas.microsoft.com/office/powerpoint/2010/main" val="3245824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Change slide to “Ergonomic hazards”</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A very common health hazard is ergonomic, meaning pain to your muscles, bones, joints, ligaments, tendons, and nerves. This happens when you:</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-Lean over a work table for a long time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-Do repetitive movements like filing and buffing nails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-Rest your hands, wrists, and forearms and/or elbows against hard surfaces or sharp edges of work tables.</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These aches and pains can be a part of your everyday life if you don’t do exercises to help reduce that pain.</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Activity: Quick raise of hands to show what pain you feel</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-Back pain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-Neck pain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-Pain in the hands and wrists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-Pain in forearm and elbows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-Muscle/ joint pain</a:t>
            </a:r>
            <a:endParaRPr lang="en-US" sz="1100" u="none" strike="noStrike" kern="1200" dirty="0" smtClean="0">
              <a:solidFill>
                <a:schemeClr val="tx1"/>
              </a:solidFill>
              <a:effectLst/>
              <a:latin typeface="+mn-lt"/>
              <a:ea typeface="+mn-ea"/>
              <a:cs typeface="+mn-cs"/>
            </a:endParaRP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33</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To reduce stress in your body:</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-Back pain: Use an adjustable chair that supports your back &amp; stretching</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-Neck pain: Use a bright light and bring the client’s hand or foot closer to see better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-Hand &amp; wrist pain: stretch hand/wrists &amp; wrist support </a:t>
            </a:r>
          </a:p>
          <a:p>
            <a:pPr lvl="1"/>
            <a:r>
              <a:rPr lang="en-US" sz="1200" u="none" strike="noStrike" kern="1200" dirty="0" smtClean="0">
                <a:solidFill>
                  <a:schemeClr val="tx1"/>
                </a:solidFill>
                <a:effectLst/>
                <a:latin typeface="+mn-lt"/>
                <a:ea typeface="+mn-ea"/>
                <a:cs typeface="+mn-cs"/>
              </a:rPr>
              <a:t>-Pain in forearms and elbows: Put a soft cushion like a towel between your arms and the table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-Muscle/joint pain: Take breaks between clients to stretch, pace the work, take frequent breaks, or do a different task.</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34</a:t>
            </a:fld>
            <a:endParaRPr lang="en-US"/>
          </a:p>
        </p:txBody>
      </p:sp>
    </p:spTree>
    <p:extLst>
      <p:ext uri="{BB962C8B-B14F-4D97-AF65-F5344CB8AC3E}">
        <p14:creationId xmlns:p14="http://schemas.microsoft.com/office/powerpoint/2010/main" val="2251101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Activity: Let’s practice some of these exercises.</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Do: Neck, Shoulder, Upper back, *extend and bend*</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Elbow, *roll* Wrist, Hand, Lower</a:t>
            </a:r>
            <a:r>
              <a:rPr lang="en-US" sz="1200" u="none" strike="noStrike" kern="1200" baseline="0" dirty="0" smtClean="0">
                <a:solidFill>
                  <a:schemeClr val="tx1"/>
                </a:solidFill>
                <a:effectLst/>
                <a:latin typeface="+mn-lt"/>
                <a:ea typeface="+mn-ea"/>
                <a:cs typeface="+mn-cs"/>
              </a:rPr>
              <a:t> back and Hip, Back of Legs, Inner thighs,</a:t>
            </a:r>
            <a:r>
              <a:rPr lang="en-US" sz="1200" u="none" strike="noStrike" kern="1200" dirty="0" smtClean="0">
                <a:solidFill>
                  <a:schemeClr val="tx1"/>
                </a:solidFill>
                <a:effectLst/>
                <a:latin typeface="+mn-lt"/>
                <a:ea typeface="+mn-ea"/>
                <a:cs typeface="+mn-cs"/>
              </a:rPr>
              <a:t> Ankle exercises</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35</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I understand that a lot of the time at work, we believe that these serious work injuries won’t happen to us or maybe we just want to save time, which is precious in the nail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Time is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However, if you develop a chronic illness, infection, or pain, that will be the biggest barrier to doing your work. All of these hazards happen over a long period of time, meaning you want to prevent something from growing rather than treating an illness</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for the rest of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Some of these hazards are especially important to protect yourself because they may affect your other clients, spouse, or children if the hazard is infectious. But ultimately,</a:t>
            </a:r>
            <a:r>
              <a:rPr lang="en-US" sz="1200" u="none" strike="noStrike" kern="1200" baseline="0" dirty="0" smtClean="0">
                <a:solidFill>
                  <a:schemeClr val="tx1"/>
                </a:solidFill>
                <a:effectLst/>
                <a:latin typeface="+mn-lt"/>
                <a:ea typeface="+mn-ea"/>
                <a:cs typeface="+mn-cs"/>
              </a:rPr>
              <a:t> your health and safety are #1 priority.</a:t>
            </a:r>
            <a:endParaRPr lang="en-US" sz="1200" u="none" strike="noStrike" kern="1200" dirty="0" smtClean="0">
              <a:solidFill>
                <a:schemeClr val="tx1"/>
              </a:solidFill>
              <a:effectLst/>
              <a:latin typeface="+mn-lt"/>
              <a:ea typeface="+mn-ea"/>
              <a:cs typeface="+mn-cs"/>
            </a:endParaRPr>
          </a:p>
          <a:p>
            <a:pPr lvl="0"/>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36</a:t>
            </a:fld>
            <a:endParaRPr lang="en-US"/>
          </a:p>
        </p:txBody>
      </p:sp>
    </p:spTree>
    <p:extLst>
      <p:ext uri="{BB962C8B-B14F-4D97-AF65-F5344CB8AC3E}">
        <p14:creationId xmlns:p14="http://schemas.microsoft.com/office/powerpoint/2010/main" val="3597522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-Contact local OSHA offices for information, training, and help</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Address: 2000 E. McFadden Ave, Suite 122, Santa Ana, CA 92806.</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Business Hours: 8 AM – 5 PM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Phone: (714) 558-4451</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Fax: (714) 558-2035</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-Workers</a:t>
            </a:r>
            <a:r>
              <a:rPr lang="en-US" sz="1200" kern="1200" dirty="0" smtClean="0">
                <a:solidFill>
                  <a:schemeClr val="tx1"/>
                </a:solidFill>
                <a:effectLst/>
                <a:latin typeface="+mn-lt"/>
                <a:ea typeface="+mn-ea"/>
                <a:cs typeface="+mn-cs"/>
              </a:rPr>
              <a:t>: you may file a complaint for an OSHA inspections if you think your employer is not following OSHA standards or if your workplace has hazards</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-Owners</a:t>
            </a:r>
            <a:r>
              <a:rPr lang="en-US" sz="1200" kern="1200" dirty="0" smtClean="0">
                <a:solidFill>
                  <a:schemeClr val="tx1"/>
                </a:solidFill>
                <a:effectLst/>
                <a:latin typeface="+mn-lt"/>
                <a:ea typeface="+mn-ea"/>
                <a:cs typeface="+mn-cs"/>
              </a:rPr>
              <a:t>: contact private OSHA’s Consultation Program for free to find out if your salon has hazards. You will not be cited or penalized.</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37</a:t>
            </a:fld>
            <a:endParaRPr lang="en-US"/>
          </a:p>
        </p:txBody>
      </p:sp>
    </p:spTree>
    <p:extLst>
      <p:ext uri="{BB962C8B-B14F-4D97-AF65-F5344CB8AC3E}">
        <p14:creationId xmlns:p14="http://schemas.microsoft.com/office/powerpoint/2010/main" val="2218349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Employee: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-Your work schedule is set by the owner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-Paid by the hour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-Owner/receptionist makes your appointments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-You don’t pay rent for the space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-The owner sets the pay rate for your services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-The owner provides your tools and equipment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-You have a minimum wage and workers’ compensation (injury insurance)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-The owner has to protect you from workplace hazards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38</a:t>
            </a:fld>
            <a:endParaRPr lang="en-US"/>
          </a:p>
        </p:txBody>
      </p:sp>
    </p:spTree>
    <p:extLst>
      <p:ext uri="{BB962C8B-B14F-4D97-AF65-F5344CB8AC3E}">
        <p14:creationId xmlns:p14="http://schemas.microsoft.com/office/powerpoint/2010/main" val="2403200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-Independent Contractors: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-Rent their station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-Buy their own supplies and tools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-Have your own customers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-Set your own schedule &amp; appointments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-Set your own pay rate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-Receive clients’ payments directly</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-Have your own business license</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39</a:t>
            </a:fld>
            <a:endParaRPr lang="en-US"/>
          </a:p>
        </p:txBody>
      </p:sp>
    </p:spTree>
    <p:extLst>
      <p:ext uri="{BB962C8B-B14F-4D97-AF65-F5344CB8AC3E}">
        <p14:creationId xmlns:p14="http://schemas.microsoft.com/office/powerpoint/2010/main" val="240320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Say: This training will be very hands on. Every topic we learn about, we will have practiced ourselves and be familiar with before going out to the community. By the end of this course, you should be able to understand:</a:t>
            </a:r>
            <a:endParaRPr lang="en-US" sz="1100" dirty="0"/>
          </a:p>
          <a:p>
            <a:pPr marL="232943" indent="-232943">
              <a:buFont typeface="+mj-lt"/>
              <a:buAutoNum type="arabicPeriod"/>
            </a:pPr>
            <a:r>
              <a:rPr lang="en-US" dirty="0"/>
              <a:t>What the hazards in nail salons are</a:t>
            </a:r>
            <a:endParaRPr lang="en-US" sz="1100" dirty="0"/>
          </a:p>
          <a:p>
            <a:pPr marL="232943" indent="-232943">
              <a:buFont typeface="+mj-lt"/>
              <a:buAutoNum type="arabicPeriod"/>
            </a:pPr>
            <a:r>
              <a:rPr lang="en-US" dirty="0"/>
              <a:t>What you can do to prevent them from affecting you</a:t>
            </a:r>
            <a:endParaRPr lang="en-US" sz="1100" dirty="0"/>
          </a:p>
          <a:p>
            <a:pPr marL="232943" indent="-232943">
              <a:buFont typeface="+mj-lt"/>
              <a:buAutoNum type="arabicPeriod"/>
            </a:pPr>
            <a:r>
              <a:rPr lang="en-US" dirty="0"/>
              <a:t>How you can use OSHA to help you  </a:t>
            </a:r>
            <a:endParaRPr lang="en-US" sz="1100" dirty="0"/>
          </a:p>
          <a:p>
            <a:pPr marL="232943" indent="-232943">
              <a:buFont typeface="+mj-lt"/>
              <a:buAutoNum type="arabicPeriod"/>
            </a:pPr>
            <a:r>
              <a:rPr lang="en-US" dirty="0"/>
              <a:t>How to do </a:t>
            </a:r>
            <a:r>
              <a:rPr lang="en-US" dirty="0" smtClean="0"/>
              <a:t>outreach</a:t>
            </a:r>
          </a:p>
          <a:p>
            <a:pPr marL="232943" indent="-232943">
              <a:buFont typeface="+mj-lt"/>
              <a:buAutoNum type="arabicPeriod"/>
            </a:pPr>
            <a:endParaRPr lang="en-US" sz="1100" dirty="0" smtClean="0"/>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200" u="none" strike="noStrike" kern="1200" dirty="0" smtClean="0">
                <a:solidFill>
                  <a:schemeClr val="tx1"/>
                </a:solidFill>
                <a:effectLst/>
                <a:latin typeface="+mn-lt"/>
                <a:ea typeface="+mn-ea"/>
                <a:cs typeface="+mn-cs"/>
              </a:rPr>
              <a:t>Transition: Onto the pre-test survey.</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4</a:t>
            </a:fld>
            <a:endParaRPr lang="en-US"/>
          </a:p>
        </p:txBody>
      </p:sp>
    </p:spTree>
    <p:extLst>
      <p:ext uri="{BB962C8B-B14F-4D97-AF65-F5344CB8AC3E}">
        <p14:creationId xmlns:p14="http://schemas.microsoft.com/office/powerpoint/2010/main" val="2993567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Be wary of being misclassified: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-If your employer gives you IRS Form 1099, instead of a W-2, does that mean you are an independent contractor?</a:t>
            </a:r>
            <a:endParaRPr lang="en-US" sz="1100" u="none" strike="noStrike" kern="1200" dirty="0" smtClean="0">
              <a:solidFill>
                <a:schemeClr val="tx1"/>
              </a:solidFill>
              <a:effectLst/>
              <a:latin typeface="+mn-lt"/>
              <a:ea typeface="+mn-ea"/>
              <a:cs typeface="+mn-cs"/>
            </a:endParaRPr>
          </a:p>
          <a:p>
            <a:pPr lvl="2"/>
            <a:r>
              <a:rPr lang="en-US" sz="1200" b="1" u="none" strike="noStrike" kern="1200" dirty="0" smtClean="0">
                <a:solidFill>
                  <a:schemeClr val="tx1"/>
                </a:solidFill>
                <a:effectLst/>
                <a:latin typeface="+mn-lt"/>
                <a:ea typeface="+mn-ea"/>
                <a:cs typeface="+mn-cs"/>
              </a:rPr>
              <a:t>-No.</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-If your employer tells you that you are an independent contractor, does that mean you are an independent contractor?</a:t>
            </a:r>
            <a:endParaRPr lang="en-US" sz="1100" u="none" strike="noStrike" kern="1200" dirty="0" smtClean="0">
              <a:solidFill>
                <a:schemeClr val="tx1"/>
              </a:solidFill>
              <a:effectLst/>
              <a:latin typeface="+mn-lt"/>
              <a:ea typeface="+mn-ea"/>
              <a:cs typeface="+mn-cs"/>
            </a:endParaRPr>
          </a:p>
          <a:p>
            <a:pPr lvl="2"/>
            <a:r>
              <a:rPr lang="en-US" sz="1200" b="1" u="none" strike="noStrike" kern="1200" dirty="0" smtClean="0">
                <a:solidFill>
                  <a:schemeClr val="tx1"/>
                </a:solidFill>
                <a:effectLst/>
                <a:latin typeface="+mn-lt"/>
                <a:ea typeface="+mn-ea"/>
                <a:cs typeface="+mn-cs"/>
              </a:rPr>
              <a:t>-No.</a:t>
            </a:r>
            <a:endParaRPr lang="en-US" sz="1100" u="none" strike="noStrike"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the checklist attached</a:t>
            </a:r>
            <a:r>
              <a:rPr lang="en-US" sz="1200" kern="1200" baseline="0" dirty="0" smtClean="0">
                <a:solidFill>
                  <a:schemeClr val="tx1"/>
                </a:solidFill>
                <a:effectLst/>
                <a:latin typeface="+mn-lt"/>
                <a:ea typeface="+mn-ea"/>
                <a:cs typeface="+mn-cs"/>
              </a:rPr>
              <a:t> to your binder</a:t>
            </a:r>
            <a:r>
              <a:rPr lang="en-US" sz="1200" kern="1200" dirty="0" smtClean="0">
                <a:solidFill>
                  <a:schemeClr val="tx1"/>
                </a:solidFill>
                <a:effectLst/>
                <a:latin typeface="+mn-lt"/>
                <a:ea typeface="+mn-ea"/>
                <a:cs typeface="+mn-cs"/>
              </a:rPr>
              <a:t> to see which kind of worker you are. </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40</a:t>
            </a:fld>
            <a:endParaRPr lang="en-US"/>
          </a:p>
        </p:txBody>
      </p:sp>
    </p:spTree>
    <p:extLst>
      <p:ext uri="{BB962C8B-B14F-4D97-AF65-F5344CB8AC3E}">
        <p14:creationId xmlns:p14="http://schemas.microsoft.com/office/powerpoint/2010/main" val="265534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Process: Break the</a:t>
            </a:r>
            <a:r>
              <a:rPr lang="en-US" sz="1200" u="none" strike="noStrike" kern="1200" baseline="0" dirty="0" smtClean="0">
                <a:solidFill>
                  <a:schemeClr val="tx1"/>
                </a:solidFill>
                <a:effectLst/>
                <a:latin typeface="+mn-lt"/>
                <a:ea typeface="+mn-ea"/>
                <a:cs typeface="+mn-cs"/>
              </a:rPr>
              <a:t> group </a:t>
            </a:r>
            <a:r>
              <a:rPr lang="en-US" sz="1200" u="none" strike="noStrike" kern="1200" dirty="0" smtClean="0">
                <a:solidFill>
                  <a:schemeClr val="tx1"/>
                </a:solidFill>
                <a:effectLst/>
                <a:latin typeface="+mn-lt"/>
                <a:ea typeface="+mn-ea"/>
                <a:cs typeface="+mn-cs"/>
              </a:rPr>
              <a:t>into 3 groups. Place the groups in three parts of the room.</a:t>
            </a:r>
            <a:endParaRPr lang="en-US" sz="1100" u="none" strike="noStrike" kern="1200" dirty="0" smtClean="0">
              <a:solidFill>
                <a:schemeClr val="tx1"/>
              </a:solidFill>
              <a:effectLst/>
              <a:latin typeface="+mn-lt"/>
              <a:ea typeface="+mn-ea"/>
              <a:cs typeface="+mn-cs"/>
            </a:endParaRPr>
          </a:p>
          <a:p>
            <a:r>
              <a:rPr lang="en-US" dirty="0" smtClean="0"/>
              <a:t>Say: Now we are going</a:t>
            </a:r>
            <a:r>
              <a:rPr lang="en-US" baseline="0" dirty="0" smtClean="0"/>
              <a:t> to break into 3 groups. We are going to count ourselves off from 1 through 3. 1’s meet in the front, 2’s meet in the middle, 3’s meet in the back.</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41</a:t>
            </a:fld>
            <a:endParaRPr lang="en-US"/>
          </a:p>
        </p:txBody>
      </p:sp>
    </p:spTree>
    <p:extLst>
      <p:ext uri="{BB962C8B-B14F-4D97-AF65-F5344CB8AC3E}">
        <p14:creationId xmlns:p14="http://schemas.microsoft.com/office/powerpoint/2010/main" val="1297190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0E4A1B-F5CD-4AF7-894D-4A67A72467C1}" type="slidenum">
              <a:rPr lang="en-US" smtClean="0"/>
              <a:t>42</a:t>
            </a:fld>
            <a:endParaRPr lang="en-US"/>
          </a:p>
        </p:txBody>
      </p:sp>
    </p:spTree>
    <p:extLst>
      <p:ext uri="{BB962C8B-B14F-4D97-AF65-F5344CB8AC3E}">
        <p14:creationId xmlns:p14="http://schemas.microsoft.com/office/powerpoint/2010/main" val="586266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43</a:t>
            </a:fld>
            <a:endParaRPr lang="en-US"/>
          </a:p>
        </p:txBody>
      </p:sp>
    </p:spTree>
    <p:extLst>
      <p:ext uri="{BB962C8B-B14F-4D97-AF65-F5344CB8AC3E}">
        <p14:creationId xmlns:p14="http://schemas.microsoft.com/office/powerpoint/2010/main" val="34965693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0E4A1B-F5CD-4AF7-894D-4A67A72467C1}" type="slidenum">
              <a:rPr lang="en-US" smtClean="0"/>
              <a:t>44</a:t>
            </a:fld>
            <a:endParaRPr lang="en-US"/>
          </a:p>
        </p:txBody>
      </p:sp>
    </p:spTree>
    <p:extLst>
      <p:ext uri="{BB962C8B-B14F-4D97-AF65-F5344CB8AC3E}">
        <p14:creationId xmlns:p14="http://schemas.microsoft.com/office/powerpoint/2010/main" val="4204282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p>
          <a:p>
            <a:r>
              <a:rPr lang="en-US" dirty="0" smtClean="0"/>
              <a:t>There</a:t>
            </a:r>
            <a:r>
              <a:rPr lang="en-US" baseline="0" dirty="0" smtClean="0"/>
              <a:t> is a local OSHA office in Santa Ana on McFadden between Grand Ave &amp; the Southbound 55 freeway.</a:t>
            </a:r>
          </a:p>
          <a:p>
            <a:endParaRPr lang="en-US" baseline="0" dirty="0" smtClean="0"/>
          </a:p>
          <a:p>
            <a:r>
              <a:rPr lang="en-US" baseline="0" dirty="0" smtClean="0"/>
              <a:t>You now know the difference between independent contractors and employees.</a:t>
            </a:r>
          </a:p>
          <a:p>
            <a:endParaRPr lang="en-US" baseline="0" dirty="0" smtClean="0"/>
          </a:p>
          <a:p>
            <a:r>
              <a:rPr lang="en-US" baseline="0" dirty="0" smtClean="0"/>
              <a:t>You also know how OSHA can serve you, as a worker and an employer.</a:t>
            </a:r>
          </a:p>
        </p:txBody>
      </p:sp>
      <p:sp>
        <p:nvSpPr>
          <p:cNvPr id="4" name="Slide Number Placeholder 3"/>
          <p:cNvSpPr>
            <a:spLocks noGrp="1"/>
          </p:cNvSpPr>
          <p:nvPr>
            <p:ph type="sldNum" sz="quarter" idx="10"/>
          </p:nvPr>
        </p:nvSpPr>
        <p:spPr/>
        <p:txBody>
          <a:bodyPr/>
          <a:lstStyle/>
          <a:p>
            <a:fld id="{0E0E4A1B-F5CD-4AF7-894D-4A67A72467C1}" type="slidenum">
              <a:rPr lang="en-US" smtClean="0"/>
              <a:t>45</a:t>
            </a:fld>
            <a:endParaRPr lang="en-US"/>
          </a:p>
        </p:txBody>
      </p:sp>
    </p:spTree>
    <p:extLst>
      <p:ext uri="{BB962C8B-B14F-4D97-AF65-F5344CB8AC3E}">
        <p14:creationId xmlns:p14="http://schemas.microsoft.com/office/powerpoint/2010/main" val="882650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r>
              <a:rPr lang="en-US" baseline="0" dirty="0" smtClean="0"/>
              <a:t> </a:t>
            </a:r>
          </a:p>
          <a:p>
            <a:r>
              <a:rPr lang="en-US" baseline="0" dirty="0" smtClean="0"/>
              <a:t>Now for the final part of our training… the post-test. Let’s see what we learned. Please also leave any feedback on how we can improve the training. </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46</a:t>
            </a:fld>
            <a:endParaRPr lang="en-US"/>
          </a:p>
        </p:txBody>
      </p:sp>
    </p:spTree>
    <p:extLst>
      <p:ext uri="{BB962C8B-B14F-4D97-AF65-F5344CB8AC3E}">
        <p14:creationId xmlns:p14="http://schemas.microsoft.com/office/powerpoint/2010/main" val="2862310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That is</a:t>
            </a:r>
            <a:r>
              <a:rPr lang="en-US" sz="1200" u="none" strike="noStrike" kern="1200" baseline="0" dirty="0" smtClean="0">
                <a:solidFill>
                  <a:schemeClr val="tx1"/>
                </a:solidFill>
                <a:effectLst/>
                <a:latin typeface="+mn-lt"/>
                <a:ea typeface="+mn-ea"/>
                <a:cs typeface="+mn-cs"/>
              </a:rPr>
              <a:t> the end of our training. Thank you everyone for joining us. Now we will start the next journey of doing the outreach. We went into this training with the 4 goals of learning:</a:t>
            </a:r>
            <a:endParaRPr lang="en-US" sz="1200" u="none" strike="noStrike" kern="1200" dirty="0" smtClean="0">
              <a:solidFill>
                <a:schemeClr val="tx1"/>
              </a:solidFill>
              <a:effectLst/>
              <a:latin typeface="+mn-lt"/>
              <a:ea typeface="+mn-ea"/>
              <a:cs typeface="+mn-cs"/>
            </a:endParaRPr>
          </a:p>
          <a:p>
            <a:pPr lvl="1"/>
            <a:endParaRPr lang="en-US" sz="12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the hazards in nail salons are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you can do to prevent them from affecting you</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you can use OSHA to help you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do outreach</a:t>
            </a:r>
          </a:p>
          <a:p>
            <a:pPr lvl="1"/>
            <a:endParaRPr lang="en-US" sz="1100" u="none" strike="noStrike" kern="1200" dirty="0" smtClean="0">
              <a:solidFill>
                <a:schemeClr val="tx1"/>
              </a:solidFill>
              <a:effectLst/>
              <a:latin typeface="+mn-lt"/>
              <a:ea typeface="+mn-ea"/>
              <a:cs typeface="+mn-cs"/>
            </a:endParaRPr>
          </a:p>
          <a:p>
            <a:pPr lvl="0"/>
            <a:r>
              <a:rPr lang="en-US" sz="1100" u="none" strike="noStrike" kern="1200" dirty="0" smtClean="0">
                <a:solidFill>
                  <a:schemeClr val="tx1"/>
                </a:solidFill>
                <a:effectLst/>
                <a:latin typeface="+mn-lt"/>
                <a:ea typeface="+mn-ea"/>
                <a:cs typeface="+mn-cs"/>
              </a:rPr>
              <a:t>I hope this helped and please remember you can lean on us for more help as we continue with community</a:t>
            </a:r>
            <a:r>
              <a:rPr lang="en-US" sz="1100" u="none" strike="noStrike" kern="1200" baseline="0" dirty="0" smtClean="0">
                <a:solidFill>
                  <a:schemeClr val="tx1"/>
                </a:solidFill>
                <a:effectLst/>
                <a:latin typeface="+mn-lt"/>
                <a:ea typeface="+mn-ea"/>
                <a:cs typeface="+mn-cs"/>
              </a:rPr>
              <a:t> outreach.</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47</a:t>
            </a:fld>
            <a:endParaRPr lang="en-US"/>
          </a:p>
        </p:txBody>
      </p:sp>
    </p:spTree>
    <p:extLst>
      <p:ext uri="{BB962C8B-B14F-4D97-AF65-F5344CB8AC3E}">
        <p14:creationId xmlns:p14="http://schemas.microsoft.com/office/powerpoint/2010/main" val="37003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Click to “Pre-test” slide. Pass out and explain pre-test surveys. Collect when they are done.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 will now take a pre-test survey to see what you know, how you feel, and what you can do about nail safety . It is multiple-choice and should take 10 minutes. If you don’t know the answer, just fill out what you think the answer might be.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Thanks, everyone. Let’s move on to the next topic: why are we doing this training?</a:t>
            </a:r>
            <a:endParaRPr lang="en-US" sz="110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make sure survey has questions on knowledge, attitude, and perceived skills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a:t>
            </a:fld>
            <a:endParaRPr lang="en-US"/>
          </a:p>
        </p:txBody>
      </p:sp>
    </p:spTree>
    <p:extLst>
      <p:ext uri="{BB962C8B-B14F-4D97-AF65-F5344CB8AC3E}">
        <p14:creationId xmlns:p14="http://schemas.microsoft.com/office/powerpoint/2010/main" val="255591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dirty="0"/>
              <a:t>Say: There are more than 375,000 nail technicians working in the United States who are exposed to health hazards every day, like:</a:t>
            </a:r>
            <a:endParaRPr lang="en-US" sz="1100" dirty="0"/>
          </a:p>
          <a:p>
            <a:pPr lvl="2"/>
            <a:endParaRPr lang="en-US" dirty="0"/>
          </a:p>
          <a:p>
            <a:pPr marL="174708" indent="-174708">
              <a:buFont typeface="Arial" pitchFamily="34" charset="0"/>
              <a:buChar char="•"/>
            </a:pPr>
            <a:r>
              <a:rPr lang="en-US" dirty="0"/>
              <a:t>Exposure to chemicals. These can be found in glues, polishes, removers, and other products.</a:t>
            </a:r>
            <a:endParaRPr lang="en-US" sz="1100" dirty="0"/>
          </a:p>
          <a:p>
            <a:pPr marL="174708" indent="-174708">
              <a:buFont typeface="Arial" pitchFamily="34" charset="0"/>
              <a:buChar char="•"/>
            </a:pPr>
            <a:r>
              <a:rPr lang="en-US" dirty="0"/>
              <a:t>Ergonomic strains, which affect the muscle, joints, etc... Many nail techs </a:t>
            </a:r>
            <a:r>
              <a:rPr lang="en-US" dirty="0" smtClean="0"/>
              <a:t>slouch over </a:t>
            </a:r>
            <a:r>
              <a:rPr lang="en-US" dirty="0"/>
              <a:t>the client’s hand or feet to see better or they do repetitive motions like filing nails.</a:t>
            </a:r>
            <a:endParaRPr lang="en-US" sz="1100" dirty="0"/>
          </a:p>
          <a:p>
            <a:pPr marL="174708" indent="-174708">
              <a:buFont typeface="Arial" pitchFamily="34" charset="0"/>
              <a:buChar char="•"/>
            </a:pPr>
            <a:r>
              <a:rPr lang="en-US" dirty="0"/>
              <a:t>Risk of infection. Many nail techs touch their clients without gloves, masks, or other protective gear. If there is blood or body fluid, </a:t>
            </a:r>
            <a:r>
              <a:rPr lang="en-US" dirty="0" smtClean="0"/>
              <a:t>that</a:t>
            </a:r>
            <a:r>
              <a:rPr lang="en-US" baseline="0" dirty="0" smtClean="0"/>
              <a:t> is </a:t>
            </a:r>
            <a:r>
              <a:rPr lang="en-US" dirty="0" smtClean="0"/>
              <a:t>a </a:t>
            </a:r>
            <a:r>
              <a:rPr lang="en-US" dirty="0"/>
              <a:t>hazard.</a:t>
            </a:r>
            <a:endParaRPr lang="en-US" sz="1000" dirty="0"/>
          </a:p>
          <a:p>
            <a:pPr lvl="0"/>
            <a:endParaRPr lang="en-US" sz="1000" dirty="0"/>
          </a:p>
          <a:p>
            <a:pPr lvl="0"/>
            <a:r>
              <a:rPr lang="en-US" dirty="0" smtClean="0"/>
              <a:t>Transition:</a:t>
            </a:r>
            <a:r>
              <a:rPr lang="en-US" baseline="0" dirty="0" smtClean="0"/>
              <a:t> </a:t>
            </a:r>
            <a:r>
              <a:rPr lang="en-US" dirty="0" smtClean="0"/>
              <a:t>Before </a:t>
            </a:r>
            <a:r>
              <a:rPr lang="en-US" dirty="0"/>
              <a:t>we cover each of these hazards, we need to talk about the organizations we will be representing</a:t>
            </a:r>
          </a:p>
        </p:txBody>
      </p:sp>
      <p:sp>
        <p:nvSpPr>
          <p:cNvPr id="4" name="Slide Number Placeholder 3"/>
          <p:cNvSpPr>
            <a:spLocks noGrp="1"/>
          </p:cNvSpPr>
          <p:nvPr>
            <p:ph type="sldNum" sz="quarter" idx="10"/>
          </p:nvPr>
        </p:nvSpPr>
        <p:spPr/>
        <p:txBody>
          <a:bodyPr/>
          <a:lstStyle/>
          <a:p>
            <a:fld id="{0E0E4A1B-F5CD-4AF7-894D-4A67A72467C1}" type="slidenum">
              <a:rPr lang="en-US" smtClean="0"/>
              <a:t>6</a:t>
            </a:fld>
            <a:endParaRPr lang="en-US"/>
          </a:p>
        </p:txBody>
      </p:sp>
    </p:spTree>
    <p:extLst>
      <p:ext uri="{BB962C8B-B14F-4D97-AF65-F5344CB8AC3E}">
        <p14:creationId xmlns:p14="http://schemas.microsoft.com/office/powerpoint/2010/main" val="229902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change slide to “1. Why are we doing this training?”</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To respond to the problem of worker safety, BPSOS is working with OSHA to talk about how we can improve the health of our community’s nail workers. To introduce OSHA, OSHA stands for: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-Occupational</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-Safety and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-Health</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-Administration</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It is a federal department whose job is to make sure that workers are safe and healthy in their workplace. They have been trying to reach Vietnamese people in the nail industry but because of barriers like language and culture, they have been funding us through the Harwood Grant Program to reach them. The Susan Harwood Training Grants target groups who are under-served, have low-English literacy, and work in high-hazard industries.</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To introduce ourselves, BPSOS is a nonprofit organization that serves the needs of the community in Orange County. We work with mostly Vietnamese Americans and have been since 1980. We provide services like: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-ESL and Citizenship classes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-Support for Children with Disabilities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-and now Nail Salon safety training</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 also have many students and staff who are either working or who are connected to nail workers.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7</a:t>
            </a:fld>
            <a:endParaRPr lang="en-US"/>
          </a:p>
        </p:txBody>
      </p:sp>
    </p:spTree>
    <p:extLst>
      <p:ext uri="{BB962C8B-B14F-4D97-AF65-F5344CB8AC3E}">
        <p14:creationId xmlns:p14="http://schemas.microsoft.com/office/powerpoint/2010/main" val="229902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strike="noStrike" kern="1200" dirty="0" smtClean="0">
                <a:solidFill>
                  <a:schemeClr val="tx1"/>
                </a:solidFill>
                <a:effectLst/>
                <a:latin typeface="+mn-lt"/>
                <a:ea typeface="+mn-ea"/>
                <a:cs typeface="+mn-cs"/>
              </a:rPr>
              <a:t>Transition:</a:t>
            </a:r>
            <a:r>
              <a:rPr lang="en-US" sz="1200" u="none" strike="noStrike" kern="1200" dirty="0" smtClean="0">
                <a:solidFill>
                  <a:schemeClr val="tx1"/>
                </a:solidFill>
                <a:effectLst/>
                <a:latin typeface="+mn-lt"/>
                <a:ea typeface="+mn-ea"/>
                <a:cs typeface="+mn-cs"/>
              </a:rPr>
              <a:t> Now that we’ve covered who is funding and organizing the program, let’s start with the actual training material: the 3 kinds of hazards that can be found in a nail salon.</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8</a:t>
            </a:fld>
            <a:endParaRPr lang="en-US"/>
          </a:p>
        </p:txBody>
      </p:sp>
    </p:spTree>
    <p:extLst>
      <p:ext uri="{BB962C8B-B14F-4D97-AF65-F5344CB8AC3E}">
        <p14:creationId xmlns:p14="http://schemas.microsoft.com/office/powerpoint/2010/main" val="143268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dirty="0"/>
              <a:t>Say: The first type of hazard is chemical:</a:t>
            </a:r>
            <a:endParaRPr lang="en-US" sz="1100" dirty="0"/>
          </a:p>
          <a:p>
            <a:pPr lvl="0"/>
            <a:endParaRPr lang="en-US" sz="1100" dirty="0"/>
          </a:p>
          <a:p>
            <a:pPr lvl="0"/>
            <a:r>
              <a:rPr lang="en-US" dirty="0"/>
              <a:t>Nail polish, nail polish remover, acrylic nail liquid, nail glue remover all can:</a:t>
            </a:r>
            <a:endParaRPr lang="en-US" sz="1100" dirty="0"/>
          </a:p>
          <a:p>
            <a:pPr marL="174708" indent="-174708">
              <a:buFont typeface="Arial" pitchFamily="34" charset="0"/>
              <a:buChar char="•"/>
            </a:pPr>
            <a:r>
              <a:rPr lang="en-US" dirty="0"/>
              <a:t>Irritate mouth, throat, and lungs if they accidentally touch food or cigarettes or if they are inhaled </a:t>
            </a:r>
            <a:endParaRPr lang="en-US" sz="1100" dirty="0"/>
          </a:p>
          <a:p>
            <a:pPr marL="174708" indent="-174708">
              <a:buFont typeface="Arial" pitchFamily="34" charset="0"/>
              <a:buChar char="•"/>
            </a:pPr>
            <a:r>
              <a:rPr lang="en-US" dirty="0"/>
              <a:t>Irritate skin or eyes</a:t>
            </a:r>
            <a:endParaRPr lang="en-US" sz="1100" dirty="0"/>
          </a:p>
          <a:p>
            <a:pPr marL="174708" indent="-174708">
              <a:buFont typeface="Arial" pitchFamily="34" charset="0"/>
              <a:buChar char="•"/>
            </a:pPr>
            <a:r>
              <a:rPr lang="en-US" dirty="0"/>
              <a:t>Or cause asthma, fainting, or nausea</a:t>
            </a:r>
            <a:endParaRPr lang="en-US" sz="1100" dirty="0"/>
          </a:p>
          <a:p>
            <a:pPr lvl="1"/>
            <a:endParaRPr lang="en-US" dirty="0"/>
          </a:p>
          <a:p>
            <a:pPr lvl="0"/>
            <a:r>
              <a:rPr lang="en-US" dirty="0"/>
              <a:t>Some people may say that they’re used to the smell or they can’t smell anything from the chemicals they use. This does not mean that they are harmless. You still need to protect yourself. These products can also cause long-term problems like:</a:t>
            </a:r>
          </a:p>
          <a:p>
            <a:pPr marL="174708" indent="-174708">
              <a:buFont typeface="Arial" pitchFamily="34" charset="0"/>
              <a:buChar char="•"/>
            </a:pPr>
            <a:r>
              <a:rPr lang="en-US" dirty="0"/>
              <a:t>damage to your liver/kidney or pregnancy complications.</a:t>
            </a:r>
            <a:endParaRPr lang="en-US" sz="1100" dirty="0"/>
          </a:p>
        </p:txBody>
      </p:sp>
      <p:sp>
        <p:nvSpPr>
          <p:cNvPr id="4" name="Slide Number Placeholder 3"/>
          <p:cNvSpPr>
            <a:spLocks noGrp="1"/>
          </p:cNvSpPr>
          <p:nvPr>
            <p:ph type="sldNum" sz="quarter" idx="10"/>
          </p:nvPr>
        </p:nvSpPr>
        <p:spPr/>
        <p:txBody>
          <a:bodyPr/>
          <a:lstStyle/>
          <a:p>
            <a:fld id="{0E0E4A1B-F5CD-4AF7-894D-4A67A72467C1}" type="slidenum">
              <a:rPr lang="en-US" smtClean="0"/>
              <a:t>9</a:t>
            </a:fld>
            <a:endParaRPr lang="en-US"/>
          </a:p>
        </p:txBody>
      </p:sp>
    </p:spTree>
    <p:extLst>
      <p:ext uri="{BB962C8B-B14F-4D97-AF65-F5344CB8AC3E}">
        <p14:creationId xmlns:p14="http://schemas.microsoft.com/office/powerpoint/2010/main" val="124353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A6AA8-A04B-4104-9AE2-BD48D340E27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0BF79-FAC6-4A96-8DE1-F7B82E2E1652}"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B90D90-AA62-404D-A741-635B4370F9CB}" type="datetimeFigureOut">
              <a:rPr lang="en-US" smtClean="0"/>
              <a:t>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1/6/2022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CBC48EC7-AF6A-48D3-8284-14BACBEBDD84}" type="datetimeFigureOut">
              <a:rPr lang="en-US" smtClean="0"/>
              <a:t>1/6/2022</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9.emf"/><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6FC2-74D6-449E-8226-2E6179C5EE73}"/>
              </a:ext>
            </a:extLst>
          </p:cNvPr>
          <p:cNvSpPr>
            <a:spLocks noGrp="1"/>
          </p:cNvSpPr>
          <p:nvPr>
            <p:ph type="ctrTitle"/>
          </p:nvPr>
        </p:nvSpPr>
        <p:spPr>
          <a:xfrm rot="19569081">
            <a:off x="4508843" y="2009588"/>
            <a:ext cx="7531497" cy="3146206"/>
          </a:xfrm>
        </p:spPr>
        <p:txBody>
          <a:bodyPr/>
          <a:lstStyle/>
          <a:p>
            <a:r>
              <a:rPr lang="en-US" sz="4800" b="1" dirty="0" smtClean="0"/>
              <a:t>BPSOS Worker </a:t>
            </a:r>
            <a:r>
              <a:rPr lang="en-US" sz="4800" b="1" dirty="0"/>
              <a:t>Program</a:t>
            </a:r>
            <a:r>
              <a:rPr lang="en-US" sz="4800" b="1" dirty="0" smtClean="0"/>
              <a:t>:</a:t>
            </a:r>
            <a:br>
              <a:rPr lang="en-US" sz="4800" b="1" dirty="0" smtClean="0"/>
            </a:br>
            <a:r>
              <a:rPr lang="en-US" sz="2400" dirty="0" smtClean="0"/>
              <a:t>Nail salon Health &amp; Safety of Vietnamese Workers and Employers</a:t>
            </a:r>
            <a:br>
              <a:rPr lang="en-US" sz="2400" dirty="0" smtClean="0"/>
            </a:br>
            <a:r>
              <a:rPr lang="en-US" sz="1000" dirty="0"/>
              <a:t/>
            </a:r>
            <a:br>
              <a:rPr lang="en-US" sz="1000" dirty="0"/>
            </a:br>
            <a:r>
              <a:rPr lang="en-US" sz="800" i="1" dirty="0"/>
              <a:t>This material was produced under grant number SH-05066-SH8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r>
              <a:rPr lang="en-US" sz="1000" dirty="0"/>
              <a:t/>
            </a:r>
            <a:br>
              <a:rPr lang="en-US" sz="1000" dirty="0"/>
            </a:br>
            <a:endParaRPr lang="en-US" sz="1000" dirty="0"/>
          </a:p>
        </p:txBody>
      </p:sp>
      <p:sp>
        <p:nvSpPr>
          <p:cNvPr id="3" name="Subtitle 2">
            <a:extLst>
              <a:ext uri="{FF2B5EF4-FFF2-40B4-BE49-F238E27FC236}">
                <a16:creationId xmlns:a16="http://schemas.microsoft.com/office/drawing/2014/main" id="{863C17C3-A931-4FDE-9A1F-28F856BA6CB0}"/>
              </a:ext>
            </a:extLst>
          </p:cNvPr>
          <p:cNvSpPr>
            <a:spLocks noGrp="1"/>
          </p:cNvSpPr>
          <p:nvPr>
            <p:ph type="subTitle" idx="1"/>
          </p:nvPr>
        </p:nvSpPr>
        <p:spPr>
          <a:xfrm>
            <a:off x="1860679" y="6027575"/>
            <a:ext cx="1498341" cy="436635"/>
          </a:xfrm>
        </p:spPr>
        <p:txBody>
          <a:bodyPr/>
          <a:lstStyle/>
          <a:p>
            <a:r>
              <a:rPr lang="en-US" b="1" dirty="0"/>
              <a:t>Welcome!</a:t>
            </a:r>
          </a:p>
        </p:txBody>
      </p:sp>
    </p:spTree>
    <p:extLst>
      <p:ext uri="{BB962C8B-B14F-4D97-AF65-F5344CB8AC3E}">
        <p14:creationId xmlns:p14="http://schemas.microsoft.com/office/powerpoint/2010/main" val="276221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2B: Match the Symptom to the Body Part Activity</a:t>
            </a:r>
            <a:endParaRPr lang="en-US" dirty="0"/>
          </a:p>
        </p:txBody>
      </p:sp>
      <p:pic>
        <p:nvPicPr>
          <p:cNvPr id="10" name="Content Placeholder 9" title="body part activity"/>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280902" y="895739"/>
            <a:ext cx="7292307" cy="5698100"/>
          </a:xfrm>
        </p:spPr>
      </p:pic>
    </p:spTree>
    <p:extLst>
      <p:ext uri="{BB962C8B-B14F-4D97-AF65-F5344CB8AC3E}">
        <p14:creationId xmlns:p14="http://schemas.microsoft.com/office/powerpoint/2010/main" val="992060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527455" cy="3712464"/>
          </a:xfrm>
        </p:spPr>
        <p:txBody>
          <a:bodyPr>
            <a:noAutofit/>
          </a:bodyPr>
          <a:lstStyle/>
          <a:p>
            <a:pPr>
              <a:buFont typeface="Arial" pitchFamily="34" charset="0"/>
              <a:buChar char="•"/>
            </a:pPr>
            <a:r>
              <a:rPr lang="en-US" sz="2400" b="0" u="sng" dirty="0" smtClean="0"/>
              <a:t>The “Toxic Trio” </a:t>
            </a:r>
            <a:endParaRPr lang="en-US" sz="2400" b="0" u="sng" dirty="0"/>
          </a:p>
          <a:p>
            <a:pPr lvl="2">
              <a:buFont typeface="Arial" pitchFamily="34" charset="0"/>
              <a:buChar char="•"/>
            </a:pPr>
            <a:r>
              <a:rPr lang="en-US" sz="2400" b="1" dirty="0" err="1"/>
              <a:t>D</a:t>
            </a:r>
            <a:r>
              <a:rPr lang="en-US" sz="2400" b="1" dirty="0" err="1" smtClean="0"/>
              <a:t>ibutyl</a:t>
            </a:r>
            <a:r>
              <a:rPr lang="en-US" sz="2400" b="1" dirty="0" smtClean="0"/>
              <a:t> </a:t>
            </a:r>
            <a:r>
              <a:rPr lang="en-US" sz="2400" b="1" dirty="0"/>
              <a:t>P</a:t>
            </a:r>
            <a:r>
              <a:rPr lang="en-US" sz="2400" b="1" dirty="0" smtClean="0"/>
              <a:t>hthalate </a:t>
            </a:r>
            <a:r>
              <a:rPr lang="en-US" sz="2400" dirty="0" smtClean="0"/>
              <a:t>(nail polish): </a:t>
            </a:r>
            <a:r>
              <a:rPr lang="en-US" sz="2400" dirty="0"/>
              <a:t>liver/kidney damage, pregnancy </a:t>
            </a:r>
            <a:r>
              <a:rPr lang="en-US" sz="2400" dirty="0" smtClean="0"/>
              <a:t>complications</a:t>
            </a:r>
          </a:p>
          <a:p>
            <a:pPr lvl="2">
              <a:buFont typeface="Arial" pitchFamily="34" charset="0"/>
              <a:buChar char="•"/>
            </a:pPr>
            <a:r>
              <a:rPr lang="en-US" sz="2400" b="1" dirty="0"/>
              <a:t>Formaldehyde </a:t>
            </a:r>
            <a:r>
              <a:rPr lang="en-US" sz="2400" dirty="0" smtClean="0"/>
              <a:t>(nail </a:t>
            </a:r>
            <a:r>
              <a:rPr lang="en-US" sz="2400" dirty="0"/>
              <a:t>polish</a:t>
            </a:r>
            <a:r>
              <a:rPr lang="en-US" sz="2400" dirty="0" smtClean="0"/>
              <a:t>): </a:t>
            </a:r>
            <a:r>
              <a:rPr lang="en-US" sz="2400" dirty="0"/>
              <a:t>cancer</a:t>
            </a:r>
          </a:p>
          <a:p>
            <a:pPr lvl="2">
              <a:buFont typeface="Arial" pitchFamily="34" charset="0"/>
              <a:buChar char="•"/>
            </a:pPr>
            <a:r>
              <a:rPr lang="en-US" sz="2400" b="1" dirty="0"/>
              <a:t>Toluene</a:t>
            </a:r>
            <a:r>
              <a:rPr lang="en-US" sz="2400" dirty="0"/>
              <a:t> </a:t>
            </a:r>
            <a:r>
              <a:rPr lang="en-US" sz="2400" dirty="0" smtClean="0"/>
              <a:t>(nail polish</a:t>
            </a:r>
            <a:r>
              <a:rPr lang="en-US" sz="2400" dirty="0"/>
              <a:t>, nail glue</a:t>
            </a:r>
            <a:r>
              <a:rPr lang="en-US" sz="2400" dirty="0" smtClean="0"/>
              <a:t>): </a:t>
            </a:r>
            <a:r>
              <a:rPr lang="en-US" sz="2400" dirty="0"/>
              <a:t>liver/kidney damage, pregnancy </a:t>
            </a:r>
            <a:r>
              <a:rPr lang="en-US" sz="2400" dirty="0" smtClean="0"/>
              <a:t>complications</a:t>
            </a:r>
            <a:endParaRPr lang="en-US" sz="2400" dirty="0"/>
          </a:p>
        </p:txBody>
      </p:sp>
      <p:pic>
        <p:nvPicPr>
          <p:cNvPr id="5" name="Content Placeholder 4" title="chemical warning"/>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196233" y="773679"/>
            <a:ext cx="3739243" cy="3739243"/>
          </a:xfrm>
        </p:spPr>
      </p:pic>
      <p:sp>
        <p:nvSpPr>
          <p:cNvPr id="2" name="Title 1"/>
          <p:cNvSpPr>
            <a:spLocks noGrp="1"/>
          </p:cNvSpPr>
          <p:nvPr>
            <p:ph type="title"/>
          </p:nvPr>
        </p:nvSpPr>
        <p:spPr/>
        <p:txBody>
          <a:bodyPr/>
          <a:lstStyle/>
          <a:p>
            <a:r>
              <a:rPr lang="en-US" dirty="0" smtClean="0"/>
              <a:t>2C: Chemicals to avoid</a:t>
            </a:r>
            <a:endParaRPr lang="en-US" dirty="0"/>
          </a:p>
        </p:txBody>
      </p:sp>
    </p:spTree>
    <p:extLst>
      <p:ext uri="{BB962C8B-B14F-4D97-AF65-F5344CB8AC3E}">
        <p14:creationId xmlns:p14="http://schemas.microsoft.com/office/powerpoint/2010/main" val="3366162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527455" cy="3712464"/>
          </a:xfrm>
        </p:spPr>
        <p:txBody>
          <a:bodyPr>
            <a:noAutofit/>
          </a:bodyPr>
          <a:lstStyle/>
          <a:p>
            <a:pPr lvl="1">
              <a:buFont typeface="Arial" pitchFamily="34" charset="0"/>
              <a:buChar char="•"/>
            </a:pPr>
            <a:r>
              <a:rPr lang="en-US" u="sng" dirty="0"/>
              <a:t>The Other Toxic Four:</a:t>
            </a:r>
          </a:p>
          <a:p>
            <a:pPr lvl="2">
              <a:buFont typeface="Arial" pitchFamily="34" charset="0"/>
              <a:buChar char="•"/>
            </a:pPr>
            <a:r>
              <a:rPr lang="en-US" sz="2400" b="1" dirty="0"/>
              <a:t>Ethyl methacrylate *EMA* </a:t>
            </a:r>
            <a:r>
              <a:rPr lang="en-US" sz="2400" dirty="0"/>
              <a:t>(acrylic nail liquid): pregnancy complications</a:t>
            </a:r>
          </a:p>
          <a:p>
            <a:pPr lvl="2">
              <a:buFont typeface="Arial" pitchFamily="34" charset="0"/>
              <a:buChar char="•"/>
            </a:pPr>
            <a:r>
              <a:rPr lang="en-US" sz="2400" b="1" dirty="0"/>
              <a:t>Formalin:</a:t>
            </a:r>
            <a:r>
              <a:rPr lang="en-US" sz="2400" dirty="0"/>
              <a:t>(nail hardener): breathing problems, cancer</a:t>
            </a:r>
          </a:p>
          <a:p>
            <a:pPr lvl="2"/>
            <a:r>
              <a:rPr lang="en-US" sz="2400" b="1" dirty="0"/>
              <a:t>Methyl methacrylate *MMA* </a:t>
            </a:r>
            <a:r>
              <a:rPr lang="en-US" sz="2400" dirty="0"/>
              <a:t>(nail primer): breathing problems </a:t>
            </a:r>
          </a:p>
          <a:p>
            <a:pPr lvl="2"/>
            <a:r>
              <a:rPr lang="en-US" sz="2400" b="1" dirty="0"/>
              <a:t>Titanium dioxide </a:t>
            </a:r>
            <a:r>
              <a:rPr lang="en-US" sz="2400" dirty="0"/>
              <a:t>(nail polish, artificial nail powder): lung fibrosis, cancer </a:t>
            </a:r>
          </a:p>
        </p:txBody>
      </p:sp>
      <p:pic>
        <p:nvPicPr>
          <p:cNvPr id="5" name="Content Placeholder 4" title="chemical warning"/>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7644105" y="736357"/>
            <a:ext cx="3720582" cy="3720582"/>
          </a:xfrm>
        </p:spPr>
      </p:pic>
      <p:sp>
        <p:nvSpPr>
          <p:cNvPr id="2" name="Title 1"/>
          <p:cNvSpPr>
            <a:spLocks noGrp="1"/>
          </p:cNvSpPr>
          <p:nvPr>
            <p:ph type="title"/>
          </p:nvPr>
        </p:nvSpPr>
        <p:spPr/>
        <p:txBody>
          <a:bodyPr/>
          <a:lstStyle/>
          <a:p>
            <a:r>
              <a:rPr lang="en-US" dirty="0" smtClean="0"/>
              <a:t>2 C: Chemicals to avoid</a:t>
            </a:r>
            <a:endParaRPr lang="en-US" dirty="0"/>
          </a:p>
        </p:txBody>
      </p:sp>
    </p:spTree>
    <p:extLst>
      <p:ext uri="{BB962C8B-B14F-4D97-AF65-F5344CB8AC3E}">
        <p14:creationId xmlns:p14="http://schemas.microsoft.com/office/powerpoint/2010/main" val="3959998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365760"/>
            <a:ext cx="2359353" cy="1282170"/>
          </a:xfrm>
        </p:spPr>
        <p:txBody>
          <a:bodyPr/>
          <a:lstStyle/>
          <a:p>
            <a:r>
              <a:rPr lang="en-US" dirty="0" smtClean="0"/>
              <a:t>SDS Example</a:t>
            </a:r>
            <a:endParaRPr lang="en-US" dirty="0"/>
          </a:p>
        </p:txBody>
      </p:sp>
      <p:pic>
        <p:nvPicPr>
          <p:cNvPr id="7" name="Content Placeholder 6" title="sds exampl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396341" y="0"/>
            <a:ext cx="5301009" cy="6858000"/>
          </a:xfrm>
        </p:spPr>
      </p:pic>
    </p:spTree>
    <p:extLst>
      <p:ext uri="{BB962C8B-B14F-4D97-AF65-F5344CB8AC3E}">
        <p14:creationId xmlns:p14="http://schemas.microsoft.com/office/powerpoint/2010/main" val="3401161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marL="237744" lvl="2" indent="0">
              <a:buNone/>
            </a:pPr>
            <a:r>
              <a:rPr lang="en-US" sz="2400" dirty="0" smtClean="0"/>
              <a:t>Most important:</a:t>
            </a:r>
          </a:p>
          <a:p>
            <a:pPr marL="694944" lvl="2" indent="-457200">
              <a:buFont typeface="+mj-lt"/>
              <a:buAutoNum type="arabicPeriod"/>
            </a:pPr>
            <a:r>
              <a:rPr lang="en-US" sz="2400" dirty="0" smtClean="0"/>
              <a:t>How </a:t>
            </a:r>
            <a:r>
              <a:rPr lang="en-US" sz="2400" dirty="0"/>
              <a:t>to clean it up if it spills </a:t>
            </a:r>
            <a:r>
              <a:rPr lang="en-US" sz="2400" dirty="0" smtClean="0"/>
              <a:t>accidentally</a:t>
            </a:r>
            <a:endParaRPr lang="en-US" sz="2400" dirty="0"/>
          </a:p>
          <a:p>
            <a:pPr marL="694944" lvl="2" indent="-457200">
              <a:buFont typeface="+mj-lt"/>
              <a:buAutoNum type="arabicPeriod"/>
            </a:pPr>
            <a:r>
              <a:rPr lang="en-US" sz="2400" dirty="0" smtClean="0"/>
              <a:t>What </a:t>
            </a:r>
            <a:r>
              <a:rPr lang="en-US" sz="2400" dirty="0"/>
              <a:t>equipment you should use in handling </a:t>
            </a:r>
            <a:r>
              <a:rPr lang="en-US" sz="2400" dirty="0" smtClean="0"/>
              <a:t>it</a:t>
            </a:r>
            <a:endParaRPr lang="en-US" sz="2400" dirty="0"/>
          </a:p>
          <a:p>
            <a:pPr marL="694944" lvl="2" indent="-457200">
              <a:buFont typeface="+mj-lt"/>
              <a:buAutoNum type="arabicPeriod"/>
            </a:pPr>
            <a:r>
              <a:rPr lang="en-US" sz="2400" dirty="0" smtClean="0"/>
              <a:t>What </a:t>
            </a:r>
            <a:r>
              <a:rPr lang="en-US" sz="2400" dirty="0"/>
              <a:t>you should if you are exposed to the </a:t>
            </a:r>
            <a:r>
              <a:rPr lang="en-US" sz="2400" dirty="0" smtClean="0"/>
              <a:t>chemical</a:t>
            </a:r>
            <a:endParaRPr lang="en-US" sz="2400" dirty="0"/>
          </a:p>
        </p:txBody>
      </p:sp>
      <p:pic>
        <p:nvPicPr>
          <p:cNvPr id="7" name="Content Placeholder 6" title="sds exampl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790765" y="9156"/>
            <a:ext cx="3886199" cy="5027638"/>
          </a:xfrm>
        </p:spPr>
      </p:pic>
      <p:sp>
        <p:nvSpPr>
          <p:cNvPr id="4" name="Title 3"/>
          <p:cNvSpPr>
            <a:spLocks noGrp="1"/>
          </p:cNvSpPr>
          <p:nvPr>
            <p:ph type="title"/>
          </p:nvPr>
        </p:nvSpPr>
        <p:spPr/>
        <p:txBody>
          <a:bodyPr/>
          <a:lstStyle/>
          <a:p>
            <a:r>
              <a:rPr lang="en-US" dirty="0" smtClean="0"/>
              <a:t>2D: Safety Data Sheets (SDS)</a:t>
            </a:r>
            <a:endParaRPr lang="en-US" dirty="0"/>
          </a:p>
        </p:txBody>
      </p:sp>
    </p:spTree>
    <p:extLst>
      <p:ext uri="{BB962C8B-B14F-4D97-AF65-F5344CB8AC3E}">
        <p14:creationId xmlns:p14="http://schemas.microsoft.com/office/powerpoint/2010/main" val="455641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39" y="365760"/>
            <a:ext cx="10564761" cy="548640"/>
          </a:xfrm>
        </p:spPr>
        <p:txBody>
          <a:bodyPr/>
          <a:lstStyle/>
          <a:p>
            <a:r>
              <a:rPr lang="en-US" dirty="0"/>
              <a:t>2E: “Safe Nail Salons”</a:t>
            </a:r>
          </a:p>
        </p:txBody>
      </p:sp>
      <p:sp>
        <p:nvSpPr>
          <p:cNvPr id="3" name="Text Placeholder 2"/>
          <p:cNvSpPr>
            <a:spLocks noGrp="1"/>
          </p:cNvSpPr>
          <p:nvPr>
            <p:ph type="body" idx="1"/>
          </p:nvPr>
        </p:nvSpPr>
        <p:spPr>
          <a:xfrm>
            <a:off x="634179" y="1224117"/>
            <a:ext cx="4793227" cy="884902"/>
          </a:xfrm>
        </p:spPr>
        <p:txBody>
          <a:bodyPr anchor="t">
            <a:normAutofit lnSpcReduction="10000"/>
          </a:bodyPr>
          <a:lstStyle/>
          <a:p>
            <a:r>
              <a:rPr lang="en-US" sz="2800" b="1" dirty="0"/>
              <a:t>Ventilation and Protective </a:t>
            </a:r>
            <a:r>
              <a:rPr lang="en-US" sz="2800" b="1" dirty="0" smtClean="0"/>
              <a:t>Masks</a:t>
            </a:r>
            <a:endParaRPr lang="en-US" sz="2800" b="1" dirty="0"/>
          </a:p>
        </p:txBody>
      </p:sp>
      <p:sp>
        <p:nvSpPr>
          <p:cNvPr id="4" name="Content Placeholder 3"/>
          <p:cNvSpPr>
            <a:spLocks noGrp="1"/>
          </p:cNvSpPr>
          <p:nvPr>
            <p:ph sz="half" idx="2"/>
          </p:nvPr>
        </p:nvSpPr>
        <p:spPr>
          <a:xfrm>
            <a:off x="648928" y="2433485"/>
            <a:ext cx="4999704" cy="2344993"/>
          </a:xfrm>
        </p:spPr>
        <p:txBody>
          <a:bodyPr/>
          <a:lstStyle/>
          <a:p>
            <a:pPr marL="0" lvl="1" indent="0" defTabSz="931774">
              <a:buNone/>
              <a:tabLst>
                <a:tab pos="989730" algn="l"/>
              </a:tabLst>
              <a:defRPr/>
            </a:pPr>
            <a:r>
              <a:rPr lang="en-US" dirty="0" smtClean="0">
                <a:solidFill>
                  <a:srgbClr val="000000"/>
                </a:solidFill>
              </a:rPr>
              <a:t>Play </a:t>
            </a:r>
            <a:r>
              <a:rPr lang="en-US" dirty="0">
                <a:solidFill>
                  <a:srgbClr val="000000"/>
                </a:solidFill>
              </a:rPr>
              <a:t>“</a:t>
            </a:r>
            <a:r>
              <a:rPr lang="en-US" dirty="0" err="1"/>
              <a:t>Mỹ</a:t>
            </a:r>
            <a:r>
              <a:rPr lang="en-US" dirty="0"/>
              <a:t> </a:t>
            </a:r>
            <a:r>
              <a:rPr lang="en-US" dirty="0" err="1"/>
              <a:t>Viện</a:t>
            </a:r>
            <a:r>
              <a:rPr lang="en-US" dirty="0"/>
              <a:t> </a:t>
            </a:r>
            <a:r>
              <a:rPr lang="en-US" dirty="0" err="1"/>
              <a:t>Làm</a:t>
            </a:r>
            <a:r>
              <a:rPr lang="en-US" dirty="0"/>
              <a:t> </a:t>
            </a:r>
            <a:r>
              <a:rPr lang="en-US" dirty="0" err="1"/>
              <a:t>Móng</a:t>
            </a:r>
            <a:r>
              <a:rPr lang="en-US" dirty="0"/>
              <a:t> An </a:t>
            </a:r>
            <a:r>
              <a:rPr lang="en-US" dirty="0" err="1"/>
              <a:t>Toàn</a:t>
            </a:r>
            <a:r>
              <a:rPr lang="en-US" dirty="0"/>
              <a:t> (Safe Nail Salons Pt. 1)” </a:t>
            </a:r>
            <a:endParaRPr lang="en-US" dirty="0" smtClean="0"/>
          </a:p>
          <a:p>
            <a:pPr marL="0" lvl="1" indent="0" defTabSz="931774">
              <a:buNone/>
              <a:tabLst>
                <a:tab pos="989730" algn="l"/>
              </a:tabLst>
              <a:defRPr/>
            </a:pPr>
            <a:r>
              <a:rPr lang="en-US" dirty="0" smtClean="0"/>
              <a:t>video </a:t>
            </a:r>
            <a:r>
              <a:rPr lang="en-US" b="1" dirty="0"/>
              <a:t>4:50-7:27</a:t>
            </a:r>
            <a:r>
              <a:rPr lang="en-US" dirty="0"/>
              <a:t> (2 mins, 37 secs</a:t>
            </a:r>
            <a:r>
              <a:rPr lang="en-US" dirty="0" smtClean="0"/>
              <a:t>)</a:t>
            </a:r>
          </a:p>
          <a:p>
            <a:pPr marL="0" lvl="1" indent="0" defTabSz="931774">
              <a:buNone/>
              <a:tabLst>
                <a:tab pos="989730" algn="l"/>
              </a:tabLst>
              <a:defRPr/>
            </a:pPr>
            <a:endParaRPr lang="en-US" dirty="0"/>
          </a:p>
          <a:p>
            <a:pPr marL="58738" indent="0" defTabSz="931774">
              <a:tabLst>
                <a:tab pos="989730" algn="l"/>
              </a:tabLst>
              <a:defRPr/>
            </a:pPr>
            <a:r>
              <a:rPr lang="en-US" dirty="0"/>
              <a:t>https://www.youtube.com/watch?v=PksAPhmm15M&amp;t=368s</a:t>
            </a:r>
          </a:p>
          <a:p>
            <a:endParaRPr lang="en-US" dirty="0"/>
          </a:p>
        </p:txBody>
      </p:sp>
      <p:sp>
        <p:nvSpPr>
          <p:cNvPr id="5" name="Text Placeholder 4"/>
          <p:cNvSpPr>
            <a:spLocks noGrp="1"/>
          </p:cNvSpPr>
          <p:nvPr>
            <p:ph type="body" sz="quarter" idx="3"/>
          </p:nvPr>
        </p:nvSpPr>
        <p:spPr>
          <a:xfrm>
            <a:off x="6489290" y="663677"/>
            <a:ext cx="5383162" cy="1666567"/>
          </a:xfrm>
        </p:spPr>
        <p:txBody>
          <a:bodyPr anchor="t">
            <a:noAutofit/>
          </a:bodyPr>
          <a:lstStyle/>
          <a:p>
            <a:r>
              <a:rPr lang="en-US" sz="2800" b="1" dirty="0">
                <a:solidFill>
                  <a:srgbClr val="000000"/>
                </a:solidFill>
              </a:rPr>
              <a:t>Protecting </a:t>
            </a:r>
            <a:r>
              <a:rPr lang="en-US" sz="2800" b="1" dirty="0" smtClean="0">
                <a:solidFill>
                  <a:srgbClr val="000000"/>
                </a:solidFill>
              </a:rPr>
              <a:t>skin, preventing </a:t>
            </a:r>
            <a:r>
              <a:rPr lang="en-US" sz="2800" b="1" dirty="0">
                <a:solidFill>
                  <a:srgbClr val="000000"/>
                </a:solidFill>
              </a:rPr>
              <a:t>chemical ingestion, and proper storage </a:t>
            </a:r>
          </a:p>
        </p:txBody>
      </p:sp>
      <p:sp>
        <p:nvSpPr>
          <p:cNvPr id="6" name="Content Placeholder 5"/>
          <p:cNvSpPr>
            <a:spLocks noGrp="1"/>
          </p:cNvSpPr>
          <p:nvPr>
            <p:ph sz="quarter" idx="4"/>
          </p:nvPr>
        </p:nvSpPr>
        <p:spPr>
          <a:xfrm>
            <a:off x="6356555" y="2448231"/>
            <a:ext cx="5265174" cy="2333079"/>
          </a:xfrm>
        </p:spPr>
        <p:txBody>
          <a:bodyPr/>
          <a:lstStyle/>
          <a:p>
            <a:pPr marL="0" lvl="1" indent="0" defTabSz="931774">
              <a:buNone/>
              <a:tabLst>
                <a:tab pos="989730" algn="l"/>
              </a:tabLst>
              <a:defRPr/>
            </a:pPr>
            <a:r>
              <a:rPr lang="en-US" dirty="0" smtClean="0">
                <a:solidFill>
                  <a:srgbClr val="000000"/>
                </a:solidFill>
              </a:rPr>
              <a:t>Play </a:t>
            </a:r>
            <a:r>
              <a:rPr lang="en-US" dirty="0">
                <a:solidFill>
                  <a:srgbClr val="000000"/>
                </a:solidFill>
              </a:rPr>
              <a:t>“</a:t>
            </a:r>
            <a:r>
              <a:rPr lang="en-US" dirty="0" err="1"/>
              <a:t>Mỹ</a:t>
            </a:r>
            <a:r>
              <a:rPr lang="en-US" dirty="0"/>
              <a:t> </a:t>
            </a:r>
            <a:r>
              <a:rPr lang="en-US" dirty="0" err="1"/>
              <a:t>Viện</a:t>
            </a:r>
            <a:r>
              <a:rPr lang="en-US" dirty="0"/>
              <a:t> </a:t>
            </a:r>
            <a:r>
              <a:rPr lang="en-US" dirty="0" err="1"/>
              <a:t>Làm</a:t>
            </a:r>
            <a:r>
              <a:rPr lang="en-US" dirty="0"/>
              <a:t> </a:t>
            </a:r>
            <a:r>
              <a:rPr lang="en-US" dirty="0" err="1"/>
              <a:t>Móng</a:t>
            </a:r>
            <a:r>
              <a:rPr lang="en-US" dirty="0"/>
              <a:t> An </a:t>
            </a:r>
            <a:r>
              <a:rPr lang="en-US" dirty="0" err="1"/>
              <a:t>Toàn</a:t>
            </a:r>
            <a:r>
              <a:rPr lang="en-US" dirty="0"/>
              <a:t> (Safe Nail Salons Pt. 1)” </a:t>
            </a:r>
            <a:endParaRPr lang="en-US" dirty="0" smtClean="0"/>
          </a:p>
          <a:p>
            <a:pPr marL="0" lvl="1" indent="0" defTabSz="931774">
              <a:buNone/>
              <a:tabLst>
                <a:tab pos="989730" algn="l"/>
              </a:tabLst>
              <a:defRPr/>
            </a:pPr>
            <a:r>
              <a:rPr lang="en-US" dirty="0" smtClean="0"/>
              <a:t>video </a:t>
            </a:r>
            <a:r>
              <a:rPr lang="en-US" b="1" dirty="0">
                <a:solidFill>
                  <a:srgbClr val="000000"/>
                </a:solidFill>
              </a:rPr>
              <a:t>0:27-2:10</a:t>
            </a:r>
            <a:r>
              <a:rPr lang="en-US" dirty="0">
                <a:solidFill>
                  <a:srgbClr val="000000"/>
                </a:solidFill>
              </a:rPr>
              <a:t> (1 min, 47 </a:t>
            </a:r>
            <a:r>
              <a:rPr lang="en-US" dirty="0" smtClean="0">
                <a:solidFill>
                  <a:srgbClr val="000000"/>
                </a:solidFill>
              </a:rPr>
              <a:t>secs)</a:t>
            </a:r>
          </a:p>
          <a:p>
            <a:pPr marL="0" lvl="1" indent="0" defTabSz="931774">
              <a:buNone/>
              <a:tabLst>
                <a:tab pos="989730" algn="l"/>
              </a:tabLst>
              <a:defRPr/>
            </a:pPr>
            <a:endParaRPr lang="en-US" dirty="0">
              <a:solidFill>
                <a:srgbClr val="000000"/>
              </a:solidFill>
            </a:endParaRPr>
          </a:p>
          <a:p>
            <a:pPr marL="0" lvl="1" indent="0" defTabSz="931774">
              <a:buNone/>
              <a:tabLst>
                <a:tab pos="989730" algn="l"/>
              </a:tabLst>
              <a:defRPr/>
            </a:pPr>
            <a:r>
              <a:rPr lang="en-US" sz="2400" b="1" dirty="0" smtClean="0"/>
              <a:t>https</a:t>
            </a:r>
            <a:r>
              <a:rPr lang="en-US" sz="2400" b="1" dirty="0"/>
              <a:t>://www.youtube.com/watch?v=XBLbKfbLQ2w</a:t>
            </a:r>
          </a:p>
          <a:p>
            <a:endParaRPr lang="en-US" dirty="0"/>
          </a:p>
        </p:txBody>
      </p:sp>
      <p:pic>
        <p:nvPicPr>
          <p:cNvPr id="7" name="Picture 6" title="Protective eye glass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3307" y="5120770"/>
            <a:ext cx="2932430" cy="1542422"/>
          </a:xfrm>
          <a:prstGeom prst="rect">
            <a:avLst/>
          </a:prstGeom>
        </p:spPr>
      </p:pic>
    </p:spTree>
    <p:extLst>
      <p:ext uri="{BB962C8B-B14F-4D97-AF65-F5344CB8AC3E}">
        <p14:creationId xmlns:p14="http://schemas.microsoft.com/office/powerpoint/2010/main" val="4246772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383731" cy="3712464"/>
          </a:xfrm>
        </p:spPr>
        <p:txBody>
          <a:bodyPr>
            <a:noAutofit/>
          </a:bodyPr>
          <a:lstStyle/>
          <a:p>
            <a:pPr marL="237744" lvl="2" indent="0" fontAlgn="base">
              <a:buNone/>
            </a:pPr>
            <a:r>
              <a:rPr lang="en-US" sz="2800" b="1" dirty="0" smtClean="0"/>
              <a:t>Equipment</a:t>
            </a:r>
            <a:endParaRPr lang="en-US" sz="2800" b="1" dirty="0"/>
          </a:p>
          <a:p>
            <a:pPr lvl="2" fontAlgn="base"/>
            <a:r>
              <a:rPr lang="en-US" sz="2800" dirty="0" smtClean="0"/>
              <a:t>Use </a:t>
            </a:r>
            <a:r>
              <a:rPr lang="en-US" sz="2800" dirty="0"/>
              <a:t>ventilated tables and ventilation </a:t>
            </a:r>
            <a:r>
              <a:rPr lang="en-US" sz="2800" dirty="0" smtClean="0"/>
              <a:t>machines</a:t>
            </a:r>
          </a:p>
          <a:p>
            <a:pPr lvl="2" fontAlgn="base"/>
            <a:r>
              <a:rPr lang="en-US" sz="2800" dirty="0" smtClean="0"/>
              <a:t>Keep exhaust </a:t>
            </a:r>
            <a:r>
              <a:rPr lang="en-US" sz="2800" dirty="0"/>
              <a:t>fans </a:t>
            </a:r>
            <a:r>
              <a:rPr lang="en-US" sz="2800" dirty="0" smtClean="0"/>
              <a:t>on</a:t>
            </a:r>
            <a:endParaRPr lang="en-US" sz="2800" dirty="0"/>
          </a:p>
          <a:p>
            <a:pPr lvl="2" fontAlgn="base"/>
            <a:r>
              <a:rPr lang="en-US" sz="2800" dirty="0" smtClean="0"/>
              <a:t>Keep the HVAC (Heating, Ventilation, Air Conditioning) system on</a:t>
            </a:r>
          </a:p>
        </p:txBody>
      </p:sp>
      <p:pic>
        <p:nvPicPr>
          <p:cNvPr id="4" name="Content Placeholder 3" title="ventilation"/>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918257" y="255736"/>
            <a:ext cx="3637448" cy="4554389"/>
          </a:xfrm>
        </p:spPr>
      </p:pic>
      <p:sp>
        <p:nvSpPr>
          <p:cNvPr id="2" name="Title 1"/>
          <p:cNvSpPr>
            <a:spLocks noGrp="1"/>
          </p:cNvSpPr>
          <p:nvPr>
            <p:ph type="title"/>
          </p:nvPr>
        </p:nvSpPr>
        <p:spPr/>
        <p:txBody>
          <a:bodyPr>
            <a:normAutofit/>
          </a:bodyPr>
          <a:lstStyle/>
          <a:p>
            <a:r>
              <a:rPr lang="en-US" dirty="0" smtClean="0"/>
              <a:t>2E: Ventilation</a:t>
            </a:r>
            <a:endParaRPr lang="en-US" dirty="0"/>
          </a:p>
        </p:txBody>
      </p:sp>
    </p:spTree>
    <p:extLst>
      <p:ext uri="{BB962C8B-B14F-4D97-AF65-F5344CB8AC3E}">
        <p14:creationId xmlns:p14="http://schemas.microsoft.com/office/powerpoint/2010/main" val="718823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r>
              <a:rPr lang="en-US" sz="2400" dirty="0"/>
              <a:t>Practices</a:t>
            </a:r>
          </a:p>
          <a:p>
            <a:pPr marL="457200" indent="-457200">
              <a:buFont typeface="Wingdings" pitchFamily="2" charset="2"/>
              <a:buChar char="§"/>
            </a:pPr>
            <a:r>
              <a:rPr lang="en-US" sz="2400" b="0" dirty="0"/>
              <a:t>Tightly close chemical and nail polish bottles</a:t>
            </a:r>
          </a:p>
          <a:p>
            <a:pPr marL="457200" indent="-457200">
              <a:buFont typeface="Wingdings" pitchFamily="2" charset="2"/>
              <a:buChar char="§"/>
            </a:pPr>
            <a:r>
              <a:rPr lang="en-US" sz="2400" b="0" dirty="0"/>
              <a:t>Open doors and windows</a:t>
            </a:r>
          </a:p>
          <a:p>
            <a:pPr marL="457200" indent="-457200">
              <a:buFont typeface="Wingdings" pitchFamily="2" charset="2"/>
              <a:buChar char="§"/>
            </a:pPr>
            <a:r>
              <a:rPr lang="en-US" sz="2400" b="0" dirty="0"/>
              <a:t>Place fans on one end of the salon to push air to the other side</a:t>
            </a:r>
          </a:p>
          <a:p>
            <a:pPr marL="457200" indent="-457200">
              <a:buFont typeface="Wingdings" pitchFamily="2" charset="2"/>
              <a:buChar char="§"/>
            </a:pPr>
            <a:r>
              <a:rPr lang="en-US" sz="2400" b="0" dirty="0"/>
              <a:t>Take a break </a:t>
            </a:r>
            <a:r>
              <a:rPr lang="en-US" sz="2400" b="0" dirty="0" smtClean="0"/>
              <a:t>outside</a:t>
            </a:r>
            <a:endParaRPr lang="en-US" sz="2400" b="0" dirty="0"/>
          </a:p>
        </p:txBody>
      </p:sp>
      <p:sp>
        <p:nvSpPr>
          <p:cNvPr id="2" name="Title 1"/>
          <p:cNvSpPr>
            <a:spLocks noGrp="1"/>
          </p:cNvSpPr>
          <p:nvPr>
            <p:ph type="title"/>
          </p:nvPr>
        </p:nvSpPr>
        <p:spPr/>
        <p:txBody>
          <a:bodyPr>
            <a:normAutofit/>
          </a:bodyPr>
          <a:lstStyle/>
          <a:p>
            <a:r>
              <a:rPr lang="en-US" dirty="0" smtClean="0"/>
              <a:t>2E: Ventilation cont.</a:t>
            </a:r>
            <a:endParaRPr lang="en-US" dirty="0"/>
          </a:p>
        </p:txBody>
      </p:sp>
      <p:pic>
        <p:nvPicPr>
          <p:cNvPr id="7" name="Content Placeholder 6" title="fresh ai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6058903" y="1106906"/>
            <a:ext cx="5221462" cy="3247782"/>
          </a:xfrm>
        </p:spPr>
      </p:pic>
    </p:spTree>
    <p:extLst>
      <p:ext uri="{BB962C8B-B14F-4D97-AF65-F5344CB8AC3E}">
        <p14:creationId xmlns:p14="http://schemas.microsoft.com/office/powerpoint/2010/main" val="2176942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2E: How to control exposure to chemicals</a:t>
            </a:r>
            <a:endParaRPr lang="en-US" dirty="0"/>
          </a:p>
        </p:txBody>
      </p:sp>
      <p:pic>
        <p:nvPicPr>
          <p:cNvPr id="6" name="Content Placeholder 5" title="good v bad ventilation"/>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2151" r="2686"/>
          <a:stretch/>
        </p:blipFill>
        <p:spPr>
          <a:xfrm>
            <a:off x="2020656" y="845405"/>
            <a:ext cx="7951337" cy="4152201"/>
          </a:xfrm>
        </p:spPr>
      </p:pic>
    </p:spTree>
    <p:extLst>
      <p:ext uri="{BB962C8B-B14F-4D97-AF65-F5344CB8AC3E}">
        <p14:creationId xmlns:p14="http://schemas.microsoft.com/office/powerpoint/2010/main" val="2332380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no paper mask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668274" y="997202"/>
            <a:ext cx="3208526" cy="3812923"/>
          </a:xfrm>
        </p:spPr>
      </p:pic>
      <p:pic>
        <p:nvPicPr>
          <p:cNvPr id="10" name="Content Placeholder 9" title="yes respirators"/>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823284" y="1054473"/>
            <a:ext cx="4711366" cy="3470919"/>
          </a:xfrm>
        </p:spPr>
      </p:pic>
      <p:sp>
        <p:nvSpPr>
          <p:cNvPr id="5" name="Title 4"/>
          <p:cNvSpPr>
            <a:spLocks noGrp="1"/>
          </p:cNvSpPr>
          <p:nvPr>
            <p:ph type="title"/>
          </p:nvPr>
        </p:nvSpPr>
        <p:spPr/>
        <p:txBody>
          <a:bodyPr/>
          <a:lstStyle/>
          <a:p>
            <a:r>
              <a:rPr lang="en-US" dirty="0" smtClean="0"/>
              <a:t>2F: which Mask to wear?</a:t>
            </a:r>
            <a:endParaRPr lang="en-US" dirty="0"/>
          </a:p>
        </p:txBody>
      </p:sp>
    </p:spTree>
    <p:extLst>
      <p:ext uri="{BB962C8B-B14F-4D97-AF65-F5344CB8AC3E}">
        <p14:creationId xmlns:p14="http://schemas.microsoft.com/office/powerpoint/2010/main" val="2346326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97279" y="1097279"/>
            <a:ext cx="5191554" cy="3941251"/>
          </a:xfrm>
        </p:spPr>
        <p:txBody>
          <a:bodyPr>
            <a:normAutofit lnSpcReduction="10000"/>
          </a:bodyPr>
          <a:lstStyle/>
          <a:p>
            <a:pPr>
              <a:buFont typeface="Arial" pitchFamily="34" charset="0"/>
              <a:buChar char="•"/>
            </a:pPr>
            <a:r>
              <a:rPr lang="en-US" sz="2400" b="0" dirty="0" smtClean="0"/>
              <a:t>Introduction/Icebreaker</a:t>
            </a:r>
          </a:p>
          <a:p>
            <a:pPr>
              <a:buFont typeface="Arial" pitchFamily="34" charset="0"/>
              <a:buChar char="•"/>
            </a:pPr>
            <a:r>
              <a:rPr lang="en-US" sz="2400" b="0" dirty="0" smtClean="0"/>
              <a:t>Objectives</a:t>
            </a:r>
          </a:p>
          <a:p>
            <a:pPr>
              <a:buFont typeface="Arial" pitchFamily="34" charset="0"/>
              <a:buChar char="•"/>
            </a:pPr>
            <a:r>
              <a:rPr lang="en-US" sz="2400" b="0" dirty="0" smtClean="0"/>
              <a:t>Pre-Test Survey</a:t>
            </a:r>
          </a:p>
          <a:p>
            <a:pPr>
              <a:buFont typeface="Arial" pitchFamily="34" charset="0"/>
              <a:buChar char="•"/>
            </a:pPr>
            <a:r>
              <a:rPr lang="en-US" sz="2400" b="0" dirty="0" smtClean="0"/>
              <a:t>I: Why are we doing this training?</a:t>
            </a:r>
          </a:p>
          <a:p>
            <a:pPr>
              <a:buFont typeface="Arial" pitchFamily="34" charset="0"/>
              <a:buChar char="•"/>
            </a:pPr>
            <a:r>
              <a:rPr lang="en-US" sz="2400" b="0" dirty="0" smtClean="0"/>
              <a:t>Lunch</a:t>
            </a:r>
          </a:p>
          <a:p>
            <a:pPr>
              <a:buFont typeface="Arial" pitchFamily="34" charset="0"/>
              <a:buChar char="•"/>
            </a:pPr>
            <a:r>
              <a:rPr lang="en-US" sz="2400" b="0" dirty="0" smtClean="0"/>
              <a:t>II: What are the hazards in nail salons?</a:t>
            </a:r>
          </a:p>
          <a:p>
            <a:pPr>
              <a:buFont typeface="Arial" pitchFamily="34" charset="0"/>
              <a:buChar char="•"/>
            </a:pPr>
            <a:r>
              <a:rPr lang="en-US" sz="2400" b="0" dirty="0" smtClean="0"/>
              <a:t>III: What can you do to prevent hazards from affecting you?</a:t>
            </a:r>
            <a:endParaRPr lang="en-US" sz="2400" b="0" dirty="0"/>
          </a:p>
        </p:txBody>
      </p:sp>
      <p:pic>
        <p:nvPicPr>
          <p:cNvPr id="8" name="Content Placeholder 7" title="doing nail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67450" y="1374477"/>
            <a:ext cx="4267200" cy="3158133"/>
          </a:xfrm>
        </p:spPr>
      </p:pic>
      <p:sp>
        <p:nvSpPr>
          <p:cNvPr id="4" name="Title 3"/>
          <p:cNvSpPr>
            <a:spLocks noGrp="1"/>
          </p:cNvSpPr>
          <p:nvPr>
            <p:ph type="title"/>
          </p:nvPr>
        </p:nvSpPr>
        <p:spPr/>
        <p:txBody>
          <a:bodyPr>
            <a:normAutofit/>
          </a:bodyPr>
          <a:lstStyle/>
          <a:p>
            <a:r>
              <a:rPr lang="en-US" dirty="0" smtClean="0"/>
              <a:t>Agenda</a:t>
            </a:r>
            <a:endParaRPr lang="en-US" dirty="0"/>
          </a:p>
        </p:txBody>
      </p:sp>
    </p:spTree>
    <p:extLst>
      <p:ext uri="{BB962C8B-B14F-4D97-AF65-F5344CB8AC3E}">
        <p14:creationId xmlns:p14="http://schemas.microsoft.com/office/powerpoint/2010/main" val="4152451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yes n95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18094" y="1026695"/>
            <a:ext cx="5291229" cy="3705726"/>
          </a:xfrm>
        </p:spPr>
      </p:pic>
      <p:sp>
        <p:nvSpPr>
          <p:cNvPr id="3" name="Content Placeholder 2"/>
          <p:cNvSpPr>
            <a:spLocks noGrp="1"/>
          </p:cNvSpPr>
          <p:nvPr>
            <p:ph sz="half" idx="2"/>
          </p:nvPr>
        </p:nvSpPr>
        <p:spPr/>
        <p:txBody>
          <a:bodyPr/>
          <a:lstStyle/>
          <a:p>
            <a:r>
              <a:rPr lang="en-US" dirty="0" smtClean="0"/>
              <a:t>Great for:</a:t>
            </a:r>
          </a:p>
          <a:p>
            <a:pPr marL="457200" indent="-457200">
              <a:buFont typeface="Arial" pitchFamily="34" charset="0"/>
              <a:buChar char="•"/>
            </a:pPr>
            <a:r>
              <a:rPr lang="en-US" b="0" dirty="0" smtClean="0"/>
              <a:t>Filing nails</a:t>
            </a:r>
          </a:p>
          <a:p>
            <a:pPr marL="457200" indent="-457200">
              <a:buFont typeface="Arial" pitchFamily="34" charset="0"/>
              <a:buChar char="•"/>
            </a:pPr>
            <a:r>
              <a:rPr lang="en-US" b="0" dirty="0" smtClean="0"/>
              <a:t>Shaping artificial nails</a:t>
            </a:r>
          </a:p>
          <a:p>
            <a:pPr marL="457200" indent="-457200">
              <a:buFont typeface="Arial" pitchFamily="34" charset="0"/>
              <a:buChar char="•"/>
            </a:pPr>
            <a:r>
              <a:rPr lang="en-US" b="0" dirty="0" smtClean="0"/>
              <a:t>Reusable</a:t>
            </a:r>
          </a:p>
          <a:p>
            <a:pPr marL="457200" indent="-457200">
              <a:buFont typeface="Arial" pitchFamily="34" charset="0"/>
              <a:buChar char="•"/>
            </a:pPr>
            <a:r>
              <a:rPr lang="en-US" dirty="0" smtClean="0"/>
              <a:t>N95 + Good Ventilation = Prevents Chemical Inhalation</a:t>
            </a:r>
          </a:p>
        </p:txBody>
      </p:sp>
      <p:sp>
        <p:nvSpPr>
          <p:cNvPr id="4" name="Title 3"/>
          <p:cNvSpPr>
            <a:spLocks noGrp="1"/>
          </p:cNvSpPr>
          <p:nvPr>
            <p:ph type="title"/>
          </p:nvPr>
        </p:nvSpPr>
        <p:spPr/>
        <p:txBody>
          <a:bodyPr/>
          <a:lstStyle/>
          <a:p>
            <a:r>
              <a:rPr lang="en-US" dirty="0"/>
              <a:t>2F: which Mask to </a:t>
            </a:r>
            <a:r>
              <a:rPr lang="en-US" dirty="0" smtClean="0"/>
              <a:t>wear continued?</a:t>
            </a:r>
            <a:endParaRPr lang="en-US" dirty="0"/>
          </a:p>
        </p:txBody>
      </p:sp>
    </p:spTree>
    <p:extLst>
      <p:ext uri="{BB962C8B-B14F-4D97-AF65-F5344CB8AC3E}">
        <p14:creationId xmlns:p14="http://schemas.microsoft.com/office/powerpoint/2010/main" val="1047580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2F: How to wear a N-95 Mask</a:t>
            </a:r>
            <a:endParaRPr lang="en-US" dirty="0"/>
          </a:p>
        </p:txBody>
      </p:sp>
      <p:sp>
        <p:nvSpPr>
          <p:cNvPr id="3" name="Content Placeholder 2"/>
          <p:cNvSpPr>
            <a:spLocks noGrp="1"/>
          </p:cNvSpPr>
          <p:nvPr>
            <p:ph idx="1"/>
          </p:nvPr>
        </p:nvSpPr>
        <p:spPr>
          <a:xfrm>
            <a:off x="1097280" y="2064774"/>
            <a:ext cx="10027920" cy="2418736"/>
          </a:xfrm>
        </p:spPr>
        <p:txBody>
          <a:bodyPr/>
          <a:lstStyle/>
          <a:p>
            <a:r>
              <a:rPr lang="en-US" sz="2800" dirty="0" smtClean="0"/>
              <a:t>Play Video </a:t>
            </a:r>
          </a:p>
          <a:p>
            <a:r>
              <a:rPr lang="en-US" sz="2800" dirty="0" smtClean="0"/>
              <a:t>https</a:t>
            </a:r>
            <a:r>
              <a:rPr lang="en-US" sz="2800" dirty="0"/>
              <a:t>://www.youtube.com/watch?v=bo-PEzHE7iw</a:t>
            </a:r>
          </a:p>
          <a:p>
            <a:endParaRPr lang="en-US" dirty="0"/>
          </a:p>
        </p:txBody>
      </p:sp>
    </p:spTree>
    <p:extLst>
      <p:ext uri="{BB962C8B-B14F-4D97-AF65-F5344CB8AC3E}">
        <p14:creationId xmlns:p14="http://schemas.microsoft.com/office/powerpoint/2010/main" val="4288303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2G: Ingestion</a:t>
            </a:r>
            <a:endParaRPr lang="en-US" dirty="0"/>
          </a:p>
        </p:txBody>
      </p:sp>
      <p:sp>
        <p:nvSpPr>
          <p:cNvPr id="8" name="Content Placeholder 7"/>
          <p:cNvSpPr>
            <a:spLocks noGrp="1"/>
          </p:cNvSpPr>
          <p:nvPr>
            <p:ph sz="half" idx="1"/>
          </p:nvPr>
        </p:nvSpPr>
        <p:spPr/>
        <p:txBody>
          <a:bodyPr>
            <a:normAutofit lnSpcReduction="10000"/>
          </a:bodyPr>
          <a:lstStyle/>
          <a:p>
            <a:pPr lvl="2"/>
            <a:r>
              <a:rPr lang="en-US" sz="2400" dirty="0" smtClean="0"/>
              <a:t>Chemicals can contaminate food, drinks, and loose cigarettes. </a:t>
            </a:r>
          </a:p>
          <a:p>
            <a:pPr lvl="2"/>
            <a:r>
              <a:rPr lang="en-US" sz="2400" dirty="0" smtClean="0"/>
              <a:t>Avoid leaving food, drinks, and </a:t>
            </a:r>
            <a:r>
              <a:rPr lang="en-US" sz="2400" dirty="0"/>
              <a:t>cigarettes </a:t>
            </a:r>
            <a:r>
              <a:rPr lang="en-US" sz="2400" dirty="0" smtClean="0"/>
              <a:t>near </a:t>
            </a:r>
            <a:r>
              <a:rPr lang="en-US" sz="2400" dirty="0"/>
              <a:t>the chemicals/ working </a:t>
            </a:r>
            <a:r>
              <a:rPr lang="en-US" sz="2400" dirty="0" smtClean="0"/>
              <a:t>space</a:t>
            </a:r>
          </a:p>
          <a:p>
            <a:pPr lvl="3"/>
            <a:r>
              <a:rPr lang="en-US" sz="2200" dirty="0" smtClean="0"/>
              <a:t>Ex. Eating lunch next to a working coworker</a:t>
            </a:r>
          </a:p>
          <a:p>
            <a:pPr lvl="2"/>
            <a:r>
              <a:rPr lang="en-US" sz="2400" dirty="0" smtClean="0"/>
              <a:t>Instead… kitchen &amp; outside area</a:t>
            </a:r>
          </a:p>
        </p:txBody>
      </p:sp>
      <p:pic>
        <p:nvPicPr>
          <p:cNvPr id="12" name="Content Placeholder 11" title="eating area"/>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67450" y="1431808"/>
            <a:ext cx="4267200" cy="3043471"/>
          </a:xfrm>
        </p:spPr>
      </p:pic>
    </p:spTree>
    <p:extLst>
      <p:ext uri="{BB962C8B-B14F-4D97-AF65-F5344CB8AC3E}">
        <p14:creationId xmlns:p14="http://schemas.microsoft.com/office/powerpoint/2010/main" val="3506764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2F: Fire Safety</a:t>
            </a:r>
            <a:endParaRPr lang="en-US" dirty="0"/>
          </a:p>
        </p:txBody>
      </p:sp>
      <p:pic>
        <p:nvPicPr>
          <p:cNvPr id="2" name="Content Placeholder 1" title="no incense"/>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315452" y="1008388"/>
            <a:ext cx="3978442" cy="2709456"/>
          </a:xfrm>
        </p:spPr>
      </p:pic>
      <p:pic>
        <p:nvPicPr>
          <p:cNvPr id="4" name="Content Placeholder 3" title="no cigarettes"/>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1315451" y="3717844"/>
            <a:ext cx="3989473" cy="3009167"/>
          </a:xfrm>
        </p:spPr>
      </p:pic>
      <p:pic>
        <p:nvPicPr>
          <p:cNvPr id="6" name="Picture 5" title="safe chemical stor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3438" y="272716"/>
            <a:ext cx="3308879" cy="3445128"/>
          </a:xfrm>
          <a:prstGeom prst="rect">
            <a:avLst/>
          </a:prstGeom>
        </p:spPr>
      </p:pic>
      <p:pic>
        <p:nvPicPr>
          <p:cNvPr id="7" name="Picture 6" title="fire safety sig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3438" y="3717844"/>
            <a:ext cx="4525850" cy="2971714"/>
          </a:xfrm>
          <a:prstGeom prst="rect">
            <a:avLst/>
          </a:prstGeom>
        </p:spPr>
      </p:pic>
    </p:spTree>
    <p:extLst>
      <p:ext uri="{BB962C8B-B14F-4D97-AF65-F5344CB8AC3E}">
        <p14:creationId xmlns:p14="http://schemas.microsoft.com/office/powerpoint/2010/main" val="235402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2F: Fire Safety cont.</a:t>
            </a:r>
            <a:endParaRPr lang="en-US" dirty="0"/>
          </a:p>
        </p:txBody>
      </p:sp>
      <p:pic>
        <p:nvPicPr>
          <p:cNvPr id="8" name="Content Placeholder 7" title="electric incense"/>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892969" y="1023387"/>
            <a:ext cx="4068628" cy="5424837"/>
          </a:xfrm>
        </p:spPr>
      </p:pic>
      <p:pic>
        <p:nvPicPr>
          <p:cNvPr id="9" name="Picture 8" title="a win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3293" y="1295402"/>
            <a:ext cx="3372851" cy="3372851"/>
          </a:xfrm>
          <a:prstGeom prst="rect">
            <a:avLst/>
          </a:prstGeom>
        </p:spPr>
      </p:pic>
    </p:spTree>
    <p:extLst>
      <p:ext uri="{BB962C8B-B14F-4D97-AF65-F5344CB8AC3E}">
        <p14:creationId xmlns:p14="http://schemas.microsoft.com/office/powerpoint/2010/main" val="1015119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097279" y="1097279"/>
            <a:ext cx="4608133" cy="3955983"/>
          </a:xfrm>
        </p:spPr>
        <p:txBody>
          <a:bodyPr>
            <a:normAutofit/>
          </a:bodyPr>
          <a:lstStyle/>
          <a:p>
            <a:pPr marL="285750" indent="-285750">
              <a:buFont typeface="Arial" pitchFamily="34" charset="0"/>
              <a:buChar char="•"/>
            </a:pPr>
            <a:r>
              <a:rPr lang="en-US" sz="2000" dirty="0" smtClean="0"/>
              <a:t>Situations</a:t>
            </a:r>
          </a:p>
          <a:p>
            <a:pPr marL="573786" lvl="3" indent="-285750">
              <a:buFont typeface="Arial" pitchFamily="34" charset="0"/>
              <a:buChar char="•"/>
            </a:pPr>
            <a:r>
              <a:rPr lang="en-US" sz="2000" b="0" dirty="0" smtClean="0"/>
              <a:t>Accidentally rubbing eyes with contaminated gloves</a:t>
            </a:r>
          </a:p>
          <a:p>
            <a:pPr marL="573786" lvl="3" indent="-285750">
              <a:buFont typeface="Arial" pitchFamily="34" charset="0"/>
              <a:buChar char="•"/>
            </a:pPr>
            <a:r>
              <a:rPr lang="en-US" sz="2000" b="0" dirty="0" smtClean="0"/>
              <a:t>Chemical splashing from bottle or brush</a:t>
            </a:r>
          </a:p>
          <a:p>
            <a:pPr marL="573786" lvl="3" indent="-285750">
              <a:buFont typeface="Arial" pitchFamily="34" charset="0"/>
              <a:buChar char="•"/>
            </a:pPr>
            <a:r>
              <a:rPr lang="en-US" sz="2000" dirty="0" smtClean="0"/>
              <a:t>Nail clippings</a:t>
            </a:r>
            <a:endParaRPr lang="en-US" sz="2000" b="0" dirty="0" smtClean="0"/>
          </a:p>
          <a:p>
            <a:pPr marL="285750" indent="-285750">
              <a:buFont typeface="Arial" pitchFamily="34" charset="0"/>
              <a:buChar char="•"/>
            </a:pPr>
            <a:r>
              <a:rPr lang="en-US" sz="2000" dirty="0" smtClean="0"/>
              <a:t>Equipment:</a:t>
            </a:r>
          </a:p>
          <a:p>
            <a:pPr marL="573786" lvl="3" indent="-285750">
              <a:buFont typeface="Arial" pitchFamily="34" charset="0"/>
              <a:buChar char="•"/>
            </a:pPr>
            <a:r>
              <a:rPr lang="en-US" sz="2000" dirty="0" smtClean="0"/>
              <a:t>Eye wash stations</a:t>
            </a:r>
          </a:p>
          <a:p>
            <a:pPr marL="573786" lvl="3" indent="-285750">
              <a:buFont typeface="Arial" pitchFamily="34" charset="0"/>
              <a:buChar char="•"/>
            </a:pPr>
            <a:r>
              <a:rPr lang="en-US" sz="2000" dirty="0" smtClean="0"/>
              <a:t>Protective glasses</a:t>
            </a:r>
          </a:p>
          <a:p>
            <a:pPr marL="345186" lvl="2" indent="-285750">
              <a:buFont typeface="Arial" pitchFamily="34" charset="0"/>
              <a:buChar char="•"/>
            </a:pPr>
            <a:r>
              <a:rPr lang="en-US" b="1" dirty="0" smtClean="0"/>
              <a:t>Practices</a:t>
            </a:r>
          </a:p>
          <a:p>
            <a:pPr marL="573786" lvl="3" indent="-285750">
              <a:buFont typeface="Arial" pitchFamily="34" charset="0"/>
              <a:buChar char="•"/>
            </a:pPr>
            <a:r>
              <a:rPr lang="en-US" sz="2000" dirty="0" smtClean="0"/>
              <a:t>Wash hands before touching face</a:t>
            </a:r>
          </a:p>
          <a:p>
            <a:pPr marL="285750" indent="-285750">
              <a:buFont typeface="Arial" pitchFamily="34" charset="0"/>
              <a:buChar char="•"/>
            </a:pPr>
            <a:endParaRPr lang="en-US" sz="2400" dirty="0" smtClean="0"/>
          </a:p>
          <a:p>
            <a:pPr marL="116586" lvl="1" indent="-285750">
              <a:buFont typeface="Arial" pitchFamily="34" charset="0"/>
              <a:buChar char="•"/>
            </a:pPr>
            <a:endParaRPr lang="en-US" dirty="0"/>
          </a:p>
          <a:p>
            <a:pPr marL="116586" lvl="1" indent="-285750">
              <a:buFont typeface="Arial" pitchFamily="34" charset="0"/>
              <a:buChar char="•"/>
            </a:pPr>
            <a:endParaRPr lang="en-US" dirty="0"/>
          </a:p>
        </p:txBody>
      </p:sp>
      <p:sp>
        <p:nvSpPr>
          <p:cNvPr id="5" name="Title 4"/>
          <p:cNvSpPr>
            <a:spLocks noGrp="1"/>
          </p:cNvSpPr>
          <p:nvPr>
            <p:ph type="title"/>
          </p:nvPr>
        </p:nvSpPr>
        <p:spPr/>
        <p:txBody>
          <a:bodyPr/>
          <a:lstStyle/>
          <a:p>
            <a:r>
              <a:rPr lang="en-US" dirty="0" smtClean="0"/>
              <a:t>2G: Direct Contact to Eyes</a:t>
            </a:r>
            <a:endParaRPr lang="en-US" dirty="0"/>
          </a:p>
        </p:txBody>
      </p:sp>
      <p:pic>
        <p:nvPicPr>
          <p:cNvPr id="7" name="Picture 6" title="goggl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30653" y="641683"/>
            <a:ext cx="3167614" cy="1667164"/>
          </a:xfrm>
          <a:prstGeom prst="rect">
            <a:avLst/>
          </a:prstGeom>
        </p:spPr>
      </p:pic>
      <p:pic>
        <p:nvPicPr>
          <p:cNvPr id="8" name="Content Placeholder 7" title="rubbing eyes"/>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5803152" y="343444"/>
            <a:ext cx="2674018" cy="3930806"/>
          </a:xfrm>
        </p:spPr>
      </p:pic>
      <p:pic>
        <p:nvPicPr>
          <p:cNvPr id="9" name="Picture 8" title="eye wash station"/>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10986" y="2532146"/>
            <a:ext cx="2694471" cy="3849244"/>
          </a:xfrm>
          <a:prstGeom prst="rect">
            <a:avLst/>
          </a:prstGeom>
        </p:spPr>
      </p:pic>
      <p:pic>
        <p:nvPicPr>
          <p:cNvPr id="10" name="Picture 9" title="toenail"/>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05413" y="4279623"/>
            <a:ext cx="3205573" cy="2101767"/>
          </a:xfrm>
          <a:prstGeom prst="rect">
            <a:avLst/>
          </a:prstGeom>
        </p:spPr>
      </p:pic>
    </p:spTree>
    <p:extLst>
      <p:ext uri="{BB962C8B-B14F-4D97-AF65-F5344CB8AC3E}">
        <p14:creationId xmlns:p14="http://schemas.microsoft.com/office/powerpoint/2010/main" val="2234485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lvl="2" indent="-342900"/>
            <a:r>
              <a:rPr lang="en-US" sz="2400" b="1" dirty="0" smtClean="0"/>
              <a:t>Situations</a:t>
            </a:r>
          </a:p>
          <a:p>
            <a:pPr marL="745236" lvl="3" indent="-457200">
              <a:buFont typeface="Arial" pitchFamily="34" charset="0"/>
              <a:buChar char="•"/>
            </a:pPr>
            <a:r>
              <a:rPr lang="en-US" sz="2400" dirty="0" smtClean="0"/>
              <a:t>Vapor evaporation on face</a:t>
            </a:r>
          </a:p>
          <a:p>
            <a:pPr marL="745236" lvl="3" indent="-457200">
              <a:buFont typeface="Arial" pitchFamily="34" charset="0"/>
              <a:buChar char="•"/>
            </a:pPr>
            <a:r>
              <a:rPr lang="en-US" sz="2400" dirty="0" smtClean="0"/>
              <a:t>Touching chemicals with hands/arms</a:t>
            </a:r>
          </a:p>
          <a:p>
            <a:pPr marL="288036" lvl="1" indent="-457200">
              <a:buFont typeface="Arial" pitchFamily="34" charset="0"/>
              <a:buChar char="•"/>
            </a:pPr>
            <a:r>
              <a:rPr lang="en-US" b="1" dirty="0" smtClean="0"/>
              <a:t>Solutions</a:t>
            </a:r>
            <a:r>
              <a:rPr lang="en-US" dirty="0" smtClean="0"/>
              <a:t>:</a:t>
            </a:r>
            <a:endParaRPr lang="en-US" dirty="0"/>
          </a:p>
          <a:p>
            <a:pPr marL="745236" lvl="3" indent="-457200">
              <a:buFont typeface="Arial" pitchFamily="34" charset="0"/>
              <a:buChar char="•"/>
            </a:pPr>
            <a:r>
              <a:rPr lang="en-US" sz="2400" dirty="0" smtClean="0"/>
              <a:t>Long sleeve shirts/ pants that cover lap</a:t>
            </a:r>
          </a:p>
          <a:p>
            <a:pPr marL="745236" lvl="3" indent="-457200">
              <a:buFont typeface="Arial" pitchFamily="34" charset="0"/>
              <a:buChar char="•"/>
            </a:pPr>
            <a:r>
              <a:rPr lang="en-US" sz="2400" dirty="0" smtClean="0"/>
              <a:t>Gloves</a:t>
            </a:r>
          </a:p>
        </p:txBody>
      </p:sp>
      <p:pic>
        <p:nvPicPr>
          <p:cNvPr id="5" name="Content Placeholder 4" title="gloves"/>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942618" y="1122948"/>
            <a:ext cx="5351025" cy="3423214"/>
          </a:xfrm>
        </p:spPr>
      </p:pic>
      <p:sp>
        <p:nvSpPr>
          <p:cNvPr id="4" name="Title 3"/>
          <p:cNvSpPr>
            <a:spLocks noGrp="1"/>
          </p:cNvSpPr>
          <p:nvPr>
            <p:ph type="title"/>
          </p:nvPr>
        </p:nvSpPr>
        <p:spPr/>
        <p:txBody>
          <a:bodyPr/>
          <a:lstStyle/>
          <a:p>
            <a:r>
              <a:rPr lang="en-US" dirty="0" smtClean="0"/>
              <a:t>Direct Contact to Skin</a:t>
            </a:r>
            <a:endParaRPr lang="en-US" dirty="0"/>
          </a:p>
        </p:txBody>
      </p:sp>
    </p:spTree>
    <p:extLst>
      <p:ext uri="{BB962C8B-B14F-4D97-AF65-F5344CB8AC3E}">
        <p14:creationId xmlns:p14="http://schemas.microsoft.com/office/powerpoint/2010/main" val="2093163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88042" y="1171073"/>
            <a:ext cx="7106653" cy="3833729"/>
          </a:xfrm>
        </p:spPr>
        <p:txBody>
          <a:bodyPr>
            <a:noAutofit/>
          </a:bodyPr>
          <a:lstStyle/>
          <a:p>
            <a:pPr marL="457200" indent="-457200">
              <a:buFont typeface="Arial" pitchFamily="34" charset="0"/>
              <a:buChar char="•"/>
            </a:pPr>
            <a:r>
              <a:rPr lang="en-US" sz="2400" dirty="0" smtClean="0"/>
              <a:t>Situations</a:t>
            </a:r>
          </a:p>
          <a:p>
            <a:pPr marL="745236" lvl="3" indent="-457200">
              <a:buFont typeface="Arial" pitchFamily="34" charset="0"/>
              <a:buChar char="•"/>
            </a:pPr>
            <a:r>
              <a:rPr lang="en-US" sz="2400" b="0" dirty="0" smtClean="0"/>
              <a:t>Client’s blood/body fluid contacts open cut</a:t>
            </a:r>
          </a:p>
          <a:p>
            <a:pPr marL="745236" lvl="3" indent="-457200">
              <a:buFont typeface="Arial" pitchFamily="34" charset="0"/>
              <a:buChar char="•"/>
            </a:pPr>
            <a:r>
              <a:rPr lang="en-US" sz="2400" dirty="0" smtClean="0"/>
              <a:t>Client’s skin makes contact to your skin</a:t>
            </a:r>
          </a:p>
          <a:p>
            <a:pPr marL="745236" lvl="3" indent="-457200">
              <a:buFont typeface="Arial" pitchFamily="34" charset="0"/>
              <a:buChar char="•"/>
            </a:pPr>
            <a:r>
              <a:rPr lang="en-US" sz="2400" dirty="0" smtClean="0"/>
              <a:t>Nail tools and supplies are used on Client A with infection and reused for Client B</a:t>
            </a:r>
            <a:endParaRPr lang="en-US" sz="2400" b="0" dirty="0" smtClean="0"/>
          </a:p>
          <a:p>
            <a:pPr marL="457200" indent="-457200">
              <a:buFont typeface="Arial" pitchFamily="34" charset="0"/>
              <a:buChar char="•"/>
            </a:pPr>
            <a:r>
              <a:rPr lang="en-US" sz="2400" b="0" dirty="0" smtClean="0"/>
              <a:t>Viral (blood/body fluid) &amp; fungal (skin) infections</a:t>
            </a:r>
          </a:p>
          <a:p>
            <a:pPr marL="745236" lvl="3" indent="-457200">
              <a:buFont typeface="Arial" pitchFamily="34" charset="0"/>
              <a:buChar char="•"/>
            </a:pPr>
            <a:r>
              <a:rPr lang="en-US" sz="2400" dirty="0" smtClean="0"/>
              <a:t>Can be transmitted to spouses, other clients, &amp; children at birth</a:t>
            </a:r>
            <a:endParaRPr lang="en-US" sz="2400" b="0" dirty="0" smtClean="0"/>
          </a:p>
        </p:txBody>
      </p:sp>
      <p:sp>
        <p:nvSpPr>
          <p:cNvPr id="4" name="Title 3"/>
          <p:cNvSpPr>
            <a:spLocks noGrp="1"/>
          </p:cNvSpPr>
          <p:nvPr>
            <p:ph type="title"/>
          </p:nvPr>
        </p:nvSpPr>
        <p:spPr/>
        <p:txBody>
          <a:bodyPr/>
          <a:lstStyle/>
          <a:p>
            <a:r>
              <a:rPr lang="en-US" dirty="0" smtClean="0"/>
              <a:t>Infection Hazards</a:t>
            </a:r>
            <a:endParaRPr lang="en-US" dirty="0"/>
          </a:p>
        </p:txBody>
      </p:sp>
      <p:pic>
        <p:nvPicPr>
          <p:cNvPr id="7" name="Content Placeholder 6" title="liver infection"/>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55178" y="1203158"/>
            <a:ext cx="3235421" cy="2308809"/>
          </a:xfrm>
        </p:spPr>
      </p:pic>
      <p:pic>
        <p:nvPicPr>
          <p:cNvPr id="8" name="Picture 7" title="arm ringwor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2327" y="3511967"/>
            <a:ext cx="3381125" cy="2985672"/>
          </a:xfrm>
          <a:prstGeom prst="rect">
            <a:avLst/>
          </a:prstGeom>
        </p:spPr>
      </p:pic>
    </p:spTree>
    <p:extLst>
      <p:ext uri="{BB962C8B-B14F-4D97-AF65-F5344CB8AC3E}">
        <p14:creationId xmlns:p14="http://schemas.microsoft.com/office/powerpoint/2010/main" val="4252399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Infection Hazards cont.</a:t>
            </a:r>
            <a:endParaRPr lang="en-US" dirty="0"/>
          </a:p>
        </p:txBody>
      </p:sp>
      <p:pic>
        <p:nvPicPr>
          <p:cNvPr id="7" name="Content Placeholder 6" title="liver infection"/>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55178" y="1203158"/>
            <a:ext cx="3235421" cy="2308809"/>
          </a:xfrm>
        </p:spPr>
      </p:pic>
      <p:pic>
        <p:nvPicPr>
          <p:cNvPr id="8" name="Picture 7" title="arm ringwor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2327" y="3511967"/>
            <a:ext cx="3381125" cy="2985672"/>
          </a:xfrm>
          <a:prstGeom prst="rect">
            <a:avLst/>
          </a:prstGeom>
        </p:spPr>
      </p:pic>
      <p:graphicFrame>
        <p:nvGraphicFramePr>
          <p:cNvPr id="2" name="Table 1" title="viral vs fungal infections"/>
          <p:cNvGraphicFramePr>
            <a:graphicFrameLocks noGrp="1"/>
          </p:cNvGraphicFramePr>
          <p:nvPr>
            <p:extLst>
              <p:ext uri="{D42A27DB-BD31-4B8C-83A1-F6EECF244321}">
                <p14:modId xmlns:p14="http://schemas.microsoft.com/office/powerpoint/2010/main" val="1609650638"/>
              </p:ext>
            </p:extLst>
          </p:nvPr>
        </p:nvGraphicFramePr>
        <p:xfrm>
          <a:off x="4634357" y="1196081"/>
          <a:ext cx="7144086" cy="3787831"/>
        </p:xfrm>
        <a:graphic>
          <a:graphicData uri="http://schemas.openxmlformats.org/drawingml/2006/table">
            <a:tbl>
              <a:tblPr firstRow="1" bandRow="1">
                <a:tableStyleId>{5C22544A-7EE6-4342-B048-85BDC9FD1C3A}</a:tableStyleId>
              </a:tblPr>
              <a:tblGrid>
                <a:gridCol w="3572043">
                  <a:extLst>
                    <a:ext uri="{9D8B030D-6E8A-4147-A177-3AD203B41FA5}">
                      <a16:colId xmlns:a16="http://schemas.microsoft.com/office/drawing/2014/main" val="20000"/>
                    </a:ext>
                  </a:extLst>
                </a:gridCol>
                <a:gridCol w="3572043">
                  <a:extLst>
                    <a:ext uri="{9D8B030D-6E8A-4147-A177-3AD203B41FA5}">
                      <a16:colId xmlns:a16="http://schemas.microsoft.com/office/drawing/2014/main" val="20001"/>
                    </a:ext>
                  </a:extLst>
                </a:gridCol>
              </a:tblGrid>
              <a:tr h="713278">
                <a:tc>
                  <a:txBody>
                    <a:bodyPr/>
                    <a:lstStyle/>
                    <a:p>
                      <a:r>
                        <a:rPr lang="en-US" sz="2000" dirty="0" smtClean="0"/>
                        <a:t>Viral</a:t>
                      </a:r>
                      <a:endParaRPr lang="en-US" sz="2000" dirty="0"/>
                    </a:p>
                  </a:txBody>
                  <a:tcPr/>
                </a:tc>
                <a:tc>
                  <a:txBody>
                    <a:bodyPr/>
                    <a:lstStyle/>
                    <a:p>
                      <a:r>
                        <a:rPr lang="en-US" sz="2000" dirty="0" smtClean="0"/>
                        <a:t>Fungal</a:t>
                      </a:r>
                      <a:endParaRPr lang="en-US" sz="2000" dirty="0"/>
                    </a:p>
                  </a:txBody>
                  <a:tcPr/>
                </a:tc>
                <a:extLst>
                  <a:ext uri="{0D108BD9-81ED-4DB2-BD59-A6C34878D82A}">
                    <a16:rowId xmlns:a16="http://schemas.microsoft.com/office/drawing/2014/main" val="10000"/>
                  </a:ext>
                </a:extLst>
              </a:tr>
              <a:tr h="913159">
                <a:tc>
                  <a:txBody>
                    <a:bodyPr/>
                    <a:lstStyle/>
                    <a:p>
                      <a:r>
                        <a:rPr lang="en-US" sz="2000" dirty="0" smtClean="0"/>
                        <a:t>Hepatitis</a:t>
                      </a:r>
                      <a:r>
                        <a:rPr lang="en-US" sz="2000" baseline="0" dirty="0" smtClean="0"/>
                        <a:t> B (liver scarring/cancer)</a:t>
                      </a:r>
                      <a:endParaRPr lang="en-US" sz="2000" dirty="0"/>
                    </a:p>
                  </a:txBody>
                  <a:tcPr/>
                </a:tc>
                <a:tc>
                  <a:txBody>
                    <a:bodyPr/>
                    <a:lstStyle/>
                    <a:p>
                      <a:r>
                        <a:rPr lang="en-US" sz="2000" dirty="0" smtClean="0"/>
                        <a:t>Ringworm</a:t>
                      </a:r>
                      <a:r>
                        <a:rPr lang="en-US" sz="2000" baseline="0" dirty="0" smtClean="0"/>
                        <a:t> / “athlete’s foot”</a:t>
                      </a:r>
                      <a:endParaRPr lang="en-US" sz="2000" dirty="0"/>
                    </a:p>
                  </a:txBody>
                  <a:tcPr/>
                </a:tc>
                <a:extLst>
                  <a:ext uri="{0D108BD9-81ED-4DB2-BD59-A6C34878D82A}">
                    <a16:rowId xmlns:a16="http://schemas.microsoft.com/office/drawing/2014/main" val="10001"/>
                  </a:ext>
                </a:extLst>
              </a:tr>
              <a:tr h="913159">
                <a:tc>
                  <a:txBody>
                    <a:bodyPr/>
                    <a:lstStyle/>
                    <a:p>
                      <a:r>
                        <a:rPr lang="en-US" sz="2000" dirty="0" smtClean="0"/>
                        <a:t>Hepatitis</a:t>
                      </a:r>
                      <a:r>
                        <a:rPr lang="en-US" sz="2000" baseline="0" dirty="0" smtClean="0"/>
                        <a:t> C (liver scarring/cancer)</a:t>
                      </a:r>
                      <a:endParaRPr lang="en-US" sz="2000" dirty="0"/>
                    </a:p>
                  </a:txBody>
                  <a:tcPr/>
                </a:tc>
                <a:tc>
                  <a:txBody>
                    <a:bodyPr/>
                    <a:lstStyle/>
                    <a:p>
                      <a:endParaRPr lang="en-US"/>
                    </a:p>
                  </a:txBody>
                  <a:tcPr/>
                </a:tc>
                <a:extLst>
                  <a:ext uri="{0D108BD9-81ED-4DB2-BD59-A6C34878D82A}">
                    <a16:rowId xmlns:a16="http://schemas.microsoft.com/office/drawing/2014/main" val="10002"/>
                  </a:ext>
                </a:extLst>
              </a:tr>
              <a:tr h="1248235">
                <a:tc>
                  <a:txBody>
                    <a:bodyPr/>
                    <a:lstStyle/>
                    <a:p>
                      <a:r>
                        <a:rPr lang="en-US" sz="2000" dirty="0" smtClean="0"/>
                        <a:t>HIV -&gt; AIDS (weakened</a:t>
                      </a:r>
                      <a:r>
                        <a:rPr lang="en-US" sz="2000" baseline="0" dirty="0" smtClean="0"/>
                        <a:t> immune system)</a:t>
                      </a:r>
                      <a:endParaRPr lang="en-US" sz="2000"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67731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Avoid being exposed to infection</a:t>
            </a:r>
            <a:endParaRPr lang="en-US" dirty="0"/>
          </a:p>
        </p:txBody>
      </p:sp>
      <p:sp>
        <p:nvSpPr>
          <p:cNvPr id="3" name="Content Placeholder 2"/>
          <p:cNvSpPr>
            <a:spLocks noGrp="1"/>
          </p:cNvSpPr>
          <p:nvPr>
            <p:ph sz="half" idx="1"/>
          </p:nvPr>
        </p:nvSpPr>
        <p:spPr>
          <a:xfrm>
            <a:off x="968427" y="1049153"/>
            <a:ext cx="6352674" cy="3972025"/>
          </a:xfrm>
        </p:spPr>
        <p:txBody>
          <a:bodyPr>
            <a:noAutofit/>
          </a:bodyPr>
          <a:lstStyle/>
          <a:p>
            <a:pPr marL="457200" indent="-457200">
              <a:buFont typeface="Arial" pitchFamily="34" charset="0"/>
              <a:buChar char="•"/>
            </a:pPr>
            <a:r>
              <a:rPr lang="en-US" sz="2000" b="0" dirty="0" smtClean="0"/>
              <a:t>Get vaccinated for </a:t>
            </a:r>
            <a:r>
              <a:rPr lang="en-US" sz="2000" b="0" dirty="0" err="1" smtClean="0"/>
              <a:t>Hep</a:t>
            </a:r>
            <a:r>
              <a:rPr lang="en-US" sz="2000" b="0" dirty="0" smtClean="0"/>
              <a:t> B</a:t>
            </a:r>
          </a:p>
          <a:p>
            <a:pPr marL="457200" indent="-457200">
              <a:buFont typeface="Arial" pitchFamily="34" charset="0"/>
              <a:buChar char="•"/>
            </a:pPr>
            <a:r>
              <a:rPr lang="en-US" sz="2000" b="0" dirty="0" smtClean="0"/>
              <a:t>Wash hands, bandage, and wear gloves before and after every client</a:t>
            </a:r>
          </a:p>
          <a:p>
            <a:pPr marL="457200" indent="-457200">
              <a:buFont typeface="Arial" pitchFamily="34" charset="0"/>
              <a:buChar char="•"/>
            </a:pPr>
            <a:r>
              <a:rPr lang="en-US" sz="2000" b="0" dirty="0" smtClean="0"/>
              <a:t>Check for visible wounds</a:t>
            </a:r>
          </a:p>
          <a:p>
            <a:pPr marL="745236" lvl="3" indent="-457200">
              <a:buFont typeface="Arial" pitchFamily="34" charset="0"/>
              <a:buChar char="•"/>
            </a:pPr>
            <a:r>
              <a:rPr lang="en-US" sz="2000" dirty="0" smtClean="0"/>
              <a:t>If visible, ask client to return after healing</a:t>
            </a:r>
            <a:endParaRPr lang="en-US" sz="2000" b="0" dirty="0" smtClean="0"/>
          </a:p>
          <a:p>
            <a:pPr marL="457200" indent="-457200">
              <a:buFont typeface="Arial" pitchFamily="34" charset="0"/>
              <a:buChar char="•"/>
            </a:pPr>
            <a:r>
              <a:rPr lang="en-US" sz="2000" b="0" dirty="0" smtClean="0"/>
              <a:t>No sharp tools for calluses / non-cuticle skin</a:t>
            </a:r>
          </a:p>
          <a:p>
            <a:pPr marL="457200" indent="-457200">
              <a:buFont typeface="Arial" pitchFamily="34" charset="0"/>
              <a:buChar char="•"/>
            </a:pPr>
            <a:r>
              <a:rPr lang="en-US" sz="2000" b="0" dirty="0" smtClean="0"/>
              <a:t>Do not touch blood/body fluid/skin without gloves</a:t>
            </a:r>
          </a:p>
          <a:p>
            <a:pPr marL="745236" lvl="3" indent="-457200">
              <a:buFont typeface="Arial" pitchFamily="34" charset="0"/>
              <a:buChar char="•"/>
            </a:pPr>
            <a:r>
              <a:rPr lang="en-US" sz="2000" dirty="0" smtClean="0"/>
              <a:t>Provide cotton ball/bandages and ask client to handle their wound and trash</a:t>
            </a:r>
          </a:p>
          <a:p>
            <a:pPr marL="457200" indent="-457200">
              <a:buFont typeface="Arial" pitchFamily="34" charset="0"/>
              <a:buChar char="•"/>
            </a:pPr>
            <a:r>
              <a:rPr lang="en-US" sz="2000" b="0" dirty="0" smtClean="0"/>
              <a:t>Disinfect tools and supplies after every client</a:t>
            </a:r>
            <a:endParaRPr lang="en-US" sz="2000" b="0" dirty="0"/>
          </a:p>
        </p:txBody>
      </p:sp>
      <p:pic>
        <p:nvPicPr>
          <p:cNvPr id="10" name="Content Placeholder 7" title="wash han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21101" y="1311121"/>
            <a:ext cx="2677915" cy="2693854"/>
          </a:xfrm>
          <a:prstGeom prst="rect">
            <a:avLst/>
          </a:prstGeom>
        </p:spPr>
      </p:pic>
      <p:pic>
        <p:nvPicPr>
          <p:cNvPr id="11" name="Picture 10" title="disinfectan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43395" y="1743648"/>
            <a:ext cx="1541448" cy="2971800"/>
          </a:xfrm>
          <a:prstGeom prst="rect">
            <a:avLst/>
          </a:prstGeom>
        </p:spPr>
      </p:pic>
    </p:spTree>
    <p:extLst>
      <p:ext uri="{BB962C8B-B14F-4D97-AF65-F5344CB8AC3E}">
        <p14:creationId xmlns:p14="http://schemas.microsoft.com/office/powerpoint/2010/main" val="1870053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lnSpcReduction="10000"/>
          </a:bodyPr>
          <a:lstStyle/>
          <a:p>
            <a:pPr marL="457200" indent="-457200">
              <a:buFont typeface="Arial" pitchFamily="34" charset="0"/>
              <a:buChar char="•"/>
            </a:pPr>
            <a:r>
              <a:rPr lang="en-US" b="0" dirty="0" smtClean="0"/>
              <a:t>IV: </a:t>
            </a:r>
            <a:r>
              <a:rPr lang="en-US" b="0" dirty="0"/>
              <a:t>How can OSHA help </a:t>
            </a:r>
            <a:r>
              <a:rPr lang="en-US" b="0" dirty="0" smtClean="0"/>
              <a:t>you?</a:t>
            </a:r>
          </a:p>
          <a:p>
            <a:pPr marL="457200" indent="-457200">
              <a:buFont typeface="Arial" pitchFamily="34" charset="0"/>
              <a:buChar char="•"/>
            </a:pPr>
            <a:r>
              <a:rPr lang="en-US" b="0" dirty="0"/>
              <a:t>V</a:t>
            </a:r>
            <a:r>
              <a:rPr lang="en-US" b="0" dirty="0" smtClean="0"/>
              <a:t>: </a:t>
            </a:r>
            <a:r>
              <a:rPr lang="en-US" b="0" dirty="0"/>
              <a:t>How will we do </a:t>
            </a:r>
            <a:r>
              <a:rPr lang="en-US" b="0" dirty="0" smtClean="0"/>
              <a:t>outreach?</a:t>
            </a:r>
          </a:p>
          <a:p>
            <a:pPr marL="457200" indent="-457200">
              <a:buFont typeface="Arial" pitchFamily="34" charset="0"/>
              <a:buChar char="•"/>
            </a:pPr>
            <a:r>
              <a:rPr lang="en-US" b="0" dirty="0" smtClean="0"/>
              <a:t>Lunch</a:t>
            </a:r>
          </a:p>
          <a:p>
            <a:pPr marL="457200" indent="-457200">
              <a:buFont typeface="Arial" pitchFamily="34" charset="0"/>
              <a:buChar char="•"/>
            </a:pPr>
            <a:r>
              <a:rPr lang="en-US" b="0" dirty="0" smtClean="0"/>
              <a:t>VI: Review &amp; Practice</a:t>
            </a:r>
          </a:p>
          <a:p>
            <a:pPr marL="457200" indent="-457200">
              <a:buFont typeface="Arial" pitchFamily="34" charset="0"/>
              <a:buChar char="•"/>
            </a:pPr>
            <a:r>
              <a:rPr lang="en-US" b="0" dirty="0" smtClean="0"/>
              <a:t>Post-Test Survey</a:t>
            </a:r>
          </a:p>
          <a:p>
            <a:pPr marL="457200" indent="-457200">
              <a:buFont typeface="Arial" pitchFamily="34" charset="0"/>
              <a:buChar char="•"/>
            </a:pPr>
            <a:r>
              <a:rPr lang="en-US" b="0" dirty="0" smtClean="0"/>
              <a:t>Conclusion</a:t>
            </a:r>
            <a:endParaRPr lang="en-US" b="0" dirty="0"/>
          </a:p>
        </p:txBody>
      </p:sp>
      <p:sp>
        <p:nvSpPr>
          <p:cNvPr id="4" name="Title 3"/>
          <p:cNvSpPr>
            <a:spLocks noGrp="1"/>
          </p:cNvSpPr>
          <p:nvPr>
            <p:ph type="title"/>
          </p:nvPr>
        </p:nvSpPr>
        <p:spPr/>
        <p:txBody>
          <a:bodyPr>
            <a:normAutofit/>
          </a:bodyPr>
          <a:lstStyle/>
          <a:p>
            <a:r>
              <a:rPr lang="en-US" dirty="0" smtClean="0"/>
              <a:t>Agenda cont.</a:t>
            </a:r>
            <a:endParaRPr lang="en-US" dirty="0"/>
          </a:p>
        </p:txBody>
      </p:sp>
      <p:sp>
        <p:nvSpPr>
          <p:cNvPr id="3" name="Content Placeholder 2"/>
          <p:cNvSpPr>
            <a:spLocks noGrp="1"/>
          </p:cNvSpPr>
          <p:nvPr>
            <p:ph sz="half" idx="1"/>
          </p:nvPr>
        </p:nvSpPr>
        <p:spPr/>
        <p:txBody>
          <a:bodyPr>
            <a:normAutofit lnSpcReduction="10000"/>
          </a:bodyPr>
          <a:lstStyle/>
          <a:p>
            <a:r>
              <a:rPr lang="en-US" sz="4800" dirty="0" smtClean="0"/>
              <a:t>O </a:t>
            </a:r>
            <a:r>
              <a:rPr lang="en-US" sz="4800" b="0" dirty="0" err="1" smtClean="0"/>
              <a:t>ccupational</a:t>
            </a:r>
            <a:endParaRPr lang="en-US" sz="4800" b="0" dirty="0" smtClean="0"/>
          </a:p>
          <a:p>
            <a:r>
              <a:rPr lang="en-US" sz="4800" dirty="0" smtClean="0"/>
              <a:t>S </a:t>
            </a:r>
            <a:r>
              <a:rPr lang="en-US" sz="4800" b="0" dirty="0" err="1" smtClean="0"/>
              <a:t>afety</a:t>
            </a:r>
            <a:r>
              <a:rPr lang="en-US" sz="4800" b="0" dirty="0" smtClean="0"/>
              <a:t> and </a:t>
            </a:r>
          </a:p>
          <a:p>
            <a:r>
              <a:rPr lang="en-US" sz="4800" dirty="0" smtClean="0"/>
              <a:t>H </a:t>
            </a:r>
            <a:r>
              <a:rPr lang="en-US" sz="4800" b="0" dirty="0" err="1" smtClean="0"/>
              <a:t>ealth</a:t>
            </a:r>
            <a:endParaRPr lang="en-US" sz="4800" b="0" dirty="0" smtClean="0"/>
          </a:p>
          <a:p>
            <a:r>
              <a:rPr lang="en-US" sz="4800" dirty="0" smtClean="0"/>
              <a:t>A </a:t>
            </a:r>
            <a:r>
              <a:rPr lang="en-US" sz="4800" b="0" dirty="0" err="1" smtClean="0"/>
              <a:t>dministration</a:t>
            </a:r>
            <a:endParaRPr lang="en-US" sz="4800" b="0" dirty="0"/>
          </a:p>
        </p:txBody>
      </p:sp>
    </p:spTree>
    <p:extLst>
      <p:ext uri="{BB962C8B-B14F-4D97-AF65-F5344CB8AC3E}">
        <p14:creationId xmlns:p14="http://schemas.microsoft.com/office/powerpoint/2010/main" val="626982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666129" y="914400"/>
            <a:ext cx="6884188" cy="4138864"/>
          </a:xfrm>
        </p:spPr>
        <p:txBody>
          <a:bodyPr>
            <a:noAutofit/>
          </a:bodyPr>
          <a:lstStyle/>
          <a:p>
            <a:pPr lvl="1" fontAlgn="base"/>
            <a:r>
              <a:rPr lang="en-US" sz="2000" dirty="0" smtClean="0"/>
              <a:t>Put a plastic bag in the foot basin before filling with water and soap</a:t>
            </a:r>
          </a:p>
          <a:p>
            <a:pPr lvl="2" fontAlgn="base"/>
            <a:r>
              <a:rPr lang="en-US" dirty="0" smtClean="0"/>
              <a:t>Easy disposal</a:t>
            </a:r>
          </a:p>
          <a:p>
            <a:pPr lvl="1" fontAlgn="base"/>
            <a:r>
              <a:rPr lang="en-US" sz="2000" dirty="0" smtClean="0"/>
              <a:t>After using tools, place them into a container labelled “Dirty” or “Contaminated”</a:t>
            </a:r>
          </a:p>
          <a:p>
            <a:pPr lvl="1" fontAlgn="base"/>
            <a:r>
              <a:rPr lang="en-US" sz="2000" dirty="0" smtClean="0"/>
              <a:t>Scrub tools with soap and hot water. </a:t>
            </a:r>
          </a:p>
          <a:p>
            <a:pPr lvl="1" fontAlgn="base"/>
            <a:r>
              <a:rPr lang="en-US" sz="2000" dirty="0" smtClean="0"/>
              <a:t>Immerse them in disinfectant for 10-30 minutes.</a:t>
            </a:r>
          </a:p>
          <a:p>
            <a:pPr lvl="1" fontAlgn="base"/>
            <a:r>
              <a:rPr lang="en-US" sz="2000" dirty="0" smtClean="0"/>
              <a:t>After cleaning, place tools into a container labelled “Clean” or “Disinfected”</a:t>
            </a:r>
          </a:p>
          <a:p>
            <a:pPr lvl="2" fontAlgn="base"/>
            <a:r>
              <a:rPr lang="en-US" dirty="0" smtClean="0"/>
              <a:t>Frequently disinfect your “Clean” container</a:t>
            </a:r>
          </a:p>
          <a:p>
            <a:pPr lvl="1" fontAlgn="base"/>
            <a:r>
              <a:rPr lang="en-US" sz="2000" dirty="0" smtClean="0"/>
              <a:t>Change into a new pair of gloves</a:t>
            </a:r>
          </a:p>
          <a:p>
            <a:pPr lvl="2" fontAlgn="base"/>
            <a:r>
              <a:rPr lang="en-US" dirty="0" smtClean="0"/>
              <a:t>Consider getting a second set of tools</a:t>
            </a:r>
          </a:p>
          <a:p>
            <a:pPr marL="274320" lvl="1" indent="0" fontAlgn="base">
              <a:buNone/>
            </a:pPr>
            <a:endParaRPr lang="en-US" sz="2800" dirty="0"/>
          </a:p>
        </p:txBody>
      </p:sp>
      <p:sp>
        <p:nvSpPr>
          <p:cNvPr id="2" name="Title 1"/>
          <p:cNvSpPr>
            <a:spLocks noGrp="1"/>
          </p:cNvSpPr>
          <p:nvPr>
            <p:ph type="title"/>
          </p:nvPr>
        </p:nvSpPr>
        <p:spPr/>
        <p:txBody>
          <a:bodyPr>
            <a:normAutofit/>
          </a:bodyPr>
          <a:lstStyle/>
          <a:p>
            <a:r>
              <a:rPr lang="en-US" smtClean="0"/>
              <a:t>Disinfecting Tools</a:t>
            </a:r>
            <a:endParaRPr lang="en-US" dirty="0"/>
          </a:p>
        </p:txBody>
      </p:sp>
      <p:pic>
        <p:nvPicPr>
          <p:cNvPr id="4" name="Content Placeholder 3" title="dirty v clean tools"/>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1103311" y="1070622"/>
            <a:ext cx="3194369" cy="2395777"/>
          </a:xfrm>
        </p:spPr>
      </p:pic>
      <p:pic>
        <p:nvPicPr>
          <p:cNvPr id="7" name="Picture 6" title="tool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0295" y="3466399"/>
            <a:ext cx="3200400" cy="2861284"/>
          </a:xfrm>
          <a:prstGeom prst="rect">
            <a:avLst/>
          </a:prstGeom>
        </p:spPr>
      </p:pic>
    </p:spTree>
    <p:extLst>
      <p:ext uri="{BB962C8B-B14F-4D97-AF65-F5344CB8AC3E}">
        <p14:creationId xmlns:p14="http://schemas.microsoft.com/office/powerpoint/2010/main" val="770337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bloody toe"/>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97280" y="909022"/>
            <a:ext cx="3234465" cy="2425848"/>
          </a:xfrm>
        </p:spPr>
      </p:pic>
      <p:sp>
        <p:nvSpPr>
          <p:cNvPr id="3" name="Content Placeholder 2"/>
          <p:cNvSpPr>
            <a:spLocks noGrp="1"/>
          </p:cNvSpPr>
          <p:nvPr>
            <p:ph sz="half" idx="2"/>
          </p:nvPr>
        </p:nvSpPr>
        <p:spPr>
          <a:xfrm>
            <a:off x="5284694" y="1097280"/>
            <a:ext cx="5249194" cy="3712464"/>
          </a:xfrm>
        </p:spPr>
        <p:txBody>
          <a:bodyPr>
            <a:normAutofit/>
          </a:bodyPr>
          <a:lstStyle/>
          <a:p>
            <a:pPr marL="0" lvl="1" indent="0">
              <a:buNone/>
            </a:pPr>
            <a:r>
              <a:rPr lang="en-US" dirty="0"/>
              <a:t>You are cutting a client’s toe </a:t>
            </a:r>
            <a:r>
              <a:rPr lang="en-US" dirty="0" smtClean="0"/>
              <a:t>cuticles and </a:t>
            </a:r>
            <a:r>
              <a:rPr lang="en-US" dirty="0"/>
              <a:t>you </a:t>
            </a:r>
            <a:r>
              <a:rPr lang="en-US" dirty="0" smtClean="0"/>
              <a:t>accidentally </a:t>
            </a:r>
            <a:r>
              <a:rPr lang="en-US" dirty="0"/>
              <a:t>make them bleed. While you are getting a </a:t>
            </a:r>
            <a:r>
              <a:rPr lang="en-US" dirty="0" err="1"/>
              <a:t>band-aid</a:t>
            </a:r>
            <a:r>
              <a:rPr lang="en-US" dirty="0"/>
              <a:t>, you notice that they put their foot back in the foot basin. You have another client waiting after. </a:t>
            </a:r>
            <a:endParaRPr lang="en-US" dirty="0" smtClean="0"/>
          </a:p>
          <a:p>
            <a:pPr marL="0" lvl="1" indent="0">
              <a:buNone/>
            </a:pPr>
            <a:endParaRPr lang="en-US" b="1" dirty="0"/>
          </a:p>
          <a:p>
            <a:pPr marL="0" lvl="1" indent="0">
              <a:buNone/>
            </a:pPr>
            <a:r>
              <a:rPr lang="en-US" b="1" dirty="0" smtClean="0"/>
              <a:t>What should </a:t>
            </a:r>
            <a:r>
              <a:rPr lang="en-US" b="1" dirty="0"/>
              <a:t>you do</a:t>
            </a:r>
            <a:r>
              <a:rPr lang="en-US" b="1" dirty="0" smtClean="0"/>
              <a:t>?</a:t>
            </a:r>
          </a:p>
          <a:p>
            <a:pPr marL="0" lvl="1" indent="0">
              <a:buNone/>
            </a:pPr>
            <a:endParaRPr lang="en-US" sz="2200" dirty="0"/>
          </a:p>
          <a:p>
            <a:endParaRPr lang="en-US" dirty="0"/>
          </a:p>
        </p:txBody>
      </p:sp>
      <p:sp>
        <p:nvSpPr>
          <p:cNvPr id="4" name="Title 3"/>
          <p:cNvSpPr>
            <a:spLocks noGrp="1"/>
          </p:cNvSpPr>
          <p:nvPr>
            <p:ph type="title"/>
          </p:nvPr>
        </p:nvSpPr>
        <p:spPr/>
        <p:txBody>
          <a:bodyPr/>
          <a:lstStyle/>
          <a:p>
            <a:r>
              <a:rPr lang="en-US" dirty="0" smtClean="0"/>
              <a:t>Role Play</a:t>
            </a:r>
            <a:endParaRPr lang="en-US" dirty="0"/>
          </a:p>
        </p:txBody>
      </p:sp>
      <p:pic>
        <p:nvPicPr>
          <p:cNvPr id="2" name="Picture 1" title="foot basi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279" y="3334870"/>
            <a:ext cx="3234466" cy="3234466"/>
          </a:xfrm>
          <a:prstGeom prst="rect">
            <a:avLst/>
          </a:prstGeom>
        </p:spPr>
      </p:pic>
    </p:spTree>
    <p:extLst>
      <p:ext uri="{BB962C8B-B14F-4D97-AF65-F5344CB8AC3E}">
        <p14:creationId xmlns:p14="http://schemas.microsoft.com/office/powerpoint/2010/main" val="1747216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921624" y="914400"/>
            <a:ext cx="5612264" cy="3712464"/>
          </a:xfrm>
        </p:spPr>
        <p:txBody>
          <a:bodyPr>
            <a:normAutofit fontScale="92500" lnSpcReduction="10000"/>
          </a:bodyPr>
          <a:lstStyle/>
          <a:p>
            <a:pPr marL="0" lvl="1" indent="0">
              <a:buNone/>
            </a:pPr>
            <a:r>
              <a:rPr lang="en-US" sz="2200" b="1" dirty="0" smtClean="0"/>
              <a:t>What should </a:t>
            </a:r>
            <a:r>
              <a:rPr lang="en-US" sz="2200" b="1" dirty="0"/>
              <a:t>you do</a:t>
            </a:r>
            <a:r>
              <a:rPr lang="en-US" sz="2200" b="1" dirty="0" smtClean="0"/>
              <a:t>?</a:t>
            </a:r>
          </a:p>
          <a:p>
            <a:pPr marL="457200" lvl="1" indent="-457200">
              <a:buFont typeface="+mj-lt"/>
              <a:buAutoNum type="arabicPeriod"/>
            </a:pPr>
            <a:r>
              <a:rPr lang="en-US" sz="2200" dirty="0" smtClean="0"/>
              <a:t>Give them a cotton ball/tissue to stop the bleeding</a:t>
            </a:r>
          </a:p>
          <a:p>
            <a:pPr marL="457200" lvl="1" indent="-457200">
              <a:buFont typeface="+mj-lt"/>
              <a:buAutoNum type="arabicPeriod"/>
            </a:pPr>
            <a:r>
              <a:rPr lang="en-US" sz="2200" dirty="0" smtClean="0"/>
              <a:t>Let them throw the trash into trash can</a:t>
            </a:r>
          </a:p>
          <a:p>
            <a:pPr marL="457200" lvl="1" indent="-457200">
              <a:buFont typeface="+mj-lt"/>
              <a:buAutoNum type="arabicPeriod"/>
            </a:pPr>
            <a:r>
              <a:rPr lang="en-US" sz="2200" dirty="0" smtClean="0"/>
              <a:t>Give them a </a:t>
            </a:r>
            <a:r>
              <a:rPr lang="en-US" sz="2200" dirty="0" err="1" smtClean="0"/>
              <a:t>band-aid</a:t>
            </a:r>
            <a:endParaRPr lang="en-US" sz="2200" dirty="0"/>
          </a:p>
          <a:p>
            <a:pPr marL="457200" lvl="1" indent="-457200">
              <a:buFont typeface="+mj-lt"/>
              <a:buAutoNum type="arabicPeriod"/>
            </a:pPr>
            <a:r>
              <a:rPr lang="en-US" sz="2200" dirty="0" smtClean="0"/>
              <a:t>Scrub your tools with soap and hot water and soak in disinfectant for 10 minutes</a:t>
            </a:r>
          </a:p>
          <a:p>
            <a:pPr marL="457200" lvl="1" indent="-457200">
              <a:buFont typeface="+mj-lt"/>
              <a:buAutoNum type="arabicPeriod"/>
            </a:pPr>
            <a:r>
              <a:rPr lang="en-US" sz="2200" dirty="0" smtClean="0"/>
              <a:t>To keep your polish clean, skip the band-aided toe</a:t>
            </a:r>
          </a:p>
          <a:p>
            <a:pPr marL="457200" lvl="1" indent="-457200">
              <a:buFont typeface="+mj-lt"/>
              <a:buAutoNum type="arabicPeriod"/>
            </a:pPr>
            <a:r>
              <a:rPr lang="en-US" sz="2200" dirty="0" smtClean="0"/>
              <a:t>Dispose of the foot basin plastic bag</a:t>
            </a:r>
          </a:p>
          <a:p>
            <a:pPr marL="457200" lvl="1" indent="-457200">
              <a:buFont typeface="+mj-lt"/>
              <a:buAutoNum type="arabicPeriod"/>
            </a:pPr>
            <a:r>
              <a:rPr lang="en-US" sz="2200" dirty="0" smtClean="0"/>
              <a:t>Wash </a:t>
            </a:r>
            <a:r>
              <a:rPr lang="en-US" sz="2200" dirty="0"/>
              <a:t>your hands and change into a new pair of nitrile </a:t>
            </a:r>
            <a:r>
              <a:rPr lang="en-US" sz="2200" dirty="0" smtClean="0"/>
              <a:t>gloves</a:t>
            </a:r>
          </a:p>
          <a:p>
            <a:pPr lvl="1"/>
            <a:endParaRPr lang="en-US" sz="2200" dirty="0"/>
          </a:p>
          <a:p>
            <a:endParaRPr lang="en-US" dirty="0"/>
          </a:p>
        </p:txBody>
      </p:sp>
      <p:sp>
        <p:nvSpPr>
          <p:cNvPr id="4" name="Title 3"/>
          <p:cNvSpPr>
            <a:spLocks noGrp="1"/>
          </p:cNvSpPr>
          <p:nvPr>
            <p:ph type="title"/>
          </p:nvPr>
        </p:nvSpPr>
        <p:spPr/>
        <p:txBody>
          <a:bodyPr/>
          <a:lstStyle/>
          <a:p>
            <a:r>
              <a:rPr lang="en-US" dirty="0" smtClean="0"/>
              <a:t>Role Play cont.</a:t>
            </a:r>
            <a:endParaRPr lang="en-US" dirty="0"/>
          </a:p>
        </p:txBody>
      </p:sp>
      <p:pic>
        <p:nvPicPr>
          <p:cNvPr id="12" name="Picture 11" title="basin ba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1302" y="1556593"/>
            <a:ext cx="2129010" cy="2129010"/>
          </a:xfrm>
          <a:prstGeom prst="rect">
            <a:avLst/>
          </a:prstGeom>
        </p:spPr>
      </p:pic>
      <p:pic>
        <p:nvPicPr>
          <p:cNvPr id="16" name="Content Placeholder 15" title="disinfectant"/>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611161" y="1192156"/>
            <a:ext cx="1371782" cy="2644696"/>
          </a:xfrm>
          <a:prstGeom prst="rect">
            <a:avLst/>
          </a:prstGeom>
        </p:spPr>
      </p:pic>
      <p:pic>
        <p:nvPicPr>
          <p:cNvPr id="17" name="Content Placeholder 7" title="wash hand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97052" y="3930982"/>
            <a:ext cx="2291379" cy="2305017"/>
          </a:xfrm>
          <a:prstGeom prst="rect">
            <a:avLst/>
          </a:prstGeom>
        </p:spPr>
      </p:pic>
    </p:spTree>
    <p:extLst>
      <p:ext uri="{BB962C8B-B14F-4D97-AF65-F5344CB8AC3E}">
        <p14:creationId xmlns:p14="http://schemas.microsoft.com/office/powerpoint/2010/main" val="1967272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bad posture"/>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l="16512" r="16512"/>
          <a:stretch/>
        </p:blipFill>
        <p:spPr>
          <a:xfrm>
            <a:off x="704640" y="1055819"/>
            <a:ext cx="3835252" cy="3835252"/>
          </a:xfrm>
        </p:spPr>
      </p:pic>
      <p:sp>
        <p:nvSpPr>
          <p:cNvPr id="5" name="Content Placeholder 4"/>
          <p:cNvSpPr>
            <a:spLocks noGrp="1"/>
          </p:cNvSpPr>
          <p:nvPr>
            <p:ph sz="half" idx="2"/>
          </p:nvPr>
        </p:nvSpPr>
        <p:spPr>
          <a:xfrm>
            <a:off x="4539892" y="1055819"/>
            <a:ext cx="7053943" cy="3749040"/>
          </a:xfrm>
        </p:spPr>
        <p:txBody>
          <a:bodyPr>
            <a:noAutofit/>
          </a:bodyPr>
          <a:lstStyle/>
          <a:p>
            <a:pPr marL="274320" lvl="1" indent="0" fontAlgn="base">
              <a:buNone/>
            </a:pPr>
            <a:r>
              <a:rPr lang="en-US" sz="2800" dirty="0" smtClean="0"/>
              <a:t>Nail </a:t>
            </a:r>
            <a:r>
              <a:rPr lang="en-US" sz="2800" dirty="0"/>
              <a:t>techs can </a:t>
            </a:r>
            <a:r>
              <a:rPr lang="en-US" sz="2800" dirty="0" smtClean="0"/>
              <a:t>develop injury to muscles, bones, joints, nerves, etc. by:</a:t>
            </a:r>
            <a:endParaRPr lang="en-US" sz="2800" dirty="0"/>
          </a:p>
          <a:p>
            <a:pPr lvl="2" fontAlgn="base"/>
            <a:r>
              <a:rPr lang="en-US" sz="2800" dirty="0"/>
              <a:t>Leaning over a table for a long time</a:t>
            </a:r>
          </a:p>
          <a:p>
            <a:pPr lvl="2" fontAlgn="base"/>
            <a:r>
              <a:rPr lang="en-US" sz="2800" dirty="0"/>
              <a:t>Doing repetitive movements like filing nails</a:t>
            </a:r>
          </a:p>
          <a:p>
            <a:pPr lvl="2" fontAlgn="base"/>
            <a:r>
              <a:rPr lang="en-US" sz="2800" dirty="0"/>
              <a:t>Resting their arms on the hard edge of a </a:t>
            </a:r>
            <a:r>
              <a:rPr lang="en-US" sz="2800" dirty="0" smtClean="0"/>
              <a:t>table</a:t>
            </a:r>
            <a:endParaRPr lang="en-US" sz="2800" dirty="0"/>
          </a:p>
        </p:txBody>
      </p:sp>
      <p:sp>
        <p:nvSpPr>
          <p:cNvPr id="2" name="Title 1"/>
          <p:cNvSpPr>
            <a:spLocks noGrp="1"/>
          </p:cNvSpPr>
          <p:nvPr>
            <p:ph type="title"/>
          </p:nvPr>
        </p:nvSpPr>
        <p:spPr/>
        <p:txBody>
          <a:bodyPr>
            <a:normAutofit/>
          </a:bodyPr>
          <a:lstStyle/>
          <a:p>
            <a:r>
              <a:rPr lang="en-US" dirty="0" smtClean="0"/>
              <a:t>Ergonomic Hazards</a:t>
            </a:r>
            <a:endParaRPr lang="en-US" dirty="0"/>
          </a:p>
        </p:txBody>
      </p:sp>
    </p:spTree>
    <p:extLst>
      <p:ext uri="{BB962C8B-B14F-4D97-AF65-F5344CB8AC3E}">
        <p14:creationId xmlns:p14="http://schemas.microsoft.com/office/powerpoint/2010/main" val="2929918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22946" y="1097279"/>
            <a:ext cx="4241533" cy="3907857"/>
          </a:xfrm>
        </p:spPr>
        <p:txBody>
          <a:bodyPr>
            <a:normAutofit fontScale="92500" lnSpcReduction="20000"/>
          </a:bodyPr>
          <a:lstStyle/>
          <a:p>
            <a:pPr marL="457200" indent="-457200">
              <a:buFont typeface="Arial" pitchFamily="34" charset="0"/>
              <a:buChar char="•"/>
            </a:pPr>
            <a:r>
              <a:rPr lang="en-US" dirty="0" smtClean="0"/>
              <a:t>Back pain</a:t>
            </a:r>
            <a:r>
              <a:rPr lang="en-US" b="0" dirty="0" smtClean="0"/>
              <a:t>: adjustable chair</a:t>
            </a:r>
          </a:p>
          <a:p>
            <a:pPr marL="457200" indent="-457200">
              <a:buFont typeface="Arial" pitchFamily="34" charset="0"/>
              <a:buChar char="•"/>
            </a:pPr>
            <a:r>
              <a:rPr lang="en-US" dirty="0" smtClean="0"/>
              <a:t>Neck pain</a:t>
            </a:r>
            <a:r>
              <a:rPr lang="en-US" b="0" dirty="0" smtClean="0"/>
              <a:t>: Adjust the lighting and client</a:t>
            </a:r>
          </a:p>
          <a:p>
            <a:pPr marL="457200" indent="-457200">
              <a:buFont typeface="Arial" pitchFamily="34" charset="0"/>
              <a:buChar char="•"/>
            </a:pPr>
            <a:r>
              <a:rPr lang="en-US" dirty="0" smtClean="0"/>
              <a:t>Wrist pain</a:t>
            </a:r>
            <a:r>
              <a:rPr lang="en-US" b="0" dirty="0" smtClean="0"/>
              <a:t>: wrist support</a:t>
            </a:r>
          </a:p>
          <a:p>
            <a:pPr marL="457200" indent="-457200">
              <a:buFont typeface="Arial" pitchFamily="34" charset="0"/>
              <a:buChar char="•"/>
            </a:pPr>
            <a:r>
              <a:rPr lang="en-US" dirty="0" smtClean="0"/>
              <a:t>Forearms/elbows: </a:t>
            </a:r>
            <a:r>
              <a:rPr lang="en-US" b="0" dirty="0" smtClean="0"/>
              <a:t>Use a towel as cushion on the table</a:t>
            </a:r>
          </a:p>
          <a:p>
            <a:pPr marL="457200" indent="-457200">
              <a:buFont typeface="Arial" pitchFamily="34" charset="0"/>
              <a:buChar char="•"/>
            </a:pPr>
            <a:r>
              <a:rPr lang="en-US" dirty="0" smtClean="0"/>
              <a:t>Muscle/joint pain</a:t>
            </a:r>
            <a:r>
              <a:rPr lang="en-US" b="0" dirty="0" smtClean="0"/>
              <a:t>: stretching, taking breaks</a:t>
            </a:r>
            <a:endParaRPr lang="en-US" b="0" dirty="0"/>
          </a:p>
        </p:txBody>
      </p:sp>
      <p:sp>
        <p:nvSpPr>
          <p:cNvPr id="4" name="Title 3"/>
          <p:cNvSpPr>
            <a:spLocks noGrp="1"/>
          </p:cNvSpPr>
          <p:nvPr>
            <p:ph type="title"/>
          </p:nvPr>
        </p:nvSpPr>
        <p:spPr/>
        <p:txBody>
          <a:bodyPr/>
          <a:lstStyle/>
          <a:p>
            <a:r>
              <a:rPr lang="en-US" dirty="0" smtClean="0"/>
              <a:t>Reducing Ergonomic pain</a:t>
            </a:r>
            <a:endParaRPr lang="en-US" dirty="0"/>
          </a:p>
        </p:txBody>
      </p:sp>
      <p:pic>
        <p:nvPicPr>
          <p:cNvPr id="5" name="Content Placeholder 3" title="good posture"/>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14804" r="14804"/>
          <a:stretch/>
        </p:blipFill>
        <p:spPr>
          <a:xfrm>
            <a:off x="5792814" y="2067745"/>
            <a:ext cx="3430579" cy="3430562"/>
          </a:xfrm>
        </p:spPr>
      </p:pic>
      <p:pic>
        <p:nvPicPr>
          <p:cNvPr id="6" name="Picture 5" title="adjust chai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23393" y="914400"/>
            <a:ext cx="1895390" cy="2983833"/>
          </a:xfrm>
          <a:prstGeom prst="rect">
            <a:avLst/>
          </a:prstGeom>
        </p:spPr>
      </p:pic>
      <p:pic>
        <p:nvPicPr>
          <p:cNvPr id="7" name="Picture 6" title="wrist suppo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23393" y="3898233"/>
            <a:ext cx="2462212" cy="2462212"/>
          </a:xfrm>
          <a:prstGeom prst="rect">
            <a:avLst/>
          </a:prstGeom>
        </p:spPr>
      </p:pic>
    </p:spTree>
    <p:extLst>
      <p:ext uri="{BB962C8B-B14F-4D97-AF65-F5344CB8AC3E}">
        <p14:creationId xmlns:p14="http://schemas.microsoft.com/office/powerpoint/2010/main" val="2468553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a:t>
            </a:r>
            <a:endParaRPr lang="en-US" dirty="0"/>
          </a:p>
        </p:txBody>
      </p:sp>
      <p:pic>
        <p:nvPicPr>
          <p:cNvPr id="6" name="Content Placeholder 5" title="lean neck"/>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822714" y="1138739"/>
            <a:ext cx="1920486" cy="2244163"/>
          </a:xfrm>
        </p:spPr>
      </p:pic>
      <p:pic>
        <p:nvPicPr>
          <p:cNvPr id="9" name="Content Placeholder 8" title="tuck chin"/>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740607" y="1138739"/>
            <a:ext cx="2122555" cy="2240475"/>
          </a:xfrm>
        </p:spPr>
      </p:pic>
      <p:pic>
        <p:nvPicPr>
          <p:cNvPr id="11" name="Picture 10" title="turn neck"/>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43200" y="1138739"/>
            <a:ext cx="1968182" cy="2240378"/>
          </a:xfrm>
          <a:prstGeom prst="rect">
            <a:avLst/>
          </a:prstGeom>
        </p:spPr>
      </p:pic>
      <p:pic>
        <p:nvPicPr>
          <p:cNvPr id="12" name="Picture 11" title="stretch arm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63161" y="1400550"/>
            <a:ext cx="2646009" cy="1716756"/>
          </a:xfrm>
          <a:prstGeom prst="rect">
            <a:avLst/>
          </a:prstGeom>
        </p:spPr>
      </p:pic>
      <p:pic>
        <p:nvPicPr>
          <p:cNvPr id="13" name="Picture 12" title="stretch shoulde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09171" y="1138739"/>
            <a:ext cx="1894041" cy="2310314"/>
          </a:xfrm>
          <a:prstGeom prst="rect">
            <a:avLst/>
          </a:prstGeom>
        </p:spPr>
      </p:pic>
      <p:pic>
        <p:nvPicPr>
          <p:cNvPr id="14" name="Picture 13" title="stretch thighs"/>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711382" y="3990725"/>
            <a:ext cx="2294773" cy="2294773"/>
          </a:xfrm>
          <a:prstGeom prst="rect">
            <a:avLst/>
          </a:prstGeom>
        </p:spPr>
      </p:pic>
      <p:pic>
        <p:nvPicPr>
          <p:cNvPr id="15" name="Picture 14" title="stretch thighs"/>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006155" y="3960644"/>
            <a:ext cx="2360025" cy="2309812"/>
          </a:xfrm>
          <a:prstGeom prst="rect">
            <a:avLst/>
          </a:prstGeom>
        </p:spPr>
      </p:pic>
      <p:pic>
        <p:nvPicPr>
          <p:cNvPr id="16" name="Picture 15" title="stretch back"/>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578213" y="3975685"/>
            <a:ext cx="2133169" cy="2294773"/>
          </a:xfrm>
          <a:prstGeom prst="rect">
            <a:avLst/>
          </a:prstGeom>
        </p:spPr>
      </p:pic>
      <p:pic>
        <p:nvPicPr>
          <p:cNvPr id="18" name="Picture 17" title="stretch fingers"/>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14570" y="3960644"/>
            <a:ext cx="2163643" cy="2294773"/>
          </a:xfrm>
          <a:prstGeom prst="rect">
            <a:avLst/>
          </a:prstGeom>
        </p:spPr>
      </p:pic>
      <p:pic>
        <p:nvPicPr>
          <p:cNvPr id="19" name="Picture 18" title="rotate ankles"/>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366180" y="3975685"/>
            <a:ext cx="2474800" cy="2309813"/>
          </a:xfrm>
          <a:prstGeom prst="rect">
            <a:avLst/>
          </a:prstGeom>
        </p:spPr>
      </p:pic>
    </p:spTree>
    <p:extLst>
      <p:ext uri="{BB962C8B-B14F-4D97-AF65-F5344CB8AC3E}">
        <p14:creationId xmlns:p14="http://schemas.microsoft.com/office/powerpoint/2010/main" val="2948048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Hazards: Chemical, Infection, Ergonomic</a:t>
            </a:r>
            <a:endParaRPr lang="en-US" dirty="0"/>
          </a:p>
        </p:txBody>
      </p:sp>
      <p:pic>
        <p:nvPicPr>
          <p:cNvPr id="6" name="Content Placeholder 3" title="chemical hazard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03324" y="1454799"/>
            <a:ext cx="3946519" cy="3163556"/>
          </a:xfrm>
        </p:spPr>
      </p:pic>
      <p:pic>
        <p:nvPicPr>
          <p:cNvPr id="7" name="Content Placeholder 6" title="arm ringworm"/>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380527" y="1650476"/>
            <a:ext cx="3360976" cy="2967879"/>
          </a:xfrm>
          <a:prstGeom prst="rect">
            <a:avLst/>
          </a:prstGeom>
        </p:spPr>
      </p:pic>
      <p:pic>
        <p:nvPicPr>
          <p:cNvPr id="8" name="Content Placeholder 5" title="bad posture"/>
          <p:cNvPicPr>
            <a:picLocks noChangeAspect="1"/>
          </p:cNvPicPr>
          <p:nvPr/>
        </p:nvPicPr>
        <p:blipFill rotWithShape="1">
          <a:blip r:embed="rId5" cstate="email">
            <a:extLst>
              <a:ext uri="{28A0092B-C50C-407E-A947-70E740481C1C}">
                <a14:useLocalDpi xmlns:a14="http://schemas.microsoft.com/office/drawing/2010/main"/>
              </a:ext>
            </a:extLst>
          </a:blip>
          <a:srcRect l="16512" r="16512"/>
          <a:stretch/>
        </p:blipFill>
        <p:spPr>
          <a:xfrm>
            <a:off x="8053137" y="1425999"/>
            <a:ext cx="3192354" cy="3192354"/>
          </a:xfrm>
          <a:prstGeom prst="rect">
            <a:avLst/>
          </a:prstGeom>
        </p:spPr>
      </p:pic>
    </p:spTree>
    <p:extLst>
      <p:ext uri="{BB962C8B-B14F-4D97-AF65-F5344CB8AC3E}">
        <p14:creationId xmlns:p14="http://schemas.microsoft.com/office/powerpoint/2010/main" val="1671403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title="santa ana osha"/>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38152" y="1416376"/>
            <a:ext cx="3921781" cy="3123540"/>
          </a:xfrm>
        </p:spPr>
      </p:pic>
      <p:sp>
        <p:nvSpPr>
          <p:cNvPr id="5" name="Content Placeholder 4"/>
          <p:cNvSpPr>
            <a:spLocks noGrp="1"/>
          </p:cNvSpPr>
          <p:nvPr>
            <p:ph sz="half" idx="2"/>
          </p:nvPr>
        </p:nvSpPr>
        <p:spPr>
          <a:xfrm>
            <a:off x="4497356" y="1317057"/>
            <a:ext cx="6627845" cy="3749040"/>
          </a:xfrm>
        </p:spPr>
        <p:txBody>
          <a:bodyPr>
            <a:noAutofit/>
          </a:bodyPr>
          <a:lstStyle/>
          <a:p>
            <a:pPr>
              <a:buFont typeface="Arial" pitchFamily="34" charset="0"/>
              <a:buChar char="•"/>
            </a:pPr>
            <a:r>
              <a:rPr lang="en-US" sz="2400" b="0" dirty="0" smtClean="0"/>
              <a:t>Contact local OSHA offices for information, training, and help</a:t>
            </a:r>
            <a:endParaRPr lang="en-US" sz="2400" b="0" dirty="0"/>
          </a:p>
          <a:p>
            <a:pPr>
              <a:buFont typeface="Arial" pitchFamily="34" charset="0"/>
              <a:buChar char="•"/>
            </a:pPr>
            <a:r>
              <a:rPr lang="en-US" sz="2400" dirty="0" smtClean="0"/>
              <a:t>Workers: </a:t>
            </a:r>
            <a:r>
              <a:rPr lang="en-US" sz="2400" b="0" dirty="0" smtClean="0"/>
              <a:t>you may file a complaint for an OSHA inspections if you think your employer is not following OSHA standards or if your workplace has hazards</a:t>
            </a:r>
          </a:p>
          <a:p>
            <a:pPr>
              <a:buFont typeface="Arial" pitchFamily="34" charset="0"/>
              <a:buChar char="•"/>
            </a:pPr>
            <a:r>
              <a:rPr lang="en-US" sz="2400" dirty="0" smtClean="0"/>
              <a:t>Owners: </a:t>
            </a:r>
            <a:r>
              <a:rPr lang="en-US" sz="2400" b="0" dirty="0" smtClean="0"/>
              <a:t>contact private OSHA’s Consultation Program for free to find out if your salon has hazards. You will not be cited or penalized.</a:t>
            </a:r>
          </a:p>
        </p:txBody>
      </p:sp>
      <p:sp>
        <p:nvSpPr>
          <p:cNvPr id="2" name="Title 1"/>
          <p:cNvSpPr>
            <a:spLocks noGrp="1"/>
          </p:cNvSpPr>
          <p:nvPr>
            <p:ph type="title"/>
          </p:nvPr>
        </p:nvSpPr>
        <p:spPr/>
        <p:txBody>
          <a:bodyPr>
            <a:normAutofit/>
          </a:bodyPr>
          <a:lstStyle/>
          <a:p>
            <a:r>
              <a:rPr lang="en-US" dirty="0" smtClean="0"/>
              <a:t>Help from OSHA</a:t>
            </a:r>
            <a:endParaRPr lang="en-US" dirty="0"/>
          </a:p>
        </p:txBody>
      </p:sp>
    </p:spTree>
    <p:extLst>
      <p:ext uri="{BB962C8B-B14F-4D97-AF65-F5344CB8AC3E}">
        <p14:creationId xmlns:p14="http://schemas.microsoft.com/office/powerpoint/2010/main" val="40557228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minimum wage ca"/>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89811" y="962527"/>
            <a:ext cx="5006550" cy="4042556"/>
          </a:xfrm>
        </p:spPr>
      </p:pic>
      <p:sp>
        <p:nvSpPr>
          <p:cNvPr id="3" name="Content Placeholder 2"/>
          <p:cNvSpPr>
            <a:spLocks noGrp="1"/>
          </p:cNvSpPr>
          <p:nvPr>
            <p:ph sz="half" idx="2"/>
          </p:nvPr>
        </p:nvSpPr>
        <p:spPr>
          <a:xfrm>
            <a:off x="5951621" y="1097280"/>
            <a:ext cx="5727032" cy="3712464"/>
          </a:xfrm>
        </p:spPr>
        <p:txBody>
          <a:bodyPr>
            <a:normAutofit fontScale="47500" lnSpcReduction="20000"/>
          </a:bodyPr>
          <a:lstStyle/>
          <a:p>
            <a:r>
              <a:rPr lang="en-US" sz="4400" dirty="0" smtClean="0"/>
              <a:t>Employees: </a:t>
            </a:r>
          </a:p>
          <a:p>
            <a:pPr marL="571500" indent="-571500">
              <a:buFont typeface="Arial" pitchFamily="34" charset="0"/>
              <a:buChar char="•"/>
            </a:pPr>
            <a:r>
              <a:rPr lang="en-US" sz="4400" b="0" dirty="0" smtClean="0"/>
              <a:t>Employer sets work schedule/appointments</a:t>
            </a:r>
          </a:p>
          <a:p>
            <a:pPr marL="571500" indent="-571500">
              <a:buFont typeface="Arial" pitchFamily="34" charset="0"/>
              <a:buChar char="•"/>
            </a:pPr>
            <a:r>
              <a:rPr lang="en-US" sz="4400" b="0" dirty="0" smtClean="0"/>
              <a:t>Employer sets pay rate for services</a:t>
            </a:r>
          </a:p>
          <a:p>
            <a:pPr marL="571500" indent="-571500">
              <a:buFont typeface="Arial" pitchFamily="34" charset="0"/>
              <a:buChar char="•"/>
            </a:pPr>
            <a:r>
              <a:rPr lang="en-US" sz="4400" b="0" dirty="0" smtClean="0"/>
              <a:t>Employer provides supplies &amp; equipment</a:t>
            </a:r>
          </a:p>
          <a:p>
            <a:pPr marL="571500" indent="-571500">
              <a:buFont typeface="Arial" pitchFamily="34" charset="0"/>
              <a:buChar char="•"/>
            </a:pPr>
            <a:r>
              <a:rPr lang="en-US" sz="4400" b="0" dirty="0" smtClean="0"/>
              <a:t>Employer has to protect workers from workplace hazards</a:t>
            </a:r>
          </a:p>
          <a:p>
            <a:pPr marL="571500" indent="-571500">
              <a:buFont typeface="Arial" pitchFamily="34" charset="0"/>
              <a:buChar char="•"/>
            </a:pPr>
            <a:r>
              <a:rPr lang="en-US" sz="4400" b="0" dirty="0" smtClean="0"/>
              <a:t>Entitled to minimum wage and workers’ compensation (injury insurance)</a:t>
            </a:r>
          </a:p>
          <a:p>
            <a:pPr marL="571500" indent="-571500">
              <a:buFont typeface="Arial" pitchFamily="34" charset="0"/>
              <a:buChar char="•"/>
            </a:pPr>
            <a:r>
              <a:rPr lang="en-US" sz="4400" b="0" dirty="0" smtClean="0"/>
              <a:t>No rent for work station</a:t>
            </a:r>
          </a:p>
          <a:p>
            <a:pPr marL="571500" indent="-571500">
              <a:buFont typeface="Arial" pitchFamily="34" charset="0"/>
              <a:buChar char="•"/>
            </a:pPr>
            <a:r>
              <a:rPr lang="en-US" sz="4400" b="0" dirty="0" smtClean="0"/>
              <a:t>W-2 Form</a:t>
            </a:r>
          </a:p>
          <a:p>
            <a:endParaRPr lang="en-US" dirty="0" smtClean="0"/>
          </a:p>
          <a:p>
            <a:endParaRPr lang="en-US" dirty="0"/>
          </a:p>
        </p:txBody>
      </p:sp>
      <p:sp>
        <p:nvSpPr>
          <p:cNvPr id="4" name="Title 3"/>
          <p:cNvSpPr>
            <a:spLocks noGrp="1"/>
          </p:cNvSpPr>
          <p:nvPr>
            <p:ph type="title"/>
          </p:nvPr>
        </p:nvSpPr>
        <p:spPr/>
        <p:txBody>
          <a:bodyPr/>
          <a:lstStyle/>
          <a:p>
            <a:r>
              <a:rPr lang="en-US" dirty="0" smtClean="0"/>
              <a:t>Employees vs. Independent Contractors</a:t>
            </a:r>
            <a:endParaRPr lang="en-US" dirty="0"/>
          </a:p>
        </p:txBody>
      </p:sp>
    </p:spTree>
    <p:extLst>
      <p:ext uri="{BB962C8B-B14F-4D97-AF65-F5344CB8AC3E}">
        <p14:creationId xmlns:p14="http://schemas.microsoft.com/office/powerpoint/2010/main" val="2431418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951621" y="1097280"/>
            <a:ext cx="5438274" cy="3712464"/>
          </a:xfrm>
        </p:spPr>
        <p:txBody>
          <a:bodyPr>
            <a:normAutofit/>
          </a:bodyPr>
          <a:lstStyle/>
          <a:p>
            <a:pPr lvl="0"/>
            <a:r>
              <a:rPr lang="en-US" sz="2400" dirty="0" smtClean="0"/>
              <a:t>Independent </a:t>
            </a:r>
            <a:r>
              <a:rPr lang="en-US" sz="2400" dirty="0"/>
              <a:t>Contractors: </a:t>
            </a:r>
            <a:endParaRPr lang="en-US" sz="2400" dirty="0" smtClean="0"/>
          </a:p>
          <a:p>
            <a:pPr lvl="1"/>
            <a:r>
              <a:rPr lang="en-US" dirty="0"/>
              <a:t>Have your own business license</a:t>
            </a:r>
          </a:p>
          <a:p>
            <a:pPr lvl="1"/>
            <a:r>
              <a:rPr lang="en-US" dirty="0" smtClean="0"/>
              <a:t>Rent </a:t>
            </a:r>
            <a:r>
              <a:rPr lang="en-US" dirty="0"/>
              <a:t>their station</a:t>
            </a:r>
          </a:p>
          <a:p>
            <a:pPr lvl="1"/>
            <a:r>
              <a:rPr lang="en-US" dirty="0" smtClean="0"/>
              <a:t>Buy </a:t>
            </a:r>
            <a:r>
              <a:rPr lang="en-US" dirty="0"/>
              <a:t>their own supplies and tools</a:t>
            </a:r>
          </a:p>
          <a:p>
            <a:pPr lvl="1"/>
            <a:r>
              <a:rPr lang="en-US" dirty="0" smtClean="0"/>
              <a:t>Have </a:t>
            </a:r>
            <a:r>
              <a:rPr lang="en-US" dirty="0"/>
              <a:t>your own customers</a:t>
            </a:r>
          </a:p>
          <a:p>
            <a:pPr lvl="1"/>
            <a:r>
              <a:rPr lang="en-US" dirty="0" smtClean="0"/>
              <a:t>Set </a:t>
            </a:r>
            <a:r>
              <a:rPr lang="en-US" dirty="0"/>
              <a:t>your own schedule &amp; appointments</a:t>
            </a:r>
          </a:p>
          <a:p>
            <a:pPr lvl="1"/>
            <a:r>
              <a:rPr lang="en-US" dirty="0" smtClean="0"/>
              <a:t>Set </a:t>
            </a:r>
            <a:r>
              <a:rPr lang="en-US" dirty="0"/>
              <a:t>your own pay rate</a:t>
            </a:r>
          </a:p>
          <a:p>
            <a:pPr lvl="1"/>
            <a:r>
              <a:rPr lang="en-US" dirty="0" smtClean="0"/>
              <a:t>Receive </a:t>
            </a:r>
            <a:r>
              <a:rPr lang="en-US" dirty="0"/>
              <a:t>clients’ payments </a:t>
            </a:r>
            <a:r>
              <a:rPr lang="en-US" dirty="0" smtClean="0"/>
              <a:t>directly</a:t>
            </a:r>
          </a:p>
          <a:p>
            <a:pPr lvl="1"/>
            <a:r>
              <a:rPr lang="en-US" dirty="0" smtClean="0"/>
              <a:t>IRS Form 1099</a:t>
            </a:r>
            <a:endParaRPr lang="en-US" dirty="0"/>
          </a:p>
        </p:txBody>
      </p:sp>
      <p:sp>
        <p:nvSpPr>
          <p:cNvPr id="4" name="Title 3"/>
          <p:cNvSpPr>
            <a:spLocks noGrp="1"/>
          </p:cNvSpPr>
          <p:nvPr>
            <p:ph type="title"/>
          </p:nvPr>
        </p:nvSpPr>
        <p:spPr/>
        <p:txBody>
          <a:bodyPr/>
          <a:lstStyle/>
          <a:p>
            <a:r>
              <a:rPr lang="en-US" dirty="0" smtClean="0"/>
              <a:t>Employees vs. Independent Contractors cont.</a:t>
            </a:r>
            <a:endParaRPr lang="en-US" dirty="0"/>
          </a:p>
        </p:txBody>
      </p:sp>
      <p:pic>
        <p:nvPicPr>
          <p:cNvPr id="6" name="Content Placeholder 5" title="employee type"/>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14349" y="1299410"/>
            <a:ext cx="4758361" cy="2853323"/>
          </a:xfrm>
        </p:spPr>
      </p:pic>
    </p:spTree>
    <p:extLst>
      <p:ext uri="{BB962C8B-B14F-4D97-AF65-F5344CB8AC3E}">
        <p14:creationId xmlns:p14="http://schemas.microsoft.com/office/powerpoint/2010/main" val="194292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title="objectives"/>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96963" y="1409093"/>
            <a:ext cx="4267200" cy="3088902"/>
          </a:xfrm>
        </p:spPr>
      </p:pic>
      <p:sp>
        <p:nvSpPr>
          <p:cNvPr id="7" name="Content Placeholder 6"/>
          <p:cNvSpPr>
            <a:spLocks noGrp="1"/>
          </p:cNvSpPr>
          <p:nvPr>
            <p:ph sz="half" idx="2"/>
          </p:nvPr>
        </p:nvSpPr>
        <p:spPr>
          <a:xfrm>
            <a:off x="5355771" y="1097280"/>
            <a:ext cx="5178117" cy="3712464"/>
          </a:xfrm>
        </p:spPr>
        <p:txBody>
          <a:bodyPr>
            <a:normAutofit fontScale="92500" lnSpcReduction="10000"/>
          </a:bodyPr>
          <a:lstStyle/>
          <a:p>
            <a:pPr marL="0" indent="0"/>
            <a:r>
              <a:rPr lang="en-US" dirty="0"/>
              <a:t>By the end of this course, you should be able to understand: </a:t>
            </a:r>
          </a:p>
          <a:p>
            <a:pPr marL="514350" indent="-514350">
              <a:buFont typeface="+mj-lt"/>
              <a:buAutoNum type="arabicPeriod"/>
            </a:pPr>
            <a:r>
              <a:rPr lang="en-US" b="0" dirty="0"/>
              <a:t>The hazards in nail </a:t>
            </a:r>
            <a:r>
              <a:rPr lang="en-US" b="0" dirty="0" smtClean="0"/>
              <a:t>salons</a:t>
            </a:r>
          </a:p>
          <a:p>
            <a:pPr marL="514350" indent="-514350">
              <a:buFont typeface="+mj-lt"/>
              <a:buAutoNum type="arabicPeriod"/>
            </a:pPr>
            <a:r>
              <a:rPr lang="en-US" b="0" dirty="0" smtClean="0"/>
              <a:t>What </a:t>
            </a:r>
            <a:r>
              <a:rPr lang="en-US" b="0" dirty="0"/>
              <a:t>workers can do to protect </a:t>
            </a:r>
            <a:r>
              <a:rPr lang="en-US" b="0" dirty="0" smtClean="0"/>
              <a:t>themselves</a:t>
            </a:r>
          </a:p>
          <a:p>
            <a:pPr marL="514350" indent="-514350">
              <a:buFont typeface="+mj-lt"/>
              <a:buAutoNum type="arabicPeriod"/>
            </a:pPr>
            <a:r>
              <a:rPr lang="en-US" b="0" dirty="0" smtClean="0"/>
              <a:t>How </a:t>
            </a:r>
            <a:r>
              <a:rPr lang="en-US" b="0" dirty="0"/>
              <a:t>OSHA can help workers and </a:t>
            </a:r>
            <a:r>
              <a:rPr lang="en-US" b="0" dirty="0" smtClean="0"/>
              <a:t>employers</a:t>
            </a:r>
          </a:p>
          <a:p>
            <a:pPr marL="514350" indent="-514350">
              <a:buFont typeface="+mj-lt"/>
              <a:buAutoNum type="arabicPeriod"/>
            </a:pPr>
            <a:r>
              <a:rPr lang="en-US" b="0" dirty="0" smtClean="0"/>
              <a:t>How </a:t>
            </a:r>
            <a:r>
              <a:rPr lang="en-US" b="0" dirty="0"/>
              <a:t>to reach out to the community</a:t>
            </a:r>
          </a:p>
          <a:p>
            <a:endParaRPr lang="en-US" dirty="0"/>
          </a:p>
        </p:txBody>
      </p:sp>
      <p:sp>
        <p:nvSpPr>
          <p:cNvPr id="4" name="Title 3"/>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3226494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Misclassified?</a:t>
            </a:r>
            <a:endParaRPr lang="en-US" dirty="0"/>
          </a:p>
        </p:txBody>
      </p:sp>
      <p:pic>
        <p:nvPicPr>
          <p:cNvPr id="5" name="Content Placeholder 5" title="employee typ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422481" y="1706227"/>
            <a:ext cx="4267200" cy="2558801"/>
          </a:xfrm>
        </p:spPr>
      </p:pic>
      <p:sp>
        <p:nvSpPr>
          <p:cNvPr id="7" name="Content Placeholder 6"/>
          <p:cNvSpPr>
            <a:spLocks noGrp="1"/>
          </p:cNvSpPr>
          <p:nvPr>
            <p:ph sz="half" idx="1"/>
          </p:nvPr>
        </p:nvSpPr>
        <p:spPr>
          <a:xfrm>
            <a:off x="705852" y="962526"/>
            <a:ext cx="6529137" cy="3847218"/>
          </a:xfrm>
        </p:spPr>
        <p:txBody>
          <a:bodyPr>
            <a:noAutofit/>
          </a:bodyPr>
          <a:lstStyle/>
          <a:p>
            <a:pPr lvl="1"/>
            <a:r>
              <a:rPr lang="en-US" dirty="0"/>
              <a:t>If your employer gives you IRS Form 1099, instead of a W-2, does that mean you are an independent contractor?</a:t>
            </a:r>
          </a:p>
          <a:p>
            <a:pPr lvl="2"/>
            <a:r>
              <a:rPr lang="en-US" sz="2400" b="1" dirty="0"/>
              <a:t>No.</a:t>
            </a:r>
            <a:endParaRPr lang="en-US" sz="2400" dirty="0"/>
          </a:p>
          <a:p>
            <a:pPr lvl="1"/>
            <a:r>
              <a:rPr lang="en-US" dirty="0"/>
              <a:t>If your employer tells you that you are an independent contractor, does that mean you are an independent contractor?</a:t>
            </a:r>
          </a:p>
          <a:p>
            <a:pPr lvl="2"/>
            <a:r>
              <a:rPr lang="en-US" sz="2400" b="1" dirty="0"/>
              <a:t>No.</a:t>
            </a:r>
            <a:endParaRPr lang="en-US" sz="2400" dirty="0"/>
          </a:p>
          <a:p>
            <a:r>
              <a:rPr lang="en-US" sz="2400" dirty="0" smtClean="0"/>
              <a:t>Which worker are you?</a:t>
            </a:r>
            <a:endParaRPr lang="en-US" sz="2400" dirty="0"/>
          </a:p>
        </p:txBody>
      </p:sp>
    </p:spTree>
    <p:extLst>
      <p:ext uri="{BB962C8B-B14F-4D97-AF65-F5344CB8AC3E}">
        <p14:creationId xmlns:p14="http://schemas.microsoft.com/office/powerpoint/2010/main" val="2278737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9811" y="1097280"/>
            <a:ext cx="3529264" cy="5255394"/>
          </a:xfrm>
        </p:spPr>
        <p:txBody>
          <a:bodyPr>
            <a:noAutofit/>
          </a:bodyPr>
          <a:lstStyle/>
          <a:p>
            <a:r>
              <a:rPr lang="en-US" sz="2200" dirty="0" smtClean="0"/>
              <a:t>Group 1: </a:t>
            </a:r>
          </a:p>
          <a:p>
            <a:pPr marL="0" lvl="1" indent="0">
              <a:buNone/>
            </a:pPr>
            <a:r>
              <a:rPr lang="en-US" sz="2200" b="0" dirty="0"/>
              <a:t>Dung just finished beauty </a:t>
            </a:r>
            <a:r>
              <a:rPr lang="en-US" sz="2200" b="0" dirty="0" smtClean="0"/>
              <a:t>school. She </a:t>
            </a:r>
            <a:r>
              <a:rPr lang="en-US" sz="2200" b="0" dirty="0"/>
              <a:t>was hired in a nail salon </a:t>
            </a:r>
            <a:r>
              <a:rPr lang="en-US" sz="2200" b="0" dirty="0" smtClean="0"/>
              <a:t>and her </a:t>
            </a:r>
            <a:r>
              <a:rPr lang="en-US" sz="2200" b="0" dirty="0"/>
              <a:t>employer charges her $80 </a:t>
            </a:r>
            <a:r>
              <a:rPr lang="en-US" sz="2200" b="0" dirty="0" smtClean="0"/>
              <a:t>per week </a:t>
            </a:r>
            <a:r>
              <a:rPr lang="en-US" sz="2200" b="0" dirty="0"/>
              <a:t>for the table. Her employer </a:t>
            </a:r>
            <a:r>
              <a:rPr lang="en-US" sz="2200" b="0" dirty="0" smtClean="0"/>
              <a:t>tells her </a:t>
            </a:r>
            <a:r>
              <a:rPr lang="en-US" sz="2200" b="0" dirty="0"/>
              <a:t>to buy her tools and start </a:t>
            </a:r>
            <a:r>
              <a:rPr lang="en-US" sz="2200" b="0" dirty="0" smtClean="0"/>
              <a:t>inviting new </a:t>
            </a:r>
            <a:r>
              <a:rPr lang="en-US" sz="2200" b="0" dirty="0"/>
              <a:t>clients in. Her employer does </a:t>
            </a:r>
            <a:r>
              <a:rPr lang="en-US" sz="2200" b="0" dirty="0" smtClean="0"/>
              <a:t>not mention </a:t>
            </a:r>
            <a:r>
              <a:rPr lang="en-US" sz="2200" b="0" dirty="0"/>
              <a:t>any safety training or </a:t>
            </a:r>
            <a:r>
              <a:rPr lang="en-US" sz="2200" b="0" dirty="0" smtClean="0"/>
              <a:t>provide safety </a:t>
            </a:r>
            <a:r>
              <a:rPr lang="en-US" sz="2200" b="0" dirty="0"/>
              <a:t>equipment. </a:t>
            </a:r>
            <a:endParaRPr lang="en-US" sz="2200" dirty="0"/>
          </a:p>
          <a:p>
            <a:pPr marL="0" lvl="1" indent="0">
              <a:buNone/>
            </a:pPr>
            <a:endParaRPr lang="en-US" sz="2200" b="1" dirty="0" smtClean="0"/>
          </a:p>
          <a:p>
            <a:pPr marL="0" lvl="1" indent="0">
              <a:buNone/>
            </a:pPr>
            <a:r>
              <a:rPr lang="en-US" sz="2200" b="1" dirty="0" smtClean="0"/>
              <a:t>Is </a:t>
            </a:r>
            <a:r>
              <a:rPr lang="en-US" sz="2200" b="1" dirty="0"/>
              <a:t>Dung an </a:t>
            </a:r>
            <a:r>
              <a:rPr lang="en-US" sz="2200" b="1" dirty="0" smtClean="0"/>
              <a:t>employee </a:t>
            </a:r>
            <a:r>
              <a:rPr lang="en-US" sz="2200" b="1" dirty="0"/>
              <a:t>or independent contractor?</a:t>
            </a:r>
          </a:p>
        </p:txBody>
      </p:sp>
      <p:sp>
        <p:nvSpPr>
          <p:cNvPr id="3" name="Content Placeholder 2"/>
          <p:cNvSpPr>
            <a:spLocks noGrp="1"/>
          </p:cNvSpPr>
          <p:nvPr>
            <p:ph sz="half" idx="2"/>
          </p:nvPr>
        </p:nvSpPr>
        <p:spPr>
          <a:xfrm>
            <a:off x="4395537" y="1155034"/>
            <a:ext cx="3737810" cy="5051936"/>
          </a:xfrm>
        </p:spPr>
        <p:txBody>
          <a:bodyPr>
            <a:normAutofit fontScale="92500" lnSpcReduction="10000"/>
          </a:bodyPr>
          <a:lstStyle/>
          <a:p>
            <a:r>
              <a:rPr lang="en-US" sz="2400" dirty="0" smtClean="0"/>
              <a:t>Group 2: </a:t>
            </a:r>
          </a:p>
          <a:p>
            <a:pPr marL="0" lvl="1" indent="0">
              <a:buNone/>
            </a:pPr>
            <a:r>
              <a:rPr lang="en-US" dirty="0"/>
              <a:t>You are an employee in a salon. You and </a:t>
            </a:r>
            <a:r>
              <a:rPr lang="en-US" dirty="0" smtClean="0"/>
              <a:t>your coworkers </a:t>
            </a:r>
            <a:r>
              <a:rPr lang="en-US" dirty="0"/>
              <a:t>are frequently getting headaches from the </a:t>
            </a:r>
            <a:r>
              <a:rPr lang="en-US" dirty="0" smtClean="0"/>
              <a:t>chemical </a:t>
            </a:r>
            <a:r>
              <a:rPr lang="en-US" dirty="0"/>
              <a:t>fumes. Your daughter, who has asthma, </a:t>
            </a:r>
            <a:r>
              <a:rPr lang="en-US" dirty="0" smtClean="0"/>
              <a:t>often </a:t>
            </a:r>
            <a:r>
              <a:rPr lang="en-US" dirty="0"/>
              <a:t>needs to use her inhaler while she waits for you </a:t>
            </a:r>
            <a:r>
              <a:rPr lang="en-US" dirty="0" smtClean="0"/>
              <a:t>to </a:t>
            </a:r>
            <a:r>
              <a:rPr lang="en-US" dirty="0"/>
              <a:t>finish work. There are no fans in the salon and the </a:t>
            </a:r>
            <a:r>
              <a:rPr lang="en-US" dirty="0" smtClean="0"/>
              <a:t>HVAC </a:t>
            </a:r>
            <a:r>
              <a:rPr lang="en-US" dirty="0"/>
              <a:t>system is broken. </a:t>
            </a:r>
            <a:endParaRPr lang="en-US" dirty="0" smtClean="0"/>
          </a:p>
          <a:p>
            <a:pPr marL="0" lvl="1" indent="0">
              <a:buNone/>
            </a:pPr>
            <a:endParaRPr lang="en-US" b="1" dirty="0"/>
          </a:p>
          <a:p>
            <a:pPr marL="0" lvl="1" indent="0">
              <a:buNone/>
            </a:pPr>
            <a:r>
              <a:rPr lang="en-US" b="1" dirty="0" smtClean="0"/>
              <a:t>Do </a:t>
            </a:r>
            <a:r>
              <a:rPr lang="en-US" b="1" dirty="0"/>
              <a:t>you have the right to ask </a:t>
            </a:r>
            <a:r>
              <a:rPr lang="en-US" b="1" dirty="0" smtClean="0"/>
              <a:t>your </a:t>
            </a:r>
            <a:r>
              <a:rPr lang="en-US" b="1" dirty="0"/>
              <a:t>employer to bring fans into the salon</a:t>
            </a:r>
            <a:r>
              <a:rPr lang="en-US" dirty="0" smtClean="0"/>
              <a:t>?</a:t>
            </a:r>
          </a:p>
        </p:txBody>
      </p:sp>
      <p:sp>
        <p:nvSpPr>
          <p:cNvPr id="4" name="Title 3"/>
          <p:cNvSpPr>
            <a:spLocks noGrp="1"/>
          </p:cNvSpPr>
          <p:nvPr>
            <p:ph type="title"/>
          </p:nvPr>
        </p:nvSpPr>
        <p:spPr/>
        <p:txBody>
          <a:bodyPr/>
          <a:lstStyle/>
          <a:p>
            <a:r>
              <a:rPr lang="en-US" dirty="0" smtClean="0"/>
              <a:t>Role Play groups</a:t>
            </a:r>
            <a:endParaRPr lang="en-US" dirty="0"/>
          </a:p>
        </p:txBody>
      </p:sp>
      <p:sp>
        <p:nvSpPr>
          <p:cNvPr id="6" name="TextBox 5"/>
          <p:cNvSpPr txBox="1"/>
          <p:nvPr/>
        </p:nvSpPr>
        <p:spPr>
          <a:xfrm>
            <a:off x="8293769" y="1155034"/>
            <a:ext cx="3096126" cy="4770537"/>
          </a:xfrm>
          <a:prstGeom prst="rect">
            <a:avLst/>
          </a:prstGeom>
          <a:noFill/>
        </p:spPr>
        <p:txBody>
          <a:bodyPr wrap="square" rtlCol="0">
            <a:spAutoFit/>
          </a:bodyPr>
          <a:lstStyle/>
          <a:p>
            <a:pPr marL="342900" lvl="2" indent="-342900">
              <a:spcBef>
                <a:spcPts val="800"/>
              </a:spcBef>
              <a:buClrTx/>
              <a:buNone/>
            </a:pPr>
            <a:r>
              <a:rPr lang="en-US" sz="2200" b="1" dirty="0"/>
              <a:t>Group 3:</a:t>
            </a:r>
          </a:p>
          <a:p>
            <a:pPr marL="0" lvl="1" indent="0">
              <a:buNone/>
            </a:pPr>
            <a:r>
              <a:rPr lang="en-US" sz="2200" dirty="0"/>
              <a:t>You are the employer of a salon. Business is slow because customers have complained about the unsafe conditions of the salon.  However you are unsure of what workplace hazards are. </a:t>
            </a:r>
          </a:p>
          <a:p>
            <a:pPr marL="0" lvl="1" indent="0">
              <a:buNone/>
            </a:pPr>
            <a:endParaRPr lang="en-US" sz="2200" dirty="0" smtClean="0"/>
          </a:p>
          <a:p>
            <a:pPr marL="0" lvl="1" indent="0">
              <a:buNone/>
            </a:pPr>
            <a:endParaRPr lang="en-US" sz="2200" dirty="0"/>
          </a:p>
          <a:p>
            <a:pPr marL="0" lvl="1" indent="0">
              <a:buNone/>
            </a:pPr>
            <a:endParaRPr lang="en-US" sz="2200" dirty="0"/>
          </a:p>
          <a:p>
            <a:pPr marL="0" lvl="1" indent="0">
              <a:buNone/>
            </a:pPr>
            <a:r>
              <a:rPr lang="en-US" sz="2200" b="1" dirty="0"/>
              <a:t>What can you do?</a:t>
            </a:r>
          </a:p>
          <a:p>
            <a:endParaRPr lang="en-US" dirty="0"/>
          </a:p>
        </p:txBody>
      </p:sp>
    </p:spTree>
    <p:extLst>
      <p:ext uri="{BB962C8B-B14F-4D97-AF65-F5344CB8AC3E}">
        <p14:creationId xmlns:p14="http://schemas.microsoft.com/office/powerpoint/2010/main" val="3918479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9810" y="1097279"/>
            <a:ext cx="5053263" cy="3972025"/>
          </a:xfrm>
        </p:spPr>
        <p:txBody>
          <a:bodyPr>
            <a:noAutofit/>
          </a:bodyPr>
          <a:lstStyle/>
          <a:p>
            <a:r>
              <a:rPr lang="en-US" sz="2000" dirty="0" smtClean="0"/>
              <a:t>Group 1: </a:t>
            </a:r>
          </a:p>
          <a:p>
            <a:pPr marL="0" lvl="1" indent="0">
              <a:buNone/>
            </a:pPr>
            <a:r>
              <a:rPr lang="en-US" sz="2000" b="0" dirty="0"/>
              <a:t>Dung just finished beauty </a:t>
            </a:r>
            <a:r>
              <a:rPr lang="en-US" sz="2000" b="0" dirty="0" smtClean="0"/>
              <a:t>school. She </a:t>
            </a:r>
            <a:r>
              <a:rPr lang="en-US" sz="2000" b="0" dirty="0"/>
              <a:t>was hired in a nail salon </a:t>
            </a:r>
            <a:r>
              <a:rPr lang="en-US" sz="2000" b="0" dirty="0" smtClean="0"/>
              <a:t>and her </a:t>
            </a:r>
            <a:r>
              <a:rPr lang="en-US" sz="2000" b="0" dirty="0"/>
              <a:t>employer charges her $80 </a:t>
            </a:r>
            <a:r>
              <a:rPr lang="en-US" sz="2000" b="0" dirty="0" smtClean="0"/>
              <a:t>per week </a:t>
            </a:r>
            <a:r>
              <a:rPr lang="en-US" sz="2000" b="0" dirty="0"/>
              <a:t>for the table. Her employer </a:t>
            </a:r>
            <a:r>
              <a:rPr lang="en-US" sz="2000" b="0" dirty="0" smtClean="0"/>
              <a:t>tells her </a:t>
            </a:r>
            <a:r>
              <a:rPr lang="en-US" sz="2000" b="0" dirty="0"/>
              <a:t>to buy her tools and start </a:t>
            </a:r>
            <a:r>
              <a:rPr lang="en-US" sz="2000" b="0" dirty="0" smtClean="0"/>
              <a:t>inviting new </a:t>
            </a:r>
            <a:r>
              <a:rPr lang="en-US" sz="2000" b="0" dirty="0"/>
              <a:t>clients in. Her employer does </a:t>
            </a:r>
            <a:r>
              <a:rPr lang="en-US" sz="2000" b="0" dirty="0" smtClean="0"/>
              <a:t>not mention </a:t>
            </a:r>
            <a:r>
              <a:rPr lang="en-US" sz="2000" b="0" dirty="0"/>
              <a:t>any safety training or </a:t>
            </a:r>
            <a:r>
              <a:rPr lang="en-US" sz="2000" b="0" dirty="0" smtClean="0"/>
              <a:t>provide safety </a:t>
            </a:r>
            <a:r>
              <a:rPr lang="en-US" sz="2000" b="0" dirty="0"/>
              <a:t>equipment. </a:t>
            </a:r>
            <a:endParaRPr lang="en-US" sz="2000" dirty="0"/>
          </a:p>
          <a:p>
            <a:pPr marL="0" lvl="1" indent="0">
              <a:buNone/>
            </a:pPr>
            <a:endParaRPr lang="en-US" sz="2000" b="1" dirty="0" smtClean="0"/>
          </a:p>
          <a:p>
            <a:pPr marL="0" lvl="1" indent="0">
              <a:buNone/>
            </a:pPr>
            <a:r>
              <a:rPr lang="en-US" sz="2000" b="1" dirty="0" smtClean="0"/>
              <a:t>Is </a:t>
            </a:r>
            <a:r>
              <a:rPr lang="en-US" sz="2000" b="1" dirty="0"/>
              <a:t>Dung an </a:t>
            </a:r>
            <a:r>
              <a:rPr lang="en-US" sz="2000" b="1" dirty="0" smtClean="0"/>
              <a:t>employee </a:t>
            </a:r>
            <a:r>
              <a:rPr lang="en-US" sz="2000" b="1" dirty="0"/>
              <a:t>or independent contractor</a:t>
            </a:r>
            <a:r>
              <a:rPr lang="en-US" sz="2000" b="1" dirty="0" smtClean="0"/>
              <a:t>?</a:t>
            </a:r>
          </a:p>
          <a:p>
            <a:pPr marL="0" lvl="1" indent="0">
              <a:buNone/>
            </a:pPr>
            <a:r>
              <a:rPr lang="en-US" sz="2000" b="1" dirty="0">
                <a:solidFill>
                  <a:srgbClr val="FF0000"/>
                </a:solidFill>
              </a:rPr>
              <a:t>Independent </a:t>
            </a:r>
            <a:r>
              <a:rPr lang="en-US" sz="2000" b="1" dirty="0" smtClean="0">
                <a:solidFill>
                  <a:srgbClr val="FF0000"/>
                </a:solidFill>
              </a:rPr>
              <a:t>contractor</a:t>
            </a:r>
          </a:p>
          <a:p>
            <a:pPr marL="0" lvl="1" indent="0">
              <a:buNone/>
            </a:pPr>
            <a:endParaRPr lang="en-US" sz="2000" b="1" dirty="0"/>
          </a:p>
        </p:txBody>
      </p:sp>
      <p:sp>
        <p:nvSpPr>
          <p:cNvPr id="3" name="Content Placeholder 2"/>
          <p:cNvSpPr>
            <a:spLocks noGrp="1"/>
          </p:cNvSpPr>
          <p:nvPr>
            <p:ph sz="half" idx="2"/>
          </p:nvPr>
        </p:nvSpPr>
        <p:spPr>
          <a:xfrm>
            <a:off x="5887453" y="1097280"/>
            <a:ext cx="5486400" cy="3712464"/>
          </a:xfrm>
        </p:spPr>
        <p:txBody>
          <a:bodyPr>
            <a:normAutofit fontScale="92500" lnSpcReduction="10000"/>
          </a:bodyPr>
          <a:lstStyle/>
          <a:p>
            <a:r>
              <a:rPr lang="en-US" sz="2000" dirty="0" smtClean="0"/>
              <a:t>Group 2: </a:t>
            </a:r>
          </a:p>
          <a:p>
            <a:pPr marL="0" lvl="1" indent="0">
              <a:buNone/>
            </a:pPr>
            <a:r>
              <a:rPr lang="en-US" sz="2000" dirty="0"/>
              <a:t>You are an employee in a salon. You and </a:t>
            </a:r>
            <a:r>
              <a:rPr lang="en-US" sz="2000" dirty="0" smtClean="0"/>
              <a:t>your coworkers </a:t>
            </a:r>
            <a:r>
              <a:rPr lang="en-US" sz="2000" dirty="0"/>
              <a:t>are frequently getting headaches from the </a:t>
            </a:r>
            <a:r>
              <a:rPr lang="en-US" sz="2000" dirty="0" smtClean="0"/>
              <a:t>chemical </a:t>
            </a:r>
            <a:r>
              <a:rPr lang="en-US" sz="2000" dirty="0"/>
              <a:t>fumes. Your daughter, who has asthma, </a:t>
            </a:r>
            <a:r>
              <a:rPr lang="en-US" sz="2000" dirty="0" smtClean="0"/>
              <a:t>often </a:t>
            </a:r>
            <a:r>
              <a:rPr lang="en-US" sz="2000" dirty="0"/>
              <a:t>needs to use her inhaler while she waits for you </a:t>
            </a:r>
            <a:r>
              <a:rPr lang="en-US" sz="2000" dirty="0" smtClean="0"/>
              <a:t>to </a:t>
            </a:r>
            <a:r>
              <a:rPr lang="en-US" sz="2000" dirty="0"/>
              <a:t>finish work. There are no fans in the salon and the </a:t>
            </a:r>
            <a:r>
              <a:rPr lang="en-US" sz="2000" dirty="0" smtClean="0"/>
              <a:t>HVAC </a:t>
            </a:r>
            <a:r>
              <a:rPr lang="en-US" sz="2000" dirty="0"/>
              <a:t>system is broken. </a:t>
            </a:r>
            <a:endParaRPr lang="en-US" sz="2000" dirty="0" smtClean="0"/>
          </a:p>
          <a:p>
            <a:pPr marL="0" lvl="1" indent="0">
              <a:buNone/>
            </a:pPr>
            <a:endParaRPr lang="en-US" sz="2000" b="1" dirty="0"/>
          </a:p>
          <a:p>
            <a:pPr marL="0" lvl="1" indent="0">
              <a:buNone/>
            </a:pPr>
            <a:r>
              <a:rPr lang="en-US" sz="2000" b="1" dirty="0" smtClean="0"/>
              <a:t>Do </a:t>
            </a:r>
            <a:r>
              <a:rPr lang="en-US" sz="2000" b="1" dirty="0"/>
              <a:t>you have the right to ask </a:t>
            </a:r>
            <a:r>
              <a:rPr lang="en-US" sz="2000" b="1" dirty="0" smtClean="0"/>
              <a:t>your </a:t>
            </a:r>
            <a:r>
              <a:rPr lang="en-US" sz="2000" b="1" dirty="0"/>
              <a:t>employer to bring </a:t>
            </a:r>
            <a:r>
              <a:rPr lang="en-US" sz="2000" b="1" dirty="0" smtClean="0"/>
              <a:t>fans </a:t>
            </a:r>
            <a:r>
              <a:rPr lang="en-US" sz="2000" b="1" dirty="0"/>
              <a:t>into the salon</a:t>
            </a:r>
            <a:r>
              <a:rPr lang="en-US" sz="2000" dirty="0" smtClean="0"/>
              <a:t>?</a:t>
            </a:r>
          </a:p>
          <a:p>
            <a:pPr marL="0" lvl="1" indent="0">
              <a:buNone/>
            </a:pPr>
            <a:r>
              <a:rPr lang="en-US" sz="2000" b="1" dirty="0">
                <a:solidFill>
                  <a:srgbClr val="FF0000"/>
                </a:solidFill>
              </a:rPr>
              <a:t>Yes. Employers are required to protect their employees from workplace hazards, such as poor ventilation. </a:t>
            </a:r>
            <a:endParaRPr lang="en-US" sz="2000" dirty="0">
              <a:solidFill>
                <a:srgbClr val="FF0000"/>
              </a:solidFill>
            </a:endParaRPr>
          </a:p>
        </p:txBody>
      </p:sp>
      <p:sp>
        <p:nvSpPr>
          <p:cNvPr id="4" name="Title 3"/>
          <p:cNvSpPr>
            <a:spLocks noGrp="1"/>
          </p:cNvSpPr>
          <p:nvPr>
            <p:ph type="title"/>
          </p:nvPr>
        </p:nvSpPr>
        <p:spPr/>
        <p:txBody>
          <a:bodyPr/>
          <a:lstStyle/>
          <a:p>
            <a:r>
              <a:rPr lang="en-US" dirty="0" smtClean="0"/>
              <a:t>Role Play </a:t>
            </a:r>
            <a:r>
              <a:rPr lang="en-US" dirty="0" err="1" smtClean="0"/>
              <a:t>cont</a:t>
            </a:r>
            <a:r>
              <a:rPr lang="en-US" smtClean="0"/>
              <a:t>…</a:t>
            </a:r>
            <a:endParaRPr lang="en-US" dirty="0"/>
          </a:p>
        </p:txBody>
      </p:sp>
    </p:spTree>
    <p:extLst>
      <p:ext uri="{BB962C8B-B14F-4D97-AF65-F5344CB8AC3E}">
        <p14:creationId xmlns:p14="http://schemas.microsoft.com/office/powerpoint/2010/main" val="22959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 Play *Bonus Question*</a:t>
            </a:r>
            <a:endParaRPr lang="en-US" dirty="0"/>
          </a:p>
        </p:txBody>
      </p:sp>
      <p:sp>
        <p:nvSpPr>
          <p:cNvPr id="2" name="Content Placeholder 1"/>
          <p:cNvSpPr>
            <a:spLocks noGrp="1"/>
          </p:cNvSpPr>
          <p:nvPr>
            <p:ph idx="1"/>
          </p:nvPr>
        </p:nvSpPr>
        <p:spPr>
          <a:xfrm>
            <a:off x="1097280" y="1100629"/>
            <a:ext cx="10027920" cy="3856382"/>
          </a:xfrm>
        </p:spPr>
        <p:txBody>
          <a:bodyPr>
            <a:noAutofit/>
          </a:bodyPr>
          <a:lstStyle/>
          <a:p>
            <a:r>
              <a:rPr lang="en-US" sz="2000" dirty="0"/>
              <a:t>Group 2: </a:t>
            </a:r>
          </a:p>
          <a:p>
            <a:pPr marL="0" lvl="1" indent="0">
              <a:buNone/>
            </a:pPr>
            <a:r>
              <a:rPr lang="en-US" sz="2000" b="1" dirty="0" smtClean="0"/>
              <a:t>Do </a:t>
            </a:r>
            <a:r>
              <a:rPr lang="en-US" sz="2000" b="1" dirty="0"/>
              <a:t>you have the right to ask your employer to bring fans into the salon</a:t>
            </a:r>
            <a:r>
              <a:rPr lang="en-US" sz="2000" dirty="0"/>
              <a:t>?</a:t>
            </a:r>
          </a:p>
          <a:p>
            <a:pPr marL="0" lvl="1" indent="0">
              <a:buNone/>
            </a:pPr>
            <a:r>
              <a:rPr lang="en-US" sz="2000" b="1" dirty="0">
                <a:solidFill>
                  <a:srgbClr val="FF0000"/>
                </a:solidFill>
              </a:rPr>
              <a:t>Yes. Employers are required to protect their employees from workplace hazards, such as poor ventilation. </a:t>
            </a:r>
            <a:endParaRPr lang="en-US" sz="2000" b="1" dirty="0" smtClean="0">
              <a:solidFill>
                <a:srgbClr val="FF0000"/>
              </a:solidFill>
            </a:endParaRPr>
          </a:p>
          <a:p>
            <a:pPr marL="0" lvl="1" indent="0">
              <a:buNone/>
            </a:pPr>
            <a:endParaRPr lang="en-US" sz="2000" dirty="0" smtClean="0"/>
          </a:p>
          <a:p>
            <a:pPr marL="0" lvl="1" indent="0">
              <a:buNone/>
            </a:pPr>
            <a:r>
              <a:rPr lang="en-US" sz="2000" dirty="0" smtClean="0"/>
              <a:t>Your </a:t>
            </a:r>
            <a:r>
              <a:rPr lang="en-US" sz="2000" dirty="0"/>
              <a:t>employer ignores your request and suggests you bring a small personal fan. </a:t>
            </a:r>
            <a:endParaRPr lang="en-US" sz="2000" dirty="0" smtClean="0"/>
          </a:p>
          <a:p>
            <a:pPr marL="0" lvl="1" indent="0">
              <a:buNone/>
            </a:pPr>
            <a:r>
              <a:rPr lang="en-US" sz="2000" b="1" dirty="0" smtClean="0"/>
              <a:t>What </a:t>
            </a:r>
            <a:r>
              <a:rPr lang="en-US" sz="2000" b="1" dirty="0"/>
              <a:t>can you do</a:t>
            </a:r>
            <a:r>
              <a:rPr lang="en-US" sz="2000" b="1" dirty="0" smtClean="0"/>
              <a:t>?</a:t>
            </a:r>
          </a:p>
          <a:p>
            <a:pPr lvl="2"/>
            <a:r>
              <a:rPr lang="en-US" sz="2000" b="1" dirty="0">
                <a:solidFill>
                  <a:srgbClr val="FF0000"/>
                </a:solidFill>
              </a:rPr>
              <a:t>You can </a:t>
            </a:r>
            <a:r>
              <a:rPr lang="en-US" sz="2000" b="1" dirty="0" smtClean="0">
                <a:solidFill>
                  <a:srgbClr val="FF0000"/>
                </a:solidFill>
              </a:rPr>
              <a:t>inform them </a:t>
            </a:r>
            <a:r>
              <a:rPr lang="en-US" sz="2000" b="1" dirty="0">
                <a:solidFill>
                  <a:srgbClr val="FF0000"/>
                </a:solidFill>
              </a:rPr>
              <a:t>that a </a:t>
            </a:r>
            <a:r>
              <a:rPr lang="en-US" sz="2000" b="1" dirty="0" smtClean="0">
                <a:solidFill>
                  <a:srgbClr val="FF0000"/>
                </a:solidFill>
              </a:rPr>
              <a:t>larger </a:t>
            </a:r>
            <a:r>
              <a:rPr lang="en-US" sz="2000" b="1" dirty="0">
                <a:solidFill>
                  <a:srgbClr val="FF0000"/>
                </a:solidFill>
              </a:rPr>
              <a:t>fan is needed to blow one side of the salon to the other to improve ventilation. </a:t>
            </a:r>
            <a:endParaRPr lang="en-US" sz="2000" dirty="0">
              <a:solidFill>
                <a:srgbClr val="FF0000"/>
              </a:solidFill>
            </a:endParaRPr>
          </a:p>
          <a:p>
            <a:pPr lvl="2"/>
            <a:r>
              <a:rPr lang="en-US" sz="2000" b="1" dirty="0" smtClean="0">
                <a:solidFill>
                  <a:srgbClr val="FF0000"/>
                </a:solidFill>
              </a:rPr>
              <a:t>Since </a:t>
            </a:r>
            <a:r>
              <a:rPr lang="en-US" sz="2000" b="1" dirty="0">
                <a:solidFill>
                  <a:srgbClr val="FF0000"/>
                </a:solidFill>
              </a:rPr>
              <a:t>your employer is not following OSHA </a:t>
            </a:r>
            <a:r>
              <a:rPr lang="en-US" sz="2000" b="1" dirty="0" smtClean="0">
                <a:solidFill>
                  <a:srgbClr val="FF0000"/>
                </a:solidFill>
              </a:rPr>
              <a:t>standards,  you </a:t>
            </a:r>
            <a:r>
              <a:rPr lang="en-US" sz="2000" b="1" dirty="0">
                <a:solidFill>
                  <a:srgbClr val="FF0000"/>
                </a:solidFill>
              </a:rPr>
              <a:t>can also file a complaint for an OSHA </a:t>
            </a:r>
            <a:r>
              <a:rPr lang="en-US" sz="2000" b="1" dirty="0" smtClean="0">
                <a:solidFill>
                  <a:srgbClr val="FF0000"/>
                </a:solidFill>
              </a:rPr>
              <a:t>inspection.</a:t>
            </a:r>
            <a:endParaRPr lang="en-US" sz="2000" dirty="0">
              <a:solidFill>
                <a:srgbClr val="FF0000"/>
              </a:solidFill>
            </a:endParaRPr>
          </a:p>
        </p:txBody>
      </p:sp>
    </p:spTree>
    <p:extLst>
      <p:ext uri="{BB962C8B-B14F-4D97-AF65-F5344CB8AC3E}">
        <p14:creationId xmlns:p14="http://schemas.microsoft.com/office/powerpoint/2010/main" val="297081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Role </a:t>
            </a:r>
            <a:r>
              <a:rPr lang="en-US" dirty="0" smtClean="0"/>
              <a:t>Play – Group 3</a:t>
            </a:r>
            <a:endParaRPr lang="en-US" dirty="0"/>
          </a:p>
        </p:txBody>
      </p:sp>
      <p:sp>
        <p:nvSpPr>
          <p:cNvPr id="6" name="Content Placeholder 5"/>
          <p:cNvSpPr>
            <a:spLocks noGrp="1"/>
          </p:cNvSpPr>
          <p:nvPr>
            <p:ph idx="1"/>
          </p:nvPr>
        </p:nvSpPr>
        <p:spPr/>
        <p:txBody>
          <a:bodyPr>
            <a:normAutofit/>
          </a:bodyPr>
          <a:lstStyle/>
          <a:p>
            <a:pPr marL="342900" lvl="2" indent="-342900">
              <a:spcBef>
                <a:spcPts val="800"/>
              </a:spcBef>
              <a:buClrTx/>
              <a:buNone/>
            </a:pPr>
            <a:r>
              <a:rPr lang="en-US" sz="2400" b="1" dirty="0" smtClean="0"/>
              <a:t>Group 3:</a:t>
            </a:r>
          </a:p>
          <a:p>
            <a:pPr marL="0" lvl="1" indent="0">
              <a:buNone/>
            </a:pPr>
            <a:r>
              <a:rPr lang="en-US" sz="2400" dirty="0" smtClean="0"/>
              <a:t>You </a:t>
            </a:r>
            <a:r>
              <a:rPr lang="en-US" sz="2400" dirty="0"/>
              <a:t>are the employer of a salon. Business is slow because customers have complained about the </a:t>
            </a:r>
            <a:r>
              <a:rPr lang="en-US" sz="2400" dirty="0" smtClean="0"/>
              <a:t>unsafe conditions </a:t>
            </a:r>
            <a:r>
              <a:rPr lang="en-US" sz="2400" dirty="0"/>
              <a:t>of the salon.  However you are unsure of what workplace hazards are. </a:t>
            </a:r>
            <a:endParaRPr lang="en-US" sz="2400" dirty="0" smtClean="0"/>
          </a:p>
          <a:p>
            <a:pPr marL="0" lvl="1" indent="0">
              <a:buNone/>
            </a:pPr>
            <a:endParaRPr lang="en-US" sz="2400" dirty="0"/>
          </a:p>
          <a:p>
            <a:pPr marL="0" lvl="1" indent="0">
              <a:buNone/>
            </a:pPr>
            <a:r>
              <a:rPr lang="en-US" sz="2400" b="1" dirty="0" smtClean="0"/>
              <a:t>What </a:t>
            </a:r>
            <a:r>
              <a:rPr lang="en-US" sz="2400" b="1" dirty="0"/>
              <a:t>can you do</a:t>
            </a:r>
            <a:r>
              <a:rPr lang="en-US" sz="2400" b="1" dirty="0" smtClean="0"/>
              <a:t>?</a:t>
            </a:r>
          </a:p>
          <a:p>
            <a:pPr marL="0" lvl="1" indent="0">
              <a:buNone/>
            </a:pPr>
            <a:r>
              <a:rPr lang="en-US" sz="2400" b="1" dirty="0">
                <a:solidFill>
                  <a:srgbClr val="FF0000"/>
                </a:solidFill>
              </a:rPr>
              <a:t>You can call the local Santa Ana OSHA office for a free and private consultation. You will not be cited or penalized</a:t>
            </a:r>
            <a:r>
              <a:rPr lang="en-US" sz="2400" b="1"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40300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a:t>
            </a:r>
            <a:r>
              <a:rPr lang="en-US" dirty="0" err="1" smtClean="0"/>
              <a:t>Osha</a:t>
            </a:r>
            <a:r>
              <a:rPr lang="en-US" dirty="0" smtClean="0"/>
              <a:t> help for workers and employers</a:t>
            </a:r>
            <a:endParaRPr lang="en-US" dirty="0"/>
          </a:p>
        </p:txBody>
      </p:sp>
      <p:pic>
        <p:nvPicPr>
          <p:cNvPr id="4" name="Content Placeholder 6" title="santa ana osha"/>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331495" y="1530780"/>
            <a:ext cx="3905230" cy="3110359"/>
          </a:xfrm>
        </p:spPr>
      </p:pic>
      <p:pic>
        <p:nvPicPr>
          <p:cNvPr id="5" name="Content Placeholder 5" title="employee typ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2041" y="1808469"/>
            <a:ext cx="4260833" cy="2554983"/>
          </a:xfrm>
          <a:prstGeom prst="rect">
            <a:avLst/>
          </a:prstGeom>
        </p:spPr>
      </p:pic>
    </p:spTree>
    <p:extLst>
      <p:ext uri="{BB962C8B-B14F-4D97-AF65-F5344CB8AC3E}">
        <p14:creationId xmlns:p14="http://schemas.microsoft.com/office/powerpoint/2010/main" val="1204012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Materials</a:t>
            </a:r>
            <a:endParaRPr lang="en-US" dirty="0"/>
          </a:p>
        </p:txBody>
      </p:sp>
      <p:sp>
        <p:nvSpPr>
          <p:cNvPr id="3" name="Content Placeholder 2"/>
          <p:cNvSpPr>
            <a:spLocks noGrp="1"/>
          </p:cNvSpPr>
          <p:nvPr>
            <p:ph idx="1"/>
          </p:nvPr>
        </p:nvSpPr>
        <p:spPr/>
        <p:txBody>
          <a:bodyPr>
            <a:normAutofit lnSpcReduction="10000"/>
          </a:bodyPr>
          <a:lstStyle/>
          <a:p>
            <a:pPr lvl="1"/>
            <a:r>
              <a:rPr lang="en-US" sz="2400" dirty="0" smtClean="0"/>
              <a:t>Knowledge about:</a:t>
            </a:r>
          </a:p>
          <a:p>
            <a:pPr lvl="2"/>
            <a:r>
              <a:rPr lang="en-US" sz="2400" dirty="0" smtClean="0"/>
              <a:t>Chemical, Infection, Ergonomic Hazards</a:t>
            </a:r>
          </a:p>
          <a:p>
            <a:pPr lvl="2"/>
            <a:r>
              <a:rPr lang="en-US" sz="2400" dirty="0" smtClean="0"/>
              <a:t>How to protect ourselves</a:t>
            </a:r>
          </a:p>
          <a:p>
            <a:pPr lvl="1"/>
            <a:r>
              <a:rPr lang="en-US" sz="2400" dirty="0" smtClean="0"/>
              <a:t>List </a:t>
            </a:r>
            <a:r>
              <a:rPr lang="en-US" sz="2400" dirty="0"/>
              <a:t>of Safe Work Practices with Images</a:t>
            </a:r>
          </a:p>
          <a:p>
            <a:pPr lvl="1"/>
            <a:r>
              <a:rPr lang="en-US" sz="2400" dirty="0"/>
              <a:t>Business card of dangerous chemicals</a:t>
            </a:r>
          </a:p>
          <a:p>
            <a:pPr lvl="1"/>
            <a:r>
              <a:rPr lang="en-US" sz="2400" dirty="0"/>
              <a:t>Vietnamese translated </a:t>
            </a:r>
            <a:r>
              <a:rPr lang="en-US" sz="2400" dirty="0" smtClean="0"/>
              <a:t>Hazard Communication documents</a:t>
            </a:r>
          </a:p>
          <a:p>
            <a:pPr lvl="1"/>
            <a:r>
              <a:rPr lang="en-US" sz="2400" dirty="0"/>
              <a:t>BPSOS </a:t>
            </a:r>
            <a:r>
              <a:rPr lang="en-US" sz="2400" dirty="0" smtClean="0"/>
              <a:t>&amp; OSHA contact information</a:t>
            </a:r>
          </a:p>
          <a:p>
            <a:pPr lvl="1"/>
            <a:endParaRPr lang="en-US" sz="2400" dirty="0"/>
          </a:p>
          <a:p>
            <a:pPr marL="0" lvl="1" indent="0">
              <a:buNone/>
            </a:pPr>
            <a:r>
              <a:rPr lang="en-US" sz="2400" b="1" dirty="0" smtClean="0"/>
              <a:t>POST-TEST!</a:t>
            </a:r>
            <a:endParaRPr lang="en-US" sz="2400" b="1" dirty="0"/>
          </a:p>
        </p:txBody>
      </p:sp>
    </p:spTree>
    <p:extLst>
      <p:ext uri="{BB962C8B-B14F-4D97-AF65-F5344CB8AC3E}">
        <p14:creationId xmlns:p14="http://schemas.microsoft.com/office/powerpoint/2010/main" val="3106581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19543231">
            <a:off x="1666999" y="1794574"/>
            <a:ext cx="7531497" cy="1204306"/>
          </a:xfrm>
        </p:spPr>
        <p:txBody>
          <a:bodyPr/>
          <a:lstStyle/>
          <a:p>
            <a:r>
              <a:rPr lang="en-US" sz="4000" dirty="0" err="1" smtClean="0"/>
              <a:t>COnCLUSION</a:t>
            </a:r>
            <a:endParaRPr lang="en-US" sz="4000" dirty="0"/>
          </a:p>
        </p:txBody>
      </p:sp>
      <p:sp>
        <p:nvSpPr>
          <p:cNvPr id="5" name="Subtitle 4"/>
          <p:cNvSpPr>
            <a:spLocks noGrp="1"/>
          </p:cNvSpPr>
          <p:nvPr>
            <p:ph type="subTitle" idx="1"/>
          </p:nvPr>
        </p:nvSpPr>
        <p:spPr>
          <a:xfrm rot="19588150">
            <a:off x="2338264" y="2583221"/>
            <a:ext cx="8681508" cy="329259"/>
          </a:xfrm>
        </p:spPr>
        <p:txBody>
          <a:bodyPr/>
          <a:lstStyle/>
          <a:p>
            <a:r>
              <a:rPr lang="en-US" dirty="0" smtClean="0"/>
              <a:t>THANK YOU FOR JOININIG US!</a:t>
            </a:r>
            <a:endParaRPr lang="en-US" dirty="0"/>
          </a:p>
        </p:txBody>
      </p:sp>
    </p:spTree>
    <p:extLst>
      <p:ext uri="{BB962C8B-B14F-4D97-AF65-F5344CB8AC3E}">
        <p14:creationId xmlns:p14="http://schemas.microsoft.com/office/powerpoint/2010/main" val="4027622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553987">
            <a:off x="2232612" y="2552635"/>
            <a:ext cx="3390124" cy="1207509"/>
          </a:xfrm>
        </p:spPr>
        <p:txBody>
          <a:bodyPr/>
          <a:lstStyle/>
          <a:p>
            <a:r>
              <a:rPr lang="en-US" dirty="0" smtClean="0"/>
              <a:t>Pre-Test Survey</a:t>
            </a:r>
            <a:endParaRPr lang="en-US" dirty="0"/>
          </a:p>
        </p:txBody>
      </p:sp>
    </p:spTree>
    <p:extLst>
      <p:ext uri="{BB962C8B-B14F-4D97-AF65-F5344CB8AC3E}">
        <p14:creationId xmlns:p14="http://schemas.microsoft.com/office/powerpoint/2010/main" val="1081726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982" y="1336430"/>
            <a:ext cx="5617029" cy="3473313"/>
          </a:xfrm>
        </p:spPr>
        <p:txBody>
          <a:bodyPr>
            <a:normAutofit fontScale="85000" lnSpcReduction="20000"/>
          </a:bodyPr>
          <a:lstStyle/>
          <a:p>
            <a:pPr lvl="2" fontAlgn="base"/>
            <a:r>
              <a:rPr lang="en-US" sz="3400" dirty="0" smtClean="0"/>
              <a:t>71,746 nail salon workers are first-generation Vietnamese Americans</a:t>
            </a:r>
          </a:p>
          <a:p>
            <a:pPr lvl="2" fontAlgn="base"/>
            <a:r>
              <a:rPr lang="en-US" sz="3400" dirty="0" smtClean="0"/>
              <a:t>69% of Californian nail salon workers</a:t>
            </a:r>
          </a:p>
          <a:p>
            <a:pPr lvl="2" fontAlgn="base"/>
            <a:r>
              <a:rPr lang="en-US" sz="3400" dirty="0"/>
              <a:t>Better education and practical use of safe practices in the Vietnamese community are needed</a:t>
            </a:r>
          </a:p>
        </p:txBody>
      </p:sp>
      <p:sp>
        <p:nvSpPr>
          <p:cNvPr id="2" name="Title 1"/>
          <p:cNvSpPr>
            <a:spLocks noGrp="1"/>
          </p:cNvSpPr>
          <p:nvPr>
            <p:ph type="title"/>
          </p:nvPr>
        </p:nvSpPr>
        <p:spPr>
          <a:xfrm>
            <a:off x="1097280" y="365760"/>
            <a:ext cx="4971924" cy="840042"/>
          </a:xfrm>
        </p:spPr>
        <p:txBody>
          <a:bodyPr/>
          <a:lstStyle/>
          <a:p>
            <a:r>
              <a:rPr lang="en-US" u="sng" dirty="0"/>
              <a:t>1</a:t>
            </a:r>
            <a:r>
              <a:rPr lang="en-US" u="sng" dirty="0" smtClean="0"/>
              <a:t>. Why </a:t>
            </a:r>
            <a:r>
              <a:rPr lang="en-US" u="sng" dirty="0"/>
              <a:t>are we doing this training?</a:t>
            </a:r>
            <a:endParaRPr lang="en-US" dirty="0"/>
          </a:p>
        </p:txBody>
      </p:sp>
      <p:sp>
        <p:nvSpPr>
          <p:cNvPr id="4" name="Content Placeholder 3"/>
          <p:cNvSpPr>
            <a:spLocks noGrp="1"/>
          </p:cNvSpPr>
          <p:nvPr>
            <p:ph sz="half" idx="2"/>
          </p:nvPr>
        </p:nvSpPr>
        <p:spPr/>
        <p:txBody>
          <a:bodyPr>
            <a:normAutofit fontScale="85000" lnSpcReduction="20000"/>
          </a:bodyPr>
          <a:lstStyle/>
          <a:p>
            <a:endParaRPr lang="en-US"/>
          </a:p>
        </p:txBody>
      </p:sp>
      <p:graphicFrame>
        <p:nvGraphicFramePr>
          <p:cNvPr id="7" name="Content Placeholder 7" title="vn nail worker data"/>
          <p:cNvGraphicFramePr>
            <a:graphicFrameLocks/>
          </p:cNvGraphicFramePr>
          <p:nvPr>
            <p:extLst>
              <p:ext uri="{D42A27DB-BD31-4B8C-83A1-F6EECF244321}">
                <p14:modId xmlns:p14="http://schemas.microsoft.com/office/powerpoint/2010/main" val="3274511153"/>
              </p:ext>
            </p:extLst>
          </p:nvPr>
        </p:nvGraphicFramePr>
        <p:xfrm>
          <a:off x="5923128" y="326562"/>
          <a:ext cx="6114198" cy="5200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0228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47657" y="1097280"/>
            <a:ext cx="4786231" cy="3712464"/>
          </a:xfrm>
        </p:spPr>
        <p:txBody>
          <a:bodyPr>
            <a:normAutofit fontScale="85000" lnSpcReduction="10000"/>
          </a:bodyPr>
          <a:lstStyle/>
          <a:p>
            <a:pPr marL="0" indent="0"/>
            <a:r>
              <a:rPr lang="en-US" dirty="0" smtClean="0"/>
              <a:t>OSHA (O</a:t>
            </a:r>
            <a:r>
              <a:rPr lang="en-US" b="0" dirty="0" smtClean="0"/>
              <a:t>ccupational </a:t>
            </a:r>
            <a:r>
              <a:rPr lang="en-US" dirty="0" smtClean="0"/>
              <a:t>S</a:t>
            </a:r>
            <a:r>
              <a:rPr lang="en-US" b="0" dirty="0" smtClean="0"/>
              <a:t>afety and </a:t>
            </a:r>
            <a:r>
              <a:rPr lang="en-US" dirty="0" smtClean="0"/>
              <a:t>H</a:t>
            </a:r>
            <a:r>
              <a:rPr lang="en-US" b="0" dirty="0" smtClean="0"/>
              <a:t>ealth </a:t>
            </a:r>
            <a:r>
              <a:rPr lang="en-US" dirty="0" smtClean="0"/>
              <a:t>A</a:t>
            </a:r>
            <a:r>
              <a:rPr lang="en-US" b="0" dirty="0" smtClean="0"/>
              <a:t>dministration</a:t>
            </a:r>
            <a:r>
              <a:rPr lang="en-US" dirty="0" smtClean="0"/>
              <a:t>)</a:t>
            </a:r>
          </a:p>
          <a:p>
            <a:pPr marL="457200" indent="-457200">
              <a:buFont typeface="Arial" pitchFamily="34" charset="0"/>
              <a:buChar char="•"/>
            </a:pPr>
            <a:r>
              <a:rPr lang="en-US" b="0" dirty="0" smtClean="0"/>
              <a:t>Federal department</a:t>
            </a:r>
          </a:p>
          <a:p>
            <a:pPr marL="457200" indent="-457200">
              <a:buFont typeface="Arial" pitchFamily="34" charset="0"/>
              <a:buChar char="•"/>
            </a:pPr>
            <a:r>
              <a:rPr lang="en-US" b="0" dirty="0" smtClean="0"/>
              <a:t>Ensures worker safety &amp; health</a:t>
            </a:r>
          </a:p>
          <a:p>
            <a:pPr marL="0" indent="0"/>
            <a:r>
              <a:rPr lang="en-US" dirty="0" smtClean="0"/>
              <a:t>BPSOS-CCA</a:t>
            </a:r>
          </a:p>
          <a:p>
            <a:pPr marL="457200" indent="-457200">
              <a:buFont typeface="Arial" pitchFamily="34" charset="0"/>
              <a:buChar char="•"/>
            </a:pPr>
            <a:r>
              <a:rPr lang="en-US" b="0" dirty="0" smtClean="0"/>
              <a:t>Since 1980</a:t>
            </a:r>
          </a:p>
          <a:p>
            <a:pPr marL="457200" indent="-457200">
              <a:buFont typeface="Arial" pitchFamily="34" charset="0"/>
              <a:buChar char="•"/>
            </a:pPr>
            <a:r>
              <a:rPr lang="en-US" b="0" dirty="0" smtClean="0"/>
              <a:t>Serves Orange County</a:t>
            </a:r>
          </a:p>
          <a:p>
            <a:pPr marL="457200" indent="-457200">
              <a:buFont typeface="Arial" pitchFamily="34" charset="0"/>
              <a:buChar char="•"/>
            </a:pPr>
            <a:r>
              <a:rPr lang="en-US" b="0" dirty="0" smtClean="0"/>
              <a:t>ESL/Citizenship/Children with disabilities/Workplace safety</a:t>
            </a:r>
          </a:p>
          <a:p>
            <a:pPr marL="457200" indent="-457200">
              <a:buFont typeface="Arial" pitchFamily="34" charset="0"/>
              <a:buChar char="•"/>
            </a:pPr>
            <a:endParaRPr lang="en-US" dirty="0" smtClean="0"/>
          </a:p>
        </p:txBody>
      </p:sp>
      <p:sp>
        <p:nvSpPr>
          <p:cNvPr id="2" name="Title 1"/>
          <p:cNvSpPr>
            <a:spLocks noGrp="1"/>
          </p:cNvSpPr>
          <p:nvPr>
            <p:ph type="title"/>
          </p:nvPr>
        </p:nvSpPr>
        <p:spPr/>
        <p:txBody>
          <a:bodyPr/>
          <a:lstStyle/>
          <a:p>
            <a:r>
              <a:rPr lang="en-US" u="sng" dirty="0" smtClean="0"/>
              <a:t>I. Why </a:t>
            </a:r>
            <a:r>
              <a:rPr lang="en-US" u="sng" dirty="0"/>
              <a:t>are we doing this training?</a:t>
            </a:r>
            <a:endParaRPr lang="en-US" dirty="0"/>
          </a:p>
        </p:txBody>
      </p:sp>
      <p:pic>
        <p:nvPicPr>
          <p:cNvPr id="8" name="Picture 7" title="bpsos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532" y="1900942"/>
            <a:ext cx="4829580" cy="1844899"/>
          </a:xfrm>
          <a:prstGeom prst="rect">
            <a:avLst/>
          </a:prstGeom>
        </p:spPr>
      </p:pic>
      <p:sp>
        <p:nvSpPr>
          <p:cNvPr id="3" name="Content Placeholder 2"/>
          <p:cNvSpPr>
            <a:spLocks noGrp="1"/>
          </p:cNvSpPr>
          <p:nvPr>
            <p:ph sz="half" idx="1"/>
          </p:nvPr>
        </p:nvSpPr>
        <p:spPr/>
        <p:txBody>
          <a:bodyPr/>
          <a:lstStyle/>
          <a:p>
            <a:endParaRPr lang="en-US" dirty="0"/>
          </a:p>
        </p:txBody>
      </p:sp>
    </p:spTree>
    <p:extLst>
      <p:ext uri="{BB962C8B-B14F-4D97-AF65-F5344CB8AC3E}">
        <p14:creationId xmlns:p14="http://schemas.microsoft.com/office/powerpoint/2010/main" val="1051015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533422">
            <a:off x="2322493" y="2264504"/>
            <a:ext cx="6353461" cy="557309"/>
          </a:xfrm>
        </p:spPr>
        <p:txBody>
          <a:bodyPr/>
          <a:lstStyle/>
          <a:p>
            <a:r>
              <a:rPr lang="en-US" dirty="0"/>
              <a:t>2</a:t>
            </a:r>
            <a:r>
              <a:rPr lang="en-US" dirty="0" smtClean="0"/>
              <a:t>: </a:t>
            </a:r>
            <a:r>
              <a:rPr lang="en-US" dirty="0"/>
              <a:t>What are the hazards in nail salons?</a:t>
            </a:r>
          </a:p>
        </p:txBody>
      </p:sp>
    </p:spTree>
    <p:extLst>
      <p:ext uri="{BB962C8B-B14F-4D97-AF65-F5344CB8AC3E}">
        <p14:creationId xmlns:p14="http://schemas.microsoft.com/office/powerpoint/2010/main" val="4199160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097280" y="1097280"/>
            <a:ext cx="5004940" cy="3712464"/>
          </a:xfrm>
        </p:spPr>
        <p:txBody>
          <a:bodyPr>
            <a:noAutofit/>
          </a:bodyPr>
          <a:lstStyle/>
          <a:p>
            <a:pPr marL="0" indent="0">
              <a:buNone/>
            </a:pPr>
            <a:r>
              <a:rPr lang="en-US" sz="2400" b="1" dirty="0"/>
              <a:t>Nail </a:t>
            </a:r>
            <a:r>
              <a:rPr lang="en-US" sz="2400" b="1" dirty="0" smtClean="0"/>
              <a:t>polish, nail </a:t>
            </a:r>
            <a:r>
              <a:rPr lang="en-US" sz="2400" b="1" dirty="0"/>
              <a:t>polish </a:t>
            </a:r>
            <a:r>
              <a:rPr lang="en-US" sz="2400" b="1" dirty="0" smtClean="0"/>
              <a:t>remover, acrylic </a:t>
            </a:r>
            <a:r>
              <a:rPr lang="en-US" sz="2400" b="1" dirty="0"/>
              <a:t>nail </a:t>
            </a:r>
            <a:r>
              <a:rPr lang="en-US" sz="2400" b="1" dirty="0" smtClean="0"/>
              <a:t>liquid, </a:t>
            </a:r>
            <a:r>
              <a:rPr lang="en-US" sz="2400" b="1" dirty="0"/>
              <a:t>n</a:t>
            </a:r>
            <a:r>
              <a:rPr lang="en-US" sz="2400" b="1" dirty="0" smtClean="0"/>
              <a:t>ail </a:t>
            </a:r>
            <a:r>
              <a:rPr lang="en-US" sz="2400" b="1" dirty="0"/>
              <a:t>glue </a:t>
            </a:r>
            <a:r>
              <a:rPr lang="en-US" sz="2400" b="1" dirty="0" smtClean="0"/>
              <a:t>remover:</a:t>
            </a:r>
          </a:p>
          <a:p>
            <a:pPr>
              <a:buFont typeface="Arial" pitchFamily="34" charset="0"/>
              <a:buChar char="•"/>
            </a:pPr>
            <a:r>
              <a:rPr lang="en-US" sz="2400" b="0" dirty="0" smtClean="0"/>
              <a:t>Irritate mouth/throat/lungs</a:t>
            </a:r>
          </a:p>
          <a:p>
            <a:pPr>
              <a:buFont typeface="Arial" pitchFamily="34" charset="0"/>
              <a:buChar char="•"/>
            </a:pPr>
            <a:r>
              <a:rPr lang="en-US" sz="2400" b="0" dirty="0" smtClean="0"/>
              <a:t>Irritate skin/eyes</a:t>
            </a:r>
          </a:p>
          <a:p>
            <a:pPr>
              <a:buFont typeface="Arial" pitchFamily="34" charset="0"/>
              <a:buChar char="•"/>
            </a:pPr>
            <a:r>
              <a:rPr lang="en-US" sz="2400" b="0" dirty="0" smtClean="0"/>
              <a:t>Cause asthma/fainting/nausea</a:t>
            </a:r>
          </a:p>
          <a:p>
            <a:pPr>
              <a:buFont typeface="Arial" pitchFamily="34" charset="0"/>
              <a:buChar char="•"/>
            </a:pPr>
            <a:r>
              <a:rPr lang="en-US" sz="2400" b="0" dirty="0" smtClean="0"/>
              <a:t>Kidney/liver damage or pregnancy complications</a:t>
            </a:r>
          </a:p>
        </p:txBody>
      </p:sp>
      <p:pic>
        <p:nvPicPr>
          <p:cNvPr id="4" name="Content Placeholder 3" title="chemical hazard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66688" y="1097280"/>
            <a:ext cx="4267200" cy="3712464"/>
          </a:xfrm>
        </p:spPr>
      </p:pic>
      <p:sp>
        <p:nvSpPr>
          <p:cNvPr id="2" name="Title 1"/>
          <p:cNvSpPr>
            <a:spLocks noGrp="1"/>
          </p:cNvSpPr>
          <p:nvPr>
            <p:ph type="title"/>
          </p:nvPr>
        </p:nvSpPr>
        <p:spPr/>
        <p:txBody>
          <a:bodyPr>
            <a:normAutofit/>
          </a:bodyPr>
          <a:lstStyle/>
          <a:p>
            <a:r>
              <a:rPr lang="en-US" dirty="0" smtClean="0"/>
              <a:t>2A. Chemical Hazards</a:t>
            </a:r>
            <a:endParaRPr lang="en-US" dirty="0"/>
          </a:p>
        </p:txBody>
      </p:sp>
    </p:spTree>
    <p:extLst>
      <p:ext uri="{BB962C8B-B14F-4D97-AF65-F5344CB8AC3E}">
        <p14:creationId xmlns:p14="http://schemas.microsoft.com/office/powerpoint/2010/main" val="3222070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5586</TotalTime>
  <Words>6809</Words>
  <Application>Microsoft Office PowerPoint</Application>
  <PresentationFormat>Widescreen</PresentationFormat>
  <Paragraphs>611</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Cambria</vt:lpstr>
      <vt:lpstr>Franklin Gothic Book</vt:lpstr>
      <vt:lpstr>Franklin Gothic Medium</vt:lpstr>
      <vt:lpstr>Tunga</vt:lpstr>
      <vt:lpstr>Wingdings</vt:lpstr>
      <vt:lpstr>Angles</vt:lpstr>
      <vt:lpstr>BPSOS Worker Program: Nail salon Health &amp; Safety of Vietnamese Workers and Employers  This material was produced under grant number SH-05066-SH8 from the Occupational Safety and Health Administration, US Department of Labor. It does not necessarily reflect the views or policies of the US Department of Labor, nor does mention of trade names, commercial products, or organizations imply endorsement by the US Government. </vt:lpstr>
      <vt:lpstr>Agenda</vt:lpstr>
      <vt:lpstr>Agenda cont.</vt:lpstr>
      <vt:lpstr>Objectives</vt:lpstr>
      <vt:lpstr>Pre-Test Survey</vt:lpstr>
      <vt:lpstr>1. Why are we doing this training?</vt:lpstr>
      <vt:lpstr>I. Why are we doing this training?</vt:lpstr>
      <vt:lpstr>2: What are the hazards in nail salons?</vt:lpstr>
      <vt:lpstr>2A. Chemical Hazards</vt:lpstr>
      <vt:lpstr>2B: Match the Symptom to the Body Part Activity</vt:lpstr>
      <vt:lpstr>2C: Chemicals to avoid</vt:lpstr>
      <vt:lpstr>2 C: Chemicals to avoid</vt:lpstr>
      <vt:lpstr>SDS Example</vt:lpstr>
      <vt:lpstr>2D: Safety Data Sheets (SDS)</vt:lpstr>
      <vt:lpstr>2E: “Safe Nail Salons”</vt:lpstr>
      <vt:lpstr>2E: Ventilation</vt:lpstr>
      <vt:lpstr>2E: Ventilation cont.</vt:lpstr>
      <vt:lpstr>2E: How to control exposure to chemicals</vt:lpstr>
      <vt:lpstr>2F: which Mask to wear?</vt:lpstr>
      <vt:lpstr>2F: which Mask to wear continued?</vt:lpstr>
      <vt:lpstr>2F: How to wear a N-95 Mask</vt:lpstr>
      <vt:lpstr>2G: Ingestion</vt:lpstr>
      <vt:lpstr>2F: Fire Safety</vt:lpstr>
      <vt:lpstr>2F: Fire Safety cont.</vt:lpstr>
      <vt:lpstr>2G: Direct Contact to Eyes</vt:lpstr>
      <vt:lpstr>Direct Contact to Skin</vt:lpstr>
      <vt:lpstr>Infection Hazards</vt:lpstr>
      <vt:lpstr>Infection Hazards cont.</vt:lpstr>
      <vt:lpstr>Avoid being exposed to infection</vt:lpstr>
      <vt:lpstr>Disinfecting Tools</vt:lpstr>
      <vt:lpstr>Role Play</vt:lpstr>
      <vt:lpstr>Role Play cont.</vt:lpstr>
      <vt:lpstr>Ergonomic Hazards</vt:lpstr>
      <vt:lpstr>Reducing Ergonomic pain</vt:lpstr>
      <vt:lpstr>Activity</vt:lpstr>
      <vt:lpstr>Review of Hazards: Chemical, Infection, Ergonomic</vt:lpstr>
      <vt:lpstr>Help from OSHA</vt:lpstr>
      <vt:lpstr>Employees vs. Independent Contractors</vt:lpstr>
      <vt:lpstr>Employees vs. Independent Contractors cont.</vt:lpstr>
      <vt:lpstr>Misclassified?</vt:lpstr>
      <vt:lpstr>Role Play groups</vt:lpstr>
      <vt:lpstr>Role Play cont…</vt:lpstr>
      <vt:lpstr>Role Play *Bonus Question*</vt:lpstr>
      <vt:lpstr>Role Play – Group 3</vt:lpstr>
      <vt:lpstr>Review of Osha help for workers and employers</vt:lpstr>
      <vt:lpstr>Review Materials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&amp; BPSOS Train-the-trainer Program: Hazard awareness for Nail Salon Workers</dc:title>
  <dc:creator>Chelsea Ho</dc:creator>
  <cp:lastModifiedBy>Robertson, Donna - OSHA</cp:lastModifiedBy>
  <cp:revision>157</cp:revision>
  <cp:lastPrinted>2019-11-04T23:56:06Z</cp:lastPrinted>
  <dcterms:created xsi:type="dcterms:W3CDTF">2019-01-01T23:47:57Z</dcterms:created>
  <dcterms:modified xsi:type="dcterms:W3CDTF">2022-01-06T22:56:52Z</dcterms:modified>
</cp:coreProperties>
</file>