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04" r:id="rId1"/>
  </p:sldMasterIdLst>
  <p:notesMasterIdLst>
    <p:notesMasterId r:id="rId61"/>
  </p:notesMasterIdLst>
  <p:handoutMasterIdLst>
    <p:handoutMasterId r:id="rId62"/>
  </p:handoutMasterIdLst>
  <p:sldIdLst>
    <p:sldId id="256" r:id="rId2"/>
    <p:sldId id="357" r:id="rId3"/>
    <p:sldId id="302" r:id="rId4"/>
    <p:sldId id="303" r:id="rId5"/>
    <p:sldId id="288" r:id="rId6"/>
    <p:sldId id="306" r:id="rId7"/>
    <p:sldId id="289" r:id="rId8"/>
    <p:sldId id="307" r:id="rId9"/>
    <p:sldId id="308" r:id="rId10"/>
    <p:sldId id="290" r:id="rId11"/>
    <p:sldId id="310" r:id="rId12"/>
    <p:sldId id="311" r:id="rId13"/>
    <p:sldId id="313" r:id="rId14"/>
    <p:sldId id="314" r:id="rId15"/>
    <p:sldId id="315" r:id="rId16"/>
    <p:sldId id="360" r:id="rId17"/>
    <p:sldId id="293" r:id="rId18"/>
    <p:sldId id="316" r:id="rId19"/>
    <p:sldId id="299" r:id="rId20"/>
    <p:sldId id="301" r:id="rId21"/>
    <p:sldId id="318" r:id="rId22"/>
    <p:sldId id="317" r:id="rId23"/>
    <p:sldId id="319" r:id="rId24"/>
    <p:sldId id="320" r:id="rId25"/>
    <p:sldId id="321" r:id="rId26"/>
    <p:sldId id="312" r:id="rId27"/>
    <p:sldId id="323" r:id="rId28"/>
    <p:sldId id="324" r:id="rId29"/>
    <p:sldId id="325" r:id="rId30"/>
    <p:sldId id="297" r:id="rId31"/>
    <p:sldId id="326" r:id="rId32"/>
    <p:sldId id="329" r:id="rId33"/>
    <p:sldId id="328" r:id="rId34"/>
    <p:sldId id="295" r:id="rId35"/>
    <p:sldId id="331" r:id="rId36"/>
    <p:sldId id="296" r:id="rId37"/>
    <p:sldId id="330" r:id="rId38"/>
    <p:sldId id="294" r:id="rId39"/>
    <p:sldId id="332" r:id="rId40"/>
    <p:sldId id="333" r:id="rId41"/>
    <p:sldId id="334" r:id="rId42"/>
    <p:sldId id="358" r:id="rId43"/>
    <p:sldId id="335" r:id="rId44"/>
    <p:sldId id="337" r:id="rId45"/>
    <p:sldId id="339" r:id="rId46"/>
    <p:sldId id="338" r:id="rId47"/>
    <p:sldId id="340" r:id="rId48"/>
    <p:sldId id="342" r:id="rId49"/>
    <p:sldId id="344" r:id="rId50"/>
    <p:sldId id="346" r:id="rId51"/>
    <p:sldId id="347" r:id="rId52"/>
    <p:sldId id="350" r:id="rId53"/>
    <p:sldId id="351" r:id="rId54"/>
    <p:sldId id="352" r:id="rId55"/>
    <p:sldId id="345" r:id="rId56"/>
    <p:sldId id="353" r:id="rId57"/>
    <p:sldId id="354" r:id="rId58"/>
    <p:sldId id="355" r:id="rId59"/>
    <p:sldId id="356"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63499" autoAdjust="0"/>
  </p:normalViewPr>
  <p:slideViewPr>
    <p:cSldViewPr snapToGrid="0">
      <p:cViewPr varScale="1">
        <p:scale>
          <a:sx n="38" d="100"/>
          <a:sy n="38" d="100"/>
        </p:scale>
        <p:origin x="1037"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layout>
        <c:manualLayout>
          <c:xMode val="edge"/>
          <c:yMode val="edge"/>
          <c:x val="3.1451385774553106E-4"/>
          <c:y val="0"/>
        </c:manualLayout>
      </c:layout>
      <c:overlay val="0"/>
    </c:title>
    <c:autoTitleDeleted val="0"/>
    <c:plotArea>
      <c:layout>
        <c:manualLayout>
          <c:layoutTarget val="inner"/>
          <c:xMode val="edge"/>
          <c:yMode val="edge"/>
          <c:x val="7.5966790738540041E-2"/>
          <c:y val="0.10689375307285578"/>
          <c:w val="0.63619905668740206"/>
          <c:h val="0.7479351658914305"/>
        </c:manualLayout>
      </c:layout>
      <c:pieChart>
        <c:varyColors val="1"/>
        <c:ser>
          <c:idx val="0"/>
          <c:order val="0"/>
          <c:tx>
            <c:strRef>
              <c:f>Sheet1!$B$1</c:f>
              <c:strCache>
                <c:ptCount val="1"/>
                <c:pt idx="0">
                  <c:v>Sales</c:v>
                </c:pt>
              </c:strCache>
            </c:strRef>
          </c:tx>
          <c:explosion val="10"/>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F680-4FFA-84C7-1E786D0548B8}"/>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680-4FFA-84C7-1E786D0548B8}"/>
                </c:ext>
              </c:extLst>
            </c:dLbl>
            <c:dLbl>
              <c:idx val="4"/>
              <c:delete val="1"/>
              <c:extLst>
                <c:ext xmlns:c15="http://schemas.microsoft.com/office/drawing/2012/chart" uri="{CE6537A1-D6FC-4f65-9D91-7224C49458BB}"/>
                <c:ext xmlns:c16="http://schemas.microsoft.com/office/drawing/2014/chart" uri="{C3380CC4-5D6E-409C-BE32-E72D297353CC}">
                  <c16:uniqueId val="{00000002-F680-4FFA-84C7-1E786D0548B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a:r>
              <a:rPr lang="en-US" dirty="0" smtClean="0"/>
              <a:t>Say: Welcome everyone to the BPSOS-OSHA Trainer Program for Nail Salon Safety Training. </a:t>
            </a:r>
          </a:p>
          <a:p>
            <a:pPr rtl="0"/>
            <a:r>
              <a:rPr lang="en-US" dirty="0" smtClean="0"/>
              <a:t>We are here today to talk about improving the healthy &amp; safety of Vietnamese nail salon workers and employers. Let’s start off by going over the agenda for these next 2 days. </a:t>
            </a:r>
            <a:endParaRPr lang="en-US" b="0" dirty="0">
              <a:effectLst/>
            </a:endParaRP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124353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part</a:t>
            </a:r>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 are three chemicals in particular that are called “The Toxic Trio”. These are:</a:t>
            </a:r>
            <a:endParaRPr lang="en-US" sz="1100" u="none" strike="noStrike"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(polish): liver/kidney damage, pregnancy complications</a:t>
            </a:r>
          </a:p>
          <a:p>
            <a:pPr lvl="1"/>
            <a:r>
              <a:rPr lang="en-US" sz="1200" u="none" strike="noStrike" kern="1200" dirty="0" smtClean="0">
                <a:solidFill>
                  <a:schemeClr val="tx1"/>
                </a:solidFill>
                <a:effectLst/>
                <a:latin typeface="+mn-lt"/>
                <a:ea typeface="+mn-ea"/>
                <a:cs typeface="+mn-cs"/>
              </a:rPr>
              <a:t>-Formaldehyde (Nail polish):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-Toluene (polish, nail glue): liver/kidney damage, pregnancy complications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Avoid products that have any of these chemicals. They will be </a:t>
            </a:r>
            <a:r>
              <a:rPr lang="en-US" sz="1200" u="none" strike="noStrike" kern="1200" dirty="0" err="1" smtClean="0">
                <a:solidFill>
                  <a:schemeClr val="tx1"/>
                </a:solidFill>
                <a:effectLst/>
                <a:latin typeface="+mn-lt"/>
                <a:ea typeface="+mn-ea"/>
                <a:cs typeface="+mn-cs"/>
              </a:rPr>
              <a:t>labelled</a:t>
            </a:r>
            <a:r>
              <a:rPr lang="en-US" sz="1200" u="none" strike="noStrike" kern="1200" dirty="0" smtClean="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formaldehyde, and toluene are dangerous.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“Chemical cheat sheet” business card</a:t>
            </a:r>
            <a:endParaRPr lang="en-US" sz="1100" u="none" strike="noStrike" kern="120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-Toxic trio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phthalates, toluene and formaldehyde)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-Ethyl methacrylate (EMA) (acrylic nail liquid) pregnancy complication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-Formalin: (nail hardener) breathing problems,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-Methyl methacrylate (MMA) (nail primer) breathing problems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-Titanium dioxide: (nail polish, artificial nail powder) lung fibrosis, cancer</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a sample Safety Data Sheet (SDS)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product is called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properly store the chemical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use the product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should dispose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hazards it has that might affect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But not many nail techs have the time to read all these details. </a:t>
            </a:r>
          </a:p>
          <a:p>
            <a:pPr lvl="0"/>
            <a:r>
              <a:rPr lang="en-US" sz="1200" u="none" strike="noStrike" kern="1200" dirty="0" smtClean="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smtClean="0">
                <a:solidFill>
                  <a:schemeClr val="tx1"/>
                </a:solidFill>
                <a:effectLst/>
                <a:latin typeface="+mn-lt"/>
                <a:ea typeface="+mn-ea"/>
                <a:cs typeface="+mn-cs"/>
              </a:rPr>
              <a:t>How we can make SDSs easy to understand is to encourage workers to read 3 main points: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Now that we have covered the chemical hazards, we will talk about what you can do to prevent them from affecting you.</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77" defTabSz="931774">
              <a:tabLst>
                <a:tab pos="989730" algn="l"/>
              </a:tabLst>
              <a:defRPr/>
            </a:pPr>
            <a:r>
              <a:rPr lang="en-US" dirty="0" smtClean="0">
                <a:solidFill>
                  <a:srgbClr val="000000"/>
                </a:solidFill>
              </a:rPr>
              <a:t>Process: </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t>4:50-7:27</a:t>
            </a:r>
            <a:r>
              <a:rPr lang="en-US" dirty="0" smtClean="0"/>
              <a:t> (2 mins, 37 secs)</a:t>
            </a:r>
          </a:p>
          <a:p>
            <a:pPr marL="1270042" lvl="2" indent="-309291" defTabSz="931774">
              <a:buFont typeface="Wingdings" pitchFamily="2" charset="2"/>
              <a:buChar char="§"/>
              <a:tabLst>
                <a:tab pos="989730" algn="l"/>
              </a:tabLst>
              <a:defRPr/>
            </a:pPr>
            <a:r>
              <a:rPr lang="en-US" dirty="0" smtClean="0"/>
              <a:t>https://www.youtube.com/watch?v=PksAPhmm15M&amp;t=368s</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solidFill>
                  <a:srgbClr val="000000"/>
                </a:solidFill>
              </a:rPr>
              <a:t>0:27-2:10</a:t>
            </a:r>
            <a:r>
              <a:rPr lang="en-US" dirty="0" smtClean="0">
                <a:solidFill>
                  <a:srgbClr val="000000"/>
                </a:solidFill>
              </a:rPr>
              <a:t> (1 min, 47 secs)</a:t>
            </a:r>
          </a:p>
          <a:p>
            <a:pPr marL="1270042" lvl="2" indent="-309291" defTabSz="931774">
              <a:buFont typeface="Wingdings" pitchFamily="2" charset="2"/>
              <a:buChar char="§"/>
              <a:tabLst>
                <a:tab pos="989730" algn="l"/>
              </a:tabLst>
              <a:defRPr/>
            </a:pPr>
            <a:r>
              <a:rPr lang="en-US" dirty="0" smtClean="0"/>
              <a:t>https://www.youtube.com/watch?v=XBLbKfbLQ2w</a:t>
            </a:r>
          </a:p>
          <a:p>
            <a:pPr marL="28977" defTabSz="931774">
              <a:tabLst>
                <a:tab pos="989730" algn="l"/>
              </a:tabLst>
              <a:defRPr/>
            </a:pPr>
            <a:endParaRPr lang="en-US" dirty="0" smtClean="0"/>
          </a:p>
          <a:p>
            <a:pPr marL="28977" defTabSz="931774">
              <a:tabLst>
                <a:tab pos="989730" algn="l"/>
              </a:tabLst>
              <a:defRPr/>
            </a:pPr>
            <a:r>
              <a:rPr lang="en-US" dirty="0" smtClean="0"/>
              <a:t>Say: Now we</a:t>
            </a:r>
            <a:r>
              <a:rPr lang="en-US" baseline="0" dirty="0" smtClean="0"/>
              <a:t> are going to watch 2 videos about 1) Ventilation and Protective Masks and 2) Protecting skin, preventing chemical ingestion, and proper storage.</a:t>
            </a:r>
            <a:r>
              <a:rPr lang="en-US" dirty="0" smtClean="0"/>
              <a:t> </a:t>
            </a:r>
          </a:p>
          <a:p>
            <a:pPr marL="28977" defTabSz="931774">
              <a:tabLst>
                <a:tab pos="989730" algn="l"/>
              </a:tabLst>
              <a:defRPr/>
            </a:pPr>
            <a:endParaRPr lang="en-US" dirty="0" smtClean="0"/>
          </a:p>
          <a:p>
            <a:pPr marL="28977" defTabSz="931774">
              <a:tabLst>
                <a:tab pos="989730" algn="l"/>
              </a:tabLst>
              <a:defRPr/>
            </a:pPr>
            <a:r>
              <a:rPr lang="en-US" dirty="0" smtClean="0"/>
              <a:t>Transition:</a:t>
            </a:r>
            <a:r>
              <a:rPr lang="en-US" baseline="0" dirty="0" smtClean="0"/>
              <a:t> </a:t>
            </a:r>
            <a:r>
              <a:rPr lang="en-US" dirty="0" smtClean="0"/>
              <a:t>The video didn’t mention this but glasses can protect your eyes from chemicals and nail clippings. Now that we’ve seen</a:t>
            </a:r>
            <a:r>
              <a:rPr lang="en-US" baseline="0" dirty="0" smtClean="0"/>
              <a:t> an introduction of ways to protect yourself, let’s go more in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60374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“Ventilation”:</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lvl="0"/>
            <a:r>
              <a:rPr lang="en-US" sz="1200" u="none" strike="noStrike" kern="1200" dirty="0" smtClean="0">
                <a:solidFill>
                  <a:schemeClr val="tx1"/>
                </a:solidFill>
                <a:effectLst/>
                <a:latin typeface="+mn-lt"/>
                <a:ea typeface="+mn-ea"/>
                <a:cs typeface="+mn-cs"/>
              </a:rPr>
              <a:t>1) Ventilation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change slide to “Ventilation”</a:t>
            </a:r>
          </a:p>
          <a:p>
            <a:pPr lvl="1"/>
            <a:r>
              <a:rPr lang="en-US" sz="1200" u="none" strike="noStrike" kern="1200" dirty="0" smtClean="0">
                <a:solidFill>
                  <a:schemeClr val="tx1"/>
                </a:solidFill>
                <a:effectLst/>
                <a:latin typeface="+mn-lt"/>
                <a:ea typeface="+mn-ea"/>
                <a:cs typeface="+mn-cs"/>
              </a:rPr>
              <a:t>-Say: </a:t>
            </a:r>
            <a:r>
              <a:rPr lang="en-US" sz="1200" u="sng" strike="noStrike" kern="1200" dirty="0" smtClean="0">
                <a:solidFill>
                  <a:schemeClr val="tx1"/>
                </a:solidFill>
                <a:effectLst/>
                <a:latin typeface="+mn-lt"/>
                <a:ea typeface="+mn-ea"/>
                <a:cs typeface="+mn-cs"/>
              </a:rPr>
              <a:t>Ventilation</a:t>
            </a:r>
            <a:r>
              <a:rPr lang="en-US" sz="1200" u="none" strike="noStrike" kern="1200" dirty="0" smtClean="0">
                <a:solidFill>
                  <a:schemeClr val="tx1"/>
                </a:solidFill>
                <a:effectLst/>
                <a:latin typeface="+mn-lt"/>
                <a:ea typeface="+mn-ea"/>
                <a:cs typeface="+mn-cs"/>
              </a:rPr>
              <a:t> is the </a:t>
            </a:r>
            <a:r>
              <a:rPr lang="en-US" sz="1200" b="1" u="none" strike="noStrike" kern="1200" dirty="0" smtClean="0">
                <a:solidFill>
                  <a:schemeClr val="tx1"/>
                </a:solidFill>
                <a:effectLst/>
                <a:latin typeface="+mn-lt"/>
                <a:ea typeface="+mn-ea"/>
                <a:cs typeface="+mn-cs"/>
              </a:rPr>
              <a:t>best </a:t>
            </a:r>
            <a:r>
              <a:rPr lang="en-US" sz="1200" u="none" strike="noStrike" kern="1200" dirty="0" smtClean="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-Always keep the nail salon's exhaust system on. </a:t>
            </a:r>
          </a:p>
          <a:p>
            <a:pPr lvl="2"/>
            <a:r>
              <a:rPr lang="en-US" sz="1200" u="none" strike="noStrike" kern="1200" dirty="0" smtClean="0">
                <a:solidFill>
                  <a:schemeClr val="tx1"/>
                </a:solidFill>
                <a:effectLst/>
                <a:latin typeface="+mn-lt"/>
                <a:ea typeface="+mn-ea"/>
                <a:cs typeface="+mn-cs"/>
              </a:rPr>
              <a:t>If your salon does not have an exhaust system, always keep the heating, ventilation, and air conditioning (or HVAC) system on during work hours.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There’s also the more affordable way.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-Tightly close nail polish/chemical bottles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-Open doors and windows. </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-You can also take breaks outside whenever you have the chance.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smtClean="0">
                <a:solidFill>
                  <a:srgbClr val="000000"/>
                </a:solidFill>
              </a:rPr>
              <a:t>Process:</a:t>
            </a:r>
            <a:r>
              <a:rPr lang="en-US" baseline="0" dirty="0" smtClean="0">
                <a:solidFill>
                  <a:srgbClr val="000000"/>
                </a:solidFill>
              </a:rPr>
              <a:t> Ask for a volunteer. </a:t>
            </a:r>
          </a:p>
          <a:p>
            <a:pPr>
              <a:defRPr/>
            </a:pPr>
            <a:endParaRPr lang="en-US" dirty="0" smtClean="0">
              <a:solidFill>
                <a:srgbClr val="000000"/>
              </a:solidFill>
            </a:endParaRPr>
          </a:p>
          <a:p>
            <a:pPr>
              <a:defRPr/>
            </a:pPr>
            <a:r>
              <a:rPr lang="en-US" dirty="0" smtClean="0">
                <a:solidFill>
                  <a:srgbClr val="000000"/>
                </a:solidFill>
              </a:rPr>
              <a:t>Say</a:t>
            </a:r>
            <a:r>
              <a:rPr lang="en-US" dirty="0">
                <a:solidFill>
                  <a:srgbClr val="000000"/>
                </a:solidFill>
              </a:rPr>
              <a:t>:</a:t>
            </a:r>
          </a:p>
          <a:p>
            <a:pPr>
              <a:defRPr/>
            </a:pPr>
            <a:r>
              <a:rPr lang="en-US" dirty="0">
                <a:solidFill>
                  <a:srgbClr val="000000"/>
                </a:solidFill>
              </a:rPr>
              <a:t>Can someone point out the difference between the ventilation between these two images? Take a look at where the worker, fan, and window is. </a:t>
            </a:r>
            <a:endParaRPr lang="en-US" dirty="0" smtClean="0">
              <a:solidFill>
                <a:srgbClr val="000000"/>
              </a:solidFill>
            </a:endParaRPr>
          </a:p>
          <a:p>
            <a:pPr>
              <a:defRPr/>
            </a:pPr>
            <a:endParaRPr lang="en-US" dirty="0" smtClean="0">
              <a:solidFill>
                <a:srgbClr val="000000"/>
              </a:solidFill>
            </a:endParaRPr>
          </a:p>
          <a:p>
            <a:pPr>
              <a:defRPr/>
            </a:pPr>
            <a:r>
              <a:rPr lang="en-US" dirty="0" smtClean="0">
                <a:solidFill>
                  <a:srgbClr val="000000"/>
                </a:solidFill>
              </a:rPr>
              <a:t>Correct Answer: In</a:t>
            </a:r>
            <a:r>
              <a:rPr lang="en-US" baseline="0" dirty="0" smtClean="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smtClean="0">
                <a:solidFill>
                  <a:schemeClr val="tx1"/>
                </a:solidFill>
                <a:effectLst/>
                <a:latin typeface="+mn-lt"/>
                <a:ea typeface="+mn-ea"/>
                <a:cs typeface="+mn-cs"/>
              </a:rPr>
              <a:t>If you are refilling chemicals, make sure that the air</a:t>
            </a:r>
            <a:r>
              <a:rPr lang="en-US" sz="1200" kern="1200" baseline="0" dirty="0" smtClean="0">
                <a:solidFill>
                  <a:schemeClr val="tx1"/>
                </a:solidFill>
                <a:effectLst/>
                <a:latin typeface="+mn-lt"/>
                <a:ea typeface="+mn-ea"/>
                <a:cs typeface="+mn-cs"/>
              </a:rPr>
              <a:t> flow/wind </a:t>
            </a:r>
            <a:r>
              <a:rPr lang="en-US" sz="1200" kern="1200" dirty="0" smtClean="0">
                <a:solidFill>
                  <a:schemeClr val="tx1"/>
                </a:solidFill>
                <a:effectLst/>
                <a:latin typeface="+mn-lt"/>
                <a:ea typeface="+mn-ea"/>
                <a:cs typeface="+mn-cs"/>
              </a:rPr>
              <a:t>is blowing the chemical </a:t>
            </a:r>
            <a:r>
              <a:rPr lang="en-US" sz="1200" b="1" kern="1200" dirty="0" smtClean="0">
                <a:solidFill>
                  <a:schemeClr val="tx1"/>
                </a:solidFill>
                <a:effectLst/>
                <a:latin typeface="+mn-lt"/>
                <a:ea typeface="+mn-ea"/>
                <a:cs typeface="+mn-cs"/>
              </a:rPr>
              <a:t>away</a:t>
            </a:r>
            <a:r>
              <a:rPr lang="en-US" sz="1200" kern="1200" dirty="0" smtClean="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“Icebreaker Introductions.” Introduce the “Find In Common” icebreaker. Have everyone move and stand in a space where groups can gather. Allow 3 minutes after each direction is called out.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start by introducing ourselves in a quick icebreaker. Please stand up and form a circle in the space outside of our conference room. I will call out directions like “Find someone who is the same Chinese zodiac as you,” and you will have to gather in a team of one or more who have that thing in common with you. Then, introduce yourself, share where you’re from and what organization you’re in. Let’s start. Find someone who is the same Chinese zodiac as you. *Wait 3 minutes* Find someone who was born in the same month as you. *Wait* Find someone who grew up in a city close to where you grew up. *Wait*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Okay, now that we’ve all met each other, let’s head back into the room and start our training by going over the agenda for these next 2 days.</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Come up</a:t>
            </a:r>
            <a:r>
              <a:rPr lang="en-US" sz="1200" u="none" strike="noStrike" kern="1200" baseline="0" dirty="0" smtClean="0">
                <a:solidFill>
                  <a:schemeClr val="tx1"/>
                </a:solidFill>
                <a:effectLst/>
                <a:latin typeface="+mn-lt"/>
                <a:ea typeface="+mn-ea"/>
                <a:cs typeface="+mn-cs"/>
              </a:rPr>
              <a:t> and draw on the map (of Vietnam) where you are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What was your favorite food to eat growing up? </a:t>
            </a:r>
          </a:p>
          <a:p>
            <a:pPr lvl="0"/>
            <a:r>
              <a:rPr lang="en-US" sz="1200" u="none" strike="noStrike" kern="1200" baseline="0" dirty="0" smtClean="0">
                <a:solidFill>
                  <a:schemeClr val="tx1"/>
                </a:solidFill>
                <a:effectLst/>
                <a:latin typeface="+mn-lt"/>
                <a:ea typeface="+mn-ea"/>
                <a:cs typeface="+mn-cs"/>
              </a:rPr>
              <a:t>How did you come to the US? How did you feel getting used to living in the US?</a:t>
            </a:r>
          </a:p>
          <a:p>
            <a:pPr lvl="0"/>
            <a:r>
              <a:rPr lang="en-US" sz="1200" u="none" strike="noStrike" kern="1200" baseline="0" dirty="0" smtClean="0">
                <a:solidFill>
                  <a:schemeClr val="tx1"/>
                </a:solidFill>
                <a:effectLst/>
                <a:latin typeface="+mn-lt"/>
                <a:ea typeface="+mn-ea"/>
                <a:cs typeface="+mn-cs"/>
              </a:rPr>
              <a:t>What was difficult? What did you enjoy? What experiences do you have with nail salon workers/employees?</a:t>
            </a: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424124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1 paper mask, 1 folded paper towel, and N-95 masks to show as examples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Process: show video on how to wear an N-95 mask. Pass out N-95 masks. Have each participant try on a mask.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-Chemicals can contaminate food and loose cigarettes.</a:t>
            </a:r>
            <a:r>
              <a:rPr lang="en-US" sz="1200" baseline="0" dirty="0" smtClean="0"/>
              <a:t> Eating food or smoking cigarettes that are contaminated will cause chemicals to enter your body through ingestion.</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-Avoid having food or cigarettes be near the chemicals/ working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-Even eating lunch next to a coworker while they are working can expose your food to chemicals and dust.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-Instead… eat in the kitchen area or outside</a:t>
            </a:r>
          </a:p>
          <a:p>
            <a:pPr lvl="3"/>
            <a:endParaRPr lang="en-US" sz="11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Say: Fire safety</a:t>
            </a:r>
            <a:r>
              <a:rPr lang="en-US" sz="1100" u="none" strike="noStrike" kern="1200" baseline="0" dirty="0" smtClean="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smtClean="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smtClean="0">
                <a:solidFill>
                  <a:schemeClr val="tx1"/>
                </a:solidFill>
                <a:effectLst/>
                <a:latin typeface="+mn-lt"/>
                <a:ea typeface="+mn-ea"/>
                <a:cs typeface="+mn-cs"/>
              </a:rPr>
              <a:t> storage</a:t>
            </a:r>
            <a:r>
              <a:rPr lang="en-US" sz="1200" u="none" strike="noStrike" kern="1200" dirty="0" smtClean="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must</a:t>
            </a:r>
            <a:r>
              <a:rPr lang="en-US" sz="1200" u="none" strike="noStrike" kern="1200" baseline="0" dirty="0" smtClean="0">
                <a:solidFill>
                  <a:schemeClr val="tx1"/>
                </a:solidFill>
                <a:effectLst/>
                <a:latin typeface="+mn-lt"/>
                <a:ea typeface="+mn-ea"/>
                <a:cs typeface="+mn-cs"/>
              </a:rPr>
              <a:t> have an incense stick for good luck, *transition to next slide*</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have</a:t>
            </a:r>
            <a:r>
              <a:rPr lang="en-US" sz="1200" u="none" strike="noStrike" kern="1200" baseline="0" dirty="0" smtClean="0">
                <a:solidFill>
                  <a:schemeClr val="tx1"/>
                </a:solidFill>
                <a:effectLst/>
                <a:latin typeface="+mn-lt"/>
                <a:ea typeface="+mn-ea"/>
                <a:cs typeface="+mn-cs"/>
              </a:rPr>
              <a:t> to have an incense stick for good luck, *transition to next slide*</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You can buy these off of Amazon or </a:t>
            </a:r>
            <a:r>
              <a:rPr lang="en-US" sz="1200" u="none" strike="noStrike" kern="1200" baseline="0" dirty="0" err="1" smtClean="0">
                <a:solidFill>
                  <a:schemeClr val="tx1"/>
                </a:solidFill>
                <a:effectLst/>
                <a:latin typeface="+mn-lt"/>
                <a:ea typeface="+mn-ea"/>
                <a:cs typeface="+mn-cs"/>
              </a:rPr>
              <a:t>Ebay</a:t>
            </a:r>
            <a:r>
              <a:rPr lang="en-US" sz="1200" u="none" strike="noStrike" kern="1200" baseline="0" dirty="0" smtClean="0">
                <a:solidFill>
                  <a:schemeClr val="tx1"/>
                </a:solidFill>
                <a:effectLst/>
                <a:latin typeface="+mn-lt"/>
                <a:ea typeface="+mn-ea"/>
                <a:cs typeface="+mn-cs"/>
              </a:rPr>
              <a:t> on the internet.</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 can also make it a habit to wash your hands before touching your eyes.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arms and thighs can also be places where chemicals</a:t>
            </a:r>
            <a:r>
              <a:rPr lang="en-US" sz="1200" u="none" strike="noStrike" kern="1200" baseline="0" dirty="0" smtClean="0">
                <a:solidFill>
                  <a:schemeClr val="tx1"/>
                </a:solidFill>
                <a:effectLst/>
                <a:latin typeface="+mn-lt"/>
                <a:ea typeface="+mn-ea"/>
                <a:cs typeface="+mn-cs"/>
              </a:rPr>
              <a:t> might make contact with skin. </a:t>
            </a:r>
            <a:r>
              <a:rPr lang="en-US" sz="1200" u="none" strike="noStrike" kern="1200" dirty="0" smtClean="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-When it comes to gloves, let’s take a quick vote.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t>
            </a:r>
            <a:r>
              <a:rPr lang="en-US" sz="1200" u="sng" strike="noStrike" kern="1200" dirty="0" smtClean="0">
                <a:solidFill>
                  <a:schemeClr val="tx1"/>
                </a:solidFill>
                <a:effectLst/>
                <a:latin typeface="+mn-lt"/>
                <a:ea typeface="+mn-ea"/>
                <a:cs typeface="+mn-cs"/>
              </a:rPr>
              <a:t>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Bring a pair of latex, vinyl, and nitrile 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-Say: Can somebody choose the correct material gloves?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Nitrile: are the best for using on clients and filling up chemicals because they don’t cause allergic reactions and will protect your skin.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smtClean="0">
                <a:solidFill>
                  <a:schemeClr val="tx1"/>
                </a:solidFill>
                <a:effectLst/>
                <a:latin typeface="+mn-lt"/>
                <a:ea typeface="+mn-ea"/>
                <a:cs typeface="+mn-cs"/>
              </a:rPr>
              <a:t> situations that might spread infections include:</a:t>
            </a:r>
          </a:p>
          <a:p>
            <a:pPr lvl="0"/>
            <a:endParaRPr lang="en-US" sz="1200" u="none" strike="noStrike" kern="1200" baseline="0" dirty="0" smtClean="0">
              <a:solidFill>
                <a:schemeClr val="tx1"/>
              </a:solidFill>
              <a:effectLst/>
              <a:latin typeface="+mn-lt"/>
              <a:ea typeface="+mn-ea"/>
              <a:cs typeface="+mn-cs"/>
            </a:endParaRPr>
          </a:p>
          <a:p>
            <a:pPr marL="228600" lvl="0" indent="-228600">
              <a:buAutoNum type="arabicPeriod"/>
            </a:pPr>
            <a:r>
              <a:rPr lang="en-US" sz="1200" u="none" strike="noStrike" kern="1200" baseline="0" dirty="0" smtClean="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smtClean="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smtClean="0">
                <a:solidFill>
                  <a:schemeClr val="tx1"/>
                </a:solidFill>
                <a:effectLst/>
                <a:latin typeface="+mn-lt"/>
                <a:ea typeface="+mn-ea"/>
                <a:cs typeface="+mn-cs"/>
              </a:rPr>
              <a:t>Nail tools</a:t>
            </a:r>
            <a:r>
              <a:rPr lang="en-US" sz="1200" u="none" strike="noStrike" kern="1200" dirty="0" smtClean="0">
                <a:solidFill>
                  <a:schemeClr val="tx1"/>
                </a:solidFill>
                <a:effectLst/>
                <a:latin typeface="+mn-lt"/>
                <a:ea typeface="+mn-ea"/>
                <a:cs typeface="+mn-cs"/>
              </a:rPr>
              <a:t> and supplies are used on Client</a:t>
            </a:r>
            <a:r>
              <a:rPr lang="en-US" sz="1200" u="none" strike="noStrike" kern="1200" baseline="0" dirty="0" smtClean="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a:t>
            </a:r>
            <a:r>
              <a:rPr lang="en-US" sz="1200" u="none" strike="noStrike" kern="1200" dirty="0" err="1" smtClean="0">
                <a:solidFill>
                  <a:schemeClr val="tx1"/>
                </a:solidFill>
                <a:effectLst/>
                <a:latin typeface="+mn-lt"/>
                <a:ea typeface="+mn-ea"/>
                <a:cs typeface="+mn-cs"/>
              </a:rPr>
              <a:t>Bloodborne</a:t>
            </a:r>
            <a:r>
              <a:rPr lang="en-US" sz="1200" u="none" strike="noStrike" kern="1200" dirty="0" smtClean="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B infection can cause serious damage to your liver, such as scarring and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smtClean="0">
                <a:solidFill>
                  <a:schemeClr val="tx1"/>
                </a:solidFill>
                <a:effectLst/>
                <a:latin typeface="+mn-lt"/>
                <a:ea typeface="+mn-ea"/>
                <a:cs typeface="+mn-cs"/>
              </a:rPr>
              <a:t>Hep</a:t>
            </a:r>
            <a:r>
              <a:rPr lang="en-US" sz="1200" u="none" strike="noStrike" kern="1200" dirty="0" smtClean="0">
                <a:solidFill>
                  <a:schemeClr val="tx1"/>
                </a:solidFill>
                <a:effectLst/>
                <a:latin typeface="+mn-lt"/>
                <a:ea typeface="+mn-ea"/>
                <a:cs typeface="+mn-cs"/>
              </a:rPr>
              <a:t> C.</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-HIV is another disease you could contract that attacks your immune system and leads to AIDS. </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-Most</a:t>
            </a:r>
            <a:r>
              <a:rPr lang="en-US" sz="1200" u="none" strike="noStrike" kern="1200" baseline="0" dirty="0" smtClean="0">
                <a:solidFill>
                  <a:schemeClr val="tx1"/>
                </a:solidFill>
                <a:effectLst/>
                <a:latin typeface="+mn-lt"/>
                <a:ea typeface="+mn-ea"/>
                <a:cs typeface="+mn-cs"/>
              </a:rPr>
              <a:t> nail technicians</a:t>
            </a:r>
            <a:r>
              <a:rPr lang="en-US" sz="1200" u="none" strike="noStrike" kern="1200" dirty="0" smtClean="0">
                <a:solidFill>
                  <a:schemeClr val="tx1"/>
                </a:solidFill>
                <a:effectLst/>
                <a:latin typeface="+mn-lt"/>
                <a:ea typeface="+mn-ea"/>
                <a:cs typeface="+mn-cs"/>
              </a:rPr>
              <a:t> think that these infections might</a:t>
            </a:r>
            <a:r>
              <a:rPr lang="en-US" sz="1200" u="none" strike="noStrike" kern="1200" baseline="0" dirty="0" smtClean="0">
                <a:solidFill>
                  <a:schemeClr val="tx1"/>
                </a:solidFill>
                <a:effectLst/>
                <a:latin typeface="+mn-lt"/>
                <a:ea typeface="+mn-ea"/>
                <a:cs typeface="+mn-cs"/>
              </a:rPr>
              <a:t> never happen to them but it only needs a moment (a client’s blood/body fluid gets into your open cut or you’re massaging their skin without gloves) to transfer these diseases.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What are the hazards in nail salons? 3. What can you do to prevent hazards from affecting you?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-Wash hands with soap and hot water before and after every client</a:t>
            </a:r>
          </a:p>
          <a:p>
            <a:pPr lvl="1"/>
            <a:r>
              <a:rPr lang="en-US" sz="1200" u="none" strike="noStrike" kern="1200" dirty="0" smtClean="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smtClean="0">
                <a:solidFill>
                  <a:schemeClr val="tx1"/>
                </a:solidFill>
                <a:effectLst/>
                <a:latin typeface="+mn-lt"/>
                <a:ea typeface="+mn-ea"/>
                <a:cs typeface="+mn-cs"/>
              </a:rPr>
              <a:t>-Do not use sharp tools to remove calluses or remove skin (besides cuticles)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-Clean and disinfect used tools, foot basins, and spas after every client</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-Scrub tools with soap and hot water. Then immerse them in a disinfectant for 10-30 minutes.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-Change into a new pair of gloves for your next client.</a:t>
            </a:r>
          </a:p>
          <a:p>
            <a:pPr lvl="1"/>
            <a:r>
              <a:rPr lang="en-US" sz="1200" u="none" strike="noStrike" kern="1200" dirty="0" smtClean="0">
                <a:solidFill>
                  <a:schemeClr val="tx1"/>
                </a:solidFill>
                <a:effectLst/>
                <a:latin typeface="+mn-lt"/>
                <a:ea typeface="+mn-ea"/>
                <a:cs typeface="+mn-cs"/>
              </a:rPr>
              <a:t>	-If you have back-to-back clients, consider getting a second set of tools to use while the other set is being disinfected.</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are cutting a client’s toe cuticles and you make a mistake. You accidentally make them bleed. While you are getting a </a:t>
            </a:r>
            <a:r>
              <a:rPr lang="en-US" sz="1200" u="none" strike="noStrike" kern="1200" dirty="0" err="1" smtClean="0">
                <a:solidFill>
                  <a:schemeClr val="tx1"/>
                </a:solidFill>
                <a:effectLst/>
                <a:latin typeface="+mn-lt"/>
                <a:ea typeface="+mn-ea"/>
                <a:cs typeface="+mn-cs"/>
              </a:rPr>
              <a:t>band-aid</a:t>
            </a:r>
            <a:r>
              <a:rPr lang="en-US" sz="1200" u="none" strike="noStrike" kern="1200" dirty="0" smtClean="0">
                <a:solidFill>
                  <a:schemeClr val="tx1"/>
                </a:solidFill>
                <a:effectLst/>
                <a:latin typeface="+mn-lt"/>
                <a:ea typeface="+mn-ea"/>
                <a:cs typeface="+mn-cs"/>
              </a:rPr>
              <a:t>, you notice that they put their foot back in the foot basin. You have another client waiting after. What do you do?</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Ask for volunteers</a:t>
            </a:r>
            <a:r>
              <a:rPr lang="en-US" sz="1200" u="none" strike="noStrike" kern="1200" baseline="0" dirty="0" smtClean="0">
                <a:solidFill>
                  <a:schemeClr val="tx1"/>
                </a:solidFill>
                <a:effectLst/>
                <a:latin typeface="+mn-lt"/>
                <a:ea typeface="+mn-ea"/>
                <a:cs typeface="+mn-cs"/>
              </a:rPr>
              <a:t> to say the different steps. Write them on a whiteboard/poster board.</a:t>
            </a:r>
            <a:endParaRPr lang="en-US" sz="1100" u="none" strike="noStrike"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smtClean="0"/>
          </a:p>
          <a:p>
            <a:pPr marL="457200" lvl="1" indent="-457200">
              <a:buFont typeface="+mj-lt"/>
              <a:buAutoNum type="arabicPeriod"/>
            </a:pPr>
            <a:r>
              <a:rPr lang="en-US" sz="2200" dirty="0" smtClean="0"/>
              <a:t>Scrub your tools with soap and hot water and soak in disinfectant for 10 minutes</a:t>
            </a:r>
            <a:r>
              <a:rPr lang="en-US" sz="2200" baseline="0" dirty="0" smtClean="0"/>
              <a:t> </a:t>
            </a:r>
            <a:r>
              <a:rPr lang="en-US" sz="2400" kern="1200" dirty="0" smtClean="0">
                <a:solidFill>
                  <a:schemeClr val="tx1"/>
                </a:solidFill>
                <a:effectLst/>
                <a:latin typeface="+mn-lt"/>
                <a:ea typeface="+mn-ea"/>
                <a:cs typeface="+mn-cs"/>
              </a:rPr>
              <a:t>so that you can use your tools for the next client. </a:t>
            </a:r>
            <a:endParaRPr lang="en-US" sz="2200" dirty="0" smtClean="0"/>
          </a:p>
          <a:p>
            <a:pPr marL="914400" lvl="2" indent="-457200">
              <a:buFont typeface="+mj-lt"/>
              <a:buAutoNum type="arabicPeriod"/>
            </a:pPr>
            <a:r>
              <a:rPr lang="en-US" sz="1200" kern="1200" dirty="0" smtClean="0">
                <a:solidFill>
                  <a:schemeClr val="tx1"/>
                </a:solidFill>
                <a:effectLst/>
                <a:latin typeface="+mn-lt"/>
                <a:ea typeface="+mn-ea"/>
                <a:cs typeface="+mn-cs"/>
              </a:rPr>
              <a:t>In the meantime,</a:t>
            </a:r>
            <a:r>
              <a:rPr lang="en-US" sz="1200" kern="1200" baseline="0" dirty="0" smtClean="0">
                <a:solidFill>
                  <a:schemeClr val="tx1"/>
                </a:solidFill>
                <a:effectLst/>
                <a:latin typeface="+mn-lt"/>
                <a:ea typeface="+mn-ea"/>
                <a:cs typeface="+mn-cs"/>
              </a:rPr>
              <a:t> continue the pedicure. </a:t>
            </a:r>
            <a:endParaRPr lang="en-US" sz="2200" dirty="0" smtClean="0"/>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your hands and change into a new pair of nitrile gloves</a:t>
            </a:r>
          </a:p>
          <a:p>
            <a:pPr marL="457200" lvl="1" indent="-457200">
              <a:buFont typeface="+mj-lt"/>
              <a:buAutoNum type="arabicPeriod"/>
            </a:pPr>
            <a:endParaRPr lang="en-US" sz="2200" dirty="0" smtClean="0"/>
          </a:p>
          <a:p>
            <a:pPr marL="0" lvl="1" indent="0">
              <a:buFont typeface="+mj-lt"/>
              <a:buNone/>
            </a:pPr>
            <a:r>
              <a:rPr lang="en-US" sz="2200" dirty="0" smtClean="0"/>
              <a:t>Now that</a:t>
            </a:r>
            <a:r>
              <a:rPr lang="en-US" sz="2200" baseline="0" dirty="0" smtClean="0"/>
              <a:t> we have discussed safe practices for infection hazards, let’s move onto ergonomic hazards.</a:t>
            </a:r>
            <a:endParaRPr lang="en-US" sz="2200" dirty="0" smtClean="0"/>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“Ergonomic hazards”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A very common health hazard is ergonomic, meaning pain to your muscles, bones, joints, ligaments, tendons, and nerves. This happens when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-Lean over a work table for a long time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repetitive movements like filing and buffing nails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Activity: Quick raise of hands to show what pain you feel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the hands and wrists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forearm and elbows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 joint pain</a:t>
            </a:r>
            <a:endParaRPr lang="en-US" sz="1100" u="none" strike="noStrike" kern="1200" dirty="0" smtClean="0">
              <a:solidFill>
                <a:schemeClr val="tx1"/>
              </a:solidFill>
              <a:effectLst/>
              <a:latin typeface="+mn-lt"/>
              <a:ea typeface="+mn-ea"/>
              <a:cs typeface="+mn-cs"/>
            </a:endParaRP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reduce stress in your body: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 Use an adjustable chair that supports your back &amp; stretching</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 Use a bright light and bring the client’s hand or foot closer to see better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-Hand &amp; wrist pain: stretch hand/wrists &amp; wrist support </a:t>
            </a:r>
          </a:p>
          <a:p>
            <a:pPr lvl="1"/>
            <a:r>
              <a:rPr lang="en-US" sz="1200" u="none" strike="noStrike" kern="1200" dirty="0" smtClean="0">
                <a:solidFill>
                  <a:schemeClr val="tx1"/>
                </a:solidFill>
                <a:effectLst/>
                <a:latin typeface="+mn-lt"/>
                <a:ea typeface="+mn-ea"/>
                <a:cs typeface="+mn-cs"/>
              </a:rPr>
              <a:t>-Pain in forearms and elbows: Put a soft cushion like a towel between your arms and the table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-Muscle/joint pain: Take breaks between clients to stretch, pace the work, take frequent breaks, or do a different task.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Activity: Let’s practice some of these exercises.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smtClean="0">
                <a:solidFill>
                  <a:schemeClr val="tx1"/>
                </a:solidFill>
                <a:effectLst/>
                <a:latin typeface="+mn-lt"/>
                <a:ea typeface="+mn-ea"/>
                <a:cs typeface="+mn-cs"/>
              </a:rPr>
              <a:t> your health and safety are #1 priority.</a:t>
            </a:r>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-Contact local OSHA offices for information, training, and help</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Address: 2000 E. McFadden Ave, Suite 122, Santa Ana, CA 92806.</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Business Hours: 8 AM – 5 PM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Phone: (714) 558-4451</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Fax: (714) 558-2035</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-Workers</a:t>
            </a:r>
            <a:r>
              <a:rPr lang="en-US" sz="1200" kern="1200" dirty="0" smtClean="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-Owners</a:t>
            </a:r>
            <a:r>
              <a:rPr lang="en-US" sz="1200" kern="1200" dirty="0" smtClean="0">
                <a:solidFill>
                  <a:schemeClr val="tx1"/>
                </a:solidFill>
                <a:effectLst/>
                <a:latin typeface="+mn-lt"/>
                <a:ea typeface="+mn-ea"/>
                <a:cs typeface="+mn-cs"/>
              </a:rPr>
              <a:t>: contact private OSHA’s Consultation Program for free to find out if your salon has hazards. You will not be cited or penalized.</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Employee: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-Your work schedule is set by the owner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-Paid by the hour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-Owner/receptionist makes your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don’t pay rent for the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sets the pay rate for your services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provides your tools and equipment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have a minimum wage and workers’ compensation (injury insurance)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has to protect you from workplace hazards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-Independent Contractors: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-Rent their station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-Buy their own supplies and tools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customers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schedule &amp;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pay rate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-Receive clients’ payments directly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business license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Be wary of being misclassified: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checklist attached</a:t>
            </a:r>
            <a:r>
              <a:rPr lang="en-US" sz="1200" kern="1200" baseline="0" dirty="0" smtClean="0">
                <a:solidFill>
                  <a:schemeClr val="tx1"/>
                </a:solidFill>
                <a:effectLst/>
                <a:latin typeface="+mn-lt"/>
                <a:ea typeface="+mn-ea"/>
                <a:cs typeface="+mn-cs"/>
              </a:rPr>
              <a:t> to your binder</a:t>
            </a:r>
            <a:r>
              <a:rPr lang="en-US" sz="1200" kern="1200" dirty="0" smtClean="0">
                <a:solidFill>
                  <a:schemeClr val="tx1"/>
                </a:solidFill>
                <a:effectLst/>
                <a:latin typeface="+mn-lt"/>
                <a:ea typeface="+mn-ea"/>
                <a:cs typeface="+mn-cs"/>
              </a:rPr>
              <a:t> to see which kind of worker you are.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41</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Be wary of being misclassified: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checklist attached</a:t>
            </a:r>
            <a:r>
              <a:rPr lang="en-US" sz="1200" kern="1200" baseline="0" dirty="0" smtClean="0">
                <a:solidFill>
                  <a:schemeClr val="tx1"/>
                </a:solidFill>
                <a:effectLst/>
                <a:latin typeface="+mn-lt"/>
                <a:ea typeface="+mn-ea"/>
                <a:cs typeface="+mn-cs"/>
              </a:rPr>
              <a:t> to your binder</a:t>
            </a:r>
            <a:r>
              <a:rPr lang="en-US" sz="1200" kern="1200" dirty="0" smtClean="0">
                <a:solidFill>
                  <a:schemeClr val="tx1"/>
                </a:solidFill>
                <a:effectLst/>
                <a:latin typeface="+mn-lt"/>
                <a:ea typeface="+mn-ea"/>
                <a:cs typeface="+mn-cs"/>
              </a:rPr>
              <a:t> to see which kind of worker you are.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3198545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Break the</a:t>
            </a:r>
            <a:r>
              <a:rPr lang="en-US" sz="1200" u="none" strike="noStrike" kern="1200" baseline="0" dirty="0" smtClean="0">
                <a:solidFill>
                  <a:schemeClr val="tx1"/>
                </a:solidFill>
                <a:effectLst/>
                <a:latin typeface="+mn-lt"/>
                <a:ea typeface="+mn-ea"/>
                <a:cs typeface="+mn-cs"/>
              </a:rPr>
              <a:t> group </a:t>
            </a:r>
            <a:r>
              <a:rPr lang="en-US" sz="1200" u="none" strike="noStrike" kern="1200" dirty="0" smtClean="0">
                <a:solidFill>
                  <a:schemeClr val="tx1"/>
                </a:solidFill>
                <a:effectLst/>
                <a:latin typeface="+mn-lt"/>
                <a:ea typeface="+mn-ea"/>
                <a:cs typeface="+mn-cs"/>
              </a:rPr>
              <a:t>into 3 groups. Place the groups in three parts of the room.</a:t>
            </a:r>
            <a:endParaRPr lang="en-US" sz="1100" u="none" strike="noStrike" kern="1200" dirty="0" smtClean="0">
              <a:solidFill>
                <a:schemeClr val="tx1"/>
              </a:solidFill>
              <a:effectLst/>
              <a:latin typeface="+mn-lt"/>
              <a:ea typeface="+mn-ea"/>
              <a:cs typeface="+mn-cs"/>
            </a:endParaRPr>
          </a:p>
          <a:p>
            <a:r>
              <a:rPr lang="en-US" dirty="0" smtClean="0"/>
              <a:t>Say: Now we are going</a:t>
            </a:r>
            <a:r>
              <a:rPr lang="en-US" baseline="0" dirty="0" smtClean="0"/>
              <a:t> to break into 3 groups. We are going to count ourselves off from 1 through 3. 1’s meet in the front, 2’s meet in the middle, 3’s meet in the back.</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43</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44</a:t>
            </a:fld>
            <a:endParaRPr lang="en-US"/>
          </a:p>
        </p:txBody>
      </p:sp>
    </p:spTree>
    <p:extLst>
      <p:ext uri="{BB962C8B-B14F-4D97-AF65-F5344CB8AC3E}">
        <p14:creationId xmlns:p14="http://schemas.microsoft.com/office/powerpoint/2010/main" val="586266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45</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4204282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p>
          <a:p>
            <a:r>
              <a:rPr lang="en-US" dirty="0" smtClean="0"/>
              <a:t>There</a:t>
            </a:r>
            <a:r>
              <a:rPr lang="en-US" baseline="0" dirty="0" smtClean="0"/>
              <a:t> is a local OSHA office in Santa Ana on McFadden between Grand Ave &amp; the Southbound 55 freeway.</a:t>
            </a:r>
          </a:p>
          <a:p>
            <a:endParaRPr lang="en-US" baseline="0" dirty="0" smtClean="0"/>
          </a:p>
          <a:p>
            <a:r>
              <a:rPr lang="en-US" baseline="0" dirty="0" smtClean="0"/>
              <a:t>You now know the difference between independent contractors and employees.</a:t>
            </a:r>
          </a:p>
          <a:p>
            <a:endParaRPr lang="en-US" baseline="0" dirty="0" smtClean="0"/>
          </a:p>
          <a:p>
            <a:r>
              <a:rPr lang="en-US" baseline="0" dirty="0" smtClean="0"/>
              <a:t>You also know how OSHA can serve you, as a worker and an employer.</a:t>
            </a:r>
          </a:p>
        </p:txBody>
      </p:sp>
      <p:sp>
        <p:nvSpPr>
          <p:cNvPr id="4" name="Slide Number Placeholder 3"/>
          <p:cNvSpPr>
            <a:spLocks noGrp="1"/>
          </p:cNvSpPr>
          <p:nvPr>
            <p:ph type="sldNum" sz="quarter" idx="10"/>
          </p:nvPr>
        </p:nvSpPr>
        <p:spPr/>
        <p:txBody>
          <a:bodyPr/>
          <a:lstStyle/>
          <a:p>
            <a:fld id="{0E0E4A1B-F5CD-4AF7-894D-4A67A72467C1}" type="slidenum">
              <a:rPr lang="en-US" smtClean="0"/>
              <a:t>47</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is about reaching out to</a:t>
            </a:r>
            <a:r>
              <a:rPr lang="en-US" sz="1200" kern="1200" baseline="0" dirty="0" smtClean="0">
                <a:solidFill>
                  <a:schemeClr val="tx1"/>
                </a:solidFill>
                <a:effectLst/>
                <a:latin typeface="+mn-lt"/>
                <a:ea typeface="+mn-ea"/>
                <a:cs typeface="+mn-cs"/>
              </a:rPr>
              <a:t> the community. Some people we meet will be familiar faces and others, we will be meeting for the first time.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begin building these relationships, there are 4 base things to cover:</a:t>
            </a:r>
          </a:p>
          <a:p>
            <a:pPr lvl="1"/>
            <a:r>
              <a:rPr lang="en-US" sz="1200" u="none" strike="noStrike" kern="1200" dirty="0" smtClean="0">
                <a:solidFill>
                  <a:schemeClr val="tx1"/>
                </a:solidFill>
                <a:effectLst/>
                <a:latin typeface="+mn-lt"/>
                <a:ea typeface="+mn-ea"/>
                <a:cs typeface="+mn-cs"/>
              </a:rPr>
              <a:t>-Start every encounter</a:t>
            </a:r>
            <a:r>
              <a:rPr lang="en-US" sz="1200" u="none" strike="noStrike" kern="1200" baseline="0" dirty="0" smtClean="0">
                <a:solidFill>
                  <a:schemeClr val="tx1"/>
                </a:solidFill>
                <a:effectLst/>
                <a:latin typeface="+mn-lt"/>
                <a:ea typeface="+mn-ea"/>
                <a:cs typeface="+mn-cs"/>
              </a:rPr>
              <a:t> with a friendly face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-Be willing to help</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-Know your training well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-Ask the team if you are stuck</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section is very important so you will be receiving feedback on the activities we do together.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certain methods and techniques you will need to teach adults. First we need to understand how adult learners are thinking.</a:t>
            </a:r>
          </a:p>
        </p:txBody>
      </p:sp>
      <p:sp>
        <p:nvSpPr>
          <p:cNvPr id="4" name="Slide Number Placeholder 3"/>
          <p:cNvSpPr>
            <a:spLocks noGrp="1"/>
          </p:cNvSpPr>
          <p:nvPr>
            <p:ph type="sldNum" sz="quarter" idx="10"/>
          </p:nvPr>
        </p:nvSpPr>
        <p:spPr/>
        <p:txBody>
          <a:bodyPr/>
          <a:lstStyle/>
          <a:p>
            <a:fld id="{0E0E4A1B-F5CD-4AF7-894D-4A67A72467C1}" type="slidenum">
              <a:rPr lang="en-US" smtClean="0"/>
              <a:t>48</a:t>
            </a:fld>
            <a:endParaRPr lang="en-US"/>
          </a:p>
        </p:txBody>
      </p:sp>
    </p:spTree>
    <p:extLst>
      <p:ext uri="{BB962C8B-B14F-4D97-AF65-F5344CB8AC3E}">
        <p14:creationId xmlns:p14="http://schemas.microsoft.com/office/powerpoint/2010/main" val="3158100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Mature self-concept: Having a mature self-concept means that adult students have a solid understanding of who they are, much more than a student in high school for example. Treat the participant as an equal you are collaborating  with, rather than a student who is learning from you. Especially since we are working with Vietnamese culture, where people really consider age groups, it is important to understand that these workers are in their 40s to 60s. We are stepping into their world, they are not stepping into ours. We could prepare a really good, long one-sided lecture, but this method will not contribute to their learning experience. Work </a:t>
            </a:r>
            <a:r>
              <a:rPr lang="en-US" sz="1200" i="1" u="none" strike="noStrike" kern="1200" dirty="0" smtClean="0">
                <a:solidFill>
                  <a:schemeClr val="tx1"/>
                </a:solidFill>
                <a:effectLst/>
                <a:latin typeface="+mn-lt"/>
                <a:ea typeface="+mn-ea"/>
                <a:cs typeface="+mn-cs"/>
              </a:rPr>
              <a:t>with</a:t>
            </a:r>
            <a:r>
              <a:rPr lang="en-US" sz="1200" u="none" strike="noStrike" kern="1200" dirty="0" smtClean="0">
                <a:solidFill>
                  <a:schemeClr val="tx1"/>
                </a:solidFill>
                <a:effectLst/>
                <a:latin typeface="+mn-lt"/>
                <a:ea typeface="+mn-ea"/>
                <a:cs typeface="+mn-cs"/>
              </a:rPr>
              <a:t> them and build off of who they are.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Experience-oriented: make the training relevant to their needs. Our needs assessment tells us that there were very different answers in terms of what equipment people use on a daily basis and how safe they feel at their workplaces. This means that we need to clarify exactly what equipment and practices should be used on a daily basis so that they can feel confident about protecting their health. How we can assess their needs is to ask them frequently about their experiences. Shape the training based on their experience level to keep the training relevant.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Goal-Oriented: Adult learners are focused on goals. Make sure to outline what the point is. Explicitly saying goals and learning objectives will keep the trainees focused on the goal.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Problem-Centered: Adult students are dealing with problems they don’t know how to solve. This is where our training comes in. Focus on how you can provide solutions to their problems. This focus will keep their attention and be directly useful after they leave the interaction with you.</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Self-directed: Adults want to direct themselves in what they are learning. Give the trainees a role in their own training. One way you can do this is having small group or one-on-one discussions to allow them to choose what they would like to learn more about.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In conclusion, here are a few ways you can engage adult learners: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smtClean="0">
                <a:solidFill>
                  <a:schemeClr val="tx1"/>
                </a:solidFill>
                <a:effectLst/>
                <a:latin typeface="+mn-lt"/>
                <a:ea typeface="+mn-ea"/>
                <a:cs typeface="+mn-cs"/>
              </a:rPr>
              <a:t>-Explicitly state and remind them of the goals and learning objectives.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-Having a small group or one-on-one discussion to allow them to choose what they would like to learn more about</a:t>
            </a:r>
            <a:endParaRPr lang="en-US" sz="105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49</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a:t>
            </a:r>
            <a:r>
              <a:rPr lang="en-US" dirty="0" smtClean="0"/>
              <a:t>outreach</a:t>
            </a:r>
          </a:p>
          <a:p>
            <a:pPr marL="232943" indent="-232943">
              <a:buFont typeface="+mj-lt"/>
              <a:buAutoNum type="arabicPeriod"/>
            </a:pPr>
            <a:endParaRPr lang="en-US" sz="110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Onto the pre-test survey.</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50</a:t>
            </a:fld>
            <a:endParaRPr lang="en-US"/>
          </a:p>
        </p:txBody>
      </p:sp>
    </p:spTree>
    <p:extLst>
      <p:ext uri="{BB962C8B-B14F-4D97-AF65-F5344CB8AC3E}">
        <p14:creationId xmlns:p14="http://schemas.microsoft.com/office/powerpoint/2010/main" val="3069124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 Introduction</a:t>
            </a:r>
          </a:p>
          <a:p>
            <a:pPr marL="457200" lvl="1" indent="0">
              <a:buFont typeface="+mj-lt"/>
              <a:buNone/>
            </a:pPr>
            <a:r>
              <a:rPr lang="en-US" dirty="0" smtClean="0"/>
              <a:t>-Name &amp; Organization</a:t>
            </a:r>
          </a:p>
          <a:p>
            <a:pPr marL="457200" lvl="1" indent="0">
              <a:buFont typeface="+mj-lt"/>
              <a:buNone/>
            </a:pPr>
            <a:r>
              <a:rPr lang="en-US" dirty="0" smtClean="0"/>
              <a:t>-Hook</a:t>
            </a:r>
          </a:p>
          <a:p>
            <a:pPr marL="457200" lvl="1" indent="0">
              <a:buFont typeface="+mj-lt"/>
              <a:buNone/>
            </a:pPr>
            <a:r>
              <a:rPr lang="en-US" dirty="0" smtClean="0"/>
              <a:t>-Why should they trust us? Are we salespeople? No. We are a community organization that has been working with Vietnamese people in Orange County since 1980. We are also funded by OSHA, the federal government’s department for worker health &amp; safety. </a:t>
            </a:r>
          </a:p>
          <a:p>
            <a:pPr marL="0" indent="0">
              <a:buFont typeface="+mj-lt"/>
              <a:buNone/>
            </a:pPr>
            <a:r>
              <a:rPr lang="en-US" dirty="0" smtClean="0"/>
              <a:t>2. Goals/Objectives</a:t>
            </a:r>
          </a:p>
          <a:p>
            <a:pPr marL="457200" lvl="1" indent="0">
              <a:buFont typeface="+mj-lt"/>
              <a:buNone/>
            </a:pPr>
            <a:r>
              <a:rPr lang="en-US" dirty="0" smtClean="0"/>
              <a:t>-Nail salon safety training</a:t>
            </a:r>
          </a:p>
          <a:p>
            <a:pPr marL="457200" lvl="1" indent="0">
              <a:buFont typeface="+mj-lt"/>
              <a:buNone/>
            </a:pPr>
            <a:r>
              <a:rPr lang="en-US" dirty="0" smtClean="0"/>
              <a:t>-Become a better decision-maker in your workplace</a:t>
            </a:r>
          </a:p>
          <a:p>
            <a:pPr marL="0" indent="0">
              <a:buFont typeface="+mj-lt"/>
              <a:buNone/>
            </a:pPr>
            <a:r>
              <a:rPr lang="en-US" dirty="0" smtClean="0"/>
              <a:t>3.</a:t>
            </a:r>
            <a:r>
              <a:rPr lang="en-US" baseline="0" dirty="0" smtClean="0"/>
              <a:t> </a:t>
            </a:r>
            <a:r>
              <a:rPr lang="en-US" dirty="0" smtClean="0"/>
              <a:t>Benefits of training</a:t>
            </a:r>
          </a:p>
          <a:p>
            <a:pPr marL="802386" lvl="2" indent="-514350"/>
            <a:r>
              <a:rPr lang="en-US" dirty="0" smtClean="0"/>
              <a:t>-Have more control over health &amp; safety</a:t>
            </a:r>
          </a:p>
          <a:p>
            <a:pPr marL="802386" lvl="2" indent="-514350"/>
            <a:r>
              <a:rPr lang="en-US" dirty="0" smtClean="0"/>
              <a:t>-Help others in our community</a:t>
            </a:r>
          </a:p>
          <a:p>
            <a:pPr marL="0" indent="0">
              <a:buFont typeface="+mj-lt"/>
              <a:buNone/>
            </a:pPr>
            <a:r>
              <a:rPr lang="en-US" dirty="0" smtClean="0"/>
              <a:t>4.</a:t>
            </a:r>
            <a:r>
              <a:rPr lang="en-US" baseline="0" dirty="0" smtClean="0"/>
              <a:t> </a:t>
            </a:r>
            <a:r>
              <a:rPr lang="en-US" dirty="0" smtClean="0"/>
              <a:t>Risks of not learning</a:t>
            </a:r>
          </a:p>
          <a:p>
            <a:pPr marL="802386" lvl="2" indent="-514350"/>
            <a:r>
              <a:rPr lang="en-US" dirty="0" smtClean="0"/>
              <a:t>-Personal health &amp; safety</a:t>
            </a:r>
          </a:p>
          <a:p>
            <a:pPr marL="802386" lvl="2" indent="-514350"/>
            <a:r>
              <a:rPr lang="en-US" dirty="0" smtClean="0"/>
              <a:t>-Health &amp; safety of others</a:t>
            </a:r>
          </a:p>
          <a:p>
            <a:pPr marL="345186" lvl="1" indent="-514350"/>
            <a:r>
              <a:rPr lang="en-US" dirty="0" smtClean="0"/>
              <a:t>5.</a:t>
            </a:r>
            <a:r>
              <a:rPr lang="en-US" baseline="0" dirty="0" smtClean="0"/>
              <a:t> </a:t>
            </a:r>
            <a:r>
              <a:rPr lang="en-US" dirty="0" smtClean="0"/>
              <a:t>What is their experience?</a:t>
            </a:r>
          </a:p>
          <a:p>
            <a:pPr marL="345186" lvl="1" indent="-514350"/>
            <a:r>
              <a:rPr lang="en-US" dirty="0" smtClean="0"/>
              <a:t>6.</a:t>
            </a:r>
            <a:r>
              <a:rPr lang="en-US" baseline="0" dirty="0" smtClean="0"/>
              <a:t> </a:t>
            </a:r>
            <a:r>
              <a:rPr lang="en-US" dirty="0" smtClean="0"/>
              <a:t>What they can still learn</a:t>
            </a:r>
          </a:p>
          <a:p>
            <a:pPr marL="345186" lvl="1" indent="-514350"/>
            <a:r>
              <a:rPr lang="en-US" dirty="0" smtClean="0"/>
              <a:t>7.</a:t>
            </a:r>
            <a:r>
              <a:rPr lang="en-US" baseline="0" dirty="0" smtClean="0"/>
              <a:t> </a:t>
            </a:r>
            <a:r>
              <a:rPr lang="en-US" dirty="0" smtClean="0"/>
              <a:t>How they will learn</a:t>
            </a:r>
          </a:p>
          <a:p>
            <a:pPr marL="802386" lvl="2" indent="-514350"/>
            <a:r>
              <a:rPr lang="en-US" dirty="0" smtClean="0"/>
              <a:t>-Facebook</a:t>
            </a:r>
          </a:p>
          <a:p>
            <a:pPr marL="802386" lvl="2" indent="-514350"/>
            <a:r>
              <a:rPr lang="en-US" dirty="0" smtClean="0"/>
              <a:t>-VN-translated Materials</a:t>
            </a:r>
          </a:p>
          <a:p>
            <a:pPr marL="802386" lvl="2" indent="-514350"/>
            <a:r>
              <a:rPr lang="en-US" dirty="0" smtClean="0"/>
              <a:t>-BPSOS network &amp; services</a:t>
            </a:r>
          </a:p>
          <a:p>
            <a:pPr marL="345186" lvl="1" indent="-514350"/>
            <a:r>
              <a:rPr lang="en-US" dirty="0" smtClean="0"/>
              <a:t>8.</a:t>
            </a:r>
            <a:r>
              <a:rPr lang="en-US" baseline="0" dirty="0" smtClean="0"/>
              <a:t> </a:t>
            </a:r>
            <a:r>
              <a:rPr lang="en-US" dirty="0" smtClean="0"/>
              <a:t>Review information &amp; materials</a:t>
            </a:r>
          </a:p>
          <a:p>
            <a:pPr marL="0" indent="0">
              <a:buFont typeface="+mj-lt"/>
              <a:buNone/>
            </a:pPr>
            <a:r>
              <a:rPr lang="en-US" dirty="0" smtClean="0"/>
              <a:t>9.</a:t>
            </a:r>
            <a:r>
              <a:rPr lang="en-US" baseline="0" dirty="0" smtClean="0"/>
              <a:t> </a:t>
            </a:r>
            <a:r>
              <a:rPr lang="en-US" dirty="0" smtClean="0"/>
              <a:t>Conclusion</a:t>
            </a:r>
          </a:p>
          <a:p>
            <a:pPr marL="802386" lvl="2" indent="-514350"/>
            <a:r>
              <a:rPr lang="en-US" dirty="0" smtClean="0"/>
              <a:t>-Questions?</a:t>
            </a:r>
          </a:p>
          <a:p>
            <a:pPr marL="802386" lvl="2" indent="-514350"/>
            <a:r>
              <a:rPr lang="en-US" dirty="0" smtClean="0"/>
              <a:t>-Thanks and contact information</a:t>
            </a:r>
          </a:p>
        </p:txBody>
      </p:sp>
      <p:sp>
        <p:nvSpPr>
          <p:cNvPr id="4" name="Slide Number Placeholder 3"/>
          <p:cNvSpPr>
            <a:spLocks noGrp="1"/>
          </p:cNvSpPr>
          <p:nvPr>
            <p:ph type="sldNum" sz="quarter" idx="10"/>
          </p:nvPr>
        </p:nvSpPr>
        <p:spPr/>
        <p:txBody>
          <a:bodyPr/>
          <a:lstStyle/>
          <a:p>
            <a:fld id="{0E0E4A1B-F5CD-4AF7-894D-4A67A72467C1}" type="slidenum">
              <a:rPr lang="en-US" smtClean="0"/>
              <a:t>51</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a:t>
            </a:r>
          </a:p>
          <a:p>
            <a:pPr lvl="0"/>
            <a:r>
              <a:rPr lang="en-US" sz="1200" u="none" strike="noStrike" kern="1200" dirty="0" smtClean="0">
                <a:solidFill>
                  <a:schemeClr val="tx1"/>
                </a:solidFill>
                <a:effectLst/>
                <a:latin typeface="+mn-lt"/>
                <a:ea typeface="+mn-ea"/>
                <a:cs typeface="+mn-cs"/>
              </a:rPr>
              <a:t>There are 4 barriers you will have to overcome in doing outreach. The first is about who you are addressing. We will be going into both beauty schools and nail salons. Beauty school students will be relatively simple to address because they are in a learning environment. The difference between the two that we predict is that nail salon owners will need more convincing to engage in a conversation. Their focus is business and time, which is the next barrier.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Whether we go to a beauty school or salon, we must be considerate of the trainees’ time. Work with their schedule. Find out which day and time are they available. Secondly, be concise. You can do this by highlighting the important points that are relevant to them.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third barrier is legitimacy. Why should they trust us? Are we salespeople? No. We are a community organization that has been working with Vietnamese people in Orange County since 1980. We are also affiliated with OSHA, the federal government’s department for worker health &amp; safety.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final barrier is relevance. The best way to keep their interest is to focus it on 3 things. Our training is about helping the community of nail workers and their families. We want to improve the lives of every individual nail worker that we can, meaning we care about them specifically! Also, we have other services like English Language classes, Citizenship classes, and in general are willing to help with anything else the community needs.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That is how you can overcome these barriers in doing outreach.</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52</a:t>
            </a:fld>
            <a:endParaRPr lang="en-US"/>
          </a:p>
        </p:txBody>
      </p:sp>
    </p:spTree>
    <p:extLst>
      <p:ext uri="{BB962C8B-B14F-4D97-AF65-F5344CB8AC3E}">
        <p14:creationId xmlns:p14="http://schemas.microsoft.com/office/powerpoint/2010/main" val="122540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Ask trainers to partner with someone new.</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Now we are going to practice what we will say and do in our outreach. Take a few minutes to fill out your activity sheet. You will use your activity sheet to speak with the clients. Then you will partner with someone new to role play being the client and the trainer. After 10 minutes, we will switch roles.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After 10 minutes:</a:t>
            </a:r>
            <a:r>
              <a:rPr lang="en-US" sz="1200" u="none" strike="noStrike" kern="1200" baseline="0" dirty="0" smtClean="0">
                <a:solidFill>
                  <a:schemeClr val="tx1"/>
                </a:solidFill>
                <a:effectLst/>
                <a:latin typeface="+mn-lt"/>
                <a:ea typeface="+mn-ea"/>
                <a:cs typeface="+mn-cs"/>
              </a:rPr>
              <a:t> now switch!</a:t>
            </a:r>
          </a:p>
          <a:p>
            <a:pPr lvl="0"/>
            <a:endParaRPr lang="en-US" sz="1200" u="none" strike="noStrike" kern="1200" baseline="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53</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Exercise: Self-Assessment</a:t>
            </a:r>
          </a:p>
          <a:p>
            <a:pPr lvl="0"/>
            <a:r>
              <a:rPr lang="en-US" sz="1200" u="none" strike="noStrike" kern="1200" dirty="0" smtClean="0">
                <a:solidFill>
                  <a:schemeClr val="tx1"/>
                </a:solidFill>
                <a:effectLst/>
                <a:latin typeface="+mn-lt"/>
                <a:ea typeface="+mn-ea"/>
                <a:cs typeface="+mn-cs"/>
              </a:rPr>
              <a:t>Say: For this portion,</a:t>
            </a:r>
            <a:r>
              <a:rPr lang="en-US" sz="1200" u="none" strike="noStrike" kern="1200" baseline="0" dirty="0" smtClean="0">
                <a:solidFill>
                  <a:schemeClr val="tx1"/>
                </a:solidFill>
                <a:effectLst/>
                <a:latin typeface="+mn-lt"/>
                <a:ea typeface="+mn-ea"/>
                <a:cs typeface="+mn-cs"/>
              </a:rPr>
              <a:t> we want you to assess what you think are your greatest strengths and greatest weaknesses. Then ask your partner for what they noticed about your performance.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are your greatest strengths?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-What did you do very well? Write it down.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-Greatest weaknesses?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-What did you struggle with? Write it down.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should you prepare specific to your needs?</a:t>
            </a:r>
          </a:p>
          <a:p>
            <a:pPr lvl="1"/>
            <a:endParaRPr lang="en-US" sz="1200" u="none" strike="noStrike" kern="120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54</a:t>
            </a:fld>
            <a:endParaRPr lang="en-US"/>
          </a:p>
        </p:txBody>
      </p:sp>
    </p:spTree>
    <p:extLst>
      <p:ext uri="{BB962C8B-B14F-4D97-AF65-F5344CB8AC3E}">
        <p14:creationId xmlns:p14="http://schemas.microsoft.com/office/powerpoint/2010/main" val="3400876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In conclusion, here are a few ways you can engage adult learners: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smtClean="0">
                <a:solidFill>
                  <a:schemeClr val="tx1"/>
                </a:solidFill>
                <a:effectLst/>
                <a:latin typeface="+mn-lt"/>
                <a:ea typeface="+mn-ea"/>
                <a:cs typeface="+mn-cs"/>
              </a:rPr>
              <a:t>-Explicitly state and remind them of the goals and learning objectives.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-Having a small group or one-on-one discussion to allow them to choose what they would like to learn more about</a:t>
            </a:r>
            <a:endParaRPr lang="en-US" sz="105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55</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We are now going to play a Nail Salon Safety Bingo. Please turn to the next page where you will see a Bingo card. We will be playing 2 sessions of Bingo. You can win by getting a vertical, horizontal, or diagonal line.</a:t>
            </a:r>
            <a:endParaRPr lang="en-US" sz="1100" u="none" strike="noStrike" kern="1200" dirty="0" smtClean="0">
              <a:solidFill>
                <a:schemeClr val="tx1"/>
              </a:solidFill>
              <a:effectLst/>
              <a:latin typeface="+mn-lt"/>
              <a:ea typeface="+mn-ea"/>
              <a:cs typeface="+mn-cs"/>
            </a:endParaRPr>
          </a:p>
          <a:p>
            <a:endParaRPr lang="en-US" dirty="0" smtClean="0"/>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Phthalates, Toluene and Formaldehyde</a:t>
            </a:r>
            <a:r>
              <a:rPr lang="en-US" sz="1200" u="none" strike="noStrike" kern="1200" baseline="0" dirty="0" smtClean="0">
                <a:solidFill>
                  <a:schemeClr val="tx1"/>
                </a:solidFill>
                <a:effectLst/>
                <a:latin typeface="+mn-lt"/>
                <a:ea typeface="+mn-ea"/>
                <a:cs typeface="+mn-cs"/>
              </a:rPr>
              <a:t> are called the </a:t>
            </a:r>
            <a:r>
              <a:rPr lang="en-US" sz="1100" u="sng" strike="noStrike" kern="1200" dirty="0" smtClean="0">
                <a:solidFill>
                  <a:schemeClr val="tx1"/>
                </a:solidFill>
                <a:effectLst/>
                <a:latin typeface="+mn-lt"/>
                <a:ea typeface="+mn-ea"/>
                <a:cs typeface="+mn-cs"/>
              </a:rPr>
              <a:t>Toxic Trio.</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kind of f</a:t>
            </a:r>
            <a:r>
              <a:rPr lang="en-US" sz="1200" kern="1200" dirty="0" smtClean="0">
                <a:solidFill>
                  <a:schemeClr val="tx1"/>
                </a:solidFill>
                <a:effectLst/>
                <a:latin typeface="+mn-lt"/>
                <a:ea typeface="+mn-ea"/>
                <a:cs typeface="+mn-cs"/>
              </a:rPr>
              <a:t>ungal infections is called </a:t>
            </a:r>
            <a:r>
              <a:rPr lang="en-US" sz="1200" u="sng" kern="1200" dirty="0" smtClean="0">
                <a:solidFill>
                  <a:schemeClr val="tx1"/>
                </a:solidFill>
                <a:effectLst/>
                <a:latin typeface="+mn-lt"/>
                <a:ea typeface="+mn-ea"/>
                <a:cs typeface="+mn-cs"/>
              </a:rPr>
              <a:t>ringworm</a:t>
            </a:r>
            <a:r>
              <a:rPr lang="en-US" sz="1200" kern="1200" dirty="0" smtClean="0">
                <a:solidFill>
                  <a:schemeClr val="tx1"/>
                </a:solidFill>
                <a:effectLst/>
                <a:latin typeface="+mn-lt"/>
                <a:ea typeface="+mn-ea"/>
                <a:cs typeface="+mn-cs"/>
              </a:rPr>
              <a:t>, which is also called “athlete’s foot.”</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u="none" strike="noStrike" kern="1200" dirty="0" smtClean="0">
                <a:solidFill>
                  <a:schemeClr val="tx1"/>
                </a:solidFill>
                <a:effectLst/>
                <a:latin typeface="+mn-lt"/>
                <a:ea typeface="+mn-ea"/>
                <a:cs typeface="+mn-cs"/>
              </a:rPr>
              <a:t>The</a:t>
            </a:r>
            <a:r>
              <a:rPr lang="en-US" sz="1200" b="0" u="none" strike="noStrike" kern="1200" baseline="0" dirty="0" smtClean="0">
                <a:solidFill>
                  <a:schemeClr val="tx1"/>
                </a:solidFill>
                <a:effectLst/>
                <a:latin typeface="+mn-lt"/>
                <a:ea typeface="+mn-ea"/>
                <a:cs typeface="+mn-cs"/>
              </a:rPr>
              <a:t> federal department that ensures worker safety &amp; health is called </a:t>
            </a:r>
            <a:r>
              <a:rPr lang="en-US" sz="1200" b="0" u="sng" strike="noStrike" kern="1200" baseline="0" dirty="0" smtClean="0">
                <a:solidFill>
                  <a:schemeClr val="tx1"/>
                </a:solidFill>
                <a:effectLst/>
                <a:latin typeface="+mn-lt"/>
                <a:ea typeface="+mn-ea"/>
                <a:cs typeface="+mn-cs"/>
              </a:rPr>
              <a:t>OSHA.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The</a:t>
            </a:r>
            <a:r>
              <a:rPr lang="en-US" sz="1100" b="0" u="none" strike="noStrike" kern="1200" baseline="0" dirty="0" smtClean="0">
                <a:solidFill>
                  <a:schemeClr val="tx1"/>
                </a:solidFill>
                <a:effectLst/>
                <a:latin typeface="+mn-lt"/>
                <a:ea typeface="+mn-ea"/>
                <a:cs typeface="+mn-cs"/>
              </a:rPr>
              <a:t> document that has information about chemicals and should be available in every salon is called a </a:t>
            </a:r>
            <a:r>
              <a:rPr lang="en-US" sz="1100" b="0" u="sng" strike="noStrike" kern="1200" baseline="0" dirty="0" smtClean="0">
                <a:solidFill>
                  <a:schemeClr val="tx1"/>
                </a:solidFill>
                <a:effectLst/>
                <a:latin typeface="+mn-lt"/>
                <a:ea typeface="+mn-ea"/>
                <a:cs typeface="+mn-cs"/>
              </a:rPr>
              <a:t>SDS.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N-95: </a:t>
            </a:r>
            <a:r>
              <a:rPr lang="en-US" sz="1100" b="0" u="none" strike="noStrike" kern="1200" baseline="0" dirty="0" smtClean="0">
                <a:solidFill>
                  <a:schemeClr val="tx1"/>
                </a:solidFill>
                <a:effectLst/>
                <a:latin typeface="+mn-lt"/>
                <a:ea typeface="+mn-ea"/>
                <a:cs typeface="+mn-cs"/>
              </a:rPr>
              <a:t>This type of mask protects from dust and should be used while filing and shaping nails.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Nitrile: </a:t>
            </a:r>
            <a:r>
              <a:rPr lang="en-US" sz="1100" b="0" u="none" strike="noStrike" kern="1200" baseline="0" dirty="0" smtClean="0">
                <a:solidFill>
                  <a:schemeClr val="tx1"/>
                </a:solidFill>
                <a:effectLst/>
                <a:latin typeface="+mn-lt"/>
                <a:ea typeface="+mn-ea"/>
                <a:cs typeface="+mn-cs"/>
              </a:rPr>
              <a:t>This type of glove protects skin from chemicals.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Independent contractors should use </a:t>
            </a:r>
            <a:r>
              <a:rPr lang="en-US" sz="1100" b="0" u="sng" strike="noStrike" kern="1200" baseline="0" dirty="0" smtClean="0">
                <a:solidFill>
                  <a:schemeClr val="tx1"/>
                </a:solidFill>
                <a:effectLst/>
                <a:latin typeface="+mn-lt"/>
                <a:ea typeface="+mn-ea"/>
                <a:cs typeface="+mn-cs"/>
              </a:rPr>
              <a:t>Form 1099</a:t>
            </a:r>
            <a:r>
              <a:rPr lang="en-US" sz="1100" b="0" u="none" strike="noStrike" kern="1200" baseline="0" dirty="0" smtClean="0">
                <a:solidFill>
                  <a:schemeClr val="tx1"/>
                </a:solidFill>
                <a:effectLst/>
                <a:latin typeface="+mn-lt"/>
                <a:ea typeface="+mn-ea"/>
                <a:cs typeface="+mn-cs"/>
              </a:rPr>
              <a:t> for their taxes.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Every salon should have a </a:t>
            </a:r>
            <a:r>
              <a:rPr lang="en-US" sz="1100" b="0" u="sng" strike="noStrike" kern="1200" baseline="0" dirty="0" smtClean="0">
                <a:solidFill>
                  <a:schemeClr val="tx1"/>
                </a:solidFill>
                <a:effectLst/>
                <a:latin typeface="+mn-lt"/>
                <a:ea typeface="+mn-ea"/>
                <a:cs typeface="+mn-cs"/>
              </a:rPr>
              <a:t>first-aid kit</a:t>
            </a:r>
            <a:r>
              <a:rPr lang="en-US" sz="1100" b="0" u="none" strike="noStrike" kern="1200" baseline="0" dirty="0" smtClean="0">
                <a:solidFill>
                  <a:schemeClr val="tx1"/>
                </a:solidFill>
                <a:effectLst/>
                <a:latin typeface="+mn-lt"/>
                <a:ea typeface="+mn-ea"/>
                <a:cs typeface="+mn-cs"/>
              </a:rPr>
              <a:t> in case of bodily injuries.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Adult learners are focused on </a:t>
            </a:r>
            <a:r>
              <a:rPr lang="en-US" sz="1100" b="0" u="sng" strike="noStrike" kern="1200" baseline="0" dirty="0" smtClean="0">
                <a:solidFill>
                  <a:schemeClr val="tx1"/>
                </a:solidFill>
                <a:effectLst/>
                <a:latin typeface="+mn-lt"/>
                <a:ea typeface="+mn-ea"/>
                <a:cs typeface="+mn-cs"/>
              </a:rPr>
              <a:t>goals. </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Nail salon employees in Orange County are entitled to a </a:t>
            </a:r>
            <a:r>
              <a:rPr lang="en-US" sz="1100" b="0" u="sng" strike="noStrike" kern="1200" baseline="0" dirty="0" smtClean="0">
                <a:solidFill>
                  <a:schemeClr val="tx1"/>
                </a:solidFill>
                <a:effectLst/>
                <a:latin typeface="+mn-lt"/>
                <a:ea typeface="+mn-ea"/>
                <a:cs typeface="+mn-cs"/>
              </a:rPr>
              <a:t>minimum wage </a:t>
            </a:r>
            <a:r>
              <a:rPr lang="en-US" sz="1100" b="0" u="none" strike="noStrike" kern="1200" baseline="0" dirty="0" smtClean="0">
                <a:solidFill>
                  <a:schemeClr val="tx1"/>
                </a:solidFill>
                <a:effectLst/>
                <a:latin typeface="+mn-lt"/>
                <a:ea typeface="+mn-ea"/>
                <a:cs typeface="+mn-cs"/>
              </a:rPr>
              <a:t> of $11/</a:t>
            </a:r>
            <a:r>
              <a:rPr lang="en-US" sz="1100" b="0" u="none" strike="noStrike" kern="1200" baseline="0" dirty="0" err="1" smtClean="0">
                <a:solidFill>
                  <a:schemeClr val="tx1"/>
                </a:solidFill>
                <a:effectLst/>
                <a:latin typeface="+mn-lt"/>
                <a:ea typeface="+mn-ea"/>
                <a:cs typeface="+mn-cs"/>
              </a:rPr>
              <a:t>hr</a:t>
            </a:r>
            <a:endParaRPr lang="en-US" sz="1100" b="0" u="none" strike="noStrike" kern="1200" baseline="0" dirty="0" smtClean="0">
              <a:solidFill>
                <a:schemeClr val="tx1"/>
              </a:solidFill>
              <a:effectLst/>
              <a:latin typeface="+mn-lt"/>
              <a:ea typeface="+mn-ea"/>
              <a:cs typeface="+mn-cs"/>
            </a:endParaRP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BPSOS-CCA </a:t>
            </a:r>
            <a:r>
              <a:rPr lang="en-US" sz="1100" b="0" u="none" strike="noStrike" kern="1200" baseline="0" dirty="0" smtClean="0">
                <a:solidFill>
                  <a:schemeClr val="tx1"/>
                </a:solidFill>
                <a:effectLst/>
                <a:latin typeface="+mn-lt"/>
                <a:ea typeface="+mn-ea"/>
                <a:cs typeface="+mn-cs"/>
              </a:rPr>
              <a:t> has been serving the Vietnamese community in Orange County since 1980.</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not allow smoking or lighting </a:t>
            </a:r>
            <a:r>
              <a:rPr lang="en-US" sz="1200" u="sng" kern="1200" dirty="0" smtClean="0">
                <a:solidFill>
                  <a:schemeClr val="tx1"/>
                </a:solidFill>
                <a:effectLst/>
                <a:latin typeface="+mn-lt"/>
                <a:ea typeface="+mn-ea"/>
                <a:cs typeface="+mn-cs"/>
              </a:rPr>
              <a:t>incense</a:t>
            </a:r>
            <a:r>
              <a:rPr lang="en-US" sz="1200" kern="1200" dirty="0" smtClean="0">
                <a:solidFill>
                  <a:schemeClr val="tx1"/>
                </a:solidFill>
                <a:effectLst/>
                <a:latin typeface="+mn-lt"/>
                <a:ea typeface="+mn-ea"/>
                <a:cs typeface="+mn-cs"/>
              </a:rPr>
              <a:t> in any salon</a:t>
            </a:r>
            <a:r>
              <a:rPr lang="en-US" sz="1100" b="0" u="none" strike="noStrike" kern="1200" baseline="0" dirty="0" smtClean="0">
                <a:solidFill>
                  <a:schemeClr val="tx1"/>
                </a:solidFill>
                <a:effectLst/>
                <a:latin typeface="+mn-lt"/>
                <a:ea typeface="+mn-ea"/>
                <a:cs typeface="+mn-cs"/>
              </a:rPr>
              <a:t>.</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 Nail salon tools</a:t>
            </a:r>
            <a:r>
              <a:rPr lang="en-US" sz="1100" b="0" u="none" strike="noStrike" kern="1200" baseline="0" dirty="0" smtClean="0">
                <a:solidFill>
                  <a:schemeClr val="tx1"/>
                </a:solidFill>
                <a:effectLst/>
                <a:latin typeface="+mn-lt"/>
                <a:ea typeface="+mn-ea"/>
                <a:cs typeface="+mn-cs"/>
              </a:rPr>
              <a:t> must be disinfected for at least </a:t>
            </a:r>
            <a:r>
              <a:rPr lang="en-US" sz="1100" b="0" u="sng" strike="noStrike" kern="1200" baseline="0" dirty="0" smtClean="0">
                <a:solidFill>
                  <a:schemeClr val="tx1"/>
                </a:solidFill>
                <a:effectLst/>
                <a:latin typeface="+mn-lt"/>
                <a:ea typeface="+mn-ea"/>
                <a:cs typeface="+mn-cs"/>
              </a:rPr>
              <a:t>10+ minutes. </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 The local OSHA office is located</a:t>
            </a:r>
            <a:r>
              <a:rPr lang="en-US" sz="1100" b="0" u="none" strike="noStrike" kern="1200" baseline="0" dirty="0" smtClean="0">
                <a:solidFill>
                  <a:schemeClr val="tx1"/>
                </a:solidFill>
                <a:effectLst/>
                <a:latin typeface="+mn-lt"/>
                <a:ea typeface="+mn-ea"/>
                <a:cs typeface="+mn-cs"/>
              </a:rPr>
              <a:t> in </a:t>
            </a:r>
            <a:r>
              <a:rPr lang="en-US" sz="1100" b="0" u="sng" strike="noStrike" kern="1200" baseline="0" dirty="0" smtClean="0">
                <a:solidFill>
                  <a:schemeClr val="tx1"/>
                </a:solidFill>
                <a:effectLst/>
                <a:latin typeface="+mn-lt"/>
                <a:ea typeface="+mn-ea"/>
                <a:cs typeface="+mn-cs"/>
              </a:rPr>
              <a:t>Santa Ana.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a:t>
            </a:r>
            <a:r>
              <a:rPr lang="en-US" sz="1100" b="0" u="none" strike="noStrike" kern="1200" baseline="0" dirty="0" smtClean="0">
                <a:solidFill>
                  <a:schemeClr val="tx1"/>
                </a:solidFill>
                <a:effectLst/>
                <a:latin typeface="+mn-lt"/>
                <a:ea typeface="+mn-ea"/>
                <a:cs typeface="+mn-cs"/>
              </a:rPr>
              <a:t>Wearing </a:t>
            </a:r>
            <a:r>
              <a:rPr lang="en-US" sz="1100" b="0" u="sng" strike="noStrike" kern="1200" baseline="0" dirty="0" smtClean="0">
                <a:solidFill>
                  <a:schemeClr val="tx1"/>
                </a:solidFill>
                <a:effectLst/>
                <a:latin typeface="+mn-lt"/>
                <a:ea typeface="+mn-ea"/>
                <a:cs typeface="+mn-cs"/>
              </a:rPr>
              <a:t>long-sleeve shirts</a:t>
            </a:r>
            <a:r>
              <a:rPr lang="en-US" sz="1100" b="0" u="none" strike="noStrike" kern="1200" baseline="0" dirty="0" smtClean="0">
                <a:solidFill>
                  <a:schemeClr val="tx1"/>
                </a:solidFill>
                <a:effectLst/>
                <a:latin typeface="+mn-lt"/>
                <a:ea typeface="+mn-ea"/>
                <a:cs typeface="+mn-cs"/>
              </a:rPr>
              <a:t> help protect arms from chemical exposure.</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The hazard about pain in the muscle, joints, and tendons are called </a:t>
            </a:r>
            <a:r>
              <a:rPr lang="en-US" sz="1100" b="0" u="sng" strike="noStrike" kern="1200" baseline="0" dirty="0" smtClean="0">
                <a:solidFill>
                  <a:schemeClr val="tx1"/>
                </a:solidFill>
                <a:effectLst/>
                <a:latin typeface="+mn-lt"/>
                <a:ea typeface="+mn-ea"/>
                <a:cs typeface="+mn-cs"/>
              </a:rPr>
              <a:t>ergonomic </a:t>
            </a:r>
            <a:r>
              <a:rPr lang="en-US" sz="1100" b="0" u="none" strike="noStrike" kern="1200" baseline="0" dirty="0" smtClean="0">
                <a:solidFill>
                  <a:schemeClr val="tx1"/>
                </a:solidFill>
                <a:effectLst/>
                <a:latin typeface="+mn-lt"/>
                <a:ea typeface="+mn-ea"/>
                <a:cs typeface="+mn-cs"/>
              </a:rPr>
              <a:t> hazards.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Chemicals must have a specific place of storage labeled “flammable” to ensure </a:t>
            </a:r>
            <a:r>
              <a:rPr lang="en-US" sz="1100" b="0" u="sng" strike="noStrike" kern="1200" baseline="0" dirty="0" smtClean="0">
                <a:solidFill>
                  <a:schemeClr val="tx1"/>
                </a:solidFill>
                <a:effectLst/>
                <a:latin typeface="+mn-lt"/>
                <a:ea typeface="+mn-ea"/>
                <a:cs typeface="+mn-cs"/>
              </a:rPr>
              <a:t>fire safety.</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Employers </a:t>
            </a:r>
            <a:r>
              <a:rPr lang="en-US" sz="1100" b="0" u="none" strike="noStrike" kern="1200" baseline="0" dirty="0" smtClean="0">
                <a:solidFill>
                  <a:schemeClr val="tx1"/>
                </a:solidFill>
                <a:effectLst/>
                <a:latin typeface="+mn-lt"/>
                <a:ea typeface="+mn-ea"/>
                <a:cs typeface="+mn-cs"/>
              </a:rPr>
              <a:t>can contact OSHA for a free and private consultation to check for salon hazards.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To avoid contaminating food with chemicals, workers should store and eat food in the </a:t>
            </a:r>
            <a:r>
              <a:rPr lang="en-US" sz="1100" b="0" u="sng" strike="noStrike" kern="1200" baseline="0" dirty="0" smtClean="0">
                <a:solidFill>
                  <a:schemeClr val="tx1"/>
                </a:solidFill>
                <a:effectLst/>
                <a:latin typeface="+mn-lt"/>
                <a:ea typeface="+mn-ea"/>
                <a:cs typeface="+mn-cs"/>
              </a:rPr>
              <a:t>eating area.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Viral. </a:t>
            </a:r>
            <a:r>
              <a:rPr lang="en-US" sz="1100" b="0" u="none" strike="noStrike" kern="1200" baseline="0" dirty="0" smtClean="0">
                <a:solidFill>
                  <a:schemeClr val="tx1"/>
                </a:solidFill>
                <a:effectLst/>
                <a:latin typeface="+mn-lt"/>
                <a:ea typeface="+mn-ea"/>
                <a:cs typeface="+mn-cs"/>
              </a:rPr>
              <a:t>This type of infection is spread through blood and body fluid.</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Protective glasses. </a:t>
            </a:r>
            <a:r>
              <a:rPr lang="en-US" sz="1100" b="0" u="none" strike="noStrike" kern="1200" baseline="0" dirty="0" smtClean="0">
                <a:solidFill>
                  <a:schemeClr val="tx1"/>
                </a:solidFill>
                <a:effectLst/>
                <a:latin typeface="+mn-lt"/>
                <a:ea typeface="+mn-ea"/>
                <a:cs typeface="+mn-cs"/>
              </a:rPr>
              <a:t> This type of equipment can protect eyes from chemicals and nail clippings.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An affordable way to improve </a:t>
            </a:r>
            <a:r>
              <a:rPr lang="en-US" sz="1100" b="0" u="sng" strike="noStrike" kern="1200" baseline="0" dirty="0" smtClean="0">
                <a:solidFill>
                  <a:schemeClr val="tx1"/>
                </a:solidFill>
                <a:effectLst/>
                <a:latin typeface="+mn-lt"/>
                <a:ea typeface="+mn-ea"/>
                <a:cs typeface="+mn-cs"/>
              </a:rPr>
              <a:t>ventilation</a:t>
            </a:r>
            <a:r>
              <a:rPr lang="en-US" sz="1100" b="0" u="none" strike="noStrike" kern="1200" baseline="0" dirty="0" smtClean="0">
                <a:solidFill>
                  <a:schemeClr val="tx1"/>
                </a:solidFill>
                <a:effectLst/>
                <a:latin typeface="+mn-lt"/>
                <a:ea typeface="+mn-ea"/>
                <a:cs typeface="+mn-cs"/>
              </a:rPr>
              <a:t> is to open doors and windows on both sides of a salon.</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Children </a:t>
            </a:r>
            <a:r>
              <a:rPr lang="en-US" sz="1100" b="0" u="none" strike="noStrike" kern="1200" baseline="0" dirty="0" smtClean="0">
                <a:solidFill>
                  <a:schemeClr val="tx1"/>
                </a:solidFill>
                <a:effectLst/>
                <a:latin typeface="+mn-lt"/>
                <a:ea typeface="+mn-ea"/>
                <a:cs typeface="+mn-cs"/>
              </a:rPr>
              <a:t>of nail workers can be affected by viral infections through childbirth and breastfeeding.</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Viral infections can spread to a nail worker’s </a:t>
            </a:r>
            <a:r>
              <a:rPr lang="en-US" sz="1100" b="0" u="sng" strike="noStrike" kern="1200" baseline="0" dirty="0" smtClean="0">
                <a:solidFill>
                  <a:schemeClr val="tx1"/>
                </a:solidFill>
                <a:effectLst/>
                <a:latin typeface="+mn-lt"/>
                <a:ea typeface="+mn-ea"/>
                <a:cs typeface="+mn-cs"/>
              </a:rPr>
              <a:t>spouse </a:t>
            </a:r>
            <a:r>
              <a:rPr lang="en-US" sz="1100" b="0" u="none" strike="noStrike" kern="1200" baseline="0" dirty="0" smtClean="0">
                <a:solidFill>
                  <a:schemeClr val="tx1"/>
                </a:solidFill>
                <a:effectLst/>
                <a:latin typeface="+mn-lt"/>
                <a:ea typeface="+mn-ea"/>
                <a:cs typeface="+mn-cs"/>
              </a:rPr>
              <a:t>through sexual intercourse.</a:t>
            </a:r>
          </a:p>
        </p:txBody>
      </p:sp>
      <p:sp>
        <p:nvSpPr>
          <p:cNvPr id="4" name="Slide Number Placeholder 3"/>
          <p:cNvSpPr>
            <a:spLocks noGrp="1"/>
          </p:cNvSpPr>
          <p:nvPr>
            <p:ph type="sldNum" sz="quarter" idx="10"/>
          </p:nvPr>
        </p:nvSpPr>
        <p:spPr/>
        <p:txBody>
          <a:bodyPr/>
          <a:lstStyle/>
          <a:p>
            <a:fld id="{0E0E4A1B-F5CD-4AF7-894D-4A67A72467C1}" type="slidenum">
              <a:rPr lang="en-US" smtClean="0"/>
              <a:t>56</a:t>
            </a:fld>
            <a:endParaRPr lang="en-US"/>
          </a:p>
        </p:txBody>
      </p:sp>
    </p:spTree>
    <p:extLst>
      <p:ext uri="{BB962C8B-B14F-4D97-AF65-F5344CB8AC3E}">
        <p14:creationId xmlns:p14="http://schemas.microsoft.com/office/powerpoint/2010/main" val="4235756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57</a:t>
            </a:fld>
            <a:endParaRPr lang="en-US"/>
          </a:p>
        </p:txBody>
      </p:sp>
    </p:spTree>
    <p:extLst>
      <p:ext uri="{BB962C8B-B14F-4D97-AF65-F5344CB8AC3E}">
        <p14:creationId xmlns:p14="http://schemas.microsoft.com/office/powerpoint/2010/main" val="374263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a:t>
            </a:r>
          </a:p>
          <a:p>
            <a:r>
              <a:rPr lang="en-US" baseline="0" dirty="0" smtClean="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58</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That is</a:t>
            </a:r>
            <a:r>
              <a:rPr lang="en-US" sz="1200" u="none" strike="noStrike" kern="1200" baseline="0" dirty="0" smtClean="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hazards in nail salons are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can do to prevent them from affecting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can use OSHA to help you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do outreach</a:t>
            </a:r>
          </a:p>
          <a:p>
            <a:pPr lvl="1"/>
            <a:endParaRPr lang="en-US" sz="11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smtClean="0">
                <a:solidFill>
                  <a:schemeClr val="tx1"/>
                </a:solidFill>
                <a:effectLst/>
                <a:latin typeface="+mn-lt"/>
                <a:ea typeface="+mn-ea"/>
                <a:cs typeface="+mn-cs"/>
              </a:rPr>
              <a:t> outreach.</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59</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Click to “Pre-test” slide. Pass out and explain pre-test surveys. Collect when they are done.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Thanks, everyone. Let’s move on to the next topic: why are we doing this training?</a:t>
            </a:r>
            <a:endParaRPr lang="en-US" sz="11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make sure survey has questions on knowledge, attitude, and perceived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There are more than 375,000 nail technicians working in the United States who are 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a:t>
            </a:r>
            <a:r>
              <a:rPr lang="en-US" dirty="0" smtClean="0"/>
              <a:t>slouch over </a:t>
            </a:r>
            <a:r>
              <a:rPr lang="en-US" dirty="0"/>
              <a:t>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a:t>
            </a:r>
            <a:r>
              <a:rPr lang="en-US" dirty="0" smtClean="0"/>
              <a:t>that</a:t>
            </a:r>
            <a:r>
              <a:rPr lang="en-US" baseline="0" dirty="0" smtClean="0"/>
              <a:t> is </a:t>
            </a:r>
            <a:r>
              <a:rPr lang="en-US" dirty="0" smtClean="0"/>
              <a:t>a </a:t>
            </a:r>
            <a:r>
              <a:rPr lang="en-US" dirty="0"/>
              <a:t>hazard.</a:t>
            </a:r>
            <a:endParaRPr lang="en-US" sz="1000" dirty="0"/>
          </a:p>
          <a:p>
            <a:pPr lvl="0"/>
            <a:endParaRPr lang="en-US" sz="1000" dirty="0"/>
          </a:p>
          <a:p>
            <a:pPr lvl="0"/>
            <a:r>
              <a:rPr lang="en-US" dirty="0" smtClean="0"/>
              <a:t>Transition:</a:t>
            </a:r>
            <a:r>
              <a:rPr lang="en-US" baseline="0" dirty="0" smtClean="0"/>
              <a:t> </a:t>
            </a:r>
            <a:r>
              <a:rPr lang="en-US" dirty="0" smtClean="0"/>
              <a:t>Before </a:t>
            </a:r>
            <a:r>
              <a:rPr lang="en-US" dirty="0"/>
              <a:t>we cover each of these hazards, we need to talk about the organizations we will be representing</a:t>
            </a:r>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“1. Why are we doing this training?”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-Occupational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-Safety and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-Health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-Administration</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-ESL and Citizenship classes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-Support for Children with Disabilities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-and now Nail Salon safety training</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also have many students and staff who are either working or who are connected to nail workers.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43268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A6AA8-A04B-4104-9AE2-BD48D340E27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0BF79-FAC6-4A96-8DE1-F7B82E2E1652}"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90D90-AA62-404D-A741-635B4370F9CB}"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1/6/2022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1/6/2022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508843" y="2009588"/>
            <a:ext cx="7531497" cy="3146206"/>
          </a:xfrm>
        </p:spPr>
        <p:txBody>
          <a:bodyPr/>
          <a:lstStyle/>
          <a:p>
            <a:r>
              <a:rPr lang="en-US" sz="4800" b="1" dirty="0" smtClean="0"/>
              <a:t>BPSOS Employer training </a:t>
            </a:r>
            <a:r>
              <a:rPr lang="en-US" sz="4800" b="1" dirty="0"/>
              <a:t>Program</a:t>
            </a:r>
            <a:r>
              <a:rPr lang="en-US" sz="4800" b="1" dirty="0" smtClean="0"/>
              <a:t>:</a:t>
            </a:r>
            <a:br>
              <a:rPr lang="en-US" sz="4800" b="1" dirty="0" smtClean="0"/>
            </a:br>
            <a:r>
              <a:rPr lang="en-US" sz="2400" dirty="0" smtClean="0"/>
              <a:t>Nail salon Health &amp; Safety of Vietnamese Workers and Employers</a:t>
            </a:r>
            <a:br>
              <a:rPr lang="en-US" sz="2400" dirty="0" smtClean="0"/>
            </a:br>
            <a:r>
              <a:rPr lang="en-US" sz="1000" dirty="0"/>
              <a:t/>
            </a:r>
            <a:br>
              <a:rPr lang="en-US" sz="1000" dirty="0"/>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sz="1000" dirty="0"/>
              <a:t/>
            </a:r>
            <a:br>
              <a:rPr lang="en-US" sz="1000" dirty="0"/>
            </a:br>
            <a:endParaRPr lang="en-US" sz="1000" dirty="0"/>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buNone/>
            </a:pPr>
            <a:r>
              <a:rPr lang="en-US" sz="2400" b="1" dirty="0"/>
              <a:t>Nail </a:t>
            </a:r>
            <a:r>
              <a:rPr lang="en-US" sz="2400" b="1" dirty="0" smtClean="0"/>
              <a:t>polish, nail </a:t>
            </a:r>
            <a:r>
              <a:rPr lang="en-US" sz="2400" b="1" dirty="0"/>
              <a:t>polish </a:t>
            </a:r>
            <a:r>
              <a:rPr lang="en-US" sz="2400" b="1" dirty="0" smtClean="0"/>
              <a:t>remover, acrylic </a:t>
            </a:r>
            <a:r>
              <a:rPr lang="en-US" sz="2400" b="1" dirty="0"/>
              <a:t>nail </a:t>
            </a:r>
            <a:r>
              <a:rPr lang="en-US" sz="2400" b="1" dirty="0" smtClean="0"/>
              <a:t>liquid, </a:t>
            </a:r>
            <a:r>
              <a:rPr lang="en-US" sz="2400" b="1" dirty="0"/>
              <a:t>n</a:t>
            </a:r>
            <a:r>
              <a:rPr lang="en-US" sz="2400" b="1" dirty="0" smtClean="0"/>
              <a:t>ail </a:t>
            </a:r>
            <a:r>
              <a:rPr lang="en-US" sz="2400" b="1" dirty="0"/>
              <a:t>glue </a:t>
            </a:r>
            <a:r>
              <a:rPr lang="en-US" sz="2400" b="1" dirty="0" smtClean="0"/>
              <a:t>remover:</a:t>
            </a:r>
          </a:p>
          <a:p>
            <a:pPr>
              <a:buFont typeface="Arial" pitchFamily="34" charset="0"/>
              <a:buChar char="•"/>
            </a:pPr>
            <a:r>
              <a:rPr lang="en-US" sz="2400" b="0" dirty="0" smtClean="0"/>
              <a:t>Irritate mouth/throat/lungs</a:t>
            </a:r>
          </a:p>
          <a:p>
            <a:pPr>
              <a:buFont typeface="Arial" pitchFamily="34" charset="0"/>
              <a:buChar char="•"/>
            </a:pPr>
            <a:r>
              <a:rPr lang="en-US" sz="2400" b="0" dirty="0" smtClean="0"/>
              <a:t>Irritate skin/eyes</a:t>
            </a:r>
          </a:p>
          <a:p>
            <a:pPr>
              <a:buFont typeface="Arial" pitchFamily="34" charset="0"/>
              <a:buChar char="•"/>
            </a:pPr>
            <a:r>
              <a:rPr lang="en-US" sz="2400" b="0" dirty="0" smtClean="0"/>
              <a:t>Cause asthma/fainting/nausea</a:t>
            </a:r>
          </a:p>
          <a:p>
            <a:pPr>
              <a:buFont typeface="Arial" pitchFamily="34" charset="0"/>
              <a:buChar char="•"/>
            </a:pPr>
            <a:r>
              <a:rPr lang="en-US" sz="2400" b="0" dirty="0" smtClean="0"/>
              <a:t>Kidney/liver damage or pregnancy complications</a:t>
            </a:r>
          </a:p>
        </p:txBody>
      </p:sp>
      <p:pic>
        <p:nvPicPr>
          <p:cNvPr id="4" name="Content Placeholder 3" title="chemical hazard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6688" y="1097280"/>
            <a:ext cx="4267200" cy="3712464"/>
          </a:xfrm>
        </p:spPr>
      </p:pic>
      <p:sp>
        <p:nvSpPr>
          <p:cNvPr id="2" name="Title 1"/>
          <p:cNvSpPr>
            <a:spLocks noGrp="1"/>
          </p:cNvSpPr>
          <p:nvPr>
            <p:ph type="title"/>
          </p:nvPr>
        </p:nvSpPr>
        <p:spPr/>
        <p:txBody>
          <a:bodyPr>
            <a:normAutofit/>
          </a:bodyPr>
          <a:lstStyle/>
          <a:p>
            <a:r>
              <a:rPr lang="en-US" dirty="0" smtClean="0"/>
              <a:t>2A. Chemical Hazards</a:t>
            </a:r>
            <a:endParaRPr lang="en-US" dirty="0"/>
          </a:p>
        </p:txBody>
      </p:sp>
    </p:spTree>
    <p:extLst>
      <p:ext uri="{BB962C8B-B14F-4D97-AF65-F5344CB8AC3E}">
        <p14:creationId xmlns:p14="http://schemas.microsoft.com/office/powerpoint/2010/main" val="322207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2B: Match the Symptom to the Body Part Activity</a:t>
            </a:r>
            <a:endParaRPr lang="en-US" dirty="0"/>
          </a:p>
        </p:txBody>
      </p:sp>
      <p:pic>
        <p:nvPicPr>
          <p:cNvPr id="10" name="Content Placeholder 9" title="body part activity"/>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80902" y="895739"/>
            <a:ext cx="7292307" cy="5698100"/>
          </a:xfrm>
        </p:spPr>
      </p:pic>
    </p:spTree>
    <p:extLst>
      <p:ext uri="{BB962C8B-B14F-4D97-AF65-F5344CB8AC3E}">
        <p14:creationId xmlns:p14="http://schemas.microsoft.com/office/powerpoint/2010/main" val="992060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en-US" sz="2400" b="0" u="sng" dirty="0" smtClean="0"/>
              <a:t>The “Toxic Trio” </a:t>
            </a:r>
            <a:endParaRPr lang="en-US" sz="2400" b="0" u="sng" dirty="0"/>
          </a:p>
          <a:p>
            <a:pPr lvl="2">
              <a:buFont typeface="Arial" pitchFamily="34" charset="0"/>
              <a:buChar char="•"/>
            </a:pPr>
            <a:r>
              <a:rPr lang="en-US" sz="2400" b="1" dirty="0" err="1"/>
              <a:t>D</a:t>
            </a:r>
            <a:r>
              <a:rPr lang="en-US" sz="2400" b="1" dirty="0" err="1" smtClean="0"/>
              <a:t>ibutyl</a:t>
            </a:r>
            <a:r>
              <a:rPr lang="en-US" sz="2400" b="1" dirty="0" smtClean="0"/>
              <a:t> </a:t>
            </a:r>
            <a:r>
              <a:rPr lang="en-US" sz="2400" b="1" dirty="0"/>
              <a:t>P</a:t>
            </a:r>
            <a:r>
              <a:rPr lang="en-US" sz="2400" b="1" dirty="0" smtClean="0"/>
              <a:t>hthalate </a:t>
            </a:r>
            <a:r>
              <a:rPr lang="en-US" sz="2400" dirty="0" smtClean="0"/>
              <a:t>(nail polish): </a:t>
            </a:r>
            <a:r>
              <a:rPr lang="en-US" sz="2400" dirty="0"/>
              <a:t>liver/kidney damage, pregnancy </a:t>
            </a:r>
            <a:r>
              <a:rPr lang="en-US" sz="2400" dirty="0" smtClean="0"/>
              <a:t>complications</a:t>
            </a:r>
          </a:p>
          <a:p>
            <a:pPr lvl="2">
              <a:buFont typeface="Arial" pitchFamily="34" charset="0"/>
              <a:buChar char="•"/>
            </a:pPr>
            <a:r>
              <a:rPr lang="en-US" sz="2400" b="1" dirty="0"/>
              <a:t>Formaldehyde </a:t>
            </a:r>
            <a:r>
              <a:rPr lang="en-US" sz="2400" dirty="0" smtClean="0"/>
              <a:t>(nail </a:t>
            </a:r>
            <a:r>
              <a:rPr lang="en-US" sz="2400" dirty="0"/>
              <a:t>polish</a:t>
            </a:r>
            <a:r>
              <a:rPr lang="en-US" sz="2400" dirty="0" smtClean="0"/>
              <a:t>): </a:t>
            </a:r>
            <a:r>
              <a:rPr lang="en-US" sz="2400" dirty="0"/>
              <a:t>cancer</a:t>
            </a:r>
          </a:p>
          <a:p>
            <a:pPr lvl="2">
              <a:buFont typeface="Arial" pitchFamily="34" charset="0"/>
              <a:buChar char="•"/>
            </a:pPr>
            <a:r>
              <a:rPr lang="en-US" sz="2400" b="1" dirty="0"/>
              <a:t>Toluene</a:t>
            </a:r>
            <a:r>
              <a:rPr lang="en-US" sz="2400" dirty="0"/>
              <a:t> </a:t>
            </a:r>
            <a:r>
              <a:rPr lang="en-US" sz="2400" dirty="0" smtClean="0"/>
              <a:t>(nail polish</a:t>
            </a:r>
            <a:r>
              <a:rPr lang="en-US" sz="2400" dirty="0"/>
              <a:t>, nail glue</a:t>
            </a:r>
            <a:r>
              <a:rPr lang="en-US" sz="2400" dirty="0" smtClean="0"/>
              <a:t>): </a:t>
            </a:r>
            <a:r>
              <a:rPr lang="en-US" sz="2400" dirty="0"/>
              <a:t>liver/kidney damage, pregnancy </a:t>
            </a:r>
            <a:r>
              <a:rPr lang="en-US" sz="2400" dirty="0" smtClean="0"/>
              <a:t>complications</a:t>
            </a:r>
            <a:endParaRPr lang="en-US" sz="2400" dirty="0"/>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p:spPr>
      </p:pic>
      <p:sp>
        <p:nvSpPr>
          <p:cNvPr id="2" name="Title 1"/>
          <p:cNvSpPr>
            <a:spLocks noGrp="1"/>
          </p:cNvSpPr>
          <p:nvPr>
            <p:ph type="title"/>
          </p:nvPr>
        </p:nvSpPr>
        <p:spPr/>
        <p:txBody>
          <a:bodyPr/>
          <a:lstStyle/>
          <a:p>
            <a:r>
              <a:rPr lang="en-US" dirty="0" smtClean="0"/>
              <a:t>2C: Chemicals to avoid</a:t>
            </a:r>
            <a:endParaRPr lang="en-US" dirty="0"/>
          </a:p>
        </p:txBody>
      </p:sp>
    </p:spTree>
    <p:extLst>
      <p:ext uri="{BB962C8B-B14F-4D97-AF65-F5344CB8AC3E}">
        <p14:creationId xmlns:p14="http://schemas.microsoft.com/office/powerpoint/2010/main" val="336616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lvl="1">
              <a:buFont typeface="Arial" pitchFamily="34" charset="0"/>
              <a:buChar char="•"/>
            </a:pPr>
            <a:r>
              <a:rPr lang="en-US" u="sng" dirty="0"/>
              <a:t>The Other Toxic Four:</a:t>
            </a:r>
          </a:p>
          <a:p>
            <a:pPr lvl="2">
              <a:buFont typeface="Arial" pitchFamily="34" charset="0"/>
              <a:buChar char="•"/>
            </a:pPr>
            <a:r>
              <a:rPr lang="en-US" sz="2400" b="1" dirty="0"/>
              <a:t>Ethyl methacrylate *EMA* </a:t>
            </a:r>
            <a:r>
              <a:rPr lang="en-US" sz="2400" dirty="0"/>
              <a:t>(acrylic nail liquid): pregnancy complications</a:t>
            </a:r>
          </a:p>
          <a:p>
            <a:pPr lvl="2">
              <a:buFont typeface="Arial" pitchFamily="34" charset="0"/>
              <a:buChar char="•"/>
            </a:pPr>
            <a:r>
              <a:rPr lang="en-US" sz="2400" b="1" dirty="0"/>
              <a:t>Formalin:</a:t>
            </a:r>
            <a:r>
              <a:rPr lang="en-US" sz="2400" dirty="0"/>
              <a:t>(nail hardener): breathing problems, cancer</a:t>
            </a:r>
          </a:p>
          <a:p>
            <a:pPr lvl="2"/>
            <a:r>
              <a:rPr lang="en-US" sz="2400" b="1" dirty="0"/>
              <a:t>Methyl methacrylate *MMA* </a:t>
            </a:r>
            <a:r>
              <a:rPr lang="en-US" sz="2400" dirty="0"/>
              <a:t>(nail primer): breathing problems </a:t>
            </a:r>
          </a:p>
          <a:p>
            <a:pPr lvl="2"/>
            <a:r>
              <a:rPr lang="en-US" sz="2400" b="1" dirty="0"/>
              <a:t>Titanium dioxide </a:t>
            </a:r>
            <a:r>
              <a:rPr lang="en-US" sz="2400" dirty="0"/>
              <a:t>(nail polish, artificial nail powder): lung fibrosis, cancer </a:t>
            </a:r>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644105" y="736357"/>
            <a:ext cx="3720582" cy="3720582"/>
          </a:xfrm>
        </p:spPr>
      </p:pic>
      <p:sp>
        <p:nvSpPr>
          <p:cNvPr id="2" name="Title 1"/>
          <p:cNvSpPr>
            <a:spLocks noGrp="1"/>
          </p:cNvSpPr>
          <p:nvPr>
            <p:ph type="title"/>
          </p:nvPr>
        </p:nvSpPr>
        <p:spPr/>
        <p:txBody>
          <a:bodyPr/>
          <a:lstStyle/>
          <a:p>
            <a:r>
              <a:rPr lang="en-US" dirty="0" smtClean="0"/>
              <a:t> 2C: Chemicals to avoid</a:t>
            </a:r>
            <a:endParaRPr lang="en-US" dirty="0"/>
          </a:p>
        </p:txBody>
      </p:sp>
    </p:spTree>
    <p:extLst>
      <p:ext uri="{BB962C8B-B14F-4D97-AF65-F5344CB8AC3E}">
        <p14:creationId xmlns:p14="http://schemas.microsoft.com/office/powerpoint/2010/main" val="395999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365760"/>
            <a:ext cx="2359353" cy="1282170"/>
          </a:xfrm>
        </p:spPr>
        <p:txBody>
          <a:bodyPr/>
          <a:lstStyle/>
          <a:p>
            <a:r>
              <a:rPr lang="en-US" dirty="0" smtClean="0"/>
              <a:t>SDS Example</a:t>
            </a:r>
            <a:endParaRPr lang="en-US" dirty="0"/>
          </a:p>
        </p:txBody>
      </p:sp>
      <p:pic>
        <p:nvPicPr>
          <p:cNvPr id="7" name="Content Placeholder 6" title="sds examp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96341" y="0"/>
            <a:ext cx="5301009" cy="6858000"/>
          </a:xfrm>
        </p:spPr>
      </p:pic>
    </p:spTree>
    <p:extLst>
      <p:ext uri="{BB962C8B-B14F-4D97-AF65-F5344CB8AC3E}">
        <p14:creationId xmlns:p14="http://schemas.microsoft.com/office/powerpoint/2010/main" val="340116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237744" lvl="2" indent="0">
              <a:buNone/>
            </a:pPr>
            <a:r>
              <a:rPr lang="en-US" sz="2400" dirty="0" smtClean="0"/>
              <a:t>Most important:</a:t>
            </a:r>
          </a:p>
          <a:p>
            <a:pPr marL="694944" lvl="2" indent="-457200">
              <a:buFont typeface="+mj-lt"/>
              <a:buAutoNum type="arabicPeriod"/>
            </a:pPr>
            <a:r>
              <a:rPr lang="en-US" sz="2400" dirty="0" smtClean="0"/>
              <a:t>How </a:t>
            </a:r>
            <a:r>
              <a:rPr lang="en-US" sz="2400" dirty="0"/>
              <a:t>to clean it up if it spills </a:t>
            </a:r>
            <a:r>
              <a:rPr lang="en-US" sz="2400" dirty="0" smtClean="0"/>
              <a:t>accidentally</a:t>
            </a:r>
            <a:endParaRPr lang="en-US" sz="2400" dirty="0"/>
          </a:p>
          <a:p>
            <a:pPr marL="694944" lvl="2" indent="-457200">
              <a:buFont typeface="+mj-lt"/>
              <a:buAutoNum type="arabicPeriod"/>
            </a:pPr>
            <a:r>
              <a:rPr lang="en-US" sz="2400" dirty="0" smtClean="0"/>
              <a:t>What </a:t>
            </a:r>
            <a:r>
              <a:rPr lang="en-US" sz="2400" dirty="0"/>
              <a:t>equipment you should use in handling </a:t>
            </a:r>
            <a:r>
              <a:rPr lang="en-US" sz="2400" dirty="0" smtClean="0"/>
              <a:t>it</a:t>
            </a:r>
            <a:endParaRPr lang="en-US" sz="2400" dirty="0"/>
          </a:p>
          <a:p>
            <a:pPr marL="694944" lvl="2" indent="-457200">
              <a:buFont typeface="+mj-lt"/>
              <a:buAutoNum type="arabicPeriod"/>
            </a:pPr>
            <a:r>
              <a:rPr lang="en-US" sz="2400" dirty="0" smtClean="0"/>
              <a:t>What </a:t>
            </a:r>
            <a:r>
              <a:rPr lang="en-US" sz="2400" dirty="0"/>
              <a:t>you should if you are exposed to the </a:t>
            </a:r>
            <a:r>
              <a:rPr lang="en-US" sz="2400" dirty="0" smtClean="0"/>
              <a:t>chemical</a:t>
            </a:r>
            <a:endParaRPr lang="en-US" sz="2400" dirty="0"/>
          </a:p>
        </p:txBody>
      </p:sp>
      <p:pic>
        <p:nvPicPr>
          <p:cNvPr id="7" name="Content Placeholder 6" title="sds exampl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90765" y="9156"/>
            <a:ext cx="3886199" cy="5027638"/>
          </a:xfrm>
        </p:spPr>
      </p:pic>
      <p:sp>
        <p:nvSpPr>
          <p:cNvPr id="4" name="Title 3"/>
          <p:cNvSpPr>
            <a:spLocks noGrp="1"/>
          </p:cNvSpPr>
          <p:nvPr>
            <p:ph type="title"/>
          </p:nvPr>
        </p:nvSpPr>
        <p:spPr/>
        <p:txBody>
          <a:bodyPr/>
          <a:lstStyle/>
          <a:p>
            <a:r>
              <a:rPr lang="en-US" dirty="0" smtClean="0"/>
              <a:t>2D: Safety Data Sheets (SDS)</a:t>
            </a:r>
            <a:endParaRPr lang="en-US" dirty="0"/>
          </a:p>
        </p:txBody>
      </p:sp>
    </p:spTree>
    <p:extLst>
      <p:ext uri="{BB962C8B-B14F-4D97-AF65-F5344CB8AC3E}">
        <p14:creationId xmlns:p14="http://schemas.microsoft.com/office/powerpoint/2010/main" val="45564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365760"/>
            <a:ext cx="10564761" cy="548640"/>
          </a:xfrm>
        </p:spPr>
        <p:txBody>
          <a:bodyPr/>
          <a:lstStyle/>
          <a:p>
            <a:r>
              <a:rPr lang="en-US" dirty="0"/>
              <a:t>2E: “Safe Nail Salons”</a:t>
            </a:r>
          </a:p>
        </p:txBody>
      </p:sp>
      <p:sp>
        <p:nvSpPr>
          <p:cNvPr id="3" name="Text Placeholder 2"/>
          <p:cNvSpPr>
            <a:spLocks noGrp="1"/>
          </p:cNvSpPr>
          <p:nvPr>
            <p:ph type="body" idx="1"/>
          </p:nvPr>
        </p:nvSpPr>
        <p:spPr>
          <a:xfrm>
            <a:off x="634179" y="1224117"/>
            <a:ext cx="4793227" cy="884902"/>
          </a:xfrm>
        </p:spPr>
        <p:txBody>
          <a:bodyPr anchor="t">
            <a:normAutofit lnSpcReduction="10000"/>
          </a:bodyPr>
          <a:lstStyle/>
          <a:p>
            <a:r>
              <a:rPr lang="en-US" sz="2800" b="1" dirty="0"/>
              <a:t>Ventilation and Protective </a:t>
            </a:r>
            <a:r>
              <a:rPr lang="en-US" sz="2800" b="1" dirty="0" smtClean="0"/>
              <a:t>Masks</a:t>
            </a:r>
            <a:endParaRPr lang="en-US" sz="2800" b="1" dirty="0"/>
          </a:p>
        </p:txBody>
      </p:sp>
      <p:sp>
        <p:nvSpPr>
          <p:cNvPr id="4" name="Content Placeholder 3"/>
          <p:cNvSpPr>
            <a:spLocks noGrp="1"/>
          </p:cNvSpPr>
          <p:nvPr>
            <p:ph sz="half" idx="2"/>
          </p:nvPr>
        </p:nvSpPr>
        <p:spPr>
          <a:xfrm>
            <a:off x="648928" y="2433485"/>
            <a:ext cx="4999704" cy="2344993"/>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t>4:50-7:27</a:t>
            </a:r>
            <a:r>
              <a:rPr lang="en-US" dirty="0"/>
              <a:t> (2 mins, 37 secs</a:t>
            </a:r>
            <a:r>
              <a:rPr lang="en-US" dirty="0" smtClean="0"/>
              <a:t>)</a:t>
            </a:r>
          </a:p>
          <a:p>
            <a:pPr marL="0" lvl="1" indent="0" defTabSz="931774">
              <a:buNone/>
              <a:tabLst>
                <a:tab pos="989730" algn="l"/>
              </a:tabLst>
              <a:defRPr/>
            </a:pPr>
            <a:endParaRPr lang="en-US" dirty="0"/>
          </a:p>
          <a:p>
            <a:pPr marL="58738" indent="0" defTabSz="931774">
              <a:tabLst>
                <a:tab pos="989730" algn="l"/>
              </a:tabLst>
              <a:defRPr/>
            </a:pPr>
            <a:r>
              <a:rPr lang="en-US" dirty="0"/>
              <a:t>https://www.youtube.com/watch?v=PksAPhmm15M&amp;t=368s</a:t>
            </a:r>
          </a:p>
          <a:p>
            <a:endParaRPr lang="en-US" dirty="0"/>
          </a:p>
        </p:txBody>
      </p:sp>
      <p:sp>
        <p:nvSpPr>
          <p:cNvPr id="5" name="Text Placeholder 4"/>
          <p:cNvSpPr>
            <a:spLocks noGrp="1"/>
          </p:cNvSpPr>
          <p:nvPr>
            <p:ph type="body" sz="quarter" idx="3"/>
          </p:nvPr>
        </p:nvSpPr>
        <p:spPr>
          <a:xfrm>
            <a:off x="6489290" y="663677"/>
            <a:ext cx="5383162" cy="1666567"/>
          </a:xfrm>
        </p:spPr>
        <p:txBody>
          <a:bodyPr anchor="t">
            <a:noAutofit/>
          </a:bodyPr>
          <a:lstStyle/>
          <a:p>
            <a:r>
              <a:rPr lang="en-US" sz="2800" b="1" dirty="0">
                <a:solidFill>
                  <a:srgbClr val="000000"/>
                </a:solidFill>
              </a:rPr>
              <a:t>Protecting </a:t>
            </a:r>
            <a:r>
              <a:rPr lang="en-US" sz="2800" b="1" dirty="0" smtClean="0">
                <a:solidFill>
                  <a:srgbClr val="000000"/>
                </a:solidFill>
              </a:rPr>
              <a:t>skin, preventing </a:t>
            </a:r>
            <a:r>
              <a:rPr lang="en-US" sz="2800" b="1" dirty="0">
                <a:solidFill>
                  <a:srgbClr val="000000"/>
                </a:solidFill>
              </a:rPr>
              <a:t>chemical ingestion, and proper storage </a:t>
            </a:r>
          </a:p>
        </p:txBody>
      </p:sp>
      <p:sp>
        <p:nvSpPr>
          <p:cNvPr id="6" name="Content Placeholder 5"/>
          <p:cNvSpPr>
            <a:spLocks noGrp="1"/>
          </p:cNvSpPr>
          <p:nvPr>
            <p:ph sz="quarter" idx="4"/>
          </p:nvPr>
        </p:nvSpPr>
        <p:spPr>
          <a:xfrm>
            <a:off x="6356555" y="2448231"/>
            <a:ext cx="5265174" cy="2333079"/>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solidFill>
                  <a:srgbClr val="000000"/>
                </a:solidFill>
              </a:rPr>
              <a:t>0:27-2:10</a:t>
            </a:r>
            <a:r>
              <a:rPr lang="en-US" dirty="0">
                <a:solidFill>
                  <a:srgbClr val="000000"/>
                </a:solidFill>
              </a:rPr>
              <a:t> (1 min, 47 </a:t>
            </a:r>
            <a:r>
              <a:rPr lang="en-US" dirty="0" smtClean="0">
                <a:solidFill>
                  <a:srgbClr val="000000"/>
                </a:solidFill>
              </a:rPr>
              <a:t>secs)</a:t>
            </a:r>
          </a:p>
          <a:p>
            <a:pPr marL="0" lvl="1" indent="0" defTabSz="931774">
              <a:buNone/>
              <a:tabLst>
                <a:tab pos="989730" algn="l"/>
              </a:tabLst>
              <a:defRPr/>
            </a:pPr>
            <a:endParaRPr lang="en-US" dirty="0">
              <a:solidFill>
                <a:srgbClr val="000000"/>
              </a:solidFill>
            </a:endParaRPr>
          </a:p>
          <a:p>
            <a:pPr marL="0" lvl="1" indent="0" defTabSz="931774">
              <a:buNone/>
              <a:tabLst>
                <a:tab pos="989730" algn="l"/>
              </a:tabLst>
              <a:defRPr/>
            </a:pPr>
            <a:r>
              <a:rPr lang="en-US" sz="2400" b="1" dirty="0" smtClean="0"/>
              <a:t>https</a:t>
            </a:r>
            <a:r>
              <a:rPr lang="en-US" sz="2400" b="1" dirty="0"/>
              <a:t>://www.youtube.com/watch?v=XBLbKfbLQ2w</a:t>
            </a:r>
          </a:p>
          <a:p>
            <a:endParaRPr lang="en-US" dirty="0"/>
          </a:p>
        </p:txBody>
      </p:sp>
      <p:pic>
        <p:nvPicPr>
          <p:cNvPr id="7" name="Picture 6" title="Protective eye glass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3307" y="5120770"/>
            <a:ext cx="2932430" cy="1542422"/>
          </a:xfrm>
          <a:prstGeom prst="rect">
            <a:avLst/>
          </a:prstGeom>
        </p:spPr>
      </p:pic>
    </p:spTree>
    <p:extLst>
      <p:ext uri="{BB962C8B-B14F-4D97-AF65-F5344CB8AC3E}">
        <p14:creationId xmlns:p14="http://schemas.microsoft.com/office/powerpoint/2010/main" val="3567092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dirty="0" smtClean="0"/>
              <a:t>Equipment</a:t>
            </a:r>
            <a:endParaRPr lang="en-US" sz="2800" b="1" dirty="0"/>
          </a:p>
          <a:p>
            <a:pPr lvl="2" fontAlgn="base"/>
            <a:r>
              <a:rPr lang="en-US" sz="2800" dirty="0" smtClean="0"/>
              <a:t>Use </a:t>
            </a:r>
            <a:r>
              <a:rPr lang="en-US" sz="2800" dirty="0"/>
              <a:t>ventilated tables and ventilation </a:t>
            </a:r>
            <a:r>
              <a:rPr lang="en-US" sz="2800" dirty="0" smtClean="0"/>
              <a:t>machines</a:t>
            </a:r>
          </a:p>
          <a:p>
            <a:pPr lvl="2" fontAlgn="base"/>
            <a:r>
              <a:rPr lang="en-US" sz="2800" dirty="0" smtClean="0"/>
              <a:t>Keep exhaust </a:t>
            </a:r>
            <a:r>
              <a:rPr lang="en-US" sz="2800" dirty="0"/>
              <a:t>fans </a:t>
            </a:r>
            <a:r>
              <a:rPr lang="en-US" sz="2800" dirty="0" smtClean="0"/>
              <a:t>on</a:t>
            </a:r>
            <a:endParaRPr lang="en-US" sz="2800" dirty="0"/>
          </a:p>
          <a:p>
            <a:pPr lvl="2" fontAlgn="base"/>
            <a:r>
              <a:rPr lang="en-US" sz="2800" dirty="0" smtClean="0"/>
              <a:t>Keep the HVAC (Heating, Ventilation, Air Conditioning) system on</a:t>
            </a:r>
          </a:p>
        </p:txBody>
      </p:sp>
      <p:pic>
        <p:nvPicPr>
          <p:cNvPr id="4" name="Content Placeholder 3" title="ventilatio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18257" y="255736"/>
            <a:ext cx="3637448" cy="4554389"/>
          </a:xfrm>
        </p:spPr>
      </p:pic>
      <p:sp>
        <p:nvSpPr>
          <p:cNvPr id="2" name="Title 1"/>
          <p:cNvSpPr>
            <a:spLocks noGrp="1"/>
          </p:cNvSpPr>
          <p:nvPr>
            <p:ph type="title"/>
          </p:nvPr>
        </p:nvSpPr>
        <p:spPr/>
        <p:txBody>
          <a:bodyPr>
            <a:normAutofit/>
          </a:bodyPr>
          <a:lstStyle/>
          <a:p>
            <a:r>
              <a:rPr lang="en-US" dirty="0" smtClean="0"/>
              <a:t>2E: Ventilation</a:t>
            </a:r>
            <a:endParaRPr lang="en-US" dirty="0"/>
          </a:p>
        </p:txBody>
      </p:sp>
    </p:spTree>
    <p:extLst>
      <p:ext uri="{BB962C8B-B14F-4D97-AF65-F5344CB8AC3E}">
        <p14:creationId xmlns:p14="http://schemas.microsoft.com/office/powerpoint/2010/main" val="718823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dirty="0"/>
              <a:t>Practices</a:t>
            </a:r>
          </a:p>
          <a:p>
            <a:pPr marL="457200" indent="-457200">
              <a:buFont typeface="Wingdings" pitchFamily="2" charset="2"/>
              <a:buChar char="§"/>
            </a:pPr>
            <a:r>
              <a:rPr lang="en-US" sz="2400" b="0" dirty="0"/>
              <a:t>Tightly close chemical and nail polish bottles</a:t>
            </a:r>
          </a:p>
          <a:p>
            <a:pPr marL="457200" indent="-457200">
              <a:buFont typeface="Wingdings" pitchFamily="2" charset="2"/>
              <a:buChar char="§"/>
            </a:pPr>
            <a:r>
              <a:rPr lang="en-US" sz="2400" b="0" dirty="0"/>
              <a:t>Open doors and windows</a:t>
            </a:r>
          </a:p>
          <a:p>
            <a:pPr marL="457200" indent="-457200">
              <a:buFont typeface="Wingdings" pitchFamily="2" charset="2"/>
              <a:buChar char="§"/>
            </a:pPr>
            <a:r>
              <a:rPr lang="en-US" sz="2400" b="0" dirty="0"/>
              <a:t>Place fans on one end of the salon to push air to the other side</a:t>
            </a:r>
          </a:p>
          <a:p>
            <a:pPr marL="457200" indent="-457200">
              <a:buFont typeface="Wingdings" pitchFamily="2" charset="2"/>
              <a:buChar char="§"/>
            </a:pPr>
            <a:r>
              <a:rPr lang="en-US" sz="2400" b="0" dirty="0"/>
              <a:t>Take a break </a:t>
            </a:r>
            <a:r>
              <a:rPr lang="en-US" sz="2400" b="0" dirty="0" smtClean="0"/>
              <a:t>outside</a:t>
            </a:r>
            <a:endParaRPr lang="en-US" sz="2400" b="0" dirty="0"/>
          </a:p>
        </p:txBody>
      </p:sp>
      <p:sp>
        <p:nvSpPr>
          <p:cNvPr id="2" name="Title 1"/>
          <p:cNvSpPr>
            <a:spLocks noGrp="1"/>
          </p:cNvSpPr>
          <p:nvPr>
            <p:ph type="title"/>
          </p:nvPr>
        </p:nvSpPr>
        <p:spPr/>
        <p:txBody>
          <a:bodyPr>
            <a:normAutofit/>
          </a:bodyPr>
          <a:lstStyle/>
          <a:p>
            <a:r>
              <a:rPr lang="en-US" dirty="0" smtClean="0"/>
              <a:t>2E:  Ventilation</a:t>
            </a:r>
            <a:endParaRPr lang="en-US" dirty="0"/>
          </a:p>
        </p:txBody>
      </p:sp>
      <p:pic>
        <p:nvPicPr>
          <p:cNvPr id="7" name="Content Placeholder 6" title="fresh ai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058903" y="1106906"/>
            <a:ext cx="5221462" cy="3247782"/>
          </a:xfrm>
        </p:spPr>
      </p:pic>
    </p:spTree>
    <p:extLst>
      <p:ext uri="{BB962C8B-B14F-4D97-AF65-F5344CB8AC3E}">
        <p14:creationId xmlns:p14="http://schemas.microsoft.com/office/powerpoint/2010/main" val="2176942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2E: How to control exposure to chemicals</a:t>
            </a:r>
            <a:endParaRPr lang="en-US" dirty="0"/>
          </a:p>
        </p:txBody>
      </p:sp>
      <p:pic>
        <p:nvPicPr>
          <p:cNvPr id="6" name="Content Placeholder 5" title="good v bad ventilation"/>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151" r="2686"/>
          <a:stretch/>
        </p:blipFill>
        <p:spPr>
          <a:xfrm>
            <a:off x="2020656" y="845405"/>
            <a:ext cx="7951337" cy="4152201"/>
          </a:xfrm>
        </p:spPr>
      </p:pic>
    </p:spTree>
    <p:extLst>
      <p:ext uri="{BB962C8B-B14F-4D97-AF65-F5344CB8AC3E}">
        <p14:creationId xmlns:p14="http://schemas.microsoft.com/office/powerpoint/2010/main" val="233238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52135" y="843162"/>
            <a:ext cx="5647025" cy="4670475"/>
          </a:xfrm>
        </p:spPr>
        <p:txBody>
          <a:bodyPr>
            <a:noAutofit/>
          </a:bodyPr>
          <a:lstStyle/>
          <a:p>
            <a:pPr marL="0" indent="0"/>
            <a:r>
              <a:rPr lang="en-US" sz="2000" dirty="0" smtClean="0">
                <a:latin typeface="Cambria" panose="02040503050406030204" pitchFamily="18" charset="0"/>
                <a:ea typeface="Cambria" panose="02040503050406030204" pitchFamily="18" charset="0"/>
              </a:rPr>
              <a:t>Introductions</a:t>
            </a:r>
            <a:endParaRPr lang="en-US" sz="2000" dirty="0">
              <a:latin typeface="Cambria" panose="02040503050406030204" pitchFamily="18" charset="0"/>
              <a:ea typeface="Cambria" panose="02040503050406030204" pitchFamily="18" charset="0"/>
            </a:endParaRPr>
          </a:p>
          <a:p>
            <a:pPr marL="457200" indent="-457200">
              <a:buFont typeface="+mj-lt"/>
              <a:buAutoNum type="arabicPeriod"/>
            </a:pPr>
            <a:r>
              <a:rPr lang="en-US" sz="2000" b="0" dirty="0" smtClean="0">
                <a:latin typeface="Cambria" panose="02040503050406030204" pitchFamily="18" charset="0"/>
                <a:ea typeface="Cambria" panose="02040503050406030204" pitchFamily="18" charset="0"/>
              </a:rPr>
              <a:t>Everyone stand in a circle.</a:t>
            </a:r>
          </a:p>
          <a:p>
            <a:pPr marL="457200" indent="-457200">
              <a:buFont typeface="+mj-lt"/>
              <a:buAutoNum type="arabicPeriod"/>
            </a:pPr>
            <a:r>
              <a:rPr lang="en-US" sz="2000" b="0" dirty="0" smtClean="0">
                <a:latin typeface="Cambria" panose="02040503050406030204" pitchFamily="18" charset="0"/>
                <a:ea typeface="Cambria" panose="02040503050406030204" pitchFamily="18" charset="0"/>
              </a:rPr>
              <a:t>Listen to the instructions read by the trainer.</a:t>
            </a:r>
            <a:endParaRPr lang="en-US" sz="2000" b="0" dirty="0">
              <a:latin typeface="Cambria" panose="02040503050406030204" pitchFamily="18" charset="0"/>
              <a:ea typeface="Cambria" panose="02040503050406030204" pitchFamily="18" charset="0"/>
            </a:endParaRPr>
          </a:p>
          <a:p>
            <a:pPr marL="457200" indent="-457200">
              <a:buFont typeface="+mj-lt"/>
              <a:buAutoNum type="arabicPeriod"/>
            </a:pPr>
            <a:r>
              <a:rPr lang="en-US" sz="2000" b="0" dirty="0" smtClean="0">
                <a:latin typeface="Cambria" panose="02040503050406030204" pitchFamily="18" charset="0"/>
                <a:ea typeface="Cambria" panose="02040503050406030204" pitchFamily="18" charset="0"/>
              </a:rPr>
              <a:t>Based on the instructions, find one or more people that share the common quality with you and introduce yourself:</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smtClean="0">
                <a:latin typeface="Cambria" panose="02040503050406030204" pitchFamily="18" charset="0"/>
                <a:ea typeface="Cambria" panose="02040503050406030204" pitchFamily="18" charset="0"/>
              </a:rPr>
              <a:t>Your name</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smtClean="0">
                <a:latin typeface="Cambria" panose="02040503050406030204" pitchFamily="18" charset="0"/>
                <a:ea typeface="Cambria" panose="02040503050406030204" pitchFamily="18" charset="0"/>
              </a:rPr>
              <a:t>Your hometown</a:t>
            </a:r>
          </a:p>
          <a:p>
            <a:pPr marL="973836" lvl="4" indent="-457200">
              <a:buFont typeface="+mj-lt"/>
              <a:buAutoNum type="arabicPeriod"/>
            </a:pPr>
            <a:r>
              <a:rPr lang="en-US" sz="2000" dirty="0" smtClean="0">
                <a:latin typeface="Cambria" panose="02040503050406030204" pitchFamily="18" charset="0"/>
                <a:ea typeface="Cambria" panose="02040503050406030204" pitchFamily="18" charset="0"/>
              </a:rPr>
              <a:t>What organization are you working for?</a:t>
            </a:r>
            <a:endParaRPr lang="en-US" sz="2000" dirty="0">
              <a:latin typeface="Cambria" panose="02040503050406030204" pitchFamily="18" charset="0"/>
              <a:ea typeface="Cambria" panose="02040503050406030204" pitchFamily="18" charset="0"/>
            </a:endParaRPr>
          </a:p>
          <a:p>
            <a:pPr marL="973836" lvl="4" indent="-457200">
              <a:buFont typeface="+mj-lt"/>
              <a:buAutoNum type="arabicPeriod"/>
            </a:pPr>
            <a:r>
              <a:rPr lang="en-US" sz="2000" dirty="0" smtClean="0">
                <a:latin typeface="Cambria" panose="02040503050406030204" pitchFamily="18" charset="0"/>
                <a:ea typeface="Cambria" panose="02040503050406030204" pitchFamily="18" charset="0"/>
              </a:rPr>
              <a:t>Get to know each other until the next instruction is called out</a:t>
            </a:r>
            <a:endParaRPr lang="en-US" sz="2000" dirty="0">
              <a:latin typeface="Cambria" panose="02040503050406030204" pitchFamily="18" charset="0"/>
              <a:ea typeface="Cambria" panose="02040503050406030204" pitchFamily="18" charset="0"/>
            </a:endParaRPr>
          </a:p>
          <a:p>
            <a:pPr marL="0" indent="0"/>
            <a:endParaRPr lang="en-US" sz="2000"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Activity: what do we have in common?</a:t>
            </a:r>
            <a:endParaRPr lang="en-US" dirty="0">
              <a:latin typeface="Cambria" panose="02040503050406030204" pitchFamily="18" charset="0"/>
              <a:ea typeface="Cambria" panose="02040503050406030204" pitchFamily="18" charset="0"/>
            </a:endParaRPr>
          </a:p>
        </p:txBody>
      </p:sp>
      <p:pic>
        <p:nvPicPr>
          <p:cNvPr id="7" name="Content Placeholder 5" title="icebreak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9581" y="1122783"/>
            <a:ext cx="5424388" cy="3750906"/>
          </a:xfrm>
          <a:prstGeom prst="rect">
            <a:avLst/>
          </a:prstGeom>
        </p:spPr>
      </p:pic>
    </p:spTree>
    <p:extLst>
      <p:ext uri="{BB962C8B-B14F-4D97-AF65-F5344CB8AC3E}">
        <p14:creationId xmlns:p14="http://schemas.microsoft.com/office/powerpoint/2010/main" val="68143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no paper mask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68274" y="997202"/>
            <a:ext cx="3208526" cy="3812923"/>
          </a:xfrm>
        </p:spPr>
      </p:pic>
      <p:pic>
        <p:nvPicPr>
          <p:cNvPr id="10" name="Content Placeholder 9" title="yes respirator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823284" y="1054473"/>
            <a:ext cx="4711366" cy="3470919"/>
          </a:xfrm>
        </p:spPr>
      </p:pic>
      <p:sp>
        <p:nvSpPr>
          <p:cNvPr id="5" name="Title 4"/>
          <p:cNvSpPr>
            <a:spLocks noGrp="1"/>
          </p:cNvSpPr>
          <p:nvPr>
            <p:ph type="title"/>
          </p:nvPr>
        </p:nvSpPr>
        <p:spPr/>
        <p:txBody>
          <a:bodyPr/>
          <a:lstStyle/>
          <a:p>
            <a:r>
              <a:rPr lang="en-US" dirty="0" smtClean="0"/>
              <a:t>2F: which Mask to wear?</a:t>
            </a:r>
            <a:endParaRPr lang="en-US" dirty="0"/>
          </a:p>
        </p:txBody>
      </p:sp>
    </p:spTree>
    <p:extLst>
      <p:ext uri="{BB962C8B-B14F-4D97-AF65-F5344CB8AC3E}">
        <p14:creationId xmlns:p14="http://schemas.microsoft.com/office/powerpoint/2010/main" val="2346326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yes n95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8094" y="1026695"/>
            <a:ext cx="5291229" cy="3705726"/>
          </a:xfrm>
        </p:spPr>
      </p:pic>
      <p:sp>
        <p:nvSpPr>
          <p:cNvPr id="3" name="Content Placeholder 2"/>
          <p:cNvSpPr>
            <a:spLocks noGrp="1"/>
          </p:cNvSpPr>
          <p:nvPr>
            <p:ph sz="half" idx="2"/>
          </p:nvPr>
        </p:nvSpPr>
        <p:spPr/>
        <p:txBody>
          <a:bodyPr/>
          <a:lstStyle/>
          <a:p>
            <a:r>
              <a:rPr lang="en-US" dirty="0" smtClean="0"/>
              <a:t>Great for:</a:t>
            </a:r>
          </a:p>
          <a:p>
            <a:pPr marL="457200" indent="-457200">
              <a:buFont typeface="Arial" pitchFamily="34" charset="0"/>
              <a:buChar char="•"/>
            </a:pPr>
            <a:r>
              <a:rPr lang="en-US" b="0" dirty="0" smtClean="0"/>
              <a:t>Filing nails</a:t>
            </a:r>
          </a:p>
          <a:p>
            <a:pPr marL="457200" indent="-457200">
              <a:buFont typeface="Arial" pitchFamily="34" charset="0"/>
              <a:buChar char="•"/>
            </a:pPr>
            <a:r>
              <a:rPr lang="en-US" b="0" dirty="0" smtClean="0"/>
              <a:t>Shaping artificial nails</a:t>
            </a:r>
          </a:p>
          <a:p>
            <a:pPr marL="457200" indent="-457200">
              <a:buFont typeface="Arial" pitchFamily="34" charset="0"/>
              <a:buChar char="•"/>
            </a:pPr>
            <a:r>
              <a:rPr lang="en-US" b="0" dirty="0" smtClean="0"/>
              <a:t>Reusable</a:t>
            </a:r>
          </a:p>
          <a:p>
            <a:pPr marL="457200" indent="-457200">
              <a:buFont typeface="Arial" pitchFamily="34" charset="0"/>
              <a:buChar char="•"/>
            </a:pPr>
            <a:r>
              <a:rPr lang="en-US" dirty="0" smtClean="0"/>
              <a:t>N95 + Good Ventilation = Prevents Chemical Inhalation</a:t>
            </a:r>
          </a:p>
        </p:txBody>
      </p:sp>
      <p:sp>
        <p:nvSpPr>
          <p:cNvPr id="4" name="Title 3"/>
          <p:cNvSpPr>
            <a:spLocks noGrp="1"/>
          </p:cNvSpPr>
          <p:nvPr>
            <p:ph type="title"/>
          </p:nvPr>
        </p:nvSpPr>
        <p:spPr/>
        <p:txBody>
          <a:bodyPr/>
          <a:lstStyle/>
          <a:p>
            <a:r>
              <a:rPr lang="en-US" dirty="0"/>
              <a:t>2F: which Mask to wear</a:t>
            </a:r>
            <a:r>
              <a:rPr lang="en-US" dirty="0" smtClean="0"/>
              <a:t>? Cont.</a:t>
            </a:r>
            <a:endParaRPr lang="en-US" dirty="0"/>
          </a:p>
        </p:txBody>
      </p:sp>
    </p:spTree>
    <p:extLst>
      <p:ext uri="{BB962C8B-B14F-4D97-AF65-F5344CB8AC3E}">
        <p14:creationId xmlns:p14="http://schemas.microsoft.com/office/powerpoint/2010/main" val="1047580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How to wear a N-95 Mask</a:t>
            </a:r>
            <a:endParaRPr lang="en-US" dirty="0"/>
          </a:p>
        </p:txBody>
      </p:sp>
      <p:sp>
        <p:nvSpPr>
          <p:cNvPr id="3" name="Content Placeholder 2"/>
          <p:cNvSpPr>
            <a:spLocks noGrp="1"/>
          </p:cNvSpPr>
          <p:nvPr>
            <p:ph idx="1"/>
          </p:nvPr>
        </p:nvSpPr>
        <p:spPr>
          <a:xfrm>
            <a:off x="1097280" y="1959429"/>
            <a:ext cx="10027920" cy="2721049"/>
          </a:xfrm>
        </p:spPr>
        <p:txBody>
          <a:bodyPr/>
          <a:lstStyle/>
          <a:p>
            <a:r>
              <a:rPr lang="en-US" sz="2800" dirty="0" smtClean="0"/>
              <a:t>Show Video</a:t>
            </a:r>
          </a:p>
          <a:p>
            <a:r>
              <a:rPr lang="en-US" sz="2800" dirty="0"/>
              <a:t>https://www.youtube.com/watch?v=bo-PEzHE7iw</a:t>
            </a:r>
          </a:p>
          <a:p>
            <a:endParaRPr lang="en-US" dirty="0"/>
          </a:p>
        </p:txBody>
      </p:sp>
    </p:spTree>
    <p:extLst>
      <p:ext uri="{BB962C8B-B14F-4D97-AF65-F5344CB8AC3E}">
        <p14:creationId xmlns:p14="http://schemas.microsoft.com/office/powerpoint/2010/main" val="3067511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2G: Ingestion</a:t>
            </a:r>
            <a:endParaRPr lang="en-US" dirty="0"/>
          </a:p>
        </p:txBody>
      </p:sp>
      <p:sp>
        <p:nvSpPr>
          <p:cNvPr id="8" name="Content Placeholder 7"/>
          <p:cNvSpPr>
            <a:spLocks noGrp="1"/>
          </p:cNvSpPr>
          <p:nvPr>
            <p:ph sz="half" idx="1"/>
          </p:nvPr>
        </p:nvSpPr>
        <p:spPr/>
        <p:txBody>
          <a:bodyPr>
            <a:normAutofit lnSpcReduction="10000"/>
          </a:bodyPr>
          <a:lstStyle/>
          <a:p>
            <a:pPr lvl="2"/>
            <a:r>
              <a:rPr lang="en-US" sz="2400" dirty="0" smtClean="0"/>
              <a:t>Chemicals can contaminate food, drinks, and loose cigarettes. </a:t>
            </a:r>
          </a:p>
          <a:p>
            <a:pPr lvl="2"/>
            <a:r>
              <a:rPr lang="en-US" sz="2400" dirty="0" smtClean="0"/>
              <a:t>Avoid leaving food, drinks, and </a:t>
            </a:r>
            <a:r>
              <a:rPr lang="en-US" sz="2400" dirty="0"/>
              <a:t>cigarettes </a:t>
            </a:r>
            <a:r>
              <a:rPr lang="en-US" sz="2400" dirty="0" smtClean="0"/>
              <a:t>near </a:t>
            </a:r>
            <a:r>
              <a:rPr lang="en-US" sz="2400" dirty="0"/>
              <a:t>the chemicals/ working </a:t>
            </a:r>
            <a:r>
              <a:rPr lang="en-US" sz="2400" dirty="0" smtClean="0"/>
              <a:t>space</a:t>
            </a:r>
          </a:p>
          <a:p>
            <a:pPr lvl="3"/>
            <a:r>
              <a:rPr lang="en-US" sz="2200" dirty="0" smtClean="0"/>
              <a:t>Ex. Eating lunch next to a working coworker</a:t>
            </a:r>
          </a:p>
          <a:p>
            <a:pPr lvl="2"/>
            <a:r>
              <a:rPr lang="en-US" sz="2400" dirty="0" smtClean="0"/>
              <a:t>Instead… kitchen &amp; outside area</a:t>
            </a:r>
          </a:p>
        </p:txBody>
      </p:sp>
      <p:pic>
        <p:nvPicPr>
          <p:cNvPr id="12" name="Content Placeholder 11" title="eating are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431808"/>
            <a:ext cx="4267200" cy="3043471"/>
          </a:xfrm>
        </p:spPr>
      </p:pic>
    </p:spTree>
    <p:extLst>
      <p:ext uri="{BB962C8B-B14F-4D97-AF65-F5344CB8AC3E}">
        <p14:creationId xmlns:p14="http://schemas.microsoft.com/office/powerpoint/2010/main" val="3506764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a:t>
            </a:r>
            <a:endParaRPr lang="en-US" dirty="0"/>
          </a:p>
        </p:txBody>
      </p:sp>
      <p:pic>
        <p:nvPicPr>
          <p:cNvPr id="2" name="Content Placeholder 1" title="no incens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315452" y="1008388"/>
            <a:ext cx="3978442" cy="2709456"/>
          </a:xfrm>
        </p:spPr>
      </p:pic>
      <p:pic>
        <p:nvPicPr>
          <p:cNvPr id="4" name="Content Placeholder 3" title="no cigarette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315451" y="3717844"/>
            <a:ext cx="3989473" cy="3009167"/>
          </a:xfrm>
        </p:spPr>
      </p:pic>
      <p:pic>
        <p:nvPicPr>
          <p:cNvPr id="6" name="Picture 5" title="safe chemical stor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3438" y="272716"/>
            <a:ext cx="3308879" cy="3445128"/>
          </a:xfrm>
          <a:prstGeom prst="rect">
            <a:avLst/>
          </a:prstGeom>
        </p:spPr>
      </p:pic>
      <p:pic>
        <p:nvPicPr>
          <p:cNvPr id="7" name="Picture 6" title="fire safety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a:t>
            </a:r>
            <a:endParaRPr lang="en-US" dirty="0"/>
          </a:p>
        </p:txBody>
      </p:sp>
      <p:pic>
        <p:nvPicPr>
          <p:cNvPr id="8" name="Content Placeholder 7" title="electric incens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92969" y="1023387"/>
            <a:ext cx="4068628" cy="5424837"/>
          </a:xfrm>
        </p:spPr>
      </p:pic>
      <p:pic>
        <p:nvPicPr>
          <p:cNvPr id="9" name="Picture 8" title="a win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smtClean="0"/>
              <a:t>Situations</a:t>
            </a:r>
          </a:p>
          <a:p>
            <a:pPr marL="573786" lvl="3" indent="-285750">
              <a:buFont typeface="Arial" pitchFamily="34" charset="0"/>
              <a:buChar char="•"/>
            </a:pPr>
            <a:r>
              <a:rPr lang="en-US" sz="2000" b="0" dirty="0" smtClean="0"/>
              <a:t>Accidentally rubbing eyes with contaminated gloves</a:t>
            </a:r>
          </a:p>
          <a:p>
            <a:pPr marL="573786" lvl="3" indent="-285750">
              <a:buFont typeface="Arial" pitchFamily="34" charset="0"/>
              <a:buChar char="•"/>
            </a:pPr>
            <a:r>
              <a:rPr lang="en-US" sz="2000" b="0" dirty="0" smtClean="0"/>
              <a:t>Chemical splashing from bottle or brush</a:t>
            </a:r>
          </a:p>
          <a:p>
            <a:pPr marL="573786" lvl="3" indent="-285750">
              <a:buFont typeface="Arial" pitchFamily="34" charset="0"/>
              <a:buChar char="•"/>
            </a:pPr>
            <a:r>
              <a:rPr lang="en-US" sz="2000" dirty="0" smtClean="0"/>
              <a:t>Nail clippings</a:t>
            </a:r>
            <a:endParaRPr lang="en-US" sz="2000" b="0" dirty="0" smtClean="0"/>
          </a:p>
          <a:p>
            <a:pPr marL="285750" indent="-285750">
              <a:buFont typeface="Arial" pitchFamily="34" charset="0"/>
              <a:buChar char="•"/>
            </a:pPr>
            <a:r>
              <a:rPr lang="en-US" sz="2000" dirty="0" smtClean="0"/>
              <a:t>Equipment:</a:t>
            </a:r>
          </a:p>
          <a:p>
            <a:pPr marL="573786" lvl="3" indent="-285750">
              <a:buFont typeface="Arial" pitchFamily="34" charset="0"/>
              <a:buChar char="•"/>
            </a:pPr>
            <a:r>
              <a:rPr lang="en-US" sz="2000" dirty="0" smtClean="0"/>
              <a:t>Eye wash stations</a:t>
            </a:r>
          </a:p>
          <a:p>
            <a:pPr marL="573786" lvl="3" indent="-285750">
              <a:buFont typeface="Arial" pitchFamily="34" charset="0"/>
              <a:buChar char="•"/>
            </a:pPr>
            <a:r>
              <a:rPr lang="en-US" sz="2000" dirty="0" smtClean="0"/>
              <a:t>Protective glasses</a:t>
            </a:r>
          </a:p>
          <a:p>
            <a:pPr marL="345186" lvl="2" indent="-285750">
              <a:buFont typeface="Arial" pitchFamily="34" charset="0"/>
              <a:buChar char="•"/>
            </a:pPr>
            <a:r>
              <a:rPr lang="en-US" b="1" dirty="0" smtClean="0"/>
              <a:t>Practices</a:t>
            </a:r>
          </a:p>
          <a:p>
            <a:pPr marL="573786" lvl="3" indent="-285750">
              <a:buFont typeface="Arial" pitchFamily="34" charset="0"/>
              <a:buChar char="•"/>
            </a:pPr>
            <a:r>
              <a:rPr lang="en-US" sz="2000" dirty="0" smtClean="0"/>
              <a:t>Wash hands before touching face</a:t>
            </a:r>
          </a:p>
          <a:p>
            <a:pPr marL="285750" indent="-285750">
              <a:buFont typeface="Arial" pitchFamily="34" charset="0"/>
              <a:buChar char="•"/>
            </a:pPr>
            <a:endParaRPr lang="en-US" sz="2400" dirty="0" smtClean="0"/>
          </a:p>
          <a:p>
            <a:pPr marL="116586" lvl="1" indent="-285750">
              <a:buFont typeface="Arial" pitchFamily="34" charset="0"/>
              <a:buChar char="•"/>
            </a:pPr>
            <a:endParaRPr lang="en-US" dirty="0"/>
          </a:p>
          <a:p>
            <a:pPr marL="116586" lvl="1" indent="-285750">
              <a:buFont typeface="Arial" pitchFamily="34" charset="0"/>
              <a:buChar char="•"/>
            </a:pPr>
            <a:endParaRPr lang="en-US" dirty="0"/>
          </a:p>
        </p:txBody>
      </p:sp>
      <p:sp>
        <p:nvSpPr>
          <p:cNvPr id="5" name="Title 4"/>
          <p:cNvSpPr>
            <a:spLocks noGrp="1"/>
          </p:cNvSpPr>
          <p:nvPr>
            <p:ph type="title"/>
          </p:nvPr>
        </p:nvSpPr>
        <p:spPr/>
        <p:txBody>
          <a:bodyPr/>
          <a:lstStyle/>
          <a:p>
            <a:r>
              <a:rPr lang="en-US" dirty="0" smtClean="0"/>
              <a:t>2G: Direct Contact to Eyes</a:t>
            </a:r>
            <a:endParaRPr lang="en-US" dirty="0"/>
          </a:p>
        </p:txBody>
      </p:sp>
      <p:pic>
        <p:nvPicPr>
          <p:cNvPr id="7" name="Picture 6" title="goggl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0653" y="641683"/>
            <a:ext cx="3167614" cy="1667164"/>
          </a:xfrm>
          <a:prstGeom prst="rect">
            <a:avLst/>
          </a:prstGeom>
        </p:spPr>
      </p:pic>
      <p:pic>
        <p:nvPicPr>
          <p:cNvPr id="8" name="Content Placeholder 7" title="rubbing eyes"/>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803152" y="343444"/>
            <a:ext cx="2674018" cy="3930806"/>
          </a:xfrm>
        </p:spPr>
      </p:pic>
      <p:pic>
        <p:nvPicPr>
          <p:cNvPr id="9" name="Picture 8" title="eye wash statio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10986" y="2532146"/>
            <a:ext cx="2694471" cy="3849244"/>
          </a:xfrm>
          <a:prstGeom prst="rect">
            <a:avLst/>
          </a:prstGeom>
        </p:spPr>
      </p:pic>
      <p:pic>
        <p:nvPicPr>
          <p:cNvPr id="10" name="Picture 9" title="toenai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05413" y="4279623"/>
            <a:ext cx="3205573" cy="2101767"/>
          </a:xfrm>
          <a:prstGeom prst="rect">
            <a:avLst/>
          </a:prstGeom>
        </p:spPr>
      </p:pic>
    </p:spTree>
    <p:extLst>
      <p:ext uri="{BB962C8B-B14F-4D97-AF65-F5344CB8AC3E}">
        <p14:creationId xmlns:p14="http://schemas.microsoft.com/office/powerpoint/2010/main" val="2234485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smtClean="0"/>
              <a:t>Situations</a:t>
            </a:r>
          </a:p>
          <a:p>
            <a:pPr marL="745236" lvl="3" indent="-457200">
              <a:buFont typeface="Arial" pitchFamily="34" charset="0"/>
              <a:buChar char="•"/>
            </a:pPr>
            <a:r>
              <a:rPr lang="en-US" sz="2400" dirty="0" smtClean="0"/>
              <a:t>Vapor evaporation on face</a:t>
            </a:r>
          </a:p>
          <a:p>
            <a:pPr marL="745236" lvl="3" indent="-457200">
              <a:buFont typeface="Arial" pitchFamily="34" charset="0"/>
              <a:buChar char="•"/>
            </a:pPr>
            <a:r>
              <a:rPr lang="en-US" sz="2400" dirty="0" smtClean="0"/>
              <a:t>Touching chemicals with hands/arms</a:t>
            </a:r>
          </a:p>
          <a:p>
            <a:pPr marL="288036" lvl="1" indent="-457200">
              <a:buFont typeface="Arial" pitchFamily="34" charset="0"/>
              <a:buChar char="•"/>
            </a:pPr>
            <a:r>
              <a:rPr lang="en-US" b="1" dirty="0" smtClean="0"/>
              <a:t>Solutions</a:t>
            </a:r>
            <a:r>
              <a:rPr lang="en-US" dirty="0" smtClean="0"/>
              <a:t>:</a:t>
            </a:r>
            <a:endParaRPr lang="en-US" dirty="0"/>
          </a:p>
          <a:p>
            <a:pPr marL="745236" lvl="3" indent="-457200">
              <a:buFont typeface="Arial" pitchFamily="34" charset="0"/>
              <a:buChar char="•"/>
            </a:pPr>
            <a:r>
              <a:rPr lang="en-US" sz="2400" dirty="0" smtClean="0"/>
              <a:t>Long sleeve shirts/ pants that cover lap</a:t>
            </a:r>
          </a:p>
          <a:p>
            <a:pPr marL="745236" lvl="3" indent="-457200">
              <a:buFont typeface="Arial" pitchFamily="34" charset="0"/>
              <a:buChar char="•"/>
            </a:pPr>
            <a:r>
              <a:rPr lang="en-US" sz="2400" dirty="0" smtClean="0"/>
              <a:t>Gloves</a:t>
            </a:r>
          </a:p>
        </p:txBody>
      </p:sp>
      <p:pic>
        <p:nvPicPr>
          <p:cNvPr id="5" name="Content Placeholder 4" title="glove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942618" y="1122948"/>
            <a:ext cx="5351025" cy="3423214"/>
          </a:xfrm>
        </p:spPr>
      </p:pic>
      <p:sp>
        <p:nvSpPr>
          <p:cNvPr id="4" name="Title 3"/>
          <p:cNvSpPr>
            <a:spLocks noGrp="1"/>
          </p:cNvSpPr>
          <p:nvPr>
            <p:ph type="title"/>
          </p:nvPr>
        </p:nvSpPr>
        <p:spPr/>
        <p:txBody>
          <a:bodyPr/>
          <a:lstStyle/>
          <a:p>
            <a:r>
              <a:rPr lang="en-US" dirty="0" smtClean="0"/>
              <a:t>Direct Contact to Skin</a:t>
            </a:r>
            <a:endParaRPr lang="en-US" dirty="0"/>
          </a:p>
        </p:txBody>
      </p:sp>
    </p:spTree>
    <p:extLst>
      <p:ext uri="{BB962C8B-B14F-4D97-AF65-F5344CB8AC3E}">
        <p14:creationId xmlns:p14="http://schemas.microsoft.com/office/powerpoint/2010/main" val="2093163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smtClean="0"/>
              <a:t>Situations</a:t>
            </a:r>
          </a:p>
          <a:p>
            <a:pPr marL="745236" lvl="3" indent="-457200">
              <a:buFont typeface="Arial" pitchFamily="34" charset="0"/>
              <a:buChar char="•"/>
            </a:pPr>
            <a:r>
              <a:rPr lang="en-US" sz="2400" b="0" dirty="0" smtClean="0"/>
              <a:t>Client’s blood/body fluid contacts open cut</a:t>
            </a:r>
          </a:p>
          <a:p>
            <a:pPr marL="745236" lvl="3" indent="-457200">
              <a:buFont typeface="Arial" pitchFamily="34" charset="0"/>
              <a:buChar char="•"/>
            </a:pPr>
            <a:r>
              <a:rPr lang="en-US" sz="2400" dirty="0" smtClean="0"/>
              <a:t>Client’s skin makes contact to your skin</a:t>
            </a:r>
          </a:p>
          <a:p>
            <a:pPr marL="745236" lvl="3" indent="-457200">
              <a:buFont typeface="Arial" pitchFamily="34" charset="0"/>
              <a:buChar char="•"/>
            </a:pPr>
            <a:r>
              <a:rPr lang="en-US" sz="2400" dirty="0" smtClean="0"/>
              <a:t>Nail tools and supplies are used on Client A with infection and reused for Client B</a:t>
            </a:r>
            <a:endParaRPr lang="en-US" sz="2400" b="0" dirty="0" smtClean="0"/>
          </a:p>
          <a:p>
            <a:pPr marL="457200" indent="-457200">
              <a:buFont typeface="Arial" pitchFamily="34" charset="0"/>
              <a:buChar char="•"/>
            </a:pPr>
            <a:r>
              <a:rPr lang="en-US" sz="2400" b="0" dirty="0" smtClean="0"/>
              <a:t>Viral (blood/body fluid) &amp; fungal (skin) infections</a:t>
            </a:r>
          </a:p>
          <a:p>
            <a:pPr marL="745236" lvl="3" indent="-457200">
              <a:buFont typeface="Arial" pitchFamily="34" charset="0"/>
              <a:buChar char="•"/>
            </a:pPr>
            <a:r>
              <a:rPr lang="en-US" sz="2400" dirty="0" smtClean="0"/>
              <a:t>Can be transmitted to spouses, other clients, &amp; children at birth</a:t>
            </a:r>
            <a:endParaRPr lang="en-US" sz="2400" b="0" dirty="0" smtClean="0"/>
          </a:p>
        </p:txBody>
      </p:sp>
      <p:sp>
        <p:nvSpPr>
          <p:cNvPr id="4" name="Title 3"/>
          <p:cNvSpPr>
            <a:spLocks noGrp="1"/>
          </p:cNvSpPr>
          <p:nvPr>
            <p:ph type="title"/>
          </p:nvPr>
        </p:nvSpPr>
        <p:spPr/>
        <p:txBody>
          <a:bodyPr/>
          <a:lstStyle/>
          <a:p>
            <a:r>
              <a:rPr lang="en-US" dirty="0" smtClean="0"/>
              <a:t>Infection Hazards</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Infection Hazards</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graphicFrame>
        <p:nvGraphicFramePr>
          <p:cNvPr id="2" name="Table 1" title="viral vs fungal infections"/>
          <p:cNvGraphicFramePr>
            <a:graphicFrameLocks noGrp="1"/>
          </p:cNvGraphicFramePr>
          <p:nvPr>
            <p:extLst>
              <p:ext uri="{D42A27DB-BD31-4B8C-83A1-F6EECF244321}">
                <p14:modId xmlns:p14="http://schemas.microsoft.com/office/powerpoint/2010/main" val="1609650638"/>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smtClean="0"/>
                        <a:t>Viral</a:t>
                      </a:r>
                      <a:endParaRPr lang="en-US" sz="2000" dirty="0"/>
                    </a:p>
                  </a:txBody>
                  <a:tcPr/>
                </a:tc>
                <a:tc>
                  <a:txBody>
                    <a:bodyPr/>
                    <a:lstStyle/>
                    <a:p>
                      <a:r>
                        <a:rPr lang="en-US" sz="2000" dirty="0" smtClean="0"/>
                        <a:t>Fungal</a:t>
                      </a:r>
                      <a:endParaRPr lang="en-US" sz="2000" dirty="0"/>
                    </a:p>
                  </a:txBody>
                  <a:tcPr/>
                </a:tc>
                <a:extLst>
                  <a:ext uri="{0D108BD9-81ED-4DB2-BD59-A6C34878D82A}">
                    <a16:rowId xmlns:a16="http://schemas.microsoft.com/office/drawing/2014/main" val="10000"/>
                  </a:ext>
                </a:extLst>
              </a:tr>
              <a:tr h="913159">
                <a:tc>
                  <a:txBody>
                    <a:bodyPr/>
                    <a:lstStyle/>
                    <a:p>
                      <a:r>
                        <a:rPr lang="en-US" sz="2000" dirty="0" smtClean="0"/>
                        <a:t>Hepatitis</a:t>
                      </a:r>
                      <a:r>
                        <a:rPr lang="en-US" sz="2000" baseline="0" dirty="0" smtClean="0"/>
                        <a:t> B (liver scarring/cancer)</a:t>
                      </a:r>
                      <a:endParaRPr lang="en-US" sz="2000" dirty="0"/>
                    </a:p>
                  </a:txBody>
                  <a:tcPr/>
                </a:tc>
                <a:tc>
                  <a:txBody>
                    <a:bodyPr/>
                    <a:lstStyle/>
                    <a:p>
                      <a:r>
                        <a:rPr lang="en-US" sz="2000" dirty="0" smtClean="0"/>
                        <a:t>Ringworm</a:t>
                      </a:r>
                      <a:r>
                        <a:rPr lang="en-US" sz="2000" baseline="0" dirty="0" smtClean="0"/>
                        <a:t> / “athlete’s foot”</a:t>
                      </a:r>
                      <a:endParaRPr lang="en-US" sz="2000" dirty="0"/>
                    </a:p>
                  </a:txBody>
                  <a:tcPr/>
                </a:tc>
                <a:extLst>
                  <a:ext uri="{0D108BD9-81ED-4DB2-BD59-A6C34878D82A}">
                    <a16:rowId xmlns:a16="http://schemas.microsoft.com/office/drawing/2014/main" val="10001"/>
                  </a:ext>
                </a:extLst>
              </a:tr>
              <a:tr h="913159">
                <a:tc>
                  <a:txBody>
                    <a:bodyPr/>
                    <a:lstStyle/>
                    <a:p>
                      <a:r>
                        <a:rPr lang="en-US" sz="2000" dirty="0" smtClean="0"/>
                        <a:t>Hepatitis</a:t>
                      </a:r>
                      <a:r>
                        <a:rPr lang="en-US" sz="2000" baseline="0" dirty="0" smtClean="0"/>
                        <a:t> C (liver scarring/cancer)</a:t>
                      </a:r>
                      <a:endParaRPr lang="en-US" sz="2000" dirty="0"/>
                    </a:p>
                  </a:txBody>
                  <a:tcPr/>
                </a:tc>
                <a:tc>
                  <a:txBody>
                    <a:bodyPr/>
                    <a:lstStyle/>
                    <a:p>
                      <a:endParaRPr lang="en-US"/>
                    </a:p>
                  </a:txBody>
                  <a:tcPr/>
                </a:tc>
                <a:extLst>
                  <a:ext uri="{0D108BD9-81ED-4DB2-BD59-A6C34878D82A}">
                    <a16:rowId xmlns:a16="http://schemas.microsoft.com/office/drawing/2014/main" val="10002"/>
                  </a:ext>
                </a:extLst>
              </a:tr>
              <a:tr h="1248235">
                <a:tc>
                  <a:txBody>
                    <a:bodyPr/>
                    <a:lstStyle/>
                    <a:p>
                      <a:r>
                        <a:rPr lang="en-US" sz="2000" dirty="0" smtClean="0"/>
                        <a:t>HIV -&gt; AIDS (weakened</a:t>
                      </a:r>
                      <a:r>
                        <a:rPr lang="en-US" sz="2000" baseline="0" dirty="0" smtClean="0"/>
                        <a:t> immune system)</a:t>
                      </a:r>
                      <a:endParaRPr lang="en-US" sz="2000"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773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lnSpcReduction="10000"/>
          </a:bodyPr>
          <a:lstStyle/>
          <a:p>
            <a:pPr>
              <a:buFont typeface="Arial" pitchFamily="34" charset="0"/>
              <a:buChar char="•"/>
            </a:pPr>
            <a:r>
              <a:rPr lang="en-US" sz="2400" b="0" dirty="0" smtClean="0"/>
              <a:t>Introduction/Icebreaker</a:t>
            </a:r>
          </a:p>
          <a:p>
            <a:pPr>
              <a:buFont typeface="Arial" pitchFamily="34" charset="0"/>
              <a:buChar char="•"/>
            </a:pPr>
            <a:r>
              <a:rPr lang="en-US" sz="2400" b="0" dirty="0" smtClean="0"/>
              <a:t>Objectives</a:t>
            </a:r>
          </a:p>
          <a:p>
            <a:pPr>
              <a:buFont typeface="Arial" pitchFamily="34" charset="0"/>
              <a:buChar char="•"/>
            </a:pPr>
            <a:r>
              <a:rPr lang="en-US" sz="2400" b="0" dirty="0" smtClean="0"/>
              <a:t>Pre-Test Survey</a:t>
            </a:r>
          </a:p>
          <a:p>
            <a:pPr>
              <a:buFont typeface="Arial" pitchFamily="34" charset="0"/>
              <a:buChar char="•"/>
            </a:pPr>
            <a:r>
              <a:rPr lang="en-US" sz="2400" b="0" dirty="0" smtClean="0"/>
              <a:t>I: Why are we doing this training?</a:t>
            </a:r>
          </a:p>
          <a:p>
            <a:pPr>
              <a:buFont typeface="Arial" pitchFamily="34" charset="0"/>
              <a:buChar char="•"/>
            </a:pPr>
            <a:r>
              <a:rPr lang="en-US" sz="2400" b="0" dirty="0" smtClean="0"/>
              <a:t>Lunch</a:t>
            </a:r>
          </a:p>
          <a:p>
            <a:pPr>
              <a:buFont typeface="Arial" pitchFamily="34" charset="0"/>
              <a:buChar char="•"/>
            </a:pPr>
            <a:r>
              <a:rPr lang="en-US" sz="2400" b="0" dirty="0" smtClean="0"/>
              <a:t>II: What are the hazards in nail salons?</a:t>
            </a:r>
          </a:p>
          <a:p>
            <a:pPr>
              <a:buFont typeface="Arial" pitchFamily="34" charset="0"/>
              <a:buChar char="•"/>
            </a:pPr>
            <a:r>
              <a:rPr lang="en-US" sz="2400" b="0" dirty="0" smtClean="0"/>
              <a:t>III: What can you do to prevent hazards from affecting you?</a:t>
            </a:r>
            <a:endParaRPr lang="en-US" sz="2400" b="0" dirty="0"/>
          </a:p>
        </p:txBody>
      </p:sp>
      <p:pic>
        <p:nvPicPr>
          <p:cNvPr id="8"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374477"/>
            <a:ext cx="4267200" cy="3158133"/>
          </a:xfrm>
        </p:spPr>
      </p:pic>
      <p:sp>
        <p:nvSpPr>
          <p:cNvPr id="4" name="Title 3"/>
          <p:cNvSpPr>
            <a:spLocks noGrp="1"/>
          </p:cNvSpPr>
          <p:nvPr>
            <p:ph type="title"/>
          </p:nvPr>
        </p:nvSpPr>
        <p:spPr/>
        <p:txBody>
          <a:bodyPr>
            <a:normAutofit/>
          </a:bodyPr>
          <a:lstStyle/>
          <a:p>
            <a:r>
              <a:rPr lang="en-US" dirty="0" smtClean="0"/>
              <a:t>Agenda Day 1</a:t>
            </a:r>
            <a:endParaRPr lang="en-US" dirty="0"/>
          </a:p>
        </p:txBody>
      </p:sp>
    </p:spTree>
    <p:extLst>
      <p:ext uri="{BB962C8B-B14F-4D97-AF65-F5344CB8AC3E}">
        <p14:creationId xmlns:p14="http://schemas.microsoft.com/office/powerpoint/2010/main" val="415245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 being exposed to infection</a:t>
            </a:r>
            <a:endParaRPr lang="en-US" dirty="0"/>
          </a:p>
        </p:txBody>
      </p:sp>
      <p:sp>
        <p:nvSpPr>
          <p:cNvPr id="3" name="Content Placeholder 2"/>
          <p:cNvSpPr>
            <a:spLocks noGrp="1"/>
          </p:cNvSpPr>
          <p:nvPr>
            <p:ph sz="half" idx="1"/>
          </p:nvPr>
        </p:nvSpPr>
        <p:spPr>
          <a:xfrm>
            <a:off x="968427" y="1049153"/>
            <a:ext cx="6352674" cy="3972025"/>
          </a:xfrm>
        </p:spPr>
        <p:txBody>
          <a:bodyPr>
            <a:noAutofit/>
          </a:bodyPr>
          <a:lstStyle/>
          <a:p>
            <a:pPr marL="457200" indent="-457200">
              <a:buFont typeface="Arial" pitchFamily="34" charset="0"/>
              <a:buChar char="•"/>
            </a:pPr>
            <a:r>
              <a:rPr lang="en-US" sz="2000" b="0" dirty="0" smtClean="0"/>
              <a:t>Get vaccinated for </a:t>
            </a:r>
            <a:r>
              <a:rPr lang="en-US" sz="2000" b="0" dirty="0" err="1" smtClean="0"/>
              <a:t>Hep</a:t>
            </a:r>
            <a:r>
              <a:rPr lang="en-US" sz="2000" b="0" dirty="0" smtClean="0"/>
              <a:t> B</a:t>
            </a:r>
          </a:p>
          <a:p>
            <a:pPr marL="457200" indent="-457200">
              <a:buFont typeface="Arial" pitchFamily="34" charset="0"/>
              <a:buChar char="•"/>
            </a:pPr>
            <a:r>
              <a:rPr lang="en-US" sz="2000" b="0" dirty="0" smtClean="0"/>
              <a:t>Wash hands, bandage, and wear gloves before and after every client</a:t>
            </a:r>
          </a:p>
          <a:p>
            <a:pPr marL="457200" indent="-457200">
              <a:buFont typeface="Arial" pitchFamily="34" charset="0"/>
              <a:buChar char="•"/>
            </a:pPr>
            <a:r>
              <a:rPr lang="en-US" sz="2000" b="0" dirty="0" smtClean="0"/>
              <a:t>Check for visible wounds</a:t>
            </a:r>
          </a:p>
          <a:p>
            <a:pPr marL="745236" lvl="3" indent="-457200">
              <a:buFont typeface="Arial" pitchFamily="34" charset="0"/>
              <a:buChar char="•"/>
            </a:pPr>
            <a:r>
              <a:rPr lang="en-US" sz="2000" dirty="0" smtClean="0"/>
              <a:t>If visible, ask client to return after healing</a:t>
            </a:r>
            <a:endParaRPr lang="en-US" sz="2000" b="0" dirty="0" smtClean="0"/>
          </a:p>
          <a:p>
            <a:pPr marL="457200" indent="-457200">
              <a:buFont typeface="Arial" pitchFamily="34" charset="0"/>
              <a:buChar char="•"/>
            </a:pPr>
            <a:r>
              <a:rPr lang="en-US" sz="2000" b="0" dirty="0" smtClean="0"/>
              <a:t>No sharp tools for calluses / non-cuticle skin</a:t>
            </a:r>
          </a:p>
          <a:p>
            <a:pPr marL="457200" indent="-457200">
              <a:buFont typeface="Arial" pitchFamily="34" charset="0"/>
              <a:buChar char="•"/>
            </a:pPr>
            <a:r>
              <a:rPr lang="en-US" sz="2000" b="0" dirty="0" smtClean="0"/>
              <a:t>Do not touch blood/body fluid/skin without gloves</a:t>
            </a:r>
          </a:p>
          <a:p>
            <a:pPr marL="745236" lvl="3" indent="-457200">
              <a:buFont typeface="Arial" pitchFamily="34" charset="0"/>
              <a:buChar char="•"/>
            </a:pPr>
            <a:r>
              <a:rPr lang="en-US" sz="2000" dirty="0" smtClean="0"/>
              <a:t>Provide cotton ball/bandages and ask client to handle their wound and trash</a:t>
            </a:r>
          </a:p>
          <a:p>
            <a:pPr marL="457200" indent="-457200">
              <a:buFont typeface="Arial" pitchFamily="34" charset="0"/>
              <a:buChar char="•"/>
            </a:pPr>
            <a:r>
              <a:rPr lang="en-US" sz="2000" b="0" dirty="0" smtClean="0"/>
              <a:t>Disinfect tools and supplies after every client</a:t>
            </a:r>
            <a:endParaRPr lang="en-US" sz="2000" b="0" dirty="0"/>
          </a:p>
        </p:txBody>
      </p:sp>
      <p:pic>
        <p:nvPicPr>
          <p:cNvPr id="10" name="Content Placeholder 7" title="wash han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1101" y="1311121"/>
            <a:ext cx="2677915" cy="2693854"/>
          </a:xfrm>
          <a:prstGeom prst="rect">
            <a:avLst/>
          </a:prstGeom>
        </p:spPr>
      </p:pic>
      <p:pic>
        <p:nvPicPr>
          <p:cNvPr id="11" name="Picture 10" title="disinfec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43395" y="1743648"/>
            <a:ext cx="1541448" cy="2971800"/>
          </a:xfrm>
          <a:prstGeom prst="rect">
            <a:avLst/>
          </a:prstGeom>
        </p:spPr>
      </p:pic>
    </p:spTree>
    <p:extLst>
      <p:ext uri="{BB962C8B-B14F-4D97-AF65-F5344CB8AC3E}">
        <p14:creationId xmlns:p14="http://schemas.microsoft.com/office/powerpoint/2010/main" val="1870053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en-US" sz="2000" dirty="0" smtClean="0"/>
              <a:t>Put a plastic bag in the foot basin before filling with water and soap</a:t>
            </a:r>
          </a:p>
          <a:p>
            <a:pPr lvl="2" fontAlgn="base"/>
            <a:r>
              <a:rPr lang="en-US" dirty="0" smtClean="0"/>
              <a:t>Easy disposal</a:t>
            </a:r>
          </a:p>
          <a:p>
            <a:pPr lvl="1" fontAlgn="base"/>
            <a:r>
              <a:rPr lang="en-US" sz="2000" dirty="0" smtClean="0"/>
              <a:t>After using tools, place them into a container labelled “Dirty” or “Contaminated”</a:t>
            </a:r>
          </a:p>
          <a:p>
            <a:pPr lvl="1" fontAlgn="base"/>
            <a:r>
              <a:rPr lang="en-US" sz="2000" dirty="0" smtClean="0"/>
              <a:t>Scrub tools with soap and hot water. </a:t>
            </a:r>
          </a:p>
          <a:p>
            <a:pPr lvl="1" fontAlgn="base"/>
            <a:r>
              <a:rPr lang="en-US" sz="2000" dirty="0" smtClean="0"/>
              <a:t>Immerse them in disinfectant for 10-30 minutes.</a:t>
            </a:r>
          </a:p>
          <a:p>
            <a:pPr lvl="1" fontAlgn="base"/>
            <a:r>
              <a:rPr lang="en-US" sz="2000" dirty="0" smtClean="0"/>
              <a:t>After cleaning, place tools into a container labelled “Clean” or “Disinfected”</a:t>
            </a:r>
          </a:p>
          <a:p>
            <a:pPr lvl="2" fontAlgn="base"/>
            <a:r>
              <a:rPr lang="en-US" dirty="0" smtClean="0"/>
              <a:t>Frequently disinfect your “Clean” container</a:t>
            </a:r>
          </a:p>
          <a:p>
            <a:pPr lvl="1" fontAlgn="base"/>
            <a:r>
              <a:rPr lang="en-US" sz="2000" dirty="0" smtClean="0"/>
              <a:t>Change into a new pair of gloves</a:t>
            </a:r>
          </a:p>
          <a:p>
            <a:pPr lvl="2" fontAlgn="base"/>
            <a:r>
              <a:rPr lang="en-US" dirty="0" smtClean="0"/>
              <a:t>Consider getting a second set of tools</a:t>
            </a:r>
          </a:p>
          <a:p>
            <a:pPr marL="274320" lvl="1" indent="0" fontAlgn="base">
              <a:buNone/>
            </a:pPr>
            <a:endParaRPr lang="en-US" sz="2800" dirty="0"/>
          </a:p>
        </p:txBody>
      </p:sp>
      <p:sp>
        <p:nvSpPr>
          <p:cNvPr id="2" name="Title 1"/>
          <p:cNvSpPr>
            <a:spLocks noGrp="1"/>
          </p:cNvSpPr>
          <p:nvPr>
            <p:ph type="title"/>
          </p:nvPr>
        </p:nvSpPr>
        <p:spPr/>
        <p:txBody>
          <a:bodyPr>
            <a:normAutofit/>
          </a:bodyPr>
          <a:lstStyle/>
          <a:p>
            <a:r>
              <a:rPr lang="en-US" smtClean="0"/>
              <a:t>Disinfecting Tools</a:t>
            </a:r>
            <a:endParaRPr lang="en-US" dirty="0"/>
          </a:p>
        </p:txBody>
      </p:sp>
      <p:pic>
        <p:nvPicPr>
          <p:cNvPr id="4" name="Content Placeholder 3" title="dirty v clean tools"/>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03311" y="1070622"/>
            <a:ext cx="3194369" cy="2395777"/>
          </a:xfrm>
        </p:spPr>
      </p:pic>
      <p:pic>
        <p:nvPicPr>
          <p:cNvPr id="7" name="Picture 6" title="tools"/>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bloody to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97280" y="909022"/>
            <a:ext cx="3234465" cy="2425848"/>
          </a:xfrm>
        </p:spPr>
      </p:pic>
      <p:sp>
        <p:nvSpPr>
          <p:cNvPr id="3" name="Content Placeholder 2"/>
          <p:cNvSpPr>
            <a:spLocks noGrp="1"/>
          </p:cNvSpPr>
          <p:nvPr>
            <p:ph sz="half" idx="2"/>
          </p:nvPr>
        </p:nvSpPr>
        <p:spPr>
          <a:xfrm>
            <a:off x="5284694" y="1097280"/>
            <a:ext cx="5249194" cy="3712464"/>
          </a:xfrm>
        </p:spPr>
        <p:txBody>
          <a:bodyPr>
            <a:normAutofit/>
          </a:bodyPr>
          <a:lstStyle/>
          <a:p>
            <a:pPr marL="0" lvl="1" indent="0">
              <a:buNone/>
            </a:pPr>
            <a:r>
              <a:rPr lang="en-US" dirty="0"/>
              <a:t>You are cutting a client’s toe </a:t>
            </a:r>
            <a:r>
              <a:rPr lang="en-US" dirty="0" smtClean="0"/>
              <a:t>cuticles and </a:t>
            </a:r>
            <a:r>
              <a:rPr lang="en-US" dirty="0"/>
              <a:t>you </a:t>
            </a:r>
            <a:r>
              <a:rPr lang="en-US" dirty="0" smtClean="0"/>
              <a:t>accidentally </a:t>
            </a:r>
            <a:r>
              <a:rPr lang="en-US" dirty="0"/>
              <a:t>make them bleed. While you are getting a </a:t>
            </a:r>
            <a:r>
              <a:rPr lang="en-US" dirty="0" err="1"/>
              <a:t>band-aid</a:t>
            </a:r>
            <a:r>
              <a:rPr lang="en-US" dirty="0"/>
              <a:t>, you notice that they put their foot back in the foot basin. You have another client waiting after. </a:t>
            </a:r>
            <a:endParaRPr lang="en-US" dirty="0" smtClean="0"/>
          </a:p>
          <a:p>
            <a:pPr marL="0" lvl="1" indent="0">
              <a:buNone/>
            </a:pPr>
            <a:endParaRPr lang="en-US" b="1" dirty="0"/>
          </a:p>
          <a:p>
            <a:pPr marL="0" lvl="1" indent="0">
              <a:buNone/>
            </a:pPr>
            <a:r>
              <a:rPr lang="en-US" b="1" dirty="0" smtClean="0"/>
              <a:t>What should </a:t>
            </a:r>
            <a:r>
              <a:rPr lang="en-US" b="1" dirty="0"/>
              <a:t>you do</a:t>
            </a:r>
            <a:r>
              <a:rPr lang="en-US" b="1" dirty="0" smtClean="0"/>
              <a:t>?</a:t>
            </a:r>
          </a:p>
          <a:p>
            <a:pPr marL="0" lvl="1" indent="0">
              <a:buNone/>
            </a:pPr>
            <a:endParaRPr lang="en-US" sz="2200" dirty="0"/>
          </a:p>
          <a:p>
            <a:endParaRPr lang="en-US" dirty="0"/>
          </a:p>
        </p:txBody>
      </p:sp>
      <p:sp>
        <p:nvSpPr>
          <p:cNvPr id="4" name="Title 3"/>
          <p:cNvSpPr>
            <a:spLocks noGrp="1"/>
          </p:cNvSpPr>
          <p:nvPr>
            <p:ph type="title"/>
          </p:nvPr>
        </p:nvSpPr>
        <p:spPr/>
        <p:txBody>
          <a:bodyPr/>
          <a:lstStyle/>
          <a:p>
            <a:r>
              <a:rPr lang="en-US" dirty="0" smtClean="0"/>
              <a:t>Role Play</a:t>
            </a:r>
            <a:endParaRPr lang="en-US" dirty="0"/>
          </a:p>
        </p:txBody>
      </p:sp>
      <p:pic>
        <p:nvPicPr>
          <p:cNvPr id="2" name="Picture 1" title="foot bas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200" b="1" dirty="0" smtClean="0"/>
              <a:t>What should </a:t>
            </a:r>
            <a:r>
              <a:rPr lang="en-US" sz="2200" b="1" dirty="0"/>
              <a:t>you do</a:t>
            </a:r>
            <a:r>
              <a:rPr lang="en-US" sz="2200" b="1" dirty="0" smtClean="0"/>
              <a:t>?</a:t>
            </a:r>
          </a:p>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a:p>
          <a:p>
            <a:pPr marL="457200" lvl="1" indent="-457200">
              <a:buFont typeface="+mj-lt"/>
              <a:buAutoNum type="arabicPeriod"/>
            </a:pPr>
            <a:r>
              <a:rPr lang="en-US" sz="2200" dirty="0" smtClean="0"/>
              <a:t>Scrub your tools with soap and hot water and soak in disinfectant for 10 minutes</a:t>
            </a:r>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a:t>
            </a:r>
            <a:r>
              <a:rPr lang="en-US" sz="2200" dirty="0"/>
              <a:t>your hands and change into a new pair of nitrile </a:t>
            </a:r>
            <a:r>
              <a:rPr lang="en-US" sz="2200" dirty="0" smtClean="0"/>
              <a:t>gloves</a:t>
            </a:r>
          </a:p>
          <a:p>
            <a:pPr lvl="1"/>
            <a:endParaRPr lang="en-US" sz="2200" dirty="0"/>
          </a:p>
          <a:p>
            <a:endParaRPr lang="en-US" dirty="0"/>
          </a:p>
        </p:txBody>
      </p:sp>
      <p:sp>
        <p:nvSpPr>
          <p:cNvPr id="4" name="Title 3"/>
          <p:cNvSpPr>
            <a:spLocks noGrp="1"/>
          </p:cNvSpPr>
          <p:nvPr>
            <p:ph type="title"/>
          </p:nvPr>
        </p:nvSpPr>
        <p:spPr/>
        <p:txBody>
          <a:bodyPr/>
          <a:lstStyle/>
          <a:p>
            <a:r>
              <a:rPr lang="en-US" dirty="0" smtClean="0"/>
              <a:t> Role Play</a:t>
            </a:r>
            <a:endParaRPr lang="en-US" dirty="0"/>
          </a:p>
        </p:txBody>
      </p:sp>
      <p:pic>
        <p:nvPicPr>
          <p:cNvPr id="12" name="Picture 11" title="basin b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1302" y="1556593"/>
            <a:ext cx="2129010" cy="2129010"/>
          </a:xfrm>
          <a:prstGeom prst="rect">
            <a:avLst/>
          </a:prstGeom>
        </p:spPr>
      </p:pic>
      <p:pic>
        <p:nvPicPr>
          <p:cNvPr id="16"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611161" y="1192156"/>
            <a:ext cx="1371782" cy="2644696"/>
          </a:xfrm>
          <a:prstGeom prst="rect">
            <a:avLst/>
          </a:prstGeom>
        </p:spPr>
      </p:pic>
      <p:pic>
        <p:nvPicPr>
          <p:cNvPr id="17" name="Content Placeholder 7" title="wash hand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bad posture"/>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6512" r="16512"/>
          <a:stretch/>
        </p:blipFill>
        <p:spPr>
          <a:xfrm>
            <a:off x="704640" y="1055819"/>
            <a:ext cx="3835252" cy="3835252"/>
          </a:xfrm>
        </p:spPr>
      </p:pic>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en-US" sz="2800" dirty="0" smtClean="0"/>
              <a:t>Nail </a:t>
            </a:r>
            <a:r>
              <a:rPr lang="en-US" sz="2800" dirty="0"/>
              <a:t>techs can </a:t>
            </a:r>
            <a:r>
              <a:rPr lang="en-US" sz="2800" dirty="0" smtClean="0"/>
              <a:t>develop injury to muscles, bones, joints, nerves, etc. by:</a:t>
            </a:r>
            <a:endParaRPr lang="en-US" sz="2800" dirty="0"/>
          </a:p>
          <a:p>
            <a:pPr lvl="2" fontAlgn="base"/>
            <a:r>
              <a:rPr lang="en-US" sz="2800" dirty="0"/>
              <a:t>Leaning over a table for a long time</a:t>
            </a:r>
          </a:p>
          <a:p>
            <a:pPr lvl="2" fontAlgn="base"/>
            <a:r>
              <a:rPr lang="en-US" sz="2800" dirty="0"/>
              <a:t>Doing repetitive movements like filing nails</a:t>
            </a:r>
          </a:p>
          <a:p>
            <a:pPr lvl="2" fontAlgn="base"/>
            <a:r>
              <a:rPr lang="en-US" sz="2800" dirty="0"/>
              <a:t>Resting their arms on the hard edge of a </a:t>
            </a:r>
            <a:r>
              <a:rPr lang="en-US" sz="2800" dirty="0" smtClean="0"/>
              <a:t>table</a:t>
            </a:r>
            <a:endParaRPr lang="en-US" sz="2800" dirty="0"/>
          </a:p>
        </p:txBody>
      </p:sp>
      <p:sp>
        <p:nvSpPr>
          <p:cNvPr id="2" name="Title 1"/>
          <p:cNvSpPr>
            <a:spLocks noGrp="1"/>
          </p:cNvSpPr>
          <p:nvPr>
            <p:ph type="title"/>
          </p:nvPr>
        </p:nvSpPr>
        <p:spPr/>
        <p:txBody>
          <a:bodyPr>
            <a:normAutofit/>
          </a:bodyPr>
          <a:lstStyle/>
          <a:p>
            <a:r>
              <a:rPr lang="en-US" dirty="0" smtClean="0"/>
              <a:t>Ergonomic Hazards</a:t>
            </a:r>
            <a:endParaRPr lang="en-US" dirty="0"/>
          </a:p>
        </p:txBody>
      </p:sp>
    </p:spTree>
    <p:extLst>
      <p:ext uri="{BB962C8B-B14F-4D97-AF65-F5344CB8AC3E}">
        <p14:creationId xmlns:p14="http://schemas.microsoft.com/office/powerpoint/2010/main" val="2929918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en-US" dirty="0" smtClean="0"/>
              <a:t>Back pain</a:t>
            </a:r>
            <a:r>
              <a:rPr lang="en-US" b="0" dirty="0" smtClean="0"/>
              <a:t>: adjustable chair</a:t>
            </a:r>
          </a:p>
          <a:p>
            <a:pPr marL="457200" indent="-457200">
              <a:buFont typeface="Arial" pitchFamily="34" charset="0"/>
              <a:buChar char="•"/>
            </a:pPr>
            <a:r>
              <a:rPr lang="en-US" dirty="0" smtClean="0"/>
              <a:t>Neck pain</a:t>
            </a:r>
            <a:r>
              <a:rPr lang="en-US" b="0" dirty="0" smtClean="0"/>
              <a:t>: Adjust the lighting and client</a:t>
            </a:r>
          </a:p>
          <a:p>
            <a:pPr marL="457200" indent="-457200">
              <a:buFont typeface="Arial" pitchFamily="34" charset="0"/>
              <a:buChar char="•"/>
            </a:pPr>
            <a:r>
              <a:rPr lang="en-US" dirty="0" smtClean="0"/>
              <a:t>Wrist pain</a:t>
            </a:r>
            <a:r>
              <a:rPr lang="en-US" b="0" dirty="0" smtClean="0"/>
              <a:t>: wrist support</a:t>
            </a:r>
          </a:p>
          <a:p>
            <a:pPr marL="457200" indent="-457200">
              <a:buFont typeface="Arial" pitchFamily="34" charset="0"/>
              <a:buChar char="•"/>
            </a:pPr>
            <a:r>
              <a:rPr lang="en-US" dirty="0" smtClean="0"/>
              <a:t>Forearms/elbows: </a:t>
            </a:r>
            <a:r>
              <a:rPr lang="en-US" b="0" dirty="0" smtClean="0"/>
              <a:t>Use a towel as cushion on the table</a:t>
            </a:r>
          </a:p>
          <a:p>
            <a:pPr marL="457200" indent="-457200">
              <a:buFont typeface="Arial" pitchFamily="34" charset="0"/>
              <a:buChar char="•"/>
            </a:pPr>
            <a:r>
              <a:rPr lang="en-US" dirty="0" smtClean="0"/>
              <a:t>Muscle/joint pain</a:t>
            </a:r>
            <a:r>
              <a:rPr lang="en-US" b="0" dirty="0" smtClean="0"/>
              <a:t>: stretching, taking breaks</a:t>
            </a:r>
            <a:endParaRPr lang="en-US" b="0" dirty="0"/>
          </a:p>
        </p:txBody>
      </p:sp>
      <p:sp>
        <p:nvSpPr>
          <p:cNvPr id="4" name="Title 3"/>
          <p:cNvSpPr>
            <a:spLocks noGrp="1"/>
          </p:cNvSpPr>
          <p:nvPr>
            <p:ph type="title"/>
          </p:nvPr>
        </p:nvSpPr>
        <p:spPr/>
        <p:txBody>
          <a:bodyPr/>
          <a:lstStyle/>
          <a:p>
            <a:r>
              <a:rPr lang="en-US" dirty="0" smtClean="0"/>
              <a:t>Reducing Ergonomic pain</a:t>
            </a:r>
            <a:endParaRPr lang="en-US" dirty="0"/>
          </a:p>
        </p:txBody>
      </p:sp>
      <p:pic>
        <p:nvPicPr>
          <p:cNvPr id="5" name="Content Placeholder 3" title="good posture"/>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4804" r="14804"/>
          <a:stretch/>
        </p:blipFill>
        <p:spPr>
          <a:xfrm>
            <a:off x="5792814" y="2067745"/>
            <a:ext cx="3430579" cy="3430562"/>
          </a:xfrm>
        </p:spPr>
      </p:pic>
      <p:pic>
        <p:nvPicPr>
          <p:cNvPr id="6" name="Picture 5" title="adjust chai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223393" y="914400"/>
            <a:ext cx="1895390" cy="2983833"/>
          </a:xfrm>
          <a:prstGeom prst="rect">
            <a:avLst/>
          </a:prstGeom>
        </p:spPr>
      </p:pic>
      <p:pic>
        <p:nvPicPr>
          <p:cNvPr id="7" name="Picture 6" title="wrist sup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pic>
        <p:nvPicPr>
          <p:cNvPr id="6" name="Content Placeholder 5" title="lean neck"/>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40607" y="1138739"/>
            <a:ext cx="2122555" cy="2240475"/>
          </a:xfrm>
        </p:spPr>
      </p:pic>
      <p:pic>
        <p:nvPicPr>
          <p:cNvPr id="11" name="Picture 10" title="turn neck"/>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2948048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Hazards: Chemical, Infection, Ergonomic</a:t>
            </a:r>
            <a:endParaRPr lang="en-US" dirty="0"/>
          </a:p>
        </p:txBody>
      </p:sp>
      <p:pic>
        <p:nvPicPr>
          <p:cNvPr id="6" name="Content Placeholder 3" title="chemica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03324" y="1454799"/>
            <a:ext cx="3946519" cy="3163556"/>
          </a:xfrm>
        </p:spPr>
      </p:pic>
      <p:pic>
        <p:nvPicPr>
          <p:cNvPr id="7" name="Content Placeholder 6" title="arm ringworm"/>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380527" y="1650476"/>
            <a:ext cx="3360976" cy="2967879"/>
          </a:xfrm>
          <a:prstGeom prst="rect">
            <a:avLst/>
          </a:prstGeom>
        </p:spPr>
      </p:pic>
      <p:pic>
        <p:nvPicPr>
          <p:cNvPr id="8" name="Content Placeholder 5" title="bad posture"/>
          <p:cNvPicPr>
            <a:picLocks noChangeAspect="1"/>
          </p:cNvPicPr>
          <p:nvPr/>
        </p:nvPicPr>
        <p:blipFill rotWithShape="1">
          <a:blip r:embed="rId5" cstate="email">
            <a:extLst>
              <a:ext uri="{28A0092B-C50C-407E-A947-70E740481C1C}">
                <a14:useLocalDpi xmlns:a14="http://schemas.microsoft.com/office/drawing/2010/main"/>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santa ana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38152" y="1416376"/>
            <a:ext cx="3921781" cy="3123540"/>
          </a:xfrm>
        </p:spPr>
      </p:pic>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en-US" sz="2400" b="0" dirty="0" smtClean="0"/>
              <a:t>Contact local OSHA offices for information, training, and help</a:t>
            </a:r>
            <a:endParaRPr lang="en-US" sz="2400" b="0" dirty="0"/>
          </a:p>
          <a:p>
            <a:pPr>
              <a:buFont typeface="Arial" pitchFamily="34" charset="0"/>
              <a:buChar char="•"/>
            </a:pPr>
            <a:r>
              <a:rPr lang="en-US" sz="2400" dirty="0" smtClean="0"/>
              <a:t>Workers: </a:t>
            </a:r>
            <a:r>
              <a:rPr lang="en-US" sz="2400" b="0" dirty="0" smtClean="0"/>
              <a:t>you may file a complaint for an OSHA inspections if you think your employer is not following OSHA standards or if your workplace has hazards</a:t>
            </a:r>
          </a:p>
          <a:p>
            <a:pPr>
              <a:buFont typeface="Arial" pitchFamily="34" charset="0"/>
              <a:buChar char="•"/>
            </a:pPr>
            <a:r>
              <a:rPr lang="en-US" sz="2400" dirty="0" smtClean="0"/>
              <a:t>Owners: </a:t>
            </a:r>
            <a:r>
              <a:rPr lang="en-US" sz="2400" b="0" dirty="0" smtClean="0"/>
              <a:t>contact private OSHA’s Consultation Program for free to find out if your salon has hazards. You will not be cited or penalized.</a:t>
            </a:r>
          </a:p>
        </p:txBody>
      </p:sp>
      <p:sp>
        <p:nvSpPr>
          <p:cNvPr id="2" name="Title 1"/>
          <p:cNvSpPr>
            <a:spLocks noGrp="1"/>
          </p:cNvSpPr>
          <p:nvPr>
            <p:ph type="title"/>
          </p:nvPr>
        </p:nvSpPr>
        <p:spPr/>
        <p:txBody>
          <a:bodyPr>
            <a:normAutofit/>
          </a:bodyPr>
          <a:lstStyle/>
          <a:p>
            <a:r>
              <a:rPr lang="en-US" dirty="0" smtClean="0"/>
              <a:t>Help from OSHA</a:t>
            </a:r>
            <a:endParaRPr lang="en-US" dirty="0"/>
          </a:p>
        </p:txBody>
      </p:sp>
    </p:spTree>
    <p:extLst>
      <p:ext uri="{BB962C8B-B14F-4D97-AF65-F5344CB8AC3E}">
        <p14:creationId xmlns:p14="http://schemas.microsoft.com/office/powerpoint/2010/main" val="4055722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minimum wage c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9811" y="962527"/>
            <a:ext cx="5006550" cy="4042556"/>
          </a:xfrm>
        </p:spPr>
      </p:pic>
      <p:sp>
        <p:nvSpPr>
          <p:cNvPr id="3" name="Content Placeholder 2"/>
          <p:cNvSpPr>
            <a:spLocks noGrp="1"/>
          </p:cNvSpPr>
          <p:nvPr>
            <p:ph sz="half" idx="2"/>
          </p:nvPr>
        </p:nvSpPr>
        <p:spPr>
          <a:xfrm>
            <a:off x="5951621" y="1097280"/>
            <a:ext cx="5727032" cy="3712464"/>
          </a:xfrm>
        </p:spPr>
        <p:txBody>
          <a:bodyPr>
            <a:normAutofit fontScale="47500" lnSpcReduction="20000"/>
          </a:bodyPr>
          <a:lstStyle/>
          <a:p>
            <a:r>
              <a:rPr lang="en-US" sz="4400" dirty="0" smtClean="0"/>
              <a:t>Employees: </a:t>
            </a:r>
          </a:p>
          <a:p>
            <a:pPr marL="571500" indent="-571500">
              <a:buFont typeface="Arial" pitchFamily="34" charset="0"/>
              <a:buChar char="•"/>
            </a:pPr>
            <a:r>
              <a:rPr lang="en-US" sz="4400" b="0" dirty="0" smtClean="0"/>
              <a:t>Employer sets work schedule/appointments</a:t>
            </a:r>
          </a:p>
          <a:p>
            <a:pPr marL="571500" indent="-571500">
              <a:buFont typeface="Arial" pitchFamily="34" charset="0"/>
              <a:buChar char="•"/>
            </a:pPr>
            <a:r>
              <a:rPr lang="en-US" sz="4400" b="0" dirty="0" smtClean="0"/>
              <a:t>Employer sets pay rate for services</a:t>
            </a:r>
          </a:p>
          <a:p>
            <a:pPr marL="571500" indent="-571500">
              <a:buFont typeface="Arial" pitchFamily="34" charset="0"/>
              <a:buChar char="•"/>
            </a:pPr>
            <a:r>
              <a:rPr lang="en-US" sz="4400" b="0" dirty="0" smtClean="0"/>
              <a:t>Employer provides supplies &amp; equipment</a:t>
            </a:r>
          </a:p>
          <a:p>
            <a:pPr marL="571500" indent="-571500">
              <a:buFont typeface="Arial" pitchFamily="34" charset="0"/>
              <a:buChar char="•"/>
            </a:pPr>
            <a:r>
              <a:rPr lang="en-US" sz="4400" b="0" dirty="0" smtClean="0"/>
              <a:t>Employer has to protect workers from workplace hazards</a:t>
            </a:r>
          </a:p>
          <a:p>
            <a:pPr marL="571500" indent="-571500">
              <a:buFont typeface="Arial" pitchFamily="34" charset="0"/>
              <a:buChar char="•"/>
            </a:pPr>
            <a:r>
              <a:rPr lang="en-US" sz="4400" b="0" dirty="0" smtClean="0"/>
              <a:t>Entitled to minimum wage and workers’ compensation (injury insurance)</a:t>
            </a:r>
          </a:p>
          <a:p>
            <a:pPr marL="571500" indent="-571500">
              <a:buFont typeface="Arial" pitchFamily="34" charset="0"/>
              <a:buChar char="•"/>
            </a:pPr>
            <a:r>
              <a:rPr lang="en-US" sz="4400" b="0" dirty="0" smtClean="0"/>
              <a:t>No rent for work station</a:t>
            </a:r>
          </a:p>
          <a:p>
            <a:pPr marL="571500" indent="-571500">
              <a:buFont typeface="Arial" pitchFamily="34" charset="0"/>
              <a:buChar char="•"/>
            </a:pPr>
            <a:r>
              <a:rPr lang="en-US" sz="4400" b="0" dirty="0" smtClean="0"/>
              <a:t>W-2 Form</a:t>
            </a:r>
          </a:p>
          <a:p>
            <a:endParaRPr lang="en-US" dirty="0" smtClean="0"/>
          </a:p>
          <a:p>
            <a:endParaRPr lang="en-US" dirty="0"/>
          </a:p>
        </p:txBody>
      </p:sp>
      <p:sp>
        <p:nvSpPr>
          <p:cNvPr id="4" name="Title 3"/>
          <p:cNvSpPr>
            <a:spLocks noGrp="1"/>
          </p:cNvSpPr>
          <p:nvPr>
            <p:ph type="title"/>
          </p:nvPr>
        </p:nvSpPr>
        <p:spPr/>
        <p:txBody>
          <a:bodyPr/>
          <a:lstStyle/>
          <a:p>
            <a:r>
              <a:rPr lang="en-US" dirty="0" smtClean="0"/>
              <a:t>Employees vs. Independent Contractors</a:t>
            </a:r>
            <a:endParaRPr lang="en-US" dirty="0"/>
          </a:p>
        </p:txBody>
      </p:sp>
    </p:spTree>
    <p:extLst>
      <p:ext uri="{BB962C8B-B14F-4D97-AF65-F5344CB8AC3E}">
        <p14:creationId xmlns:p14="http://schemas.microsoft.com/office/powerpoint/2010/main" val="2431418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pPr marL="457200" indent="-457200">
              <a:buFont typeface="Arial" pitchFamily="34" charset="0"/>
              <a:buChar char="•"/>
            </a:pPr>
            <a:r>
              <a:rPr lang="en-US" b="0" dirty="0" smtClean="0"/>
              <a:t>IV: </a:t>
            </a:r>
            <a:r>
              <a:rPr lang="en-US" b="0" dirty="0"/>
              <a:t>How can OSHA help </a:t>
            </a:r>
            <a:r>
              <a:rPr lang="en-US" b="0" dirty="0" smtClean="0"/>
              <a:t>you?</a:t>
            </a:r>
          </a:p>
          <a:p>
            <a:pPr marL="457200" indent="-457200">
              <a:buFont typeface="Arial" pitchFamily="34" charset="0"/>
              <a:buChar char="•"/>
            </a:pPr>
            <a:r>
              <a:rPr lang="en-US" b="0" dirty="0"/>
              <a:t>V</a:t>
            </a:r>
            <a:r>
              <a:rPr lang="en-US" b="0" dirty="0" smtClean="0"/>
              <a:t>: </a:t>
            </a:r>
            <a:r>
              <a:rPr lang="en-US" b="0" dirty="0"/>
              <a:t>How will </a:t>
            </a:r>
            <a:r>
              <a:rPr lang="en-US" b="0" dirty="0" smtClean="0"/>
              <a:t>we support employees?</a:t>
            </a:r>
          </a:p>
          <a:p>
            <a:pPr marL="457200" indent="-457200">
              <a:buFont typeface="Arial" pitchFamily="34" charset="0"/>
              <a:buChar char="•"/>
            </a:pPr>
            <a:r>
              <a:rPr lang="en-US" b="0" dirty="0" smtClean="0"/>
              <a:t>Lunch</a:t>
            </a:r>
          </a:p>
          <a:p>
            <a:pPr marL="457200" indent="-457200">
              <a:buFont typeface="Arial" pitchFamily="34" charset="0"/>
              <a:buChar char="•"/>
            </a:pPr>
            <a:r>
              <a:rPr lang="en-US" b="0" dirty="0" smtClean="0"/>
              <a:t>VI: Review &amp; Practice</a:t>
            </a:r>
          </a:p>
          <a:p>
            <a:pPr marL="457200" indent="-457200">
              <a:buFont typeface="Arial" pitchFamily="34" charset="0"/>
              <a:buChar char="•"/>
            </a:pPr>
            <a:r>
              <a:rPr lang="en-US" b="0" dirty="0" smtClean="0"/>
              <a:t>Post-Test Survey</a:t>
            </a:r>
          </a:p>
          <a:p>
            <a:pPr marL="457200" indent="-457200">
              <a:buFont typeface="Arial" pitchFamily="34" charset="0"/>
              <a:buChar char="•"/>
            </a:pPr>
            <a:r>
              <a:rPr lang="en-US" b="0" dirty="0" smtClean="0"/>
              <a:t>Conclusion</a:t>
            </a:r>
            <a:endParaRPr lang="en-US" b="0" dirty="0"/>
          </a:p>
        </p:txBody>
      </p:sp>
      <p:sp>
        <p:nvSpPr>
          <p:cNvPr id="4" name="Title 3"/>
          <p:cNvSpPr>
            <a:spLocks noGrp="1"/>
          </p:cNvSpPr>
          <p:nvPr>
            <p:ph type="title"/>
          </p:nvPr>
        </p:nvSpPr>
        <p:spPr/>
        <p:txBody>
          <a:bodyPr>
            <a:normAutofit/>
          </a:bodyPr>
          <a:lstStyle/>
          <a:p>
            <a:r>
              <a:rPr lang="en-US" dirty="0" smtClean="0"/>
              <a:t>Agenda Day 2</a:t>
            </a:r>
            <a:endParaRPr lang="en-US" dirty="0"/>
          </a:p>
        </p:txBody>
      </p:sp>
      <p:sp>
        <p:nvSpPr>
          <p:cNvPr id="3" name="Content Placeholder 2"/>
          <p:cNvSpPr>
            <a:spLocks noGrp="1"/>
          </p:cNvSpPr>
          <p:nvPr>
            <p:ph sz="half" idx="1"/>
          </p:nvPr>
        </p:nvSpPr>
        <p:spPr/>
        <p:txBody>
          <a:bodyPr>
            <a:normAutofit lnSpcReduction="10000"/>
          </a:bodyPr>
          <a:lstStyle/>
          <a:p>
            <a:r>
              <a:rPr lang="en-US" sz="4800" dirty="0" smtClean="0"/>
              <a:t>O </a:t>
            </a:r>
            <a:r>
              <a:rPr lang="en-US" sz="4800" b="0" dirty="0" err="1" smtClean="0"/>
              <a:t>ccupational</a:t>
            </a:r>
            <a:endParaRPr lang="en-US" sz="4800" b="0" dirty="0" smtClean="0"/>
          </a:p>
          <a:p>
            <a:r>
              <a:rPr lang="en-US" sz="4800" dirty="0" smtClean="0"/>
              <a:t>S </a:t>
            </a:r>
            <a:r>
              <a:rPr lang="en-US" sz="4800" b="0" dirty="0" err="1" smtClean="0"/>
              <a:t>afety</a:t>
            </a:r>
            <a:r>
              <a:rPr lang="en-US" sz="4800" b="0" dirty="0" smtClean="0"/>
              <a:t> and </a:t>
            </a:r>
          </a:p>
          <a:p>
            <a:r>
              <a:rPr lang="en-US" sz="4800" dirty="0" smtClean="0"/>
              <a:t>H </a:t>
            </a:r>
            <a:r>
              <a:rPr lang="en-US" sz="4800" b="0" dirty="0" err="1" smtClean="0"/>
              <a:t>ealth</a:t>
            </a:r>
            <a:endParaRPr lang="en-US" sz="4800" b="0" dirty="0" smtClean="0"/>
          </a:p>
          <a:p>
            <a:r>
              <a:rPr lang="en-US" sz="4800" dirty="0" smtClean="0"/>
              <a:t>A </a:t>
            </a:r>
            <a:r>
              <a:rPr lang="en-US" sz="4800" b="0" dirty="0" err="1" smtClean="0"/>
              <a:t>dministration</a:t>
            </a:r>
            <a:endParaRPr lang="en-US" sz="4800" b="0" dirty="0"/>
          </a:p>
        </p:txBody>
      </p:sp>
    </p:spTree>
    <p:extLst>
      <p:ext uri="{BB962C8B-B14F-4D97-AF65-F5344CB8AC3E}">
        <p14:creationId xmlns:p14="http://schemas.microsoft.com/office/powerpoint/2010/main" val="626982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438274" cy="3712464"/>
          </a:xfrm>
        </p:spPr>
        <p:txBody>
          <a:bodyPr>
            <a:normAutofit fontScale="92500" lnSpcReduction="10000"/>
          </a:bodyPr>
          <a:lstStyle/>
          <a:p>
            <a:pPr lvl="0"/>
            <a:r>
              <a:rPr lang="en-US" sz="2400" dirty="0" smtClean="0"/>
              <a:t>Independent </a:t>
            </a:r>
            <a:r>
              <a:rPr lang="en-US" sz="2400" dirty="0"/>
              <a:t>Contractors: </a:t>
            </a:r>
            <a:endParaRPr lang="en-US" sz="2400" dirty="0" smtClean="0"/>
          </a:p>
          <a:p>
            <a:pPr lvl="1"/>
            <a:r>
              <a:rPr lang="en-US" dirty="0"/>
              <a:t>Have your own business license</a:t>
            </a:r>
          </a:p>
          <a:p>
            <a:pPr lvl="1"/>
            <a:r>
              <a:rPr lang="en-US" dirty="0" smtClean="0"/>
              <a:t>Rent </a:t>
            </a:r>
            <a:r>
              <a:rPr lang="en-US" dirty="0"/>
              <a:t>their station</a:t>
            </a:r>
          </a:p>
          <a:p>
            <a:pPr lvl="1"/>
            <a:r>
              <a:rPr lang="en-US" dirty="0" smtClean="0"/>
              <a:t>Buy </a:t>
            </a:r>
            <a:r>
              <a:rPr lang="en-US" dirty="0"/>
              <a:t>their own supplies and tools</a:t>
            </a:r>
          </a:p>
          <a:p>
            <a:pPr lvl="1"/>
            <a:r>
              <a:rPr lang="en-US" dirty="0" smtClean="0"/>
              <a:t>Have </a:t>
            </a:r>
            <a:r>
              <a:rPr lang="en-US" dirty="0"/>
              <a:t>your own customers</a:t>
            </a:r>
          </a:p>
          <a:p>
            <a:pPr lvl="1"/>
            <a:r>
              <a:rPr lang="en-US" dirty="0" smtClean="0"/>
              <a:t>Set </a:t>
            </a:r>
            <a:r>
              <a:rPr lang="en-US" dirty="0"/>
              <a:t>your own schedule &amp; appointments</a:t>
            </a:r>
          </a:p>
          <a:p>
            <a:pPr lvl="1"/>
            <a:r>
              <a:rPr lang="en-US" dirty="0" smtClean="0"/>
              <a:t>Set </a:t>
            </a:r>
            <a:r>
              <a:rPr lang="en-US" dirty="0"/>
              <a:t>your own pay rate</a:t>
            </a:r>
          </a:p>
          <a:p>
            <a:pPr lvl="1"/>
            <a:r>
              <a:rPr lang="en-US" dirty="0" smtClean="0"/>
              <a:t>Receive </a:t>
            </a:r>
            <a:r>
              <a:rPr lang="en-US" dirty="0"/>
              <a:t>clients’ payments </a:t>
            </a:r>
            <a:r>
              <a:rPr lang="en-US" dirty="0" smtClean="0"/>
              <a:t>directly</a:t>
            </a:r>
          </a:p>
          <a:p>
            <a:pPr lvl="1"/>
            <a:r>
              <a:rPr lang="en-US" dirty="0" smtClean="0"/>
              <a:t>IRS Form 1099</a:t>
            </a:r>
          </a:p>
          <a:p>
            <a:pPr lvl="1"/>
            <a:r>
              <a:rPr lang="en-US" dirty="0" smtClean="0"/>
              <a:t>IRS Form 1044 C/ 1044 C-EZ</a:t>
            </a:r>
            <a:endParaRPr lang="en-US" dirty="0"/>
          </a:p>
        </p:txBody>
      </p:sp>
      <p:sp>
        <p:nvSpPr>
          <p:cNvPr id="4" name="Title 3"/>
          <p:cNvSpPr>
            <a:spLocks noGrp="1"/>
          </p:cNvSpPr>
          <p:nvPr>
            <p:ph type="title"/>
          </p:nvPr>
        </p:nvSpPr>
        <p:spPr/>
        <p:txBody>
          <a:bodyPr/>
          <a:lstStyle/>
          <a:p>
            <a:r>
              <a:rPr lang="en-US" dirty="0" smtClean="0"/>
              <a:t> Employees vs. Independent Contractors cont.</a:t>
            </a:r>
            <a:endParaRPr lang="en-US" dirty="0"/>
          </a:p>
        </p:txBody>
      </p:sp>
      <p:pic>
        <p:nvPicPr>
          <p:cNvPr id="6" name="Content Placeholder 5" title="employee typ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14349" y="1299410"/>
            <a:ext cx="4758361" cy="2853323"/>
          </a:xfrm>
        </p:spPr>
      </p:pic>
    </p:spTree>
    <p:extLst>
      <p:ext uri="{BB962C8B-B14F-4D97-AF65-F5344CB8AC3E}">
        <p14:creationId xmlns:p14="http://schemas.microsoft.com/office/powerpoint/2010/main" val="194292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Employees </a:t>
            </a:r>
            <a:r>
              <a:rPr lang="en-US" dirty="0"/>
              <a:t>vs. Independent Contractors</a:t>
            </a:r>
          </a:p>
        </p:txBody>
      </p:sp>
      <p:pic>
        <p:nvPicPr>
          <p:cNvPr id="5" name="Content Placeholder 5" title="employee typ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22481" y="1706227"/>
            <a:ext cx="4267200" cy="2558801"/>
          </a:xfrm>
        </p:spPr>
      </p:pic>
      <p:sp>
        <p:nvSpPr>
          <p:cNvPr id="7" name="Content Placeholder 6"/>
          <p:cNvSpPr>
            <a:spLocks noGrp="1"/>
          </p:cNvSpPr>
          <p:nvPr>
            <p:ph sz="half" idx="1"/>
          </p:nvPr>
        </p:nvSpPr>
        <p:spPr>
          <a:xfrm>
            <a:off x="705852" y="962526"/>
            <a:ext cx="6529137" cy="3847218"/>
          </a:xfrm>
        </p:spPr>
        <p:txBody>
          <a:bodyPr>
            <a:noAutofit/>
          </a:bodyPr>
          <a:lstStyle/>
          <a:p>
            <a:pPr lvl="1"/>
            <a:r>
              <a:rPr lang="en-US" sz="2800" dirty="0"/>
              <a:t>If your </a:t>
            </a:r>
            <a:r>
              <a:rPr lang="en-US" sz="2800" dirty="0" smtClean="0"/>
              <a:t>employee is a </a:t>
            </a:r>
            <a:r>
              <a:rPr lang="en-US" sz="2800" dirty="0" err="1" smtClean="0"/>
              <a:t>payrolled</a:t>
            </a:r>
            <a:r>
              <a:rPr lang="en-US" sz="2800" dirty="0" smtClean="0"/>
              <a:t> employee, what should you provide for them?</a:t>
            </a:r>
            <a:endParaRPr lang="en-US" sz="2800" dirty="0"/>
          </a:p>
          <a:p>
            <a:pPr lvl="2"/>
            <a:r>
              <a:rPr lang="en-US" sz="2800" dirty="0" smtClean="0"/>
              <a:t>What is their responsibility?</a:t>
            </a:r>
            <a:endParaRPr lang="en-US" sz="2800" dirty="0"/>
          </a:p>
          <a:p>
            <a:pPr lvl="1"/>
            <a:r>
              <a:rPr lang="en-US" sz="2800" dirty="0"/>
              <a:t>If your employee is </a:t>
            </a:r>
            <a:r>
              <a:rPr lang="en-US" sz="2800" dirty="0" smtClean="0"/>
              <a:t>an independent contractor, </a:t>
            </a:r>
            <a:r>
              <a:rPr lang="en-US" sz="2800" dirty="0"/>
              <a:t>what should you provide for them?</a:t>
            </a:r>
          </a:p>
          <a:p>
            <a:pPr lvl="2"/>
            <a:r>
              <a:rPr lang="en-US" sz="2800" dirty="0"/>
              <a:t>What is their responsibility</a:t>
            </a:r>
            <a:r>
              <a:rPr lang="en-US" sz="2800" dirty="0" smtClean="0"/>
              <a:t>?</a:t>
            </a:r>
            <a:endParaRPr lang="en-US" sz="2800" dirty="0"/>
          </a:p>
        </p:txBody>
      </p:sp>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Employees vs. Independent </a:t>
            </a:r>
            <a:r>
              <a:rPr lang="en-US" dirty="0" smtClean="0"/>
              <a:t>Contractors - continued</a:t>
            </a:r>
            <a:endParaRPr lang="en-US" dirty="0"/>
          </a:p>
        </p:txBody>
      </p:sp>
      <p:pic>
        <p:nvPicPr>
          <p:cNvPr id="5" name="Content Placeholder 5" title="employee typ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22481" y="1706227"/>
            <a:ext cx="4267200" cy="2558801"/>
          </a:xfrm>
        </p:spPr>
      </p:pic>
      <p:sp>
        <p:nvSpPr>
          <p:cNvPr id="7" name="Content Placeholder 6"/>
          <p:cNvSpPr>
            <a:spLocks noGrp="1"/>
          </p:cNvSpPr>
          <p:nvPr>
            <p:ph sz="half" idx="1"/>
          </p:nvPr>
        </p:nvSpPr>
        <p:spPr>
          <a:xfrm>
            <a:off x="705852" y="962526"/>
            <a:ext cx="6529137" cy="3847218"/>
          </a:xfrm>
        </p:spPr>
        <p:txBody>
          <a:bodyPr>
            <a:noAutofit/>
          </a:bodyPr>
          <a:lstStyle/>
          <a:p>
            <a:pPr lvl="1"/>
            <a:r>
              <a:rPr lang="en-US" sz="2800" dirty="0"/>
              <a:t>If your employer gives you IRS Form 1099, instead of a W-2, does that mean you are an independent contractor</a:t>
            </a:r>
            <a:r>
              <a:rPr lang="en-US" sz="2800" dirty="0" smtClean="0"/>
              <a:t>?</a:t>
            </a:r>
          </a:p>
          <a:p>
            <a:pPr marL="0" lvl="1" indent="0">
              <a:buNone/>
            </a:pPr>
            <a:endParaRPr lang="en-US" sz="2800" dirty="0"/>
          </a:p>
          <a:p>
            <a:pPr lvl="1"/>
            <a:r>
              <a:rPr lang="en-US" sz="2800" dirty="0"/>
              <a:t>If your employer tells you that you are an independent contractor, does that mean you are an independent contractor</a:t>
            </a:r>
            <a:r>
              <a:rPr lang="en-US" sz="2800" dirty="0" smtClean="0"/>
              <a:t>?</a:t>
            </a:r>
            <a:endParaRPr lang="en-US" sz="2800" dirty="0"/>
          </a:p>
        </p:txBody>
      </p:sp>
    </p:spTree>
    <p:extLst>
      <p:ext uri="{BB962C8B-B14F-4D97-AF65-F5344CB8AC3E}">
        <p14:creationId xmlns:p14="http://schemas.microsoft.com/office/powerpoint/2010/main" val="3248503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smtClean="0"/>
              <a:t>Group 1: </a:t>
            </a:r>
          </a:p>
          <a:p>
            <a:pPr marL="0" lvl="1" indent="0">
              <a:buNone/>
            </a:pPr>
            <a:r>
              <a:rPr lang="en-US" sz="2200" b="0" dirty="0"/>
              <a:t>Dung just finished beauty </a:t>
            </a:r>
            <a:r>
              <a:rPr lang="en-US" sz="2200" b="0" dirty="0" smtClean="0"/>
              <a:t>school. She </a:t>
            </a:r>
            <a:r>
              <a:rPr lang="en-US" sz="2200" b="0" dirty="0"/>
              <a:t>was hired in a nail salon </a:t>
            </a:r>
            <a:r>
              <a:rPr lang="en-US" sz="2200" b="0" dirty="0" smtClean="0"/>
              <a:t>and her </a:t>
            </a:r>
            <a:r>
              <a:rPr lang="en-US" sz="2200" b="0" dirty="0"/>
              <a:t>employer charges her $80 </a:t>
            </a:r>
            <a:r>
              <a:rPr lang="en-US" sz="2200" b="0" dirty="0" smtClean="0"/>
              <a:t>per week </a:t>
            </a:r>
            <a:r>
              <a:rPr lang="en-US" sz="2200" b="0" dirty="0"/>
              <a:t>for the table. Her employer </a:t>
            </a:r>
            <a:r>
              <a:rPr lang="en-US" sz="2200" b="0" dirty="0" smtClean="0"/>
              <a:t>tells her </a:t>
            </a:r>
            <a:r>
              <a:rPr lang="en-US" sz="2200" b="0" dirty="0"/>
              <a:t>to buy her tools and start </a:t>
            </a:r>
            <a:r>
              <a:rPr lang="en-US" sz="2200" b="0" dirty="0" smtClean="0"/>
              <a:t>inviting new </a:t>
            </a:r>
            <a:r>
              <a:rPr lang="en-US" sz="2200" b="0" dirty="0"/>
              <a:t>clients in. Her employer does </a:t>
            </a:r>
            <a:r>
              <a:rPr lang="en-US" sz="2200" b="0" dirty="0" smtClean="0"/>
              <a:t>not mention </a:t>
            </a:r>
            <a:r>
              <a:rPr lang="en-US" sz="2200" b="0" dirty="0"/>
              <a:t>any safety training or </a:t>
            </a:r>
            <a:r>
              <a:rPr lang="en-US" sz="2200" b="0" dirty="0" smtClean="0"/>
              <a:t>provide safety </a:t>
            </a:r>
            <a:r>
              <a:rPr lang="en-US" sz="2200" b="0" dirty="0"/>
              <a:t>equipment. </a:t>
            </a:r>
            <a:endParaRPr lang="en-US" sz="2200" dirty="0"/>
          </a:p>
          <a:p>
            <a:pPr marL="0" lvl="1" indent="0">
              <a:buNone/>
            </a:pPr>
            <a:endParaRPr lang="en-US" sz="2200" b="1" dirty="0" smtClean="0"/>
          </a:p>
          <a:p>
            <a:pPr marL="0" lvl="1" indent="0">
              <a:buNone/>
            </a:pPr>
            <a:r>
              <a:rPr lang="en-US" sz="2200" b="1" dirty="0" smtClean="0"/>
              <a:t>Is </a:t>
            </a:r>
            <a:r>
              <a:rPr lang="en-US" sz="2200" b="1" dirty="0"/>
              <a:t>Dung an </a:t>
            </a:r>
            <a:r>
              <a:rPr lang="en-US" sz="2200" b="1" dirty="0" smtClean="0"/>
              <a:t>employee </a:t>
            </a:r>
            <a:r>
              <a:rPr lang="en-US" sz="2200" b="1" dirty="0"/>
              <a:t>or independent contractor?</a:t>
            </a:r>
          </a:p>
        </p:txBody>
      </p:sp>
      <p:sp>
        <p:nvSpPr>
          <p:cNvPr id="3" name="Content Placeholder 2"/>
          <p:cNvSpPr>
            <a:spLocks noGrp="1"/>
          </p:cNvSpPr>
          <p:nvPr>
            <p:ph sz="half" idx="2"/>
          </p:nvPr>
        </p:nvSpPr>
        <p:spPr>
          <a:xfrm>
            <a:off x="4395537" y="1155034"/>
            <a:ext cx="3737810" cy="5051936"/>
          </a:xfrm>
        </p:spPr>
        <p:txBody>
          <a:bodyPr>
            <a:normAutofit fontScale="92500" lnSpcReduction="10000"/>
          </a:bodyPr>
          <a:lstStyle/>
          <a:p>
            <a:r>
              <a:rPr lang="en-US" sz="2400" dirty="0" smtClean="0"/>
              <a:t>Group 2: </a:t>
            </a:r>
          </a:p>
          <a:p>
            <a:pPr marL="0" lvl="1" indent="0">
              <a:buNone/>
            </a:pPr>
            <a:r>
              <a:rPr lang="en-US" dirty="0"/>
              <a:t>You are an employee in a salon. You and </a:t>
            </a:r>
            <a:r>
              <a:rPr lang="en-US" dirty="0" smtClean="0"/>
              <a:t>your coworkers </a:t>
            </a:r>
            <a:r>
              <a:rPr lang="en-US" dirty="0"/>
              <a:t>are frequently getting headaches from the </a:t>
            </a:r>
            <a:r>
              <a:rPr lang="en-US" dirty="0" smtClean="0"/>
              <a:t>chemical </a:t>
            </a:r>
            <a:r>
              <a:rPr lang="en-US" dirty="0"/>
              <a:t>fumes. Your daughter, who has asthma, </a:t>
            </a:r>
            <a:r>
              <a:rPr lang="en-US" dirty="0" smtClean="0"/>
              <a:t>often </a:t>
            </a:r>
            <a:r>
              <a:rPr lang="en-US" dirty="0"/>
              <a:t>needs to use her inhaler while she waits for you </a:t>
            </a:r>
            <a:r>
              <a:rPr lang="en-US" dirty="0" smtClean="0"/>
              <a:t>to </a:t>
            </a:r>
            <a:r>
              <a:rPr lang="en-US" dirty="0"/>
              <a:t>finish work. There are no fans in the salon and the </a:t>
            </a:r>
            <a:r>
              <a:rPr lang="en-US" dirty="0" smtClean="0"/>
              <a:t>HVAC </a:t>
            </a:r>
            <a:r>
              <a:rPr lang="en-US" dirty="0"/>
              <a:t>system is broken. </a:t>
            </a:r>
            <a:endParaRPr lang="en-US" dirty="0" smtClean="0"/>
          </a:p>
          <a:p>
            <a:pPr marL="0" lvl="1" indent="0">
              <a:buNone/>
            </a:pPr>
            <a:endParaRPr lang="en-US" b="1" dirty="0"/>
          </a:p>
          <a:p>
            <a:pPr marL="0" lvl="1" indent="0">
              <a:buNone/>
            </a:pPr>
            <a:r>
              <a:rPr lang="en-US" b="1" dirty="0" smtClean="0"/>
              <a:t>Do </a:t>
            </a:r>
            <a:r>
              <a:rPr lang="en-US" b="1" dirty="0"/>
              <a:t>you have the right to ask </a:t>
            </a:r>
            <a:r>
              <a:rPr lang="en-US" b="1" dirty="0" smtClean="0"/>
              <a:t>your </a:t>
            </a:r>
            <a:r>
              <a:rPr lang="en-US" b="1" dirty="0"/>
              <a:t>employer to bring fans into the salon</a:t>
            </a:r>
            <a:r>
              <a:rPr lang="en-US" dirty="0" smtClean="0"/>
              <a:t>?</a:t>
            </a:r>
          </a:p>
        </p:txBody>
      </p:sp>
      <p:sp>
        <p:nvSpPr>
          <p:cNvPr id="4" name="Title 3"/>
          <p:cNvSpPr>
            <a:spLocks noGrp="1"/>
          </p:cNvSpPr>
          <p:nvPr>
            <p:ph type="title"/>
          </p:nvPr>
        </p:nvSpPr>
        <p:spPr/>
        <p:txBody>
          <a:bodyPr/>
          <a:lstStyle/>
          <a:p>
            <a:r>
              <a:rPr lang="en-US" dirty="0" smtClean="0"/>
              <a:t>Role Play cont.</a:t>
            </a:r>
            <a:endParaRPr lang="en-US" dirty="0"/>
          </a:p>
        </p:txBody>
      </p:sp>
      <p:sp>
        <p:nvSpPr>
          <p:cNvPr id="6" name="TextBox 5"/>
          <p:cNvSpPr txBox="1"/>
          <p:nvPr/>
        </p:nvSpPr>
        <p:spPr>
          <a:xfrm>
            <a:off x="8293769" y="1155034"/>
            <a:ext cx="3096126" cy="4770537"/>
          </a:xfrm>
          <a:prstGeom prst="rect">
            <a:avLst/>
          </a:prstGeom>
          <a:noFill/>
        </p:spPr>
        <p:txBody>
          <a:bodyPr wrap="square" rtlCol="0">
            <a:spAutoFit/>
          </a:bodyPr>
          <a:lstStyle/>
          <a:p>
            <a:pPr marL="342900" lvl="2" indent="-342900">
              <a:spcBef>
                <a:spcPts val="800"/>
              </a:spcBef>
              <a:buClrTx/>
              <a:buNone/>
            </a:pPr>
            <a:r>
              <a:rPr lang="en-US" sz="2200" b="1" dirty="0"/>
              <a:t>Group 3:</a:t>
            </a:r>
          </a:p>
          <a:p>
            <a:pPr marL="0" lvl="1" indent="0">
              <a:buNone/>
            </a:pPr>
            <a:r>
              <a:rPr lang="en-US" sz="2200" dirty="0"/>
              <a:t>You are the employer of a salon. Business is slow because customers have complained about the unsafe conditions of the salon.  However you are unsure of what workplace hazards are. </a:t>
            </a:r>
          </a:p>
          <a:p>
            <a:pPr marL="0" lvl="1" indent="0">
              <a:buNone/>
            </a:pPr>
            <a:endParaRPr lang="en-US" sz="2200" dirty="0" smtClean="0"/>
          </a:p>
          <a:p>
            <a:pPr marL="0" lvl="1" indent="0">
              <a:buNone/>
            </a:pPr>
            <a:endParaRPr lang="en-US" sz="2200" dirty="0"/>
          </a:p>
          <a:p>
            <a:pPr marL="0" lvl="1" indent="0">
              <a:buNone/>
            </a:pPr>
            <a:endParaRPr lang="en-US" sz="2200" dirty="0"/>
          </a:p>
          <a:p>
            <a:pPr marL="0" lvl="1" indent="0">
              <a:buNone/>
            </a:pPr>
            <a:r>
              <a:rPr lang="en-US" sz="2200" b="1" dirty="0"/>
              <a:t>What can you do?</a:t>
            </a: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0" y="1097279"/>
            <a:ext cx="5053263" cy="3972025"/>
          </a:xfrm>
        </p:spPr>
        <p:txBody>
          <a:bodyPr>
            <a:noAutofit/>
          </a:bodyPr>
          <a:lstStyle/>
          <a:p>
            <a:r>
              <a:rPr lang="en-US" sz="2000" dirty="0" smtClean="0"/>
              <a:t>Group 1: </a:t>
            </a:r>
          </a:p>
          <a:p>
            <a:pPr marL="0" lvl="1" indent="0">
              <a:buNone/>
            </a:pPr>
            <a:r>
              <a:rPr lang="en-US" sz="2000" b="0" dirty="0"/>
              <a:t>Dung just finished beauty </a:t>
            </a:r>
            <a:r>
              <a:rPr lang="en-US" sz="2000" b="0" dirty="0" smtClean="0"/>
              <a:t>school. She </a:t>
            </a:r>
            <a:r>
              <a:rPr lang="en-US" sz="2000" b="0" dirty="0"/>
              <a:t>was hired in a nail salon </a:t>
            </a:r>
            <a:r>
              <a:rPr lang="en-US" sz="2000" b="0" dirty="0" smtClean="0"/>
              <a:t>and her </a:t>
            </a:r>
            <a:r>
              <a:rPr lang="en-US" sz="2000" b="0" dirty="0"/>
              <a:t>employer charges her $80 </a:t>
            </a:r>
            <a:r>
              <a:rPr lang="en-US" sz="2000" b="0" dirty="0" smtClean="0"/>
              <a:t>per week </a:t>
            </a:r>
            <a:r>
              <a:rPr lang="en-US" sz="2000" b="0" dirty="0"/>
              <a:t>for the table. Her employer </a:t>
            </a:r>
            <a:r>
              <a:rPr lang="en-US" sz="2000" b="0" dirty="0" smtClean="0"/>
              <a:t>tells her </a:t>
            </a:r>
            <a:r>
              <a:rPr lang="en-US" sz="2000" b="0" dirty="0"/>
              <a:t>to buy her tools and start </a:t>
            </a:r>
            <a:r>
              <a:rPr lang="en-US" sz="2000" b="0" dirty="0" smtClean="0"/>
              <a:t>inviting new </a:t>
            </a:r>
            <a:r>
              <a:rPr lang="en-US" sz="2000" b="0" dirty="0"/>
              <a:t>clients in. Her employer does </a:t>
            </a:r>
            <a:r>
              <a:rPr lang="en-US" sz="2000" b="0" dirty="0" smtClean="0"/>
              <a:t>not mention </a:t>
            </a:r>
            <a:r>
              <a:rPr lang="en-US" sz="2000" b="0" dirty="0"/>
              <a:t>any safety training or </a:t>
            </a:r>
            <a:r>
              <a:rPr lang="en-US" sz="2000" b="0" dirty="0" smtClean="0"/>
              <a:t>provide safety </a:t>
            </a:r>
            <a:r>
              <a:rPr lang="en-US" sz="2000" b="0" dirty="0"/>
              <a:t>equipment. </a:t>
            </a:r>
            <a:endParaRPr lang="en-US" sz="2000" dirty="0"/>
          </a:p>
          <a:p>
            <a:pPr marL="0" lvl="1" indent="0">
              <a:buNone/>
            </a:pPr>
            <a:endParaRPr lang="en-US" sz="2000" b="1" dirty="0" smtClean="0"/>
          </a:p>
          <a:p>
            <a:pPr marL="0" lvl="1" indent="0">
              <a:buNone/>
            </a:pPr>
            <a:r>
              <a:rPr lang="en-US" sz="2000" b="1" dirty="0" smtClean="0"/>
              <a:t>Is </a:t>
            </a:r>
            <a:r>
              <a:rPr lang="en-US" sz="2000" b="1" dirty="0"/>
              <a:t>Dung an </a:t>
            </a:r>
            <a:r>
              <a:rPr lang="en-US" sz="2000" b="1" dirty="0" smtClean="0"/>
              <a:t>employee </a:t>
            </a:r>
            <a:r>
              <a:rPr lang="en-US" sz="2000" b="1" dirty="0"/>
              <a:t>or independent contractor</a:t>
            </a:r>
            <a:r>
              <a:rPr lang="en-US" sz="2000" b="1" dirty="0" smtClean="0"/>
              <a:t>?</a:t>
            </a:r>
          </a:p>
          <a:p>
            <a:pPr marL="0" lvl="1" indent="0">
              <a:buNone/>
            </a:pPr>
            <a:r>
              <a:rPr lang="en-US" sz="2000" b="1" dirty="0">
                <a:solidFill>
                  <a:srgbClr val="FF0000"/>
                </a:solidFill>
              </a:rPr>
              <a:t>Independent </a:t>
            </a:r>
            <a:r>
              <a:rPr lang="en-US" sz="2000" b="1" dirty="0" smtClean="0">
                <a:solidFill>
                  <a:srgbClr val="FF0000"/>
                </a:solidFill>
              </a:rPr>
              <a:t>contractor</a:t>
            </a:r>
          </a:p>
          <a:p>
            <a:pPr marL="0" lvl="1" indent="0">
              <a:buNone/>
            </a:pPr>
            <a:endParaRPr lang="en-US" sz="2000" b="1" dirty="0"/>
          </a:p>
        </p:txBody>
      </p:sp>
      <p:sp>
        <p:nvSpPr>
          <p:cNvPr id="3" name="Content Placeholder 2"/>
          <p:cNvSpPr>
            <a:spLocks noGrp="1"/>
          </p:cNvSpPr>
          <p:nvPr>
            <p:ph sz="half" idx="2"/>
          </p:nvPr>
        </p:nvSpPr>
        <p:spPr>
          <a:xfrm>
            <a:off x="5887453" y="1097280"/>
            <a:ext cx="5486400" cy="3712464"/>
          </a:xfrm>
        </p:spPr>
        <p:txBody>
          <a:bodyPr>
            <a:normAutofit fontScale="92500" lnSpcReduction="10000"/>
          </a:bodyPr>
          <a:lstStyle/>
          <a:p>
            <a:r>
              <a:rPr lang="en-US" sz="2000" dirty="0" smtClean="0"/>
              <a:t>Group 2: </a:t>
            </a:r>
          </a:p>
          <a:p>
            <a:pPr marL="0" lvl="1" indent="0">
              <a:buNone/>
            </a:pPr>
            <a:r>
              <a:rPr lang="en-US" sz="2000" dirty="0"/>
              <a:t>You are an employee in a salon. You and </a:t>
            </a:r>
            <a:r>
              <a:rPr lang="en-US" sz="2000" dirty="0" smtClean="0"/>
              <a:t>your coworkers </a:t>
            </a:r>
            <a:r>
              <a:rPr lang="en-US" sz="2000" dirty="0"/>
              <a:t>are frequently getting headaches from the </a:t>
            </a:r>
            <a:r>
              <a:rPr lang="en-US" sz="2000" dirty="0" smtClean="0"/>
              <a:t>chemical </a:t>
            </a:r>
            <a:r>
              <a:rPr lang="en-US" sz="2000" dirty="0"/>
              <a:t>fumes. Your daughter, who has asthma, </a:t>
            </a:r>
            <a:r>
              <a:rPr lang="en-US" sz="2000" dirty="0" smtClean="0"/>
              <a:t>often </a:t>
            </a:r>
            <a:r>
              <a:rPr lang="en-US" sz="2000" dirty="0"/>
              <a:t>needs to use her inhaler while she waits for you </a:t>
            </a:r>
            <a:r>
              <a:rPr lang="en-US" sz="2000" dirty="0" smtClean="0"/>
              <a:t>to </a:t>
            </a:r>
            <a:r>
              <a:rPr lang="en-US" sz="2000" dirty="0"/>
              <a:t>finish work. There are no fans in the salon and the </a:t>
            </a:r>
            <a:r>
              <a:rPr lang="en-US" sz="2000" dirty="0" smtClean="0"/>
              <a:t>HVAC </a:t>
            </a:r>
            <a:r>
              <a:rPr lang="en-US" sz="2000" dirty="0"/>
              <a:t>system is broken. </a:t>
            </a:r>
            <a:endParaRPr lang="en-US" sz="2000" dirty="0" smtClean="0"/>
          </a:p>
          <a:p>
            <a:pPr marL="0" lvl="1" indent="0">
              <a:buNone/>
            </a:pPr>
            <a:endParaRPr lang="en-US" sz="2000" b="1" dirty="0"/>
          </a:p>
          <a:p>
            <a:pPr marL="0" lvl="1" indent="0">
              <a:buNone/>
            </a:pPr>
            <a:r>
              <a:rPr lang="en-US" sz="2000" b="1" dirty="0" smtClean="0"/>
              <a:t>Do </a:t>
            </a:r>
            <a:r>
              <a:rPr lang="en-US" sz="2000" b="1" dirty="0"/>
              <a:t>you have the right to ask </a:t>
            </a:r>
            <a:r>
              <a:rPr lang="en-US" sz="2000" b="1" dirty="0" smtClean="0"/>
              <a:t>your </a:t>
            </a:r>
            <a:r>
              <a:rPr lang="en-US" sz="2000" b="1" dirty="0"/>
              <a:t>employer to bring </a:t>
            </a:r>
            <a:r>
              <a:rPr lang="en-US" sz="2000" b="1" dirty="0" smtClean="0"/>
              <a:t>fans </a:t>
            </a:r>
            <a:r>
              <a:rPr lang="en-US" sz="2000" b="1" dirty="0"/>
              <a:t>into the salon</a:t>
            </a:r>
            <a:r>
              <a:rPr lang="en-US" sz="2000" dirty="0" smtClean="0"/>
              <a:t>?</a:t>
            </a:r>
          </a:p>
          <a:p>
            <a:pPr marL="0" lvl="1" indent="0">
              <a:buNone/>
            </a:pPr>
            <a:r>
              <a:rPr lang="en-US" sz="2000" b="1" dirty="0">
                <a:solidFill>
                  <a:srgbClr val="FF0000"/>
                </a:solidFill>
              </a:rPr>
              <a:t>Yes. Employers are required to protect their employees from workplace hazards, such as poor ventilation. </a:t>
            </a:r>
            <a:endParaRPr lang="en-US" sz="2000" dirty="0">
              <a:solidFill>
                <a:srgbClr val="FF0000"/>
              </a:solidFill>
            </a:endParaRPr>
          </a:p>
        </p:txBody>
      </p:sp>
      <p:sp>
        <p:nvSpPr>
          <p:cNvPr id="4" name="Title 3"/>
          <p:cNvSpPr>
            <a:spLocks noGrp="1"/>
          </p:cNvSpPr>
          <p:nvPr>
            <p:ph type="title"/>
          </p:nvPr>
        </p:nvSpPr>
        <p:spPr/>
        <p:txBody>
          <a:bodyPr/>
          <a:lstStyle/>
          <a:p>
            <a:r>
              <a:rPr lang="en-US" dirty="0" smtClean="0"/>
              <a:t>Role Play (</a:t>
            </a:r>
            <a:r>
              <a:rPr lang="en-US" dirty="0" err="1" smtClean="0"/>
              <a:t>cont</a:t>
            </a:r>
            <a:r>
              <a:rPr lang="en-US" dirty="0" smtClean="0"/>
              <a:t>)</a:t>
            </a:r>
            <a:endParaRPr lang="en-US" dirty="0"/>
          </a:p>
        </p:txBody>
      </p:sp>
    </p:spTree>
    <p:extLst>
      <p:ext uri="{BB962C8B-B14F-4D97-AF65-F5344CB8AC3E}">
        <p14:creationId xmlns:p14="http://schemas.microsoft.com/office/powerpoint/2010/main" val="22959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Play *Bonus Question*</a:t>
            </a:r>
            <a:endParaRPr lang="en-US" dirty="0"/>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a:t>Group 2: </a:t>
            </a:r>
          </a:p>
          <a:p>
            <a:pPr marL="0" lvl="1" indent="0">
              <a:buNone/>
            </a:pPr>
            <a:r>
              <a:rPr lang="en-US" sz="2000" b="1" dirty="0" smtClean="0"/>
              <a:t>Do </a:t>
            </a:r>
            <a:r>
              <a:rPr lang="en-US" sz="2000" b="1" dirty="0"/>
              <a:t>you have the right to ask your employer to bring fans into the salon</a:t>
            </a:r>
            <a:r>
              <a:rPr lang="en-US" sz="2000" dirty="0"/>
              <a:t>?</a:t>
            </a:r>
          </a:p>
          <a:p>
            <a:pPr marL="0" lvl="1" indent="0">
              <a:buNone/>
            </a:pPr>
            <a:r>
              <a:rPr lang="en-US" sz="2000" b="1" dirty="0">
                <a:solidFill>
                  <a:srgbClr val="FF0000"/>
                </a:solidFill>
              </a:rPr>
              <a:t>Yes. Employers are required to protect their employees from workplace hazards, such as poor ventilation. </a:t>
            </a:r>
            <a:endParaRPr lang="en-US" sz="2000" b="1" dirty="0" smtClean="0">
              <a:solidFill>
                <a:srgbClr val="FF0000"/>
              </a:solidFill>
            </a:endParaRPr>
          </a:p>
          <a:p>
            <a:pPr marL="0" lvl="1" indent="0">
              <a:buNone/>
            </a:pPr>
            <a:endParaRPr lang="en-US" sz="2000" dirty="0" smtClean="0"/>
          </a:p>
          <a:p>
            <a:pPr marL="0" lvl="1" indent="0">
              <a:buNone/>
            </a:pPr>
            <a:r>
              <a:rPr lang="en-US" sz="2000" dirty="0" smtClean="0"/>
              <a:t>Your </a:t>
            </a:r>
            <a:r>
              <a:rPr lang="en-US" sz="2000" dirty="0"/>
              <a:t>employer ignores your request and suggests you bring a small personal fan. </a:t>
            </a:r>
            <a:endParaRPr lang="en-US" sz="2000" dirty="0" smtClean="0"/>
          </a:p>
          <a:p>
            <a:pPr marL="0" lvl="1" indent="0">
              <a:buNone/>
            </a:pPr>
            <a:r>
              <a:rPr lang="en-US" sz="2000" b="1" dirty="0" smtClean="0"/>
              <a:t>What </a:t>
            </a:r>
            <a:r>
              <a:rPr lang="en-US" sz="2000" b="1" dirty="0"/>
              <a:t>can you do</a:t>
            </a:r>
            <a:r>
              <a:rPr lang="en-US" sz="2000" b="1" dirty="0" smtClean="0"/>
              <a:t>?</a:t>
            </a:r>
          </a:p>
          <a:p>
            <a:pPr lvl="2"/>
            <a:r>
              <a:rPr lang="en-US" sz="2000" b="1" dirty="0">
                <a:solidFill>
                  <a:srgbClr val="FF0000"/>
                </a:solidFill>
              </a:rPr>
              <a:t>You can </a:t>
            </a:r>
            <a:r>
              <a:rPr lang="en-US" sz="2000" b="1" dirty="0" smtClean="0">
                <a:solidFill>
                  <a:srgbClr val="FF0000"/>
                </a:solidFill>
              </a:rPr>
              <a:t>inform them </a:t>
            </a:r>
            <a:r>
              <a:rPr lang="en-US" sz="2000" b="1" dirty="0">
                <a:solidFill>
                  <a:srgbClr val="FF0000"/>
                </a:solidFill>
              </a:rPr>
              <a:t>that a </a:t>
            </a:r>
            <a:r>
              <a:rPr lang="en-US" sz="2000" b="1" dirty="0" smtClean="0">
                <a:solidFill>
                  <a:srgbClr val="FF0000"/>
                </a:solidFill>
              </a:rPr>
              <a:t>larger </a:t>
            </a:r>
            <a:r>
              <a:rPr lang="en-US" sz="2000" b="1" dirty="0">
                <a:solidFill>
                  <a:srgbClr val="FF0000"/>
                </a:solidFill>
              </a:rPr>
              <a:t>fan is needed to blow one side of the salon to the other to improve ventilation. </a:t>
            </a:r>
            <a:endParaRPr lang="en-US" sz="2000" dirty="0">
              <a:solidFill>
                <a:srgbClr val="FF0000"/>
              </a:solidFill>
            </a:endParaRPr>
          </a:p>
          <a:p>
            <a:pPr lvl="2"/>
            <a:r>
              <a:rPr lang="en-US" sz="2000" b="1" dirty="0" smtClean="0">
                <a:solidFill>
                  <a:srgbClr val="FF0000"/>
                </a:solidFill>
              </a:rPr>
              <a:t>Since </a:t>
            </a:r>
            <a:r>
              <a:rPr lang="en-US" sz="2000" b="1" dirty="0">
                <a:solidFill>
                  <a:srgbClr val="FF0000"/>
                </a:solidFill>
              </a:rPr>
              <a:t>your employer is not following OSHA </a:t>
            </a:r>
            <a:r>
              <a:rPr lang="en-US" sz="2000" b="1" dirty="0" smtClean="0">
                <a:solidFill>
                  <a:srgbClr val="FF0000"/>
                </a:solidFill>
              </a:rPr>
              <a:t>standards,  you </a:t>
            </a:r>
            <a:r>
              <a:rPr lang="en-US" sz="2000" b="1" dirty="0">
                <a:solidFill>
                  <a:srgbClr val="FF0000"/>
                </a:solidFill>
              </a:rPr>
              <a:t>can also file a complaint for an OSHA </a:t>
            </a:r>
            <a:r>
              <a:rPr lang="en-US" sz="2000" b="1" dirty="0" smtClean="0">
                <a:solidFill>
                  <a:srgbClr val="FF0000"/>
                </a:solidFill>
              </a:rPr>
              <a:t>inspection.</a:t>
            </a:r>
            <a:endParaRPr lang="en-US" sz="2000" dirty="0">
              <a:solidFill>
                <a:srgbClr val="FF0000"/>
              </a:solidFill>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Role </a:t>
            </a:r>
            <a:r>
              <a:rPr lang="en-US" dirty="0" smtClean="0"/>
              <a:t>Play group 3</a:t>
            </a:r>
            <a:endParaRPr lang="en-US" dirty="0"/>
          </a:p>
        </p:txBody>
      </p:sp>
      <p:sp>
        <p:nvSpPr>
          <p:cNvPr id="6" name="Content Placeholder 5"/>
          <p:cNvSpPr>
            <a:spLocks noGrp="1"/>
          </p:cNvSpPr>
          <p:nvPr>
            <p:ph idx="1"/>
          </p:nvPr>
        </p:nvSpPr>
        <p:spPr/>
        <p:txBody>
          <a:bodyPr>
            <a:normAutofit/>
          </a:bodyPr>
          <a:lstStyle/>
          <a:p>
            <a:pPr marL="342900" lvl="2" indent="-342900">
              <a:spcBef>
                <a:spcPts val="800"/>
              </a:spcBef>
              <a:buClrTx/>
              <a:buNone/>
            </a:pPr>
            <a:r>
              <a:rPr lang="en-US" sz="2400" b="1" dirty="0" smtClean="0"/>
              <a:t>Group 3:</a:t>
            </a:r>
          </a:p>
          <a:p>
            <a:pPr marL="0" lvl="1" indent="0">
              <a:buNone/>
            </a:pPr>
            <a:r>
              <a:rPr lang="en-US" sz="2400" dirty="0" smtClean="0"/>
              <a:t>You </a:t>
            </a:r>
            <a:r>
              <a:rPr lang="en-US" sz="2400" dirty="0"/>
              <a:t>are the employer of a salon. Business is slow because customers have complained about the </a:t>
            </a:r>
            <a:r>
              <a:rPr lang="en-US" sz="2400" dirty="0" smtClean="0"/>
              <a:t>unsafe conditions </a:t>
            </a:r>
            <a:r>
              <a:rPr lang="en-US" sz="2400" dirty="0"/>
              <a:t>of the salon.  However you are unsure of what workplace hazards are. </a:t>
            </a:r>
            <a:endParaRPr lang="en-US" sz="2400" dirty="0" smtClean="0"/>
          </a:p>
          <a:p>
            <a:pPr marL="0" lvl="1" indent="0">
              <a:buNone/>
            </a:pPr>
            <a:endParaRPr lang="en-US" sz="2400" dirty="0"/>
          </a:p>
          <a:p>
            <a:pPr marL="0" lvl="1" indent="0">
              <a:buNone/>
            </a:pPr>
            <a:r>
              <a:rPr lang="en-US" sz="2400" b="1" dirty="0" smtClean="0"/>
              <a:t>What </a:t>
            </a:r>
            <a:r>
              <a:rPr lang="en-US" sz="2400" b="1" dirty="0"/>
              <a:t>can you do</a:t>
            </a:r>
            <a:r>
              <a:rPr lang="en-US" sz="2400" b="1" dirty="0" smtClean="0"/>
              <a:t>?</a:t>
            </a:r>
          </a:p>
          <a:p>
            <a:pPr marL="0" lvl="1" indent="0">
              <a:buNone/>
            </a:pPr>
            <a:r>
              <a:rPr lang="en-US" sz="2400" b="1" dirty="0">
                <a:solidFill>
                  <a:srgbClr val="FF0000"/>
                </a:solidFill>
              </a:rPr>
              <a:t>You can call the local Santa Ana OSHA office for a free and private consultation. You will not be cited or penalized</a:t>
            </a:r>
            <a:r>
              <a:rPr lang="en-US" sz="2400" b="1"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err="1" smtClean="0"/>
              <a:t>Osha</a:t>
            </a:r>
            <a:r>
              <a:rPr lang="en-US" dirty="0" smtClean="0"/>
              <a:t> help for workers and employers</a:t>
            </a:r>
            <a:endParaRPr lang="en-US" dirty="0"/>
          </a:p>
        </p:txBody>
      </p:sp>
      <p:pic>
        <p:nvPicPr>
          <p:cNvPr id="4" name="Content Placeholder 6" title="santa ana osha"/>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31495" y="1530780"/>
            <a:ext cx="3905230" cy="3110359"/>
          </a:xfrm>
        </p:spPr>
      </p:pic>
      <p:pic>
        <p:nvPicPr>
          <p:cNvPr id="5" name="Content Placeholder 5" title="employee typ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2041" y="1808469"/>
            <a:ext cx="4260833" cy="2554983"/>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9779267" cy="2287604"/>
          </a:xfrm>
        </p:spPr>
        <p:txBody>
          <a:bodyPr>
            <a:normAutofit/>
          </a:bodyPr>
          <a:lstStyle/>
          <a:p>
            <a:pPr lvl="1"/>
            <a:r>
              <a:rPr lang="en-US" sz="3200" dirty="0" smtClean="0"/>
              <a:t>Start every encounter with a friendly face</a:t>
            </a:r>
            <a:endParaRPr lang="en-US" sz="3200" dirty="0"/>
          </a:p>
          <a:p>
            <a:pPr lvl="1"/>
            <a:r>
              <a:rPr lang="en-US" sz="3200" dirty="0" smtClean="0"/>
              <a:t>Be willing to help</a:t>
            </a:r>
            <a:endParaRPr lang="en-US" sz="3200" dirty="0"/>
          </a:p>
          <a:p>
            <a:pPr lvl="1"/>
            <a:r>
              <a:rPr lang="en-US" sz="3200" dirty="0" smtClean="0"/>
              <a:t>Be well-versed in your training</a:t>
            </a:r>
            <a:endParaRPr lang="en-US" sz="3200" dirty="0"/>
          </a:p>
          <a:p>
            <a:pPr lvl="1"/>
            <a:r>
              <a:rPr lang="en-US" sz="3200" dirty="0"/>
              <a:t>Ask the team if you are </a:t>
            </a:r>
            <a:r>
              <a:rPr lang="en-US" sz="3200" dirty="0" smtClean="0"/>
              <a:t>stuck</a:t>
            </a:r>
            <a:endParaRPr lang="en-US" sz="3200" dirty="0"/>
          </a:p>
        </p:txBody>
      </p:sp>
      <p:pic>
        <p:nvPicPr>
          <p:cNvPr id="5" name="Content Placeholder 4" title="community"/>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759242" y="3518826"/>
            <a:ext cx="6594474" cy="2769679"/>
          </a:xfrm>
        </p:spPr>
      </p:pic>
      <p:sp>
        <p:nvSpPr>
          <p:cNvPr id="2" name="Title 1"/>
          <p:cNvSpPr>
            <a:spLocks noGrp="1"/>
          </p:cNvSpPr>
          <p:nvPr>
            <p:ph type="title"/>
          </p:nvPr>
        </p:nvSpPr>
        <p:spPr/>
        <p:txBody>
          <a:bodyPr/>
          <a:lstStyle/>
          <a:p>
            <a:r>
              <a:rPr lang="en-US" dirty="0" smtClean="0"/>
              <a:t>Community Outreach and Relationship-Building</a:t>
            </a:r>
            <a:endParaRPr lang="en-US" dirty="0"/>
          </a:p>
        </p:txBody>
      </p:sp>
    </p:spTree>
    <p:extLst>
      <p:ext uri="{BB962C8B-B14F-4D97-AF65-F5344CB8AC3E}">
        <p14:creationId xmlns:p14="http://schemas.microsoft.com/office/powerpoint/2010/main" val="3476262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406189" cy="2129021"/>
          </a:xfrm>
        </p:spPr>
        <p:txBody>
          <a:bodyPr>
            <a:noAutofit/>
          </a:bodyPr>
          <a:lstStyle/>
          <a:p>
            <a:pPr marL="0" indent="0">
              <a:buClr>
                <a:schemeClr val="tx1"/>
              </a:buClr>
            </a:pPr>
            <a:r>
              <a:rPr lang="en-US" sz="2400" dirty="0" smtClean="0"/>
              <a:t>1</a:t>
            </a:r>
            <a:r>
              <a:rPr lang="en-US" sz="1600" dirty="0" smtClean="0"/>
              <a:t>. Mature self-concept</a:t>
            </a:r>
          </a:p>
          <a:p>
            <a:pPr marL="802386" lvl="3" indent="-514350">
              <a:buClr>
                <a:schemeClr val="tx1"/>
              </a:buClr>
              <a:buFont typeface="Arial" pitchFamily="34" charset="0"/>
              <a:buChar char="•"/>
            </a:pPr>
            <a:r>
              <a:rPr lang="en-US" sz="1600" dirty="0" smtClean="0"/>
              <a:t>Understanding of self</a:t>
            </a:r>
          </a:p>
          <a:p>
            <a:pPr marL="802386" lvl="3" indent="-514350">
              <a:buClr>
                <a:schemeClr val="tx1"/>
              </a:buClr>
              <a:buFont typeface="Arial" pitchFamily="34" charset="0"/>
              <a:buChar char="•"/>
            </a:pPr>
            <a:r>
              <a:rPr lang="en-US" sz="1600" dirty="0" smtClean="0"/>
              <a:t>Treat them as an equal</a:t>
            </a:r>
          </a:p>
          <a:p>
            <a:pPr marL="802386" lvl="3" indent="-514350">
              <a:buClr>
                <a:schemeClr val="tx1"/>
              </a:buClr>
              <a:buFont typeface="Arial" pitchFamily="34" charset="0"/>
              <a:buChar char="•"/>
            </a:pPr>
            <a:r>
              <a:rPr lang="en-US" sz="1600" dirty="0" smtClean="0"/>
              <a:t>Step into their world</a:t>
            </a:r>
          </a:p>
          <a:p>
            <a:pPr marL="0" lvl="1" indent="0">
              <a:buClr>
                <a:schemeClr val="tx1"/>
              </a:buClr>
              <a:buNone/>
            </a:pPr>
            <a:r>
              <a:rPr lang="en-US" sz="1600" b="1" dirty="0" smtClean="0"/>
              <a:t>2. Experience-oriented</a:t>
            </a:r>
            <a:endParaRPr lang="en-US" sz="1600" b="1" dirty="0"/>
          </a:p>
          <a:p>
            <a:pPr marL="802386" lvl="3" indent="-514350">
              <a:buClr>
                <a:schemeClr val="tx1"/>
              </a:buClr>
              <a:buFont typeface="Arial" pitchFamily="34" charset="0"/>
              <a:buChar char="•"/>
            </a:pPr>
            <a:r>
              <a:rPr lang="en-US" sz="1600" dirty="0" smtClean="0"/>
              <a:t>Relevant to their needs</a:t>
            </a:r>
          </a:p>
          <a:p>
            <a:pPr marL="802386" lvl="3" indent="-514350">
              <a:buClr>
                <a:schemeClr val="tx1"/>
              </a:buClr>
              <a:buFont typeface="Arial" pitchFamily="34" charset="0"/>
              <a:buChar char="•"/>
            </a:pPr>
            <a:r>
              <a:rPr lang="en-US" sz="1600" dirty="0" smtClean="0"/>
              <a:t>Ask about their experience</a:t>
            </a:r>
          </a:p>
        </p:txBody>
      </p:sp>
      <p:sp>
        <p:nvSpPr>
          <p:cNvPr id="4" name="Title 3"/>
          <p:cNvSpPr>
            <a:spLocks noGrp="1"/>
          </p:cNvSpPr>
          <p:nvPr>
            <p:ph type="title"/>
          </p:nvPr>
        </p:nvSpPr>
        <p:spPr/>
        <p:txBody>
          <a:bodyPr/>
          <a:lstStyle/>
          <a:p>
            <a:r>
              <a:rPr lang="en-US" dirty="0" smtClean="0"/>
              <a:t>Adult Learning Principles</a:t>
            </a:r>
            <a:endParaRPr lang="en-US" dirty="0"/>
          </a:p>
        </p:txBody>
      </p:sp>
      <p:sp>
        <p:nvSpPr>
          <p:cNvPr id="5" name="Content Placeholder 4"/>
          <p:cNvSpPr>
            <a:spLocks noGrp="1"/>
          </p:cNvSpPr>
          <p:nvPr>
            <p:ph sz="half" idx="2"/>
          </p:nvPr>
        </p:nvSpPr>
        <p:spPr>
          <a:xfrm>
            <a:off x="6266687" y="1097280"/>
            <a:ext cx="4866533" cy="3712464"/>
          </a:xfrm>
        </p:spPr>
        <p:txBody>
          <a:bodyPr>
            <a:normAutofit lnSpcReduction="10000"/>
          </a:bodyPr>
          <a:lstStyle/>
          <a:p>
            <a:pPr marL="0" lvl="1" indent="0">
              <a:buClr>
                <a:schemeClr val="tx1"/>
              </a:buClr>
              <a:buNone/>
            </a:pPr>
            <a:r>
              <a:rPr lang="en-US" b="1" dirty="0"/>
              <a:t>3. Goal-oriented</a:t>
            </a:r>
          </a:p>
          <a:p>
            <a:pPr marL="802386" lvl="3" indent="-514350">
              <a:buClr>
                <a:schemeClr val="tx1"/>
              </a:buClr>
              <a:buFont typeface="Arial" pitchFamily="34" charset="0"/>
              <a:buChar char="•"/>
            </a:pPr>
            <a:r>
              <a:rPr lang="en-US" sz="2400" dirty="0"/>
              <a:t>Clearly state goals</a:t>
            </a:r>
          </a:p>
          <a:p>
            <a:pPr marL="0" lvl="1" indent="0">
              <a:buClr>
                <a:schemeClr val="tx1"/>
              </a:buClr>
              <a:buNone/>
            </a:pPr>
            <a:r>
              <a:rPr lang="en-US" b="1" dirty="0"/>
              <a:t>4. Problem-centered</a:t>
            </a:r>
          </a:p>
          <a:p>
            <a:pPr marL="802386" lvl="3" indent="-514350">
              <a:buClr>
                <a:schemeClr val="tx1"/>
              </a:buClr>
              <a:buFont typeface="Arial" pitchFamily="34" charset="0"/>
              <a:buChar char="•"/>
            </a:pPr>
            <a:r>
              <a:rPr lang="en-US" sz="2400" dirty="0"/>
              <a:t>How can we solve their problems?</a:t>
            </a:r>
          </a:p>
          <a:p>
            <a:pPr marL="802386" lvl="3" indent="-514350">
              <a:buClr>
                <a:schemeClr val="tx1"/>
              </a:buClr>
              <a:buFont typeface="Arial" pitchFamily="34" charset="0"/>
              <a:buChar char="•"/>
            </a:pPr>
            <a:r>
              <a:rPr lang="en-US" sz="2400" dirty="0"/>
              <a:t>Give useful tips</a:t>
            </a:r>
          </a:p>
          <a:p>
            <a:pPr marL="0" lvl="1" indent="0">
              <a:buClr>
                <a:schemeClr val="tx1"/>
              </a:buClr>
              <a:buNone/>
            </a:pPr>
            <a:r>
              <a:rPr lang="en-US" b="1" dirty="0"/>
              <a:t>5.Self-directed</a:t>
            </a:r>
          </a:p>
          <a:p>
            <a:pPr marL="802386" lvl="3" indent="-514350">
              <a:buClr>
                <a:schemeClr val="tx1"/>
              </a:buClr>
              <a:buFont typeface="Arial" pitchFamily="34" charset="0"/>
              <a:buChar char="•"/>
            </a:pPr>
            <a:r>
              <a:rPr lang="en-US" sz="2400" dirty="0"/>
              <a:t>Engage them in conversation</a:t>
            </a:r>
          </a:p>
          <a:p>
            <a:pPr marL="802386" lvl="3" indent="-514350">
              <a:buClr>
                <a:schemeClr val="tx1"/>
              </a:buClr>
              <a:buFont typeface="Arial" pitchFamily="34" charset="0"/>
              <a:buChar char="•"/>
            </a:pPr>
            <a:r>
              <a:rPr lang="en-US" sz="2400" dirty="0"/>
              <a:t>Allow them to choose what they want to learn</a:t>
            </a:r>
          </a:p>
          <a:p>
            <a:endParaRPr lang="en-US" dirty="0"/>
          </a:p>
        </p:txBody>
      </p:sp>
      <p:pic>
        <p:nvPicPr>
          <p:cNvPr id="10" name="Picture 9" title="adult lear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996" y="3338449"/>
            <a:ext cx="4418630" cy="2203423"/>
          </a:xfrm>
          <a:prstGeom prst="rect">
            <a:avLst/>
          </a:prstGeom>
        </p:spPr>
      </p:pic>
    </p:spTree>
    <p:extLst>
      <p:ext uri="{BB962C8B-B14F-4D97-AF65-F5344CB8AC3E}">
        <p14:creationId xmlns:p14="http://schemas.microsoft.com/office/powerpoint/2010/main" val="344734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objective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96963" y="1409093"/>
            <a:ext cx="4267200" cy="3088902"/>
          </a:xfrm>
        </p:spPr>
      </p:pic>
      <p:sp>
        <p:nvSpPr>
          <p:cNvPr id="7" name="Content Placeholder 6"/>
          <p:cNvSpPr>
            <a:spLocks noGrp="1"/>
          </p:cNvSpPr>
          <p:nvPr>
            <p:ph sz="half" idx="2"/>
          </p:nvPr>
        </p:nvSpPr>
        <p:spPr>
          <a:xfrm>
            <a:off x="5355771" y="1097280"/>
            <a:ext cx="5178117" cy="3712464"/>
          </a:xfrm>
        </p:spPr>
        <p:txBody>
          <a:bodyPr>
            <a:normAutofit lnSpcReduction="10000"/>
          </a:bodyPr>
          <a:lstStyle/>
          <a:p>
            <a:pPr marL="0" indent="0"/>
            <a:r>
              <a:rPr lang="en-US" dirty="0"/>
              <a:t>By the end of this course, you should be able to understand: </a:t>
            </a:r>
          </a:p>
          <a:p>
            <a:pPr marL="514350" indent="-514350">
              <a:buFont typeface="+mj-lt"/>
              <a:buAutoNum type="arabicPeriod"/>
            </a:pPr>
            <a:r>
              <a:rPr lang="en-US" b="0" dirty="0"/>
              <a:t>The hazards in nail </a:t>
            </a:r>
            <a:r>
              <a:rPr lang="en-US" b="0" dirty="0" smtClean="0"/>
              <a:t>salons</a:t>
            </a:r>
          </a:p>
          <a:p>
            <a:pPr marL="514350" indent="-514350">
              <a:buFont typeface="+mj-lt"/>
              <a:buAutoNum type="arabicPeriod"/>
            </a:pPr>
            <a:r>
              <a:rPr lang="en-US" b="0" dirty="0" smtClean="0"/>
              <a:t>What </a:t>
            </a:r>
            <a:r>
              <a:rPr lang="en-US" b="0" dirty="0"/>
              <a:t>workers can do to protect </a:t>
            </a:r>
            <a:r>
              <a:rPr lang="en-US" b="0" dirty="0" smtClean="0"/>
              <a:t>themselves</a:t>
            </a:r>
          </a:p>
          <a:p>
            <a:pPr marL="514350" indent="-514350">
              <a:buFont typeface="+mj-lt"/>
              <a:buAutoNum type="arabicPeriod"/>
            </a:pPr>
            <a:r>
              <a:rPr lang="en-US" b="0" dirty="0" smtClean="0"/>
              <a:t>How </a:t>
            </a:r>
            <a:r>
              <a:rPr lang="en-US" b="0" dirty="0"/>
              <a:t>OSHA can help workers and </a:t>
            </a:r>
            <a:r>
              <a:rPr lang="en-US" b="0" dirty="0" smtClean="0"/>
              <a:t>employers</a:t>
            </a:r>
          </a:p>
          <a:p>
            <a:pPr marL="514350" indent="-514350">
              <a:buFont typeface="+mj-lt"/>
              <a:buAutoNum type="arabicPeriod"/>
            </a:pPr>
            <a:r>
              <a:rPr lang="en-US" b="0" dirty="0" smtClean="0"/>
              <a:t>How to support workers</a:t>
            </a:r>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22649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itchFamily="34" charset="0"/>
              <a:buChar char="•"/>
            </a:pPr>
            <a:r>
              <a:rPr lang="en-US" sz="2400" b="0" dirty="0" smtClean="0"/>
              <a:t>Eye contact</a:t>
            </a:r>
          </a:p>
          <a:p>
            <a:pPr marL="457200" indent="-457200">
              <a:buFont typeface="Arial" pitchFamily="34" charset="0"/>
              <a:buChar char="•"/>
            </a:pPr>
            <a:r>
              <a:rPr lang="en-US" sz="2400" b="0" dirty="0" smtClean="0"/>
              <a:t>Stand with confidence</a:t>
            </a:r>
          </a:p>
          <a:p>
            <a:pPr marL="457200" indent="-457200">
              <a:buFont typeface="Arial" pitchFamily="34" charset="0"/>
              <a:buChar char="•"/>
            </a:pPr>
            <a:r>
              <a:rPr lang="en-US" sz="2400" b="0" dirty="0" smtClean="0"/>
              <a:t>Use the space </a:t>
            </a:r>
          </a:p>
          <a:p>
            <a:pPr marL="745236" lvl="3" indent="-457200">
              <a:buFont typeface="Arial" pitchFamily="34" charset="0"/>
              <a:buChar char="•"/>
            </a:pPr>
            <a:r>
              <a:rPr lang="en-US" sz="2400" dirty="0" smtClean="0"/>
              <a:t>*With permission*</a:t>
            </a:r>
          </a:p>
          <a:p>
            <a:pPr marL="457200" indent="-457200">
              <a:buFont typeface="Arial" pitchFamily="34" charset="0"/>
              <a:buChar char="•"/>
            </a:pPr>
            <a:r>
              <a:rPr lang="en-US" sz="2400" b="0" dirty="0" smtClean="0"/>
              <a:t>Be calm, confident, and positive</a:t>
            </a:r>
            <a:endParaRPr lang="en-US" sz="2400" b="0" dirty="0"/>
          </a:p>
        </p:txBody>
      </p:sp>
      <p:pic>
        <p:nvPicPr>
          <p:cNvPr id="5" name="Content Placeholder 4" title="body languag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21214" y="3377965"/>
            <a:ext cx="3249914" cy="2988614"/>
          </a:xfrm>
        </p:spPr>
      </p:pic>
      <p:sp>
        <p:nvSpPr>
          <p:cNvPr id="4" name="Title 3"/>
          <p:cNvSpPr>
            <a:spLocks noGrp="1"/>
          </p:cNvSpPr>
          <p:nvPr>
            <p:ph type="title"/>
          </p:nvPr>
        </p:nvSpPr>
        <p:spPr/>
        <p:txBody>
          <a:bodyPr/>
          <a:lstStyle/>
          <a:p>
            <a:r>
              <a:rPr lang="en-US" dirty="0" smtClean="0"/>
              <a:t>Body Language</a:t>
            </a:r>
            <a:endParaRPr lang="en-US" dirty="0"/>
          </a:p>
        </p:txBody>
      </p:sp>
      <p:pic>
        <p:nvPicPr>
          <p:cNvPr id="6" name="Picture 5" title="eye contac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4128" y="534180"/>
            <a:ext cx="4989096" cy="2843785"/>
          </a:xfrm>
          <a:prstGeom prst="rect">
            <a:avLst/>
          </a:prstGeom>
        </p:spPr>
      </p:pic>
    </p:spTree>
    <p:extLst>
      <p:ext uri="{BB962C8B-B14F-4D97-AF65-F5344CB8AC3E}">
        <p14:creationId xmlns:p14="http://schemas.microsoft.com/office/powerpoint/2010/main" val="1669308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147" y="1097280"/>
            <a:ext cx="5165558" cy="4966636"/>
          </a:xfrm>
        </p:spPr>
        <p:txBody>
          <a:bodyPr>
            <a:normAutofit fontScale="92500" lnSpcReduction="20000"/>
          </a:bodyPr>
          <a:lstStyle/>
          <a:p>
            <a:pPr marL="514350" indent="-514350">
              <a:buFont typeface="+mj-lt"/>
              <a:buAutoNum type="arabicPeriod"/>
            </a:pPr>
            <a:r>
              <a:rPr lang="en-US" dirty="0" smtClean="0"/>
              <a:t>Introduction</a:t>
            </a:r>
          </a:p>
          <a:p>
            <a:pPr marL="573786" lvl="2" indent="-514350"/>
            <a:r>
              <a:rPr lang="en-US" dirty="0" smtClean="0"/>
              <a:t>Name &amp; Organization</a:t>
            </a:r>
          </a:p>
          <a:p>
            <a:pPr marL="573786" lvl="2" indent="-514350"/>
            <a:r>
              <a:rPr lang="en-US" dirty="0" smtClean="0"/>
              <a:t>Hook</a:t>
            </a:r>
          </a:p>
          <a:p>
            <a:pPr marL="514350" indent="-514350">
              <a:buFont typeface="+mj-lt"/>
              <a:buAutoNum type="arabicPeriod"/>
            </a:pPr>
            <a:r>
              <a:rPr lang="en-US" dirty="0" smtClean="0"/>
              <a:t>Goals/Objectives</a:t>
            </a:r>
          </a:p>
          <a:p>
            <a:pPr marL="345186" lvl="1" indent="-514350"/>
            <a:r>
              <a:rPr lang="en-US" dirty="0" smtClean="0"/>
              <a:t>Nail salon safety training</a:t>
            </a:r>
          </a:p>
          <a:p>
            <a:pPr marL="345186" lvl="1" indent="-514350"/>
            <a:r>
              <a:rPr lang="en-US" dirty="0" smtClean="0"/>
              <a:t>Become a better decision-maker in your workplace</a:t>
            </a:r>
          </a:p>
          <a:p>
            <a:pPr marL="514350" indent="-514350">
              <a:buFont typeface="+mj-lt"/>
              <a:buAutoNum type="arabicPeriod"/>
            </a:pPr>
            <a:r>
              <a:rPr lang="en-US" dirty="0" smtClean="0"/>
              <a:t>Benefits of training</a:t>
            </a:r>
          </a:p>
          <a:p>
            <a:pPr marL="345186" lvl="1" indent="-514350"/>
            <a:r>
              <a:rPr lang="en-US" dirty="0" smtClean="0"/>
              <a:t>Have more control over health &amp; safety</a:t>
            </a:r>
          </a:p>
          <a:p>
            <a:pPr marL="345186" lvl="1" indent="-514350"/>
            <a:r>
              <a:rPr lang="en-US" dirty="0" smtClean="0"/>
              <a:t>Help others in our community</a:t>
            </a:r>
          </a:p>
          <a:p>
            <a:pPr marL="514350" indent="-514350">
              <a:buFont typeface="+mj-lt"/>
              <a:buAutoNum type="arabicPeriod"/>
            </a:pPr>
            <a:r>
              <a:rPr lang="en-US" dirty="0" smtClean="0"/>
              <a:t>Risks of not learning</a:t>
            </a:r>
          </a:p>
          <a:p>
            <a:pPr marL="345186" lvl="1" indent="-514350"/>
            <a:r>
              <a:rPr lang="en-US" dirty="0" smtClean="0"/>
              <a:t>Personal health &amp; safety</a:t>
            </a:r>
          </a:p>
          <a:p>
            <a:pPr marL="345186" lvl="1" indent="-514350"/>
            <a:r>
              <a:rPr lang="en-US" dirty="0" smtClean="0"/>
              <a:t>Health &amp; safety of others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3" name="Content Placeholder 2"/>
          <p:cNvSpPr>
            <a:spLocks noGrp="1"/>
          </p:cNvSpPr>
          <p:nvPr>
            <p:ph sz="half" idx="2"/>
          </p:nvPr>
        </p:nvSpPr>
        <p:spPr>
          <a:xfrm>
            <a:off x="6256421" y="1097280"/>
            <a:ext cx="5149516" cy="4902468"/>
          </a:xfrm>
        </p:spPr>
        <p:txBody>
          <a:bodyPr>
            <a:normAutofit fontScale="92500" lnSpcReduction="20000"/>
          </a:bodyPr>
          <a:lstStyle/>
          <a:p>
            <a:pPr marL="514350" indent="-514350">
              <a:buFont typeface="+mj-lt"/>
              <a:buAutoNum type="arabicPeriod" startAt="5"/>
            </a:pPr>
            <a:r>
              <a:rPr lang="en-US" dirty="0"/>
              <a:t>What is their experience</a:t>
            </a:r>
            <a:r>
              <a:rPr lang="en-US" dirty="0" smtClean="0"/>
              <a:t>?</a:t>
            </a:r>
          </a:p>
          <a:p>
            <a:pPr marL="345186" lvl="1" indent="-514350"/>
            <a:r>
              <a:rPr lang="en-US" dirty="0"/>
              <a:t>Ask them if they have any particular concerns in their </a:t>
            </a:r>
            <a:r>
              <a:rPr lang="en-US" dirty="0" smtClean="0"/>
              <a:t>workplace</a:t>
            </a:r>
          </a:p>
          <a:p>
            <a:pPr marL="514350" indent="-514350">
              <a:buFont typeface="+mj-lt"/>
              <a:buAutoNum type="arabicPeriod" startAt="5"/>
            </a:pPr>
            <a:r>
              <a:rPr lang="en-US" dirty="0" smtClean="0"/>
              <a:t>What they can learn</a:t>
            </a:r>
          </a:p>
          <a:p>
            <a:pPr marL="514350" indent="-514350">
              <a:buFont typeface="+mj-lt"/>
              <a:buAutoNum type="arabicPeriod" startAt="5"/>
            </a:pPr>
            <a:r>
              <a:rPr lang="en-US" dirty="0" smtClean="0"/>
              <a:t>How they will learn</a:t>
            </a:r>
          </a:p>
          <a:p>
            <a:pPr marL="345186" lvl="1" indent="-514350"/>
            <a:r>
              <a:rPr lang="en-US" dirty="0" smtClean="0"/>
              <a:t>Facebook</a:t>
            </a:r>
          </a:p>
          <a:p>
            <a:pPr marL="345186" lvl="1" indent="-514350"/>
            <a:r>
              <a:rPr lang="en-US" dirty="0" smtClean="0"/>
              <a:t>Viet-translated Materials</a:t>
            </a:r>
          </a:p>
          <a:p>
            <a:pPr marL="345186" lvl="1" indent="-514350"/>
            <a:r>
              <a:rPr lang="en-US" dirty="0" smtClean="0"/>
              <a:t>BPSOS network &amp; services</a:t>
            </a:r>
          </a:p>
          <a:p>
            <a:pPr marL="514350" indent="-514350">
              <a:buFont typeface="+mj-lt"/>
              <a:buAutoNum type="arabicPeriod" startAt="5"/>
            </a:pPr>
            <a:r>
              <a:rPr lang="en-US" dirty="0" smtClean="0"/>
              <a:t>Review information &amp; materials</a:t>
            </a:r>
          </a:p>
          <a:p>
            <a:pPr marL="514350" indent="-514350">
              <a:buFont typeface="+mj-lt"/>
              <a:buAutoNum type="arabicPeriod" startAt="5"/>
            </a:pPr>
            <a:r>
              <a:rPr lang="en-US" dirty="0" smtClean="0"/>
              <a:t>Conclusion</a:t>
            </a:r>
          </a:p>
          <a:p>
            <a:pPr marL="345186" lvl="1" indent="-514350"/>
            <a:r>
              <a:rPr lang="en-US" dirty="0"/>
              <a:t>Questions</a:t>
            </a:r>
            <a:r>
              <a:rPr lang="en-US" dirty="0" smtClean="0"/>
              <a:t>?</a:t>
            </a:r>
          </a:p>
          <a:p>
            <a:pPr marL="345186" lvl="1" indent="-514350"/>
            <a:r>
              <a:rPr lang="en-US" dirty="0" smtClean="0"/>
              <a:t>Thanks and contact information</a:t>
            </a:r>
          </a:p>
        </p:txBody>
      </p:sp>
      <p:sp>
        <p:nvSpPr>
          <p:cNvPr id="4" name="Title 3"/>
          <p:cNvSpPr>
            <a:spLocks noGrp="1"/>
          </p:cNvSpPr>
          <p:nvPr>
            <p:ph type="title"/>
          </p:nvPr>
        </p:nvSpPr>
        <p:spPr/>
        <p:txBody>
          <a:bodyPr/>
          <a:lstStyle/>
          <a:p>
            <a:r>
              <a:rPr lang="en-US" dirty="0" smtClean="0"/>
              <a:t>Structuring the Conversation</a:t>
            </a:r>
            <a:endParaRPr lang="en-US" dirty="0"/>
          </a:p>
        </p:txBody>
      </p:sp>
    </p:spTree>
    <p:extLst>
      <p:ext uri="{BB962C8B-B14F-4D97-AF65-F5344CB8AC3E}">
        <p14:creationId xmlns:p14="http://schemas.microsoft.com/office/powerpoint/2010/main" val="2012607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itchFamily="34" charset="0"/>
              <a:buChar char="•"/>
            </a:pPr>
            <a:r>
              <a:rPr lang="en-US" dirty="0"/>
              <a:t>Who will you be speaking with?</a:t>
            </a:r>
          </a:p>
          <a:p>
            <a:pPr marL="516636" lvl="2" indent="-457200">
              <a:buFont typeface="Arial" pitchFamily="34" charset="0"/>
              <a:buChar char="•"/>
            </a:pPr>
            <a:r>
              <a:rPr lang="en-US" dirty="0"/>
              <a:t>Beauty school </a:t>
            </a:r>
            <a:r>
              <a:rPr lang="en-US" dirty="0" smtClean="0"/>
              <a:t>students?</a:t>
            </a:r>
            <a:endParaRPr lang="en-US" dirty="0"/>
          </a:p>
          <a:p>
            <a:pPr marL="516636" lvl="2" indent="-457200">
              <a:buFont typeface="Arial" pitchFamily="34" charset="0"/>
              <a:buChar char="•"/>
            </a:pPr>
            <a:r>
              <a:rPr lang="en-US" dirty="0"/>
              <a:t>Nail salon </a:t>
            </a:r>
            <a:r>
              <a:rPr lang="en-US" dirty="0" smtClean="0"/>
              <a:t>owners?</a:t>
            </a:r>
            <a:endParaRPr lang="en-US" dirty="0"/>
          </a:p>
          <a:p>
            <a:pPr marL="745236" lvl="3" indent="-457200">
              <a:buFont typeface="Arial" pitchFamily="34" charset="0"/>
              <a:buChar char="•"/>
            </a:pPr>
            <a:r>
              <a:rPr lang="en-US" dirty="0"/>
              <a:t>Will need more </a:t>
            </a:r>
            <a:r>
              <a:rPr lang="en-US" dirty="0" smtClean="0"/>
              <a:t>convincing</a:t>
            </a:r>
          </a:p>
          <a:p>
            <a:pPr marL="457200" indent="-457200">
              <a:buFont typeface="Arial" pitchFamily="34" charset="0"/>
              <a:buChar char="•"/>
            </a:pPr>
            <a:r>
              <a:rPr lang="en-US" dirty="0"/>
              <a:t>Time</a:t>
            </a:r>
          </a:p>
          <a:p>
            <a:pPr marL="516636" lvl="2" indent="-457200">
              <a:buFont typeface="Arial" pitchFamily="34" charset="0"/>
              <a:buChar char="•"/>
            </a:pPr>
            <a:r>
              <a:rPr lang="en-US" dirty="0"/>
              <a:t>Work with their </a:t>
            </a:r>
            <a:r>
              <a:rPr lang="en-US" dirty="0" smtClean="0"/>
              <a:t>schedule</a:t>
            </a:r>
          </a:p>
          <a:p>
            <a:pPr marL="516636" lvl="2" indent="-457200">
              <a:buFont typeface="Arial" pitchFamily="34" charset="0"/>
              <a:buChar char="•"/>
            </a:pPr>
            <a:r>
              <a:rPr lang="en-US" dirty="0" smtClean="0"/>
              <a:t>Be concise</a:t>
            </a:r>
            <a:endParaRPr lang="en-US" dirty="0"/>
          </a:p>
        </p:txBody>
      </p:sp>
      <p:sp>
        <p:nvSpPr>
          <p:cNvPr id="3" name="Content Placeholder 2"/>
          <p:cNvSpPr>
            <a:spLocks noGrp="1"/>
          </p:cNvSpPr>
          <p:nvPr>
            <p:ph sz="half" idx="2"/>
          </p:nvPr>
        </p:nvSpPr>
        <p:spPr/>
        <p:txBody>
          <a:bodyPr>
            <a:normAutofit/>
          </a:bodyPr>
          <a:lstStyle/>
          <a:p>
            <a:pPr marL="457200" indent="-457200">
              <a:buFont typeface="Arial" pitchFamily="34" charset="0"/>
              <a:buChar char="•"/>
            </a:pPr>
            <a:r>
              <a:rPr lang="en-US" dirty="0"/>
              <a:t>Legitimacy</a:t>
            </a:r>
          </a:p>
          <a:p>
            <a:pPr marL="516636" lvl="2" indent="-457200">
              <a:buFont typeface="Arial" pitchFamily="34" charset="0"/>
              <a:buChar char="•"/>
            </a:pPr>
            <a:r>
              <a:rPr lang="en-US" dirty="0"/>
              <a:t>Vietnamese organization in Orange County since 1980</a:t>
            </a:r>
          </a:p>
          <a:p>
            <a:pPr marL="516636" lvl="2" indent="-457200">
              <a:buFont typeface="Arial" pitchFamily="34" charset="0"/>
              <a:buChar char="•"/>
            </a:pPr>
            <a:r>
              <a:rPr lang="en-US" dirty="0"/>
              <a:t>Association with OSHA</a:t>
            </a:r>
          </a:p>
          <a:p>
            <a:pPr marL="457200" indent="-457200">
              <a:buFont typeface="Arial" pitchFamily="34" charset="0"/>
              <a:buChar char="•"/>
            </a:pPr>
            <a:r>
              <a:rPr lang="en-US" dirty="0" smtClean="0"/>
              <a:t>Relevance</a:t>
            </a:r>
            <a:endParaRPr lang="en-US" dirty="0"/>
          </a:p>
          <a:p>
            <a:pPr marL="516636" lvl="2" indent="-457200">
              <a:buFont typeface="Arial" pitchFamily="34" charset="0"/>
              <a:buChar char="•"/>
            </a:pPr>
            <a:r>
              <a:rPr lang="en-US" dirty="0"/>
              <a:t>Make it about community</a:t>
            </a:r>
          </a:p>
          <a:p>
            <a:pPr marL="516636" lvl="2" indent="-457200">
              <a:buFont typeface="Arial" pitchFamily="34" charset="0"/>
              <a:buChar char="•"/>
            </a:pPr>
            <a:r>
              <a:rPr lang="en-US" dirty="0"/>
              <a:t>And their own personal health &amp; safety</a:t>
            </a:r>
            <a:r>
              <a:rPr lang="en-US" dirty="0" smtClean="0"/>
              <a:t>!</a:t>
            </a:r>
          </a:p>
          <a:p>
            <a:pPr marL="516636" lvl="2" indent="-457200">
              <a:buFont typeface="Arial" pitchFamily="34" charset="0"/>
              <a:buChar char="•"/>
            </a:pPr>
            <a:r>
              <a:rPr lang="en-US" dirty="0"/>
              <a:t>Other </a:t>
            </a:r>
            <a:r>
              <a:rPr lang="en-US" dirty="0" smtClean="0"/>
              <a:t>BPSOS services </a:t>
            </a:r>
            <a:r>
              <a:rPr lang="en-US" dirty="0"/>
              <a:t>(ESL, Citizenship, etc</a:t>
            </a:r>
            <a:r>
              <a:rPr lang="en-US" dirty="0" smtClean="0"/>
              <a:t>.)</a:t>
            </a:r>
            <a:endParaRPr lang="en-US" dirty="0"/>
          </a:p>
        </p:txBody>
      </p:sp>
      <p:sp>
        <p:nvSpPr>
          <p:cNvPr id="4" name="Title 3"/>
          <p:cNvSpPr>
            <a:spLocks noGrp="1"/>
          </p:cNvSpPr>
          <p:nvPr>
            <p:ph type="title"/>
          </p:nvPr>
        </p:nvSpPr>
        <p:spPr/>
        <p:txBody>
          <a:bodyPr/>
          <a:lstStyle/>
          <a:p>
            <a:r>
              <a:rPr lang="en-US" dirty="0" smtClean="0"/>
              <a:t>4 Barriers that you will face</a:t>
            </a:r>
            <a:endParaRPr lang="en-US" dirty="0"/>
          </a:p>
        </p:txBody>
      </p:sp>
    </p:spTree>
    <p:extLst>
      <p:ext uri="{BB962C8B-B14F-4D97-AF65-F5344CB8AC3E}">
        <p14:creationId xmlns:p14="http://schemas.microsoft.com/office/powerpoint/2010/main" val="804227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147" y="1097280"/>
            <a:ext cx="5165558" cy="4966636"/>
          </a:xfrm>
        </p:spPr>
        <p:txBody>
          <a:bodyPr>
            <a:normAutofit fontScale="92500" lnSpcReduction="20000"/>
          </a:bodyPr>
          <a:lstStyle/>
          <a:p>
            <a:pPr marL="514350" indent="-514350">
              <a:buFont typeface="+mj-lt"/>
              <a:buAutoNum type="arabicPeriod"/>
            </a:pPr>
            <a:r>
              <a:rPr lang="en-US" dirty="0" smtClean="0"/>
              <a:t>Introduction</a:t>
            </a:r>
          </a:p>
          <a:p>
            <a:pPr marL="573786" lvl="2" indent="-514350"/>
            <a:r>
              <a:rPr lang="en-US" dirty="0" smtClean="0"/>
              <a:t>Name &amp; Organization</a:t>
            </a:r>
          </a:p>
          <a:p>
            <a:pPr marL="573786" lvl="2" indent="-514350"/>
            <a:r>
              <a:rPr lang="en-US" dirty="0" smtClean="0"/>
              <a:t>Hook</a:t>
            </a:r>
          </a:p>
          <a:p>
            <a:pPr marL="514350" indent="-514350">
              <a:buFont typeface="+mj-lt"/>
              <a:buAutoNum type="arabicPeriod"/>
            </a:pPr>
            <a:r>
              <a:rPr lang="en-US" dirty="0" smtClean="0"/>
              <a:t>Goals/Objectives</a:t>
            </a:r>
          </a:p>
          <a:p>
            <a:pPr marL="345186" lvl="1" indent="-514350"/>
            <a:r>
              <a:rPr lang="en-US" dirty="0" smtClean="0"/>
              <a:t>Nail salon safety training</a:t>
            </a:r>
          </a:p>
          <a:p>
            <a:pPr marL="345186" lvl="1" indent="-514350"/>
            <a:r>
              <a:rPr lang="en-US" dirty="0" smtClean="0"/>
              <a:t>Become a better decision-maker in your workplace</a:t>
            </a:r>
          </a:p>
          <a:p>
            <a:pPr marL="514350" indent="-514350">
              <a:buFont typeface="+mj-lt"/>
              <a:buAutoNum type="arabicPeriod"/>
            </a:pPr>
            <a:r>
              <a:rPr lang="en-US" dirty="0" smtClean="0"/>
              <a:t>Benefits of training</a:t>
            </a:r>
          </a:p>
          <a:p>
            <a:pPr marL="345186" lvl="1" indent="-514350"/>
            <a:r>
              <a:rPr lang="en-US" dirty="0" smtClean="0"/>
              <a:t>Have more control over health &amp; safety</a:t>
            </a:r>
          </a:p>
          <a:p>
            <a:pPr marL="345186" lvl="1" indent="-514350"/>
            <a:r>
              <a:rPr lang="en-US" dirty="0" smtClean="0"/>
              <a:t>Help others in our community</a:t>
            </a:r>
          </a:p>
          <a:p>
            <a:pPr marL="514350" indent="-514350">
              <a:buFont typeface="+mj-lt"/>
              <a:buAutoNum type="arabicPeriod"/>
            </a:pPr>
            <a:r>
              <a:rPr lang="en-US" dirty="0" smtClean="0"/>
              <a:t>Risks of not learning</a:t>
            </a:r>
          </a:p>
          <a:p>
            <a:pPr marL="345186" lvl="1" indent="-514350"/>
            <a:r>
              <a:rPr lang="en-US" dirty="0" smtClean="0"/>
              <a:t>Personal health &amp; safety</a:t>
            </a:r>
          </a:p>
          <a:p>
            <a:pPr marL="345186" lvl="1" indent="-514350"/>
            <a:r>
              <a:rPr lang="en-US" dirty="0" smtClean="0"/>
              <a:t>Health &amp; safety of others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3" name="Content Placeholder 2"/>
          <p:cNvSpPr>
            <a:spLocks noGrp="1"/>
          </p:cNvSpPr>
          <p:nvPr>
            <p:ph sz="half" idx="2"/>
          </p:nvPr>
        </p:nvSpPr>
        <p:spPr>
          <a:xfrm>
            <a:off x="6256421" y="1097280"/>
            <a:ext cx="5149516" cy="4902468"/>
          </a:xfrm>
        </p:spPr>
        <p:txBody>
          <a:bodyPr>
            <a:normAutofit fontScale="92500" lnSpcReduction="20000"/>
          </a:bodyPr>
          <a:lstStyle/>
          <a:p>
            <a:pPr marL="514350" indent="-514350">
              <a:buFont typeface="+mj-lt"/>
              <a:buAutoNum type="arabicPeriod" startAt="5"/>
            </a:pPr>
            <a:r>
              <a:rPr lang="en-US" dirty="0"/>
              <a:t>What is their experience</a:t>
            </a:r>
            <a:r>
              <a:rPr lang="en-US" dirty="0" smtClean="0"/>
              <a:t>?</a:t>
            </a:r>
          </a:p>
          <a:p>
            <a:pPr marL="345186" lvl="1" indent="-514350"/>
            <a:r>
              <a:rPr lang="en-US" dirty="0"/>
              <a:t>Ask them if they have any particular concerns in their </a:t>
            </a:r>
            <a:r>
              <a:rPr lang="en-US" dirty="0" smtClean="0"/>
              <a:t>workplace</a:t>
            </a:r>
          </a:p>
          <a:p>
            <a:pPr marL="514350" indent="-514350">
              <a:buFont typeface="+mj-lt"/>
              <a:buAutoNum type="arabicPeriod" startAt="5"/>
            </a:pPr>
            <a:r>
              <a:rPr lang="en-US" dirty="0" smtClean="0"/>
              <a:t>What they can learn</a:t>
            </a:r>
          </a:p>
          <a:p>
            <a:pPr marL="514350" indent="-514350">
              <a:buFont typeface="+mj-lt"/>
              <a:buAutoNum type="arabicPeriod" startAt="5"/>
            </a:pPr>
            <a:r>
              <a:rPr lang="en-US" dirty="0" smtClean="0"/>
              <a:t>How they will learn</a:t>
            </a:r>
          </a:p>
          <a:p>
            <a:pPr marL="345186" lvl="1" indent="-514350"/>
            <a:r>
              <a:rPr lang="en-US" dirty="0" smtClean="0"/>
              <a:t>Facebook</a:t>
            </a:r>
          </a:p>
          <a:p>
            <a:pPr marL="345186" lvl="1" indent="-514350"/>
            <a:r>
              <a:rPr lang="en-US" dirty="0" smtClean="0"/>
              <a:t>Viet-translated Materials</a:t>
            </a:r>
          </a:p>
          <a:p>
            <a:pPr marL="345186" lvl="1" indent="-514350"/>
            <a:r>
              <a:rPr lang="en-US" dirty="0" smtClean="0"/>
              <a:t>BPSOS network &amp; services</a:t>
            </a:r>
          </a:p>
          <a:p>
            <a:pPr marL="514350" indent="-514350">
              <a:buFont typeface="+mj-lt"/>
              <a:buAutoNum type="arabicPeriod" startAt="5"/>
            </a:pPr>
            <a:r>
              <a:rPr lang="en-US" dirty="0" smtClean="0"/>
              <a:t>Review information &amp; materials</a:t>
            </a:r>
          </a:p>
          <a:p>
            <a:pPr marL="514350" indent="-514350">
              <a:buFont typeface="+mj-lt"/>
              <a:buAutoNum type="arabicPeriod" startAt="5"/>
            </a:pPr>
            <a:r>
              <a:rPr lang="en-US" dirty="0" smtClean="0"/>
              <a:t>Conclusion</a:t>
            </a:r>
          </a:p>
          <a:p>
            <a:pPr marL="345186" lvl="1" indent="-514350"/>
            <a:r>
              <a:rPr lang="en-US" dirty="0"/>
              <a:t>Questions</a:t>
            </a:r>
            <a:r>
              <a:rPr lang="en-US" dirty="0" smtClean="0"/>
              <a:t>?</a:t>
            </a:r>
          </a:p>
          <a:p>
            <a:pPr marL="345186" lvl="1" indent="-514350"/>
            <a:r>
              <a:rPr lang="en-US" dirty="0" smtClean="0"/>
              <a:t>Thanks and contact information</a:t>
            </a:r>
          </a:p>
        </p:txBody>
      </p:sp>
      <p:sp>
        <p:nvSpPr>
          <p:cNvPr id="4" name="Title 3"/>
          <p:cNvSpPr>
            <a:spLocks noGrp="1"/>
          </p:cNvSpPr>
          <p:nvPr>
            <p:ph type="title"/>
          </p:nvPr>
        </p:nvSpPr>
        <p:spPr/>
        <p:txBody>
          <a:bodyPr/>
          <a:lstStyle/>
          <a:p>
            <a:r>
              <a:rPr lang="en-US" dirty="0" smtClean="0"/>
              <a:t>Activity: Structuring the Conversation</a:t>
            </a:r>
            <a:endParaRPr lang="en-US" dirty="0"/>
          </a:p>
        </p:txBody>
      </p:sp>
    </p:spTree>
    <p:extLst>
      <p:ext uri="{BB962C8B-B14F-4D97-AF65-F5344CB8AC3E}">
        <p14:creationId xmlns:p14="http://schemas.microsoft.com/office/powerpoint/2010/main" val="3599468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Greatest strengths?</a:t>
            </a:r>
          </a:p>
          <a:p>
            <a:endParaRPr lang="en-US" dirty="0"/>
          </a:p>
          <a:p>
            <a:r>
              <a:rPr lang="en-US" b="0" dirty="0" smtClean="0"/>
              <a:t>What did you do very well?</a:t>
            </a:r>
          </a:p>
          <a:p>
            <a:endParaRPr lang="en-US" dirty="0"/>
          </a:p>
          <a:p>
            <a:endParaRPr lang="en-US" dirty="0"/>
          </a:p>
        </p:txBody>
      </p:sp>
      <p:sp>
        <p:nvSpPr>
          <p:cNvPr id="3" name="Content Placeholder 2"/>
          <p:cNvSpPr>
            <a:spLocks noGrp="1"/>
          </p:cNvSpPr>
          <p:nvPr>
            <p:ph sz="half" idx="2"/>
          </p:nvPr>
        </p:nvSpPr>
        <p:spPr>
          <a:xfrm>
            <a:off x="6266688" y="1097280"/>
            <a:ext cx="4385270" cy="3712464"/>
          </a:xfrm>
        </p:spPr>
        <p:txBody>
          <a:bodyPr/>
          <a:lstStyle/>
          <a:p>
            <a:r>
              <a:rPr lang="en-US" dirty="0" smtClean="0"/>
              <a:t>Greatest weaknesses?</a:t>
            </a:r>
          </a:p>
          <a:p>
            <a:endParaRPr lang="en-US" dirty="0"/>
          </a:p>
          <a:p>
            <a:r>
              <a:rPr lang="en-US" b="0" dirty="0" smtClean="0"/>
              <a:t>What did you struggle with?</a:t>
            </a:r>
          </a:p>
          <a:p>
            <a:endParaRPr lang="en-US" b="0" dirty="0" smtClean="0"/>
          </a:p>
          <a:p>
            <a:r>
              <a:rPr lang="en-US" b="0" dirty="0" smtClean="0"/>
              <a:t>How should you prepare to your needs for next time?</a:t>
            </a:r>
            <a:endParaRPr lang="en-US" b="0" dirty="0"/>
          </a:p>
        </p:txBody>
      </p:sp>
      <p:sp>
        <p:nvSpPr>
          <p:cNvPr id="4" name="Title 3"/>
          <p:cNvSpPr>
            <a:spLocks noGrp="1"/>
          </p:cNvSpPr>
          <p:nvPr>
            <p:ph type="title"/>
          </p:nvPr>
        </p:nvSpPr>
        <p:spPr/>
        <p:txBody>
          <a:bodyPr/>
          <a:lstStyle/>
          <a:p>
            <a:r>
              <a:rPr lang="en-US" dirty="0" smtClean="0"/>
              <a:t>Share with a Partner &amp; Hear their feedback</a:t>
            </a:r>
            <a:endParaRPr lang="en-US" dirty="0"/>
          </a:p>
        </p:txBody>
      </p:sp>
    </p:spTree>
    <p:extLst>
      <p:ext uri="{BB962C8B-B14F-4D97-AF65-F5344CB8AC3E}">
        <p14:creationId xmlns:p14="http://schemas.microsoft.com/office/powerpoint/2010/main" val="1677528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406189" cy="3192379"/>
          </a:xfrm>
        </p:spPr>
        <p:txBody>
          <a:bodyPr>
            <a:noAutofit/>
          </a:bodyPr>
          <a:lstStyle/>
          <a:p>
            <a:pPr>
              <a:buClr>
                <a:schemeClr val="tx1"/>
              </a:buClr>
              <a:buFont typeface="Arial" pitchFamily="34" charset="0"/>
              <a:buChar char="•"/>
            </a:pPr>
            <a:r>
              <a:rPr lang="en-US" sz="2400" dirty="0" smtClean="0"/>
              <a:t>Treat the learner as an equal</a:t>
            </a:r>
          </a:p>
          <a:p>
            <a:pPr>
              <a:buClr>
                <a:schemeClr val="tx1"/>
              </a:buClr>
              <a:buFont typeface="Arial" pitchFamily="34" charset="0"/>
              <a:buChar char="•"/>
            </a:pPr>
            <a:r>
              <a:rPr lang="en-US" sz="2400" dirty="0" smtClean="0"/>
              <a:t>Ask them about their experience</a:t>
            </a:r>
          </a:p>
          <a:p>
            <a:pPr>
              <a:buClr>
                <a:schemeClr val="tx1"/>
              </a:buClr>
              <a:buFont typeface="Arial" pitchFamily="34" charset="0"/>
              <a:buChar char="•"/>
            </a:pPr>
            <a:r>
              <a:rPr lang="en-US" sz="2400" dirty="0" smtClean="0"/>
              <a:t>Clearly state learning goals</a:t>
            </a:r>
          </a:p>
          <a:p>
            <a:pPr>
              <a:buClr>
                <a:schemeClr val="tx1"/>
              </a:buClr>
              <a:buFont typeface="Arial" pitchFamily="34" charset="0"/>
              <a:buChar char="•"/>
            </a:pPr>
            <a:r>
              <a:rPr lang="en-US" sz="2400" dirty="0" smtClean="0"/>
              <a:t>Focus on how you can solve their problems</a:t>
            </a:r>
          </a:p>
          <a:p>
            <a:pPr>
              <a:buClr>
                <a:schemeClr val="tx1"/>
              </a:buClr>
              <a:buFont typeface="Arial" pitchFamily="34" charset="0"/>
              <a:buChar char="•"/>
            </a:pPr>
            <a:r>
              <a:rPr lang="en-US" sz="2400" dirty="0" smtClean="0"/>
              <a:t>Allow them to choose what they learn</a:t>
            </a:r>
          </a:p>
        </p:txBody>
      </p:sp>
      <p:sp>
        <p:nvSpPr>
          <p:cNvPr id="4" name="Title 3"/>
          <p:cNvSpPr>
            <a:spLocks noGrp="1"/>
          </p:cNvSpPr>
          <p:nvPr>
            <p:ph type="title"/>
          </p:nvPr>
        </p:nvSpPr>
        <p:spPr/>
        <p:txBody>
          <a:bodyPr/>
          <a:lstStyle/>
          <a:p>
            <a:r>
              <a:rPr lang="en-US" dirty="0" smtClean="0"/>
              <a:t>Review of Adult Learning</a:t>
            </a:r>
            <a:endParaRPr lang="en-US" dirty="0"/>
          </a:p>
        </p:txBody>
      </p:sp>
      <p:sp>
        <p:nvSpPr>
          <p:cNvPr id="5" name="Content Placeholder 4"/>
          <p:cNvSpPr>
            <a:spLocks noGrp="1"/>
          </p:cNvSpPr>
          <p:nvPr>
            <p:ph sz="half" idx="2"/>
          </p:nvPr>
        </p:nvSpPr>
        <p:spPr>
          <a:xfrm>
            <a:off x="6266687" y="1097280"/>
            <a:ext cx="4866533" cy="3712464"/>
          </a:xfrm>
        </p:spPr>
        <p:txBody>
          <a:bodyPr>
            <a:normAutofit/>
          </a:bodyPr>
          <a:lstStyle/>
          <a:p>
            <a:pPr lvl="1">
              <a:buClr>
                <a:schemeClr val="tx1"/>
              </a:buClr>
            </a:pPr>
            <a:r>
              <a:rPr lang="en-US" b="1" dirty="0" smtClean="0"/>
              <a:t>Structure your conversation to be concise</a:t>
            </a:r>
          </a:p>
          <a:p>
            <a:pPr lvl="1">
              <a:buClr>
                <a:schemeClr val="tx1"/>
              </a:buClr>
            </a:pPr>
            <a:r>
              <a:rPr lang="en-US" b="1" dirty="0" smtClean="0"/>
              <a:t>Consider the 4 Barriers</a:t>
            </a:r>
          </a:p>
          <a:p>
            <a:pPr lvl="1">
              <a:buClr>
                <a:schemeClr val="tx1"/>
              </a:buClr>
            </a:pPr>
            <a:r>
              <a:rPr lang="en-US" b="1" dirty="0" smtClean="0"/>
              <a:t>Prepare according to your needs</a:t>
            </a:r>
          </a:p>
          <a:p>
            <a:pPr lvl="1">
              <a:buClr>
                <a:schemeClr val="tx1"/>
              </a:buClr>
            </a:pPr>
            <a:endParaRPr lang="en-US" b="1" dirty="0" smtClean="0"/>
          </a:p>
          <a:p>
            <a:pPr lvl="1">
              <a:buClr>
                <a:schemeClr val="tx1"/>
              </a:buClr>
            </a:pPr>
            <a:endParaRPr lang="en-US" dirty="0"/>
          </a:p>
        </p:txBody>
      </p:sp>
    </p:spTree>
    <p:extLst>
      <p:ext uri="{BB962C8B-B14F-4D97-AF65-F5344CB8AC3E}">
        <p14:creationId xmlns:p14="http://schemas.microsoft.com/office/powerpoint/2010/main" val="553949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6" name="Rectangle 5"/>
          <p:cNvSpPr/>
          <p:nvPr/>
        </p:nvSpPr>
        <p:spPr>
          <a:xfrm>
            <a:off x="1604211" y="1875692"/>
            <a:ext cx="869482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BINGO!</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53093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657726" y="1100628"/>
            <a:ext cx="10924673" cy="4947246"/>
          </a:xfrm>
        </p:spPr>
        <p:txBody>
          <a:bodyPr>
            <a:normAutofit fontScale="92500" lnSpcReduction="10000"/>
          </a:bodyPr>
          <a:lstStyle/>
          <a:p>
            <a:pPr marL="342900" lvl="1" indent="-342900">
              <a:spcBef>
                <a:spcPts val="800"/>
              </a:spcBef>
              <a:buClrTx/>
              <a:buNone/>
            </a:pPr>
            <a:r>
              <a:rPr lang="en-US" sz="2400" b="1" dirty="0" smtClean="0"/>
              <a:t>Why </a:t>
            </a:r>
            <a:r>
              <a:rPr lang="en-US" sz="2400" dirty="0" smtClean="0"/>
              <a:t>do we evaluate?</a:t>
            </a:r>
          </a:p>
          <a:p>
            <a:pPr lvl="1">
              <a:spcBef>
                <a:spcPts val="800"/>
              </a:spcBef>
              <a:buClrTx/>
            </a:pPr>
            <a:r>
              <a:rPr lang="en-US" sz="2400" dirty="0" smtClean="0"/>
              <a:t>What worked?</a:t>
            </a:r>
          </a:p>
          <a:p>
            <a:pPr lvl="1">
              <a:spcBef>
                <a:spcPts val="800"/>
              </a:spcBef>
              <a:buClrTx/>
            </a:pPr>
            <a:r>
              <a:rPr lang="en-US" sz="2400" dirty="0" smtClean="0"/>
              <a:t>What needs improvement?</a:t>
            </a:r>
          </a:p>
          <a:p>
            <a:pPr lvl="1">
              <a:spcBef>
                <a:spcPts val="800"/>
              </a:spcBef>
              <a:buClrTx/>
            </a:pPr>
            <a:r>
              <a:rPr lang="en-US" sz="2400" dirty="0" smtClean="0"/>
              <a:t>More funding!</a:t>
            </a:r>
            <a:endParaRPr lang="en-US" sz="2400" dirty="0"/>
          </a:p>
          <a:p>
            <a:pPr algn="ctr"/>
            <a:r>
              <a:rPr lang="en-US" sz="2400" dirty="0" smtClean="0"/>
              <a:t>When </a:t>
            </a:r>
            <a:r>
              <a:rPr lang="en-US" sz="2400" b="0" dirty="0" smtClean="0"/>
              <a:t>do we evaluate?</a:t>
            </a:r>
          </a:p>
          <a:p>
            <a:pPr algn="ctr">
              <a:buFont typeface="Arial" pitchFamily="34" charset="0"/>
              <a:buChar char="•"/>
            </a:pPr>
            <a:r>
              <a:rPr lang="en-US" sz="2400" b="0" dirty="0" smtClean="0"/>
              <a:t>Beginning: Pre-Test</a:t>
            </a:r>
          </a:p>
          <a:p>
            <a:pPr algn="ctr">
              <a:buFont typeface="Arial" pitchFamily="34" charset="0"/>
              <a:buChar char="•"/>
            </a:pPr>
            <a:r>
              <a:rPr lang="en-US" sz="2400" b="0" dirty="0" smtClean="0"/>
              <a:t>Throughout: Notes</a:t>
            </a:r>
          </a:p>
          <a:p>
            <a:pPr algn="ctr">
              <a:buFont typeface="Arial" pitchFamily="34" charset="0"/>
              <a:buChar char="•"/>
            </a:pPr>
            <a:r>
              <a:rPr lang="en-US" sz="2400" b="0" dirty="0" smtClean="0"/>
              <a:t>End: Post-Test</a:t>
            </a:r>
          </a:p>
          <a:p>
            <a:pPr marL="0" indent="0" algn="r"/>
            <a:r>
              <a:rPr lang="en-US" sz="2600" dirty="0" smtClean="0"/>
              <a:t>What </a:t>
            </a:r>
            <a:r>
              <a:rPr lang="en-US" sz="2600" b="0" dirty="0" smtClean="0"/>
              <a:t>do we evaluate?</a:t>
            </a:r>
          </a:p>
          <a:p>
            <a:pPr marL="285750" indent="-285750" algn="r">
              <a:buFont typeface="Arial" pitchFamily="34" charset="0"/>
              <a:buChar char="•"/>
            </a:pPr>
            <a:r>
              <a:rPr lang="en-US" sz="2600" b="0" dirty="0" smtClean="0"/>
              <a:t>Perceived knowledge</a:t>
            </a:r>
          </a:p>
          <a:p>
            <a:pPr marL="285750" indent="-285750" algn="r">
              <a:buFont typeface="Arial" pitchFamily="34" charset="0"/>
              <a:buChar char="•"/>
            </a:pPr>
            <a:r>
              <a:rPr lang="en-US" sz="2600" b="0" dirty="0" smtClean="0"/>
              <a:t>Attitudes</a:t>
            </a:r>
          </a:p>
          <a:p>
            <a:pPr marL="285750" indent="-285750" algn="r">
              <a:buFont typeface="Arial" pitchFamily="34" charset="0"/>
              <a:buChar char="•"/>
            </a:pPr>
            <a:r>
              <a:rPr lang="en-US" sz="2600" b="0" dirty="0" smtClean="0"/>
              <a:t>Actual knowledge</a:t>
            </a:r>
          </a:p>
        </p:txBody>
      </p:sp>
    </p:spTree>
    <p:extLst>
      <p:ext uri="{BB962C8B-B14F-4D97-AF65-F5344CB8AC3E}">
        <p14:creationId xmlns:p14="http://schemas.microsoft.com/office/powerpoint/2010/main" val="1753430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Materials</a:t>
            </a:r>
            <a:endParaRPr lang="en-US" dirty="0"/>
          </a:p>
        </p:txBody>
      </p:sp>
      <p:sp>
        <p:nvSpPr>
          <p:cNvPr id="3" name="Content Placeholder 2"/>
          <p:cNvSpPr>
            <a:spLocks noGrp="1"/>
          </p:cNvSpPr>
          <p:nvPr>
            <p:ph idx="1"/>
          </p:nvPr>
        </p:nvSpPr>
        <p:spPr/>
        <p:txBody>
          <a:bodyPr>
            <a:normAutofit lnSpcReduction="10000"/>
          </a:bodyPr>
          <a:lstStyle/>
          <a:p>
            <a:pPr lvl="1"/>
            <a:r>
              <a:rPr lang="en-US" sz="2400" dirty="0" smtClean="0"/>
              <a:t>Knowledge about:</a:t>
            </a:r>
          </a:p>
          <a:p>
            <a:pPr lvl="2"/>
            <a:r>
              <a:rPr lang="en-US" sz="2400" dirty="0" smtClean="0"/>
              <a:t>Chemical, Infection, Ergonomic Hazards</a:t>
            </a:r>
          </a:p>
          <a:p>
            <a:pPr lvl="2"/>
            <a:r>
              <a:rPr lang="en-US" sz="2400" dirty="0" smtClean="0"/>
              <a:t>How to protect ourselves</a:t>
            </a:r>
          </a:p>
          <a:p>
            <a:pPr lvl="1"/>
            <a:r>
              <a:rPr lang="en-US" sz="2400" dirty="0" smtClean="0"/>
              <a:t>List </a:t>
            </a:r>
            <a:r>
              <a:rPr lang="en-US" sz="2400" dirty="0"/>
              <a:t>of Safe Work Practices with Images</a:t>
            </a:r>
          </a:p>
          <a:p>
            <a:pPr lvl="1"/>
            <a:r>
              <a:rPr lang="en-US" sz="2400" dirty="0"/>
              <a:t>Business card of dangerous chemicals</a:t>
            </a:r>
          </a:p>
          <a:p>
            <a:pPr lvl="1"/>
            <a:r>
              <a:rPr lang="en-US" sz="2400" dirty="0"/>
              <a:t>Vietnamese translated </a:t>
            </a:r>
            <a:r>
              <a:rPr lang="en-US" sz="2400" dirty="0" smtClean="0"/>
              <a:t>Hazard Communication documents</a:t>
            </a:r>
          </a:p>
          <a:p>
            <a:pPr lvl="1"/>
            <a:r>
              <a:rPr lang="en-US" sz="2400" dirty="0"/>
              <a:t>BPSOS </a:t>
            </a:r>
            <a:r>
              <a:rPr lang="en-US" sz="2400" dirty="0" smtClean="0"/>
              <a:t>&amp; OSHA contact information</a:t>
            </a:r>
          </a:p>
          <a:p>
            <a:pPr lvl="1"/>
            <a:endParaRPr lang="en-US" sz="2400" dirty="0"/>
          </a:p>
          <a:p>
            <a:pPr marL="0" lvl="1" indent="0">
              <a:buNone/>
            </a:pPr>
            <a:r>
              <a:rPr lang="en-US" sz="2400" b="1" dirty="0" smtClean="0"/>
              <a:t>POST-TEST!</a:t>
            </a:r>
            <a:endParaRPr lang="en-US" sz="2400" b="1" dirty="0"/>
          </a:p>
        </p:txBody>
      </p:sp>
    </p:spTree>
    <p:extLst>
      <p:ext uri="{BB962C8B-B14F-4D97-AF65-F5344CB8AC3E}">
        <p14:creationId xmlns:p14="http://schemas.microsoft.com/office/powerpoint/2010/main" val="3106581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dirty="0" err="1" smtClean="0"/>
              <a:t>COnCLUSION</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en-US" dirty="0" smtClean="0"/>
              <a:t>THANK YOU FOR JOININIG US!</a:t>
            </a:r>
            <a:endParaRPr lang="en-US" dirty="0"/>
          </a:p>
        </p:txBody>
      </p:sp>
    </p:spTree>
    <p:extLst>
      <p:ext uri="{BB962C8B-B14F-4D97-AF65-F5344CB8AC3E}">
        <p14:creationId xmlns:p14="http://schemas.microsoft.com/office/powerpoint/2010/main" val="402762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smtClean="0"/>
              <a:t>Pre-Test Survey</a:t>
            </a:r>
            <a:endParaRPr lang="en-US" dirty="0"/>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982" y="1336430"/>
            <a:ext cx="5617029" cy="3473313"/>
          </a:xfrm>
        </p:spPr>
        <p:txBody>
          <a:bodyPr>
            <a:normAutofit fontScale="85000" lnSpcReduction="20000"/>
          </a:bodyPr>
          <a:lstStyle/>
          <a:p>
            <a:pPr lvl="2" fontAlgn="base"/>
            <a:r>
              <a:rPr lang="en-US" sz="3400" dirty="0"/>
              <a:t>71,746 nail salon workers are first-generation Vietnamese Americans</a:t>
            </a:r>
          </a:p>
          <a:p>
            <a:pPr lvl="2" fontAlgn="base"/>
            <a:r>
              <a:rPr lang="en-US" sz="3400" dirty="0"/>
              <a:t>69% of Californian nail salon workers</a:t>
            </a:r>
          </a:p>
          <a:p>
            <a:pPr lvl="2" fontAlgn="base"/>
            <a:r>
              <a:rPr lang="en-US" sz="3400" dirty="0"/>
              <a:t>Better education and practical use of safe practices in the Vietnamese community are needed</a:t>
            </a:r>
          </a:p>
        </p:txBody>
      </p:sp>
      <p:sp>
        <p:nvSpPr>
          <p:cNvPr id="2" name="Title 1"/>
          <p:cNvSpPr>
            <a:spLocks noGrp="1"/>
          </p:cNvSpPr>
          <p:nvPr>
            <p:ph type="title"/>
          </p:nvPr>
        </p:nvSpPr>
        <p:spPr>
          <a:xfrm>
            <a:off x="1097280" y="365760"/>
            <a:ext cx="4971924" cy="840042"/>
          </a:xfrm>
        </p:spPr>
        <p:txBody>
          <a:bodyPr/>
          <a:lstStyle/>
          <a:p>
            <a:r>
              <a:rPr lang="en-US" u="sng" dirty="0"/>
              <a:t>1</a:t>
            </a:r>
            <a:r>
              <a:rPr lang="en-US" u="sng" dirty="0" smtClean="0"/>
              <a:t>. Why </a:t>
            </a:r>
            <a:r>
              <a:rPr lang="en-US" u="sng" dirty="0"/>
              <a:t>are we doing this training?</a:t>
            </a:r>
            <a:endParaRPr lang="en-US" dirty="0"/>
          </a:p>
        </p:txBody>
      </p:sp>
      <p:graphicFrame>
        <p:nvGraphicFramePr>
          <p:cNvPr id="7" name="Content Placeholder 7" title="vn nail worker data"/>
          <p:cNvGraphicFramePr>
            <a:graphicFrameLocks/>
          </p:cNvGraphicFramePr>
          <p:nvPr>
            <p:extLst>
              <p:ext uri="{D42A27DB-BD31-4B8C-83A1-F6EECF244321}">
                <p14:modId xmlns:p14="http://schemas.microsoft.com/office/powerpoint/2010/main" val="3638097638"/>
              </p:ext>
            </p:extLst>
          </p:nvPr>
        </p:nvGraphicFramePr>
        <p:xfrm>
          <a:off x="5912069" y="785782"/>
          <a:ext cx="5833241" cy="4464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85000" lnSpcReduction="10000"/>
          </a:bodyPr>
          <a:lstStyle/>
          <a:p>
            <a:pPr marL="0" indent="0"/>
            <a:r>
              <a:rPr lang="en-US" dirty="0" smtClean="0"/>
              <a:t>OSHA (O</a:t>
            </a:r>
            <a:r>
              <a:rPr lang="en-US" b="0" dirty="0" smtClean="0"/>
              <a:t>ccupational </a:t>
            </a:r>
            <a:r>
              <a:rPr lang="en-US" dirty="0" smtClean="0"/>
              <a:t>S</a:t>
            </a:r>
            <a:r>
              <a:rPr lang="en-US" b="0" dirty="0" smtClean="0"/>
              <a:t>afety and </a:t>
            </a:r>
            <a:r>
              <a:rPr lang="en-US" dirty="0" smtClean="0"/>
              <a:t>H</a:t>
            </a:r>
            <a:r>
              <a:rPr lang="en-US" b="0" dirty="0" smtClean="0"/>
              <a:t>ealth </a:t>
            </a:r>
            <a:r>
              <a:rPr lang="en-US" dirty="0" smtClean="0"/>
              <a:t>A</a:t>
            </a:r>
            <a:r>
              <a:rPr lang="en-US" b="0" dirty="0" smtClean="0"/>
              <a:t>dministration</a:t>
            </a:r>
            <a:r>
              <a:rPr lang="en-US" dirty="0" smtClean="0"/>
              <a:t>)</a:t>
            </a:r>
          </a:p>
          <a:p>
            <a:pPr marL="457200" indent="-457200">
              <a:buFont typeface="Arial" pitchFamily="34" charset="0"/>
              <a:buChar char="•"/>
            </a:pPr>
            <a:r>
              <a:rPr lang="en-US" b="0" dirty="0" smtClean="0"/>
              <a:t>Federal department</a:t>
            </a:r>
          </a:p>
          <a:p>
            <a:pPr marL="457200" indent="-457200">
              <a:buFont typeface="Arial" pitchFamily="34" charset="0"/>
              <a:buChar char="•"/>
            </a:pPr>
            <a:r>
              <a:rPr lang="en-US" b="0" dirty="0" smtClean="0"/>
              <a:t>Ensures worker safety &amp; health</a:t>
            </a:r>
          </a:p>
          <a:p>
            <a:pPr marL="0" indent="0"/>
            <a:r>
              <a:rPr lang="en-US" dirty="0" smtClean="0"/>
              <a:t>BPSOS-CCA</a:t>
            </a:r>
          </a:p>
          <a:p>
            <a:pPr marL="457200" indent="-457200">
              <a:buFont typeface="Arial" pitchFamily="34" charset="0"/>
              <a:buChar char="•"/>
            </a:pPr>
            <a:r>
              <a:rPr lang="en-US" b="0" dirty="0" smtClean="0"/>
              <a:t>Since 1980</a:t>
            </a:r>
          </a:p>
          <a:p>
            <a:pPr marL="457200" indent="-457200">
              <a:buFont typeface="Arial" pitchFamily="34" charset="0"/>
              <a:buChar char="•"/>
            </a:pPr>
            <a:r>
              <a:rPr lang="en-US" b="0" dirty="0" smtClean="0"/>
              <a:t>Serves Orange County</a:t>
            </a:r>
          </a:p>
          <a:p>
            <a:pPr marL="457200" indent="-457200">
              <a:buFont typeface="Arial" pitchFamily="34" charset="0"/>
              <a:buChar char="•"/>
            </a:pPr>
            <a:r>
              <a:rPr lang="en-US" b="0" dirty="0" smtClean="0"/>
              <a:t>ESL/Citizenship/Children with disabilities/Workplace safety</a:t>
            </a:r>
          </a:p>
          <a:p>
            <a:pPr marL="457200" indent="-457200">
              <a:buFont typeface="Arial" pitchFamily="34" charset="0"/>
              <a:buChar char="•"/>
            </a:pPr>
            <a:endParaRPr lang="en-US" dirty="0" smtClean="0"/>
          </a:p>
        </p:txBody>
      </p:sp>
      <p:sp>
        <p:nvSpPr>
          <p:cNvPr id="2" name="Title 1"/>
          <p:cNvSpPr>
            <a:spLocks noGrp="1"/>
          </p:cNvSpPr>
          <p:nvPr>
            <p:ph type="title"/>
          </p:nvPr>
        </p:nvSpPr>
        <p:spPr/>
        <p:txBody>
          <a:bodyPr/>
          <a:lstStyle/>
          <a:p>
            <a:r>
              <a:rPr lang="en-US" u="sng" dirty="0" smtClean="0"/>
              <a:t>I. Why </a:t>
            </a:r>
            <a:r>
              <a:rPr lang="en-US" u="sng" dirty="0"/>
              <a:t>are we doing this training?</a:t>
            </a:r>
            <a:endParaRPr lang="en-US" dirty="0"/>
          </a:p>
        </p:txBody>
      </p:sp>
    </p:spTree>
    <p:extLst>
      <p:ext uri="{BB962C8B-B14F-4D97-AF65-F5344CB8AC3E}">
        <p14:creationId xmlns:p14="http://schemas.microsoft.com/office/powerpoint/2010/main" val="105101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t>2</a:t>
            </a:r>
            <a:r>
              <a:rPr lang="en-US" dirty="0" smtClean="0"/>
              <a:t>: </a:t>
            </a:r>
            <a:r>
              <a:rPr lang="en-US" dirty="0"/>
              <a:t>What are the hazards in nail salons?</a:t>
            </a:r>
          </a:p>
        </p:txBody>
      </p:sp>
    </p:spTree>
    <p:extLst>
      <p:ext uri="{BB962C8B-B14F-4D97-AF65-F5344CB8AC3E}">
        <p14:creationId xmlns:p14="http://schemas.microsoft.com/office/powerpoint/2010/main" val="4199160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9477</Words>
  <Application>Microsoft Office PowerPoint</Application>
  <PresentationFormat>Widescreen</PresentationFormat>
  <Paragraphs>882</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Cambria</vt:lpstr>
      <vt:lpstr>Franklin Gothic Book</vt:lpstr>
      <vt:lpstr>Franklin Gothic Medium</vt:lpstr>
      <vt:lpstr>Tunga</vt:lpstr>
      <vt:lpstr>Wingdings</vt:lpstr>
      <vt:lpstr>Angles</vt:lpstr>
      <vt:lpstr>BPSOS Employer training Program: Nail salon Health &amp; Safety of Vietnamese Workers and Employers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 </vt:lpstr>
      <vt:lpstr>Activity: what do we have in common?</vt:lpstr>
      <vt:lpstr>Agenda Day 1</vt:lpstr>
      <vt:lpstr>Agenda Day 2</vt:lpstr>
      <vt:lpstr>Objectives</vt:lpstr>
      <vt:lpstr>Pre-Test Survey</vt:lpstr>
      <vt:lpstr>1. Why are we doing this training?</vt:lpstr>
      <vt:lpstr>I. Why are we doing this training?</vt:lpstr>
      <vt:lpstr>2: What are the hazards in nail salons?</vt:lpstr>
      <vt:lpstr>2A. Chemical Hazards</vt:lpstr>
      <vt:lpstr>2B: Match the Symptom to the Body Part Activity</vt:lpstr>
      <vt:lpstr>2C: Chemicals to avoid</vt:lpstr>
      <vt:lpstr> 2C: Chemicals to avoid</vt:lpstr>
      <vt:lpstr>SDS Example</vt:lpstr>
      <vt:lpstr>2D: Safety Data Sheets (SDS)</vt:lpstr>
      <vt:lpstr>2E: “Safe Nail Salons”</vt:lpstr>
      <vt:lpstr>2E: Ventilation</vt:lpstr>
      <vt:lpstr>2E:  Ventilation</vt:lpstr>
      <vt:lpstr>2E: How to control exposure to chemicals</vt:lpstr>
      <vt:lpstr>2F: which Mask to wear?</vt:lpstr>
      <vt:lpstr>2F: which Mask to wear? Cont.</vt:lpstr>
      <vt:lpstr>2F: How to wear a N-95 Mask</vt:lpstr>
      <vt:lpstr>2G: Ingestion</vt:lpstr>
      <vt:lpstr>2F: Fire Safety</vt:lpstr>
      <vt:lpstr>2F:  Fire Safety</vt:lpstr>
      <vt:lpstr>2G: Direct Contact to Eyes</vt:lpstr>
      <vt:lpstr>Direct Contact to Skin</vt:lpstr>
      <vt:lpstr>Infection Hazards</vt:lpstr>
      <vt:lpstr> Infection Hazards</vt:lpstr>
      <vt:lpstr>Avoid being exposed to infection</vt:lpstr>
      <vt:lpstr>Disinfecting Tools</vt:lpstr>
      <vt:lpstr>Role Play</vt:lpstr>
      <vt:lpstr> Role Play</vt:lpstr>
      <vt:lpstr>Ergonomic Hazards</vt:lpstr>
      <vt:lpstr>Reducing Ergonomic pain</vt:lpstr>
      <vt:lpstr>Activity</vt:lpstr>
      <vt:lpstr>Review of Hazards: Chemical, Infection, Ergonomic</vt:lpstr>
      <vt:lpstr>Help from OSHA</vt:lpstr>
      <vt:lpstr>Employees vs. Independent Contractors</vt:lpstr>
      <vt:lpstr> Employees vs. Independent Contractors cont.</vt:lpstr>
      <vt:lpstr> Employees vs. Independent Contractors</vt:lpstr>
      <vt:lpstr>Employees vs. Independent Contractors - continued</vt:lpstr>
      <vt:lpstr>Role Play cont.</vt:lpstr>
      <vt:lpstr>Role Play (cont)</vt:lpstr>
      <vt:lpstr>Role Play *Bonus Question*</vt:lpstr>
      <vt:lpstr>Role Play group 3</vt:lpstr>
      <vt:lpstr>Review of Osha help for workers and employers</vt:lpstr>
      <vt:lpstr>Community Outreach and Relationship-Building</vt:lpstr>
      <vt:lpstr>Adult Learning Principles</vt:lpstr>
      <vt:lpstr>Body Language</vt:lpstr>
      <vt:lpstr>Structuring the Conversation</vt:lpstr>
      <vt:lpstr>4 Barriers that you will face</vt:lpstr>
      <vt:lpstr>Activity: Structuring the Conversation</vt:lpstr>
      <vt:lpstr>Share with a Partner &amp; Hear their feedback</vt:lpstr>
      <vt:lpstr>Review of Adult Learning</vt:lpstr>
      <vt:lpstr>Review…</vt:lpstr>
      <vt:lpstr>Evaluation</vt:lpstr>
      <vt:lpstr>Review Materials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2022-01-05T21:17:28Z</dcterms:created>
  <dcterms:modified xsi:type="dcterms:W3CDTF">2022-01-06T22:48:08Z</dcterms:modified>
</cp:coreProperties>
</file>