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8" r:id="rId43"/>
  </p:sldIdLst>
  <p:sldSz cx="12192000" cy="6858000"/>
  <p:notesSz cx="6858000" cy="9296400"/>
  <p:embeddedFontLst>
    <p:embeddedFont>
      <p:font typeface="Gill Sans" panose="020B0604020202020204" charset="0"/>
      <p:regular r:id="rId45"/>
      <p:bold r:id="rId46"/>
    </p:embeddedFont>
    <p:embeddedFont>
      <p:font typeface="Rockwell" panose="02060603020205020403" pitchFamily="18"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200" autoAdjust="0"/>
    <p:restoredTop sz="94660"/>
  </p:normalViewPr>
  <p:slideViewPr>
    <p:cSldViewPr snapToGrid="0">
      <p:cViewPr varScale="1">
        <p:scale>
          <a:sx n="75" d="100"/>
          <a:sy n="75" d="100"/>
        </p:scale>
        <p:origin x="58" y="1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643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6434"/>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643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1: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1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p>
        </p:txBody>
      </p:sp>
      <p:sp>
        <p:nvSpPr>
          <p:cNvPr id="227" name="Google Shape;227;p1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2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0: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3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2: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32: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32: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3: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4: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6: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36: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37: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3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3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3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3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3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2" name="Google Shape;112;p4: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0: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0: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40: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1: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41: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41: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3: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43: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43: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5: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473892"/>
            <a:ext cx="5486400" cy="366045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38" name="Google Shape;138;p7: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6413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473892"/>
            <a:ext cx="5486400" cy="366045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txBox="1">
            <a:spLocks noGrp="1"/>
          </p:cNvSpPr>
          <p:nvPr>
            <p:ph type="sldNum" idx="12"/>
          </p:nvPr>
        </p:nvSpPr>
        <p:spPr>
          <a:xfrm>
            <a:off x="3884613" y="8829967"/>
            <a:ext cx="2971800" cy="46643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75B5"/>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om/search?biw=1344&amp;bih=751&amp;tbm=isch&amp;sa=1&amp;ei=-CaMXJKfAoPW_wSX84CwDw&amp;q=primary+risk+factors+for+MSD's+image&amp;oq=primary+risk+factors+for+MSD's+image&amp;gs_l=img.3...2395.5269..5895...0.0..0.128.1104.2j8......0....1..gws-wiz-img.l30YmHMtpyw#imgrc=0BcTwzf6o-FWzM:&amp;spf=155268889413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90293" y="1148577"/>
            <a:ext cx="11360613" cy="1196622"/>
          </a:xfrm>
          <a:prstGeom prst="rect">
            <a:avLst/>
          </a:prstGeom>
          <a:noFill/>
          <a:ln>
            <a:noFill/>
          </a:ln>
        </p:spPr>
        <p:txBody>
          <a:bodyPr spcFirstLastPara="1" wrap="square" lIns="91425" tIns="45700" rIns="91425" bIns="45700" anchor="b" anchorCtr="0">
            <a:noAutofit/>
          </a:bodyPr>
          <a:lstStyle/>
          <a:p>
            <a:pPr marL="0" lvl="0" indent="0" rtl="0">
              <a:lnSpc>
                <a:spcPct val="90000"/>
              </a:lnSpc>
              <a:spcBef>
                <a:spcPts val="0"/>
              </a:spcBef>
              <a:spcAft>
                <a:spcPts val="0"/>
              </a:spcAft>
              <a:buClr>
                <a:schemeClr val="lt1"/>
              </a:buClr>
              <a:buSzPts val="4320"/>
              <a:buFont typeface="Rockwell"/>
              <a:buNone/>
            </a:pPr>
            <a:r>
              <a:rPr lang="en-US" sz="4320" dirty="0">
                <a:solidFill>
                  <a:schemeClr val="lt1"/>
                </a:solidFill>
                <a:latin typeface="Rockwell"/>
                <a:ea typeface="Rockwell"/>
                <a:cs typeface="Rockwell"/>
                <a:sym typeface="Rockwell"/>
              </a:rPr>
              <a:t>Ergonomics-Making the Work Fit the Worker</a:t>
            </a:r>
            <a:endParaRPr sz="4320" dirty="0">
              <a:solidFill>
                <a:schemeClr val="lt1"/>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838200" y="105493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Musculoskeletal Disorders (MSD’s)</a:t>
            </a:r>
            <a:endParaRPr>
              <a:solidFill>
                <a:schemeClr val="lt1"/>
              </a:solidFill>
              <a:latin typeface="Rockwell"/>
              <a:ea typeface="Rockwell"/>
              <a:cs typeface="Rockwell"/>
              <a:sym typeface="Rockwell"/>
            </a:endParaRPr>
          </a:p>
        </p:txBody>
      </p:sp>
      <p:sp>
        <p:nvSpPr>
          <p:cNvPr id="167" name="Google Shape;167;p22"/>
          <p:cNvSpPr txBox="1">
            <a:spLocks noGrp="1"/>
          </p:cNvSpPr>
          <p:nvPr>
            <p:ph type="body" idx="1"/>
          </p:nvPr>
        </p:nvSpPr>
        <p:spPr>
          <a:xfrm>
            <a:off x="838200" y="2146501"/>
            <a:ext cx="6570900" cy="38520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Generally occur slowly over time due to repeated trauma to soft tissues (muscles, tendons, ligaments, cartilage) and nervous system.</a:t>
            </a: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0" algn="l" rtl="0">
              <a:lnSpc>
                <a:spcPct val="90000"/>
              </a:lnSpc>
              <a:spcBef>
                <a:spcPts val="0"/>
              </a:spcBef>
              <a:spcAft>
                <a:spcPts val="0"/>
              </a:spcAft>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165100" algn="l" rtl="0">
              <a:lnSpc>
                <a:spcPct val="90000"/>
              </a:lnSpc>
              <a:spcBef>
                <a:spcPts val="0"/>
              </a:spcBef>
              <a:spcAft>
                <a:spcPts val="0"/>
              </a:spcAft>
              <a:buClr>
                <a:schemeClr val="lt1"/>
              </a:buClr>
              <a:buSzPts val="1800"/>
              <a:buFont typeface="Gill Sans"/>
              <a:buChar char="●"/>
            </a:pPr>
            <a:r>
              <a:rPr lang="en-US" dirty="0">
                <a:solidFill>
                  <a:schemeClr val="lt1"/>
                </a:solidFill>
                <a:latin typeface="Arial" panose="020B0604020202020204" pitchFamily="34" charset="0"/>
                <a:ea typeface="Gill Sans"/>
                <a:cs typeface="Arial" panose="020B0604020202020204" pitchFamily="34" charset="0"/>
                <a:sym typeface="Gill Sans"/>
              </a:rPr>
              <a:t>MSD’s can happen from a one-time occurrence </a:t>
            </a:r>
            <a:r>
              <a:rPr lang="en-US" dirty="0" err="1">
                <a:solidFill>
                  <a:schemeClr val="lt1"/>
                </a:solidFill>
                <a:latin typeface="Arial" panose="020B0604020202020204" pitchFamily="34" charset="0"/>
                <a:ea typeface="Gill Sans"/>
                <a:cs typeface="Arial" panose="020B0604020202020204" pitchFamily="34" charset="0"/>
                <a:sym typeface="Gill Sans"/>
              </a:rPr>
              <a:t>ie</a:t>
            </a:r>
            <a:r>
              <a:rPr lang="en-US" dirty="0">
                <a:solidFill>
                  <a:schemeClr val="lt1"/>
                </a:solidFill>
                <a:latin typeface="Arial" panose="020B0604020202020204" pitchFamily="34" charset="0"/>
                <a:ea typeface="Gill Sans"/>
                <a:cs typeface="Arial" panose="020B0604020202020204" pitchFamily="34" charset="0"/>
                <a:sym typeface="Gill Sans"/>
              </a:rPr>
              <a:t> a single bad lift</a:t>
            </a: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0" algn="l" rtl="0">
              <a:lnSpc>
                <a:spcPct val="90000"/>
              </a:lnSpc>
              <a:spcBef>
                <a:spcPts val="1000"/>
              </a:spcBef>
              <a:spcAft>
                <a:spcPts val="0"/>
              </a:spcAft>
              <a:buNone/>
            </a:pPr>
            <a:endParaRPr dirty="0">
              <a:solidFill>
                <a:schemeClr val="lt1"/>
              </a:solidFill>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72"/>
        <p:cNvGrpSpPr/>
        <p:nvPr/>
      </p:nvGrpSpPr>
      <p:grpSpPr>
        <a:xfrm>
          <a:off x="0" y="0"/>
          <a:ext cx="0" cy="0"/>
          <a:chOff x="0" y="0"/>
          <a:chExt cx="0" cy="0"/>
        </a:xfrm>
      </p:grpSpPr>
      <p:sp>
        <p:nvSpPr>
          <p:cNvPr id="173" name="Google Shape;173;p23"/>
          <p:cNvSpPr txBox="1">
            <a:spLocks noGrp="1"/>
          </p:cNvSpPr>
          <p:nvPr>
            <p:ph type="title"/>
          </p:nvPr>
        </p:nvSpPr>
        <p:spPr>
          <a:xfrm>
            <a:off x="505123"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Work-Related MSD’s (WMSD’s)</a:t>
            </a:r>
            <a:endParaRPr>
              <a:solidFill>
                <a:schemeClr val="lt1"/>
              </a:solidFill>
              <a:latin typeface="Rockwell"/>
              <a:ea typeface="Rockwell"/>
              <a:cs typeface="Rockwell"/>
              <a:sym typeface="Rockwell"/>
            </a:endParaRPr>
          </a:p>
        </p:txBody>
      </p:sp>
      <p:sp>
        <p:nvSpPr>
          <p:cNvPr id="174" name="Google Shape;174;p23"/>
          <p:cNvSpPr txBox="1">
            <a:spLocks noGrp="1"/>
          </p:cNvSpPr>
          <p:nvPr>
            <p:ph type="body" idx="1"/>
          </p:nvPr>
        </p:nvSpPr>
        <p:spPr>
          <a:xfrm>
            <a:off x="870284" y="2946065"/>
            <a:ext cx="6667654" cy="204302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Work related MSD’s are caused or aggravated by work methods and the environment</a:t>
            </a:r>
            <a:endParaRPr dirty="0">
              <a:solidFill>
                <a:schemeClr val="lt1"/>
              </a:solidFill>
              <a:latin typeface="Arial" panose="020B0604020202020204" pitchFamily="34" charset="0"/>
              <a:ea typeface="Gill Sans"/>
              <a:cs typeface="Arial" panose="020B0604020202020204" pitchFamily="34" charset="0"/>
              <a:sym typeface="Gill Sans"/>
            </a:endParaRPr>
          </a:p>
        </p:txBody>
      </p:sp>
      <p:pic>
        <p:nvPicPr>
          <p:cNvPr id="176" name="Google Shape;176;p23" descr="A worker straining his lower back while lifting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71692" y="2021950"/>
            <a:ext cx="3049031" cy="4065374"/>
          </a:xfrm>
          <a:prstGeom prst="rect">
            <a:avLst/>
          </a:prstGeom>
          <a:noFill/>
          <a:ln>
            <a:noFill/>
          </a:ln>
        </p:spPr>
      </p:pic>
      <p:sp>
        <p:nvSpPr>
          <p:cNvPr id="177" name="Google Shape;177;p23"/>
          <p:cNvSpPr txBox="1"/>
          <p:nvPr/>
        </p:nvSpPr>
        <p:spPr>
          <a:xfrm>
            <a:off x="7904251" y="6087324"/>
            <a:ext cx="2616063" cy="28519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200"/>
              <a:buFont typeface="Arial"/>
              <a:buNone/>
            </a:pPr>
            <a:r>
              <a:rPr lang="en-US" sz="1200">
                <a:solidFill>
                  <a:schemeClr val="lt1"/>
                </a:solidFill>
                <a:latin typeface="Gill Sans"/>
                <a:ea typeface="Gill Sans"/>
                <a:cs typeface="Gill Sans"/>
                <a:sym typeface="Gill Sans"/>
              </a:rPr>
              <a:t>Image of maintenance employee </a:t>
            </a:r>
            <a:endParaRPr sz="1200">
              <a:solidFill>
                <a:schemeClr val="lt1"/>
              </a:solidFill>
              <a:latin typeface="Gill Sans"/>
              <a:ea typeface="Gill Sans"/>
              <a:cs typeface="Gill Sans"/>
              <a:sym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77930" y="641981"/>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Modern Day (WMSD’s)</a:t>
            </a:r>
            <a:endParaRPr>
              <a:solidFill>
                <a:schemeClr val="lt1"/>
              </a:solidFill>
              <a:latin typeface="Rockwell"/>
              <a:ea typeface="Rockwell"/>
              <a:cs typeface="Rockwell"/>
              <a:sym typeface="Rockwell"/>
            </a:endParaRPr>
          </a:p>
        </p:txBody>
      </p:sp>
      <p:sp>
        <p:nvSpPr>
          <p:cNvPr id="184" name="Google Shape;184;p24"/>
          <p:cNvSpPr txBox="1">
            <a:spLocks noGrp="1"/>
          </p:cNvSpPr>
          <p:nvPr>
            <p:ph type="body" idx="1"/>
          </p:nvPr>
        </p:nvSpPr>
        <p:spPr>
          <a:xfrm>
            <a:off x="1328056" y="1694259"/>
            <a:ext cx="8815200" cy="4254600"/>
          </a:xfrm>
          <a:prstGeom prst="rect">
            <a:avLst/>
          </a:prstGeom>
          <a:noFill/>
          <a:ln>
            <a:noFill/>
          </a:ln>
        </p:spPr>
        <p:txBody>
          <a:bodyPr spcFirstLastPara="1" wrap="square" lIns="91425" tIns="45700" rIns="91425" bIns="45700" anchor="t" anchorCtr="0">
            <a:noAutofit/>
          </a:bodyPr>
          <a:lstStyle/>
          <a:p>
            <a:pPr marL="228600" lvl="0" indent="-50800" algn="l" rtl="0">
              <a:lnSpc>
                <a:spcPct val="80000"/>
              </a:lnSpc>
              <a:spcBef>
                <a:spcPts val="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Carpenters elbow, tennis elbow or fisherman’s elbow-Cubital Tunnel Syndrome</a:t>
            </a:r>
            <a:endParaRPr dirty="0">
              <a:latin typeface="Arial" panose="020B0604020202020204" pitchFamily="34" charset="0"/>
              <a:cs typeface="Arial" panose="020B0604020202020204" pitchFamily="34" charset="0"/>
            </a:endParaRPr>
          </a:p>
          <a:p>
            <a:pPr marL="228600" lvl="0" indent="-50800" algn="l" rtl="0">
              <a:lnSpc>
                <a:spcPct val="8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Carpet layers knee, roofers knee-Patella Bursitis</a:t>
            </a:r>
            <a:endParaRPr dirty="0">
              <a:latin typeface="Arial" panose="020B0604020202020204" pitchFamily="34" charset="0"/>
              <a:cs typeface="Arial" panose="020B0604020202020204" pitchFamily="34" charset="0"/>
            </a:endParaRPr>
          </a:p>
          <a:p>
            <a:pPr marL="228600" lvl="0" indent="-50800" algn="l" rtl="0">
              <a:lnSpc>
                <a:spcPct val="8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IPAD/Samsung thumb-De </a:t>
            </a:r>
            <a:r>
              <a:rPr lang="en-US" dirty="0" err="1">
                <a:solidFill>
                  <a:schemeClr val="lt1"/>
                </a:solidFill>
                <a:latin typeface="Arial" panose="020B0604020202020204" pitchFamily="34" charset="0"/>
                <a:ea typeface="Gill Sans"/>
                <a:cs typeface="Arial" panose="020B0604020202020204" pitchFamily="34" charset="0"/>
                <a:sym typeface="Gill Sans"/>
              </a:rPr>
              <a:t>Quevain</a:t>
            </a:r>
            <a:r>
              <a:rPr lang="en-US" dirty="0">
                <a:solidFill>
                  <a:schemeClr val="lt1"/>
                </a:solidFill>
                <a:latin typeface="Arial" panose="020B0604020202020204" pitchFamily="34" charset="0"/>
                <a:ea typeface="Gill Sans"/>
                <a:cs typeface="Arial" panose="020B0604020202020204" pitchFamily="34" charset="0"/>
                <a:sym typeface="Gill Sans"/>
              </a:rPr>
              <a:t> Syndrome</a:t>
            </a:r>
            <a:endParaRPr dirty="0">
              <a:latin typeface="Arial" panose="020B0604020202020204" pitchFamily="34" charset="0"/>
              <a:cs typeface="Arial" panose="020B0604020202020204" pitchFamily="34" charset="0"/>
            </a:endParaRPr>
          </a:p>
          <a:p>
            <a:pPr marL="228600" lvl="0" indent="-50800" algn="l" rtl="0">
              <a:lnSpc>
                <a:spcPct val="8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Tech Neck PC-Cervical Disk Damage</a:t>
            </a:r>
            <a:endParaRPr dirty="0">
              <a:solidFill>
                <a:schemeClr val="lt1"/>
              </a:solidFill>
              <a:latin typeface="Arial" panose="020B0604020202020204" pitchFamily="34" charset="0"/>
              <a:ea typeface="Gill Sans"/>
              <a:cs typeface="Arial" panose="020B0604020202020204" pitchFamily="34" charset="0"/>
              <a:sym typeface="Gill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618744" y="803658"/>
            <a:ext cx="1122742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Risk Factors Causing MSD’s</a:t>
            </a:r>
            <a:endParaRPr>
              <a:solidFill>
                <a:schemeClr val="lt1"/>
              </a:solidFill>
              <a:latin typeface="Rockwell"/>
              <a:ea typeface="Rockwell"/>
              <a:cs typeface="Rockwell"/>
              <a:sym typeface="Rockwell"/>
            </a:endParaRPr>
          </a:p>
        </p:txBody>
      </p:sp>
      <p:sp>
        <p:nvSpPr>
          <p:cNvPr id="192" name="Google Shape;192;p25"/>
          <p:cNvSpPr txBox="1">
            <a:spLocks noGrp="1"/>
          </p:cNvSpPr>
          <p:nvPr>
            <p:ph type="body" idx="1"/>
          </p:nvPr>
        </p:nvSpPr>
        <p:spPr>
          <a:xfrm>
            <a:off x="66401" y="1891879"/>
            <a:ext cx="4141582" cy="4445002"/>
          </a:xfrm>
          <a:prstGeom prst="rect">
            <a:avLst/>
          </a:prstGeom>
          <a:noFill/>
          <a:ln>
            <a:noFill/>
          </a:ln>
        </p:spPr>
        <p:txBody>
          <a:bodyPr spcFirstLastPara="1" wrap="square" lIns="91425" tIns="45700" rIns="91425" bIns="45700" anchor="t" anchorCtr="0">
            <a:noAutofit/>
          </a:bodyPr>
          <a:lstStyle/>
          <a:p>
            <a:pPr marL="228600" lvl="0" indent="-76200" algn="l" rtl="0">
              <a:lnSpc>
                <a:spcPct val="80000"/>
              </a:lnSpc>
              <a:spcBef>
                <a:spcPts val="0"/>
              </a:spcBef>
              <a:spcAft>
                <a:spcPts val="0"/>
              </a:spcAft>
              <a:buClr>
                <a:schemeClr val="dk1"/>
              </a:buClr>
              <a:buSzPts val="2400"/>
              <a:buNone/>
            </a:pPr>
            <a:endParaRPr sz="2400" dirty="0">
              <a:solidFill>
                <a:schemeClr val="lt1"/>
              </a:solidFill>
              <a:latin typeface="Arial" panose="020B0604020202020204" pitchFamily="34" charset="0"/>
              <a:ea typeface="Gill Sans"/>
              <a:cs typeface="Arial" panose="020B0604020202020204" pitchFamily="34" charset="0"/>
              <a:sym typeface="Gill Sans"/>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Bending                                                            </a:t>
            </a:r>
            <a:endParaRPr dirty="0">
              <a:latin typeface="Arial" panose="020B0604020202020204" pitchFamily="34" charset="0"/>
              <a:cs typeface="Arial" panose="020B0604020202020204" pitchFamily="34" charset="0"/>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Gripping</a:t>
            </a:r>
            <a:endParaRPr dirty="0">
              <a:solidFill>
                <a:schemeClr val="lt1"/>
              </a:solidFill>
              <a:latin typeface="Arial" panose="020B0604020202020204" pitchFamily="34" charset="0"/>
              <a:ea typeface="Gill Sans"/>
              <a:cs typeface="Arial" panose="020B0604020202020204" pitchFamily="34" charset="0"/>
              <a:sym typeface="Gill Sans"/>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Using vibrating equipment,  tools or objects</a:t>
            </a:r>
            <a:endParaRPr dirty="0">
              <a:solidFill>
                <a:schemeClr val="lt1"/>
              </a:solidFill>
              <a:latin typeface="Arial" panose="020B0604020202020204" pitchFamily="34" charset="0"/>
              <a:ea typeface="Gill Sans"/>
              <a:cs typeface="Arial" panose="020B0604020202020204" pitchFamily="34" charset="0"/>
              <a:sym typeface="Gill Sans"/>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Kneeling</a:t>
            </a:r>
            <a:endParaRPr dirty="0">
              <a:latin typeface="Arial" panose="020B0604020202020204" pitchFamily="34" charset="0"/>
              <a:cs typeface="Arial" panose="020B0604020202020204" pitchFamily="34" charset="0"/>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Excessive force</a:t>
            </a:r>
            <a:endParaRPr dirty="0">
              <a:latin typeface="Arial" panose="020B0604020202020204" pitchFamily="34" charset="0"/>
              <a:cs typeface="Arial" panose="020B0604020202020204" pitchFamily="34" charset="0"/>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Poorly designed tools</a:t>
            </a:r>
            <a:endParaRPr dirty="0">
              <a:latin typeface="Arial" panose="020B0604020202020204" pitchFamily="34" charset="0"/>
              <a:cs typeface="Arial" panose="020B0604020202020204" pitchFamily="34" charset="0"/>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Extreme temperatures</a:t>
            </a:r>
            <a:endParaRPr dirty="0">
              <a:latin typeface="Arial" panose="020B0604020202020204" pitchFamily="34" charset="0"/>
              <a:cs typeface="Arial" panose="020B0604020202020204" pitchFamily="34" charset="0"/>
            </a:endParaRPr>
          </a:p>
          <a:p>
            <a:pPr marL="685800" lvl="1" indent="-228600" algn="l" rtl="0">
              <a:lnSpc>
                <a:spcPct val="90000"/>
              </a:lnSpc>
              <a:spcBef>
                <a:spcPts val="0"/>
              </a:spcBef>
              <a:spcAft>
                <a:spcPts val="0"/>
              </a:spcAft>
              <a:buClr>
                <a:schemeClr val="lt1"/>
              </a:buClr>
              <a:buSzPts val="2400"/>
              <a:buFont typeface="Noto Sans Symbols"/>
              <a:buChar char="⮚"/>
            </a:pPr>
            <a:r>
              <a:rPr lang="en-US" dirty="0">
                <a:solidFill>
                  <a:schemeClr val="lt1"/>
                </a:solidFill>
                <a:latin typeface="Arial" panose="020B0604020202020204" pitchFamily="34" charset="0"/>
                <a:ea typeface="Gill Sans"/>
                <a:cs typeface="Arial" panose="020B0604020202020204" pitchFamily="34" charset="0"/>
                <a:sym typeface="Gill Sans"/>
              </a:rPr>
              <a:t>Static posture</a:t>
            </a:r>
            <a:endParaRPr dirty="0">
              <a:latin typeface="Arial" panose="020B0604020202020204" pitchFamily="34" charset="0"/>
              <a:cs typeface="Arial" panose="020B0604020202020204" pitchFamily="34" charset="0"/>
            </a:endParaRPr>
          </a:p>
          <a:p>
            <a:pPr marL="685800" lvl="1" indent="-76200" algn="l" rtl="0">
              <a:lnSpc>
                <a:spcPct val="90000"/>
              </a:lnSpc>
              <a:spcBef>
                <a:spcPts val="0"/>
              </a:spcBef>
              <a:spcAft>
                <a:spcPts val="0"/>
              </a:spcAft>
              <a:buClr>
                <a:schemeClr val="dk1"/>
              </a:buClr>
              <a:buSzPts val="2400"/>
              <a:buFont typeface="Noto Sans Symbols"/>
              <a:buNone/>
            </a:pPr>
            <a:endParaRPr dirty="0">
              <a:solidFill>
                <a:schemeClr val="lt1"/>
              </a:solidFill>
              <a:latin typeface="Gill Sans"/>
              <a:ea typeface="Gill Sans"/>
              <a:cs typeface="Gill Sans"/>
              <a:sym typeface="Gill Sans"/>
            </a:endParaRPr>
          </a:p>
          <a:p>
            <a:pPr marL="228600" lvl="0" indent="-50800" algn="l" rtl="0">
              <a:lnSpc>
                <a:spcPct val="90000"/>
              </a:lnSpc>
              <a:spcBef>
                <a:spcPts val="1000"/>
              </a:spcBef>
              <a:spcAft>
                <a:spcPts val="0"/>
              </a:spcAft>
              <a:buClr>
                <a:schemeClr val="dk1"/>
              </a:buClr>
              <a:buSzPts val="2800"/>
              <a:buNone/>
            </a:pPr>
            <a:endParaRPr dirty="0"/>
          </a:p>
        </p:txBody>
      </p:sp>
      <p:sp>
        <p:nvSpPr>
          <p:cNvPr id="194" name="Google Shape;194;p25"/>
          <p:cNvSpPr txBox="1"/>
          <p:nvPr/>
        </p:nvSpPr>
        <p:spPr>
          <a:xfrm>
            <a:off x="3856992" y="2129221"/>
            <a:ext cx="4267200" cy="3970318"/>
          </a:xfrm>
          <a:prstGeom prst="rect">
            <a:avLst/>
          </a:prstGeom>
          <a:noFill/>
          <a:ln>
            <a:noFill/>
          </a:ln>
        </p:spPr>
        <p:txBody>
          <a:bodyPr spcFirstLastPara="1" wrap="square" lIns="91425" tIns="45700" rIns="91425" bIns="45700" anchor="t" anchorCtr="0">
            <a:noAutofit/>
          </a:bodyPr>
          <a:lstStyle/>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Working overhead</a:t>
            </a:r>
            <a:endParaRPr sz="2400" b="0" i="0" u="none" strike="noStrike" cap="none" dirty="0">
              <a:solidFill>
                <a:schemeClr val="lt1"/>
              </a:solidFill>
              <a:latin typeface="Arial" panose="020B0604020202020204" pitchFamily="34" charset="0"/>
              <a:ea typeface="Gill Sans"/>
              <a:cs typeface="Arial" panose="020B0604020202020204" pitchFamily="34" charset="0"/>
              <a:sym typeface="Gill Sans"/>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Squatting/stooping</a:t>
            </a:r>
            <a:endParaRPr sz="2400" b="0" i="0" u="none" strike="noStrike" cap="none" dirty="0">
              <a:solidFill>
                <a:schemeClr val="lt1"/>
              </a:solidFill>
              <a:latin typeface="Arial" panose="020B0604020202020204" pitchFamily="34" charset="0"/>
              <a:ea typeface="Gill Sans"/>
              <a:cs typeface="Arial" panose="020B0604020202020204" pitchFamily="34" charset="0"/>
              <a:sym typeface="Gill Sans"/>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Lifting/lowering</a:t>
            </a:r>
            <a:endParaRPr sz="2400" b="0" i="0" u="none" strike="noStrike" cap="none" dirty="0">
              <a:solidFill>
                <a:schemeClr val="lt1"/>
              </a:solidFill>
              <a:latin typeface="Arial" panose="020B0604020202020204" pitchFamily="34" charset="0"/>
              <a:ea typeface="Gill Sans"/>
              <a:cs typeface="Arial" panose="020B0604020202020204" pitchFamily="34" charset="0"/>
              <a:sym typeface="Gill Sans"/>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 Pulling/pushing</a:t>
            </a:r>
            <a:endParaRPr sz="2400" b="0" i="0" u="none" strike="noStrike" cap="none" dirty="0">
              <a:solidFill>
                <a:schemeClr val="lt1"/>
              </a:solidFill>
              <a:latin typeface="Arial" panose="020B0604020202020204" pitchFamily="34" charset="0"/>
              <a:ea typeface="Gill Sans"/>
              <a:cs typeface="Arial" panose="020B0604020202020204" pitchFamily="34" charset="0"/>
              <a:sym typeface="Gill Sans"/>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 Holding/carrying</a:t>
            </a:r>
            <a:endParaRPr sz="2400" b="0" i="0" u="none" strike="noStrike" cap="none" dirty="0">
              <a:solidFill>
                <a:schemeClr val="lt1"/>
              </a:solidFill>
              <a:latin typeface="Arial" panose="020B0604020202020204" pitchFamily="34" charset="0"/>
              <a:ea typeface="Gill Sans"/>
              <a:cs typeface="Arial" panose="020B0604020202020204" pitchFamily="34" charset="0"/>
              <a:sym typeface="Gill Sans"/>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Repetitive movements</a:t>
            </a:r>
            <a:endParaRPr sz="2400" b="0" i="0" u="none" strike="noStrike" cap="none" dirty="0">
              <a:solidFill>
                <a:schemeClr val="lt1"/>
              </a:solidFill>
              <a:latin typeface="Arial" panose="020B0604020202020204" pitchFamily="34" charset="0"/>
              <a:ea typeface="Gill Sans"/>
              <a:cs typeface="Arial" panose="020B0604020202020204" pitchFamily="34" charset="0"/>
              <a:sym typeface="Gill Sans"/>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Twisting</a:t>
            </a:r>
            <a:endParaRPr dirty="0">
              <a:latin typeface="Arial" panose="020B0604020202020204" pitchFamily="34" charset="0"/>
              <a:cs typeface="Arial" panose="020B0604020202020204" pitchFamily="34" charset="0"/>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Over-reaching</a:t>
            </a:r>
            <a:endParaRPr dirty="0">
              <a:latin typeface="Arial" panose="020B0604020202020204" pitchFamily="34" charset="0"/>
              <a:cs typeface="Arial" panose="020B0604020202020204" pitchFamily="34" charset="0"/>
            </a:endParaRPr>
          </a:p>
          <a:p>
            <a:pPr marL="457200" marR="0" lvl="1" indent="-152400" algn="l" rtl="0">
              <a:spcBef>
                <a:spcPts val="0"/>
              </a:spcBef>
              <a:spcAft>
                <a:spcPts val="0"/>
              </a:spcAft>
              <a:buClr>
                <a:schemeClr val="lt1"/>
              </a:buClr>
              <a:buSzPts val="2400"/>
              <a:buFont typeface="Noto Sans Symbols"/>
              <a:buChar char="⮚"/>
            </a:pPr>
            <a:r>
              <a:rPr lang="en-US" sz="2400" b="0" i="0" u="none" strike="noStrike" cap="none" dirty="0">
                <a:solidFill>
                  <a:schemeClr val="lt1"/>
                </a:solidFill>
                <a:latin typeface="Arial" panose="020B0604020202020204" pitchFamily="34" charset="0"/>
                <a:ea typeface="Gill Sans"/>
                <a:cs typeface="Arial" panose="020B0604020202020204" pitchFamily="34" charset="0"/>
                <a:sym typeface="Gill Sans"/>
              </a:rPr>
              <a:t>Poor work organization</a:t>
            </a:r>
            <a:endParaRPr sz="2400" b="0" i="0" u="none" strike="noStrike" cap="none" dirty="0">
              <a:solidFill>
                <a:schemeClr val="lt1"/>
              </a:solidFill>
              <a:latin typeface="Arial" panose="020B0604020202020204" pitchFamily="34" charset="0"/>
              <a:ea typeface="Gill Sans"/>
              <a:cs typeface="Arial" panose="020B0604020202020204" pitchFamily="34" charset="0"/>
              <a:sym typeface="Gill Sans"/>
            </a:endParaRPr>
          </a:p>
          <a:p>
            <a:pPr marL="0" marR="0" lvl="0" indent="0" algn="l" rtl="0">
              <a:spcBef>
                <a:spcPts val="1200"/>
              </a:spcBef>
              <a:spcAft>
                <a:spcPts val="0"/>
              </a:spcAft>
              <a:buClr>
                <a:schemeClr val="dk1"/>
              </a:buClr>
              <a:buSzPts val="2400"/>
              <a:buFont typeface="Noto Sans Symbols"/>
              <a:buNone/>
            </a:pPr>
            <a:endParaRPr sz="2400" dirty="0">
              <a:solidFill>
                <a:schemeClr val="dk1"/>
              </a:solidFill>
              <a:latin typeface="Arial"/>
              <a:ea typeface="Arial"/>
              <a:cs typeface="Arial"/>
              <a:sym typeface="Arial"/>
            </a:endParaRPr>
          </a:p>
        </p:txBody>
      </p:sp>
      <p:pic>
        <p:nvPicPr>
          <p:cNvPr id="195" name="Google Shape;195;p25" descr="Primary risk factors image">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40487" y="2129221"/>
            <a:ext cx="3905677" cy="29292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xEl>
                                              <p:pRg st="0" end="0"/>
                                            </p:txEl>
                                          </p:spTgt>
                                        </p:tgtEl>
                                        <p:attrNameLst>
                                          <p:attrName>style.visibility</p:attrName>
                                        </p:attrNameLst>
                                      </p:cBhvr>
                                      <p:to>
                                        <p:strVal val="visible"/>
                                      </p:to>
                                    </p:set>
                                    <p:animEffect transition="in" filter="fade">
                                      <p:cBhvr>
                                        <p:cTn id="7" dur="1000"/>
                                        <p:tgtEl>
                                          <p:spTgt spid="1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xEl>
                                              <p:pRg st="1" end="1"/>
                                            </p:txEl>
                                          </p:spTgt>
                                        </p:tgtEl>
                                        <p:attrNameLst>
                                          <p:attrName>style.visibility</p:attrName>
                                        </p:attrNameLst>
                                      </p:cBhvr>
                                      <p:to>
                                        <p:strVal val="visible"/>
                                      </p:to>
                                    </p:set>
                                    <p:animEffect transition="in" filter="fade">
                                      <p:cBhvr>
                                        <p:cTn id="12" dur="1000"/>
                                        <p:tgtEl>
                                          <p:spTgt spid="1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4">
                                            <p:txEl>
                                              <p:pRg st="2" end="2"/>
                                            </p:txEl>
                                          </p:spTgt>
                                        </p:tgtEl>
                                        <p:attrNameLst>
                                          <p:attrName>style.visibility</p:attrName>
                                        </p:attrNameLst>
                                      </p:cBhvr>
                                      <p:to>
                                        <p:strVal val="visible"/>
                                      </p:to>
                                    </p:set>
                                    <p:animEffect transition="in" filter="fade">
                                      <p:cBhvr>
                                        <p:cTn id="17" dur="1000"/>
                                        <p:tgtEl>
                                          <p:spTgt spid="1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4">
                                            <p:txEl>
                                              <p:pRg st="3" end="3"/>
                                            </p:txEl>
                                          </p:spTgt>
                                        </p:tgtEl>
                                        <p:attrNameLst>
                                          <p:attrName>style.visibility</p:attrName>
                                        </p:attrNameLst>
                                      </p:cBhvr>
                                      <p:to>
                                        <p:strVal val="visible"/>
                                      </p:to>
                                    </p:set>
                                    <p:animEffect transition="in" filter="fade">
                                      <p:cBhvr>
                                        <p:cTn id="22" dur="1000"/>
                                        <p:tgtEl>
                                          <p:spTgt spid="19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4">
                                            <p:txEl>
                                              <p:pRg st="4" end="4"/>
                                            </p:txEl>
                                          </p:spTgt>
                                        </p:tgtEl>
                                        <p:attrNameLst>
                                          <p:attrName>style.visibility</p:attrName>
                                        </p:attrNameLst>
                                      </p:cBhvr>
                                      <p:to>
                                        <p:strVal val="visible"/>
                                      </p:to>
                                    </p:set>
                                    <p:animEffect transition="in" filter="fade">
                                      <p:cBhvr>
                                        <p:cTn id="27" dur="1000"/>
                                        <p:tgtEl>
                                          <p:spTgt spid="19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4">
                                            <p:txEl>
                                              <p:pRg st="5" end="5"/>
                                            </p:txEl>
                                          </p:spTgt>
                                        </p:tgtEl>
                                        <p:attrNameLst>
                                          <p:attrName>style.visibility</p:attrName>
                                        </p:attrNameLst>
                                      </p:cBhvr>
                                      <p:to>
                                        <p:strVal val="visible"/>
                                      </p:to>
                                    </p:set>
                                    <p:animEffect transition="in" filter="fade">
                                      <p:cBhvr>
                                        <p:cTn id="32" dur="1000"/>
                                        <p:tgtEl>
                                          <p:spTgt spid="19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4">
                                            <p:txEl>
                                              <p:pRg st="6" end="6"/>
                                            </p:txEl>
                                          </p:spTgt>
                                        </p:tgtEl>
                                        <p:attrNameLst>
                                          <p:attrName>style.visibility</p:attrName>
                                        </p:attrNameLst>
                                      </p:cBhvr>
                                      <p:to>
                                        <p:strVal val="visible"/>
                                      </p:to>
                                    </p:set>
                                    <p:animEffect transition="in" filter="fade">
                                      <p:cBhvr>
                                        <p:cTn id="37" dur="1000"/>
                                        <p:tgtEl>
                                          <p:spTgt spid="19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4">
                                            <p:txEl>
                                              <p:pRg st="7" end="7"/>
                                            </p:txEl>
                                          </p:spTgt>
                                        </p:tgtEl>
                                        <p:attrNameLst>
                                          <p:attrName>style.visibility</p:attrName>
                                        </p:attrNameLst>
                                      </p:cBhvr>
                                      <p:to>
                                        <p:strVal val="visible"/>
                                      </p:to>
                                    </p:set>
                                    <p:animEffect transition="in" filter="fade">
                                      <p:cBhvr>
                                        <p:cTn id="42" dur="1000"/>
                                        <p:tgtEl>
                                          <p:spTgt spid="19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4">
                                            <p:txEl>
                                              <p:pRg st="8" end="8"/>
                                            </p:txEl>
                                          </p:spTgt>
                                        </p:tgtEl>
                                        <p:attrNameLst>
                                          <p:attrName>style.visibility</p:attrName>
                                        </p:attrNameLst>
                                      </p:cBhvr>
                                      <p:to>
                                        <p:strVal val="visible"/>
                                      </p:to>
                                    </p:set>
                                    <p:animEffect transition="in" filter="fade">
                                      <p:cBhvr>
                                        <p:cTn id="47" dur="1000"/>
                                        <p:tgtEl>
                                          <p:spTgt spid="19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4">
                                            <p:txEl>
                                              <p:pRg st="9" end="9"/>
                                            </p:txEl>
                                          </p:spTgt>
                                        </p:tgtEl>
                                        <p:attrNameLst>
                                          <p:attrName>style.visibility</p:attrName>
                                        </p:attrNameLst>
                                      </p:cBhvr>
                                      <p:to>
                                        <p:strVal val="visible"/>
                                      </p:to>
                                    </p:set>
                                    <p:animEffect transition="in" filter="fade">
                                      <p:cBhvr>
                                        <p:cTn id="52" dur="1000"/>
                                        <p:tgtEl>
                                          <p:spTgt spid="19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00"/>
        <p:cNvGrpSpPr/>
        <p:nvPr/>
      </p:nvGrpSpPr>
      <p:grpSpPr>
        <a:xfrm>
          <a:off x="0" y="0"/>
          <a:ext cx="0" cy="0"/>
          <a:chOff x="0" y="0"/>
          <a:chExt cx="0" cy="0"/>
        </a:xfrm>
      </p:grpSpPr>
      <p:sp>
        <p:nvSpPr>
          <p:cNvPr id="201" name="Google Shape;201;p26"/>
          <p:cNvSpPr txBox="1">
            <a:spLocks noGrp="1"/>
          </p:cNvSpPr>
          <p:nvPr>
            <p:ph type="title"/>
          </p:nvPr>
        </p:nvSpPr>
        <p:spPr>
          <a:xfrm>
            <a:off x="571500" y="195142"/>
            <a:ext cx="11049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4 Terms Commonly Used For MSDs</a:t>
            </a:r>
            <a:endParaRPr dirty="0">
              <a:solidFill>
                <a:schemeClr val="lt1"/>
              </a:solidFill>
              <a:latin typeface="Rockwell"/>
              <a:ea typeface="Rockwell"/>
              <a:cs typeface="Rockwell"/>
              <a:sym typeface="Rockwell"/>
            </a:endParaRPr>
          </a:p>
        </p:txBody>
      </p:sp>
      <p:sp>
        <p:nvSpPr>
          <p:cNvPr id="202" name="Google Shape;202;p26"/>
          <p:cNvSpPr txBox="1">
            <a:spLocks noGrp="1"/>
          </p:cNvSpPr>
          <p:nvPr>
            <p:ph type="body" idx="1"/>
          </p:nvPr>
        </p:nvSpPr>
        <p:spPr>
          <a:xfrm>
            <a:off x="571500" y="1340382"/>
            <a:ext cx="10515600" cy="5309400"/>
          </a:xfrm>
          <a:prstGeom prst="rect">
            <a:avLst/>
          </a:prstGeom>
          <a:noFill/>
          <a:ln>
            <a:noFill/>
          </a:ln>
        </p:spPr>
        <p:txBody>
          <a:bodyPr spcFirstLastPara="1" wrap="square" lIns="91425" tIns="45700" rIns="91425" bIns="45700" anchor="t" anchorCtr="0">
            <a:noAutofit/>
          </a:bodyPr>
          <a:lstStyle/>
          <a:p>
            <a:pPr marL="688975" lvl="2" indent="-342900" algn="l" rtl="0">
              <a:lnSpc>
                <a:spcPct val="90000"/>
              </a:lnSpc>
              <a:spcBef>
                <a:spcPts val="0"/>
              </a:spcBef>
              <a:spcAft>
                <a:spcPts val="0"/>
              </a:spcAft>
              <a:buClr>
                <a:schemeClr val="lt1"/>
              </a:buClr>
              <a:buSzPts val="2200"/>
              <a:buChar char="•"/>
            </a:pPr>
            <a:r>
              <a:rPr lang="en-US" sz="2200" b="1" dirty="0">
                <a:solidFill>
                  <a:schemeClr val="lt1"/>
                </a:solidFill>
                <a:latin typeface="Arial" panose="020B0604020202020204" pitchFamily="34" charset="0"/>
                <a:ea typeface="Gill Sans"/>
                <a:cs typeface="Arial" panose="020B0604020202020204" pitchFamily="34" charset="0"/>
                <a:sym typeface="Gill Sans"/>
              </a:rPr>
              <a:t>Musculoskeletal</a:t>
            </a:r>
            <a:r>
              <a:rPr lang="en-US" sz="2200" dirty="0">
                <a:solidFill>
                  <a:schemeClr val="lt1"/>
                </a:solidFill>
                <a:latin typeface="Arial" panose="020B0604020202020204" pitchFamily="34" charset="0"/>
                <a:ea typeface="Gill Sans"/>
                <a:cs typeface="Arial" panose="020B0604020202020204" pitchFamily="34" charset="0"/>
                <a:sym typeface="Gill Sans"/>
              </a:rPr>
              <a:t> </a:t>
            </a:r>
            <a:r>
              <a:rPr lang="en-US" sz="2200" b="1" dirty="0">
                <a:solidFill>
                  <a:schemeClr val="lt1"/>
                </a:solidFill>
                <a:latin typeface="Arial" panose="020B0604020202020204" pitchFamily="34" charset="0"/>
                <a:ea typeface="Gill Sans"/>
                <a:cs typeface="Arial" panose="020B0604020202020204" pitchFamily="34" charset="0"/>
                <a:sym typeface="Gill Sans"/>
              </a:rPr>
              <a:t>disorders (MSDs). </a:t>
            </a:r>
            <a:r>
              <a:rPr lang="en-US" sz="2200" dirty="0">
                <a:solidFill>
                  <a:schemeClr val="lt1"/>
                </a:solidFill>
                <a:latin typeface="Arial" panose="020B0604020202020204" pitchFamily="34" charset="0"/>
                <a:ea typeface="Gill Sans"/>
                <a:cs typeface="Arial" panose="020B0604020202020204" pitchFamily="34" charset="0"/>
                <a:sym typeface="Gill Sans"/>
              </a:rPr>
              <a:t>Injuries and disorders to soft body tissues including muscles, nerves, tendons, ligaments, joints, cartilage, and spinal discs. </a:t>
            </a:r>
            <a:endParaRPr sz="2200" dirty="0">
              <a:solidFill>
                <a:schemeClr val="lt1"/>
              </a:solidFill>
              <a:latin typeface="Arial" panose="020B0604020202020204" pitchFamily="34" charset="0"/>
              <a:ea typeface="Gill Sans"/>
              <a:cs typeface="Arial" panose="020B0604020202020204" pitchFamily="34" charset="0"/>
              <a:sym typeface="Gill Sans"/>
            </a:endParaRPr>
          </a:p>
          <a:p>
            <a:pPr marL="688975" lvl="2" indent="-342900" algn="l" rtl="0">
              <a:lnSpc>
                <a:spcPct val="90000"/>
              </a:lnSpc>
              <a:spcBef>
                <a:spcPts val="0"/>
              </a:spcBef>
              <a:spcAft>
                <a:spcPts val="0"/>
              </a:spcAft>
              <a:buClr>
                <a:schemeClr val="lt1"/>
              </a:buClr>
              <a:buSzPts val="2200"/>
              <a:buFont typeface="Gill Sans"/>
              <a:buChar char="•"/>
            </a:pPr>
            <a:r>
              <a:rPr lang="en-US" sz="2200" b="1" dirty="0">
                <a:solidFill>
                  <a:schemeClr val="lt1"/>
                </a:solidFill>
                <a:latin typeface="Arial" panose="020B0604020202020204" pitchFamily="34" charset="0"/>
                <a:ea typeface="Gill Sans"/>
                <a:cs typeface="Arial" panose="020B0604020202020204" pitchFamily="34" charset="0"/>
                <a:sym typeface="Gill Sans"/>
              </a:rPr>
              <a:t>Sprains and strains.</a:t>
            </a:r>
            <a:r>
              <a:rPr lang="en-US" sz="2400" dirty="0">
                <a:solidFill>
                  <a:schemeClr val="lt1"/>
                </a:solidFill>
                <a:latin typeface="Arial" panose="020B0604020202020204" pitchFamily="34" charset="0"/>
                <a:ea typeface="Gill Sans"/>
                <a:cs typeface="Arial" panose="020B0604020202020204" pitchFamily="34" charset="0"/>
                <a:sym typeface="Gill Sans"/>
              </a:rPr>
              <a:t> A joint strain is the overstretching or tearing of muscles or tendons. Tendons are the dense fibrous cords of tissue that connect bones to muscles. ... The main difference is that with a sprain you may have bruising around the affected joint, whereas with a strain, you may have spasms in the affected muscle</a:t>
            </a:r>
            <a:endParaRPr sz="2400" dirty="0">
              <a:solidFill>
                <a:schemeClr val="lt1"/>
              </a:solidFill>
              <a:latin typeface="Arial" panose="020B0604020202020204" pitchFamily="34" charset="0"/>
              <a:ea typeface="Gill Sans"/>
              <a:cs typeface="Arial" panose="020B0604020202020204" pitchFamily="34" charset="0"/>
              <a:sym typeface="Gill Sans"/>
            </a:endParaRPr>
          </a:p>
          <a:p>
            <a:pPr marL="688975" lvl="2" indent="-342900" algn="l" rtl="0">
              <a:lnSpc>
                <a:spcPct val="90000"/>
              </a:lnSpc>
              <a:spcBef>
                <a:spcPts val="500"/>
              </a:spcBef>
              <a:spcAft>
                <a:spcPts val="0"/>
              </a:spcAft>
              <a:buClr>
                <a:schemeClr val="lt1"/>
              </a:buClr>
              <a:buSzPts val="2200"/>
              <a:buChar char="•"/>
            </a:pPr>
            <a:r>
              <a:rPr lang="en-US" sz="2200" b="1" dirty="0">
                <a:solidFill>
                  <a:schemeClr val="lt1"/>
                </a:solidFill>
                <a:latin typeface="Arial" panose="020B0604020202020204" pitchFamily="34" charset="0"/>
                <a:ea typeface="Gill Sans"/>
                <a:cs typeface="Arial" panose="020B0604020202020204" pitchFamily="34" charset="0"/>
                <a:sym typeface="Gill Sans"/>
              </a:rPr>
              <a:t>Cumulative</a:t>
            </a:r>
            <a:r>
              <a:rPr lang="en-US" sz="2200" dirty="0">
                <a:solidFill>
                  <a:schemeClr val="lt1"/>
                </a:solidFill>
                <a:latin typeface="Arial" panose="020B0604020202020204" pitchFamily="34" charset="0"/>
                <a:ea typeface="Gill Sans"/>
                <a:cs typeface="Arial" panose="020B0604020202020204" pitchFamily="34" charset="0"/>
                <a:sym typeface="Gill Sans"/>
              </a:rPr>
              <a:t> </a:t>
            </a:r>
            <a:r>
              <a:rPr lang="en-US" sz="2200" b="1" dirty="0">
                <a:solidFill>
                  <a:schemeClr val="lt1"/>
                </a:solidFill>
                <a:latin typeface="Arial" panose="020B0604020202020204" pitchFamily="34" charset="0"/>
                <a:ea typeface="Gill Sans"/>
                <a:cs typeface="Arial" panose="020B0604020202020204" pitchFamily="34" charset="0"/>
                <a:sym typeface="Gill Sans"/>
              </a:rPr>
              <a:t>trauma disorders</a:t>
            </a:r>
            <a:r>
              <a:rPr lang="en-US" sz="2200" dirty="0">
                <a:solidFill>
                  <a:schemeClr val="lt1"/>
                </a:solidFill>
                <a:latin typeface="Arial" panose="020B0604020202020204" pitchFamily="34" charset="0"/>
                <a:ea typeface="Gill Sans"/>
                <a:cs typeface="Arial" panose="020B0604020202020204" pitchFamily="34" charset="0"/>
                <a:sym typeface="Gill Sans"/>
              </a:rPr>
              <a:t> </a:t>
            </a:r>
            <a:r>
              <a:rPr lang="en-US" sz="2200" b="1" dirty="0">
                <a:solidFill>
                  <a:schemeClr val="lt1"/>
                </a:solidFill>
                <a:latin typeface="Arial" panose="020B0604020202020204" pitchFamily="34" charset="0"/>
                <a:ea typeface="Gill Sans"/>
                <a:cs typeface="Arial" panose="020B0604020202020204" pitchFamily="34" charset="0"/>
                <a:sym typeface="Gill Sans"/>
              </a:rPr>
              <a:t>(CTDs). </a:t>
            </a:r>
            <a:r>
              <a:rPr lang="en-US" sz="2200" dirty="0">
                <a:solidFill>
                  <a:schemeClr val="lt1"/>
                </a:solidFill>
                <a:latin typeface="Arial" panose="020B0604020202020204" pitchFamily="34" charset="0"/>
                <a:ea typeface="Gill Sans"/>
                <a:cs typeface="Arial" panose="020B0604020202020204" pitchFamily="34" charset="0"/>
                <a:sym typeface="Gill Sans"/>
              </a:rPr>
              <a:t>Injuries involving strain which develop, or build up over time.</a:t>
            </a:r>
            <a:endParaRPr dirty="0">
              <a:latin typeface="Arial" panose="020B0604020202020204" pitchFamily="34" charset="0"/>
              <a:cs typeface="Arial" panose="020B0604020202020204" pitchFamily="34" charset="0"/>
            </a:endParaRPr>
          </a:p>
          <a:p>
            <a:pPr marL="688975" lvl="2" indent="-342900" algn="l" rtl="0">
              <a:lnSpc>
                <a:spcPct val="90000"/>
              </a:lnSpc>
              <a:spcBef>
                <a:spcPts val="500"/>
              </a:spcBef>
              <a:spcAft>
                <a:spcPts val="0"/>
              </a:spcAft>
              <a:buClr>
                <a:schemeClr val="lt1"/>
              </a:buClr>
              <a:buSzPts val="2200"/>
              <a:buChar char="•"/>
            </a:pPr>
            <a:r>
              <a:rPr lang="en-US" sz="2200" b="1" dirty="0">
                <a:solidFill>
                  <a:schemeClr val="lt1"/>
                </a:solidFill>
                <a:latin typeface="Arial" panose="020B0604020202020204" pitchFamily="34" charset="0"/>
                <a:ea typeface="Gill Sans"/>
                <a:cs typeface="Arial" panose="020B0604020202020204" pitchFamily="34" charset="0"/>
                <a:sym typeface="Gill Sans"/>
              </a:rPr>
              <a:t>Repetitive</a:t>
            </a:r>
            <a:r>
              <a:rPr lang="en-US" sz="2200" dirty="0">
                <a:solidFill>
                  <a:schemeClr val="lt1"/>
                </a:solidFill>
                <a:latin typeface="Arial" panose="020B0604020202020204" pitchFamily="34" charset="0"/>
                <a:ea typeface="Gill Sans"/>
                <a:cs typeface="Arial" panose="020B0604020202020204" pitchFamily="34" charset="0"/>
                <a:sym typeface="Gill Sans"/>
              </a:rPr>
              <a:t> </a:t>
            </a:r>
            <a:r>
              <a:rPr lang="en-US" sz="2200" b="1" dirty="0">
                <a:solidFill>
                  <a:schemeClr val="lt1"/>
                </a:solidFill>
                <a:latin typeface="Arial" panose="020B0604020202020204" pitchFamily="34" charset="0"/>
                <a:ea typeface="Gill Sans"/>
                <a:cs typeface="Arial" panose="020B0604020202020204" pitchFamily="34" charset="0"/>
                <a:sym typeface="Gill Sans"/>
              </a:rPr>
              <a:t>strain injuries (RSIs). </a:t>
            </a:r>
            <a:r>
              <a:rPr lang="en-US" sz="2200" dirty="0">
                <a:solidFill>
                  <a:schemeClr val="lt1"/>
                </a:solidFill>
                <a:latin typeface="Arial" panose="020B0604020202020204" pitchFamily="34" charset="0"/>
                <a:ea typeface="Gill Sans"/>
                <a:cs typeface="Arial" panose="020B0604020202020204" pitchFamily="34" charset="0"/>
                <a:sym typeface="Gill Sans"/>
              </a:rPr>
              <a:t>Injuries</a:t>
            </a:r>
            <a:r>
              <a:rPr lang="en-US" sz="2200" b="1" dirty="0">
                <a:solidFill>
                  <a:schemeClr val="lt1"/>
                </a:solidFill>
                <a:latin typeface="Arial" panose="020B0604020202020204" pitchFamily="34" charset="0"/>
                <a:ea typeface="Gill Sans"/>
                <a:cs typeface="Arial" panose="020B0604020202020204" pitchFamily="34" charset="0"/>
                <a:sym typeface="Gill Sans"/>
              </a:rPr>
              <a:t> </a:t>
            </a:r>
            <a:r>
              <a:rPr lang="en-US" sz="2200" dirty="0">
                <a:solidFill>
                  <a:schemeClr val="lt1"/>
                </a:solidFill>
                <a:latin typeface="Arial" panose="020B0604020202020204" pitchFamily="34" charset="0"/>
                <a:ea typeface="Gill Sans"/>
                <a:cs typeface="Arial" panose="020B0604020202020204" pitchFamily="34" charset="0"/>
                <a:sym typeface="Gill Sans"/>
              </a:rPr>
              <a:t>affecting</a:t>
            </a:r>
            <a:r>
              <a:rPr lang="en-US" sz="2200" b="1" dirty="0">
                <a:solidFill>
                  <a:schemeClr val="lt1"/>
                </a:solidFill>
                <a:latin typeface="Arial" panose="020B0604020202020204" pitchFamily="34" charset="0"/>
                <a:ea typeface="Gill Sans"/>
                <a:cs typeface="Arial" panose="020B0604020202020204" pitchFamily="34" charset="0"/>
                <a:sym typeface="Gill Sans"/>
              </a:rPr>
              <a:t> </a:t>
            </a:r>
            <a:r>
              <a:rPr lang="en-US" sz="2200" dirty="0">
                <a:solidFill>
                  <a:schemeClr val="lt1"/>
                </a:solidFill>
                <a:latin typeface="Arial" panose="020B0604020202020204" pitchFamily="34" charset="0"/>
                <a:ea typeface="Gill Sans"/>
                <a:cs typeface="Arial" panose="020B0604020202020204" pitchFamily="34" charset="0"/>
                <a:sym typeface="Gill Sans"/>
              </a:rPr>
              <a:t>muscles, nerves and tendons by repetitive movement and overuse. The condition mostly affects the upper body.</a:t>
            </a:r>
            <a:endParaRPr dirty="0">
              <a:latin typeface="Arial" panose="020B0604020202020204" pitchFamily="34" charset="0"/>
              <a:cs typeface="Arial" panose="020B0604020202020204" pitchFamily="34" charset="0"/>
            </a:endParaRPr>
          </a:p>
          <a:p>
            <a:pPr marL="688975" lvl="2" indent="-342900" algn="l" rtl="0">
              <a:lnSpc>
                <a:spcPct val="90000"/>
              </a:lnSpc>
              <a:spcBef>
                <a:spcPts val="500"/>
              </a:spcBef>
              <a:spcAft>
                <a:spcPts val="0"/>
              </a:spcAft>
              <a:buClr>
                <a:schemeClr val="lt1"/>
              </a:buClr>
              <a:buSzPts val="2200"/>
              <a:buChar char="•"/>
            </a:pPr>
            <a:r>
              <a:rPr lang="en-US" sz="2200" b="1" dirty="0">
                <a:solidFill>
                  <a:schemeClr val="lt1"/>
                </a:solidFill>
                <a:latin typeface="Arial" panose="020B0604020202020204" pitchFamily="34" charset="0"/>
                <a:ea typeface="Gill Sans"/>
                <a:cs typeface="Arial" panose="020B0604020202020204" pitchFamily="34" charset="0"/>
                <a:sym typeface="Gill Sans"/>
              </a:rPr>
              <a:t>Repetitive motion injuries (RMIs). </a:t>
            </a:r>
            <a:r>
              <a:rPr lang="en-US" sz="2200" dirty="0">
                <a:solidFill>
                  <a:schemeClr val="lt1"/>
                </a:solidFill>
                <a:latin typeface="Arial" panose="020B0604020202020204" pitchFamily="34" charset="0"/>
                <a:ea typeface="Gill Sans"/>
                <a:cs typeface="Arial" panose="020B0604020202020204" pitchFamily="34" charset="0"/>
                <a:sym typeface="Gill Sans"/>
              </a:rPr>
              <a:t>An injury to the body that is caused by performing the same motion over and over again thereby straining a body part. </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10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1000"/>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Effect transition="in" filter="fade">
                                      <p:cBhvr>
                                        <p:cTn id="22" dur="1000"/>
                                        <p:tgtEl>
                                          <p:spTgt spid="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Effect transition="in" filter="fade">
                                      <p:cBhvr>
                                        <p:cTn id="27" dur="1000"/>
                                        <p:tgtEl>
                                          <p:spTgt spid="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2">
                                            <p:txEl>
                                              <p:pRg st="5" end="5"/>
                                            </p:txEl>
                                          </p:spTgt>
                                        </p:tgtEl>
                                        <p:attrNameLst>
                                          <p:attrName>style.visibility</p:attrName>
                                        </p:attrNameLst>
                                      </p:cBhvr>
                                      <p:to>
                                        <p:strVal val="visible"/>
                                      </p:to>
                                    </p:set>
                                    <p:animEffect transition="in" filter="fade">
                                      <p:cBhvr>
                                        <p:cTn id="32" dur="1000"/>
                                        <p:tgtEl>
                                          <p:spTgt spid="2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8382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Classroom Activity-Other Risk Factors</a:t>
            </a:r>
            <a:endParaRPr dirty="0">
              <a:solidFill>
                <a:schemeClr val="lt1"/>
              </a:solidFill>
              <a:latin typeface="Rockwell"/>
              <a:ea typeface="Rockwell"/>
              <a:cs typeface="Rockwell"/>
              <a:sym typeface="Rockwell"/>
            </a:endParaRPr>
          </a:p>
        </p:txBody>
      </p:sp>
      <p:sp>
        <p:nvSpPr>
          <p:cNvPr id="210" name="Google Shape;210;p27"/>
          <p:cNvSpPr txBox="1">
            <a:spLocks noGrp="1"/>
          </p:cNvSpPr>
          <p:nvPr>
            <p:ph type="body" idx="1"/>
          </p:nvPr>
        </p:nvSpPr>
        <p:spPr>
          <a:xfrm>
            <a:off x="572250" y="1913356"/>
            <a:ext cx="5626800" cy="4351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lt1"/>
              </a:buClr>
              <a:buSzPts val="2590"/>
              <a:buNone/>
            </a:pPr>
            <a:r>
              <a:rPr lang="en-US" sz="2590" dirty="0">
                <a:solidFill>
                  <a:schemeClr val="lt1"/>
                </a:solidFill>
                <a:latin typeface="Arial" panose="020B0604020202020204" pitchFamily="34" charset="0"/>
                <a:ea typeface="Gill Sans"/>
                <a:cs typeface="Arial" panose="020B0604020202020204" pitchFamily="34" charset="0"/>
                <a:sym typeface="Gill Sans"/>
              </a:rPr>
              <a:t>C</a:t>
            </a:r>
            <a:r>
              <a:rPr lang="en-US" sz="2400" dirty="0">
                <a:solidFill>
                  <a:schemeClr val="lt1"/>
                </a:solidFill>
                <a:latin typeface="Arial" panose="020B0604020202020204" pitchFamily="34" charset="0"/>
                <a:ea typeface="Gill Sans"/>
                <a:cs typeface="Arial" panose="020B0604020202020204" pitchFamily="34" charset="0"/>
                <a:sym typeface="Gill Sans"/>
              </a:rPr>
              <a:t>ontribute to, but do not cause WMSD’s</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Temperature</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Work pace and stress</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Age</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Hobbies</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Previous injuries</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Medical conditions</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Smoking, noise</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Fatigue</a:t>
            </a:r>
            <a:endParaRPr sz="2400" dirty="0">
              <a:latin typeface="Arial" panose="020B0604020202020204" pitchFamily="34" charset="0"/>
              <a:cs typeface="Arial" panose="020B0604020202020204" pitchFamily="34" charset="0"/>
            </a:endParaRPr>
          </a:p>
          <a:p>
            <a:pPr marL="228600" lvl="0" indent="-216534"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Diet</a:t>
            </a:r>
            <a:endParaRPr sz="2400" dirty="0">
              <a:solidFill>
                <a:schemeClr val="lt1"/>
              </a:solidFill>
              <a:latin typeface="Arial" panose="020B0604020202020204" pitchFamily="34" charset="0"/>
              <a:ea typeface="Gill Sans"/>
              <a:cs typeface="Arial" panose="020B0604020202020204" pitchFamily="34" charset="0"/>
              <a:sym typeface="Gill Sans"/>
            </a:endParaRPr>
          </a:p>
        </p:txBody>
      </p:sp>
      <p:pic>
        <p:nvPicPr>
          <p:cNvPr id="212" name="Google Shape;212;p27" descr="two fly fisherman"/>
          <p:cNvPicPr preferRelativeResize="0"/>
          <p:nvPr/>
        </p:nvPicPr>
        <p:blipFill rotWithShape="1">
          <a:blip r:embed="rId3">
            <a:alphaModFix/>
          </a:blip>
          <a:srcRect/>
          <a:stretch/>
        </p:blipFill>
        <p:spPr>
          <a:xfrm>
            <a:off x="5582653" y="2723516"/>
            <a:ext cx="6128347" cy="3236369"/>
          </a:xfrm>
          <a:prstGeom prst="rect">
            <a:avLst/>
          </a:prstGeom>
          <a:noFill/>
          <a:ln>
            <a:noFill/>
          </a:ln>
        </p:spPr>
      </p:pic>
      <p:sp>
        <p:nvSpPr>
          <p:cNvPr id="7" name="Google Shape;209;p27"/>
          <p:cNvSpPr txBox="1">
            <a:spLocks/>
          </p:cNvSpPr>
          <p:nvPr/>
        </p:nvSpPr>
        <p:spPr>
          <a:xfrm>
            <a:off x="3753852" y="5856998"/>
            <a:ext cx="6128347" cy="5104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400"/>
              <a:buFont typeface="Rockwell"/>
              <a:buNone/>
            </a:pPr>
            <a:r>
              <a:rPr lang="en-US" sz="1400" dirty="0" smtClean="0">
                <a:solidFill>
                  <a:schemeClr val="lt1"/>
                </a:solidFill>
                <a:latin typeface="Rockwell"/>
                <a:ea typeface="Rockwell"/>
                <a:cs typeface="Rockwell"/>
                <a:sym typeface="Rockwell"/>
              </a:rPr>
              <a:t>Image of two fly fishermen</a:t>
            </a:r>
            <a:endParaRPr lang="en-US" sz="1400" dirty="0">
              <a:solidFill>
                <a:schemeClr val="lt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18"/>
        <p:cNvGrpSpPr/>
        <p:nvPr/>
      </p:nvGrpSpPr>
      <p:grpSpPr>
        <a:xfrm>
          <a:off x="0" y="0"/>
          <a:ext cx="0" cy="0"/>
          <a:chOff x="0" y="0"/>
          <a:chExt cx="0" cy="0"/>
        </a:xfrm>
      </p:grpSpPr>
      <p:sp>
        <p:nvSpPr>
          <p:cNvPr id="219" name="Google Shape;219;p28"/>
          <p:cNvSpPr txBox="1">
            <a:spLocks noGrp="1"/>
          </p:cNvSpPr>
          <p:nvPr>
            <p:ph type="title"/>
          </p:nvPr>
        </p:nvSpPr>
        <p:spPr>
          <a:xfrm>
            <a:off x="736600" y="816358"/>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Signs and Symptoms of MSDs</a:t>
            </a:r>
            <a:endParaRPr>
              <a:solidFill>
                <a:schemeClr val="lt1"/>
              </a:solidFill>
              <a:latin typeface="Rockwell"/>
              <a:ea typeface="Rockwell"/>
              <a:cs typeface="Rockwell"/>
              <a:sym typeface="Rockwell"/>
            </a:endParaRPr>
          </a:p>
        </p:txBody>
      </p:sp>
      <p:sp>
        <p:nvSpPr>
          <p:cNvPr id="220" name="Google Shape;220;p28"/>
          <p:cNvSpPr txBox="1">
            <a:spLocks noGrp="1"/>
          </p:cNvSpPr>
          <p:nvPr>
            <p:ph type="body" idx="1"/>
          </p:nvPr>
        </p:nvSpPr>
        <p:spPr>
          <a:xfrm>
            <a:off x="736600" y="1958247"/>
            <a:ext cx="5931900" cy="39036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Pain-Sharp, intermittent or constant dull throbbing and radiating</a:t>
            </a:r>
            <a:endParaRPr sz="240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Swelling-localized or defuse </a:t>
            </a:r>
            <a:endParaRPr sz="240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Tingling or numbness-localized or radiating</a:t>
            </a:r>
            <a:endParaRPr sz="240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Burning sensation-localized or radiating</a:t>
            </a:r>
            <a:endParaRPr sz="240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Joint Stiffness-localized </a:t>
            </a:r>
            <a:endParaRPr sz="240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Fingers turned white-localized</a:t>
            </a:r>
            <a:endParaRPr dirty="0">
              <a:latin typeface="Arial" panose="020B0604020202020204" pitchFamily="34" charset="0"/>
              <a:cs typeface="Arial" panose="020B0604020202020204" pitchFamily="34" charset="0"/>
            </a:endParaRPr>
          </a:p>
          <a:p>
            <a:pPr marL="228600" lvl="0" indent="-228600"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Reduced range of motion-limited</a:t>
            </a:r>
            <a:endParaRPr sz="240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70000"/>
              </a:lnSpc>
              <a:spcBef>
                <a:spcPts val="1000"/>
              </a:spcBef>
              <a:spcAft>
                <a:spcPts val="0"/>
              </a:spcAft>
              <a:buClr>
                <a:schemeClr val="lt1"/>
              </a:buClr>
              <a:buSzPts val="2400"/>
              <a:buChar char="•"/>
            </a:pPr>
            <a:r>
              <a:rPr lang="en-US" sz="2400" dirty="0">
                <a:solidFill>
                  <a:schemeClr val="lt1"/>
                </a:solidFill>
                <a:latin typeface="Arial" panose="020B0604020202020204" pitchFamily="34" charset="0"/>
                <a:ea typeface="Gill Sans"/>
                <a:cs typeface="Arial" panose="020B0604020202020204" pitchFamily="34" charset="0"/>
                <a:sym typeface="Gill Sans"/>
              </a:rPr>
              <a:t>Early recognition and reporting is key to preventing workplace MSDs!</a:t>
            </a:r>
            <a:endParaRPr dirty="0">
              <a:latin typeface="Arial" panose="020B0604020202020204" pitchFamily="34" charset="0"/>
              <a:cs typeface="Arial" panose="020B0604020202020204" pitchFamily="34" charset="0"/>
            </a:endParaRPr>
          </a:p>
          <a:p>
            <a:pPr marL="228600" lvl="0" indent="-50800" algn="l" rtl="0">
              <a:lnSpc>
                <a:spcPct val="80000"/>
              </a:lnSpc>
              <a:spcBef>
                <a:spcPts val="1000"/>
              </a:spcBef>
              <a:spcAft>
                <a:spcPts val="0"/>
              </a:spcAft>
              <a:buClr>
                <a:schemeClr val="dk1"/>
              </a:buClr>
              <a:buSzPts val="2800"/>
              <a:buNone/>
            </a:pPr>
            <a:endParaRPr dirty="0"/>
          </a:p>
        </p:txBody>
      </p:sp>
      <p:sp>
        <p:nvSpPr>
          <p:cNvPr id="222" name="Google Shape;222;p28"/>
          <p:cNvSpPr/>
          <p:nvPr/>
        </p:nvSpPr>
        <p:spPr>
          <a:xfrm rot="-2084656">
            <a:off x="8244223" y="2666256"/>
            <a:ext cx="2773457"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chemeClr val="accent1"/>
                </a:solidFill>
                <a:latin typeface="Calibri"/>
                <a:ea typeface="Calibri"/>
                <a:cs typeface="Calibri"/>
                <a:sym typeface="Calibri"/>
              </a:rPr>
              <a:t>OUCH!</a:t>
            </a:r>
            <a:endParaRPr sz="5400" b="1" cap="none">
              <a:solidFill>
                <a:schemeClr val="accent1"/>
              </a:solidFill>
              <a:latin typeface="Calibri"/>
              <a:ea typeface="Calibri"/>
              <a:cs typeface="Calibri"/>
              <a:sym typeface="Calibri"/>
            </a:endParaRPr>
          </a:p>
        </p:txBody>
      </p:sp>
      <p:sp>
        <p:nvSpPr>
          <p:cNvPr id="223" name="Google Shape;223;p28"/>
          <p:cNvSpPr/>
          <p:nvPr/>
        </p:nvSpPr>
        <p:spPr>
          <a:xfrm rot="2217768">
            <a:off x="8425398" y="4572000"/>
            <a:ext cx="2135521"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dirty="0">
                <a:solidFill>
                  <a:schemeClr val="accent1"/>
                </a:solidFill>
                <a:latin typeface="Calibri"/>
                <a:ea typeface="Calibri"/>
                <a:cs typeface="Calibri"/>
                <a:sym typeface="Calibri"/>
              </a:rPr>
              <a:t>OUCH!</a:t>
            </a:r>
            <a:endParaRPr sz="5400" b="1" cap="none" dirty="0">
              <a:solidFill>
                <a:schemeClr val="accen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animEffect transition="in" filter="fade">
                                      <p:cBhvr>
                                        <p:cTn id="7" dur="1000"/>
                                        <p:tgtEl>
                                          <p:spTgt spid="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0">
                                            <p:txEl>
                                              <p:pRg st="1" end="1"/>
                                            </p:txEl>
                                          </p:spTgt>
                                        </p:tgtEl>
                                        <p:attrNameLst>
                                          <p:attrName>style.visibility</p:attrName>
                                        </p:attrNameLst>
                                      </p:cBhvr>
                                      <p:to>
                                        <p:strVal val="visible"/>
                                      </p:to>
                                    </p:set>
                                    <p:animEffect transition="in" filter="fade">
                                      <p:cBhvr>
                                        <p:cTn id="12" dur="1000"/>
                                        <p:tgtEl>
                                          <p:spTgt spid="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
                                            <p:txEl>
                                              <p:pRg st="2" end="2"/>
                                            </p:txEl>
                                          </p:spTgt>
                                        </p:tgtEl>
                                        <p:attrNameLst>
                                          <p:attrName>style.visibility</p:attrName>
                                        </p:attrNameLst>
                                      </p:cBhvr>
                                      <p:to>
                                        <p:strVal val="visible"/>
                                      </p:to>
                                    </p:set>
                                    <p:animEffect transition="in" filter="fade">
                                      <p:cBhvr>
                                        <p:cTn id="17" dur="1000"/>
                                        <p:tgtEl>
                                          <p:spTgt spid="2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0">
                                            <p:txEl>
                                              <p:pRg st="3" end="3"/>
                                            </p:txEl>
                                          </p:spTgt>
                                        </p:tgtEl>
                                        <p:attrNameLst>
                                          <p:attrName>style.visibility</p:attrName>
                                        </p:attrNameLst>
                                      </p:cBhvr>
                                      <p:to>
                                        <p:strVal val="visible"/>
                                      </p:to>
                                    </p:set>
                                    <p:animEffect transition="in" filter="fade">
                                      <p:cBhvr>
                                        <p:cTn id="22" dur="1000"/>
                                        <p:tgtEl>
                                          <p:spTgt spid="2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0">
                                            <p:txEl>
                                              <p:pRg st="4" end="4"/>
                                            </p:txEl>
                                          </p:spTgt>
                                        </p:tgtEl>
                                        <p:attrNameLst>
                                          <p:attrName>style.visibility</p:attrName>
                                        </p:attrNameLst>
                                      </p:cBhvr>
                                      <p:to>
                                        <p:strVal val="visible"/>
                                      </p:to>
                                    </p:set>
                                    <p:animEffect transition="in" filter="fade">
                                      <p:cBhvr>
                                        <p:cTn id="27" dur="1000"/>
                                        <p:tgtEl>
                                          <p:spTgt spid="2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0">
                                            <p:txEl>
                                              <p:pRg st="5" end="5"/>
                                            </p:txEl>
                                          </p:spTgt>
                                        </p:tgtEl>
                                        <p:attrNameLst>
                                          <p:attrName>style.visibility</p:attrName>
                                        </p:attrNameLst>
                                      </p:cBhvr>
                                      <p:to>
                                        <p:strVal val="visible"/>
                                      </p:to>
                                    </p:set>
                                    <p:animEffect transition="in" filter="fade">
                                      <p:cBhvr>
                                        <p:cTn id="32" dur="1000"/>
                                        <p:tgtEl>
                                          <p:spTgt spid="22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0">
                                            <p:txEl>
                                              <p:pRg st="6" end="6"/>
                                            </p:txEl>
                                          </p:spTgt>
                                        </p:tgtEl>
                                        <p:attrNameLst>
                                          <p:attrName>style.visibility</p:attrName>
                                        </p:attrNameLst>
                                      </p:cBhvr>
                                      <p:to>
                                        <p:strVal val="visible"/>
                                      </p:to>
                                    </p:set>
                                    <p:animEffect transition="in" filter="fade">
                                      <p:cBhvr>
                                        <p:cTn id="37" dur="1000"/>
                                        <p:tgtEl>
                                          <p:spTgt spid="22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20">
                                            <p:txEl>
                                              <p:pRg st="7" end="7"/>
                                            </p:txEl>
                                          </p:spTgt>
                                        </p:tgtEl>
                                        <p:attrNameLst>
                                          <p:attrName>style.visibility</p:attrName>
                                        </p:attrNameLst>
                                      </p:cBhvr>
                                      <p:to>
                                        <p:strVal val="visible"/>
                                      </p:to>
                                    </p:set>
                                    <p:animEffect transition="in" filter="fade">
                                      <p:cBhvr>
                                        <p:cTn id="42" dur="1000"/>
                                        <p:tgtEl>
                                          <p:spTgt spid="22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0">
                                            <p:txEl>
                                              <p:pRg st="8" end="8"/>
                                            </p:txEl>
                                          </p:spTgt>
                                        </p:tgtEl>
                                        <p:attrNameLst>
                                          <p:attrName>style.visibility</p:attrName>
                                        </p:attrNameLst>
                                      </p:cBhvr>
                                      <p:to>
                                        <p:strVal val="visible"/>
                                      </p:to>
                                    </p:set>
                                    <p:animEffect transition="in" filter="fade">
                                      <p:cBhvr>
                                        <p:cTn id="47" dur="1000"/>
                                        <p:tgtEl>
                                          <p:spTgt spid="2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50392"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Classroom </a:t>
            </a:r>
            <a:r>
              <a:rPr lang="en-US" dirty="0" smtClean="0">
                <a:solidFill>
                  <a:schemeClr val="lt1"/>
                </a:solidFill>
                <a:latin typeface="Rockwell"/>
                <a:ea typeface="Rockwell"/>
                <a:cs typeface="Rockwell"/>
                <a:sym typeface="Rockwell"/>
              </a:rPr>
              <a:t>Activity 4-Body </a:t>
            </a:r>
            <a:r>
              <a:rPr lang="en-US" dirty="0">
                <a:solidFill>
                  <a:schemeClr val="lt1"/>
                </a:solidFill>
                <a:latin typeface="Rockwell"/>
                <a:ea typeface="Rockwell"/>
                <a:cs typeface="Rockwell"/>
                <a:sym typeface="Rockwell"/>
              </a:rPr>
              <a:t>Mapping Class Exercise</a:t>
            </a:r>
            <a:endParaRPr dirty="0">
              <a:solidFill>
                <a:schemeClr val="lt1"/>
              </a:solidFill>
              <a:latin typeface="Rockwell"/>
              <a:ea typeface="Rockwell"/>
              <a:cs typeface="Rockwell"/>
              <a:sym typeface="Rockwell"/>
            </a:endParaRPr>
          </a:p>
        </p:txBody>
      </p:sp>
      <p:pic>
        <p:nvPicPr>
          <p:cNvPr id="230" name="Google Shape;230;p29" descr="Outline of the human body"/>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3979190" y="2141928"/>
            <a:ext cx="4233600" cy="4233600"/>
          </a:xfrm>
          <a:prstGeom prst="rect">
            <a:avLst/>
          </a:prstGeom>
          <a:noFill/>
          <a:ln>
            <a:noFill/>
          </a:ln>
        </p:spPr>
      </p:pic>
      <p:sp>
        <p:nvSpPr>
          <p:cNvPr id="232" name="Google Shape;232;p29"/>
          <p:cNvSpPr/>
          <p:nvPr/>
        </p:nvSpPr>
        <p:spPr>
          <a:xfrm>
            <a:off x="3931100" y="6425756"/>
            <a:ext cx="4329900" cy="27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 from OSHA Susan Harwood Training PPP</a:t>
            </a:r>
            <a:endParaRPr sz="1200">
              <a:solidFill>
                <a:schemeClr val="lt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838200" y="96233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Neutral Posture Standing</a:t>
            </a:r>
            <a:endParaRPr>
              <a:solidFill>
                <a:schemeClr val="lt1"/>
              </a:solidFill>
              <a:latin typeface="Rockwell"/>
              <a:ea typeface="Rockwell"/>
              <a:cs typeface="Rockwell"/>
              <a:sym typeface="Rockwell"/>
            </a:endParaRPr>
          </a:p>
        </p:txBody>
      </p:sp>
      <p:sp>
        <p:nvSpPr>
          <p:cNvPr id="239" name="Google Shape;239;p30"/>
          <p:cNvSpPr txBox="1">
            <a:spLocks noGrp="1"/>
          </p:cNvSpPr>
          <p:nvPr>
            <p:ph type="body" idx="1"/>
          </p:nvPr>
        </p:nvSpPr>
        <p:spPr>
          <a:xfrm>
            <a:off x="838200" y="2506662"/>
            <a:ext cx="5679831" cy="395275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Optimal position for the body to reduce the risk of WMSD’s.</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Neutral posture promotes blood flow, nerve conduction, muscle strength and control. </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pic>
        <p:nvPicPr>
          <p:cNvPr id="241" name="Google Shape;241;p30" descr="proper standing posture"/>
          <p:cNvPicPr preferRelativeResize="0"/>
          <p:nvPr/>
        </p:nvPicPr>
        <p:blipFill rotWithShape="1">
          <a:blip r:embed="rId3">
            <a:alphaModFix/>
          </a:blip>
          <a:srcRect/>
          <a:stretch/>
        </p:blipFill>
        <p:spPr>
          <a:xfrm>
            <a:off x="7006471" y="2470271"/>
            <a:ext cx="4576957" cy="3180251"/>
          </a:xfrm>
          <a:prstGeom prst="rect">
            <a:avLst/>
          </a:prstGeom>
          <a:noFill/>
          <a:ln>
            <a:noFill/>
          </a:ln>
        </p:spPr>
      </p:pic>
      <p:sp>
        <p:nvSpPr>
          <p:cNvPr id="242" name="Google Shape;242;p30" descr="image of an arrow" title="image of an arrow"/>
          <p:cNvSpPr/>
          <p:nvPr/>
        </p:nvSpPr>
        <p:spPr>
          <a:xfrm rot="3562766">
            <a:off x="7758820" y="2688797"/>
            <a:ext cx="1731380" cy="171634"/>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09;p27"/>
          <p:cNvSpPr txBox="1">
            <a:spLocks/>
          </p:cNvSpPr>
          <p:nvPr/>
        </p:nvSpPr>
        <p:spPr>
          <a:xfrm>
            <a:off x="5467231" y="5719601"/>
            <a:ext cx="4472316" cy="29936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buClr>
                <a:schemeClr val="lt1"/>
              </a:buClr>
              <a:buSzPts val="4400"/>
              <a:buFont typeface="Rockwell"/>
              <a:buNone/>
            </a:pPr>
            <a:r>
              <a:rPr lang="en-US" sz="1600" dirty="0" smtClean="0">
                <a:solidFill>
                  <a:schemeClr val="lt1"/>
                </a:solidFill>
                <a:latin typeface="Rockwell"/>
                <a:ea typeface="Rockwell"/>
                <a:cs typeface="Rockwell"/>
                <a:sym typeface="Rockwell"/>
              </a:rPr>
              <a:t>Posture chart</a:t>
            </a:r>
            <a:endParaRPr lang="en-US" sz="1600" dirty="0">
              <a:solidFill>
                <a:schemeClr val="lt1"/>
              </a:solidFill>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46"/>
        <p:cNvGrpSpPr/>
        <p:nvPr/>
      </p:nvGrpSpPr>
      <p:grpSpPr>
        <a:xfrm>
          <a:off x="0" y="0"/>
          <a:ext cx="0" cy="0"/>
          <a:chOff x="0" y="0"/>
          <a:chExt cx="0" cy="0"/>
        </a:xfrm>
      </p:grpSpPr>
      <p:sp>
        <p:nvSpPr>
          <p:cNvPr id="247" name="Google Shape;247;p31"/>
          <p:cNvSpPr txBox="1">
            <a:spLocks noGrp="1"/>
          </p:cNvSpPr>
          <p:nvPr>
            <p:ph type="title"/>
          </p:nvPr>
        </p:nvSpPr>
        <p:spPr>
          <a:xfrm>
            <a:off x="686438" y="480681"/>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Neutral Posture Sitting</a:t>
            </a:r>
            <a:endParaRPr>
              <a:solidFill>
                <a:schemeClr val="lt1"/>
              </a:solidFill>
              <a:latin typeface="Rockwell"/>
              <a:ea typeface="Rockwell"/>
              <a:cs typeface="Rockwell"/>
              <a:sym typeface="Rockwell"/>
            </a:endParaRPr>
          </a:p>
        </p:txBody>
      </p:sp>
      <p:pic>
        <p:nvPicPr>
          <p:cNvPr id="249" name="Google Shape;249;p31" descr="Image of posture "/>
          <p:cNvPicPr preferRelativeResize="0"/>
          <p:nvPr/>
        </p:nvPicPr>
        <p:blipFill>
          <a:blip r:embed="rId3">
            <a:alphaModFix/>
          </a:blip>
          <a:stretch>
            <a:fillRect/>
          </a:stretch>
        </p:blipFill>
        <p:spPr>
          <a:xfrm>
            <a:off x="4067639" y="1593725"/>
            <a:ext cx="3753223" cy="505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50900" y="1195769"/>
            <a:ext cx="11188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OSHA Susan Harwood Grant </a:t>
            </a:r>
            <a:endParaRPr/>
          </a:p>
        </p:txBody>
      </p:sp>
      <p:sp>
        <p:nvSpPr>
          <p:cNvPr id="98" name="Google Shape;98;p14"/>
          <p:cNvSpPr txBox="1">
            <a:spLocks noGrp="1"/>
          </p:cNvSpPr>
          <p:nvPr>
            <p:ph type="body" idx="1"/>
          </p:nvPr>
        </p:nvSpPr>
        <p:spPr>
          <a:xfrm>
            <a:off x="985520" y="2521323"/>
            <a:ext cx="11054080" cy="2911500"/>
          </a:xfrm>
          <a:prstGeom prst="rect">
            <a:avLst/>
          </a:prstGeom>
          <a:noFill/>
          <a:ln>
            <a:noFill/>
          </a:ln>
        </p:spPr>
        <p:txBody>
          <a:bodyPr spcFirstLastPara="1" wrap="square" lIns="91425" tIns="45700" rIns="91425" bIns="45700" anchor="t" anchorCtr="0">
            <a:noAutofit/>
          </a:bodyPr>
          <a:lstStyle/>
          <a:p>
            <a:pPr marL="228600" lvl="0" indent="-228600">
              <a:spcBef>
                <a:spcPts val="0"/>
              </a:spcBef>
              <a:buClr>
                <a:schemeClr val="lt1"/>
              </a:buClr>
              <a:buSzPts val="2800"/>
            </a:pPr>
            <a:r>
              <a:rPr lang="en-US" i="1" dirty="0">
                <a:solidFill>
                  <a:schemeClr val="lt1"/>
                </a:solidFill>
                <a:latin typeface="Arial" panose="020B0604020202020204" pitchFamily="34" charset="0"/>
                <a:ea typeface="Gill Sans"/>
                <a:cs typeface="Arial" panose="020B0604020202020204" pitchFamily="34" charset="0"/>
                <a:sym typeface="Gill Sans"/>
              </a:rPr>
              <a:t>This material was produced under Grant Program #SH-05058-SH8 from the OSHA, U.S. Department of Labor.  It Does not necessarily reflect the views or policies of the U.S. Department of Labor, nor does mentioning of trade names, commercial products, or organizations imply endorsement by the U.S. Government. </a:t>
            </a:r>
            <a:r>
              <a:rPr lang="en-US" i="1" dirty="0" smtClean="0">
                <a:solidFill>
                  <a:schemeClr val="lt1"/>
                </a:solidFill>
                <a:latin typeface="Arial" panose="020B0604020202020204" pitchFamily="34" charset="0"/>
                <a:ea typeface="Gill Sans"/>
                <a:cs typeface="Arial" panose="020B0604020202020204" pitchFamily="34" charset="0"/>
                <a:sym typeface="Gill Sans"/>
              </a:rPr>
              <a:t>Revised from grant number </a:t>
            </a:r>
            <a:r>
              <a:rPr lang="en-US" b="1" i="1" dirty="0" smtClean="0">
                <a:solidFill>
                  <a:schemeClr val="bg1"/>
                </a:solidFill>
                <a:latin typeface="Arial" panose="020B0604020202020204" pitchFamily="34" charset="0"/>
                <a:cs typeface="Arial" panose="020B0604020202020204" pitchFamily="34" charset="0"/>
              </a:rPr>
              <a:t>SH-22310-11.</a:t>
            </a:r>
            <a:endParaRPr i="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54"/>
        <p:cNvGrpSpPr/>
        <p:nvPr/>
      </p:nvGrpSpPr>
      <p:grpSpPr>
        <a:xfrm>
          <a:off x="0" y="0"/>
          <a:ext cx="0" cy="0"/>
          <a:chOff x="0" y="0"/>
          <a:chExt cx="0" cy="0"/>
        </a:xfrm>
      </p:grpSpPr>
      <p:sp>
        <p:nvSpPr>
          <p:cNvPr id="255" name="Google Shape;255;p32"/>
          <p:cNvSpPr txBox="1">
            <a:spLocks noGrp="1"/>
          </p:cNvSpPr>
          <p:nvPr>
            <p:ph type="title"/>
          </p:nvPr>
        </p:nvSpPr>
        <p:spPr>
          <a:xfrm>
            <a:off x="1020060" y="74751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Awkward Postures While Handling Materials  </a:t>
            </a:r>
            <a:endParaRPr>
              <a:solidFill>
                <a:schemeClr val="lt1"/>
              </a:solidFill>
              <a:latin typeface="Rockwell"/>
              <a:ea typeface="Rockwell"/>
              <a:cs typeface="Rockwell"/>
              <a:sym typeface="Rockwell"/>
            </a:endParaRPr>
          </a:p>
        </p:txBody>
      </p:sp>
      <p:pic>
        <p:nvPicPr>
          <p:cNvPr id="256" name="Google Shape;256;p32" descr="A worker l handling a box incorrectly " title="A worker l handling a box incorrectly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2830191" y="2069988"/>
            <a:ext cx="3264162" cy="4351337"/>
          </a:xfrm>
          <a:prstGeom prst="rect">
            <a:avLst/>
          </a:prstGeom>
          <a:noFill/>
          <a:ln>
            <a:noFill/>
          </a:ln>
        </p:spPr>
      </p:pic>
      <p:pic>
        <p:nvPicPr>
          <p:cNvPr id="257" name="Google Shape;257;p32" descr="A worker handling a box correctly " title="A worker handling a box correctly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77233" y="2081989"/>
            <a:ext cx="3254502" cy="4339336"/>
          </a:xfrm>
          <a:prstGeom prst="rect">
            <a:avLst/>
          </a:prstGeom>
          <a:noFill/>
          <a:ln>
            <a:noFill/>
          </a:ln>
        </p:spPr>
      </p:pic>
      <p:pic>
        <p:nvPicPr>
          <p:cNvPr id="259" name="Google Shape;259;p32" descr="Image of DO NOT" title="Image of DO NOT"/>
          <p:cNvPicPr preferRelativeResize="0"/>
          <p:nvPr/>
        </p:nvPicPr>
        <p:blipFill rotWithShape="1">
          <a:blip r:embed="rId5">
            <a:alphaModFix/>
          </a:blip>
          <a:srcRect/>
          <a:stretch/>
        </p:blipFill>
        <p:spPr>
          <a:xfrm>
            <a:off x="4823607" y="5150266"/>
            <a:ext cx="1271059" cy="1271059"/>
          </a:xfrm>
          <a:prstGeom prst="rect">
            <a:avLst/>
          </a:prstGeom>
          <a:noFill/>
          <a:ln>
            <a:noFill/>
          </a:ln>
        </p:spPr>
      </p:pic>
      <p:pic>
        <p:nvPicPr>
          <p:cNvPr id="260" name="Google Shape;260;p32" descr="Check" title="Check"/>
          <p:cNvPicPr preferRelativeResize="0"/>
          <p:nvPr/>
        </p:nvPicPr>
        <p:blipFill rotWithShape="1">
          <a:blip r:embed="rId6">
            <a:alphaModFix/>
          </a:blip>
          <a:srcRect/>
          <a:stretch/>
        </p:blipFill>
        <p:spPr>
          <a:xfrm>
            <a:off x="8159779" y="5416644"/>
            <a:ext cx="1310454" cy="1004681"/>
          </a:xfrm>
          <a:prstGeom prst="rect">
            <a:avLst/>
          </a:prstGeom>
          <a:noFill/>
          <a:ln>
            <a:noFill/>
          </a:ln>
        </p:spPr>
      </p:pic>
      <p:sp>
        <p:nvSpPr>
          <p:cNvPr id="261" name="Google Shape;261;p32"/>
          <p:cNvSpPr/>
          <p:nvPr/>
        </p:nvSpPr>
        <p:spPr>
          <a:xfrm>
            <a:off x="2830191" y="6430240"/>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 of warehouse employee</a:t>
            </a:r>
            <a:endParaRPr sz="1200">
              <a:solidFill>
                <a:schemeClr val="lt1"/>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66"/>
        <p:cNvGrpSpPr/>
        <p:nvPr/>
      </p:nvGrpSpPr>
      <p:grpSpPr>
        <a:xfrm>
          <a:off x="0" y="0"/>
          <a:ext cx="0" cy="0"/>
          <a:chOff x="0" y="0"/>
          <a:chExt cx="0" cy="0"/>
        </a:xfrm>
      </p:grpSpPr>
      <p:sp>
        <p:nvSpPr>
          <p:cNvPr id="267" name="Google Shape;267;p33"/>
          <p:cNvSpPr txBox="1">
            <a:spLocks noGrp="1"/>
          </p:cNvSpPr>
          <p:nvPr>
            <p:ph type="title"/>
          </p:nvPr>
        </p:nvSpPr>
        <p:spPr>
          <a:xfrm>
            <a:off x="8382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Awkward Postures While Handling Materials Continued</a:t>
            </a:r>
            <a:endParaRPr>
              <a:solidFill>
                <a:schemeClr val="lt1"/>
              </a:solidFill>
              <a:latin typeface="Rockwell"/>
              <a:ea typeface="Rockwell"/>
              <a:cs typeface="Rockwell"/>
              <a:sym typeface="Rockwell"/>
            </a:endParaRPr>
          </a:p>
        </p:txBody>
      </p:sp>
      <p:pic>
        <p:nvPicPr>
          <p:cNvPr id="269" name="Google Shape;269;p33" descr="a worker lifting a box incorrectly " title="a worker lifting a box incorrectly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62324" y="2034614"/>
            <a:ext cx="3233676" cy="4311569"/>
          </a:xfrm>
          <a:prstGeom prst="rect">
            <a:avLst/>
          </a:prstGeom>
          <a:noFill/>
          <a:ln>
            <a:noFill/>
          </a:ln>
        </p:spPr>
      </p:pic>
      <p:pic>
        <p:nvPicPr>
          <p:cNvPr id="270" name="Google Shape;270;p33" descr="a worker lifting a box correctly " title="a worker lifting a box correctly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28256" y="2034614"/>
            <a:ext cx="3218080" cy="4290773"/>
          </a:xfrm>
          <a:prstGeom prst="rect">
            <a:avLst/>
          </a:prstGeom>
          <a:noFill/>
          <a:ln>
            <a:noFill/>
          </a:ln>
        </p:spPr>
      </p:pic>
      <p:pic>
        <p:nvPicPr>
          <p:cNvPr id="271" name="Google Shape;271;p33" descr="Image of DO NOT" title="Image of DO NOT"/>
          <p:cNvPicPr preferRelativeResize="0"/>
          <p:nvPr/>
        </p:nvPicPr>
        <p:blipFill rotWithShape="1">
          <a:blip r:embed="rId5">
            <a:alphaModFix/>
          </a:blip>
          <a:srcRect/>
          <a:stretch/>
        </p:blipFill>
        <p:spPr>
          <a:xfrm>
            <a:off x="2928312" y="5054328"/>
            <a:ext cx="1271059" cy="1271059"/>
          </a:xfrm>
          <a:prstGeom prst="rect">
            <a:avLst/>
          </a:prstGeom>
          <a:noFill/>
          <a:ln>
            <a:noFill/>
          </a:ln>
        </p:spPr>
      </p:pic>
      <p:pic>
        <p:nvPicPr>
          <p:cNvPr id="272" name="Google Shape;272;p33" descr="Check" title="Check"/>
          <p:cNvPicPr preferRelativeResize="0"/>
          <p:nvPr/>
        </p:nvPicPr>
        <p:blipFill rotWithShape="1">
          <a:blip r:embed="rId6">
            <a:alphaModFix/>
          </a:blip>
          <a:srcRect/>
          <a:stretch/>
        </p:blipFill>
        <p:spPr>
          <a:xfrm>
            <a:off x="8178318" y="5320706"/>
            <a:ext cx="1310454" cy="1004681"/>
          </a:xfrm>
          <a:prstGeom prst="rect">
            <a:avLst/>
          </a:prstGeom>
          <a:noFill/>
          <a:ln>
            <a:noFill/>
          </a:ln>
        </p:spPr>
      </p:pic>
      <p:sp>
        <p:nvSpPr>
          <p:cNvPr id="273" name="Google Shape;273;p33"/>
          <p:cNvSpPr/>
          <p:nvPr/>
        </p:nvSpPr>
        <p:spPr>
          <a:xfrm>
            <a:off x="2754776" y="6346183"/>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 of warehouse employee</a:t>
            </a:r>
            <a:endParaRPr sz="1200">
              <a:solidFill>
                <a:schemeClr val="lt1"/>
              </a:solidFill>
              <a:latin typeface="Gill Sans"/>
              <a:ea typeface="Gill Sans"/>
              <a:cs typeface="Gill Sans"/>
              <a:sym typeface="Gill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78"/>
        <p:cNvGrpSpPr/>
        <p:nvPr/>
      </p:nvGrpSpPr>
      <p:grpSpPr>
        <a:xfrm>
          <a:off x="0" y="0"/>
          <a:ext cx="0" cy="0"/>
          <a:chOff x="0" y="0"/>
          <a:chExt cx="0" cy="0"/>
        </a:xfrm>
      </p:grpSpPr>
      <p:sp>
        <p:nvSpPr>
          <p:cNvPr id="279" name="Google Shape;279;p34"/>
          <p:cNvSpPr txBox="1">
            <a:spLocks noGrp="1"/>
          </p:cNvSpPr>
          <p:nvPr>
            <p:ph type="title"/>
          </p:nvPr>
        </p:nvSpPr>
        <p:spPr>
          <a:xfrm>
            <a:off x="953337" y="86008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Solutions for Proper Manual Lifting</a:t>
            </a:r>
            <a:endParaRPr>
              <a:solidFill>
                <a:schemeClr val="lt1"/>
              </a:solidFill>
              <a:latin typeface="Rockwell"/>
              <a:ea typeface="Rockwell"/>
              <a:cs typeface="Rockwell"/>
              <a:sym typeface="Rockwell"/>
            </a:endParaRPr>
          </a:p>
        </p:txBody>
      </p:sp>
      <p:pic>
        <p:nvPicPr>
          <p:cNvPr id="281" name="Google Shape;281;p34" descr="image of proper lifting techniques" title="image of proper lifting technique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7631724" y="2506662"/>
            <a:ext cx="4450640" cy="2564232"/>
          </a:xfrm>
          <a:prstGeom prst="rect">
            <a:avLst/>
          </a:prstGeom>
          <a:noFill/>
          <a:ln>
            <a:noFill/>
          </a:ln>
        </p:spPr>
      </p:pic>
      <p:sp>
        <p:nvSpPr>
          <p:cNvPr id="282" name="Google Shape;282;p34"/>
          <p:cNvSpPr txBox="1"/>
          <p:nvPr/>
        </p:nvSpPr>
        <p:spPr>
          <a:xfrm>
            <a:off x="697524" y="2185643"/>
            <a:ext cx="6535614" cy="4179987"/>
          </a:xfrm>
          <a:prstGeom prst="rect">
            <a:avLst/>
          </a:prstGeom>
          <a:noFill/>
          <a:ln>
            <a:noFill/>
          </a:ln>
        </p:spPr>
        <p:txBody>
          <a:bodyPr spcFirstLastPara="1" wrap="square" lIns="91425" tIns="45700" rIns="91425" bIns="45700" anchor="t" anchorCtr="0">
            <a:noAutofit/>
          </a:bodyPr>
          <a:lstStyle/>
          <a:p>
            <a:pPr marL="228600" marR="0" lvl="0" indent="-228600" algn="l" rtl="0">
              <a:lnSpc>
                <a:spcPct val="80000"/>
              </a:lnSpc>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Think before lifting loads</a:t>
            </a:r>
            <a:endParaRPr dirty="0">
              <a:latin typeface="Arial" panose="020B0604020202020204" pitchFamily="34" charset="0"/>
              <a:cs typeface="Arial" panose="020B0604020202020204" pitchFamily="34" charset="0"/>
            </a:endParaRPr>
          </a:p>
          <a:p>
            <a:pPr marL="228600" marR="0" lvl="0" indent="-228600" algn="l" rtl="0">
              <a:lnSpc>
                <a:spcPct val="80000"/>
              </a:lnSpc>
              <a:spcBef>
                <a:spcPts val="100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Plan the lift</a:t>
            </a:r>
            <a:endParaRPr dirty="0">
              <a:latin typeface="Arial" panose="020B0604020202020204" pitchFamily="34" charset="0"/>
              <a:cs typeface="Arial" panose="020B0604020202020204" pitchFamily="34" charset="0"/>
            </a:endParaRPr>
          </a:p>
          <a:p>
            <a:pPr marL="228600" marR="0" lvl="0" indent="-228600" algn="l" rtl="0">
              <a:lnSpc>
                <a:spcPct val="80000"/>
              </a:lnSpc>
              <a:spcBef>
                <a:spcPts val="100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Use more than one person</a:t>
            </a:r>
            <a:endParaRPr dirty="0">
              <a:latin typeface="Arial" panose="020B0604020202020204" pitchFamily="34" charset="0"/>
              <a:cs typeface="Arial" panose="020B0604020202020204" pitchFamily="34" charset="0"/>
            </a:endParaRPr>
          </a:p>
          <a:p>
            <a:pPr marL="228600" marR="0" lvl="0" indent="-228600" algn="l" rtl="0">
              <a:lnSpc>
                <a:spcPct val="80000"/>
              </a:lnSpc>
              <a:spcBef>
                <a:spcPts val="100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Remove obstructions </a:t>
            </a:r>
            <a:endParaRPr dirty="0">
              <a:latin typeface="Arial" panose="020B0604020202020204" pitchFamily="34" charset="0"/>
              <a:cs typeface="Arial" panose="020B0604020202020204" pitchFamily="34" charset="0"/>
            </a:endParaRPr>
          </a:p>
          <a:p>
            <a:pPr marL="228600" marR="0" lvl="0" indent="-228600" algn="l" rtl="0">
              <a:lnSpc>
                <a:spcPct val="80000"/>
              </a:lnSpc>
              <a:spcBef>
                <a:spcPts val="100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Long lift consider resting on a table or bench to change grip</a:t>
            </a:r>
            <a:endParaRPr dirty="0">
              <a:latin typeface="Arial" panose="020B0604020202020204" pitchFamily="34" charset="0"/>
              <a:cs typeface="Arial" panose="020B0604020202020204" pitchFamily="34" charset="0"/>
            </a:endParaRPr>
          </a:p>
          <a:p>
            <a:pPr marL="228600" marR="0" lvl="0" indent="-228600" algn="l" rtl="0">
              <a:lnSpc>
                <a:spcPct val="80000"/>
              </a:lnSpc>
              <a:spcBef>
                <a:spcPts val="100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Keep load as close to the waist as possible</a:t>
            </a:r>
            <a:endParaRPr dirty="0">
              <a:latin typeface="Arial" panose="020B0604020202020204" pitchFamily="34" charset="0"/>
              <a:cs typeface="Arial" panose="020B0604020202020204" pitchFamily="34" charset="0"/>
            </a:endParaRPr>
          </a:p>
          <a:p>
            <a:pPr marL="228600" marR="0" lvl="0" indent="-228600" algn="l" rtl="0">
              <a:lnSpc>
                <a:spcPct val="80000"/>
              </a:lnSpc>
              <a:spcBef>
                <a:spcPts val="100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If unable to properly conduct a lift and carry use equipment </a:t>
            </a:r>
            <a:endParaRPr sz="2800" dirty="0">
              <a:solidFill>
                <a:schemeClr val="lt1"/>
              </a:solidFill>
              <a:latin typeface="Arial" panose="020B0604020202020204" pitchFamily="34" charset="0"/>
              <a:ea typeface="Gill Sans"/>
              <a:cs typeface="Arial" panose="020B0604020202020204" pitchFamily="34" charset="0"/>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886968" y="28157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Classroom Activity </a:t>
            </a:r>
            <a:r>
              <a:rPr lang="en-US" dirty="0" smtClean="0">
                <a:solidFill>
                  <a:schemeClr val="lt1"/>
                </a:solidFill>
                <a:latin typeface="Rockwell"/>
                <a:ea typeface="Rockwell"/>
                <a:cs typeface="Rockwell"/>
                <a:sym typeface="Rockwell"/>
              </a:rPr>
              <a:t>7 for </a:t>
            </a:r>
            <a:r>
              <a:rPr lang="en-US" dirty="0">
                <a:solidFill>
                  <a:schemeClr val="lt1"/>
                </a:solidFill>
                <a:latin typeface="Rockwell"/>
                <a:ea typeface="Rockwell"/>
                <a:cs typeface="Rockwell"/>
                <a:sym typeface="Rockwell"/>
              </a:rPr>
              <a:t>Proper Manual Lifting</a:t>
            </a:r>
            <a:endParaRPr dirty="0">
              <a:solidFill>
                <a:schemeClr val="lt1"/>
              </a:solidFill>
              <a:latin typeface="Rockwell"/>
              <a:ea typeface="Rockwell"/>
              <a:cs typeface="Rockwell"/>
              <a:sym typeface="Rockwe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162194" y="57341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Static Posture</a:t>
            </a:r>
            <a:endParaRPr>
              <a:solidFill>
                <a:schemeClr val="lt1"/>
              </a:solidFill>
              <a:latin typeface="Rockwell"/>
              <a:ea typeface="Rockwell"/>
              <a:cs typeface="Rockwell"/>
              <a:sym typeface="Rockwell"/>
            </a:endParaRPr>
          </a:p>
        </p:txBody>
      </p:sp>
      <p:sp>
        <p:nvSpPr>
          <p:cNvPr id="295" name="Google Shape;295;p36"/>
          <p:cNvSpPr txBox="1">
            <a:spLocks noGrp="1"/>
          </p:cNvSpPr>
          <p:nvPr>
            <p:ph type="body" idx="1"/>
          </p:nvPr>
        </p:nvSpPr>
        <p:spPr>
          <a:xfrm>
            <a:off x="844244" y="1780382"/>
            <a:ext cx="6523892" cy="366649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Holding the same position or using the same muscles for extended periods of time.</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Static posture, or positions that a worker must hold for long periods of time, can restrict blood flow and damage muscles and tendons. </a:t>
            </a:r>
            <a:endParaRPr dirty="0">
              <a:solidFill>
                <a:schemeClr val="lt1"/>
              </a:solidFill>
              <a:latin typeface="Arial" panose="020B0604020202020204" pitchFamily="34" charset="0"/>
              <a:ea typeface="Gill Sans"/>
              <a:cs typeface="Arial" panose="020B0604020202020204" pitchFamily="34" charset="0"/>
              <a:sym typeface="Gill Sans"/>
            </a:endParaRPr>
          </a:p>
        </p:txBody>
      </p:sp>
      <p:pic>
        <p:nvPicPr>
          <p:cNvPr id="297" name="Google Shape;297;p36" descr="image of a worker bent down in static position" title="image of a worker bent down in static posi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68136" y="1780382"/>
            <a:ext cx="4362325" cy="3271743"/>
          </a:xfrm>
          <a:prstGeom prst="rect">
            <a:avLst/>
          </a:prstGeom>
          <a:noFill/>
          <a:ln>
            <a:noFill/>
          </a:ln>
        </p:spPr>
      </p:pic>
      <p:sp>
        <p:nvSpPr>
          <p:cNvPr id="298" name="Google Shape;298;p36"/>
          <p:cNvSpPr/>
          <p:nvPr/>
        </p:nvSpPr>
        <p:spPr>
          <a:xfrm>
            <a:off x="7223239" y="5052125"/>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Gill Sans"/>
                <a:ea typeface="Gill Sans"/>
                <a:cs typeface="Gill Sans"/>
                <a:sym typeface="Gill Sans"/>
              </a:rPr>
              <a:t>Images of warehouse and construction employees</a:t>
            </a:r>
            <a:endParaRPr sz="1200" dirty="0">
              <a:solidFill>
                <a:schemeClr val="lt1"/>
              </a:solidFill>
              <a:latin typeface="Gill Sans"/>
              <a:ea typeface="Gill Sans"/>
              <a:cs typeface="Gill Sans"/>
              <a:sym typeface="Gill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03"/>
        <p:cNvGrpSpPr/>
        <p:nvPr/>
      </p:nvGrpSpPr>
      <p:grpSpPr>
        <a:xfrm>
          <a:off x="0" y="0"/>
          <a:ext cx="0" cy="0"/>
          <a:chOff x="0" y="0"/>
          <a:chExt cx="0" cy="0"/>
        </a:xfrm>
      </p:grpSpPr>
      <p:sp>
        <p:nvSpPr>
          <p:cNvPr id="304" name="Google Shape;304;p37"/>
          <p:cNvSpPr txBox="1">
            <a:spLocks noGrp="1"/>
          </p:cNvSpPr>
          <p:nvPr>
            <p:ph type="title"/>
          </p:nvPr>
        </p:nvSpPr>
        <p:spPr>
          <a:xfrm>
            <a:off x="615461" y="52854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Compression </a:t>
            </a:r>
            <a:endParaRPr>
              <a:solidFill>
                <a:schemeClr val="lt1"/>
              </a:solidFill>
              <a:latin typeface="Rockwell"/>
              <a:ea typeface="Rockwell"/>
              <a:cs typeface="Rockwell"/>
              <a:sym typeface="Rockwell"/>
            </a:endParaRPr>
          </a:p>
        </p:txBody>
      </p:sp>
      <p:sp>
        <p:nvSpPr>
          <p:cNvPr id="305" name="Google Shape;305;p37"/>
          <p:cNvSpPr txBox="1">
            <a:spLocks noGrp="1"/>
          </p:cNvSpPr>
          <p:nvPr>
            <p:ph type="body" idx="1"/>
          </p:nvPr>
        </p:nvSpPr>
        <p:spPr>
          <a:xfrm>
            <a:off x="615461" y="2233812"/>
            <a:ext cx="5129463" cy="283535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Soft tissue is pressed between the body and a sharp or hard object</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Awkward hand positions on power tools</a:t>
            </a:r>
            <a:endParaRPr dirty="0">
              <a:solidFill>
                <a:schemeClr val="lt1"/>
              </a:solidFill>
              <a:latin typeface="Arial" panose="020B0604020202020204" pitchFamily="34" charset="0"/>
              <a:ea typeface="Gill Sans"/>
              <a:cs typeface="Arial" panose="020B0604020202020204" pitchFamily="34" charset="0"/>
              <a:sym typeface="Gill Sans"/>
            </a:endParaRPr>
          </a:p>
        </p:txBody>
      </p:sp>
      <p:pic>
        <p:nvPicPr>
          <p:cNvPr id="307" name="Google Shape;307;p37" descr="image of a worker bent over with object pressing against the stomach" title="image of a worker bent over with object pressing against the stomac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02936" y="2233812"/>
            <a:ext cx="4732217" cy="3549163"/>
          </a:xfrm>
          <a:prstGeom prst="rect">
            <a:avLst/>
          </a:prstGeom>
          <a:noFill/>
          <a:ln>
            <a:noFill/>
          </a:ln>
        </p:spPr>
      </p:pic>
      <p:sp>
        <p:nvSpPr>
          <p:cNvPr id="308" name="Google Shape;308;p37" descr="image of an arrow" title="image of an arrow"/>
          <p:cNvSpPr/>
          <p:nvPr/>
        </p:nvSpPr>
        <p:spPr>
          <a:xfrm rot="-5400000">
            <a:off x="7633677" y="5344939"/>
            <a:ext cx="1918676" cy="576000"/>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7"/>
          <p:cNvSpPr/>
          <p:nvPr/>
        </p:nvSpPr>
        <p:spPr>
          <a:xfrm>
            <a:off x="9470256" y="5772127"/>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Gill Sans"/>
                <a:ea typeface="Gill Sans"/>
                <a:cs typeface="Gill Sans"/>
                <a:sym typeface="Gill Sans"/>
              </a:rPr>
              <a:t>Image of construction employee</a:t>
            </a:r>
            <a:endParaRPr sz="1200" dirty="0">
              <a:solidFill>
                <a:schemeClr val="lt1"/>
              </a:solidFill>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14"/>
        <p:cNvGrpSpPr/>
        <p:nvPr/>
      </p:nvGrpSpPr>
      <p:grpSpPr>
        <a:xfrm>
          <a:off x="0" y="0"/>
          <a:ext cx="0" cy="0"/>
          <a:chOff x="0" y="0"/>
          <a:chExt cx="0" cy="0"/>
        </a:xfrm>
      </p:grpSpPr>
      <p:sp>
        <p:nvSpPr>
          <p:cNvPr id="315" name="Google Shape;315;p38"/>
          <p:cNvSpPr txBox="1">
            <a:spLocks noGrp="1"/>
          </p:cNvSpPr>
          <p:nvPr>
            <p:ph type="title"/>
          </p:nvPr>
        </p:nvSpPr>
        <p:spPr>
          <a:xfrm>
            <a:off x="661737" y="94264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Repetition</a:t>
            </a:r>
            <a:endParaRPr>
              <a:solidFill>
                <a:schemeClr val="lt1"/>
              </a:solidFill>
              <a:latin typeface="Rockwell"/>
              <a:ea typeface="Rockwell"/>
              <a:cs typeface="Rockwell"/>
              <a:sym typeface="Rockwell"/>
            </a:endParaRPr>
          </a:p>
        </p:txBody>
      </p:sp>
      <p:sp>
        <p:nvSpPr>
          <p:cNvPr id="316" name="Google Shape;316;p38"/>
          <p:cNvSpPr txBox="1">
            <a:spLocks noGrp="1"/>
          </p:cNvSpPr>
          <p:nvPr>
            <p:ph type="body" idx="1"/>
          </p:nvPr>
        </p:nvSpPr>
        <p:spPr>
          <a:xfrm>
            <a:off x="661737" y="2268204"/>
            <a:ext cx="5626768" cy="398821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2800"/>
              <a:buNone/>
            </a:pPr>
            <a:r>
              <a:rPr lang="en-US" dirty="0">
                <a:solidFill>
                  <a:schemeClr val="lt1"/>
                </a:solidFill>
                <a:latin typeface="Arial" panose="020B0604020202020204" pitchFamily="34" charset="0"/>
                <a:ea typeface="Gill Sans"/>
                <a:cs typeface="Arial" panose="020B0604020202020204" pitchFamily="34" charset="0"/>
                <a:sym typeface="Gill Sans"/>
              </a:rPr>
              <a:t>Performing the same motion or group of motions excessively</a:t>
            </a:r>
            <a:endParaRPr dirty="0">
              <a:latin typeface="Arial" panose="020B0604020202020204" pitchFamily="34" charset="0"/>
              <a:cs typeface="Arial" panose="020B0604020202020204" pitchFamily="34" charset="0"/>
            </a:endParaRPr>
          </a:p>
          <a:p>
            <a:pPr marL="0" lvl="0" indent="0" algn="l" rtl="0">
              <a:lnSpc>
                <a:spcPct val="80000"/>
              </a:lnSpc>
              <a:spcBef>
                <a:spcPts val="1000"/>
              </a:spcBef>
              <a:spcAft>
                <a:spcPts val="0"/>
              </a:spcAft>
              <a:buClr>
                <a:schemeClr val="dk1"/>
              </a:buClr>
              <a:buSzPts val="2800"/>
              <a:buNone/>
            </a:pPr>
            <a:endParaRPr dirty="0">
              <a:solidFill>
                <a:srgbClr val="00B050"/>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Repetition of movements that can irritate tendons and increase pressure on nerves. </a:t>
            </a:r>
            <a:endParaRPr dirty="0">
              <a:latin typeface="Arial" panose="020B0604020202020204" pitchFamily="34" charset="0"/>
              <a:cs typeface="Arial" panose="020B0604020202020204" pitchFamily="34" charset="0"/>
            </a:endParaRPr>
          </a:p>
          <a:p>
            <a:pPr marL="228600" lvl="0" indent="-50800" algn="l" rtl="0">
              <a:lnSpc>
                <a:spcPct val="8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Repetition does not allow time for rest and recovery. </a:t>
            </a:r>
            <a:endParaRPr dirty="0">
              <a:solidFill>
                <a:schemeClr val="lt1"/>
              </a:solidFill>
              <a:latin typeface="Arial" panose="020B0604020202020204" pitchFamily="34" charset="0"/>
              <a:ea typeface="Gill Sans"/>
              <a:cs typeface="Arial" panose="020B0604020202020204" pitchFamily="34" charset="0"/>
              <a:sym typeface="Gill Sans"/>
            </a:endParaRPr>
          </a:p>
        </p:txBody>
      </p:sp>
      <p:sp>
        <p:nvSpPr>
          <p:cNvPr id="318" name="Google Shape;318;p38"/>
          <p:cNvSpPr/>
          <p:nvPr/>
        </p:nvSpPr>
        <p:spPr>
          <a:xfrm>
            <a:off x="6288505" y="5269033"/>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Gill Sans"/>
                <a:ea typeface="Gill Sans"/>
                <a:cs typeface="Gill Sans"/>
                <a:sym typeface="Gill Sans"/>
              </a:rPr>
              <a:t>Image of a warehouse worker</a:t>
            </a:r>
            <a:endParaRPr sz="1200" dirty="0">
              <a:solidFill>
                <a:schemeClr val="lt1"/>
              </a:solidFill>
              <a:latin typeface="Gill Sans"/>
              <a:ea typeface="Gill Sans"/>
              <a:cs typeface="Gill Sans"/>
              <a:sym typeface="Gill Sans"/>
            </a:endParaRPr>
          </a:p>
        </p:txBody>
      </p:sp>
      <p:pic>
        <p:nvPicPr>
          <p:cNvPr id="319" name="Google Shape;319;p38" descr="image ofa worker standing in static position" title="image ofa worker standing in static posi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40657" y="2268204"/>
            <a:ext cx="4001104" cy="30008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24"/>
        <p:cNvGrpSpPr/>
        <p:nvPr/>
      </p:nvGrpSpPr>
      <p:grpSpPr>
        <a:xfrm>
          <a:off x="0" y="0"/>
          <a:ext cx="0" cy="0"/>
          <a:chOff x="0" y="0"/>
          <a:chExt cx="0" cy="0"/>
        </a:xfrm>
      </p:grpSpPr>
      <p:sp>
        <p:nvSpPr>
          <p:cNvPr id="325" name="Google Shape;325;p39"/>
          <p:cNvSpPr txBox="1">
            <a:spLocks noGrp="1"/>
          </p:cNvSpPr>
          <p:nvPr>
            <p:ph type="title"/>
          </p:nvPr>
        </p:nvSpPr>
        <p:spPr>
          <a:xfrm>
            <a:off x="838200" y="104698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Excessive Force</a:t>
            </a:r>
            <a:endParaRPr>
              <a:solidFill>
                <a:schemeClr val="lt1"/>
              </a:solidFill>
              <a:latin typeface="Rockwell"/>
              <a:ea typeface="Rockwell"/>
              <a:cs typeface="Rockwell"/>
              <a:sym typeface="Rockwell"/>
            </a:endParaRPr>
          </a:p>
        </p:txBody>
      </p:sp>
      <p:sp>
        <p:nvSpPr>
          <p:cNvPr id="326" name="Google Shape;326;p39"/>
          <p:cNvSpPr txBox="1">
            <a:spLocks noGrp="1"/>
          </p:cNvSpPr>
          <p:nvPr>
            <p:ph type="body" idx="1"/>
          </p:nvPr>
        </p:nvSpPr>
        <p:spPr>
          <a:xfrm>
            <a:off x="838200" y="2372550"/>
            <a:ext cx="6156158"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Strong physical exertion.</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Forceful exertions due to weight, friction, or posture can stress soft tissues.</a:t>
            </a:r>
            <a:endParaRPr dirty="0">
              <a:solidFill>
                <a:schemeClr val="lt1"/>
              </a:solidFill>
              <a:latin typeface="Arial" panose="020B0604020202020204" pitchFamily="34" charset="0"/>
              <a:ea typeface="Gill Sans"/>
              <a:cs typeface="Arial" panose="020B0604020202020204" pitchFamily="34" charset="0"/>
              <a:sym typeface="Gill Sans"/>
            </a:endParaRPr>
          </a:p>
        </p:txBody>
      </p:sp>
      <p:pic>
        <p:nvPicPr>
          <p:cNvPr id="328" name="Google Shape;328;p39" descr="image of workers lifting heavy siding" title="image of workers lifting heavy siding"/>
          <p:cNvPicPr preferRelativeResize="0"/>
          <p:nvPr/>
        </p:nvPicPr>
        <p:blipFill rotWithShape="1">
          <a:blip r:embed="rId3">
            <a:alphaModFix/>
          </a:blip>
          <a:srcRect/>
          <a:stretch/>
        </p:blipFill>
        <p:spPr>
          <a:xfrm>
            <a:off x="7842738" y="2372550"/>
            <a:ext cx="3152042" cy="3740423"/>
          </a:xfrm>
          <a:prstGeom prst="rect">
            <a:avLst/>
          </a:prstGeom>
          <a:noFill/>
          <a:ln>
            <a:noFill/>
          </a:ln>
        </p:spPr>
      </p:pic>
      <p:sp>
        <p:nvSpPr>
          <p:cNvPr id="329" name="Google Shape;329;p39"/>
          <p:cNvSpPr/>
          <p:nvPr/>
        </p:nvSpPr>
        <p:spPr>
          <a:xfrm>
            <a:off x="7769836" y="6112973"/>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 of construction workers</a:t>
            </a:r>
            <a:endParaRPr sz="1200">
              <a:solidFill>
                <a:schemeClr val="lt1"/>
              </a:solidFill>
              <a:latin typeface="Gill Sans"/>
              <a:ea typeface="Gill Sans"/>
              <a:cs typeface="Gill Sans"/>
              <a:sym typeface="Gill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392723" y="37497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Vibration</a:t>
            </a:r>
            <a:endParaRPr>
              <a:solidFill>
                <a:schemeClr val="lt1"/>
              </a:solidFill>
              <a:latin typeface="Rockwell"/>
              <a:ea typeface="Rockwell"/>
              <a:cs typeface="Rockwell"/>
              <a:sym typeface="Rockwell"/>
            </a:endParaRPr>
          </a:p>
        </p:txBody>
      </p:sp>
      <p:pic>
        <p:nvPicPr>
          <p:cNvPr id="336" name="Google Shape;336;p40" descr="men working in a trench and in equipment during cold temperatures" title="men working in a trench and in equipment during cold temperatures"/>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8761345" y="3863786"/>
            <a:ext cx="3032069" cy="2519768"/>
          </a:xfrm>
          <a:prstGeom prst="rect">
            <a:avLst/>
          </a:prstGeom>
          <a:noFill/>
          <a:ln>
            <a:noFill/>
          </a:ln>
        </p:spPr>
      </p:pic>
      <p:pic>
        <p:nvPicPr>
          <p:cNvPr id="338" name="Google Shape;338;p40" descr="a worker using a dirt compactor in a trench" title="a worker using a dirt compactor in a trench"/>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61345" y="1163799"/>
            <a:ext cx="3032069" cy="2721286"/>
          </a:xfrm>
          <a:prstGeom prst="rect">
            <a:avLst/>
          </a:prstGeom>
          <a:noFill/>
          <a:ln>
            <a:noFill/>
          </a:ln>
        </p:spPr>
      </p:pic>
      <p:sp>
        <p:nvSpPr>
          <p:cNvPr id="339" name="Google Shape;339;p40"/>
          <p:cNvSpPr/>
          <p:nvPr/>
        </p:nvSpPr>
        <p:spPr>
          <a:xfrm>
            <a:off x="783186" y="1870014"/>
            <a:ext cx="6641431" cy="2677656"/>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lt1"/>
              </a:buClr>
              <a:buSzPts val="2800"/>
              <a:buFont typeface="Arial"/>
              <a:buChar char="•"/>
            </a:pPr>
            <a:r>
              <a:rPr lang="en-US" sz="2800">
                <a:solidFill>
                  <a:schemeClr val="lt1"/>
                </a:solidFill>
                <a:latin typeface="Gill Sans"/>
                <a:ea typeface="Gill Sans"/>
                <a:cs typeface="Gill Sans"/>
                <a:sym typeface="Gill Sans"/>
              </a:rPr>
              <a:t>Single point or hand and arm exposure results from hand held vibrating objects used such as power tools.</a:t>
            </a:r>
            <a:endParaRPr/>
          </a:p>
          <a:p>
            <a:pPr marL="457200" marR="0" lvl="0" indent="-279400" algn="l" rtl="0">
              <a:spcBef>
                <a:spcPts val="0"/>
              </a:spcBef>
              <a:spcAft>
                <a:spcPts val="0"/>
              </a:spcAft>
              <a:buClr>
                <a:schemeClr val="dk1"/>
              </a:buClr>
              <a:buSzPts val="2800"/>
              <a:buFont typeface="Arial"/>
              <a:buNone/>
            </a:pPr>
            <a:endParaRPr sz="2800">
              <a:solidFill>
                <a:schemeClr val="lt1"/>
              </a:solidFill>
              <a:latin typeface="Gill Sans"/>
              <a:ea typeface="Gill Sans"/>
              <a:cs typeface="Gill Sans"/>
              <a:sym typeface="Gill Sans"/>
            </a:endParaRPr>
          </a:p>
          <a:p>
            <a:pPr marL="457200" marR="0" lvl="0" indent="-457200" algn="l" rtl="0">
              <a:spcBef>
                <a:spcPts val="0"/>
              </a:spcBef>
              <a:spcAft>
                <a:spcPts val="0"/>
              </a:spcAft>
              <a:buClr>
                <a:schemeClr val="lt1"/>
              </a:buClr>
              <a:buSzPts val="2800"/>
              <a:buFont typeface="Arial"/>
              <a:buChar char="•"/>
            </a:pPr>
            <a:r>
              <a:rPr lang="en-US" sz="2800">
                <a:solidFill>
                  <a:schemeClr val="lt1"/>
                </a:solidFill>
                <a:latin typeface="Gill Sans"/>
                <a:ea typeface="Gill Sans"/>
                <a:cs typeface="Gill Sans"/>
                <a:sym typeface="Gill Sans"/>
              </a:rPr>
              <a:t>Full body vibration results primarily from vibration transmission from equipment.</a:t>
            </a:r>
            <a:endParaRPr sz="2800">
              <a:solidFill>
                <a:schemeClr val="lt1"/>
              </a:solidFill>
              <a:latin typeface="Gill Sans"/>
              <a:ea typeface="Gill Sans"/>
              <a:cs typeface="Gill Sans"/>
              <a:sym typeface="Gill Sans"/>
            </a:endParaRPr>
          </a:p>
        </p:txBody>
      </p:sp>
      <p:sp>
        <p:nvSpPr>
          <p:cNvPr id="340" name="Google Shape;340;p40" descr="Image of an arrow" title="Image of an arrow "/>
          <p:cNvSpPr/>
          <p:nvPr/>
        </p:nvSpPr>
        <p:spPr>
          <a:xfrm>
            <a:off x="8056212" y="2408060"/>
            <a:ext cx="1918676" cy="576000"/>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descr="arrow image" title="arrow image"/>
          <p:cNvSpPr/>
          <p:nvPr/>
        </p:nvSpPr>
        <p:spPr>
          <a:xfrm>
            <a:off x="9015550" y="4221397"/>
            <a:ext cx="1918676" cy="576000"/>
          </a:xfrm>
          <a:prstGeom prst="rightArrow">
            <a:avLst>
              <a:gd name="adj1" fmla="val 50000"/>
              <a:gd name="adj2" fmla="val 5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0"/>
          <p:cNvSpPr/>
          <p:nvPr/>
        </p:nvSpPr>
        <p:spPr>
          <a:xfrm>
            <a:off x="8655955" y="6366308"/>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Images of construction employees</a:t>
            </a:r>
            <a:endParaRPr sz="1200">
              <a:solidFill>
                <a:schemeClr val="lt1"/>
              </a:solidFill>
              <a:latin typeface="Gill Sans"/>
              <a:ea typeface="Gill Sans"/>
              <a:cs typeface="Gill Sans"/>
              <a:sym typeface="Gill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5334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Extreme Temperatures (Cold)</a:t>
            </a:r>
            <a:endParaRPr>
              <a:solidFill>
                <a:schemeClr val="lt1"/>
              </a:solidFill>
              <a:latin typeface="Rockwell"/>
              <a:ea typeface="Rockwell"/>
              <a:cs typeface="Rockwell"/>
              <a:sym typeface="Rockwell"/>
            </a:endParaRPr>
          </a:p>
        </p:txBody>
      </p:sp>
      <p:sp>
        <p:nvSpPr>
          <p:cNvPr id="348" name="Google Shape;348;p41"/>
          <p:cNvSpPr txBox="1">
            <a:spLocks noGrp="1"/>
          </p:cNvSpPr>
          <p:nvPr>
            <p:ph type="body" idx="1"/>
          </p:nvPr>
        </p:nvSpPr>
        <p:spPr>
          <a:xfrm>
            <a:off x="17120297" y="-3597714"/>
            <a:ext cx="703918" cy="597469"/>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p:txBody>
      </p:sp>
      <p:pic>
        <p:nvPicPr>
          <p:cNvPr id="350" name="Google Shape;350;p41" descr="15d95d76-a9aa-4a7a-9e79-83797949b8b3@anthc"/>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12339" y="2268204"/>
            <a:ext cx="4359407" cy="3269443"/>
          </a:xfrm>
          <a:prstGeom prst="rect">
            <a:avLst/>
          </a:prstGeom>
          <a:noFill/>
          <a:ln>
            <a:noFill/>
          </a:ln>
        </p:spPr>
      </p:pic>
      <p:sp>
        <p:nvSpPr>
          <p:cNvPr id="351" name="Google Shape;351;p41"/>
          <p:cNvSpPr txBox="1"/>
          <p:nvPr/>
        </p:nvSpPr>
        <p:spPr>
          <a:xfrm>
            <a:off x="661737" y="2268204"/>
            <a:ext cx="6117015" cy="4498355"/>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lt1"/>
              </a:buClr>
              <a:buSzPts val="2600"/>
              <a:buFont typeface="Arial"/>
              <a:buChar char="•"/>
            </a:pPr>
            <a:r>
              <a:rPr lang="en-US" sz="2600" dirty="0">
                <a:solidFill>
                  <a:schemeClr val="lt1"/>
                </a:solidFill>
                <a:latin typeface="Arial" panose="020B0604020202020204" pitchFamily="34" charset="0"/>
                <a:ea typeface="Gill Sans"/>
                <a:cs typeface="Arial" panose="020B0604020202020204" pitchFamily="34" charset="0"/>
                <a:sym typeface="Gill Sans"/>
              </a:rPr>
              <a:t>Cold temperatures make the muscles less flexible, resulting in muscle strains and pulls</a:t>
            </a:r>
            <a:endParaRPr dirty="0">
              <a:latin typeface="Arial" panose="020B0604020202020204" pitchFamily="34" charset="0"/>
              <a:cs typeface="Arial" panose="020B0604020202020204" pitchFamily="34" charset="0"/>
            </a:endParaRPr>
          </a:p>
          <a:p>
            <a:pPr marL="228600" marR="0" lvl="0" indent="-63500" algn="l" rtl="0">
              <a:lnSpc>
                <a:spcPct val="90000"/>
              </a:lnSpc>
              <a:spcBef>
                <a:spcPts val="1000"/>
              </a:spcBef>
              <a:spcAft>
                <a:spcPts val="0"/>
              </a:spcAft>
              <a:buClr>
                <a:schemeClr val="dk1"/>
              </a:buClr>
              <a:buSzPts val="2600"/>
              <a:buFont typeface="Arial"/>
              <a:buNone/>
            </a:pPr>
            <a:endParaRPr sz="2600" dirty="0">
              <a:solidFill>
                <a:schemeClr val="lt1"/>
              </a:solidFill>
              <a:latin typeface="Arial" panose="020B0604020202020204" pitchFamily="34" charset="0"/>
              <a:ea typeface="Gill Sans"/>
              <a:cs typeface="Arial" panose="020B0604020202020204" pitchFamily="34" charset="0"/>
              <a:sym typeface="Gill Sans"/>
            </a:endParaRPr>
          </a:p>
          <a:p>
            <a:pPr marL="228600" marR="0" lvl="0" indent="-228600" algn="l" rtl="0">
              <a:lnSpc>
                <a:spcPct val="90000"/>
              </a:lnSpc>
              <a:spcBef>
                <a:spcPts val="1000"/>
              </a:spcBef>
              <a:spcAft>
                <a:spcPts val="0"/>
              </a:spcAft>
              <a:buClr>
                <a:schemeClr val="lt1"/>
              </a:buClr>
              <a:buSzPts val="2600"/>
              <a:buFont typeface="Arial"/>
              <a:buChar char="•"/>
            </a:pPr>
            <a:r>
              <a:rPr lang="en-US" sz="2600" dirty="0">
                <a:solidFill>
                  <a:schemeClr val="lt1"/>
                </a:solidFill>
                <a:latin typeface="Arial" panose="020B0604020202020204" pitchFamily="34" charset="0"/>
                <a:ea typeface="Gill Sans"/>
                <a:cs typeface="Arial" panose="020B0604020202020204" pitchFamily="34" charset="0"/>
                <a:sym typeface="Gill Sans"/>
              </a:rPr>
              <a:t>Low temperatures reduce sensory feedback, dexterity, blood flow, muscle strength and balance</a:t>
            </a:r>
            <a:endParaRPr sz="2600" dirty="0">
              <a:solidFill>
                <a:schemeClr val="lt1"/>
              </a:solidFill>
              <a:latin typeface="Arial" panose="020B0604020202020204" pitchFamily="34" charset="0"/>
              <a:ea typeface="Gill Sans"/>
              <a:cs typeface="Arial" panose="020B0604020202020204" pitchFamily="34" charset="0"/>
              <a:sym typeface="Gill Sans"/>
            </a:endParaRPr>
          </a:p>
          <a:p>
            <a:pPr marL="0" marR="0" lvl="0" indent="0" algn="l" rtl="0">
              <a:lnSpc>
                <a:spcPct val="90000"/>
              </a:lnSpc>
              <a:spcBef>
                <a:spcPts val="1000"/>
              </a:spcBef>
              <a:spcAft>
                <a:spcPts val="0"/>
              </a:spcAft>
              <a:buClr>
                <a:schemeClr val="dk1"/>
              </a:buClr>
              <a:buSzPts val="2600"/>
              <a:buFont typeface="Arial"/>
              <a:buNone/>
            </a:pPr>
            <a:endParaRPr sz="2600" dirty="0">
              <a:solidFill>
                <a:schemeClr val="lt1"/>
              </a:solidFill>
              <a:latin typeface="Gill Sans"/>
              <a:ea typeface="Gill Sans"/>
              <a:cs typeface="Gill Sans"/>
              <a:sym typeface="Gill Sans"/>
            </a:endParaRPr>
          </a:p>
          <a:p>
            <a:pPr marL="0" marR="0" lvl="0" indent="0" algn="l" rtl="0">
              <a:lnSpc>
                <a:spcPct val="90000"/>
              </a:lnSpc>
              <a:spcBef>
                <a:spcPts val="1000"/>
              </a:spcBef>
              <a:spcAft>
                <a:spcPts val="0"/>
              </a:spcAft>
              <a:buClr>
                <a:schemeClr val="dk1"/>
              </a:buClr>
              <a:buSzPts val="2800"/>
              <a:buFont typeface="Arial"/>
              <a:buNone/>
            </a:pPr>
            <a:endParaRPr sz="2800" dirty="0">
              <a:solidFill>
                <a:schemeClr val="lt1"/>
              </a:solidFill>
              <a:latin typeface="Gill Sans"/>
              <a:ea typeface="Gill Sans"/>
              <a:cs typeface="Gill Sans"/>
              <a:sym typeface="Gill Sans"/>
            </a:endParaRPr>
          </a:p>
        </p:txBody>
      </p:sp>
      <p:sp>
        <p:nvSpPr>
          <p:cNvPr id="352" name="Google Shape;352;p41"/>
          <p:cNvSpPr/>
          <p:nvPr/>
        </p:nvSpPr>
        <p:spPr>
          <a:xfrm>
            <a:off x="7223082" y="5525431"/>
            <a:ext cx="432979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 of construction employees at a trench location</a:t>
            </a:r>
            <a:endParaRPr sz="1200">
              <a:solidFill>
                <a:schemeClr val="lt1"/>
              </a:solidFill>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838200" y="1337057"/>
            <a:ext cx="10515600" cy="87433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Class Room Participation</a:t>
            </a:r>
            <a:endParaRPr/>
          </a:p>
        </p:txBody>
      </p:sp>
      <p:sp>
        <p:nvSpPr>
          <p:cNvPr id="106" name="Google Shape;106;p15"/>
          <p:cNvSpPr txBox="1">
            <a:spLocks noGrp="1"/>
          </p:cNvSpPr>
          <p:nvPr>
            <p:ph type="body" idx="1"/>
          </p:nvPr>
        </p:nvSpPr>
        <p:spPr>
          <a:xfrm>
            <a:off x="838200" y="2527299"/>
            <a:ext cx="7378700" cy="421640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The instructor encourages </a:t>
            </a:r>
            <a:r>
              <a:rPr lang="en-US" b="1" dirty="0">
                <a:solidFill>
                  <a:schemeClr val="lt1"/>
                </a:solidFill>
                <a:latin typeface="Arial" panose="020B0604020202020204" pitchFamily="34" charset="0"/>
                <a:ea typeface="Gill Sans"/>
                <a:cs typeface="Arial" panose="020B0604020202020204" pitchFamily="34" charset="0"/>
                <a:sym typeface="Gill Sans"/>
              </a:rPr>
              <a:t>open dialog</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Participants can </a:t>
            </a:r>
            <a:r>
              <a:rPr lang="en-US" b="1" dirty="0">
                <a:solidFill>
                  <a:schemeClr val="lt1"/>
                </a:solidFill>
                <a:latin typeface="Arial" panose="020B0604020202020204" pitchFamily="34" charset="0"/>
                <a:ea typeface="Gill Sans"/>
                <a:cs typeface="Arial" panose="020B0604020202020204" pitchFamily="34" charset="0"/>
                <a:sym typeface="Gill Sans"/>
              </a:rPr>
              <a:t>ask questions anytime </a:t>
            </a:r>
            <a:r>
              <a:rPr lang="en-US" dirty="0">
                <a:solidFill>
                  <a:schemeClr val="lt1"/>
                </a:solidFill>
                <a:latin typeface="Arial" panose="020B0604020202020204" pitchFamily="34" charset="0"/>
                <a:ea typeface="Gill Sans"/>
                <a:cs typeface="Arial" panose="020B0604020202020204" pitchFamily="34" charset="0"/>
                <a:sym typeface="Gill Sans"/>
              </a:rPr>
              <a:t>during the training presentation</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Media materials will be presented to the class to discuss, </a:t>
            </a:r>
            <a:r>
              <a:rPr lang="en-US" b="1" dirty="0">
                <a:solidFill>
                  <a:schemeClr val="lt1"/>
                </a:solidFill>
                <a:latin typeface="Arial" panose="020B0604020202020204" pitchFamily="34" charset="0"/>
                <a:ea typeface="Gill Sans"/>
                <a:cs typeface="Arial" panose="020B0604020202020204" pitchFamily="34" charset="0"/>
                <a:sym typeface="Gill Sans"/>
              </a:rPr>
              <a:t>assess and identify the possible hazards</a:t>
            </a:r>
            <a:r>
              <a:rPr lang="en-US" dirty="0">
                <a:solidFill>
                  <a:schemeClr val="lt1"/>
                </a:solidFill>
                <a:latin typeface="Arial" panose="020B0604020202020204" pitchFamily="34" charset="0"/>
                <a:ea typeface="Gill Sans"/>
                <a:cs typeface="Arial" panose="020B0604020202020204" pitchFamily="34" charset="0"/>
                <a:sym typeface="Gill Sans"/>
              </a:rPr>
              <a:t> to excavation and trenching activities</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pic>
        <p:nvPicPr>
          <p:cNvPr id="108" name="Google Shape;108;p15" descr="Minds under construction&#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96421" y="2051914"/>
            <a:ext cx="2960914" cy="311088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556847" y="65821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Extreme Temperatures (Hot)</a:t>
            </a:r>
            <a:endParaRPr/>
          </a:p>
        </p:txBody>
      </p:sp>
      <p:sp>
        <p:nvSpPr>
          <p:cNvPr id="358" name="Google Shape;358;p42"/>
          <p:cNvSpPr txBox="1">
            <a:spLocks noGrp="1"/>
          </p:cNvSpPr>
          <p:nvPr>
            <p:ph type="body" idx="1"/>
          </p:nvPr>
        </p:nvSpPr>
        <p:spPr>
          <a:xfrm>
            <a:off x="826477" y="2130425"/>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Hot temperatures can lead to dehydration and muscle fatigue, especially in conjunction with high humidity</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Internal body temperature rises resulting in your body’s attempt to regulate its temperature through increased blood circulation and increased perspiration</a:t>
            </a:r>
            <a:endParaRPr dirty="0">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dk1"/>
              </a:buClr>
              <a:buSzPts val="2800"/>
              <a:buNone/>
            </a:pP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Less blood goes to the active muscles, brain and other internal organs, which reduces strength and brings on fatigue more quickly</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64"/>
        <p:cNvGrpSpPr/>
        <p:nvPr/>
      </p:nvGrpSpPr>
      <p:grpSpPr>
        <a:xfrm>
          <a:off x="0" y="0"/>
          <a:ext cx="0" cy="0"/>
          <a:chOff x="0" y="0"/>
          <a:chExt cx="0" cy="0"/>
        </a:xfrm>
      </p:grpSpPr>
      <p:sp>
        <p:nvSpPr>
          <p:cNvPr id="365" name="Google Shape;365;p43"/>
          <p:cNvSpPr txBox="1">
            <a:spLocks noGrp="1"/>
          </p:cNvSpPr>
          <p:nvPr>
            <p:ph type="title"/>
          </p:nvPr>
        </p:nvSpPr>
        <p:spPr>
          <a:xfrm>
            <a:off x="838200" y="15156"/>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dirty="0">
                <a:solidFill>
                  <a:schemeClr val="lt1"/>
                </a:solidFill>
                <a:latin typeface="Rockwell"/>
                <a:ea typeface="Rockwell"/>
                <a:cs typeface="Rockwell"/>
                <a:sym typeface="Rockwell"/>
              </a:rPr>
              <a:t>Poorly Designed Tools</a:t>
            </a:r>
            <a:endParaRPr dirty="0"/>
          </a:p>
        </p:txBody>
      </p:sp>
      <p:sp>
        <p:nvSpPr>
          <p:cNvPr id="9" name="Text Placeholder 8"/>
          <p:cNvSpPr>
            <a:spLocks noGrp="1"/>
          </p:cNvSpPr>
          <p:nvPr>
            <p:ph type="body" idx="1"/>
          </p:nvPr>
        </p:nvSpPr>
        <p:spPr/>
        <p:txBody>
          <a:bodyPr/>
          <a:lstStyle/>
          <a:p>
            <a:endParaRPr lang="en-US" dirty="0"/>
          </a:p>
        </p:txBody>
      </p:sp>
      <p:pic>
        <p:nvPicPr>
          <p:cNvPr id="367" name="Google Shape;367;p43" descr="an old power too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37492" y="1134144"/>
            <a:ext cx="2871213" cy="2190164"/>
          </a:xfrm>
          <a:prstGeom prst="rect">
            <a:avLst/>
          </a:prstGeom>
          <a:noFill/>
          <a:ln>
            <a:noFill/>
          </a:ln>
        </p:spPr>
      </p:pic>
      <p:sp>
        <p:nvSpPr>
          <p:cNvPr id="372" name="Google Shape;372;p43"/>
          <p:cNvSpPr/>
          <p:nvPr/>
        </p:nvSpPr>
        <p:spPr>
          <a:xfrm>
            <a:off x="1563932" y="4913225"/>
            <a:ext cx="218226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lt1"/>
                </a:solidFill>
                <a:latin typeface="Gill Sans"/>
                <a:ea typeface="Gill Sans"/>
                <a:cs typeface="Gill Sans"/>
                <a:sym typeface="Gill Sans"/>
              </a:rPr>
              <a:t>Images of hand and power tools</a:t>
            </a:r>
            <a:endParaRPr dirty="0"/>
          </a:p>
        </p:txBody>
      </p:sp>
      <p:pic>
        <p:nvPicPr>
          <p:cNvPr id="3" name="Picture 2" descr="plie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4029" y="3418067"/>
            <a:ext cx="3522600" cy="2747348"/>
          </a:xfrm>
          <a:prstGeom prst="rect">
            <a:avLst/>
          </a:prstGeom>
        </p:spPr>
      </p:pic>
      <p:pic>
        <p:nvPicPr>
          <p:cNvPr id="4" name="Picture 3" descr="cutting pliar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2529" y="1340719"/>
            <a:ext cx="3426845" cy="2816365"/>
          </a:xfrm>
          <a:prstGeom prst="rect">
            <a:avLst/>
          </a:prstGeom>
        </p:spPr>
      </p:pic>
      <p:pic>
        <p:nvPicPr>
          <p:cNvPr id="5" name="Picture 4" descr="small screw driver "/>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000" y="1409736"/>
            <a:ext cx="3146129" cy="27937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77"/>
        <p:cNvGrpSpPr/>
        <p:nvPr/>
      </p:nvGrpSpPr>
      <p:grpSpPr>
        <a:xfrm>
          <a:off x="0" y="0"/>
          <a:ext cx="0" cy="0"/>
          <a:chOff x="0" y="0"/>
          <a:chExt cx="0" cy="0"/>
        </a:xfrm>
      </p:grpSpPr>
      <p:sp>
        <p:nvSpPr>
          <p:cNvPr id="378" name="Google Shape;378;p44"/>
          <p:cNvSpPr txBox="1">
            <a:spLocks noGrp="1"/>
          </p:cNvSpPr>
          <p:nvPr>
            <p:ph type="title"/>
          </p:nvPr>
        </p:nvSpPr>
        <p:spPr>
          <a:xfrm>
            <a:off x="777240" y="112502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Better Hand Tools for the Job</a:t>
            </a:r>
            <a:endParaRPr>
              <a:solidFill>
                <a:schemeClr val="lt1"/>
              </a:solidFill>
              <a:latin typeface="Rockwell"/>
              <a:ea typeface="Rockwell"/>
              <a:cs typeface="Rockwell"/>
              <a:sym typeface="Rockwell"/>
            </a:endParaRPr>
          </a:p>
        </p:txBody>
      </p:sp>
      <p:pic>
        <p:nvPicPr>
          <p:cNvPr id="379" name="Google Shape;379;p44" descr="image of box cutter knives " title="image of box cutter knives "/>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6938009" y="2649776"/>
            <a:ext cx="4546855" cy="3410141"/>
          </a:xfrm>
          <a:prstGeom prst="rect">
            <a:avLst/>
          </a:prstGeom>
          <a:noFill/>
          <a:ln>
            <a:noFill/>
          </a:ln>
        </p:spPr>
      </p:pic>
      <p:sp>
        <p:nvSpPr>
          <p:cNvPr id="381" name="Google Shape;381;p44"/>
          <p:cNvSpPr/>
          <p:nvPr/>
        </p:nvSpPr>
        <p:spPr>
          <a:xfrm>
            <a:off x="390905" y="2649776"/>
            <a:ext cx="6096000" cy="3539430"/>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None/>
            </a:pPr>
            <a:r>
              <a:rPr lang="en-US" sz="2800" dirty="0">
                <a:solidFill>
                  <a:schemeClr val="lt1"/>
                </a:solidFill>
                <a:latin typeface="Arial" panose="020B0604020202020204" pitchFamily="34" charset="0"/>
                <a:ea typeface="Gill Sans"/>
                <a:cs typeface="Arial" panose="020B0604020202020204" pitchFamily="34" charset="0"/>
                <a:sym typeface="Gill Sans"/>
              </a:rPr>
              <a:t>The best tool is one that:</a:t>
            </a:r>
            <a:endParaRPr dirty="0">
              <a:latin typeface="Arial" panose="020B0604020202020204" pitchFamily="34" charset="0"/>
              <a:cs typeface="Arial" panose="020B0604020202020204" pitchFamily="34" charset="0"/>
            </a:endParaRPr>
          </a:p>
          <a:p>
            <a:pPr marL="114300" marR="0" lvl="0" indent="0" algn="l" rtl="0">
              <a:spcBef>
                <a:spcPts val="0"/>
              </a:spcBef>
              <a:spcAft>
                <a:spcPts val="0"/>
              </a:spcAft>
              <a:buNone/>
            </a:pPr>
            <a:r>
              <a:rPr lang="en-US" sz="2800" dirty="0">
                <a:solidFill>
                  <a:schemeClr val="lt1"/>
                </a:solidFill>
                <a:latin typeface="Arial" panose="020B0604020202020204" pitchFamily="34" charset="0"/>
                <a:ea typeface="Gill Sans"/>
                <a:cs typeface="Arial" panose="020B0604020202020204" pitchFamily="34" charset="0"/>
                <a:sym typeface="Gill Sans"/>
              </a:rPr>
              <a:t>• Fits the job you are doing</a:t>
            </a:r>
            <a:endParaRPr dirty="0">
              <a:latin typeface="Arial" panose="020B0604020202020204" pitchFamily="34" charset="0"/>
              <a:cs typeface="Arial" panose="020B0604020202020204" pitchFamily="34" charset="0"/>
            </a:endParaRPr>
          </a:p>
          <a:p>
            <a:pPr marL="114300" marR="0" lvl="0" indent="0" algn="l" rtl="0">
              <a:spcBef>
                <a:spcPts val="0"/>
              </a:spcBef>
              <a:spcAft>
                <a:spcPts val="0"/>
              </a:spcAft>
              <a:buNone/>
            </a:pPr>
            <a:r>
              <a:rPr lang="en-US" sz="2800" dirty="0">
                <a:solidFill>
                  <a:schemeClr val="lt1"/>
                </a:solidFill>
                <a:latin typeface="Arial" panose="020B0604020202020204" pitchFamily="34" charset="0"/>
                <a:ea typeface="Gill Sans"/>
                <a:cs typeface="Arial" panose="020B0604020202020204" pitchFamily="34" charset="0"/>
                <a:sym typeface="Gill Sans"/>
              </a:rPr>
              <a:t>• Fits the work space available</a:t>
            </a:r>
            <a:endParaRPr dirty="0">
              <a:latin typeface="Arial" panose="020B0604020202020204" pitchFamily="34" charset="0"/>
              <a:cs typeface="Arial" panose="020B0604020202020204" pitchFamily="34" charset="0"/>
            </a:endParaRPr>
          </a:p>
          <a:p>
            <a:pPr marL="114300" marR="0" lvl="0" indent="0" algn="l" rtl="0">
              <a:spcBef>
                <a:spcPts val="0"/>
              </a:spcBef>
              <a:spcAft>
                <a:spcPts val="0"/>
              </a:spcAft>
              <a:buNone/>
            </a:pPr>
            <a:r>
              <a:rPr lang="en-US" sz="2800" dirty="0">
                <a:solidFill>
                  <a:schemeClr val="lt1"/>
                </a:solidFill>
                <a:latin typeface="Arial" panose="020B0604020202020204" pitchFamily="34" charset="0"/>
                <a:ea typeface="Gill Sans"/>
                <a:cs typeface="Arial" panose="020B0604020202020204" pitchFamily="34" charset="0"/>
                <a:sym typeface="Gill Sans"/>
              </a:rPr>
              <a:t>• Reduces the force you need to apply</a:t>
            </a:r>
            <a:endParaRPr dirty="0">
              <a:latin typeface="Arial" panose="020B0604020202020204" pitchFamily="34" charset="0"/>
              <a:cs typeface="Arial" panose="020B0604020202020204" pitchFamily="34" charset="0"/>
            </a:endParaRPr>
          </a:p>
          <a:p>
            <a:pPr marL="114300" marR="0" lvl="0" indent="0" algn="l" rtl="0">
              <a:spcBef>
                <a:spcPts val="0"/>
              </a:spcBef>
              <a:spcAft>
                <a:spcPts val="0"/>
              </a:spcAft>
              <a:buNone/>
            </a:pPr>
            <a:r>
              <a:rPr lang="en-US" sz="2800" dirty="0">
                <a:solidFill>
                  <a:schemeClr val="lt1"/>
                </a:solidFill>
                <a:latin typeface="Arial" panose="020B0604020202020204" pitchFamily="34" charset="0"/>
                <a:ea typeface="Gill Sans"/>
                <a:cs typeface="Arial" panose="020B0604020202020204" pitchFamily="34" charset="0"/>
                <a:sym typeface="Gill Sans"/>
              </a:rPr>
              <a:t>• Fits your hand</a:t>
            </a:r>
            <a:endParaRPr dirty="0">
              <a:latin typeface="Arial" panose="020B0604020202020204" pitchFamily="34" charset="0"/>
              <a:cs typeface="Arial" panose="020B0604020202020204" pitchFamily="34" charset="0"/>
            </a:endParaRPr>
          </a:p>
          <a:p>
            <a:pPr marL="114300" marR="0" lvl="0" indent="0" algn="l" rtl="0">
              <a:spcBef>
                <a:spcPts val="0"/>
              </a:spcBef>
              <a:spcAft>
                <a:spcPts val="0"/>
              </a:spcAft>
              <a:buNone/>
            </a:pPr>
            <a:r>
              <a:rPr lang="en-US" sz="2800" dirty="0">
                <a:solidFill>
                  <a:schemeClr val="lt1"/>
                </a:solidFill>
                <a:latin typeface="Arial" panose="020B0604020202020204" pitchFamily="34" charset="0"/>
                <a:ea typeface="Gill Sans"/>
                <a:cs typeface="Arial" panose="020B0604020202020204" pitchFamily="34" charset="0"/>
                <a:sym typeface="Gill Sans"/>
              </a:rPr>
              <a:t>• Can be used in a comfortable work position</a:t>
            </a:r>
            <a:endParaRPr dirty="0">
              <a:latin typeface="Arial" panose="020B0604020202020204" pitchFamily="34" charset="0"/>
              <a:cs typeface="Arial" panose="020B0604020202020204" pitchFamily="34" charset="0"/>
            </a:endParaRPr>
          </a:p>
        </p:txBody>
      </p:sp>
      <p:sp>
        <p:nvSpPr>
          <p:cNvPr id="382" name="Google Shape;382;p44"/>
          <p:cNvSpPr/>
          <p:nvPr/>
        </p:nvSpPr>
        <p:spPr>
          <a:xfrm>
            <a:off x="6858770" y="6027719"/>
            <a:ext cx="198163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Images of hand cutting  tools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86"/>
        <p:cNvGrpSpPr/>
        <p:nvPr/>
      </p:nvGrpSpPr>
      <p:grpSpPr>
        <a:xfrm>
          <a:off x="0" y="0"/>
          <a:ext cx="0" cy="0"/>
          <a:chOff x="0" y="0"/>
          <a:chExt cx="0" cy="0"/>
        </a:xfrm>
      </p:grpSpPr>
      <p:sp>
        <p:nvSpPr>
          <p:cNvPr id="387" name="Google Shape;387;p45"/>
          <p:cNvSpPr txBox="1">
            <a:spLocks noGrp="1"/>
          </p:cNvSpPr>
          <p:nvPr>
            <p:ph type="title"/>
          </p:nvPr>
        </p:nvSpPr>
        <p:spPr>
          <a:xfrm>
            <a:off x="740664"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Better Power Tools For the Job</a:t>
            </a:r>
            <a:endParaRPr>
              <a:solidFill>
                <a:schemeClr val="lt1"/>
              </a:solidFill>
              <a:latin typeface="Rockwell"/>
              <a:ea typeface="Rockwell"/>
              <a:cs typeface="Rockwell"/>
              <a:sym typeface="Rockwell"/>
            </a:endParaRPr>
          </a:p>
        </p:txBody>
      </p:sp>
      <p:sp>
        <p:nvSpPr>
          <p:cNvPr id="388" name="Google Shape;388;p45"/>
          <p:cNvSpPr txBox="1">
            <a:spLocks noGrp="1"/>
          </p:cNvSpPr>
          <p:nvPr>
            <p:ph type="body" idx="1"/>
          </p:nvPr>
        </p:nvSpPr>
        <p:spPr>
          <a:xfrm>
            <a:off x="472440" y="2201862"/>
            <a:ext cx="6611112" cy="4351338"/>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0"/>
              </a:spcBef>
              <a:spcAft>
                <a:spcPts val="0"/>
              </a:spcAft>
              <a:buClr>
                <a:schemeClr val="lt1"/>
              </a:buClr>
              <a:buSzPts val="2800"/>
              <a:buNone/>
            </a:pPr>
            <a:r>
              <a:rPr lang="en-US" b="1" dirty="0">
                <a:solidFill>
                  <a:schemeClr val="lt1"/>
                </a:solidFill>
                <a:latin typeface="Arial" panose="020B0604020202020204" pitchFamily="34" charset="0"/>
                <a:ea typeface="Gill Sans"/>
                <a:cs typeface="Arial" panose="020B0604020202020204" pitchFamily="34" charset="0"/>
                <a:sym typeface="Gill Sans"/>
              </a:rPr>
              <a:t>How should you select a power tool?</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It should have a long trigger.</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It should have low vibration and noise levels. </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It should be heavy enough to do the job, but not add strain. </a:t>
            </a:r>
            <a:endParaRPr dirty="0">
              <a:latin typeface="Arial" panose="020B0604020202020204" pitchFamily="34" charset="0"/>
              <a:cs typeface="Arial" panose="020B0604020202020204" pitchFamily="34" charset="0"/>
            </a:endParaRPr>
          </a:p>
          <a:p>
            <a:pPr marL="114300" lvl="0" indent="0" algn="l" rtl="0">
              <a:lnSpc>
                <a:spcPct val="90000"/>
              </a:lnSpc>
              <a:spcBef>
                <a:spcPts val="1000"/>
              </a:spcBef>
              <a:spcAft>
                <a:spcPts val="0"/>
              </a:spcAft>
              <a:buClr>
                <a:schemeClr val="dk1"/>
              </a:buClr>
              <a:buSzPts val="2800"/>
              <a:buNone/>
            </a:pPr>
            <a:endParaRPr b="1" dirty="0">
              <a:solidFill>
                <a:schemeClr val="lt1"/>
              </a:solidFill>
              <a:latin typeface="Arial" panose="020B0604020202020204" pitchFamily="34" charset="0"/>
              <a:ea typeface="Gill Sans"/>
              <a:cs typeface="Arial" panose="020B0604020202020204" pitchFamily="34" charset="0"/>
              <a:sym typeface="Gill Sans"/>
            </a:endParaRPr>
          </a:p>
          <a:p>
            <a:pPr marL="114300" lvl="0" indent="0" algn="l" rtl="0">
              <a:lnSpc>
                <a:spcPct val="90000"/>
              </a:lnSpc>
              <a:spcBef>
                <a:spcPts val="1000"/>
              </a:spcBef>
              <a:spcAft>
                <a:spcPts val="0"/>
              </a:spcAft>
              <a:buClr>
                <a:schemeClr val="lt1"/>
              </a:buClr>
              <a:buSzPts val="2800"/>
              <a:buNone/>
            </a:pPr>
            <a:r>
              <a:rPr lang="en-US" b="1" dirty="0">
                <a:solidFill>
                  <a:schemeClr val="lt1"/>
                </a:solidFill>
                <a:latin typeface="Arial" panose="020B0604020202020204" pitchFamily="34" charset="0"/>
                <a:ea typeface="Gill Sans"/>
                <a:cs typeface="Arial" panose="020B0604020202020204" pitchFamily="34" charset="0"/>
                <a:sym typeface="Gill Sans"/>
              </a:rPr>
              <a:t>Use a power tool instead of a hand tool when you can. </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pic>
        <p:nvPicPr>
          <p:cNvPr id="390" name="Google Shape;390;p45" descr="sawzaw" title="sawza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83552" y="2201862"/>
            <a:ext cx="4876800" cy="3657600"/>
          </a:xfrm>
          <a:prstGeom prst="rect">
            <a:avLst/>
          </a:prstGeom>
          <a:noFill/>
          <a:ln>
            <a:noFill/>
          </a:ln>
        </p:spPr>
      </p:pic>
      <p:sp>
        <p:nvSpPr>
          <p:cNvPr id="391" name="Google Shape;391;p45"/>
          <p:cNvSpPr/>
          <p:nvPr/>
        </p:nvSpPr>
        <p:spPr>
          <a:xfrm>
            <a:off x="6981318" y="5859462"/>
            <a:ext cx="1500988"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 of power tool </a:t>
            </a:r>
            <a:endParaRPr sz="1200">
              <a:solidFill>
                <a:schemeClr val="lt1"/>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395"/>
        <p:cNvGrpSpPr/>
        <p:nvPr/>
      </p:nvGrpSpPr>
      <p:grpSpPr>
        <a:xfrm>
          <a:off x="0" y="0"/>
          <a:ext cx="0" cy="0"/>
          <a:chOff x="0" y="0"/>
          <a:chExt cx="0" cy="0"/>
        </a:xfrm>
      </p:grpSpPr>
      <p:sp>
        <p:nvSpPr>
          <p:cNvPr id="396" name="Google Shape;396;p46"/>
          <p:cNvSpPr txBox="1">
            <a:spLocks noGrp="1"/>
          </p:cNvSpPr>
          <p:nvPr>
            <p:ph type="title"/>
          </p:nvPr>
        </p:nvSpPr>
        <p:spPr>
          <a:xfrm>
            <a:off x="838200" y="86410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Efficient Use of Equipment</a:t>
            </a:r>
            <a:endParaRPr>
              <a:solidFill>
                <a:schemeClr val="lt1"/>
              </a:solidFill>
              <a:latin typeface="Rockwell"/>
              <a:ea typeface="Rockwell"/>
              <a:cs typeface="Rockwell"/>
              <a:sym typeface="Rockwell"/>
            </a:endParaRPr>
          </a:p>
        </p:txBody>
      </p:sp>
      <p:pic>
        <p:nvPicPr>
          <p:cNvPr id="397" name="Google Shape;397;p46" descr="image of worker using dolly for transporting a box" title="image of worker using dolly for transporting a box"/>
          <p:cNvPicPr preferRelativeResize="0">
            <a:picLocks noGrp="1"/>
          </p:cNvPicPr>
          <p:nvPr>
            <p:ph type="body" idx="1"/>
          </p:nvPr>
        </p:nvPicPr>
        <p:blipFill rotWithShape="1">
          <a:blip r:embed="rId3" cstate="email">
            <a:alphaModFix/>
            <a:extLst>
              <a:ext uri="{28A0092B-C50C-407E-A947-70E740481C1C}">
                <a14:useLocalDpi xmlns:a14="http://schemas.microsoft.com/office/drawing/2010/main"/>
              </a:ext>
            </a:extLst>
          </a:blip>
          <a:srcRect/>
          <a:stretch/>
        </p:blipFill>
        <p:spPr>
          <a:xfrm>
            <a:off x="6571488" y="2189671"/>
            <a:ext cx="5364480" cy="4023360"/>
          </a:xfrm>
          <a:prstGeom prst="rect">
            <a:avLst/>
          </a:prstGeom>
          <a:noFill/>
          <a:ln>
            <a:noFill/>
          </a:ln>
        </p:spPr>
      </p:pic>
      <p:sp>
        <p:nvSpPr>
          <p:cNvPr id="399" name="Google Shape;399;p46"/>
          <p:cNvSpPr/>
          <p:nvPr/>
        </p:nvSpPr>
        <p:spPr>
          <a:xfrm>
            <a:off x="256032" y="2146331"/>
            <a:ext cx="6096000" cy="3970318"/>
          </a:xfrm>
          <a:prstGeom prst="rect">
            <a:avLst/>
          </a:prstGeom>
          <a:noFill/>
          <a:ln>
            <a:noFill/>
          </a:ln>
        </p:spPr>
        <p:txBody>
          <a:bodyPr spcFirstLastPara="1" wrap="square" lIns="91425" tIns="45700" rIns="91425" bIns="45700" anchor="t" anchorCtr="0">
            <a:noAutofit/>
          </a:bodyPr>
          <a:lstStyle/>
          <a:p>
            <a:pPr marL="114300" marR="0" lvl="0" indent="0" algn="l" rtl="0">
              <a:spcBef>
                <a:spcPts val="0"/>
              </a:spcBef>
              <a:spcAft>
                <a:spcPts val="0"/>
              </a:spcAft>
              <a:buNone/>
            </a:pPr>
            <a:r>
              <a:rPr lang="en-US" sz="2800" b="1" dirty="0">
                <a:solidFill>
                  <a:schemeClr val="lt1"/>
                </a:solidFill>
                <a:latin typeface="Arial" panose="020B0604020202020204" pitchFamily="34" charset="0"/>
                <a:ea typeface="Gill Sans"/>
                <a:cs typeface="Arial" panose="020B0604020202020204" pitchFamily="34" charset="0"/>
                <a:sym typeface="Gill Sans"/>
              </a:rPr>
              <a:t>How can the work be done differently to reduce risk factors at your job?</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Use platforms, lifts and forklifts</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Use hoists or chain falls</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Use carts and dollies</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Make smaller loads</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Use power tool instead of hand tools</a:t>
            </a:r>
            <a:endParaRPr sz="2800" dirty="0">
              <a:solidFill>
                <a:schemeClr val="lt1"/>
              </a:solidFill>
              <a:latin typeface="Arial" panose="020B0604020202020204" pitchFamily="34" charset="0"/>
              <a:ea typeface="Gill Sans"/>
              <a:cs typeface="Arial" panose="020B0604020202020204" pitchFamily="34" charset="0"/>
              <a:sym typeface="Gill Sans"/>
            </a:endParaRPr>
          </a:p>
        </p:txBody>
      </p:sp>
      <p:sp>
        <p:nvSpPr>
          <p:cNvPr id="400" name="Google Shape;400;p46"/>
          <p:cNvSpPr/>
          <p:nvPr/>
        </p:nvSpPr>
        <p:spPr>
          <a:xfrm>
            <a:off x="6481697" y="6213031"/>
            <a:ext cx="207659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 of warehouse employee</a:t>
            </a:r>
            <a:endParaRPr sz="1200">
              <a:solidFill>
                <a:schemeClr val="lt1"/>
              </a:solidFill>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05"/>
        <p:cNvGrpSpPr/>
        <p:nvPr/>
      </p:nvGrpSpPr>
      <p:grpSpPr>
        <a:xfrm>
          <a:off x="0" y="0"/>
          <a:ext cx="0" cy="0"/>
          <a:chOff x="0" y="0"/>
          <a:chExt cx="0" cy="0"/>
        </a:xfrm>
      </p:grpSpPr>
      <p:sp>
        <p:nvSpPr>
          <p:cNvPr id="406" name="Google Shape;406;p47"/>
          <p:cNvSpPr txBox="1">
            <a:spLocks noGrp="1"/>
          </p:cNvSpPr>
          <p:nvPr>
            <p:ph type="title"/>
          </p:nvPr>
        </p:nvSpPr>
        <p:spPr>
          <a:xfrm>
            <a:off x="838200" y="69831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Personal Protective Equipment (PPE)</a:t>
            </a:r>
            <a:endParaRPr>
              <a:solidFill>
                <a:schemeClr val="lt1"/>
              </a:solidFill>
              <a:latin typeface="Rockwell"/>
              <a:ea typeface="Rockwell"/>
              <a:cs typeface="Rockwell"/>
              <a:sym typeface="Rockwell"/>
            </a:endParaRPr>
          </a:p>
        </p:txBody>
      </p:sp>
      <p:sp>
        <p:nvSpPr>
          <p:cNvPr id="407" name="Google Shape;407;p47"/>
          <p:cNvSpPr txBox="1">
            <a:spLocks noGrp="1"/>
          </p:cNvSpPr>
          <p:nvPr>
            <p:ph type="body" idx="1"/>
          </p:nvPr>
        </p:nvSpPr>
        <p:spPr>
          <a:xfrm>
            <a:off x="488167" y="1781666"/>
            <a:ext cx="6926178" cy="45935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US" dirty="0">
                <a:solidFill>
                  <a:schemeClr val="lt1"/>
                </a:solidFill>
                <a:latin typeface="Arial" panose="020B0604020202020204" pitchFamily="34" charset="0"/>
                <a:ea typeface="Gill Sans"/>
                <a:cs typeface="Arial" panose="020B0604020202020204" pitchFamily="34" charset="0"/>
                <a:sym typeface="Gill Sans"/>
              </a:rPr>
              <a:t>The National Institute for Occupational Safety and Health (NIOSH) recommends that employers </a:t>
            </a:r>
            <a:r>
              <a:rPr lang="en-US" b="1" i="1" u="sng" dirty="0">
                <a:solidFill>
                  <a:schemeClr val="lt1"/>
                </a:solidFill>
                <a:latin typeface="Arial" panose="020B0604020202020204" pitchFamily="34" charset="0"/>
                <a:ea typeface="Gill Sans"/>
                <a:cs typeface="Arial" panose="020B0604020202020204" pitchFamily="34" charset="0"/>
                <a:sym typeface="Gill Sans"/>
              </a:rPr>
              <a:t>not rely </a:t>
            </a:r>
            <a:r>
              <a:rPr lang="en-US" dirty="0">
                <a:solidFill>
                  <a:schemeClr val="lt1"/>
                </a:solidFill>
                <a:latin typeface="Arial" panose="020B0604020202020204" pitchFamily="34" charset="0"/>
                <a:ea typeface="Gill Sans"/>
                <a:cs typeface="Arial" panose="020B0604020202020204" pitchFamily="34" charset="0"/>
                <a:sym typeface="Gill Sans"/>
              </a:rPr>
              <a:t>on back belts to protect workers</a:t>
            </a:r>
            <a:endParaRPr dirty="0">
              <a:latin typeface="Arial" panose="020B0604020202020204" pitchFamily="34" charset="0"/>
              <a:cs typeface="Arial" panose="020B0604020202020204" pitchFamily="34" charset="0"/>
            </a:endParaRPr>
          </a:p>
          <a:p>
            <a:pPr marL="0" lvl="0" indent="0" algn="l" rtl="0">
              <a:lnSpc>
                <a:spcPct val="90000"/>
              </a:lnSpc>
              <a:spcBef>
                <a:spcPts val="1000"/>
              </a:spcBef>
              <a:spcAft>
                <a:spcPts val="0"/>
              </a:spcAft>
              <a:buClr>
                <a:schemeClr val="lt1"/>
              </a:buClr>
              <a:buSzPts val="2800"/>
              <a:buNone/>
            </a:pPr>
            <a:r>
              <a:rPr lang="en-US" dirty="0">
                <a:solidFill>
                  <a:schemeClr val="lt1"/>
                </a:solidFill>
                <a:latin typeface="Arial" panose="020B0604020202020204" pitchFamily="34" charset="0"/>
                <a:ea typeface="Gill Sans"/>
                <a:cs typeface="Arial" panose="020B0604020202020204" pitchFamily="34" charset="0"/>
                <a:sym typeface="Gill Sans"/>
              </a:rPr>
              <a:t> Examples of PPE that can help reduce MSD’s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Gloves-reduce vibration and friction</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Shoulder pads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Knee pads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Appropriate clothing for weather</a:t>
            </a:r>
            <a:endParaRPr dirty="0">
              <a:solidFill>
                <a:schemeClr val="lt1"/>
              </a:solidFill>
              <a:latin typeface="Arial" panose="020B0604020202020204" pitchFamily="34" charset="0"/>
              <a:ea typeface="Gill Sans"/>
              <a:cs typeface="Arial" panose="020B0604020202020204" pitchFamily="34" charset="0"/>
              <a:sym typeface="Gill Sans"/>
            </a:endParaRPr>
          </a:p>
        </p:txBody>
      </p:sp>
      <p:pic>
        <p:nvPicPr>
          <p:cNvPr id="409" name="Google Shape;409;p47" descr="image of a worker wearing knee protection" title="image of a worker wearing knee protec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flipH="1">
            <a:off x="8233610" y="3899910"/>
            <a:ext cx="3396915" cy="2328795"/>
          </a:xfrm>
          <a:prstGeom prst="rect">
            <a:avLst/>
          </a:prstGeom>
          <a:noFill/>
          <a:ln>
            <a:noFill/>
          </a:ln>
        </p:spPr>
      </p:pic>
      <p:pic>
        <p:nvPicPr>
          <p:cNvPr id="410" name="Google Shape;410;p47" descr="image of a worker wearing gloves " title="image of a worker wearing gloves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233611" y="1668761"/>
            <a:ext cx="3396915" cy="2120846"/>
          </a:xfrm>
          <a:prstGeom prst="rect">
            <a:avLst/>
          </a:prstGeom>
          <a:noFill/>
          <a:ln>
            <a:noFill/>
          </a:ln>
        </p:spPr>
      </p:pic>
      <p:sp>
        <p:nvSpPr>
          <p:cNvPr id="411" name="Google Shape;411;p47"/>
          <p:cNvSpPr/>
          <p:nvPr/>
        </p:nvSpPr>
        <p:spPr>
          <a:xfrm>
            <a:off x="8184791" y="6236137"/>
            <a:ext cx="242175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Gill Sans"/>
                <a:ea typeface="Gill Sans"/>
                <a:cs typeface="Gill Sans"/>
                <a:sym typeface="Gill Sans"/>
              </a:rPr>
              <a:t>Images of PPE, gloves and knee pads</a:t>
            </a:r>
            <a:endParaRPr sz="1200">
              <a:solidFill>
                <a:schemeClr val="lt1"/>
              </a:solidFill>
              <a:latin typeface="Gill Sans"/>
              <a:ea typeface="Gill Sans"/>
              <a:cs typeface="Gill Sans"/>
              <a:sym typeface="Gill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16"/>
        <p:cNvGrpSpPr/>
        <p:nvPr/>
      </p:nvGrpSpPr>
      <p:grpSpPr>
        <a:xfrm>
          <a:off x="0" y="0"/>
          <a:ext cx="0" cy="0"/>
          <a:chOff x="0" y="0"/>
          <a:chExt cx="0" cy="0"/>
        </a:xfrm>
      </p:grpSpPr>
      <p:sp>
        <p:nvSpPr>
          <p:cNvPr id="417" name="Google Shape;417;p48"/>
          <p:cNvSpPr txBox="1">
            <a:spLocks noGrp="1"/>
          </p:cNvSpPr>
          <p:nvPr>
            <p:ph type="title"/>
          </p:nvPr>
        </p:nvSpPr>
        <p:spPr>
          <a:xfrm>
            <a:off x="838200" y="649594"/>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Poor Work Organization</a:t>
            </a:r>
            <a:endParaRPr>
              <a:solidFill>
                <a:schemeClr val="lt1"/>
              </a:solidFill>
              <a:latin typeface="Rockwell"/>
              <a:ea typeface="Rockwell"/>
              <a:cs typeface="Rockwell"/>
              <a:sym typeface="Rockwell"/>
            </a:endParaRPr>
          </a:p>
        </p:txBody>
      </p:sp>
      <p:sp>
        <p:nvSpPr>
          <p:cNvPr id="418" name="Google Shape;418;p48"/>
          <p:cNvSpPr txBox="1">
            <a:spLocks noGrp="1"/>
          </p:cNvSpPr>
          <p:nvPr>
            <p:ph type="body" idx="1"/>
          </p:nvPr>
        </p:nvSpPr>
        <p:spPr>
          <a:xfrm>
            <a:off x="838200" y="1675389"/>
            <a:ext cx="10515600" cy="4351338"/>
          </a:xfrm>
          <a:prstGeom prst="rect">
            <a:avLst/>
          </a:prstGeom>
          <a:noFill/>
          <a:ln>
            <a:noFill/>
          </a:ln>
        </p:spPr>
        <p:txBody>
          <a:bodyPr spcFirstLastPara="1" wrap="square" lIns="91425" tIns="45700" rIns="91425" bIns="45700" anchor="t" anchorCtr="0">
            <a:noAutofit/>
          </a:bodyPr>
          <a:lstStyle/>
          <a:p>
            <a:pPr marL="114300" lvl="0" indent="0" algn="l" rtl="0">
              <a:lnSpc>
                <a:spcPct val="80000"/>
              </a:lnSpc>
              <a:spcBef>
                <a:spcPts val="0"/>
              </a:spcBef>
              <a:spcAft>
                <a:spcPts val="0"/>
              </a:spcAft>
              <a:buClr>
                <a:schemeClr val="lt1"/>
              </a:buClr>
              <a:buSzPts val="2800"/>
              <a:buNone/>
            </a:pPr>
            <a:r>
              <a:rPr lang="en-US" dirty="0">
                <a:solidFill>
                  <a:schemeClr val="lt1"/>
                </a:solidFill>
                <a:latin typeface="Arial" panose="020B0604020202020204" pitchFamily="34" charset="0"/>
                <a:ea typeface="Gill Sans"/>
                <a:cs typeface="Arial" panose="020B0604020202020204" pitchFamily="34" charset="0"/>
                <a:sym typeface="Gill Sans"/>
              </a:rPr>
              <a:t>This refers to the way jobs are structured, carried out, and supervised, for example:</a:t>
            </a:r>
            <a:endParaRPr dirty="0">
              <a:latin typeface="Arial" panose="020B0604020202020204" pitchFamily="34" charset="0"/>
              <a:cs typeface="Arial" panose="020B0604020202020204" pitchFamily="34" charset="0"/>
            </a:endParaRPr>
          </a:p>
          <a:p>
            <a:pPr marL="171450" lvl="0" indent="-1778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Production schedule demands</a:t>
            </a:r>
            <a:endParaRPr dirty="0">
              <a:latin typeface="Arial" panose="020B0604020202020204" pitchFamily="34" charset="0"/>
              <a:cs typeface="Arial" panose="020B0604020202020204" pitchFamily="34" charset="0"/>
            </a:endParaRPr>
          </a:p>
          <a:p>
            <a:pPr marL="171450" lvl="0" indent="-1778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Infrequent rest breaks</a:t>
            </a:r>
            <a:endParaRPr dirty="0">
              <a:latin typeface="Arial" panose="020B0604020202020204" pitchFamily="34" charset="0"/>
              <a:cs typeface="Arial" panose="020B0604020202020204" pitchFamily="34" charset="0"/>
            </a:endParaRPr>
          </a:p>
          <a:p>
            <a:pPr marL="171450" lvl="0" indent="-1778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Not enough workers</a:t>
            </a:r>
            <a:endParaRPr dirty="0">
              <a:latin typeface="Arial" panose="020B0604020202020204" pitchFamily="34" charset="0"/>
              <a:cs typeface="Arial" panose="020B0604020202020204" pitchFamily="34" charset="0"/>
            </a:endParaRPr>
          </a:p>
          <a:p>
            <a:pPr marL="171450" lvl="0" indent="-1778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Poor planning</a:t>
            </a:r>
            <a:endParaRPr dirty="0">
              <a:latin typeface="Arial" panose="020B0604020202020204" pitchFamily="34" charset="0"/>
              <a:cs typeface="Arial" panose="020B0604020202020204" pitchFamily="34" charset="0"/>
            </a:endParaRPr>
          </a:p>
          <a:p>
            <a:pPr marL="171450" lvl="0" indent="-1778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Poor supervision</a:t>
            </a:r>
            <a:endParaRPr dirty="0">
              <a:latin typeface="Arial" panose="020B0604020202020204" pitchFamily="34" charset="0"/>
              <a:cs typeface="Arial" panose="020B0604020202020204" pitchFamily="34" charset="0"/>
            </a:endParaRPr>
          </a:p>
          <a:p>
            <a:pPr marL="171450" lvl="0" indent="-1778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Lack of equipment </a:t>
            </a:r>
            <a:endParaRPr dirty="0">
              <a:latin typeface="Arial" panose="020B0604020202020204" pitchFamily="34" charset="0"/>
              <a:cs typeface="Arial" panose="020B0604020202020204" pitchFamily="34" charset="0"/>
            </a:endParaRPr>
          </a:p>
          <a:p>
            <a:pPr marL="171450" lvl="0" indent="-1778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Lack of PPE</a:t>
            </a: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50800" algn="l" rtl="0">
              <a:lnSpc>
                <a:spcPct val="80000"/>
              </a:lnSpc>
              <a:spcBef>
                <a:spcPts val="1000"/>
              </a:spcBef>
              <a:spcAft>
                <a:spcPts val="0"/>
              </a:spcAft>
              <a:buClr>
                <a:schemeClr val="dk1"/>
              </a:buClr>
              <a:buSzPts val="2800"/>
              <a:buNone/>
            </a:pP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23"/>
        <p:cNvGrpSpPr/>
        <p:nvPr/>
      </p:nvGrpSpPr>
      <p:grpSpPr>
        <a:xfrm>
          <a:off x="0" y="0"/>
          <a:ext cx="0" cy="0"/>
          <a:chOff x="0" y="0"/>
          <a:chExt cx="0" cy="0"/>
        </a:xfrm>
      </p:grpSpPr>
      <p:sp>
        <p:nvSpPr>
          <p:cNvPr id="424" name="Google Shape;424;p49"/>
          <p:cNvSpPr txBox="1">
            <a:spLocks noGrp="1"/>
          </p:cNvSpPr>
          <p:nvPr>
            <p:ph type="title"/>
          </p:nvPr>
        </p:nvSpPr>
        <p:spPr>
          <a:xfrm>
            <a:off x="838200" y="6821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Better Planning and Organization</a:t>
            </a:r>
            <a:endParaRPr>
              <a:solidFill>
                <a:schemeClr val="lt1"/>
              </a:solidFill>
              <a:latin typeface="Rockwell"/>
              <a:ea typeface="Rockwell"/>
              <a:cs typeface="Rockwell"/>
              <a:sym typeface="Rockwell"/>
            </a:endParaRPr>
          </a:p>
        </p:txBody>
      </p:sp>
      <p:sp>
        <p:nvSpPr>
          <p:cNvPr id="425" name="Google Shape;425;p49"/>
          <p:cNvSpPr txBox="1">
            <a:spLocks noGrp="1"/>
          </p:cNvSpPr>
          <p:nvPr>
            <p:ph type="body" idx="1"/>
          </p:nvPr>
        </p:nvSpPr>
        <p:spPr>
          <a:xfrm>
            <a:off x="838200" y="2007680"/>
            <a:ext cx="10515600" cy="4351338"/>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0"/>
              </a:spcBef>
              <a:spcAft>
                <a:spcPts val="0"/>
              </a:spcAft>
              <a:buClr>
                <a:schemeClr val="lt1"/>
              </a:buClr>
              <a:buSzPts val="2800"/>
              <a:buNone/>
            </a:pPr>
            <a:r>
              <a:rPr lang="en-US" b="1" dirty="0">
                <a:solidFill>
                  <a:schemeClr val="lt1"/>
                </a:solidFill>
                <a:latin typeface="Arial" panose="020B0604020202020204" pitchFamily="34" charset="0"/>
                <a:ea typeface="Gill Sans"/>
                <a:cs typeface="Arial" panose="020B0604020202020204" pitchFamily="34" charset="0"/>
                <a:sym typeface="Gill Sans"/>
              </a:rPr>
              <a:t>How can risk factors be reduced by better planning and organization?</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Training </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Plan the work ahead of time</a:t>
            </a: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Deliver materials close to where they will be used</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Have proper equipment at the job site</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Minimize bending, reaching or twisting – work at waist level whenever possible</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Use the buddy system – get help</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31"/>
        <p:cNvGrpSpPr/>
        <p:nvPr/>
      </p:nvGrpSpPr>
      <p:grpSpPr>
        <a:xfrm>
          <a:off x="0" y="0"/>
          <a:ext cx="0" cy="0"/>
          <a:chOff x="0" y="0"/>
          <a:chExt cx="0" cy="0"/>
        </a:xfrm>
      </p:grpSpPr>
      <p:sp>
        <p:nvSpPr>
          <p:cNvPr id="432" name="Google Shape;432;p50"/>
          <p:cNvSpPr txBox="1">
            <a:spLocks noGrp="1"/>
          </p:cNvSpPr>
          <p:nvPr>
            <p:ph type="title"/>
          </p:nvPr>
        </p:nvSpPr>
        <p:spPr>
          <a:xfrm>
            <a:off x="901700" y="482600"/>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Problem Solving</a:t>
            </a:r>
            <a:endParaRPr>
              <a:solidFill>
                <a:schemeClr val="lt1"/>
              </a:solidFill>
              <a:latin typeface="Rockwell"/>
              <a:ea typeface="Rockwell"/>
              <a:cs typeface="Rockwell"/>
              <a:sym typeface="Rockwell"/>
            </a:endParaRPr>
          </a:p>
        </p:txBody>
      </p:sp>
      <p:sp>
        <p:nvSpPr>
          <p:cNvPr id="434" name="Google Shape;434;p50"/>
          <p:cNvSpPr txBox="1">
            <a:spLocks noGrp="1"/>
          </p:cNvSpPr>
          <p:nvPr>
            <p:ph type="body" idx="1"/>
          </p:nvPr>
        </p:nvSpPr>
        <p:spPr>
          <a:xfrm>
            <a:off x="901700" y="1761522"/>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lt1"/>
              </a:buClr>
              <a:buSzPts val="2590"/>
              <a:buChar char="•"/>
            </a:pPr>
            <a:r>
              <a:rPr lang="en-US" sz="2590" b="1" dirty="0">
                <a:solidFill>
                  <a:schemeClr val="lt1"/>
                </a:solidFill>
                <a:latin typeface="Arial" panose="020B0604020202020204" pitchFamily="34" charset="0"/>
                <a:ea typeface="Gill Sans"/>
                <a:cs typeface="Arial" panose="020B0604020202020204" pitchFamily="34" charset="0"/>
                <a:sym typeface="Gill Sans"/>
              </a:rPr>
              <a:t>What are some ways to prevent strains, sprains, and Musculoskeletal Disorders (MSDs)?</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Better materials</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Better equipment and tools </a:t>
            </a:r>
            <a:endParaRPr sz="259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Improved work methods</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Better work organization</a:t>
            </a:r>
            <a:endParaRPr sz="259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Increase training</a:t>
            </a:r>
            <a:endParaRPr sz="259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Exercises by stretching and flexing </a:t>
            </a:r>
            <a:endParaRPr sz="2590" dirty="0">
              <a:solidFill>
                <a:schemeClr val="lt1"/>
              </a:solidFill>
              <a:latin typeface="Arial" panose="020B0604020202020204" pitchFamily="34" charset="0"/>
              <a:ea typeface="Gill Sans"/>
              <a:cs typeface="Arial" panose="020B0604020202020204" pitchFamily="34" charset="0"/>
              <a:sym typeface="Gill Sans"/>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Personal protective equipment (PPE)</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590"/>
              <a:buChar char="•"/>
            </a:pPr>
            <a:r>
              <a:rPr lang="en-US" sz="2590" dirty="0">
                <a:solidFill>
                  <a:schemeClr val="lt1"/>
                </a:solidFill>
                <a:latin typeface="Arial" panose="020B0604020202020204" pitchFamily="34" charset="0"/>
                <a:ea typeface="Gill Sans"/>
                <a:cs typeface="Arial" panose="020B0604020202020204" pitchFamily="34" charset="0"/>
                <a:sym typeface="Gill Sans"/>
              </a:rPr>
              <a:t>Improving diet</a:t>
            </a:r>
            <a:endParaRPr sz="2590" dirty="0">
              <a:solidFill>
                <a:schemeClr val="lt1"/>
              </a:solidFill>
              <a:latin typeface="Arial" panose="020B0604020202020204" pitchFamily="34" charset="0"/>
              <a:ea typeface="Gill Sans"/>
              <a:cs typeface="Arial" panose="020B0604020202020204" pitchFamily="34" charset="0"/>
              <a:sym typeface="Gill Sans"/>
            </a:endParaRPr>
          </a:p>
          <a:p>
            <a:pPr marL="228600" lvl="0" indent="-64135" algn="l" rtl="0">
              <a:lnSpc>
                <a:spcPct val="80000"/>
              </a:lnSpc>
              <a:spcBef>
                <a:spcPts val="1000"/>
              </a:spcBef>
              <a:spcAft>
                <a:spcPts val="0"/>
              </a:spcAft>
              <a:buClr>
                <a:schemeClr val="dk1"/>
              </a:buClr>
              <a:buSzPts val="2590"/>
              <a:buNone/>
            </a:pPr>
            <a:endParaRPr sz="2590" dirty="0">
              <a:solidFill>
                <a:schemeClr val="lt1"/>
              </a:solidFill>
              <a:latin typeface="Gill Sans"/>
              <a:ea typeface="Gill Sans"/>
              <a:cs typeface="Gill Sans"/>
              <a:sym typeface="Gill Sans"/>
            </a:endParaRPr>
          </a:p>
          <a:p>
            <a:pPr marL="228600" lvl="0" indent="-64135" algn="l" rtl="0">
              <a:lnSpc>
                <a:spcPct val="80000"/>
              </a:lnSpc>
              <a:spcBef>
                <a:spcPts val="1000"/>
              </a:spcBef>
              <a:spcAft>
                <a:spcPts val="0"/>
              </a:spcAft>
              <a:buClr>
                <a:schemeClr val="dk1"/>
              </a:buClr>
              <a:buSzPts val="2590"/>
              <a:buNone/>
            </a:pPr>
            <a:endParaRPr sz="259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39"/>
        <p:cNvGrpSpPr/>
        <p:nvPr/>
      </p:nvGrpSpPr>
      <p:grpSpPr>
        <a:xfrm>
          <a:off x="0" y="0"/>
          <a:ext cx="0" cy="0"/>
          <a:chOff x="0" y="0"/>
          <a:chExt cx="0" cy="0"/>
        </a:xfrm>
      </p:grpSpPr>
      <p:sp>
        <p:nvSpPr>
          <p:cNvPr id="440" name="Google Shape;440;p51"/>
          <p:cNvSpPr txBox="1">
            <a:spLocks noGrp="1"/>
          </p:cNvSpPr>
          <p:nvPr>
            <p:ph type="title"/>
          </p:nvPr>
        </p:nvSpPr>
        <p:spPr>
          <a:xfrm>
            <a:off x="8382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Stretching and Exercises</a:t>
            </a:r>
            <a:endParaRPr>
              <a:solidFill>
                <a:schemeClr val="lt1"/>
              </a:solidFill>
              <a:latin typeface="Rockwell"/>
              <a:ea typeface="Rockwell"/>
              <a:cs typeface="Rockwell"/>
              <a:sym typeface="Rockwell"/>
            </a:endParaRPr>
          </a:p>
        </p:txBody>
      </p:sp>
      <p:sp>
        <p:nvSpPr>
          <p:cNvPr id="441" name="Google Shape;441;p51"/>
          <p:cNvSpPr txBox="1">
            <a:spLocks noGrp="1"/>
          </p:cNvSpPr>
          <p:nvPr>
            <p:ph type="body" idx="1"/>
          </p:nvPr>
        </p:nvSpPr>
        <p:spPr>
          <a:xfrm>
            <a:off x="308811" y="2233946"/>
            <a:ext cx="5450305" cy="4351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2800"/>
              <a:buNone/>
            </a:pPr>
            <a:r>
              <a:rPr lang="en-US" dirty="0">
                <a:solidFill>
                  <a:schemeClr val="lt1"/>
                </a:solidFill>
                <a:latin typeface="Arial" panose="020B0604020202020204" pitchFamily="34" charset="0"/>
                <a:ea typeface="Gill Sans"/>
                <a:cs typeface="Arial" panose="020B0604020202020204" pitchFamily="34" charset="0"/>
                <a:sym typeface="Gill Sans"/>
              </a:rPr>
              <a:t>How many of you have participated in a worksite stretch and flex program?</a:t>
            </a:r>
            <a:endParaRPr dirty="0">
              <a:latin typeface="Arial" panose="020B0604020202020204" pitchFamily="34" charset="0"/>
              <a:cs typeface="Arial" panose="020B0604020202020204" pitchFamily="34" charset="0"/>
            </a:endParaRPr>
          </a:p>
          <a:p>
            <a:pPr marL="0" lvl="0" indent="0" algn="l" rtl="0">
              <a:lnSpc>
                <a:spcPct val="80000"/>
              </a:lnSpc>
              <a:spcBef>
                <a:spcPts val="1000"/>
              </a:spcBef>
              <a:spcAft>
                <a:spcPts val="0"/>
              </a:spcAft>
              <a:buClr>
                <a:schemeClr val="lt1"/>
              </a:buClr>
              <a:buSzPts val="2800"/>
              <a:buNone/>
            </a:pPr>
            <a:r>
              <a:rPr lang="en-US" dirty="0">
                <a:solidFill>
                  <a:schemeClr val="lt1"/>
                </a:solidFill>
                <a:latin typeface="Arial" panose="020B0604020202020204" pitchFamily="34" charset="0"/>
                <a:ea typeface="Gill Sans"/>
                <a:cs typeface="Arial" panose="020B0604020202020204" pitchFamily="34" charset="0"/>
                <a:sym typeface="Gill Sans"/>
              </a:rPr>
              <a:t>Pros-</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Team building-interacting with each other</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Open communication with workers</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Easy to implement</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Low cost solution</a:t>
            </a:r>
            <a:endParaRPr dirty="0">
              <a:latin typeface="Arial" panose="020B0604020202020204" pitchFamily="34" charset="0"/>
              <a:cs typeface="Arial" panose="020B0604020202020204" pitchFamily="34" charset="0"/>
            </a:endParaRPr>
          </a:p>
        </p:txBody>
      </p:sp>
      <p:sp>
        <p:nvSpPr>
          <p:cNvPr id="443" name="Google Shape;443;p51"/>
          <p:cNvSpPr/>
          <p:nvPr/>
        </p:nvSpPr>
        <p:spPr>
          <a:xfrm>
            <a:off x="5759116" y="3258611"/>
            <a:ext cx="6096000" cy="26776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lt1"/>
                </a:solidFill>
                <a:latin typeface="Arial" panose="020B0604020202020204" pitchFamily="34" charset="0"/>
                <a:ea typeface="Gill Sans"/>
                <a:cs typeface="Arial" panose="020B0604020202020204" pitchFamily="34" charset="0"/>
                <a:sym typeface="Gill Sans"/>
              </a:rPr>
              <a:t>Cons-</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Not taken seriously</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Exercises may not be done properly</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Puts pressure on workers to take responsibility for solutions</a:t>
            </a:r>
            <a:endParaRPr dirty="0">
              <a:latin typeface="Arial" panose="020B0604020202020204" pitchFamily="34" charset="0"/>
              <a:cs typeface="Arial" panose="020B0604020202020204" pitchFamily="34" charset="0"/>
            </a:endParaRPr>
          </a:p>
          <a:p>
            <a:pPr marL="457200" marR="0" lvl="0" indent="-457200" algn="l" rtl="0">
              <a:spcBef>
                <a:spcPts val="0"/>
              </a:spcBef>
              <a:spcAft>
                <a:spcPts val="0"/>
              </a:spcAft>
              <a:buClr>
                <a:schemeClr val="lt1"/>
              </a:buClr>
              <a:buSzPts val="2800"/>
              <a:buFont typeface="Arial"/>
              <a:buChar char="•"/>
            </a:pPr>
            <a:r>
              <a:rPr lang="en-US" sz="2800" dirty="0">
                <a:solidFill>
                  <a:schemeClr val="lt1"/>
                </a:solidFill>
                <a:latin typeface="Arial" panose="020B0604020202020204" pitchFamily="34" charset="0"/>
                <a:ea typeface="Gill Sans"/>
                <a:cs typeface="Arial" panose="020B0604020202020204" pitchFamily="34" charset="0"/>
                <a:sym typeface="Gill Sans"/>
              </a:rPr>
              <a:t>Workers may feel self-conscience</a:t>
            </a:r>
            <a:endParaRPr sz="2800" dirty="0">
              <a:solidFill>
                <a:schemeClr val="lt1"/>
              </a:solidFill>
              <a:latin typeface="Arial" panose="020B0604020202020204" pitchFamily="34" charset="0"/>
              <a:ea typeface="Gill Sans"/>
              <a:cs typeface="Arial" panose="020B0604020202020204" pitchFamily="34" charset="0"/>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1">
                                            <p:txEl>
                                              <p:pRg st="0" end="0"/>
                                            </p:txEl>
                                          </p:spTgt>
                                        </p:tgtEl>
                                        <p:attrNameLst>
                                          <p:attrName>style.visibility</p:attrName>
                                        </p:attrNameLst>
                                      </p:cBhvr>
                                      <p:to>
                                        <p:strVal val="visible"/>
                                      </p:to>
                                    </p:set>
                                    <p:animEffect transition="in" filter="fade">
                                      <p:cBhvr>
                                        <p:cTn id="7" dur="1000"/>
                                        <p:tgtEl>
                                          <p:spTgt spid="4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1">
                                            <p:txEl>
                                              <p:pRg st="1" end="1"/>
                                            </p:txEl>
                                          </p:spTgt>
                                        </p:tgtEl>
                                        <p:attrNameLst>
                                          <p:attrName>style.visibility</p:attrName>
                                        </p:attrNameLst>
                                      </p:cBhvr>
                                      <p:to>
                                        <p:strVal val="visible"/>
                                      </p:to>
                                    </p:set>
                                    <p:animEffect transition="in" filter="fade">
                                      <p:cBhvr>
                                        <p:cTn id="12" dur="1000"/>
                                        <p:tgtEl>
                                          <p:spTgt spid="4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1">
                                            <p:txEl>
                                              <p:pRg st="2" end="2"/>
                                            </p:txEl>
                                          </p:spTgt>
                                        </p:tgtEl>
                                        <p:attrNameLst>
                                          <p:attrName>style.visibility</p:attrName>
                                        </p:attrNameLst>
                                      </p:cBhvr>
                                      <p:to>
                                        <p:strVal val="visible"/>
                                      </p:to>
                                    </p:set>
                                    <p:animEffect transition="in" filter="fade">
                                      <p:cBhvr>
                                        <p:cTn id="17" dur="1000"/>
                                        <p:tgtEl>
                                          <p:spTgt spid="4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1">
                                            <p:txEl>
                                              <p:pRg st="3" end="3"/>
                                            </p:txEl>
                                          </p:spTgt>
                                        </p:tgtEl>
                                        <p:attrNameLst>
                                          <p:attrName>style.visibility</p:attrName>
                                        </p:attrNameLst>
                                      </p:cBhvr>
                                      <p:to>
                                        <p:strVal val="visible"/>
                                      </p:to>
                                    </p:set>
                                    <p:animEffect transition="in" filter="fade">
                                      <p:cBhvr>
                                        <p:cTn id="22" dur="1000"/>
                                        <p:tgtEl>
                                          <p:spTgt spid="4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1">
                                            <p:txEl>
                                              <p:pRg st="4" end="4"/>
                                            </p:txEl>
                                          </p:spTgt>
                                        </p:tgtEl>
                                        <p:attrNameLst>
                                          <p:attrName>style.visibility</p:attrName>
                                        </p:attrNameLst>
                                      </p:cBhvr>
                                      <p:to>
                                        <p:strVal val="visible"/>
                                      </p:to>
                                    </p:set>
                                    <p:animEffect transition="in" filter="fade">
                                      <p:cBhvr>
                                        <p:cTn id="27" dur="1000"/>
                                        <p:tgtEl>
                                          <p:spTgt spid="4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41">
                                            <p:txEl>
                                              <p:pRg st="5" end="5"/>
                                            </p:txEl>
                                          </p:spTgt>
                                        </p:tgtEl>
                                        <p:attrNameLst>
                                          <p:attrName>style.visibility</p:attrName>
                                        </p:attrNameLst>
                                      </p:cBhvr>
                                      <p:to>
                                        <p:strVal val="visible"/>
                                      </p:to>
                                    </p:set>
                                    <p:animEffect transition="in" filter="fade">
                                      <p:cBhvr>
                                        <p:cTn id="32" dur="1000"/>
                                        <p:tgtEl>
                                          <p:spTgt spid="4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43">
                                            <p:txEl>
                                              <p:pRg st="0" end="0"/>
                                            </p:txEl>
                                          </p:spTgt>
                                        </p:tgtEl>
                                        <p:attrNameLst>
                                          <p:attrName>style.visibility</p:attrName>
                                        </p:attrNameLst>
                                      </p:cBhvr>
                                      <p:to>
                                        <p:strVal val="visible"/>
                                      </p:to>
                                    </p:set>
                                    <p:animEffect transition="in" filter="fade">
                                      <p:cBhvr>
                                        <p:cTn id="37" dur="1000"/>
                                        <p:tgtEl>
                                          <p:spTgt spid="4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43">
                                            <p:txEl>
                                              <p:pRg st="1" end="1"/>
                                            </p:txEl>
                                          </p:spTgt>
                                        </p:tgtEl>
                                        <p:attrNameLst>
                                          <p:attrName>style.visibility</p:attrName>
                                        </p:attrNameLst>
                                      </p:cBhvr>
                                      <p:to>
                                        <p:strVal val="visible"/>
                                      </p:to>
                                    </p:set>
                                    <p:animEffect transition="in" filter="fade">
                                      <p:cBhvr>
                                        <p:cTn id="42" dur="1000"/>
                                        <p:tgtEl>
                                          <p:spTgt spid="4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43">
                                            <p:txEl>
                                              <p:pRg st="2" end="2"/>
                                            </p:txEl>
                                          </p:spTgt>
                                        </p:tgtEl>
                                        <p:attrNameLst>
                                          <p:attrName>style.visibility</p:attrName>
                                        </p:attrNameLst>
                                      </p:cBhvr>
                                      <p:to>
                                        <p:strVal val="visible"/>
                                      </p:to>
                                    </p:set>
                                    <p:animEffect transition="in" filter="fade">
                                      <p:cBhvr>
                                        <p:cTn id="47" dur="1000"/>
                                        <p:tgtEl>
                                          <p:spTgt spid="4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43">
                                            <p:txEl>
                                              <p:pRg st="3" end="3"/>
                                            </p:txEl>
                                          </p:spTgt>
                                        </p:tgtEl>
                                        <p:attrNameLst>
                                          <p:attrName>style.visibility</p:attrName>
                                        </p:attrNameLst>
                                      </p:cBhvr>
                                      <p:to>
                                        <p:strVal val="visible"/>
                                      </p:to>
                                    </p:set>
                                    <p:animEffect transition="in" filter="fade">
                                      <p:cBhvr>
                                        <p:cTn id="52" dur="1000"/>
                                        <p:tgtEl>
                                          <p:spTgt spid="44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3">
                                            <p:txEl>
                                              <p:pRg st="4" end="4"/>
                                            </p:txEl>
                                          </p:spTgt>
                                        </p:tgtEl>
                                        <p:attrNameLst>
                                          <p:attrName>style.visibility</p:attrName>
                                        </p:attrNameLst>
                                      </p:cBhvr>
                                      <p:to>
                                        <p:strVal val="visible"/>
                                      </p:to>
                                    </p:set>
                                    <p:animEffect transition="in" filter="fade">
                                      <p:cBhvr>
                                        <p:cTn id="57" dur="1000"/>
                                        <p:tgtEl>
                                          <p:spTgt spid="4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774700" y="107492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Breaks!</a:t>
            </a:r>
            <a:endParaRPr/>
          </a:p>
        </p:txBody>
      </p:sp>
      <p:sp>
        <p:nvSpPr>
          <p:cNvPr id="115" name="Google Shape;115;p16"/>
          <p:cNvSpPr txBox="1">
            <a:spLocks noGrp="1"/>
          </p:cNvSpPr>
          <p:nvPr>
            <p:ph type="body" idx="1"/>
          </p:nvPr>
        </p:nvSpPr>
        <p:spPr>
          <a:xfrm>
            <a:off x="584200" y="2659062"/>
            <a:ext cx="5588000" cy="37417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There will be 10-15 minutes </a:t>
            </a:r>
            <a:r>
              <a:rPr lang="en-US" b="1" dirty="0">
                <a:solidFill>
                  <a:schemeClr val="lt1"/>
                </a:solidFill>
                <a:latin typeface="Arial" panose="020B0604020202020204" pitchFamily="34" charset="0"/>
                <a:ea typeface="Gill Sans"/>
                <a:cs typeface="Arial" panose="020B0604020202020204" pitchFamily="34" charset="0"/>
                <a:sym typeface="Gill Sans"/>
              </a:rPr>
              <a:t>breaks</a:t>
            </a:r>
            <a:r>
              <a:rPr lang="en-US" dirty="0">
                <a:solidFill>
                  <a:schemeClr val="lt1"/>
                </a:solidFill>
                <a:latin typeface="Arial" panose="020B0604020202020204" pitchFamily="34" charset="0"/>
                <a:ea typeface="Gill Sans"/>
                <a:cs typeface="Arial" panose="020B0604020202020204" pitchFamily="34" charset="0"/>
                <a:sym typeface="Gill Sans"/>
              </a:rPr>
              <a:t> as needed throughout the training period</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pic>
        <p:nvPicPr>
          <p:cNvPr id="117" name="Google Shape;117;p16" descr="Coffee Break">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077438" y="1737709"/>
            <a:ext cx="3730941" cy="330412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48"/>
        <p:cNvGrpSpPr/>
        <p:nvPr/>
      </p:nvGrpSpPr>
      <p:grpSpPr>
        <a:xfrm>
          <a:off x="0" y="0"/>
          <a:ext cx="0" cy="0"/>
          <a:chOff x="0" y="0"/>
          <a:chExt cx="0" cy="0"/>
        </a:xfrm>
      </p:grpSpPr>
      <p:sp>
        <p:nvSpPr>
          <p:cNvPr id="449" name="Google Shape;449;p52"/>
          <p:cNvSpPr txBox="1">
            <a:spLocks noGrp="1"/>
          </p:cNvSpPr>
          <p:nvPr>
            <p:ph type="title"/>
          </p:nvPr>
        </p:nvSpPr>
        <p:spPr>
          <a:xfrm>
            <a:off x="838200" y="1263483"/>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Challenges to Implementing Solutions</a:t>
            </a:r>
            <a:endParaRPr>
              <a:solidFill>
                <a:schemeClr val="lt1"/>
              </a:solidFill>
              <a:latin typeface="Rockwell"/>
              <a:ea typeface="Rockwell"/>
              <a:cs typeface="Rockwell"/>
              <a:sym typeface="Rockwell"/>
            </a:endParaRPr>
          </a:p>
        </p:txBody>
      </p:sp>
      <p:sp>
        <p:nvSpPr>
          <p:cNvPr id="450" name="Google Shape;450;p52"/>
          <p:cNvSpPr txBox="1">
            <a:spLocks noGrp="1"/>
          </p:cNvSpPr>
          <p:nvPr>
            <p:ph type="body" idx="1"/>
          </p:nvPr>
        </p:nvSpPr>
        <p:spPr>
          <a:xfrm>
            <a:off x="838200" y="2820236"/>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Cost too much</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Slows down production</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Equipment not available</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Change is not easy</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Management and employee participation</a:t>
            </a:r>
            <a:endParaRPr dirty="0">
              <a:solidFill>
                <a:schemeClr val="lt1"/>
              </a:solidFill>
              <a:latin typeface="Arial" panose="020B0604020202020204" pitchFamily="34" charset="0"/>
              <a:ea typeface="Gill Sans"/>
              <a:cs typeface="Arial" panose="020B0604020202020204" pitchFamily="34" charset="0"/>
              <a:sym typeface="Gill Sans"/>
            </a:endParaRPr>
          </a:p>
        </p:txBody>
      </p:sp>
      <p:sp>
        <p:nvSpPr>
          <p:cNvPr id="452" name="Google Shape;452;p52"/>
          <p:cNvSpPr/>
          <p:nvPr/>
        </p:nvSpPr>
        <p:spPr>
          <a:xfrm>
            <a:off x="3721185" y="5609627"/>
            <a:ext cx="4014537" cy="92333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Preventing MSD hazards is less</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expensive and more effective than</a:t>
            </a:r>
            <a:endParaRPr dirty="0"/>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trying to control them later.</a:t>
            </a:r>
            <a:endParaRPr dirty="0"/>
          </a:p>
        </p:txBody>
      </p:sp>
      <p:pic>
        <p:nvPicPr>
          <p:cNvPr id="453" name="Google Shape;453;p52" descr="image of a touch decisions sign" title="image of a touch decisions sig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43618" y="2820236"/>
            <a:ext cx="4066591" cy="2150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xEl>
                                              <p:pRg st="0" end="0"/>
                                            </p:txEl>
                                          </p:spTgt>
                                        </p:tgtEl>
                                        <p:attrNameLst>
                                          <p:attrName>style.visibility</p:attrName>
                                        </p:attrNameLst>
                                      </p:cBhvr>
                                      <p:to>
                                        <p:strVal val="visible"/>
                                      </p:to>
                                    </p:set>
                                    <p:animEffect transition="in" filter="fade">
                                      <p:cBhvr>
                                        <p:cTn id="7" dur="1000"/>
                                        <p:tgtEl>
                                          <p:spTgt spid="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0">
                                            <p:txEl>
                                              <p:pRg st="1" end="1"/>
                                            </p:txEl>
                                          </p:spTgt>
                                        </p:tgtEl>
                                        <p:attrNameLst>
                                          <p:attrName>style.visibility</p:attrName>
                                        </p:attrNameLst>
                                      </p:cBhvr>
                                      <p:to>
                                        <p:strVal val="visible"/>
                                      </p:to>
                                    </p:set>
                                    <p:animEffect transition="in" filter="fade">
                                      <p:cBhvr>
                                        <p:cTn id="12" dur="1000"/>
                                        <p:tgtEl>
                                          <p:spTgt spid="4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
                                            <p:txEl>
                                              <p:pRg st="2" end="2"/>
                                            </p:txEl>
                                          </p:spTgt>
                                        </p:tgtEl>
                                        <p:attrNameLst>
                                          <p:attrName>style.visibility</p:attrName>
                                        </p:attrNameLst>
                                      </p:cBhvr>
                                      <p:to>
                                        <p:strVal val="visible"/>
                                      </p:to>
                                    </p:set>
                                    <p:animEffect transition="in" filter="fade">
                                      <p:cBhvr>
                                        <p:cTn id="17" dur="1000"/>
                                        <p:tgtEl>
                                          <p:spTgt spid="4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0">
                                            <p:txEl>
                                              <p:pRg st="3" end="3"/>
                                            </p:txEl>
                                          </p:spTgt>
                                        </p:tgtEl>
                                        <p:attrNameLst>
                                          <p:attrName>style.visibility</p:attrName>
                                        </p:attrNameLst>
                                      </p:cBhvr>
                                      <p:to>
                                        <p:strVal val="visible"/>
                                      </p:to>
                                    </p:set>
                                    <p:animEffect transition="in" filter="fade">
                                      <p:cBhvr>
                                        <p:cTn id="22" dur="1000"/>
                                        <p:tgtEl>
                                          <p:spTgt spid="4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0">
                                            <p:txEl>
                                              <p:pRg st="4" end="4"/>
                                            </p:txEl>
                                          </p:spTgt>
                                        </p:tgtEl>
                                        <p:attrNameLst>
                                          <p:attrName>style.visibility</p:attrName>
                                        </p:attrNameLst>
                                      </p:cBhvr>
                                      <p:to>
                                        <p:strVal val="visible"/>
                                      </p:to>
                                    </p:set>
                                    <p:animEffect transition="in" filter="fade">
                                      <p:cBhvr>
                                        <p:cTn id="27" dur="1000"/>
                                        <p:tgtEl>
                                          <p:spTgt spid="4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2"/>
                                        </p:tgtEl>
                                        <p:attrNameLst>
                                          <p:attrName>style.visibility</p:attrName>
                                        </p:attrNameLst>
                                      </p:cBhvr>
                                      <p:to>
                                        <p:strVal val="visible"/>
                                      </p:to>
                                    </p:set>
                                    <p:animEffect transition="in" filter="fade">
                                      <p:cBhvr>
                                        <p:cTn id="32"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58"/>
        <p:cNvGrpSpPr/>
        <p:nvPr/>
      </p:nvGrpSpPr>
      <p:grpSpPr>
        <a:xfrm>
          <a:off x="0" y="0"/>
          <a:ext cx="0" cy="0"/>
          <a:chOff x="0" y="0"/>
          <a:chExt cx="0" cy="0"/>
        </a:xfrm>
      </p:grpSpPr>
      <p:sp>
        <p:nvSpPr>
          <p:cNvPr id="459" name="Google Shape;459;p53"/>
          <p:cNvSpPr txBox="1">
            <a:spLocks noGrp="1"/>
          </p:cNvSpPr>
          <p:nvPr>
            <p:ph type="title"/>
          </p:nvPr>
        </p:nvSpPr>
        <p:spPr>
          <a:xfrm>
            <a:off x="83820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Workers Are the Experts</a:t>
            </a:r>
            <a:endParaRPr>
              <a:solidFill>
                <a:schemeClr val="lt1"/>
              </a:solidFill>
              <a:latin typeface="Rockwell"/>
              <a:ea typeface="Rockwell"/>
              <a:cs typeface="Rockwell"/>
              <a:sym typeface="Rockwell"/>
            </a:endParaRPr>
          </a:p>
        </p:txBody>
      </p:sp>
      <p:sp>
        <p:nvSpPr>
          <p:cNvPr id="460" name="Google Shape;460;p53"/>
          <p:cNvSpPr txBox="1">
            <a:spLocks noGrp="1"/>
          </p:cNvSpPr>
          <p:nvPr>
            <p:ph type="body" idx="1"/>
          </p:nvPr>
        </p:nvSpPr>
        <p:spPr>
          <a:xfrm>
            <a:off x="838200" y="2141920"/>
            <a:ext cx="10515600" cy="4351338"/>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0"/>
              </a:spcBef>
              <a:spcAft>
                <a:spcPts val="0"/>
              </a:spcAft>
              <a:buClr>
                <a:schemeClr val="lt1"/>
              </a:buClr>
              <a:buSzPts val="2800"/>
              <a:buNone/>
            </a:pPr>
            <a:r>
              <a:rPr lang="en-US" dirty="0">
                <a:solidFill>
                  <a:schemeClr val="lt1"/>
                </a:solidFill>
                <a:latin typeface="Arial" panose="020B0604020202020204" pitchFamily="34" charset="0"/>
                <a:ea typeface="Gill Sans"/>
                <a:cs typeface="Arial" panose="020B0604020202020204" pitchFamily="34" charset="0"/>
                <a:sym typeface="Gill Sans"/>
              </a:rPr>
              <a:t>Ergonomic Programs emphasize worker participation and include five steps: </a:t>
            </a:r>
            <a:endParaRPr dirty="0">
              <a:latin typeface="Arial" panose="020B0604020202020204" pitchFamily="34" charset="0"/>
              <a:cs typeface="Arial" panose="020B0604020202020204" pitchFamily="34" charset="0"/>
            </a:endParaRPr>
          </a:p>
          <a:p>
            <a:pPr marL="571500" lvl="0" indent="-4572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Identification of musculoskeletal disorders and workplace hazards that may cause these problems</a:t>
            </a:r>
            <a:endParaRPr dirty="0">
              <a:solidFill>
                <a:schemeClr val="lt1"/>
              </a:solidFill>
              <a:latin typeface="Arial" panose="020B0604020202020204" pitchFamily="34" charset="0"/>
              <a:ea typeface="Gill Sans"/>
              <a:cs typeface="Arial" panose="020B0604020202020204" pitchFamily="34" charset="0"/>
              <a:sym typeface="Gill Sans"/>
            </a:endParaRPr>
          </a:p>
          <a:p>
            <a:pPr marL="571500" lvl="0" indent="-4572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Analysis of workplace hazards</a:t>
            </a:r>
            <a:endParaRPr dirty="0">
              <a:solidFill>
                <a:schemeClr val="lt1"/>
              </a:solidFill>
              <a:latin typeface="Arial" panose="020B0604020202020204" pitchFamily="34" charset="0"/>
              <a:ea typeface="Gill Sans"/>
              <a:cs typeface="Arial" panose="020B0604020202020204" pitchFamily="34" charset="0"/>
              <a:sym typeface="Gill Sans"/>
            </a:endParaRPr>
          </a:p>
          <a:p>
            <a:pPr marL="571500" lvl="0" indent="-4572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Development of solutions to reduce or eliminate hazards,</a:t>
            </a:r>
            <a:endParaRPr dirty="0">
              <a:latin typeface="Arial" panose="020B0604020202020204" pitchFamily="34" charset="0"/>
              <a:cs typeface="Arial" panose="020B0604020202020204" pitchFamily="34" charset="0"/>
            </a:endParaRPr>
          </a:p>
          <a:p>
            <a:pPr marL="571500" lvl="0" indent="-4572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Implementation of solutions</a:t>
            </a:r>
            <a:endParaRPr dirty="0">
              <a:solidFill>
                <a:schemeClr val="lt1"/>
              </a:solidFill>
              <a:latin typeface="Arial" panose="020B0604020202020204" pitchFamily="34" charset="0"/>
              <a:ea typeface="Gill Sans"/>
              <a:cs typeface="Arial" panose="020B0604020202020204" pitchFamily="34" charset="0"/>
              <a:sym typeface="Gill Sans"/>
            </a:endParaRPr>
          </a:p>
          <a:p>
            <a:pPr marL="571500" lvl="0" indent="-4572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Evaluation of the solution's effectiveness</a:t>
            </a:r>
            <a:endParaRPr dirty="0">
              <a:solidFill>
                <a:schemeClr val="lt1"/>
              </a:solidFill>
              <a:latin typeface="Arial" panose="020B0604020202020204" pitchFamily="34" charset="0"/>
              <a:ea typeface="Gill Sans"/>
              <a:cs typeface="Arial" panose="020B0604020202020204" pitchFamily="34" charset="0"/>
              <a:sym typeface="Gill Sans"/>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473"/>
        <p:cNvGrpSpPr/>
        <p:nvPr/>
      </p:nvGrpSpPr>
      <p:grpSpPr>
        <a:xfrm>
          <a:off x="0" y="0"/>
          <a:ext cx="0" cy="0"/>
          <a:chOff x="0" y="0"/>
          <a:chExt cx="0" cy="0"/>
        </a:xfrm>
      </p:grpSpPr>
      <p:sp>
        <p:nvSpPr>
          <p:cNvPr id="474" name="Google Shape;474;p55"/>
          <p:cNvSpPr txBox="1">
            <a:spLocks noGrp="1"/>
          </p:cNvSpPr>
          <p:nvPr>
            <p:ph type="title"/>
          </p:nvPr>
        </p:nvSpPr>
        <p:spPr>
          <a:xfrm>
            <a:off x="838197" y="1041151"/>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This Concludes our Training </a:t>
            </a:r>
            <a:endParaRPr/>
          </a:p>
        </p:txBody>
      </p:sp>
      <p:pic>
        <p:nvPicPr>
          <p:cNvPr id="475" name="Google Shape;475;p55" descr="Thank you for participating in class today. Is there any questions or concerns you would like to bring up before we close? &#10;" title="Thank you for participating"/>
          <p:cNvPicPr preferRelativeResize="0">
            <a:picLocks noGrp="1"/>
          </p:cNvPicPr>
          <p:nvPr>
            <p:ph type="body" idx="1"/>
          </p:nvPr>
        </p:nvPicPr>
        <p:blipFill rotWithShape="1">
          <a:blip r:embed="rId3">
            <a:alphaModFix/>
          </a:blip>
          <a:srcRect/>
          <a:stretch/>
        </p:blipFill>
        <p:spPr>
          <a:xfrm>
            <a:off x="3685832" y="2452058"/>
            <a:ext cx="4422737" cy="35464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36600" y="982058"/>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Questions and Feed Back</a:t>
            </a:r>
            <a:endParaRPr/>
          </a:p>
        </p:txBody>
      </p:sp>
      <p:sp>
        <p:nvSpPr>
          <p:cNvPr id="124" name="Google Shape;124;p17"/>
          <p:cNvSpPr txBox="1">
            <a:spLocks noGrp="1"/>
          </p:cNvSpPr>
          <p:nvPr>
            <p:ph type="body" idx="1"/>
          </p:nvPr>
        </p:nvSpPr>
        <p:spPr>
          <a:xfrm>
            <a:off x="1062928" y="2473322"/>
            <a:ext cx="6477000" cy="378936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At the end of the presentation participants will be ask to fill out a </a:t>
            </a:r>
            <a:r>
              <a:rPr lang="en-US" b="1" dirty="0">
                <a:solidFill>
                  <a:schemeClr val="lt1"/>
                </a:solidFill>
                <a:latin typeface="Arial" panose="020B0604020202020204" pitchFamily="34" charset="0"/>
                <a:ea typeface="Gill Sans"/>
                <a:cs typeface="Arial" panose="020B0604020202020204" pitchFamily="34" charset="0"/>
                <a:sym typeface="Gill Sans"/>
              </a:rPr>
              <a:t>brief questionnaire and provide feedback </a:t>
            </a:r>
            <a:r>
              <a:rPr lang="en-US" dirty="0">
                <a:solidFill>
                  <a:schemeClr val="lt1"/>
                </a:solidFill>
                <a:latin typeface="Arial" panose="020B0604020202020204" pitchFamily="34" charset="0"/>
                <a:ea typeface="Gill Sans"/>
                <a:cs typeface="Arial" panose="020B0604020202020204" pitchFamily="34" charset="0"/>
                <a:sym typeface="Gill Sans"/>
              </a:rPr>
              <a:t>on the training materials</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pic>
        <p:nvPicPr>
          <p:cNvPr id="126" name="Google Shape;126;p17" descr="outstanding&#10;excellent&#10;very good&#10;average&#10;unsatisfactory&#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866255" y="2212975"/>
            <a:ext cx="4168741" cy="34739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162194" y="250888"/>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Objectives</a:t>
            </a:r>
            <a:endParaRPr>
              <a:solidFill>
                <a:schemeClr val="lt1"/>
              </a:solidFill>
              <a:latin typeface="Rockwell"/>
              <a:ea typeface="Rockwell"/>
              <a:cs typeface="Rockwell"/>
              <a:sym typeface="Rockwell"/>
            </a:endParaRPr>
          </a:p>
        </p:txBody>
      </p:sp>
      <p:sp>
        <p:nvSpPr>
          <p:cNvPr id="132" name="Google Shape;132;p18"/>
          <p:cNvSpPr txBox="1">
            <a:spLocks noGrp="1"/>
          </p:cNvSpPr>
          <p:nvPr>
            <p:ph type="body" idx="1"/>
          </p:nvPr>
        </p:nvSpPr>
        <p:spPr>
          <a:xfrm>
            <a:off x="444107" y="1460500"/>
            <a:ext cx="6783883" cy="539749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Ergonomics and general duty clause  </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Define ergonomics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Define </a:t>
            </a:r>
            <a:r>
              <a:rPr lang="en-US" i="1" dirty="0">
                <a:solidFill>
                  <a:schemeClr val="lt1"/>
                </a:solidFill>
                <a:latin typeface="Arial" panose="020B0604020202020204" pitchFamily="34" charset="0"/>
                <a:ea typeface="Gill Sans"/>
                <a:cs typeface="Arial" panose="020B0604020202020204" pitchFamily="34" charset="0"/>
                <a:sym typeface="Gill Sans"/>
              </a:rPr>
              <a:t>Musculoskeletal Disorders (MSDs)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Define and identify factors for MSD injuries.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Signs and symptoms of MSD’s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Classroom exercise</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Analyze a workplace for risk factors.</a:t>
            </a:r>
            <a:endParaRPr dirty="0">
              <a:latin typeface="Arial" panose="020B0604020202020204" pitchFamily="34" charset="0"/>
              <a:cs typeface="Arial" panose="020B0604020202020204" pitchFamily="34" charset="0"/>
            </a:endParaRPr>
          </a:p>
          <a:p>
            <a:pPr marL="228600" lvl="0" indent="-228600" algn="l" rtl="0">
              <a:lnSpc>
                <a:spcPct val="9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Identify solutions to eliminate or reduce MSDs.</a:t>
            </a:r>
            <a:endParaRPr dirty="0">
              <a:latin typeface="Arial" panose="020B0604020202020204" pitchFamily="34" charset="0"/>
              <a:cs typeface="Arial" panose="020B0604020202020204" pitchFamily="34" charset="0"/>
            </a:endParaRPr>
          </a:p>
          <a:p>
            <a:pPr marL="228600" lvl="0" indent="-50800" algn="l" rtl="0">
              <a:lnSpc>
                <a:spcPct val="90000"/>
              </a:lnSpc>
              <a:spcBef>
                <a:spcPts val="1000"/>
              </a:spcBef>
              <a:spcAft>
                <a:spcPts val="0"/>
              </a:spcAft>
              <a:buClr>
                <a:schemeClr val="dk1"/>
              </a:buClr>
              <a:buSzPts val="2800"/>
              <a:buNone/>
            </a:pPr>
            <a:endParaRPr dirty="0"/>
          </a:p>
        </p:txBody>
      </p:sp>
      <p:pic>
        <p:nvPicPr>
          <p:cNvPr id="134" name="Google Shape;134;p18" descr="Objectives"/>
          <p:cNvPicPr preferRelativeResize="0"/>
          <p:nvPr/>
        </p:nvPicPr>
        <p:blipFill rotWithShape="1">
          <a:blip r:embed="rId3">
            <a:alphaModFix/>
          </a:blip>
          <a:srcRect/>
          <a:stretch/>
        </p:blipFill>
        <p:spPr>
          <a:xfrm>
            <a:off x="7627955" y="2501900"/>
            <a:ext cx="4258576" cy="31939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662354" y="816357"/>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Ergonomics and General Duty Clause</a:t>
            </a:r>
            <a:endParaRPr>
              <a:solidFill>
                <a:schemeClr val="lt1"/>
              </a:solidFill>
              <a:latin typeface="Rockwell"/>
              <a:ea typeface="Rockwell"/>
              <a:cs typeface="Rockwell"/>
              <a:sym typeface="Rockwell"/>
            </a:endParaRPr>
          </a:p>
        </p:txBody>
      </p:sp>
      <p:sp>
        <p:nvSpPr>
          <p:cNvPr id="141" name="Google Shape;141;p19"/>
          <p:cNvSpPr txBox="1">
            <a:spLocks noGrp="1"/>
          </p:cNvSpPr>
          <p:nvPr>
            <p:ph type="body" idx="1"/>
          </p:nvPr>
        </p:nvSpPr>
        <p:spPr>
          <a:xfrm>
            <a:off x="662354" y="2186696"/>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a:solidFill>
                  <a:schemeClr val="lt1"/>
                </a:solidFill>
                <a:latin typeface="Gill Sans"/>
                <a:ea typeface="Gill Sans"/>
                <a:cs typeface="Gill Sans"/>
                <a:sym typeface="Gill Sans"/>
              </a:rPr>
              <a:t>Congress passed resolution 6 in 2001, rescinding original ergonomics rule,  prohibiting OSHA from issuing a rule that is substantially the same as the 2000 standard. </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Employers still have an obligation under the General Duty Clause, Section 5(a)(1) to keep the workplace free from recognized hazards.</a:t>
            </a:r>
            <a:endParaRPr/>
          </a:p>
          <a:p>
            <a:pPr marL="228600" lvl="0" indent="-228600" algn="l" rtl="0">
              <a:lnSpc>
                <a:spcPct val="90000"/>
              </a:lnSpc>
              <a:spcBef>
                <a:spcPts val="1000"/>
              </a:spcBef>
              <a:spcAft>
                <a:spcPts val="0"/>
              </a:spcAft>
              <a:buClr>
                <a:schemeClr val="lt1"/>
              </a:buClr>
              <a:buSzPts val="2800"/>
              <a:buChar char="•"/>
            </a:pPr>
            <a:r>
              <a:rPr lang="en-US">
                <a:solidFill>
                  <a:schemeClr val="lt1"/>
                </a:solidFill>
                <a:latin typeface="Gill Sans"/>
                <a:ea typeface="Gill Sans"/>
                <a:cs typeface="Gill Sans"/>
                <a:sym typeface="Gill Sans"/>
              </a:rPr>
              <a:t>OSHA encourages employers to implement effective programs or other measures to reduce ergonomic hazards. </a:t>
            </a:r>
            <a:endParaRPr>
              <a:solidFill>
                <a:schemeClr val="lt1"/>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1000"/>
                                        <p:tgtEl>
                                          <p:spTgt spid="1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1">
                                            <p:txEl>
                                              <p:pRg st="1" end="1"/>
                                            </p:txEl>
                                          </p:spTgt>
                                        </p:tgtEl>
                                        <p:attrNameLst>
                                          <p:attrName>style.visibility</p:attrName>
                                        </p:attrNameLst>
                                      </p:cBhvr>
                                      <p:to>
                                        <p:strVal val="visible"/>
                                      </p:to>
                                    </p:set>
                                    <p:animEffect transition="in" filter="fade">
                                      <p:cBhvr>
                                        <p:cTn id="12" dur="1000"/>
                                        <p:tgtEl>
                                          <p:spTgt spid="1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1">
                                            <p:txEl>
                                              <p:pRg st="2" end="2"/>
                                            </p:txEl>
                                          </p:spTgt>
                                        </p:tgtEl>
                                        <p:attrNameLst>
                                          <p:attrName>style.visibility</p:attrName>
                                        </p:attrNameLst>
                                      </p:cBhvr>
                                      <p:to>
                                        <p:strVal val="visible"/>
                                      </p:to>
                                    </p:set>
                                    <p:animEffect transition="in" filter="fade">
                                      <p:cBhvr>
                                        <p:cTn id="17" dur="1000"/>
                                        <p:tgtEl>
                                          <p:spTgt spid="14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838200" y="118109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Components of an Ergonomic Program</a:t>
            </a:r>
            <a:endParaRPr>
              <a:solidFill>
                <a:schemeClr val="lt1"/>
              </a:solidFill>
              <a:latin typeface="Rockwell"/>
              <a:ea typeface="Rockwell"/>
              <a:cs typeface="Rockwell"/>
              <a:sym typeface="Rockwell"/>
            </a:endParaRPr>
          </a:p>
        </p:txBody>
      </p:sp>
      <p:sp>
        <p:nvSpPr>
          <p:cNvPr id="149" name="Google Shape;149;p20"/>
          <p:cNvSpPr txBox="1">
            <a:spLocks noGrp="1"/>
          </p:cNvSpPr>
          <p:nvPr>
            <p:ph type="body" idx="1"/>
          </p:nvPr>
        </p:nvSpPr>
        <p:spPr>
          <a:xfrm>
            <a:off x="838200" y="2506662"/>
            <a:ext cx="6066692" cy="33666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Management and employee commitment</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Hazard communication and reporting</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Job hazard analysis and control</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Training</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MSD medical management</a:t>
            </a:r>
            <a:endParaRPr dirty="0">
              <a:latin typeface="Arial" panose="020B0604020202020204" pitchFamily="34" charset="0"/>
              <a:cs typeface="Arial" panose="020B0604020202020204" pitchFamily="34" charset="0"/>
            </a:endParaRPr>
          </a:p>
          <a:p>
            <a:pPr marL="228600" lvl="0" indent="-228600" algn="l" rtl="0">
              <a:lnSpc>
                <a:spcPct val="80000"/>
              </a:lnSpc>
              <a:spcBef>
                <a:spcPts val="100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Program evaluation</a:t>
            </a:r>
            <a:endParaRPr dirty="0">
              <a:solidFill>
                <a:schemeClr val="lt1"/>
              </a:solidFill>
              <a:latin typeface="Arial" panose="020B0604020202020204" pitchFamily="34" charset="0"/>
              <a:ea typeface="Gill Sans"/>
              <a:cs typeface="Arial" panose="020B0604020202020204" pitchFamily="34" charset="0"/>
              <a:sym typeface="Gill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A5575"/>
        </a:solidFill>
        <a:effectLst/>
      </p:bgPr>
    </p:bg>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777240" y="81635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400"/>
              <a:buFont typeface="Rockwell"/>
              <a:buNone/>
            </a:pPr>
            <a:r>
              <a:rPr lang="en-US">
                <a:solidFill>
                  <a:schemeClr val="lt1"/>
                </a:solidFill>
                <a:latin typeface="Rockwell"/>
                <a:ea typeface="Rockwell"/>
                <a:cs typeface="Rockwell"/>
                <a:sym typeface="Rockwell"/>
              </a:rPr>
              <a:t>Workplace Ergonomics </a:t>
            </a:r>
            <a:endParaRPr>
              <a:solidFill>
                <a:schemeClr val="lt1"/>
              </a:solidFill>
              <a:latin typeface="Rockwell"/>
              <a:ea typeface="Rockwell"/>
              <a:cs typeface="Rockwell"/>
              <a:sym typeface="Rockwell"/>
            </a:endParaRPr>
          </a:p>
        </p:txBody>
      </p:sp>
      <p:sp>
        <p:nvSpPr>
          <p:cNvPr id="157" name="Google Shape;157;p21"/>
          <p:cNvSpPr txBox="1">
            <a:spLocks noGrp="1"/>
          </p:cNvSpPr>
          <p:nvPr>
            <p:ph type="body" idx="1"/>
          </p:nvPr>
        </p:nvSpPr>
        <p:spPr>
          <a:xfrm>
            <a:off x="777240" y="2446592"/>
            <a:ext cx="5379720" cy="31739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800"/>
              <a:buChar char="•"/>
            </a:pPr>
            <a:r>
              <a:rPr lang="en-US" dirty="0">
                <a:solidFill>
                  <a:schemeClr val="lt1"/>
                </a:solidFill>
                <a:latin typeface="Arial" panose="020B0604020202020204" pitchFamily="34" charset="0"/>
                <a:ea typeface="Gill Sans"/>
                <a:cs typeface="Arial" panose="020B0604020202020204" pitchFamily="34" charset="0"/>
                <a:sym typeface="Gill Sans"/>
              </a:rPr>
              <a:t>Fitting the workplace to the worker to prevent injury, and increase efficiency and comfort</a:t>
            </a:r>
            <a:endParaRPr dirty="0">
              <a:solidFill>
                <a:schemeClr val="lt1"/>
              </a:solidFill>
              <a:latin typeface="Arial" panose="020B0604020202020204" pitchFamily="34" charset="0"/>
              <a:ea typeface="Gill Sans"/>
              <a:cs typeface="Arial" panose="020B0604020202020204" pitchFamily="34" charset="0"/>
              <a:sym typeface="Gill Sans"/>
            </a:endParaRPr>
          </a:p>
        </p:txBody>
      </p:sp>
      <p:pic>
        <p:nvPicPr>
          <p:cNvPr id="159" name="Google Shape;159;p21" descr="Office worker" title="Office work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56960" y="2336109"/>
            <a:ext cx="5253644" cy="3940233"/>
          </a:xfrm>
          <a:prstGeom prst="rect">
            <a:avLst/>
          </a:prstGeom>
          <a:noFill/>
          <a:ln>
            <a:noFill/>
          </a:ln>
        </p:spPr>
      </p:pic>
      <p:sp>
        <p:nvSpPr>
          <p:cNvPr id="160" name="Google Shape;160;p21"/>
          <p:cNvSpPr/>
          <p:nvPr/>
        </p:nvSpPr>
        <p:spPr>
          <a:xfrm>
            <a:off x="6035040" y="6285865"/>
            <a:ext cx="1733423"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lt1"/>
                </a:solidFill>
                <a:latin typeface="Gill Sans"/>
                <a:ea typeface="Gill Sans"/>
                <a:cs typeface="Gill Sans"/>
                <a:sym typeface="Gill Sans"/>
              </a:rPr>
              <a:t>Image of office employee</a:t>
            </a:r>
            <a:endParaRPr sz="1200">
              <a:solidFill>
                <a:schemeClr val="lt1"/>
              </a:solidFill>
              <a:latin typeface="Gill Sans"/>
              <a:ea typeface="Gill Sans"/>
              <a:cs typeface="Gill Sans"/>
              <a:sym typeface="Gill San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rgonomics-Making the Work Fit the Worker&amp;quot;&quot;/&gt;&lt;property id=&quot;20307&quot; value=&quot;256&quot;/&gt;&lt;/object&gt;&lt;object type=&quot;3&quot; unique_id=&quot;10004&quot;&gt;&lt;property id=&quot;20148&quot; value=&quot;5&quot;/&gt;&lt;property id=&quot;20300&quot; value=&quot;Slide 2 - &amp;quot;OSHA Susan Harwood Grant &amp;quot;&quot;/&gt;&lt;property id=&quot;20307&quot; value=&quot;257&quot;/&gt;&lt;/object&gt;&lt;object type=&quot;3&quot; unique_id=&quot;10005&quot;&gt;&lt;property id=&quot;20148&quot; value=&quot;5&quot;/&gt;&lt;property id=&quot;20300&quot; value=&quot;Slide 3 - &amp;quot;Class Room Participation&amp;quot;&quot;/&gt;&lt;property id=&quot;20307&quot; value=&quot;258&quot;/&gt;&lt;/object&gt;&lt;object type=&quot;3&quot; unique_id=&quot;10006&quot;&gt;&lt;property id=&quot;20148&quot; value=&quot;5&quot;/&gt;&lt;property id=&quot;20300&quot; value=&quot;Slide 4 - &amp;quot;Breaks!&amp;quot;&quot;/&gt;&lt;property id=&quot;20307&quot; value=&quot;259&quot;/&gt;&lt;/object&gt;&lt;object type=&quot;3&quot; unique_id=&quot;10007&quot;&gt;&lt;property id=&quot;20148&quot; value=&quot;5&quot;/&gt;&lt;property id=&quot;20300&quot; value=&quot;Slide 5 - &amp;quot;Questions and Feed Back&amp;quot;&quot;/&gt;&lt;property id=&quot;20307&quot; value=&quot;260&quot;/&gt;&lt;/object&gt;&lt;object type=&quot;3&quot; unique_id=&quot;10008&quot;&gt;&lt;property id=&quot;20148&quot; value=&quot;5&quot;/&gt;&lt;property id=&quot;20300&quot; value=&quot;Slide 6 - &amp;quot;Objectives&amp;quot;&quot;/&gt;&lt;property id=&quot;20307&quot; value=&quot;261&quot;/&gt;&lt;/object&gt;&lt;object type=&quot;3&quot; unique_id=&quot;10009&quot;&gt;&lt;property id=&quot;20148&quot; value=&quot;5&quot;/&gt;&lt;property id=&quot;20300&quot; value=&quot;Slide 7 - &amp;quot;Ergonomics and General Duty Clause&amp;quot;&quot;/&gt;&lt;property id=&quot;20307&quot; value=&quot;262&quot;/&gt;&lt;/object&gt;&lt;object type=&quot;3&quot; unique_id=&quot;10010&quot;&gt;&lt;property id=&quot;20148&quot; value=&quot;5&quot;/&gt;&lt;property id=&quot;20300&quot; value=&quot;Slide 8 - &amp;quot;Components of an Ergonomic Program&amp;quot;&quot;/&gt;&lt;property id=&quot;20307&quot; value=&quot;263&quot;/&gt;&lt;/object&gt;&lt;object type=&quot;3&quot; unique_id=&quot;10011&quot;&gt;&lt;property id=&quot;20148&quot; value=&quot;5&quot;/&gt;&lt;property id=&quot;20300&quot; value=&quot;Slide 9 - &amp;quot;Workplace Ergonomics &amp;quot;&quot;/&gt;&lt;property id=&quot;20307&quot; value=&quot;264&quot;/&gt;&lt;/object&gt;&lt;object type=&quot;3&quot; unique_id=&quot;10012&quot;&gt;&lt;property id=&quot;20148&quot; value=&quot;5&quot;/&gt;&lt;property id=&quot;20300&quot; value=&quot;Slide 10 - &amp;quot;Musculoskeletal Disorders (MSD’s)&amp;quot;&quot;/&gt;&lt;property id=&quot;20307&quot; value=&quot;265&quot;/&gt;&lt;/object&gt;&lt;object type=&quot;3&quot; unique_id=&quot;10013&quot;&gt;&lt;property id=&quot;20148&quot; value=&quot;5&quot;/&gt;&lt;property id=&quot;20300&quot; value=&quot;Slide 11 - &amp;quot;Work-Related MSD’s (WMSD’s)&amp;quot;&quot;/&gt;&lt;property id=&quot;20307&quot; value=&quot;266&quot;/&gt;&lt;/object&gt;&lt;object type=&quot;3&quot; unique_id=&quot;10014&quot;&gt;&lt;property id=&quot;20148&quot; value=&quot;5&quot;/&gt;&lt;property id=&quot;20300&quot; value=&quot;Slide 12 - &amp;quot;Modern Day (WMSD’s)&amp;quot;&quot;/&gt;&lt;property id=&quot;20307&quot; value=&quot;267&quot;/&gt;&lt;/object&gt;&lt;object type=&quot;3&quot; unique_id=&quot;10015&quot;&gt;&lt;property id=&quot;20148&quot; value=&quot;5&quot;/&gt;&lt;property id=&quot;20300&quot; value=&quot;Slide 13 - &amp;quot;Risk Factors Causing MSD’s&amp;quot;&quot;/&gt;&lt;property id=&quot;20307&quot; value=&quot;268&quot;/&gt;&lt;/object&gt;&lt;object type=&quot;3&quot; unique_id=&quot;10016&quot;&gt;&lt;property id=&quot;20148&quot; value=&quot;5&quot;/&gt;&lt;property id=&quot;20300&quot; value=&quot;Slide 14 - &amp;quot;4 Terms Commonly Used For MSDs&amp;quot;&quot;/&gt;&lt;property id=&quot;20307&quot; value=&quot;269&quot;/&gt;&lt;/object&gt;&lt;object type=&quot;3&quot; unique_id=&quot;10017&quot;&gt;&lt;property id=&quot;20148&quot; value=&quot;5&quot;/&gt;&lt;property id=&quot;20300&quot; value=&quot;Slide 15 - &amp;quot;Classroom Activity-Other Risk Factors&amp;quot;&quot;/&gt;&lt;property id=&quot;20307&quot; value=&quot;270&quot;/&gt;&lt;/object&gt;&lt;object type=&quot;3&quot; unique_id=&quot;10018&quot;&gt;&lt;property id=&quot;20148&quot; value=&quot;5&quot;/&gt;&lt;property id=&quot;20300&quot; value=&quot;Slide 16 - &amp;quot;Signs and Symptoms of MSDs&amp;quot;&quot;/&gt;&lt;property id=&quot;20307&quot; value=&quot;271&quot;/&gt;&lt;/object&gt;&lt;object type=&quot;3&quot; unique_id=&quot;10019&quot;&gt;&lt;property id=&quot;20148&quot; value=&quot;5&quot;/&gt;&lt;property id=&quot;20300&quot; value=&quot;Slide 17 - &amp;quot;Classroom Activity-Body Mapping Class Exercise&amp;quot;&quot;/&gt;&lt;property id=&quot;20307&quot; value=&quot;272&quot;/&gt;&lt;/object&gt;&lt;object type=&quot;3&quot; unique_id=&quot;10020&quot;&gt;&lt;property id=&quot;20148&quot; value=&quot;5&quot;/&gt;&lt;property id=&quot;20300&quot; value=&quot;Slide 18 - &amp;quot;Neutral Posture Standing&amp;quot;&quot;/&gt;&lt;property id=&quot;20307&quot; value=&quot;273&quot;/&gt;&lt;/object&gt;&lt;object type=&quot;3&quot; unique_id=&quot;10021&quot;&gt;&lt;property id=&quot;20148&quot; value=&quot;5&quot;/&gt;&lt;property id=&quot;20300&quot; value=&quot;Slide 19 - &amp;quot;Neutral Posture Sitting&amp;quot;&quot;/&gt;&lt;property id=&quot;20307&quot; value=&quot;274&quot;/&gt;&lt;/object&gt;&lt;object type=&quot;3&quot; unique_id=&quot;10022&quot;&gt;&lt;property id=&quot;20148&quot; value=&quot;5&quot;/&gt;&lt;property id=&quot;20300&quot; value=&quot;Slide 20 - &amp;quot;Awkward Postures While Handling Materials  &amp;quot;&quot;/&gt;&lt;property id=&quot;20307&quot; value=&quot;275&quot;/&gt;&lt;/object&gt;&lt;object type=&quot;3&quot; unique_id=&quot;10023&quot;&gt;&lt;property id=&quot;20148&quot; value=&quot;5&quot;/&gt;&lt;property id=&quot;20300&quot; value=&quot;Slide 21 - &amp;quot;Awkward Postures While Handling Materials Continued&amp;quot;&quot;/&gt;&lt;property id=&quot;20307&quot; value=&quot;276&quot;/&gt;&lt;/object&gt;&lt;object type=&quot;3&quot; unique_id=&quot;10024&quot;&gt;&lt;property id=&quot;20148&quot; value=&quot;5&quot;/&gt;&lt;property id=&quot;20300&quot; value=&quot;Slide 22 - &amp;quot;Solutions for Proper Manual Lifting&amp;quot;&quot;/&gt;&lt;property id=&quot;20307&quot; value=&quot;277&quot;/&gt;&lt;/object&gt;&lt;object type=&quot;3&quot; unique_id=&quot;10025&quot;&gt;&lt;property id=&quot;20148&quot; value=&quot;5&quot;/&gt;&lt;property id=&quot;20300&quot; value=&quot;Slide 23 - &amp;quot;Classroom Activity for Proper Manual Lifting&amp;quot;&quot;/&gt;&lt;property id=&quot;20307&quot; value=&quot;278&quot;/&gt;&lt;/object&gt;&lt;object type=&quot;3&quot; unique_id=&quot;10026&quot;&gt;&lt;property id=&quot;20148&quot; value=&quot;5&quot;/&gt;&lt;property id=&quot;20300&quot; value=&quot;Slide 24 - &amp;quot;Static Posture&amp;quot;&quot;/&gt;&lt;property id=&quot;20307&quot; value=&quot;279&quot;/&gt;&lt;/object&gt;&lt;object type=&quot;3&quot; unique_id=&quot;10027&quot;&gt;&lt;property id=&quot;20148&quot; value=&quot;5&quot;/&gt;&lt;property id=&quot;20300&quot; value=&quot;Slide 25 - &amp;quot;Compression &amp;quot;&quot;/&gt;&lt;property id=&quot;20307&quot; value=&quot;280&quot;/&gt;&lt;/object&gt;&lt;object type=&quot;3&quot; unique_id=&quot;10028&quot;&gt;&lt;property id=&quot;20148&quot; value=&quot;5&quot;/&gt;&lt;property id=&quot;20300&quot; value=&quot;Slide 26 - &amp;quot;Repetition&amp;quot;&quot;/&gt;&lt;property id=&quot;20307&quot; value=&quot;281&quot;/&gt;&lt;/object&gt;&lt;object type=&quot;3&quot; unique_id=&quot;10029&quot;&gt;&lt;property id=&quot;20148&quot; value=&quot;5&quot;/&gt;&lt;property id=&quot;20300&quot; value=&quot;Slide 27 - &amp;quot;Excessive Force&amp;quot;&quot;/&gt;&lt;property id=&quot;20307&quot; value=&quot;282&quot;/&gt;&lt;/object&gt;&lt;object type=&quot;3&quot; unique_id=&quot;10030&quot;&gt;&lt;property id=&quot;20148&quot; value=&quot;5&quot;/&gt;&lt;property id=&quot;20300&quot; value=&quot;Slide 28 - &amp;quot;Vibration&amp;quot;&quot;/&gt;&lt;property id=&quot;20307&quot; value=&quot;283&quot;/&gt;&lt;/object&gt;&lt;object type=&quot;3&quot; unique_id=&quot;10031&quot;&gt;&lt;property id=&quot;20148&quot; value=&quot;5&quot;/&gt;&lt;property id=&quot;20300&quot; value=&quot;Slide 29 - &amp;quot;Extreme Temperatures (Cold)&amp;quot;&quot;/&gt;&lt;property id=&quot;20307&quot; value=&quot;284&quot;/&gt;&lt;/object&gt;&lt;object type=&quot;3&quot; unique_id=&quot;10032&quot;&gt;&lt;property id=&quot;20148&quot; value=&quot;5&quot;/&gt;&lt;property id=&quot;20300&quot; value=&quot;Slide 30 - &amp;quot;Extreme Temperatures (Hot)&amp;quot;&quot;/&gt;&lt;property id=&quot;20307&quot; value=&quot;285&quot;/&gt;&lt;/object&gt;&lt;object type=&quot;3&quot; unique_id=&quot;10033&quot;&gt;&lt;property id=&quot;20148&quot; value=&quot;5&quot;/&gt;&lt;property id=&quot;20300&quot; value=&quot;Slide 31 - &amp;quot;Poorly Designed Tools&amp;quot;&quot;/&gt;&lt;property id=&quot;20307&quot; value=&quot;286&quot;/&gt;&lt;/object&gt;&lt;object type=&quot;3&quot; unique_id=&quot;10034&quot;&gt;&lt;property id=&quot;20148&quot; value=&quot;5&quot;/&gt;&lt;property id=&quot;20300&quot; value=&quot;Slide 32 - &amp;quot;Better Hand Tools for the Job&amp;quot;&quot;/&gt;&lt;property id=&quot;20307&quot; value=&quot;287&quot;/&gt;&lt;/object&gt;&lt;object type=&quot;3&quot; unique_id=&quot;10035&quot;&gt;&lt;property id=&quot;20148&quot; value=&quot;5&quot;/&gt;&lt;property id=&quot;20300&quot; value=&quot;Slide 33 - &amp;quot;Better Power Tools For the Job&amp;quot;&quot;/&gt;&lt;property id=&quot;20307&quot; value=&quot;288&quot;/&gt;&lt;/object&gt;&lt;object type=&quot;3&quot; unique_id=&quot;10036&quot;&gt;&lt;property id=&quot;20148&quot; value=&quot;5&quot;/&gt;&lt;property id=&quot;20300&quot; value=&quot;Slide 34 - &amp;quot;Efficient Use of Equipment&amp;quot;&quot;/&gt;&lt;property id=&quot;20307&quot; value=&quot;289&quot;/&gt;&lt;/object&gt;&lt;object type=&quot;3&quot; unique_id=&quot;10037&quot;&gt;&lt;property id=&quot;20148&quot; value=&quot;5&quot;/&gt;&lt;property id=&quot;20300&quot; value=&quot;Slide 35 - &amp;quot;Personal Protective Equipment (PPE)&amp;quot;&quot;/&gt;&lt;property id=&quot;20307&quot; value=&quot;290&quot;/&gt;&lt;/object&gt;&lt;object type=&quot;3&quot; unique_id=&quot;10038&quot;&gt;&lt;property id=&quot;20148&quot; value=&quot;5&quot;/&gt;&lt;property id=&quot;20300&quot; value=&quot;Slide 36 - &amp;quot;Poor Work Organization&amp;quot;&quot;/&gt;&lt;property id=&quot;20307&quot; value=&quot;291&quot;/&gt;&lt;/object&gt;&lt;object type=&quot;3&quot; unique_id=&quot;10039&quot;&gt;&lt;property id=&quot;20148&quot; value=&quot;5&quot;/&gt;&lt;property id=&quot;20300&quot; value=&quot;Slide 37 - &amp;quot;Better Planning and Organization&amp;quot;&quot;/&gt;&lt;property id=&quot;20307&quot; value=&quot;292&quot;/&gt;&lt;/object&gt;&lt;object type=&quot;3&quot; unique_id=&quot;10040&quot;&gt;&lt;property id=&quot;20148&quot; value=&quot;5&quot;/&gt;&lt;property id=&quot;20300&quot; value=&quot;Slide 38 - &amp;quot;Problem Solving&amp;quot;&quot;/&gt;&lt;property id=&quot;20307&quot; value=&quot;293&quot;/&gt;&lt;/object&gt;&lt;object type=&quot;3&quot; unique_id=&quot;10041&quot;&gt;&lt;property id=&quot;20148&quot; value=&quot;5&quot;/&gt;&lt;property id=&quot;20300&quot; value=&quot;Slide 39 - &amp;quot;Stretching and Exercises&amp;quot;&quot;/&gt;&lt;property id=&quot;20307&quot; value=&quot;294&quot;/&gt;&lt;/object&gt;&lt;object type=&quot;3&quot; unique_id=&quot;10042&quot;&gt;&lt;property id=&quot;20148&quot; value=&quot;5&quot;/&gt;&lt;property id=&quot;20300&quot; value=&quot;Slide 40 - &amp;quot;Challenges to Implementing Solutions&amp;quot;&quot;/&gt;&lt;property id=&quot;20307&quot; value=&quot;295&quot;/&gt;&lt;/object&gt;&lt;object type=&quot;3&quot; unique_id=&quot;10043&quot;&gt;&lt;property id=&quot;20148&quot; value=&quot;5&quot;/&gt;&lt;property id=&quot;20300&quot; value=&quot;Slide 41 - &amp;quot;Workers Are the Experts&amp;quot;&quot;/&gt;&lt;property id=&quot;20307&quot; value=&quot;296&quot;/&gt;&lt;/object&gt;&lt;object type=&quot;3&quot; unique_id=&quot;10044&quot;&gt;&lt;property id=&quot;20148&quot; value=&quot;5&quot;/&gt;&lt;property id=&quot;20300&quot; value=&quot;Slide 42 - &amp;quot;Classroom Activity Stretching and Exercises Finding Solutions&amp;quot;&quot;/&gt;&lt;property id=&quot;20307&quot; value=&quot;297&quot;/&gt;&lt;/object&gt;&lt;object type=&quot;3&quot; unique_id=&quot;10045&quot;&gt;&lt;property id=&quot;20148&quot; value=&quot;5&quot;/&gt;&lt;property id=&quot;20300&quot; value=&quot;Slide 43 - &amp;quot;This Concludes our Training &amp;quot;&quot;/&gt;&lt;property id=&quot;20307&quot; value=&quot;298&quot;/&gt;&lt;/object&gt;&lt;/object&gt;&lt;object type=&quot;8&quot; unique_id=&quot;10090&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1651</Words>
  <Application>Microsoft Office PowerPoint</Application>
  <PresentationFormat>Widescreen</PresentationFormat>
  <Paragraphs>281</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Gill Sans</vt:lpstr>
      <vt:lpstr>Rockwell</vt:lpstr>
      <vt:lpstr>Noto Sans Symbols</vt:lpstr>
      <vt:lpstr>Arial</vt:lpstr>
      <vt:lpstr>Calibri</vt:lpstr>
      <vt:lpstr>Office Theme</vt:lpstr>
      <vt:lpstr>Ergonomics-Making the Work Fit the Worker</vt:lpstr>
      <vt:lpstr>OSHA Susan Harwood Grant </vt:lpstr>
      <vt:lpstr>Class Room Participation</vt:lpstr>
      <vt:lpstr>Breaks!</vt:lpstr>
      <vt:lpstr>Questions and Feed Back</vt:lpstr>
      <vt:lpstr>Objectives</vt:lpstr>
      <vt:lpstr>Ergonomics and General Duty Clause</vt:lpstr>
      <vt:lpstr>Components of an Ergonomic Program</vt:lpstr>
      <vt:lpstr>Workplace Ergonomics </vt:lpstr>
      <vt:lpstr>Musculoskeletal Disorders (MSD’s)</vt:lpstr>
      <vt:lpstr>Work-Related MSD’s (WMSD’s)</vt:lpstr>
      <vt:lpstr>Modern Day (WMSD’s)</vt:lpstr>
      <vt:lpstr>Risk Factors Causing MSD’s</vt:lpstr>
      <vt:lpstr>4 Terms Commonly Used For MSDs</vt:lpstr>
      <vt:lpstr>Classroom Activity-Other Risk Factors</vt:lpstr>
      <vt:lpstr>Signs and Symptoms of MSDs</vt:lpstr>
      <vt:lpstr>Classroom Activity 4-Body Mapping Class Exercise</vt:lpstr>
      <vt:lpstr>Neutral Posture Standing</vt:lpstr>
      <vt:lpstr>Neutral Posture Sitting</vt:lpstr>
      <vt:lpstr>Awkward Postures While Handling Materials  </vt:lpstr>
      <vt:lpstr>Awkward Postures While Handling Materials Continued</vt:lpstr>
      <vt:lpstr>Solutions for Proper Manual Lifting</vt:lpstr>
      <vt:lpstr>Classroom Activity 7 for Proper Manual Lifting</vt:lpstr>
      <vt:lpstr>Static Posture</vt:lpstr>
      <vt:lpstr>Compression </vt:lpstr>
      <vt:lpstr>Repetition</vt:lpstr>
      <vt:lpstr>Excessive Force</vt:lpstr>
      <vt:lpstr>Vibration</vt:lpstr>
      <vt:lpstr>Extreme Temperatures (Cold)</vt:lpstr>
      <vt:lpstr>Extreme Temperatures (Hot)</vt:lpstr>
      <vt:lpstr>Poorly Designed Tools</vt:lpstr>
      <vt:lpstr>Better Hand Tools for the Job</vt:lpstr>
      <vt:lpstr>Better Power Tools For the Job</vt:lpstr>
      <vt:lpstr>Efficient Use of Equipment</vt:lpstr>
      <vt:lpstr>Personal Protective Equipment (PPE)</vt:lpstr>
      <vt:lpstr>Poor Work Organization</vt:lpstr>
      <vt:lpstr>Better Planning and Organization</vt:lpstr>
      <vt:lpstr>Problem Solving</vt:lpstr>
      <vt:lpstr>Stretching and Exercises</vt:lpstr>
      <vt:lpstr>Challenges to Implementing Solutions</vt:lpstr>
      <vt:lpstr>Workers Are the Experts</vt:lpstr>
      <vt:lpstr>This Concludes our Training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2022-01-05T23:34:31Z</dcterms:modified>
</cp:coreProperties>
</file>