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1"/>
  </p:notesMasterIdLst>
  <p:sldIdLst>
    <p:sldId id="256" r:id="rId2"/>
    <p:sldId id="299" r:id="rId3"/>
    <p:sldId id="258" r:id="rId4"/>
    <p:sldId id="259" r:id="rId5"/>
    <p:sldId id="260" r:id="rId6"/>
    <p:sldId id="261" r:id="rId7"/>
    <p:sldId id="262" r:id="rId8"/>
    <p:sldId id="263" r:id="rId9"/>
    <p:sldId id="264" r:id="rId10"/>
    <p:sldId id="265" r:id="rId11"/>
    <p:sldId id="266" r:id="rId12"/>
    <p:sldId id="295" r:id="rId13"/>
    <p:sldId id="267" r:id="rId14"/>
    <p:sldId id="296" r:id="rId15"/>
    <p:sldId id="268" r:id="rId16"/>
    <p:sldId id="293" r:id="rId17"/>
    <p:sldId id="278" r:id="rId18"/>
    <p:sldId id="270" r:id="rId19"/>
    <p:sldId id="269" r:id="rId20"/>
    <p:sldId id="271" r:id="rId21"/>
    <p:sldId id="272" r:id="rId22"/>
    <p:sldId id="273" r:id="rId23"/>
    <p:sldId id="274" r:id="rId24"/>
    <p:sldId id="298" r:id="rId25"/>
    <p:sldId id="275" r:id="rId26"/>
    <p:sldId id="276" r:id="rId27"/>
    <p:sldId id="277" r:id="rId28"/>
    <p:sldId id="279" r:id="rId29"/>
    <p:sldId id="280" r:id="rId30"/>
    <p:sldId id="282" r:id="rId31"/>
    <p:sldId id="283" r:id="rId32"/>
    <p:sldId id="284" r:id="rId33"/>
    <p:sldId id="285" r:id="rId34"/>
    <p:sldId id="286" r:id="rId35"/>
    <p:sldId id="287" r:id="rId36"/>
    <p:sldId id="294" r:id="rId37"/>
    <p:sldId id="288" r:id="rId38"/>
    <p:sldId id="297" r:id="rId39"/>
    <p:sldId id="292" r:id="rId40"/>
  </p:sldIdLst>
  <p:sldSz cx="9144000" cy="6858000" type="screen4x3"/>
  <p:notesSz cx="6858000" cy="918051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4137" autoAdjust="0"/>
  </p:normalViewPr>
  <p:slideViewPr>
    <p:cSldViewPr snapToGrid="0">
      <p:cViewPr varScale="1">
        <p:scale>
          <a:sx n="70" d="100"/>
          <a:sy n="70" d="100"/>
        </p:scale>
        <p:origin x="1181" y="58"/>
      </p:cViewPr>
      <p:guideLst>
        <p:guide orient="horz" pos="2160"/>
        <p:guide pos="2880"/>
      </p:guideLst>
    </p:cSldViewPr>
  </p:slideViewPr>
  <p:outlineViewPr>
    <p:cViewPr>
      <p:scale>
        <a:sx n="33" d="100"/>
        <a:sy n="33" d="100"/>
      </p:scale>
      <p:origin x="0" y="-4620"/>
    </p:cViewPr>
  </p:outlineViewPr>
  <p:notesTextViewPr>
    <p:cViewPr>
      <p:scale>
        <a:sx n="200" d="100"/>
        <a:sy n="200" d="100"/>
      </p:scale>
      <p:origin x="0" y="0"/>
    </p:cViewPr>
  </p:notesTextViewPr>
  <p:notesViewPr>
    <p:cSldViewPr snapToGrid="0">
      <p:cViewPr varScale="1">
        <p:scale>
          <a:sx n="49" d="100"/>
          <a:sy n="49" d="100"/>
        </p:scale>
        <p:origin x="236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66F86-7EFA-42E7-A174-287806E0C4A9}" type="doc">
      <dgm:prSet loTypeId="urn:microsoft.com/office/officeart/2005/8/layout/pyramid3" loCatId="pyramid" qsTypeId="urn:microsoft.com/office/officeart/2005/8/quickstyle/simple1" qsCatId="simple" csTypeId="urn:microsoft.com/office/officeart/2005/8/colors/colorful1" csCatId="colorful" phldr="1"/>
      <dgm:spPr/>
    </dgm:pt>
    <dgm:pt modelId="{9BD8A596-B138-4476-AFE9-5A569CE70F0E}">
      <dgm:prSet phldrT="[Text]"/>
      <dgm:spPr/>
      <dgm:t>
        <a:bodyPr/>
        <a:lstStyle/>
        <a:p>
          <a:r>
            <a:rPr lang="es-MX" dirty="0" smtClean="0"/>
            <a:t>Eliminación</a:t>
          </a:r>
          <a:endParaRPr lang="en-US" dirty="0"/>
        </a:p>
      </dgm:t>
    </dgm:pt>
    <dgm:pt modelId="{AF7406CA-FEC1-46DE-AE37-6C9B32489E62}" type="parTrans" cxnId="{8D024D08-294C-42A2-A8D7-61E8677766B9}">
      <dgm:prSet/>
      <dgm:spPr/>
      <dgm:t>
        <a:bodyPr/>
        <a:lstStyle/>
        <a:p>
          <a:endParaRPr lang="en-US"/>
        </a:p>
      </dgm:t>
    </dgm:pt>
    <dgm:pt modelId="{0CD1E4EE-E5A9-4ABD-9DDC-9887F28E080E}" type="sibTrans" cxnId="{8D024D08-294C-42A2-A8D7-61E8677766B9}">
      <dgm:prSet/>
      <dgm:spPr/>
      <dgm:t>
        <a:bodyPr/>
        <a:lstStyle/>
        <a:p>
          <a:endParaRPr lang="en-US"/>
        </a:p>
      </dgm:t>
    </dgm:pt>
    <dgm:pt modelId="{17343778-AEF6-4C2D-A474-A409578761E9}">
      <dgm:prSet phldrT="[Text]"/>
      <dgm:spPr/>
      <dgm:t>
        <a:bodyPr/>
        <a:lstStyle/>
        <a:p>
          <a:r>
            <a:rPr lang="es-MX" dirty="0" smtClean="0"/>
            <a:t>Substitución</a:t>
          </a:r>
          <a:endParaRPr lang="en-US" dirty="0"/>
        </a:p>
      </dgm:t>
    </dgm:pt>
    <dgm:pt modelId="{92357003-E123-4878-A96C-F411E9008CC8}" type="parTrans" cxnId="{3776046A-EAF1-4756-979A-3234636A4B19}">
      <dgm:prSet/>
      <dgm:spPr/>
      <dgm:t>
        <a:bodyPr/>
        <a:lstStyle/>
        <a:p>
          <a:endParaRPr lang="en-US"/>
        </a:p>
      </dgm:t>
    </dgm:pt>
    <dgm:pt modelId="{1B8A6F96-F9F0-4AC0-A2DC-4CAA8AC36DB9}" type="sibTrans" cxnId="{3776046A-EAF1-4756-979A-3234636A4B19}">
      <dgm:prSet/>
      <dgm:spPr/>
      <dgm:t>
        <a:bodyPr/>
        <a:lstStyle/>
        <a:p>
          <a:endParaRPr lang="en-US"/>
        </a:p>
      </dgm:t>
    </dgm:pt>
    <dgm:pt modelId="{7C37E090-7DF9-45CC-8946-CDB94DC38B88}">
      <dgm:prSet phldrT="[Text]"/>
      <dgm:spPr/>
      <dgm:t>
        <a:bodyPr/>
        <a:lstStyle/>
        <a:p>
          <a:r>
            <a:rPr lang="es-MX" dirty="0" smtClean="0"/>
            <a:t>Controles de maquinaria</a:t>
          </a:r>
          <a:endParaRPr lang="en-US" dirty="0"/>
        </a:p>
      </dgm:t>
    </dgm:pt>
    <dgm:pt modelId="{6BFA6A7E-06CA-4173-8EC1-87E48758CA1A}" type="parTrans" cxnId="{DF743219-BE7D-4724-AF8B-763C410FAFCB}">
      <dgm:prSet/>
      <dgm:spPr/>
      <dgm:t>
        <a:bodyPr/>
        <a:lstStyle/>
        <a:p>
          <a:endParaRPr lang="en-US"/>
        </a:p>
      </dgm:t>
    </dgm:pt>
    <dgm:pt modelId="{29616339-D57C-463E-9863-138E77DA7F88}" type="sibTrans" cxnId="{DF743219-BE7D-4724-AF8B-763C410FAFCB}">
      <dgm:prSet/>
      <dgm:spPr/>
      <dgm:t>
        <a:bodyPr/>
        <a:lstStyle/>
        <a:p>
          <a:endParaRPr lang="en-US"/>
        </a:p>
      </dgm:t>
    </dgm:pt>
    <dgm:pt modelId="{612088C0-2314-4F01-B178-FF35A1D6F500}">
      <dgm:prSet phldrT="[Text]"/>
      <dgm:spPr/>
      <dgm:t>
        <a:bodyPr/>
        <a:lstStyle/>
        <a:p>
          <a:r>
            <a:rPr lang="es-MX" dirty="0" smtClean="0"/>
            <a:t>Controles administrativos</a:t>
          </a:r>
          <a:endParaRPr lang="en-US" dirty="0"/>
        </a:p>
      </dgm:t>
    </dgm:pt>
    <dgm:pt modelId="{56435BE1-4D90-4BEC-A987-46DA8196248E}" type="parTrans" cxnId="{23083073-22EE-47A7-A212-0750CAEE0BF1}">
      <dgm:prSet/>
      <dgm:spPr/>
      <dgm:t>
        <a:bodyPr/>
        <a:lstStyle/>
        <a:p>
          <a:endParaRPr lang="en-US"/>
        </a:p>
      </dgm:t>
    </dgm:pt>
    <dgm:pt modelId="{DB17DA73-8CAA-4DA6-ACC3-46924CD2114F}" type="sibTrans" cxnId="{23083073-22EE-47A7-A212-0750CAEE0BF1}">
      <dgm:prSet/>
      <dgm:spPr/>
      <dgm:t>
        <a:bodyPr/>
        <a:lstStyle/>
        <a:p>
          <a:endParaRPr lang="en-US"/>
        </a:p>
      </dgm:t>
    </dgm:pt>
    <dgm:pt modelId="{29941AEE-B57C-4955-85C0-9C925FB1303A}">
      <dgm:prSet phldrT="[Text]"/>
      <dgm:spPr/>
      <dgm:t>
        <a:bodyPr/>
        <a:lstStyle/>
        <a:p>
          <a:r>
            <a:rPr lang="es-MX" dirty="0" smtClean="0"/>
            <a:t>PPE</a:t>
          </a:r>
          <a:endParaRPr lang="en-US" dirty="0"/>
        </a:p>
      </dgm:t>
    </dgm:pt>
    <dgm:pt modelId="{27122CAF-DB24-4E77-BC66-D04F174DE284}" type="parTrans" cxnId="{67E51B60-0E9C-4046-9748-586DD66898EF}">
      <dgm:prSet/>
      <dgm:spPr/>
      <dgm:t>
        <a:bodyPr/>
        <a:lstStyle/>
        <a:p>
          <a:endParaRPr lang="en-US"/>
        </a:p>
      </dgm:t>
    </dgm:pt>
    <dgm:pt modelId="{C43B679E-D53B-4EA0-829A-BCBF8CD30A7D}" type="sibTrans" cxnId="{67E51B60-0E9C-4046-9748-586DD66898EF}">
      <dgm:prSet/>
      <dgm:spPr/>
      <dgm:t>
        <a:bodyPr/>
        <a:lstStyle/>
        <a:p>
          <a:endParaRPr lang="en-US"/>
        </a:p>
      </dgm:t>
    </dgm:pt>
    <dgm:pt modelId="{2B42F4DB-C09A-4C00-AA01-A2B616D5A202}" type="pres">
      <dgm:prSet presAssocID="{DCA66F86-7EFA-42E7-A174-287806E0C4A9}" presName="Name0" presStyleCnt="0">
        <dgm:presLayoutVars>
          <dgm:dir/>
          <dgm:animLvl val="lvl"/>
          <dgm:resizeHandles val="exact"/>
        </dgm:presLayoutVars>
      </dgm:prSet>
      <dgm:spPr/>
    </dgm:pt>
    <dgm:pt modelId="{9E7C0A6C-3379-41B0-93CC-E984EC939262}" type="pres">
      <dgm:prSet presAssocID="{9BD8A596-B138-4476-AFE9-5A569CE70F0E}" presName="Name8" presStyleCnt="0"/>
      <dgm:spPr/>
    </dgm:pt>
    <dgm:pt modelId="{8D2593C0-A2A0-4B6A-8161-9B70E88B6E06}" type="pres">
      <dgm:prSet presAssocID="{9BD8A596-B138-4476-AFE9-5A569CE70F0E}" presName="level" presStyleLbl="node1" presStyleIdx="0" presStyleCnt="5" custLinFactNeighborX="-847" custLinFactNeighborY="-6406">
        <dgm:presLayoutVars>
          <dgm:chMax val="1"/>
          <dgm:bulletEnabled val="1"/>
        </dgm:presLayoutVars>
      </dgm:prSet>
      <dgm:spPr/>
      <dgm:t>
        <a:bodyPr/>
        <a:lstStyle/>
        <a:p>
          <a:endParaRPr lang="en-US"/>
        </a:p>
      </dgm:t>
    </dgm:pt>
    <dgm:pt modelId="{D3D94A71-1987-400B-B3F5-1649940C8ED3}" type="pres">
      <dgm:prSet presAssocID="{9BD8A596-B138-4476-AFE9-5A569CE70F0E}" presName="levelTx" presStyleLbl="revTx" presStyleIdx="0" presStyleCnt="0">
        <dgm:presLayoutVars>
          <dgm:chMax val="1"/>
          <dgm:bulletEnabled val="1"/>
        </dgm:presLayoutVars>
      </dgm:prSet>
      <dgm:spPr/>
      <dgm:t>
        <a:bodyPr/>
        <a:lstStyle/>
        <a:p>
          <a:endParaRPr lang="en-US"/>
        </a:p>
      </dgm:t>
    </dgm:pt>
    <dgm:pt modelId="{278F0639-DA87-41EB-805E-CC38AA983889}" type="pres">
      <dgm:prSet presAssocID="{17343778-AEF6-4C2D-A474-A409578761E9}" presName="Name8" presStyleCnt="0"/>
      <dgm:spPr/>
    </dgm:pt>
    <dgm:pt modelId="{83C0F110-53B4-4292-8487-F628AAF150EB}" type="pres">
      <dgm:prSet presAssocID="{17343778-AEF6-4C2D-A474-A409578761E9}" presName="level" presStyleLbl="node1" presStyleIdx="1" presStyleCnt="5">
        <dgm:presLayoutVars>
          <dgm:chMax val="1"/>
          <dgm:bulletEnabled val="1"/>
        </dgm:presLayoutVars>
      </dgm:prSet>
      <dgm:spPr/>
      <dgm:t>
        <a:bodyPr/>
        <a:lstStyle/>
        <a:p>
          <a:endParaRPr lang="en-US"/>
        </a:p>
      </dgm:t>
    </dgm:pt>
    <dgm:pt modelId="{9937A755-E6E1-4266-A530-D2D4B32A5834}" type="pres">
      <dgm:prSet presAssocID="{17343778-AEF6-4C2D-A474-A409578761E9}" presName="levelTx" presStyleLbl="revTx" presStyleIdx="0" presStyleCnt="0">
        <dgm:presLayoutVars>
          <dgm:chMax val="1"/>
          <dgm:bulletEnabled val="1"/>
        </dgm:presLayoutVars>
      </dgm:prSet>
      <dgm:spPr/>
      <dgm:t>
        <a:bodyPr/>
        <a:lstStyle/>
        <a:p>
          <a:endParaRPr lang="en-US"/>
        </a:p>
      </dgm:t>
    </dgm:pt>
    <dgm:pt modelId="{A144EF8B-F0CE-4D03-BF1F-9BFB58236500}" type="pres">
      <dgm:prSet presAssocID="{7C37E090-7DF9-45CC-8946-CDB94DC38B88}" presName="Name8" presStyleCnt="0"/>
      <dgm:spPr/>
    </dgm:pt>
    <dgm:pt modelId="{5107B95A-550A-4C19-9A1A-BDCC9C79D8E9}" type="pres">
      <dgm:prSet presAssocID="{7C37E090-7DF9-45CC-8946-CDB94DC38B88}" presName="level" presStyleLbl="node1" presStyleIdx="2" presStyleCnt="5">
        <dgm:presLayoutVars>
          <dgm:chMax val="1"/>
          <dgm:bulletEnabled val="1"/>
        </dgm:presLayoutVars>
      </dgm:prSet>
      <dgm:spPr/>
      <dgm:t>
        <a:bodyPr/>
        <a:lstStyle/>
        <a:p>
          <a:endParaRPr lang="en-US"/>
        </a:p>
      </dgm:t>
    </dgm:pt>
    <dgm:pt modelId="{0ACD59A2-2BED-4223-B3F2-991F9D049F27}" type="pres">
      <dgm:prSet presAssocID="{7C37E090-7DF9-45CC-8946-CDB94DC38B88}" presName="levelTx" presStyleLbl="revTx" presStyleIdx="0" presStyleCnt="0">
        <dgm:presLayoutVars>
          <dgm:chMax val="1"/>
          <dgm:bulletEnabled val="1"/>
        </dgm:presLayoutVars>
      </dgm:prSet>
      <dgm:spPr/>
      <dgm:t>
        <a:bodyPr/>
        <a:lstStyle/>
        <a:p>
          <a:endParaRPr lang="en-US"/>
        </a:p>
      </dgm:t>
    </dgm:pt>
    <dgm:pt modelId="{3F2293EF-5C00-42C6-9CB8-3A34153448AA}" type="pres">
      <dgm:prSet presAssocID="{612088C0-2314-4F01-B178-FF35A1D6F500}" presName="Name8" presStyleCnt="0"/>
      <dgm:spPr/>
    </dgm:pt>
    <dgm:pt modelId="{3729328F-7B69-49F7-B5F1-8DCE7A3B9E44}" type="pres">
      <dgm:prSet presAssocID="{612088C0-2314-4F01-B178-FF35A1D6F500}" presName="level" presStyleLbl="node1" presStyleIdx="3" presStyleCnt="5">
        <dgm:presLayoutVars>
          <dgm:chMax val="1"/>
          <dgm:bulletEnabled val="1"/>
        </dgm:presLayoutVars>
      </dgm:prSet>
      <dgm:spPr/>
      <dgm:t>
        <a:bodyPr/>
        <a:lstStyle/>
        <a:p>
          <a:endParaRPr lang="en-US"/>
        </a:p>
      </dgm:t>
    </dgm:pt>
    <dgm:pt modelId="{40E817CE-5287-4429-BB42-4095C1AC9070}" type="pres">
      <dgm:prSet presAssocID="{612088C0-2314-4F01-B178-FF35A1D6F500}" presName="levelTx" presStyleLbl="revTx" presStyleIdx="0" presStyleCnt="0">
        <dgm:presLayoutVars>
          <dgm:chMax val="1"/>
          <dgm:bulletEnabled val="1"/>
        </dgm:presLayoutVars>
      </dgm:prSet>
      <dgm:spPr/>
      <dgm:t>
        <a:bodyPr/>
        <a:lstStyle/>
        <a:p>
          <a:endParaRPr lang="en-US"/>
        </a:p>
      </dgm:t>
    </dgm:pt>
    <dgm:pt modelId="{5D07583D-5F15-4D44-B839-BBB5762A2610}" type="pres">
      <dgm:prSet presAssocID="{29941AEE-B57C-4955-85C0-9C925FB1303A}" presName="Name8" presStyleCnt="0"/>
      <dgm:spPr/>
    </dgm:pt>
    <dgm:pt modelId="{8EE9F3E5-D668-4208-91D6-74538B3C1684}" type="pres">
      <dgm:prSet presAssocID="{29941AEE-B57C-4955-85C0-9C925FB1303A}" presName="level" presStyleLbl="node1" presStyleIdx="4" presStyleCnt="5">
        <dgm:presLayoutVars>
          <dgm:chMax val="1"/>
          <dgm:bulletEnabled val="1"/>
        </dgm:presLayoutVars>
      </dgm:prSet>
      <dgm:spPr/>
      <dgm:t>
        <a:bodyPr/>
        <a:lstStyle/>
        <a:p>
          <a:endParaRPr lang="en-US"/>
        </a:p>
      </dgm:t>
    </dgm:pt>
    <dgm:pt modelId="{62793890-8185-4C6D-A87D-BFC87B464703}" type="pres">
      <dgm:prSet presAssocID="{29941AEE-B57C-4955-85C0-9C925FB1303A}" presName="levelTx" presStyleLbl="revTx" presStyleIdx="0" presStyleCnt="0">
        <dgm:presLayoutVars>
          <dgm:chMax val="1"/>
          <dgm:bulletEnabled val="1"/>
        </dgm:presLayoutVars>
      </dgm:prSet>
      <dgm:spPr/>
      <dgm:t>
        <a:bodyPr/>
        <a:lstStyle/>
        <a:p>
          <a:endParaRPr lang="en-US"/>
        </a:p>
      </dgm:t>
    </dgm:pt>
  </dgm:ptLst>
  <dgm:cxnLst>
    <dgm:cxn modelId="{0E28E13A-FA13-4C09-B126-31DBFE119289}" type="presOf" srcId="{29941AEE-B57C-4955-85C0-9C925FB1303A}" destId="{62793890-8185-4C6D-A87D-BFC87B464703}" srcOrd="1" destOrd="0" presId="urn:microsoft.com/office/officeart/2005/8/layout/pyramid3"/>
    <dgm:cxn modelId="{57470273-B8A0-4BB3-BFE4-80367AC7BA02}" type="presOf" srcId="{17343778-AEF6-4C2D-A474-A409578761E9}" destId="{9937A755-E6E1-4266-A530-D2D4B32A5834}" srcOrd="1" destOrd="0" presId="urn:microsoft.com/office/officeart/2005/8/layout/pyramid3"/>
    <dgm:cxn modelId="{3776046A-EAF1-4756-979A-3234636A4B19}" srcId="{DCA66F86-7EFA-42E7-A174-287806E0C4A9}" destId="{17343778-AEF6-4C2D-A474-A409578761E9}" srcOrd="1" destOrd="0" parTransId="{92357003-E123-4878-A96C-F411E9008CC8}" sibTransId="{1B8A6F96-F9F0-4AC0-A2DC-4CAA8AC36DB9}"/>
    <dgm:cxn modelId="{66DD8F85-9127-418B-862E-B2A25C73AA36}" type="presOf" srcId="{9BD8A596-B138-4476-AFE9-5A569CE70F0E}" destId="{D3D94A71-1987-400B-B3F5-1649940C8ED3}" srcOrd="1" destOrd="0" presId="urn:microsoft.com/office/officeart/2005/8/layout/pyramid3"/>
    <dgm:cxn modelId="{6C482AE8-B3B6-42A6-8065-1B4C1A05A074}" type="presOf" srcId="{612088C0-2314-4F01-B178-FF35A1D6F500}" destId="{40E817CE-5287-4429-BB42-4095C1AC9070}" srcOrd="1" destOrd="0" presId="urn:microsoft.com/office/officeart/2005/8/layout/pyramid3"/>
    <dgm:cxn modelId="{F78D786B-5DB1-4A56-B31D-969932D83C5F}" type="presOf" srcId="{7C37E090-7DF9-45CC-8946-CDB94DC38B88}" destId="{5107B95A-550A-4C19-9A1A-BDCC9C79D8E9}" srcOrd="0" destOrd="0" presId="urn:microsoft.com/office/officeart/2005/8/layout/pyramid3"/>
    <dgm:cxn modelId="{67E51B60-0E9C-4046-9748-586DD66898EF}" srcId="{DCA66F86-7EFA-42E7-A174-287806E0C4A9}" destId="{29941AEE-B57C-4955-85C0-9C925FB1303A}" srcOrd="4" destOrd="0" parTransId="{27122CAF-DB24-4E77-BC66-D04F174DE284}" sibTransId="{C43B679E-D53B-4EA0-829A-BCBF8CD30A7D}"/>
    <dgm:cxn modelId="{17B9E2CE-67A9-46AD-A920-B5A028E29A23}" type="presOf" srcId="{7C37E090-7DF9-45CC-8946-CDB94DC38B88}" destId="{0ACD59A2-2BED-4223-B3F2-991F9D049F27}" srcOrd="1" destOrd="0" presId="urn:microsoft.com/office/officeart/2005/8/layout/pyramid3"/>
    <dgm:cxn modelId="{3B4AD967-FC4D-4989-BB9F-62EE255602B6}" type="presOf" srcId="{9BD8A596-B138-4476-AFE9-5A569CE70F0E}" destId="{8D2593C0-A2A0-4B6A-8161-9B70E88B6E06}" srcOrd="0" destOrd="0" presId="urn:microsoft.com/office/officeart/2005/8/layout/pyramid3"/>
    <dgm:cxn modelId="{ED7D8E37-A2AF-42DD-94E5-869CD5C2736D}" type="presOf" srcId="{29941AEE-B57C-4955-85C0-9C925FB1303A}" destId="{8EE9F3E5-D668-4208-91D6-74538B3C1684}" srcOrd="0" destOrd="0" presId="urn:microsoft.com/office/officeart/2005/8/layout/pyramid3"/>
    <dgm:cxn modelId="{9F217EA5-706B-432F-9500-FE22FF56E7F7}" type="presOf" srcId="{17343778-AEF6-4C2D-A474-A409578761E9}" destId="{83C0F110-53B4-4292-8487-F628AAF150EB}" srcOrd="0" destOrd="0" presId="urn:microsoft.com/office/officeart/2005/8/layout/pyramid3"/>
    <dgm:cxn modelId="{6431179D-42BC-4C65-92BB-00D2604970C9}" type="presOf" srcId="{DCA66F86-7EFA-42E7-A174-287806E0C4A9}" destId="{2B42F4DB-C09A-4C00-AA01-A2B616D5A202}" srcOrd="0" destOrd="0" presId="urn:microsoft.com/office/officeart/2005/8/layout/pyramid3"/>
    <dgm:cxn modelId="{DF743219-BE7D-4724-AF8B-763C410FAFCB}" srcId="{DCA66F86-7EFA-42E7-A174-287806E0C4A9}" destId="{7C37E090-7DF9-45CC-8946-CDB94DC38B88}" srcOrd="2" destOrd="0" parTransId="{6BFA6A7E-06CA-4173-8EC1-87E48758CA1A}" sibTransId="{29616339-D57C-463E-9863-138E77DA7F88}"/>
    <dgm:cxn modelId="{8D024D08-294C-42A2-A8D7-61E8677766B9}" srcId="{DCA66F86-7EFA-42E7-A174-287806E0C4A9}" destId="{9BD8A596-B138-4476-AFE9-5A569CE70F0E}" srcOrd="0" destOrd="0" parTransId="{AF7406CA-FEC1-46DE-AE37-6C9B32489E62}" sibTransId="{0CD1E4EE-E5A9-4ABD-9DDC-9887F28E080E}"/>
    <dgm:cxn modelId="{23083073-22EE-47A7-A212-0750CAEE0BF1}" srcId="{DCA66F86-7EFA-42E7-A174-287806E0C4A9}" destId="{612088C0-2314-4F01-B178-FF35A1D6F500}" srcOrd="3" destOrd="0" parTransId="{56435BE1-4D90-4BEC-A987-46DA8196248E}" sibTransId="{DB17DA73-8CAA-4DA6-ACC3-46924CD2114F}"/>
    <dgm:cxn modelId="{58F757E2-6874-4EE0-B054-1C2E95960D56}" type="presOf" srcId="{612088C0-2314-4F01-B178-FF35A1D6F500}" destId="{3729328F-7B69-49F7-B5F1-8DCE7A3B9E44}" srcOrd="0" destOrd="0" presId="urn:microsoft.com/office/officeart/2005/8/layout/pyramid3"/>
    <dgm:cxn modelId="{A4E5725E-D8C8-4F48-BD22-BA6557BE37D1}" type="presParOf" srcId="{2B42F4DB-C09A-4C00-AA01-A2B616D5A202}" destId="{9E7C0A6C-3379-41B0-93CC-E984EC939262}" srcOrd="0" destOrd="0" presId="urn:microsoft.com/office/officeart/2005/8/layout/pyramid3"/>
    <dgm:cxn modelId="{8B58100A-8F0F-4F55-87A4-809FB3077EA3}" type="presParOf" srcId="{9E7C0A6C-3379-41B0-93CC-E984EC939262}" destId="{8D2593C0-A2A0-4B6A-8161-9B70E88B6E06}" srcOrd="0" destOrd="0" presId="urn:microsoft.com/office/officeart/2005/8/layout/pyramid3"/>
    <dgm:cxn modelId="{5E775815-2E4B-4F3F-A4D3-3E363F140255}" type="presParOf" srcId="{9E7C0A6C-3379-41B0-93CC-E984EC939262}" destId="{D3D94A71-1987-400B-B3F5-1649940C8ED3}" srcOrd="1" destOrd="0" presId="urn:microsoft.com/office/officeart/2005/8/layout/pyramid3"/>
    <dgm:cxn modelId="{0E69E604-27F2-493C-BCFD-83D155CC4B51}" type="presParOf" srcId="{2B42F4DB-C09A-4C00-AA01-A2B616D5A202}" destId="{278F0639-DA87-41EB-805E-CC38AA983889}" srcOrd="1" destOrd="0" presId="urn:microsoft.com/office/officeart/2005/8/layout/pyramid3"/>
    <dgm:cxn modelId="{4D4FBE3C-8206-40D9-BF72-97C12A31B754}" type="presParOf" srcId="{278F0639-DA87-41EB-805E-CC38AA983889}" destId="{83C0F110-53B4-4292-8487-F628AAF150EB}" srcOrd="0" destOrd="0" presId="urn:microsoft.com/office/officeart/2005/8/layout/pyramid3"/>
    <dgm:cxn modelId="{4A33D4C4-8E85-4D23-9CF5-6D68ADEE065F}" type="presParOf" srcId="{278F0639-DA87-41EB-805E-CC38AA983889}" destId="{9937A755-E6E1-4266-A530-D2D4B32A5834}" srcOrd="1" destOrd="0" presId="urn:microsoft.com/office/officeart/2005/8/layout/pyramid3"/>
    <dgm:cxn modelId="{87D89B02-7B81-4CA1-BA94-CDE595758901}" type="presParOf" srcId="{2B42F4DB-C09A-4C00-AA01-A2B616D5A202}" destId="{A144EF8B-F0CE-4D03-BF1F-9BFB58236500}" srcOrd="2" destOrd="0" presId="urn:microsoft.com/office/officeart/2005/8/layout/pyramid3"/>
    <dgm:cxn modelId="{C77B3CF5-9CAD-4844-B1EF-4B2633549CBF}" type="presParOf" srcId="{A144EF8B-F0CE-4D03-BF1F-9BFB58236500}" destId="{5107B95A-550A-4C19-9A1A-BDCC9C79D8E9}" srcOrd="0" destOrd="0" presId="urn:microsoft.com/office/officeart/2005/8/layout/pyramid3"/>
    <dgm:cxn modelId="{8C711973-F023-4266-AC01-B7B4484663F1}" type="presParOf" srcId="{A144EF8B-F0CE-4D03-BF1F-9BFB58236500}" destId="{0ACD59A2-2BED-4223-B3F2-991F9D049F27}" srcOrd="1" destOrd="0" presId="urn:microsoft.com/office/officeart/2005/8/layout/pyramid3"/>
    <dgm:cxn modelId="{89F2EA29-5B26-4C4C-BBF2-F32FEAE22750}" type="presParOf" srcId="{2B42F4DB-C09A-4C00-AA01-A2B616D5A202}" destId="{3F2293EF-5C00-42C6-9CB8-3A34153448AA}" srcOrd="3" destOrd="0" presId="urn:microsoft.com/office/officeart/2005/8/layout/pyramid3"/>
    <dgm:cxn modelId="{2A5EB4D3-13B2-4311-9F85-BC9E9108426A}" type="presParOf" srcId="{3F2293EF-5C00-42C6-9CB8-3A34153448AA}" destId="{3729328F-7B69-49F7-B5F1-8DCE7A3B9E44}" srcOrd="0" destOrd="0" presId="urn:microsoft.com/office/officeart/2005/8/layout/pyramid3"/>
    <dgm:cxn modelId="{FD2119E3-906D-4442-B03E-2C737FF0F34A}" type="presParOf" srcId="{3F2293EF-5C00-42C6-9CB8-3A34153448AA}" destId="{40E817CE-5287-4429-BB42-4095C1AC9070}" srcOrd="1" destOrd="0" presId="urn:microsoft.com/office/officeart/2005/8/layout/pyramid3"/>
    <dgm:cxn modelId="{EC88169C-9F64-4782-BF0E-2B5B856F0B72}" type="presParOf" srcId="{2B42F4DB-C09A-4C00-AA01-A2B616D5A202}" destId="{5D07583D-5F15-4D44-B839-BBB5762A2610}" srcOrd="4" destOrd="0" presId="urn:microsoft.com/office/officeart/2005/8/layout/pyramid3"/>
    <dgm:cxn modelId="{4CDA9D7B-5D22-4891-8AD8-5201AED76FF2}" type="presParOf" srcId="{5D07583D-5F15-4D44-B839-BBB5762A2610}" destId="{8EE9F3E5-D668-4208-91D6-74538B3C1684}" srcOrd="0" destOrd="0" presId="urn:microsoft.com/office/officeart/2005/8/layout/pyramid3"/>
    <dgm:cxn modelId="{6AFF8788-A7E4-4190-9BE1-1CE86BE49DB4}" type="presParOf" srcId="{5D07583D-5F15-4D44-B839-BBB5762A2610}" destId="{62793890-8185-4C6D-A87D-BFC87B46470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1243A7A-FDA7-40BC-A524-C5EED55236FC}" type="doc">
      <dgm:prSet loTypeId="urn:diagrams.loki3.com/VaryingWidthList" loCatId="list" qsTypeId="urn:microsoft.com/office/officeart/2005/8/quickstyle/simple1" qsCatId="simple" csTypeId="urn:microsoft.com/office/officeart/2005/8/colors/colorful1" csCatId="colorful" phldr="1"/>
      <dgm:spPr/>
    </dgm:pt>
    <dgm:pt modelId="{633DA364-CBAB-4752-A475-F7D7F13FBCEA}">
      <dgm:prSet phldrT="[Text]"/>
      <dgm:spPr/>
      <dgm:t>
        <a:bodyPr/>
        <a:lstStyle/>
        <a:p>
          <a:r>
            <a:rPr lang="es-MX" dirty="0" smtClean="0"/>
            <a:t>Lo más efectivo </a:t>
          </a:r>
          <a:endParaRPr lang="en-US" dirty="0"/>
        </a:p>
      </dgm:t>
    </dgm:pt>
    <dgm:pt modelId="{5C95367A-601C-4F64-A109-ED029F73B3AB}" type="parTrans" cxnId="{C343E3B6-14C1-4676-90DC-EA01D284C370}">
      <dgm:prSet/>
      <dgm:spPr/>
      <dgm:t>
        <a:bodyPr/>
        <a:lstStyle/>
        <a:p>
          <a:endParaRPr lang="en-US"/>
        </a:p>
      </dgm:t>
    </dgm:pt>
    <dgm:pt modelId="{FA264E2B-5F94-4DCF-B05A-1F39101E8EB7}" type="sibTrans" cxnId="{C343E3B6-14C1-4676-90DC-EA01D284C370}">
      <dgm:prSet/>
      <dgm:spPr/>
      <dgm:t>
        <a:bodyPr/>
        <a:lstStyle/>
        <a:p>
          <a:endParaRPr lang="en-US"/>
        </a:p>
      </dgm:t>
    </dgm:pt>
    <dgm:pt modelId="{BB006C27-DB21-421F-9D82-A2D270AED17C}">
      <dgm:prSet phldrT="[Text]"/>
      <dgm:spPr/>
      <dgm:t>
        <a:bodyPr/>
        <a:lstStyle/>
        <a:p>
          <a:endParaRPr lang="en-US" dirty="0"/>
        </a:p>
      </dgm:t>
      <dgm:extLst>
        <a:ext uri="{E40237B7-FDA0-4F09-8148-C483321AD2D9}">
          <dgm14:cNvPr xmlns:dgm14="http://schemas.microsoft.com/office/drawing/2010/diagram" id="0" name="" descr="&quot;"/>
        </a:ext>
      </dgm:extLst>
    </dgm:pt>
    <dgm:pt modelId="{3261CECC-4A09-490D-8096-337970114CCF}" type="parTrans" cxnId="{8F41AA13-B3E5-4560-8FC2-9333F7E9328B}">
      <dgm:prSet/>
      <dgm:spPr/>
      <dgm:t>
        <a:bodyPr/>
        <a:lstStyle/>
        <a:p>
          <a:endParaRPr lang="en-US"/>
        </a:p>
      </dgm:t>
    </dgm:pt>
    <dgm:pt modelId="{FAE8310D-3144-44E1-A396-D7BC0FB24522}" type="sibTrans" cxnId="{8F41AA13-B3E5-4560-8FC2-9333F7E9328B}">
      <dgm:prSet/>
      <dgm:spPr/>
      <dgm:t>
        <a:bodyPr/>
        <a:lstStyle/>
        <a:p>
          <a:endParaRPr lang="en-US"/>
        </a:p>
      </dgm:t>
    </dgm:pt>
    <dgm:pt modelId="{E0AC1409-DC89-4C01-BD60-826E988DEFB9}">
      <dgm:prSet phldrT="[Text]"/>
      <dgm:spPr/>
      <dgm:t>
        <a:bodyPr/>
        <a:lstStyle/>
        <a:p>
          <a:r>
            <a:rPr lang="es-MX" dirty="0" smtClean="0"/>
            <a:t>Lo menos efectivo</a:t>
          </a:r>
          <a:endParaRPr lang="en-US" dirty="0"/>
        </a:p>
      </dgm:t>
      <dgm:extLst>
        <a:ext uri="{E40237B7-FDA0-4F09-8148-C483321AD2D9}">
          <dgm14:cNvPr xmlns:dgm14="http://schemas.microsoft.com/office/drawing/2010/diagram" id="0" name="" descr="&quot;"/>
        </a:ext>
      </dgm:extLst>
    </dgm:pt>
    <dgm:pt modelId="{A10C470B-BEE4-4537-A0CF-C4A934ACF444}" type="parTrans" cxnId="{0F454FB6-011A-4C62-B5A0-4995981BE113}">
      <dgm:prSet/>
      <dgm:spPr/>
      <dgm:t>
        <a:bodyPr/>
        <a:lstStyle/>
        <a:p>
          <a:endParaRPr lang="en-US"/>
        </a:p>
      </dgm:t>
    </dgm:pt>
    <dgm:pt modelId="{1E1F1643-5EB9-4D54-878A-F7B16B5876DB}" type="sibTrans" cxnId="{0F454FB6-011A-4C62-B5A0-4995981BE113}">
      <dgm:prSet/>
      <dgm:spPr/>
      <dgm:t>
        <a:bodyPr/>
        <a:lstStyle/>
        <a:p>
          <a:endParaRPr lang="en-US"/>
        </a:p>
      </dgm:t>
    </dgm:pt>
    <dgm:pt modelId="{BC0F3B3E-0152-4BC3-A841-FC46109C988C}">
      <dgm:prSet phldrT="[Text]"/>
      <dgm:spPr/>
      <dgm:t>
        <a:bodyPr/>
        <a:lstStyle/>
        <a:p>
          <a:endParaRPr lang="en-US" dirty="0"/>
        </a:p>
      </dgm:t>
      <dgm:extLst>
        <a:ext uri="{E40237B7-FDA0-4F09-8148-C483321AD2D9}">
          <dgm14:cNvPr xmlns:dgm14="http://schemas.microsoft.com/office/drawing/2010/diagram" id="0" name="" descr="&quot;"/>
        </a:ext>
      </dgm:extLst>
    </dgm:pt>
    <dgm:pt modelId="{B994E3AC-EFB7-490D-B5F3-81AEA7154970}" type="parTrans" cxnId="{17176409-40C9-4149-A4A7-15CA9AADFBED}">
      <dgm:prSet/>
      <dgm:spPr/>
      <dgm:t>
        <a:bodyPr/>
        <a:lstStyle/>
        <a:p>
          <a:endParaRPr lang="en-US"/>
        </a:p>
      </dgm:t>
    </dgm:pt>
    <dgm:pt modelId="{B50D6A0A-723D-4E92-820E-76AF35B81488}" type="sibTrans" cxnId="{17176409-40C9-4149-A4A7-15CA9AADFBED}">
      <dgm:prSet/>
      <dgm:spPr/>
      <dgm:t>
        <a:bodyPr/>
        <a:lstStyle/>
        <a:p>
          <a:endParaRPr lang="en-US"/>
        </a:p>
      </dgm:t>
    </dgm:pt>
    <dgm:pt modelId="{7A82F8C4-6EE8-408C-82FD-94BF6BEB0763}">
      <dgm:prSet phldrT="[Text]"/>
      <dgm:spPr/>
      <dgm:t>
        <a:bodyPr/>
        <a:lstStyle/>
        <a:p>
          <a:endParaRPr lang="en-US" dirty="0"/>
        </a:p>
      </dgm:t>
      <dgm:extLst>
        <a:ext uri="{E40237B7-FDA0-4F09-8148-C483321AD2D9}">
          <dgm14:cNvPr xmlns:dgm14="http://schemas.microsoft.com/office/drawing/2010/diagram" id="0" name="" descr="&quot;"/>
        </a:ext>
      </dgm:extLst>
    </dgm:pt>
    <dgm:pt modelId="{88E75319-2F5C-4762-BE43-E9375585B48D}" type="parTrans" cxnId="{840BAE3F-FF50-4D09-9229-D84B15DBA31F}">
      <dgm:prSet/>
      <dgm:spPr/>
      <dgm:t>
        <a:bodyPr/>
        <a:lstStyle/>
        <a:p>
          <a:endParaRPr lang="en-US"/>
        </a:p>
      </dgm:t>
    </dgm:pt>
    <dgm:pt modelId="{16A3F09C-C5E9-44B1-B82E-21D201CA9EE6}" type="sibTrans" cxnId="{840BAE3F-FF50-4D09-9229-D84B15DBA31F}">
      <dgm:prSet/>
      <dgm:spPr/>
      <dgm:t>
        <a:bodyPr/>
        <a:lstStyle/>
        <a:p>
          <a:endParaRPr lang="en-US"/>
        </a:p>
      </dgm:t>
    </dgm:pt>
    <dgm:pt modelId="{8FC9B61D-98EE-42D5-9340-4668FB2EC2A5}" type="pres">
      <dgm:prSet presAssocID="{C1243A7A-FDA7-40BC-A524-C5EED55236FC}" presName="Name0" presStyleCnt="0">
        <dgm:presLayoutVars>
          <dgm:resizeHandles/>
        </dgm:presLayoutVars>
      </dgm:prSet>
      <dgm:spPr/>
    </dgm:pt>
    <dgm:pt modelId="{2699DE56-D3E5-4C9E-810E-3C029B169FFA}" type="pres">
      <dgm:prSet presAssocID="{633DA364-CBAB-4752-A475-F7D7F13FBCEA}" presName="text" presStyleLbl="node1" presStyleIdx="0" presStyleCnt="5">
        <dgm:presLayoutVars>
          <dgm:bulletEnabled val="1"/>
        </dgm:presLayoutVars>
      </dgm:prSet>
      <dgm:spPr/>
      <dgm:t>
        <a:bodyPr/>
        <a:lstStyle/>
        <a:p>
          <a:endParaRPr lang="en-US"/>
        </a:p>
      </dgm:t>
    </dgm:pt>
    <dgm:pt modelId="{172ABEC9-586F-44CF-A8B6-31FBADC2AC40}" type="pres">
      <dgm:prSet presAssocID="{FA264E2B-5F94-4DCF-B05A-1F39101E8EB7}" presName="space" presStyleCnt="0"/>
      <dgm:spPr/>
    </dgm:pt>
    <dgm:pt modelId="{3351FFBD-C819-4F84-AD62-904B54F63E0D}" type="pres">
      <dgm:prSet presAssocID="{BB006C27-DB21-421F-9D82-A2D270AED17C}" presName="text" presStyleLbl="node1" presStyleIdx="1" presStyleCnt="5">
        <dgm:presLayoutVars>
          <dgm:bulletEnabled val="1"/>
        </dgm:presLayoutVars>
      </dgm:prSet>
      <dgm:spPr/>
      <dgm:t>
        <a:bodyPr/>
        <a:lstStyle/>
        <a:p>
          <a:endParaRPr lang="en-US"/>
        </a:p>
      </dgm:t>
    </dgm:pt>
    <dgm:pt modelId="{967F64EF-926E-4794-8C4C-3F6C68304DD5}" type="pres">
      <dgm:prSet presAssocID="{FAE8310D-3144-44E1-A396-D7BC0FB24522}" presName="space" presStyleCnt="0"/>
      <dgm:spPr/>
    </dgm:pt>
    <dgm:pt modelId="{D85C43F1-46D7-43F5-95B0-AEDAFE1A66DB}" type="pres">
      <dgm:prSet presAssocID="{BC0F3B3E-0152-4BC3-A841-FC46109C988C}" presName="text" presStyleLbl="node1" presStyleIdx="2" presStyleCnt="5">
        <dgm:presLayoutVars>
          <dgm:bulletEnabled val="1"/>
        </dgm:presLayoutVars>
      </dgm:prSet>
      <dgm:spPr/>
      <dgm:t>
        <a:bodyPr/>
        <a:lstStyle/>
        <a:p>
          <a:endParaRPr lang="en-US"/>
        </a:p>
      </dgm:t>
    </dgm:pt>
    <dgm:pt modelId="{66A3EE57-CB09-47DD-9C75-BE569E00F8D7}" type="pres">
      <dgm:prSet presAssocID="{B50D6A0A-723D-4E92-820E-76AF35B81488}" presName="space" presStyleCnt="0"/>
      <dgm:spPr/>
    </dgm:pt>
    <dgm:pt modelId="{DCA182EC-CC7F-4293-8F88-983ACE53CBEA}" type="pres">
      <dgm:prSet presAssocID="{7A82F8C4-6EE8-408C-82FD-94BF6BEB0763}" presName="text" presStyleLbl="node1" presStyleIdx="3" presStyleCnt="5">
        <dgm:presLayoutVars>
          <dgm:bulletEnabled val="1"/>
        </dgm:presLayoutVars>
      </dgm:prSet>
      <dgm:spPr/>
      <dgm:t>
        <a:bodyPr/>
        <a:lstStyle/>
        <a:p>
          <a:endParaRPr lang="en-US"/>
        </a:p>
      </dgm:t>
    </dgm:pt>
    <dgm:pt modelId="{AE484D78-000E-478C-9912-AC69CBCDF164}" type="pres">
      <dgm:prSet presAssocID="{16A3F09C-C5E9-44B1-B82E-21D201CA9EE6}" presName="space" presStyleCnt="0"/>
      <dgm:spPr/>
    </dgm:pt>
    <dgm:pt modelId="{AA1DA1FF-0D34-4AAB-A57A-A3DE9FDEC91C}" type="pres">
      <dgm:prSet presAssocID="{E0AC1409-DC89-4C01-BD60-826E988DEFB9}" presName="text" presStyleLbl="node1" presStyleIdx="4" presStyleCnt="5">
        <dgm:presLayoutVars>
          <dgm:bulletEnabled val="1"/>
        </dgm:presLayoutVars>
      </dgm:prSet>
      <dgm:spPr/>
      <dgm:t>
        <a:bodyPr/>
        <a:lstStyle/>
        <a:p>
          <a:endParaRPr lang="en-US"/>
        </a:p>
      </dgm:t>
    </dgm:pt>
  </dgm:ptLst>
  <dgm:cxnLst>
    <dgm:cxn modelId="{0F454FB6-011A-4C62-B5A0-4995981BE113}" srcId="{C1243A7A-FDA7-40BC-A524-C5EED55236FC}" destId="{E0AC1409-DC89-4C01-BD60-826E988DEFB9}" srcOrd="4" destOrd="0" parTransId="{A10C470B-BEE4-4537-A0CF-C4A934ACF444}" sibTransId="{1E1F1643-5EB9-4D54-878A-F7B16B5876DB}"/>
    <dgm:cxn modelId="{FAFC9538-AE99-449F-87FD-6868B01F50F5}" type="presOf" srcId="{7A82F8C4-6EE8-408C-82FD-94BF6BEB0763}" destId="{DCA182EC-CC7F-4293-8F88-983ACE53CBEA}" srcOrd="0" destOrd="0" presId="urn:diagrams.loki3.com/VaryingWidthList"/>
    <dgm:cxn modelId="{BFF4D8B7-7D7E-4F8E-82FD-B05208B7EDE1}" type="presOf" srcId="{633DA364-CBAB-4752-A475-F7D7F13FBCEA}" destId="{2699DE56-D3E5-4C9E-810E-3C029B169FFA}" srcOrd="0" destOrd="0" presId="urn:diagrams.loki3.com/VaryingWidthList"/>
    <dgm:cxn modelId="{4D36717E-579E-4B8E-9822-00961997C423}" type="presOf" srcId="{BC0F3B3E-0152-4BC3-A841-FC46109C988C}" destId="{D85C43F1-46D7-43F5-95B0-AEDAFE1A66DB}" srcOrd="0" destOrd="0" presId="urn:diagrams.loki3.com/VaryingWidthList"/>
    <dgm:cxn modelId="{17176409-40C9-4149-A4A7-15CA9AADFBED}" srcId="{C1243A7A-FDA7-40BC-A524-C5EED55236FC}" destId="{BC0F3B3E-0152-4BC3-A841-FC46109C988C}" srcOrd="2" destOrd="0" parTransId="{B994E3AC-EFB7-490D-B5F3-81AEA7154970}" sibTransId="{B50D6A0A-723D-4E92-820E-76AF35B81488}"/>
    <dgm:cxn modelId="{316E62AA-BC95-4FAF-BF4C-584A59B8DAF0}" type="presOf" srcId="{BB006C27-DB21-421F-9D82-A2D270AED17C}" destId="{3351FFBD-C819-4F84-AD62-904B54F63E0D}" srcOrd="0" destOrd="0" presId="urn:diagrams.loki3.com/VaryingWidthList"/>
    <dgm:cxn modelId="{C343E3B6-14C1-4676-90DC-EA01D284C370}" srcId="{C1243A7A-FDA7-40BC-A524-C5EED55236FC}" destId="{633DA364-CBAB-4752-A475-F7D7F13FBCEA}" srcOrd="0" destOrd="0" parTransId="{5C95367A-601C-4F64-A109-ED029F73B3AB}" sibTransId="{FA264E2B-5F94-4DCF-B05A-1F39101E8EB7}"/>
    <dgm:cxn modelId="{65A81955-D23B-41DF-970C-05A13C7DEA32}" type="presOf" srcId="{C1243A7A-FDA7-40BC-A524-C5EED55236FC}" destId="{8FC9B61D-98EE-42D5-9340-4668FB2EC2A5}" srcOrd="0" destOrd="0" presId="urn:diagrams.loki3.com/VaryingWidthList"/>
    <dgm:cxn modelId="{840BAE3F-FF50-4D09-9229-D84B15DBA31F}" srcId="{C1243A7A-FDA7-40BC-A524-C5EED55236FC}" destId="{7A82F8C4-6EE8-408C-82FD-94BF6BEB0763}" srcOrd="3" destOrd="0" parTransId="{88E75319-2F5C-4762-BE43-E9375585B48D}" sibTransId="{16A3F09C-C5E9-44B1-B82E-21D201CA9EE6}"/>
    <dgm:cxn modelId="{872C213F-6CA7-47BD-A74E-692358832646}" type="presOf" srcId="{E0AC1409-DC89-4C01-BD60-826E988DEFB9}" destId="{AA1DA1FF-0D34-4AAB-A57A-A3DE9FDEC91C}" srcOrd="0" destOrd="0" presId="urn:diagrams.loki3.com/VaryingWidthList"/>
    <dgm:cxn modelId="{8F41AA13-B3E5-4560-8FC2-9333F7E9328B}" srcId="{C1243A7A-FDA7-40BC-A524-C5EED55236FC}" destId="{BB006C27-DB21-421F-9D82-A2D270AED17C}" srcOrd="1" destOrd="0" parTransId="{3261CECC-4A09-490D-8096-337970114CCF}" sibTransId="{FAE8310D-3144-44E1-A396-D7BC0FB24522}"/>
    <dgm:cxn modelId="{F8EA8FE1-A116-4108-B416-0A9D58A735F6}" type="presParOf" srcId="{8FC9B61D-98EE-42D5-9340-4668FB2EC2A5}" destId="{2699DE56-D3E5-4C9E-810E-3C029B169FFA}" srcOrd="0" destOrd="0" presId="urn:diagrams.loki3.com/VaryingWidthList"/>
    <dgm:cxn modelId="{3B27E531-E3F2-4A24-A1DE-8B653CD5AC32}" type="presParOf" srcId="{8FC9B61D-98EE-42D5-9340-4668FB2EC2A5}" destId="{172ABEC9-586F-44CF-A8B6-31FBADC2AC40}" srcOrd="1" destOrd="0" presId="urn:diagrams.loki3.com/VaryingWidthList"/>
    <dgm:cxn modelId="{AC6CCDB0-66E9-45E4-98B3-31170EE8E2A0}" type="presParOf" srcId="{8FC9B61D-98EE-42D5-9340-4668FB2EC2A5}" destId="{3351FFBD-C819-4F84-AD62-904B54F63E0D}" srcOrd="2" destOrd="0" presId="urn:diagrams.loki3.com/VaryingWidthList"/>
    <dgm:cxn modelId="{B609D1A9-56CB-4498-8D63-FACF033EF2CF}" type="presParOf" srcId="{8FC9B61D-98EE-42D5-9340-4668FB2EC2A5}" destId="{967F64EF-926E-4794-8C4C-3F6C68304DD5}" srcOrd="3" destOrd="0" presId="urn:diagrams.loki3.com/VaryingWidthList"/>
    <dgm:cxn modelId="{ACF995A4-B78F-47D4-B913-9D37FDAF651F}" type="presParOf" srcId="{8FC9B61D-98EE-42D5-9340-4668FB2EC2A5}" destId="{D85C43F1-46D7-43F5-95B0-AEDAFE1A66DB}" srcOrd="4" destOrd="0" presId="urn:diagrams.loki3.com/VaryingWidthList"/>
    <dgm:cxn modelId="{9A11167F-948F-4232-BC40-13CAC417BD4C}" type="presParOf" srcId="{8FC9B61D-98EE-42D5-9340-4668FB2EC2A5}" destId="{66A3EE57-CB09-47DD-9C75-BE569E00F8D7}" srcOrd="5" destOrd="0" presId="urn:diagrams.loki3.com/VaryingWidthList"/>
    <dgm:cxn modelId="{1F1BD9F4-1C84-4907-B750-67476340043A}" type="presParOf" srcId="{8FC9B61D-98EE-42D5-9340-4668FB2EC2A5}" destId="{DCA182EC-CC7F-4293-8F88-983ACE53CBEA}" srcOrd="6" destOrd="0" presId="urn:diagrams.loki3.com/VaryingWidthList"/>
    <dgm:cxn modelId="{C86DA1E4-A2D2-4EF3-9F32-C3B8A52AADF4}" type="presParOf" srcId="{8FC9B61D-98EE-42D5-9340-4668FB2EC2A5}" destId="{AE484D78-000E-478C-9912-AC69CBCDF164}" srcOrd="7" destOrd="0" presId="urn:diagrams.loki3.com/VaryingWidthList"/>
    <dgm:cxn modelId="{09B33A9A-D87C-482B-9EB9-C1650B0F2CBA}" type="presParOf" srcId="{8FC9B61D-98EE-42D5-9340-4668FB2EC2A5}" destId="{AA1DA1FF-0D34-4AAB-A57A-A3DE9FDEC91C}" srcOrd="8"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2923D5-8E3F-452D-BE67-35DDADB7B3EE}" type="doc">
      <dgm:prSet loTypeId="urn:diagrams.loki3.com/VaryingWidthList" loCatId="list" qsTypeId="urn:microsoft.com/office/officeart/2005/8/quickstyle/simple1" qsCatId="simple" csTypeId="urn:microsoft.com/office/officeart/2005/8/colors/colorful1" csCatId="colorful" phldr="1"/>
      <dgm:spPr/>
    </dgm:pt>
    <dgm:pt modelId="{2FD9B71F-8377-40E2-8EDA-3E3B9D2EB075}">
      <dgm:prSet phldrT="[Text]"/>
      <dgm:spPr/>
      <dgm:t>
        <a:bodyPr/>
        <a:lstStyle/>
        <a:p>
          <a:r>
            <a:rPr lang="es-MX" dirty="0" smtClean="0">
              <a:solidFill>
                <a:schemeClr val="tx1"/>
              </a:solidFill>
            </a:rPr>
            <a:t>Remover físicamente el peligro</a:t>
          </a:r>
          <a:endParaRPr lang="en-US" dirty="0">
            <a:solidFill>
              <a:schemeClr val="tx1"/>
            </a:solidFill>
          </a:endParaRPr>
        </a:p>
      </dgm:t>
    </dgm:pt>
    <dgm:pt modelId="{B334FE58-AA72-40D5-8556-734332C89D8A}" type="parTrans" cxnId="{C4D745FC-64F3-4DFD-9C68-A90D127BAA1B}">
      <dgm:prSet/>
      <dgm:spPr/>
      <dgm:t>
        <a:bodyPr/>
        <a:lstStyle/>
        <a:p>
          <a:endParaRPr lang="en-US"/>
        </a:p>
      </dgm:t>
    </dgm:pt>
    <dgm:pt modelId="{68FD1A28-B2CB-42DE-AB19-DEFF09050AF6}" type="sibTrans" cxnId="{C4D745FC-64F3-4DFD-9C68-A90D127BAA1B}">
      <dgm:prSet/>
      <dgm:spPr/>
      <dgm:t>
        <a:bodyPr/>
        <a:lstStyle/>
        <a:p>
          <a:endParaRPr lang="en-US"/>
        </a:p>
      </dgm:t>
    </dgm:pt>
    <dgm:pt modelId="{FC516E2D-18A1-4DB9-AA75-4B702DC86A94}">
      <dgm:prSet phldrT="[Text]"/>
      <dgm:spPr/>
      <dgm:t>
        <a:bodyPr/>
        <a:lstStyle/>
        <a:p>
          <a:r>
            <a:rPr lang="es-MX" dirty="0" smtClean="0">
              <a:solidFill>
                <a:schemeClr val="tx1"/>
              </a:solidFill>
            </a:rPr>
            <a:t>Reemplazar el peligro</a:t>
          </a:r>
          <a:endParaRPr lang="en-US" dirty="0">
            <a:solidFill>
              <a:schemeClr val="tx1"/>
            </a:solidFill>
          </a:endParaRPr>
        </a:p>
      </dgm:t>
    </dgm:pt>
    <dgm:pt modelId="{A11FAF3E-5F33-4AD7-A30D-97C44A2F76E7}" type="parTrans" cxnId="{A7B888E9-A5EA-4D05-9F91-3CBFF5E4F2B1}">
      <dgm:prSet/>
      <dgm:spPr/>
      <dgm:t>
        <a:bodyPr/>
        <a:lstStyle/>
        <a:p>
          <a:endParaRPr lang="en-US"/>
        </a:p>
      </dgm:t>
    </dgm:pt>
    <dgm:pt modelId="{01CD212A-3D37-457C-855D-FFCBFC0F97AB}" type="sibTrans" cxnId="{A7B888E9-A5EA-4D05-9F91-3CBFF5E4F2B1}">
      <dgm:prSet/>
      <dgm:spPr/>
      <dgm:t>
        <a:bodyPr/>
        <a:lstStyle/>
        <a:p>
          <a:endParaRPr lang="en-US"/>
        </a:p>
      </dgm:t>
    </dgm:pt>
    <dgm:pt modelId="{CD2EA9BE-8655-4072-9294-CE9954F050A2}">
      <dgm:prSet phldrT="[Text]"/>
      <dgm:spPr/>
      <dgm:t>
        <a:bodyPr/>
        <a:lstStyle/>
        <a:p>
          <a:r>
            <a:rPr lang="es-MX" dirty="0" smtClean="0">
              <a:solidFill>
                <a:schemeClr val="tx1"/>
              </a:solidFill>
            </a:rPr>
            <a:t>Aislar a la gente del peligro</a:t>
          </a:r>
          <a:endParaRPr lang="en-US" dirty="0">
            <a:solidFill>
              <a:schemeClr val="tx1"/>
            </a:solidFill>
          </a:endParaRPr>
        </a:p>
      </dgm:t>
    </dgm:pt>
    <dgm:pt modelId="{72C90D11-0860-4141-BE1A-02884EE180A9}" type="parTrans" cxnId="{DAFD32BC-F963-4CFF-BC98-1490B7AC4F34}">
      <dgm:prSet/>
      <dgm:spPr/>
      <dgm:t>
        <a:bodyPr/>
        <a:lstStyle/>
        <a:p>
          <a:endParaRPr lang="en-US"/>
        </a:p>
      </dgm:t>
    </dgm:pt>
    <dgm:pt modelId="{FDF8C5AF-43EB-46B8-8312-E3B24B2CA363}" type="sibTrans" cxnId="{DAFD32BC-F963-4CFF-BC98-1490B7AC4F34}">
      <dgm:prSet/>
      <dgm:spPr/>
      <dgm:t>
        <a:bodyPr/>
        <a:lstStyle/>
        <a:p>
          <a:endParaRPr lang="en-US"/>
        </a:p>
      </dgm:t>
    </dgm:pt>
    <dgm:pt modelId="{8239D98D-F168-400C-9602-C056C6104E0C}">
      <dgm:prSet phldrT="[Text]"/>
      <dgm:spPr/>
      <dgm:t>
        <a:bodyPr/>
        <a:lstStyle/>
        <a:p>
          <a:r>
            <a:rPr lang="es-MX" dirty="0" smtClean="0">
              <a:solidFill>
                <a:schemeClr val="tx1"/>
              </a:solidFill>
            </a:rPr>
            <a:t>Cambiar la forma como la gente trabajo</a:t>
          </a:r>
          <a:endParaRPr lang="en-US" dirty="0">
            <a:solidFill>
              <a:schemeClr val="tx1"/>
            </a:solidFill>
          </a:endParaRPr>
        </a:p>
      </dgm:t>
    </dgm:pt>
    <dgm:pt modelId="{70817960-9684-441B-862C-0D441A01D321}" type="parTrans" cxnId="{AA19D492-9A2A-478E-A493-4CA7C2720BB7}">
      <dgm:prSet/>
      <dgm:spPr/>
      <dgm:t>
        <a:bodyPr/>
        <a:lstStyle/>
        <a:p>
          <a:endParaRPr lang="en-US"/>
        </a:p>
      </dgm:t>
    </dgm:pt>
    <dgm:pt modelId="{6B971A1A-9252-4CB0-92CD-7DF3D8772073}" type="sibTrans" cxnId="{AA19D492-9A2A-478E-A493-4CA7C2720BB7}">
      <dgm:prSet/>
      <dgm:spPr/>
      <dgm:t>
        <a:bodyPr/>
        <a:lstStyle/>
        <a:p>
          <a:endParaRPr lang="en-US"/>
        </a:p>
      </dgm:t>
    </dgm:pt>
    <dgm:pt modelId="{9EB2C287-54FC-4D32-9616-D6A53358A3C3}">
      <dgm:prSet phldrT="[Text]"/>
      <dgm:spPr/>
      <dgm:t>
        <a:bodyPr/>
        <a:lstStyle/>
        <a:p>
          <a:r>
            <a:rPr lang="es-MX" dirty="0" smtClean="0">
              <a:solidFill>
                <a:schemeClr val="tx1"/>
              </a:solidFill>
            </a:rPr>
            <a:t>Proteger a la gente con equipo de protección personal</a:t>
          </a:r>
          <a:endParaRPr lang="en-US" dirty="0">
            <a:solidFill>
              <a:schemeClr val="tx1"/>
            </a:solidFill>
          </a:endParaRPr>
        </a:p>
      </dgm:t>
    </dgm:pt>
    <dgm:pt modelId="{AE8620B6-E42B-465A-B6D8-8FE626A215EA}" type="parTrans" cxnId="{152232D1-AF54-434D-A6F4-0B09DF9C566D}">
      <dgm:prSet/>
      <dgm:spPr/>
      <dgm:t>
        <a:bodyPr/>
        <a:lstStyle/>
        <a:p>
          <a:endParaRPr lang="en-US"/>
        </a:p>
      </dgm:t>
    </dgm:pt>
    <dgm:pt modelId="{BEE39050-1579-4400-B9BE-D4B7E2F16F55}" type="sibTrans" cxnId="{152232D1-AF54-434D-A6F4-0B09DF9C566D}">
      <dgm:prSet/>
      <dgm:spPr/>
      <dgm:t>
        <a:bodyPr/>
        <a:lstStyle/>
        <a:p>
          <a:endParaRPr lang="en-US"/>
        </a:p>
      </dgm:t>
    </dgm:pt>
    <dgm:pt modelId="{2EC91850-DABC-4AF4-9879-DE6BACA788E3}" type="pres">
      <dgm:prSet presAssocID="{B12923D5-8E3F-452D-BE67-35DDADB7B3EE}" presName="Name0" presStyleCnt="0">
        <dgm:presLayoutVars>
          <dgm:resizeHandles/>
        </dgm:presLayoutVars>
      </dgm:prSet>
      <dgm:spPr/>
    </dgm:pt>
    <dgm:pt modelId="{EFF24483-1B31-4F7C-ADC4-C5D052FFC352}" type="pres">
      <dgm:prSet presAssocID="{2FD9B71F-8377-40E2-8EDA-3E3B9D2EB075}" presName="text" presStyleLbl="node1" presStyleIdx="0" presStyleCnt="5">
        <dgm:presLayoutVars>
          <dgm:bulletEnabled val="1"/>
        </dgm:presLayoutVars>
      </dgm:prSet>
      <dgm:spPr/>
      <dgm:t>
        <a:bodyPr/>
        <a:lstStyle/>
        <a:p>
          <a:endParaRPr lang="en-US"/>
        </a:p>
      </dgm:t>
    </dgm:pt>
    <dgm:pt modelId="{5303675D-1192-488F-AE85-052370765B60}" type="pres">
      <dgm:prSet presAssocID="{68FD1A28-B2CB-42DE-AB19-DEFF09050AF6}" presName="space" presStyleCnt="0"/>
      <dgm:spPr/>
    </dgm:pt>
    <dgm:pt modelId="{21A1ACD7-ACC0-4A65-A14C-FE0C4EF018F0}" type="pres">
      <dgm:prSet presAssocID="{FC516E2D-18A1-4DB9-AA75-4B702DC86A94}" presName="text" presStyleLbl="node1" presStyleIdx="1" presStyleCnt="5">
        <dgm:presLayoutVars>
          <dgm:bulletEnabled val="1"/>
        </dgm:presLayoutVars>
      </dgm:prSet>
      <dgm:spPr/>
      <dgm:t>
        <a:bodyPr/>
        <a:lstStyle/>
        <a:p>
          <a:endParaRPr lang="en-US"/>
        </a:p>
      </dgm:t>
    </dgm:pt>
    <dgm:pt modelId="{37B0989E-47BD-433B-B186-FE54AEE17A93}" type="pres">
      <dgm:prSet presAssocID="{01CD212A-3D37-457C-855D-FFCBFC0F97AB}" presName="space" presStyleCnt="0"/>
      <dgm:spPr/>
    </dgm:pt>
    <dgm:pt modelId="{A72CD11D-64FE-421E-B73E-D0971CE52097}" type="pres">
      <dgm:prSet presAssocID="{CD2EA9BE-8655-4072-9294-CE9954F050A2}" presName="text" presStyleLbl="node1" presStyleIdx="2" presStyleCnt="5">
        <dgm:presLayoutVars>
          <dgm:bulletEnabled val="1"/>
        </dgm:presLayoutVars>
      </dgm:prSet>
      <dgm:spPr/>
      <dgm:t>
        <a:bodyPr/>
        <a:lstStyle/>
        <a:p>
          <a:endParaRPr lang="en-US"/>
        </a:p>
      </dgm:t>
    </dgm:pt>
    <dgm:pt modelId="{26FF5AE7-458D-4A84-AC03-5279BD372406}" type="pres">
      <dgm:prSet presAssocID="{FDF8C5AF-43EB-46B8-8312-E3B24B2CA363}" presName="space" presStyleCnt="0"/>
      <dgm:spPr/>
    </dgm:pt>
    <dgm:pt modelId="{F0CB3F4F-7F21-4104-88E6-0FA32FF56F3E}" type="pres">
      <dgm:prSet presAssocID="{8239D98D-F168-400C-9602-C056C6104E0C}" presName="text" presStyleLbl="node1" presStyleIdx="3" presStyleCnt="5">
        <dgm:presLayoutVars>
          <dgm:bulletEnabled val="1"/>
        </dgm:presLayoutVars>
      </dgm:prSet>
      <dgm:spPr/>
      <dgm:t>
        <a:bodyPr/>
        <a:lstStyle/>
        <a:p>
          <a:endParaRPr lang="en-US"/>
        </a:p>
      </dgm:t>
    </dgm:pt>
    <dgm:pt modelId="{BEA49E96-3725-44BB-AC41-89F20E409BA5}" type="pres">
      <dgm:prSet presAssocID="{6B971A1A-9252-4CB0-92CD-7DF3D8772073}" presName="space" presStyleCnt="0"/>
      <dgm:spPr/>
    </dgm:pt>
    <dgm:pt modelId="{877D0EF6-ABFD-4DA8-AEBF-7D457AAA8824}" type="pres">
      <dgm:prSet presAssocID="{9EB2C287-54FC-4D32-9616-D6A53358A3C3}" presName="text" presStyleLbl="node1" presStyleIdx="4" presStyleCnt="5">
        <dgm:presLayoutVars>
          <dgm:bulletEnabled val="1"/>
        </dgm:presLayoutVars>
      </dgm:prSet>
      <dgm:spPr/>
      <dgm:t>
        <a:bodyPr/>
        <a:lstStyle/>
        <a:p>
          <a:endParaRPr lang="en-US"/>
        </a:p>
      </dgm:t>
    </dgm:pt>
  </dgm:ptLst>
  <dgm:cxnLst>
    <dgm:cxn modelId="{DAFD32BC-F963-4CFF-BC98-1490B7AC4F34}" srcId="{B12923D5-8E3F-452D-BE67-35DDADB7B3EE}" destId="{CD2EA9BE-8655-4072-9294-CE9954F050A2}" srcOrd="2" destOrd="0" parTransId="{72C90D11-0860-4141-BE1A-02884EE180A9}" sibTransId="{FDF8C5AF-43EB-46B8-8312-E3B24B2CA363}"/>
    <dgm:cxn modelId="{C749EDE4-3820-4D87-AF3A-40EAA78C1AE2}" type="presOf" srcId="{8239D98D-F168-400C-9602-C056C6104E0C}" destId="{F0CB3F4F-7F21-4104-88E6-0FA32FF56F3E}" srcOrd="0" destOrd="0" presId="urn:diagrams.loki3.com/VaryingWidthList"/>
    <dgm:cxn modelId="{BADFC8B7-2D76-41B2-95B3-CA7867B588E8}" type="presOf" srcId="{CD2EA9BE-8655-4072-9294-CE9954F050A2}" destId="{A72CD11D-64FE-421E-B73E-D0971CE52097}" srcOrd="0" destOrd="0" presId="urn:diagrams.loki3.com/VaryingWidthList"/>
    <dgm:cxn modelId="{A7B888E9-A5EA-4D05-9F91-3CBFF5E4F2B1}" srcId="{B12923D5-8E3F-452D-BE67-35DDADB7B3EE}" destId="{FC516E2D-18A1-4DB9-AA75-4B702DC86A94}" srcOrd="1" destOrd="0" parTransId="{A11FAF3E-5F33-4AD7-A30D-97C44A2F76E7}" sibTransId="{01CD212A-3D37-457C-855D-FFCBFC0F97AB}"/>
    <dgm:cxn modelId="{C4D745FC-64F3-4DFD-9C68-A90D127BAA1B}" srcId="{B12923D5-8E3F-452D-BE67-35DDADB7B3EE}" destId="{2FD9B71F-8377-40E2-8EDA-3E3B9D2EB075}" srcOrd="0" destOrd="0" parTransId="{B334FE58-AA72-40D5-8556-734332C89D8A}" sibTransId="{68FD1A28-B2CB-42DE-AB19-DEFF09050AF6}"/>
    <dgm:cxn modelId="{AA19D492-9A2A-478E-A493-4CA7C2720BB7}" srcId="{B12923D5-8E3F-452D-BE67-35DDADB7B3EE}" destId="{8239D98D-F168-400C-9602-C056C6104E0C}" srcOrd="3" destOrd="0" parTransId="{70817960-9684-441B-862C-0D441A01D321}" sibTransId="{6B971A1A-9252-4CB0-92CD-7DF3D8772073}"/>
    <dgm:cxn modelId="{0E28288B-F587-4BF0-B060-814D947CBA8E}" type="presOf" srcId="{2FD9B71F-8377-40E2-8EDA-3E3B9D2EB075}" destId="{EFF24483-1B31-4F7C-ADC4-C5D052FFC352}" srcOrd="0" destOrd="0" presId="urn:diagrams.loki3.com/VaryingWidthList"/>
    <dgm:cxn modelId="{56DF633A-C0F7-4494-A1C4-DAA46030A010}" type="presOf" srcId="{FC516E2D-18A1-4DB9-AA75-4B702DC86A94}" destId="{21A1ACD7-ACC0-4A65-A14C-FE0C4EF018F0}" srcOrd="0" destOrd="0" presId="urn:diagrams.loki3.com/VaryingWidthList"/>
    <dgm:cxn modelId="{FD415EAC-113F-49C2-AB35-019955796563}" type="presOf" srcId="{9EB2C287-54FC-4D32-9616-D6A53358A3C3}" destId="{877D0EF6-ABFD-4DA8-AEBF-7D457AAA8824}" srcOrd="0" destOrd="0" presId="urn:diagrams.loki3.com/VaryingWidthList"/>
    <dgm:cxn modelId="{129B981F-C8B8-4A95-8556-7438E5B6EE27}" type="presOf" srcId="{B12923D5-8E3F-452D-BE67-35DDADB7B3EE}" destId="{2EC91850-DABC-4AF4-9879-DE6BACA788E3}" srcOrd="0" destOrd="0" presId="urn:diagrams.loki3.com/VaryingWidthList"/>
    <dgm:cxn modelId="{152232D1-AF54-434D-A6F4-0B09DF9C566D}" srcId="{B12923D5-8E3F-452D-BE67-35DDADB7B3EE}" destId="{9EB2C287-54FC-4D32-9616-D6A53358A3C3}" srcOrd="4" destOrd="0" parTransId="{AE8620B6-E42B-465A-B6D8-8FE626A215EA}" sibTransId="{BEE39050-1579-4400-B9BE-D4B7E2F16F55}"/>
    <dgm:cxn modelId="{04A502C9-39A1-42A9-9590-D0C850EE28DC}" type="presParOf" srcId="{2EC91850-DABC-4AF4-9879-DE6BACA788E3}" destId="{EFF24483-1B31-4F7C-ADC4-C5D052FFC352}" srcOrd="0" destOrd="0" presId="urn:diagrams.loki3.com/VaryingWidthList"/>
    <dgm:cxn modelId="{ADA47347-C64A-4C2B-A430-2C5BA3FF942A}" type="presParOf" srcId="{2EC91850-DABC-4AF4-9879-DE6BACA788E3}" destId="{5303675D-1192-488F-AE85-052370765B60}" srcOrd="1" destOrd="0" presId="urn:diagrams.loki3.com/VaryingWidthList"/>
    <dgm:cxn modelId="{B074D28F-73B9-4677-818A-8498B69375FF}" type="presParOf" srcId="{2EC91850-DABC-4AF4-9879-DE6BACA788E3}" destId="{21A1ACD7-ACC0-4A65-A14C-FE0C4EF018F0}" srcOrd="2" destOrd="0" presId="urn:diagrams.loki3.com/VaryingWidthList"/>
    <dgm:cxn modelId="{C7D742ED-4B23-45B5-B9AE-CF0DA6FB6607}" type="presParOf" srcId="{2EC91850-DABC-4AF4-9879-DE6BACA788E3}" destId="{37B0989E-47BD-433B-B186-FE54AEE17A93}" srcOrd="3" destOrd="0" presId="urn:diagrams.loki3.com/VaryingWidthList"/>
    <dgm:cxn modelId="{7AC6F253-FC48-4EC8-8E8F-A276D12EB437}" type="presParOf" srcId="{2EC91850-DABC-4AF4-9879-DE6BACA788E3}" destId="{A72CD11D-64FE-421E-B73E-D0971CE52097}" srcOrd="4" destOrd="0" presId="urn:diagrams.loki3.com/VaryingWidthList"/>
    <dgm:cxn modelId="{9441DEA6-DEC2-4144-9768-9638118E6449}" type="presParOf" srcId="{2EC91850-DABC-4AF4-9879-DE6BACA788E3}" destId="{26FF5AE7-458D-4A84-AC03-5279BD372406}" srcOrd="5" destOrd="0" presId="urn:diagrams.loki3.com/VaryingWidthList"/>
    <dgm:cxn modelId="{EA37398A-89F3-4A75-AAFE-8E29DFABDE7C}" type="presParOf" srcId="{2EC91850-DABC-4AF4-9879-DE6BACA788E3}" destId="{F0CB3F4F-7F21-4104-88E6-0FA32FF56F3E}" srcOrd="6" destOrd="0" presId="urn:diagrams.loki3.com/VaryingWidthList"/>
    <dgm:cxn modelId="{D61477E0-BA40-4F33-B340-4D12A0CC7C00}" type="presParOf" srcId="{2EC91850-DABC-4AF4-9879-DE6BACA788E3}" destId="{BEA49E96-3725-44BB-AC41-89F20E409BA5}" srcOrd="7" destOrd="0" presId="urn:diagrams.loki3.com/VaryingWidthList"/>
    <dgm:cxn modelId="{CC2E2CDF-1933-483B-A410-9E9A9B362C46}" type="presParOf" srcId="{2EC91850-DABC-4AF4-9879-DE6BACA788E3}" destId="{877D0EF6-ABFD-4DA8-AEBF-7D457AAA8824}" srcOrd="8" destOrd="0" presId="urn:diagrams.loki3.com/VaryingWidth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2351CC-9EA5-424B-8818-ECA09A997176}" type="doc">
      <dgm:prSet loTypeId="urn:diagrams.loki3.com/VaryingWidthList" loCatId="list" qsTypeId="urn:microsoft.com/office/officeart/2005/8/quickstyle/simple1" qsCatId="simple" csTypeId="urn:microsoft.com/office/officeart/2005/8/colors/accent0_3" csCatId="mainScheme" phldr="1"/>
      <dgm:spPr/>
    </dgm:pt>
    <dgm:pt modelId="{276BDAA2-8A29-4F47-837A-FBCDAECA0F14}">
      <dgm:prSet phldrT="[Text]"/>
      <dgm:spPr/>
      <dgm:t>
        <a:bodyPr/>
        <a:lstStyle/>
        <a:p>
          <a:r>
            <a:rPr lang="en-US" dirty="0" smtClean="0">
              <a:solidFill>
                <a:schemeClr val="tx1"/>
              </a:solidFill>
            </a:rPr>
            <a:t>1. Palabra de </a:t>
          </a:r>
          <a:r>
            <a:rPr lang="en-US" dirty="0" err="1" smtClean="0">
              <a:solidFill>
                <a:schemeClr val="tx1"/>
              </a:solidFill>
            </a:rPr>
            <a:t>señalización</a:t>
          </a:r>
          <a:endParaRPr lang="en-US" dirty="0">
            <a:solidFill>
              <a:schemeClr val="tx1"/>
            </a:solidFill>
          </a:endParaRPr>
        </a:p>
      </dgm:t>
    </dgm:pt>
    <dgm:pt modelId="{418C1699-7DFA-4F31-9DCA-65F9557863E9}" type="parTrans" cxnId="{9F0BA136-A9F7-4709-9FC4-7EF86C9755C5}">
      <dgm:prSet/>
      <dgm:spPr/>
      <dgm:t>
        <a:bodyPr/>
        <a:lstStyle/>
        <a:p>
          <a:endParaRPr lang="en-US"/>
        </a:p>
      </dgm:t>
    </dgm:pt>
    <dgm:pt modelId="{B01FD803-3F0C-42CB-99E8-31D8A78DDBA4}" type="sibTrans" cxnId="{9F0BA136-A9F7-4709-9FC4-7EF86C9755C5}">
      <dgm:prSet/>
      <dgm:spPr/>
      <dgm:t>
        <a:bodyPr/>
        <a:lstStyle/>
        <a:p>
          <a:endParaRPr lang="en-US"/>
        </a:p>
      </dgm:t>
    </dgm:pt>
    <dgm:pt modelId="{C0D5A54A-004C-4AF7-882D-5EEEE8F98AD4}">
      <dgm:prSet phldrT="[Text]"/>
      <dgm:spPr/>
      <dgm:t>
        <a:bodyPr/>
        <a:lstStyle/>
        <a:p>
          <a:r>
            <a:rPr lang="en-US" dirty="0" smtClean="0">
              <a:solidFill>
                <a:schemeClr val="tx1"/>
              </a:solidFill>
            </a:rPr>
            <a:t>2. </a:t>
          </a:r>
          <a:r>
            <a:rPr lang="en-US" dirty="0" err="1" smtClean="0">
              <a:solidFill>
                <a:schemeClr val="tx1"/>
              </a:solidFill>
            </a:rPr>
            <a:t>Símbolo</a:t>
          </a:r>
          <a:r>
            <a:rPr lang="en-US" dirty="0" smtClean="0">
              <a:solidFill>
                <a:schemeClr val="tx1"/>
              </a:solidFill>
            </a:rPr>
            <a:t> GHS </a:t>
          </a:r>
          <a:endParaRPr lang="en-US" dirty="0">
            <a:solidFill>
              <a:schemeClr val="tx1"/>
            </a:solidFill>
          </a:endParaRPr>
        </a:p>
      </dgm:t>
    </dgm:pt>
    <dgm:pt modelId="{A730770F-5990-4957-B093-C884EFD2EC2A}" type="parTrans" cxnId="{AA9A83B5-D476-4C6A-91A6-78FE29B061EF}">
      <dgm:prSet/>
      <dgm:spPr/>
      <dgm:t>
        <a:bodyPr/>
        <a:lstStyle/>
        <a:p>
          <a:endParaRPr lang="en-US"/>
        </a:p>
      </dgm:t>
    </dgm:pt>
    <dgm:pt modelId="{C333A1EC-0710-4AF0-8551-001396CA86F4}" type="sibTrans" cxnId="{AA9A83B5-D476-4C6A-91A6-78FE29B061EF}">
      <dgm:prSet/>
      <dgm:spPr/>
      <dgm:t>
        <a:bodyPr/>
        <a:lstStyle/>
        <a:p>
          <a:endParaRPr lang="en-US"/>
        </a:p>
      </dgm:t>
    </dgm:pt>
    <dgm:pt modelId="{DCDC423B-9829-4D17-96AD-58815F336CD2}">
      <dgm:prSet phldrT="[Text]"/>
      <dgm:spPr/>
      <dgm:t>
        <a:bodyPr/>
        <a:lstStyle/>
        <a:p>
          <a:r>
            <a:rPr lang="en-US" dirty="0" smtClean="0">
              <a:solidFill>
                <a:schemeClr val="tx1"/>
              </a:solidFill>
            </a:rPr>
            <a:t>3. </a:t>
          </a:r>
          <a:r>
            <a:rPr lang="en-US" dirty="0" err="1" smtClean="0">
              <a:solidFill>
                <a:schemeClr val="tx1"/>
              </a:solidFill>
            </a:rPr>
            <a:t>Información</a:t>
          </a:r>
          <a:r>
            <a:rPr lang="en-US" dirty="0" smtClean="0">
              <a:solidFill>
                <a:schemeClr val="tx1"/>
              </a:solidFill>
            </a:rPr>
            <a:t> del </a:t>
          </a:r>
          <a:r>
            <a:rPr lang="en-US" dirty="0" err="1" smtClean="0">
              <a:solidFill>
                <a:schemeClr val="tx1"/>
              </a:solidFill>
            </a:rPr>
            <a:t>fabricante</a:t>
          </a:r>
          <a:endParaRPr lang="en-US" dirty="0">
            <a:solidFill>
              <a:schemeClr val="tx1"/>
            </a:solidFill>
          </a:endParaRPr>
        </a:p>
      </dgm:t>
    </dgm:pt>
    <dgm:pt modelId="{0236AE27-8359-49B7-BA75-8BD98DA3E1B7}" type="parTrans" cxnId="{ABEAF6A6-5BD4-4FC7-B594-49F9C6535332}">
      <dgm:prSet/>
      <dgm:spPr/>
      <dgm:t>
        <a:bodyPr/>
        <a:lstStyle/>
        <a:p>
          <a:endParaRPr lang="en-US"/>
        </a:p>
      </dgm:t>
    </dgm:pt>
    <dgm:pt modelId="{9C3F1B0B-D9DF-46E3-BEB9-FA7F22573A0E}" type="sibTrans" cxnId="{ABEAF6A6-5BD4-4FC7-B594-49F9C6535332}">
      <dgm:prSet/>
      <dgm:spPr/>
      <dgm:t>
        <a:bodyPr/>
        <a:lstStyle/>
        <a:p>
          <a:endParaRPr lang="en-US"/>
        </a:p>
      </dgm:t>
    </dgm:pt>
    <dgm:pt modelId="{0B18796C-70AA-48E5-AC38-B63268BAACF0}">
      <dgm:prSet phldrT="[Text]"/>
      <dgm:spPr/>
      <dgm:t>
        <a:bodyPr/>
        <a:lstStyle/>
        <a:p>
          <a:r>
            <a:rPr lang="en-US" dirty="0" smtClean="0">
              <a:solidFill>
                <a:schemeClr val="tx1"/>
              </a:solidFill>
            </a:rPr>
            <a:t>4. </a:t>
          </a:r>
          <a:r>
            <a:rPr lang="en-US" dirty="0" err="1" smtClean="0">
              <a:solidFill>
                <a:schemeClr val="tx1"/>
              </a:solidFill>
            </a:rPr>
            <a:t>Declaración</a:t>
          </a:r>
          <a:r>
            <a:rPr lang="en-US" dirty="0" smtClean="0">
              <a:solidFill>
                <a:schemeClr val="tx1"/>
              </a:solidFill>
            </a:rPr>
            <a:t> de </a:t>
          </a:r>
          <a:r>
            <a:rPr lang="en-US" dirty="0" err="1" smtClean="0">
              <a:solidFill>
                <a:schemeClr val="tx1"/>
              </a:solidFill>
            </a:rPr>
            <a:t>precaución</a:t>
          </a:r>
          <a:endParaRPr lang="en-US" dirty="0">
            <a:solidFill>
              <a:schemeClr val="tx1"/>
            </a:solidFill>
          </a:endParaRPr>
        </a:p>
      </dgm:t>
    </dgm:pt>
    <dgm:pt modelId="{4D7F5F55-3000-4244-BCB2-7D8B4BE9ACFD}" type="parTrans" cxnId="{1CA1AFFE-3876-4785-9DE0-B902D80B85E9}">
      <dgm:prSet/>
      <dgm:spPr/>
      <dgm:t>
        <a:bodyPr/>
        <a:lstStyle/>
        <a:p>
          <a:endParaRPr lang="en-US"/>
        </a:p>
      </dgm:t>
    </dgm:pt>
    <dgm:pt modelId="{96E98E98-1BE3-4E52-AFCF-1F6D80A35111}" type="sibTrans" cxnId="{1CA1AFFE-3876-4785-9DE0-B902D80B85E9}">
      <dgm:prSet/>
      <dgm:spPr/>
      <dgm:t>
        <a:bodyPr/>
        <a:lstStyle/>
        <a:p>
          <a:endParaRPr lang="en-US"/>
        </a:p>
      </dgm:t>
    </dgm:pt>
    <dgm:pt modelId="{DFD4589E-D6AC-43E5-8A6A-A4572207A10B}">
      <dgm:prSet phldrT="[Text]"/>
      <dgm:spPr/>
      <dgm:t>
        <a:bodyPr/>
        <a:lstStyle/>
        <a:p>
          <a:r>
            <a:rPr lang="en-US" dirty="0" smtClean="0">
              <a:solidFill>
                <a:schemeClr val="tx1"/>
              </a:solidFill>
            </a:rPr>
            <a:t>5. </a:t>
          </a:r>
          <a:r>
            <a:rPr lang="en-US" dirty="0" err="1" smtClean="0">
              <a:solidFill>
                <a:schemeClr val="tx1"/>
              </a:solidFill>
            </a:rPr>
            <a:t>Declaración</a:t>
          </a:r>
          <a:r>
            <a:rPr lang="en-US" dirty="0" smtClean="0">
              <a:solidFill>
                <a:schemeClr val="tx1"/>
              </a:solidFill>
            </a:rPr>
            <a:t> del </a:t>
          </a:r>
          <a:r>
            <a:rPr lang="en-US" dirty="0" err="1" smtClean="0">
              <a:solidFill>
                <a:schemeClr val="tx1"/>
              </a:solidFill>
            </a:rPr>
            <a:t>peligro</a:t>
          </a:r>
          <a:endParaRPr lang="en-US" dirty="0">
            <a:solidFill>
              <a:schemeClr val="tx1"/>
            </a:solidFill>
          </a:endParaRPr>
        </a:p>
      </dgm:t>
    </dgm:pt>
    <dgm:pt modelId="{FB453AA7-059A-48D7-9BEA-072C47C9D5D2}" type="parTrans" cxnId="{D4DBF96C-3327-4E8A-ADED-7BCD8446BF44}">
      <dgm:prSet/>
      <dgm:spPr/>
      <dgm:t>
        <a:bodyPr/>
        <a:lstStyle/>
        <a:p>
          <a:endParaRPr lang="en-US"/>
        </a:p>
      </dgm:t>
    </dgm:pt>
    <dgm:pt modelId="{AD155EBF-C5E2-42BC-84EC-3E7451D30236}" type="sibTrans" cxnId="{D4DBF96C-3327-4E8A-ADED-7BCD8446BF44}">
      <dgm:prSet/>
      <dgm:spPr/>
      <dgm:t>
        <a:bodyPr/>
        <a:lstStyle/>
        <a:p>
          <a:endParaRPr lang="en-US"/>
        </a:p>
      </dgm:t>
    </dgm:pt>
    <dgm:pt modelId="{EAE00252-4C9A-4869-AB71-7F562251AD0B}">
      <dgm:prSet phldrT="[Text]"/>
      <dgm:spPr/>
      <dgm:t>
        <a:bodyPr/>
        <a:lstStyle/>
        <a:p>
          <a:r>
            <a:rPr lang="es-MX" dirty="0" smtClean="0">
              <a:solidFill>
                <a:schemeClr val="tx1"/>
              </a:solidFill>
            </a:rPr>
            <a:t>6. Nombre del producto</a:t>
          </a:r>
          <a:endParaRPr lang="en-US" dirty="0">
            <a:solidFill>
              <a:schemeClr val="tx1"/>
            </a:solidFill>
          </a:endParaRPr>
        </a:p>
      </dgm:t>
    </dgm:pt>
    <dgm:pt modelId="{EA34A0D3-FDC3-4786-9FDA-C14223E567C1}" type="parTrans" cxnId="{B30D6757-92D7-4F99-B71B-27024F74FFF5}">
      <dgm:prSet/>
      <dgm:spPr/>
      <dgm:t>
        <a:bodyPr/>
        <a:lstStyle/>
        <a:p>
          <a:endParaRPr lang="en-US"/>
        </a:p>
      </dgm:t>
    </dgm:pt>
    <dgm:pt modelId="{C64B3F9C-79AC-465D-A0CF-20D7161B1E00}" type="sibTrans" cxnId="{B30D6757-92D7-4F99-B71B-27024F74FFF5}">
      <dgm:prSet/>
      <dgm:spPr/>
      <dgm:t>
        <a:bodyPr/>
        <a:lstStyle/>
        <a:p>
          <a:endParaRPr lang="en-US"/>
        </a:p>
      </dgm:t>
    </dgm:pt>
    <dgm:pt modelId="{76B67205-85AD-4033-BD7B-BB3C66C3D88D}" type="pres">
      <dgm:prSet presAssocID="{F42351CC-9EA5-424B-8818-ECA09A997176}" presName="Name0" presStyleCnt="0">
        <dgm:presLayoutVars>
          <dgm:resizeHandles/>
        </dgm:presLayoutVars>
      </dgm:prSet>
      <dgm:spPr/>
    </dgm:pt>
    <dgm:pt modelId="{0D7A6754-409E-4A9F-A113-0F6C83923E7E}" type="pres">
      <dgm:prSet presAssocID="{276BDAA2-8A29-4F47-837A-FBCDAECA0F14}" presName="text" presStyleLbl="node1" presStyleIdx="0" presStyleCnt="6">
        <dgm:presLayoutVars>
          <dgm:bulletEnabled val="1"/>
        </dgm:presLayoutVars>
      </dgm:prSet>
      <dgm:spPr/>
      <dgm:t>
        <a:bodyPr/>
        <a:lstStyle/>
        <a:p>
          <a:endParaRPr lang="en-US"/>
        </a:p>
      </dgm:t>
    </dgm:pt>
    <dgm:pt modelId="{8982D0A0-1ED0-48D7-9056-4A7ACE98983B}" type="pres">
      <dgm:prSet presAssocID="{B01FD803-3F0C-42CB-99E8-31D8A78DDBA4}" presName="space" presStyleCnt="0"/>
      <dgm:spPr/>
    </dgm:pt>
    <dgm:pt modelId="{B5DAB2F1-AB55-488C-9CFA-DE52A6FCFC1D}" type="pres">
      <dgm:prSet presAssocID="{C0D5A54A-004C-4AF7-882D-5EEEE8F98AD4}" presName="text" presStyleLbl="node1" presStyleIdx="1" presStyleCnt="6">
        <dgm:presLayoutVars>
          <dgm:bulletEnabled val="1"/>
        </dgm:presLayoutVars>
      </dgm:prSet>
      <dgm:spPr/>
      <dgm:t>
        <a:bodyPr/>
        <a:lstStyle/>
        <a:p>
          <a:endParaRPr lang="en-US"/>
        </a:p>
      </dgm:t>
    </dgm:pt>
    <dgm:pt modelId="{38377C6D-40D0-441E-AF99-F0A4C8034DD7}" type="pres">
      <dgm:prSet presAssocID="{C333A1EC-0710-4AF0-8551-001396CA86F4}" presName="space" presStyleCnt="0"/>
      <dgm:spPr/>
    </dgm:pt>
    <dgm:pt modelId="{8B600DB2-1235-4845-9CA1-6E6764E847B5}" type="pres">
      <dgm:prSet presAssocID="{DCDC423B-9829-4D17-96AD-58815F336CD2}" presName="text" presStyleLbl="node1" presStyleIdx="2" presStyleCnt="6">
        <dgm:presLayoutVars>
          <dgm:bulletEnabled val="1"/>
        </dgm:presLayoutVars>
      </dgm:prSet>
      <dgm:spPr/>
      <dgm:t>
        <a:bodyPr/>
        <a:lstStyle/>
        <a:p>
          <a:endParaRPr lang="en-US"/>
        </a:p>
      </dgm:t>
    </dgm:pt>
    <dgm:pt modelId="{2AC95060-65D3-4C3E-8881-C36282F311F5}" type="pres">
      <dgm:prSet presAssocID="{9C3F1B0B-D9DF-46E3-BEB9-FA7F22573A0E}" presName="space" presStyleCnt="0"/>
      <dgm:spPr/>
    </dgm:pt>
    <dgm:pt modelId="{8468F683-A0E1-45B4-8D36-EFF0C3423545}" type="pres">
      <dgm:prSet presAssocID="{0B18796C-70AA-48E5-AC38-B63268BAACF0}" presName="text" presStyleLbl="node1" presStyleIdx="3" presStyleCnt="6">
        <dgm:presLayoutVars>
          <dgm:bulletEnabled val="1"/>
        </dgm:presLayoutVars>
      </dgm:prSet>
      <dgm:spPr/>
      <dgm:t>
        <a:bodyPr/>
        <a:lstStyle/>
        <a:p>
          <a:endParaRPr lang="en-US"/>
        </a:p>
      </dgm:t>
    </dgm:pt>
    <dgm:pt modelId="{34F0D224-0426-4286-A4A3-670573078CDC}" type="pres">
      <dgm:prSet presAssocID="{96E98E98-1BE3-4E52-AFCF-1F6D80A35111}" presName="space" presStyleCnt="0"/>
      <dgm:spPr/>
    </dgm:pt>
    <dgm:pt modelId="{D9DC9D7D-13B2-45DA-BD7F-E5876EA1703B}" type="pres">
      <dgm:prSet presAssocID="{DFD4589E-D6AC-43E5-8A6A-A4572207A10B}" presName="text" presStyleLbl="node1" presStyleIdx="4" presStyleCnt="6">
        <dgm:presLayoutVars>
          <dgm:bulletEnabled val="1"/>
        </dgm:presLayoutVars>
      </dgm:prSet>
      <dgm:spPr/>
      <dgm:t>
        <a:bodyPr/>
        <a:lstStyle/>
        <a:p>
          <a:endParaRPr lang="en-US"/>
        </a:p>
      </dgm:t>
    </dgm:pt>
    <dgm:pt modelId="{21D91AF5-BE73-461D-8002-42E5BFEC3BF4}" type="pres">
      <dgm:prSet presAssocID="{AD155EBF-C5E2-42BC-84EC-3E7451D30236}" presName="space" presStyleCnt="0"/>
      <dgm:spPr/>
    </dgm:pt>
    <dgm:pt modelId="{1B7FD234-902C-4141-AD62-16146FDB3802}" type="pres">
      <dgm:prSet presAssocID="{EAE00252-4C9A-4869-AB71-7F562251AD0B}" presName="text" presStyleLbl="node1" presStyleIdx="5" presStyleCnt="6">
        <dgm:presLayoutVars>
          <dgm:bulletEnabled val="1"/>
        </dgm:presLayoutVars>
      </dgm:prSet>
      <dgm:spPr/>
      <dgm:t>
        <a:bodyPr/>
        <a:lstStyle/>
        <a:p>
          <a:endParaRPr lang="en-US"/>
        </a:p>
      </dgm:t>
    </dgm:pt>
  </dgm:ptLst>
  <dgm:cxnLst>
    <dgm:cxn modelId="{D1F5FED6-5170-4BAA-BF83-1DA6F7F8D83C}" type="presOf" srcId="{276BDAA2-8A29-4F47-837A-FBCDAECA0F14}" destId="{0D7A6754-409E-4A9F-A113-0F6C83923E7E}" srcOrd="0" destOrd="0" presId="urn:diagrams.loki3.com/VaryingWidthList"/>
    <dgm:cxn modelId="{B30D6757-92D7-4F99-B71B-27024F74FFF5}" srcId="{F42351CC-9EA5-424B-8818-ECA09A997176}" destId="{EAE00252-4C9A-4869-AB71-7F562251AD0B}" srcOrd="5" destOrd="0" parTransId="{EA34A0D3-FDC3-4786-9FDA-C14223E567C1}" sibTransId="{C64B3F9C-79AC-465D-A0CF-20D7161B1E00}"/>
    <dgm:cxn modelId="{9F0BA136-A9F7-4709-9FC4-7EF86C9755C5}" srcId="{F42351CC-9EA5-424B-8818-ECA09A997176}" destId="{276BDAA2-8A29-4F47-837A-FBCDAECA0F14}" srcOrd="0" destOrd="0" parTransId="{418C1699-7DFA-4F31-9DCA-65F9557863E9}" sibTransId="{B01FD803-3F0C-42CB-99E8-31D8A78DDBA4}"/>
    <dgm:cxn modelId="{ABEAF6A6-5BD4-4FC7-B594-49F9C6535332}" srcId="{F42351CC-9EA5-424B-8818-ECA09A997176}" destId="{DCDC423B-9829-4D17-96AD-58815F336CD2}" srcOrd="2" destOrd="0" parTransId="{0236AE27-8359-49B7-BA75-8BD98DA3E1B7}" sibTransId="{9C3F1B0B-D9DF-46E3-BEB9-FA7F22573A0E}"/>
    <dgm:cxn modelId="{985DFFAD-104F-443D-BD64-405E2C4AFF42}" type="presOf" srcId="{EAE00252-4C9A-4869-AB71-7F562251AD0B}" destId="{1B7FD234-902C-4141-AD62-16146FDB3802}" srcOrd="0" destOrd="0" presId="urn:diagrams.loki3.com/VaryingWidthList"/>
    <dgm:cxn modelId="{1CA1AFFE-3876-4785-9DE0-B902D80B85E9}" srcId="{F42351CC-9EA5-424B-8818-ECA09A997176}" destId="{0B18796C-70AA-48E5-AC38-B63268BAACF0}" srcOrd="3" destOrd="0" parTransId="{4D7F5F55-3000-4244-BCB2-7D8B4BE9ACFD}" sibTransId="{96E98E98-1BE3-4E52-AFCF-1F6D80A35111}"/>
    <dgm:cxn modelId="{69E2B5F1-A623-45F7-8B8B-15188859748A}" type="presOf" srcId="{DCDC423B-9829-4D17-96AD-58815F336CD2}" destId="{8B600DB2-1235-4845-9CA1-6E6764E847B5}" srcOrd="0" destOrd="0" presId="urn:diagrams.loki3.com/VaryingWidthList"/>
    <dgm:cxn modelId="{63CAFE5D-F844-4C9B-954E-BFA20BE949DF}" type="presOf" srcId="{DFD4589E-D6AC-43E5-8A6A-A4572207A10B}" destId="{D9DC9D7D-13B2-45DA-BD7F-E5876EA1703B}" srcOrd="0" destOrd="0" presId="urn:diagrams.loki3.com/VaryingWidthList"/>
    <dgm:cxn modelId="{DC33ED2A-7A11-43A4-BD9B-389155A6BEFC}" type="presOf" srcId="{F42351CC-9EA5-424B-8818-ECA09A997176}" destId="{76B67205-85AD-4033-BD7B-BB3C66C3D88D}" srcOrd="0" destOrd="0" presId="urn:diagrams.loki3.com/VaryingWidthList"/>
    <dgm:cxn modelId="{07157112-E5EA-4024-8468-3AE9776FAA95}" type="presOf" srcId="{C0D5A54A-004C-4AF7-882D-5EEEE8F98AD4}" destId="{B5DAB2F1-AB55-488C-9CFA-DE52A6FCFC1D}" srcOrd="0" destOrd="0" presId="urn:diagrams.loki3.com/VaryingWidthList"/>
    <dgm:cxn modelId="{AA9A83B5-D476-4C6A-91A6-78FE29B061EF}" srcId="{F42351CC-9EA5-424B-8818-ECA09A997176}" destId="{C0D5A54A-004C-4AF7-882D-5EEEE8F98AD4}" srcOrd="1" destOrd="0" parTransId="{A730770F-5990-4957-B093-C884EFD2EC2A}" sibTransId="{C333A1EC-0710-4AF0-8551-001396CA86F4}"/>
    <dgm:cxn modelId="{D4DBF96C-3327-4E8A-ADED-7BCD8446BF44}" srcId="{F42351CC-9EA5-424B-8818-ECA09A997176}" destId="{DFD4589E-D6AC-43E5-8A6A-A4572207A10B}" srcOrd="4" destOrd="0" parTransId="{FB453AA7-059A-48D7-9BEA-072C47C9D5D2}" sibTransId="{AD155EBF-C5E2-42BC-84EC-3E7451D30236}"/>
    <dgm:cxn modelId="{F0A973B4-0ED6-4C1D-8809-9172C6546929}" type="presOf" srcId="{0B18796C-70AA-48E5-AC38-B63268BAACF0}" destId="{8468F683-A0E1-45B4-8D36-EFF0C3423545}" srcOrd="0" destOrd="0" presId="urn:diagrams.loki3.com/VaryingWidthList"/>
    <dgm:cxn modelId="{07CC3AF0-BDAB-415F-B5A5-E35532915E5C}" type="presParOf" srcId="{76B67205-85AD-4033-BD7B-BB3C66C3D88D}" destId="{0D7A6754-409E-4A9F-A113-0F6C83923E7E}" srcOrd="0" destOrd="0" presId="urn:diagrams.loki3.com/VaryingWidthList"/>
    <dgm:cxn modelId="{5BB79E65-B977-4390-A375-A463A324F73F}" type="presParOf" srcId="{76B67205-85AD-4033-BD7B-BB3C66C3D88D}" destId="{8982D0A0-1ED0-48D7-9056-4A7ACE98983B}" srcOrd="1" destOrd="0" presId="urn:diagrams.loki3.com/VaryingWidthList"/>
    <dgm:cxn modelId="{8FD7A3AE-582F-41AC-BC56-85EF8EF34598}" type="presParOf" srcId="{76B67205-85AD-4033-BD7B-BB3C66C3D88D}" destId="{B5DAB2F1-AB55-488C-9CFA-DE52A6FCFC1D}" srcOrd="2" destOrd="0" presId="urn:diagrams.loki3.com/VaryingWidthList"/>
    <dgm:cxn modelId="{2071E16B-F028-4670-AC72-0FDACADF8952}" type="presParOf" srcId="{76B67205-85AD-4033-BD7B-BB3C66C3D88D}" destId="{38377C6D-40D0-441E-AF99-F0A4C8034DD7}" srcOrd="3" destOrd="0" presId="urn:diagrams.loki3.com/VaryingWidthList"/>
    <dgm:cxn modelId="{CF5A20A4-E53C-490C-9854-AF0AB2F9D5EA}" type="presParOf" srcId="{76B67205-85AD-4033-BD7B-BB3C66C3D88D}" destId="{8B600DB2-1235-4845-9CA1-6E6764E847B5}" srcOrd="4" destOrd="0" presId="urn:diagrams.loki3.com/VaryingWidthList"/>
    <dgm:cxn modelId="{71CBD275-41DF-4BC4-A41E-2FF9C8D566C6}" type="presParOf" srcId="{76B67205-85AD-4033-BD7B-BB3C66C3D88D}" destId="{2AC95060-65D3-4C3E-8881-C36282F311F5}" srcOrd="5" destOrd="0" presId="urn:diagrams.loki3.com/VaryingWidthList"/>
    <dgm:cxn modelId="{3751759E-042F-42A0-B509-5D3B377D8DA6}" type="presParOf" srcId="{76B67205-85AD-4033-BD7B-BB3C66C3D88D}" destId="{8468F683-A0E1-45B4-8D36-EFF0C3423545}" srcOrd="6" destOrd="0" presId="urn:diagrams.loki3.com/VaryingWidthList"/>
    <dgm:cxn modelId="{DC9954C3-E051-495C-B9B3-AF51FEA162C4}" type="presParOf" srcId="{76B67205-85AD-4033-BD7B-BB3C66C3D88D}" destId="{34F0D224-0426-4286-A4A3-670573078CDC}" srcOrd="7" destOrd="0" presId="urn:diagrams.loki3.com/VaryingWidthList"/>
    <dgm:cxn modelId="{74D66E44-A82F-4186-986D-A8880336CFFC}" type="presParOf" srcId="{76B67205-85AD-4033-BD7B-BB3C66C3D88D}" destId="{D9DC9D7D-13B2-45DA-BD7F-E5876EA1703B}" srcOrd="8" destOrd="0" presId="urn:diagrams.loki3.com/VaryingWidthList"/>
    <dgm:cxn modelId="{D6E97968-F638-4DDB-BD7D-E43D392B1BA3}" type="presParOf" srcId="{76B67205-85AD-4033-BD7B-BB3C66C3D88D}" destId="{21D91AF5-BE73-461D-8002-42E5BFEC3BF4}" srcOrd="9" destOrd="0" presId="urn:diagrams.loki3.com/VaryingWidthList"/>
    <dgm:cxn modelId="{91303D16-AC57-4ED2-85B7-E81BDE5B134B}" type="presParOf" srcId="{76B67205-85AD-4033-BD7B-BB3C66C3D88D}" destId="{1B7FD234-902C-4141-AD62-16146FDB3802}" srcOrd="10"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593C0-A2A0-4B6A-8161-9B70E88B6E06}">
      <dsp:nvSpPr>
        <dsp:cNvPr id="0" name=""/>
        <dsp:cNvSpPr/>
      </dsp:nvSpPr>
      <dsp:spPr>
        <a:xfrm rot="10800000">
          <a:off x="0" y="0"/>
          <a:ext cx="6272634" cy="834441"/>
        </a:xfrm>
        <a:prstGeom prst="trapezoid">
          <a:avLst>
            <a:gd name="adj" fmla="val 75172"/>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Eliminación</a:t>
          </a:r>
          <a:endParaRPr lang="en-US" sz="1800" kern="1200" dirty="0"/>
        </a:p>
      </dsp:txBody>
      <dsp:txXfrm rot="-10800000">
        <a:off x="1097710" y="0"/>
        <a:ext cx="4077212" cy="834441"/>
      </dsp:txXfrm>
    </dsp:sp>
    <dsp:sp modelId="{83C0F110-53B4-4292-8487-F628AAF150EB}">
      <dsp:nvSpPr>
        <dsp:cNvPr id="0" name=""/>
        <dsp:cNvSpPr/>
      </dsp:nvSpPr>
      <dsp:spPr>
        <a:xfrm rot="10800000">
          <a:off x="627263" y="834441"/>
          <a:ext cx="5018107" cy="834441"/>
        </a:xfrm>
        <a:prstGeom prst="trapezoid">
          <a:avLst>
            <a:gd name="adj" fmla="val 75172"/>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Substitución</a:t>
          </a:r>
          <a:endParaRPr lang="en-US" sz="1800" kern="1200" dirty="0"/>
        </a:p>
      </dsp:txBody>
      <dsp:txXfrm rot="-10800000">
        <a:off x="1505432" y="834441"/>
        <a:ext cx="3261769" cy="834441"/>
      </dsp:txXfrm>
    </dsp:sp>
    <dsp:sp modelId="{5107B95A-550A-4C19-9A1A-BDCC9C79D8E9}">
      <dsp:nvSpPr>
        <dsp:cNvPr id="0" name=""/>
        <dsp:cNvSpPr/>
      </dsp:nvSpPr>
      <dsp:spPr>
        <a:xfrm rot="10800000">
          <a:off x="1254526" y="1668882"/>
          <a:ext cx="3763580" cy="834441"/>
        </a:xfrm>
        <a:prstGeom prst="trapezoid">
          <a:avLst>
            <a:gd name="adj" fmla="val 75172"/>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Controles de maquinaria</a:t>
          </a:r>
          <a:endParaRPr lang="en-US" sz="1800" kern="1200" dirty="0"/>
        </a:p>
      </dsp:txBody>
      <dsp:txXfrm rot="-10800000">
        <a:off x="1913153" y="1668882"/>
        <a:ext cx="2446327" cy="834441"/>
      </dsp:txXfrm>
    </dsp:sp>
    <dsp:sp modelId="{3729328F-7B69-49F7-B5F1-8DCE7A3B9E44}">
      <dsp:nvSpPr>
        <dsp:cNvPr id="0" name=""/>
        <dsp:cNvSpPr/>
      </dsp:nvSpPr>
      <dsp:spPr>
        <a:xfrm rot="10800000">
          <a:off x="1881790" y="2503322"/>
          <a:ext cx="2509053" cy="834441"/>
        </a:xfrm>
        <a:prstGeom prst="trapezoid">
          <a:avLst>
            <a:gd name="adj" fmla="val 75172"/>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Controles administrativos</a:t>
          </a:r>
          <a:endParaRPr lang="en-US" sz="1800" kern="1200" dirty="0"/>
        </a:p>
      </dsp:txBody>
      <dsp:txXfrm rot="-10800000">
        <a:off x="2320874" y="2503322"/>
        <a:ext cx="1630884" cy="834441"/>
      </dsp:txXfrm>
    </dsp:sp>
    <dsp:sp modelId="{8EE9F3E5-D668-4208-91D6-74538B3C1684}">
      <dsp:nvSpPr>
        <dsp:cNvPr id="0" name=""/>
        <dsp:cNvSpPr/>
      </dsp:nvSpPr>
      <dsp:spPr>
        <a:xfrm rot="10800000">
          <a:off x="2509053" y="3337764"/>
          <a:ext cx="1254526" cy="834441"/>
        </a:xfrm>
        <a:prstGeom prst="trapezoid">
          <a:avLst>
            <a:gd name="adj" fmla="val 75172"/>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PPE</a:t>
          </a:r>
          <a:endParaRPr lang="en-US" sz="1800" kern="1200" dirty="0"/>
        </a:p>
      </dsp:txBody>
      <dsp:txXfrm rot="-10800000">
        <a:off x="2509053" y="3337764"/>
        <a:ext cx="1254526" cy="834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9DE56-D3E5-4C9E-810E-3C029B169FFA}">
      <dsp:nvSpPr>
        <dsp:cNvPr id="0" name=""/>
        <dsp:cNvSpPr/>
      </dsp:nvSpPr>
      <dsp:spPr>
        <a:xfrm>
          <a:off x="137068" y="2025"/>
          <a:ext cx="1080000" cy="88577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s-MX" sz="2200" kern="1200" dirty="0" smtClean="0"/>
            <a:t>Lo más efectivo </a:t>
          </a:r>
          <a:endParaRPr lang="en-US" sz="2200" kern="1200" dirty="0"/>
        </a:p>
      </dsp:txBody>
      <dsp:txXfrm>
        <a:off x="137068" y="2025"/>
        <a:ext cx="1080000" cy="885778"/>
      </dsp:txXfrm>
    </dsp:sp>
    <dsp:sp modelId="{3351FFBD-C819-4F84-AD62-904B54F63E0D}">
      <dsp:nvSpPr>
        <dsp:cNvPr id="0" name=""/>
        <dsp:cNvSpPr/>
      </dsp:nvSpPr>
      <dsp:spPr>
        <a:xfrm>
          <a:off x="317068" y="932093"/>
          <a:ext cx="720000" cy="88577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endParaRPr lang="en-US" sz="2200" kern="1200" dirty="0"/>
        </a:p>
      </dsp:txBody>
      <dsp:txXfrm>
        <a:off x="317068" y="932093"/>
        <a:ext cx="720000" cy="885778"/>
      </dsp:txXfrm>
    </dsp:sp>
    <dsp:sp modelId="{D85C43F1-46D7-43F5-95B0-AEDAFE1A66DB}">
      <dsp:nvSpPr>
        <dsp:cNvPr id="0" name=""/>
        <dsp:cNvSpPr/>
      </dsp:nvSpPr>
      <dsp:spPr>
        <a:xfrm>
          <a:off x="317068" y="1862160"/>
          <a:ext cx="720000" cy="88577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endParaRPr lang="en-US" sz="2200" kern="1200" dirty="0"/>
        </a:p>
      </dsp:txBody>
      <dsp:txXfrm>
        <a:off x="317068" y="1862160"/>
        <a:ext cx="720000" cy="885778"/>
      </dsp:txXfrm>
    </dsp:sp>
    <dsp:sp modelId="{DCA182EC-CC7F-4293-8F88-983ACE53CBEA}">
      <dsp:nvSpPr>
        <dsp:cNvPr id="0" name=""/>
        <dsp:cNvSpPr/>
      </dsp:nvSpPr>
      <dsp:spPr>
        <a:xfrm>
          <a:off x="317068" y="2792228"/>
          <a:ext cx="720000" cy="88577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endParaRPr lang="en-US" sz="2200" kern="1200" dirty="0"/>
        </a:p>
      </dsp:txBody>
      <dsp:txXfrm>
        <a:off x="317068" y="2792228"/>
        <a:ext cx="720000" cy="885778"/>
      </dsp:txXfrm>
    </dsp:sp>
    <dsp:sp modelId="{AA1DA1FF-0D34-4AAB-A57A-A3DE9FDEC91C}">
      <dsp:nvSpPr>
        <dsp:cNvPr id="0" name=""/>
        <dsp:cNvSpPr/>
      </dsp:nvSpPr>
      <dsp:spPr>
        <a:xfrm>
          <a:off x="2068" y="3722295"/>
          <a:ext cx="1350000" cy="88577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s-MX" sz="2200" kern="1200" dirty="0" smtClean="0"/>
            <a:t>Lo menos efectivo</a:t>
          </a:r>
          <a:endParaRPr lang="en-US" sz="2200" kern="1200" dirty="0"/>
        </a:p>
      </dsp:txBody>
      <dsp:txXfrm>
        <a:off x="2068" y="3722295"/>
        <a:ext cx="1350000" cy="885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24483-1B31-4F7C-ADC4-C5D052FFC352}">
      <dsp:nvSpPr>
        <dsp:cNvPr id="0" name=""/>
        <dsp:cNvSpPr/>
      </dsp:nvSpPr>
      <dsp:spPr>
        <a:xfrm>
          <a:off x="271381" y="1834"/>
          <a:ext cx="922500" cy="8018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s-MX" sz="1300" kern="1200" dirty="0" smtClean="0">
              <a:solidFill>
                <a:schemeClr val="tx1"/>
              </a:solidFill>
            </a:rPr>
            <a:t>Remover físicamente el peligro</a:t>
          </a:r>
          <a:endParaRPr lang="en-US" sz="1300" kern="1200" dirty="0">
            <a:solidFill>
              <a:schemeClr val="tx1"/>
            </a:solidFill>
          </a:endParaRPr>
        </a:p>
      </dsp:txBody>
      <dsp:txXfrm>
        <a:off x="271381" y="1834"/>
        <a:ext cx="922500" cy="801867"/>
      </dsp:txXfrm>
    </dsp:sp>
    <dsp:sp modelId="{21A1ACD7-ACC0-4A65-A14C-FE0C4EF018F0}">
      <dsp:nvSpPr>
        <dsp:cNvPr id="0" name=""/>
        <dsp:cNvSpPr/>
      </dsp:nvSpPr>
      <dsp:spPr>
        <a:xfrm>
          <a:off x="248881" y="843794"/>
          <a:ext cx="967500" cy="8018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s-MX" sz="1300" kern="1200" dirty="0" smtClean="0">
              <a:solidFill>
                <a:schemeClr val="tx1"/>
              </a:solidFill>
            </a:rPr>
            <a:t>Reemplazar el peligro</a:t>
          </a:r>
          <a:endParaRPr lang="en-US" sz="1300" kern="1200" dirty="0">
            <a:solidFill>
              <a:schemeClr val="tx1"/>
            </a:solidFill>
          </a:endParaRPr>
        </a:p>
      </dsp:txBody>
      <dsp:txXfrm>
        <a:off x="248881" y="843794"/>
        <a:ext cx="967500" cy="801867"/>
      </dsp:txXfrm>
    </dsp:sp>
    <dsp:sp modelId="{A72CD11D-64FE-421E-B73E-D0971CE52097}">
      <dsp:nvSpPr>
        <dsp:cNvPr id="0" name=""/>
        <dsp:cNvSpPr/>
      </dsp:nvSpPr>
      <dsp:spPr>
        <a:xfrm>
          <a:off x="372631" y="1685755"/>
          <a:ext cx="720000" cy="8018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s-MX" sz="1300" kern="1200" dirty="0" smtClean="0">
              <a:solidFill>
                <a:schemeClr val="tx1"/>
              </a:solidFill>
            </a:rPr>
            <a:t>Aislar a la gente del peligro</a:t>
          </a:r>
          <a:endParaRPr lang="en-US" sz="1300" kern="1200" dirty="0">
            <a:solidFill>
              <a:schemeClr val="tx1"/>
            </a:solidFill>
          </a:endParaRPr>
        </a:p>
      </dsp:txBody>
      <dsp:txXfrm>
        <a:off x="372631" y="1685755"/>
        <a:ext cx="720000" cy="801867"/>
      </dsp:txXfrm>
    </dsp:sp>
    <dsp:sp modelId="{F0CB3F4F-7F21-4104-88E6-0FA32FF56F3E}">
      <dsp:nvSpPr>
        <dsp:cNvPr id="0" name=""/>
        <dsp:cNvSpPr/>
      </dsp:nvSpPr>
      <dsp:spPr>
        <a:xfrm>
          <a:off x="260131" y="2527716"/>
          <a:ext cx="945000" cy="80186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s-MX" sz="1300" kern="1200" dirty="0" smtClean="0">
              <a:solidFill>
                <a:schemeClr val="tx1"/>
              </a:solidFill>
            </a:rPr>
            <a:t>Cambiar la forma como la gente trabajo</a:t>
          </a:r>
          <a:endParaRPr lang="en-US" sz="1300" kern="1200" dirty="0">
            <a:solidFill>
              <a:schemeClr val="tx1"/>
            </a:solidFill>
          </a:endParaRPr>
        </a:p>
      </dsp:txBody>
      <dsp:txXfrm>
        <a:off x="260131" y="2527716"/>
        <a:ext cx="945000" cy="801867"/>
      </dsp:txXfrm>
    </dsp:sp>
    <dsp:sp modelId="{877D0EF6-ABFD-4DA8-AEBF-7D457AAA8824}">
      <dsp:nvSpPr>
        <dsp:cNvPr id="0" name=""/>
        <dsp:cNvSpPr/>
      </dsp:nvSpPr>
      <dsp:spPr>
        <a:xfrm>
          <a:off x="57631" y="3369677"/>
          <a:ext cx="1350000" cy="80186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s-MX" sz="1300" kern="1200" dirty="0" smtClean="0">
              <a:solidFill>
                <a:schemeClr val="tx1"/>
              </a:solidFill>
            </a:rPr>
            <a:t>Proteger a la gente con equipo de protección personal</a:t>
          </a:r>
          <a:endParaRPr lang="en-US" sz="1300" kern="1200" dirty="0">
            <a:solidFill>
              <a:schemeClr val="tx1"/>
            </a:solidFill>
          </a:endParaRPr>
        </a:p>
      </dsp:txBody>
      <dsp:txXfrm>
        <a:off x="57631" y="3369677"/>
        <a:ext cx="1350000" cy="8018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A6754-409E-4A9F-A113-0F6C83923E7E}">
      <dsp:nvSpPr>
        <dsp:cNvPr id="0" name=""/>
        <dsp:cNvSpPr/>
      </dsp:nvSpPr>
      <dsp:spPr>
        <a:xfrm>
          <a:off x="163955" y="868"/>
          <a:ext cx="2655000" cy="50543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1. Palabra de </a:t>
          </a:r>
          <a:r>
            <a:rPr lang="en-US" sz="1700" kern="1200" dirty="0" err="1" smtClean="0">
              <a:solidFill>
                <a:schemeClr val="tx1"/>
              </a:solidFill>
            </a:rPr>
            <a:t>señalización</a:t>
          </a:r>
          <a:endParaRPr lang="en-US" sz="1700" kern="1200" dirty="0">
            <a:solidFill>
              <a:schemeClr val="tx1"/>
            </a:solidFill>
          </a:endParaRPr>
        </a:p>
      </dsp:txBody>
      <dsp:txXfrm>
        <a:off x="163955" y="868"/>
        <a:ext cx="2655000" cy="505435"/>
      </dsp:txXfrm>
    </dsp:sp>
    <dsp:sp modelId="{B5DAB2F1-AB55-488C-9CFA-DE52A6FCFC1D}">
      <dsp:nvSpPr>
        <dsp:cNvPr id="0" name=""/>
        <dsp:cNvSpPr/>
      </dsp:nvSpPr>
      <dsp:spPr>
        <a:xfrm>
          <a:off x="658956" y="531575"/>
          <a:ext cx="1665000" cy="50543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2. </a:t>
          </a:r>
          <a:r>
            <a:rPr lang="en-US" sz="1700" kern="1200" dirty="0" err="1" smtClean="0">
              <a:solidFill>
                <a:schemeClr val="tx1"/>
              </a:solidFill>
            </a:rPr>
            <a:t>Símbolo</a:t>
          </a:r>
          <a:r>
            <a:rPr lang="en-US" sz="1700" kern="1200" dirty="0" smtClean="0">
              <a:solidFill>
                <a:schemeClr val="tx1"/>
              </a:solidFill>
            </a:rPr>
            <a:t> GHS </a:t>
          </a:r>
          <a:endParaRPr lang="en-US" sz="1700" kern="1200" dirty="0">
            <a:solidFill>
              <a:schemeClr val="tx1"/>
            </a:solidFill>
          </a:endParaRPr>
        </a:p>
      </dsp:txBody>
      <dsp:txXfrm>
        <a:off x="658956" y="531575"/>
        <a:ext cx="1665000" cy="505435"/>
      </dsp:txXfrm>
    </dsp:sp>
    <dsp:sp modelId="{8B600DB2-1235-4845-9CA1-6E6764E847B5}">
      <dsp:nvSpPr>
        <dsp:cNvPr id="0" name=""/>
        <dsp:cNvSpPr/>
      </dsp:nvSpPr>
      <dsp:spPr>
        <a:xfrm>
          <a:off x="73955" y="1062281"/>
          <a:ext cx="2835000" cy="50543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3. </a:t>
          </a:r>
          <a:r>
            <a:rPr lang="en-US" sz="1700" kern="1200" dirty="0" err="1" smtClean="0">
              <a:solidFill>
                <a:schemeClr val="tx1"/>
              </a:solidFill>
            </a:rPr>
            <a:t>Información</a:t>
          </a:r>
          <a:r>
            <a:rPr lang="en-US" sz="1700" kern="1200" dirty="0" smtClean="0">
              <a:solidFill>
                <a:schemeClr val="tx1"/>
              </a:solidFill>
            </a:rPr>
            <a:t> del </a:t>
          </a:r>
          <a:r>
            <a:rPr lang="en-US" sz="1700" kern="1200" dirty="0" err="1" smtClean="0">
              <a:solidFill>
                <a:schemeClr val="tx1"/>
              </a:solidFill>
            </a:rPr>
            <a:t>fabricante</a:t>
          </a:r>
          <a:endParaRPr lang="en-US" sz="1700" kern="1200" dirty="0">
            <a:solidFill>
              <a:schemeClr val="tx1"/>
            </a:solidFill>
          </a:endParaRPr>
        </a:p>
      </dsp:txBody>
      <dsp:txXfrm>
        <a:off x="73955" y="1062281"/>
        <a:ext cx="2835000" cy="505435"/>
      </dsp:txXfrm>
    </dsp:sp>
    <dsp:sp modelId="{8468F683-A0E1-45B4-8D36-EFF0C3423545}">
      <dsp:nvSpPr>
        <dsp:cNvPr id="0" name=""/>
        <dsp:cNvSpPr/>
      </dsp:nvSpPr>
      <dsp:spPr>
        <a:xfrm>
          <a:off x="6455" y="1592988"/>
          <a:ext cx="2970000" cy="50543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4. </a:t>
          </a:r>
          <a:r>
            <a:rPr lang="en-US" sz="1700" kern="1200" dirty="0" err="1" smtClean="0">
              <a:solidFill>
                <a:schemeClr val="tx1"/>
              </a:solidFill>
            </a:rPr>
            <a:t>Declaración</a:t>
          </a:r>
          <a:r>
            <a:rPr lang="en-US" sz="1700" kern="1200" dirty="0" smtClean="0">
              <a:solidFill>
                <a:schemeClr val="tx1"/>
              </a:solidFill>
            </a:rPr>
            <a:t> de </a:t>
          </a:r>
          <a:r>
            <a:rPr lang="en-US" sz="1700" kern="1200" dirty="0" err="1" smtClean="0">
              <a:solidFill>
                <a:schemeClr val="tx1"/>
              </a:solidFill>
            </a:rPr>
            <a:t>precaución</a:t>
          </a:r>
          <a:endParaRPr lang="en-US" sz="1700" kern="1200" dirty="0">
            <a:solidFill>
              <a:schemeClr val="tx1"/>
            </a:solidFill>
          </a:endParaRPr>
        </a:p>
      </dsp:txBody>
      <dsp:txXfrm>
        <a:off x="6455" y="1592988"/>
        <a:ext cx="2970000" cy="505435"/>
      </dsp:txXfrm>
    </dsp:sp>
    <dsp:sp modelId="{D9DC9D7D-13B2-45DA-BD7F-E5876EA1703B}">
      <dsp:nvSpPr>
        <dsp:cNvPr id="0" name=""/>
        <dsp:cNvSpPr/>
      </dsp:nvSpPr>
      <dsp:spPr>
        <a:xfrm>
          <a:off x="208955" y="2123695"/>
          <a:ext cx="2565000" cy="50543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5. </a:t>
          </a:r>
          <a:r>
            <a:rPr lang="en-US" sz="1700" kern="1200" dirty="0" err="1" smtClean="0">
              <a:solidFill>
                <a:schemeClr val="tx1"/>
              </a:solidFill>
            </a:rPr>
            <a:t>Declaración</a:t>
          </a:r>
          <a:r>
            <a:rPr lang="en-US" sz="1700" kern="1200" dirty="0" smtClean="0">
              <a:solidFill>
                <a:schemeClr val="tx1"/>
              </a:solidFill>
            </a:rPr>
            <a:t> del </a:t>
          </a:r>
          <a:r>
            <a:rPr lang="en-US" sz="1700" kern="1200" dirty="0" err="1" smtClean="0">
              <a:solidFill>
                <a:schemeClr val="tx1"/>
              </a:solidFill>
            </a:rPr>
            <a:t>peligro</a:t>
          </a:r>
          <a:endParaRPr lang="en-US" sz="1700" kern="1200" dirty="0">
            <a:solidFill>
              <a:schemeClr val="tx1"/>
            </a:solidFill>
          </a:endParaRPr>
        </a:p>
      </dsp:txBody>
      <dsp:txXfrm>
        <a:off x="208955" y="2123695"/>
        <a:ext cx="2565000" cy="505435"/>
      </dsp:txXfrm>
    </dsp:sp>
    <dsp:sp modelId="{1B7FD234-902C-4141-AD62-16146FDB3802}">
      <dsp:nvSpPr>
        <dsp:cNvPr id="0" name=""/>
        <dsp:cNvSpPr/>
      </dsp:nvSpPr>
      <dsp:spPr>
        <a:xfrm>
          <a:off x="298955" y="2654402"/>
          <a:ext cx="2385000" cy="50543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s-MX" sz="1700" kern="1200" dirty="0" smtClean="0">
              <a:solidFill>
                <a:schemeClr val="tx1"/>
              </a:solidFill>
            </a:rPr>
            <a:t>6. Nombre del producto</a:t>
          </a:r>
          <a:endParaRPr lang="en-US" sz="1700" kern="1200" dirty="0">
            <a:solidFill>
              <a:schemeClr val="tx1"/>
            </a:solidFill>
          </a:endParaRPr>
        </a:p>
      </dsp:txBody>
      <dsp:txXfrm>
        <a:off x="298955" y="2654402"/>
        <a:ext cx="2385000" cy="50543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587" y="-1587"/>
            <a:ext cx="2973387" cy="4587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4" name="Shape 4"/>
          <p:cNvSpPr txBox="1">
            <a:spLocks noGrp="1"/>
          </p:cNvSpPr>
          <p:nvPr>
            <p:ph type="dt" idx="10"/>
          </p:nvPr>
        </p:nvSpPr>
        <p:spPr>
          <a:xfrm>
            <a:off x="3886200" y="-1587"/>
            <a:ext cx="2973387" cy="4587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5" name="Shape 5"/>
          <p:cNvSpPr txBox="1">
            <a:spLocks noGrp="1"/>
          </p:cNvSpPr>
          <p:nvPr>
            <p:ph type="ftr" idx="11"/>
          </p:nvPr>
        </p:nvSpPr>
        <p:spPr>
          <a:xfrm>
            <a:off x="-1587" y="8721725"/>
            <a:ext cx="2973387" cy="458787"/>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6" name="Shape 6"/>
          <p:cNvSpPr txBox="1">
            <a:spLocks noGrp="1"/>
          </p:cNvSpPr>
          <p:nvPr>
            <p:ph type="sldNum" idx="12"/>
          </p:nvPr>
        </p:nvSpPr>
        <p:spPr>
          <a:xfrm>
            <a:off x="3886200" y="8721725"/>
            <a:ext cx="2973387" cy="458787"/>
          </a:xfrm>
          <a:prstGeom prst="rect">
            <a:avLst/>
          </a:prstGeom>
          <a:noFill/>
          <a:ln>
            <a:noFill/>
          </a:ln>
        </p:spPr>
        <p:txBody>
          <a:bodyPr wrap="square" lIns="19050" tIns="0" rIns="19050" bIns="0" anchor="b" anchorCtr="0">
            <a:noAutofit/>
          </a:bodyPr>
          <a:lstStyle/>
          <a:p>
            <a:pPr marL="0" marR="0" lvl="0" indent="-63500" algn="r" rtl="0">
              <a:lnSpc>
                <a:spcPct val="100000"/>
              </a:lnSpc>
              <a:spcBef>
                <a:spcPts val="0"/>
              </a:spcBef>
              <a:spcAft>
                <a:spcPts val="0"/>
              </a:spcAft>
              <a:buClr>
                <a:srgbClr val="000000"/>
              </a:buClr>
              <a:buSzPts val="1000"/>
              <a:buFont typeface="Times New Roman"/>
              <a:buNone/>
            </a:pPr>
            <a:fld id="{00000000-1234-1234-1234-123412341234}" type="slidenum">
              <a:rPr lang="en-US" sz="1000" b="0" i="1" u="none" strike="noStrike" cap="none">
                <a:solidFill>
                  <a:srgbClr val="000000"/>
                </a:solidFill>
                <a:latin typeface="Times New Roman"/>
                <a:ea typeface="Times New Roman"/>
                <a:cs typeface="Times New Roman"/>
                <a:sym typeface="Times New Roman"/>
              </a:rPr>
              <a:t>‹#›</a:t>
            </a:fld>
            <a:endParaRPr lang="en-US" sz="1000" b="0" i="1" u="none" strike="noStrike" cap="none">
              <a:solidFill>
                <a:srgbClr val="000000"/>
              </a:solidFill>
              <a:latin typeface="Times New Roman"/>
              <a:ea typeface="Times New Roman"/>
              <a:cs typeface="Times New Roman"/>
              <a:sym typeface="Times New Roman"/>
            </a:endParaRPr>
          </a:p>
        </p:txBody>
      </p:sp>
      <p:sp>
        <p:nvSpPr>
          <p:cNvPr id="7" name="Shape 7"/>
          <p:cNvSpPr txBox="1">
            <a:spLocks noGrp="1"/>
          </p:cNvSpPr>
          <p:nvPr>
            <p:ph type="body" idx="1"/>
          </p:nvPr>
        </p:nvSpPr>
        <p:spPr>
          <a:xfrm>
            <a:off x="914400" y="4359275"/>
            <a:ext cx="5029200" cy="4132262"/>
          </a:xfrm>
          <a:prstGeom prst="rect">
            <a:avLst/>
          </a:prstGeom>
          <a:noFill/>
          <a:ln>
            <a:noFill/>
          </a:ln>
        </p:spPr>
        <p:txBody>
          <a:bodyPr wrap="square" lIns="91425" tIns="91425" rIns="91425" bIns="91425" anchor="t" anchorCtr="0"/>
          <a:lstStyle>
            <a:lvl1pPr marL="0" marR="0" lvl="0" indent="0" algn="l" rtl="0">
              <a:spcBef>
                <a:spcPts val="0"/>
              </a:spcBef>
              <a:buSzPts val="1400"/>
              <a:buNone/>
              <a:defRPr sz="1800" b="0" i="0" u="none" strike="noStrike" cap="none"/>
            </a:lvl1pPr>
            <a:lvl2pPr marL="0" marR="0" lvl="1" indent="0" algn="l" rtl="0">
              <a:spcBef>
                <a:spcPts val="0"/>
              </a:spcBef>
              <a:buSzPts val="1400"/>
              <a:buNone/>
              <a:defRPr sz="1800" b="0" i="0" u="none" strike="noStrike" cap="none"/>
            </a:lvl2pPr>
            <a:lvl3pPr marL="0" marR="0" lvl="2" indent="0" algn="l" rtl="0">
              <a:spcBef>
                <a:spcPts val="0"/>
              </a:spcBef>
              <a:buSzPts val="1400"/>
              <a:buNone/>
              <a:defRPr sz="1800" b="0" i="0" u="none" strike="noStrike" cap="none"/>
            </a:lvl3pPr>
            <a:lvl4pPr marL="0" marR="0" lvl="3" indent="0" algn="l" rtl="0">
              <a:spcBef>
                <a:spcPts val="0"/>
              </a:spcBef>
              <a:buSzPts val="1400"/>
              <a:buNone/>
              <a:defRPr sz="1800" b="0" i="0" u="none" strike="noStrike" cap="none"/>
            </a:lvl4pPr>
            <a:lvl5pPr marL="0" marR="0" lvl="4" indent="0" algn="l" rtl="0">
              <a:spcBef>
                <a:spcPts val="0"/>
              </a:spcBef>
              <a:buSzPts val="1400"/>
              <a:buNone/>
              <a:defRPr sz="1800" b="0" i="0" u="none" strike="noStrike" cap="none"/>
            </a:lvl5pPr>
            <a:lvl6pPr marL="0" marR="0" lvl="5" indent="0" algn="l" rtl="0">
              <a:spcBef>
                <a:spcPts val="0"/>
              </a:spcBef>
              <a:buSzPts val="1400"/>
              <a:buNone/>
              <a:defRPr sz="1800" b="0" i="0" u="none" strike="noStrike" cap="none"/>
            </a:lvl6pPr>
            <a:lvl7pPr marL="0" marR="0" lvl="6" indent="0" algn="l" rtl="0">
              <a:spcBef>
                <a:spcPts val="0"/>
              </a:spcBef>
              <a:buSzPts val="1400"/>
              <a:buNone/>
              <a:defRPr sz="1800" b="0" i="0" u="none" strike="noStrike" cap="none"/>
            </a:lvl7pPr>
            <a:lvl8pPr marL="0" marR="0" lvl="7" indent="0" algn="l" rtl="0">
              <a:spcBef>
                <a:spcPts val="0"/>
              </a:spcBef>
              <a:buSzPts val="1400"/>
              <a:buNone/>
              <a:defRPr sz="1800" b="0" i="0" u="none" strike="noStrike" cap="none"/>
            </a:lvl8pPr>
            <a:lvl9pPr marL="0" marR="0" lvl="8" indent="0" algn="l" rtl="0">
              <a:spcBef>
                <a:spcPts val="0"/>
              </a:spcBef>
              <a:buSzPts val="1400"/>
              <a:buNone/>
              <a:defRPr sz="1800" b="0" i="0" u="none" strike="noStrike" cap="none"/>
            </a:lvl9pPr>
          </a:lstStyle>
          <a:p>
            <a:endParaRPr/>
          </a:p>
        </p:txBody>
      </p:sp>
      <p:sp>
        <p:nvSpPr>
          <p:cNvPr id="8" name="Shape 8"/>
          <p:cNvSpPr>
            <a:spLocks noGrp="1" noRot="1" noChangeAspect="1"/>
          </p:cNvSpPr>
          <p:nvPr>
            <p:ph type="sldImg" idx="3"/>
          </p:nvPr>
        </p:nvSpPr>
        <p:spPr>
          <a:xfrm>
            <a:off x="1190625" y="731837"/>
            <a:ext cx="4476750" cy="3357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300458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none" strike="noStrike" kern="1200" cap="none" dirty="0" smtClean="0">
                <a:solidFill>
                  <a:schemeClr val="tx1"/>
                </a:solidFill>
                <a:effectLst/>
                <a:latin typeface="+mn-lt"/>
                <a:ea typeface="+mn-ea"/>
                <a:cs typeface="+mn-cs"/>
              </a:rPr>
              <a:t>La foto en esta imagen describe un almacenamiento peligroso de substancias químicas. Algunos problemas visibles son:</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Diferentes tipos de substancias químicas almacenadas juntas.</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Contenedores sin etiquetas o con etiquetas desgastadas.</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Contenedores dañados u oxidados.</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Una niebla visible sugiere presencia de una fuga. </a:t>
            </a:r>
            <a:endParaRPr lang="en-US" sz="1800" b="0" i="0" u="none" strike="noStrike" kern="1200" cap="none" dirty="0" smtClean="0">
              <a:solidFill>
                <a:schemeClr val="tx1"/>
              </a:solidFill>
              <a:effectLst/>
              <a:latin typeface="+mn-lt"/>
              <a:ea typeface="+mn-ea"/>
              <a:cs typeface="+mn-cs"/>
            </a:endParaRPr>
          </a:p>
          <a:p>
            <a:endParaRPr lang="es-MX"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a:t>
            </a:r>
          </a:p>
          <a:p>
            <a:r>
              <a:rPr lang="es-MX" sz="1800" b="0" i="0" u="none" strike="noStrike" kern="1200" cap="none" dirty="0" smtClean="0">
                <a:solidFill>
                  <a:schemeClr val="tx1"/>
                </a:solidFill>
                <a:effectLst/>
                <a:latin typeface="+mn-lt"/>
                <a:ea typeface="+mn-ea"/>
                <a:cs typeface="+mn-cs"/>
              </a:rPr>
              <a:t>Este documento PowerPoint está diseñado para concentrarse en la seguridad e identificación de peligros con substancias químicas. Cubre brevemente la jerarquía de controles de peligros y la Ley del Derecho a Saber de la OSHA. El objetivo principal de esta iniciativa de capacitación es crear prácticas de trabajo más protegidas y un ambiente de trabajo más protegido a fin de evitar enfermedades y lesiones ocupacionales. </a:t>
            </a:r>
            <a:endParaRPr lang="en-US" sz="1800" b="0" i="0" u="none" strike="noStrike" kern="1200" cap="none" dirty="0" smtClean="0">
              <a:solidFill>
                <a:schemeClr val="tx1"/>
              </a:solidFill>
              <a:effectLst/>
              <a:latin typeface="+mn-lt"/>
              <a:ea typeface="+mn-ea"/>
              <a:cs typeface="+mn-cs"/>
            </a:endParaRPr>
          </a:p>
          <a:p>
            <a:pPr marL="0" lvl="0" indent="0">
              <a:spcBef>
                <a:spcPts val="0"/>
              </a:spcBef>
              <a:buNone/>
            </a:pPr>
            <a:endParaRPr dirty="0"/>
          </a:p>
        </p:txBody>
      </p:sp>
      <p:sp>
        <p:nvSpPr>
          <p:cNvPr id="101" name="Shape 101"/>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485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1" i="0" u="none" strike="noStrike" kern="1200" cap="none" dirty="0" smtClean="0">
                <a:solidFill>
                  <a:schemeClr val="tx1"/>
                </a:solidFill>
                <a:effectLst/>
                <a:latin typeface="+mn-lt"/>
                <a:ea typeface="+mn-ea"/>
                <a:cs typeface="+mn-cs"/>
              </a:rPr>
              <a:t>Inflamable</a:t>
            </a:r>
            <a:r>
              <a:rPr lang="es-MX" sz="1800" b="0" i="0" u="none" strike="noStrike" kern="1200" cap="none" dirty="0" smtClean="0">
                <a:solidFill>
                  <a:schemeClr val="tx1"/>
                </a:solidFill>
                <a:effectLst/>
                <a:latin typeface="+mn-lt"/>
                <a:ea typeface="+mn-ea"/>
                <a:cs typeface="+mn-cs"/>
              </a:rPr>
              <a:t>: Un material que se quemará o se encenderá, causando fuego o combustión. Una sustancia química inflamable tiene un punto de inflamación de menos de 100 ° F. Un material combustible se quemará, pero para que eso suceda requerirá una llama o temperatura elevada más una chispa, y tiene un punto de inflamación superior a 100 ° F pero inferior a 200 ° F.</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Corrosivo</a:t>
            </a:r>
            <a:r>
              <a:rPr lang="es-MX" sz="1800" b="0" i="0" u="none" strike="noStrike" kern="1200" cap="none" dirty="0" smtClean="0">
                <a:solidFill>
                  <a:schemeClr val="tx1"/>
                </a:solidFill>
                <a:effectLst/>
                <a:latin typeface="+mn-lt"/>
                <a:ea typeface="+mn-ea"/>
                <a:cs typeface="+mn-cs"/>
              </a:rPr>
              <a:t>: Un producto químico que causa destrucción visible o alteraciones irreversibles en el tejido vivo por la acción química en el sitio de contacto. pH &lt;2 y pH&gt; 12.5</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Reactivo</a:t>
            </a:r>
            <a:r>
              <a:rPr lang="es-MX" sz="1800" b="0" i="0" u="none" strike="noStrike" kern="1200" cap="none" dirty="0" smtClean="0">
                <a:solidFill>
                  <a:schemeClr val="tx1"/>
                </a:solidFill>
                <a:effectLst/>
                <a:latin typeface="+mn-lt"/>
                <a:ea typeface="+mn-ea"/>
                <a:cs typeface="+mn-cs"/>
              </a:rPr>
              <a:t>: Un material que reacciona violentamente o explota en condiciones ambientales o en contacto con aire, agua u otros productos químicos.</a:t>
            </a:r>
            <a:endParaRPr lang="en-US" sz="1800" b="0" i="0" u="none" strike="noStrike" kern="1200" cap="none" dirty="0" smtClean="0">
              <a:solidFill>
                <a:schemeClr val="tx1"/>
              </a:solidFill>
              <a:effectLst/>
              <a:latin typeface="+mn-lt"/>
              <a:ea typeface="+mn-ea"/>
              <a:cs typeface="+mn-cs"/>
            </a:endParaRPr>
          </a:p>
          <a:p>
            <a:r>
              <a:rPr lang="es-MX" sz="1800" b="0" i="0" u="sng" strike="noStrike" kern="1200" cap="none" dirty="0" smtClean="0">
                <a:solidFill>
                  <a:schemeClr val="tx1"/>
                </a:solidFill>
                <a:effectLst/>
                <a:latin typeface="+mn-lt"/>
                <a:ea typeface="+mn-ea"/>
                <a:cs typeface="+mn-cs"/>
              </a:rPr>
              <a:t>Oxidantes</a:t>
            </a:r>
            <a:r>
              <a:rPr lang="es-MX" sz="1800" b="0" i="0" u="none" strike="noStrike" kern="1200" cap="none" dirty="0" smtClean="0">
                <a:solidFill>
                  <a:schemeClr val="tx1"/>
                </a:solidFill>
                <a:effectLst/>
                <a:latin typeface="+mn-lt"/>
                <a:ea typeface="+mn-ea"/>
                <a:cs typeface="+mn-cs"/>
              </a:rPr>
              <a:t>: Los materiales que tienen una fuerte reacción con materiales orgánicos, a veces lo suficientemente fuerte como para provocar incendios.</a:t>
            </a:r>
            <a:endParaRPr lang="en-US" sz="1800" b="0" i="0" u="none" strike="noStrike" kern="1200" cap="none" dirty="0">
              <a:solidFill>
                <a:schemeClr val="tx1"/>
              </a:solidFill>
              <a:effectLst/>
              <a:latin typeface="+mn-lt"/>
              <a:ea typeface="+mn-ea"/>
              <a:cs typeface="+mn-cs"/>
            </a:endParaRPr>
          </a:p>
        </p:txBody>
      </p:sp>
      <p:sp>
        <p:nvSpPr>
          <p:cNvPr id="181" name="Shape 181"/>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21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sng" strike="noStrike" kern="1200" cap="none" dirty="0" smtClean="0">
                <a:solidFill>
                  <a:schemeClr val="tx1"/>
                </a:solidFill>
                <a:effectLst/>
                <a:latin typeface="+mn-lt"/>
                <a:ea typeface="+mn-ea"/>
                <a:cs typeface="+mn-cs"/>
              </a:rPr>
              <a:t>Peróxidos orgánicos:</a:t>
            </a:r>
            <a:r>
              <a:rPr lang="es-MX" sz="1800" b="0" i="0" u="none" strike="noStrike" kern="1200" cap="none" dirty="0" smtClean="0">
                <a:solidFill>
                  <a:schemeClr val="tx1"/>
                </a:solidFill>
                <a:effectLst/>
                <a:latin typeface="+mn-lt"/>
                <a:ea typeface="+mn-ea"/>
                <a:cs typeface="+mn-cs"/>
              </a:rPr>
              <a:t> forman fricción y explosivos sensibles a los golpes.</a:t>
            </a:r>
            <a:endParaRPr lang="en-US" sz="1800" b="0" i="0" u="none" strike="noStrike" kern="1200" cap="none" dirty="0" smtClean="0">
              <a:solidFill>
                <a:schemeClr val="tx1"/>
              </a:solidFill>
              <a:effectLst/>
              <a:latin typeface="+mn-lt"/>
              <a:ea typeface="+mn-ea"/>
              <a:cs typeface="+mn-cs"/>
            </a:endParaRPr>
          </a:p>
          <a:p>
            <a:r>
              <a:rPr lang="es-MX" sz="1800" b="0" i="0" u="sng" strike="noStrike" kern="1200" cap="none" dirty="0" smtClean="0">
                <a:solidFill>
                  <a:schemeClr val="tx1"/>
                </a:solidFill>
                <a:effectLst/>
                <a:latin typeface="+mn-lt"/>
                <a:ea typeface="+mn-ea"/>
                <a:cs typeface="+mn-cs"/>
              </a:rPr>
              <a:t>Reactivo de agua: </a:t>
            </a:r>
            <a:r>
              <a:rPr lang="es-MX" sz="1800" b="0" i="0" u="none" strike="noStrike" kern="1200" cap="none" dirty="0" smtClean="0">
                <a:solidFill>
                  <a:schemeClr val="tx1"/>
                </a:solidFill>
                <a:effectLst/>
                <a:latin typeface="+mn-lt"/>
                <a:ea typeface="+mn-ea"/>
                <a:cs typeface="+mn-cs"/>
              </a:rPr>
              <a:t>reacciona violentamente con el agua.</a:t>
            </a:r>
            <a:endParaRPr lang="en-US" sz="1800" b="0" i="0" u="none" strike="noStrike" kern="1200" cap="none" dirty="0" smtClean="0">
              <a:solidFill>
                <a:schemeClr val="tx1"/>
              </a:solidFill>
              <a:effectLst/>
              <a:latin typeface="+mn-lt"/>
              <a:ea typeface="+mn-ea"/>
              <a:cs typeface="+mn-cs"/>
            </a:endParaRPr>
          </a:p>
          <a:p>
            <a:r>
              <a:rPr lang="es-MX" sz="1800" b="0" i="0" u="sng" strike="noStrike" kern="1200" cap="none" dirty="0" smtClean="0">
                <a:solidFill>
                  <a:schemeClr val="tx1"/>
                </a:solidFill>
                <a:effectLst/>
                <a:latin typeface="+mn-lt"/>
                <a:ea typeface="+mn-ea"/>
                <a:cs typeface="+mn-cs"/>
              </a:rPr>
              <a:t>Reactivo al aire (pirofórico): </a:t>
            </a:r>
            <a:r>
              <a:rPr lang="es-MX" sz="1800" b="0" i="0" u="none" strike="noStrike" kern="1200" cap="none" dirty="0" smtClean="0">
                <a:solidFill>
                  <a:schemeClr val="tx1"/>
                </a:solidFill>
                <a:effectLst/>
                <a:latin typeface="+mn-lt"/>
                <a:ea typeface="+mn-ea"/>
                <a:cs typeface="+mn-cs"/>
              </a:rPr>
              <a:t>reacciona violentamente con el aire.</a:t>
            </a:r>
            <a:endParaRPr lang="en-US" sz="1800" b="0" i="0" u="none" strike="noStrike" kern="1200" cap="none" dirty="0">
              <a:solidFill>
                <a:schemeClr val="tx1"/>
              </a:solidFill>
              <a:effectLst/>
              <a:latin typeface="+mn-lt"/>
              <a:ea typeface="+mn-ea"/>
              <a:cs typeface="+mn-cs"/>
            </a:endParaRPr>
          </a:p>
        </p:txBody>
      </p:sp>
      <p:sp>
        <p:nvSpPr>
          <p:cNvPr id="189" name="Shape 189"/>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43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1" i="0" u="none" strike="noStrike" kern="1200" cap="none" dirty="0" smtClean="0">
                <a:solidFill>
                  <a:schemeClr val="tx1"/>
                </a:solidFill>
                <a:effectLst/>
                <a:latin typeface="+mn-lt"/>
                <a:ea typeface="+mn-ea"/>
                <a:cs typeface="+mn-cs"/>
              </a:rPr>
              <a:t>Tóxico</a:t>
            </a:r>
            <a:r>
              <a:rPr lang="es-MX" sz="1800" b="0" i="0" u="none" strike="noStrike" kern="1200" cap="none" dirty="0" smtClean="0">
                <a:solidFill>
                  <a:schemeClr val="tx1"/>
                </a:solidFill>
                <a:effectLst/>
                <a:latin typeface="+mn-lt"/>
                <a:ea typeface="+mn-ea"/>
                <a:cs typeface="+mn-cs"/>
              </a:rPr>
              <a:t>: material que puede causar daño a un individuo si penetra en el cuerpo.</a:t>
            </a:r>
            <a:endParaRPr lang="en-US" sz="1800" b="0" i="0" u="none" strike="noStrike" kern="1200" cap="none" dirty="0" smtClean="0">
              <a:solidFill>
                <a:schemeClr val="tx1"/>
              </a:solidFill>
              <a:effectLst/>
              <a:latin typeface="+mn-lt"/>
              <a:ea typeface="+mn-ea"/>
              <a:cs typeface="+mn-cs"/>
            </a:endParaRPr>
          </a:p>
          <a:p>
            <a:endParaRPr lang="es-MX" sz="1800" b="0" i="0" u="sng" strike="noStrike" kern="1200" cap="none" dirty="0" smtClean="0">
              <a:solidFill>
                <a:schemeClr val="tx1"/>
              </a:solidFill>
              <a:effectLst/>
              <a:latin typeface="+mn-lt"/>
              <a:ea typeface="+mn-ea"/>
              <a:cs typeface="+mn-cs"/>
            </a:endParaRPr>
          </a:p>
          <a:p>
            <a:r>
              <a:rPr lang="es-MX" sz="1800" b="0" i="0" u="sng" strike="noStrike" kern="1200" cap="none" dirty="0" smtClean="0">
                <a:solidFill>
                  <a:schemeClr val="tx1"/>
                </a:solidFill>
                <a:effectLst/>
                <a:latin typeface="+mn-lt"/>
                <a:ea typeface="+mn-ea"/>
                <a:cs typeface="+mn-cs"/>
              </a:rPr>
              <a:t>Carcinógeno</a:t>
            </a:r>
            <a:r>
              <a:rPr lang="es-MX" sz="1800" b="0" i="0" u="none" strike="noStrike" kern="1200" cap="none" dirty="0" smtClean="0">
                <a:solidFill>
                  <a:schemeClr val="tx1"/>
                </a:solidFill>
                <a:effectLst/>
                <a:latin typeface="+mn-lt"/>
                <a:ea typeface="+mn-ea"/>
                <a:cs typeface="+mn-cs"/>
              </a:rPr>
              <a:t>: una sustancia o agente que puede causar cáncer.</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La IARC clasifica el formaldehído como carcinógeno humano; la EPA lo clasifica como probable carcinógeno humano.</a:t>
            </a:r>
            <a:endParaRPr lang="en-US" sz="1800" b="0" i="0" u="none" strike="noStrike" kern="1200" cap="none" dirty="0" smtClean="0">
              <a:solidFill>
                <a:schemeClr val="tx1"/>
              </a:solidFill>
              <a:effectLst/>
              <a:latin typeface="+mn-lt"/>
              <a:ea typeface="+mn-ea"/>
              <a:cs typeface="+mn-cs"/>
            </a:endParaRPr>
          </a:p>
          <a:p>
            <a:endParaRPr lang="es-MX" sz="1800" b="0" i="0" u="sng" strike="noStrike" kern="1200" cap="none" dirty="0" smtClean="0">
              <a:solidFill>
                <a:schemeClr val="tx1"/>
              </a:solidFill>
              <a:effectLst/>
              <a:latin typeface="+mn-lt"/>
              <a:ea typeface="+mn-ea"/>
              <a:cs typeface="+mn-cs"/>
            </a:endParaRPr>
          </a:p>
          <a:p>
            <a:r>
              <a:rPr lang="es-MX" sz="1800" b="0" i="0" u="sng" strike="noStrike" kern="1200" cap="none" dirty="0" err="1" smtClean="0">
                <a:solidFill>
                  <a:schemeClr val="tx1"/>
                </a:solidFill>
                <a:effectLst/>
                <a:latin typeface="+mn-lt"/>
                <a:ea typeface="+mn-ea"/>
                <a:cs typeface="+mn-cs"/>
              </a:rPr>
              <a:t>Mutágeno</a:t>
            </a:r>
            <a:r>
              <a:rPr lang="es-MX" sz="1800" b="0" i="0" u="none" strike="noStrike" kern="1200" cap="none" dirty="0" smtClean="0">
                <a:solidFill>
                  <a:schemeClr val="tx1"/>
                </a:solidFill>
                <a:effectLst/>
                <a:latin typeface="+mn-lt"/>
                <a:ea typeface="+mn-ea"/>
                <a:cs typeface="+mn-cs"/>
              </a:rPr>
              <a:t>: un agente que puede inducir o aumentar la frecuencia de la mutación en un organismo.</a:t>
            </a:r>
            <a:endParaRPr lang="en-US" sz="1800" b="0" i="0" u="none" strike="noStrike" kern="1200" cap="none" dirty="0" smtClean="0">
              <a:solidFill>
                <a:schemeClr val="tx1"/>
              </a:solidFill>
              <a:effectLst/>
              <a:latin typeface="+mn-lt"/>
              <a:ea typeface="+mn-ea"/>
              <a:cs typeface="+mn-cs"/>
            </a:endParaRPr>
          </a:p>
          <a:p>
            <a:endParaRPr lang="es-MX" sz="1800" b="0" i="0" u="sng" strike="noStrike" kern="1200" cap="none" dirty="0" smtClean="0">
              <a:solidFill>
                <a:schemeClr val="tx1"/>
              </a:solidFill>
              <a:effectLst/>
              <a:latin typeface="+mn-lt"/>
              <a:ea typeface="+mn-ea"/>
              <a:cs typeface="+mn-cs"/>
            </a:endParaRPr>
          </a:p>
          <a:p>
            <a:r>
              <a:rPr lang="es-MX" sz="1800" b="0" i="0" u="sng" strike="noStrike" kern="1200" cap="none" dirty="0" smtClean="0">
                <a:solidFill>
                  <a:schemeClr val="tx1"/>
                </a:solidFill>
                <a:effectLst/>
                <a:latin typeface="+mn-lt"/>
                <a:ea typeface="+mn-ea"/>
                <a:cs typeface="+mn-cs"/>
              </a:rPr>
              <a:t>Veneno</a:t>
            </a:r>
            <a:r>
              <a:rPr lang="es-MX" sz="1800" b="0" i="0" u="none" strike="noStrike" kern="1200" cap="none" dirty="0" smtClean="0">
                <a:solidFill>
                  <a:schemeClr val="tx1"/>
                </a:solidFill>
                <a:effectLst/>
                <a:latin typeface="+mn-lt"/>
                <a:ea typeface="+mn-ea"/>
                <a:cs typeface="+mn-cs"/>
              </a:rPr>
              <a:t>: cualquier sustancia que pueda dañar la función, causar daño estructural o lesionar el cuerpo.</a:t>
            </a:r>
            <a:endParaRPr lang="en-US" sz="1800" b="0" i="0" u="none" strike="noStrike" kern="1200" cap="none" dirty="0">
              <a:solidFill>
                <a:schemeClr val="tx1"/>
              </a:solidFill>
              <a:effectLst/>
              <a:latin typeface="+mn-lt"/>
              <a:ea typeface="+mn-ea"/>
              <a:cs typeface="+mn-cs"/>
            </a:endParaRPr>
          </a:p>
        </p:txBody>
      </p:sp>
      <p:sp>
        <p:nvSpPr>
          <p:cNvPr id="189" name="Shape 189"/>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43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sng" strike="noStrike" kern="1200" cap="none" dirty="0" smtClean="0">
                <a:solidFill>
                  <a:schemeClr val="tx1"/>
                </a:solidFill>
                <a:effectLst/>
                <a:latin typeface="+mn-lt"/>
                <a:ea typeface="+mn-ea"/>
                <a:cs typeface="+mn-cs"/>
              </a:rPr>
              <a:t>Sensibilizador</a:t>
            </a:r>
            <a:r>
              <a:rPr lang="es-MX" sz="1800" b="0" i="0" u="none" strike="noStrike" kern="1200" cap="none" dirty="0" smtClean="0">
                <a:solidFill>
                  <a:schemeClr val="tx1"/>
                </a:solidFill>
                <a:effectLst/>
                <a:latin typeface="+mn-lt"/>
                <a:ea typeface="+mn-ea"/>
                <a:cs typeface="+mn-cs"/>
              </a:rPr>
              <a:t>: una sustancia que causa hipersensibilidad o reactividad a un antígeno, como es el polen, especialmente por una segunda o repetida exposición.</a:t>
            </a:r>
          </a:p>
          <a:p>
            <a:endParaRPr lang="en-US" sz="1800" b="0" i="0" u="none" strike="noStrike" kern="1200" cap="none" dirty="0" smtClean="0">
              <a:solidFill>
                <a:schemeClr val="tx1"/>
              </a:solidFill>
              <a:effectLst/>
              <a:latin typeface="+mn-lt"/>
              <a:ea typeface="+mn-ea"/>
              <a:cs typeface="+mn-cs"/>
            </a:endParaRPr>
          </a:p>
          <a:p>
            <a:r>
              <a:rPr lang="es-MX" sz="1800" b="0" i="0" u="sng" strike="noStrike" kern="1200" cap="none" dirty="0" smtClean="0">
                <a:solidFill>
                  <a:schemeClr val="tx1"/>
                </a:solidFill>
                <a:effectLst/>
                <a:latin typeface="+mn-lt"/>
                <a:ea typeface="+mn-ea"/>
                <a:cs typeface="+mn-cs"/>
              </a:rPr>
              <a:t>Teratógeno:</a:t>
            </a:r>
            <a:r>
              <a:rPr lang="es-MX" sz="1800" b="0" i="0" u="none" strike="noStrike" kern="1200" cap="none" dirty="0" smtClean="0">
                <a:solidFill>
                  <a:schemeClr val="tx1"/>
                </a:solidFill>
                <a:effectLst/>
                <a:latin typeface="+mn-lt"/>
                <a:ea typeface="+mn-ea"/>
                <a:cs typeface="+mn-cs"/>
              </a:rPr>
              <a:t> un agente que causa malformación en un embrión o feto.</a:t>
            </a:r>
            <a:endParaRPr lang="en-US" sz="1800" b="0" i="0" u="none" strike="noStrike" kern="1200" cap="none" dirty="0" smtClean="0">
              <a:solidFill>
                <a:schemeClr val="tx1"/>
              </a:solidFill>
              <a:effectLst/>
              <a:latin typeface="+mn-lt"/>
              <a:ea typeface="+mn-ea"/>
              <a:cs typeface="+mn-cs"/>
            </a:endParaRPr>
          </a:p>
          <a:p>
            <a:endParaRPr lang="es-MX"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Irritante</a:t>
            </a:r>
            <a:r>
              <a:rPr lang="es-MX" sz="1800" b="0" i="0" u="none" strike="noStrike" kern="1200" cap="none" dirty="0" smtClean="0">
                <a:solidFill>
                  <a:schemeClr val="tx1"/>
                </a:solidFill>
                <a:effectLst/>
                <a:latin typeface="+mn-lt"/>
                <a:ea typeface="+mn-ea"/>
                <a:cs typeface="+mn-cs"/>
              </a:rPr>
              <a:t>: un material que puede causar daño a un individuo de las siguientes maneras:</a:t>
            </a:r>
          </a:p>
          <a:p>
            <a:endParaRPr lang="en-US" sz="1800" b="0" i="0" u="none" strike="noStrike" kern="1200" cap="none" dirty="0" smtClean="0">
              <a:solidFill>
                <a:schemeClr val="tx1"/>
              </a:solidFill>
              <a:effectLst/>
              <a:latin typeface="+mn-lt"/>
              <a:ea typeface="+mn-ea"/>
              <a:cs typeface="+mn-cs"/>
            </a:endParaRPr>
          </a:p>
          <a:p>
            <a:r>
              <a:rPr lang="es-MX" sz="1800" b="0" i="0" u="sng" strike="noStrike" kern="1200" cap="none" dirty="0" smtClean="0">
                <a:solidFill>
                  <a:schemeClr val="tx1"/>
                </a:solidFill>
                <a:effectLst/>
                <a:latin typeface="+mn-lt"/>
                <a:ea typeface="+mn-ea"/>
                <a:cs typeface="+mn-cs"/>
              </a:rPr>
              <a:t>Irritante: </a:t>
            </a:r>
            <a:r>
              <a:rPr lang="es-MX" sz="1800" b="0" i="0" u="none" strike="noStrike" kern="1200" cap="none" dirty="0" smtClean="0">
                <a:solidFill>
                  <a:schemeClr val="tx1"/>
                </a:solidFill>
                <a:effectLst/>
                <a:latin typeface="+mn-lt"/>
                <a:ea typeface="+mn-ea"/>
                <a:cs typeface="+mn-cs"/>
              </a:rPr>
              <a:t>una sustancia que puede irritar la piel o los ojos.</a:t>
            </a:r>
            <a:endParaRPr lang="en-US" sz="1800" b="0" i="0" u="none" strike="noStrike" kern="1200" cap="none" dirty="0" smtClean="0">
              <a:solidFill>
                <a:schemeClr val="tx1"/>
              </a:solidFill>
              <a:effectLst/>
              <a:latin typeface="+mn-lt"/>
              <a:ea typeface="+mn-ea"/>
              <a:cs typeface="+mn-cs"/>
            </a:endParaRPr>
          </a:p>
          <a:p>
            <a:r>
              <a:rPr lang="es-MX" sz="1800" b="0" i="0" u="sng" strike="noStrike" kern="1200" cap="none" dirty="0" smtClean="0">
                <a:solidFill>
                  <a:schemeClr val="tx1"/>
                </a:solidFill>
                <a:effectLst/>
                <a:latin typeface="+mn-lt"/>
                <a:ea typeface="+mn-ea"/>
                <a:cs typeface="+mn-cs"/>
              </a:rPr>
              <a:t>Sensibilizador de la piel: </a:t>
            </a:r>
            <a:r>
              <a:rPr lang="es-MX" sz="1800" b="0" i="0" u="none" strike="noStrike" kern="1200" cap="none" dirty="0" smtClean="0">
                <a:solidFill>
                  <a:schemeClr val="tx1"/>
                </a:solidFill>
                <a:effectLst/>
                <a:latin typeface="+mn-lt"/>
                <a:ea typeface="+mn-ea"/>
                <a:cs typeface="+mn-cs"/>
              </a:rPr>
              <a:t>una sustancia que puede causar una respuesta alérgica después del contacto con la piel.</a:t>
            </a:r>
            <a:endParaRPr lang="en-US" sz="1800" b="0" i="0" u="none" strike="noStrike" kern="1200" cap="none" dirty="0" smtClean="0">
              <a:solidFill>
                <a:schemeClr val="tx1"/>
              </a:solidFill>
              <a:effectLst/>
              <a:latin typeface="+mn-lt"/>
              <a:ea typeface="+mn-ea"/>
              <a:cs typeface="+mn-cs"/>
            </a:endParaRPr>
          </a:p>
          <a:p>
            <a:r>
              <a:rPr lang="es-MX" sz="1800" b="0" i="0" u="sng" strike="noStrike" kern="1200" cap="none" dirty="0" smtClean="0">
                <a:solidFill>
                  <a:schemeClr val="tx1"/>
                </a:solidFill>
                <a:effectLst/>
                <a:latin typeface="+mn-lt"/>
                <a:ea typeface="+mn-ea"/>
                <a:cs typeface="+mn-cs"/>
              </a:rPr>
              <a:t>Toxicidad aguda (nociva): </a:t>
            </a:r>
            <a:r>
              <a:rPr lang="es-MX" sz="1800" b="0" i="0" u="none" strike="noStrike" kern="1200" cap="none" dirty="0" smtClean="0">
                <a:solidFill>
                  <a:schemeClr val="tx1"/>
                </a:solidFill>
                <a:effectLst/>
                <a:latin typeface="+mn-lt"/>
                <a:ea typeface="+mn-ea"/>
                <a:cs typeface="+mn-cs"/>
              </a:rPr>
              <a:t>una sustancia que puede ser mortal o causar daño a los órganos por una sola exposición a la substancia a corto plazo.</a:t>
            </a:r>
            <a:endParaRPr lang="en-US" sz="1800" b="0" i="0" u="none" strike="noStrike" kern="1200" cap="none" dirty="0">
              <a:solidFill>
                <a:schemeClr val="tx1"/>
              </a:solidFill>
              <a:effectLst/>
              <a:latin typeface="+mn-lt"/>
              <a:ea typeface="+mn-ea"/>
              <a:cs typeface="+mn-cs"/>
            </a:endParaRPr>
          </a:p>
        </p:txBody>
      </p:sp>
      <p:sp>
        <p:nvSpPr>
          <p:cNvPr id="189" name="Shape 189"/>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433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97" name="Shape 197"/>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5244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1" i="0" u="none" strike="noStrike" kern="1200" cap="none" dirty="0" smtClean="0">
                <a:solidFill>
                  <a:schemeClr val="tx1"/>
                </a:solidFill>
                <a:effectLst/>
                <a:latin typeface="+mn-lt"/>
                <a:ea typeface="+mn-ea"/>
                <a:cs typeface="+mn-cs"/>
              </a:rPr>
              <a:t>Eliminar</a:t>
            </a:r>
            <a:r>
              <a:rPr lang="es-MX" sz="1800" b="0" i="0" u="none" strike="noStrike" kern="1200" cap="none" dirty="0" smtClean="0">
                <a:solidFill>
                  <a:schemeClr val="tx1"/>
                </a:solidFill>
                <a:effectLst/>
                <a:latin typeface="+mn-lt"/>
                <a:ea typeface="+mn-ea"/>
                <a:cs typeface="+mn-cs"/>
              </a:rPr>
              <a:t> el peligro es el método más efectivo para controlar los peligros. Lo mejor es </a:t>
            </a:r>
            <a:r>
              <a:rPr lang="es-MX" sz="1800" b="1" i="0" u="none" strike="noStrike" kern="1200" cap="none" dirty="0" smtClean="0">
                <a:solidFill>
                  <a:schemeClr val="tx1"/>
                </a:solidFill>
                <a:effectLst/>
                <a:latin typeface="+mn-lt"/>
                <a:ea typeface="+mn-ea"/>
                <a:cs typeface="+mn-cs"/>
              </a:rPr>
              <a:t>sustituir</a:t>
            </a:r>
            <a:r>
              <a:rPr lang="es-MX" sz="1800" b="0" i="0" u="none" strike="noStrike" kern="1200" cap="none" dirty="0" smtClean="0">
                <a:solidFill>
                  <a:schemeClr val="tx1"/>
                </a:solidFill>
                <a:effectLst/>
                <a:latin typeface="+mn-lt"/>
                <a:ea typeface="+mn-ea"/>
                <a:cs typeface="+mn-cs"/>
              </a:rPr>
              <a:t> el peligro por una substancia química o proceso no peligroso o menos peligroso. Sin embargo, para las operaciones ya existentes, la eliminación y la sustitución pueden ser las más difíciles de implementar, ya que se pueden necesitar cambios importantes para eliminar la sustancia o el proceso peligroso.</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Los controles de maquinaria o controles técnicos </a:t>
            </a:r>
            <a:r>
              <a:rPr lang="es-MX" sz="1800" b="0" i="0" u="none" strike="noStrike" kern="1200" cap="none" dirty="0" smtClean="0">
                <a:solidFill>
                  <a:schemeClr val="tx1"/>
                </a:solidFill>
                <a:effectLst/>
                <a:latin typeface="+mn-lt"/>
                <a:ea typeface="+mn-ea"/>
                <a:cs typeface="+mn-cs"/>
              </a:rPr>
              <a:t>están diseñados para eliminar el peligro en la fuente, antes de que entre en contacto con el trabajador. Esto es preferible a los controles administrativos o equipos de protección personal (PPE en inglés), pues no depende de la acción o el comportamiento humano. El costo inicial de los controles mecánicos puede ser más alto que el costo de los controles administrativos o el PPE, pero puede reducir los costos operativos a largo plazo.</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Los controles administrativos </a:t>
            </a:r>
            <a:r>
              <a:rPr lang="es-MX" sz="1800" b="0" i="0" u="none" strike="noStrike" kern="1200" cap="none" dirty="0" smtClean="0">
                <a:solidFill>
                  <a:schemeClr val="tx1"/>
                </a:solidFill>
                <a:effectLst/>
                <a:latin typeface="+mn-lt"/>
                <a:ea typeface="+mn-ea"/>
                <a:cs typeface="+mn-cs"/>
              </a:rPr>
              <a:t>tienen como objetivo cambiar el elemento humano del proceso o el programa de trabajo. Por ejemplo, limitar el tiempo de un empleado en un área de exposición, turnos rotativos, etc.</a:t>
            </a:r>
            <a:endParaRPr lang="en-US" sz="1800" b="0" i="0" u="none" strike="noStrike" kern="1200" cap="none" dirty="0" smtClean="0">
              <a:solidFill>
                <a:schemeClr val="tx1"/>
              </a:solidFill>
              <a:effectLst/>
              <a:latin typeface="+mn-lt"/>
              <a:ea typeface="+mn-ea"/>
              <a:cs typeface="+mn-cs"/>
            </a:endParaRPr>
          </a:p>
          <a:p>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El </a:t>
            </a:r>
            <a:r>
              <a:rPr lang="es-MX" sz="1800" b="1" i="0" u="none" strike="noStrike" kern="1200" cap="none" dirty="0" smtClean="0">
                <a:solidFill>
                  <a:schemeClr val="tx1"/>
                </a:solidFill>
                <a:effectLst/>
                <a:latin typeface="+mn-lt"/>
                <a:ea typeface="+mn-ea"/>
                <a:cs typeface="+mn-cs"/>
              </a:rPr>
              <a:t>PPE</a:t>
            </a:r>
            <a:r>
              <a:rPr lang="es-MX" sz="1800" b="0" i="0" u="none" strike="noStrike" kern="1200" cap="none" dirty="0" smtClean="0">
                <a:solidFill>
                  <a:schemeClr val="tx1"/>
                </a:solidFill>
                <a:effectLst/>
                <a:latin typeface="+mn-lt"/>
                <a:ea typeface="+mn-ea"/>
                <a:cs typeface="+mn-cs"/>
              </a:rPr>
              <a:t> (equipo de protección personal) es un equipo de seguridad que usan los empleados para protegerlos de los peligros con los que entran en contacto. Los controles administrativos y el PPE dependen en gran medida de los empleados para su implementación.</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Se ha demostrado que los controles administrativos y el PPE son menos efectivos que otras medidas. Pueden ser relativamente baratos de establecer (en particular cuando se comparan con el costo inicial de un control de maquinaria) pero, a largo plazo, puede ser muy costoso de mantener (por ejemplo, la compra continua de PPE).</a:t>
            </a:r>
            <a:endParaRPr lang="en-US" sz="1800" b="0" i="0" u="none" strike="noStrike" kern="1200" cap="none" dirty="0">
              <a:solidFill>
                <a:schemeClr val="tx1"/>
              </a:solidFill>
              <a:effectLst/>
              <a:latin typeface="+mn-lt"/>
              <a:ea typeface="+mn-ea"/>
              <a:cs typeface="+mn-cs"/>
            </a:endParaRPr>
          </a:p>
        </p:txBody>
      </p:sp>
      <p:sp>
        <p:nvSpPr>
          <p:cNvPr id="197" name="Shape 197"/>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8932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none" strike="noStrike" kern="1200" cap="none" dirty="0" smtClean="0">
                <a:solidFill>
                  <a:schemeClr val="tx1"/>
                </a:solidFill>
                <a:effectLst/>
                <a:latin typeface="+mn-lt"/>
                <a:ea typeface="+mn-ea"/>
                <a:cs typeface="+mn-cs"/>
              </a:rPr>
              <a:t>Los fabricantes e importadores de productos químicos deben revisar las pruebas científicas sobre los peligros de los productos químicos que fabrican o que importan, e informar de los descubrimientos a sus empleados y a los empleadores que distribuyen o usan sus productos.</a:t>
            </a:r>
            <a:endParaRPr lang="en-US" sz="1800" b="0" i="0" u="none" strike="noStrike" kern="1200" cap="none" dirty="0" smtClean="0">
              <a:solidFill>
                <a:schemeClr val="tx1"/>
              </a:solidFill>
              <a:effectLst/>
              <a:latin typeface="+mn-lt"/>
              <a:ea typeface="+mn-ea"/>
              <a:cs typeface="+mn-cs"/>
            </a:endParaRPr>
          </a:p>
          <a:p>
            <a:pPr marL="0" lvl="0" indent="0">
              <a:spcBef>
                <a:spcPts val="0"/>
              </a:spcBef>
              <a:buNone/>
            </a:pPr>
            <a:endParaRPr sz="1100" dirty="0">
              <a:latin typeface="Calibri"/>
              <a:ea typeface="Calibri"/>
              <a:cs typeface="Calibri"/>
              <a:sym typeface="Calibri"/>
            </a:endParaRPr>
          </a:p>
        </p:txBody>
      </p:sp>
      <p:sp>
        <p:nvSpPr>
          <p:cNvPr id="303" name="Shape 303"/>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837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13" name="Shape 213"/>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437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none" strike="noStrike" kern="1200" cap="none" dirty="0" smtClean="0">
                <a:solidFill>
                  <a:schemeClr val="tx1"/>
                </a:solidFill>
                <a:effectLst/>
                <a:latin typeface="+mn-lt"/>
                <a:ea typeface="+mn-ea"/>
                <a:cs typeface="+mn-cs"/>
              </a:rPr>
              <a:t>Es responsabilidad del empleador obtener hojas "SDS" de datos para la seguridad, y etiquetas para cada producto químico peligroso si es que el fabricante, el importador o el distribuidor no los proporcionan.</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El programa escrito de la Norma de Comunicación de Peligros incluye etiquetas, hojas SDS y capacitación de empleados.</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Comunique la información de riesgos a los empleados a través de etiquetas, hojas de datos para su seguridad SDS y programas formales de capacitación. Los empleados deben saber dónde encontrar información sobre los peligros, y ésta debe ser accesible para ellos.</a:t>
            </a:r>
            <a:endParaRPr lang="en-US" sz="1800" b="0" i="0" u="none" strike="noStrike" kern="1200" cap="none" dirty="0">
              <a:solidFill>
                <a:schemeClr val="tx1"/>
              </a:solidFill>
              <a:effectLst/>
              <a:latin typeface="+mn-lt"/>
              <a:ea typeface="+mn-ea"/>
              <a:cs typeface="+mn-cs"/>
            </a:endParaRPr>
          </a:p>
        </p:txBody>
      </p:sp>
      <p:sp>
        <p:nvSpPr>
          <p:cNvPr id="205" name="Shape 205"/>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701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none" strike="noStrike" kern="1200" cap="none" dirty="0" smtClean="0">
                <a:solidFill>
                  <a:schemeClr val="tx1"/>
                </a:solidFill>
                <a:effectLst/>
                <a:latin typeface="+mn-lt"/>
                <a:ea typeface="+mn-ea"/>
                <a:cs typeface="+mn-cs"/>
              </a:rPr>
              <a:t>1910.1200 (h)</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La capacitación no queda completada únicamente al darle al empleado las hojas de datos para leer. El programa de capacitación del empleador debe constituir un foro para explicar a los empleados no sólo los peligros de los productos químicos en su área de trabajo, sino también cómo utilizar la información generada en el programa de comunicación de peligros. Esto puede lograrse de muchas maneras (audiovisuales, instrucción en el aula, video interactivo), y debe incluir una oportunidad para que los empleados hagan preguntas para asegurarse de que entienden la información que se les presenta. La capacitación debe llevarse a cabo en un idioma que sea comprensible para los empleados.</a:t>
            </a:r>
          </a:p>
          <a:p>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No es necesario impartir capacitación sobre cada sustancia química específica encontrada en el lugar de trabajo, pero puede realizarse por categorías de peligros (por ejemplo, carcinógenos, sensibilizadores, agentes tóxicos agudos, irritantes, inflamables) que un empleado podría o no podría encontrar en el curso del desempeño de sus deberes.</a:t>
            </a:r>
          </a:p>
          <a:p>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Los empleados que han sido capacitados previamente por otro empleador, por un sindicato o por otra entidad, no necesitan ser entrenados otra vez si la capacitación previa es suficiente para cumplir con los requisitos normativos de capacitación para el trabajo que se realiza en el presente. Sin embargo, los empleados deben tener información sobre dónde encontrar las hojas de datos de seguridad SDS en el lugar de trabajo, así como quién en la empresa es responsable del programa </a:t>
            </a:r>
            <a:r>
              <a:rPr lang="es-MX" sz="1800" b="0" i="0" u="none" strike="noStrike" kern="1200" cap="none" dirty="0" err="1" smtClean="0">
                <a:solidFill>
                  <a:schemeClr val="tx1"/>
                </a:solidFill>
                <a:effectLst/>
                <a:latin typeface="+mn-lt"/>
                <a:ea typeface="+mn-ea"/>
                <a:cs typeface="+mn-cs"/>
              </a:rPr>
              <a:t>HazCom</a:t>
            </a:r>
            <a:r>
              <a:rPr lang="es-MX" sz="1800" b="0" i="0" u="none" strike="noStrike" kern="1200" cap="none" dirty="0" smtClean="0">
                <a:solidFill>
                  <a:schemeClr val="tx1"/>
                </a:solidFill>
                <a:effectLst/>
                <a:latin typeface="+mn-lt"/>
                <a:ea typeface="+mn-ea"/>
                <a:cs typeface="+mn-cs"/>
              </a:rPr>
              <a:t> y dónde obtener copias.</a:t>
            </a:r>
            <a:endParaRPr lang="en-US" sz="1800" b="0" i="0" u="none" strike="noStrike" kern="1200" cap="none" dirty="0" smtClean="0">
              <a:solidFill>
                <a:schemeClr val="tx1"/>
              </a:solidFill>
              <a:effectLst/>
              <a:latin typeface="+mn-lt"/>
              <a:ea typeface="+mn-ea"/>
              <a:cs typeface="+mn-cs"/>
            </a:endParaRPr>
          </a:p>
          <a:p>
            <a:pPr marL="0" lvl="0" indent="0">
              <a:spcBef>
                <a:spcPts val="0"/>
              </a:spcBef>
              <a:buNone/>
            </a:pPr>
            <a:endParaRPr sz="1100" dirty="0">
              <a:latin typeface="Calibri"/>
              <a:ea typeface="Calibri"/>
              <a:cs typeface="Calibri"/>
              <a:sym typeface="Calibri"/>
            </a:endParaRPr>
          </a:p>
        </p:txBody>
      </p:sp>
      <p:sp>
        <p:nvSpPr>
          <p:cNvPr id="221" name="Shape 221"/>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13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19" name="Shape 119"/>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75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30" name="Shape 230"/>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306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38" name="Shape 238"/>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563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46" name="Shape 246"/>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303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none" strike="noStrike" kern="1200" cap="none" dirty="0" smtClean="0">
                <a:solidFill>
                  <a:schemeClr val="tx1"/>
                </a:solidFill>
                <a:effectLst/>
                <a:latin typeface="+mn-lt"/>
                <a:ea typeface="+mn-ea"/>
                <a:cs typeface="+mn-cs"/>
              </a:rPr>
              <a:t>Es responsabilidad del empleador obtener hojas de datos para seguridad (SDS) y etiquetas para cada producto químico peligroso si el fabricante, el importador o el distribuidor no los proporcionan.</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El programa escrito de </a:t>
            </a:r>
            <a:r>
              <a:rPr lang="es-MX" sz="1800" b="0" i="0" u="none" strike="noStrike" kern="1200" cap="none" dirty="0" err="1" smtClean="0">
                <a:solidFill>
                  <a:schemeClr val="tx1"/>
                </a:solidFill>
                <a:effectLst/>
                <a:latin typeface="+mn-lt"/>
                <a:ea typeface="+mn-ea"/>
                <a:cs typeface="+mn-cs"/>
              </a:rPr>
              <a:t>HazCom</a:t>
            </a:r>
            <a:r>
              <a:rPr lang="es-MX" sz="1800" b="0" i="0" u="none" strike="noStrike" kern="1200" cap="none" dirty="0" smtClean="0">
                <a:solidFill>
                  <a:schemeClr val="tx1"/>
                </a:solidFill>
                <a:effectLst/>
                <a:latin typeface="+mn-lt"/>
                <a:ea typeface="+mn-ea"/>
                <a:cs typeface="+mn-cs"/>
              </a:rPr>
              <a:t> incluye etiquetas, hojas de datos para seguridad SDS y capacitación de empleados.</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Comunique la información de riesgos a los empleados a través de etiquetas, hojas de datos para seguridad SDS y programas formales de capacitación. Los empleados deben saber dónde encontrar información sobre los peligros, y ésta debe ser accesible para ellos.</a:t>
            </a:r>
            <a:endParaRPr lang="en-US" sz="1800" b="0" i="0" u="none" strike="noStrike" kern="1200" cap="none" dirty="0">
              <a:solidFill>
                <a:schemeClr val="tx1"/>
              </a:solidFill>
              <a:effectLst/>
              <a:latin typeface="+mn-lt"/>
              <a:ea typeface="+mn-ea"/>
              <a:cs typeface="+mn-cs"/>
            </a:endParaRPr>
          </a:p>
        </p:txBody>
      </p:sp>
      <p:sp>
        <p:nvSpPr>
          <p:cNvPr id="205" name="Shape 205"/>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330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0">
              <a:spcBef>
                <a:spcPts val="0"/>
              </a:spcBef>
              <a:buNone/>
            </a:pPr>
            <a:endParaRPr dirty="0"/>
          </a:p>
        </p:txBody>
      </p:sp>
      <p:sp>
        <p:nvSpPr>
          <p:cNvPr id="254" name="Shape 254"/>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12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none" strike="noStrike" kern="1200" cap="none" dirty="0" smtClean="0">
                <a:solidFill>
                  <a:schemeClr val="tx1"/>
                </a:solidFill>
                <a:effectLst/>
                <a:latin typeface="+mn-lt"/>
                <a:ea typeface="+mn-ea"/>
                <a:cs typeface="+mn-cs"/>
              </a:rPr>
              <a:t>29 CFR 1910.1200</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La Norma sobre Comunicación de Peligros (</a:t>
            </a:r>
            <a:r>
              <a:rPr lang="es-MX" sz="1800" b="0" i="0" u="none" strike="noStrike" kern="1200" cap="none" dirty="0" err="1" smtClean="0">
                <a:solidFill>
                  <a:schemeClr val="tx1"/>
                </a:solidFill>
                <a:effectLst/>
                <a:latin typeface="+mn-lt"/>
                <a:ea typeface="+mn-ea"/>
                <a:cs typeface="+mn-cs"/>
              </a:rPr>
              <a:t>HazCom</a:t>
            </a:r>
            <a:r>
              <a:rPr lang="es-MX" sz="1800" b="0" i="0" u="none" strike="noStrike" kern="1200" cap="none" dirty="0" smtClean="0">
                <a:solidFill>
                  <a:schemeClr val="tx1"/>
                </a:solidFill>
                <a:effectLst/>
                <a:latin typeface="+mn-lt"/>
                <a:ea typeface="+mn-ea"/>
                <a:cs typeface="+mn-cs"/>
              </a:rPr>
              <a:t>) establece requisitos uniformes para garantizar que se evalúen los riesgos de todos los productos químicos importados, producidos o utilizados en los lugares de trabajo de E.U.A., y que esta información de LOS PELIGROS se transmita a los empleadores afectados y a los empleados expuestos.</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La Norma </a:t>
            </a:r>
            <a:r>
              <a:rPr lang="es-MX" sz="1800" b="0" i="0" u="none" strike="noStrike" kern="1200" cap="none" dirty="0" err="1" smtClean="0">
                <a:solidFill>
                  <a:schemeClr val="tx1"/>
                </a:solidFill>
                <a:effectLst/>
                <a:latin typeface="+mn-lt"/>
                <a:ea typeface="+mn-ea"/>
                <a:cs typeface="+mn-cs"/>
              </a:rPr>
              <a:t>HazCom</a:t>
            </a:r>
            <a:r>
              <a:rPr lang="es-MX" sz="1800" b="0" i="0" u="none" strike="noStrike" kern="1200" cap="none" dirty="0" smtClean="0">
                <a:solidFill>
                  <a:schemeClr val="tx1"/>
                </a:solidFill>
                <a:effectLst/>
                <a:latin typeface="+mn-lt"/>
                <a:ea typeface="+mn-ea"/>
                <a:cs typeface="+mn-cs"/>
              </a:rPr>
              <a:t> es diferente de otras normas de salud de OSHA porque cubre todos los productos químicos peligrosos. El reglamento también incorpora un "flujo de información hacia abajo", lo que significa que los fabricantes de productos químicos tienen la responsabilidad primaria de generar y divulgar la información, mientras que los usuarios de productos químicos deben obtener la información y transmitirla a sus empleados.</a:t>
            </a:r>
            <a:endParaRPr lang="en-US" sz="1800" b="0" i="0" u="none" strike="noStrike" kern="1200" cap="none" dirty="0">
              <a:solidFill>
                <a:schemeClr val="tx1"/>
              </a:solidFill>
              <a:effectLst/>
              <a:latin typeface="+mn-lt"/>
              <a:ea typeface="+mn-ea"/>
              <a:cs typeface="+mn-cs"/>
            </a:endParaRPr>
          </a:p>
        </p:txBody>
      </p:sp>
      <p:sp>
        <p:nvSpPr>
          <p:cNvPr id="262" name="Shape 262"/>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904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none" strike="noStrike" kern="1200" cap="none" dirty="0" smtClean="0">
                <a:solidFill>
                  <a:schemeClr val="tx1"/>
                </a:solidFill>
                <a:effectLst/>
                <a:latin typeface="+mn-lt"/>
                <a:ea typeface="+mn-ea"/>
                <a:cs typeface="+mn-cs"/>
              </a:rPr>
              <a:t>1910.1200 (b)</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¿El reglamento se aplica en un entorno de oficina?</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Los empleados de oficina que entran en contacto con sustancias químicas peligrosas no están cubiertos por el reglamento, con excepción de casos aislados. La OSHA considera que la mayoría de los productos de oficina (tales como bolígrafos, lápices, cintas adhesivas) están exentos según las disposiciones del reglamento. La OSHA ha declarado que el uso intermitente u ocasional de una copiadora no da como resultado que el reglamento cubra esas acciones. Sin embargo, si un empleado maneja los productos químicos para reparar la máquina, o la opera por largos períodos de tiempo, entonces se aplicaría la norma.</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Una</a:t>
            </a:r>
            <a:r>
              <a:rPr lang="es-MX" sz="1800" b="0" i="0" u="none" strike="noStrike" kern="1200" cap="none" baseline="0" dirty="0" smtClean="0">
                <a:solidFill>
                  <a:schemeClr val="tx1"/>
                </a:solidFill>
                <a:effectLst/>
                <a:latin typeface="+mn-lt"/>
                <a:ea typeface="+mn-ea"/>
                <a:cs typeface="+mn-cs"/>
              </a:rPr>
              <a:t> “s</a:t>
            </a:r>
            <a:r>
              <a:rPr lang="es-MX" sz="1800" b="0" i="0" u="none" strike="noStrike" kern="1200" cap="none" dirty="0" smtClean="0">
                <a:solidFill>
                  <a:schemeClr val="tx1"/>
                </a:solidFill>
                <a:effectLst/>
                <a:latin typeface="+mn-lt"/>
                <a:ea typeface="+mn-ea"/>
                <a:cs typeface="+mn-cs"/>
              </a:rPr>
              <a:t>ubstancia química peligrosa” es cualquier substancia química que sea un riesgo físico o para la salud.</a:t>
            </a:r>
            <a:endParaRPr lang="en-US" sz="1800" b="0" i="0" u="none" strike="noStrike" kern="1200" cap="none" dirty="0" smtClean="0">
              <a:solidFill>
                <a:schemeClr val="tx1"/>
              </a:solidFill>
              <a:effectLst/>
              <a:latin typeface="+mn-lt"/>
              <a:ea typeface="+mn-ea"/>
              <a:cs typeface="+mn-cs"/>
            </a:endParaRPr>
          </a:p>
          <a:p>
            <a:pPr marL="0" lvl="0" indent="0">
              <a:spcBef>
                <a:spcPts val="0"/>
              </a:spcBef>
              <a:buNone/>
            </a:pPr>
            <a:endParaRPr sz="1100" dirty="0">
              <a:latin typeface="Calibri"/>
              <a:ea typeface="Calibri"/>
              <a:cs typeface="Calibri"/>
              <a:sym typeface="Calibri"/>
            </a:endParaRPr>
          </a:p>
        </p:txBody>
      </p:sp>
      <p:sp>
        <p:nvSpPr>
          <p:cNvPr id="295" name="Shape 295"/>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5346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69850" rtl="0">
              <a:lnSpc>
                <a:spcPct val="115000"/>
              </a:lnSpc>
              <a:spcBef>
                <a:spcPts val="400"/>
              </a:spcBef>
              <a:buClr>
                <a:schemeClr val="dk1"/>
              </a:buClr>
              <a:buSzPts val="1100"/>
              <a:buFont typeface="Arial"/>
              <a:buNone/>
            </a:pPr>
            <a:r>
              <a:rPr lang="en-US" sz="1200" dirty="0">
                <a:solidFill>
                  <a:schemeClr val="dk1"/>
                </a:solidFill>
              </a:rPr>
              <a:t>1910.1200(e)</a:t>
            </a:r>
          </a:p>
          <a:p>
            <a:pPr marL="0" lvl="0" indent="0">
              <a:spcBef>
                <a:spcPts val="0"/>
              </a:spcBef>
              <a:buNone/>
            </a:pPr>
            <a:endParaRPr dirty="0"/>
          </a:p>
        </p:txBody>
      </p:sp>
      <p:sp>
        <p:nvSpPr>
          <p:cNvPr id="311" name="Shape 311"/>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388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none" strike="noStrike" kern="1200" cap="none" dirty="0" smtClean="0">
                <a:solidFill>
                  <a:schemeClr val="tx1"/>
                </a:solidFill>
                <a:effectLst/>
                <a:latin typeface="+mn-lt"/>
                <a:ea typeface="+mn-ea"/>
                <a:cs typeface="+mn-cs"/>
              </a:rPr>
              <a:t>El empleador también debe describir cómo informará a los empleados sobre los peligros de las tareas no rutinarias (por ejemplo, limpiar los recipientes de reactores) y los riesgos asociados con los productos químicos en las tuberías sin etiqueta.</a:t>
            </a:r>
            <a:endParaRPr lang="en-US" sz="1800" b="0" i="0" u="none" strike="noStrike" kern="1200" cap="none" dirty="0" smtClean="0">
              <a:solidFill>
                <a:schemeClr val="tx1"/>
              </a:solidFill>
              <a:effectLst/>
              <a:latin typeface="+mn-lt"/>
              <a:ea typeface="+mn-ea"/>
              <a:cs typeface="+mn-cs"/>
            </a:endParaRPr>
          </a:p>
          <a:p>
            <a:pPr marL="0" lvl="0" indent="0">
              <a:spcBef>
                <a:spcPts val="0"/>
              </a:spcBef>
              <a:buNone/>
            </a:pPr>
            <a:endParaRPr dirty="0">
              <a:latin typeface="Calibri"/>
              <a:ea typeface="Calibri"/>
              <a:cs typeface="Calibri"/>
              <a:sym typeface="Calibri"/>
            </a:endParaRPr>
          </a:p>
        </p:txBody>
      </p:sp>
      <p:sp>
        <p:nvSpPr>
          <p:cNvPr id="323" name="Shape 323"/>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365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p:nvPr/>
        </p:nvSpPr>
        <p:spPr>
          <a:xfrm>
            <a:off x="3886200" y="8721725"/>
            <a:ext cx="2973387" cy="458787"/>
          </a:xfrm>
          <a:prstGeom prst="rect">
            <a:avLst/>
          </a:prstGeom>
          <a:noFill/>
          <a:ln>
            <a:noFill/>
          </a:ln>
        </p:spPr>
        <p:txBody>
          <a:bodyPr wrap="square" lIns="19050" tIns="0" rIns="19050" bIns="0" anchor="b" anchorCtr="0">
            <a:noAutofit/>
          </a:bodyPr>
          <a:lstStyle/>
          <a:p>
            <a:pPr marL="0" marR="0" lvl="0" indent="-63500" algn="r" rtl="0">
              <a:lnSpc>
                <a:spcPct val="100000"/>
              </a:lnSpc>
              <a:spcBef>
                <a:spcPts val="0"/>
              </a:spcBef>
              <a:spcAft>
                <a:spcPts val="0"/>
              </a:spcAft>
              <a:buClr>
                <a:srgbClr val="FFFFFF"/>
              </a:buClr>
              <a:buSzPts val="1000"/>
              <a:buFont typeface="Times New Roman"/>
              <a:buNone/>
            </a:pPr>
            <a:fld id="{00000000-1234-1234-1234-123412341234}" type="slidenum">
              <a:rPr lang="en-US" sz="1000" b="0" i="1" u="none">
                <a:solidFill>
                  <a:srgbClr val="FFFFFF"/>
                </a:solidFill>
                <a:latin typeface="Times New Roman"/>
                <a:ea typeface="Times New Roman"/>
                <a:cs typeface="Times New Roman"/>
                <a:sym typeface="Times New Roman"/>
              </a:rPr>
              <a:t>30</a:t>
            </a:fld>
            <a:endParaRPr lang="en-US" sz="1000" b="0" i="1" u="none">
              <a:solidFill>
                <a:srgbClr val="FFFFFF"/>
              </a:solidFill>
              <a:latin typeface="Times New Roman"/>
              <a:ea typeface="Times New Roman"/>
              <a:cs typeface="Times New Roman"/>
              <a:sym typeface="Times New Roman"/>
            </a:endParaRPr>
          </a:p>
        </p:txBody>
      </p:sp>
      <p:sp>
        <p:nvSpPr>
          <p:cNvPr id="341" name="Shape 341"/>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2" name="Shape 342"/>
          <p:cNvSpPr txBox="1">
            <a:spLocks noGrp="1"/>
          </p:cNvSpPr>
          <p:nvPr>
            <p:ph type="body" idx="1"/>
          </p:nvPr>
        </p:nvSpPr>
        <p:spPr>
          <a:xfrm>
            <a:off x="914400" y="4359275"/>
            <a:ext cx="5029200" cy="4132262"/>
          </a:xfrm>
          <a:prstGeom prst="rect">
            <a:avLst/>
          </a:prstGeom>
          <a:noFill/>
          <a:ln>
            <a:noFill/>
          </a:ln>
        </p:spPr>
        <p:txBody>
          <a:bodyPr wrap="square" lIns="92075" tIns="46025" rIns="92075" bIns="46025" anchor="t" anchorCtr="0">
            <a:noAutofit/>
          </a:bodyPr>
          <a:lstStyle/>
          <a:p>
            <a:r>
              <a:rPr lang="es-MX" sz="1800" b="0" i="0" u="none" strike="noStrike" kern="1200" cap="none" dirty="0" smtClean="0">
                <a:solidFill>
                  <a:schemeClr val="tx1"/>
                </a:solidFill>
                <a:effectLst/>
                <a:latin typeface="+mn-lt"/>
                <a:ea typeface="+mn-ea"/>
                <a:cs typeface="+mn-cs"/>
              </a:rPr>
              <a:t>1910.1200 (f)</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Los fabricantes de productos químicos y los importadores deben transmitir la información sobre los peligros a los empleadores intermedios por medio de etiquetas en los contenedores y hojas de datos para la seguridad (SDS).</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Los fabricantes, importadores y distribuidores de productos químicos deben asegurarse de que los contenedores de productos químicos peligrosos que salgan del lugar de trabajo estén etiquetados, señalizados o marcados con la información adecuada. Los productos de consumo que tienen etiquetas que cumplen con los requisitos de la Ley de Seguridad de Productos para el Consumidor no necesitan tener etiquetas adicionales en cumplimiento con la Norma </a:t>
            </a:r>
            <a:r>
              <a:rPr lang="es-MX" sz="1800" b="0" i="0" u="none" strike="noStrike" kern="1200" cap="none" dirty="0" err="1" smtClean="0">
                <a:solidFill>
                  <a:schemeClr val="tx1"/>
                </a:solidFill>
                <a:effectLst/>
                <a:latin typeface="+mn-lt"/>
                <a:ea typeface="+mn-ea"/>
                <a:cs typeface="+mn-cs"/>
              </a:rPr>
              <a:t>HazCom</a:t>
            </a:r>
            <a:r>
              <a:rPr lang="es-MX" sz="1800" b="0" i="0" u="none" strike="noStrike" kern="1200" cap="none" dirty="0" smtClean="0">
                <a:solidFill>
                  <a:schemeClr val="tx1"/>
                </a:solidFill>
                <a:effectLst/>
                <a:latin typeface="+mn-lt"/>
                <a:ea typeface="+mn-ea"/>
                <a:cs typeface="+mn-cs"/>
              </a:rPr>
              <a:t>.</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Otros varios productos químicos (por ejemplo, pesticidas, alimentos, medicamentos, cosméticos, alcoholes para bebidas) que están sujetos a las leyes de etiquetado aplicadas por otras agencias federales también están exentos de los requisitos de etiquetado de la Norma </a:t>
            </a:r>
            <a:r>
              <a:rPr lang="es-MX" sz="1800" b="0" i="0" u="none" strike="noStrike" kern="1200" cap="none" dirty="0" err="1" smtClean="0">
                <a:solidFill>
                  <a:schemeClr val="tx1"/>
                </a:solidFill>
                <a:effectLst/>
                <a:latin typeface="+mn-lt"/>
                <a:ea typeface="+mn-ea"/>
                <a:cs typeface="+mn-cs"/>
              </a:rPr>
              <a:t>HazCom</a:t>
            </a:r>
            <a:r>
              <a:rPr lang="es-MX" sz="1800" b="0" i="0" u="none" strike="noStrike" kern="1200" cap="none" dirty="0" smtClean="0">
                <a:solidFill>
                  <a:schemeClr val="tx1"/>
                </a:solidFill>
                <a:effectLst/>
                <a:latin typeface="+mn-lt"/>
                <a:ea typeface="+mn-ea"/>
                <a:cs typeface="+mn-cs"/>
              </a:rPr>
              <a:t>.</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1- Palabra de señalización: </a:t>
            </a:r>
            <a:r>
              <a:rPr lang="es-MX" sz="1800" b="0" i="0" u="none" strike="noStrike" kern="1200" cap="none" dirty="0" smtClean="0">
                <a:solidFill>
                  <a:schemeClr val="tx1"/>
                </a:solidFill>
                <a:effectLst/>
                <a:latin typeface="+mn-lt"/>
                <a:ea typeface="+mn-ea"/>
                <a:cs typeface="+mn-cs"/>
              </a:rPr>
              <a:t>la palabra de señalización indica el nivel de peligro. "Peligro" se usa para los casos más graves, mientras que "Advertencia" es menos severo.</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2- Símbolo GHS (Pictograma): </a:t>
            </a:r>
            <a:r>
              <a:rPr lang="es-MX" sz="1800" b="0" i="0" u="none" strike="noStrike" kern="1200" cap="none" dirty="0" smtClean="0">
                <a:solidFill>
                  <a:schemeClr val="tx1"/>
                </a:solidFill>
                <a:effectLst/>
                <a:latin typeface="+mn-lt"/>
                <a:ea typeface="+mn-ea"/>
                <a:cs typeface="+mn-cs"/>
              </a:rPr>
              <a:t>estos pictogramas se utilizan para identificar productos peligrosos y se agrupan comúnmente por cada riesgo químico / físico, riesgo para la salud y riesgo ambiental.</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3- Información del fabricante: </a:t>
            </a:r>
            <a:r>
              <a:rPr lang="es-MX" sz="1800" b="0" i="0" u="none" strike="noStrike" kern="1200" cap="none" dirty="0" smtClean="0">
                <a:solidFill>
                  <a:schemeClr val="tx1"/>
                </a:solidFill>
                <a:effectLst/>
                <a:latin typeface="+mn-lt"/>
                <a:ea typeface="+mn-ea"/>
                <a:cs typeface="+mn-cs"/>
              </a:rPr>
              <a:t>identifica el nombre, la dirección y el número de teléfono de la empresa del fabricante.</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4- Declaraciones de precaución y primeros auxilios: </a:t>
            </a:r>
            <a:r>
              <a:rPr lang="es-MX" sz="1800" b="0" i="0" u="none" strike="noStrike" kern="1200" cap="none" dirty="0" smtClean="0">
                <a:solidFill>
                  <a:schemeClr val="tx1"/>
                </a:solidFill>
                <a:effectLst/>
                <a:latin typeface="+mn-lt"/>
                <a:ea typeface="+mn-ea"/>
                <a:cs typeface="+mn-cs"/>
              </a:rPr>
              <a:t>son frases que están relacionadas con cada declaración de peligro. Describen precauciones generales de prevención, respuesta, almacenamiento o eliminación. Estas declaraciones se encuentran en la Hoja de Datos para Seguridad del producto químico. Similar a las declaraciones de peligro, las declaraciones de precaución se pueden identificar por un código P (como P100 / no confundir en español la "p" de precaución con la "p" de peligro).</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5- Declaraciones de peligro: </a:t>
            </a:r>
            <a:r>
              <a:rPr lang="es-MX" sz="1800" b="0" i="0" u="none" strike="noStrike" kern="1200" cap="none" dirty="0" smtClean="0">
                <a:solidFill>
                  <a:schemeClr val="tx1"/>
                </a:solidFill>
                <a:effectLst/>
                <a:latin typeface="+mn-lt"/>
                <a:ea typeface="+mn-ea"/>
                <a:cs typeface="+mn-cs"/>
              </a:rPr>
              <a:t>son frases que describen la naturaleza de los productos peligrosos y el grado de peligro. Las declaraciones de peligro se encuentran en la Hoja de Datos para Seguridad (SDS) del producto químico e identificadas por un Código H (como H100, por la palabra en inglés "</a:t>
            </a:r>
            <a:r>
              <a:rPr lang="es-MX" sz="1800" b="0" i="1" u="none" strike="noStrike" kern="1200" cap="none" dirty="0" err="1" smtClean="0">
                <a:solidFill>
                  <a:schemeClr val="tx1"/>
                </a:solidFill>
                <a:effectLst/>
                <a:latin typeface="+mn-lt"/>
                <a:ea typeface="+mn-ea"/>
                <a:cs typeface="+mn-cs"/>
              </a:rPr>
              <a:t>hazard</a:t>
            </a:r>
            <a:r>
              <a:rPr lang="es-MX" sz="1800" b="0" i="0" u="none" strike="noStrike" kern="1200" cap="none" dirty="0" smtClean="0">
                <a:solidFill>
                  <a:schemeClr val="tx1"/>
                </a:solidFill>
                <a:effectLst/>
                <a:latin typeface="+mn-lt"/>
                <a:ea typeface="+mn-ea"/>
                <a:cs typeface="+mn-cs"/>
              </a:rPr>
              <a:t>").</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6- Nombre del producto o identificadores: </a:t>
            </a:r>
            <a:r>
              <a:rPr lang="es-MX" sz="1800" b="0" i="0" u="none" strike="noStrike" kern="1200" cap="none" dirty="0" smtClean="0">
                <a:solidFill>
                  <a:schemeClr val="tx1"/>
                </a:solidFill>
                <a:effectLst/>
                <a:latin typeface="+mn-lt"/>
                <a:ea typeface="+mn-ea"/>
                <a:cs typeface="+mn-cs"/>
              </a:rPr>
              <a:t>esto identifica el producto o nombre químico. Se pueden observar identificadores adicionales a la derecha de la información del fabricante (núm. 1).</a:t>
            </a:r>
            <a:endParaRPr sz="1100" dirty="0">
              <a:latin typeface="Calibri"/>
              <a:ea typeface="Calibri"/>
              <a:cs typeface="Calibri"/>
              <a:sym typeface="Calibri"/>
            </a:endParaRPr>
          </a:p>
        </p:txBody>
      </p:sp>
    </p:spTree>
    <p:extLst>
      <p:ext uri="{BB962C8B-B14F-4D97-AF65-F5344CB8AC3E}">
        <p14:creationId xmlns:p14="http://schemas.microsoft.com/office/powerpoint/2010/main" val="352992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marR="0" lvl="0" indent="-69850" algn="l" defTabSz="914400" rtl="0" eaLnBrk="1" fontAlgn="auto" latinLnBrk="0" hangingPunct="1">
              <a:lnSpc>
                <a:spcPct val="115000"/>
              </a:lnSpc>
              <a:spcBef>
                <a:spcPts val="400"/>
              </a:spcBef>
              <a:spcAft>
                <a:spcPts val="0"/>
              </a:spcAft>
              <a:buClr>
                <a:schemeClr val="dk1"/>
              </a:buClr>
              <a:buSzPts val="1100"/>
              <a:buFont typeface="Arial"/>
              <a:buNone/>
              <a:tabLst/>
              <a:defRPr/>
            </a:pPr>
            <a:r>
              <a:rPr lang="en-US" sz="1100" baseline="30000" dirty="0" smtClean="0"/>
              <a:t>1 </a:t>
            </a:r>
            <a:r>
              <a:rPr lang="es-MX" sz="1800" b="0" i="0" u="none" strike="noStrike" kern="1200" cap="none" dirty="0" smtClean="0">
                <a:solidFill>
                  <a:schemeClr val="tx1"/>
                </a:solidFill>
                <a:effectLst/>
                <a:latin typeface="+mn-lt"/>
                <a:ea typeface="+mn-ea"/>
                <a:cs typeface="+mn-cs"/>
              </a:rPr>
              <a:t>OSHA 3084, Comunicación de los Peligros de Substancias Químicas.</a:t>
            </a:r>
            <a:endParaRPr lang="en-US" sz="1800" b="0" i="0" u="none" strike="noStrike" kern="1200" cap="none" dirty="0" smtClean="0">
              <a:solidFill>
                <a:schemeClr val="tx1"/>
              </a:solidFill>
              <a:effectLst/>
              <a:latin typeface="+mn-lt"/>
              <a:ea typeface="+mn-ea"/>
              <a:cs typeface="+mn-cs"/>
            </a:endParaRPr>
          </a:p>
          <a:p>
            <a:pPr marL="0" lvl="0" indent="-69850" rtl="0">
              <a:lnSpc>
                <a:spcPct val="115000"/>
              </a:lnSpc>
              <a:spcBef>
                <a:spcPts val="400"/>
              </a:spcBef>
              <a:buClr>
                <a:schemeClr val="dk1"/>
              </a:buClr>
              <a:buSzPts val="1100"/>
              <a:buFont typeface="Arial"/>
              <a:buNone/>
            </a:pPr>
            <a:r>
              <a:rPr lang="en-US" sz="1100" baseline="0" dirty="0" smtClean="0">
                <a:solidFill>
                  <a:schemeClr val="dk1"/>
                </a:solidFill>
                <a:latin typeface="Calibri"/>
                <a:sym typeface="Calibri"/>
              </a:rPr>
              <a:t>https://www.osha.gov/Publications/osha3084.html</a:t>
            </a:r>
          </a:p>
          <a:p>
            <a:r>
              <a:rPr lang="es-MX" sz="1800" b="0" i="0" u="none" strike="noStrike" kern="1200" cap="none" dirty="0" smtClean="0">
                <a:solidFill>
                  <a:schemeClr val="tx1"/>
                </a:solidFill>
                <a:effectLst/>
                <a:latin typeface="+mn-lt"/>
                <a:ea typeface="+mn-ea"/>
                <a:cs typeface="+mn-cs"/>
              </a:rPr>
              <a:t>Revisada en 1998. Es de esperar que haya aumentado la cantidad de trabajadores y de substancias químicas desde entonces.</a:t>
            </a:r>
            <a:endParaRPr lang="en-US" sz="1800" b="0" i="0" u="none" strike="noStrike" kern="1200" cap="none" dirty="0" smtClean="0">
              <a:solidFill>
                <a:schemeClr val="tx1"/>
              </a:solidFill>
              <a:effectLst/>
              <a:latin typeface="+mn-lt"/>
              <a:ea typeface="+mn-ea"/>
              <a:cs typeface="+mn-cs"/>
            </a:endParaRPr>
          </a:p>
          <a:p>
            <a:endParaRPr lang="es-MX"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Ésta es una de las normas de la OSHA que más se citan. </a:t>
            </a:r>
            <a:endParaRPr lang="en-US" sz="1800" b="0" i="0" u="none" strike="noStrike" kern="1200" cap="none" dirty="0" smtClean="0">
              <a:solidFill>
                <a:schemeClr val="tx1"/>
              </a:solidFill>
              <a:effectLst/>
              <a:latin typeface="+mn-lt"/>
              <a:ea typeface="+mn-ea"/>
              <a:cs typeface="+mn-cs"/>
            </a:endParaRPr>
          </a:p>
          <a:p>
            <a:endParaRPr lang="es-MX"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Este programa está dirigido a sitios de trabajo que no fabrican ni importan ni distribuyen substancias químicas peligrosas. Se han proporcionado notas que subrayan algunos de los requisitos para estos empleadores. Para ver todos los requisitos, consulte 29 CFR 1910.1200.</a:t>
            </a:r>
            <a:endParaRPr lang="en-US" sz="1800" b="0" i="0" u="none" strike="noStrike" kern="1200" cap="none" dirty="0" smtClean="0">
              <a:solidFill>
                <a:schemeClr val="tx1"/>
              </a:solidFill>
              <a:effectLst/>
              <a:latin typeface="+mn-lt"/>
              <a:ea typeface="+mn-ea"/>
              <a:cs typeface="+mn-cs"/>
            </a:endParaRPr>
          </a:p>
          <a:p>
            <a:pPr marL="0" lvl="0" indent="0">
              <a:spcBef>
                <a:spcPts val="0"/>
              </a:spcBef>
              <a:buNone/>
            </a:pPr>
            <a:endParaRPr dirty="0"/>
          </a:p>
        </p:txBody>
      </p:sp>
      <p:sp>
        <p:nvSpPr>
          <p:cNvPr id="126" name="Shape 126"/>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2459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57" name="Shape 357"/>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3659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0">
              <a:spcBef>
                <a:spcPts val="0"/>
              </a:spcBef>
              <a:buNone/>
            </a:pPr>
            <a:endParaRPr dirty="0"/>
          </a:p>
        </p:txBody>
      </p:sp>
      <p:sp>
        <p:nvSpPr>
          <p:cNvPr id="363" name="Shape 363"/>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9512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n-US" sz="1800" b="0" i="0" u="none" strike="noStrike" kern="1200" cap="none" dirty="0" smtClean="0">
                <a:solidFill>
                  <a:schemeClr val="tx1"/>
                </a:solidFill>
                <a:effectLst/>
                <a:latin typeface="+mn-lt"/>
                <a:ea typeface="+mn-ea"/>
                <a:cs typeface="+mn-cs"/>
              </a:rPr>
              <a:t>1910.1200 (g)</a:t>
            </a:r>
          </a:p>
          <a:p>
            <a:r>
              <a:rPr lang="es-MX" sz="1800" b="0" i="0" u="none" strike="noStrike" kern="1200" cap="none" dirty="0" smtClean="0">
                <a:solidFill>
                  <a:schemeClr val="tx1"/>
                </a:solidFill>
                <a:effectLst/>
                <a:latin typeface="+mn-lt"/>
                <a:ea typeface="+mn-ea"/>
                <a:cs typeface="+mn-cs"/>
              </a:rPr>
              <a:t>Los fabricantes e importadores de productos químicos deben diseñar una SDS (hoja de datos para la seguridad) por cada producto químico peligroso que producen o importan, y deben proporcionar la SDS en el momento del envío inicial a un distribuidor o usuario intermedio. Los distribuidores también deben asegurarse de que los empleadores intermedios reciban de manera similar una SDS.</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Los empleadores que se vuelvan conscientes de "cualquier información importante" sobre los peligros de un químico deben revisar las etiquetas del producto químico dentro de los seis meses posteriores a conocer la nueva información y las etiquetas en los contenedores de sustancias químicas peligrosas después de ese momento deben contener la nueva información.</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La OSHA no exige que se proporcionen hojas de datos SDS a los compradores de productos de consumo domésticos (tales como "</a:t>
            </a:r>
            <a:r>
              <a:rPr lang="es-MX" sz="1800" b="0" i="0" u="none" strike="noStrike" kern="1200" cap="none" dirty="0" err="1" smtClean="0">
                <a:solidFill>
                  <a:schemeClr val="tx1"/>
                </a:solidFill>
                <a:effectLst/>
                <a:latin typeface="+mn-lt"/>
                <a:ea typeface="+mn-ea"/>
                <a:cs typeface="+mn-cs"/>
              </a:rPr>
              <a:t>windex</a:t>
            </a:r>
            <a:r>
              <a:rPr lang="es-MX" sz="1800" b="0" i="0" u="none" strike="noStrike" kern="1200" cap="none" dirty="0" smtClean="0">
                <a:solidFill>
                  <a:schemeClr val="tx1"/>
                </a:solidFill>
                <a:effectLst/>
                <a:latin typeface="+mn-lt"/>
                <a:ea typeface="+mn-ea"/>
                <a:cs typeface="+mn-cs"/>
              </a:rPr>
              <a:t>" y "</a:t>
            </a:r>
            <a:r>
              <a:rPr lang="es-MX" sz="1800" b="0" i="0" u="none" strike="noStrike" kern="1200" cap="none" dirty="0" err="1" smtClean="0">
                <a:solidFill>
                  <a:schemeClr val="tx1"/>
                </a:solidFill>
                <a:effectLst/>
                <a:latin typeface="+mn-lt"/>
                <a:ea typeface="+mn-ea"/>
                <a:cs typeface="+mn-cs"/>
              </a:rPr>
              <a:t>white-out</a:t>
            </a:r>
            <a:r>
              <a:rPr lang="es-MX" sz="1800" b="0" i="0" u="none" strike="noStrike" kern="1200" cap="none" dirty="0" smtClean="0">
                <a:solidFill>
                  <a:schemeClr val="tx1"/>
                </a:solidFill>
                <a:effectLst/>
                <a:latin typeface="+mn-lt"/>
                <a:ea typeface="+mn-ea"/>
                <a:cs typeface="+mn-cs"/>
              </a:rPr>
              <a:t>") cuando los productos se usan en el lugar de trabajo de la misma manera que un consumidor los usaría, es decir, cuando la duración y la frecuencia de uso (y, por lo tanto, la exposición) no es mayor que la que experimentaría el consumidor normal. Los empleados que deben trabajar con sustancias químicas peligrosas en mayor duración y frecuencia de exposición que un consumidor </a:t>
            </a:r>
            <a:endParaRPr sz="1100" dirty="0">
              <a:latin typeface="Calibri"/>
              <a:ea typeface="Calibri"/>
              <a:cs typeface="Calibri"/>
              <a:sym typeface="Calibri"/>
            </a:endParaRPr>
          </a:p>
        </p:txBody>
      </p:sp>
      <p:sp>
        <p:nvSpPr>
          <p:cNvPr id="372" name="Shape 372"/>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4900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none" strike="noStrike" kern="1200" cap="none" dirty="0" smtClean="0">
                <a:solidFill>
                  <a:schemeClr val="tx1"/>
                </a:solidFill>
                <a:effectLst/>
                <a:latin typeface="+mn-lt"/>
                <a:ea typeface="+mn-ea"/>
                <a:cs typeface="+mn-cs"/>
              </a:rPr>
              <a:t>En ausencia de otros registros de exposición de empleados, las hojas de datos para seguridad SDS que indican un riesgo para la salud se consideran registros de exposición de empleados, tal como lo estipula la Norma de Acceso a Expedientes Médicos del Empleado, 29 CFR 1910.1020 y deben conservarse y mantenerse por al menos treinta años, con algunas excepciones.</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[Ver 29 CFR 1910.1020 (d)]</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El acceso electrónico es aceptable siempre que:</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Exista disponible un procedimiento de respaldo si falla el sistema electrónico.</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Se pueda acceder al material electrónico en el área de trabajo del empleado.</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El número de teléfono proporcionado debe ser el de una persona que pueda proporcionar información adicional sobre el producto químico peligroso y los procedimientos de emergencia apropiados.</a:t>
            </a:r>
            <a:endParaRPr lang="en-US" sz="1800" b="0" i="0" u="none" strike="noStrike" kern="1200" cap="none" dirty="0">
              <a:solidFill>
                <a:schemeClr val="tx1"/>
              </a:solidFill>
              <a:effectLst/>
              <a:latin typeface="+mn-lt"/>
              <a:ea typeface="+mn-ea"/>
              <a:cs typeface="+mn-cs"/>
            </a:endParaRPr>
          </a:p>
        </p:txBody>
      </p:sp>
      <p:sp>
        <p:nvSpPr>
          <p:cNvPr id="380" name="Shape 380"/>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936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88" name="Shape 388"/>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700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1" i="0" u="none" strike="noStrike" kern="1200" cap="none" dirty="0" smtClean="0">
                <a:solidFill>
                  <a:schemeClr val="tx1"/>
                </a:solidFill>
                <a:effectLst/>
                <a:latin typeface="+mn-lt"/>
                <a:ea typeface="+mn-ea"/>
                <a:cs typeface="+mn-cs"/>
              </a:rPr>
              <a:t>Sección 1, Identificación: </a:t>
            </a:r>
            <a:r>
              <a:rPr lang="es-MX" sz="1800" b="0" i="0" u="none" strike="noStrike" kern="1200" cap="none" dirty="0" smtClean="0">
                <a:solidFill>
                  <a:schemeClr val="tx1"/>
                </a:solidFill>
                <a:effectLst/>
                <a:latin typeface="+mn-lt"/>
                <a:ea typeface="+mn-ea"/>
                <a:cs typeface="+mn-cs"/>
              </a:rPr>
              <a:t>incluye el identificador del producto; el nombre del fabricante o distribuidor, dirección, número de teléfono; número de teléfono de emergencia; uso recomendado; restricciones de uso.</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2, identificación de peligros: </a:t>
            </a:r>
            <a:r>
              <a:rPr lang="es-MX" sz="1800" b="0" i="0" u="none" strike="noStrike" kern="1200" cap="none" dirty="0" smtClean="0">
                <a:solidFill>
                  <a:schemeClr val="tx1"/>
                </a:solidFill>
                <a:effectLst/>
                <a:latin typeface="+mn-lt"/>
                <a:ea typeface="+mn-ea"/>
                <a:cs typeface="+mn-cs"/>
              </a:rPr>
              <a:t>incluye todos los peligros relacionados con el producto químico y los elementos de etiqueta necesarios.</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3, Composición / información sobre los ingredientes: </a:t>
            </a:r>
            <a:r>
              <a:rPr lang="es-MX" sz="1800" b="0" i="0" u="none" strike="noStrike" kern="1200" cap="none" dirty="0" smtClean="0">
                <a:solidFill>
                  <a:schemeClr val="tx1"/>
                </a:solidFill>
                <a:effectLst/>
                <a:latin typeface="+mn-lt"/>
                <a:ea typeface="+mn-ea"/>
                <a:cs typeface="+mn-cs"/>
              </a:rPr>
              <a:t>contiene la información sobre los ingredientes químicos y los reclamos legales de secretos comerciales.</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4, Medidas de primeros auxilios: </a:t>
            </a:r>
            <a:r>
              <a:rPr lang="es-MX" sz="1800" b="0" i="0" u="none" strike="noStrike" kern="1200" cap="none" dirty="0" smtClean="0">
                <a:solidFill>
                  <a:schemeClr val="tx1"/>
                </a:solidFill>
                <a:effectLst/>
                <a:latin typeface="+mn-lt"/>
                <a:ea typeface="+mn-ea"/>
                <a:cs typeface="+mn-cs"/>
              </a:rPr>
              <a:t>síntomas / efectos importantes, agudos, retrasados; tratamiento requerido.</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5, Medidas de combate a incendios: </a:t>
            </a:r>
            <a:r>
              <a:rPr lang="es-MX" sz="1800" b="0" i="0" u="none" strike="noStrike" kern="1200" cap="none" dirty="0" smtClean="0">
                <a:solidFill>
                  <a:schemeClr val="tx1"/>
                </a:solidFill>
                <a:effectLst/>
                <a:latin typeface="+mn-lt"/>
                <a:ea typeface="+mn-ea"/>
                <a:cs typeface="+mn-cs"/>
              </a:rPr>
              <a:t>enumera técnicas de extinción adecuadas, equipos; riesgos químicos del fuego.</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6, Medidas de fuga accidental: </a:t>
            </a:r>
            <a:r>
              <a:rPr lang="es-MX" sz="1800" b="0" i="0" u="none" strike="noStrike" kern="1200" cap="none" dirty="0" smtClean="0">
                <a:solidFill>
                  <a:schemeClr val="tx1"/>
                </a:solidFill>
                <a:effectLst/>
                <a:latin typeface="+mn-lt"/>
                <a:ea typeface="+mn-ea"/>
                <a:cs typeface="+mn-cs"/>
              </a:rPr>
              <a:t>enumera los procedimientos de emergencia; equipo de protección; métodos apropiados de contención y limpieza.</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7, Manejo y almacenamiento: </a:t>
            </a:r>
            <a:r>
              <a:rPr lang="es-MX" sz="1800" b="0" i="0" u="none" strike="noStrike" kern="1200" cap="none" dirty="0" smtClean="0">
                <a:solidFill>
                  <a:schemeClr val="tx1"/>
                </a:solidFill>
                <a:effectLst/>
                <a:latin typeface="+mn-lt"/>
                <a:ea typeface="+mn-ea"/>
                <a:cs typeface="+mn-cs"/>
              </a:rPr>
              <a:t>enumera las precauciones para el manejo y almacenamiento seguros, incluidas las incompatibilidades.</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8, Controles de exposición / protección personal: </a:t>
            </a:r>
            <a:r>
              <a:rPr lang="es-MX" sz="1800" b="0" i="0" u="none" strike="noStrike" kern="1200" cap="none" dirty="0" smtClean="0">
                <a:solidFill>
                  <a:schemeClr val="tx1"/>
                </a:solidFill>
                <a:effectLst/>
                <a:latin typeface="+mn-lt"/>
                <a:ea typeface="+mn-ea"/>
                <a:cs typeface="+mn-cs"/>
              </a:rPr>
              <a:t>enumera los Límites Permisibles de Exposición (PEL) de la OSHA; los Valores Límites de Exposición (TLV) de la ACGIH; y cualquier otro límite de exposición utilizado o recomendado por el fabricante químico, el importador o el empleador que prepara la hoja de datos SDS, cuando esté disponible, así como los controles de maquinarias apropiados y el Equipo de Protección Personal (EPP o PPE, en inglés).</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9, Propiedades físicas y químicas: </a:t>
            </a:r>
            <a:r>
              <a:rPr lang="es-MX" sz="1800" b="0" i="0" u="none" strike="noStrike" kern="1200" cap="none" dirty="0" smtClean="0">
                <a:solidFill>
                  <a:schemeClr val="tx1"/>
                </a:solidFill>
                <a:effectLst/>
                <a:latin typeface="+mn-lt"/>
                <a:ea typeface="+mn-ea"/>
                <a:cs typeface="+mn-cs"/>
              </a:rPr>
              <a:t>enumera las características del producto químico.</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10, Estabilidad y reactividad: </a:t>
            </a:r>
            <a:r>
              <a:rPr lang="es-MX" sz="1800" b="0" i="0" u="none" strike="noStrike" kern="1200" cap="none" dirty="0" smtClean="0">
                <a:solidFill>
                  <a:schemeClr val="tx1"/>
                </a:solidFill>
                <a:effectLst/>
                <a:latin typeface="+mn-lt"/>
                <a:ea typeface="+mn-ea"/>
                <a:cs typeface="+mn-cs"/>
              </a:rPr>
              <a:t>enumera la estabilidad química y la posibilidad de reacciones peligrosas.</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11, Información toxicológica: </a:t>
            </a:r>
            <a:r>
              <a:rPr lang="es-MX" sz="1800" b="0" i="0" u="none" strike="noStrike" kern="1200" cap="none" dirty="0" smtClean="0">
                <a:solidFill>
                  <a:schemeClr val="tx1"/>
                </a:solidFill>
                <a:effectLst/>
                <a:latin typeface="+mn-lt"/>
                <a:ea typeface="+mn-ea"/>
                <a:cs typeface="+mn-cs"/>
              </a:rPr>
              <a:t>incluye vías de exposición; síntomas relacionados, efectos agudos y crónicos; medidas numéricas de toxicidad.</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12, Información ecológica *</a:t>
            </a:r>
            <a:endParaRPr lang="en-US" sz="1800" b="1"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13, Consideraciones de eliminación *</a:t>
            </a:r>
            <a:endParaRPr lang="en-US" sz="1800" b="1"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14, Información de transporte *</a:t>
            </a:r>
            <a:endParaRPr lang="en-US" sz="1800" b="1"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15, Información reglamentaria *</a:t>
            </a:r>
            <a:endParaRPr lang="en-US" sz="1800" b="1"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Sección 16, Otra información: </a:t>
            </a:r>
            <a:r>
              <a:rPr lang="es-MX" sz="1800" b="0" i="0" u="none" strike="noStrike" kern="1200" cap="none" dirty="0" smtClean="0">
                <a:solidFill>
                  <a:schemeClr val="tx1"/>
                </a:solidFill>
                <a:effectLst/>
                <a:latin typeface="+mn-lt"/>
                <a:ea typeface="+mn-ea"/>
                <a:cs typeface="+mn-cs"/>
              </a:rPr>
              <a:t>incluye la fecha de preparación o la última revisión.</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Nota: dado que otras agencias regulan esta información, la OSHA no aplicará las secciones 12 a la 15 (29 CFR 1910.1200, g.2).</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Los empleadores deben asegurarse de que las hojas de datos SDS para su seguridad sean fácilmente accesibles para los empleados.</a:t>
            </a:r>
            <a:endParaRPr lang="en-US" sz="1800" b="0" i="0" u="none" strike="noStrike" kern="1200" cap="none" dirty="0">
              <a:solidFill>
                <a:schemeClr val="tx1"/>
              </a:solidFill>
              <a:effectLst/>
              <a:latin typeface="+mn-lt"/>
              <a:ea typeface="+mn-ea"/>
              <a:cs typeface="+mn-cs"/>
            </a:endParaRPr>
          </a:p>
        </p:txBody>
      </p:sp>
      <p:sp>
        <p:nvSpPr>
          <p:cNvPr id="380" name="Shape 380"/>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5328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none" strike="noStrike" kern="1200" cap="none" dirty="0" smtClean="0">
                <a:solidFill>
                  <a:schemeClr val="tx1"/>
                </a:solidFill>
                <a:effectLst/>
                <a:latin typeface="+mn-lt"/>
                <a:ea typeface="+mn-ea"/>
                <a:cs typeface="+mn-cs"/>
              </a:rPr>
              <a:t>Visite www.osha.gov para ver más información sobre explicación de los peligros, incluyendo las siguientes publicaciones:</a:t>
            </a:r>
            <a:endParaRPr lang="en-US" sz="1800" b="0" i="0" u="none" strike="noStrike" kern="1200" cap="none" dirty="0" smtClean="0">
              <a:solidFill>
                <a:schemeClr val="tx1"/>
              </a:solidFill>
              <a:effectLst/>
              <a:latin typeface="+mn-lt"/>
              <a:ea typeface="+mn-ea"/>
              <a:cs typeface="+mn-cs"/>
            </a:endParaRPr>
          </a:p>
          <a:p>
            <a:r>
              <a:rPr lang="en-US" sz="1800" b="0" i="1" u="none" strike="noStrike" kern="1200" cap="none" dirty="0" smtClean="0">
                <a:solidFill>
                  <a:schemeClr val="tx1"/>
                </a:solidFill>
                <a:effectLst/>
                <a:latin typeface="+mn-lt"/>
                <a:ea typeface="+mn-ea"/>
                <a:cs typeface="+mn-cs"/>
              </a:rPr>
              <a:t>Hazard Communication Guidelines for Compliance</a:t>
            </a:r>
            <a:r>
              <a:rPr lang="en-US" sz="1800" b="0" i="0" u="none" strike="noStrike" kern="1200" cap="none" dirty="0" smtClean="0">
                <a:solidFill>
                  <a:schemeClr val="tx1"/>
                </a:solidFill>
                <a:effectLst/>
                <a:latin typeface="+mn-lt"/>
                <a:ea typeface="+mn-ea"/>
                <a:cs typeface="+mn-cs"/>
              </a:rPr>
              <a:t> – OSHA 3111</a:t>
            </a:r>
          </a:p>
          <a:p>
            <a:r>
              <a:rPr lang="es-MX" sz="1800" b="0" i="0" u="none" strike="noStrike" kern="1200" cap="none" dirty="0" smtClean="0">
                <a:solidFill>
                  <a:schemeClr val="tx1"/>
                </a:solidFill>
                <a:effectLst/>
                <a:latin typeface="+mn-lt"/>
                <a:ea typeface="+mn-ea"/>
                <a:cs typeface="+mn-cs"/>
              </a:rPr>
              <a:t>(Es la misma información contenida en el Anexo E de 1910.1200 y también está disponible en español.)</a:t>
            </a:r>
            <a:endParaRPr lang="en-US" sz="1800" b="0" i="0" u="none" strike="noStrike" kern="1200" cap="none" dirty="0" smtClean="0">
              <a:solidFill>
                <a:schemeClr val="tx1"/>
              </a:solidFill>
              <a:effectLst/>
              <a:latin typeface="+mn-lt"/>
              <a:ea typeface="+mn-ea"/>
              <a:cs typeface="+mn-cs"/>
            </a:endParaRPr>
          </a:p>
          <a:p>
            <a:r>
              <a:rPr lang="es-MX" sz="1800" b="0" i="1" u="none" strike="noStrike" kern="1200" cap="none" dirty="0" err="1" smtClean="0">
                <a:solidFill>
                  <a:schemeClr val="tx1"/>
                </a:solidFill>
                <a:effectLst/>
                <a:latin typeface="+mn-lt"/>
                <a:ea typeface="+mn-ea"/>
                <a:cs typeface="+mn-cs"/>
              </a:rPr>
              <a:t>Chemical</a:t>
            </a:r>
            <a:r>
              <a:rPr lang="es-MX" sz="1800" b="0" i="1" u="none" strike="noStrike" kern="1200" cap="none" dirty="0" smtClean="0">
                <a:solidFill>
                  <a:schemeClr val="tx1"/>
                </a:solidFill>
                <a:effectLst/>
                <a:latin typeface="+mn-lt"/>
                <a:ea typeface="+mn-ea"/>
                <a:cs typeface="+mn-cs"/>
              </a:rPr>
              <a:t> </a:t>
            </a:r>
            <a:r>
              <a:rPr lang="es-MX" sz="1800" b="0" i="1" u="none" strike="noStrike" kern="1200" cap="none" dirty="0" err="1" smtClean="0">
                <a:solidFill>
                  <a:schemeClr val="tx1"/>
                </a:solidFill>
                <a:effectLst/>
                <a:latin typeface="+mn-lt"/>
                <a:ea typeface="+mn-ea"/>
                <a:cs typeface="+mn-cs"/>
              </a:rPr>
              <a:t>Hazard</a:t>
            </a:r>
            <a:r>
              <a:rPr lang="es-MX" sz="1800" b="0" i="1" u="none" strike="noStrike" kern="1200" cap="none" dirty="0" smtClean="0">
                <a:solidFill>
                  <a:schemeClr val="tx1"/>
                </a:solidFill>
                <a:effectLst/>
                <a:latin typeface="+mn-lt"/>
                <a:ea typeface="+mn-ea"/>
                <a:cs typeface="+mn-cs"/>
              </a:rPr>
              <a:t> </a:t>
            </a:r>
            <a:r>
              <a:rPr lang="es-MX" sz="1800" b="0" i="1" u="none" strike="noStrike" kern="1200" cap="none" dirty="0" err="1" smtClean="0">
                <a:solidFill>
                  <a:schemeClr val="tx1"/>
                </a:solidFill>
                <a:effectLst/>
                <a:latin typeface="+mn-lt"/>
                <a:ea typeface="+mn-ea"/>
                <a:cs typeface="+mn-cs"/>
              </a:rPr>
              <a:t>Communication</a:t>
            </a:r>
            <a:r>
              <a:rPr lang="es-MX" sz="1800" b="0" i="0" u="none" strike="noStrike" kern="1200" cap="none" dirty="0" smtClean="0">
                <a:solidFill>
                  <a:schemeClr val="tx1"/>
                </a:solidFill>
                <a:effectLst/>
                <a:latin typeface="+mn-lt"/>
                <a:ea typeface="+mn-ea"/>
                <a:cs typeface="+mn-cs"/>
              </a:rPr>
              <a:t> – OSHA 3084</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(Esto también está disponible en español.)</a:t>
            </a:r>
            <a:endParaRPr lang="en-US" sz="1800" b="0" i="0" u="none" strike="noStrike" kern="1200" cap="none" dirty="0" smtClean="0">
              <a:solidFill>
                <a:schemeClr val="tx1"/>
              </a:solidFill>
              <a:effectLst/>
              <a:latin typeface="+mn-lt"/>
              <a:ea typeface="+mn-ea"/>
              <a:cs typeface="+mn-cs"/>
            </a:endParaRPr>
          </a:p>
          <a:p>
            <a:pPr marL="0" lvl="0" indent="0">
              <a:spcBef>
                <a:spcPts val="0"/>
              </a:spcBef>
              <a:buNone/>
            </a:pPr>
            <a:endParaRPr sz="1100" dirty="0">
              <a:latin typeface="Calibri"/>
              <a:ea typeface="Calibri"/>
              <a:cs typeface="Calibri"/>
              <a:sym typeface="Calibri"/>
            </a:endParaRPr>
          </a:p>
        </p:txBody>
      </p:sp>
      <p:sp>
        <p:nvSpPr>
          <p:cNvPr id="397" name="Shape 397"/>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100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none" strike="noStrike" kern="1200" cap="none" dirty="0" smtClean="0">
                <a:solidFill>
                  <a:schemeClr val="tx1"/>
                </a:solidFill>
                <a:effectLst/>
                <a:latin typeface="+mn-lt"/>
                <a:ea typeface="+mn-ea"/>
                <a:cs typeface="+mn-cs"/>
              </a:rPr>
              <a:t>Visite www.osha.gov para ver más información sobre explicación de los peligros, incluyendo las siguientes publicaciones:</a:t>
            </a:r>
            <a:endParaRPr lang="en-US" sz="1800" b="0" i="0" u="none" strike="noStrike" kern="1200" cap="none" dirty="0" smtClean="0">
              <a:solidFill>
                <a:schemeClr val="tx1"/>
              </a:solidFill>
              <a:effectLst/>
              <a:latin typeface="+mn-lt"/>
              <a:ea typeface="+mn-ea"/>
              <a:cs typeface="+mn-cs"/>
            </a:endParaRPr>
          </a:p>
          <a:p>
            <a:r>
              <a:rPr lang="en-US" sz="1800" b="0" i="1" u="none" strike="noStrike" kern="1200" cap="none" dirty="0" smtClean="0">
                <a:solidFill>
                  <a:schemeClr val="tx1"/>
                </a:solidFill>
                <a:effectLst/>
                <a:latin typeface="+mn-lt"/>
                <a:ea typeface="+mn-ea"/>
                <a:cs typeface="+mn-cs"/>
              </a:rPr>
              <a:t>Hazard Communication Guidelines for Compliance</a:t>
            </a:r>
            <a:r>
              <a:rPr lang="en-US" sz="1800" b="0" i="0" u="none" strike="noStrike" kern="1200" cap="none" dirty="0" smtClean="0">
                <a:solidFill>
                  <a:schemeClr val="tx1"/>
                </a:solidFill>
                <a:effectLst/>
                <a:latin typeface="+mn-lt"/>
                <a:ea typeface="+mn-ea"/>
                <a:cs typeface="+mn-cs"/>
              </a:rPr>
              <a:t> – OSHA 3111</a:t>
            </a:r>
          </a:p>
          <a:p>
            <a:r>
              <a:rPr lang="es-MX" sz="1800" b="0" i="0" u="none" strike="noStrike" kern="1200" cap="none" dirty="0" smtClean="0">
                <a:solidFill>
                  <a:schemeClr val="tx1"/>
                </a:solidFill>
                <a:effectLst/>
                <a:latin typeface="+mn-lt"/>
                <a:ea typeface="+mn-ea"/>
                <a:cs typeface="+mn-cs"/>
              </a:rPr>
              <a:t>(Es la misma información contenida en el Anexo E de 1910.1200 y también está disponible en español.)</a:t>
            </a:r>
            <a:endParaRPr lang="en-US" sz="1800" b="0" i="0" u="none" strike="noStrike" kern="1200" cap="none" dirty="0" smtClean="0">
              <a:solidFill>
                <a:schemeClr val="tx1"/>
              </a:solidFill>
              <a:effectLst/>
              <a:latin typeface="+mn-lt"/>
              <a:ea typeface="+mn-ea"/>
              <a:cs typeface="+mn-cs"/>
            </a:endParaRPr>
          </a:p>
          <a:p>
            <a:r>
              <a:rPr lang="es-MX" sz="1800" b="0" i="1" u="none" strike="noStrike" kern="1200" cap="none" dirty="0" err="1" smtClean="0">
                <a:solidFill>
                  <a:schemeClr val="tx1"/>
                </a:solidFill>
                <a:effectLst/>
                <a:latin typeface="+mn-lt"/>
                <a:ea typeface="+mn-ea"/>
                <a:cs typeface="+mn-cs"/>
              </a:rPr>
              <a:t>Chemical</a:t>
            </a:r>
            <a:r>
              <a:rPr lang="es-MX" sz="1800" b="0" i="1" u="none" strike="noStrike" kern="1200" cap="none" dirty="0" smtClean="0">
                <a:solidFill>
                  <a:schemeClr val="tx1"/>
                </a:solidFill>
                <a:effectLst/>
                <a:latin typeface="+mn-lt"/>
                <a:ea typeface="+mn-ea"/>
                <a:cs typeface="+mn-cs"/>
              </a:rPr>
              <a:t> </a:t>
            </a:r>
            <a:r>
              <a:rPr lang="es-MX" sz="1800" b="0" i="1" u="none" strike="noStrike" kern="1200" cap="none" dirty="0" err="1" smtClean="0">
                <a:solidFill>
                  <a:schemeClr val="tx1"/>
                </a:solidFill>
                <a:effectLst/>
                <a:latin typeface="+mn-lt"/>
                <a:ea typeface="+mn-ea"/>
                <a:cs typeface="+mn-cs"/>
              </a:rPr>
              <a:t>Hazard</a:t>
            </a:r>
            <a:r>
              <a:rPr lang="es-MX" sz="1800" b="0" i="1" u="none" strike="noStrike" kern="1200" cap="none" dirty="0" smtClean="0">
                <a:solidFill>
                  <a:schemeClr val="tx1"/>
                </a:solidFill>
                <a:effectLst/>
                <a:latin typeface="+mn-lt"/>
                <a:ea typeface="+mn-ea"/>
                <a:cs typeface="+mn-cs"/>
              </a:rPr>
              <a:t> </a:t>
            </a:r>
            <a:r>
              <a:rPr lang="es-MX" sz="1800" b="0" i="1" u="none" strike="noStrike" kern="1200" cap="none" dirty="0" err="1" smtClean="0">
                <a:solidFill>
                  <a:schemeClr val="tx1"/>
                </a:solidFill>
                <a:effectLst/>
                <a:latin typeface="+mn-lt"/>
                <a:ea typeface="+mn-ea"/>
                <a:cs typeface="+mn-cs"/>
              </a:rPr>
              <a:t>Communication</a:t>
            </a:r>
            <a:r>
              <a:rPr lang="es-MX" sz="1800" b="0" i="0" u="none" strike="noStrike" kern="1200" cap="none" dirty="0" smtClean="0">
                <a:solidFill>
                  <a:schemeClr val="tx1"/>
                </a:solidFill>
                <a:effectLst/>
                <a:latin typeface="+mn-lt"/>
                <a:ea typeface="+mn-ea"/>
                <a:cs typeface="+mn-cs"/>
              </a:rPr>
              <a:t> – OSHA 3084</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(Esto también está disponible en español.)</a:t>
            </a:r>
            <a:endParaRPr lang="en-US" sz="1800" b="0" i="0" u="none" strike="noStrike" kern="1200" cap="none" dirty="0" smtClean="0">
              <a:solidFill>
                <a:schemeClr val="tx1"/>
              </a:solidFill>
              <a:effectLst/>
              <a:latin typeface="+mn-lt"/>
              <a:ea typeface="+mn-ea"/>
              <a:cs typeface="+mn-cs"/>
            </a:endParaRPr>
          </a:p>
          <a:p>
            <a:pPr marL="0" lvl="0" indent="0">
              <a:spcBef>
                <a:spcPts val="0"/>
              </a:spcBef>
              <a:buNone/>
            </a:pPr>
            <a:endParaRPr sz="1100" dirty="0">
              <a:latin typeface="Calibri"/>
              <a:ea typeface="Calibri"/>
              <a:cs typeface="Calibri"/>
              <a:sym typeface="Calibri"/>
            </a:endParaRPr>
          </a:p>
        </p:txBody>
      </p:sp>
      <p:sp>
        <p:nvSpPr>
          <p:cNvPr id="397" name="Shape 397"/>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209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29" name="Shape 429"/>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48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33" name="Shape 133"/>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06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0" i="0" u="none" strike="noStrike" kern="1200" cap="none" dirty="0" smtClean="0">
                <a:solidFill>
                  <a:schemeClr val="tx1"/>
                </a:solidFill>
                <a:effectLst/>
                <a:latin typeface="+mn-lt"/>
                <a:ea typeface="+mn-ea"/>
                <a:cs typeface="+mn-cs"/>
              </a:rPr>
              <a:t>Hay cuatro formas como una substancia química puede penetrar en el cuerpo:</a:t>
            </a:r>
            <a:endParaRPr lang="en-US" sz="1800" b="0" i="0" u="none" strike="noStrike" kern="1200" cap="none" dirty="0" smtClean="0">
              <a:solidFill>
                <a:schemeClr val="tx1"/>
              </a:solidFill>
              <a:effectLst/>
              <a:latin typeface="+mn-lt"/>
              <a:ea typeface="+mn-ea"/>
              <a:cs typeface="+mn-cs"/>
            </a:endParaRPr>
          </a:p>
          <a:p>
            <a:endParaRPr lang="es-MX" sz="1800" b="1"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Inhalación: </a:t>
            </a:r>
            <a:r>
              <a:rPr lang="es-MX" sz="1800" b="0" i="0" u="none" strike="noStrike" kern="1200" cap="none" dirty="0" smtClean="0">
                <a:solidFill>
                  <a:schemeClr val="tx1"/>
                </a:solidFill>
                <a:effectLst/>
                <a:latin typeface="+mn-lt"/>
                <a:ea typeface="+mn-ea"/>
                <a:cs typeface="+mn-cs"/>
              </a:rPr>
              <a:t>Para la mayoría de las substancias químicas en forma de vapores, gases, nieblas o partículas, la inhalación es la principal vía de entrada. Una vez inhaladas, las substancias químicas son exhaladas o depositadas en el tracto respiratorio. Si quedan depositadas, puede haber daño por contacto directo con el tejido, o bien la substancia química puede difuminarse en la sangre a través del sistema de comunicación entre pulmones y sangre. Al entrar en contacto con el tejido en el tracto respiratorio superior o pulmones, las substancias químicas pueden causar efectos para la salud que varían desde una simple irritación a una grave destrucción del tejido. Las substancias a las que la sangre absorbe circulan y se distribuyen a los órganos que puedan tener una afinidad por esa substancia en particular. Entonces puede haber daños a la salud en los órganos que son sensibles al tóxico.</a:t>
            </a:r>
            <a:endParaRPr lang="en-US" sz="1800" b="0" i="0" u="none" strike="noStrike" kern="1200" cap="none" dirty="0" smtClean="0">
              <a:solidFill>
                <a:schemeClr val="tx1"/>
              </a:solidFill>
              <a:effectLst/>
              <a:latin typeface="+mn-lt"/>
              <a:ea typeface="+mn-ea"/>
              <a:cs typeface="+mn-cs"/>
            </a:endParaRPr>
          </a:p>
          <a:p>
            <a:endParaRPr lang="es-MX" sz="1800" b="1"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Absorción de la piel (o los ojos): </a:t>
            </a:r>
            <a:r>
              <a:rPr lang="es-MX" sz="1800" b="0" i="0" u="none" strike="noStrike" kern="1200" cap="none" dirty="0" smtClean="0">
                <a:solidFill>
                  <a:schemeClr val="tx1"/>
                </a:solidFill>
                <a:effectLst/>
                <a:latin typeface="+mn-lt"/>
                <a:ea typeface="+mn-ea"/>
                <a:cs typeface="+mn-cs"/>
              </a:rPr>
              <a:t>El contacto con la piel (dérmico) puede causar desde efectos que sean relativamente leves, como enrojecimiento o irritación (dermatitis), hasta efectos más severos, como destrucción del tejido de la piel, u otras condiciones debilitantes. Hay muchas substancias que también pueden atravesar la barrera de la piel y ser absorbidas por el sistema sanguíneo. Una vez absorbidas, pueden producir un daño sistémico a los órganos internos. Los ojos son particularmente sensibles a las substancias químicas. Incluso una breve exposición a la substancia puede causar severos efectos en los ojos, o bien la substancia puede ser absorbida a través de los ojos y transportarse a otras partes del cuerpo causando daños. </a:t>
            </a:r>
            <a:endParaRPr lang="en-US" sz="1800" b="0" i="0" u="none" strike="noStrike" kern="1200" cap="none" dirty="0" smtClean="0">
              <a:solidFill>
                <a:schemeClr val="tx1"/>
              </a:solidFill>
              <a:effectLst/>
              <a:latin typeface="+mn-lt"/>
              <a:ea typeface="+mn-ea"/>
              <a:cs typeface="+mn-cs"/>
            </a:endParaRPr>
          </a:p>
          <a:p>
            <a:endParaRPr lang="es-MX" sz="1800" b="1"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Ingestión: </a:t>
            </a:r>
            <a:r>
              <a:rPr lang="es-MX" sz="1800" b="0" i="0" u="none" strike="noStrike" kern="1200" cap="none" dirty="0" smtClean="0">
                <a:solidFill>
                  <a:schemeClr val="tx1"/>
                </a:solidFill>
                <a:effectLst/>
                <a:latin typeface="+mn-lt"/>
                <a:ea typeface="+mn-ea"/>
                <a:cs typeface="+mn-cs"/>
              </a:rPr>
              <a:t>Las substancias químicas que inadvertidamente entran a la boca y son tragadas no dañan por lo general el tracto gastrointestinal en sí, a menos que sean irritantes o corrosivas. Las substancias químicas insolubles en los fluidos del tracto gastrointestinal (estómago, intestinos) son generalmente excretadas. Otras que son solubles son absorbidas a través del revestimiento del tracto gastrointestinal. De ahí son transportadas por la sangre a órganos internos donde pueden causar daños. </a:t>
            </a:r>
            <a:endParaRPr lang="en-US" sz="1800" b="0" i="0" u="none" strike="noStrike" kern="1200" cap="none" dirty="0" smtClean="0">
              <a:solidFill>
                <a:schemeClr val="tx1"/>
              </a:solidFill>
              <a:effectLst/>
              <a:latin typeface="+mn-lt"/>
              <a:ea typeface="+mn-ea"/>
              <a:cs typeface="+mn-cs"/>
            </a:endParaRPr>
          </a:p>
          <a:p>
            <a:endParaRPr lang="es-MX" sz="1800" b="1"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Inyección: </a:t>
            </a:r>
            <a:r>
              <a:rPr lang="es-MX" sz="1800" b="0" i="0" u="none" strike="noStrike" kern="1200" cap="none" dirty="0" smtClean="0">
                <a:solidFill>
                  <a:schemeClr val="tx1"/>
                </a:solidFill>
                <a:effectLst/>
                <a:latin typeface="+mn-lt"/>
                <a:ea typeface="+mn-ea"/>
                <a:cs typeface="+mn-cs"/>
              </a:rPr>
              <a:t>Las substancias pueden entrar al cuerpo si la piel es penetrada o pinchada por objetos contaminados. Puede haber efectos cuando la substancia circula por la sangre y es depositada en órganos a los que puede dañar</a:t>
            </a:r>
            <a:endParaRPr sz="1100" dirty="0">
              <a:latin typeface="Calibri"/>
              <a:ea typeface="Calibri"/>
              <a:cs typeface="Calibri"/>
              <a:sym typeface="Calibri"/>
            </a:endParaRPr>
          </a:p>
        </p:txBody>
      </p:sp>
      <p:sp>
        <p:nvSpPr>
          <p:cNvPr id="141" name="Shape 141"/>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198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pPr marL="0" lvl="0" indent="0">
              <a:spcBef>
                <a:spcPts val="0"/>
              </a:spcBef>
              <a:buNone/>
            </a:pPr>
            <a:endParaRPr dirty="0"/>
          </a:p>
        </p:txBody>
      </p:sp>
      <p:sp>
        <p:nvSpPr>
          <p:cNvPr id="149" name="Shape 149"/>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81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1" i="0" u="none" strike="noStrike" kern="1200" cap="none" dirty="0" smtClean="0">
                <a:solidFill>
                  <a:schemeClr val="tx1"/>
                </a:solidFill>
                <a:effectLst/>
                <a:latin typeface="+mn-lt"/>
                <a:ea typeface="+mn-ea"/>
                <a:cs typeface="+mn-cs"/>
              </a:rPr>
              <a:t>Los</a:t>
            </a:r>
            <a:r>
              <a:rPr lang="es-MX" sz="1800" b="0" i="0" u="none" strike="noStrike" kern="1200" cap="none" dirty="0" smtClean="0">
                <a:solidFill>
                  <a:schemeClr val="tx1"/>
                </a:solidFill>
                <a:effectLst/>
                <a:latin typeface="+mn-lt"/>
                <a:ea typeface="+mn-ea"/>
                <a:cs typeface="+mn-cs"/>
              </a:rPr>
              <a:t> </a:t>
            </a:r>
            <a:r>
              <a:rPr lang="es-MX" sz="1800" b="1" i="0" u="none" strike="noStrike" kern="1200" cap="none" dirty="0" smtClean="0">
                <a:solidFill>
                  <a:schemeClr val="tx1"/>
                </a:solidFill>
                <a:effectLst/>
                <a:latin typeface="+mn-lt"/>
                <a:ea typeface="+mn-ea"/>
                <a:cs typeface="+mn-cs"/>
              </a:rPr>
              <a:t>síntomas neurológicos </a:t>
            </a:r>
            <a:r>
              <a:rPr lang="es-MX" sz="1800" b="0" i="0" u="none" strike="noStrike" kern="1200" cap="none" dirty="0" smtClean="0">
                <a:solidFill>
                  <a:schemeClr val="tx1"/>
                </a:solidFill>
                <a:effectLst/>
                <a:latin typeface="+mn-lt"/>
                <a:ea typeface="+mn-ea"/>
                <a:cs typeface="+mn-cs"/>
              </a:rPr>
              <a:t>pueden ser:</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Debilidad muscular.</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Pérdida de sensación parcial o completa.</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Parálisis parcial o completa.</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Convulsiones.</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Pérdida de capacidades cognitivas.</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Dolor inexplicable.</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Alerta disminuida. </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Los síntomas respiratorios</a:t>
            </a:r>
            <a:r>
              <a:rPr lang="es-MX" sz="1800" b="0" i="0" u="none" strike="noStrike" kern="1200" cap="none" dirty="0" smtClean="0">
                <a:solidFill>
                  <a:schemeClr val="tx1"/>
                </a:solidFill>
                <a:effectLst/>
                <a:latin typeface="+mn-lt"/>
                <a:ea typeface="+mn-ea"/>
                <a:cs typeface="+mn-cs"/>
              </a:rPr>
              <a:t> pueden ser:</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Garganta irritada.</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Tos y / o </a:t>
            </a:r>
            <a:r>
              <a:rPr lang="es-MX" sz="1800" b="0" i="0" u="none" strike="noStrike" kern="1200" cap="none" dirty="0" err="1" smtClean="0">
                <a:solidFill>
                  <a:schemeClr val="tx1"/>
                </a:solidFill>
                <a:effectLst/>
                <a:latin typeface="+mn-lt"/>
                <a:ea typeface="+mn-ea"/>
                <a:cs typeface="+mn-cs"/>
              </a:rPr>
              <a:t>silibancias</a:t>
            </a:r>
            <a:r>
              <a:rPr lang="es-MX" sz="1800" b="0" i="0" u="none" strike="noStrike" kern="1200" cap="none" dirty="0" smtClean="0">
                <a:solidFill>
                  <a:schemeClr val="tx1"/>
                </a:solidFill>
                <a:effectLst/>
                <a:latin typeface="+mn-lt"/>
                <a:ea typeface="+mn-ea"/>
                <a:cs typeface="+mn-cs"/>
              </a:rPr>
              <a:t>.</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Falta de aire al respirar.</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Reducción de capacidad pulmonar / reducción de funcionamiento pulmonar.</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Sofocarse / asfixiarse.</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Cáncer en los pulmones.</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Los síntomas cardíacos </a:t>
            </a:r>
            <a:r>
              <a:rPr lang="es-MX" sz="1800" b="0" i="0" u="none" strike="noStrike" kern="1200" cap="none" dirty="0" smtClean="0">
                <a:solidFill>
                  <a:schemeClr val="tx1"/>
                </a:solidFill>
                <a:effectLst/>
                <a:latin typeface="+mn-lt"/>
                <a:ea typeface="+mn-ea"/>
                <a:cs typeface="+mn-cs"/>
              </a:rPr>
              <a:t>pueden incluir:</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Falla del corazón.</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Imposibilidad de que la sangre transporte oxígeno por todo el cuerpo.	</a:t>
            </a:r>
            <a:endParaRPr lang="en-US" sz="1800" b="0" i="0" u="none" strike="noStrike" kern="1200" cap="none"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ts val="1400"/>
              <a:buFont typeface="Arial" panose="020B0604020202020204" pitchFamily="34" charset="0"/>
              <a:buNone/>
              <a:tabLst/>
              <a:defRPr/>
            </a:pPr>
            <a:endParaRPr lang="en-US" sz="1800" dirty="0" smtClean="0"/>
          </a:p>
          <a:p>
            <a:pPr marL="0" lvl="0" indent="0">
              <a:spcBef>
                <a:spcPts val="0"/>
              </a:spcBef>
              <a:buFont typeface="Arial" panose="020B0604020202020204" pitchFamily="34" charset="0"/>
              <a:buNone/>
            </a:pPr>
            <a:endParaRPr b="1" dirty="0"/>
          </a:p>
        </p:txBody>
      </p:sp>
      <p:sp>
        <p:nvSpPr>
          <p:cNvPr id="157" name="Shape 157"/>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123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914400" y="4359275"/>
            <a:ext cx="5029200" cy="4132200"/>
          </a:xfrm>
          <a:prstGeom prst="rect">
            <a:avLst/>
          </a:prstGeom>
        </p:spPr>
        <p:txBody>
          <a:bodyPr wrap="square" lIns="91425" tIns="91425" rIns="91425" bIns="91425" anchor="t" anchorCtr="0">
            <a:noAutofit/>
          </a:bodyPr>
          <a:lstStyle/>
          <a:p>
            <a:r>
              <a:rPr lang="es-MX" sz="1800" b="1" i="0" u="none" strike="noStrike" kern="1200" cap="none" dirty="0" smtClean="0">
                <a:solidFill>
                  <a:schemeClr val="tx1"/>
                </a:solidFill>
                <a:effectLst/>
                <a:latin typeface="+mn-lt"/>
                <a:ea typeface="+mn-ea"/>
                <a:cs typeface="+mn-cs"/>
              </a:rPr>
              <a:t>Los síntomas inmunológicos pueden ser:</a:t>
            </a:r>
            <a:endParaRPr lang="en-US" sz="1800" b="1"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Alergia.</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Que el sistema inmunológico disminuya o falle.</a:t>
            </a:r>
            <a:endParaRPr lang="en-US" sz="1800" b="0" i="0" u="none" strike="noStrike" kern="1200" cap="none" dirty="0" smtClean="0">
              <a:solidFill>
                <a:schemeClr val="tx1"/>
              </a:solidFill>
              <a:effectLst/>
              <a:latin typeface="+mn-lt"/>
              <a:ea typeface="+mn-ea"/>
              <a:cs typeface="+mn-cs"/>
            </a:endParaRPr>
          </a:p>
          <a:p>
            <a:pPr marL="285750" indent="-285750">
              <a:buFont typeface="Arial" panose="020B0604020202020204" pitchFamily="34" charset="0"/>
              <a:buChar char="•"/>
            </a:pPr>
            <a:r>
              <a:rPr lang="es-MX" sz="1800" b="0" i="0" u="none" strike="noStrike" kern="1200" cap="none" dirty="0" smtClean="0">
                <a:solidFill>
                  <a:schemeClr val="tx1"/>
                </a:solidFill>
                <a:effectLst/>
                <a:latin typeface="+mn-lt"/>
                <a:ea typeface="+mn-ea"/>
                <a:cs typeface="+mn-cs"/>
              </a:rPr>
              <a:t>Trastornos de </a:t>
            </a:r>
            <a:r>
              <a:rPr lang="es-MX" sz="1800" b="0" i="0" u="none" strike="noStrike" kern="1200" cap="none" dirty="0" err="1" smtClean="0">
                <a:solidFill>
                  <a:schemeClr val="tx1"/>
                </a:solidFill>
                <a:effectLst/>
                <a:latin typeface="+mn-lt"/>
                <a:ea typeface="+mn-ea"/>
                <a:cs typeface="+mn-cs"/>
              </a:rPr>
              <a:t>autoinmunización</a:t>
            </a:r>
            <a:r>
              <a:rPr lang="es-MX" sz="1800" b="0" i="0" u="none" strike="noStrike" kern="1200" cap="none" dirty="0" smtClean="0">
                <a:solidFill>
                  <a:schemeClr val="tx1"/>
                </a:solidFill>
                <a:effectLst/>
                <a:latin typeface="+mn-lt"/>
                <a:ea typeface="+mn-ea"/>
                <a:cs typeface="+mn-cs"/>
              </a:rPr>
              <a:t> (ataques del cuerpo a sí mismo).</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Los </a:t>
            </a:r>
            <a:r>
              <a:rPr lang="es-MX" sz="1800" b="1" i="0" u="none" strike="noStrike" kern="1200" cap="none" dirty="0" err="1" smtClean="0">
                <a:solidFill>
                  <a:schemeClr val="tx1"/>
                </a:solidFill>
                <a:effectLst/>
                <a:latin typeface="+mn-lt"/>
                <a:ea typeface="+mn-ea"/>
                <a:cs typeface="+mn-cs"/>
              </a:rPr>
              <a:t>mutágenos</a:t>
            </a:r>
            <a:r>
              <a:rPr lang="es-MX" sz="1800" b="1" i="0" u="none" strike="noStrike" kern="1200" cap="none" dirty="0" smtClean="0">
                <a:solidFill>
                  <a:schemeClr val="tx1"/>
                </a:solidFill>
                <a:effectLst/>
                <a:latin typeface="+mn-lt"/>
                <a:ea typeface="+mn-ea"/>
                <a:cs typeface="+mn-cs"/>
              </a:rPr>
              <a:t> </a:t>
            </a:r>
            <a:r>
              <a:rPr lang="es-MX" sz="1800" b="0" i="0" u="none" strike="noStrike" kern="1200" cap="none" dirty="0" smtClean="0">
                <a:solidFill>
                  <a:schemeClr val="tx1"/>
                </a:solidFill>
                <a:effectLst/>
                <a:latin typeface="+mn-lt"/>
                <a:ea typeface="+mn-ea"/>
                <a:cs typeface="+mn-cs"/>
              </a:rPr>
              <a:t>pueden causar un cambio permanente en el ADN, lo que puede dañar las células y causar ciertas enfermedades (como el cáncer).</a:t>
            </a:r>
          </a:p>
          <a:p>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Las mutaciones </a:t>
            </a:r>
            <a:r>
              <a:rPr lang="es-MX" sz="1800" b="0" i="0" u="none" strike="noStrike" kern="1200" cap="none" dirty="0" smtClean="0">
                <a:solidFill>
                  <a:schemeClr val="tx1"/>
                </a:solidFill>
                <a:effectLst/>
                <a:latin typeface="+mn-lt"/>
                <a:ea typeface="+mn-ea"/>
                <a:cs typeface="+mn-cs"/>
              </a:rPr>
              <a:t>pueden transmitirse a los descendientes.</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Los teratógenos </a:t>
            </a:r>
            <a:r>
              <a:rPr lang="es-MX" sz="1800" b="0" i="0" u="none" strike="noStrike" kern="1200" cap="none" dirty="0" smtClean="0">
                <a:solidFill>
                  <a:schemeClr val="tx1"/>
                </a:solidFill>
                <a:effectLst/>
                <a:latin typeface="+mn-lt"/>
                <a:ea typeface="+mn-ea"/>
                <a:cs typeface="+mn-cs"/>
              </a:rPr>
              <a:t>pueden afectar el desarrollo de un embrión o feto, lo que puede causar defectos de nacimiento.</a:t>
            </a:r>
            <a:endParaRPr lang="en-US" sz="1800" b="0" i="0" u="none" strike="noStrike" kern="1200" cap="none" dirty="0" smtClean="0">
              <a:solidFill>
                <a:schemeClr val="tx1"/>
              </a:solidFill>
              <a:effectLst/>
              <a:latin typeface="+mn-lt"/>
              <a:ea typeface="+mn-ea"/>
              <a:cs typeface="+mn-cs"/>
            </a:endParaRPr>
          </a:p>
          <a:p>
            <a:r>
              <a:rPr lang="es-MX" sz="1800" b="0" i="0" u="none" strike="noStrike" kern="1200" cap="none" dirty="0" smtClean="0">
                <a:solidFill>
                  <a:schemeClr val="tx1"/>
                </a:solidFill>
                <a:effectLst/>
                <a:latin typeface="+mn-lt"/>
                <a:ea typeface="+mn-ea"/>
                <a:cs typeface="+mn-cs"/>
              </a:rPr>
              <a:t> </a:t>
            </a:r>
            <a:endParaRPr lang="en-US"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Los carcinógenos </a:t>
            </a:r>
            <a:r>
              <a:rPr lang="es-MX" sz="1800" b="0" i="0" u="none" strike="noStrike" kern="1200" cap="none" dirty="0" smtClean="0">
                <a:solidFill>
                  <a:schemeClr val="tx1"/>
                </a:solidFill>
                <a:effectLst/>
                <a:latin typeface="+mn-lt"/>
                <a:ea typeface="+mn-ea"/>
                <a:cs typeface="+mn-cs"/>
              </a:rPr>
              <a:t>pueden afectar al ADN directamente (similar a los </a:t>
            </a:r>
            <a:r>
              <a:rPr lang="es-MX" sz="1800" b="0" i="0" u="none" strike="noStrike" kern="1200" cap="none" dirty="0" err="1" smtClean="0">
                <a:solidFill>
                  <a:schemeClr val="tx1"/>
                </a:solidFill>
                <a:effectLst/>
                <a:latin typeface="+mn-lt"/>
                <a:ea typeface="+mn-ea"/>
                <a:cs typeface="+mn-cs"/>
              </a:rPr>
              <a:t>mutágenos</a:t>
            </a:r>
            <a:r>
              <a:rPr lang="es-MX" sz="1800" b="0" i="0" u="none" strike="noStrike" kern="1200" cap="none" dirty="0" smtClean="0">
                <a:solidFill>
                  <a:schemeClr val="tx1"/>
                </a:solidFill>
                <a:effectLst/>
                <a:latin typeface="+mn-lt"/>
                <a:ea typeface="+mn-ea"/>
                <a:cs typeface="+mn-cs"/>
              </a:rPr>
              <a:t>), pero también pueden causar que las células se dividan más rápidamente, lo que podría aumentar la probabilidad de error de división celular, cosa que podría provocar cambios al código de ADN (mutación).</a:t>
            </a:r>
            <a:endParaRPr lang="en-US" sz="1800" b="0" i="0" u="none" strike="noStrike" kern="1200" cap="none" dirty="0">
              <a:solidFill>
                <a:schemeClr val="tx1"/>
              </a:solidFill>
              <a:effectLst/>
              <a:latin typeface="+mn-lt"/>
              <a:ea typeface="+mn-ea"/>
              <a:cs typeface="+mn-cs"/>
            </a:endParaRPr>
          </a:p>
        </p:txBody>
      </p:sp>
      <p:sp>
        <p:nvSpPr>
          <p:cNvPr id="165" name="Shape 165"/>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20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914400" y="4359275"/>
            <a:ext cx="5029200" cy="4132262"/>
          </a:xfrm>
          <a:prstGeom prst="rect">
            <a:avLst/>
          </a:prstGeom>
        </p:spPr>
        <p:txBody>
          <a:bodyPr wrap="square" lIns="91425" tIns="91425" rIns="91425" bIns="91425" anchor="t" anchorCtr="0">
            <a:noAutofit/>
          </a:bodyPr>
          <a:lstStyle/>
          <a:p>
            <a:r>
              <a:rPr lang="es-MX" sz="1800" b="1" i="0" u="none" strike="noStrike" kern="1200" cap="none" dirty="0" smtClean="0">
                <a:solidFill>
                  <a:schemeClr val="tx1"/>
                </a:solidFill>
                <a:effectLst/>
                <a:latin typeface="+mn-lt"/>
                <a:ea typeface="+mn-ea"/>
                <a:cs typeface="+mn-cs"/>
              </a:rPr>
              <a:t>Biológico: </a:t>
            </a:r>
            <a:r>
              <a:rPr lang="es-MX" sz="1800" b="0" i="0" u="none" strike="noStrike" kern="1200" cap="none" dirty="0" smtClean="0">
                <a:solidFill>
                  <a:schemeClr val="tx1"/>
                </a:solidFill>
                <a:effectLst/>
                <a:latin typeface="+mn-lt"/>
                <a:ea typeface="+mn-ea"/>
                <a:cs typeface="+mn-cs"/>
              </a:rPr>
              <a:t>bacterias, virus, insectos, plantas, pájaros, animales y humanos, etc.</a:t>
            </a:r>
            <a:endParaRPr lang="en-US" sz="1800" b="0" i="0" u="none" strike="noStrike" kern="1200" cap="none" dirty="0" smtClean="0">
              <a:solidFill>
                <a:schemeClr val="tx1"/>
              </a:solidFill>
              <a:effectLst/>
              <a:latin typeface="+mn-lt"/>
              <a:ea typeface="+mn-ea"/>
              <a:cs typeface="+mn-cs"/>
            </a:endParaRPr>
          </a:p>
          <a:p>
            <a:endParaRPr lang="es-MX" sz="1800" b="1"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Producto químico: </a:t>
            </a:r>
            <a:r>
              <a:rPr lang="es-MX" sz="1800" b="0" i="0" u="none" strike="noStrike" kern="1200" cap="none" dirty="0" smtClean="0">
                <a:solidFill>
                  <a:schemeClr val="tx1"/>
                </a:solidFill>
                <a:effectLst/>
                <a:latin typeface="+mn-lt"/>
                <a:ea typeface="+mn-ea"/>
                <a:cs typeface="+mn-cs"/>
              </a:rPr>
              <a:t>depende de las propiedades físicas, químicas y tóxicas del producto químico.</a:t>
            </a:r>
            <a:endParaRPr lang="en-US" sz="1800" b="0" i="0" u="none" strike="noStrike" kern="1200" cap="none" dirty="0" smtClean="0">
              <a:solidFill>
                <a:schemeClr val="tx1"/>
              </a:solidFill>
              <a:effectLst/>
              <a:latin typeface="+mn-lt"/>
              <a:ea typeface="+mn-ea"/>
              <a:cs typeface="+mn-cs"/>
            </a:endParaRPr>
          </a:p>
          <a:p>
            <a:endParaRPr lang="es-MX" sz="1800" b="1"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Ergonómico: </a:t>
            </a:r>
            <a:r>
              <a:rPr lang="es-MX" sz="1800" b="0" i="0" u="none" strike="noStrike" kern="1200" cap="none" dirty="0" smtClean="0">
                <a:solidFill>
                  <a:schemeClr val="tx1"/>
                </a:solidFill>
                <a:effectLst/>
                <a:latin typeface="+mn-lt"/>
                <a:ea typeface="+mn-ea"/>
                <a:cs typeface="+mn-cs"/>
              </a:rPr>
              <a:t>movimientos repetitivos, configuración incorrecta de la estación donde se trabaja, etc.</a:t>
            </a:r>
            <a:endParaRPr lang="en-US" sz="1800" b="0" i="0" u="none" strike="noStrike" kern="1200" cap="none" dirty="0" smtClean="0">
              <a:solidFill>
                <a:schemeClr val="tx1"/>
              </a:solidFill>
              <a:effectLst/>
              <a:latin typeface="+mn-lt"/>
              <a:ea typeface="+mn-ea"/>
              <a:cs typeface="+mn-cs"/>
            </a:endParaRPr>
          </a:p>
          <a:p>
            <a:endParaRPr lang="es-MX"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Físico: </a:t>
            </a:r>
            <a:r>
              <a:rPr lang="es-MX" sz="1800" b="0" i="0" u="none" strike="noStrike" kern="1200" cap="none" dirty="0" smtClean="0">
                <a:solidFill>
                  <a:schemeClr val="tx1"/>
                </a:solidFill>
                <a:effectLst/>
                <a:latin typeface="+mn-lt"/>
                <a:ea typeface="+mn-ea"/>
                <a:cs typeface="+mn-cs"/>
              </a:rPr>
              <a:t>radiación, campos magnéticos, presiones extremas (alta presión o vacío), ruido, etc.</a:t>
            </a:r>
            <a:endParaRPr lang="en-US" sz="1800" b="0" i="0" u="none" strike="noStrike" kern="1200" cap="none" dirty="0" smtClean="0">
              <a:solidFill>
                <a:schemeClr val="tx1"/>
              </a:solidFill>
              <a:effectLst/>
              <a:latin typeface="+mn-lt"/>
              <a:ea typeface="+mn-ea"/>
              <a:cs typeface="+mn-cs"/>
            </a:endParaRPr>
          </a:p>
          <a:p>
            <a:endParaRPr lang="es-MX" sz="1800" b="1"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Psicosocial: </a:t>
            </a:r>
            <a:r>
              <a:rPr lang="es-MX" sz="1800" b="0" i="0" u="none" strike="noStrike" kern="1200" cap="none" dirty="0" smtClean="0">
                <a:solidFill>
                  <a:schemeClr val="tx1"/>
                </a:solidFill>
                <a:effectLst/>
                <a:latin typeface="+mn-lt"/>
                <a:ea typeface="+mn-ea"/>
                <a:cs typeface="+mn-cs"/>
              </a:rPr>
              <a:t>estrés, violencia, etc.</a:t>
            </a:r>
            <a:endParaRPr lang="en-US" sz="1800" b="0" i="0" u="none" strike="noStrike" kern="1200" cap="none" dirty="0" smtClean="0">
              <a:solidFill>
                <a:schemeClr val="tx1"/>
              </a:solidFill>
              <a:effectLst/>
              <a:latin typeface="+mn-lt"/>
              <a:ea typeface="+mn-ea"/>
              <a:cs typeface="+mn-cs"/>
            </a:endParaRPr>
          </a:p>
          <a:p>
            <a:endParaRPr lang="es-MX" sz="1800" b="0" i="0" u="none" strike="noStrike" kern="1200" cap="none" dirty="0" smtClean="0">
              <a:solidFill>
                <a:schemeClr val="tx1"/>
              </a:solidFill>
              <a:effectLst/>
              <a:latin typeface="+mn-lt"/>
              <a:ea typeface="+mn-ea"/>
              <a:cs typeface="+mn-cs"/>
            </a:endParaRPr>
          </a:p>
          <a:p>
            <a:r>
              <a:rPr lang="es-MX" sz="1800" b="1" i="0" u="none" strike="noStrike" kern="1200" cap="none" dirty="0" smtClean="0">
                <a:solidFill>
                  <a:schemeClr val="tx1"/>
                </a:solidFill>
                <a:effectLst/>
                <a:latin typeface="+mn-lt"/>
                <a:ea typeface="+mn-ea"/>
                <a:cs typeface="+mn-cs"/>
              </a:rPr>
              <a:t>De seguridad física: </a:t>
            </a:r>
            <a:r>
              <a:rPr lang="es-MX" sz="1800" b="0" i="0" u="none" strike="noStrike" kern="1200" cap="none" dirty="0" smtClean="0">
                <a:solidFill>
                  <a:schemeClr val="tx1"/>
                </a:solidFill>
                <a:effectLst/>
                <a:latin typeface="+mn-lt"/>
                <a:ea typeface="+mn-ea"/>
                <a:cs typeface="+mn-cs"/>
              </a:rPr>
              <a:t>riesgos de resbalones / tropiezos, protección inadecuada de la máquina, mal funcionamiento del equipo o averías.</a:t>
            </a:r>
            <a:endParaRPr lang="en-US" sz="1800" b="0" i="0" u="none" strike="noStrike" kern="1200" cap="none" dirty="0">
              <a:solidFill>
                <a:schemeClr val="tx1"/>
              </a:solidFill>
              <a:effectLst/>
              <a:latin typeface="+mn-lt"/>
              <a:ea typeface="+mn-ea"/>
              <a:cs typeface="+mn-cs"/>
            </a:endParaRPr>
          </a:p>
        </p:txBody>
      </p:sp>
      <p:sp>
        <p:nvSpPr>
          <p:cNvPr id="173" name="Shape 173"/>
          <p:cNvSpPr>
            <a:spLocks noGrp="1" noRot="1" noChangeAspect="1"/>
          </p:cNvSpPr>
          <p:nvPr>
            <p:ph type="sldImg" idx="2"/>
          </p:nvPr>
        </p:nvSpPr>
        <p:spPr>
          <a:xfrm>
            <a:off x="1190625" y="731838"/>
            <a:ext cx="447675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65970" y="927098"/>
            <a:ext cx="6343672" cy="70986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74" name="Shape 74"/>
          <p:cNvSpPr txBox="1">
            <a:spLocks noGrp="1"/>
          </p:cNvSpPr>
          <p:nvPr>
            <p:ph type="body" idx="1"/>
          </p:nvPr>
        </p:nvSpPr>
        <p:spPr>
          <a:xfrm>
            <a:off x="863600" y="2489200"/>
            <a:ext cx="6346825" cy="3530600"/>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ts val="1440"/>
              <a:buFont typeface="Noto Sans Symbols"/>
              <a:buChar char="▶"/>
              <a:defRPr sz="1800" b="0" i="0" u="none" strike="noStrike" cap="none">
                <a:solidFill>
                  <a:srgbClr val="404040"/>
                </a:solidFill>
                <a:latin typeface="Calibri"/>
                <a:ea typeface="Calibri"/>
                <a:cs typeface="Calibri"/>
                <a:sym typeface="Calibri"/>
              </a:defRPr>
            </a:lvl1pPr>
            <a:lvl2pPr marL="685800" marR="0" lvl="1" indent="-201294"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alibri"/>
                <a:ea typeface="Calibri"/>
                <a:cs typeface="Calibri"/>
                <a:sym typeface="Calibri"/>
              </a:defRPr>
            </a:lvl2pPr>
            <a:lvl3pPr marL="958850" marR="0" lvl="2" indent="-157480"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alibri"/>
                <a:ea typeface="Calibri"/>
                <a:cs typeface="Calibri"/>
                <a:sym typeface="Calibri"/>
              </a:defRPr>
            </a:lvl3pPr>
            <a:lvl4pPr marL="1233488" marR="0" lvl="3"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4pPr>
            <a:lvl5pPr marL="1508125" marR="0" lvl="4"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5pPr>
            <a:lvl6pPr marL="1814600" marR="0" lvl="5" indent="-16764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6pPr>
            <a:lvl7pPr marL="2071800" marR="0" lvl="6"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7pPr>
            <a:lvl8pPr marL="2259000" marR="0" lvl="7"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8pPr>
            <a:lvl9pPr marL="2486200" marR="0" lvl="8"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7573962" y="6365875"/>
            <a:ext cx="9906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28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76" name="Shape 76"/>
          <p:cNvSpPr txBox="1">
            <a:spLocks noGrp="1"/>
          </p:cNvSpPr>
          <p:nvPr>
            <p:ph type="ftr" idx="11"/>
          </p:nvPr>
        </p:nvSpPr>
        <p:spPr>
          <a:xfrm>
            <a:off x="590550" y="6365875"/>
            <a:ext cx="38608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900" b="1" i="0" u="none">
                <a:solidFill>
                  <a:schemeClr val="accen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lt1"/>
                </a:solidFill>
                <a:latin typeface="Arial"/>
                <a:ea typeface="Arial"/>
                <a:cs typeface="Arial"/>
                <a:sym typeface="Arial"/>
              </a:rPr>
              <a:t>‹#›</a:t>
            </a:fld>
            <a:endParaRPr lang="en-US" sz="2800" b="0" i="0" u="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866775" y="927100"/>
            <a:ext cx="6345237" cy="70961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80" name="Shape 80"/>
          <p:cNvSpPr txBox="1">
            <a:spLocks noGrp="1"/>
          </p:cNvSpPr>
          <p:nvPr>
            <p:ph type="dt" idx="10"/>
          </p:nvPr>
        </p:nvSpPr>
        <p:spPr>
          <a:xfrm>
            <a:off x="7573962" y="6365875"/>
            <a:ext cx="9906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28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81" name="Shape 81"/>
          <p:cNvSpPr txBox="1">
            <a:spLocks noGrp="1"/>
          </p:cNvSpPr>
          <p:nvPr>
            <p:ph type="ftr" idx="11"/>
          </p:nvPr>
        </p:nvSpPr>
        <p:spPr>
          <a:xfrm>
            <a:off x="590550" y="6365875"/>
            <a:ext cx="38608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900" b="1" i="0" u="none">
                <a:solidFill>
                  <a:schemeClr val="accen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lt1"/>
                </a:solidFill>
                <a:latin typeface="Arial"/>
                <a:ea typeface="Arial"/>
                <a:cs typeface="Arial"/>
                <a:sym typeface="Arial"/>
              </a:rPr>
              <a:t>‹#›</a:t>
            </a:fld>
            <a:endParaRPr lang="en-US" sz="2800" b="0" i="0" u="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66775" y="927100"/>
            <a:ext cx="6345237" cy="70961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85" name="Shape 85"/>
          <p:cNvSpPr txBox="1">
            <a:spLocks noGrp="1"/>
          </p:cNvSpPr>
          <p:nvPr>
            <p:ph type="body" idx="1"/>
          </p:nvPr>
        </p:nvSpPr>
        <p:spPr>
          <a:xfrm>
            <a:off x="869918" y="2489200"/>
            <a:ext cx="3633502" cy="759290"/>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SzPts val="1920"/>
              <a:buFont typeface="Noto Sans Symbols"/>
              <a:buNone/>
              <a:defRPr sz="2400" b="0">
                <a:solidFill>
                  <a:srgbClr val="FFDE6A"/>
                </a:solidFill>
                <a:latin typeface="Calibri"/>
                <a:ea typeface="Calibri"/>
                <a:cs typeface="Calibri"/>
                <a:sym typeface="Calibri"/>
              </a:defRPr>
            </a:lvl1pPr>
            <a:lvl2pPr marL="457200" marR="0" lvl="1" indent="0" algn="l" rtl="0">
              <a:spcBef>
                <a:spcPts val="1000"/>
              </a:spcBef>
              <a:spcAft>
                <a:spcPts val="0"/>
              </a:spcAft>
              <a:buClr>
                <a:schemeClr val="accent1"/>
              </a:buClr>
              <a:buSzPts val="1600"/>
              <a:buFont typeface="Noto Sans Symbols"/>
              <a:buNone/>
              <a:defRPr sz="2000" b="1" i="0" u="none" strike="noStrike" cap="none">
                <a:solidFill>
                  <a:srgbClr val="404040"/>
                </a:solidFill>
                <a:latin typeface="Calibri"/>
                <a:ea typeface="Calibri"/>
                <a:cs typeface="Calibri"/>
                <a:sym typeface="Calibri"/>
              </a:defRPr>
            </a:lvl2pPr>
            <a:lvl3pPr marL="914400" marR="0" lvl="2" indent="0" algn="l" rtl="0">
              <a:spcBef>
                <a:spcPts val="1000"/>
              </a:spcBef>
              <a:spcAft>
                <a:spcPts val="0"/>
              </a:spcAft>
              <a:buClr>
                <a:schemeClr val="accent1"/>
              </a:buClr>
              <a:buSzPts val="1440"/>
              <a:buFont typeface="Noto Sans Symbols"/>
              <a:buNone/>
              <a:defRPr sz="1800" b="1" i="0" u="none" strike="noStrike" cap="none">
                <a:solidFill>
                  <a:srgbClr val="404040"/>
                </a:solidFill>
                <a:latin typeface="Calibri"/>
                <a:ea typeface="Calibri"/>
                <a:cs typeface="Calibri"/>
                <a:sym typeface="Calibri"/>
              </a:defRPr>
            </a:lvl3pPr>
            <a:lvl4pPr marL="1371600" marR="0" lvl="3" indent="0" algn="l" rtl="0">
              <a:spcBef>
                <a:spcPts val="1000"/>
              </a:spcBef>
              <a:spcAft>
                <a:spcPts val="0"/>
              </a:spcAft>
              <a:buClr>
                <a:schemeClr val="accent1"/>
              </a:buClr>
              <a:buSzPts val="1280"/>
              <a:buFont typeface="Noto Sans Symbols"/>
              <a:buNone/>
              <a:defRPr sz="1600" b="1" i="0" u="none" strike="noStrike" cap="none">
                <a:solidFill>
                  <a:srgbClr val="404040"/>
                </a:solidFill>
                <a:latin typeface="Calibri"/>
                <a:ea typeface="Calibri"/>
                <a:cs typeface="Calibri"/>
                <a:sym typeface="Calibri"/>
              </a:defRPr>
            </a:lvl4pPr>
            <a:lvl5pPr marL="1828800" marR="0" lvl="4" indent="0" algn="l" rtl="0">
              <a:spcBef>
                <a:spcPts val="1000"/>
              </a:spcBef>
              <a:spcAft>
                <a:spcPts val="0"/>
              </a:spcAft>
              <a:buClr>
                <a:schemeClr val="accent1"/>
              </a:buClr>
              <a:buSzPts val="1280"/>
              <a:buFont typeface="Noto Sans Symbols"/>
              <a:buNone/>
              <a:defRPr sz="1600" b="1" i="0" u="none" strike="noStrike" cap="none">
                <a:solidFill>
                  <a:srgbClr val="404040"/>
                </a:solidFill>
                <a:latin typeface="Calibri"/>
                <a:ea typeface="Calibri"/>
                <a:cs typeface="Calibri"/>
                <a:sym typeface="Calibri"/>
              </a:defRPr>
            </a:lvl5pPr>
            <a:lvl6pPr marL="2286000" marR="0" lvl="5"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6pPr>
            <a:lvl7pPr marL="2743200" marR="0" lvl="6"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7pPr>
            <a:lvl8pPr marL="3200400" marR="0" lvl="7"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8pPr>
            <a:lvl9pPr marL="3657600" marR="0" lvl="8"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9pPr>
          </a:lstStyle>
          <a:p>
            <a:endParaRPr/>
          </a:p>
        </p:txBody>
      </p:sp>
      <p:sp>
        <p:nvSpPr>
          <p:cNvPr id="86" name="Shape 86"/>
          <p:cNvSpPr txBox="1">
            <a:spLocks noGrp="1"/>
          </p:cNvSpPr>
          <p:nvPr>
            <p:ph type="body" idx="2"/>
          </p:nvPr>
        </p:nvSpPr>
        <p:spPr>
          <a:xfrm>
            <a:off x="866440" y="3248490"/>
            <a:ext cx="3636980" cy="2771311"/>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ts val="1440"/>
              <a:buFont typeface="Noto Sans Symbols"/>
              <a:buChar char="▶"/>
              <a:defRPr sz="1800">
                <a:solidFill>
                  <a:srgbClr val="404040"/>
                </a:solidFill>
                <a:latin typeface="Calibri"/>
                <a:ea typeface="Calibri"/>
                <a:cs typeface="Calibri"/>
                <a:sym typeface="Calibri"/>
              </a:defRPr>
            </a:lvl1pPr>
            <a:lvl2pPr marL="685800" marR="0" lvl="1" indent="-201294"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alibri"/>
                <a:ea typeface="Calibri"/>
                <a:cs typeface="Calibri"/>
                <a:sym typeface="Calibri"/>
              </a:defRPr>
            </a:lvl2pPr>
            <a:lvl3pPr marL="958850" marR="0" lvl="2" indent="-157480"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alibri"/>
                <a:ea typeface="Calibri"/>
                <a:cs typeface="Calibri"/>
                <a:sym typeface="Calibri"/>
              </a:defRPr>
            </a:lvl3pPr>
            <a:lvl4pPr marL="1233488" marR="0" lvl="3"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4pPr>
            <a:lvl5pPr marL="1508125" marR="0" lvl="4"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5pPr>
            <a:lvl6pPr marL="1814600" marR="0" lvl="5" indent="-16764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6pPr>
            <a:lvl7pPr marL="2071800" marR="0" lvl="6"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7pPr>
            <a:lvl8pPr marL="2259000" marR="0" lvl="7"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8pPr>
            <a:lvl9pPr marL="2486200" marR="0" lvl="8"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9pPr>
          </a:lstStyle>
          <a:p>
            <a:endParaRPr/>
          </a:p>
        </p:txBody>
      </p:sp>
      <p:sp>
        <p:nvSpPr>
          <p:cNvPr id="87" name="Shape 87"/>
          <p:cNvSpPr txBox="1">
            <a:spLocks noGrp="1"/>
          </p:cNvSpPr>
          <p:nvPr>
            <p:ph type="body" idx="3"/>
          </p:nvPr>
        </p:nvSpPr>
        <p:spPr>
          <a:xfrm>
            <a:off x="4640581" y="2489200"/>
            <a:ext cx="3636979" cy="756635"/>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SzPts val="1920"/>
              <a:buFont typeface="Noto Sans Symbols"/>
              <a:buNone/>
              <a:defRPr sz="2400" b="0">
                <a:solidFill>
                  <a:srgbClr val="FFDE6A"/>
                </a:solidFill>
                <a:latin typeface="Calibri"/>
                <a:ea typeface="Calibri"/>
                <a:cs typeface="Calibri"/>
                <a:sym typeface="Calibri"/>
              </a:defRPr>
            </a:lvl1pPr>
            <a:lvl2pPr marL="457200" marR="0" lvl="1" indent="0" algn="l" rtl="0">
              <a:spcBef>
                <a:spcPts val="1000"/>
              </a:spcBef>
              <a:spcAft>
                <a:spcPts val="0"/>
              </a:spcAft>
              <a:buClr>
                <a:schemeClr val="accent1"/>
              </a:buClr>
              <a:buSzPts val="1600"/>
              <a:buFont typeface="Noto Sans Symbols"/>
              <a:buNone/>
              <a:defRPr sz="2000" b="1" i="0" u="none" strike="noStrike" cap="none">
                <a:solidFill>
                  <a:srgbClr val="404040"/>
                </a:solidFill>
                <a:latin typeface="Calibri"/>
                <a:ea typeface="Calibri"/>
                <a:cs typeface="Calibri"/>
                <a:sym typeface="Calibri"/>
              </a:defRPr>
            </a:lvl2pPr>
            <a:lvl3pPr marL="914400" marR="0" lvl="2" indent="0" algn="l" rtl="0">
              <a:spcBef>
                <a:spcPts val="1000"/>
              </a:spcBef>
              <a:spcAft>
                <a:spcPts val="0"/>
              </a:spcAft>
              <a:buClr>
                <a:schemeClr val="accent1"/>
              </a:buClr>
              <a:buSzPts val="1440"/>
              <a:buFont typeface="Noto Sans Symbols"/>
              <a:buNone/>
              <a:defRPr sz="1800" b="1" i="0" u="none" strike="noStrike" cap="none">
                <a:solidFill>
                  <a:srgbClr val="404040"/>
                </a:solidFill>
                <a:latin typeface="Calibri"/>
                <a:ea typeface="Calibri"/>
                <a:cs typeface="Calibri"/>
                <a:sym typeface="Calibri"/>
              </a:defRPr>
            </a:lvl3pPr>
            <a:lvl4pPr marL="1371600" marR="0" lvl="3" indent="0" algn="l" rtl="0">
              <a:spcBef>
                <a:spcPts val="1000"/>
              </a:spcBef>
              <a:spcAft>
                <a:spcPts val="0"/>
              </a:spcAft>
              <a:buClr>
                <a:schemeClr val="accent1"/>
              </a:buClr>
              <a:buSzPts val="1280"/>
              <a:buFont typeface="Noto Sans Symbols"/>
              <a:buNone/>
              <a:defRPr sz="1600" b="1" i="0" u="none" strike="noStrike" cap="none">
                <a:solidFill>
                  <a:srgbClr val="404040"/>
                </a:solidFill>
                <a:latin typeface="Calibri"/>
                <a:ea typeface="Calibri"/>
                <a:cs typeface="Calibri"/>
                <a:sym typeface="Calibri"/>
              </a:defRPr>
            </a:lvl4pPr>
            <a:lvl5pPr marL="1828800" marR="0" lvl="4" indent="0" algn="l" rtl="0">
              <a:spcBef>
                <a:spcPts val="1000"/>
              </a:spcBef>
              <a:spcAft>
                <a:spcPts val="0"/>
              </a:spcAft>
              <a:buClr>
                <a:schemeClr val="accent1"/>
              </a:buClr>
              <a:buSzPts val="1280"/>
              <a:buFont typeface="Noto Sans Symbols"/>
              <a:buNone/>
              <a:defRPr sz="1600" b="1" i="0" u="none" strike="noStrike" cap="none">
                <a:solidFill>
                  <a:srgbClr val="404040"/>
                </a:solidFill>
                <a:latin typeface="Calibri"/>
                <a:ea typeface="Calibri"/>
                <a:cs typeface="Calibri"/>
                <a:sym typeface="Calibri"/>
              </a:defRPr>
            </a:lvl5pPr>
            <a:lvl6pPr marL="2286000" marR="0" lvl="5"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6pPr>
            <a:lvl7pPr marL="2743200" marR="0" lvl="6"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7pPr>
            <a:lvl8pPr marL="3200400" marR="0" lvl="7"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8pPr>
            <a:lvl9pPr marL="3657600" marR="0" lvl="8" indent="0" algn="l" rtl="0">
              <a:spcBef>
                <a:spcPts val="1000"/>
              </a:spcBef>
              <a:spcAft>
                <a:spcPts val="0"/>
              </a:spcAft>
              <a:buClr>
                <a:schemeClr val="accent1"/>
              </a:buClr>
              <a:buSzPts val="1280"/>
              <a:buFont typeface="Noto Sans Symbols"/>
              <a:buNone/>
              <a:defRPr sz="1600" b="1" i="0" u="none" strike="noStrike" cap="none">
                <a:solidFill>
                  <a:srgbClr val="3F3F3F"/>
                </a:solidFill>
                <a:latin typeface="Calibri"/>
                <a:ea typeface="Calibri"/>
                <a:cs typeface="Calibri"/>
                <a:sym typeface="Calibri"/>
              </a:defRPr>
            </a:lvl9pPr>
          </a:lstStyle>
          <a:p>
            <a:endParaRPr/>
          </a:p>
        </p:txBody>
      </p:sp>
      <p:sp>
        <p:nvSpPr>
          <p:cNvPr id="88" name="Shape 88"/>
          <p:cNvSpPr txBox="1">
            <a:spLocks noGrp="1"/>
          </p:cNvSpPr>
          <p:nvPr>
            <p:ph type="body" idx="4"/>
          </p:nvPr>
        </p:nvSpPr>
        <p:spPr>
          <a:xfrm>
            <a:off x="4640581" y="3245835"/>
            <a:ext cx="3636980" cy="2773967"/>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ts val="1440"/>
              <a:buFont typeface="Noto Sans Symbols"/>
              <a:buChar char="▶"/>
              <a:defRPr sz="1800">
                <a:solidFill>
                  <a:srgbClr val="404040"/>
                </a:solidFill>
                <a:latin typeface="Calibri"/>
                <a:ea typeface="Calibri"/>
                <a:cs typeface="Calibri"/>
                <a:sym typeface="Calibri"/>
              </a:defRPr>
            </a:lvl1pPr>
            <a:lvl2pPr marL="685800" marR="0" lvl="1" indent="-201294"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alibri"/>
                <a:ea typeface="Calibri"/>
                <a:cs typeface="Calibri"/>
                <a:sym typeface="Calibri"/>
              </a:defRPr>
            </a:lvl2pPr>
            <a:lvl3pPr marL="958850" marR="0" lvl="2" indent="-157480"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alibri"/>
                <a:ea typeface="Calibri"/>
                <a:cs typeface="Calibri"/>
                <a:sym typeface="Calibri"/>
              </a:defRPr>
            </a:lvl3pPr>
            <a:lvl4pPr marL="1233488" marR="0" lvl="3"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4pPr>
            <a:lvl5pPr marL="1508125" marR="0" lvl="4"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5pPr>
            <a:lvl6pPr marL="1814600" marR="0" lvl="5" indent="-16764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6pPr>
            <a:lvl7pPr marL="2071800" marR="0" lvl="6"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7pPr>
            <a:lvl8pPr marL="2259000" marR="0" lvl="7"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8pPr>
            <a:lvl9pPr marL="2486200" marR="0" lvl="8"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7573962" y="6365875"/>
            <a:ext cx="9906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28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90" name="Shape 90"/>
          <p:cNvSpPr txBox="1">
            <a:spLocks noGrp="1"/>
          </p:cNvSpPr>
          <p:nvPr>
            <p:ph type="ftr" idx="11"/>
          </p:nvPr>
        </p:nvSpPr>
        <p:spPr>
          <a:xfrm>
            <a:off x="590550" y="6365875"/>
            <a:ext cx="38608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900" b="1" i="0" u="none">
                <a:solidFill>
                  <a:schemeClr val="accen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lt1"/>
                </a:solidFill>
                <a:latin typeface="Arial"/>
                <a:ea typeface="Arial"/>
                <a:cs typeface="Arial"/>
                <a:sym typeface="Arial"/>
              </a:rPr>
              <a:t>‹#›</a:t>
            </a:fld>
            <a:endParaRPr lang="en-US" sz="2800" b="0" i="0" u="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866775" y="927100"/>
            <a:ext cx="6345237" cy="70961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866440" y="2489200"/>
            <a:ext cx="3636980" cy="3530603"/>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ts val="1440"/>
              <a:buFont typeface="Noto Sans Symbols"/>
              <a:buChar char="▶"/>
              <a:defRPr sz="1800">
                <a:solidFill>
                  <a:srgbClr val="404040"/>
                </a:solidFill>
                <a:latin typeface="Calibri"/>
                <a:ea typeface="Calibri"/>
                <a:cs typeface="Calibri"/>
                <a:sym typeface="Calibri"/>
              </a:defRPr>
            </a:lvl1pPr>
            <a:lvl2pPr marL="685800" marR="0" lvl="1" indent="-201294"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alibri"/>
                <a:ea typeface="Calibri"/>
                <a:cs typeface="Calibri"/>
                <a:sym typeface="Calibri"/>
              </a:defRPr>
            </a:lvl2pPr>
            <a:lvl3pPr marL="958850" marR="0" lvl="2" indent="-157480"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alibri"/>
                <a:ea typeface="Calibri"/>
                <a:cs typeface="Calibri"/>
                <a:sym typeface="Calibri"/>
              </a:defRPr>
            </a:lvl3pPr>
            <a:lvl4pPr marL="1233488" marR="0" lvl="3"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4pPr>
            <a:lvl5pPr marL="1508125" marR="0" lvl="4"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5pPr>
            <a:lvl6pPr marL="1814600" marR="0" lvl="5" indent="-16764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6pPr>
            <a:lvl7pPr marL="2071800" marR="0" lvl="6"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7pPr>
            <a:lvl8pPr marL="2259000" marR="0" lvl="7"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8pPr>
            <a:lvl9pPr marL="2486200" marR="0" lvl="8"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9pPr>
          </a:lstStyle>
          <a:p>
            <a:endParaRPr/>
          </a:p>
        </p:txBody>
      </p:sp>
      <p:sp>
        <p:nvSpPr>
          <p:cNvPr id="95" name="Shape 95"/>
          <p:cNvSpPr txBox="1">
            <a:spLocks noGrp="1"/>
          </p:cNvSpPr>
          <p:nvPr>
            <p:ph type="body" idx="2"/>
          </p:nvPr>
        </p:nvSpPr>
        <p:spPr>
          <a:xfrm>
            <a:off x="4640581" y="2489203"/>
            <a:ext cx="3636980" cy="3530600"/>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ts val="1440"/>
              <a:buFont typeface="Noto Sans Symbols"/>
              <a:buChar char="▶"/>
              <a:defRPr sz="1800">
                <a:solidFill>
                  <a:srgbClr val="404040"/>
                </a:solidFill>
                <a:latin typeface="Calibri"/>
                <a:ea typeface="Calibri"/>
                <a:cs typeface="Calibri"/>
                <a:sym typeface="Calibri"/>
              </a:defRPr>
            </a:lvl1pPr>
            <a:lvl2pPr marL="685800" marR="0" lvl="1" indent="-201294"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alibri"/>
                <a:ea typeface="Calibri"/>
                <a:cs typeface="Calibri"/>
                <a:sym typeface="Calibri"/>
              </a:defRPr>
            </a:lvl2pPr>
            <a:lvl3pPr marL="958850" marR="0" lvl="2" indent="-157480"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alibri"/>
                <a:ea typeface="Calibri"/>
                <a:cs typeface="Calibri"/>
                <a:sym typeface="Calibri"/>
              </a:defRPr>
            </a:lvl3pPr>
            <a:lvl4pPr marL="1233488" marR="0" lvl="3"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4pPr>
            <a:lvl5pPr marL="1508125" marR="0" lvl="4"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5pPr>
            <a:lvl6pPr marL="1814600" marR="0" lvl="5" indent="-16764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6pPr>
            <a:lvl7pPr marL="2071800" marR="0" lvl="6"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7pPr>
            <a:lvl8pPr marL="2259000" marR="0" lvl="7"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8pPr>
            <a:lvl9pPr marL="2486200" marR="0" lvl="8"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7573962" y="6365875"/>
            <a:ext cx="9906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28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97" name="Shape 97"/>
          <p:cNvSpPr txBox="1">
            <a:spLocks noGrp="1"/>
          </p:cNvSpPr>
          <p:nvPr>
            <p:ph type="ftr" idx="11"/>
          </p:nvPr>
        </p:nvSpPr>
        <p:spPr>
          <a:xfrm>
            <a:off x="590550" y="6365875"/>
            <a:ext cx="38608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900" b="1" i="0" u="none">
                <a:solidFill>
                  <a:schemeClr val="accen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lt1"/>
                </a:solidFill>
                <a:latin typeface="Arial"/>
                <a:ea typeface="Arial"/>
                <a:cs typeface="Arial"/>
                <a:sym typeface="Arial"/>
              </a:rPr>
              <a:t>‹#›</a:t>
            </a:fld>
            <a:endParaRPr lang="en-US" sz="2800" b="0" i="0" u="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grpSp>
        <p:nvGrpSpPr>
          <p:cNvPr id="44" name="Shape 44"/>
          <p:cNvGrpSpPr/>
          <p:nvPr/>
        </p:nvGrpSpPr>
        <p:grpSpPr>
          <a:xfrm>
            <a:off x="1" y="0"/>
            <a:ext cx="9144000" cy="6864095"/>
            <a:chOff x="0" y="0"/>
            <a:chExt cx="2147483647" cy="2147483647"/>
          </a:xfrm>
        </p:grpSpPr>
        <p:grpSp>
          <p:nvGrpSpPr>
            <p:cNvPr id="45" name="Shape 45"/>
            <p:cNvGrpSpPr/>
            <p:nvPr/>
          </p:nvGrpSpPr>
          <p:grpSpPr>
            <a:xfrm>
              <a:off x="0" y="0"/>
              <a:ext cx="2141756937" cy="2145694810"/>
              <a:chOff x="0" y="0"/>
              <a:chExt cx="2147483647" cy="2147483647"/>
            </a:xfrm>
          </p:grpSpPr>
          <p:pic>
            <p:nvPicPr>
              <p:cNvPr id="46" name="Shape 4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2147483647" cy="2147365534"/>
              </a:xfrm>
              <a:prstGeom prst="rect">
                <a:avLst/>
              </a:prstGeom>
              <a:noFill/>
              <a:ln>
                <a:noFill/>
              </a:ln>
            </p:spPr>
          </p:pic>
          <p:sp>
            <p:nvSpPr>
              <p:cNvPr id="47" name="Shape 47"/>
              <p:cNvSpPr/>
              <p:nvPr/>
            </p:nvSpPr>
            <p:spPr>
              <a:xfrm>
                <a:off x="0" y="0"/>
                <a:ext cx="2147298987" cy="214748364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grpSp>
          <p:nvGrpSpPr>
            <p:cNvPr id="48" name="Shape 48"/>
            <p:cNvGrpSpPr/>
            <p:nvPr/>
          </p:nvGrpSpPr>
          <p:grpSpPr>
            <a:xfrm>
              <a:off x="0" y="905910209"/>
              <a:ext cx="555482414" cy="739985597"/>
              <a:chOff x="0" y="0"/>
              <a:chExt cx="2147483647" cy="2147483647"/>
            </a:xfrm>
          </p:grpSpPr>
          <p:pic>
            <p:nvPicPr>
              <p:cNvPr id="49" name="Shape 4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0"/>
                <a:ext cx="2147483647" cy="2147483647"/>
              </a:xfrm>
              <a:prstGeom prst="rect">
                <a:avLst/>
              </a:prstGeom>
              <a:noFill/>
              <a:ln>
                <a:noFill/>
              </a:ln>
            </p:spPr>
          </p:pic>
          <p:sp>
            <p:nvSpPr>
              <p:cNvPr id="50" name="Shape 50"/>
              <p:cNvSpPr/>
              <p:nvPr/>
            </p:nvSpPr>
            <p:spPr>
              <a:xfrm>
                <a:off x="314086261" y="314247888"/>
                <a:ext cx="1516543742" cy="151662731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grpSp>
          <p:nvGrpSpPr>
            <p:cNvPr id="51" name="Shape 51"/>
            <p:cNvGrpSpPr/>
            <p:nvPr/>
          </p:nvGrpSpPr>
          <p:grpSpPr>
            <a:xfrm>
              <a:off x="1478900374" y="524474378"/>
              <a:ext cx="662856592" cy="883024103"/>
              <a:chOff x="0" y="0"/>
              <a:chExt cx="2147483647" cy="2147483647"/>
            </a:xfrm>
          </p:grpSpPr>
          <p:pic>
            <p:nvPicPr>
              <p:cNvPr id="52" name="Shape 5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0" y="0"/>
                <a:ext cx="2147483647" cy="2147483647"/>
              </a:xfrm>
              <a:prstGeom prst="rect">
                <a:avLst/>
              </a:prstGeom>
              <a:noFill/>
              <a:ln>
                <a:noFill/>
              </a:ln>
            </p:spPr>
          </p:pic>
          <p:sp>
            <p:nvSpPr>
              <p:cNvPr id="53" name="Shape 53"/>
              <p:cNvSpPr/>
              <p:nvPr/>
            </p:nvSpPr>
            <p:spPr>
              <a:xfrm>
                <a:off x="315874913" y="314239127"/>
                <a:ext cx="1516859667" cy="151694426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grpSp>
          <p:nvGrpSpPr>
            <p:cNvPr id="54" name="Shape 54"/>
            <p:cNvGrpSpPr/>
            <p:nvPr/>
          </p:nvGrpSpPr>
          <p:grpSpPr>
            <a:xfrm>
              <a:off x="1335734804" y="0"/>
              <a:ext cx="376525450" cy="501588205"/>
              <a:chOff x="0" y="0"/>
              <a:chExt cx="2147483646" cy="2147483646"/>
            </a:xfrm>
          </p:grpSpPr>
          <p:pic>
            <p:nvPicPr>
              <p:cNvPr id="55" name="Shape 5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0" y="0"/>
                <a:ext cx="2147483646" cy="2147483646"/>
              </a:xfrm>
              <a:prstGeom prst="rect">
                <a:avLst/>
              </a:prstGeom>
              <a:noFill/>
              <a:ln>
                <a:noFill/>
              </a:ln>
            </p:spPr>
          </p:pic>
          <p:sp>
            <p:nvSpPr>
              <p:cNvPr id="56" name="Shape 56"/>
              <p:cNvSpPr/>
              <p:nvPr/>
            </p:nvSpPr>
            <p:spPr>
              <a:xfrm>
                <a:off x="316926520" y="313911389"/>
                <a:ext cx="1515612977" cy="151569609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grpSp>
          <p:nvGrpSpPr>
            <p:cNvPr id="57" name="Shape 57"/>
            <p:cNvGrpSpPr/>
            <p:nvPr/>
          </p:nvGrpSpPr>
          <p:grpSpPr>
            <a:xfrm>
              <a:off x="1478900374" y="1836613538"/>
              <a:ext cx="233359880" cy="310870108"/>
              <a:chOff x="0" y="0"/>
              <a:chExt cx="2147483647" cy="2147483647"/>
            </a:xfrm>
          </p:grpSpPr>
          <p:pic>
            <p:nvPicPr>
              <p:cNvPr id="58" name="Shape 58"/>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0" y="0"/>
                <a:ext cx="2147483647" cy="2147483647"/>
              </a:xfrm>
              <a:prstGeom prst="rect">
                <a:avLst/>
              </a:prstGeom>
              <a:noFill/>
              <a:ln>
                <a:noFill/>
              </a:ln>
            </p:spPr>
          </p:pic>
          <p:sp>
            <p:nvSpPr>
              <p:cNvPr id="59" name="Shape 59"/>
              <p:cNvSpPr/>
              <p:nvPr/>
            </p:nvSpPr>
            <p:spPr>
              <a:xfrm>
                <a:off x="318420061" y="313702017"/>
                <a:ext cx="1513842370" cy="151392450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grpSp>
          <p:nvGrpSpPr>
            <p:cNvPr id="60" name="Shape 60"/>
            <p:cNvGrpSpPr/>
            <p:nvPr/>
          </p:nvGrpSpPr>
          <p:grpSpPr>
            <a:xfrm>
              <a:off x="0" y="835344502"/>
              <a:ext cx="983547470" cy="1310232308"/>
              <a:chOff x="0" y="0"/>
              <a:chExt cx="2147483647" cy="2147483647"/>
            </a:xfrm>
          </p:grpSpPr>
          <p:pic>
            <p:nvPicPr>
              <p:cNvPr id="61" name="Shape 6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0" y="0"/>
                <a:ext cx="2147483647" cy="2147483647"/>
              </a:xfrm>
              <a:prstGeom prst="rect">
                <a:avLst/>
              </a:prstGeom>
              <a:noFill/>
              <a:ln>
                <a:noFill/>
              </a:ln>
            </p:spPr>
          </p:pic>
          <p:sp>
            <p:nvSpPr>
              <p:cNvPr id="62" name="Shape 62"/>
              <p:cNvSpPr/>
              <p:nvPr/>
            </p:nvSpPr>
            <p:spPr>
              <a:xfrm>
                <a:off x="313906438" y="313250117"/>
                <a:ext cx="1519605200" cy="151968930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sp>
          <p:nvSpPr>
            <p:cNvPr id="63" name="Shape 63"/>
            <p:cNvSpPr/>
            <p:nvPr/>
          </p:nvSpPr>
          <p:spPr>
            <a:xfrm rot="-600000">
              <a:off x="1493643886" y="560137406"/>
              <a:ext cx="558404426" cy="99415313"/>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19607"/>
              </a:schemeClr>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64" name="Shape 64"/>
            <p:cNvSpPr/>
            <p:nvPr/>
          </p:nvSpPr>
          <p:spPr>
            <a:xfrm>
              <a:off x="113908453" y="580836247"/>
              <a:ext cx="1919666558" cy="1418957462"/>
            </a:xfrm>
            <a:custGeom>
              <a:avLst/>
              <a:gdLst/>
              <a:ahLst/>
              <a:cxnLst/>
              <a:rect l="0" t="0" r="0" b="0"/>
              <a:pathLst>
                <a:path w="120000" h="120000" extrusionOk="0">
                  <a:moveTo>
                    <a:pt x="0" y="0"/>
                  </a:moveTo>
                  <a:lnTo>
                    <a:pt x="0" y="14127"/>
                  </a:lnTo>
                  <a:lnTo>
                    <a:pt x="0" y="86860"/>
                  </a:lnTo>
                  <a:lnTo>
                    <a:pt x="0" y="120000"/>
                  </a:lnTo>
                  <a:lnTo>
                    <a:pt x="120000" y="120000"/>
                  </a:lnTo>
                  <a:lnTo>
                    <a:pt x="120000" y="86860"/>
                  </a:lnTo>
                  <a:lnTo>
                    <a:pt x="120000" y="14127"/>
                  </a:lnTo>
                  <a:lnTo>
                    <a:pt x="120000" y="0"/>
                  </a:lnTo>
                  <a:lnTo>
                    <a:pt x="114532" y="1482"/>
                  </a:lnTo>
                  <a:lnTo>
                    <a:pt x="109112" y="2790"/>
                  </a:lnTo>
                  <a:lnTo>
                    <a:pt x="103645" y="3924"/>
                  </a:lnTo>
                  <a:lnTo>
                    <a:pt x="98225" y="4970"/>
                  </a:lnTo>
                  <a:lnTo>
                    <a:pt x="92806" y="5755"/>
                  </a:lnTo>
                  <a:lnTo>
                    <a:pt x="87435" y="6366"/>
                  </a:lnTo>
                  <a:lnTo>
                    <a:pt x="82064" y="6889"/>
                  </a:lnTo>
                  <a:lnTo>
                    <a:pt x="76790" y="7238"/>
                  </a:lnTo>
                  <a:lnTo>
                    <a:pt x="71612" y="7500"/>
                  </a:lnTo>
                  <a:lnTo>
                    <a:pt x="66483" y="7587"/>
                  </a:lnTo>
                  <a:lnTo>
                    <a:pt x="61500" y="7587"/>
                  </a:lnTo>
                  <a:lnTo>
                    <a:pt x="56564" y="7587"/>
                  </a:lnTo>
                  <a:lnTo>
                    <a:pt x="51774" y="7412"/>
                  </a:lnTo>
                  <a:lnTo>
                    <a:pt x="47129" y="7151"/>
                  </a:lnTo>
                  <a:lnTo>
                    <a:pt x="42629" y="6802"/>
                  </a:lnTo>
                  <a:lnTo>
                    <a:pt x="38274" y="6453"/>
                  </a:lnTo>
                  <a:lnTo>
                    <a:pt x="34112" y="6017"/>
                  </a:lnTo>
                  <a:lnTo>
                    <a:pt x="30096" y="5581"/>
                  </a:lnTo>
                  <a:lnTo>
                    <a:pt x="26322" y="5058"/>
                  </a:lnTo>
                  <a:lnTo>
                    <a:pt x="22693" y="4534"/>
                  </a:lnTo>
                  <a:lnTo>
                    <a:pt x="16161" y="3401"/>
                  </a:lnTo>
                  <a:lnTo>
                    <a:pt x="10596" y="2354"/>
                  </a:lnTo>
                  <a:lnTo>
                    <a:pt x="6145" y="1482"/>
                  </a:lnTo>
                  <a:lnTo>
                    <a:pt x="2806" y="697"/>
                  </a:lnTo>
                  <a:lnTo>
                    <a:pt x="0" y="0"/>
                  </a:lnTo>
                  <a:close/>
                </a:path>
              </a:pathLst>
            </a:custGeom>
            <a:solidFill>
              <a:schemeClr val="lt1"/>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65" name="Shape 65"/>
            <p:cNvSpPr/>
            <p:nvPr/>
          </p:nvSpPr>
          <p:spPr>
            <a:xfrm>
              <a:off x="0" y="0"/>
              <a:ext cx="2147483647" cy="2145694656"/>
            </a:xfrm>
            <a:custGeom>
              <a:avLst/>
              <a:gdLst/>
              <a:ahLst/>
              <a:cxnLst/>
              <a:rect l="0" t="0" r="0" b="0"/>
              <a:pathLst>
                <a:path w="120000" h="120000" extrusionOk="0">
                  <a:moveTo>
                    <a:pt x="0" y="0"/>
                  </a:moveTo>
                  <a:lnTo>
                    <a:pt x="0" y="120000"/>
                  </a:lnTo>
                  <a:lnTo>
                    <a:pt x="120000" y="120000"/>
                  </a:lnTo>
                  <a:lnTo>
                    <a:pt x="120000" y="0"/>
                  </a:lnTo>
                  <a:lnTo>
                    <a:pt x="0" y="0"/>
                  </a:lnTo>
                  <a:close/>
                  <a:moveTo>
                    <a:pt x="113416" y="111222"/>
                  </a:moveTo>
                  <a:lnTo>
                    <a:pt x="6750" y="111222"/>
                  </a:lnTo>
                  <a:lnTo>
                    <a:pt x="6750" y="9000"/>
                  </a:lnTo>
                  <a:lnTo>
                    <a:pt x="113416" y="9000"/>
                  </a:lnTo>
                  <a:lnTo>
                    <a:pt x="113416" y="111222"/>
                  </a:lnTo>
                  <a:close/>
                </a:path>
              </a:pathLst>
            </a:cu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grpSp>
      <p:sp>
        <p:nvSpPr>
          <p:cNvPr id="66" name="Shape 66"/>
          <p:cNvSpPr txBox="1">
            <a:spLocks noGrp="1"/>
          </p:cNvSpPr>
          <p:nvPr>
            <p:ph type="title"/>
          </p:nvPr>
        </p:nvSpPr>
        <p:spPr>
          <a:xfrm>
            <a:off x="866775" y="927100"/>
            <a:ext cx="6345237" cy="709612"/>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ts val="1400"/>
              <a:buNone/>
              <a:defRPr sz="3200" b="0" i="0" u="none" strike="noStrike" cap="none">
                <a:solidFill>
                  <a:schemeClr val="lt1"/>
                </a:solidFill>
                <a:latin typeface="Calibri"/>
                <a:ea typeface="Calibri"/>
                <a:cs typeface="Calibri"/>
                <a:sym typeface="Calibri"/>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67" name="Shape 67"/>
          <p:cNvSpPr txBox="1">
            <a:spLocks noGrp="1"/>
          </p:cNvSpPr>
          <p:nvPr>
            <p:ph type="body" idx="1"/>
          </p:nvPr>
        </p:nvSpPr>
        <p:spPr>
          <a:xfrm>
            <a:off x="863600" y="2489200"/>
            <a:ext cx="6346825" cy="3530600"/>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ts val="1440"/>
              <a:buFont typeface="Noto Sans Symbols"/>
              <a:buChar char="▶"/>
              <a:defRPr sz="1800" b="0" i="0" u="none" strike="noStrike" cap="none">
                <a:solidFill>
                  <a:srgbClr val="404040"/>
                </a:solidFill>
                <a:latin typeface="Calibri"/>
                <a:ea typeface="Calibri"/>
                <a:cs typeface="Calibri"/>
                <a:sym typeface="Calibri"/>
              </a:defRPr>
            </a:lvl1pPr>
            <a:lvl2pPr marL="685800" marR="0" lvl="1" indent="-201294"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alibri"/>
                <a:ea typeface="Calibri"/>
                <a:cs typeface="Calibri"/>
                <a:sym typeface="Calibri"/>
              </a:defRPr>
            </a:lvl2pPr>
            <a:lvl3pPr marL="958850" marR="0" lvl="2" indent="-157480"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alibri"/>
                <a:ea typeface="Calibri"/>
                <a:cs typeface="Calibri"/>
                <a:sym typeface="Calibri"/>
              </a:defRPr>
            </a:lvl3pPr>
            <a:lvl4pPr marL="1233488" marR="0" lvl="3"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4pPr>
            <a:lvl5pPr marL="1508125" marR="0" lvl="4" indent="-167639" algn="l" rtl="0">
              <a:spcBef>
                <a:spcPts val="1000"/>
              </a:spcBef>
              <a:spcAft>
                <a:spcPts val="0"/>
              </a:spcAft>
              <a:buClr>
                <a:schemeClr val="accent1"/>
              </a:buClr>
              <a:buSzPts val="960"/>
              <a:buFont typeface="Noto Sans Symbols"/>
              <a:buChar char="▶"/>
              <a:defRPr sz="1200" b="0" i="0" u="none" strike="noStrike" cap="none">
                <a:solidFill>
                  <a:srgbClr val="404040"/>
                </a:solidFill>
                <a:latin typeface="Calibri"/>
                <a:ea typeface="Calibri"/>
                <a:cs typeface="Calibri"/>
                <a:sym typeface="Calibri"/>
              </a:defRPr>
            </a:lvl5pPr>
            <a:lvl6pPr marL="1814600" marR="0" lvl="5" indent="-16764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6pPr>
            <a:lvl7pPr marL="2071800" marR="0" lvl="6"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7pPr>
            <a:lvl8pPr marL="2259000" marR="0" lvl="7"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8pPr>
            <a:lvl9pPr marL="2486200" marR="0" lvl="8" indent="-16763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7573962" y="6365875"/>
            <a:ext cx="9906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28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69" name="Shape 69"/>
          <p:cNvSpPr txBox="1">
            <a:spLocks noGrp="1"/>
          </p:cNvSpPr>
          <p:nvPr>
            <p:ph type="ftr" idx="11"/>
          </p:nvPr>
        </p:nvSpPr>
        <p:spPr>
          <a:xfrm>
            <a:off x="590550" y="6365875"/>
            <a:ext cx="3860800" cy="228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900" b="1" i="0" u="none">
                <a:solidFill>
                  <a:schemeClr val="accen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70" name="Shape 70"/>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71" name="Shape 71"/>
          <p:cNvSpPr txBox="1">
            <a:spLocks noGrp="1"/>
          </p:cNvSpPr>
          <p:nvPr>
            <p:ph type="sldNum" idx="12"/>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lt1"/>
                </a:solidFill>
                <a:latin typeface="Arial"/>
                <a:ea typeface="Arial"/>
                <a:cs typeface="Arial"/>
                <a:sym typeface="Arial"/>
              </a:rPr>
              <a:t>‹#›</a:t>
            </a:fld>
            <a:endParaRPr lang="en-US" sz="2800" b="0" i="0" u="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5.xml"/><Relationship Id="rId16" Type="http://schemas.openxmlformats.org/officeDocument/2006/relationships/diagramColors" Target="../diagrams/colors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jpeg"/><Relationship Id="rId7" Type="http://schemas.openxmlformats.org/officeDocument/2006/relationships/diagramColors" Target="../diagrams/colors4.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4" name="Shape 10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1</a:t>
            </a:fld>
            <a:endParaRPr lang="en-US" sz="1200" b="0" i="0" u="none" dirty="0">
              <a:solidFill>
                <a:schemeClr val="tx1"/>
              </a:solidFill>
              <a:latin typeface="Arial"/>
              <a:ea typeface="Arial"/>
              <a:cs typeface="Arial"/>
              <a:sym typeface="Arial"/>
            </a:endParaRPr>
          </a:p>
        </p:txBody>
      </p:sp>
      <p:pic>
        <p:nvPicPr>
          <p:cNvPr id="105" name="Shape 105" descr="The photo in this slide depicts unsafe chemical storage:&#10;Sulfuric acid, anti-freeze, drain cleaner, and a variety of unlabeled containers are being stored together on what appears to be an open work surface. Some containers appear damaged or rusted, and show evidence of their contents having leaked out. There is also a visible mist covering the surface of the table. A stained and possibly damaged rubber glove is also depicted on the table. &#10;This is an example of how not to store chemicals. &#10;" title="Unsafe chemical storage"/>
          <p:cNvPicPr preferRelativeResize="0"/>
          <p:nvPr/>
        </p:nvPicPr>
        <p:blipFill rotWithShape="1">
          <a:blip r:embed="rId3">
            <a:alphaModFix/>
          </a:blip>
          <a:srcRect/>
          <a:stretch/>
        </p:blipFill>
        <p:spPr>
          <a:xfrm>
            <a:off x="1771650" y="2307907"/>
            <a:ext cx="5638800" cy="4157662"/>
          </a:xfrm>
          <a:prstGeom prst="rect">
            <a:avLst/>
          </a:prstGeom>
          <a:noFill/>
          <a:ln>
            <a:noFill/>
          </a:ln>
        </p:spPr>
      </p:pic>
      <p:sp>
        <p:nvSpPr>
          <p:cNvPr id="6" name="Rectangle 5"/>
          <p:cNvSpPr/>
          <p:nvPr/>
        </p:nvSpPr>
        <p:spPr>
          <a:xfrm>
            <a:off x="6620670" y="6398419"/>
            <a:ext cx="3104827" cy="246221"/>
          </a:xfrm>
          <a:prstGeom prst="rect">
            <a:avLst/>
          </a:prstGeom>
        </p:spPr>
        <p:txBody>
          <a:bodyPr wrap="square">
            <a:spAutoFit/>
          </a:bodyPr>
          <a:lstStyle/>
          <a:p>
            <a:r>
              <a:rPr lang="en-US" sz="1000" dirty="0" smtClean="0">
                <a:solidFill>
                  <a:srgbClr val="FFCA08"/>
                </a:solidFill>
              </a:rPr>
              <a:t>OSHAX.org</a:t>
            </a:r>
            <a:endParaRPr lang="en-US" sz="1000" dirty="0">
              <a:solidFill>
                <a:srgbClr val="FFCA08"/>
              </a:solidFill>
            </a:endParaRPr>
          </a:p>
        </p:txBody>
      </p:sp>
      <p:pic>
        <p:nvPicPr>
          <p:cNvPr id="2" name="Picture 1" descr="There is a &quot;DON'T DO IT&quot; image superimposed over the first image" title="DON'T DO IT"/>
          <p:cNvPicPr>
            <a:picLocks noChangeAspect="1"/>
          </p:cNvPicPr>
          <p:nvPr/>
        </p:nvPicPr>
        <p:blipFill>
          <a:blip r:embed="rId4">
            <a:alphaModFix amt="20000"/>
          </a:blip>
          <a:stretch>
            <a:fillRect/>
          </a:stretch>
        </p:blipFill>
        <p:spPr>
          <a:xfrm>
            <a:off x="2521937" y="2280773"/>
            <a:ext cx="4235870" cy="4235870"/>
          </a:xfrm>
          <a:prstGeom prst="rect">
            <a:avLst/>
          </a:prstGeom>
        </p:spPr>
      </p:pic>
      <p:sp>
        <p:nvSpPr>
          <p:cNvPr id="3" name="Title 2"/>
          <p:cNvSpPr>
            <a:spLocks noGrp="1"/>
          </p:cNvSpPr>
          <p:nvPr>
            <p:ph type="title"/>
          </p:nvPr>
        </p:nvSpPr>
        <p:spPr>
          <a:xfrm>
            <a:off x="644577" y="770021"/>
            <a:ext cx="8214610" cy="866691"/>
          </a:xfrm>
        </p:spPr>
        <p:txBody>
          <a:bodyPr/>
          <a:lstStyle/>
          <a:p>
            <a:r>
              <a:rPr lang="es-ES" b="1" dirty="0">
                <a:solidFill>
                  <a:schemeClr val="tx1"/>
                </a:solidFill>
              </a:rPr>
              <a:t>Curso de capacitación sobre seguridad química</a:t>
            </a:r>
            <a:r>
              <a:rPr lang="en-US" b="1" dirty="0">
                <a:solidFill>
                  <a:schemeClr val="tx1"/>
                </a:solidFill>
                <a:sym typeface="Arial"/>
              </a:rPr>
              <a:t/>
            </a:r>
            <a:br>
              <a:rPr lang="en-US" b="1" dirty="0">
                <a:solidFill>
                  <a:schemeClr val="tx1"/>
                </a:solidFill>
                <a:sym typeface="Arial"/>
              </a:rPr>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800350" y="881062"/>
            <a:ext cx="6343650" cy="7112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n-US" dirty="0" err="1">
                <a:solidFill>
                  <a:schemeClr val="tx1"/>
                </a:solidFill>
              </a:rPr>
              <a:t>Tipos</a:t>
            </a:r>
            <a:r>
              <a:rPr lang="en-US" dirty="0">
                <a:solidFill>
                  <a:schemeClr val="tx1"/>
                </a:solidFill>
              </a:rPr>
              <a:t> de </a:t>
            </a:r>
            <a:r>
              <a:rPr lang="en-US" dirty="0" err="1">
                <a:solidFill>
                  <a:schemeClr val="tx1"/>
                </a:solidFill>
              </a:rPr>
              <a:t>peligros</a:t>
            </a:r>
            <a:endParaRPr lang="en-US" sz="3200" b="0" i="0" u="none" strike="noStrike" cap="none" dirty="0">
              <a:solidFill>
                <a:schemeClr val="tx1"/>
              </a:solidFill>
              <a:sym typeface="Calibri"/>
            </a:endParaRPr>
          </a:p>
        </p:txBody>
      </p:sp>
      <p:sp>
        <p:nvSpPr>
          <p:cNvPr id="176" name="Shape 176"/>
          <p:cNvSpPr txBox="1">
            <a:spLocks noGrp="1"/>
          </p:cNvSpPr>
          <p:nvPr>
            <p:ph type="body" idx="1"/>
          </p:nvPr>
        </p:nvSpPr>
        <p:spPr>
          <a:xfrm>
            <a:off x="609600" y="2441575"/>
            <a:ext cx="8229600" cy="4187825"/>
          </a:xfrm>
          <a:prstGeom prst="rect">
            <a:avLst/>
          </a:prstGeom>
          <a:noFill/>
          <a:ln>
            <a:noFill/>
          </a:ln>
        </p:spPr>
        <p:txBody>
          <a:bodyPr wrap="square" lIns="91425" tIns="45700" rIns="91425" bIns="45700" anchor="t" anchorCtr="0">
            <a:noAutofit/>
          </a:bodyPr>
          <a:lstStyle/>
          <a:p>
            <a:pPr lvl="0" indent="-342900">
              <a:spcBef>
                <a:spcPts val="0"/>
              </a:spcBef>
              <a:buSzPts val="1920"/>
            </a:pPr>
            <a:r>
              <a:rPr lang="en-US" sz="3200" dirty="0" err="1"/>
              <a:t>Biológico</a:t>
            </a:r>
            <a:endParaRPr lang="en-US" sz="3200" dirty="0"/>
          </a:p>
          <a:p>
            <a:pPr lvl="0" indent="-342900">
              <a:spcBef>
                <a:spcPts val="0"/>
              </a:spcBef>
              <a:buSzPts val="1920"/>
            </a:pPr>
            <a:r>
              <a:rPr lang="en-US" sz="3200" b="1" dirty="0" err="1"/>
              <a:t>Químico</a:t>
            </a:r>
            <a:endParaRPr lang="en-US" sz="3200" b="1" dirty="0"/>
          </a:p>
          <a:p>
            <a:pPr lvl="0" indent="-342900">
              <a:spcBef>
                <a:spcPts val="0"/>
              </a:spcBef>
              <a:buSzPts val="1920"/>
            </a:pPr>
            <a:r>
              <a:rPr lang="en-US" sz="3200" dirty="0" err="1"/>
              <a:t>Ergonómico</a:t>
            </a:r>
            <a:endParaRPr lang="en-US" sz="3200" dirty="0"/>
          </a:p>
          <a:p>
            <a:pPr lvl="0" indent="-342900">
              <a:spcBef>
                <a:spcPts val="0"/>
              </a:spcBef>
              <a:buSzPts val="1920"/>
            </a:pPr>
            <a:r>
              <a:rPr lang="en-US" sz="3200" dirty="0" err="1"/>
              <a:t>Físico</a:t>
            </a:r>
            <a:endParaRPr lang="en-US" sz="3200" dirty="0"/>
          </a:p>
          <a:p>
            <a:pPr lvl="0" indent="-342900">
              <a:spcBef>
                <a:spcPts val="0"/>
              </a:spcBef>
              <a:buSzPts val="1920"/>
            </a:pPr>
            <a:r>
              <a:rPr lang="en-US" sz="3200" dirty="0" err="1"/>
              <a:t>Psicosocial</a:t>
            </a:r>
            <a:endParaRPr lang="en-US" sz="3200" dirty="0"/>
          </a:p>
          <a:p>
            <a:pPr lvl="0" indent="-342900">
              <a:spcBef>
                <a:spcPts val="0"/>
              </a:spcBef>
              <a:buSzPts val="1920"/>
            </a:pPr>
            <a:r>
              <a:rPr lang="en-US" sz="3200" dirty="0"/>
              <a:t>De </a:t>
            </a:r>
            <a:r>
              <a:rPr lang="en-US" sz="3200" dirty="0" err="1"/>
              <a:t>seguridad</a:t>
            </a:r>
            <a:r>
              <a:rPr lang="en-US" sz="3200" dirty="0"/>
              <a:t> </a:t>
            </a:r>
            <a:r>
              <a:rPr lang="en-US" sz="3200" dirty="0" err="1"/>
              <a:t>física</a:t>
            </a:r>
            <a:endParaRPr lang="en-US" sz="3200" dirty="0"/>
          </a:p>
        </p:txBody>
      </p:sp>
      <p:sp>
        <p:nvSpPr>
          <p:cNvPr id="178" name="Shape 178"/>
          <p:cNvSpPr txBox="1"/>
          <p:nvPr/>
        </p:nvSpPr>
        <p:spPr>
          <a:xfrm>
            <a:off x="7582484"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10</a:t>
            </a:fld>
            <a:endParaRPr lang="en-US" sz="2800" b="0" i="0" u="none" dirty="0">
              <a:solidFill>
                <a:schemeClr val="tx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803574" y="871403"/>
            <a:ext cx="6343800" cy="7113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n-US" dirty="0" err="1">
                <a:solidFill>
                  <a:schemeClr val="tx1"/>
                </a:solidFill>
              </a:rPr>
              <a:t>Tipos</a:t>
            </a:r>
            <a:r>
              <a:rPr lang="en-US" dirty="0">
                <a:solidFill>
                  <a:schemeClr val="tx1"/>
                </a:solidFill>
              </a:rPr>
              <a:t> de </a:t>
            </a:r>
            <a:r>
              <a:rPr lang="en-US" dirty="0" err="1">
                <a:solidFill>
                  <a:schemeClr val="tx1"/>
                </a:solidFill>
              </a:rPr>
              <a:t>peligros</a:t>
            </a:r>
            <a:r>
              <a:rPr lang="en-US" dirty="0">
                <a:solidFill>
                  <a:schemeClr val="tx1"/>
                </a:solidFill>
              </a:rPr>
              <a:t> </a:t>
            </a:r>
            <a:r>
              <a:rPr lang="en-US" dirty="0" err="1">
                <a:solidFill>
                  <a:schemeClr val="tx1"/>
                </a:solidFill>
              </a:rPr>
              <a:t>químicos</a:t>
            </a:r>
            <a:r>
              <a:rPr lang="en-US" dirty="0">
                <a:solidFill>
                  <a:schemeClr val="tx1"/>
                </a:solidFill>
              </a:rPr>
              <a:t> </a:t>
            </a:r>
            <a:endParaRPr lang="en-US" sz="3200" b="0" i="0" u="none" strike="noStrike" cap="none" dirty="0">
              <a:solidFill>
                <a:schemeClr val="tx1"/>
              </a:solidFill>
              <a:sym typeface="Calibri"/>
            </a:endParaRPr>
          </a:p>
        </p:txBody>
      </p:sp>
      <p:sp>
        <p:nvSpPr>
          <p:cNvPr id="184" name="Shape 184"/>
          <p:cNvSpPr txBox="1">
            <a:spLocks noGrp="1"/>
          </p:cNvSpPr>
          <p:nvPr>
            <p:ph type="body" idx="1"/>
          </p:nvPr>
        </p:nvSpPr>
        <p:spPr>
          <a:xfrm>
            <a:off x="533400" y="2178050"/>
            <a:ext cx="8229600" cy="4187825"/>
          </a:xfrm>
          <a:prstGeom prst="rect">
            <a:avLst/>
          </a:prstGeom>
          <a:noFill/>
          <a:ln>
            <a:noFill/>
          </a:ln>
        </p:spPr>
        <p:txBody>
          <a:bodyPr wrap="square" lIns="91425" tIns="45700" rIns="91425" bIns="45700" anchor="t" anchorCtr="0">
            <a:noAutofit/>
          </a:bodyPr>
          <a:lstStyle/>
          <a:p>
            <a:pPr lvl="0" indent="-342900">
              <a:spcBef>
                <a:spcPts val="0"/>
              </a:spcBef>
              <a:buSzPts val="1680"/>
            </a:pPr>
            <a:r>
              <a:rPr lang="en-US" sz="2400" dirty="0" err="1"/>
              <a:t>Inflamable</a:t>
            </a:r>
            <a:endParaRPr lang="en-US" sz="2400" dirty="0"/>
          </a:p>
          <a:p>
            <a:pPr lvl="1" indent="-342900">
              <a:spcBef>
                <a:spcPts val="0"/>
              </a:spcBef>
              <a:buSzPts val="1680"/>
            </a:pPr>
            <a:r>
              <a:rPr lang="en-US" sz="2000" dirty="0" err="1"/>
              <a:t>Usos</a:t>
            </a:r>
            <a:r>
              <a:rPr lang="en-US" sz="2000" dirty="0"/>
              <a:t>: </a:t>
            </a:r>
            <a:r>
              <a:rPr lang="en-US" sz="2000" dirty="0" err="1"/>
              <a:t>solventes</a:t>
            </a:r>
            <a:r>
              <a:rPr lang="en-US" sz="2000" dirty="0"/>
              <a:t>, </a:t>
            </a:r>
            <a:r>
              <a:rPr lang="en-US" sz="2000" dirty="0" err="1"/>
              <a:t>adhesivos</a:t>
            </a:r>
            <a:r>
              <a:rPr lang="en-US" sz="2000" dirty="0"/>
              <a:t>, combustibles</a:t>
            </a:r>
          </a:p>
          <a:p>
            <a:pPr lvl="1" indent="-342900">
              <a:spcBef>
                <a:spcPts val="0"/>
              </a:spcBef>
              <a:buSzPts val="1680"/>
            </a:pPr>
            <a:r>
              <a:rPr lang="en-US" sz="2000" dirty="0" err="1"/>
              <a:t>Ejemplos</a:t>
            </a:r>
            <a:r>
              <a:rPr lang="en-US" sz="2000" dirty="0"/>
              <a:t>: </a:t>
            </a:r>
            <a:r>
              <a:rPr lang="en-US" sz="2000" dirty="0" err="1"/>
              <a:t>metanol</a:t>
            </a:r>
            <a:r>
              <a:rPr lang="en-US" sz="2000" dirty="0"/>
              <a:t>, </a:t>
            </a:r>
            <a:r>
              <a:rPr lang="en-US" sz="2000" dirty="0" err="1"/>
              <a:t>acetonitrilo</a:t>
            </a:r>
            <a:r>
              <a:rPr lang="en-US" sz="2000" dirty="0"/>
              <a:t>, combustible diesel, </a:t>
            </a:r>
            <a:r>
              <a:rPr lang="en-US" sz="2000" dirty="0" err="1"/>
              <a:t>alcoholes</a:t>
            </a:r>
            <a:r>
              <a:rPr lang="en-US" sz="2000" dirty="0"/>
              <a:t> </a:t>
            </a:r>
            <a:r>
              <a:rPr lang="en-US" sz="2000" dirty="0" err="1"/>
              <a:t>minerales</a:t>
            </a:r>
            <a:endParaRPr lang="en-US" sz="2000" dirty="0"/>
          </a:p>
          <a:p>
            <a:pPr lvl="0" indent="-342900">
              <a:spcBef>
                <a:spcPts val="0"/>
              </a:spcBef>
              <a:buSzPts val="1680"/>
            </a:pPr>
            <a:r>
              <a:rPr lang="en-US" sz="2400" dirty="0" err="1"/>
              <a:t>Corrosivo</a:t>
            </a:r>
            <a:endParaRPr lang="en-US" sz="2400" dirty="0"/>
          </a:p>
          <a:p>
            <a:pPr lvl="1" indent="-342900">
              <a:spcBef>
                <a:spcPts val="0"/>
              </a:spcBef>
              <a:buSzPts val="1680"/>
            </a:pPr>
            <a:r>
              <a:rPr lang="en-US" sz="2000" dirty="0" err="1"/>
              <a:t>Usos</a:t>
            </a:r>
            <a:r>
              <a:rPr lang="en-US" sz="2000" dirty="0"/>
              <a:t>: </a:t>
            </a:r>
            <a:r>
              <a:rPr lang="en-US" sz="2000" dirty="0" err="1"/>
              <a:t>agentes</a:t>
            </a:r>
            <a:r>
              <a:rPr lang="en-US" sz="2000" dirty="0"/>
              <a:t> </a:t>
            </a:r>
            <a:r>
              <a:rPr lang="en-US" sz="2000" dirty="0" err="1"/>
              <a:t>limpiadores</a:t>
            </a:r>
            <a:r>
              <a:rPr lang="en-US" sz="2000" dirty="0"/>
              <a:t>, </a:t>
            </a:r>
            <a:r>
              <a:rPr lang="en-US" sz="2000" dirty="0" err="1"/>
              <a:t>desengrasantes</a:t>
            </a:r>
            <a:r>
              <a:rPr lang="en-US" sz="2000" dirty="0"/>
              <a:t>, </a:t>
            </a:r>
            <a:r>
              <a:rPr lang="en-US" sz="2000" dirty="0" err="1"/>
              <a:t>reactivos</a:t>
            </a:r>
            <a:r>
              <a:rPr lang="en-US" sz="2000" dirty="0"/>
              <a:t> </a:t>
            </a:r>
            <a:r>
              <a:rPr lang="en-US" sz="2000" dirty="0" err="1"/>
              <a:t>químicos</a:t>
            </a:r>
            <a:endParaRPr lang="en-US" sz="2000" dirty="0"/>
          </a:p>
          <a:p>
            <a:pPr lvl="1" indent="-342900">
              <a:spcBef>
                <a:spcPts val="0"/>
              </a:spcBef>
              <a:buSzPts val="1680"/>
            </a:pPr>
            <a:r>
              <a:rPr lang="en-US" sz="2000" dirty="0" err="1"/>
              <a:t>Ejemplos</a:t>
            </a:r>
            <a:r>
              <a:rPr lang="en-US" sz="2000" dirty="0"/>
              <a:t>: </a:t>
            </a:r>
            <a:r>
              <a:rPr lang="en-US" sz="2000" dirty="0" err="1"/>
              <a:t>ácido</a:t>
            </a:r>
            <a:r>
              <a:rPr lang="en-US" sz="2000" dirty="0"/>
              <a:t> </a:t>
            </a:r>
            <a:r>
              <a:rPr lang="en-US" sz="2000" dirty="0" err="1"/>
              <a:t>acético</a:t>
            </a:r>
            <a:r>
              <a:rPr lang="en-US" sz="2000" dirty="0"/>
              <a:t>, </a:t>
            </a:r>
            <a:r>
              <a:rPr lang="en-US" sz="2000" dirty="0" err="1"/>
              <a:t>hidróxido</a:t>
            </a:r>
            <a:r>
              <a:rPr lang="en-US" sz="2000" dirty="0"/>
              <a:t> de </a:t>
            </a:r>
            <a:r>
              <a:rPr lang="en-US" sz="2000" dirty="0" err="1"/>
              <a:t>sodio</a:t>
            </a:r>
            <a:r>
              <a:rPr lang="en-US" sz="2000" dirty="0"/>
              <a:t>, </a:t>
            </a:r>
            <a:r>
              <a:rPr lang="en-US" sz="2000" dirty="0" err="1"/>
              <a:t>amoníaco</a:t>
            </a:r>
            <a:r>
              <a:rPr lang="en-US" sz="2000" dirty="0"/>
              <a:t>, </a:t>
            </a:r>
            <a:r>
              <a:rPr lang="en-US" sz="2000" dirty="0" err="1"/>
              <a:t>fenol</a:t>
            </a:r>
            <a:endParaRPr lang="en-US" sz="2000" dirty="0"/>
          </a:p>
          <a:p>
            <a:pPr lvl="0" indent="-342900">
              <a:spcBef>
                <a:spcPts val="0"/>
              </a:spcBef>
              <a:buSzPts val="1680"/>
            </a:pPr>
            <a:r>
              <a:rPr lang="en-US" sz="2400" dirty="0" err="1"/>
              <a:t>Reactivo</a:t>
            </a:r>
            <a:endParaRPr lang="en-US" sz="2400" dirty="0"/>
          </a:p>
          <a:p>
            <a:pPr lvl="1" indent="-342900">
              <a:spcBef>
                <a:spcPts val="0"/>
              </a:spcBef>
              <a:buSzPts val="1680"/>
            </a:pPr>
            <a:r>
              <a:rPr lang="en-US" sz="2000" dirty="0" err="1"/>
              <a:t>Oxidantes</a:t>
            </a:r>
            <a:endParaRPr lang="en-US" sz="2000" dirty="0"/>
          </a:p>
          <a:p>
            <a:pPr lvl="1" indent="-342900">
              <a:spcBef>
                <a:spcPts val="0"/>
              </a:spcBef>
              <a:buSzPts val="1680"/>
            </a:pPr>
            <a:r>
              <a:rPr lang="en-US" sz="2000" dirty="0" err="1"/>
              <a:t>Usos</a:t>
            </a:r>
            <a:r>
              <a:rPr lang="en-US" sz="2000" dirty="0"/>
              <a:t>: </a:t>
            </a:r>
            <a:r>
              <a:rPr lang="en-US" sz="2000" dirty="0" err="1"/>
              <a:t>desinfectantes</a:t>
            </a:r>
            <a:r>
              <a:rPr lang="en-US" sz="2000" dirty="0"/>
              <a:t>, </a:t>
            </a:r>
            <a:r>
              <a:rPr lang="en-US" sz="2000" dirty="0" err="1"/>
              <a:t>agentes</a:t>
            </a:r>
            <a:r>
              <a:rPr lang="en-US" sz="2000" dirty="0"/>
              <a:t> de </a:t>
            </a:r>
            <a:r>
              <a:rPr lang="en-US" sz="2000" dirty="0" err="1"/>
              <a:t>limpieza</a:t>
            </a:r>
            <a:r>
              <a:rPr lang="en-US" sz="2000" dirty="0"/>
              <a:t>, </a:t>
            </a:r>
            <a:r>
              <a:rPr lang="en-US" sz="2000" dirty="0" err="1"/>
              <a:t>cloro</a:t>
            </a:r>
            <a:endParaRPr lang="en-US" sz="2000" dirty="0"/>
          </a:p>
          <a:p>
            <a:pPr lvl="1" indent="-342900">
              <a:spcBef>
                <a:spcPts val="0"/>
              </a:spcBef>
              <a:buSzPts val="1680"/>
            </a:pPr>
            <a:r>
              <a:rPr lang="en-US" sz="2000" dirty="0" err="1"/>
              <a:t>Ejemplos</a:t>
            </a:r>
            <a:r>
              <a:rPr lang="en-US" sz="2000" dirty="0"/>
              <a:t>: </a:t>
            </a:r>
            <a:r>
              <a:rPr lang="en-US" sz="2000" dirty="0" err="1"/>
              <a:t>ácido</a:t>
            </a:r>
            <a:r>
              <a:rPr lang="en-US" sz="2000" dirty="0"/>
              <a:t> </a:t>
            </a:r>
            <a:r>
              <a:rPr lang="en-US" sz="2000" dirty="0" err="1"/>
              <a:t>nítrico</a:t>
            </a:r>
            <a:r>
              <a:rPr lang="en-US" sz="2000" dirty="0"/>
              <a:t>, </a:t>
            </a:r>
            <a:r>
              <a:rPr lang="en-US" sz="2000" dirty="0" err="1"/>
              <a:t>peróxido</a:t>
            </a:r>
            <a:r>
              <a:rPr lang="en-US" sz="2000" dirty="0"/>
              <a:t> de </a:t>
            </a:r>
            <a:r>
              <a:rPr lang="en-US" sz="2000" dirty="0" err="1"/>
              <a:t>hidrógeno</a:t>
            </a:r>
            <a:endParaRPr lang="en-US" sz="2000" dirty="0"/>
          </a:p>
        </p:txBody>
      </p:sp>
      <p:sp>
        <p:nvSpPr>
          <p:cNvPr id="186" name="Shape 186"/>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11</a:t>
            </a:fld>
            <a:endParaRPr lang="en-US" sz="2800" b="0" i="0" u="none" dirty="0">
              <a:solidFill>
                <a:schemeClr val="tx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337585" y="869475"/>
            <a:ext cx="7271700" cy="7113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s-ES" dirty="0">
                <a:solidFill>
                  <a:schemeClr val="tx1"/>
                </a:solidFill>
              </a:rPr>
              <a:t>Tipos de peligros químicos (cont.)</a:t>
            </a:r>
            <a:endParaRPr lang="en-US" sz="3200" b="0" i="0" u="none" strike="noStrike" cap="none" dirty="0">
              <a:solidFill>
                <a:schemeClr val="tx1"/>
              </a:solidFill>
              <a:sym typeface="Calibri"/>
            </a:endParaRPr>
          </a:p>
        </p:txBody>
      </p:sp>
      <p:sp>
        <p:nvSpPr>
          <p:cNvPr id="192" name="Shape 192"/>
          <p:cNvSpPr txBox="1">
            <a:spLocks noGrp="1"/>
          </p:cNvSpPr>
          <p:nvPr>
            <p:ph type="body" idx="1"/>
          </p:nvPr>
        </p:nvSpPr>
        <p:spPr>
          <a:xfrm>
            <a:off x="590550" y="2178050"/>
            <a:ext cx="8096250" cy="4187825"/>
          </a:xfrm>
          <a:prstGeom prst="rect">
            <a:avLst/>
          </a:prstGeom>
          <a:noFill/>
          <a:ln>
            <a:noFill/>
          </a:ln>
        </p:spPr>
        <p:txBody>
          <a:bodyPr wrap="square" lIns="91425" tIns="45700" rIns="91425" bIns="45700" anchor="t" anchorCtr="0">
            <a:noAutofit/>
          </a:bodyPr>
          <a:lstStyle/>
          <a:p>
            <a:pPr lvl="1" indent="-282574">
              <a:buSzPts val="1680"/>
            </a:pPr>
            <a:r>
              <a:rPr lang="en-US" sz="2100" dirty="0" err="1"/>
              <a:t>Peróxidos</a:t>
            </a:r>
            <a:r>
              <a:rPr lang="en-US" sz="2100" dirty="0"/>
              <a:t> </a:t>
            </a:r>
            <a:r>
              <a:rPr lang="en-US" sz="2100" dirty="0" err="1" smtClean="0"/>
              <a:t>orgánicos</a:t>
            </a:r>
            <a:endParaRPr lang="en-US" sz="2100" dirty="0" smtClean="0"/>
          </a:p>
          <a:p>
            <a:pPr lvl="1"/>
            <a:r>
              <a:rPr lang="es-MX" sz="1800" dirty="0"/>
              <a:t>Usos: Blanqueadores, desinfectantes, reacciones de síntesis química.</a:t>
            </a:r>
            <a:endParaRPr lang="en-US" sz="1800" dirty="0"/>
          </a:p>
          <a:p>
            <a:pPr lvl="1"/>
            <a:r>
              <a:rPr lang="es-MX" sz="1800" dirty="0" smtClean="0"/>
              <a:t>Ejemplos</a:t>
            </a:r>
            <a:r>
              <a:rPr lang="es-MX" sz="1800" dirty="0"/>
              <a:t>: peróxido de </a:t>
            </a:r>
            <a:r>
              <a:rPr lang="es-MX" sz="1800" dirty="0" err="1"/>
              <a:t>benzoilo</a:t>
            </a:r>
            <a:r>
              <a:rPr lang="es-MX" sz="1800" dirty="0"/>
              <a:t>, peróxido de </a:t>
            </a:r>
            <a:r>
              <a:rPr lang="es-MX" sz="1800" dirty="0" err="1"/>
              <a:t>metiletilcetona</a:t>
            </a:r>
            <a:r>
              <a:rPr lang="es-MX" sz="1800" dirty="0"/>
              <a:t>; </a:t>
            </a:r>
            <a:r>
              <a:rPr lang="es-MX" sz="1800" dirty="0" smtClean="0"/>
              <a:t>hidrógeno</a:t>
            </a:r>
            <a:r>
              <a:rPr lang="en-US" sz="1800" dirty="0" smtClean="0"/>
              <a:t>, </a:t>
            </a:r>
            <a:r>
              <a:rPr lang="es-MX" sz="1800" dirty="0" smtClean="0"/>
              <a:t>peróxido</a:t>
            </a:r>
            <a:r>
              <a:rPr lang="es-MX" sz="1800" dirty="0"/>
              <a:t>.</a:t>
            </a:r>
            <a:endParaRPr lang="en-US" sz="1800" dirty="0"/>
          </a:p>
          <a:p>
            <a:r>
              <a:rPr lang="es-MX" sz="2000" dirty="0" smtClean="0"/>
              <a:t> </a:t>
            </a:r>
            <a:r>
              <a:rPr lang="es-MX" sz="2000" dirty="0"/>
              <a:t>Reactivo de agua.</a:t>
            </a:r>
            <a:endParaRPr lang="en-US" sz="2000" dirty="0"/>
          </a:p>
          <a:p>
            <a:pPr lvl="1"/>
            <a:r>
              <a:rPr lang="es-MX" sz="1800" dirty="0" smtClean="0"/>
              <a:t>Usos</a:t>
            </a:r>
            <a:r>
              <a:rPr lang="es-MX" sz="1800" dirty="0"/>
              <a:t>: Aditivos, neutralizadores, reacciones de síntesis química.</a:t>
            </a:r>
            <a:endParaRPr lang="en-US" sz="1800" dirty="0"/>
          </a:p>
          <a:p>
            <a:pPr lvl="1"/>
            <a:r>
              <a:rPr lang="es-MX" sz="1800" dirty="0" smtClean="0"/>
              <a:t>Ejemplos</a:t>
            </a:r>
            <a:r>
              <a:rPr lang="es-MX" sz="1800" dirty="0"/>
              <a:t>: sodio metal, </a:t>
            </a:r>
            <a:r>
              <a:rPr lang="es-MX" sz="1800" dirty="0" err="1"/>
              <a:t>borohidruro</a:t>
            </a:r>
            <a:r>
              <a:rPr lang="es-MX" sz="1800" dirty="0"/>
              <a:t> de sodio, hidróxido de sodio.</a:t>
            </a:r>
            <a:endParaRPr lang="en-US" sz="1800" dirty="0"/>
          </a:p>
          <a:p>
            <a:r>
              <a:rPr lang="es-MX" sz="2000" dirty="0" smtClean="0"/>
              <a:t>Aire </a:t>
            </a:r>
            <a:r>
              <a:rPr lang="es-MX" sz="2000" dirty="0"/>
              <a:t>reactivo.</a:t>
            </a:r>
            <a:endParaRPr lang="en-US" sz="2000" dirty="0"/>
          </a:p>
          <a:p>
            <a:pPr lvl="1"/>
            <a:r>
              <a:rPr lang="es-MX" sz="1800" dirty="0" smtClean="0"/>
              <a:t>Usos</a:t>
            </a:r>
            <a:r>
              <a:rPr lang="es-MX" sz="1800" dirty="0"/>
              <a:t>: adhesivos, agentes de recubrimiento, reacciones de síntesis química.</a:t>
            </a:r>
            <a:endParaRPr lang="en-US" sz="1800" dirty="0"/>
          </a:p>
          <a:p>
            <a:pPr lvl="1"/>
            <a:r>
              <a:rPr lang="es-MX" sz="1800" dirty="0" smtClean="0"/>
              <a:t>Ejemplos</a:t>
            </a:r>
            <a:r>
              <a:rPr lang="es-MX" sz="1800" dirty="0"/>
              <a:t>: </a:t>
            </a:r>
            <a:r>
              <a:rPr lang="es-MX" sz="1800" dirty="0" err="1"/>
              <a:t>silano</a:t>
            </a:r>
            <a:r>
              <a:rPr lang="es-MX" sz="1800" dirty="0"/>
              <a:t>, </a:t>
            </a:r>
            <a:r>
              <a:rPr lang="es-MX" sz="1800" dirty="0" err="1"/>
              <a:t>terc-butil</a:t>
            </a:r>
            <a:r>
              <a:rPr lang="es-MX" sz="1800" dirty="0"/>
              <a:t> litio</a:t>
            </a:r>
            <a:endParaRPr lang="en-US" sz="1800" dirty="0"/>
          </a:p>
          <a:p>
            <a:pPr marL="342900" marR="0" lvl="0" indent="-342900" algn="l" rtl="0">
              <a:lnSpc>
                <a:spcPct val="100000"/>
              </a:lnSpc>
              <a:spcBef>
                <a:spcPts val="0"/>
              </a:spcBef>
              <a:spcAft>
                <a:spcPts val="0"/>
              </a:spcAft>
              <a:buClr>
                <a:schemeClr val="accent1"/>
              </a:buClr>
              <a:buSzPts val="1680"/>
              <a:buFont typeface="Noto Sans Symbols"/>
              <a:buChar char="▶"/>
            </a:pPr>
            <a:endParaRPr lang="en-US" sz="2100" b="0" i="0" u="none" dirty="0">
              <a:solidFill>
                <a:srgbClr val="404040"/>
              </a:solidFill>
              <a:latin typeface="Calibri"/>
              <a:ea typeface="Calibri"/>
              <a:cs typeface="Calibri"/>
              <a:sym typeface="Calibri"/>
            </a:endParaRPr>
          </a:p>
        </p:txBody>
      </p:sp>
      <p:sp>
        <p:nvSpPr>
          <p:cNvPr id="194" name="Shape 19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12</a:t>
            </a:fld>
            <a:endParaRPr lang="en-US" sz="2800" b="0" i="0" u="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296198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893796" y="909537"/>
            <a:ext cx="7271700" cy="7113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s-ES" dirty="0">
                <a:solidFill>
                  <a:schemeClr val="tx1"/>
                </a:solidFill>
              </a:rPr>
              <a:t>Tipos de peligros químicos (cont</a:t>
            </a:r>
            <a:r>
              <a:rPr lang="es-ES" dirty="0" smtClean="0">
                <a:solidFill>
                  <a:schemeClr val="tx1"/>
                </a:solidFill>
              </a:rPr>
              <a:t>. )</a:t>
            </a:r>
            <a:endParaRPr lang="en-US" sz="3200" b="0" i="0" u="none" strike="noStrike" cap="none" dirty="0">
              <a:solidFill>
                <a:schemeClr val="tx1"/>
              </a:solidFill>
              <a:sym typeface="Calibri"/>
            </a:endParaRPr>
          </a:p>
        </p:txBody>
      </p:sp>
      <p:sp>
        <p:nvSpPr>
          <p:cNvPr id="192" name="Shape 192"/>
          <p:cNvSpPr txBox="1">
            <a:spLocks noGrp="1"/>
          </p:cNvSpPr>
          <p:nvPr>
            <p:ph type="body" idx="1"/>
          </p:nvPr>
        </p:nvSpPr>
        <p:spPr>
          <a:xfrm>
            <a:off x="590550" y="2178050"/>
            <a:ext cx="8096250" cy="4187825"/>
          </a:xfrm>
          <a:prstGeom prst="rect">
            <a:avLst/>
          </a:prstGeom>
          <a:noFill/>
          <a:ln>
            <a:noFill/>
          </a:ln>
        </p:spPr>
        <p:txBody>
          <a:bodyPr wrap="square" lIns="91425" tIns="45700" rIns="91425" bIns="45700" anchor="t" anchorCtr="0">
            <a:normAutofit fontScale="92500" lnSpcReduction="10000"/>
          </a:bodyPr>
          <a:lstStyle/>
          <a:p>
            <a:r>
              <a:rPr lang="es-MX" sz="2400" dirty="0"/>
              <a:t>Tóxico:</a:t>
            </a:r>
            <a:endParaRPr lang="en-US" sz="2400" dirty="0"/>
          </a:p>
          <a:p>
            <a:pPr lvl="1"/>
            <a:r>
              <a:rPr lang="es-MX" sz="2200" dirty="0"/>
              <a:t>Carcinógeno</a:t>
            </a:r>
            <a:endParaRPr lang="en-US" sz="2200" dirty="0"/>
          </a:p>
          <a:p>
            <a:pPr lvl="2"/>
            <a:r>
              <a:rPr lang="es-MX" sz="2000" dirty="0"/>
              <a:t>Usos: solvente, líquido de limpieza, desengrasante, desinfectante</a:t>
            </a:r>
            <a:endParaRPr lang="en-US" sz="2000" dirty="0"/>
          </a:p>
          <a:p>
            <a:pPr lvl="2"/>
            <a:r>
              <a:rPr lang="es-MX" sz="2000" dirty="0"/>
              <a:t>Ejemplos: benceno, tetracloruro de carbono, formaldehído *</a:t>
            </a:r>
            <a:endParaRPr lang="en-US" sz="2000" dirty="0"/>
          </a:p>
          <a:p>
            <a:pPr lvl="1"/>
            <a:r>
              <a:rPr lang="es-MX" sz="2200" dirty="0" err="1"/>
              <a:t>Mutágeno</a:t>
            </a:r>
            <a:r>
              <a:rPr lang="es-MX" sz="2200" dirty="0"/>
              <a:t>:</a:t>
            </a:r>
            <a:endParaRPr lang="en-US" sz="2200" dirty="0"/>
          </a:p>
          <a:p>
            <a:pPr lvl="2"/>
            <a:r>
              <a:rPr lang="es-MX" sz="2000" dirty="0"/>
              <a:t>Usos: Desinfectante, solvente</a:t>
            </a:r>
            <a:endParaRPr lang="en-US" sz="2000" dirty="0"/>
          </a:p>
          <a:p>
            <a:pPr lvl="2"/>
            <a:r>
              <a:rPr lang="es-MX" sz="2000" dirty="0"/>
              <a:t>Ejemplos: bromo, benceno; fenol</a:t>
            </a:r>
            <a:endParaRPr lang="en-US" sz="2000" dirty="0"/>
          </a:p>
          <a:p>
            <a:pPr lvl="1"/>
            <a:r>
              <a:rPr lang="es-MX" sz="2200" dirty="0"/>
              <a:t>Veneno:</a:t>
            </a:r>
            <a:endParaRPr lang="en-US" sz="2200" dirty="0"/>
          </a:p>
          <a:p>
            <a:pPr lvl="2"/>
            <a:r>
              <a:rPr lang="es-MX" sz="2000" dirty="0"/>
              <a:t>Usos: conservante químico, pigmento</a:t>
            </a:r>
            <a:endParaRPr lang="en-US" sz="2000" dirty="0"/>
          </a:p>
          <a:p>
            <a:pPr lvl="2"/>
            <a:r>
              <a:rPr lang="es-MX" sz="2000" dirty="0"/>
              <a:t>Ejemplos: </a:t>
            </a:r>
            <a:r>
              <a:rPr lang="es-MX" sz="2000" dirty="0" err="1"/>
              <a:t>azida</a:t>
            </a:r>
            <a:r>
              <a:rPr lang="es-MX" sz="2000" dirty="0"/>
              <a:t> sódica, pigmentos y</a:t>
            </a:r>
            <a:r>
              <a:rPr lang="es-MX" sz="2000" dirty="0" smtClean="0"/>
              <a:t> </a:t>
            </a:r>
            <a:r>
              <a:rPr lang="es-MX" sz="2000" dirty="0"/>
              <a:t>tintas en polvo</a:t>
            </a:r>
            <a:endParaRPr lang="en-US" sz="2000" dirty="0"/>
          </a:p>
        </p:txBody>
      </p:sp>
      <p:sp>
        <p:nvSpPr>
          <p:cNvPr id="194" name="Shape 19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13</a:t>
            </a:fld>
            <a:endParaRPr lang="en-US" sz="2800" b="0" i="0" u="none" dirty="0">
              <a:solidFill>
                <a:schemeClr val="tx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07037" y="909537"/>
            <a:ext cx="7271700" cy="7113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s-ES" dirty="0" smtClean="0">
                <a:solidFill>
                  <a:schemeClr val="tx1"/>
                </a:solidFill>
              </a:rPr>
              <a:t> Tipos </a:t>
            </a:r>
            <a:r>
              <a:rPr lang="es-ES" dirty="0">
                <a:solidFill>
                  <a:schemeClr val="tx1"/>
                </a:solidFill>
              </a:rPr>
              <a:t>de peligros químicos (cont.)</a:t>
            </a:r>
            <a:endParaRPr lang="en-US" sz="3200" b="0" i="0" u="none" strike="noStrike" cap="none" dirty="0">
              <a:solidFill>
                <a:schemeClr val="tx1"/>
              </a:solidFill>
              <a:sym typeface="Calibri"/>
            </a:endParaRPr>
          </a:p>
        </p:txBody>
      </p:sp>
      <p:sp>
        <p:nvSpPr>
          <p:cNvPr id="192" name="Shape 192"/>
          <p:cNvSpPr txBox="1">
            <a:spLocks noGrp="1"/>
          </p:cNvSpPr>
          <p:nvPr>
            <p:ph type="body" idx="1"/>
          </p:nvPr>
        </p:nvSpPr>
        <p:spPr>
          <a:xfrm>
            <a:off x="590550" y="2178050"/>
            <a:ext cx="8096250" cy="4187825"/>
          </a:xfrm>
          <a:prstGeom prst="rect">
            <a:avLst/>
          </a:prstGeom>
          <a:noFill/>
          <a:ln>
            <a:noFill/>
          </a:ln>
        </p:spPr>
        <p:txBody>
          <a:bodyPr wrap="square" lIns="91425" tIns="45700" rIns="91425" bIns="45700" anchor="t" anchorCtr="0">
            <a:noAutofit/>
          </a:bodyPr>
          <a:lstStyle/>
          <a:p>
            <a:pPr lvl="1" indent="-282574">
              <a:buSzPts val="1680"/>
            </a:pPr>
            <a:r>
              <a:rPr lang="es-ES" sz="2100" dirty="0"/>
              <a:t>Sensibilizador:</a:t>
            </a:r>
          </a:p>
          <a:p>
            <a:pPr lvl="2" indent="-282574">
              <a:buSzPts val="1680"/>
            </a:pPr>
            <a:r>
              <a:rPr lang="es-ES" sz="1900" dirty="0"/>
              <a:t>Usos: Desinfectantes, </a:t>
            </a:r>
            <a:r>
              <a:rPr lang="es-ES" sz="1900" dirty="0" err="1"/>
              <a:t>biocidas</a:t>
            </a:r>
            <a:endParaRPr lang="es-ES" sz="1900" dirty="0"/>
          </a:p>
          <a:p>
            <a:pPr lvl="2" indent="-282574">
              <a:buSzPts val="1680"/>
            </a:pPr>
            <a:r>
              <a:rPr lang="es-ES" sz="1900" dirty="0"/>
              <a:t> Ejemplos: formaldehído, fenol</a:t>
            </a:r>
          </a:p>
          <a:p>
            <a:pPr lvl="1" indent="-282574">
              <a:buSzPts val="1680"/>
            </a:pPr>
            <a:r>
              <a:rPr lang="es-ES" sz="2100" dirty="0"/>
              <a:t>Teratógeno:</a:t>
            </a:r>
          </a:p>
          <a:p>
            <a:pPr lvl="2" indent="-282574">
              <a:buSzPts val="1680"/>
            </a:pPr>
            <a:r>
              <a:rPr lang="es-ES" sz="1900" dirty="0"/>
              <a:t>Usos: equipo eléctrico, aislamiento; conductores</a:t>
            </a:r>
          </a:p>
          <a:p>
            <a:pPr lvl="2" indent="-282574">
              <a:buSzPts val="1680"/>
            </a:pPr>
            <a:r>
              <a:rPr lang="es-ES" sz="1900" dirty="0"/>
              <a:t>Ejemplos: PCB, mercurio</a:t>
            </a:r>
          </a:p>
          <a:p>
            <a:pPr lvl="1" indent="-282574">
              <a:buSzPts val="1680"/>
            </a:pPr>
            <a:r>
              <a:rPr lang="es-ES" sz="2100" dirty="0"/>
              <a:t>Irritante</a:t>
            </a:r>
          </a:p>
          <a:p>
            <a:pPr lvl="2" indent="-282574">
              <a:buSzPts val="1680"/>
            </a:pPr>
            <a:r>
              <a:rPr lang="es-ES" sz="1900" dirty="0"/>
              <a:t>Sustancias en polvo</a:t>
            </a:r>
          </a:p>
          <a:p>
            <a:pPr lvl="2" indent="-282574">
              <a:buSzPts val="1680"/>
            </a:pPr>
            <a:r>
              <a:rPr lang="es-ES" sz="1900" dirty="0"/>
              <a:t>Usos: relleno, fundición</a:t>
            </a:r>
          </a:p>
          <a:p>
            <a:pPr lvl="2" indent="-282574">
              <a:buSzPts val="1680"/>
            </a:pPr>
            <a:r>
              <a:rPr lang="es-ES" sz="1900" dirty="0"/>
              <a:t>Ejemplos: sílice</a:t>
            </a:r>
          </a:p>
          <a:p>
            <a:pPr marL="342900" marR="0" lvl="0" indent="-342900" algn="l" rtl="0">
              <a:lnSpc>
                <a:spcPct val="100000"/>
              </a:lnSpc>
              <a:spcBef>
                <a:spcPts val="0"/>
              </a:spcBef>
              <a:spcAft>
                <a:spcPts val="0"/>
              </a:spcAft>
              <a:buClr>
                <a:schemeClr val="accent1"/>
              </a:buClr>
              <a:buSzPts val="1680"/>
              <a:buFont typeface="Noto Sans Symbols"/>
              <a:buChar char="▶"/>
            </a:pPr>
            <a:endParaRPr lang="en-US" sz="2100" b="0" i="0" u="none" dirty="0">
              <a:solidFill>
                <a:srgbClr val="404040"/>
              </a:solidFill>
              <a:latin typeface="Calibri"/>
              <a:ea typeface="Calibri"/>
              <a:cs typeface="Calibri"/>
              <a:sym typeface="Calibri"/>
            </a:endParaRPr>
          </a:p>
        </p:txBody>
      </p:sp>
      <p:sp>
        <p:nvSpPr>
          <p:cNvPr id="194" name="Shape 19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14</a:t>
            </a:fld>
            <a:endParaRPr lang="en-US" sz="2800" b="0" i="0" u="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830699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20950" y="881062"/>
            <a:ext cx="6343650" cy="7112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n-US" dirty="0" err="1">
                <a:solidFill>
                  <a:schemeClr val="tx1"/>
                </a:solidFill>
              </a:rPr>
              <a:t>Medidas</a:t>
            </a:r>
            <a:r>
              <a:rPr lang="en-US" dirty="0">
                <a:solidFill>
                  <a:schemeClr val="tx1"/>
                </a:solidFill>
              </a:rPr>
              <a:t> de </a:t>
            </a:r>
            <a:r>
              <a:rPr lang="en-US" dirty="0" err="1">
                <a:solidFill>
                  <a:schemeClr val="tx1"/>
                </a:solidFill>
              </a:rPr>
              <a:t>protección</a:t>
            </a:r>
            <a:endParaRPr lang="en-US" sz="3200" b="0" i="0" u="none" strike="noStrike" cap="none" dirty="0">
              <a:solidFill>
                <a:schemeClr val="tx1"/>
              </a:solidFill>
              <a:sym typeface="Calibri"/>
            </a:endParaRPr>
          </a:p>
        </p:txBody>
      </p:sp>
      <p:sp>
        <p:nvSpPr>
          <p:cNvPr id="200" name="Shape 200"/>
          <p:cNvSpPr txBox="1">
            <a:spLocks noGrp="1"/>
          </p:cNvSpPr>
          <p:nvPr>
            <p:ph type="body" idx="1"/>
          </p:nvPr>
        </p:nvSpPr>
        <p:spPr>
          <a:xfrm>
            <a:off x="579425" y="2420924"/>
            <a:ext cx="7878900" cy="3897900"/>
          </a:xfrm>
          <a:prstGeom prst="rect">
            <a:avLst/>
          </a:prstGeom>
          <a:noFill/>
          <a:ln>
            <a:noFill/>
          </a:ln>
        </p:spPr>
        <p:txBody>
          <a:bodyPr wrap="square" lIns="91425" tIns="45700" rIns="91425" bIns="45700" anchor="t" anchorCtr="0">
            <a:noAutofit/>
          </a:bodyPr>
          <a:lstStyle/>
          <a:p>
            <a:r>
              <a:rPr lang="es-MX" sz="2000" dirty="0"/>
              <a:t>Substituya por una substancia química más segura, si es posible.</a:t>
            </a:r>
            <a:endParaRPr lang="en-US" sz="2000" dirty="0"/>
          </a:p>
          <a:p>
            <a:r>
              <a:rPr lang="es-MX" sz="2000" dirty="0"/>
              <a:t>Use los controles de maquinaria adecuados, incluyendo la ventilación.</a:t>
            </a:r>
            <a:endParaRPr lang="en-US" sz="2000" dirty="0"/>
          </a:p>
          <a:p>
            <a:r>
              <a:rPr lang="es-MX" sz="2000" dirty="0"/>
              <a:t>Use el equipo de protección personal cuando maneje materiales peligrosos.</a:t>
            </a:r>
            <a:endParaRPr lang="en-US" sz="2000" dirty="0"/>
          </a:p>
          <a:p>
            <a:r>
              <a:rPr lang="es-MX" sz="2000" dirty="0"/>
              <a:t>Quítese el equipo de protección personal cuando entre a las áreas comunes y corredores.</a:t>
            </a:r>
            <a:endParaRPr lang="en-US" sz="2000" dirty="0"/>
          </a:p>
          <a:p>
            <a:r>
              <a:rPr lang="es-MX" sz="2000" dirty="0"/>
              <a:t>Etiquete las áreas donde se requiere "PPE" (equipo de protección personal).</a:t>
            </a:r>
            <a:endParaRPr lang="en-US" sz="2000" dirty="0"/>
          </a:p>
          <a:p>
            <a:r>
              <a:rPr lang="es-MX" sz="2000" dirty="0"/>
              <a:t>No coma ni beba, ni fume, ni guarde comida, ni se ponga maquillaje en áreas de trabajo.</a:t>
            </a:r>
            <a:endParaRPr lang="en-US" sz="2000" dirty="0"/>
          </a:p>
          <a:p>
            <a:pPr marL="342900" marR="0" lvl="0" indent="-342900" algn="l" rtl="0">
              <a:lnSpc>
                <a:spcPct val="115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342900" algn="l" rtl="0">
              <a:lnSpc>
                <a:spcPct val="115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202" name="Shape 202"/>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15</a:t>
            </a:fld>
            <a:endParaRPr lang="en-US" sz="2800" b="0" i="0" u="none" dirty="0">
              <a:solidFill>
                <a:schemeClr val="tx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98"/>
        <p:cNvGrpSpPr/>
        <p:nvPr/>
      </p:nvGrpSpPr>
      <p:grpSpPr>
        <a:xfrm>
          <a:off x="0" y="0"/>
          <a:ext cx="0" cy="0"/>
          <a:chOff x="0" y="0"/>
          <a:chExt cx="0" cy="0"/>
        </a:xfrm>
      </p:grpSpPr>
      <p:sp>
        <p:nvSpPr>
          <p:cNvPr id="199" name="Shape 199" descr="&quot;"/>
          <p:cNvSpPr txBox="1">
            <a:spLocks noGrp="1"/>
          </p:cNvSpPr>
          <p:nvPr>
            <p:ph type="title"/>
          </p:nvPr>
        </p:nvSpPr>
        <p:spPr>
          <a:xfrm>
            <a:off x="2520950" y="881062"/>
            <a:ext cx="6343650" cy="711200"/>
          </a:xfrm>
          <a:prstGeom prst="rect">
            <a:avLst/>
          </a:prstGeom>
          <a:noFill/>
          <a:ln>
            <a:noFill/>
          </a:ln>
        </p:spPr>
        <p:txBody>
          <a:bodyPr wrap="square" lIns="91425" tIns="45700" rIns="91425" bIns="45700" anchor="ctr" anchorCtr="0">
            <a:noAutofit/>
          </a:bodyPr>
          <a:lstStyle/>
          <a:p>
            <a:r>
              <a:rPr lang="es-MX" dirty="0">
                <a:solidFill>
                  <a:schemeClr val="tx1"/>
                </a:solidFill>
              </a:rPr>
              <a:t>Jerarquía de controles</a:t>
            </a:r>
            <a:endParaRPr lang="en-US" dirty="0">
              <a:solidFill>
                <a:schemeClr val="tx1"/>
              </a:solidFill>
            </a:endParaRPr>
          </a:p>
        </p:txBody>
      </p:sp>
      <p:sp>
        <p:nvSpPr>
          <p:cNvPr id="202" name="Shape 202"/>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16</a:t>
            </a:fld>
            <a:endParaRPr lang="en-US" sz="2800" b="0" i="0" u="none" dirty="0">
              <a:solidFill>
                <a:schemeClr val="tx1"/>
              </a:solidFill>
              <a:latin typeface="Arial"/>
              <a:ea typeface="Arial"/>
              <a:cs typeface="Arial"/>
              <a:sym typeface="Arial"/>
            </a:endParaRPr>
          </a:p>
        </p:txBody>
      </p:sp>
      <p:graphicFrame>
        <p:nvGraphicFramePr>
          <p:cNvPr id="20" name="Diagram 19" descr="&quot;"/>
          <p:cNvGraphicFramePr/>
          <p:nvPr>
            <p:extLst>
              <p:ext uri="{D42A27DB-BD31-4B8C-83A1-F6EECF244321}">
                <p14:modId xmlns:p14="http://schemas.microsoft.com/office/powerpoint/2010/main" val="1662575020"/>
              </p:ext>
            </p:extLst>
          </p:nvPr>
        </p:nvGraphicFramePr>
        <p:xfrm>
          <a:off x="1556916" y="2178049"/>
          <a:ext cx="6272634" cy="4172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 20" descr="&quot; " title="lo mas efectivo"/>
          <p:cNvGraphicFramePr/>
          <p:nvPr>
            <p:extLst>
              <p:ext uri="{D42A27DB-BD31-4B8C-83A1-F6EECF244321}">
                <p14:modId xmlns:p14="http://schemas.microsoft.com/office/powerpoint/2010/main" val="2683866391"/>
              </p:ext>
            </p:extLst>
          </p:nvPr>
        </p:nvGraphicFramePr>
        <p:xfrm>
          <a:off x="202779" y="2013204"/>
          <a:ext cx="1354137" cy="4610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descr="&quot;"/>
          <p:cNvGraphicFramePr/>
          <p:nvPr>
            <p:extLst>
              <p:ext uri="{D42A27DB-BD31-4B8C-83A1-F6EECF244321}">
                <p14:modId xmlns:p14="http://schemas.microsoft.com/office/powerpoint/2010/main" val="3933312048"/>
              </p:ext>
            </p:extLst>
          </p:nvPr>
        </p:nvGraphicFramePr>
        <p:xfrm>
          <a:off x="7678736" y="2438400"/>
          <a:ext cx="1465263" cy="417337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05807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201612" y="749300"/>
            <a:ext cx="8534400" cy="1143000"/>
          </a:xfrm>
          <a:prstGeom prst="rect">
            <a:avLst/>
          </a:prstGeom>
          <a:noFill/>
          <a:ln>
            <a:noFill/>
          </a:ln>
        </p:spPr>
        <p:txBody>
          <a:bodyPr wrap="square" lIns="91425" tIns="45700" rIns="91425" bIns="45700" anchor="ctr" anchorCtr="0">
            <a:noAutofit/>
          </a:bodyPr>
          <a:lstStyle/>
          <a:p>
            <a:pPr lvl="0" indent="-203200" algn="ctr">
              <a:buClr>
                <a:schemeClr val="lt1"/>
              </a:buClr>
              <a:buSzPts val="3200"/>
            </a:pPr>
            <a:r>
              <a:rPr lang="es-ES" sz="2800" dirty="0">
                <a:solidFill>
                  <a:schemeClr val="tx1"/>
                </a:solidFill>
              </a:rPr>
              <a:t>¿Cómo pueden minimizarse los peligros en el </a:t>
            </a:r>
            <a:r>
              <a:rPr lang="es-ES" sz="2800" dirty="0" smtClean="0">
                <a:solidFill>
                  <a:schemeClr val="tx1"/>
                </a:solidFill>
              </a:rPr>
              <a:t/>
            </a:r>
            <a:br>
              <a:rPr lang="es-ES" sz="2800" dirty="0" smtClean="0">
                <a:solidFill>
                  <a:schemeClr val="tx1"/>
                </a:solidFill>
              </a:rPr>
            </a:br>
            <a:r>
              <a:rPr lang="es-ES" sz="2800" dirty="0" smtClean="0">
                <a:solidFill>
                  <a:schemeClr val="tx1"/>
                </a:solidFill>
              </a:rPr>
              <a:t>lugar </a:t>
            </a:r>
            <a:r>
              <a:rPr lang="es-ES" sz="2800" dirty="0">
                <a:solidFill>
                  <a:schemeClr val="tx1"/>
                </a:solidFill>
              </a:rPr>
              <a:t>de trabajo?</a:t>
            </a:r>
            <a:endParaRPr lang="en-US" sz="2800" b="0" i="0" u="none" strike="noStrike" cap="none" dirty="0">
              <a:solidFill>
                <a:schemeClr val="tx1"/>
              </a:solidFill>
              <a:sym typeface="Calibri"/>
            </a:endParaRPr>
          </a:p>
        </p:txBody>
      </p:sp>
      <p:sp>
        <p:nvSpPr>
          <p:cNvPr id="306" name="Shape 306"/>
          <p:cNvSpPr txBox="1">
            <a:spLocks noGrp="1"/>
          </p:cNvSpPr>
          <p:nvPr>
            <p:ph type="body" idx="1"/>
          </p:nvPr>
        </p:nvSpPr>
        <p:spPr>
          <a:xfrm>
            <a:off x="468312" y="2395537"/>
            <a:ext cx="8001000" cy="41148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800" dirty="0"/>
              <a:t>El primer paso para minimizar los peligros en el lugar de trabajo es realizar una minuciosa evaluación de peligros.</a:t>
            </a:r>
          </a:p>
          <a:p>
            <a:pPr lvl="0" indent="-342900">
              <a:spcBef>
                <a:spcPts val="0"/>
              </a:spcBef>
              <a:buSzPts val="1920"/>
            </a:pPr>
            <a:r>
              <a:rPr lang="es-ES" sz="2800" dirty="0"/>
              <a:t>Los empleadores pueden contar con las evaluaciones que realicen los fabricantes o los importadores para establecer qué peligros tienen las substancias químicas que ellos utilizan.</a:t>
            </a:r>
          </a:p>
          <a:p>
            <a:pPr lvl="1" indent="-342900">
              <a:spcBef>
                <a:spcPts val="0"/>
              </a:spcBef>
              <a:buSzPts val="1920"/>
            </a:pPr>
            <a:r>
              <a:rPr lang="es-ES" sz="2400" dirty="0"/>
              <a:t>Esta información se obtiene en las "SDS" (hojas de datos para seguridad) y de las etiquetas.</a:t>
            </a:r>
          </a:p>
        </p:txBody>
      </p:sp>
      <p:sp>
        <p:nvSpPr>
          <p:cNvPr id="307" name="Shape 307"/>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17</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728787" y="1028700"/>
            <a:ext cx="6345237" cy="709612"/>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n-US" dirty="0" err="1">
                <a:solidFill>
                  <a:schemeClr val="tx1"/>
                </a:solidFill>
              </a:rPr>
              <a:t>Cláusula</a:t>
            </a:r>
            <a:r>
              <a:rPr lang="en-US" dirty="0">
                <a:solidFill>
                  <a:schemeClr val="tx1"/>
                </a:solidFill>
              </a:rPr>
              <a:t> de </a:t>
            </a:r>
            <a:r>
              <a:rPr lang="en-US" dirty="0" err="1">
                <a:solidFill>
                  <a:schemeClr val="tx1"/>
                </a:solidFill>
              </a:rPr>
              <a:t>deberes</a:t>
            </a:r>
            <a:r>
              <a:rPr lang="en-US" dirty="0">
                <a:solidFill>
                  <a:schemeClr val="tx1"/>
                </a:solidFill>
              </a:rPr>
              <a:t> </a:t>
            </a:r>
            <a:r>
              <a:rPr lang="en-US" dirty="0" err="1">
                <a:solidFill>
                  <a:schemeClr val="tx1"/>
                </a:solidFill>
              </a:rPr>
              <a:t>generales</a:t>
            </a:r>
            <a:endParaRPr lang="en-US" sz="3200" b="0" i="0" u="none" strike="noStrike" cap="none" dirty="0">
              <a:solidFill>
                <a:schemeClr val="tx1"/>
              </a:solidFill>
              <a:sym typeface="Calibri"/>
            </a:endParaRPr>
          </a:p>
        </p:txBody>
      </p:sp>
      <p:sp>
        <p:nvSpPr>
          <p:cNvPr id="216" name="Shape 216"/>
          <p:cNvSpPr txBox="1">
            <a:spLocks noGrp="1"/>
          </p:cNvSpPr>
          <p:nvPr>
            <p:ph type="body" idx="1"/>
          </p:nvPr>
        </p:nvSpPr>
        <p:spPr>
          <a:xfrm>
            <a:off x="623887" y="2413000"/>
            <a:ext cx="7605712" cy="33020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800" dirty="0"/>
              <a:t>Proporcionar un sitio de trabajo libre de peligros reconocidos</a:t>
            </a:r>
          </a:p>
          <a:p>
            <a:pPr lvl="1" indent="-342900">
              <a:spcBef>
                <a:spcPts val="0"/>
              </a:spcBef>
              <a:buSzPts val="1920"/>
            </a:pPr>
            <a:r>
              <a:rPr lang="es-ES" sz="2400" dirty="0"/>
              <a:t>El empleador tiene la obligación legal de proporcionar un sitio de trabajo sin condiciones o actividades que sean reconocidas como peligrosas y que causen o tengan posibilidad de causar la muerte o un grave daño físico a los empleados.</a:t>
            </a:r>
          </a:p>
          <a:p>
            <a:pPr marL="342900" marR="0" lvl="0" indent="-464819"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464819"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464819"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464819"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464819"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464819"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464819" algn="l" rtl="0">
              <a:lnSpc>
                <a:spcPct val="100000"/>
              </a:lnSpc>
              <a:spcBef>
                <a:spcPts val="1000"/>
              </a:spcBef>
              <a:spcAft>
                <a:spcPts val="0"/>
              </a:spcAft>
              <a:buClr>
                <a:schemeClr val="accent1"/>
              </a:buClr>
              <a:buSzPts val="1920"/>
              <a:buFont typeface="Noto Sans Symbols"/>
              <a:buNone/>
            </a:pPr>
            <a:r>
              <a:rPr lang="en-US" sz="2400" b="0" i="0" u="none" dirty="0">
                <a:solidFill>
                  <a:srgbClr val="404040"/>
                </a:solidFill>
                <a:latin typeface="Calibri"/>
                <a:ea typeface="Calibri"/>
                <a:cs typeface="Calibri"/>
                <a:sym typeface="Calibri"/>
              </a:rPr>
              <a:t>				</a:t>
            </a:r>
          </a:p>
        </p:txBody>
      </p:sp>
      <p:sp>
        <p:nvSpPr>
          <p:cNvPr id="217" name="Shape 217"/>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18</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371600" y="696912"/>
            <a:ext cx="7772400" cy="10541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n-US" dirty="0" err="1">
                <a:solidFill>
                  <a:schemeClr val="tx1"/>
                </a:solidFill>
              </a:rPr>
              <a:t>Responsabilidades</a:t>
            </a:r>
            <a:r>
              <a:rPr lang="en-US" dirty="0">
                <a:solidFill>
                  <a:schemeClr val="tx1"/>
                </a:solidFill>
              </a:rPr>
              <a:t> del </a:t>
            </a:r>
            <a:r>
              <a:rPr lang="en-US" dirty="0" err="1">
                <a:solidFill>
                  <a:schemeClr val="tx1"/>
                </a:solidFill>
              </a:rPr>
              <a:t>empleador</a:t>
            </a:r>
            <a:endParaRPr lang="en-US" sz="3200" b="0" i="0" u="none" strike="noStrike" cap="none" dirty="0">
              <a:solidFill>
                <a:schemeClr val="tx1"/>
              </a:solidFill>
              <a:sym typeface="Calibri"/>
            </a:endParaRPr>
          </a:p>
        </p:txBody>
      </p:sp>
      <p:sp>
        <p:nvSpPr>
          <p:cNvPr id="208" name="Shape 208"/>
          <p:cNvSpPr txBox="1">
            <a:spLocks noGrp="1"/>
          </p:cNvSpPr>
          <p:nvPr>
            <p:ph type="body" idx="1"/>
          </p:nvPr>
        </p:nvSpPr>
        <p:spPr>
          <a:xfrm>
            <a:off x="609600" y="2438400"/>
            <a:ext cx="7772400" cy="48768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Proporcionar un centro de trabajo libre de peligros reconocidos.</a:t>
            </a:r>
          </a:p>
          <a:p>
            <a:pPr lvl="0" indent="-342900">
              <a:spcBef>
                <a:spcPts val="0"/>
              </a:spcBef>
              <a:buSzPts val="1920"/>
            </a:pPr>
            <a:r>
              <a:rPr lang="es-ES" sz="2400" dirty="0"/>
              <a:t>Identificar y hacer una lista de las substancias químicas peligrosas en sus sitios de trabajo.</a:t>
            </a:r>
          </a:p>
          <a:p>
            <a:pPr lvl="0" indent="-342900">
              <a:spcBef>
                <a:spcPts val="0"/>
              </a:spcBef>
              <a:buSzPts val="1920"/>
            </a:pPr>
            <a:r>
              <a:rPr lang="es-ES" sz="2400" dirty="0"/>
              <a:t>Implementar un programa por escrito para comunicar peligros.</a:t>
            </a:r>
          </a:p>
          <a:p>
            <a:pPr lvl="0" indent="-342900">
              <a:spcBef>
                <a:spcPts val="0"/>
              </a:spcBef>
              <a:buSzPts val="1920"/>
            </a:pPr>
            <a:r>
              <a:rPr lang="es-ES" sz="2400" dirty="0"/>
              <a:t>Comunicar a los empleados la información sobre peligros.</a:t>
            </a:r>
          </a:p>
          <a:p>
            <a:pPr lvl="0" indent="-342900">
              <a:spcBef>
                <a:spcPts val="0"/>
              </a:spcBef>
              <a:buSzPts val="1920"/>
            </a:pPr>
            <a:r>
              <a:rPr lang="es-ES" sz="2400" dirty="0"/>
              <a:t>Proporcionar capacitación.</a:t>
            </a:r>
          </a:p>
          <a:p>
            <a:pPr marL="342900" marR="0" lvl="0" indent="-342900"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342900" algn="l" rtl="0">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209" name="Shape 209"/>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19</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16" y="927099"/>
            <a:ext cx="8184630" cy="5203877"/>
          </a:xfrm>
        </p:spPr>
        <p:txBody>
          <a:bodyPr anchor="t"/>
          <a:lstStyle/>
          <a:p>
            <a:pPr lvl="0" indent="1588">
              <a:spcBef>
                <a:spcPts val="1000"/>
              </a:spcBef>
            </a:pPr>
            <a:r>
              <a:rPr lang="es-ES" b="1" dirty="0">
                <a:solidFill>
                  <a:schemeClr val="tx1"/>
                </a:solidFill>
              </a:rPr>
              <a:t>Curso de capacitación sobre seguridad química </a:t>
            </a:r>
            <a:r>
              <a:rPr lang="es-ES" sz="2400" b="1" dirty="0" smtClean="0">
                <a:solidFill>
                  <a:schemeClr val="tx1"/>
                </a:solidFill>
              </a:rPr>
              <a:t/>
            </a:r>
            <a:br>
              <a:rPr lang="es-ES" sz="2400" b="1" dirty="0" smtClean="0">
                <a:solidFill>
                  <a:schemeClr val="tx1"/>
                </a:solidFill>
              </a:rPr>
            </a:br>
            <a:r>
              <a:rPr lang="es-ES" sz="2400" b="1" dirty="0" smtClean="0">
                <a:solidFill>
                  <a:schemeClr val="tx1"/>
                </a:solidFill>
              </a:rPr>
              <a:t/>
            </a:r>
            <a:br>
              <a:rPr lang="es-ES" sz="2400" b="1" dirty="0" smtClean="0">
                <a:solidFill>
                  <a:schemeClr val="tx1"/>
                </a:solidFill>
              </a:rPr>
            </a:br>
            <a:r>
              <a:rPr lang="es-ES" sz="2400" b="1" dirty="0">
                <a:solidFill>
                  <a:schemeClr val="tx1"/>
                </a:solidFill>
              </a:rPr>
              <a:t/>
            </a:r>
            <a:br>
              <a:rPr lang="es-ES" sz="2400" b="1" dirty="0">
                <a:solidFill>
                  <a:schemeClr val="tx1"/>
                </a:solidFill>
              </a:rPr>
            </a:br>
            <a:r>
              <a:rPr lang="es-ES" sz="2400" b="1" dirty="0">
                <a:solidFill>
                  <a:schemeClr val="tx1"/>
                </a:solidFill>
              </a:rPr>
              <a:t/>
            </a:r>
            <a:br>
              <a:rPr lang="es-ES" sz="2400" b="1" dirty="0">
                <a:solidFill>
                  <a:schemeClr val="tx1"/>
                </a:solidFill>
              </a:rPr>
            </a:br>
            <a:r>
              <a:rPr lang="es-MX" sz="2400" dirty="0" smtClean="0">
                <a:solidFill>
                  <a:srgbClr val="404040"/>
                </a:solidFill>
              </a:rPr>
              <a:t>Este </a:t>
            </a:r>
            <a:r>
              <a:rPr lang="es-MX" sz="2400" dirty="0">
                <a:solidFill>
                  <a:srgbClr val="404040"/>
                </a:solidFill>
              </a:rPr>
              <a:t>material fue producido con la beca #SH31179-SH7 de la Administración de Seguridad y Salud Ocupacionales del Departamento Federal del Trabajo. No necesariamente refleja los puntos de vista ni políticas del Departamento Federal del Trabajo, ni tampoco la mención de nombres comerciales, productos comerciales u organizaciones implica un respaldo por parte del Gobierno Federal. </a:t>
            </a:r>
            <a:r>
              <a:rPr lang="en-US" sz="2400" dirty="0">
                <a:solidFill>
                  <a:srgbClr val="404040"/>
                </a:solidFill>
              </a:rPr>
              <a:t/>
            </a:r>
            <a:br>
              <a:rPr lang="en-US" sz="2400" dirty="0">
                <a:solidFill>
                  <a:srgbClr val="404040"/>
                </a:solidFill>
              </a:rPr>
            </a:br>
            <a:endParaRPr lang="en-US" dirty="0"/>
          </a:p>
        </p:txBody>
      </p:sp>
      <p:sp>
        <p:nvSpPr>
          <p:cNvPr id="3" name="Slide Number Placeholder 2"/>
          <p:cNvSpPr>
            <a:spLocks noGrp="1"/>
          </p:cNvSpPr>
          <p:nvPr>
            <p:ph type="sldNum" idx="12"/>
          </p:nvPr>
        </p:nvSpPr>
        <p:spPr/>
        <p:txBody>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smtClean="0">
                <a:solidFill>
                  <a:schemeClr val="lt1"/>
                </a:solidFill>
                <a:latin typeface="Arial"/>
                <a:ea typeface="Arial"/>
                <a:cs typeface="Arial"/>
                <a:sym typeface="Arial"/>
              </a:rPr>
              <a:t>2</a:t>
            </a:fld>
            <a:endParaRPr lang="en-US" sz="2800" b="0" i="0" u="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03909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633787" y="609600"/>
            <a:ext cx="7772400" cy="11430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n-US" dirty="0" err="1">
                <a:solidFill>
                  <a:schemeClr val="tx1"/>
                </a:solidFill>
              </a:rPr>
              <a:t>Capacitación</a:t>
            </a:r>
            <a:endParaRPr lang="en-US" sz="3200" b="0" i="0" u="none" strike="noStrike" cap="none" dirty="0">
              <a:solidFill>
                <a:schemeClr val="tx1"/>
              </a:solidFill>
              <a:sym typeface="Calibri"/>
            </a:endParaRPr>
          </a:p>
        </p:txBody>
      </p:sp>
      <p:sp>
        <p:nvSpPr>
          <p:cNvPr id="224" name="Shape 224"/>
          <p:cNvSpPr txBox="1">
            <a:spLocks noGrp="1"/>
          </p:cNvSpPr>
          <p:nvPr>
            <p:ph type="body" idx="1"/>
          </p:nvPr>
        </p:nvSpPr>
        <p:spPr>
          <a:xfrm>
            <a:off x="533400" y="2438400"/>
            <a:ext cx="8096250" cy="3086099"/>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Se requiere capacitación para los empleados que están expuestos a substancias químicas peligrosas en su área de trabajo:</a:t>
            </a:r>
          </a:p>
          <a:p>
            <a:pPr lvl="1" indent="-342900">
              <a:spcBef>
                <a:spcPts val="0"/>
              </a:spcBef>
              <a:buSzPts val="1920"/>
            </a:pPr>
            <a:r>
              <a:rPr lang="es-ES" sz="2200" dirty="0"/>
              <a:t>Al momento de su asignación inicial.</a:t>
            </a:r>
          </a:p>
          <a:p>
            <a:pPr lvl="1" indent="-342900">
              <a:spcBef>
                <a:spcPts val="0"/>
              </a:spcBef>
              <a:buSzPts val="1920"/>
            </a:pPr>
            <a:r>
              <a:rPr lang="es-ES" sz="2200" dirty="0"/>
              <a:t>Siempre que se introduzca un nuevo peligro en su área de trabajo.</a:t>
            </a:r>
          </a:p>
          <a:p>
            <a:pPr lvl="0" indent="-342900">
              <a:spcBef>
                <a:spcPts val="0"/>
              </a:spcBef>
              <a:buSzPts val="1920"/>
            </a:pPr>
            <a:r>
              <a:rPr lang="es-ES" sz="2400" dirty="0"/>
              <a:t>Debe proporcionarse la capacitación en el idioma que el empleado pueda entender.</a:t>
            </a:r>
          </a:p>
          <a:p>
            <a:pPr marL="342900" marR="0" lvl="0" indent="-342900" algn="l" rtl="0">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225" name="Shape 225"/>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20</a:t>
            </a:fld>
            <a:endParaRPr lang="en-US" sz="1200" b="0" i="0" u="none" dirty="0">
              <a:solidFill>
                <a:schemeClr val="tx1"/>
              </a:solidFill>
              <a:latin typeface="Arial"/>
              <a:ea typeface="Arial"/>
              <a:cs typeface="Arial"/>
              <a:sym typeface="Arial"/>
            </a:endParaRPr>
          </a:p>
        </p:txBody>
      </p:sp>
      <p:sp>
        <p:nvSpPr>
          <p:cNvPr id="7" name="TextBox 6"/>
          <p:cNvSpPr txBox="1"/>
          <p:nvPr/>
        </p:nvSpPr>
        <p:spPr>
          <a:xfrm>
            <a:off x="6011991" y="6657945"/>
            <a:ext cx="3015991" cy="200055"/>
          </a:xfrm>
          <a:prstGeom prst="rect">
            <a:avLst/>
          </a:prstGeom>
          <a:noFill/>
        </p:spPr>
        <p:txBody>
          <a:bodyPr wrap="square" rtlCol="0">
            <a:spAutoFit/>
          </a:bodyPr>
          <a:lstStyle/>
          <a:p>
            <a:r>
              <a:rPr lang="en-US" sz="700" dirty="0">
                <a:solidFill>
                  <a:srgbClr val="FFCA08"/>
                </a:solidFill>
              </a:rPr>
              <a:t>https://www.arlo.co/features/training-company-software</a:t>
            </a:r>
          </a:p>
        </p:txBody>
      </p:sp>
      <p:pic>
        <p:nvPicPr>
          <p:cNvPr id="1028" name="Picture 4" descr="This image shows different methods of training. From right to left:&#10;-One person making a presentation&#10;-One person watching two other people engaged in discussion&#10;-One instructor presenting material to a group&#10;-One person learning through a webinar&#10;-An image of a computer and mouse, to depics online training" title="Training Ty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4922019"/>
            <a:ext cx="7523162" cy="24315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593500" y="679450"/>
            <a:ext cx="8229600" cy="1144587"/>
          </a:xfrm>
          <a:prstGeom prst="rect">
            <a:avLst/>
          </a:prstGeom>
          <a:noFill/>
          <a:ln>
            <a:noFill/>
          </a:ln>
        </p:spPr>
        <p:txBody>
          <a:bodyPr wrap="square" lIns="91425" tIns="45700" rIns="91425" bIns="45700" anchor="ctr" anchorCtr="0">
            <a:noAutofit/>
          </a:bodyPr>
          <a:lstStyle/>
          <a:p>
            <a:pPr lvl="0" indent="-203200" algn="ctr">
              <a:buClr>
                <a:schemeClr val="lt1"/>
              </a:buClr>
              <a:buSzPts val="3200"/>
            </a:pPr>
            <a:r>
              <a:rPr lang="es-ES" sz="2400" dirty="0">
                <a:solidFill>
                  <a:schemeClr val="tx1"/>
                </a:solidFill>
              </a:rPr>
              <a:t>¿Qué clase de capacitación se necesita para </a:t>
            </a:r>
            <a:r>
              <a:rPr lang="es-ES" sz="2400" dirty="0" smtClean="0">
                <a:solidFill>
                  <a:schemeClr val="tx1"/>
                </a:solidFill>
              </a:rPr>
              <a:t/>
            </a:r>
            <a:br>
              <a:rPr lang="es-ES" sz="2400" dirty="0" smtClean="0">
                <a:solidFill>
                  <a:schemeClr val="tx1"/>
                </a:solidFill>
              </a:rPr>
            </a:br>
            <a:r>
              <a:rPr lang="es-ES" sz="2400" dirty="0" smtClean="0">
                <a:solidFill>
                  <a:schemeClr val="tx1"/>
                </a:solidFill>
              </a:rPr>
              <a:t>proteger </a:t>
            </a:r>
            <a:r>
              <a:rPr lang="es-ES" sz="2400" dirty="0">
                <a:solidFill>
                  <a:schemeClr val="tx1"/>
                </a:solidFill>
              </a:rPr>
              <a:t>a los trabajadores?</a:t>
            </a:r>
            <a:endParaRPr lang="en-US" sz="2400" b="0" i="0" u="none" strike="noStrike" cap="none" dirty="0">
              <a:solidFill>
                <a:schemeClr val="tx1"/>
              </a:solidFill>
              <a:sym typeface="Calibri"/>
            </a:endParaRPr>
          </a:p>
        </p:txBody>
      </p:sp>
      <p:sp>
        <p:nvSpPr>
          <p:cNvPr id="233" name="Shape 233"/>
          <p:cNvSpPr txBox="1">
            <a:spLocks noGrp="1"/>
          </p:cNvSpPr>
          <p:nvPr>
            <p:ph type="body" idx="1"/>
          </p:nvPr>
        </p:nvSpPr>
        <p:spPr>
          <a:xfrm>
            <a:off x="593500" y="2208212"/>
            <a:ext cx="8042400" cy="42258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Explicación del programa de comunicación de los peligros, incluyendo información sobre etiquetas, hojas "SDS" de datos para seguridad y cómo obtener y usar la información disponible sobre los peligros.</a:t>
            </a:r>
          </a:p>
          <a:p>
            <a:pPr lvl="0" indent="-342900">
              <a:spcBef>
                <a:spcPts val="0"/>
              </a:spcBef>
              <a:buSzPts val="1920"/>
            </a:pPr>
            <a:r>
              <a:rPr lang="es-ES" sz="2400" dirty="0"/>
              <a:t>Cómo detectar la presencia o fuga de una substancia peligrosa (usar dispositivos de monitoreo, observación u olor).</a:t>
            </a:r>
          </a:p>
          <a:p>
            <a:pPr lvl="0" indent="-342900">
              <a:spcBef>
                <a:spcPts val="0"/>
              </a:spcBef>
              <a:buSzPts val="1920"/>
            </a:pPr>
            <a:r>
              <a:rPr lang="es-ES" sz="2400" dirty="0"/>
              <a:t>Los peligros de las substancias químicas y sus efectos potenciales en la salud.</a:t>
            </a:r>
          </a:p>
          <a:p>
            <a:pPr lvl="0" indent="-342900">
              <a:spcBef>
                <a:spcPts val="0"/>
              </a:spcBef>
              <a:buSzPts val="1920"/>
            </a:pPr>
            <a:r>
              <a:rPr lang="es-ES" sz="2400" dirty="0"/>
              <a:t>Las medidas protectoras, tales como: controles de maquinaria, prácticas de trabajo y el uso de "PPE" (equipo de protección personal).</a:t>
            </a:r>
          </a:p>
        </p:txBody>
      </p:sp>
      <p:sp>
        <p:nvSpPr>
          <p:cNvPr id="234" name="Shape 23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21</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550862" y="838200"/>
            <a:ext cx="8105775" cy="1144587"/>
          </a:xfrm>
          <a:prstGeom prst="rect">
            <a:avLst/>
          </a:prstGeom>
          <a:noFill/>
          <a:ln>
            <a:noFill/>
          </a:ln>
        </p:spPr>
        <p:txBody>
          <a:bodyPr wrap="square" lIns="91425" tIns="45700" rIns="91425" bIns="45700" anchor="ctr" anchorCtr="0">
            <a:noAutofit/>
          </a:bodyPr>
          <a:lstStyle/>
          <a:p>
            <a:pPr lvl="0" indent="-203200" algn="ctr">
              <a:buClr>
                <a:schemeClr val="lt1"/>
              </a:buClr>
              <a:buSzPts val="3200"/>
            </a:pPr>
            <a:r>
              <a:rPr lang="es-ES" dirty="0">
                <a:solidFill>
                  <a:schemeClr val="tx1"/>
                </a:solidFill>
              </a:rPr>
              <a:t>¿Qué información se debe dar a los trabajadores?</a:t>
            </a:r>
            <a:endParaRPr lang="en-US" sz="3200" b="0" i="0" u="none" strike="noStrike" cap="none" dirty="0">
              <a:solidFill>
                <a:schemeClr val="tx1"/>
              </a:solidFill>
              <a:sym typeface="Calibri"/>
            </a:endParaRPr>
          </a:p>
        </p:txBody>
      </p:sp>
      <p:sp>
        <p:nvSpPr>
          <p:cNvPr id="241" name="Shape 241"/>
          <p:cNvSpPr txBox="1">
            <a:spLocks noGrp="1"/>
          </p:cNvSpPr>
          <p:nvPr>
            <p:ph type="body" idx="1"/>
          </p:nvPr>
        </p:nvSpPr>
        <p:spPr>
          <a:xfrm>
            <a:off x="550862" y="2382837"/>
            <a:ext cx="7918450" cy="3255962"/>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Los empleados deben estar informados de:</a:t>
            </a:r>
          </a:p>
          <a:p>
            <a:pPr lvl="1" indent="-342900">
              <a:spcBef>
                <a:spcPts val="0"/>
              </a:spcBef>
              <a:buSzPts val="1920"/>
            </a:pPr>
            <a:r>
              <a:rPr lang="es-ES" sz="2400" dirty="0"/>
              <a:t>La norma sobre comunicación de los peligros y sus requisitos.</a:t>
            </a:r>
          </a:p>
          <a:p>
            <a:pPr lvl="1" indent="-342900">
              <a:spcBef>
                <a:spcPts val="0"/>
              </a:spcBef>
              <a:buSzPts val="1920"/>
            </a:pPr>
            <a:r>
              <a:rPr lang="es-ES" sz="2400" dirty="0"/>
              <a:t>Las operaciones en sus áreas de trabajo donde hay presentes substancias químicas peligrosas.</a:t>
            </a:r>
          </a:p>
          <a:p>
            <a:pPr lvl="1" indent="-342900">
              <a:spcBef>
                <a:spcPts val="0"/>
              </a:spcBef>
              <a:buSzPts val="1920"/>
            </a:pPr>
            <a:r>
              <a:rPr lang="es-ES" sz="2400" dirty="0"/>
              <a:t>La localización y disponibilidad de los procedimientos escritos para evaluar los peligros, el programa de comunicaciones, las listas de substancias químicas peligrosas y las requeridas hojas de datos para seguridad "SDS".</a:t>
            </a:r>
          </a:p>
        </p:txBody>
      </p:sp>
      <p:sp>
        <p:nvSpPr>
          <p:cNvPr id="242" name="Shape 242"/>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22</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728787" y="708819"/>
            <a:ext cx="6345237" cy="709612"/>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n-US" dirty="0" err="1">
                <a:solidFill>
                  <a:schemeClr val="tx1"/>
                </a:solidFill>
              </a:rPr>
              <a:t>Mantenimiento</a:t>
            </a:r>
            <a:r>
              <a:rPr lang="en-US" dirty="0">
                <a:solidFill>
                  <a:schemeClr val="tx1"/>
                </a:solidFill>
              </a:rPr>
              <a:t> de </a:t>
            </a:r>
            <a:r>
              <a:rPr lang="en-US" dirty="0" err="1">
                <a:solidFill>
                  <a:schemeClr val="tx1"/>
                </a:solidFill>
              </a:rPr>
              <a:t>registros</a:t>
            </a:r>
            <a:endParaRPr lang="en-US" sz="3200" b="0" i="0" u="none" strike="noStrike" cap="none" dirty="0">
              <a:solidFill>
                <a:schemeClr val="tx1"/>
              </a:solidFill>
              <a:sym typeface="Calibri"/>
            </a:endParaRPr>
          </a:p>
        </p:txBody>
      </p:sp>
      <p:sp>
        <p:nvSpPr>
          <p:cNvPr id="249" name="Shape 249"/>
          <p:cNvSpPr txBox="1">
            <a:spLocks noGrp="1"/>
          </p:cNvSpPr>
          <p:nvPr>
            <p:ph type="body" idx="1"/>
          </p:nvPr>
        </p:nvSpPr>
        <p:spPr>
          <a:xfrm>
            <a:off x="468312" y="2362200"/>
            <a:ext cx="8142287" cy="38862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Los empleadores son responsables de lo siguiente:</a:t>
            </a:r>
          </a:p>
          <a:p>
            <a:pPr lvl="1" indent="-342900">
              <a:spcBef>
                <a:spcPts val="0"/>
              </a:spcBef>
              <a:buSzPts val="1920"/>
            </a:pPr>
            <a:r>
              <a:rPr lang="es-ES" sz="2400" dirty="0"/>
              <a:t>Mantener registros de lesiones y enfermedades ocupacionales.</a:t>
            </a:r>
          </a:p>
          <a:p>
            <a:pPr lvl="1" indent="-342900">
              <a:spcBef>
                <a:spcPts val="0"/>
              </a:spcBef>
              <a:buSzPts val="1920"/>
            </a:pPr>
            <a:r>
              <a:rPr lang="es-ES" sz="2400" dirty="0"/>
              <a:t>Dar a los empleados, a los ex empleados y a los representantes designados acceso a los registros cronológicos de lesiones y enfermedades ocupacionales (llamados OSHA 300 log).</a:t>
            </a:r>
          </a:p>
          <a:p>
            <a:pPr lvl="1" indent="-342900">
              <a:spcBef>
                <a:spcPts val="0"/>
              </a:spcBef>
              <a:buSzPts val="1920"/>
            </a:pPr>
            <a:r>
              <a:rPr lang="es-ES" sz="2400" dirty="0"/>
              <a:t>Dar a los empleados, a los ex empleados y a sus representantes designados acceso a sus expedientes médicos y a sus registros de exposiciones.</a:t>
            </a:r>
          </a:p>
          <a:p>
            <a:pPr marL="342900" marR="0" lvl="0" indent="-342900"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342900" algn="l" rtl="0">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250" name="Shape 250"/>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23</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06155" y="603250"/>
            <a:ext cx="7772400" cy="13572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n-US" dirty="0">
                <a:solidFill>
                  <a:schemeClr val="tx1"/>
                </a:solidFill>
              </a:rPr>
              <a:t>Derechos del </a:t>
            </a:r>
            <a:r>
              <a:rPr lang="en-US" dirty="0" err="1">
                <a:solidFill>
                  <a:schemeClr val="tx1"/>
                </a:solidFill>
              </a:rPr>
              <a:t>empleado</a:t>
            </a:r>
            <a:endParaRPr lang="en-US" sz="3200" b="0" i="0" u="none" strike="noStrike" cap="none" dirty="0">
              <a:solidFill>
                <a:schemeClr val="tx1"/>
              </a:solidFill>
              <a:sym typeface="Calibri"/>
            </a:endParaRPr>
          </a:p>
        </p:txBody>
      </p:sp>
      <p:sp>
        <p:nvSpPr>
          <p:cNvPr id="208" name="Shape 208"/>
          <p:cNvSpPr txBox="1">
            <a:spLocks noGrp="1"/>
          </p:cNvSpPr>
          <p:nvPr>
            <p:ph type="body" idx="1"/>
          </p:nvPr>
        </p:nvSpPr>
        <p:spPr>
          <a:xfrm>
            <a:off x="609600" y="2438400"/>
            <a:ext cx="8229600" cy="3505200"/>
          </a:xfrm>
          <a:prstGeom prst="rect">
            <a:avLst/>
          </a:prstGeom>
          <a:noFill/>
          <a:ln>
            <a:noFill/>
          </a:ln>
        </p:spPr>
        <p:txBody>
          <a:bodyPr wrap="square" lIns="91425" tIns="45700" rIns="91425" bIns="45700" anchor="t" anchorCtr="0">
            <a:noAutofit/>
          </a:bodyPr>
          <a:lstStyle/>
          <a:p>
            <a:pPr>
              <a:spcAft>
                <a:spcPts val="600"/>
              </a:spcAft>
            </a:pPr>
            <a:r>
              <a:rPr lang="es-ES" sz="2000" dirty="0">
                <a:solidFill>
                  <a:schemeClr val="tx1"/>
                </a:solidFill>
                <a:latin typeface="Calibri" panose="020F0502020204030204" pitchFamily="34" charset="0"/>
                <a:cs typeface="Times New Roman" pitchFamily="18" charset="0"/>
              </a:rPr>
              <a:t>Recibir información y capacitación sobre los peligros y métodos para evitar daños.</a:t>
            </a:r>
          </a:p>
          <a:p>
            <a:pPr lvl="1">
              <a:spcAft>
                <a:spcPts val="600"/>
              </a:spcAft>
            </a:pPr>
            <a:r>
              <a:rPr lang="es-ES" sz="2000" dirty="0">
                <a:solidFill>
                  <a:schemeClr val="tx1"/>
                </a:solidFill>
                <a:latin typeface="Calibri" panose="020F0502020204030204" pitchFamily="34" charset="0"/>
                <a:cs typeface="Times New Roman" pitchFamily="18" charset="0"/>
              </a:rPr>
              <a:t>El entrenamiento debe ser en un idioma que los trabajadores puedan entender.</a:t>
            </a:r>
          </a:p>
          <a:p>
            <a:pPr>
              <a:spcAft>
                <a:spcPts val="600"/>
              </a:spcAft>
            </a:pPr>
            <a:r>
              <a:rPr lang="es-ES" sz="2000" dirty="0">
                <a:solidFill>
                  <a:schemeClr val="tx1"/>
                </a:solidFill>
                <a:latin typeface="Calibri" panose="020F0502020204030204" pitchFamily="34" charset="0"/>
                <a:cs typeface="Times New Roman" pitchFamily="18" charset="0"/>
              </a:rPr>
              <a:t>Conseguir copias de los resultados de pruebas hechas para encontrar peligros en el sitio de trabajo. </a:t>
            </a:r>
          </a:p>
          <a:p>
            <a:pPr>
              <a:spcAft>
                <a:spcPts val="600"/>
              </a:spcAft>
            </a:pPr>
            <a:r>
              <a:rPr lang="es-ES" sz="2000" dirty="0">
                <a:solidFill>
                  <a:schemeClr val="tx1"/>
                </a:solidFill>
                <a:latin typeface="Calibri" panose="020F0502020204030204" pitchFamily="34" charset="0"/>
                <a:cs typeface="Times New Roman" pitchFamily="18" charset="0"/>
              </a:rPr>
              <a:t>Revisar los registros de lesiones y enfermedades ocupacionales.</a:t>
            </a:r>
          </a:p>
          <a:p>
            <a:pPr>
              <a:spcAft>
                <a:spcPts val="600"/>
              </a:spcAft>
            </a:pPr>
            <a:r>
              <a:rPr lang="es-ES" sz="2000" dirty="0">
                <a:solidFill>
                  <a:schemeClr val="tx1"/>
                </a:solidFill>
                <a:latin typeface="Calibri" panose="020F0502020204030204" pitchFamily="34" charset="0"/>
                <a:cs typeface="Times New Roman" pitchFamily="18" charset="0"/>
              </a:rPr>
              <a:t>Los trabajadores pueden poner una queja para hacer que la OSHA inspeccione su lugar de trabajo si consideran que su empleador no está cumpliendo las normas de la OSHA o que hay graves peligros.</a:t>
            </a:r>
          </a:p>
          <a:p>
            <a:pPr>
              <a:spcAft>
                <a:spcPts val="600"/>
              </a:spcAft>
            </a:pPr>
            <a:endParaRPr lang="es-ES" sz="2400" dirty="0">
              <a:solidFill>
                <a:schemeClr val="tx1"/>
              </a:solidFill>
              <a:latin typeface="Calibri" panose="020F0502020204030204" pitchFamily="34" charset="0"/>
              <a:cs typeface="Times New Roman" pitchFamily="18" charset="0"/>
            </a:endParaRPr>
          </a:p>
          <a:p>
            <a:pPr marL="342900" marR="0" lvl="0" indent="-342900" algn="l" rtl="0">
              <a:lnSpc>
                <a:spcPct val="100000"/>
              </a:lnSpc>
              <a:spcBef>
                <a:spcPts val="1000"/>
              </a:spcBef>
              <a:spcAft>
                <a:spcPts val="0"/>
              </a:spcAft>
              <a:buClr>
                <a:schemeClr val="accent1"/>
              </a:buClr>
              <a:buSzPts val="1920"/>
              <a:buFont typeface="Noto Sans Symbols"/>
              <a:buNone/>
            </a:pPr>
            <a:endParaRPr sz="2400" b="0" i="0" u="none" dirty="0">
              <a:solidFill>
                <a:schemeClr val="tx1"/>
              </a:solidFill>
              <a:latin typeface="Calibri" panose="020F0502020204030204" pitchFamily="34" charset="0"/>
              <a:sym typeface="Calibri"/>
            </a:endParaRPr>
          </a:p>
          <a:p>
            <a:pPr marL="342900" marR="0" lvl="0" indent="-342900" algn="l" rtl="0">
              <a:spcBef>
                <a:spcPts val="1000"/>
              </a:spcBef>
              <a:spcAft>
                <a:spcPts val="0"/>
              </a:spcAft>
              <a:buClr>
                <a:schemeClr val="accent1"/>
              </a:buClr>
              <a:buSzPts val="1920"/>
              <a:buFont typeface="Noto Sans Symbols"/>
              <a:buNone/>
            </a:pPr>
            <a:endParaRPr sz="2400" b="0" i="0" u="none" dirty="0">
              <a:solidFill>
                <a:schemeClr val="tx1"/>
              </a:solidFill>
              <a:latin typeface="Calibri" panose="020F0502020204030204" pitchFamily="34" charset="0"/>
              <a:sym typeface="Calibri"/>
            </a:endParaRPr>
          </a:p>
        </p:txBody>
      </p:sp>
      <p:sp>
        <p:nvSpPr>
          <p:cNvPr id="209" name="Shape 209"/>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24</a:t>
            </a:fld>
            <a:endParaRPr lang="en-US" sz="1200" b="0" i="0" u="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4069606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1600200" y="876300"/>
            <a:ext cx="6345237" cy="709612"/>
          </a:xfrm>
          <a:prstGeom prst="rect">
            <a:avLst/>
          </a:prstGeom>
          <a:noFill/>
          <a:ln>
            <a:noFill/>
          </a:ln>
        </p:spPr>
        <p:txBody>
          <a:bodyPr wrap="square" lIns="91425" tIns="45700" rIns="91425" bIns="45700" anchor="ctr" anchorCtr="0">
            <a:noAutofit/>
          </a:bodyPr>
          <a:lstStyle/>
          <a:p>
            <a:pPr lvl="0" indent="-203200" algn="ctr">
              <a:buClr>
                <a:schemeClr val="lt1"/>
              </a:buClr>
              <a:buSzPts val="3200"/>
            </a:pPr>
            <a:r>
              <a:rPr lang="en-US" dirty="0" err="1">
                <a:solidFill>
                  <a:schemeClr val="tx1"/>
                </a:solidFill>
              </a:rPr>
              <a:t>Disposiciones</a:t>
            </a:r>
            <a:r>
              <a:rPr lang="en-US" dirty="0">
                <a:solidFill>
                  <a:schemeClr val="tx1"/>
                </a:solidFill>
              </a:rPr>
              <a:t> contra las </a:t>
            </a:r>
            <a:r>
              <a:rPr lang="en-US" dirty="0" err="1">
                <a:solidFill>
                  <a:schemeClr val="tx1"/>
                </a:solidFill>
              </a:rPr>
              <a:t>represalias</a:t>
            </a:r>
            <a:endParaRPr lang="en-US" sz="3200" b="0" i="0" u="none" strike="noStrike" cap="none" dirty="0">
              <a:solidFill>
                <a:schemeClr val="tx1"/>
              </a:solidFill>
              <a:sym typeface="Calibri"/>
            </a:endParaRPr>
          </a:p>
        </p:txBody>
      </p:sp>
      <p:sp>
        <p:nvSpPr>
          <p:cNvPr id="257" name="Shape 257"/>
          <p:cNvSpPr txBox="1">
            <a:spLocks noGrp="1"/>
          </p:cNvSpPr>
          <p:nvPr>
            <p:ph type="body" idx="1"/>
          </p:nvPr>
        </p:nvSpPr>
        <p:spPr>
          <a:xfrm>
            <a:off x="492125" y="2286000"/>
            <a:ext cx="7996237" cy="37338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El empleado no debe discriminar a los empleados que ejercen sus derechos conforme la OSHA (Programa de Protección al Denunciante</a:t>
            </a:r>
            <a:r>
              <a:rPr lang="es-ES" sz="2400" dirty="0" smtClean="0"/>
              <a:t>).</a:t>
            </a:r>
            <a:endParaRPr lang="en-US" sz="2400" b="0" i="0" u="none" strike="noStrike" cap="none" dirty="0">
              <a:solidFill>
                <a:srgbClr val="404040"/>
              </a:solidFill>
              <a:latin typeface="Calibri"/>
              <a:ea typeface="Calibri"/>
              <a:cs typeface="Calibri"/>
              <a:sym typeface="Calibri"/>
            </a:endParaRPr>
          </a:p>
          <a:p>
            <a:pPr lvl="1" indent="-282575">
              <a:buSzPts val="1920"/>
            </a:pPr>
            <a:r>
              <a:rPr lang="es-ES" sz="2400" dirty="0"/>
              <a:t>Poner una queja.</a:t>
            </a:r>
          </a:p>
          <a:p>
            <a:pPr lvl="1" indent="-282575">
              <a:buSzPts val="1920"/>
            </a:pPr>
            <a:r>
              <a:rPr lang="es-ES" sz="2400" dirty="0"/>
              <a:t>Participar en una inspección o hablar con un inspector.</a:t>
            </a:r>
          </a:p>
          <a:p>
            <a:pPr lvl="1" indent="-282575">
              <a:buSzPts val="1920"/>
            </a:pPr>
            <a:r>
              <a:rPr lang="es-ES" sz="2400" dirty="0"/>
              <a:t>Solicitar acceso a los expedientes de exposiciones y lesiones.</a:t>
            </a:r>
          </a:p>
          <a:p>
            <a:pPr lvl="1" indent="-282575">
              <a:buSzPts val="1920"/>
            </a:pPr>
            <a:r>
              <a:rPr lang="es-ES" sz="2400" dirty="0"/>
              <a:t>Reportar una lesión.</a:t>
            </a:r>
          </a:p>
          <a:p>
            <a:pPr lvl="1" indent="-282575">
              <a:buSzPts val="1920"/>
            </a:pPr>
            <a:r>
              <a:rPr lang="es-ES" sz="2400" dirty="0"/>
              <a:t>Plantear preocupaciones sobre salud y seguridad.</a:t>
            </a:r>
          </a:p>
          <a:p>
            <a:pPr marL="342900" marR="0" lvl="0" indent="-342900"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a:p>
            <a:pPr marL="342900" marR="0" lvl="0" indent="-342900" algn="l" rtl="0">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258" name="Shape 258"/>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25</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36562" y="757237"/>
            <a:ext cx="7772400" cy="1143000"/>
          </a:xfrm>
          <a:prstGeom prst="rect">
            <a:avLst/>
          </a:prstGeom>
          <a:noFill/>
          <a:ln>
            <a:noFill/>
          </a:ln>
        </p:spPr>
        <p:txBody>
          <a:bodyPr wrap="square" lIns="91425" tIns="45700" rIns="91425" bIns="45700" anchor="ctr" anchorCtr="0">
            <a:noAutofit/>
          </a:bodyPr>
          <a:lstStyle/>
          <a:p>
            <a:pPr lvl="0" indent="-203200" algn="ctr">
              <a:buClr>
                <a:schemeClr val="lt1"/>
              </a:buClr>
              <a:buSzPts val="3200"/>
            </a:pPr>
            <a:r>
              <a:rPr lang="es-ES" sz="2800" dirty="0">
                <a:solidFill>
                  <a:schemeClr val="tx1"/>
                </a:solidFill>
              </a:rPr>
              <a:t>Propósito de la Norma de la OSHA sobre la comunicación de los peligros</a:t>
            </a:r>
            <a:endParaRPr lang="en-US" sz="2800" b="0" i="0" u="none" strike="noStrike" cap="none" dirty="0">
              <a:solidFill>
                <a:schemeClr val="tx1"/>
              </a:solidFill>
              <a:sym typeface="Calibri"/>
            </a:endParaRPr>
          </a:p>
        </p:txBody>
      </p:sp>
      <p:sp>
        <p:nvSpPr>
          <p:cNvPr id="265" name="Shape 265"/>
          <p:cNvSpPr txBox="1"/>
          <p:nvPr/>
        </p:nvSpPr>
        <p:spPr>
          <a:xfrm>
            <a:off x="7677149" y="87313"/>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26</a:t>
            </a:fld>
            <a:endParaRPr lang="en-US" sz="1200" b="0" i="0" u="none" dirty="0">
              <a:solidFill>
                <a:schemeClr val="tx1"/>
              </a:solidFill>
              <a:latin typeface="Arial"/>
              <a:ea typeface="Arial"/>
              <a:cs typeface="Arial"/>
              <a:sym typeface="Arial"/>
            </a:endParaRPr>
          </a:p>
        </p:txBody>
      </p:sp>
      <p:sp>
        <p:nvSpPr>
          <p:cNvPr id="266" name="Shape 266" descr="This image shows a graphic of a sample written program, with long dashes standing in for text, and the word &quot;Program&quot; used as a generic example." title="Hazard Communication Program Image"/>
          <p:cNvSpPr txBox="1"/>
          <p:nvPr/>
        </p:nvSpPr>
        <p:spPr>
          <a:xfrm>
            <a:off x="411162" y="3903662"/>
            <a:ext cx="2460625" cy="2954337"/>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67" name="Shape 267" descr="This image shows a graphic of a sample Safety Data Sheet, with long dashes standing in for text, and the word &quot;Safety Data Sheet&quot; used as a generic example." title="Safety Data Sheet Program Image"/>
          <p:cNvSpPr txBox="1"/>
          <p:nvPr/>
        </p:nvSpPr>
        <p:spPr>
          <a:xfrm>
            <a:off x="6262687" y="3903662"/>
            <a:ext cx="2460625" cy="2954337"/>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68" name="Shape 268" descr="This image shows a graphic of a sample container, depicted as a brown drum, with the word &quot;Label&quot; written across it, to depict a generic image of how a label may be affixed to a container." title="Container Labeling Image"/>
          <p:cNvSpPr txBox="1"/>
          <p:nvPr/>
        </p:nvSpPr>
        <p:spPr>
          <a:xfrm>
            <a:off x="3352800" y="3903662"/>
            <a:ext cx="2460625" cy="2954337"/>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69" name="Shape 269" descr="N/A" title="N/A"/>
          <p:cNvSpPr txBox="1"/>
          <p:nvPr/>
        </p:nvSpPr>
        <p:spPr>
          <a:xfrm>
            <a:off x="436562" y="4029075"/>
            <a:ext cx="2301875" cy="796925"/>
          </a:xfrm>
          <a:prstGeom prst="rect">
            <a:avLst/>
          </a:prstGeom>
          <a:noFill/>
          <a:ln>
            <a:noFill/>
          </a:ln>
        </p:spPr>
        <p:txBody>
          <a:bodyPr wrap="square" lIns="92075" tIns="46025" rIns="92075" bIns="46025" anchor="t" anchorCtr="0">
            <a:noAutofit/>
          </a:bodyPr>
          <a:lstStyle/>
          <a:p>
            <a:pPr lvl="0" indent="-139700" algn="ctr">
              <a:lnSpc>
                <a:spcPct val="70000"/>
              </a:lnSpc>
              <a:buClr>
                <a:schemeClr val="dk1"/>
              </a:buClr>
              <a:buSzPts val="2200"/>
            </a:pPr>
            <a:r>
              <a:rPr lang="es-ES" sz="2200" dirty="0">
                <a:solidFill>
                  <a:schemeClr val="dk1"/>
                </a:solidFill>
              </a:rPr>
              <a:t>Programa para comunicar los peligros</a:t>
            </a:r>
            <a:endParaRPr lang="en-US" sz="2200" b="0" i="0" u="none" dirty="0">
              <a:solidFill>
                <a:schemeClr val="dk1"/>
              </a:solidFill>
              <a:latin typeface="Arial"/>
              <a:ea typeface="Arial"/>
              <a:cs typeface="Arial"/>
              <a:sym typeface="Arial"/>
            </a:endParaRPr>
          </a:p>
        </p:txBody>
      </p:sp>
      <p:sp>
        <p:nvSpPr>
          <p:cNvPr id="270" name="Shape 270" descr="N/A" title="N/A"/>
          <p:cNvSpPr txBox="1"/>
          <p:nvPr/>
        </p:nvSpPr>
        <p:spPr>
          <a:xfrm>
            <a:off x="885825" y="5118100"/>
            <a:ext cx="1511300" cy="1436687"/>
          </a:xfrm>
          <a:prstGeom prst="rect">
            <a:avLst/>
          </a:prstGeom>
          <a:solidFill>
            <a:srgbClr val="FFFFFF"/>
          </a:solidFill>
          <a:ln w="12700"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72" name="Shape 272" descr="N/A" title="N/A"/>
          <p:cNvSpPr txBox="1"/>
          <p:nvPr/>
        </p:nvSpPr>
        <p:spPr>
          <a:xfrm>
            <a:off x="3294062" y="4037012"/>
            <a:ext cx="2114549" cy="561975"/>
          </a:xfrm>
          <a:prstGeom prst="rect">
            <a:avLst/>
          </a:prstGeom>
          <a:noFill/>
          <a:ln>
            <a:noFill/>
          </a:ln>
        </p:spPr>
        <p:txBody>
          <a:bodyPr wrap="square" lIns="92075" tIns="46025" rIns="92075" bIns="46025" anchor="t" anchorCtr="0">
            <a:noAutofit/>
          </a:bodyPr>
          <a:lstStyle/>
          <a:p>
            <a:pPr lvl="0" indent="-139700" algn="ctr">
              <a:lnSpc>
                <a:spcPct val="70000"/>
              </a:lnSpc>
              <a:buClr>
                <a:schemeClr val="dk1"/>
              </a:buClr>
              <a:buSzPts val="2200"/>
            </a:pPr>
            <a:r>
              <a:rPr lang="en-US" sz="2200" dirty="0" err="1">
                <a:solidFill>
                  <a:schemeClr val="dk1"/>
                </a:solidFill>
              </a:rPr>
              <a:t>Etiquetar</a:t>
            </a:r>
            <a:r>
              <a:rPr lang="en-US" sz="2200" dirty="0">
                <a:solidFill>
                  <a:schemeClr val="dk1"/>
                </a:solidFill>
              </a:rPr>
              <a:t> </a:t>
            </a:r>
            <a:r>
              <a:rPr lang="en-US" sz="2200" dirty="0" err="1">
                <a:solidFill>
                  <a:schemeClr val="dk1"/>
                </a:solidFill>
              </a:rPr>
              <a:t>contenedores</a:t>
            </a:r>
            <a:endParaRPr lang="en-US" sz="2200" b="0" i="0" u="none" dirty="0">
              <a:solidFill>
                <a:schemeClr val="dk1"/>
              </a:solidFill>
              <a:latin typeface="Arial"/>
              <a:ea typeface="Arial"/>
              <a:cs typeface="Arial"/>
              <a:sym typeface="Arial"/>
            </a:endParaRPr>
          </a:p>
        </p:txBody>
      </p:sp>
      <p:sp>
        <p:nvSpPr>
          <p:cNvPr id="273" name="Shape 273" descr="N/A" title="N/A"/>
          <p:cNvSpPr txBox="1"/>
          <p:nvPr/>
        </p:nvSpPr>
        <p:spPr>
          <a:xfrm>
            <a:off x="6684962" y="4065587"/>
            <a:ext cx="1614487" cy="566737"/>
          </a:xfrm>
          <a:prstGeom prst="rect">
            <a:avLst/>
          </a:prstGeom>
          <a:noFill/>
          <a:ln>
            <a:noFill/>
          </a:ln>
        </p:spPr>
        <p:txBody>
          <a:bodyPr wrap="square" lIns="92075" tIns="46025" rIns="92075" bIns="46025" anchor="t" anchorCtr="0">
            <a:noAutofit/>
          </a:bodyPr>
          <a:lstStyle/>
          <a:p>
            <a:pPr lvl="0" indent="-139700" algn="ctr">
              <a:lnSpc>
                <a:spcPct val="70000"/>
              </a:lnSpc>
              <a:buClr>
                <a:schemeClr val="dk1"/>
              </a:buClr>
              <a:buSzPts val="2200"/>
            </a:pPr>
            <a:r>
              <a:rPr lang="es-ES" sz="2200" dirty="0">
                <a:solidFill>
                  <a:schemeClr val="dk1"/>
                </a:solidFill>
              </a:rPr>
              <a:t>Hoja de datos para </a:t>
            </a:r>
            <a:r>
              <a:rPr lang="es-ES" sz="2200" dirty="0" smtClean="0">
                <a:solidFill>
                  <a:schemeClr val="dk1"/>
                </a:solidFill>
              </a:rPr>
              <a:t>seguridad</a:t>
            </a:r>
            <a:r>
              <a:rPr lang="en-US" sz="2200" b="0" i="0" u="none" dirty="0" smtClean="0">
                <a:solidFill>
                  <a:schemeClr val="dk1"/>
                </a:solidFill>
                <a:latin typeface="Arial"/>
                <a:ea typeface="Arial"/>
                <a:cs typeface="Arial"/>
                <a:sym typeface="Arial"/>
              </a:rPr>
              <a:t>t</a:t>
            </a:r>
            <a:endParaRPr lang="en-US" sz="2200" b="0" i="0" u="none" dirty="0">
              <a:solidFill>
                <a:schemeClr val="dk1"/>
              </a:solidFill>
              <a:latin typeface="Arial"/>
              <a:ea typeface="Arial"/>
              <a:cs typeface="Arial"/>
              <a:sym typeface="Arial"/>
            </a:endParaRPr>
          </a:p>
        </p:txBody>
      </p:sp>
      <p:sp>
        <p:nvSpPr>
          <p:cNvPr id="274" name="Shape 274" descr="N/A" title="N/A"/>
          <p:cNvSpPr txBox="1"/>
          <p:nvPr/>
        </p:nvSpPr>
        <p:spPr>
          <a:xfrm>
            <a:off x="6623050" y="5072062"/>
            <a:ext cx="1739900" cy="1482725"/>
          </a:xfrm>
          <a:prstGeom prst="rect">
            <a:avLst/>
          </a:prstGeom>
          <a:solidFill>
            <a:srgbClr val="FFFFFF"/>
          </a:solidFill>
          <a:ln w="12700"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75" name="Shape 275"/>
          <p:cNvSpPr txBox="1"/>
          <p:nvPr/>
        </p:nvSpPr>
        <p:spPr>
          <a:xfrm>
            <a:off x="7158037" y="5216525"/>
            <a:ext cx="660400" cy="369887"/>
          </a:xfrm>
          <a:prstGeom prst="rect">
            <a:avLst/>
          </a:prstGeom>
          <a:noFill/>
          <a:ln>
            <a:noFill/>
          </a:ln>
        </p:spPr>
        <p:txBody>
          <a:bodyPr wrap="square" lIns="92075" tIns="46025" rIns="92075" bIns="46025" anchor="t" anchorCtr="0">
            <a:noAutofit/>
          </a:bodyPr>
          <a:lstStyle/>
          <a:p>
            <a:pPr marL="0" marR="0" lvl="0" indent="-11430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SDS</a:t>
            </a:r>
          </a:p>
        </p:txBody>
      </p:sp>
      <p:sp>
        <p:nvSpPr>
          <p:cNvPr id="276" name="Shape 276"/>
          <p:cNvSpPr txBox="1"/>
          <p:nvPr/>
        </p:nvSpPr>
        <p:spPr>
          <a:xfrm>
            <a:off x="1138237" y="5229225"/>
            <a:ext cx="1060450" cy="366712"/>
          </a:xfrm>
          <a:prstGeom prst="rect">
            <a:avLst/>
          </a:prstGeom>
          <a:noFill/>
          <a:ln>
            <a:noFill/>
          </a:ln>
        </p:spPr>
        <p:txBody>
          <a:bodyPr wrap="square" lIns="92075" tIns="46025" rIns="92075" bIns="46025" anchor="t" anchorCtr="0">
            <a:noAutofit/>
          </a:bodyPr>
          <a:lstStyle/>
          <a:p>
            <a:pPr marL="0" marR="0" lvl="0" indent="-11430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Program</a:t>
            </a:r>
          </a:p>
        </p:txBody>
      </p:sp>
      <p:sp>
        <p:nvSpPr>
          <p:cNvPr id="277" name="Shape 277" descr="N/A" title="N/A"/>
          <p:cNvSpPr txBox="1"/>
          <p:nvPr/>
        </p:nvSpPr>
        <p:spPr>
          <a:xfrm>
            <a:off x="4040175" y="4967275"/>
            <a:ext cx="1060500" cy="1509600"/>
          </a:xfrm>
          <a:prstGeom prst="rect">
            <a:avLst/>
          </a:prstGeom>
          <a:solidFill>
            <a:srgbClr val="663300"/>
          </a:solidFill>
          <a:ln w="12700" cap="flat" cmpd="sng">
            <a:solidFill>
              <a:srgbClr val="CC3300"/>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78" name="Shape 278" descr="N/A" title="N/A"/>
          <p:cNvSpPr/>
          <p:nvPr/>
        </p:nvSpPr>
        <p:spPr>
          <a:xfrm>
            <a:off x="4040187" y="4738687"/>
            <a:ext cx="1054100" cy="444500"/>
          </a:xfrm>
          <a:prstGeom prst="ellipse">
            <a:avLst/>
          </a:prstGeom>
          <a:solidFill>
            <a:srgbClr val="993300"/>
          </a:solidFill>
          <a:ln w="12700"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79" name="Shape 279" descr="N/A" title="N/A"/>
          <p:cNvSpPr/>
          <p:nvPr/>
        </p:nvSpPr>
        <p:spPr>
          <a:xfrm>
            <a:off x="4040187" y="6261100"/>
            <a:ext cx="1054100" cy="369887"/>
          </a:xfrm>
          <a:prstGeom prst="ellipse">
            <a:avLst/>
          </a:prstGeom>
          <a:solidFill>
            <a:srgbClr val="66330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rgbClr val="FFFFFF"/>
              </a:solidFill>
              <a:latin typeface="Arial"/>
              <a:ea typeface="Arial"/>
              <a:cs typeface="Arial"/>
              <a:sym typeface="Arial"/>
            </a:endParaRPr>
          </a:p>
        </p:txBody>
      </p:sp>
      <p:sp>
        <p:nvSpPr>
          <p:cNvPr id="280" name="Shape 280" descr="N/A" title="N/A"/>
          <p:cNvSpPr txBox="1"/>
          <p:nvPr/>
        </p:nvSpPr>
        <p:spPr>
          <a:xfrm>
            <a:off x="4246562" y="5545137"/>
            <a:ext cx="742950" cy="366712"/>
          </a:xfrm>
          <a:prstGeom prst="rect">
            <a:avLst/>
          </a:prstGeom>
          <a:noFill/>
          <a:ln>
            <a:noFill/>
          </a:ln>
        </p:spPr>
        <p:txBody>
          <a:bodyPr wrap="square" lIns="92075" tIns="46025" rIns="92075" bIns="46025" anchor="t" anchorCtr="0">
            <a:noAutofit/>
          </a:bodyPr>
          <a:lstStyle/>
          <a:p>
            <a:pPr marL="0" marR="0" lvl="0" indent="-114300" algn="l" rtl="0">
              <a:lnSpc>
                <a:spcPct val="100000"/>
              </a:lnSpc>
              <a:spcBef>
                <a:spcPts val="0"/>
              </a:spcBef>
              <a:spcAft>
                <a:spcPts val="0"/>
              </a:spcAft>
              <a:buClr>
                <a:srgbClr val="CCECFF"/>
              </a:buClr>
              <a:buSzPts val="1800"/>
              <a:buFont typeface="Arial"/>
              <a:buNone/>
            </a:pPr>
            <a:r>
              <a:rPr lang="en-US" sz="1800" b="0" i="0" u="none" dirty="0">
                <a:solidFill>
                  <a:srgbClr val="CCECFF"/>
                </a:solidFill>
                <a:latin typeface="Arial"/>
                <a:ea typeface="Arial"/>
                <a:cs typeface="Arial"/>
                <a:sym typeface="Arial"/>
              </a:rPr>
              <a:t>Label</a:t>
            </a:r>
          </a:p>
        </p:txBody>
      </p:sp>
      <p:sp>
        <p:nvSpPr>
          <p:cNvPr id="281" name="Shape 281"/>
          <p:cNvSpPr txBox="1"/>
          <p:nvPr/>
        </p:nvSpPr>
        <p:spPr>
          <a:xfrm>
            <a:off x="463550" y="2339975"/>
            <a:ext cx="8451850" cy="1201737"/>
          </a:xfrm>
          <a:prstGeom prst="rect">
            <a:avLst/>
          </a:prstGeom>
          <a:noFill/>
          <a:ln>
            <a:noFill/>
          </a:ln>
        </p:spPr>
        <p:txBody>
          <a:bodyPr wrap="square" lIns="91425" tIns="45700" rIns="91425" bIns="45700" anchor="t" anchorCtr="0">
            <a:noAutofit/>
          </a:bodyPr>
          <a:lstStyle/>
          <a:p>
            <a:pPr lvl="0" indent="-152400" algn="just">
              <a:buClr>
                <a:schemeClr val="dk1"/>
              </a:buClr>
              <a:buSzPts val="2400"/>
            </a:pPr>
            <a:r>
              <a:rPr lang="es-ES" sz="2400" dirty="0">
                <a:solidFill>
                  <a:schemeClr val="dk1"/>
                </a:solidFill>
                <a:latin typeface="Calibri"/>
                <a:ea typeface="Calibri"/>
                <a:cs typeface="Calibri"/>
                <a:sym typeface="Calibri"/>
              </a:rPr>
              <a:t>Para asegurar que los empleadores y los empleados conozcan los peligros en el trabajo y cómo protegerse, a fin de reducir la incidencia de enfermedades, heridas y lesiones debidas a substancias químicas peligrosas.</a:t>
            </a:r>
            <a:endParaRPr lang="en-US" sz="2400" b="0" i="0" u="none" dirty="0">
              <a:solidFill>
                <a:schemeClr val="dk1"/>
              </a:solidFill>
              <a:latin typeface="Calibri"/>
              <a:ea typeface="Calibri"/>
              <a:cs typeface="Calibri"/>
              <a:sym typeface="Calibri"/>
            </a:endParaRPr>
          </a:p>
        </p:txBody>
      </p:sp>
      <p:cxnSp>
        <p:nvCxnSpPr>
          <p:cNvPr id="282" name="Shape 282" descr="N/A" title="N/A"/>
          <p:cNvCxnSpPr/>
          <p:nvPr/>
        </p:nvCxnSpPr>
        <p:spPr>
          <a:xfrm>
            <a:off x="1062037" y="56594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3" name="Shape 283" descr="N/A" title="N/A"/>
          <p:cNvCxnSpPr/>
          <p:nvPr/>
        </p:nvCxnSpPr>
        <p:spPr>
          <a:xfrm>
            <a:off x="1062037" y="58118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4" name="Shape 284" descr="N/A" title="N/A"/>
          <p:cNvCxnSpPr/>
          <p:nvPr/>
        </p:nvCxnSpPr>
        <p:spPr>
          <a:xfrm>
            <a:off x="1062037" y="59642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5" name="Shape 285" descr="N/A" title="N/A"/>
          <p:cNvCxnSpPr/>
          <p:nvPr/>
        </p:nvCxnSpPr>
        <p:spPr>
          <a:xfrm>
            <a:off x="1062037" y="61166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6" name="Shape 286" descr="N/A" title="N/A"/>
          <p:cNvCxnSpPr/>
          <p:nvPr/>
        </p:nvCxnSpPr>
        <p:spPr>
          <a:xfrm>
            <a:off x="1062037" y="62690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7" name="Shape 287" descr="N/A" title="N/A"/>
          <p:cNvCxnSpPr/>
          <p:nvPr/>
        </p:nvCxnSpPr>
        <p:spPr>
          <a:xfrm>
            <a:off x="6929437" y="56594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8" name="Shape 288" descr="N/A" title="N/A"/>
          <p:cNvCxnSpPr/>
          <p:nvPr/>
        </p:nvCxnSpPr>
        <p:spPr>
          <a:xfrm>
            <a:off x="6929437" y="58118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89" name="Shape 289" descr="N/A" title="N/A"/>
          <p:cNvCxnSpPr/>
          <p:nvPr/>
        </p:nvCxnSpPr>
        <p:spPr>
          <a:xfrm>
            <a:off x="6929437" y="59642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90" name="Shape 290" descr="N/A" title="N/A"/>
          <p:cNvCxnSpPr/>
          <p:nvPr/>
        </p:nvCxnSpPr>
        <p:spPr>
          <a:xfrm>
            <a:off x="6929437" y="6116637"/>
            <a:ext cx="1143000" cy="0"/>
          </a:xfrm>
          <a:prstGeom prst="straightConnector1">
            <a:avLst/>
          </a:prstGeom>
          <a:noFill/>
          <a:ln w="9525" cap="flat" cmpd="sng">
            <a:solidFill>
              <a:schemeClr val="dk1"/>
            </a:solidFill>
            <a:prstDash val="solid"/>
            <a:miter lim="800000"/>
            <a:headEnd type="none" w="med" len="med"/>
            <a:tailEnd type="none" w="med" len="med"/>
          </a:ln>
        </p:spPr>
      </p:cxnSp>
      <p:cxnSp>
        <p:nvCxnSpPr>
          <p:cNvPr id="291" name="Shape 291" descr="N/A" title="N/A"/>
          <p:cNvCxnSpPr/>
          <p:nvPr/>
        </p:nvCxnSpPr>
        <p:spPr>
          <a:xfrm>
            <a:off x="6929437" y="6269037"/>
            <a:ext cx="1143000" cy="0"/>
          </a:xfrm>
          <a:prstGeom prst="straightConnector1">
            <a:avLst/>
          </a:prstGeom>
          <a:noFill/>
          <a:ln w="9525" cap="flat" cmpd="sng">
            <a:solidFill>
              <a:schemeClr val="dk1"/>
            </a:solidFill>
            <a:prstDash val="solid"/>
            <a:miter lim="800000"/>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419225" y="914400"/>
            <a:ext cx="6345237" cy="709612"/>
          </a:xfrm>
          <a:prstGeom prst="rect">
            <a:avLst/>
          </a:prstGeom>
          <a:noFill/>
          <a:ln>
            <a:noFill/>
          </a:ln>
        </p:spPr>
        <p:txBody>
          <a:bodyPr wrap="square" lIns="91425" tIns="45700" rIns="91425" bIns="45700" anchor="ctr" anchorCtr="0">
            <a:noAutofit/>
          </a:bodyPr>
          <a:lstStyle/>
          <a:p>
            <a:pPr lvl="0" indent="-203200" algn="ctr">
              <a:buClr>
                <a:schemeClr val="lt1"/>
              </a:buClr>
              <a:buSzPts val="3200"/>
            </a:pPr>
            <a:r>
              <a:rPr lang="en-US" dirty="0">
                <a:solidFill>
                  <a:schemeClr val="tx1"/>
                </a:solidFill>
              </a:rPr>
              <a:t>¿</a:t>
            </a:r>
            <a:r>
              <a:rPr lang="en-US" dirty="0" err="1">
                <a:solidFill>
                  <a:schemeClr val="tx1"/>
                </a:solidFill>
              </a:rPr>
              <a:t>Quiénes</a:t>
            </a:r>
            <a:r>
              <a:rPr lang="en-US" dirty="0">
                <a:solidFill>
                  <a:schemeClr val="tx1"/>
                </a:solidFill>
              </a:rPr>
              <a:t> </a:t>
            </a:r>
            <a:r>
              <a:rPr lang="en-US" dirty="0" err="1">
                <a:solidFill>
                  <a:schemeClr val="tx1"/>
                </a:solidFill>
              </a:rPr>
              <a:t>están</a:t>
            </a:r>
            <a:r>
              <a:rPr lang="en-US" dirty="0">
                <a:solidFill>
                  <a:schemeClr val="tx1"/>
                </a:solidFill>
              </a:rPr>
              <a:t> </a:t>
            </a:r>
            <a:r>
              <a:rPr lang="en-US" dirty="0" err="1">
                <a:solidFill>
                  <a:schemeClr val="tx1"/>
                </a:solidFill>
              </a:rPr>
              <a:t>cubiertos</a:t>
            </a:r>
            <a:r>
              <a:rPr lang="en-US" dirty="0">
                <a:solidFill>
                  <a:schemeClr val="tx1"/>
                </a:solidFill>
              </a:rPr>
              <a:t>?</a:t>
            </a:r>
            <a:endParaRPr lang="en-US" sz="3200" b="0" i="0" u="none" strike="noStrike" cap="none" dirty="0">
              <a:solidFill>
                <a:schemeClr val="tx1"/>
              </a:solidFill>
              <a:sym typeface="Calibri"/>
            </a:endParaRPr>
          </a:p>
        </p:txBody>
      </p:sp>
      <p:sp>
        <p:nvSpPr>
          <p:cNvPr id="298" name="Shape 298"/>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27</a:t>
            </a:fld>
            <a:endParaRPr lang="en-US" sz="1200" b="0" i="0" u="none" dirty="0">
              <a:solidFill>
                <a:schemeClr val="tx1"/>
              </a:solidFill>
              <a:latin typeface="Arial"/>
              <a:ea typeface="Arial"/>
              <a:cs typeface="Arial"/>
              <a:sym typeface="Arial"/>
            </a:endParaRPr>
          </a:p>
        </p:txBody>
      </p:sp>
      <p:sp>
        <p:nvSpPr>
          <p:cNvPr id="300" name="Shape 300"/>
          <p:cNvSpPr txBox="1"/>
          <p:nvPr/>
        </p:nvSpPr>
        <p:spPr>
          <a:xfrm>
            <a:off x="711200" y="2243137"/>
            <a:ext cx="7866855" cy="4114800"/>
          </a:xfrm>
          <a:prstGeom prst="rect">
            <a:avLst/>
          </a:prstGeom>
          <a:noFill/>
          <a:ln>
            <a:noFill/>
          </a:ln>
        </p:spPr>
        <p:txBody>
          <a:bodyPr wrap="square" lIns="91425" tIns="45700" rIns="91425" bIns="45700" anchor="t" anchorCtr="0">
            <a:noAutofit/>
          </a:bodyPr>
          <a:lstStyle/>
          <a:p>
            <a:pPr lvl="0" indent="-133350">
              <a:buClr>
                <a:srgbClr val="404040"/>
              </a:buClr>
              <a:buSzPts val="2100"/>
            </a:pPr>
            <a:r>
              <a:rPr lang="es-ES" sz="2100" dirty="0">
                <a:solidFill>
                  <a:srgbClr val="404040"/>
                </a:solidFill>
                <a:latin typeface="Calibri"/>
                <a:ea typeface="Calibri"/>
                <a:cs typeface="Calibri"/>
                <a:sym typeface="Calibri"/>
              </a:rPr>
              <a:t>La Norma de la OSHA "</a:t>
            </a:r>
            <a:r>
              <a:rPr lang="es-ES" sz="2100" dirty="0" err="1">
                <a:solidFill>
                  <a:srgbClr val="404040"/>
                </a:solidFill>
                <a:latin typeface="Calibri"/>
                <a:ea typeface="Calibri"/>
                <a:cs typeface="Calibri"/>
                <a:sym typeface="Calibri"/>
              </a:rPr>
              <a:t>HazCom</a:t>
            </a:r>
            <a:r>
              <a:rPr lang="es-ES" sz="2100" dirty="0">
                <a:solidFill>
                  <a:srgbClr val="404040"/>
                </a:solidFill>
                <a:latin typeface="Calibri"/>
                <a:ea typeface="Calibri"/>
                <a:cs typeface="Calibri"/>
                <a:sym typeface="Calibri"/>
              </a:rPr>
              <a:t>" sobre comunicación de los peligros se aplica a:</a:t>
            </a:r>
          </a:p>
          <a:p>
            <a:pPr marL="209550" lvl="0" indent="-342900">
              <a:buClr>
                <a:srgbClr val="FFC000"/>
              </a:buClr>
              <a:buSzPts val="2100"/>
              <a:buFont typeface="Wingdings" panose="05000000000000000000" pitchFamily="2" charset="2"/>
              <a:buChar char="Ø"/>
            </a:pPr>
            <a:r>
              <a:rPr lang="es-ES" sz="2400" dirty="0">
                <a:solidFill>
                  <a:srgbClr val="404040"/>
                </a:solidFill>
                <a:latin typeface="Calibri"/>
                <a:ea typeface="Calibri"/>
                <a:cs typeface="Calibri"/>
                <a:sym typeface="Calibri"/>
              </a:rPr>
              <a:t>Industria general</a:t>
            </a:r>
          </a:p>
          <a:p>
            <a:pPr marL="209550" lvl="0" indent="-342900">
              <a:buClr>
                <a:srgbClr val="FFC000"/>
              </a:buClr>
              <a:buSzPts val="2100"/>
              <a:buFont typeface="Wingdings" panose="05000000000000000000" pitchFamily="2" charset="2"/>
              <a:buChar char="Ø"/>
            </a:pPr>
            <a:r>
              <a:rPr lang="es-ES" sz="2400" dirty="0">
                <a:solidFill>
                  <a:srgbClr val="404040"/>
                </a:solidFill>
                <a:latin typeface="Calibri"/>
                <a:ea typeface="Calibri"/>
                <a:cs typeface="Calibri"/>
                <a:sym typeface="Calibri"/>
              </a:rPr>
              <a:t>Astilleros</a:t>
            </a:r>
          </a:p>
          <a:p>
            <a:pPr marL="209550" lvl="0" indent="-342900">
              <a:buClr>
                <a:srgbClr val="FFC000"/>
              </a:buClr>
              <a:buSzPts val="2100"/>
              <a:buFont typeface="Wingdings" panose="05000000000000000000" pitchFamily="2" charset="2"/>
              <a:buChar char="Ø"/>
            </a:pPr>
            <a:r>
              <a:rPr lang="es-ES" sz="2400" dirty="0">
                <a:solidFill>
                  <a:srgbClr val="404040"/>
                </a:solidFill>
                <a:latin typeface="Calibri"/>
                <a:ea typeface="Calibri"/>
                <a:cs typeface="Calibri"/>
                <a:sym typeface="Calibri"/>
              </a:rPr>
              <a:t>Terminales marítimas</a:t>
            </a:r>
          </a:p>
          <a:p>
            <a:pPr marL="209550" lvl="0" indent="-342900">
              <a:buClr>
                <a:srgbClr val="FFC000"/>
              </a:buClr>
              <a:buSzPts val="2100"/>
              <a:buFont typeface="Wingdings" panose="05000000000000000000" pitchFamily="2" charset="2"/>
              <a:buChar char="Ø"/>
            </a:pPr>
            <a:r>
              <a:rPr lang="es-ES" sz="2400" dirty="0">
                <a:solidFill>
                  <a:srgbClr val="404040"/>
                </a:solidFill>
                <a:latin typeface="Calibri"/>
                <a:ea typeface="Calibri"/>
                <a:cs typeface="Calibri"/>
                <a:sym typeface="Calibri"/>
              </a:rPr>
              <a:t>Estibadores</a:t>
            </a:r>
          </a:p>
          <a:p>
            <a:pPr marL="209550" lvl="0" indent="-342900">
              <a:buClr>
                <a:srgbClr val="FFC000"/>
              </a:buClr>
              <a:buSzPts val="2100"/>
              <a:buFont typeface="Wingdings" panose="05000000000000000000" pitchFamily="2" charset="2"/>
              <a:buChar char="Ø"/>
            </a:pPr>
            <a:r>
              <a:rPr lang="es-ES" sz="2400" dirty="0">
                <a:solidFill>
                  <a:srgbClr val="404040"/>
                </a:solidFill>
                <a:latin typeface="Calibri"/>
                <a:ea typeface="Calibri"/>
                <a:cs typeface="Calibri"/>
                <a:sym typeface="Calibri"/>
              </a:rPr>
              <a:t>Construcción</a:t>
            </a:r>
          </a:p>
          <a:p>
            <a:pPr marL="209550" lvl="0" indent="-342900">
              <a:buClr>
                <a:srgbClr val="FFC000"/>
              </a:buClr>
              <a:buSzPts val="2100"/>
              <a:buFont typeface="Wingdings" panose="05000000000000000000" pitchFamily="2" charset="2"/>
              <a:buChar char="Ø"/>
            </a:pPr>
            <a:r>
              <a:rPr lang="es-ES" sz="2400" dirty="0">
                <a:solidFill>
                  <a:srgbClr val="404040"/>
                </a:solidFill>
                <a:latin typeface="Calibri"/>
                <a:ea typeface="Calibri"/>
                <a:cs typeface="Calibri"/>
                <a:sym typeface="Calibri"/>
              </a:rPr>
              <a:t>Fabricantes químicos</a:t>
            </a:r>
          </a:p>
          <a:p>
            <a:pPr marL="209550" lvl="0" indent="-342900">
              <a:buClr>
                <a:srgbClr val="FFC000"/>
              </a:buClr>
              <a:buSzPts val="2100"/>
              <a:buFont typeface="Wingdings" panose="05000000000000000000" pitchFamily="2" charset="2"/>
              <a:buChar char="Ø"/>
            </a:pPr>
            <a:r>
              <a:rPr lang="es-ES" sz="2400" dirty="0">
                <a:solidFill>
                  <a:srgbClr val="404040"/>
                </a:solidFill>
                <a:latin typeface="Calibri"/>
                <a:ea typeface="Calibri"/>
                <a:cs typeface="Calibri"/>
                <a:sym typeface="Calibri"/>
              </a:rPr>
              <a:t>Importadores</a:t>
            </a:r>
          </a:p>
          <a:p>
            <a:pPr marL="209550" lvl="0" indent="-342900">
              <a:buClr>
                <a:srgbClr val="FFC000"/>
              </a:buClr>
              <a:buSzPts val="2100"/>
              <a:buFont typeface="Wingdings" panose="05000000000000000000" pitchFamily="2" charset="2"/>
              <a:buChar char="Ø"/>
            </a:pPr>
            <a:r>
              <a:rPr lang="es-ES" sz="2400" dirty="0">
                <a:solidFill>
                  <a:srgbClr val="404040"/>
                </a:solidFill>
                <a:latin typeface="Calibri"/>
                <a:ea typeface="Calibri"/>
                <a:cs typeface="Calibri"/>
                <a:sym typeface="Calibri"/>
              </a:rPr>
              <a:t>Empleadores</a:t>
            </a:r>
          </a:p>
          <a:p>
            <a:pPr marL="209550" lvl="0" indent="-342900">
              <a:buClr>
                <a:srgbClr val="FFC000"/>
              </a:buClr>
              <a:buSzPts val="2100"/>
              <a:buFont typeface="Wingdings" panose="05000000000000000000" pitchFamily="2" charset="2"/>
              <a:buChar char="Ø"/>
            </a:pPr>
            <a:r>
              <a:rPr lang="es-ES" sz="2400" dirty="0">
                <a:solidFill>
                  <a:srgbClr val="404040"/>
                </a:solidFill>
                <a:latin typeface="Calibri"/>
                <a:ea typeface="Calibri"/>
                <a:cs typeface="Calibri"/>
                <a:sym typeface="Calibri"/>
              </a:rPr>
              <a:t>Empleados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845343" y="780256"/>
            <a:ext cx="8243887" cy="11430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s-ES" sz="2800" dirty="0">
                <a:solidFill>
                  <a:schemeClr val="tx1"/>
                </a:solidFill>
              </a:rPr>
              <a:t>¿Por qué se requiere un programa por escrito?</a:t>
            </a:r>
            <a:endParaRPr lang="en-US" sz="2800" b="0" i="0" u="none" strike="noStrike" cap="none" dirty="0">
              <a:solidFill>
                <a:schemeClr val="tx1"/>
              </a:solidFill>
              <a:sym typeface="Calibri"/>
            </a:endParaRPr>
          </a:p>
        </p:txBody>
      </p:sp>
      <p:sp>
        <p:nvSpPr>
          <p:cNvPr id="314" name="Shape 314"/>
          <p:cNvSpPr txBox="1">
            <a:spLocks noGrp="1"/>
          </p:cNvSpPr>
          <p:nvPr>
            <p:ph type="body" idx="1"/>
          </p:nvPr>
        </p:nvSpPr>
        <p:spPr>
          <a:xfrm>
            <a:off x="533400" y="2570162"/>
            <a:ext cx="4433887" cy="28194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Asegura que todos los empleadores reciban la información que necesitan para informar y capacitar a sus empleados.</a:t>
            </a:r>
          </a:p>
          <a:p>
            <a:pPr lvl="0" indent="-342900">
              <a:spcBef>
                <a:spcPts val="0"/>
              </a:spcBef>
              <a:buSzPts val="1920"/>
            </a:pPr>
            <a:r>
              <a:rPr lang="es-ES" sz="2400" dirty="0"/>
              <a:t>Brinda la información necesaria sobre los peligros a los empleados.</a:t>
            </a:r>
          </a:p>
        </p:txBody>
      </p:sp>
      <p:sp>
        <p:nvSpPr>
          <p:cNvPr id="315" name="Shape 315"/>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28</a:t>
            </a:fld>
            <a:endParaRPr lang="en-US" sz="1200" b="0" i="0" u="none" dirty="0">
              <a:solidFill>
                <a:schemeClr val="tx1"/>
              </a:solidFill>
              <a:latin typeface="Arial"/>
              <a:ea typeface="Arial"/>
              <a:cs typeface="Arial"/>
              <a:sym typeface="Arial"/>
            </a:endParaRPr>
          </a:p>
        </p:txBody>
      </p:sp>
      <p:grpSp>
        <p:nvGrpSpPr>
          <p:cNvPr id="316" name="Shape 316" descr="This is an image of a cartoon-style drawn male instructor at a chalkboard, with the HazCom Program components written out. The components as written are:&#10;(f) &quot;Labels and other forms of warning&quot;&#10;(g) &quot;Safety data sheets&quot;&#10;(h) &quot;Employee information and training&quot;" title="HazCom Program Steps"/>
          <p:cNvGrpSpPr/>
          <p:nvPr/>
        </p:nvGrpSpPr>
        <p:grpSpPr>
          <a:xfrm>
            <a:off x="5283200" y="2571750"/>
            <a:ext cx="3225800" cy="2909887"/>
            <a:chOff x="5294312" y="1636712"/>
            <a:chExt cx="3225800" cy="2909887"/>
          </a:xfrm>
        </p:grpSpPr>
        <p:pic>
          <p:nvPicPr>
            <p:cNvPr id="317" name="Shape 317" descr="N/A" title="N/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94312" y="1636712"/>
              <a:ext cx="3225800" cy="2909887"/>
            </a:xfrm>
            <a:prstGeom prst="rect">
              <a:avLst/>
            </a:prstGeom>
            <a:noFill/>
            <a:ln>
              <a:noFill/>
            </a:ln>
          </p:spPr>
        </p:pic>
        <p:sp>
          <p:nvSpPr>
            <p:cNvPr id="318" name="Shape 318"/>
            <p:cNvSpPr txBox="1"/>
            <p:nvPr/>
          </p:nvSpPr>
          <p:spPr>
            <a:xfrm>
              <a:off x="5413375" y="2057400"/>
              <a:ext cx="2276475" cy="1631950"/>
            </a:xfrm>
            <a:prstGeom prst="rect">
              <a:avLst/>
            </a:prstGeom>
            <a:noFill/>
            <a:ln>
              <a:noFill/>
            </a:ln>
          </p:spPr>
          <p:txBody>
            <a:bodyPr wrap="square" lIns="92075" tIns="46025" rIns="92075" bIns="46025" anchor="t" anchorCtr="0">
              <a:noAutofit/>
            </a:bodyPr>
            <a:lstStyle/>
            <a:p>
              <a:pPr marL="0" marR="0" lvl="0" indent="-63500" algn="l" rtl="0">
                <a:lnSpc>
                  <a:spcPct val="100000"/>
                </a:lnSpc>
                <a:spcBef>
                  <a:spcPts val="0"/>
                </a:spcBef>
                <a:spcAft>
                  <a:spcPts val="0"/>
                </a:spcAft>
                <a:buClr>
                  <a:srgbClr val="FFFFFF"/>
                </a:buClr>
                <a:buSzPts val="1000"/>
                <a:buFont typeface="Arial"/>
                <a:buNone/>
              </a:pPr>
              <a:endParaRPr sz="1000" b="0" i="0" u="none" dirty="0">
                <a:solidFill>
                  <a:srgbClr val="FFFFFF"/>
                </a:solidFill>
                <a:latin typeface="Times New Roman"/>
                <a:ea typeface="Times New Roman"/>
                <a:cs typeface="Times New Roman"/>
                <a:sym typeface="Times New Roman"/>
              </a:endParaRPr>
            </a:p>
            <a:p>
              <a:pPr lvl="0" indent="-95250">
                <a:buClr>
                  <a:srgbClr val="FFFFFF"/>
                </a:buClr>
                <a:buSzPts val="1500"/>
              </a:pPr>
              <a:r>
                <a:rPr lang="es-ES" sz="1500" dirty="0">
                  <a:solidFill>
                    <a:srgbClr val="FFFFFF"/>
                  </a:solidFill>
                </a:rPr>
                <a:t>f) "Etiquetas y otras formas de advertencia"</a:t>
              </a:r>
            </a:p>
            <a:p>
              <a:pPr lvl="0" indent="-95250">
                <a:buClr>
                  <a:srgbClr val="FFFFFF"/>
                </a:buClr>
                <a:buSzPts val="1500"/>
              </a:pPr>
              <a:r>
                <a:rPr lang="es-ES" sz="1500" dirty="0">
                  <a:solidFill>
                    <a:srgbClr val="FFFFFF"/>
                  </a:solidFill>
                </a:rPr>
                <a:t>g) "Hojas de datos para seguridad"</a:t>
              </a:r>
            </a:p>
            <a:p>
              <a:pPr lvl="0" indent="-95250">
                <a:buClr>
                  <a:srgbClr val="FFFFFF"/>
                </a:buClr>
                <a:buSzPts val="1500"/>
              </a:pPr>
              <a:r>
                <a:rPr lang="es-ES" sz="1500" dirty="0">
                  <a:solidFill>
                    <a:srgbClr val="FFFFFF"/>
                  </a:solidFill>
                </a:rPr>
                <a:t>h) "Información y entrenamiento al empleado"</a:t>
              </a:r>
            </a:p>
          </p:txBody>
        </p:sp>
        <p:sp>
          <p:nvSpPr>
            <p:cNvPr id="319" name="Shape 319"/>
            <p:cNvSpPr txBox="1"/>
            <p:nvPr/>
          </p:nvSpPr>
          <p:spPr>
            <a:xfrm>
              <a:off x="5470525" y="1725612"/>
              <a:ext cx="1993900" cy="379412"/>
            </a:xfrm>
            <a:prstGeom prst="rect">
              <a:avLst/>
            </a:prstGeom>
            <a:solidFill>
              <a:schemeClr val="accent1"/>
            </a:solidFill>
            <a:ln w="12700" cap="flat" cmpd="sng">
              <a:solidFill>
                <a:schemeClr val="dk2"/>
              </a:solidFill>
              <a:prstDash val="solid"/>
              <a:miter lim="800000"/>
              <a:headEnd type="none" w="med" len="med"/>
              <a:tailEnd type="none" w="med" len="med"/>
            </a:ln>
          </p:spPr>
          <p:txBody>
            <a:bodyPr wrap="square" lIns="92075" tIns="46025" rIns="92075" bIns="46025" anchor="t" anchorCtr="0">
              <a:noAutofit/>
            </a:bodyPr>
            <a:lstStyle/>
            <a:p>
              <a:pPr marL="0" marR="0" lvl="0" indent="-114300" algn="l" rtl="0">
                <a:lnSpc>
                  <a:spcPct val="100000"/>
                </a:lnSpc>
                <a:spcBef>
                  <a:spcPts val="0"/>
                </a:spcBef>
                <a:spcAft>
                  <a:spcPts val="0"/>
                </a:spcAft>
                <a:buClr>
                  <a:srgbClr val="FFFFFF"/>
                </a:buClr>
                <a:buSzPts val="1800"/>
                <a:buFont typeface="Times New Roman"/>
                <a:buNone/>
              </a:pPr>
              <a:r>
                <a:rPr lang="en-US" sz="1800" b="1" i="0" u="none">
                  <a:solidFill>
                    <a:srgbClr val="FFFFFF"/>
                  </a:solidFill>
                  <a:latin typeface="Times New Roman"/>
                  <a:ea typeface="Times New Roman"/>
                  <a:cs typeface="Times New Roman"/>
                  <a:sym typeface="Times New Roman"/>
                </a:rPr>
                <a:t>HazCom Program</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96887" y="679450"/>
            <a:ext cx="7772400" cy="1144587"/>
          </a:xfrm>
          <a:prstGeom prst="rect">
            <a:avLst/>
          </a:prstGeom>
          <a:noFill/>
          <a:ln>
            <a:noFill/>
          </a:ln>
        </p:spPr>
        <p:txBody>
          <a:bodyPr wrap="square" lIns="91425" tIns="45700" rIns="91425" bIns="45700" anchor="ctr" anchorCtr="0">
            <a:noAutofit/>
          </a:bodyPr>
          <a:lstStyle/>
          <a:p>
            <a:pPr lvl="0" indent="-203200" algn="ctr">
              <a:buClr>
                <a:schemeClr val="lt1"/>
              </a:buClr>
              <a:buSzPts val="3200"/>
            </a:pPr>
            <a:r>
              <a:rPr lang="es-ES" dirty="0">
                <a:solidFill>
                  <a:schemeClr val="tx1"/>
                </a:solidFill>
              </a:rPr>
              <a:t>Requisitos del Programa Escrito de Comunicación de Peligros</a:t>
            </a:r>
            <a:endParaRPr lang="en-US" sz="3200" b="0" i="0" u="none" strike="noStrike" cap="none" dirty="0">
              <a:solidFill>
                <a:schemeClr val="tx1"/>
              </a:solidFill>
              <a:sym typeface="Calibri"/>
            </a:endParaRPr>
          </a:p>
        </p:txBody>
      </p:sp>
      <p:sp>
        <p:nvSpPr>
          <p:cNvPr id="326" name="Shape 326"/>
          <p:cNvSpPr txBox="1">
            <a:spLocks noGrp="1"/>
          </p:cNvSpPr>
          <p:nvPr>
            <p:ph type="body" idx="1"/>
          </p:nvPr>
        </p:nvSpPr>
        <p:spPr>
          <a:xfrm>
            <a:off x="496887" y="2514600"/>
            <a:ext cx="7972425" cy="41148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Hacer lista de substancias químicas peligrosas conocidas.</a:t>
            </a:r>
          </a:p>
          <a:p>
            <a:pPr lvl="0" indent="-342900">
              <a:spcBef>
                <a:spcPts val="0"/>
              </a:spcBef>
              <a:buSzPts val="1920"/>
            </a:pPr>
            <a:r>
              <a:rPr lang="es-ES" sz="2400" dirty="0"/>
              <a:t>Dar "SDS" (hojas de datos para seguridad).</a:t>
            </a:r>
          </a:p>
          <a:p>
            <a:pPr lvl="0" indent="-342900">
              <a:spcBef>
                <a:spcPts val="0"/>
              </a:spcBef>
              <a:buSzPts val="1920"/>
            </a:pPr>
            <a:r>
              <a:rPr lang="es-ES" sz="2400" dirty="0"/>
              <a:t>Informar a los empleados de las operaciones peligrosas que hay en </a:t>
            </a:r>
            <a:r>
              <a:rPr lang="es-ES" sz="2400" dirty="0" err="1"/>
              <a:t>us</a:t>
            </a:r>
            <a:r>
              <a:rPr lang="es-ES" sz="2400" dirty="0"/>
              <a:t> área.</a:t>
            </a:r>
          </a:p>
          <a:p>
            <a:pPr lvl="0" indent="-342900">
              <a:spcBef>
                <a:spcPts val="0"/>
              </a:spcBef>
              <a:buSzPts val="1920"/>
            </a:pPr>
            <a:r>
              <a:rPr lang="es-ES" sz="2400" dirty="0"/>
              <a:t>Informar a los empleados sobre los peligros de tareas no rutinarias.</a:t>
            </a:r>
          </a:p>
          <a:p>
            <a:pPr lvl="0" indent="-342900">
              <a:spcBef>
                <a:spcPts val="0"/>
              </a:spcBef>
              <a:buSzPts val="1920"/>
            </a:pPr>
            <a:r>
              <a:rPr lang="es-ES" sz="2400" dirty="0"/>
              <a:t>La norma escrita de comunicación de peligros </a:t>
            </a:r>
            <a:r>
              <a:rPr lang="es-ES" sz="2400" dirty="0" err="1"/>
              <a:t>HazCom</a:t>
            </a:r>
            <a:r>
              <a:rPr lang="es-ES" sz="2400" dirty="0"/>
              <a:t> debe estar disponible a solicitud de los empleados o su representante designado.</a:t>
            </a:r>
          </a:p>
        </p:txBody>
      </p:sp>
      <p:sp>
        <p:nvSpPr>
          <p:cNvPr id="327" name="Shape 327"/>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29</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048000" y="838200"/>
            <a:ext cx="6345237" cy="709612"/>
          </a:xfrm>
          <a:prstGeom prst="rect">
            <a:avLst/>
          </a:prstGeom>
          <a:noFill/>
          <a:ln>
            <a:noFill/>
          </a:ln>
        </p:spPr>
        <p:txBody>
          <a:bodyPr wrap="square" lIns="91425" tIns="45700" rIns="91425" bIns="45700" anchor="ctr" anchorCtr="0">
            <a:noAutofit/>
          </a:bodyPr>
          <a:lstStyle/>
          <a:p>
            <a:r>
              <a:rPr lang="es-MX" dirty="0">
                <a:solidFill>
                  <a:schemeClr val="tx1"/>
                </a:solidFill>
              </a:rPr>
              <a:t>Objetivos del curso</a:t>
            </a:r>
            <a:endParaRPr lang="en-US" dirty="0">
              <a:solidFill>
                <a:schemeClr val="tx1"/>
              </a:solidFill>
            </a:endParaRPr>
          </a:p>
        </p:txBody>
      </p:sp>
      <p:sp>
        <p:nvSpPr>
          <p:cNvPr id="122" name="Shape 122"/>
          <p:cNvSpPr txBox="1">
            <a:spLocks noGrp="1"/>
          </p:cNvSpPr>
          <p:nvPr>
            <p:ph type="body" idx="1"/>
          </p:nvPr>
        </p:nvSpPr>
        <p:spPr>
          <a:xfrm>
            <a:off x="533400" y="2286000"/>
            <a:ext cx="8113643" cy="3886200"/>
          </a:xfrm>
          <a:prstGeom prst="rect">
            <a:avLst/>
          </a:prstGeom>
          <a:noFill/>
          <a:ln>
            <a:noFill/>
          </a:ln>
        </p:spPr>
        <p:txBody>
          <a:bodyPr wrap="square" lIns="91425" tIns="45700" rIns="91425" bIns="45700" anchor="t" anchorCtr="0">
            <a:normAutofit fontScale="92500"/>
          </a:bodyPr>
          <a:lstStyle/>
          <a:p>
            <a:r>
              <a:rPr lang="es-MX" sz="2400" dirty="0"/>
              <a:t>Proporcionar a los participantes </a:t>
            </a:r>
            <a:r>
              <a:rPr lang="es-MX" sz="2400" dirty="0" smtClean="0"/>
              <a:t>una capacitación para</a:t>
            </a:r>
            <a:r>
              <a:rPr lang="es-MX" sz="2400" dirty="0"/>
              <a:t>:</a:t>
            </a:r>
            <a:endParaRPr lang="en-US" sz="2400" dirty="0"/>
          </a:p>
          <a:p>
            <a:pPr lvl="1" indent="-342900">
              <a:spcBef>
                <a:spcPts val="0"/>
              </a:spcBef>
              <a:buSzPts val="1920"/>
            </a:pPr>
            <a:r>
              <a:rPr lang="es-ES" sz="2200" dirty="0"/>
              <a:t>Identificar los peligros que existen en sus sitios de trabajo.</a:t>
            </a:r>
          </a:p>
          <a:p>
            <a:pPr lvl="1" indent="-342900">
              <a:spcBef>
                <a:spcPts val="0"/>
              </a:spcBef>
              <a:buSzPts val="1920"/>
            </a:pPr>
            <a:r>
              <a:rPr lang="es-ES" sz="2200" dirty="0"/>
              <a:t>Identificar los efectos potenciales de los peligros en el sitio de trabajo para la salud.</a:t>
            </a:r>
          </a:p>
          <a:p>
            <a:pPr lvl="1" indent="-342900">
              <a:spcBef>
                <a:spcPts val="0"/>
              </a:spcBef>
              <a:buSzPts val="1920"/>
            </a:pPr>
            <a:r>
              <a:rPr lang="es-ES" sz="2200" dirty="0"/>
              <a:t>Entender las formas como las substancias químicas pueden penetrar en el cuerpo.</a:t>
            </a:r>
          </a:p>
          <a:p>
            <a:pPr lvl="1" indent="-342900">
              <a:spcBef>
                <a:spcPts val="0"/>
              </a:spcBef>
              <a:buSzPts val="1920"/>
            </a:pPr>
            <a:r>
              <a:rPr lang="es-ES" sz="2200" dirty="0"/>
              <a:t>Entender los principios de la prevención y control de los peligros.</a:t>
            </a:r>
          </a:p>
          <a:p>
            <a:pPr lvl="1" indent="-342900">
              <a:spcBef>
                <a:spcPts val="0"/>
              </a:spcBef>
              <a:buSzPts val="1920"/>
            </a:pPr>
            <a:r>
              <a:rPr lang="es-ES" sz="2200" dirty="0"/>
              <a:t>Aplicar los principios de control de peligros en el sitio de trabajo.</a:t>
            </a:r>
          </a:p>
          <a:p>
            <a:pPr lvl="1" indent="-342900">
              <a:spcBef>
                <a:spcPts val="0"/>
              </a:spcBef>
              <a:buSzPts val="1920"/>
            </a:pPr>
            <a:r>
              <a:rPr lang="es-ES" sz="2200" dirty="0"/>
              <a:t>Entender las responsabilidades del empleador respecto a la exposición a substancias químicas peligrosas.</a:t>
            </a:r>
          </a:p>
          <a:p>
            <a:pPr lvl="1" indent="-342900">
              <a:spcBef>
                <a:spcPts val="0"/>
              </a:spcBef>
              <a:buSzPts val="1920"/>
            </a:pPr>
            <a:r>
              <a:rPr lang="es-ES" sz="2200" dirty="0"/>
              <a:t>Conversar y analizar las estrategias para crear sitios de trabajo más seguros.</a:t>
            </a:r>
          </a:p>
          <a:p>
            <a:pPr lvl="0" indent="-342900">
              <a:buSzPts val="1920"/>
              <a:buNone/>
            </a:pPr>
            <a:endParaRPr lang="en-US" sz="2400" dirty="0"/>
          </a:p>
          <a:p>
            <a:pPr lvl="0" indent="-342900">
              <a:buSzPts val="1920"/>
              <a:buNone/>
            </a:pPr>
            <a:endParaRPr lang="en-US" sz="2400" dirty="0"/>
          </a:p>
        </p:txBody>
      </p:sp>
      <p:sp>
        <p:nvSpPr>
          <p:cNvPr id="123" name="Shape 123"/>
          <p:cNvSpPr txBox="1"/>
          <p:nvPr/>
        </p:nvSpPr>
        <p:spPr>
          <a:xfrm>
            <a:off x="7678737" y="328729"/>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a:t>
            </a:fld>
            <a:endParaRPr lang="en-US" sz="1200" b="0" i="0" u="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650080" y="681039"/>
            <a:ext cx="7775575" cy="1144587"/>
          </a:xfrm>
          <a:prstGeom prst="rect">
            <a:avLst/>
          </a:prstGeom>
          <a:noFill/>
          <a:ln>
            <a:noFill/>
          </a:ln>
        </p:spPr>
        <p:txBody>
          <a:bodyPr wrap="square" lIns="91425" tIns="45700" rIns="91425" bIns="45700" anchor="ctr" anchorCtr="0">
            <a:noAutofit/>
          </a:bodyPr>
          <a:lstStyle/>
          <a:p>
            <a:pPr lvl="0" indent="-203200" algn="ctr">
              <a:buClr>
                <a:schemeClr val="lt1"/>
              </a:buClr>
              <a:buSzPts val="3200"/>
            </a:pPr>
            <a:r>
              <a:rPr lang="es-ES" dirty="0">
                <a:solidFill>
                  <a:schemeClr val="tx1"/>
                </a:solidFill>
              </a:rPr>
              <a:t>Etiquetado de los contenedores </a:t>
            </a:r>
            <a:r>
              <a:rPr lang="es-ES" dirty="0" smtClean="0">
                <a:solidFill>
                  <a:schemeClr val="tx1"/>
                </a:solidFill>
              </a:rPr>
              <a:t/>
            </a:r>
            <a:br>
              <a:rPr lang="es-ES" dirty="0" smtClean="0">
                <a:solidFill>
                  <a:schemeClr val="tx1"/>
                </a:solidFill>
              </a:rPr>
            </a:br>
            <a:r>
              <a:rPr lang="es-ES" dirty="0" smtClean="0">
                <a:solidFill>
                  <a:schemeClr val="tx1"/>
                </a:solidFill>
              </a:rPr>
              <a:t>en </a:t>
            </a:r>
            <a:r>
              <a:rPr lang="es-ES" dirty="0">
                <a:solidFill>
                  <a:schemeClr val="tx1"/>
                </a:solidFill>
              </a:rPr>
              <a:t>el sitio de trabajo</a:t>
            </a:r>
            <a:endParaRPr lang="en-US" sz="3200" b="0" i="0" u="none" strike="noStrike" cap="none" dirty="0">
              <a:solidFill>
                <a:schemeClr val="tx1"/>
              </a:solidFill>
              <a:sym typeface="Calibri"/>
            </a:endParaRPr>
          </a:p>
        </p:txBody>
      </p:sp>
      <p:sp>
        <p:nvSpPr>
          <p:cNvPr id="345" name="Shape 345"/>
          <p:cNvSpPr txBox="1">
            <a:spLocks noGrp="1"/>
          </p:cNvSpPr>
          <p:nvPr>
            <p:ph type="body" idx="1"/>
          </p:nvPr>
        </p:nvSpPr>
        <p:spPr>
          <a:xfrm>
            <a:off x="800100" y="2055016"/>
            <a:ext cx="7848600" cy="9525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000" dirty="0"/>
              <a:t>Con vigencia desde 2012, todas las substancias químicas deben estar etiquetadas usando el sistema "GHS" (sistema globalmente armonizado).</a:t>
            </a:r>
          </a:p>
          <a:p>
            <a:pPr lvl="0" indent="-342900">
              <a:spcBef>
                <a:spcPts val="0"/>
              </a:spcBef>
              <a:buSzPts val="1920"/>
            </a:pPr>
            <a:r>
              <a:rPr lang="es-ES" sz="2000" dirty="0"/>
              <a:t>En el sistema globalmente armonizado "GHS", hay seis elementos:</a:t>
            </a:r>
          </a:p>
        </p:txBody>
      </p:sp>
      <p:sp>
        <p:nvSpPr>
          <p:cNvPr id="346" name="Shape 346"/>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30</a:t>
            </a:fld>
            <a:endParaRPr lang="en-US" sz="1200" b="0" i="0" u="none" dirty="0">
              <a:solidFill>
                <a:schemeClr val="tx1"/>
              </a:solidFill>
              <a:latin typeface="Arial"/>
              <a:ea typeface="Arial"/>
              <a:cs typeface="Arial"/>
              <a:sym typeface="Arial"/>
            </a:endParaRPr>
          </a:p>
        </p:txBody>
      </p:sp>
      <p:pic>
        <p:nvPicPr>
          <p:cNvPr id="348" name="Shape 348" descr="Six Elements of a GHS Label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67112" y="3625054"/>
            <a:ext cx="4902200" cy="2519363"/>
          </a:xfrm>
          <a:prstGeom prst="rect">
            <a:avLst/>
          </a:prstGeom>
          <a:noFill/>
          <a:ln>
            <a:noFill/>
          </a:ln>
        </p:spPr>
      </p:pic>
      <p:sp>
        <p:nvSpPr>
          <p:cNvPr id="2" name="TextBox 1"/>
          <p:cNvSpPr txBox="1"/>
          <p:nvPr/>
        </p:nvSpPr>
        <p:spPr>
          <a:xfrm>
            <a:off x="2470409" y="6019800"/>
            <a:ext cx="3015991" cy="200055"/>
          </a:xfrm>
          <a:prstGeom prst="rect">
            <a:avLst/>
          </a:prstGeom>
          <a:noFill/>
        </p:spPr>
        <p:txBody>
          <a:bodyPr wrap="square" rtlCol="0">
            <a:spAutoFit/>
          </a:bodyPr>
          <a:lstStyle/>
          <a:p>
            <a:r>
              <a:rPr lang="en-US" sz="700" dirty="0">
                <a:solidFill>
                  <a:srgbClr val="FFCA08"/>
                </a:solidFill>
              </a:rPr>
              <a:t>https://www.bradyid.com/en-us/applications/ghs-labeling-requirements</a:t>
            </a:r>
          </a:p>
        </p:txBody>
      </p:sp>
      <p:graphicFrame>
        <p:nvGraphicFramePr>
          <p:cNvPr id="3" name="Diagram 2" descr="&quot;"/>
          <p:cNvGraphicFramePr/>
          <p:nvPr>
            <p:extLst>
              <p:ext uri="{D42A27DB-BD31-4B8C-83A1-F6EECF244321}">
                <p14:modId xmlns:p14="http://schemas.microsoft.com/office/powerpoint/2010/main" val="3499264998"/>
              </p:ext>
            </p:extLst>
          </p:nvPr>
        </p:nvGraphicFramePr>
        <p:xfrm>
          <a:off x="584200" y="3486150"/>
          <a:ext cx="2982912" cy="3160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1139825" y="685800"/>
            <a:ext cx="7773987" cy="1144587"/>
          </a:xfrm>
          <a:prstGeom prst="rect">
            <a:avLst/>
          </a:prstGeom>
          <a:noFill/>
          <a:ln>
            <a:noFill/>
          </a:ln>
        </p:spPr>
        <p:txBody>
          <a:bodyPr wrap="square" lIns="91425" tIns="45700" rIns="91425" bIns="45700" anchor="ctr" anchorCtr="0">
            <a:noAutofit/>
          </a:bodyPr>
          <a:lstStyle/>
          <a:p>
            <a:pPr lvl="0" indent="-203200" algn="ctr">
              <a:buClr>
                <a:schemeClr val="lt1"/>
              </a:buClr>
              <a:buSzPts val="3200"/>
            </a:pPr>
            <a:r>
              <a:rPr lang="en-US" dirty="0" err="1">
                <a:solidFill>
                  <a:schemeClr val="tx1"/>
                </a:solidFill>
              </a:rPr>
              <a:t>Etiquetado</a:t>
            </a:r>
            <a:r>
              <a:rPr lang="en-US" dirty="0">
                <a:solidFill>
                  <a:schemeClr val="tx1"/>
                </a:solidFill>
              </a:rPr>
              <a:t> de </a:t>
            </a:r>
            <a:r>
              <a:rPr lang="en-US" dirty="0" err="1">
                <a:solidFill>
                  <a:schemeClr val="tx1"/>
                </a:solidFill>
              </a:rPr>
              <a:t>contenedor</a:t>
            </a:r>
            <a:r>
              <a:rPr lang="en-US" dirty="0">
                <a:solidFill>
                  <a:schemeClr val="tx1"/>
                </a:solidFill>
              </a:rPr>
              <a:t> </a:t>
            </a:r>
            <a:r>
              <a:rPr lang="en-US" dirty="0" smtClean="0">
                <a:solidFill>
                  <a:schemeClr val="tx1"/>
                </a:solidFill>
              </a:rPr>
              <a:t/>
            </a:r>
            <a:br>
              <a:rPr lang="en-US" dirty="0" smtClean="0">
                <a:solidFill>
                  <a:schemeClr val="tx1"/>
                </a:solidFill>
              </a:rPr>
            </a:br>
            <a:r>
              <a:rPr lang="en-US" dirty="0" err="1" smtClean="0">
                <a:solidFill>
                  <a:schemeClr val="tx1"/>
                </a:solidFill>
              </a:rPr>
              <a:t>primario</a:t>
            </a:r>
            <a:r>
              <a:rPr lang="en-US" dirty="0" smtClean="0">
                <a:solidFill>
                  <a:schemeClr val="tx1"/>
                </a:solidFill>
              </a:rPr>
              <a:t> </a:t>
            </a:r>
            <a:r>
              <a:rPr lang="en-US" dirty="0">
                <a:solidFill>
                  <a:schemeClr val="tx1"/>
                </a:solidFill>
              </a:rPr>
              <a:t>vs. </a:t>
            </a:r>
            <a:r>
              <a:rPr lang="en-US" dirty="0" err="1">
                <a:solidFill>
                  <a:schemeClr val="tx1"/>
                </a:solidFill>
              </a:rPr>
              <a:t>secundario</a:t>
            </a:r>
            <a:endParaRPr lang="en-US" sz="3200" b="0" i="0" u="none" strike="noStrike" cap="none" dirty="0">
              <a:solidFill>
                <a:schemeClr val="tx1"/>
              </a:solidFill>
              <a:sym typeface="Calibri"/>
            </a:endParaRPr>
          </a:p>
        </p:txBody>
      </p:sp>
      <p:sp>
        <p:nvSpPr>
          <p:cNvPr id="360" name="Shape 360"/>
          <p:cNvSpPr txBox="1">
            <a:spLocks noGrp="1"/>
          </p:cNvSpPr>
          <p:nvPr>
            <p:ph type="body" idx="1"/>
          </p:nvPr>
        </p:nvSpPr>
        <p:spPr>
          <a:xfrm>
            <a:off x="533400" y="2286000"/>
            <a:ext cx="8077200" cy="41148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Los contenedores primarios deben ser etiquetados siguiendo las pautas del </a:t>
            </a:r>
            <a:r>
              <a:rPr lang="es-ES" sz="2400" dirty="0" err="1"/>
              <a:t>sist</a:t>
            </a:r>
            <a:r>
              <a:rPr lang="es-ES" sz="2400" dirty="0"/>
              <a:t>. GHS:</a:t>
            </a:r>
          </a:p>
          <a:p>
            <a:pPr lvl="1" indent="-342900">
              <a:spcBef>
                <a:spcPts val="0"/>
              </a:spcBef>
              <a:buSzPts val="1920"/>
            </a:pPr>
            <a:r>
              <a:rPr lang="es-ES" sz="2400" dirty="0"/>
              <a:t>Bolsas, barriles, botellas, cajas, latas, cilindros, tambores.</a:t>
            </a:r>
          </a:p>
          <a:p>
            <a:pPr lvl="1" indent="-342900">
              <a:spcBef>
                <a:spcPts val="0"/>
              </a:spcBef>
              <a:buSzPts val="1920"/>
            </a:pPr>
            <a:r>
              <a:rPr lang="es-ES" sz="2400" dirty="0"/>
              <a:t>Recibidos del fabricante.</a:t>
            </a:r>
          </a:p>
          <a:p>
            <a:pPr lvl="0" indent="-342900">
              <a:spcBef>
                <a:spcPts val="0"/>
              </a:spcBef>
              <a:buSzPts val="1920"/>
            </a:pPr>
            <a:r>
              <a:rPr lang="es-ES" sz="2400" dirty="0"/>
              <a:t>Los contenedores secundarios guardan substancias químicas transferidas de contenedores primarios:</a:t>
            </a:r>
          </a:p>
          <a:p>
            <a:pPr lvl="1" indent="-342900">
              <a:spcBef>
                <a:spcPts val="0"/>
              </a:spcBef>
              <a:buSzPts val="1920"/>
            </a:pPr>
            <a:r>
              <a:rPr lang="es-ES" sz="2400" dirty="0"/>
              <a:t>Botellas de aerosol, jarras, tarros.</a:t>
            </a:r>
          </a:p>
          <a:p>
            <a:pPr lvl="1" indent="-342900">
              <a:spcBef>
                <a:spcPts val="0"/>
              </a:spcBef>
              <a:buSzPts val="1920"/>
            </a:pPr>
            <a:r>
              <a:rPr lang="es-ES" sz="2400" dirty="0"/>
              <a:t>Deben cumplir con el sistema GHS excepto:</a:t>
            </a:r>
          </a:p>
          <a:p>
            <a:pPr lvl="1" indent="-342900">
              <a:spcBef>
                <a:spcPts val="0"/>
              </a:spcBef>
              <a:buSzPts val="1920"/>
            </a:pPr>
            <a:r>
              <a:rPr lang="es-ES" sz="2400" dirty="0"/>
              <a:t>Cuando el contenedor permanece dentro del área de trabajo y en posesión del trabajador que lo llenó.</a:t>
            </a:r>
          </a:p>
          <a:p>
            <a:pPr lvl="1" indent="-342900">
              <a:spcBef>
                <a:spcPts val="0"/>
              </a:spcBef>
              <a:buSzPts val="1920"/>
            </a:pPr>
            <a:r>
              <a:rPr lang="es-ES" sz="2400" dirty="0"/>
              <a:t>Cuando el material es usado dentro del turno de trabajo del individuo que lo llenó. </a:t>
            </a:r>
            <a:endParaRPr lang="es-ES"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728787" y="914400"/>
            <a:ext cx="6345237" cy="709612"/>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s-ES" dirty="0">
                <a:solidFill>
                  <a:schemeClr val="tx1"/>
                </a:solidFill>
              </a:rPr>
              <a:t>Sistema Globalmente Armonizado (GHS en inglés)</a:t>
            </a:r>
            <a:endParaRPr lang="en-US" sz="3200" b="0" i="0" u="none" strike="noStrike" cap="none" dirty="0">
              <a:solidFill>
                <a:schemeClr val="tx1"/>
              </a:solidFill>
              <a:sym typeface="Calibri"/>
            </a:endParaRPr>
          </a:p>
        </p:txBody>
      </p:sp>
      <p:pic>
        <p:nvPicPr>
          <p:cNvPr id="366" name="Shape 366" descr="This is an image of the new Globally Harmonized System, or GHS. labels, which are required to be used following the 2012 update to the HazCom Standard. The labels are as follows: &#10;In the top-left corner, Health Hazard, shown as a silhouette of a torso with a starburst forming from beneath the throat, to indicate a carcinogen, mutagenicity, reproductive toxicity, respiratory sensitizer, target organ toxicity, or aspiration toxicity.&#10;&#10;In the top row center, a Flame to denote flammables, pyrophorics, self-heating, self-reactives, organic peroxides, or a substance that emits a flammable gas&#10;&#10;In the top right corner, an Exclamation Mark to designate an irritant (to the skin and eye), skin sensitizer, acute toxicity that is harmful, narcotic effects, respiratory tract irritant, or hazardous to the ozone layer.&#10;&#10;In the center row, left, a Gas Cylinder, to designate gas under pressure.&#10;&#10;In the center row, middle, a test tube spillind drops over a surface, and shown to be eating through the surface, and a test tube shown dripping over an image of hands, to depict Corrosion. These chemicals can cause skin corrosion and burns, eye damage, and corrosion to materials.&#10;&#10;In the center row, right, an Exploding Bomb, to designate explosives, self-reactives, and organic peroxides&#10;&#10;In the lower left corner, a Flame Over a Circle, to designate oxidizers&#10;&#10;In the bottom, center, a barren tree and a dead fish in the water to depict Environmental Hazard&#10;&#10;In the bottom left corner, a Skull over Crossbones, to depict acute toxicity that is fatal or tocix" title="The GHS Label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5153025" y="2352675"/>
            <a:ext cx="3295650" cy="4114800"/>
          </a:xfrm>
          <a:prstGeom prst="rect">
            <a:avLst/>
          </a:prstGeom>
          <a:noFill/>
          <a:ln>
            <a:noFill/>
          </a:ln>
        </p:spPr>
      </p:pic>
      <p:sp>
        <p:nvSpPr>
          <p:cNvPr id="367" name="Shape 367"/>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32</a:t>
            </a:fld>
            <a:endParaRPr lang="en-US" sz="1200" b="0" i="0" u="none" dirty="0">
              <a:solidFill>
                <a:schemeClr val="tx1"/>
              </a:solidFill>
              <a:latin typeface="Arial"/>
              <a:ea typeface="Arial"/>
              <a:cs typeface="Arial"/>
              <a:sym typeface="Arial"/>
            </a:endParaRPr>
          </a:p>
        </p:txBody>
      </p:sp>
      <p:sp>
        <p:nvSpPr>
          <p:cNvPr id="369" name="Shape 369"/>
          <p:cNvSpPr txBox="1"/>
          <p:nvPr/>
        </p:nvSpPr>
        <p:spPr>
          <a:xfrm>
            <a:off x="496887" y="2352675"/>
            <a:ext cx="4656137" cy="4276725"/>
          </a:xfrm>
          <a:prstGeom prst="rect">
            <a:avLst/>
          </a:prstGeom>
          <a:noFill/>
          <a:ln>
            <a:noFill/>
          </a:ln>
        </p:spPr>
        <p:txBody>
          <a:bodyPr wrap="square" lIns="91425" tIns="45700" rIns="91425" bIns="45700" anchor="t" anchorCtr="0">
            <a:noAutofit/>
          </a:bodyPr>
          <a:lstStyle/>
          <a:p>
            <a:pPr marL="342900" lvl="0" indent="-342900">
              <a:buClr>
                <a:schemeClr val="accent1"/>
              </a:buClr>
              <a:buSzPts val="1920"/>
              <a:buFont typeface="Noto Sans Symbols"/>
              <a:buChar char="▶"/>
            </a:pPr>
            <a:r>
              <a:rPr lang="es-ES" sz="2400" dirty="0">
                <a:solidFill>
                  <a:srgbClr val="404040"/>
                </a:solidFill>
                <a:latin typeface="Calibri"/>
                <a:ea typeface="Calibri"/>
                <a:cs typeface="Calibri"/>
                <a:sym typeface="Calibri"/>
              </a:rPr>
              <a:t>Sistema Globalmente Armonizado (GHS en inglés)</a:t>
            </a:r>
          </a:p>
          <a:p>
            <a:pPr marL="342900" lvl="0" indent="-342900">
              <a:buClr>
                <a:schemeClr val="accent1"/>
              </a:buClr>
              <a:buSzPts val="1920"/>
              <a:buFont typeface="Noto Sans Symbols"/>
              <a:buChar char="▶"/>
            </a:pPr>
            <a:r>
              <a:rPr lang="es-ES" sz="2400" dirty="0">
                <a:solidFill>
                  <a:srgbClr val="404040"/>
                </a:solidFill>
                <a:latin typeface="Calibri"/>
                <a:ea typeface="Calibri"/>
                <a:cs typeface="Calibri"/>
                <a:sym typeface="Calibri"/>
              </a:rPr>
              <a:t>El propósito del GHS es uniformar en todo el mundo la forma de comunicar los peligros.</a:t>
            </a:r>
          </a:p>
          <a:p>
            <a:pPr marL="342900" lvl="0" indent="-342900">
              <a:buClr>
                <a:schemeClr val="accent1"/>
              </a:buClr>
              <a:buSzPts val="1920"/>
              <a:buFont typeface="Noto Sans Symbols"/>
              <a:buChar char="▶"/>
            </a:pPr>
            <a:r>
              <a:rPr lang="es-ES" sz="2400" dirty="0">
                <a:solidFill>
                  <a:srgbClr val="404040"/>
                </a:solidFill>
                <a:latin typeface="Calibri"/>
                <a:ea typeface="Calibri"/>
                <a:cs typeface="Calibri"/>
                <a:sym typeface="Calibri"/>
              </a:rPr>
              <a:t>La norma de la OSHA </a:t>
            </a:r>
            <a:r>
              <a:rPr lang="es-ES" sz="2400" dirty="0" err="1">
                <a:solidFill>
                  <a:srgbClr val="404040"/>
                </a:solidFill>
                <a:latin typeface="Calibri"/>
                <a:ea typeface="Calibri"/>
                <a:cs typeface="Calibri"/>
                <a:sym typeface="Calibri"/>
              </a:rPr>
              <a:t>HazCom</a:t>
            </a:r>
            <a:r>
              <a:rPr lang="es-ES" sz="2400" dirty="0">
                <a:solidFill>
                  <a:srgbClr val="404040"/>
                </a:solidFill>
                <a:latin typeface="Calibri"/>
                <a:ea typeface="Calibri"/>
                <a:cs typeface="Calibri"/>
                <a:sym typeface="Calibri"/>
              </a:rPr>
              <a:t> para comunicar los peligros incorpora las clasificaciones y etiquetado del sistema GHS.</a:t>
            </a:r>
          </a:p>
          <a:p>
            <a:pPr marL="342900" lvl="0" indent="-342900">
              <a:buClr>
                <a:schemeClr val="accent1"/>
              </a:buClr>
              <a:buSzPts val="1920"/>
              <a:buFont typeface="Noto Sans Symbols"/>
              <a:buChar char="▶"/>
            </a:pPr>
            <a:r>
              <a:rPr lang="es-ES" sz="2400" dirty="0">
                <a:solidFill>
                  <a:srgbClr val="404040"/>
                </a:solidFill>
                <a:latin typeface="Calibri"/>
                <a:ea typeface="Calibri"/>
                <a:cs typeface="Calibri"/>
                <a:sym typeface="Calibri"/>
              </a:rPr>
              <a:t>Las nuevas hojas de datos SDS deben incorporar el sistema GHS.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1047750" y="679450"/>
            <a:ext cx="7772400" cy="1144587"/>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s-ES" dirty="0">
                <a:solidFill>
                  <a:schemeClr val="tx1"/>
                </a:solidFill>
              </a:rPr>
              <a:t>Las hojas de datos para seguridad (SDS)</a:t>
            </a:r>
            <a:endParaRPr lang="en-US" sz="3200" b="0" i="0" u="none" strike="noStrike" cap="none" dirty="0">
              <a:solidFill>
                <a:schemeClr val="tx1"/>
              </a:solidFill>
              <a:sym typeface="Calibri"/>
            </a:endParaRPr>
          </a:p>
        </p:txBody>
      </p:sp>
      <p:sp>
        <p:nvSpPr>
          <p:cNvPr id="375" name="Shape 375"/>
          <p:cNvSpPr txBox="1">
            <a:spLocks noGrp="1"/>
          </p:cNvSpPr>
          <p:nvPr>
            <p:ph type="body" idx="1"/>
          </p:nvPr>
        </p:nvSpPr>
        <p:spPr>
          <a:xfrm>
            <a:off x="573087" y="2430462"/>
            <a:ext cx="7896225" cy="3657600"/>
          </a:xfrm>
          <a:prstGeom prst="rect">
            <a:avLst/>
          </a:prstGeom>
          <a:noFill/>
          <a:ln>
            <a:noFill/>
          </a:ln>
        </p:spPr>
        <p:txBody>
          <a:bodyPr wrap="square" lIns="91425" tIns="45700" rIns="91425" bIns="45700" anchor="t" anchorCtr="0">
            <a:noAutofit/>
          </a:bodyPr>
          <a:lstStyle/>
          <a:p>
            <a:pPr lvl="0" indent="-342900">
              <a:lnSpc>
                <a:spcPct val="90000"/>
              </a:lnSpc>
              <a:spcBef>
                <a:spcPts val="0"/>
              </a:spcBef>
              <a:buSzPts val="1920"/>
            </a:pPr>
            <a:r>
              <a:rPr lang="es-ES" sz="2800" dirty="0"/>
              <a:t>Son preparadas por el fabricante o importador del producto químico.</a:t>
            </a:r>
          </a:p>
          <a:p>
            <a:pPr lvl="0" indent="-342900">
              <a:lnSpc>
                <a:spcPct val="90000"/>
              </a:lnSpc>
              <a:spcBef>
                <a:spcPts val="0"/>
              </a:spcBef>
              <a:buSzPts val="1920"/>
            </a:pPr>
            <a:r>
              <a:rPr lang="es-ES" sz="2800" dirty="0"/>
              <a:t>Deben describir:</a:t>
            </a:r>
          </a:p>
          <a:p>
            <a:pPr lvl="1" indent="-342900">
              <a:lnSpc>
                <a:spcPct val="90000"/>
              </a:lnSpc>
              <a:spcBef>
                <a:spcPts val="0"/>
              </a:spcBef>
              <a:buSzPts val="1920"/>
            </a:pPr>
            <a:r>
              <a:rPr lang="es-ES" sz="2400" dirty="0"/>
              <a:t>Sus peligros físicos, tales como: de incendio y de explosión.</a:t>
            </a:r>
          </a:p>
          <a:p>
            <a:pPr lvl="1" indent="-342900">
              <a:lnSpc>
                <a:spcPct val="90000"/>
              </a:lnSpc>
              <a:spcBef>
                <a:spcPts val="0"/>
              </a:spcBef>
              <a:buSzPts val="1920"/>
            </a:pPr>
            <a:r>
              <a:rPr lang="es-ES" sz="2400" dirty="0"/>
              <a:t>Sus peligros para la salud, tales como: signos de exposición.</a:t>
            </a:r>
          </a:p>
          <a:p>
            <a:pPr lvl="1" indent="-342900">
              <a:lnSpc>
                <a:spcPct val="90000"/>
              </a:lnSpc>
              <a:spcBef>
                <a:spcPts val="0"/>
              </a:spcBef>
              <a:buSzPts val="1920"/>
            </a:pPr>
            <a:r>
              <a:rPr lang="es-ES" sz="2400" dirty="0"/>
              <a:t>Las vías de exposición.</a:t>
            </a:r>
          </a:p>
          <a:p>
            <a:pPr lvl="1" indent="-342900">
              <a:lnSpc>
                <a:spcPct val="90000"/>
              </a:lnSpc>
              <a:spcBef>
                <a:spcPts val="0"/>
              </a:spcBef>
              <a:buSzPts val="1920"/>
            </a:pPr>
            <a:r>
              <a:rPr lang="es-ES" sz="2400" dirty="0"/>
              <a:t>Las precauciones para el manejo y uso a salvo.</a:t>
            </a:r>
          </a:p>
          <a:p>
            <a:pPr lvl="1" indent="-342900">
              <a:lnSpc>
                <a:spcPct val="90000"/>
              </a:lnSpc>
              <a:spcBef>
                <a:spcPts val="0"/>
              </a:spcBef>
              <a:buSzPts val="1920"/>
            </a:pPr>
            <a:r>
              <a:rPr lang="es-ES" sz="2400" dirty="0"/>
              <a:t>Los procedimientos de emergencia y primeros auxilios.</a:t>
            </a:r>
          </a:p>
          <a:p>
            <a:pPr lvl="1" indent="-342900">
              <a:lnSpc>
                <a:spcPct val="90000"/>
              </a:lnSpc>
              <a:spcBef>
                <a:spcPts val="0"/>
              </a:spcBef>
              <a:buSzPts val="1920"/>
            </a:pPr>
            <a:r>
              <a:rPr lang="es-ES" sz="2400" dirty="0"/>
              <a:t>Las medidas de control.</a:t>
            </a:r>
          </a:p>
        </p:txBody>
      </p:sp>
      <p:sp>
        <p:nvSpPr>
          <p:cNvPr id="376" name="Shape 376"/>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33</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900906" y="679450"/>
            <a:ext cx="7772400" cy="1144587"/>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s-ES" dirty="0">
                <a:solidFill>
                  <a:schemeClr val="tx1"/>
                </a:solidFill>
              </a:rPr>
              <a:t>Las hojas de datos para seguridad (cont.)</a:t>
            </a:r>
            <a:endParaRPr lang="en-US" sz="3200" b="0" i="0" u="none" strike="noStrike" cap="none" dirty="0">
              <a:solidFill>
                <a:schemeClr val="tx1"/>
              </a:solidFill>
              <a:sym typeface="Calibri"/>
            </a:endParaRPr>
          </a:p>
        </p:txBody>
      </p:sp>
      <p:sp>
        <p:nvSpPr>
          <p:cNvPr id="383" name="Shape 383"/>
          <p:cNvSpPr txBox="1">
            <a:spLocks noGrp="1"/>
          </p:cNvSpPr>
          <p:nvPr>
            <p:ph type="body" idx="1"/>
          </p:nvPr>
        </p:nvSpPr>
        <p:spPr>
          <a:xfrm>
            <a:off x="679450" y="2362200"/>
            <a:ext cx="8215312" cy="42672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Deben estar en inglés e incluir información sobre la identidad química específica y los nombres comunes.</a:t>
            </a:r>
          </a:p>
          <a:p>
            <a:pPr lvl="0" indent="-342900">
              <a:spcBef>
                <a:spcPts val="0"/>
              </a:spcBef>
              <a:buSzPts val="1920"/>
            </a:pPr>
            <a:r>
              <a:rPr lang="es-ES" sz="2400" dirty="0"/>
              <a:t>Deben proporcionar información sobre:</a:t>
            </a:r>
          </a:p>
          <a:p>
            <a:pPr lvl="1" indent="-342900">
              <a:spcBef>
                <a:spcPts val="0"/>
              </a:spcBef>
              <a:buSzPts val="1920"/>
            </a:pPr>
            <a:r>
              <a:rPr lang="es-ES" sz="2200" dirty="0"/>
              <a:t>Las características físicas y químicas.</a:t>
            </a:r>
          </a:p>
          <a:p>
            <a:pPr lvl="1" indent="-342900">
              <a:spcBef>
                <a:spcPts val="0"/>
              </a:spcBef>
              <a:buSzPts val="1920"/>
            </a:pPr>
            <a:r>
              <a:rPr lang="es-ES" sz="2200" dirty="0"/>
              <a:t>Los efectos para la salud.</a:t>
            </a:r>
          </a:p>
          <a:p>
            <a:pPr lvl="1" indent="-342900">
              <a:spcBef>
                <a:spcPts val="0"/>
              </a:spcBef>
              <a:buSzPts val="1920"/>
            </a:pPr>
            <a:r>
              <a:rPr lang="es-ES" sz="2200" dirty="0"/>
              <a:t>Los límites de exposición.</a:t>
            </a:r>
          </a:p>
          <a:p>
            <a:pPr lvl="1" indent="-342900">
              <a:spcBef>
                <a:spcPts val="0"/>
              </a:spcBef>
              <a:buSzPts val="1920"/>
            </a:pPr>
            <a:r>
              <a:rPr lang="es-ES" sz="2200" dirty="0"/>
              <a:t>Si es que causan cáncer (</a:t>
            </a:r>
            <a:r>
              <a:rPr lang="es-ES" sz="2200" dirty="0" err="1"/>
              <a:t>carcinogenicidad</a:t>
            </a:r>
            <a:r>
              <a:rPr lang="es-ES" sz="2200" dirty="0"/>
              <a:t>).</a:t>
            </a:r>
          </a:p>
          <a:p>
            <a:pPr lvl="1" indent="-342900">
              <a:spcBef>
                <a:spcPts val="0"/>
              </a:spcBef>
              <a:buSzPts val="1920"/>
            </a:pPr>
            <a:r>
              <a:rPr lang="es-ES" sz="2200" dirty="0"/>
              <a:t>Identificación (nombre, dirección y número de teléfono) de la organización responsable de preparar la hoja.</a:t>
            </a:r>
          </a:p>
          <a:p>
            <a:pPr lvl="0" indent="-342900">
              <a:spcBef>
                <a:spcPts val="0"/>
              </a:spcBef>
              <a:buSzPts val="1920"/>
            </a:pPr>
            <a:r>
              <a:rPr lang="es-ES" sz="2400" dirty="0"/>
              <a:t>Debe estar fácilmente disponible a los empleados en su área de trabajo.</a:t>
            </a:r>
          </a:p>
          <a:p>
            <a:pPr marL="342900" marR="0" lvl="0" indent="-342900" algn="l" rtl="0">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384" name="Shape 38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34</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819150" y="685800"/>
            <a:ext cx="9467850" cy="1144587"/>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s-ES" dirty="0">
                <a:solidFill>
                  <a:schemeClr val="tx1"/>
                </a:solidFill>
              </a:rPr>
              <a:t>Las hojas de datos para seguridad </a:t>
            </a:r>
            <a:r>
              <a:rPr lang="es-ES" dirty="0" smtClean="0">
                <a:solidFill>
                  <a:schemeClr val="tx1"/>
                </a:solidFill>
              </a:rPr>
              <a:t>( cont</a:t>
            </a:r>
            <a:r>
              <a:rPr lang="es-ES" dirty="0">
                <a:solidFill>
                  <a:schemeClr val="tx1"/>
                </a:solidFill>
              </a:rPr>
              <a:t>.)</a:t>
            </a:r>
            <a:endParaRPr lang="en-US" sz="3200" b="0" i="0" u="none" strike="noStrike" cap="none" dirty="0">
              <a:solidFill>
                <a:schemeClr val="tx1"/>
              </a:solidFill>
              <a:sym typeface="Calibri"/>
            </a:endParaRPr>
          </a:p>
        </p:txBody>
      </p:sp>
      <p:sp>
        <p:nvSpPr>
          <p:cNvPr id="391" name="Shape 391"/>
          <p:cNvSpPr txBox="1">
            <a:spLocks noGrp="1"/>
          </p:cNvSpPr>
          <p:nvPr>
            <p:ph type="body" idx="1"/>
          </p:nvPr>
        </p:nvSpPr>
        <p:spPr>
          <a:xfrm>
            <a:off x="533400" y="2514600"/>
            <a:ext cx="4876800" cy="41148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Si no se ha recibido ninguna hoja SDS respecto a una substancia peligrosa, el empleador debe comunicarse con el abastecedor o el fabricante o el importador, para obtener una, y mantener un registro del contacto.</a:t>
            </a:r>
          </a:p>
          <a:p>
            <a:pPr lvl="0" indent="-342900">
              <a:spcBef>
                <a:spcPts val="0"/>
              </a:spcBef>
              <a:buSzPts val="1920"/>
            </a:pPr>
            <a:r>
              <a:rPr lang="es-ES" sz="2400" dirty="0"/>
              <a:t>Desde 2012, las SDS tienen un nuevo formato y requisitos.</a:t>
            </a:r>
          </a:p>
        </p:txBody>
      </p:sp>
      <p:sp>
        <p:nvSpPr>
          <p:cNvPr id="392" name="Shape 392"/>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35</a:t>
            </a:fld>
            <a:endParaRPr lang="en-US" sz="1200" b="0" i="0" u="none" dirty="0">
              <a:solidFill>
                <a:schemeClr val="tx1"/>
              </a:solidFill>
              <a:latin typeface="Arial"/>
              <a:ea typeface="Arial"/>
              <a:cs typeface="Arial"/>
              <a:sym typeface="Arial"/>
            </a:endParaRPr>
          </a:p>
        </p:txBody>
      </p:sp>
      <p:pic>
        <p:nvPicPr>
          <p:cNvPr id="393" name="Shape 393" descr="An example of a Safety Data Sheet, this one of a product designated as &quot;Solvent Wipe #120&quot; " title="Safety Data Sheet Exampl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91200" y="2286000"/>
            <a:ext cx="3062287" cy="39941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857363" y="679450"/>
            <a:ext cx="7772400" cy="1144587"/>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s-ES" smtClean="0">
                <a:solidFill>
                  <a:schemeClr val="tx1"/>
                </a:solidFill>
              </a:rPr>
              <a:t> Las </a:t>
            </a:r>
            <a:r>
              <a:rPr lang="es-ES" dirty="0">
                <a:solidFill>
                  <a:schemeClr val="tx1"/>
                </a:solidFill>
              </a:rPr>
              <a:t>hojas de datos para seguridad (cont.)</a:t>
            </a:r>
            <a:endParaRPr lang="en-US" sz="3200" b="0" i="0" u="none" strike="noStrike" cap="none" dirty="0">
              <a:solidFill>
                <a:schemeClr val="tx1"/>
              </a:solidFill>
              <a:sym typeface="Calibri"/>
            </a:endParaRPr>
          </a:p>
        </p:txBody>
      </p:sp>
      <p:sp>
        <p:nvSpPr>
          <p:cNvPr id="383" name="Shape 383"/>
          <p:cNvSpPr txBox="1">
            <a:spLocks noGrp="1"/>
          </p:cNvSpPr>
          <p:nvPr>
            <p:ph type="body" idx="1"/>
          </p:nvPr>
        </p:nvSpPr>
        <p:spPr>
          <a:xfrm>
            <a:off x="635907" y="2096293"/>
            <a:ext cx="8215312" cy="4267200"/>
          </a:xfrm>
          <a:prstGeom prst="rect">
            <a:avLst/>
          </a:prstGeom>
          <a:noFill/>
          <a:ln>
            <a:noFill/>
          </a:ln>
        </p:spPr>
        <p:txBody>
          <a:bodyPr wrap="square" lIns="91425" tIns="45700" rIns="91425" bIns="45700" anchor="t" anchorCtr="0">
            <a:noAutofit/>
          </a:bodyPr>
          <a:lstStyle/>
          <a:p>
            <a:pPr marL="514350" indent="-514350">
              <a:spcBef>
                <a:spcPts val="0"/>
              </a:spcBef>
              <a:buFont typeface="+mj-lt"/>
              <a:buAutoNum type="arabicPeriod"/>
              <a:defRPr/>
            </a:pPr>
            <a:r>
              <a:rPr lang="es-ES" dirty="0"/>
              <a:t>Identificación (producto, fabricante, contacto)</a:t>
            </a:r>
          </a:p>
          <a:p>
            <a:pPr marL="514350" indent="-514350">
              <a:spcBef>
                <a:spcPts val="0"/>
              </a:spcBef>
              <a:buFont typeface="+mj-lt"/>
              <a:buAutoNum type="arabicPeriod"/>
              <a:defRPr/>
            </a:pPr>
            <a:r>
              <a:rPr lang="es-ES" dirty="0"/>
              <a:t>Identificación de peligros</a:t>
            </a:r>
          </a:p>
          <a:p>
            <a:pPr marL="514350" indent="-514350">
              <a:spcBef>
                <a:spcPts val="0"/>
              </a:spcBef>
              <a:buFont typeface="+mj-lt"/>
              <a:buAutoNum type="arabicPeriod"/>
              <a:defRPr/>
            </a:pPr>
            <a:r>
              <a:rPr lang="es-ES" dirty="0"/>
              <a:t>Ingredientes</a:t>
            </a:r>
          </a:p>
          <a:p>
            <a:pPr marL="514350" indent="-514350">
              <a:spcBef>
                <a:spcPts val="0"/>
              </a:spcBef>
              <a:buFont typeface="+mj-lt"/>
              <a:buAutoNum type="arabicPeriod"/>
              <a:defRPr/>
            </a:pPr>
            <a:r>
              <a:rPr lang="es-ES" dirty="0"/>
              <a:t>Medidas de primeros auxilios</a:t>
            </a:r>
          </a:p>
          <a:p>
            <a:pPr marL="514350" indent="-514350">
              <a:spcBef>
                <a:spcPts val="0"/>
              </a:spcBef>
              <a:buFont typeface="+mj-lt"/>
              <a:buAutoNum type="arabicPeriod"/>
              <a:defRPr/>
            </a:pPr>
            <a:r>
              <a:rPr lang="es-ES" dirty="0"/>
              <a:t>Medidas contra incendios</a:t>
            </a:r>
          </a:p>
          <a:p>
            <a:pPr marL="514350" indent="-514350">
              <a:spcBef>
                <a:spcPts val="0"/>
              </a:spcBef>
              <a:buFont typeface="+mj-lt"/>
              <a:buAutoNum type="arabicPeriod"/>
              <a:defRPr/>
            </a:pPr>
            <a:r>
              <a:rPr lang="es-ES" dirty="0"/>
              <a:t>Medidas contra fugas accidentales</a:t>
            </a:r>
          </a:p>
          <a:p>
            <a:pPr marL="514350" indent="-514350">
              <a:spcBef>
                <a:spcPts val="0"/>
              </a:spcBef>
              <a:buFont typeface="+mj-lt"/>
              <a:buAutoNum type="arabicPeriod"/>
              <a:defRPr/>
            </a:pPr>
            <a:r>
              <a:rPr lang="es-ES" dirty="0"/>
              <a:t>Manejo y almacenamiento</a:t>
            </a:r>
          </a:p>
          <a:p>
            <a:pPr marL="514350" indent="-514350">
              <a:spcBef>
                <a:spcPts val="0"/>
              </a:spcBef>
              <a:buFont typeface="+mj-lt"/>
              <a:buAutoNum type="arabicPeriod"/>
              <a:defRPr/>
            </a:pPr>
            <a:r>
              <a:rPr lang="es-ES" dirty="0"/>
              <a:t>Controles para la exposición / protección personal</a:t>
            </a:r>
          </a:p>
          <a:p>
            <a:pPr marL="514350" indent="-514350">
              <a:spcBef>
                <a:spcPts val="0"/>
              </a:spcBef>
              <a:buFont typeface="+mj-lt"/>
              <a:buAutoNum type="arabicPeriod"/>
              <a:defRPr/>
            </a:pPr>
            <a:r>
              <a:rPr lang="es-ES" dirty="0"/>
              <a:t>Propiedades físicas y químicas</a:t>
            </a:r>
          </a:p>
          <a:p>
            <a:pPr marL="514350" indent="-514350">
              <a:spcBef>
                <a:spcPts val="0"/>
              </a:spcBef>
              <a:buFont typeface="+mj-lt"/>
              <a:buAutoNum type="arabicPeriod"/>
              <a:defRPr/>
            </a:pPr>
            <a:r>
              <a:rPr lang="es-ES" dirty="0"/>
              <a:t>Estabilidad y reactividad</a:t>
            </a:r>
          </a:p>
          <a:p>
            <a:pPr marL="514350" indent="-514350">
              <a:spcBef>
                <a:spcPts val="0"/>
              </a:spcBef>
              <a:buFont typeface="+mj-lt"/>
              <a:buAutoNum type="arabicPeriod"/>
              <a:defRPr/>
            </a:pPr>
            <a:r>
              <a:rPr lang="es-ES" dirty="0"/>
              <a:t>Información toxicológica</a:t>
            </a:r>
          </a:p>
          <a:p>
            <a:pPr marL="514350" indent="-514350">
              <a:spcBef>
                <a:spcPts val="0"/>
              </a:spcBef>
              <a:buFont typeface="+mj-lt"/>
              <a:buAutoNum type="arabicPeriod"/>
              <a:defRPr/>
            </a:pPr>
            <a:r>
              <a:rPr lang="es-ES" dirty="0"/>
              <a:t>Información ecológica (no obligatoria)</a:t>
            </a:r>
          </a:p>
          <a:p>
            <a:pPr marL="514350" indent="-514350">
              <a:spcBef>
                <a:spcPts val="0"/>
              </a:spcBef>
              <a:buFont typeface="+mj-lt"/>
              <a:buAutoNum type="arabicPeriod"/>
              <a:defRPr/>
            </a:pPr>
            <a:r>
              <a:rPr lang="es-ES" dirty="0"/>
              <a:t>Consideraciones al desecharlo (no obligatorias)</a:t>
            </a:r>
          </a:p>
          <a:p>
            <a:pPr marL="514350" indent="-514350">
              <a:spcBef>
                <a:spcPts val="0"/>
              </a:spcBef>
              <a:buFont typeface="+mj-lt"/>
              <a:buAutoNum type="arabicPeriod"/>
              <a:defRPr/>
            </a:pPr>
            <a:r>
              <a:rPr lang="es-ES" dirty="0"/>
              <a:t>Información para transportarlo (no obligatoria)</a:t>
            </a:r>
          </a:p>
          <a:p>
            <a:pPr marL="514350" indent="-514350">
              <a:spcBef>
                <a:spcPts val="0"/>
              </a:spcBef>
              <a:buFont typeface="+mj-lt"/>
              <a:buAutoNum type="arabicPeriod"/>
              <a:defRPr/>
            </a:pPr>
            <a:r>
              <a:rPr lang="es-ES" dirty="0"/>
              <a:t>Información regulatoria (no obligatoria)</a:t>
            </a:r>
          </a:p>
          <a:p>
            <a:pPr marL="514350" indent="-514350">
              <a:spcBef>
                <a:spcPts val="0"/>
              </a:spcBef>
              <a:buFont typeface="+mj-lt"/>
              <a:buAutoNum type="arabicPeriod"/>
              <a:defRPr/>
            </a:pPr>
            <a:r>
              <a:rPr lang="es-ES" dirty="0"/>
              <a:t>Otra información</a:t>
            </a:r>
          </a:p>
          <a:p>
            <a:pPr>
              <a:spcBef>
                <a:spcPts val="0"/>
              </a:spcBef>
              <a:defRPr/>
            </a:pPr>
            <a:endParaRPr lang="en-US" dirty="0"/>
          </a:p>
          <a:p>
            <a:pPr marL="342900" marR="0" lvl="0" indent="-342900" algn="l" rtl="0">
              <a:spcBef>
                <a:spcPts val="0"/>
              </a:spcBef>
              <a:spcAft>
                <a:spcPts val="0"/>
              </a:spcAft>
              <a:buClr>
                <a:schemeClr val="accent1"/>
              </a:buClr>
              <a:buSzPts val="1920"/>
              <a:buFont typeface="Noto Sans Symbols"/>
              <a:buNone/>
            </a:pPr>
            <a:endParaRPr b="0" i="0" u="none" dirty="0">
              <a:solidFill>
                <a:srgbClr val="404040"/>
              </a:solidFill>
              <a:sym typeface="Calibri"/>
            </a:endParaRPr>
          </a:p>
        </p:txBody>
      </p:sp>
      <p:sp>
        <p:nvSpPr>
          <p:cNvPr id="384" name="Shape 38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36</a:t>
            </a:fld>
            <a:endParaRPr lang="en-US" sz="1200" b="0" i="0" u="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4173464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696912" y="609600"/>
            <a:ext cx="7772400" cy="1144587"/>
          </a:xfrm>
          <a:prstGeom prst="rect">
            <a:avLst/>
          </a:prstGeom>
          <a:noFill/>
          <a:ln>
            <a:noFill/>
          </a:ln>
        </p:spPr>
        <p:txBody>
          <a:bodyPr wrap="square" lIns="91425" tIns="45700" rIns="91425" bIns="45700" anchor="ctr" anchorCtr="0">
            <a:noAutofit/>
          </a:bodyPr>
          <a:lstStyle/>
          <a:p>
            <a:pPr lvl="0" indent="-203200" algn="ctr">
              <a:buClr>
                <a:schemeClr val="lt1"/>
              </a:buClr>
              <a:buSzPts val="3200"/>
            </a:pPr>
            <a:r>
              <a:rPr lang="en-US" dirty="0" err="1">
                <a:solidFill>
                  <a:schemeClr val="tx1"/>
                </a:solidFill>
              </a:rPr>
              <a:t>Resumen</a:t>
            </a:r>
            <a:endParaRPr lang="en-US" sz="3200" b="0" i="0" u="none" strike="noStrike" cap="none" dirty="0">
              <a:solidFill>
                <a:schemeClr val="tx1"/>
              </a:solidFill>
              <a:sym typeface="Calibri"/>
            </a:endParaRPr>
          </a:p>
        </p:txBody>
      </p:sp>
      <p:sp>
        <p:nvSpPr>
          <p:cNvPr id="400" name="Shape 400"/>
          <p:cNvSpPr txBox="1">
            <a:spLocks noGrp="1"/>
          </p:cNvSpPr>
          <p:nvPr>
            <p:ph type="body" idx="1"/>
          </p:nvPr>
        </p:nvSpPr>
        <p:spPr>
          <a:xfrm>
            <a:off x="533400" y="2286000"/>
            <a:ext cx="7772400" cy="41148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La Norma de la OSHA sobre Comunicación de los Peligros (</a:t>
            </a:r>
            <a:r>
              <a:rPr lang="es-ES" sz="2400" dirty="0" err="1"/>
              <a:t>HazCom</a:t>
            </a:r>
            <a:r>
              <a:rPr lang="es-ES" sz="2400" dirty="0"/>
              <a:t>) está basada en un concepto simple, que es que los empleados tienen la necesidad y el derecho de conocer los peligros y las identidades de las substancias químicas a las que están expuestos cuando están trabajando.</a:t>
            </a:r>
          </a:p>
          <a:p>
            <a:pPr lvl="0" indent="-342900">
              <a:spcBef>
                <a:spcPts val="0"/>
              </a:spcBef>
              <a:buSzPts val="1920"/>
            </a:pPr>
            <a:r>
              <a:rPr lang="es-ES" sz="2400" dirty="0"/>
              <a:t>Asimismo, los empleados necesitan saber qué medidas protectoras hay para evitar que ocurran efectos adversos.</a:t>
            </a:r>
          </a:p>
          <a:p>
            <a:pPr lvl="0" indent="-342900">
              <a:spcBef>
                <a:spcPts val="0"/>
              </a:spcBef>
              <a:buSzPts val="1920"/>
            </a:pPr>
            <a:r>
              <a:rPr lang="es-ES" sz="2400" dirty="0"/>
              <a:t>Informar de una lesión o incidente está protegido por ley.</a:t>
            </a:r>
          </a:p>
          <a:p>
            <a:pPr lvl="0" indent="-342900">
              <a:spcBef>
                <a:spcPts val="0"/>
              </a:spcBef>
              <a:buSzPts val="1920"/>
            </a:pPr>
            <a:r>
              <a:rPr lang="es-ES" sz="2400" dirty="0"/>
              <a:t>Las acciones disciplinarias contra un empleado por reportar una lesión o incidente es una violación a la ley OSH (ley de seguridad y salud ocupacionales).</a:t>
            </a:r>
          </a:p>
          <a:p>
            <a:pPr marL="342900" marR="0" lvl="0" indent="-342900" algn="l" rtl="0">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401" name="Shape 401"/>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37</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696912" y="609600"/>
            <a:ext cx="7772400" cy="1144587"/>
          </a:xfrm>
          <a:prstGeom prst="rect">
            <a:avLst/>
          </a:prstGeom>
          <a:noFill/>
          <a:ln>
            <a:noFill/>
          </a:ln>
        </p:spPr>
        <p:txBody>
          <a:bodyPr wrap="square" lIns="91425" tIns="45700" rIns="91425" bIns="45700" anchor="ctr" anchorCtr="0">
            <a:noAutofit/>
          </a:bodyPr>
          <a:lstStyle/>
          <a:p>
            <a:pPr lvl="0" indent="-203200" algn="ctr">
              <a:buClr>
                <a:schemeClr val="lt1"/>
              </a:buClr>
              <a:buSzPts val="3200"/>
            </a:pPr>
            <a:r>
              <a:rPr lang="en-US" dirty="0" err="1">
                <a:solidFill>
                  <a:schemeClr val="tx1"/>
                </a:solidFill>
              </a:rPr>
              <a:t>Actividad</a:t>
            </a:r>
            <a:endParaRPr lang="en-US" sz="3200" b="0" i="0" u="none" strike="noStrike" cap="none" dirty="0">
              <a:solidFill>
                <a:schemeClr val="tx1"/>
              </a:solidFill>
              <a:sym typeface="Calibri"/>
            </a:endParaRPr>
          </a:p>
        </p:txBody>
      </p:sp>
      <p:sp>
        <p:nvSpPr>
          <p:cNvPr id="400" name="Shape 400"/>
          <p:cNvSpPr txBox="1">
            <a:spLocks noGrp="1"/>
          </p:cNvSpPr>
          <p:nvPr>
            <p:ph type="body" idx="1"/>
          </p:nvPr>
        </p:nvSpPr>
        <p:spPr>
          <a:xfrm>
            <a:off x="1788160" y="3088640"/>
            <a:ext cx="5303520" cy="19304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Por favor consulte las instrucciones del Ejercicio de Mapeo de los Peligros</a:t>
            </a:r>
            <a:endParaRPr sz="2400" b="0" i="0" u="none" dirty="0">
              <a:solidFill>
                <a:srgbClr val="404040"/>
              </a:solidFill>
              <a:latin typeface="Calibri"/>
              <a:ea typeface="Calibri"/>
              <a:cs typeface="Calibri"/>
              <a:sym typeface="Calibri"/>
            </a:endParaRPr>
          </a:p>
        </p:txBody>
      </p:sp>
      <p:sp>
        <p:nvSpPr>
          <p:cNvPr id="401" name="Shape 401"/>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38</a:t>
            </a:fld>
            <a:endParaRPr lang="en-US" sz="1200" b="0" i="0" u="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2265980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2874962" y="838200"/>
            <a:ext cx="6345237" cy="709612"/>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n-US" dirty="0" err="1">
                <a:solidFill>
                  <a:schemeClr val="tx1"/>
                </a:solidFill>
              </a:rPr>
              <a:t>Reconocimientos</a:t>
            </a:r>
            <a:endParaRPr lang="en-US" sz="3200" b="0" i="0" u="none" strike="noStrike" cap="none" dirty="0">
              <a:solidFill>
                <a:schemeClr val="tx1"/>
              </a:solidFill>
              <a:sym typeface="Calibri"/>
            </a:endParaRPr>
          </a:p>
        </p:txBody>
      </p:sp>
      <p:sp>
        <p:nvSpPr>
          <p:cNvPr id="432" name="Shape 432"/>
          <p:cNvSpPr txBox="1">
            <a:spLocks noGrp="1"/>
          </p:cNvSpPr>
          <p:nvPr>
            <p:ph type="body" idx="1"/>
          </p:nvPr>
        </p:nvSpPr>
        <p:spPr>
          <a:xfrm>
            <a:off x="1183598" y="2121108"/>
            <a:ext cx="7075982" cy="3733800"/>
          </a:xfrm>
          <a:prstGeom prst="rect">
            <a:avLst/>
          </a:prstGeom>
          <a:noFill/>
          <a:ln>
            <a:noFill/>
          </a:ln>
        </p:spPr>
        <p:txBody>
          <a:bodyPr wrap="square" lIns="91425" tIns="45700" rIns="91425" bIns="45700" anchor="t" anchorCtr="0">
            <a:noAutofit/>
          </a:bodyPr>
          <a:lstStyle/>
          <a:p>
            <a:r>
              <a:rPr lang="es-MX" sz="2400" dirty="0" smtClean="0"/>
              <a:t>Este </a:t>
            </a:r>
            <a:r>
              <a:rPr lang="es-MX" sz="2400" dirty="0"/>
              <a:t>material fue producido con la beca </a:t>
            </a:r>
            <a:r>
              <a:rPr lang="es-MX" sz="2400" dirty="0" smtClean="0"/>
              <a:t>#</a:t>
            </a:r>
            <a:r>
              <a:rPr lang="es-MX" sz="2400" dirty="0"/>
              <a:t>SH31179-SH7 de la Administración de Seguridad y Salud Ocupacionales del Departamento Federal del Trabajo. No necesariamente refleja los puntos de vista ni políticas del Departamento Federal del Trabajo, ni tampoco la mención de nombres comerciales, productos comerciales u organizaciones implica un respaldo por parte del Gobierno Federal. </a:t>
            </a:r>
            <a:endParaRPr lang="en-US" sz="2400" dirty="0"/>
          </a:p>
          <a:p>
            <a:pPr marL="342900" marR="0" lvl="0" indent="-464819" algn="just" rtl="0">
              <a:lnSpc>
                <a:spcPct val="100000"/>
              </a:lnSpc>
              <a:spcBef>
                <a:spcPts val="1000"/>
              </a:spcBef>
              <a:spcAft>
                <a:spcPts val="0"/>
              </a:spcAft>
              <a:buClr>
                <a:schemeClr val="accent1"/>
              </a:buClr>
              <a:buSzPts val="1920"/>
              <a:buFont typeface="Noto Sans Symbols"/>
              <a:buNone/>
            </a:pPr>
            <a:endParaRPr lang="en-US" sz="2400" b="0" i="0" u="none" dirty="0" smtClean="0">
              <a:solidFill>
                <a:srgbClr val="404040"/>
              </a:solidFill>
              <a:latin typeface="Calibri"/>
              <a:ea typeface="Calibri"/>
              <a:cs typeface="Calibri"/>
              <a:sym typeface="Calibri"/>
            </a:endParaRPr>
          </a:p>
          <a:p>
            <a:pPr marL="342900" marR="0" lvl="0" indent="-464819" algn="just" rtl="0">
              <a:lnSpc>
                <a:spcPct val="100000"/>
              </a:lnSpc>
              <a:spcBef>
                <a:spcPts val="1000"/>
              </a:spcBef>
              <a:spcAft>
                <a:spcPts val="0"/>
              </a:spcAft>
              <a:buClr>
                <a:schemeClr val="accent1"/>
              </a:buClr>
              <a:buSzPts val="1920"/>
              <a:buFont typeface="Noto Sans Symbols"/>
              <a:buNone/>
            </a:pPr>
            <a:endParaRPr lang="en-US" sz="2400" b="0" i="0" u="none" dirty="0">
              <a:solidFill>
                <a:srgbClr val="404040"/>
              </a:solidFill>
              <a:latin typeface="Calibri"/>
              <a:ea typeface="Calibri"/>
              <a:cs typeface="Calibri"/>
              <a:sym typeface="Calibri"/>
            </a:endParaRPr>
          </a:p>
          <a:p>
            <a:pPr marL="342900" marR="0" lvl="0" indent="-342900" algn="just" rtl="0">
              <a:spcBef>
                <a:spcPts val="1000"/>
              </a:spcBef>
              <a:spcAft>
                <a:spcPts val="0"/>
              </a:spcAft>
              <a:buClr>
                <a:schemeClr val="accent1"/>
              </a:buClr>
              <a:buSzPts val="1920"/>
              <a:buFont typeface="Noto Sans Symbols"/>
              <a:buNone/>
            </a:pPr>
            <a:endParaRPr sz="2400" b="0" i="0" u="none" dirty="0">
              <a:solidFill>
                <a:srgbClr val="404040"/>
              </a:solidFill>
              <a:latin typeface="Calibri"/>
              <a:ea typeface="Calibri"/>
              <a:cs typeface="Calibri"/>
              <a:sym typeface="Calibri"/>
            </a:endParaRPr>
          </a:p>
        </p:txBody>
      </p:sp>
      <p:sp>
        <p:nvSpPr>
          <p:cNvPr id="433" name="Shape 433"/>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39</a:t>
            </a:fld>
            <a:endParaRPr lang="en-US" sz="1200" b="0" i="0" u="none" dirty="0">
              <a:solidFill>
                <a:schemeClr val="tx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429000" y="646112"/>
            <a:ext cx="7772400" cy="11430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s-MX" dirty="0">
                <a:solidFill>
                  <a:schemeClr val="tx1"/>
                </a:solidFill>
              </a:rPr>
              <a:t>Introducción</a:t>
            </a:r>
            <a:endParaRPr lang="en-US" sz="3200" b="0" i="0" u="none" strike="noStrike" cap="none" dirty="0">
              <a:solidFill>
                <a:schemeClr val="tx1"/>
              </a:solidFill>
              <a:sym typeface="Calibri"/>
            </a:endParaRPr>
          </a:p>
        </p:txBody>
      </p:sp>
      <p:sp>
        <p:nvSpPr>
          <p:cNvPr id="129" name="Shape 129"/>
          <p:cNvSpPr txBox="1">
            <a:spLocks noGrp="1"/>
          </p:cNvSpPr>
          <p:nvPr>
            <p:ph type="body" idx="1"/>
          </p:nvPr>
        </p:nvSpPr>
        <p:spPr>
          <a:xfrm>
            <a:off x="392100" y="2232955"/>
            <a:ext cx="8153400" cy="4540200"/>
          </a:xfrm>
          <a:prstGeom prst="rect">
            <a:avLst/>
          </a:prstGeom>
          <a:noFill/>
          <a:ln>
            <a:noFill/>
          </a:ln>
        </p:spPr>
        <p:txBody>
          <a:bodyPr wrap="square" lIns="91425" tIns="45700" rIns="91425" bIns="45700" anchor="t" anchorCtr="0">
            <a:noAutofit/>
          </a:bodyPr>
          <a:lstStyle/>
          <a:p>
            <a:pPr lvl="0" indent="-342900" algn="just">
              <a:lnSpc>
                <a:spcPct val="90000"/>
              </a:lnSpc>
              <a:spcBef>
                <a:spcPts val="0"/>
              </a:spcBef>
              <a:buSzPts val="1920"/>
            </a:pPr>
            <a:r>
              <a:rPr lang="es-ES" sz="2400" dirty="0"/>
              <a:t>Cerca de 32 millones de trabajadores están potencialmente expuestos a uno o más peligros químicos.(1)</a:t>
            </a:r>
          </a:p>
          <a:p>
            <a:pPr lvl="0" indent="-342900" algn="just">
              <a:lnSpc>
                <a:spcPct val="90000"/>
              </a:lnSpc>
              <a:spcBef>
                <a:spcPts val="0"/>
              </a:spcBef>
              <a:buSzPts val="1920"/>
            </a:pPr>
            <a:r>
              <a:rPr lang="es-ES" sz="2400" dirty="0"/>
              <a:t>Existen casi 650 mil productos químicos y hay otros cientos que se introducen anualmente. (1)</a:t>
            </a:r>
          </a:p>
          <a:p>
            <a:pPr lvl="0" indent="-342900" algn="just">
              <a:lnSpc>
                <a:spcPct val="90000"/>
              </a:lnSpc>
              <a:spcBef>
                <a:spcPts val="0"/>
              </a:spcBef>
              <a:buSzPts val="1920"/>
            </a:pPr>
            <a:r>
              <a:rPr lang="es-ES" sz="2400" dirty="0"/>
              <a:t>La exposición a substancias químicas puede causar o contribuir a causar muchos efectos graves en la salud, tales como padecimientos cardíacos, daños al sistema central nervioso, daños a riñones y pulmones, esterilidad, cáncer, quemaduras y urticarias.</a:t>
            </a:r>
          </a:p>
          <a:p>
            <a:pPr lvl="0" indent="-342900" algn="just">
              <a:lnSpc>
                <a:spcPct val="90000"/>
              </a:lnSpc>
              <a:spcBef>
                <a:spcPts val="0"/>
              </a:spcBef>
              <a:buSzPts val="1920"/>
            </a:pPr>
            <a:r>
              <a:rPr lang="es-ES" sz="2400" dirty="0"/>
              <a:t>Algunas substancias químicas pueden también constituir peligros para la seguridad física y tener el potencial de causar incendios y explosiones, entre otros accidentes serios</a:t>
            </a:r>
            <a:r>
              <a:rPr lang="es-ES" sz="2400" dirty="0" smtClean="0"/>
              <a:t>.</a:t>
            </a:r>
            <a:endParaRPr lang="es-ES" sz="2400" dirty="0"/>
          </a:p>
        </p:txBody>
      </p:sp>
      <p:sp>
        <p:nvSpPr>
          <p:cNvPr id="130" name="Shape 130"/>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76200" algn="ctr" rtl="0">
              <a:lnSpc>
                <a:spcPct val="100000"/>
              </a:lnSpc>
              <a:spcBef>
                <a:spcPts val="0"/>
              </a:spcBef>
              <a:spcAft>
                <a:spcPts val="0"/>
              </a:spcAft>
              <a:buClr>
                <a:srgbClr val="FFFFFF"/>
              </a:buClr>
              <a:buSzPts val="1200"/>
              <a:buFont typeface="Arial"/>
              <a:buNone/>
            </a:pPr>
            <a:fld id="{00000000-1234-1234-1234-123412341234}" type="slidenum">
              <a:rPr lang="en-US" sz="1200" b="0" i="0" u="none">
                <a:solidFill>
                  <a:schemeClr val="tx1"/>
                </a:solidFill>
                <a:latin typeface="Arial"/>
                <a:ea typeface="Arial"/>
                <a:cs typeface="Arial"/>
                <a:sym typeface="Arial"/>
              </a:rPr>
              <a:t>4</a:t>
            </a:fld>
            <a:endParaRPr lang="en-US" sz="1200" b="0" i="0" u="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2664557" y="908904"/>
            <a:ext cx="6345237" cy="711200"/>
          </a:xfrm>
          <a:prstGeom prst="rect">
            <a:avLst/>
          </a:prstGeom>
          <a:noFill/>
          <a:ln>
            <a:noFill/>
          </a:ln>
        </p:spPr>
        <p:txBody>
          <a:bodyPr wrap="square" lIns="91425" tIns="45700" rIns="91425" bIns="45700" anchor="ctr" anchorCtr="0">
            <a:noAutofit/>
          </a:bodyPr>
          <a:lstStyle/>
          <a:p>
            <a:r>
              <a:rPr lang="es-MX" dirty="0">
                <a:solidFill>
                  <a:schemeClr val="tx1"/>
                </a:solidFill>
              </a:rPr>
              <a:t>Identificación de peligros</a:t>
            </a:r>
            <a:endParaRPr lang="en-US" dirty="0">
              <a:solidFill>
                <a:schemeClr val="tx1"/>
              </a:solidFill>
            </a:endParaRPr>
          </a:p>
        </p:txBody>
      </p:sp>
      <p:sp>
        <p:nvSpPr>
          <p:cNvPr id="136" name="Shape 136"/>
          <p:cNvSpPr txBox="1">
            <a:spLocks noGrp="1"/>
          </p:cNvSpPr>
          <p:nvPr>
            <p:ph type="body" idx="1"/>
          </p:nvPr>
        </p:nvSpPr>
        <p:spPr>
          <a:xfrm>
            <a:off x="1524000" y="2968625"/>
            <a:ext cx="6346825" cy="3530600"/>
          </a:xfrm>
          <a:prstGeom prst="rect">
            <a:avLst/>
          </a:prstGeom>
          <a:noFill/>
          <a:ln>
            <a:noFill/>
          </a:ln>
        </p:spPr>
        <p:txBody>
          <a:bodyPr wrap="square" lIns="91425" tIns="45700" rIns="91425" bIns="45700" anchor="t" anchorCtr="0">
            <a:noAutofit/>
          </a:bodyPr>
          <a:lstStyle/>
          <a:p>
            <a:pPr lvl="0" indent="-342900">
              <a:spcBef>
                <a:spcPts val="0"/>
              </a:spcBef>
              <a:buSzPts val="2240"/>
            </a:pPr>
            <a:r>
              <a:rPr lang="es-ES" sz="2800" dirty="0"/>
              <a:t>¿Cuáles son algunos peligros que se pueden encontrar en su lugar de trabajo?</a:t>
            </a:r>
            <a:endParaRPr lang="en-US" sz="2800" b="0" i="0" u="none" dirty="0">
              <a:solidFill>
                <a:srgbClr val="404040"/>
              </a:solidFill>
              <a:latin typeface="Calibri"/>
              <a:ea typeface="Calibri"/>
              <a:cs typeface="Calibri"/>
              <a:sym typeface="Calibri"/>
            </a:endParaRPr>
          </a:p>
        </p:txBody>
      </p:sp>
      <p:sp>
        <p:nvSpPr>
          <p:cNvPr id="138" name="Shape 138"/>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5</a:t>
            </a:fld>
            <a:endParaRPr lang="en-US" sz="2800" b="0" i="0" u="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2259012" y="881062"/>
            <a:ext cx="6343650" cy="7112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n-US" dirty="0" err="1">
                <a:solidFill>
                  <a:schemeClr val="tx1"/>
                </a:solidFill>
              </a:rPr>
              <a:t>Identificación</a:t>
            </a:r>
            <a:r>
              <a:rPr lang="en-US" dirty="0">
                <a:solidFill>
                  <a:schemeClr val="tx1"/>
                </a:solidFill>
              </a:rPr>
              <a:t> de </a:t>
            </a:r>
            <a:r>
              <a:rPr lang="en-US" dirty="0" err="1">
                <a:solidFill>
                  <a:schemeClr val="tx1"/>
                </a:solidFill>
              </a:rPr>
              <a:t>peligros</a:t>
            </a:r>
            <a:r>
              <a:rPr lang="en-US" dirty="0">
                <a:solidFill>
                  <a:schemeClr val="tx1"/>
                </a:solidFill>
              </a:rPr>
              <a:t> (cont.)	</a:t>
            </a:r>
            <a:endParaRPr lang="en-US" sz="3200" b="0" i="0" u="none" strike="noStrike" cap="none" dirty="0">
              <a:solidFill>
                <a:schemeClr val="tx1"/>
              </a:solidFill>
              <a:sym typeface="Calibri"/>
            </a:endParaRPr>
          </a:p>
        </p:txBody>
      </p:sp>
      <p:sp>
        <p:nvSpPr>
          <p:cNvPr id="144" name="Shape 144"/>
          <p:cNvSpPr txBox="1">
            <a:spLocks noGrp="1"/>
          </p:cNvSpPr>
          <p:nvPr>
            <p:ph type="body" idx="1"/>
          </p:nvPr>
        </p:nvSpPr>
        <p:spPr>
          <a:xfrm>
            <a:off x="590550" y="2514600"/>
            <a:ext cx="6346825" cy="3530600"/>
          </a:xfrm>
          <a:prstGeom prst="rect">
            <a:avLst/>
          </a:prstGeom>
          <a:noFill/>
          <a:ln>
            <a:noFill/>
          </a:ln>
        </p:spPr>
        <p:txBody>
          <a:bodyPr wrap="square" lIns="91425" tIns="45700" rIns="91425" bIns="45700" anchor="t" anchorCtr="0">
            <a:noAutofit/>
          </a:bodyPr>
          <a:lstStyle/>
          <a:p>
            <a:r>
              <a:rPr lang="es-MX" sz="2400" dirty="0"/>
              <a:t>Rutas de exposición:</a:t>
            </a:r>
            <a:endParaRPr lang="en-US" sz="2400" dirty="0"/>
          </a:p>
          <a:p>
            <a:pPr lvl="1" indent="-282575">
              <a:buSzPts val="1920"/>
            </a:pPr>
            <a:r>
              <a:rPr lang="en-US" sz="2400" dirty="0" err="1"/>
              <a:t>Inhalación</a:t>
            </a:r>
            <a:endParaRPr lang="en-US" sz="2400" dirty="0"/>
          </a:p>
          <a:p>
            <a:pPr lvl="1" indent="-282575">
              <a:buSzPts val="1920"/>
            </a:pPr>
            <a:r>
              <a:rPr lang="en-US" sz="2400" dirty="0" err="1"/>
              <a:t>Absorción</a:t>
            </a:r>
            <a:endParaRPr lang="en-US" sz="2400" dirty="0"/>
          </a:p>
          <a:p>
            <a:pPr lvl="1" indent="-282575">
              <a:buSzPts val="1920"/>
            </a:pPr>
            <a:r>
              <a:rPr lang="en-US" sz="2400" dirty="0" err="1"/>
              <a:t>Ingestión</a:t>
            </a:r>
            <a:endParaRPr lang="en-US" sz="2400" dirty="0"/>
          </a:p>
          <a:p>
            <a:pPr lvl="1" indent="-282575">
              <a:buSzPts val="1920"/>
            </a:pPr>
            <a:r>
              <a:rPr lang="en-US" sz="2400" dirty="0" err="1"/>
              <a:t>Inyección</a:t>
            </a:r>
            <a:endParaRPr lang="en-US" sz="2400" dirty="0"/>
          </a:p>
          <a:p>
            <a:pPr marL="457200" marR="0" lvl="0" indent="0" algn="l" rtl="0">
              <a:lnSpc>
                <a:spcPct val="100000"/>
              </a:lnSpc>
              <a:spcBef>
                <a:spcPts val="1000"/>
              </a:spcBef>
              <a:spcAft>
                <a:spcPts val="0"/>
              </a:spcAft>
              <a:buNone/>
            </a:pPr>
            <a:endParaRPr dirty="0"/>
          </a:p>
          <a:p>
            <a:pPr marL="685800" marR="0" lvl="1" indent="-282575" algn="l" rtl="0">
              <a:lnSpc>
                <a:spcPct val="100000"/>
              </a:lnSpc>
              <a:spcBef>
                <a:spcPts val="1000"/>
              </a:spcBef>
              <a:spcAft>
                <a:spcPts val="0"/>
              </a:spcAft>
              <a:buClr>
                <a:schemeClr val="accent1"/>
              </a:buClr>
              <a:buSzPts val="1920"/>
              <a:buFont typeface="Noto Sans Symbols"/>
              <a:buNone/>
            </a:pPr>
            <a:endParaRPr sz="2400" b="0" i="0" u="none" strike="noStrike" cap="none" dirty="0">
              <a:solidFill>
                <a:srgbClr val="404040"/>
              </a:solidFill>
              <a:latin typeface="Calibri"/>
              <a:ea typeface="Calibri"/>
              <a:cs typeface="Calibri"/>
              <a:sym typeface="Calibri"/>
            </a:endParaRPr>
          </a:p>
          <a:p>
            <a:pPr marL="685800" marR="0" lvl="1" indent="-282575" algn="l" rtl="0">
              <a:lnSpc>
                <a:spcPct val="100000"/>
              </a:lnSpc>
              <a:spcBef>
                <a:spcPts val="1000"/>
              </a:spcBef>
              <a:spcAft>
                <a:spcPts val="0"/>
              </a:spcAft>
              <a:buClr>
                <a:schemeClr val="accent1"/>
              </a:buClr>
              <a:buSzPts val="1920"/>
              <a:buFont typeface="Noto Sans Symbols"/>
              <a:buNone/>
            </a:pPr>
            <a:endParaRPr sz="2400" b="0" i="0" u="none" strike="noStrike" cap="none" dirty="0">
              <a:solidFill>
                <a:srgbClr val="404040"/>
              </a:solidFill>
              <a:latin typeface="Calibri"/>
              <a:ea typeface="Calibri"/>
              <a:cs typeface="Calibri"/>
              <a:sym typeface="Calibri"/>
            </a:endParaRPr>
          </a:p>
          <a:p>
            <a:pPr marL="685800" marR="0" lvl="1" indent="-282575" algn="l" rtl="0">
              <a:lnSpc>
                <a:spcPct val="100000"/>
              </a:lnSpc>
              <a:spcBef>
                <a:spcPts val="1000"/>
              </a:spcBef>
              <a:spcAft>
                <a:spcPts val="0"/>
              </a:spcAft>
              <a:buClr>
                <a:schemeClr val="accent1"/>
              </a:buClr>
              <a:buSzPts val="1920"/>
              <a:buFont typeface="Noto Sans Symbols"/>
              <a:buNone/>
            </a:pPr>
            <a:endParaRPr sz="2400" b="0" i="0" u="none" strike="noStrike" cap="none" dirty="0">
              <a:solidFill>
                <a:srgbClr val="404040"/>
              </a:solidFill>
              <a:latin typeface="Calibri"/>
              <a:ea typeface="Calibri"/>
              <a:cs typeface="Calibri"/>
              <a:sym typeface="Calibri"/>
            </a:endParaRPr>
          </a:p>
          <a:p>
            <a:pPr marL="342900" marR="0" lvl="0" indent="-342900" algn="l" rtl="0">
              <a:spcBef>
                <a:spcPts val="1000"/>
              </a:spcBef>
              <a:spcAft>
                <a:spcPts val="0"/>
              </a:spcAft>
              <a:buClr>
                <a:schemeClr val="accent1"/>
              </a:buClr>
              <a:buSzPts val="1920"/>
              <a:buFont typeface="Noto Sans Symbols"/>
              <a:buNone/>
            </a:pPr>
            <a:endParaRPr sz="2400" b="0" i="0" u="none" strike="noStrike" cap="none" dirty="0">
              <a:solidFill>
                <a:srgbClr val="404040"/>
              </a:solidFill>
              <a:latin typeface="Calibri"/>
              <a:ea typeface="Calibri"/>
              <a:cs typeface="Calibri"/>
              <a:sym typeface="Calibri"/>
            </a:endParaRPr>
          </a:p>
        </p:txBody>
      </p:sp>
      <p:sp>
        <p:nvSpPr>
          <p:cNvPr id="146" name="Shape 146"/>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6</a:t>
            </a:fld>
            <a:endParaRPr lang="en-US" sz="2800" b="0" i="0" u="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239962" y="881062"/>
            <a:ext cx="6343650" cy="7112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n-US" dirty="0" err="1">
                <a:solidFill>
                  <a:schemeClr val="tx1"/>
                </a:solidFill>
              </a:rPr>
              <a:t>Identificación</a:t>
            </a:r>
            <a:r>
              <a:rPr lang="en-US" dirty="0">
                <a:solidFill>
                  <a:schemeClr val="tx1"/>
                </a:solidFill>
              </a:rPr>
              <a:t> de </a:t>
            </a:r>
            <a:r>
              <a:rPr lang="en-US" dirty="0" err="1">
                <a:solidFill>
                  <a:schemeClr val="tx1"/>
                </a:solidFill>
              </a:rPr>
              <a:t>peligros</a:t>
            </a:r>
            <a:r>
              <a:rPr lang="en-US" dirty="0">
                <a:solidFill>
                  <a:schemeClr val="tx1"/>
                </a:solidFill>
              </a:rPr>
              <a:t> (cont.)</a:t>
            </a:r>
            <a:endParaRPr lang="en-US" sz="3200" b="0" i="0" u="none" strike="noStrike" cap="none" dirty="0">
              <a:solidFill>
                <a:schemeClr val="tx1"/>
              </a:solidFill>
              <a:sym typeface="Calibri"/>
            </a:endParaRPr>
          </a:p>
        </p:txBody>
      </p:sp>
      <p:sp>
        <p:nvSpPr>
          <p:cNvPr id="152" name="Shape 152"/>
          <p:cNvSpPr txBox="1">
            <a:spLocks noGrp="1"/>
          </p:cNvSpPr>
          <p:nvPr>
            <p:ph type="body" idx="1"/>
          </p:nvPr>
        </p:nvSpPr>
        <p:spPr>
          <a:xfrm>
            <a:off x="590550" y="2514600"/>
            <a:ext cx="6346825" cy="3530600"/>
          </a:xfrm>
          <a:prstGeom prst="rect">
            <a:avLst/>
          </a:prstGeom>
          <a:noFill/>
          <a:ln>
            <a:noFill/>
          </a:ln>
        </p:spPr>
        <p:txBody>
          <a:bodyPr wrap="square" lIns="91425" tIns="45700" rIns="91425" bIns="45700" anchor="t" anchorCtr="0">
            <a:noAutofit/>
          </a:bodyPr>
          <a:lstStyle/>
          <a:p>
            <a:pPr lvl="0" indent="-342900">
              <a:spcBef>
                <a:spcPts val="0"/>
              </a:spcBef>
              <a:buSzPts val="1920"/>
            </a:pPr>
            <a:r>
              <a:rPr lang="es-ES" sz="2400" dirty="0"/>
              <a:t>La </a:t>
            </a:r>
            <a:r>
              <a:rPr lang="es-ES" sz="2400" dirty="0" smtClean="0"/>
              <a:t>severidad </a:t>
            </a:r>
            <a:r>
              <a:rPr lang="es-ES" sz="2400" dirty="0"/>
              <a:t>de los efectos en la salud dependen de</a:t>
            </a:r>
            <a:r>
              <a:rPr lang="es-ES" sz="2400" dirty="0" smtClean="0"/>
              <a:t>:</a:t>
            </a:r>
            <a:endParaRPr lang="en-US" sz="2400" b="0" i="0" u="none" strike="noStrike" cap="none" dirty="0">
              <a:solidFill>
                <a:srgbClr val="404040"/>
              </a:solidFill>
              <a:latin typeface="Calibri"/>
              <a:ea typeface="Calibri"/>
              <a:cs typeface="Calibri"/>
              <a:sym typeface="Calibri"/>
            </a:endParaRPr>
          </a:p>
          <a:p>
            <a:pPr lvl="1" indent="-282575">
              <a:buSzPts val="1920"/>
            </a:pPr>
            <a:r>
              <a:rPr lang="es-ES" sz="2400" dirty="0" smtClean="0"/>
              <a:t>La </a:t>
            </a:r>
            <a:r>
              <a:rPr lang="es-ES" sz="2400" dirty="0"/>
              <a:t>duración de la exposición.</a:t>
            </a:r>
          </a:p>
          <a:p>
            <a:pPr lvl="1" indent="-282575">
              <a:buSzPts val="1920"/>
            </a:pPr>
            <a:r>
              <a:rPr lang="es-ES" sz="2400" dirty="0"/>
              <a:t>La frecuencia de la exposición.</a:t>
            </a:r>
          </a:p>
          <a:p>
            <a:pPr lvl="1" indent="-282575">
              <a:buSzPts val="1920"/>
            </a:pPr>
            <a:r>
              <a:rPr lang="es-ES" sz="2400" dirty="0"/>
              <a:t>La vía de la exposición.</a:t>
            </a:r>
          </a:p>
          <a:p>
            <a:pPr lvl="1" indent="-282575">
              <a:buSzPts val="1920"/>
            </a:pPr>
            <a:r>
              <a:rPr lang="es-ES" sz="2400" dirty="0"/>
              <a:t>La salud personal</a:t>
            </a:r>
            <a:r>
              <a:rPr lang="es-ES" sz="2400" dirty="0" smtClean="0"/>
              <a:t>.</a:t>
            </a:r>
          </a:p>
          <a:p>
            <a:pPr lvl="1" indent="-282575">
              <a:buSzPts val="1920"/>
            </a:pPr>
            <a:r>
              <a:rPr lang="es-MX" sz="2400" dirty="0"/>
              <a:t>El tipo de substancia química.</a:t>
            </a:r>
            <a:endParaRPr lang="en-US" sz="2400" dirty="0"/>
          </a:p>
          <a:p>
            <a:pPr lvl="1" indent="-282575">
              <a:buSzPts val="1920"/>
            </a:pPr>
            <a:endParaRPr lang="es-ES" sz="2400" dirty="0"/>
          </a:p>
          <a:p>
            <a:pPr marL="342900" marR="0" lvl="0" indent="-342900" algn="l" rtl="0">
              <a:spcBef>
                <a:spcPts val="1000"/>
              </a:spcBef>
              <a:spcAft>
                <a:spcPts val="0"/>
              </a:spcAft>
              <a:buClr>
                <a:schemeClr val="accent1"/>
              </a:buClr>
              <a:buSzPts val="1920"/>
              <a:buFont typeface="Noto Sans Symbols"/>
              <a:buNone/>
            </a:pPr>
            <a:endParaRPr sz="2400" b="0" i="0" u="none" strike="noStrike" cap="none" dirty="0">
              <a:solidFill>
                <a:srgbClr val="404040"/>
              </a:solidFill>
              <a:latin typeface="Calibri"/>
              <a:ea typeface="Calibri"/>
              <a:cs typeface="Calibri"/>
              <a:sym typeface="Calibri"/>
            </a:endParaRPr>
          </a:p>
        </p:txBody>
      </p:sp>
      <p:sp>
        <p:nvSpPr>
          <p:cNvPr id="154" name="Shape 154"/>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7</a:t>
            </a:fld>
            <a:endParaRPr lang="en-US" sz="2800" b="0" i="0" u="none" dirty="0">
              <a:solidFill>
                <a:schemeClr val="tx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2520950" y="881062"/>
            <a:ext cx="6343650" cy="7112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s-ES" dirty="0">
                <a:solidFill>
                  <a:schemeClr val="tx1"/>
                </a:solidFill>
              </a:rPr>
              <a:t>Tipos de efectos para la salud</a:t>
            </a:r>
            <a:endParaRPr lang="en-US" sz="3200" b="0" i="0" u="none" strike="noStrike" cap="none" dirty="0">
              <a:solidFill>
                <a:schemeClr val="tx1"/>
              </a:solidFill>
              <a:sym typeface="Calibri"/>
            </a:endParaRPr>
          </a:p>
        </p:txBody>
      </p:sp>
      <p:sp>
        <p:nvSpPr>
          <p:cNvPr id="160" name="Shape 160"/>
          <p:cNvSpPr txBox="1">
            <a:spLocks noGrp="1"/>
          </p:cNvSpPr>
          <p:nvPr>
            <p:ph type="body" idx="1"/>
          </p:nvPr>
        </p:nvSpPr>
        <p:spPr>
          <a:xfrm>
            <a:off x="578979" y="2499078"/>
            <a:ext cx="8083757" cy="3849900"/>
          </a:xfrm>
          <a:prstGeom prst="rect">
            <a:avLst/>
          </a:prstGeom>
          <a:noFill/>
          <a:ln>
            <a:noFill/>
          </a:ln>
        </p:spPr>
        <p:txBody>
          <a:bodyPr wrap="square" lIns="91425" tIns="45700" rIns="91425" bIns="45700" anchor="t" anchorCtr="0">
            <a:noAutofit/>
          </a:bodyPr>
          <a:lstStyle/>
          <a:p>
            <a:r>
              <a:rPr lang="es-MX" sz="2400" dirty="0"/>
              <a:t>Puede ser agudo o de largo plazo</a:t>
            </a:r>
            <a:endParaRPr lang="en-US" sz="2400" dirty="0"/>
          </a:p>
          <a:p>
            <a:r>
              <a:rPr lang="es-MX" sz="2400" dirty="0"/>
              <a:t>Neurológico</a:t>
            </a:r>
            <a:endParaRPr lang="en-US" sz="2400" dirty="0"/>
          </a:p>
          <a:p>
            <a:pPr lvl="1" indent="-282575">
              <a:buSzPts val="1920"/>
            </a:pPr>
            <a:r>
              <a:rPr lang="es-ES" sz="2400" dirty="0"/>
              <a:t>Afecta al cerebro, a la médula espinal o a los nervios.</a:t>
            </a:r>
          </a:p>
          <a:p>
            <a:pPr indent="-282575">
              <a:buSzPts val="1920"/>
            </a:pPr>
            <a:r>
              <a:rPr lang="es-ES" sz="2600" dirty="0"/>
              <a:t>Respiratorio</a:t>
            </a:r>
          </a:p>
          <a:p>
            <a:pPr lvl="1" indent="-282575">
              <a:buSzPts val="1920"/>
            </a:pPr>
            <a:r>
              <a:rPr lang="es-ES" sz="2400" dirty="0"/>
              <a:t>Afecta el funcionamiento de los pulmones.</a:t>
            </a:r>
          </a:p>
          <a:p>
            <a:pPr indent="-282575">
              <a:buSzPts val="1920"/>
            </a:pPr>
            <a:r>
              <a:rPr lang="es-ES" sz="2600" dirty="0"/>
              <a:t>Cardiovascular</a:t>
            </a:r>
          </a:p>
          <a:p>
            <a:pPr lvl="1" indent="-282575">
              <a:buSzPts val="1920"/>
            </a:pPr>
            <a:r>
              <a:rPr lang="es-ES" sz="2400" dirty="0"/>
              <a:t>Afecta el movimiento de los nutrientes y desechos y la temperatura del cuerpo.</a:t>
            </a:r>
          </a:p>
          <a:p>
            <a:pPr marL="342900" marR="0" lvl="0" indent="-342900" algn="l" rtl="0">
              <a:spcBef>
                <a:spcPts val="1000"/>
              </a:spcBef>
              <a:spcAft>
                <a:spcPts val="0"/>
              </a:spcAft>
              <a:buClr>
                <a:schemeClr val="accent1"/>
              </a:buClr>
              <a:buSzPts val="1920"/>
              <a:buFont typeface="Noto Sans Symbols"/>
              <a:buNone/>
            </a:pPr>
            <a:endParaRPr sz="2400" b="0" i="0" u="none" strike="noStrike" cap="none" dirty="0">
              <a:solidFill>
                <a:srgbClr val="404040"/>
              </a:solidFill>
              <a:latin typeface="Calibri"/>
              <a:ea typeface="Calibri"/>
              <a:cs typeface="Calibri"/>
              <a:sym typeface="Calibri"/>
            </a:endParaRPr>
          </a:p>
        </p:txBody>
      </p:sp>
      <p:sp>
        <p:nvSpPr>
          <p:cNvPr id="162" name="Shape 162"/>
          <p:cNvSpPr txBox="1"/>
          <p:nvPr/>
        </p:nvSpPr>
        <p:spPr>
          <a:xfrm>
            <a:off x="7678737" y="295275"/>
            <a:ext cx="790575"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8</a:t>
            </a:fld>
            <a:endParaRPr lang="en-US" sz="2800" b="0" i="0" u="none" dirty="0">
              <a:solidFill>
                <a:schemeClr val="tx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2125425" y="853812"/>
            <a:ext cx="6343800" cy="711300"/>
          </a:xfrm>
          <a:prstGeom prst="rect">
            <a:avLst/>
          </a:prstGeom>
          <a:noFill/>
          <a:ln>
            <a:noFill/>
          </a:ln>
        </p:spPr>
        <p:txBody>
          <a:bodyPr wrap="square" lIns="91425" tIns="45700" rIns="91425" bIns="45700" anchor="ctr" anchorCtr="0">
            <a:noAutofit/>
          </a:bodyPr>
          <a:lstStyle/>
          <a:p>
            <a:pPr lvl="0" indent="-203200">
              <a:buClr>
                <a:schemeClr val="lt1"/>
              </a:buClr>
              <a:buSzPts val="3200"/>
            </a:pPr>
            <a:r>
              <a:rPr lang="es-ES" dirty="0">
                <a:solidFill>
                  <a:schemeClr val="tx1"/>
                </a:solidFill>
              </a:rPr>
              <a:t>Tipos de efectos para la salud (</a:t>
            </a:r>
            <a:r>
              <a:rPr lang="es-ES" dirty="0" err="1">
                <a:solidFill>
                  <a:schemeClr val="tx1"/>
                </a:solidFill>
              </a:rPr>
              <a:t>cont</a:t>
            </a:r>
            <a:r>
              <a:rPr lang="es-ES" dirty="0">
                <a:solidFill>
                  <a:schemeClr val="tx1"/>
                </a:solidFill>
              </a:rPr>
              <a:t>)</a:t>
            </a:r>
            <a:endParaRPr lang="en-US" sz="3200" b="0" i="0" u="none" strike="noStrike" cap="none" dirty="0">
              <a:solidFill>
                <a:schemeClr val="tx1"/>
              </a:solidFill>
              <a:sym typeface="Calibri"/>
            </a:endParaRPr>
          </a:p>
        </p:txBody>
      </p:sp>
      <p:sp>
        <p:nvSpPr>
          <p:cNvPr id="168" name="Shape 168"/>
          <p:cNvSpPr txBox="1">
            <a:spLocks noGrp="1"/>
          </p:cNvSpPr>
          <p:nvPr>
            <p:ph type="body" idx="1"/>
          </p:nvPr>
        </p:nvSpPr>
        <p:spPr>
          <a:xfrm>
            <a:off x="590549" y="2489200"/>
            <a:ext cx="7878687" cy="4031916"/>
          </a:xfrm>
          <a:prstGeom prst="rect">
            <a:avLst/>
          </a:prstGeom>
          <a:noFill/>
          <a:ln>
            <a:noFill/>
          </a:ln>
        </p:spPr>
        <p:txBody>
          <a:bodyPr wrap="square" lIns="91425" tIns="45700" rIns="91425" bIns="45700" anchor="t" anchorCtr="0">
            <a:noAutofit/>
          </a:bodyPr>
          <a:lstStyle/>
          <a:p>
            <a:pPr lvl="0" indent="-373380">
              <a:buSzPts val="2400"/>
            </a:pPr>
            <a:r>
              <a:rPr lang="es-ES" sz="2400" dirty="0"/>
              <a:t>Inmunológico</a:t>
            </a:r>
          </a:p>
          <a:p>
            <a:pPr lvl="1" indent="-373380">
              <a:buSzPts val="2400"/>
            </a:pPr>
            <a:r>
              <a:rPr lang="es-ES" sz="2200" dirty="0"/>
              <a:t>Afecta la capacidad del cuerpo para combatir la infección.</a:t>
            </a:r>
          </a:p>
          <a:p>
            <a:pPr lvl="0" indent="-373380">
              <a:buSzPts val="2400"/>
            </a:pPr>
            <a:r>
              <a:rPr lang="es-ES" sz="2400" dirty="0" err="1"/>
              <a:t>Mutagénico</a:t>
            </a:r>
            <a:endParaRPr lang="es-ES" sz="2400" dirty="0"/>
          </a:p>
          <a:p>
            <a:pPr lvl="1" indent="-373380">
              <a:buSzPts val="2400"/>
            </a:pPr>
            <a:r>
              <a:rPr lang="es-ES" sz="2200" dirty="0"/>
              <a:t>Provoca cambios en el código genético.</a:t>
            </a:r>
          </a:p>
          <a:p>
            <a:pPr lvl="0" indent="-373380">
              <a:buSzPts val="2400"/>
            </a:pPr>
            <a:r>
              <a:rPr lang="es-ES" sz="2400" dirty="0" err="1"/>
              <a:t>Teratogénico</a:t>
            </a:r>
            <a:endParaRPr lang="es-ES" sz="2400" dirty="0"/>
          </a:p>
          <a:p>
            <a:pPr lvl="1" indent="-373380">
              <a:buSzPts val="2400"/>
            </a:pPr>
            <a:r>
              <a:rPr lang="es-ES" sz="2200" dirty="0"/>
              <a:t>Afecta al feto en desarrollo o al embrión.</a:t>
            </a:r>
          </a:p>
          <a:p>
            <a:pPr lvl="0" indent="-373380">
              <a:buSzPts val="2400"/>
            </a:pPr>
            <a:r>
              <a:rPr lang="es-ES" sz="2400" dirty="0"/>
              <a:t>Carcinogénico</a:t>
            </a:r>
          </a:p>
          <a:p>
            <a:pPr lvl="1" indent="-373380">
              <a:buSzPts val="2400"/>
            </a:pPr>
            <a:r>
              <a:rPr lang="es-ES" sz="2200" dirty="0"/>
              <a:t>Afecta la tasa de división celular.</a:t>
            </a:r>
          </a:p>
          <a:p>
            <a:pPr marL="685800" marR="0" lvl="1" indent="-282575" algn="l" rtl="0">
              <a:lnSpc>
                <a:spcPct val="100000"/>
              </a:lnSpc>
              <a:spcBef>
                <a:spcPts val="1000"/>
              </a:spcBef>
              <a:spcAft>
                <a:spcPts val="0"/>
              </a:spcAft>
              <a:buClr>
                <a:schemeClr val="accent1"/>
              </a:buClr>
              <a:buSzPts val="1920"/>
              <a:buFont typeface="Noto Sans Symbols"/>
              <a:buNone/>
            </a:pPr>
            <a:endParaRPr sz="2400" b="0" i="0" u="none" strike="noStrike" cap="none" dirty="0">
              <a:solidFill>
                <a:srgbClr val="404040"/>
              </a:solidFill>
              <a:latin typeface="Calibri"/>
              <a:ea typeface="Calibri"/>
              <a:cs typeface="Calibri"/>
              <a:sym typeface="Calibri"/>
            </a:endParaRPr>
          </a:p>
          <a:p>
            <a:pPr marL="342900" marR="0" lvl="0" indent="-342900" algn="l" rtl="0">
              <a:spcBef>
                <a:spcPts val="1000"/>
              </a:spcBef>
              <a:spcAft>
                <a:spcPts val="0"/>
              </a:spcAft>
              <a:buClr>
                <a:schemeClr val="accent1"/>
              </a:buClr>
              <a:buSzPts val="1920"/>
              <a:buFont typeface="Noto Sans Symbols"/>
              <a:buNone/>
            </a:pPr>
            <a:endParaRPr sz="2400" b="0" i="0" u="none" strike="noStrike" cap="none" dirty="0">
              <a:solidFill>
                <a:srgbClr val="404040"/>
              </a:solidFill>
              <a:latin typeface="Calibri"/>
              <a:ea typeface="Calibri"/>
              <a:cs typeface="Calibri"/>
              <a:sym typeface="Calibri"/>
            </a:endParaRPr>
          </a:p>
        </p:txBody>
      </p:sp>
      <p:sp>
        <p:nvSpPr>
          <p:cNvPr id="170" name="Shape 170"/>
          <p:cNvSpPr txBox="1"/>
          <p:nvPr/>
        </p:nvSpPr>
        <p:spPr>
          <a:xfrm>
            <a:off x="7678725" y="319339"/>
            <a:ext cx="790500" cy="76830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chemeClr val="lt1"/>
              </a:buClr>
              <a:buSzPts val="2800"/>
              <a:buFont typeface="Arial"/>
              <a:buNone/>
            </a:pPr>
            <a:fld id="{00000000-1234-1234-1234-123412341234}" type="slidenum">
              <a:rPr lang="en-US" sz="2800" b="0" i="0" u="none">
                <a:solidFill>
                  <a:schemeClr val="tx1"/>
                </a:solidFill>
                <a:latin typeface="Arial"/>
                <a:ea typeface="Arial"/>
                <a:cs typeface="Arial"/>
                <a:sym typeface="Arial"/>
              </a:rPr>
              <a:t>9</a:t>
            </a:fld>
            <a:endParaRPr lang="en-US" sz="2800" b="0" i="0" u="none" dirty="0">
              <a:solidFill>
                <a:schemeClr val="tx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on Boardroom">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2915</TotalTime>
  <Words>6325</Words>
  <Application>Microsoft Office PowerPoint</Application>
  <PresentationFormat>On-screen Show (4:3)</PresentationFormat>
  <Paragraphs>501</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Noto Sans Symbols</vt:lpstr>
      <vt:lpstr>Times New Roman</vt:lpstr>
      <vt:lpstr>Wingdings</vt:lpstr>
      <vt:lpstr>Ion Boardroom</vt:lpstr>
      <vt:lpstr>Curso de capacitación sobre seguridad química </vt:lpstr>
      <vt:lpstr>Curso de capacitación sobre seguridad química     Este material fue producido con la beca #SH31179-SH7 de la Administración de Seguridad y Salud Ocupacionales del Departamento Federal del Trabajo. No necesariamente refleja los puntos de vista ni políticas del Departamento Federal del Trabajo, ni tampoco la mención de nombres comerciales, productos comerciales u organizaciones implica un respaldo por parte del Gobierno Federal.  </vt:lpstr>
      <vt:lpstr>Objetivos del curso</vt:lpstr>
      <vt:lpstr>Introducción</vt:lpstr>
      <vt:lpstr>Identificación de peligros</vt:lpstr>
      <vt:lpstr>Identificación de peligros (cont.) </vt:lpstr>
      <vt:lpstr>Identificación de peligros (cont.)</vt:lpstr>
      <vt:lpstr>Tipos de efectos para la salud</vt:lpstr>
      <vt:lpstr>Tipos de efectos para la salud (cont)</vt:lpstr>
      <vt:lpstr>Tipos de peligros</vt:lpstr>
      <vt:lpstr>Tipos de peligros químicos </vt:lpstr>
      <vt:lpstr>Tipos de peligros químicos (cont.)</vt:lpstr>
      <vt:lpstr>Tipos de peligros químicos (cont. )</vt:lpstr>
      <vt:lpstr> Tipos de peligros químicos (cont.)</vt:lpstr>
      <vt:lpstr>Medidas de protección</vt:lpstr>
      <vt:lpstr>Jerarquía de controles</vt:lpstr>
      <vt:lpstr>¿Cómo pueden minimizarse los peligros en el  lugar de trabajo?</vt:lpstr>
      <vt:lpstr>Cláusula de deberes generales</vt:lpstr>
      <vt:lpstr>Responsabilidades del empleador</vt:lpstr>
      <vt:lpstr>Capacitación</vt:lpstr>
      <vt:lpstr>¿Qué clase de capacitación se necesita para  proteger a los trabajadores?</vt:lpstr>
      <vt:lpstr>¿Qué información se debe dar a los trabajadores?</vt:lpstr>
      <vt:lpstr>Mantenimiento de registros</vt:lpstr>
      <vt:lpstr>Derechos del empleado</vt:lpstr>
      <vt:lpstr>Disposiciones contra las represalias</vt:lpstr>
      <vt:lpstr>Propósito de la Norma de la OSHA sobre la comunicación de los peligros</vt:lpstr>
      <vt:lpstr>¿Quiénes están cubiertos?</vt:lpstr>
      <vt:lpstr>¿Por qué se requiere un programa por escrito?</vt:lpstr>
      <vt:lpstr>Requisitos del Programa Escrito de Comunicación de Peligros</vt:lpstr>
      <vt:lpstr>Etiquetado de los contenedores  en el sitio de trabajo</vt:lpstr>
      <vt:lpstr>Etiquetado de contenedor  primario vs. secundario</vt:lpstr>
      <vt:lpstr>Sistema Globalmente Armonizado (GHS en inglés)</vt:lpstr>
      <vt:lpstr>Las hojas de datos para seguridad (SDS)</vt:lpstr>
      <vt:lpstr>Las hojas de datos para seguridad (cont.)</vt:lpstr>
      <vt:lpstr>Las hojas de datos para seguridad ( cont.)</vt:lpstr>
      <vt:lpstr> Las hojas de datos para seguridad (cont.)</vt:lpstr>
      <vt:lpstr>Resumen</vt:lpstr>
      <vt:lpstr>Actividad</vt:lpstr>
      <vt:lpstr>Reconocimientos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Jabsky</dc:creator>
  <cp:lastModifiedBy>Robertson, Donna - OSHA</cp:lastModifiedBy>
  <cp:revision>88</cp:revision>
  <dcterms:modified xsi:type="dcterms:W3CDTF">2022-01-05T16:00:06Z</dcterms:modified>
</cp:coreProperties>
</file>