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notesMasterIdLst>
    <p:notesMasterId r:id="rId50"/>
  </p:notesMasterIdLst>
  <p:handoutMasterIdLst>
    <p:handoutMasterId r:id="rId51"/>
  </p:handoutMasterIdLst>
  <p:sldIdLst>
    <p:sldId id="256" r:id="rId2"/>
    <p:sldId id="302" r:id="rId3"/>
    <p:sldId id="303" r:id="rId4"/>
    <p:sldId id="288" r:id="rId5"/>
    <p:sldId id="306" r:id="rId6"/>
    <p:sldId id="289" r:id="rId7"/>
    <p:sldId id="307" r:id="rId8"/>
    <p:sldId id="308" r:id="rId9"/>
    <p:sldId id="290" r:id="rId10"/>
    <p:sldId id="310" r:id="rId11"/>
    <p:sldId id="311" r:id="rId12"/>
    <p:sldId id="313" r:id="rId13"/>
    <p:sldId id="314" r:id="rId14"/>
    <p:sldId id="315" r:id="rId15"/>
    <p:sldId id="361" r:id="rId16"/>
    <p:sldId id="293" r:id="rId17"/>
    <p:sldId id="316" r:id="rId18"/>
    <p:sldId id="299" r:id="rId19"/>
    <p:sldId id="301" r:id="rId20"/>
    <p:sldId id="318" r:id="rId21"/>
    <p:sldId id="362" r:id="rId22"/>
    <p:sldId id="319" r:id="rId23"/>
    <p:sldId id="320" r:id="rId24"/>
    <p:sldId id="321" r:id="rId25"/>
    <p:sldId id="312" r:id="rId26"/>
    <p:sldId id="323" r:id="rId27"/>
    <p:sldId id="324" r:id="rId28"/>
    <p:sldId id="325" r:id="rId29"/>
    <p:sldId id="297" r:id="rId30"/>
    <p:sldId id="326" r:id="rId31"/>
    <p:sldId id="329" r:id="rId32"/>
    <p:sldId id="328" r:id="rId33"/>
    <p:sldId id="295" r:id="rId34"/>
    <p:sldId id="331" r:id="rId35"/>
    <p:sldId id="360" r:id="rId36"/>
    <p:sldId id="330" r:id="rId37"/>
    <p:sldId id="294" r:id="rId38"/>
    <p:sldId id="332" r:id="rId39"/>
    <p:sldId id="333" r:id="rId40"/>
    <p:sldId id="334" r:id="rId41"/>
    <p:sldId id="358" r:id="rId42"/>
    <p:sldId id="335" r:id="rId43"/>
    <p:sldId id="339" r:id="rId44"/>
    <p:sldId id="338" r:id="rId45"/>
    <p:sldId id="340" r:id="rId46"/>
    <p:sldId id="355" r:id="rId47"/>
    <p:sldId id="359" r:id="rId48"/>
    <p:sldId id="356"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2" autoAdjust="0"/>
    <p:restoredTop sz="64673" autoAdjust="0"/>
  </p:normalViewPr>
  <p:slideViewPr>
    <p:cSldViewPr snapToGrid="0">
      <p:cViewPr varScale="1">
        <p:scale>
          <a:sx n="38" d="100"/>
          <a:sy n="38" d="100"/>
        </p:scale>
        <p:origin x="1037"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Cambria" panose="02040503050406030204" pitchFamily="18" charset="0"/>
                <a:ea typeface="Cambria" panose="02040503050406030204" pitchFamily="18" charset="0"/>
              </a:rPr>
              <a:t>Nail Salon Workers</a:t>
            </a:r>
            <a:r>
              <a:rPr lang="en-US" baseline="0" dirty="0">
                <a:latin typeface="Cambria" panose="02040503050406030204" pitchFamily="18" charset="0"/>
                <a:ea typeface="Cambria" panose="02040503050406030204" pitchFamily="18" charset="0"/>
              </a:rPr>
              <a:t> in CA - Ethnicity</a:t>
            </a:r>
            <a:endParaRPr lang="en-US" dirty="0">
              <a:latin typeface="Cambria" panose="02040503050406030204" pitchFamily="18" charset="0"/>
              <a:ea typeface="Cambria" panose="02040503050406030204" pitchFamily="18" charset="0"/>
            </a:endParaRPr>
          </a:p>
        </c:rich>
      </c:tx>
      <c:overlay val="0"/>
    </c:title>
    <c:autoTitleDeleted val="0"/>
    <c:plotArea>
      <c:layout/>
      <c:pieChart>
        <c:varyColors val="1"/>
        <c:ser>
          <c:idx val="0"/>
          <c:order val="0"/>
          <c:tx>
            <c:strRef>
              <c:f>Sheet1!$B$1</c:f>
              <c:strCache>
                <c:ptCount val="1"/>
                <c:pt idx="0">
                  <c:v>Sales</c:v>
                </c:pt>
              </c:strCache>
            </c:strRef>
          </c:tx>
          <c:explosion val="10"/>
          <c:dLbls>
            <c:dLbl>
              <c:idx val="0"/>
              <c:layout>
                <c:manualLayout>
                  <c:x val="2.6827693149460163E-2"/>
                  <c:y val="6.9477981300034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5E8-4906-9B55-F70D9276C0BD}"/>
                </c:ext>
              </c:extLst>
            </c:dLbl>
            <c:dLbl>
              <c:idx val="1"/>
              <c:layout>
                <c:manualLayout>
                  <c:x val="1.2215998611197747E-2"/>
                  <c:y val="2.43590233876141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E8-4906-9B55-F70D9276C0BD}"/>
                </c:ext>
              </c:extLst>
            </c:dLbl>
            <c:dLbl>
              <c:idx val="4"/>
              <c:delete val="1"/>
              <c:extLst>
                <c:ext xmlns:c15="http://schemas.microsoft.com/office/drawing/2012/chart" uri="{CE6537A1-D6FC-4f65-9D91-7224C49458BB}"/>
                <c:ext xmlns:c16="http://schemas.microsoft.com/office/drawing/2014/chart" uri="{C3380CC4-5D6E-409C-BE32-E72D297353CC}">
                  <c16:uniqueId val="{00000002-05E8-4906-9B55-F70D9276C0BD}"/>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2"/>
                <c:pt idx="0">
                  <c:v>Non-Vietnamese </c:v>
                </c:pt>
                <c:pt idx="1">
                  <c:v>Vietnamese</c:v>
                </c:pt>
              </c:strCache>
            </c:strRef>
          </c:cat>
          <c:val>
            <c:numRef>
              <c:f>Sheet1!$B$2:$B$7</c:f>
              <c:numCache>
                <c:formatCode>General</c:formatCode>
                <c:ptCount val="6"/>
                <c:pt idx="0">
                  <c:v>31</c:v>
                </c:pt>
                <c:pt idx="1">
                  <c:v>69</c:v>
                </c:pt>
                <c:pt idx="4">
                  <c:v>0</c:v>
                </c:pt>
              </c:numCache>
            </c:numRef>
          </c:val>
          <c:extLst>
            <c:ext xmlns:c16="http://schemas.microsoft.com/office/drawing/2014/chart" uri="{C3380CC4-5D6E-409C-BE32-E72D297353CC}">
              <c16:uniqueId val="{00000000-E1D7-4872-BC47-6C3DD1DC3FA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1A4CBA-E73C-4191-923A-4C361174CF5D}" type="datetimeFigureOut">
              <a:rPr lang="en-US" smtClean="0"/>
              <a:t>1/6/2022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45A73D-36D6-4EC7-9659-C8949AC805DB}" type="slidenum">
              <a:rPr lang="en-US" smtClean="0"/>
              <a:t>‹#›</a:t>
            </a:fld>
            <a:endParaRPr lang="en-US"/>
          </a:p>
        </p:txBody>
      </p:sp>
    </p:spTree>
    <p:extLst>
      <p:ext uri="{BB962C8B-B14F-4D97-AF65-F5344CB8AC3E}">
        <p14:creationId xmlns:p14="http://schemas.microsoft.com/office/powerpoint/2010/main" val="404052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70C7534-6935-4FF1-AEBF-6E71B9BBF17B}" type="datetimeFigureOut">
              <a:rPr lang="en-US" smtClean="0"/>
              <a:t>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E4A1B-F5CD-4AF7-894D-4A67A72467C1}" type="slidenum">
              <a:rPr lang="en-US" smtClean="0"/>
              <a:t>‹#›</a:t>
            </a:fld>
            <a:endParaRPr lang="en-US"/>
          </a:p>
        </p:txBody>
      </p:sp>
    </p:spTree>
    <p:extLst>
      <p:ext uri="{BB962C8B-B14F-4D97-AF65-F5344CB8AC3E}">
        <p14:creationId xmlns:p14="http://schemas.microsoft.com/office/powerpoint/2010/main" val="277523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13330980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Make sure all recipients sign-in and give each recipient an agenda. Start </a:t>
            </a:r>
            <a:r>
              <a:rPr lang="en-US" sz="1200" u="none" strike="noStrike" kern="1200" dirty="0" err="1" smtClean="0">
                <a:solidFill>
                  <a:schemeClr val="tx1"/>
                </a:solidFill>
                <a:effectLst/>
                <a:latin typeface="+mn-lt"/>
                <a:ea typeface="+mn-ea"/>
                <a:cs typeface="+mn-cs"/>
              </a:rPr>
              <a:t>powerpoint</a:t>
            </a:r>
            <a:r>
              <a:rPr lang="en-US" sz="1200" u="none" strike="noStrike" kern="1200" dirty="0" smtClean="0">
                <a:solidFill>
                  <a:schemeClr val="tx1"/>
                </a:solidFill>
                <a:effectLst/>
                <a:latin typeface="+mn-lt"/>
                <a:ea typeface="+mn-ea"/>
                <a:cs typeface="+mn-cs"/>
              </a:rPr>
              <a:t>. Click to “Agenda” slide.</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Welcome everyone to the BPSOS-OSHA Trainer Program for Nail Salon Safety Training. We are here today to talk about improving the healthy &amp; safety of Vietnamese nail salon workers and employers.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Let’s get to know each other better with an Icebreaker.</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err="1" smtClean="0">
                <a:solidFill>
                  <a:schemeClr val="tx1"/>
                </a:solidFill>
                <a:effectLst/>
                <a:latin typeface="+mn-lt"/>
                <a:ea typeface="+mn-ea"/>
                <a:cs typeface="+mn-cs"/>
              </a:rPr>
              <a:t>Chuong</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trinh</a:t>
            </a:r>
            <a:r>
              <a:rPr lang="en-US" sz="1200" u="none" strike="noStrike" kern="1200" baseline="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dao</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tao</a:t>
            </a:r>
            <a:r>
              <a:rPr lang="en-US" sz="1200" u="none" strike="noStrike" kern="1200" dirty="0" smtClean="0">
                <a:solidFill>
                  <a:schemeClr val="tx1"/>
                </a:solidFill>
                <a:effectLst/>
                <a:latin typeface="+mn-lt"/>
                <a:ea typeface="+mn-ea"/>
                <a:cs typeface="+mn-cs"/>
              </a:rPr>
              <a:t>: training program</a:t>
            </a:r>
          </a:p>
          <a:p>
            <a:pPr lvl="0"/>
            <a:r>
              <a:rPr lang="en-US" sz="1200" u="none" strike="noStrike" kern="1200" dirty="0" err="1" smtClean="0">
                <a:solidFill>
                  <a:schemeClr val="tx1"/>
                </a:solidFill>
                <a:effectLst/>
                <a:latin typeface="+mn-lt"/>
                <a:ea typeface="+mn-ea"/>
                <a:cs typeface="+mn-cs"/>
              </a:rPr>
              <a:t>huan</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luyen</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vien</a:t>
            </a:r>
            <a:r>
              <a:rPr lang="en-US" sz="1200" u="none" strike="noStrike" kern="1200" dirty="0" smtClean="0">
                <a:solidFill>
                  <a:schemeClr val="tx1"/>
                </a:solidFill>
                <a:effectLst/>
                <a:latin typeface="+mn-lt"/>
                <a:ea typeface="+mn-ea"/>
                <a:cs typeface="+mn-cs"/>
              </a:rPr>
              <a:t>: trainers</a:t>
            </a:r>
          </a:p>
          <a:p>
            <a:pPr lvl="0"/>
            <a:r>
              <a:rPr lang="en-US" sz="1200" u="none" strike="noStrike" kern="1200" dirty="0" err="1" smtClean="0">
                <a:solidFill>
                  <a:schemeClr val="tx1"/>
                </a:solidFill>
                <a:effectLst/>
                <a:latin typeface="+mn-lt"/>
                <a:ea typeface="+mn-ea"/>
                <a:cs typeface="+mn-cs"/>
              </a:rPr>
              <a:t>Suc</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khoe</a:t>
            </a:r>
            <a:r>
              <a:rPr lang="en-US" sz="1200" u="none" strike="noStrike" kern="1200" dirty="0" smtClean="0">
                <a:solidFill>
                  <a:schemeClr val="tx1"/>
                </a:solidFill>
                <a:effectLst/>
                <a:latin typeface="+mn-lt"/>
                <a:ea typeface="+mn-ea"/>
                <a:cs typeface="+mn-cs"/>
              </a:rPr>
              <a:t>:</a:t>
            </a:r>
            <a:r>
              <a:rPr lang="en-US" sz="1200" u="none" strike="noStrike" kern="1200" baseline="0" dirty="0" smtClean="0">
                <a:solidFill>
                  <a:schemeClr val="tx1"/>
                </a:solidFill>
                <a:effectLst/>
                <a:latin typeface="+mn-lt"/>
                <a:ea typeface="+mn-ea"/>
                <a:cs typeface="+mn-cs"/>
              </a:rPr>
              <a:t> health</a:t>
            </a:r>
          </a:p>
          <a:p>
            <a:pPr lvl="0"/>
            <a:r>
              <a:rPr lang="en-US" sz="1200" u="none" strike="noStrike" kern="1200" baseline="0" dirty="0" smtClean="0">
                <a:solidFill>
                  <a:schemeClr val="tx1"/>
                </a:solidFill>
                <a:effectLst/>
                <a:latin typeface="+mn-lt"/>
                <a:ea typeface="+mn-ea"/>
                <a:cs typeface="+mn-cs"/>
              </a:rPr>
              <a:t>An </a:t>
            </a:r>
            <a:r>
              <a:rPr lang="en-US" sz="1200" u="none" strike="noStrike" kern="1200" baseline="0" dirty="0" err="1" smtClean="0">
                <a:solidFill>
                  <a:schemeClr val="tx1"/>
                </a:solidFill>
                <a:effectLst/>
                <a:latin typeface="+mn-lt"/>
                <a:ea typeface="+mn-ea"/>
                <a:cs typeface="+mn-cs"/>
              </a:rPr>
              <a:t>toan</a:t>
            </a:r>
            <a:r>
              <a:rPr lang="en-US" sz="1200" u="none" strike="noStrike" kern="1200" baseline="0" dirty="0" smtClean="0">
                <a:solidFill>
                  <a:schemeClr val="tx1"/>
                </a:solidFill>
                <a:effectLst/>
                <a:latin typeface="+mn-lt"/>
                <a:ea typeface="+mn-ea"/>
                <a:cs typeface="+mn-cs"/>
              </a:rPr>
              <a:t> safety</a:t>
            </a:r>
          </a:p>
        </p:txBody>
      </p:sp>
      <p:sp>
        <p:nvSpPr>
          <p:cNvPr id="4" name="Slide Number Placeholder 3"/>
          <p:cNvSpPr>
            <a:spLocks noGrp="1"/>
          </p:cNvSpPr>
          <p:nvPr>
            <p:ph type="sldNum" sz="quarter" idx="5"/>
          </p:nvPr>
        </p:nvSpPr>
        <p:spPr/>
        <p:txBody>
          <a:bodyPr/>
          <a:lstStyle/>
          <a:p>
            <a:fld id="{0E0E4A1B-F5CD-4AF7-894D-4A67A72467C1}" type="slidenum">
              <a:rPr lang="en-US" smtClean="0"/>
              <a:t>1</a:t>
            </a:fld>
            <a:endParaRPr lang="en-US"/>
          </a:p>
        </p:txBody>
      </p:sp>
    </p:spTree>
    <p:extLst>
      <p:ext uri="{BB962C8B-B14F-4D97-AF65-F5344CB8AC3E}">
        <p14:creationId xmlns:p14="http://schemas.microsoft.com/office/powerpoint/2010/main" val="279393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Do activity sheet: Match the health symptom to the body </a:t>
            </a:r>
            <a:r>
              <a:rPr lang="en-US" dirty="0" smtClean="0"/>
              <a:t>part</a:t>
            </a:r>
          </a:p>
          <a:p>
            <a:pPr lvl="0"/>
            <a:endParaRPr lang="en-US" dirty="0"/>
          </a:p>
          <a:p>
            <a:pPr lvl="0"/>
            <a:r>
              <a:rPr lang="en-US" dirty="0"/>
              <a:t>Say: The correct answers going from the head-down are:</a:t>
            </a:r>
            <a:endParaRPr lang="en-US" sz="1100" dirty="0"/>
          </a:p>
          <a:p>
            <a:pPr marL="232943" indent="-232943">
              <a:buFont typeface="+mj-lt"/>
              <a:buAutoNum type="arabicPeriod"/>
            </a:pPr>
            <a:r>
              <a:rPr lang="en-US" dirty="0"/>
              <a:t>Brain: Headaches</a:t>
            </a:r>
            <a:endParaRPr lang="en-US" sz="1100" dirty="0"/>
          </a:p>
          <a:p>
            <a:pPr marL="232943" indent="-232943">
              <a:buFont typeface="+mj-lt"/>
              <a:buAutoNum type="arabicPeriod"/>
            </a:pPr>
            <a:r>
              <a:rPr lang="en-US" dirty="0"/>
              <a:t>Eye: Eye irritation</a:t>
            </a:r>
            <a:endParaRPr lang="en-US" sz="1100" dirty="0"/>
          </a:p>
          <a:p>
            <a:pPr marL="232943" indent="-232943">
              <a:buFont typeface="+mj-lt"/>
              <a:buAutoNum type="arabicPeriod"/>
            </a:pPr>
            <a:r>
              <a:rPr lang="en-US" dirty="0"/>
              <a:t>Nose: Nose irritation</a:t>
            </a:r>
            <a:endParaRPr lang="en-US" sz="1100" dirty="0"/>
          </a:p>
          <a:p>
            <a:pPr marL="232943" indent="-232943">
              <a:buFont typeface="+mj-lt"/>
              <a:buAutoNum type="arabicPeriod"/>
            </a:pPr>
            <a:r>
              <a:rPr lang="en-US" dirty="0"/>
              <a:t>Mouth: Mouth irritation</a:t>
            </a:r>
            <a:endParaRPr lang="en-US" sz="1100" dirty="0"/>
          </a:p>
          <a:p>
            <a:pPr marL="232943" indent="-232943">
              <a:buFont typeface="+mj-lt"/>
              <a:buAutoNum type="arabicPeriod"/>
            </a:pPr>
            <a:r>
              <a:rPr lang="en-US" dirty="0"/>
              <a:t>Throat: Throat irritation</a:t>
            </a:r>
            <a:endParaRPr lang="en-US" sz="1100" dirty="0"/>
          </a:p>
          <a:p>
            <a:pPr marL="232943" indent="-232943">
              <a:buFont typeface="+mj-lt"/>
              <a:buAutoNum type="arabicPeriod"/>
            </a:pPr>
            <a:r>
              <a:rPr lang="en-US" dirty="0"/>
              <a:t>Lung: Lung irritation</a:t>
            </a:r>
            <a:endParaRPr lang="en-US" sz="1100" dirty="0"/>
          </a:p>
          <a:p>
            <a:pPr marL="232943" indent="-232943">
              <a:buFont typeface="+mj-lt"/>
              <a:buAutoNum type="arabicPeriod"/>
            </a:pPr>
            <a:r>
              <a:rPr lang="en-US" dirty="0"/>
              <a:t>Liver: Liver damage</a:t>
            </a:r>
            <a:endParaRPr lang="en-US" sz="1100" dirty="0"/>
          </a:p>
          <a:p>
            <a:pPr marL="232943" indent="-232943">
              <a:buFont typeface="+mj-lt"/>
              <a:buAutoNum type="arabicPeriod"/>
            </a:pPr>
            <a:r>
              <a:rPr lang="en-US" dirty="0"/>
              <a:t>Stomach: Nausea</a:t>
            </a:r>
            <a:endParaRPr lang="en-US" sz="1100" dirty="0"/>
          </a:p>
          <a:p>
            <a:pPr marL="232943" indent="-232943">
              <a:buFont typeface="+mj-lt"/>
              <a:buAutoNum type="arabicPeriod"/>
            </a:pPr>
            <a:r>
              <a:rPr lang="en-US" dirty="0"/>
              <a:t>Kidney: Kidney damage</a:t>
            </a:r>
            <a:endParaRPr lang="en-US" sz="1100" dirty="0"/>
          </a:p>
          <a:p>
            <a:pPr marL="232943" indent="-232943">
              <a:buFont typeface="+mj-lt"/>
              <a:buAutoNum type="arabicPeriod"/>
            </a:pPr>
            <a:r>
              <a:rPr lang="en-US" dirty="0"/>
              <a:t>Uterus: Pregnancy complications</a:t>
            </a:r>
            <a:endParaRPr lang="en-US" sz="1100"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10</a:t>
            </a:fld>
            <a:endParaRPr lang="en-US"/>
          </a:p>
        </p:txBody>
      </p:sp>
    </p:spTree>
    <p:extLst>
      <p:ext uri="{BB962C8B-B14F-4D97-AF65-F5344CB8AC3E}">
        <p14:creationId xmlns:p14="http://schemas.microsoft.com/office/powerpoint/2010/main" val="214161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There are three chemicals in particular that are called “The Toxic Trio”. These are:</a:t>
            </a:r>
            <a:endParaRPr lang="en-US" sz="1100" u="none" strike="noStrike"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 (polish): liver/kidney damage, pregnancy complications</a:t>
            </a:r>
          </a:p>
          <a:p>
            <a:pPr lvl="1"/>
            <a:r>
              <a:rPr lang="en-US" sz="1200" u="none" strike="noStrike" kern="1200" dirty="0">
                <a:solidFill>
                  <a:schemeClr val="tx1"/>
                </a:solidFill>
                <a:effectLst/>
                <a:latin typeface="+mn-lt"/>
                <a:ea typeface="+mn-ea"/>
                <a:cs typeface="+mn-cs"/>
              </a:rPr>
              <a:t>-Formaldehyde (Nail polish):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-Toluene (polish, nail glue): liver/kidney damage, pregnancy complications</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Avoid products that have any of these chemicals. They will be </a:t>
            </a:r>
            <a:r>
              <a:rPr lang="en-US" sz="1200" u="none" strike="noStrike" kern="1200" dirty="0" err="1">
                <a:solidFill>
                  <a:schemeClr val="tx1"/>
                </a:solidFill>
                <a:effectLst/>
                <a:latin typeface="+mn-lt"/>
                <a:ea typeface="+mn-ea"/>
                <a:cs typeface="+mn-cs"/>
              </a:rPr>
              <a:t>labelled</a:t>
            </a:r>
            <a:r>
              <a:rPr lang="en-US" sz="1200" u="none" strike="noStrike" kern="1200" dirty="0">
                <a:solidFill>
                  <a:schemeClr val="tx1"/>
                </a:solidFill>
                <a:effectLst/>
                <a:latin typeface="+mn-lt"/>
                <a:ea typeface="+mn-ea"/>
                <a:cs typeface="+mn-cs"/>
              </a:rPr>
              <a:t> as “three-free”. However, research on “three-free” chemicals found that chemicals used to replace the toxic trio might still be hazardous. We are still waiting on more research on these other chemicals. But for now, we know for sure that </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 </a:t>
            </a:r>
            <a:r>
              <a:rPr lang="en-US" sz="1200" u="none" strike="noStrike" kern="1200" dirty="0" smtClean="0">
                <a:solidFill>
                  <a:schemeClr val="tx1"/>
                </a:solidFill>
                <a:effectLst/>
                <a:latin typeface="+mn-lt"/>
                <a:ea typeface="+mn-ea"/>
                <a:cs typeface="+mn-cs"/>
              </a:rPr>
              <a:t>formaldehyde</a:t>
            </a:r>
            <a:r>
              <a:rPr lang="en-US" sz="1200" u="none" strike="noStrike" kern="1200" dirty="0">
                <a:solidFill>
                  <a:schemeClr val="tx1"/>
                </a:solidFill>
                <a:effectLst/>
                <a:latin typeface="+mn-lt"/>
                <a:ea typeface="+mn-ea"/>
                <a:cs typeface="+mn-cs"/>
              </a:rPr>
              <a:t>, and toluene are dangerous</a:t>
            </a:r>
            <a:r>
              <a:rPr lang="en-US" sz="1200" u="none" strike="noStrike" kern="1200" dirty="0" smtClean="0">
                <a:solidFill>
                  <a:schemeClr val="tx1"/>
                </a:solidFill>
                <a:effectLst/>
                <a:latin typeface="+mn-lt"/>
                <a:ea typeface="+mn-ea"/>
                <a:cs typeface="+mn-cs"/>
              </a:rPr>
              <a:t>.</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One of the materials we will be giving out talks about this in a simpler way.</a:t>
            </a:r>
          </a:p>
        </p:txBody>
      </p:sp>
      <p:sp>
        <p:nvSpPr>
          <p:cNvPr id="4" name="Slide Number Placeholder 3"/>
          <p:cNvSpPr>
            <a:spLocks noGrp="1"/>
          </p:cNvSpPr>
          <p:nvPr>
            <p:ph type="sldNum" sz="quarter" idx="10"/>
          </p:nvPr>
        </p:nvSpPr>
        <p:spPr/>
        <p:txBody>
          <a:bodyPr/>
          <a:lstStyle/>
          <a:p>
            <a:fld id="{0E0E4A1B-F5CD-4AF7-894D-4A67A72467C1}" type="slidenum">
              <a:rPr lang="en-US" smtClean="0"/>
              <a:t>11</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Review “Chemical cheat sheet” business card</a:t>
            </a:r>
            <a:endParaRPr lang="en-US" sz="1100" u="none" strike="noStrike" kern="1200" dirty="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will be handing out these business cards to nail workers so that they can keep it in their wallet anytime they go shopping for nail products. It will be a reminder of what chemicals to avoid.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-Toxic trio (</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phthalates, toluene and formaldehyde)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-Ethyl methacrylate (EMA) (acrylic nail liquid) pregnancy complication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-Formalin: (nail hardener) breathing problems,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-Methyl methacrylate (MMA) (nail primer) breathing problems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t>
            </a:r>
            <a:r>
              <a:rPr lang="en-US" sz="1200" u="none" strike="noStrike" kern="1200" dirty="0" smtClean="0">
                <a:solidFill>
                  <a:schemeClr val="tx1"/>
                </a:solidFill>
                <a:effectLst/>
                <a:latin typeface="+mn-lt"/>
                <a:ea typeface="+mn-ea"/>
                <a:cs typeface="+mn-cs"/>
              </a:rPr>
              <a:t>Titanium </a:t>
            </a:r>
            <a:r>
              <a:rPr lang="en-US" sz="1200" u="none" strike="noStrike" kern="1200" dirty="0">
                <a:solidFill>
                  <a:schemeClr val="tx1"/>
                </a:solidFill>
                <a:effectLst/>
                <a:latin typeface="+mn-lt"/>
                <a:ea typeface="+mn-ea"/>
                <a:cs typeface="+mn-cs"/>
              </a:rPr>
              <a:t>dioxide: (nail polish, artificial nail powder) lung fibrosis, </a:t>
            </a:r>
            <a:r>
              <a:rPr lang="en-US" sz="1200" u="none" strike="noStrike" kern="1200" dirty="0" smtClean="0">
                <a:solidFill>
                  <a:schemeClr val="tx1"/>
                </a:solidFill>
                <a:effectLst/>
                <a:latin typeface="+mn-lt"/>
                <a:ea typeface="+mn-ea"/>
                <a:cs typeface="+mn-cs"/>
              </a:rPr>
              <a:t>cancer</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Next we will look at a Safety Data Sheet, a nail technician’s best friend.</a:t>
            </a:r>
          </a:p>
        </p:txBody>
      </p:sp>
      <p:sp>
        <p:nvSpPr>
          <p:cNvPr id="4" name="Slide Number Placeholder 3"/>
          <p:cNvSpPr>
            <a:spLocks noGrp="1"/>
          </p:cNvSpPr>
          <p:nvPr>
            <p:ph type="sldNum" sz="quarter" idx="10"/>
          </p:nvPr>
        </p:nvSpPr>
        <p:spPr/>
        <p:txBody>
          <a:bodyPr/>
          <a:lstStyle/>
          <a:p>
            <a:fld id="{0E0E4A1B-F5CD-4AF7-894D-4A67A72467C1}" type="slidenum">
              <a:rPr lang="en-US" smtClean="0"/>
              <a:t>12</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Review a sample Safety Data Sheet (SDS)</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Every salon is required to have a folder or binder of Safety Data Sheets for each chemical product in the salon. They are meant to tell the nail workers: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the product is called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properly store the chemical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use the product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clean it up if it spills accidentally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equipment you should use in handling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you should dispose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hazards it has that might affect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should if you are exposed to the chemical</a:t>
            </a:r>
            <a:endParaRPr lang="en-US" sz="1100" u="none" strike="noStrike"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r>
              <a:rPr lang="en-US" dirty="0" smtClean="0"/>
              <a:t>Transition</a:t>
            </a:r>
            <a:r>
              <a:rPr lang="en-US" baseline="0" dirty="0" smtClean="0"/>
              <a:t>: *information continues on next slide*</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13</a:t>
            </a:fld>
            <a:endParaRPr lang="en-US"/>
          </a:p>
        </p:txBody>
      </p:sp>
    </p:spTree>
    <p:extLst>
      <p:ext uri="{BB962C8B-B14F-4D97-AF65-F5344CB8AC3E}">
        <p14:creationId xmlns:p14="http://schemas.microsoft.com/office/powerpoint/2010/main" val="407198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But not many nail techs have the time to read all these details. </a:t>
            </a:r>
          </a:p>
          <a:p>
            <a:pPr lvl="0"/>
            <a:r>
              <a:rPr lang="en-US" sz="1200" u="none" strike="noStrike" kern="1200" dirty="0">
                <a:solidFill>
                  <a:schemeClr val="tx1"/>
                </a:solidFill>
                <a:effectLst/>
                <a:latin typeface="+mn-lt"/>
                <a:ea typeface="+mn-ea"/>
                <a:cs typeface="+mn-cs"/>
              </a:rPr>
              <a:t>Usually, they learn the information on how to handle chemicals from their time in beauty school or from people they work with. </a:t>
            </a:r>
          </a:p>
          <a:p>
            <a:pPr lvl="0"/>
            <a:r>
              <a:rPr lang="en-US" sz="1200" u="none" strike="noStrike" kern="1200" dirty="0">
                <a:solidFill>
                  <a:schemeClr val="tx1"/>
                </a:solidFill>
                <a:effectLst/>
                <a:latin typeface="+mn-lt"/>
                <a:ea typeface="+mn-ea"/>
                <a:cs typeface="+mn-cs"/>
              </a:rPr>
              <a:t>How we can make SDSs easy to understand is to encourage workers to read 3 main points: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clean it up if it spills accidentally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equipment you should use in handling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should if you are exposed to the chemical</a:t>
            </a:r>
            <a:endParaRPr lang="en-US" sz="1100" u="none" strike="noStrike" kern="1200" dirty="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a:t>
            </a:r>
            <a:r>
              <a:rPr lang="en-US" sz="1200" u="none" strike="noStrike" kern="1200" dirty="0">
                <a:solidFill>
                  <a:schemeClr val="tx1"/>
                </a:solidFill>
                <a:effectLst/>
                <a:latin typeface="+mn-lt"/>
                <a:ea typeface="+mn-ea"/>
                <a:cs typeface="+mn-cs"/>
              </a:rPr>
              <a:t>: Now that we have covered the chemical hazards, we will talk about what you can do to prevent them from affecting you.</a:t>
            </a:r>
            <a:endParaRPr lang="en-US" sz="11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14</a:t>
            </a:fld>
            <a:endParaRPr lang="en-US"/>
          </a:p>
        </p:txBody>
      </p:sp>
    </p:spTree>
    <p:extLst>
      <p:ext uri="{BB962C8B-B14F-4D97-AF65-F5344CB8AC3E}">
        <p14:creationId xmlns:p14="http://schemas.microsoft.com/office/powerpoint/2010/main" val="152122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77" defTabSz="931774">
              <a:tabLst>
                <a:tab pos="989730" algn="l"/>
              </a:tabLst>
              <a:defRPr/>
            </a:pPr>
            <a:r>
              <a:rPr lang="en-US" dirty="0" smtClean="0">
                <a:solidFill>
                  <a:srgbClr val="000000"/>
                </a:solidFill>
              </a:rPr>
              <a:t>Process: </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t>4:50-7:27</a:t>
            </a:r>
            <a:r>
              <a:rPr lang="en-US" dirty="0" smtClean="0"/>
              <a:t> (2 mins, 37 secs)</a:t>
            </a:r>
          </a:p>
          <a:p>
            <a:pPr marL="1270042" lvl="2" indent="-309291" defTabSz="931774">
              <a:buFont typeface="Wingdings" pitchFamily="2" charset="2"/>
              <a:buChar char="§"/>
              <a:tabLst>
                <a:tab pos="989730" algn="l"/>
              </a:tabLst>
              <a:defRPr/>
            </a:pPr>
            <a:r>
              <a:rPr lang="en-US" dirty="0" smtClean="0"/>
              <a:t>https://www.youtube.com/watch?v=PksAPhmm15M&amp;t=368s</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solidFill>
                  <a:srgbClr val="000000"/>
                </a:solidFill>
              </a:rPr>
              <a:t>0:27-2:10</a:t>
            </a:r>
            <a:r>
              <a:rPr lang="en-US" dirty="0" smtClean="0">
                <a:solidFill>
                  <a:srgbClr val="000000"/>
                </a:solidFill>
              </a:rPr>
              <a:t> (1 min, 47 secs)</a:t>
            </a:r>
          </a:p>
          <a:p>
            <a:pPr marL="1270042" lvl="2" indent="-309291" defTabSz="931774">
              <a:buFont typeface="Wingdings" pitchFamily="2" charset="2"/>
              <a:buChar char="§"/>
              <a:tabLst>
                <a:tab pos="989730" algn="l"/>
              </a:tabLst>
              <a:defRPr/>
            </a:pPr>
            <a:r>
              <a:rPr lang="en-US" dirty="0" smtClean="0"/>
              <a:t>https://www.youtube.com/watch?v=XBLbKfbLQ2w</a:t>
            </a:r>
          </a:p>
          <a:p>
            <a:pPr marL="28977" defTabSz="931774">
              <a:tabLst>
                <a:tab pos="989730" algn="l"/>
              </a:tabLst>
              <a:defRPr/>
            </a:pPr>
            <a:endParaRPr lang="en-US" dirty="0" smtClean="0"/>
          </a:p>
          <a:p>
            <a:pPr marL="28977" defTabSz="931774">
              <a:tabLst>
                <a:tab pos="989730" algn="l"/>
              </a:tabLst>
              <a:defRPr/>
            </a:pPr>
            <a:r>
              <a:rPr lang="en-US" dirty="0" smtClean="0"/>
              <a:t>Say: Now we</a:t>
            </a:r>
            <a:r>
              <a:rPr lang="en-US" baseline="0" dirty="0" smtClean="0"/>
              <a:t> are going to watch 2 videos about 1) Ventilation and Protective Masks and 2) Protecting skin, preventing chemical ingestion, and proper storage.</a:t>
            </a:r>
            <a:r>
              <a:rPr lang="en-US" dirty="0" smtClean="0"/>
              <a:t> </a:t>
            </a:r>
          </a:p>
          <a:p>
            <a:pPr marL="28977" defTabSz="931774">
              <a:tabLst>
                <a:tab pos="989730" algn="l"/>
              </a:tabLst>
              <a:defRPr/>
            </a:pPr>
            <a:endParaRPr lang="en-US" dirty="0" smtClean="0"/>
          </a:p>
          <a:p>
            <a:pPr marL="28977" defTabSz="931774">
              <a:tabLst>
                <a:tab pos="989730" algn="l"/>
              </a:tabLst>
              <a:defRPr/>
            </a:pPr>
            <a:r>
              <a:rPr lang="en-US" dirty="0" smtClean="0"/>
              <a:t>Transition:</a:t>
            </a:r>
            <a:r>
              <a:rPr lang="en-US" baseline="0" dirty="0" smtClean="0"/>
              <a:t> </a:t>
            </a:r>
            <a:r>
              <a:rPr lang="en-US" dirty="0" smtClean="0"/>
              <a:t>The video didn’t mention this but glasses can protect your eyes from chemicals and nail clippings. Now that we’ve seen</a:t>
            </a:r>
            <a:r>
              <a:rPr lang="en-US" baseline="0" dirty="0" smtClean="0"/>
              <a:t> an introduction of ways to protect yourself, let’s go more in detail.</a:t>
            </a:r>
            <a:endParaRPr lang="en-US" dirty="0" smtClean="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15</a:t>
            </a:fld>
            <a:endParaRPr lang="en-US"/>
          </a:p>
        </p:txBody>
      </p:sp>
    </p:spTree>
    <p:extLst>
      <p:ext uri="{BB962C8B-B14F-4D97-AF65-F5344CB8AC3E}">
        <p14:creationId xmlns:p14="http://schemas.microsoft.com/office/powerpoint/2010/main" val="333384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Change slide to “Ventilation”:</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Who here works ten hours a week? Twenty? Thirty? Forty? More than forty? That’s a lot of time to spend in a salon working with chemicals all day. There are 2 ways to protect yourself from breathing in chemical vapors and dust. The first is to increase ventilation: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lvl="0"/>
            <a:r>
              <a:rPr lang="en-US" sz="1200" u="none" strike="noStrike" kern="1200" dirty="0">
                <a:solidFill>
                  <a:schemeClr val="tx1"/>
                </a:solidFill>
                <a:effectLst/>
                <a:latin typeface="+mn-lt"/>
                <a:ea typeface="+mn-ea"/>
                <a:cs typeface="+mn-cs"/>
              </a:rPr>
              <a:t>1) Ventilation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-Process: change slide to “Ventilation”</a:t>
            </a:r>
          </a:p>
          <a:p>
            <a:pPr lvl="1"/>
            <a:r>
              <a:rPr lang="en-US" sz="1200" u="none" strike="noStrike" kern="1200" dirty="0">
                <a:solidFill>
                  <a:schemeClr val="tx1"/>
                </a:solidFill>
                <a:effectLst/>
                <a:latin typeface="+mn-lt"/>
                <a:ea typeface="+mn-ea"/>
                <a:cs typeface="+mn-cs"/>
              </a:rPr>
              <a:t>-Say: </a:t>
            </a:r>
            <a:r>
              <a:rPr lang="en-US" sz="1200" u="sng" strike="noStrike" kern="1200" dirty="0">
                <a:solidFill>
                  <a:schemeClr val="tx1"/>
                </a:solidFill>
                <a:effectLst/>
                <a:latin typeface="+mn-lt"/>
                <a:ea typeface="+mn-ea"/>
                <a:cs typeface="+mn-cs"/>
              </a:rPr>
              <a:t>Ventilation</a:t>
            </a:r>
            <a:r>
              <a:rPr lang="en-US" sz="1200" u="none" strike="noStrike" kern="1200" dirty="0">
                <a:solidFill>
                  <a:schemeClr val="tx1"/>
                </a:solidFill>
                <a:effectLst/>
                <a:latin typeface="+mn-lt"/>
                <a:ea typeface="+mn-ea"/>
                <a:cs typeface="+mn-cs"/>
              </a:rPr>
              <a:t> is the </a:t>
            </a:r>
            <a:r>
              <a:rPr lang="en-US" sz="1200" b="1" u="none" strike="noStrike" kern="1200" dirty="0">
                <a:solidFill>
                  <a:schemeClr val="tx1"/>
                </a:solidFill>
                <a:effectLst/>
                <a:latin typeface="+mn-lt"/>
                <a:ea typeface="+mn-ea"/>
                <a:cs typeface="+mn-cs"/>
              </a:rPr>
              <a:t>best </a:t>
            </a:r>
            <a:r>
              <a:rPr lang="en-US" sz="1200" u="none" strike="noStrike" kern="1200" dirty="0">
                <a:solidFill>
                  <a:schemeClr val="tx1"/>
                </a:solidFill>
                <a:effectLst/>
                <a:latin typeface="+mn-lt"/>
                <a:ea typeface="+mn-ea"/>
                <a:cs typeface="+mn-cs"/>
              </a:rPr>
              <a:t>way to remove chemicals from the air. There are two ways you can do this. One way is more expensive. For example:</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-If the salon has ventilated tables, make sure they are turned on or consider using portable ventilation machines.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-Always keep the nail salon's exhaust system on. </a:t>
            </a:r>
          </a:p>
          <a:p>
            <a:pPr lvl="2"/>
            <a:r>
              <a:rPr lang="en-US" sz="1200" u="none" strike="noStrike" kern="1200" dirty="0">
                <a:solidFill>
                  <a:schemeClr val="tx1"/>
                </a:solidFill>
                <a:effectLst/>
                <a:latin typeface="+mn-lt"/>
                <a:ea typeface="+mn-ea"/>
                <a:cs typeface="+mn-cs"/>
              </a:rPr>
              <a:t>If your salon does not have an exhaust system, always keep the heating, ventilation, and air conditioning (or HVAC) system on during work hours</a:t>
            </a:r>
            <a:r>
              <a:rPr lang="en-US" sz="1200" u="none" strike="noStrike" kern="1200" dirty="0" smtClean="0">
                <a:solidFill>
                  <a:schemeClr val="tx1"/>
                </a:solidFill>
                <a:effectLst/>
                <a:latin typeface="+mn-lt"/>
                <a:ea typeface="+mn-ea"/>
                <a:cs typeface="+mn-cs"/>
              </a:rPr>
              <a:t>.</a:t>
            </a:r>
          </a:p>
          <a:p>
            <a:pPr lvl="2"/>
            <a:endParaRPr lang="en-US" sz="11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r>
              <a:rPr lang="en-US" sz="1200" u="none" strike="noStrike" kern="1200" baseline="0" dirty="0" smtClean="0">
                <a:solidFill>
                  <a:schemeClr val="tx1"/>
                </a:solidFill>
                <a:effectLst/>
                <a:latin typeface="+mn-lt"/>
                <a:ea typeface="+mn-ea"/>
                <a:cs typeface="+mn-cs"/>
              </a:rPr>
              <a:t> to next slide*</a:t>
            </a: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16</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There’s also the more affordable way. </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-Tightly close nail polish/chemical bottles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-Open doors and windows. </a:t>
            </a:r>
            <a:endParaRPr lang="en-US" sz="1100" u="none" strike="noStrike" kern="1200" dirty="0">
              <a:solidFill>
                <a:schemeClr val="tx1"/>
              </a:solidFill>
              <a:effectLst/>
              <a:latin typeface="+mn-lt"/>
              <a:ea typeface="+mn-ea"/>
              <a:cs typeface="+mn-cs"/>
            </a:endParaRPr>
          </a:p>
          <a:p>
            <a:pPr lvl="3"/>
            <a:r>
              <a:rPr lang="en-US" sz="1200" u="none" strike="noStrike" kern="1200" dirty="0">
                <a:solidFill>
                  <a:schemeClr val="tx1"/>
                </a:solidFill>
                <a:effectLst/>
                <a:latin typeface="+mn-lt"/>
                <a:ea typeface="+mn-ea"/>
                <a:cs typeface="+mn-cs"/>
              </a:rPr>
              <a:t>-If the weather is too cold to leave both front and rear doors open, you should use the HVAC system. </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-Place fans near open doors or windows. Fans should pull air in one end of the salon and push it out of the other end.</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-You </a:t>
            </a:r>
            <a:r>
              <a:rPr lang="en-US" sz="1200" u="none" strike="noStrike" kern="1200" dirty="0" smtClean="0">
                <a:solidFill>
                  <a:schemeClr val="tx1"/>
                </a:solidFill>
                <a:effectLst/>
                <a:latin typeface="+mn-lt"/>
                <a:ea typeface="+mn-ea"/>
                <a:cs typeface="+mn-cs"/>
              </a:rPr>
              <a:t>can </a:t>
            </a:r>
            <a:r>
              <a:rPr lang="en-US" sz="1200" u="none" strike="noStrike" kern="1200" dirty="0">
                <a:solidFill>
                  <a:schemeClr val="tx1"/>
                </a:solidFill>
                <a:effectLst/>
                <a:latin typeface="+mn-lt"/>
                <a:ea typeface="+mn-ea"/>
                <a:cs typeface="+mn-cs"/>
              </a:rPr>
              <a:t>also take breaks outside whenever you have the chance</a:t>
            </a:r>
            <a:r>
              <a:rPr lang="en-US" sz="1200" u="none" strike="noStrike" kern="1200" dirty="0" smtClean="0">
                <a:solidFill>
                  <a:schemeClr val="tx1"/>
                </a:solidFill>
                <a:effectLst/>
                <a:latin typeface="+mn-lt"/>
                <a:ea typeface="+mn-ea"/>
                <a:cs typeface="+mn-cs"/>
              </a:rPr>
              <a:t>.</a:t>
            </a:r>
          </a:p>
          <a:p>
            <a:pPr lvl="2"/>
            <a:endParaRPr lang="en-US" sz="120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17</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dirty="0">
                <a:solidFill>
                  <a:srgbClr val="000000"/>
                </a:solidFill>
              </a:rPr>
              <a:t>Process:</a:t>
            </a:r>
            <a:r>
              <a:rPr lang="en-US" baseline="0" dirty="0">
                <a:solidFill>
                  <a:srgbClr val="000000"/>
                </a:solidFill>
              </a:rPr>
              <a:t> Ask for a volunteer. </a:t>
            </a:r>
          </a:p>
          <a:p>
            <a:pPr>
              <a:defRPr/>
            </a:pPr>
            <a:endParaRPr lang="en-US" dirty="0">
              <a:solidFill>
                <a:srgbClr val="000000"/>
              </a:solidFill>
            </a:endParaRPr>
          </a:p>
          <a:p>
            <a:pPr>
              <a:defRPr/>
            </a:pPr>
            <a:r>
              <a:rPr lang="en-US" dirty="0">
                <a:solidFill>
                  <a:srgbClr val="000000"/>
                </a:solidFill>
              </a:rPr>
              <a:t>Say:</a:t>
            </a:r>
          </a:p>
          <a:p>
            <a:pPr>
              <a:defRPr/>
            </a:pPr>
            <a:r>
              <a:rPr lang="en-US" dirty="0">
                <a:solidFill>
                  <a:srgbClr val="000000"/>
                </a:solidFill>
              </a:rPr>
              <a:t>Can someone point out the difference between the ventilation between these two images? Take a look at where the worker, fan, and window is. </a:t>
            </a:r>
          </a:p>
          <a:p>
            <a:pPr>
              <a:defRPr/>
            </a:pPr>
            <a:endParaRPr lang="en-US" dirty="0">
              <a:solidFill>
                <a:srgbClr val="000000"/>
              </a:solidFill>
            </a:endParaRPr>
          </a:p>
          <a:p>
            <a:pPr>
              <a:defRPr/>
            </a:pPr>
            <a:r>
              <a:rPr lang="en-US" dirty="0">
                <a:solidFill>
                  <a:srgbClr val="000000"/>
                </a:solidFill>
              </a:rPr>
              <a:t>Correct Answer: In</a:t>
            </a:r>
            <a:r>
              <a:rPr lang="en-US" baseline="0" dirty="0">
                <a:solidFill>
                  <a:srgbClr val="000000"/>
                </a:solidFill>
              </a:rPr>
              <a:t> the bad ventilation example, the wind from the window is blowing the chemical vapor into the worker’s face. In the good ventilation example, the wind is blowing the vapors away from the worker. </a:t>
            </a:r>
            <a:r>
              <a:rPr lang="en-US" sz="1200" kern="1200" dirty="0">
                <a:solidFill>
                  <a:schemeClr val="tx1"/>
                </a:solidFill>
                <a:effectLst/>
                <a:latin typeface="+mn-lt"/>
                <a:ea typeface="+mn-ea"/>
                <a:cs typeface="+mn-cs"/>
              </a:rPr>
              <a:t>If you are refilling chemicals, make sure that the air</a:t>
            </a:r>
            <a:r>
              <a:rPr lang="en-US" sz="1200" kern="1200" baseline="0" dirty="0">
                <a:solidFill>
                  <a:schemeClr val="tx1"/>
                </a:solidFill>
                <a:effectLst/>
                <a:latin typeface="+mn-lt"/>
                <a:ea typeface="+mn-ea"/>
                <a:cs typeface="+mn-cs"/>
              </a:rPr>
              <a:t> flow/wind </a:t>
            </a:r>
            <a:r>
              <a:rPr lang="en-US" sz="1200" kern="1200" dirty="0">
                <a:solidFill>
                  <a:schemeClr val="tx1"/>
                </a:solidFill>
                <a:effectLst/>
                <a:latin typeface="+mn-lt"/>
                <a:ea typeface="+mn-ea"/>
                <a:cs typeface="+mn-cs"/>
              </a:rPr>
              <a:t>is blowing the chemical </a:t>
            </a:r>
            <a:r>
              <a:rPr lang="en-US" sz="1200" b="1" kern="1200" dirty="0">
                <a:solidFill>
                  <a:schemeClr val="tx1"/>
                </a:solidFill>
                <a:effectLst/>
                <a:latin typeface="+mn-lt"/>
                <a:ea typeface="+mn-ea"/>
                <a:cs typeface="+mn-cs"/>
              </a:rPr>
              <a:t>away</a:t>
            </a:r>
            <a:r>
              <a:rPr lang="en-US" sz="1200" kern="1200" dirty="0">
                <a:solidFill>
                  <a:schemeClr val="tx1"/>
                </a:solidFill>
                <a:effectLst/>
                <a:latin typeface="+mn-lt"/>
                <a:ea typeface="+mn-ea"/>
                <a:cs typeface="+mn-cs"/>
              </a:rPr>
              <a:t> from you, not towards your face.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18</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Bring 1 paper mask, 1 folded </a:t>
            </a:r>
            <a:r>
              <a:rPr lang="en-US" sz="1200" u="none" strike="noStrike" kern="1200" dirty="0" smtClean="0">
                <a:solidFill>
                  <a:schemeClr val="tx1"/>
                </a:solidFill>
                <a:effectLst/>
                <a:latin typeface="+mn-lt"/>
                <a:ea typeface="+mn-ea"/>
                <a:cs typeface="+mn-cs"/>
              </a:rPr>
              <a:t>tissue, </a:t>
            </a:r>
            <a:r>
              <a:rPr lang="en-US" sz="1200" u="none" strike="noStrike" kern="1200" dirty="0">
                <a:solidFill>
                  <a:schemeClr val="tx1"/>
                </a:solidFill>
                <a:effectLst/>
                <a:latin typeface="+mn-lt"/>
                <a:ea typeface="+mn-ea"/>
                <a:cs typeface="+mn-cs"/>
              </a:rPr>
              <a:t>and N-95 masks to show as examples</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By a show of hands, please raise your hands if you have used some the masks I’m about to show you. Who has used a paper mask? Who has used a paper mask with a piece of tissue inside? What about an N-95 mask? And what about a half-face respirator?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most affordable and common mask that nail technicians wear is the paper mask. Some nail techs may put a tissue or paper towel in a paper mask. However, dust and chemicals are very small and can sneak in the little gaps in the mask.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On the other hand, the only mask that can protect from both dust and chemicals is a half-face respirator. These masks can be a bit expensive so this is what we think is the best option. </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19</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your agenda, you will see our schedule for the program. For Day 1, our agenda includes reviewing objectives, doing a pre-test survey, and the first 3 components of safety training: 1. Why are we doing this training? 2. </a:t>
            </a:r>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are the hazards in nail salons? 3. What can you do to prevent hazards from affecting you?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a:t>
            </a:fld>
            <a:endParaRPr lang="en-US"/>
          </a:p>
        </p:txBody>
      </p:sp>
    </p:spTree>
    <p:extLst>
      <p:ext uri="{BB962C8B-B14F-4D97-AF65-F5344CB8AC3E}">
        <p14:creationId xmlns:p14="http://schemas.microsoft.com/office/powerpoint/2010/main" val="35569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Wear a N-95 mask when filing and shaping nails (when dust is coming up). To deal with chemicals, ventilate the salon while wearing a N-95 mask. You can reuse them until they’re dirty or if you have trouble breathing.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Your employer should provide you with N-95 masks. But if you are an independent nail worker, you may have to buy them for yourself. </a:t>
            </a:r>
            <a:endParaRPr lang="en-US" sz="1100" u="none" strike="noStrike" kern="1200" dirty="0" smtClean="0">
              <a:solidFill>
                <a:schemeClr val="tx1"/>
              </a:solidFill>
              <a:effectLst/>
              <a:latin typeface="+mn-lt"/>
              <a:ea typeface="+mn-ea"/>
              <a:cs typeface="+mn-cs"/>
            </a:endParaRPr>
          </a:p>
          <a:p>
            <a:endParaRPr lang="en-US" sz="11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We’re now going to practice wearing an N-95 mask ourselves.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20</a:t>
            </a:fld>
            <a:endParaRPr lang="en-US"/>
          </a:p>
        </p:txBody>
      </p:sp>
    </p:spTree>
    <p:extLst>
      <p:ext uri="{BB962C8B-B14F-4D97-AF65-F5344CB8AC3E}">
        <p14:creationId xmlns:p14="http://schemas.microsoft.com/office/powerpoint/2010/main" val="90828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https://www.youtube.com/watch?v=bo-PEzHE7iw</a:t>
            </a:r>
          </a:p>
          <a:p>
            <a:pPr marL="0" marR="0" lvl="1" indent="-137160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Process: show video on how to wear an N-95 mask. Pass out N-95 masks. Have each participant try on a </a:t>
            </a:r>
            <a:r>
              <a:rPr lang="en-US" sz="1200" u="none" strike="noStrike" kern="1200" dirty="0" smtClean="0">
                <a:solidFill>
                  <a:schemeClr val="tx1"/>
                </a:solidFill>
                <a:effectLst/>
                <a:latin typeface="+mn-lt"/>
                <a:ea typeface="+mn-ea"/>
                <a:cs typeface="+mn-cs"/>
              </a:rPr>
              <a:t>mask.</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talk about ingesting chemicals.</a:t>
            </a:r>
          </a:p>
        </p:txBody>
      </p:sp>
      <p:sp>
        <p:nvSpPr>
          <p:cNvPr id="4" name="Slide Number Placeholder 3"/>
          <p:cNvSpPr>
            <a:spLocks noGrp="1"/>
          </p:cNvSpPr>
          <p:nvPr>
            <p:ph type="sldNum" sz="quarter" idx="10"/>
          </p:nvPr>
        </p:nvSpPr>
        <p:spPr/>
        <p:txBody>
          <a:bodyPr/>
          <a:lstStyle/>
          <a:p>
            <a:fld id="{0E0E4A1B-F5CD-4AF7-894D-4A67A72467C1}" type="slidenum">
              <a:rPr lang="en-US" smtClean="0"/>
              <a:t>21</a:t>
            </a:fld>
            <a:endParaRPr lang="en-US"/>
          </a:p>
        </p:txBody>
      </p:sp>
    </p:spTree>
    <p:extLst>
      <p:ext uri="{BB962C8B-B14F-4D97-AF65-F5344CB8AC3E}">
        <p14:creationId xmlns:p14="http://schemas.microsoft.com/office/powerpoint/2010/main" val="135084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Chemicals can contaminate food and loose cigarettes. Eating food or smoking cigarettes that are contaminated will cause chemicals to enter your body through ingestion. Avoid having food or cigarettes be near the chemicals/ working space. Even eating lunch next to a coworker while they are working can expose your food to chemicals and dust. Instead… eat in the kitchen area or outside.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The next topic is fire safety in the salon.</a:t>
            </a:r>
            <a:endParaRPr lang="en-US" sz="1100" u="none" strike="noStrike" kern="1200" dirty="0" smtClean="0">
              <a:solidFill>
                <a:schemeClr val="tx1"/>
              </a:solidFill>
              <a:effectLst/>
              <a:latin typeface="+mn-lt"/>
              <a:ea typeface="+mn-ea"/>
              <a:cs typeface="+mn-cs"/>
            </a:endParaRPr>
          </a:p>
          <a:p>
            <a:pPr lvl="3"/>
            <a:endParaRPr lang="en-US" sz="11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22</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Say: Fire safety</a:t>
            </a:r>
            <a:r>
              <a:rPr lang="en-US" sz="1100" u="none" strike="noStrike" kern="1200" baseline="0" dirty="0">
                <a:solidFill>
                  <a:schemeClr val="tx1"/>
                </a:solidFill>
                <a:effectLst/>
                <a:latin typeface="+mn-lt"/>
                <a:ea typeface="+mn-ea"/>
                <a:cs typeface="+mn-cs"/>
              </a:rPr>
              <a:t> is another important way that chemicals can affect you, your clientele, and the salon building itself. A salon with bad ventilation combined with chemical vapors in the air can lead to a serious risk for fire. A minor source of fire, like a stick of incense or a lit cigarette can lead to fire in your workplace.</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a:solidFill>
                  <a:schemeClr val="tx1"/>
                </a:solidFill>
                <a:effectLst/>
                <a:latin typeface="+mn-lt"/>
                <a:ea typeface="+mn-ea"/>
                <a:cs typeface="+mn-cs"/>
              </a:rPr>
              <a:t>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This is why we need to store chemicals in a secure place that has signs telling people that the</a:t>
            </a:r>
            <a:r>
              <a:rPr lang="en-US" sz="1200" u="none" strike="noStrike" kern="1200" baseline="0" dirty="0">
                <a:solidFill>
                  <a:schemeClr val="tx1"/>
                </a:solidFill>
                <a:effectLst/>
                <a:latin typeface="+mn-lt"/>
                <a:ea typeface="+mn-ea"/>
                <a:cs typeface="+mn-cs"/>
              </a:rPr>
              <a:t> storage</a:t>
            </a:r>
            <a:r>
              <a:rPr lang="en-US" sz="1200" u="none" strike="noStrike" kern="1200" dirty="0">
                <a:solidFill>
                  <a:schemeClr val="tx1"/>
                </a:solidFill>
                <a:effectLst/>
                <a:latin typeface="+mn-lt"/>
                <a:ea typeface="+mn-ea"/>
                <a:cs typeface="+mn-cs"/>
              </a:rPr>
              <a:t> area is flammable. Do not allow smoking or lighting incense in the salon. It could spark a fire that could burn yourself, clients, workers, and the salon building. </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*continue</a:t>
            </a:r>
            <a:r>
              <a:rPr lang="en-US" sz="1200" u="none" strike="noStrike" kern="1200" baseline="0" dirty="0" smtClean="0">
                <a:solidFill>
                  <a:schemeClr val="tx1"/>
                </a:solidFill>
                <a:effectLst/>
                <a:latin typeface="+mn-lt"/>
                <a:ea typeface="+mn-ea"/>
                <a:cs typeface="+mn-cs"/>
              </a:rPr>
              <a:t> to </a:t>
            </a:r>
            <a:r>
              <a:rPr lang="en-US" sz="1200" u="none" strike="noStrike" kern="1200" baseline="0" dirty="0">
                <a:solidFill>
                  <a:schemeClr val="tx1"/>
                </a:solidFill>
                <a:effectLst/>
                <a:latin typeface="+mn-lt"/>
                <a:ea typeface="+mn-ea"/>
                <a:cs typeface="+mn-cs"/>
              </a:rPr>
              <a:t>next slide*</a:t>
            </a: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23</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Say: You </a:t>
            </a:r>
            <a:r>
              <a:rPr lang="en-US" sz="1200" u="none" strike="noStrike" kern="1200" baseline="0" dirty="0">
                <a:solidFill>
                  <a:schemeClr val="tx1"/>
                </a:solidFill>
                <a:effectLst/>
                <a:latin typeface="+mn-lt"/>
                <a:ea typeface="+mn-ea"/>
                <a:cs typeface="+mn-cs"/>
              </a:rPr>
              <a:t>can buy these off of Amazon or </a:t>
            </a:r>
            <a:r>
              <a:rPr lang="en-US" sz="1200" u="none" strike="noStrike" kern="1200" baseline="0" dirty="0" err="1">
                <a:solidFill>
                  <a:schemeClr val="tx1"/>
                </a:solidFill>
                <a:effectLst/>
                <a:latin typeface="+mn-lt"/>
                <a:ea typeface="+mn-ea"/>
                <a:cs typeface="+mn-cs"/>
              </a:rPr>
              <a:t>Ebay</a:t>
            </a:r>
            <a:r>
              <a:rPr lang="en-US" sz="1200" u="none" strike="noStrike" kern="1200" baseline="0" dirty="0">
                <a:solidFill>
                  <a:schemeClr val="tx1"/>
                </a:solidFill>
                <a:effectLst/>
                <a:latin typeface="+mn-lt"/>
                <a:ea typeface="+mn-ea"/>
                <a:cs typeface="+mn-cs"/>
              </a:rPr>
              <a:t> on the internet</a:t>
            </a:r>
            <a:r>
              <a:rPr lang="en-US" sz="1200" u="none" strike="noStrike" kern="1200" baseline="0" dirty="0" smtClean="0">
                <a:solidFill>
                  <a:schemeClr val="tx1"/>
                </a:solidFill>
                <a:effectLst/>
                <a:latin typeface="+mn-lt"/>
                <a:ea typeface="+mn-ea"/>
                <a:cs typeface="+mn-cs"/>
              </a:rPr>
              <a:t>.</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Another safety method is about direct contact with chemicals.</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24</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-There are ways that chemicals can make contact with your eyes. You could accidentally rub your eyes, a brush or bottle might splash chemicals, a nail clipping can fly towards your eye.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-So to avoid this from happening, there are 3 ways to protect your eyes. One is a bit more expensive, the other is less expensive. One has no cost at all.</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first is to have an eye wash station installed in the salon. What it does is that it sprays water into your eyes to get rid of the chemicals that is irritating your eyes. </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other cheaper option is wearing protective goggles will protect your eyes from chemicals splashing or nail clippings from flinging into your eyes. Your employer should provide these to you, unless you are an independent contractor. Goggles are the more affordable option that can guarantee your eye safety.</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 can also make it a habit to wash your hands before touching your eyes.</a:t>
            </a:r>
            <a:endParaRPr lang="en-US" sz="1100" u="none" strike="noStrike" kern="1200" dirty="0">
              <a:solidFill>
                <a:schemeClr val="tx1"/>
              </a:solidFill>
              <a:effectLst/>
              <a:latin typeface="+mn-lt"/>
              <a:ea typeface="+mn-ea"/>
              <a:cs typeface="+mn-cs"/>
            </a:endParaRPr>
          </a:p>
          <a:p>
            <a:endParaRPr lang="en-US" dirty="0" smtClean="0"/>
          </a:p>
          <a:p>
            <a:r>
              <a:rPr lang="en-US" dirty="0" smtClean="0"/>
              <a:t>Transition:</a:t>
            </a:r>
            <a:r>
              <a:rPr lang="en-US" baseline="0" dirty="0" smtClean="0"/>
              <a:t> Now for skin protection.</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25</a:t>
            </a:fld>
            <a:endParaRPr lang="en-US"/>
          </a:p>
        </p:txBody>
      </p:sp>
    </p:spTree>
    <p:extLst>
      <p:ext uri="{BB962C8B-B14F-4D97-AF65-F5344CB8AC3E}">
        <p14:creationId xmlns:p14="http://schemas.microsoft.com/office/powerpoint/2010/main" val="168385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-Something you might see in a salon is a nail tech leaning over a client’s hand or foot, polishing very carefully. However, there are vapors that will evaporate on the skin of your face. One way to protect your skin is to sit straight up away from the chemicals while you’re working with a client. Adjust lighting to see better.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-Your arms and thighs can also be places where chemicals</a:t>
            </a:r>
            <a:r>
              <a:rPr lang="en-US" sz="1200" u="none" strike="noStrike" kern="1200" baseline="0" dirty="0">
                <a:solidFill>
                  <a:schemeClr val="tx1"/>
                </a:solidFill>
                <a:effectLst/>
                <a:latin typeface="+mn-lt"/>
                <a:ea typeface="+mn-ea"/>
                <a:cs typeface="+mn-cs"/>
              </a:rPr>
              <a:t> might make contact with skin. </a:t>
            </a:r>
            <a:r>
              <a:rPr lang="en-US" sz="1200" u="none" strike="noStrike" kern="1200" dirty="0">
                <a:solidFill>
                  <a:schemeClr val="tx1"/>
                </a:solidFill>
                <a:effectLst/>
                <a:latin typeface="+mn-lt"/>
                <a:ea typeface="+mn-ea"/>
                <a:cs typeface="+mn-cs"/>
              </a:rPr>
              <a:t>Wearing long-sleeve shirts and pants that cover up to the knees will also protect you from chemicals spilling on your arms and lap.</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-Another scenario is someone refilling bottles of chemicals while standing over the two bottles. They should actually stand away from the bottles, wear a N-95 mask, and wear the right type of gloves.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-When it comes to gloves, let’s take a quick vote.</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t>
            </a:r>
            <a:r>
              <a:rPr lang="en-US" sz="1200" u="sng" strike="noStrike" kern="1200" dirty="0">
                <a:solidFill>
                  <a:schemeClr val="tx1"/>
                </a:solidFill>
                <a:effectLst/>
                <a:latin typeface="+mn-lt"/>
                <a:ea typeface="+mn-ea"/>
                <a:cs typeface="+mn-cs"/>
              </a:rPr>
              <a:t>Gloves: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-Process: Bring a pair of latex, vinyl, and nitrile gloves.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-Say: Can somebody choose the correct material gloves?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-Latex: The problem with latex is that clients can have be allergic to latex. and they won’t protect you from chemicals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-Vinyl: also won’t  protect you from chemicals, and may actually absorb chemicals that are in disinfectants.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Nitrile: are the best for using on clients and filling up chemicals because they don’t cause allergic reactions and will protect your skin</a:t>
            </a:r>
            <a:r>
              <a:rPr lang="en-US" sz="1200" u="none" strike="noStrike" kern="1200" dirty="0" smtClean="0">
                <a:solidFill>
                  <a:schemeClr val="tx1"/>
                </a:solidFill>
                <a:effectLst/>
                <a:latin typeface="+mn-lt"/>
                <a:ea typeface="+mn-ea"/>
                <a:cs typeface="+mn-cs"/>
              </a:rPr>
              <a:t>.</a:t>
            </a:r>
          </a:p>
          <a:p>
            <a:pPr lvl="2"/>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When it comes to gloves, let’s take a quick vote.</a:t>
            </a:r>
          </a:p>
        </p:txBody>
      </p:sp>
      <p:sp>
        <p:nvSpPr>
          <p:cNvPr id="4" name="Slide Number Placeholder 3"/>
          <p:cNvSpPr>
            <a:spLocks noGrp="1"/>
          </p:cNvSpPr>
          <p:nvPr>
            <p:ph type="sldNum" sz="quarter" idx="10"/>
          </p:nvPr>
        </p:nvSpPr>
        <p:spPr/>
        <p:txBody>
          <a:bodyPr/>
          <a:lstStyle/>
          <a:p>
            <a:fld id="{0E0E4A1B-F5CD-4AF7-894D-4A67A72467C1}" type="slidenum">
              <a:rPr lang="en-US" smtClean="0"/>
              <a:t>26</a:t>
            </a:fld>
            <a:endParaRPr lang="en-US"/>
          </a:p>
        </p:txBody>
      </p:sp>
    </p:spTree>
    <p:extLst>
      <p:ext uri="{BB962C8B-B14F-4D97-AF65-F5344CB8AC3E}">
        <p14:creationId xmlns:p14="http://schemas.microsoft.com/office/powerpoint/2010/main" val="311591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The second kind of hazard happens through viruses and fungal infections that can transfer through blood or skin contact. Some</a:t>
            </a:r>
            <a:r>
              <a:rPr lang="en-US" sz="1200" u="none" strike="noStrike" kern="1200" baseline="0" dirty="0">
                <a:solidFill>
                  <a:schemeClr val="tx1"/>
                </a:solidFill>
                <a:effectLst/>
                <a:latin typeface="+mn-lt"/>
                <a:ea typeface="+mn-ea"/>
                <a:cs typeface="+mn-cs"/>
              </a:rPr>
              <a:t> situations that might spread infections include:</a:t>
            </a:r>
          </a:p>
          <a:p>
            <a:pPr lvl="0"/>
            <a:endParaRPr lang="en-US" sz="1200" u="none" strike="noStrike" kern="1200" baseline="0" dirty="0">
              <a:solidFill>
                <a:schemeClr val="tx1"/>
              </a:solidFill>
              <a:effectLst/>
              <a:latin typeface="+mn-lt"/>
              <a:ea typeface="+mn-ea"/>
              <a:cs typeface="+mn-cs"/>
            </a:endParaRPr>
          </a:p>
          <a:p>
            <a:pPr marL="228600" lvl="0" indent="-228600">
              <a:buAutoNum type="arabicPeriod"/>
            </a:pPr>
            <a:r>
              <a:rPr lang="en-US" sz="1200" u="none" strike="noStrike" kern="1200" baseline="0" dirty="0">
                <a:solidFill>
                  <a:schemeClr val="tx1"/>
                </a:solidFill>
                <a:effectLst/>
                <a:latin typeface="+mn-lt"/>
                <a:ea typeface="+mn-ea"/>
                <a:cs typeface="+mn-cs"/>
              </a:rPr>
              <a:t>A client’s blood/body fluid making contact with your open cut</a:t>
            </a:r>
          </a:p>
          <a:p>
            <a:pPr marL="228600" lvl="0" indent="-228600">
              <a:buAutoNum type="arabicPeriod"/>
            </a:pPr>
            <a:r>
              <a:rPr lang="en-US" sz="1200" u="none" strike="noStrike" kern="1200" baseline="0" dirty="0">
                <a:solidFill>
                  <a:schemeClr val="tx1"/>
                </a:solidFill>
                <a:effectLst/>
                <a:latin typeface="+mn-lt"/>
                <a:ea typeface="+mn-ea"/>
                <a:cs typeface="+mn-cs"/>
              </a:rPr>
              <a:t>A client’s skin makes contact with your skin</a:t>
            </a:r>
          </a:p>
          <a:p>
            <a:pPr marL="228600" lvl="0" indent="-228600">
              <a:buAutoNum type="arabicPeriod"/>
            </a:pPr>
            <a:r>
              <a:rPr lang="en-US" sz="1200" u="none" strike="noStrike" kern="1200" baseline="0" dirty="0">
                <a:solidFill>
                  <a:schemeClr val="tx1"/>
                </a:solidFill>
                <a:effectLst/>
                <a:latin typeface="+mn-lt"/>
                <a:ea typeface="+mn-ea"/>
                <a:cs typeface="+mn-cs"/>
              </a:rPr>
              <a:t>Nail tools</a:t>
            </a:r>
            <a:r>
              <a:rPr lang="en-US" sz="1200" u="none" strike="noStrike" kern="1200" dirty="0">
                <a:solidFill>
                  <a:schemeClr val="tx1"/>
                </a:solidFill>
                <a:effectLst/>
                <a:latin typeface="+mn-lt"/>
                <a:ea typeface="+mn-ea"/>
                <a:cs typeface="+mn-cs"/>
              </a:rPr>
              <a:t> and supplies are used on Client</a:t>
            </a:r>
            <a:r>
              <a:rPr lang="en-US" sz="1200" u="none" strike="noStrike" kern="1200" baseline="0" dirty="0">
                <a:solidFill>
                  <a:schemeClr val="tx1"/>
                </a:solidFill>
                <a:effectLst/>
                <a:latin typeface="+mn-lt"/>
                <a:ea typeface="+mn-ea"/>
                <a:cs typeface="+mn-cs"/>
              </a:rPr>
              <a:t> A with infection and reused for Client B</a:t>
            </a:r>
          </a:p>
          <a:p>
            <a:pPr marL="228600" lvl="0" indent="-228600">
              <a:buAutoNum type="arabicPeriod"/>
            </a:pP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-Viral infections are spread through blood or body fluids, meaning they can be spread through sex with a partner or from mother to child in birth and breastfeeding.</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-Fungal infections like ringworm, which is also called “athlete’s foot”, can be spread through skin contact when massaging a client’s foot, legs, or arms. Also, it is contagious to others you touch like other clients, your family, and friends.</a:t>
            </a:r>
          </a:p>
        </p:txBody>
      </p:sp>
      <p:sp>
        <p:nvSpPr>
          <p:cNvPr id="4" name="Slide Number Placeholder 3"/>
          <p:cNvSpPr>
            <a:spLocks noGrp="1"/>
          </p:cNvSpPr>
          <p:nvPr>
            <p:ph type="sldNum" sz="quarter" idx="10"/>
          </p:nvPr>
        </p:nvSpPr>
        <p:spPr/>
        <p:txBody>
          <a:bodyPr/>
          <a:lstStyle/>
          <a:p>
            <a:fld id="{0E0E4A1B-F5CD-4AF7-894D-4A67A72467C1}" type="slidenum">
              <a:rPr lang="en-US" smtClean="0"/>
              <a:t>27</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a:t>
            </a:r>
            <a:r>
              <a:rPr lang="en-US" sz="1200" u="none" strike="noStrike" kern="1200" dirty="0" err="1">
                <a:solidFill>
                  <a:schemeClr val="tx1"/>
                </a:solidFill>
                <a:effectLst/>
                <a:latin typeface="+mn-lt"/>
                <a:ea typeface="+mn-ea"/>
                <a:cs typeface="+mn-cs"/>
              </a:rPr>
              <a:t>Bloodborne</a:t>
            </a:r>
            <a:r>
              <a:rPr lang="en-US" sz="1200" u="none" strike="noStrike" kern="1200" dirty="0">
                <a:solidFill>
                  <a:schemeClr val="tx1"/>
                </a:solidFill>
                <a:effectLst/>
                <a:latin typeface="+mn-lt"/>
                <a:ea typeface="+mn-ea"/>
                <a:cs typeface="+mn-cs"/>
              </a:rPr>
              <a:t> diseases include hepatitis B, hepatitis C, and HIV.  These can start with contact with blood/body fluid at work and can be contagious through sex with a partner or birth/breastfeeding from mother to child: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 hepatitis B infection can cause serious damage to your liver, such as scarring and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 hepatitis C infection can cause similar damage to your liver and there is no vaccine that can protect you from </a:t>
            </a:r>
            <a:r>
              <a:rPr lang="en-US" sz="1200" u="none" strike="noStrike" kern="1200" dirty="0" err="1">
                <a:solidFill>
                  <a:schemeClr val="tx1"/>
                </a:solidFill>
                <a:effectLst/>
                <a:latin typeface="+mn-lt"/>
                <a:ea typeface="+mn-ea"/>
                <a:cs typeface="+mn-cs"/>
              </a:rPr>
              <a:t>Hep</a:t>
            </a:r>
            <a:r>
              <a:rPr lang="en-US" sz="1200" u="none" strike="noStrike" kern="1200" dirty="0">
                <a:solidFill>
                  <a:schemeClr val="tx1"/>
                </a:solidFill>
                <a:effectLst/>
                <a:latin typeface="+mn-lt"/>
                <a:ea typeface="+mn-ea"/>
                <a:cs typeface="+mn-cs"/>
              </a:rPr>
              <a:t> C.</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-HIV is another disease you could contract that attacks your immune system and leads to AIDS. </a:t>
            </a:r>
            <a:endParaRPr lang="en-US" sz="1100" u="none" strike="noStrike" kern="1200" dirty="0">
              <a:solidFill>
                <a:schemeClr val="tx1"/>
              </a:solidFill>
              <a:effectLst/>
              <a:latin typeface="+mn-lt"/>
              <a:ea typeface="+mn-ea"/>
              <a:cs typeface="+mn-cs"/>
            </a:endParaRPr>
          </a:p>
          <a:p>
            <a:pPr lvl="1"/>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-Most</a:t>
            </a:r>
            <a:r>
              <a:rPr lang="en-US" sz="1200" u="none" strike="noStrike" kern="1200" baseline="0" dirty="0">
                <a:solidFill>
                  <a:schemeClr val="tx1"/>
                </a:solidFill>
                <a:effectLst/>
                <a:latin typeface="+mn-lt"/>
                <a:ea typeface="+mn-ea"/>
                <a:cs typeface="+mn-cs"/>
              </a:rPr>
              <a:t> nail technicians</a:t>
            </a:r>
            <a:r>
              <a:rPr lang="en-US" sz="1200" u="none" strike="noStrike" kern="1200" dirty="0">
                <a:solidFill>
                  <a:schemeClr val="tx1"/>
                </a:solidFill>
                <a:effectLst/>
                <a:latin typeface="+mn-lt"/>
                <a:ea typeface="+mn-ea"/>
                <a:cs typeface="+mn-cs"/>
              </a:rPr>
              <a:t> think that these infections might</a:t>
            </a:r>
            <a:r>
              <a:rPr lang="en-US" sz="1200" u="none" strike="noStrike" kern="1200" baseline="0" dirty="0">
                <a:solidFill>
                  <a:schemeClr val="tx1"/>
                </a:solidFill>
                <a:effectLst/>
                <a:latin typeface="+mn-lt"/>
                <a:ea typeface="+mn-ea"/>
                <a:cs typeface="+mn-cs"/>
              </a:rPr>
              <a:t> never happen to them but it only needs a moment (a client’s blood/body fluid gets into your open cut or you’re massaging their skin without gloves) to transfer these </a:t>
            </a:r>
            <a:r>
              <a:rPr lang="en-US" sz="1200" u="none" strike="noStrike" kern="1200" baseline="0" dirty="0" smtClean="0">
                <a:solidFill>
                  <a:schemeClr val="tx1"/>
                </a:solidFill>
                <a:effectLst/>
                <a:latin typeface="+mn-lt"/>
                <a:ea typeface="+mn-ea"/>
                <a:cs typeface="+mn-cs"/>
              </a:rPr>
              <a:t>diseases.</a:t>
            </a:r>
          </a:p>
          <a:p>
            <a:pPr lvl="0"/>
            <a:endParaRPr lang="en-US" sz="120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Here are some ways you can avoid infection.</a:t>
            </a:r>
          </a:p>
        </p:txBody>
      </p:sp>
      <p:sp>
        <p:nvSpPr>
          <p:cNvPr id="4" name="Slide Number Placeholder 3"/>
          <p:cNvSpPr>
            <a:spLocks noGrp="1"/>
          </p:cNvSpPr>
          <p:nvPr>
            <p:ph type="sldNum" sz="quarter" idx="10"/>
          </p:nvPr>
        </p:nvSpPr>
        <p:spPr/>
        <p:txBody>
          <a:bodyPr/>
          <a:lstStyle/>
          <a:p>
            <a:fld id="{0E0E4A1B-F5CD-4AF7-894D-4A67A72467C1}" type="slidenum">
              <a:rPr lang="en-US" smtClean="0"/>
              <a:t>28</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-To avoid being exposed to viruses that can transferred through blood/body fluid and fungal infections spread through skin contact: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-There is a vaccine for Hepatitis B, so immunize yourself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-Wash hands with soap and hot water before and after every client</a:t>
            </a:r>
          </a:p>
          <a:p>
            <a:pPr lvl="1"/>
            <a:r>
              <a:rPr lang="en-US" sz="1200" u="none" strike="noStrike" kern="1200" dirty="0">
                <a:solidFill>
                  <a:schemeClr val="tx1"/>
                </a:solidFill>
                <a:effectLst/>
                <a:latin typeface="+mn-lt"/>
                <a:ea typeface="+mn-ea"/>
                <a:cs typeface="+mn-cs"/>
              </a:rPr>
              <a:t>-Bandage any of your own open cuts and wear gloves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-Check the client’s nails and skin do not have any visible infections. If you can see an infection, ask them to come back when their wound has healed. If not visible, here are some things you can do to protect yourself from infection</a:t>
            </a:r>
          </a:p>
          <a:p>
            <a:pPr lvl="1"/>
            <a:r>
              <a:rPr lang="en-US" sz="1200" u="none" strike="noStrike" kern="1200" dirty="0">
                <a:solidFill>
                  <a:schemeClr val="tx1"/>
                </a:solidFill>
                <a:effectLst/>
                <a:latin typeface="+mn-lt"/>
                <a:ea typeface="+mn-ea"/>
                <a:cs typeface="+mn-cs"/>
              </a:rPr>
              <a:t>-Do not use sharp tools to remove calluses or remove skin (besides cuticles)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-Do not touch blood or body fluid. Ask the client to use a cotton ball or tissue to stop the bleeding/fluid and to throw their trash into the trash can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-Clean and disinfect used tools, foot basins, and spas after every </a:t>
            </a:r>
            <a:r>
              <a:rPr lang="en-US" sz="1200" u="none" strike="noStrike" kern="1200" dirty="0" smtClean="0">
                <a:solidFill>
                  <a:schemeClr val="tx1"/>
                </a:solidFill>
                <a:effectLst/>
                <a:latin typeface="+mn-lt"/>
                <a:ea typeface="+mn-ea"/>
                <a:cs typeface="+mn-cs"/>
              </a:rPr>
              <a:t>client</a:t>
            </a:r>
          </a:p>
          <a:p>
            <a:pPr lvl="1"/>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a:t>
            </a:r>
            <a:r>
              <a:rPr lang="en-US" sz="1200" u="none" strike="noStrike" kern="1200" baseline="0" dirty="0" smtClean="0">
                <a:solidFill>
                  <a:schemeClr val="tx1"/>
                </a:solidFill>
                <a:effectLst/>
                <a:latin typeface="+mn-lt"/>
                <a:ea typeface="+mn-ea"/>
                <a:cs typeface="+mn-cs"/>
              </a:rPr>
              <a:t> let’s discuss how to properly clean tools.</a:t>
            </a: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29</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Day 2, our agenda includes the other 3 components: 1. How can OSHA help you? 2. How will we do outreach? 3. Review &amp; Practice. Then we will finish with a post-test survey, and a conclusion. Lunch will be provided at 12 pm- 1 pm on both days. Bathrooms are across from the elevators and please make sure that your phones are on vibrate. Other than that, we’re ready to start our training.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Thank: Thank you all for coming. I understand that this training is a bit long and most of you have never had a reason to study nail salon safety before. But we really appreciate all of you for taking the time. Maybe some of us have family or friends who do nails, which work long hours around all kinds of hazards. All of you showing up today means that we all care and we want to make sure that the nail salon workers in our community are healthy and safe every day. We’re really excited to help you learn some techniques that will make you feel confident in reaching out to the community.</a:t>
            </a:r>
          </a:p>
          <a:p>
            <a:pPr lvl="0"/>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Transition: Now let’s go over objectives.</a:t>
            </a:r>
          </a:p>
        </p:txBody>
      </p:sp>
      <p:sp>
        <p:nvSpPr>
          <p:cNvPr id="4" name="Slide Number Placeholder 3"/>
          <p:cNvSpPr>
            <a:spLocks noGrp="1"/>
          </p:cNvSpPr>
          <p:nvPr>
            <p:ph type="sldNum" sz="quarter" idx="10"/>
          </p:nvPr>
        </p:nvSpPr>
        <p:spPr/>
        <p:txBody>
          <a:bodyPr/>
          <a:lstStyle/>
          <a:p>
            <a:fld id="{0E0E4A1B-F5CD-4AF7-894D-4A67A72467C1}" type="slidenum">
              <a:rPr lang="en-US" smtClean="0"/>
              <a:t>3</a:t>
            </a:fld>
            <a:endParaRPr lang="en-US"/>
          </a:p>
        </p:txBody>
      </p:sp>
    </p:spTree>
    <p:extLst>
      <p:ext uri="{BB962C8B-B14F-4D97-AF65-F5344CB8AC3E}">
        <p14:creationId xmlns:p14="http://schemas.microsoft.com/office/powerpoint/2010/main" val="1296858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Everyone has different ways of cleaning their tools and equipment. However this is the safest way to do so:</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-Store all soiled non-electrical items (example: combs, brushes, nail clippers, buffers, nail files, drill pieces) in a container that which is labeled "Dirty", "Soiled", OR "Contaminated".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-Scrub tools with soap and hot water. Then immerse them in a disinfectant for 10-30 minutes.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-Always keep disinfectant solution covered and change disinfectant when it is cloudy or contains debris.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-Once clean, store all disinfected non-electrical items in a clean covered container which is labeled "Clean" or "Disinfected".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-Frequently disinfect your “Clean/Disinfected” container.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-Change into a new pair of gloves for your next client.</a:t>
            </a:r>
          </a:p>
          <a:p>
            <a:pPr lvl="1"/>
            <a:r>
              <a:rPr lang="en-US" sz="1200" u="none" strike="noStrike" kern="1200" dirty="0">
                <a:solidFill>
                  <a:schemeClr val="tx1"/>
                </a:solidFill>
                <a:effectLst/>
                <a:latin typeface="+mn-lt"/>
                <a:ea typeface="+mn-ea"/>
                <a:cs typeface="+mn-cs"/>
              </a:rPr>
              <a:t>	-If you have back-to-back clients, consider getting a second set of tools to use while the other set is being disinfected</a:t>
            </a:r>
            <a:r>
              <a:rPr lang="en-US" sz="1200" u="none" strike="noStrike" kern="1200" dirty="0" smtClean="0">
                <a:solidFill>
                  <a:schemeClr val="tx1"/>
                </a:solidFill>
                <a:effectLst/>
                <a:latin typeface="+mn-lt"/>
                <a:ea typeface="+mn-ea"/>
                <a:cs typeface="+mn-cs"/>
              </a:rPr>
              <a:t>.</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Let’s review these steps one more time with images.</a:t>
            </a:r>
          </a:p>
        </p:txBody>
      </p:sp>
      <p:sp>
        <p:nvSpPr>
          <p:cNvPr id="4" name="Slide Number Placeholder 3"/>
          <p:cNvSpPr>
            <a:spLocks noGrp="1"/>
          </p:cNvSpPr>
          <p:nvPr>
            <p:ph type="sldNum" sz="quarter" idx="10"/>
          </p:nvPr>
        </p:nvSpPr>
        <p:spPr/>
        <p:txBody>
          <a:bodyPr/>
          <a:lstStyle/>
          <a:p>
            <a:fld id="{0E0E4A1B-F5CD-4AF7-894D-4A67A72467C1}" type="slidenum">
              <a:rPr lang="en-US" smtClean="0"/>
              <a:t>30</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Process: Give the participants a scenario. Ask for volunteers to write the different steps on the poster board. Write them on a whiteboard/poster board.</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You </a:t>
            </a:r>
            <a:r>
              <a:rPr lang="en-US" sz="1200" u="none" strike="noStrike" kern="1200" dirty="0">
                <a:solidFill>
                  <a:schemeClr val="tx1"/>
                </a:solidFill>
                <a:effectLst/>
                <a:latin typeface="+mn-lt"/>
                <a:ea typeface="+mn-ea"/>
                <a:cs typeface="+mn-cs"/>
              </a:rPr>
              <a:t>are cutting a client’s toe cuticles and you make a mistake. You accidentally make them bleed. While you are getting a </a:t>
            </a:r>
            <a:r>
              <a:rPr lang="en-US" sz="1200" u="none" strike="noStrike" kern="1200" dirty="0" err="1">
                <a:solidFill>
                  <a:schemeClr val="tx1"/>
                </a:solidFill>
                <a:effectLst/>
                <a:latin typeface="+mn-lt"/>
                <a:ea typeface="+mn-ea"/>
                <a:cs typeface="+mn-cs"/>
              </a:rPr>
              <a:t>band-aid</a:t>
            </a:r>
            <a:r>
              <a:rPr lang="en-US" sz="1200" u="none" strike="noStrike" kern="1200" dirty="0">
                <a:solidFill>
                  <a:schemeClr val="tx1"/>
                </a:solidFill>
                <a:effectLst/>
                <a:latin typeface="+mn-lt"/>
                <a:ea typeface="+mn-ea"/>
                <a:cs typeface="+mn-cs"/>
              </a:rPr>
              <a:t>, you notice that they put their foot back in the foot basin. You have another client waiting after. What do you do</a:t>
            </a:r>
            <a:r>
              <a:rPr lang="en-US" sz="1200" u="none" strike="noStrike" kern="1200" dirty="0" smtClean="0">
                <a:solidFill>
                  <a:schemeClr val="tx1"/>
                </a:solidFill>
                <a:effectLst/>
                <a:latin typeface="+mn-lt"/>
                <a:ea typeface="+mn-ea"/>
                <a:cs typeface="+mn-cs"/>
              </a:rPr>
              <a:t>?</a:t>
            </a:r>
            <a:r>
              <a:rPr lang="en-US" sz="1200" u="none" strike="noStrike" kern="1200" baseline="0" dirty="0" smtClean="0">
                <a:solidFill>
                  <a:schemeClr val="tx1"/>
                </a:solidFill>
                <a:effectLst/>
                <a:latin typeface="+mn-lt"/>
                <a:ea typeface="+mn-ea"/>
                <a:cs typeface="+mn-cs"/>
              </a:rPr>
              <a:t> Can anyone write on the poster what the first step would be? Second step? Etc…</a:t>
            </a:r>
            <a:endParaRPr lang="en-US" dirty="0"/>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review the</a:t>
            </a:r>
            <a:r>
              <a:rPr lang="en-US" sz="1200" u="none" strike="noStrike" kern="1200" baseline="0" dirty="0" smtClean="0">
                <a:solidFill>
                  <a:schemeClr val="tx1"/>
                </a:solidFill>
                <a:effectLst/>
                <a:latin typeface="+mn-lt"/>
                <a:ea typeface="+mn-ea"/>
                <a:cs typeface="+mn-cs"/>
              </a:rPr>
              <a:t> correct answers</a:t>
            </a:r>
            <a:r>
              <a:rPr lang="en-US" sz="1200" u="none" strike="noStrike" kern="1200" dirty="0" smtClean="0">
                <a:solidFill>
                  <a:schemeClr val="tx1"/>
                </a:solidFill>
                <a:effectLst/>
                <a:latin typeface="+mn-lt"/>
                <a:ea typeface="+mn-ea"/>
                <a:cs typeface="+mn-cs"/>
              </a:rPr>
              <a:t>.  </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31</a:t>
            </a:fld>
            <a:endParaRPr lang="en-US"/>
          </a:p>
        </p:txBody>
      </p:sp>
    </p:spTree>
    <p:extLst>
      <p:ext uri="{BB962C8B-B14F-4D97-AF65-F5344CB8AC3E}">
        <p14:creationId xmlns:p14="http://schemas.microsoft.com/office/powerpoint/2010/main" val="4055911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mj-lt"/>
              <a:buNone/>
            </a:pPr>
            <a:r>
              <a:rPr lang="en-US" sz="2200" dirty="0" smtClean="0"/>
              <a:t>CORRECT</a:t>
            </a:r>
            <a:r>
              <a:rPr lang="en-US" sz="2200" baseline="0" dirty="0" smtClean="0"/>
              <a:t> ANSWERS </a:t>
            </a:r>
            <a:endParaRPr lang="en-US" sz="2200" dirty="0" smtClean="0"/>
          </a:p>
          <a:p>
            <a:pPr marL="457200" lvl="1" indent="-457200">
              <a:buFont typeface="+mj-lt"/>
              <a:buAutoNum type="arabicPeriod"/>
            </a:pPr>
            <a:r>
              <a:rPr lang="en-US" sz="2200" dirty="0" smtClean="0"/>
              <a:t>Give </a:t>
            </a:r>
            <a:r>
              <a:rPr lang="en-US" sz="2200" dirty="0"/>
              <a:t>them a cotton ball/tissue to stop the bleeding</a:t>
            </a:r>
          </a:p>
          <a:p>
            <a:pPr marL="457200" lvl="1" indent="-457200">
              <a:buFont typeface="+mj-lt"/>
              <a:buAutoNum type="arabicPeriod"/>
            </a:pPr>
            <a:r>
              <a:rPr lang="en-US" sz="2200" dirty="0"/>
              <a:t>Let them throw the trash into trash can</a:t>
            </a:r>
          </a:p>
          <a:p>
            <a:pPr marL="457200" lvl="1" indent="-457200">
              <a:buFont typeface="+mj-lt"/>
              <a:buAutoNum type="arabicPeriod"/>
            </a:pPr>
            <a:r>
              <a:rPr lang="en-US" sz="2200" dirty="0"/>
              <a:t>Give them a </a:t>
            </a:r>
            <a:r>
              <a:rPr lang="en-US" sz="2200" dirty="0" err="1"/>
              <a:t>band-aid</a:t>
            </a:r>
            <a:endParaRPr lang="en-US" sz="2200" dirty="0"/>
          </a:p>
          <a:p>
            <a:pPr marL="457200" lvl="1" indent="-457200">
              <a:buFont typeface="+mj-lt"/>
              <a:buAutoNum type="arabicPeriod"/>
            </a:pPr>
            <a:r>
              <a:rPr lang="en-US" sz="2200" dirty="0"/>
              <a:t>Scrub your tools with soap and hot water and soak in disinfectant for 10 minutes</a:t>
            </a:r>
            <a:r>
              <a:rPr lang="en-US" sz="2200" baseline="0" dirty="0"/>
              <a:t> </a:t>
            </a:r>
            <a:r>
              <a:rPr lang="en-US" sz="2400" kern="1200" dirty="0">
                <a:solidFill>
                  <a:schemeClr val="tx1"/>
                </a:solidFill>
                <a:effectLst/>
                <a:latin typeface="+mn-lt"/>
                <a:ea typeface="+mn-ea"/>
                <a:cs typeface="+mn-cs"/>
              </a:rPr>
              <a:t>so that you can use your tools for the next client. </a:t>
            </a:r>
            <a:endParaRPr lang="en-US" sz="2200" dirty="0"/>
          </a:p>
          <a:p>
            <a:pPr marL="914400" lvl="2" indent="-457200">
              <a:buFont typeface="+mj-lt"/>
              <a:buAutoNum type="arabicPeriod"/>
            </a:pPr>
            <a:r>
              <a:rPr lang="en-US" sz="1200" kern="1200" dirty="0">
                <a:solidFill>
                  <a:schemeClr val="tx1"/>
                </a:solidFill>
                <a:effectLst/>
                <a:latin typeface="+mn-lt"/>
                <a:ea typeface="+mn-ea"/>
                <a:cs typeface="+mn-cs"/>
              </a:rPr>
              <a:t>In the meantime,</a:t>
            </a:r>
            <a:r>
              <a:rPr lang="en-US" sz="1200" kern="1200" baseline="0" dirty="0">
                <a:solidFill>
                  <a:schemeClr val="tx1"/>
                </a:solidFill>
                <a:effectLst/>
                <a:latin typeface="+mn-lt"/>
                <a:ea typeface="+mn-ea"/>
                <a:cs typeface="+mn-cs"/>
              </a:rPr>
              <a:t> continue the pedicure. </a:t>
            </a:r>
            <a:endParaRPr lang="en-US" sz="2200" dirty="0"/>
          </a:p>
          <a:p>
            <a:pPr marL="457200" lvl="1" indent="-457200">
              <a:buFont typeface="+mj-lt"/>
              <a:buAutoNum type="arabicPeriod"/>
            </a:pPr>
            <a:r>
              <a:rPr lang="en-US" sz="2200" dirty="0"/>
              <a:t>To keep your polish clean, skip the band-aided toe</a:t>
            </a:r>
          </a:p>
          <a:p>
            <a:pPr marL="457200" lvl="1" indent="-457200">
              <a:buFont typeface="+mj-lt"/>
              <a:buAutoNum type="arabicPeriod"/>
            </a:pPr>
            <a:r>
              <a:rPr lang="en-US" sz="2200" dirty="0"/>
              <a:t>Dispose of the foot basin plastic bag</a:t>
            </a:r>
          </a:p>
          <a:p>
            <a:pPr marL="457200" lvl="1" indent="-457200">
              <a:buFont typeface="+mj-lt"/>
              <a:buAutoNum type="arabicPeriod"/>
            </a:pPr>
            <a:r>
              <a:rPr lang="en-US" sz="2200" dirty="0"/>
              <a:t>Wash your hands and change into a new pair of nitrile gloves</a:t>
            </a:r>
          </a:p>
          <a:p>
            <a:pPr marL="0" lvl="1" indent="0">
              <a:buFont typeface="+mj-lt"/>
              <a:buNone/>
            </a:pPr>
            <a:endParaRPr lang="en-US" sz="2200" baseline="0" dirty="0" smtClean="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smtClean="0">
                <a:solidFill>
                  <a:schemeClr val="tx1"/>
                </a:solidFill>
                <a:effectLst/>
                <a:latin typeface="+mn-lt"/>
                <a:ea typeface="+mn-ea"/>
                <a:cs typeface="+mn-cs"/>
              </a:rPr>
              <a:t>Transition: </a:t>
            </a:r>
            <a:r>
              <a:rPr lang="en-US" sz="1200" dirty="0" smtClean="0"/>
              <a:t>Now that</a:t>
            </a:r>
            <a:r>
              <a:rPr lang="en-US" sz="1200" baseline="0" dirty="0" smtClean="0"/>
              <a:t> we have discussed safe practices for infection hazards, let’s move onto ergonomic hazards</a:t>
            </a:r>
            <a:r>
              <a:rPr lang="en-US" sz="1200" u="none" strike="noStrike" kern="1200" dirty="0" smtClean="0">
                <a:solidFill>
                  <a:schemeClr val="tx1"/>
                </a:solidFill>
                <a:effectLst/>
                <a:latin typeface="+mn-lt"/>
                <a:ea typeface="+mn-ea"/>
                <a:cs typeface="+mn-cs"/>
              </a:rPr>
              <a:t>. Here’s how you can reduce it.</a:t>
            </a:r>
          </a:p>
        </p:txBody>
      </p:sp>
      <p:sp>
        <p:nvSpPr>
          <p:cNvPr id="4" name="Slide Number Placeholder 3"/>
          <p:cNvSpPr>
            <a:spLocks noGrp="1"/>
          </p:cNvSpPr>
          <p:nvPr>
            <p:ph type="sldNum" sz="quarter" idx="10"/>
          </p:nvPr>
        </p:nvSpPr>
        <p:spPr/>
        <p:txBody>
          <a:bodyPr/>
          <a:lstStyle/>
          <a:p>
            <a:fld id="{0E0E4A1B-F5CD-4AF7-894D-4A67A72467C1}" type="slidenum">
              <a:rPr lang="en-US" smtClean="0"/>
              <a:t>32</a:t>
            </a:fld>
            <a:endParaRPr lang="en-US"/>
          </a:p>
        </p:txBody>
      </p:sp>
    </p:spTree>
    <p:extLst>
      <p:ext uri="{BB962C8B-B14F-4D97-AF65-F5344CB8AC3E}">
        <p14:creationId xmlns:p14="http://schemas.microsoft.com/office/powerpoint/2010/main" val="3245824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dirty="0">
                <a:solidFill>
                  <a:schemeClr val="tx1"/>
                </a:solidFill>
                <a:effectLst/>
                <a:latin typeface="+mn-lt"/>
                <a:ea typeface="+mn-ea"/>
                <a:cs typeface="+mn-cs"/>
              </a:rPr>
              <a:t>: A very common health hazard is ergonomic, meaning pain to your muscles, bones, joints, ligaments, tendons, and nerves. This happens when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-Lean over a work table for a long time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-Do repetitive movements like filing and buffing nails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-Rest your hands, wrists, and forearms and/or elbows against hard surfaces or sharp edges of work tables.</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These aches and pains can be a part of your everyday life if you don’t do exercises to help reduce that pain.</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Activity: Quick raise of hands to show what pain you feel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-Back pain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-Neck pain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-Pain in the hands and wrists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-Pain in forearm and elbows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-Muscle/ joint pain</a:t>
            </a:r>
            <a:endParaRPr lang="en-US" sz="1100" u="none" strike="noStrike" kern="1200" dirty="0">
              <a:solidFill>
                <a:schemeClr val="tx1"/>
              </a:solidFill>
              <a:effectLst/>
              <a:latin typeface="+mn-lt"/>
              <a:ea typeface="+mn-ea"/>
              <a:cs typeface="+mn-cs"/>
            </a:endParaRPr>
          </a:p>
          <a:p>
            <a:pPr>
              <a:defRPr/>
            </a:pPr>
            <a:endParaRPr lang="en-US" dirty="0"/>
          </a:p>
          <a:p>
            <a:r>
              <a:rPr lang="en-US" dirty="0" smtClean="0"/>
              <a:t>Transition:</a:t>
            </a:r>
            <a:r>
              <a:rPr lang="en-US" baseline="0" dirty="0" smtClean="0"/>
              <a:t> </a:t>
            </a:r>
            <a:r>
              <a:rPr lang="en-US" sz="1200" kern="1200" dirty="0" smtClean="0">
                <a:solidFill>
                  <a:schemeClr val="tx1"/>
                </a:solidFill>
                <a:effectLst/>
                <a:latin typeface="+mn-lt"/>
                <a:ea typeface="+mn-ea"/>
                <a:cs typeface="+mn-cs"/>
              </a:rPr>
              <a:t>Now that we have discussed safe practices for infection hazards, let’s move onto ergonomic hazards. Here’s how you can reduce it.</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33</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To reduce stress in your body: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-Back pain: Use an adjustable chair that supports your back &amp; stretching</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-Neck pain: Use a bright light and bring the client’s hand or foot closer to see better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-Hand &amp; wrist pain: stretch hand/wrists &amp; wrist support </a:t>
            </a:r>
          </a:p>
          <a:p>
            <a:pPr lvl="1"/>
            <a:r>
              <a:rPr lang="en-US" sz="1200" u="none" strike="noStrike" kern="1200" dirty="0">
                <a:solidFill>
                  <a:schemeClr val="tx1"/>
                </a:solidFill>
                <a:effectLst/>
                <a:latin typeface="+mn-lt"/>
                <a:ea typeface="+mn-ea"/>
                <a:cs typeface="+mn-cs"/>
              </a:rPr>
              <a:t>-Pain in forearms and elbows: Put a soft cushion like a towel between your arms and the table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-Muscle/joint pain: Take breaks between clients to stretch, pace the work, take frequent breaks, or do </a:t>
            </a:r>
            <a:r>
              <a:rPr lang="en-US" sz="1200" u="none" strike="noStrike" kern="1200" dirty="0" smtClean="0">
                <a:solidFill>
                  <a:schemeClr val="tx1"/>
                </a:solidFill>
                <a:effectLst/>
                <a:latin typeface="+mn-lt"/>
                <a:ea typeface="+mn-ea"/>
                <a:cs typeface="+mn-cs"/>
              </a:rPr>
              <a:t>a </a:t>
            </a:r>
            <a:r>
              <a:rPr lang="en-US" sz="1200" u="none" strike="noStrike" kern="1200" dirty="0">
                <a:solidFill>
                  <a:schemeClr val="tx1"/>
                </a:solidFill>
                <a:effectLst/>
                <a:latin typeface="+mn-lt"/>
                <a:ea typeface="+mn-ea"/>
                <a:cs typeface="+mn-cs"/>
              </a:rPr>
              <a:t>different task</a:t>
            </a:r>
            <a:r>
              <a:rPr lang="en-US" sz="1200" u="none" strike="noStrike" kern="1200" dirty="0" smtClean="0">
                <a:solidFill>
                  <a:schemeClr val="tx1"/>
                </a:solidFill>
                <a:effectLst/>
                <a:latin typeface="+mn-lt"/>
                <a:ea typeface="+mn-ea"/>
                <a:cs typeface="+mn-cs"/>
              </a:rPr>
              <a:t>.</a:t>
            </a:r>
          </a:p>
          <a:p>
            <a:pPr lvl="1"/>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Let’s practice some of these exercises.</a:t>
            </a:r>
          </a:p>
        </p:txBody>
      </p:sp>
      <p:sp>
        <p:nvSpPr>
          <p:cNvPr id="4" name="Slide Number Placeholder 3"/>
          <p:cNvSpPr>
            <a:spLocks noGrp="1"/>
          </p:cNvSpPr>
          <p:nvPr>
            <p:ph type="sldNum" sz="quarter" idx="10"/>
          </p:nvPr>
        </p:nvSpPr>
        <p:spPr/>
        <p:txBody>
          <a:bodyPr/>
          <a:lstStyle/>
          <a:p>
            <a:fld id="{0E0E4A1B-F5CD-4AF7-894D-4A67A72467C1}" type="slidenum">
              <a:rPr lang="en-US" smtClean="0"/>
              <a:t>34</a:t>
            </a:fld>
            <a:endParaRPr lang="en-US"/>
          </a:p>
        </p:txBody>
      </p:sp>
    </p:spTree>
    <p:extLst>
      <p:ext uri="{BB962C8B-B14F-4D97-AF65-F5344CB8AC3E}">
        <p14:creationId xmlns:p14="http://schemas.microsoft.com/office/powerpoint/2010/main" val="2251101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a:t>
            </a:r>
            <a:r>
              <a:rPr lang="en-US" sz="1200" u="none" strike="noStrike" kern="1200" baseline="0" dirty="0" smtClean="0">
                <a:solidFill>
                  <a:schemeClr val="tx1"/>
                </a:solidFill>
                <a:effectLst/>
                <a:latin typeface="+mn-lt"/>
                <a:ea typeface="+mn-ea"/>
                <a:cs typeface="+mn-cs"/>
              </a:rPr>
              <a:t> Invite everyone to stand. </a:t>
            </a:r>
          </a:p>
          <a:p>
            <a:pPr lvl="0"/>
            <a:endParaRPr lang="en-US" sz="1200" u="none" strike="noStrike" kern="1200" baseline="0" dirty="0" smtClean="0">
              <a:solidFill>
                <a:schemeClr val="tx1"/>
              </a:solidFill>
              <a:effectLst/>
              <a:latin typeface="+mn-lt"/>
              <a:ea typeface="+mn-ea"/>
              <a:cs typeface="+mn-cs"/>
            </a:endParaRPr>
          </a:p>
          <a:p>
            <a:pPr lvl="0"/>
            <a:r>
              <a:rPr lang="en-US" sz="1200" u="none" strike="noStrike" kern="1200" baseline="0" dirty="0" smtClean="0">
                <a:solidFill>
                  <a:schemeClr val="tx1"/>
                </a:solidFill>
                <a:effectLst/>
                <a:latin typeface="+mn-lt"/>
                <a:ea typeface="+mn-ea"/>
                <a:cs typeface="+mn-cs"/>
              </a:rPr>
              <a:t>Say: Will everyone please stand or stay in their seat? Whatever is comfortable for you. </a:t>
            </a:r>
            <a:r>
              <a:rPr lang="en-US" sz="1200" kern="1200" dirty="0" smtClean="0">
                <a:solidFill>
                  <a:schemeClr val="tx1"/>
                </a:solidFill>
                <a:effectLst/>
                <a:latin typeface="+mn-lt"/>
                <a:ea typeface="+mn-ea"/>
                <a:cs typeface="+mn-cs"/>
              </a:rPr>
              <a:t>Please follow me in doing these exercises.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Do: Neck, Shoulder, Upper back, *extend and bend*</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Elbow, *roll* Wrist, Hand, Lower</a:t>
            </a:r>
            <a:r>
              <a:rPr lang="en-US" sz="1200" u="none" strike="noStrike" kern="1200" baseline="0" dirty="0" smtClean="0">
                <a:solidFill>
                  <a:schemeClr val="tx1"/>
                </a:solidFill>
                <a:effectLst/>
                <a:latin typeface="+mn-lt"/>
                <a:ea typeface="+mn-ea"/>
                <a:cs typeface="+mn-cs"/>
              </a:rPr>
              <a:t> back and Hip, Back of Legs, Inner thighs,</a:t>
            </a:r>
            <a:r>
              <a:rPr lang="en-US" sz="1200" u="none" strike="noStrike" kern="1200" dirty="0" smtClean="0">
                <a:solidFill>
                  <a:schemeClr val="tx1"/>
                </a:solidFill>
                <a:effectLst/>
                <a:latin typeface="+mn-lt"/>
                <a:ea typeface="+mn-ea"/>
                <a:cs typeface="+mn-cs"/>
              </a:rPr>
              <a:t> Ankle exercises</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have the participants take a seat and settle. </a:t>
            </a:r>
          </a:p>
        </p:txBody>
      </p:sp>
      <p:sp>
        <p:nvSpPr>
          <p:cNvPr id="4" name="Slide Number Placeholder 3"/>
          <p:cNvSpPr>
            <a:spLocks noGrp="1"/>
          </p:cNvSpPr>
          <p:nvPr>
            <p:ph type="sldNum" sz="quarter" idx="10"/>
          </p:nvPr>
        </p:nvSpPr>
        <p:spPr/>
        <p:txBody>
          <a:bodyPr/>
          <a:lstStyle/>
          <a:p>
            <a:fld id="{0E0E4A1B-F5CD-4AF7-894D-4A67A72467C1}" type="slidenum">
              <a:rPr lang="en-US" smtClean="0"/>
              <a:t>35</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 </a:t>
            </a:r>
            <a:r>
              <a:rPr lang="en-US" sz="1200" u="none" strike="noStrike" kern="1200" dirty="0">
                <a:solidFill>
                  <a:schemeClr val="tx1"/>
                </a:solidFill>
                <a:effectLst/>
                <a:latin typeface="+mn-lt"/>
                <a:ea typeface="+mn-ea"/>
                <a:cs typeface="+mn-cs"/>
              </a:rPr>
              <a:t>understand that a lot of the time at work, we believe that these serious work injuries won’t happen to us or maybe we just want to save time, which is precious in the nail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Time is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However, if you develop a chronic illness, infection, or pain, that will be the biggest barrier to doing your work. All of these hazards happen over a long period of time, meaning you want to prevent something from growing rather than treating an illness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the rest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Some of these hazards are especially important to protect yourself because they may affect your other clients, spouse, or children if the hazard is infectious. But ultimately,</a:t>
            </a:r>
            <a:r>
              <a:rPr lang="en-US" sz="1200" u="none" strike="noStrike" kern="1200" baseline="0" dirty="0">
                <a:solidFill>
                  <a:schemeClr val="tx1"/>
                </a:solidFill>
                <a:effectLst/>
                <a:latin typeface="+mn-lt"/>
                <a:ea typeface="+mn-ea"/>
                <a:cs typeface="+mn-cs"/>
              </a:rPr>
              <a:t> your health and safety are #1 priority.</a:t>
            </a:r>
            <a:endParaRPr lang="en-US" sz="1200" u="none" strike="noStrike" kern="1200" dirty="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that you know how to protect yourself day-to-day, we want to share how OSHA can further help you.</a:t>
            </a:r>
          </a:p>
        </p:txBody>
      </p:sp>
      <p:sp>
        <p:nvSpPr>
          <p:cNvPr id="4" name="Slide Number Placeholder 3"/>
          <p:cNvSpPr>
            <a:spLocks noGrp="1"/>
          </p:cNvSpPr>
          <p:nvPr>
            <p:ph type="sldNum" sz="quarter" idx="10"/>
          </p:nvPr>
        </p:nvSpPr>
        <p:spPr/>
        <p:txBody>
          <a:bodyPr/>
          <a:lstStyle/>
          <a:p>
            <a:fld id="{0E0E4A1B-F5CD-4AF7-894D-4A67A72467C1}" type="slidenum">
              <a:rPr lang="en-US" smtClean="0"/>
              <a:t>36</a:t>
            </a:fld>
            <a:endParaRPr lang="en-US"/>
          </a:p>
        </p:txBody>
      </p:sp>
    </p:spTree>
    <p:extLst>
      <p:ext uri="{BB962C8B-B14F-4D97-AF65-F5344CB8AC3E}">
        <p14:creationId xmlns:p14="http://schemas.microsoft.com/office/powerpoint/2010/main" val="3597522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-Contact local OSHA offices for information, training, and </a:t>
            </a:r>
            <a:r>
              <a:rPr lang="en-US" sz="1200" kern="1200" dirty="0" smtClean="0">
                <a:solidFill>
                  <a:schemeClr val="tx1"/>
                </a:solidFill>
                <a:effectLst/>
                <a:latin typeface="+mn-lt"/>
                <a:ea typeface="+mn-ea"/>
                <a:cs typeface="+mn-cs"/>
              </a:rPr>
              <a:t>help.</a:t>
            </a:r>
            <a:r>
              <a:rPr lang="en-US" sz="1200" kern="1200" baseline="0" dirty="0" smtClean="0">
                <a:solidFill>
                  <a:schemeClr val="tx1"/>
                </a:solidFill>
                <a:effectLst/>
                <a:latin typeface="+mn-lt"/>
                <a:ea typeface="+mn-ea"/>
                <a:cs typeface="+mn-cs"/>
              </a:rPr>
              <a:t> The information for our local office is listed here: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Address: 2000 E. McFadden Ave, Suite 122, Santa Ana, CA 92806.</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Business Hours: 8 AM – 5 PM</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Phone: (714) 558-4451</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Fax: (714) 558-2035</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-Workers</a:t>
            </a:r>
            <a:r>
              <a:rPr lang="en-US" sz="1200" kern="1200" dirty="0">
                <a:solidFill>
                  <a:schemeClr val="tx1"/>
                </a:solidFill>
                <a:effectLst/>
                <a:latin typeface="+mn-lt"/>
                <a:ea typeface="+mn-ea"/>
                <a:cs typeface="+mn-cs"/>
              </a:rPr>
              <a:t>: you may file a complaint for an OSHA inspections if you think your employer is not following OSHA standards or if your workplace has hazards</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-Owners</a:t>
            </a:r>
            <a:r>
              <a:rPr lang="en-US" sz="1200" kern="1200" dirty="0">
                <a:solidFill>
                  <a:schemeClr val="tx1"/>
                </a:solidFill>
                <a:effectLst/>
                <a:latin typeface="+mn-lt"/>
                <a:ea typeface="+mn-ea"/>
                <a:cs typeface="+mn-cs"/>
              </a:rPr>
              <a:t>: contact private OSHA’s Consultation Program for free to find out if your salon has hazards. You will not </a:t>
            </a:r>
            <a:r>
              <a:rPr lang="en-US" sz="1200" kern="1200" dirty="0" smtClean="0">
                <a:solidFill>
                  <a:schemeClr val="tx1"/>
                </a:solidFill>
                <a:effectLst/>
                <a:latin typeface="+mn-lt"/>
                <a:ea typeface="+mn-ea"/>
                <a:cs typeface="+mn-cs"/>
              </a:rPr>
              <a:t>be </a:t>
            </a:r>
            <a:r>
              <a:rPr lang="en-US" sz="1200" kern="1200" dirty="0">
                <a:solidFill>
                  <a:schemeClr val="tx1"/>
                </a:solidFill>
                <a:effectLst/>
                <a:latin typeface="+mn-lt"/>
                <a:ea typeface="+mn-ea"/>
                <a:cs typeface="+mn-cs"/>
              </a:rPr>
              <a:t>cited or penalized</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Let’s review a bit about the rights that you have as a worker.</a:t>
            </a:r>
          </a:p>
        </p:txBody>
      </p:sp>
      <p:sp>
        <p:nvSpPr>
          <p:cNvPr id="4" name="Slide Number Placeholder 3"/>
          <p:cNvSpPr>
            <a:spLocks noGrp="1"/>
          </p:cNvSpPr>
          <p:nvPr>
            <p:ph type="sldNum" sz="quarter" idx="10"/>
          </p:nvPr>
        </p:nvSpPr>
        <p:spPr/>
        <p:txBody>
          <a:bodyPr/>
          <a:lstStyle/>
          <a:p>
            <a:fld id="{0E0E4A1B-F5CD-4AF7-894D-4A67A72467C1}" type="slidenum">
              <a:rPr lang="en-US" smtClean="0"/>
              <a:t>37</a:t>
            </a:fld>
            <a:endParaRPr lang="en-US"/>
          </a:p>
        </p:txBody>
      </p:sp>
    </p:spTree>
    <p:extLst>
      <p:ext uri="{BB962C8B-B14F-4D97-AF65-F5344CB8AC3E}">
        <p14:creationId xmlns:p14="http://schemas.microsoft.com/office/powerpoint/2010/main" val="2218349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Say: There are differences between being an employee of a salon and being an independent contractor. These are the differences.</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Employee</a:t>
            </a:r>
            <a:r>
              <a:rPr lang="en-US" sz="1200" u="none" strike="noStrike" kern="1200" dirty="0">
                <a:solidFill>
                  <a:schemeClr val="tx1"/>
                </a:solidFill>
                <a:effectLst/>
                <a:latin typeface="+mn-lt"/>
                <a:ea typeface="+mn-ea"/>
                <a:cs typeface="+mn-cs"/>
              </a:rPr>
              <a: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-Your work schedule is set by the owner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-Paid by the hour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-Owner/receptionist makes your appointments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 don’t pay rent for the space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sets the pay rate for your services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provides your tools and equipment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 have a minimum wage and workers’ compensation (injury insurance)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has to protect you from workplace </a:t>
            </a:r>
            <a:r>
              <a:rPr lang="en-US" sz="1200" u="none" strike="noStrike" kern="1200" dirty="0" smtClean="0">
                <a:solidFill>
                  <a:schemeClr val="tx1"/>
                </a:solidFill>
                <a:effectLst/>
                <a:latin typeface="+mn-lt"/>
                <a:ea typeface="+mn-ea"/>
                <a:cs typeface="+mn-cs"/>
              </a:rPr>
              <a:t>hazards</a:t>
            </a:r>
          </a:p>
          <a:p>
            <a:pPr lvl="1"/>
            <a:endParaRPr lang="en-US" sz="1200" u="none" strike="noStrike" kern="1200" dirty="0" smtClean="0">
              <a:solidFill>
                <a:schemeClr val="tx1"/>
              </a:solidFill>
              <a:effectLst/>
              <a:latin typeface="+mn-lt"/>
              <a:ea typeface="+mn-ea"/>
              <a:cs typeface="+mn-cs"/>
            </a:endParaRPr>
          </a:p>
          <a:p>
            <a:pPr lvl="0"/>
            <a:r>
              <a:rPr lang="en-US" sz="1100" u="none" strike="noStrike" kern="1200" dirty="0" smtClean="0">
                <a:solidFill>
                  <a:schemeClr val="tx1"/>
                </a:solidFill>
                <a:effectLst/>
                <a:latin typeface="+mn-lt"/>
                <a:ea typeface="+mn-ea"/>
                <a:cs typeface="+mn-cs"/>
              </a:rPr>
              <a:t>*continue</a:t>
            </a:r>
            <a:r>
              <a:rPr lang="en-US" sz="1100" u="none" strike="noStrike" kern="1200" baseline="0" dirty="0" smtClean="0">
                <a:solidFill>
                  <a:schemeClr val="tx1"/>
                </a:solidFill>
                <a:effectLst/>
                <a:latin typeface="+mn-lt"/>
                <a:ea typeface="+mn-ea"/>
                <a:cs typeface="+mn-cs"/>
              </a:rPr>
              <a:t> to independent contractor*</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38</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-Independent Contractors: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-Rent their station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-Buy their own supplies and tools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-Have your own customers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-Set your own schedule &amp; appointments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-Set your own pay rate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-Receive clients’ payments directly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-Have your own business </a:t>
            </a:r>
            <a:r>
              <a:rPr lang="en-US" sz="1200" u="none" strike="noStrike" kern="1200" dirty="0" smtClean="0">
                <a:solidFill>
                  <a:schemeClr val="tx1"/>
                </a:solidFill>
                <a:effectLst/>
                <a:latin typeface="+mn-lt"/>
                <a:ea typeface="+mn-ea"/>
                <a:cs typeface="+mn-cs"/>
              </a:rPr>
              <a:t>license</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p>
        </p:txBody>
      </p:sp>
      <p:sp>
        <p:nvSpPr>
          <p:cNvPr id="4" name="Slide Number Placeholder 3"/>
          <p:cNvSpPr>
            <a:spLocks noGrp="1"/>
          </p:cNvSpPr>
          <p:nvPr>
            <p:ph type="sldNum" sz="quarter" idx="10"/>
          </p:nvPr>
        </p:nvSpPr>
        <p:spPr/>
        <p:txBody>
          <a:bodyPr/>
          <a:lstStyle/>
          <a:p>
            <a:fld id="{0E0E4A1B-F5CD-4AF7-894D-4A67A72467C1}" type="slidenum">
              <a:rPr lang="en-US" smtClean="0"/>
              <a:t>39</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This training will be very hands on. Every topic we learn about, we will have practiced ourselves and be familiar with before going out to the community. By the end of this course, you should be able to understand:</a:t>
            </a:r>
            <a:endParaRPr lang="en-US" sz="1100" dirty="0"/>
          </a:p>
          <a:p>
            <a:pPr marL="232943" indent="-232943">
              <a:buFont typeface="+mj-lt"/>
              <a:buAutoNum type="arabicPeriod"/>
            </a:pPr>
            <a:r>
              <a:rPr lang="en-US" dirty="0"/>
              <a:t>What the hazards in nail salons are</a:t>
            </a:r>
            <a:endParaRPr lang="en-US" sz="1100" dirty="0"/>
          </a:p>
          <a:p>
            <a:pPr marL="232943" indent="-232943">
              <a:buFont typeface="+mj-lt"/>
              <a:buAutoNum type="arabicPeriod"/>
            </a:pPr>
            <a:r>
              <a:rPr lang="en-US" dirty="0"/>
              <a:t>What you can do to prevent them from affecting you</a:t>
            </a:r>
            <a:endParaRPr lang="en-US" sz="1100" dirty="0"/>
          </a:p>
          <a:p>
            <a:pPr marL="232943" indent="-232943">
              <a:buFont typeface="+mj-lt"/>
              <a:buAutoNum type="arabicPeriod"/>
            </a:pPr>
            <a:r>
              <a:rPr lang="en-US" dirty="0"/>
              <a:t>How you can use OSHA to help you  </a:t>
            </a:r>
            <a:endParaRPr lang="en-US" sz="1100" dirty="0"/>
          </a:p>
          <a:p>
            <a:pPr marL="232943" indent="-232943">
              <a:buFont typeface="+mj-lt"/>
              <a:buAutoNum type="arabicPeriod"/>
            </a:pPr>
            <a:r>
              <a:rPr lang="en-US" dirty="0"/>
              <a:t>How to do outreach</a:t>
            </a:r>
          </a:p>
          <a:p>
            <a:pPr marL="232943" indent="-232943">
              <a:buFont typeface="+mj-lt"/>
              <a:buAutoNum type="arabicPeriod"/>
            </a:pPr>
            <a:endParaRPr lang="en-US" sz="1100" dirty="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a:solidFill>
                  <a:schemeClr val="tx1"/>
                </a:solidFill>
                <a:effectLst/>
                <a:latin typeface="+mn-lt"/>
                <a:ea typeface="+mn-ea"/>
                <a:cs typeface="+mn-cs"/>
              </a:rPr>
              <a:t>Transition: Onto the pre-test survey</a:t>
            </a:r>
            <a:r>
              <a:rPr lang="en-US" sz="1200" u="none" strike="noStrike" kern="1200" dirty="0" smtClean="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u="none" strike="noStrike"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a:t>
            </a:fld>
            <a:endParaRPr lang="en-US"/>
          </a:p>
        </p:txBody>
      </p:sp>
    </p:spTree>
    <p:extLst>
      <p:ext uri="{BB962C8B-B14F-4D97-AF65-F5344CB8AC3E}">
        <p14:creationId xmlns:p14="http://schemas.microsoft.com/office/powerpoint/2010/main" val="2993567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Be wary of being misclassified: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-If your employer gives you IRS Form 1099, instead of a W-2, does that mean you are an independent contractor?</a:t>
            </a:r>
            <a:endParaRPr lang="en-US" sz="1100" u="none" strike="noStrike" kern="1200" dirty="0">
              <a:solidFill>
                <a:schemeClr val="tx1"/>
              </a:solidFill>
              <a:effectLst/>
              <a:latin typeface="+mn-lt"/>
              <a:ea typeface="+mn-ea"/>
              <a:cs typeface="+mn-cs"/>
            </a:endParaRPr>
          </a:p>
          <a:p>
            <a:pPr lvl="2"/>
            <a:r>
              <a:rPr lang="en-US" sz="1200" b="1" u="none" strike="noStrike" kern="1200" dirty="0">
                <a:solidFill>
                  <a:schemeClr val="tx1"/>
                </a:solidFill>
                <a:effectLst/>
                <a:latin typeface="+mn-lt"/>
                <a:ea typeface="+mn-ea"/>
                <a:cs typeface="+mn-cs"/>
              </a:rPr>
              <a:t>-No.</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-If your employer tells you that you are an independent contractor, does that mean you are an independent contractor?</a:t>
            </a:r>
            <a:endParaRPr lang="en-US" sz="1100" u="none" strike="noStrike" kern="1200" dirty="0">
              <a:solidFill>
                <a:schemeClr val="tx1"/>
              </a:solidFill>
              <a:effectLst/>
              <a:latin typeface="+mn-lt"/>
              <a:ea typeface="+mn-ea"/>
              <a:cs typeface="+mn-cs"/>
            </a:endParaRPr>
          </a:p>
          <a:p>
            <a:pPr lvl="2"/>
            <a:r>
              <a:rPr lang="en-US" sz="1200" b="1" u="none" strike="noStrike" kern="1200" dirty="0">
                <a:solidFill>
                  <a:schemeClr val="tx1"/>
                </a:solidFill>
                <a:effectLst/>
                <a:latin typeface="+mn-lt"/>
                <a:ea typeface="+mn-ea"/>
                <a:cs typeface="+mn-cs"/>
              </a:rPr>
              <a:t>-No</a:t>
            </a:r>
            <a:r>
              <a:rPr lang="en-US" sz="1200" b="1" u="none" strike="noStrike" kern="1200" dirty="0" smtClean="0">
                <a:solidFill>
                  <a:schemeClr val="tx1"/>
                </a:solidFill>
                <a:effectLst/>
                <a:latin typeface="+mn-lt"/>
                <a:ea typeface="+mn-ea"/>
                <a:cs typeface="+mn-cs"/>
              </a:rPr>
              <a:t>.</a:t>
            </a:r>
            <a:endParaRPr lang="en-US" sz="1200" b="0" u="none" strike="noStrike" kern="1200" dirty="0">
              <a:solidFill>
                <a:schemeClr val="tx1"/>
              </a:solidFill>
              <a:effectLst/>
              <a:latin typeface="+mn-lt"/>
              <a:ea typeface="+mn-ea"/>
              <a:cs typeface="+mn-cs"/>
            </a:endParaRPr>
          </a:p>
          <a:p>
            <a:pPr lvl="2"/>
            <a:endParaRPr lang="en-US" sz="1200" b="0" u="none" strike="noStrike" kern="1200" dirty="0">
              <a:solidFill>
                <a:schemeClr val="tx1"/>
              </a:solidFill>
              <a:effectLst/>
              <a:latin typeface="+mn-lt"/>
              <a:ea typeface="+mn-ea"/>
              <a:cs typeface="+mn-cs"/>
            </a:endParaRPr>
          </a:p>
          <a:p>
            <a:pPr lvl="0"/>
            <a:r>
              <a:rPr lang="en-US" sz="1100" b="0" u="none" strike="noStrike" kern="1200" dirty="0" smtClean="0">
                <a:solidFill>
                  <a:schemeClr val="tx1"/>
                </a:solidFill>
                <a:effectLst/>
                <a:latin typeface="+mn-lt"/>
                <a:ea typeface="+mn-ea"/>
                <a:cs typeface="+mn-cs"/>
              </a:rPr>
              <a:t>Transition:</a:t>
            </a:r>
            <a:r>
              <a:rPr lang="en-US" sz="1100" b="0" u="none" strike="noStrike" kern="1200" baseline="0" dirty="0" smtClean="0">
                <a:solidFill>
                  <a:schemeClr val="tx1"/>
                </a:solidFill>
                <a:effectLst/>
                <a:latin typeface="+mn-lt"/>
                <a:ea typeface="+mn-ea"/>
                <a:cs typeface="+mn-cs"/>
              </a:rPr>
              <a:t> now let’s try a group activity to review this information.</a:t>
            </a:r>
          </a:p>
          <a:p>
            <a:pPr lvl="0"/>
            <a:endParaRPr lang="en-US" sz="1100" b="0" u="none" strike="noStrike" kern="1200" baseline="0" dirty="0" smtClean="0">
              <a:solidFill>
                <a:schemeClr val="tx1"/>
              </a:solidFill>
              <a:effectLst/>
              <a:latin typeface="+mn-lt"/>
              <a:ea typeface="+mn-ea"/>
              <a:cs typeface="+mn-cs"/>
            </a:endParaRPr>
          </a:p>
          <a:p>
            <a:pPr lvl="0"/>
            <a:r>
              <a:rPr lang="en-US" sz="1100" b="0" u="none" strike="noStrike" kern="1200" baseline="0" dirty="0" smtClean="0">
                <a:solidFill>
                  <a:schemeClr val="tx1"/>
                </a:solidFill>
                <a:effectLst/>
                <a:latin typeface="+mn-lt"/>
                <a:ea typeface="+mn-ea"/>
                <a:cs typeface="+mn-cs"/>
              </a:rPr>
              <a:t>Responsibilities of Independent Contractor:</a:t>
            </a:r>
          </a:p>
          <a:p>
            <a:pPr marL="228600" lvl="0" indent="-228600">
              <a:buAutoNum type="arabicPeriod"/>
            </a:pPr>
            <a:r>
              <a:rPr lang="en-US" sz="1100" b="0" u="none" strike="noStrike" kern="1200" baseline="0" dirty="0" smtClean="0">
                <a:solidFill>
                  <a:schemeClr val="tx1"/>
                </a:solidFill>
                <a:effectLst/>
                <a:latin typeface="+mn-lt"/>
                <a:ea typeface="+mn-ea"/>
                <a:cs typeface="+mn-cs"/>
              </a:rPr>
              <a:t>Calculate net loss/net profit: business income – business expense = net profit/loss</a:t>
            </a:r>
          </a:p>
          <a:p>
            <a:pPr marL="228600" lvl="0" indent="-228600">
              <a:buAutoNum type="arabicPeriod"/>
            </a:pPr>
            <a:r>
              <a:rPr lang="en-US" sz="1100" b="0" u="none" strike="noStrike" kern="1200" baseline="0" dirty="0" smtClean="0">
                <a:solidFill>
                  <a:schemeClr val="tx1"/>
                </a:solidFill>
                <a:effectLst/>
                <a:latin typeface="+mn-lt"/>
                <a:ea typeface="+mn-ea"/>
                <a:cs typeface="+mn-cs"/>
              </a:rPr>
              <a:t>If net profit = $400+, must file taxes</a:t>
            </a:r>
          </a:p>
          <a:p>
            <a:pPr marL="228600" lvl="0" indent="-228600">
              <a:buAutoNum type="arabicPeriod"/>
            </a:pPr>
            <a:r>
              <a:rPr lang="en-US" sz="1100" b="0" u="none" strike="noStrike" kern="1200" baseline="0" dirty="0" smtClean="0">
                <a:solidFill>
                  <a:schemeClr val="tx1"/>
                </a:solidFill>
                <a:effectLst/>
                <a:latin typeface="+mn-lt"/>
                <a:ea typeface="+mn-ea"/>
                <a:cs typeface="+mn-cs"/>
              </a:rPr>
              <a:t>If expenses $5000 or less, file form 1040 Schedule C-EZ form… if above 5000, form 1040 schedule C.</a:t>
            </a:r>
          </a:p>
          <a:p>
            <a:pPr marL="228600" lvl="0" indent="-228600">
              <a:buAutoNum type="arabicPeriod"/>
            </a:pPr>
            <a:r>
              <a:rPr lang="en-US" sz="1100" b="0" u="none" strike="noStrike" kern="1200" baseline="0" dirty="0" smtClean="0">
                <a:solidFill>
                  <a:schemeClr val="tx1"/>
                </a:solidFill>
                <a:effectLst/>
                <a:latin typeface="+mn-lt"/>
                <a:ea typeface="+mn-ea"/>
                <a:cs typeface="+mn-cs"/>
              </a:rPr>
              <a:t>Also need to file form 1099 information return.</a:t>
            </a:r>
          </a:p>
          <a:p>
            <a:pPr marL="0" lvl="0" indent="0">
              <a:buNone/>
            </a:pPr>
            <a:endParaRPr lang="en-US" sz="1100" b="0" u="none" strike="noStrike" kern="1200" baseline="0" dirty="0" smtClean="0">
              <a:solidFill>
                <a:schemeClr val="tx1"/>
              </a:solidFill>
              <a:effectLst/>
              <a:latin typeface="+mn-lt"/>
              <a:ea typeface="+mn-ea"/>
              <a:cs typeface="+mn-cs"/>
            </a:endParaRPr>
          </a:p>
          <a:p>
            <a:pPr marL="0" lvl="0" indent="0">
              <a:buNone/>
            </a:pPr>
            <a:r>
              <a:rPr lang="en-US" sz="1100" b="0" u="none" strike="noStrike" kern="1200" baseline="0" dirty="0" smtClean="0">
                <a:solidFill>
                  <a:schemeClr val="tx1"/>
                </a:solidFill>
                <a:effectLst/>
                <a:latin typeface="+mn-lt"/>
                <a:ea typeface="+mn-ea"/>
                <a:cs typeface="+mn-cs"/>
              </a:rPr>
              <a:t>For employees, </a:t>
            </a:r>
          </a:p>
          <a:p>
            <a:pPr marL="228600" lvl="0" indent="-228600">
              <a:buAutoNum type="arabicPeriod"/>
            </a:pPr>
            <a:r>
              <a:rPr lang="en-US" sz="1100" b="0" u="none" strike="noStrike" kern="1200" baseline="0" dirty="0" smtClean="0">
                <a:solidFill>
                  <a:schemeClr val="tx1"/>
                </a:solidFill>
                <a:effectLst/>
                <a:latin typeface="+mn-lt"/>
                <a:ea typeface="+mn-ea"/>
                <a:cs typeface="+mn-cs"/>
              </a:rPr>
              <a:t>File W-2 and W-3</a:t>
            </a:r>
          </a:p>
          <a:p>
            <a:pPr marL="228600" lvl="0" indent="-228600">
              <a:buAutoNum type="arabicPeriod"/>
            </a:pPr>
            <a:endParaRPr lang="en-US" sz="1100" b="0" u="none" strike="noStrike" kern="1200" baseline="0" dirty="0" smtClean="0">
              <a:solidFill>
                <a:schemeClr val="tx1"/>
              </a:solidFill>
              <a:effectLst/>
              <a:latin typeface="+mn-lt"/>
              <a:ea typeface="+mn-ea"/>
              <a:cs typeface="+mn-cs"/>
            </a:endParaRPr>
          </a:p>
          <a:p>
            <a:pPr marL="228600" lvl="0" indent="-228600">
              <a:buAutoNum type="arabicPeriod"/>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40</a:t>
            </a:fld>
            <a:endParaRPr lang="en-US"/>
          </a:p>
        </p:txBody>
      </p:sp>
    </p:spTree>
    <p:extLst>
      <p:ext uri="{BB962C8B-B14F-4D97-AF65-F5344CB8AC3E}">
        <p14:creationId xmlns:p14="http://schemas.microsoft.com/office/powerpoint/2010/main" val="265534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Process: Break the</a:t>
            </a:r>
            <a:r>
              <a:rPr lang="en-US" sz="1200" u="none" strike="noStrike" kern="1200" baseline="0" dirty="0">
                <a:solidFill>
                  <a:schemeClr val="tx1"/>
                </a:solidFill>
                <a:effectLst/>
                <a:latin typeface="+mn-lt"/>
                <a:ea typeface="+mn-ea"/>
                <a:cs typeface="+mn-cs"/>
              </a:rPr>
              <a:t> group </a:t>
            </a:r>
            <a:r>
              <a:rPr lang="en-US" sz="1200" u="none" strike="noStrike" kern="1200" dirty="0">
                <a:solidFill>
                  <a:schemeClr val="tx1"/>
                </a:solidFill>
                <a:effectLst/>
                <a:latin typeface="+mn-lt"/>
                <a:ea typeface="+mn-ea"/>
                <a:cs typeface="+mn-cs"/>
              </a:rPr>
              <a:t>into 3 groups. Place the groups in three parts of the room.</a:t>
            </a:r>
            <a:endParaRPr lang="en-US" sz="1100" u="none" strike="noStrike" kern="1200" dirty="0">
              <a:solidFill>
                <a:schemeClr val="tx1"/>
              </a:solidFill>
              <a:effectLst/>
              <a:latin typeface="+mn-lt"/>
              <a:ea typeface="+mn-ea"/>
              <a:cs typeface="+mn-cs"/>
            </a:endParaRPr>
          </a:p>
          <a:p>
            <a:r>
              <a:rPr lang="en-US" dirty="0"/>
              <a:t>Say: Now we are going</a:t>
            </a:r>
            <a:r>
              <a:rPr lang="en-US" baseline="0" dirty="0"/>
              <a:t> to break into 3 groups. We are going to count ourselves off from 1 through 3. 1’s meet in the front, 2’s meet in the middle, 3’s meet in the back</a:t>
            </a:r>
            <a:r>
              <a:rPr lang="en-US" baseline="0" dirty="0" smtClean="0"/>
              <a:t>.</a:t>
            </a:r>
          </a:p>
          <a:p>
            <a:endParaRPr lang="en-US" baseline="0" dirty="0" smtClean="0"/>
          </a:p>
          <a:p>
            <a:r>
              <a:rPr lang="en-US" baseline="0" dirty="0" smtClean="0"/>
              <a:t>*Give 10-15 minutes for group to review*</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42</a:t>
            </a:fld>
            <a:endParaRPr lang="en-US"/>
          </a:p>
        </p:txBody>
      </p:sp>
    </p:spTree>
    <p:extLst>
      <p:ext uri="{BB962C8B-B14F-4D97-AF65-F5344CB8AC3E}">
        <p14:creationId xmlns:p14="http://schemas.microsoft.com/office/powerpoint/2010/main" val="1297190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This is a bonus question. *may offer a small prize to whoever gets the right</a:t>
            </a:r>
            <a:r>
              <a:rPr lang="en-US" sz="1200" u="none" strike="noStrike" kern="1200" baseline="0" dirty="0" smtClean="0">
                <a:solidFill>
                  <a:schemeClr val="tx1"/>
                </a:solidFill>
                <a:effectLst/>
                <a:latin typeface="+mn-lt"/>
                <a:ea typeface="+mn-ea"/>
                <a:cs typeface="+mn-cs"/>
              </a:rPr>
              <a:t> answer</a:t>
            </a:r>
            <a:r>
              <a:rPr lang="en-US" sz="1200" u="none" strike="noStrike" kern="1200" dirty="0" smtClean="0">
                <a:solidFill>
                  <a:schemeClr val="tx1"/>
                </a:solidFill>
                <a:effectLst/>
                <a:latin typeface="+mn-lt"/>
                <a:ea typeface="+mn-ea"/>
                <a:cs typeface="+mn-cs"/>
              </a:rPr>
              <a:t>*</a:t>
            </a:r>
          </a:p>
          <a:p>
            <a:pPr lvl="0"/>
            <a:r>
              <a:rPr lang="en-US" sz="1200" u="none" strike="noStrike" kern="1200" dirty="0" smtClean="0">
                <a:solidFill>
                  <a:schemeClr val="tx1"/>
                </a:solidFill>
                <a:effectLst/>
                <a:latin typeface="+mn-lt"/>
                <a:ea typeface="+mn-ea"/>
                <a:cs typeface="+mn-cs"/>
              </a:rPr>
              <a:t>Your employer ignores your request and suggests you bring a small personal fan. What can you do?</a:t>
            </a:r>
            <a:endParaRPr lang="en-US" sz="1100" u="none" strike="noStrike" kern="1200" dirty="0" smtClean="0">
              <a:solidFill>
                <a:schemeClr val="tx1"/>
              </a:solidFill>
              <a:effectLst/>
              <a:latin typeface="+mn-lt"/>
              <a:ea typeface="+mn-ea"/>
              <a:cs typeface="+mn-cs"/>
            </a:endParaRPr>
          </a:p>
          <a:p>
            <a:pPr lvl="1"/>
            <a:r>
              <a:rPr lang="en-US" sz="1200" b="1" u="none" strike="noStrike" kern="1200" dirty="0" smtClean="0">
                <a:solidFill>
                  <a:schemeClr val="tx1"/>
                </a:solidFill>
                <a:effectLst/>
                <a:latin typeface="+mn-lt"/>
                <a:ea typeface="+mn-ea"/>
                <a:cs typeface="+mn-cs"/>
              </a:rPr>
              <a:t>-You can tell them that a large fan is needed to blow one side of the salon to the other to improve ventilation. </a:t>
            </a:r>
            <a:endParaRPr lang="en-US" sz="1100" u="none" strike="noStrike" kern="1200" dirty="0" smtClean="0">
              <a:solidFill>
                <a:schemeClr val="tx1"/>
              </a:solidFill>
              <a:effectLst/>
              <a:latin typeface="+mn-lt"/>
              <a:ea typeface="+mn-ea"/>
              <a:cs typeface="+mn-cs"/>
            </a:endParaRPr>
          </a:p>
          <a:p>
            <a:pPr lvl="1"/>
            <a:r>
              <a:rPr lang="en-US" sz="1200" b="1" u="none" strike="noStrike" kern="1200" dirty="0" smtClean="0">
                <a:solidFill>
                  <a:schemeClr val="tx1"/>
                </a:solidFill>
                <a:effectLst/>
                <a:latin typeface="+mn-lt"/>
                <a:ea typeface="+mn-ea"/>
                <a:cs typeface="+mn-cs"/>
              </a:rPr>
              <a:t>-You can also file a complaint for an OSHA inspection since your employer is not following OSHA standards.</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43</a:t>
            </a:fld>
            <a:endParaRPr lang="en-US"/>
          </a:p>
        </p:txBody>
      </p:sp>
    </p:spTree>
    <p:extLst>
      <p:ext uri="{BB962C8B-B14F-4D97-AF65-F5344CB8AC3E}">
        <p14:creationId xmlns:p14="http://schemas.microsoft.com/office/powerpoint/2010/main" val="3496569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There</a:t>
            </a:r>
            <a:r>
              <a:rPr lang="en-US" baseline="0" dirty="0"/>
              <a:t> is a local OSHA office in Santa Ana on McFadden between Grand Ave &amp; the Southbound 55 freeway.</a:t>
            </a:r>
          </a:p>
          <a:p>
            <a:endParaRPr lang="en-US" baseline="0" dirty="0"/>
          </a:p>
          <a:p>
            <a:r>
              <a:rPr lang="en-US" baseline="0" dirty="0"/>
              <a:t>You now know the difference between independent contractors and employees.</a:t>
            </a:r>
          </a:p>
          <a:p>
            <a:endParaRPr lang="en-US" baseline="0" dirty="0"/>
          </a:p>
          <a:p>
            <a:r>
              <a:rPr lang="en-US" baseline="0" dirty="0"/>
              <a:t>You also know how </a:t>
            </a:r>
            <a:r>
              <a:rPr lang="en-US" baseline="0" dirty="0" smtClean="0"/>
              <a:t>OSHA </a:t>
            </a:r>
            <a:r>
              <a:rPr lang="en-US" baseline="0" dirty="0"/>
              <a:t>can serve you, as a worker and an employer</a:t>
            </a:r>
            <a:r>
              <a:rPr lang="en-US" baseline="0" dirty="0" smtClean="0"/>
              <a:t>.</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That concludes our training about the hazards. The next part is on how we will do outreach.</a:t>
            </a:r>
            <a:endParaRPr lang="en-US" sz="1100" u="none" strike="noStrike" kern="1200" dirty="0" smtClean="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0E0E4A1B-F5CD-4AF7-894D-4A67A72467C1}" type="slidenum">
              <a:rPr lang="en-US" smtClean="0"/>
              <a:t>45</a:t>
            </a:fld>
            <a:endParaRPr lang="en-US"/>
          </a:p>
        </p:txBody>
      </p:sp>
    </p:spTree>
    <p:extLst>
      <p:ext uri="{BB962C8B-B14F-4D97-AF65-F5344CB8AC3E}">
        <p14:creationId xmlns:p14="http://schemas.microsoft.com/office/powerpoint/2010/main" val="882650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Bring out materials and present to the participants.</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be providing beauty school students with:</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List of Safe Work Practices with Images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Business card of dangerous chemicals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SDS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Vietnamese translated Hazard Communication documents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BPSOS &amp; OSHA contact information</a:t>
            </a:r>
            <a:endParaRPr lang="en-US" sz="1100" u="none" strike="noStrike" kern="1200" dirty="0" smtClean="0">
              <a:solidFill>
                <a:schemeClr val="tx1"/>
              </a:solidFill>
              <a:effectLst/>
              <a:latin typeface="+mn-lt"/>
              <a:ea typeface="+mn-ea"/>
              <a:cs typeface="+mn-cs"/>
            </a:endParaRPr>
          </a:p>
          <a:p>
            <a:endParaRPr lang="en-US" dirty="0" smtClean="0"/>
          </a:p>
          <a:p>
            <a:r>
              <a:rPr lang="en-US" dirty="0" smtClean="0"/>
              <a:t>Transition</a:t>
            </a:r>
            <a:r>
              <a:rPr lang="en-US" dirty="0"/>
              <a:t>:</a:t>
            </a:r>
            <a:r>
              <a:rPr lang="en-US" baseline="0" dirty="0"/>
              <a:t> </a:t>
            </a:r>
          </a:p>
          <a:p>
            <a:r>
              <a:rPr lang="en-US" baseline="0" dirty="0"/>
              <a:t>Now for the final part of our training… the post-test. Let’s see what we learned. Please also leave any feedback on how we can improve the training.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46</a:t>
            </a:fld>
            <a:endParaRPr lang="en-US"/>
          </a:p>
        </p:txBody>
      </p:sp>
    </p:spTree>
    <p:extLst>
      <p:ext uri="{BB962C8B-B14F-4D97-AF65-F5344CB8AC3E}">
        <p14:creationId xmlns:p14="http://schemas.microsoft.com/office/powerpoint/2010/main" val="2862310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pass out and collect post-test and feedback forms.</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Here is our post-test and feedback form. Please take 15 minutes to complete it and we will collect it on your way out.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47</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That is</a:t>
            </a:r>
            <a:r>
              <a:rPr lang="en-US" sz="1200" u="none" strike="noStrike" kern="1200" baseline="0" dirty="0">
                <a:solidFill>
                  <a:schemeClr val="tx1"/>
                </a:solidFill>
                <a:effectLst/>
                <a:latin typeface="+mn-lt"/>
                <a:ea typeface="+mn-ea"/>
                <a:cs typeface="+mn-cs"/>
              </a:rPr>
              <a:t> the end of our training. Thank you everyone for joining us. Now we will start the next journey of doing the outreach. We went into this training with the 4 goals of learning:</a:t>
            </a:r>
            <a:endParaRPr lang="en-US" sz="1200" u="none" strike="noStrike" kern="1200" dirty="0">
              <a:solidFill>
                <a:schemeClr val="tx1"/>
              </a:solidFill>
              <a:effectLst/>
              <a:latin typeface="+mn-lt"/>
              <a:ea typeface="+mn-ea"/>
              <a:cs typeface="+mn-cs"/>
            </a:endParaRPr>
          </a:p>
          <a:p>
            <a:pPr lvl="1"/>
            <a:endParaRPr lang="en-US" sz="12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the hazards in nail salons are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can do to prevent them from affecting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you can use OSHA to help you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do outreach</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I hope this helped and please remember you can lean on us for more help as we continue with community</a:t>
            </a:r>
            <a:r>
              <a:rPr lang="en-US" sz="1100" u="none" strike="noStrike" kern="1200" baseline="0" dirty="0">
                <a:solidFill>
                  <a:schemeClr val="tx1"/>
                </a:solidFill>
                <a:effectLst/>
                <a:latin typeface="+mn-lt"/>
                <a:ea typeface="+mn-ea"/>
                <a:cs typeface="+mn-cs"/>
              </a:rPr>
              <a:t> outreach</a:t>
            </a:r>
            <a:r>
              <a:rPr lang="en-US" sz="1100" u="none" strike="noStrike" kern="1200" baseline="0" dirty="0" smtClean="0">
                <a:solidFill>
                  <a:schemeClr val="tx1"/>
                </a:solidFill>
                <a:effectLst/>
                <a:latin typeface="+mn-lt"/>
                <a:ea typeface="+mn-ea"/>
                <a:cs typeface="+mn-cs"/>
              </a:rPr>
              <a:t>. Thank </a:t>
            </a:r>
            <a:r>
              <a:rPr lang="en-US" sz="1100" u="none" strike="noStrike" kern="1200" dirty="0" smtClean="0">
                <a:solidFill>
                  <a:schemeClr val="tx1"/>
                </a:solidFill>
                <a:effectLst/>
                <a:latin typeface="+mn-lt"/>
                <a:ea typeface="+mn-ea"/>
                <a:cs typeface="+mn-cs"/>
              </a:rPr>
              <a:t>you all again for participating. We</a:t>
            </a:r>
            <a:r>
              <a:rPr lang="en-US" sz="1100" u="none" strike="noStrike" kern="1200" baseline="0" dirty="0" smtClean="0">
                <a:solidFill>
                  <a:schemeClr val="tx1"/>
                </a:solidFill>
                <a:effectLst/>
                <a:latin typeface="+mn-lt"/>
                <a:ea typeface="+mn-ea"/>
                <a:cs typeface="+mn-cs"/>
              </a:rPr>
              <a:t> </a:t>
            </a:r>
            <a:r>
              <a:rPr lang="en-US" sz="1100" u="none" strike="noStrike" kern="1200" dirty="0" smtClean="0">
                <a:solidFill>
                  <a:schemeClr val="tx1"/>
                </a:solidFill>
                <a:effectLst/>
                <a:latin typeface="+mn-lt"/>
                <a:ea typeface="+mn-ea"/>
                <a:cs typeface="+mn-cs"/>
              </a:rPr>
              <a:t>have completed our 2-day</a:t>
            </a:r>
            <a:r>
              <a:rPr lang="en-US" sz="1100" u="none" strike="noStrike" kern="1200" baseline="0" dirty="0" smtClean="0">
                <a:solidFill>
                  <a:schemeClr val="tx1"/>
                </a:solidFill>
                <a:effectLst/>
                <a:latin typeface="+mn-lt"/>
                <a:ea typeface="+mn-ea"/>
                <a:cs typeface="+mn-cs"/>
              </a:rPr>
              <a:t> training. Does anyone have any questions or comments?</a:t>
            </a:r>
            <a:r>
              <a:rPr lang="en-US" sz="1100" u="none" strike="noStrike" kern="1200" dirty="0" smtClean="0">
                <a:solidFill>
                  <a:schemeClr val="tx1"/>
                </a:solidFill>
                <a:effectLst/>
                <a:latin typeface="+mn-lt"/>
                <a:ea typeface="+mn-ea"/>
                <a:cs typeface="+mn-cs"/>
              </a:rPr>
              <a:t> Also</a:t>
            </a:r>
            <a:r>
              <a:rPr lang="en-US" sz="1100" u="none" strike="noStrike" kern="1200" baseline="0" dirty="0" smtClean="0">
                <a:solidFill>
                  <a:schemeClr val="tx1"/>
                </a:solidFill>
                <a:effectLst/>
                <a:latin typeface="+mn-lt"/>
                <a:ea typeface="+mn-ea"/>
                <a:cs typeface="+mn-cs"/>
              </a:rPr>
              <a:t> please feel free to </a:t>
            </a:r>
            <a:r>
              <a:rPr lang="en-US" sz="1100" u="none" strike="noStrike" kern="1200" dirty="0" smtClean="0">
                <a:solidFill>
                  <a:schemeClr val="tx1"/>
                </a:solidFill>
                <a:effectLst/>
                <a:latin typeface="+mn-lt"/>
                <a:ea typeface="+mn-ea"/>
                <a:cs typeface="+mn-cs"/>
              </a:rPr>
              <a:t>come up and ask questions if you have any.</a:t>
            </a:r>
            <a:endParaRPr lang="en-US" sz="105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48</a:t>
            </a:fld>
            <a:endParaRPr lang="en-US"/>
          </a:p>
        </p:txBody>
      </p:sp>
    </p:spTree>
    <p:extLst>
      <p:ext uri="{BB962C8B-B14F-4D97-AF65-F5344CB8AC3E}">
        <p14:creationId xmlns:p14="http://schemas.microsoft.com/office/powerpoint/2010/main" val="37003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Click to “Pre-test” slide. Pass out and explain pre-test surveys. Collect when they are done.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will now take a pre-test survey to see what you know, how you feel, and what you can do about nail safety . It is multiple-choice and should take 10 minutes. If you don’t know the answer, just fill out what you think the answer might be.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Transition: Thanks, everyone. Let’s move on to the next topic: why are we doing this training?</a:t>
            </a:r>
            <a:endParaRPr lang="en-US" sz="11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survey has </a:t>
            </a:r>
            <a:r>
              <a:rPr lang="en-US" sz="1200" kern="1200" dirty="0" smtClean="0">
                <a:solidFill>
                  <a:schemeClr val="tx1"/>
                </a:solidFill>
                <a:effectLst/>
                <a:latin typeface="+mn-lt"/>
                <a:ea typeface="+mn-ea"/>
                <a:cs typeface="+mn-cs"/>
              </a:rPr>
              <a:t>questions </a:t>
            </a:r>
            <a:r>
              <a:rPr lang="en-US" sz="1200" kern="1200" dirty="0">
                <a:solidFill>
                  <a:schemeClr val="tx1"/>
                </a:solidFill>
                <a:effectLst/>
                <a:latin typeface="+mn-lt"/>
                <a:ea typeface="+mn-ea"/>
                <a:cs typeface="+mn-cs"/>
              </a:rPr>
              <a:t>on knowledge, attitude, and perceived </a:t>
            </a:r>
            <a:r>
              <a:rPr lang="en-US" sz="1200" kern="1200" dirty="0" smtClean="0">
                <a:solidFill>
                  <a:schemeClr val="tx1"/>
                </a:solidFill>
                <a:effectLst/>
                <a:latin typeface="+mn-lt"/>
                <a:ea typeface="+mn-ea"/>
                <a:cs typeface="+mn-cs"/>
              </a:rPr>
              <a:t>skills</a:t>
            </a:r>
          </a:p>
          <a:p>
            <a:endParaRPr lang="en-US" sz="1200" kern="1200" dirty="0" smtClean="0">
              <a:solidFill>
                <a:schemeClr val="tx1"/>
              </a:solidFill>
              <a:effectLst/>
              <a:latin typeface="+mn-lt"/>
              <a:ea typeface="+mn-ea"/>
              <a:cs typeface="+mn-cs"/>
            </a:endParaRPr>
          </a:p>
          <a:p>
            <a:r>
              <a:rPr lang="en-US" dirty="0" smtClean="0">
                <a:hlinkClick r:id="rId3"/>
              </a:rPr>
              <a:t>https://vimeo.com/133309802</a:t>
            </a:r>
            <a:endParaRPr lang="en-US" dirty="0" smtClean="0"/>
          </a:p>
          <a:p>
            <a:r>
              <a:rPr lang="en-US" sz="1200" kern="1200" dirty="0" smtClean="0">
                <a:solidFill>
                  <a:schemeClr val="tx1"/>
                </a:solidFill>
                <a:effectLst/>
                <a:latin typeface="+mn-lt"/>
                <a:ea typeface="+mn-ea"/>
                <a:cs typeface="+mn-cs"/>
              </a:rPr>
              <a:t>2:45 to 5:20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a:t>
            </a:r>
            <a:r>
              <a:rPr lang="en-US" dirty="0" smtClean="0"/>
              <a:t>There are over 71,476 first generation Vietnamese American nail salon workers.</a:t>
            </a:r>
            <a:r>
              <a:rPr lang="en-US" baseline="0" dirty="0" smtClean="0"/>
              <a:t> </a:t>
            </a:r>
            <a:r>
              <a:rPr lang="en-US" dirty="0" smtClean="0"/>
              <a:t>69 percent of nail salon workers</a:t>
            </a:r>
            <a:r>
              <a:rPr lang="en-US" baseline="0" dirty="0" smtClean="0"/>
              <a:t> are living in </a:t>
            </a:r>
            <a:r>
              <a:rPr lang="en-US" dirty="0" smtClean="0"/>
              <a:t>California.</a:t>
            </a:r>
            <a:r>
              <a:rPr lang="en-US" baseline="0" dirty="0" smtClean="0"/>
              <a:t> </a:t>
            </a:r>
            <a:r>
              <a:rPr lang="en-US" dirty="0" smtClean="0"/>
              <a:t>These nail</a:t>
            </a:r>
            <a:r>
              <a:rPr lang="en-US" baseline="0" dirty="0" smtClean="0"/>
              <a:t> workers </a:t>
            </a:r>
            <a:r>
              <a:rPr lang="en-US" dirty="0" smtClean="0"/>
              <a:t>are </a:t>
            </a:r>
            <a:r>
              <a:rPr lang="en-US" dirty="0"/>
              <a:t>exposed to health hazards every day, like:</a:t>
            </a:r>
            <a:endParaRPr lang="en-US" sz="1100" dirty="0"/>
          </a:p>
          <a:p>
            <a:pPr lvl="2"/>
            <a:endParaRPr lang="en-US" dirty="0"/>
          </a:p>
          <a:p>
            <a:pPr marL="174708" indent="-174708">
              <a:buFont typeface="Arial" pitchFamily="34" charset="0"/>
              <a:buChar char="•"/>
            </a:pPr>
            <a:r>
              <a:rPr lang="en-US" dirty="0"/>
              <a:t>Exposure to chemicals. These can be found in glues, polishes, removers, and other products.</a:t>
            </a:r>
            <a:endParaRPr lang="en-US" sz="1100" dirty="0"/>
          </a:p>
          <a:p>
            <a:pPr marL="174708" indent="-174708">
              <a:buFont typeface="Arial" pitchFamily="34" charset="0"/>
              <a:buChar char="•"/>
            </a:pPr>
            <a:r>
              <a:rPr lang="en-US" dirty="0"/>
              <a:t>Ergonomic strains, which affect the muscle, joints, etc... Many nail techs slouch over the client’s hand or feet to see better or they do repetitive motions like filing nails.</a:t>
            </a:r>
            <a:endParaRPr lang="en-US" sz="1100" dirty="0"/>
          </a:p>
          <a:p>
            <a:pPr marL="174708" indent="-174708">
              <a:buFont typeface="Arial" pitchFamily="34" charset="0"/>
              <a:buChar char="•"/>
            </a:pPr>
            <a:r>
              <a:rPr lang="en-US" dirty="0"/>
              <a:t>Risk of infection. Many nail techs touch their clients without gloves, masks, or other protective gear. If there is blood or body fluid, that</a:t>
            </a:r>
            <a:r>
              <a:rPr lang="en-US" baseline="0" dirty="0"/>
              <a:t> is </a:t>
            </a:r>
            <a:r>
              <a:rPr lang="en-US" dirty="0"/>
              <a:t>a hazard</a:t>
            </a:r>
            <a:r>
              <a:rPr lang="en-US" dirty="0" smtClean="0"/>
              <a:t>.</a:t>
            </a:r>
          </a:p>
          <a:p>
            <a:pPr marL="0" indent="0">
              <a:buFont typeface="Arial" pitchFamily="34" charset="0"/>
              <a:buNone/>
            </a:pPr>
            <a:endParaRPr lang="en-US" sz="1000" dirty="0" smtClean="0"/>
          </a:p>
          <a:p>
            <a:pPr marL="0" indent="0">
              <a:buFont typeface="Arial" pitchFamily="34" charset="0"/>
              <a:buNone/>
            </a:pPr>
            <a:r>
              <a:rPr lang="en-US" sz="1000" dirty="0" smtClean="0"/>
              <a:t>The reason why we started</a:t>
            </a:r>
            <a:r>
              <a:rPr lang="en-US" sz="1000" baseline="0" dirty="0" smtClean="0"/>
              <a:t> this program</a:t>
            </a:r>
            <a:r>
              <a:rPr lang="en-US" sz="1000" dirty="0" smtClean="0"/>
              <a:t> is because we saw a need</a:t>
            </a:r>
            <a:r>
              <a:rPr lang="en-US" sz="1000" baseline="0" dirty="0" smtClean="0"/>
              <a:t> for better education and practical use of safe work practices. Today we are doing this training </a:t>
            </a:r>
            <a:r>
              <a:rPr lang="en-US" sz="1000" dirty="0" smtClean="0"/>
              <a:t>to pass on the education to the</a:t>
            </a:r>
            <a:r>
              <a:rPr lang="en-US" sz="1000" baseline="0" dirty="0" smtClean="0"/>
              <a:t> </a:t>
            </a:r>
            <a:r>
              <a:rPr lang="en-US" sz="1000" dirty="0" smtClean="0"/>
              <a:t>Vietnamese community</a:t>
            </a:r>
            <a:r>
              <a:rPr lang="en-US" sz="1000" baseline="0" dirty="0" smtClean="0"/>
              <a:t> and </a:t>
            </a:r>
            <a:r>
              <a:rPr lang="en-US" sz="1000" dirty="0" smtClean="0"/>
              <a:t>their </a:t>
            </a:r>
            <a:r>
              <a:rPr lang="en-US" sz="1000" baseline="0" dirty="0" smtClean="0"/>
              <a:t>families</a:t>
            </a:r>
            <a:r>
              <a:rPr lang="en-US" sz="1000" dirty="0" smtClean="0"/>
              <a:t>. </a:t>
            </a:r>
            <a:endParaRPr lang="en-US" sz="1000" dirty="0"/>
          </a:p>
          <a:p>
            <a:pPr lvl="0"/>
            <a:endParaRPr lang="en-US" sz="1000" dirty="0"/>
          </a:p>
          <a:p>
            <a:pPr lvl="0"/>
            <a:r>
              <a:rPr lang="en-US" dirty="0"/>
              <a:t>Transition:</a:t>
            </a:r>
            <a:r>
              <a:rPr lang="en-US" baseline="0" dirty="0"/>
              <a:t> </a:t>
            </a:r>
            <a:r>
              <a:rPr lang="en-US" dirty="0"/>
              <a:t>Before we cover each of these hazards, we need to talk about the organizations we will be </a:t>
            </a:r>
            <a:r>
              <a:rPr lang="en-US" dirty="0" smtClean="0"/>
              <a:t>representing.</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6</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change slide to “1. Why are we doing this training?”</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To respond to the problem of worker safety, BPSOS is working with OSHA to talk about how we can improve the health of our community’s nail workers. To introduce OSHA, OSHA stands for: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-Occupational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-Safety and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-Health</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-Administration</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It is a federal department whose job is to make sure that workers are safe and healthy in their workplace. They have been trying to reach Vietnamese people in the nail industry but because of barriers like language and culture, they have been funding us through the Harwood Grant Program to reach them. The Susan Harwood Training Grants target groups who are under-served, have low-English literacy, and work in high-hazard industries.</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To introduce ourselves, BPSOS is a nonprofit organization that serves the needs of the community in Orange County. We work with mostly Vietnamese Americans and have been since 1980. We provide services like: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-ESL and Citizenship classes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-Support for Children with Disabilities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-and now Nail Salon safety training</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also have many students and staff who are either working or who are connected to nail workers</a:t>
            </a:r>
            <a:r>
              <a:rPr lang="en-US" sz="1200" u="none" strike="noStrike" kern="1200" dirty="0" smtClean="0">
                <a:solidFill>
                  <a:schemeClr val="tx1"/>
                </a:solidFill>
                <a:effectLst/>
                <a:latin typeface="+mn-lt"/>
                <a:ea typeface="+mn-ea"/>
                <a:cs typeface="+mn-cs"/>
              </a:rPr>
              <a:t>.</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strike="noStrike" kern="1200" dirty="0" smtClean="0">
                <a:solidFill>
                  <a:schemeClr val="tx1"/>
                </a:solidFill>
                <a:effectLst/>
                <a:latin typeface="+mn-lt"/>
                <a:ea typeface="+mn-ea"/>
                <a:cs typeface="+mn-cs"/>
              </a:rPr>
              <a:t>Transition:</a:t>
            </a:r>
            <a:r>
              <a:rPr lang="en-US" sz="1200" u="none" strike="noStrike" kern="1200" dirty="0" smtClean="0">
                <a:solidFill>
                  <a:schemeClr val="tx1"/>
                </a:solidFill>
                <a:effectLst/>
                <a:latin typeface="+mn-lt"/>
                <a:ea typeface="+mn-ea"/>
                <a:cs typeface="+mn-cs"/>
              </a:rPr>
              <a:t> Now that we’ve covered who is funding and organizing the program, let’s start with the actual training material: the 3 kinds of hazards that can be found in a nail salon and what you can do to protect yourself</a:t>
            </a:r>
          </a:p>
        </p:txBody>
      </p:sp>
      <p:sp>
        <p:nvSpPr>
          <p:cNvPr id="4" name="Slide Number Placeholder 3"/>
          <p:cNvSpPr>
            <a:spLocks noGrp="1"/>
          </p:cNvSpPr>
          <p:nvPr>
            <p:ph type="sldNum" sz="quarter" idx="10"/>
          </p:nvPr>
        </p:nvSpPr>
        <p:spPr/>
        <p:txBody>
          <a:bodyPr/>
          <a:lstStyle/>
          <a:p>
            <a:fld id="{0E0E4A1B-F5CD-4AF7-894D-4A67A72467C1}" type="slidenum">
              <a:rPr lang="en-US" smtClean="0"/>
              <a:t>7</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8</a:t>
            </a:fld>
            <a:endParaRPr lang="en-US"/>
          </a:p>
        </p:txBody>
      </p:sp>
    </p:spTree>
    <p:extLst>
      <p:ext uri="{BB962C8B-B14F-4D97-AF65-F5344CB8AC3E}">
        <p14:creationId xmlns:p14="http://schemas.microsoft.com/office/powerpoint/2010/main" val="143268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 first type of hazard is chemical:</a:t>
            </a:r>
            <a:endParaRPr lang="en-US" sz="1100" dirty="0"/>
          </a:p>
          <a:p>
            <a:pPr lvl="0"/>
            <a:endParaRPr lang="en-US" sz="1100" dirty="0"/>
          </a:p>
          <a:p>
            <a:pPr lvl="0"/>
            <a:r>
              <a:rPr lang="en-US" dirty="0"/>
              <a:t>Nail polish, nail polish remover, acrylic nail liquid, nail glue remover all can:</a:t>
            </a:r>
            <a:endParaRPr lang="en-US" sz="1100" dirty="0"/>
          </a:p>
          <a:p>
            <a:pPr marL="174708" indent="-174708">
              <a:buFont typeface="Arial" pitchFamily="34" charset="0"/>
              <a:buChar char="•"/>
            </a:pPr>
            <a:r>
              <a:rPr lang="en-US" dirty="0"/>
              <a:t>Irritate mouth, throat, and lungs if they accidentally touch food or cigarettes or if they are inhaled </a:t>
            </a:r>
            <a:endParaRPr lang="en-US" sz="1100" dirty="0"/>
          </a:p>
          <a:p>
            <a:pPr marL="174708" indent="-174708">
              <a:buFont typeface="Arial" pitchFamily="34" charset="0"/>
              <a:buChar char="•"/>
            </a:pPr>
            <a:r>
              <a:rPr lang="en-US" dirty="0"/>
              <a:t>Irritate skin or eyes</a:t>
            </a:r>
            <a:endParaRPr lang="en-US" sz="1100" dirty="0"/>
          </a:p>
          <a:p>
            <a:pPr marL="174708" indent="-174708">
              <a:buFont typeface="Arial" pitchFamily="34" charset="0"/>
              <a:buChar char="•"/>
            </a:pPr>
            <a:r>
              <a:rPr lang="en-US" dirty="0"/>
              <a:t>Or cause asthma, fainting, or nausea</a:t>
            </a:r>
            <a:endParaRPr lang="en-US" sz="1100" dirty="0"/>
          </a:p>
          <a:p>
            <a:pPr lvl="1"/>
            <a:endParaRPr lang="en-US" dirty="0"/>
          </a:p>
          <a:p>
            <a:pPr lvl="0"/>
            <a:r>
              <a:rPr lang="en-US" dirty="0"/>
              <a:t>Some people may say that they’re used to the smell or they can’t smell anything from the chemicals they use. This does not mean that they are harmless. You still need to protect yourself. These products can also cause long-term problems like:</a:t>
            </a:r>
          </a:p>
          <a:p>
            <a:pPr marL="174708" indent="-174708">
              <a:buFont typeface="Arial" pitchFamily="34" charset="0"/>
              <a:buChar char="•"/>
            </a:pPr>
            <a:r>
              <a:rPr lang="en-US" dirty="0"/>
              <a:t>damage to your liver/kidney or pregnancy complications.</a:t>
            </a:r>
            <a:endParaRPr lang="en-US" sz="1100" dirty="0"/>
          </a:p>
        </p:txBody>
      </p:sp>
      <p:sp>
        <p:nvSpPr>
          <p:cNvPr id="4" name="Slide Number Placeholder 3"/>
          <p:cNvSpPr>
            <a:spLocks noGrp="1"/>
          </p:cNvSpPr>
          <p:nvPr>
            <p:ph type="sldNum" sz="quarter" idx="10"/>
          </p:nvPr>
        </p:nvSpPr>
        <p:spPr/>
        <p:txBody>
          <a:bodyPr/>
          <a:lstStyle/>
          <a:p>
            <a:fld id="{0E0E4A1B-F5CD-4AF7-894D-4A67A72467C1}" type="slidenum">
              <a:rPr lang="en-US" smtClean="0"/>
              <a:t>9</a:t>
            </a:fld>
            <a:endParaRPr lang="en-US"/>
          </a:p>
        </p:txBody>
      </p:sp>
    </p:spTree>
    <p:extLst>
      <p:ext uri="{BB962C8B-B14F-4D97-AF65-F5344CB8AC3E}">
        <p14:creationId xmlns:p14="http://schemas.microsoft.com/office/powerpoint/2010/main" val="124353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smtClean="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1/6/2022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BC48EC7-AF6A-48D3-8284-14BACBEBDD84}" type="datetimeFigureOut">
              <a:rPr lang="en-US" smtClean="0"/>
              <a:t>1/6/2022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7.JPG"/><Relationship Id="rId5" Type="http://schemas.microsoft.com/office/2007/relationships/hdphoto" Target="../media/hdphoto4.wdp"/><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48.jpeg"/><Relationship Id="rId18" Type="http://schemas.microsoft.com/office/2007/relationships/hdphoto" Target="../media/hdphoto13.wdp"/><Relationship Id="rId3" Type="http://schemas.openxmlformats.org/officeDocument/2006/relationships/image" Target="../media/image43.jpeg"/><Relationship Id="rId21" Type="http://schemas.openxmlformats.org/officeDocument/2006/relationships/image" Target="../media/image52.jpeg"/><Relationship Id="rId7" Type="http://schemas.openxmlformats.org/officeDocument/2006/relationships/image" Target="../media/image45.jpeg"/><Relationship Id="rId12" Type="http://schemas.microsoft.com/office/2007/relationships/hdphoto" Target="../media/hdphoto10.wdp"/><Relationship Id="rId17" Type="http://schemas.openxmlformats.org/officeDocument/2006/relationships/image" Target="../media/image50.jpeg"/><Relationship Id="rId2" Type="http://schemas.openxmlformats.org/officeDocument/2006/relationships/notesSlide" Target="../notesSlides/notesSlide35.xml"/><Relationship Id="rId16" Type="http://schemas.microsoft.com/office/2007/relationships/hdphoto" Target="../media/hdphoto12.wdp"/><Relationship Id="rId20" Type="http://schemas.microsoft.com/office/2007/relationships/hdphoto" Target="../media/hdphoto14.wdp"/><Relationship Id="rId1" Type="http://schemas.openxmlformats.org/officeDocument/2006/relationships/slideLayout" Target="../slideLayouts/slideLayout4.xml"/><Relationship Id="rId6" Type="http://schemas.microsoft.com/office/2007/relationships/hdphoto" Target="../media/hdphoto7.wdp"/><Relationship Id="rId11" Type="http://schemas.openxmlformats.org/officeDocument/2006/relationships/image" Target="../media/image47.jpeg"/><Relationship Id="rId5" Type="http://schemas.openxmlformats.org/officeDocument/2006/relationships/image" Target="../media/image44.jpeg"/><Relationship Id="rId15" Type="http://schemas.openxmlformats.org/officeDocument/2006/relationships/image" Target="../media/image49.jpeg"/><Relationship Id="rId10" Type="http://schemas.microsoft.com/office/2007/relationships/hdphoto" Target="../media/hdphoto9.wdp"/><Relationship Id="rId19" Type="http://schemas.openxmlformats.org/officeDocument/2006/relationships/image" Target="../media/image51.jpeg"/><Relationship Id="rId4" Type="http://schemas.microsoft.com/office/2007/relationships/hdphoto" Target="../media/hdphoto6.wdp"/><Relationship Id="rId9" Type="http://schemas.openxmlformats.org/officeDocument/2006/relationships/image" Target="../media/image46.jpeg"/><Relationship Id="rId14" Type="http://schemas.microsoft.com/office/2007/relationships/hdphoto" Target="../media/hdphoto11.wdp"/><Relationship Id="rId22" Type="http://schemas.microsoft.com/office/2007/relationships/hdphoto" Target="../media/hdphoto15.wdp"/></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9.emf"/><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6FC2-74D6-449E-8226-2E6179C5EE73}"/>
              </a:ext>
            </a:extLst>
          </p:cNvPr>
          <p:cNvSpPr>
            <a:spLocks noGrp="1"/>
          </p:cNvSpPr>
          <p:nvPr>
            <p:ph type="ctrTitle"/>
          </p:nvPr>
        </p:nvSpPr>
        <p:spPr>
          <a:xfrm rot="19569081">
            <a:off x="4411381" y="2039244"/>
            <a:ext cx="7531497" cy="2796251"/>
          </a:xfrm>
        </p:spPr>
        <p:txBody>
          <a:bodyPr/>
          <a:lstStyle/>
          <a:p>
            <a:r>
              <a:rPr lang="en-US" sz="4800" b="1" dirty="0" smtClean="0">
                <a:latin typeface="Cambria" panose="02040503050406030204" pitchFamily="18" charset="0"/>
                <a:ea typeface="Cambria" panose="02040503050406030204" pitchFamily="18" charset="0"/>
              </a:rPr>
              <a:t/>
            </a:r>
            <a:br>
              <a:rPr lang="en-US" sz="4800" b="1" dirty="0" smtClean="0">
                <a:latin typeface="Cambria" panose="02040503050406030204" pitchFamily="18" charset="0"/>
                <a:ea typeface="Cambria" panose="02040503050406030204" pitchFamily="18" charset="0"/>
              </a:rPr>
            </a:br>
            <a:r>
              <a:rPr lang="en-US" sz="4800" b="1" dirty="0">
                <a:latin typeface="Cambria" panose="02040503050406030204" pitchFamily="18" charset="0"/>
                <a:ea typeface="Cambria" panose="02040503050406030204" pitchFamily="18" charset="0"/>
              </a:rPr>
              <a:t/>
            </a:r>
            <a:br>
              <a:rPr lang="en-US" sz="4800" b="1" dirty="0">
                <a:latin typeface="Cambria" panose="02040503050406030204" pitchFamily="18" charset="0"/>
                <a:ea typeface="Cambria" panose="02040503050406030204" pitchFamily="18" charset="0"/>
              </a:rPr>
            </a:br>
            <a:r>
              <a:rPr lang="en-US" sz="4800" b="1" dirty="0" smtClean="0">
                <a:latin typeface="Cambria"/>
                <a:ea typeface="Cambria"/>
                <a:cs typeface="Cambria"/>
                <a:sym typeface="Cambria"/>
              </a:rPr>
              <a:t>BPSOS </a:t>
            </a:r>
            <a:r>
              <a:rPr lang="en-US" sz="4800" b="1" dirty="0">
                <a:latin typeface="Cambria"/>
                <a:ea typeface="Cambria"/>
                <a:cs typeface="Cambria"/>
                <a:sym typeface="Cambria"/>
              </a:rPr>
              <a:t>CHƯƠNG TRÌNH HUẤN LUYỆN:</a:t>
            </a:r>
            <a:r>
              <a:rPr lang="en-US" sz="4800" b="1" dirty="0">
                <a:latin typeface="Cambria" panose="02040503050406030204" pitchFamily="18" charset="0"/>
                <a:ea typeface="Cambria" panose="02040503050406030204" pitchFamily="18" charset="0"/>
              </a:rPr>
              <a:t/>
            </a:r>
            <a:br>
              <a:rPr lang="en-US" sz="4800" b="1"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Sức khỏe &amp; An toàn của </a:t>
            </a:r>
            <a:r>
              <a:rPr lang="en-US" sz="2400" dirty="0">
                <a:latin typeface="Cambria" panose="02040503050406030204" pitchFamily="18" charset="0"/>
                <a:ea typeface="Cambria" panose="02040503050406030204" pitchFamily="18" charset="0"/>
              </a:rPr>
              <a:t/>
            </a:r>
            <a:br>
              <a:rPr lang="en-US"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nhân viên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tiệm </a:t>
            </a:r>
            <a:r>
              <a:rPr lang="vi-VN" sz="2400" dirty="0" smtClean="0">
                <a:latin typeface="Cambria" panose="02040503050406030204" pitchFamily="18" charset="0"/>
                <a:ea typeface="Cambria" panose="02040503050406030204" pitchFamily="18" charset="0"/>
              </a:rPr>
              <a:t>nail</a:t>
            </a:r>
            <a:r>
              <a:rPr lang="en-US" sz="2400" dirty="0" smtClean="0">
                <a:latin typeface="Cambria" panose="02040503050406030204" pitchFamily="18" charset="0"/>
                <a:ea typeface="Cambria" panose="02040503050406030204" pitchFamily="18" charset="0"/>
              </a:rPr>
              <a:t/>
            </a:r>
            <a:br>
              <a:rPr lang="en-US" sz="2400" dirty="0" smtClean="0">
                <a:latin typeface="Cambria" panose="02040503050406030204" pitchFamily="18" charset="0"/>
                <a:ea typeface="Cambria" panose="02040503050406030204" pitchFamily="18" charset="0"/>
              </a:rPr>
            </a:br>
            <a:r>
              <a:rPr lang="en-US" sz="800" dirty="0">
                <a:latin typeface="Cambria" panose="02040503050406030204" pitchFamily="18" charset="0"/>
                <a:ea typeface="Cambria" panose="02040503050406030204" pitchFamily="18" charset="0"/>
              </a:rPr>
              <a:t/>
            </a:r>
            <a:br>
              <a:rPr lang="en-US" sz="800" dirty="0">
                <a:latin typeface="Cambria" panose="02040503050406030204" pitchFamily="18" charset="0"/>
                <a:ea typeface="Cambria" panose="02040503050406030204" pitchFamily="18" charset="0"/>
              </a:rPr>
            </a:br>
            <a:r>
              <a:rPr lang="en-US" sz="800" i="1" dirty="0"/>
              <a:t>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800" dirty="0">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863C17C3-A931-4FDE-9A1F-28F856BA6CB0}"/>
              </a:ext>
            </a:extLst>
          </p:cNvPr>
          <p:cNvSpPr>
            <a:spLocks noGrp="1"/>
          </p:cNvSpPr>
          <p:nvPr>
            <p:ph type="subTitle" idx="1"/>
          </p:nvPr>
        </p:nvSpPr>
        <p:spPr>
          <a:xfrm>
            <a:off x="1860679" y="6027575"/>
            <a:ext cx="1498341" cy="436635"/>
          </a:xfrm>
        </p:spPr>
        <p:txBody>
          <a:bodyPr/>
          <a:lstStyle/>
          <a:p>
            <a:r>
              <a:rPr lang="en-US" b="1" dirty="0"/>
              <a:t>Welcome!</a:t>
            </a:r>
          </a:p>
        </p:txBody>
      </p:sp>
    </p:spTree>
    <p:extLst>
      <p:ext uri="{BB962C8B-B14F-4D97-AF65-F5344CB8AC3E}">
        <p14:creationId xmlns:p14="http://schemas.microsoft.com/office/powerpoint/2010/main" val="2762218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vi-VN" sz="2400" b="1" dirty="0"/>
              <a:t>hoạt động: khớp các triệu chứng với bộ phận cơ thể</a:t>
            </a:r>
            <a:endParaRPr lang="en-US" sz="2400" dirty="0"/>
          </a:p>
        </p:txBody>
      </p:sp>
      <p:sp>
        <p:nvSpPr>
          <p:cNvPr id="2" name="Content Placeholder 1"/>
          <p:cNvSpPr>
            <a:spLocks noGrp="1"/>
          </p:cNvSpPr>
          <p:nvPr>
            <p:ph idx="1"/>
          </p:nvPr>
        </p:nvSpPr>
        <p:spPr/>
        <p:txBody>
          <a:bodyPr/>
          <a:lstStyle/>
          <a:p>
            <a:endParaRPr lang="en-US"/>
          </a:p>
        </p:txBody>
      </p:sp>
      <p:pic>
        <p:nvPicPr>
          <p:cNvPr id="5" name="Content Placeholder 9" title="body part activ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0902" y="1159900"/>
            <a:ext cx="7292307" cy="5698100"/>
          </a:xfrm>
          <a:prstGeom prst="rect">
            <a:avLst/>
          </a:prstGeom>
        </p:spPr>
      </p:pic>
    </p:spTree>
    <p:extLst>
      <p:ext uri="{BB962C8B-B14F-4D97-AF65-F5344CB8AC3E}">
        <p14:creationId xmlns:p14="http://schemas.microsoft.com/office/powerpoint/2010/main" val="99206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vi-VN" sz="2400" b="0" u="sng" dirty="0">
                <a:latin typeface="Cambria" panose="02040503050406030204" pitchFamily="18" charset="0"/>
                <a:ea typeface="Cambria" panose="02040503050406030204" pitchFamily="18" charset="0"/>
              </a:rPr>
              <a:t>Các bộ ba độc hại</a:t>
            </a:r>
            <a:r>
              <a:rPr lang="en-US" sz="2400" b="0" u="sng" dirty="0">
                <a:latin typeface="Cambria" panose="02040503050406030204" pitchFamily="18" charset="0"/>
                <a:ea typeface="Cambria" panose="02040503050406030204" pitchFamily="18" charset="0"/>
              </a:rPr>
              <a:t>:</a:t>
            </a:r>
          </a:p>
          <a:p>
            <a:pPr lvl="1">
              <a:buFont typeface="Arial" pitchFamily="34" charset="0"/>
              <a:buChar char="•"/>
            </a:pPr>
            <a:r>
              <a:rPr lang="en-US" b="1" dirty="0" err="1">
                <a:latin typeface="Cambria" panose="02040503050406030204" pitchFamily="18" charset="0"/>
                <a:ea typeface="Cambria" panose="02040503050406030204" pitchFamily="18" charset="0"/>
              </a:rPr>
              <a:t>Dibutyl</a:t>
            </a:r>
            <a:r>
              <a:rPr lang="en-US" b="1" dirty="0">
                <a:latin typeface="Cambria" panose="02040503050406030204" pitchFamily="18" charset="0"/>
                <a:ea typeface="Cambria" panose="02040503050406030204" pitchFamily="18" charset="0"/>
              </a:rPr>
              <a:t> Phthalate </a:t>
            </a:r>
            <a:r>
              <a:rPr lang="vi-VN" dirty="0">
                <a:latin typeface="Cambria" panose="02040503050406030204" pitchFamily="18" charset="0"/>
                <a:ea typeface="Cambria" panose="02040503050406030204" pitchFamily="18" charset="0"/>
              </a:rPr>
              <a:t> (sơn móng tay): tổn thương gan / thận, biến chứng thai kỳ</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Formaldehyde </a:t>
            </a:r>
            <a:r>
              <a:rPr lang="vi-VN" dirty="0">
                <a:latin typeface="Cambria" panose="02040503050406030204" pitchFamily="18" charset="0"/>
                <a:ea typeface="Cambria" panose="02040503050406030204" pitchFamily="18" charset="0"/>
              </a:rPr>
              <a:t>(sơn móng tay): ung thư</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Toluene</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(sơn móng tay, keo dán móng): tổn thương gan / thận, biến chứng thai kỳ</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tránh</a:t>
            </a:r>
            <a:endParaRPr lang="en-US"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p:txBody>
          <a:bodyPr/>
          <a:lstStyle/>
          <a:p>
            <a:endParaRPr lang="en-US"/>
          </a:p>
        </p:txBody>
      </p:sp>
      <p:pic>
        <p:nvPicPr>
          <p:cNvPr id="6" name="Content Placeholder 4" title="chemical warn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6233" y="773679"/>
            <a:ext cx="3739243" cy="3739243"/>
          </a:xfrm>
          <a:prstGeom prst="rect">
            <a:avLst/>
          </a:prstGeom>
        </p:spPr>
      </p:pic>
    </p:spTree>
    <p:extLst>
      <p:ext uri="{BB962C8B-B14F-4D97-AF65-F5344CB8AC3E}">
        <p14:creationId xmlns:p14="http://schemas.microsoft.com/office/powerpoint/2010/main" val="336616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vi-VN" u="sng" dirty="0">
                <a:latin typeface="Cambria" panose="02040503050406030204" pitchFamily="18" charset="0"/>
                <a:ea typeface="Cambria" panose="02040503050406030204" pitchFamily="18" charset="0"/>
              </a:rPr>
              <a:t>Bốn chất độc khác:</a:t>
            </a:r>
            <a:endParaRPr lang="en-US" u="sng"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Ethyl methacrylate *EMA* </a:t>
            </a:r>
            <a:r>
              <a:rPr lang="en-US" dirty="0">
                <a:latin typeface="Cambria" panose="02040503050406030204" pitchFamily="18" charset="0"/>
                <a:ea typeface="Cambria" panose="02040503050406030204" pitchFamily="18" charset="0"/>
              </a:rPr>
              <a:t>(</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lỏng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tay</a:t>
            </a:r>
            <a:r>
              <a:rPr lang="en-US" dirty="0">
                <a:latin typeface="Cambria" panose="02040503050406030204" pitchFamily="18" charset="0"/>
                <a:ea typeface="Cambria" panose="02040503050406030204" pitchFamily="18" charset="0"/>
              </a:rPr>
              <a:t> acrylic): </a:t>
            </a:r>
            <a:r>
              <a:rPr lang="en-US" dirty="0" err="1">
                <a:latin typeface="Cambria" panose="02040503050406030204" pitchFamily="18" charset="0"/>
                <a:ea typeface="Cambria" panose="02040503050406030204" pitchFamily="18" charset="0"/>
              </a:rPr>
              <a:t>biến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chứng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kỳ</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Formalin </a:t>
            </a:r>
            <a:r>
              <a:rPr lang="vi-VN" dirty="0">
                <a:latin typeface="Cambria" panose="02040503050406030204" pitchFamily="18" charset="0"/>
                <a:ea typeface="Cambria" panose="02040503050406030204" pitchFamily="18" charset="0"/>
              </a:rPr>
              <a:t>(làm cứng móng): khó thở, ung thư</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Methyl methacrylate *MMA* </a:t>
            </a:r>
            <a:r>
              <a:rPr lang="vi-VN" dirty="0">
                <a:latin typeface="Cambria" panose="02040503050406030204" pitchFamily="18" charset="0"/>
                <a:ea typeface="Cambria" panose="02040503050406030204" pitchFamily="18" charset="0"/>
              </a:rPr>
              <a:t>(sơn lót móng tay): vấn đề hô hấp</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Titanium dioxide </a:t>
            </a:r>
            <a:r>
              <a:rPr lang="vi-VN" dirty="0">
                <a:latin typeface="Cambria" panose="02040503050406030204" pitchFamily="18" charset="0"/>
                <a:ea typeface="Cambria" panose="02040503050406030204" pitchFamily="18" charset="0"/>
              </a:rPr>
              <a:t>(sơn móng tay, bột móng tay nhân tạo): xơ phổi, ung thư</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Hóa</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tránh</a:t>
            </a:r>
            <a:endParaRPr lang="en-US"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a:xfrm>
            <a:off x="7196233" y="923109"/>
            <a:ext cx="4267200" cy="3712464"/>
          </a:xfrm>
        </p:spPr>
        <p:txBody>
          <a:bodyPr/>
          <a:lstStyle/>
          <a:p>
            <a:endParaRPr lang="en-US" dirty="0"/>
          </a:p>
        </p:txBody>
      </p:sp>
      <p:pic>
        <p:nvPicPr>
          <p:cNvPr id="6" name="Content Placeholder 4" title="chemical warn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6233" y="773679"/>
            <a:ext cx="3739243" cy="3739243"/>
          </a:xfrm>
          <a:prstGeom prst="rect">
            <a:avLst/>
          </a:prstGeom>
        </p:spPr>
      </p:pic>
    </p:spTree>
    <p:extLst>
      <p:ext uri="{BB962C8B-B14F-4D97-AF65-F5344CB8AC3E}">
        <p14:creationId xmlns:p14="http://schemas.microsoft.com/office/powerpoint/2010/main" val="395999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0803" y="1484875"/>
            <a:ext cx="2205478" cy="2309201"/>
          </a:xfrm>
        </p:spPr>
        <p:txBody>
          <a:bodyPr/>
          <a:lstStyle/>
          <a:p>
            <a:r>
              <a:rPr lang="en-US" sz="3600" dirty="0" smtClean="0"/>
              <a:t>S </a:t>
            </a:r>
            <a:r>
              <a:rPr lang="en-US" sz="3600" dirty="0" err="1" smtClean="0"/>
              <a:t>afety</a:t>
            </a:r>
            <a:r>
              <a:rPr lang="en-US" sz="3600" dirty="0" smtClean="0"/>
              <a:t/>
            </a:r>
            <a:br>
              <a:rPr lang="en-US" sz="3600" dirty="0" smtClean="0"/>
            </a:br>
            <a:r>
              <a:rPr lang="en-US" sz="3600" dirty="0" smtClean="0"/>
              <a:t>D </a:t>
            </a:r>
            <a:r>
              <a:rPr lang="en-US" sz="3600" dirty="0" err="1" smtClean="0"/>
              <a:t>ata</a:t>
            </a:r>
            <a:r>
              <a:rPr lang="en-US" sz="3600" dirty="0" smtClean="0"/>
              <a:t/>
            </a:r>
            <a:br>
              <a:rPr lang="en-US" sz="3600" dirty="0" smtClean="0"/>
            </a:br>
            <a:r>
              <a:rPr lang="en-US" sz="3600" dirty="0" smtClean="0"/>
              <a:t>S </a:t>
            </a:r>
            <a:r>
              <a:rPr lang="en-US" sz="3600" dirty="0" err="1" smtClean="0"/>
              <a:t>heets</a:t>
            </a:r>
            <a:endParaRPr lang="en-US" sz="3600" dirty="0"/>
          </a:p>
        </p:txBody>
      </p:sp>
      <p:pic>
        <p:nvPicPr>
          <p:cNvPr id="6" name="Content Placeholder 6" title="sds example"/>
          <p:cNvPicPr>
            <a:picLocks noGrp="1" noChangeAspect="1"/>
          </p:cNvPicPr>
          <p:nvPr>
            <p:ph idx="1"/>
          </p:nvPr>
        </p:nvPicPr>
        <p:blipFill>
          <a:blip r:embed="rId3" cstate="email">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785847" y="155603"/>
            <a:ext cx="5180732" cy="6702397"/>
          </a:xfrm>
        </p:spPr>
      </p:pic>
    </p:spTree>
    <p:extLst>
      <p:ext uri="{BB962C8B-B14F-4D97-AF65-F5344CB8AC3E}">
        <p14:creationId xmlns:p14="http://schemas.microsoft.com/office/powerpoint/2010/main" val="340116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20727" y="1448972"/>
            <a:ext cx="4267200" cy="3712464"/>
          </a:xfrm>
        </p:spPr>
        <p:txBody>
          <a:bodyPr>
            <a:normAutofit/>
          </a:bodyPr>
          <a:lstStyle/>
          <a:p>
            <a:pPr marL="237744" lvl="2" indent="0">
              <a:buNone/>
            </a:pPr>
            <a:r>
              <a:rPr lang="vi-VN" sz="2400" dirty="0">
                <a:latin typeface="Cambria" panose="02040503050406030204" pitchFamily="18" charset="0"/>
                <a:ea typeface="Cambria" panose="02040503050406030204" pitchFamily="18" charset="0"/>
              </a:rPr>
              <a:t>Quan trọng nhất:</a:t>
            </a:r>
          </a:p>
          <a:p>
            <a:pPr marL="694944" lvl="2" indent="-457200">
              <a:buFont typeface="+mj-lt"/>
              <a:buAutoNum type="arabicPeriod"/>
            </a:pPr>
            <a:r>
              <a:rPr lang="vi-VN" sz="2400" dirty="0">
                <a:latin typeface="Cambria" panose="02040503050406030204" pitchFamily="18" charset="0"/>
                <a:ea typeface="Cambria" panose="02040503050406030204" pitchFamily="18" charset="0"/>
              </a:rPr>
              <a:t>Làm thế nào để làm sạch nó nếu nó vô tình làm đổ</a:t>
            </a:r>
            <a:endParaRPr lang="en-US" sz="2400" dirty="0">
              <a:latin typeface="Cambria" panose="02040503050406030204" pitchFamily="18" charset="0"/>
              <a:ea typeface="Cambria" panose="02040503050406030204" pitchFamily="18" charset="0"/>
            </a:endParaRPr>
          </a:p>
          <a:p>
            <a:pPr marL="694944" lvl="2" indent="-457200">
              <a:buFont typeface="+mj-lt"/>
              <a:buAutoNum type="arabicPeriod"/>
            </a:pPr>
            <a:r>
              <a:rPr lang="vi-VN" sz="2400" dirty="0">
                <a:latin typeface="Cambria" panose="02040503050406030204" pitchFamily="18" charset="0"/>
                <a:ea typeface="Cambria" panose="02040503050406030204" pitchFamily="18" charset="0"/>
              </a:rPr>
              <a:t>Bạn nên sử dụng thiết bị gì để xử lý nó</a:t>
            </a:r>
            <a:endParaRPr lang="en-US" sz="2400" dirty="0">
              <a:latin typeface="Cambria" panose="02040503050406030204" pitchFamily="18" charset="0"/>
              <a:ea typeface="Cambria" panose="02040503050406030204" pitchFamily="18" charset="0"/>
            </a:endParaRPr>
          </a:p>
          <a:p>
            <a:pPr marL="694944" lvl="2" indent="-457200">
              <a:buFont typeface="+mj-lt"/>
              <a:buAutoNum type="arabicPeriod"/>
            </a:pPr>
            <a:r>
              <a:rPr lang="vi-VN" sz="2400" dirty="0">
                <a:latin typeface="Cambria" panose="02040503050406030204" pitchFamily="18" charset="0"/>
                <a:ea typeface="Cambria" panose="02040503050406030204" pitchFamily="18" charset="0"/>
              </a:rPr>
              <a:t>Bạn nên làm gì nếu tiếp xúc với hóa chất</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a:xfrm>
            <a:off x="1097280" y="365760"/>
            <a:ext cx="10027920" cy="935502"/>
          </a:xfrm>
        </p:spPr>
        <p:txBody>
          <a:bodyPr/>
          <a:lstStyle/>
          <a:p>
            <a:r>
              <a:rPr lang="en-US" dirty="0" err="1">
                <a:latin typeface="Cambria" panose="02040503050406030204" pitchFamily="18" charset="0"/>
                <a:ea typeface="Cambria" panose="02040503050406030204" pitchFamily="18" charset="0"/>
              </a:rPr>
              <a:t>Tài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liệu</a:t>
            </a:r>
            <a:r>
              <a:rPr lang="en-US" dirty="0">
                <a:latin typeface="Cambria" panose="02040503050406030204" pitchFamily="18" charset="0"/>
                <a:ea typeface="Cambria" panose="02040503050406030204" pitchFamily="18" charset="0"/>
              </a:rPr>
              <a:t> 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(SDS, Safety Data Sheets)</a:t>
            </a:r>
          </a:p>
        </p:txBody>
      </p:sp>
      <p:sp>
        <p:nvSpPr>
          <p:cNvPr id="2" name="Content Placeholder 1"/>
          <p:cNvSpPr>
            <a:spLocks noGrp="1"/>
          </p:cNvSpPr>
          <p:nvPr>
            <p:ph sz="half" idx="2"/>
          </p:nvPr>
        </p:nvSpPr>
        <p:spPr/>
        <p:txBody>
          <a:bodyPr/>
          <a:lstStyle/>
          <a:p>
            <a:endParaRPr lang="en-US"/>
          </a:p>
        </p:txBody>
      </p:sp>
      <p:pic>
        <p:nvPicPr>
          <p:cNvPr id="6" name="Content Placeholder 6" title="sds example"/>
          <p:cNvPicPr>
            <a:picLocks noChangeAspect="1"/>
          </p:cNvPicPr>
          <p:nvPr/>
        </p:nvPicPr>
        <p:blipFill>
          <a:blip r:embed="rId3" cstate="email">
            <a:extLst>
              <a:ext uri="{BEBA8EAE-BF5A-486C-A8C5-ECC9F3942E4B}">
                <a14:imgProps xmlns:a14="http://schemas.microsoft.com/office/drawing/2010/main">
                  <a14:imgLayer r:embed="rId4">
                    <a14:imgEffect>
                      <a14:sharpenSoften amount="36000"/>
                    </a14:imgEffect>
                    <a14:imgEffect>
                      <a14:brightnessContrast contrast="23000"/>
                    </a14:imgEffect>
                  </a14:imgLayer>
                </a14:imgProps>
              </a:ext>
              <a:ext uri="{28A0092B-C50C-407E-A947-70E740481C1C}">
                <a14:useLocalDpi xmlns:a14="http://schemas.microsoft.com/office/drawing/2010/main"/>
              </a:ext>
            </a:extLst>
          </a:blip>
          <a:stretch>
            <a:fillRect/>
          </a:stretch>
        </p:blipFill>
        <p:spPr>
          <a:xfrm>
            <a:off x="6790765" y="9156"/>
            <a:ext cx="3886199" cy="5027638"/>
          </a:xfrm>
          <a:prstGeom prst="rect">
            <a:avLst/>
          </a:prstGeom>
        </p:spPr>
      </p:pic>
    </p:spTree>
    <p:extLst>
      <p:ext uri="{BB962C8B-B14F-4D97-AF65-F5344CB8AC3E}">
        <p14:creationId xmlns:p14="http://schemas.microsoft.com/office/powerpoint/2010/main" val="45564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a:t>
            </a:r>
            <a:r>
              <a:rPr lang="en-US" dirty="0" err="1">
                <a:latin typeface="Cambria" panose="02040503050406030204" pitchFamily="18" charset="0"/>
                <a:ea typeface="Cambria" panose="02040503050406030204" pitchFamily="18" charset="0"/>
              </a:rPr>
              <a:t>Tiệm</a:t>
            </a:r>
            <a:r>
              <a:rPr lang="en-US" dirty="0">
                <a:latin typeface="Cambria" panose="02040503050406030204" pitchFamily="18" charset="0"/>
                <a:ea typeface="Cambria" panose="02040503050406030204" pitchFamily="18" charset="0"/>
              </a:rPr>
              <a:t> nail 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a:t>
            </a:r>
            <a:endParaRPr lang="en-US" dirty="0"/>
          </a:p>
        </p:txBody>
      </p:sp>
      <p:sp>
        <p:nvSpPr>
          <p:cNvPr id="4" name="Content Placeholder 3"/>
          <p:cNvSpPr>
            <a:spLocks noGrp="1"/>
          </p:cNvSpPr>
          <p:nvPr>
            <p:ph sz="half" idx="2"/>
          </p:nvPr>
        </p:nvSpPr>
        <p:spPr>
          <a:xfrm>
            <a:off x="1121229" y="2510970"/>
            <a:ext cx="4267200" cy="2662695"/>
          </a:xfrm>
        </p:spPr>
        <p:txBody>
          <a:bodyPr/>
          <a:lstStyle/>
          <a:p>
            <a:pPr marL="0" lvl="0" indent="0" defTabSz="457200">
              <a:spcBef>
                <a:spcPts val="0"/>
              </a:spcBef>
            </a:pPr>
            <a:r>
              <a:rPr lang="en-US" dirty="0">
                <a:solidFill>
                  <a:prstClr val="black"/>
                </a:solidFill>
              </a:rPr>
              <a:t>play “</a:t>
            </a:r>
            <a:r>
              <a:rPr lang="en-US" dirty="0" err="1">
                <a:solidFill>
                  <a:prstClr val="black"/>
                </a:solidFill>
              </a:rPr>
              <a:t>Mỹ</a:t>
            </a:r>
            <a:r>
              <a:rPr lang="en-US" dirty="0">
                <a:solidFill>
                  <a:prstClr val="black"/>
                </a:solidFill>
              </a:rPr>
              <a:t> </a:t>
            </a:r>
            <a:r>
              <a:rPr lang="en-US" dirty="0" err="1">
                <a:solidFill>
                  <a:prstClr val="black"/>
                </a:solidFill>
              </a:rPr>
              <a:t>Viện</a:t>
            </a:r>
            <a:r>
              <a:rPr lang="en-US" dirty="0">
                <a:solidFill>
                  <a:prstClr val="black"/>
                </a:solidFill>
              </a:rPr>
              <a:t> </a:t>
            </a:r>
            <a:r>
              <a:rPr lang="en-US" dirty="0" err="1">
                <a:solidFill>
                  <a:prstClr val="black"/>
                </a:solidFill>
              </a:rPr>
              <a:t>Làm</a:t>
            </a:r>
            <a:r>
              <a:rPr lang="en-US" dirty="0">
                <a:solidFill>
                  <a:prstClr val="black"/>
                </a:solidFill>
              </a:rPr>
              <a:t> </a:t>
            </a:r>
            <a:r>
              <a:rPr lang="en-US" dirty="0" err="1">
                <a:solidFill>
                  <a:prstClr val="black"/>
                </a:solidFill>
              </a:rPr>
              <a:t>Móng</a:t>
            </a:r>
            <a:r>
              <a:rPr lang="en-US" dirty="0">
                <a:solidFill>
                  <a:prstClr val="black"/>
                </a:solidFill>
              </a:rPr>
              <a:t> An </a:t>
            </a:r>
            <a:r>
              <a:rPr lang="en-US" dirty="0" err="1">
                <a:solidFill>
                  <a:prstClr val="black"/>
                </a:solidFill>
              </a:rPr>
              <a:t>Toàn</a:t>
            </a:r>
            <a:r>
              <a:rPr lang="en-US" dirty="0">
                <a:solidFill>
                  <a:prstClr val="black"/>
                </a:solidFill>
              </a:rPr>
              <a:t> (Safe Nail Salons Pt. 1)” video 4:50-7:27 (2 mins, 37 secs)</a:t>
            </a:r>
          </a:p>
          <a:p>
            <a:pPr marL="0" lvl="0" indent="0" defTabSz="457200">
              <a:spcBef>
                <a:spcPts val="0"/>
              </a:spcBef>
            </a:pPr>
            <a:endParaRPr lang="en-US" sz="1800" b="0" dirty="0">
              <a:solidFill>
                <a:prstClr val="black"/>
              </a:solidFill>
            </a:endParaRPr>
          </a:p>
          <a:p>
            <a:pPr marL="0" lvl="0" indent="0" defTabSz="457200">
              <a:spcBef>
                <a:spcPts val="0"/>
              </a:spcBef>
            </a:pPr>
            <a:r>
              <a:rPr lang="en-US" sz="1800" b="0" dirty="0">
                <a:solidFill>
                  <a:prstClr val="black"/>
                </a:solidFill>
              </a:rPr>
              <a:t>https://www.youtube.com/watch?v=PksAPhmm15M&amp;t=368s</a:t>
            </a:r>
          </a:p>
          <a:p>
            <a:endParaRPr lang="en-US" dirty="0"/>
          </a:p>
        </p:txBody>
      </p:sp>
      <p:sp>
        <p:nvSpPr>
          <p:cNvPr id="5" name="Text Placeholder 4"/>
          <p:cNvSpPr>
            <a:spLocks noGrp="1"/>
          </p:cNvSpPr>
          <p:nvPr>
            <p:ph type="body" sz="quarter" idx="3"/>
          </p:nvPr>
        </p:nvSpPr>
        <p:spPr>
          <a:xfrm>
            <a:off x="6705600" y="1097279"/>
            <a:ext cx="4513942" cy="1225007"/>
          </a:xfrm>
        </p:spPr>
        <p:txBody>
          <a:bodyPr>
            <a:noAutofit/>
          </a:bodyPr>
          <a:lstStyle/>
          <a:p>
            <a:r>
              <a:rPr lang="vi-VN" sz="2400" b="1" dirty="0">
                <a:solidFill>
                  <a:srgbClr val="000000"/>
                </a:solidFill>
                <a:latin typeface="Cambria" panose="02040503050406030204" pitchFamily="18" charset="0"/>
                <a:ea typeface="Cambria" panose="02040503050406030204" pitchFamily="18" charset="0"/>
              </a:rPr>
              <a:t>Bảo vệ da, ngăn ngừa ăn hóa chất và bảo quản đúng </a:t>
            </a:r>
            <a:r>
              <a:rPr lang="vi-VN" sz="2400" b="1" dirty="0" smtClean="0">
                <a:solidFill>
                  <a:srgbClr val="000000"/>
                </a:solidFill>
                <a:latin typeface="Cambria" panose="02040503050406030204" pitchFamily="18" charset="0"/>
                <a:ea typeface="Cambria" panose="02040503050406030204" pitchFamily="18" charset="0"/>
              </a:rPr>
              <a:t>cách</a:t>
            </a:r>
            <a:endParaRPr lang="en-US" sz="2400" b="1" dirty="0">
              <a:solidFill>
                <a:srgbClr val="000000"/>
              </a:solidFill>
              <a:latin typeface="Cambria" panose="02040503050406030204" pitchFamily="18" charset="0"/>
              <a:ea typeface="Cambria" panose="02040503050406030204" pitchFamily="18" charset="0"/>
            </a:endParaRPr>
          </a:p>
        </p:txBody>
      </p:sp>
      <p:sp>
        <p:nvSpPr>
          <p:cNvPr id="6" name="Content Placeholder 5"/>
          <p:cNvSpPr>
            <a:spLocks noGrp="1"/>
          </p:cNvSpPr>
          <p:nvPr>
            <p:ph sz="quarter" idx="4"/>
          </p:nvPr>
        </p:nvSpPr>
        <p:spPr>
          <a:xfrm>
            <a:off x="6458857" y="2815771"/>
            <a:ext cx="4688113" cy="1995036"/>
          </a:xfrm>
        </p:spPr>
        <p:txBody>
          <a:bodyPr>
            <a:normAutofit lnSpcReduction="10000"/>
          </a:bodyPr>
          <a:lstStyle/>
          <a:p>
            <a:pPr marL="0" indent="0" defTabSz="457200">
              <a:spcBef>
                <a:spcPts val="0"/>
              </a:spcBef>
              <a:tabLst>
                <a:tab pos="989730" algn="l"/>
              </a:tabLst>
              <a:defRPr/>
            </a:pPr>
            <a:r>
              <a:rPr lang="en-US" dirty="0">
                <a:solidFill>
                  <a:prstClr val="black"/>
                </a:solidFill>
              </a:rPr>
              <a:t>play “</a:t>
            </a:r>
            <a:r>
              <a:rPr lang="en-US" dirty="0" err="1">
                <a:solidFill>
                  <a:prstClr val="black"/>
                </a:solidFill>
              </a:rPr>
              <a:t>Mỹ</a:t>
            </a:r>
            <a:r>
              <a:rPr lang="en-US" dirty="0">
                <a:solidFill>
                  <a:prstClr val="black"/>
                </a:solidFill>
              </a:rPr>
              <a:t> </a:t>
            </a:r>
            <a:r>
              <a:rPr lang="en-US" dirty="0" err="1">
                <a:solidFill>
                  <a:prstClr val="black"/>
                </a:solidFill>
              </a:rPr>
              <a:t>Viện</a:t>
            </a:r>
            <a:r>
              <a:rPr lang="en-US" dirty="0">
                <a:solidFill>
                  <a:prstClr val="black"/>
                </a:solidFill>
              </a:rPr>
              <a:t> </a:t>
            </a:r>
            <a:r>
              <a:rPr lang="en-US" dirty="0" err="1">
                <a:solidFill>
                  <a:prstClr val="black"/>
                </a:solidFill>
              </a:rPr>
              <a:t>Làm</a:t>
            </a:r>
            <a:r>
              <a:rPr lang="en-US" dirty="0">
                <a:solidFill>
                  <a:prstClr val="black"/>
                </a:solidFill>
              </a:rPr>
              <a:t> </a:t>
            </a:r>
            <a:r>
              <a:rPr lang="en-US" dirty="0" err="1">
                <a:solidFill>
                  <a:prstClr val="black"/>
                </a:solidFill>
              </a:rPr>
              <a:t>Móng</a:t>
            </a:r>
            <a:r>
              <a:rPr lang="en-US" dirty="0">
                <a:solidFill>
                  <a:prstClr val="black"/>
                </a:solidFill>
              </a:rPr>
              <a:t> An </a:t>
            </a:r>
            <a:r>
              <a:rPr lang="en-US" dirty="0" err="1">
                <a:solidFill>
                  <a:prstClr val="black"/>
                </a:solidFill>
              </a:rPr>
              <a:t>Toàn</a:t>
            </a:r>
            <a:r>
              <a:rPr lang="en-US" dirty="0">
                <a:solidFill>
                  <a:prstClr val="black"/>
                </a:solidFill>
              </a:rPr>
              <a:t> (Safe Nail Salons Pt. 1)” video 0:27-2:10 (1 min, 47 secs</a:t>
            </a:r>
            <a:r>
              <a:rPr lang="en-US" dirty="0" smtClean="0">
                <a:solidFill>
                  <a:prstClr val="black"/>
                </a:solidFill>
              </a:rPr>
              <a:t>)</a:t>
            </a:r>
          </a:p>
          <a:p>
            <a:pPr marL="0" indent="0" defTabSz="457200">
              <a:spcBef>
                <a:spcPts val="0"/>
              </a:spcBef>
              <a:tabLst>
                <a:tab pos="989730" algn="l"/>
              </a:tabLst>
              <a:defRPr/>
            </a:pPr>
            <a:endParaRPr lang="en-US" dirty="0">
              <a:solidFill>
                <a:prstClr val="black"/>
              </a:solidFill>
            </a:endParaRPr>
          </a:p>
          <a:p>
            <a:pPr marL="0" indent="0" defTabSz="457200">
              <a:spcBef>
                <a:spcPts val="0"/>
              </a:spcBef>
              <a:tabLst>
                <a:tab pos="989730" algn="l"/>
              </a:tabLst>
              <a:defRPr/>
            </a:pPr>
            <a:r>
              <a:rPr lang="en-US" sz="1800" b="0" dirty="0">
                <a:solidFill>
                  <a:prstClr val="black"/>
                </a:solidFill>
              </a:rPr>
              <a:t>https://www.youtube.com/watch?v=XBLbKfbLQ2w</a:t>
            </a:r>
          </a:p>
          <a:p>
            <a:pPr marL="0" indent="0" defTabSz="457200">
              <a:spcBef>
                <a:spcPts val="0"/>
              </a:spcBef>
            </a:pPr>
            <a:endParaRPr lang="en-US" dirty="0">
              <a:solidFill>
                <a:prstClr val="black"/>
              </a:solidFill>
            </a:endParaRPr>
          </a:p>
        </p:txBody>
      </p:sp>
      <p:sp>
        <p:nvSpPr>
          <p:cNvPr id="7" name="Content Placeholder 8"/>
          <p:cNvSpPr>
            <a:spLocks noGrp="1"/>
          </p:cNvSpPr>
          <p:nvPr>
            <p:ph type="body" idx="1"/>
          </p:nvPr>
        </p:nvSpPr>
        <p:spPr>
          <a:xfrm>
            <a:off x="1097280" y="1097279"/>
            <a:ext cx="4267200" cy="847635"/>
          </a:xfrm>
        </p:spPr>
        <p:txBody>
          <a:bodyPr>
            <a:noAutofit/>
          </a:bodyPr>
          <a:lstStyle/>
          <a:p>
            <a:pPr marL="0" indent="0"/>
            <a:r>
              <a:rPr lang="en-US" sz="2400" b="1" dirty="0" err="1">
                <a:latin typeface="Cambria" panose="02040503050406030204" pitchFamily="18" charset="0"/>
                <a:ea typeface="Cambria" panose="02040503050406030204" pitchFamily="18" charset="0"/>
              </a:rPr>
              <a:t>Thông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gió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mặt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nạ</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vệ</a:t>
            </a:r>
            <a:endParaRPr lang="en-US" sz="2400" b="1" dirty="0">
              <a:latin typeface="Cambria" panose="02040503050406030204" pitchFamily="18" charset="0"/>
              <a:ea typeface="Cambria" panose="02040503050406030204" pitchFamily="18" charset="0"/>
            </a:endParaRPr>
          </a:p>
        </p:txBody>
      </p:sp>
      <p:pic>
        <p:nvPicPr>
          <p:cNvPr id="8" name="Picture 7" title="goggl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9920" y="5145024"/>
            <a:ext cx="2927439" cy="1540757"/>
          </a:xfrm>
          <a:prstGeom prst="rect">
            <a:avLst/>
          </a:prstGeom>
        </p:spPr>
      </p:pic>
    </p:spTree>
    <p:extLst>
      <p:ext uri="{BB962C8B-B14F-4D97-AF65-F5344CB8AC3E}">
        <p14:creationId xmlns:p14="http://schemas.microsoft.com/office/powerpoint/2010/main" val="402389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383731" cy="3712464"/>
          </a:xfrm>
        </p:spPr>
        <p:txBody>
          <a:bodyPr>
            <a:noAutofit/>
          </a:bodyPr>
          <a:lstStyle/>
          <a:p>
            <a:pPr marL="237744" lvl="2" indent="0" fontAlgn="base">
              <a:buNone/>
            </a:pPr>
            <a:r>
              <a:rPr lang="en-US" sz="2800" b="1" u="sng" dirty="0" err="1">
                <a:latin typeface="Cambria" panose="02040503050406030204" pitchFamily="18" charset="0"/>
                <a:ea typeface="Cambria" panose="02040503050406030204" pitchFamily="18" charset="0"/>
              </a:rPr>
              <a:t>Trang</a:t>
            </a:r>
            <a:r>
              <a:rPr lang="en-US" sz="2800" b="1" u="sng" dirty="0">
                <a:latin typeface="Cambria" panose="02040503050406030204" pitchFamily="18" charset="0"/>
                <a:ea typeface="Cambria" panose="02040503050406030204" pitchFamily="18" charset="0"/>
              </a:rPr>
              <a:t> </a:t>
            </a:r>
            <a:r>
              <a:rPr lang="en-US" sz="2800" b="1" u="sng" dirty="0" err="1">
                <a:latin typeface="Cambria" panose="02040503050406030204" pitchFamily="18" charset="0"/>
                <a:ea typeface="Cambria" panose="02040503050406030204" pitchFamily="18" charset="0"/>
              </a:rPr>
              <a:t>thiết</a:t>
            </a:r>
            <a:r>
              <a:rPr lang="en-US" sz="2800" b="1" u="sng" dirty="0">
                <a:latin typeface="Cambria" panose="02040503050406030204" pitchFamily="18" charset="0"/>
                <a:ea typeface="Cambria" panose="02040503050406030204" pitchFamily="18" charset="0"/>
              </a:rPr>
              <a:t> </a:t>
            </a:r>
            <a:r>
              <a:rPr lang="en-US" sz="2800" b="1" u="sng" dirty="0" err="1">
                <a:latin typeface="Cambria" panose="02040503050406030204" pitchFamily="18" charset="0"/>
                <a:ea typeface="Cambria" panose="02040503050406030204" pitchFamily="18" charset="0"/>
              </a:rPr>
              <a:t>bị</a:t>
            </a:r>
            <a:endParaRPr lang="en-US" sz="2800" b="1" u="sng"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Sử dụng bàn thông gió và máy thông gió</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Bật quạt hút</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Bật hệ thống HVAC (lò sưởi</a:t>
            </a:r>
            <a:r>
              <a:rPr lang="en-US" sz="2800"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H</a:t>
            </a:r>
            <a:r>
              <a:rPr lang="en-US" sz="2800" dirty="0">
                <a:latin typeface="Cambria" panose="02040503050406030204" pitchFamily="18" charset="0"/>
                <a:ea typeface="Cambria" panose="02040503050406030204" pitchFamily="18" charset="0"/>
              </a:rPr>
              <a:t>eating)</a:t>
            </a:r>
            <a:r>
              <a:rPr lang="vi-VN" sz="2800" dirty="0">
                <a:latin typeface="Cambria" panose="02040503050406030204" pitchFamily="18" charset="0"/>
                <a:ea typeface="Cambria" panose="02040503050406030204" pitchFamily="18" charset="0"/>
              </a:rPr>
              <a:t>, thông gió</a:t>
            </a:r>
            <a:r>
              <a:rPr lang="en-US" sz="2800"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V</a:t>
            </a:r>
            <a:r>
              <a:rPr lang="en-US" sz="2800" dirty="0">
                <a:latin typeface="Cambria" panose="02040503050406030204" pitchFamily="18" charset="0"/>
                <a:ea typeface="Cambria" panose="02040503050406030204" pitchFamily="18" charset="0"/>
              </a:rPr>
              <a:t>entilation)</a:t>
            </a:r>
            <a:r>
              <a:rPr lang="vi-VN" sz="2800" dirty="0">
                <a:latin typeface="Cambria" panose="02040503050406030204" pitchFamily="18" charset="0"/>
                <a:ea typeface="Cambria" panose="02040503050406030204" pitchFamily="18" charset="0"/>
              </a:rPr>
              <a:t>, AC)</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gió</a:t>
            </a:r>
            <a:r>
              <a:rPr lang="en-US" dirty="0">
                <a:latin typeface="Cambria" panose="02040503050406030204" pitchFamily="18" charset="0"/>
                <a:ea typeface="Cambria" panose="02040503050406030204" pitchFamily="18" charset="0"/>
              </a:rPr>
              <a:t> </a:t>
            </a:r>
          </a:p>
        </p:txBody>
      </p:sp>
      <p:sp>
        <p:nvSpPr>
          <p:cNvPr id="5" name="Content Placeholder 4"/>
          <p:cNvSpPr>
            <a:spLocks noGrp="1"/>
          </p:cNvSpPr>
          <p:nvPr>
            <p:ph sz="half" idx="2"/>
          </p:nvPr>
        </p:nvSpPr>
        <p:spPr/>
        <p:txBody>
          <a:bodyPr/>
          <a:lstStyle/>
          <a:p>
            <a:endParaRPr lang="en-US"/>
          </a:p>
        </p:txBody>
      </p:sp>
      <p:pic>
        <p:nvPicPr>
          <p:cNvPr id="6" name="Content Placeholder 3" title="ventil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8257" y="255736"/>
            <a:ext cx="3637448" cy="4554389"/>
          </a:xfrm>
          <a:prstGeom prst="rect">
            <a:avLst/>
          </a:prstGeom>
        </p:spPr>
      </p:pic>
    </p:spTree>
    <p:extLst>
      <p:ext uri="{BB962C8B-B14F-4D97-AF65-F5344CB8AC3E}">
        <p14:creationId xmlns:p14="http://schemas.microsoft.com/office/powerpoint/2010/main" val="71882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2400" u="sng" dirty="0" err="1">
                <a:latin typeface="Cambria" panose="02040503050406030204" pitchFamily="18" charset="0"/>
                <a:ea typeface="Cambria" panose="02040503050406030204" pitchFamily="18" charset="0"/>
              </a:rPr>
              <a:t>Thực</a:t>
            </a:r>
            <a:r>
              <a:rPr lang="en-US" sz="2400" u="sng" dirty="0">
                <a:latin typeface="Cambria" panose="02040503050406030204" pitchFamily="18" charset="0"/>
                <a:ea typeface="Cambria" panose="02040503050406030204" pitchFamily="18" charset="0"/>
              </a:rPr>
              <a:t> </a:t>
            </a:r>
            <a:r>
              <a:rPr lang="en-US" sz="2400" u="sng" dirty="0" err="1">
                <a:latin typeface="Cambria" panose="02040503050406030204" pitchFamily="18" charset="0"/>
                <a:ea typeface="Cambria" panose="02040503050406030204" pitchFamily="18" charset="0"/>
              </a:rPr>
              <a:t>tiễn</a:t>
            </a:r>
            <a:endParaRPr lang="en-US" sz="2400" u="sng"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Đóng chặt chai hóa chất và sơn móng tay</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Mở cửa ra vào và cửa sổ</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Đặt quạt ở một đầu của tiệm để đẩy không khí sang phía bên kia</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Nghỉ ngơi bên ngoài</a:t>
            </a:r>
            <a:endParaRPr lang="en-US" sz="24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Thông</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gió</a:t>
            </a:r>
            <a:r>
              <a:rPr lang="en-US" dirty="0">
                <a:latin typeface="Cambria" panose="02040503050406030204" pitchFamily="18" charset="0"/>
                <a:ea typeface="Cambria" panose="02040503050406030204" pitchFamily="18" charset="0"/>
              </a:rPr>
              <a:t> </a:t>
            </a:r>
          </a:p>
        </p:txBody>
      </p:sp>
      <p:sp>
        <p:nvSpPr>
          <p:cNvPr id="4" name="Content Placeholder 3"/>
          <p:cNvSpPr>
            <a:spLocks noGrp="1"/>
          </p:cNvSpPr>
          <p:nvPr>
            <p:ph sz="half" idx="2"/>
          </p:nvPr>
        </p:nvSpPr>
        <p:spPr/>
        <p:txBody>
          <a:bodyPr/>
          <a:lstStyle/>
          <a:p>
            <a:endParaRPr lang="en-US"/>
          </a:p>
        </p:txBody>
      </p:sp>
      <p:pic>
        <p:nvPicPr>
          <p:cNvPr id="6" name="Content Placeholder 6" title="fresh ai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8903" y="1106906"/>
            <a:ext cx="5221462" cy="3247782"/>
          </a:xfrm>
          <a:prstGeom prst="rect">
            <a:avLst/>
          </a:prstGeom>
        </p:spPr>
      </p:pic>
    </p:spTree>
    <p:extLst>
      <p:ext uri="{BB962C8B-B14F-4D97-AF65-F5344CB8AC3E}">
        <p14:creationId xmlns:p14="http://schemas.microsoft.com/office/powerpoint/2010/main" val="217694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Cách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kiểm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soát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xúc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endParaRPr lang="en-US"/>
          </a:p>
        </p:txBody>
      </p:sp>
      <p:pic>
        <p:nvPicPr>
          <p:cNvPr id="7" name="Content Placeholder 5" title="good v bad ventilation"/>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39000"/>
                    </a14:imgEffect>
                  </a14:imgLayer>
                </a14:imgProps>
              </a:ext>
              <a:ext uri="{28A0092B-C50C-407E-A947-70E740481C1C}">
                <a14:useLocalDpi xmlns:a14="http://schemas.microsoft.com/office/drawing/2010/main"/>
              </a:ext>
            </a:extLst>
          </a:blip>
          <a:srcRect l="2151" r="2686"/>
          <a:stretch/>
        </p:blipFill>
        <p:spPr>
          <a:xfrm>
            <a:off x="2020656" y="845405"/>
            <a:ext cx="7951337" cy="4152201"/>
          </a:xfrm>
          <a:prstGeom prst="rect">
            <a:avLst/>
          </a:prstGeom>
        </p:spPr>
      </p:pic>
    </p:spTree>
    <p:extLst>
      <p:ext uri="{BB962C8B-B14F-4D97-AF65-F5344CB8AC3E}">
        <p14:creationId xmlns:p14="http://schemas.microsoft.com/office/powerpoint/2010/main" val="233238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vi-VN" b="1" dirty="0">
                <a:latin typeface="Cambria" panose="02040503050406030204" pitchFamily="18" charset="0"/>
                <a:ea typeface="Cambria" panose="02040503050406030204" pitchFamily="18" charset="0"/>
              </a:rPr>
              <a:t>Nên đeo mặt nạ nào?</a:t>
            </a:r>
            <a:endParaRPr lang="en-US" dirty="0">
              <a:latin typeface="Cambria" panose="02040503050406030204" pitchFamily="18" charset="0"/>
              <a:ea typeface="Cambria" panose="02040503050406030204" pitchFamily="18" charset="0"/>
            </a:endParaRPr>
          </a:p>
        </p:txBody>
      </p:sp>
      <p:pic>
        <p:nvPicPr>
          <p:cNvPr id="6" name="Content Placeholder 3" title="no paper mask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0674" y="1149602"/>
            <a:ext cx="3208526" cy="3812923"/>
          </a:xfrm>
          <a:prstGeom prst="rect">
            <a:avLst/>
          </a:prstGeom>
        </p:spPr>
      </p:pic>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pic>
        <p:nvPicPr>
          <p:cNvPr id="8" name="Content Placeholder 9" title="yes respirato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3284" y="1054473"/>
            <a:ext cx="4711366" cy="3470919"/>
          </a:xfrm>
          <a:prstGeom prst="rect">
            <a:avLst/>
          </a:prstGeom>
        </p:spPr>
      </p:pic>
    </p:spTree>
    <p:extLst>
      <p:ext uri="{BB962C8B-B14F-4D97-AF65-F5344CB8AC3E}">
        <p14:creationId xmlns:p14="http://schemas.microsoft.com/office/powerpoint/2010/main" val="234632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97279" y="1097279"/>
            <a:ext cx="5191554" cy="3941251"/>
          </a:xfrm>
        </p:spPr>
        <p:txBody>
          <a:bodyPr>
            <a:normAutofit/>
          </a:bodyPr>
          <a:lstStyle/>
          <a:p>
            <a:pPr>
              <a:buFont typeface="Arial" pitchFamily="34" charset="0"/>
              <a:buChar char="•"/>
            </a:pPr>
            <a:r>
              <a:rPr lang="en-US" sz="2400" b="0" dirty="0" smtClean="0">
                <a:latin typeface="Cambria" panose="02040503050406030204" pitchFamily="18" charset="0"/>
                <a:ea typeface="Cambria" panose="02040503050406030204" pitchFamily="18" charset="0"/>
              </a:rPr>
              <a:t>H</a:t>
            </a:r>
            <a:r>
              <a:rPr lang="vi-VN" sz="2400" b="0" dirty="0">
                <a:latin typeface="Cambria" panose="02040503050406030204" pitchFamily="18" charset="0"/>
                <a:ea typeface="Cambria" panose="02040503050406030204" pitchFamily="18" charset="0"/>
              </a:rPr>
              <a:t>oạt động giới thiệu </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N</a:t>
            </a:r>
            <a:r>
              <a:rPr lang="vi-VN" sz="2400" b="0" dirty="0">
                <a:latin typeface="Cambria" panose="02040503050406030204" pitchFamily="18" charset="0"/>
                <a:ea typeface="Cambria" panose="02040503050406030204" pitchFamily="18" charset="0"/>
              </a:rPr>
              <a:t>hững mục đích </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Khảo</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sát</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I: </a:t>
            </a:r>
            <a:r>
              <a:rPr lang="vi-VN" sz="2400" b="0" dirty="0">
                <a:latin typeface="Cambria" panose="02040503050406030204" pitchFamily="18" charset="0"/>
                <a:ea typeface="Cambria" panose="02040503050406030204" pitchFamily="18" charset="0"/>
              </a:rPr>
              <a:t>Tại sao chúng ta thực hiện đào tạo này?</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II: </a:t>
            </a:r>
            <a:r>
              <a:rPr lang="en-US" sz="2400" b="0" dirty="0" err="1">
                <a:latin typeface="Cambria" panose="02040503050406030204" pitchFamily="18" charset="0"/>
                <a:ea typeface="Cambria" panose="02040503050406030204" pitchFamily="18" charset="0"/>
              </a:rPr>
              <a:t>Các</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mối</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nguy</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hiểm</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trong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tiệm</a:t>
            </a:r>
            <a:r>
              <a:rPr lang="en-US" sz="2400" b="0" dirty="0">
                <a:latin typeface="Cambria" panose="02040503050406030204" pitchFamily="18" charset="0"/>
                <a:ea typeface="Cambria" panose="02040503050406030204" pitchFamily="18" charset="0"/>
              </a:rPr>
              <a:t> nail </a:t>
            </a:r>
            <a:r>
              <a:rPr lang="en-US" sz="2400" b="0" dirty="0" err="1">
                <a:latin typeface="Cambria" panose="02040503050406030204" pitchFamily="18" charset="0"/>
                <a:ea typeface="Cambria" panose="02040503050406030204" pitchFamily="18" charset="0"/>
              </a:rPr>
              <a:t>là</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gì</a:t>
            </a:r>
            <a:r>
              <a:rPr lang="en-US" sz="2400" b="0" dirty="0">
                <a:latin typeface="Cambria" panose="02040503050406030204" pitchFamily="18" charset="0"/>
                <a:ea typeface="Cambria" panose="02040503050406030204" pitchFamily="18" charset="0"/>
              </a:rPr>
              <a:t>?</a:t>
            </a:r>
          </a:p>
        </p:txBody>
      </p:sp>
      <p:sp>
        <p:nvSpPr>
          <p:cNvPr id="4" name="Title 3"/>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trình</a:t>
            </a:r>
            <a:endParaRPr lang="en-US" dirty="0">
              <a:latin typeface="Cambria" panose="02040503050406030204" pitchFamily="18" charset="0"/>
              <a:ea typeface="Cambria" panose="02040503050406030204" pitchFamily="18" charset="0"/>
            </a:endParaRPr>
          </a:p>
        </p:txBody>
      </p:sp>
      <p:pic>
        <p:nvPicPr>
          <p:cNvPr id="6" name="Content Placeholder 7" title="doing nail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7450" y="1374477"/>
            <a:ext cx="4267200" cy="3158133"/>
          </a:xfrm>
        </p:spPr>
      </p:pic>
    </p:spTree>
    <p:extLst>
      <p:ext uri="{BB962C8B-B14F-4D97-AF65-F5344CB8AC3E}">
        <p14:creationId xmlns:p14="http://schemas.microsoft.com/office/powerpoint/2010/main" val="415245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err="1">
                <a:latin typeface="Cambria" panose="02040503050406030204" pitchFamily="18" charset="0"/>
                <a:ea typeface="Cambria" panose="02040503050406030204" pitchFamily="18" charset="0"/>
              </a:rPr>
              <a:t>Tốt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cho</a:t>
            </a:r>
            <a:r>
              <a:rPr lang="en-US" dirty="0">
                <a:latin typeface="Cambria" panose="02040503050406030204" pitchFamily="18" charset="0"/>
                <a:ea typeface="Cambria" panose="02040503050406030204" pitchFamily="18" charset="0"/>
              </a:rPr>
              <a:t>:</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File </a:t>
            </a:r>
            <a:r>
              <a:rPr lang="vi-VN" b="0" dirty="0">
                <a:latin typeface="Cambria" panose="02040503050406030204" pitchFamily="18" charset="0"/>
                <a:ea typeface="Cambria" panose="02040503050406030204" pitchFamily="18" charset="0"/>
              </a:rPr>
              <a:t>móng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tay</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a:latin typeface="Cambria" panose="02040503050406030204" pitchFamily="18" charset="0"/>
                <a:ea typeface="Cambria" panose="02040503050406030204" pitchFamily="18" charset="0"/>
              </a:rPr>
              <a:t>File b</a:t>
            </a:r>
            <a:r>
              <a:rPr lang="vi-VN" b="0" dirty="0">
                <a:latin typeface="Cambria" panose="02040503050406030204" pitchFamily="18" charset="0"/>
                <a:ea typeface="Cambria" panose="02040503050406030204" pitchFamily="18" charset="0"/>
              </a:rPr>
              <a:t>móng tay </a:t>
            </a:r>
            <a:r>
              <a:rPr lang="en-US" b="0" dirty="0">
                <a:latin typeface="Cambria" panose="02040503050406030204" pitchFamily="18" charset="0"/>
                <a:ea typeface="Cambria" panose="02040503050406030204" pitchFamily="18" charset="0"/>
              </a:rPr>
              <a:t>acrylic</a:t>
            </a:r>
          </a:p>
          <a:p>
            <a:pPr marL="457200" indent="-457200">
              <a:buFont typeface="Arial" pitchFamily="34" charset="0"/>
              <a:buChar char="•"/>
            </a:pPr>
            <a:r>
              <a:rPr lang="vi-VN" b="0" dirty="0">
                <a:latin typeface="Cambria" panose="02040503050406030204" pitchFamily="18" charset="0"/>
                <a:ea typeface="Cambria" panose="02040503050406030204" pitchFamily="18" charset="0"/>
              </a:rPr>
              <a:t>Tái sử dụng</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N95 + Thông gió tốt = Ngăn ngừa Hít hóa chất</a:t>
            </a:r>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a:xfrm>
            <a:off x="1097280" y="322217"/>
            <a:ext cx="10027920" cy="548640"/>
          </a:xfrm>
        </p:spPr>
        <p:txBody>
          <a:bodyPr/>
          <a:lstStyle/>
          <a:p>
            <a:r>
              <a:rPr lang="en-US" b="1" dirty="0" smtClean="0">
                <a:latin typeface="Cambria" panose="02040503050406030204" pitchFamily="18" charset="0"/>
                <a:ea typeface="Cambria" panose="02040503050406030204" pitchFamily="18" charset="0"/>
              </a:rPr>
              <a:t> </a:t>
            </a:r>
            <a:r>
              <a:rPr lang="vi-VN" b="1" dirty="0" smtClean="0">
                <a:latin typeface="Cambria" panose="02040503050406030204" pitchFamily="18" charset="0"/>
                <a:ea typeface="Cambria" panose="02040503050406030204" pitchFamily="18" charset="0"/>
              </a:rPr>
              <a:t>Nên </a:t>
            </a:r>
            <a:r>
              <a:rPr lang="vi-VN" b="1" dirty="0">
                <a:latin typeface="Cambria" panose="02040503050406030204" pitchFamily="18" charset="0"/>
                <a:ea typeface="Cambria" panose="02040503050406030204" pitchFamily="18" charset="0"/>
              </a:rPr>
              <a:t>đeo mặt nạ nào?</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lstStyle/>
          <a:p>
            <a:endParaRPr lang="en-US"/>
          </a:p>
        </p:txBody>
      </p:sp>
      <p:pic>
        <p:nvPicPr>
          <p:cNvPr id="6" name="Content Placeholder 4" title="yes n95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94" y="1026695"/>
            <a:ext cx="5291229" cy="3705726"/>
          </a:xfrm>
          <a:prstGeom prst="rect">
            <a:avLst/>
          </a:prstGeom>
        </p:spPr>
      </p:pic>
    </p:spTree>
    <p:extLst>
      <p:ext uri="{BB962C8B-B14F-4D97-AF65-F5344CB8AC3E}">
        <p14:creationId xmlns:p14="http://schemas.microsoft.com/office/powerpoint/2010/main" val="104758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a:t>Cách đeo mặt nạ N-95</a:t>
            </a:r>
            <a:endParaRPr lang="en-US" dirty="0"/>
          </a:p>
        </p:txBody>
      </p:sp>
      <p:sp>
        <p:nvSpPr>
          <p:cNvPr id="3" name="Content Placeholder 2"/>
          <p:cNvSpPr>
            <a:spLocks noGrp="1"/>
          </p:cNvSpPr>
          <p:nvPr>
            <p:ph idx="1"/>
          </p:nvPr>
        </p:nvSpPr>
        <p:spPr>
          <a:xfrm>
            <a:off x="1097280" y="2017486"/>
            <a:ext cx="10027920" cy="2662992"/>
          </a:xfrm>
        </p:spPr>
        <p:txBody>
          <a:bodyPr/>
          <a:lstStyle/>
          <a:p>
            <a:r>
              <a:rPr lang="en-US" sz="2800" dirty="0"/>
              <a:t>https://www.youtube.com/watch?v=bo-PEzHE7iw</a:t>
            </a:r>
          </a:p>
          <a:p>
            <a:endParaRPr lang="en-US" dirty="0"/>
          </a:p>
        </p:txBody>
      </p:sp>
    </p:spTree>
    <p:extLst>
      <p:ext uri="{BB962C8B-B14F-4D97-AF65-F5344CB8AC3E}">
        <p14:creationId xmlns:p14="http://schemas.microsoft.com/office/powerpoint/2010/main" val="2117005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vi-VN" b="1" dirty="0">
                <a:latin typeface="Cambria" panose="02040503050406030204" pitchFamily="18" charset="0"/>
                <a:ea typeface="Cambria" panose="02040503050406030204" pitchFamily="18" charset="0"/>
              </a:rPr>
              <a:t>ăn vào</a:t>
            </a:r>
            <a:r>
              <a:rPr lang="en-US" b="1"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Hóa chất </a:t>
            </a:r>
            <a:endParaRPr lang="en-US" dirty="0">
              <a:latin typeface="Cambria" panose="02040503050406030204" pitchFamily="18" charset="0"/>
              <a:ea typeface="Cambria" panose="02040503050406030204" pitchFamily="18" charset="0"/>
            </a:endParaRPr>
          </a:p>
        </p:txBody>
      </p:sp>
      <p:sp>
        <p:nvSpPr>
          <p:cNvPr id="8" name="Content Placeholder 7"/>
          <p:cNvSpPr>
            <a:spLocks noGrp="1"/>
          </p:cNvSpPr>
          <p:nvPr>
            <p:ph sz="half" idx="1"/>
          </p:nvPr>
        </p:nvSpPr>
        <p:spPr/>
        <p:txBody>
          <a:bodyPr>
            <a:normAutofit lnSpcReduction="10000"/>
          </a:bodyPr>
          <a:lstStyle/>
          <a:p>
            <a:pPr lvl="2"/>
            <a:r>
              <a:rPr lang="vi-VN" sz="2400" dirty="0">
                <a:latin typeface="Cambria" panose="02040503050406030204" pitchFamily="18" charset="0"/>
                <a:ea typeface="Cambria" panose="02040503050406030204" pitchFamily="18" charset="0"/>
              </a:rPr>
              <a:t>Hóa chất có thể làm ô nhiễm thực phẩm, đồ uống và thuốc lá.</a:t>
            </a:r>
          </a:p>
          <a:p>
            <a:pPr lvl="2"/>
            <a:r>
              <a:rPr lang="vi-VN" sz="2400" dirty="0">
                <a:latin typeface="Cambria" panose="02040503050406030204" pitchFamily="18" charset="0"/>
                <a:ea typeface="Cambria" panose="02040503050406030204" pitchFamily="18" charset="0"/>
              </a:rPr>
              <a:t>Tránh để thức ăn, đồ uống và thuốc lá gần trạm hóa chất / trạm làm việc</a:t>
            </a:r>
          </a:p>
          <a:p>
            <a:pPr lvl="3"/>
            <a:r>
              <a:rPr lang="en-US" sz="2200" dirty="0">
                <a:latin typeface="Cambria" panose="02040503050406030204" pitchFamily="18" charset="0"/>
                <a:ea typeface="Cambria" panose="02040503050406030204" pitchFamily="18" charset="0"/>
              </a:rPr>
              <a:t>i.e. </a:t>
            </a:r>
            <a:r>
              <a:rPr lang="vi-VN" sz="2200" dirty="0">
                <a:latin typeface="Cambria" panose="02040503050406030204" pitchFamily="18" charset="0"/>
                <a:ea typeface="Cambria" panose="02040503050406030204" pitchFamily="18" charset="0"/>
              </a:rPr>
              <a:t>Ăn trưa bên cạnh một đồng nghiệp đang làm việc</a:t>
            </a:r>
          </a:p>
          <a:p>
            <a:pPr lvl="2"/>
            <a:r>
              <a:rPr lang="vi-VN" sz="2400" dirty="0">
                <a:latin typeface="Cambria" panose="02040503050406030204" pitchFamily="18" charset="0"/>
                <a:ea typeface="Cambria" panose="02040503050406030204" pitchFamily="18" charset="0"/>
              </a:rPr>
              <a:t>Thay vào đó bếp &amp; khu vực bên ngoài</a:t>
            </a:r>
            <a:endParaRPr lang="en-US" sz="2400" dirty="0">
              <a:latin typeface="Cambria" panose="02040503050406030204" pitchFamily="18" charset="0"/>
              <a:ea typeface="Cambria" panose="02040503050406030204" pitchFamily="18" charset="0"/>
            </a:endParaRPr>
          </a:p>
        </p:txBody>
      </p:sp>
      <p:pic>
        <p:nvPicPr>
          <p:cNvPr id="6" name="Content Placeholder 11" title="eating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450" y="1431808"/>
            <a:ext cx="4267200" cy="3043471"/>
          </a:xfrm>
          <a:prstGeom prst="rect">
            <a:avLst/>
          </a:prstGeom>
        </p:spPr>
      </p:pic>
    </p:spTree>
    <p:extLst>
      <p:ext uri="{BB962C8B-B14F-4D97-AF65-F5344CB8AC3E}">
        <p14:creationId xmlns:p14="http://schemas.microsoft.com/office/powerpoint/2010/main" val="3506764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mbria" panose="02040503050406030204" pitchFamily="18" charset="0"/>
                <a:ea typeface="Cambria" panose="02040503050406030204" pitchFamily="18" charset="0"/>
              </a:rPr>
              <a:t>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nổ</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sp>
        <p:nvSpPr>
          <p:cNvPr id="8" name="Content Placeholder 7"/>
          <p:cNvSpPr>
            <a:spLocks noGrp="1"/>
          </p:cNvSpPr>
          <p:nvPr>
            <p:ph sz="half" idx="2"/>
          </p:nvPr>
        </p:nvSpPr>
        <p:spPr/>
        <p:txBody>
          <a:bodyPr/>
          <a:lstStyle/>
          <a:p>
            <a:endParaRPr lang="en-US"/>
          </a:p>
        </p:txBody>
      </p:sp>
      <p:pic>
        <p:nvPicPr>
          <p:cNvPr id="9" name="Content Placeholder 1" title="no incens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5452" y="1008388"/>
            <a:ext cx="3978442" cy="2709456"/>
          </a:xfrm>
          <a:prstGeom prst="rect">
            <a:avLst/>
          </a:prstGeom>
        </p:spPr>
      </p:pic>
      <p:pic>
        <p:nvPicPr>
          <p:cNvPr id="11" name="Content Placeholder 3" title="no cigarett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5451" y="3717844"/>
            <a:ext cx="3989473" cy="3009167"/>
          </a:xfrm>
          <a:prstGeom prst="rect">
            <a:avLst/>
          </a:prstGeom>
        </p:spPr>
      </p:pic>
      <p:pic>
        <p:nvPicPr>
          <p:cNvPr id="12" name="Picture 11" title="safe chemical stor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3438" y="272716"/>
            <a:ext cx="3308879" cy="3445128"/>
          </a:xfrm>
          <a:prstGeom prst="rect">
            <a:avLst/>
          </a:prstGeom>
        </p:spPr>
      </p:pic>
      <p:pic>
        <p:nvPicPr>
          <p:cNvPr id="13" name="Picture 12" title="fire safety sig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3438" y="3717844"/>
            <a:ext cx="4525850" cy="2971714"/>
          </a:xfrm>
          <a:prstGeom prst="rect">
            <a:avLst/>
          </a:prstGeom>
        </p:spPr>
      </p:pic>
    </p:spTree>
    <p:extLst>
      <p:ext uri="{BB962C8B-B14F-4D97-AF65-F5344CB8AC3E}">
        <p14:creationId xmlns:p14="http://schemas.microsoft.com/office/powerpoint/2010/main" val="235402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 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nổ</a:t>
            </a:r>
            <a:endParaRPr lang="en-US" dirty="0">
              <a:latin typeface="Cambria" panose="02040503050406030204" pitchFamily="18" charset="0"/>
              <a:ea typeface="Cambria" panose="02040503050406030204" pitchFamily="18" charset="0"/>
            </a:endParaRPr>
          </a:p>
        </p:txBody>
      </p:sp>
      <p:pic>
        <p:nvPicPr>
          <p:cNvPr id="6" name="Content Placeholder 7" title="electric incens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45369" y="1175787"/>
            <a:ext cx="4068628" cy="5424837"/>
          </a:xfrm>
          <a:prstGeom prst="rect">
            <a:avLst/>
          </a:prstGeom>
        </p:spPr>
      </p:pic>
      <p:sp>
        <p:nvSpPr>
          <p:cNvPr id="2" name="Content Placeholder 1"/>
          <p:cNvSpPr>
            <a:spLocks noGrp="1"/>
          </p:cNvSpPr>
          <p:nvPr>
            <p:ph idx="1"/>
          </p:nvPr>
        </p:nvSpPr>
        <p:spPr>
          <a:xfrm>
            <a:off x="2045369" y="1248488"/>
            <a:ext cx="7173263" cy="3579849"/>
          </a:xfrm>
        </p:spPr>
        <p:txBody>
          <a:bodyPr/>
          <a:lstStyle/>
          <a:p>
            <a:endParaRPr lang="en-US" dirty="0"/>
          </a:p>
        </p:txBody>
      </p:sp>
      <p:pic>
        <p:nvPicPr>
          <p:cNvPr id="7" name="Picture 6" title="a win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3293" y="1295402"/>
            <a:ext cx="3372851" cy="3372851"/>
          </a:xfrm>
          <a:prstGeom prst="rect">
            <a:avLst/>
          </a:prstGeom>
        </p:spPr>
      </p:pic>
    </p:spTree>
    <p:extLst>
      <p:ext uri="{BB962C8B-B14F-4D97-AF65-F5344CB8AC3E}">
        <p14:creationId xmlns:p14="http://schemas.microsoft.com/office/powerpoint/2010/main" val="1015119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97279" y="1097279"/>
            <a:ext cx="4608133" cy="3955983"/>
          </a:xfrm>
        </p:spPr>
        <p:txBody>
          <a:bodyPr>
            <a:normAutofit/>
          </a:bodyPr>
          <a:lstStyle/>
          <a:p>
            <a:pPr marL="285750" indent="-285750">
              <a:buFont typeface="Arial" pitchFamily="34" charset="0"/>
              <a:buChar char="•"/>
            </a:pP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huống</a:t>
            </a:r>
            <a:endParaRPr lang="en-US" sz="2000" dirty="0">
              <a:latin typeface="Cambria" panose="02040503050406030204" pitchFamily="18" charset="0"/>
              <a:ea typeface="Cambria" panose="02040503050406030204" pitchFamily="18" charset="0"/>
            </a:endParaRP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Vô tình dụi mắt với găng tay bị nhiễm bẩn</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Tách hóa chất từ chai hoặc bàn chải</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Cắt móng tay</a:t>
            </a:r>
          </a:p>
          <a:p>
            <a:pPr marL="345186" lvl="2" indent="-285750">
              <a:buFont typeface="Arial" pitchFamily="34" charset="0"/>
              <a:buChar char="•"/>
            </a:pPr>
            <a:r>
              <a:rPr lang="vi-VN" b="1" dirty="0">
                <a:latin typeface="Cambria" panose="02040503050406030204" pitchFamily="18" charset="0"/>
                <a:ea typeface="Cambria" panose="02040503050406030204" pitchFamily="18" charset="0"/>
              </a:rPr>
              <a:t>Trang thiết bị:</a:t>
            </a:r>
          </a:p>
          <a:p>
            <a:pPr marL="573786" lvl="3" indent="-285750">
              <a:buFont typeface="Arial" pitchFamily="34" charset="0"/>
              <a:buChar char="•"/>
            </a:pPr>
            <a:r>
              <a:rPr lang="en-US" sz="2000" dirty="0" err="1">
                <a:latin typeface="Cambria" panose="02040503050406030204" pitchFamily="18" charset="0"/>
                <a:ea typeface="Cambria" panose="02040503050406030204" pitchFamily="18" charset="0"/>
              </a:rPr>
              <a:t>Bồn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rửa mắt</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Kính bảo vệ</a:t>
            </a:r>
          </a:p>
          <a:p>
            <a:pPr marL="345186" lvl="2" indent="-285750">
              <a:buFont typeface="Arial" pitchFamily="34" charset="0"/>
              <a:buChar char="•"/>
            </a:pPr>
            <a:r>
              <a:rPr lang="vi-VN" b="1" dirty="0">
                <a:latin typeface="Cambria" panose="02040503050406030204" pitchFamily="18" charset="0"/>
                <a:ea typeface="Cambria" panose="02040503050406030204" pitchFamily="18" charset="0"/>
              </a:rPr>
              <a:t>Thực tiễn</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Rửa tay trước khi chạm vào mặt</a:t>
            </a:r>
            <a:endParaRPr lang="en-US" sz="2400" dirty="0">
              <a:latin typeface="Cambria" panose="02040503050406030204" pitchFamily="18" charset="0"/>
              <a:ea typeface="Cambria" panose="02040503050406030204" pitchFamily="18" charset="0"/>
            </a:endParaRPr>
          </a:p>
          <a:p>
            <a:pPr marL="116586" lvl="1" indent="-285750">
              <a:buFont typeface="Arial" pitchFamily="34" charset="0"/>
              <a:buChar char="•"/>
            </a:pPr>
            <a:endParaRPr lang="en-US" dirty="0">
              <a:latin typeface="Cambria" panose="02040503050406030204" pitchFamily="18" charset="0"/>
              <a:ea typeface="Cambria" panose="02040503050406030204" pitchFamily="18" charset="0"/>
            </a:endParaRPr>
          </a:p>
          <a:p>
            <a:pPr marL="116586" lvl="1" indent="-285750">
              <a:buFont typeface="Arial" pitchFamily="34" charset="0"/>
              <a:buChar char="•"/>
            </a:pPr>
            <a:endParaRPr lang="en-US" dirty="0">
              <a:latin typeface="Cambria" panose="02040503050406030204" pitchFamily="18" charset="0"/>
              <a:ea typeface="Cambria" panose="02040503050406030204" pitchFamily="18" charset="0"/>
            </a:endParaRPr>
          </a:p>
        </p:txBody>
      </p:sp>
      <p:sp>
        <p:nvSpPr>
          <p:cNvPr id="5" name="Title 4"/>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mắt</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2"/>
          </p:nvPr>
        </p:nvSpPr>
        <p:spPr/>
        <p:txBody>
          <a:bodyPr/>
          <a:lstStyle/>
          <a:p>
            <a:endParaRPr lang="en-US"/>
          </a:p>
        </p:txBody>
      </p:sp>
      <p:pic>
        <p:nvPicPr>
          <p:cNvPr id="11" name="Content Placeholder 7" title="rubbing ey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3152" y="343444"/>
            <a:ext cx="2674018" cy="3930806"/>
          </a:xfrm>
          <a:prstGeom prst="rect">
            <a:avLst/>
          </a:prstGeom>
        </p:spPr>
      </p:pic>
      <p:pic>
        <p:nvPicPr>
          <p:cNvPr id="12" name="Picture 11" title="goggles"/>
          <p:cNvPicPr>
            <a:picLocks noChangeAspect="1"/>
          </p:cNvPicPr>
          <p:nvPr/>
        </p:nvPicPr>
        <p:blipFill>
          <a:blip r:embed="rId4">
            <a:extLst>
              <a:ext uri="{BEBA8EAE-BF5A-486C-A8C5-ECC9F3942E4B}">
                <a14:imgProps xmlns:a14="http://schemas.microsoft.com/office/drawing/2010/main">
                  <a14:imgLayer r:embed="rId5">
                    <a14:imgEffect>
                      <a14:sharpenSoften amount="75000"/>
                    </a14:imgEffect>
                  </a14:imgLayer>
                </a14:imgProps>
              </a:ext>
              <a:ext uri="{28A0092B-C50C-407E-A947-70E740481C1C}">
                <a14:useLocalDpi xmlns:a14="http://schemas.microsoft.com/office/drawing/2010/main"/>
              </a:ext>
            </a:extLst>
          </a:blip>
          <a:stretch>
            <a:fillRect/>
          </a:stretch>
        </p:blipFill>
        <p:spPr>
          <a:xfrm>
            <a:off x="8630653" y="641683"/>
            <a:ext cx="3167614" cy="1667164"/>
          </a:xfrm>
          <a:prstGeom prst="rect">
            <a:avLst/>
          </a:prstGeom>
        </p:spPr>
      </p:pic>
      <p:pic>
        <p:nvPicPr>
          <p:cNvPr id="13" name="Picture 12" title="toenail"/>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05413" y="4279623"/>
            <a:ext cx="3205573" cy="2101767"/>
          </a:xfrm>
          <a:prstGeom prst="rect">
            <a:avLst/>
          </a:prstGeom>
        </p:spPr>
      </p:pic>
      <p:pic>
        <p:nvPicPr>
          <p:cNvPr id="14" name="Picture 13" title="eye wash station"/>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910986" y="2532146"/>
            <a:ext cx="2694471" cy="3849244"/>
          </a:xfrm>
          <a:prstGeom prst="rect">
            <a:avLst/>
          </a:prstGeom>
        </p:spPr>
      </p:pic>
    </p:spTree>
    <p:extLst>
      <p:ext uri="{BB962C8B-B14F-4D97-AF65-F5344CB8AC3E}">
        <p14:creationId xmlns:p14="http://schemas.microsoft.com/office/powerpoint/2010/main" val="223448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lvl="2" indent="-342900"/>
            <a:r>
              <a:rPr lang="en-US" sz="2400" b="1" dirty="0" err="1">
                <a:latin typeface="Cambria" panose="02040503050406030204" pitchFamily="18" charset="0"/>
                <a:ea typeface="Cambria" panose="02040503050406030204" pitchFamily="18" charset="0"/>
              </a:rPr>
              <a:t>Tình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endParaRPr lang="en-US" sz="2400" b="1"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400" dirty="0">
                <a:latin typeface="Cambria" panose="02040503050406030204" pitchFamily="18" charset="0"/>
                <a:ea typeface="Cambria" panose="02040503050406030204" pitchFamily="18" charset="0"/>
              </a:rPr>
              <a:t>Bốc hơi trên mặt</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Chạm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hóa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cánh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endParaRPr lang="en-US" sz="2400" dirty="0">
              <a:latin typeface="Cambria" panose="02040503050406030204" pitchFamily="18" charset="0"/>
              <a:ea typeface="Cambria" panose="02040503050406030204" pitchFamily="18" charset="0"/>
            </a:endParaRPr>
          </a:p>
          <a:p>
            <a:pPr marL="288036" lvl="1" indent="-457200">
              <a:buFont typeface="Arial" pitchFamily="34" charset="0"/>
              <a:buChar char="•"/>
            </a:pPr>
            <a:r>
              <a:rPr lang="en-US" b="1" dirty="0" err="1">
                <a:latin typeface="Cambria" panose="02040503050406030204" pitchFamily="18" charset="0"/>
                <a:ea typeface="Cambria" panose="02040503050406030204" pitchFamily="18" charset="0"/>
              </a:rPr>
              <a:t>Các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giải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pháp</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t>
            </a: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Áo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quần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dài</a:t>
            </a:r>
            <a:r>
              <a:rPr lang="en-US" sz="2400" dirty="0">
                <a:latin typeface="Cambria" panose="02040503050406030204" pitchFamily="18" charset="0"/>
                <a:ea typeface="Cambria" panose="02040503050406030204" pitchFamily="18" charset="0"/>
              </a:rPr>
              <a:t> </a:t>
            </a: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G</a:t>
            </a:r>
            <a:r>
              <a:rPr lang="vi-VN" sz="2400" dirty="0">
                <a:latin typeface="Cambria" panose="02040503050406030204" pitchFamily="18" charset="0"/>
                <a:ea typeface="Cambria" panose="02040503050406030204" pitchFamily="18" charset="0"/>
              </a:rPr>
              <a:t>ăng tay</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vào</a:t>
            </a:r>
            <a:r>
              <a:rPr lang="en-US" dirty="0">
                <a:latin typeface="Cambria" panose="02040503050406030204" pitchFamily="18" charset="0"/>
                <a:ea typeface="Cambria" panose="02040503050406030204" pitchFamily="18" charset="0"/>
              </a:rPr>
              <a:t> Da</a:t>
            </a:r>
          </a:p>
        </p:txBody>
      </p:sp>
      <p:sp>
        <p:nvSpPr>
          <p:cNvPr id="3" name="Content Placeholder 2"/>
          <p:cNvSpPr>
            <a:spLocks noGrp="1"/>
          </p:cNvSpPr>
          <p:nvPr>
            <p:ph sz="half" idx="2"/>
          </p:nvPr>
        </p:nvSpPr>
        <p:spPr/>
        <p:txBody>
          <a:bodyPr/>
          <a:lstStyle/>
          <a:p>
            <a:endParaRPr lang="en-US"/>
          </a:p>
        </p:txBody>
      </p:sp>
      <p:pic>
        <p:nvPicPr>
          <p:cNvPr id="6" name="Content Placeholder 4" title="gloves"/>
          <p:cNvPicPr>
            <a:picLocks noChangeAspect="1"/>
          </p:cNvPicPr>
          <p:nvPr/>
        </p:nvPicPr>
        <p:blipFill>
          <a:blip r:embed="rId3">
            <a:extLst>
              <a:ext uri="{BEBA8EAE-BF5A-486C-A8C5-ECC9F3942E4B}">
                <a14:imgProps xmlns:a14="http://schemas.microsoft.com/office/drawing/2010/main">
                  <a14:imgLayer r:embed="rId4">
                    <a14:imgEffect>
                      <a14:sharpenSoften amount="49000"/>
                    </a14:imgEffect>
                  </a14:imgLayer>
                </a14:imgProps>
              </a:ext>
              <a:ext uri="{28A0092B-C50C-407E-A947-70E740481C1C}">
                <a14:useLocalDpi xmlns:a14="http://schemas.microsoft.com/office/drawing/2010/main"/>
              </a:ext>
            </a:extLst>
          </a:blip>
          <a:stretch>
            <a:fillRect/>
          </a:stretch>
        </p:blipFill>
        <p:spPr>
          <a:xfrm>
            <a:off x="5942618" y="1122948"/>
            <a:ext cx="5351025" cy="3423214"/>
          </a:xfrm>
          <a:prstGeom prst="rect">
            <a:avLst/>
          </a:prstGeom>
        </p:spPr>
      </p:pic>
    </p:spTree>
    <p:extLst>
      <p:ext uri="{BB962C8B-B14F-4D97-AF65-F5344CB8AC3E}">
        <p14:creationId xmlns:p14="http://schemas.microsoft.com/office/powerpoint/2010/main" val="2093163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88042" y="1171073"/>
            <a:ext cx="7106653" cy="3833729"/>
          </a:xfrm>
        </p:spPr>
        <p:txBody>
          <a:bodyPr>
            <a:noAutofit/>
          </a:bodyPr>
          <a:lstStyle/>
          <a:p>
            <a:pPr marL="457200" indent="-457200">
              <a:buFont typeface="Arial" pitchFamily="34" charset="0"/>
              <a:buChar char="•"/>
            </a:pP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Client’s blood/body fluid contacts open cut</a:t>
            </a: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Da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da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nguồn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cấp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móng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 </a:t>
            </a:r>
            <a:r>
              <a:rPr lang="en-US" sz="2400" dirty="0" err="1">
                <a:latin typeface="Cambria" panose="02040503050406030204" pitchFamily="18" charset="0"/>
                <a:ea typeface="Cambria" panose="02040503050406030204" pitchFamily="18" charset="0"/>
              </a:rPr>
              <a:t>bị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nhiễm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B</a:t>
            </a:r>
          </a:p>
          <a:p>
            <a:pPr marL="457200" indent="-457200">
              <a:buFont typeface="Arial" pitchFamily="34" charset="0"/>
              <a:buChar char="•"/>
            </a:pPr>
            <a:r>
              <a:rPr lang="en-US" sz="2400" b="0" dirty="0">
                <a:latin typeface="Cambria" panose="02040503050406030204" pitchFamily="18" charset="0"/>
                <a:ea typeface="Cambria" panose="02040503050406030204" pitchFamily="18" charset="0"/>
              </a:rPr>
              <a:t>Vi </a:t>
            </a:r>
            <a:r>
              <a:rPr lang="en-US" sz="2400" b="0" dirty="0" err="1">
                <a:latin typeface="Cambria" panose="02040503050406030204" pitchFamily="18" charset="0"/>
                <a:ea typeface="Cambria" panose="02040503050406030204" pitchFamily="18" charset="0"/>
              </a:rPr>
              <a:t>rút</a:t>
            </a:r>
            <a:r>
              <a:rPr lang="en-US" sz="2400" b="0" dirty="0">
                <a:latin typeface="Cambria" panose="02040503050406030204" pitchFamily="18" charset="0"/>
                <a:ea typeface="Cambria" panose="02040503050406030204" pitchFamily="18" charset="0"/>
              </a:rPr>
              <a:t> (</a:t>
            </a:r>
            <a:r>
              <a:rPr lang="vi-VN" sz="2400" b="0" dirty="0">
                <a:latin typeface="Cambria" panose="02040503050406030204" pitchFamily="18" charset="0"/>
                <a:ea typeface="Cambria" panose="02040503050406030204" pitchFamily="18" charset="0"/>
              </a:rPr>
              <a:t>máu và dịch cơ thể</a:t>
            </a:r>
            <a:r>
              <a:rPr lang="en-US" sz="2400" b="0" dirty="0">
                <a:latin typeface="Cambria" panose="02040503050406030204" pitchFamily="18" charset="0"/>
                <a:ea typeface="Cambria" panose="02040503050406030204" pitchFamily="18" charset="0"/>
              </a:rPr>
              <a:t>) &amp; </a:t>
            </a:r>
            <a:r>
              <a:rPr lang="en-US" sz="2400" b="0" dirty="0" err="1">
                <a:latin typeface="Cambria" panose="02040503050406030204" pitchFamily="18" charset="0"/>
                <a:ea typeface="Cambria" panose="02040503050406030204" pitchFamily="18" charset="0"/>
              </a:rPr>
              <a:t>nấm</a:t>
            </a:r>
            <a:r>
              <a:rPr lang="en-US" sz="2400" b="0" dirty="0">
                <a:latin typeface="Cambria" panose="02040503050406030204" pitchFamily="18" charset="0"/>
                <a:ea typeface="Cambria" panose="02040503050406030204" pitchFamily="18" charset="0"/>
              </a:rPr>
              <a:t> (da) </a:t>
            </a:r>
            <a:r>
              <a:rPr lang="vi-VN" sz="2400" b="0" dirty="0">
                <a:latin typeface="Cambria" panose="02040503050406030204" pitchFamily="18" charset="0"/>
                <a:ea typeface="Cambria" panose="02040503050406030204" pitchFamily="18" charset="0"/>
              </a:rPr>
              <a:t>sự truyền nhiểm</a:t>
            </a:r>
            <a:endParaRPr lang="en-US" sz="24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truyền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vợ</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chồng</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gia đình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Nguy cơ nhiễm trùng</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lstStyle/>
          <a:p>
            <a:endParaRPr lang="en-US" dirty="0"/>
          </a:p>
        </p:txBody>
      </p:sp>
      <p:pic>
        <p:nvPicPr>
          <p:cNvPr id="9" name="Content Placeholder 6" title="liver inf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178" y="1203158"/>
            <a:ext cx="3235421" cy="2308809"/>
          </a:xfrm>
          <a:prstGeom prst="rect">
            <a:avLst/>
          </a:prstGeom>
        </p:spPr>
      </p:pic>
      <p:pic>
        <p:nvPicPr>
          <p:cNvPr id="10" name="Picture 9"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425239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vi-VN" dirty="0" smtClean="0"/>
              <a:t>Nguy </a:t>
            </a:r>
            <a:r>
              <a:rPr lang="vi-VN" dirty="0"/>
              <a:t>cơ nhiễm trùng</a:t>
            </a:r>
            <a:endParaRPr lang="en-US" dirty="0"/>
          </a:p>
        </p:txBody>
      </p:sp>
      <p:graphicFrame>
        <p:nvGraphicFramePr>
          <p:cNvPr id="2" name="Table 1" title="viral vs fungal infection"/>
          <p:cNvGraphicFramePr>
            <a:graphicFrameLocks noGrp="1"/>
          </p:cNvGraphicFramePr>
          <p:nvPr>
            <p:extLst>
              <p:ext uri="{D42A27DB-BD31-4B8C-83A1-F6EECF244321}">
                <p14:modId xmlns:p14="http://schemas.microsoft.com/office/powerpoint/2010/main" val="3930334933"/>
              </p:ext>
            </p:extLst>
          </p:nvPr>
        </p:nvGraphicFramePr>
        <p:xfrm>
          <a:off x="4634357" y="1196081"/>
          <a:ext cx="7144086" cy="3787831"/>
        </p:xfrm>
        <a:graphic>
          <a:graphicData uri="http://schemas.openxmlformats.org/drawingml/2006/table">
            <a:tbl>
              <a:tblPr firstRow="1" bandRow="1">
                <a:tableStyleId>{5C22544A-7EE6-4342-B048-85BDC9FD1C3A}</a:tableStyleId>
              </a:tblPr>
              <a:tblGrid>
                <a:gridCol w="3572043">
                  <a:extLst>
                    <a:ext uri="{9D8B030D-6E8A-4147-A177-3AD203B41FA5}">
                      <a16:colId xmlns:a16="http://schemas.microsoft.com/office/drawing/2014/main" val="20000"/>
                    </a:ext>
                  </a:extLst>
                </a:gridCol>
                <a:gridCol w="3572043">
                  <a:extLst>
                    <a:ext uri="{9D8B030D-6E8A-4147-A177-3AD203B41FA5}">
                      <a16:colId xmlns:a16="http://schemas.microsoft.com/office/drawing/2014/main" val="20001"/>
                    </a:ext>
                  </a:extLst>
                </a:gridCol>
              </a:tblGrid>
              <a:tr h="713278">
                <a:tc>
                  <a:txBody>
                    <a:bodyPr/>
                    <a:lstStyle/>
                    <a:p>
                      <a:r>
                        <a:rPr lang="en-US" sz="2000" dirty="0">
                          <a:latin typeface="Cambria" panose="02040503050406030204" pitchFamily="18" charset="0"/>
                          <a:ea typeface="Cambria" panose="02040503050406030204" pitchFamily="18" charset="0"/>
                        </a:rPr>
                        <a:t>Vi-</a:t>
                      </a:r>
                      <a:r>
                        <a:rPr lang="en-US" sz="2000" dirty="0" err="1">
                          <a:latin typeface="Cambria" panose="02040503050406030204" pitchFamily="18" charset="0"/>
                          <a:ea typeface="Cambria" panose="02040503050406030204" pitchFamily="18" charset="0"/>
                        </a:rPr>
                        <a:t>rút</a:t>
                      </a:r>
                      <a:endParaRPr lang="en-US"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Fungal</a:t>
                      </a:r>
                    </a:p>
                  </a:txBody>
                  <a:tcPr/>
                </a:tc>
                <a:extLst>
                  <a:ext uri="{0D108BD9-81ED-4DB2-BD59-A6C34878D82A}">
                    <a16:rowId xmlns:a16="http://schemas.microsoft.com/office/drawing/2014/main" val="10000"/>
                  </a:ext>
                </a:extLst>
              </a:tr>
              <a:tr h="913159">
                <a:tc>
                  <a:txBody>
                    <a:bodyPr/>
                    <a:lstStyle/>
                    <a:p>
                      <a:r>
                        <a:rPr lang="vi-VN" sz="2000" dirty="0">
                          <a:latin typeface="Cambria" panose="02040503050406030204" pitchFamily="18" charset="0"/>
                          <a:ea typeface="Cambria" panose="02040503050406030204" pitchFamily="18" charset="0"/>
                        </a:rPr>
                        <a:t>Viêm gan B (sẹo gan / ung thư)</a:t>
                      </a:r>
                      <a:endParaRPr lang="en-US"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Ringworm</a:t>
                      </a:r>
                    </a:p>
                  </a:txBody>
                  <a:tcPr/>
                </a:tc>
                <a:extLst>
                  <a:ext uri="{0D108BD9-81ED-4DB2-BD59-A6C34878D82A}">
                    <a16:rowId xmlns:a16="http://schemas.microsoft.com/office/drawing/2014/main" val="10001"/>
                  </a:ext>
                </a:extLst>
              </a:tr>
              <a:tr h="913159">
                <a:tc>
                  <a:txBody>
                    <a:bodyPr/>
                    <a:lstStyle/>
                    <a:p>
                      <a:r>
                        <a:rPr lang="vi-VN" sz="2000" dirty="0">
                          <a:latin typeface="Cambria" panose="02040503050406030204" pitchFamily="18" charset="0"/>
                          <a:ea typeface="Cambria" panose="02040503050406030204" pitchFamily="18" charset="0"/>
                        </a:rPr>
                        <a:t>Viêm gan </a:t>
                      </a:r>
                      <a:r>
                        <a:rPr lang="en-US" sz="2000" dirty="0">
                          <a:latin typeface="Cambria" panose="02040503050406030204" pitchFamily="18" charset="0"/>
                          <a:ea typeface="Cambria" panose="02040503050406030204" pitchFamily="18" charset="0"/>
                        </a:rPr>
                        <a:t>C</a:t>
                      </a:r>
                      <a:r>
                        <a:rPr lang="vi-VN" sz="2000" dirty="0">
                          <a:latin typeface="Cambria" panose="02040503050406030204" pitchFamily="18" charset="0"/>
                          <a:ea typeface="Cambria" panose="02040503050406030204" pitchFamily="18" charset="0"/>
                        </a:rPr>
                        <a:t> (sẹo gan / ung thư)</a:t>
                      </a:r>
                      <a:endParaRPr lang="en-US" sz="2000" dirty="0">
                        <a:latin typeface="Cambria" panose="02040503050406030204" pitchFamily="18" charset="0"/>
                        <a:ea typeface="Cambria" panose="02040503050406030204" pitchFamily="18" charset="0"/>
                      </a:endParaRPr>
                    </a:p>
                  </a:txBody>
                  <a:tcPr/>
                </a:tc>
                <a:tc>
                  <a:txBody>
                    <a:bodyPr/>
                    <a:lstStyle/>
                    <a:p>
                      <a:endParaRPr lang="en-US">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r h="1248235">
                <a:tc>
                  <a:txBody>
                    <a:bodyPr/>
                    <a:lstStyle/>
                    <a:p>
                      <a:r>
                        <a:rPr lang="en-US" sz="2000" dirty="0">
                          <a:latin typeface="Cambria" panose="02040503050406030204" pitchFamily="18" charset="0"/>
                          <a:ea typeface="Cambria" panose="02040503050406030204" pitchFamily="18" charset="0"/>
                        </a:rPr>
                        <a:t>HIV -&gt; AIDS (</a:t>
                      </a:r>
                      <a:r>
                        <a:rPr lang="en-US" sz="2000" dirty="0" err="1">
                          <a:latin typeface="Cambria" panose="02040503050406030204" pitchFamily="18" charset="0"/>
                          <a:ea typeface="Cambria" panose="02040503050406030204" pitchFamily="18" charset="0"/>
                        </a:rPr>
                        <a:t>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miễn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suy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yếu</a:t>
                      </a:r>
                      <a:r>
                        <a:rPr lang="en-US" sz="2000" dirty="0">
                          <a:latin typeface="Cambria" panose="02040503050406030204" pitchFamily="18" charset="0"/>
                          <a:ea typeface="Cambria" panose="02040503050406030204" pitchFamily="18" charset="0"/>
                        </a:rPr>
                        <a:t>)</a:t>
                      </a:r>
                    </a:p>
                  </a:txBody>
                  <a:tcPr/>
                </a:tc>
                <a:tc>
                  <a:txBody>
                    <a:bodyPr/>
                    <a:lstStyle/>
                    <a:p>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bl>
          </a:graphicData>
        </a:graphic>
      </p:graphicFrame>
      <p:sp>
        <p:nvSpPr>
          <p:cNvPr id="3" name="Content Placeholder 2"/>
          <p:cNvSpPr>
            <a:spLocks noGrp="1"/>
          </p:cNvSpPr>
          <p:nvPr>
            <p:ph sz="half" idx="1"/>
          </p:nvPr>
        </p:nvSpPr>
        <p:spPr/>
        <p:txBody>
          <a:bodyPr/>
          <a:lstStyle/>
          <a:p>
            <a:endParaRPr lang="en-US"/>
          </a:p>
        </p:txBody>
      </p:sp>
      <p:pic>
        <p:nvPicPr>
          <p:cNvPr id="9"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55178" y="1203158"/>
            <a:ext cx="3235421" cy="2308809"/>
          </a:xfrm>
        </p:spPr>
      </p:pic>
      <p:pic>
        <p:nvPicPr>
          <p:cNvPr id="10" name="Picture 9"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2367731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Tránh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xúc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nhiễm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a:xfrm>
            <a:off x="703386" y="1049153"/>
            <a:ext cx="7223530" cy="3972025"/>
          </a:xfrm>
        </p:spPr>
        <p:txBody>
          <a:bodyPr>
            <a:noAutofit/>
          </a:bodyPr>
          <a:lstStyle/>
          <a:p>
            <a:pPr marL="457200" indent="-457200">
              <a:buFont typeface="Arial" pitchFamily="34" charset="0"/>
              <a:buChar char="•"/>
            </a:pPr>
            <a:r>
              <a:rPr lang="en-US" sz="2000" b="0" dirty="0" err="1">
                <a:latin typeface="Cambria" panose="02040503050406030204" pitchFamily="18" charset="0"/>
                <a:ea typeface="Cambria" panose="02040503050406030204" pitchFamily="18" charset="0"/>
              </a:rPr>
              <a:t>Tiêm</a:t>
            </a:r>
            <a:r>
              <a:rPr lang="en-US" sz="2000" b="0" dirty="0">
                <a:latin typeface="Cambria" panose="02040503050406030204" pitchFamily="18" charset="0"/>
                <a:ea typeface="Cambria" panose="02040503050406030204" pitchFamily="18" charset="0"/>
              </a:rPr>
              <a:t>/</a:t>
            </a:r>
            <a:r>
              <a:rPr lang="vi-VN" sz="2000" b="0" dirty="0">
                <a:latin typeface="Cambria" panose="02040503050406030204" pitchFamily="18" charset="0"/>
                <a:ea typeface="Cambria" panose="02040503050406030204" pitchFamily="18" charset="0"/>
              </a:rPr>
              <a:t>nhận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vắc-xin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cho</a:t>
            </a:r>
            <a:r>
              <a:rPr lang="en-US" sz="2000" b="0" dirty="0">
                <a:latin typeface="Cambria" panose="02040503050406030204" pitchFamily="18" charset="0"/>
                <a:ea typeface="Cambria" panose="02040503050406030204" pitchFamily="18" charset="0"/>
              </a:rPr>
              <a:t> </a:t>
            </a:r>
            <a:r>
              <a:rPr lang="vi-VN" sz="2000" b="0" dirty="0">
                <a:latin typeface="Cambria" panose="02040503050406030204" pitchFamily="18" charset="0"/>
                <a:ea typeface="Cambria" panose="02040503050406030204" pitchFamily="18" charset="0"/>
              </a:rPr>
              <a:t>Viêm gan B </a:t>
            </a:r>
            <a:endParaRPr lang="en-US" sz="2000"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Rửa tay, băng bó và đeo găng tay trước và sau mỗi khách hàng</a:t>
            </a:r>
            <a:endParaRPr lang="en-US" sz="2000"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Kiểm tra các vết thương có thể nhìn thấy</a:t>
            </a:r>
            <a:endParaRPr lang="en-US" sz="20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Nếu có vết thương thì kêu khách hàng quay lại sao khi vết thương đã lành</a:t>
            </a:r>
            <a:endParaRPr lang="en-US" sz="2000" dirty="0">
              <a:latin typeface="Cambria" panose="02040503050406030204" pitchFamily="18" charset="0"/>
              <a:ea typeface="Cambria" panose="02040503050406030204" pitchFamily="18" charset="0"/>
            </a:endParaRPr>
          </a:p>
          <a:p>
            <a:pPr marL="457200" indent="-457200">
              <a:buFont typeface="Arial" pitchFamily="34" charset="0"/>
              <a:buChar char="•"/>
            </a:pPr>
            <a:r>
              <a:rPr lang="en-US" sz="2000" b="0" dirty="0" err="1">
                <a:latin typeface="Cambria" panose="02040503050406030204" pitchFamily="18" charset="0"/>
                <a:ea typeface="Cambria" panose="02040503050406030204" pitchFamily="18" charset="0"/>
              </a:rPr>
              <a:t>Không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sử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dụng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các</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công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cụ</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sắc</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bén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cho</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vết</a:t>
            </a:r>
            <a:r>
              <a:rPr lang="en-US" sz="2000" b="0" dirty="0">
                <a:latin typeface="Cambria" panose="02040503050406030204" pitchFamily="18" charset="0"/>
                <a:ea typeface="Cambria" panose="02040503050406030204" pitchFamily="18" charset="0"/>
              </a:rPr>
              <a:t> chai</a:t>
            </a: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Không chạm vào máu / dịch cơ thể / da mà không có găng tay</a:t>
            </a:r>
            <a:endParaRPr lang="en-US" sz="20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Cung cấp bông / băng và yêu cầu khách hàng xử lý vết thương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rác</a:t>
            </a:r>
            <a:endParaRPr lang="en-US" sz="200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Franklin Gothic Book (Body)"/>
              </a:rPr>
              <a:t>Khử trùng dụng cụ và vật tư sau mỗi khách hàng</a:t>
            </a:r>
            <a:endParaRPr lang="en-US" sz="2000" b="0" dirty="0">
              <a:latin typeface="Franklin Gothic Book (Body)"/>
            </a:endParaRPr>
          </a:p>
        </p:txBody>
      </p:sp>
      <p:pic>
        <p:nvPicPr>
          <p:cNvPr id="7" name="Content Placeholder 7" title="wash han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21602" y="983575"/>
            <a:ext cx="2677915" cy="2693854"/>
          </a:xfrm>
          <a:prstGeom prst="rect">
            <a:avLst/>
          </a:prstGeom>
        </p:spPr>
      </p:pic>
      <p:pic>
        <p:nvPicPr>
          <p:cNvPr id="8" name="Picture 7" title="disinfectan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43395" y="3201464"/>
            <a:ext cx="1541448" cy="2971800"/>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87005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85000" lnSpcReduction="20000"/>
          </a:bodyPr>
          <a:lstStyle/>
          <a:p>
            <a:pPr>
              <a:buFont typeface="Arial" pitchFamily="34" charset="0"/>
              <a:buChar char="•"/>
            </a:pPr>
            <a:r>
              <a:rPr lang="en-US" b="0" dirty="0" smtClean="0">
                <a:latin typeface="Cambria" panose="02040503050406030204" pitchFamily="18" charset="0"/>
                <a:ea typeface="Cambria" panose="02040503050406030204" pitchFamily="18" charset="0"/>
              </a:rPr>
              <a:t>III</a:t>
            </a:r>
            <a:r>
              <a:rPr lang="en-US" b="0" dirty="0">
                <a:latin typeface="Cambria" panose="02040503050406030204" pitchFamily="18" charset="0"/>
                <a:ea typeface="Cambria" panose="02040503050406030204" pitchFamily="18" charset="0"/>
              </a:rPr>
              <a:t>: </a:t>
            </a:r>
            <a:r>
              <a:rPr lang="vi-VN" b="0" dirty="0">
                <a:latin typeface="Cambria" panose="02040503050406030204" pitchFamily="18" charset="0"/>
                <a:ea typeface="Cambria" panose="02040503050406030204" pitchFamily="18" charset="0"/>
              </a:rPr>
              <a:t>Bạn có thể làm gì để ngăn chặn các mối nguy hiểm ảnh hưởng đến bạn?</a:t>
            </a:r>
            <a:endParaRPr lang="en-US" b="0" dirty="0">
              <a:latin typeface="Cambria" panose="02040503050406030204" pitchFamily="18" charset="0"/>
              <a:ea typeface="Cambria" panose="02040503050406030204" pitchFamily="18" charset="0"/>
            </a:endParaRPr>
          </a:p>
          <a:p>
            <a:pPr>
              <a:buFont typeface="Arial" pitchFamily="34" charset="0"/>
              <a:buChar char="•"/>
            </a:pPr>
            <a:r>
              <a:rPr lang="en-US" b="0" dirty="0">
                <a:latin typeface="Cambria" panose="02040503050406030204" pitchFamily="18" charset="0"/>
                <a:ea typeface="Cambria" panose="02040503050406030204" pitchFamily="18" charset="0"/>
              </a:rPr>
              <a:t>IV: </a:t>
            </a:r>
            <a:r>
              <a:rPr lang="vi-VN" b="0" dirty="0">
                <a:latin typeface="Cambria" panose="02040503050406030204" pitchFamily="18" charset="0"/>
                <a:ea typeface="Cambria" panose="02040503050406030204" pitchFamily="18" charset="0"/>
              </a:rPr>
              <a:t>OSHA có thể giúp bạn như thế nào?</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a:latin typeface="Cambria" panose="02040503050406030204" pitchFamily="18" charset="0"/>
                <a:ea typeface="Cambria" panose="02040503050406030204" pitchFamily="18" charset="0"/>
              </a:rPr>
              <a:t>V: </a:t>
            </a:r>
            <a:r>
              <a:rPr lang="vi-VN" b="0" dirty="0">
                <a:latin typeface="Cambria" panose="02040503050406030204" pitchFamily="18" charset="0"/>
                <a:ea typeface="Cambria" panose="02040503050406030204" pitchFamily="18" charset="0"/>
              </a:rPr>
              <a:t>Làm thế nào chúng ta sẽ tiếp cận cộng đồng?</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a:latin typeface="Cambria" panose="02040503050406030204" pitchFamily="18" charset="0"/>
                <a:ea typeface="Cambria" panose="02040503050406030204" pitchFamily="18" charset="0"/>
              </a:rPr>
              <a:t>VI: </a:t>
            </a:r>
            <a:r>
              <a:rPr lang="en-US" b="0" dirty="0" err="1">
                <a:latin typeface="Cambria" panose="02040503050406030204" pitchFamily="18" charset="0"/>
                <a:ea typeface="Cambria" panose="02040503050406030204" pitchFamily="18" charset="0"/>
              </a:rPr>
              <a:t>Ôn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tập</a:t>
            </a:r>
            <a:r>
              <a:rPr lang="en-US" b="0" dirty="0">
                <a:latin typeface="Cambria" panose="02040503050406030204" pitchFamily="18" charset="0"/>
                <a:ea typeface="Cambria" panose="02040503050406030204" pitchFamily="18" charset="0"/>
              </a:rPr>
              <a:t> &amp; </a:t>
            </a:r>
            <a:r>
              <a:rPr lang="en-US" b="0" dirty="0" err="1">
                <a:latin typeface="Cambria" panose="02040503050406030204" pitchFamily="18" charset="0"/>
                <a:ea typeface="Cambria" panose="02040503050406030204" pitchFamily="18" charset="0"/>
              </a:rPr>
              <a:t>thực</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hành</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err="1">
                <a:latin typeface="Cambria" panose="02040503050406030204" pitchFamily="18" charset="0"/>
                <a:ea typeface="Cambria" panose="02040503050406030204" pitchFamily="18" charset="0"/>
              </a:rPr>
              <a:t>Khảo</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sát</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err="1">
                <a:latin typeface="Cambria" panose="02040503050406030204" pitchFamily="18" charset="0"/>
                <a:ea typeface="Cambria" panose="02040503050406030204" pitchFamily="18" charset="0"/>
              </a:rPr>
              <a:t>Phần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kết</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luận</a:t>
            </a:r>
            <a:endParaRPr lang="en-US"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normAutofit/>
          </a:bodyPr>
          <a:lstStyle/>
          <a:p>
            <a:r>
              <a:rPr lang="en-US" dirty="0">
                <a:latin typeface="Cambria" panose="02040503050406030204" pitchFamily="18" charset="0"/>
                <a:ea typeface="Cambria" panose="02040503050406030204" pitchFamily="18" charset="0"/>
              </a:rPr>
              <a:t>Day 2 Agenda</a:t>
            </a:r>
          </a:p>
        </p:txBody>
      </p:sp>
      <p:sp>
        <p:nvSpPr>
          <p:cNvPr id="3" name="Content Placeholder 2"/>
          <p:cNvSpPr>
            <a:spLocks noGrp="1"/>
          </p:cNvSpPr>
          <p:nvPr>
            <p:ph sz="half" idx="1"/>
          </p:nvPr>
        </p:nvSpPr>
        <p:spPr/>
        <p:txBody>
          <a:bodyPr>
            <a:normAutofit fontScale="85000" lnSpcReduction="20000"/>
          </a:bodyPr>
          <a:lstStyle/>
          <a:p>
            <a:r>
              <a:rPr lang="en-US" sz="4800" dirty="0"/>
              <a:t>O </a:t>
            </a:r>
            <a:r>
              <a:rPr lang="en-US" sz="4800" b="0" dirty="0" err="1"/>
              <a:t>ccupational</a:t>
            </a:r>
            <a:endParaRPr lang="en-US" sz="4800" b="0" dirty="0"/>
          </a:p>
          <a:p>
            <a:r>
              <a:rPr lang="en-US" sz="4800" dirty="0"/>
              <a:t>S </a:t>
            </a:r>
            <a:r>
              <a:rPr lang="en-US" sz="4800" b="0" dirty="0" err="1"/>
              <a:t>afety</a:t>
            </a:r>
            <a:r>
              <a:rPr lang="en-US" sz="4800" b="0" dirty="0"/>
              <a:t> and </a:t>
            </a:r>
          </a:p>
          <a:p>
            <a:r>
              <a:rPr lang="en-US" sz="4800" dirty="0"/>
              <a:t>H </a:t>
            </a:r>
            <a:r>
              <a:rPr lang="en-US" sz="4800" b="0" dirty="0" err="1"/>
              <a:t>ealth</a:t>
            </a:r>
            <a:endParaRPr lang="en-US" sz="4800" b="0" dirty="0"/>
          </a:p>
          <a:p>
            <a:r>
              <a:rPr lang="en-US" sz="4800" dirty="0"/>
              <a:t>A </a:t>
            </a:r>
            <a:r>
              <a:rPr lang="en-US" sz="4800" b="0" dirty="0" err="1"/>
              <a:t>dministration</a:t>
            </a:r>
            <a:endParaRPr lang="en-US" sz="4800" b="0" dirty="0"/>
          </a:p>
        </p:txBody>
      </p:sp>
    </p:spTree>
    <p:extLst>
      <p:ext uri="{BB962C8B-B14F-4D97-AF65-F5344CB8AC3E}">
        <p14:creationId xmlns:p14="http://schemas.microsoft.com/office/powerpoint/2010/main" val="62698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66129" y="914400"/>
            <a:ext cx="6884188" cy="4138864"/>
          </a:xfrm>
        </p:spPr>
        <p:txBody>
          <a:bodyPr>
            <a:noAutofit/>
          </a:bodyPr>
          <a:lstStyle/>
          <a:p>
            <a:pPr lvl="1" fontAlgn="base"/>
            <a:r>
              <a:rPr lang="vi-VN" sz="2000" dirty="0">
                <a:latin typeface="Cambria" panose="02040503050406030204" pitchFamily="18" charset="0"/>
                <a:ea typeface="Cambria" panose="02040503050406030204" pitchFamily="18" charset="0"/>
              </a:rPr>
              <a:t>Đặt một túi nhựa vào bồn rửa chân trước khi đổ đầy nước và xà bông</a:t>
            </a:r>
            <a:endParaRPr lang="en-US" sz="2000" dirty="0">
              <a:latin typeface="Cambria" panose="02040503050406030204" pitchFamily="18" charset="0"/>
              <a:ea typeface="Cambria" panose="02040503050406030204" pitchFamily="18" charset="0"/>
            </a:endParaRPr>
          </a:p>
          <a:p>
            <a:pPr lvl="2" fontAlgn="base"/>
            <a:r>
              <a:rPr lang="en-US" dirty="0" err="1">
                <a:latin typeface="Cambria" panose="02040503050406030204" pitchFamily="18" charset="0"/>
                <a:ea typeface="Cambria" panose="02040503050406030204" pitchFamily="18" charset="0"/>
              </a:rPr>
              <a:t>Xử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lý</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dễ</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dàng</a:t>
            </a:r>
            <a:r>
              <a:rPr lang="en-US" dirty="0">
                <a:latin typeface="Cambria" panose="02040503050406030204" pitchFamily="18" charset="0"/>
                <a:ea typeface="Cambria" panose="02040503050406030204" pitchFamily="18" charset="0"/>
              </a:rPr>
              <a:t> </a:t>
            </a:r>
          </a:p>
          <a:p>
            <a:pPr lvl="1" fontAlgn="base"/>
            <a:r>
              <a:rPr lang="vi-VN" sz="2000" dirty="0">
                <a:latin typeface="Cambria" panose="02040503050406030204" pitchFamily="18" charset="0"/>
                <a:ea typeface="Cambria" panose="02040503050406030204" pitchFamily="18" charset="0"/>
              </a:rPr>
              <a:t>Sau khi sử dụng các công cụ, hãy đặt chúng vào một thùng </a:t>
            </a:r>
            <a:endParaRPr lang="en-US" sz="2000"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Dụng cụ chà bằng xà phòng và nước nóng</a:t>
            </a:r>
            <a:r>
              <a:rPr lang="en-US" sz="2000" dirty="0">
                <a:latin typeface="Cambria" panose="02040503050406030204" pitchFamily="18" charset="0"/>
                <a:ea typeface="Cambria" panose="02040503050406030204" pitchFamily="18" charset="0"/>
              </a:rPr>
              <a:t> </a:t>
            </a:r>
          </a:p>
          <a:p>
            <a:pPr lvl="1" fontAlgn="base"/>
            <a:r>
              <a:rPr lang="en-US" sz="2000" dirty="0" err="1">
                <a:latin typeface="Cambria" panose="02040503050406030204" pitchFamily="18" charset="0"/>
                <a:ea typeface="Cambria" panose="02040503050406030204" pitchFamily="18" charset="0"/>
              </a:rPr>
              <a:t>Ngâm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chúng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10-30 </a:t>
            </a:r>
            <a:r>
              <a:rPr lang="en-US" sz="2000" dirty="0" err="1">
                <a:latin typeface="Cambria" panose="02040503050406030204" pitchFamily="18" charset="0"/>
                <a:ea typeface="Cambria" panose="02040503050406030204" pitchFamily="18" charset="0"/>
              </a:rPr>
              <a:t>phút</a:t>
            </a:r>
            <a:endParaRPr lang="en-US" sz="2000"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Sau khi làm sạch, đặt các dụng cụ vào một thùng dán nhãn</a:t>
            </a:r>
            <a:r>
              <a:rPr lang="en-US" sz="2000" dirty="0">
                <a:latin typeface="Cambria" panose="02040503050406030204" pitchFamily="18" charset="0"/>
                <a:ea typeface="Cambria" panose="02040503050406030204" pitchFamily="18" charset="0"/>
              </a:rPr>
              <a:t> la </a:t>
            </a:r>
            <a:r>
              <a:rPr lang="vi-VN" sz="2000" dirty="0">
                <a:latin typeface="Cambria" panose="02040503050406030204" pitchFamily="18" charset="0"/>
                <a:ea typeface="Cambria" panose="02040503050406030204" pitchFamily="18" charset="0"/>
              </a:rPr>
              <a:t>sạch</a:t>
            </a:r>
            <a:endParaRPr lang="en-US" sz="2000" dirty="0">
              <a:latin typeface="Cambria" panose="02040503050406030204" pitchFamily="18" charset="0"/>
              <a:ea typeface="Cambria" panose="02040503050406030204" pitchFamily="18" charset="0"/>
            </a:endParaRPr>
          </a:p>
          <a:p>
            <a:pPr lvl="2" fontAlgn="base"/>
            <a:r>
              <a:rPr lang="vi-VN" dirty="0">
                <a:latin typeface="Cambria" panose="02040503050406030204" pitchFamily="18" charset="0"/>
                <a:ea typeface="Cambria" panose="02040503050406030204" pitchFamily="18" charset="0"/>
              </a:rPr>
              <a:t>Thường xuyên khử trùng thùng dán nhãn</a:t>
            </a:r>
            <a:r>
              <a:rPr lang="en-US" dirty="0">
                <a:latin typeface="Cambria" panose="02040503050406030204" pitchFamily="18" charset="0"/>
                <a:ea typeface="Cambria" panose="02040503050406030204" pitchFamily="18" charset="0"/>
              </a:rPr>
              <a:t> la </a:t>
            </a:r>
            <a:r>
              <a:rPr lang="vi-VN" dirty="0">
                <a:latin typeface="Cambria" panose="02040503050406030204" pitchFamily="18" charset="0"/>
                <a:ea typeface="Cambria" panose="02040503050406030204" pitchFamily="18" charset="0"/>
              </a:rPr>
              <a:t>sạch</a:t>
            </a:r>
            <a:endParaRPr lang="en-US"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Thường xuyên thay đổi thành một đôi găng tay mới</a:t>
            </a:r>
            <a:endParaRPr lang="en-US" sz="2000" dirty="0">
              <a:latin typeface="Cambria" panose="02040503050406030204" pitchFamily="18" charset="0"/>
              <a:ea typeface="Cambria" panose="02040503050406030204" pitchFamily="18" charset="0"/>
            </a:endParaRPr>
          </a:p>
          <a:p>
            <a:pPr lvl="2" fontAlgn="base"/>
            <a:r>
              <a:rPr lang="en-US" dirty="0" err="1">
                <a:latin typeface="Cambria" panose="02040503050406030204" pitchFamily="18" charset="0"/>
                <a:ea typeface="Cambria" panose="02040503050406030204" pitchFamily="18" charset="0"/>
              </a:rPr>
              <a:t>Xem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xét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một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cụ</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hai</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Dụng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cụ</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pic>
        <p:nvPicPr>
          <p:cNvPr id="8" name="Content Placeholder 3" title="dirty v clean to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3311" y="1070622"/>
            <a:ext cx="3194369" cy="2395777"/>
          </a:xfrm>
          <a:prstGeom prst="rect">
            <a:avLst/>
          </a:prstGeom>
        </p:spPr>
      </p:pic>
      <p:pic>
        <p:nvPicPr>
          <p:cNvPr id="9" name="Picture 8" title="tool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0295" y="3466399"/>
            <a:ext cx="3200400" cy="2861284"/>
          </a:xfrm>
          <a:prstGeom prst="rect">
            <a:avLst/>
          </a:prstGeom>
        </p:spPr>
      </p:pic>
    </p:spTree>
    <p:extLst>
      <p:ext uri="{BB962C8B-B14F-4D97-AF65-F5344CB8AC3E}">
        <p14:creationId xmlns:p14="http://schemas.microsoft.com/office/powerpoint/2010/main" val="770337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84694" y="1097280"/>
            <a:ext cx="5249194" cy="3712464"/>
          </a:xfrm>
        </p:spPr>
        <p:txBody>
          <a:bodyPr>
            <a:normAutofit fontScale="92500"/>
          </a:bodyPr>
          <a:lstStyle/>
          <a:p>
            <a:pPr marL="0" lvl="1" indent="0">
              <a:buNone/>
            </a:pPr>
            <a:r>
              <a:rPr lang="vi-VN" dirty="0">
                <a:latin typeface="Cambria" panose="02040503050406030204" pitchFamily="18" charset="0"/>
                <a:ea typeface="Cambria" panose="02040503050406030204" pitchFamily="18" charset="0"/>
              </a:rPr>
              <a:t>Quý vị đang cắt một lớp biểu bì ngón chân của khách hàng và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vô tình làm chúng chảy máu. Trong khi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 đang đi lấy băng bó,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 nhận thấy rằng họ đặt chân trở lại trong bồn rửa chân. Quý vị có một khách hàng khác đang chờ sau đó.</a:t>
            </a:r>
            <a:endParaRPr lang="en-US"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r>
              <a:rPr lang="en-US" b="1" dirty="0" err="1">
                <a:latin typeface="Cambria" panose="02040503050406030204" pitchFamily="18" charset="0"/>
                <a:ea typeface="Cambria" panose="02040503050406030204" pitchFamily="18" charset="0"/>
              </a:rPr>
              <a:t>Quý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vị</a:t>
            </a:r>
            <a:r>
              <a:rPr lang="en-US" b="1"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sử lý như thế nào</a:t>
            </a:r>
            <a:r>
              <a:rPr lang="en-US" b="1" dirty="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t>Hoạt động</a:t>
            </a:r>
            <a:endParaRPr lang="en-US" dirty="0"/>
          </a:p>
        </p:txBody>
      </p:sp>
      <p:sp>
        <p:nvSpPr>
          <p:cNvPr id="6" name="Content Placeholder 5"/>
          <p:cNvSpPr>
            <a:spLocks noGrp="1"/>
          </p:cNvSpPr>
          <p:nvPr>
            <p:ph sz="half" idx="1"/>
          </p:nvPr>
        </p:nvSpPr>
        <p:spPr/>
        <p:txBody>
          <a:bodyPr/>
          <a:lstStyle/>
          <a:p>
            <a:endParaRPr lang="en-US" dirty="0"/>
          </a:p>
        </p:txBody>
      </p:sp>
      <p:pic>
        <p:nvPicPr>
          <p:cNvPr id="7" name="Content Placeholder 4" title="bloody to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280" y="909022"/>
            <a:ext cx="3234465" cy="2425848"/>
          </a:xfrm>
          <a:prstGeom prst="rect">
            <a:avLst/>
          </a:prstGeom>
        </p:spPr>
      </p:pic>
      <p:pic>
        <p:nvPicPr>
          <p:cNvPr id="8" name="Picture 7" title="foot bas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279" y="3334870"/>
            <a:ext cx="3234466" cy="3234466"/>
          </a:xfrm>
          <a:prstGeom prst="rect">
            <a:avLst/>
          </a:prstGeom>
        </p:spPr>
      </p:pic>
    </p:spTree>
    <p:extLst>
      <p:ext uri="{BB962C8B-B14F-4D97-AF65-F5344CB8AC3E}">
        <p14:creationId xmlns:p14="http://schemas.microsoft.com/office/powerpoint/2010/main" val="1747216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21624" y="914400"/>
            <a:ext cx="5612264" cy="3712464"/>
          </a:xfrm>
        </p:spPr>
        <p:txBody>
          <a:bodyPr>
            <a:normAutofit fontScale="92500" lnSpcReduction="10000"/>
          </a:bodyPr>
          <a:lstStyle/>
          <a:p>
            <a:pPr marL="0" lvl="1" indent="0">
              <a:buNone/>
            </a:pPr>
            <a:r>
              <a:rPr lang="en-US" sz="2000" b="1" dirty="0" err="1">
                <a:latin typeface="Cambria" panose="02040503050406030204" pitchFamily="18" charset="0"/>
                <a:ea typeface="Cambria" panose="02040503050406030204" pitchFamily="18" charset="0"/>
              </a:rPr>
              <a:t>Quý</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vị</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a:p>
            <a:pPr marL="457200" lvl="1" indent="-457200">
              <a:buFont typeface="+mj-lt"/>
              <a:buAutoNum type="arabicPeriod"/>
            </a:pPr>
            <a:r>
              <a:rPr lang="vi-VN" sz="2200" dirty="0">
                <a:latin typeface="Cambria" panose="02040503050406030204" pitchFamily="18" charset="0"/>
                <a:ea typeface="Cambria" panose="02040503050406030204" pitchFamily="18" charset="0"/>
              </a:rPr>
              <a:t>Cung cấp cho họ một quả bóng bông / khăn giấy để cầm máu</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Hãy để họ vứt rác vào thùng rác</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en-US" sz="2200" dirty="0" err="1">
                <a:latin typeface="Cambria" panose="02040503050406030204" pitchFamily="18" charset="0"/>
                <a:ea typeface="Cambria" panose="02040503050406030204" pitchFamily="18" charset="0"/>
              </a:rPr>
              <a:t>Cung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cấp</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cho</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họ</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một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hỗ</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trợ</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băng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nhạc</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Chà dụng cụ của quý vị bằng xà phòng và nước nóng và ngâm trong chất khử trùng trong 10 phút</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Để giữ cho nước sơn của quý vị sạch sẽ, hãy bỏ qua ngón chân hỗ trợ</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en-US" sz="2200" dirty="0" err="1">
                <a:latin typeface="Cambria" panose="02040503050406030204" pitchFamily="18" charset="0"/>
                <a:ea typeface="Cambria" panose="02040503050406030204" pitchFamily="18" charset="0"/>
              </a:rPr>
              <a:t>Vứt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bỏ</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túi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nhựa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chân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chậu</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Rửa tay và thay một đôi găng tay nitrile mới</a:t>
            </a:r>
            <a:endParaRPr lang="en-US" sz="2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smtClean="0"/>
              <a:t>Hoạt</a:t>
            </a:r>
            <a:r>
              <a:rPr lang="en-US" dirty="0" smtClean="0"/>
              <a:t> </a:t>
            </a:r>
            <a:r>
              <a:rPr lang="vi-VN" dirty="0" smtClean="0"/>
              <a:t> </a:t>
            </a:r>
            <a:r>
              <a:rPr lang="vi-VN" dirty="0"/>
              <a:t>động</a:t>
            </a:r>
            <a:endParaRPr lang="en-US" dirty="0"/>
          </a:p>
        </p:txBody>
      </p:sp>
      <p:pic>
        <p:nvPicPr>
          <p:cNvPr id="8" name="Picture 7" title="basin ba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1302" y="1556593"/>
            <a:ext cx="2129010" cy="2129010"/>
          </a:xfrm>
          <a:prstGeom prst="rect">
            <a:avLst/>
          </a:prstGeom>
        </p:spPr>
      </p:pic>
      <p:pic>
        <p:nvPicPr>
          <p:cNvPr id="9" name="Content Placeholder 15" title="disinfectant"/>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611161" y="1192156"/>
            <a:ext cx="1371782" cy="2644696"/>
          </a:xfrm>
          <a:prstGeom prst="rect">
            <a:avLst/>
          </a:prstGeom>
        </p:spPr>
      </p:pic>
      <p:pic>
        <p:nvPicPr>
          <p:cNvPr id="10" name="Content Placeholder 7" title="wash hand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7052" y="3930982"/>
            <a:ext cx="2291379" cy="2305017"/>
          </a:xfrm>
          <a:prstGeom prst="rect">
            <a:avLst/>
          </a:prstGeom>
        </p:spPr>
      </p:pic>
    </p:spTree>
    <p:extLst>
      <p:ext uri="{BB962C8B-B14F-4D97-AF65-F5344CB8AC3E}">
        <p14:creationId xmlns:p14="http://schemas.microsoft.com/office/powerpoint/2010/main" val="1967272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39892" y="1055819"/>
            <a:ext cx="7053943" cy="3749040"/>
          </a:xfrm>
        </p:spPr>
        <p:txBody>
          <a:bodyPr>
            <a:noAutofit/>
          </a:bodyPr>
          <a:lstStyle/>
          <a:p>
            <a:pPr marL="274320" lvl="1" indent="0" fontAlgn="base">
              <a:buNone/>
            </a:pPr>
            <a:r>
              <a:rPr lang="vi-VN" sz="2800" dirty="0">
                <a:latin typeface="Cambria" panose="02040503050406030204" pitchFamily="18" charset="0"/>
                <a:ea typeface="Cambria" panose="02040503050406030204" pitchFamily="18" charset="0"/>
              </a:rPr>
              <a:t>Nhân viên làm móng có thể bị chấn thương cơ, xương, khớp, dây thần kinh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bởi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vì</a:t>
            </a:r>
            <a:r>
              <a:rPr lang="en-US" sz="2800" dirty="0">
                <a:latin typeface="Cambria" panose="02040503050406030204" pitchFamily="18" charset="0"/>
                <a:ea typeface="Cambria" panose="02040503050406030204" pitchFamily="18" charset="0"/>
              </a:rPr>
              <a:t>:</a:t>
            </a:r>
          </a:p>
          <a:p>
            <a:pPr lvl="2" fontAlgn="base"/>
            <a:r>
              <a:rPr lang="vi-VN" sz="2800" dirty="0">
                <a:latin typeface="Cambria" panose="02040503050406030204" pitchFamily="18" charset="0"/>
                <a:ea typeface="Cambria" panose="02040503050406030204" pitchFamily="18" charset="0"/>
              </a:rPr>
              <a:t>Nghiêng người trên bàn trong một thời gian dài</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Thực hiện các động tác lặp đi lặp lại như giũa móng tay</a:t>
            </a:r>
            <a:endParaRPr lang="en-US" sz="2800" dirty="0">
              <a:latin typeface="Cambria" panose="02040503050406030204" pitchFamily="18" charset="0"/>
              <a:ea typeface="Cambria" panose="02040503050406030204" pitchFamily="18" charset="0"/>
            </a:endParaRPr>
          </a:p>
          <a:p>
            <a:pPr lvl="2" fontAlgn="base"/>
            <a:r>
              <a:rPr lang="en-US" sz="2800" dirty="0" err="1">
                <a:latin typeface="Cambria" panose="02040503050406030204" pitchFamily="18" charset="0"/>
                <a:ea typeface="Cambria" panose="02040503050406030204" pitchFamily="18" charset="0"/>
              </a:rPr>
              <a:t>Đặt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tay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bàn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cứng</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vi-VN" dirty="0">
                <a:latin typeface="Cambria" panose="02040503050406030204" pitchFamily="18" charset="0"/>
                <a:ea typeface="Cambria" panose="02040503050406030204" pitchFamily="18" charset="0"/>
              </a:rPr>
              <a:t>TƯ THẾ LÀM VIỆC</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pic>
        <p:nvPicPr>
          <p:cNvPr id="7" name="Content Placeholder 5" title="bad posture"/>
          <p:cNvPicPr>
            <a:picLocks noChangeAspect="1"/>
          </p:cNvPicPr>
          <p:nvPr/>
        </p:nvPicPr>
        <p:blipFill rotWithShape="1">
          <a:blip r:embed="rId3" cstate="email">
            <a:extLst>
              <a:ext uri="{28A0092B-C50C-407E-A947-70E740481C1C}">
                <a14:useLocalDpi xmlns:a14="http://schemas.microsoft.com/office/drawing/2010/main"/>
              </a:ext>
            </a:extLst>
          </a:blip>
          <a:srcRect l="16512" r="16512"/>
          <a:stretch/>
        </p:blipFill>
        <p:spPr>
          <a:xfrm>
            <a:off x="704640" y="1055819"/>
            <a:ext cx="3835252" cy="3835252"/>
          </a:xfrm>
          <a:prstGeom prst="rect">
            <a:avLst/>
          </a:prstGeom>
        </p:spPr>
      </p:pic>
    </p:spTree>
    <p:extLst>
      <p:ext uri="{BB962C8B-B14F-4D97-AF65-F5344CB8AC3E}">
        <p14:creationId xmlns:p14="http://schemas.microsoft.com/office/powerpoint/2010/main" val="292991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22946" y="1097279"/>
            <a:ext cx="4241533" cy="3907857"/>
          </a:xfrm>
        </p:spPr>
        <p:txBody>
          <a:bodyPr>
            <a:normAutofit fontScale="92500" lnSpcReduction="20000"/>
          </a:bodyPr>
          <a:lstStyle/>
          <a:p>
            <a:pPr marL="457200" indent="-457200">
              <a:buFont typeface="Arial" pitchFamily="34" charset="0"/>
              <a:buChar char="•"/>
            </a:pPr>
            <a:r>
              <a:rPr lang="vi-VN" dirty="0">
                <a:latin typeface="Cambria" panose="02040503050406030204" pitchFamily="18" charset="0"/>
                <a:ea typeface="Cambria" panose="02040503050406030204" pitchFamily="18" charset="0"/>
              </a:rPr>
              <a:t>Đau lưng: </a:t>
            </a:r>
            <a:r>
              <a:rPr lang="vi-VN" b="0" dirty="0">
                <a:latin typeface="Cambria" panose="02040503050406030204" pitchFamily="18" charset="0"/>
                <a:ea typeface="Cambria" panose="02040503050406030204" pitchFamily="18" charset="0"/>
              </a:rPr>
              <a:t>ghế có thể điều chỉnh</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dirty="0" err="1">
                <a:latin typeface="Cambria" panose="02040503050406030204" pitchFamily="18" charset="0"/>
                <a:ea typeface="Cambria" panose="02040503050406030204" pitchFamily="18" charset="0"/>
              </a:rPr>
              <a:t>Đau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cổ</a:t>
            </a:r>
            <a:r>
              <a:rPr lang="en-US"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Điều</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chỉnh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ánh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sáng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khách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hàng</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dirty="0" err="1">
                <a:latin typeface="Cambria" panose="02040503050406030204" pitchFamily="18" charset="0"/>
                <a:ea typeface="Cambria" panose="02040503050406030204" pitchFamily="18" charset="0"/>
              </a:rPr>
              <a:t>Đau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cổ</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tay</a:t>
            </a:r>
            <a:r>
              <a:rPr lang="en-US"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hỗ</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trợ</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cổ</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tay</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Cẳng tay / khuỷu tay: </a:t>
            </a:r>
            <a:r>
              <a:rPr lang="vi-VN" b="0" dirty="0">
                <a:latin typeface="Cambria" panose="02040503050406030204" pitchFamily="18" charset="0"/>
                <a:ea typeface="Cambria" panose="02040503050406030204" pitchFamily="18" charset="0"/>
              </a:rPr>
              <a:t>Sử dụng khăn làm đệm trên bàn</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Đau cơ / khớp: </a:t>
            </a:r>
            <a:r>
              <a:rPr lang="en-US" b="0" dirty="0">
                <a:latin typeface="Cambria" panose="02040503050406030204" pitchFamily="18" charset="0"/>
                <a:ea typeface="Cambria" panose="02040503050406030204" pitchFamily="18" charset="0"/>
              </a:rPr>
              <a:t>stretching</a:t>
            </a:r>
            <a:r>
              <a:rPr lang="vi-VN" b="0" dirty="0">
                <a:latin typeface="Cambria" panose="02040503050406030204" pitchFamily="18" charset="0"/>
                <a:ea typeface="Cambria" panose="02040503050406030204" pitchFamily="18" charset="0"/>
              </a:rPr>
              <a:t>, nghỉ</a:t>
            </a:r>
            <a:endParaRPr lang="en-US"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Giảm đau</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p:txBody>
          <a:bodyPr/>
          <a:lstStyle/>
          <a:p>
            <a:endParaRPr lang="en-US" dirty="0"/>
          </a:p>
        </p:txBody>
      </p:sp>
      <p:pic>
        <p:nvPicPr>
          <p:cNvPr id="8" name="Content Placeholder 3" title="good posture"/>
          <p:cNvPicPr>
            <a:picLocks noChangeAspect="1"/>
          </p:cNvPicPr>
          <p:nvPr/>
        </p:nvPicPr>
        <p:blipFill rotWithShape="1">
          <a:blip r:embed="rId3" cstate="email">
            <a:extLst>
              <a:ext uri="{28A0092B-C50C-407E-A947-70E740481C1C}">
                <a14:useLocalDpi xmlns:a14="http://schemas.microsoft.com/office/drawing/2010/main"/>
              </a:ext>
            </a:extLst>
          </a:blip>
          <a:srcRect l="14804" r="14804"/>
          <a:stretch/>
        </p:blipFill>
        <p:spPr>
          <a:xfrm>
            <a:off x="5792814" y="2067745"/>
            <a:ext cx="3430579" cy="3430562"/>
          </a:xfrm>
          <a:prstGeom prst="rect">
            <a:avLst/>
          </a:prstGeom>
        </p:spPr>
      </p:pic>
      <p:pic>
        <p:nvPicPr>
          <p:cNvPr id="9" name="Picture 8" title="adjust chai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23393" y="914400"/>
            <a:ext cx="1895390" cy="2983833"/>
          </a:xfrm>
          <a:prstGeom prst="rect">
            <a:avLst/>
          </a:prstGeom>
        </p:spPr>
      </p:pic>
      <p:pic>
        <p:nvPicPr>
          <p:cNvPr id="10" name="Picture 9" title="wrist suppo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3393" y="3898233"/>
            <a:ext cx="2462212" cy="2462212"/>
          </a:xfrm>
          <a:prstGeom prst="rect">
            <a:avLst/>
          </a:prstGeom>
        </p:spPr>
      </p:pic>
    </p:spTree>
    <p:extLst>
      <p:ext uri="{BB962C8B-B14F-4D97-AF65-F5344CB8AC3E}">
        <p14:creationId xmlns:p14="http://schemas.microsoft.com/office/powerpoint/2010/main" val="2468553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Hoạt động</a:t>
            </a:r>
            <a:endParaRPr lang="en-US" dirty="0"/>
          </a:p>
        </p:txBody>
      </p:sp>
      <p:pic>
        <p:nvPicPr>
          <p:cNvPr id="6" name="Content Placeholder 5" title="lean neck"/>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78000"/>
                    </a14:imgEffect>
                  </a14:imgLayer>
                </a14:imgProps>
              </a:ext>
              <a:ext uri="{28A0092B-C50C-407E-A947-70E740481C1C}">
                <a14:useLocalDpi xmlns:a14="http://schemas.microsoft.com/office/drawing/2010/main"/>
              </a:ext>
            </a:extLst>
          </a:blip>
          <a:stretch>
            <a:fillRect/>
          </a:stretch>
        </p:blipFill>
        <p:spPr>
          <a:xfrm>
            <a:off x="822714" y="1138739"/>
            <a:ext cx="1920486" cy="2244163"/>
          </a:xfrm>
        </p:spPr>
      </p:pic>
      <p:pic>
        <p:nvPicPr>
          <p:cNvPr id="9" name="Content Placeholder 8" title="tuck chin"/>
          <p:cNvPicPr>
            <a:picLocks noGrp="1" noChangeAspect="1"/>
          </p:cNvPicPr>
          <p:nvPr>
            <p:ph sz="half" idx="2"/>
          </p:nvPr>
        </p:nvPicPr>
        <p:blipFill>
          <a:blip r:embed="rId5">
            <a:extLst>
              <a:ext uri="{BEBA8EAE-BF5A-486C-A8C5-ECC9F3942E4B}">
                <a14:imgProps xmlns:a14="http://schemas.microsoft.com/office/drawing/2010/main">
                  <a14:imgLayer r:embed="rId6">
                    <a14:imgEffect>
                      <a14:sharpenSoften amount="68000"/>
                    </a14:imgEffect>
                  </a14:imgLayer>
                </a14:imgProps>
              </a:ext>
              <a:ext uri="{28A0092B-C50C-407E-A947-70E740481C1C}">
                <a14:useLocalDpi xmlns:a14="http://schemas.microsoft.com/office/drawing/2010/main"/>
              </a:ext>
            </a:extLst>
          </a:blip>
          <a:stretch>
            <a:fillRect/>
          </a:stretch>
        </p:blipFill>
        <p:spPr>
          <a:xfrm>
            <a:off x="4740607" y="1138739"/>
            <a:ext cx="2122555" cy="2240475"/>
          </a:xfrm>
        </p:spPr>
      </p:pic>
      <p:pic>
        <p:nvPicPr>
          <p:cNvPr id="11" name="Picture 10" title="turn neck"/>
          <p:cNvPicPr>
            <a:picLocks noChangeAspect="1"/>
          </p:cNvPicPr>
          <p:nvPr/>
        </p:nvPicPr>
        <p:blipFill>
          <a:blip r:embed="rId7">
            <a:extLst>
              <a:ext uri="{BEBA8EAE-BF5A-486C-A8C5-ECC9F3942E4B}">
                <a14:imgProps xmlns:a14="http://schemas.microsoft.com/office/drawing/2010/main">
                  <a14:imgLayer r:embed="rId8">
                    <a14:imgEffect>
                      <a14:sharpenSoften amount="70000"/>
                    </a14:imgEffect>
                  </a14:imgLayer>
                </a14:imgProps>
              </a:ext>
              <a:ext uri="{28A0092B-C50C-407E-A947-70E740481C1C}">
                <a14:useLocalDpi xmlns:a14="http://schemas.microsoft.com/office/drawing/2010/main"/>
              </a:ext>
            </a:extLst>
          </a:blip>
          <a:stretch>
            <a:fillRect/>
          </a:stretch>
        </p:blipFill>
        <p:spPr>
          <a:xfrm>
            <a:off x="2743200" y="1138739"/>
            <a:ext cx="1968182" cy="2240378"/>
          </a:xfrm>
          <a:prstGeom prst="rect">
            <a:avLst/>
          </a:prstGeom>
        </p:spPr>
      </p:pic>
      <p:pic>
        <p:nvPicPr>
          <p:cNvPr id="12" name="Picture 11" title="stretch arms"/>
          <p:cNvPicPr>
            <a:picLocks noChangeAspect="1"/>
          </p:cNvPicPr>
          <p:nvPr/>
        </p:nvPicPr>
        <p:blipFill>
          <a:blip r:embed="rId9">
            <a:extLst>
              <a:ext uri="{BEBA8EAE-BF5A-486C-A8C5-ECC9F3942E4B}">
                <a14:imgProps xmlns:a14="http://schemas.microsoft.com/office/drawing/2010/main">
                  <a14:imgLayer r:embed="rId10">
                    <a14:imgEffect>
                      <a14:sharpenSoften amount="71000"/>
                    </a14:imgEffect>
                  </a14:imgLayer>
                </a14:imgProps>
              </a:ext>
              <a:ext uri="{28A0092B-C50C-407E-A947-70E740481C1C}">
                <a14:useLocalDpi xmlns:a14="http://schemas.microsoft.com/office/drawing/2010/main"/>
              </a:ext>
            </a:extLst>
          </a:blip>
          <a:stretch>
            <a:fillRect/>
          </a:stretch>
        </p:blipFill>
        <p:spPr>
          <a:xfrm>
            <a:off x="6863161" y="1400550"/>
            <a:ext cx="2646009" cy="1716756"/>
          </a:xfrm>
          <a:prstGeom prst="rect">
            <a:avLst/>
          </a:prstGeom>
        </p:spPr>
      </p:pic>
      <p:pic>
        <p:nvPicPr>
          <p:cNvPr id="13" name="Picture 12" title="stretch shoulder"/>
          <p:cNvPicPr>
            <a:picLocks noChangeAspect="1"/>
          </p:cNvPicPr>
          <p:nvPr/>
        </p:nvPicPr>
        <p:blipFill>
          <a:blip r:embed="rId11">
            <a:extLst>
              <a:ext uri="{BEBA8EAE-BF5A-486C-A8C5-ECC9F3942E4B}">
                <a14:imgProps xmlns:a14="http://schemas.microsoft.com/office/drawing/2010/main">
                  <a14:imgLayer r:embed="rId12">
                    <a14:imgEffect>
                      <a14:sharpenSoften amount="83000"/>
                    </a14:imgEffect>
                  </a14:imgLayer>
                </a14:imgProps>
              </a:ext>
              <a:ext uri="{28A0092B-C50C-407E-A947-70E740481C1C}">
                <a14:useLocalDpi xmlns:a14="http://schemas.microsoft.com/office/drawing/2010/main"/>
              </a:ext>
            </a:extLst>
          </a:blip>
          <a:stretch>
            <a:fillRect/>
          </a:stretch>
        </p:blipFill>
        <p:spPr>
          <a:xfrm>
            <a:off x="9509171" y="1138739"/>
            <a:ext cx="1894041" cy="2310314"/>
          </a:xfrm>
          <a:prstGeom prst="rect">
            <a:avLst/>
          </a:prstGeom>
        </p:spPr>
      </p:pic>
      <p:pic>
        <p:nvPicPr>
          <p:cNvPr id="14" name="Picture 13" title="stretch thighs"/>
          <p:cNvPicPr>
            <a:picLocks noChangeAspect="1"/>
          </p:cNvPicPr>
          <p:nvPr/>
        </p:nvPicPr>
        <p:blipFill>
          <a:blip r:embed="rId13">
            <a:extLst>
              <a:ext uri="{BEBA8EAE-BF5A-486C-A8C5-ECC9F3942E4B}">
                <a14:imgProps xmlns:a14="http://schemas.microsoft.com/office/drawing/2010/main">
                  <a14:imgLayer r:embed="rId14">
                    <a14:imgEffect>
                      <a14:sharpenSoften amount="77000"/>
                    </a14:imgEffect>
                  </a14:imgLayer>
                </a14:imgProps>
              </a:ext>
              <a:ext uri="{28A0092B-C50C-407E-A947-70E740481C1C}">
                <a14:useLocalDpi xmlns:a14="http://schemas.microsoft.com/office/drawing/2010/main"/>
              </a:ext>
            </a:extLst>
          </a:blip>
          <a:stretch>
            <a:fillRect/>
          </a:stretch>
        </p:blipFill>
        <p:spPr>
          <a:xfrm>
            <a:off x="4711382" y="3990725"/>
            <a:ext cx="2294773" cy="2294773"/>
          </a:xfrm>
          <a:prstGeom prst="rect">
            <a:avLst/>
          </a:prstGeom>
        </p:spPr>
      </p:pic>
      <p:pic>
        <p:nvPicPr>
          <p:cNvPr id="15" name="Picture 14" title="stretch thighs"/>
          <p:cNvPicPr>
            <a:picLocks noChangeAspect="1"/>
          </p:cNvPicPr>
          <p:nvPr/>
        </p:nvPicPr>
        <p:blipFill>
          <a:blip r:embed="rId15">
            <a:extLst>
              <a:ext uri="{BEBA8EAE-BF5A-486C-A8C5-ECC9F3942E4B}">
                <a14:imgProps xmlns:a14="http://schemas.microsoft.com/office/drawing/2010/main">
                  <a14:imgLayer r:embed="rId16">
                    <a14:imgEffect>
                      <a14:sharpenSoften amount="85000"/>
                    </a14:imgEffect>
                  </a14:imgLayer>
                </a14:imgProps>
              </a:ext>
              <a:ext uri="{28A0092B-C50C-407E-A947-70E740481C1C}">
                <a14:useLocalDpi xmlns:a14="http://schemas.microsoft.com/office/drawing/2010/main"/>
              </a:ext>
            </a:extLst>
          </a:blip>
          <a:stretch>
            <a:fillRect/>
          </a:stretch>
        </p:blipFill>
        <p:spPr>
          <a:xfrm>
            <a:off x="7006155" y="3960644"/>
            <a:ext cx="2360025" cy="2309812"/>
          </a:xfrm>
          <a:prstGeom prst="rect">
            <a:avLst/>
          </a:prstGeom>
        </p:spPr>
      </p:pic>
      <p:pic>
        <p:nvPicPr>
          <p:cNvPr id="16" name="Picture 15" title="stretch back"/>
          <p:cNvPicPr>
            <a:picLocks noChangeAspect="1"/>
          </p:cNvPicPr>
          <p:nvPr/>
        </p:nvPicPr>
        <p:blipFill>
          <a:blip r:embed="rId17">
            <a:extLst>
              <a:ext uri="{BEBA8EAE-BF5A-486C-A8C5-ECC9F3942E4B}">
                <a14:imgProps xmlns:a14="http://schemas.microsoft.com/office/drawing/2010/main">
                  <a14:imgLayer r:embed="rId18">
                    <a14:imgEffect>
                      <a14:sharpenSoften amount="80000"/>
                    </a14:imgEffect>
                  </a14:imgLayer>
                </a14:imgProps>
              </a:ext>
              <a:ext uri="{28A0092B-C50C-407E-A947-70E740481C1C}">
                <a14:useLocalDpi xmlns:a14="http://schemas.microsoft.com/office/drawing/2010/main"/>
              </a:ext>
            </a:extLst>
          </a:blip>
          <a:stretch>
            <a:fillRect/>
          </a:stretch>
        </p:blipFill>
        <p:spPr>
          <a:xfrm>
            <a:off x="2578213" y="3975685"/>
            <a:ext cx="2133169" cy="2294773"/>
          </a:xfrm>
          <a:prstGeom prst="rect">
            <a:avLst/>
          </a:prstGeom>
        </p:spPr>
      </p:pic>
      <p:pic>
        <p:nvPicPr>
          <p:cNvPr id="18" name="Picture 17" title="stretch fingers"/>
          <p:cNvPicPr>
            <a:picLocks noChangeAspect="1"/>
          </p:cNvPicPr>
          <p:nvPr/>
        </p:nvPicPr>
        <p:blipFill>
          <a:blip r:embed="rId19">
            <a:extLst>
              <a:ext uri="{BEBA8EAE-BF5A-486C-A8C5-ECC9F3942E4B}">
                <a14:imgProps xmlns:a14="http://schemas.microsoft.com/office/drawing/2010/main">
                  <a14:imgLayer r:embed="rId20">
                    <a14:imgEffect>
                      <a14:sharpenSoften amount="70000"/>
                    </a14:imgEffect>
                  </a14:imgLayer>
                </a14:imgProps>
              </a:ext>
              <a:ext uri="{28A0092B-C50C-407E-A947-70E740481C1C}">
                <a14:useLocalDpi xmlns:a14="http://schemas.microsoft.com/office/drawing/2010/main"/>
              </a:ext>
            </a:extLst>
          </a:blip>
          <a:stretch>
            <a:fillRect/>
          </a:stretch>
        </p:blipFill>
        <p:spPr>
          <a:xfrm>
            <a:off x="414570" y="3960644"/>
            <a:ext cx="2163643" cy="2294773"/>
          </a:xfrm>
          <a:prstGeom prst="rect">
            <a:avLst/>
          </a:prstGeom>
        </p:spPr>
      </p:pic>
      <p:pic>
        <p:nvPicPr>
          <p:cNvPr id="19" name="Picture 18" title="rotate ankles"/>
          <p:cNvPicPr>
            <a:picLocks noChangeAspect="1"/>
          </p:cNvPicPr>
          <p:nvPr/>
        </p:nvPicPr>
        <p:blipFill>
          <a:blip r:embed="rId21">
            <a:extLst>
              <a:ext uri="{BEBA8EAE-BF5A-486C-A8C5-ECC9F3942E4B}">
                <a14:imgProps xmlns:a14="http://schemas.microsoft.com/office/drawing/2010/main">
                  <a14:imgLayer r:embed="rId22">
                    <a14:imgEffect>
                      <a14:sharpenSoften amount="63000"/>
                    </a14:imgEffect>
                  </a14:imgLayer>
                </a14:imgProps>
              </a:ext>
              <a:ext uri="{28A0092B-C50C-407E-A947-70E740481C1C}">
                <a14:useLocalDpi xmlns:a14="http://schemas.microsoft.com/office/drawing/2010/main"/>
              </a:ext>
            </a:extLst>
          </a:blip>
          <a:stretch>
            <a:fillRect/>
          </a:stretch>
        </p:blipFill>
        <p:spPr>
          <a:xfrm>
            <a:off x="9366180" y="3975685"/>
            <a:ext cx="2474800" cy="2309813"/>
          </a:xfrm>
          <a:prstGeom prst="rect">
            <a:avLst/>
          </a:prstGeom>
        </p:spPr>
      </p:pic>
    </p:spTree>
    <p:extLst>
      <p:ext uri="{BB962C8B-B14F-4D97-AF65-F5344CB8AC3E}">
        <p14:creationId xmlns:p14="http://schemas.microsoft.com/office/powerpoint/2010/main" val="1980605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nguy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Nhiễm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TƯ THẾ LÀM VIỆC</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 name="Content Placeholder 3" title="chemical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324" y="1454799"/>
            <a:ext cx="3946519" cy="3163556"/>
          </a:xfrm>
          <a:prstGeom prst="rect">
            <a:avLst/>
          </a:prstGeom>
        </p:spPr>
      </p:pic>
      <p:pic>
        <p:nvPicPr>
          <p:cNvPr id="10" name="Content Placeholder 6"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0527" y="1650476"/>
            <a:ext cx="3360976" cy="2967879"/>
          </a:xfrm>
          <a:prstGeom prst="rect">
            <a:avLst/>
          </a:prstGeom>
        </p:spPr>
      </p:pic>
      <p:pic>
        <p:nvPicPr>
          <p:cNvPr id="11" name="Content Placeholder 5" title="bad posture"/>
          <p:cNvPicPr>
            <a:picLocks noChangeAspect="1"/>
          </p:cNvPicPr>
          <p:nvPr/>
        </p:nvPicPr>
        <p:blipFill rotWithShape="1">
          <a:blip r:embed="rId5" cstate="email">
            <a:extLst>
              <a:ext uri="{28A0092B-C50C-407E-A947-70E740481C1C}">
                <a14:useLocalDpi xmlns:a14="http://schemas.microsoft.com/office/drawing/2010/main"/>
              </a:ext>
            </a:extLst>
          </a:blip>
          <a:srcRect l="16512" r="16512"/>
          <a:stretch/>
        </p:blipFill>
        <p:spPr>
          <a:xfrm>
            <a:off x="8053137" y="1425999"/>
            <a:ext cx="3192354" cy="3192354"/>
          </a:xfrm>
          <a:prstGeom prst="rect">
            <a:avLst/>
          </a:prstGeom>
        </p:spPr>
      </p:pic>
    </p:spTree>
    <p:extLst>
      <p:ext uri="{BB962C8B-B14F-4D97-AF65-F5344CB8AC3E}">
        <p14:creationId xmlns:p14="http://schemas.microsoft.com/office/powerpoint/2010/main" val="1671403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497356" y="1317057"/>
            <a:ext cx="6627845" cy="3749040"/>
          </a:xfrm>
        </p:spPr>
        <p:txBody>
          <a:bodyPr>
            <a:noAutofit/>
          </a:bodyPr>
          <a:lstStyle/>
          <a:p>
            <a:pPr>
              <a:buFont typeface="Arial" pitchFamily="34" charset="0"/>
              <a:buChar char="•"/>
            </a:pPr>
            <a:r>
              <a:rPr lang="vi-VN" sz="2000" b="0" dirty="0">
                <a:latin typeface="Cambria" panose="02040503050406030204" pitchFamily="18" charset="0"/>
                <a:ea typeface="Cambria" panose="02040503050406030204" pitchFamily="18" charset="0"/>
              </a:rPr>
              <a:t>Liên lạc với các văn phòng OSHA địa phương để biết thông tin</a:t>
            </a:r>
            <a:r>
              <a:rPr lang="en-US" sz="2000" b="0" dirty="0">
                <a:latin typeface="Cambria" panose="02040503050406030204" pitchFamily="18" charset="0"/>
                <a:ea typeface="Cambria" panose="02040503050406030204" pitchFamily="18" charset="0"/>
              </a:rPr>
              <a:t> </a:t>
            </a:r>
            <a:r>
              <a:rPr lang="vi-VN" sz="2000" b="0" dirty="0">
                <a:latin typeface="Cambria" panose="02040503050406030204" pitchFamily="18" charset="0"/>
                <a:ea typeface="Cambria" panose="02040503050406030204" pitchFamily="18" charset="0"/>
              </a:rPr>
              <a:t>và trợ giúp</a:t>
            </a:r>
            <a:endParaRPr lang="en-US" sz="2000" b="0" dirty="0">
              <a:latin typeface="Cambria" panose="02040503050406030204" pitchFamily="18" charset="0"/>
              <a:ea typeface="Cambria" panose="02040503050406030204" pitchFamily="18" charset="0"/>
            </a:endParaRPr>
          </a:p>
          <a:p>
            <a:pPr>
              <a:buFont typeface="Arial" pitchFamily="34" charset="0"/>
              <a:buChar char="•"/>
            </a:pPr>
            <a:r>
              <a:rPr lang="vi-VN" sz="2000" dirty="0">
                <a:latin typeface="Cambria" panose="02040503050406030204" pitchFamily="18" charset="0"/>
                <a:ea typeface="Cambria" panose="02040503050406030204" pitchFamily="18" charset="0"/>
              </a:rPr>
              <a:t>Nhân viên : </a:t>
            </a:r>
            <a:r>
              <a:rPr lang="vi-VN" sz="2000" b="0" dirty="0">
                <a:latin typeface="Cambria" panose="02040503050406030204" pitchFamily="18" charset="0"/>
                <a:ea typeface="Cambria" panose="02040503050406030204" pitchFamily="18" charset="0"/>
              </a:rPr>
              <a:t>quý vị có thể nộp đơn khiếu nại cho việc kiểm tra OSHA nếu bạn nghĩ rằng chủ nhân của quý vị không tuân theo các tiêu chuẩn OSHA hoặc nếu nơi làm việc của quý vị có mối nguy hiểm</a:t>
            </a:r>
            <a:endParaRPr lang="en-US" sz="2000" b="0" dirty="0">
              <a:latin typeface="Cambria" panose="02040503050406030204" pitchFamily="18" charset="0"/>
              <a:ea typeface="Cambria" panose="02040503050406030204" pitchFamily="18" charset="0"/>
            </a:endParaRPr>
          </a:p>
          <a:p>
            <a:pPr>
              <a:buFont typeface="Arial" pitchFamily="34" charset="0"/>
              <a:buChar char="•"/>
            </a:pPr>
            <a:r>
              <a:rPr lang="vi-VN" sz="2000" dirty="0">
                <a:latin typeface="Cambria" panose="02040503050406030204" pitchFamily="18" charset="0"/>
                <a:ea typeface="Cambria" panose="02040503050406030204" pitchFamily="18" charset="0"/>
              </a:rPr>
              <a:t>Chủ cơ sở : </a:t>
            </a:r>
            <a:r>
              <a:rPr lang="vi-VN" sz="2000" b="0" dirty="0">
                <a:latin typeface="Cambria" panose="02040503050406030204" pitchFamily="18" charset="0"/>
                <a:ea typeface="Cambria" panose="02040503050406030204" pitchFamily="18" charset="0"/>
              </a:rPr>
              <a:t>liên hệ miễn phí Chương trình tư vấn OSHA riêng để tìm hiểu xem tiệm của bạn có nguy hiểm không. quý vị sẽ không được trích dẫn hoặc bị phạt.</a:t>
            </a:r>
            <a:endParaRPr lang="en-US" sz="20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Trợ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từ</a:t>
            </a:r>
            <a:r>
              <a:rPr lang="en-US" dirty="0">
                <a:latin typeface="Cambria" panose="02040503050406030204" pitchFamily="18" charset="0"/>
                <a:ea typeface="Cambria" panose="02040503050406030204" pitchFamily="18" charset="0"/>
              </a:rPr>
              <a:t> OSHA</a:t>
            </a:r>
          </a:p>
        </p:txBody>
      </p:sp>
      <p:sp>
        <p:nvSpPr>
          <p:cNvPr id="3" name="Content Placeholder 2"/>
          <p:cNvSpPr>
            <a:spLocks noGrp="1"/>
          </p:cNvSpPr>
          <p:nvPr>
            <p:ph sz="half" idx="1"/>
          </p:nvPr>
        </p:nvSpPr>
        <p:spPr/>
        <p:txBody>
          <a:bodyPr/>
          <a:lstStyle/>
          <a:p>
            <a:endParaRPr lang="en-US" dirty="0"/>
          </a:p>
        </p:txBody>
      </p:sp>
      <p:pic>
        <p:nvPicPr>
          <p:cNvPr id="8" name="Content Placeholder 6" title="santa ana osh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152" y="1416376"/>
            <a:ext cx="3921781" cy="3123540"/>
          </a:xfrm>
          <a:prstGeom prst="rect">
            <a:avLst/>
          </a:prstGeom>
        </p:spPr>
      </p:pic>
    </p:spTree>
    <p:extLst>
      <p:ext uri="{BB962C8B-B14F-4D97-AF65-F5344CB8AC3E}">
        <p14:creationId xmlns:p14="http://schemas.microsoft.com/office/powerpoint/2010/main" val="4055722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80"/>
            <a:ext cx="5727032" cy="3712464"/>
          </a:xfrm>
        </p:spPr>
        <p:txBody>
          <a:bodyPr>
            <a:normAutofit fontScale="40000" lnSpcReduction="20000"/>
          </a:bodyPr>
          <a:lstStyle/>
          <a:p>
            <a:r>
              <a:rPr lang="en-US" sz="5000" dirty="0" err="1">
                <a:latin typeface="Cambria" panose="02040503050406030204" pitchFamily="18" charset="0"/>
                <a:ea typeface="Cambria" panose="02040503050406030204" pitchFamily="18" charset="0"/>
              </a:rPr>
              <a:t>Nhân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viên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biên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chế</a:t>
            </a:r>
            <a:r>
              <a:rPr lang="en-US" sz="5000" dirty="0">
                <a:latin typeface="Cambria" panose="02040503050406030204" pitchFamily="18" charset="0"/>
                <a:ea typeface="Cambria" panose="02040503050406030204" pitchFamily="18" charset="0"/>
              </a:rPr>
              <a:t> : </a:t>
            </a: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 lịch làm việc / các cuộc hẹn</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a:t>
            </a:r>
            <a:r>
              <a:rPr lang="en-US" sz="5000" b="0" dirty="0">
                <a:latin typeface="Cambria" panose="02040503050406030204" pitchFamily="18" charset="0"/>
                <a:ea typeface="Cambria" panose="02040503050406030204" pitchFamily="18" charset="0"/>
              </a:rPr>
              <a:t> </a:t>
            </a:r>
            <a:r>
              <a:rPr lang="vi-VN" sz="5000" b="0" dirty="0">
                <a:latin typeface="Cambria" panose="02040503050406030204" pitchFamily="18" charset="0"/>
                <a:ea typeface="Cambria" panose="02040503050406030204" pitchFamily="18" charset="0"/>
              </a:rPr>
              <a:t>dụng thiết lập mức lương cho các dịch vụ</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a:t>
            </a:r>
            <a:r>
              <a:rPr lang="en-US" sz="5000" b="0" dirty="0">
                <a:latin typeface="Cambria" panose="02040503050406030204" pitchFamily="18" charset="0"/>
                <a:ea typeface="Cambria" panose="02040503050406030204" pitchFamily="18" charset="0"/>
              </a:rPr>
              <a:t> </a:t>
            </a:r>
            <a:r>
              <a:rPr lang="vi-VN" sz="5000" b="0" dirty="0">
                <a:latin typeface="Cambria" panose="02040503050406030204" pitchFamily="18" charset="0"/>
                <a:ea typeface="Cambria" panose="02040503050406030204" pitchFamily="18" charset="0"/>
              </a:rPr>
              <a:t>dụng cung cấp vật tư &amp; thiết bị</a:t>
            </a: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 lao động phải bảo vệ nhân viên khỏi các mối nguy hiểm tại nơi làm việc</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Được hưởng mức lương tối thiểu và người lao động Bồi thường (bảo hiểm chấn thương)</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en-US" sz="5000" b="0" dirty="0" err="1">
                <a:latin typeface="Cambria" panose="02040503050406030204" pitchFamily="18" charset="0"/>
                <a:ea typeface="Cambria" panose="02040503050406030204" pitchFamily="18" charset="0"/>
              </a:rPr>
              <a:t>Không</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có</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tiền</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thuê</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trạm</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làm</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việc</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en-US" sz="5000" b="0" dirty="0" err="1">
                <a:latin typeface="Cambria" panose="02040503050406030204" pitchFamily="18" charset="0"/>
                <a:ea typeface="Cambria" panose="02040503050406030204" pitchFamily="18" charset="0"/>
              </a:rPr>
              <a:t>Mẫu</a:t>
            </a:r>
            <a:r>
              <a:rPr lang="en-US" sz="5000" b="0" dirty="0">
                <a:latin typeface="Cambria" panose="02040503050406030204" pitchFamily="18" charset="0"/>
                <a:ea typeface="Cambria" panose="02040503050406030204" pitchFamily="18" charset="0"/>
              </a:rPr>
              <a:t> W-2</a:t>
            </a:r>
            <a:endParaRPr lang="en-US" sz="50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Nhân viên Biên Chế so với NHÂN VIÊN ĐỘC LẬP</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lstStyle/>
          <a:p>
            <a:endParaRPr lang="en-US"/>
          </a:p>
        </p:txBody>
      </p:sp>
      <p:pic>
        <p:nvPicPr>
          <p:cNvPr id="6" name="Content Placeholder 4" title="minimum wage c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9811" y="962527"/>
            <a:ext cx="5006550" cy="4042556"/>
          </a:xfrm>
          <a:prstGeom prst="rect">
            <a:avLst/>
          </a:prstGeom>
        </p:spPr>
      </p:pic>
    </p:spTree>
    <p:extLst>
      <p:ext uri="{BB962C8B-B14F-4D97-AF65-F5344CB8AC3E}">
        <p14:creationId xmlns:p14="http://schemas.microsoft.com/office/powerpoint/2010/main" val="2431418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79"/>
            <a:ext cx="5676272" cy="3952393"/>
          </a:xfrm>
        </p:spPr>
        <p:txBody>
          <a:bodyPr>
            <a:normAutofit lnSpcReduction="10000"/>
          </a:bodyPr>
          <a:lstStyle/>
          <a:p>
            <a:pPr lvl="0"/>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hân viên hợp đồng :</a:t>
            </a:r>
            <a:endParaRPr lang="en-US" sz="2400"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giấy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phép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kinh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doanh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Thuê</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vi-VN" dirty="0">
                <a:latin typeface="Cambria" panose="02040503050406030204" pitchFamily="18" charset="0"/>
                <a:ea typeface="Cambria" panose="02040503050406030204" pitchFamily="18" charset="0"/>
              </a:rPr>
              <a:t>Mua vật tư và công cụ riêng của 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hàng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trình</a:t>
            </a:r>
            <a:r>
              <a:rPr lang="en-US" dirty="0">
                <a:latin typeface="Cambria" panose="02040503050406030204" pitchFamily="18" charset="0"/>
                <a:ea typeface="Cambria" panose="02040503050406030204" pitchFamily="18" charset="0"/>
              </a:rPr>
              <a:t> &amp; </a:t>
            </a:r>
            <a:r>
              <a:rPr lang="en-US" dirty="0" err="1">
                <a:latin typeface="Cambria" panose="02040503050406030204" pitchFamily="18" charset="0"/>
                <a:ea typeface="Cambria" panose="02040503050406030204" pitchFamily="18" charset="0"/>
              </a:rPr>
              <a:t>cuộc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hẹn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mức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hàng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trực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Mẫu</a:t>
            </a:r>
            <a:r>
              <a:rPr lang="en-US" dirty="0">
                <a:latin typeface="Cambria" panose="02040503050406030204" pitchFamily="18" charset="0"/>
                <a:ea typeface="Cambria" panose="02040503050406030204" pitchFamily="18" charset="0"/>
              </a:rPr>
              <a:t> IRS 1099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p>
          <a:p>
            <a:pPr marL="237744" lvl="2" indent="0">
              <a:buNone/>
            </a:pPr>
            <a:r>
              <a:rPr lang="en-US" sz="2400" dirty="0" err="1" smtClean="0">
                <a:latin typeface="Cambria" panose="02040503050406030204" pitchFamily="18" charset="0"/>
                <a:ea typeface="Cambria" panose="02040503050406030204" pitchFamily="18" charset="0"/>
              </a:rPr>
              <a:t>mẫu</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IRS </a:t>
            </a:r>
            <a:r>
              <a:rPr lang="en-US" sz="2400" dirty="0" smtClean="0">
                <a:latin typeface="Cambria" panose="02040503050406030204" pitchFamily="18" charset="0"/>
                <a:ea typeface="Cambria" panose="02040503050406030204" pitchFamily="18" charset="0"/>
              </a:rPr>
              <a:t>1044 C/1044 C-EZ</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Nhân viên BIÊN CHẾ so với nhân viên hợp đồng</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normAutofit lnSpcReduction="10000"/>
          </a:bodyPr>
          <a:lstStyle/>
          <a:p>
            <a:endParaRPr lang="en-US"/>
          </a:p>
        </p:txBody>
      </p:sp>
      <p:pic>
        <p:nvPicPr>
          <p:cNvPr id="7" name="Content Placeholder 5" title="employee ty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349" y="1299410"/>
            <a:ext cx="4758361" cy="2853323"/>
          </a:xfrm>
          <a:prstGeom prst="rect">
            <a:avLst/>
          </a:prstGeom>
        </p:spPr>
      </p:pic>
    </p:spTree>
    <p:extLst>
      <p:ext uri="{BB962C8B-B14F-4D97-AF65-F5344CB8AC3E}">
        <p14:creationId xmlns:p14="http://schemas.microsoft.com/office/powerpoint/2010/main" val="19429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5355771" y="1097280"/>
            <a:ext cx="5178117" cy="3712464"/>
          </a:xfrm>
        </p:spPr>
        <p:txBody>
          <a:bodyPr>
            <a:normAutofit fontScale="92500"/>
          </a:bodyPr>
          <a:lstStyle/>
          <a:p>
            <a:pPr marL="0" indent="0"/>
            <a:r>
              <a:rPr lang="en-US" dirty="0" err="1">
                <a:latin typeface="Cambria" panose="02040503050406030204" pitchFamily="18" charset="0"/>
                <a:ea typeface="Cambria" panose="02040503050406030204" pitchFamily="18" charset="0"/>
              </a:rPr>
              <a:t>Đến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cuối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sẽ</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hiểu</a:t>
            </a:r>
            <a:r>
              <a:rPr lang="en-US" dirty="0">
                <a:latin typeface="Cambria" panose="02040503050406030204" pitchFamily="18" charset="0"/>
                <a:ea typeface="Cambria" panose="02040503050406030204" pitchFamily="18" charset="0"/>
              </a:rPr>
              <a:t>:</a:t>
            </a:r>
          </a:p>
          <a:p>
            <a:pPr marL="514350" indent="-514350">
              <a:buFont typeface="+mj-lt"/>
              <a:buAutoNum type="arabicPeriod"/>
            </a:pPr>
            <a:r>
              <a:rPr lang="en-US" b="0" dirty="0" err="1">
                <a:latin typeface="Cambria" panose="02040503050406030204" pitchFamily="18" charset="0"/>
                <a:ea typeface="Cambria" panose="02040503050406030204" pitchFamily="18" charset="0"/>
              </a:rPr>
              <a:t>Những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mối</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nguy</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hiểm</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trong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tiệm</a:t>
            </a:r>
            <a:r>
              <a:rPr lang="en-US" b="0" dirty="0">
                <a:latin typeface="Cambria" panose="02040503050406030204" pitchFamily="18" charset="0"/>
                <a:ea typeface="Cambria" panose="02040503050406030204" pitchFamily="18" charset="0"/>
              </a:rPr>
              <a:t> nail</a:t>
            </a:r>
          </a:p>
          <a:p>
            <a:pPr marL="514350" indent="-514350">
              <a:buFont typeface="+mj-lt"/>
              <a:buAutoNum type="arabicPeriod"/>
            </a:pPr>
            <a:r>
              <a:rPr lang="en-US" b="0" dirty="0">
                <a:latin typeface="Cambria" panose="02040503050406030204" pitchFamily="18" charset="0"/>
                <a:ea typeface="Cambria" panose="02040503050406030204" pitchFamily="18" charset="0"/>
              </a:rPr>
              <a:t>N</a:t>
            </a:r>
            <a:r>
              <a:rPr lang="vi-VN" b="0" dirty="0">
                <a:latin typeface="Cambria" panose="02040503050406030204" pitchFamily="18" charset="0"/>
                <a:ea typeface="Cambria" panose="02040503050406030204" pitchFamily="18" charset="0"/>
              </a:rPr>
              <a:t>hân viên tiệm nail</a:t>
            </a:r>
            <a:r>
              <a:rPr lang="en-US" b="0" dirty="0">
                <a:latin typeface="Cambria" panose="02040503050406030204" pitchFamily="18" charset="0"/>
                <a:ea typeface="Cambria" panose="02040503050406030204" pitchFamily="18" charset="0"/>
              </a:rPr>
              <a:t> </a:t>
            </a:r>
            <a:r>
              <a:rPr lang="vi-VN" b="0" dirty="0">
                <a:latin typeface="Cambria" panose="02040503050406030204" pitchFamily="18" charset="0"/>
                <a:ea typeface="Cambria" panose="02040503050406030204" pitchFamily="18" charset="0"/>
              </a:rPr>
              <a:t>có thể làm gì để tự bảo vệ mình?</a:t>
            </a:r>
            <a:endParaRPr lang="en-US" b="0" dirty="0">
              <a:latin typeface="Cambria" panose="02040503050406030204" pitchFamily="18" charset="0"/>
              <a:ea typeface="Cambria" panose="02040503050406030204" pitchFamily="18" charset="0"/>
            </a:endParaRPr>
          </a:p>
          <a:p>
            <a:pPr marL="514350" indent="-514350">
              <a:buFont typeface="+mj-lt"/>
              <a:buAutoNum type="arabicPeriod"/>
            </a:pPr>
            <a:r>
              <a:rPr lang="en-US" b="0" dirty="0" err="1">
                <a:latin typeface="Cambria" panose="02040503050406030204" pitchFamily="18" charset="0"/>
                <a:ea typeface="Cambria" panose="02040503050406030204" pitchFamily="18" charset="0"/>
              </a:rPr>
              <a:t>Làm</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thế</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nào</a:t>
            </a:r>
            <a:r>
              <a:rPr lang="en-US" b="0" dirty="0">
                <a:latin typeface="Cambria" panose="02040503050406030204" pitchFamily="18" charset="0"/>
                <a:ea typeface="Cambria" panose="02040503050406030204" pitchFamily="18" charset="0"/>
              </a:rPr>
              <a:t> OSHA </a:t>
            </a:r>
            <a:r>
              <a:rPr lang="en-US" b="0" dirty="0" err="1">
                <a:latin typeface="Cambria" panose="02040503050406030204" pitchFamily="18" charset="0"/>
                <a:ea typeface="Cambria" panose="02040503050406030204" pitchFamily="18" charset="0"/>
              </a:rPr>
              <a:t>có</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thể</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giúp</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nhân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viên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chủ</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tiệm</a:t>
            </a:r>
            <a:r>
              <a:rPr lang="en-US" b="0" dirty="0">
                <a:latin typeface="Cambria" panose="02040503050406030204" pitchFamily="18" charset="0"/>
                <a:ea typeface="Cambria" panose="02040503050406030204" pitchFamily="18" charset="0"/>
              </a:rPr>
              <a:t> </a:t>
            </a:r>
            <a:r>
              <a:rPr lang="en-US" b="0" dirty="0" smtClean="0">
                <a:latin typeface="Cambria" panose="02040503050406030204" pitchFamily="18" charset="0"/>
                <a:ea typeface="Cambria" panose="02040503050406030204" pitchFamily="18" charset="0"/>
              </a:rPr>
              <a:t>nail</a:t>
            </a:r>
            <a:endParaRPr lang="en-US"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a:latin typeface="Cambria" panose="02040503050406030204" pitchFamily="18" charset="0"/>
                <a:ea typeface="Cambria" panose="02040503050406030204" pitchFamily="18" charset="0"/>
              </a:rPr>
              <a:t>N</a:t>
            </a:r>
            <a:r>
              <a:rPr lang="vi-VN" dirty="0">
                <a:latin typeface="Cambria" panose="02040503050406030204" pitchFamily="18" charset="0"/>
                <a:ea typeface="Cambria" panose="02040503050406030204" pitchFamily="18" charset="0"/>
              </a:rPr>
              <a:t>hững mục đích </a:t>
            </a:r>
            <a:endParaRPr lang="en-US" dirty="0">
              <a:latin typeface="Cambria" panose="02040503050406030204" pitchFamily="18" charset="0"/>
              <a:ea typeface="Cambria" panose="02040503050406030204" pitchFamily="18" charset="0"/>
            </a:endParaRPr>
          </a:p>
        </p:txBody>
      </p:sp>
      <p:pic>
        <p:nvPicPr>
          <p:cNvPr id="5" name="Content Placeholder 7" title="objectiv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339" y="1070173"/>
            <a:ext cx="4267200" cy="3088902"/>
          </a:xfrm>
          <a:prstGeom prst="rect">
            <a:avLst/>
          </a:prstGeom>
        </p:spPr>
      </p:pic>
      <p:sp>
        <p:nvSpPr>
          <p:cNvPr id="2" name="Content Placeholder 1"/>
          <p:cNvSpPr>
            <a:spLocks noGrp="1"/>
          </p:cNvSpPr>
          <p:nvPr>
            <p:ph sz="half" idx="1"/>
          </p:nvPr>
        </p:nvSpPr>
        <p:spPr/>
        <p:txBody>
          <a:bodyPr>
            <a:normAutofit fontScale="92500"/>
          </a:bodyPr>
          <a:lstStyle/>
          <a:p>
            <a:endParaRPr lang="en-US" dirty="0"/>
          </a:p>
        </p:txBody>
      </p:sp>
    </p:spTree>
    <p:extLst>
      <p:ext uri="{BB962C8B-B14F-4D97-AF65-F5344CB8AC3E}">
        <p14:creationId xmlns:p14="http://schemas.microsoft.com/office/powerpoint/2010/main" val="3226494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mbria" panose="02040503050406030204" pitchFamily="18" charset="0"/>
                <a:ea typeface="Cambria" panose="02040503050406030204" pitchFamily="18" charset="0"/>
              </a:rPr>
              <a:t>HAY BỊ NHẦM LẪN?</a:t>
            </a:r>
          </a:p>
        </p:txBody>
      </p:sp>
      <p:sp>
        <p:nvSpPr>
          <p:cNvPr id="7" name="Content Placeholder 6"/>
          <p:cNvSpPr>
            <a:spLocks noGrp="1"/>
          </p:cNvSpPr>
          <p:nvPr>
            <p:ph sz="half" idx="1"/>
          </p:nvPr>
        </p:nvSpPr>
        <p:spPr>
          <a:xfrm>
            <a:off x="705852" y="962526"/>
            <a:ext cx="6529137" cy="3847218"/>
          </a:xfrm>
        </p:spPr>
        <p:txBody>
          <a:bodyPr>
            <a:noAutofit/>
          </a:bodyPr>
          <a:lstStyle/>
          <a:p>
            <a:pPr lvl="1"/>
            <a:r>
              <a:rPr lang="vi-VN" dirty="0">
                <a:latin typeface="Cambria" panose="02040503050406030204" pitchFamily="18" charset="0"/>
                <a:ea typeface="Cambria" panose="02040503050406030204" pitchFamily="18" charset="0"/>
              </a:rPr>
              <a:t>Nếu chủ tiệm nail</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của quý vị đưa cho quý vị Mẫu IRS 1099, thay vì W-2, điều đó có nghĩa là quý vị là nhân viên hợp đồng không?</a:t>
            </a:r>
            <a:endParaRPr lang="en-US" dirty="0">
              <a:latin typeface="Cambria" panose="02040503050406030204" pitchFamily="18" charset="0"/>
              <a:ea typeface="Cambria" panose="02040503050406030204" pitchFamily="18" charset="0"/>
            </a:endParaRPr>
          </a:p>
          <a:p>
            <a:pPr lvl="2"/>
            <a:r>
              <a:rPr lang="en-US" b="1" dirty="0" err="1">
                <a:latin typeface="Cambria" panose="02040503050406030204" pitchFamily="18" charset="0"/>
                <a:ea typeface="Cambria" panose="02040503050406030204" pitchFamily="18" charset="0"/>
              </a:rPr>
              <a:t>Không</a:t>
            </a:r>
            <a:r>
              <a:rPr lang="en-US" b="1"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lvl="1"/>
            <a:r>
              <a:rPr lang="vi-VN" dirty="0">
                <a:latin typeface="Cambria" panose="02040503050406030204" pitchFamily="18" charset="0"/>
                <a:ea typeface="Cambria" panose="02040503050406030204" pitchFamily="18" charset="0"/>
              </a:rPr>
              <a:t>Nếu chủ tiệm nail</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của quý vị nói với quý vị rằng quý vị là nhân viên hợp đồng , điều đó có nghĩa là quý vị là một nhà thầu độc lập</a:t>
            </a:r>
            <a:r>
              <a:rPr lang="en-US" dirty="0">
                <a:latin typeface="Cambria" panose="02040503050406030204" pitchFamily="18" charset="0"/>
                <a:ea typeface="Cambria" panose="02040503050406030204" pitchFamily="18" charset="0"/>
              </a:rPr>
              <a:t> k</a:t>
            </a:r>
            <a:r>
              <a:rPr lang="vi-VN" dirty="0">
                <a:latin typeface="Cambria" panose="02040503050406030204" pitchFamily="18" charset="0"/>
                <a:ea typeface="Cambria" panose="02040503050406030204" pitchFamily="18" charset="0"/>
              </a:rPr>
              <a:t>hông?</a:t>
            </a:r>
          </a:p>
          <a:p>
            <a:pPr lvl="2"/>
            <a:r>
              <a:rPr lang="vi-VN" b="1" dirty="0">
                <a:latin typeface="Cambria" panose="02040503050406030204" pitchFamily="18" charset="0"/>
                <a:ea typeface="Cambria" panose="02040503050406030204" pitchFamily="18" charset="0"/>
              </a:rPr>
              <a:t>Không</a:t>
            </a:r>
            <a:r>
              <a:rPr lang="vi-VN"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Quý</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vị</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loại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nhân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viên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nào</a:t>
            </a:r>
            <a:r>
              <a:rPr lang="en-US" dirty="0">
                <a:latin typeface="Cambria" panose="02040503050406030204" pitchFamily="18" charset="0"/>
                <a:ea typeface="Cambria" panose="02040503050406030204" pitchFamily="18" charset="0"/>
              </a:rPr>
              <a:t>?</a:t>
            </a:r>
          </a:p>
        </p:txBody>
      </p:sp>
      <p:sp>
        <p:nvSpPr>
          <p:cNvPr id="2" name="Content Placeholder 1"/>
          <p:cNvSpPr>
            <a:spLocks noGrp="1"/>
          </p:cNvSpPr>
          <p:nvPr>
            <p:ph sz="half" idx="2"/>
          </p:nvPr>
        </p:nvSpPr>
        <p:spPr/>
        <p:txBody>
          <a:bodyPr/>
          <a:lstStyle/>
          <a:p>
            <a:endParaRPr lang="en-US" dirty="0"/>
          </a:p>
        </p:txBody>
      </p:sp>
      <p:pic>
        <p:nvPicPr>
          <p:cNvPr id="6" name="Content Placeholder 5" title="employee ty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1502" y="1294381"/>
            <a:ext cx="4758361" cy="2853323"/>
          </a:xfrm>
          <a:prstGeom prst="rect">
            <a:avLst/>
          </a:prstGeom>
        </p:spPr>
      </p:pic>
    </p:spTree>
    <p:extLst>
      <p:ext uri="{BB962C8B-B14F-4D97-AF65-F5344CB8AC3E}">
        <p14:creationId xmlns:p14="http://schemas.microsoft.com/office/powerpoint/2010/main" val="2278737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19545227">
            <a:off x="1649778" y="1777756"/>
            <a:ext cx="7636774" cy="1204306"/>
          </a:xfrm>
        </p:spPr>
        <p:txBody>
          <a:bodyPr/>
          <a:lstStyle/>
          <a:p>
            <a:r>
              <a:rPr lang="vi-VN" b="1" dirty="0"/>
              <a:t>Xem lại </a:t>
            </a:r>
            <a:r>
              <a:rPr lang="en-US" dirty="0" smtClean="0"/>
              <a:t>CÁC </a:t>
            </a:r>
            <a:r>
              <a:rPr lang="en-US" dirty="0"/>
              <a:t>TÀI </a:t>
            </a:r>
            <a:r>
              <a:rPr lang="en-US" dirty="0" smtClean="0"/>
              <a:t>LIỆU </a:t>
            </a:r>
            <a:r>
              <a:rPr lang="en-US" dirty="0"/>
              <a:t>HAZARD COMMUNICATION </a:t>
            </a:r>
          </a:p>
        </p:txBody>
      </p:sp>
    </p:spTree>
    <p:extLst>
      <p:ext uri="{BB962C8B-B14F-4D97-AF65-F5344CB8AC3E}">
        <p14:creationId xmlns:p14="http://schemas.microsoft.com/office/powerpoint/2010/main" val="1532786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1" y="1097280"/>
            <a:ext cx="3529264" cy="5255394"/>
          </a:xfrm>
        </p:spPr>
        <p:txBody>
          <a:bodyPr>
            <a:noAutofit/>
          </a:bodyPr>
          <a:lstStyle/>
          <a:p>
            <a:r>
              <a:rPr lang="en-US" sz="2200" dirty="0" err="1">
                <a:latin typeface="Cambria" panose="02040503050406030204" pitchFamily="18" charset="0"/>
                <a:ea typeface="Cambria" panose="02040503050406030204" pitchFamily="18" charset="0"/>
              </a:rPr>
              <a:t>Nhóm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số</a:t>
            </a:r>
            <a:r>
              <a:rPr lang="en-US" sz="2200" dirty="0">
                <a:latin typeface="Cambria" panose="02040503050406030204" pitchFamily="18" charset="0"/>
                <a:ea typeface="Cambria" panose="02040503050406030204" pitchFamily="18" charset="0"/>
              </a:rPr>
              <a:t> 1: </a:t>
            </a:r>
          </a:p>
          <a:p>
            <a:pPr marL="0" lvl="1" indent="0">
              <a:buNone/>
            </a:pPr>
            <a:r>
              <a:rPr lang="vi-VN" sz="2000" dirty="0">
                <a:latin typeface="Cambria" panose="02040503050406030204" pitchFamily="18" charset="0"/>
                <a:ea typeface="Cambria" panose="02040503050406030204" pitchFamily="18" charset="0"/>
              </a:rPr>
              <a:t>Cô D</a:t>
            </a:r>
            <a:r>
              <a:rPr lang="en-US" sz="2000" dirty="0">
                <a:latin typeface="Cambria" panose="02040503050406030204" pitchFamily="18" charset="0"/>
                <a:ea typeface="Cambria" panose="02040503050406030204" pitchFamily="18" charset="0"/>
              </a:rPr>
              <a:t>u</a:t>
            </a:r>
            <a:r>
              <a:rPr lang="vi-VN" sz="2000" dirty="0">
                <a:latin typeface="Cambria" panose="02040503050406030204" pitchFamily="18" charset="0"/>
                <a:ea typeface="Cambria" panose="02040503050406030204" pitchFamily="18" charset="0"/>
              </a:rPr>
              <a:t>ng vừa học xong lớp học làm </a:t>
            </a:r>
            <a:r>
              <a:rPr lang="en-US" sz="2000" dirty="0">
                <a:latin typeface="Cambria" panose="02040503050406030204" pitchFamily="18" charset="0"/>
                <a:ea typeface="Cambria" panose="02040503050406030204" pitchFamily="18" charset="0"/>
              </a:rPr>
              <a:t>nail</a:t>
            </a:r>
            <a:r>
              <a:rPr lang="vi-VN" sz="2000" dirty="0">
                <a:latin typeface="Cambria" panose="02040503050406030204" pitchFamily="18" charset="0"/>
                <a:ea typeface="Cambria" panose="02040503050406030204" pitchFamily="18" charset="0"/>
              </a:rPr>
              <a:t>. Cô đã được thuê trong một tiệm </a:t>
            </a:r>
            <a:r>
              <a:rPr lang="en-US" sz="2000" dirty="0">
                <a:latin typeface="Cambria" panose="02040503050406030204" pitchFamily="18" charset="0"/>
                <a:ea typeface="Cambria" panose="02040503050406030204" pitchFamily="18" charset="0"/>
              </a:rPr>
              <a:t>nail </a:t>
            </a:r>
            <a:r>
              <a:rPr lang="vi-VN" sz="2000" dirty="0">
                <a:latin typeface="Cambria" panose="02040503050406030204" pitchFamily="18" charset="0"/>
                <a:ea typeface="Cambria" panose="02040503050406030204" pitchFamily="18" charset="0"/>
              </a:rPr>
              <a:t>và chủ nhân của cô tính phí $80 mỗi tuần cho </a:t>
            </a:r>
            <a:r>
              <a:rPr lang="en-US" sz="2000" dirty="0">
                <a:latin typeface="Cambria" panose="02040503050406030204" pitchFamily="18" charset="0"/>
                <a:ea typeface="Cambria" panose="02040503050406030204" pitchFamily="18" charset="0"/>
              </a:rPr>
              <a:t>c</a:t>
            </a:r>
            <a:r>
              <a:rPr lang="vi-VN" sz="2000" dirty="0">
                <a:latin typeface="Cambria" panose="02040503050406030204" pitchFamily="18" charset="0"/>
                <a:ea typeface="Cambria" panose="02040503050406030204" pitchFamily="18" charset="0"/>
              </a:rPr>
              <a:t>ô. Chủ nhân của cô bảo cô mua công cụ của mình và bắt đầu mời khách hàng mới. Chủ nhân của cô không đề cập đến bất kỳ khóa huấn luyện an toàn nào hoặc cung cấp thiết bị an toàn.</a:t>
            </a:r>
            <a:endParaRPr lang="en-US" sz="2000" b="1" dirty="0">
              <a:latin typeface="Cambria" panose="02040503050406030204" pitchFamily="18" charset="0"/>
              <a:ea typeface="Cambria" panose="02040503050406030204" pitchFamily="18" charset="0"/>
            </a:endParaRPr>
          </a:p>
          <a:p>
            <a:pPr marL="0" lvl="1" indent="0">
              <a:buNone/>
            </a:pPr>
            <a:r>
              <a:rPr lang="vi-VN" sz="2000" b="1" dirty="0">
                <a:latin typeface="Cambria" panose="02040503050406030204" pitchFamily="18" charset="0"/>
                <a:ea typeface="Cambria" panose="02040503050406030204" pitchFamily="18" charset="0"/>
              </a:rPr>
              <a:t>D</a:t>
            </a:r>
            <a:r>
              <a:rPr lang="en-US" sz="2000" b="1" dirty="0">
                <a:latin typeface="Cambria" panose="02040503050406030204" pitchFamily="18" charset="0"/>
                <a:ea typeface="Cambria" panose="02040503050406030204" pitchFamily="18" charset="0"/>
              </a:rPr>
              <a:t>u</a:t>
            </a:r>
            <a:r>
              <a:rPr lang="vi-VN" sz="2000" b="1" dirty="0">
                <a:latin typeface="Cambria" panose="02040503050406030204" pitchFamily="18" charset="0"/>
                <a:ea typeface="Cambria" panose="02040503050406030204" pitchFamily="18" charset="0"/>
              </a:rPr>
              <a:t>ng là nhân viên hay nhà thầu độc lập?</a:t>
            </a:r>
            <a:endParaRPr lang="en-US" sz="2000" b="1"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a:xfrm>
            <a:off x="4395537" y="1155034"/>
            <a:ext cx="3737810" cy="5051936"/>
          </a:xfrm>
        </p:spPr>
        <p:txBody>
          <a:bodyPr>
            <a:normAutofit fontScale="85000" lnSpcReduction="10000"/>
          </a:bodyPr>
          <a:lstStyle/>
          <a:p>
            <a:r>
              <a:rPr lang="en-US" sz="2400" dirty="0" err="1"/>
              <a:t>Nhóm</a:t>
            </a:r>
            <a:r>
              <a:rPr lang="en-US" sz="2400" dirty="0"/>
              <a:t> </a:t>
            </a:r>
            <a:r>
              <a:rPr lang="en-US" sz="2400" dirty="0" err="1"/>
              <a:t>số</a:t>
            </a:r>
            <a:r>
              <a:rPr lang="en-US" sz="2400" dirty="0"/>
              <a:t> 2: </a:t>
            </a:r>
          </a:p>
          <a:p>
            <a:endParaRPr lang="en-US" sz="2400" dirty="0"/>
          </a:p>
          <a:p>
            <a:pPr marL="0" lvl="1" indent="0">
              <a:buNone/>
            </a:pPr>
            <a:r>
              <a:rPr lang="vi-VN" dirty="0">
                <a:latin typeface="Cambria" panose="02040503050406030204" pitchFamily="18" charset="0"/>
                <a:ea typeface="Cambria" panose="02040503050406030204" pitchFamily="18" charset="0"/>
              </a:rPr>
              <a:t>Đại là một nhân viên trong một Tiệm nail. Cô và đồng nghiệp thường xuyên bị đau đầu vì khói hóa chất. Con gái cô, con cháu bị hen suyễn, thường cần sử dụng ống hít trong khi chờ Dai hoàn thành công việc. Tiệm này không có quạt trong tiệm và hệ thống HVAC.</a:t>
            </a:r>
          </a:p>
          <a:p>
            <a:pPr marL="0" lvl="1" indent="0">
              <a:buNone/>
            </a:pPr>
            <a:endParaRPr lang="vi-VN" dirty="0"/>
          </a:p>
          <a:p>
            <a:pPr marL="0" lvl="1" indent="0">
              <a:buNone/>
            </a:pPr>
            <a:endParaRPr lang="en-US" dirty="0"/>
          </a:p>
          <a:p>
            <a:pPr marL="0" lvl="1" indent="0">
              <a:buNone/>
            </a:pPr>
            <a:endParaRPr lang="en-US" b="1" dirty="0"/>
          </a:p>
          <a:p>
            <a:pPr marL="0" lvl="1" indent="0">
              <a:buNone/>
            </a:pPr>
            <a:r>
              <a:rPr lang="vi-VN" b="1" dirty="0">
                <a:latin typeface="Cambria" panose="02040503050406030204" pitchFamily="18" charset="0"/>
                <a:ea typeface="Cambria" panose="02040503050406030204" pitchFamily="18" charset="0"/>
              </a:rPr>
              <a:t>Đại có quyền yêu cầu chủ nhân của cô đưa quạt vào tiệm không?</a:t>
            </a:r>
            <a:endParaRPr lang="en-US" b="1"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smtClean="0"/>
              <a:t> </a:t>
            </a:r>
            <a:r>
              <a:rPr lang="vi-VN" dirty="0" smtClean="0"/>
              <a:t>Hoạt </a:t>
            </a:r>
            <a:r>
              <a:rPr lang="en-US" dirty="0" smtClean="0"/>
              <a:t> </a:t>
            </a:r>
            <a:r>
              <a:rPr lang="vi-VN" dirty="0" smtClean="0"/>
              <a:t>động</a:t>
            </a:r>
            <a:endParaRPr lang="en-US" dirty="0"/>
          </a:p>
        </p:txBody>
      </p:sp>
      <p:sp>
        <p:nvSpPr>
          <p:cNvPr id="6" name="TextBox 5"/>
          <p:cNvSpPr txBox="1"/>
          <p:nvPr/>
        </p:nvSpPr>
        <p:spPr>
          <a:xfrm>
            <a:off x="8293769" y="1155034"/>
            <a:ext cx="3096126" cy="4493538"/>
          </a:xfrm>
          <a:prstGeom prst="rect">
            <a:avLst/>
          </a:prstGeom>
          <a:noFill/>
        </p:spPr>
        <p:txBody>
          <a:bodyPr wrap="square" rtlCol="0">
            <a:spAutoFit/>
          </a:bodyPr>
          <a:lstStyle/>
          <a:p>
            <a:r>
              <a:rPr lang="en-US" sz="2400" b="1" dirty="0" err="1"/>
              <a:t>Nhóm</a:t>
            </a:r>
            <a:r>
              <a:rPr lang="en-US" sz="2400" b="1" dirty="0"/>
              <a:t> </a:t>
            </a:r>
            <a:r>
              <a:rPr lang="en-US" sz="2400" b="1" dirty="0" err="1"/>
              <a:t>số</a:t>
            </a:r>
            <a:r>
              <a:rPr lang="en-US" sz="2400" b="1" dirty="0"/>
              <a:t> 3: </a:t>
            </a:r>
          </a:p>
          <a:p>
            <a:endParaRPr lang="en-US" sz="2400" b="1" dirty="0"/>
          </a:p>
          <a:p>
            <a:pPr marL="0" lvl="1" indent="0">
              <a:buNone/>
            </a:pPr>
            <a:r>
              <a:rPr lang="vi-VN" sz="2200" dirty="0">
                <a:latin typeface="Cambria" panose="02040503050406030204" pitchFamily="18" charset="0"/>
                <a:ea typeface="Cambria" panose="02040503050406030204" pitchFamily="18" charset="0"/>
              </a:rPr>
              <a:t>Hương là chủ của một tiệm nail. Kinh doanh chậm vì khách hàng đã phàn nàn về các điều kiện không an toàn của tiệm. Tuy nhiên, cô không chắc chắn về mối nguy hiểm nơi làm việc.</a:t>
            </a:r>
          </a:p>
          <a:p>
            <a:pPr marL="0" lvl="1" indent="0">
              <a:buNone/>
            </a:pPr>
            <a:endParaRPr lang="en-US" sz="2200" dirty="0"/>
          </a:p>
          <a:p>
            <a:pPr marL="0" lvl="1" indent="0">
              <a:buNone/>
            </a:pPr>
            <a:r>
              <a:rPr lang="vi-VN" sz="2200" b="1" dirty="0">
                <a:latin typeface="Cambria" panose="02040503050406030204" pitchFamily="18" charset="0"/>
                <a:ea typeface="Cambria" panose="02040503050406030204" pitchFamily="18" charset="0"/>
              </a:rPr>
              <a:t>Cô ấy có thể làm gì?</a:t>
            </a:r>
            <a:endParaRPr lang="en-US" b="1"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918479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CÂU HỎI BONUS*</a:t>
            </a:r>
          </a:p>
        </p:txBody>
      </p:sp>
      <p:sp>
        <p:nvSpPr>
          <p:cNvPr id="2" name="Content Placeholder 1"/>
          <p:cNvSpPr>
            <a:spLocks noGrp="1"/>
          </p:cNvSpPr>
          <p:nvPr>
            <p:ph idx="1"/>
          </p:nvPr>
        </p:nvSpPr>
        <p:spPr>
          <a:xfrm>
            <a:off x="1097280" y="1100629"/>
            <a:ext cx="10027920" cy="3856382"/>
          </a:xfrm>
        </p:spPr>
        <p:txBody>
          <a:bodyPr>
            <a:noAutofit/>
          </a:bodyPr>
          <a:lstStyle/>
          <a:p>
            <a:r>
              <a:rPr lang="en-US" sz="2000" dirty="0" err="1">
                <a:latin typeface="Cambria" panose="02040503050406030204" pitchFamily="18" charset="0"/>
                <a:ea typeface="Cambria" panose="02040503050406030204" pitchFamily="18" charset="0"/>
              </a:rPr>
              <a:t>Nhóm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a:t>
            </a:r>
            <a:r>
              <a:rPr lang="en-US" sz="2000" dirty="0">
                <a:latin typeface="Cambria" panose="02040503050406030204" pitchFamily="18" charset="0"/>
                <a:ea typeface="Cambria" panose="02040503050406030204" pitchFamily="18" charset="0"/>
              </a:rPr>
              <a:t> 2: </a:t>
            </a:r>
            <a:endParaRPr lang="en-US" sz="2000" b="0" dirty="0">
              <a:latin typeface="Cambria" panose="02040503050406030204" pitchFamily="18" charset="0"/>
              <a:ea typeface="Cambria" panose="02040503050406030204" pitchFamily="18" charset="0"/>
            </a:endParaRPr>
          </a:p>
          <a:p>
            <a:pPr marL="173355" lvl="1" indent="-173355">
              <a:buNone/>
            </a:pPr>
            <a:r>
              <a:rPr lang="vi-VN" sz="2000" b="1" dirty="0">
                <a:latin typeface="Cambria" panose="02040503050406030204" pitchFamily="18" charset="0"/>
                <a:ea typeface="Cambria" panose="02040503050406030204" pitchFamily="18" charset="0"/>
                <a:cs typeface="Arial"/>
              </a:rPr>
              <a:t>Đại có quyền yêu cầu chủ nhân của cô đưa quạt vào tiệm không?</a:t>
            </a:r>
          </a:p>
          <a:p>
            <a:pPr marL="173355" lvl="1" indent="-173355">
              <a:buNone/>
            </a:pPr>
            <a:r>
              <a:rPr lang="en-US" sz="2000" b="1" dirty="0" err="1">
                <a:solidFill>
                  <a:schemeClr val="accent3"/>
                </a:solidFill>
                <a:latin typeface="Cambria" panose="02040503050406030204" pitchFamily="18" charset="0"/>
                <a:ea typeface="Cambria" panose="02040503050406030204" pitchFamily="18" charset="0"/>
              </a:rPr>
              <a:t>Vâng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Chủ</a:t>
            </a:r>
            <a:r>
              <a:rPr lang="en-US" sz="2000" b="1" dirty="0">
                <a:solidFill>
                  <a:schemeClr val="accent3"/>
                </a:solidFill>
                <a:latin typeface="Cambria" panose="02040503050406030204" pitchFamily="18" charset="0"/>
                <a:ea typeface="Cambria" panose="02040503050406030204" pitchFamily="18" charset="0"/>
              </a:rPr>
              <a:t> </a:t>
            </a:r>
            <a:r>
              <a:rPr lang="vi-VN" sz="2000" b="1" dirty="0">
                <a:solidFill>
                  <a:schemeClr val="accent3"/>
                </a:solidFill>
                <a:latin typeface="Cambria" panose="02040503050406030204" pitchFamily="18" charset="0"/>
                <a:ea typeface="Cambria" panose="02040503050406030204" pitchFamily="18" charset="0"/>
                <a:cs typeface="Arial"/>
              </a:rPr>
              <a:t>tiệm </a:t>
            </a:r>
            <a:r>
              <a:rPr lang="en-US" sz="2000" b="1" dirty="0" err="1">
                <a:solidFill>
                  <a:schemeClr val="accent3"/>
                </a:solidFill>
                <a:latin typeface="Cambria" panose="02040503050406030204" pitchFamily="18" charset="0"/>
                <a:ea typeface="Cambria" panose="02040503050406030204" pitchFamily="18" charset="0"/>
              </a:rPr>
              <a:t>được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yêu</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cầu</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bảo</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vệ</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nhân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viên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của</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họ</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khỏi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các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mối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nguy</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hiểm</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tại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nơi</a:t>
            </a:r>
            <a:r>
              <a:rPr lang="en-US" sz="2000" b="1" dirty="0">
                <a:solidFill>
                  <a:schemeClr val="accent3"/>
                </a:solidFill>
                <a:latin typeface="Cambria" panose="02040503050406030204" pitchFamily="18" charset="0"/>
                <a:ea typeface="Cambria" panose="02040503050406030204" pitchFamily="18" charset="0"/>
              </a:rPr>
              <a:t> </a:t>
            </a:r>
          </a:p>
          <a:p>
            <a:pPr marL="173355" lvl="1" indent="-173355">
              <a:buNone/>
            </a:pPr>
            <a:r>
              <a:rPr lang="en-US" sz="2000" b="1" dirty="0" err="1">
                <a:solidFill>
                  <a:schemeClr val="accent3"/>
                </a:solidFill>
                <a:latin typeface="Cambria" panose="02040503050406030204" pitchFamily="18" charset="0"/>
                <a:ea typeface="Cambria" panose="02040503050406030204" pitchFamily="18" charset="0"/>
              </a:rPr>
              <a:t>làm</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việc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chẳng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hạn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như</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thông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gió</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kém</a:t>
            </a:r>
            <a:r>
              <a:rPr lang="en-US" sz="2000" b="1" dirty="0">
                <a:solidFill>
                  <a:schemeClr val="accent3"/>
                </a:solidFill>
                <a:latin typeface="Cambria" panose="02040503050406030204" pitchFamily="18" charset="0"/>
                <a:ea typeface="Cambria" panose="02040503050406030204" pitchFamily="18" charset="0"/>
              </a:rPr>
              <a:t>.</a:t>
            </a:r>
            <a:endParaRPr lang="en-US" sz="2000" dirty="0">
              <a:solidFill>
                <a:schemeClr val="accent3"/>
              </a:solidFill>
              <a:latin typeface="Cambria" panose="02040503050406030204" pitchFamily="18" charset="0"/>
              <a:ea typeface="Cambria" panose="02040503050406030204" pitchFamily="18" charset="0"/>
            </a:endParaRPr>
          </a:p>
          <a:p>
            <a:pPr marL="173355" lvl="1" indent="-173355">
              <a:buNone/>
            </a:pPr>
            <a:endParaRPr lang="en-US" sz="2000" dirty="0">
              <a:latin typeface="Cambria" panose="02040503050406030204" pitchFamily="18" charset="0"/>
              <a:ea typeface="Cambria" panose="02040503050406030204" pitchFamily="18" charset="0"/>
            </a:endParaRPr>
          </a:p>
          <a:p>
            <a:pPr marL="173355" lvl="1" indent="-173355">
              <a:buNone/>
            </a:pP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bỏ</a:t>
            </a:r>
            <a:r>
              <a:rPr lang="en-US" sz="2000" dirty="0">
                <a:latin typeface="Cambria" panose="02040503050406030204" pitchFamily="18" charset="0"/>
                <a:ea typeface="Cambria" panose="02040503050406030204" pitchFamily="18" charset="0"/>
              </a:rPr>
              <a:t> qua </a:t>
            </a:r>
            <a:r>
              <a:rPr lang="en-US" sz="2000" dirty="0" err="1">
                <a:latin typeface="Cambria" panose="02040503050406030204" pitchFamily="18" charset="0"/>
                <a:ea typeface="Cambria" panose="02040503050406030204" pitchFamily="18" charset="0"/>
              </a:rPr>
              <a:t>yêu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nhỏ</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buNone/>
            </a:pP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cs typeface="Arial"/>
              </a:rPr>
              <a:t>tiệm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chiếc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thổi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tiệm</a:t>
            </a:r>
            <a:r>
              <a:rPr lang="en-US" sz="2000" dirty="0">
                <a:latin typeface="Cambria" panose="02040503050406030204" pitchFamily="18" charset="0"/>
                <a:ea typeface="Cambria" panose="02040503050406030204" pitchFamily="18" charset="0"/>
              </a:rPr>
              <a:t> sang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thoáng</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r>
              <a:rPr lang="en-US" sz="2000" dirty="0" err="1">
                <a:latin typeface="Cambria" panose="02040503050406030204" pitchFamily="18" charset="0"/>
                <a:ea typeface="Cambria" panose="02040503050406030204" pitchFamily="18" charset="0"/>
              </a:rPr>
              <a:t>Vì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OSHA,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nộp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tra</a:t>
            </a:r>
            <a:r>
              <a:rPr lang="en-US" sz="2000" dirty="0">
                <a:latin typeface="Cambria" panose="02040503050406030204" pitchFamily="18" charset="0"/>
                <a:ea typeface="Cambria" panose="02040503050406030204" pitchFamily="18" charset="0"/>
              </a:rPr>
              <a:t> OSHA.</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08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mbria" panose="02040503050406030204" pitchFamily="18" charset="0"/>
                <a:ea typeface="Cambria" panose="02040503050406030204" pitchFamily="18" charset="0"/>
              </a:rPr>
              <a:t>HOẠT ĐỘNG</a:t>
            </a:r>
          </a:p>
        </p:txBody>
      </p:sp>
      <p:sp>
        <p:nvSpPr>
          <p:cNvPr id="6" name="Content Placeholder 5"/>
          <p:cNvSpPr>
            <a:spLocks noGrp="1"/>
          </p:cNvSpPr>
          <p:nvPr>
            <p:ph idx="1"/>
          </p:nvPr>
        </p:nvSpPr>
        <p:spPr/>
        <p:txBody>
          <a:bodyPr>
            <a:normAutofit lnSpcReduction="10000"/>
          </a:bodyPr>
          <a:lstStyle/>
          <a:p>
            <a:pPr marL="0" indent="0">
              <a:spcBef>
                <a:spcPts val="0"/>
              </a:spcBef>
            </a:pPr>
            <a:r>
              <a:rPr lang="en-US" sz="2400" dirty="0" err="1">
                <a:latin typeface="Cambria" panose="02040503050406030204" pitchFamily="18" charset="0"/>
                <a:ea typeface="Cambria" panose="02040503050406030204" pitchFamily="18" charset="0"/>
              </a:rPr>
              <a:t>Nhóm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3: </a:t>
            </a:r>
          </a:p>
          <a:p>
            <a:pPr marL="0" indent="0">
              <a:spcBef>
                <a:spcPts val="0"/>
              </a:spcBef>
            </a:pPr>
            <a:endParaRPr lang="en-US" sz="2400" b="0" dirty="0">
              <a:latin typeface="Cambria" panose="02040503050406030204" pitchFamily="18" charset="0"/>
              <a:ea typeface="Cambria" panose="02040503050406030204" pitchFamily="18" charset="0"/>
            </a:endParaRPr>
          </a:p>
          <a:p>
            <a:pPr marL="0" lvl="1" indent="0">
              <a:spcBef>
                <a:spcPts val="0"/>
              </a:spcBef>
              <a:buNone/>
            </a:pPr>
            <a:r>
              <a:rPr lang="vi-VN" sz="2400" dirty="0">
                <a:latin typeface="Cambria" panose="02040503050406030204" pitchFamily="18" charset="0"/>
                <a:ea typeface="Cambria" panose="02040503050406030204" pitchFamily="18" charset="0"/>
                <a:cs typeface="Arial"/>
              </a:rPr>
              <a:t>Hương là chủ của một tiệm nail. Kinh doanh chậm vì khách hàng đã phàn nàn về các điều kiện không an toàn của tiệm. Tuy nhiên, cô không chắc chắn về mối nguy hiểm nơi làm việc.</a:t>
            </a:r>
          </a:p>
          <a:p>
            <a:pPr marL="342900" lvl="2" indent="-342900">
              <a:spcBef>
                <a:spcPts val="800"/>
              </a:spcBef>
              <a:buClrTx/>
              <a:buNone/>
            </a:pPr>
            <a:endParaRPr lang="en-US" sz="2400" b="1" dirty="0">
              <a:latin typeface="Cambria" panose="02040503050406030204" pitchFamily="18" charset="0"/>
              <a:ea typeface="Cambria" panose="02040503050406030204" pitchFamily="18" charset="0"/>
            </a:endParaRPr>
          </a:p>
          <a:p>
            <a:pPr marL="173355" lvl="1" indent="-173355">
              <a:buNone/>
            </a:pP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buNone/>
            </a:pPr>
            <a:endParaRPr lang="en-US" dirty="0">
              <a:latin typeface="Cambria" panose="02040503050406030204" pitchFamily="18" charset="0"/>
              <a:ea typeface="Cambria" panose="02040503050406030204" pitchFamily="18" charset="0"/>
            </a:endParaRPr>
          </a:p>
          <a:p>
            <a:pPr marL="0" lvl="1" indent="0">
              <a:buNone/>
            </a:pPr>
            <a:r>
              <a:rPr lang="en-US" sz="2400" dirty="0" err="1">
                <a:solidFill>
                  <a:schemeClr val="accent3"/>
                </a:solidFill>
                <a:latin typeface="Cambria" panose="02040503050406030204" pitchFamily="18" charset="0"/>
                <a:ea typeface="Cambria" panose="02040503050406030204" pitchFamily="18" charset="0"/>
              </a:rPr>
              <a:t>Cô</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có</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thể</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gọi</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cho</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văn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phòng</a:t>
            </a:r>
            <a:r>
              <a:rPr lang="en-US" sz="2400" dirty="0">
                <a:solidFill>
                  <a:schemeClr val="accent3"/>
                </a:solidFill>
                <a:latin typeface="Cambria" panose="02040503050406030204" pitchFamily="18" charset="0"/>
                <a:ea typeface="Cambria" panose="02040503050406030204" pitchFamily="18" charset="0"/>
              </a:rPr>
              <a:t> Santa Ana OSHA </a:t>
            </a:r>
            <a:r>
              <a:rPr lang="en-US" sz="2400" dirty="0" err="1">
                <a:solidFill>
                  <a:schemeClr val="accent3"/>
                </a:solidFill>
                <a:latin typeface="Cambria" panose="02040503050406030204" pitchFamily="18" charset="0"/>
                <a:ea typeface="Cambria" panose="02040503050406030204" pitchFamily="18" charset="0"/>
              </a:rPr>
              <a:t>tại</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địa</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phương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để</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được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tư</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vấn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miễn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phí</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và</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riêng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tư</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Cô</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sẽ</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không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được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trích</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dẫn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hoặc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bị</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phạt</a:t>
            </a:r>
            <a:r>
              <a:rPr lang="en-US" sz="2400" dirty="0">
                <a:solidFill>
                  <a:schemeClr val="accent3"/>
                </a:solidFill>
                <a:latin typeface="Cambria" panose="02040503050406030204" pitchFamily="18" charset="0"/>
                <a:ea typeface="Cambria" panose="02040503050406030204" pitchFamily="18" charset="0"/>
              </a:rPr>
              <a:t>.</a:t>
            </a:r>
            <a:endParaRPr lang="en-US"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00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ĐÁNH GIÁ CỦA OSHA GIÚP CHO CÔNG NHÂN VÀ CHỦ TIỆM NAIL</a:t>
            </a:r>
          </a:p>
        </p:txBody>
      </p:sp>
      <p:pic>
        <p:nvPicPr>
          <p:cNvPr id="6" name="Content Placeholder 5" title="employee ty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5466" y="1530780"/>
            <a:ext cx="4758361" cy="2853323"/>
          </a:xfrm>
          <a:prstGeom prst="rect">
            <a:avLst/>
          </a:prstGeom>
        </p:spPr>
      </p:pic>
      <p:sp>
        <p:nvSpPr>
          <p:cNvPr id="3" name="Content Placeholder 2"/>
          <p:cNvSpPr>
            <a:spLocks noGrp="1"/>
          </p:cNvSpPr>
          <p:nvPr>
            <p:ph idx="1"/>
          </p:nvPr>
        </p:nvSpPr>
        <p:spPr/>
        <p:txBody>
          <a:bodyPr/>
          <a:lstStyle/>
          <a:p>
            <a:endParaRPr lang="en-US" dirty="0"/>
          </a:p>
        </p:txBody>
      </p:sp>
      <p:pic>
        <p:nvPicPr>
          <p:cNvPr id="7" name="Content Placeholder 6" title="santa ana osh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1495" y="1530780"/>
            <a:ext cx="3905230" cy="3110359"/>
          </a:xfrm>
          <a:prstGeom prst="rect">
            <a:avLst/>
          </a:prstGeom>
        </p:spPr>
      </p:pic>
    </p:spTree>
    <p:extLst>
      <p:ext uri="{BB962C8B-B14F-4D97-AF65-F5344CB8AC3E}">
        <p14:creationId xmlns:p14="http://schemas.microsoft.com/office/powerpoint/2010/main" val="1204012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panose="02040503050406030204" pitchFamily="18" charset="0"/>
                <a:ea typeface="Cambria" panose="02040503050406030204" pitchFamily="18" charset="0"/>
                <a:cs typeface="Calibri" panose="020F0502020204030204" pitchFamily="34" charset="0"/>
              </a:rPr>
              <a:t>xem</a:t>
            </a:r>
            <a:r>
              <a:rPr lang="en-US" dirty="0">
                <a:latin typeface="Cambria" panose="02040503050406030204" pitchFamily="18" charset="0"/>
                <a:ea typeface="Cambria" panose="02040503050406030204" pitchFamily="18" charset="0"/>
                <a:cs typeface="Calibri" panose="020F0502020204030204" pitchFamily="34" charset="0"/>
              </a:rPr>
              <a:t> </a:t>
            </a:r>
            <a:r>
              <a:rPr lang="en-US" dirty="0" err="1">
                <a:latin typeface="Cambria" panose="02040503050406030204" pitchFamily="18" charset="0"/>
                <a:ea typeface="Cambria" panose="02040503050406030204" pitchFamily="18" charset="0"/>
                <a:cs typeface="Calibri" panose="020F0502020204030204" pitchFamily="34" charset="0"/>
              </a:rPr>
              <a:t>lại</a:t>
            </a:r>
            <a:r>
              <a:rPr lang="en-US" dirty="0">
                <a:latin typeface="Cambria" panose="02040503050406030204" pitchFamily="18" charset="0"/>
                <a:ea typeface="Cambria" panose="02040503050406030204" pitchFamily="18" charset="0"/>
                <a:cs typeface="Calibri" panose="020F0502020204030204" pitchFamily="34" charset="0"/>
              </a:rPr>
              <a:t> </a:t>
            </a:r>
            <a:r>
              <a:rPr lang="en-US" dirty="0" err="1">
                <a:latin typeface="Cambria" panose="02040503050406030204" pitchFamily="18" charset="0"/>
                <a:ea typeface="Cambria" panose="02040503050406030204" pitchFamily="18" charset="0"/>
                <a:cs typeface="Calibri" panose="020F0502020204030204" pitchFamily="34" charset="0"/>
              </a:rPr>
              <a:t>tài</a:t>
            </a:r>
            <a:r>
              <a:rPr lang="en-US" dirty="0">
                <a:latin typeface="Cambria" panose="02040503050406030204" pitchFamily="18" charset="0"/>
                <a:ea typeface="Cambria" panose="02040503050406030204" pitchFamily="18" charset="0"/>
                <a:cs typeface="Calibri" panose="020F0502020204030204" pitchFamily="34" charset="0"/>
              </a:rPr>
              <a:t> LIỆU</a:t>
            </a:r>
          </a:p>
        </p:txBody>
      </p:sp>
      <p:sp>
        <p:nvSpPr>
          <p:cNvPr id="3" name="Content Placeholder 2"/>
          <p:cNvSpPr>
            <a:spLocks noGrp="1"/>
          </p:cNvSpPr>
          <p:nvPr>
            <p:ph idx="1"/>
          </p:nvPr>
        </p:nvSpPr>
        <p:spPr/>
        <p:txBody>
          <a:bodyPr>
            <a:normAutofit lnSpcReduction="10000"/>
          </a:bodyPr>
          <a:lstStyle/>
          <a:p>
            <a:pPr lvl="1"/>
            <a:r>
              <a:rPr lang="vi-VN" sz="2400" dirty="0">
                <a:latin typeface="Cambria" panose="02040503050406030204" pitchFamily="18" charset="0"/>
                <a:ea typeface="Cambria" panose="02040503050406030204" pitchFamily="18" charset="0"/>
              </a:rPr>
              <a:t>Điều tôi biết:</a:t>
            </a:r>
          </a:p>
          <a:p>
            <a:pPr lvl="3"/>
            <a:r>
              <a:rPr lang="vi-VN" sz="2400" dirty="0">
                <a:latin typeface="Cambria" panose="02040503050406030204" pitchFamily="18" charset="0"/>
                <a:ea typeface="Cambria" panose="02040503050406030204" pitchFamily="18" charset="0"/>
              </a:rPr>
              <a:t>Hóa chất, </a:t>
            </a:r>
            <a:r>
              <a:rPr lang="en-US" sz="2400" dirty="0" smtClean="0">
                <a:latin typeface="Cambria" panose="02040503050406030204" pitchFamily="18" charset="0"/>
                <a:ea typeface="Cambria" panose="02040503050406030204" pitchFamily="18" charset="0"/>
              </a:rPr>
              <a:t>n</a:t>
            </a:r>
            <a:r>
              <a:rPr lang="vi-VN" sz="2400" dirty="0" smtClean="0">
                <a:latin typeface="Cambria" panose="02040503050406030204" pitchFamily="18" charset="0"/>
                <a:ea typeface="Cambria" panose="02040503050406030204" pitchFamily="18" charset="0"/>
              </a:rPr>
              <a:t>hiễm </a:t>
            </a:r>
            <a:r>
              <a:rPr lang="vi-VN" sz="2400" dirty="0">
                <a:latin typeface="Cambria" panose="02040503050406030204" pitchFamily="18" charset="0"/>
                <a:ea typeface="Cambria" panose="02040503050406030204" pitchFamily="18" charset="0"/>
              </a:rPr>
              <a:t>trùng, tư thế làm việc</a:t>
            </a:r>
            <a:endParaRPr lang="en-US" sz="2400" dirty="0">
              <a:latin typeface="Cambria" panose="02040503050406030204" pitchFamily="18" charset="0"/>
              <a:ea typeface="Cambria" panose="02040503050406030204" pitchFamily="18" charset="0"/>
            </a:endParaRPr>
          </a:p>
          <a:p>
            <a:pPr lvl="3"/>
            <a:r>
              <a:rPr lang="vi-VN" sz="2400" dirty="0">
                <a:latin typeface="Cambria" panose="02040503050406030204" pitchFamily="18" charset="0"/>
                <a:ea typeface="Cambria" panose="02040503050406030204" pitchFamily="18" charset="0"/>
              </a:rPr>
              <a:t>Làm thế nào để bảo vệ chính mình</a:t>
            </a:r>
          </a:p>
          <a:p>
            <a:pPr lvl="3"/>
            <a:r>
              <a:rPr lang="vi-VN" sz="2400" dirty="0">
                <a:latin typeface="Cambria" panose="02040503050406030204" pitchFamily="18" charset="0"/>
                <a:ea typeface="Cambria" panose="02040503050406030204" pitchFamily="18" charset="0"/>
              </a:rPr>
              <a:t>Danh thiếp hóa chất nguy </a:t>
            </a:r>
            <a:r>
              <a:rPr lang="vi-VN" sz="2400" dirty="0" smtClean="0">
                <a:latin typeface="Cambria" panose="02040503050406030204" pitchFamily="18" charset="0"/>
                <a:ea typeface="Cambria" panose="02040503050406030204" pitchFamily="18" charset="0"/>
              </a:rPr>
              <a:t>hiểm</a:t>
            </a:r>
            <a:endParaRPr lang="en-US" sz="2400" dirty="0" smtClean="0">
              <a:latin typeface="Cambria" panose="02040503050406030204" pitchFamily="18" charset="0"/>
              <a:ea typeface="Cambria" panose="02040503050406030204" pitchFamily="18" charset="0"/>
            </a:endParaRPr>
          </a:p>
          <a:p>
            <a:pPr lvl="3"/>
            <a:r>
              <a:rPr lang="en-US" sz="2400" dirty="0" smtClean="0">
                <a:latin typeface="Cambria" panose="02040503050406030204" pitchFamily="18" charset="0"/>
                <a:ea typeface="Cambria" panose="02040503050406030204" pitchFamily="18" charset="0"/>
              </a:rPr>
              <a:t>SDS</a:t>
            </a:r>
            <a:endParaRPr lang="vi-VN" sz="2400" dirty="0">
              <a:latin typeface="Cambria" panose="02040503050406030204" pitchFamily="18" charset="0"/>
              <a:ea typeface="Cambria" panose="02040503050406030204" pitchFamily="18" charset="0"/>
            </a:endParaRPr>
          </a:p>
          <a:p>
            <a:pPr lvl="3"/>
            <a:r>
              <a:rPr lang="vi-VN" sz="2400" dirty="0">
                <a:latin typeface="Cambria" panose="02040503050406030204" pitchFamily="18" charset="0"/>
                <a:ea typeface="Cambria" panose="02040503050406030204" pitchFamily="18" charset="0"/>
              </a:rPr>
              <a:t>Tham khảo tài liệu việt Hazard Communication</a:t>
            </a:r>
          </a:p>
          <a:p>
            <a:pPr lvl="3"/>
            <a:r>
              <a:rPr lang="vi-VN" sz="2400" dirty="0">
                <a:latin typeface="Cambria" panose="02040503050406030204" pitchFamily="18" charset="0"/>
                <a:ea typeface="Cambria" panose="02040503050406030204" pitchFamily="18" charset="0"/>
              </a:rPr>
              <a:t>Thông tin liên lạc của BPSOS &amp; OSHA</a:t>
            </a:r>
            <a:endParaRPr lang="en-US" sz="2400" dirty="0">
              <a:latin typeface="Cambria" panose="02040503050406030204" pitchFamily="18" charset="0"/>
              <a:ea typeface="Cambria" panose="02040503050406030204" pitchFamily="18" charset="0"/>
            </a:endParaRPr>
          </a:p>
          <a:p>
            <a:pPr lvl="3"/>
            <a:endParaRPr lang="en-US" sz="2400" dirty="0">
              <a:latin typeface="Cambria" panose="02040503050406030204" pitchFamily="18" charset="0"/>
              <a:ea typeface="Cambria" panose="02040503050406030204" pitchFamily="18" charset="0"/>
            </a:endParaRPr>
          </a:p>
          <a:p>
            <a:pPr marL="466344" lvl="3" indent="0">
              <a:buNone/>
            </a:pPr>
            <a:r>
              <a:rPr lang="en-US" sz="2400" dirty="0">
                <a:latin typeface="Cambria" panose="02040503050406030204" pitchFamily="18" charset="0"/>
                <a:ea typeface="Cambria" panose="02040503050406030204" pitchFamily="18" charset="0"/>
              </a:rPr>
              <a:t>BÀI KIỂM TRA!</a:t>
            </a:r>
          </a:p>
        </p:txBody>
      </p:sp>
    </p:spTree>
    <p:extLst>
      <p:ext uri="{BB962C8B-B14F-4D97-AF65-F5344CB8AC3E}">
        <p14:creationId xmlns:p14="http://schemas.microsoft.com/office/powerpoint/2010/main" val="3106581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smtClean="0">
                <a:latin typeface="Cambria" panose="02040503050406030204" pitchFamily="18" charset="0"/>
                <a:ea typeface="Cambria" panose="02040503050406030204" pitchFamily="18" charset="0"/>
              </a:rPr>
              <a:t> KIỂM </a:t>
            </a:r>
            <a:r>
              <a:rPr lang="en-US" dirty="0">
                <a:latin typeface="Cambria" panose="02040503050406030204" pitchFamily="18" charset="0"/>
                <a:ea typeface="Cambria" panose="02040503050406030204" pitchFamily="18" charset="0"/>
              </a:rPr>
              <a:t>TRA TRẮC NGHIỆM</a:t>
            </a:r>
          </a:p>
        </p:txBody>
      </p:sp>
    </p:spTree>
    <p:extLst>
      <p:ext uri="{BB962C8B-B14F-4D97-AF65-F5344CB8AC3E}">
        <p14:creationId xmlns:p14="http://schemas.microsoft.com/office/powerpoint/2010/main" val="2312642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9543231">
            <a:off x="1666999" y="1794574"/>
            <a:ext cx="7531497" cy="1204306"/>
          </a:xfrm>
        </p:spPr>
        <p:txBody>
          <a:bodyPr/>
          <a:lstStyle/>
          <a:p>
            <a:r>
              <a:rPr lang="en-US" sz="4000" b="1" dirty="0"/>
              <a:t>PHẦN </a:t>
            </a:r>
            <a:r>
              <a:rPr lang="en-US" sz="4000" b="1" dirty="0" err="1"/>
              <a:t>kết</a:t>
            </a:r>
            <a:r>
              <a:rPr lang="en-US" sz="4000" b="1" dirty="0"/>
              <a:t> </a:t>
            </a:r>
            <a:endParaRPr lang="en-US" sz="4000" dirty="0"/>
          </a:p>
        </p:txBody>
      </p:sp>
      <p:sp>
        <p:nvSpPr>
          <p:cNvPr id="5" name="Subtitle 4"/>
          <p:cNvSpPr>
            <a:spLocks noGrp="1"/>
          </p:cNvSpPr>
          <p:nvPr>
            <p:ph type="subTitle" idx="1"/>
          </p:nvPr>
        </p:nvSpPr>
        <p:spPr>
          <a:xfrm rot="19588150">
            <a:off x="2338264" y="2583221"/>
            <a:ext cx="8681508" cy="329259"/>
          </a:xfrm>
        </p:spPr>
        <p:txBody>
          <a:bodyPr/>
          <a:lstStyle/>
          <a:p>
            <a:r>
              <a:rPr lang="vi-VN" dirty="0"/>
              <a:t>CẢM ƠN QUÝ VỊ ĐÃ THAM GIA CHƯƠNG TRÌNH CÙNG CHÚNG TÔI!</a:t>
            </a:r>
            <a:endParaRPr lang="en-US" dirty="0"/>
          </a:p>
        </p:txBody>
      </p:sp>
    </p:spTree>
    <p:extLst>
      <p:ext uri="{BB962C8B-B14F-4D97-AF65-F5344CB8AC3E}">
        <p14:creationId xmlns:p14="http://schemas.microsoft.com/office/powerpoint/2010/main" val="402762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dirty="0">
                <a:latin typeface="Cambria" panose="02040503050406030204" pitchFamily="18" charset="0"/>
                <a:ea typeface="Cambria" panose="02040503050406030204" pitchFamily="18" charset="0"/>
              </a:rPr>
              <a:t>KIỂM TRA TRẮC NGHIỆM</a:t>
            </a:r>
          </a:p>
        </p:txBody>
      </p:sp>
    </p:spTree>
    <p:extLst>
      <p:ext uri="{BB962C8B-B14F-4D97-AF65-F5344CB8AC3E}">
        <p14:creationId xmlns:p14="http://schemas.microsoft.com/office/powerpoint/2010/main" val="1081726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302" y="1452121"/>
            <a:ext cx="5788712" cy="3712464"/>
          </a:xfrm>
        </p:spPr>
        <p:txBody>
          <a:bodyPr>
            <a:normAutofit fontScale="92500" lnSpcReduction="20000"/>
          </a:bodyPr>
          <a:lstStyle/>
          <a:p>
            <a:pPr marL="731520" lvl="1" indent="-457200" fontAlgn="base"/>
            <a:r>
              <a:rPr lang="vi-VN" sz="3200" dirty="0">
                <a:latin typeface="Cambria" panose="02040503050406030204" pitchFamily="18" charset="0"/>
                <a:ea typeface="Cambria" panose="02040503050406030204" pitchFamily="18" charset="0"/>
              </a:rPr>
              <a:t>71</a:t>
            </a:r>
            <a:r>
              <a:rPr lang="en-US"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476 nhân viên tiệm nail người Mỹ gốc Việt thế hệ đầu tiên</a:t>
            </a:r>
            <a:endParaRPr lang="en-US" sz="3200" dirty="0">
              <a:latin typeface="Cambria" panose="02040503050406030204" pitchFamily="18" charset="0"/>
              <a:ea typeface="Cambria" panose="02040503050406030204" pitchFamily="18" charset="0"/>
            </a:endParaRPr>
          </a:p>
          <a:p>
            <a:pPr marL="731520" lvl="1" indent="-457200" fontAlgn="base"/>
            <a:r>
              <a:rPr lang="en-US" sz="3200" dirty="0">
                <a:latin typeface="Cambria" panose="02040503050406030204" pitchFamily="18" charset="0"/>
                <a:ea typeface="Cambria" panose="02040503050406030204" pitchFamily="18" charset="0"/>
              </a:rPr>
              <a:t>69%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tiệm</a:t>
            </a:r>
            <a:r>
              <a:rPr lang="en-US" sz="3200" dirty="0">
                <a:latin typeface="Cambria" panose="02040503050406030204" pitchFamily="18" charset="0"/>
                <a:ea typeface="Cambria" panose="02040503050406030204" pitchFamily="18" charset="0"/>
              </a:rPr>
              <a:t> nail ở California</a:t>
            </a:r>
          </a:p>
          <a:p>
            <a:pPr marL="731520" lvl="1" indent="-457200" fontAlgn="base"/>
            <a:r>
              <a:rPr lang="vi-VN" sz="3200" dirty="0">
                <a:latin typeface="Cambria" panose="02040503050406030204" pitchFamily="18" charset="0"/>
                <a:ea typeface="Cambria" panose="02040503050406030204" pitchFamily="18" charset="0"/>
              </a:rPr>
              <a:t>Cần giáo dục tốt hơn và sử dụng thực tế các hoạt động an toàn trong cộng đồng người Việt</a:t>
            </a:r>
            <a:endParaRPr lang="en-US" sz="32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a:xfrm>
            <a:off x="1097281" y="365760"/>
            <a:ext cx="4853144" cy="889834"/>
          </a:xfrm>
        </p:spPr>
        <p:txBody>
          <a:bodyPr/>
          <a:lstStyle/>
          <a:p>
            <a:r>
              <a:rPr lang="en-US" u="sng" dirty="0">
                <a:latin typeface="Cambria" panose="02040503050406030204" pitchFamily="18" charset="0"/>
                <a:ea typeface="Cambria" panose="02040503050406030204" pitchFamily="18" charset="0"/>
              </a:rPr>
              <a:t>1. </a:t>
            </a:r>
            <a:r>
              <a:rPr lang="vi-VN" b="1" u="sng" dirty="0">
                <a:latin typeface="Cambria" panose="02040503050406030204" pitchFamily="18" charset="0"/>
                <a:ea typeface="Cambria" panose="02040503050406030204" pitchFamily="18" charset="0"/>
              </a:rPr>
              <a:t>Tại sao chúng ta thực hiện đào tạo này?</a:t>
            </a:r>
            <a:endParaRPr lang="en-US" dirty="0">
              <a:latin typeface="Cambria" panose="02040503050406030204" pitchFamily="18" charset="0"/>
              <a:ea typeface="Cambria" panose="02040503050406030204" pitchFamily="18" charset="0"/>
            </a:endParaRPr>
          </a:p>
        </p:txBody>
      </p:sp>
      <p:graphicFrame>
        <p:nvGraphicFramePr>
          <p:cNvPr id="8" name="Content Placeholder 7" title="vn nail worker data"/>
          <p:cNvGraphicFramePr>
            <a:graphicFrameLocks noGrp="1"/>
          </p:cNvGraphicFramePr>
          <p:nvPr>
            <p:ph sz="half" idx="2"/>
            <p:extLst>
              <p:ext uri="{D42A27DB-BD31-4B8C-83A1-F6EECF244321}">
                <p14:modId xmlns:p14="http://schemas.microsoft.com/office/powerpoint/2010/main" val="1707882484"/>
              </p:ext>
            </p:extLst>
          </p:nvPr>
        </p:nvGraphicFramePr>
        <p:xfrm>
          <a:off x="5923128" y="326562"/>
          <a:ext cx="6114198" cy="5200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22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47657" y="1097280"/>
            <a:ext cx="4786231" cy="3712464"/>
          </a:xfrm>
        </p:spPr>
        <p:txBody>
          <a:bodyPr>
            <a:normAutofit fontScale="70000" lnSpcReduction="20000"/>
          </a:bodyPr>
          <a:lstStyle/>
          <a:p>
            <a:pPr marL="0" indent="0"/>
            <a:r>
              <a:rPr lang="en-US" dirty="0">
                <a:latin typeface="Cambria" panose="02040503050406030204" pitchFamily="18" charset="0"/>
                <a:ea typeface="Cambria" panose="02040503050406030204" pitchFamily="18" charset="0"/>
              </a:rPr>
              <a:t>OSHA (O</a:t>
            </a:r>
            <a:r>
              <a:rPr lang="en-US" b="0" dirty="0">
                <a:latin typeface="Cambria" panose="02040503050406030204" pitchFamily="18" charset="0"/>
                <a:ea typeface="Cambria" panose="02040503050406030204" pitchFamily="18" charset="0"/>
              </a:rPr>
              <a:t>ccupational </a:t>
            </a:r>
            <a:r>
              <a:rPr lang="en-US" dirty="0">
                <a:latin typeface="Cambria" panose="02040503050406030204" pitchFamily="18" charset="0"/>
                <a:ea typeface="Cambria" panose="02040503050406030204" pitchFamily="18" charset="0"/>
              </a:rPr>
              <a:t>S</a:t>
            </a:r>
            <a:r>
              <a:rPr lang="en-US" b="0" dirty="0">
                <a:latin typeface="Cambria" panose="02040503050406030204" pitchFamily="18" charset="0"/>
                <a:ea typeface="Cambria" panose="02040503050406030204" pitchFamily="18" charset="0"/>
              </a:rPr>
              <a:t>afety and </a:t>
            </a:r>
            <a:r>
              <a:rPr lang="en-US" dirty="0">
                <a:latin typeface="Cambria" panose="02040503050406030204" pitchFamily="18" charset="0"/>
                <a:ea typeface="Cambria" panose="02040503050406030204" pitchFamily="18" charset="0"/>
              </a:rPr>
              <a:t>H</a:t>
            </a:r>
            <a:r>
              <a:rPr lang="en-US" b="0" dirty="0">
                <a:latin typeface="Cambria" panose="02040503050406030204" pitchFamily="18" charset="0"/>
                <a:ea typeface="Cambria" panose="02040503050406030204" pitchFamily="18" charset="0"/>
              </a:rPr>
              <a:t>ealth </a:t>
            </a:r>
            <a:r>
              <a:rPr lang="en-US" dirty="0">
                <a:latin typeface="Cambria" panose="02040503050406030204" pitchFamily="18" charset="0"/>
                <a:ea typeface="Cambria" panose="02040503050406030204" pitchFamily="18" charset="0"/>
              </a:rPr>
              <a:t>A</a:t>
            </a:r>
            <a:r>
              <a:rPr lang="en-US" b="0" dirty="0">
                <a:latin typeface="Cambria" panose="02040503050406030204" pitchFamily="18" charset="0"/>
                <a:ea typeface="Cambria" panose="02040503050406030204" pitchFamily="18" charset="0"/>
              </a:rPr>
              <a:t>dministration, </a:t>
            </a:r>
            <a:r>
              <a:rPr lang="en-US" b="0" dirty="0" err="1">
                <a:latin typeface="Cambria" panose="02040503050406030204" pitchFamily="18" charset="0"/>
                <a:ea typeface="Cambria" panose="02040503050406030204" pitchFamily="18" charset="0"/>
              </a:rPr>
              <a:t>Quản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Lý</a:t>
            </a:r>
            <a:r>
              <a:rPr lang="en-US" b="0" dirty="0">
                <a:latin typeface="Cambria" panose="02040503050406030204" pitchFamily="18" charset="0"/>
                <a:ea typeface="Cambria" panose="02040503050406030204" pitchFamily="18" charset="0"/>
              </a:rPr>
              <a:t> An </a:t>
            </a:r>
            <a:r>
              <a:rPr lang="en-US" b="0" dirty="0" err="1">
                <a:latin typeface="Cambria" panose="02040503050406030204" pitchFamily="18" charset="0"/>
                <a:ea typeface="Cambria" panose="02040503050406030204" pitchFamily="18" charset="0"/>
              </a:rPr>
              <a:t>Toàn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Sức</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Khỏe</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Nghề</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Nghiệp</a:t>
            </a:r>
            <a:r>
              <a:rPr lang="en-US" dirty="0">
                <a:latin typeface="Cambria" panose="02040503050406030204" pitchFamily="18" charset="0"/>
                <a:ea typeface="Cambria" panose="02040503050406030204" pitchFamily="18" charset="0"/>
              </a:rPr>
              <a:t>)</a:t>
            </a:r>
          </a:p>
          <a:p>
            <a:pPr marL="457200" indent="-457200">
              <a:buFont typeface="Arial" pitchFamily="34" charset="0"/>
              <a:buChar char="•"/>
            </a:pPr>
            <a:r>
              <a:rPr lang="en-US" b="0" dirty="0" err="1">
                <a:latin typeface="Cambria" panose="02040503050406030204" pitchFamily="18" charset="0"/>
                <a:ea typeface="Cambria" panose="02040503050406030204" pitchFamily="18" charset="0"/>
              </a:rPr>
              <a:t>Bộ</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liên</a:t>
            </a:r>
            <a:r>
              <a:rPr lang="en-US" b="0" dirty="0">
                <a:latin typeface="Cambria" panose="02040503050406030204" pitchFamily="18" charset="0"/>
                <a:ea typeface="Cambria" panose="02040503050406030204" pitchFamily="18" charset="0"/>
              </a:rPr>
              <a:t> bang </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B</a:t>
            </a:r>
            <a:r>
              <a:rPr lang="vi-VN" b="0" dirty="0">
                <a:latin typeface="Cambria" panose="02040503050406030204" pitchFamily="18" charset="0"/>
                <a:ea typeface="Cambria" panose="02040503050406030204" pitchFamily="18" charset="0"/>
              </a:rPr>
              <a:t>ảo </a:t>
            </a:r>
            <a:r>
              <a:rPr lang="en-US" b="0" dirty="0">
                <a:latin typeface="Cambria" panose="02040503050406030204" pitchFamily="18" charset="0"/>
                <a:ea typeface="Cambria" panose="02040503050406030204" pitchFamily="18" charset="0"/>
              </a:rPr>
              <a:t>d</a:t>
            </a:r>
            <a:r>
              <a:rPr lang="vi-VN" b="0" dirty="0">
                <a:latin typeface="Cambria" panose="02040503050406030204" pitchFamily="18" charset="0"/>
                <a:ea typeface="Cambria" panose="02040503050406030204" pitchFamily="18" charset="0"/>
              </a:rPr>
              <a:t>ảm an toàn &amp; sức khỏe người lao động</a:t>
            </a:r>
            <a:endParaRPr lang="en-US" b="0" dirty="0">
              <a:latin typeface="Cambria" panose="02040503050406030204" pitchFamily="18" charset="0"/>
              <a:ea typeface="Cambria" panose="02040503050406030204" pitchFamily="18" charset="0"/>
            </a:endParaRPr>
          </a:p>
          <a:p>
            <a:pPr marL="0" indent="0"/>
            <a:r>
              <a:rPr lang="en-US" dirty="0">
                <a:latin typeface="Cambria" panose="02040503050406030204" pitchFamily="18" charset="0"/>
                <a:ea typeface="Cambria" panose="02040503050406030204" pitchFamily="18" charset="0"/>
              </a:rPr>
              <a:t>BPSOS-CCA</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T</a:t>
            </a:r>
            <a:r>
              <a:rPr lang="vi-VN" b="0" dirty="0">
                <a:latin typeface="Cambria" panose="02040503050406030204" pitchFamily="18" charset="0"/>
                <a:ea typeface="Cambria" panose="02040503050406030204" pitchFamily="18" charset="0"/>
              </a:rPr>
              <a:t>ừ năm 1980 </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b="0" dirty="0">
                <a:latin typeface="Cambria" panose="02040503050406030204" pitchFamily="18" charset="0"/>
                <a:ea typeface="Cambria" panose="02040503050406030204" pitchFamily="18" charset="0"/>
              </a:rPr>
              <a:t>Phục vụ cư dân sống ở</a:t>
            </a:r>
            <a:r>
              <a:rPr lang="en-US" b="0" dirty="0">
                <a:latin typeface="Cambria" panose="02040503050406030204" pitchFamily="18" charset="0"/>
                <a:ea typeface="Cambria" panose="02040503050406030204" pitchFamily="18" charset="0"/>
              </a:rPr>
              <a:t> Orange County</a:t>
            </a:r>
          </a:p>
          <a:p>
            <a:pPr marL="457200" indent="-457200">
              <a:buFont typeface="Arial" pitchFamily="34" charset="0"/>
              <a:buChar char="•"/>
            </a:pPr>
            <a:r>
              <a:rPr lang="vi-VN" b="0" dirty="0">
                <a:latin typeface="Cambria" panose="02040503050406030204" pitchFamily="18" charset="0"/>
                <a:ea typeface="Cambria" panose="02040503050406030204" pitchFamily="18" charset="0"/>
              </a:rPr>
              <a:t>ESL / Công dân / Trẻ em khuyết tật / Huấn luyện an toàn tại nơi làm việc</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u="sng" dirty="0">
                <a:latin typeface="Cambria" panose="02040503050406030204" pitchFamily="18" charset="0"/>
                <a:ea typeface="Cambria" panose="02040503050406030204" pitchFamily="18" charset="0"/>
              </a:rPr>
              <a:t>I. Why are we doing this training?</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lstStyle/>
          <a:p>
            <a:endParaRPr lang="en-US"/>
          </a:p>
        </p:txBody>
      </p:sp>
      <p:pic>
        <p:nvPicPr>
          <p:cNvPr id="9" name="Picture 8" title="bpsos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32" y="1900942"/>
            <a:ext cx="4829580" cy="1844899"/>
          </a:xfrm>
          <a:prstGeom prst="rect">
            <a:avLst/>
          </a:prstGeom>
        </p:spPr>
      </p:pic>
    </p:spTree>
    <p:extLst>
      <p:ext uri="{BB962C8B-B14F-4D97-AF65-F5344CB8AC3E}">
        <p14:creationId xmlns:p14="http://schemas.microsoft.com/office/powerpoint/2010/main" val="105101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533422">
            <a:off x="2322493" y="2264504"/>
            <a:ext cx="6353461" cy="557309"/>
          </a:xfrm>
        </p:spPr>
        <p:txBody>
          <a:bodyPr/>
          <a:lstStyle/>
          <a:p>
            <a:r>
              <a:rPr lang="en-US" dirty="0">
                <a:latin typeface="Cambria" panose="02040503050406030204" pitchFamily="18" charset="0"/>
                <a:ea typeface="Cambria" panose="02040503050406030204" pitchFamily="18" charset="0"/>
              </a:rPr>
              <a:t>2: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nguy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hiểm</a:t>
            </a:r>
            <a:r>
              <a:rPr lang="en-US" dirty="0">
                <a:latin typeface="Cambria" panose="02040503050406030204" pitchFamily="18" charset="0"/>
                <a:ea typeface="Cambria" panose="02040503050406030204" pitchFamily="18" charset="0"/>
              </a:rPr>
              <a:t> TIỀM TÀNG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tiệm</a:t>
            </a:r>
            <a:r>
              <a:rPr lang="en-US" dirty="0">
                <a:latin typeface="Cambria" panose="02040503050406030204" pitchFamily="18" charset="0"/>
                <a:ea typeface="Cambria" panose="02040503050406030204" pitchFamily="18" charset="0"/>
              </a:rPr>
              <a:t> nail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gì</a:t>
            </a:r>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9916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097280" y="1097280"/>
            <a:ext cx="5004940" cy="3712464"/>
          </a:xfrm>
        </p:spPr>
        <p:txBody>
          <a:bodyPr>
            <a:noAutofit/>
          </a:bodyPr>
          <a:lstStyle/>
          <a:p>
            <a:pPr marL="0" indent="0"/>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ước</a:t>
            </a:r>
            <a:r>
              <a:rPr lang="en-US" sz="2400" dirty="0">
                <a:latin typeface="Cambria" panose="02040503050406030204" pitchFamily="18" charset="0"/>
                <a:ea typeface="Cambria" panose="02040503050406030204" pitchFamily="18" charset="0"/>
              </a:rPr>
              <a:t> s</a:t>
            </a:r>
            <a:r>
              <a:rPr lang="vi-VN" sz="2400" dirty="0">
                <a:latin typeface="Cambria" panose="02040503050406030204" pitchFamily="18" charset="0"/>
                <a:ea typeface="Cambria" panose="02040503050406030204" pitchFamily="18" charset="0"/>
              </a:rPr>
              <a:t>ơn móng tay, tẩy sơn móng tay, sơn móng tay acrylic, tẩy keo móng tay:</a:t>
            </a:r>
            <a:endParaRPr lang="en-US" sz="240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Dị</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ứng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miệng</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họng</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phổi</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Dị</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ứng</a:t>
            </a:r>
            <a:r>
              <a:rPr lang="en-US" sz="2400" b="0" dirty="0">
                <a:latin typeface="Cambria" panose="02040503050406030204" pitchFamily="18" charset="0"/>
                <a:ea typeface="Cambria" panose="02040503050406030204" pitchFamily="18" charset="0"/>
              </a:rPr>
              <a:t> da / </a:t>
            </a:r>
            <a:r>
              <a:rPr lang="en-US" sz="2400" b="0" dirty="0" err="1">
                <a:latin typeface="Cambria" panose="02040503050406030204" pitchFamily="18" charset="0"/>
                <a:ea typeface="Cambria" panose="02040503050406030204" pitchFamily="18" charset="0"/>
              </a:rPr>
              <a:t>mắt</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Gây</a:t>
            </a:r>
            <a:r>
              <a:rPr lang="en-US" sz="2400" b="0" dirty="0">
                <a:latin typeface="Cambria" panose="02040503050406030204" pitchFamily="18" charset="0"/>
                <a:ea typeface="Cambria" panose="02040503050406030204" pitchFamily="18" charset="0"/>
              </a:rPr>
              <a:t> hen </a:t>
            </a:r>
            <a:r>
              <a:rPr lang="en-US" sz="2400" b="0" dirty="0" err="1">
                <a:latin typeface="Cambria" panose="02040503050406030204" pitchFamily="18" charset="0"/>
                <a:ea typeface="Cambria" panose="02040503050406030204" pitchFamily="18" charset="0"/>
              </a:rPr>
              <a:t>suyễn</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ngất</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xỉu</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buồn</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nôn</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Tổn thương thận / gan hoặc biến chứng thai kỳ</a:t>
            </a:r>
            <a:endParaRPr lang="en-US" sz="24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a:latin typeface="Cambria" panose="02040503050406030204" pitchFamily="18" charset="0"/>
                <a:ea typeface="Cambria" panose="02040503050406030204" pitchFamily="18" charset="0"/>
              </a:rPr>
              <a:t>HÓA CHẤT</a:t>
            </a:r>
          </a:p>
        </p:txBody>
      </p:sp>
      <p:sp>
        <p:nvSpPr>
          <p:cNvPr id="3" name="Content Placeholder 2"/>
          <p:cNvSpPr>
            <a:spLocks noGrp="1"/>
          </p:cNvSpPr>
          <p:nvPr>
            <p:ph sz="half" idx="2"/>
          </p:nvPr>
        </p:nvSpPr>
        <p:spPr/>
        <p:txBody>
          <a:bodyPr/>
          <a:lstStyle/>
          <a:p>
            <a:endParaRPr lang="en-US"/>
          </a:p>
        </p:txBody>
      </p:sp>
      <p:pic>
        <p:nvPicPr>
          <p:cNvPr id="6" name="Content Placeholder 3" title="chemical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088" y="1249680"/>
            <a:ext cx="4267200" cy="3712464"/>
          </a:xfrm>
          <a:prstGeom prst="rect">
            <a:avLst/>
          </a:prstGeom>
        </p:spPr>
      </p:pic>
    </p:spTree>
    <p:extLst>
      <p:ext uri="{BB962C8B-B14F-4D97-AF65-F5344CB8AC3E}">
        <p14:creationId xmlns:p14="http://schemas.microsoft.com/office/powerpoint/2010/main" val="32220708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10244</TotalTime>
  <Words>8086</Words>
  <Application>Microsoft Office PowerPoint</Application>
  <PresentationFormat>Widescreen</PresentationFormat>
  <Paragraphs>687</Paragraphs>
  <Slides>48</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Cambria</vt:lpstr>
      <vt:lpstr>Franklin Gothic Book</vt:lpstr>
      <vt:lpstr>Franklin Gothic Book (Body)</vt:lpstr>
      <vt:lpstr>Franklin Gothic Medium</vt:lpstr>
      <vt:lpstr>Tunga</vt:lpstr>
      <vt:lpstr>Wingdings</vt:lpstr>
      <vt:lpstr>Angles</vt:lpstr>
      <vt:lpstr>  BPSOS CHƯƠNG TRÌNH HUẤN LUYỆN: Sức khỏe &amp; An toàn của  nhân viên và chủ tiệm nail  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vt:lpstr>
      <vt:lpstr>lịch trình</vt:lpstr>
      <vt:lpstr>Day 2 Agenda</vt:lpstr>
      <vt:lpstr>Những mục đích </vt:lpstr>
      <vt:lpstr>KIỂM TRA TRẮC NGHIỆM</vt:lpstr>
      <vt:lpstr>1. Tại sao chúng ta thực hiện đào tạo này?</vt:lpstr>
      <vt:lpstr>I. Why are we doing this training?</vt:lpstr>
      <vt:lpstr>2: Các mối nguy hiểm TIỀM TÀNG trong tiệm nail là gì?</vt:lpstr>
      <vt:lpstr>HÓA CHẤT</vt:lpstr>
      <vt:lpstr>hoạt động: khớp các triệu chứng với bộ phận cơ thể</vt:lpstr>
      <vt:lpstr>Hóa chất cần tránh</vt:lpstr>
      <vt:lpstr> Hóa chất cần tránh</vt:lpstr>
      <vt:lpstr>S afety D ata S heets</vt:lpstr>
      <vt:lpstr>Tài liệu an toàn  (SDS, Safety Data Sheets)</vt:lpstr>
      <vt:lpstr>“Tiệm nail an toàn”</vt:lpstr>
      <vt:lpstr>Thông gió </vt:lpstr>
      <vt:lpstr> Thông gió </vt:lpstr>
      <vt:lpstr>Cách kiểm soát tiếp xúc với hóa chất</vt:lpstr>
      <vt:lpstr>Nên đeo mặt nạ nào?</vt:lpstr>
      <vt:lpstr> Nên đeo mặt nạ nào?</vt:lpstr>
      <vt:lpstr>Cách đeo mặt nạ N-95</vt:lpstr>
      <vt:lpstr>ăn vào Hóa chất </vt:lpstr>
      <vt:lpstr>An toàn cháy nổ</vt:lpstr>
      <vt:lpstr> An toàn cháy nổ</vt:lpstr>
      <vt:lpstr>hóa chất chạm vào mắt</vt:lpstr>
      <vt:lpstr>hóa chất chạm vào Da</vt:lpstr>
      <vt:lpstr>Nguy cơ nhiễm trùng</vt:lpstr>
      <vt:lpstr> Nguy cơ nhiễm trùng</vt:lpstr>
      <vt:lpstr>Tránh tiếp xúc với nhiễm trùng</vt:lpstr>
      <vt:lpstr>Dụng cụ khử trùng</vt:lpstr>
      <vt:lpstr>Hoạt động</vt:lpstr>
      <vt:lpstr>Hoạt  động</vt:lpstr>
      <vt:lpstr>TƯ THẾ LÀM VIỆC</vt:lpstr>
      <vt:lpstr>Giảm đau</vt:lpstr>
      <vt:lpstr> Hoạt động</vt:lpstr>
      <vt:lpstr>Đánh giá các mối nguy: Hóa chất, Nhiễm trùng, TƯ THẾ LÀM VIỆC</vt:lpstr>
      <vt:lpstr>Trợ giúp từ OSHA</vt:lpstr>
      <vt:lpstr>Nhân viên Biên Chế so với NHÂN VIÊN ĐỘC LẬP</vt:lpstr>
      <vt:lpstr>Nhân viên BIÊN CHẾ so với nhân viên hợp đồng</vt:lpstr>
      <vt:lpstr>HAY BỊ NHẦM LẪN?</vt:lpstr>
      <vt:lpstr>Xem lại CÁC TÀI LIỆU HAZARD COMMUNICATION </vt:lpstr>
      <vt:lpstr> Hoạt  động</vt:lpstr>
      <vt:lpstr>* CÂU HỎI BONUS*</vt:lpstr>
      <vt:lpstr>HOẠT ĐỘNG</vt:lpstr>
      <vt:lpstr>ĐÁNH GIÁ CỦA OSHA GIÚP CHO CÔNG NHÂN VÀ CHỦ TIỆM NAIL</vt:lpstr>
      <vt:lpstr>xem lại tài LIỆU</vt:lpstr>
      <vt:lpstr> KIỂM TRA TRẮC NGHIỆM</vt:lpstr>
      <vt:lpstr>PHẦN kết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&amp; BPSOS Train-the-trainer Program: Hazard awareness for Nail Salon Workers</dc:title>
  <dc:creator>Chelsea Ho</dc:creator>
  <cp:lastModifiedBy>Robertson, Donna - OSHA</cp:lastModifiedBy>
  <cp:revision>201</cp:revision>
  <cp:lastPrinted>2019-08-20T22:55:17Z</cp:lastPrinted>
  <dcterms:created xsi:type="dcterms:W3CDTF">2019-01-01T23:47:57Z</dcterms:created>
  <dcterms:modified xsi:type="dcterms:W3CDTF">2022-01-06T23:06:35Z</dcterms:modified>
</cp:coreProperties>
</file>