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38"/>
  </p:notesMasterIdLst>
  <p:handoutMasterIdLst>
    <p:handoutMasterId r:id="rId39"/>
  </p:handoutMasterIdLst>
  <p:sldIdLst>
    <p:sldId id="256" r:id="rId2"/>
    <p:sldId id="343" r:id="rId3"/>
    <p:sldId id="286" r:id="rId4"/>
    <p:sldId id="313" r:id="rId5"/>
    <p:sldId id="312" r:id="rId6"/>
    <p:sldId id="260" r:id="rId7"/>
    <p:sldId id="314" r:id="rId8"/>
    <p:sldId id="316" r:id="rId9"/>
    <p:sldId id="317" r:id="rId10"/>
    <p:sldId id="318" r:id="rId11"/>
    <p:sldId id="319" r:id="rId12"/>
    <p:sldId id="320" r:id="rId13"/>
    <p:sldId id="262" r:id="rId14"/>
    <p:sldId id="321" r:id="rId15"/>
    <p:sldId id="322" r:id="rId16"/>
    <p:sldId id="323" r:id="rId17"/>
    <p:sldId id="263" r:id="rId18"/>
    <p:sldId id="324" r:id="rId19"/>
    <p:sldId id="325" r:id="rId20"/>
    <p:sldId id="326"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277"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93979" autoAdjust="0"/>
  </p:normalViewPr>
  <p:slideViewPr>
    <p:cSldViewPr snapToGrid="0">
      <p:cViewPr varScale="1">
        <p:scale>
          <a:sx n="62" d="100"/>
          <a:sy n="62" d="100"/>
        </p:scale>
        <p:origin x="1142" y="43"/>
      </p:cViewPr>
      <p:guideLst/>
    </p:cSldViewPr>
  </p:slideViewPr>
  <p:outlineViewPr>
    <p:cViewPr>
      <p:scale>
        <a:sx n="33" d="100"/>
        <a:sy n="33" d="100"/>
      </p:scale>
      <p:origin x="0" y="-59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0F46-6154-4027-8731-10EBCB7FDD6F}" type="doc">
      <dgm:prSet loTypeId="urn:microsoft.com/office/officeart/2005/8/layout/vList2" loCatId="Inbox" qsTypeId="urn:microsoft.com/office/officeart/2005/8/quickstyle/simple4" qsCatId="simple" csTypeId="urn:microsoft.com/office/officeart/2005/8/colors/accent1_2" csCatId="accent1"/>
      <dgm:spPr/>
      <dgm:t>
        <a:bodyPr/>
        <a:lstStyle/>
        <a:p>
          <a:endParaRPr lang="en-US"/>
        </a:p>
      </dgm:t>
    </dgm:pt>
    <dgm:pt modelId="{F98E9129-CB72-4CCC-B531-B9042666C5BB}">
      <dgm:prSet/>
      <dgm:spPr/>
      <dgm:t>
        <a:bodyPr/>
        <a:lstStyle/>
        <a:p>
          <a:r>
            <a:rPr lang="en-US" dirty="0"/>
            <a:t>Point of Operation – point where work is performed on the material, such as cutting, shaping, boring, or forming of stock.</a:t>
          </a:r>
        </a:p>
      </dgm:t>
    </dgm:pt>
    <dgm:pt modelId="{1042D432-40AB-4D1C-8CFD-4414DDEA190B}" type="parTrans" cxnId="{EC652538-0CAE-4E00-9D1B-5C05A52188B7}">
      <dgm:prSet/>
      <dgm:spPr/>
      <dgm:t>
        <a:bodyPr/>
        <a:lstStyle/>
        <a:p>
          <a:endParaRPr lang="en-US"/>
        </a:p>
      </dgm:t>
    </dgm:pt>
    <dgm:pt modelId="{0D1E2687-7F2B-4FEA-8638-B7057DB85BA6}" type="sibTrans" cxnId="{EC652538-0CAE-4E00-9D1B-5C05A52188B7}">
      <dgm:prSet/>
      <dgm:spPr/>
      <dgm:t>
        <a:bodyPr/>
        <a:lstStyle/>
        <a:p>
          <a:endParaRPr lang="en-US"/>
        </a:p>
      </dgm:t>
    </dgm:pt>
    <dgm:pt modelId="{52D73006-F35A-4CF4-8CAF-12549C629CD8}">
      <dgm:prSet/>
      <dgm:spPr/>
      <dgm:t>
        <a:bodyPr/>
        <a:lstStyle/>
        <a:p>
          <a:r>
            <a:rPr lang="en-US"/>
            <a:t>Power Transmission Apparatus – components of the mechanical system which transmit energy to the part of the machine performing the work.  These components include flywheels, pulleys, belts, connecting rods, coupling, cams, spindles, chains, cranks, and gears.</a:t>
          </a:r>
        </a:p>
      </dgm:t>
    </dgm:pt>
    <dgm:pt modelId="{C9667919-308D-4A42-9F31-EDA99A44706A}" type="parTrans" cxnId="{DDF66EE2-C906-49DE-8F3D-09AA53C20A1B}">
      <dgm:prSet/>
      <dgm:spPr/>
      <dgm:t>
        <a:bodyPr/>
        <a:lstStyle/>
        <a:p>
          <a:endParaRPr lang="en-US"/>
        </a:p>
      </dgm:t>
    </dgm:pt>
    <dgm:pt modelId="{00C2BFF4-740A-4EE2-B717-2C83C92557BB}" type="sibTrans" cxnId="{DDF66EE2-C906-49DE-8F3D-09AA53C20A1B}">
      <dgm:prSet/>
      <dgm:spPr/>
      <dgm:t>
        <a:bodyPr/>
        <a:lstStyle/>
        <a:p>
          <a:endParaRPr lang="en-US"/>
        </a:p>
      </dgm:t>
    </dgm:pt>
    <dgm:pt modelId="{9E087CD3-5A1C-42D0-85C4-29A98F62E0B7}">
      <dgm:prSet/>
      <dgm:spPr/>
      <dgm:t>
        <a:bodyPr/>
        <a:lstStyle/>
        <a:p>
          <a:r>
            <a:rPr lang="en-US"/>
            <a:t>Other Moving Parts – parts of the machine which move while the machine is working.  These can include reciprocating, rotating, and transverse moving parts, as well as feed mechanisms and auxiliary parts of the machine.</a:t>
          </a:r>
        </a:p>
      </dgm:t>
    </dgm:pt>
    <dgm:pt modelId="{9E9050C5-04A0-48DC-9EF8-A91392D784B8}" type="parTrans" cxnId="{047A76B7-4C6D-4F9A-9BD8-5A7078C319AC}">
      <dgm:prSet/>
      <dgm:spPr/>
      <dgm:t>
        <a:bodyPr/>
        <a:lstStyle/>
        <a:p>
          <a:endParaRPr lang="en-US"/>
        </a:p>
      </dgm:t>
    </dgm:pt>
    <dgm:pt modelId="{7451AD0C-9B70-49F4-9DFE-C3A3BA2CF686}" type="sibTrans" cxnId="{047A76B7-4C6D-4F9A-9BD8-5A7078C319AC}">
      <dgm:prSet/>
      <dgm:spPr/>
      <dgm:t>
        <a:bodyPr/>
        <a:lstStyle/>
        <a:p>
          <a:endParaRPr lang="en-US"/>
        </a:p>
      </dgm:t>
    </dgm:pt>
    <dgm:pt modelId="{BBFE1B06-DECE-4FEC-8AB6-69449D644092}" type="pres">
      <dgm:prSet presAssocID="{39ED0F46-6154-4027-8731-10EBCB7FDD6F}" presName="linear" presStyleCnt="0">
        <dgm:presLayoutVars>
          <dgm:animLvl val="lvl"/>
          <dgm:resizeHandles val="exact"/>
        </dgm:presLayoutVars>
      </dgm:prSet>
      <dgm:spPr/>
      <dgm:t>
        <a:bodyPr/>
        <a:lstStyle/>
        <a:p>
          <a:endParaRPr lang="en-US"/>
        </a:p>
      </dgm:t>
    </dgm:pt>
    <dgm:pt modelId="{1A6F0E77-DB58-45CC-B1A7-1B07D23AB869}" type="pres">
      <dgm:prSet presAssocID="{F98E9129-CB72-4CCC-B531-B9042666C5BB}" presName="parentText" presStyleLbl="node1" presStyleIdx="0" presStyleCnt="3">
        <dgm:presLayoutVars>
          <dgm:chMax val="0"/>
          <dgm:bulletEnabled val="1"/>
        </dgm:presLayoutVars>
      </dgm:prSet>
      <dgm:spPr/>
      <dgm:t>
        <a:bodyPr/>
        <a:lstStyle/>
        <a:p>
          <a:endParaRPr lang="en-US"/>
        </a:p>
      </dgm:t>
    </dgm:pt>
    <dgm:pt modelId="{BB163BB2-C25D-4E86-8968-D9CCCE907BB3}" type="pres">
      <dgm:prSet presAssocID="{0D1E2687-7F2B-4FEA-8638-B7057DB85BA6}" presName="spacer" presStyleCnt="0"/>
      <dgm:spPr/>
    </dgm:pt>
    <dgm:pt modelId="{C20BDF0A-12A9-4BD6-B890-573903E21118}" type="pres">
      <dgm:prSet presAssocID="{52D73006-F35A-4CF4-8CAF-12549C629CD8}" presName="parentText" presStyleLbl="node1" presStyleIdx="1" presStyleCnt="3">
        <dgm:presLayoutVars>
          <dgm:chMax val="0"/>
          <dgm:bulletEnabled val="1"/>
        </dgm:presLayoutVars>
      </dgm:prSet>
      <dgm:spPr/>
      <dgm:t>
        <a:bodyPr/>
        <a:lstStyle/>
        <a:p>
          <a:endParaRPr lang="en-US"/>
        </a:p>
      </dgm:t>
    </dgm:pt>
    <dgm:pt modelId="{75F95DE0-2CA1-45ED-9AEF-5700DD36D7FC}" type="pres">
      <dgm:prSet presAssocID="{00C2BFF4-740A-4EE2-B717-2C83C92557BB}" presName="spacer" presStyleCnt="0"/>
      <dgm:spPr/>
    </dgm:pt>
    <dgm:pt modelId="{93E59069-D0BB-450F-A233-1FAE8C1C4E9B}" type="pres">
      <dgm:prSet presAssocID="{9E087CD3-5A1C-42D0-85C4-29A98F62E0B7}" presName="parentText" presStyleLbl="node1" presStyleIdx="2" presStyleCnt="3">
        <dgm:presLayoutVars>
          <dgm:chMax val="0"/>
          <dgm:bulletEnabled val="1"/>
        </dgm:presLayoutVars>
      </dgm:prSet>
      <dgm:spPr/>
      <dgm:t>
        <a:bodyPr/>
        <a:lstStyle/>
        <a:p>
          <a:endParaRPr lang="en-US"/>
        </a:p>
      </dgm:t>
    </dgm:pt>
  </dgm:ptLst>
  <dgm:cxnLst>
    <dgm:cxn modelId="{73381EC0-AC1F-4B81-AEE4-291ECDA3F62F}" type="presOf" srcId="{F98E9129-CB72-4CCC-B531-B9042666C5BB}" destId="{1A6F0E77-DB58-45CC-B1A7-1B07D23AB869}" srcOrd="0" destOrd="0" presId="urn:microsoft.com/office/officeart/2005/8/layout/vList2"/>
    <dgm:cxn modelId="{D381FB12-9172-4975-9C57-FD621C3B8103}" type="presOf" srcId="{52D73006-F35A-4CF4-8CAF-12549C629CD8}" destId="{C20BDF0A-12A9-4BD6-B890-573903E21118}" srcOrd="0" destOrd="0" presId="urn:microsoft.com/office/officeart/2005/8/layout/vList2"/>
    <dgm:cxn modelId="{DDF66EE2-C906-49DE-8F3D-09AA53C20A1B}" srcId="{39ED0F46-6154-4027-8731-10EBCB7FDD6F}" destId="{52D73006-F35A-4CF4-8CAF-12549C629CD8}" srcOrd="1" destOrd="0" parTransId="{C9667919-308D-4A42-9F31-EDA99A44706A}" sibTransId="{00C2BFF4-740A-4EE2-B717-2C83C92557BB}"/>
    <dgm:cxn modelId="{4BA1394D-CC0B-499B-859A-A7DA343CFA31}" type="presOf" srcId="{9E087CD3-5A1C-42D0-85C4-29A98F62E0B7}" destId="{93E59069-D0BB-450F-A233-1FAE8C1C4E9B}" srcOrd="0" destOrd="0" presId="urn:microsoft.com/office/officeart/2005/8/layout/vList2"/>
    <dgm:cxn modelId="{9A735700-C1AC-40DF-8E81-CF3985814074}" type="presOf" srcId="{39ED0F46-6154-4027-8731-10EBCB7FDD6F}" destId="{BBFE1B06-DECE-4FEC-8AB6-69449D644092}" srcOrd="0" destOrd="0" presId="urn:microsoft.com/office/officeart/2005/8/layout/vList2"/>
    <dgm:cxn modelId="{EC652538-0CAE-4E00-9D1B-5C05A52188B7}" srcId="{39ED0F46-6154-4027-8731-10EBCB7FDD6F}" destId="{F98E9129-CB72-4CCC-B531-B9042666C5BB}" srcOrd="0" destOrd="0" parTransId="{1042D432-40AB-4D1C-8CFD-4414DDEA190B}" sibTransId="{0D1E2687-7F2B-4FEA-8638-B7057DB85BA6}"/>
    <dgm:cxn modelId="{047A76B7-4C6D-4F9A-9BD8-5A7078C319AC}" srcId="{39ED0F46-6154-4027-8731-10EBCB7FDD6F}" destId="{9E087CD3-5A1C-42D0-85C4-29A98F62E0B7}" srcOrd="2" destOrd="0" parTransId="{9E9050C5-04A0-48DC-9EF8-A91392D784B8}" sibTransId="{7451AD0C-9B70-49F4-9DFE-C3A3BA2CF686}"/>
    <dgm:cxn modelId="{C2BB4BCE-999D-4342-BD91-87E1C15CD17C}" type="presParOf" srcId="{BBFE1B06-DECE-4FEC-8AB6-69449D644092}" destId="{1A6F0E77-DB58-45CC-B1A7-1B07D23AB869}" srcOrd="0" destOrd="0" presId="urn:microsoft.com/office/officeart/2005/8/layout/vList2"/>
    <dgm:cxn modelId="{6170D97A-BA2A-4E55-8D8E-7CD24DE848BC}" type="presParOf" srcId="{BBFE1B06-DECE-4FEC-8AB6-69449D644092}" destId="{BB163BB2-C25D-4E86-8968-D9CCCE907BB3}" srcOrd="1" destOrd="0" presId="urn:microsoft.com/office/officeart/2005/8/layout/vList2"/>
    <dgm:cxn modelId="{5A0FF0FC-B95B-4A37-80CD-66A763F50D16}" type="presParOf" srcId="{BBFE1B06-DECE-4FEC-8AB6-69449D644092}" destId="{C20BDF0A-12A9-4BD6-B890-573903E21118}" srcOrd="2" destOrd="0" presId="urn:microsoft.com/office/officeart/2005/8/layout/vList2"/>
    <dgm:cxn modelId="{80CA71F4-105A-4A86-931B-BCC3039071D2}" type="presParOf" srcId="{BBFE1B06-DECE-4FEC-8AB6-69449D644092}" destId="{75F95DE0-2CA1-45ED-9AEF-5700DD36D7FC}" srcOrd="3" destOrd="0" presId="urn:microsoft.com/office/officeart/2005/8/layout/vList2"/>
    <dgm:cxn modelId="{CBD8CFD7-E2EF-4474-AE06-000FEEA32D8B}" type="presParOf" srcId="{BBFE1B06-DECE-4FEC-8AB6-69449D644092}" destId="{93E59069-D0BB-450F-A233-1FAE8C1C4E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63E031-3021-4B58-8861-C8D2921B52FA}" type="doc">
      <dgm:prSet loTypeId="urn:microsoft.com/office/officeart/2005/8/layout/process1" loCatId="Inbox" qsTypeId="urn:microsoft.com/office/officeart/2005/8/quickstyle/simple4" qsCatId="simple" csTypeId="urn:microsoft.com/office/officeart/2005/8/colors/ColorSchemeForSuggestions" csCatId="other"/>
      <dgm:spPr/>
      <dgm:t>
        <a:bodyPr/>
        <a:lstStyle/>
        <a:p>
          <a:endParaRPr lang="en-US"/>
        </a:p>
      </dgm:t>
    </dgm:pt>
    <dgm:pt modelId="{F0BCE60E-F9B1-491B-9D84-A4366507D39B}">
      <dgm:prSet/>
      <dgm:spPr/>
      <dgm:t>
        <a:bodyPr/>
        <a:lstStyle/>
        <a:p>
          <a:r>
            <a:rPr lang="en-US"/>
            <a:t>There are many ways to safeguard machinery, and that </a:t>
          </a:r>
          <a:br>
            <a:rPr lang="en-US"/>
          </a:br>
          <a:r>
            <a:rPr lang="en-US"/>
            <a:t>means any method of preventing employee contact with the </a:t>
          </a:r>
          <a:br>
            <a:rPr lang="en-US"/>
          </a:br>
          <a:r>
            <a:rPr lang="en-US"/>
            <a:t>moving part. </a:t>
          </a:r>
        </a:p>
      </dgm:t>
    </dgm:pt>
    <dgm:pt modelId="{13808AEE-FCF1-4165-BF74-168DFBDC017C}" type="parTrans" cxnId="{651DC1D7-62F0-4AB2-9B7C-C0EB8BF16F1F}">
      <dgm:prSet/>
      <dgm:spPr/>
      <dgm:t>
        <a:bodyPr/>
        <a:lstStyle/>
        <a:p>
          <a:endParaRPr lang="en-US"/>
        </a:p>
      </dgm:t>
    </dgm:pt>
    <dgm:pt modelId="{E5271F08-4779-49F2-817C-BAB6A0915C3C}" type="sibTrans" cxnId="{651DC1D7-62F0-4AB2-9B7C-C0EB8BF16F1F}">
      <dgm:prSet/>
      <dgm:spPr/>
      <dgm:t>
        <a:bodyPr/>
        <a:lstStyle/>
        <a:p>
          <a:endParaRPr lang="en-US"/>
        </a:p>
      </dgm:t>
    </dgm:pt>
    <dgm:pt modelId="{8BAD228D-80CE-4C2D-B3B8-A2E08758DCAD}">
      <dgm:prSet/>
      <dgm:spPr/>
      <dgm:t>
        <a:bodyPr/>
        <a:lstStyle/>
        <a:p>
          <a:r>
            <a:rPr lang="en-US"/>
            <a:t>You should first determine the machine hazards and then select a suitable guarding method based on the type of operation, the size or shape of stock, the method of handling, the physical layout of the work area, and the type of material.</a:t>
          </a:r>
        </a:p>
      </dgm:t>
    </dgm:pt>
    <dgm:pt modelId="{6BEC1126-691F-470A-8174-AA1DF3076EDE}" type="parTrans" cxnId="{B6894DB1-D32F-4243-BD01-A93420D612A8}">
      <dgm:prSet/>
      <dgm:spPr/>
      <dgm:t>
        <a:bodyPr/>
        <a:lstStyle/>
        <a:p>
          <a:endParaRPr lang="en-US"/>
        </a:p>
      </dgm:t>
    </dgm:pt>
    <dgm:pt modelId="{B9A65B48-89BE-451C-B80B-7D8B1887CA39}" type="sibTrans" cxnId="{B6894DB1-D32F-4243-BD01-A93420D612A8}">
      <dgm:prSet/>
      <dgm:spPr/>
      <dgm:t>
        <a:bodyPr/>
        <a:lstStyle/>
        <a:p>
          <a:endParaRPr lang="en-US"/>
        </a:p>
      </dgm:t>
    </dgm:pt>
    <dgm:pt modelId="{419C7593-5A0C-46C2-B1EA-7A4EF0EBEB93}">
      <dgm:prSet/>
      <dgm:spPr/>
      <dgm:t>
        <a:bodyPr/>
        <a:lstStyle/>
        <a:p>
          <a:r>
            <a:rPr lang="en-US"/>
            <a:t>Production requirements or limitations will also help determine the appropriate safeguarding method for the individual machine. The guarding system must protect the operator and other exposed workers from all machine hazards.</a:t>
          </a:r>
        </a:p>
      </dgm:t>
    </dgm:pt>
    <dgm:pt modelId="{23BBB093-0749-4C44-988C-3FD33BF8BF2E}" type="parTrans" cxnId="{E1C673FD-0895-4F82-BCC7-F559F919415D}">
      <dgm:prSet/>
      <dgm:spPr/>
      <dgm:t>
        <a:bodyPr/>
        <a:lstStyle/>
        <a:p>
          <a:endParaRPr lang="en-US"/>
        </a:p>
      </dgm:t>
    </dgm:pt>
    <dgm:pt modelId="{6A150AF6-7AC6-4D57-8511-D2526EDE1814}" type="sibTrans" cxnId="{E1C673FD-0895-4F82-BCC7-F559F919415D}">
      <dgm:prSet/>
      <dgm:spPr/>
      <dgm:t>
        <a:bodyPr/>
        <a:lstStyle/>
        <a:p>
          <a:endParaRPr lang="en-US"/>
        </a:p>
      </dgm:t>
    </dgm:pt>
    <dgm:pt modelId="{6887CEC5-267E-4342-9C54-A964A38D4A4D}">
      <dgm:prSet/>
      <dgm:spPr/>
      <dgm:t>
        <a:bodyPr/>
        <a:lstStyle/>
        <a:p>
          <a:r>
            <a:rPr lang="en-US"/>
            <a:t>It is helpful to get the machine operator and machine supervisor involved in the design of the safeguarding system.</a:t>
          </a:r>
        </a:p>
      </dgm:t>
    </dgm:pt>
    <dgm:pt modelId="{38E6499E-EE11-46F4-9AB1-0E54C3F610DE}" type="parTrans" cxnId="{D05228B6-DD6D-479B-9F80-508116675910}">
      <dgm:prSet/>
      <dgm:spPr/>
      <dgm:t>
        <a:bodyPr/>
        <a:lstStyle/>
        <a:p>
          <a:endParaRPr lang="en-US"/>
        </a:p>
      </dgm:t>
    </dgm:pt>
    <dgm:pt modelId="{99FE3685-1EC3-4D7A-A8AA-B7C7AE1190D5}" type="sibTrans" cxnId="{D05228B6-DD6D-479B-9F80-508116675910}">
      <dgm:prSet/>
      <dgm:spPr/>
      <dgm:t>
        <a:bodyPr/>
        <a:lstStyle/>
        <a:p>
          <a:endParaRPr lang="en-US"/>
        </a:p>
      </dgm:t>
    </dgm:pt>
    <dgm:pt modelId="{738D1865-8A50-418D-B308-9B88456D173A}" type="pres">
      <dgm:prSet presAssocID="{9163E031-3021-4B58-8861-C8D2921B52FA}" presName="Name0" presStyleCnt="0">
        <dgm:presLayoutVars>
          <dgm:dir/>
          <dgm:resizeHandles val="exact"/>
        </dgm:presLayoutVars>
      </dgm:prSet>
      <dgm:spPr/>
      <dgm:t>
        <a:bodyPr/>
        <a:lstStyle/>
        <a:p>
          <a:endParaRPr lang="en-US"/>
        </a:p>
      </dgm:t>
    </dgm:pt>
    <dgm:pt modelId="{16ABAA42-A976-45D0-80C9-AF96E0CBD54E}" type="pres">
      <dgm:prSet presAssocID="{F0BCE60E-F9B1-491B-9D84-A4366507D39B}" presName="node" presStyleLbl="node1" presStyleIdx="0" presStyleCnt="4">
        <dgm:presLayoutVars>
          <dgm:bulletEnabled val="1"/>
        </dgm:presLayoutVars>
      </dgm:prSet>
      <dgm:spPr/>
      <dgm:t>
        <a:bodyPr/>
        <a:lstStyle/>
        <a:p>
          <a:endParaRPr lang="en-US"/>
        </a:p>
      </dgm:t>
    </dgm:pt>
    <dgm:pt modelId="{320C49BA-B152-4A8C-91F8-EC899A29DE52}" type="pres">
      <dgm:prSet presAssocID="{E5271F08-4779-49F2-817C-BAB6A0915C3C}" presName="sibTrans" presStyleLbl="sibTrans2D1" presStyleIdx="0" presStyleCnt="3"/>
      <dgm:spPr/>
      <dgm:t>
        <a:bodyPr/>
        <a:lstStyle/>
        <a:p>
          <a:endParaRPr lang="en-US"/>
        </a:p>
      </dgm:t>
    </dgm:pt>
    <dgm:pt modelId="{505EBC1D-D093-478D-8B44-3DC24651B22B}" type="pres">
      <dgm:prSet presAssocID="{E5271F08-4779-49F2-817C-BAB6A0915C3C}" presName="connectorText" presStyleLbl="sibTrans2D1" presStyleIdx="0" presStyleCnt="3"/>
      <dgm:spPr/>
      <dgm:t>
        <a:bodyPr/>
        <a:lstStyle/>
        <a:p>
          <a:endParaRPr lang="en-US"/>
        </a:p>
      </dgm:t>
    </dgm:pt>
    <dgm:pt modelId="{53740688-55F2-4CBA-9C77-5847F718B070}" type="pres">
      <dgm:prSet presAssocID="{8BAD228D-80CE-4C2D-B3B8-A2E08758DCAD}" presName="node" presStyleLbl="node1" presStyleIdx="1" presStyleCnt="4">
        <dgm:presLayoutVars>
          <dgm:bulletEnabled val="1"/>
        </dgm:presLayoutVars>
      </dgm:prSet>
      <dgm:spPr/>
      <dgm:t>
        <a:bodyPr/>
        <a:lstStyle/>
        <a:p>
          <a:endParaRPr lang="en-US"/>
        </a:p>
      </dgm:t>
    </dgm:pt>
    <dgm:pt modelId="{FC42787D-476E-424E-A730-CF519784F681}" type="pres">
      <dgm:prSet presAssocID="{B9A65B48-89BE-451C-B80B-7D8B1887CA39}" presName="sibTrans" presStyleLbl="sibTrans2D1" presStyleIdx="1" presStyleCnt="3"/>
      <dgm:spPr/>
      <dgm:t>
        <a:bodyPr/>
        <a:lstStyle/>
        <a:p>
          <a:endParaRPr lang="en-US"/>
        </a:p>
      </dgm:t>
    </dgm:pt>
    <dgm:pt modelId="{725FFC74-FF22-4392-8E67-C324C578CDD0}" type="pres">
      <dgm:prSet presAssocID="{B9A65B48-89BE-451C-B80B-7D8B1887CA39}" presName="connectorText" presStyleLbl="sibTrans2D1" presStyleIdx="1" presStyleCnt="3"/>
      <dgm:spPr/>
      <dgm:t>
        <a:bodyPr/>
        <a:lstStyle/>
        <a:p>
          <a:endParaRPr lang="en-US"/>
        </a:p>
      </dgm:t>
    </dgm:pt>
    <dgm:pt modelId="{4295A689-018D-440D-8AF6-0F3E1133F201}" type="pres">
      <dgm:prSet presAssocID="{419C7593-5A0C-46C2-B1EA-7A4EF0EBEB93}" presName="node" presStyleLbl="node1" presStyleIdx="2" presStyleCnt="4">
        <dgm:presLayoutVars>
          <dgm:bulletEnabled val="1"/>
        </dgm:presLayoutVars>
      </dgm:prSet>
      <dgm:spPr/>
      <dgm:t>
        <a:bodyPr/>
        <a:lstStyle/>
        <a:p>
          <a:endParaRPr lang="en-US"/>
        </a:p>
      </dgm:t>
    </dgm:pt>
    <dgm:pt modelId="{C81A9DEA-8A69-4097-BB34-56F55C0402D8}" type="pres">
      <dgm:prSet presAssocID="{6A150AF6-7AC6-4D57-8511-D2526EDE1814}" presName="sibTrans" presStyleLbl="sibTrans2D1" presStyleIdx="2" presStyleCnt="3"/>
      <dgm:spPr/>
      <dgm:t>
        <a:bodyPr/>
        <a:lstStyle/>
        <a:p>
          <a:endParaRPr lang="en-US"/>
        </a:p>
      </dgm:t>
    </dgm:pt>
    <dgm:pt modelId="{6FD42FBF-C2CD-4F1A-83AC-A15053111483}" type="pres">
      <dgm:prSet presAssocID="{6A150AF6-7AC6-4D57-8511-D2526EDE1814}" presName="connectorText" presStyleLbl="sibTrans2D1" presStyleIdx="2" presStyleCnt="3"/>
      <dgm:spPr/>
      <dgm:t>
        <a:bodyPr/>
        <a:lstStyle/>
        <a:p>
          <a:endParaRPr lang="en-US"/>
        </a:p>
      </dgm:t>
    </dgm:pt>
    <dgm:pt modelId="{E111900C-7FD9-40AD-A964-DA71C834DAC2}" type="pres">
      <dgm:prSet presAssocID="{6887CEC5-267E-4342-9C54-A964A38D4A4D}" presName="node" presStyleLbl="node1" presStyleIdx="3" presStyleCnt="4">
        <dgm:presLayoutVars>
          <dgm:bulletEnabled val="1"/>
        </dgm:presLayoutVars>
      </dgm:prSet>
      <dgm:spPr/>
      <dgm:t>
        <a:bodyPr/>
        <a:lstStyle/>
        <a:p>
          <a:endParaRPr lang="en-US"/>
        </a:p>
      </dgm:t>
    </dgm:pt>
  </dgm:ptLst>
  <dgm:cxnLst>
    <dgm:cxn modelId="{36CA5B97-8A1C-4D63-8F06-A5206ADB6AAB}" type="presOf" srcId="{B9A65B48-89BE-451C-B80B-7D8B1887CA39}" destId="{725FFC74-FF22-4392-8E67-C324C578CDD0}" srcOrd="1" destOrd="0" presId="urn:microsoft.com/office/officeart/2005/8/layout/process1"/>
    <dgm:cxn modelId="{E1C673FD-0895-4F82-BCC7-F559F919415D}" srcId="{9163E031-3021-4B58-8861-C8D2921B52FA}" destId="{419C7593-5A0C-46C2-B1EA-7A4EF0EBEB93}" srcOrd="2" destOrd="0" parTransId="{23BBB093-0749-4C44-988C-3FD33BF8BF2E}" sibTransId="{6A150AF6-7AC6-4D57-8511-D2526EDE1814}"/>
    <dgm:cxn modelId="{623B5FE6-7792-4B56-BCA1-59079CF04866}" type="presOf" srcId="{8BAD228D-80CE-4C2D-B3B8-A2E08758DCAD}" destId="{53740688-55F2-4CBA-9C77-5847F718B070}" srcOrd="0" destOrd="0" presId="urn:microsoft.com/office/officeart/2005/8/layout/process1"/>
    <dgm:cxn modelId="{D05228B6-DD6D-479B-9F80-508116675910}" srcId="{9163E031-3021-4B58-8861-C8D2921B52FA}" destId="{6887CEC5-267E-4342-9C54-A964A38D4A4D}" srcOrd="3" destOrd="0" parTransId="{38E6499E-EE11-46F4-9AB1-0E54C3F610DE}" sibTransId="{99FE3685-1EC3-4D7A-A8AA-B7C7AE1190D5}"/>
    <dgm:cxn modelId="{A63441E8-DBDB-42AC-AA4C-6B3B65278760}" type="presOf" srcId="{9163E031-3021-4B58-8861-C8D2921B52FA}" destId="{738D1865-8A50-418D-B308-9B88456D173A}" srcOrd="0" destOrd="0" presId="urn:microsoft.com/office/officeart/2005/8/layout/process1"/>
    <dgm:cxn modelId="{94C30FEA-D75A-4406-BB07-A83A33C9122C}" type="presOf" srcId="{E5271F08-4779-49F2-817C-BAB6A0915C3C}" destId="{505EBC1D-D093-478D-8B44-3DC24651B22B}" srcOrd="1" destOrd="0" presId="urn:microsoft.com/office/officeart/2005/8/layout/process1"/>
    <dgm:cxn modelId="{C89513C8-6C64-409D-805A-6CF577F06D76}" type="presOf" srcId="{6A150AF6-7AC6-4D57-8511-D2526EDE1814}" destId="{C81A9DEA-8A69-4097-BB34-56F55C0402D8}" srcOrd="0" destOrd="0" presId="urn:microsoft.com/office/officeart/2005/8/layout/process1"/>
    <dgm:cxn modelId="{B6894DB1-D32F-4243-BD01-A93420D612A8}" srcId="{9163E031-3021-4B58-8861-C8D2921B52FA}" destId="{8BAD228D-80CE-4C2D-B3B8-A2E08758DCAD}" srcOrd="1" destOrd="0" parTransId="{6BEC1126-691F-470A-8174-AA1DF3076EDE}" sibTransId="{B9A65B48-89BE-451C-B80B-7D8B1887CA39}"/>
    <dgm:cxn modelId="{2416DEEA-F2BE-481E-8E94-1B28176DFA18}" type="presOf" srcId="{419C7593-5A0C-46C2-B1EA-7A4EF0EBEB93}" destId="{4295A689-018D-440D-8AF6-0F3E1133F201}" srcOrd="0" destOrd="0" presId="urn:microsoft.com/office/officeart/2005/8/layout/process1"/>
    <dgm:cxn modelId="{5291A602-9774-4ABB-A402-E3A922C2CDEE}" type="presOf" srcId="{F0BCE60E-F9B1-491B-9D84-A4366507D39B}" destId="{16ABAA42-A976-45D0-80C9-AF96E0CBD54E}" srcOrd="0" destOrd="0" presId="urn:microsoft.com/office/officeart/2005/8/layout/process1"/>
    <dgm:cxn modelId="{FD8B5A55-42CE-43AB-98F8-84C0BA35556D}" type="presOf" srcId="{6A150AF6-7AC6-4D57-8511-D2526EDE1814}" destId="{6FD42FBF-C2CD-4F1A-83AC-A15053111483}" srcOrd="1" destOrd="0" presId="urn:microsoft.com/office/officeart/2005/8/layout/process1"/>
    <dgm:cxn modelId="{DD23EDC9-A3AF-403B-AC23-D00386E26271}" type="presOf" srcId="{B9A65B48-89BE-451C-B80B-7D8B1887CA39}" destId="{FC42787D-476E-424E-A730-CF519784F681}" srcOrd="0" destOrd="0" presId="urn:microsoft.com/office/officeart/2005/8/layout/process1"/>
    <dgm:cxn modelId="{669FB411-BE4E-45B7-8C3B-06550FD885C5}" type="presOf" srcId="{E5271F08-4779-49F2-817C-BAB6A0915C3C}" destId="{320C49BA-B152-4A8C-91F8-EC899A29DE52}" srcOrd="0" destOrd="0" presId="urn:microsoft.com/office/officeart/2005/8/layout/process1"/>
    <dgm:cxn modelId="{057C4469-7F34-4D82-AAFC-363E3A3EB85B}" type="presOf" srcId="{6887CEC5-267E-4342-9C54-A964A38D4A4D}" destId="{E111900C-7FD9-40AD-A964-DA71C834DAC2}" srcOrd="0" destOrd="0" presId="urn:microsoft.com/office/officeart/2005/8/layout/process1"/>
    <dgm:cxn modelId="{651DC1D7-62F0-4AB2-9B7C-C0EB8BF16F1F}" srcId="{9163E031-3021-4B58-8861-C8D2921B52FA}" destId="{F0BCE60E-F9B1-491B-9D84-A4366507D39B}" srcOrd="0" destOrd="0" parTransId="{13808AEE-FCF1-4165-BF74-168DFBDC017C}" sibTransId="{E5271F08-4779-49F2-817C-BAB6A0915C3C}"/>
    <dgm:cxn modelId="{E6E6BA88-21DE-4B42-9C94-2E1F76B4DECD}" type="presParOf" srcId="{738D1865-8A50-418D-B308-9B88456D173A}" destId="{16ABAA42-A976-45D0-80C9-AF96E0CBD54E}" srcOrd="0" destOrd="0" presId="urn:microsoft.com/office/officeart/2005/8/layout/process1"/>
    <dgm:cxn modelId="{30327640-38EB-437C-BD96-A0A380376644}" type="presParOf" srcId="{738D1865-8A50-418D-B308-9B88456D173A}" destId="{320C49BA-B152-4A8C-91F8-EC899A29DE52}" srcOrd="1" destOrd="0" presId="urn:microsoft.com/office/officeart/2005/8/layout/process1"/>
    <dgm:cxn modelId="{B6AA75DE-E9E2-4EA8-AD12-42967A81A90F}" type="presParOf" srcId="{320C49BA-B152-4A8C-91F8-EC899A29DE52}" destId="{505EBC1D-D093-478D-8B44-3DC24651B22B}" srcOrd="0" destOrd="0" presId="urn:microsoft.com/office/officeart/2005/8/layout/process1"/>
    <dgm:cxn modelId="{8235848E-C323-408A-B9C3-165B45974397}" type="presParOf" srcId="{738D1865-8A50-418D-B308-9B88456D173A}" destId="{53740688-55F2-4CBA-9C77-5847F718B070}" srcOrd="2" destOrd="0" presId="urn:microsoft.com/office/officeart/2005/8/layout/process1"/>
    <dgm:cxn modelId="{1AEE0890-DC4B-4478-923B-FDB2AFF525CC}" type="presParOf" srcId="{738D1865-8A50-418D-B308-9B88456D173A}" destId="{FC42787D-476E-424E-A730-CF519784F681}" srcOrd="3" destOrd="0" presId="urn:microsoft.com/office/officeart/2005/8/layout/process1"/>
    <dgm:cxn modelId="{628CA3EB-75D4-4562-967E-E2014778C5C8}" type="presParOf" srcId="{FC42787D-476E-424E-A730-CF519784F681}" destId="{725FFC74-FF22-4392-8E67-C324C578CDD0}" srcOrd="0" destOrd="0" presId="urn:microsoft.com/office/officeart/2005/8/layout/process1"/>
    <dgm:cxn modelId="{671E8B97-99DE-4B7B-908E-7F230E5B9FC3}" type="presParOf" srcId="{738D1865-8A50-418D-B308-9B88456D173A}" destId="{4295A689-018D-440D-8AF6-0F3E1133F201}" srcOrd="4" destOrd="0" presId="urn:microsoft.com/office/officeart/2005/8/layout/process1"/>
    <dgm:cxn modelId="{4D18D86B-E0C0-4B3F-BD97-9E294BD4BB21}" type="presParOf" srcId="{738D1865-8A50-418D-B308-9B88456D173A}" destId="{C81A9DEA-8A69-4097-BB34-56F55C0402D8}" srcOrd="5" destOrd="0" presId="urn:microsoft.com/office/officeart/2005/8/layout/process1"/>
    <dgm:cxn modelId="{D8358B76-494B-4947-B90A-EA55CDBB5FF7}" type="presParOf" srcId="{C81A9DEA-8A69-4097-BB34-56F55C0402D8}" destId="{6FD42FBF-C2CD-4F1A-83AC-A15053111483}" srcOrd="0" destOrd="0" presId="urn:microsoft.com/office/officeart/2005/8/layout/process1"/>
    <dgm:cxn modelId="{62FDD49A-C4D2-4FA5-B5BE-922A77877C02}" type="presParOf" srcId="{738D1865-8A50-418D-B308-9B88456D173A}" destId="{E111900C-7FD9-40AD-A964-DA71C834DAC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75C4F-11A2-48F5-8902-B0D9E57E815C}" type="doc">
      <dgm:prSet loTypeId="urn:microsoft.com/office/officeart/2005/8/layout/process1" loCatId="Inbox" qsTypeId="urn:microsoft.com/office/officeart/2005/8/quickstyle/simple4" qsCatId="simple" csTypeId="urn:microsoft.com/office/officeart/2005/8/colors/ColorSchemeForSuggestions" csCatId="other" phldr="1"/>
      <dgm:spPr/>
      <dgm:t>
        <a:bodyPr/>
        <a:lstStyle/>
        <a:p>
          <a:endParaRPr lang="en-US"/>
        </a:p>
      </dgm:t>
    </dgm:pt>
    <dgm:pt modelId="{F9DBAE27-AED5-48CB-AF61-46910F7711BD}">
      <dgm:prSet custT="1"/>
      <dgm:spPr/>
      <dgm:t>
        <a:bodyPr/>
        <a:lstStyle/>
        <a:p>
          <a:pPr algn="l"/>
          <a:r>
            <a:rPr lang="en-US" sz="1600" dirty="0"/>
            <a:t>An effective guard must . . .</a:t>
          </a:r>
        </a:p>
        <a:p>
          <a:pPr algn="l"/>
          <a:r>
            <a:rPr lang="en-US" sz="1600" u="sng" dirty="0"/>
            <a:t>Prevent contact</a:t>
          </a:r>
          <a:r>
            <a:rPr lang="en-US" sz="1600" dirty="0"/>
            <a:t>:  The safeguard must prevent hands, arms, or any part of a worker's body or clothing from making contact with dangerous moving parts. A good safeguarding system eliminates the possibility of the operator or other workers placing any part of their bodies near hazardous moving parts. </a:t>
          </a:r>
        </a:p>
        <a:p>
          <a:pPr algn="l"/>
          <a:r>
            <a:rPr lang="en-US" sz="1600" u="sng" dirty="0"/>
            <a:t>Secured &amp; well-constructed</a:t>
          </a:r>
          <a:r>
            <a:rPr lang="en-US" sz="1600" dirty="0"/>
            <a:t>:  Workers should not be able to easily remove or tamper with the safeguard, because a safeguard that can easily be made ineffective is no safeguard at all. They must be firmly secured to the machine. Guards should be made of durable material that will withstand the conditions of normal use. They may be constructed of sheet metal, screen, wire cloth, bars, plastic, or any other material that is substantial enough to withstand whatever impact it may receive and to endure prolonged use. P</a:t>
          </a:r>
        </a:p>
        <a:p>
          <a:pPr algn="l"/>
          <a:r>
            <a:rPr lang="en-US" sz="1600" u="sng" dirty="0"/>
            <a:t>Protect from falling objects/contain the hazard</a:t>
          </a:r>
          <a:r>
            <a:rPr lang="en-US" sz="1600" dirty="0"/>
            <a:t>:  The safeguard should ensure that no objects can fall into moving parts. A small tool which is dropped into a cycling machine could easily become a projectile that could strike and injure someone.</a:t>
          </a:r>
        </a:p>
      </dgm:t>
    </dgm:pt>
    <dgm:pt modelId="{2A260793-EB0B-4C92-86F5-7265EB387BBB}" type="parTrans" cxnId="{9D0299A9-C787-41EA-95CD-1175BC1CDDFF}">
      <dgm:prSet/>
      <dgm:spPr/>
      <dgm:t>
        <a:bodyPr/>
        <a:lstStyle/>
        <a:p>
          <a:endParaRPr lang="en-US"/>
        </a:p>
      </dgm:t>
    </dgm:pt>
    <dgm:pt modelId="{5405C1BD-A047-4765-8A47-D37FCE65F5D7}" type="sibTrans" cxnId="{9D0299A9-C787-41EA-95CD-1175BC1CDDFF}">
      <dgm:prSet/>
      <dgm:spPr/>
      <dgm:t>
        <a:bodyPr/>
        <a:lstStyle/>
        <a:p>
          <a:endParaRPr lang="en-US"/>
        </a:p>
      </dgm:t>
    </dgm:pt>
    <dgm:pt modelId="{4286AAA8-0A75-4D77-BD81-67249A1EE735}" type="pres">
      <dgm:prSet presAssocID="{2AD75C4F-11A2-48F5-8902-B0D9E57E815C}" presName="Name0" presStyleCnt="0">
        <dgm:presLayoutVars>
          <dgm:dir/>
          <dgm:resizeHandles val="exact"/>
        </dgm:presLayoutVars>
      </dgm:prSet>
      <dgm:spPr/>
      <dgm:t>
        <a:bodyPr/>
        <a:lstStyle/>
        <a:p>
          <a:endParaRPr lang="en-US"/>
        </a:p>
      </dgm:t>
    </dgm:pt>
    <dgm:pt modelId="{A8D33032-884A-4FC2-ADDB-8C7E44951AB2}" type="pres">
      <dgm:prSet presAssocID="{F9DBAE27-AED5-48CB-AF61-46910F7711BD}" presName="node" presStyleLbl="node1" presStyleIdx="0" presStyleCnt="1">
        <dgm:presLayoutVars>
          <dgm:bulletEnabled val="1"/>
        </dgm:presLayoutVars>
      </dgm:prSet>
      <dgm:spPr/>
      <dgm:t>
        <a:bodyPr/>
        <a:lstStyle/>
        <a:p>
          <a:endParaRPr lang="en-US"/>
        </a:p>
      </dgm:t>
    </dgm:pt>
  </dgm:ptLst>
  <dgm:cxnLst>
    <dgm:cxn modelId="{753958F3-DAE7-4A75-A8E7-02A8B83094A6}" type="presOf" srcId="{2AD75C4F-11A2-48F5-8902-B0D9E57E815C}" destId="{4286AAA8-0A75-4D77-BD81-67249A1EE735}" srcOrd="0" destOrd="0" presId="urn:microsoft.com/office/officeart/2005/8/layout/process1"/>
    <dgm:cxn modelId="{9D0299A9-C787-41EA-95CD-1175BC1CDDFF}" srcId="{2AD75C4F-11A2-48F5-8902-B0D9E57E815C}" destId="{F9DBAE27-AED5-48CB-AF61-46910F7711BD}" srcOrd="0" destOrd="0" parTransId="{2A260793-EB0B-4C92-86F5-7265EB387BBB}" sibTransId="{5405C1BD-A047-4765-8A47-D37FCE65F5D7}"/>
    <dgm:cxn modelId="{13041FEF-EA16-48D3-A699-FC8C49378FA5}" type="presOf" srcId="{F9DBAE27-AED5-48CB-AF61-46910F7711BD}" destId="{A8D33032-884A-4FC2-ADDB-8C7E44951AB2}" srcOrd="0" destOrd="0" presId="urn:microsoft.com/office/officeart/2005/8/layout/process1"/>
    <dgm:cxn modelId="{7C36C298-39FC-4AFD-8B28-0C8415CD1D1D}" type="presParOf" srcId="{4286AAA8-0A75-4D77-BD81-67249A1EE735}" destId="{A8D33032-884A-4FC2-ADDB-8C7E44951AB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D75C4F-11A2-48F5-8902-B0D9E57E815C}" type="doc">
      <dgm:prSet loTypeId="urn:microsoft.com/office/officeart/2005/8/layout/process1" loCatId="Inbox" qsTypeId="urn:microsoft.com/office/officeart/2005/8/quickstyle/simple4" qsCatId="simple" csTypeId="urn:microsoft.com/office/officeart/2005/8/colors/ColorSchemeForSuggestions" csCatId="other" phldr="1"/>
      <dgm:spPr/>
      <dgm:t>
        <a:bodyPr/>
        <a:lstStyle/>
        <a:p>
          <a:endParaRPr lang="en-US"/>
        </a:p>
      </dgm:t>
    </dgm:pt>
    <dgm:pt modelId="{F9DBAE27-AED5-48CB-AF61-46910F7711BD}">
      <dgm:prSet custT="1"/>
      <dgm:spPr/>
      <dgm:t>
        <a:bodyPr/>
        <a:lstStyle/>
        <a:p>
          <a:pPr algn="l"/>
          <a:r>
            <a:rPr lang="en-US" sz="1700" dirty="0"/>
            <a:t>An effective guard must . . .</a:t>
          </a:r>
          <a:r>
            <a:rPr lang="en-US" sz="1700" u="sng" dirty="0">
              <a:latin typeface="Arial" charset="0"/>
            </a:rPr>
            <a:t> </a:t>
          </a:r>
        </a:p>
        <a:p>
          <a:pPr algn="l"/>
          <a:r>
            <a:rPr lang="en-US" sz="1600" u="sng" dirty="0">
              <a:latin typeface="+mn-lt"/>
            </a:rPr>
            <a:t>Create no new hazards</a:t>
          </a:r>
          <a:r>
            <a:rPr lang="en-US" sz="1600" dirty="0">
              <a:latin typeface="+mn-lt"/>
            </a:rPr>
            <a:t>:  A safeguard defeats its own purpose if it creates a hazard of its own such as a shear point, a jagged edge, or an unfinished surface which can cause a laceration or creates a pinch point between the guard and moving machine parts. The edges of guards, for instance, should be rolled or bolted in such a way that they eliminate sharp edges.</a:t>
          </a:r>
        </a:p>
        <a:p>
          <a:pPr algn="l">
            <a:buNone/>
          </a:pPr>
          <a:r>
            <a:rPr lang="en-US" sz="1600" u="sng" dirty="0">
              <a:latin typeface="+mn-lt"/>
            </a:rPr>
            <a:t> Create no interference</a:t>
          </a:r>
          <a:r>
            <a:rPr lang="en-US" sz="1600" dirty="0">
              <a:latin typeface="+mn-lt"/>
            </a:rPr>
            <a:t>:  Any safeguard which impedes a worker from performing the job quickly and comfortably might soon be overridden or disregarded. Proper safeguarding can actually enhance efficiency since it can relieve the worker's apprehensions about injury.</a:t>
          </a:r>
        </a:p>
        <a:p>
          <a:pPr algn="l">
            <a:buNone/>
          </a:pPr>
          <a:r>
            <a:rPr lang="en-US" sz="1600" u="sng" dirty="0">
              <a:latin typeface="+mn-lt"/>
            </a:rPr>
            <a:t> Allow safe lubrication</a:t>
          </a:r>
          <a:r>
            <a:rPr lang="en-US" sz="1600" dirty="0">
              <a:latin typeface="+mn-lt"/>
            </a:rPr>
            <a:t>: If possible, one should be able to lubricate the machine without removing the safeguards. Locating oil reservoirs outside the guard, with a line leading to the lubrication point, will reduce the need for the operator or maintenance worker to enter the hazardous area.</a:t>
          </a:r>
        </a:p>
      </dgm:t>
    </dgm:pt>
    <dgm:pt modelId="{2A260793-EB0B-4C92-86F5-7265EB387BBB}" type="parTrans" cxnId="{9D0299A9-C787-41EA-95CD-1175BC1CDDFF}">
      <dgm:prSet/>
      <dgm:spPr/>
      <dgm:t>
        <a:bodyPr/>
        <a:lstStyle/>
        <a:p>
          <a:endParaRPr lang="en-US"/>
        </a:p>
      </dgm:t>
    </dgm:pt>
    <dgm:pt modelId="{5405C1BD-A047-4765-8A47-D37FCE65F5D7}" type="sibTrans" cxnId="{9D0299A9-C787-41EA-95CD-1175BC1CDDFF}">
      <dgm:prSet/>
      <dgm:spPr/>
      <dgm:t>
        <a:bodyPr/>
        <a:lstStyle/>
        <a:p>
          <a:endParaRPr lang="en-US"/>
        </a:p>
      </dgm:t>
    </dgm:pt>
    <dgm:pt modelId="{4286AAA8-0A75-4D77-BD81-67249A1EE735}" type="pres">
      <dgm:prSet presAssocID="{2AD75C4F-11A2-48F5-8902-B0D9E57E815C}" presName="Name0" presStyleCnt="0">
        <dgm:presLayoutVars>
          <dgm:dir/>
          <dgm:resizeHandles val="exact"/>
        </dgm:presLayoutVars>
      </dgm:prSet>
      <dgm:spPr/>
      <dgm:t>
        <a:bodyPr/>
        <a:lstStyle/>
        <a:p>
          <a:endParaRPr lang="en-US"/>
        </a:p>
      </dgm:t>
    </dgm:pt>
    <dgm:pt modelId="{A8D33032-884A-4FC2-ADDB-8C7E44951AB2}" type="pres">
      <dgm:prSet presAssocID="{F9DBAE27-AED5-48CB-AF61-46910F7711BD}" presName="node" presStyleLbl="node1" presStyleIdx="0" presStyleCnt="1">
        <dgm:presLayoutVars>
          <dgm:bulletEnabled val="1"/>
        </dgm:presLayoutVars>
      </dgm:prSet>
      <dgm:spPr/>
      <dgm:t>
        <a:bodyPr/>
        <a:lstStyle/>
        <a:p>
          <a:endParaRPr lang="en-US"/>
        </a:p>
      </dgm:t>
    </dgm:pt>
  </dgm:ptLst>
  <dgm:cxnLst>
    <dgm:cxn modelId="{753958F3-DAE7-4A75-A8E7-02A8B83094A6}" type="presOf" srcId="{2AD75C4F-11A2-48F5-8902-B0D9E57E815C}" destId="{4286AAA8-0A75-4D77-BD81-67249A1EE735}" srcOrd="0" destOrd="0" presId="urn:microsoft.com/office/officeart/2005/8/layout/process1"/>
    <dgm:cxn modelId="{9D0299A9-C787-41EA-95CD-1175BC1CDDFF}" srcId="{2AD75C4F-11A2-48F5-8902-B0D9E57E815C}" destId="{F9DBAE27-AED5-48CB-AF61-46910F7711BD}" srcOrd="0" destOrd="0" parTransId="{2A260793-EB0B-4C92-86F5-7265EB387BBB}" sibTransId="{5405C1BD-A047-4765-8A47-D37FCE65F5D7}"/>
    <dgm:cxn modelId="{13041FEF-EA16-48D3-A699-FC8C49378FA5}" type="presOf" srcId="{F9DBAE27-AED5-48CB-AF61-46910F7711BD}" destId="{A8D33032-884A-4FC2-ADDB-8C7E44951AB2}" srcOrd="0" destOrd="0" presId="urn:microsoft.com/office/officeart/2005/8/layout/process1"/>
    <dgm:cxn modelId="{7C36C298-39FC-4AFD-8B28-0C8415CD1D1D}" type="presParOf" srcId="{4286AAA8-0A75-4D77-BD81-67249A1EE735}" destId="{A8D33032-884A-4FC2-ADDB-8C7E44951AB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6D9C6F-AFB5-4293-BEC0-B3699A8E12FA}" type="doc">
      <dgm:prSet loTypeId="urn:microsoft.com/office/officeart/2005/8/layout/hierarchy2" loCatId="Inbox" qsTypeId="urn:microsoft.com/office/officeart/2005/8/quickstyle/simple4" qsCatId="simple" csTypeId="urn:microsoft.com/office/officeart/2005/8/colors/accent1_2" csCatId="accent1" phldr="1"/>
      <dgm:spPr/>
      <dgm:t>
        <a:bodyPr/>
        <a:lstStyle/>
        <a:p>
          <a:endParaRPr lang="en-US"/>
        </a:p>
      </dgm:t>
    </dgm:pt>
    <dgm:pt modelId="{005F1DD8-6345-49F4-A4ED-76FFA6CA704F}">
      <dgm:prSet/>
      <dgm:spPr/>
      <dgm:t>
        <a:bodyPr/>
        <a:lstStyle/>
        <a:p>
          <a:r>
            <a:rPr lang="en-US" dirty="0">
              <a:latin typeface="Arial" charset="0"/>
            </a:rPr>
            <a:t>There is more to machine safeguarding than just guarding machines.  The employer must:</a:t>
          </a:r>
          <a:endParaRPr lang="en-US" dirty="0"/>
        </a:p>
      </dgm:t>
    </dgm:pt>
    <dgm:pt modelId="{AB450A54-31E1-42BC-A29F-C9603DA2A5F8}" type="parTrans" cxnId="{04DDB5A3-75B7-4993-AB2C-00B7904A489E}">
      <dgm:prSet/>
      <dgm:spPr/>
      <dgm:t>
        <a:bodyPr/>
        <a:lstStyle/>
        <a:p>
          <a:endParaRPr lang="en-US"/>
        </a:p>
      </dgm:t>
    </dgm:pt>
    <dgm:pt modelId="{95BB7BB2-7872-4A13-A74B-1634CD9F40BC}" type="sibTrans" cxnId="{04DDB5A3-75B7-4993-AB2C-00B7904A489E}">
      <dgm:prSet/>
      <dgm:spPr/>
      <dgm:t>
        <a:bodyPr/>
        <a:lstStyle/>
        <a:p>
          <a:endParaRPr lang="en-US"/>
        </a:p>
      </dgm:t>
    </dgm:pt>
    <dgm:pt modelId="{421A80AC-C24B-4749-A239-F11ED49F6BD1}">
      <dgm:prSet/>
      <dgm:spPr/>
      <dgm:t>
        <a:bodyPr/>
        <a:lstStyle/>
        <a:p>
          <a:r>
            <a:rPr lang="en-US"/>
            <a:t>Ensure that employees are trained to do the job,</a:t>
          </a:r>
        </a:p>
      </dgm:t>
    </dgm:pt>
    <dgm:pt modelId="{FCDE1D09-8794-4814-8CB5-15F601F76233}" type="parTrans" cxnId="{44F6BA1D-F444-42A4-93CD-629190B3998C}">
      <dgm:prSet/>
      <dgm:spPr/>
      <dgm:t>
        <a:bodyPr/>
        <a:lstStyle/>
        <a:p>
          <a:endParaRPr lang="en-US"/>
        </a:p>
      </dgm:t>
    </dgm:pt>
    <dgm:pt modelId="{BD7FD73D-1DCA-48AA-BE8D-883D3B18C5E6}" type="sibTrans" cxnId="{44F6BA1D-F444-42A4-93CD-629190B3998C}">
      <dgm:prSet/>
      <dgm:spPr/>
      <dgm:t>
        <a:bodyPr/>
        <a:lstStyle/>
        <a:p>
          <a:endParaRPr lang="en-US"/>
        </a:p>
      </dgm:t>
    </dgm:pt>
    <dgm:pt modelId="{30DF4873-0BCE-4EAE-8BF1-BFA000FE26E3}">
      <dgm:prSet/>
      <dgm:spPr/>
      <dgm:t>
        <a:bodyPr/>
        <a:lstStyle/>
        <a:p>
          <a:r>
            <a:rPr lang="en-US"/>
            <a:t>Ensure that employees wears personal protective equipment to protect against other hazards,</a:t>
          </a:r>
        </a:p>
      </dgm:t>
    </dgm:pt>
    <dgm:pt modelId="{B0CA5AB5-C073-4C21-A613-FD820984CAF4}" type="parTrans" cxnId="{A17E0158-05C7-4742-923F-FC219F921F22}">
      <dgm:prSet/>
      <dgm:spPr/>
      <dgm:t>
        <a:bodyPr/>
        <a:lstStyle/>
        <a:p>
          <a:endParaRPr lang="en-US"/>
        </a:p>
      </dgm:t>
    </dgm:pt>
    <dgm:pt modelId="{9B5840F9-3E37-4777-ACB0-B46D5E7AC28F}" type="sibTrans" cxnId="{A17E0158-05C7-4742-923F-FC219F921F22}">
      <dgm:prSet/>
      <dgm:spPr/>
      <dgm:t>
        <a:bodyPr/>
        <a:lstStyle/>
        <a:p>
          <a:endParaRPr lang="en-US"/>
        </a:p>
      </dgm:t>
    </dgm:pt>
    <dgm:pt modelId="{26A9C11A-FAFF-4864-BD3C-C22219DCB829}">
      <dgm:prSet/>
      <dgm:spPr/>
      <dgm:t>
        <a:bodyPr/>
        <a:lstStyle/>
        <a:p>
          <a:r>
            <a:rPr lang="en-US"/>
            <a:t>Establish safe operating procedures,</a:t>
          </a:r>
        </a:p>
      </dgm:t>
    </dgm:pt>
    <dgm:pt modelId="{F81F129C-F862-4902-8B8A-2F8551BA3882}" type="parTrans" cxnId="{7F4FB059-9824-4881-A25E-CE29CB2873DF}">
      <dgm:prSet/>
      <dgm:spPr/>
      <dgm:t>
        <a:bodyPr/>
        <a:lstStyle/>
        <a:p>
          <a:endParaRPr lang="en-US"/>
        </a:p>
      </dgm:t>
    </dgm:pt>
    <dgm:pt modelId="{1824832F-B9DA-402D-94A9-2056850170C0}" type="sibTrans" cxnId="{7F4FB059-9824-4881-A25E-CE29CB2873DF}">
      <dgm:prSet/>
      <dgm:spPr/>
      <dgm:t>
        <a:bodyPr/>
        <a:lstStyle/>
        <a:p>
          <a:endParaRPr lang="en-US"/>
        </a:p>
      </dgm:t>
    </dgm:pt>
    <dgm:pt modelId="{63E653F9-C01F-4013-B41B-3A2530B5211E}">
      <dgm:prSet/>
      <dgm:spPr/>
      <dgm:t>
        <a:bodyPr/>
        <a:lstStyle/>
        <a:p>
          <a:r>
            <a:rPr lang="en-US"/>
            <a:t>Supervise to ensure compliance with company rules.</a:t>
          </a:r>
        </a:p>
      </dgm:t>
    </dgm:pt>
    <dgm:pt modelId="{3C71490A-4C45-45A2-840E-B58EB44603A3}" type="parTrans" cxnId="{7576B960-920E-465E-873E-ED96A7464D0D}">
      <dgm:prSet/>
      <dgm:spPr/>
      <dgm:t>
        <a:bodyPr/>
        <a:lstStyle/>
        <a:p>
          <a:endParaRPr lang="en-US"/>
        </a:p>
      </dgm:t>
    </dgm:pt>
    <dgm:pt modelId="{C19732F8-B5A6-4A10-B1C3-A05FD060125F}" type="sibTrans" cxnId="{7576B960-920E-465E-873E-ED96A7464D0D}">
      <dgm:prSet/>
      <dgm:spPr/>
      <dgm:t>
        <a:bodyPr/>
        <a:lstStyle/>
        <a:p>
          <a:endParaRPr lang="en-US"/>
        </a:p>
      </dgm:t>
    </dgm:pt>
    <dgm:pt modelId="{A79A7455-C89D-4CC4-9A5A-3FD99A8943BB}" type="pres">
      <dgm:prSet presAssocID="{C46D9C6F-AFB5-4293-BEC0-B3699A8E12FA}" presName="diagram" presStyleCnt="0">
        <dgm:presLayoutVars>
          <dgm:chPref val="1"/>
          <dgm:dir/>
          <dgm:animOne val="branch"/>
          <dgm:animLvl val="lvl"/>
          <dgm:resizeHandles val="exact"/>
        </dgm:presLayoutVars>
      </dgm:prSet>
      <dgm:spPr/>
      <dgm:t>
        <a:bodyPr/>
        <a:lstStyle/>
        <a:p>
          <a:endParaRPr lang="en-US"/>
        </a:p>
      </dgm:t>
    </dgm:pt>
    <dgm:pt modelId="{46A0368F-E8AF-4214-A17B-1C60E20E0647}" type="pres">
      <dgm:prSet presAssocID="{005F1DD8-6345-49F4-A4ED-76FFA6CA704F}" presName="root1" presStyleCnt="0"/>
      <dgm:spPr/>
    </dgm:pt>
    <dgm:pt modelId="{F16AA943-0B4E-4A03-82D6-D1D359169FD9}" type="pres">
      <dgm:prSet presAssocID="{005F1DD8-6345-49F4-A4ED-76FFA6CA704F}" presName="LevelOneTextNode" presStyleLbl="node0" presStyleIdx="0" presStyleCnt="1">
        <dgm:presLayoutVars>
          <dgm:chPref val="3"/>
        </dgm:presLayoutVars>
      </dgm:prSet>
      <dgm:spPr/>
      <dgm:t>
        <a:bodyPr/>
        <a:lstStyle/>
        <a:p>
          <a:endParaRPr lang="en-US"/>
        </a:p>
      </dgm:t>
    </dgm:pt>
    <dgm:pt modelId="{C1ED15D6-4D5B-41AC-8AA5-39903AA803D9}" type="pres">
      <dgm:prSet presAssocID="{005F1DD8-6345-49F4-A4ED-76FFA6CA704F}" presName="level2hierChild" presStyleCnt="0"/>
      <dgm:spPr/>
    </dgm:pt>
    <dgm:pt modelId="{8C27BCAF-47C9-4C8D-81BF-1D7E1425B321}" type="pres">
      <dgm:prSet presAssocID="{FCDE1D09-8794-4814-8CB5-15F601F76233}" presName="conn2-1" presStyleLbl="parChTrans1D2" presStyleIdx="0" presStyleCnt="4"/>
      <dgm:spPr/>
      <dgm:t>
        <a:bodyPr/>
        <a:lstStyle/>
        <a:p>
          <a:endParaRPr lang="en-US"/>
        </a:p>
      </dgm:t>
    </dgm:pt>
    <dgm:pt modelId="{9D876B9F-E0DA-4CF4-AE14-90B002343BE8}" type="pres">
      <dgm:prSet presAssocID="{FCDE1D09-8794-4814-8CB5-15F601F76233}" presName="connTx" presStyleLbl="parChTrans1D2" presStyleIdx="0" presStyleCnt="4"/>
      <dgm:spPr/>
      <dgm:t>
        <a:bodyPr/>
        <a:lstStyle/>
        <a:p>
          <a:endParaRPr lang="en-US"/>
        </a:p>
      </dgm:t>
    </dgm:pt>
    <dgm:pt modelId="{4849BE92-5753-4495-AA55-83757453704F}" type="pres">
      <dgm:prSet presAssocID="{421A80AC-C24B-4749-A239-F11ED49F6BD1}" presName="root2" presStyleCnt="0"/>
      <dgm:spPr/>
    </dgm:pt>
    <dgm:pt modelId="{86075A2B-2F0F-4569-B4A5-7BAABF79F7FC}" type="pres">
      <dgm:prSet presAssocID="{421A80AC-C24B-4749-A239-F11ED49F6BD1}" presName="LevelTwoTextNode" presStyleLbl="node2" presStyleIdx="0" presStyleCnt="4">
        <dgm:presLayoutVars>
          <dgm:chPref val="3"/>
        </dgm:presLayoutVars>
      </dgm:prSet>
      <dgm:spPr/>
      <dgm:t>
        <a:bodyPr/>
        <a:lstStyle/>
        <a:p>
          <a:endParaRPr lang="en-US"/>
        </a:p>
      </dgm:t>
    </dgm:pt>
    <dgm:pt modelId="{80B87391-7BA3-4C07-AE22-78CAD1827D5D}" type="pres">
      <dgm:prSet presAssocID="{421A80AC-C24B-4749-A239-F11ED49F6BD1}" presName="level3hierChild" presStyleCnt="0"/>
      <dgm:spPr/>
    </dgm:pt>
    <dgm:pt modelId="{523BFA03-5ACE-4D78-A2CD-0C36DC18B6F6}" type="pres">
      <dgm:prSet presAssocID="{B0CA5AB5-C073-4C21-A613-FD820984CAF4}" presName="conn2-1" presStyleLbl="parChTrans1D2" presStyleIdx="1" presStyleCnt="4"/>
      <dgm:spPr/>
      <dgm:t>
        <a:bodyPr/>
        <a:lstStyle/>
        <a:p>
          <a:endParaRPr lang="en-US"/>
        </a:p>
      </dgm:t>
    </dgm:pt>
    <dgm:pt modelId="{5736A15E-E771-40B3-B045-423D95131265}" type="pres">
      <dgm:prSet presAssocID="{B0CA5AB5-C073-4C21-A613-FD820984CAF4}" presName="connTx" presStyleLbl="parChTrans1D2" presStyleIdx="1" presStyleCnt="4"/>
      <dgm:spPr/>
      <dgm:t>
        <a:bodyPr/>
        <a:lstStyle/>
        <a:p>
          <a:endParaRPr lang="en-US"/>
        </a:p>
      </dgm:t>
    </dgm:pt>
    <dgm:pt modelId="{5234A937-6B54-4D86-A985-6C35A0146FB1}" type="pres">
      <dgm:prSet presAssocID="{30DF4873-0BCE-4EAE-8BF1-BFA000FE26E3}" presName="root2" presStyleCnt="0"/>
      <dgm:spPr/>
    </dgm:pt>
    <dgm:pt modelId="{38946919-6C3F-4B2F-8932-CE8DF8D0D309}" type="pres">
      <dgm:prSet presAssocID="{30DF4873-0BCE-4EAE-8BF1-BFA000FE26E3}" presName="LevelTwoTextNode" presStyleLbl="node2" presStyleIdx="1" presStyleCnt="4">
        <dgm:presLayoutVars>
          <dgm:chPref val="3"/>
        </dgm:presLayoutVars>
      </dgm:prSet>
      <dgm:spPr/>
      <dgm:t>
        <a:bodyPr/>
        <a:lstStyle/>
        <a:p>
          <a:endParaRPr lang="en-US"/>
        </a:p>
      </dgm:t>
    </dgm:pt>
    <dgm:pt modelId="{40B896C6-249E-49EF-8631-75D5078AF49F}" type="pres">
      <dgm:prSet presAssocID="{30DF4873-0BCE-4EAE-8BF1-BFA000FE26E3}" presName="level3hierChild" presStyleCnt="0"/>
      <dgm:spPr/>
    </dgm:pt>
    <dgm:pt modelId="{2BECF74D-7A9B-435F-B211-01273189D8EB}" type="pres">
      <dgm:prSet presAssocID="{F81F129C-F862-4902-8B8A-2F8551BA3882}" presName="conn2-1" presStyleLbl="parChTrans1D2" presStyleIdx="2" presStyleCnt="4"/>
      <dgm:spPr/>
      <dgm:t>
        <a:bodyPr/>
        <a:lstStyle/>
        <a:p>
          <a:endParaRPr lang="en-US"/>
        </a:p>
      </dgm:t>
    </dgm:pt>
    <dgm:pt modelId="{1C8247BD-0F7B-4E54-8CBA-8021104A91DE}" type="pres">
      <dgm:prSet presAssocID="{F81F129C-F862-4902-8B8A-2F8551BA3882}" presName="connTx" presStyleLbl="parChTrans1D2" presStyleIdx="2" presStyleCnt="4"/>
      <dgm:spPr/>
      <dgm:t>
        <a:bodyPr/>
        <a:lstStyle/>
        <a:p>
          <a:endParaRPr lang="en-US"/>
        </a:p>
      </dgm:t>
    </dgm:pt>
    <dgm:pt modelId="{1948A5C5-0992-41B6-B0E3-FE243DFF525C}" type="pres">
      <dgm:prSet presAssocID="{26A9C11A-FAFF-4864-BD3C-C22219DCB829}" presName="root2" presStyleCnt="0"/>
      <dgm:spPr/>
    </dgm:pt>
    <dgm:pt modelId="{A3526D11-317F-40B8-B384-AC18EBDA5FDF}" type="pres">
      <dgm:prSet presAssocID="{26A9C11A-FAFF-4864-BD3C-C22219DCB829}" presName="LevelTwoTextNode" presStyleLbl="node2" presStyleIdx="2" presStyleCnt="4">
        <dgm:presLayoutVars>
          <dgm:chPref val="3"/>
        </dgm:presLayoutVars>
      </dgm:prSet>
      <dgm:spPr/>
      <dgm:t>
        <a:bodyPr/>
        <a:lstStyle/>
        <a:p>
          <a:endParaRPr lang="en-US"/>
        </a:p>
      </dgm:t>
    </dgm:pt>
    <dgm:pt modelId="{36238F2B-6E9C-4248-8D8F-076787EA6A49}" type="pres">
      <dgm:prSet presAssocID="{26A9C11A-FAFF-4864-BD3C-C22219DCB829}" presName="level3hierChild" presStyleCnt="0"/>
      <dgm:spPr/>
    </dgm:pt>
    <dgm:pt modelId="{ABF6417D-B46E-4AA7-8A43-2ABA701B242E}" type="pres">
      <dgm:prSet presAssocID="{3C71490A-4C45-45A2-840E-B58EB44603A3}" presName="conn2-1" presStyleLbl="parChTrans1D2" presStyleIdx="3" presStyleCnt="4"/>
      <dgm:spPr/>
      <dgm:t>
        <a:bodyPr/>
        <a:lstStyle/>
        <a:p>
          <a:endParaRPr lang="en-US"/>
        </a:p>
      </dgm:t>
    </dgm:pt>
    <dgm:pt modelId="{23448C20-2D6A-45C0-BFE3-CC963A71FAD7}" type="pres">
      <dgm:prSet presAssocID="{3C71490A-4C45-45A2-840E-B58EB44603A3}" presName="connTx" presStyleLbl="parChTrans1D2" presStyleIdx="3" presStyleCnt="4"/>
      <dgm:spPr/>
      <dgm:t>
        <a:bodyPr/>
        <a:lstStyle/>
        <a:p>
          <a:endParaRPr lang="en-US"/>
        </a:p>
      </dgm:t>
    </dgm:pt>
    <dgm:pt modelId="{9D6DBA53-CE7B-4A9E-8EFC-0563CDA3A476}" type="pres">
      <dgm:prSet presAssocID="{63E653F9-C01F-4013-B41B-3A2530B5211E}" presName="root2" presStyleCnt="0"/>
      <dgm:spPr/>
    </dgm:pt>
    <dgm:pt modelId="{7509DF88-5D62-4B4D-8AB0-9D5AFED6B5F3}" type="pres">
      <dgm:prSet presAssocID="{63E653F9-C01F-4013-B41B-3A2530B5211E}" presName="LevelTwoTextNode" presStyleLbl="node2" presStyleIdx="3" presStyleCnt="4">
        <dgm:presLayoutVars>
          <dgm:chPref val="3"/>
        </dgm:presLayoutVars>
      </dgm:prSet>
      <dgm:spPr/>
      <dgm:t>
        <a:bodyPr/>
        <a:lstStyle/>
        <a:p>
          <a:endParaRPr lang="en-US"/>
        </a:p>
      </dgm:t>
    </dgm:pt>
    <dgm:pt modelId="{97D4D41F-D997-44B2-9FAC-64122951D9A8}" type="pres">
      <dgm:prSet presAssocID="{63E653F9-C01F-4013-B41B-3A2530B5211E}" presName="level3hierChild" presStyleCnt="0"/>
      <dgm:spPr/>
    </dgm:pt>
  </dgm:ptLst>
  <dgm:cxnLst>
    <dgm:cxn modelId="{04DDB5A3-75B7-4993-AB2C-00B7904A489E}" srcId="{C46D9C6F-AFB5-4293-BEC0-B3699A8E12FA}" destId="{005F1DD8-6345-49F4-A4ED-76FFA6CA704F}" srcOrd="0" destOrd="0" parTransId="{AB450A54-31E1-42BC-A29F-C9603DA2A5F8}" sibTransId="{95BB7BB2-7872-4A13-A74B-1634CD9F40BC}"/>
    <dgm:cxn modelId="{8AC54604-2AC1-4379-BD35-9BA1EBD75AD2}" type="presOf" srcId="{F81F129C-F862-4902-8B8A-2F8551BA3882}" destId="{1C8247BD-0F7B-4E54-8CBA-8021104A91DE}" srcOrd="1" destOrd="0" presId="urn:microsoft.com/office/officeart/2005/8/layout/hierarchy2"/>
    <dgm:cxn modelId="{2A5FB7C9-5A20-41A2-BFCD-6B539FBF8236}" type="presOf" srcId="{F81F129C-F862-4902-8B8A-2F8551BA3882}" destId="{2BECF74D-7A9B-435F-B211-01273189D8EB}" srcOrd="0" destOrd="0" presId="urn:microsoft.com/office/officeart/2005/8/layout/hierarchy2"/>
    <dgm:cxn modelId="{E6D10152-C2B8-43C5-AECE-23FDF8EAB6CC}" type="presOf" srcId="{FCDE1D09-8794-4814-8CB5-15F601F76233}" destId="{9D876B9F-E0DA-4CF4-AE14-90B002343BE8}" srcOrd="1" destOrd="0" presId="urn:microsoft.com/office/officeart/2005/8/layout/hierarchy2"/>
    <dgm:cxn modelId="{474F3C46-A64C-4206-8AC9-A01109C2827B}" type="presOf" srcId="{C46D9C6F-AFB5-4293-BEC0-B3699A8E12FA}" destId="{A79A7455-C89D-4CC4-9A5A-3FD99A8943BB}" srcOrd="0" destOrd="0" presId="urn:microsoft.com/office/officeart/2005/8/layout/hierarchy2"/>
    <dgm:cxn modelId="{759EB0A2-68BD-4A35-9FE9-B662AF963875}" type="presOf" srcId="{B0CA5AB5-C073-4C21-A613-FD820984CAF4}" destId="{523BFA03-5ACE-4D78-A2CD-0C36DC18B6F6}" srcOrd="0" destOrd="0" presId="urn:microsoft.com/office/officeart/2005/8/layout/hierarchy2"/>
    <dgm:cxn modelId="{480F3E10-D779-4863-921D-F9B0AC95AF38}" type="presOf" srcId="{3C71490A-4C45-45A2-840E-B58EB44603A3}" destId="{23448C20-2D6A-45C0-BFE3-CC963A71FAD7}" srcOrd="1" destOrd="0" presId="urn:microsoft.com/office/officeart/2005/8/layout/hierarchy2"/>
    <dgm:cxn modelId="{7576B960-920E-465E-873E-ED96A7464D0D}" srcId="{005F1DD8-6345-49F4-A4ED-76FFA6CA704F}" destId="{63E653F9-C01F-4013-B41B-3A2530B5211E}" srcOrd="3" destOrd="0" parTransId="{3C71490A-4C45-45A2-840E-B58EB44603A3}" sibTransId="{C19732F8-B5A6-4A10-B1C3-A05FD060125F}"/>
    <dgm:cxn modelId="{3C68D218-4A1E-462F-B1D0-C8B2E51A9D9F}" type="presOf" srcId="{30DF4873-0BCE-4EAE-8BF1-BFA000FE26E3}" destId="{38946919-6C3F-4B2F-8932-CE8DF8D0D309}" srcOrd="0" destOrd="0" presId="urn:microsoft.com/office/officeart/2005/8/layout/hierarchy2"/>
    <dgm:cxn modelId="{B831EBB2-C195-40D1-AB4D-47677C2F5003}" type="presOf" srcId="{FCDE1D09-8794-4814-8CB5-15F601F76233}" destId="{8C27BCAF-47C9-4C8D-81BF-1D7E1425B321}" srcOrd="0" destOrd="0" presId="urn:microsoft.com/office/officeart/2005/8/layout/hierarchy2"/>
    <dgm:cxn modelId="{A17E0158-05C7-4742-923F-FC219F921F22}" srcId="{005F1DD8-6345-49F4-A4ED-76FFA6CA704F}" destId="{30DF4873-0BCE-4EAE-8BF1-BFA000FE26E3}" srcOrd="1" destOrd="0" parTransId="{B0CA5AB5-C073-4C21-A613-FD820984CAF4}" sibTransId="{9B5840F9-3E37-4777-ACB0-B46D5E7AC28F}"/>
    <dgm:cxn modelId="{3C2DD016-8541-44F6-BDBC-CC0E0B436295}" type="presOf" srcId="{421A80AC-C24B-4749-A239-F11ED49F6BD1}" destId="{86075A2B-2F0F-4569-B4A5-7BAABF79F7FC}" srcOrd="0" destOrd="0" presId="urn:microsoft.com/office/officeart/2005/8/layout/hierarchy2"/>
    <dgm:cxn modelId="{44F6BA1D-F444-42A4-93CD-629190B3998C}" srcId="{005F1DD8-6345-49F4-A4ED-76FFA6CA704F}" destId="{421A80AC-C24B-4749-A239-F11ED49F6BD1}" srcOrd="0" destOrd="0" parTransId="{FCDE1D09-8794-4814-8CB5-15F601F76233}" sibTransId="{BD7FD73D-1DCA-48AA-BE8D-883D3B18C5E6}"/>
    <dgm:cxn modelId="{3ECCF617-9356-429C-B66C-2EF3A71D9EB2}" type="presOf" srcId="{3C71490A-4C45-45A2-840E-B58EB44603A3}" destId="{ABF6417D-B46E-4AA7-8A43-2ABA701B242E}" srcOrd="0" destOrd="0" presId="urn:microsoft.com/office/officeart/2005/8/layout/hierarchy2"/>
    <dgm:cxn modelId="{7F4FB059-9824-4881-A25E-CE29CB2873DF}" srcId="{005F1DD8-6345-49F4-A4ED-76FFA6CA704F}" destId="{26A9C11A-FAFF-4864-BD3C-C22219DCB829}" srcOrd="2" destOrd="0" parTransId="{F81F129C-F862-4902-8B8A-2F8551BA3882}" sibTransId="{1824832F-B9DA-402D-94A9-2056850170C0}"/>
    <dgm:cxn modelId="{57A037AB-9506-4E1C-805F-5BA97B5395E4}" type="presOf" srcId="{26A9C11A-FAFF-4864-BD3C-C22219DCB829}" destId="{A3526D11-317F-40B8-B384-AC18EBDA5FDF}" srcOrd="0" destOrd="0" presId="urn:microsoft.com/office/officeart/2005/8/layout/hierarchy2"/>
    <dgm:cxn modelId="{970DC758-3CBB-42E6-864A-A79B3B21C961}" type="presOf" srcId="{B0CA5AB5-C073-4C21-A613-FD820984CAF4}" destId="{5736A15E-E771-40B3-B045-423D95131265}" srcOrd="1" destOrd="0" presId="urn:microsoft.com/office/officeart/2005/8/layout/hierarchy2"/>
    <dgm:cxn modelId="{2D630FA1-14E0-4B5F-A151-9B95185288AF}" type="presOf" srcId="{63E653F9-C01F-4013-B41B-3A2530B5211E}" destId="{7509DF88-5D62-4B4D-8AB0-9D5AFED6B5F3}" srcOrd="0" destOrd="0" presId="urn:microsoft.com/office/officeart/2005/8/layout/hierarchy2"/>
    <dgm:cxn modelId="{B4452A7E-9F81-4B78-9569-371DC3BD5A6C}" type="presOf" srcId="{005F1DD8-6345-49F4-A4ED-76FFA6CA704F}" destId="{F16AA943-0B4E-4A03-82D6-D1D359169FD9}" srcOrd="0" destOrd="0" presId="urn:microsoft.com/office/officeart/2005/8/layout/hierarchy2"/>
    <dgm:cxn modelId="{BE8B61FF-6622-41D0-B2EC-5E838CD6AC97}" type="presParOf" srcId="{A79A7455-C89D-4CC4-9A5A-3FD99A8943BB}" destId="{46A0368F-E8AF-4214-A17B-1C60E20E0647}" srcOrd="0" destOrd="0" presId="urn:microsoft.com/office/officeart/2005/8/layout/hierarchy2"/>
    <dgm:cxn modelId="{83502B32-CE7E-44E8-8223-628E716A0534}" type="presParOf" srcId="{46A0368F-E8AF-4214-A17B-1C60E20E0647}" destId="{F16AA943-0B4E-4A03-82D6-D1D359169FD9}" srcOrd="0" destOrd="0" presId="urn:microsoft.com/office/officeart/2005/8/layout/hierarchy2"/>
    <dgm:cxn modelId="{B9BF1F39-08F1-4F70-A783-9758BCC324B4}" type="presParOf" srcId="{46A0368F-E8AF-4214-A17B-1C60E20E0647}" destId="{C1ED15D6-4D5B-41AC-8AA5-39903AA803D9}" srcOrd="1" destOrd="0" presId="urn:microsoft.com/office/officeart/2005/8/layout/hierarchy2"/>
    <dgm:cxn modelId="{E01CA494-4F57-43D7-8FF8-673712703C4A}" type="presParOf" srcId="{C1ED15D6-4D5B-41AC-8AA5-39903AA803D9}" destId="{8C27BCAF-47C9-4C8D-81BF-1D7E1425B321}" srcOrd="0" destOrd="0" presId="urn:microsoft.com/office/officeart/2005/8/layout/hierarchy2"/>
    <dgm:cxn modelId="{F0CCE24F-1288-40A8-9F5D-65CF7DB866A8}" type="presParOf" srcId="{8C27BCAF-47C9-4C8D-81BF-1D7E1425B321}" destId="{9D876B9F-E0DA-4CF4-AE14-90B002343BE8}" srcOrd="0" destOrd="0" presId="urn:microsoft.com/office/officeart/2005/8/layout/hierarchy2"/>
    <dgm:cxn modelId="{028095FD-FFFB-4403-B16B-5C9BC8160414}" type="presParOf" srcId="{C1ED15D6-4D5B-41AC-8AA5-39903AA803D9}" destId="{4849BE92-5753-4495-AA55-83757453704F}" srcOrd="1" destOrd="0" presId="urn:microsoft.com/office/officeart/2005/8/layout/hierarchy2"/>
    <dgm:cxn modelId="{3F27834E-5E5B-4508-88F6-E41C039250E9}" type="presParOf" srcId="{4849BE92-5753-4495-AA55-83757453704F}" destId="{86075A2B-2F0F-4569-B4A5-7BAABF79F7FC}" srcOrd="0" destOrd="0" presId="urn:microsoft.com/office/officeart/2005/8/layout/hierarchy2"/>
    <dgm:cxn modelId="{789436C6-B75E-4FF9-99FB-03803DEB6F29}" type="presParOf" srcId="{4849BE92-5753-4495-AA55-83757453704F}" destId="{80B87391-7BA3-4C07-AE22-78CAD1827D5D}" srcOrd="1" destOrd="0" presId="urn:microsoft.com/office/officeart/2005/8/layout/hierarchy2"/>
    <dgm:cxn modelId="{F2C9FC9A-885C-41FF-ABAF-449F53444833}" type="presParOf" srcId="{C1ED15D6-4D5B-41AC-8AA5-39903AA803D9}" destId="{523BFA03-5ACE-4D78-A2CD-0C36DC18B6F6}" srcOrd="2" destOrd="0" presId="urn:microsoft.com/office/officeart/2005/8/layout/hierarchy2"/>
    <dgm:cxn modelId="{C41A55AE-B7BC-45C9-8061-835C90D04F19}" type="presParOf" srcId="{523BFA03-5ACE-4D78-A2CD-0C36DC18B6F6}" destId="{5736A15E-E771-40B3-B045-423D95131265}" srcOrd="0" destOrd="0" presId="urn:microsoft.com/office/officeart/2005/8/layout/hierarchy2"/>
    <dgm:cxn modelId="{11BFAB65-BD65-4D7D-A365-9172EA412EB9}" type="presParOf" srcId="{C1ED15D6-4D5B-41AC-8AA5-39903AA803D9}" destId="{5234A937-6B54-4D86-A985-6C35A0146FB1}" srcOrd="3" destOrd="0" presId="urn:microsoft.com/office/officeart/2005/8/layout/hierarchy2"/>
    <dgm:cxn modelId="{DEFE1045-7E3C-452F-ACA7-E9ABEF794DBB}" type="presParOf" srcId="{5234A937-6B54-4D86-A985-6C35A0146FB1}" destId="{38946919-6C3F-4B2F-8932-CE8DF8D0D309}" srcOrd="0" destOrd="0" presId="urn:microsoft.com/office/officeart/2005/8/layout/hierarchy2"/>
    <dgm:cxn modelId="{79BFF215-B673-4F11-922F-947DE7FBE3E6}" type="presParOf" srcId="{5234A937-6B54-4D86-A985-6C35A0146FB1}" destId="{40B896C6-249E-49EF-8631-75D5078AF49F}" srcOrd="1" destOrd="0" presId="urn:microsoft.com/office/officeart/2005/8/layout/hierarchy2"/>
    <dgm:cxn modelId="{999A538E-172F-4B0D-9D53-82EDC8FB2E7A}" type="presParOf" srcId="{C1ED15D6-4D5B-41AC-8AA5-39903AA803D9}" destId="{2BECF74D-7A9B-435F-B211-01273189D8EB}" srcOrd="4" destOrd="0" presId="urn:microsoft.com/office/officeart/2005/8/layout/hierarchy2"/>
    <dgm:cxn modelId="{8ED41DDC-77E3-4D8B-80F3-69C477E09821}" type="presParOf" srcId="{2BECF74D-7A9B-435F-B211-01273189D8EB}" destId="{1C8247BD-0F7B-4E54-8CBA-8021104A91DE}" srcOrd="0" destOrd="0" presId="urn:microsoft.com/office/officeart/2005/8/layout/hierarchy2"/>
    <dgm:cxn modelId="{3CE97EE4-96E7-4A44-8E8B-0B3BEAC12B23}" type="presParOf" srcId="{C1ED15D6-4D5B-41AC-8AA5-39903AA803D9}" destId="{1948A5C5-0992-41B6-B0E3-FE243DFF525C}" srcOrd="5" destOrd="0" presId="urn:microsoft.com/office/officeart/2005/8/layout/hierarchy2"/>
    <dgm:cxn modelId="{16D860D0-2C8E-4C4F-9FBC-94B7A5EE1159}" type="presParOf" srcId="{1948A5C5-0992-41B6-B0E3-FE243DFF525C}" destId="{A3526D11-317F-40B8-B384-AC18EBDA5FDF}" srcOrd="0" destOrd="0" presId="urn:microsoft.com/office/officeart/2005/8/layout/hierarchy2"/>
    <dgm:cxn modelId="{23E58945-D65B-4FCB-93F5-559AD354E057}" type="presParOf" srcId="{1948A5C5-0992-41B6-B0E3-FE243DFF525C}" destId="{36238F2B-6E9C-4248-8D8F-076787EA6A49}" srcOrd="1" destOrd="0" presId="urn:microsoft.com/office/officeart/2005/8/layout/hierarchy2"/>
    <dgm:cxn modelId="{A16EF865-F21A-4C15-9930-9D561BB2422E}" type="presParOf" srcId="{C1ED15D6-4D5B-41AC-8AA5-39903AA803D9}" destId="{ABF6417D-B46E-4AA7-8A43-2ABA701B242E}" srcOrd="6" destOrd="0" presId="urn:microsoft.com/office/officeart/2005/8/layout/hierarchy2"/>
    <dgm:cxn modelId="{748A10BD-B24A-4833-808A-9B322282489D}" type="presParOf" srcId="{ABF6417D-B46E-4AA7-8A43-2ABA701B242E}" destId="{23448C20-2D6A-45C0-BFE3-CC963A71FAD7}" srcOrd="0" destOrd="0" presId="urn:microsoft.com/office/officeart/2005/8/layout/hierarchy2"/>
    <dgm:cxn modelId="{DC123EB3-CF2B-40F9-B4B9-721B5A0C3950}" type="presParOf" srcId="{C1ED15D6-4D5B-41AC-8AA5-39903AA803D9}" destId="{9D6DBA53-CE7B-4A9E-8EFC-0563CDA3A476}" srcOrd="7" destOrd="0" presId="urn:microsoft.com/office/officeart/2005/8/layout/hierarchy2"/>
    <dgm:cxn modelId="{194C0744-DAAD-4D7B-84AD-F5C57A304524}" type="presParOf" srcId="{9D6DBA53-CE7B-4A9E-8EFC-0563CDA3A476}" destId="{7509DF88-5D62-4B4D-8AB0-9D5AFED6B5F3}" srcOrd="0" destOrd="0" presId="urn:microsoft.com/office/officeart/2005/8/layout/hierarchy2"/>
    <dgm:cxn modelId="{1247FFE5-6CC6-474B-BF0F-42C06798C9AE}" type="presParOf" srcId="{9D6DBA53-CE7B-4A9E-8EFC-0563CDA3A476}" destId="{97D4D41F-D997-44B2-9FAC-64122951D9A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F7F554-4609-49AC-8D38-08C2A6D3B779}" type="doc">
      <dgm:prSet loTypeId="urn:microsoft.com/office/officeart/2005/8/layout/orgChart1" loCatId="Inbox" qsTypeId="urn:microsoft.com/office/officeart/2005/8/quickstyle/simple4" qsCatId="simple" csTypeId="urn:microsoft.com/office/officeart/2005/8/colors/ColorSchemeForSuggestions" csCatId="other"/>
      <dgm:spPr/>
      <dgm:t>
        <a:bodyPr/>
        <a:lstStyle/>
        <a:p>
          <a:endParaRPr lang="en-US"/>
        </a:p>
      </dgm:t>
    </dgm:pt>
    <dgm:pt modelId="{3EDB5C50-8927-4C68-A369-D897E62CE5C8}">
      <dgm:prSet/>
      <dgm:spPr/>
      <dgm:t>
        <a:bodyPr/>
        <a:lstStyle/>
        <a:p>
          <a:r>
            <a:rPr lang="en-US"/>
            <a:t>Thorough operator training should involve instruction or hands-on training in the following key areas:</a:t>
          </a:r>
        </a:p>
      </dgm:t>
    </dgm:pt>
    <dgm:pt modelId="{C0DF4D0C-76FF-4F90-8132-E0A32C05CC0A}" type="parTrans" cxnId="{203EB223-5D91-449B-A8F1-FE980F3EB475}">
      <dgm:prSet/>
      <dgm:spPr/>
      <dgm:t>
        <a:bodyPr/>
        <a:lstStyle/>
        <a:p>
          <a:endParaRPr lang="en-US"/>
        </a:p>
      </dgm:t>
    </dgm:pt>
    <dgm:pt modelId="{C04577B5-6745-4A69-A5A8-F88A509E4F6B}" type="sibTrans" cxnId="{203EB223-5D91-449B-A8F1-FE980F3EB475}">
      <dgm:prSet/>
      <dgm:spPr/>
      <dgm:t>
        <a:bodyPr/>
        <a:lstStyle/>
        <a:p>
          <a:endParaRPr lang="en-US"/>
        </a:p>
      </dgm:t>
    </dgm:pt>
    <dgm:pt modelId="{4A9530B4-9B54-49FF-8EC2-E08A6E1C4B43}">
      <dgm:prSet/>
      <dgm:spPr/>
      <dgm:t>
        <a:bodyPr/>
        <a:lstStyle/>
        <a:p>
          <a:r>
            <a:rPr lang="en-US"/>
            <a:t>Parts and functions of the machine</a:t>
          </a:r>
        </a:p>
      </dgm:t>
    </dgm:pt>
    <dgm:pt modelId="{CDE0FFD2-55A8-46E9-862E-A5431E8C1207}" type="parTrans" cxnId="{CDFC829B-C9C7-4196-8DAA-1CE700DEEE48}">
      <dgm:prSet/>
      <dgm:spPr/>
      <dgm:t>
        <a:bodyPr/>
        <a:lstStyle/>
        <a:p>
          <a:endParaRPr lang="en-US"/>
        </a:p>
      </dgm:t>
    </dgm:pt>
    <dgm:pt modelId="{2377D906-761A-40CC-AB57-3877E95FF91D}" type="sibTrans" cxnId="{CDFC829B-C9C7-4196-8DAA-1CE700DEEE48}">
      <dgm:prSet/>
      <dgm:spPr/>
      <dgm:t>
        <a:bodyPr/>
        <a:lstStyle/>
        <a:p>
          <a:endParaRPr lang="en-US"/>
        </a:p>
      </dgm:t>
    </dgm:pt>
    <dgm:pt modelId="{5ACE25F9-84E6-4FD5-B482-E71E0FB7EDA5}">
      <dgm:prSet/>
      <dgm:spPr/>
      <dgm:t>
        <a:bodyPr/>
        <a:lstStyle/>
        <a:p>
          <a:r>
            <a:rPr lang="en-US"/>
            <a:t>Basic operator controls</a:t>
          </a:r>
        </a:p>
      </dgm:t>
    </dgm:pt>
    <dgm:pt modelId="{3933DB00-358D-4C3E-88D1-A35C9A50087F}" type="parTrans" cxnId="{0C496969-46F9-4D0F-A310-EA5AE7E46FE0}">
      <dgm:prSet/>
      <dgm:spPr/>
      <dgm:t>
        <a:bodyPr/>
        <a:lstStyle/>
        <a:p>
          <a:endParaRPr lang="en-US"/>
        </a:p>
      </dgm:t>
    </dgm:pt>
    <dgm:pt modelId="{DD56A1AB-0CFA-4E31-9146-BD24C865F50E}" type="sibTrans" cxnId="{0C496969-46F9-4D0F-A310-EA5AE7E46FE0}">
      <dgm:prSet/>
      <dgm:spPr/>
      <dgm:t>
        <a:bodyPr/>
        <a:lstStyle/>
        <a:p>
          <a:endParaRPr lang="en-US"/>
        </a:p>
      </dgm:t>
    </dgm:pt>
    <dgm:pt modelId="{F4780396-0829-4819-A709-DE7C76F01B5E}">
      <dgm:prSet/>
      <dgm:spPr/>
      <dgm:t>
        <a:bodyPr/>
        <a:lstStyle/>
        <a:p>
          <a:r>
            <a:rPr lang="en-US"/>
            <a:t>Operator Responsibilities</a:t>
          </a:r>
        </a:p>
      </dgm:t>
    </dgm:pt>
    <dgm:pt modelId="{1B126F2C-CCD1-46A4-9912-EAF327348963}" type="parTrans" cxnId="{4E679A39-E863-41DC-AA24-8F13D780A55C}">
      <dgm:prSet/>
      <dgm:spPr/>
      <dgm:t>
        <a:bodyPr/>
        <a:lstStyle/>
        <a:p>
          <a:endParaRPr lang="en-US"/>
        </a:p>
      </dgm:t>
    </dgm:pt>
    <dgm:pt modelId="{4D739E02-8F34-42A0-B2CB-90E71F067195}" type="sibTrans" cxnId="{4E679A39-E863-41DC-AA24-8F13D780A55C}">
      <dgm:prSet/>
      <dgm:spPr/>
      <dgm:t>
        <a:bodyPr/>
        <a:lstStyle/>
        <a:p>
          <a:endParaRPr lang="en-US"/>
        </a:p>
      </dgm:t>
    </dgm:pt>
    <dgm:pt modelId="{7FC0182A-881D-49B2-9E98-BDBA20F528E8}">
      <dgm:prSet/>
      <dgm:spPr/>
      <dgm:t>
        <a:bodyPr/>
        <a:lstStyle/>
        <a:p>
          <a:r>
            <a:rPr lang="en-US"/>
            <a:t>Safeguarding</a:t>
          </a:r>
        </a:p>
      </dgm:t>
    </dgm:pt>
    <dgm:pt modelId="{0C451F42-E968-4D9B-AB6A-4804EA853915}" type="parTrans" cxnId="{8B0A6F04-221F-4355-A9CC-414584F45AEB}">
      <dgm:prSet/>
      <dgm:spPr/>
      <dgm:t>
        <a:bodyPr/>
        <a:lstStyle/>
        <a:p>
          <a:endParaRPr lang="en-US"/>
        </a:p>
      </dgm:t>
    </dgm:pt>
    <dgm:pt modelId="{67FB4CBA-CA73-4337-BB4A-FA5468869C51}" type="sibTrans" cxnId="{8B0A6F04-221F-4355-A9CC-414584F45AEB}">
      <dgm:prSet/>
      <dgm:spPr/>
      <dgm:t>
        <a:bodyPr/>
        <a:lstStyle/>
        <a:p>
          <a:endParaRPr lang="en-US"/>
        </a:p>
      </dgm:t>
    </dgm:pt>
    <dgm:pt modelId="{C658A45E-F2C0-427D-8C7E-B3BE2D4E730D}" type="pres">
      <dgm:prSet presAssocID="{53F7F554-4609-49AC-8D38-08C2A6D3B779}" presName="hierChild1" presStyleCnt="0">
        <dgm:presLayoutVars>
          <dgm:orgChart val="1"/>
          <dgm:chPref val="1"/>
          <dgm:dir/>
          <dgm:animOne val="branch"/>
          <dgm:animLvl val="lvl"/>
          <dgm:resizeHandles/>
        </dgm:presLayoutVars>
      </dgm:prSet>
      <dgm:spPr/>
      <dgm:t>
        <a:bodyPr/>
        <a:lstStyle/>
        <a:p>
          <a:endParaRPr lang="en-US"/>
        </a:p>
      </dgm:t>
    </dgm:pt>
    <dgm:pt modelId="{B87B4D1D-FB73-4B25-ABC7-0C86B5109423}" type="pres">
      <dgm:prSet presAssocID="{3EDB5C50-8927-4C68-A369-D897E62CE5C8}" presName="hierRoot1" presStyleCnt="0">
        <dgm:presLayoutVars>
          <dgm:hierBranch val="init"/>
        </dgm:presLayoutVars>
      </dgm:prSet>
      <dgm:spPr/>
    </dgm:pt>
    <dgm:pt modelId="{C937671A-08F0-42B6-95A4-782DC3519F19}" type="pres">
      <dgm:prSet presAssocID="{3EDB5C50-8927-4C68-A369-D897E62CE5C8}" presName="rootComposite1" presStyleCnt="0"/>
      <dgm:spPr/>
    </dgm:pt>
    <dgm:pt modelId="{7DB62C81-79FB-4BD1-A38C-59C7B71DED62}" type="pres">
      <dgm:prSet presAssocID="{3EDB5C50-8927-4C68-A369-D897E62CE5C8}" presName="rootText1" presStyleLbl="node0" presStyleIdx="0" presStyleCnt="1">
        <dgm:presLayoutVars>
          <dgm:chPref val="3"/>
        </dgm:presLayoutVars>
      </dgm:prSet>
      <dgm:spPr/>
      <dgm:t>
        <a:bodyPr/>
        <a:lstStyle/>
        <a:p>
          <a:endParaRPr lang="en-US"/>
        </a:p>
      </dgm:t>
    </dgm:pt>
    <dgm:pt modelId="{C9E8374C-9B09-4888-8CC7-9655FF0C2220}" type="pres">
      <dgm:prSet presAssocID="{3EDB5C50-8927-4C68-A369-D897E62CE5C8}" presName="rootConnector1" presStyleLbl="node1" presStyleIdx="0" presStyleCnt="0"/>
      <dgm:spPr/>
      <dgm:t>
        <a:bodyPr/>
        <a:lstStyle/>
        <a:p>
          <a:endParaRPr lang="en-US"/>
        </a:p>
      </dgm:t>
    </dgm:pt>
    <dgm:pt modelId="{E3BD50F2-0B34-4FB7-A4EE-48139C46D832}" type="pres">
      <dgm:prSet presAssocID="{3EDB5C50-8927-4C68-A369-D897E62CE5C8}" presName="hierChild2" presStyleCnt="0"/>
      <dgm:spPr/>
    </dgm:pt>
    <dgm:pt modelId="{12C5AF54-5E78-4415-941B-D0159226D793}" type="pres">
      <dgm:prSet presAssocID="{CDE0FFD2-55A8-46E9-862E-A5431E8C1207}" presName="Name37" presStyleLbl="parChTrans1D2" presStyleIdx="0" presStyleCnt="4"/>
      <dgm:spPr/>
      <dgm:t>
        <a:bodyPr/>
        <a:lstStyle/>
        <a:p>
          <a:endParaRPr lang="en-US"/>
        </a:p>
      </dgm:t>
    </dgm:pt>
    <dgm:pt modelId="{1A286A0D-291B-4EEF-8DAC-BEA4CE0EC791}" type="pres">
      <dgm:prSet presAssocID="{4A9530B4-9B54-49FF-8EC2-E08A6E1C4B43}" presName="hierRoot2" presStyleCnt="0">
        <dgm:presLayoutVars>
          <dgm:hierBranch val="init"/>
        </dgm:presLayoutVars>
      </dgm:prSet>
      <dgm:spPr/>
    </dgm:pt>
    <dgm:pt modelId="{E0947BA2-7691-4966-931C-18D13423B07A}" type="pres">
      <dgm:prSet presAssocID="{4A9530B4-9B54-49FF-8EC2-E08A6E1C4B43}" presName="rootComposite" presStyleCnt="0"/>
      <dgm:spPr/>
    </dgm:pt>
    <dgm:pt modelId="{21883114-0236-4456-9B56-15BB0D27A7E6}" type="pres">
      <dgm:prSet presAssocID="{4A9530B4-9B54-49FF-8EC2-E08A6E1C4B43}" presName="rootText" presStyleLbl="node2" presStyleIdx="0" presStyleCnt="4">
        <dgm:presLayoutVars>
          <dgm:chPref val="3"/>
        </dgm:presLayoutVars>
      </dgm:prSet>
      <dgm:spPr/>
      <dgm:t>
        <a:bodyPr/>
        <a:lstStyle/>
        <a:p>
          <a:endParaRPr lang="en-US"/>
        </a:p>
      </dgm:t>
    </dgm:pt>
    <dgm:pt modelId="{71D0B773-6FB3-4917-A75C-E885ADB4F922}" type="pres">
      <dgm:prSet presAssocID="{4A9530B4-9B54-49FF-8EC2-E08A6E1C4B43}" presName="rootConnector" presStyleLbl="node2" presStyleIdx="0" presStyleCnt="4"/>
      <dgm:spPr/>
      <dgm:t>
        <a:bodyPr/>
        <a:lstStyle/>
        <a:p>
          <a:endParaRPr lang="en-US"/>
        </a:p>
      </dgm:t>
    </dgm:pt>
    <dgm:pt modelId="{0E7C5F5F-E9C6-4664-AE29-DDAE185D1103}" type="pres">
      <dgm:prSet presAssocID="{4A9530B4-9B54-49FF-8EC2-E08A6E1C4B43}" presName="hierChild4" presStyleCnt="0"/>
      <dgm:spPr/>
    </dgm:pt>
    <dgm:pt modelId="{E52FC48F-C07B-44B7-91A6-196D4FC4A1B3}" type="pres">
      <dgm:prSet presAssocID="{4A9530B4-9B54-49FF-8EC2-E08A6E1C4B43}" presName="hierChild5" presStyleCnt="0"/>
      <dgm:spPr/>
    </dgm:pt>
    <dgm:pt modelId="{4F7A3CA4-A9C4-490D-919A-880FC1409E7E}" type="pres">
      <dgm:prSet presAssocID="{3933DB00-358D-4C3E-88D1-A35C9A50087F}" presName="Name37" presStyleLbl="parChTrans1D2" presStyleIdx="1" presStyleCnt="4"/>
      <dgm:spPr/>
      <dgm:t>
        <a:bodyPr/>
        <a:lstStyle/>
        <a:p>
          <a:endParaRPr lang="en-US"/>
        </a:p>
      </dgm:t>
    </dgm:pt>
    <dgm:pt modelId="{B171B470-7389-45ED-BBC3-C5487D729AF6}" type="pres">
      <dgm:prSet presAssocID="{5ACE25F9-84E6-4FD5-B482-E71E0FB7EDA5}" presName="hierRoot2" presStyleCnt="0">
        <dgm:presLayoutVars>
          <dgm:hierBranch val="init"/>
        </dgm:presLayoutVars>
      </dgm:prSet>
      <dgm:spPr/>
    </dgm:pt>
    <dgm:pt modelId="{293F0285-8FFD-4AA8-A78D-2B7E6FAB2430}" type="pres">
      <dgm:prSet presAssocID="{5ACE25F9-84E6-4FD5-B482-E71E0FB7EDA5}" presName="rootComposite" presStyleCnt="0"/>
      <dgm:spPr/>
    </dgm:pt>
    <dgm:pt modelId="{5DC5AA00-A269-4697-BA3F-58A862B5D2C0}" type="pres">
      <dgm:prSet presAssocID="{5ACE25F9-84E6-4FD5-B482-E71E0FB7EDA5}" presName="rootText" presStyleLbl="node2" presStyleIdx="1" presStyleCnt="4">
        <dgm:presLayoutVars>
          <dgm:chPref val="3"/>
        </dgm:presLayoutVars>
      </dgm:prSet>
      <dgm:spPr/>
      <dgm:t>
        <a:bodyPr/>
        <a:lstStyle/>
        <a:p>
          <a:endParaRPr lang="en-US"/>
        </a:p>
      </dgm:t>
    </dgm:pt>
    <dgm:pt modelId="{6A8A2EA4-51D5-4CB6-8A8E-2F3882153886}" type="pres">
      <dgm:prSet presAssocID="{5ACE25F9-84E6-4FD5-B482-E71E0FB7EDA5}" presName="rootConnector" presStyleLbl="node2" presStyleIdx="1" presStyleCnt="4"/>
      <dgm:spPr/>
      <dgm:t>
        <a:bodyPr/>
        <a:lstStyle/>
        <a:p>
          <a:endParaRPr lang="en-US"/>
        </a:p>
      </dgm:t>
    </dgm:pt>
    <dgm:pt modelId="{BBA2A9E9-132F-4D86-AB3A-E4A755420E61}" type="pres">
      <dgm:prSet presAssocID="{5ACE25F9-84E6-4FD5-B482-E71E0FB7EDA5}" presName="hierChild4" presStyleCnt="0"/>
      <dgm:spPr/>
    </dgm:pt>
    <dgm:pt modelId="{B265D671-023B-42CB-AD4D-6FBF2345286F}" type="pres">
      <dgm:prSet presAssocID="{5ACE25F9-84E6-4FD5-B482-E71E0FB7EDA5}" presName="hierChild5" presStyleCnt="0"/>
      <dgm:spPr/>
    </dgm:pt>
    <dgm:pt modelId="{303771FC-99E1-4EE6-BA75-EC25FBD2907E}" type="pres">
      <dgm:prSet presAssocID="{1B126F2C-CCD1-46A4-9912-EAF327348963}" presName="Name37" presStyleLbl="parChTrans1D2" presStyleIdx="2" presStyleCnt="4"/>
      <dgm:spPr/>
      <dgm:t>
        <a:bodyPr/>
        <a:lstStyle/>
        <a:p>
          <a:endParaRPr lang="en-US"/>
        </a:p>
      </dgm:t>
    </dgm:pt>
    <dgm:pt modelId="{9564CEF3-CD36-4181-B595-3788415820E3}" type="pres">
      <dgm:prSet presAssocID="{F4780396-0829-4819-A709-DE7C76F01B5E}" presName="hierRoot2" presStyleCnt="0">
        <dgm:presLayoutVars>
          <dgm:hierBranch val="init"/>
        </dgm:presLayoutVars>
      </dgm:prSet>
      <dgm:spPr/>
    </dgm:pt>
    <dgm:pt modelId="{BD5921FC-A78B-4024-A43C-5F15E3BF4FC9}" type="pres">
      <dgm:prSet presAssocID="{F4780396-0829-4819-A709-DE7C76F01B5E}" presName="rootComposite" presStyleCnt="0"/>
      <dgm:spPr/>
    </dgm:pt>
    <dgm:pt modelId="{371DA646-1690-4240-8331-344369D1E889}" type="pres">
      <dgm:prSet presAssocID="{F4780396-0829-4819-A709-DE7C76F01B5E}" presName="rootText" presStyleLbl="node2" presStyleIdx="2" presStyleCnt="4">
        <dgm:presLayoutVars>
          <dgm:chPref val="3"/>
        </dgm:presLayoutVars>
      </dgm:prSet>
      <dgm:spPr/>
      <dgm:t>
        <a:bodyPr/>
        <a:lstStyle/>
        <a:p>
          <a:endParaRPr lang="en-US"/>
        </a:p>
      </dgm:t>
    </dgm:pt>
    <dgm:pt modelId="{41684CD1-443A-434E-A592-EA8FCFCE8358}" type="pres">
      <dgm:prSet presAssocID="{F4780396-0829-4819-A709-DE7C76F01B5E}" presName="rootConnector" presStyleLbl="node2" presStyleIdx="2" presStyleCnt="4"/>
      <dgm:spPr/>
      <dgm:t>
        <a:bodyPr/>
        <a:lstStyle/>
        <a:p>
          <a:endParaRPr lang="en-US"/>
        </a:p>
      </dgm:t>
    </dgm:pt>
    <dgm:pt modelId="{C192153C-879B-4DE6-BA6C-AB76A2EACB73}" type="pres">
      <dgm:prSet presAssocID="{F4780396-0829-4819-A709-DE7C76F01B5E}" presName="hierChild4" presStyleCnt="0"/>
      <dgm:spPr/>
    </dgm:pt>
    <dgm:pt modelId="{E84B1BC2-D9D0-4A0D-BB22-CF8318F60A9D}" type="pres">
      <dgm:prSet presAssocID="{F4780396-0829-4819-A709-DE7C76F01B5E}" presName="hierChild5" presStyleCnt="0"/>
      <dgm:spPr/>
    </dgm:pt>
    <dgm:pt modelId="{7CFEADAE-D865-43B8-B8AF-881E9CBE84E1}" type="pres">
      <dgm:prSet presAssocID="{0C451F42-E968-4D9B-AB6A-4804EA853915}" presName="Name37" presStyleLbl="parChTrans1D2" presStyleIdx="3" presStyleCnt="4"/>
      <dgm:spPr/>
      <dgm:t>
        <a:bodyPr/>
        <a:lstStyle/>
        <a:p>
          <a:endParaRPr lang="en-US"/>
        </a:p>
      </dgm:t>
    </dgm:pt>
    <dgm:pt modelId="{C6AC046C-DD78-4AB3-BA9B-DD874BD7D792}" type="pres">
      <dgm:prSet presAssocID="{7FC0182A-881D-49B2-9E98-BDBA20F528E8}" presName="hierRoot2" presStyleCnt="0">
        <dgm:presLayoutVars>
          <dgm:hierBranch val="init"/>
        </dgm:presLayoutVars>
      </dgm:prSet>
      <dgm:spPr/>
    </dgm:pt>
    <dgm:pt modelId="{F66D3835-66EB-435E-89EB-08D20C1296EE}" type="pres">
      <dgm:prSet presAssocID="{7FC0182A-881D-49B2-9E98-BDBA20F528E8}" presName="rootComposite" presStyleCnt="0"/>
      <dgm:spPr/>
    </dgm:pt>
    <dgm:pt modelId="{FD0998FE-19F7-48D4-A256-857788E25C77}" type="pres">
      <dgm:prSet presAssocID="{7FC0182A-881D-49B2-9E98-BDBA20F528E8}" presName="rootText" presStyleLbl="node2" presStyleIdx="3" presStyleCnt="4">
        <dgm:presLayoutVars>
          <dgm:chPref val="3"/>
        </dgm:presLayoutVars>
      </dgm:prSet>
      <dgm:spPr/>
      <dgm:t>
        <a:bodyPr/>
        <a:lstStyle/>
        <a:p>
          <a:endParaRPr lang="en-US"/>
        </a:p>
      </dgm:t>
    </dgm:pt>
    <dgm:pt modelId="{6B037C58-38F5-4FD1-BCF2-4F962A525895}" type="pres">
      <dgm:prSet presAssocID="{7FC0182A-881D-49B2-9E98-BDBA20F528E8}" presName="rootConnector" presStyleLbl="node2" presStyleIdx="3" presStyleCnt="4"/>
      <dgm:spPr/>
      <dgm:t>
        <a:bodyPr/>
        <a:lstStyle/>
        <a:p>
          <a:endParaRPr lang="en-US"/>
        </a:p>
      </dgm:t>
    </dgm:pt>
    <dgm:pt modelId="{30F60BCD-C78C-4CE4-8EED-CCE76A8D832B}" type="pres">
      <dgm:prSet presAssocID="{7FC0182A-881D-49B2-9E98-BDBA20F528E8}" presName="hierChild4" presStyleCnt="0"/>
      <dgm:spPr/>
    </dgm:pt>
    <dgm:pt modelId="{3EA21117-ED24-4193-A63A-421A75ABA397}" type="pres">
      <dgm:prSet presAssocID="{7FC0182A-881D-49B2-9E98-BDBA20F528E8}" presName="hierChild5" presStyleCnt="0"/>
      <dgm:spPr/>
    </dgm:pt>
    <dgm:pt modelId="{2AAC00C2-9190-48BB-B559-DBDB10DD6184}" type="pres">
      <dgm:prSet presAssocID="{3EDB5C50-8927-4C68-A369-D897E62CE5C8}" presName="hierChild3" presStyleCnt="0"/>
      <dgm:spPr/>
    </dgm:pt>
  </dgm:ptLst>
  <dgm:cxnLst>
    <dgm:cxn modelId="{EC2C03FB-B6A2-4F92-B7D2-0E300F89F168}" type="presOf" srcId="{7FC0182A-881D-49B2-9E98-BDBA20F528E8}" destId="{6B037C58-38F5-4FD1-BCF2-4F962A525895}" srcOrd="1" destOrd="0" presId="urn:microsoft.com/office/officeart/2005/8/layout/orgChart1"/>
    <dgm:cxn modelId="{92FF04B5-C2F3-4D91-A9EA-9FF8A4BD15D6}" type="presOf" srcId="{7FC0182A-881D-49B2-9E98-BDBA20F528E8}" destId="{FD0998FE-19F7-48D4-A256-857788E25C77}" srcOrd="0" destOrd="0" presId="urn:microsoft.com/office/officeart/2005/8/layout/orgChart1"/>
    <dgm:cxn modelId="{CDFC829B-C9C7-4196-8DAA-1CE700DEEE48}" srcId="{3EDB5C50-8927-4C68-A369-D897E62CE5C8}" destId="{4A9530B4-9B54-49FF-8EC2-E08A6E1C4B43}" srcOrd="0" destOrd="0" parTransId="{CDE0FFD2-55A8-46E9-862E-A5431E8C1207}" sibTransId="{2377D906-761A-40CC-AB57-3877E95FF91D}"/>
    <dgm:cxn modelId="{6D9DADFF-1984-47FA-9DBD-0CB4A03C8664}" type="presOf" srcId="{F4780396-0829-4819-A709-DE7C76F01B5E}" destId="{41684CD1-443A-434E-A592-EA8FCFCE8358}" srcOrd="1" destOrd="0" presId="urn:microsoft.com/office/officeart/2005/8/layout/orgChart1"/>
    <dgm:cxn modelId="{203EB223-5D91-449B-A8F1-FE980F3EB475}" srcId="{53F7F554-4609-49AC-8D38-08C2A6D3B779}" destId="{3EDB5C50-8927-4C68-A369-D897E62CE5C8}" srcOrd="0" destOrd="0" parTransId="{C0DF4D0C-76FF-4F90-8132-E0A32C05CC0A}" sibTransId="{C04577B5-6745-4A69-A5A8-F88A509E4F6B}"/>
    <dgm:cxn modelId="{52C8F8F6-B140-4578-AF79-61F8710C21B8}" type="presOf" srcId="{53F7F554-4609-49AC-8D38-08C2A6D3B779}" destId="{C658A45E-F2C0-427D-8C7E-B3BE2D4E730D}" srcOrd="0" destOrd="0" presId="urn:microsoft.com/office/officeart/2005/8/layout/orgChart1"/>
    <dgm:cxn modelId="{D7200A92-F106-4359-9842-68D933A4490B}" type="presOf" srcId="{0C451F42-E968-4D9B-AB6A-4804EA853915}" destId="{7CFEADAE-D865-43B8-B8AF-881E9CBE84E1}" srcOrd="0" destOrd="0" presId="urn:microsoft.com/office/officeart/2005/8/layout/orgChart1"/>
    <dgm:cxn modelId="{4E679A39-E863-41DC-AA24-8F13D780A55C}" srcId="{3EDB5C50-8927-4C68-A369-D897E62CE5C8}" destId="{F4780396-0829-4819-A709-DE7C76F01B5E}" srcOrd="2" destOrd="0" parTransId="{1B126F2C-CCD1-46A4-9912-EAF327348963}" sibTransId="{4D739E02-8F34-42A0-B2CB-90E71F067195}"/>
    <dgm:cxn modelId="{47B8D9D3-3376-43AE-AE17-F338B831DA32}" type="presOf" srcId="{1B126F2C-CCD1-46A4-9912-EAF327348963}" destId="{303771FC-99E1-4EE6-BA75-EC25FBD2907E}" srcOrd="0" destOrd="0" presId="urn:microsoft.com/office/officeart/2005/8/layout/orgChart1"/>
    <dgm:cxn modelId="{8B0A6F04-221F-4355-A9CC-414584F45AEB}" srcId="{3EDB5C50-8927-4C68-A369-D897E62CE5C8}" destId="{7FC0182A-881D-49B2-9E98-BDBA20F528E8}" srcOrd="3" destOrd="0" parTransId="{0C451F42-E968-4D9B-AB6A-4804EA853915}" sibTransId="{67FB4CBA-CA73-4337-BB4A-FA5468869C51}"/>
    <dgm:cxn modelId="{A7570A13-2B12-4663-8F54-E4C1B7B8EB57}" type="presOf" srcId="{5ACE25F9-84E6-4FD5-B482-E71E0FB7EDA5}" destId="{6A8A2EA4-51D5-4CB6-8A8E-2F3882153886}" srcOrd="1" destOrd="0" presId="urn:microsoft.com/office/officeart/2005/8/layout/orgChart1"/>
    <dgm:cxn modelId="{1E68476C-C640-4C35-BE7D-BADBAD4B0F7F}" type="presOf" srcId="{CDE0FFD2-55A8-46E9-862E-A5431E8C1207}" destId="{12C5AF54-5E78-4415-941B-D0159226D793}" srcOrd="0" destOrd="0" presId="urn:microsoft.com/office/officeart/2005/8/layout/orgChart1"/>
    <dgm:cxn modelId="{B6DA3A6E-CA57-4B4A-99E7-79871926E64F}" type="presOf" srcId="{4A9530B4-9B54-49FF-8EC2-E08A6E1C4B43}" destId="{21883114-0236-4456-9B56-15BB0D27A7E6}" srcOrd="0" destOrd="0" presId="urn:microsoft.com/office/officeart/2005/8/layout/orgChart1"/>
    <dgm:cxn modelId="{5C510311-3D06-4141-BBA7-A79C91ADDD31}" type="presOf" srcId="{F4780396-0829-4819-A709-DE7C76F01B5E}" destId="{371DA646-1690-4240-8331-344369D1E889}" srcOrd="0" destOrd="0" presId="urn:microsoft.com/office/officeart/2005/8/layout/orgChart1"/>
    <dgm:cxn modelId="{E38B916E-473A-4F98-9942-A169AFD34773}" type="presOf" srcId="{3EDB5C50-8927-4C68-A369-D897E62CE5C8}" destId="{C9E8374C-9B09-4888-8CC7-9655FF0C2220}" srcOrd="1" destOrd="0" presId="urn:microsoft.com/office/officeart/2005/8/layout/orgChart1"/>
    <dgm:cxn modelId="{5F2B904B-4B27-4034-ABFC-84C52E211693}" type="presOf" srcId="{4A9530B4-9B54-49FF-8EC2-E08A6E1C4B43}" destId="{71D0B773-6FB3-4917-A75C-E885ADB4F922}" srcOrd="1" destOrd="0" presId="urn:microsoft.com/office/officeart/2005/8/layout/orgChart1"/>
    <dgm:cxn modelId="{75B84388-6E4A-4F23-BF19-D5EF6B5F27C9}" type="presOf" srcId="{3933DB00-358D-4C3E-88D1-A35C9A50087F}" destId="{4F7A3CA4-A9C4-490D-919A-880FC1409E7E}" srcOrd="0" destOrd="0" presId="urn:microsoft.com/office/officeart/2005/8/layout/orgChart1"/>
    <dgm:cxn modelId="{39213F34-5918-4D93-8FE4-00F5DBE5E2D3}" type="presOf" srcId="{5ACE25F9-84E6-4FD5-B482-E71E0FB7EDA5}" destId="{5DC5AA00-A269-4697-BA3F-58A862B5D2C0}" srcOrd="0" destOrd="0" presId="urn:microsoft.com/office/officeart/2005/8/layout/orgChart1"/>
    <dgm:cxn modelId="{46CC55B7-69FE-4D33-BB1D-381B2905BD65}" type="presOf" srcId="{3EDB5C50-8927-4C68-A369-D897E62CE5C8}" destId="{7DB62C81-79FB-4BD1-A38C-59C7B71DED62}" srcOrd="0" destOrd="0" presId="urn:microsoft.com/office/officeart/2005/8/layout/orgChart1"/>
    <dgm:cxn modelId="{0C496969-46F9-4D0F-A310-EA5AE7E46FE0}" srcId="{3EDB5C50-8927-4C68-A369-D897E62CE5C8}" destId="{5ACE25F9-84E6-4FD5-B482-E71E0FB7EDA5}" srcOrd="1" destOrd="0" parTransId="{3933DB00-358D-4C3E-88D1-A35C9A50087F}" sibTransId="{DD56A1AB-0CFA-4E31-9146-BD24C865F50E}"/>
    <dgm:cxn modelId="{175C7BD4-4601-4C65-BDCB-4021ED36EFC7}" type="presParOf" srcId="{C658A45E-F2C0-427D-8C7E-B3BE2D4E730D}" destId="{B87B4D1D-FB73-4B25-ABC7-0C86B5109423}" srcOrd="0" destOrd="0" presId="urn:microsoft.com/office/officeart/2005/8/layout/orgChart1"/>
    <dgm:cxn modelId="{CE7912C2-3177-4A3C-A2FB-31C574DCAB6D}" type="presParOf" srcId="{B87B4D1D-FB73-4B25-ABC7-0C86B5109423}" destId="{C937671A-08F0-42B6-95A4-782DC3519F19}" srcOrd="0" destOrd="0" presId="urn:microsoft.com/office/officeart/2005/8/layout/orgChart1"/>
    <dgm:cxn modelId="{98255AE7-9F69-4768-99D9-10B5F8901594}" type="presParOf" srcId="{C937671A-08F0-42B6-95A4-782DC3519F19}" destId="{7DB62C81-79FB-4BD1-A38C-59C7B71DED62}" srcOrd="0" destOrd="0" presId="urn:microsoft.com/office/officeart/2005/8/layout/orgChart1"/>
    <dgm:cxn modelId="{D598C51C-9E13-46FA-8685-10C8057A85AF}" type="presParOf" srcId="{C937671A-08F0-42B6-95A4-782DC3519F19}" destId="{C9E8374C-9B09-4888-8CC7-9655FF0C2220}" srcOrd="1" destOrd="0" presId="urn:microsoft.com/office/officeart/2005/8/layout/orgChart1"/>
    <dgm:cxn modelId="{FA580BD1-350F-44A0-AE46-EDDA3D8A9DEE}" type="presParOf" srcId="{B87B4D1D-FB73-4B25-ABC7-0C86B5109423}" destId="{E3BD50F2-0B34-4FB7-A4EE-48139C46D832}" srcOrd="1" destOrd="0" presId="urn:microsoft.com/office/officeart/2005/8/layout/orgChart1"/>
    <dgm:cxn modelId="{AAEC0683-92C8-472D-9FE8-DB8CD3C5A8FD}" type="presParOf" srcId="{E3BD50F2-0B34-4FB7-A4EE-48139C46D832}" destId="{12C5AF54-5E78-4415-941B-D0159226D793}" srcOrd="0" destOrd="0" presId="urn:microsoft.com/office/officeart/2005/8/layout/orgChart1"/>
    <dgm:cxn modelId="{A6324E13-6F5F-4FEC-86C3-8141FE75CD29}" type="presParOf" srcId="{E3BD50F2-0B34-4FB7-A4EE-48139C46D832}" destId="{1A286A0D-291B-4EEF-8DAC-BEA4CE0EC791}" srcOrd="1" destOrd="0" presId="urn:microsoft.com/office/officeart/2005/8/layout/orgChart1"/>
    <dgm:cxn modelId="{D7D10BFE-7864-47EC-AFCC-F862BB27117B}" type="presParOf" srcId="{1A286A0D-291B-4EEF-8DAC-BEA4CE0EC791}" destId="{E0947BA2-7691-4966-931C-18D13423B07A}" srcOrd="0" destOrd="0" presId="urn:microsoft.com/office/officeart/2005/8/layout/orgChart1"/>
    <dgm:cxn modelId="{1E2BE37F-C42E-49D3-8469-C85E893CAA1A}" type="presParOf" srcId="{E0947BA2-7691-4966-931C-18D13423B07A}" destId="{21883114-0236-4456-9B56-15BB0D27A7E6}" srcOrd="0" destOrd="0" presId="urn:microsoft.com/office/officeart/2005/8/layout/orgChart1"/>
    <dgm:cxn modelId="{2E2814A0-7F63-4C3D-9CC2-92CC992F45A9}" type="presParOf" srcId="{E0947BA2-7691-4966-931C-18D13423B07A}" destId="{71D0B773-6FB3-4917-A75C-E885ADB4F922}" srcOrd="1" destOrd="0" presId="urn:microsoft.com/office/officeart/2005/8/layout/orgChart1"/>
    <dgm:cxn modelId="{549D7A8B-0998-4E46-849F-A22E635E54A5}" type="presParOf" srcId="{1A286A0D-291B-4EEF-8DAC-BEA4CE0EC791}" destId="{0E7C5F5F-E9C6-4664-AE29-DDAE185D1103}" srcOrd="1" destOrd="0" presId="urn:microsoft.com/office/officeart/2005/8/layout/orgChart1"/>
    <dgm:cxn modelId="{9CE817D1-8D6C-44F9-9433-6B1AEDC6F884}" type="presParOf" srcId="{1A286A0D-291B-4EEF-8DAC-BEA4CE0EC791}" destId="{E52FC48F-C07B-44B7-91A6-196D4FC4A1B3}" srcOrd="2" destOrd="0" presId="urn:microsoft.com/office/officeart/2005/8/layout/orgChart1"/>
    <dgm:cxn modelId="{AF1C4229-6DD6-4122-A132-D485477461D7}" type="presParOf" srcId="{E3BD50F2-0B34-4FB7-A4EE-48139C46D832}" destId="{4F7A3CA4-A9C4-490D-919A-880FC1409E7E}" srcOrd="2" destOrd="0" presId="urn:microsoft.com/office/officeart/2005/8/layout/orgChart1"/>
    <dgm:cxn modelId="{2670492C-E516-4407-90A7-71D2F39BDEA6}" type="presParOf" srcId="{E3BD50F2-0B34-4FB7-A4EE-48139C46D832}" destId="{B171B470-7389-45ED-BBC3-C5487D729AF6}" srcOrd="3" destOrd="0" presId="urn:microsoft.com/office/officeart/2005/8/layout/orgChart1"/>
    <dgm:cxn modelId="{5CA90B8B-B7A6-49F2-A9FD-4E2C743E8677}" type="presParOf" srcId="{B171B470-7389-45ED-BBC3-C5487D729AF6}" destId="{293F0285-8FFD-4AA8-A78D-2B7E6FAB2430}" srcOrd="0" destOrd="0" presId="urn:microsoft.com/office/officeart/2005/8/layout/orgChart1"/>
    <dgm:cxn modelId="{37C73E37-769C-41A1-82B5-6FFB96B39AB2}" type="presParOf" srcId="{293F0285-8FFD-4AA8-A78D-2B7E6FAB2430}" destId="{5DC5AA00-A269-4697-BA3F-58A862B5D2C0}" srcOrd="0" destOrd="0" presId="urn:microsoft.com/office/officeart/2005/8/layout/orgChart1"/>
    <dgm:cxn modelId="{6524D7C3-7801-40C4-AC99-F6164BF6CC88}" type="presParOf" srcId="{293F0285-8FFD-4AA8-A78D-2B7E6FAB2430}" destId="{6A8A2EA4-51D5-4CB6-8A8E-2F3882153886}" srcOrd="1" destOrd="0" presId="urn:microsoft.com/office/officeart/2005/8/layout/orgChart1"/>
    <dgm:cxn modelId="{7900C851-9155-4A95-BCBA-4D83A1281787}" type="presParOf" srcId="{B171B470-7389-45ED-BBC3-C5487D729AF6}" destId="{BBA2A9E9-132F-4D86-AB3A-E4A755420E61}" srcOrd="1" destOrd="0" presId="urn:microsoft.com/office/officeart/2005/8/layout/orgChart1"/>
    <dgm:cxn modelId="{002DEFDC-9C3A-4F14-8C3F-AB9EC6F0C1A5}" type="presParOf" srcId="{B171B470-7389-45ED-BBC3-C5487D729AF6}" destId="{B265D671-023B-42CB-AD4D-6FBF2345286F}" srcOrd="2" destOrd="0" presId="urn:microsoft.com/office/officeart/2005/8/layout/orgChart1"/>
    <dgm:cxn modelId="{CA036ADC-F58C-4287-81ED-68666E1E34D9}" type="presParOf" srcId="{E3BD50F2-0B34-4FB7-A4EE-48139C46D832}" destId="{303771FC-99E1-4EE6-BA75-EC25FBD2907E}" srcOrd="4" destOrd="0" presId="urn:microsoft.com/office/officeart/2005/8/layout/orgChart1"/>
    <dgm:cxn modelId="{E69E7544-EAA4-4D20-A7D0-82F80E7EF9E1}" type="presParOf" srcId="{E3BD50F2-0B34-4FB7-A4EE-48139C46D832}" destId="{9564CEF3-CD36-4181-B595-3788415820E3}" srcOrd="5" destOrd="0" presId="urn:microsoft.com/office/officeart/2005/8/layout/orgChart1"/>
    <dgm:cxn modelId="{8E7F4BBE-4497-40A5-BAF4-A0EC725DE9EE}" type="presParOf" srcId="{9564CEF3-CD36-4181-B595-3788415820E3}" destId="{BD5921FC-A78B-4024-A43C-5F15E3BF4FC9}" srcOrd="0" destOrd="0" presId="urn:microsoft.com/office/officeart/2005/8/layout/orgChart1"/>
    <dgm:cxn modelId="{F30586B2-253F-4BF9-9521-9C639B9A8E67}" type="presParOf" srcId="{BD5921FC-A78B-4024-A43C-5F15E3BF4FC9}" destId="{371DA646-1690-4240-8331-344369D1E889}" srcOrd="0" destOrd="0" presId="urn:microsoft.com/office/officeart/2005/8/layout/orgChart1"/>
    <dgm:cxn modelId="{30615D35-A3D8-47B2-AB66-B670D22A7957}" type="presParOf" srcId="{BD5921FC-A78B-4024-A43C-5F15E3BF4FC9}" destId="{41684CD1-443A-434E-A592-EA8FCFCE8358}" srcOrd="1" destOrd="0" presId="urn:microsoft.com/office/officeart/2005/8/layout/orgChart1"/>
    <dgm:cxn modelId="{0516E5DB-98EC-4957-BBF0-31278A008AF3}" type="presParOf" srcId="{9564CEF3-CD36-4181-B595-3788415820E3}" destId="{C192153C-879B-4DE6-BA6C-AB76A2EACB73}" srcOrd="1" destOrd="0" presId="urn:microsoft.com/office/officeart/2005/8/layout/orgChart1"/>
    <dgm:cxn modelId="{00C7D271-6E38-421F-B069-F99C0CC1B30F}" type="presParOf" srcId="{9564CEF3-CD36-4181-B595-3788415820E3}" destId="{E84B1BC2-D9D0-4A0D-BB22-CF8318F60A9D}" srcOrd="2" destOrd="0" presId="urn:microsoft.com/office/officeart/2005/8/layout/orgChart1"/>
    <dgm:cxn modelId="{F6CEA784-1BBA-43D4-8BA0-EB5D8A208194}" type="presParOf" srcId="{E3BD50F2-0B34-4FB7-A4EE-48139C46D832}" destId="{7CFEADAE-D865-43B8-B8AF-881E9CBE84E1}" srcOrd="6" destOrd="0" presId="urn:microsoft.com/office/officeart/2005/8/layout/orgChart1"/>
    <dgm:cxn modelId="{8AB431F7-BB03-4475-9569-628469D3DFAB}" type="presParOf" srcId="{E3BD50F2-0B34-4FB7-A4EE-48139C46D832}" destId="{C6AC046C-DD78-4AB3-BA9B-DD874BD7D792}" srcOrd="7" destOrd="0" presId="urn:microsoft.com/office/officeart/2005/8/layout/orgChart1"/>
    <dgm:cxn modelId="{D2FA9233-32C9-46DD-A4A2-D75D76165778}" type="presParOf" srcId="{C6AC046C-DD78-4AB3-BA9B-DD874BD7D792}" destId="{F66D3835-66EB-435E-89EB-08D20C1296EE}" srcOrd="0" destOrd="0" presId="urn:microsoft.com/office/officeart/2005/8/layout/orgChart1"/>
    <dgm:cxn modelId="{242D9810-A951-4DCE-8C5F-7BE4ABAFD9FB}" type="presParOf" srcId="{F66D3835-66EB-435E-89EB-08D20C1296EE}" destId="{FD0998FE-19F7-48D4-A256-857788E25C77}" srcOrd="0" destOrd="0" presId="urn:microsoft.com/office/officeart/2005/8/layout/orgChart1"/>
    <dgm:cxn modelId="{9FA9A369-6FC1-4365-9B44-52CBD3149A02}" type="presParOf" srcId="{F66D3835-66EB-435E-89EB-08D20C1296EE}" destId="{6B037C58-38F5-4FD1-BCF2-4F962A525895}" srcOrd="1" destOrd="0" presId="urn:microsoft.com/office/officeart/2005/8/layout/orgChart1"/>
    <dgm:cxn modelId="{65E909E8-06B1-48AA-8C9C-44B1ADEAD085}" type="presParOf" srcId="{C6AC046C-DD78-4AB3-BA9B-DD874BD7D792}" destId="{30F60BCD-C78C-4CE4-8EED-CCE76A8D832B}" srcOrd="1" destOrd="0" presId="urn:microsoft.com/office/officeart/2005/8/layout/orgChart1"/>
    <dgm:cxn modelId="{9932E376-8339-4E6E-9B58-DA9E839DF0D0}" type="presParOf" srcId="{C6AC046C-DD78-4AB3-BA9B-DD874BD7D792}" destId="{3EA21117-ED24-4193-A63A-421A75ABA397}" srcOrd="2" destOrd="0" presId="urn:microsoft.com/office/officeart/2005/8/layout/orgChart1"/>
    <dgm:cxn modelId="{2C01CA42-5384-4D61-BD19-AA3C16AA3048}" type="presParOf" srcId="{B87B4D1D-FB73-4B25-ABC7-0C86B5109423}" destId="{2AAC00C2-9190-48BB-B559-DBDB10DD61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F0E77-DB58-45CC-B1A7-1B07D23AB869}">
      <dsp:nvSpPr>
        <dsp:cNvPr id="0" name=""/>
        <dsp:cNvSpPr/>
      </dsp:nvSpPr>
      <dsp:spPr>
        <a:xfrm>
          <a:off x="0" y="51455"/>
          <a:ext cx="5913437" cy="1476832"/>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Point of Operation – point where work is performed on the material, such as cutting, shaping, boring, or forming of stock.</a:t>
          </a:r>
        </a:p>
      </dsp:txBody>
      <dsp:txXfrm>
        <a:off x="72093" y="123548"/>
        <a:ext cx="5769251" cy="1332646"/>
      </dsp:txXfrm>
    </dsp:sp>
    <dsp:sp modelId="{C20BDF0A-12A9-4BD6-B890-573903E21118}">
      <dsp:nvSpPr>
        <dsp:cNvPr id="0" name=""/>
        <dsp:cNvSpPr/>
      </dsp:nvSpPr>
      <dsp:spPr>
        <a:xfrm>
          <a:off x="0" y="1580127"/>
          <a:ext cx="5913437" cy="1476832"/>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Power Transmission Apparatus – components of the mechanical system which transmit energy to the part of the machine performing the work.  These components include flywheels, pulleys, belts, connecting rods, coupling, cams, spindles, chains, cranks, and gears.</a:t>
          </a:r>
        </a:p>
      </dsp:txBody>
      <dsp:txXfrm>
        <a:off x="72093" y="1652220"/>
        <a:ext cx="5769251" cy="1332646"/>
      </dsp:txXfrm>
    </dsp:sp>
    <dsp:sp modelId="{93E59069-D0BB-450F-A233-1FAE8C1C4E9B}">
      <dsp:nvSpPr>
        <dsp:cNvPr id="0" name=""/>
        <dsp:cNvSpPr/>
      </dsp:nvSpPr>
      <dsp:spPr>
        <a:xfrm>
          <a:off x="0" y="3108800"/>
          <a:ext cx="5913437" cy="1476832"/>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Other Moving Parts – parts of the machine which move while the machine is working.  These can include reciprocating, rotating, and transverse moving parts, as well as feed mechanisms and auxiliary parts of the machine.</a:t>
          </a:r>
        </a:p>
      </dsp:txBody>
      <dsp:txXfrm>
        <a:off x="72093" y="3180893"/>
        <a:ext cx="5769251" cy="133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BAA42-A976-45D0-80C9-AF96E0CBD54E}">
      <dsp:nvSpPr>
        <dsp:cNvPr id="0" name=""/>
        <dsp:cNvSpPr/>
      </dsp:nvSpPr>
      <dsp:spPr>
        <a:xfrm>
          <a:off x="4220" y="346338"/>
          <a:ext cx="1845371" cy="263181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There are many ways to safeguard machinery, and that </a:t>
          </a:r>
          <a:br>
            <a:rPr lang="en-US" sz="1400" kern="1200"/>
          </a:br>
          <a:r>
            <a:rPr lang="en-US" sz="1400" kern="1200"/>
            <a:t>means any method of preventing employee contact with the </a:t>
          </a:r>
          <a:br>
            <a:rPr lang="en-US" sz="1400" kern="1200"/>
          </a:br>
          <a:r>
            <a:rPr lang="en-US" sz="1400" kern="1200"/>
            <a:t>moving part. </a:t>
          </a:r>
        </a:p>
      </dsp:txBody>
      <dsp:txXfrm>
        <a:off x="58269" y="400387"/>
        <a:ext cx="1737273" cy="2523719"/>
      </dsp:txXfrm>
    </dsp:sp>
    <dsp:sp modelId="{320C49BA-B152-4A8C-91F8-EC899A29DE52}">
      <dsp:nvSpPr>
        <dsp:cNvPr id="0" name=""/>
        <dsp:cNvSpPr/>
      </dsp:nvSpPr>
      <dsp:spPr>
        <a:xfrm>
          <a:off x="2034129" y="1433420"/>
          <a:ext cx="391218" cy="457652"/>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034129" y="1524950"/>
        <a:ext cx="273853" cy="274592"/>
      </dsp:txXfrm>
    </dsp:sp>
    <dsp:sp modelId="{53740688-55F2-4CBA-9C77-5847F718B070}">
      <dsp:nvSpPr>
        <dsp:cNvPr id="0" name=""/>
        <dsp:cNvSpPr/>
      </dsp:nvSpPr>
      <dsp:spPr>
        <a:xfrm>
          <a:off x="2587741" y="346338"/>
          <a:ext cx="1845371" cy="263181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You should first determine the machine hazards and then select a suitable guarding method based on the type of operation, the size or shape of stock, the method of handling, the physical layout of the work area, and the type of material.</a:t>
          </a:r>
        </a:p>
      </dsp:txBody>
      <dsp:txXfrm>
        <a:off x="2641790" y="400387"/>
        <a:ext cx="1737273" cy="2523719"/>
      </dsp:txXfrm>
    </dsp:sp>
    <dsp:sp modelId="{FC42787D-476E-424E-A730-CF519784F681}">
      <dsp:nvSpPr>
        <dsp:cNvPr id="0" name=""/>
        <dsp:cNvSpPr/>
      </dsp:nvSpPr>
      <dsp:spPr>
        <a:xfrm>
          <a:off x="4617650" y="1433420"/>
          <a:ext cx="391218" cy="457652"/>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617650" y="1524950"/>
        <a:ext cx="273853" cy="274592"/>
      </dsp:txXfrm>
    </dsp:sp>
    <dsp:sp modelId="{4295A689-018D-440D-8AF6-0F3E1133F201}">
      <dsp:nvSpPr>
        <dsp:cNvPr id="0" name=""/>
        <dsp:cNvSpPr/>
      </dsp:nvSpPr>
      <dsp:spPr>
        <a:xfrm>
          <a:off x="5171261" y="346338"/>
          <a:ext cx="1845371" cy="263181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Production requirements or limitations will also help determine the appropriate safeguarding method for the individual machine. The guarding system must protect the operator and other exposed workers from all machine hazards.</a:t>
          </a:r>
        </a:p>
      </dsp:txBody>
      <dsp:txXfrm>
        <a:off x="5225310" y="400387"/>
        <a:ext cx="1737273" cy="2523719"/>
      </dsp:txXfrm>
    </dsp:sp>
    <dsp:sp modelId="{C81A9DEA-8A69-4097-BB34-56F55C0402D8}">
      <dsp:nvSpPr>
        <dsp:cNvPr id="0" name=""/>
        <dsp:cNvSpPr/>
      </dsp:nvSpPr>
      <dsp:spPr>
        <a:xfrm>
          <a:off x="7201170" y="1433420"/>
          <a:ext cx="391218" cy="457652"/>
        </a:xfrm>
        <a:prstGeom prs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201170" y="1524950"/>
        <a:ext cx="273853" cy="274592"/>
      </dsp:txXfrm>
    </dsp:sp>
    <dsp:sp modelId="{E111900C-7FD9-40AD-A964-DA71C834DAC2}">
      <dsp:nvSpPr>
        <dsp:cNvPr id="0" name=""/>
        <dsp:cNvSpPr/>
      </dsp:nvSpPr>
      <dsp:spPr>
        <a:xfrm>
          <a:off x="7754782" y="346338"/>
          <a:ext cx="1845371" cy="263181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It is helpful to get the machine operator and machine supervisor involved in the design of the safeguarding system.</a:t>
          </a:r>
        </a:p>
      </dsp:txBody>
      <dsp:txXfrm>
        <a:off x="7808831" y="400387"/>
        <a:ext cx="1737273" cy="2523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3032-884A-4FC2-ADDB-8C7E44951AB2}">
      <dsp:nvSpPr>
        <dsp:cNvPr id="0" name=""/>
        <dsp:cNvSpPr/>
      </dsp:nvSpPr>
      <dsp:spPr>
        <a:xfrm>
          <a:off x="4689" y="0"/>
          <a:ext cx="9594995" cy="332449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An effective guard must . . .</a:t>
          </a:r>
        </a:p>
        <a:p>
          <a:pPr lvl="0" algn="l" defTabSz="711200">
            <a:lnSpc>
              <a:spcPct val="90000"/>
            </a:lnSpc>
            <a:spcBef>
              <a:spcPct val="0"/>
            </a:spcBef>
            <a:spcAft>
              <a:spcPct val="35000"/>
            </a:spcAft>
          </a:pPr>
          <a:r>
            <a:rPr lang="en-US" sz="1600" u="sng" kern="1200" dirty="0"/>
            <a:t>Prevent contact</a:t>
          </a:r>
          <a:r>
            <a:rPr lang="en-US" sz="1600" kern="1200" dirty="0"/>
            <a:t>:  The safeguard must prevent hands, arms, or any part of a worker's body or clothing from making contact with dangerous moving parts. A good safeguarding system eliminates the possibility of the operator or other workers placing any part of their bodies near hazardous moving parts. </a:t>
          </a:r>
        </a:p>
        <a:p>
          <a:pPr lvl="0" algn="l" defTabSz="711200">
            <a:lnSpc>
              <a:spcPct val="90000"/>
            </a:lnSpc>
            <a:spcBef>
              <a:spcPct val="0"/>
            </a:spcBef>
            <a:spcAft>
              <a:spcPct val="35000"/>
            </a:spcAft>
          </a:pPr>
          <a:r>
            <a:rPr lang="en-US" sz="1600" u="sng" kern="1200" dirty="0"/>
            <a:t>Secured &amp; well-constructed</a:t>
          </a:r>
          <a:r>
            <a:rPr lang="en-US" sz="1600" kern="1200" dirty="0"/>
            <a:t>:  Workers should not be able to easily remove or tamper with the safeguard, because a safeguard that can easily be made ineffective is no safeguard at all. They must be firmly secured to the machine. Guards should be made of durable material that will withstand the conditions of normal use. They may be constructed of sheet metal, screen, wire cloth, bars, plastic, or any other material that is substantial enough to withstand whatever impact it may receive and to endure prolonged use. P</a:t>
          </a:r>
        </a:p>
        <a:p>
          <a:pPr lvl="0" algn="l" defTabSz="711200">
            <a:lnSpc>
              <a:spcPct val="90000"/>
            </a:lnSpc>
            <a:spcBef>
              <a:spcPct val="0"/>
            </a:spcBef>
            <a:spcAft>
              <a:spcPct val="35000"/>
            </a:spcAft>
          </a:pPr>
          <a:r>
            <a:rPr lang="en-US" sz="1600" u="sng" kern="1200" dirty="0"/>
            <a:t>Protect from falling objects/contain the hazard</a:t>
          </a:r>
          <a:r>
            <a:rPr lang="en-US" sz="1600" kern="1200" dirty="0"/>
            <a:t>:  The safeguard should ensure that no objects can fall into moving parts. A small tool which is dropped into a cycling machine could easily become a projectile that could strike and injure someone.</a:t>
          </a:r>
        </a:p>
      </dsp:txBody>
      <dsp:txXfrm>
        <a:off x="102060" y="97371"/>
        <a:ext cx="9400253" cy="3129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3032-884A-4FC2-ADDB-8C7E44951AB2}">
      <dsp:nvSpPr>
        <dsp:cNvPr id="0" name=""/>
        <dsp:cNvSpPr/>
      </dsp:nvSpPr>
      <dsp:spPr>
        <a:xfrm>
          <a:off x="4689" y="0"/>
          <a:ext cx="9594995" cy="332449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An effective guard must . . .</a:t>
          </a:r>
          <a:r>
            <a:rPr lang="en-US" sz="1700" u="sng" kern="1200" dirty="0">
              <a:latin typeface="Arial" charset="0"/>
            </a:rPr>
            <a:t> </a:t>
          </a:r>
        </a:p>
        <a:p>
          <a:pPr lvl="0" algn="l" defTabSz="755650">
            <a:lnSpc>
              <a:spcPct val="90000"/>
            </a:lnSpc>
            <a:spcBef>
              <a:spcPct val="0"/>
            </a:spcBef>
            <a:spcAft>
              <a:spcPct val="35000"/>
            </a:spcAft>
          </a:pPr>
          <a:r>
            <a:rPr lang="en-US" sz="1600" u="sng" kern="1200" dirty="0">
              <a:latin typeface="+mn-lt"/>
            </a:rPr>
            <a:t>Create no new hazards</a:t>
          </a:r>
          <a:r>
            <a:rPr lang="en-US" sz="1600" kern="1200" dirty="0">
              <a:latin typeface="+mn-lt"/>
            </a:rPr>
            <a:t>:  A safeguard defeats its own purpose if it creates a hazard of its own such as a shear point, a jagged edge, or an unfinished surface which can cause a laceration or creates a pinch point between the guard and moving machine parts. The edges of guards, for instance, should be rolled or bolted in such a way that they eliminate sharp edges.</a:t>
          </a:r>
        </a:p>
        <a:p>
          <a:pPr lvl="0" algn="l" defTabSz="755650">
            <a:lnSpc>
              <a:spcPct val="90000"/>
            </a:lnSpc>
            <a:spcBef>
              <a:spcPct val="0"/>
            </a:spcBef>
            <a:spcAft>
              <a:spcPct val="35000"/>
            </a:spcAft>
            <a:buNone/>
          </a:pPr>
          <a:r>
            <a:rPr lang="en-US" sz="1600" u="sng" kern="1200" dirty="0">
              <a:latin typeface="+mn-lt"/>
            </a:rPr>
            <a:t> Create no interference</a:t>
          </a:r>
          <a:r>
            <a:rPr lang="en-US" sz="1600" kern="1200" dirty="0">
              <a:latin typeface="+mn-lt"/>
            </a:rPr>
            <a:t>:  Any safeguard which impedes a worker from performing the job quickly and comfortably might soon be overridden or disregarded. Proper safeguarding can actually enhance efficiency since it can relieve the worker's apprehensions about injury.</a:t>
          </a:r>
        </a:p>
        <a:p>
          <a:pPr lvl="0" algn="l" defTabSz="755650">
            <a:lnSpc>
              <a:spcPct val="90000"/>
            </a:lnSpc>
            <a:spcBef>
              <a:spcPct val="0"/>
            </a:spcBef>
            <a:spcAft>
              <a:spcPct val="35000"/>
            </a:spcAft>
            <a:buNone/>
          </a:pPr>
          <a:r>
            <a:rPr lang="en-US" sz="1600" u="sng" kern="1200" dirty="0">
              <a:latin typeface="+mn-lt"/>
            </a:rPr>
            <a:t> Allow safe lubrication</a:t>
          </a:r>
          <a:r>
            <a:rPr lang="en-US" sz="1600" kern="1200" dirty="0">
              <a:latin typeface="+mn-lt"/>
            </a:rPr>
            <a:t>: If possible, one should be able to lubricate the machine without removing the safeguards. Locating oil reservoirs outside the guard, with a line leading to the lubrication point, will reduce the need for the operator or maintenance worker to enter the hazardous area.</a:t>
          </a:r>
        </a:p>
      </dsp:txBody>
      <dsp:txXfrm>
        <a:off x="102060" y="97371"/>
        <a:ext cx="9400253" cy="3129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AA943-0B4E-4A03-82D6-D1D359169FD9}">
      <dsp:nvSpPr>
        <dsp:cNvPr id="0" name=""/>
        <dsp:cNvSpPr/>
      </dsp:nvSpPr>
      <dsp:spPr>
        <a:xfrm>
          <a:off x="457038" y="1797777"/>
          <a:ext cx="2083066" cy="104153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Arial" charset="0"/>
            </a:rPr>
            <a:t>There is more to machine safeguarding than just guarding machines.  The employer must:</a:t>
          </a:r>
          <a:endParaRPr lang="en-US" sz="1400" kern="1200" dirty="0"/>
        </a:p>
      </dsp:txBody>
      <dsp:txXfrm>
        <a:off x="487543" y="1828282"/>
        <a:ext cx="2022056" cy="980523"/>
      </dsp:txXfrm>
    </dsp:sp>
    <dsp:sp modelId="{8C27BCAF-47C9-4C8D-81BF-1D7E1425B321}">
      <dsp:nvSpPr>
        <dsp:cNvPr id="0" name=""/>
        <dsp:cNvSpPr/>
      </dsp:nvSpPr>
      <dsp:spPr>
        <a:xfrm rot="17692822">
          <a:off x="1966491" y="1400006"/>
          <a:ext cx="1980454" cy="40429"/>
        </a:xfrm>
        <a:custGeom>
          <a:avLst/>
          <a:gdLst/>
          <a:ahLst/>
          <a:cxnLst/>
          <a:rect l="0" t="0" r="0" b="0"/>
          <a:pathLst>
            <a:path>
              <a:moveTo>
                <a:pt x="0" y="20214"/>
              </a:moveTo>
              <a:lnTo>
                <a:pt x="1980454"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907207" y="1370710"/>
        <a:ext cx="99022" cy="99022"/>
      </dsp:txXfrm>
    </dsp:sp>
    <dsp:sp modelId="{86075A2B-2F0F-4569-B4A5-7BAABF79F7FC}">
      <dsp:nvSpPr>
        <dsp:cNvPr id="0" name=""/>
        <dsp:cNvSpPr/>
      </dsp:nvSpPr>
      <dsp:spPr>
        <a:xfrm>
          <a:off x="3373331" y="1132"/>
          <a:ext cx="2083066" cy="104153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Ensure that employees are trained to do the job,</a:t>
          </a:r>
        </a:p>
      </dsp:txBody>
      <dsp:txXfrm>
        <a:off x="3403836" y="31637"/>
        <a:ext cx="2022056" cy="980523"/>
      </dsp:txXfrm>
    </dsp:sp>
    <dsp:sp modelId="{523BFA03-5ACE-4D78-A2CD-0C36DC18B6F6}">
      <dsp:nvSpPr>
        <dsp:cNvPr id="0" name=""/>
        <dsp:cNvSpPr/>
      </dsp:nvSpPr>
      <dsp:spPr>
        <a:xfrm rot="19457599">
          <a:off x="2443657" y="1998888"/>
          <a:ext cx="1026121" cy="40429"/>
        </a:xfrm>
        <a:custGeom>
          <a:avLst/>
          <a:gdLst/>
          <a:ahLst/>
          <a:cxnLst/>
          <a:rect l="0" t="0" r="0" b="0"/>
          <a:pathLst>
            <a:path>
              <a:moveTo>
                <a:pt x="0" y="20214"/>
              </a:moveTo>
              <a:lnTo>
                <a:pt x="1026121"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1065" y="1993450"/>
        <a:ext cx="51306" cy="51306"/>
      </dsp:txXfrm>
    </dsp:sp>
    <dsp:sp modelId="{38946919-6C3F-4B2F-8932-CE8DF8D0D309}">
      <dsp:nvSpPr>
        <dsp:cNvPr id="0" name=""/>
        <dsp:cNvSpPr/>
      </dsp:nvSpPr>
      <dsp:spPr>
        <a:xfrm>
          <a:off x="3373331" y="1198895"/>
          <a:ext cx="2083066" cy="104153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Ensure that employees wears personal protective equipment to protect against other hazards,</a:t>
          </a:r>
        </a:p>
      </dsp:txBody>
      <dsp:txXfrm>
        <a:off x="3403836" y="1229400"/>
        <a:ext cx="2022056" cy="980523"/>
      </dsp:txXfrm>
    </dsp:sp>
    <dsp:sp modelId="{2BECF74D-7A9B-435F-B211-01273189D8EB}">
      <dsp:nvSpPr>
        <dsp:cNvPr id="0" name=""/>
        <dsp:cNvSpPr/>
      </dsp:nvSpPr>
      <dsp:spPr>
        <a:xfrm rot="2142401">
          <a:off x="2443657" y="2597770"/>
          <a:ext cx="1026121" cy="40429"/>
        </a:xfrm>
        <a:custGeom>
          <a:avLst/>
          <a:gdLst/>
          <a:ahLst/>
          <a:cxnLst/>
          <a:rect l="0" t="0" r="0" b="0"/>
          <a:pathLst>
            <a:path>
              <a:moveTo>
                <a:pt x="0" y="20214"/>
              </a:moveTo>
              <a:lnTo>
                <a:pt x="1026121"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1065" y="2592331"/>
        <a:ext cx="51306" cy="51306"/>
      </dsp:txXfrm>
    </dsp:sp>
    <dsp:sp modelId="{A3526D11-317F-40B8-B384-AC18EBDA5FDF}">
      <dsp:nvSpPr>
        <dsp:cNvPr id="0" name=""/>
        <dsp:cNvSpPr/>
      </dsp:nvSpPr>
      <dsp:spPr>
        <a:xfrm>
          <a:off x="3373331" y="2396659"/>
          <a:ext cx="2083066" cy="104153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Establish safe operating procedures,</a:t>
          </a:r>
        </a:p>
      </dsp:txBody>
      <dsp:txXfrm>
        <a:off x="3403836" y="2427164"/>
        <a:ext cx="2022056" cy="980523"/>
      </dsp:txXfrm>
    </dsp:sp>
    <dsp:sp modelId="{ABF6417D-B46E-4AA7-8A43-2ABA701B242E}">
      <dsp:nvSpPr>
        <dsp:cNvPr id="0" name=""/>
        <dsp:cNvSpPr/>
      </dsp:nvSpPr>
      <dsp:spPr>
        <a:xfrm rot="3907178">
          <a:off x="1966491" y="3196651"/>
          <a:ext cx="1980454" cy="40429"/>
        </a:xfrm>
        <a:custGeom>
          <a:avLst/>
          <a:gdLst/>
          <a:ahLst/>
          <a:cxnLst/>
          <a:rect l="0" t="0" r="0" b="0"/>
          <a:pathLst>
            <a:path>
              <a:moveTo>
                <a:pt x="0" y="20214"/>
              </a:moveTo>
              <a:lnTo>
                <a:pt x="1980454"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907207" y="3167355"/>
        <a:ext cx="99022" cy="99022"/>
      </dsp:txXfrm>
    </dsp:sp>
    <dsp:sp modelId="{7509DF88-5D62-4B4D-8AB0-9D5AFED6B5F3}">
      <dsp:nvSpPr>
        <dsp:cNvPr id="0" name=""/>
        <dsp:cNvSpPr/>
      </dsp:nvSpPr>
      <dsp:spPr>
        <a:xfrm>
          <a:off x="3373331" y="3594422"/>
          <a:ext cx="2083066" cy="104153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Supervise to ensure compliance with company rules.</a:t>
          </a:r>
        </a:p>
      </dsp:txBody>
      <dsp:txXfrm>
        <a:off x="3403836" y="3624927"/>
        <a:ext cx="2022056" cy="980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EADAE-D865-43B8-B8AF-881E9CBE84E1}">
      <dsp:nvSpPr>
        <dsp:cNvPr id="0" name=""/>
        <dsp:cNvSpPr/>
      </dsp:nvSpPr>
      <dsp:spPr>
        <a:xfrm>
          <a:off x="4802187" y="1444662"/>
          <a:ext cx="3761102" cy="435168"/>
        </a:xfrm>
        <a:custGeom>
          <a:avLst/>
          <a:gdLst/>
          <a:ahLst/>
          <a:cxnLst/>
          <a:rect l="0" t="0" r="0" b="0"/>
          <a:pathLst>
            <a:path>
              <a:moveTo>
                <a:pt x="0" y="0"/>
              </a:moveTo>
              <a:lnTo>
                <a:pt x="0" y="217584"/>
              </a:lnTo>
              <a:lnTo>
                <a:pt x="3761102" y="217584"/>
              </a:lnTo>
              <a:lnTo>
                <a:pt x="3761102" y="4351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3771FC-99E1-4EE6-BA75-EC25FBD2907E}">
      <dsp:nvSpPr>
        <dsp:cNvPr id="0" name=""/>
        <dsp:cNvSpPr/>
      </dsp:nvSpPr>
      <dsp:spPr>
        <a:xfrm>
          <a:off x="4802187" y="1444662"/>
          <a:ext cx="1253700" cy="435168"/>
        </a:xfrm>
        <a:custGeom>
          <a:avLst/>
          <a:gdLst/>
          <a:ahLst/>
          <a:cxnLst/>
          <a:rect l="0" t="0" r="0" b="0"/>
          <a:pathLst>
            <a:path>
              <a:moveTo>
                <a:pt x="0" y="0"/>
              </a:moveTo>
              <a:lnTo>
                <a:pt x="0" y="217584"/>
              </a:lnTo>
              <a:lnTo>
                <a:pt x="1253700" y="217584"/>
              </a:lnTo>
              <a:lnTo>
                <a:pt x="1253700" y="4351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7A3CA4-A9C4-490D-919A-880FC1409E7E}">
      <dsp:nvSpPr>
        <dsp:cNvPr id="0" name=""/>
        <dsp:cNvSpPr/>
      </dsp:nvSpPr>
      <dsp:spPr>
        <a:xfrm>
          <a:off x="3548486" y="1444662"/>
          <a:ext cx="1253700" cy="435168"/>
        </a:xfrm>
        <a:custGeom>
          <a:avLst/>
          <a:gdLst/>
          <a:ahLst/>
          <a:cxnLst/>
          <a:rect l="0" t="0" r="0" b="0"/>
          <a:pathLst>
            <a:path>
              <a:moveTo>
                <a:pt x="1253700" y="0"/>
              </a:moveTo>
              <a:lnTo>
                <a:pt x="1253700" y="217584"/>
              </a:lnTo>
              <a:lnTo>
                <a:pt x="0" y="217584"/>
              </a:lnTo>
              <a:lnTo>
                <a:pt x="0" y="4351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C5AF54-5E78-4415-941B-D0159226D793}">
      <dsp:nvSpPr>
        <dsp:cNvPr id="0" name=""/>
        <dsp:cNvSpPr/>
      </dsp:nvSpPr>
      <dsp:spPr>
        <a:xfrm>
          <a:off x="1041084" y="1444662"/>
          <a:ext cx="3761102" cy="435168"/>
        </a:xfrm>
        <a:custGeom>
          <a:avLst/>
          <a:gdLst/>
          <a:ahLst/>
          <a:cxnLst/>
          <a:rect l="0" t="0" r="0" b="0"/>
          <a:pathLst>
            <a:path>
              <a:moveTo>
                <a:pt x="3761102" y="0"/>
              </a:moveTo>
              <a:lnTo>
                <a:pt x="3761102" y="217584"/>
              </a:lnTo>
              <a:lnTo>
                <a:pt x="0" y="217584"/>
              </a:lnTo>
              <a:lnTo>
                <a:pt x="0" y="4351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B62C81-79FB-4BD1-A38C-59C7B71DED62}">
      <dsp:nvSpPr>
        <dsp:cNvPr id="0" name=""/>
        <dsp:cNvSpPr/>
      </dsp:nvSpPr>
      <dsp:spPr>
        <a:xfrm>
          <a:off x="3766070" y="408546"/>
          <a:ext cx="2072233" cy="103611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Thorough operator training should involve instruction or hands-on training in the following key areas:</a:t>
          </a:r>
        </a:p>
      </dsp:txBody>
      <dsp:txXfrm>
        <a:off x="3766070" y="408546"/>
        <a:ext cx="2072233" cy="1036116"/>
      </dsp:txXfrm>
    </dsp:sp>
    <dsp:sp modelId="{21883114-0236-4456-9B56-15BB0D27A7E6}">
      <dsp:nvSpPr>
        <dsp:cNvPr id="0" name=""/>
        <dsp:cNvSpPr/>
      </dsp:nvSpPr>
      <dsp:spPr>
        <a:xfrm>
          <a:off x="4968" y="1879831"/>
          <a:ext cx="2072233" cy="103611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Parts and functions of the machine</a:t>
          </a:r>
        </a:p>
      </dsp:txBody>
      <dsp:txXfrm>
        <a:off x="4968" y="1879831"/>
        <a:ext cx="2072233" cy="1036116"/>
      </dsp:txXfrm>
    </dsp:sp>
    <dsp:sp modelId="{5DC5AA00-A269-4697-BA3F-58A862B5D2C0}">
      <dsp:nvSpPr>
        <dsp:cNvPr id="0" name=""/>
        <dsp:cNvSpPr/>
      </dsp:nvSpPr>
      <dsp:spPr>
        <a:xfrm>
          <a:off x="2512370" y="1879831"/>
          <a:ext cx="2072233" cy="103611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Basic operator controls</a:t>
          </a:r>
        </a:p>
      </dsp:txBody>
      <dsp:txXfrm>
        <a:off x="2512370" y="1879831"/>
        <a:ext cx="2072233" cy="1036116"/>
      </dsp:txXfrm>
    </dsp:sp>
    <dsp:sp modelId="{371DA646-1690-4240-8331-344369D1E889}">
      <dsp:nvSpPr>
        <dsp:cNvPr id="0" name=""/>
        <dsp:cNvSpPr/>
      </dsp:nvSpPr>
      <dsp:spPr>
        <a:xfrm>
          <a:off x="5019771" y="1879831"/>
          <a:ext cx="2072233" cy="103611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Operator Responsibilities</a:t>
          </a:r>
        </a:p>
      </dsp:txBody>
      <dsp:txXfrm>
        <a:off x="5019771" y="1879831"/>
        <a:ext cx="2072233" cy="1036116"/>
      </dsp:txXfrm>
    </dsp:sp>
    <dsp:sp modelId="{FD0998FE-19F7-48D4-A256-857788E25C77}">
      <dsp:nvSpPr>
        <dsp:cNvPr id="0" name=""/>
        <dsp:cNvSpPr/>
      </dsp:nvSpPr>
      <dsp:spPr>
        <a:xfrm>
          <a:off x="7527173" y="1879831"/>
          <a:ext cx="2072233" cy="103611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Safeguarding</a:t>
          </a:r>
        </a:p>
      </dsp:txBody>
      <dsp:txXfrm>
        <a:off x="7527173" y="1879831"/>
        <a:ext cx="2072233" cy="10361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CC5898-3FC4-4B99-B1AF-8FA9EBA691F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B8546C-6D90-4C7F-918A-2ADDA2F538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E76EC81-C64C-42FF-8E62-3A612FB67830}" type="datetimeFigureOut">
              <a:rPr lang="en-US" smtClean="0"/>
              <a:t>7/8/2021</a:t>
            </a:fld>
            <a:endParaRPr lang="en-US"/>
          </a:p>
        </p:txBody>
      </p:sp>
      <p:sp>
        <p:nvSpPr>
          <p:cNvPr id="4" name="Footer Placeholder 3">
            <a:extLst>
              <a:ext uri="{FF2B5EF4-FFF2-40B4-BE49-F238E27FC236}">
                <a16:creationId xmlns:a16="http://schemas.microsoft.com/office/drawing/2014/main" id="{3455B110-54CD-4809-B756-25DE36B43E4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3FA655-8F6A-478C-9488-5C332B28796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8B917AB-5AF0-4E3A-AE13-2FA0B6C390B0}" type="slidenum">
              <a:rPr lang="en-US" smtClean="0"/>
              <a:t>‹#›</a:t>
            </a:fld>
            <a:endParaRPr lang="en-US"/>
          </a:p>
        </p:txBody>
      </p:sp>
    </p:spTree>
    <p:extLst>
      <p:ext uri="{BB962C8B-B14F-4D97-AF65-F5344CB8AC3E}">
        <p14:creationId xmlns:p14="http://schemas.microsoft.com/office/powerpoint/2010/main" val="4187500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F1DE9E-15C7-4546-97DB-C7B4F36E7BC4}"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8590BB-CDD8-47D8-A495-A0CF51A45041}" type="slidenum">
              <a:rPr lang="en-US" smtClean="0"/>
              <a:t>‹#›</a:t>
            </a:fld>
            <a:endParaRPr lang="en-US"/>
          </a:p>
        </p:txBody>
      </p:sp>
    </p:spTree>
    <p:extLst>
      <p:ext uri="{BB962C8B-B14F-4D97-AF65-F5344CB8AC3E}">
        <p14:creationId xmlns:p14="http://schemas.microsoft.com/office/powerpoint/2010/main" val="17418558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a:t>
            </a:fld>
            <a:endParaRPr lang="en-US"/>
          </a:p>
        </p:txBody>
      </p:sp>
    </p:spTree>
    <p:extLst>
      <p:ext uri="{BB962C8B-B14F-4D97-AF65-F5344CB8AC3E}">
        <p14:creationId xmlns:p14="http://schemas.microsoft.com/office/powerpoint/2010/main" val="89745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15</a:t>
            </a:fld>
            <a:endParaRPr lang="en-US"/>
          </a:p>
        </p:txBody>
      </p:sp>
    </p:spTree>
    <p:extLst>
      <p:ext uri="{BB962C8B-B14F-4D97-AF65-F5344CB8AC3E}">
        <p14:creationId xmlns:p14="http://schemas.microsoft.com/office/powerpoint/2010/main" val="290792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16</a:t>
            </a:fld>
            <a:endParaRPr lang="en-US"/>
          </a:p>
        </p:txBody>
      </p:sp>
    </p:spTree>
    <p:extLst>
      <p:ext uri="{BB962C8B-B14F-4D97-AF65-F5344CB8AC3E}">
        <p14:creationId xmlns:p14="http://schemas.microsoft.com/office/powerpoint/2010/main" val="327602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latin typeface="Arial" pitchFamily="34" charset="0"/>
            </a:endParaRPr>
          </a:p>
        </p:txBody>
      </p:sp>
      <p:sp>
        <p:nvSpPr>
          <p:cNvPr id="4" name="Slide Number Placeholder 3"/>
          <p:cNvSpPr>
            <a:spLocks noGrp="1"/>
          </p:cNvSpPr>
          <p:nvPr>
            <p:ph type="sldNum" sz="quarter" idx="10"/>
          </p:nvPr>
        </p:nvSpPr>
        <p:spPr/>
        <p:txBody>
          <a:bodyPr/>
          <a:lstStyle/>
          <a:p>
            <a:fld id="{938590BB-CDD8-47D8-A495-A0CF51A45041}" type="slidenum">
              <a:rPr lang="en-US" smtClean="0"/>
              <a:t>17</a:t>
            </a:fld>
            <a:endParaRPr lang="en-US"/>
          </a:p>
        </p:txBody>
      </p:sp>
    </p:spTree>
    <p:extLst>
      <p:ext uri="{BB962C8B-B14F-4D97-AF65-F5344CB8AC3E}">
        <p14:creationId xmlns:p14="http://schemas.microsoft.com/office/powerpoint/2010/main" val="368067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19</a:t>
            </a:fld>
            <a:endParaRPr lang="en-US"/>
          </a:p>
        </p:txBody>
      </p:sp>
    </p:spTree>
    <p:extLst>
      <p:ext uri="{BB962C8B-B14F-4D97-AF65-F5344CB8AC3E}">
        <p14:creationId xmlns:p14="http://schemas.microsoft.com/office/powerpoint/2010/main" val="293200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22</a:t>
            </a:fld>
            <a:endParaRPr lang="en-US"/>
          </a:p>
        </p:txBody>
      </p:sp>
    </p:spTree>
    <p:extLst>
      <p:ext uri="{BB962C8B-B14F-4D97-AF65-F5344CB8AC3E}">
        <p14:creationId xmlns:p14="http://schemas.microsoft.com/office/powerpoint/2010/main" val="156573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23</a:t>
            </a:fld>
            <a:endParaRPr lang="en-US"/>
          </a:p>
        </p:txBody>
      </p:sp>
    </p:spTree>
    <p:extLst>
      <p:ext uri="{BB962C8B-B14F-4D97-AF65-F5344CB8AC3E}">
        <p14:creationId xmlns:p14="http://schemas.microsoft.com/office/powerpoint/2010/main" val="361287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24</a:t>
            </a:fld>
            <a:endParaRPr lang="en-US"/>
          </a:p>
        </p:txBody>
      </p:sp>
    </p:spTree>
    <p:extLst>
      <p:ext uri="{BB962C8B-B14F-4D97-AF65-F5344CB8AC3E}">
        <p14:creationId xmlns:p14="http://schemas.microsoft.com/office/powerpoint/2010/main" val="69969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25</a:t>
            </a:fld>
            <a:endParaRPr lang="en-US"/>
          </a:p>
        </p:txBody>
      </p:sp>
    </p:spTree>
    <p:extLst>
      <p:ext uri="{BB962C8B-B14F-4D97-AF65-F5344CB8AC3E}">
        <p14:creationId xmlns:p14="http://schemas.microsoft.com/office/powerpoint/2010/main" val="172683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26</a:t>
            </a:fld>
            <a:endParaRPr lang="en-US"/>
          </a:p>
        </p:txBody>
      </p:sp>
    </p:spTree>
    <p:extLst>
      <p:ext uri="{BB962C8B-B14F-4D97-AF65-F5344CB8AC3E}">
        <p14:creationId xmlns:p14="http://schemas.microsoft.com/office/powerpoint/2010/main" val="234026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27</a:t>
            </a:fld>
            <a:endParaRPr lang="en-US"/>
          </a:p>
        </p:txBody>
      </p:sp>
    </p:spTree>
    <p:extLst>
      <p:ext uri="{BB962C8B-B14F-4D97-AF65-F5344CB8AC3E}">
        <p14:creationId xmlns:p14="http://schemas.microsoft.com/office/powerpoint/2010/main" val="171089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Machinery and Machine Guarding is not covered in 29CFR1915 (Maritime Operations).  Most of the equipment exists in the general industry and is located on the vessel.</a:t>
            </a:r>
          </a:p>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3</a:t>
            </a:fld>
            <a:endParaRPr lang="en-US"/>
          </a:p>
        </p:txBody>
      </p:sp>
    </p:spTree>
    <p:extLst>
      <p:ext uri="{BB962C8B-B14F-4D97-AF65-F5344CB8AC3E}">
        <p14:creationId xmlns:p14="http://schemas.microsoft.com/office/powerpoint/2010/main" val="205803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28</a:t>
            </a:fld>
            <a:endParaRPr lang="en-US"/>
          </a:p>
        </p:txBody>
      </p:sp>
    </p:spTree>
    <p:extLst>
      <p:ext uri="{BB962C8B-B14F-4D97-AF65-F5344CB8AC3E}">
        <p14:creationId xmlns:p14="http://schemas.microsoft.com/office/powerpoint/2010/main" val="287025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29</a:t>
            </a:fld>
            <a:endParaRPr lang="en-US"/>
          </a:p>
        </p:txBody>
      </p:sp>
    </p:spTree>
    <p:extLst>
      <p:ext uri="{BB962C8B-B14F-4D97-AF65-F5344CB8AC3E}">
        <p14:creationId xmlns:p14="http://schemas.microsoft.com/office/powerpoint/2010/main" val="374211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31</a:t>
            </a:fld>
            <a:endParaRPr lang="en-US"/>
          </a:p>
        </p:txBody>
      </p:sp>
    </p:spTree>
    <p:extLst>
      <p:ext uri="{BB962C8B-B14F-4D97-AF65-F5344CB8AC3E}">
        <p14:creationId xmlns:p14="http://schemas.microsoft.com/office/powerpoint/2010/main" val="324799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35</a:t>
            </a:fld>
            <a:endParaRPr lang="en-US"/>
          </a:p>
        </p:txBody>
      </p:sp>
    </p:spTree>
    <p:extLst>
      <p:ext uri="{BB962C8B-B14F-4D97-AF65-F5344CB8AC3E}">
        <p14:creationId xmlns:p14="http://schemas.microsoft.com/office/powerpoint/2010/main" val="144328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4</a:t>
            </a:fld>
            <a:endParaRPr lang="en-US"/>
          </a:p>
        </p:txBody>
      </p:sp>
    </p:spTree>
    <p:extLst>
      <p:ext uri="{BB962C8B-B14F-4D97-AF65-F5344CB8AC3E}">
        <p14:creationId xmlns:p14="http://schemas.microsoft.com/office/powerpoint/2010/main" val="304971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938590BB-CDD8-47D8-A495-A0CF51A45041}" type="slidenum">
              <a:rPr lang="en-US" smtClean="0"/>
              <a:t>6</a:t>
            </a:fld>
            <a:endParaRPr lang="en-US"/>
          </a:p>
        </p:txBody>
      </p:sp>
    </p:spTree>
    <p:extLst>
      <p:ext uri="{BB962C8B-B14F-4D97-AF65-F5344CB8AC3E}">
        <p14:creationId xmlns:p14="http://schemas.microsoft.com/office/powerpoint/2010/main" val="330365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938590BB-CDD8-47D8-A495-A0CF51A45041}" type="slidenum">
              <a:rPr lang="en-US" smtClean="0"/>
              <a:t>7</a:t>
            </a:fld>
            <a:endParaRPr lang="en-US"/>
          </a:p>
        </p:txBody>
      </p:sp>
    </p:spTree>
    <p:extLst>
      <p:ext uri="{BB962C8B-B14F-4D97-AF65-F5344CB8AC3E}">
        <p14:creationId xmlns:p14="http://schemas.microsoft.com/office/powerpoint/2010/main" val="185613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938590BB-CDD8-47D8-A495-A0CF51A45041}" type="slidenum">
              <a:rPr lang="en-US" smtClean="0"/>
              <a:t>8</a:t>
            </a:fld>
            <a:endParaRPr lang="en-US"/>
          </a:p>
        </p:txBody>
      </p:sp>
    </p:spTree>
    <p:extLst>
      <p:ext uri="{BB962C8B-B14F-4D97-AF65-F5344CB8AC3E}">
        <p14:creationId xmlns:p14="http://schemas.microsoft.com/office/powerpoint/2010/main" val="1950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938590BB-CDD8-47D8-A495-A0CF51A45041}" type="slidenum">
              <a:rPr lang="en-US" smtClean="0"/>
              <a:t>9</a:t>
            </a:fld>
            <a:endParaRPr lang="en-US"/>
          </a:p>
        </p:txBody>
      </p:sp>
    </p:spTree>
    <p:extLst>
      <p:ext uri="{BB962C8B-B14F-4D97-AF65-F5344CB8AC3E}">
        <p14:creationId xmlns:p14="http://schemas.microsoft.com/office/powerpoint/2010/main" val="378301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13</a:t>
            </a:fld>
            <a:endParaRPr lang="en-US"/>
          </a:p>
        </p:txBody>
      </p:sp>
    </p:spTree>
    <p:extLst>
      <p:ext uri="{BB962C8B-B14F-4D97-AF65-F5344CB8AC3E}">
        <p14:creationId xmlns:p14="http://schemas.microsoft.com/office/powerpoint/2010/main" val="335598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590BB-CDD8-47D8-A495-A0CF51A45041}" type="slidenum">
              <a:rPr lang="en-US" smtClean="0"/>
              <a:t>14</a:t>
            </a:fld>
            <a:endParaRPr lang="en-US"/>
          </a:p>
        </p:txBody>
      </p:sp>
    </p:spTree>
    <p:extLst>
      <p:ext uri="{BB962C8B-B14F-4D97-AF65-F5344CB8AC3E}">
        <p14:creationId xmlns:p14="http://schemas.microsoft.com/office/powerpoint/2010/main" val="331238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9291233-45C3-4443-B5CC-DA4D6E8C609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22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28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122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5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70F808-37FB-4FCC-B595-2226B02BF040}"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91233-45C3-4443-B5CC-DA4D6E8C609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814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70F808-37FB-4FCC-B595-2226B02BF04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91233-45C3-4443-B5CC-DA4D6E8C609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46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70F808-37FB-4FCC-B595-2226B02BF040}"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91233-45C3-4443-B5CC-DA4D6E8C609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45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70F808-37FB-4FCC-B595-2226B02BF040}"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91233-45C3-4443-B5CC-DA4D6E8C609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528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0F808-37FB-4FCC-B595-2226B02BF040}"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91233-45C3-4443-B5CC-DA4D6E8C6094}" type="slidenum">
              <a:rPr lang="en-US" smtClean="0"/>
              <a:t>‹#›</a:t>
            </a:fld>
            <a:endParaRPr lang="en-US"/>
          </a:p>
        </p:txBody>
      </p:sp>
    </p:spTree>
    <p:extLst>
      <p:ext uri="{BB962C8B-B14F-4D97-AF65-F5344CB8AC3E}">
        <p14:creationId xmlns:p14="http://schemas.microsoft.com/office/powerpoint/2010/main" val="316438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0F808-37FB-4FCC-B595-2226B02BF040}"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91233-45C3-4443-B5CC-DA4D6E8C609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019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570F808-37FB-4FCC-B595-2226B02BF040}" type="datetimeFigureOut">
              <a:rPr lang="en-US" smtClean="0"/>
              <a:t>7/8/2021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9291233-45C3-4443-B5CC-DA4D6E8C609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542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70F808-37FB-4FCC-B595-2226B02BF040}" type="datetimeFigureOut">
              <a:rPr lang="en-US" smtClean="0"/>
              <a:t>7/8/2021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9291233-45C3-4443-B5CC-DA4D6E8C609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646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title="Grey Box">
            <a:extLst>
              <a:ext uri="{FF2B5EF4-FFF2-40B4-BE49-F238E27FC236}">
                <a16:creationId xmlns:a16="http://schemas.microsoft.com/office/drawing/2014/main" id="{65513E21-21B0-48DB-8CF1-35E43B33A4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transport&#10;&#10;Description generated with very high confidence">
            <a:extLst>
              <a:ext uri="{FF2B5EF4-FFF2-40B4-BE49-F238E27FC236}">
                <a16:creationId xmlns:a16="http://schemas.microsoft.com/office/drawing/2014/main" id="{41182AF0-B66B-4F9D-90AE-560537A908CC}"/>
              </a:ext>
            </a:extLst>
          </p:cNvPr>
          <p:cNvPicPr>
            <a:picLocks noChangeAspect="1"/>
          </p:cNvPicPr>
          <p:nvPr/>
        </p:nvPicPr>
        <p:blipFill rotWithShape="1">
          <a:blip r:embed="rId3" cstate="email">
            <a:alphaModFix amt="50000"/>
            <a:grayscl/>
            <a:extLst>
              <a:ext uri="{28A0092B-C50C-407E-A947-70E740481C1C}">
                <a14:useLocalDpi xmlns:a14="http://schemas.microsoft.com/office/drawing/2010/main"/>
              </a:ext>
            </a:extLst>
          </a:blip>
          <a:srcRect r="-1"/>
          <a:stretch/>
        </p:blipFill>
        <p:spPr>
          <a:xfrm>
            <a:off x="0" y="0"/>
            <a:ext cx="12192000" cy="6858000"/>
          </a:xfrm>
          <a:prstGeom prst="rect">
            <a:avLst/>
          </a:prstGeom>
        </p:spPr>
      </p:pic>
      <p:cxnSp>
        <p:nvCxnSpPr>
          <p:cNvPr id="12" name="Straight Connector 11" title="Decorative Red Line">
            <a:extLst>
              <a:ext uri="{FF2B5EF4-FFF2-40B4-BE49-F238E27FC236}">
                <a16:creationId xmlns:a16="http://schemas.microsoft.com/office/drawing/2014/main" id="{580B8A35-DEA7-4D43-9DF8-90B4681D0FA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ED07FF-B76A-4C00-9841-F7468E147C90}"/>
              </a:ext>
            </a:extLst>
          </p:cNvPr>
          <p:cNvSpPr>
            <a:spLocks noGrp="1"/>
          </p:cNvSpPr>
          <p:nvPr>
            <p:ph type="ctrTitle"/>
          </p:nvPr>
        </p:nvSpPr>
        <p:spPr>
          <a:xfrm>
            <a:off x="4976636" y="992221"/>
            <a:ext cx="6247308" cy="4873558"/>
          </a:xfrm>
        </p:spPr>
        <p:txBody>
          <a:bodyPr anchor="ctr">
            <a:normAutofit/>
          </a:bodyPr>
          <a:lstStyle/>
          <a:p>
            <a:r>
              <a:rPr lang="en-US" sz="4800" dirty="0"/>
              <a:t>MACHINERY AND Machine guarding:</a:t>
            </a:r>
            <a:br>
              <a:rPr lang="en-US" sz="4800" dirty="0"/>
            </a:br>
            <a:r>
              <a:rPr lang="en-US" sz="4800" dirty="0"/>
              <a:t>Maritime Rules</a:t>
            </a:r>
          </a:p>
        </p:txBody>
      </p:sp>
    </p:spTree>
    <p:extLst>
      <p:ext uri="{BB962C8B-B14F-4D97-AF65-F5344CB8AC3E}">
        <p14:creationId xmlns:p14="http://schemas.microsoft.com/office/powerpoint/2010/main" val="30490110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93" name="Group 92" descr="black and white graphic depicting a picture frame" title="Picture Frame">
            <a:extLst>
              <a:ext uri="{FF2B5EF4-FFF2-40B4-BE49-F238E27FC236}">
                <a16:creationId xmlns:a16="http://schemas.microsoft.com/office/drawing/2014/main" id="{38AC7332-35F9-4DA3-A5EB-C9312A8933A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94" name="Rectangle 93">
              <a:extLst>
                <a:ext uri="{FF2B5EF4-FFF2-40B4-BE49-F238E27FC236}">
                  <a16:creationId xmlns:a16="http://schemas.microsoft.com/office/drawing/2014/main" id="{4C594269-28AC-41E0-AB17-DD5A22521406}"/>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C83FFF6-8EB3-4136-A4C9-C670D0C149EC}"/>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icture 5" title="Rotating and Fixed Parts Image">
            <a:extLst>
              <a:ext uri="{FF2B5EF4-FFF2-40B4-BE49-F238E27FC236}">
                <a16:creationId xmlns:a16="http://schemas.microsoft.com/office/drawing/2014/main" id="{B6AA0423-FE3D-4BA4-A85B-5CF88F7C1D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70920" y="1300704"/>
            <a:ext cx="2383810" cy="1487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title="Transverse Motion Image">
            <a:extLst>
              <a:ext uri="{FF2B5EF4-FFF2-40B4-BE49-F238E27FC236}">
                <a16:creationId xmlns:a16="http://schemas.microsoft.com/office/drawing/2014/main" id="{6C74FC95-6EC7-49D9-B370-EEE7438F82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74551" y="3312228"/>
            <a:ext cx="2380097" cy="1485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title="Rotating and Tangential Motion Image">
            <a:extLst>
              <a:ext uri="{FF2B5EF4-FFF2-40B4-BE49-F238E27FC236}">
                <a16:creationId xmlns:a16="http://schemas.microsoft.com/office/drawing/2014/main" id="{85871037-7313-4CFA-8577-5CF62E19045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822554" y="1764753"/>
            <a:ext cx="3712861" cy="25682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a:extLst>
              <a:ext uri="{FF2B5EF4-FFF2-40B4-BE49-F238E27FC236}">
                <a16:creationId xmlns:a16="http://schemas.microsoft.com/office/drawing/2014/main" id="{D15A55A9-DB3B-4DC6-9A7B-5A0B31FF217B}"/>
              </a:ext>
            </a:extLst>
          </p:cNvPr>
          <p:cNvSpPr/>
          <p:nvPr/>
        </p:nvSpPr>
        <p:spPr>
          <a:xfrm>
            <a:off x="8505411" y="769573"/>
            <a:ext cx="3498073" cy="1077218"/>
          </a:xfrm>
          <a:prstGeom prst="rect">
            <a:avLst/>
          </a:prstGeom>
        </p:spPr>
        <p:txBody>
          <a:bodyPr wrap="none">
            <a:spAutoFit/>
          </a:bodyPr>
          <a:lstStyle/>
          <a:p>
            <a:r>
              <a:rPr lang="en-US" sz="3200" dirty="0"/>
              <a:t>Examples of 3 Types</a:t>
            </a:r>
          </a:p>
          <a:p>
            <a:pPr algn="ctr"/>
            <a:r>
              <a:rPr lang="en-US" sz="3200" dirty="0"/>
              <a:t>of Motion</a:t>
            </a:r>
          </a:p>
        </p:txBody>
      </p:sp>
      <p:sp>
        <p:nvSpPr>
          <p:cNvPr id="62" name="TextBox 61">
            <a:extLst>
              <a:ext uri="{FF2B5EF4-FFF2-40B4-BE49-F238E27FC236}">
                <a16:creationId xmlns:a16="http://schemas.microsoft.com/office/drawing/2014/main" id="{48738872-1898-421C-9C90-69054442C2A7}"/>
              </a:ext>
            </a:extLst>
          </p:cNvPr>
          <p:cNvSpPr txBox="1"/>
          <p:nvPr/>
        </p:nvSpPr>
        <p:spPr>
          <a:xfrm>
            <a:off x="4477762" y="1268060"/>
            <a:ext cx="2408993" cy="369332"/>
          </a:xfrm>
          <a:prstGeom prst="rect">
            <a:avLst/>
          </a:prstGeom>
          <a:noFill/>
        </p:spPr>
        <p:txBody>
          <a:bodyPr wrap="none" rtlCol="0">
            <a:spAutoFit/>
          </a:bodyPr>
          <a:lstStyle/>
          <a:p>
            <a:r>
              <a:rPr lang="en-US" dirty="0">
                <a:ln w="0"/>
                <a:effectLst>
                  <a:outerShdw blurRad="38100" dist="19050" dir="2700000" algn="tl" rotWithShape="0">
                    <a:schemeClr val="dk1">
                      <a:alpha val="40000"/>
                    </a:schemeClr>
                  </a:outerShdw>
                </a:effectLst>
              </a:rPr>
              <a:t>Rotating and fixed parts</a:t>
            </a:r>
          </a:p>
        </p:txBody>
      </p:sp>
      <p:cxnSp>
        <p:nvCxnSpPr>
          <p:cNvPr id="65" name="Straight Arrow Connector 64" title="Black Arrow">
            <a:extLst>
              <a:ext uri="{FF2B5EF4-FFF2-40B4-BE49-F238E27FC236}">
                <a16:creationId xmlns:a16="http://schemas.microsoft.com/office/drawing/2014/main" id="{7DECE009-CA7B-4475-A68F-A63A3C97D4AB}"/>
              </a:ext>
            </a:extLst>
          </p:cNvPr>
          <p:cNvCxnSpPr>
            <a:stCxn id="62" idx="1"/>
          </p:cNvCxnSpPr>
          <p:nvPr/>
        </p:nvCxnSpPr>
        <p:spPr>
          <a:xfrm flipH="1">
            <a:off x="3778218" y="1452726"/>
            <a:ext cx="69954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CDCF1F41-762F-4CE1-901A-BC83C9ED4372}"/>
              </a:ext>
            </a:extLst>
          </p:cNvPr>
          <p:cNvSpPr txBox="1"/>
          <p:nvPr/>
        </p:nvSpPr>
        <p:spPr>
          <a:xfrm>
            <a:off x="4481878" y="4423163"/>
            <a:ext cx="1924116" cy="369332"/>
          </a:xfrm>
          <a:prstGeom prst="rect">
            <a:avLst/>
          </a:prstGeom>
          <a:noFill/>
        </p:spPr>
        <p:txBody>
          <a:bodyPr wrap="none" rtlCol="0">
            <a:spAutoFit/>
          </a:bodyPr>
          <a:lstStyle/>
          <a:p>
            <a:r>
              <a:rPr lang="en-US" dirty="0">
                <a:ln w="0"/>
                <a:effectLst>
                  <a:outerShdw blurRad="38100" dist="19050" dir="2700000" algn="tl" rotWithShape="0">
                    <a:schemeClr val="dk1">
                      <a:alpha val="40000"/>
                    </a:schemeClr>
                  </a:outerShdw>
                </a:effectLst>
              </a:rPr>
              <a:t>Transverse motion</a:t>
            </a:r>
          </a:p>
        </p:txBody>
      </p:sp>
      <p:cxnSp>
        <p:nvCxnSpPr>
          <p:cNvPr id="86" name="Straight Arrow Connector 85" title="Black Arrow">
            <a:extLst>
              <a:ext uri="{FF2B5EF4-FFF2-40B4-BE49-F238E27FC236}">
                <a16:creationId xmlns:a16="http://schemas.microsoft.com/office/drawing/2014/main" id="{7DFEC4B4-52ED-463E-882C-2D76FB2F7A06}"/>
              </a:ext>
            </a:extLst>
          </p:cNvPr>
          <p:cNvCxnSpPr>
            <a:stCxn id="84" idx="1"/>
          </p:cNvCxnSpPr>
          <p:nvPr/>
        </p:nvCxnSpPr>
        <p:spPr>
          <a:xfrm flipH="1">
            <a:off x="3782334" y="4607829"/>
            <a:ext cx="69954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DB36BD9A-84B1-4EEC-8CC5-5A6AFE1CCC36}"/>
              </a:ext>
            </a:extLst>
          </p:cNvPr>
          <p:cNvSpPr txBox="1"/>
          <p:nvPr/>
        </p:nvSpPr>
        <p:spPr>
          <a:xfrm>
            <a:off x="1059043" y="2705568"/>
            <a:ext cx="2316660" cy="646331"/>
          </a:xfrm>
          <a:prstGeom prst="rect">
            <a:avLst/>
          </a:prstGeom>
          <a:noFill/>
        </p:spPr>
        <p:txBody>
          <a:bodyPr wrap="none" rtlCol="0">
            <a:spAutoFit/>
          </a:bodyPr>
          <a:lstStyle/>
          <a:p>
            <a:r>
              <a:rPr lang="en-US" dirty="0">
                <a:ln w="0"/>
                <a:effectLst>
                  <a:outerShdw blurRad="38100" dist="19050" dir="2700000" algn="tl" rotWithShape="0">
                    <a:schemeClr val="dk1">
                      <a:alpha val="40000"/>
                    </a:schemeClr>
                  </a:outerShdw>
                </a:effectLst>
              </a:rPr>
              <a:t>Rotating and tangential</a:t>
            </a:r>
          </a:p>
          <a:p>
            <a:r>
              <a:rPr lang="en-US" dirty="0">
                <a:ln w="0"/>
                <a:effectLst>
                  <a:outerShdw blurRad="38100" dist="19050" dir="2700000" algn="tl" rotWithShape="0">
                    <a:schemeClr val="dk1">
                      <a:alpha val="40000"/>
                    </a:schemeClr>
                  </a:outerShdw>
                </a:effectLst>
              </a:rPr>
              <a:t>motion</a:t>
            </a:r>
          </a:p>
        </p:txBody>
      </p:sp>
      <p:cxnSp>
        <p:nvCxnSpPr>
          <p:cNvPr id="90" name="Straight Arrow Connector 89" title="Black Arrow">
            <a:extLst>
              <a:ext uri="{FF2B5EF4-FFF2-40B4-BE49-F238E27FC236}">
                <a16:creationId xmlns:a16="http://schemas.microsoft.com/office/drawing/2014/main" id="{860094B0-406C-4A6D-8E91-5E93A8A70CFC}"/>
              </a:ext>
            </a:extLst>
          </p:cNvPr>
          <p:cNvCxnSpPr>
            <a:cxnSpLocks/>
          </p:cNvCxnSpPr>
          <p:nvPr/>
        </p:nvCxnSpPr>
        <p:spPr>
          <a:xfrm>
            <a:off x="1901383" y="3183167"/>
            <a:ext cx="175326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266721" y="804519"/>
            <a:ext cx="3984021" cy="1049235"/>
          </a:xfrm>
        </p:spPr>
        <p:txBody>
          <a:bodyPr/>
          <a:lstStyle/>
          <a:p>
            <a:r>
              <a:rPr lang="en-US" dirty="0"/>
              <a:t>3 Types</a:t>
            </a:r>
            <a:r>
              <a:rPr lang="en-US" baseline="0" dirty="0"/>
              <a:t> of Motion</a:t>
            </a:r>
            <a:endParaRPr lang="en-US" dirty="0"/>
          </a:p>
        </p:txBody>
      </p:sp>
    </p:spTree>
    <p:extLst>
      <p:ext uri="{BB962C8B-B14F-4D97-AF65-F5344CB8AC3E}">
        <p14:creationId xmlns:p14="http://schemas.microsoft.com/office/powerpoint/2010/main" val="229937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4" name="Picture 13" descr="A picture containing indoor, furniture&#10;&#10;Description generated with high confidence">
            <a:extLst>
              <a:ext uri="{FF2B5EF4-FFF2-40B4-BE49-F238E27FC236}">
                <a16:creationId xmlns:a16="http://schemas.microsoft.com/office/drawing/2014/main" id="{B083AD55-8296-44BD-8E14-DD2DDBC351B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useBgFill="1">
        <p:nvSpPr>
          <p:cNvPr id="20" name="Rectangle 19" title="Tan Box">
            <a:extLst>
              <a:ext uri="{FF2B5EF4-FFF2-40B4-BE49-F238E27FC236}">
                <a16:creationId xmlns:a16="http://schemas.microsoft.com/office/drawing/2014/main" id="{0EF77632-1A0C-4B9F-829B-226E68A78E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indoor, furniture&#10;&#10;Description generated with high confidence">
            <a:extLst>
              <a:ext uri="{FF2B5EF4-FFF2-40B4-BE49-F238E27FC236}">
                <a16:creationId xmlns:a16="http://schemas.microsoft.com/office/drawing/2014/main" id="{F82046CE-87C5-4670-A404-6AB453F5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pic>
        <p:nvPicPr>
          <p:cNvPr id="5" name="Content Placeholder 4" descr="Image of large gears" title="Gears">
            <a:extLst>
              <a:ext uri="{FF2B5EF4-FFF2-40B4-BE49-F238E27FC236}">
                <a16:creationId xmlns:a16="http://schemas.microsoft.com/office/drawing/2014/main" id="{CA3BD3F5-D48C-4A7A-91E1-B3319DFFECE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71137" y="885447"/>
            <a:ext cx="4242437" cy="3012130"/>
          </a:xfrm>
          <a:prstGeom prst="rect">
            <a:avLst/>
          </a:prstGeom>
        </p:spPr>
      </p:pic>
      <p:cxnSp>
        <p:nvCxnSpPr>
          <p:cNvPr id="28" name="Straight Connector 27" title="Decorative Red Line">
            <a:extLst>
              <a:ext uri="{FF2B5EF4-FFF2-40B4-BE49-F238E27FC236}">
                <a16:creationId xmlns:a16="http://schemas.microsoft.com/office/drawing/2014/main" id="{96A4B1E0-284C-4A01-8141-A24D2B8EE0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Image of Large wheel with wire wound up on it" title="Large Gear">
            <a:extLst>
              <a:ext uri="{FF2B5EF4-FFF2-40B4-BE49-F238E27FC236}">
                <a16:creationId xmlns:a16="http://schemas.microsoft.com/office/drawing/2014/main" id="{2530D716-C840-4355-A283-D4A21871A5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1060" y="885447"/>
            <a:ext cx="4242437" cy="3012129"/>
          </a:xfrm>
          <a:prstGeom prst="rect">
            <a:avLst/>
          </a:prstGeom>
        </p:spPr>
      </p:pic>
      <p:sp>
        <p:nvSpPr>
          <p:cNvPr id="2" name="Title 1">
            <a:extLst>
              <a:ext uri="{FF2B5EF4-FFF2-40B4-BE49-F238E27FC236}">
                <a16:creationId xmlns:a16="http://schemas.microsoft.com/office/drawing/2014/main" id="{2C6CA6D8-D2E0-4F4F-A8D9-7D13B7F4BFE2}"/>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sz="2800" dirty="0"/>
              <a:t>Common machinery and Machines on Vessels</a:t>
            </a:r>
          </a:p>
        </p:txBody>
      </p:sp>
    </p:spTree>
    <p:extLst>
      <p:ext uri="{BB962C8B-B14F-4D97-AF65-F5344CB8AC3E}">
        <p14:creationId xmlns:p14="http://schemas.microsoft.com/office/powerpoint/2010/main" val="357615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3297-6C6B-4563-8215-D6DFC7BE3283}"/>
              </a:ext>
            </a:extLst>
          </p:cNvPr>
          <p:cNvSpPr>
            <a:spLocks noGrp="1"/>
          </p:cNvSpPr>
          <p:nvPr>
            <p:ph type="title"/>
          </p:nvPr>
        </p:nvSpPr>
        <p:spPr/>
        <p:txBody>
          <a:bodyPr/>
          <a:lstStyle/>
          <a:p>
            <a:r>
              <a:rPr lang="en-US" dirty="0"/>
              <a:t>More</a:t>
            </a:r>
            <a:r>
              <a:rPr lang="en-US" baseline="0" dirty="0"/>
              <a:t> </a:t>
            </a:r>
            <a:r>
              <a:rPr lang="en-US" dirty="0"/>
              <a:t>Common machinery and Machines on Vessels</a:t>
            </a:r>
          </a:p>
        </p:txBody>
      </p:sp>
      <p:pic>
        <p:nvPicPr>
          <p:cNvPr id="11" name="Content Placeholder 10" descr="Large machine on a large boat" title="Machine on Boat">
            <a:extLst>
              <a:ext uri="{FF2B5EF4-FFF2-40B4-BE49-F238E27FC236}">
                <a16:creationId xmlns:a16="http://schemas.microsoft.com/office/drawing/2014/main" id="{E56B23BF-413E-473C-B7A5-8A29CD1C729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98336" y="2152049"/>
            <a:ext cx="4754880" cy="3161489"/>
          </a:xfrm>
        </p:spPr>
      </p:pic>
      <p:pic>
        <p:nvPicPr>
          <p:cNvPr id="13" name="Picture 12" descr="Image of very large engines" title="Engines">
            <a:extLst>
              <a:ext uri="{FF2B5EF4-FFF2-40B4-BE49-F238E27FC236}">
                <a16:creationId xmlns:a16="http://schemas.microsoft.com/office/drawing/2014/main" id="{95A1EC2C-B4C5-44A9-836F-CB9AF10B78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7174" y="2152050"/>
            <a:ext cx="4297680" cy="3161489"/>
          </a:xfrm>
          <a:prstGeom prst="rect">
            <a:avLst/>
          </a:prstGeom>
        </p:spPr>
      </p:pic>
    </p:spTree>
    <p:extLst>
      <p:ext uri="{BB962C8B-B14F-4D97-AF65-F5344CB8AC3E}">
        <p14:creationId xmlns:p14="http://schemas.microsoft.com/office/powerpoint/2010/main" val="271918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title="Cutting Machine">
            <a:extLst>
              <a:ext uri="{FF2B5EF4-FFF2-40B4-BE49-F238E27FC236}">
                <a16:creationId xmlns:a16="http://schemas.microsoft.com/office/drawing/2014/main" id="{917C9492-C3C4-40B2-AB7F-1304BA0F5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416" y="481109"/>
            <a:ext cx="3733192" cy="2491906"/>
          </a:xfrm>
          <a:prstGeom prst="rect">
            <a:avLst/>
          </a:prstGeom>
        </p:spPr>
      </p:pic>
      <p:pic>
        <p:nvPicPr>
          <p:cNvPr id="10" name="Content Placeholder 4" title="Grinding Image with Sparks">
            <a:extLst>
              <a:ext uri="{FF2B5EF4-FFF2-40B4-BE49-F238E27FC236}">
                <a16:creationId xmlns:a16="http://schemas.microsoft.com/office/drawing/2014/main" id="{04F0B667-E0F4-419B-847C-9F2654778F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3594" y="3238392"/>
            <a:ext cx="4074836" cy="2292095"/>
          </a:xfrm>
          <a:prstGeom prst="rect">
            <a:avLst/>
          </a:prstGeom>
        </p:spPr>
      </p:pic>
      <p:sp>
        <p:nvSpPr>
          <p:cNvPr id="2" name="Title 1">
            <a:extLst>
              <a:ext uri="{FF2B5EF4-FFF2-40B4-BE49-F238E27FC236}">
                <a16:creationId xmlns:a16="http://schemas.microsoft.com/office/drawing/2014/main" id="{827F18E7-5A07-4ACC-9EDD-396B51B1D295}"/>
              </a:ext>
            </a:extLst>
          </p:cNvPr>
          <p:cNvSpPr>
            <a:spLocks noGrp="1"/>
          </p:cNvSpPr>
          <p:nvPr>
            <p:ph type="title"/>
          </p:nvPr>
        </p:nvSpPr>
        <p:spPr>
          <a:xfrm>
            <a:off x="1451579" y="1187585"/>
            <a:ext cx="5550357" cy="1049235"/>
          </a:xfrm>
        </p:spPr>
        <p:txBody>
          <a:bodyPr>
            <a:normAutofit/>
          </a:bodyPr>
          <a:lstStyle/>
          <a:p>
            <a:r>
              <a:rPr lang="en-US" sz="2200" b="1" dirty="0"/>
              <a:t>Hazardous machine actions</a:t>
            </a:r>
            <a:br>
              <a:rPr lang="en-US" sz="2200" b="1" dirty="0"/>
            </a:br>
            <a:r>
              <a:rPr lang="en-US" sz="2200" b="1" dirty="0"/>
              <a:t>Cutting</a:t>
            </a:r>
            <a:endParaRPr lang="en-US" sz="2200" dirty="0"/>
          </a:p>
        </p:txBody>
      </p:sp>
      <p:sp>
        <p:nvSpPr>
          <p:cNvPr id="24" name="Content Placeholder 11"/>
          <p:cNvSpPr>
            <a:spLocks noGrp="1"/>
          </p:cNvSpPr>
          <p:nvPr>
            <p:ph idx="1"/>
          </p:nvPr>
        </p:nvSpPr>
        <p:spPr>
          <a:xfrm>
            <a:off x="1451579" y="1879805"/>
            <a:ext cx="5550357" cy="4212073"/>
          </a:xfrm>
        </p:spPr>
        <p:txBody>
          <a:bodyPr>
            <a:noAutofit/>
          </a:bodyPr>
          <a:lstStyle/>
          <a:p>
            <a:pPr marL="0" indent="0">
              <a:buNone/>
            </a:pPr>
            <a:r>
              <a:rPr lang="en-US" altLang="en-US" dirty="0"/>
              <a:t>Cutting action may involve rotating, reciprocating, or transverse motion. The danger of cutting action exists at the point of operation where finger, arm and body injuries can occur and where flying chips or scrap material can strike the head, particularly in the area of the eyes or face. Such hazards are present at the point of operation in cutting wood, metal, and other materials. Examples of mechanisms involving cutting hazards include bandsaws, circular saws, boring and drilling machines, turning machines (lathes), or milling machines.</a:t>
            </a:r>
          </a:p>
        </p:txBody>
      </p:sp>
    </p:spTree>
    <p:extLst>
      <p:ext uri="{BB962C8B-B14F-4D97-AF65-F5344CB8AC3E}">
        <p14:creationId xmlns:p14="http://schemas.microsoft.com/office/powerpoint/2010/main" val="390007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title="Shearing Machine">
            <a:extLst>
              <a:ext uri="{FF2B5EF4-FFF2-40B4-BE49-F238E27FC236}">
                <a16:creationId xmlns:a16="http://schemas.microsoft.com/office/drawing/2014/main" id="{7A707A9E-C4D3-4F02-8738-C0486CB64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7783" y="2015733"/>
            <a:ext cx="2183401" cy="1643010"/>
          </a:xfrm>
          <a:prstGeom prst="rect">
            <a:avLst/>
          </a:prstGeom>
        </p:spPr>
      </p:pic>
      <p:pic>
        <p:nvPicPr>
          <p:cNvPr id="4" name="Picture 3" title="Shearing machine">
            <a:extLst>
              <a:ext uri="{FF2B5EF4-FFF2-40B4-BE49-F238E27FC236}">
                <a16:creationId xmlns:a16="http://schemas.microsoft.com/office/drawing/2014/main" id="{D0392C8D-7FB5-431F-8D5B-733A89B88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8345" y="3823334"/>
            <a:ext cx="2322277" cy="1643011"/>
          </a:xfrm>
          <a:prstGeom prst="rect">
            <a:avLst/>
          </a:prstGeom>
        </p:spPr>
      </p:pic>
      <p:pic>
        <p:nvPicPr>
          <p:cNvPr id="6" name="Picture 5" title="Shearing Knife">
            <a:extLst>
              <a:ext uri="{FF2B5EF4-FFF2-40B4-BE49-F238E27FC236}">
                <a16:creationId xmlns:a16="http://schemas.microsoft.com/office/drawing/2014/main" id="{70C558D9-6FEB-4D53-9BA5-0903BA509B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8443" y="2287336"/>
            <a:ext cx="2391342" cy="2907406"/>
          </a:xfrm>
          <a:prstGeom prst="rect">
            <a:avLst/>
          </a:prstGeom>
        </p:spPr>
      </p:pic>
      <p:sp>
        <p:nvSpPr>
          <p:cNvPr id="2" name="Title 1">
            <a:extLst>
              <a:ext uri="{FF2B5EF4-FFF2-40B4-BE49-F238E27FC236}">
                <a16:creationId xmlns:a16="http://schemas.microsoft.com/office/drawing/2014/main" id="{827F18E7-5A07-4ACC-9EDD-396B51B1D295}"/>
              </a:ext>
            </a:extLst>
          </p:cNvPr>
          <p:cNvSpPr>
            <a:spLocks noGrp="1"/>
          </p:cNvSpPr>
          <p:nvPr>
            <p:ph type="title"/>
          </p:nvPr>
        </p:nvSpPr>
        <p:spPr>
          <a:xfrm>
            <a:off x="1451579" y="804519"/>
            <a:ext cx="9603275" cy="1049235"/>
          </a:xfrm>
        </p:spPr>
        <p:txBody>
          <a:bodyPr>
            <a:normAutofit/>
          </a:bodyPr>
          <a:lstStyle/>
          <a:p>
            <a:r>
              <a:rPr lang="en-US" b="1"/>
              <a:t>Hazardous machine actions</a:t>
            </a:r>
            <a:br>
              <a:rPr lang="en-US" b="1"/>
            </a:br>
            <a:r>
              <a:rPr lang="en-US" b="1"/>
              <a:t>shearing</a:t>
            </a:r>
            <a:endParaRPr lang="en-US"/>
          </a:p>
        </p:txBody>
      </p:sp>
      <p:sp>
        <p:nvSpPr>
          <p:cNvPr id="24" name="Content Placeholder 11"/>
          <p:cNvSpPr>
            <a:spLocks noGrp="1"/>
          </p:cNvSpPr>
          <p:nvPr>
            <p:ph idx="1"/>
          </p:nvPr>
        </p:nvSpPr>
        <p:spPr>
          <a:xfrm>
            <a:off x="1451581" y="2015734"/>
            <a:ext cx="4169336" cy="3450613"/>
          </a:xfrm>
        </p:spPr>
        <p:txBody>
          <a:bodyPr>
            <a:normAutofit/>
          </a:bodyPr>
          <a:lstStyle/>
          <a:p>
            <a:pPr marL="0" indent="0">
              <a:lnSpc>
                <a:spcPct val="110000"/>
              </a:lnSpc>
              <a:buNone/>
            </a:pPr>
            <a:r>
              <a:rPr lang="en-US" altLang="en-US" dirty="0"/>
              <a:t>Shearing action involves applying power to a slide or knife in order to trim or shear metal or other materials. A hazard occurs at the point of operation where stock is actually inserted, held, and withdrawn. Examples of machines used for shearing operations are mechanically, hydraulically, or pneumatically powered shears.</a:t>
            </a:r>
            <a:endParaRPr lang="en-US" altLang="en-US"/>
          </a:p>
        </p:txBody>
      </p:sp>
    </p:spTree>
    <p:extLst>
      <p:ext uri="{BB962C8B-B14F-4D97-AF65-F5344CB8AC3E}">
        <p14:creationId xmlns:p14="http://schemas.microsoft.com/office/powerpoint/2010/main" val="390475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cxnSp>
        <p:nvCxnSpPr>
          <p:cNvPr id="37" name="Straight Connector 36" title="Decorative Red Line">
            <a:extLst>
              <a:ext uri="{FF2B5EF4-FFF2-40B4-BE49-F238E27FC236}">
                <a16:creationId xmlns:a16="http://schemas.microsoft.com/office/drawing/2014/main" id="{BB644495-DD06-45AD-AA80-247F03A33D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9" name="Group 38" descr="black and white graphic depicting a picture frame" title="Picture Frame">
            <a:extLst>
              <a:ext uri="{FF2B5EF4-FFF2-40B4-BE49-F238E27FC236}">
                <a16:creationId xmlns:a16="http://schemas.microsoft.com/office/drawing/2014/main" id="{2816CFF4-7965-45A1-8E21-056F9AE41A7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40" name="Rectangle 39">
              <a:extLst>
                <a:ext uri="{FF2B5EF4-FFF2-40B4-BE49-F238E27FC236}">
                  <a16:creationId xmlns:a16="http://schemas.microsoft.com/office/drawing/2014/main" id="{4D532C27-BB17-4043-95BB-B193D917547A}"/>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F36FCA3-855B-4C42-871A-CE32957E6BFE}"/>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title="Stamping Machine">
            <a:extLst>
              <a:ext uri="{FF2B5EF4-FFF2-40B4-BE49-F238E27FC236}">
                <a16:creationId xmlns:a16="http://schemas.microsoft.com/office/drawing/2014/main" id="{FEA703CC-7810-4EC8-A66F-1C2A14F744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2165" y="3131196"/>
            <a:ext cx="1851321" cy="1851321"/>
          </a:xfrm>
          <a:prstGeom prst="rect">
            <a:avLst/>
          </a:prstGeom>
        </p:spPr>
      </p:pic>
      <p:pic>
        <p:nvPicPr>
          <p:cNvPr id="11" name="Picture 10" title="Large machine">
            <a:extLst>
              <a:ext uri="{FF2B5EF4-FFF2-40B4-BE49-F238E27FC236}">
                <a16:creationId xmlns:a16="http://schemas.microsoft.com/office/drawing/2014/main" id="{077B534A-30BA-49A6-9D22-A9AD108B84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3686" y="1147686"/>
            <a:ext cx="2251790" cy="1795802"/>
          </a:xfrm>
          <a:prstGeom prst="rect">
            <a:avLst/>
          </a:prstGeom>
        </p:spPr>
      </p:pic>
      <p:pic>
        <p:nvPicPr>
          <p:cNvPr id="8" name="Picture 7" title="Punch machine">
            <a:extLst>
              <a:ext uri="{FF2B5EF4-FFF2-40B4-BE49-F238E27FC236}">
                <a16:creationId xmlns:a16="http://schemas.microsoft.com/office/drawing/2014/main" id="{564D46ED-7913-4F85-BD7D-BFAD4361D9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9551" y="1122808"/>
            <a:ext cx="3193028" cy="3858645"/>
          </a:xfrm>
          <a:prstGeom prst="rect">
            <a:avLst/>
          </a:prstGeom>
        </p:spPr>
      </p:pic>
      <p:sp>
        <p:nvSpPr>
          <p:cNvPr id="2" name="Title 1">
            <a:extLst>
              <a:ext uri="{FF2B5EF4-FFF2-40B4-BE49-F238E27FC236}">
                <a16:creationId xmlns:a16="http://schemas.microsoft.com/office/drawing/2014/main" id="{827F18E7-5A07-4ACC-9EDD-396B51B1D295}"/>
              </a:ext>
            </a:extLst>
          </p:cNvPr>
          <p:cNvSpPr>
            <a:spLocks noGrp="1"/>
          </p:cNvSpPr>
          <p:nvPr>
            <p:ph type="title"/>
          </p:nvPr>
        </p:nvSpPr>
        <p:spPr>
          <a:xfrm>
            <a:off x="656623" y="804520"/>
            <a:ext cx="2830940" cy="1049235"/>
          </a:xfrm>
        </p:spPr>
        <p:txBody>
          <a:bodyPr>
            <a:normAutofit/>
          </a:bodyPr>
          <a:lstStyle/>
          <a:p>
            <a:r>
              <a:rPr lang="en-US" sz="2000" b="1"/>
              <a:t>Hazardous machine actions</a:t>
            </a:r>
            <a:br>
              <a:rPr lang="en-US" sz="2000" b="1"/>
            </a:br>
            <a:r>
              <a:rPr lang="en-US" sz="2000" b="1"/>
              <a:t>punching</a:t>
            </a:r>
            <a:endParaRPr lang="en-US" sz="2000"/>
          </a:p>
        </p:txBody>
      </p:sp>
      <p:sp>
        <p:nvSpPr>
          <p:cNvPr id="24" name="Content Placeholder 11"/>
          <p:cNvSpPr>
            <a:spLocks noGrp="1"/>
          </p:cNvSpPr>
          <p:nvPr>
            <p:ph idx="1"/>
          </p:nvPr>
        </p:nvSpPr>
        <p:spPr>
          <a:xfrm>
            <a:off x="656624" y="2015733"/>
            <a:ext cx="3168386" cy="3381162"/>
          </a:xfrm>
        </p:spPr>
        <p:txBody>
          <a:bodyPr>
            <a:noAutofit/>
          </a:bodyPr>
          <a:lstStyle/>
          <a:p>
            <a:pPr marL="0" indent="0">
              <a:lnSpc>
                <a:spcPct val="110000"/>
              </a:lnSpc>
              <a:buNone/>
            </a:pPr>
            <a:r>
              <a:rPr lang="en-US" altLang="en-US" sz="1800" dirty="0"/>
              <a:t>Punching action results when power is applied to a slide (ram) for the purpose of blanking, drawing, or stamping metal or other materials. The danger of this type of action occurs at the point of operation where stock is inserted, held, and withdrawn by hand. Typical machines used for punching operations are power presses.</a:t>
            </a:r>
          </a:p>
        </p:txBody>
      </p:sp>
    </p:spTree>
    <p:extLst>
      <p:ext uri="{BB962C8B-B14F-4D97-AF65-F5344CB8AC3E}">
        <p14:creationId xmlns:p14="http://schemas.microsoft.com/office/powerpoint/2010/main" val="398592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4" name="Picture 51" descr="A picture containing indoor, furniture&#10;&#10;Description generated with high confidence">
            <a:extLst>
              <a:ext uri="{FF2B5EF4-FFF2-40B4-BE49-F238E27FC236}">
                <a16:creationId xmlns:a16="http://schemas.microsoft.com/office/drawing/2014/main" id="{9063AFF4-4A4D-478E-ADC6-7AE63E08ADC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grpSp>
        <p:nvGrpSpPr>
          <p:cNvPr id="67" name="Group 57" descr="black and white graphic depicting a picture frame" title="Picture Frame">
            <a:extLst>
              <a:ext uri="{FF2B5EF4-FFF2-40B4-BE49-F238E27FC236}">
                <a16:creationId xmlns:a16="http://schemas.microsoft.com/office/drawing/2014/main" id="{658745FB-EE90-4D69-97E4-A6ABA92E770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59" name="Rectangle 58">
              <a:extLst>
                <a:ext uri="{FF2B5EF4-FFF2-40B4-BE49-F238E27FC236}">
                  <a16:creationId xmlns:a16="http://schemas.microsoft.com/office/drawing/2014/main" id="{D9A42BA2-496A-45B4-A369-76961E5C616B}"/>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40A7DC7-E817-4AE6-9F30-B30B8768E335}"/>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title="Bending Machine">
            <a:extLst>
              <a:ext uri="{FF2B5EF4-FFF2-40B4-BE49-F238E27FC236}">
                <a16:creationId xmlns:a16="http://schemas.microsoft.com/office/drawing/2014/main" id="{9A847042-9124-49FD-835F-951A275CCB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0920" y="1123508"/>
            <a:ext cx="2383810" cy="1469406"/>
          </a:xfrm>
          <a:prstGeom prst="rect">
            <a:avLst/>
          </a:prstGeom>
        </p:spPr>
      </p:pic>
      <p:pic>
        <p:nvPicPr>
          <p:cNvPr id="9" name="Picture 8" title="Bending Machine">
            <a:extLst>
              <a:ext uri="{FF2B5EF4-FFF2-40B4-BE49-F238E27FC236}">
                <a16:creationId xmlns:a16="http://schemas.microsoft.com/office/drawing/2014/main" id="{32E0FB76-0452-4851-84B1-8C9885F8E3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74551" y="2742089"/>
            <a:ext cx="2380097" cy="2236496"/>
          </a:xfrm>
          <a:prstGeom prst="rect">
            <a:avLst/>
          </a:prstGeom>
        </p:spPr>
      </p:pic>
      <p:pic>
        <p:nvPicPr>
          <p:cNvPr id="4" name="Picture 3" title="Bending Machine with Person">
            <a:extLst>
              <a:ext uri="{FF2B5EF4-FFF2-40B4-BE49-F238E27FC236}">
                <a16:creationId xmlns:a16="http://schemas.microsoft.com/office/drawing/2014/main" id="{05602B48-F76A-46D1-BE10-0A1AE9590F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
          <a:stretch/>
        </p:blipFill>
        <p:spPr>
          <a:xfrm>
            <a:off x="3822554" y="1116346"/>
            <a:ext cx="3712861" cy="3865108"/>
          </a:xfrm>
          <a:prstGeom prst="rect">
            <a:avLst/>
          </a:prstGeom>
        </p:spPr>
      </p:pic>
      <p:sp>
        <p:nvSpPr>
          <p:cNvPr id="2" name="Title 1">
            <a:extLst>
              <a:ext uri="{FF2B5EF4-FFF2-40B4-BE49-F238E27FC236}">
                <a16:creationId xmlns:a16="http://schemas.microsoft.com/office/drawing/2014/main" id="{827F18E7-5A07-4ACC-9EDD-396B51B1D295}"/>
              </a:ext>
            </a:extLst>
          </p:cNvPr>
          <p:cNvSpPr>
            <a:spLocks noGrp="1"/>
          </p:cNvSpPr>
          <p:nvPr>
            <p:ph type="title"/>
          </p:nvPr>
        </p:nvSpPr>
        <p:spPr>
          <a:xfrm>
            <a:off x="8669417" y="804520"/>
            <a:ext cx="2864819" cy="1049235"/>
          </a:xfrm>
        </p:spPr>
        <p:txBody>
          <a:bodyPr>
            <a:normAutofit/>
          </a:bodyPr>
          <a:lstStyle/>
          <a:p>
            <a:r>
              <a:rPr lang="en-US" sz="2000" b="1"/>
              <a:t>Hazardous machine actions</a:t>
            </a:r>
            <a:br>
              <a:rPr lang="en-US" sz="2000" b="1"/>
            </a:br>
            <a:r>
              <a:rPr lang="en-US" sz="2000" b="1"/>
              <a:t>bending</a:t>
            </a:r>
            <a:endParaRPr lang="en-US" sz="2000" dirty="0"/>
          </a:p>
        </p:txBody>
      </p:sp>
      <p:sp>
        <p:nvSpPr>
          <p:cNvPr id="24" name="Content Placeholder 11"/>
          <p:cNvSpPr>
            <a:spLocks noGrp="1"/>
          </p:cNvSpPr>
          <p:nvPr>
            <p:ph idx="1"/>
          </p:nvPr>
        </p:nvSpPr>
        <p:spPr>
          <a:xfrm>
            <a:off x="8669416" y="2015732"/>
            <a:ext cx="2864820" cy="3287567"/>
          </a:xfrm>
        </p:spPr>
        <p:txBody>
          <a:bodyPr>
            <a:normAutofit/>
          </a:bodyPr>
          <a:lstStyle/>
          <a:p>
            <a:pPr marL="0" indent="0">
              <a:lnSpc>
                <a:spcPct val="110000"/>
              </a:lnSpc>
              <a:buNone/>
            </a:pPr>
            <a:r>
              <a:rPr lang="en-US" altLang="en-US" sz="1700"/>
              <a:t>Bending action results when power is applied to a slide in order to draw or stamp metal or other materials. A hazard occurs at the point of operation where stock is inserted, held, and withdrawn. Equipment that uses bending action includes power presses, press brakes, and tubing benders.</a:t>
            </a:r>
          </a:p>
        </p:txBody>
      </p:sp>
    </p:spTree>
    <p:extLst>
      <p:ext uri="{BB962C8B-B14F-4D97-AF65-F5344CB8AC3E}">
        <p14:creationId xmlns:p14="http://schemas.microsoft.com/office/powerpoint/2010/main" val="173912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A3B3-3F74-4BAA-BBBC-88F396529B30}"/>
              </a:ext>
            </a:extLst>
          </p:cNvPr>
          <p:cNvSpPr>
            <a:spLocks noGrp="1"/>
          </p:cNvSpPr>
          <p:nvPr>
            <p:ph type="title"/>
          </p:nvPr>
        </p:nvSpPr>
        <p:spPr>
          <a:xfrm>
            <a:off x="1450975" y="804519"/>
            <a:ext cx="9603275" cy="1049235"/>
          </a:xfrm>
        </p:spPr>
        <p:txBody>
          <a:bodyPr>
            <a:normAutofit/>
          </a:bodyPr>
          <a:lstStyle/>
          <a:p>
            <a:r>
              <a:rPr lang="en-US" b="1" dirty="0"/>
              <a:t>Methods of safeguarding</a:t>
            </a:r>
            <a:endParaRPr lang="en-US" dirty="0"/>
          </a:p>
        </p:txBody>
      </p:sp>
      <p:graphicFrame>
        <p:nvGraphicFramePr>
          <p:cNvPr id="5" name="Content Placeholder 2" descr="Graphic depicting the methods of safeguarding" title="Methods of Safeguarding"/>
          <p:cNvGraphicFramePr>
            <a:graphicFrameLocks noGrp="1"/>
          </p:cNvGraphicFramePr>
          <p:nvPr>
            <p:ph idx="1"/>
            <p:extLst>
              <p:ext uri="{D42A27DB-BD31-4B8C-83A1-F6EECF244321}">
                <p14:modId xmlns:p14="http://schemas.microsoft.com/office/powerpoint/2010/main" val="326555789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38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title="Tan Box">
            <a:extLst>
              <a:ext uri="{FF2B5EF4-FFF2-40B4-BE49-F238E27FC236}">
                <a16:creationId xmlns:a16="http://schemas.microsoft.com/office/drawing/2014/main" id="{01E8EC89-86BC-4558-B010-53DF36A5AB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ndoor, furniture&#10;&#10;Description generated with high confidence">
            <a:extLst>
              <a:ext uri="{FF2B5EF4-FFF2-40B4-BE49-F238E27FC236}">
                <a16:creationId xmlns:a16="http://schemas.microsoft.com/office/drawing/2014/main" id="{A5DC397C-2B77-4200-B02F-47CA26CA2A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0" name="Straight Connector 19" title="Decorative Red Line">
            <a:extLst>
              <a:ext uri="{FF2B5EF4-FFF2-40B4-BE49-F238E27FC236}">
                <a16:creationId xmlns:a16="http://schemas.microsoft.com/office/drawing/2014/main" id="{4CCCDDFF-B9CC-494C-8BEE-2451CD79A0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title="Saw with safety cover">
            <a:extLst>
              <a:ext uri="{FF2B5EF4-FFF2-40B4-BE49-F238E27FC236}">
                <a16:creationId xmlns:a16="http://schemas.microsoft.com/office/drawing/2014/main" id="{24FC1637-9865-477D-BBBD-DA98125C7E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6640" y="2066505"/>
            <a:ext cx="2964032" cy="1978491"/>
          </a:xfrm>
          <a:prstGeom prst="rect">
            <a:avLst/>
          </a:prstGeom>
        </p:spPr>
      </p:pic>
      <p:pic>
        <p:nvPicPr>
          <p:cNvPr id="5" name="Picture 4" title="Machine with safety guard">
            <a:extLst>
              <a:ext uri="{FF2B5EF4-FFF2-40B4-BE49-F238E27FC236}">
                <a16:creationId xmlns:a16="http://schemas.microsoft.com/office/drawing/2014/main" id="{1D05D98E-10C7-45F2-AFFE-57D12C79D8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84396" y="930465"/>
            <a:ext cx="2964033" cy="4249509"/>
          </a:xfrm>
          <a:prstGeom prst="rect">
            <a:avLst/>
          </a:prstGeom>
        </p:spPr>
      </p:pic>
      <p:sp>
        <p:nvSpPr>
          <p:cNvPr id="2" name="Title 1">
            <a:extLst>
              <a:ext uri="{FF2B5EF4-FFF2-40B4-BE49-F238E27FC236}">
                <a16:creationId xmlns:a16="http://schemas.microsoft.com/office/drawing/2014/main" id="{7DA98F44-4104-4157-91FA-255B940FF3E3}"/>
              </a:ext>
            </a:extLst>
          </p:cNvPr>
          <p:cNvSpPr>
            <a:spLocks noGrp="1"/>
          </p:cNvSpPr>
          <p:nvPr>
            <p:ph type="title"/>
          </p:nvPr>
        </p:nvSpPr>
        <p:spPr>
          <a:xfrm>
            <a:off x="1451580" y="804519"/>
            <a:ext cx="3525184" cy="1049235"/>
          </a:xfrm>
        </p:spPr>
        <p:txBody>
          <a:bodyPr>
            <a:normAutofit/>
          </a:bodyPr>
          <a:lstStyle/>
          <a:p>
            <a:r>
              <a:rPr lang="en-US" sz="2500" dirty="0"/>
              <a:t>Develop &amp; implement Program</a:t>
            </a:r>
          </a:p>
        </p:txBody>
      </p:sp>
      <p:sp>
        <p:nvSpPr>
          <p:cNvPr id="3" name="Content Placeholder 2">
            <a:extLst>
              <a:ext uri="{FF2B5EF4-FFF2-40B4-BE49-F238E27FC236}">
                <a16:creationId xmlns:a16="http://schemas.microsoft.com/office/drawing/2014/main" id="{F8FE73C1-B00B-4781-819D-030E17CDBA62}"/>
              </a:ext>
            </a:extLst>
          </p:cNvPr>
          <p:cNvSpPr>
            <a:spLocks noGrp="1"/>
          </p:cNvSpPr>
          <p:nvPr>
            <p:ph idx="1"/>
          </p:nvPr>
        </p:nvSpPr>
        <p:spPr>
          <a:xfrm>
            <a:off x="1451580" y="2015732"/>
            <a:ext cx="3525184" cy="3450613"/>
          </a:xfrm>
        </p:spPr>
        <p:txBody>
          <a:bodyPr>
            <a:normAutofit/>
          </a:bodyPr>
          <a:lstStyle/>
          <a:p>
            <a:pPr marL="0" indent="0">
              <a:lnSpc>
                <a:spcPct val="110000"/>
              </a:lnSpc>
              <a:buNone/>
            </a:pPr>
            <a:r>
              <a:rPr lang="en-US" altLang="en-US" sz="1700"/>
              <a:t>As a general rule, power transmission apparatus is best protected by fixed guards that enclose the danger area. For hazards at the point of operation, where moving parts actually perform work on stock, several kinds of safeguarding are possible. You must always choose the most effective and practical means available.</a:t>
            </a:r>
          </a:p>
        </p:txBody>
      </p:sp>
    </p:spTree>
    <p:extLst>
      <p:ext uri="{BB962C8B-B14F-4D97-AF65-F5344CB8AC3E}">
        <p14:creationId xmlns:p14="http://schemas.microsoft.com/office/powerpoint/2010/main" val="380529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9" title="Tan Box">
            <a:extLst>
              <a:ext uri="{FF2B5EF4-FFF2-40B4-BE49-F238E27FC236}">
                <a16:creationId xmlns:a16="http://schemas.microsoft.com/office/drawing/2014/main" id="{3193BA5C-B8F3-4972-BA54-014C48FAFA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3" descr="A picture containing indoor, furniture&#10;&#10;Description generated with high confidence">
            <a:extLst>
              <a:ext uri="{FF2B5EF4-FFF2-40B4-BE49-F238E27FC236}">
                <a16:creationId xmlns:a16="http://schemas.microsoft.com/office/drawing/2014/main" id="{C04ED70F-D6FD-4EB1-A171-D30F885FE7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grpSp>
        <p:nvGrpSpPr>
          <p:cNvPr id="29" name="Group 17" descr="black and white graphic depicting a picture frame" title="Picture Frame">
            <a:extLst>
              <a:ext uri="{FF2B5EF4-FFF2-40B4-BE49-F238E27FC236}">
                <a16:creationId xmlns:a16="http://schemas.microsoft.com/office/drawing/2014/main" id="{14EE34E3-F117-4487-8ACF-33DA65FA11B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9" name="Rectangle 18">
              <a:extLst>
                <a:ext uri="{FF2B5EF4-FFF2-40B4-BE49-F238E27FC236}">
                  <a16:creationId xmlns:a16="http://schemas.microsoft.com/office/drawing/2014/main" id="{39ACC02C-6424-4165-93C4-E83C8E81D462}"/>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19">
              <a:extLst>
                <a:ext uri="{FF2B5EF4-FFF2-40B4-BE49-F238E27FC236}">
                  <a16:creationId xmlns:a16="http://schemas.microsoft.com/office/drawing/2014/main" id="{C182CB9C-C978-4C9B-9AAD-8B1341897550}"/>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title="Decorative Red Line">
            <a:extLst>
              <a:ext uri="{FF2B5EF4-FFF2-40B4-BE49-F238E27FC236}">
                <a16:creationId xmlns:a16="http://schemas.microsoft.com/office/drawing/2014/main" id="{D7162BAB-C25E-4CE9-B87C-F118DC7E7C2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title="OSHA Control Heirarchy">
            <a:extLst>
              <a:ext uri="{FF2B5EF4-FFF2-40B4-BE49-F238E27FC236}">
                <a16:creationId xmlns:a16="http://schemas.microsoft.com/office/drawing/2014/main" id="{D02A1A57-121F-4C7D-9E32-E58368EE74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3926" y="1217242"/>
            <a:ext cx="4821551" cy="3664378"/>
          </a:xfrm>
          <a:prstGeom prst="rect">
            <a:avLst/>
          </a:prstGeom>
        </p:spPr>
      </p:pic>
      <p:sp>
        <p:nvSpPr>
          <p:cNvPr id="2" name="Title 1">
            <a:extLst>
              <a:ext uri="{FF2B5EF4-FFF2-40B4-BE49-F238E27FC236}">
                <a16:creationId xmlns:a16="http://schemas.microsoft.com/office/drawing/2014/main" id="{925B99AE-0ED3-43EB-A3CC-60A57D2EAAD8}"/>
              </a:ext>
            </a:extLst>
          </p:cNvPr>
          <p:cNvSpPr>
            <a:spLocks noGrp="1"/>
          </p:cNvSpPr>
          <p:nvPr>
            <p:ph type="title"/>
          </p:nvPr>
        </p:nvSpPr>
        <p:spPr>
          <a:xfrm>
            <a:off x="1451580" y="804520"/>
            <a:ext cx="3530157" cy="1049235"/>
          </a:xfrm>
        </p:spPr>
        <p:txBody>
          <a:bodyPr>
            <a:normAutofit fontScale="90000"/>
          </a:bodyPr>
          <a:lstStyle/>
          <a:p>
            <a:r>
              <a:rPr lang="en-US" sz="2500" dirty="0"/>
              <a:t>Develop &amp; Implement Program #2</a:t>
            </a:r>
          </a:p>
        </p:txBody>
      </p:sp>
      <p:sp>
        <p:nvSpPr>
          <p:cNvPr id="3" name="Content Placeholder 2">
            <a:extLst>
              <a:ext uri="{FF2B5EF4-FFF2-40B4-BE49-F238E27FC236}">
                <a16:creationId xmlns:a16="http://schemas.microsoft.com/office/drawing/2014/main" id="{523352D8-6F8A-4731-AF8E-B868F5E703BD}"/>
              </a:ext>
            </a:extLst>
          </p:cNvPr>
          <p:cNvSpPr>
            <a:spLocks noGrp="1"/>
          </p:cNvSpPr>
          <p:nvPr>
            <p:ph idx="1"/>
          </p:nvPr>
        </p:nvSpPr>
        <p:spPr>
          <a:xfrm>
            <a:off x="1451581" y="2015732"/>
            <a:ext cx="3526523" cy="3450613"/>
          </a:xfrm>
        </p:spPr>
        <p:txBody>
          <a:bodyPr>
            <a:normAutofit/>
          </a:bodyPr>
          <a:lstStyle/>
          <a:p>
            <a:pPr marL="0" indent="0">
              <a:buNone/>
            </a:pPr>
            <a:r>
              <a:rPr lang="en-US" altLang="en-US" dirty="0"/>
              <a:t>Safeguarding strategies are grouped under these </a:t>
            </a:r>
            <a:br>
              <a:rPr lang="en-US" altLang="en-US" dirty="0"/>
            </a:br>
            <a:r>
              <a:rPr lang="en-US" altLang="en-US" dirty="0"/>
              <a:t>general classifications:</a:t>
            </a:r>
          </a:p>
        </p:txBody>
      </p:sp>
    </p:spTree>
    <p:extLst>
      <p:ext uri="{BB962C8B-B14F-4D97-AF65-F5344CB8AC3E}">
        <p14:creationId xmlns:p14="http://schemas.microsoft.com/office/powerpoint/2010/main" val="14292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4324D-2065-4E61-B40A-E1DCB75EC3A9}"/>
              </a:ext>
            </a:extLst>
          </p:cNvPr>
          <p:cNvSpPr txBox="1">
            <a:spLocks/>
          </p:cNvSpPr>
          <p:nvPr/>
        </p:nvSpPr>
        <p:spPr>
          <a:xfrm>
            <a:off x="496955" y="420624"/>
            <a:ext cx="11209866" cy="3760436"/>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solidFill>
                  <a:schemeClr val="accent1">
                    <a:lumMod val="50000"/>
                  </a:schemeClr>
                </a:solidFill>
                <a:latin typeface="Arial" panose="020B0604020202020204" pitchFamily="34" charset="0"/>
                <a:cs typeface="Arial" panose="020B0604020202020204" pitchFamily="34" charset="0"/>
              </a:rPr>
              <a:t>This material was produced under grant number SH-31202-SH7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US" dirty="0">
                <a:solidFill>
                  <a:schemeClr val="accent1">
                    <a:lumMod val="50000"/>
                  </a:schemeClr>
                </a:solidFill>
                <a:latin typeface="Arial" panose="020B0604020202020204" pitchFamily="34" charset="0"/>
                <a:cs typeface="Arial" panose="020B0604020202020204" pitchFamily="34" charset="0"/>
              </a:rPr>
              <a:t>This presentation is intended to discuss Federal Regulations only - your individual State requirements may be more stringent as many states operate their own state OSHA and they may have adopted maritime standards that are different from information presented in this training.  If you live in a state with an OSHA approved state plan, you should contact your local administrator for further information on the standards applicable in your state.</a:t>
            </a:r>
          </a:p>
        </p:txBody>
      </p:sp>
      <p:sp>
        <p:nvSpPr>
          <p:cNvPr id="2" name="Title 1"/>
          <p:cNvSpPr>
            <a:spLocks noGrp="1"/>
          </p:cNvSpPr>
          <p:nvPr>
            <p:ph type="title" idx="4294967295"/>
          </p:nvPr>
        </p:nvSpPr>
        <p:spPr>
          <a:xfrm>
            <a:off x="-3920521" y="791819"/>
            <a:ext cx="2510821" cy="1049235"/>
          </a:xfrm>
        </p:spPr>
        <p:txBody>
          <a:bodyPr/>
          <a:lstStyle/>
          <a:p>
            <a:r>
              <a:rPr lang="en-US" dirty="0"/>
              <a:t>Disclaimer</a:t>
            </a:r>
          </a:p>
        </p:txBody>
      </p:sp>
    </p:spTree>
    <p:extLst>
      <p:ext uri="{BB962C8B-B14F-4D97-AF65-F5344CB8AC3E}">
        <p14:creationId xmlns:p14="http://schemas.microsoft.com/office/powerpoint/2010/main" val="278747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26EF-2C01-4B3A-9009-9BC273839B17}"/>
              </a:ext>
            </a:extLst>
          </p:cNvPr>
          <p:cNvSpPr>
            <a:spLocks noGrp="1"/>
          </p:cNvSpPr>
          <p:nvPr>
            <p:ph type="title"/>
          </p:nvPr>
        </p:nvSpPr>
        <p:spPr>
          <a:xfrm>
            <a:off x="1451579" y="804519"/>
            <a:ext cx="9603275" cy="1049235"/>
          </a:xfrm>
        </p:spPr>
        <p:txBody>
          <a:bodyPr>
            <a:normAutofit/>
          </a:bodyPr>
          <a:lstStyle/>
          <a:p>
            <a:r>
              <a:rPr lang="en-US" dirty="0"/>
              <a:t>Effective guards</a:t>
            </a:r>
          </a:p>
        </p:txBody>
      </p:sp>
      <p:graphicFrame>
        <p:nvGraphicFramePr>
          <p:cNvPr id="5" name="Content Placeholder 2" descr="Graphics defining what an effective guard is" title="Effective Guards"/>
          <p:cNvGraphicFramePr>
            <a:graphicFrameLocks noGrp="1"/>
          </p:cNvGraphicFramePr>
          <p:nvPr>
            <p:ph idx="1"/>
            <p:extLst>
              <p:ext uri="{D42A27DB-BD31-4B8C-83A1-F6EECF244321}">
                <p14:modId xmlns:p14="http://schemas.microsoft.com/office/powerpoint/2010/main" val="605743529"/>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469B82E-BBCA-496C-AC4F-AD82AE578F77}"/>
              </a:ext>
            </a:extLst>
          </p:cNvPr>
          <p:cNvSpPr txBox="1"/>
          <p:nvPr/>
        </p:nvSpPr>
        <p:spPr>
          <a:xfrm>
            <a:off x="10873946" y="5782278"/>
            <a:ext cx="1318054" cy="369332"/>
          </a:xfrm>
          <a:prstGeom prst="rect">
            <a:avLst/>
          </a:prstGeom>
          <a:noFill/>
        </p:spPr>
        <p:txBody>
          <a:bodyPr wrap="square" rtlCol="0">
            <a:spAutoFit/>
          </a:bodyPr>
          <a:lstStyle/>
          <a:p>
            <a:r>
              <a:rPr lang="en-US" b="1" i="1" dirty="0"/>
              <a:t>Continued</a:t>
            </a:r>
          </a:p>
        </p:txBody>
      </p:sp>
    </p:spTree>
    <p:extLst>
      <p:ext uri="{BB962C8B-B14F-4D97-AF65-F5344CB8AC3E}">
        <p14:creationId xmlns:p14="http://schemas.microsoft.com/office/powerpoint/2010/main" val="216448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26EF-2C01-4B3A-9009-9BC273839B17}"/>
              </a:ext>
            </a:extLst>
          </p:cNvPr>
          <p:cNvSpPr>
            <a:spLocks noGrp="1"/>
          </p:cNvSpPr>
          <p:nvPr>
            <p:ph type="title"/>
          </p:nvPr>
        </p:nvSpPr>
        <p:spPr>
          <a:xfrm>
            <a:off x="1451579" y="804519"/>
            <a:ext cx="9603275" cy="1049235"/>
          </a:xfrm>
        </p:spPr>
        <p:txBody>
          <a:bodyPr>
            <a:normAutofit/>
          </a:bodyPr>
          <a:lstStyle/>
          <a:p>
            <a:r>
              <a:rPr lang="en-US" dirty="0"/>
              <a:t>More Effective guards</a:t>
            </a:r>
          </a:p>
        </p:txBody>
      </p:sp>
      <p:graphicFrame>
        <p:nvGraphicFramePr>
          <p:cNvPr id="5" name="Content Placeholder 2" descr="Graphics further depicting what an effective guard is" title="Effective Guards"/>
          <p:cNvGraphicFramePr>
            <a:graphicFrameLocks noGrp="1"/>
          </p:cNvGraphicFramePr>
          <p:nvPr>
            <p:ph idx="1"/>
            <p:extLst>
              <p:ext uri="{D42A27DB-BD31-4B8C-83A1-F6EECF244321}">
                <p14:modId xmlns:p14="http://schemas.microsoft.com/office/powerpoint/2010/main" val="1140936955"/>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D8DEB-52CE-4176-A841-65BB8FAD1DF7}"/>
              </a:ext>
            </a:extLst>
          </p:cNvPr>
          <p:cNvSpPr txBox="1"/>
          <p:nvPr/>
        </p:nvSpPr>
        <p:spPr>
          <a:xfrm>
            <a:off x="10873946" y="-62484"/>
            <a:ext cx="1318054" cy="369332"/>
          </a:xfrm>
          <a:prstGeom prst="rect">
            <a:avLst/>
          </a:prstGeom>
          <a:noFill/>
        </p:spPr>
        <p:txBody>
          <a:bodyPr wrap="square" rtlCol="0">
            <a:spAutoFit/>
          </a:bodyPr>
          <a:lstStyle/>
          <a:p>
            <a:r>
              <a:rPr lang="en-US" b="1" i="1" dirty="0"/>
              <a:t>Continued</a:t>
            </a:r>
          </a:p>
        </p:txBody>
      </p:sp>
    </p:spTree>
    <p:extLst>
      <p:ext uri="{BB962C8B-B14F-4D97-AF65-F5344CB8AC3E}">
        <p14:creationId xmlns:p14="http://schemas.microsoft.com/office/powerpoint/2010/main" val="89420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9" title="Tan Box">
            <a:extLst>
              <a:ext uri="{FF2B5EF4-FFF2-40B4-BE49-F238E27FC236}">
                <a16:creationId xmlns:a16="http://schemas.microsoft.com/office/drawing/2014/main" id="{24BE214B-2C92-47AF-8D90-6982111037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3" descr="Image located on the footer of the slide." title="Hardwood Floor">
            <a:extLst>
              <a:ext uri="{FF2B5EF4-FFF2-40B4-BE49-F238E27FC236}">
                <a16:creationId xmlns:a16="http://schemas.microsoft.com/office/drawing/2014/main" id="{D757EBBD-8611-41C1-8124-C151D0957DB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grpSp>
        <p:nvGrpSpPr>
          <p:cNvPr id="29" name="Group 17" descr="black and white graphic depicting a picture frame" title="Picture Frame">
            <a:extLst>
              <a:ext uri="{FF2B5EF4-FFF2-40B4-BE49-F238E27FC236}">
                <a16:creationId xmlns:a16="http://schemas.microsoft.com/office/drawing/2014/main" id="{A3761B47-AE33-47C9-9636-19D4B313F27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9" name="Rectangle 18">
              <a:extLst>
                <a:ext uri="{FF2B5EF4-FFF2-40B4-BE49-F238E27FC236}">
                  <a16:creationId xmlns:a16="http://schemas.microsoft.com/office/drawing/2014/main" id="{9E204B78-8026-4E1E-9C59-5F523ECDD252}"/>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EB6F1-F54D-4345-B8DF-72D72C71EC8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title="Decorative Red Line">
            <a:extLst>
              <a:ext uri="{FF2B5EF4-FFF2-40B4-BE49-F238E27FC236}">
                <a16:creationId xmlns:a16="http://schemas.microsoft.com/office/drawing/2014/main" id="{186D07CD-E0E5-42ED-BA28-6CB6ADC3B09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Image that says machines are safe when safety rules are followed." title="Machines are Safe">
            <a:extLst>
              <a:ext uri="{FF2B5EF4-FFF2-40B4-BE49-F238E27FC236}">
                <a16:creationId xmlns:a16="http://schemas.microsoft.com/office/drawing/2014/main" id="{7AD53440-7C49-400F-8FC0-88A66E59DC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6373" y="1225911"/>
            <a:ext cx="2799103" cy="3647039"/>
          </a:xfrm>
          <a:prstGeom prst="rect">
            <a:avLst/>
          </a:prstGeom>
        </p:spPr>
      </p:pic>
      <p:sp>
        <p:nvSpPr>
          <p:cNvPr id="2" name="Title 1">
            <a:extLst>
              <a:ext uri="{FF2B5EF4-FFF2-40B4-BE49-F238E27FC236}">
                <a16:creationId xmlns:a16="http://schemas.microsoft.com/office/drawing/2014/main" id="{529F8D34-ABB7-476B-AF28-E5523F20FB2F}"/>
              </a:ext>
            </a:extLst>
          </p:cNvPr>
          <p:cNvSpPr>
            <a:spLocks noGrp="1"/>
          </p:cNvSpPr>
          <p:nvPr>
            <p:ph type="title"/>
          </p:nvPr>
        </p:nvSpPr>
        <p:spPr>
          <a:xfrm>
            <a:off x="1451580" y="804520"/>
            <a:ext cx="5550355" cy="1049235"/>
          </a:xfrm>
        </p:spPr>
        <p:txBody>
          <a:bodyPr>
            <a:normAutofit/>
          </a:bodyPr>
          <a:lstStyle/>
          <a:p>
            <a:r>
              <a:rPr lang="en-US" dirty="0"/>
              <a:t>Machine Guards/Guarding</a:t>
            </a:r>
          </a:p>
        </p:txBody>
      </p:sp>
      <p:sp>
        <p:nvSpPr>
          <p:cNvPr id="3" name="Content Placeholder 2">
            <a:extLst>
              <a:ext uri="{FF2B5EF4-FFF2-40B4-BE49-F238E27FC236}">
                <a16:creationId xmlns:a16="http://schemas.microsoft.com/office/drawing/2014/main" id="{8B9CF112-B3E8-4CBD-A54F-A979AC2A67E5}"/>
              </a:ext>
            </a:extLst>
          </p:cNvPr>
          <p:cNvSpPr>
            <a:spLocks noGrp="1"/>
          </p:cNvSpPr>
          <p:nvPr>
            <p:ph idx="1"/>
          </p:nvPr>
        </p:nvSpPr>
        <p:spPr>
          <a:xfrm>
            <a:off x="1451580" y="2015732"/>
            <a:ext cx="5550355" cy="3450613"/>
          </a:xfrm>
        </p:spPr>
        <p:txBody>
          <a:bodyPr>
            <a:normAutofit/>
          </a:bodyPr>
          <a:lstStyle/>
          <a:p>
            <a:pPr marL="0" indent="0">
              <a:buNone/>
            </a:pPr>
            <a:r>
              <a:rPr lang="en-US" dirty="0"/>
              <a:t>A “guard” prevents entry into the danger area.</a:t>
            </a:r>
          </a:p>
          <a:p>
            <a:pPr marL="0" indent="0">
              <a:buNone/>
            </a:pPr>
            <a:endParaRPr lang="en-US" dirty="0"/>
          </a:p>
          <a:p>
            <a:pPr marL="0" indent="0">
              <a:buNone/>
            </a:pPr>
            <a:r>
              <a:rPr lang="en-US" dirty="0"/>
              <a:t>There are four types of machine guard:</a:t>
            </a:r>
          </a:p>
          <a:p>
            <a:pPr marL="457200" indent="-457200">
              <a:buFont typeface="+mj-lt"/>
              <a:buAutoNum type="arabicPeriod"/>
            </a:pPr>
            <a:r>
              <a:rPr lang="en-US" dirty="0"/>
              <a:t>Fixed</a:t>
            </a:r>
          </a:p>
          <a:p>
            <a:pPr marL="457200" indent="-457200">
              <a:buFont typeface="+mj-lt"/>
              <a:buAutoNum type="arabicPeriod"/>
            </a:pPr>
            <a:r>
              <a:rPr lang="en-US" dirty="0"/>
              <a:t>Interlocked</a:t>
            </a:r>
          </a:p>
          <a:p>
            <a:pPr marL="457200" indent="-457200">
              <a:buFont typeface="+mj-lt"/>
              <a:buAutoNum type="arabicPeriod"/>
            </a:pPr>
            <a:r>
              <a:rPr lang="en-US" dirty="0"/>
              <a:t>Adjustable</a:t>
            </a:r>
          </a:p>
          <a:p>
            <a:pPr marL="457200" indent="-457200">
              <a:buFont typeface="+mj-lt"/>
              <a:buAutoNum type="arabicPeriod"/>
            </a:pPr>
            <a:r>
              <a:rPr lang="en-US" dirty="0"/>
              <a:t>Self-adjusting</a:t>
            </a:r>
          </a:p>
        </p:txBody>
      </p:sp>
    </p:spTree>
    <p:extLst>
      <p:ext uri="{BB962C8B-B14F-4D97-AF65-F5344CB8AC3E}">
        <p14:creationId xmlns:p14="http://schemas.microsoft.com/office/powerpoint/2010/main" val="4108162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title="Tan Box">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indoor, furniture&#10;&#10;Description generated with high confidence">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title="Decorative Red Line">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0" name="Group 19" descr="black and white graphic depicting a picture frame" title="Picture Frame">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1" name="Rectangle 20">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Large machine with wire guard" title="Machine Guard">
            <a:extLst>
              <a:ext uri="{FF2B5EF4-FFF2-40B4-BE49-F238E27FC236}">
                <a16:creationId xmlns:a16="http://schemas.microsoft.com/office/drawing/2014/main" id="{206C34AF-0735-4C62-95CF-398098B467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8976C3A3-C607-4077-9970-D3386DA7DB6A}"/>
              </a:ext>
            </a:extLst>
          </p:cNvPr>
          <p:cNvSpPr>
            <a:spLocks noGrp="1"/>
          </p:cNvSpPr>
          <p:nvPr>
            <p:ph type="title"/>
          </p:nvPr>
        </p:nvSpPr>
        <p:spPr>
          <a:xfrm>
            <a:off x="1451580" y="804520"/>
            <a:ext cx="3530157" cy="1049235"/>
          </a:xfrm>
        </p:spPr>
        <p:txBody>
          <a:bodyPr>
            <a:normAutofit/>
          </a:bodyPr>
          <a:lstStyle/>
          <a:p>
            <a:r>
              <a:rPr lang="en-US" sz="2200"/>
              <a:t>First choice – guards</a:t>
            </a:r>
            <a:br>
              <a:rPr lang="en-US" sz="2200"/>
            </a:br>
            <a:r>
              <a:rPr lang="en-US" sz="2200"/>
              <a:t>(barriers that prevent access)</a:t>
            </a:r>
          </a:p>
        </p:txBody>
      </p:sp>
      <p:sp>
        <p:nvSpPr>
          <p:cNvPr id="3" name="Content Placeholder 2">
            <a:extLst>
              <a:ext uri="{FF2B5EF4-FFF2-40B4-BE49-F238E27FC236}">
                <a16:creationId xmlns:a16="http://schemas.microsoft.com/office/drawing/2014/main" id="{CC1A4E72-4950-4F7C-81D5-19A9C124B440}"/>
              </a:ext>
            </a:extLst>
          </p:cNvPr>
          <p:cNvSpPr>
            <a:spLocks noGrp="1"/>
          </p:cNvSpPr>
          <p:nvPr>
            <p:ph idx="1"/>
          </p:nvPr>
        </p:nvSpPr>
        <p:spPr>
          <a:xfrm>
            <a:off x="1451581" y="2015732"/>
            <a:ext cx="3526523" cy="3450613"/>
          </a:xfrm>
        </p:spPr>
        <p:txBody>
          <a:bodyPr>
            <a:normAutofit/>
          </a:bodyPr>
          <a:lstStyle/>
          <a:p>
            <a:pPr marL="0" indent="0">
              <a:lnSpc>
                <a:spcPct val="110000"/>
              </a:lnSpc>
              <a:buNone/>
            </a:pPr>
            <a:r>
              <a:rPr lang="en-US" sz="1400" dirty="0"/>
              <a:t>Fixed guards are usually a permanent part of the machine that prevent access to the danger area.</a:t>
            </a:r>
          </a:p>
          <a:p>
            <a:pPr marL="0" indent="0">
              <a:lnSpc>
                <a:spcPct val="110000"/>
              </a:lnSpc>
              <a:spcBef>
                <a:spcPts val="1800"/>
              </a:spcBef>
              <a:buNone/>
              <a:defRPr/>
            </a:pPr>
            <a:r>
              <a:rPr lang="en-US" sz="1200" b="1" dirty="0">
                <a:latin typeface="Arial" charset="0"/>
              </a:rPr>
              <a:t>Fixed Guards</a:t>
            </a:r>
            <a:endParaRPr lang="en-US" sz="1200" dirty="0">
              <a:latin typeface="Arial" charset="0"/>
            </a:endParaRPr>
          </a:p>
          <a:p>
            <a:pPr marL="338138" indent="-338138">
              <a:lnSpc>
                <a:spcPct val="110000"/>
              </a:lnSpc>
              <a:buFont typeface="Wingdings" pitchFamily="2" charset="2"/>
              <a:buChar char="§"/>
              <a:defRPr/>
            </a:pPr>
            <a:r>
              <a:rPr lang="en-US" sz="1200" dirty="0">
                <a:latin typeface="Arial" charset="0"/>
              </a:rPr>
              <a:t>Permanent part of the machine</a:t>
            </a:r>
          </a:p>
          <a:p>
            <a:pPr marL="338138" indent="-338138">
              <a:lnSpc>
                <a:spcPct val="110000"/>
              </a:lnSpc>
              <a:spcBef>
                <a:spcPts val="1200"/>
              </a:spcBef>
              <a:buFont typeface="Wingdings" pitchFamily="2" charset="2"/>
              <a:buChar char="§"/>
              <a:defRPr/>
            </a:pPr>
            <a:r>
              <a:rPr lang="en-US" sz="1200" dirty="0">
                <a:latin typeface="Arial" charset="0"/>
              </a:rPr>
              <a:t>Not dependent upon moving parts to perform its intended function</a:t>
            </a:r>
          </a:p>
          <a:p>
            <a:pPr marL="338138" indent="-338138">
              <a:lnSpc>
                <a:spcPct val="110000"/>
              </a:lnSpc>
              <a:spcBef>
                <a:spcPts val="1200"/>
              </a:spcBef>
              <a:buFont typeface="Wingdings" pitchFamily="2" charset="2"/>
              <a:buChar char="§"/>
              <a:defRPr/>
            </a:pPr>
            <a:r>
              <a:rPr lang="en-US" sz="1200" dirty="0">
                <a:latin typeface="Arial" charset="0"/>
              </a:rPr>
              <a:t>Constructed of sheet metal, screen, </a:t>
            </a:r>
            <a:br>
              <a:rPr lang="en-US" sz="1200" dirty="0">
                <a:latin typeface="Arial" charset="0"/>
              </a:rPr>
            </a:br>
            <a:r>
              <a:rPr lang="en-US" sz="1200" dirty="0">
                <a:latin typeface="Arial" charset="0"/>
              </a:rPr>
              <a:t>wire cloth, bars, plastic or other substantial </a:t>
            </a:r>
            <a:br>
              <a:rPr lang="en-US" sz="1200" dirty="0">
                <a:latin typeface="Arial" charset="0"/>
              </a:rPr>
            </a:br>
            <a:r>
              <a:rPr lang="en-US" sz="1200" dirty="0">
                <a:latin typeface="Arial" charset="0"/>
              </a:rPr>
              <a:t>material.</a:t>
            </a:r>
          </a:p>
          <a:p>
            <a:pPr marL="338138" indent="-338138">
              <a:lnSpc>
                <a:spcPct val="110000"/>
              </a:lnSpc>
              <a:spcBef>
                <a:spcPts val="1200"/>
              </a:spcBef>
              <a:buFont typeface="Wingdings" pitchFamily="2" charset="2"/>
              <a:buChar char="§"/>
              <a:defRPr/>
            </a:pPr>
            <a:r>
              <a:rPr lang="en-US" sz="1200" dirty="0">
                <a:latin typeface="Arial" charset="0"/>
              </a:rPr>
              <a:t>Usually preferable to all other types because </a:t>
            </a:r>
            <a:br>
              <a:rPr lang="en-US" sz="1200" dirty="0">
                <a:latin typeface="Arial" charset="0"/>
              </a:rPr>
            </a:br>
            <a:r>
              <a:rPr lang="en-US" sz="1200" dirty="0">
                <a:latin typeface="Arial" charset="0"/>
              </a:rPr>
              <a:t>of its relative simplicity and permanence.</a:t>
            </a:r>
            <a:endParaRPr lang="en-US" sz="1200" dirty="0">
              <a:latin typeface="Wingdings" pitchFamily="2" charset="2"/>
            </a:endParaRPr>
          </a:p>
        </p:txBody>
      </p:sp>
    </p:spTree>
    <p:extLst>
      <p:ext uri="{BB962C8B-B14F-4D97-AF65-F5344CB8AC3E}">
        <p14:creationId xmlns:p14="http://schemas.microsoft.com/office/powerpoint/2010/main" val="86025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 name="Rectangle 11" title="Tan Box">
            <a:extLst>
              <a:ext uri="{FF2B5EF4-FFF2-40B4-BE49-F238E27FC236}">
                <a16:creationId xmlns:a16="http://schemas.microsoft.com/office/drawing/2014/main" id="{F895F5A6-016E-4BA7-92AD-4B53364595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5" descr="A picture containing indoor, furniture&#10;&#10;Description generated with high confidence">
            <a:extLst>
              <a:ext uri="{FF2B5EF4-FFF2-40B4-BE49-F238E27FC236}">
                <a16:creationId xmlns:a16="http://schemas.microsoft.com/office/drawing/2014/main" id="{E76E611A-535B-4A82-AE27-8A1F194F07C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30" name="Straight Connector 19" title="Decorative Red Line">
            <a:extLst>
              <a:ext uri="{FF2B5EF4-FFF2-40B4-BE49-F238E27FC236}">
                <a16:creationId xmlns:a16="http://schemas.microsoft.com/office/drawing/2014/main" id="{890BBCF2-840E-4986-A89E-853FC56E873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1" name="Group 21" descr="black and white graphic depicting a picture frame" title="Picture Frame">
            <a:extLst>
              <a:ext uri="{FF2B5EF4-FFF2-40B4-BE49-F238E27FC236}">
                <a16:creationId xmlns:a16="http://schemas.microsoft.com/office/drawing/2014/main" id="{9C86C917-BD82-4D52-B9D5-2DF386CDB53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3" name="Rectangle 22">
              <a:extLst>
                <a:ext uri="{FF2B5EF4-FFF2-40B4-BE49-F238E27FC236}">
                  <a16:creationId xmlns:a16="http://schemas.microsoft.com/office/drawing/2014/main" id="{B71EF40D-8A1B-4894-BDAC-612BE4E6AD8A}"/>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0A140B-6525-4E8A-9017-36479900B56F}"/>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title="Interlocked Guard">
            <a:extLst>
              <a:ext uri="{FF2B5EF4-FFF2-40B4-BE49-F238E27FC236}">
                <a16:creationId xmlns:a16="http://schemas.microsoft.com/office/drawing/2014/main" id="{9E1FFFC2-206E-4D3E-A8C4-9233BB1E75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6373" y="1116345"/>
            <a:ext cx="2799103" cy="1479588"/>
          </a:xfrm>
          <a:prstGeom prst="rect">
            <a:avLst/>
          </a:prstGeom>
        </p:spPr>
      </p:pic>
      <p:pic>
        <p:nvPicPr>
          <p:cNvPr id="5" name="Picture 4" title="Interlocked Guard">
            <a:extLst>
              <a:ext uri="{FF2B5EF4-FFF2-40B4-BE49-F238E27FC236}">
                <a16:creationId xmlns:a16="http://schemas.microsoft.com/office/drawing/2014/main" id="{F835FD89-24E9-4106-B7E1-5CCD1118F9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116373" y="2759269"/>
            <a:ext cx="2799103" cy="2223247"/>
          </a:xfrm>
          <a:prstGeom prst="rect">
            <a:avLst/>
          </a:prstGeom>
        </p:spPr>
      </p:pic>
      <p:sp>
        <p:nvSpPr>
          <p:cNvPr id="2" name="Title 1">
            <a:extLst>
              <a:ext uri="{FF2B5EF4-FFF2-40B4-BE49-F238E27FC236}">
                <a16:creationId xmlns:a16="http://schemas.microsoft.com/office/drawing/2014/main" id="{A588D345-054A-4F64-84F4-A3F4F30719B5}"/>
              </a:ext>
            </a:extLst>
          </p:cNvPr>
          <p:cNvSpPr>
            <a:spLocks noGrp="1"/>
          </p:cNvSpPr>
          <p:nvPr>
            <p:ph type="title"/>
          </p:nvPr>
        </p:nvSpPr>
        <p:spPr>
          <a:xfrm>
            <a:off x="1451579" y="804519"/>
            <a:ext cx="5550357" cy="1049235"/>
          </a:xfrm>
        </p:spPr>
        <p:txBody>
          <a:bodyPr>
            <a:normAutofit/>
          </a:bodyPr>
          <a:lstStyle/>
          <a:p>
            <a:r>
              <a:rPr lang="en-US" altLang="en-US"/>
              <a:t>Interlocked Guards</a:t>
            </a:r>
            <a:endParaRPr lang="en-US" dirty="0"/>
          </a:p>
        </p:txBody>
      </p:sp>
      <p:sp>
        <p:nvSpPr>
          <p:cNvPr id="3" name="Content Placeholder 2">
            <a:extLst>
              <a:ext uri="{FF2B5EF4-FFF2-40B4-BE49-F238E27FC236}">
                <a16:creationId xmlns:a16="http://schemas.microsoft.com/office/drawing/2014/main" id="{5D15FA5D-2BAF-4E02-87BF-9616C1A955D2}"/>
              </a:ext>
            </a:extLst>
          </p:cNvPr>
          <p:cNvSpPr>
            <a:spLocks noGrp="1"/>
          </p:cNvSpPr>
          <p:nvPr>
            <p:ph idx="1"/>
          </p:nvPr>
        </p:nvSpPr>
        <p:spPr>
          <a:xfrm>
            <a:off x="1451579" y="2015732"/>
            <a:ext cx="5550357" cy="3450613"/>
          </a:xfrm>
        </p:spPr>
        <p:txBody>
          <a:bodyPr>
            <a:normAutofit/>
          </a:bodyPr>
          <a:lstStyle/>
          <a:p>
            <a:pPr marL="0" indent="0">
              <a:lnSpc>
                <a:spcPct val="110000"/>
              </a:lnSpc>
              <a:buNone/>
            </a:pPr>
            <a:r>
              <a:rPr lang="en-US" sz="1400" kern="0"/>
              <a:t>When this type of guard is opened or removed, the tripping mechanism and/or power automatically shuts off or disengages, and the machine cannot cycle or be started until the guard is back in place.</a:t>
            </a:r>
          </a:p>
          <a:p>
            <a:pPr>
              <a:lnSpc>
                <a:spcPct val="110000"/>
              </a:lnSpc>
              <a:spcBef>
                <a:spcPts val="1200"/>
              </a:spcBef>
              <a:buFont typeface="Wingdings" panose="05000000000000000000" pitchFamily="2" charset="2"/>
              <a:buChar char="§"/>
            </a:pPr>
            <a:r>
              <a:rPr lang="en-US" altLang="en-US" sz="1400"/>
              <a:t>Guards the dangerous part before the machine can be operated.</a:t>
            </a:r>
          </a:p>
          <a:p>
            <a:pPr>
              <a:lnSpc>
                <a:spcPct val="110000"/>
              </a:lnSpc>
              <a:spcBef>
                <a:spcPts val="600"/>
              </a:spcBef>
              <a:buFont typeface="Wingdings" panose="05000000000000000000" pitchFamily="2" charset="2"/>
              <a:buChar char="§"/>
            </a:pPr>
            <a:r>
              <a:rPr lang="en-US" altLang="en-US" sz="1400"/>
              <a:t>Keeps the guard closed until the dangerous part is at rest.</a:t>
            </a:r>
          </a:p>
          <a:p>
            <a:pPr>
              <a:lnSpc>
                <a:spcPct val="110000"/>
              </a:lnSpc>
              <a:spcBef>
                <a:spcPts val="600"/>
              </a:spcBef>
              <a:buFont typeface="Wingdings" panose="05000000000000000000" pitchFamily="2" charset="2"/>
              <a:buChar char="§"/>
            </a:pPr>
            <a:r>
              <a:rPr lang="en-US" altLang="en-US" sz="1400"/>
              <a:t>Prevent operation of the machine if the interlocking device fails</a:t>
            </a:r>
          </a:p>
          <a:p>
            <a:pPr>
              <a:lnSpc>
                <a:spcPct val="110000"/>
              </a:lnSpc>
              <a:spcBef>
                <a:spcPts val="600"/>
              </a:spcBef>
              <a:buFont typeface="Wingdings" panose="05000000000000000000" pitchFamily="2" charset="2"/>
              <a:buChar char="§"/>
            </a:pPr>
            <a:r>
              <a:rPr lang="en-US" altLang="en-US" sz="1400"/>
              <a:t>May use electrical, mechanical, hydraulic, or pneumatic power or any combination of these.</a:t>
            </a:r>
          </a:p>
          <a:p>
            <a:pPr>
              <a:lnSpc>
                <a:spcPct val="110000"/>
              </a:lnSpc>
              <a:spcBef>
                <a:spcPts val="600"/>
              </a:spcBef>
              <a:buFont typeface="Wingdings" panose="05000000000000000000" pitchFamily="2" charset="2"/>
              <a:buChar char="§"/>
            </a:pPr>
            <a:r>
              <a:rPr lang="en-US" altLang="en-US" sz="1400"/>
              <a:t>Should not prevent “inching” by remote control, if required.</a:t>
            </a:r>
          </a:p>
          <a:p>
            <a:pPr>
              <a:lnSpc>
                <a:spcPct val="110000"/>
              </a:lnSpc>
              <a:spcBef>
                <a:spcPts val="600"/>
              </a:spcBef>
              <a:buFont typeface="Wingdings" panose="05000000000000000000" pitchFamily="2" charset="2"/>
              <a:buChar char="§"/>
            </a:pPr>
            <a:r>
              <a:rPr lang="en-US" altLang="en-US" sz="1400"/>
              <a:t>Replacing the guard should not automatically restart the machine.</a:t>
            </a:r>
          </a:p>
          <a:p>
            <a:pPr>
              <a:lnSpc>
                <a:spcPct val="110000"/>
              </a:lnSpc>
              <a:spcBef>
                <a:spcPts val="600"/>
              </a:spcBef>
              <a:buFont typeface="Wingdings" panose="05000000000000000000" pitchFamily="2" charset="2"/>
              <a:buChar char="§"/>
            </a:pPr>
            <a:r>
              <a:rPr lang="en-US" altLang="en-US" sz="1400"/>
              <a:t>All moveable guards must be interlocked to prevent hazards.</a:t>
            </a:r>
          </a:p>
        </p:txBody>
      </p:sp>
    </p:spTree>
    <p:extLst>
      <p:ext uri="{BB962C8B-B14F-4D97-AF65-F5344CB8AC3E}">
        <p14:creationId xmlns:p14="http://schemas.microsoft.com/office/powerpoint/2010/main" val="427251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title="Tan Box">
            <a:extLst>
              <a:ext uri="{FF2B5EF4-FFF2-40B4-BE49-F238E27FC236}">
                <a16:creationId xmlns:a16="http://schemas.microsoft.com/office/drawing/2014/main" id="{AF38CBB2-04B5-4ED2-92CA-ABA779049D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mage located on the footer of the slide" title="Hardwood Floor">
            <a:extLst>
              <a:ext uri="{FF2B5EF4-FFF2-40B4-BE49-F238E27FC236}">
                <a16:creationId xmlns:a16="http://schemas.microsoft.com/office/drawing/2014/main" id="{0C24E7C2-F39B-4280-9B81-F15BBD93C3A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0" name="Straight Connector 19" title="Decorative Red Line">
            <a:extLst>
              <a:ext uri="{FF2B5EF4-FFF2-40B4-BE49-F238E27FC236}">
                <a16:creationId xmlns:a16="http://schemas.microsoft.com/office/drawing/2014/main" id="{99ECE436-E5C5-4600-9DAE-6A66A788E0D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descr="black and white graphic depicting a picture frame" title="Picture Frame">
            <a:extLst>
              <a:ext uri="{FF2B5EF4-FFF2-40B4-BE49-F238E27FC236}">
                <a16:creationId xmlns:a16="http://schemas.microsoft.com/office/drawing/2014/main" id="{CD0703AE-95DE-4C43-8272-BB33A5AD46D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3" name="Rectangle 22">
              <a:extLst>
                <a:ext uri="{FF2B5EF4-FFF2-40B4-BE49-F238E27FC236}">
                  <a16:creationId xmlns:a16="http://schemas.microsoft.com/office/drawing/2014/main" id="{2FF4B413-F360-4A9A-8F55-79C3961709A4}"/>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29C2B7-6BA1-4DC0-8ED1-044AFBE47E4C}"/>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title="Adjustable Guard">
            <a:extLst>
              <a:ext uri="{FF2B5EF4-FFF2-40B4-BE49-F238E27FC236}">
                <a16:creationId xmlns:a16="http://schemas.microsoft.com/office/drawing/2014/main" id="{E5F88E2C-8661-4FA5-BB17-6C36344CE1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6373" y="1116344"/>
            <a:ext cx="2799103" cy="1850789"/>
          </a:xfrm>
          <a:prstGeom prst="rect">
            <a:avLst/>
          </a:prstGeom>
        </p:spPr>
      </p:pic>
      <p:pic>
        <p:nvPicPr>
          <p:cNvPr id="7" name="Picture 6" title="Adjustable Guard">
            <a:extLst>
              <a:ext uri="{FF2B5EF4-FFF2-40B4-BE49-F238E27FC236}">
                <a16:creationId xmlns:a16="http://schemas.microsoft.com/office/drawing/2014/main" id="{48AB9E03-98EA-4FE8-A85C-3CDE5317E36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16373" y="3131726"/>
            <a:ext cx="2799103" cy="1850790"/>
          </a:xfrm>
          <a:prstGeom prst="rect">
            <a:avLst/>
          </a:prstGeom>
        </p:spPr>
      </p:pic>
      <p:sp>
        <p:nvSpPr>
          <p:cNvPr id="2" name="Title 1">
            <a:extLst>
              <a:ext uri="{FF2B5EF4-FFF2-40B4-BE49-F238E27FC236}">
                <a16:creationId xmlns:a16="http://schemas.microsoft.com/office/drawing/2014/main" id="{28B4B2C9-4318-479A-872B-259AFF575AB1}"/>
              </a:ext>
            </a:extLst>
          </p:cNvPr>
          <p:cNvSpPr>
            <a:spLocks noGrp="1"/>
          </p:cNvSpPr>
          <p:nvPr>
            <p:ph type="title"/>
          </p:nvPr>
        </p:nvSpPr>
        <p:spPr>
          <a:xfrm>
            <a:off x="1451579" y="804519"/>
            <a:ext cx="5550357" cy="1049235"/>
          </a:xfrm>
        </p:spPr>
        <p:txBody>
          <a:bodyPr>
            <a:normAutofit/>
          </a:bodyPr>
          <a:lstStyle/>
          <a:p>
            <a:r>
              <a:rPr lang="en-US" dirty="0"/>
              <a:t>Adjustable guards</a:t>
            </a:r>
          </a:p>
        </p:txBody>
      </p:sp>
      <p:sp>
        <p:nvSpPr>
          <p:cNvPr id="3" name="Content Placeholder 2">
            <a:extLst>
              <a:ext uri="{FF2B5EF4-FFF2-40B4-BE49-F238E27FC236}">
                <a16:creationId xmlns:a16="http://schemas.microsoft.com/office/drawing/2014/main" id="{9349666E-7833-49EE-B41C-72A52FA6AC2C}"/>
              </a:ext>
            </a:extLst>
          </p:cNvPr>
          <p:cNvSpPr>
            <a:spLocks noGrp="1"/>
          </p:cNvSpPr>
          <p:nvPr>
            <p:ph idx="1"/>
          </p:nvPr>
        </p:nvSpPr>
        <p:spPr>
          <a:xfrm>
            <a:off x="1451579" y="2015732"/>
            <a:ext cx="5550357" cy="3450613"/>
          </a:xfrm>
        </p:spPr>
        <p:txBody>
          <a:bodyPr>
            <a:normAutofit/>
          </a:bodyPr>
          <a:lstStyle/>
          <a:p>
            <a:pPr marL="0" indent="0">
              <a:lnSpc>
                <a:spcPct val="110000"/>
              </a:lnSpc>
              <a:buNone/>
            </a:pPr>
            <a:r>
              <a:rPr lang="en-US" sz="1600" b="1" dirty="0"/>
              <a:t>Self-Adjusting Guard: </a:t>
            </a:r>
            <a:r>
              <a:rPr lang="en-US" sz="1600" dirty="0"/>
              <a:t>The openings of these barriers are determined by the movement of the stock.  As the operator moves the stock into the danger area, the guard is pushed away, providing an opening which is only large enough to admit the stock.  After the stock is removed, the guard returns to the rest position.  This guard protects the operator by placing a barrier between the danger area and the operator.  The guards may be constructed of plastic, metal, or other substantial material. Self-adjusting guards offer different degrees of protection.  An example of this type of guard include: a radial arm saw with a self-adjusting guard.  As the blade is pulled across the stock, the guard moves up, staying in contact with the stock.</a:t>
            </a:r>
            <a:endParaRPr lang="en-US" sz="1600" kern="0" dirty="0"/>
          </a:p>
          <a:p>
            <a:pPr marL="0" indent="0">
              <a:lnSpc>
                <a:spcPct val="110000"/>
              </a:lnSpc>
              <a:buNone/>
            </a:pPr>
            <a:endParaRPr lang="en-US" sz="1600" dirty="0"/>
          </a:p>
        </p:txBody>
      </p:sp>
    </p:spTree>
    <p:extLst>
      <p:ext uri="{BB962C8B-B14F-4D97-AF65-F5344CB8AC3E}">
        <p14:creationId xmlns:p14="http://schemas.microsoft.com/office/powerpoint/2010/main" val="1110985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title="Tan Box">
            <a:extLst>
              <a:ext uri="{FF2B5EF4-FFF2-40B4-BE49-F238E27FC236}">
                <a16:creationId xmlns:a16="http://schemas.microsoft.com/office/drawing/2014/main" id="{1669046F-5838-4C7A-BBE8-A77F40FD9C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indoor, furniture&#10;&#10;Description generated with high confidence">
            <a:extLst>
              <a:ext uri="{FF2B5EF4-FFF2-40B4-BE49-F238E27FC236}">
                <a16:creationId xmlns:a16="http://schemas.microsoft.com/office/drawing/2014/main" id="{7EFCF05C-6070-460B-8E60-12BE3EFD19F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grpSp>
        <p:nvGrpSpPr>
          <p:cNvPr id="18" name="Group 17" descr="black and white graphic depicting a picture frame" title="Picture Frame">
            <a:extLst>
              <a:ext uri="{FF2B5EF4-FFF2-40B4-BE49-F238E27FC236}">
                <a16:creationId xmlns:a16="http://schemas.microsoft.com/office/drawing/2014/main" id="{EBB966BC-DC49-4138-8DEF-B1CD130339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9" name="Rectangle 18">
              <a:extLst>
                <a:ext uri="{FF2B5EF4-FFF2-40B4-BE49-F238E27FC236}">
                  <a16:creationId xmlns:a16="http://schemas.microsoft.com/office/drawing/2014/main" id="{EDD0BD06-EC5B-4F0E-A221-562BC2BA69B2}"/>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34200B3-EC47-4A5B-A640-7118BF6AD272}"/>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title="Decorative Red Line">
            <a:extLst>
              <a:ext uri="{FF2B5EF4-FFF2-40B4-BE49-F238E27FC236}">
                <a16:creationId xmlns:a16="http://schemas.microsoft.com/office/drawing/2014/main" id="{606AED2C-61BA-485C-9DD4-B23B6280F9D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Cartoon of person asking how to safeguard their machine." title="Person asking question">
            <a:extLst>
              <a:ext uri="{FF2B5EF4-FFF2-40B4-BE49-F238E27FC236}">
                <a16:creationId xmlns:a16="http://schemas.microsoft.com/office/drawing/2014/main" id="{16986D09-A1B4-4DB8-B1EC-D31BCADD64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1223" y="1221906"/>
            <a:ext cx="4825148" cy="3655049"/>
          </a:xfrm>
          <a:prstGeom prst="rect">
            <a:avLst/>
          </a:prstGeom>
        </p:spPr>
      </p:pic>
      <p:sp>
        <p:nvSpPr>
          <p:cNvPr id="2" name="Title 1">
            <a:extLst>
              <a:ext uri="{FF2B5EF4-FFF2-40B4-BE49-F238E27FC236}">
                <a16:creationId xmlns:a16="http://schemas.microsoft.com/office/drawing/2014/main" id="{82598109-3DE2-48C1-9C1C-259D699908B5}"/>
              </a:ext>
            </a:extLst>
          </p:cNvPr>
          <p:cNvSpPr>
            <a:spLocks noGrp="1"/>
          </p:cNvSpPr>
          <p:nvPr>
            <p:ph type="title"/>
          </p:nvPr>
        </p:nvSpPr>
        <p:spPr>
          <a:xfrm>
            <a:off x="7218030" y="804520"/>
            <a:ext cx="3520367" cy="1049235"/>
          </a:xfrm>
        </p:spPr>
        <p:txBody>
          <a:bodyPr>
            <a:normAutofit/>
          </a:bodyPr>
          <a:lstStyle/>
          <a:p>
            <a:r>
              <a:rPr lang="en-US" sz="2700"/>
              <a:t>Machine guarding devices</a:t>
            </a:r>
          </a:p>
        </p:txBody>
      </p:sp>
      <p:sp>
        <p:nvSpPr>
          <p:cNvPr id="3" name="Content Placeholder 2">
            <a:extLst>
              <a:ext uri="{FF2B5EF4-FFF2-40B4-BE49-F238E27FC236}">
                <a16:creationId xmlns:a16="http://schemas.microsoft.com/office/drawing/2014/main" id="{F997064F-36CF-4F1D-B1A0-E750E10E0BC9}"/>
              </a:ext>
            </a:extLst>
          </p:cNvPr>
          <p:cNvSpPr>
            <a:spLocks noGrp="1"/>
          </p:cNvSpPr>
          <p:nvPr>
            <p:ph idx="1"/>
          </p:nvPr>
        </p:nvSpPr>
        <p:spPr>
          <a:xfrm>
            <a:off x="7218029" y="2015732"/>
            <a:ext cx="3520368" cy="3450613"/>
          </a:xfrm>
        </p:spPr>
        <p:txBody>
          <a:bodyPr>
            <a:normAutofit/>
          </a:bodyPr>
          <a:lstStyle/>
          <a:p>
            <a:pPr marL="0" indent="0">
              <a:lnSpc>
                <a:spcPct val="110000"/>
              </a:lnSpc>
              <a:buNone/>
            </a:pPr>
            <a:r>
              <a:rPr lang="en-US" sz="1900"/>
              <a:t>A “device” controls entry into the danger area.</a:t>
            </a:r>
          </a:p>
          <a:p>
            <a:pPr marL="0" indent="0">
              <a:lnSpc>
                <a:spcPct val="110000"/>
              </a:lnSpc>
              <a:buNone/>
            </a:pPr>
            <a:r>
              <a:rPr lang="en-US" sz="1900"/>
              <a:t>Six types of Machine Devices:</a:t>
            </a:r>
          </a:p>
          <a:p>
            <a:pPr marL="457200" indent="-457200">
              <a:lnSpc>
                <a:spcPct val="110000"/>
              </a:lnSpc>
              <a:buFont typeface="+mj-lt"/>
              <a:buAutoNum type="arabicPeriod"/>
            </a:pPr>
            <a:r>
              <a:rPr lang="en-US" sz="1900"/>
              <a:t>Presence sensing device</a:t>
            </a:r>
          </a:p>
          <a:p>
            <a:pPr marL="457200" indent="-457200">
              <a:lnSpc>
                <a:spcPct val="110000"/>
              </a:lnSpc>
              <a:buFont typeface="+mj-lt"/>
              <a:buAutoNum type="arabicPeriod"/>
            </a:pPr>
            <a:r>
              <a:rPr lang="en-US" sz="1900"/>
              <a:t>Two hand control</a:t>
            </a:r>
          </a:p>
          <a:p>
            <a:pPr marL="457200" indent="-457200">
              <a:lnSpc>
                <a:spcPct val="110000"/>
              </a:lnSpc>
              <a:buFont typeface="+mj-lt"/>
              <a:buAutoNum type="arabicPeriod"/>
            </a:pPr>
            <a:r>
              <a:rPr lang="en-US" sz="1900"/>
              <a:t>Pullbacks/Restraints</a:t>
            </a:r>
          </a:p>
          <a:p>
            <a:pPr marL="457200" indent="-457200">
              <a:lnSpc>
                <a:spcPct val="110000"/>
              </a:lnSpc>
              <a:buFont typeface="+mj-lt"/>
              <a:buAutoNum type="arabicPeriod"/>
            </a:pPr>
            <a:r>
              <a:rPr lang="en-US" sz="1900"/>
              <a:t>Moveable barriers</a:t>
            </a:r>
          </a:p>
          <a:p>
            <a:pPr marL="457200" indent="-457200">
              <a:lnSpc>
                <a:spcPct val="110000"/>
              </a:lnSpc>
              <a:buFont typeface="+mj-lt"/>
              <a:buAutoNum type="arabicPeriod"/>
            </a:pPr>
            <a:r>
              <a:rPr lang="en-US" sz="1900"/>
              <a:t>Safety trip controls</a:t>
            </a:r>
          </a:p>
        </p:txBody>
      </p:sp>
    </p:spTree>
    <p:extLst>
      <p:ext uri="{BB962C8B-B14F-4D97-AF65-F5344CB8AC3E}">
        <p14:creationId xmlns:p14="http://schemas.microsoft.com/office/powerpoint/2010/main" val="1675649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21" name="Group 10" descr="black and white graphic depicting a picture frame" title="Picture Frame">
            <a:extLst>
              <a:ext uri="{FF2B5EF4-FFF2-40B4-BE49-F238E27FC236}">
                <a16:creationId xmlns:a16="http://schemas.microsoft.com/office/drawing/2014/main" id="{F7C65FA4-631C-444F-89AA-F891363CCF6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2" name="Rectangle 11">
              <a:extLst>
                <a:ext uri="{FF2B5EF4-FFF2-40B4-BE49-F238E27FC236}">
                  <a16:creationId xmlns:a16="http://schemas.microsoft.com/office/drawing/2014/main" id="{353C58CC-6818-48FD-9CE0-B43BF88B7396}"/>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1B2694E9-2175-4647-803A-3AD63554CD25}"/>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Image showing what a presence sensing device is by showig a hand, finger and arm going through it" title="Presence Sensing Devices">
            <a:extLst>
              <a:ext uri="{FF2B5EF4-FFF2-40B4-BE49-F238E27FC236}">
                <a16:creationId xmlns:a16="http://schemas.microsoft.com/office/drawing/2014/main" id="{D6DDE2AF-8264-4BBA-ADC4-8C3128E103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7257" y="2196538"/>
            <a:ext cx="4613872" cy="3079759"/>
          </a:xfrm>
          <a:prstGeom prst="rect">
            <a:avLst/>
          </a:prstGeom>
        </p:spPr>
      </p:pic>
      <p:sp>
        <p:nvSpPr>
          <p:cNvPr id="2" name="Title 1">
            <a:extLst>
              <a:ext uri="{FF2B5EF4-FFF2-40B4-BE49-F238E27FC236}">
                <a16:creationId xmlns:a16="http://schemas.microsoft.com/office/drawing/2014/main" id="{3B331910-EBA4-4271-955B-833861057C21}"/>
              </a:ext>
            </a:extLst>
          </p:cNvPr>
          <p:cNvSpPr>
            <a:spLocks noGrp="1"/>
          </p:cNvSpPr>
          <p:nvPr>
            <p:ph type="title"/>
          </p:nvPr>
        </p:nvSpPr>
        <p:spPr>
          <a:xfrm>
            <a:off x="1451579" y="804519"/>
            <a:ext cx="9603275" cy="1049235"/>
          </a:xfrm>
        </p:spPr>
        <p:txBody>
          <a:bodyPr>
            <a:normAutofit/>
          </a:bodyPr>
          <a:lstStyle/>
          <a:p>
            <a:r>
              <a:rPr lang="en-US" dirty="0"/>
              <a:t>Presence sensing devices</a:t>
            </a:r>
          </a:p>
        </p:txBody>
      </p:sp>
      <p:sp>
        <p:nvSpPr>
          <p:cNvPr id="3" name="Content Placeholder 2">
            <a:extLst>
              <a:ext uri="{FF2B5EF4-FFF2-40B4-BE49-F238E27FC236}">
                <a16:creationId xmlns:a16="http://schemas.microsoft.com/office/drawing/2014/main" id="{F174B2AE-B499-42AA-8F6A-A278EA5C91FE}"/>
              </a:ext>
            </a:extLst>
          </p:cNvPr>
          <p:cNvSpPr>
            <a:spLocks noGrp="1"/>
          </p:cNvSpPr>
          <p:nvPr>
            <p:ph idx="1"/>
          </p:nvPr>
        </p:nvSpPr>
        <p:spPr>
          <a:xfrm>
            <a:off x="1451579" y="2015734"/>
            <a:ext cx="4158849" cy="4063790"/>
          </a:xfrm>
        </p:spPr>
        <p:txBody>
          <a:bodyPr>
            <a:normAutofit/>
          </a:bodyPr>
          <a:lstStyle/>
          <a:p>
            <a:pPr marL="0" indent="0">
              <a:lnSpc>
                <a:spcPct val="110000"/>
              </a:lnSpc>
              <a:buNone/>
            </a:pPr>
            <a:r>
              <a:rPr lang="en-US" sz="1400" dirty="0">
                <a:latin typeface="Arial" charset="0"/>
              </a:rPr>
              <a:t>These devices either stop the machine, or will not start the cycle, if a hand or any part of the body is inadvertently placed in the danger area.  There are 4 types of presence sensing devices.</a:t>
            </a:r>
          </a:p>
          <a:p>
            <a:pPr marL="0" indent="0">
              <a:lnSpc>
                <a:spcPct val="110000"/>
              </a:lnSpc>
              <a:buNone/>
            </a:pPr>
            <a:r>
              <a:rPr lang="en-US" altLang="en-US" sz="1400" dirty="0"/>
              <a:t>The light curtain (photoelectric-optical) presence sensing device uses a system of light sources and controls that can interrupt the machine's operating cycle. If the light field is broken, the machine stops and will not cycle. This device must be used only on machines which can be stopped before the worker can reach the danger area. The light curtain must be positioned at a minimum safe distance from the machine’s point of operation. If the light curtain is too close to the point of operation, the workers hand could reach a danger zone before the machine has time to stop.</a:t>
            </a:r>
          </a:p>
        </p:txBody>
      </p:sp>
    </p:spTree>
    <p:extLst>
      <p:ext uri="{BB962C8B-B14F-4D97-AF65-F5344CB8AC3E}">
        <p14:creationId xmlns:p14="http://schemas.microsoft.com/office/powerpoint/2010/main" val="370503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title="Tan Box">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cated on the footer of the image." title="Hardwood Floor">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title="Decorative Red Line">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0" name="Group 19" descr="black and white graphic depicting a picture frame" title="Picture Frame">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1" name="Rectangle 20">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title="Presence Sensing Device">
            <a:extLst>
              <a:ext uri="{FF2B5EF4-FFF2-40B4-BE49-F238E27FC236}">
                <a16:creationId xmlns:a16="http://schemas.microsoft.com/office/drawing/2014/main" id="{10E69042-7DA7-4FB5-8CC3-B67B4E6A3B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F54BF103-F046-4F77-8823-1E98223F9E4D}"/>
              </a:ext>
            </a:extLst>
          </p:cNvPr>
          <p:cNvSpPr>
            <a:spLocks noGrp="1"/>
          </p:cNvSpPr>
          <p:nvPr>
            <p:ph type="title"/>
          </p:nvPr>
        </p:nvSpPr>
        <p:spPr>
          <a:xfrm>
            <a:off x="1451580" y="396743"/>
            <a:ext cx="3530157" cy="1049235"/>
          </a:xfrm>
        </p:spPr>
        <p:txBody>
          <a:bodyPr>
            <a:normAutofit fontScale="90000"/>
          </a:bodyPr>
          <a:lstStyle/>
          <a:p>
            <a:pPr>
              <a:lnSpc>
                <a:spcPct val="110000"/>
              </a:lnSpc>
            </a:pPr>
            <a:r>
              <a:rPr lang="en-US" altLang="en-US" dirty="0"/>
              <a:t>Radiofrequency presence-sensing device </a:t>
            </a:r>
          </a:p>
        </p:txBody>
      </p:sp>
      <p:sp>
        <p:nvSpPr>
          <p:cNvPr id="3" name="Content Placeholder 2">
            <a:extLst>
              <a:ext uri="{FF2B5EF4-FFF2-40B4-BE49-F238E27FC236}">
                <a16:creationId xmlns:a16="http://schemas.microsoft.com/office/drawing/2014/main" id="{88E721DF-20DF-47F6-A039-11D9D7A62110}"/>
              </a:ext>
            </a:extLst>
          </p:cNvPr>
          <p:cNvSpPr>
            <a:spLocks noGrp="1"/>
          </p:cNvSpPr>
          <p:nvPr>
            <p:ph idx="1"/>
          </p:nvPr>
        </p:nvSpPr>
        <p:spPr>
          <a:xfrm>
            <a:off x="1451581" y="2015732"/>
            <a:ext cx="3861824" cy="4099318"/>
          </a:xfrm>
        </p:spPr>
        <p:txBody>
          <a:bodyPr>
            <a:noAutofit/>
          </a:bodyPr>
          <a:lstStyle/>
          <a:p>
            <a:pPr marL="0" indent="0">
              <a:lnSpc>
                <a:spcPct val="110000"/>
              </a:lnSpc>
              <a:buNone/>
            </a:pPr>
            <a:r>
              <a:rPr lang="en-US" altLang="en-US" sz="1500" dirty="0"/>
              <a:t>Uses a radio beam that is part of the machine control circuit. When the capacitance field is broken, the machine will stop or will not activate. Like the light curtain, this device shall only be used on machines which can be stopped before the worker can reach the danger area and must be adjusted to the minimum safe distance. </a:t>
            </a:r>
          </a:p>
          <a:p>
            <a:pPr marL="0" indent="0">
              <a:lnSpc>
                <a:spcPct val="110000"/>
              </a:lnSpc>
              <a:buNone/>
            </a:pPr>
            <a:r>
              <a:rPr lang="en-US" altLang="en-US" sz="1500" dirty="0"/>
              <a:t>This requires the machine to have a friction clutch or other reliable means for stopping. Because the radiofrequency device is very sensitive, the antenna design requires a great deal of experience and for other technical reasons it is no longer being used in the machine guarding area.</a:t>
            </a:r>
          </a:p>
        </p:txBody>
      </p:sp>
    </p:spTree>
    <p:extLst>
      <p:ext uri="{BB962C8B-B14F-4D97-AF65-F5344CB8AC3E}">
        <p14:creationId xmlns:p14="http://schemas.microsoft.com/office/powerpoint/2010/main" val="337941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title="Tan Box">
            <a:extLst>
              <a:ext uri="{FF2B5EF4-FFF2-40B4-BE49-F238E27FC236}">
                <a16:creationId xmlns:a16="http://schemas.microsoft.com/office/drawing/2014/main" id="{45C76AC0-BB6B-419E-A327-AFA2975008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cated on the footer of the image" title="Hardwood Floor">
            <a:extLst>
              <a:ext uri="{FF2B5EF4-FFF2-40B4-BE49-F238E27FC236}">
                <a16:creationId xmlns:a16="http://schemas.microsoft.com/office/drawing/2014/main" id="{F50C8D8D-B32F-4194-8321-164EC442750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title="Decorative Red Line">
            <a:extLst>
              <a:ext uri="{FF2B5EF4-FFF2-40B4-BE49-F238E27FC236}">
                <a16:creationId xmlns:a16="http://schemas.microsoft.com/office/drawing/2014/main" id="{B3E0B6A3-E197-43D6-82D5-7455DAB1A74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title="Electro Machanical Sensing Machine">
            <a:extLst>
              <a:ext uri="{FF2B5EF4-FFF2-40B4-BE49-F238E27FC236}">
                <a16:creationId xmlns:a16="http://schemas.microsoft.com/office/drawing/2014/main" id="{C399D2F1-AFD0-4A38-A342-A6BB5DC04A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0029" y="829358"/>
            <a:ext cx="4960442" cy="4613211"/>
          </a:xfrm>
          <a:prstGeom prst="rect">
            <a:avLst/>
          </a:prstGeom>
        </p:spPr>
      </p:pic>
      <p:sp>
        <p:nvSpPr>
          <p:cNvPr id="2" name="Title 1">
            <a:extLst>
              <a:ext uri="{FF2B5EF4-FFF2-40B4-BE49-F238E27FC236}">
                <a16:creationId xmlns:a16="http://schemas.microsoft.com/office/drawing/2014/main" id="{464DD91A-622B-4ED0-B6E3-6AE569A4F20D}"/>
              </a:ext>
            </a:extLst>
          </p:cNvPr>
          <p:cNvSpPr>
            <a:spLocks noGrp="1"/>
          </p:cNvSpPr>
          <p:nvPr>
            <p:ph type="title"/>
          </p:nvPr>
        </p:nvSpPr>
        <p:spPr>
          <a:xfrm>
            <a:off x="6579648" y="804520"/>
            <a:ext cx="4158749" cy="1049235"/>
          </a:xfrm>
        </p:spPr>
        <p:txBody>
          <a:bodyPr>
            <a:normAutofit/>
          </a:bodyPr>
          <a:lstStyle/>
          <a:p>
            <a:r>
              <a:rPr lang="en-US" altLang="en-US" sz="2700"/>
              <a:t>Electro-mechanical sensing device</a:t>
            </a:r>
            <a:endParaRPr lang="en-US" sz="2700"/>
          </a:p>
        </p:txBody>
      </p:sp>
      <p:sp>
        <p:nvSpPr>
          <p:cNvPr id="3" name="Content Placeholder 2">
            <a:extLst>
              <a:ext uri="{FF2B5EF4-FFF2-40B4-BE49-F238E27FC236}">
                <a16:creationId xmlns:a16="http://schemas.microsoft.com/office/drawing/2014/main" id="{DAA4E9F1-0BFE-4455-A234-18928F86600C}"/>
              </a:ext>
            </a:extLst>
          </p:cNvPr>
          <p:cNvSpPr>
            <a:spLocks noGrp="1"/>
          </p:cNvSpPr>
          <p:nvPr>
            <p:ph idx="1"/>
          </p:nvPr>
        </p:nvSpPr>
        <p:spPr>
          <a:xfrm>
            <a:off x="6579647" y="1916876"/>
            <a:ext cx="4158750" cy="4198174"/>
          </a:xfrm>
        </p:spPr>
        <p:txBody>
          <a:bodyPr>
            <a:noAutofit/>
          </a:bodyPr>
          <a:lstStyle/>
          <a:p>
            <a:pPr marL="0" indent="0">
              <a:lnSpc>
                <a:spcPct val="110000"/>
              </a:lnSpc>
              <a:buNone/>
            </a:pPr>
            <a:r>
              <a:rPr lang="en-US" altLang="en-US" sz="1600" dirty="0"/>
              <a:t>Has a probe or contact bar which descends to a predetermined distance when the operator initiates the machine cycle. If there is an obstruction preventing it from descending its full predetermined distance, the control circuit does not actuate the machine cycle. </a:t>
            </a:r>
          </a:p>
          <a:p>
            <a:pPr marL="0" indent="0">
              <a:lnSpc>
                <a:spcPct val="110000"/>
              </a:lnSpc>
              <a:buNone/>
            </a:pPr>
            <a:r>
              <a:rPr lang="en-US" altLang="en-US" sz="1600" dirty="0"/>
              <a:t>An electro-mechanical sensing device is shown on a riveter. The sensing probe in contact with the operator's finger is also shown. The machine will not operate until the probe comes in contact with the material. The finger prevents this by not allowing the probe to come all the way down and contact the material. The electro-mechanical sensing device is sometimes called a “Touch O-</a:t>
            </a:r>
            <a:r>
              <a:rPr lang="en-US" altLang="en-US" sz="1600" dirty="0" err="1"/>
              <a:t>Matic</a:t>
            </a:r>
            <a:r>
              <a:rPr lang="en-US" altLang="en-US" sz="1600" dirty="0"/>
              <a:t>”.</a:t>
            </a:r>
          </a:p>
        </p:txBody>
      </p:sp>
    </p:spTree>
    <p:extLst>
      <p:ext uri="{BB962C8B-B14F-4D97-AF65-F5344CB8AC3E}">
        <p14:creationId xmlns:p14="http://schemas.microsoft.com/office/powerpoint/2010/main" val="258504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698D-3B4C-4662-B8A5-66AABCF99396}"/>
              </a:ext>
            </a:extLst>
          </p:cNvPr>
          <p:cNvSpPr>
            <a:spLocks noGrp="1"/>
          </p:cNvSpPr>
          <p:nvPr>
            <p:ph type="title"/>
          </p:nvPr>
        </p:nvSpPr>
        <p:spPr/>
        <p:txBody>
          <a:bodyPr/>
          <a:lstStyle/>
          <a:p>
            <a:r>
              <a:rPr lang="en-US" dirty="0"/>
              <a:t>What do we expect to learn?</a:t>
            </a:r>
          </a:p>
        </p:txBody>
      </p:sp>
      <p:sp>
        <p:nvSpPr>
          <p:cNvPr id="3" name="Content Placeholder 2">
            <a:extLst>
              <a:ext uri="{FF2B5EF4-FFF2-40B4-BE49-F238E27FC236}">
                <a16:creationId xmlns:a16="http://schemas.microsoft.com/office/drawing/2014/main" id="{8F19E7B0-4D8E-42A3-91BD-8E7774F69E39}"/>
              </a:ext>
            </a:extLst>
          </p:cNvPr>
          <p:cNvSpPr>
            <a:spLocks noGrp="1"/>
          </p:cNvSpPr>
          <p:nvPr>
            <p:ph idx="1"/>
          </p:nvPr>
        </p:nvSpPr>
        <p:spPr/>
        <p:txBody>
          <a:bodyPr/>
          <a:lstStyle/>
          <a:p>
            <a:r>
              <a:rPr lang="en-US" dirty="0"/>
              <a:t>Basics of Machine Guarding</a:t>
            </a:r>
          </a:p>
          <a:p>
            <a:r>
              <a:rPr lang="en-US" dirty="0"/>
              <a:t>Identify Terms</a:t>
            </a:r>
          </a:p>
          <a:p>
            <a:r>
              <a:rPr lang="en-US" dirty="0"/>
              <a:t>Identify Common Machinery and Machines on Vessels</a:t>
            </a:r>
          </a:p>
          <a:p>
            <a:r>
              <a:rPr lang="en-US" dirty="0"/>
              <a:t>Hazardous Machine Actions</a:t>
            </a:r>
          </a:p>
          <a:p>
            <a:r>
              <a:rPr lang="en-US" dirty="0"/>
              <a:t>Methods of Safeguarding</a:t>
            </a:r>
          </a:p>
          <a:p>
            <a:r>
              <a:rPr lang="en-US" dirty="0"/>
              <a:t>Managing the Safeguarding Program</a:t>
            </a:r>
          </a:p>
        </p:txBody>
      </p:sp>
    </p:spTree>
    <p:extLst>
      <p:ext uri="{BB962C8B-B14F-4D97-AF65-F5344CB8AC3E}">
        <p14:creationId xmlns:p14="http://schemas.microsoft.com/office/powerpoint/2010/main" val="188339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0" name="Group 9" descr="black and white graphic depicting a picture frame" title="Picture Frame">
            <a:extLst>
              <a:ext uri="{FF2B5EF4-FFF2-40B4-BE49-F238E27FC236}">
                <a16:creationId xmlns:a16="http://schemas.microsoft.com/office/drawing/2014/main" id="{F7C65FA4-631C-444F-89AA-F891363CCF6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1" name="Rectangle 10">
              <a:extLst>
                <a:ext uri="{FF2B5EF4-FFF2-40B4-BE49-F238E27FC236}">
                  <a16:creationId xmlns:a16="http://schemas.microsoft.com/office/drawing/2014/main" id="{353C58CC-6818-48FD-9CE0-B43BF88B7396}"/>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2694E9-2175-4647-803A-3AD63554CD25}"/>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title="Safety Mat">
            <a:extLst>
              <a:ext uri="{FF2B5EF4-FFF2-40B4-BE49-F238E27FC236}">
                <a16:creationId xmlns:a16="http://schemas.microsoft.com/office/drawing/2014/main" id="{7DC36696-878C-4F91-BE0C-3812D8B15D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7257" y="2375325"/>
            <a:ext cx="4613872" cy="2722184"/>
          </a:xfrm>
          <a:prstGeom prst="rect">
            <a:avLst/>
          </a:prstGeom>
        </p:spPr>
      </p:pic>
      <p:sp>
        <p:nvSpPr>
          <p:cNvPr id="2" name="Title 1">
            <a:extLst>
              <a:ext uri="{FF2B5EF4-FFF2-40B4-BE49-F238E27FC236}">
                <a16:creationId xmlns:a16="http://schemas.microsoft.com/office/drawing/2014/main" id="{763CDF52-9F6D-4DA4-929C-783CA1666700}"/>
              </a:ext>
            </a:extLst>
          </p:cNvPr>
          <p:cNvSpPr>
            <a:spLocks noGrp="1"/>
          </p:cNvSpPr>
          <p:nvPr>
            <p:ph type="title"/>
          </p:nvPr>
        </p:nvSpPr>
        <p:spPr>
          <a:xfrm>
            <a:off x="1451579" y="804519"/>
            <a:ext cx="9603275" cy="1049235"/>
          </a:xfrm>
        </p:spPr>
        <p:txBody>
          <a:bodyPr>
            <a:normAutofit/>
          </a:bodyPr>
          <a:lstStyle/>
          <a:p>
            <a:r>
              <a:rPr lang="en-US" dirty="0"/>
              <a:t>Safety mat</a:t>
            </a:r>
          </a:p>
        </p:txBody>
      </p:sp>
      <p:sp>
        <p:nvSpPr>
          <p:cNvPr id="3" name="Content Placeholder 2">
            <a:extLst>
              <a:ext uri="{FF2B5EF4-FFF2-40B4-BE49-F238E27FC236}">
                <a16:creationId xmlns:a16="http://schemas.microsoft.com/office/drawing/2014/main" id="{EAB1BDF7-EFCE-466B-B09F-DF41E0A91D8C}"/>
              </a:ext>
            </a:extLst>
          </p:cNvPr>
          <p:cNvSpPr>
            <a:spLocks noGrp="1"/>
          </p:cNvSpPr>
          <p:nvPr>
            <p:ph idx="1"/>
          </p:nvPr>
        </p:nvSpPr>
        <p:spPr>
          <a:xfrm>
            <a:off x="1451579" y="2015734"/>
            <a:ext cx="4490892" cy="4051434"/>
          </a:xfrm>
        </p:spPr>
        <p:txBody>
          <a:bodyPr>
            <a:normAutofit/>
          </a:bodyPr>
          <a:lstStyle/>
          <a:p>
            <a:pPr marL="0" indent="0">
              <a:lnSpc>
                <a:spcPct val="110000"/>
              </a:lnSpc>
              <a:buNone/>
            </a:pPr>
            <a:r>
              <a:rPr lang="en-US" altLang="en-US" sz="1400" dirty="0"/>
              <a:t>The safety mat</a:t>
            </a:r>
            <a:r>
              <a:rPr lang="en-US" altLang="en-US" sz="1400" b="1" i="1" dirty="0"/>
              <a:t> </a:t>
            </a:r>
            <a:r>
              <a:rPr lang="en-US" altLang="en-US" sz="1400" dirty="0"/>
              <a:t>is a pressure sensitive safeguarding product that is designed to detect the presence of people on its sensing surface. Picture shows guarding application using pressure sensitive floor mats. It can be used to detect the presence of someone or something within the protected area and can be used to safeguard a floor area around a machine or robot.</a:t>
            </a:r>
          </a:p>
          <a:p>
            <a:pPr marL="0" indent="0">
              <a:lnSpc>
                <a:spcPct val="110000"/>
              </a:lnSpc>
              <a:buNone/>
            </a:pPr>
            <a:r>
              <a:rPr lang="en-US" altLang="en-US" sz="1400" dirty="0"/>
              <a:t>A matrix of interconnected mats (safety mat system) can be laid around the hazardous area and any pressure (e.g. an operator’s footstep) will cause the controller unit to send a stop signal to the machine. They can also be used as a point of entry alert method. Other safeguarding devices such as pressure sensitive safety edges and bumpers also fall into this family of devices.</a:t>
            </a:r>
          </a:p>
          <a:p>
            <a:pPr marL="0" indent="0">
              <a:lnSpc>
                <a:spcPct val="110000"/>
              </a:lnSpc>
              <a:buNone/>
            </a:pPr>
            <a:endParaRPr lang="en-US" sz="1400" dirty="0"/>
          </a:p>
        </p:txBody>
      </p:sp>
    </p:spTree>
    <p:extLst>
      <p:ext uri="{BB962C8B-B14F-4D97-AF65-F5344CB8AC3E}">
        <p14:creationId xmlns:p14="http://schemas.microsoft.com/office/powerpoint/2010/main" val="2428506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2" name="Group 11" descr="black and white graphic depicting a picture frame" title="Picture Frame">
            <a:extLst>
              <a:ext uri="{FF2B5EF4-FFF2-40B4-BE49-F238E27FC236}">
                <a16:creationId xmlns:a16="http://schemas.microsoft.com/office/drawing/2014/main" id="{CB43B178-1CC9-4F95-A027-8894F8A8C18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3" name="Rectangle 12">
              <a:extLst>
                <a:ext uri="{FF2B5EF4-FFF2-40B4-BE49-F238E27FC236}">
                  <a16:creationId xmlns:a16="http://schemas.microsoft.com/office/drawing/2014/main" id="{E451565F-E408-4067-B2CD-7D43E82F00EA}"/>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2ABC56-3191-433F-9463-70A73398D4B6}"/>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Graphic showing a lady at a machine pointing out the danger areas and restraints" title="Lady at a Machine">
            <a:extLst>
              <a:ext uri="{FF2B5EF4-FFF2-40B4-BE49-F238E27FC236}">
                <a16:creationId xmlns:a16="http://schemas.microsoft.com/office/drawing/2014/main" id="{DDED543A-9E81-419A-B0F8-EFF4E39E4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7257" y="2220073"/>
            <a:ext cx="2221445" cy="3032689"/>
          </a:xfrm>
          <a:prstGeom prst="rect">
            <a:avLst/>
          </a:prstGeom>
        </p:spPr>
      </p:pic>
      <p:pic>
        <p:nvPicPr>
          <p:cNvPr id="5" name="Picture 4" descr="Image of a machine with pullbacks attached to a man" title="Pull back Machine">
            <a:extLst>
              <a:ext uri="{FF2B5EF4-FFF2-40B4-BE49-F238E27FC236}">
                <a16:creationId xmlns:a16="http://schemas.microsoft.com/office/drawing/2014/main" id="{CFFE20AA-E98E-417F-B6C9-4CF13B49CF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66054" y="2758048"/>
            <a:ext cx="2221445" cy="1965978"/>
          </a:xfrm>
          <a:prstGeom prst="rect">
            <a:avLst/>
          </a:prstGeom>
        </p:spPr>
      </p:pic>
      <p:sp>
        <p:nvSpPr>
          <p:cNvPr id="2" name="Title 1">
            <a:extLst>
              <a:ext uri="{FF2B5EF4-FFF2-40B4-BE49-F238E27FC236}">
                <a16:creationId xmlns:a16="http://schemas.microsoft.com/office/drawing/2014/main" id="{E94C14A1-AFBE-47D1-AC75-6CB94ACF89C2}"/>
              </a:ext>
            </a:extLst>
          </p:cNvPr>
          <p:cNvSpPr>
            <a:spLocks noGrp="1"/>
          </p:cNvSpPr>
          <p:nvPr>
            <p:ph type="title"/>
          </p:nvPr>
        </p:nvSpPr>
        <p:spPr>
          <a:xfrm>
            <a:off x="1451579" y="804519"/>
            <a:ext cx="9603275" cy="1049235"/>
          </a:xfrm>
        </p:spPr>
        <p:txBody>
          <a:bodyPr>
            <a:normAutofit/>
          </a:bodyPr>
          <a:lstStyle/>
          <a:p>
            <a:r>
              <a:rPr lang="en-US" dirty="0"/>
              <a:t>Pullback/restraints</a:t>
            </a:r>
          </a:p>
        </p:txBody>
      </p:sp>
      <p:sp>
        <p:nvSpPr>
          <p:cNvPr id="3" name="Content Placeholder 2">
            <a:extLst>
              <a:ext uri="{FF2B5EF4-FFF2-40B4-BE49-F238E27FC236}">
                <a16:creationId xmlns:a16="http://schemas.microsoft.com/office/drawing/2014/main" id="{E741DACB-E639-45A9-BDF7-F5DBED661AC0}"/>
              </a:ext>
            </a:extLst>
          </p:cNvPr>
          <p:cNvSpPr>
            <a:spLocks noGrp="1"/>
          </p:cNvSpPr>
          <p:nvPr>
            <p:ph idx="1"/>
          </p:nvPr>
        </p:nvSpPr>
        <p:spPr>
          <a:xfrm>
            <a:off x="1451579" y="2015732"/>
            <a:ext cx="4174339" cy="3915511"/>
          </a:xfrm>
        </p:spPr>
        <p:txBody>
          <a:bodyPr>
            <a:normAutofit/>
          </a:bodyPr>
          <a:lstStyle/>
          <a:p>
            <a:pPr marL="0" indent="0">
              <a:lnSpc>
                <a:spcPct val="110000"/>
              </a:lnSpc>
              <a:buNone/>
            </a:pPr>
            <a:r>
              <a:rPr lang="en-US" altLang="en-US" sz="1300" dirty="0"/>
              <a:t>Uses a series of cables attached to the operator’s hands, wrists, and/or arms and to a moving or fixed point.</a:t>
            </a:r>
          </a:p>
          <a:p>
            <a:pPr marL="0" indent="0">
              <a:lnSpc>
                <a:spcPct val="110000"/>
              </a:lnSpc>
              <a:buClr>
                <a:srgbClr val="00B050"/>
              </a:buClr>
              <a:buSzPct val="90000"/>
              <a:buNone/>
            </a:pPr>
            <a:r>
              <a:rPr lang="en-US" altLang="en-US" sz="1300" dirty="0"/>
              <a:t>The </a:t>
            </a:r>
            <a:r>
              <a:rPr lang="en-US" altLang="en-US" sz="1300" b="1" i="1" dirty="0"/>
              <a:t>pullback</a:t>
            </a:r>
            <a:r>
              <a:rPr lang="en-US" altLang="en-US" sz="1300" b="1" dirty="0"/>
              <a:t> </a:t>
            </a:r>
            <a:r>
              <a:rPr lang="en-US" altLang="en-US" sz="1300" dirty="0"/>
              <a:t>is primarily used on machines with stroking action. When the slide/ram is up, the operator is allowed access to the point of operation. When the slide/ram begins to descend, a mechanical linkage automatically assures withdrawal of the hands from the point of operation. </a:t>
            </a:r>
          </a:p>
          <a:p>
            <a:pPr marL="0" indent="0">
              <a:lnSpc>
                <a:spcPct val="110000"/>
              </a:lnSpc>
              <a:spcBef>
                <a:spcPts val="1800"/>
              </a:spcBef>
              <a:buClr>
                <a:srgbClr val="00B050"/>
              </a:buClr>
              <a:buSzPct val="90000"/>
              <a:buNone/>
            </a:pPr>
            <a:r>
              <a:rPr lang="en-US" altLang="en-US" sz="1300" dirty="0"/>
              <a:t>The </a:t>
            </a:r>
            <a:r>
              <a:rPr lang="en-US" altLang="en-US" sz="1300" b="1" i="1" dirty="0"/>
              <a:t>restraint</a:t>
            </a:r>
            <a:r>
              <a:rPr lang="en-US" altLang="en-US" sz="1300" b="1" dirty="0"/>
              <a:t> </a:t>
            </a:r>
            <a:r>
              <a:rPr lang="en-US" altLang="en-US" sz="1300" dirty="0"/>
              <a:t>(holdout) device uses cables or straps that are attached to the operator's hands and a fixed point. The cables or straps must be adjusted to let the operator's hands travel within a predetermined safe area. There is no extending or retracting action involved. Consequently, hand-feeding tools are often necessary if the operation involves placing material into the danger area.</a:t>
            </a:r>
          </a:p>
          <a:p>
            <a:pPr marL="0" indent="0">
              <a:lnSpc>
                <a:spcPct val="110000"/>
              </a:lnSpc>
              <a:buNone/>
            </a:pPr>
            <a:endParaRPr lang="en-US" sz="1100" dirty="0"/>
          </a:p>
        </p:txBody>
      </p:sp>
    </p:spTree>
    <p:extLst>
      <p:ext uri="{BB962C8B-B14F-4D97-AF65-F5344CB8AC3E}">
        <p14:creationId xmlns:p14="http://schemas.microsoft.com/office/powerpoint/2010/main" val="380856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title="Tan Box">
            <a:extLst>
              <a:ext uri="{FF2B5EF4-FFF2-40B4-BE49-F238E27FC236}">
                <a16:creationId xmlns:a16="http://schemas.microsoft.com/office/drawing/2014/main" id="{32D32A60-013B-47A8-8833-D242408091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cated on the footer of the image" title="Hardwood Floor">
            <a:extLst>
              <a:ext uri="{FF2B5EF4-FFF2-40B4-BE49-F238E27FC236}">
                <a16:creationId xmlns:a16="http://schemas.microsoft.com/office/drawing/2014/main" id="{DF63C9AD-AE6E-4512-8171-91612E84CCF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title="Decorative Red Line">
            <a:extLst>
              <a:ext uri="{FF2B5EF4-FFF2-40B4-BE49-F238E27FC236}">
                <a16:creationId xmlns:a16="http://schemas.microsoft.com/office/drawing/2014/main" id="{9EBB0476-5CF0-4F44-8D68-5D42D7AEE4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87069CA-1CD1-4528-AD02-3FD32B2ACFEF}"/>
              </a:ext>
            </a:extLst>
          </p:cNvPr>
          <p:cNvSpPr>
            <a:spLocks noGrp="1"/>
          </p:cNvSpPr>
          <p:nvPr>
            <p:ph type="title"/>
          </p:nvPr>
        </p:nvSpPr>
        <p:spPr>
          <a:xfrm>
            <a:off x="1451579" y="2303047"/>
            <a:ext cx="3272093" cy="2674198"/>
          </a:xfrm>
        </p:spPr>
        <p:txBody>
          <a:bodyPr anchor="t">
            <a:normAutofit/>
          </a:bodyPr>
          <a:lstStyle/>
          <a:p>
            <a:r>
              <a:rPr lang="en-US" altLang="en-US"/>
              <a:t>Managing the Safeguarding Program</a:t>
            </a:r>
            <a:br>
              <a:rPr lang="en-US" altLang="en-US"/>
            </a:br>
            <a:endParaRPr lang="en-US" dirty="0"/>
          </a:p>
        </p:txBody>
      </p:sp>
      <p:graphicFrame>
        <p:nvGraphicFramePr>
          <p:cNvPr id="5" name="Content Placeholder 2" descr="Graphic explaining hot to manage a safeguarding program" title="Managing Safeguards"/>
          <p:cNvGraphicFramePr>
            <a:graphicFrameLocks noGrp="1"/>
          </p:cNvGraphicFramePr>
          <p:nvPr>
            <p:ph idx="1"/>
            <p:extLst>
              <p:ext uri="{D42A27DB-BD31-4B8C-83A1-F6EECF244321}">
                <p14:modId xmlns:p14="http://schemas.microsoft.com/office/powerpoint/2010/main" val="380040347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66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320C-5FBA-457F-9FF0-DAB1068ED3BD}"/>
              </a:ext>
            </a:extLst>
          </p:cNvPr>
          <p:cNvSpPr>
            <a:spLocks noGrp="1"/>
          </p:cNvSpPr>
          <p:nvPr>
            <p:ph type="title"/>
          </p:nvPr>
        </p:nvSpPr>
        <p:spPr>
          <a:xfrm>
            <a:off x="1451579" y="804519"/>
            <a:ext cx="9603275" cy="1049235"/>
          </a:xfrm>
        </p:spPr>
        <p:txBody>
          <a:bodyPr>
            <a:normAutofit/>
          </a:bodyPr>
          <a:lstStyle/>
          <a:p>
            <a:r>
              <a:rPr lang="en-US" altLang="en-US"/>
              <a:t>Managing the Safeguarding Program</a:t>
            </a:r>
            <a:endParaRPr lang="en-US" dirty="0"/>
          </a:p>
        </p:txBody>
      </p:sp>
      <p:graphicFrame>
        <p:nvGraphicFramePr>
          <p:cNvPr id="5" name="Content Placeholder 2" descr="Graphic explaining hot to manage a safeguarding program" title="Managing Safeguards"/>
          <p:cNvGraphicFramePr>
            <a:graphicFrameLocks noGrp="1"/>
          </p:cNvGraphicFramePr>
          <p:nvPr>
            <p:ph idx="1"/>
            <p:extLst>
              <p:ext uri="{D42A27DB-BD31-4B8C-83A1-F6EECF244321}">
                <p14:modId xmlns:p14="http://schemas.microsoft.com/office/powerpoint/2010/main" val="3724726291"/>
              </p:ext>
            </p:extLst>
          </p:nvPr>
        </p:nvGraphicFramePr>
        <p:xfrm>
          <a:off x="1450975" y="1561950"/>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CEFB3BB-2674-4B97-B5B4-10E553366B69}"/>
              </a:ext>
            </a:extLst>
          </p:cNvPr>
          <p:cNvSpPr txBox="1"/>
          <p:nvPr/>
        </p:nvSpPr>
        <p:spPr>
          <a:xfrm>
            <a:off x="0" y="4645455"/>
            <a:ext cx="12192000" cy="1438855"/>
          </a:xfrm>
          <a:prstGeom prst="rect">
            <a:avLst/>
          </a:prstGeom>
          <a:noFill/>
        </p:spPr>
        <p:txBody>
          <a:bodyPr wrap="square" rtlCol="0">
            <a:spAutoFit/>
          </a:bodyPr>
          <a:lstStyle/>
          <a:p>
            <a:pPr marL="685800" indent="-342900">
              <a:spcBef>
                <a:spcPts val="800"/>
              </a:spcBef>
              <a:buClr>
                <a:schemeClr val="tx1"/>
              </a:buClr>
              <a:buSzPct val="90000"/>
              <a:buFont typeface="Wingdings" pitchFamily="2" charset="2"/>
              <a:buChar char="§"/>
              <a:defRPr/>
            </a:pPr>
            <a:r>
              <a:rPr lang="en-US" sz="1600" dirty="0">
                <a:latin typeface="Arial" charset="0"/>
              </a:rPr>
              <a:t>A description and identification of the hazards associated with particular machines</a:t>
            </a:r>
          </a:p>
          <a:p>
            <a:pPr marL="685800" indent="-342900">
              <a:spcBef>
                <a:spcPts val="300"/>
              </a:spcBef>
              <a:buClr>
                <a:schemeClr val="tx1"/>
              </a:buClr>
              <a:buSzPct val="90000"/>
              <a:buFont typeface="Wingdings" pitchFamily="2" charset="2"/>
              <a:buChar char="§"/>
              <a:defRPr/>
            </a:pPr>
            <a:r>
              <a:rPr lang="en-US" sz="1600" dirty="0">
                <a:latin typeface="Arial" charset="0"/>
              </a:rPr>
              <a:t>How to use the safeguards and why</a:t>
            </a:r>
          </a:p>
          <a:p>
            <a:pPr marL="685800" indent="-342900">
              <a:spcBef>
                <a:spcPts val="300"/>
              </a:spcBef>
              <a:buClr>
                <a:schemeClr val="tx1"/>
              </a:buClr>
              <a:buSzPct val="90000"/>
              <a:buFont typeface="Wingdings" pitchFamily="2" charset="2"/>
              <a:buChar char="§"/>
              <a:defRPr/>
            </a:pPr>
            <a:r>
              <a:rPr lang="en-US" sz="1600" dirty="0">
                <a:latin typeface="Arial" charset="0"/>
              </a:rPr>
              <a:t>How and under what circumstances safeguards can be removed, and by whom (in most cases, repairs or maintenance personnel only).</a:t>
            </a:r>
          </a:p>
          <a:p>
            <a:pPr marL="685800" indent="-342900">
              <a:spcBef>
                <a:spcPts val="300"/>
              </a:spcBef>
              <a:buClr>
                <a:schemeClr val="tx1"/>
              </a:buClr>
              <a:buSzPct val="90000"/>
              <a:buFont typeface="Wingdings" pitchFamily="2" charset="2"/>
              <a:buChar char="§"/>
              <a:defRPr/>
            </a:pPr>
            <a:r>
              <a:rPr lang="en-US" sz="1600" dirty="0">
                <a:latin typeface="Arial" charset="0"/>
              </a:rPr>
              <a:t>What to do (e.g., contact the supervisor) if a safeguard is damaged, missing, or unable to provide adequate protection.</a:t>
            </a:r>
          </a:p>
        </p:txBody>
      </p:sp>
    </p:spTree>
    <p:extLst>
      <p:ext uri="{BB962C8B-B14F-4D97-AF65-F5344CB8AC3E}">
        <p14:creationId xmlns:p14="http://schemas.microsoft.com/office/powerpoint/2010/main" val="1954960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C143-6677-4B92-838E-6C8BC08421EF}"/>
              </a:ext>
            </a:extLst>
          </p:cNvPr>
          <p:cNvSpPr>
            <a:spLocks noGrp="1"/>
          </p:cNvSpPr>
          <p:nvPr>
            <p:ph type="title"/>
          </p:nvPr>
        </p:nvSpPr>
        <p:spPr/>
        <p:txBody>
          <a:bodyPr/>
          <a:lstStyle/>
          <a:p>
            <a:r>
              <a:rPr lang="en-US" dirty="0"/>
              <a:t>Safeguard checklist</a:t>
            </a:r>
          </a:p>
        </p:txBody>
      </p:sp>
      <p:sp>
        <p:nvSpPr>
          <p:cNvPr id="3" name="Content Placeholder 2">
            <a:extLst>
              <a:ext uri="{FF2B5EF4-FFF2-40B4-BE49-F238E27FC236}">
                <a16:creationId xmlns:a16="http://schemas.microsoft.com/office/drawing/2014/main" id="{B660AB76-B7C5-4035-9B81-46709C4449D5}"/>
              </a:ext>
            </a:extLst>
          </p:cNvPr>
          <p:cNvSpPr>
            <a:spLocks noGrp="1"/>
          </p:cNvSpPr>
          <p:nvPr>
            <p:ph idx="1"/>
          </p:nvPr>
        </p:nvSpPr>
        <p:spPr/>
        <p:txBody>
          <a:bodyPr>
            <a:normAutofit fontScale="85000" lnSpcReduction="20000"/>
          </a:bodyPr>
          <a:lstStyle/>
          <a:p>
            <a:pPr marL="0" indent="0" fontAlgn="ctr">
              <a:buNone/>
            </a:pPr>
            <a:r>
              <a:rPr lang="en-US" b="1" dirty="0"/>
              <a:t>Do the safeguards provided meet the minimum rule requirements?</a:t>
            </a:r>
            <a:r>
              <a:rPr lang="en-US" dirty="0"/>
              <a:t>	</a:t>
            </a:r>
          </a:p>
          <a:p>
            <a:pPr fontAlgn="ctr"/>
            <a:r>
              <a:rPr lang="en-US" dirty="0"/>
              <a:t>Do the safeguards prevent workers hands, arms and other body parts from making contact with dangerous moving parts?	</a:t>
            </a:r>
          </a:p>
          <a:p>
            <a:pPr fontAlgn="ctr"/>
            <a:r>
              <a:rPr lang="en-US" dirty="0"/>
              <a:t>Are the safeguards firmly secured and not easily removable?	</a:t>
            </a:r>
          </a:p>
          <a:p>
            <a:pPr fontAlgn="ctr"/>
            <a:r>
              <a:rPr lang="en-US" dirty="0"/>
              <a:t>Do the safeguards ensure that no objects will fall into the moving parts?	</a:t>
            </a:r>
          </a:p>
          <a:p>
            <a:pPr fontAlgn="ctr"/>
            <a:r>
              <a:rPr lang="en-US" dirty="0"/>
              <a:t>Do the safeguards permit safe, comfortable and relatively easy operation of the machine?	</a:t>
            </a:r>
          </a:p>
          <a:p>
            <a:pPr fontAlgn="ctr"/>
            <a:r>
              <a:rPr lang="en-US" dirty="0"/>
              <a:t>Can the machine be oiled without removing the safeguard?	</a:t>
            </a:r>
          </a:p>
          <a:p>
            <a:pPr fontAlgn="ctr"/>
            <a:r>
              <a:rPr lang="en-US" dirty="0"/>
              <a:t>Is there a system for shutting down the machinery before safeguards are removed? 	</a:t>
            </a:r>
          </a:p>
          <a:p>
            <a:pPr fontAlgn="ctr"/>
            <a:r>
              <a:rPr lang="en-US" dirty="0"/>
              <a:t>Can the existing safeguards be improved?</a:t>
            </a:r>
          </a:p>
        </p:txBody>
      </p:sp>
    </p:spTree>
    <p:extLst>
      <p:ext uri="{BB962C8B-B14F-4D97-AF65-F5344CB8AC3E}">
        <p14:creationId xmlns:p14="http://schemas.microsoft.com/office/powerpoint/2010/main" val="93023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8ED3-7DCD-4879-95AC-E49A16D471E5}"/>
              </a:ext>
            </a:extLst>
          </p:cNvPr>
          <p:cNvSpPr>
            <a:spLocks noGrp="1"/>
          </p:cNvSpPr>
          <p:nvPr>
            <p:ph type="title"/>
          </p:nvPr>
        </p:nvSpPr>
        <p:spPr/>
        <p:txBody>
          <a:bodyPr/>
          <a:lstStyle/>
          <a:p>
            <a:r>
              <a:rPr lang="en-US" dirty="0"/>
              <a:t>Mechanical hazards</a:t>
            </a:r>
          </a:p>
        </p:txBody>
      </p:sp>
      <p:sp>
        <p:nvSpPr>
          <p:cNvPr id="3" name="Content Placeholder 2">
            <a:extLst>
              <a:ext uri="{FF2B5EF4-FFF2-40B4-BE49-F238E27FC236}">
                <a16:creationId xmlns:a16="http://schemas.microsoft.com/office/drawing/2014/main" id="{40AEDE1E-C474-4F1B-8A29-741474345CD5}"/>
              </a:ext>
            </a:extLst>
          </p:cNvPr>
          <p:cNvSpPr>
            <a:spLocks noGrp="1"/>
          </p:cNvSpPr>
          <p:nvPr>
            <p:ph idx="1"/>
          </p:nvPr>
        </p:nvSpPr>
        <p:spPr>
          <a:xfrm>
            <a:off x="1451579" y="1855091"/>
            <a:ext cx="9603275" cy="4224433"/>
          </a:xfrm>
        </p:spPr>
        <p:txBody>
          <a:bodyPr>
            <a:normAutofit fontScale="85000" lnSpcReduction="20000"/>
          </a:bodyPr>
          <a:lstStyle/>
          <a:p>
            <a:pPr fontAlgn="b"/>
            <a:r>
              <a:rPr lang="en-US" dirty="0"/>
              <a:t>Is there a point of operation safeguard provided for the machine?</a:t>
            </a:r>
          </a:p>
          <a:p>
            <a:pPr fontAlgn="b"/>
            <a:r>
              <a:rPr lang="en-US" dirty="0"/>
              <a:t>Does it keep the operator’s hands, fingers, body out of the danger area?</a:t>
            </a:r>
          </a:p>
          <a:p>
            <a:pPr fontAlgn="b"/>
            <a:r>
              <a:rPr lang="en-US" dirty="0"/>
              <a:t>Is there evidence that the safeguards have been tampered with or removed?</a:t>
            </a:r>
          </a:p>
          <a:p>
            <a:pPr fontAlgn="b"/>
            <a:r>
              <a:rPr lang="en-US" dirty="0"/>
              <a:t>If there is more than one operator, are separate controls provided?</a:t>
            </a:r>
          </a:p>
          <a:p>
            <a:pPr fontAlgn="b"/>
            <a:r>
              <a:rPr lang="en-US" dirty="0"/>
              <a:t>Could you suggest a more practical, effective safeguard?</a:t>
            </a:r>
          </a:p>
          <a:p>
            <a:pPr fontAlgn="b"/>
            <a:r>
              <a:rPr lang="en-US" dirty="0"/>
              <a:t>Could changes be made on the machine to eliminate the point of operation hazard entirely?</a:t>
            </a:r>
          </a:p>
          <a:p>
            <a:pPr fontAlgn="b"/>
            <a:r>
              <a:rPr lang="en-US" dirty="0"/>
              <a:t>Are there any unguarded gears, sprockets, pulleys or flywheels on the apparatus?</a:t>
            </a:r>
          </a:p>
          <a:p>
            <a:pPr fontAlgn="b"/>
            <a:r>
              <a:rPr lang="en-US" dirty="0"/>
              <a:t>Are there any exposed belts or chain drives?</a:t>
            </a:r>
          </a:p>
          <a:p>
            <a:pPr fontAlgn="b"/>
            <a:r>
              <a:rPr lang="en-US" dirty="0"/>
              <a:t>Are there any exposed set screws, keyways, collars, etc.?</a:t>
            </a:r>
          </a:p>
          <a:p>
            <a:pPr fontAlgn="b"/>
            <a:r>
              <a:rPr lang="en-US" dirty="0"/>
              <a:t>Are starting and stopping controls within easy reach of the operator?</a:t>
            </a:r>
          </a:p>
          <a:p>
            <a:pPr fontAlgn="b"/>
            <a:r>
              <a:rPr lang="en-US" dirty="0"/>
              <a:t>Are safeguards provided for all hazardous moving parts of the machine including auxiliary parts?</a:t>
            </a:r>
          </a:p>
        </p:txBody>
      </p:sp>
    </p:spTree>
    <p:extLst>
      <p:ext uri="{BB962C8B-B14F-4D97-AF65-F5344CB8AC3E}">
        <p14:creationId xmlns:p14="http://schemas.microsoft.com/office/powerpoint/2010/main" val="366077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FA4B-FEC0-4542-9FDC-FF0D3E0E08A2}"/>
              </a:ext>
            </a:extLst>
          </p:cNvPr>
          <p:cNvSpPr>
            <a:spLocks noGrp="1"/>
          </p:cNvSpPr>
          <p:nvPr>
            <p:ph type="title"/>
          </p:nvPr>
        </p:nvSpPr>
        <p:spPr/>
        <p:txBody>
          <a:bodyPr/>
          <a:lstStyle/>
          <a:p>
            <a:r>
              <a:rPr lang="en-US" dirty="0"/>
              <a:t>Time to test your knowledge of the topic</a:t>
            </a:r>
          </a:p>
        </p:txBody>
      </p:sp>
    </p:spTree>
    <p:extLst>
      <p:ext uri="{BB962C8B-B14F-4D97-AF65-F5344CB8AC3E}">
        <p14:creationId xmlns:p14="http://schemas.microsoft.com/office/powerpoint/2010/main" val="185579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descr="located on the top third of the screen" title="Decorative Red Box">
            <a:extLst>
              <a:ext uri="{FF2B5EF4-FFF2-40B4-BE49-F238E27FC236}">
                <a16:creationId xmlns:a16="http://schemas.microsoft.com/office/drawing/2014/main" id="{02D1490F-EAD1-4EE3-A72D-F1CE28085B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0" name="Rectangle 9" descr="located on the footer of the slide" title="Black Box">
            <a:extLst>
              <a:ext uri="{FF2B5EF4-FFF2-40B4-BE49-F238E27FC236}">
                <a16:creationId xmlns:a16="http://schemas.microsoft.com/office/drawing/2014/main" id="{CDC7048F-99B8-417C-A702-1314F89B14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19E35-1F8A-4061-BE85-322258DFEF10}"/>
              </a:ext>
            </a:extLst>
          </p:cNvPr>
          <p:cNvSpPr>
            <a:spLocks noGrp="1"/>
          </p:cNvSpPr>
          <p:nvPr>
            <p:ph type="title"/>
          </p:nvPr>
        </p:nvSpPr>
        <p:spPr>
          <a:xfrm>
            <a:off x="1451579" y="1002166"/>
            <a:ext cx="9603275" cy="1371580"/>
          </a:xfrm>
        </p:spPr>
        <p:txBody>
          <a:bodyPr>
            <a:normAutofit/>
          </a:bodyPr>
          <a:lstStyle/>
          <a:p>
            <a:r>
              <a:rPr lang="en-US" dirty="0">
                <a:solidFill>
                  <a:srgbClr val="FFFFFF"/>
                </a:solidFill>
              </a:rPr>
              <a:t>Basics of machine guarding</a:t>
            </a:r>
          </a:p>
        </p:txBody>
      </p:sp>
      <p:sp>
        <p:nvSpPr>
          <p:cNvPr id="3" name="Content Placeholder 2">
            <a:extLst>
              <a:ext uri="{FF2B5EF4-FFF2-40B4-BE49-F238E27FC236}">
                <a16:creationId xmlns:a16="http://schemas.microsoft.com/office/drawing/2014/main" id="{612B20AE-A2C7-4469-AF88-EC38643BF92B}"/>
              </a:ext>
            </a:extLst>
          </p:cNvPr>
          <p:cNvSpPr>
            <a:spLocks noGrp="1"/>
          </p:cNvSpPr>
          <p:nvPr>
            <p:ph idx="1"/>
          </p:nvPr>
        </p:nvSpPr>
        <p:spPr>
          <a:xfrm>
            <a:off x="1451580" y="2837039"/>
            <a:ext cx="9436404" cy="3215530"/>
          </a:xfrm>
        </p:spPr>
        <p:txBody>
          <a:bodyPr>
            <a:normAutofit/>
          </a:bodyPr>
          <a:lstStyle/>
          <a:p>
            <a:pPr marL="0" indent="0">
              <a:lnSpc>
                <a:spcPct val="110000"/>
              </a:lnSpc>
              <a:buNone/>
            </a:pPr>
            <a:r>
              <a:rPr lang="en-US" dirty="0"/>
              <a:t>Crushed hands and arms, severed fingers, blindness are just a few of the horrifying incidents that can occur while working on something as basic as a saw.  There seem to be as many hazards created by moving machine parts as there are types of machines.  Safeguards are essential for protecting workers from needless and preventable injuries.</a:t>
            </a:r>
            <a:br>
              <a:rPr lang="en-US" dirty="0"/>
            </a:br>
            <a:r>
              <a:rPr lang="en-US" dirty="0"/>
              <a:t/>
            </a:r>
            <a:br>
              <a:rPr lang="en-US" dirty="0"/>
            </a:br>
            <a:r>
              <a:rPr lang="en-US" dirty="0"/>
              <a:t>OSHA recommends “a good rule to remember is:  Any machine part, function, or process which many cause injury must be safeguarded.  When the operation of a machine or accidental contact with it can injure the operator or others in the vicinity, the hazards must be either controlled or eliminated.”</a:t>
            </a:r>
            <a:endParaRPr lang="en-US"/>
          </a:p>
        </p:txBody>
      </p:sp>
    </p:spTree>
    <p:extLst>
      <p:ext uri="{BB962C8B-B14F-4D97-AF65-F5344CB8AC3E}">
        <p14:creationId xmlns:p14="http://schemas.microsoft.com/office/powerpoint/2010/main" val="35239754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title="Tan Box">
            <a:extLst>
              <a:ext uri="{FF2B5EF4-FFF2-40B4-BE49-F238E27FC236}">
                <a16:creationId xmlns:a16="http://schemas.microsoft.com/office/drawing/2014/main" id="{32D32A60-013B-47A8-8833-D242408091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indoor, furniture&#10;&#10;Description generated with high confidence">
            <a:extLst>
              <a:ext uri="{FF2B5EF4-FFF2-40B4-BE49-F238E27FC236}">
                <a16:creationId xmlns:a16="http://schemas.microsoft.com/office/drawing/2014/main" id="{DF63C9AD-AE6E-4512-8171-91612E84CCF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title="Decorative Red Line">
            <a:extLst>
              <a:ext uri="{FF2B5EF4-FFF2-40B4-BE49-F238E27FC236}">
                <a16:creationId xmlns:a16="http://schemas.microsoft.com/office/drawing/2014/main" id="{9EBB0476-5CF0-4F44-8D68-5D42D7AEE4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9EE0944-364D-490B-A371-3CC82C974DE3}"/>
              </a:ext>
            </a:extLst>
          </p:cNvPr>
          <p:cNvSpPr>
            <a:spLocks noGrp="1"/>
          </p:cNvSpPr>
          <p:nvPr>
            <p:ph type="title"/>
          </p:nvPr>
        </p:nvSpPr>
        <p:spPr>
          <a:xfrm>
            <a:off x="1451579" y="2303047"/>
            <a:ext cx="3272093" cy="2674198"/>
          </a:xfrm>
        </p:spPr>
        <p:txBody>
          <a:bodyPr anchor="t">
            <a:normAutofit/>
          </a:bodyPr>
          <a:lstStyle/>
          <a:p>
            <a:r>
              <a:rPr lang="en-US" dirty="0"/>
              <a:t>Terms associated with machine guarding</a:t>
            </a:r>
          </a:p>
        </p:txBody>
      </p:sp>
      <p:graphicFrame>
        <p:nvGraphicFramePr>
          <p:cNvPr id="5" name="Content Placeholder 2" descr="List of terms associated with machine guarding" title="Machine Guarding Terms"/>
          <p:cNvGraphicFramePr>
            <a:graphicFrameLocks noGrp="1"/>
          </p:cNvGraphicFramePr>
          <p:nvPr>
            <p:ph idx="1"/>
            <p:extLst>
              <p:ext uri="{D42A27DB-BD31-4B8C-83A1-F6EECF244321}">
                <p14:modId xmlns:p14="http://schemas.microsoft.com/office/powerpoint/2010/main" val="223073136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94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 name="Content Placeholder 3" title="Hazardous Rotating Motion Graphic">
            <a:extLst>
              <a:ext uri="{FF2B5EF4-FFF2-40B4-BE49-F238E27FC236}">
                <a16:creationId xmlns:a16="http://schemas.microsoft.com/office/drawing/2014/main" id="{95AF4DA1-E4F4-4845-8EF2-612CDF51D8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28756" y="2054529"/>
            <a:ext cx="2926098" cy="3373023"/>
          </a:xfrm>
          <a:prstGeom prst="rect">
            <a:avLst/>
          </a:prstGeom>
        </p:spPr>
      </p:pic>
      <p:sp>
        <p:nvSpPr>
          <p:cNvPr id="7" name="Title 1">
            <a:extLst>
              <a:ext uri="{FF2B5EF4-FFF2-40B4-BE49-F238E27FC236}">
                <a16:creationId xmlns:a16="http://schemas.microsoft.com/office/drawing/2014/main" id="{7B8E8C53-3145-4085-8290-5F51B4372569}"/>
              </a:ext>
            </a:extLst>
          </p:cNvPr>
          <p:cNvSpPr>
            <a:spLocks noGrp="1"/>
          </p:cNvSpPr>
          <p:nvPr>
            <p:ph type="title"/>
          </p:nvPr>
        </p:nvSpPr>
        <p:spPr>
          <a:xfrm>
            <a:off x="1451579" y="804519"/>
            <a:ext cx="9603275" cy="1049235"/>
          </a:xfrm>
        </p:spPr>
        <p:txBody>
          <a:bodyPr>
            <a:normAutofit/>
          </a:bodyPr>
          <a:lstStyle/>
          <a:p>
            <a:r>
              <a:rPr lang="en-US" dirty="0"/>
              <a:t>Hazardous rotating motion</a:t>
            </a:r>
          </a:p>
        </p:txBody>
      </p:sp>
      <p:sp>
        <p:nvSpPr>
          <p:cNvPr id="12" name="Content Placeholder 11"/>
          <p:cNvSpPr>
            <a:spLocks noGrp="1"/>
          </p:cNvSpPr>
          <p:nvPr>
            <p:ph idx="1"/>
          </p:nvPr>
        </p:nvSpPr>
        <p:spPr>
          <a:xfrm>
            <a:off x="1451579" y="1855093"/>
            <a:ext cx="6195784" cy="4026720"/>
          </a:xfrm>
        </p:spPr>
        <p:txBody>
          <a:bodyPr>
            <a:noAutofit/>
          </a:bodyPr>
          <a:lstStyle/>
          <a:p>
            <a:pPr marL="0" indent="0">
              <a:lnSpc>
                <a:spcPct val="110000"/>
              </a:lnSpc>
              <a:buNone/>
            </a:pPr>
            <a:r>
              <a:rPr lang="en-US" sz="1800" dirty="0"/>
              <a:t>A wide variety of mechanical motions and actions may present hazards to the worker.  These can include the movement of rotating members, reciprocating arms, moving belts, meshing gears, cutting teeth, and any parts that impact or shear. </a:t>
            </a:r>
            <a:br>
              <a:rPr lang="en-US" sz="1800" dirty="0"/>
            </a:br>
            <a:r>
              <a:rPr lang="en-US" sz="1800" dirty="0"/>
              <a:t/>
            </a:r>
            <a:br>
              <a:rPr lang="en-US" sz="1800" dirty="0"/>
            </a:br>
            <a:r>
              <a:rPr lang="en-US" sz="1800" dirty="0"/>
              <a:t>The basic types of hazardous mechanical motions and actions are:</a:t>
            </a:r>
          </a:p>
          <a:p>
            <a:pPr>
              <a:lnSpc>
                <a:spcPct val="110000"/>
              </a:lnSpc>
            </a:pPr>
            <a:r>
              <a:rPr lang="en-US" sz="1800" dirty="0"/>
              <a:t>Motions rotating (including in-running nip points) </a:t>
            </a:r>
          </a:p>
          <a:p>
            <a:pPr>
              <a:lnSpc>
                <a:spcPct val="110000"/>
              </a:lnSpc>
            </a:pPr>
            <a:r>
              <a:rPr lang="en-US" sz="1800" dirty="0"/>
              <a:t>Reciprocating </a:t>
            </a:r>
          </a:p>
          <a:p>
            <a:pPr>
              <a:lnSpc>
                <a:spcPct val="110000"/>
              </a:lnSpc>
            </a:pPr>
            <a:r>
              <a:rPr lang="en-US" sz="1800" dirty="0"/>
              <a:t>Transversing </a:t>
            </a:r>
          </a:p>
        </p:txBody>
      </p:sp>
      <p:sp>
        <p:nvSpPr>
          <p:cNvPr id="4" name="Rectangle 3" descr="yellow highlight box over Motions rotating (including in-running nip points) " title="Highlight Box">
            <a:extLst>
              <a:ext uri="{FF2B5EF4-FFF2-40B4-BE49-F238E27FC236}">
                <a16:creationId xmlns:a16="http://schemas.microsoft.com/office/drawing/2014/main" id="{D18E2A00-39E5-45DE-8EC6-2AB243E2446D}"/>
              </a:ext>
            </a:extLst>
          </p:cNvPr>
          <p:cNvSpPr/>
          <p:nvPr/>
        </p:nvSpPr>
        <p:spPr>
          <a:xfrm>
            <a:off x="1705232" y="4114800"/>
            <a:ext cx="4683211" cy="3830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79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7" name="Group 16" descr="black and white graphic depicting a picture frame" title="Picture frame">
            <a:extLst>
              <a:ext uri="{FF2B5EF4-FFF2-40B4-BE49-F238E27FC236}">
                <a16:creationId xmlns:a16="http://schemas.microsoft.com/office/drawing/2014/main" id="{1AC5E365-88BF-414F-BCAA-44E1BE4AC15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4411" y="2012810"/>
            <a:ext cx="4964072" cy="3459865"/>
            <a:chOff x="6094411" y="2012810"/>
            <a:chExt cx="4964072" cy="3459865"/>
          </a:xfrm>
        </p:grpSpPr>
        <p:sp>
          <p:nvSpPr>
            <p:cNvPr id="18" name="Rectangle 17">
              <a:extLst>
                <a:ext uri="{FF2B5EF4-FFF2-40B4-BE49-F238E27FC236}">
                  <a16:creationId xmlns:a16="http://schemas.microsoft.com/office/drawing/2014/main" id="{85C39A7A-76D9-48CC-8686-30B2A070BEE7}"/>
                </a:ext>
              </a:extLst>
            </p:cNvPr>
            <p:cNvSpPr/>
            <p:nvPr>
              <p:extLst>
                <p:ext uri="{386F3935-93C4-4BCD-93E2-E3B085C9AB24}">
                  <p16:designElem xmlns:p16="http://schemas.microsoft.com/office/powerpoint/2015/main" val="1"/>
                </p:ext>
              </p:extLst>
            </p:nvPr>
          </p:nvSpPr>
          <p:spPr>
            <a:xfrm>
              <a:off x="6094411" y="2012810"/>
              <a:ext cx="4964072" cy="345986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1C69C7-755B-4C1D-874A-17E9D20D329D}"/>
                </a:ext>
              </a:extLst>
            </p:cNvPr>
            <p:cNvSpPr/>
            <p:nvPr>
              <p:extLst>
                <p:ext uri="{386F3935-93C4-4BCD-93E2-E3B085C9AB24}">
                  <p16:designElem xmlns:p16="http://schemas.microsoft.com/office/powerpoint/2015/main" val="1"/>
                </p:ext>
              </p:extLst>
            </p:nvPr>
          </p:nvSpPr>
          <p:spPr>
            <a:xfrm>
              <a:off x="6263318" y="2182137"/>
              <a:ext cx="4631437" cy="313000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image of a gear and belt showing where nip points are" title="Nip Points Image">
            <a:extLst>
              <a:ext uri="{FF2B5EF4-FFF2-40B4-BE49-F238E27FC236}">
                <a16:creationId xmlns:a16="http://schemas.microsoft.com/office/drawing/2014/main" id="{4D56A247-CC3D-4CD7-B3A5-667075DFC9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9869" y="2773867"/>
            <a:ext cx="3993156" cy="1936680"/>
          </a:xfrm>
          <a:prstGeom prst="rect">
            <a:avLst/>
          </a:prstGeom>
        </p:spPr>
      </p:pic>
      <p:sp>
        <p:nvSpPr>
          <p:cNvPr id="7" name="Title 1">
            <a:extLst>
              <a:ext uri="{FF2B5EF4-FFF2-40B4-BE49-F238E27FC236}">
                <a16:creationId xmlns:a16="http://schemas.microsoft.com/office/drawing/2014/main" id="{7B8E8C53-3145-4085-8290-5F51B4372569}"/>
              </a:ext>
            </a:extLst>
          </p:cNvPr>
          <p:cNvSpPr>
            <a:spLocks noGrp="1"/>
          </p:cNvSpPr>
          <p:nvPr>
            <p:ph type="title"/>
          </p:nvPr>
        </p:nvSpPr>
        <p:spPr>
          <a:xfrm>
            <a:off x="1451579" y="804519"/>
            <a:ext cx="9603275" cy="1049235"/>
          </a:xfrm>
        </p:spPr>
        <p:txBody>
          <a:bodyPr>
            <a:normAutofit/>
          </a:bodyPr>
          <a:lstStyle/>
          <a:p>
            <a:r>
              <a:rPr lang="en-US" dirty="0"/>
              <a:t>Nip points</a:t>
            </a:r>
          </a:p>
        </p:txBody>
      </p:sp>
      <p:sp>
        <p:nvSpPr>
          <p:cNvPr id="12" name="Content Placeholder 11"/>
          <p:cNvSpPr>
            <a:spLocks noGrp="1"/>
          </p:cNvSpPr>
          <p:nvPr>
            <p:ph idx="1"/>
          </p:nvPr>
        </p:nvSpPr>
        <p:spPr>
          <a:xfrm>
            <a:off x="1451581" y="1842737"/>
            <a:ext cx="4635452" cy="3450613"/>
          </a:xfrm>
        </p:spPr>
        <p:txBody>
          <a:bodyPr>
            <a:noAutofit/>
          </a:bodyPr>
          <a:lstStyle/>
          <a:p>
            <a:pPr marL="0" indent="0">
              <a:lnSpc>
                <a:spcPct val="110000"/>
              </a:lnSpc>
              <a:buNone/>
            </a:pPr>
            <a:r>
              <a:rPr lang="en-US" sz="1600" b="1" dirty="0"/>
              <a:t>A wide variety of mechanical motions and actions may present hazards to the worker.  These can include the movement of rotating members, reciprocating arms, moving belts, meshing gears, cutting teeth, and any parts that impact or shear. </a:t>
            </a:r>
            <a:br>
              <a:rPr lang="en-US" sz="1600" b="1" dirty="0"/>
            </a:br>
            <a:r>
              <a:rPr lang="en-US" sz="1600" b="1" dirty="0"/>
              <a:t/>
            </a:r>
            <a:br>
              <a:rPr lang="en-US" sz="1600" b="1" dirty="0"/>
            </a:br>
            <a:r>
              <a:rPr lang="en-US" sz="1600" b="1" dirty="0"/>
              <a:t>The basic types of hazardous mechanical motions and actions are:</a:t>
            </a:r>
          </a:p>
          <a:p>
            <a:pPr>
              <a:lnSpc>
                <a:spcPct val="110000"/>
              </a:lnSpc>
            </a:pPr>
            <a:r>
              <a:rPr lang="en-US" sz="1600" b="1" dirty="0"/>
              <a:t>Motions rotating (including in-running nip points) </a:t>
            </a:r>
          </a:p>
          <a:p>
            <a:pPr>
              <a:lnSpc>
                <a:spcPct val="110000"/>
              </a:lnSpc>
            </a:pPr>
            <a:r>
              <a:rPr lang="en-US" sz="1600" b="1" dirty="0"/>
              <a:t>Reciprocating </a:t>
            </a:r>
          </a:p>
          <a:p>
            <a:pPr>
              <a:lnSpc>
                <a:spcPct val="110000"/>
              </a:lnSpc>
            </a:pPr>
            <a:r>
              <a:rPr lang="en-US" sz="1600" b="1" dirty="0"/>
              <a:t>Transversing </a:t>
            </a:r>
          </a:p>
        </p:txBody>
      </p:sp>
      <p:sp>
        <p:nvSpPr>
          <p:cNvPr id="11" name="Rectangle 10" descr="Yellow highlight box over motions rotating" title="Highlight Box">
            <a:extLst>
              <a:ext uri="{FF2B5EF4-FFF2-40B4-BE49-F238E27FC236}">
                <a16:creationId xmlns:a16="http://schemas.microsoft.com/office/drawing/2014/main" id="{5C157148-5576-4E8B-B3C6-4FE7F814122C}"/>
              </a:ext>
            </a:extLst>
          </p:cNvPr>
          <p:cNvSpPr/>
          <p:nvPr/>
        </p:nvSpPr>
        <p:spPr>
          <a:xfrm>
            <a:off x="1705232" y="4411373"/>
            <a:ext cx="4114799" cy="60547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404448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7" name="Group 16" descr="black and white graphic depicting a picture frame" title="Picture Frame">
            <a:extLst>
              <a:ext uri="{FF2B5EF4-FFF2-40B4-BE49-F238E27FC236}">
                <a16:creationId xmlns:a16="http://schemas.microsoft.com/office/drawing/2014/main" id="{1AC5E365-88BF-414F-BCAA-44E1BE4AC15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4411" y="2012810"/>
            <a:ext cx="4964072" cy="3459865"/>
            <a:chOff x="6094411" y="2012810"/>
            <a:chExt cx="4964072" cy="3459865"/>
          </a:xfrm>
        </p:grpSpPr>
        <p:sp>
          <p:nvSpPr>
            <p:cNvPr id="18" name="Rectangle 17">
              <a:extLst>
                <a:ext uri="{FF2B5EF4-FFF2-40B4-BE49-F238E27FC236}">
                  <a16:creationId xmlns:a16="http://schemas.microsoft.com/office/drawing/2014/main" id="{85C39A7A-76D9-48CC-8686-30B2A070BEE7}"/>
                </a:ext>
              </a:extLst>
            </p:cNvPr>
            <p:cNvSpPr/>
            <p:nvPr>
              <p:extLst>
                <p:ext uri="{386F3935-93C4-4BCD-93E2-E3B085C9AB24}">
                  <p16:designElem xmlns:p16="http://schemas.microsoft.com/office/powerpoint/2015/main" val="1"/>
                </p:ext>
              </p:extLst>
            </p:nvPr>
          </p:nvSpPr>
          <p:spPr>
            <a:xfrm>
              <a:off x="6094411" y="2012810"/>
              <a:ext cx="4964072" cy="345986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1C69C7-755B-4C1D-874A-17E9D20D329D}"/>
                </a:ext>
              </a:extLst>
            </p:cNvPr>
            <p:cNvSpPr/>
            <p:nvPr>
              <p:extLst>
                <p:ext uri="{386F3935-93C4-4BCD-93E2-E3B085C9AB24}">
                  <p16:designElem xmlns:p16="http://schemas.microsoft.com/office/powerpoint/2015/main" val="1"/>
                </p:ext>
              </p:extLst>
            </p:nvPr>
          </p:nvSpPr>
          <p:spPr>
            <a:xfrm>
              <a:off x="6263318" y="2182137"/>
              <a:ext cx="4631437" cy="313000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7B8E8C53-3145-4085-8290-5F51B4372569}"/>
              </a:ext>
            </a:extLst>
          </p:cNvPr>
          <p:cNvSpPr>
            <a:spLocks noGrp="1"/>
          </p:cNvSpPr>
          <p:nvPr>
            <p:ph type="title"/>
          </p:nvPr>
        </p:nvSpPr>
        <p:spPr>
          <a:xfrm>
            <a:off x="1451579" y="804519"/>
            <a:ext cx="9603275" cy="1049235"/>
          </a:xfrm>
        </p:spPr>
        <p:txBody>
          <a:bodyPr>
            <a:normAutofit/>
          </a:bodyPr>
          <a:lstStyle/>
          <a:p>
            <a:r>
              <a:rPr lang="en-US" dirty="0"/>
              <a:t>Hazardous reciprocating motion</a:t>
            </a:r>
          </a:p>
        </p:txBody>
      </p:sp>
      <p:sp>
        <p:nvSpPr>
          <p:cNvPr id="12" name="Content Placeholder 11"/>
          <p:cNvSpPr>
            <a:spLocks noGrp="1"/>
          </p:cNvSpPr>
          <p:nvPr>
            <p:ph idx="1"/>
          </p:nvPr>
        </p:nvSpPr>
        <p:spPr>
          <a:xfrm>
            <a:off x="1451581" y="2015734"/>
            <a:ext cx="4169336" cy="3450613"/>
          </a:xfrm>
        </p:spPr>
        <p:txBody>
          <a:bodyPr>
            <a:normAutofit/>
          </a:bodyPr>
          <a:lstStyle/>
          <a:p>
            <a:pPr marL="0" indent="0">
              <a:lnSpc>
                <a:spcPct val="110000"/>
              </a:lnSpc>
              <a:buNone/>
            </a:pPr>
            <a:r>
              <a:rPr lang="en-US" sz="1400" dirty="0"/>
              <a:t>A wide variety of mechanical motions and actions may present hazards to the worker.  These can include the movement of rotating members, reciprocating arms, moving belts, meshing gears, cutting teeth, and any parts that impact or shear. </a:t>
            </a:r>
            <a:br>
              <a:rPr lang="en-US" sz="1400" dirty="0"/>
            </a:br>
            <a:r>
              <a:rPr lang="en-US" sz="1400" dirty="0"/>
              <a:t/>
            </a:r>
            <a:br>
              <a:rPr lang="en-US" sz="1400" dirty="0"/>
            </a:br>
            <a:r>
              <a:rPr lang="en-US" sz="1400" dirty="0"/>
              <a:t>The basic types of hazardous mechanical motions and actions are:</a:t>
            </a:r>
          </a:p>
          <a:p>
            <a:pPr>
              <a:lnSpc>
                <a:spcPct val="110000"/>
              </a:lnSpc>
            </a:pPr>
            <a:r>
              <a:rPr lang="en-US" sz="1400" dirty="0"/>
              <a:t>Motions rotating (including in-running nip points) </a:t>
            </a:r>
          </a:p>
          <a:p>
            <a:pPr>
              <a:lnSpc>
                <a:spcPct val="110000"/>
              </a:lnSpc>
            </a:pPr>
            <a:r>
              <a:rPr lang="en-US" sz="1400" dirty="0"/>
              <a:t>Reciprocating </a:t>
            </a:r>
          </a:p>
          <a:p>
            <a:pPr>
              <a:lnSpc>
                <a:spcPct val="110000"/>
              </a:lnSpc>
            </a:pPr>
            <a:r>
              <a:rPr lang="en-US" sz="1400" dirty="0"/>
              <a:t>Transversing </a:t>
            </a:r>
          </a:p>
        </p:txBody>
      </p:sp>
      <p:sp>
        <p:nvSpPr>
          <p:cNvPr id="13" name="Rectangle 12" descr="Yellow highlight box over reciprocating" title="Highlight Box">
            <a:extLst>
              <a:ext uri="{FF2B5EF4-FFF2-40B4-BE49-F238E27FC236}">
                <a16:creationId xmlns:a16="http://schemas.microsoft.com/office/drawing/2014/main" id="{8E3ED796-3844-4A97-859F-3111D43BFD72}"/>
              </a:ext>
            </a:extLst>
          </p:cNvPr>
          <p:cNvSpPr/>
          <p:nvPr/>
        </p:nvSpPr>
        <p:spPr>
          <a:xfrm>
            <a:off x="1705233" y="4361943"/>
            <a:ext cx="1124464" cy="41242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 name="Picture 1" title="Imag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2717" y="2298250"/>
            <a:ext cx="4320988" cy="2829910"/>
          </a:xfrm>
          <a:prstGeom prst="rect">
            <a:avLst/>
          </a:prstGeom>
        </p:spPr>
      </p:pic>
    </p:spTree>
    <p:extLst>
      <p:ext uri="{BB962C8B-B14F-4D97-AF65-F5344CB8AC3E}">
        <p14:creationId xmlns:p14="http://schemas.microsoft.com/office/powerpoint/2010/main" val="116010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picture showing hazardous transversing motions" title="Transversing motions Image">
            <a:extLst>
              <a:ext uri="{FF2B5EF4-FFF2-40B4-BE49-F238E27FC236}">
                <a16:creationId xmlns:a16="http://schemas.microsoft.com/office/drawing/2014/main" id="{161C63CF-92DE-4CF3-AAAD-72F7397F69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579" y="2345916"/>
            <a:ext cx="4960443" cy="2790249"/>
          </a:xfrm>
          <a:prstGeom prst="rect">
            <a:avLst/>
          </a:prstGeom>
        </p:spPr>
      </p:pic>
      <p:sp>
        <p:nvSpPr>
          <p:cNvPr id="7" name="Title 1">
            <a:extLst>
              <a:ext uri="{FF2B5EF4-FFF2-40B4-BE49-F238E27FC236}">
                <a16:creationId xmlns:a16="http://schemas.microsoft.com/office/drawing/2014/main" id="{7B8E8C53-3145-4085-8290-5F51B4372569}"/>
              </a:ext>
            </a:extLst>
          </p:cNvPr>
          <p:cNvSpPr>
            <a:spLocks noGrp="1"/>
          </p:cNvSpPr>
          <p:nvPr>
            <p:ph type="title"/>
          </p:nvPr>
        </p:nvSpPr>
        <p:spPr>
          <a:xfrm>
            <a:off x="1451579" y="804519"/>
            <a:ext cx="9603275" cy="1049235"/>
          </a:xfrm>
        </p:spPr>
        <p:txBody>
          <a:bodyPr>
            <a:normAutofit/>
          </a:bodyPr>
          <a:lstStyle/>
          <a:p>
            <a:r>
              <a:rPr lang="en-US" dirty="0"/>
              <a:t>Transversing motion</a:t>
            </a:r>
          </a:p>
        </p:txBody>
      </p:sp>
      <p:sp>
        <p:nvSpPr>
          <p:cNvPr id="12" name="Content Placeholder 11"/>
          <p:cNvSpPr>
            <a:spLocks noGrp="1"/>
          </p:cNvSpPr>
          <p:nvPr>
            <p:ph idx="1"/>
          </p:nvPr>
        </p:nvSpPr>
        <p:spPr>
          <a:xfrm>
            <a:off x="6524369" y="2015734"/>
            <a:ext cx="4530486" cy="3841369"/>
          </a:xfrm>
        </p:spPr>
        <p:txBody>
          <a:bodyPr>
            <a:normAutofit/>
          </a:bodyPr>
          <a:lstStyle/>
          <a:p>
            <a:pPr marL="0" indent="0">
              <a:lnSpc>
                <a:spcPct val="110000"/>
              </a:lnSpc>
              <a:buNone/>
            </a:pPr>
            <a:r>
              <a:rPr lang="en-US" sz="1600" dirty="0"/>
              <a:t>A wide variety of mechanical motions and actions may present hazards to the worker.  These can include the movement of rotating members, reciprocating arms, moving belts, meshing gears, cutting teeth, and any parts that impact or shear. </a:t>
            </a:r>
            <a:br>
              <a:rPr lang="en-US" sz="1600" dirty="0"/>
            </a:br>
            <a:r>
              <a:rPr lang="en-US" sz="1600" dirty="0"/>
              <a:t/>
            </a:r>
            <a:br>
              <a:rPr lang="en-US" sz="1600" dirty="0"/>
            </a:br>
            <a:r>
              <a:rPr lang="en-US" sz="1600" dirty="0"/>
              <a:t>The basic types of hazardous mechanical motions and actions are:</a:t>
            </a:r>
          </a:p>
          <a:p>
            <a:pPr>
              <a:lnSpc>
                <a:spcPct val="110000"/>
              </a:lnSpc>
            </a:pPr>
            <a:r>
              <a:rPr lang="en-US" sz="1600" dirty="0"/>
              <a:t>Motions rotating (including in-running nip points) </a:t>
            </a:r>
          </a:p>
          <a:p>
            <a:pPr>
              <a:lnSpc>
                <a:spcPct val="110000"/>
              </a:lnSpc>
            </a:pPr>
            <a:r>
              <a:rPr lang="en-US" sz="1600" dirty="0"/>
              <a:t>Reciprocating </a:t>
            </a:r>
          </a:p>
          <a:p>
            <a:pPr>
              <a:lnSpc>
                <a:spcPct val="110000"/>
              </a:lnSpc>
            </a:pPr>
            <a:r>
              <a:rPr lang="en-US" sz="1600" dirty="0"/>
              <a:t>Transversing </a:t>
            </a:r>
          </a:p>
        </p:txBody>
      </p:sp>
      <p:sp>
        <p:nvSpPr>
          <p:cNvPr id="22" name="Rectangle 21" descr="Yellow highlight box over transversing" title="Highlight Box">
            <a:extLst>
              <a:ext uri="{FF2B5EF4-FFF2-40B4-BE49-F238E27FC236}">
                <a16:creationId xmlns:a16="http://schemas.microsoft.com/office/drawing/2014/main" id="{A261EE61-9577-421D-8795-CECAAD3B18D7}"/>
              </a:ext>
            </a:extLst>
          </p:cNvPr>
          <p:cNvSpPr/>
          <p:nvPr/>
        </p:nvSpPr>
        <p:spPr>
          <a:xfrm>
            <a:off x="6524369" y="5115704"/>
            <a:ext cx="1445739" cy="32126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8734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3137</Words>
  <Application>Microsoft Office PowerPoint</Application>
  <PresentationFormat>Widescreen</PresentationFormat>
  <Paragraphs>188</Paragraphs>
  <Slides>36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 MT</vt:lpstr>
      <vt:lpstr>Wingdings</vt:lpstr>
      <vt:lpstr>Gallery</vt:lpstr>
      <vt:lpstr>MACHINERY AND Machine guarding: Maritime Rules</vt:lpstr>
      <vt:lpstr>Disclaimer</vt:lpstr>
      <vt:lpstr>What do we expect to learn?</vt:lpstr>
      <vt:lpstr>Basics of machine guarding</vt:lpstr>
      <vt:lpstr>Terms associated with machine guarding</vt:lpstr>
      <vt:lpstr>Hazardous rotating motion</vt:lpstr>
      <vt:lpstr>Nip points</vt:lpstr>
      <vt:lpstr>Hazardous reciprocating motion</vt:lpstr>
      <vt:lpstr>Transversing motion</vt:lpstr>
      <vt:lpstr>3 Types of Motion</vt:lpstr>
      <vt:lpstr>Common machinery and Machines on Vessels</vt:lpstr>
      <vt:lpstr>More Common machinery and Machines on Vessels</vt:lpstr>
      <vt:lpstr>Hazardous machine actions Cutting</vt:lpstr>
      <vt:lpstr>Hazardous machine actions shearing</vt:lpstr>
      <vt:lpstr>Hazardous machine actions punching</vt:lpstr>
      <vt:lpstr>Hazardous machine actions bending</vt:lpstr>
      <vt:lpstr>Methods of safeguarding</vt:lpstr>
      <vt:lpstr>Develop &amp; implement Program</vt:lpstr>
      <vt:lpstr>Develop &amp; Implement Program #2</vt:lpstr>
      <vt:lpstr>Effective guards</vt:lpstr>
      <vt:lpstr>More Effective guards</vt:lpstr>
      <vt:lpstr>Machine Guards/Guarding</vt:lpstr>
      <vt:lpstr>First choice – guards (barriers that prevent access)</vt:lpstr>
      <vt:lpstr>Interlocked Guards</vt:lpstr>
      <vt:lpstr>Adjustable guards</vt:lpstr>
      <vt:lpstr>Machine guarding devices</vt:lpstr>
      <vt:lpstr>Presence sensing devices</vt:lpstr>
      <vt:lpstr>Radiofrequency presence-sensing device </vt:lpstr>
      <vt:lpstr>Electro-mechanical sensing device</vt:lpstr>
      <vt:lpstr>Safety mat</vt:lpstr>
      <vt:lpstr>Pullback/restraints</vt:lpstr>
      <vt:lpstr>Managing the Safeguarding Program </vt:lpstr>
      <vt:lpstr>Managing the Safeguarding Program</vt:lpstr>
      <vt:lpstr>Safeguard checklist</vt:lpstr>
      <vt:lpstr>Mechanical hazards</vt:lpstr>
      <vt:lpstr>Time to test your knowledge of the topic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2021-07-08T16:22:55Z</dcterms:created>
  <dcterms:modified xsi:type="dcterms:W3CDTF">2021-07-08T16:25:26Z</dcterms:modified>
</cp:coreProperties>
</file>