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98"/>
  </p:notesMasterIdLst>
  <p:handoutMasterIdLst>
    <p:handoutMasterId r:id="rId99"/>
  </p:handoutMasterIdLst>
  <p:sldIdLst>
    <p:sldId id="257" r:id="rId2"/>
    <p:sldId id="553" r:id="rId3"/>
    <p:sldId id="691" r:id="rId4"/>
    <p:sldId id="491" r:id="rId5"/>
    <p:sldId id="439" r:id="rId6"/>
    <p:sldId id="406" r:id="rId7"/>
    <p:sldId id="319" r:id="rId8"/>
    <p:sldId id="673" r:id="rId9"/>
    <p:sldId id="674" r:id="rId10"/>
    <p:sldId id="521" r:id="rId11"/>
    <p:sldId id="703" r:id="rId12"/>
    <p:sldId id="440" r:id="rId13"/>
    <p:sldId id="710" r:id="rId14"/>
    <p:sldId id="555" r:id="rId15"/>
    <p:sldId id="332" r:id="rId16"/>
    <p:sldId id="449" r:id="rId17"/>
    <p:sldId id="559" r:id="rId18"/>
    <p:sldId id="561" r:id="rId19"/>
    <p:sldId id="563" r:id="rId20"/>
    <p:sldId id="564" r:id="rId21"/>
    <p:sldId id="565" r:id="rId22"/>
    <p:sldId id="566" r:id="rId23"/>
    <p:sldId id="567" r:id="rId24"/>
    <p:sldId id="568" r:id="rId25"/>
    <p:sldId id="569" r:id="rId26"/>
    <p:sldId id="570" r:id="rId27"/>
    <p:sldId id="571" r:id="rId28"/>
    <p:sldId id="572" r:id="rId29"/>
    <p:sldId id="705" r:id="rId30"/>
    <p:sldId id="706" r:id="rId31"/>
    <p:sldId id="707" r:id="rId32"/>
    <p:sldId id="573" r:id="rId33"/>
    <p:sldId id="679"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4" r:id="rId54"/>
    <p:sldId id="593" r:id="rId55"/>
    <p:sldId id="696" r:id="rId56"/>
    <p:sldId id="697" r:id="rId57"/>
    <p:sldId id="698" r:id="rId58"/>
    <p:sldId id="595" r:id="rId59"/>
    <p:sldId id="596" r:id="rId60"/>
    <p:sldId id="597" r:id="rId61"/>
    <p:sldId id="598" r:id="rId62"/>
    <p:sldId id="692" r:id="rId63"/>
    <p:sldId id="599" r:id="rId64"/>
    <p:sldId id="601" r:id="rId65"/>
    <p:sldId id="600" r:id="rId66"/>
    <p:sldId id="685" r:id="rId67"/>
    <p:sldId id="686" r:id="rId68"/>
    <p:sldId id="700" r:id="rId69"/>
    <p:sldId id="687" r:id="rId70"/>
    <p:sldId id="688" r:id="rId71"/>
    <p:sldId id="689" r:id="rId72"/>
    <p:sldId id="602" r:id="rId73"/>
    <p:sldId id="701" r:id="rId74"/>
    <p:sldId id="690" r:id="rId75"/>
    <p:sldId id="603" r:id="rId76"/>
    <p:sldId id="604" r:id="rId77"/>
    <p:sldId id="662" r:id="rId78"/>
    <p:sldId id="680" r:id="rId79"/>
    <p:sldId id="605" r:id="rId80"/>
    <p:sldId id="677" r:id="rId81"/>
    <p:sldId id="606" r:id="rId82"/>
    <p:sldId id="672" r:id="rId83"/>
    <p:sldId id="681" r:id="rId84"/>
    <p:sldId id="678" r:id="rId85"/>
    <p:sldId id="607" r:id="rId86"/>
    <p:sldId id="608" r:id="rId87"/>
    <p:sldId id="676" r:id="rId88"/>
    <p:sldId id="708" r:id="rId89"/>
    <p:sldId id="663" r:id="rId90"/>
    <p:sldId id="664" r:id="rId91"/>
    <p:sldId id="665" r:id="rId92"/>
    <p:sldId id="666" r:id="rId93"/>
    <p:sldId id="667" r:id="rId94"/>
    <p:sldId id="392" r:id="rId95"/>
    <p:sldId id="709" r:id="rId96"/>
    <p:sldId id="702" r:id="rId9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0000CC"/>
    <a:srgbClr val="FFFFCC"/>
    <a:srgbClr val="FF6600"/>
    <a:srgbClr val="FF50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74" autoAdjust="0"/>
  </p:normalViewPr>
  <p:slideViewPr>
    <p:cSldViewPr snapToGrid="0">
      <p:cViewPr varScale="1">
        <p:scale>
          <a:sx n="43" d="100"/>
          <a:sy n="43" d="100"/>
        </p:scale>
        <p:origin x="1675" y="53"/>
      </p:cViewPr>
      <p:guideLst>
        <p:guide orient="horz" pos="2160"/>
        <p:guide pos="3840"/>
      </p:guideLst>
    </p:cSldViewPr>
  </p:slideViewPr>
  <p:outlineViewPr>
    <p:cViewPr>
      <p:scale>
        <a:sx n="33" d="100"/>
        <a:sy n="33" d="100"/>
      </p:scale>
      <p:origin x="0" y="-35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193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64311-66BA-48A2-BD74-F768029942D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6C13F7C-9EF3-43A0-AB98-9CABEE1CBABF}">
      <dgm:prSet phldrT="[Text]" custT="1"/>
      <dgm:spPr/>
      <dgm:t>
        <a:bodyPr/>
        <a:lstStyle/>
        <a:p>
          <a:r>
            <a:rPr lang="en-US" sz="3200" b="1" dirty="0">
              <a:solidFill>
                <a:schemeClr val="tx1"/>
              </a:solidFill>
            </a:rPr>
            <a:t>Engineering</a:t>
          </a:r>
        </a:p>
      </dgm:t>
    </dgm:pt>
    <dgm:pt modelId="{2B513741-EFB7-49E4-A9AE-81998EDF0E89}" type="parTrans" cxnId="{AE55BFCC-33BE-4C8E-8C4B-F2611F77E7AF}">
      <dgm:prSet/>
      <dgm:spPr/>
      <dgm:t>
        <a:bodyPr/>
        <a:lstStyle/>
        <a:p>
          <a:endParaRPr lang="en-US" sz="2800"/>
        </a:p>
      </dgm:t>
    </dgm:pt>
    <dgm:pt modelId="{6A137D15-8F04-4D7A-B2D1-96966220FFF9}" type="sibTrans" cxnId="{AE55BFCC-33BE-4C8E-8C4B-F2611F77E7AF}">
      <dgm:prSet/>
      <dgm:spPr/>
      <dgm:t>
        <a:bodyPr/>
        <a:lstStyle/>
        <a:p>
          <a:endParaRPr lang="en-US" sz="2800"/>
        </a:p>
      </dgm:t>
    </dgm:pt>
    <dgm:pt modelId="{411D0DB9-20CF-475A-9929-B9A83DDF133F}">
      <dgm:prSet phldrT="[Text]" custT="1"/>
      <dgm:spPr>
        <a:solidFill>
          <a:srgbClr val="FFFFCC"/>
        </a:solidFill>
      </dgm:spPr>
      <dgm:t>
        <a:bodyPr/>
        <a:lstStyle/>
        <a:p>
          <a:endParaRPr lang="en-US" sz="1000" dirty="0">
            <a:solidFill>
              <a:schemeClr val="tx1"/>
            </a:solidFill>
          </a:endParaRPr>
        </a:p>
        <a:p>
          <a:r>
            <a:rPr lang="en-US" sz="2400" dirty="0">
              <a:solidFill>
                <a:schemeClr val="tx1"/>
              </a:solidFill>
            </a:rPr>
            <a:t>Use tools &amp; equipment to reduce physical exertion</a:t>
          </a:r>
        </a:p>
      </dgm:t>
    </dgm:pt>
    <dgm:pt modelId="{8BE789DD-3239-4F96-BD11-A7B2FF6972D9}" type="parTrans" cxnId="{2A633FA2-C2DF-42D2-A915-B097313D8B3F}">
      <dgm:prSet/>
      <dgm:spPr/>
      <dgm:t>
        <a:bodyPr/>
        <a:lstStyle/>
        <a:p>
          <a:endParaRPr lang="en-US" sz="2800"/>
        </a:p>
      </dgm:t>
    </dgm:pt>
    <dgm:pt modelId="{17974F0A-E4C2-4D91-B7DA-6167E65CF0B8}" type="sibTrans" cxnId="{2A633FA2-C2DF-42D2-A915-B097313D8B3F}">
      <dgm:prSet/>
      <dgm:spPr/>
      <dgm:t>
        <a:bodyPr/>
        <a:lstStyle/>
        <a:p>
          <a:endParaRPr lang="en-US" sz="2800"/>
        </a:p>
      </dgm:t>
    </dgm:pt>
    <dgm:pt modelId="{0E1CE092-7ACA-4C16-8381-A03B8F51FD59}">
      <dgm:prSet phldrT="[Text]" custT="1"/>
      <dgm:spPr/>
      <dgm:t>
        <a:bodyPr/>
        <a:lstStyle/>
        <a:p>
          <a:r>
            <a:rPr lang="en-US" sz="3200" b="1" dirty="0">
              <a:solidFill>
                <a:schemeClr val="tx1"/>
              </a:solidFill>
            </a:rPr>
            <a:t>Administrative</a:t>
          </a:r>
        </a:p>
      </dgm:t>
    </dgm:pt>
    <dgm:pt modelId="{1C1ACA15-C7B1-4662-A23E-C91657605B25}" type="parTrans" cxnId="{A595F99D-B766-46AF-A934-6583C88095EA}">
      <dgm:prSet/>
      <dgm:spPr/>
      <dgm:t>
        <a:bodyPr/>
        <a:lstStyle/>
        <a:p>
          <a:endParaRPr lang="en-US" sz="2800"/>
        </a:p>
      </dgm:t>
    </dgm:pt>
    <dgm:pt modelId="{EC933030-15C3-425D-AEDC-5ED55D0C883F}" type="sibTrans" cxnId="{A595F99D-B766-46AF-A934-6583C88095EA}">
      <dgm:prSet/>
      <dgm:spPr/>
      <dgm:t>
        <a:bodyPr/>
        <a:lstStyle/>
        <a:p>
          <a:endParaRPr lang="en-US" sz="2800"/>
        </a:p>
      </dgm:t>
    </dgm:pt>
    <dgm:pt modelId="{936D8A4C-8460-4C81-8748-092C996E4F04}">
      <dgm:prSet phldrT="[Text]" custT="1"/>
      <dgm:spPr>
        <a:solidFill>
          <a:srgbClr val="FFFFCC"/>
        </a:solidFill>
      </dgm:spPr>
      <dgm:t>
        <a:bodyPr/>
        <a:lstStyle/>
        <a:p>
          <a:r>
            <a:rPr lang="en-US" sz="2400" dirty="0">
              <a:solidFill>
                <a:schemeClr val="tx1"/>
              </a:solidFill>
            </a:rPr>
            <a:t>Acclimate workers</a:t>
          </a:r>
        </a:p>
        <a:p>
          <a:endParaRPr lang="en-US" sz="1000" dirty="0">
            <a:solidFill>
              <a:schemeClr val="tx1"/>
            </a:solidFill>
          </a:endParaRPr>
        </a:p>
      </dgm:t>
    </dgm:pt>
    <dgm:pt modelId="{6C1CAA6F-4A2A-40F5-A510-AC3D7DAF7F63}" type="parTrans" cxnId="{49ED9BB8-2933-4CCA-9652-CE17013EF292}">
      <dgm:prSet/>
      <dgm:spPr/>
      <dgm:t>
        <a:bodyPr/>
        <a:lstStyle/>
        <a:p>
          <a:endParaRPr lang="en-US" sz="2800"/>
        </a:p>
      </dgm:t>
    </dgm:pt>
    <dgm:pt modelId="{71640798-0E5E-401F-8418-D530F70351C5}" type="sibTrans" cxnId="{49ED9BB8-2933-4CCA-9652-CE17013EF292}">
      <dgm:prSet/>
      <dgm:spPr/>
      <dgm:t>
        <a:bodyPr/>
        <a:lstStyle/>
        <a:p>
          <a:endParaRPr lang="en-US" sz="2800"/>
        </a:p>
      </dgm:t>
    </dgm:pt>
    <dgm:pt modelId="{2AD236AB-4961-4CD3-82D5-9CC9E5FE7B25}">
      <dgm:prSet phldrT="[Text]" custT="1"/>
      <dgm:spPr>
        <a:solidFill>
          <a:srgbClr val="FFFFCC"/>
        </a:solidFill>
      </dgm:spPr>
      <dgm:t>
        <a:bodyPr/>
        <a:lstStyle/>
        <a:p>
          <a:r>
            <a:rPr lang="en-US" sz="2400" dirty="0">
              <a:solidFill>
                <a:schemeClr val="tx1"/>
              </a:solidFill>
            </a:rPr>
            <a:t>Training</a:t>
          </a:r>
        </a:p>
      </dgm:t>
    </dgm:pt>
    <dgm:pt modelId="{69FCD186-223D-4D8F-A948-B556A12A7BDA}" type="parTrans" cxnId="{AC693366-5020-4FA9-9CCE-118170F683BD}">
      <dgm:prSet/>
      <dgm:spPr/>
      <dgm:t>
        <a:bodyPr/>
        <a:lstStyle/>
        <a:p>
          <a:endParaRPr lang="en-US" sz="2800"/>
        </a:p>
      </dgm:t>
    </dgm:pt>
    <dgm:pt modelId="{6BC0A726-6F81-4E0E-ABAB-683C83595C8B}" type="sibTrans" cxnId="{AC693366-5020-4FA9-9CCE-118170F683BD}">
      <dgm:prSet/>
      <dgm:spPr/>
      <dgm:t>
        <a:bodyPr/>
        <a:lstStyle/>
        <a:p>
          <a:endParaRPr lang="en-US" sz="2800"/>
        </a:p>
      </dgm:t>
    </dgm:pt>
    <dgm:pt modelId="{80CC7DDC-F94C-4FB3-B08D-F80C8A2EA261}">
      <dgm:prSet phldrT="[Text]" custT="1"/>
      <dgm:spPr/>
      <dgm:t>
        <a:bodyPr/>
        <a:lstStyle/>
        <a:p>
          <a:r>
            <a:rPr lang="en-US" sz="2800" b="1" dirty="0">
              <a:solidFill>
                <a:schemeClr val="tx1"/>
              </a:solidFill>
            </a:rPr>
            <a:t>Clothing &amp; Equipment</a:t>
          </a:r>
        </a:p>
      </dgm:t>
      <dgm:extLst>
        <a:ext uri="{E40237B7-FDA0-4F09-8148-C483321AD2D9}">
          <dgm14:cNvPr xmlns:dgm14="http://schemas.microsoft.com/office/drawing/2010/diagram" id="0" name="" descr="Hierarchy of Controls" title="Hierarchy of Controls"/>
        </a:ext>
      </dgm:extLst>
    </dgm:pt>
    <dgm:pt modelId="{82BF5D14-E756-4679-9A83-81569D263007}" type="parTrans" cxnId="{AFC47B3C-A2F9-4895-ACF6-5F6DAFE163C2}">
      <dgm:prSet/>
      <dgm:spPr/>
      <dgm:t>
        <a:bodyPr/>
        <a:lstStyle/>
        <a:p>
          <a:endParaRPr lang="en-US" sz="2800"/>
        </a:p>
      </dgm:t>
    </dgm:pt>
    <dgm:pt modelId="{C14E5C38-5BB0-4A76-BC2B-FFBCA7AA1B2B}" type="sibTrans" cxnId="{AFC47B3C-A2F9-4895-ACF6-5F6DAFE163C2}">
      <dgm:prSet/>
      <dgm:spPr/>
      <dgm:t>
        <a:bodyPr/>
        <a:lstStyle/>
        <a:p>
          <a:endParaRPr lang="en-US" sz="2800"/>
        </a:p>
      </dgm:t>
    </dgm:pt>
    <dgm:pt modelId="{7C840FA2-1A83-433B-9900-A20375156609}">
      <dgm:prSet phldrT="[Text]" custT="1"/>
      <dgm:spPr>
        <a:solidFill>
          <a:srgbClr val="FFFFCC"/>
        </a:solidFill>
      </dgm:spPr>
      <dgm:t>
        <a:bodyPr/>
        <a:lstStyle/>
        <a:p>
          <a:r>
            <a:rPr lang="en-US" sz="2400" dirty="0">
              <a:solidFill>
                <a:schemeClr val="tx1"/>
              </a:solidFill>
            </a:rPr>
            <a:t>Adjust clothing layers</a:t>
          </a:r>
        </a:p>
        <a:p>
          <a:endParaRPr lang="en-US" sz="1000" dirty="0">
            <a:solidFill>
              <a:schemeClr val="tx1"/>
            </a:solidFill>
          </a:endParaRPr>
        </a:p>
      </dgm:t>
    </dgm:pt>
    <dgm:pt modelId="{60983E51-3A6C-473D-B922-B9448C1AF5F7}" type="parTrans" cxnId="{C4EDA859-D552-4103-9F5A-38D8C3295235}">
      <dgm:prSet/>
      <dgm:spPr/>
      <dgm:t>
        <a:bodyPr/>
        <a:lstStyle/>
        <a:p>
          <a:endParaRPr lang="en-US" sz="2800"/>
        </a:p>
      </dgm:t>
    </dgm:pt>
    <dgm:pt modelId="{CE644AD4-6C87-46FF-9E64-B02B998A64C8}" type="sibTrans" cxnId="{C4EDA859-D552-4103-9F5A-38D8C3295235}">
      <dgm:prSet/>
      <dgm:spPr/>
      <dgm:t>
        <a:bodyPr/>
        <a:lstStyle/>
        <a:p>
          <a:endParaRPr lang="en-US" sz="2800"/>
        </a:p>
      </dgm:t>
    </dgm:pt>
    <dgm:pt modelId="{6BBCDC7C-A4AF-41A5-B601-6049D76C66CA}">
      <dgm:prSet phldrT="[Text]" custT="1"/>
      <dgm:spPr>
        <a:solidFill>
          <a:srgbClr val="FFFFCC"/>
        </a:solidFill>
      </dgm:spPr>
      <dgm:t>
        <a:bodyPr/>
        <a:lstStyle/>
        <a:p>
          <a:r>
            <a:rPr lang="en-US" sz="2400" dirty="0">
              <a:solidFill>
                <a:schemeClr val="tx1"/>
              </a:solidFill>
            </a:rPr>
            <a:t>Cooling vests and clothing</a:t>
          </a:r>
        </a:p>
      </dgm:t>
    </dgm:pt>
    <dgm:pt modelId="{53975F40-C6EF-4668-823B-32A0FEF081AE}" type="parTrans" cxnId="{B6814690-2AA3-473F-B52A-6C25F3E0AE1E}">
      <dgm:prSet/>
      <dgm:spPr/>
      <dgm:t>
        <a:bodyPr/>
        <a:lstStyle/>
        <a:p>
          <a:endParaRPr lang="en-US" sz="2800"/>
        </a:p>
      </dgm:t>
    </dgm:pt>
    <dgm:pt modelId="{C4FBD8B8-D1FF-42F8-A956-B755B131DBE9}" type="sibTrans" cxnId="{B6814690-2AA3-473F-B52A-6C25F3E0AE1E}">
      <dgm:prSet/>
      <dgm:spPr/>
      <dgm:t>
        <a:bodyPr/>
        <a:lstStyle/>
        <a:p>
          <a:endParaRPr lang="en-US" sz="2800"/>
        </a:p>
      </dgm:t>
    </dgm:pt>
    <dgm:pt modelId="{69E9EE03-D829-411D-AA92-13A1F3A79DC4}">
      <dgm:prSet phldrT="[Text]" custT="1"/>
      <dgm:spPr>
        <a:solidFill>
          <a:srgbClr val="FFFFCC"/>
        </a:solidFill>
      </dgm:spPr>
      <dgm:t>
        <a:bodyPr/>
        <a:lstStyle/>
        <a:p>
          <a:r>
            <a:rPr lang="en-US" sz="2400" dirty="0">
              <a:solidFill>
                <a:schemeClr val="tx1"/>
              </a:solidFill>
            </a:rPr>
            <a:t>Reduce heat stress factors</a:t>
          </a:r>
        </a:p>
        <a:p>
          <a:endParaRPr lang="en-US" sz="1000" dirty="0">
            <a:solidFill>
              <a:schemeClr val="tx1"/>
            </a:solidFill>
          </a:endParaRPr>
        </a:p>
        <a:p>
          <a:r>
            <a:rPr lang="en-US" sz="2400" dirty="0">
              <a:solidFill>
                <a:schemeClr val="tx1"/>
              </a:solidFill>
            </a:rPr>
            <a:t>Reduce WBGT</a:t>
          </a:r>
        </a:p>
      </dgm:t>
    </dgm:pt>
    <dgm:pt modelId="{6BA96E04-3A1E-48D7-B793-75D50006BAF7}" type="parTrans" cxnId="{D5597D3A-5FDB-4C8F-B533-CA232DA72148}">
      <dgm:prSet/>
      <dgm:spPr/>
      <dgm:t>
        <a:bodyPr/>
        <a:lstStyle/>
        <a:p>
          <a:endParaRPr lang="en-US" sz="2800"/>
        </a:p>
      </dgm:t>
    </dgm:pt>
    <dgm:pt modelId="{7FC2747F-60DD-48EB-B04F-638C451F4DDD}" type="sibTrans" cxnId="{D5597D3A-5FDB-4C8F-B533-CA232DA72148}">
      <dgm:prSet/>
      <dgm:spPr/>
      <dgm:t>
        <a:bodyPr/>
        <a:lstStyle/>
        <a:p>
          <a:endParaRPr lang="en-US" sz="2800"/>
        </a:p>
      </dgm:t>
    </dgm:pt>
    <dgm:pt modelId="{CAE1F240-D24B-440A-8323-702DA997C0ED}">
      <dgm:prSet phldrT="[Text]" custT="1"/>
      <dgm:spPr>
        <a:solidFill>
          <a:srgbClr val="FFFFCC"/>
        </a:solidFill>
      </dgm:spPr>
      <dgm:t>
        <a:bodyPr/>
        <a:lstStyle/>
        <a:p>
          <a:r>
            <a:rPr lang="en-US" sz="2400" dirty="0">
              <a:solidFill>
                <a:schemeClr val="tx1"/>
              </a:solidFill>
            </a:rPr>
            <a:t>Adjust work schedule</a:t>
          </a:r>
        </a:p>
      </dgm:t>
    </dgm:pt>
    <dgm:pt modelId="{E42647B8-206E-436E-82CB-0C72D8C4082A}" type="parTrans" cxnId="{CF0E71CE-11C6-49E1-86C3-97BE1FBB86D4}">
      <dgm:prSet/>
      <dgm:spPr/>
      <dgm:t>
        <a:bodyPr/>
        <a:lstStyle/>
        <a:p>
          <a:endParaRPr lang="en-US" sz="2800"/>
        </a:p>
      </dgm:t>
    </dgm:pt>
    <dgm:pt modelId="{E22694F1-1C19-4CF9-ACEB-CD3EBE395FF1}" type="sibTrans" cxnId="{CF0E71CE-11C6-49E1-86C3-97BE1FBB86D4}">
      <dgm:prSet/>
      <dgm:spPr/>
      <dgm:t>
        <a:bodyPr/>
        <a:lstStyle/>
        <a:p>
          <a:endParaRPr lang="en-US" sz="2800"/>
        </a:p>
      </dgm:t>
    </dgm:pt>
    <dgm:pt modelId="{04860425-051F-4B37-A50D-48719D8E44B2}">
      <dgm:prSet phldrT="[Text]" custT="1"/>
      <dgm:spPr>
        <a:solidFill>
          <a:srgbClr val="FFFFCC"/>
        </a:solidFill>
      </dgm:spPr>
      <dgm:t>
        <a:bodyPr/>
        <a:lstStyle/>
        <a:p>
          <a:endParaRPr lang="en-US" sz="1050" dirty="0">
            <a:solidFill>
              <a:schemeClr val="tx1"/>
            </a:solidFill>
          </a:endParaRPr>
        </a:p>
        <a:p>
          <a:r>
            <a:rPr lang="en-US" sz="2400" dirty="0">
              <a:solidFill>
                <a:schemeClr val="tx1"/>
              </a:solidFill>
            </a:rPr>
            <a:t>Rest, water &amp; shade</a:t>
          </a:r>
        </a:p>
        <a:p>
          <a:endParaRPr lang="en-US" sz="1050" dirty="0">
            <a:solidFill>
              <a:schemeClr val="tx1"/>
            </a:solidFill>
          </a:endParaRPr>
        </a:p>
      </dgm:t>
    </dgm:pt>
    <dgm:pt modelId="{BC0BB834-F5FE-40F1-8EE5-EAAAE2B65F90}" type="parTrans" cxnId="{A0957E08-6AA7-46C2-ADF6-B5E1B4242183}">
      <dgm:prSet/>
      <dgm:spPr/>
      <dgm:t>
        <a:bodyPr/>
        <a:lstStyle/>
        <a:p>
          <a:endParaRPr lang="en-US" sz="2800"/>
        </a:p>
      </dgm:t>
    </dgm:pt>
    <dgm:pt modelId="{B99B8FE3-FA4E-4B25-83E0-5AA47B63B0E6}" type="sibTrans" cxnId="{A0957E08-6AA7-46C2-ADF6-B5E1B4242183}">
      <dgm:prSet/>
      <dgm:spPr/>
      <dgm:t>
        <a:bodyPr/>
        <a:lstStyle/>
        <a:p>
          <a:endParaRPr lang="en-US" sz="2800"/>
        </a:p>
      </dgm:t>
    </dgm:pt>
    <dgm:pt modelId="{94AA7FF4-75A9-4C89-A452-A56E4922C248}">
      <dgm:prSet phldrT="[Text]" custT="1"/>
      <dgm:spPr>
        <a:solidFill>
          <a:srgbClr val="FFFFCC"/>
        </a:solidFill>
      </dgm:spPr>
      <dgm:t>
        <a:bodyPr/>
        <a:lstStyle/>
        <a:p>
          <a:r>
            <a:rPr lang="en-US" sz="2400" dirty="0">
              <a:solidFill>
                <a:schemeClr val="tx1"/>
              </a:solidFill>
            </a:rPr>
            <a:t>Light colored or reflective clothing</a:t>
          </a:r>
        </a:p>
        <a:p>
          <a:endParaRPr lang="en-US" sz="1000" dirty="0">
            <a:solidFill>
              <a:schemeClr val="tx1"/>
            </a:solidFill>
          </a:endParaRPr>
        </a:p>
      </dgm:t>
    </dgm:pt>
    <dgm:pt modelId="{670052AD-E752-4462-9ADC-DC8699EFF4A5}" type="parTrans" cxnId="{AFE4D1F3-0599-4EF3-AD76-01F16977BBA7}">
      <dgm:prSet/>
      <dgm:spPr/>
      <dgm:t>
        <a:bodyPr/>
        <a:lstStyle/>
        <a:p>
          <a:endParaRPr lang="en-US" sz="2800"/>
        </a:p>
      </dgm:t>
    </dgm:pt>
    <dgm:pt modelId="{8F838011-E099-413C-AE1C-D4F0D7FADBCC}" type="sibTrans" cxnId="{AFE4D1F3-0599-4EF3-AD76-01F16977BBA7}">
      <dgm:prSet/>
      <dgm:spPr/>
      <dgm:t>
        <a:bodyPr/>
        <a:lstStyle/>
        <a:p>
          <a:endParaRPr lang="en-US" sz="2800"/>
        </a:p>
      </dgm:t>
    </dgm:pt>
    <dgm:pt modelId="{AAE2769B-F128-4029-9276-5977704B8C0D}" type="pres">
      <dgm:prSet presAssocID="{18A64311-66BA-48A2-BD74-F768029942DB}" presName="Name0" presStyleCnt="0">
        <dgm:presLayoutVars>
          <dgm:chMax val="5"/>
          <dgm:chPref val="5"/>
          <dgm:dir/>
          <dgm:animLvl val="lvl"/>
        </dgm:presLayoutVars>
      </dgm:prSet>
      <dgm:spPr/>
      <dgm:t>
        <a:bodyPr/>
        <a:lstStyle/>
        <a:p>
          <a:endParaRPr lang="en-US"/>
        </a:p>
      </dgm:t>
    </dgm:pt>
    <dgm:pt modelId="{FD841C19-24AA-4DFC-BE2E-CC987A2BA859}" type="pres">
      <dgm:prSet presAssocID="{76C13F7C-9EF3-43A0-AB98-9CABEE1CBABF}" presName="parentText1" presStyleLbl="node1" presStyleIdx="0" presStyleCnt="3">
        <dgm:presLayoutVars>
          <dgm:chMax/>
          <dgm:chPref val="3"/>
          <dgm:bulletEnabled val="1"/>
        </dgm:presLayoutVars>
      </dgm:prSet>
      <dgm:spPr/>
      <dgm:t>
        <a:bodyPr/>
        <a:lstStyle/>
        <a:p>
          <a:endParaRPr lang="en-US"/>
        </a:p>
      </dgm:t>
    </dgm:pt>
    <dgm:pt modelId="{FE07080D-28B5-4666-A61D-6DA0A88718B2}" type="pres">
      <dgm:prSet presAssocID="{76C13F7C-9EF3-43A0-AB98-9CABEE1CBABF}" presName="childText1" presStyleLbl="solidAlignAcc1" presStyleIdx="0" presStyleCnt="3">
        <dgm:presLayoutVars>
          <dgm:chMax val="0"/>
          <dgm:chPref val="0"/>
          <dgm:bulletEnabled val="1"/>
        </dgm:presLayoutVars>
      </dgm:prSet>
      <dgm:spPr/>
      <dgm:t>
        <a:bodyPr/>
        <a:lstStyle/>
        <a:p>
          <a:endParaRPr lang="en-US"/>
        </a:p>
      </dgm:t>
    </dgm:pt>
    <dgm:pt modelId="{7B639669-BD4B-4C6C-9EBA-5167E9585D46}" type="pres">
      <dgm:prSet presAssocID="{0E1CE092-7ACA-4C16-8381-A03B8F51FD59}" presName="parentText2" presStyleLbl="node1" presStyleIdx="1" presStyleCnt="3">
        <dgm:presLayoutVars>
          <dgm:chMax/>
          <dgm:chPref val="3"/>
          <dgm:bulletEnabled val="1"/>
        </dgm:presLayoutVars>
      </dgm:prSet>
      <dgm:spPr/>
      <dgm:t>
        <a:bodyPr/>
        <a:lstStyle/>
        <a:p>
          <a:endParaRPr lang="en-US"/>
        </a:p>
      </dgm:t>
    </dgm:pt>
    <dgm:pt modelId="{60333736-7FC7-464B-8795-9233EB6C749E}" type="pres">
      <dgm:prSet presAssocID="{0E1CE092-7ACA-4C16-8381-A03B8F51FD59}" presName="childText2" presStyleLbl="solidAlignAcc1" presStyleIdx="1" presStyleCnt="3">
        <dgm:presLayoutVars>
          <dgm:chMax val="0"/>
          <dgm:chPref val="0"/>
          <dgm:bulletEnabled val="1"/>
        </dgm:presLayoutVars>
      </dgm:prSet>
      <dgm:spPr/>
      <dgm:t>
        <a:bodyPr/>
        <a:lstStyle/>
        <a:p>
          <a:endParaRPr lang="en-US"/>
        </a:p>
      </dgm:t>
    </dgm:pt>
    <dgm:pt modelId="{F709A86A-E82C-4F75-95E5-B2210AD8A1F4}" type="pres">
      <dgm:prSet presAssocID="{80CC7DDC-F94C-4FB3-B08D-F80C8A2EA261}" presName="parentText3" presStyleLbl="node1" presStyleIdx="2" presStyleCnt="3">
        <dgm:presLayoutVars>
          <dgm:chMax/>
          <dgm:chPref val="3"/>
          <dgm:bulletEnabled val="1"/>
        </dgm:presLayoutVars>
      </dgm:prSet>
      <dgm:spPr/>
      <dgm:t>
        <a:bodyPr/>
        <a:lstStyle/>
        <a:p>
          <a:endParaRPr lang="en-US"/>
        </a:p>
      </dgm:t>
    </dgm:pt>
    <dgm:pt modelId="{EF9C5B57-C4AD-4BF5-988A-6FEB457518AB}" type="pres">
      <dgm:prSet presAssocID="{80CC7DDC-F94C-4FB3-B08D-F80C8A2EA261}" presName="childText3" presStyleLbl="solidAlignAcc1" presStyleIdx="2" presStyleCnt="3">
        <dgm:presLayoutVars>
          <dgm:chMax val="0"/>
          <dgm:chPref val="0"/>
          <dgm:bulletEnabled val="1"/>
        </dgm:presLayoutVars>
      </dgm:prSet>
      <dgm:spPr/>
      <dgm:t>
        <a:bodyPr/>
        <a:lstStyle/>
        <a:p>
          <a:endParaRPr lang="en-US"/>
        </a:p>
      </dgm:t>
    </dgm:pt>
  </dgm:ptLst>
  <dgm:cxnLst>
    <dgm:cxn modelId="{B3B40C62-8559-4B66-AB9C-F985FA3E25C0}" type="presOf" srcId="{04860425-051F-4B37-A50D-48719D8E44B2}" destId="{60333736-7FC7-464B-8795-9233EB6C749E}" srcOrd="0" destOrd="2" presId="urn:microsoft.com/office/officeart/2009/3/layout/IncreasingArrowsProcess"/>
    <dgm:cxn modelId="{D5597D3A-5FDB-4C8F-B533-CA232DA72148}" srcId="{76C13F7C-9EF3-43A0-AB98-9CABEE1CBABF}" destId="{69E9EE03-D829-411D-AA92-13A1F3A79DC4}" srcOrd="0" destOrd="0" parTransId="{6BA96E04-3A1E-48D7-B793-75D50006BAF7}" sibTransId="{7FC2747F-60DD-48EB-B04F-638C451F4DDD}"/>
    <dgm:cxn modelId="{86C68628-4E10-4417-9315-DA9A69DF5318}" type="presOf" srcId="{18A64311-66BA-48A2-BD74-F768029942DB}" destId="{AAE2769B-F128-4029-9276-5977704B8C0D}" srcOrd="0" destOrd="0" presId="urn:microsoft.com/office/officeart/2009/3/layout/IncreasingArrowsProcess"/>
    <dgm:cxn modelId="{2A633FA2-C2DF-42D2-A915-B097313D8B3F}" srcId="{76C13F7C-9EF3-43A0-AB98-9CABEE1CBABF}" destId="{411D0DB9-20CF-475A-9929-B9A83DDF133F}" srcOrd="1" destOrd="0" parTransId="{8BE789DD-3239-4F96-BD11-A7B2FF6972D9}" sibTransId="{17974F0A-E4C2-4D91-B7DA-6167E65CF0B8}"/>
    <dgm:cxn modelId="{A595F99D-B766-46AF-A934-6583C88095EA}" srcId="{18A64311-66BA-48A2-BD74-F768029942DB}" destId="{0E1CE092-7ACA-4C16-8381-A03B8F51FD59}" srcOrd="1" destOrd="0" parTransId="{1C1ACA15-C7B1-4662-A23E-C91657605B25}" sibTransId="{EC933030-15C3-425D-AEDC-5ED55D0C883F}"/>
    <dgm:cxn modelId="{B6814690-2AA3-473F-B52A-6C25F3E0AE1E}" srcId="{80CC7DDC-F94C-4FB3-B08D-F80C8A2EA261}" destId="{6BBCDC7C-A4AF-41A5-B601-6049D76C66CA}" srcOrd="2" destOrd="0" parTransId="{53975F40-C6EF-4668-823B-32A0FEF081AE}" sibTransId="{C4FBD8B8-D1FF-42F8-A956-B755B131DBE9}"/>
    <dgm:cxn modelId="{80324C29-C395-451E-BE55-C84DC054D0F5}" type="presOf" srcId="{94AA7FF4-75A9-4C89-A452-A56E4922C248}" destId="{EF9C5B57-C4AD-4BF5-988A-6FEB457518AB}" srcOrd="0" destOrd="1" presId="urn:microsoft.com/office/officeart/2009/3/layout/IncreasingArrowsProcess"/>
    <dgm:cxn modelId="{54A25B2F-0CDC-4E87-8119-FEEB627F3356}" type="presOf" srcId="{80CC7DDC-F94C-4FB3-B08D-F80C8A2EA261}" destId="{F709A86A-E82C-4F75-95E5-B2210AD8A1F4}" srcOrd="0" destOrd="0" presId="urn:microsoft.com/office/officeart/2009/3/layout/IncreasingArrowsProcess"/>
    <dgm:cxn modelId="{CF0E71CE-11C6-49E1-86C3-97BE1FBB86D4}" srcId="{0E1CE092-7ACA-4C16-8381-A03B8F51FD59}" destId="{CAE1F240-D24B-440A-8323-702DA997C0ED}" srcOrd="1" destOrd="0" parTransId="{E42647B8-206E-436E-82CB-0C72D8C4082A}" sibTransId="{E22694F1-1C19-4CF9-ACEB-CD3EBE395FF1}"/>
    <dgm:cxn modelId="{AFC47B3C-A2F9-4895-ACF6-5F6DAFE163C2}" srcId="{18A64311-66BA-48A2-BD74-F768029942DB}" destId="{80CC7DDC-F94C-4FB3-B08D-F80C8A2EA261}" srcOrd="2" destOrd="0" parTransId="{82BF5D14-E756-4679-9A83-81569D263007}" sibTransId="{C14E5C38-5BB0-4A76-BC2B-FFBCA7AA1B2B}"/>
    <dgm:cxn modelId="{AE55BFCC-33BE-4C8E-8C4B-F2611F77E7AF}" srcId="{18A64311-66BA-48A2-BD74-F768029942DB}" destId="{76C13F7C-9EF3-43A0-AB98-9CABEE1CBABF}" srcOrd="0" destOrd="0" parTransId="{2B513741-EFB7-49E4-A9AE-81998EDF0E89}" sibTransId="{6A137D15-8F04-4D7A-B2D1-96966220FFF9}"/>
    <dgm:cxn modelId="{A0957E08-6AA7-46C2-ADF6-B5E1B4242183}" srcId="{0E1CE092-7ACA-4C16-8381-A03B8F51FD59}" destId="{04860425-051F-4B37-A50D-48719D8E44B2}" srcOrd="2" destOrd="0" parTransId="{BC0BB834-F5FE-40F1-8EE5-EAAAE2B65F90}" sibTransId="{B99B8FE3-FA4E-4B25-83E0-5AA47B63B0E6}"/>
    <dgm:cxn modelId="{26636FC0-492F-4742-A757-D3A00CD3F597}" type="presOf" srcId="{936D8A4C-8460-4C81-8748-092C996E4F04}" destId="{60333736-7FC7-464B-8795-9233EB6C749E}" srcOrd="0" destOrd="0" presId="urn:microsoft.com/office/officeart/2009/3/layout/IncreasingArrowsProcess"/>
    <dgm:cxn modelId="{08249F83-4CBF-4036-BCD5-8F56699516E1}" type="presOf" srcId="{0E1CE092-7ACA-4C16-8381-A03B8F51FD59}" destId="{7B639669-BD4B-4C6C-9EBA-5167E9585D46}" srcOrd="0" destOrd="0" presId="urn:microsoft.com/office/officeart/2009/3/layout/IncreasingArrowsProcess"/>
    <dgm:cxn modelId="{E93326D2-6588-440B-8F1D-EA19C23AE2DD}" type="presOf" srcId="{69E9EE03-D829-411D-AA92-13A1F3A79DC4}" destId="{FE07080D-28B5-4666-A61D-6DA0A88718B2}" srcOrd="0" destOrd="0" presId="urn:microsoft.com/office/officeart/2009/3/layout/IncreasingArrowsProcess"/>
    <dgm:cxn modelId="{49ED9BB8-2933-4CCA-9652-CE17013EF292}" srcId="{0E1CE092-7ACA-4C16-8381-A03B8F51FD59}" destId="{936D8A4C-8460-4C81-8748-092C996E4F04}" srcOrd="0" destOrd="0" parTransId="{6C1CAA6F-4A2A-40F5-A510-AC3D7DAF7F63}" sibTransId="{71640798-0E5E-401F-8418-D530F70351C5}"/>
    <dgm:cxn modelId="{1D1E5EED-468B-4A59-9BB0-FBCA1ECCFE59}" type="presOf" srcId="{6BBCDC7C-A4AF-41A5-B601-6049D76C66CA}" destId="{EF9C5B57-C4AD-4BF5-988A-6FEB457518AB}" srcOrd="0" destOrd="2" presId="urn:microsoft.com/office/officeart/2009/3/layout/IncreasingArrowsProcess"/>
    <dgm:cxn modelId="{AFE4D1F3-0599-4EF3-AD76-01F16977BBA7}" srcId="{80CC7DDC-F94C-4FB3-B08D-F80C8A2EA261}" destId="{94AA7FF4-75A9-4C89-A452-A56E4922C248}" srcOrd="1" destOrd="0" parTransId="{670052AD-E752-4462-9ADC-DC8699EFF4A5}" sibTransId="{8F838011-E099-413C-AE1C-D4F0D7FADBCC}"/>
    <dgm:cxn modelId="{F6B9BCA8-81A9-4C61-9553-1641A56DEAE7}" type="presOf" srcId="{76C13F7C-9EF3-43A0-AB98-9CABEE1CBABF}" destId="{FD841C19-24AA-4DFC-BE2E-CC987A2BA859}" srcOrd="0" destOrd="0" presId="urn:microsoft.com/office/officeart/2009/3/layout/IncreasingArrowsProcess"/>
    <dgm:cxn modelId="{17E3294C-D073-43D4-8EE6-8AF5E9007341}" type="presOf" srcId="{2AD236AB-4961-4CD3-82D5-9CC9E5FE7B25}" destId="{60333736-7FC7-464B-8795-9233EB6C749E}" srcOrd="0" destOrd="3" presId="urn:microsoft.com/office/officeart/2009/3/layout/IncreasingArrowsProcess"/>
    <dgm:cxn modelId="{AC693366-5020-4FA9-9CCE-118170F683BD}" srcId="{0E1CE092-7ACA-4C16-8381-A03B8F51FD59}" destId="{2AD236AB-4961-4CD3-82D5-9CC9E5FE7B25}" srcOrd="3" destOrd="0" parTransId="{69FCD186-223D-4D8F-A948-B556A12A7BDA}" sibTransId="{6BC0A726-6F81-4E0E-ABAB-683C83595C8B}"/>
    <dgm:cxn modelId="{3EF6B0F1-8863-49F5-A442-4B792503D4D8}" type="presOf" srcId="{7C840FA2-1A83-433B-9900-A20375156609}" destId="{EF9C5B57-C4AD-4BF5-988A-6FEB457518AB}" srcOrd="0" destOrd="0" presId="urn:microsoft.com/office/officeart/2009/3/layout/IncreasingArrowsProcess"/>
    <dgm:cxn modelId="{C4EDA859-D552-4103-9F5A-38D8C3295235}" srcId="{80CC7DDC-F94C-4FB3-B08D-F80C8A2EA261}" destId="{7C840FA2-1A83-433B-9900-A20375156609}" srcOrd="0" destOrd="0" parTransId="{60983E51-3A6C-473D-B922-B9448C1AF5F7}" sibTransId="{CE644AD4-6C87-46FF-9E64-B02B998A64C8}"/>
    <dgm:cxn modelId="{DBE4EDE8-63ED-46BE-8D5D-BFA9FF51AC23}" type="presOf" srcId="{CAE1F240-D24B-440A-8323-702DA997C0ED}" destId="{60333736-7FC7-464B-8795-9233EB6C749E}" srcOrd="0" destOrd="1" presId="urn:microsoft.com/office/officeart/2009/3/layout/IncreasingArrowsProcess"/>
    <dgm:cxn modelId="{3DA64F3F-EAA2-4750-9B63-0A37EC13F775}" type="presOf" srcId="{411D0DB9-20CF-475A-9929-B9A83DDF133F}" destId="{FE07080D-28B5-4666-A61D-6DA0A88718B2}" srcOrd="0" destOrd="1" presId="urn:microsoft.com/office/officeart/2009/3/layout/IncreasingArrowsProcess"/>
    <dgm:cxn modelId="{85834D1A-B2A9-4FF6-A12E-881A08FEF97C}" type="presParOf" srcId="{AAE2769B-F128-4029-9276-5977704B8C0D}" destId="{FD841C19-24AA-4DFC-BE2E-CC987A2BA859}" srcOrd="0" destOrd="0" presId="urn:microsoft.com/office/officeart/2009/3/layout/IncreasingArrowsProcess"/>
    <dgm:cxn modelId="{1E139438-CC91-426D-8935-C8FAFD70FD45}" type="presParOf" srcId="{AAE2769B-F128-4029-9276-5977704B8C0D}" destId="{FE07080D-28B5-4666-A61D-6DA0A88718B2}" srcOrd="1" destOrd="0" presId="urn:microsoft.com/office/officeart/2009/3/layout/IncreasingArrowsProcess"/>
    <dgm:cxn modelId="{C37F6A8D-3EFE-48A0-A293-ABB39364FB8D}" type="presParOf" srcId="{AAE2769B-F128-4029-9276-5977704B8C0D}" destId="{7B639669-BD4B-4C6C-9EBA-5167E9585D46}" srcOrd="2" destOrd="0" presId="urn:microsoft.com/office/officeart/2009/3/layout/IncreasingArrowsProcess"/>
    <dgm:cxn modelId="{9D9E25B9-502A-4EA7-9E44-DA058C153FB1}" type="presParOf" srcId="{AAE2769B-F128-4029-9276-5977704B8C0D}" destId="{60333736-7FC7-464B-8795-9233EB6C749E}" srcOrd="3" destOrd="0" presId="urn:microsoft.com/office/officeart/2009/3/layout/IncreasingArrowsProcess"/>
    <dgm:cxn modelId="{890091C3-20E1-475D-A3D2-12F519586E66}" type="presParOf" srcId="{AAE2769B-F128-4029-9276-5977704B8C0D}" destId="{F709A86A-E82C-4F75-95E5-B2210AD8A1F4}" srcOrd="4" destOrd="0" presId="urn:microsoft.com/office/officeart/2009/3/layout/IncreasingArrowsProcess"/>
    <dgm:cxn modelId="{08C37EE9-F993-4F79-A44B-BEDE54A571E0}" type="presParOf" srcId="{AAE2769B-F128-4029-9276-5977704B8C0D}" destId="{EF9C5B57-C4AD-4BF5-988A-6FEB457518A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41C19-24AA-4DFC-BE2E-CC987A2BA859}">
      <dsp:nvSpPr>
        <dsp:cNvPr id="0" name=""/>
        <dsp:cNvSpPr/>
      </dsp:nvSpPr>
      <dsp:spPr>
        <a:xfrm>
          <a:off x="32399" y="128313"/>
          <a:ext cx="11172405"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8307"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Engineering</a:t>
          </a:r>
        </a:p>
      </dsp:txBody>
      <dsp:txXfrm>
        <a:off x="32399" y="535095"/>
        <a:ext cx="10765623" cy="813563"/>
      </dsp:txXfrm>
    </dsp:sp>
    <dsp:sp modelId="{FE07080D-28B5-4666-A61D-6DA0A88718B2}">
      <dsp:nvSpPr>
        <dsp:cNvPr id="0" name=""/>
        <dsp:cNvSpPr/>
      </dsp:nvSpPr>
      <dsp:spPr>
        <a:xfrm>
          <a:off x="32399" y="1383063"/>
          <a:ext cx="3441100" cy="3134447"/>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rPr>
            <a:t>Reduce heat stress factors</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Reduce WBGT</a:t>
          </a:r>
        </a:p>
        <a:p>
          <a:pPr lvl="0" algn="l" defTabSz="444500">
            <a:lnSpc>
              <a:spcPct val="90000"/>
            </a:lnSpc>
            <a:spcBef>
              <a:spcPct val="0"/>
            </a:spcBef>
            <a:spcAft>
              <a:spcPct val="35000"/>
            </a:spcAft>
          </a:pPr>
          <a:endParaRPr lang="en-US" sz="1000" kern="1200" dirty="0">
            <a:solidFill>
              <a:schemeClr val="tx1"/>
            </a:solidFill>
          </a:endParaRPr>
        </a:p>
        <a:p>
          <a:pPr lvl="0" algn="l" defTabSz="444500">
            <a:lnSpc>
              <a:spcPct val="90000"/>
            </a:lnSpc>
            <a:spcBef>
              <a:spcPct val="0"/>
            </a:spcBef>
            <a:spcAft>
              <a:spcPct val="35000"/>
            </a:spcAft>
          </a:pPr>
          <a:r>
            <a:rPr lang="en-US" sz="2400" kern="1200" dirty="0">
              <a:solidFill>
                <a:schemeClr val="tx1"/>
              </a:solidFill>
            </a:rPr>
            <a:t>Use tools &amp; equipment to reduce physical exertion</a:t>
          </a:r>
        </a:p>
      </dsp:txBody>
      <dsp:txXfrm>
        <a:off x="32399" y="1383063"/>
        <a:ext cx="3441100" cy="3134447"/>
      </dsp:txXfrm>
    </dsp:sp>
    <dsp:sp modelId="{7B639669-BD4B-4C6C-9EBA-5167E9585D46}">
      <dsp:nvSpPr>
        <dsp:cNvPr id="0" name=""/>
        <dsp:cNvSpPr/>
      </dsp:nvSpPr>
      <dsp:spPr>
        <a:xfrm>
          <a:off x="3473500" y="670689"/>
          <a:ext cx="7731304"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8307"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Administrative</a:t>
          </a:r>
        </a:p>
      </dsp:txBody>
      <dsp:txXfrm>
        <a:off x="3473500" y="1077471"/>
        <a:ext cx="7324522" cy="813563"/>
      </dsp:txXfrm>
    </dsp:sp>
    <dsp:sp modelId="{60333736-7FC7-464B-8795-9233EB6C749E}">
      <dsp:nvSpPr>
        <dsp:cNvPr id="0" name=""/>
        <dsp:cNvSpPr/>
      </dsp:nvSpPr>
      <dsp:spPr>
        <a:xfrm>
          <a:off x="3473500" y="1925439"/>
          <a:ext cx="3441100" cy="3134447"/>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rPr>
            <a:t>Acclimate workers</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Adjust work schedule</a:t>
          </a:r>
        </a:p>
        <a:p>
          <a:pPr lvl="0" algn="l" defTabSz="466725">
            <a:lnSpc>
              <a:spcPct val="90000"/>
            </a:lnSpc>
            <a:spcBef>
              <a:spcPct val="0"/>
            </a:spcBef>
            <a:spcAft>
              <a:spcPct val="35000"/>
            </a:spcAft>
          </a:pPr>
          <a:endParaRPr lang="en-US" sz="1050" kern="1200" dirty="0">
            <a:solidFill>
              <a:schemeClr val="tx1"/>
            </a:solidFill>
          </a:endParaRPr>
        </a:p>
        <a:p>
          <a:pPr lvl="0" algn="l" defTabSz="466725">
            <a:lnSpc>
              <a:spcPct val="90000"/>
            </a:lnSpc>
            <a:spcBef>
              <a:spcPct val="0"/>
            </a:spcBef>
            <a:spcAft>
              <a:spcPct val="35000"/>
            </a:spcAft>
          </a:pPr>
          <a:r>
            <a:rPr lang="en-US" sz="2400" kern="1200" dirty="0">
              <a:solidFill>
                <a:schemeClr val="tx1"/>
              </a:solidFill>
            </a:rPr>
            <a:t>Rest, water &amp; shade</a:t>
          </a:r>
        </a:p>
        <a:p>
          <a:pPr lvl="0" algn="l" defTabSz="466725">
            <a:lnSpc>
              <a:spcPct val="90000"/>
            </a:lnSpc>
            <a:spcBef>
              <a:spcPct val="0"/>
            </a:spcBef>
            <a:spcAft>
              <a:spcPct val="35000"/>
            </a:spcAft>
          </a:pPr>
          <a:endParaRPr lang="en-US" sz="105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Training</a:t>
          </a:r>
        </a:p>
      </dsp:txBody>
      <dsp:txXfrm>
        <a:off x="3473500" y="1925439"/>
        <a:ext cx="3441100" cy="3134447"/>
      </dsp:txXfrm>
    </dsp:sp>
    <dsp:sp modelId="{F709A86A-E82C-4F75-95E5-B2210AD8A1F4}">
      <dsp:nvSpPr>
        <dsp:cNvPr id="0" name=""/>
        <dsp:cNvSpPr/>
      </dsp:nvSpPr>
      <dsp:spPr>
        <a:xfrm>
          <a:off x="6914601" y="1213065"/>
          <a:ext cx="4290203"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58307"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rPr>
            <a:t>Clothing &amp; Equipment</a:t>
          </a:r>
        </a:p>
      </dsp:txBody>
      <dsp:txXfrm>
        <a:off x="6914601" y="1619847"/>
        <a:ext cx="3883421" cy="813563"/>
      </dsp:txXfrm>
    </dsp:sp>
    <dsp:sp modelId="{EF9C5B57-C4AD-4BF5-988A-6FEB457518AB}">
      <dsp:nvSpPr>
        <dsp:cNvPr id="0" name=""/>
        <dsp:cNvSpPr/>
      </dsp:nvSpPr>
      <dsp:spPr>
        <a:xfrm>
          <a:off x="6914601" y="2467815"/>
          <a:ext cx="3441100" cy="3088574"/>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rPr>
            <a:t>Adjust clothing layers</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Light colored or reflective clothing</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Cooling vests and clothing</a:t>
          </a:r>
        </a:p>
      </dsp:txBody>
      <dsp:txXfrm>
        <a:off x="6914601" y="2467815"/>
        <a:ext cx="3441100" cy="308857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64D537D7-A936-4FE3-84A4-9CF416E09E38}" type="datetimeFigureOut">
              <a:rPr lang="en-US" smtClean="0"/>
              <a:t>7/8/2021</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3543C654-D3F9-4ADD-B870-B718449DBBF8}" type="slidenum">
              <a:rPr lang="en-US" smtClean="0"/>
              <a:t>‹#›</a:t>
            </a:fld>
            <a:endParaRPr lang="en-US" dirty="0"/>
          </a:p>
        </p:txBody>
      </p:sp>
    </p:spTree>
    <p:extLst>
      <p:ext uri="{BB962C8B-B14F-4D97-AF65-F5344CB8AC3E}">
        <p14:creationId xmlns:p14="http://schemas.microsoft.com/office/powerpoint/2010/main" val="15619417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4310CA2-D3F9-44C5-B5A2-C35782AC4957}" type="datetimeFigureOut">
              <a:rPr lang="en-US" smtClean="0"/>
              <a:t>7/8/2021</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65F8F0B-EEC2-45DC-9C6C-7A5667E543B1}" type="slidenum">
              <a:rPr lang="en-US" smtClean="0"/>
              <a:t>‹#›</a:t>
            </a:fld>
            <a:endParaRPr lang="en-US" dirty="0"/>
          </a:p>
        </p:txBody>
      </p:sp>
    </p:spTree>
    <p:extLst>
      <p:ext uri="{BB962C8B-B14F-4D97-AF65-F5344CB8AC3E}">
        <p14:creationId xmlns:p14="http://schemas.microsoft.com/office/powerpoint/2010/main" val="2136790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p>
          <a:p>
            <a:endParaRPr lang="en-US" dirty="0"/>
          </a:p>
          <a:p>
            <a:r>
              <a:rPr lang="en-US" dirty="0"/>
              <a:t>Ask</a:t>
            </a:r>
            <a:r>
              <a:rPr lang="en-US" baseline="0" dirty="0"/>
              <a:t> about the type work they do and what projects they are working on.</a:t>
            </a:r>
          </a:p>
          <a:p>
            <a:endParaRPr lang="en-US" baseline="0" dirty="0"/>
          </a:p>
          <a:p>
            <a:r>
              <a:rPr lang="en-US" dirty="0"/>
              <a:t>Tell a joke.</a:t>
            </a:r>
          </a:p>
        </p:txBody>
      </p:sp>
    </p:spTree>
    <p:extLst>
      <p:ext uri="{BB962C8B-B14F-4D97-AF65-F5344CB8AC3E}">
        <p14:creationId xmlns:p14="http://schemas.microsoft.com/office/powerpoint/2010/main" val="25156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Tree>
    <p:extLst>
      <p:ext uri="{BB962C8B-B14F-4D97-AF65-F5344CB8AC3E}">
        <p14:creationId xmlns:p14="http://schemas.microsoft.com/office/powerpoint/2010/main" val="424202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put name on test.</a:t>
            </a:r>
          </a:p>
          <a:p>
            <a:endParaRPr lang="en-US" dirty="0"/>
          </a:p>
          <a:p>
            <a:r>
              <a:rPr lang="en-US" dirty="0"/>
              <a:t>Read</a:t>
            </a:r>
            <a:r>
              <a:rPr lang="en-US" baseline="0" dirty="0"/>
              <a:t> the questions and answer choices out loud.</a:t>
            </a:r>
          </a:p>
          <a:p>
            <a:endParaRPr lang="en-US" dirty="0"/>
          </a:p>
        </p:txBody>
      </p:sp>
    </p:spTree>
    <p:extLst>
      <p:ext uri="{BB962C8B-B14F-4D97-AF65-F5344CB8AC3E}">
        <p14:creationId xmlns:p14="http://schemas.microsoft.com/office/powerpoint/2010/main" val="268762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endParaRPr lang="en-US" dirty="0"/>
          </a:p>
          <a:p>
            <a:r>
              <a:rPr lang="en-US" dirty="0"/>
              <a:t>1. </a:t>
            </a:r>
          </a:p>
        </p:txBody>
      </p:sp>
    </p:spTree>
    <p:extLst>
      <p:ext uri="{BB962C8B-B14F-4D97-AF65-F5344CB8AC3E}">
        <p14:creationId xmlns:p14="http://schemas.microsoft.com/office/powerpoint/2010/main" val="2317267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 around room and ask for reasons.</a:t>
            </a:r>
            <a:endParaRPr lang="en-US" dirty="0"/>
          </a:p>
        </p:txBody>
      </p:sp>
    </p:spTree>
    <p:extLst>
      <p:ext uri="{BB962C8B-B14F-4D97-AF65-F5344CB8AC3E}">
        <p14:creationId xmlns:p14="http://schemas.microsoft.com/office/powerpoint/2010/main" val="229973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7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61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3955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43B645-F37C-4E83-8334-E1FA124276D2}"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7" name="Picture 2" descr="Image result for uhcl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979" y="3602038"/>
            <a:ext cx="2306584" cy="311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5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159F0-C31C-4F4A-BE7D-A800FD1BB4B8}"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2042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779C1-8280-4CE1-A75C-AC131160D406}"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22243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9869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8C0C05-2B03-4B0E-AFB6-0A8F48172BC6}"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41036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81400" y="1709738"/>
            <a:ext cx="77660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581400" y="4589463"/>
            <a:ext cx="7766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8BF254-EC52-4ADB-BC52-20088B799325}"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8" name="Picture 2" descr="Image result for uhcl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085" y="2305385"/>
            <a:ext cx="2332161" cy="315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7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427" y="258841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68819-C448-4064-83FE-BB06F0CC9DF8}" type="datetime1">
              <a:rPr lang="en-US" smtClean="0"/>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18996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0911D-4B36-4CD5-91A4-FD15C7D1659B}" type="datetime1">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5712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051BA-D4DA-4B35-92B9-4E8F60CDE297}" type="datetime1">
              <a:rPr lang="en-US" smtClean="0"/>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73240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8678C-B718-4DF9-B22B-B4D4E1D989BD}"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34681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5F1B7-12C3-47AC-A3CF-8FB102274D50}"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67575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1152F-0EC4-4632-B365-4684B6BCB365}" type="datetime1">
              <a:rPr lang="en-US" smtClean="0"/>
              <a:t>7/8/2021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CF647-FFA8-4746-8751-12D81B3E278F}" type="slidenum">
              <a:rPr lang="en-US" smtClean="0"/>
              <a:t>‹#›</a:t>
            </a:fld>
            <a:endParaRPr lang="en-US" dirty="0"/>
          </a:p>
        </p:txBody>
      </p:sp>
    </p:spTree>
    <p:extLst>
      <p:ext uri="{BB962C8B-B14F-4D97-AF65-F5344CB8AC3E}">
        <p14:creationId xmlns:p14="http://schemas.microsoft.com/office/powerpoint/2010/main" val="155447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Kr2ouLj1oW0"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dshs.texas.gov/chs/vstat/Hotcolddths/hotcolddths.shtm"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s://www.youtube.com/watch?v=cR6FA5w8A1o" TargetMode="Externa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houstontx.gov/health/Epidemiology/Heat_report_2016_0615.pdf"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0" y="1220342"/>
            <a:ext cx="7766050" cy="1587254"/>
          </a:xfrm>
        </p:spPr>
        <p:txBody>
          <a:bodyPr>
            <a:normAutofit/>
          </a:bodyPr>
          <a:lstStyle/>
          <a:p>
            <a:r>
              <a:rPr lang="en-US" sz="4800" b="1" dirty="0"/>
              <a:t>Heat-Illness Prevention</a:t>
            </a:r>
          </a:p>
        </p:txBody>
      </p:sp>
      <p:sp>
        <p:nvSpPr>
          <p:cNvPr id="3" name="Content Placeholder 2"/>
          <p:cNvSpPr>
            <a:spLocks noGrp="1"/>
          </p:cNvSpPr>
          <p:nvPr>
            <p:ph type="body" idx="1"/>
          </p:nvPr>
        </p:nvSpPr>
        <p:spPr>
          <a:xfrm>
            <a:off x="3581400" y="3026535"/>
            <a:ext cx="7766050" cy="3063115"/>
          </a:xfrm>
        </p:spPr>
        <p:txBody>
          <a:bodyPr>
            <a:normAutofit/>
          </a:bodyPr>
          <a:lstStyle/>
          <a:p>
            <a:r>
              <a:rPr lang="en-US" dirty="0">
                <a:solidFill>
                  <a:schemeClr val="tx1"/>
                </a:solidFill>
              </a:rPr>
              <a:t>This material was produced under grant number SH-05032-SH8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endParaRPr lang="en-US" b="1" dirty="0">
              <a:solidFill>
                <a:schemeClr val="tx1"/>
              </a:solidFill>
            </a:endParaRPr>
          </a:p>
        </p:txBody>
      </p:sp>
    </p:spTree>
    <p:extLst>
      <p:ext uri="{BB962C8B-B14F-4D97-AF65-F5344CB8AC3E}">
        <p14:creationId xmlns:p14="http://schemas.microsoft.com/office/powerpoint/2010/main" val="24543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2" y="220746"/>
            <a:ext cx="11145253" cy="1831144"/>
          </a:xfrm>
        </p:spPr>
        <p:txBody>
          <a:bodyPr>
            <a:noAutofit/>
          </a:bodyPr>
          <a:lstStyle/>
          <a:p>
            <a:r>
              <a:rPr lang="en-US" sz="5400" b="1" dirty="0"/>
              <a:t>#1: The number one reason why we all need to look after each other on the job</a:t>
            </a:r>
          </a:p>
        </p:txBody>
      </p:sp>
      <p:sp>
        <p:nvSpPr>
          <p:cNvPr id="3" name="Content Placeholder 2"/>
          <p:cNvSpPr>
            <a:spLocks noGrp="1"/>
          </p:cNvSpPr>
          <p:nvPr>
            <p:ph sz="half" idx="1"/>
          </p:nvPr>
        </p:nvSpPr>
        <p:spPr>
          <a:xfrm>
            <a:off x="405061" y="2476591"/>
            <a:ext cx="5851359" cy="2589377"/>
          </a:xfrm>
        </p:spPr>
        <p:txBody>
          <a:bodyPr>
            <a:normAutofit/>
          </a:bodyPr>
          <a:lstStyle/>
          <a:p>
            <a:pPr marL="0" indent="0">
              <a:buNone/>
            </a:pPr>
            <a:r>
              <a:rPr lang="en-US" sz="4800" dirty="0"/>
              <a:t>We all deserve to go home safe to our family and friends </a:t>
            </a:r>
          </a:p>
        </p:txBody>
      </p:sp>
      <p:pic>
        <p:nvPicPr>
          <p:cNvPr id="7" name="Content Placeholder 6" descr="Photo of children (source: CDC)" title="CDC Childre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857372" y="2323145"/>
            <a:ext cx="6231713" cy="3512171"/>
          </a:xfrm>
        </p:spPr>
      </p:pic>
      <p:sp>
        <p:nvSpPr>
          <p:cNvPr id="5" name="Footer Placeholder 3">
            <a:extLst>
              <a:ext uri="{FF2B5EF4-FFF2-40B4-BE49-F238E27FC236}">
                <a16:creationId xmlns:a16="http://schemas.microsoft.com/office/drawing/2014/main" id="{47B94E84-1EE0-47E0-9169-2CA2C0DF7114}"/>
              </a:ext>
            </a:extLst>
          </p:cNvPr>
          <p:cNvSpPr>
            <a:spLocks noGrp="1"/>
          </p:cNvSpPr>
          <p:nvPr>
            <p:ph type="ftr" sz="quarter" idx="11"/>
          </p:nvPr>
        </p:nvSpPr>
        <p:spPr>
          <a:xfrm>
            <a:off x="6067930" y="6037427"/>
            <a:ext cx="5810596" cy="365125"/>
          </a:xfrm>
        </p:spPr>
        <p:txBody>
          <a:bodyPr/>
          <a:lstStyle/>
          <a:p>
            <a:pPr algn="l"/>
            <a:r>
              <a:rPr lang="en-US" sz="1800" dirty="0">
                <a:solidFill>
                  <a:schemeClr val="tx1"/>
                </a:solidFill>
              </a:rPr>
              <a:t>Children</a:t>
            </a:r>
          </a:p>
          <a:p>
            <a:pPr algn="l"/>
            <a:r>
              <a:rPr lang="en-US" sz="1800" dirty="0">
                <a:solidFill>
                  <a:schemeClr val="tx1"/>
                </a:solidFill>
              </a:rPr>
              <a:t>Source: Centers for Disease Prevention and Control (CDC)</a:t>
            </a:r>
          </a:p>
        </p:txBody>
      </p:sp>
    </p:spTree>
    <p:extLst>
      <p:ext uri="{BB962C8B-B14F-4D97-AF65-F5344CB8AC3E}">
        <p14:creationId xmlns:p14="http://schemas.microsoft.com/office/powerpoint/2010/main" val="106413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OSHA Video on Heat Stress"/>
          <p:cNvSpPr>
            <a:spLocks noGrp="1"/>
          </p:cNvSpPr>
          <p:nvPr>
            <p:ph type="title"/>
          </p:nvPr>
        </p:nvSpPr>
        <p:spPr/>
        <p:txBody>
          <a:bodyPr/>
          <a:lstStyle/>
          <a:p>
            <a:r>
              <a:rPr lang="en-US" dirty="0"/>
              <a:t>OSHA Video on Heat Stress</a:t>
            </a:r>
          </a:p>
        </p:txBody>
      </p:sp>
      <p:sp>
        <p:nvSpPr>
          <p:cNvPr id="3" name="Content Placeholder 2"/>
          <p:cNvSpPr>
            <a:spLocks noGrp="1"/>
          </p:cNvSpPr>
          <p:nvPr>
            <p:ph sz="half" idx="1"/>
          </p:nvPr>
        </p:nvSpPr>
        <p:spPr>
          <a:xfrm>
            <a:off x="838200" y="1690688"/>
            <a:ext cx="10171545" cy="1305502"/>
          </a:xfrm>
        </p:spPr>
        <p:txBody>
          <a:bodyPr>
            <a:normAutofit/>
          </a:bodyPr>
          <a:lstStyle/>
          <a:p>
            <a:pPr marL="0" indent="0">
              <a:buNone/>
            </a:pPr>
            <a:r>
              <a:rPr lang="en-US" dirty="0"/>
              <a:t>OSHA Heat Illness Prevention Campaign</a:t>
            </a:r>
          </a:p>
          <a:p>
            <a:pPr marL="0" indent="0">
              <a:buNone/>
            </a:pPr>
            <a:r>
              <a:rPr lang="en-US" dirty="0">
                <a:hlinkClick r:id="rId2" tooltip="OSHA Video on Heat Stress"/>
              </a:rPr>
              <a:t>OSHA Video on Heat Stress</a:t>
            </a:r>
            <a:endParaRPr lang="en-US" dirty="0"/>
          </a:p>
          <a:p>
            <a:pPr marL="0" indent="0">
              <a:buNone/>
            </a:pPr>
            <a:endParaRPr lang="en-US" dirty="0"/>
          </a:p>
        </p:txBody>
      </p:sp>
      <p:pic>
        <p:nvPicPr>
          <p:cNvPr id="8" name="Content Placeholder 7" descr="OSHA Video on Heat Stress" title="OSHA Video on Heat Stres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554818" y="3198132"/>
            <a:ext cx="5082363" cy="2862470"/>
          </a:xfrm>
        </p:spPr>
      </p:pic>
    </p:spTree>
    <p:extLst>
      <p:ext uri="{BB962C8B-B14F-4D97-AF65-F5344CB8AC3E}">
        <p14:creationId xmlns:p14="http://schemas.microsoft.com/office/powerpoint/2010/main" val="78596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461085" y="1625517"/>
            <a:ext cx="8522368" cy="2852737"/>
          </a:xfrm>
        </p:spPr>
        <p:txBody>
          <a:bodyPr>
            <a:noAutofit/>
          </a:bodyPr>
          <a:lstStyle/>
          <a:p>
            <a:r>
              <a:rPr lang="en-US" sz="5400" b="1" dirty="0"/>
              <a:t>Section 2:</a:t>
            </a:r>
            <a:br>
              <a:rPr lang="en-US" sz="5400" b="1" dirty="0"/>
            </a:br>
            <a:r>
              <a:rPr lang="en-US" sz="5400" b="1" dirty="0"/>
              <a:t>Heat-Illness Prevention Plan</a:t>
            </a:r>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150365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6"/>
            <a:ext cx="10515600" cy="872548"/>
          </a:xfrm>
        </p:spPr>
        <p:txBody>
          <a:bodyPr>
            <a:normAutofit/>
          </a:bodyPr>
          <a:lstStyle/>
          <a:p>
            <a:r>
              <a:rPr lang="en-US" b="1" dirty="0"/>
              <a:t>Elements Heat-Illness Prevention Plan</a:t>
            </a:r>
            <a:endParaRPr lang="en-US" dirty="0"/>
          </a:p>
        </p:txBody>
      </p:sp>
      <p:sp>
        <p:nvSpPr>
          <p:cNvPr id="6" name="Content Placeholder 5"/>
          <p:cNvSpPr>
            <a:spLocks noGrp="1"/>
          </p:cNvSpPr>
          <p:nvPr>
            <p:ph sz="half" idx="2"/>
          </p:nvPr>
        </p:nvSpPr>
        <p:spPr>
          <a:xfrm>
            <a:off x="839787" y="1681164"/>
            <a:ext cx="7202525" cy="4508500"/>
          </a:xfrm>
        </p:spPr>
        <p:txBody>
          <a:bodyPr>
            <a:normAutofit/>
          </a:bodyPr>
          <a:lstStyle/>
          <a:p>
            <a:pPr marL="514350" lvl="0" indent="-514350">
              <a:buFont typeface="+mj-lt"/>
              <a:buAutoNum type="arabicPeriod"/>
            </a:pPr>
            <a:r>
              <a:rPr lang="en-US" sz="3600" dirty="0"/>
              <a:t>Training</a:t>
            </a:r>
          </a:p>
          <a:p>
            <a:pPr marL="514350" lvl="0" indent="-514350">
              <a:buFont typeface="+mj-lt"/>
              <a:buAutoNum type="arabicPeriod"/>
            </a:pPr>
            <a:r>
              <a:rPr lang="en-US" sz="3600" dirty="0"/>
              <a:t>Monitoring weather</a:t>
            </a:r>
          </a:p>
          <a:p>
            <a:pPr marL="514350" lvl="0" indent="-514350">
              <a:buFont typeface="+mj-lt"/>
              <a:buAutoNum type="arabicPeriod"/>
            </a:pPr>
            <a:r>
              <a:rPr lang="en-US" sz="3600" dirty="0"/>
              <a:t>Assess Heat-related hazards</a:t>
            </a:r>
          </a:p>
          <a:p>
            <a:pPr marL="514350" lvl="0" indent="-514350">
              <a:buFont typeface="+mj-lt"/>
              <a:buAutoNum type="arabicPeriod"/>
            </a:pPr>
            <a:r>
              <a:rPr lang="en-US" sz="3600" dirty="0"/>
              <a:t>Heat-Illness Prevention Strategies</a:t>
            </a:r>
          </a:p>
          <a:p>
            <a:pPr marL="514350" lvl="0" indent="-514350">
              <a:buFont typeface="+mj-lt"/>
              <a:buAutoNum type="arabicPeriod"/>
            </a:pPr>
            <a:r>
              <a:rPr lang="en-US" sz="3600" dirty="0"/>
              <a:t>Emergency Preparedness</a:t>
            </a:r>
          </a:p>
        </p:txBody>
      </p:sp>
      <p:sp>
        <p:nvSpPr>
          <p:cNvPr id="7" name="Text Placeholder 6"/>
          <p:cNvSpPr>
            <a:spLocks noGrp="1"/>
          </p:cNvSpPr>
          <p:nvPr>
            <p:ph type="body" sz="quarter" idx="3"/>
          </p:nvPr>
        </p:nvSpPr>
        <p:spPr>
          <a:xfrm>
            <a:off x="8835529" y="5629755"/>
            <a:ext cx="2379642" cy="566106"/>
          </a:xfrm>
        </p:spPr>
        <p:txBody>
          <a:bodyPr>
            <a:normAutofit/>
          </a:bodyPr>
          <a:lstStyle/>
          <a:p>
            <a:pPr algn="ctr"/>
            <a:r>
              <a:rPr lang="en-US" dirty="0"/>
              <a:t>Plan (Clipart)</a:t>
            </a:r>
          </a:p>
        </p:txBody>
      </p:sp>
      <p:pic>
        <p:nvPicPr>
          <p:cNvPr id="2" name="Content Placeholder 1" descr="clipart of plan" title="clipart of plan"/>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879361" y="1539637"/>
            <a:ext cx="3970486" cy="3970486"/>
          </a:xfrm>
        </p:spPr>
      </p:pic>
    </p:spTree>
    <p:extLst>
      <p:ext uri="{BB962C8B-B14F-4D97-AF65-F5344CB8AC3E}">
        <p14:creationId xmlns:p14="http://schemas.microsoft.com/office/powerpoint/2010/main" val="6603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fontScale="90000"/>
          </a:bodyPr>
          <a:lstStyle/>
          <a:p>
            <a:r>
              <a:rPr lang="en-US" dirty="0"/>
              <a:t>Purpose and Scope</a:t>
            </a:r>
          </a:p>
        </p:txBody>
      </p:sp>
      <p:sp>
        <p:nvSpPr>
          <p:cNvPr id="3" name="Content Placeholder 2"/>
          <p:cNvSpPr>
            <a:spLocks noGrp="1"/>
          </p:cNvSpPr>
          <p:nvPr>
            <p:ph sz="half" idx="1"/>
          </p:nvPr>
        </p:nvSpPr>
        <p:spPr>
          <a:xfrm>
            <a:off x="1209963" y="1376218"/>
            <a:ext cx="10573761" cy="5327722"/>
          </a:xfrm>
        </p:spPr>
        <p:txBody>
          <a:bodyPr>
            <a:normAutofit/>
          </a:bodyPr>
          <a:lstStyle/>
          <a:p>
            <a:pPr marL="0" indent="0">
              <a:buNone/>
            </a:pPr>
            <a:r>
              <a:rPr lang="en-US" b="1" dirty="0"/>
              <a:t>Purpose</a:t>
            </a:r>
          </a:p>
          <a:p>
            <a:pPr marL="0" indent="0">
              <a:buNone/>
            </a:pPr>
            <a:r>
              <a:rPr lang="en-US" dirty="0"/>
              <a:t>This heat-illness prevention plan was developed to provide supervisors and workers with the training and tools to help protect them from heat-related exposures and illnesses.</a:t>
            </a:r>
          </a:p>
          <a:p>
            <a:pPr marL="0" indent="0">
              <a:buNone/>
            </a:pPr>
            <a:endParaRPr lang="en-US" sz="1100" dirty="0"/>
          </a:p>
          <a:p>
            <a:pPr marL="0" indent="0">
              <a:buNone/>
            </a:pPr>
            <a:r>
              <a:rPr lang="en-US" b="1" dirty="0"/>
              <a:t>Scope</a:t>
            </a:r>
          </a:p>
          <a:p>
            <a:pPr marL="0" indent="0">
              <a:buNone/>
            </a:pPr>
            <a:r>
              <a:rPr lang="en-US" dirty="0"/>
              <a:t>Each work site and job task can be unique and contain a number of heat stress hazards that must be addressed prior to the beginning work and during work activities.  Supervisors and workers are responsible for assessing these hazards and taking necessary corrective actions to reduce heat-related illnesses.</a:t>
            </a:r>
          </a:p>
          <a:p>
            <a:pPr marL="0" indent="0">
              <a:buNone/>
            </a:pPr>
            <a:endParaRPr lang="en-US" dirty="0"/>
          </a:p>
        </p:txBody>
      </p:sp>
      <p:sp>
        <p:nvSpPr>
          <p:cNvPr id="5" name="Text Placeholder 4"/>
          <p:cNvSpPr>
            <a:spLocks noGrp="1"/>
          </p:cNvSpPr>
          <p:nvPr>
            <p:ph type="body" sz="quarter" idx="13"/>
          </p:nvPr>
        </p:nvSpPr>
        <p:spPr>
          <a:xfrm>
            <a:off x="8880186" y="6381677"/>
            <a:ext cx="2903538" cy="322263"/>
          </a:xfrm>
        </p:spPr>
        <p:txBody>
          <a:bodyPr>
            <a:normAutofit fontScale="70000" lnSpcReduction="20000"/>
          </a:bodyPr>
          <a:lstStyle/>
          <a:p>
            <a:endParaRPr lang="en-US" dirty="0"/>
          </a:p>
        </p:txBody>
      </p:sp>
    </p:spTree>
    <p:extLst>
      <p:ext uri="{BB962C8B-B14F-4D97-AF65-F5344CB8AC3E}">
        <p14:creationId xmlns:p14="http://schemas.microsoft.com/office/powerpoint/2010/main" val="286937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154322"/>
            <a:ext cx="10515600" cy="1325563"/>
          </a:xfrm>
        </p:spPr>
        <p:txBody>
          <a:bodyPr>
            <a:normAutofit fontScale="90000"/>
          </a:bodyPr>
          <a:lstStyle/>
          <a:p>
            <a:r>
              <a:rPr lang="en-US" sz="5400" b="1" dirty="0"/>
              <a:t>Employee Training and Responsibilities</a:t>
            </a:r>
          </a:p>
        </p:txBody>
      </p:sp>
      <p:sp>
        <p:nvSpPr>
          <p:cNvPr id="3" name="Content Placeholder 2"/>
          <p:cNvSpPr>
            <a:spLocks noGrp="1"/>
          </p:cNvSpPr>
          <p:nvPr>
            <p:ph sz="half" idx="1"/>
          </p:nvPr>
        </p:nvSpPr>
        <p:spPr>
          <a:xfrm>
            <a:off x="995214" y="1405997"/>
            <a:ext cx="6466290" cy="4563468"/>
          </a:xfrm>
        </p:spPr>
        <p:txBody>
          <a:bodyPr>
            <a:noAutofit/>
          </a:bodyPr>
          <a:lstStyle/>
          <a:p>
            <a:r>
              <a:rPr lang="en-US" sz="3600" dirty="0"/>
              <a:t>Each employee trained on procedures and will strictly adhere to them except when doing so would expose them to a greater hazard</a:t>
            </a:r>
          </a:p>
          <a:p>
            <a:pPr marL="2286000" lvl="5" indent="0">
              <a:buNone/>
            </a:pPr>
            <a:endParaRPr lang="en-US" sz="2400" dirty="0"/>
          </a:p>
          <a:p>
            <a:r>
              <a:rPr lang="en-US" sz="3600" dirty="0"/>
              <a:t>Employees are to notify their supervisor of a concern and have the concern addressed before proceeding</a:t>
            </a:r>
          </a:p>
        </p:txBody>
      </p:sp>
      <p:sp>
        <p:nvSpPr>
          <p:cNvPr id="4" name="Footer Placeholder 3">
            <a:extLst>
              <a:ext uri="{FF2B5EF4-FFF2-40B4-BE49-F238E27FC236}">
                <a16:creationId xmlns:a16="http://schemas.microsoft.com/office/drawing/2014/main" id="{6E5E39CB-82D4-4178-A755-ADC29830F556}"/>
              </a:ext>
            </a:extLst>
          </p:cNvPr>
          <p:cNvSpPr>
            <a:spLocks noGrp="1"/>
          </p:cNvSpPr>
          <p:nvPr>
            <p:ph type="ftr" sz="quarter" idx="11"/>
          </p:nvPr>
        </p:nvSpPr>
        <p:spPr>
          <a:xfrm>
            <a:off x="8347455" y="4152749"/>
            <a:ext cx="3071870" cy="365125"/>
          </a:xfrm>
        </p:spPr>
        <p:txBody>
          <a:bodyPr/>
          <a:lstStyle/>
          <a:p>
            <a:r>
              <a:rPr lang="en-US" sz="1800" dirty="0">
                <a:solidFill>
                  <a:schemeClr val="tx1"/>
                </a:solidFill>
              </a:rPr>
              <a:t>Source: Cal OSHA</a:t>
            </a:r>
          </a:p>
        </p:txBody>
      </p:sp>
      <p:pic>
        <p:nvPicPr>
          <p:cNvPr id="5" name="Content Placeholder 4" descr="Safety meeting" title="Safety meetin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901960" y="1405997"/>
            <a:ext cx="3962861" cy="2596356"/>
          </a:xfrm>
        </p:spPr>
      </p:pic>
    </p:spTree>
    <p:extLst>
      <p:ext uri="{BB962C8B-B14F-4D97-AF65-F5344CB8AC3E}">
        <p14:creationId xmlns:p14="http://schemas.microsoft.com/office/powerpoint/2010/main" val="302458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3:</a:t>
            </a:r>
            <a:br>
              <a:rPr lang="en-US" b="1" dirty="0"/>
            </a:br>
            <a:r>
              <a:rPr lang="en-US" b="1" dirty="0"/>
              <a:t>Training on Heat-Illness Prevention</a:t>
            </a:r>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272061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isk factors of heat-related illness" title="Risk factors of heat-related illness"/>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5879592" y="100966"/>
            <a:ext cx="6194895" cy="6088698"/>
          </a:xfrm>
        </p:spPr>
      </p:pic>
      <p:sp>
        <p:nvSpPr>
          <p:cNvPr id="2" name="Title 1"/>
          <p:cNvSpPr>
            <a:spLocks noGrp="1"/>
          </p:cNvSpPr>
          <p:nvPr>
            <p:ph type="title"/>
          </p:nvPr>
        </p:nvSpPr>
        <p:spPr>
          <a:xfrm>
            <a:off x="839788" y="365125"/>
            <a:ext cx="5661596" cy="1325563"/>
          </a:xfrm>
        </p:spPr>
        <p:txBody>
          <a:bodyPr>
            <a:normAutofit/>
          </a:bodyPr>
          <a:lstStyle/>
          <a:p>
            <a:r>
              <a:rPr lang="en-US" sz="4000" b="1" dirty="0"/>
              <a:t>Risk Factors for Heat Stress</a:t>
            </a:r>
            <a:br>
              <a:rPr lang="en-US" sz="4000" b="1" dirty="0"/>
            </a:br>
            <a:r>
              <a:rPr lang="en-US" sz="4000" i="1" dirty="0"/>
              <a:t>Environmental risk factors</a:t>
            </a:r>
            <a:endParaRPr lang="en-US" sz="4000" dirty="0"/>
          </a:p>
        </p:txBody>
      </p:sp>
      <p:sp>
        <p:nvSpPr>
          <p:cNvPr id="4" name="Content Placeholder 3"/>
          <p:cNvSpPr>
            <a:spLocks noGrp="1"/>
          </p:cNvSpPr>
          <p:nvPr>
            <p:ph sz="half" idx="2"/>
          </p:nvPr>
        </p:nvSpPr>
        <p:spPr>
          <a:xfrm>
            <a:off x="839789" y="2041236"/>
            <a:ext cx="4774628" cy="4148427"/>
          </a:xfrm>
        </p:spPr>
        <p:txBody>
          <a:bodyPr>
            <a:normAutofit/>
          </a:bodyPr>
          <a:lstStyle/>
          <a:p>
            <a:pPr marL="514350" lvl="0" indent="-514350">
              <a:buFont typeface="+mj-lt"/>
              <a:buAutoNum type="arabicPeriod"/>
            </a:pPr>
            <a:r>
              <a:rPr lang="en-US" sz="4000" dirty="0"/>
              <a:t>Temperature</a:t>
            </a:r>
          </a:p>
          <a:p>
            <a:pPr marL="514350" lvl="0" indent="-514350">
              <a:buFont typeface="+mj-lt"/>
              <a:buAutoNum type="arabicPeriod"/>
            </a:pPr>
            <a:r>
              <a:rPr lang="en-US" sz="4000" dirty="0"/>
              <a:t>Humidity</a:t>
            </a:r>
          </a:p>
          <a:p>
            <a:pPr marL="514350" lvl="0" indent="-514350">
              <a:buFont typeface="+mj-lt"/>
              <a:buAutoNum type="arabicPeriod"/>
            </a:pPr>
            <a:r>
              <a:rPr lang="en-US" sz="4000" dirty="0"/>
              <a:t>Air movement</a:t>
            </a:r>
          </a:p>
          <a:p>
            <a:pPr marL="514350" indent="-514350">
              <a:buFont typeface="+mj-lt"/>
              <a:buAutoNum type="arabicPeriod"/>
            </a:pPr>
            <a:r>
              <a:rPr lang="en-US" sz="4000" dirty="0"/>
              <a:t>Radiant heat    (e.g., sun exposure)</a:t>
            </a:r>
          </a:p>
        </p:txBody>
      </p:sp>
      <p:sp>
        <p:nvSpPr>
          <p:cNvPr id="5" name="Text Placeholder 4"/>
          <p:cNvSpPr>
            <a:spLocks noGrp="1"/>
          </p:cNvSpPr>
          <p:nvPr>
            <p:ph type="body" sz="quarter" idx="3"/>
          </p:nvPr>
        </p:nvSpPr>
        <p:spPr>
          <a:xfrm>
            <a:off x="7149946" y="6242380"/>
            <a:ext cx="4348659" cy="411956"/>
          </a:xfrm>
        </p:spPr>
        <p:txBody>
          <a:bodyPr>
            <a:normAutofit lnSpcReduction="10000"/>
          </a:bodyPr>
          <a:lstStyle/>
          <a:p>
            <a:pPr algn="ctr"/>
            <a:r>
              <a:rPr lang="en-US" dirty="0"/>
              <a:t>Risk Factors (Source: NIOSH)</a:t>
            </a:r>
          </a:p>
        </p:txBody>
      </p:sp>
    </p:spTree>
    <p:extLst>
      <p:ext uri="{BB962C8B-B14F-4D97-AF65-F5344CB8AC3E}">
        <p14:creationId xmlns:p14="http://schemas.microsoft.com/office/powerpoint/2010/main" val="200512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descr="Risk factors of heat-related illness" title="Risk factors of heat-related illness"/>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5803948" y="145011"/>
            <a:ext cx="6234878" cy="6127995"/>
          </a:xfrm>
        </p:spPr>
      </p:pic>
      <p:sp>
        <p:nvSpPr>
          <p:cNvPr id="2" name="Title 1"/>
          <p:cNvSpPr>
            <a:spLocks noGrp="1"/>
          </p:cNvSpPr>
          <p:nvPr>
            <p:ph type="title"/>
          </p:nvPr>
        </p:nvSpPr>
        <p:spPr>
          <a:xfrm>
            <a:off x="839788" y="365125"/>
            <a:ext cx="5715247" cy="1325563"/>
          </a:xfrm>
        </p:spPr>
        <p:txBody>
          <a:bodyPr>
            <a:normAutofit fontScale="90000"/>
          </a:bodyPr>
          <a:lstStyle/>
          <a:p>
            <a:r>
              <a:rPr lang="en-US" b="1" dirty="0"/>
              <a:t>Risk Factors for Heat Stress</a:t>
            </a:r>
            <a:br>
              <a:rPr lang="en-US" b="1" dirty="0"/>
            </a:br>
            <a:r>
              <a:rPr lang="en-US" i="1" dirty="0"/>
              <a:t>Work-related risk factors</a:t>
            </a:r>
          </a:p>
        </p:txBody>
      </p:sp>
      <p:sp>
        <p:nvSpPr>
          <p:cNvPr id="4" name="Content Placeholder 3"/>
          <p:cNvSpPr>
            <a:spLocks noGrp="1"/>
          </p:cNvSpPr>
          <p:nvPr>
            <p:ph sz="half" idx="2"/>
          </p:nvPr>
        </p:nvSpPr>
        <p:spPr>
          <a:xfrm>
            <a:off x="1136073" y="1902690"/>
            <a:ext cx="5214461" cy="4370316"/>
          </a:xfrm>
        </p:spPr>
        <p:txBody>
          <a:bodyPr>
            <a:noAutofit/>
          </a:bodyPr>
          <a:lstStyle/>
          <a:p>
            <a:pPr marL="514350" lvl="0" indent="-514350">
              <a:buFont typeface="+mj-lt"/>
              <a:buAutoNum type="arabicPeriod"/>
            </a:pPr>
            <a:r>
              <a:rPr lang="en-US" sz="3600" dirty="0"/>
              <a:t>Age</a:t>
            </a:r>
          </a:p>
          <a:p>
            <a:pPr marL="514350" lvl="0" indent="-514350">
              <a:buFont typeface="+mj-lt"/>
              <a:buAutoNum type="arabicPeriod"/>
            </a:pPr>
            <a:r>
              <a:rPr lang="en-US" sz="3600" dirty="0"/>
              <a:t>Physical fitness</a:t>
            </a:r>
          </a:p>
          <a:p>
            <a:pPr marL="514350" lvl="0" indent="-514350">
              <a:buFont typeface="+mj-lt"/>
              <a:buAutoNum type="arabicPeriod"/>
            </a:pPr>
            <a:r>
              <a:rPr lang="en-US" sz="3600" dirty="0"/>
              <a:t>Acclimatization</a:t>
            </a:r>
          </a:p>
          <a:p>
            <a:pPr marL="514350" lvl="0" indent="-514350">
              <a:buFont typeface="+mj-lt"/>
              <a:buAutoNum type="arabicPeriod"/>
            </a:pPr>
            <a:r>
              <a:rPr lang="en-US" sz="3600" dirty="0"/>
              <a:t>Medical conditions</a:t>
            </a:r>
          </a:p>
          <a:p>
            <a:pPr marL="514350" indent="-514350">
              <a:buFont typeface="+mj-lt"/>
              <a:buAutoNum type="arabicPeriod"/>
            </a:pPr>
            <a:r>
              <a:rPr lang="en-US" sz="3600" dirty="0"/>
              <a:t>Medications</a:t>
            </a:r>
          </a:p>
          <a:p>
            <a:pPr marL="514350" indent="-514350">
              <a:buFont typeface="+mj-lt"/>
              <a:buAutoNum type="arabicPeriod"/>
            </a:pPr>
            <a:r>
              <a:rPr lang="en-US" sz="3600" dirty="0"/>
              <a:t>Alcohol and/or drug use</a:t>
            </a:r>
          </a:p>
          <a:p>
            <a:pPr marL="514350" indent="-514350">
              <a:buFont typeface="+mj-lt"/>
              <a:buAutoNum type="arabicPeriod"/>
            </a:pPr>
            <a:r>
              <a:rPr lang="en-US" sz="3600" dirty="0"/>
              <a:t>Caffeine</a:t>
            </a:r>
          </a:p>
        </p:txBody>
      </p:sp>
      <p:sp>
        <p:nvSpPr>
          <p:cNvPr id="5" name="Text Placeholder 4"/>
          <p:cNvSpPr>
            <a:spLocks noGrp="1"/>
          </p:cNvSpPr>
          <p:nvPr>
            <p:ph type="body" sz="quarter" idx="3"/>
          </p:nvPr>
        </p:nvSpPr>
        <p:spPr>
          <a:xfrm>
            <a:off x="7428487" y="6273006"/>
            <a:ext cx="4262026" cy="488988"/>
          </a:xfrm>
        </p:spPr>
        <p:txBody>
          <a:bodyPr/>
          <a:lstStyle/>
          <a:p>
            <a:r>
              <a:rPr lang="en-US" dirty="0"/>
              <a:t>Risk Factors (Source: NIOSH)</a:t>
            </a:r>
          </a:p>
        </p:txBody>
      </p:sp>
    </p:spTree>
    <p:extLst>
      <p:ext uri="{BB962C8B-B14F-4D97-AF65-F5344CB8AC3E}">
        <p14:creationId xmlns:p14="http://schemas.microsoft.com/office/powerpoint/2010/main" val="280076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Body Handles Heat</a:t>
            </a:r>
            <a:endParaRPr lang="en-US" dirty="0"/>
          </a:p>
        </p:txBody>
      </p:sp>
      <p:sp>
        <p:nvSpPr>
          <p:cNvPr id="4" name="Content Placeholder 3"/>
          <p:cNvSpPr>
            <a:spLocks noGrp="1"/>
          </p:cNvSpPr>
          <p:nvPr>
            <p:ph sz="half" idx="2"/>
          </p:nvPr>
        </p:nvSpPr>
        <p:spPr>
          <a:xfrm>
            <a:off x="839788" y="2013527"/>
            <a:ext cx="7830487" cy="4176136"/>
          </a:xfrm>
        </p:spPr>
        <p:txBody>
          <a:bodyPr>
            <a:normAutofit/>
          </a:bodyPr>
          <a:lstStyle/>
          <a:p>
            <a:pPr lvl="0"/>
            <a:r>
              <a:rPr lang="en-US" sz="4000" dirty="0"/>
              <a:t>Increased heart rate</a:t>
            </a:r>
          </a:p>
          <a:p>
            <a:pPr lvl="0"/>
            <a:r>
              <a:rPr lang="en-US" sz="4000" dirty="0"/>
              <a:t>Increased blood circulation to skin</a:t>
            </a:r>
          </a:p>
          <a:p>
            <a:r>
              <a:rPr lang="en-US" sz="4000" dirty="0"/>
              <a:t>Evaporative cooling from sweating</a:t>
            </a:r>
          </a:p>
        </p:txBody>
      </p:sp>
      <p:sp>
        <p:nvSpPr>
          <p:cNvPr id="5" name="Text Placeholder 4"/>
          <p:cNvSpPr>
            <a:spLocks noGrp="1"/>
          </p:cNvSpPr>
          <p:nvPr>
            <p:ph type="body" sz="quarter" idx="3"/>
          </p:nvPr>
        </p:nvSpPr>
        <p:spPr>
          <a:xfrm>
            <a:off x="8358233" y="5349415"/>
            <a:ext cx="3861419" cy="491548"/>
          </a:xfrm>
        </p:spPr>
        <p:txBody>
          <a:bodyPr/>
          <a:lstStyle/>
          <a:p>
            <a:pPr algn="ctr"/>
            <a:r>
              <a:rPr lang="en-US" dirty="0" err="1"/>
              <a:t>Thermogram</a:t>
            </a:r>
            <a:r>
              <a:rPr lang="en-US" dirty="0"/>
              <a:t> (Stock Photo)</a:t>
            </a:r>
          </a:p>
        </p:txBody>
      </p:sp>
      <p:pic>
        <p:nvPicPr>
          <p:cNvPr id="3" name="Content Placeholder 2" descr="Thermogram (Open Source)" title="Thermogram (Open Source)"/>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9406784" y="1283064"/>
            <a:ext cx="1764319" cy="4066351"/>
          </a:xfrm>
        </p:spPr>
      </p:pic>
    </p:spTree>
    <p:extLst>
      <p:ext uri="{BB962C8B-B14F-4D97-AF65-F5344CB8AC3E}">
        <p14:creationId xmlns:p14="http://schemas.microsoft.com/office/powerpoint/2010/main" val="269666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8427"/>
          </a:xfrm>
        </p:spPr>
        <p:txBody>
          <a:bodyPr>
            <a:normAutofit fontScale="90000"/>
          </a:bodyPr>
          <a:lstStyle/>
          <a:p>
            <a:r>
              <a:rPr lang="en-US" sz="4800" b="1" dirty="0"/>
              <a:t>Photo Sources</a:t>
            </a:r>
          </a:p>
        </p:txBody>
      </p:sp>
      <p:sp>
        <p:nvSpPr>
          <p:cNvPr id="3" name="Content Placeholder 2"/>
          <p:cNvSpPr>
            <a:spLocks noGrp="1"/>
          </p:cNvSpPr>
          <p:nvPr>
            <p:ph sz="half" idx="1"/>
          </p:nvPr>
        </p:nvSpPr>
        <p:spPr>
          <a:xfrm>
            <a:off x="838200" y="1090671"/>
            <a:ext cx="9793077" cy="1979860"/>
          </a:xfrm>
        </p:spPr>
        <p:txBody>
          <a:bodyPr>
            <a:normAutofit fontScale="85000" lnSpcReduction="20000"/>
          </a:bodyPr>
          <a:lstStyle/>
          <a:p>
            <a:pPr lvl="1"/>
            <a:r>
              <a:rPr lang="en-US" dirty="0"/>
              <a:t>Bureau of Labor Statistics (BLS)</a:t>
            </a:r>
          </a:p>
          <a:p>
            <a:pPr lvl="1"/>
            <a:r>
              <a:rPr lang="en-US" dirty="0"/>
              <a:t>California Occupational Safety and Health Administration (Cal OSHA)</a:t>
            </a:r>
          </a:p>
          <a:p>
            <a:pPr lvl="1"/>
            <a:r>
              <a:rPr lang="en-US" dirty="0"/>
              <a:t>Centers for Disease Control and Prevention (CDC)</a:t>
            </a:r>
          </a:p>
          <a:p>
            <a:pPr lvl="1"/>
            <a:r>
              <a:rPr lang="en-US" dirty="0"/>
              <a:t>Department of Defense (DOD)</a:t>
            </a:r>
          </a:p>
          <a:p>
            <a:pPr lvl="1"/>
            <a:r>
              <a:rPr lang="en-US" dirty="0"/>
              <a:t>National Institute for Occupational Safety and Health (NIOSH)</a:t>
            </a:r>
          </a:p>
          <a:p>
            <a:pPr lvl="1"/>
            <a:r>
              <a:rPr lang="en-US" dirty="0"/>
              <a:t>Occupational Safety and Health Administration (OSHA)</a:t>
            </a:r>
          </a:p>
          <a:p>
            <a:pPr lvl="1"/>
            <a:r>
              <a:rPr lang="en-US" dirty="0"/>
              <a:t>Public Health Information Library (PHIL)</a:t>
            </a:r>
          </a:p>
          <a:p>
            <a:pPr lvl="1"/>
            <a:endParaRPr lang="en-US" dirty="0"/>
          </a:p>
        </p:txBody>
      </p:sp>
      <p:pic>
        <p:nvPicPr>
          <p:cNvPr id="5" name="Content Placeholder 4" descr="Safety meeting" title="Safety meet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495905" y="3180700"/>
            <a:ext cx="5200190" cy="3407021"/>
          </a:xfrm>
        </p:spPr>
      </p:pic>
      <p:sp>
        <p:nvSpPr>
          <p:cNvPr id="6" name="Text Placeholder 5"/>
          <p:cNvSpPr>
            <a:spLocks noGrp="1"/>
          </p:cNvSpPr>
          <p:nvPr>
            <p:ph type="body" sz="quarter" idx="13"/>
          </p:nvPr>
        </p:nvSpPr>
        <p:spPr>
          <a:xfrm>
            <a:off x="8826882" y="6265458"/>
            <a:ext cx="2903538" cy="322263"/>
          </a:xfrm>
        </p:spPr>
        <p:txBody>
          <a:bodyPr>
            <a:normAutofit fontScale="70000" lnSpcReduction="20000"/>
          </a:bodyPr>
          <a:lstStyle/>
          <a:p>
            <a:pPr marL="0" indent="0">
              <a:buNone/>
            </a:pPr>
            <a:r>
              <a:rPr lang="en-US" dirty="0"/>
              <a:t>Source: Cal OSHA</a:t>
            </a:r>
          </a:p>
        </p:txBody>
      </p:sp>
    </p:spTree>
    <p:extLst>
      <p:ext uri="{BB962C8B-B14F-4D97-AF65-F5344CB8AC3E}">
        <p14:creationId xmlns:p14="http://schemas.microsoft.com/office/powerpoint/2010/main" val="20236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0761"/>
            <a:ext cx="10515600" cy="844839"/>
          </a:xfrm>
        </p:spPr>
        <p:txBody>
          <a:bodyPr/>
          <a:lstStyle/>
          <a:p>
            <a:r>
              <a:rPr lang="en-US" b="1" dirty="0"/>
              <a:t>The importance of acclimatization</a:t>
            </a:r>
          </a:p>
        </p:txBody>
      </p:sp>
      <p:sp>
        <p:nvSpPr>
          <p:cNvPr id="4" name="Content Placeholder 3"/>
          <p:cNvSpPr>
            <a:spLocks noGrp="1"/>
          </p:cNvSpPr>
          <p:nvPr>
            <p:ph sz="half" idx="2"/>
          </p:nvPr>
        </p:nvSpPr>
        <p:spPr>
          <a:xfrm>
            <a:off x="1015998" y="1256145"/>
            <a:ext cx="7287491" cy="5090536"/>
          </a:xfrm>
        </p:spPr>
        <p:txBody>
          <a:bodyPr>
            <a:normAutofit/>
          </a:bodyPr>
          <a:lstStyle/>
          <a:p>
            <a:pPr lvl="0"/>
            <a:r>
              <a:rPr lang="en-US" sz="3200" dirty="0"/>
              <a:t>Reduces risks of dehydration and salt loss</a:t>
            </a:r>
          </a:p>
          <a:p>
            <a:pPr lvl="1"/>
            <a:r>
              <a:rPr lang="en-US" sz="2800" dirty="0"/>
              <a:t>Sweating and evaporative cooling becomes more efficient</a:t>
            </a:r>
          </a:p>
          <a:p>
            <a:pPr lvl="1"/>
            <a:r>
              <a:rPr lang="en-US" sz="2800" dirty="0"/>
              <a:t>Salt loss becomes more efficient (less loss)</a:t>
            </a:r>
          </a:p>
          <a:p>
            <a:pPr lvl="0"/>
            <a:r>
              <a:rPr lang="en-US" sz="3200" dirty="0"/>
              <a:t>Core body temperature maintained more efficiently</a:t>
            </a:r>
          </a:p>
          <a:p>
            <a:pPr lvl="0"/>
            <a:r>
              <a:rPr lang="en-US" sz="3200" dirty="0"/>
              <a:t>Reduces strain on heart</a:t>
            </a:r>
          </a:p>
          <a:p>
            <a:pPr lvl="1"/>
            <a:r>
              <a:rPr lang="en-US" sz="2800" dirty="0"/>
              <a:t>Blood circulation to skin becomes more efficient</a:t>
            </a:r>
          </a:p>
          <a:p>
            <a:r>
              <a:rPr lang="en-US" sz="3200" dirty="0"/>
              <a:t>Recovery heart rate improves</a:t>
            </a:r>
          </a:p>
        </p:txBody>
      </p:sp>
      <p:sp>
        <p:nvSpPr>
          <p:cNvPr id="5" name="Text Placeholder 4"/>
          <p:cNvSpPr>
            <a:spLocks noGrp="1"/>
          </p:cNvSpPr>
          <p:nvPr>
            <p:ph type="body" sz="quarter" idx="3"/>
          </p:nvPr>
        </p:nvSpPr>
        <p:spPr>
          <a:xfrm>
            <a:off x="8779457" y="5696473"/>
            <a:ext cx="3338111" cy="816214"/>
          </a:xfrm>
        </p:spPr>
        <p:txBody>
          <a:bodyPr>
            <a:normAutofit fontScale="77500" lnSpcReduction="20000"/>
          </a:bodyPr>
          <a:lstStyle/>
          <a:p>
            <a:pPr algn="ctr"/>
            <a:r>
              <a:rPr lang="en-US" dirty="0"/>
              <a:t>More efficient sweating, blood flow to skin and heart rate recovery (CDC &amp; Stock Photo)</a:t>
            </a:r>
          </a:p>
        </p:txBody>
      </p:sp>
      <p:pic>
        <p:nvPicPr>
          <p:cNvPr id="10" name="Content Placeholder 9" descr="More efficient sweating, blood flow to skin and heart rate recovery (CDC &amp; Open Source)&#10;" title="More efficient sweating, blood flow to skin and heart rate recovery (CDC &amp;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958811" y="1256145"/>
            <a:ext cx="2979405" cy="4329783"/>
          </a:xfrm>
        </p:spPr>
      </p:pic>
    </p:spTree>
    <p:extLst>
      <p:ext uri="{BB962C8B-B14F-4D97-AF65-F5344CB8AC3E}">
        <p14:creationId xmlns:p14="http://schemas.microsoft.com/office/powerpoint/2010/main" val="640916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body needs to acclimate to hot environments, typically 10-14 days</a:t>
            </a:r>
          </a:p>
        </p:txBody>
      </p:sp>
      <p:sp>
        <p:nvSpPr>
          <p:cNvPr id="4" name="Content Placeholder 3"/>
          <p:cNvSpPr>
            <a:spLocks noGrp="1"/>
          </p:cNvSpPr>
          <p:nvPr>
            <p:ph sz="half" idx="2"/>
          </p:nvPr>
        </p:nvSpPr>
        <p:spPr>
          <a:xfrm>
            <a:off x="591126" y="1967345"/>
            <a:ext cx="7462204" cy="4222318"/>
          </a:xfrm>
        </p:spPr>
        <p:txBody>
          <a:bodyPr>
            <a:normAutofit/>
          </a:bodyPr>
          <a:lstStyle/>
          <a:p>
            <a:r>
              <a:rPr lang="en-US" sz="3600" dirty="0"/>
              <a:t>Gradually increase exposure to hot environment over 7-14 days</a:t>
            </a:r>
          </a:p>
          <a:p>
            <a:r>
              <a:rPr lang="en-US" sz="3600" dirty="0"/>
              <a:t>Avoid prolonged exertion during hottest times of day</a:t>
            </a:r>
          </a:p>
          <a:p>
            <a:r>
              <a:rPr lang="en-US" sz="3600" dirty="0"/>
              <a:t>Schedule heavy exertion for cooler parts of day</a:t>
            </a:r>
          </a:p>
          <a:p>
            <a:endParaRPr lang="en-US" sz="3600" dirty="0"/>
          </a:p>
        </p:txBody>
      </p:sp>
      <p:sp>
        <p:nvSpPr>
          <p:cNvPr id="5" name="Text Placeholder 4"/>
          <p:cNvSpPr>
            <a:spLocks noGrp="1"/>
          </p:cNvSpPr>
          <p:nvPr>
            <p:ph type="body" sz="quarter" idx="3"/>
          </p:nvPr>
        </p:nvSpPr>
        <p:spPr>
          <a:xfrm>
            <a:off x="8736377" y="5317488"/>
            <a:ext cx="2178823" cy="443191"/>
          </a:xfrm>
        </p:spPr>
        <p:txBody>
          <a:bodyPr>
            <a:normAutofit fontScale="85000" lnSpcReduction="10000"/>
          </a:bodyPr>
          <a:lstStyle/>
          <a:p>
            <a:pPr algn="ctr"/>
            <a:r>
              <a:rPr lang="en-US" dirty="0"/>
              <a:t>Calendar (Clipart)</a:t>
            </a:r>
          </a:p>
        </p:txBody>
      </p:sp>
      <p:pic>
        <p:nvPicPr>
          <p:cNvPr id="10" name="Content Placeholder 9" descr="Calendar " title="Calendar "/>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054298" y="1794012"/>
            <a:ext cx="3755461" cy="3420152"/>
          </a:xfrm>
        </p:spPr>
      </p:pic>
    </p:spTree>
    <p:extLst>
      <p:ext uri="{BB962C8B-B14F-4D97-AF65-F5344CB8AC3E}">
        <p14:creationId xmlns:p14="http://schemas.microsoft.com/office/powerpoint/2010/main" val="214351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657639"/>
          </a:xfrm>
        </p:spPr>
        <p:txBody>
          <a:bodyPr>
            <a:normAutofit/>
          </a:bodyPr>
          <a:lstStyle/>
          <a:p>
            <a:r>
              <a:rPr lang="en-US" b="1" dirty="0"/>
              <a:t>When acclimated workers take an extended  break they need to re-acclimate</a:t>
            </a:r>
          </a:p>
        </p:txBody>
      </p:sp>
      <p:sp>
        <p:nvSpPr>
          <p:cNvPr id="4" name="Content Placeholder 3"/>
          <p:cNvSpPr>
            <a:spLocks noGrp="1"/>
          </p:cNvSpPr>
          <p:nvPr>
            <p:ph sz="half" idx="2"/>
          </p:nvPr>
        </p:nvSpPr>
        <p:spPr>
          <a:xfrm>
            <a:off x="839788" y="2218748"/>
            <a:ext cx="6567776" cy="3684588"/>
          </a:xfrm>
        </p:spPr>
        <p:txBody>
          <a:bodyPr>
            <a:noAutofit/>
          </a:bodyPr>
          <a:lstStyle/>
          <a:p>
            <a:pPr marL="0" indent="0">
              <a:buNone/>
            </a:pPr>
            <a:r>
              <a:rPr lang="en-US" sz="4000" dirty="0"/>
              <a:t>Acclimatized workers will need 2-3 days of re-acclimatization if they stop working under heat stress conditions more than a week</a:t>
            </a:r>
          </a:p>
        </p:txBody>
      </p:sp>
      <p:sp>
        <p:nvSpPr>
          <p:cNvPr id="5" name="Text Placeholder 4"/>
          <p:cNvSpPr>
            <a:spLocks noGrp="1"/>
          </p:cNvSpPr>
          <p:nvPr>
            <p:ph type="body" sz="quarter" idx="3"/>
          </p:nvPr>
        </p:nvSpPr>
        <p:spPr>
          <a:xfrm>
            <a:off x="7752736" y="5993176"/>
            <a:ext cx="3845345" cy="548762"/>
          </a:xfrm>
        </p:spPr>
        <p:txBody>
          <a:bodyPr/>
          <a:lstStyle/>
          <a:p>
            <a:r>
              <a:rPr lang="en-US" dirty="0"/>
              <a:t>Calendar 2 to 3 days (Clipart)</a:t>
            </a:r>
          </a:p>
        </p:txBody>
      </p:sp>
      <p:pic>
        <p:nvPicPr>
          <p:cNvPr id="11" name="Content Placeholder 10" descr="Calendar 2 to 3 days" title="Calendar 2 to 3 day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653452" y="2165676"/>
            <a:ext cx="4043911" cy="3684588"/>
          </a:xfrm>
        </p:spPr>
      </p:pic>
    </p:spTree>
    <p:extLst>
      <p:ext uri="{BB962C8B-B14F-4D97-AF65-F5344CB8AC3E}">
        <p14:creationId xmlns:p14="http://schemas.microsoft.com/office/powerpoint/2010/main" val="218486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importance of consuming water throughout the work shift</a:t>
            </a:r>
          </a:p>
        </p:txBody>
      </p:sp>
      <p:sp>
        <p:nvSpPr>
          <p:cNvPr id="4" name="Content Placeholder 3"/>
          <p:cNvSpPr>
            <a:spLocks noGrp="1"/>
          </p:cNvSpPr>
          <p:nvPr>
            <p:ph sz="half" idx="2"/>
          </p:nvPr>
        </p:nvSpPr>
        <p:spPr>
          <a:xfrm>
            <a:off x="727112" y="1874982"/>
            <a:ext cx="6403361" cy="4314681"/>
          </a:xfrm>
        </p:spPr>
        <p:txBody>
          <a:bodyPr>
            <a:normAutofit/>
          </a:bodyPr>
          <a:lstStyle/>
          <a:p>
            <a:pPr lvl="0"/>
            <a:r>
              <a:rPr lang="en-US" sz="3200" dirty="0"/>
              <a:t>One cup (8 oz.) of cool water or an electrolyte replacement fluid every 15-20 minutes; four cups of water every hour.</a:t>
            </a:r>
          </a:p>
          <a:p>
            <a:pPr marL="914400" lvl="2" indent="0">
              <a:buNone/>
            </a:pPr>
            <a:endParaRPr lang="en-US" sz="2400" dirty="0"/>
          </a:p>
          <a:p>
            <a:pPr lvl="0"/>
            <a:r>
              <a:rPr lang="en-US" sz="3200" dirty="0"/>
              <a:t>Increased water intake may be needed to account for increased physical exertion and/or sweating.</a:t>
            </a:r>
          </a:p>
          <a:p>
            <a:pPr marL="0" indent="0">
              <a:buNone/>
            </a:pPr>
            <a:endParaRPr lang="en-US" sz="3200" dirty="0"/>
          </a:p>
        </p:txBody>
      </p:sp>
      <p:sp>
        <p:nvSpPr>
          <p:cNvPr id="5" name="Text Placeholder 4"/>
          <p:cNvSpPr>
            <a:spLocks noGrp="1"/>
          </p:cNvSpPr>
          <p:nvPr>
            <p:ph type="body" sz="quarter" idx="3"/>
          </p:nvPr>
        </p:nvSpPr>
        <p:spPr>
          <a:xfrm>
            <a:off x="8186423" y="5944456"/>
            <a:ext cx="3587606" cy="490413"/>
          </a:xfrm>
        </p:spPr>
        <p:txBody>
          <a:bodyPr/>
          <a:lstStyle/>
          <a:p>
            <a:r>
              <a:rPr lang="en-US" dirty="0"/>
              <a:t>Source: Cal OSHA</a:t>
            </a:r>
          </a:p>
        </p:txBody>
      </p:sp>
      <p:pic>
        <p:nvPicPr>
          <p:cNvPr id="3" name="Content Placeholder 2" descr="Drinking water" title="Drinking water"/>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130473" y="2050390"/>
            <a:ext cx="4930815" cy="3050420"/>
          </a:xfrm>
        </p:spPr>
      </p:pic>
    </p:spTree>
    <p:extLst>
      <p:ext uri="{BB962C8B-B14F-4D97-AF65-F5344CB8AC3E}">
        <p14:creationId xmlns:p14="http://schemas.microsoft.com/office/powerpoint/2010/main" val="199583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Too much water intake can be dangerous </a:t>
            </a:r>
          </a:p>
        </p:txBody>
      </p:sp>
      <p:sp>
        <p:nvSpPr>
          <p:cNvPr id="4" name="Content Placeholder 3"/>
          <p:cNvSpPr>
            <a:spLocks noGrp="1"/>
          </p:cNvSpPr>
          <p:nvPr>
            <p:ph sz="half" idx="2"/>
          </p:nvPr>
        </p:nvSpPr>
        <p:spPr>
          <a:xfrm>
            <a:off x="839788" y="2059709"/>
            <a:ext cx="7081340" cy="4129954"/>
          </a:xfrm>
        </p:spPr>
        <p:txBody>
          <a:bodyPr>
            <a:normAutofit/>
          </a:bodyPr>
          <a:lstStyle/>
          <a:p>
            <a:pPr marL="0" indent="0">
              <a:buNone/>
            </a:pPr>
            <a:r>
              <a:rPr lang="en-US" sz="4400" dirty="0"/>
              <a:t>Too much water intake can lead to headache, nausea, vomiting and/or mental confusion</a:t>
            </a:r>
          </a:p>
        </p:txBody>
      </p:sp>
      <p:sp>
        <p:nvSpPr>
          <p:cNvPr id="5" name="Text Placeholder 4"/>
          <p:cNvSpPr>
            <a:spLocks noGrp="1"/>
          </p:cNvSpPr>
          <p:nvPr>
            <p:ph type="body" sz="quarter" idx="3"/>
          </p:nvPr>
        </p:nvSpPr>
        <p:spPr>
          <a:xfrm>
            <a:off x="8080988" y="5827923"/>
            <a:ext cx="3803209" cy="466954"/>
          </a:xfrm>
        </p:spPr>
        <p:txBody>
          <a:bodyPr/>
          <a:lstStyle/>
          <a:p>
            <a:pPr algn="ctr"/>
            <a:r>
              <a:rPr lang="en-US" dirty="0"/>
              <a:t>Water bottle (Stock Photo)</a:t>
            </a:r>
          </a:p>
        </p:txBody>
      </p:sp>
      <p:pic>
        <p:nvPicPr>
          <p:cNvPr id="3" name="Content Placeholder 2" descr="large containers of bottled ..." title="large containers of bottled ..."/>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862021" y="1917011"/>
            <a:ext cx="2241141" cy="3684588"/>
          </a:xfrm>
        </p:spPr>
      </p:pic>
    </p:spTree>
    <p:extLst>
      <p:ext uri="{BB962C8B-B14F-4D97-AF65-F5344CB8AC3E}">
        <p14:creationId xmlns:p14="http://schemas.microsoft.com/office/powerpoint/2010/main" val="156322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Physiological monitoring for dehydration may be necessary under extreme conditions</a:t>
            </a:r>
          </a:p>
        </p:txBody>
      </p:sp>
      <p:sp>
        <p:nvSpPr>
          <p:cNvPr id="4" name="Content Placeholder 3"/>
          <p:cNvSpPr>
            <a:spLocks noGrp="1"/>
          </p:cNvSpPr>
          <p:nvPr>
            <p:ph sz="half" idx="2"/>
          </p:nvPr>
        </p:nvSpPr>
        <p:spPr>
          <a:xfrm>
            <a:off x="696569" y="2022764"/>
            <a:ext cx="7885571" cy="4166899"/>
          </a:xfrm>
        </p:spPr>
        <p:txBody>
          <a:bodyPr>
            <a:noAutofit/>
          </a:bodyPr>
          <a:lstStyle/>
          <a:p>
            <a:r>
              <a:rPr lang="en-US" sz="3200" dirty="0"/>
              <a:t>If sweat is not trapped within clothing, then we can monitor body weight, which should not drop below 1.5% of starting body weight.</a:t>
            </a:r>
          </a:p>
          <a:p>
            <a:pPr marL="457200" lvl="1" indent="0">
              <a:buNone/>
            </a:pPr>
            <a:endParaRPr lang="en-US" sz="2800" dirty="0"/>
          </a:p>
          <a:p>
            <a:r>
              <a:rPr lang="en-US" sz="3200" dirty="0"/>
              <a:t>Urine color is another indicator of potential dehydration.  Normal urine should be a pale yellow.</a:t>
            </a:r>
          </a:p>
          <a:p>
            <a:pPr marL="0" indent="0">
              <a:buNone/>
            </a:pPr>
            <a:endParaRPr lang="en-US" sz="3200" dirty="0"/>
          </a:p>
        </p:txBody>
      </p:sp>
      <p:sp>
        <p:nvSpPr>
          <p:cNvPr id="5" name="Text Placeholder 4"/>
          <p:cNvSpPr>
            <a:spLocks noGrp="1"/>
          </p:cNvSpPr>
          <p:nvPr>
            <p:ph type="body" sz="quarter" idx="3"/>
          </p:nvPr>
        </p:nvSpPr>
        <p:spPr>
          <a:xfrm>
            <a:off x="8174515" y="6189663"/>
            <a:ext cx="3830867" cy="512457"/>
          </a:xfrm>
        </p:spPr>
        <p:txBody>
          <a:bodyPr>
            <a:normAutofit fontScale="77500" lnSpcReduction="20000"/>
          </a:bodyPr>
          <a:lstStyle/>
          <a:p>
            <a:pPr algn="ctr"/>
            <a:r>
              <a:rPr lang="en-US" dirty="0"/>
              <a:t>Sweat trapped by encapsulating suit (Source: PHIL)</a:t>
            </a:r>
          </a:p>
        </p:txBody>
      </p:sp>
      <p:pic>
        <p:nvPicPr>
          <p:cNvPr id="7" name="Content Placeholder 6" descr="Sweat trapped by encapsulating suit (Source: PHIL)&#10;" title="Sweat trapped by encapsulating suit (Source: PHIL)"/>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48777" y="1919901"/>
            <a:ext cx="3082341" cy="4040548"/>
          </a:xfrm>
        </p:spPr>
      </p:pic>
    </p:spTree>
    <p:extLst>
      <p:ext uri="{BB962C8B-B14F-4D97-AF65-F5344CB8AC3E}">
        <p14:creationId xmlns:p14="http://schemas.microsoft.com/office/powerpoint/2010/main" val="130514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Body Weight</a:t>
            </a:r>
          </a:p>
        </p:txBody>
      </p:sp>
      <p:sp>
        <p:nvSpPr>
          <p:cNvPr id="4" name="Content Placeholder 3"/>
          <p:cNvSpPr>
            <a:spLocks noGrp="1"/>
          </p:cNvSpPr>
          <p:nvPr>
            <p:ph sz="half" idx="2"/>
          </p:nvPr>
        </p:nvSpPr>
        <p:spPr>
          <a:xfrm>
            <a:off x="839788" y="1801091"/>
            <a:ext cx="7094245" cy="4388572"/>
          </a:xfrm>
        </p:spPr>
        <p:txBody>
          <a:bodyPr>
            <a:noAutofit/>
          </a:bodyPr>
          <a:lstStyle/>
          <a:p>
            <a:r>
              <a:rPr lang="en-US" sz="3200" dirty="0"/>
              <a:t>Use a scale capable of accurately reading within ± 0.25 lbs.</a:t>
            </a:r>
          </a:p>
          <a:p>
            <a:pPr marL="1828800" lvl="4" indent="0">
              <a:buNone/>
            </a:pPr>
            <a:endParaRPr lang="en-US" sz="1200" dirty="0"/>
          </a:p>
          <a:p>
            <a:r>
              <a:rPr lang="en-US" sz="3200" dirty="0"/>
              <a:t>Measure your weight at breaks, at least every hour if you are sweating a lot</a:t>
            </a:r>
          </a:p>
          <a:p>
            <a:pPr marL="1371600" lvl="3" indent="0">
              <a:buNone/>
            </a:pPr>
            <a:endParaRPr lang="en-US" sz="1100" dirty="0"/>
          </a:p>
          <a:p>
            <a:r>
              <a:rPr lang="en-US" sz="3200" dirty="0"/>
              <a:t>Your body weight should not drop by more than 1.5%</a:t>
            </a:r>
          </a:p>
          <a:p>
            <a:pPr lvl="1"/>
            <a:r>
              <a:rPr lang="en-US" sz="2800" dirty="0"/>
              <a:t>If 150 lbs., then not more than 2 lbs.</a:t>
            </a:r>
          </a:p>
          <a:p>
            <a:pPr lvl="1"/>
            <a:r>
              <a:rPr lang="en-US" sz="2800" dirty="0"/>
              <a:t>If 200 lbs., then not more than 3 lbs.</a:t>
            </a:r>
          </a:p>
        </p:txBody>
      </p:sp>
      <p:sp>
        <p:nvSpPr>
          <p:cNvPr id="5" name="Text Placeholder 4"/>
          <p:cNvSpPr>
            <a:spLocks noGrp="1"/>
          </p:cNvSpPr>
          <p:nvPr>
            <p:ph type="body" sz="quarter" idx="3"/>
          </p:nvPr>
        </p:nvSpPr>
        <p:spPr>
          <a:xfrm>
            <a:off x="8220361" y="551426"/>
            <a:ext cx="3421353" cy="476480"/>
          </a:xfrm>
        </p:spPr>
        <p:txBody>
          <a:bodyPr/>
          <a:lstStyle/>
          <a:p>
            <a:pPr algn="ctr"/>
            <a:r>
              <a:rPr lang="en-US" dirty="0"/>
              <a:t>Body Scale (Clipart)</a:t>
            </a:r>
          </a:p>
        </p:txBody>
      </p:sp>
      <p:pic>
        <p:nvPicPr>
          <p:cNvPr id="9" name="Content Placeholder 8" descr="Free vector graphic: Scale, Machine, Weight, Weighing ..." title="Body Scal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220361" y="1214207"/>
            <a:ext cx="3679470" cy="3684588"/>
          </a:xfrm>
        </p:spPr>
      </p:pic>
    </p:spTree>
    <p:extLst>
      <p:ext uri="{BB962C8B-B14F-4D97-AF65-F5344CB8AC3E}">
        <p14:creationId xmlns:p14="http://schemas.microsoft.com/office/powerpoint/2010/main" val="1199381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Urine Color</a:t>
            </a:r>
          </a:p>
        </p:txBody>
      </p:sp>
      <p:sp>
        <p:nvSpPr>
          <p:cNvPr id="4" name="Content Placeholder 3"/>
          <p:cNvSpPr>
            <a:spLocks noGrp="1"/>
          </p:cNvSpPr>
          <p:nvPr>
            <p:ph sz="half" idx="2"/>
          </p:nvPr>
        </p:nvSpPr>
        <p:spPr>
          <a:xfrm>
            <a:off x="461818" y="1597891"/>
            <a:ext cx="6391564" cy="4591772"/>
          </a:xfrm>
        </p:spPr>
        <p:txBody>
          <a:bodyPr>
            <a:normAutofit/>
          </a:bodyPr>
          <a:lstStyle/>
          <a:p>
            <a:pPr marL="0" indent="0">
              <a:buNone/>
            </a:pPr>
            <a:r>
              <a:rPr lang="en-US" sz="3200" i="1" u="sng" dirty="0"/>
              <a:t>Urine Color Chart</a:t>
            </a:r>
          </a:p>
          <a:p>
            <a:r>
              <a:rPr lang="en-US" sz="3200" dirty="0"/>
              <a:t>Normal urine should be pale yellow</a:t>
            </a:r>
          </a:p>
          <a:p>
            <a:pPr marL="1371600" lvl="3" indent="0">
              <a:buNone/>
            </a:pPr>
            <a:endParaRPr lang="en-US" dirty="0"/>
          </a:p>
          <a:p>
            <a:r>
              <a:rPr lang="en-US" sz="3200" dirty="0"/>
              <a:t>Darker urine can indicate dehydration</a:t>
            </a:r>
          </a:p>
          <a:p>
            <a:pPr marL="914400" lvl="2" indent="0">
              <a:buNone/>
            </a:pPr>
            <a:endParaRPr lang="en-US" dirty="0"/>
          </a:p>
          <a:p>
            <a:r>
              <a:rPr lang="en-US" sz="3200" dirty="0"/>
              <a:t>Some diets, medications and illnesses may affect results</a:t>
            </a:r>
            <a:endParaRPr lang="en-US" sz="3600" dirty="0"/>
          </a:p>
        </p:txBody>
      </p:sp>
      <p:sp>
        <p:nvSpPr>
          <p:cNvPr id="5" name="Text Placeholder 4"/>
          <p:cNvSpPr>
            <a:spLocks noGrp="1"/>
          </p:cNvSpPr>
          <p:nvPr>
            <p:ph type="body" sz="quarter" idx="3"/>
          </p:nvPr>
        </p:nvSpPr>
        <p:spPr>
          <a:xfrm>
            <a:off x="7758545" y="6138209"/>
            <a:ext cx="3698443" cy="469755"/>
          </a:xfrm>
        </p:spPr>
        <p:txBody>
          <a:bodyPr/>
          <a:lstStyle/>
          <a:p>
            <a:pPr algn="ctr"/>
            <a:r>
              <a:rPr lang="en-US" dirty="0"/>
              <a:t>Source: NIOSH</a:t>
            </a:r>
          </a:p>
        </p:txBody>
      </p:sp>
      <p:pic>
        <p:nvPicPr>
          <p:cNvPr id="7" name="Content Placeholder 6" descr="Urine color chart" title="Urine color ch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814863" y="309709"/>
            <a:ext cx="5116195" cy="5915602"/>
          </a:xfrm>
        </p:spPr>
      </p:pic>
    </p:spTree>
    <p:extLst>
      <p:ext uri="{BB962C8B-B14F-4D97-AF65-F5344CB8AC3E}">
        <p14:creationId xmlns:p14="http://schemas.microsoft.com/office/powerpoint/2010/main" val="3070344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7938"/>
            <a:ext cx="10515600" cy="1140402"/>
          </a:xfrm>
        </p:spPr>
        <p:txBody>
          <a:bodyPr>
            <a:normAutofit/>
          </a:bodyPr>
          <a:lstStyle/>
          <a:p>
            <a:r>
              <a:rPr lang="en-US" b="1" dirty="0"/>
              <a:t>Importance of frequent rest breaks and shade</a:t>
            </a:r>
          </a:p>
        </p:txBody>
      </p:sp>
      <p:sp>
        <p:nvSpPr>
          <p:cNvPr id="3" name="Text Placeholder 2"/>
          <p:cNvSpPr>
            <a:spLocks noGrp="1"/>
          </p:cNvSpPr>
          <p:nvPr>
            <p:ph type="body" idx="1"/>
          </p:nvPr>
        </p:nvSpPr>
        <p:spPr>
          <a:xfrm>
            <a:off x="932873" y="1129217"/>
            <a:ext cx="10714182" cy="1066077"/>
          </a:xfrm>
          <a:solidFill>
            <a:schemeClr val="accent1">
              <a:lumMod val="20000"/>
              <a:lumOff val="80000"/>
            </a:schemeClr>
          </a:solidFill>
        </p:spPr>
        <p:txBody>
          <a:bodyPr>
            <a:noAutofit/>
          </a:bodyPr>
          <a:lstStyle/>
          <a:p>
            <a:r>
              <a:rPr lang="en-US" sz="2800" b="0" dirty="0"/>
              <a:t>Prolonged physical exertion and muscle activity increases the body’s core temperature and reduces the body’s ability to cool itself.</a:t>
            </a:r>
          </a:p>
        </p:txBody>
      </p:sp>
      <p:sp>
        <p:nvSpPr>
          <p:cNvPr id="4" name="Content Placeholder 3"/>
          <p:cNvSpPr>
            <a:spLocks noGrp="1"/>
          </p:cNvSpPr>
          <p:nvPr>
            <p:ph sz="half" idx="2"/>
          </p:nvPr>
        </p:nvSpPr>
        <p:spPr>
          <a:xfrm>
            <a:off x="839788" y="2392218"/>
            <a:ext cx="7823921" cy="3797445"/>
          </a:xfrm>
        </p:spPr>
        <p:txBody>
          <a:bodyPr>
            <a:noAutofit/>
          </a:bodyPr>
          <a:lstStyle/>
          <a:p>
            <a:r>
              <a:rPr lang="en-US" dirty="0"/>
              <a:t>Breaks allow blood to flow to the skin to be cooled.</a:t>
            </a:r>
          </a:p>
          <a:p>
            <a:r>
              <a:rPr lang="en-US" dirty="0"/>
              <a:t>Rest breaks slow down the buildup of heat in the body from prolonged muscle activity.</a:t>
            </a:r>
          </a:p>
          <a:p>
            <a:r>
              <a:rPr lang="en-US" dirty="0"/>
              <a:t>Rest breaks are important for the heart and allow your heart rate to recover from sustained heat stress and physical exertion.</a:t>
            </a:r>
          </a:p>
          <a:p>
            <a:r>
              <a:rPr lang="en-US" dirty="0"/>
              <a:t>Rest breaks in the shade help will cooling, especially if there is air movement with cool air.</a:t>
            </a:r>
          </a:p>
          <a:p>
            <a:endParaRPr lang="en-US" dirty="0"/>
          </a:p>
        </p:txBody>
      </p:sp>
      <p:sp>
        <p:nvSpPr>
          <p:cNvPr id="5" name="Text Placeholder 4"/>
          <p:cNvSpPr>
            <a:spLocks noGrp="1"/>
          </p:cNvSpPr>
          <p:nvPr>
            <p:ph type="body" sz="quarter" idx="3"/>
          </p:nvPr>
        </p:nvSpPr>
        <p:spPr>
          <a:xfrm>
            <a:off x="9042454" y="6189663"/>
            <a:ext cx="2556888" cy="405271"/>
          </a:xfrm>
        </p:spPr>
        <p:txBody>
          <a:bodyPr>
            <a:normAutofit fontScale="70000" lnSpcReduction="20000"/>
          </a:bodyPr>
          <a:lstStyle/>
          <a:p>
            <a:pPr algn="ctr"/>
            <a:r>
              <a:rPr lang="en-US" dirty="0"/>
              <a:t>Shade (Source Cal OSHA)</a:t>
            </a:r>
          </a:p>
        </p:txBody>
      </p:sp>
      <p:pic>
        <p:nvPicPr>
          <p:cNvPr id="7" name="Content Placeholder 6" descr="shade tent" title="shade ten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743609" y="3638768"/>
            <a:ext cx="3154578" cy="2332374"/>
          </a:xfrm>
        </p:spPr>
      </p:pic>
    </p:spTree>
    <p:extLst>
      <p:ext uri="{BB962C8B-B14F-4D97-AF65-F5344CB8AC3E}">
        <p14:creationId xmlns:p14="http://schemas.microsoft.com/office/powerpoint/2010/main" val="1471099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NIOSH Investigation: Construction Laborer</a:t>
            </a:r>
            <a:r>
              <a:rPr lang="en-US" dirty="0"/>
              <a:t/>
            </a:r>
            <a:br>
              <a:rPr lang="en-US" dirty="0"/>
            </a:br>
            <a:r>
              <a:rPr lang="en-US" sz="3200" dirty="0"/>
              <a:t>KY FACE #03KY053 </a:t>
            </a:r>
            <a:endParaRPr lang="en-US" dirty="0"/>
          </a:p>
        </p:txBody>
      </p:sp>
      <p:sp>
        <p:nvSpPr>
          <p:cNvPr id="3" name="Text Placeholder 2"/>
          <p:cNvSpPr>
            <a:spLocks noGrp="1"/>
          </p:cNvSpPr>
          <p:nvPr>
            <p:ph type="body" idx="1"/>
          </p:nvPr>
        </p:nvSpPr>
        <p:spPr>
          <a:xfrm>
            <a:off x="839788" y="1531534"/>
            <a:ext cx="9800503" cy="712902"/>
          </a:xfrm>
        </p:spPr>
        <p:txBody>
          <a:bodyPr>
            <a:noAutofit/>
          </a:bodyPr>
          <a:lstStyle/>
          <a:p>
            <a:r>
              <a:rPr lang="en-US" sz="3200" dirty="0"/>
              <a:t>What factors contributed to his heat stress?</a:t>
            </a:r>
          </a:p>
        </p:txBody>
      </p:sp>
      <p:sp>
        <p:nvSpPr>
          <p:cNvPr id="4" name="Content Placeholder 3"/>
          <p:cNvSpPr>
            <a:spLocks noGrp="1"/>
          </p:cNvSpPr>
          <p:nvPr>
            <p:ph sz="half" idx="2"/>
          </p:nvPr>
        </p:nvSpPr>
        <p:spPr>
          <a:xfrm>
            <a:off x="980901" y="2332653"/>
            <a:ext cx="6456377" cy="3857010"/>
          </a:xfrm>
        </p:spPr>
        <p:txBody>
          <a:bodyPr>
            <a:noAutofit/>
          </a:bodyPr>
          <a:lstStyle/>
          <a:p>
            <a:r>
              <a:rPr lang="en-US" sz="3200" dirty="0"/>
              <a:t>41-year-old male sawing boards to make concrete forms</a:t>
            </a:r>
          </a:p>
          <a:p>
            <a:r>
              <a:rPr lang="en-US" sz="3200" dirty="0"/>
              <a:t>Clothing</a:t>
            </a:r>
          </a:p>
          <a:p>
            <a:pPr lvl="1"/>
            <a:r>
              <a:rPr lang="en-US" sz="2800" dirty="0"/>
              <a:t>Heavy blue jeans</a:t>
            </a:r>
          </a:p>
          <a:p>
            <a:pPr lvl="1"/>
            <a:r>
              <a:rPr lang="en-US" sz="2800" dirty="0"/>
              <a:t>Long-sleeved heavy shirt</a:t>
            </a:r>
          </a:p>
          <a:p>
            <a:r>
              <a:rPr lang="en-US" sz="3200" dirty="0"/>
              <a:t>Outside in sun during summer</a:t>
            </a:r>
          </a:p>
          <a:p>
            <a:pPr lvl="1"/>
            <a:r>
              <a:rPr lang="en-US" sz="2800" dirty="0"/>
              <a:t>Temperature 90 °F</a:t>
            </a:r>
          </a:p>
          <a:p>
            <a:pPr lvl="1"/>
            <a:r>
              <a:rPr lang="en-US" sz="2800" dirty="0"/>
              <a:t>Humidity 69%</a:t>
            </a:r>
          </a:p>
        </p:txBody>
      </p:sp>
      <p:sp>
        <p:nvSpPr>
          <p:cNvPr id="5" name="Text Placeholder 4"/>
          <p:cNvSpPr>
            <a:spLocks noGrp="1"/>
          </p:cNvSpPr>
          <p:nvPr>
            <p:ph type="body" sz="quarter" idx="3"/>
          </p:nvPr>
        </p:nvSpPr>
        <p:spPr>
          <a:xfrm>
            <a:off x="8178418" y="6251170"/>
            <a:ext cx="3017520" cy="337503"/>
          </a:xfrm>
        </p:spPr>
        <p:txBody>
          <a:bodyPr>
            <a:normAutofit lnSpcReduction="10000"/>
          </a:bodyPr>
          <a:lstStyle/>
          <a:p>
            <a:pPr algn="ctr"/>
            <a:r>
              <a:rPr lang="en-US" sz="1800" b="0" dirty="0"/>
              <a:t>Concrete pad (Source: NIOSH)</a:t>
            </a:r>
          </a:p>
        </p:txBody>
      </p:sp>
      <p:pic>
        <p:nvPicPr>
          <p:cNvPr id="7" name="Content Placeholder 6" descr="Concrete pad (Source: NIOSH)&#10;" title="Concrete pad (Source: NIOSH)"/>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437279" y="2566199"/>
            <a:ext cx="4499798" cy="3562340"/>
          </a:xfrm>
        </p:spPr>
      </p:pic>
    </p:spTree>
    <p:extLst>
      <p:ext uri="{BB962C8B-B14F-4D97-AF65-F5344CB8AC3E}">
        <p14:creationId xmlns:p14="http://schemas.microsoft.com/office/powerpoint/2010/main" val="414115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Pre-Test</a:t>
            </a:r>
          </a:p>
        </p:txBody>
      </p:sp>
      <p:sp>
        <p:nvSpPr>
          <p:cNvPr id="3" name="Content Placeholder 2"/>
          <p:cNvSpPr>
            <a:spLocks noGrp="1"/>
          </p:cNvSpPr>
          <p:nvPr>
            <p:ph sz="half" idx="1"/>
          </p:nvPr>
        </p:nvSpPr>
        <p:spPr>
          <a:xfrm>
            <a:off x="838199" y="1690688"/>
            <a:ext cx="6113443" cy="4486275"/>
          </a:xfrm>
        </p:spPr>
        <p:txBody>
          <a:bodyPr>
            <a:normAutofit/>
          </a:bodyPr>
          <a:lstStyle/>
          <a:p>
            <a:r>
              <a:rPr lang="en-US" sz="3200" dirty="0"/>
              <a:t>The pre-test is compared to a post-test (at the end of the training) and helps us determine if we did a good job or need to make improvements.</a:t>
            </a:r>
          </a:p>
          <a:p>
            <a:endParaRPr lang="en-US" sz="3200" dirty="0"/>
          </a:p>
          <a:p>
            <a:r>
              <a:rPr lang="en-US" sz="3200" dirty="0"/>
              <a:t>It will also help you know what we will be covering in the training</a:t>
            </a:r>
          </a:p>
        </p:txBody>
      </p:sp>
      <p:pic>
        <p:nvPicPr>
          <p:cNvPr id="6" name="Content Placeholder 5" descr="Test (Clipart)&#10;" title="Test (Clipart)"/>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567" t="1560" r="1449"/>
          <a:stretch/>
        </p:blipFill>
        <p:spPr>
          <a:xfrm>
            <a:off x="7480452" y="1972019"/>
            <a:ext cx="4296579" cy="3734718"/>
          </a:xfrm>
        </p:spPr>
      </p:pic>
      <p:sp>
        <p:nvSpPr>
          <p:cNvPr id="5" name="Text Placeholder 4"/>
          <p:cNvSpPr>
            <a:spLocks noGrp="1"/>
          </p:cNvSpPr>
          <p:nvPr>
            <p:ph type="body" sz="quarter" idx="13"/>
          </p:nvPr>
        </p:nvSpPr>
        <p:spPr>
          <a:xfrm>
            <a:off x="8174369" y="5767759"/>
            <a:ext cx="2903538" cy="322263"/>
          </a:xfrm>
        </p:spPr>
        <p:txBody>
          <a:bodyPr>
            <a:normAutofit fontScale="70000" lnSpcReduction="20000"/>
          </a:bodyPr>
          <a:lstStyle/>
          <a:p>
            <a:pPr marL="0" indent="0" algn="ctr">
              <a:buNone/>
            </a:pPr>
            <a:r>
              <a:rPr lang="en-US" dirty="0"/>
              <a:t>Test (Clipart)</a:t>
            </a:r>
          </a:p>
        </p:txBody>
      </p:sp>
    </p:spTree>
    <p:extLst>
      <p:ext uri="{BB962C8B-B14F-4D97-AF65-F5344CB8AC3E}">
        <p14:creationId xmlns:p14="http://schemas.microsoft.com/office/powerpoint/2010/main" val="68795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43778"/>
          </a:xfrm>
        </p:spPr>
        <p:txBody>
          <a:bodyPr/>
          <a:lstStyle/>
          <a:p>
            <a:r>
              <a:rPr lang="en-US" b="1" dirty="0"/>
              <a:t>He suffered from heat stroke</a:t>
            </a:r>
            <a:endParaRPr lang="en-US" dirty="0"/>
          </a:p>
        </p:txBody>
      </p:sp>
      <p:sp>
        <p:nvSpPr>
          <p:cNvPr id="4" name="Content Placeholder 3"/>
          <p:cNvSpPr>
            <a:spLocks noGrp="1"/>
          </p:cNvSpPr>
          <p:nvPr>
            <p:ph sz="half" idx="2"/>
          </p:nvPr>
        </p:nvSpPr>
        <p:spPr>
          <a:xfrm>
            <a:off x="1026349" y="1568755"/>
            <a:ext cx="7324531" cy="4668773"/>
          </a:xfrm>
        </p:spPr>
        <p:txBody>
          <a:bodyPr>
            <a:noAutofit/>
          </a:bodyPr>
          <a:lstStyle/>
          <a:p>
            <a:r>
              <a:rPr lang="en-US" sz="3200" dirty="0"/>
              <a:t>He collapsed towards the end of the day</a:t>
            </a:r>
          </a:p>
          <a:p>
            <a:r>
              <a:rPr lang="en-US" sz="3200" dirty="0"/>
              <a:t>A co-worker found him at 5 PM</a:t>
            </a:r>
          </a:p>
          <a:p>
            <a:r>
              <a:rPr lang="en-US" sz="3200" dirty="0"/>
              <a:t>Emergency services removed clothing, provided first aid and water</a:t>
            </a:r>
          </a:p>
          <a:p>
            <a:r>
              <a:rPr lang="en-US" sz="3200" dirty="0"/>
              <a:t>After being transported to the hospital, his body temperature was 108 °F</a:t>
            </a:r>
          </a:p>
          <a:p>
            <a:r>
              <a:rPr lang="en-US" sz="3200" dirty="0"/>
              <a:t>He died of heat stroke</a:t>
            </a:r>
          </a:p>
          <a:p>
            <a:endParaRPr lang="en-US" sz="3200" dirty="0"/>
          </a:p>
        </p:txBody>
      </p:sp>
      <p:sp>
        <p:nvSpPr>
          <p:cNvPr id="5" name="Text Placeholder 4"/>
          <p:cNvSpPr>
            <a:spLocks noGrp="1"/>
          </p:cNvSpPr>
          <p:nvPr>
            <p:ph type="body" sz="quarter" idx="3"/>
          </p:nvPr>
        </p:nvSpPr>
        <p:spPr>
          <a:xfrm>
            <a:off x="8721325" y="6289665"/>
            <a:ext cx="3017520" cy="337503"/>
          </a:xfrm>
        </p:spPr>
        <p:txBody>
          <a:bodyPr>
            <a:normAutofit fontScale="92500"/>
          </a:bodyPr>
          <a:lstStyle/>
          <a:p>
            <a:pPr algn="ctr"/>
            <a:r>
              <a:rPr lang="en-US" sz="1800" b="0" dirty="0"/>
              <a:t>Ambulance (Source: Cal OSHA)</a:t>
            </a:r>
          </a:p>
        </p:txBody>
      </p:sp>
      <p:pic>
        <p:nvPicPr>
          <p:cNvPr id="9" name="Content Placeholder 8" descr="Ambulance (Source: Cal OSHA)&#10;" title="Ambulance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537441" y="3890870"/>
            <a:ext cx="3385289" cy="2172883"/>
          </a:xfrm>
        </p:spPr>
      </p:pic>
    </p:spTree>
    <p:extLst>
      <p:ext uri="{BB962C8B-B14F-4D97-AF65-F5344CB8AC3E}">
        <p14:creationId xmlns:p14="http://schemas.microsoft.com/office/powerpoint/2010/main" val="2769102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43778"/>
          </a:xfrm>
        </p:spPr>
        <p:txBody>
          <a:bodyPr/>
          <a:lstStyle/>
          <a:p>
            <a:r>
              <a:rPr lang="en-US" b="1" dirty="0"/>
              <a:t>NIOSH Recommendations</a:t>
            </a:r>
            <a:endParaRPr lang="en-US" dirty="0"/>
          </a:p>
        </p:txBody>
      </p:sp>
      <p:sp>
        <p:nvSpPr>
          <p:cNvPr id="4" name="Content Placeholder 3"/>
          <p:cNvSpPr>
            <a:spLocks noGrp="1"/>
          </p:cNvSpPr>
          <p:nvPr>
            <p:ph sz="half" idx="2"/>
          </p:nvPr>
        </p:nvSpPr>
        <p:spPr>
          <a:xfrm>
            <a:off x="1026349" y="1568755"/>
            <a:ext cx="8172735" cy="4668773"/>
          </a:xfrm>
        </p:spPr>
        <p:txBody>
          <a:bodyPr>
            <a:noAutofit/>
          </a:bodyPr>
          <a:lstStyle/>
          <a:p>
            <a:pPr marL="514350" indent="-514350">
              <a:buFont typeface="+mj-lt"/>
              <a:buAutoNum type="arabicPeriod"/>
            </a:pPr>
            <a:r>
              <a:rPr lang="en-US" sz="3200" dirty="0"/>
              <a:t>Supervisors and their employees should be trained to understand heat exhaustion/stroke symptoms when there is high heat and humidity.</a:t>
            </a:r>
          </a:p>
          <a:p>
            <a:pPr marL="514350" indent="-514350">
              <a:buFont typeface="+mj-lt"/>
              <a:buAutoNum type="arabicPeriod"/>
            </a:pPr>
            <a:r>
              <a:rPr lang="en-US" sz="3200" dirty="0"/>
              <a:t>Breaks should be provided frequently to reduce dehydration and heat stroke/ exhaustion. </a:t>
            </a:r>
          </a:p>
          <a:p>
            <a:pPr marL="514350" indent="-514350">
              <a:buFont typeface="+mj-lt"/>
              <a:buAutoNum type="arabicPeriod"/>
            </a:pPr>
            <a:r>
              <a:rPr lang="en-US" sz="3200" dirty="0"/>
              <a:t>Adjust amount of hours working outside for high humidity and heat conditions </a:t>
            </a:r>
            <a:endParaRPr lang="en-US" sz="3600" dirty="0"/>
          </a:p>
        </p:txBody>
      </p:sp>
      <p:sp>
        <p:nvSpPr>
          <p:cNvPr id="5" name="Text Placeholder 4"/>
          <p:cNvSpPr>
            <a:spLocks noGrp="1"/>
          </p:cNvSpPr>
          <p:nvPr>
            <p:ph type="body" sz="quarter" idx="3"/>
          </p:nvPr>
        </p:nvSpPr>
        <p:spPr>
          <a:xfrm>
            <a:off x="9407242" y="6173408"/>
            <a:ext cx="2616879" cy="337503"/>
          </a:xfrm>
        </p:spPr>
        <p:txBody>
          <a:bodyPr>
            <a:normAutofit lnSpcReduction="10000"/>
          </a:bodyPr>
          <a:lstStyle/>
          <a:p>
            <a:pPr algn="ctr"/>
            <a:r>
              <a:rPr lang="en-US" sz="1800" b="0" dirty="0"/>
              <a:t>Drink water (Source: CDC</a:t>
            </a:r>
          </a:p>
        </p:txBody>
      </p:sp>
      <p:pic>
        <p:nvPicPr>
          <p:cNvPr id="8" name="Content Placeholder 7" descr="Drink water (Source: CDC&#10;" title="Drink water (Source: CDC"/>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9494216" y="4120784"/>
            <a:ext cx="2442933" cy="1803116"/>
          </a:xfrm>
        </p:spPr>
      </p:pic>
    </p:spTree>
    <p:extLst>
      <p:ext uri="{BB962C8B-B14F-4D97-AF65-F5344CB8AC3E}">
        <p14:creationId xmlns:p14="http://schemas.microsoft.com/office/powerpoint/2010/main" val="2008345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Heat-Related Illnesses</a:t>
            </a:r>
          </a:p>
        </p:txBody>
      </p:sp>
      <p:sp>
        <p:nvSpPr>
          <p:cNvPr id="10" name="Text Placeholder 9"/>
          <p:cNvSpPr>
            <a:spLocks noGrp="1"/>
          </p:cNvSpPr>
          <p:nvPr>
            <p:ph type="body" idx="1"/>
          </p:nvPr>
        </p:nvSpPr>
        <p:spPr>
          <a:xfrm>
            <a:off x="839788" y="1681163"/>
            <a:ext cx="5157787" cy="581746"/>
          </a:xfrm>
        </p:spPr>
        <p:txBody>
          <a:bodyPr>
            <a:normAutofit/>
          </a:bodyPr>
          <a:lstStyle/>
          <a:p>
            <a:r>
              <a:rPr lang="en-US" sz="3200" dirty="0"/>
              <a:t>Major Heat-Related Illnesses</a:t>
            </a:r>
          </a:p>
        </p:txBody>
      </p:sp>
      <p:sp>
        <p:nvSpPr>
          <p:cNvPr id="11" name="Content Placeholder 10"/>
          <p:cNvSpPr>
            <a:spLocks noGrp="1"/>
          </p:cNvSpPr>
          <p:nvPr>
            <p:ph sz="half" idx="2"/>
          </p:nvPr>
        </p:nvSpPr>
        <p:spPr>
          <a:xfrm>
            <a:off x="1025237" y="2262909"/>
            <a:ext cx="4710546" cy="3926754"/>
          </a:xfrm>
        </p:spPr>
        <p:txBody>
          <a:bodyPr>
            <a:normAutofit/>
          </a:bodyPr>
          <a:lstStyle/>
          <a:p>
            <a:r>
              <a:rPr lang="en-US" sz="3600" dirty="0"/>
              <a:t>Heat Rash</a:t>
            </a:r>
          </a:p>
          <a:p>
            <a:r>
              <a:rPr lang="en-US" sz="3600" dirty="0"/>
              <a:t>Heat Cramps</a:t>
            </a:r>
          </a:p>
          <a:p>
            <a:r>
              <a:rPr lang="en-US" sz="3600" dirty="0"/>
              <a:t>Heat Syncope</a:t>
            </a:r>
          </a:p>
          <a:p>
            <a:r>
              <a:rPr lang="en-US" sz="3600" dirty="0"/>
              <a:t>Heat Exhaustion</a:t>
            </a:r>
          </a:p>
          <a:p>
            <a:r>
              <a:rPr lang="en-US" sz="3600" dirty="0"/>
              <a:t>Heat Stroke</a:t>
            </a:r>
          </a:p>
          <a:p>
            <a:r>
              <a:rPr lang="en-US" sz="3600" dirty="0"/>
              <a:t>Rhabdomyolysis</a:t>
            </a:r>
          </a:p>
          <a:p>
            <a:endParaRPr lang="en-US" dirty="0"/>
          </a:p>
        </p:txBody>
      </p:sp>
      <p:sp>
        <p:nvSpPr>
          <p:cNvPr id="12" name="Text Placeholder 11"/>
          <p:cNvSpPr>
            <a:spLocks noGrp="1"/>
          </p:cNvSpPr>
          <p:nvPr>
            <p:ph type="body" sz="quarter" idx="3"/>
          </p:nvPr>
        </p:nvSpPr>
        <p:spPr>
          <a:solidFill>
            <a:schemeClr val="accent1">
              <a:lumMod val="20000"/>
              <a:lumOff val="80000"/>
            </a:schemeClr>
          </a:solidFill>
        </p:spPr>
        <p:txBody>
          <a:bodyPr>
            <a:normAutofit/>
          </a:bodyPr>
          <a:lstStyle/>
          <a:p>
            <a:r>
              <a:rPr lang="en-US" sz="3600" dirty="0"/>
              <a:t>What You Need to Know</a:t>
            </a:r>
          </a:p>
        </p:txBody>
      </p:sp>
      <p:sp>
        <p:nvSpPr>
          <p:cNvPr id="13" name="Content Placeholder 12"/>
          <p:cNvSpPr>
            <a:spLocks noGrp="1"/>
          </p:cNvSpPr>
          <p:nvPr>
            <p:ph sz="quarter" idx="4"/>
          </p:nvPr>
        </p:nvSpPr>
        <p:spPr>
          <a:xfrm>
            <a:off x="6194427" y="2588418"/>
            <a:ext cx="5183188" cy="3230491"/>
          </a:xfrm>
          <a:solidFill>
            <a:schemeClr val="accent1">
              <a:lumMod val="20000"/>
              <a:lumOff val="80000"/>
            </a:schemeClr>
          </a:solidFill>
        </p:spPr>
        <p:txBody>
          <a:bodyPr>
            <a:normAutofit/>
          </a:bodyPr>
          <a:lstStyle/>
          <a:p>
            <a:r>
              <a:rPr lang="en-US" sz="3600" dirty="0"/>
              <a:t>Cause</a:t>
            </a:r>
          </a:p>
          <a:p>
            <a:r>
              <a:rPr lang="en-US" sz="3600" dirty="0"/>
              <a:t>Preventative measures</a:t>
            </a:r>
          </a:p>
          <a:p>
            <a:r>
              <a:rPr lang="en-US" sz="3600" dirty="0"/>
              <a:t>Signs &amp; symptoms</a:t>
            </a:r>
          </a:p>
          <a:p>
            <a:r>
              <a:rPr lang="en-US" sz="3600" dirty="0"/>
              <a:t>First aid treatment</a:t>
            </a:r>
          </a:p>
          <a:p>
            <a:r>
              <a:rPr lang="en-US" sz="3600" dirty="0"/>
              <a:t>When to report</a:t>
            </a:r>
          </a:p>
        </p:txBody>
      </p:sp>
    </p:spTree>
    <p:extLst>
      <p:ext uri="{BB962C8B-B14F-4D97-AF65-F5344CB8AC3E}">
        <p14:creationId xmlns:p14="http://schemas.microsoft.com/office/powerpoint/2010/main" val="902539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ession of Heat-Related Illnesses (Source: NIOSH)" title="Progression of Heat-Related Illnesses (Source: NIOSH)"/>
          <p:cNvSpPr>
            <a:spLocks noGrp="1"/>
          </p:cNvSpPr>
          <p:nvPr>
            <p:ph type="title"/>
          </p:nvPr>
        </p:nvSpPr>
        <p:spPr>
          <a:xfrm>
            <a:off x="305544" y="237468"/>
            <a:ext cx="10515600" cy="549275"/>
          </a:xfrm>
        </p:spPr>
        <p:txBody>
          <a:bodyPr>
            <a:normAutofit fontScale="90000"/>
          </a:bodyPr>
          <a:lstStyle/>
          <a:p>
            <a:r>
              <a:rPr lang="en-US" sz="3600" b="1" dirty="0"/>
              <a:t>Progression of Heat-Related Illnesses (Source: NIOSH)</a:t>
            </a:r>
          </a:p>
        </p:txBody>
      </p:sp>
      <p:pic>
        <p:nvPicPr>
          <p:cNvPr id="8" name="Content Placeholder 7" descr="Progression of Heat-Related Illnesses (Source: NIOSH)" title="Progression of Heat-Related Illnesses (Source: NIOSH)"/>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195376" y="2853368"/>
            <a:ext cx="11700466" cy="3895566"/>
          </a:xfrm>
        </p:spPr>
      </p:pic>
      <p:sp>
        <p:nvSpPr>
          <p:cNvPr id="3" name="Text Placeholder 2"/>
          <p:cNvSpPr>
            <a:spLocks noGrp="1"/>
          </p:cNvSpPr>
          <p:nvPr>
            <p:ph type="body" idx="1"/>
          </p:nvPr>
        </p:nvSpPr>
        <p:spPr>
          <a:xfrm>
            <a:off x="769958" y="1055416"/>
            <a:ext cx="10551302" cy="1529278"/>
          </a:xfrm>
          <a:gradFill flip="none" rotWithShape="1">
            <a:gsLst>
              <a:gs pos="0">
                <a:srgbClr val="FF0000"/>
              </a:gs>
              <a:gs pos="74000">
                <a:schemeClr val="accent2"/>
              </a:gs>
              <a:gs pos="83000">
                <a:schemeClr val="accent4"/>
              </a:gs>
              <a:gs pos="100000">
                <a:srgbClr val="FFFF00"/>
              </a:gs>
            </a:gsLst>
            <a:lin ang="10800000" scaled="1"/>
            <a:tileRect/>
          </a:gradFill>
          <a:ln>
            <a:solidFill>
              <a:schemeClr val="accent1"/>
            </a:solidFill>
          </a:ln>
        </p:spPr>
        <p:txBody>
          <a:bodyPr>
            <a:normAutofit/>
          </a:bodyPr>
          <a:lstStyle/>
          <a:p>
            <a:r>
              <a:rPr lang="en-US" u="sng" dirty="0"/>
              <a:t>Less Severe 			 					More Severe	</a:t>
            </a:r>
          </a:p>
          <a:p>
            <a:r>
              <a:rPr lang="en-US" b="0" dirty="0"/>
              <a:t>Heat Rash		Heat Cramps		Heat Exhaustion	Heat Stroke</a:t>
            </a:r>
          </a:p>
          <a:p>
            <a:r>
              <a:rPr lang="en-US" b="0" dirty="0"/>
              <a:t>						Heat Syncope		Rhabdomyolysis</a:t>
            </a:r>
          </a:p>
        </p:txBody>
      </p:sp>
    </p:spTree>
    <p:extLst>
      <p:ext uri="{BB962C8B-B14F-4D97-AF65-F5344CB8AC3E}">
        <p14:creationId xmlns:p14="http://schemas.microsoft.com/office/powerpoint/2010/main" val="2380604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Rash: Cause and Prevention</a:t>
            </a:r>
            <a:endParaRPr lang="en-US" dirty="0"/>
          </a:p>
        </p:txBody>
      </p:sp>
      <p:sp>
        <p:nvSpPr>
          <p:cNvPr id="3" name="Text Placeholder 2"/>
          <p:cNvSpPr>
            <a:spLocks noGrp="1"/>
          </p:cNvSpPr>
          <p:nvPr>
            <p:ph type="body" idx="1"/>
          </p:nvPr>
        </p:nvSpPr>
        <p:spPr>
          <a:xfrm>
            <a:off x="839788" y="1681163"/>
            <a:ext cx="3898467"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839789" y="2505075"/>
            <a:ext cx="3898466" cy="2113107"/>
          </a:xfrm>
          <a:solidFill>
            <a:schemeClr val="accent4">
              <a:lumMod val="20000"/>
              <a:lumOff val="80000"/>
            </a:schemeClr>
          </a:solidFill>
        </p:spPr>
        <p:txBody>
          <a:bodyPr>
            <a:normAutofit/>
          </a:bodyPr>
          <a:lstStyle/>
          <a:p>
            <a:pPr marL="0" indent="0">
              <a:buNone/>
            </a:pPr>
            <a:r>
              <a:rPr lang="en-US" sz="4000" dirty="0"/>
              <a:t>Irritation of skin due to excessive sweating</a:t>
            </a:r>
          </a:p>
        </p:txBody>
      </p:sp>
      <p:sp>
        <p:nvSpPr>
          <p:cNvPr id="5" name="Text Placeholder 4"/>
          <p:cNvSpPr>
            <a:spLocks noGrp="1"/>
          </p:cNvSpPr>
          <p:nvPr>
            <p:ph type="body" sz="quarter" idx="3"/>
          </p:nvPr>
        </p:nvSpPr>
        <p:spPr>
          <a:xfrm>
            <a:off x="4904506" y="1579561"/>
            <a:ext cx="6870270"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4904506" y="2412928"/>
            <a:ext cx="6870270" cy="4061764"/>
          </a:xfrm>
          <a:solidFill>
            <a:schemeClr val="accent1">
              <a:lumMod val="20000"/>
              <a:lumOff val="80000"/>
            </a:schemeClr>
          </a:solidFill>
        </p:spPr>
        <p:txBody>
          <a:bodyPr>
            <a:normAutofit/>
          </a:bodyPr>
          <a:lstStyle/>
          <a:p>
            <a:r>
              <a:rPr lang="en-US" dirty="0"/>
              <a:t>Wear loose fitting clothing that allows sweat to dissipate</a:t>
            </a:r>
          </a:p>
          <a:p>
            <a:r>
              <a:rPr lang="en-US" dirty="0"/>
              <a:t>Wear freshly laundered clothing each day  </a:t>
            </a:r>
          </a:p>
          <a:p>
            <a:r>
              <a:rPr lang="en-US" dirty="0"/>
              <a:t>Avoid working in sweat soaked clothing for prolonged periods (e.g., change at breaks as needed)</a:t>
            </a:r>
          </a:p>
          <a:p>
            <a:r>
              <a:rPr lang="en-US" dirty="0"/>
              <a:t>Wash sweat-soaked areas with mild soap and water and dry thoroughly at breaks and after your shift ends</a:t>
            </a:r>
          </a:p>
          <a:p>
            <a:endParaRPr lang="en-US" dirty="0"/>
          </a:p>
        </p:txBody>
      </p:sp>
    </p:spTree>
    <p:extLst>
      <p:ext uri="{BB962C8B-B14F-4D97-AF65-F5344CB8AC3E}">
        <p14:creationId xmlns:p14="http://schemas.microsoft.com/office/powerpoint/2010/main" val="2042248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Rash: Signs &amp; Symptoms</a:t>
            </a:r>
          </a:p>
        </p:txBody>
      </p:sp>
      <p:sp>
        <p:nvSpPr>
          <p:cNvPr id="4" name="Content Placeholder 3"/>
          <p:cNvSpPr>
            <a:spLocks noGrp="1"/>
          </p:cNvSpPr>
          <p:nvPr>
            <p:ph sz="half" idx="2"/>
          </p:nvPr>
        </p:nvSpPr>
        <p:spPr>
          <a:xfrm>
            <a:off x="839788" y="1690688"/>
            <a:ext cx="5157787" cy="4498975"/>
          </a:xfrm>
        </p:spPr>
        <p:txBody>
          <a:bodyPr>
            <a:normAutofit/>
          </a:bodyPr>
          <a:lstStyle/>
          <a:p>
            <a:r>
              <a:rPr lang="en-US" sz="3600" dirty="0"/>
              <a:t>Itchy and painful clusters of red blisters</a:t>
            </a:r>
          </a:p>
          <a:p>
            <a:r>
              <a:rPr lang="en-US" sz="3600" dirty="0"/>
              <a:t>Common to the neck, chest, groin, armpits and creases of the elbows and knees </a:t>
            </a:r>
          </a:p>
        </p:txBody>
      </p:sp>
      <p:sp>
        <p:nvSpPr>
          <p:cNvPr id="5" name="Text Placeholder 4"/>
          <p:cNvSpPr>
            <a:spLocks noGrp="1"/>
          </p:cNvSpPr>
          <p:nvPr>
            <p:ph type="body" sz="quarter" idx="3"/>
          </p:nvPr>
        </p:nvSpPr>
        <p:spPr>
          <a:xfrm>
            <a:off x="6194425" y="6290630"/>
            <a:ext cx="5183188" cy="466955"/>
          </a:xfrm>
        </p:spPr>
        <p:txBody>
          <a:bodyPr/>
          <a:lstStyle/>
          <a:p>
            <a:pPr algn="ctr"/>
            <a:r>
              <a:rPr lang="en-US" dirty="0"/>
              <a:t>Heat rash (Source DOD)</a:t>
            </a:r>
          </a:p>
        </p:txBody>
      </p:sp>
      <p:pic>
        <p:nvPicPr>
          <p:cNvPr id="3" name="Content Placeholder 2" descr="Heat rash (Source DOD)" title="Heat rash (Source DOD)"/>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94425" y="2702190"/>
            <a:ext cx="5183188" cy="3455458"/>
          </a:xfrm>
        </p:spPr>
      </p:pic>
    </p:spTree>
    <p:extLst>
      <p:ext uri="{BB962C8B-B14F-4D97-AF65-F5344CB8AC3E}">
        <p14:creationId xmlns:p14="http://schemas.microsoft.com/office/powerpoint/2010/main" val="2341877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Rash: First Aid Treatment</a:t>
            </a:r>
          </a:p>
        </p:txBody>
      </p:sp>
      <p:sp>
        <p:nvSpPr>
          <p:cNvPr id="4" name="Content Placeholder 3"/>
          <p:cNvSpPr>
            <a:spLocks noGrp="1"/>
          </p:cNvSpPr>
          <p:nvPr>
            <p:ph sz="half" idx="2"/>
          </p:nvPr>
        </p:nvSpPr>
        <p:spPr>
          <a:xfrm>
            <a:off x="923636" y="1487055"/>
            <a:ext cx="7296728" cy="4996871"/>
          </a:xfrm>
        </p:spPr>
        <p:txBody>
          <a:bodyPr>
            <a:noAutofit/>
          </a:bodyPr>
          <a:lstStyle/>
          <a:p>
            <a:r>
              <a:rPr lang="en-US" sz="3200" dirty="0"/>
              <a:t>Move person to a cool location</a:t>
            </a:r>
          </a:p>
          <a:p>
            <a:r>
              <a:rPr lang="en-US" sz="3200" dirty="0"/>
              <a:t>Have person take a cool shower</a:t>
            </a:r>
          </a:p>
          <a:p>
            <a:r>
              <a:rPr lang="en-US" sz="3200" dirty="0"/>
              <a:t>Thoroughly dry the skin following shower</a:t>
            </a:r>
          </a:p>
          <a:p>
            <a:r>
              <a:rPr lang="en-US" sz="3200" dirty="0"/>
              <a:t>Continue to ensure skin is cleaned and dried frequently, especially before and after shifts</a:t>
            </a:r>
          </a:p>
          <a:p>
            <a:r>
              <a:rPr lang="en-US" sz="3200" dirty="0"/>
              <a:t>Seek medical treatment if rash persists for more than two days or if rash become infected</a:t>
            </a:r>
          </a:p>
        </p:txBody>
      </p:sp>
      <p:sp>
        <p:nvSpPr>
          <p:cNvPr id="5" name="Text Placeholder 4"/>
          <p:cNvSpPr>
            <a:spLocks noGrp="1"/>
          </p:cNvSpPr>
          <p:nvPr>
            <p:ph type="body" sz="quarter" idx="3"/>
          </p:nvPr>
        </p:nvSpPr>
        <p:spPr>
          <a:xfrm>
            <a:off x="8734486" y="6136393"/>
            <a:ext cx="3194196" cy="476191"/>
          </a:xfrm>
        </p:spPr>
        <p:txBody>
          <a:bodyPr/>
          <a:lstStyle/>
          <a:p>
            <a:pPr algn="ctr"/>
            <a:r>
              <a:rPr lang="en-US" dirty="0"/>
              <a:t>Shower (Clipart)</a:t>
            </a:r>
          </a:p>
        </p:txBody>
      </p:sp>
      <p:pic>
        <p:nvPicPr>
          <p:cNvPr id="3" name="Content Placeholder 2" descr="File:Pictograms-nps-showers.svg - Wikimedia Commons" title="Shower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25311" y="2799843"/>
            <a:ext cx="3194050" cy="3194050"/>
          </a:xfrm>
        </p:spPr>
      </p:pic>
    </p:spTree>
    <p:extLst>
      <p:ext uri="{BB962C8B-B14F-4D97-AF65-F5344CB8AC3E}">
        <p14:creationId xmlns:p14="http://schemas.microsoft.com/office/powerpoint/2010/main" val="3092781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Rash: Reporting</a:t>
            </a:r>
          </a:p>
        </p:txBody>
      </p:sp>
      <p:sp>
        <p:nvSpPr>
          <p:cNvPr id="4" name="Content Placeholder 3"/>
          <p:cNvSpPr>
            <a:spLocks noGrp="1"/>
          </p:cNvSpPr>
          <p:nvPr>
            <p:ph sz="half" idx="2"/>
          </p:nvPr>
        </p:nvSpPr>
        <p:spPr>
          <a:xfrm>
            <a:off x="923636" y="1616364"/>
            <a:ext cx="6530109" cy="4867562"/>
          </a:xfrm>
        </p:spPr>
        <p:txBody>
          <a:bodyPr>
            <a:noAutofit/>
          </a:bodyPr>
          <a:lstStyle/>
          <a:p>
            <a:r>
              <a:rPr lang="en-US" sz="4000" dirty="0"/>
              <a:t>Report to supervisor or safety manager</a:t>
            </a:r>
          </a:p>
          <a:p>
            <a:pPr marL="1371600" lvl="3" indent="0">
              <a:buNone/>
            </a:pPr>
            <a:endParaRPr lang="en-US" dirty="0"/>
          </a:p>
          <a:p>
            <a:r>
              <a:rPr lang="en-US" sz="4000" dirty="0"/>
              <a:t>Seek medical treatment if rash persists for more than two days or if rash becomes infected</a:t>
            </a:r>
          </a:p>
        </p:txBody>
      </p:sp>
      <p:sp>
        <p:nvSpPr>
          <p:cNvPr id="5" name="Text Placeholder 4" descr="Report to Supervisor (Clipart)" title="Report to Supervisor (Clipart)"/>
          <p:cNvSpPr>
            <a:spLocks noGrp="1"/>
          </p:cNvSpPr>
          <p:nvPr>
            <p:ph type="body" sz="quarter" idx="3"/>
          </p:nvPr>
        </p:nvSpPr>
        <p:spPr>
          <a:xfrm>
            <a:off x="7832992" y="4384712"/>
            <a:ext cx="4007118" cy="473535"/>
          </a:xfrm>
        </p:spPr>
        <p:txBody>
          <a:bodyPr>
            <a:normAutofit fontScale="85000" lnSpcReduction="10000"/>
          </a:bodyPr>
          <a:lstStyle/>
          <a:p>
            <a:pPr algn="ctr"/>
            <a:r>
              <a:rPr lang="en-US" dirty="0"/>
              <a:t>Report to Supervisor (Stock Photo)</a:t>
            </a:r>
          </a:p>
        </p:txBody>
      </p:sp>
      <p:pic>
        <p:nvPicPr>
          <p:cNvPr id="3" name="Content Placeholder 2" descr="Speaking in Business Setting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832992" y="1616364"/>
            <a:ext cx="4007118" cy="2670244"/>
          </a:xfrm>
        </p:spPr>
      </p:pic>
    </p:spTree>
    <p:extLst>
      <p:ext uri="{BB962C8B-B14F-4D97-AF65-F5344CB8AC3E}">
        <p14:creationId xmlns:p14="http://schemas.microsoft.com/office/powerpoint/2010/main" val="2919386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Cramps: Cause and Prevention</a:t>
            </a:r>
            <a:endParaRPr lang="en-US" dirty="0"/>
          </a:p>
        </p:txBody>
      </p:sp>
      <p:sp>
        <p:nvSpPr>
          <p:cNvPr id="3" name="Text Placeholder 2"/>
          <p:cNvSpPr>
            <a:spLocks noGrp="1"/>
          </p:cNvSpPr>
          <p:nvPr>
            <p:ph type="body" idx="1"/>
          </p:nvPr>
        </p:nvSpPr>
        <p:spPr>
          <a:xfrm>
            <a:off x="839788" y="1681163"/>
            <a:ext cx="4637376"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839788" y="2505075"/>
            <a:ext cx="4637376" cy="3009036"/>
          </a:xfrm>
          <a:solidFill>
            <a:schemeClr val="accent4">
              <a:lumMod val="20000"/>
              <a:lumOff val="80000"/>
            </a:schemeClr>
          </a:solidFill>
        </p:spPr>
        <p:txBody>
          <a:bodyPr>
            <a:noAutofit/>
          </a:bodyPr>
          <a:lstStyle/>
          <a:p>
            <a:pPr marL="0" indent="0">
              <a:buNone/>
            </a:pPr>
            <a:r>
              <a:rPr lang="en-US" sz="3200" dirty="0"/>
              <a:t>Depletion of salt and water in body due to excessive sweating.</a:t>
            </a:r>
          </a:p>
          <a:p>
            <a:pPr marL="0" indent="0">
              <a:buNone/>
            </a:pPr>
            <a:endParaRPr lang="en-US" sz="700" dirty="0"/>
          </a:p>
          <a:p>
            <a:pPr marL="0" indent="0">
              <a:buNone/>
            </a:pPr>
            <a:r>
              <a:rPr lang="en-US" sz="3200" dirty="0"/>
              <a:t>This is a precursor to more serious heat exhaustion and/or heat stroke.</a:t>
            </a:r>
            <a:endParaRPr lang="en-US" sz="4400" dirty="0"/>
          </a:p>
        </p:txBody>
      </p:sp>
      <p:sp>
        <p:nvSpPr>
          <p:cNvPr id="5" name="Text Placeholder 4"/>
          <p:cNvSpPr>
            <a:spLocks noGrp="1"/>
          </p:cNvSpPr>
          <p:nvPr>
            <p:ph type="body" sz="quarter" idx="3"/>
          </p:nvPr>
        </p:nvSpPr>
        <p:spPr>
          <a:xfrm>
            <a:off x="5643417" y="1653452"/>
            <a:ext cx="5952115"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643417" y="2486819"/>
            <a:ext cx="5952115" cy="3027291"/>
          </a:xfrm>
          <a:solidFill>
            <a:schemeClr val="accent1">
              <a:lumMod val="20000"/>
              <a:lumOff val="80000"/>
            </a:schemeClr>
          </a:solidFill>
        </p:spPr>
        <p:txBody>
          <a:bodyPr>
            <a:normAutofit/>
          </a:bodyPr>
          <a:lstStyle/>
          <a:p>
            <a:r>
              <a:rPr lang="en-US" sz="3600" dirty="0"/>
              <a:t>Acclimatization to heat helps reduce salt and water loss</a:t>
            </a:r>
          </a:p>
          <a:p>
            <a:r>
              <a:rPr lang="en-US" sz="3600" dirty="0"/>
              <a:t>Drink adequate amounts of water throughout the day</a:t>
            </a:r>
          </a:p>
          <a:p>
            <a:r>
              <a:rPr lang="en-US" sz="3600" dirty="0"/>
              <a:t>Salt your foods to taste </a:t>
            </a:r>
          </a:p>
        </p:txBody>
      </p:sp>
    </p:spTree>
    <p:extLst>
      <p:ext uri="{BB962C8B-B14F-4D97-AF65-F5344CB8AC3E}">
        <p14:creationId xmlns:p14="http://schemas.microsoft.com/office/powerpoint/2010/main" val="3057301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Cramps: Signs &amp; Symptoms</a:t>
            </a:r>
          </a:p>
        </p:txBody>
      </p:sp>
      <p:sp>
        <p:nvSpPr>
          <p:cNvPr id="4" name="Content Placeholder 3"/>
          <p:cNvSpPr>
            <a:spLocks noGrp="1"/>
          </p:cNvSpPr>
          <p:nvPr>
            <p:ph sz="half" idx="2"/>
          </p:nvPr>
        </p:nvSpPr>
        <p:spPr>
          <a:xfrm>
            <a:off x="839789" y="1690688"/>
            <a:ext cx="7158458" cy="4498975"/>
          </a:xfrm>
        </p:spPr>
        <p:txBody>
          <a:bodyPr>
            <a:normAutofit/>
          </a:bodyPr>
          <a:lstStyle/>
          <a:p>
            <a:r>
              <a:rPr lang="en-US" sz="3600" dirty="0"/>
              <a:t>Muscle cramps, spasms and/or pain</a:t>
            </a:r>
          </a:p>
          <a:p>
            <a:r>
              <a:rPr lang="en-US" sz="3600" dirty="0"/>
              <a:t>Common to major muscles used for work</a:t>
            </a:r>
          </a:p>
          <a:p>
            <a:pPr lvl="1"/>
            <a:r>
              <a:rPr lang="en-US" sz="3200" dirty="0"/>
              <a:t>Arm muscles</a:t>
            </a:r>
          </a:p>
          <a:p>
            <a:pPr lvl="1"/>
            <a:r>
              <a:rPr lang="en-US" sz="3200" dirty="0"/>
              <a:t>Leg muscles</a:t>
            </a:r>
          </a:p>
          <a:p>
            <a:pPr lvl="1"/>
            <a:r>
              <a:rPr lang="en-US" sz="3200" dirty="0"/>
              <a:t>Abdominal muscles</a:t>
            </a:r>
          </a:p>
          <a:p>
            <a:pPr lvl="1"/>
            <a:r>
              <a:rPr lang="en-US" sz="3200" dirty="0"/>
              <a:t>Back muscles</a:t>
            </a:r>
            <a:endParaRPr lang="en-US" sz="7600" dirty="0"/>
          </a:p>
        </p:txBody>
      </p:sp>
      <p:sp>
        <p:nvSpPr>
          <p:cNvPr id="5" name="Text Placeholder 4"/>
          <p:cNvSpPr>
            <a:spLocks noGrp="1"/>
          </p:cNvSpPr>
          <p:nvPr>
            <p:ph type="body" sz="quarter" idx="3"/>
          </p:nvPr>
        </p:nvSpPr>
        <p:spPr>
          <a:xfrm>
            <a:off x="8634840" y="5722708"/>
            <a:ext cx="3426245" cy="466955"/>
          </a:xfrm>
        </p:spPr>
        <p:txBody>
          <a:bodyPr>
            <a:normAutofit fontScale="92500"/>
          </a:bodyPr>
          <a:lstStyle/>
          <a:p>
            <a:r>
              <a:rPr lang="en-US" dirty="0"/>
              <a:t>Heat cramps (Source OSHA)</a:t>
            </a:r>
          </a:p>
        </p:txBody>
      </p:sp>
      <p:pic>
        <p:nvPicPr>
          <p:cNvPr id="3" name="Content Placeholder 2" descr="Heat cramps (Source OSHA)" title="Heat cramps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661024" y="2363686"/>
            <a:ext cx="2694364" cy="3152979"/>
          </a:xfrm>
        </p:spPr>
      </p:pic>
    </p:spTree>
    <p:extLst>
      <p:ext uri="{BB962C8B-B14F-4D97-AF65-F5344CB8AC3E}">
        <p14:creationId xmlns:p14="http://schemas.microsoft.com/office/powerpoint/2010/main" val="98720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215058"/>
            <a:ext cx="10515600" cy="682279"/>
          </a:xfrm>
        </p:spPr>
        <p:txBody>
          <a:bodyPr>
            <a:noAutofit/>
          </a:bodyPr>
          <a:lstStyle/>
          <a:p>
            <a:r>
              <a:rPr lang="en-US" sz="4800" b="1" dirty="0"/>
              <a:t>Learning Objectives</a:t>
            </a:r>
          </a:p>
        </p:txBody>
      </p:sp>
      <p:sp>
        <p:nvSpPr>
          <p:cNvPr id="5" name="Content Placeholder 4"/>
          <p:cNvSpPr>
            <a:spLocks noGrp="1"/>
          </p:cNvSpPr>
          <p:nvPr>
            <p:ph idx="1"/>
          </p:nvPr>
        </p:nvSpPr>
        <p:spPr>
          <a:xfrm>
            <a:off x="733926" y="1096842"/>
            <a:ext cx="10953769" cy="4630796"/>
          </a:xfrm>
        </p:spPr>
        <p:txBody>
          <a:bodyPr>
            <a:noAutofit/>
          </a:bodyPr>
          <a:lstStyle/>
          <a:p>
            <a:pPr marL="796925" lvl="1" indent="-514350">
              <a:buFont typeface="+mj-lt"/>
              <a:buAutoNum type="arabicPeriod"/>
            </a:pPr>
            <a:r>
              <a:rPr lang="en-US" sz="2800" dirty="0"/>
              <a:t>Discuss why heat-illness prevention is important</a:t>
            </a:r>
          </a:p>
          <a:p>
            <a:pPr marL="796925" lvl="1" indent="-514350">
              <a:buFont typeface="+mj-lt"/>
              <a:buAutoNum type="arabicPeriod"/>
            </a:pPr>
            <a:r>
              <a:rPr lang="en-US" sz="2800" dirty="0"/>
              <a:t>Know cause, prevention and first aid for heat illnesses</a:t>
            </a:r>
          </a:p>
          <a:p>
            <a:pPr marL="796925" lvl="1" indent="-514350">
              <a:buFont typeface="+mj-lt"/>
              <a:buAutoNum type="arabicPeriod"/>
            </a:pPr>
            <a:r>
              <a:rPr lang="en-US" sz="2800" dirty="0"/>
              <a:t>Understand the approach for heat-illness prevention</a:t>
            </a:r>
          </a:p>
          <a:p>
            <a:pPr marL="1082675" lvl="2" indent="-342900"/>
            <a:r>
              <a:rPr lang="en-US" sz="2400" dirty="0"/>
              <a:t>Train workers and supervisors on prevention strategies and to recognize signs and symptoms of heat-related illnesses</a:t>
            </a:r>
          </a:p>
          <a:p>
            <a:pPr marL="1082675" lvl="2" indent="-342900"/>
            <a:r>
              <a:rPr lang="en-US" sz="2400" dirty="0"/>
              <a:t>Monitor weather and workplace conditions</a:t>
            </a:r>
          </a:p>
          <a:p>
            <a:pPr marL="1082675" lvl="2" indent="-342900"/>
            <a:r>
              <a:rPr lang="en-US" sz="2400" dirty="0"/>
              <a:t>Assess heat-related hazards</a:t>
            </a:r>
          </a:p>
          <a:p>
            <a:pPr marL="1082675" lvl="2" indent="-342900"/>
            <a:r>
              <a:rPr lang="en-US" sz="2400" dirty="0"/>
              <a:t>Implement appropriate prevention strategies and controls</a:t>
            </a:r>
          </a:p>
          <a:p>
            <a:pPr marL="1082675" lvl="2" indent="-342900"/>
            <a:r>
              <a:rPr lang="en-US" sz="2400" dirty="0"/>
              <a:t>Plan for heat-related medical emergencies</a:t>
            </a:r>
          </a:p>
          <a:p>
            <a:pPr marL="796925" lvl="1" indent="-514350">
              <a:buFont typeface="+mj-lt"/>
              <a:buAutoNum type="arabicPeriod"/>
            </a:pPr>
            <a:r>
              <a:rPr lang="en-US" sz="2800" dirty="0"/>
              <a:t>Understand how physiological monitoring can be used to help prevent heat-related illnesses</a:t>
            </a:r>
          </a:p>
        </p:txBody>
      </p:sp>
    </p:spTree>
    <p:extLst>
      <p:ext uri="{BB962C8B-B14F-4D97-AF65-F5344CB8AC3E}">
        <p14:creationId xmlns:p14="http://schemas.microsoft.com/office/powerpoint/2010/main" val="1939228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Cramps: First Aid Treatment</a:t>
            </a:r>
          </a:p>
        </p:txBody>
      </p:sp>
      <p:sp>
        <p:nvSpPr>
          <p:cNvPr id="4" name="Content Placeholder 3"/>
          <p:cNvSpPr>
            <a:spLocks noGrp="1"/>
          </p:cNvSpPr>
          <p:nvPr>
            <p:ph sz="half" idx="2"/>
          </p:nvPr>
        </p:nvSpPr>
        <p:spPr>
          <a:xfrm>
            <a:off x="1210073" y="1487055"/>
            <a:ext cx="7438167" cy="4996871"/>
          </a:xfrm>
        </p:spPr>
        <p:txBody>
          <a:bodyPr>
            <a:noAutofit/>
          </a:bodyPr>
          <a:lstStyle/>
          <a:p>
            <a:r>
              <a:rPr lang="en-US" sz="3600" dirty="0"/>
              <a:t>Move person to a cool location</a:t>
            </a:r>
          </a:p>
          <a:p>
            <a:pPr marL="1371600" lvl="3" indent="0">
              <a:buNone/>
            </a:pPr>
            <a:endParaRPr lang="en-US" sz="2600" dirty="0"/>
          </a:p>
          <a:p>
            <a:r>
              <a:rPr lang="en-US" sz="3600" dirty="0"/>
              <a:t>Provide person with an electrolyte replacement fluid to replace lost salt and water</a:t>
            </a:r>
          </a:p>
          <a:p>
            <a:pPr marL="1371600" lvl="3" indent="0">
              <a:buNone/>
            </a:pPr>
            <a:endParaRPr lang="en-US" sz="2600" dirty="0"/>
          </a:p>
          <a:p>
            <a:r>
              <a:rPr lang="en-US" sz="3600" dirty="0"/>
              <a:t>Seek medical treatment if cramps persist or other heat-illness symptoms develop</a:t>
            </a:r>
          </a:p>
        </p:txBody>
      </p:sp>
      <p:sp>
        <p:nvSpPr>
          <p:cNvPr id="5" name="Text Placeholder 4"/>
          <p:cNvSpPr>
            <a:spLocks noGrp="1"/>
          </p:cNvSpPr>
          <p:nvPr>
            <p:ph type="body" sz="quarter" idx="3"/>
          </p:nvPr>
        </p:nvSpPr>
        <p:spPr>
          <a:xfrm>
            <a:off x="8891058" y="6029769"/>
            <a:ext cx="2872817" cy="553309"/>
          </a:xfrm>
        </p:spPr>
        <p:txBody>
          <a:bodyPr>
            <a:noAutofit/>
          </a:bodyPr>
          <a:lstStyle/>
          <a:p>
            <a:pPr algn="ctr"/>
            <a:r>
              <a:rPr lang="en-US" sz="1800" dirty="0"/>
              <a:t>Sports Drink (Stock Photo)</a:t>
            </a:r>
          </a:p>
        </p:txBody>
      </p:sp>
      <p:pic>
        <p:nvPicPr>
          <p:cNvPr id="10" name="Content Placeholder 9" descr="Sports Drink (Open Source)&#10;" title="Sports Drink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891058" y="1484561"/>
            <a:ext cx="2464330" cy="4424096"/>
          </a:xfrm>
        </p:spPr>
      </p:pic>
    </p:spTree>
    <p:extLst>
      <p:ext uri="{BB962C8B-B14F-4D97-AF65-F5344CB8AC3E}">
        <p14:creationId xmlns:p14="http://schemas.microsoft.com/office/powerpoint/2010/main" val="4213039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Cramps: Reporting</a:t>
            </a:r>
          </a:p>
        </p:txBody>
      </p:sp>
      <p:sp>
        <p:nvSpPr>
          <p:cNvPr id="4" name="Content Placeholder 3"/>
          <p:cNvSpPr>
            <a:spLocks noGrp="1"/>
          </p:cNvSpPr>
          <p:nvPr>
            <p:ph sz="half" idx="2"/>
          </p:nvPr>
        </p:nvSpPr>
        <p:spPr>
          <a:xfrm>
            <a:off x="923636" y="1403927"/>
            <a:ext cx="8143246" cy="5079999"/>
          </a:xfrm>
        </p:spPr>
        <p:txBody>
          <a:bodyPr>
            <a:noAutofit/>
          </a:bodyPr>
          <a:lstStyle/>
          <a:p>
            <a:r>
              <a:rPr lang="en-US" sz="4000" dirty="0"/>
              <a:t>Report to supervisor or safety manager</a:t>
            </a:r>
          </a:p>
          <a:p>
            <a:pPr marL="1371600" lvl="3" indent="0">
              <a:buNone/>
            </a:pPr>
            <a:endParaRPr lang="en-US" sz="600" dirty="0"/>
          </a:p>
          <a:p>
            <a:r>
              <a:rPr lang="en-US" sz="3600" dirty="0"/>
              <a:t>Seek medical treatment if cramps persist or other heat-illness symptoms develop </a:t>
            </a:r>
          </a:p>
          <a:p>
            <a:pPr lvl="1"/>
            <a:r>
              <a:rPr lang="en-US" sz="3200" dirty="0"/>
              <a:t>Elevated body temperature</a:t>
            </a:r>
          </a:p>
          <a:p>
            <a:pPr lvl="1"/>
            <a:r>
              <a:rPr lang="en-US" sz="3200" dirty="0"/>
              <a:t>Elevated heart rate</a:t>
            </a:r>
          </a:p>
          <a:p>
            <a:pPr lvl="1"/>
            <a:r>
              <a:rPr lang="en-US" sz="3200" dirty="0"/>
              <a:t>Headache</a:t>
            </a:r>
          </a:p>
          <a:p>
            <a:pPr lvl="1"/>
            <a:r>
              <a:rPr lang="en-US" sz="3200" dirty="0"/>
              <a:t>Dizziness, etc</a:t>
            </a:r>
            <a:r>
              <a:rPr lang="en-US" sz="2800" dirty="0"/>
              <a:t>.</a:t>
            </a:r>
          </a:p>
        </p:txBody>
      </p:sp>
      <p:sp>
        <p:nvSpPr>
          <p:cNvPr id="5" name="Text Placeholder 4"/>
          <p:cNvSpPr>
            <a:spLocks noGrp="1"/>
          </p:cNvSpPr>
          <p:nvPr>
            <p:ph type="body" sz="quarter" idx="3"/>
          </p:nvPr>
        </p:nvSpPr>
        <p:spPr>
          <a:xfrm>
            <a:off x="8779149" y="5519978"/>
            <a:ext cx="3194196" cy="823912"/>
          </a:xfrm>
        </p:spPr>
        <p:txBody>
          <a:bodyPr>
            <a:normAutofit fontScale="92500"/>
          </a:bodyPr>
          <a:lstStyle/>
          <a:p>
            <a:r>
              <a:rPr lang="en-US" dirty="0"/>
              <a:t>Check Temperature and heart rate (Stock Photo)</a:t>
            </a:r>
          </a:p>
        </p:txBody>
      </p:sp>
      <p:pic>
        <p:nvPicPr>
          <p:cNvPr id="3" name="Content Placeholder 2" descr="oral thermometer" title="oral thermomete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rot="2151581">
            <a:off x="9488485" y="1892407"/>
            <a:ext cx="1775524" cy="3551047"/>
          </a:xfrm>
        </p:spPr>
      </p:pic>
    </p:spTree>
    <p:extLst>
      <p:ext uri="{BB962C8B-B14F-4D97-AF65-F5344CB8AC3E}">
        <p14:creationId xmlns:p14="http://schemas.microsoft.com/office/powerpoint/2010/main" val="2702194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Syncope: Cause and Prevention</a:t>
            </a:r>
            <a:endParaRPr lang="en-US" dirty="0"/>
          </a:p>
        </p:txBody>
      </p:sp>
      <p:sp>
        <p:nvSpPr>
          <p:cNvPr id="3" name="Text Placeholder 2"/>
          <p:cNvSpPr>
            <a:spLocks noGrp="1"/>
          </p:cNvSpPr>
          <p:nvPr>
            <p:ph type="body" idx="1"/>
          </p:nvPr>
        </p:nvSpPr>
        <p:spPr>
          <a:xfrm>
            <a:off x="997527" y="1681163"/>
            <a:ext cx="4627418"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997527" y="2505075"/>
            <a:ext cx="4627418" cy="3684588"/>
          </a:xfrm>
          <a:solidFill>
            <a:schemeClr val="accent4">
              <a:lumMod val="20000"/>
              <a:lumOff val="80000"/>
            </a:schemeClr>
          </a:solidFill>
        </p:spPr>
        <p:txBody>
          <a:bodyPr>
            <a:normAutofit/>
          </a:bodyPr>
          <a:lstStyle/>
          <a:p>
            <a:pPr marL="0" indent="0">
              <a:buNone/>
            </a:pPr>
            <a:r>
              <a:rPr lang="en-US" sz="3600" dirty="0"/>
              <a:t>Prolonged standing or sudden rising from a sitting or resting (supine) position</a:t>
            </a:r>
          </a:p>
          <a:p>
            <a:pPr marL="0" indent="0">
              <a:buNone/>
            </a:pPr>
            <a:endParaRPr lang="en-US" sz="600" dirty="0"/>
          </a:p>
          <a:p>
            <a:pPr marL="0" indent="0">
              <a:buNone/>
            </a:pPr>
            <a:r>
              <a:rPr lang="en-US" sz="3600" dirty="0"/>
              <a:t>Dehydration can be a contributing factor</a:t>
            </a:r>
            <a:endParaRPr lang="en-US" sz="4800" dirty="0"/>
          </a:p>
        </p:txBody>
      </p:sp>
      <p:sp>
        <p:nvSpPr>
          <p:cNvPr id="5" name="Text Placeholder 4"/>
          <p:cNvSpPr>
            <a:spLocks noGrp="1"/>
          </p:cNvSpPr>
          <p:nvPr>
            <p:ph type="body" sz="quarter" idx="3"/>
          </p:nvPr>
        </p:nvSpPr>
        <p:spPr>
          <a:xfrm>
            <a:off x="5865088" y="1616906"/>
            <a:ext cx="5952115"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865088" y="2440637"/>
            <a:ext cx="5974342" cy="3913982"/>
          </a:xfrm>
          <a:solidFill>
            <a:schemeClr val="accent1">
              <a:lumMod val="20000"/>
              <a:lumOff val="80000"/>
            </a:schemeClr>
          </a:solidFill>
        </p:spPr>
        <p:txBody>
          <a:bodyPr>
            <a:normAutofit fontScale="92500" lnSpcReduction="10000"/>
          </a:bodyPr>
          <a:lstStyle/>
          <a:p>
            <a:r>
              <a:rPr lang="en-US" sz="3600" dirty="0"/>
              <a:t>Acclimatization to heat helps reduce dehydration</a:t>
            </a:r>
          </a:p>
          <a:p>
            <a:r>
              <a:rPr lang="en-US" sz="3600" dirty="0"/>
              <a:t>Drink adequate amounts of water throughout the day</a:t>
            </a:r>
          </a:p>
          <a:p>
            <a:r>
              <a:rPr lang="en-US" sz="3600" dirty="0"/>
              <a:t>Break up long periods of standing with small rest breaks</a:t>
            </a:r>
          </a:p>
          <a:p>
            <a:r>
              <a:rPr lang="en-US" sz="3600" dirty="0"/>
              <a:t>Rise slowly from sitting or resting positions</a:t>
            </a:r>
          </a:p>
        </p:txBody>
      </p:sp>
    </p:spTree>
    <p:extLst>
      <p:ext uri="{BB962C8B-B14F-4D97-AF65-F5344CB8AC3E}">
        <p14:creationId xmlns:p14="http://schemas.microsoft.com/office/powerpoint/2010/main" val="4111363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Syncope: Signs &amp; Symptoms</a:t>
            </a:r>
          </a:p>
        </p:txBody>
      </p:sp>
      <p:sp>
        <p:nvSpPr>
          <p:cNvPr id="4" name="Content Placeholder 3"/>
          <p:cNvSpPr>
            <a:spLocks noGrp="1"/>
          </p:cNvSpPr>
          <p:nvPr>
            <p:ph sz="half" idx="2"/>
          </p:nvPr>
        </p:nvSpPr>
        <p:spPr>
          <a:xfrm>
            <a:off x="839788" y="1690688"/>
            <a:ext cx="5157787" cy="4498975"/>
          </a:xfrm>
        </p:spPr>
        <p:txBody>
          <a:bodyPr>
            <a:normAutofit/>
          </a:bodyPr>
          <a:lstStyle/>
          <a:p>
            <a:r>
              <a:rPr lang="en-US" sz="4800" dirty="0"/>
              <a:t>Light-headedness or dizziness</a:t>
            </a:r>
          </a:p>
          <a:p>
            <a:r>
              <a:rPr lang="en-US" sz="4800" dirty="0"/>
              <a:t>Fainting</a:t>
            </a:r>
          </a:p>
        </p:txBody>
      </p:sp>
      <p:sp>
        <p:nvSpPr>
          <p:cNvPr id="5" name="Text Placeholder 4"/>
          <p:cNvSpPr>
            <a:spLocks noGrp="1"/>
          </p:cNvSpPr>
          <p:nvPr>
            <p:ph type="body" sz="quarter" idx="3"/>
          </p:nvPr>
        </p:nvSpPr>
        <p:spPr>
          <a:xfrm>
            <a:off x="6748272" y="5852159"/>
            <a:ext cx="4905050" cy="456819"/>
          </a:xfrm>
        </p:spPr>
        <p:txBody>
          <a:bodyPr>
            <a:normAutofit/>
          </a:bodyPr>
          <a:lstStyle/>
          <a:p>
            <a:pPr algn="ctr"/>
            <a:r>
              <a:rPr lang="en-US" sz="2000" dirty="0"/>
              <a:t>Worker fainted on job (Source: Cal OSHA)</a:t>
            </a:r>
          </a:p>
        </p:txBody>
      </p:sp>
      <p:pic>
        <p:nvPicPr>
          <p:cNvPr id="3" name="Content Placeholder 2" descr="Worker fainted on job (Source: Cal OSHA)&#10;" title="Worker fainted on job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6259037" y="2606040"/>
            <a:ext cx="5532230" cy="3127248"/>
          </a:xfrm>
        </p:spPr>
      </p:pic>
    </p:spTree>
    <p:extLst>
      <p:ext uri="{BB962C8B-B14F-4D97-AF65-F5344CB8AC3E}">
        <p14:creationId xmlns:p14="http://schemas.microsoft.com/office/powerpoint/2010/main" val="3993905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Syncope: First Aid Treatment</a:t>
            </a:r>
          </a:p>
        </p:txBody>
      </p:sp>
      <p:sp>
        <p:nvSpPr>
          <p:cNvPr id="4" name="Content Placeholder 3"/>
          <p:cNvSpPr>
            <a:spLocks noGrp="1"/>
          </p:cNvSpPr>
          <p:nvPr>
            <p:ph sz="half" idx="2"/>
          </p:nvPr>
        </p:nvSpPr>
        <p:spPr>
          <a:xfrm>
            <a:off x="572655" y="1487055"/>
            <a:ext cx="7148945" cy="4996871"/>
          </a:xfrm>
        </p:spPr>
        <p:txBody>
          <a:bodyPr>
            <a:noAutofit/>
          </a:bodyPr>
          <a:lstStyle/>
          <a:p>
            <a:r>
              <a:rPr lang="en-US" sz="2600" dirty="0"/>
              <a:t>If person fainted, then secure the area, elevate their feet above heart level and request immediate first aid and/or medical attention; do not allow them to get up quickly or walk</a:t>
            </a:r>
          </a:p>
          <a:p>
            <a:pPr marL="914400" lvl="2" indent="0">
              <a:buNone/>
            </a:pPr>
            <a:endParaRPr lang="en-US" sz="800" dirty="0"/>
          </a:p>
          <a:p>
            <a:r>
              <a:rPr lang="en-US" sz="2600" dirty="0"/>
              <a:t>If person is only slightly dizzy and able to move</a:t>
            </a:r>
          </a:p>
          <a:p>
            <a:pPr lvl="1"/>
            <a:r>
              <a:rPr lang="en-US" sz="2600" dirty="0"/>
              <a:t>Have two people assist and carefully move to a cool location and have them lay down on back with feet elevated above heart level</a:t>
            </a:r>
          </a:p>
          <a:p>
            <a:pPr marL="1828800" lvl="4" indent="0">
              <a:buNone/>
            </a:pPr>
            <a:endParaRPr lang="en-US" sz="1000" dirty="0"/>
          </a:p>
          <a:p>
            <a:pPr lvl="1"/>
            <a:r>
              <a:rPr lang="en-US" sz="2600" dirty="0"/>
              <a:t>Provide small amounts of water </a:t>
            </a:r>
          </a:p>
          <a:p>
            <a:pPr marL="1828800" lvl="4" indent="0">
              <a:buNone/>
            </a:pPr>
            <a:endParaRPr lang="en-US" sz="1000" dirty="0"/>
          </a:p>
          <a:p>
            <a:pPr lvl="1"/>
            <a:r>
              <a:rPr lang="en-US" sz="2600" dirty="0"/>
              <a:t>If the dizziness persists, request immediate first aid and/or medical attention</a:t>
            </a:r>
          </a:p>
          <a:p>
            <a:endParaRPr lang="en-US" sz="2600" dirty="0"/>
          </a:p>
        </p:txBody>
      </p:sp>
      <p:sp>
        <p:nvSpPr>
          <p:cNvPr id="5" name="Text Placeholder 4"/>
          <p:cNvSpPr>
            <a:spLocks noGrp="1"/>
          </p:cNvSpPr>
          <p:nvPr>
            <p:ph type="body" sz="quarter" idx="3"/>
          </p:nvPr>
        </p:nvSpPr>
        <p:spPr>
          <a:xfrm>
            <a:off x="8167171" y="5728773"/>
            <a:ext cx="3794561" cy="823912"/>
          </a:xfrm>
        </p:spPr>
        <p:txBody>
          <a:bodyPr/>
          <a:lstStyle/>
          <a:p>
            <a:r>
              <a:rPr lang="en-US" dirty="0"/>
              <a:t>Provide water and rest (Source: OSHA)</a:t>
            </a:r>
          </a:p>
        </p:txBody>
      </p:sp>
      <p:pic>
        <p:nvPicPr>
          <p:cNvPr id="10" name="Content Placeholder 9" descr="Provide water and rest (Source: OSHA)" title="Provide water and rest (Source: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rot="5400000">
            <a:off x="8498185" y="2384535"/>
            <a:ext cx="2800901" cy="3887575"/>
          </a:xfrm>
        </p:spPr>
      </p:pic>
    </p:spTree>
    <p:extLst>
      <p:ext uri="{BB962C8B-B14F-4D97-AF65-F5344CB8AC3E}">
        <p14:creationId xmlns:p14="http://schemas.microsoft.com/office/powerpoint/2010/main" val="400399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Syncope: Reporting</a:t>
            </a:r>
          </a:p>
        </p:txBody>
      </p:sp>
      <p:sp>
        <p:nvSpPr>
          <p:cNvPr id="4" name="Content Placeholder 3"/>
          <p:cNvSpPr>
            <a:spLocks noGrp="1"/>
          </p:cNvSpPr>
          <p:nvPr>
            <p:ph sz="half" idx="2"/>
          </p:nvPr>
        </p:nvSpPr>
        <p:spPr>
          <a:xfrm>
            <a:off x="923636" y="1403927"/>
            <a:ext cx="6530109" cy="5079999"/>
          </a:xfrm>
        </p:spPr>
        <p:txBody>
          <a:bodyPr>
            <a:noAutofit/>
          </a:bodyPr>
          <a:lstStyle/>
          <a:p>
            <a:r>
              <a:rPr lang="en-US" sz="4000" dirty="0"/>
              <a:t>Report to supervisor or safety manager</a:t>
            </a:r>
          </a:p>
          <a:p>
            <a:pPr marL="914400" lvl="2" indent="0">
              <a:buNone/>
            </a:pPr>
            <a:endParaRPr lang="en-US" dirty="0"/>
          </a:p>
          <a:p>
            <a:r>
              <a:rPr lang="en-US" sz="3600" dirty="0"/>
              <a:t>If they fainted or dizziness persists, request immediate first aid and/or medical attention</a:t>
            </a:r>
          </a:p>
        </p:txBody>
      </p:sp>
      <p:sp>
        <p:nvSpPr>
          <p:cNvPr id="5" name="Text Placeholder 4"/>
          <p:cNvSpPr>
            <a:spLocks noGrp="1"/>
          </p:cNvSpPr>
          <p:nvPr>
            <p:ph type="body" sz="quarter" idx="3"/>
          </p:nvPr>
        </p:nvSpPr>
        <p:spPr>
          <a:xfrm>
            <a:off x="8493381" y="5513252"/>
            <a:ext cx="3194196" cy="823912"/>
          </a:xfrm>
        </p:spPr>
        <p:txBody>
          <a:bodyPr>
            <a:normAutofit fontScale="92500"/>
          </a:bodyPr>
          <a:lstStyle/>
          <a:p>
            <a:pPr algn="ctr"/>
            <a:r>
              <a:rPr lang="en-US" dirty="0"/>
              <a:t>Provide water, rest and monitor (Source: OSHA)</a:t>
            </a:r>
          </a:p>
        </p:txBody>
      </p:sp>
      <p:pic>
        <p:nvPicPr>
          <p:cNvPr id="3" name="Content Placeholder 2" descr="Provide water, rest and monitor (Source: OSHA)&#10;" title="Provide water, rest and monitor (Source: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366810" y="3018622"/>
            <a:ext cx="3320767" cy="2269476"/>
          </a:xfrm>
        </p:spPr>
      </p:pic>
    </p:spTree>
    <p:extLst>
      <p:ext uri="{BB962C8B-B14F-4D97-AF65-F5344CB8AC3E}">
        <p14:creationId xmlns:p14="http://schemas.microsoft.com/office/powerpoint/2010/main" val="3046499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Heat Exhaustion: Cause and Prevention</a:t>
            </a:r>
            <a:endParaRPr lang="en-US" dirty="0"/>
          </a:p>
        </p:txBody>
      </p:sp>
      <p:sp>
        <p:nvSpPr>
          <p:cNvPr id="3" name="Text Placeholder 2"/>
          <p:cNvSpPr>
            <a:spLocks noGrp="1"/>
          </p:cNvSpPr>
          <p:nvPr>
            <p:ph type="body" idx="1"/>
          </p:nvPr>
        </p:nvSpPr>
        <p:spPr>
          <a:xfrm>
            <a:off x="942109" y="1269207"/>
            <a:ext cx="4729018"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942109" y="2093119"/>
            <a:ext cx="4729018" cy="4316924"/>
          </a:xfrm>
          <a:solidFill>
            <a:schemeClr val="accent4">
              <a:lumMod val="20000"/>
              <a:lumOff val="80000"/>
            </a:schemeClr>
          </a:solidFill>
        </p:spPr>
        <p:txBody>
          <a:bodyPr>
            <a:noAutofit/>
          </a:bodyPr>
          <a:lstStyle/>
          <a:p>
            <a:pPr marL="0" lvl="0" indent="0">
              <a:buNone/>
            </a:pPr>
            <a:r>
              <a:rPr lang="en-US" dirty="0"/>
              <a:t>Inability of body to cool itself, often due to a combination of several factors (e.g., high temperatures, humidity, physical exertion, dehydration, clothing that blocks sweat evaporation or alcohol use).  </a:t>
            </a:r>
          </a:p>
          <a:p>
            <a:pPr marL="0" lvl="0" indent="0">
              <a:buNone/>
            </a:pPr>
            <a:endParaRPr lang="en-US" sz="300" dirty="0"/>
          </a:p>
          <a:p>
            <a:pPr marL="457200" lvl="1" indent="0">
              <a:buNone/>
            </a:pPr>
            <a:r>
              <a:rPr lang="en-US" sz="2800" b="1" dirty="0"/>
              <a:t>This is a serious condition that can lead to a life-threatening heat stroke.</a:t>
            </a:r>
          </a:p>
        </p:txBody>
      </p:sp>
      <p:sp>
        <p:nvSpPr>
          <p:cNvPr id="5" name="Text Placeholder 4"/>
          <p:cNvSpPr>
            <a:spLocks noGrp="1"/>
          </p:cNvSpPr>
          <p:nvPr>
            <p:ph type="body" sz="quarter" idx="3"/>
          </p:nvPr>
        </p:nvSpPr>
        <p:spPr>
          <a:xfrm>
            <a:off x="5838094" y="1176846"/>
            <a:ext cx="6104524"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838094" y="2013823"/>
            <a:ext cx="6104524" cy="4396220"/>
          </a:xfrm>
          <a:solidFill>
            <a:schemeClr val="accent1">
              <a:lumMod val="20000"/>
              <a:lumOff val="80000"/>
            </a:schemeClr>
          </a:solidFill>
        </p:spPr>
        <p:txBody>
          <a:bodyPr>
            <a:normAutofit fontScale="92500" lnSpcReduction="20000"/>
          </a:bodyPr>
          <a:lstStyle/>
          <a:p>
            <a:r>
              <a:rPr lang="en-US" dirty="0"/>
              <a:t>Acclimatization to heat helps reduce dehydration</a:t>
            </a:r>
          </a:p>
          <a:p>
            <a:r>
              <a:rPr lang="en-US" dirty="0"/>
              <a:t>Drink adequate amounts of water throughout the day</a:t>
            </a:r>
          </a:p>
          <a:p>
            <a:r>
              <a:rPr lang="en-US" dirty="0"/>
              <a:t>Take small rest breaks in shade to allow body to recover from heavy physical exertion and heat exposure</a:t>
            </a:r>
          </a:p>
          <a:p>
            <a:r>
              <a:rPr lang="en-US" dirty="0"/>
              <a:t>Protect skin against sunburn, which reduces body’s ability to cool itself</a:t>
            </a:r>
          </a:p>
          <a:p>
            <a:r>
              <a:rPr lang="en-US" dirty="0"/>
              <a:t>If possible, perform heavier physical labor towards cooler part of the day (e.g., early morning or evening)</a:t>
            </a:r>
          </a:p>
        </p:txBody>
      </p:sp>
    </p:spTree>
    <p:extLst>
      <p:ext uri="{BB962C8B-B14F-4D97-AF65-F5344CB8AC3E}">
        <p14:creationId xmlns:p14="http://schemas.microsoft.com/office/powerpoint/2010/main" val="4155679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n-US" b="1" dirty="0"/>
              <a:t>Heat Exhaustion: Signs &amp; Symptoms</a:t>
            </a:r>
          </a:p>
        </p:txBody>
      </p:sp>
      <p:sp>
        <p:nvSpPr>
          <p:cNvPr id="4" name="Content Placeholder 3"/>
          <p:cNvSpPr>
            <a:spLocks noGrp="1"/>
          </p:cNvSpPr>
          <p:nvPr>
            <p:ph sz="half" idx="2"/>
          </p:nvPr>
        </p:nvSpPr>
        <p:spPr>
          <a:xfrm>
            <a:off x="839789" y="1145310"/>
            <a:ext cx="6761850" cy="5044354"/>
          </a:xfrm>
        </p:spPr>
        <p:txBody>
          <a:bodyPr>
            <a:normAutofit lnSpcReduction="10000"/>
          </a:bodyPr>
          <a:lstStyle/>
          <a:p>
            <a:r>
              <a:rPr lang="en-US" dirty="0"/>
              <a:t>Elevated core body temperature of 100.4 to 102.2 </a:t>
            </a:r>
            <a:r>
              <a:rPr lang="en-US" dirty="0">
                <a:sym typeface="Symbol" panose="05050102010706020507" pitchFamily="18" charset="2"/>
              </a:rPr>
              <a:t></a:t>
            </a:r>
            <a:r>
              <a:rPr lang="en-US" dirty="0"/>
              <a:t>F; oral temperature 99.6 to 101.4 </a:t>
            </a:r>
            <a:r>
              <a:rPr lang="en-US" dirty="0">
                <a:sym typeface="Symbol" panose="05050102010706020507" pitchFamily="18" charset="2"/>
              </a:rPr>
              <a:t></a:t>
            </a:r>
            <a:r>
              <a:rPr lang="en-US" dirty="0"/>
              <a:t>F</a:t>
            </a:r>
          </a:p>
          <a:p>
            <a:r>
              <a:rPr lang="en-US" dirty="0"/>
              <a:t>Weak, but rapid pulse (elevated heart rate)</a:t>
            </a:r>
          </a:p>
          <a:p>
            <a:r>
              <a:rPr lang="en-US" dirty="0"/>
              <a:t>Cool, moist skin</a:t>
            </a:r>
          </a:p>
          <a:p>
            <a:r>
              <a:rPr lang="en-US" dirty="0"/>
              <a:t>May appear pale with clammy skin</a:t>
            </a:r>
          </a:p>
          <a:p>
            <a:r>
              <a:rPr lang="en-US" dirty="0"/>
              <a:t>Excessive sweating</a:t>
            </a:r>
          </a:p>
          <a:p>
            <a:r>
              <a:rPr lang="en-US" dirty="0"/>
              <a:t>Headache and possible irritability</a:t>
            </a:r>
          </a:p>
          <a:p>
            <a:r>
              <a:rPr lang="en-US" dirty="0"/>
              <a:t>Fatigue or weakness</a:t>
            </a:r>
          </a:p>
          <a:p>
            <a:r>
              <a:rPr lang="en-US" dirty="0"/>
              <a:t>Dizziness and/or feeling faint</a:t>
            </a:r>
          </a:p>
          <a:p>
            <a:r>
              <a:rPr lang="en-US" dirty="0"/>
              <a:t>Nausea and/or vomiting</a:t>
            </a:r>
          </a:p>
          <a:p>
            <a:r>
              <a:rPr lang="en-US" dirty="0"/>
              <a:t>Decreased urine output</a:t>
            </a:r>
            <a:endParaRPr lang="en-US" sz="8800" dirty="0"/>
          </a:p>
        </p:txBody>
      </p:sp>
      <p:pic>
        <p:nvPicPr>
          <p:cNvPr id="9" name="Content Placeholder 8" descr="Heat exhaustion (Source Cal OSHA)" title="Heat exhaustion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7366179" y="2469980"/>
            <a:ext cx="4686273" cy="4298903"/>
          </a:xfrm>
        </p:spPr>
      </p:pic>
      <p:sp>
        <p:nvSpPr>
          <p:cNvPr id="8" name="Text Placeholder 7"/>
          <p:cNvSpPr>
            <a:spLocks noGrp="1"/>
          </p:cNvSpPr>
          <p:nvPr>
            <p:ph type="body" sz="quarter" idx="3"/>
          </p:nvPr>
        </p:nvSpPr>
        <p:spPr>
          <a:xfrm>
            <a:off x="7366179" y="6291264"/>
            <a:ext cx="4263529" cy="447106"/>
          </a:xfrm>
        </p:spPr>
        <p:txBody>
          <a:bodyPr>
            <a:normAutofit fontScale="92500"/>
          </a:bodyPr>
          <a:lstStyle/>
          <a:p>
            <a:pPr algn="ctr"/>
            <a:r>
              <a:rPr lang="en-US" dirty="0"/>
              <a:t>Heat exhaustion (Source Cal OSHA)</a:t>
            </a:r>
          </a:p>
        </p:txBody>
      </p:sp>
    </p:spTree>
    <p:extLst>
      <p:ext uri="{BB962C8B-B14F-4D97-AF65-F5344CB8AC3E}">
        <p14:creationId xmlns:p14="http://schemas.microsoft.com/office/powerpoint/2010/main" val="3124078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9" y="274423"/>
            <a:ext cx="10515600" cy="706293"/>
          </a:xfrm>
        </p:spPr>
        <p:txBody>
          <a:bodyPr/>
          <a:lstStyle/>
          <a:p>
            <a:r>
              <a:rPr lang="en-US" b="1" dirty="0"/>
              <a:t>Heat Exhaustion: First Aid Treatment</a:t>
            </a:r>
          </a:p>
        </p:txBody>
      </p:sp>
      <p:sp>
        <p:nvSpPr>
          <p:cNvPr id="4" name="Content Placeholder 3"/>
          <p:cNvSpPr>
            <a:spLocks noGrp="1"/>
          </p:cNvSpPr>
          <p:nvPr>
            <p:ph sz="half" idx="2"/>
          </p:nvPr>
        </p:nvSpPr>
        <p:spPr>
          <a:xfrm>
            <a:off x="572655" y="1016001"/>
            <a:ext cx="6954981" cy="5467926"/>
          </a:xfrm>
        </p:spPr>
        <p:txBody>
          <a:bodyPr>
            <a:noAutofit/>
          </a:bodyPr>
          <a:lstStyle/>
          <a:p>
            <a:r>
              <a:rPr lang="en-US" b="1" dirty="0"/>
              <a:t>Seek immediate medical care</a:t>
            </a:r>
          </a:p>
          <a:p>
            <a:r>
              <a:rPr lang="en-US" b="1" dirty="0"/>
              <a:t>Immediately help the person cool off</a:t>
            </a:r>
          </a:p>
          <a:p>
            <a:pPr lvl="1"/>
            <a:r>
              <a:rPr lang="en-US" dirty="0"/>
              <a:t>Move to a cool location</a:t>
            </a:r>
          </a:p>
          <a:p>
            <a:pPr lvl="1"/>
            <a:r>
              <a:rPr lang="en-US" dirty="0"/>
              <a:t>Remove or loosen unnecessary clothing </a:t>
            </a:r>
          </a:p>
          <a:p>
            <a:pPr lvl="1"/>
            <a:r>
              <a:rPr lang="en-US" dirty="0"/>
              <a:t>Have them drink small amounts of cool water</a:t>
            </a:r>
          </a:p>
          <a:p>
            <a:pPr lvl="1"/>
            <a:r>
              <a:rPr lang="en-US" dirty="0"/>
              <a:t>Spray skin with cool water and fan rapidly to increase evaporation and cooling</a:t>
            </a:r>
          </a:p>
          <a:p>
            <a:pPr lvl="1"/>
            <a:r>
              <a:rPr lang="en-US" dirty="0"/>
              <a:t>Monitor body temperature and continue cooling efforts until body temperature returns to a normal temperature below 99 </a:t>
            </a:r>
            <a:r>
              <a:rPr lang="en-US" dirty="0">
                <a:sym typeface="Symbol" panose="05050102010706020507" pitchFamily="18" charset="2"/>
              </a:rPr>
              <a:t></a:t>
            </a:r>
            <a:r>
              <a:rPr lang="en-US" dirty="0"/>
              <a:t>F (37 </a:t>
            </a:r>
            <a:r>
              <a:rPr lang="en-US" dirty="0">
                <a:sym typeface="Symbol" panose="05050102010706020507" pitchFamily="18" charset="2"/>
              </a:rPr>
              <a:t></a:t>
            </a:r>
            <a:r>
              <a:rPr lang="en-US" dirty="0"/>
              <a:t>C).</a:t>
            </a:r>
          </a:p>
          <a:p>
            <a:pPr lvl="1"/>
            <a:r>
              <a:rPr lang="en-US" dirty="0"/>
              <a:t>Implement additional heat stroke treatments if body temperature does not decrease below 100 </a:t>
            </a:r>
            <a:r>
              <a:rPr lang="en-US" dirty="0">
                <a:sym typeface="Symbol" panose="05050102010706020507" pitchFamily="18" charset="2"/>
              </a:rPr>
              <a:t></a:t>
            </a:r>
            <a:r>
              <a:rPr lang="en-US" dirty="0"/>
              <a:t>F (37.8 </a:t>
            </a:r>
            <a:r>
              <a:rPr lang="en-US" dirty="0">
                <a:sym typeface="Symbol" panose="05050102010706020507" pitchFamily="18" charset="2"/>
              </a:rPr>
              <a:t></a:t>
            </a:r>
            <a:r>
              <a:rPr lang="en-US" dirty="0"/>
              <a:t>C) after 30 minutes or increases above 102 </a:t>
            </a:r>
            <a:r>
              <a:rPr lang="en-US" dirty="0">
                <a:sym typeface="Symbol" panose="05050102010706020507" pitchFamily="18" charset="2"/>
              </a:rPr>
              <a:t></a:t>
            </a:r>
            <a:r>
              <a:rPr lang="en-US" dirty="0"/>
              <a:t>F (38.9 </a:t>
            </a:r>
            <a:r>
              <a:rPr lang="en-US" dirty="0">
                <a:sym typeface="Symbol" panose="05050102010706020507" pitchFamily="18" charset="2"/>
              </a:rPr>
              <a:t></a:t>
            </a:r>
            <a:r>
              <a:rPr lang="en-US" dirty="0"/>
              <a:t>C). </a:t>
            </a:r>
          </a:p>
          <a:p>
            <a:endParaRPr lang="en-US" sz="2600" dirty="0"/>
          </a:p>
        </p:txBody>
      </p:sp>
      <p:sp>
        <p:nvSpPr>
          <p:cNvPr id="5" name="Text Placeholder 4"/>
          <p:cNvSpPr>
            <a:spLocks noGrp="1"/>
          </p:cNvSpPr>
          <p:nvPr>
            <p:ph type="body" sz="quarter" idx="3"/>
          </p:nvPr>
        </p:nvSpPr>
        <p:spPr>
          <a:xfrm>
            <a:off x="8494006" y="6067520"/>
            <a:ext cx="3522811" cy="451692"/>
          </a:xfrm>
        </p:spPr>
        <p:txBody>
          <a:bodyPr>
            <a:normAutofit/>
          </a:bodyPr>
          <a:lstStyle/>
          <a:p>
            <a:pPr algn="ctr"/>
            <a:r>
              <a:rPr lang="en-US" sz="1900" dirty="0"/>
              <a:t>Heat exhaustion (Source: OSHA)</a:t>
            </a:r>
          </a:p>
        </p:txBody>
      </p:sp>
      <p:pic>
        <p:nvPicPr>
          <p:cNvPr id="3" name="Content Placeholder 2" descr="Heat exhaustion (Source: OSHA)&#10;" title="Heat exhaustion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664351" y="2302525"/>
            <a:ext cx="3182120" cy="3654826"/>
          </a:xfrm>
        </p:spPr>
      </p:pic>
    </p:spTree>
    <p:extLst>
      <p:ext uri="{BB962C8B-B14F-4D97-AF65-F5344CB8AC3E}">
        <p14:creationId xmlns:p14="http://schemas.microsoft.com/office/powerpoint/2010/main" val="3410876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Exhaustion: Reporting</a:t>
            </a:r>
          </a:p>
        </p:txBody>
      </p:sp>
      <p:sp>
        <p:nvSpPr>
          <p:cNvPr id="4" name="Content Placeholder 3"/>
          <p:cNvSpPr>
            <a:spLocks noGrp="1"/>
          </p:cNvSpPr>
          <p:nvPr>
            <p:ph sz="half" idx="2"/>
          </p:nvPr>
        </p:nvSpPr>
        <p:spPr>
          <a:xfrm>
            <a:off x="923636" y="1560945"/>
            <a:ext cx="6530109" cy="4922981"/>
          </a:xfrm>
        </p:spPr>
        <p:txBody>
          <a:bodyPr>
            <a:noAutofit/>
          </a:bodyPr>
          <a:lstStyle/>
          <a:p>
            <a:r>
              <a:rPr lang="en-US" sz="4000" b="1" dirty="0"/>
              <a:t>Seek immediate medical care, especially if worker does not recover in first hour</a:t>
            </a:r>
          </a:p>
          <a:p>
            <a:r>
              <a:rPr lang="en-US" sz="4400" dirty="0"/>
              <a:t>Report to supervisor or safety manager</a:t>
            </a:r>
          </a:p>
        </p:txBody>
      </p:sp>
      <p:sp>
        <p:nvSpPr>
          <p:cNvPr id="5" name="Text Placeholder 4" descr="First aid (Open Source)&#10;" title="First aid (Open Source)"/>
          <p:cNvSpPr>
            <a:spLocks noGrp="1"/>
          </p:cNvSpPr>
          <p:nvPr>
            <p:ph type="body" sz="quarter" idx="3"/>
          </p:nvPr>
        </p:nvSpPr>
        <p:spPr>
          <a:xfrm>
            <a:off x="8524875" y="5839657"/>
            <a:ext cx="3194196" cy="564325"/>
          </a:xfrm>
        </p:spPr>
        <p:txBody>
          <a:bodyPr/>
          <a:lstStyle/>
          <a:p>
            <a:pPr algn="ctr"/>
            <a:r>
              <a:rPr lang="en-US" dirty="0"/>
              <a:t>First aid (Clipart)</a:t>
            </a:r>
          </a:p>
        </p:txBody>
      </p:sp>
      <p:pic>
        <p:nvPicPr>
          <p:cNvPr id="3" name="Content Placeholder 2" descr="First aid (Open Source)" title="First aid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25021" y="2425410"/>
            <a:ext cx="3194050" cy="3194050"/>
          </a:xfrm>
        </p:spPr>
      </p:pic>
    </p:spTree>
    <p:extLst>
      <p:ext uri="{BB962C8B-B14F-4D97-AF65-F5344CB8AC3E}">
        <p14:creationId xmlns:p14="http://schemas.microsoft.com/office/powerpoint/2010/main" val="57616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581400" y="1361837"/>
            <a:ext cx="8293768" cy="2852737"/>
          </a:xfrm>
        </p:spPr>
        <p:txBody>
          <a:bodyPr>
            <a:normAutofit/>
          </a:bodyPr>
          <a:lstStyle/>
          <a:p>
            <a:r>
              <a:rPr lang="en-US" b="1" dirty="0"/>
              <a:t>Section 1:</a:t>
            </a:r>
            <a:br>
              <a:rPr lang="en-US" b="1" dirty="0"/>
            </a:br>
            <a:r>
              <a:rPr lang="en-US" b="1" dirty="0"/>
              <a:t>Why is heat-illness prevention important?</a:t>
            </a:r>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3539625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Heat Stroke: Cause and Prevention</a:t>
            </a:r>
            <a:endParaRPr lang="en-US" dirty="0"/>
          </a:p>
        </p:txBody>
      </p:sp>
      <p:sp>
        <p:nvSpPr>
          <p:cNvPr id="3" name="Text Placeholder 2"/>
          <p:cNvSpPr>
            <a:spLocks noGrp="1"/>
          </p:cNvSpPr>
          <p:nvPr>
            <p:ph type="body" idx="1"/>
          </p:nvPr>
        </p:nvSpPr>
        <p:spPr>
          <a:xfrm>
            <a:off x="628072" y="1259974"/>
            <a:ext cx="4913745"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628073" y="2083886"/>
            <a:ext cx="4913745" cy="4049063"/>
          </a:xfrm>
          <a:solidFill>
            <a:schemeClr val="accent4">
              <a:lumMod val="20000"/>
              <a:lumOff val="80000"/>
            </a:schemeClr>
          </a:solidFill>
        </p:spPr>
        <p:txBody>
          <a:bodyPr>
            <a:noAutofit/>
          </a:bodyPr>
          <a:lstStyle/>
          <a:p>
            <a:pPr marL="0" lvl="0" indent="0">
              <a:buNone/>
            </a:pPr>
            <a:r>
              <a:rPr lang="en-US" sz="3200" dirty="0"/>
              <a:t>Body is unable to cool itself and regulate core body temperature.</a:t>
            </a:r>
          </a:p>
          <a:p>
            <a:pPr marL="0" lvl="0" indent="0">
              <a:buNone/>
            </a:pPr>
            <a:endParaRPr lang="en-US" sz="400" dirty="0"/>
          </a:p>
          <a:p>
            <a:pPr marL="457200" lvl="1" indent="0">
              <a:buNone/>
            </a:pPr>
            <a:r>
              <a:rPr lang="en-US" sz="3200" b="1" dirty="0"/>
              <a:t>This is a serious and life-threatening condition that requires immediate medical attention </a:t>
            </a:r>
          </a:p>
          <a:p>
            <a:pPr marL="457200" lvl="1" indent="0">
              <a:buNone/>
            </a:pPr>
            <a:r>
              <a:rPr lang="en-US" sz="3200" b="1" dirty="0"/>
              <a:t>(call 911).</a:t>
            </a:r>
          </a:p>
        </p:txBody>
      </p:sp>
      <p:sp>
        <p:nvSpPr>
          <p:cNvPr id="5" name="Text Placeholder 4"/>
          <p:cNvSpPr>
            <a:spLocks noGrp="1"/>
          </p:cNvSpPr>
          <p:nvPr>
            <p:ph type="body" sz="quarter" idx="3"/>
          </p:nvPr>
        </p:nvSpPr>
        <p:spPr>
          <a:xfrm>
            <a:off x="5791914" y="1250737"/>
            <a:ext cx="6104524"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791914" y="2087710"/>
            <a:ext cx="6104524" cy="4396220"/>
          </a:xfrm>
          <a:solidFill>
            <a:schemeClr val="accent1">
              <a:lumMod val="20000"/>
              <a:lumOff val="80000"/>
            </a:schemeClr>
          </a:solidFill>
        </p:spPr>
        <p:txBody>
          <a:bodyPr>
            <a:noAutofit/>
          </a:bodyPr>
          <a:lstStyle/>
          <a:p>
            <a:r>
              <a:rPr lang="en-US" sz="3000" dirty="0"/>
              <a:t>Same as for Heat Exhaustion</a:t>
            </a:r>
          </a:p>
          <a:p>
            <a:pPr lvl="1"/>
            <a:r>
              <a:rPr lang="en-US" sz="3000" dirty="0"/>
              <a:t>Acclimatization</a:t>
            </a:r>
          </a:p>
          <a:p>
            <a:pPr lvl="1"/>
            <a:r>
              <a:rPr lang="en-US" sz="3000" dirty="0"/>
              <a:t>Drink adequate amounts of water throughout the day</a:t>
            </a:r>
          </a:p>
          <a:p>
            <a:pPr lvl="1"/>
            <a:r>
              <a:rPr lang="en-US" sz="3000" dirty="0"/>
              <a:t>Take small rest breaks in shade</a:t>
            </a:r>
          </a:p>
          <a:p>
            <a:pPr lvl="1"/>
            <a:r>
              <a:rPr lang="en-US" sz="3000" dirty="0"/>
              <a:t>Protect skin against sunburn</a:t>
            </a:r>
          </a:p>
          <a:p>
            <a:pPr lvl="1"/>
            <a:r>
              <a:rPr lang="en-US" sz="3000" dirty="0"/>
              <a:t>If possible, perform heavier physical labor towards cooler part of the day</a:t>
            </a:r>
          </a:p>
        </p:txBody>
      </p:sp>
    </p:spTree>
    <p:extLst>
      <p:ext uri="{BB962C8B-B14F-4D97-AF65-F5344CB8AC3E}">
        <p14:creationId xmlns:p14="http://schemas.microsoft.com/office/powerpoint/2010/main" val="29993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n-US" b="1" dirty="0"/>
              <a:t>Heat Stroke: Signs &amp; Symptoms</a:t>
            </a:r>
          </a:p>
        </p:txBody>
      </p:sp>
      <p:sp>
        <p:nvSpPr>
          <p:cNvPr id="4" name="Content Placeholder 3"/>
          <p:cNvSpPr>
            <a:spLocks noGrp="1"/>
          </p:cNvSpPr>
          <p:nvPr>
            <p:ph sz="half" idx="2"/>
          </p:nvPr>
        </p:nvSpPr>
        <p:spPr>
          <a:xfrm>
            <a:off x="932151" y="1145310"/>
            <a:ext cx="10855897" cy="5044354"/>
          </a:xfrm>
        </p:spPr>
        <p:txBody>
          <a:bodyPr>
            <a:noAutofit/>
          </a:bodyPr>
          <a:lstStyle/>
          <a:p>
            <a:r>
              <a:rPr lang="en-US" sz="3200" dirty="0"/>
              <a:t>Elevated core body temperature above 104 </a:t>
            </a:r>
            <a:r>
              <a:rPr lang="en-US" sz="3200" dirty="0">
                <a:sym typeface="Symbol" panose="05050102010706020507" pitchFamily="18" charset="2"/>
              </a:rPr>
              <a:t></a:t>
            </a:r>
            <a:r>
              <a:rPr lang="en-US" sz="3200" dirty="0"/>
              <a:t>F</a:t>
            </a:r>
          </a:p>
          <a:p>
            <a:r>
              <a:rPr lang="en-US" sz="3200" dirty="0"/>
              <a:t>Oral temperature above 103.2 </a:t>
            </a:r>
            <a:r>
              <a:rPr lang="en-US" sz="3200" dirty="0">
                <a:sym typeface="Symbol" panose="05050102010706020507" pitchFamily="18" charset="2"/>
              </a:rPr>
              <a:t></a:t>
            </a:r>
            <a:r>
              <a:rPr lang="en-US" sz="3200" dirty="0"/>
              <a:t>F</a:t>
            </a:r>
          </a:p>
          <a:p>
            <a:r>
              <a:rPr lang="en-US" sz="3200" dirty="0"/>
              <a:t>Hot, dry skin or heavy sweating</a:t>
            </a:r>
          </a:p>
          <a:p>
            <a:r>
              <a:rPr lang="en-US" sz="3200" dirty="0"/>
              <a:t>Fainting or a loss of consciousness</a:t>
            </a:r>
          </a:p>
          <a:p>
            <a:r>
              <a:rPr lang="en-US" sz="3200" dirty="0"/>
              <a:t>Seizures or convulsions</a:t>
            </a:r>
          </a:p>
          <a:p>
            <a:r>
              <a:rPr lang="en-US" sz="3200" dirty="0"/>
              <a:t>Mental confusion, agitation </a:t>
            </a:r>
          </a:p>
          <a:p>
            <a:r>
              <a:rPr lang="en-US" sz="3200" dirty="0"/>
              <a:t>Irrational behavior</a:t>
            </a:r>
          </a:p>
          <a:p>
            <a:r>
              <a:rPr lang="en-US" sz="3200" dirty="0"/>
              <a:t>Clumsiness</a:t>
            </a:r>
          </a:p>
          <a:p>
            <a:r>
              <a:rPr lang="en-US" sz="3200" dirty="0"/>
              <a:t>Slurred speech</a:t>
            </a:r>
          </a:p>
        </p:txBody>
      </p:sp>
      <p:sp>
        <p:nvSpPr>
          <p:cNvPr id="5" name="Text Placeholder 4"/>
          <p:cNvSpPr>
            <a:spLocks noGrp="1"/>
          </p:cNvSpPr>
          <p:nvPr>
            <p:ph type="body" sz="quarter" idx="3"/>
          </p:nvPr>
        </p:nvSpPr>
        <p:spPr>
          <a:xfrm>
            <a:off x="7623231" y="6189664"/>
            <a:ext cx="4483865" cy="566736"/>
          </a:xfrm>
        </p:spPr>
        <p:txBody>
          <a:bodyPr/>
          <a:lstStyle/>
          <a:p>
            <a:pPr algn="ctr"/>
            <a:r>
              <a:rPr lang="en-US" dirty="0"/>
              <a:t>Heat stroke (Source Cal OSHA)</a:t>
            </a:r>
          </a:p>
        </p:txBody>
      </p:sp>
      <p:pic>
        <p:nvPicPr>
          <p:cNvPr id="3" name="Content Placeholder 2" descr="Heat stroke (Source Cal OSHA)&#10;" title="Heat stroke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7194013" y="1973551"/>
            <a:ext cx="4913083" cy="4216113"/>
          </a:xfrm>
        </p:spPr>
      </p:pic>
    </p:spTree>
    <p:extLst>
      <p:ext uri="{BB962C8B-B14F-4D97-AF65-F5344CB8AC3E}">
        <p14:creationId xmlns:p14="http://schemas.microsoft.com/office/powerpoint/2010/main" val="2690540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65125" cy="703511"/>
          </a:xfrm>
        </p:spPr>
        <p:txBody>
          <a:bodyPr>
            <a:normAutofit/>
          </a:bodyPr>
          <a:lstStyle/>
          <a:p>
            <a:r>
              <a:rPr lang="en-US" b="1" dirty="0"/>
              <a:t>Heat Stroke: First Aid Treatment</a:t>
            </a:r>
          </a:p>
        </p:txBody>
      </p:sp>
      <p:pic>
        <p:nvPicPr>
          <p:cNvPr id="6" name="Content Placeholder 5" descr="Ambulance" title="Ambulance"/>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419423" y="185853"/>
            <a:ext cx="2588964" cy="1661754"/>
          </a:xfrm>
        </p:spPr>
      </p:pic>
      <p:sp>
        <p:nvSpPr>
          <p:cNvPr id="4" name="Content Placeholder 3"/>
          <p:cNvSpPr>
            <a:spLocks noGrp="1"/>
          </p:cNvSpPr>
          <p:nvPr>
            <p:ph sz="half" idx="2"/>
          </p:nvPr>
        </p:nvSpPr>
        <p:spPr>
          <a:xfrm>
            <a:off x="638978" y="1233889"/>
            <a:ext cx="11369408" cy="4568424"/>
          </a:xfrm>
        </p:spPr>
        <p:txBody>
          <a:bodyPr>
            <a:noAutofit/>
          </a:bodyPr>
          <a:lstStyle/>
          <a:p>
            <a:r>
              <a:rPr lang="en-US" b="1" dirty="0"/>
              <a:t>Seek immediate medical care (call 911)</a:t>
            </a:r>
          </a:p>
          <a:p>
            <a:r>
              <a:rPr lang="en-US" b="1" dirty="0"/>
              <a:t>Provide immediate and aggressive cooling to their body </a:t>
            </a:r>
          </a:p>
          <a:p>
            <a:pPr lvl="1"/>
            <a:r>
              <a:rPr lang="en-US" sz="2600" dirty="0"/>
              <a:t>Elevate feet above heart level</a:t>
            </a:r>
          </a:p>
          <a:p>
            <a:pPr lvl="1"/>
            <a:r>
              <a:rPr lang="en-US" sz="2600" dirty="0"/>
              <a:t>Remove or loosen unnecessary clothing </a:t>
            </a:r>
          </a:p>
          <a:p>
            <a:pPr lvl="1"/>
            <a:r>
              <a:rPr lang="en-US" sz="2600" dirty="0"/>
              <a:t>Pack ice in groin and armpit areas</a:t>
            </a:r>
          </a:p>
          <a:p>
            <a:pPr lvl="1"/>
            <a:r>
              <a:rPr lang="en-US" sz="2600" dirty="0"/>
              <a:t>Soak skin with cool water and fan vigorously to increase cooling of skin</a:t>
            </a:r>
          </a:p>
          <a:p>
            <a:pPr lvl="1"/>
            <a:r>
              <a:rPr lang="en-US" sz="2600" dirty="0"/>
              <a:t>As an alternative, immerse them in a tub of cool water or spray body with large amounts of cool water </a:t>
            </a:r>
          </a:p>
          <a:p>
            <a:pPr lvl="1"/>
            <a:r>
              <a:rPr lang="en-US" sz="2600" dirty="0"/>
              <a:t>Do not give person fluids to drink if unconscious or vomiting</a:t>
            </a:r>
          </a:p>
          <a:p>
            <a:pPr lvl="1"/>
            <a:r>
              <a:rPr lang="en-US" sz="2600" dirty="0"/>
              <a:t>Monitor body temperature and continue cooling efforts until body temperature returns to a normal temperature below 99 </a:t>
            </a:r>
            <a:r>
              <a:rPr lang="en-US" sz="2600" dirty="0">
                <a:sym typeface="Symbol" panose="05050102010706020507" pitchFamily="18" charset="2"/>
              </a:rPr>
              <a:t></a:t>
            </a:r>
            <a:r>
              <a:rPr lang="en-US" sz="2600" dirty="0"/>
              <a:t>F (37 </a:t>
            </a:r>
            <a:r>
              <a:rPr lang="en-US" sz="2600" dirty="0">
                <a:sym typeface="Symbol" panose="05050102010706020507" pitchFamily="18" charset="2"/>
              </a:rPr>
              <a:t></a:t>
            </a:r>
            <a:r>
              <a:rPr lang="en-US" sz="2600" dirty="0"/>
              <a:t>C).</a:t>
            </a:r>
          </a:p>
          <a:p>
            <a:pPr lvl="1"/>
            <a:r>
              <a:rPr lang="en-US" sz="2600" dirty="0"/>
              <a:t>Administer CPR as needed, if blood circulation or breathing stops, until emergency medical services arrive</a:t>
            </a:r>
          </a:p>
          <a:p>
            <a:endParaRPr lang="en-US" sz="2600" dirty="0"/>
          </a:p>
        </p:txBody>
      </p:sp>
      <p:sp>
        <p:nvSpPr>
          <p:cNvPr id="5" name="Text Placeholder 4"/>
          <p:cNvSpPr>
            <a:spLocks noGrp="1"/>
          </p:cNvSpPr>
          <p:nvPr>
            <p:ph type="body" sz="quarter" idx="13"/>
          </p:nvPr>
        </p:nvSpPr>
        <p:spPr>
          <a:xfrm>
            <a:off x="9720263" y="2026879"/>
            <a:ext cx="2068628" cy="322263"/>
          </a:xfrm>
        </p:spPr>
        <p:txBody>
          <a:bodyPr>
            <a:normAutofit fontScale="70000" lnSpcReduction="20000"/>
          </a:bodyPr>
          <a:lstStyle/>
          <a:p>
            <a:pPr marL="0" indent="0" algn="ctr">
              <a:buNone/>
            </a:pPr>
            <a:r>
              <a:rPr lang="en-US" dirty="0"/>
              <a:t>Call 911 (OSHA)</a:t>
            </a:r>
          </a:p>
        </p:txBody>
      </p:sp>
    </p:spTree>
    <p:extLst>
      <p:ext uri="{BB962C8B-B14F-4D97-AF65-F5344CB8AC3E}">
        <p14:creationId xmlns:p14="http://schemas.microsoft.com/office/powerpoint/2010/main" val="2828923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Aid Treatment for Heat Stroke</a:t>
            </a:r>
            <a:endParaRPr lang="en-US" dirty="0"/>
          </a:p>
        </p:txBody>
      </p:sp>
      <p:sp>
        <p:nvSpPr>
          <p:cNvPr id="3" name="Text Placeholder 2"/>
          <p:cNvSpPr>
            <a:spLocks noGrp="1"/>
          </p:cNvSpPr>
          <p:nvPr>
            <p:ph type="body" idx="1"/>
          </p:nvPr>
        </p:nvSpPr>
        <p:spPr>
          <a:xfrm>
            <a:off x="1082113" y="1681163"/>
            <a:ext cx="4673136" cy="823912"/>
          </a:xfrm>
        </p:spPr>
        <p:txBody>
          <a:bodyPr/>
          <a:lstStyle/>
          <a:p>
            <a:r>
              <a:rPr lang="en-US" dirty="0"/>
              <a:t>Pack Ice along arm pit and groin areas (Source: DOD)</a:t>
            </a:r>
          </a:p>
        </p:txBody>
      </p:sp>
      <p:pic>
        <p:nvPicPr>
          <p:cNvPr id="7" name="Content Placeholder 6" descr="Pack Ice along arm pit and groin areas (Source: DOD)&#10;" title="Pack Ice along arm pit and groin areas (Source: DOD)"/>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82113" y="2593210"/>
            <a:ext cx="4673136" cy="3684588"/>
          </a:xfrm>
        </p:spPr>
      </p:pic>
      <p:sp>
        <p:nvSpPr>
          <p:cNvPr id="5" name="Text Placeholder 4"/>
          <p:cNvSpPr>
            <a:spLocks noGrp="1"/>
          </p:cNvSpPr>
          <p:nvPr>
            <p:ph type="body" sz="quarter" idx="3"/>
          </p:nvPr>
        </p:nvSpPr>
        <p:spPr/>
        <p:txBody>
          <a:bodyPr/>
          <a:lstStyle/>
          <a:p>
            <a:r>
              <a:rPr lang="en-US" dirty="0"/>
              <a:t>Remove clothing, spray skin with water and fan vigorously (Source: CDC)  </a:t>
            </a:r>
          </a:p>
        </p:txBody>
      </p:sp>
      <p:pic>
        <p:nvPicPr>
          <p:cNvPr id="14" name="Content Placeholder 13" descr="Remove clothing, spray skin with water and fan vigorously (Source: CDC)  &#10;" title="Remove clothing, spray skin with water and fan vigorously (Source: CDC)  "/>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6245281" y="2786388"/>
            <a:ext cx="5110107" cy="2942382"/>
          </a:xfrm>
          <a:prstGeom prst="rect">
            <a:avLst/>
          </a:prstGeom>
        </p:spPr>
      </p:pic>
    </p:spTree>
    <p:extLst>
      <p:ext uri="{BB962C8B-B14F-4D97-AF65-F5344CB8AC3E}">
        <p14:creationId xmlns:p14="http://schemas.microsoft.com/office/powerpoint/2010/main" val="2707394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Stroke: Reporting</a:t>
            </a:r>
          </a:p>
        </p:txBody>
      </p:sp>
      <p:sp>
        <p:nvSpPr>
          <p:cNvPr id="4" name="Content Placeholder 3"/>
          <p:cNvSpPr>
            <a:spLocks noGrp="1"/>
          </p:cNvSpPr>
          <p:nvPr>
            <p:ph sz="half" idx="2"/>
          </p:nvPr>
        </p:nvSpPr>
        <p:spPr>
          <a:xfrm>
            <a:off x="923636" y="1560945"/>
            <a:ext cx="6530109" cy="4922981"/>
          </a:xfrm>
        </p:spPr>
        <p:txBody>
          <a:bodyPr>
            <a:noAutofit/>
          </a:bodyPr>
          <a:lstStyle/>
          <a:p>
            <a:r>
              <a:rPr lang="en-US" sz="4000" b="1" dirty="0"/>
              <a:t>Seek immediate medical care (call 911)</a:t>
            </a:r>
          </a:p>
          <a:p>
            <a:r>
              <a:rPr lang="en-US" sz="4400" dirty="0"/>
              <a:t>Report to supervisor or safety manager</a:t>
            </a:r>
          </a:p>
        </p:txBody>
      </p:sp>
      <p:sp>
        <p:nvSpPr>
          <p:cNvPr id="5" name="Text Placeholder 4"/>
          <p:cNvSpPr>
            <a:spLocks noGrp="1"/>
          </p:cNvSpPr>
          <p:nvPr>
            <p:ph type="body" sz="quarter" idx="3"/>
          </p:nvPr>
        </p:nvSpPr>
        <p:spPr>
          <a:xfrm>
            <a:off x="8370639" y="4847980"/>
            <a:ext cx="3194196" cy="498224"/>
          </a:xfrm>
        </p:spPr>
        <p:txBody>
          <a:bodyPr/>
          <a:lstStyle/>
          <a:p>
            <a:pPr algn="ctr"/>
            <a:r>
              <a:rPr lang="en-US" dirty="0"/>
              <a:t>Hospital (Clipart)</a:t>
            </a:r>
          </a:p>
        </p:txBody>
      </p:sp>
      <p:pic>
        <p:nvPicPr>
          <p:cNvPr id="3" name="Content Placeholder 2" descr="Hospital (Clipart)&#10;" title="Hospita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370639" y="1560945"/>
            <a:ext cx="3194050" cy="3157456"/>
          </a:xfrm>
        </p:spPr>
      </p:pic>
    </p:spTree>
    <p:extLst>
      <p:ext uri="{BB962C8B-B14F-4D97-AF65-F5344CB8AC3E}">
        <p14:creationId xmlns:p14="http://schemas.microsoft.com/office/powerpoint/2010/main" val="955070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9" y="205971"/>
            <a:ext cx="7338630" cy="1325563"/>
          </a:xfrm>
        </p:spPr>
        <p:txBody>
          <a:bodyPr>
            <a:normAutofit fontScale="90000"/>
          </a:bodyPr>
          <a:lstStyle/>
          <a:p>
            <a:r>
              <a:rPr lang="en-US" b="1" dirty="0"/>
              <a:t>NIOSH Investigation: Landscaping</a:t>
            </a:r>
            <a:r>
              <a:rPr lang="en-US" dirty="0"/>
              <a:t/>
            </a:r>
            <a:br>
              <a:rPr lang="en-US" dirty="0"/>
            </a:br>
            <a:r>
              <a:rPr lang="en-US" sz="3200" dirty="0"/>
              <a:t>FACE #02-MI-75-01 </a:t>
            </a:r>
            <a:endParaRPr lang="en-US" dirty="0"/>
          </a:p>
        </p:txBody>
      </p:sp>
      <p:sp>
        <p:nvSpPr>
          <p:cNvPr id="3" name="Text Placeholder 2"/>
          <p:cNvSpPr>
            <a:spLocks noGrp="1"/>
          </p:cNvSpPr>
          <p:nvPr>
            <p:ph type="body" idx="1"/>
          </p:nvPr>
        </p:nvSpPr>
        <p:spPr>
          <a:xfrm>
            <a:off x="839789" y="1531534"/>
            <a:ext cx="7874554" cy="712902"/>
          </a:xfrm>
        </p:spPr>
        <p:txBody>
          <a:bodyPr>
            <a:noAutofit/>
          </a:bodyPr>
          <a:lstStyle/>
          <a:p>
            <a:r>
              <a:rPr lang="en-US" sz="3200" dirty="0"/>
              <a:t>What factors contributed to his heat stress?</a:t>
            </a:r>
          </a:p>
        </p:txBody>
      </p:sp>
      <p:sp>
        <p:nvSpPr>
          <p:cNvPr id="4" name="Content Placeholder 3"/>
          <p:cNvSpPr>
            <a:spLocks noGrp="1"/>
          </p:cNvSpPr>
          <p:nvPr>
            <p:ph sz="half" idx="2"/>
          </p:nvPr>
        </p:nvSpPr>
        <p:spPr>
          <a:xfrm>
            <a:off x="980901" y="2332653"/>
            <a:ext cx="7975812" cy="3857010"/>
          </a:xfrm>
        </p:spPr>
        <p:txBody>
          <a:bodyPr>
            <a:noAutofit/>
          </a:bodyPr>
          <a:lstStyle/>
          <a:p>
            <a:r>
              <a:rPr lang="en-US" sz="3200" dirty="0"/>
              <a:t>30-year-old male performing lawn work</a:t>
            </a:r>
          </a:p>
          <a:p>
            <a:r>
              <a:rPr lang="en-US" sz="3200" dirty="0"/>
              <a:t>Two layers of clothing</a:t>
            </a:r>
          </a:p>
          <a:p>
            <a:r>
              <a:rPr lang="en-US" sz="3200" dirty="0"/>
              <a:t>Outside in sun during summer</a:t>
            </a:r>
          </a:p>
          <a:p>
            <a:pPr lvl="1"/>
            <a:r>
              <a:rPr lang="en-US" sz="2800" dirty="0"/>
              <a:t>Temperature 81 °F</a:t>
            </a:r>
          </a:p>
          <a:p>
            <a:pPr lvl="1"/>
            <a:r>
              <a:rPr lang="en-US" sz="2800" dirty="0"/>
              <a:t>Humidity likely &gt; 60% (not reported)</a:t>
            </a:r>
          </a:p>
          <a:p>
            <a:r>
              <a:rPr lang="en-US" sz="3200" dirty="0"/>
              <a:t>Taking an antidepressant and antipsychotic</a:t>
            </a:r>
          </a:p>
          <a:p>
            <a:pPr lvl="1"/>
            <a:r>
              <a:rPr lang="en-US" sz="2800" dirty="0"/>
              <a:t>Antipsychotic had warning on heat exposures and heavy physical exertion</a:t>
            </a:r>
          </a:p>
        </p:txBody>
      </p:sp>
      <p:sp>
        <p:nvSpPr>
          <p:cNvPr id="5" name="Text Placeholder 4"/>
          <p:cNvSpPr>
            <a:spLocks noGrp="1"/>
          </p:cNvSpPr>
          <p:nvPr>
            <p:ph type="body" sz="quarter" idx="3"/>
          </p:nvPr>
        </p:nvSpPr>
        <p:spPr>
          <a:xfrm>
            <a:off x="9063230" y="6020911"/>
            <a:ext cx="3017520" cy="337503"/>
          </a:xfrm>
        </p:spPr>
        <p:txBody>
          <a:bodyPr>
            <a:normAutofit lnSpcReduction="10000"/>
          </a:bodyPr>
          <a:lstStyle/>
          <a:p>
            <a:pPr algn="ctr"/>
            <a:r>
              <a:rPr lang="en-US" sz="1800" b="0" dirty="0"/>
              <a:t>Landscaping (Source: NIOSH)</a:t>
            </a:r>
          </a:p>
        </p:txBody>
      </p:sp>
      <p:pic>
        <p:nvPicPr>
          <p:cNvPr id="12" name="Content Placeholder 11" descr="Landscaping (Source: NIOSH)&#10;" title="Landscaping (Source: NIOSH)"/>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111727" y="185948"/>
            <a:ext cx="2920527" cy="5652992"/>
          </a:xfrm>
        </p:spPr>
      </p:pic>
    </p:spTree>
    <p:extLst>
      <p:ext uri="{BB962C8B-B14F-4D97-AF65-F5344CB8AC3E}">
        <p14:creationId xmlns:p14="http://schemas.microsoft.com/office/powerpoint/2010/main" val="4152526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10286"/>
          </a:xfrm>
        </p:spPr>
        <p:txBody>
          <a:bodyPr>
            <a:normAutofit fontScale="90000"/>
          </a:bodyPr>
          <a:lstStyle/>
          <a:p>
            <a:r>
              <a:rPr lang="en-US" b="1" dirty="0"/>
              <a:t>He suffered and died from heat stroke due to a multiple drug intoxication</a:t>
            </a:r>
          </a:p>
        </p:txBody>
      </p:sp>
      <p:sp>
        <p:nvSpPr>
          <p:cNvPr id="4" name="Content Placeholder 3"/>
          <p:cNvSpPr>
            <a:spLocks noGrp="1"/>
          </p:cNvSpPr>
          <p:nvPr>
            <p:ph sz="half" idx="2"/>
          </p:nvPr>
        </p:nvSpPr>
        <p:spPr>
          <a:xfrm>
            <a:off x="1013552" y="1817783"/>
            <a:ext cx="7414352" cy="4245970"/>
          </a:xfrm>
        </p:spPr>
        <p:txBody>
          <a:bodyPr>
            <a:noAutofit/>
          </a:bodyPr>
          <a:lstStyle/>
          <a:p>
            <a:r>
              <a:rPr lang="en-US" sz="3200" dirty="0"/>
              <a:t>He complained of being light headed and short of breath at 3 PM</a:t>
            </a:r>
          </a:p>
          <a:p>
            <a:r>
              <a:rPr lang="en-US" sz="3200" dirty="0"/>
              <a:t>Co-worker brought him water and offered to get him help, but he refused help</a:t>
            </a:r>
          </a:p>
          <a:p>
            <a:r>
              <a:rPr lang="en-US" sz="3200" dirty="0"/>
              <a:t>Worked 30 more minutes at another location and then collapsed</a:t>
            </a:r>
          </a:p>
          <a:p>
            <a:r>
              <a:rPr lang="en-US" sz="3200" dirty="0"/>
              <a:t>After being transported to the hospital, his body temperature was 107.6 °F</a:t>
            </a:r>
          </a:p>
        </p:txBody>
      </p:sp>
      <p:sp>
        <p:nvSpPr>
          <p:cNvPr id="5" name="Text Placeholder 4"/>
          <p:cNvSpPr>
            <a:spLocks noGrp="1"/>
          </p:cNvSpPr>
          <p:nvPr>
            <p:ph type="body" sz="quarter" idx="3"/>
          </p:nvPr>
        </p:nvSpPr>
        <p:spPr>
          <a:xfrm>
            <a:off x="8721325" y="6289665"/>
            <a:ext cx="3017520" cy="337503"/>
          </a:xfrm>
        </p:spPr>
        <p:txBody>
          <a:bodyPr>
            <a:normAutofit fontScale="92500"/>
          </a:bodyPr>
          <a:lstStyle/>
          <a:p>
            <a:pPr algn="ctr"/>
            <a:r>
              <a:rPr lang="en-US" sz="1800" b="0" dirty="0"/>
              <a:t>Ambulance (Source: Cal OSHA)</a:t>
            </a:r>
          </a:p>
        </p:txBody>
      </p:sp>
      <p:pic>
        <p:nvPicPr>
          <p:cNvPr id="9" name="Content Placeholder 8" descr="Ambulance (Source: Cal OSHA)&#10;" title="Ambulance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537441" y="3890870"/>
            <a:ext cx="3385289" cy="2172883"/>
          </a:xfrm>
        </p:spPr>
      </p:pic>
    </p:spTree>
    <p:extLst>
      <p:ext uri="{BB962C8B-B14F-4D97-AF65-F5344CB8AC3E}">
        <p14:creationId xmlns:p14="http://schemas.microsoft.com/office/powerpoint/2010/main" val="929470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13679"/>
          </a:xfrm>
        </p:spPr>
        <p:txBody>
          <a:bodyPr/>
          <a:lstStyle/>
          <a:p>
            <a:r>
              <a:rPr lang="en-US" b="1" dirty="0"/>
              <a:t>NIOSH Investigation Recommendations</a:t>
            </a:r>
            <a:endParaRPr lang="en-US" dirty="0"/>
          </a:p>
        </p:txBody>
      </p:sp>
      <p:sp>
        <p:nvSpPr>
          <p:cNvPr id="4" name="Content Placeholder 3"/>
          <p:cNvSpPr>
            <a:spLocks noGrp="1"/>
          </p:cNvSpPr>
          <p:nvPr>
            <p:ph sz="half" idx="2"/>
          </p:nvPr>
        </p:nvSpPr>
        <p:spPr>
          <a:xfrm>
            <a:off x="839788" y="1266730"/>
            <a:ext cx="10816058" cy="4979834"/>
          </a:xfrm>
        </p:spPr>
        <p:txBody>
          <a:bodyPr>
            <a:noAutofit/>
          </a:bodyPr>
          <a:lstStyle/>
          <a:p>
            <a:pPr marL="514350" indent="-514350">
              <a:buFont typeface="+mj-lt"/>
              <a:buAutoNum type="arabicPeriod"/>
            </a:pPr>
            <a:r>
              <a:rPr lang="en-US" sz="3200" dirty="0"/>
              <a:t>When hot outside, supervisors should consistently check on their employees for heat stress.</a:t>
            </a:r>
          </a:p>
          <a:p>
            <a:pPr marL="514350" indent="-514350">
              <a:buFont typeface="+mj-lt"/>
              <a:buAutoNum type="arabicPeriod"/>
            </a:pPr>
            <a:r>
              <a:rPr lang="en-US" sz="3200" dirty="0"/>
              <a:t>Have medical staff help workers who take medications understand what may happen to them when outside in high heat conditions.</a:t>
            </a:r>
          </a:p>
          <a:p>
            <a:pPr marL="514350" indent="-514350">
              <a:buFont typeface="+mj-lt"/>
              <a:buAutoNum type="arabicPeriod"/>
            </a:pPr>
            <a:r>
              <a:rPr lang="en-US" sz="3200" dirty="0"/>
              <a:t>Train staff on heat related illnesses before summer starts.</a:t>
            </a:r>
          </a:p>
          <a:p>
            <a:pPr marL="514350" indent="-514350">
              <a:buFont typeface="+mj-lt"/>
              <a:buAutoNum type="arabicPeriod"/>
            </a:pPr>
            <a:r>
              <a:rPr lang="en-US" sz="3200" dirty="0"/>
              <a:t>Train staff on heat-related illness signs and symptoms.</a:t>
            </a:r>
          </a:p>
          <a:p>
            <a:pPr marL="514350" indent="-514350">
              <a:buFont typeface="+mj-lt"/>
              <a:buAutoNum type="arabicPeriod"/>
            </a:pPr>
            <a:r>
              <a:rPr lang="en-US" sz="3200" dirty="0"/>
              <a:t>Give reminders throughout the day on drinking fluids.</a:t>
            </a:r>
            <a:endParaRPr lang="en-US" sz="4000" dirty="0"/>
          </a:p>
        </p:txBody>
      </p:sp>
    </p:spTree>
    <p:extLst>
      <p:ext uri="{BB962C8B-B14F-4D97-AF65-F5344CB8AC3E}">
        <p14:creationId xmlns:p14="http://schemas.microsoft.com/office/powerpoint/2010/main" val="1205988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Rhabdomyolysis: Cause and Prevention</a:t>
            </a:r>
            <a:endParaRPr lang="en-US" dirty="0"/>
          </a:p>
        </p:txBody>
      </p:sp>
      <p:sp>
        <p:nvSpPr>
          <p:cNvPr id="3" name="Text Placeholder 2"/>
          <p:cNvSpPr>
            <a:spLocks noGrp="1"/>
          </p:cNvSpPr>
          <p:nvPr>
            <p:ph type="body" idx="1"/>
          </p:nvPr>
        </p:nvSpPr>
        <p:spPr>
          <a:xfrm>
            <a:off x="646544" y="1154837"/>
            <a:ext cx="4895273" cy="754327"/>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646546" y="1825557"/>
            <a:ext cx="4895272" cy="4538296"/>
          </a:xfrm>
          <a:solidFill>
            <a:schemeClr val="accent4">
              <a:lumMod val="20000"/>
              <a:lumOff val="80000"/>
            </a:schemeClr>
          </a:solidFill>
        </p:spPr>
        <p:txBody>
          <a:bodyPr>
            <a:noAutofit/>
          </a:bodyPr>
          <a:lstStyle/>
          <a:p>
            <a:pPr marL="0" lvl="0" indent="0">
              <a:buNone/>
            </a:pPr>
            <a:r>
              <a:rPr lang="en-US" dirty="0"/>
              <a:t>Sometimes caused by a combination of heat stress and prolonged physical exertion</a:t>
            </a:r>
          </a:p>
          <a:p>
            <a:pPr marL="0" lvl="0" indent="0">
              <a:buNone/>
            </a:pPr>
            <a:r>
              <a:rPr lang="en-US" dirty="0"/>
              <a:t>Muscle starts to break down and die, releasing proteins and electrolytes into the bloodstream.  </a:t>
            </a:r>
          </a:p>
          <a:p>
            <a:pPr marL="457200" lvl="1" indent="0">
              <a:buNone/>
            </a:pPr>
            <a:endParaRPr lang="en-US" sz="800" b="1" dirty="0"/>
          </a:p>
          <a:p>
            <a:pPr marL="457200" lvl="1" indent="0">
              <a:buNone/>
            </a:pPr>
            <a:r>
              <a:rPr lang="en-US" b="1" dirty="0"/>
              <a:t>This is a potentially life-threatening condition affecting the kidneys that requires immediate medical attention.</a:t>
            </a:r>
            <a:endParaRPr lang="en-US" sz="2800" b="1" dirty="0"/>
          </a:p>
        </p:txBody>
      </p:sp>
      <p:sp>
        <p:nvSpPr>
          <p:cNvPr id="5" name="Text Placeholder 4"/>
          <p:cNvSpPr>
            <a:spLocks noGrp="1"/>
          </p:cNvSpPr>
          <p:nvPr>
            <p:ph type="body" sz="quarter" idx="3"/>
          </p:nvPr>
        </p:nvSpPr>
        <p:spPr>
          <a:xfrm>
            <a:off x="5689600" y="1130660"/>
            <a:ext cx="6262254"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689600" y="1967633"/>
            <a:ext cx="6262253" cy="4396220"/>
          </a:xfrm>
          <a:solidFill>
            <a:schemeClr val="accent1">
              <a:lumMod val="20000"/>
              <a:lumOff val="80000"/>
            </a:schemeClr>
          </a:solidFill>
        </p:spPr>
        <p:txBody>
          <a:bodyPr>
            <a:normAutofit fontScale="85000" lnSpcReduction="20000"/>
          </a:bodyPr>
          <a:lstStyle/>
          <a:p>
            <a:r>
              <a:rPr lang="en-US" dirty="0"/>
              <a:t>Same as for heat exhaustion and heat stroke</a:t>
            </a:r>
          </a:p>
          <a:p>
            <a:r>
              <a:rPr lang="en-US" dirty="0"/>
              <a:t>Avoid overexertion, such as lifting objects heavier than you can comfortably lift or straining muscles to a point where they can no longer function properly.</a:t>
            </a:r>
          </a:p>
          <a:p>
            <a:r>
              <a:rPr lang="en-US" dirty="0"/>
              <a:t>Those with diabetes, thyroid conditions or muscular dystrophy are at greater risk.</a:t>
            </a:r>
          </a:p>
          <a:p>
            <a:r>
              <a:rPr lang="en-US" dirty="0"/>
              <a:t>Those with a viral infection, such as flu, HIV or herpes, are at greater risk.</a:t>
            </a:r>
          </a:p>
          <a:p>
            <a:r>
              <a:rPr lang="en-US" dirty="0"/>
              <a:t>Use of alcohol &amp; illegal drugs, such as heroin, cocaine &amp; amphetamines can increase the risk.</a:t>
            </a:r>
          </a:p>
          <a:p>
            <a:r>
              <a:rPr lang="en-US" dirty="0"/>
              <a:t>Some medications, such as such as antipsychotics or statins, can increase the risk.</a:t>
            </a:r>
          </a:p>
          <a:p>
            <a:endParaRPr lang="en-US" dirty="0"/>
          </a:p>
        </p:txBody>
      </p:sp>
    </p:spTree>
    <p:extLst>
      <p:ext uri="{BB962C8B-B14F-4D97-AF65-F5344CB8AC3E}">
        <p14:creationId xmlns:p14="http://schemas.microsoft.com/office/powerpoint/2010/main" val="3675090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n-US" b="1" dirty="0"/>
              <a:t>Rhabdomyolysis: Signs &amp; Symptoms</a:t>
            </a:r>
          </a:p>
        </p:txBody>
      </p:sp>
      <p:sp>
        <p:nvSpPr>
          <p:cNvPr id="4" name="Content Placeholder 3"/>
          <p:cNvSpPr>
            <a:spLocks noGrp="1"/>
          </p:cNvSpPr>
          <p:nvPr>
            <p:ph sz="half" idx="2"/>
          </p:nvPr>
        </p:nvSpPr>
        <p:spPr>
          <a:xfrm>
            <a:off x="839789" y="1145310"/>
            <a:ext cx="8027120" cy="5044354"/>
          </a:xfrm>
        </p:spPr>
        <p:txBody>
          <a:bodyPr>
            <a:noAutofit/>
          </a:bodyPr>
          <a:lstStyle/>
          <a:p>
            <a:r>
              <a:rPr lang="en-US" sz="2600" dirty="0"/>
              <a:t>Muscle cramps, pain and/or loss of range</a:t>
            </a:r>
          </a:p>
          <a:p>
            <a:r>
              <a:rPr lang="en-US" sz="2600" dirty="0"/>
              <a:t>Joint pain and/or stiffness</a:t>
            </a:r>
          </a:p>
          <a:p>
            <a:r>
              <a:rPr lang="en-US" sz="2600" dirty="0"/>
              <a:t>Swelling of muscles</a:t>
            </a:r>
          </a:p>
          <a:p>
            <a:r>
              <a:rPr lang="en-US" sz="2600" dirty="0"/>
              <a:t>Weakness and a decreased ability to perform physical exertion for even a small amount of time</a:t>
            </a:r>
          </a:p>
          <a:p>
            <a:r>
              <a:rPr lang="en-US" sz="2600" dirty="0"/>
              <a:t>Dark urine (similar to tea or cola in color)</a:t>
            </a:r>
          </a:p>
          <a:p>
            <a:r>
              <a:rPr lang="en-US" sz="2600" dirty="0"/>
              <a:t>If kidney damage and/or failure occurs the following life-threatening indicators may be observed:</a:t>
            </a:r>
          </a:p>
          <a:p>
            <a:pPr lvl="1"/>
            <a:r>
              <a:rPr lang="en-US" dirty="0"/>
              <a:t>Shortness of breath</a:t>
            </a:r>
          </a:p>
          <a:p>
            <a:pPr lvl="1"/>
            <a:r>
              <a:rPr lang="en-US" dirty="0"/>
              <a:t>Irregular heart beat</a:t>
            </a:r>
          </a:p>
          <a:p>
            <a:pPr lvl="1"/>
            <a:r>
              <a:rPr lang="en-US" dirty="0"/>
              <a:t>Swelling in the legs and feet</a:t>
            </a:r>
          </a:p>
          <a:p>
            <a:pPr lvl="1"/>
            <a:r>
              <a:rPr lang="en-US" dirty="0"/>
              <a:t>Seizures </a:t>
            </a:r>
          </a:p>
          <a:p>
            <a:pPr lvl="1"/>
            <a:r>
              <a:rPr lang="en-US" dirty="0"/>
              <a:t>Coma</a:t>
            </a:r>
          </a:p>
        </p:txBody>
      </p:sp>
      <p:sp>
        <p:nvSpPr>
          <p:cNvPr id="5" name="Text Placeholder 4"/>
          <p:cNvSpPr>
            <a:spLocks noGrp="1"/>
          </p:cNvSpPr>
          <p:nvPr>
            <p:ph type="body" sz="quarter" idx="3"/>
          </p:nvPr>
        </p:nvSpPr>
        <p:spPr>
          <a:xfrm>
            <a:off x="8944555" y="2436524"/>
            <a:ext cx="3033424" cy="823912"/>
          </a:xfrm>
        </p:spPr>
        <p:txBody>
          <a:bodyPr>
            <a:noAutofit/>
          </a:bodyPr>
          <a:lstStyle/>
          <a:p>
            <a:pPr algn="ctr"/>
            <a:r>
              <a:rPr lang="en-US" sz="2000" dirty="0"/>
              <a:t>Rhabdomyolysis urine (Creative Commons: James </a:t>
            </a:r>
            <a:r>
              <a:rPr lang="en-US" sz="2000" dirty="0" err="1"/>
              <a:t>Heilman</a:t>
            </a:r>
            <a:r>
              <a:rPr lang="en-US" sz="2000" dirty="0"/>
              <a:t>, MD)</a:t>
            </a:r>
          </a:p>
        </p:txBody>
      </p:sp>
      <p:pic>
        <p:nvPicPr>
          <p:cNvPr id="10" name="Content Placeholder 9" descr="Rhabdomyolysis urine (Creative Commons: James Heilman, MD)&#10;" title="Rhabdomyolysis urine (Creative Commons: James Heilman, MD)"/>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944555" y="3426252"/>
            <a:ext cx="2987040" cy="3042920"/>
          </a:xfrm>
        </p:spPr>
      </p:pic>
    </p:spTree>
    <p:extLst>
      <p:ext uri="{BB962C8B-B14F-4D97-AF65-F5344CB8AC3E}">
        <p14:creationId xmlns:p14="http://schemas.microsoft.com/office/powerpoint/2010/main" val="185129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90" y="186220"/>
            <a:ext cx="9890083" cy="1325563"/>
          </a:xfrm>
        </p:spPr>
        <p:txBody>
          <a:bodyPr>
            <a:normAutofit/>
          </a:bodyPr>
          <a:lstStyle/>
          <a:p>
            <a:r>
              <a:rPr lang="en-US" sz="3600" b="1" dirty="0"/>
              <a:t>Class Discussion: Why is heat-illness prevention important?</a:t>
            </a:r>
          </a:p>
        </p:txBody>
      </p:sp>
      <p:sp>
        <p:nvSpPr>
          <p:cNvPr id="3" name="Content Placeholder 2"/>
          <p:cNvSpPr>
            <a:spLocks noGrp="1"/>
          </p:cNvSpPr>
          <p:nvPr>
            <p:ph sz="half" idx="1"/>
          </p:nvPr>
        </p:nvSpPr>
        <p:spPr>
          <a:xfrm>
            <a:off x="954289" y="1379793"/>
            <a:ext cx="8644128" cy="435133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6" name="Content Placeholder 5" descr="thinkerstoolbox - General" title="Question mark"/>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9438532" y="1787296"/>
            <a:ext cx="2753468" cy="3728921"/>
          </a:xfrm>
        </p:spPr>
      </p:pic>
      <p:sp>
        <p:nvSpPr>
          <p:cNvPr id="5" name="Footer Placeholder 1">
            <a:extLst>
              <a:ext uri="{FF2B5EF4-FFF2-40B4-BE49-F238E27FC236}">
                <a16:creationId xmlns:a16="http://schemas.microsoft.com/office/drawing/2014/main" id="{496B244B-8AA9-4BF8-B888-ACA42AC064A1}"/>
              </a:ext>
            </a:extLst>
          </p:cNvPr>
          <p:cNvSpPr>
            <a:spLocks noGrp="1"/>
          </p:cNvSpPr>
          <p:nvPr>
            <p:ph type="ftr" sz="quarter" idx="11"/>
          </p:nvPr>
        </p:nvSpPr>
        <p:spPr>
          <a:xfrm>
            <a:off x="9635015" y="5225959"/>
            <a:ext cx="2360501" cy="516821"/>
          </a:xfrm>
        </p:spPr>
        <p:txBody>
          <a:bodyPr/>
          <a:lstStyle/>
          <a:p>
            <a:pPr algn="l"/>
            <a:r>
              <a:rPr lang="en-US" sz="1800" dirty="0">
                <a:solidFill>
                  <a:schemeClr val="tx1"/>
                </a:solidFill>
              </a:rPr>
              <a:t>Question mark clip art</a:t>
            </a:r>
          </a:p>
        </p:txBody>
      </p:sp>
    </p:spTree>
    <p:extLst>
      <p:ext uri="{BB962C8B-B14F-4D97-AF65-F5344CB8AC3E}">
        <p14:creationId xmlns:p14="http://schemas.microsoft.com/office/powerpoint/2010/main" val="873179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Rhabdomyolysis : First Aid Treatment</a:t>
            </a:r>
          </a:p>
        </p:txBody>
      </p:sp>
      <p:sp>
        <p:nvSpPr>
          <p:cNvPr id="4" name="Content Placeholder 3"/>
          <p:cNvSpPr>
            <a:spLocks noGrp="1"/>
          </p:cNvSpPr>
          <p:nvPr>
            <p:ph sz="half" idx="2"/>
          </p:nvPr>
        </p:nvSpPr>
        <p:spPr>
          <a:xfrm>
            <a:off x="839788" y="1681163"/>
            <a:ext cx="6650903" cy="4508500"/>
          </a:xfrm>
        </p:spPr>
        <p:txBody>
          <a:bodyPr>
            <a:noAutofit/>
          </a:bodyPr>
          <a:lstStyle/>
          <a:p>
            <a:r>
              <a:rPr lang="en-US" sz="4000" b="1" dirty="0"/>
              <a:t>Seek immediate medical care (call 911)</a:t>
            </a:r>
          </a:p>
          <a:p>
            <a:r>
              <a:rPr lang="en-US" sz="4000" dirty="0"/>
              <a:t>IV fluids and treatments to combat toxic proteins in blood are needed to prevent kidney failure</a:t>
            </a:r>
          </a:p>
        </p:txBody>
      </p:sp>
      <p:sp>
        <p:nvSpPr>
          <p:cNvPr id="5" name="Text Placeholder 4"/>
          <p:cNvSpPr>
            <a:spLocks noGrp="1"/>
          </p:cNvSpPr>
          <p:nvPr>
            <p:ph type="body" sz="quarter" idx="3"/>
          </p:nvPr>
        </p:nvSpPr>
        <p:spPr>
          <a:xfrm>
            <a:off x="8015663" y="5748973"/>
            <a:ext cx="3716915" cy="511022"/>
          </a:xfrm>
        </p:spPr>
        <p:txBody>
          <a:bodyPr/>
          <a:lstStyle/>
          <a:p>
            <a:pPr algn="ctr"/>
            <a:r>
              <a:rPr lang="en-US" dirty="0"/>
              <a:t>Hospital (Clipart)</a:t>
            </a:r>
          </a:p>
        </p:txBody>
      </p:sp>
      <p:pic>
        <p:nvPicPr>
          <p:cNvPr id="3" name="Content Placeholder 2" descr="Student-centered, project-based learning…and a medical ..." title="Hospital (Clip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490691" y="2478795"/>
            <a:ext cx="4392286" cy="3396701"/>
          </a:xfrm>
        </p:spPr>
      </p:pic>
    </p:spTree>
    <p:extLst>
      <p:ext uri="{BB962C8B-B14F-4D97-AF65-F5344CB8AC3E}">
        <p14:creationId xmlns:p14="http://schemas.microsoft.com/office/powerpoint/2010/main" val="1448405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Rhabdomyolysis: Reporting</a:t>
            </a:r>
          </a:p>
        </p:txBody>
      </p:sp>
      <p:sp>
        <p:nvSpPr>
          <p:cNvPr id="4" name="Content Placeholder 3"/>
          <p:cNvSpPr>
            <a:spLocks noGrp="1"/>
          </p:cNvSpPr>
          <p:nvPr>
            <p:ph sz="half" idx="2"/>
          </p:nvPr>
        </p:nvSpPr>
        <p:spPr>
          <a:xfrm>
            <a:off x="923636" y="1560945"/>
            <a:ext cx="6347497" cy="4922981"/>
          </a:xfrm>
        </p:spPr>
        <p:txBody>
          <a:bodyPr>
            <a:noAutofit/>
          </a:bodyPr>
          <a:lstStyle/>
          <a:p>
            <a:r>
              <a:rPr lang="en-US" sz="4000" b="1" dirty="0"/>
              <a:t>Seek immediate medical care (call 911)</a:t>
            </a:r>
          </a:p>
          <a:p>
            <a:r>
              <a:rPr lang="en-US" sz="4400" dirty="0"/>
              <a:t>Report to supervisor or safety manager</a:t>
            </a:r>
          </a:p>
        </p:txBody>
      </p:sp>
      <p:sp>
        <p:nvSpPr>
          <p:cNvPr id="5" name="Text Placeholder 4"/>
          <p:cNvSpPr>
            <a:spLocks noGrp="1"/>
          </p:cNvSpPr>
          <p:nvPr>
            <p:ph type="body" sz="quarter" idx="3"/>
          </p:nvPr>
        </p:nvSpPr>
        <p:spPr>
          <a:xfrm>
            <a:off x="8778553" y="5375112"/>
            <a:ext cx="2392551" cy="498224"/>
          </a:xfrm>
        </p:spPr>
        <p:txBody>
          <a:bodyPr/>
          <a:lstStyle/>
          <a:p>
            <a:r>
              <a:rPr lang="en-US" dirty="0"/>
              <a:t>Hospital (Clipart)</a:t>
            </a:r>
          </a:p>
        </p:txBody>
      </p:sp>
      <p:pic>
        <p:nvPicPr>
          <p:cNvPr id="8" name="Content Placeholder 7" descr="Hospital (Clipart)&#10;" title="Hospita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947332" y="1560945"/>
            <a:ext cx="3726511" cy="3684588"/>
          </a:xfrm>
        </p:spPr>
      </p:pic>
    </p:spTree>
    <p:extLst>
      <p:ext uri="{BB962C8B-B14F-4D97-AF65-F5344CB8AC3E}">
        <p14:creationId xmlns:p14="http://schemas.microsoft.com/office/powerpoint/2010/main" val="612481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4:</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Heat-illness </a:t>
            </a:r>
            <a:r>
              <a:rPr lang="en-US">
                <a:solidFill>
                  <a:srgbClr val="000000"/>
                </a:solidFill>
                <a:latin typeface="Arial" panose="020B0604020202020204" pitchFamily="34" charset="0"/>
                <a:ea typeface="Times New Roman" panose="02020603050405020304" pitchFamily="18" charset="0"/>
                <a:cs typeface="Times New Roman" panose="02020603050405020304" pitchFamily="18" charset="0"/>
              </a:rPr>
              <a:t>prevention strategies</a:t>
            </a:r>
            <a:endParaRPr lang="en-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2372475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Heat-illness prevention strategies</a:t>
            </a:r>
          </a:p>
        </p:txBody>
      </p:sp>
      <p:sp>
        <p:nvSpPr>
          <p:cNvPr id="4" name="Content Placeholder 3"/>
          <p:cNvSpPr>
            <a:spLocks noGrp="1"/>
          </p:cNvSpPr>
          <p:nvPr>
            <p:ph sz="half" idx="2"/>
          </p:nvPr>
        </p:nvSpPr>
        <p:spPr>
          <a:xfrm>
            <a:off x="839788" y="1690688"/>
            <a:ext cx="5157787" cy="2669166"/>
          </a:xfrm>
          <a:solidFill>
            <a:schemeClr val="accent4">
              <a:lumMod val="20000"/>
              <a:lumOff val="80000"/>
            </a:schemeClr>
          </a:solidFill>
        </p:spPr>
        <p:txBody>
          <a:bodyPr>
            <a:normAutofit/>
          </a:bodyPr>
          <a:lstStyle/>
          <a:p>
            <a:pPr marL="0" indent="0">
              <a:buNone/>
            </a:pPr>
            <a:r>
              <a:rPr lang="en-US" sz="4400" i="1" dirty="0"/>
              <a:t>When Risk Level is High Incorporate Physiological Monitoring</a:t>
            </a:r>
          </a:p>
          <a:p>
            <a:pPr marL="0" indent="0">
              <a:buNone/>
            </a:pPr>
            <a:endParaRPr lang="en-US" sz="4400" dirty="0"/>
          </a:p>
        </p:txBody>
      </p:sp>
      <p:sp>
        <p:nvSpPr>
          <p:cNvPr id="5" name="Text Placeholder 4"/>
          <p:cNvSpPr>
            <a:spLocks noGrp="1"/>
          </p:cNvSpPr>
          <p:nvPr>
            <p:ph type="body" sz="quarter" idx="3"/>
          </p:nvPr>
        </p:nvSpPr>
        <p:spPr>
          <a:xfrm>
            <a:off x="6379155" y="1690688"/>
            <a:ext cx="5183188" cy="823912"/>
          </a:xfrm>
          <a:solidFill>
            <a:schemeClr val="accent1">
              <a:lumMod val="20000"/>
              <a:lumOff val="80000"/>
            </a:schemeClr>
          </a:solidFill>
        </p:spPr>
        <p:txBody>
          <a:bodyPr>
            <a:normAutofit/>
          </a:bodyPr>
          <a:lstStyle/>
          <a:p>
            <a:r>
              <a:rPr lang="en-US" sz="4000" u="sng" dirty="0"/>
              <a:t>Hierarchy of controls</a:t>
            </a:r>
          </a:p>
        </p:txBody>
      </p:sp>
      <p:sp>
        <p:nvSpPr>
          <p:cNvPr id="6" name="Content Placeholder 5"/>
          <p:cNvSpPr>
            <a:spLocks noGrp="1"/>
          </p:cNvSpPr>
          <p:nvPr>
            <p:ph sz="quarter" idx="4"/>
          </p:nvPr>
        </p:nvSpPr>
        <p:spPr>
          <a:xfrm>
            <a:off x="6379155" y="2514600"/>
            <a:ext cx="5183188" cy="2639871"/>
          </a:xfrm>
          <a:solidFill>
            <a:schemeClr val="accent1">
              <a:lumMod val="20000"/>
              <a:lumOff val="80000"/>
            </a:schemeClr>
          </a:solidFill>
        </p:spPr>
        <p:txBody>
          <a:bodyPr>
            <a:noAutofit/>
          </a:bodyPr>
          <a:lstStyle/>
          <a:p>
            <a:r>
              <a:rPr lang="en-US" sz="3600" dirty="0"/>
              <a:t>Engineering controls</a:t>
            </a:r>
          </a:p>
          <a:p>
            <a:r>
              <a:rPr lang="en-US" sz="3600" dirty="0"/>
              <a:t>Administrative controls</a:t>
            </a:r>
          </a:p>
          <a:p>
            <a:r>
              <a:rPr lang="en-US" sz="3600" dirty="0"/>
              <a:t>Protective clothing &amp; equipment</a:t>
            </a:r>
          </a:p>
        </p:txBody>
      </p:sp>
    </p:spTree>
    <p:extLst>
      <p:ext uri="{BB962C8B-B14F-4D97-AF65-F5344CB8AC3E}">
        <p14:creationId xmlns:p14="http://schemas.microsoft.com/office/powerpoint/2010/main" val="827757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Risk Level is High Incorporate Physiological Monitoring</a:t>
            </a:r>
          </a:p>
        </p:txBody>
      </p:sp>
      <p:sp>
        <p:nvSpPr>
          <p:cNvPr id="4" name="Content Placeholder 3"/>
          <p:cNvSpPr>
            <a:spLocks noGrp="1"/>
          </p:cNvSpPr>
          <p:nvPr>
            <p:ph sz="half" idx="2"/>
          </p:nvPr>
        </p:nvSpPr>
        <p:spPr>
          <a:xfrm>
            <a:off x="839788" y="1995055"/>
            <a:ext cx="5847451" cy="4194608"/>
          </a:xfrm>
        </p:spPr>
        <p:txBody>
          <a:bodyPr>
            <a:normAutofit/>
          </a:bodyPr>
          <a:lstStyle/>
          <a:p>
            <a:r>
              <a:rPr lang="en-US" sz="3600" dirty="0"/>
              <a:t>Oral temperature</a:t>
            </a:r>
          </a:p>
          <a:p>
            <a:r>
              <a:rPr lang="en-US" sz="3600" dirty="0"/>
              <a:t>Heart rate recovery</a:t>
            </a:r>
          </a:p>
          <a:p>
            <a:pPr marL="0" indent="0">
              <a:buNone/>
            </a:pPr>
            <a:endParaRPr lang="en-US" sz="1100" dirty="0"/>
          </a:p>
          <a:p>
            <a:r>
              <a:rPr lang="en-US" sz="3600" dirty="0"/>
              <a:t>Additional measures to help reduce dehydration</a:t>
            </a:r>
          </a:p>
          <a:p>
            <a:pPr lvl="1"/>
            <a:r>
              <a:rPr lang="en-US" sz="3200" dirty="0"/>
              <a:t>Body weight</a:t>
            </a:r>
          </a:p>
          <a:p>
            <a:pPr lvl="1"/>
            <a:r>
              <a:rPr lang="en-US" sz="3200" dirty="0"/>
              <a:t>Urine color</a:t>
            </a:r>
          </a:p>
        </p:txBody>
      </p:sp>
      <p:sp>
        <p:nvSpPr>
          <p:cNvPr id="5" name="Text Placeholder 4"/>
          <p:cNvSpPr>
            <a:spLocks noGrp="1"/>
          </p:cNvSpPr>
          <p:nvPr>
            <p:ph type="body" sz="quarter" idx="3"/>
          </p:nvPr>
        </p:nvSpPr>
        <p:spPr>
          <a:xfrm>
            <a:off x="6966672" y="1905917"/>
            <a:ext cx="4831305" cy="501093"/>
          </a:xfrm>
        </p:spPr>
        <p:txBody>
          <a:bodyPr>
            <a:normAutofit fontScale="92500"/>
          </a:bodyPr>
          <a:lstStyle/>
          <a:p>
            <a:r>
              <a:rPr lang="en-US" sz="2000" dirty="0"/>
              <a:t>Oral temperature monitoring (US ARMY DOD)</a:t>
            </a:r>
          </a:p>
        </p:txBody>
      </p:sp>
      <p:pic>
        <p:nvPicPr>
          <p:cNvPr id="8" name="Content Placeholder 7" descr="Oral temperature monitoring (US ARMY DOD)&#10;" title="Oral temperature monitoring (US ARMY DOD)"/>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966672" y="2522863"/>
            <a:ext cx="4831305" cy="4047047"/>
          </a:xfrm>
        </p:spPr>
      </p:pic>
    </p:spTree>
    <p:extLst>
      <p:ext uri="{BB962C8B-B14F-4D97-AF65-F5344CB8AC3E}">
        <p14:creationId xmlns:p14="http://schemas.microsoft.com/office/powerpoint/2010/main" val="3868661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temperature</a:t>
            </a:r>
          </a:p>
        </p:txBody>
      </p:sp>
      <p:sp>
        <p:nvSpPr>
          <p:cNvPr id="4" name="Content Placeholder 3"/>
          <p:cNvSpPr>
            <a:spLocks noGrp="1"/>
          </p:cNvSpPr>
          <p:nvPr>
            <p:ph sz="half" idx="2"/>
          </p:nvPr>
        </p:nvSpPr>
        <p:spPr>
          <a:xfrm>
            <a:off x="839788" y="1681163"/>
            <a:ext cx="8172010" cy="4508500"/>
          </a:xfrm>
        </p:spPr>
        <p:txBody>
          <a:bodyPr>
            <a:normAutofit fontScale="92500"/>
          </a:bodyPr>
          <a:lstStyle/>
          <a:p>
            <a:r>
              <a:rPr lang="en-US" dirty="0"/>
              <a:t>It is important to make sure the thermometer is stored in a cool environment and not exposure to temperatures above 95 </a:t>
            </a:r>
            <a:r>
              <a:rPr lang="en-US" dirty="0">
                <a:sym typeface="Symbol" panose="05050102010706020507" pitchFamily="18" charset="2"/>
              </a:rPr>
              <a:t></a:t>
            </a:r>
            <a:r>
              <a:rPr lang="en-US" dirty="0"/>
              <a:t>F.  </a:t>
            </a:r>
          </a:p>
          <a:p>
            <a:r>
              <a:rPr lang="en-US" dirty="0"/>
              <a:t>Readings should not be taken be taken within 15-minutes of consuming hot or cool liquids and foods or if breathing heavy (mouth breathing). </a:t>
            </a:r>
          </a:p>
          <a:p>
            <a:r>
              <a:rPr lang="en-US" dirty="0"/>
              <a:t>Oral temperatures should not exceed 99.5 </a:t>
            </a:r>
            <a:r>
              <a:rPr lang="en-US" dirty="0">
                <a:sym typeface="Symbol" panose="05050102010706020507" pitchFamily="18" charset="2"/>
              </a:rPr>
              <a:t></a:t>
            </a:r>
            <a:r>
              <a:rPr lang="en-US" dirty="0"/>
              <a:t>F.  </a:t>
            </a:r>
          </a:p>
          <a:p>
            <a:r>
              <a:rPr lang="en-US" dirty="0"/>
              <a:t>As a precautionary measure, when the oral temperature is elevated above 99.1 </a:t>
            </a:r>
            <a:r>
              <a:rPr lang="en-US" dirty="0">
                <a:sym typeface="Symbol" panose="05050102010706020507" pitchFamily="18" charset="2"/>
              </a:rPr>
              <a:t></a:t>
            </a:r>
            <a:r>
              <a:rPr lang="en-US" dirty="0"/>
              <a:t>F, adjust the work-rest schedule to increase the frequency and duration of rest breaks or take other preventative measures.  </a:t>
            </a:r>
          </a:p>
        </p:txBody>
      </p:sp>
      <p:sp>
        <p:nvSpPr>
          <p:cNvPr id="5" name="Text Placeholder 4"/>
          <p:cNvSpPr>
            <a:spLocks noGrp="1"/>
          </p:cNvSpPr>
          <p:nvPr>
            <p:ph type="body" sz="quarter" idx="3"/>
          </p:nvPr>
        </p:nvSpPr>
        <p:spPr>
          <a:xfrm>
            <a:off x="9738911" y="1551854"/>
            <a:ext cx="1900926" cy="823912"/>
          </a:xfrm>
        </p:spPr>
        <p:txBody>
          <a:bodyPr>
            <a:noAutofit/>
          </a:bodyPr>
          <a:lstStyle/>
          <a:p>
            <a:pPr algn="ctr"/>
            <a:r>
              <a:rPr lang="en-US" sz="1600" dirty="0"/>
              <a:t>Oral thermometer (Stock Photo)</a:t>
            </a:r>
          </a:p>
        </p:txBody>
      </p:sp>
      <p:pic>
        <p:nvPicPr>
          <p:cNvPr id="3" name="Content Placeholder 2" descr="Oral thermometer (Open Source)&#10;" title="Oral thermometer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882645" y="2602258"/>
            <a:ext cx="1842293" cy="3684587"/>
          </a:xfrm>
        </p:spPr>
      </p:pic>
    </p:spTree>
    <p:extLst>
      <p:ext uri="{BB962C8B-B14F-4D97-AF65-F5344CB8AC3E}">
        <p14:creationId xmlns:p14="http://schemas.microsoft.com/office/powerpoint/2010/main" val="1942817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163178" cy="839207"/>
          </a:xfrm>
        </p:spPr>
        <p:txBody>
          <a:bodyPr/>
          <a:lstStyle/>
          <a:p>
            <a:r>
              <a:rPr lang="en-US" b="1" i="1" dirty="0"/>
              <a:t>Oral Body Temperature</a:t>
            </a:r>
            <a:endParaRPr lang="en-US" dirty="0"/>
          </a:p>
        </p:txBody>
      </p:sp>
      <p:sp>
        <p:nvSpPr>
          <p:cNvPr id="4" name="Content Placeholder 3"/>
          <p:cNvSpPr>
            <a:spLocks noGrp="1"/>
          </p:cNvSpPr>
          <p:nvPr>
            <p:ph sz="half" idx="2"/>
          </p:nvPr>
        </p:nvSpPr>
        <p:spPr>
          <a:xfrm>
            <a:off x="717123" y="1204332"/>
            <a:ext cx="8614163" cy="5107995"/>
          </a:xfrm>
        </p:spPr>
        <p:txBody>
          <a:bodyPr>
            <a:normAutofit/>
          </a:bodyPr>
          <a:lstStyle/>
          <a:p>
            <a:pPr marL="0" indent="0">
              <a:buNone/>
            </a:pPr>
            <a:r>
              <a:rPr lang="en-US" sz="3600" u="sng" dirty="0"/>
              <a:t>Guidelines</a:t>
            </a:r>
          </a:p>
          <a:p>
            <a:r>
              <a:rPr lang="en-US" sz="3600" dirty="0"/>
              <a:t>Oral temperature should not exceed 99.5 </a:t>
            </a:r>
            <a:r>
              <a:rPr lang="en-US" sz="3600" dirty="0">
                <a:sym typeface="Symbol" panose="05050102010706020507" pitchFamily="18" charset="2"/>
              </a:rPr>
              <a:t></a:t>
            </a:r>
            <a:r>
              <a:rPr lang="en-US" sz="3600" dirty="0"/>
              <a:t>F</a:t>
            </a:r>
          </a:p>
          <a:p>
            <a:r>
              <a:rPr lang="en-US" sz="3600" dirty="0"/>
              <a:t>When the oral temperature is elevated above 99.1 </a:t>
            </a:r>
            <a:r>
              <a:rPr lang="en-US" sz="3600" dirty="0">
                <a:sym typeface="Symbol" panose="05050102010706020507" pitchFamily="18" charset="2"/>
              </a:rPr>
              <a:t></a:t>
            </a:r>
            <a:r>
              <a:rPr lang="en-US" sz="3600" dirty="0"/>
              <a:t>F: </a:t>
            </a:r>
          </a:p>
          <a:p>
            <a:pPr lvl="1"/>
            <a:r>
              <a:rPr lang="en-US" sz="3200" dirty="0"/>
              <a:t>Adjust the work-rest schedule to increase the frequency and duration of rest breaks or take other preventative measures</a:t>
            </a:r>
          </a:p>
        </p:txBody>
      </p:sp>
      <p:sp>
        <p:nvSpPr>
          <p:cNvPr id="5" name="Text Placeholder 4"/>
          <p:cNvSpPr>
            <a:spLocks noGrp="1"/>
          </p:cNvSpPr>
          <p:nvPr>
            <p:ph type="body" sz="quarter" idx="3"/>
          </p:nvPr>
        </p:nvSpPr>
        <p:spPr>
          <a:xfrm>
            <a:off x="9048229" y="6200775"/>
            <a:ext cx="2810348" cy="507916"/>
          </a:xfrm>
          <a:solidFill>
            <a:schemeClr val="bg1"/>
          </a:solidFill>
        </p:spPr>
        <p:txBody>
          <a:bodyPr>
            <a:normAutofit fontScale="47500" lnSpcReduction="20000"/>
          </a:bodyPr>
          <a:lstStyle/>
          <a:p>
            <a:pPr algn="ctr"/>
            <a:r>
              <a:rPr lang="en-US" sz="3600" dirty="0"/>
              <a:t>Oral thermometer (Stock Photo)</a:t>
            </a:r>
          </a:p>
        </p:txBody>
      </p:sp>
      <p:pic>
        <p:nvPicPr>
          <p:cNvPr id="3" name="Content Placeholder 2" descr="Image vectorielle gratuite: Thermomètre, Numériques ..."/>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12400" y="1841576"/>
            <a:ext cx="2082006" cy="4164012"/>
          </a:xfrm>
          <a:solidFill>
            <a:schemeClr val="bg1"/>
          </a:solidFill>
        </p:spPr>
      </p:pic>
    </p:spTree>
    <p:extLst>
      <p:ext uri="{BB962C8B-B14F-4D97-AF65-F5344CB8AC3E}">
        <p14:creationId xmlns:p14="http://schemas.microsoft.com/office/powerpoint/2010/main" val="3244567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9285519" cy="839207"/>
          </a:xfrm>
        </p:spPr>
        <p:txBody>
          <a:bodyPr>
            <a:normAutofit/>
          </a:bodyPr>
          <a:lstStyle/>
          <a:p>
            <a:r>
              <a:rPr lang="en-US" b="1" i="1" dirty="0"/>
              <a:t>Oral Body Temperature Measurement</a:t>
            </a:r>
            <a:endParaRPr lang="en-US" dirty="0"/>
          </a:p>
        </p:txBody>
      </p:sp>
      <p:sp>
        <p:nvSpPr>
          <p:cNvPr id="4" name="Content Placeholder 3"/>
          <p:cNvSpPr>
            <a:spLocks noGrp="1"/>
          </p:cNvSpPr>
          <p:nvPr>
            <p:ph sz="half" idx="2"/>
          </p:nvPr>
        </p:nvSpPr>
        <p:spPr>
          <a:xfrm>
            <a:off x="839787" y="1326996"/>
            <a:ext cx="7847013" cy="4985331"/>
          </a:xfrm>
        </p:spPr>
        <p:txBody>
          <a:bodyPr>
            <a:normAutofit/>
          </a:bodyPr>
          <a:lstStyle/>
          <a:p>
            <a:r>
              <a:rPr lang="en-US" dirty="0"/>
              <a:t>Use a reliable and accurate clinical thermometer according to the manufacturer’s instructions.  </a:t>
            </a:r>
          </a:p>
          <a:p>
            <a:pPr lvl="1"/>
            <a:r>
              <a:rPr lang="en-US" sz="2600" dirty="0"/>
              <a:t>Disposable oral thermometers; readings will take longer (e.g., 3-4 min).</a:t>
            </a:r>
          </a:p>
          <a:p>
            <a:pPr lvl="1"/>
            <a:r>
              <a:rPr lang="en-US" sz="2600" dirty="0"/>
              <a:t>Digital oral thermometers can deliver an accurate reading in as little as 30 seconds.  </a:t>
            </a:r>
          </a:p>
          <a:p>
            <a:r>
              <a:rPr lang="en-US" dirty="0"/>
              <a:t>Make sure the thermometer is stored in a cool environment below 95 </a:t>
            </a:r>
            <a:r>
              <a:rPr lang="en-US" dirty="0">
                <a:sym typeface="Symbol" panose="05050102010706020507" pitchFamily="18" charset="2"/>
              </a:rPr>
              <a:t></a:t>
            </a:r>
            <a:r>
              <a:rPr lang="en-US" dirty="0"/>
              <a:t>F.  </a:t>
            </a:r>
          </a:p>
          <a:p>
            <a:r>
              <a:rPr lang="en-US" dirty="0"/>
              <a:t>Do not take readings within 15-minutes of consuming hot or cool liquids and foods or if the worker is breathing heavy by mouth. </a:t>
            </a:r>
          </a:p>
          <a:p>
            <a:endParaRPr lang="en-US" dirty="0"/>
          </a:p>
        </p:txBody>
      </p:sp>
      <p:sp>
        <p:nvSpPr>
          <p:cNvPr id="3" name="Text Placeholder 2"/>
          <p:cNvSpPr>
            <a:spLocks noGrp="1"/>
          </p:cNvSpPr>
          <p:nvPr>
            <p:ph type="body" sz="quarter" idx="3"/>
          </p:nvPr>
        </p:nvSpPr>
        <p:spPr>
          <a:xfrm>
            <a:off x="8938657" y="3745735"/>
            <a:ext cx="3063738" cy="698308"/>
          </a:xfrm>
        </p:spPr>
        <p:txBody>
          <a:bodyPr>
            <a:normAutofit fontScale="85000" lnSpcReduction="20000"/>
          </a:bodyPr>
          <a:lstStyle/>
          <a:p>
            <a:pPr algn="ctr"/>
            <a:r>
              <a:rPr lang="en-US" dirty="0"/>
              <a:t>Oral Thermometer </a:t>
            </a:r>
          </a:p>
          <a:p>
            <a:pPr algn="ctr"/>
            <a:r>
              <a:rPr lang="en-US" dirty="0"/>
              <a:t>(Source: PHIL)</a:t>
            </a:r>
          </a:p>
        </p:txBody>
      </p:sp>
      <p:pic>
        <p:nvPicPr>
          <p:cNvPr id="5" name="Content Placeholder 4" descr="Oral Thermometer &#10;(Source: PHIL)&#10;" title="Oral Thermometer "/>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938657" y="4583017"/>
            <a:ext cx="3063738" cy="1883884"/>
          </a:xfrm>
        </p:spPr>
      </p:pic>
    </p:spTree>
    <p:extLst>
      <p:ext uri="{BB962C8B-B14F-4D97-AF65-F5344CB8AC3E}">
        <p14:creationId xmlns:p14="http://schemas.microsoft.com/office/powerpoint/2010/main" val="1077567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ral Temperature Warnings" title="Oral Temperature Warning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1165224" y="253466"/>
            <a:ext cx="10672099" cy="6415560"/>
          </a:xfrm>
        </p:spPr>
      </p:pic>
      <p:sp>
        <p:nvSpPr>
          <p:cNvPr id="2" name="Title 1"/>
          <p:cNvSpPr>
            <a:spLocks noGrp="1"/>
          </p:cNvSpPr>
          <p:nvPr>
            <p:ph type="title"/>
          </p:nvPr>
        </p:nvSpPr>
        <p:spPr>
          <a:xfrm>
            <a:off x="4366353" y="5950886"/>
            <a:ext cx="7340342" cy="607464"/>
          </a:xfrm>
          <a:ln>
            <a:solidFill>
              <a:schemeClr val="tx1"/>
            </a:solidFill>
          </a:ln>
        </p:spPr>
        <p:txBody>
          <a:bodyPr>
            <a:normAutofit fontScale="90000"/>
          </a:bodyPr>
          <a:lstStyle/>
          <a:p>
            <a:pPr algn="ctr"/>
            <a:r>
              <a:rPr lang="en-US" b="1" dirty="0"/>
              <a:t>Oral Temperature Warning Levels</a:t>
            </a:r>
          </a:p>
        </p:txBody>
      </p:sp>
    </p:spTree>
    <p:extLst>
      <p:ext uri="{BB962C8B-B14F-4D97-AF65-F5344CB8AC3E}">
        <p14:creationId xmlns:p14="http://schemas.microsoft.com/office/powerpoint/2010/main" val="2456797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6342" y="209009"/>
            <a:ext cx="10515600" cy="526972"/>
          </a:xfrm>
        </p:spPr>
        <p:txBody>
          <a:bodyPr>
            <a:normAutofit/>
          </a:bodyPr>
          <a:lstStyle/>
          <a:p>
            <a:pPr algn="ctr"/>
            <a:r>
              <a:rPr lang="en-US" sz="2800" b="1" dirty="0"/>
              <a:t>Table 13. Collection and Interpretation of Oral Temperatures</a:t>
            </a:r>
            <a:endParaRPr lang="en-US" sz="2800" dirty="0"/>
          </a:p>
        </p:txBody>
      </p:sp>
      <p:graphicFrame>
        <p:nvGraphicFramePr>
          <p:cNvPr id="9" name="Content Placeholder 8" descr="Table 13. Collection and Interpretation of Oral Temperatures" title="Table 13. Collection and Interpretation of Oral Temperatures"/>
          <p:cNvGraphicFramePr>
            <a:graphicFrameLocks noGrp="1"/>
          </p:cNvGraphicFramePr>
          <p:nvPr>
            <p:ph idx="1"/>
          </p:nvPr>
        </p:nvGraphicFramePr>
        <p:xfrm>
          <a:off x="133816" y="836342"/>
          <a:ext cx="11920653" cy="5813515"/>
        </p:xfrm>
        <a:graphic>
          <a:graphicData uri="http://schemas.openxmlformats.org/drawingml/2006/table">
            <a:tbl>
              <a:tblPr firstRow="1" bandRow="1">
                <a:tableStyleId>{5C22544A-7EE6-4342-B048-85BDC9FD1C3A}</a:tableStyleId>
              </a:tblPr>
              <a:tblGrid>
                <a:gridCol w="2421903">
                  <a:extLst>
                    <a:ext uri="{9D8B030D-6E8A-4147-A177-3AD203B41FA5}">
                      <a16:colId xmlns:a16="http://schemas.microsoft.com/office/drawing/2014/main" val="777458291"/>
                    </a:ext>
                  </a:extLst>
                </a:gridCol>
                <a:gridCol w="9498750">
                  <a:extLst>
                    <a:ext uri="{9D8B030D-6E8A-4147-A177-3AD203B41FA5}">
                      <a16:colId xmlns:a16="http://schemas.microsoft.com/office/drawing/2014/main" val="3898983313"/>
                    </a:ext>
                  </a:extLst>
                </a:gridCol>
              </a:tblGrid>
              <a:tr h="492813">
                <a:tc>
                  <a:txBody>
                    <a:bodyPr/>
                    <a:lstStyle/>
                    <a:p>
                      <a:pPr marL="0" marR="0" algn="ctr">
                        <a:lnSpc>
                          <a:spcPct val="150000"/>
                        </a:lnSpc>
                        <a:spcBef>
                          <a:spcPts val="600"/>
                        </a:spcBef>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Instructions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65627"/>
                  </a:ext>
                </a:extLst>
              </a:tr>
              <a:tr h="668336">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Schedule times for collection</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 hottest times of the workday, collect oral temperatures at least every hour.  Under severe conditions, the cycle should be at least every 30 minutes.</a:t>
                      </a:r>
                    </a:p>
                  </a:txBody>
                  <a:tcPr marL="68580" marR="68580" marT="0" marB="0"/>
                </a:tc>
                <a:extLst>
                  <a:ext uri="{0D108BD9-81ED-4DB2-BD59-A6C34878D82A}">
                    <a16:rowId xmlns:a16="http://schemas.microsoft.com/office/drawing/2014/main" val="1332809064"/>
                  </a:ext>
                </a:extLst>
              </a:tr>
              <a:tr h="958819">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Collect oral temperature</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worker is not breathing heavily by mouth, then collect oral temperature at a scheduled rest breaks, before consumption of fluids.</a:t>
                      </a:r>
                      <a:r>
                        <a:rPr lang="en-US" sz="14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worker is breathing heavily, then first drink fluids and collect temperature at end of rest break, 15-minutes after drinking fluids.</a:t>
                      </a:r>
                    </a:p>
                  </a:txBody>
                  <a:tcPr marL="68580" marR="68580" marT="0" marB="0"/>
                </a:tc>
                <a:extLst>
                  <a:ext uri="{0D108BD9-81ED-4DB2-BD59-A6C34878D82A}">
                    <a16:rowId xmlns:a16="http://schemas.microsoft.com/office/drawing/2014/main" val="419722788"/>
                  </a:ext>
                </a:extLst>
              </a:tr>
              <a:tr h="421206">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less than 99.1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less than 99.1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resume normal work activities and work-rest schedule.</a:t>
                      </a:r>
                    </a:p>
                  </a:txBody>
                  <a:tcPr marL="68580" marR="68580" marT="0" marB="0"/>
                </a:tc>
                <a:extLst>
                  <a:ext uri="{0D108BD9-81ED-4DB2-BD59-A6C34878D82A}">
                    <a16:rowId xmlns:a16="http://schemas.microsoft.com/office/drawing/2014/main" val="2802988906"/>
                  </a:ext>
                </a:extLst>
              </a:tr>
              <a:tr h="668336">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99.2 to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99.2 to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take precautionary measures to reduce heat stress (e.g., adjust work-rest schedule or implement additional controls)</a:t>
                      </a:r>
                    </a:p>
                  </a:txBody>
                  <a:tcPr marL="68580" marR="68580" marT="0" marB="0"/>
                </a:tc>
                <a:extLst>
                  <a:ext uri="{0D108BD9-81ED-4DB2-BD59-A6C34878D82A}">
                    <a16:rowId xmlns:a16="http://schemas.microsoft.com/office/drawing/2014/main" val="2090924612"/>
                  </a:ext>
                </a:extLst>
              </a:tr>
              <a:tr h="1595965">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above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above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suspend work and physical exertion within the hot environment and take immediate actions to cool body temperature (e.g., relocate to a cool environment with air movement and provide cool fluids). Monitor body temperature and continue cooling efforts until body temperature returns to a normal temperature below 99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Seek medical attention if worker exhibits additional signs of heat exhaustion or temperature does not drop or continues to elevate at rest. </a:t>
                      </a:r>
                    </a:p>
                  </a:txBody>
                  <a:tcPr marL="68580" marR="68580" marT="0" marB="0"/>
                </a:tc>
                <a:extLst>
                  <a:ext uri="{0D108BD9-81ED-4DB2-BD59-A6C34878D82A}">
                    <a16:rowId xmlns:a16="http://schemas.microsoft.com/office/drawing/2014/main" val="1317241449"/>
                  </a:ext>
                </a:extLst>
              </a:tr>
              <a:tr h="1002504">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above 101.2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above 101.2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seek immediate medical attention and take immediate actions to cool his/her body temperature assuming potential heat stroke conditions (e.g., relocate to a cool location with air movement, remove excess clothing, spray body with cool water and fan vigorously, and pack ice in armpits and groin area).</a:t>
                      </a:r>
                    </a:p>
                  </a:txBody>
                  <a:tcPr marL="68580" marR="68580" marT="0" marB="0"/>
                </a:tc>
                <a:extLst>
                  <a:ext uri="{0D108BD9-81ED-4DB2-BD59-A6C34878D82A}">
                    <a16:rowId xmlns:a16="http://schemas.microsoft.com/office/drawing/2014/main" val="2677790614"/>
                  </a:ext>
                </a:extLst>
              </a:tr>
            </a:tbl>
          </a:graphicData>
        </a:graphic>
      </p:graphicFrame>
    </p:spTree>
    <p:extLst>
      <p:ext uri="{BB962C8B-B14F-4D97-AF65-F5344CB8AC3E}">
        <p14:creationId xmlns:p14="http://schemas.microsoft.com/office/powerpoint/2010/main" val="28941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410"/>
          </a:xfrm>
        </p:spPr>
        <p:txBody>
          <a:bodyPr>
            <a:noAutofit/>
          </a:bodyPr>
          <a:lstStyle/>
          <a:p>
            <a:r>
              <a:rPr lang="en-US" sz="4800" b="1" dirty="0"/>
              <a:t>Heat-Illness Statistics</a:t>
            </a:r>
          </a:p>
        </p:txBody>
      </p:sp>
      <p:sp>
        <p:nvSpPr>
          <p:cNvPr id="3" name="Content Placeholder 2"/>
          <p:cNvSpPr>
            <a:spLocks noGrp="1"/>
          </p:cNvSpPr>
          <p:nvPr>
            <p:ph sz="half" idx="1"/>
          </p:nvPr>
        </p:nvSpPr>
        <p:spPr>
          <a:xfrm>
            <a:off x="918531" y="1002536"/>
            <a:ext cx="10354937" cy="355715"/>
          </a:xfrm>
        </p:spPr>
        <p:txBody>
          <a:bodyPr>
            <a:noAutofit/>
          </a:bodyPr>
          <a:lstStyle/>
          <a:p>
            <a:pPr marL="0" indent="0">
              <a:buNone/>
            </a:pPr>
            <a:r>
              <a:rPr lang="en-US" sz="2000" i="1" dirty="0"/>
              <a:t>OSHA reported heat-related fatalities among outdoor workers (not all workers) 2008 to 2014</a:t>
            </a:r>
          </a:p>
        </p:txBody>
      </p:sp>
      <p:pic>
        <p:nvPicPr>
          <p:cNvPr id="10" name="Content Placeholder 9" descr="OSHA reported heat-related fatalities among outdoor workers between 2008 and 2014&#10;" title="OSHA reported heat-related fatalities among outdoor workers between 2008 and 201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828800" y="1428986"/>
            <a:ext cx="8813493" cy="5325599"/>
          </a:xfrm>
        </p:spPr>
      </p:pic>
      <p:sp>
        <p:nvSpPr>
          <p:cNvPr id="6" name="Text Placeholder 5"/>
          <p:cNvSpPr>
            <a:spLocks noGrp="1"/>
          </p:cNvSpPr>
          <p:nvPr>
            <p:ph type="body" sz="quarter" idx="13"/>
          </p:nvPr>
        </p:nvSpPr>
        <p:spPr>
          <a:xfrm>
            <a:off x="9838683" y="5231484"/>
            <a:ext cx="1673321" cy="322263"/>
          </a:xfrm>
        </p:spPr>
        <p:txBody>
          <a:bodyPr>
            <a:normAutofit fontScale="70000" lnSpcReduction="20000"/>
          </a:bodyPr>
          <a:lstStyle/>
          <a:p>
            <a:pPr marL="0" indent="0">
              <a:buNone/>
            </a:pPr>
            <a:r>
              <a:rPr lang="en-US" dirty="0"/>
              <a:t>Source: OSHA</a:t>
            </a:r>
          </a:p>
        </p:txBody>
      </p:sp>
    </p:spTree>
    <p:extLst>
      <p:ext uri="{BB962C8B-B14F-4D97-AF65-F5344CB8AC3E}">
        <p14:creationId xmlns:p14="http://schemas.microsoft.com/office/powerpoint/2010/main" val="474058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9285519" cy="839207"/>
          </a:xfrm>
        </p:spPr>
        <p:txBody>
          <a:bodyPr>
            <a:normAutofit/>
          </a:bodyPr>
          <a:lstStyle/>
          <a:p>
            <a:r>
              <a:rPr lang="en-US" b="1" dirty="0"/>
              <a:t>Methods for Collecting Pulse Rate</a:t>
            </a:r>
          </a:p>
        </p:txBody>
      </p:sp>
      <p:sp>
        <p:nvSpPr>
          <p:cNvPr id="4" name="Content Placeholder 3"/>
          <p:cNvSpPr>
            <a:spLocks noGrp="1"/>
          </p:cNvSpPr>
          <p:nvPr>
            <p:ph sz="half" idx="2"/>
          </p:nvPr>
        </p:nvSpPr>
        <p:spPr>
          <a:xfrm>
            <a:off x="839786" y="1326996"/>
            <a:ext cx="10694873" cy="4985331"/>
          </a:xfrm>
        </p:spPr>
        <p:txBody>
          <a:bodyPr>
            <a:normAutofit/>
          </a:bodyPr>
          <a:lstStyle/>
          <a:p>
            <a:r>
              <a:rPr lang="en-US" sz="3200" dirty="0"/>
              <a:t>The pulse rate can be collected manually</a:t>
            </a:r>
          </a:p>
          <a:p>
            <a:r>
              <a:rPr lang="en-US" sz="3200" dirty="0"/>
              <a:t>A reliable and accurate clinical pulse rate device for the finger, wrist or chest is recommended.  </a:t>
            </a:r>
          </a:p>
          <a:p>
            <a:pPr lvl="1"/>
            <a:r>
              <a:rPr lang="en-US" sz="2800" dirty="0"/>
              <a:t>Use the guidelines provided by the device manufacture when collecting pulse rates.</a:t>
            </a:r>
          </a:p>
          <a:p>
            <a:r>
              <a:rPr lang="en-US" sz="3200" dirty="0"/>
              <a:t>Collect pulse rate at start of rest break</a:t>
            </a:r>
          </a:p>
          <a:p>
            <a:r>
              <a:rPr lang="en-US" sz="3200" dirty="0"/>
              <a:t>As the pulse rate will change with time, it is important to collect the pulse rate within a consistent and short interval (e.g., 5 to 10 seconds).  </a:t>
            </a:r>
          </a:p>
          <a:p>
            <a:endParaRPr lang="en-US" sz="3200" dirty="0"/>
          </a:p>
          <a:p>
            <a:endParaRPr lang="en-US" sz="3200" dirty="0"/>
          </a:p>
        </p:txBody>
      </p:sp>
      <p:sp>
        <p:nvSpPr>
          <p:cNvPr id="3" name="Text Placeholder 2"/>
          <p:cNvSpPr>
            <a:spLocks noGrp="1"/>
          </p:cNvSpPr>
          <p:nvPr>
            <p:ph type="body" sz="quarter" idx="3"/>
          </p:nvPr>
        </p:nvSpPr>
        <p:spPr>
          <a:xfrm>
            <a:off x="9915182" y="1326995"/>
            <a:ext cx="2016086" cy="360151"/>
          </a:xfrm>
        </p:spPr>
        <p:txBody>
          <a:bodyPr>
            <a:normAutofit/>
          </a:bodyPr>
          <a:lstStyle/>
          <a:p>
            <a:pPr algn="ctr"/>
            <a:r>
              <a:rPr lang="en-US" sz="1400" b="0" dirty="0"/>
              <a:t>Heart rate pulse (Clipart)</a:t>
            </a:r>
          </a:p>
        </p:txBody>
      </p:sp>
      <p:pic>
        <p:nvPicPr>
          <p:cNvPr id="5" name="Content Placeholder 4" descr="Heart rate pulse (Clipart)" title="Heart rate puls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10060010" y="123717"/>
            <a:ext cx="1762698" cy="1322022"/>
          </a:xfrm>
        </p:spPr>
      </p:pic>
    </p:spTree>
    <p:extLst>
      <p:ext uri="{BB962C8B-B14F-4D97-AF65-F5344CB8AC3E}">
        <p14:creationId xmlns:p14="http://schemas.microsoft.com/office/powerpoint/2010/main" val="3014937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Manually Counting Pulse Rate</a:t>
            </a:r>
          </a:p>
        </p:txBody>
      </p:sp>
      <p:sp>
        <p:nvSpPr>
          <p:cNvPr id="4" name="Content Placeholder 3"/>
          <p:cNvSpPr>
            <a:spLocks noGrp="1"/>
          </p:cNvSpPr>
          <p:nvPr>
            <p:ph sz="half" idx="2"/>
          </p:nvPr>
        </p:nvSpPr>
        <p:spPr>
          <a:xfrm>
            <a:off x="839788" y="1690688"/>
            <a:ext cx="7144485" cy="4498975"/>
          </a:xfrm>
        </p:spPr>
        <p:txBody>
          <a:bodyPr>
            <a:normAutofit/>
          </a:bodyPr>
          <a:lstStyle/>
          <a:p>
            <a:r>
              <a:rPr lang="en-US" dirty="0"/>
              <a:t>Count the pulses at the inner wrist just below the palm on the thumb or neck to the side of the windpipe over a 30 second timed interval (e.g., using a stopwatch). </a:t>
            </a:r>
          </a:p>
          <a:p>
            <a:r>
              <a:rPr lang="en-US" dirty="0"/>
              <a:t>Use the index and middle fingers to detect a pulse and do not start counting until a reliable pulse can be detected.  A slight amount of pressure may be necessary.  </a:t>
            </a:r>
          </a:p>
          <a:p>
            <a:r>
              <a:rPr lang="en-US" dirty="0"/>
              <a:t>The number of pulses is then multiplied by 2 to give the pulse rate in bpm.</a:t>
            </a:r>
          </a:p>
          <a:p>
            <a:endParaRPr lang="en-US" dirty="0"/>
          </a:p>
        </p:txBody>
      </p:sp>
      <p:sp>
        <p:nvSpPr>
          <p:cNvPr id="5" name="Text Placeholder 4"/>
          <p:cNvSpPr>
            <a:spLocks noGrp="1"/>
          </p:cNvSpPr>
          <p:nvPr>
            <p:ph type="body" sz="quarter" idx="3"/>
          </p:nvPr>
        </p:nvSpPr>
        <p:spPr>
          <a:xfrm>
            <a:off x="8857560" y="6189663"/>
            <a:ext cx="2787268" cy="356786"/>
          </a:xfrm>
        </p:spPr>
        <p:txBody>
          <a:bodyPr>
            <a:normAutofit fontScale="92500" lnSpcReduction="20000"/>
          </a:bodyPr>
          <a:lstStyle/>
          <a:p>
            <a:pPr algn="ctr"/>
            <a:r>
              <a:rPr lang="en-US" dirty="0"/>
              <a:t>Check pulse (Clipart)</a:t>
            </a:r>
          </a:p>
        </p:txBody>
      </p:sp>
      <p:pic>
        <p:nvPicPr>
          <p:cNvPr id="8" name="Content Placeholder 7" descr="Check pulse (Clipart)" title="Check puls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449938" y="352219"/>
            <a:ext cx="3415228" cy="5484015"/>
          </a:xfrm>
        </p:spPr>
      </p:pic>
    </p:spTree>
    <p:extLst>
      <p:ext uri="{BB962C8B-B14F-4D97-AF65-F5344CB8AC3E}">
        <p14:creationId xmlns:p14="http://schemas.microsoft.com/office/powerpoint/2010/main" val="1170586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62781"/>
          </a:xfrm>
        </p:spPr>
        <p:txBody>
          <a:bodyPr>
            <a:normAutofit fontScale="90000"/>
          </a:bodyPr>
          <a:lstStyle/>
          <a:p>
            <a:pPr lvl="0"/>
            <a:r>
              <a:rPr lang="en-US" b="1" dirty="0"/>
              <a:t>Heart Rate Recovery</a:t>
            </a:r>
          </a:p>
        </p:txBody>
      </p:sp>
      <p:sp>
        <p:nvSpPr>
          <p:cNvPr id="4" name="Content Placeholder 3"/>
          <p:cNvSpPr>
            <a:spLocks noGrp="1"/>
          </p:cNvSpPr>
          <p:nvPr>
            <p:ph sz="half" idx="2"/>
          </p:nvPr>
        </p:nvSpPr>
        <p:spPr>
          <a:xfrm>
            <a:off x="839788" y="1189037"/>
            <a:ext cx="11040194" cy="5350308"/>
          </a:xfrm>
        </p:spPr>
        <p:txBody>
          <a:bodyPr>
            <a:noAutofit/>
          </a:bodyPr>
          <a:lstStyle/>
          <a:p>
            <a:r>
              <a:rPr lang="en-US" dirty="0"/>
              <a:t>Take pulse rate readings at the beginning of a scheduled rest break.  </a:t>
            </a:r>
          </a:p>
          <a:p>
            <a:r>
              <a:rPr lang="en-US" dirty="0"/>
              <a:t>With the worker sitting and resting, collect an initial pulse rate reading (P1) and if it is above 110 bpm, then take readings at a two-minute (P2) and four-minute (P3) interval. </a:t>
            </a:r>
          </a:p>
          <a:p>
            <a:r>
              <a:rPr lang="en-US" dirty="0"/>
              <a:t>If pulse rate does not drop to below 110 bpm, then this indicates heat stress conditions are above an acceptable level.  The resting heart rate is too high, which indicates the work rate is too high for the individual.</a:t>
            </a:r>
          </a:p>
          <a:p>
            <a:r>
              <a:rPr lang="en-US" dirty="0"/>
              <a:t>With P1 above 110 bpm, if the difference between two-minute intervals is less than 10 bpm, then this also indicates heat stress conditions are above an acceptable level.  The heart rate is not effectively recovering at rest, which also indicates the work rate is too high for the individual.  It could also indicate dehydration.</a:t>
            </a:r>
          </a:p>
        </p:txBody>
      </p:sp>
    </p:spTree>
    <p:extLst>
      <p:ext uri="{BB962C8B-B14F-4D97-AF65-F5344CB8AC3E}">
        <p14:creationId xmlns:p14="http://schemas.microsoft.com/office/powerpoint/2010/main" val="2945519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Guidelines for Heart Rate Recovery</a:t>
            </a:r>
          </a:p>
        </p:txBody>
      </p:sp>
      <p:sp>
        <p:nvSpPr>
          <p:cNvPr id="3" name="Text Placeholder 2"/>
          <p:cNvSpPr>
            <a:spLocks noGrp="1"/>
          </p:cNvSpPr>
          <p:nvPr>
            <p:ph type="body" idx="1"/>
          </p:nvPr>
        </p:nvSpPr>
        <p:spPr>
          <a:xfrm>
            <a:off x="706581" y="2032581"/>
            <a:ext cx="5265523" cy="994583"/>
          </a:xfrm>
          <a:solidFill>
            <a:schemeClr val="accent6">
              <a:lumMod val="40000"/>
              <a:lumOff val="60000"/>
            </a:schemeClr>
          </a:solidFill>
        </p:spPr>
        <p:txBody>
          <a:bodyPr>
            <a:noAutofit/>
          </a:bodyPr>
          <a:lstStyle/>
          <a:p>
            <a:r>
              <a:rPr lang="en-US" sz="3200" dirty="0"/>
              <a:t>Within the first few minutes of rest</a:t>
            </a:r>
          </a:p>
        </p:txBody>
      </p:sp>
      <p:sp>
        <p:nvSpPr>
          <p:cNvPr id="4" name="Content Placeholder 3"/>
          <p:cNvSpPr>
            <a:spLocks noGrp="1"/>
          </p:cNvSpPr>
          <p:nvPr>
            <p:ph sz="half" idx="2"/>
          </p:nvPr>
        </p:nvSpPr>
        <p:spPr>
          <a:xfrm>
            <a:off x="6210301" y="2032580"/>
            <a:ext cx="5157787" cy="994583"/>
          </a:xfrm>
          <a:solidFill>
            <a:schemeClr val="accent6">
              <a:lumMod val="40000"/>
              <a:lumOff val="60000"/>
            </a:schemeClr>
          </a:solidFill>
        </p:spPr>
        <p:txBody>
          <a:bodyPr/>
          <a:lstStyle/>
          <a:p>
            <a:r>
              <a:rPr lang="en-US" dirty="0"/>
              <a:t>Your heart rate should drop to below 110 bpm</a:t>
            </a:r>
          </a:p>
        </p:txBody>
      </p:sp>
      <p:sp>
        <p:nvSpPr>
          <p:cNvPr id="5" name="Text Placeholder 4"/>
          <p:cNvSpPr>
            <a:spLocks noGrp="1"/>
          </p:cNvSpPr>
          <p:nvPr>
            <p:ph type="body" sz="quarter" idx="3"/>
          </p:nvPr>
        </p:nvSpPr>
        <p:spPr>
          <a:xfrm>
            <a:off x="706580" y="3371439"/>
            <a:ext cx="5265523" cy="1050932"/>
          </a:xfrm>
          <a:solidFill>
            <a:srgbClr val="FFC000"/>
          </a:solidFill>
        </p:spPr>
        <p:txBody>
          <a:bodyPr>
            <a:noAutofit/>
          </a:bodyPr>
          <a:lstStyle/>
          <a:p>
            <a:r>
              <a:rPr lang="en-US" sz="3200" dirty="0"/>
              <a:t>If it does not, then measure again at 2-minute intervals</a:t>
            </a:r>
          </a:p>
        </p:txBody>
      </p:sp>
      <p:sp>
        <p:nvSpPr>
          <p:cNvPr id="6" name="Content Placeholder 5"/>
          <p:cNvSpPr>
            <a:spLocks noGrp="1"/>
          </p:cNvSpPr>
          <p:nvPr>
            <p:ph sz="quarter" idx="4"/>
          </p:nvPr>
        </p:nvSpPr>
        <p:spPr>
          <a:xfrm>
            <a:off x="6210301" y="3371439"/>
            <a:ext cx="5157787" cy="1351815"/>
          </a:xfrm>
          <a:solidFill>
            <a:srgbClr val="FFC000"/>
          </a:solidFill>
        </p:spPr>
        <p:txBody>
          <a:bodyPr/>
          <a:lstStyle/>
          <a:p>
            <a:r>
              <a:rPr lang="en-US" dirty="0"/>
              <a:t>Your heart rate should drop by more than 10 bpm every 2-minutes</a:t>
            </a:r>
          </a:p>
        </p:txBody>
      </p:sp>
    </p:spTree>
    <p:extLst>
      <p:ext uri="{BB962C8B-B14F-4D97-AF65-F5344CB8AC3E}">
        <p14:creationId xmlns:p14="http://schemas.microsoft.com/office/powerpoint/2010/main" val="1592901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6342" y="209009"/>
            <a:ext cx="10515600" cy="526972"/>
          </a:xfrm>
        </p:spPr>
        <p:txBody>
          <a:bodyPr>
            <a:normAutofit/>
          </a:bodyPr>
          <a:lstStyle/>
          <a:p>
            <a:pPr algn="ctr"/>
            <a:r>
              <a:rPr lang="en-US" sz="2800" b="1" dirty="0"/>
              <a:t>Table 14. Collection and Interpretation of Pulse Rates</a:t>
            </a:r>
            <a:endParaRPr lang="en-US" sz="2800" dirty="0"/>
          </a:p>
        </p:txBody>
      </p:sp>
      <p:graphicFrame>
        <p:nvGraphicFramePr>
          <p:cNvPr id="9" name="Content Placeholder 8" descr="Table 14. Collection and Interpretation of Pulse Rates" title="Table 14. Collection and Interpretation of Pulse Rates"/>
          <p:cNvGraphicFramePr>
            <a:graphicFrameLocks noGrp="1"/>
          </p:cNvGraphicFramePr>
          <p:nvPr>
            <p:ph idx="1"/>
            <p:extLst/>
          </p:nvPr>
        </p:nvGraphicFramePr>
        <p:xfrm>
          <a:off x="133815" y="735981"/>
          <a:ext cx="11920653" cy="5943598"/>
        </p:xfrm>
        <a:graphic>
          <a:graphicData uri="http://schemas.openxmlformats.org/drawingml/2006/table">
            <a:tbl>
              <a:tblPr firstRow="1" bandRow="1">
                <a:tableStyleId>{5C22544A-7EE6-4342-B048-85BDC9FD1C3A}</a:tableStyleId>
              </a:tblPr>
              <a:tblGrid>
                <a:gridCol w="2475570">
                  <a:extLst>
                    <a:ext uri="{9D8B030D-6E8A-4147-A177-3AD203B41FA5}">
                      <a16:colId xmlns:a16="http://schemas.microsoft.com/office/drawing/2014/main" val="777458291"/>
                    </a:ext>
                  </a:extLst>
                </a:gridCol>
                <a:gridCol w="9445083">
                  <a:extLst>
                    <a:ext uri="{9D8B030D-6E8A-4147-A177-3AD203B41FA5}">
                      <a16:colId xmlns:a16="http://schemas.microsoft.com/office/drawing/2014/main" val="3898983313"/>
                    </a:ext>
                  </a:extLst>
                </a:gridCol>
              </a:tblGrid>
              <a:tr h="503680">
                <a:tc>
                  <a:txBody>
                    <a:bodyPr/>
                    <a:lstStyle/>
                    <a:p>
                      <a:pPr marL="0" marR="0" algn="ctr">
                        <a:lnSpc>
                          <a:spcPct val="150000"/>
                        </a:lnSpc>
                        <a:spcBef>
                          <a:spcPts val="600"/>
                        </a:spcBef>
                        <a:spcAft>
                          <a:spcPts val="6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Instructions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65627"/>
                  </a:ext>
                </a:extLst>
              </a:tr>
              <a:tr h="683074">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Schedule times for collection</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 hottest times of the workday, collect pulse rates at least every hour.  Under severe conditions, the cycle should be at least every 30 minutes.  Collect at the start of the rest break, within the first few minutes.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809064"/>
                  </a:ext>
                </a:extLst>
              </a:tr>
              <a:tr h="654195">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Collect initial pulse rate (P1)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the work sit on a stool or chair and rest.  Collect the initial pulse rate within a few minutes after the worker has stopped working, at the start of the rest break.</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722788"/>
                  </a:ext>
                </a:extLst>
              </a:tr>
              <a:tr h="430494">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P1</a:t>
                      </a:r>
                      <a:r>
                        <a:rPr lang="en-US" sz="14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below 110 bpm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pulse rate is below 110 bpm, then resume normal work activities and work-rest schedule.</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2988906"/>
                  </a:ext>
                </a:extLst>
              </a:tr>
              <a:tr h="654195">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P1 is above 110 bpm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pulse rate is above 110 bpm, then evaluate heart rate recovery by collecting two additional pulse rate measurements at two-minute intervals.</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0924612"/>
                  </a:ext>
                </a:extLst>
              </a:tr>
              <a:tr h="1382473">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greater</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than 10 bpm and the pulse rate drops below 110 bpm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greater than 10 bpm and the pulse rate drops below 110 bpm</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then resume normal work activities and work-rest schedule.</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7241449"/>
                  </a:ext>
                </a:extLst>
              </a:tr>
              <a:tr h="1635487">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than 10 bpm</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than 10 bpm</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then suspend work and physical exertion within the hot environment and take immediate actions to cool his/her body temperature (e.g., move to a cool location with air movement and provide cool fluids). Monitor pulse rate and/or body temperature and continue cooling efforts until pulse rate drops below 90 bpm or body temperature returns to normal below 99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Seek medical attention if worker exhibits additional signs of heat exhaustion or pulse rate and/or temperature do not drop or continue to elevate at rest.</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7790614"/>
                  </a:ext>
                </a:extLst>
              </a:tr>
            </a:tbl>
          </a:graphicData>
        </a:graphic>
      </p:graphicFrame>
    </p:spTree>
    <p:extLst>
      <p:ext uri="{BB962C8B-B14F-4D97-AF65-F5344CB8AC3E}">
        <p14:creationId xmlns:p14="http://schemas.microsoft.com/office/powerpoint/2010/main" val="326526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Caution: Heart Rate Recovery</a:t>
            </a:r>
          </a:p>
        </p:txBody>
      </p:sp>
      <p:sp>
        <p:nvSpPr>
          <p:cNvPr id="4" name="Content Placeholder 3"/>
          <p:cNvSpPr>
            <a:spLocks noGrp="1"/>
          </p:cNvSpPr>
          <p:nvPr>
            <p:ph sz="half" idx="2"/>
          </p:nvPr>
        </p:nvSpPr>
        <p:spPr>
          <a:xfrm>
            <a:off x="839788" y="1654911"/>
            <a:ext cx="7936222" cy="3684588"/>
          </a:xfrm>
        </p:spPr>
        <p:txBody>
          <a:bodyPr>
            <a:noAutofit/>
          </a:bodyPr>
          <a:lstStyle/>
          <a:p>
            <a:r>
              <a:rPr lang="en-US" sz="3200" dirty="0"/>
              <a:t>There can be variation among individuals and some may exhibit much lower or higher resting pulse rates.  A qualified medical provider should examine individuals with pre-work pulse rates above 100 bpm when at normal rest.  High resting pulse rates could be indicative of an underlying medical condition.</a:t>
            </a:r>
          </a:p>
        </p:txBody>
      </p:sp>
      <p:sp>
        <p:nvSpPr>
          <p:cNvPr id="5" name="Text Placeholder 4"/>
          <p:cNvSpPr>
            <a:spLocks noGrp="1"/>
          </p:cNvSpPr>
          <p:nvPr>
            <p:ph type="body" sz="quarter" idx="3"/>
          </p:nvPr>
        </p:nvSpPr>
        <p:spPr>
          <a:xfrm>
            <a:off x="9434513" y="4515587"/>
            <a:ext cx="2066422" cy="823912"/>
          </a:xfrm>
        </p:spPr>
        <p:txBody>
          <a:bodyPr>
            <a:normAutofit fontScale="92500"/>
          </a:bodyPr>
          <a:lstStyle/>
          <a:p>
            <a:pPr algn="ctr"/>
            <a:r>
              <a:rPr lang="en-US" dirty="0"/>
              <a:t>Medical symbol (Clipart)</a:t>
            </a:r>
          </a:p>
        </p:txBody>
      </p:sp>
      <p:pic>
        <p:nvPicPr>
          <p:cNvPr id="3" name="Content Placeholder 2" descr="Medical symbol (Clipart)&#10;" title="Medical symbo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96174" y="1787405"/>
            <a:ext cx="1943100" cy="2420641"/>
          </a:xfrm>
        </p:spPr>
      </p:pic>
    </p:spTree>
    <p:extLst>
      <p:ext uri="{BB962C8B-B14F-4D97-AF65-F5344CB8AC3E}">
        <p14:creationId xmlns:p14="http://schemas.microsoft.com/office/powerpoint/2010/main" val="2873950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Exercise #1 </a:t>
            </a:r>
            <a:br>
              <a:rPr lang="en-US" b="1" dirty="0"/>
            </a:br>
            <a:r>
              <a:rPr lang="en-US" b="1" dirty="0"/>
              <a:t>Body Temperature and Heart Rate Recovery</a:t>
            </a:r>
          </a:p>
        </p:txBody>
      </p:sp>
      <p:sp>
        <p:nvSpPr>
          <p:cNvPr id="3" name="Text Placeholder 2"/>
          <p:cNvSpPr>
            <a:spLocks noGrp="1"/>
          </p:cNvSpPr>
          <p:nvPr>
            <p:ph type="body" idx="1"/>
          </p:nvPr>
        </p:nvSpPr>
        <p:spPr/>
        <p:txBody>
          <a:bodyPr>
            <a:normAutofit/>
          </a:bodyPr>
          <a:lstStyle/>
          <a:p>
            <a:r>
              <a:rPr lang="en-US" sz="3200" dirty="0"/>
              <a:t>Worker #1</a:t>
            </a:r>
          </a:p>
        </p:txBody>
      </p:sp>
      <p:sp>
        <p:nvSpPr>
          <p:cNvPr id="4" name="Content Placeholder 3"/>
          <p:cNvSpPr>
            <a:spLocks noGrp="1"/>
          </p:cNvSpPr>
          <p:nvPr>
            <p:ph sz="half" idx="2"/>
          </p:nvPr>
        </p:nvSpPr>
        <p:spPr/>
        <p:txBody>
          <a:bodyPr>
            <a:normAutofit/>
          </a:bodyPr>
          <a:lstStyle/>
          <a:p>
            <a:r>
              <a:rPr lang="en-US" sz="3600" dirty="0"/>
              <a:t>Oral temperature 98.9 °F</a:t>
            </a:r>
          </a:p>
          <a:p>
            <a:r>
              <a:rPr lang="en-US" sz="3600" dirty="0"/>
              <a:t>Heart rate</a:t>
            </a:r>
          </a:p>
          <a:p>
            <a:pPr lvl="1"/>
            <a:r>
              <a:rPr lang="en-US" sz="3200" dirty="0"/>
              <a:t>P1: 140 bpm</a:t>
            </a:r>
          </a:p>
          <a:p>
            <a:pPr lvl="1"/>
            <a:r>
              <a:rPr lang="en-US" sz="3200" dirty="0"/>
              <a:t>P2: 115 bpm</a:t>
            </a:r>
          </a:p>
          <a:p>
            <a:pPr lvl="1"/>
            <a:r>
              <a:rPr lang="en-US" sz="3200" dirty="0"/>
              <a:t>P3: 95 bpm</a:t>
            </a:r>
          </a:p>
          <a:p>
            <a:pPr marL="457200" lvl="1" indent="0">
              <a:buNone/>
            </a:pPr>
            <a:endParaRPr lang="en-US" sz="3200" dirty="0"/>
          </a:p>
        </p:txBody>
      </p:sp>
      <p:sp>
        <p:nvSpPr>
          <p:cNvPr id="5" name="Text Placeholder 4"/>
          <p:cNvSpPr>
            <a:spLocks noGrp="1"/>
          </p:cNvSpPr>
          <p:nvPr>
            <p:ph type="body" sz="quarter" idx="3"/>
          </p:nvPr>
        </p:nvSpPr>
        <p:spPr/>
        <p:txBody>
          <a:bodyPr>
            <a:normAutofit/>
          </a:bodyPr>
          <a:lstStyle/>
          <a:p>
            <a:r>
              <a:rPr lang="en-US" sz="3200" dirty="0"/>
              <a:t>Worker #2</a:t>
            </a:r>
          </a:p>
        </p:txBody>
      </p:sp>
      <p:sp>
        <p:nvSpPr>
          <p:cNvPr id="6" name="Content Placeholder 5"/>
          <p:cNvSpPr>
            <a:spLocks noGrp="1"/>
          </p:cNvSpPr>
          <p:nvPr>
            <p:ph sz="quarter" idx="4"/>
          </p:nvPr>
        </p:nvSpPr>
        <p:spPr/>
        <p:txBody>
          <a:bodyPr>
            <a:normAutofit/>
          </a:bodyPr>
          <a:lstStyle/>
          <a:p>
            <a:r>
              <a:rPr lang="en-US" sz="3600" dirty="0"/>
              <a:t>Oral temperature 99.4 °F</a:t>
            </a:r>
          </a:p>
          <a:p>
            <a:r>
              <a:rPr lang="en-US" sz="3600" dirty="0"/>
              <a:t>Heart rate</a:t>
            </a:r>
          </a:p>
          <a:p>
            <a:pPr lvl="1"/>
            <a:r>
              <a:rPr lang="en-US" sz="3200" dirty="0"/>
              <a:t>P1: 125 bpm</a:t>
            </a:r>
          </a:p>
          <a:p>
            <a:pPr lvl="1"/>
            <a:r>
              <a:rPr lang="en-US" sz="3200" dirty="0"/>
              <a:t>P2: 120 bpm</a:t>
            </a:r>
          </a:p>
          <a:p>
            <a:pPr lvl="1"/>
            <a:r>
              <a:rPr lang="en-US" sz="3200" dirty="0"/>
              <a:t>P3: 118 bpm</a:t>
            </a:r>
          </a:p>
          <a:p>
            <a:endParaRPr lang="en-US" sz="3600" dirty="0"/>
          </a:p>
        </p:txBody>
      </p:sp>
    </p:spTree>
    <p:extLst>
      <p:ext uri="{BB962C8B-B14F-4D97-AF65-F5344CB8AC3E}">
        <p14:creationId xmlns:p14="http://schemas.microsoft.com/office/powerpoint/2010/main" val="3863245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600100"/>
          </a:xfrm>
        </p:spPr>
        <p:txBody>
          <a:bodyPr>
            <a:normAutofit fontScale="90000"/>
          </a:bodyPr>
          <a:lstStyle/>
          <a:p>
            <a:r>
              <a:rPr lang="en-US" b="1" dirty="0"/>
              <a:t>Class Exercise #1 </a:t>
            </a:r>
            <a:br>
              <a:rPr lang="en-US" b="1" dirty="0"/>
            </a:br>
            <a:r>
              <a:rPr lang="en-US" sz="4000" b="1" i="1" dirty="0"/>
              <a:t>What is your assessment for each worker?</a:t>
            </a:r>
            <a:br>
              <a:rPr lang="en-US" sz="4000" b="1" i="1" dirty="0"/>
            </a:br>
            <a:r>
              <a:rPr lang="en-US" sz="4000" b="1" i="1" dirty="0"/>
              <a:t>Can they return to normal duties?</a:t>
            </a:r>
          </a:p>
        </p:txBody>
      </p:sp>
      <p:sp>
        <p:nvSpPr>
          <p:cNvPr id="3" name="Text Placeholder 2"/>
          <p:cNvSpPr>
            <a:spLocks noGrp="1"/>
          </p:cNvSpPr>
          <p:nvPr>
            <p:ph type="body" idx="1"/>
          </p:nvPr>
        </p:nvSpPr>
        <p:spPr>
          <a:xfrm>
            <a:off x="1356113" y="1965225"/>
            <a:ext cx="5157787" cy="823912"/>
          </a:xfrm>
        </p:spPr>
        <p:txBody>
          <a:bodyPr>
            <a:normAutofit/>
          </a:bodyPr>
          <a:lstStyle/>
          <a:p>
            <a:r>
              <a:rPr lang="en-US" sz="3200" dirty="0"/>
              <a:t>Worker #1</a:t>
            </a:r>
          </a:p>
        </p:txBody>
      </p:sp>
      <p:sp>
        <p:nvSpPr>
          <p:cNvPr id="4" name="Content Placeholder 3"/>
          <p:cNvSpPr>
            <a:spLocks noGrp="1"/>
          </p:cNvSpPr>
          <p:nvPr>
            <p:ph sz="half" idx="2"/>
          </p:nvPr>
        </p:nvSpPr>
        <p:spPr>
          <a:xfrm>
            <a:off x="1352743" y="2789137"/>
            <a:ext cx="5157787" cy="3684588"/>
          </a:xfrm>
        </p:spPr>
        <p:txBody>
          <a:bodyPr>
            <a:normAutofit/>
          </a:bodyPr>
          <a:lstStyle/>
          <a:p>
            <a:pPr marL="0" indent="0">
              <a:buNone/>
            </a:pPr>
            <a:r>
              <a:rPr lang="en-US" sz="3600" dirty="0"/>
              <a:t>___________________________________________________________________________________________________________________________________________________</a:t>
            </a:r>
          </a:p>
        </p:txBody>
      </p:sp>
      <p:sp>
        <p:nvSpPr>
          <p:cNvPr id="5" name="Text Placeholder 4"/>
          <p:cNvSpPr>
            <a:spLocks noGrp="1"/>
          </p:cNvSpPr>
          <p:nvPr>
            <p:ph type="body" sz="quarter" idx="3"/>
          </p:nvPr>
        </p:nvSpPr>
        <p:spPr>
          <a:xfrm>
            <a:off x="6688525" y="1965225"/>
            <a:ext cx="5183188" cy="823912"/>
          </a:xfrm>
        </p:spPr>
        <p:txBody>
          <a:bodyPr>
            <a:normAutofit/>
          </a:bodyPr>
          <a:lstStyle/>
          <a:p>
            <a:r>
              <a:rPr lang="en-US" sz="3200" dirty="0"/>
              <a:t>Worker #2</a:t>
            </a:r>
          </a:p>
        </p:txBody>
      </p:sp>
      <p:sp>
        <p:nvSpPr>
          <p:cNvPr id="6" name="Content Placeholder 5"/>
          <p:cNvSpPr>
            <a:spLocks noGrp="1"/>
          </p:cNvSpPr>
          <p:nvPr>
            <p:ph sz="quarter" idx="4"/>
          </p:nvPr>
        </p:nvSpPr>
        <p:spPr>
          <a:xfrm>
            <a:off x="6707382" y="2789137"/>
            <a:ext cx="5183188" cy="368458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32155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442244"/>
            <a:ext cx="10515600" cy="901814"/>
          </a:xfrm>
        </p:spPr>
        <p:txBody>
          <a:bodyPr>
            <a:normAutofit fontScale="90000"/>
          </a:bodyPr>
          <a:lstStyle/>
          <a:p>
            <a:r>
              <a:rPr lang="en-US" b="1" dirty="0"/>
              <a:t>Hierarchy of Controls </a:t>
            </a:r>
            <a:r>
              <a:rPr lang="en-US" dirty="0"/>
              <a:t>– a combination of several is always recommended</a:t>
            </a:r>
          </a:p>
        </p:txBody>
      </p:sp>
      <p:graphicFrame>
        <p:nvGraphicFramePr>
          <p:cNvPr id="8" name="Content Placeholder 7" descr="Hierarchy of Controls" title="Hierarchy of Controls"/>
          <p:cNvGraphicFramePr>
            <a:graphicFrameLocks noGrp="1"/>
          </p:cNvGraphicFramePr>
          <p:nvPr>
            <p:ph sz="quarter" idx="4"/>
            <p:extLst>
              <p:ext uri="{D42A27DB-BD31-4B8C-83A1-F6EECF244321}">
                <p14:modId xmlns:p14="http://schemas.microsoft.com/office/powerpoint/2010/main" val="1357641843"/>
              </p:ext>
            </p:extLst>
          </p:nvPr>
        </p:nvGraphicFramePr>
        <p:xfrm>
          <a:off x="672029" y="969485"/>
          <a:ext cx="11237205" cy="568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621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Engineering Controls</a:t>
            </a:r>
            <a:endParaRPr lang="en-US" dirty="0"/>
          </a:p>
        </p:txBody>
      </p:sp>
      <p:sp>
        <p:nvSpPr>
          <p:cNvPr id="4" name="Content Placeholder 3"/>
          <p:cNvSpPr>
            <a:spLocks noGrp="1"/>
          </p:cNvSpPr>
          <p:nvPr>
            <p:ph sz="half" idx="2"/>
          </p:nvPr>
        </p:nvSpPr>
        <p:spPr>
          <a:xfrm>
            <a:off x="1182255" y="1219200"/>
            <a:ext cx="10677235" cy="5375564"/>
          </a:xfrm>
        </p:spPr>
        <p:txBody>
          <a:bodyPr>
            <a:noAutofit/>
          </a:bodyPr>
          <a:lstStyle/>
          <a:p>
            <a:pPr marL="514350" lvl="0" indent="-514350">
              <a:buFont typeface="+mj-lt"/>
              <a:buAutoNum type="arabicPeriod"/>
            </a:pPr>
            <a:r>
              <a:rPr lang="en-US" sz="2400" dirty="0"/>
              <a:t>Reduce physical exertion and physical demands of work through use of powered tools and equipment, especially for tasks involving heavy lifting.</a:t>
            </a:r>
          </a:p>
          <a:p>
            <a:pPr marL="514350" lvl="0" indent="-514350">
              <a:buFont typeface="+mj-lt"/>
              <a:buAutoNum type="arabicPeriod"/>
            </a:pPr>
            <a:r>
              <a:rPr lang="en-US" sz="2400" dirty="0"/>
              <a:t>Reduce radiant heat loading from the sun or other sources of radiant heat (e.g., furnaces, combustion engines and compressors, hot surfaces, heated transfer lines, windows receiving intense sun, etc.).  Place line-of-sight, reflective barriers between the heat source and workers.  Insulate hot surfaces, such as furnaces.</a:t>
            </a:r>
          </a:p>
          <a:p>
            <a:pPr marL="514350" lvl="0" indent="-514350">
              <a:buFont typeface="+mj-lt"/>
              <a:buAutoNum type="arabicPeriod"/>
            </a:pPr>
            <a:r>
              <a:rPr lang="en-US" sz="2400" dirty="0"/>
              <a:t>If air temperatures are below 95 </a:t>
            </a:r>
            <a:r>
              <a:rPr lang="en-US" sz="2400" dirty="0">
                <a:sym typeface="Symbol" panose="05050102010706020507" pitchFamily="18" charset="2"/>
              </a:rPr>
              <a:t></a:t>
            </a:r>
            <a:r>
              <a:rPr lang="en-US" sz="2400" dirty="0"/>
              <a:t>F, then increase air speed across skin using fans or air movers, to increase evaporative cooling from skin.</a:t>
            </a:r>
          </a:p>
          <a:p>
            <a:pPr marL="514350" lvl="0" indent="-514350">
              <a:buFont typeface="+mj-lt"/>
              <a:buAutoNum type="arabicPeriod"/>
            </a:pPr>
            <a:r>
              <a:rPr lang="en-US" sz="2400" dirty="0"/>
              <a:t>If air temperatures are above 95 </a:t>
            </a:r>
            <a:r>
              <a:rPr lang="en-US" sz="2400" dirty="0">
                <a:sym typeface="Symbol" panose="05050102010706020507" pitchFamily="18" charset="2"/>
              </a:rPr>
              <a:t></a:t>
            </a:r>
            <a:r>
              <a:rPr lang="en-US" sz="2400" dirty="0"/>
              <a:t>F, then reduce air speed across skin, to reduce convective heat transfer from air to skin.</a:t>
            </a:r>
          </a:p>
          <a:p>
            <a:pPr marL="514350" lvl="0" indent="-514350">
              <a:buFont typeface="+mj-lt"/>
              <a:buAutoNum type="arabicPeriod"/>
            </a:pPr>
            <a:r>
              <a:rPr lang="en-US" sz="2400" dirty="0"/>
              <a:t>If humidity is below 50%, then evaporative coolers and portable fans with water mist systems can be used to effectively cool the air by about 10 to 20 </a:t>
            </a:r>
            <a:r>
              <a:rPr lang="en-US" sz="2400" dirty="0">
                <a:sym typeface="Symbol" panose="05050102010706020507" pitchFamily="18" charset="2"/>
              </a:rPr>
              <a:t></a:t>
            </a:r>
            <a:r>
              <a:rPr lang="en-US" sz="2400" dirty="0"/>
              <a:t>F.</a:t>
            </a:r>
          </a:p>
          <a:p>
            <a:pPr marL="514350" lvl="0" indent="-514350">
              <a:buFont typeface="+mj-lt"/>
              <a:buAutoNum type="arabicPeriod"/>
            </a:pPr>
            <a:r>
              <a:rPr lang="en-US" sz="2400" dirty="0"/>
              <a:t>Decrease humidity to below 50% to increase evaporative cooling from sweating.</a:t>
            </a:r>
          </a:p>
        </p:txBody>
      </p:sp>
    </p:spTree>
    <p:extLst>
      <p:ext uri="{BB962C8B-B14F-4D97-AF65-F5344CB8AC3E}">
        <p14:creationId xmlns:p14="http://schemas.microsoft.com/office/powerpoint/2010/main" val="188668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2106"/>
          </a:xfrm>
        </p:spPr>
        <p:txBody>
          <a:bodyPr/>
          <a:lstStyle/>
          <a:p>
            <a:r>
              <a:rPr lang="en-US" dirty="0"/>
              <a:t>Statistics for Texas</a:t>
            </a:r>
          </a:p>
        </p:txBody>
      </p:sp>
      <p:sp>
        <p:nvSpPr>
          <p:cNvPr id="3" name="Content Placeholder 2" descr="Temperature-Related Deaths Texas, 2003-2008 &#10;" title="Temperature-Related Deaths Texas, 2003-2008 "/>
          <p:cNvSpPr>
            <a:spLocks noGrp="1"/>
          </p:cNvSpPr>
          <p:nvPr>
            <p:ph sz="half" idx="1"/>
          </p:nvPr>
        </p:nvSpPr>
        <p:spPr>
          <a:xfrm>
            <a:off x="838200" y="1354975"/>
            <a:ext cx="10774681" cy="4496851"/>
          </a:xfrm>
        </p:spPr>
        <p:txBody>
          <a:bodyPr>
            <a:normAutofit/>
          </a:bodyPr>
          <a:lstStyle/>
          <a:p>
            <a:r>
              <a:rPr lang="en-US" dirty="0"/>
              <a:t>Temperature-Related Deaths Texas, 2003-2008 </a:t>
            </a:r>
          </a:p>
          <a:p>
            <a:r>
              <a:rPr lang="en-US" dirty="0">
                <a:hlinkClick r:id="rId2" tooltip="Temperature-related Deaths"/>
              </a:rPr>
              <a:t>Temperature-related Deaths</a:t>
            </a:r>
            <a:endParaRPr lang="en-US" dirty="0"/>
          </a:p>
          <a:p>
            <a:r>
              <a:rPr lang="en-US" dirty="0"/>
              <a:t>439 heat-related deaths reported among Texas residents</a:t>
            </a:r>
          </a:p>
          <a:p>
            <a:pPr lvl="1"/>
            <a:r>
              <a:rPr lang="en-US" dirty="0"/>
              <a:t>Harris County 41</a:t>
            </a:r>
          </a:p>
          <a:p>
            <a:pPr lvl="1"/>
            <a:r>
              <a:rPr lang="en-US" dirty="0"/>
              <a:t>Fort Bend 3</a:t>
            </a:r>
          </a:p>
          <a:p>
            <a:pPr lvl="1"/>
            <a:r>
              <a:rPr lang="en-US" dirty="0"/>
              <a:t>Liberty 3</a:t>
            </a:r>
          </a:p>
          <a:p>
            <a:pPr lvl="1"/>
            <a:r>
              <a:rPr lang="en-US" dirty="0"/>
              <a:t>Montgomery 3</a:t>
            </a:r>
          </a:p>
          <a:p>
            <a:pPr lvl="1"/>
            <a:r>
              <a:rPr lang="en-US" dirty="0"/>
              <a:t>Brazoria 2</a:t>
            </a:r>
          </a:p>
          <a:p>
            <a:pPr lvl="1"/>
            <a:r>
              <a:rPr lang="en-US" dirty="0"/>
              <a:t>Galveston 2</a:t>
            </a:r>
          </a:p>
        </p:txBody>
      </p:sp>
      <p:pic>
        <p:nvPicPr>
          <p:cNvPr id="6" name="Content Placeholder 5" descr="Temperature-Related Deaths Texas, 2003-2008 &#10;" title="Temperature-Related Deaths Texas, 2003-2008 "/>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095702" y="3018622"/>
            <a:ext cx="6897950" cy="3157401"/>
          </a:xfrm>
        </p:spPr>
      </p:pic>
      <p:sp>
        <p:nvSpPr>
          <p:cNvPr id="5" name="Text Placeholder 4"/>
          <p:cNvSpPr>
            <a:spLocks noGrp="1"/>
          </p:cNvSpPr>
          <p:nvPr>
            <p:ph type="body" sz="quarter" idx="13"/>
          </p:nvPr>
        </p:nvSpPr>
        <p:spPr>
          <a:xfrm>
            <a:off x="5552208" y="6293354"/>
            <a:ext cx="6266877" cy="429722"/>
          </a:xfrm>
        </p:spPr>
        <p:txBody>
          <a:bodyPr>
            <a:normAutofit fontScale="55000" lnSpcReduction="20000"/>
          </a:bodyPr>
          <a:lstStyle/>
          <a:p>
            <a:pPr marL="0" indent="0">
              <a:buNone/>
            </a:pPr>
            <a:r>
              <a:rPr lang="en-US" dirty="0"/>
              <a:t>Source: Texas Health and Human Services (</a:t>
            </a:r>
            <a:r>
              <a:rPr lang="en-US" dirty="0">
                <a:hlinkClick r:id="rId2" tooltip="Temperature-related Deaths"/>
              </a:rPr>
              <a:t>Temperature-related Deaths</a:t>
            </a:r>
            <a:r>
              <a:rPr lang="en-US" dirty="0"/>
              <a:t>)</a:t>
            </a:r>
          </a:p>
        </p:txBody>
      </p:sp>
    </p:spTree>
    <p:extLst>
      <p:ext uri="{BB962C8B-B14F-4D97-AF65-F5344CB8AC3E}">
        <p14:creationId xmlns:p14="http://schemas.microsoft.com/office/powerpoint/2010/main" val="23787560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Engineering Controls</a:t>
            </a:r>
          </a:p>
        </p:txBody>
      </p:sp>
      <p:sp>
        <p:nvSpPr>
          <p:cNvPr id="3" name="Text Placeholder 2"/>
          <p:cNvSpPr>
            <a:spLocks noGrp="1"/>
          </p:cNvSpPr>
          <p:nvPr>
            <p:ph type="body" idx="1"/>
          </p:nvPr>
        </p:nvSpPr>
        <p:spPr>
          <a:xfrm>
            <a:off x="839788" y="1936751"/>
            <a:ext cx="5157787" cy="823912"/>
          </a:xfrm>
        </p:spPr>
        <p:txBody>
          <a:bodyPr/>
          <a:lstStyle/>
          <a:p>
            <a:pPr algn="ctr"/>
            <a:r>
              <a:rPr lang="en-US" dirty="0"/>
              <a:t>Misting fan (Wikimedia Creative Commons by Tdorante10)</a:t>
            </a:r>
          </a:p>
        </p:txBody>
      </p:sp>
      <p:sp>
        <p:nvSpPr>
          <p:cNvPr id="5" name="Text Placeholder 4"/>
          <p:cNvSpPr>
            <a:spLocks noGrp="1"/>
          </p:cNvSpPr>
          <p:nvPr>
            <p:ph type="body" sz="quarter" idx="3"/>
          </p:nvPr>
        </p:nvSpPr>
        <p:spPr/>
        <p:txBody>
          <a:bodyPr/>
          <a:lstStyle/>
          <a:p>
            <a:pPr algn="ctr"/>
            <a:r>
              <a:rPr lang="en-US" dirty="0"/>
              <a:t>Forklift (Clipart)</a:t>
            </a:r>
          </a:p>
        </p:txBody>
      </p:sp>
      <p:pic>
        <p:nvPicPr>
          <p:cNvPr id="8" name="Content Placeholder 7" descr="Forklift (Clipart)&#10;" title="Forklift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931641" y="2620675"/>
            <a:ext cx="3224014" cy="3684588"/>
          </a:xfrm>
        </p:spPr>
      </p:pic>
      <p:pic>
        <p:nvPicPr>
          <p:cNvPr id="2050" name="Picture 2" descr="Misting fan (Wikimedia Creative Commons by Tdorante10)&#10; File:2018 New York ePrix td Saturday 006 - eVillage, Mist Fan.jpg" title="Misting fan (Wikimedia Creative Commons by Tdorante10)"/>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2027104" y="2842351"/>
            <a:ext cx="2985571" cy="374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118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Administrative Controls 1 - 5</a:t>
            </a:r>
          </a:p>
        </p:txBody>
      </p:sp>
      <p:sp>
        <p:nvSpPr>
          <p:cNvPr id="4" name="Content Placeholder 3"/>
          <p:cNvSpPr>
            <a:spLocks noGrp="1"/>
          </p:cNvSpPr>
          <p:nvPr>
            <p:ph sz="half" idx="2"/>
          </p:nvPr>
        </p:nvSpPr>
        <p:spPr>
          <a:xfrm>
            <a:off x="1182255" y="1219200"/>
            <a:ext cx="10501745" cy="5375564"/>
          </a:xfrm>
        </p:spPr>
        <p:txBody>
          <a:bodyPr>
            <a:noAutofit/>
          </a:bodyPr>
          <a:lstStyle/>
          <a:p>
            <a:pPr marL="514350" lvl="0" indent="-514350">
              <a:buFont typeface="+mj-lt"/>
              <a:buAutoNum type="arabicPeriod"/>
            </a:pPr>
            <a:r>
              <a:rPr lang="en-US" sz="3000" dirty="0"/>
              <a:t>Adjust work schedule to acclimate workers to heat.</a:t>
            </a:r>
          </a:p>
          <a:p>
            <a:pPr marL="514350" lvl="0" indent="-514350">
              <a:buFont typeface="+mj-lt"/>
              <a:buAutoNum type="arabicPeriod"/>
            </a:pPr>
            <a:r>
              <a:rPr lang="en-US" sz="3000" dirty="0"/>
              <a:t>Schedule work or work requiring heavy physical exertion during the coolest parts of the day.</a:t>
            </a:r>
          </a:p>
          <a:p>
            <a:pPr marL="514350" lvl="0" indent="-514350">
              <a:buFont typeface="+mj-lt"/>
              <a:buAutoNum type="arabicPeriod"/>
            </a:pPr>
            <a:r>
              <a:rPr lang="en-US" sz="3000" dirty="0"/>
              <a:t>Modify the work-rest schedule to shorten heat exposure periods by including frequent rest breaks. Shorter, more frequent breaks are more effective than longer, less frequent rest breaks. </a:t>
            </a:r>
          </a:p>
          <a:p>
            <a:pPr marL="514350" lvl="0" indent="-514350">
              <a:buFont typeface="+mj-lt"/>
              <a:buAutoNum type="arabicPeriod"/>
            </a:pPr>
            <a:r>
              <a:rPr lang="en-US" sz="3000" dirty="0"/>
              <a:t>Encourage adequate water intake at frequent intervals to prevent dehydration (e.g., one 8-ounce cup of cool water or an electrolyte replacement fluid every 15-20 minutes).</a:t>
            </a:r>
          </a:p>
          <a:p>
            <a:pPr marL="514350" lvl="0" indent="-514350">
              <a:buFont typeface="+mj-lt"/>
              <a:buAutoNum type="arabicPeriod"/>
            </a:pPr>
            <a:r>
              <a:rPr lang="en-US" sz="3000" dirty="0"/>
              <a:t>Use a shaded and cool space nearby for rest and water breaks.</a:t>
            </a:r>
          </a:p>
        </p:txBody>
      </p:sp>
    </p:spTree>
    <p:extLst>
      <p:ext uri="{BB962C8B-B14F-4D97-AF65-F5344CB8AC3E}">
        <p14:creationId xmlns:p14="http://schemas.microsoft.com/office/powerpoint/2010/main" val="1305050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59444"/>
          </a:xfrm>
        </p:spPr>
        <p:txBody>
          <a:bodyPr>
            <a:normAutofit fontScale="90000"/>
          </a:bodyPr>
          <a:lstStyle/>
          <a:p>
            <a:r>
              <a:rPr lang="en-US" dirty="0"/>
              <a:t>Water for Remote Job Sites</a:t>
            </a:r>
          </a:p>
        </p:txBody>
      </p:sp>
      <p:sp>
        <p:nvSpPr>
          <p:cNvPr id="4" name="Content Placeholder 3"/>
          <p:cNvSpPr>
            <a:spLocks noGrp="1"/>
          </p:cNvSpPr>
          <p:nvPr>
            <p:ph sz="half" idx="2"/>
          </p:nvPr>
        </p:nvSpPr>
        <p:spPr>
          <a:xfrm>
            <a:off x="996696" y="1335024"/>
            <a:ext cx="8257032" cy="5315158"/>
          </a:xfrm>
        </p:spPr>
        <p:txBody>
          <a:bodyPr>
            <a:noAutofit/>
          </a:bodyPr>
          <a:lstStyle/>
          <a:p>
            <a:r>
              <a:rPr lang="en-US" sz="3600" dirty="0"/>
              <a:t>Water quantities need to be sufficient and at least 1 quart per worker per hour for the entire shift</a:t>
            </a:r>
          </a:p>
          <a:p>
            <a:r>
              <a:rPr lang="en-US" sz="3600" dirty="0"/>
              <a:t>Locate water containers as close as possible</a:t>
            </a:r>
          </a:p>
          <a:p>
            <a:r>
              <a:rPr lang="en-US" sz="3600" dirty="0"/>
              <a:t>Frequently drink water and not wait until thirsty – at least 1 cup every 15-20 minutes</a:t>
            </a:r>
          </a:p>
        </p:txBody>
      </p:sp>
      <p:sp>
        <p:nvSpPr>
          <p:cNvPr id="5" name="Text Placeholder 4"/>
          <p:cNvSpPr>
            <a:spLocks noGrp="1"/>
          </p:cNvSpPr>
          <p:nvPr>
            <p:ph type="body" sz="quarter" idx="3"/>
          </p:nvPr>
        </p:nvSpPr>
        <p:spPr>
          <a:xfrm>
            <a:off x="9457141" y="4034625"/>
            <a:ext cx="2570603" cy="252158"/>
          </a:xfrm>
        </p:spPr>
        <p:txBody>
          <a:bodyPr>
            <a:normAutofit fontScale="92500" lnSpcReduction="10000"/>
          </a:bodyPr>
          <a:lstStyle/>
          <a:p>
            <a:pPr algn="ctr"/>
            <a:r>
              <a:rPr lang="en-US" sz="1400" dirty="0"/>
              <a:t>Water cooler (Source: Cal OSHA)</a:t>
            </a:r>
          </a:p>
        </p:txBody>
      </p:sp>
      <p:pic>
        <p:nvPicPr>
          <p:cNvPr id="7" name="Content Placeholder 6" descr="Water cooler (Source Cal OSHA)&#10;" title="Water cooler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9383989" y="644387"/>
            <a:ext cx="2570603" cy="3237056"/>
          </a:xfrm>
        </p:spPr>
      </p:pic>
    </p:spTree>
    <p:extLst>
      <p:ext uri="{BB962C8B-B14F-4D97-AF65-F5344CB8AC3E}">
        <p14:creationId xmlns:p14="http://schemas.microsoft.com/office/powerpoint/2010/main" val="3630933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59444"/>
          </a:xfrm>
        </p:spPr>
        <p:txBody>
          <a:bodyPr>
            <a:normAutofit fontScale="90000"/>
          </a:bodyPr>
          <a:lstStyle/>
          <a:p>
            <a:r>
              <a:rPr lang="en-US" dirty="0"/>
              <a:t>Review: Water for Remote Job Sites</a:t>
            </a:r>
          </a:p>
        </p:txBody>
      </p:sp>
      <p:sp>
        <p:nvSpPr>
          <p:cNvPr id="4" name="Content Placeholder 3"/>
          <p:cNvSpPr>
            <a:spLocks noGrp="1"/>
          </p:cNvSpPr>
          <p:nvPr>
            <p:ph sz="half" idx="2"/>
          </p:nvPr>
        </p:nvSpPr>
        <p:spPr>
          <a:xfrm>
            <a:off x="839788" y="1112704"/>
            <a:ext cx="8093900" cy="5537478"/>
          </a:xfrm>
        </p:spPr>
        <p:txBody>
          <a:bodyPr>
            <a:noAutofit/>
          </a:bodyPr>
          <a:lstStyle/>
          <a:p>
            <a:r>
              <a:rPr lang="en-US" dirty="0"/>
              <a:t>Sanitation</a:t>
            </a:r>
            <a:endParaRPr lang="en-US" dirty="0">
              <a:solidFill>
                <a:srgbClr val="FF0000"/>
              </a:solidFill>
            </a:endParaRPr>
          </a:p>
          <a:p>
            <a:pPr lvl="1"/>
            <a:r>
              <a:rPr lang="en-US" dirty="0"/>
              <a:t>Ensure water containers are clean and sanitary</a:t>
            </a:r>
          </a:p>
          <a:p>
            <a:pPr lvl="1"/>
            <a:r>
              <a:rPr lang="en-US" dirty="0"/>
              <a:t>Ensure water containers are filled at a sanitary location</a:t>
            </a:r>
          </a:p>
          <a:p>
            <a:pPr lvl="1"/>
            <a:r>
              <a:rPr lang="en-US" dirty="0"/>
              <a:t>Use disposable cups</a:t>
            </a:r>
          </a:p>
          <a:p>
            <a:pPr lvl="1"/>
            <a:r>
              <a:rPr lang="en-US" dirty="0"/>
              <a:t>Do not share cups and dispose properly</a:t>
            </a:r>
          </a:p>
          <a:p>
            <a:pPr lvl="1"/>
            <a:r>
              <a:rPr lang="en-US" dirty="0"/>
              <a:t>Do not open the cooler top to fill cups - Instead use the provided spigot</a:t>
            </a:r>
          </a:p>
          <a:p>
            <a:r>
              <a:rPr lang="en-US" dirty="0"/>
              <a:t>Use only pure and cool potable water</a:t>
            </a:r>
          </a:p>
          <a:p>
            <a:pPr lvl="1"/>
            <a:r>
              <a:rPr lang="en-US" dirty="0"/>
              <a:t>Do not use water from irrigation, sprinklers or fire systems</a:t>
            </a:r>
          </a:p>
          <a:p>
            <a:pPr lvl="1"/>
            <a:r>
              <a:rPr lang="en-US" dirty="0"/>
              <a:t>Do not use water from a garden hose (may contain contaminants and/or microbes)</a:t>
            </a:r>
          </a:p>
        </p:txBody>
      </p:sp>
      <p:sp>
        <p:nvSpPr>
          <p:cNvPr id="5" name="Text Placeholder 4"/>
          <p:cNvSpPr>
            <a:spLocks noGrp="1"/>
          </p:cNvSpPr>
          <p:nvPr>
            <p:ph type="body" sz="quarter" idx="3"/>
          </p:nvPr>
        </p:nvSpPr>
        <p:spPr>
          <a:xfrm>
            <a:off x="9002684" y="6159412"/>
            <a:ext cx="3034823" cy="252158"/>
          </a:xfrm>
        </p:spPr>
        <p:txBody>
          <a:bodyPr>
            <a:normAutofit fontScale="92500" lnSpcReduction="10000"/>
          </a:bodyPr>
          <a:lstStyle/>
          <a:p>
            <a:pPr algn="ctr"/>
            <a:r>
              <a:rPr lang="en-US" sz="1400" dirty="0"/>
              <a:t>Unacceptable water (Source: Cal OSHA)</a:t>
            </a:r>
          </a:p>
        </p:txBody>
      </p:sp>
      <p:pic>
        <p:nvPicPr>
          <p:cNvPr id="12" name="Content Placeholder 11" descr="Unacceptable water (Source: Cal OSHA)" title="Unacceptable water (Source: Cal OSHA)"/>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103562" y="694848"/>
            <a:ext cx="2833066" cy="5281803"/>
          </a:xfrm>
        </p:spPr>
      </p:pic>
    </p:spTree>
    <p:extLst>
      <p:ext uri="{BB962C8B-B14F-4D97-AF65-F5344CB8AC3E}">
        <p14:creationId xmlns:p14="http://schemas.microsoft.com/office/powerpoint/2010/main" val="2863481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Administrative Controls</a:t>
            </a:r>
          </a:p>
        </p:txBody>
      </p:sp>
      <p:sp>
        <p:nvSpPr>
          <p:cNvPr id="3" name="Text Placeholder 2"/>
          <p:cNvSpPr>
            <a:spLocks noGrp="1"/>
          </p:cNvSpPr>
          <p:nvPr>
            <p:ph type="body" idx="1"/>
          </p:nvPr>
        </p:nvSpPr>
        <p:spPr>
          <a:xfrm>
            <a:off x="1090671" y="1681163"/>
            <a:ext cx="4704202" cy="1075012"/>
          </a:xfrm>
        </p:spPr>
        <p:txBody>
          <a:bodyPr>
            <a:normAutofit lnSpcReduction="10000"/>
          </a:bodyPr>
          <a:lstStyle/>
          <a:p>
            <a:pPr algn="ctr"/>
            <a:r>
              <a:rPr lang="en-US" dirty="0"/>
              <a:t>Adjust work schedule to have heavy physical exertion at cooler times of day (Clipart)</a:t>
            </a:r>
          </a:p>
        </p:txBody>
      </p:sp>
      <p:pic>
        <p:nvPicPr>
          <p:cNvPr id="7" name="Content Placeholder 6" descr="Adjust work schedule to have heavy physical exertion at cooler times of day (Clipart)&#10;" title="Adjust work schedule to have heavy physical exertion at cooler times of day (Clipar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827487" y="2954481"/>
            <a:ext cx="3182388" cy="3182388"/>
          </a:xfrm>
        </p:spPr>
      </p:pic>
      <p:sp>
        <p:nvSpPr>
          <p:cNvPr id="5" name="Text Placeholder 4"/>
          <p:cNvSpPr>
            <a:spLocks noGrp="1"/>
          </p:cNvSpPr>
          <p:nvPr>
            <p:ph type="body" sz="quarter" idx="3"/>
          </p:nvPr>
        </p:nvSpPr>
        <p:spPr>
          <a:xfrm>
            <a:off x="6172200" y="2056231"/>
            <a:ext cx="5183188" cy="823912"/>
          </a:xfrm>
        </p:spPr>
        <p:txBody>
          <a:bodyPr/>
          <a:lstStyle/>
          <a:p>
            <a:pPr algn="ctr"/>
            <a:r>
              <a:rPr lang="en-US" dirty="0"/>
              <a:t>Rest in shade (OSHA)</a:t>
            </a:r>
          </a:p>
        </p:txBody>
      </p:sp>
      <p:pic>
        <p:nvPicPr>
          <p:cNvPr id="8" name="Content Placeholder 7" descr="Rest in shade (OSHA)&#10;" title="Rest in shade (OSHA)"/>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rot="5400000">
            <a:off x="7135570" y="1813882"/>
            <a:ext cx="3256446" cy="5763155"/>
          </a:xfrm>
        </p:spPr>
      </p:pic>
    </p:spTree>
    <p:extLst>
      <p:ext uri="{BB962C8B-B14F-4D97-AF65-F5344CB8AC3E}">
        <p14:creationId xmlns:p14="http://schemas.microsoft.com/office/powerpoint/2010/main" val="319782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Administrative Controls 6 - 11</a:t>
            </a:r>
          </a:p>
        </p:txBody>
      </p:sp>
      <p:sp>
        <p:nvSpPr>
          <p:cNvPr id="4" name="Content Placeholder 3"/>
          <p:cNvSpPr>
            <a:spLocks noGrp="1"/>
          </p:cNvSpPr>
          <p:nvPr>
            <p:ph sz="half" idx="2"/>
          </p:nvPr>
        </p:nvSpPr>
        <p:spPr>
          <a:xfrm>
            <a:off x="1182255" y="1394690"/>
            <a:ext cx="10677235" cy="5200073"/>
          </a:xfrm>
        </p:spPr>
        <p:txBody>
          <a:bodyPr>
            <a:noAutofit/>
          </a:bodyPr>
          <a:lstStyle/>
          <a:p>
            <a:pPr marL="514350" lvl="0" indent="-514350">
              <a:buFont typeface="+mj-lt"/>
              <a:buAutoNum type="arabicPeriod" startAt="6"/>
            </a:pPr>
            <a:r>
              <a:rPr lang="en-US" sz="3000" dirty="0"/>
              <a:t>Give training on the recognition of the signs and symptoms of heat-induced illness and on heat-illness prevention strategies.</a:t>
            </a:r>
          </a:p>
          <a:p>
            <a:pPr marL="514350" lvl="0" indent="-514350">
              <a:buFont typeface="+mj-lt"/>
              <a:buAutoNum type="arabicPeriod" startAt="6"/>
            </a:pPr>
            <a:r>
              <a:rPr lang="en-US" sz="3000" dirty="0"/>
              <a:t>Provide alerts for extreme heat events or heat stress conditions and review of the heat-illness prevention strategies for the day.</a:t>
            </a:r>
          </a:p>
          <a:p>
            <a:pPr marL="514350" lvl="0" indent="-514350">
              <a:buFont typeface="+mj-lt"/>
              <a:buAutoNum type="arabicPeriod" startAt="6"/>
            </a:pPr>
            <a:r>
              <a:rPr lang="en-US" sz="3000" dirty="0"/>
              <a:t>Work in pairs (buddy system) and monitor each other for signs and symptoms of heat stress or illness. </a:t>
            </a:r>
          </a:p>
          <a:p>
            <a:pPr marL="514350" lvl="0" indent="-514350">
              <a:buFont typeface="+mj-lt"/>
              <a:buAutoNum type="arabicPeriod" startAt="6"/>
            </a:pPr>
            <a:r>
              <a:rPr lang="en-US" sz="3000" dirty="0"/>
              <a:t>Avoid caffeine and alcohol before and during work in heat.</a:t>
            </a:r>
          </a:p>
          <a:p>
            <a:pPr marL="514350" lvl="0" indent="-514350">
              <a:buFont typeface="+mj-lt"/>
              <a:buAutoNum type="arabicPeriod" startAt="6"/>
            </a:pPr>
            <a:r>
              <a:rPr lang="en-US" sz="3000" dirty="0"/>
              <a:t>Report illnesses or medical conditions that may put you at risk of heat stress (e.g., diarrhea, fever, infection, etc.)</a:t>
            </a:r>
          </a:p>
          <a:p>
            <a:pPr marL="514350" indent="-514350">
              <a:buFont typeface="+mj-lt"/>
              <a:buAutoNum type="arabicPeriod" startAt="6"/>
            </a:pPr>
            <a:r>
              <a:rPr lang="en-US" sz="3000" dirty="0"/>
              <a:t>Get medically screened for work in hot environments.</a:t>
            </a:r>
          </a:p>
        </p:txBody>
      </p:sp>
    </p:spTree>
    <p:extLst>
      <p:ext uri="{BB962C8B-B14F-4D97-AF65-F5344CB8AC3E}">
        <p14:creationId xmlns:p14="http://schemas.microsoft.com/office/powerpoint/2010/main" val="18001974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Protective Clothing and Equipment Controls</a:t>
            </a:r>
          </a:p>
        </p:txBody>
      </p:sp>
      <p:sp>
        <p:nvSpPr>
          <p:cNvPr id="4" name="Content Placeholder 3"/>
          <p:cNvSpPr>
            <a:spLocks noGrp="1"/>
          </p:cNvSpPr>
          <p:nvPr>
            <p:ph sz="half" idx="2"/>
          </p:nvPr>
        </p:nvSpPr>
        <p:spPr>
          <a:xfrm>
            <a:off x="988291" y="1219200"/>
            <a:ext cx="10871199" cy="5375563"/>
          </a:xfrm>
        </p:spPr>
        <p:txBody>
          <a:bodyPr>
            <a:noAutofit/>
          </a:bodyPr>
          <a:lstStyle/>
          <a:p>
            <a:pPr marL="514350" lvl="0" indent="-514350">
              <a:buFont typeface="+mj-lt"/>
              <a:buAutoNum type="arabicPeriod"/>
            </a:pPr>
            <a:r>
              <a:rPr lang="en-US" dirty="0"/>
              <a:t>Wear clothing designed to keep the body cool, such as air, cooled fluid or ice-cooled conditioned clothing.</a:t>
            </a:r>
          </a:p>
          <a:p>
            <a:pPr marL="514350" lvl="0" indent="-514350">
              <a:buFont typeface="+mj-lt"/>
              <a:buAutoNum type="arabicPeriod"/>
            </a:pPr>
            <a:r>
              <a:rPr lang="en-US" dirty="0"/>
              <a:t>Wear reflective clothing to reduce radiant heat loading from the sun or hot surfaces radiating heat.</a:t>
            </a:r>
          </a:p>
          <a:p>
            <a:pPr marL="514350" lvl="0" indent="-514350">
              <a:buFont typeface="+mj-lt"/>
              <a:buAutoNum type="arabicPeriod"/>
            </a:pPr>
            <a:r>
              <a:rPr lang="en-US" dirty="0"/>
              <a:t>If air temperatures are below 95 </a:t>
            </a:r>
            <a:r>
              <a:rPr lang="en-US" dirty="0">
                <a:sym typeface="Symbol" panose="05050102010706020507" pitchFamily="18" charset="2"/>
              </a:rPr>
              <a:t></a:t>
            </a:r>
            <a:r>
              <a:rPr lang="en-US" dirty="0"/>
              <a:t>F and you are protected from radiant heat, then decrease clothing coverage or layers (when feasible) to increase evaporative cooling from skin.  </a:t>
            </a:r>
          </a:p>
          <a:p>
            <a:pPr marL="914400" lvl="2" indent="0">
              <a:buNone/>
            </a:pPr>
            <a:r>
              <a:rPr lang="en-US" sz="2200" b="1" dirty="0"/>
              <a:t>Caution: Do not remove clothing designed to protect you from chemical, mechanical or other hazards without a proper evaluation to address those hazards.</a:t>
            </a:r>
          </a:p>
          <a:p>
            <a:pPr marL="514350" indent="-514350">
              <a:buFont typeface="+mj-lt"/>
              <a:buAutoNum type="arabicPeriod"/>
            </a:pPr>
            <a:r>
              <a:rPr lang="en-US" dirty="0"/>
              <a:t>If air temperatures are above 95 </a:t>
            </a:r>
            <a:r>
              <a:rPr lang="en-US" dirty="0">
                <a:sym typeface="Symbol" panose="05050102010706020507" pitchFamily="18" charset="2"/>
              </a:rPr>
              <a:t></a:t>
            </a:r>
            <a:r>
              <a:rPr lang="en-US" dirty="0"/>
              <a:t>F, then increase clothing coverage to reduce air speed across skin, which can help reduce convective heat transfer from air to skin.</a:t>
            </a:r>
            <a:endParaRPr lang="en-US" sz="3000" dirty="0"/>
          </a:p>
        </p:txBody>
      </p:sp>
    </p:spTree>
    <p:extLst>
      <p:ext uri="{BB962C8B-B14F-4D97-AF65-F5344CB8AC3E}">
        <p14:creationId xmlns:p14="http://schemas.microsoft.com/office/powerpoint/2010/main" val="17615246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Protective Clothing Controls</a:t>
            </a:r>
          </a:p>
        </p:txBody>
      </p:sp>
      <p:sp>
        <p:nvSpPr>
          <p:cNvPr id="3" name="Text Placeholder 2"/>
          <p:cNvSpPr>
            <a:spLocks noGrp="1"/>
          </p:cNvSpPr>
          <p:nvPr>
            <p:ph type="body" idx="1"/>
          </p:nvPr>
        </p:nvSpPr>
        <p:spPr/>
        <p:txBody>
          <a:bodyPr/>
          <a:lstStyle/>
          <a:p>
            <a:pPr algn="ctr"/>
            <a:r>
              <a:rPr lang="en-US" dirty="0"/>
              <a:t>Ice vest (DOD)</a:t>
            </a:r>
          </a:p>
        </p:txBody>
      </p:sp>
      <p:pic>
        <p:nvPicPr>
          <p:cNvPr id="7" name="Content Placeholder 6" descr="Ice vest (DOD)&#10;" title="Ice vest (DOD)"/>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574967" y="2634250"/>
            <a:ext cx="3944484" cy="3648768"/>
          </a:xfrm>
        </p:spPr>
      </p:pic>
      <p:sp>
        <p:nvSpPr>
          <p:cNvPr id="5" name="Text Placeholder 4"/>
          <p:cNvSpPr>
            <a:spLocks noGrp="1"/>
          </p:cNvSpPr>
          <p:nvPr>
            <p:ph type="body" sz="quarter" idx="3"/>
          </p:nvPr>
        </p:nvSpPr>
        <p:spPr>
          <a:xfrm>
            <a:off x="6172200" y="1716968"/>
            <a:ext cx="5183188" cy="823912"/>
          </a:xfrm>
        </p:spPr>
        <p:txBody>
          <a:bodyPr/>
          <a:lstStyle/>
          <a:p>
            <a:pPr algn="ctr"/>
            <a:r>
              <a:rPr lang="en-US" dirty="0"/>
              <a:t>Light colored clothing (OSHA)</a:t>
            </a:r>
          </a:p>
        </p:txBody>
      </p:sp>
      <p:pic>
        <p:nvPicPr>
          <p:cNvPr id="8" name="Content Placeholder 7" descr="Light colored clothing (OSHA)&#10;" title="Light colored clothing (OSHA)"/>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rot="5400000">
            <a:off x="6872320" y="1927228"/>
            <a:ext cx="3782948" cy="5062812"/>
          </a:xfrm>
        </p:spPr>
      </p:pic>
    </p:spTree>
    <p:extLst>
      <p:ext uri="{BB962C8B-B14F-4D97-AF65-F5344CB8AC3E}">
        <p14:creationId xmlns:p14="http://schemas.microsoft.com/office/powerpoint/2010/main" val="3852146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OSHA Video on Heat Stress"/>
          <p:cNvSpPr>
            <a:spLocks noGrp="1"/>
          </p:cNvSpPr>
          <p:nvPr>
            <p:ph type="title"/>
          </p:nvPr>
        </p:nvSpPr>
        <p:spPr/>
        <p:txBody>
          <a:bodyPr/>
          <a:lstStyle/>
          <a:p>
            <a:r>
              <a:rPr lang="en-US" dirty="0" err="1"/>
              <a:t>CalOSHA</a:t>
            </a:r>
            <a:r>
              <a:rPr lang="en-US" dirty="0"/>
              <a:t> Video on Heat Stress</a:t>
            </a:r>
          </a:p>
        </p:txBody>
      </p:sp>
      <p:sp>
        <p:nvSpPr>
          <p:cNvPr id="3" name="Content Placeholder 2"/>
          <p:cNvSpPr>
            <a:spLocks noGrp="1"/>
          </p:cNvSpPr>
          <p:nvPr>
            <p:ph sz="half" idx="1"/>
          </p:nvPr>
        </p:nvSpPr>
        <p:spPr>
          <a:xfrm>
            <a:off x="838200" y="1690688"/>
            <a:ext cx="10171545" cy="1305502"/>
          </a:xfrm>
        </p:spPr>
        <p:txBody>
          <a:bodyPr>
            <a:normAutofit/>
          </a:bodyPr>
          <a:lstStyle/>
          <a:p>
            <a:pPr marL="0" indent="0">
              <a:buNone/>
            </a:pPr>
            <a:r>
              <a:rPr lang="en-US" dirty="0" err="1">
                <a:hlinkClick r:id="rId2" tooltip="CalOSHA Video on Heat Stress"/>
              </a:rPr>
              <a:t>CalOSHA</a:t>
            </a:r>
            <a:r>
              <a:rPr lang="en-US" dirty="0">
                <a:hlinkClick r:id="rId2" tooltip="CalOSHA Video on Heat Stress"/>
              </a:rPr>
              <a:t> Video on Heat Stress</a:t>
            </a:r>
            <a:endParaRPr lang="en-US" dirty="0"/>
          </a:p>
          <a:p>
            <a:pPr marL="0" indent="0">
              <a:buNone/>
            </a:pPr>
            <a:r>
              <a:rPr lang="en-US" dirty="0"/>
              <a:t>Water. Rest. Shade.</a:t>
            </a:r>
          </a:p>
        </p:txBody>
      </p:sp>
      <p:pic>
        <p:nvPicPr>
          <p:cNvPr id="7" name="Content Placeholder 6" descr="CalOSHA Video on Heat Stress" title="CalOSHA Video on Heat Stres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515402" y="3016251"/>
            <a:ext cx="5402036" cy="3036531"/>
          </a:xfrm>
        </p:spPr>
      </p:pic>
    </p:spTree>
    <p:extLst>
      <p:ext uri="{BB962C8B-B14F-4D97-AF65-F5344CB8AC3E}">
        <p14:creationId xmlns:p14="http://schemas.microsoft.com/office/powerpoint/2010/main" val="25014422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5:</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Preparing for medical emergencies</a:t>
            </a:r>
            <a:endParaRPr lang="en-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137300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Area Statistics</a:t>
            </a:r>
          </a:p>
        </p:txBody>
      </p:sp>
      <p:sp>
        <p:nvSpPr>
          <p:cNvPr id="3" name="Content Placeholder 2"/>
          <p:cNvSpPr>
            <a:spLocks noGrp="1"/>
          </p:cNvSpPr>
          <p:nvPr>
            <p:ph sz="half" idx="1"/>
          </p:nvPr>
        </p:nvSpPr>
        <p:spPr>
          <a:xfrm>
            <a:off x="838200" y="1285799"/>
            <a:ext cx="10663410" cy="1170963"/>
          </a:xfrm>
        </p:spPr>
        <p:txBody>
          <a:bodyPr/>
          <a:lstStyle/>
          <a:p>
            <a:r>
              <a:rPr lang="en-US" dirty="0"/>
              <a:t>Houston Heat related data, 2013- 2016</a:t>
            </a:r>
            <a:endParaRPr lang="en-US" dirty="0">
              <a:hlinkClick r:id="rId2"/>
            </a:endParaRPr>
          </a:p>
          <a:p>
            <a:r>
              <a:rPr lang="en-US" dirty="0">
                <a:hlinkClick r:id="rId2" tooltip="Houston Epidemiology Report"/>
              </a:rPr>
              <a:t>Houston Epidemiology Report</a:t>
            </a:r>
            <a:endParaRPr lang="en-US" dirty="0"/>
          </a:p>
          <a:p>
            <a:endParaRPr lang="en-US" dirty="0"/>
          </a:p>
        </p:txBody>
      </p:sp>
      <p:pic>
        <p:nvPicPr>
          <p:cNvPr id="6" name="Content Placeholder 5" descr="Houston Heat related data, 2013- 2016&#10;" title="Houston Heat related data, 2013- 201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79653" y="2776615"/>
            <a:ext cx="10719412" cy="3116149"/>
          </a:xfrm>
          <a:prstGeom prst="rect">
            <a:avLst/>
          </a:prstGeom>
        </p:spPr>
      </p:pic>
      <p:sp>
        <p:nvSpPr>
          <p:cNvPr id="5" name="Text Placeholder 4"/>
          <p:cNvSpPr>
            <a:spLocks noGrp="1"/>
          </p:cNvSpPr>
          <p:nvPr>
            <p:ph type="body" sz="quarter" idx="13"/>
          </p:nvPr>
        </p:nvSpPr>
        <p:spPr>
          <a:xfrm>
            <a:off x="3065061" y="6027701"/>
            <a:ext cx="4690814" cy="369831"/>
          </a:xfrm>
        </p:spPr>
        <p:txBody>
          <a:bodyPr>
            <a:noAutofit/>
          </a:bodyPr>
          <a:lstStyle/>
          <a:p>
            <a:pPr marL="0" indent="0">
              <a:buNone/>
            </a:pPr>
            <a:r>
              <a:rPr lang="en-US" sz="1800" dirty="0"/>
              <a:t>Source: Houston Health Department</a:t>
            </a:r>
          </a:p>
        </p:txBody>
      </p:sp>
    </p:spTree>
    <p:extLst>
      <p:ext uri="{BB962C8B-B14F-4D97-AF65-F5344CB8AC3E}">
        <p14:creationId xmlns:p14="http://schemas.microsoft.com/office/powerpoint/2010/main" val="37239275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Preparing for Medical Emergencies</a:t>
            </a:r>
          </a:p>
        </p:txBody>
      </p:sp>
      <p:sp>
        <p:nvSpPr>
          <p:cNvPr id="6" name="Content Placeholder 5"/>
          <p:cNvSpPr>
            <a:spLocks noGrp="1"/>
          </p:cNvSpPr>
          <p:nvPr>
            <p:ph sz="half" idx="2"/>
          </p:nvPr>
        </p:nvSpPr>
        <p:spPr>
          <a:xfrm>
            <a:off x="839789" y="1681163"/>
            <a:ext cx="7445568" cy="4797696"/>
          </a:xfrm>
        </p:spPr>
        <p:txBody>
          <a:bodyPr>
            <a:normAutofit/>
          </a:bodyPr>
          <a:lstStyle/>
          <a:p>
            <a:r>
              <a:rPr lang="en-US" dirty="0"/>
              <a:t>When workers are exposed to heat stress conditions, it is critical to ensure </a:t>
            </a:r>
            <a:r>
              <a:rPr lang="en-US" u="sng" dirty="0"/>
              <a:t>adequate supervision, first aid and medical services</a:t>
            </a:r>
            <a:r>
              <a:rPr lang="en-US" dirty="0"/>
              <a:t> are readily available in the event a worker suffers from a heat illness.  </a:t>
            </a:r>
          </a:p>
          <a:p>
            <a:r>
              <a:rPr lang="en-US" dirty="0"/>
              <a:t>This includes ensuring adequate </a:t>
            </a:r>
            <a:r>
              <a:rPr lang="en-US" u="sng" dirty="0"/>
              <a:t>first aid supplies are available and supervisors and workers are trained </a:t>
            </a:r>
            <a:r>
              <a:rPr lang="en-US" dirty="0"/>
              <a:t>on what to do if a co-worker suffers from a heat-related illness.</a:t>
            </a:r>
          </a:p>
        </p:txBody>
      </p:sp>
      <p:sp>
        <p:nvSpPr>
          <p:cNvPr id="7" name="Text Placeholder 6"/>
          <p:cNvSpPr>
            <a:spLocks noGrp="1"/>
          </p:cNvSpPr>
          <p:nvPr>
            <p:ph type="body" sz="quarter" idx="3"/>
          </p:nvPr>
        </p:nvSpPr>
        <p:spPr>
          <a:xfrm>
            <a:off x="8519530" y="1748069"/>
            <a:ext cx="3189250" cy="823912"/>
          </a:xfrm>
          <a:solidFill>
            <a:schemeClr val="accent6">
              <a:lumMod val="20000"/>
              <a:lumOff val="80000"/>
            </a:schemeClr>
          </a:solidFill>
        </p:spPr>
        <p:txBody>
          <a:bodyPr>
            <a:normAutofit/>
          </a:bodyPr>
          <a:lstStyle/>
          <a:p>
            <a:pPr algn="ctr"/>
            <a:r>
              <a:rPr lang="en-US" sz="3200" u="sng" dirty="0"/>
              <a:t>Preparation</a:t>
            </a:r>
          </a:p>
        </p:txBody>
      </p:sp>
      <p:sp>
        <p:nvSpPr>
          <p:cNvPr id="8" name="Content Placeholder 7"/>
          <p:cNvSpPr>
            <a:spLocks noGrp="1"/>
          </p:cNvSpPr>
          <p:nvPr>
            <p:ph sz="quarter" idx="4"/>
          </p:nvPr>
        </p:nvSpPr>
        <p:spPr>
          <a:xfrm>
            <a:off x="8519531" y="2588418"/>
            <a:ext cx="3189249" cy="2552294"/>
          </a:xfrm>
          <a:solidFill>
            <a:schemeClr val="accent6">
              <a:lumMod val="20000"/>
              <a:lumOff val="80000"/>
            </a:schemeClr>
          </a:solidFill>
        </p:spPr>
        <p:txBody>
          <a:bodyPr>
            <a:normAutofit fontScale="92500" lnSpcReduction="10000"/>
          </a:bodyPr>
          <a:lstStyle/>
          <a:p>
            <a:r>
              <a:rPr lang="en-US" dirty="0"/>
              <a:t>Supervision</a:t>
            </a:r>
          </a:p>
          <a:p>
            <a:r>
              <a:rPr lang="en-US" dirty="0"/>
              <a:t>Training</a:t>
            </a:r>
          </a:p>
          <a:p>
            <a:r>
              <a:rPr lang="en-US" dirty="0"/>
              <a:t>First aid supplies</a:t>
            </a:r>
          </a:p>
          <a:p>
            <a:r>
              <a:rPr lang="en-US" dirty="0"/>
              <a:t>First aid providers</a:t>
            </a:r>
          </a:p>
          <a:p>
            <a:r>
              <a:rPr lang="en-US" dirty="0"/>
              <a:t>Nearby medical services</a:t>
            </a:r>
          </a:p>
          <a:p>
            <a:endParaRPr lang="en-US" dirty="0"/>
          </a:p>
          <a:p>
            <a:endParaRPr lang="en-US" dirty="0"/>
          </a:p>
        </p:txBody>
      </p:sp>
    </p:spTree>
    <p:extLst>
      <p:ext uri="{BB962C8B-B14F-4D97-AF65-F5344CB8AC3E}">
        <p14:creationId xmlns:p14="http://schemas.microsoft.com/office/powerpoint/2010/main" val="17367170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irst aid (Clipart)&#10;" title="First aid (Clipart)"/>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9749927" y="4565441"/>
            <a:ext cx="2159306" cy="2170323"/>
          </a:xfrm>
        </p:spPr>
      </p:pic>
      <p:sp>
        <p:nvSpPr>
          <p:cNvPr id="2" name="Title 1"/>
          <p:cNvSpPr>
            <a:spLocks noGrp="1"/>
          </p:cNvSpPr>
          <p:nvPr>
            <p:ph type="title"/>
          </p:nvPr>
        </p:nvSpPr>
        <p:spPr/>
        <p:txBody>
          <a:bodyPr/>
          <a:lstStyle/>
          <a:p>
            <a:r>
              <a:rPr lang="en-US" b="1" dirty="0"/>
              <a:t>First Aid Supplies: Have On Hand</a:t>
            </a:r>
            <a:endParaRPr lang="en-US" dirty="0"/>
          </a:p>
        </p:txBody>
      </p:sp>
      <p:sp>
        <p:nvSpPr>
          <p:cNvPr id="4" name="Content Placeholder 3"/>
          <p:cNvSpPr>
            <a:spLocks noGrp="1"/>
          </p:cNvSpPr>
          <p:nvPr>
            <p:ph sz="half" idx="2"/>
          </p:nvPr>
        </p:nvSpPr>
        <p:spPr>
          <a:xfrm>
            <a:off x="579782" y="1690688"/>
            <a:ext cx="10775606" cy="4498975"/>
          </a:xfrm>
        </p:spPr>
        <p:txBody>
          <a:bodyPr>
            <a:noAutofit/>
          </a:bodyPr>
          <a:lstStyle/>
          <a:p>
            <a:pPr marL="514350" lvl="0" indent="-514350">
              <a:buFont typeface="+mj-lt"/>
              <a:buAutoNum type="arabicPeriod"/>
            </a:pPr>
            <a:r>
              <a:rPr lang="en-US" sz="3200" dirty="0"/>
              <a:t>Reliable oral thermometer for checking body temperature.</a:t>
            </a:r>
          </a:p>
          <a:p>
            <a:pPr marL="514350" lvl="0" indent="-514350">
              <a:buFont typeface="+mj-lt"/>
              <a:buAutoNum type="arabicPeriod"/>
            </a:pPr>
            <a:r>
              <a:rPr lang="en-US" sz="3200" dirty="0"/>
              <a:t>Reliable instrument or timer for checking heart rate.</a:t>
            </a:r>
          </a:p>
          <a:p>
            <a:pPr marL="514350" lvl="0" indent="-514350">
              <a:buFont typeface="+mj-lt"/>
              <a:buAutoNum type="arabicPeriod"/>
            </a:pPr>
            <a:r>
              <a:rPr lang="en-US" sz="3200" dirty="0"/>
              <a:t>Cool water or electrolyte replacement fluids.</a:t>
            </a:r>
          </a:p>
          <a:p>
            <a:pPr marL="514350" lvl="0" indent="-514350">
              <a:buFont typeface="+mj-lt"/>
              <a:buAutoNum type="arabicPeriod"/>
            </a:pPr>
            <a:r>
              <a:rPr lang="en-US" sz="3200" dirty="0"/>
              <a:t>Cold packs or ice packs for treatment of heat stroke.</a:t>
            </a:r>
          </a:p>
          <a:p>
            <a:pPr marL="514350" lvl="0" indent="-514350">
              <a:buFont typeface="+mj-lt"/>
              <a:buAutoNum type="arabicPeriod"/>
            </a:pPr>
            <a:r>
              <a:rPr lang="en-US" sz="3200" dirty="0"/>
              <a:t>Spray bottles with water or an available water source for treating heat stroke.</a:t>
            </a:r>
          </a:p>
        </p:txBody>
      </p:sp>
      <p:sp>
        <p:nvSpPr>
          <p:cNvPr id="5" name="Text Placeholder 4"/>
          <p:cNvSpPr>
            <a:spLocks noGrp="1"/>
          </p:cNvSpPr>
          <p:nvPr>
            <p:ph type="body" sz="quarter" idx="3"/>
          </p:nvPr>
        </p:nvSpPr>
        <p:spPr>
          <a:xfrm>
            <a:off x="6920413" y="6354916"/>
            <a:ext cx="2682594" cy="380848"/>
          </a:xfrm>
        </p:spPr>
        <p:txBody>
          <a:bodyPr>
            <a:normAutofit fontScale="92500" lnSpcReduction="10000"/>
          </a:bodyPr>
          <a:lstStyle/>
          <a:p>
            <a:pPr algn="ctr"/>
            <a:r>
              <a:rPr lang="en-US" dirty="0"/>
              <a:t>First aid (Clipart)</a:t>
            </a:r>
          </a:p>
        </p:txBody>
      </p:sp>
    </p:spTree>
    <p:extLst>
      <p:ext uri="{BB962C8B-B14F-4D97-AF65-F5344CB8AC3E}">
        <p14:creationId xmlns:p14="http://schemas.microsoft.com/office/powerpoint/2010/main" val="23099424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Aid Providers</a:t>
            </a:r>
          </a:p>
        </p:txBody>
      </p:sp>
      <p:sp>
        <p:nvSpPr>
          <p:cNvPr id="4" name="Content Placeholder 3"/>
          <p:cNvSpPr>
            <a:spLocks noGrp="1"/>
          </p:cNvSpPr>
          <p:nvPr>
            <p:ph sz="half" idx="2"/>
          </p:nvPr>
        </p:nvSpPr>
        <p:spPr>
          <a:xfrm>
            <a:off x="995905" y="1681163"/>
            <a:ext cx="6952172" cy="4862856"/>
          </a:xfrm>
        </p:spPr>
        <p:txBody>
          <a:bodyPr>
            <a:normAutofit/>
          </a:bodyPr>
          <a:lstStyle/>
          <a:p>
            <a:r>
              <a:rPr lang="en-US" sz="3200" dirty="0"/>
              <a:t>Each work site should have at least one person trained to administer first aid, with two or more preferred.  </a:t>
            </a:r>
          </a:p>
          <a:p>
            <a:r>
              <a:rPr lang="en-US" sz="3200" dirty="0"/>
              <a:t>The location, physical address and phone number of the nearest hospital or emergency medical services must be obtained prior to the beginning of work activities under hot conditions. </a:t>
            </a:r>
          </a:p>
        </p:txBody>
      </p:sp>
      <p:sp>
        <p:nvSpPr>
          <p:cNvPr id="5" name="Text Placeholder 4"/>
          <p:cNvSpPr>
            <a:spLocks noGrp="1"/>
          </p:cNvSpPr>
          <p:nvPr>
            <p:ph type="body" sz="quarter" idx="3"/>
          </p:nvPr>
        </p:nvSpPr>
        <p:spPr>
          <a:xfrm>
            <a:off x="8868342" y="5598730"/>
            <a:ext cx="2406513" cy="488988"/>
          </a:xfrm>
        </p:spPr>
        <p:txBody>
          <a:bodyPr/>
          <a:lstStyle/>
          <a:p>
            <a:pPr algn="ctr"/>
            <a:r>
              <a:rPr lang="en-US" dirty="0"/>
              <a:t>First aid (Clipart)</a:t>
            </a:r>
          </a:p>
        </p:txBody>
      </p:sp>
      <p:pic>
        <p:nvPicPr>
          <p:cNvPr id="3" name="Content Placeholder 2" descr="First aid (Clipart)&#10;" title="First aid (Clip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104194" y="2635976"/>
            <a:ext cx="3934811" cy="2962754"/>
          </a:xfrm>
        </p:spPr>
      </p:pic>
    </p:spTree>
    <p:extLst>
      <p:ext uri="{BB962C8B-B14F-4D97-AF65-F5344CB8AC3E}">
        <p14:creationId xmlns:p14="http://schemas.microsoft.com/office/powerpoint/2010/main" val="1579412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830487" cy="901815"/>
          </a:xfrm>
        </p:spPr>
        <p:txBody>
          <a:bodyPr/>
          <a:lstStyle/>
          <a:p>
            <a:r>
              <a:rPr lang="en-US" b="1" dirty="0"/>
              <a:t>Emergency Response Information</a:t>
            </a:r>
          </a:p>
        </p:txBody>
      </p:sp>
      <p:sp>
        <p:nvSpPr>
          <p:cNvPr id="4" name="Content Placeholder 3"/>
          <p:cNvSpPr>
            <a:spLocks noGrp="1"/>
          </p:cNvSpPr>
          <p:nvPr>
            <p:ph sz="half" idx="2"/>
          </p:nvPr>
        </p:nvSpPr>
        <p:spPr>
          <a:xfrm>
            <a:off x="627961" y="1266940"/>
            <a:ext cx="8337620" cy="5332165"/>
          </a:xfrm>
        </p:spPr>
        <p:txBody>
          <a:bodyPr>
            <a:normAutofit lnSpcReduction="10000"/>
          </a:bodyPr>
          <a:lstStyle/>
          <a:p>
            <a:pPr marL="0" indent="0">
              <a:buNone/>
            </a:pPr>
            <a:r>
              <a:rPr lang="en-US" dirty="0"/>
              <a:t>The following emergency response information must be obtained prior to the beginning of work activities.</a:t>
            </a:r>
          </a:p>
          <a:p>
            <a:pPr marL="514350" lvl="0" indent="-514350">
              <a:buFont typeface="+mj-lt"/>
              <a:buAutoNum type="arabicPeriod"/>
            </a:pPr>
            <a:r>
              <a:rPr lang="en-US" dirty="0"/>
              <a:t>Names, locations and phone numbers of all first aid trained supervisors or key personnel on site.</a:t>
            </a:r>
          </a:p>
          <a:p>
            <a:pPr marL="514350" lvl="0" indent="-514350">
              <a:buFont typeface="+mj-lt"/>
              <a:buAutoNum type="arabicPeriod"/>
            </a:pPr>
            <a:r>
              <a:rPr lang="en-US" dirty="0"/>
              <a:t>Phone numbers for on-site or local medical emergency services.</a:t>
            </a:r>
          </a:p>
          <a:p>
            <a:pPr marL="514350" lvl="0" indent="-514350">
              <a:buFont typeface="+mj-lt"/>
              <a:buAutoNum type="arabicPeriod"/>
            </a:pPr>
            <a:r>
              <a:rPr lang="en-US" dirty="0"/>
              <a:t>Address, phone number and directions from site to closest emergency medical services (e.g., hospital).</a:t>
            </a:r>
          </a:p>
          <a:p>
            <a:pPr marL="514350" lvl="0" indent="-514350">
              <a:buFont typeface="+mj-lt"/>
              <a:buAutoNum type="arabicPeriod"/>
            </a:pPr>
            <a:r>
              <a:rPr lang="en-US" dirty="0"/>
              <a:t>Physical address and detailed directions for emergency medical services.  If the site is a remote location, then check with emergency medical services to ensure they can find the location.  Some providers may require GPS coordinates.</a:t>
            </a:r>
          </a:p>
          <a:p>
            <a:endParaRPr lang="en-US" dirty="0"/>
          </a:p>
        </p:txBody>
      </p:sp>
      <p:sp>
        <p:nvSpPr>
          <p:cNvPr id="5" name="Text Placeholder 4"/>
          <p:cNvSpPr>
            <a:spLocks noGrp="1"/>
          </p:cNvSpPr>
          <p:nvPr>
            <p:ph type="body" sz="quarter" idx="3"/>
          </p:nvPr>
        </p:nvSpPr>
        <p:spPr>
          <a:xfrm>
            <a:off x="9222567" y="4461831"/>
            <a:ext cx="2663079" cy="409608"/>
          </a:xfrm>
        </p:spPr>
        <p:txBody>
          <a:bodyPr>
            <a:normAutofit/>
          </a:bodyPr>
          <a:lstStyle/>
          <a:p>
            <a:r>
              <a:rPr lang="en-US" sz="1800" dirty="0"/>
              <a:t>Map (Source Cal OSHA)</a:t>
            </a:r>
          </a:p>
        </p:txBody>
      </p:sp>
      <p:pic>
        <p:nvPicPr>
          <p:cNvPr id="3" name="Content Placeholder 2" descr="Map (Source Cal OSHA)&#10;" title="Map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rot="17211899">
            <a:off x="8589654" y="1112219"/>
            <a:ext cx="3473614" cy="2205469"/>
          </a:xfrm>
        </p:spPr>
      </p:pic>
    </p:spTree>
    <p:extLst>
      <p:ext uri="{BB962C8B-B14F-4D97-AF65-F5344CB8AC3E}">
        <p14:creationId xmlns:p14="http://schemas.microsoft.com/office/powerpoint/2010/main" val="31264592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7" y="403145"/>
            <a:ext cx="10515600" cy="1325563"/>
          </a:xfrm>
        </p:spPr>
        <p:txBody>
          <a:bodyPr>
            <a:noAutofit/>
          </a:bodyPr>
          <a:lstStyle/>
          <a:p>
            <a:r>
              <a:rPr lang="en-US" sz="4800" b="1" dirty="0"/>
              <a:t>Near the end… Anything to add?</a:t>
            </a:r>
          </a:p>
        </p:txBody>
      </p:sp>
      <p:sp>
        <p:nvSpPr>
          <p:cNvPr id="3" name="Content Placeholder 2"/>
          <p:cNvSpPr>
            <a:spLocks noGrp="1"/>
          </p:cNvSpPr>
          <p:nvPr>
            <p:ph sz="half" idx="1"/>
          </p:nvPr>
        </p:nvSpPr>
        <p:spPr>
          <a:xfrm>
            <a:off x="1088720" y="1825625"/>
            <a:ext cx="8644128" cy="435133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 name="Content Placeholder 9" descr="Clipart - Idee / &lt;strong&gt;idea&lt;/strong&g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076199" y="3009059"/>
            <a:ext cx="1761117" cy="1787936"/>
          </a:xfrm>
        </p:spPr>
      </p:pic>
      <p:sp>
        <p:nvSpPr>
          <p:cNvPr id="5" name="Footer Placeholder 1">
            <a:extLst>
              <a:ext uri="{FF2B5EF4-FFF2-40B4-BE49-F238E27FC236}">
                <a16:creationId xmlns:a16="http://schemas.microsoft.com/office/drawing/2014/main" id="{D2C13872-30E8-4154-9718-C1A0A4A0F233}"/>
              </a:ext>
            </a:extLst>
          </p:cNvPr>
          <p:cNvSpPr>
            <a:spLocks noGrp="1"/>
          </p:cNvSpPr>
          <p:nvPr>
            <p:ph type="ftr" sz="quarter" idx="11"/>
          </p:nvPr>
        </p:nvSpPr>
        <p:spPr>
          <a:xfrm>
            <a:off x="10010668" y="4796995"/>
            <a:ext cx="1950274" cy="365125"/>
          </a:xfrm>
        </p:spPr>
        <p:txBody>
          <a:bodyPr/>
          <a:lstStyle/>
          <a:p>
            <a:pPr algn="l"/>
            <a:r>
              <a:rPr lang="en-US" sz="1800" dirty="0">
                <a:solidFill>
                  <a:schemeClr val="tx1"/>
                </a:solidFill>
              </a:rPr>
              <a:t>Light bulb clip art</a:t>
            </a:r>
          </a:p>
        </p:txBody>
      </p:sp>
    </p:spTree>
    <p:extLst>
      <p:ext uri="{BB962C8B-B14F-4D97-AF65-F5344CB8AC3E}">
        <p14:creationId xmlns:p14="http://schemas.microsoft.com/office/powerpoint/2010/main" val="18365866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215058"/>
            <a:ext cx="10515600" cy="682279"/>
          </a:xfrm>
        </p:spPr>
        <p:txBody>
          <a:bodyPr>
            <a:noAutofit/>
          </a:bodyPr>
          <a:lstStyle/>
          <a:p>
            <a:r>
              <a:rPr lang="en-US" sz="4800" b="1" dirty="0"/>
              <a:t>Review of Learning Objectives</a:t>
            </a:r>
          </a:p>
        </p:txBody>
      </p:sp>
      <p:sp>
        <p:nvSpPr>
          <p:cNvPr id="5" name="Content Placeholder 4"/>
          <p:cNvSpPr>
            <a:spLocks noGrp="1"/>
          </p:cNvSpPr>
          <p:nvPr>
            <p:ph idx="1"/>
          </p:nvPr>
        </p:nvSpPr>
        <p:spPr>
          <a:xfrm>
            <a:off x="733926" y="1096842"/>
            <a:ext cx="10953769" cy="4630796"/>
          </a:xfrm>
        </p:spPr>
        <p:txBody>
          <a:bodyPr>
            <a:noAutofit/>
          </a:bodyPr>
          <a:lstStyle/>
          <a:p>
            <a:pPr marL="796925" lvl="1" indent="-514350">
              <a:buFont typeface="+mj-lt"/>
              <a:buAutoNum type="arabicPeriod"/>
            </a:pPr>
            <a:r>
              <a:rPr lang="en-US" sz="2800" dirty="0"/>
              <a:t>Discuss why heat-illness prevention is important</a:t>
            </a:r>
          </a:p>
          <a:p>
            <a:pPr marL="796925" lvl="1" indent="-514350">
              <a:buFont typeface="+mj-lt"/>
              <a:buAutoNum type="arabicPeriod"/>
            </a:pPr>
            <a:r>
              <a:rPr lang="en-US" sz="2800" dirty="0"/>
              <a:t>Know cause, prevention and first aid for heat illnesses</a:t>
            </a:r>
          </a:p>
          <a:p>
            <a:pPr marL="796925" lvl="1" indent="-514350">
              <a:buFont typeface="+mj-lt"/>
              <a:buAutoNum type="arabicPeriod"/>
            </a:pPr>
            <a:r>
              <a:rPr lang="en-US" sz="2800" dirty="0"/>
              <a:t>Understand the approach for heat-illness prevention</a:t>
            </a:r>
          </a:p>
          <a:p>
            <a:pPr marL="1082675" lvl="2" indent="-342900"/>
            <a:r>
              <a:rPr lang="en-US" sz="2400" dirty="0"/>
              <a:t>Train workers and supervisors on prevention strategies and to recognize signs and symptoms of heat-related illnesses</a:t>
            </a:r>
          </a:p>
          <a:p>
            <a:pPr marL="1082675" lvl="2" indent="-342900"/>
            <a:r>
              <a:rPr lang="en-US" sz="2400" dirty="0"/>
              <a:t>Monitor weather and workplace conditions</a:t>
            </a:r>
          </a:p>
          <a:p>
            <a:pPr marL="1082675" lvl="2" indent="-342900"/>
            <a:r>
              <a:rPr lang="en-US" sz="2400" dirty="0"/>
              <a:t>Assess heat-related hazards</a:t>
            </a:r>
          </a:p>
          <a:p>
            <a:pPr marL="1082675" lvl="2" indent="-342900"/>
            <a:r>
              <a:rPr lang="en-US" sz="2400" dirty="0"/>
              <a:t>Implement appropriate prevention strategies and controls</a:t>
            </a:r>
          </a:p>
          <a:p>
            <a:pPr marL="1082675" lvl="2" indent="-342900"/>
            <a:r>
              <a:rPr lang="en-US" sz="2400" dirty="0"/>
              <a:t>Plan for heat-related medical emergencies</a:t>
            </a:r>
          </a:p>
          <a:p>
            <a:pPr marL="796925" lvl="1" indent="-514350">
              <a:buFont typeface="+mj-lt"/>
              <a:buAutoNum type="arabicPeriod"/>
            </a:pPr>
            <a:r>
              <a:rPr lang="en-US" sz="2800" dirty="0"/>
              <a:t>Understand how physiological monitoring can be used to help prevent heat-related illnesses</a:t>
            </a:r>
          </a:p>
        </p:txBody>
      </p:sp>
    </p:spTree>
    <p:extLst>
      <p:ext uri="{BB962C8B-B14F-4D97-AF65-F5344CB8AC3E}">
        <p14:creationId xmlns:p14="http://schemas.microsoft.com/office/powerpoint/2010/main" val="41871089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Post-Test and Complete Survey</a:t>
            </a:r>
          </a:p>
        </p:txBody>
      </p:sp>
      <p:sp>
        <p:nvSpPr>
          <p:cNvPr id="3" name="Content Placeholder 2"/>
          <p:cNvSpPr>
            <a:spLocks noGrp="1"/>
          </p:cNvSpPr>
          <p:nvPr>
            <p:ph sz="half" idx="1"/>
          </p:nvPr>
        </p:nvSpPr>
        <p:spPr>
          <a:xfrm>
            <a:off x="838199" y="1690688"/>
            <a:ext cx="6113443" cy="4486275"/>
          </a:xfrm>
        </p:spPr>
        <p:txBody>
          <a:bodyPr>
            <a:normAutofit/>
          </a:bodyPr>
          <a:lstStyle/>
          <a:p>
            <a:r>
              <a:rPr lang="en-US" sz="3200" dirty="0"/>
              <a:t>The post-test and survey helps us determine if we did a good job or need to make improvements in certain areas.</a:t>
            </a:r>
          </a:p>
          <a:p>
            <a:endParaRPr lang="en-US" sz="3200" dirty="0"/>
          </a:p>
          <a:p>
            <a:pPr marL="0" indent="0" algn="ctr">
              <a:buNone/>
            </a:pPr>
            <a:r>
              <a:rPr lang="en-US" sz="4800" dirty="0"/>
              <a:t>THANK YOU!</a:t>
            </a:r>
          </a:p>
          <a:p>
            <a:pPr marL="0" indent="0" algn="ctr">
              <a:buNone/>
            </a:pPr>
            <a:r>
              <a:rPr lang="en-US" sz="4800" dirty="0"/>
              <a:t>BE SAFE!</a:t>
            </a:r>
          </a:p>
        </p:txBody>
      </p:sp>
      <p:pic>
        <p:nvPicPr>
          <p:cNvPr id="6" name="Content Placeholder 5" descr="Test (Clipart)&#10;" title="Test (Clipar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567" t="1560" r="1449"/>
          <a:stretch/>
        </p:blipFill>
        <p:spPr>
          <a:xfrm>
            <a:off x="7480452" y="1972019"/>
            <a:ext cx="4296579" cy="3734718"/>
          </a:xfrm>
        </p:spPr>
      </p:pic>
      <p:sp>
        <p:nvSpPr>
          <p:cNvPr id="5" name="Text Placeholder 4"/>
          <p:cNvSpPr>
            <a:spLocks noGrp="1"/>
          </p:cNvSpPr>
          <p:nvPr>
            <p:ph type="body" sz="quarter" idx="13"/>
          </p:nvPr>
        </p:nvSpPr>
        <p:spPr>
          <a:xfrm>
            <a:off x="8174369" y="5767759"/>
            <a:ext cx="2903538" cy="322263"/>
          </a:xfrm>
        </p:spPr>
        <p:txBody>
          <a:bodyPr>
            <a:normAutofit fontScale="70000" lnSpcReduction="20000"/>
          </a:bodyPr>
          <a:lstStyle/>
          <a:p>
            <a:pPr marL="0" indent="0" algn="ctr">
              <a:buNone/>
            </a:pPr>
            <a:r>
              <a:rPr lang="en-US" dirty="0"/>
              <a:t>Test (Clipart)</a:t>
            </a:r>
          </a:p>
        </p:txBody>
      </p:sp>
    </p:spTree>
    <p:extLst>
      <p:ext uri="{BB962C8B-B14F-4D97-AF65-F5344CB8AC3E}">
        <p14:creationId xmlns:p14="http://schemas.microsoft.com/office/powerpoint/2010/main" val="101485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5861</Words>
  <Application>Microsoft Office PowerPoint</Application>
  <PresentationFormat>Widescreen</PresentationFormat>
  <Paragraphs>651</Paragraphs>
  <Slides>96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Calibri Light</vt:lpstr>
      <vt:lpstr>Symbol</vt:lpstr>
      <vt:lpstr>Times New Roman</vt:lpstr>
      <vt:lpstr>Office Theme</vt:lpstr>
      <vt:lpstr>Heat-Illness Prevention</vt:lpstr>
      <vt:lpstr>Photo Sources</vt:lpstr>
      <vt:lpstr>Take Pre-Test</vt:lpstr>
      <vt:lpstr>Learning Objectives</vt:lpstr>
      <vt:lpstr>Section 1: Why is heat-illness prevention important?</vt:lpstr>
      <vt:lpstr>Class Discussion: Why is heat-illness prevention important?</vt:lpstr>
      <vt:lpstr>Heat-Illness Statistics</vt:lpstr>
      <vt:lpstr>Statistics for Texas</vt:lpstr>
      <vt:lpstr>Houston Area Statistics</vt:lpstr>
      <vt:lpstr>#1: The number one reason why we all need to look after each other on the job</vt:lpstr>
      <vt:lpstr>OSHA Video on Heat Stress</vt:lpstr>
      <vt:lpstr>Section 2: Heat-Illness Prevention Plan</vt:lpstr>
      <vt:lpstr>Elements Heat-Illness Prevention Plan</vt:lpstr>
      <vt:lpstr>Purpose and Scope</vt:lpstr>
      <vt:lpstr>Employee Training and Responsibilities</vt:lpstr>
      <vt:lpstr>Section 3: Training on Heat-Illness Prevention</vt:lpstr>
      <vt:lpstr>Risk Factors for Heat Stress Environmental risk factors</vt:lpstr>
      <vt:lpstr>Risk Factors for Heat Stress Work-related risk factors</vt:lpstr>
      <vt:lpstr>How the Body Handles Heat</vt:lpstr>
      <vt:lpstr>The importance of acclimatization</vt:lpstr>
      <vt:lpstr>Human body needs to acclimate to hot environments, typically 10-14 days</vt:lpstr>
      <vt:lpstr>When acclimated workers take an extended  break they need to re-acclimate</vt:lpstr>
      <vt:lpstr>The importance of consuming water throughout the work shift</vt:lpstr>
      <vt:lpstr>Too much water intake can be dangerous </vt:lpstr>
      <vt:lpstr>Physiological monitoring for dehydration may be necessary under extreme conditions</vt:lpstr>
      <vt:lpstr>Monitoring Body Weight</vt:lpstr>
      <vt:lpstr>Monitoring Urine Color</vt:lpstr>
      <vt:lpstr>Importance of frequent rest breaks and shade</vt:lpstr>
      <vt:lpstr>NIOSH Investigation: Construction Laborer KY FACE #03KY053 </vt:lpstr>
      <vt:lpstr>He suffered from heat stroke</vt:lpstr>
      <vt:lpstr>NIOSH Recommendations</vt:lpstr>
      <vt:lpstr>Heat-Related Illnesses</vt:lpstr>
      <vt:lpstr>Progression of Heat-Related Illnesses (Source: NIOSH)</vt:lpstr>
      <vt:lpstr>Heat Rash: Cause and Prevention</vt:lpstr>
      <vt:lpstr>Heat Rash: Signs &amp; Symptoms</vt:lpstr>
      <vt:lpstr>Heat Rash: First Aid Treatment</vt:lpstr>
      <vt:lpstr>Heat Rash: Reporting</vt:lpstr>
      <vt:lpstr>Heat Cramps: Cause and Prevention</vt:lpstr>
      <vt:lpstr>Heat Cramps: Signs &amp; Symptoms</vt:lpstr>
      <vt:lpstr>Heat Cramps: First Aid Treatment</vt:lpstr>
      <vt:lpstr>Heat Cramps: Reporting</vt:lpstr>
      <vt:lpstr>Heat Syncope: Cause and Prevention</vt:lpstr>
      <vt:lpstr>Heat Syncope: Signs &amp; Symptoms</vt:lpstr>
      <vt:lpstr>Heat Syncope: First Aid Treatment</vt:lpstr>
      <vt:lpstr>Heat Syncope: Reporting</vt:lpstr>
      <vt:lpstr>Heat Exhaustion: Cause and Prevention</vt:lpstr>
      <vt:lpstr>Heat Exhaustion: Signs &amp; Symptoms</vt:lpstr>
      <vt:lpstr>Heat Exhaustion: First Aid Treatment</vt:lpstr>
      <vt:lpstr>Heat Exhaustion: Reporting</vt:lpstr>
      <vt:lpstr>Heat Stroke: Cause and Prevention</vt:lpstr>
      <vt:lpstr>Heat Stroke: Signs &amp; Symptoms</vt:lpstr>
      <vt:lpstr>Heat Stroke: First Aid Treatment</vt:lpstr>
      <vt:lpstr>First Aid Treatment for Heat Stroke</vt:lpstr>
      <vt:lpstr>Heat Stroke: Reporting</vt:lpstr>
      <vt:lpstr>NIOSH Investigation: Landscaping FACE #02-MI-75-01 </vt:lpstr>
      <vt:lpstr>He suffered and died from heat stroke due to a multiple drug intoxication</vt:lpstr>
      <vt:lpstr>NIOSH Investigation Recommendations</vt:lpstr>
      <vt:lpstr>Rhabdomyolysis: Cause and Prevention</vt:lpstr>
      <vt:lpstr>Rhabdomyolysis: Signs &amp; Symptoms</vt:lpstr>
      <vt:lpstr>Rhabdomyolysis : First Aid Treatment</vt:lpstr>
      <vt:lpstr>Rhabdomyolysis: Reporting</vt:lpstr>
      <vt:lpstr>Section 4: Heat-illness prevention strategies</vt:lpstr>
      <vt:lpstr>Heat-illness prevention strategies</vt:lpstr>
      <vt:lpstr>When Risk Level is High Incorporate Physiological Monitoring</vt:lpstr>
      <vt:lpstr>Oral temperature</vt:lpstr>
      <vt:lpstr>Oral Body Temperature</vt:lpstr>
      <vt:lpstr>Oral Body Temperature Measurement</vt:lpstr>
      <vt:lpstr>Oral Temperature Warning Levels</vt:lpstr>
      <vt:lpstr>Table 13. Collection and Interpretation of Oral Temperatures</vt:lpstr>
      <vt:lpstr>Methods for Collecting Pulse Rate</vt:lpstr>
      <vt:lpstr>Manually Counting Pulse Rate</vt:lpstr>
      <vt:lpstr>Heart Rate Recovery</vt:lpstr>
      <vt:lpstr>General Guidelines for Heart Rate Recovery</vt:lpstr>
      <vt:lpstr>Table 14. Collection and Interpretation of Pulse Rates</vt:lpstr>
      <vt:lpstr>Caution: Heart Rate Recovery</vt:lpstr>
      <vt:lpstr>Class Exercise #1  Body Temperature and Heart Rate Recovery</vt:lpstr>
      <vt:lpstr>Class Exercise #1  What is your assessment for each worker? Can they return to normal duties?</vt:lpstr>
      <vt:lpstr>Hierarchy of Controls – a combination of several is always recommended</vt:lpstr>
      <vt:lpstr>Engineering Controls</vt:lpstr>
      <vt:lpstr>Examples of Engineering Controls</vt:lpstr>
      <vt:lpstr>Administrative Controls 1 - 5</vt:lpstr>
      <vt:lpstr>Water for Remote Job Sites</vt:lpstr>
      <vt:lpstr>Review: Water for Remote Job Sites</vt:lpstr>
      <vt:lpstr>Examples of Administrative Controls</vt:lpstr>
      <vt:lpstr>Administrative Controls 6 - 11</vt:lpstr>
      <vt:lpstr>Protective Clothing and Equipment Controls</vt:lpstr>
      <vt:lpstr>Examples of Protective Clothing Controls</vt:lpstr>
      <vt:lpstr>CalOSHA Video on Heat Stress</vt:lpstr>
      <vt:lpstr>Section 5: Preparing for medical emergencies</vt:lpstr>
      <vt:lpstr>Preparing for Medical Emergencies</vt:lpstr>
      <vt:lpstr>First Aid Supplies: Have On Hand</vt:lpstr>
      <vt:lpstr>First Aid Providers</vt:lpstr>
      <vt:lpstr>Emergency Response Information</vt:lpstr>
      <vt:lpstr>Near the end… Anything to add?</vt:lpstr>
      <vt:lpstr>Review of Learning Objectives</vt:lpstr>
      <vt:lpstr>Take Post-Test and Complete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2021-07-08T13:05:31Z</dcterms:created>
  <dcterms:modified xsi:type="dcterms:W3CDTF">2021-07-08T13:07:40Z</dcterms:modified>
</cp:coreProperties>
</file>