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handoutMasterIdLst>
    <p:handoutMasterId r:id="rId22"/>
  </p:handoutMasterIdLst>
  <p:sldIdLst>
    <p:sldId id="257" r:id="rId2"/>
    <p:sldId id="549" r:id="rId3"/>
    <p:sldId id="439" r:id="rId4"/>
    <p:sldId id="551" r:id="rId5"/>
    <p:sldId id="552" r:id="rId6"/>
    <p:sldId id="553" r:id="rId7"/>
    <p:sldId id="565" r:id="rId8"/>
    <p:sldId id="554" r:id="rId9"/>
    <p:sldId id="555" r:id="rId10"/>
    <p:sldId id="557" r:id="rId11"/>
    <p:sldId id="556" r:id="rId12"/>
    <p:sldId id="558" r:id="rId13"/>
    <p:sldId id="550" r:id="rId14"/>
    <p:sldId id="563" r:id="rId15"/>
    <p:sldId id="560" r:id="rId16"/>
    <p:sldId id="561" r:id="rId17"/>
    <p:sldId id="562" r:id="rId18"/>
    <p:sldId id="559" r:id="rId19"/>
    <p:sldId id="566"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CC"/>
    <a:srgbClr val="FF5050"/>
    <a:srgbClr val="FF66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88061" autoAdjust="0"/>
  </p:normalViewPr>
  <p:slideViewPr>
    <p:cSldViewPr snapToGrid="0">
      <p:cViewPr varScale="1">
        <p:scale>
          <a:sx n="57" d="100"/>
          <a:sy n="57" d="100"/>
        </p:scale>
        <p:origin x="1195" y="62"/>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100" d="100"/>
          <a:sy n="100" d="100"/>
        </p:scale>
        <p:origin x="193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834C5C-FD6C-4D58-91B2-11D29E4FD9D5}" type="doc">
      <dgm:prSet loTypeId="urn:microsoft.com/office/officeart/2005/8/layout/radial3" loCatId="cycle" qsTypeId="urn:microsoft.com/office/officeart/2005/8/quickstyle/simple1" qsCatId="simple" csTypeId="urn:microsoft.com/office/officeart/2005/8/colors/colorful4" csCatId="colorful" phldr="1"/>
      <dgm:spPr/>
      <dgm:t>
        <a:bodyPr/>
        <a:lstStyle/>
        <a:p>
          <a:endParaRPr lang="en-US"/>
        </a:p>
      </dgm:t>
    </dgm:pt>
    <dgm:pt modelId="{0A66DECE-CF07-4B02-8577-00B89F4D0037}">
      <dgm:prSet phldrT="[Text]" custT="1"/>
      <dgm:spPr/>
      <dgm:t>
        <a:bodyPr/>
        <a:lstStyle/>
        <a:p>
          <a:r>
            <a:rPr lang="en-US" sz="3200" dirty="0"/>
            <a:t>Learning</a:t>
          </a:r>
        </a:p>
      </dgm:t>
    </dgm:pt>
    <dgm:pt modelId="{13B64236-F478-4C4F-A405-5FF59EF11C80}" type="parTrans" cxnId="{C9B9E8D5-6C33-4CDB-97D1-797DC78E8586}">
      <dgm:prSet/>
      <dgm:spPr/>
      <dgm:t>
        <a:bodyPr/>
        <a:lstStyle/>
        <a:p>
          <a:endParaRPr lang="en-US" sz="1800"/>
        </a:p>
      </dgm:t>
    </dgm:pt>
    <dgm:pt modelId="{DD6293AE-1819-4FCD-AE2A-83BE46F752B8}" type="sibTrans" cxnId="{C9B9E8D5-6C33-4CDB-97D1-797DC78E8586}">
      <dgm:prSet/>
      <dgm:spPr/>
      <dgm:t>
        <a:bodyPr/>
        <a:lstStyle/>
        <a:p>
          <a:endParaRPr lang="en-US" sz="1800"/>
        </a:p>
      </dgm:t>
    </dgm:pt>
    <dgm:pt modelId="{16732199-1125-44AD-B548-30E58269DD26}">
      <dgm:prSet phldrT="[Text]" custT="1"/>
      <dgm:spPr/>
      <dgm:t>
        <a:bodyPr/>
        <a:lstStyle/>
        <a:p>
          <a:r>
            <a:rPr lang="en-US" sz="2400" dirty="0"/>
            <a:t>Watching</a:t>
          </a:r>
        </a:p>
      </dgm:t>
    </dgm:pt>
    <dgm:pt modelId="{2A7E598B-4DFC-4B1F-A13A-DB5530864388}" type="parTrans" cxnId="{5649C75A-B08A-41D3-AEE1-F9E35A5FEBEA}">
      <dgm:prSet/>
      <dgm:spPr/>
      <dgm:t>
        <a:bodyPr/>
        <a:lstStyle/>
        <a:p>
          <a:endParaRPr lang="en-US" sz="1800"/>
        </a:p>
      </dgm:t>
    </dgm:pt>
    <dgm:pt modelId="{1503E9FF-EDBF-43B2-866C-1F94149A1214}" type="sibTrans" cxnId="{5649C75A-B08A-41D3-AEE1-F9E35A5FEBEA}">
      <dgm:prSet/>
      <dgm:spPr/>
      <dgm:t>
        <a:bodyPr/>
        <a:lstStyle/>
        <a:p>
          <a:endParaRPr lang="en-US" sz="1800"/>
        </a:p>
      </dgm:t>
    </dgm:pt>
    <dgm:pt modelId="{615E3384-536B-4301-9DF5-63321E777503}">
      <dgm:prSet phldrT="[Text]" custT="1"/>
      <dgm:spPr/>
      <dgm:t>
        <a:bodyPr/>
        <a:lstStyle/>
        <a:p>
          <a:r>
            <a:rPr lang="en-US" sz="2400" dirty="0"/>
            <a:t>Listening</a:t>
          </a:r>
        </a:p>
      </dgm:t>
    </dgm:pt>
    <dgm:pt modelId="{AEEEFB3B-A443-45B5-92EA-69752E892863}" type="parTrans" cxnId="{AC2ED30F-5DBC-4D67-82B9-4B79331E52C5}">
      <dgm:prSet/>
      <dgm:spPr/>
      <dgm:t>
        <a:bodyPr/>
        <a:lstStyle/>
        <a:p>
          <a:endParaRPr lang="en-US" sz="1800"/>
        </a:p>
      </dgm:t>
    </dgm:pt>
    <dgm:pt modelId="{A5BB8B42-5E72-4B1D-A021-9B2BBC34E16F}" type="sibTrans" cxnId="{AC2ED30F-5DBC-4D67-82B9-4B79331E52C5}">
      <dgm:prSet/>
      <dgm:spPr/>
      <dgm:t>
        <a:bodyPr/>
        <a:lstStyle/>
        <a:p>
          <a:endParaRPr lang="en-US" sz="1800"/>
        </a:p>
      </dgm:t>
    </dgm:pt>
    <dgm:pt modelId="{F39D9D14-A805-495A-B47D-D28BCD4DB488}">
      <dgm:prSet phldrT="[Text]" custT="1"/>
      <dgm:spPr/>
      <dgm:t>
        <a:bodyPr/>
        <a:lstStyle/>
        <a:p>
          <a:r>
            <a:rPr lang="en-US" sz="2400" dirty="0"/>
            <a:t>Doing</a:t>
          </a:r>
        </a:p>
      </dgm:t>
    </dgm:pt>
    <dgm:pt modelId="{2BD39329-752B-431F-8614-36B1E96C809D}" type="parTrans" cxnId="{1B570F73-AF58-4DA1-AA2A-312D8DC8EE59}">
      <dgm:prSet/>
      <dgm:spPr/>
      <dgm:t>
        <a:bodyPr/>
        <a:lstStyle/>
        <a:p>
          <a:endParaRPr lang="en-US"/>
        </a:p>
      </dgm:t>
    </dgm:pt>
    <dgm:pt modelId="{8C50F66A-7692-4CD8-91D4-638A844B9729}" type="sibTrans" cxnId="{1B570F73-AF58-4DA1-AA2A-312D8DC8EE59}">
      <dgm:prSet/>
      <dgm:spPr/>
      <dgm:t>
        <a:bodyPr/>
        <a:lstStyle/>
        <a:p>
          <a:endParaRPr lang="en-US"/>
        </a:p>
      </dgm:t>
    </dgm:pt>
    <dgm:pt modelId="{ED184686-E80A-43A2-9053-928420F936FA}">
      <dgm:prSet phldrT="[Text]" custT="1"/>
      <dgm:spPr/>
      <dgm:t>
        <a:bodyPr/>
        <a:lstStyle/>
        <a:p>
          <a:r>
            <a:rPr lang="en-US" sz="2000" dirty="0"/>
            <a:t>Applying Experience</a:t>
          </a:r>
        </a:p>
      </dgm:t>
    </dgm:pt>
    <dgm:pt modelId="{823221DA-A40B-4FEA-9974-38CE8B4850DB}" type="parTrans" cxnId="{673E056E-6A37-4EED-B899-8A3B62244958}">
      <dgm:prSet/>
      <dgm:spPr/>
      <dgm:t>
        <a:bodyPr/>
        <a:lstStyle/>
        <a:p>
          <a:endParaRPr lang="en-US"/>
        </a:p>
      </dgm:t>
    </dgm:pt>
    <dgm:pt modelId="{C1413BEA-8089-4B4F-BD21-3740C00C111A}" type="sibTrans" cxnId="{673E056E-6A37-4EED-B899-8A3B62244958}">
      <dgm:prSet/>
      <dgm:spPr/>
      <dgm:t>
        <a:bodyPr/>
        <a:lstStyle/>
        <a:p>
          <a:endParaRPr lang="en-US"/>
        </a:p>
      </dgm:t>
    </dgm:pt>
    <dgm:pt modelId="{F0450A5B-30C3-4169-9510-39808D3F3F4B}">
      <dgm:prSet phldrT="[Text]" custT="1"/>
      <dgm:spPr/>
      <dgm:t>
        <a:bodyPr/>
        <a:lstStyle/>
        <a:p>
          <a:r>
            <a:rPr lang="en-US" sz="2400" dirty="0"/>
            <a:t>Touching</a:t>
          </a:r>
        </a:p>
      </dgm:t>
    </dgm:pt>
    <dgm:pt modelId="{A0F4BA30-67F0-49F5-8DCA-2FBF86C74A73}" type="sibTrans" cxnId="{2F373E39-BE34-432F-B4FC-E5098C348069}">
      <dgm:prSet/>
      <dgm:spPr/>
      <dgm:t>
        <a:bodyPr/>
        <a:lstStyle/>
        <a:p>
          <a:endParaRPr lang="en-US" sz="1800"/>
        </a:p>
      </dgm:t>
    </dgm:pt>
    <dgm:pt modelId="{2F5CE5D4-205B-4B31-BE99-C55ABED7830E}" type="parTrans" cxnId="{2F373E39-BE34-432F-B4FC-E5098C348069}">
      <dgm:prSet/>
      <dgm:spPr/>
      <dgm:t>
        <a:bodyPr/>
        <a:lstStyle/>
        <a:p>
          <a:endParaRPr lang="en-US" sz="1800"/>
        </a:p>
      </dgm:t>
    </dgm:pt>
    <dgm:pt modelId="{1ADEB9A6-4036-4626-8519-AE5AA6F0CD37}">
      <dgm:prSet phldrT="[Text]" custT="1"/>
      <dgm:spPr/>
      <dgm:t>
        <a:bodyPr/>
        <a:lstStyle/>
        <a:p>
          <a:r>
            <a:rPr lang="en-US" sz="2400" dirty="0"/>
            <a:t>Thinking</a:t>
          </a:r>
        </a:p>
      </dgm:t>
    </dgm:pt>
    <dgm:pt modelId="{AC42B8B7-425A-44F9-887C-5BA37053B3B5}" type="parTrans" cxnId="{A9738304-079C-4087-9319-F2072EE25017}">
      <dgm:prSet/>
      <dgm:spPr/>
      <dgm:t>
        <a:bodyPr/>
        <a:lstStyle/>
        <a:p>
          <a:endParaRPr lang="en-US"/>
        </a:p>
      </dgm:t>
    </dgm:pt>
    <dgm:pt modelId="{02E918CF-B4BE-4C53-9605-5D3787EE736A}" type="sibTrans" cxnId="{A9738304-079C-4087-9319-F2072EE25017}">
      <dgm:prSet/>
      <dgm:spPr/>
      <dgm:t>
        <a:bodyPr/>
        <a:lstStyle/>
        <a:p>
          <a:endParaRPr lang="en-US"/>
        </a:p>
      </dgm:t>
    </dgm:pt>
    <dgm:pt modelId="{A1075D3E-F9AE-4864-A482-6B78EA1E4779}" type="pres">
      <dgm:prSet presAssocID="{CA834C5C-FD6C-4D58-91B2-11D29E4FD9D5}" presName="composite" presStyleCnt="0">
        <dgm:presLayoutVars>
          <dgm:chMax val="1"/>
          <dgm:dir/>
          <dgm:resizeHandles val="exact"/>
        </dgm:presLayoutVars>
      </dgm:prSet>
      <dgm:spPr/>
      <dgm:t>
        <a:bodyPr/>
        <a:lstStyle/>
        <a:p>
          <a:endParaRPr lang="en-US"/>
        </a:p>
      </dgm:t>
    </dgm:pt>
    <dgm:pt modelId="{8189F7BE-CCD3-420C-81D7-116D8036171F}" type="pres">
      <dgm:prSet presAssocID="{CA834C5C-FD6C-4D58-91B2-11D29E4FD9D5}" presName="radial" presStyleCnt="0">
        <dgm:presLayoutVars>
          <dgm:animLvl val="ctr"/>
        </dgm:presLayoutVars>
      </dgm:prSet>
      <dgm:spPr/>
    </dgm:pt>
    <dgm:pt modelId="{21389C1B-D4DC-47FD-B814-BB4A1C246D6F}" type="pres">
      <dgm:prSet presAssocID="{0A66DECE-CF07-4B02-8577-00B89F4D0037}" presName="centerShape" presStyleLbl="vennNode1" presStyleIdx="0" presStyleCnt="7"/>
      <dgm:spPr/>
      <dgm:t>
        <a:bodyPr/>
        <a:lstStyle/>
        <a:p>
          <a:endParaRPr lang="en-US"/>
        </a:p>
      </dgm:t>
    </dgm:pt>
    <dgm:pt modelId="{C0DD8D09-FA9C-4AE7-9396-B3883DEB5CBA}" type="pres">
      <dgm:prSet presAssocID="{16732199-1125-44AD-B548-30E58269DD26}" presName="node" presStyleLbl="vennNode1" presStyleIdx="1" presStyleCnt="7" custScaleX="146967" custScaleY="144140">
        <dgm:presLayoutVars>
          <dgm:bulletEnabled val="1"/>
        </dgm:presLayoutVars>
      </dgm:prSet>
      <dgm:spPr/>
      <dgm:t>
        <a:bodyPr/>
        <a:lstStyle/>
        <a:p>
          <a:endParaRPr lang="en-US"/>
        </a:p>
      </dgm:t>
    </dgm:pt>
    <dgm:pt modelId="{E2C3E36F-A338-4E51-A0D8-A0474E4750DA}" type="pres">
      <dgm:prSet presAssocID="{615E3384-536B-4301-9DF5-63321E777503}" presName="node" presStyleLbl="vennNode1" presStyleIdx="2" presStyleCnt="7" custScaleX="136600" custScaleY="140319">
        <dgm:presLayoutVars>
          <dgm:bulletEnabled val="1"/>
        </dgm:presLayoutVars>
      </dgm:prSet>
      <dgm:spPr/>
      <dgm:t>
        <a:bodyPr/>
        <a:lstStyle/>
        <a:p>
          <a:endParaRPr lang="en-US"/>
        </a:p>
      </dgm:t>
    </dgm:pt>
    <dgm:pt modelId="{4352B964-501E-4843-8BA6-AF12E77FC8B5}" type="pres">
      <dgm:prSet presAssocID="{F0450A5B-30C3-4169-9510-39808D3F3F4B}" presName="node" presStyleLbl="vennNode1" presStyleIdx="3" presStyleCnt="7" custScaleX="140952" custScaleY="138485">
        <dgm:presLayoutVars>
          <dgm:bulletEnabled val="1"/>
        </dgm:presLayoutVars>
      </dgm:prSet>
      <dgm:spPr/>
      <dgm:t>
        <a:bodyPr/>
        <a:lstStyle/>
        <a:p>
          <a:endParaRPr lang="en-US"/>
        </a:p>
      </dgm:t>
    </dgm:pt>
    <dgm:pt modelId="{95061283-25FF-4EBF-9627-D294CBFB6B15}" type="pres">
      <dgm:prSet presAssocID="{F39D9D14-A805-495A-B47D-D28BCD4DB488}" presName="node" presStyleLbl="vennNode1" presStyleIdx="4" presStyleCnt="7" custScaleX="141747" custScaleY="142627">
        <dgm:presLayoutVars>
          <dgm:bulletEnabled val="1"/>
        </dgm:presLayoutVars>
      </dgm:prSet>
      <dgm:spPr/>
      <dgm:t>
        <a:bodyPr/>
        <a:lstStyle/>
        <a:p>
          <a:endParaRPr lang="en-US"/>
        </a:p>
      </dgm:t>
    </dgm:pt>
    <dgm:pt modelId="{C065246E-B9AD-4038-AFEF-8D067985F8BC}" type="pres">
      <dgm:prSet presAssocID="{ED184686-E80A-43A2-9053-928420F936FA}" presName="node" presStyleLbl="vennNode1" presStyleIdx="5" presStyleCnt="7" custScaleX="139146" custScaleY="140031">
        <dgm:presLayoutVars>
          <dgm:bulletEnabled val="1"/>
        </dgm:presLayoutVars>
      </dgm:prSet>
      <dgm:spPr/>
      <dgm:t>
        <a:bodyPr/>
        <a:lstStyle/>
        <a:p>
          <a:endParaRPr lang="en-US"/>
        </a:p>
      </dgm:t>
    </dgm:pt>
    <dgm:pt modelId="{232A8DE2-CFA6-4443-B582-C7E12D767DD6}" type="pres">
      <dgm:prSet presAssocID="{1ADEB9A6-4036-4626-8519-AE5AA6F0CD37}" presName="node" presStyleLbl="vennNode1" presStyleIdx="6" presStyleCnt="7" custScaleX="136187" custScaleY="137596">
        <dgm:presLayoutVars>
          <dgm:bulletEnabled val="1"/>
        </dgm:presLayoutVars>
      </dgm:prSet>
      <dgm:spPr/>
      <dgm:t>
        <a:bodyPr/>
        <a:lstStyle/>
        <a:p>
          <a:endParaRPr lang="en-US"/>
        </a:p>
      </dgm:t>
    </dgm:pt>
  </dgm:ptLst>
  <dgm:cxnLst>
    <dgm:cxn modelId="{1B570F73-AF58-4DA1-AA2A-312D8DC8EE59}" srcId="{0A66DECE-CF07-4B02-8577-00B89F4D0037}" destId="{F39D9D14-A805-495A-B47D-D28BCD4DB488}" srcOrd="3" destOrd="0" parTransId="{2BD39329-752B-431F-8614-36B1E96C809D}" sibTransId="{8C50F66A-7692-4CD8-91D4-638A844B9729}"/>
    <dgm:cxn modelId="{99B1D427-37AC-4952-83E7-D954B4EB6CEC}" type="presOf" srcId="{1ADEB9A6-4036-4626-8519-AE5AA6F0CD37}" destId="{232A8DE2-CFA6-4443-B582-C7E12D767DD6}" srcOrd="0" destOrd="0" presId="urn:microsoft.com/office/officeart/2005/8/layout/radial3"/>
    <dgm:cxn modelId="{57666846-3CF6-40FA-A210-1C3ED12BFE39}" type="presOf" srcId="{615E3384-536B-4301-9DF5-63321E777503}" destId="{E2C3E36F-A338-4E51-A0D8-A0474E4750DA}" srcOrd="0" destOrd="0" presId="urn:microsoft.com/office/officeart/2005/8/layout/radial3"/>
    <dgm:cxn modelId="{168BF9FD-8855-41B0-AE93-A06435D83A70}" type="presOf" srcId="{CA834C5C-FD6C-4D58-91B2-11D29E4FD9D5}" destId="{A1075D3E-F9AE-4864-A482-6B78EA1E4779}" srcOrd="0" destOrd="0" presId="urn:microsoft.com/office/officeart/2005/8/layout/radial3"/>
    <dgm:cxn modelId="{A9738304-079C-4087-9319-F2072EE25017}" srcId="{0A66DECE-CF07-4B02-8577-00B89F4D0037}" destId="{1ADEB9A6-4036-4626-8519-AE5AA6F0CD37}" srcOrd="5" destOrd="0" parTransId="{AC42B8B7-425A-44F9-887C-5BA37053B3B5}" sibTransId="{02E918CF-B4BE-4C53-9605-5D3787EE736A}"/>
    <dgm:cxn modelId="{13B8B4E7-B495-40A5-834C-CB449DABA987}" type="presOf" srcId="{F0450A5B-30C3-4169-9510-39808D3F3F4B}" destId="{4352B964-501E-4843-8BA6-AF12E77FC8B5}" srcOrd="0" destOrd="0" presId="urn:microsoft.com/office/officeart/2005/8/layout/radial3"/>
    <dgm:cxn modelId="{399D3503-4A88-4729-A1AA-83A3E3579E1F}" type="presOf" srcId="{16732199-1125-44AD-B548-30E58269DD26}" destId="{C0DD8D09-FA9C-4AE7-9396-B3883DEB5CBA}" srcOrd="0" destOrd="0" presId="urn:microsoft.com/office/officeart/2005/8/layout/radial3"/>
    <dgm:cxn modelId="{5649C75A-B08A-41D3-AEE1-F9E35A5FEBEA}" srcId="{0A66DECE-CF07-4B02-8577-00B89F4D0037}" destId="{16732199-1125-44AD-B548-30E58269DD26}" srcOrd="0" destOrd="0" parTransId="{2A7E598B-4DFC-4B1F-A13A-DB5530864388}" sibTransId="{1503E9FF-EDBF-43B2-866C-1F94149A1214}"/>
    <dgm:cxn modelId="{E3D25AF2-AC1E-42E8-BDFE-F097FCA51876}" type="presOf" srcId="{0A66DECE-CF07-4B02-8577-00B89F4D0037}" destId="{21389C1B-D4DC-47FD-B814-BB4A1C246D6F}" srcOrd="0" destOrd="0" presId="urn:microsoft.com/office/officeart/2005/8/layout/radial3"/>
    <dgm:cxn modelId="{90BB20C7-D553-43FA-8C76-DB8B7F1A0091}" type="presOf" srcId="{ED184686-E80A-43A2-9053-928420F936FA}" destId="{C065246E-B9AD-4038-AFEF-8D067985F8BC}" srcOrd="0" destOrd="0" presId="urn:microsoft.com/office/officeart/2005/8/layout/radial3"/>
    <dgm:cxn modelId="{860C5CA6-2EDD-4A80-866B-2153EF527888}" type="presOf" srcId="{F39D9D14-A805-495A-B47D-D28BCD4DB488}" destId="{95061283-25FF-4EBF-9627-D294CBFB6B15}" srcOrd="0" destOrd="0" presId="urn:microsoft.com/office/officeart/2005/8/layout/radial3"/>
    <dgm:cxn modelId="{2F373E39-BE34-432F-B4FC-E5098C348069}" srcId="{0A66DECE-CF07-4B02-8577-00B89F4D0037}" destId="{F0450A5B-30C3-4169-9510-39808D3F3F4B}" srcOrd="2" destOrd="0" parTransId="{2F5CE5D4-205B-4B31-BE99-C55ABED7830E}" sibTransId="{A0F4BA30-67F0-49F5-8DCA-2FBF86C74A73}"/>
    <dgm:cxn modelId="{AC2ED30F-5DBC-4D67-82B9-4B79331E52C5}" srcId="{0A66DECE-CF07-4B02-8577-00B89F4D0037}" destId="{615E3384-536B-4301-9DF5-63321E777503}" srcOrd="1" destOrd="0" parTransId="{AEEEFB3B-A443-45B5-92EA-69752E892863}" sibTransId="{A5BB8B42-5E72-4B1D-A021-9B2BBC34E16F}"/>
    <dgm:cxn modelId="{673E056E-6A37-4EED-B899-8A3B62244958}" srcId="{0A66DECE-CF07-4B02-8577-00B89F4D0037}" destId="{ED184686-E80A-43A2-9053-928420F936FA}" srcOrd="4" destOrd="0" parTransId="{823221DA-A40B-4FEA-9974-38CE8B4850DB}" sibTransId="{C1413BEA-8089-4B4F-BD21-3740C00C111A}"/>
    <dgm:cxn modelId="{C9B9E8D5-6C33-4CDB-97D1-797DC78E8586}" srcId="{CA834C5C-FD6C-4D58-91B2-11D29E4FD9D5}" destId="{0A66DECE-CF07-4B02-8577-00B89F4D0037}" srcOrd="0" destOrd="0" parTransId="{13B64236-F478-4C4F-A405-5FF59EF11C80}" sibTransId="{DD6293AE-1819-4FCD-AE2A-83BE46F752B8}"/>
    <dgm:cxn modelId="{F8497243-EB0B-4D86-B149-23BAE740B324}" type="presParOf" srcId="{A1075D3E-F9AE-4864-A482-6B78EA1E4779}" destId="{8189F7BE-CCD3-420C-81D7-116D8036171F}" srcOrd="0" destOrd="0" presId="urn:microsoft.com/office/officeart/2005/8/layout/radial3"/>
    <dgm:cxn modelId="{3550A265-78E6-45F7-800E-53B62B9BEFF8}" type="presParOf" srcId="{8189F7BE-CCD3-420C-81D7-116D8036171F}" destId="{21389C1B-D4DC-47FD-B814-BB4A1C246D6F}" srcOrd="0" destOrd="0" presId="urn:microsoft.com/office/officeart/2005/8/layout/radial3"/>
    <dgm:cxn modelId="{9412EE6D-B3FE-4CFE-97A1-0E2B302B2027}" type="presParOf" srcId="{8189F7BE-CCD3-420C-81D7-116D8036171F}" destId="{C0DD8D09-FA9C-4AE7-9396-B3883DEB5CBA}" srcOrd="1" destOrd="0" presId="urn:microsoft.com/office/officeart/2005/8/layout/radial3"/>
    <dgm:cxn modelId="{D1B6A0C5-E516-4A2C-AAA5-92A13F26B452}" type="presParOf" srcId="{8189F7BE-CCD3-420C-81D7-116D8036171F}" destId="{E2C3E36F-A338-4E51-A0D8-A0474E4750DA}" srcOrd="2" destOrd="0" presId="urn:microsoft.com/office/officeart/2005/8/layout/radial3"/>
    <dgm:cxn modelId="{CACA24C0-ACEC-4B10-B599-876A58D4BE80}" type="presParOf" srcId="{8189F7BE-CCD3-420C-81D7-116D8036171F}" destId="{4352B964-501E-4843-8BA6-AF12E77FC8B5}" srcOrd="3" destOrd="0" presId="urn:microsoft.com/office/officeart/2005/8/layout/radial3"/>
    <dgm:cxn modelId="{B6F8B155-37A0-4E99-9E94-0BEFF9E6A626}" type="presParOf" srcId="{8189F7BE-CCD3-420C-81D7-116D8036171F}" destId="{95061283-25FF-4EBF-9627-D294CBFB6B15}" srcOrd="4" destOrd="0" presId="urn:microsoft.com/office/officeart/2005/8/layout/radial3"/>
    <dgm:cxn modelId="{1F18BBBA-935F-4E9E-A4C3-0FFAB179D355}" type="presParOf" srcId="{8189F7BE-CCD3-420C-81D7-116D8036171F}" destId="{C065246E-B9AD-4038-AFEF-8D067985F8BC}" srcOrd="5" destOrd="0" presId="urn:microsoft.com/office/officeart/2005/8/layout/radial3"/>
    <dgm:cxn modelId="{9CA2E89B-7B7D-4FA0-9769-600DE43B6961}" type="presParOf" srcId="{8189F7BE-CCD3-420C-81D7-116D8036171F}" destId="{232A8DE2-CFA6-4443-B582-C7E12D767DD6}" srcOrd="6"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89C1B-D4DC-47FD-B814-BB4A1C246D6F}">
      <dsp:nvSpPr>
        <dsp:cNvPr id="0" name=""/>
        <dsp:cNvSpPr/>
      </dsp:nvSpPr>
      <dsp:spPr>
        <a:xfrm>
          <a:off x="1530157" y="973417"/>
          <a:ext cx="2413632" cy="2413632"/>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a:t>Learning</a:t>
          </a:r>
        </a:p>
      </dsp:txBody>
      <dsp:txXfrm>
        <a:off x="1883625" y="1326885"/>
        <a:ext cx="1706696" cy="1706696"/>
      </dsp:txXfrm>
    </dsp:sp>
    <dsp:sp modelId="{C0DD8D09-FA9C-4AE7-9396-B3883DEB5CBA}">
      <dsp:nvSpPr>
        <dsp:cNvPr id="0" name=""/>
        <dsp:cNvSpPr/>
      </dsp:nvSpPr>
      <dsp:spPr>
        <a:xfrm>
          <a:off x="1850162" y="-261348"/>
          <a:ext cx="1773621" cy="1739505"/>
        </a:xfrm>
        <a:prstGeom prst="ellipse">
          <a:avLst/>
        </a:prstGeom>
        <a:solidFill>
          <a:schemeClr val="accent4">
            <a:alpha val="50000"/>
            <a:hueOff val="1732615"/>
            <a:satOff val="-7995"/>
            <a:lumOff val="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t>Watching</a:t>
          </a:r>
        </a:p>
      </dsp:txBody>
      <dsp:txXfrm>
        <a:off x="2109903" y="-6603"/>
        <a:ext cx="1254139" cy="1230015"/>
      </dsp:txXfrm>
    </dsp:sp>
    <dsp:sp modelId="{E2C3E36F-A338-4E51-A0D8-A0474E4750DA}">
      <dsp:nvSpPr>
        <dsp:cNvPr id="0" name=""/>
        <dsp:cNvSpPr/>
      </dsp:nvSpPr>
      <dsp:spPr>
        <a:xfrm>
          <a:off x="3273962" y="547622"/>
          <a:ext cx="1648511" cy="1693392"/>
        </a:xfrm>
        <a:prstGeom prst="ellipse">
          <a:avLst/>
        </a:prstGeom>
        <a:solidFill>
          <a:schemeClr val="accent4">
            <a:alpha val="50000"/>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t>Listening</a:t>
          </a:r>
        </a:p>
      </dsp:txBody>
      <dsp:txXfrm>
        <a:off x="3515381" y="795614"/>
        <a:ext cx="1165673" cy="1197408"/>
      </dsp:txXfrm>
    </dsp:sp>
    <dsp:sp modelId="{4352B964-501E-4843-8BA6-AF12E77FC8B5}">
      <dsp:nvSpPr>
        <dsp:cNvPr id="0" name=""/>
        <dsp:cNvSpPr/>
      </dsp:nvSpPr>
      <dsp:spPr>
        <a:xfrm>
          <a:off x="3247702" y="2130518"/>
          <a:ext cx="1701031" cy="1671259"/>
        </a:xfrm>
        <a:prstGeom prst="ellipse">
          <a:avLst/>
        </a:prstGeom>
        <a:solidFill>
          <a:schemeClr val="accent4">
            <a:alpha val="50000"/>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t>Touching</a:t>
          </a:r>
        </a:p>
      </dsp:txBody>
      <dsp:txXfrm>
        <a:off x="3496812" y="2375268"/>
        <a:ext cx="1202811" cy="1181759"/>
      </dsp:txXfrm>
    </dsp:sp>
    <dsp:sp modelId="{95061283-25FF-4EBF-9627-D294CBFB6B15}">
      <dsp:nvSpPr>
        <dsp:cNvPr id="0" name=""/>
        <dsp:cNvSpPr/>
      </dsp:nvSpPr>
      <dsp:spPr>
        <a:xfrm>
          <a:off x="1881660" y="2891440"/>
          <a:ext cx="1710626" cy="1721246"/>
        </a:xfrm>
        <a:prstGeom prst="ellipse">
          <a:avLst/>
        </a:prstGeom>
        <a:solidFill>
          <a:schemeClr val="accent4">
            <a:alpha val="50000"/>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t>Doing</a:t>
          </a:r>
        </a:p>
      </dsp:txBody>
      <dsp:txXfrm>
        <a:off x="2132175" y="3143511"/>
        <a:ext cx="1209596" cy="1217104"/>
      </dsp:txXfrm>
    </dsp:sp>
    <dsp:sp modelId="{C065246E-B9AD-4038-AFEF-8D067985F8BC}">
      <dsp:nvSpPr>
        <dsp:cNvPr id="0" name=""/>
        <dsp:cNvSpPr/>
      </dsp:nvSpPr>
      <dsp:spPr>
        <a:xfrm>
          <a:off x="536110" y="2121190"/>
          <a:ext cx="1679236" cy="1689917"/>
        </a:xfrm>
        <a:prstGeom prst="ellipse">
          <a:avLst/>
        </a:prstGeom>
        <a:solidFill>
          <a:schemeClr val="accent4">
            <a:alpha val="50000"/>
            <a:hueOff val="8663077"/>
            <a:satOff val="-39973"/>
            <a:lumOff val="1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t>Applying Experience</a:t>
          </a:r>
        </a:p>
      </dsp:txBody>
      <dsp:txXfrm>
        <a:off x="782028" y="2368673"/>
        <a:ext cx="1187400" cy="1194951"/>
      </dsp:txXfrm>
    </dsp:sp>
    <dsp:sp modelId="{232A8DE2-CFA6-4443-B582-C7E12D767DD6}">
      <dsp:nvSpPr>
        <dsp:cNvPr id="0" name=""/>
        <dsp:cNvSpPr/>
      </dsp:nvSpPr>
      <dsp:spPr>
        <a:xfrm>
          <a:off x="553965" y="564053"/>
          <a:ext cx="1643527" cy="1660531"/>
        </a:xfrm>
        <a:prstGeom prst="ellipse">
          <a:avLst/>
        </a:prstGeom>
        <a:solidFill>
          <a:schemeClr val="accent4">
            <a:alpha val="50000"/>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t>Thinking</a:t>
          </a:r>
        </a:p>
      </dsp:txBody>
      <dsp:txXfrm>
        <a:off x="794654" y="807232"/>
        <a:ext cx="1162149" cy="1174173"/>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6434"/>
          </a:xfrm>
          <a:prstGeom prst="rect">
            <a:avLst/>
          </a:prstGeom>
        </p:spPr>
        <p:txBody>
          <a:bodyPr vert="horz" lIns="92446" tIns="46223" rIns="92446" bIns="46223" rtlCol="0"/>
          <a:lstStyle>
            <a:lvl1pPr algn="r">
              <a:defRPr sz="1200"/>
            </a:lvl1pPr>
          </a:lstStyle>
          <a:p>
            <a:fld id="{64D537D7-A936-4FE3-84A4-9CF416E09E38}" type="datetimeFigureOut">
              <a:rPr lang="en-US" smtClean="0"/>
              <a:t>7/8/2021</a:t>
            </a:fld>
            <a:endParaRPr lang="en-US" dirty="0"/>
          </a:p>
        </p:txBody>
      </p:sp>
      <p:sp>
        <p:nvSpPr>
          <p:cNvPr id="4" name="Footer Placeholder 3"/>
          <p:cNvSpPr>
            <a:spLocks noGrp="1"/>
          </p:cNvSpPr>
          <p:nvPr>
            <p:ph type="ftr" sz="quarter" idx="2"/>
          </p:nvPr>
        </p:nvSpPr>
        <p:spPr>
          <a:xfrm>
            <a:off x="1" y="8829968"/>
            <a:ext cx="3037840" cy="46643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8"/>
            <a:ext cx="3037840" cy="466433"/>
          </a:xfrm>
          <a:prstGeom prst="rect">
            <a:avLst/>
          </a:prstGeom>
        </p:spPr>
        <p:txBody>
          <a:bodyPr vert="horz" lIns="92446" tIns="46223" rIns="92446" bIns="46223" rtlCol="0" anchor="b"/>
          <a:lstStyle>
            <a:lvl1pPr algn="r">
              <a:defRPr sz="1200"/>
            </a:lvl1pPr>
          </a:lstStyle>
          <a:p>
            <a:fld id="{3543C654-D3F9-4ADD-B870-B718449DBBF8}" type="slidenum">
              <a:rPr lang="en-US" smtClean="0"/>
              <a:t>‹#›</a:t>
            </a:fld>
            <a:endParaRPr lang="en-US" dirty="0"/>
          </a:p>
        </p:txBody>
      </p:sp>
    </p:spTree>
    <p:extLst>
      <p:ext uri="{BB962C8B-B14F-4D97-AF65-F5344CB8AC3E}">
        <p14:creationId xmlns:p14="http://schemas.microsoft.com/office/powerpoint/2010/main" val="15619417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4"/>
          </a:xfrm>
          <a:prstGeom prst="rect">
            <a:avLst/>
          </a:prstGeom>
        </p:spPr>
        <p:txBody>
          <a:bodyPr vert="horz" lIns="92446" tIns="46223" rIns="92446" bIns="46223" rtlCol="0"/>
          <a:lstStyle>
            <a:lvl1pPr algn="r">
              <a:defRPr sz="1200"/>
            </a:lvl1pPr>
          </a:lstStyle>
          <a:p>
            <a:fld id="{E4310CA2-D3F9-44C5-B5A2-C35782AC4957}" type="datetimeFigureOut">
              <a:rPr lang="en-US" smtClean="0"/>
              <a:t>7/8/2021</a:t>
            </a:fld>
            <a:endParaRPr lang="en-US" dirty="0"/>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2446" tIns="46223" rIns="92446" bIns="46223" rtlCol="0" anchor="b"/>
          <a:lstStyle>
            <a:lvl1pPr algn="r">
              <a:defRPr sz="1200"/>
            </a:lvl1pPr>
          </a:lstStyle>
          <a:p>
            <a:fld id="{665F8F0B-EEC2-45DC-9C6C-7A5667E543B1}" type="slidenum">
              <a:rPr lang="en-US" smtClean="0"/>
              <a:t>‹#›</a:t>
            </a:fld>
            <a:endParaRPr lang="en-US" dirty="0"/>
          </a:p>
        </p:txBody>
      </p:sp>
    </p:spTree>
    <p:extLst>
      <p:ext uri="{BB962C8B-B14F-4D97-AF65-F5344CB8AC3E}">
        <p14:creationId xmlns:p14="http://schemas.microsoft.com/office/powerpoint/2010/main" val="2136790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08438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2520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2776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F0CA8E-CB05-44D6-A7C7-5DF3BA1FEB2E}" type="slidenum">
              <a:rPr lang="en-US" altLang="en-US"/>
              <a:pPr/>
              <a:t>15</a:t>
            </a:fld>
            <a:endParaRPr lang="en-US" altLang="en-US" dirty="0"/>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845236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2868BF-C69A-495F-B748-845CABA4F547}" type="slidenum">
              <a:rPr lang="en-US" altLang="en-US"/>
              <a:pPr/>
              <a:t>16</a:t>
            </a:fld>
            <a:endParaRPr lang="en-US" altLang="en-US" dirty="0"/>
          </a:p>
        </p:txBody>
      </p:sp>
      <p:sp>
        <p:nvSpPr>
          <p:cNvPr id="280578" name="Rectangle 2"/>
          <p:cNvSpPr>
            <a:spLocks noGrp="1" noRot="1" noChangeAspect="1" noChangeArrowheads="1" noTextEdit="1"/>
          </p:cNvSpPr>
          <p:nvPr>
            <p:ph type="sldImg"/>
          </p:nvPr>
        </p:nvSpPr>
        <p:spPr>
          <a:ln/>
        </p:spPr>
      </p:sp>
      <p:sp>
        <p:nvSpPr>
          <p:cNvPr id="280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7476233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43B645-F37C-4E83-8334-E1FA124276D2}" type="datetime1">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CCF647-FFA8-4746-8751-12D81B3E278F}" type="slidenum">
              <a:rPr lang="en-US" smtClean="0"/>
              <a:t>‹#›</a:t>
            </a:fld>
            <a:endParaRPr lang="en-US" dirty="0"/>
          </a:p>
        </p:txBody>
      </p:sp>
      <p:pic>
        <p:nvPicPr>
          <p:cNvPr id="7" name="Picture 2" descr="Image result for uhcl logo"/>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52979" y="3602038"/>
            <a:ext cx="2306584" cy="3119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45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E159F0-C31C-4F4A-BE7D-A800FD1BB4B8}" type="datetime1">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CCF647-FFA8-4746-8751-12D81B3E278F}" type="slidenum">
              <a:rPr lang="en-US" smtClean="0"/>
              <a:t>‹#›</a:t>
            </a:fld>
            <a:endParaRPr lang="en-US" dirty="0"/>
          </a:p>
        </p:txBody>
      </p:sp>
    </p:spTree>
    <p:extLst>
      <p:ext uri="{BB962C8B-B14F-4D97-AF65-F5344CB8AC3E}">
        <p14:creationId xmlns:p14="http://schemas.microsoft.com/office/powerpoint/2010/main" val="3920421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3779C1-8280-4CE1-A75C-AC131160D406}" type="datetime1">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CCF647-FFA8-4746-8751-12D81B3E278F}" type="slidenum">
              <a:rPr lang="en-US" smtClean="0"/>
              <a:t>‹#›</a:t>
            </a:fld>
            <a:endParaRPr lang="en-US" dirty="0"/>
          </a:p>
        </p:txBody>
      </p:sp>
    </p:spTree>
    <p:extLst>
      <p:ext uri="{BB962C8B-B14F-4D97-AF65-F5344CB8AC3E}">
        <p14:creationId xmlns:p14="http://schemas.microsoft.com/office/powerpoint/2010/main" val="2222431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888F7A5-247D-4ED8-B342-36888AED5648}" type="datetime1">
              <a:rPr lang="en-US" smtClean="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CCF647-FFA8-4746-8751-12D81B3E278F}" type="slidenum">
              <a:rPr lang="en-US" smtClean="0"/>
              <a:t>‹#›</a:t>
            </a:fld>
            <a:endParaRPr lang="en-US" dirty="0"/>
          </a:p>
        </p:txBody>
      </p:sp>
      <p:sp>
        <p:nvSpPr>
          <p:cNvPr id="10" name="Text Placeholder 9">
            <a:extLst>
              <a:ext uri="{FF2B5EF4-FFF2-40B4-BE49-F238E27FC236}">
                <a16:creationId xmlns:a16="http://schemas.microsoft.com/office/drawing/2014/main" id="{678096D0-438D-4572-949C-DDA804910C54}"/>
              </a:ext>
            </a:extLst>
          </p:cNvPr>
          <p:cNvSpPr>
            <a:spLocks noGrp="1"/>
          </p:cNvSpPr>
          <p:nvPr>
            <p:ph type="body" sz="quarter" idx="13"/>
          </p:nvPr>
        </p:nvSpPr>
        <p:spPr>
          <a:xfrm>
            <a:off x="7042150" y="5854700"/>
            <a:ext cx="2903538" cy="3222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2913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D8C0C05-2B03-4B0E-AFB6-0A8F48172BC6}" type="datetime1">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CCF647-FFA8-4746-8751-12D81B3E278F}" type="slidenum">
              <a:rPr lang="en-US" smtClean="0"/>
              <a:t>‹#›</a:t>
            </a:fld>
            <a:endParaRPr lang="en-US" dirty="0"/>
          </a:p>
        </p:txBody>
      </p:sp>
    </p:spTree>
    <p:extLst>
      <p:ext uri="{BB962C8B-B14F-4D97-AF65-F5344CB8AC3E}">
        <p14:creationId xmlns:p14="http://schemas.microsoft.com/office/powerpoint/2010/main" val="1410365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581400" y="1709738"/>
            <a:ext cx="776605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3581400" y="4589463"/>
            <a:ext cx="776605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8BF254-EC52-4ADB-BC52-20088B799325}" type="datetime1">
              <a:rPr lang="en-US" smtClean="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CCF647-FFA8-4746-8751-12D81B3E278F}" type="slidenum">
              <a:rPr lang="en-US" smtClean="0"/>
              <a:t>‹#›</a:t>
            </a:fld>
            <a:endParaRPr lang="en-US" dirty="0"/>
          </a:p>
        </p:txBody>
      </p:sp>
      <p:pic>
        <p:nvPicPr>
          <p:cNvPr id="8" name="Picture 2" descr="Image result for uhcl logo"/>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86085" y="2305385"/>
            <a:ext cx="2332161" cy="3154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275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888F7A5-247D-4ED8-B342-36888AED5648}" type="datetime1">
              <a:rPr lang="en-US" smtClean="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CCF647-FFA8-4746-8751-12D81B3E278F}" type="slidenum">
              <a:rPr lang="en-US" smtClean="0"/>
              <a:t>‹#›</a:t>
            </a:fld>
            <a:endParaRPr lang="en-US" dirty="0"/>
          </a:p>
        </p:txBody>
      </p:sp>
    </p:spTree>
    <p:extLst>
      <p:ext uri="{BB962C8B-B14F-4D97-AF65-F5344CB8AC3E}">
        <p14:creationId xmlns:p14="http://schemas.microsoft.com/office/powerpoint/2010/main" val="29572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C68819-C448-4064-83FE-BB06F0CC9DF8}" type="datetime1">
              <a:rPr lang="en-US" smtClean="0"/>
              <a:t>7/8/2021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5CCF647-FFA8-4746-8751-12D81B3E278F}" type="slidenum">
              <a:rPr lang="en-US" smtClean="0"/>
              <a:t>‹#›</a:t>
            </a:fld>
            <a:endParaRPr lang="en-US" dirty="0"/>
          </a:p>
        </p:txBody>
      </p:sp>
    </p:spTree>
    <p:extLst>
      <p:ext uri="{BB962C8B-B14F-4D97-AF65-F5344CB8AC3E}">
        <p14:creationId xmlns:p14="http://schemas.microsoft.com/office/powerpoint/2010/main" val="1189962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A0911D-4B36-4CD5-91A4-FD15C7D1659B}" type="datetime1">
              <a:rPr lang="en-US" smtClean="0"/>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5CCF647-FFA8-4746-8751-12D81B3E278F}" type="slidenum">
              <a:rPr lang="en-US" smtClean="0"/>
              <a:t>‹#›</a:t>
            </a:fld>
            <a:endParaRPr lang="en-US" dirty="0"/>
          </a:p>
        </p:txBody>
      </p:sp>
    </p:spTree>
    <p:extLst>
      <p:ext uri="{BB962C8B-B14F-4D97-AF65-F5344CB8AC3E}">
        <p14:creationId xmlns:p14="http://schemas.microsoft.com/office/powerpoint/2010/main" val="3957129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051BA-D4DA-4B35-92B9-4E8F60CDE297}" type="datetime1">
              <a:rPr lang="en-US" smtClean="0"/>
              <a:t>7/8/2021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5CCF647-FFA8-4746-8751-12D81B3E278F}" type="slidenum">
              <a:rPr lang="en-US" smtClean="0"/>
              <a:t>‹#›</a:t>
            </a:fld>
            <a:endParaRPr lang="en-US" dirty="0"/>
          </a:p>
        </p:txBody>
      </p:sp>
    </p:spTree>
    <p:extLst>
      <p:ext uri="{BB962C8B-B14F-4D97-AF65-F5344CB8AC3E}">
        <p14:creationId xmlns:p14="http://schemas.microsoft.com/office/powerpoint/2010/main" val="73240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C18678C-B718-4DF9-B22B-B4D4E1D989BD}" type="datetime1">
              <a:rPr lang="en-US" smtClean="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CCF647-FFA8-4746-8751-12D81B3E278F}" type="slidenum">
              <a:rPr lang="en-US" smtClean="0"/>
              <a:t>‹#›</a:t>
            </a:fld>
            <a:endParaRPr lang="en-US" dirty="0"/>
          </a:p>
        </p:txBody>
      </p:sp>
    </p:spTree>
    <p:extLst>
      <p:ext uri="{BB962C8B-B14F-4D97-AF65-F5344CB8AC3E}">
        <p14:creationId xmlns:p14="http://schemas.microsoft.com/office/powerpoint/2010/main" val="1346818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35F1B7-12C3-47AC-A3CF-8FB102274D50}" type="datetime1">
              <a:rPr lang="en-US" smtClean="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CCF647-FFA8-4746-8751-12D81B3E278F}" type="slidenum">
              <a:rPr lang="en-US" smtClean="0"/>
              <a:t>‹#›</a:t>
            </a:fld>
            <a:endParaRPr lang="en-US" dirty="0"/>
          </a:p>
        </p:txBody>
      </p:sp>
    </p:spTree>
    <p:extLst>
      <p:ext uri="{BB962C8B-B14F-4D97-AF65-F5344CB8AC3E}">
        <p14:creationId xmlns:p14="http://schemas.microsoft.com/office/powerpoint/2010/main" val="675758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11152F-0EC4-4632-B365-4684B6BCB365}" type="datetime1">
              <a:rPr lang="en-US" smtClean="0"/>
              <a:t>7/8/2021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CF647-FFA8-4746-8751-12D81B3E278F}" type="slidenum">
              <a:rPr lang="en-US" smtClean="0"/>
              <a:t>‹#›</a:t>
            </a:fld>
            <a:endParaRPr lang="en-US" dirty="0"/>
          </a:p>
        </p:txBody>
      </p:sp>
    </p:spTree>
    <p:extLst>
      <p:ext uri="{BB962C8B-B14F-4D97-AF65-F5344CB8AC3E}">
        <p14:creationId xmlns:p14="http://schemas.microsoft.com/office/powerpoint/2010/main" val="155447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0" y="1220342"/>
            <a:ext cx="7766050" cy="1587254"/>
          </a:xfrm>
        </p:spPr>
        <p:txBody>
          <a:bodyPr>
            <a:normAutofit/>
          </a:bodyPr>
          <a:lstStyle/>
          <a:p>
            <a:r>
              <a:rPr lang="en-US" sz="4800" b="1" dirty="0"/>
              <a:t>Heat-Illness Prevention</a:t>
            </a:r>
            <a:br>
              <a:rPr lang="en-US" sz="4800" b="1" dirty="0"/>
            </a:br>
            <a:r>
              <a:rPr lang="en-US" sz="4800" b="1" dirty="0"/>
              <a:t>Train-the-Trainer Workshop</a:t>
            </a:r>
          </a:p>
        </p:txBody>
      </p:sp>
      <p:sp>
        <p:nvSpPr>
          <p:cNvPr id="3" name="Content Placeholder 2"/>
          <p:cNvSpPr>
            <a:spLocks noGrp="1"/>
          </p:cNvSpPr>
          <p:nvPr>
            <p:ph type="body" idx="1"/>
          </p:nvPr>
        </p:nvSpPr>
        <p:spPr>
          <a:xfrm>
            <a:off x="3581400" y="3026535"/>
            <a:ext cx="7766050" cy="3063115"/>
          </a:xfrm>
        </p:spPr>
        <p:txBody>
          <a:bodyPr>
            <a:normAutofit/>
          </a:bodyPr>
          <a:lstStyle/>
          <a:p>
            <a:pPr marL="0" indent="0">
              <a:buNone/>
            </a:pPr>
            <a:r>
              <a:rPr lang="en-US" sz="2800" dirty="0">
                <a:solidFill>
                  <a:schemeClr val="tx1"/>
                </a:solidFill>
              </a:rPr>
              <a:t>This material was produced under grant number SH-05032-SH8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endParaRPr lang="en-US" sz="2800" b="1" dirty="0">
              <a:solidFill>
                <a:schemeClr val="tx1"/>
              </a:solidFill>
            </a:endParaRPr>
          </a:p>
        </p:txBody>
      </p:sp>
    </p:spTree>
    <p:extLst>
      <p:ext uri="{BB962C8B-B14F-4D97-AF65-F5344CB8AC3E}">
        <p14:creationId xmlns:p14="http://schemas.microsoft.com/office/powerpoint/2010/main" val="245430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Table of Self-Assessment of Learning Questions" title="Table of Self-Assessment of Learning Questions"/>
          <p:cNvSpPr>
            <a:spLocks noGrp="1"/>
          </p:cNvSpPr>
          <p:nvPr>
            <p:ph type="title"/>
          </p:nvPr>
        </p:nvSpPr>
        <p:spPr>
          <a:xfrm>
            <a:off x="320407" y="177839"/>
            <a:ext cx="10515600" cy="754548"/>
          </a:xfrm>
        </p:spPr>
        <p:txBody>
          <a:bodyPr>
            <a:normAutofit/>
          </a:bodyPr>
          <a:lstStyle/>
          <a:p>
            <a:r>
              <a:rPr lang="en-US" sz="4800" b="1" dirty="0"/>
              <a:t>Level 1. Self-Assessment of Learning</a:t>
            </a:r>
          </a:p>
        </p:txBody>
      </p:sp>
      <p:graphicFrame>
        <p:nvGraphicFramePr>
          <p:cNvPr id="5" name="Content Placeholder 4" descr="Table of Self-Assessment of Learning Questions" title="Table of Self-Assessment of Learning Questions"/>
          <p:cNvGraphicFramePr>
            <a:graphicFrameLocks noGrp="1"/>
          </p:cNvGraphicFramePr>
          <p:nvPr>
            <p:ph sz="half" idx="1"/>
            <p:extLst>
              <p:ext uri="{D42A27DB-BD31-4B8C-83A1-F6EECF244321}">
                <p14:modId xmlns:p14="http://schemas.microsoft.com/office/powerpoint/2010/main" val="1531305505"/>
              </p:ext>
            </p:extLst>
          </p:nvPr>
        </p:nvGraphicFramePr>
        <p:xfrm>
          <a:off x="423747" y="932386"/>
          <a:ext cx="11452437" cy="5752619"/>
        </p:xfrm>
        <a:graphic>
          <a:graphicData uri="http://schemas.openxmlformats.org/drawingml/2006/table">
            <a:tbl>
              <a:tblPr firstRow="1" firstCol="1" bandRow="1">
                <a:tableStyleId>{5940675A-B579-460E-94D1-54222C63F5DA}</a:tableStyleId>
              </a:tblPr>
              <a:tblGrid>
                <a:gridCol w="3916757">
                  <a:extLst>
                    <a:ext uri="{9D8B030D-6E8A-4147-A177-3AD203B41FA5}">
                      <a16:colId xmlns:a16="http://schemas.microsoft.com/office/drawing/2014/main" val="4118804459"/>
                    </a:ext>
                  </a:extLst>
                </a:gridCol>
                <a:gridCol w="3604739">
                  <a:extLst>
                    <a:ext uri="{9D8B030D-6E8A-4147-A177-3AD203B41FA5}">
                      <a16:colId xmlns:a16="http://schemas.microsoft.com/office/drawing/2014/main" val="277587596"/>
                    </a:ext>
                  </a:extLst>
                </a:gridCol>
                <a:gridCol w="3930941">
                  <a:extLst>
                    <a:ext uri="{9D8B030D-6E8A-4147-A177-3AD203B41FA5}">
                      <a16:colId xmlns:a16="http://schemas.microsoft.com/office/drawing/2014/main" val="2832832054"/>
                    </a:ext>
                  </a:extLst>
                </a:gridCol>
              </a:tblGrid>
              <a:tr h="1031651">
                <a:tc>
                  <a:txBody>
                    <a:bodyPr/>
                    <a:lstStyle/>
                    <a:p>
                      <a:pPr marL="0" marR="0" algn="ctr">
                        <a:lnSpc>
                          <a:spcPct val="107000"/>
                        </a:lnSpc>
                        <a:spcBef>
                          <a:spcPts val="0"/>
                        </a:spcBef>
                        <a:spcAft>
                          <a:spcPts val="0"/>
                        </a:spcAft>
                      </a:pPr>
                      <a:r>
                        <a:rPr lang="en-US" sz="2000" dirty="0">
                          <a:effectLst/>
                        </a:rPr>
                        <a:t>Before</a:t>
                      </a:r>
                      <a:endParaRPr lang="en-US" sz="2400" dirty="0">
                        <a:effectLst/>
                      </a:endParaRPr>
                    </a:p>
                    <a:p>
                      <a:pPr marL="0" marR="0" algn="ctr">
                        <a:lnSpc>
                          <a:spcPct val="107000"/>
                        </a:lnSpc>
                        <a:spcBef>
                          <a:spcPts val="0"/>
                        </a:spcBef>
                        <a:spcAft>
                          <a:spcPts val="0"/>
                        </a:spcAft>
                      </a:pPr>
                      <a:r>
                        <a:rPr lang="en-US" sz="2000" dirty="0">
                          <a:effectLst/>
                        </a:rPr>
                        <a:t>Training</a:t>
                      </a:r>
                      <a:endParaRPr lang="en-US" sz="2400" dirty="0">
                        <a:effectLst/>
                      </a:endParaRPr>
                    </a:p>
                    <a:p>
                      <a:pPr marL="0" marR="0" algn="ctr">
                        <a:lnSpc>
                          <a:spcPct val="107000"/>
                        </a:lnSpc>
                        <a:spcBef>
                          <a:spcPts val="0"/>
                        </a:spcBef>
                        <a:spcAft>
                          <a:spcPts val="0"/>
                        </a:spcAft>
                      </a:pPr>
                      <a:r>
                        <a:rPr lang="en-US" sz="2000" dirty="0">
                          <a:effectLst/>
                        </a:rPr>
                        <a:t>Rank from Low (1) to High (5)</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tc>
                  <a:txBody>
                    <a:bodyPr/>
                    <a:lstStyle/>
                    <a:p>
                      <a:pPr marL="0" marR="0" algn="ctr">
                        <a:lnSpc>
                          <a:spcPct val="107000"/>
                        </a:lnSpc>
                        <a:spcBef>
                          <a:spcPts val="0"/>
                        </a:spcBef>
                        <a:spcAft>
                          <a:spcPts val="0"/>
                        </a:spcAft>
                      </a:pPr>
                      <a:r>
                        <a:rPr lang="en-US" sz="2000" dirty="0">
                          <a:effectLst/>
                        </a:rPr>
                        <a:t>Topic</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tc>
                  <a:txBody>
                    <a:bodyPr/>
                    <a:lstStyle/>
                    <a:p>
                      <a:pPr marL="0" marR="0" algn="ctr">
                        <a:lnSpc>
                          <a:spcPct val="107000"/>
                        </a:lnSpc>
                        <a:spcBef>
                          <a:spcPts val="0"/>
                        </a:spcBef>
                        <a:spcAft>
                          <a:spcPts val="0"/>
                        </a:spcAft>
                      </a:pPr>
                      <a:r>
                        <a:rPr lang="en-US" sz="2000" dirty="0">
                          <a:effectLst/>
                        </a:rPr>
                        <a:t>After</a:t>
                      </a:r>
                      <a:endParaRPr lang="en-US" sz="2400" dirty="0">
                        <a:effectLst/>
                      </a:endParaRPr>
                    </a:p>
                    <a:p>
                      <a:pPr marL="0" marR="0" algn="ctr">
                        <a:lnSpc>
                          <a:spcPct val="107000"/>
                        </a:lnSpc>
                        <a:spcBef>
                          <a:spcPts val="0"/>
                        </a:spcBef>
                        <a:spcAft>
                          <a:spcPts val="0"/>
                        </a:spcAft>
                      </a:pPr>
                      <a:r>
                        <a:rPr lang="en-US" sz="2000" dirty="0">
                          <a:effectLst/>
                        </a:rPr>
                        <a:t>Training</a:t>
                      </a:r>
                      <a:endParaRPr lang="en-US" sz="2400" dirty="0">
                        <a:effectLst/>
                      </a:endParaRPr>
                    </a:p>
                    <a:p>
                      <a:pPr marL="0" marR="0" algn="ctr">
                        <a:lnSpc>
                          <a:spcPct val="107000"/>
                        </a:lnSpc>
                        <a:spcBef>
                          <a:spcPts val="0"/>
                        </a:spcBef>
                        <a:spcAft>
                          <a:spcPts val="0"/>
                        </a:spcAft>
                      </a:pPr>
                      <a:r>
                        <a:rPr lang="en-US" sz="2000" dirty="0">
                          <a:effectLst/>
                        </a:rPr>
                        <a:t>Rank from Low (1) to High (5)</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extLst>
                  <a:ext uri="{0D108BD9-81ED-4DB2-BD59-A6C34878D82A}">
                    <a16:rowId xmlns:a16="http://schemas.microsoft.com/office/drawing/2014/main" val="1070572809"/>
                  </a:ext>
                </a:extLst>
              </a:tr>
              <a:tr h="1031651">
                <a:tc>
                  <a:txBody>
                    <a:bodyPr/>
                    <a:lstStyle/>
                    <a:p>
                      <a:pPr marL="0" marR="0" algn="ctr">
                        <a:lnSpc>
                          <a:spcPct val="107000"/>
                        </a:lnSpc>
                        <a:spcBef>
                          <a:spcPts val="0"/>
                        </a:spcBef>
                        <a:spcAft>
                          <a:spcPts val="0"/>
                        </a:spcAft>
                        <a:tabLst>
                          <a:tab pos="552450" algn="l"/>
                          <a:tab pos="866775" algn="l"/>
                          <a:tab pos="1343025" algn="l"/>
                          <a:tab pos="1685925" algn="l"/>
                        </a:tabLst>
                      </a:pPr>
                      <a:r>
                        <a:rPr lang="en-US" sz="2000" dirty="0">
                          <a:effectLst/>
                        </a:rPr>
                        <a:t>1….…2…….3….…4…….5</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tc>
                  <a:txBody>
                    <a:bodyPr/>
                    <a:lstStyle/>
                    <a:p>
                      <a:pPr marL="0" marR="0" algn="ctr">
                        <a:lnSpc>
                          <a:spcPct val="107000"/>
                        </a:lnSpc>
                        <a:spcBef>
                          <a:spcPts val="0"/>
                        </a:spcBef>
                        <a:spcAft>
                          <a:spcPts val="0"/>
                        </a:spcAft>
                      </a:pPr>
                      <a:r>
                        <a:rPr lang="en-US" sz="1800">
                          <a:effectLst/>
                        </a:rPr>
                        <a:t>Knowledge of the factors associated with heat stress and heat-related illnesses</a:t>
                      </a:r>
                      <a:endParaRPr lang="en-US"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1….…2…….3….…4…….5</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extLst>
                  <a:ext uri="{0D108BD9-81ED-4DB2-BD59-A6C34878D82A}">
                    <a16:rowId xmlns:a16="http://schemas.microsoft.com/office/drawing/2014/main" val="1879053756"/>
                  </a:ext>
                </a:extLst>
              </a:tr>
              <a:tr h="745524">
                <a:tc>
                  <a:txBody>
                    <a:bodyPr/>
                    <a:lstStyle/>
                    <a:p>
                      <a:pPr marL="0" marR="0" algn="ctr">
                        <a:lnSpc>
                          <a:spcPct val="107000"/>
                        </a:lnSpc>
                        <a:spcBef>
                          <a:spcPts val="0"/>
                        </a:spcBef>
                        <a:spcAft>
                          <a:spcPts val="0"/>
                        </a:spcAft>
                      </a:pPr>
                      <a:r>
                        <a:rPr lang="en-US" sz="2000" dirty="0">
                          <a:effectLst/>
                        </a:rPr>
                        <a:t>1….…2…….3….…4…….5</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tc>
                  <a:txBody>
                    <a:bodyPr/>
                    <a:lstStyle/>
                    <a:p>
                      <a:pPr marL="0" marR="0" algn="ctr">
                        <a:lnSpc>
                          <a:spcPct val="107000"/>
                        </a:lnSpc>
                        <a:spcBef>
                          <a:spcPts val="0"/>
                        </a:spcBef>
                        <a:spcAft>
                          <a:spcPts val="0"/>
                        </a:spcAft>
                      </a:pPr>
                      <a:r>
                        <a:rPr lang="en-US" sz="1800">
                          <a:effectLst/>
                        </a:rPr>
                        <a:t>Knowledge and skill to recognize heat-related hazards</a:t>
                      </a:r>
                      <a:endParaRPr lang="en-US"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1….…2…….3….…4…….5</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extLst>
                  <a:ext uri="{0D108BD9-81ED-4DB2-BD59-A6C34878D82A}">
                    <a16:rowId xmlns:a16="http://schemas.microsoft.com/office/drawing/2014/main" val="1546986043"/>
                  </a:ext>
                </a:extLst>
              </a:tr>
              <a:tr h="745524">
                <a:tc>
                  <a:txBody>
                    <a:bodyPr/>
                    <a:lstStyle/>
                    <a:p>
                      <a:pPr marL="0" marR="0" algn="ctr">
                        <a:lnSpc>
                          <a:spcPct val="107000"/>
                        </a:lnSpc>
                        <a:spcBef>
                          <a:spcPts val="0"/>
                        </a:spcBef>
                        <a:spcAft>
                          <a:spcPts val="0"/>
                        </a:spcAft>
                      </a:pPr>
                      <a:r>
                        <a:rPr lang="en-US" sz="2000" dirty="0">
                          <a:effectLst/>
                        </a:rPr>
                        <a:t>1….…2…….3….…4…….5</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tc>
                  <a:txBody>
                    <a:bodyPr/>
                    <a:lstStyle/>
                    <a:p>
                      <a:pPr marL="0" marR="0" algn="ctr">
                        <a:lnSpc>
                          <a:spcPct val="107000"/>
                        </a:lnSpc>
                        <a:spcBef>
                          <a:spcPts val="0"/>
                        </a:spcBef>
                        <a:spcAft>
                          <a:spcPts val="0"/>
                        </a:spcAft>
                      </a:pPr>
                      <a:r>
                        <a:rPr lang="en-US" sz="1800">
                          <a:effectLst/>
                        </a:rPr>
                        <a:t>Knowledge and skill to identify signs and symptoms of heat-related illnesses</a:t>
                      </a:r>
                      <a:endParaRPr lang="en-US"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1….…2…….3….…4…….5</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extLst>
                  <a:ext uri="{0D108BD9-81ED-4DB2-BD59-A6C34878D82A}">
                    <a16:rowId xmlns:a16="http://schemas.microsoft.com/office/drawing/2014/main" val="396066723"/>
                  </a:ext>
                </a:extLst>
              </a:tr>
              <a:tr h="1031651">
                <a:tc>
                  <a:txBody>
                    <a:bodyPr/>
                    <a:lstStyle/>
                    <a:p>
                      <a:pPr marL="0" marR="0" algn="ctr">
                        <a:lnSpc>
                          <a:spcPct val="107000"/>
                        </a:lnSpc>
                        <a:spcBef>
                          <a:spcPts val="0"/>
                        </a:spcBef>
                        <a:spcAft>
                          <a:spcPts val="0"/>
                        </a:spcAft>
                      </a:pPr>
                      <a:r>
                        <a:rPr lang="en-US" sz="2000" dirty="0">
                          <a:effectLst/>
                        </a:rPr>
                        <a:t>1….…2…….3….…4…….5</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tc>
                  <a:txBody>
                    <a:bodyPr/>
                    <a:lstStyle/>
                    <a:p>
                      <a:pPr marL="0" marR="0" algn="ctr">
                        <a:lnSpc>
                          <a:spcPct val="107000"/>
                        </a:lnSpc>
                        <a:spcBef>
                          <a:spcPts val="0"/>
                        </a:spcBef>
                        <a:spcAft>
                          <a:spcPts val="0"/>
                        </a:spcAft>
                      </a:pPr>
                      <a:r>
                        <a:rPr lang="en-US" sz="1800">
                          <a:effectLst/>
                        </a:rPr>
                        <a:t>Knowledge on the different types of heat-illness prevention control options</a:t>
                      </a:r>
                      <a:endParaRPr lang="en-US"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1….…2…….3….…4…….5</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extLst>
                  <a:ext uri="{0D108BD9-81ED-4DB2-BD59-A6C34878D82A}">
                    <a16:rowId xmlns:a16="http://schemas.microsoft.com/office/drawing/2014/main" val="1433742127"/>
                  </a:ext>
                </a:extLst>
              </a:tr>
              <a:tr h="1031651">
                <a:tc>
                  <a:txBody>
                    <a:bodyPr/>
                    <a:lstStyle/>
                    <a:p>
                      <a:pPr marL="0" marR="0" algn="ctr">
                        <a:lnSpc>
                          <a:spcPct val="107000"/>
                        </a:lnSpc>
                        <a:spcBef>
                          <a:spcPts val="0"/>
                        </a:spcBef>
                        <a:spcAft>
                          <a:spcPts val="0"/>
                        </a:spcAft>
                      </a:pPr>
                      <a:r>
                        <a:rPr lang="en-US" sz="2000" dirty="0">
                          <a:effectLst/>
                        </a:rPr>
                        <a:t>1….…2…….3….…4…….5</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tc>
                  <a:txBody>
                    <a:bodyPr/>
                    <a:lstStyle/>
                    <a:p>
                      <a:pPr marL="0" marR="0" algn="ctr">
                        <a:lnSpc>
                          <a:spcPct val="107000"/>
                        </a:lnSpc>
                        <a:spcBef>
                          <a:spcPts val="0"/>
                        </a:spcBef>
                        <a:spcAft>
                          <a:spcPts val="0"/>
                        </a:spcAft>
                      </a:pPr>
                      <a:r>
                        <a:rPr lang="en-US" sz="1800" dirty="0">
                          <a:effectLst/>
                        </a:rPr>
                        <a:t>Knowledge to plan for heat-related medical emergencies</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1….…2…….3….…4…….5</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752" marR="57752" marT="0" marB="0" anchor="ctr"/>
                </a:tc>
                <a:extLst>
                  <a:ext uri="{0D108BD9-81ED-4DB2-BD59-A6C34878D82A}">
                    <a16:rowId xmlns:a16="http://schemas.microsoft.com/office/drawing/2014/main" val="1996676965"/>
                  </a:ext>
                </a:extLst>
              </a:tr>
            </a:tbl>
          </a:graphicData>
        </a:graphic>
      </p:graphicFrame>
    </p:spTree>
    <p:extLst>
      <p:ext uri="{BB962C8B-B14F-4D97-AF65-F5344CB8AC3E}">
        <p14:creationId xmlns:p14="http://schemas.microsoft.com/office/powerpoint/2010/main" val="3883456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854075"/>
          </a:xfrm>
        </p:spPr>
        <p:txBody>
          <a:bodyPr>
            <a:normAutofit/>
          </a:bodyPr>
          <a:lstStyle/>
          <a:p>
            <a:r>
              <a:rPr lang="en-US" sz="4800" b="1" dirty="0"/>
              <a:t>Level 2. Pre-test and post-test assessments</a:t>
            </a:r>
          </a:p>
        </p:txBody>
      </p:sp>
      <p:sp>
        <p:nvSpPr>
          <p:cNvPr id="3" name="Content Placeholder 2"/>
          <p:cNvSpPr>
            <a:spLocks noGrp="1"/>
          </p:cNvSpPr>
          <p:nvPr>
            <p:ph type="body" idx="1"/>
          </p:nvPr>
        </p:nvSpPr>
        <p:spPr>
          <a:xfrm>
            <a:off x="1262743" y="6030241"/>
            <a:ext cx="10515600" cy="587829"/>
          </a:xfrm>
          <a:solidFill>
            <a:srgbClr val="FFFFCC"/>
          </a:solidFill>
        </p:spPr>
        <p:txBody>
          <a:bodyPr anchor="ctr">
            <a:noAutofit/>
          </a:bodyPr>
          <a:lstStyle/>
          <a:p>
            <a:pPr marL="0" indent="0" algn="ctr">
              <a:buNone/>
            </a:pPr>
            <a:r>
              <a:rPr lang="en-US" dirty="0"/>
              <a:t>You will take these tests as we go through the worker training materials</a:t>
            </a:r>
          </a:p>
        </p:txBody>
      </p:sp>
      <p:sp>
        <p:nvSpPr>
          <p:cNvPr id="4" name="Content Placeholder 3"/>
          <p:cNvSpPr>
            <a:spLocks noGrp="1"/>
          </p:cNvSpPr>
          <p:nvPr>
            <p:ph sz="half" idx="2"/>
          </p:nvPr>
        </p:nvSpPr>
        <p:spPr>
          <a:xfrm>
            <a:off x="446313" y="1404256"/>
            <a:ext cx="11419115" cy="522514"/>
          </a:xfrm>
        </p:spPr>
        <p:txBody>
          <a:bodyPr>
            <a:noAutofit/>
          </a:bodyPr>
          <a:lstStyle/>
          <a:p>
            <a:pPr marL="0" indent="0">
              <a:buNone/>
            </a:pPr>
            <a:r>
              <a:rPr lang="en-US" sz="3000" dirty="0"/>
              <a:t>Tests are designed to assess the learning objectives in five critical areas</a:t>
            </a:r>
          </a:p>
        </p:txBody>
      </p:sp>
      <p:graphicFrame>
        <p:nvGraphicFramePr>
          <p:cNvPr id="7" name="Content Placeholder 6" descr="Learning Objective Assessed by Questions&#10;" title="Learning Objective Assessed by Questions"/>
          <p:cNvGraphicFramePr>
            <a:graphicFrameLocks noGrp="1"/>
          </p:cNvGraphicFramePr>
          <p:nvPr>
            <p:ph sz="quarter" idx="4"/>
            <p:extLst>
              <p:ext uri="{D42A27DB-BD31-4B8C-83A1-F6EECF244321}">
                <p14:modId xmlns:p14="http://schemas.microsoft.com/office/powerpoint/2010/main" val="1577641882"/>
              </p:ext>
            </p:extLst>
          </p:nvPr>
        </p:nvGraphicFramePr>
        <p:xfrm>
          <a:off x="446313" y="1926770"/>
          <a:ext cx="11419115" cy="3874872"/>
        </p:xfrm>
        <a:graphic>
          <a:graphicData uri="http://schemas.openxmlformats.org/drawingml/2006/table">
            <a:tbl>
              <a:tblPr firstRow="1" firstCol="1" bandRow="1">
                <a:tableStyleId>{5940675A-B579-460E-94D1-54222C63F5DA}</a:tableStyleId>
              </a:tblPr>
              <a:tblGrid>
                <a:gridCol w="2032601">
                  <a:extLst>
                    <a:ext uri="{9D8B030D-6E8A-4147-A177-3AD203B41FA5}">
                      <a16:colId xmlns:a16="http://schemas.microsoft.com/office/drawing/2014/main" val="2950310803"/>
                    </a:ext>
                  </a:extLst>
                </a:gridCol>
                <a:gridCol w="9386514">
                  <a:extLst>
                    <a:ext uri="{9D8B030D-6E8A-4147-A177-3AD203B41FA5}">
                      <a16:colId xmlns:a16="http://schemas.microsoft.com/office/drawing/2014/main" val="4036585224"/>
                    </a:ext>
                  </a:extLst>
                </a:gridCol>
              </a:tblGrid>
              <a:tr h="471172">
                <a:tc>
                  <a:txBody>
                    <a:bodyPr/>
                    <a:lstStyle/>
                    <a:p>
                      <a:pPr algn="ctr">
                        <a:spcAft>
                          <a:spcPts val="0"/>
                        </a:spcAft>
                      </a:pPr>
                      <a:r>
                        <a:rPr lang="en-US" sz="2200" b="1" dirty="0">
                          <a:effectLst/>
                        </a:rPr>
                        <a:t>Questions</a:t>
                      </a:r>
                      <a:endParaRPr lang="en-US" sz="2200" b="1" dirty="0">
                        <a:effectLst/>
                        <a:latin typeface="Calibri" panose="020F0502020204030204" pitchFamily="34" charset="0"/>
                        <a:cs typeface="Times New Roman" panose="02020603050405020304" pitchFamily="18" charset="0"/>
                      </a:endParaRPr>
                    </a:p>
                  </a:txBody>
                  <a:tcPr marL="36356" marR="36356" marT="0" marB="0" anchor="ctr"/>
                </a:tc>
                <a:tc>
                  <a:txBody>
                    <a:bodyPr/>
                    <a:lstStyle/>
                    <a:p>
                      <a:pPr>
                        <a:spcAft>
                          <a:spcPts val="0"/>
                        </a:spcAft>
                      </a:pPr>
                      <a:r>
                        <a:rPr lang="en-US" sz="2200" b="1" dirty="0">
                          <a:effectLst/>
                        </a:rPr>
                        <a:t>Learning Objective Assessed by Questions</a:t>
                      </a:r>
                      <a:endParaRPr lang="en-US" sz="2200" b="1" dirty="0">
                        <a:effectLst/>
                        <a:latin typeface="Calibri" panose="020F0502020204030204" pitchFamily="34" charset="0"/>
                        <a:cs typeface="Times New Roman" panose="02020603050405020304" pitchFamily="18" charset="0"/>
                      </a:endParaRPr>
                    </a:p>
                  </a:txBody>
                  <a:tcPr marL="36356" marR="36356" marT="0" marB="0" anchor="ctr"/>
                </a:tc>
                <a:extLst>
                  <a:ext uri="{0D108BD9-81ED-4DB2-BD59-A6C34878D82A}">
                    <a16:rowId xmlns:a16="http://schemas.microsoft.com/office/drawing/2014/main" val="1673255757"/>
                  </a:ext>
                </a:extLst>
              </a:tr>
              <a:tr h="820452">
                <a:tc>
                  <a:txBody>
                    <a:bodyPr/>
                    <a:lstStyle/>
                    <a:p>
                      <a:pPr algn="ctr">
                        <a:spcAft>
                          <a:spcPts val="0"/>
                        </a:spcAft>
                      </a:pPr>
                      <a:r>
                        <a:rPr lang="en-US" sz="2200">
                          <a:effectLst/>
                        </a:rPr>
                        <a:t>1-4</a:t>
                      </a:r>
                      <a:endParaRPr lang="en-US" sz="2200">
                        <a:effectLst/>
                        <a:latin typeface="Calibri" panose="020F0502020204030204" pitchFamily="34" charset="0"/>
                        <a:cs typeface="Times New Roman" panose="02020603050405020304" pitchFamily="18" charset="0"/>
                      </a:endParaRPr>
                    </a:p>
                  </a:txBody>
                  <a:tcPr marL="36356" marR="36356" marT="0" marB="0" anchor="ctr"/>
                </a:tc>
                <a:tc>
                  <a:txBody>
                    <a:bodyPr/>
                    <a:lstStyle/>
                    <a:p>
                      <a:pPr>
                        <a:spcAft>
                          <a:spcPts val="0"/>
                        </a:spcAft>
                      </a:pPr>
                      <a:r>
                        <a:rPr lang="en-US" sz="2200" dirty="0">
                          <a:effectLst/>
                        </a:rPr>
                        <a:t>Knowledge of the factors associated with heat stress and heat-related illnesses</a:t>
                      </a:r>
                      <a:endParaRPr lang="en-US" sz="2200" dirty="0">
                        <a:effectLst/>
                        <a:latin typeface="Calibri" panose="020F0502020204030204" pitchFamily="34" charset="0"/>
                        <a:cs typeface="Times New Roman" panose="02020603050405020304" pitchFamily="18" charset="0"/>
                      </a:endParaRPr>
                    </a:p>
                  </a:txBody>
                  <a:tcPr marL="36356" marR="36356" marT="0" marB="0" anchor="ctr"/>
                </a:tc>
                <a:extLst>
                  <a:ext uri="{0D108BD9-81ED-4DB2-BD59-A6C34878D82A}">
                    <a16:rowId xmlns:a16="http://schemas.microsoft.com/office/drawing/2014/main" val="653544093"/>
                  </a:ext>
                </a:extLst>
              </a:tr>
              <a:tr h="471172">
                <a:tc>
                  <a:txBody>
                    <a:bodyPr/>
                    <a:lstStyle/>
                    <a:p>
                      <a:pPr algn="ctr">
                        <a:spcAft>
                          <a:spcPts val="0"/>
                        </a:spcAft>
                      </a:pPr>
                      <a:r>
                        <a:rPr lang="en-US" sz="2200">
                          <a:effectLst/>
                        </a:rPr>
                        <a:t>5-7</a:t>
                      </a:r>
                      <a:endParaRPr lang="en-US" sz="2200">
                        <a:effectLst/>
                        <a:latin typeface="Calibri" panose="020F0502020204030204" pitchFamily="34" charset="0"/>
                        <a:cs typeface="Times New Roman" panose="02020603050405020304" pitchFamily="18" charset="0"/>
                      </a:endParaRPr>
                    </a:p>
                  </a:txBody>
                  <a:tcPr marL="36356" marR="36356" marT="0" marB="0" anchor="ctr"/>
                </a:tc>
                <a:tc>
                  <a:txBody>
                    <a:bodyPr/>
                    <a:lstStyle/>
                    <a:p>
                      <a:pPr>
                        <a:spcAft>
                          <a:spcPts val="0"/>
                        </a:spcAft>
                      </a:pPr>
                      <a:r>
                        <a:rPr lang="en-US" sz="2200" dirty="0">
                          <a:effectLst/>
                        </a:rPr>
                        <a:t>Knowledge and skill to recognize heat-related hazards</a:t>
                      </a:r>
                      <a:endParaRPr lang="en-US" sz="2200" dirty="0">
                        <a:effectLst/>
                        <a:latin typeface="Calibri" panose="020F0502020204030204" pitchFamily="34" charset="0"/>
                        <a:cs typeface="Times New Roman" panose="02020603050405020304" pitchFamily="18" charset="0"/>
                      </a:endParaRPr>
                    </a:p>
                  </a:txBody>
                  <a:tcPr marL="36356" marR="36356" marT="0" marB="0" anchor="ctr"/>
                </a:tc>
                <a:extLst>
                  <a:ext uri="{0D108BD9-81ED-4DB2-BD59-A6C34878D82A}">
                    <a16:rowId xmlns:a16="http://schemas.microsoft.com/office/drawing/2014/main" val="610326767"/>
                  </a:ext>
                </a:extLst>
              </a:tr>
              <a:tr h="820452">
                <a:tc>
                  <a:txBody>
                    <a:bodyPr/>
                    <a:lstStyle/>
                    <a:p>
                      <a:pPr algn="ctr">
                        <a:spcAft>
                          <a:spcPts val="0"/>
                        </a:spcAft>
                      </a:pPr>
                      <a:r>
                        <a:rPr lang="en-US" sz="2200">
                          <a:effectLst/>
                        </a:rPr>
                        <a:t>8-11</a:t>
                      </a:r>
                      <a:endParaRPr lang="en-US" sz="2200">
                        <a:effectLst/>
                        <a:latin typeface="Calibri" panose="020F0502020204030204" pitchFamily="34" charset="0"/>
                        <a:cs typeface="Times New Roman" panose="02020603050405020304" pitchFamily="18" charset="0"/>
                      </a:endParaRPr>
                    </a:p>
                  </a:txBody>
                  <a:tcPr marL="36356" marR="36356" marT="0" marB="0" anchor="ctr"/>
                </a:tc>
                <a:tc>
                  <a:txBody>
                    <a:bodyPr/>
                    <a:lstStyle/>
                    <a:p>
                      <a:pPr>
                        <a:spcAft>
                          <a:spcPts val="0"/>
                        </a:spcAft>
                      </a:pPr>
                      <a:r>
                        <a:rPr lang="en-US" sz="2200">
                          <a:effectLst/>
                        </a:rPr>
                        <a:t>Knowledge and skill to identify signs and symptoms of heat-related illnesses</a:t>
                      </a:r>
                      <a:endParaRPr lang="en-US" sz="2200">
                        <a:effectLst/>
                        <a:latin typeface="Calibri" panose="020F0502020204030204" pitchFamily="34" charset="0"/>
                        <a:cs typeface="Times New Roman" panose="02020603050405020304" pitchFamily="18" charset="0"/>
                      </a:endParaRPr>
                    </a:p>
                  </a:txBody>
                  <a:tcPr marL="36356" marR="36356" marT="0" marB="0" anchor="ctr"/>
                </a:tc>
                <a:extLst>
                  <a:ext uri="{0D108BD9-81ED-4DB2-BD59-A6C34878D82A}">
                    <a16:rowId xmlns:a16="http://schemas.microsoft.com/office/drawing/2014/main" val="668145783"/>
                  </a:ext>
                </a:extLst>
              </a:tr>
              <a:tr h="820452">
                <a:tc>
                  <a:txBody>
                    <a:bodyPr/>
                    <a:lstStyle/>
                    <a:p>
                      <a:pPr algn="ctr">
                        <a:spcAft>
                          <a:spcPts val="0"/>
                        </a:spcAft>
                      </a:pPr>
                      <a:r>
                        <a:rPr lang="en-US" sz="2200">
                          <a:effectLst/>
                        </a:rPr>
                        <a:t>12-16</a:t>
                      </a:r>
                      <a:endParaRPr lang="en-US" sz="2200">
                        <a:effectLst/>
                        <a:latin typeface="Calibri" panose="020F0502020204030204" pitchFamily="34" charset="0"/>
                        <a:cs typeface="Times New Roman" panose="02020603050405020304" pitchFamily="18" charset="0"/>
                      </a:endParaRPr>
                    </a:p>
                  </a:txBody>
                  <a:tcPr marL="36356" marR="36356" marT="0" marB="0" anchor="ctr"/>
                </a:tc>
                <a:tc>
                  <a:txBody>
                    <a:bodyPr/>
                    <a:lstStyle/>
                    <a:p>
                      <a:pPr>
                        <a:spcAft>
                          <a:spcPts val="0"/>
                        </a:spcAft>
                      </a:pPr>
                      <a:r>
                        <a:rPr lang="en-US" sz="2200">
                          <a:effectLst/>
                        </a:rPr>
                        <a:t>Knowledge on the different types of heat-illness prevention control options</a:t>
                      </a:r>
                      <a:endParaRPr lang="en-US" sz="2200">
                        <a:effectLst/>
                        <a:latin typeface="Calibri" panose="020F0502020204030204" pitchFamily="34" charset="0"/>
                        <a:cs typeface="Times New Roman" panose="02020603050405020304" pitchFamily="18" charset="0"/>
                      </a:endParaRPr>
                    </a:p>
                  </a:txBody>
                  <a:tcPr marL="36356" marR="36356" marT="0" marB="0" anchor="ctr"/>
                </a:tc>
                <a:extLst>
                  <a:ext uri="{0D108BD9-81ED-4DB2-BD59-A6C34878D82A}">
                    <a16:rowId xmlns:a16="http://schemas.microsoft.com/office/drawing/2014/main" val="1933025340"/>
                  </a:ext>
                </a:extLst>
              </a:tr>
              <a:tr h="471172">
                <a:tc>
                  <a:txBody>
                    <a:bodyPr/>
                    <a:lstStyle/>
                    <a:p>
                      <a:pPr algn="ctr">
                        <a:spcAft>
                          <a:spcPts val="0"/>
                        </a:spcAft>
                      </a:pPr>
                      <a:r>
                        <a:rPr lang="en-US" sz="2200">
                          <a:effectLst/>
                        </a:rPr>
                        <a:t>17-18</a:t>
                      </a:r>
                      <a:endParaRPr lang="en-US" sz="2200">
                        <a:effectLst/>
                        <a:latin typeface="Calibri" panose="020F0502020204030204" pitchFamily="34" charset="0"/>
                        <a:cs typeface="Times New Roman" panose="02020603050405020304" pitchFamily="18" charset="0"/>
                      </a:endParaRPr>
                    </a:p>
                  </a:txBody>
                  <a:tcPr marL="36356" marR="36356" marT="0" marB="0" anchor="ctr"/>
                </a:tc>
                <a:tc>
                  <a:txBody>
                    <a:bodyPr/>
                    <a:lstStyle/>
                    <a:p>
                      <a:pPr>
                        <a:spcAft>
                          <a:spcPts val="0"/>
                        </a:spcAft>
                      </a:pPr>
                      <a:r>
                        <a:rPr lang="en-US" sz="2200" dirty="0">
                          <a:effectLst/>
                        </a:rPr>
                        <a:t>Knowledge to plan for heat-related medical emergencies</a:t>
                      </a:r>
                      <a:endParaRPr lang="en-US" sz="2200" dirty="0">
                        <a:effectLst/>
                        <a:latin typeface="Calibri" panose="020F0502020204030204" pitchFamily="34" charset="0"/>
                        <a:cs typeface="Times New Roman" panose="02020603050405020304" pitchFamily="18" charset="0"/>
                      </a:endParaRPr>
                    </a:p>
                  </a:txBody>
                  <a:tcPr marL="36356" marR="36356" marT="0" marB="0" anchor="ctr"/>
                </a:tc>
                <a:extLst>
                  <a:ext uri="{0D108BD9-81ED-4DB2-BD59-A6C34878D82A}">
                    <a16:rowId xmlns:a16="http://schemas.microsoft.com/office/drawing/2014/main" val="4132001672"/>
                  </a:ext>
                </a:extLst>
              </a:tr>
            </a:tbl>
          </a:graphicData>
        </a:graphic>
      </p:graphicFrame>
    </p:spTree>
    <p:extLst>
      <p:ext uri="{BB962C8B-B14F-4D97-AF65-F5344CB8AC3E}">
        <p14:creationId xmlns:p14="http://schemas.microsoft.com/office/powerpoint/2010/main" val="502481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check mark&#10;&#10;"/>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9018768" y="2563219"/>
            <a:ext cx="2310384" cy="2065467"/>
          </a:xfrm>
        </p:spPr>
      </p:pic>
      <p:sp>
        <p:nvSpPr>
          <p:cNvPr id="2" name="Title 1"/>
          <p:cNvSpPr>
            <a:spLocks noGrp="1"/>
          </p:cNvSpPr>
          <p:nvPr>
            <p:ph type="title"/>
          </p:nvPr>
        </p:nvSpPr>
        <p:spPr>
          <a:xfrm>
            <a:off x="478971" y="365125"/>
            <a:ext cx="11419245" cy="997143"/>
          </a:xfrm>
        </p:spPr>
        <p:txBody>
          <a:bodyPr>
            <a:noAutofit/>
          </a:bodyPr>
          <a:lstStyle/>
          <a:p>
            <a:r>
              <a:rPr lang="en-US" b="1" dirty="0"/>
              <a:t>Critical required documentation for training certificate to be issued </a:t>
            </a:r>
          </a:p>
        </p:txBody>
      </p:sp>
      <p:sp>
        <p:nvSpPr>
          <p:cNvPr id="3" name="Content Placeholder 2"/>
          <p:cNvSpPr>
            <a:spLocks noGrp="1"/>
          </p:cNvSpPr>
          <p:nvPr>
            <p:ph sz="half" idx="1"/>
          </p:nvPr>
        </p:nvSpPr>
        <p:spPr>
          <a:xfrm>
            <a:off x="1356199" y="1550716"/>
            <a:ext cx="7959012" cy="5010540"/>
          </a:xfrm>
        </p:spPr>
        <p:txBody>
          <a:bodyPr>
            <a:noAutofit/>
          </a:bodyPr>
          <a:lstStyle/>
          <a:p>
            <a:r>
              <a:rPr lang="en-US" sz="3600" dirty="0"/>
              <a:t>Sign-in Sheet</a:t>
            </a:r>
          </a:p>
          <a:p>
            <a:pPr lvl="1"/>
            <a:r>
              <a:rPr lang="en-US" sz="2800" dirty="0"/>
              <a:t>Course title</a:t>
            </a:r>
          </a:p>
          <a:p>
            <a:pPr lvl="1"/>
            <a:r>
              <a:rPr lang="en-US" sz="2800" dirty="0"/>
              <a:t>Date, time, number of contact hours</a:t>
            </a:r>
          </a:p>
          <a:p>
            <a:pPr lvl="1"/>
            <a:r>
              <a:rPr lang="en-US" sz="2800" dirty="0"/>
              <a:t>Location name and address</a:t>
            </a:r>
          </a:p>
          <a:p>
            <a:pPr lvl="1"/>
            <a:r>
              <a:rPr lang="en-US" sz="2800" dirty="0"/>
              <a:t>Instructor names</a:t>
            </a:r>
          </a:p>
          <a:p>
            <a:pPr lvl="1"/>
            <a:r>
              <a:rPr lang="en-US" sz="2800" dirty="0"/>
              <a:t>Trainee names, titles, company and signatures</a:t>
            </a:r>
          </a:p>
          <a:p>
            <a:pPr lvl="1"/>
            <a:r>
              <a:rPr lang="en-US" sz="2800" dirty="0"/>
              <a:t>Instructor signatures and certification</a:t>
            </a:r>
          </a:p>
          <a:p>
            <a:r>
              <a:rPr lang="en-US" sz="3600" dirty="0"/>
              <a:t>Pre-tests (with trainee name)</a:t>
            </a:r>
          </a:p>
          <a:p>
            <a:r>
              <a:rPr lang="en-US" sz="3600" dirty="0"/>
              <a:t>Post-tests (with trainee name)</a:t>
            </a:r>
          </a:p>
          <a:p>
            <a:r>
              <a:rPr lang="en-US" sz="3600" dirty="0"/>
              <a:t>Post-training surveys (anonymous)</a:t>
            </a:r>
          </a:p>
        </p:txBody>
      </p:sp>
      <p:sp>
        <p:nvSpPr>
          <p:cNvPr id="6" name="Footer Placeholder 1">
            <a:extLst>
              <a:ext uri="{FF2B5EF4-FFF2-40B4-BE49-F238E27FC236}">
                <a16:creationId xmlns:a16="http://schemas.microsoft.com/office/drawing/2014/main" id="{CFC41A71-55CE-4D0F-A3C0-3C5A5E0DBBF6}"/>
              </a:ext>
            </a:extLst>
          </p:cNvPr>
          <p:cNvSpPr>
            <a:spLocks noGrp="1"/>
          </p:cNvSpPr>
          <p:nvPr>
            <p:ph type="ftr" sz="quarter" idx="11"/>
          </p:nvPr>
        </p:nvSpPr>
        <p:spPr>
          <a:xfrm>
            <a:off x="9061063" y="4810231"/>
            <a:ext cx="2119770" cy="187978"/>
          </a:xfrm>
        </p:spPr>
        <p:txBody>
          <a:bodyPr/>
          <a:lstStyle/>
          <a:p>
            <a:pPr algn="l"/>
            <a:r>
              <a:rPr lang="en-US" sz="1800" dirty="0">
                <a:solidFill>
                  <a:schemeClr val="tx1"/>
                </a:solidFill>
              </a:rPr>
              <a:t>Check mark clip art</a:t>
            </a:r>
          </a:p>
        </p:txBody>
      </p:sp>
    </p:spTree>
    <p:extLst>
      <p:ext uri="{BB962C8B-B14F-4D97-AF65-F5344CB8AC3E}">
        <p14:creationId xmlns:p14="http://schemas.microsoft.com/office/powerpoint/2010/main" val="384173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D217E09-E38B-4A6C-A44D-48FA95E7BAFA}"/>
              </a:ext>
            </a:extLst>
          </p:cNvPr>
          <p:cNvSpPr>
            <a:spLocks noGrp="1"/>
          </p:cNvSpPr>
          <p:nvPr>
            <p:ph type="title"/>
          </p:nvPr>
        </p:nvSpPr>
        <p:spPr/>
        <p:txBody>
          <a:bodyPr>
            <a:normAutofit/>
          </a:bodyPr>
          <a:lstStyle/>
          <a:p>
            <a:r>
              <a:rPr lang="en-US" b="1" dirty="0"/>
              <a:t>Adult Learning Needs</a:t>
            </a:r>
          </a:p>
        </p:txBody>
      </p:sp>
      <p:sp>
        <p:nvSpPr>
          <p:cNvPr id="7" name="Text Placeholder 6">
            <a:extLst>
              <a:ext uri="{FF2B5EF4-FFF2-40B4-BE49-F238E27FC236}">
                <a16:creationId xmlns:a16="http://schemas.microsoft.com/office/drawing/2014/main" id="{0DBB8F01-F133-4318-8B58-E1E4C66979E4}"/>
              </a:ext>
            </a:extLst>
          </p:cNvPr>
          <p:cNvSpPr>
            <a:spLocks noGrp="1"/>
          </p:cNvSpPr>
          <p:nvPr>
            <p:ph type="body" idx="1"/>
          </p:nvPr>
        </p:nvSpPr>
        <p:spPr/>
        <p:txBody>
          <a:bodyPr>
            <a:normAutofit/>
          </a:bodyPr>
          <a:lstStyle/>
          <a:p>
            <a:endParaRPr lang="en-US" sz="4400" dirty="0"/>
          </a:p>
        </p:txBody>
      </p:sp>
    </p:spTree>
    <p:extLst>
      <p:ext uri="{BB962C8B-B14F-4D97-AF65-F5344CB8AC3E}">
        <p14:creationId xmlns:p14="http://schemas.microsoft.com/office/powerpoint/2010/main" val="641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Group and Class Discussion</a:t>
            </a:r>
          </a:p>
        </p:txBody>
      </p:sp>
      <p:sp>
        <p:nvSpPr>
          <p:cNvPr id="3" name="Content Placeholder 2"/>
          <p:cNvSpPr>
            <a:spLocks noGrp="1"/>
          </p:cNvSpPr>
          <p:nvPr>
            <p:ph sz="half" idx="1"/>
          </p:nvPr>
        </p:nvSpPr>
        <p:spPr>
          <a:xfrm>
            <a:off x="838200" y="1690688"/>
            <a:ext cx="9818915" cy="4520345"/>
          </a:xfrm>
        </p:spPr>
        <p:txBody>
          <a:bodyPr>
            <a:normAutofit/>
          </a:bodyPr>
          <a:lstStyle/>
          <a:p>
            <a:r>
              <a:rPr lang="en-US" sz="3200" dirty="0"/>
              <a:t>Let’s take 10 minutes</a:t>
            </a:r>
          </a:p>
          <a:p>
            <a:r>
              <a:rPr lang="en-US" sz="3200" dirty="0"/>
              <a:t>From your experience with training courses, list five effective techniques the instructor used  </a:t>
            </a:r>
          </a:p>
          <a:p>
            <a:pPr marL="457200" lvl="1" indent="0">
              <a:buNone/>
            </a:pPr>
            <a:r>
              <a:rPr lang="en-US" sz="3600" dirty="0"/>
              <a:t>1. _____________________________________</a:t>
            </a:r>
          </a:p>
          <a:p>
            <a:pPr marL="457200" lvl="1" indent="0">
              <a:buNone/>
            </a:pPr>
            <a:r>
              <a:rPr lang="en-US" sz="3600" dirty="0"/>
              <a:t>2. _____________________________________</a:t>
            </a:r>
          </a:p>
          <a:p>
            <a:pPr marL="457200" lvl="1" indent="0">
              <a:buNone/>
            </a:pPr>
            <a:r>
              <a:rPr lang="en-US" sz="3600" dirty="0"/>
              <a:t>3. _____________________________________</a:t>
            </a:r>
          </a:p>
          <a:p>
            <a:pPr marL="457200" lvl="1" indent="0">
              <a:buNone/>
            </a:pPr>
            <a:r>
              <a:rPr lang="en-US" sz="3600" dirty="0"/>
              <a:t>4. _____________________________________</a:t>
            </a:r>
          </a:p>
          <a:p>
            <a:pPr marL="457200" lvl="1" indent="0">
              <a:buNone/>
            </a:pPr>
            <a:r>
              <a:rPr lang="en-US" sz="3600" dirty="0"/>
              <a:t>5. _____________________________________</a:t>
            </a:r>
          </a:p>
        </p:txBody>
      </p:sp>
      <p:pic>
        <p:nvPicPr>
          <p:cNvPr id="5" name="Content Placeholder 4" descr="Group discussion image&#10;&#10;75+ Free Stock Images 3D &lt;strong&gt;Human&lt;/strong&gt; Character Best Collection ...&#10;clip art"/>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9232135" y="258163"/>
            <a:ext cx="2546725" cy="1910044"/>
          </a:xfrm>
        </p:spPr>
      </p:pic>
      <p:sp>
        <p:nvSpPr>
          <p:cNvPr id="6" name="Footer Placeholder 1">
            <a:extLst>
              <a:ext uri="{FF2B5EF4-FFF2-40B4-BE49-F238E27FC236}">
                <a16:creationId xmlns:a16="http://schemas.microsoft.com/office/drawing/2014/main" id="{930C1006-DAA7-45F4-9638-F896C3C89F1C}"/>
              </a:ext>
            </a:extLst>
          </p:cNvPr>
          <p:cNvSpPr>
            <a:spLocks noGrp="1"/>
          </p:cNvSpPr>
          <p:nvPr>
            <p:ph type="ftr" sz="quarter" idx="11"/>
          </p:nvPr>
        </p:nvSpPr>
        <p:spPr>
          <a:xfrm>
            <a:off x="10090417" y="2563904"/>
            <a:ext cx="1840060" cy="286871"/>
          </a:xfrm>
        </p:spPr>
        <p:txBody>
          <a:bodyPr/>
          <a:lstStyle/>
          <a:p>
            <a:pPr algn="l"/>
            <a:r>
              <a:rPr lang="en-US" sz="1800" dirty="0">
                <a:solidFill>
                  <a:schemeClr val="tx1"/>
                </a:solidFill>
              </a:rPr>
              <a:t>Group discussion</a:t>
            </a:r>
          </a:p>
          <a:p>
            <a:pPr algn="l"/>
            <a:r>
              <a:rPr lang="en-US" sz="1800" dirty="0">
                <a:solidFill>
                  <a:schemeClr val="tx1"/>
                </a:solidFill>
              </a:rPr>
              <a:t> clip art</a:t>
            </a:r>
          </a:p>
        </p:txBody>
      </p:sp>
    </p:spTree>
    <p:extLst>
      <p:ext uri="{BB962C8B-B14F-4D97-AF65-F5344CB8AC3E}">
        <p14:creationId xmlns:p14="http://schemas.microsoft.com/office/powerpoint/2010/main" val="1631572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430576" y="166914"/>
            <a:ext cx="10515600" cy="1325563"/>
          </a:xfrm>
        </p:spPr>
        <p:txBody>
          <a:bodyPr>
            <a:normAutofit/>
          </a:bodyPr>
          <a:lstStyle/>
          <a:p>
            <a:r>
              <a:rPr lang="en-US" altLang="en-US" sz="5400" b="1" dirty="0"/>
              <a:t>How we learn</a:t>
            </a:r>
          </a:p>
        </p:txBody>
      </p:sp>
      <p:sp>
        <p:nvSpPr>
          <p:cNvPr id="277507" name="Rectangle 3"/>
          <p:cNvSpPr>
            <a:spLocks noGrp="1" noChangeArrowheads="1"/>
          </p:cNvSpPr>
          <p:nvPr>
            <p:ph sz="half" idx="1"/>
          </p:nvPr>
        </p:nvSpPr>
        <p:spPr>
          <a:xfrm>
            <a:off x="518710" y="1373933"/>
            <a:ext cx="6587170" cy="4351338"/>
          </a:xfrm>
        </p:spPr>
        <p:txBody>
          <a:bodyPr>
            <a:noAutofit/>
          </a:bodyPr>
          <a:lstStyle/>
          <a:p>
            <a:pPr>
              <a:lnSpc>
                <a:spcPct val="90000"/>
              </a:lnSpc>
            </a:pPr>
            <a:r>
              <a:rPr lang="en-US" altLang="en-US" sz="3200" dirty="0"/>
              <a:t>Each person has his or her own way of learning, based on past experiences and sensory processing</a:t>
            </a:r>
          </a:p>
          <a:p>
            <a:pPr marL="0" indent="0">
              <a:lnSpc>
                <a:spcPct val="90000"/>
              </a:lnSpc>
              <a:buNone/>
            </a:pPr>
            <a:endParaRPr lang="en-US" altLang="en-US" sz="3200" dirty="0"/>
          </a:p>
          <a:p>
            <a:pPr>
              <a:lnSpc>
                <a:spcPct val="90000"/>
              </a:lnSpc>
            </a:pPr>
            <a:r>
              <a:rPr lang="en-US" altLang="en-US" sz="3200" dirty="0"/>
              <a:t>Learning through the senses:</a:t>
            </a:r>
          </a:p>
          <a:p>
            <a:pPr lvl="1">
              <a:lnSpc>
                <a:spcPct val="90000"/>
              </a:lnSpc>
            </a:pPr>
            <a:r>
              <a:rPr lang="en-US" altLang="en-US" sz="2800" dirty="0"/>
              <a:t>Visual: 				about 83%</a:t>
            </a:r>
          </a:p>
          <a:p>
            <a:pPr lvl="1">
              <a:lnSpc>
                <a:spcPct val="90000"/>
              </a:lnSpc>
            </a:pPr>
            <a:r>
              <a:rPr lang="en-US" altLang="en-US" sz="2800" dirty="0"/>
              <a:t>Auditory: 			about 11%</a:t>
            </a:r>
          </a:p>
          <a:p>
            <a:pPr lvl="1">
              <a:lnSpc>
                <a:spcPct val="90000"/>
              </a:lnSpc>
            </a:pPr>
            <a:r>
              <a:rPr lang="en-US" altLang="en-US" sz="2800" dirty="0"/>
              <a:t>Kinesthetic (activity):	about 69%</a:t>
            </a:r>
          </a:p>
        </p:txBody>
      </p:sp>
      <p:graphicFrame>
        <p:nvGraphicFramePr>
          <p:cNvPr id="6" name="Content Placeholder 5" descr="Elements of learning diagram" title="Elements of learning diagram"/>
          <p:cNvGraphicFramePr>
            <a:graphicFrameLocks noGrp="1"/>
          </p:cNvGraphicFramePr>
          <p:nvPr>
            <p:ph sz="half" idx="2"/>
            <p:extLst>
              <p:ext uri="{D42A27DB-BD31-4B8C-83A1-F6EECF244321}">
                <p14:modId xmlns:p14="http://schemas.microsoft.com/office/powerpoint/2010/main" val="2815032387"/>
              </p:ext>
            </p:extLst>
          </p:nvPr>
        </p:nvGraphicFramePr>
        <p:xfrm>
          <a:off x="6624734" y="1611022"/>
          <a:ext cx="548484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1">
            <a:extLst>
              <a:ext uri="{FF2B5EF4-FFF2-40B4-BE49-F238E27FC236}">
                <a16:creationId xmlns:a16="http://schemas.microsoft.com/office/drawing/2014/main" id="{25BB524C-1D19-4059-9469-F46454AFB670}"/>
              </a:ext>
            </a:extLst>
          </p:cNvPr>
          <p:cNvSpPr>
            <a:spLocks noGrp="1"/>
          </p:cNvSpPr>
          <p:nvPr>
            <p:ph type="ftr" sz="quarter" idx="11"/>
          </p:nvPr>
        </p:nvSpPr>
        <p:spPr>
          <a:xfrm>
            <a:off x="8330842" y="6257365"/>
            <a:ext cx="2175794" cy="251011"/>
          </a:xfrm>
        </p:spPr>
        <p:txBody>
          <a:bodyPr/>
          <a:lstStyle/>
          <a:p>
            <a:pPr algn="l"/>
            <a:r>
              <a:rPr lang="en-US" sz="1800" dirty="0">
                <a:solidFill>
                  <a:schemeClr val="tx1"/>
                </a:solidFill>
              </a:rPr>
              <a:t>Adult learning needs</a:t>
            </a:r>
          </a:p>
        </p:txBody>
      </p:sp>
    </p:spTree>
    <p:extLst>
      <p:ext uri="{BB962C8B-B14F-4D97-AF65-F5344CB8AC3E}">
        <p14:creationId xmlns:p14="http://schemas.microsoft.com/office/powerpoint/2010/main" val="2464091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a:xfrm>
            <a:off x="226654" y="209408"/>
            <a:ext cx="10515600" cy="754548"/>
          </a:xfrm>
        </p:spPr>
        <p:txBody>
          <a:bodyPr>
            <a:noAutofit/>
          </a:bodyPr>
          <a:lstStyle/>
          <a:p>
            <a:r>
              <a:rPr lang="en-US" altLang="en-US" sz="4800" b="1" dirty="0"/>
              <a:t>Key adult learning needs</a:t>
            </a:r>
          </a:p>
        </p:txBody>
      </p:sp>
      <p:sp>
        <p:nvSpPr>
          <p:cNvPr id="279555" name="Rectangle 3"/>
          <p:cNvSpPr>
            <a:spLocks noGrp="1" noChangeArrowheads="1"/>
          </p:cNvSpPr>
          <p:nvPr>
            <p:ph sz="half" idx="1"/>
          </p:nvPr>
        </p:nvSpPr>
        <p:spPr>
          <a:xfrm>
            <a:off x="982766" y="963956"/>
            <a:ext cx="8937705" cy="4972133"/>
          </a:xfrm>
        </p:spPr>
        <p:txBody>
          <a:bodyPr>
            <a:noAutofit/>
          </a:bodyPr>
          <a:lstStyle/>
          <a:p>
            <a:pPr marL="344488" indent="-344488">
              <a:buFontTx/>
              <a:buAutoNum type="arabicPeriod"/>
            </a:pPr>
            <a:r>
              <a:rPr lang="en-US" altLang="en-US" dirty="0"/>
              <a:t>Need to know why</a:t>
            </a:r>
          </a:p>
          <a:p>
            <a:pPr marL="990600" lvl="1" indent="-533400">
              <a:buFontTx/>
              <a:buChar char="•"/>
            </a:pPr>
            <a:r>
              <a:rPr lang="en-US" altLang="en-US" dirty="0"/>
              <a:t>How does the training apply to their job?</a:t>
            </a:r>
          </a:p>
          <a:p>
            <a:pPr marL="990600" lvl="1" indent="-533400">
              <a:buFontTx/>
              <a:buChar char="•"/>
            </a:pPr>
            <a:r>
              <a:rPr lang="en-US" altLang="en-US" dirty="0"/>
              <a:t>Opportunity to think about how the information will be used</a:t>
            </a:r>
          </a:p>
          <a:p>
            <a:pPr marL="344488" indent="-344488">
              <a:buFontTx/>
              <a:buAutoNum type="arabicPeriod"/>
            </a:pPr>
            <a:r>
              <a:rPr lang="en-US" altLang="en-US" dirty="0"/>
              <a:t>Need to apply experience</a:t>
            </a:r>
          </a:p>
          <a:p>
            <a:pPr marL="990600" lvl="1" indent="-533400">
              <a:buFontTx/>
              <a:buChar char="•"/>
            </a:pPr>
            <a:r>
              <a:rPr lang="en-US" altLang="en-US" dirty="0"/>
              <a:t>How does new information relate to past experiences?</a:t>
            </a:r>
          </a:p>
          <a:p>
            <a:pPr marL="990600" lvl="1" indent="-533400">
              <a:buFontTx/>
              <a:buChar char="•"/>
            </a:pPr>
            <a:r>
              <a:rPr lang="en-US" altLang="en-US" dirty="0"/>
              <a:t>Opportunity to compare new information to past experiences</a:t>
            </a:r>
          </a:p>
          <a:p>
            <a:pPr marL="990600" lvl="1" indent="-533400">
              <a:buFontTx/>
              <a:buChar char="•"/>
            </a:pPr>
            <a:r>
              <a:rPr lang="en-US" altLang="en-US" dirty="0"/>
              <a:t>Opportunity to share experiences during training</a:t>
            </a:r>
          </a:p>
          <a:p>
            <a:pPr marL="344488" indent="-344488">
              <a:buFontTx/>
              <a:buAutoNum type="arabicPeriod"/>
            </a:pPr>
            <a:r>
              <a:rPr lang="en-US" altLang="en-US" dirty="0"/>
              <a:t>Need to be in control</a:t>
            </a:r>
          </a:p>
          <a:p>
            <a:pPr marL="990600" lvl="1" indent="-533400">
              <a:buFontTx/>
              <a:buChar char="•"/>
            </a:pPr>
            <a:r>
              <a:rPr lang="en-US" altLang="en-US" dirty="0"/>
              <a:t>Flexible learning environment with some influence</a:t>
            </a:r>
          </a:p>
          <a:p>
            <a:pPr marL="990600" lvl="1" indent="-533400">
              <a:buFontTx/>
              <a:buChar char="•"/>
            </a:pPr>
            <a:r>
              <a:rPr lang="en-US" altLang="en-US" dirty="0"/>
              <a:t>Actively involved in learning process</a:t>
            </a:r>
          </a:p>
          <a:p>
            <a:pPr marL="990600" lvl="1" indent="-533400">
              <a:buFontTx/>
              <a:buChar char="•"/>
            </a:pPr>
            <a:r>
              <a:rPr lang="en-US" altLang="en-US" dirty="0"/>
              <a:t>Opportunities to voice concerns (group discussions)</a:t>
            </a:r>
          </a:p>
          <a:p>
            <a:pPr marL="344488" indent="-344488">
              <a:buFontTx/>
              <a:buAutoNum type="arabicPeriod"/>
            </a:pPr>
            <a:r>
              <a:rPr lang="en-US" altLang="en-US" dirty="0"/>
              <a:t>Need for success</a:t>
            </a:r>
          </a:p>
          <a:p>
            <a:pPr marL="990600" lvl="1" indent="-533400">
              <a:buFontTx/>
              <a:buChar char="•"/>
            </a:pPr>
            <a:r>
              <a:rPr lang="en-US" altLang="en-US" dirty="0"/>
              <a:t>How will the training benefit them?</a:t>
            </a:r>
          </a:p>
        </p:txBody>
      </p:sp>
      <p:pic>
        <p:nvPicPr>
          <p:cNvPr id="5" name="Content Placeholder 4" descr="Water Cooler (Source: OSHA)&#10;" title="Water Cooler (Source: OSHA)"/>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9920471" y="3301794"/>
            <a:ext cx="2105363" cy="2651198"/>
          </a:xfrm>
        </p:spPr>
      </p:pic>
      <p:sp>
        <p:nvSpPr>
          <p:cNvPr id="6" name="Footer Placeholder 1">
            <a:extLst>
              <a:ext uri="{FF2B5EF4-FFF2-40B4-BE49-F238E27FC236}">
                <a16:creationId xmlns:a16="http://schemas.microsoft.com/office/drawing/2014/main" id="{9A75F3A0-ECCC-4D78-8A03-4283C9AE5513}"/>
              </a:ext>
            </a:extLst>
          </p:cNvPr>
          <p:cNvSpPr>
            <a:spLocks noGrp="1"/>
          </p:cNvSpPr>
          <p:nvPr>
            <p:ph type="ftr" sz="quarter" idx="11"/>
          </p:nvPr>
        </p:nvSpPr>
        <p:spPr>
          <a:xfrm>
            <a:off x="10030968" y="5969894"/>
            <a:ext cx="1994866" cy="720743"/>
          </a:xfrm>
        </p:spPr>
        <p:txBody>
          <a:bodyPr/>
          <a:lstStyle/>
          <a:p>
            <a:r>
              <a:rPr lang="en-US" sz="1800" dirty="0">
                <a:solidFill>
                  <a:schemeClr val="tx1"/>
                </a:solidFill>
              </a:rPr>
              <a:t>Water Cooler (Source: OSHA)</a:t>
            </a:r>
          </a:p>
        </p:txBody>
      </p:sp>
    </p:spTree>
    <p:extLst>
      <p:ext uri="{BB962C8B-B14F-4D97-AF65-F5344CB8AC3E}">
        <p14:creationId xmlns:p14="http://schemas.microsoft.com/office/powerpoint/2010/main" val="386283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21" y="155805"/>
            <a:ext cx="10515600" cy="1325563"/>
          </a:xfrm>
        </p:spPr>
        <p:txBody>
          <a:bodyPr>
            <a:normAutofit/>
          </a:bodyPr>
          <a:lstStyle/>
          <a:p>
            <a:r>
              <a:rPr lang="en-US" sz="4800" b="1" dirty="0"/>
              <a:t>Applying these principles in the training</a:t>
            </a:r>
          </a:p>
        </p:txBody>
      </p:sp>
      <p:sp>
        <p:nvSpPr>
          <p:cNvPr id="3" name="Content Placeholder 2"/>
          <p:cNvSpPr>
            <a:spLocks noGrp="1"/>
          </p:cNvSpPr>
          <p:nvPr>
            <p:ph sz="half" idx="1"/>
          </p:nvPr>
        </p:nvSpPr>
        <p:spPr>
          <a:xfrm>
            <a:off x="470019" y="1481368"/>
            <a:ext cx="11551065" cy="4351338"/>
          </a:xfrm>
        </p:spPr>
        <p:txBody>
          <a:bodyPr>
            <a:noAutofit/>
          </a:bodyPr>
          <a:lstStyle/>
          <a:p>
            <a:pPr marL="514350" indent="-514350">
              <a:buFont typeface="+mj-lt"/>
              <a:buAutoNum type="arabicPeriod"/>
            </a:pPr>
            <a:r>
              <a:rPr lang="en-US" sz="3200" dirty="0"/>
              <a:t>Clear learning objectives at the start and finish</a:t>
            </a:r>
          </a:p>
          <a:p>
            <a:pPr marL="514350" indent="-514350">
              <a:buFont typeface="+mj-lt"/>
              <a:buAutoNum type="arabicPeriod"/>
            </a:pPr>
            <a:r>
              <a:rPr lang="en-US" sz="3200" dirty="0"/>
              <a:t>Dynamic training presentation</a:t>
            </a:r>
          </a:p>
          <a:p>
            <a:pPr marL="854075" lvl="1" indent="-396875">
              <a:buFont typeface="+mj-lt"/>
              <a:buAutoNum type="alphaLcParenR"/>
              <a:tabLst>
                <a:tab pos="6289675" algn="l"/>
              </a:tabLst>
            </a:pPr>
            <a:r>
              <a:rPr lang="en-US" sz="2800" dirty="0"/>
              <a:t>Visual pictures and illustrations…	[Watching &amp; Listening]</a:t>
            </a:r>
          </a:p>
          <a:p>
            <a:pPr marL="854075" lvl="1" indent="-396875">
              <a:buFont typeface="+mj-lt"/>
              <a:buAutoNum type="alphaLcParenR"/>
              <a:tabLst>
                <a:tab pos="6289675" algn="l"/>
              </a:tabLst>
            </a:pPr>
            <a:r>
              <a:rPr lang="en-US" sz="2800" dirty="0"/>
              <a:t>Videos…	[Watching &amp; Listening]</a:t>
            </a:r>
          </a:p>
          <a:p>
            <a:pPr marL="854075" lvl="1" indent="-396875">
              <a:buFont typeface="+mj-lt"/>
              <a:buAutoNum type="alphaLcParenR"/>
              <a:tabLst>
                <a:tab pos="6289675" algn="l"/>
              </a:tabLst>
            </a:pPr>
            <a:r>
              <a:rPr lang="en-US" sz="2800" dirty="0"/>
              <a:t>Case studies with problem solving…	[Thinking &amp; Applying Experience]</a:t>
            </a:r>
          </a:p>
          <a:p>
            <a:pPr marL="854075" lvl="1" indent="-396875">
              <a:buFont typeface="+mj-lt"/>
              <a:buAutoNum type="alphaLcParenR"/>
              <a:tabLst>
                <a:tab pos="6289675" algn="l"/>
              </a:tabLst>
            </a:pPr>
            <a:r>
              <a:rPr lang="en-US" sz="2800" dirty="0"/>
              <a:t>Sample equipment and devices…	[Touching]</a:t>
            </a:r>
          </a:p>
          <a:p>
            <a:pPr marL="854075" lvl="1" indent="-396875">
              <a:buFont typeface="+mj-lt"/>
              <a:buAutoNum type="alphaLcParenR"/>
              <a:tabLst>
                <a:tab pos="6289675" algn="l"/>
              </a:tabLst>
            </a:pPr>
            <a:r>
              <a:rPr lang="en-US" sz="2800" dirty="0"/>
              <a:t>Hands-on demonstrations…	[Doing &amp; Touching]</a:t>
            </a:r>
          </a:p>
          <a:p>
            <a:pPr marL="854075" lvl="1" indent="-396875">
              <a:buFont typeface="+mj-lt"/>
              <a:buAutoNum type="alphaLcParenR"/>
              <a:tabLst>
                <a:tab pos="6289675" algn="l"/>
              </a:tabLst>
            </a:pPr>
            <a:r>
              <a:rPr lang="en-US" sz="2800" dirty="0"/>
              <a:t>Class exercises and discussions…	[Thinking &amp; Applying Experience]</a:t>
            </a:r>
          </a:p>
          <a:p>
            <a:pPr marL="854075" lvl="1" indent="-396875">
              <a:buFont typeface="+mj-lt"/>
              <a:buAutoNum type="alphaLcParenR"/>
              <a:tabLst>
                <a:tab pos="6289675" algn="l"/>
              </a:tabLst>
            </a:pPr>
            <a:r>
              <a:rPr lang="en-US" sz="2800" dirty="0"/>
              <a:t>Tests with review of answers…	[Thinking]</a:t>
            </a:r>
          </a:p>
        </p:txBody>
      </p:sp>
    </p:spTree>
    <p:extLst>
      <p:ext uri="{BB962C8B-B14F-4D97-AF65-F5344CB8AC3E}">
        <p14:creationId xmlns:p14="http://schemas.microsoft.com/office/powerpoint/2010/main" val="845269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8203" y="122754"/>
            <a:ext cx="11060017" cy="1325563"/>
          </a:xfrm>
        </p:spPr>
        <p:txBody>
          <a:bodyPr>
            <a:noAutofit/>
          </a:bodyPr>
          <a:lstStyle/>
          <a:p>
            <a:r>
              <a:rPr lang="en-US" sz="4800" b="1" dirty="0"/>
              <a:t>What you will find with the training materials</a:t>
            </a:r>
          </a:p>
        </p:txBody>
      </p:sp>
      <p:sp>
        <p:nvSpPr>
          <p:cNvPr id="5" name="Content Placeholder 4"/>
          <p:cNvSpPr>
            <a:spLocks noGrp="1"/>
          </p:cNvSpPr>
          <p:nvPr>
            <p:ph sz="half" idx="1"/>
          </p:nvPr>
        </p:nvSpPr>
        <p:spPr>
          <a:xfrm>
            <a:off x="892629" y="1333287"/>
            <a:ext cx="7711543" cy="4351338"/>
          </a:xfrm>
        </p:spPr>
        <p:txBody>
          <a:bodyPr>
            <a:noAutofit/>
          </a:bodyPr>
          <a:lstStyle/>
          <a:p>
            <a:r>
              <a:rPr lang="en-US" sz="3200" dirty="0"/>
              <a:t>Comprehensive slides with lots of pictures</a:t>
            </a:r>
          </a:p>
          <a:p>
            <a:r>
              <a:rPr lang="en-US" sz="3200" dirty="0"/>
              <a:t>OSHA Video</a:t>
            </a:r>
          </a:p>
          <a:p>
            <a:r>
              <a:rPr lang="en-US" sz="3200" dirty="0"/>
              <a:t>Case studies from NIOSH FACE fatality investigations</a:t>
            </a:r>
          </a:p>
          <a:p>
            <a:r>
              <a:rPr lang="en-US" sz="3200" dirty="0"/>
              <a:t>Class exercises and discussions to apply knowledge and experience</a:t>
            </a:r>
          </a:p>
          <a:p>
            <a:r>
              <a:rPr lang="en-US" sz="3200" dirty="0"/>
              <a:t>Demonstration equipment and devices</a:t>
            </a:r>
          </a:p>
          <a:p>
            <a:r>
              <a:rPr lang="en-US" sz="3200" dirty="0"/>
              <a:t>Pre- and post-tests to assess learning</a:t>
            </a:r>
          </a:p>
          <a:p>
            <a:endParaRPr lang="en-US" sz="3200" dirty="0"/>
          </a:p>
        </p:txBody>
      </p:sp>
      <p:pic>
        <p:nvPicPr>
          <p:cNvPr id="7" name="Content Placeholder 6" descr="Encapsulating Suits &#10;Source: PHIL&#10;" title="Encapsulating Suits "/>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8745687" y="1448317"/>
            <a:ext cx="3043542" cy="4639546"/>
          </a:xfrm>
        </p:spPr>
      </p:pic>
      <p:sp>
        <p:nvSpPr>
          <p:cNvPr id="6" name="Footer Placeholder 1">
            <a:extLst>
              <a:ext uri="{FF2B5EF4-FFF2-40B4-BE49-F238E27FC236}">
                <a16:creationId xmlns:a16="http://schemas.microsoft.com/office/drawing/2014/main" id="{9CECDF2B-7F76-4672-982E-2EA11DF6302C}"/>
              </a:ext>
            </a:extLst>
          </p:cNvPr>
          <p:cNvSpPr>
            <a:spLocks noGrp="1"/>
          </p:cNvSpPr>
          <p:nvPr>
            <p:ph type="ftr" sz="quarter" idx="11"/>
          </p:nvPr>
        </p:nvSpPr>
        <p:spPr>
          <a:xfrm>
            <a:off x="8871857" y="6204857"/>
            <a:ext cx="3026229" cy="458639"/>
          </a:xfrm>
        </p:spPr>
        <p:txBody>
          <a:bodyPr/>
          <a:lstStyle/>
          <a:p>
            <a:r>
              <a:rPr lang="en-US" sz="1800" dirty="0">
                <a:solidFill>
                  <a:schemeClr val="tx1"/>
                </a:solidFill>
              </a:rPr>
              <a:t>Encapsulating Suits </a:t>
            </a:r>
          </a:p>
          <a:p>
            <a:r>
              <a:rPr lang="en-US" sz="1800" dirty="0">
                <a:solidFill>
                  <a:schemeClr val="tx1"/>
                </a:solidFill>
              </a:rPr>
              <a:t>Source: PHIL</a:t>
            </a:r>
          </a:p>
        </p:txBody>
      </p:sp>
    </p:spTree>
    <p:extLst>
      <p:ext uri="{BB962C8B-B14F-4D97-AF65-F5344CB8AC3E}">
        <p14:creationId xmlns:p14="http://schemas.microsoft.com/office/powerpoint/2010/main" val="3081002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8427"/>
          </a:xfrm>
        </p:spPr>
        <p:txBody>
          <a:bodyPr>
            <a:normAutofit fontScale="90000"/>
          </a:bodyPr>
          <a:lstStyle/>
          <a:p>
            <a:r>
              <a:rPr lang="en-US" sz="4800" b="1" dirty="0"/>
              <a:t>Photo Sources</a:t>
            </a:r>
          </a:p>
        </p:txBody>
      </p:sp>
      <p:sp>
        <p:nvSpPr>
          <p:cNvPr id="3" name="Content Placeholder 2"/>
          <p:cNvSpPr>
            <a:spLocks noGrp="1"/>
          </p:cNvSpPr>
          <p:nvPr>
            <p:ph sz="half" idx="1"/>
          </p:nvPr>
        </p:nvSpPr>
        <p:spPr>
          <a:xfrm>
            <a:off x="838200" y="1090671"/>
            <a:ext cx="9793077" cy="1979860"/>
          </a:xfrm>
        </p:spPr>
        <p:txBody>
          <a:bodyPr>
            <a:normAutofit fontScale="85000" lnSpcReduction="20000"/>
          </a:bodyPr>
          <a:lstStyle/>
          <a:p>
            <a:pPr lvl="1"/>
            <a:r>
              <a:rPr lang="en-US" dirty="0"/>
              <a:t>Bureau of Labor Statistics (BLS)</a:t>
            </a:r>
          </a:p>
          <a:p>
            <a:pPr lvl="1"/>
            <a:r>
              <a:rPr lang="en-US" dirty="0"/>
              <a:t>California Occupational Safety and Health Administration (Cal OSHA)</a:t>
            </a:r>
          </a:p>
          <a:p>
            <a:pPr lvl="1"/>
            <a:r>
              <a:rPr lang="en-US" dirty="0"/>
              <a:t>Centers for Disease Control and Prevention (CDC)</a:t>
            </a:r>
          </a:p>
          <a:p>
            <a:pPr lvl="1"/>
            <a:r>
              <a:rPr lang="en-US" dirty="0"/>
              <a:t>Department of Defense (DOD)</a:t>
            </a:r>
          </a:p>
          <a:p>
            <a:pPr lvl="1"/>
            <a:r>
              <a:rPr lang="en-US" dirty="0"/>
              <a:t>National Institute for Occupational Safety and Health (NIOSH)</a:t>
            </a:r>
          </a:p>
          <a:p>
            <a:pPr lvl="1"/>
            <a:r>
              <a:rPr lang="en-US" dirty="0"/>
              <a:t>Occupational Safety and Health Administration (OSHA)</a:t>
            </a:r>
          </a:p>
          <a:p>
            <a:pPr lvl="1"/>
            <a:r>
              <a:rPr lang="en-US" dirty="0"/>
              <a:t>Public Health Information Library (PHIL)</a:t>
            </a:r>
          </a:p>
          <a:p>
            <a:pPr lvl="1"/>
            <a:endParaRPr lang="en-US" dirty="0"/>
          </a:p>
        </p:txBody>
      </p:sp>
      <p:pic>
        <p:nvPicPr>
          <p:cNvPr id="5" name="Content Placeholder 4" descr="Safety meeting" title="Safety meeting"/>
          <p:cNvPicPr>
            <a:picLocks noGrp="1" noChangeAspect="1"/>
          </p:cNvPicPr>
          <p:nvPr>
            <p:ph sz="half" idx="2"/>
          </p:nvPr>
        </p:nvPicPr>
        <p:blipFill>
          <a:blip r:embed="rId2">
            <a:extLst>
              <a:ext uri="{28A0092B-C50C-407E-A947-70E740481C1C}">
                <a14:useLocalDpi xmlns:a14="http://schemas.microsoft.com/office/drawing/2010/main"/>
              </a:ext>
            </a:extLst>
          </a:blip>
          <a:stretch>
            <a:fillRect/>
          </a:stretch>
        </p:blipFill>
        <p:spPr>
          <a:xfrm>
            <a:off x="3495905" y="3180700"/>
            <a:ext cx="5200190" cy="3407021"/>
          </a:xfrm>
        </p:spPr>
      </p:pic>
      <p:sp>
        <p:nvSpPr>
          <p:cNvPr id="6" name="Text Placeholder 5"/>
          <p:cNvSpPr>
            <a:spLocks noGrp="1"/>
          </p:cNvSpPr>
          <p:nvPr>
            <p:ph type="body" sz="quarter" idx="13"/>
          </p:nvPr>
        </p:nvSpPr>
        <p:spPr>
          <a:xfrm>
            <a:off x="8826882" y="6265458"/>
            <a:ext cx="2903538" cy="322263"/>
          </a:xfrm>
        </p:spPr>
        <p:txBody>
          <a:bodyPr>
            <a:normAutofit fontScale="70000" lnSpcReduction="20000"/>
          </a:bodyPr>
          <a:lstStyle/>
          <a:p>
            <a:pPr marL="0" indent="0">
              <a:buNone/>
            </a:pPr>
            <a:r>
              <a:rPr lang="en-US" dirty="0"/>
              <a:t>Source: Cal OSHA</a:t>
            </a:r>
          </a:p>
        </p:txBody>
      </p:sp>
    </p:spTree>
    <p:extLst>
      <p:ext uri="{BB962C8B-B14F-4D97-AF65-F5344CB8AC3E}">
        <p14:creationId xmlns:p14="http://schemas.microsoft.com/office/powerpoint/2010/main" val="3992769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2609" y="14354"/>
            <a:ext cx="10515600" cy="1325563"/>
          </a:xfrm>
        </p:spPr>
        <p:txBody>
          <a:bodyPr>
            <a:normAutofit/>
          </a:bodyPr>
          <a:lstStyle/>
          <a:p>
            <a:r>
              <a:rPr lang="en-US" sz="6000" b="1" dirty="0"/>
              <a:t>Workshop Outline</a:t>
            </a:r>
          </a:p>
        </p:txBody>
      </p:sp>
      <p:sp>
        <p:nvSpPr>
          <p:cNvPr id="5" name="Content Placeholder 4"/>
          <p:cNvSpPr>
            <a:spLocks noGrp="1"/>
          </p:cNvSpPr>
          <p:nvPr>
            <p:ph sz="half" idx="1"/>
          </p:nvPr>
        </p:nvSpPr>
        <p:spPr>
          <a:xfrm>
            <a:off x="1000125" y="1307737"/>
            <a:ext cx="8804887" cy="5207363"/>
          </a:xfrm>
        </p:spPr>
        <p:txBody>
          <a:bodyPr>
            <a:noAutofit/>
          </a:bodyPr>
          <a:lstStyle/>
          <a:p>
            <a:pPr marL="514350" indent="-514350">
              <a:buFont typeface="+mj-lt"/>
              <a:buAutoNum type="arabicPeriod"/>
            </a:pPr>
            <a:r>
              <a:rPr lang="en-US" dirty="0"/>
              <a:t>Discuss OSHA grant requirements (</a:t>
            </a:r>
            <a:r>
              <a:rPr lang="en-US" b="1" dirty="0"/>
              <a:t>0.5 hour</a:t>
            </a:r>
            <a:r>
              <a:rPr lang="en-US" dirty="0"/>
              <a:t>)</a:t>
            </a:r>
          </a:p>
          <a:p>
            <a:pPr marL="514350" indent="-514350">
              <a:buFont typeface="+mj-lt"/>
              <a:buAutoNum type="arabicPeriod"/>
            </a:pPr>
            <a:r>
              <a:rPr lang="en-US" dirty="0"/>
              <a:t>Discuss adult learning needs (</a:t>
            </a:r>
            <a:r>
              <a:rPr lang="en-US" b="1" dirty="0"/>
              <a:t>0.5 hour</a:t>
            </a:r>
            <a:r>
              <a:rPr lang="en-US" dirty="0"/>
              <a:t>)</a:t>
            </a:r>
          </a:p>
          <a:p>
            <a:pPr marL="514350" indent="-514350">
              <a:buFont typeface="+mj-lt"/>
              <a:buAutoNum type="arabicPeriod"/>
            </a:pPr>
            <a:r>
              <a:rPr lang="en-US" dirty="0"/>
              <a:t>Go through worker training materials (</a:t>
            </a:r>
            <a:r>
              <a:rPr lang="en-US" b="1" dirty="0"/>
              <a:t>2 hours</a:t>
            </a:r>
            <a:r>
              <a:rPr lang="en-US" dirty="0"/>
              <a:t>)</a:t>
            </a:r>
          </a:p>
          <a:p>
            <a:pPr marL="1428750" lvl="2" indent="-514350">
              <a:buFont typeface="+mj-lt"/>
              <a:buAutoNum type="alphaLcParenR"/>
            </a:pPr>
            <a:r>
              <a:rPr lang="en-US" sz="2800" dirty="0"/>
              <a:t>Pre-test</a:t>
            </a:r>
          </a:p>
          <a:p>
            <a:pPr marL="1428750" lvl="2" indent="-514350">
              <a:buFont typeface="+mj-lt"/>
              <a:buAutoNum type="alphaLcParenR"/>
            </a:pPr>
            <a:r>
              <a:rPr lang="en-US" sz="2800" dirty="0"/>
              <a:t>PowerPoint Slides</a:t>
            </a:r>
          </a:p>
          <a:p>
            <a:pPr marL="1428750" lvl="2" indent="-514350">
              <a:buFont typeface="+mj-lt"/>
              <a:buAutoNum type="alphaLcParenR"/>
            </a:pPr>
            <a:r>
              <a:rPr lang="en-US" sz="2800" dirty="0"/>
              <a:t>NIOSH FACE Fatality Investigations</a:t>
            </a:r>
          </a:p>
          <a:p>
            <a:pPr marL="1428750" lvl="2" indent="-514350">
              <a:buFont typeface="+mj-lt"/>
              <a:buAutoNum type="alphaLcParenR"/>
            </a:pPr>
            <a:r>
              <a:rPr lang="en-US" sz="2800" dirty="0"/>
              <a:t>OSHA Videos</a:t>
            </a:r>
          </a:p>
          <a:p>
            <a:pPr marL="1428750" lvl="2" indent="-514350">
              <a:buFont typeface="+mj-lt"/>
              <a:buAutoNum type="alphaLcParenR"/>
            </a:pPr>
            <a:r>
              <a:rPr lang="en-US" sz="2800" dirty="0"/>
              <a:t>Post-test</a:t>
            </a:r>
          </a:p>
          <a:p>
            <a:pPr marL="514350" indent="-514350">
              <a:buFont typeface="+mj-lt"/>
              <a:buAutoNum type="arabicPeriod"/>
            </a:pPr>
            <a:r>
              <a:rPr lang="en-US" dirty="0"/>
              <a:t>Hands-on demonstrations (</a:t>
            </a:r>
            <a:r>
              <a:rPr lang="en-US" b="1" dirty="0"/>
              <a:t>1 hours</a:t>
            </a:r>
            <a:r>
              <a:rPr lang="en-US" dirty="0"/>
              <a:t>)</a:t>
            </a:r>
          </a:p>
          <a:p>
            <a:pPr marL="514350" indent="-514350">
              <a:buFont typeface="+mj-lt"/>
              <a:buAutoNum type="arabicPeriod"/>
            </a:pPr>
            <a:r>
              <a:rPr lang="en-US" dirty="0"/>
              <a:t>Post-training survey</a:t>
            </a:r>
          </a:p>
        </p:txBody>
      </p:sp>
      <p:pic>
        <p:nvPicPr>
          <p:cNvPr id="3" name="Picture 2" descr="Water, rest &amp; Shade (Source: OSHA)&#10;" title="Water, rest, shade"/>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242049" y="3045956"/>
            <a:ext cx="3800475" cy="2962275"/>
          </a:xfrm>
          <a:prstGeom prst="rect">
            <a:avLst/>
          </a:prstGeom>
        </p:spPr>
      </p:pic>
      <p:sp>
        <p:nvSpPr>
          <p:cNvPr id="2" name="Footer Placeholder 1">
            <a:extLst>
              <a:ext uri="{FF2B5EF4-FFF2-40B4-BE49-F238E27FC236}">
                <a16:creationId xmlns:a16="http://schemas.microsoft.com/office/drawing/2014/main" id="{EC2660A5-1065-44BB-A0C6-6402458CCE47}"/>
              </a:ext>
            </a:extLst>
          </p:cNvPr>
          <p:cNvSpPr>
            <a:spLocks noGrp="1"/>
          </p:cNvSpPr>
          <p:nvPr>
            <p:ph type="ftr" sz="quarter" idx="11"/>
          </p:nvPr>
        </p:nvSpPr>
        <p:spPr>
          <a:xfrm>
            <a:off x="8382001" y="6261355"/>
            <a:ext cx="3660523" cy="331413"/>
          </a:xfrm>
        </p:spPr>
        <p:txBody>
          <a:bodyPr/>
          <a:lstStyle/>
          <a:p>
            <a:r>
              <a:rPr lang="en-US" sz="1800" dirty="0">
                <a:solidFill>
                  <a:schemeClr val="tx1"/>
                </a:solidFill>
              </a:rPr>
              <a:t>Water, rest &amp; Shade (Source: OSHA)</a:t>
            </a:r>
          </a:p>
        </p:txBody>
      </p:sp>
    </p:spTree>
    <p:extLst>
      <p:ext uri="{BB962C8B-B14F-4D97-AF65-F5344CB8AC3E}">
        <p14:creationId xmlns:p14="http://schemas.microsoft.com/office/powerpoint/2010/main" val="488170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D217E09-E38B-4A6C-A44D-48FA95E7BAFA}"/>
              </a:ext>
            </a:extLst>
          </p:cNvPr>
          <p:cNvSpPr>
            <a:spLocks noGrp="1"/>
          </p:cNvSpPr>
          <p:nvPr>
            <p:ph type="title"/>
          </p:nvPr>
        </p:nvSpPr>
        <p:spPr/>
        <p:txBody>
          <a:bodyPr>
            <a:normAutofit/>
          </a:bodyPr>
          <a:lstStyle/>
          <a:p>
            <a:r>
              <a:rPr lang="en-US" sz="6600" b="1" dirty="0"/>
              <a:t>OSHA Susan Harwood Training Grant Requirements</a:t>
            </a:r>
          </a:p>
        </p:txBody>
      </p:sp>
    </p:spTree>
    <p:extLst>
      <p:ext uri="{BB962C8B-B14F-4D97-AF65-F5344CB8AC3E}">
        <p14:creationId xmlns:p14="http://schemas.microsoft.com/office/powerpoint/2010/main" val="3539625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83029"/>
            <a:ext cx="10515600" cy="1042534"/>
          </a:xfrm>
        </p:spPr>
        <p:txBody>
          <a:bodyPr>
            <a:normAutofit/>
          </a:bodyPr>
          <a:lstStyle/>
          <a:p>
            <a:r>
              <a:rPr lang="en-US" sz="6000" b="1" dirty="0"/>
              <a:t>Ultimate goal</a:t>
            </a:r>
          </a:p>
        </p:txBody>
      </p:sp>
      <p:sp>
        <p:nvSpPr>
          <p:cNvPr id="5" name="Content Placeholder 4"/>
          <p:cNvSpPr>
            <a:spLocks noGrp="1"/>
          </p:cNvSpPr>
          <p:nvPr>
            <p:ph sz="half" idx="1"/>
          </p:nvPr>
        </p:nvSpPr>
        <p:spPr>
          <a:xfrm>
            <a:off x="838198" y="1325563"/>
            <a:ext cx="8216155" cy="4999036"/>
          </a:xfrm>
        </p:spPr>
        <p:txBody>
          <a:bodyPr>
            <a:noAutofit/>
          </a:bodyPr>
          <a:lstStyle/>
          <a:p>
            <a:pPr marL="514350" indent="-514350">
              <a:buFont typeface="+mj-lt"/>
              <a:buAutoNum type="arabicPeriod"/>
            </a:pPr>
            <a:r>
              <a:rPr lang="en-US" sz="4000" dirty="0"/>
              <a:t>Educate employers and employees on heat-illness prevention</a:t>
            </a:r>
          </a:p>
          <a:p>
            <a:pPr marL="514350" indent="-514350">
              <a:buFont typeface="+mj-lt"/>
              <a:buAutoNum type="arabicPeriod"/>
            </a:pPr>
            <a:r>
              <a:rPr lang="en-US" sz="4000" dirty="0"/>
              <a:t>Prevent costly illnesses and fatalities</a:t>
            </a:r>
          </a:p>
          <a:p>
            <a:pPr marL="514350" indent="-514350">
              <a:buFont typeface="+mj-lt"/>
              <a:buAutoNum type="arabicPeriod"/>
            </a:pPr>
            <a:r>
              <a:rPr lang="en-US" sz="4000" dirty="0"/>
              <a:t>Protect our greatest American asset – OUR WORKFORCE</a:t>
            </a:r>
          </a:p>
        </p:txBody>
      </p:sp>
      <p:pic>
        <p:nvPicPr>
          <p:cNvPr id="7" name="Content Placeholder 6" title="USA Flag"/>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8088086" y="4013360"/>
            <a:ext cx="3804716" cy="2577234"/>
          </a:xfrm>
        </p:spPr>
      </p:pic>
      <p:sp>
        <p:nvSpPr>
          <p:cNvPr id="6" name="Footer Placeholder 1">
            <a:extLst>
              <a:ext uri="{FF2B5EF4-FFF2-40B4-BE49-F238E27FC236}">
                <a16:creationId xmlns:a16="http://schemas.microsoft.com/office/drawing/2014/main" id="{76B9E7F2-68E3-450E-B7C4-E9892A7C4F3D}"/>
              </a:ext>
            </a:extLst>
          </p:cNvPr>
          <p:cNvSpPr>
            <a:spLocks noGrp="1"/>
          </p:cNvSpPr>
          <p:nvPr>
            <p:ph type="ftr" sz="quarter" idx="11"/>
          </p:nvPr>
        </p:nvSpPr>
        <p:spPr>
          <a:xfrm>
            <a:off x="5663613" y="6067144"/>
            <a:ext cx="2299446" cy="514910"/>
          </a:xfrm>
        </p:spPr>
        <p:txBody>
          <a:bodyPr/>
          <a:lstStyle/>
          <a:p>
            <a:pPr algn="l"/>
            <a:r>
              <a:rPr lang="en-US" sz="1800" dirty="0">
                <a:solidFill>
                  <a:schemeClr val="tx1"/>
                </a:solidFill>
              </a:rPr>
              <a:t>American flag clip art</a:t>
            </a:r>
          </a:p>
        </p:txBody>
      </p:sp>
    </p:spTree>
    <p:extLst>
      <p:ext uri="{BB962C8B-B14F-4D97-AF65-F5344CB8AC3E}">
        <p14:creationId xmlns:p14="http://schemas.microsoft.com/office/powerpoint/2010/main" val="3267064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15949" cy="1309851"/>
          </a:xfrm>
        </p:spPr>
        <p:txBody>
          <a:bodyPr>
            <a:noAutofit/>
          </a:bodyPr>
          <a:lstStyle/>
          <a:p>
            <a:r>
              <a:rPr lang="en-US" sz="3600" b="1" dirty="0"/>
              <a:t>Occupational Safety and Health Administration (OSHA) </a:t>
            </a:r>
            <a:br>
              <a:rPr lang="en-US" sz="3600" b="1" dirty="0"/>
            </a:br>
            <a:r>
              <a:rPr lang="en-US" sz="3600" b="1" dirty="0"/>
              <a:t>Susan Harwood Training Grant</a:t>
            </a:r>
          </a:p>
        </p:txBody>
      </p:sp>
      <p:sp>
        <p:nvSpPr>
          <p:cNvPr id="3" name="Content Placeholder 2"/>
          <p:cNvSpPr>
            <a:spLocks noGrp="1"/>
          </p:cNvSpPr>
          <p:nvPr>
            <p:ph sz="half" idx="1"/>
          </p:nvPr>
        </p:nvSpPr>
        <p:spPr>
          <a:xfrm>
            <a:off x="838199" y="1786070"/>
            <a:ext cx="10787744" cy="2422035"/>
          </a:xfrm>
        </p:spPr>
        <p:txBody>
          <a:bodyPr>
            <a:noAutofit/>
          </a:bodyPr>
          <a:lstStyle/>
          <a:p>
            <a:pPr marL="0" indent="0">
              <a:buNone/>
            </a:pPr>
            <a:r>
              <a:rPr lang="en-US" sz="3600" dirty="0"/>
              <a:t>“Grants are awarded to provide training and education programs for employers and workers on the recognition, avoidance, and prevention of safety and health hazards in their workplaces and to inform workers of their rights and employers of their responsibilities under the Occupational Safety and Health (OSH) Act”</a:t>
            </a:r>
          </a:p>
        </p:txBody>
      </p:sp>
    </p:spTree>
    <p:extLst>
      <p:ext uri="{BB962C8B-B14F-4D97-AF65-F5344CB8AC3E}">
        <p14:creationId xmlns:p14="http://schemas.microsoft.com/office/powerpoint/2010/main" val="3396973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This Grant (SH-05032-SH8)</a:t>
            </a:r>
          </a:p>
        </p:txBody>
      </p:sp>
      <p:sp>
        <p:nvSpPr>
          <p:cNvPr id="3" name="Content Placeholder 2"/>
          <p:cNvSpPr>
            <a:spLocks noGrp="1"/>
          </p:cNvSpPr>
          <p:nvPr>
            <p:ph sz="half" idx="1"/>
          </p:nvPr>
        </p:nvSpPr>
        <p:spPr>
          <a:xfrm>
            <a:off x="683596" y="1927144"/>
            <a:ext cx="10818013" cy="4351338"/>
          </a:xfrm>
        </p:spPr>
        <p:txBody>
          <a:bodyPr>
            <a:normAutofit/>
          </a:bodyPr>
          <a:lstStyle/>
          <a:p>
            <a:r>
              <a:rPr lang="en-US" sz="4000" dirty="0"/>
              <a:t>Three tiers of training provided</a:t>
            </a:r>
          </a:p>
          <a:p>
            <a:pPr lvl="1"/>
            <a:r>
              <a:rPr lang="en-US" sz="3600" dirty="0"/>
              <a:t>Tier #1: Employer &amp; Contractor Plan Workshops</a:t>
            </a:r>
            <a:endParaRPr lang="en-US" sz="3000" dirty="0"/>
          </a:p>
          <a:p>
            <a:pPr lvl="1"/>
            <a:r>
              <a:rPr lang="en-US" sz="3600" dirty="0"/>
              <a:t>Tier #2: Train-the-Trainer Workshops</a:t>
            </a:r>
          </a:p>
          <a:p>
            <a:pPr lvl="1"/>
            <a:r>
              <a:rPr lang="en-US" sz="3600" dirty="0"/>
              <a:t>Tier #3: Assisted Worker Training</a:t>
            </a:r>
          </a:p>
          <a:p>
            <a:pPr lvl="2"/>
            <a:r>
              <a:rPr lang="en-US" sz="3200" dirty="0"/>
              <a:t>We will be there with the first couple trainings to help deliver training and help you develop your training skills</a:t>
            </a:r>
          </a:p>
        </p:txBody>
      </p:sp>
      <p:pic>
        <p:nvPicPr>
          <p:cNvPr id="5" name="Content Placeholder 4" descr="Overview sign&#10;&#10;Overview sign clip art"/>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9672811" y="155623"/>
            <a:ext cx="2166466" cy="2166466"/>
          </a:xfrm>
        </p:spPr>
      </p:pic>
      <p:sp>
        <p:nvSpPr>
          <p:cNvPr id="6" name="Footer Placeholder 1">
            <a:extLst>
              <a:ext uri="{FF2B5EF4-FFF2-40B4-BE49-F238E27FC236}">
                <a16:creationId xmlns:a16="http://schemas.microsoft.com/office/drawing/2014/main" id="{59089DA5-DB3A-4530-9786-818C010DF90A}"/>
              </a:ext>
            </a:extLst>
          </p:cNvPr>
          <p:cNvSpPr>
            <a:spLocks noGrp="1"/>
          </p:cNvSpPr>
          <p:nvPr>
            <p:ph type="ftr" sz="quarter" idx="11"/>
          </p:nvPr>
        </p:nvSpPr>
        <p:spPr>
          <a:xfrm>
            <a:off x="10556369" y="2416111"/>
            <a:ext cx="1259174" cy="284867"/>
          </a:xfrm>
        </p:spPr>
        <p:txBody>
          <a:bodyPr/>
          <a:lstStyle/>
          <a:p>
            <a:pPr algn="l"/>
            <a:r>
              <a:rPr lang="en-US" sz="1800" dirty="0">
                <a:solidFill>
                  <a:schemeClr val="tx1"/>
                </a:solidFill>
              </a:rPr>
              <a:t>Overview sign clip art </a:t>
            </a:r>
          </a:p>
        </p:txBody>
      </p:sp>
    </p:spTree>
    <p:extLst>
      <p:ext uri="{BB962C8B-B14F-4D97-AF65-F5344CB8AC3E}">
        <p14:creationId xmlns:p14="http://schemas.microsoft.com/office/powerpoint/2010/main" val="399638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905" y="215058"/>
            <a:ext cx="10515600" cy="682279"/>
          </a:xfrm>
        </p:spPr>
        <p:txBody>
          <a:bodyPr>
            <a:noAutofit/>
          </a:bodyPr>
          <a:lstStyle/>
          <a:p>
            <a:r>
              <a:rPr lang="en-US" sz="4800" b="1" dirty="0"/>
              <a:t>Learning Objectives</a:t>
            </a:r>
          </a:p>
        </p:txBody>
      </p:sp>
      <p:sp>
        <p:nvSpPr>
          <p:cNvPr id="5" name="Content Placeholder 4"/>
          <p:cNvSpPr>
            <a:spLocks noGrp="1"/>
          </p:cNvSpPr>
          <p:nvPr>
            <p:ph idx="1"/>
          </p:nvPr>
        </p:nvSpPr>
        <p:spPr>
          <a:xfrm>
            <a:off x="733926" y="1096842"/>
            <a:ext cx="10953769" cy="4630796"/>
          </a:xfrm>
        </p:spPr>
        <p:txBody>
          <a:bodyPr>
            <a:noAutofit/>
          </a:bodyPr>
          <a:lstStyle/>
          <a:p>
            <a:pPr marL="796925" lvl="1" indent="-514350">
              <a:buFont typeface="+mj-lt"/>
              <a:buAutoNum type="arabicPeriod"/>
            </a:pPr>
            <a:r>
              <a:rPr lang="en-US" sz="2800" dirty="0"/>
              <a:t>Discuss why heat-illness prevention is important</a:t>
            </a:r>
          </a:p>
          <a:p>
            <a:pPr marL="796925" lvl="1" indent="-514350">
              <a:buFont typeface="+mj-lt"/>
              <a:buAutoNum type="arabicPeriod"/>
            </a:pPr>
            <a:r>
              <a:rPr lang="en-US" sz="2800" dirty="0"/>
              <a:t>Know cause, prevention and first aid for heat illnesses</a:t>
            </a:r>
          </a:p>
          <a:p>
            <a:pPr marL="796925" lvl="1" indent="-514350">
              <a:buFont typeface="+mj-lt"/>
              <a:buAutoNum type="arabicPeriod"/>
            </a:pPr>
            <a:r>
              <a:rPr lang="en-US" sz="2800" dirty="0"/>
              <a:t>Understand the approach for heat-illness prevention</a:t>
            </a:r>
          </a:p>
          <a:p>
            <a:pPr marL="1082675" lvl="2" indent="-342900"/>
            <a:r>
              <a:rPr lang="en-US" sz="2400" dirty="0"/>
              <a:t>Train workers and supervisors on prevention strategies and to recognize signs and symptoms of heat-related illnesses</a:t>
            </a:r>
          </a:p>
          <a:p>
            <a:pPr marL="1082675" lvl="2" indent="-342900"/>
            <a:r>
              <a:rPr lang="en-US" sz="2400" dirty="0"/>
              <a:t>Monitor weather and workplace conditions</a:t>
            </a:r>
          </a:p>
          <a:p>
            <a:pPr marL="1082675" lvl="2" indent="-342900"/>
            <a:r>
              <a:rPr lang="en-US" sz="2400" dirty="0"/>
              <a:t>Conduct a heat hazard assessment and assess risk level</a:t>
            </a:r>
          </a:p>
          <a:p>
            <a:pPr marL="1082675" lvl="2" indent="-342900"/>
            <a:r>
              <a:rPr lang="en-US" sz="2400" dirty="0"/>
              <a:t>Implement appropriate prevention strategies and controls</a:t>
            </a:r>
          </a:p>
          <a:p>
            <a:pPr marL="1082675" lvl="2" indent="-342900"/>
            <a:r>
              <a:rPr lang="en-US" sz="2400" dirty="0"/>
              <a:t>Plan for heat-related medical emergencies</a:t>
            </a:r>
          </a:p>
          <a:p>
            <a:pPr marL="796925" lvl="1" indent="-514350">
              <a:buFont typeface="+mj-lt"/>
              <a:buAutoNum type="arabicPeriod"/>
            </a:pPr>
            <a:r>
              <a:rPr lang="en-US" sz="2800" dirty="0"/>
              <a:t>Understand how physiological monitoring can be used to help prevent heat-related illnesses</a:t>
            </a:r>
          </a:p>
          <a:p>
            <a:pPr marL="796925" lvl="1" indent="-514350">
              <a:buFont typeface="+mj-lt"/>
              <a:buAutoNum type="arabicPeriod"/>
            </a:pPr>
            <a:r>
              <a:rPr lang="en-US" sz="2800" dirty="0"/>
              <a:t>Apply these principles to conduct a heat hazard evaluation and recommend preventative controls (Class Exercises)</a:t>
            </a:r>
          </a:p>
          <a:p>
            <a:pPr marL="631825" lvl="1" indent="-349250">
              <a:buFont typeface="+mj-lt"/>
              <a:buAutoNum type="arabicPeriod"/>
            </a:pPr>
            <a:endParaRPr lang="en-US" sz="2800" dirty="0"/>
          </a:p>
          <a:p>
            <a:pPr marL="1089025" lvl="2" indent="-349250">
              <a:buFont typeface="+mj-lt"/>
              <a:buAutoNum type="arabicPeriod"/>
            </a:pPr>
            <a:endParaRPr lang="en-US" sz="2400" dirty="0"/>
          </a:p>
        </p:txBody>
      </p:sp>
    </p:spTree>
    <p:extLst>
      <p:ext uri="{BB962C8B-B14F-4D97-AF65-F5344CB8AC3E}">
        <p14:creationId xmlns:p14="http://schemas.microsoft.com/office/powerpoint/2010/main" val="991197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473" y="210888"/>
            <a:ext cx="11060017" cy="1325563"/>
          </a:xfrm>
        </p:spPr>
        <p:txBody>
          <a:bodyPr>
            <a:noAutofit/>
          </a:bodyPr>
          <a:lstStyle/>
          <a:p>
            <a:r>
              <a:rPr lang="en-US" b="1" dirty="0"/>
              <a:t>At every stage it is critical to assess learning and implement corrective actions when needed</a:t>
            </a:r>
          </a:p>
        </p:txBody>
      </p:sp>
      <p:sp>
        <p:nvSpPr>
          <p:cNvPr id="3" name="Content Placeholder 2"/>
          <p:cNvSpPr>
            <a:spLocks noGrp="1"/>
          </p:cNvSpPr>
          <p:nvPr>
            <p:ph sz="half" idx="1"/>
          </p:nvPr>
        </p:nvSpPr>
        <p:spPr>
          <a:xfrm>
            <a:off x="551043" y="1721381"/>
            <a:ext cx="10182475" cy="4172519"/>
          </a:xfrm>
        </p:spPr>
        <p:txBody>
          <a:bodyPr>
            <a:noAutofit/>
          </a:bodyPr>
          <a:lstStyle/>
          <a:p>
            <a:pPr marL="0" indent="0">
              <a:buNone/>
            </a:pPr>
            <a:r>
              <a:rPr lang="en-US" sz="3600" dirty="0"/>
              <a:t>Level 1. Assess training effectiveness with a survey</a:t>
            </a:r>
          </a:p>
          <a:p>
            <a:pPr marL="914400" lvl="1" indent="-457200">
              <a:buFont typeface="+mj-lt"/>
              <a:buAutoNum type="arabicPeriod"/>
            </a:pPr>
            <a:r>
              <a:rPr lang="en-US" sz="3200" dirty="0"/>
              <a:t>Training materials, organization, delivery and environment</a:t>
            </a:r>
          </a:p>
          <a:p>
            <a:pPr marL="914400" lvl="1" indent="-457200">
              <a:buFont typeface="+mj-lt"/>
              <a:buAutoNum type="arabicPeriod"/>
            </a:pPr>
            <a:r>
              <a:rPr lang="en-US" sz="3200" dirty="0"/>
              <a:t>Trainers</a:t>
            </a:r>
          </a:p>
          <a:p>
            <a:pPr marL="0" indent="0">
              <a:buNone/>
            </a:pPr>
            <a:endParaRPr lang="en-US" sz="1000" dirty="0"/>
          </a:p>
          <a:p>
            <a:pPr marL="0" indent="0">
              <a:buNone/>
            </a:pPr>
            <a:r>
              <a:rPr lang="en-US" sz="3600" dirty="0"/>
              <a:t>Level 2. Assess that learning objectives are being met</a:t>
            </a:r>
          </a:p>
          <a:p>
            <a:pPr marL="914400" lvl="1" indent="-457200">
              <a:buFont typeface="+mj-lt"/>
              <a:buAutoNum type="arabicPeriod"/>
            </a:pPr>
            <a:r>
              <a:rPr lang="en-US" sz="3200" dirty="0"/>
              <a:t>Pre-test versus post-test assessment</a:t>
            </a:r>
          </a:p>
          <a:p>
            <a:pPr marL="914400" lvl="1" indent="-457200">
              <a:buFont typeface="+mj-lt"/>
              <a:buAutoNum type="arabicPeriod"/>
            </a:pPr>
            <a:r>
              <a:rPr lang="en-US" sz="3200" dirty="0"/>
              <a:t>Attendee self-assessment of learning</a:t>
            </a:r>
          </a:p>
        </p:txBody>
      </p:sp>
      <p:pic>
        <p:nvPicPr>
          <p:cNvPr id="5" name="Content Placeholder 4" descr="&quot;"/>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10274807" y="1915053"/>
            <a:ext cx="1556545" cy="1729495"/>
          </a:xfrm>
        </p:spPr>
      </p:pic>
      <p:sp>
        <p:nvSpPr>
          <p:cNvPr id="6" name="Footer Placeholder 1">
            <a:extLst>
              <a:ext uri="{FF2B5EF4-FFF2-40B4-BE49-F238E27FC236}">
                <a16:creationId xmlns:a16="http://schemas.microsoft.com/office/drawing/2014/main" id="{75858D26-FCFE-4E0F-8502-4310DBF7201A}"/>
              </a:ext>
            </a:extLst>
          </p:cNvPr>
          <p:cNvSpPr>
            <a:spLocks noGrp="1"/>
          </p:cNvSpPr>
          <p:nvPr>
            <p:ph type="ftr" sz="quarter" idx="11"/>
          </p:nvPr>
        </p:nvSpPr>
        <p:spPr>
          <a:xfrm>
            <a:off x="10274807" y="3644548"/>
            <a:ext cx="1523136" cy="492778"/>
          </a:xfrm>
        </p:spPr>
        <p:txBody>
          <a:bodyPr/>
          <a:lstStyle/>
          <a:p>
            <a:pPr algn="l"/>
            <a:r>
              <a:rPr lang="en-US" sz="1800" dirty="0">
                <a:solidFill>
                  <a:schemeClr val="tx1"/>
                </a:solidFill>
              </a:rPr>
              <a:t>Memo clip art</a:t>
            </a:r>
          </a:p>
        </p:txBody>
      </p:sp>
    </p:spTree>
    <p:extLst>
      <p:ext uri="{BB962C8B-B14F-4D97-AF65-F5344CB8AC3E}">
        <p14:creationId xmlns:p14="http://schemas.microsoft.com/office/powerpoint/2010/main" val="4085030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925" y="0"/>
            <a:ext cx="10515600" cy="446638"/>
          </a:xfrm>
        </p:spPr>
        <p:txBody>
          <a:bodyPr>
            <a:noAutofit/>
          </a:bodyPr>
          <a:lstStyle/>
          <a:p>
            <a:r>
              <a:rPr lang="en-US" sz="3600" b="1" dirty="0"/>
              <a:t>Level 1. Post-Training Survey</a:t>
            </a:r>
          </a:p>
        </p:txBody>
      </p:sp>
      <p:graphicFrame>
        <p:nvGraphicFramePr>
          <p:cNvPr id="7" name="Content Placeholder 6" descr="survey questions" title="survey questions"/>
          <p:cNvGraphicFramePr>
            <a:graphicFrameLocks noGrp="1"/>
          </p:cNvGraphicFramePr>
          <p:nvPr>
            <p:ph sz="half" idx="1"/>
            <p:extLst>
              <p:ext uri="{D42A27DB-BD31-4B8C-83A1-F6EECF244321}">
                <p14:modId xmlns:p14="http://schemas.microsoft.com/office/powerpoint/2010/main" val="3695010509"/>
              </p:ext>
            </p:extLst>
          </p:nvPr>
        </p:nvGraphicFramePr>
        <p:xfrm>
          <a:off x="0" y="446638"/>
          <a:ext cx="12191999" cy="6411363"/>
        </p:xfrm>
        <a:graphic>
          <a:graphicData uri="http://schemas.openxmlformats.org/drawingml/2006/table">
            <a:tbl>
              <a:tblPr firstRow="1" bandRow="1">
                <a:tableStyleId>{5940675A-B579-460E-94D1-54222C63F5DA}</a:tableStyleId>
              </a:tblPr>
              <a:tblGrid>
                <a:gridCol w="7049486">
                  <a:extLst>
                    <a:ext uri="{9D8B030D-6E8A-4147-A177-3AD203B41FA5}">
                      <a16:colId xmlns:a16="http://schemas.microsoft.com/office/drawing/2014/main" val="1281795447"/>
                    </a:ext>
                  </a:extLst>
                </a:gridCol>
                <a:gridCol w="1188352">
                  <a:extLst>
                    <a:ext uri="{9D8B030D-6E8A-4147-A177-3AD203B41FA5}">
                      <a16:colId xmlns:a16="http://schemas.microsoft.com/office/drawing/2014/main" val="1725388196"/>
                    </a:ext>
                  </a:extLst>
                </a:gridCol>
                <a:gridCol w="1356614">
                  <a:extLst>
                    <a:ext uri="{9D8B030D-6E8A-4147-A177-3AD203B41FA5}">
                      <a16:colId xmlns:a16="http://schemas.microsoft.com/office/drawing/2014/main" val="555972769"/>
                    </a:ext>
                  </a:extLst>
                </a:gridCol>
                <a:gridCol w="1251449">
                  <a:extLst>
                    <a:ext uri="{9D8B030D-6E8A-4147-A177-3AD203B41FA5}">
                      <a16:colId xmlns:a16="http://schemas.microsoft.com/office/drawing/2014/main" val="440901527"/>
                    </a:ext>
                  </a:extLst>
                </a:gridCol>
                <a:gridCol w="1346098">
                  <a:extLst>
                    <a:ext uri="{9D8B030D-6E8A-4147-A177-3AD203B41FA5}">
                      <a16:colId xmlns:a16="http://schemas.microsoft.com/office/drawing/2014/main" val="2512207237"/>
                    </a:ext>
                  </a:extLst>
                </a:gridCol>
              </a:tblGrid>
              <a:tr h="317071">
                <a:tc>
                  <a:txBody>
                    <a:bodyPr/>
                    <a:lstStyle/>
                    <a:p>
                      <a:pPr marL="0" marR="0" algn="ctr">
                        <a:lnSpc>
                          <a:spcPct val="107000"/>
                        </a:lnSpc>
                        <a:spcBef>
                          <a:spcPts val="0"/>
                        </a:spcBef>
                        <a:spcAft>
                          <a:spcPts val="0"/>
                        </a:spcAft>
                      </a:pPr>
                      <a:r>
                        <a:rPr lang="en-US" sz="1800" dirty="0">
                          <a:effectLst/>
                        </a:rPr>
                        <a:t>Item</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Not at all</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Somewhat</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Adequate</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Very Much</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502337362"/>
                  </a:ext>
                </a:extLst>
              </a:tr>
              <a:tr h="508878">
                <a:tc>
                  <a:txBody>
                    <a:bodyPr/>
                    <a:lstStyle/>
                    <a:p>
                      <a:pPr marL="0" marR="0" lvl="0" indent="0">
                        <a:lnSpc>
                          <a:spcPct val="150000"/>
                        </a:lnSpc>
                        <a:spcBef>
                          <a:spcPts val="1200"/>
                        </a:spcBef>
                        <a:spcAft>
                          <a:spcPts val="0"/>
                        </a:spcAft>
                        <a:buFont typeface="+mj-lt"/>
                        <a:buNone/>
                      </a:pPr>
                      <a:r>
                        <a:rPr lang="en-US" sz="1800" dirty="0">
                          <a:effectLst/>
                        </a:rPr>
                        <a:t>1. The training facilities were adequate.</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51408345"/>
                  </a:ext>
                </a:extLst>
              </a:tr>
              <a:tr h="444468">
                <a:tc>
                  <a:txBody>
                    <a:bodyPr/>
                    <a:lstStyle/>
                    <a:p>
                      <a:pPr marL="0" marR="0" lvl="0" indent="0">
                        <a:lnSpc>
                          <a:spcPct val="150000"/>
                        </a:lnSpc>
                        <a:spcBef>
                          <a:spcPts val="1200"/>
                        </a:spcBef>
                        <a:spcAft>
                          <a:spcPts val="0"/>
                        </a:spcAft>
                        <a:buFont typeface="+mj-lt"/>
                        <a:buNone/>
                      </a:pPr>
                      <a:r>
                        <a:rPr lang="en-US" sz="1800" dirty="0">
                          <a:effectLst/>
                        </a:rPr>
                        <a:t>2. The training was well organized.</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15912830"/>
                  </a:ext>
                </a:extLst>
              </a:tr>
              <a:tr h="508878">
                <a:tc>
                  <a:txBody>
                    <a:bodyPr/>
                    <a:lstStyle/>
                    <a:p>
                      <a:pPr marL="0" marR="0" lvl="0" indent="0">
                        <a:lnSpc>
                          <a:spcPct val="150000"/>
                        </a:lnSpc>
                        <a:spcBef>
                          <a:spcPts val="1200"/>
                        </a:spcBef>
                        <a:spcAft>
                          <a:spcPts val="0"/>
                        </a:spcAft>
                        <a:buFont typeface="+mj-lt"/>
                        <a:buNone/>
                      </a:pPr>
                      <a:r>
                        <a:rPr lang="en-US" sz="1800" dirty="0">
                          <a:effectLst/>
                        </a:rPr>
                        <a:t>3. The allotted time for training was sufficient.</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07229408"/>
                  </a:ext>
                </a:extLst>
              </a:tr>
              <a:tr h="444468">
                <a:tc>
                  <a:txBody>
                    <a:bodyPr/>
                    <a:lstStyle/>
                    <a:p>
                      <a:pPr marL="0" marR="0" lvl="0" indent="0">
                        <a:lnSpc>
                          <a:spcPct val="150000"/>
                        </a:lnSpc>
                        <a:spcBef>
                          <a:spcPts val="1200"/>
                        </a:spcBef>
                        <a:spcAft>
                          <a:spcPts val="0"/>
                        </a:spcAft>
                        <a:buFont typeface="+mj-lt"/>
                        <a:buNone/>
                      </a:pPr>
                      <a:r>
                        <a:rPr lang="en-US" sz="1800" dirty="0">
                          <a:effectLst/>
                        </a:rPr>
                        <a:t>4. The training materials were helpful.</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94926602"/>
                  </a:ext>
                </a:extLst>
              </a:tr>
              <a:tr h="512443">
                <a:tc>
                  <a:txBody>
                    <a:bodyPr/>
                    <a:lstStyle/>
                    <a:p>
                      <a:pPr marL="0" marR="0" lvl="0" indent="0">
                        <a:lnSpc>
                          <a:spcPct val="150000"/>
                        </a:lnSpc>
                        <a:spcBef>
                          <a:spcPts val="1200"/>
                        </a:spcBef>
                        <a:spcAft>
                          <a:spcPts val="0"/>
                        </a:spcAft>
                        <a:buFont typeface="+mj-lt"/>
                        <a:buNone/>
                      </a:pPr>
                      <a:r>
                        <a:rPr lang="en-US" sz="1800" dirty="0">
                          <a:effectLst/>
                        </a:rPr>
                        <a:t>5. The training was relevant to my needs or company’s needs.</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389154959"/>
                  </a:ext>
                </a:extLst>
              </a:tr>
              <a:tr h="451130">
                <a:tc>
                  <a:txBody>
                    <a:bodyPr/>
                    <a:lstStyle/>
                    <a:p>
                      <a:pPr marL="0" marR="0" lvl="0" indent="0">
                        <a:lnSpc>
                          <a:spcPct val="150000"/>
                        </a:lnSpc>
                        <a:spcBef>
                          <a:spcPts val="1200"/>
                        </a:spcBef>
                        <a:spcAft>
                          <a:spcPts val="0"/>
                        </a:spcAft>
                        <a:buFont typeface="+mj-lt"/>
                        <a:buNone/>
                      </a:pPr>
                      <a:r>
                        <a:rPr lang="en-US" sz="1800" dirty="0">
                          <a:effectLst/>
                        </a:rPr>
                        <a:t>6. The exercises and discussions helped me learn the material. </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59815109"/>
                  </a:ext>
                </a:extLst>
              </a:tr>
              <a:tr h="480552">
                <a:tc>
                  <a:txBody>
                    <a:bodyPr/>
                    <a:lstStyle/>
                    <a:p>
                      <a:pPr marL="0" marR="0" lvl="0" indent="0">
                        <a:lnSpc>
                          <a:spcPct val="150000"/>
                        </a:lnSpc>
                        <a:spcBef>
                          <a:spcPts val="1200"/>
                        </a:spcBef>
                        <a:spcAft>
                          <a:spcPts val="0"/>
                        </a:spcAft>
                        <a:buFont typeface="+mj-lt"/>
                        <a:buNone/>
                      </a:pPr>
                      <a:r>
                        <a:rPr lang="en-US" sz="1800" dirty="0">
                          <a:effectLst/>
                        </a:rPr>
                        <a:t>7. The training objectives were met.</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66248315"/>
                  </a:ext>
                </a:extLst>
              </a:tr>
              <a:tr h="451130">
                <a:tc>
                  <a:txBody>
                    <a:bodyPr/>
                    <a:lstStyle/>
                    <a:p>
                      <a:pPr marL="0" marR="0" lvl="0" indent="0">
                        <a:lnSpc>
                          <a:spcPct val="150000"/>
                        </a:lnSpc>
                        <a:spcBef>
                          <a:spcPts val="1200"/>
                        </a:spcBef>
                        <a:spcAft>
                          <a:spcPts val="0"/>
                        </a:spcAft>
                        <a:buFont typeface="+mj-lt"/>
                        <a:buNone/>
                      </a:pPr>
                      <a:r>
                        <a:rPr lang="en-US" sz="1800" dirty="0">
                          <a:effectLst/>
                        </a:rPr>
                        <a:t>8.</a:t>
                      </a:r>
                      <a:r>
                        <a:rPr lang="en-US" sz="1800" baseline="0" dirty="0">
                          <a:effectLst/>
                        </a:rPr>
                        <a:t> </a:t>
                      </a:r>
                      <a:r>
                        <a:rPr lang="en-US" sz="1800" dirty="0">
                          <a:effectLst/>
                        </a:rPr>
                        <a:t>The training enhanced my learning and knowledge on the topic.</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40034834"/>
                  </a:ext>
                </a:extLst>
              </a:tr>
              <a:tr h="500167">
                <a:tc>
                  <a:txBody>
                    <a:bodyPr/>
                    <a:lstStyle/>
                    <a:p>
                      <a:pPr marL="0" marR="0" lvl="0" indent="0">
                        <a:lnSpc>
                          <a:spcPct val="150000"/>
                        </a:lnSpc>
                        <a:spcBef>
                          <a:spcPts val="1200"/>
                        </a:spcBef>
                        <a:spcAft>
                          <a:spcPts val="0"/>
                        </a:spcAft>
                        <a:buFont typeface="+mj-lt"/>
                        <a:buNone/>
                      </a:pPr>
                      <a:r>
                        <a:rPr lang="en-US" sz="1800" dirty="0">
                          <a:effectLst/>
                        </a:rPr>
                        <a:t>9.</a:t>
                      </a:r>
                      <a:r>
                        <a:rPr lang="en-US" sz="1800" baseline="0" dirty="0">
                          <a:effectLst/>
                        </a:rPr>
                        <a:t> </a:t>
                      </a:r>
                      <a:r>
                        <a:rPr lang="en-US" sz="1800" dirty="0">
                          <a:effectLst/>
                        </a:rPr>
                        <a:t>I expect to use the knowledge and skills gained from this training.</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61684831"/>
                  </a:ext>
                </a:extLst>
              </a:tr>
              <a:tr h="432497">
                <a:tc>
                  <a:txBody>
                    <a:bodyPr/>
                    <a:lstStyle/>
                    <a:p>
                      <a:pPr marL="0" marR="0" lvl="0" indent="0">
                        <a:lnSpc>
                          <a:spcPct val="150000"/>
                        </a:lnSpc>
                        <a:spcBef>
                          <a:spcPts val="1200"/>
                        </a:spcBef>
                        <a:spcAft>
                          <a:spcPts val="0"/>
                        </a:spcAft>
                        <a:buFont typeface="+mj-lt"/>
                        <a:buNone/>
                      </a:pPr>
                      <a:r>
                        <a:rPr lang="en-US" sz="1800" dirty="0">
                          <a:effectLst/>
                        </a:rPr>
                        <a:t>10. I would recommend this course to others.</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98163221"/>
                  </a:ext>
                </a:extLst>
              </a:tr>
              <a:tr h="470745">
                <a:tc>
                  <a:txBody>
                    <a:bodyPr/>
                    <a:lstStyle/>
                    <a:p>
                      <a:pPr marL="0" marR="0" lvl="0" indent="0">
                        <a:lnSpc>
                          <a:spcPct val="150000"/>
                        </a:lnSpc>
                        <a:spcBef>
                          <a:spcPts val="1200"/>
                        </a:spcBef>
                        <a:spcAft>
                          <a:spcPts val="0"/>
                        </a:spcAft>
                        <a:buFont typeface="+mj-lt"/>
                        <a:buNone/>
                      </a:pPr>
                      <a:r>
                        <a:rPr lang="en-US" sz="1800" kern="1200" dirty="0">
                          <a:effectLst/>
                        </a:rPr>
                        <a:t>11.</a:t>
                      </a:r>
                      <a:r>
                        <a:rPr lang="en-US" sz="1800" kern="1200" baseline="0" dirty="0">
                          <a:effectLst/>
                        </a:rPr>
                        <a:t> </a:t>
                      </a:r>
                      <a:r>
                        <a:rPr lang="en-US" sz="1800" kern="1200" dirty="0">
                          <a:effectLst/>
                        </a:rPr>
                        <a:t>The instructor was well prepared and knowledgeable.</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80364024"/>
                  </a:ext>
                </a:extLst>
              </a:tr>
              <a:tr h="444468">
                <a:tc>
                  <a:txBody>
                    <a:bodyPr/>
                    <a:lstStyle/>
                    <a:p>
                      <a:pPr marL="0" marR="0" lvl="0" indent="0">
                        <a:lnSpc>
                          <a:spcPct val="150000"/>
                        </a:lnSpc>
                        <a:spcBef>
                          <a:spcPts val="1200"/>
                        </a:spcBef>
                        <a:spcAft>
                          <a:spcPts val="0"/>
                        </a:spcAft>
                        <a:buFont typeface="+mj-lt"/>
                        <a:buNone/>
                      </a:pPr>
                      <a:r>
                        <a:rPr lang="en-US" sz="1800" dirty="0">
                          <a:effectLst/>
                        </a:rPr>
                        <a:t>12. </a:t>
                      </a:r>
                      <a:r>
                        <a:rPr lang="en-US" sz="1800" kern="1200" dirty="0">
                          <a:effectLst/>
                        </a:rPr>
                        <a:t>The instructor was receptive to comments and questions.</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0</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1</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2</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3</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77665011"/>
                  </a:ext>
                </a:extLst>
              </a:tr>
              <a:tr h="444468">
                <a:tc>
                  <a:txBody>
                    <a:bodyPr/>
                    <a:lstStyle/>
                    <a:p>
                      <a:pPr marL="0" marR="0" lvl="0" indent="0">
                        <a:lnSpc>
                          <a:spcPct val="150000"/>
                        </a:lnSpc>
                        <a:spcBef>
                          <a:spcPts val="1200"/>
                        </a:spcBef>
                        <a:spcAft>
                          <a:spcPts val="0"/>
                        </a:spcAft>
                        <a:buFont typeface="+mj-lt"/>
                        <a:buNone/>
                      </a:pPr>
                      <a:r>
                        <a:rPr lang="en-US" sz="1800" dirty="0">
                          <a:effectLst/>
                        </a:rPr>
                        <a:t>Items 11 and 12 are repeated for multiple instructors</a:t>
                      </a:r>
                      <a:endParaRPr lang="en-US"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19338426"/>
                  </a:ext>
                </a:extLst>
              </a:tr>
            </a:tbl>
          </a:graphicData>
        </a:graphic>
      </p:graphicFrame>
    </p:spTree>
    <p:extLst>
      <p:ext uri="{BB962C8B-B14F-4D97-AF65-F5344CB8AC3E}">
        <p14:creationId xmlns:p14="http://schemas.microsoft.com/office/powerpoint/2010/main" val="1375580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4184</TotalTime>
  <Words>1338</Words>
  <Application>Microsoft Office PowerPoint</Application>
  <PresentationFormat>Widescreen</PresentationFormat>
  <Paragraphs>237</Paragraphs>
  <Slides>19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Heat-Illness Prevention Train-the-Trainer Workshop</vt:lpstr>
      <vt:lpstr>Workshop Outline</vt:lpstr>
      <vt:lpstr>OSHA Susan Harwood Training Grant Requirements</vt:lpstr>
      <vt:lpstr>Ultimate goal</vt:lpstr>
      <vt:lpstr>Occupational Safety and Health Administration (OSHA)  Susan Harwood Training Grant</vt:lpstr>
      <vt:lpstr>This Grant (SH-05032-SH8)</vt:lpstr>
      <vt:lpstr>Learning Objectives</vt:lpstr>
      <vt:lpstr>At every stage it is critical to assess learning and implement corrective actions when needed</vt:lpstr>
      <vt:lpstr>Level 1. Post-Training Survey</vt:lpstr>
      <vt:lpstr>Level 1. Self-Assessment of Learning</vt:lpstr>
      <vt:lpstr>Level 2. Pre-test and post-test assessments</vt:lpstr>
      <vt:lpstr>Critical required documentation for training certificate to be issued </vt:lpstr>
      <vt:lpstr>Adult Learning Needs</vt:lpstr>
      <vt:lpstr>Group and Class Discussion</vt:lpstr>
      <vt:lpstr>How we learn</vt:lpstr>
      <vt:lpstr>Key adult learning needs</vt:lpstr>
      <vt:lpstr>Applying these principles in the training</vt:lpstr>
      <vt:lpstr>What you will find with the training materials</vt:lpstr>
      <vt:lpstr>Photo Sources</vt:lpstr>
    </vt:vector>
  </TitlesOfParts>
  <Company>UHCL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Fall Protection Plan</dc:title>
  <dc:creator>Phalen, Robert N</dc:creator>
  <cp:lastModifiedBy>Robertson, Donna - OSHA</cp:lastModifiedBy>
  <cp:revision>326</cp:revision>
  <cp:lastPrinted>2018-02-13T19:52:01Z</cp:lastPrinted>
  <dcterms:created xsi:type="dcterms:W3CDTF">2017-10-12T19:26:52Z</dcterms:created>
  <dcterms:modified xsi:type="dcterms:W3CDTF">2021-07-08T13:05:08Z</dcterms:modified>
</cp:coreProperties>
</file>