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26"/>
  </p:notesMasterIdLst>
  <p:handoutMasterIdLst>
    <p:handoutMasterId r:id="rId27"/>
  </p:handoutMasterIdLst>
  <p:sldIdLst>
    <p:sldId id="256" r:id="rId2"/>
    <p:sldId id="31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5"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35" autoAdjust="0"/>
    <p:restoredTop sz="75916" autoAdjust="0"/>
  </p:normalViewPr>
  <p:slideViewPr>
    <p:cSldViewPr snapToGrid="0">
      <p:cViewPr varScale="1">
        <p:scale>
          <a:sx n="38" d="100"/>
          <a:sy n="38" d="100"/>
        </p:scale>
        <p:origin x="1632" y="53"/>
      </p:cViewPr>
      <p:guideLst/>
    </p:cSldViewPr>
  </p:slideViewPr>
  <p:outlineViewPr>
    <p:cViewPr>
      <p:scale>
        <a:sx n="33" d="100"/>
        <a:sy n="33" d="100"/>
      </p:scale>
      <p:origin x="0" y="-30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CC5898-3FC4-4B99-B1AF-8FA9EBA691F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B8546C-6D90-4C7F-918A-2ADDA2F5389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E76EC81-C64C-42FF-8E62-3A612FB67830}" type="datetimeFigureOut">
              <a:rPr lang="en-US" smtClean="0"/>
              <a:t>7/8/2021</a:t>
            </a:fld>
            <a:endParaRPr lang="en-US"/>
          </a:p>
        </p:txBody>
      </p:sp>
      <p:sp>
        <p:nvSpPr>
          <p:cNvPr id="4" name="Footer Placeholder 3">
            <a:extLst>
              <a:ext uri="{FF2B5EF4-FFF2-40B4-BE49-F238E27FC236}">
                <a16:creationId xmlns:a16="http://schemas.microsoft.com/office/drawing/2014/main" id="{3455B110-54CD-4809-B756-25DE36B43E4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3FA655-8F6A-478C-9488-5C332B28796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8B917AB-5AF0-4E3A-AE13-2FA0B6C390B0}" type="slidenum">
              <a:rPr lang="en-US" smtClean="0"/>
              <a:t>‹#›</a:t>
            </a:fld>
            <a:endParaRPr lang="en-US"/>
          </a:p>
        </p:txBody>
      </p:sp>
    </p:spTree>
    <p:extLst>
      <p:ext uri="{BB962C8B-B14F-4D97-AF65-F5344CB8AC3E}">
        <p14:creationId xmlns:p14="http://schemas.microsoft.com/office/powerpoint/2010/main" val="41875007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2F1DE9E-15C7-4546-97DB-C7B4F36E7BC4}" type="datetimeFigureOut">
              <a:rPr lang="en-US" smtClean="0"/>
              <a:t>7/8/2021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8590BB-CDD8-47D8-A495-A0CF51A45041}" type="slidenum">
              <a:rPr lang="en-US" smtClean="0"/>
              <a:t>‹#›</a:t>
            </a:fld>
            <a:endParaRPr lang="en-US"/>
          </a:p>
        </p:txBody>
      </p:sp>
    </p:spTree>
    <p:extLst>
      <p:ext uri="{BB962C8B-B14F-4D97-AF65-F5344CB8AC3E}">
        <p14:creationId xmlns:p14="http://schemas.microsoft.com/office/powerpoint/2010/main" val="17418558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1</a:t>
            </a:fld>
            <a:endParaRPr lang="en-US"/>
          </a:p>
        </p:txBody>
      </p:sp>
    </p:spTree>
    <p:extLst>
      <p:ext uri="{BB962C8B-B14F-4D97-AF65-F5344CB8AC3E}">
        <p14:creationId xmlns:p14="http://schemas.microsoft.com/office/powerpoint/2010/main" val="1278598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10</a:t>
            </a:fld>
            <a:endParaRPr lang="en-US"/>
          </a:p>
        </p:txBody>
      </p:sp>
    </p:spTree>
    <p:extLst>
      <p:ext uri="{BB962C8B-B14F-4D97-AF65-F5344CB8AC3E}">
        <p14:creationId xmlns:p14="http://schemas.microsoft.com/office/powerpoint/2010/main" val="1716134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 is incorrect. Simply labeling a bottle as “Acetone”, does not convey the hazards associated with that product.</a:t>
            </a:r>
          </a:p>
        </p:txBody>
      </p:sp>
      <p:sp>
        <p:nvSpPr>
          <p:cNvPr id="4" name="Slide Number Placeholder 3"/>
          <p:cNvSpPr>
            <a:spLocks noGrp="1"/>
          </p:cNvSpPr>
          <p:nvPr>
            <p:ph type="sldNum" sz="quarter" idx="10"/>
          </p:nvPr>
        </p:nvSpPr>
        <p:spPr/>
        <p:txBody>
          <a:bodyPr/>
          <a:lstStyle/>
          <a:p>
            <a:fld id="{938590BB-CDD8-47D8-A495-A0CF51A45041}" type="slidenum">
              <a:rPr lang="en-US" smtClean="0"/>
              <a:t>11</a:t>
            </a:fld>
            <a:endParaRPr lang="en-US"/>
          </a:p>
        </p:txBody>
      </p:sp>
    </p:spTree>
    <p:extLst>
      <p:ext uri="{BB962C8B-B14F-4D97-AF65-F5344CB8AC3E}">
        <p14:creationId xmlns:p14="http://schemas.microsoft.com/office/powerpoint/2010/main" val="2581139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this container does not feature a pictogram, it does utilize another method to describe the hazards. This method is known as the NFPA 704 system.</a:t>
            </a:r>
          </a:p>
        </p:txBody>
      </p:sp>
      <p:sp>
        <p:nvSpPr>
          <p:cNvPr id="4" name="Slide Number Placeholder 3"/>
          <p:cNvSpPr>
            <a:spLocks noGrp="1"/>
          </p:cNvSpPr>
          <p:nvPr>
            <p:ph type="sldNum" sz="quarter" idx="10"/>
          </p:nvPr>
        </p:nvSpPr>
        <p:spPr/>
        <p:txBody>
          <a:bodyPr/>
          <a:lstStyle/>
          <a:p>
            <a:fld id="{938590BB-CDD8-47D8-A495-A0CF51A45041}" type="slidenum">
              <a:rPr lang="en-US" smtClean="0"/>
              <a:t>12</a:t>
            </a:fld>
            <a:endParaRPr lang="en-US"/>
          </a:p>
        </p:txBody>
      </p:sp>
    </p:spTree>
    <p:extLst>
      <p:ext uri="{BB962C8B-B14F-4D97-AF65-F5344CB8AC3E}">
        <p14:creationId xmlns:p14="http://schemas.microsoft.com/office/powerpoint/2010/main" val="1103188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NFPA 704 system uses four diamonds each with a rating from 0 (no hazard) to 4 (great hazard).</a:t>
            </a:r>
          </a:p>
          <a:p>
            <a:r>
              <a:rPr lang="en-US" dirty="0"/>
              <a:t>In the case of the white triangle (Specific Hazard) a legend for applicable criteria is available.</a:t>
            </a:r>
          </a:p>
        </p:txBody>
      </p:sp>
      <p:sp>
        <p:nvSpPr>
          <p:cNvPr id="4" name="Slide Number Placeholder 3"/>
          <p:cNvSpPr>
            <a:spLocks noGrp="1"/>
          </p:cNvSpPr>
          <p:nvPr>
            <p:ph type="sldNum" sz="quarter" idx="10"/>
          </p:nvPr>
        </p:nvSpPr>
        <p:spPr/>
        <p:txBody>
          <a:bodyPr/>
          <a:lstStyle/>
          <a:p>
            <a:fld id="{938590BB-CDD8-47D8-A495-A0CF51A45041}" type="slidenum">
              <a:rPr lang="en-US" smtClean="0"/>
              <a:t>13</a:t>
            </a:fld>
            <a:endParaRPr lang="en-US"/>
          </a:p>
        </p:txBody>
      </p:sp>
    </p:spTree>
    <p:extLst>
      <p:ext uri="{BB962C8B-B14F-4D97-AF65-F5344CB8AC3E}">
        <p14:creationId xmlns:p14="http://schemas.microsoft.com/office/powerpoint/2010/main" val="666409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labeling system is known as the “Hazardous Materials Identification System” (HMIS)</a:t>
            </a:r>
          </a:p>
          <a:p>
            <a:r>
              <a:rPr lang="en-US" dirty="0"/>
              <a:t> and is very similar to the NFPA 704 system.</a:t>
            </a:r>
          </a:p>
        </p:txBody>
      </p:sp>
      <p:sp>
        <p:nvSpPr>
          <p:cNvPr id="4" name="Slide Number Placeholder 3"/>
          <p:cNvSpPr>
            <a:spLocks noGrp="1"/>
          </p:cNvSpPr>
          <p:nvPr>
            <p:ph type="sldNum" sz="quarter" idx="10"/>
          </p:nvPr>
        </p:nvSpPr>
        <p:spPr/>
        <p:txBody>
          <a:bodyPr/>
          <a:lstStyle/>
          <a:p>
            <a:fld id="{938590BB-CDD8-47D8-A495-A0CF51A45041}" type="slidenum">
              <a:rPr lang="en-US" smtClean="0"/>
              <a:t>14</a:t>
            </a:fld>
            <a:endParaRPr lang="en-US"/>
          </a:p>
        </p:txBody>
      </p:sp>
    </p:spTree>
    <p:extLst>
      <p:ext uri="{BB962C8B-B14F-4D97-AF65-F5344CB8AC3E}">
        <p14:creationId xmlns:p14="http://schemas.microsoft.com/office/powerpoint/2010/main" val="162705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Hazardous Materials Identification System (HMIS) feature a Personal Protection Index which clarifies what PPE would be needed when using a specific product.</a:t>
            </a:r>
          </a:p>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16</a:t>
            </a:fld>
            <a:endParaRPr lang="en-US"/>
          </a:p>
        </p:txBody>
      </p:sp>
    </p:spTree>
    <p:extLst>
      <p:ext uri="{BB962C8B-B14F-4D97-AF65-F5344CB8AC3E}">
        <p14:creationId xmlns:p14="http://schemas.microsoft.com/office/powerpoint/2010/main" val="2039206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SDS is product related and, usually, is not able to provide information that is specific for any given workplace where the product may be used. However, the SDS information enables the employer to develop an active program of worker protection measures, including training, which is specific to the individual workplace and to consider any measures that may be necessary to protect the environment. Information in a SDS also provides a source of information for other target audiences such as those involved with the transport of dangerous goods, emergency responders, poison centers, those involved with the professional use of pesticides and consumers. The new standardized SDS format will make finding hazard and chemical information on the SDS easier for the employer and the employee.</a:t>
            </a:r>
          </a:p>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17</a:t>
            </a:fld>
            <a:endParaRPr lang="en-US"/>
          </a:p>
        </p:txBody>
      </p:sp>
    </p:spTree>
    <p:extLst>
      <p:ext uri="{BB962C8B-B14F-4D97-AF65-F5344CB8AC3E}">
        <p14:creationId xmlns:p14="http://schemas.microsoft.com/office/powerpoint/2010/main" val="2778772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employer shall maintain in the workplace copies of the required safety data sheets for each hazardous chemical, and shall ensure that they are readily accessible during each work shift to employees when they are in their work area(s). (Electronic access and other alternatives to maintaining paper copies of the safety data sheets are permitted as long as no barriers to immediate employee access in each workplace are created by such options.)</a:t>
            </a:r>
          </a:p>
          <a:p>
            <a:endParaRPr lang="en-US" dirty="0"/>
          </a:p>
          <a:p>
            <a:r>
              <a:rPr lang="en-US" dirty="0"/>
              <a:t>Where employees must travel between workplaces during a </a:t>
            </a:r>
            <a:r>
              <a:rPr lang="en-US" dirty="0" err="1"/>
              <a:t>workshift</a:t>
            </a:r>
            <a:r>
              <a:rPr lang="en-US" dirty="0"/>
              <a:t>, i.e., their work is carried out at more than one geographical location, the material safety data sheets may be kept at the primary workplace facility. In this situation, the employer shall ensure that employees can immediately obtain the required information in an emergency.</a:t>
            </a:r>
          </a:p>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18</a:t>
            </a:fld>
            <a:endParaRPr lang="en-US"/>
          </a:p>
        </p:txBody>
      </p:sp>
    </p:spTree>
    <p:extLst>
      <p:ext uri="{BB962C8B-B14F-4D97-AF65-F5344CB8AC3E}">
        <p14:creationId xmlns:p14="http://schemas.microsoft.com/office/powerpoint/2010/main" val="1835788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manufacturers put more information on the MSDS for liability issues. There is no set format to the MSDS and they can range in length from 1 page to 20 or more pages.</a:t>
            </a:r>
          </a:p>
          <a:p>
            <a:endParaRPr lang="en-US" dirty="0"/>
          </a:p>
          <a:p>
            <a:r>
              <a:rPr lang="en-US" dirty="0"/>
              <a:t>The SDS will contain 16 headings. All SDS will be in this standard format which will make it easier for both employers and employees to find the information that they need for their workplace. The GHS SDS headings, sequence and content are similar to the ISO, EU and ANSI MSDS/SDS requirements, except that the order of sections 2 and 3 have been reversed. The SDS should provide a clear description of the data used to identify the hazards. </a:t>
            </a:r>
          </a:p>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19</a:t>
            </a:fld>
            <a:endParaRPr lang="en-US"/>
          </a:p>
        </p:txBody>
      </p:sp>
    </p:spTree>
    <p:extLst>
      <p:ext uri="{BB962C8B-B14F-4D97-AF65-F5344CB8AC3E}">
        <p14:creationId xmlns:p14="http://schemas.microsoft.com/office/powerpoint/2010/main" val="261524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First page of a sample SDS—note the specific sections. All SDS will have the sections/headings in this order/format. This will make finding specific information easier. See appendix B-2 in the document “</a:t>
            </a:r>
            <a:r>
              <a:rPr lang="en-US" altLang="en-US" i="1" dirty="0">
                <a:latin typeface="Arial" panose="020B0604020202020204" pitchFamily="34" charset="0"/>
              </a:rPr>
              <a:t>A Guide to The Globally Harmonized System of Classification and Labeling of Chemicals (GHS)”</a:t>
            </a:r>
            <a:r>
              <a:rPr lang="en-US" altLang="en-US" dirty="0">
                <a:latin typeface="Arial" panose="020B0604020202020204" pitchFamily="34" charset="0"/>
              </a:rPr>
              <a:t> for full SDS example.</a:t>
            </a:r>
          </a:p>
          <a:p>
            <a:endParaRPr lang="en-US" altLang="en-US" dirty="0">
              <a:latin typeface="Arial" panose="020B0604020202020204" pitchFamily="34" charset="0"/>
            </a:endParaRPr>
          </a:p>
          <a:p>
            <a:r>
              <a:rPr lang="en-US" altLang="en-US" dirty="0">
                <a:latin typeface="Arial" panose="020B0604020202020204" pitchFamily="34" charset="0"/>
              </a:rPr>
              <a:t>(http://www.osha.gov/dsg/hazcom/ghs.html)</a:t>
            </a:r>
          </a:p>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20</a:t>
            </a:fld>
            <a:endParaRPr lang="en-US"/>
          </a:p>
        </p:txBody>
      </p:sp>
    </p:spTree>
    <p:extLst>
      <p:ext uri="{BB962C8B-B14F-4D97-AF65-F5344CB8AC3E}">
        <p14:creationId xmlns:p14="http://schemas.microsoft.com/office/powerpoint/2010/main" val="64156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2</a:t>
            </a:fld>
            <a:endParaRPr lang="en-US"/>
          </a:p>
        </p:txBody>
      </p:sp>
    </p:spTree>
    <p:extLst>
      <p:ext uri="{BB962C8B-B14F-4D97-AF65-F5344CB8AC3E}">
        <p14:creationId xmlns:p14="http://schemas.microsoft.com/office/powerpoint/2010/main" val="112014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GHS itself is not a regulation or a standard. </a:t>
            </a:r>
          </a:p>
          <a:p>
            <a:r>
              <a:rPr lang="en-US" dirty="0"/>
              <a:t>The GHS is an acronym for The Globally Harmonized System of Classification and Labeling of Chemicals.</a:t>
            </a:r>
          </a:p>
          <a:p>
            <a:r>
              <a:rPr lang="en-US" dirty="0"/>
              <a:t>The GHS Document (referred to as “The Purple Book” which can be found at: http://www.unece.org/trans/danger/publi/ghs/ghs_rev04/04files_e.html) </a:t>
            </a:r>
          </a:p>
          <a:p>
            <a:r>
              <a:rPr lang="en-US" dirty="0"/>
              <a:t>establishes agreed hazard classification and communication provisions with explanatory information on how to apply the system. </a:t>
            </a:r>
          </a:p>
          <a:p>
            <a:r>
              <a:rPr lang="en-US" dirty="0"/>
              <a:t>The elements in the GHS supply a mechanism to meet the basic requirement of any hazard communication system, which is to decide if the chemical product produced and/or supplied is hazardous and to prepare a label and/or Safety Data Sheet as appropriate. </a:t>
            </a:r>
          </a:p>
          <a:p>
            <a:r>
              <a:rPr lang="en-US" dirty="0"/>
              <a:t>Regulatory authorities in countries adopting the GHS will take the agreed criteria and provisions, and implement them through their own regulatory process and procedures rather than simply incorporating the text of the GHS into their national requirements. The US will do this through OSHA’s Hazard Communication standard, 29 CFR 1910.1200.</a:t>
            </a:r>
          </a:p>
          <a:p>
            <a:r>
              <a:rPr lang="en-US" dirty="0"/>
              <a:t>For example, in the United States, there are an estimated 650,000 hazardous chemical products.</a:t>
            </a:r>
          </a:p>
          <a:p>
            <a:r>
              <a:rPr lang="en-US" dirty="0"/>
              <a:t>Adoption of requirements—Safety Data Sheets and Labels--for information to accompany the product helps address protection needs.</a:t>
            </a:r>
          </a:p>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3</a:t>
            </a:fld>
            <a:endParaRPr lang="en-US"/>
          </a:p>
        </p:txBody>
      </p:sp>
    </p:spTree>
    <p:extLst>
      <p:ext uri="{BB962C8B-B14F-4D97-AF65-F5344CB8AC3E}">
        <p14:creationId xmlns:p14="http://schemas.microsoft.com/office/powerpoint/2010/main" val="81432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rPr>
              <a:t>For labeling purposes the GHS system has chosen </a:t>
            </a:r>
            <a:r>
              <a:rPr lang="en-US" altLang="en-US" b="1" u="sng" dirty="0">
                <a:latin typeface="Arial" panose="020B0604020202020204" pitchFamily="34" charset="0"/>
              </a:rPr>
              <a:t>ONLY</a:t>
            </a:r>
            <a:r>
              <a:rPr lang="en-US" altLang="en-US" b="1" dirty="0">
                <a:latin typeface="Arial" panose="020B0604020202020204" pitchFamily="34" charset="0"/>
              </a:rPr>
              <a:t> two words “Danger” and “Warning”</a:t>
            </a:r>
            <a:r>
              <a:rPr lang="en-US" altLang="en-US" dirty="0">
                <a:latin typeface="Arial" panose="020B0604020202020204" pitchFamily="34" charset="0"/>
              </a:rPr>
              <a:t> to inform the chemical user of the severity of the hazard(s) of the chemical. The use of just two signal words has been put into place in order to simplify warnings and the labeling system.</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Training NOTE: One way of getting across this information in training would be to use the scenario of driving up to a an intersection with a flashing red light. This signals to the driver that this is a dangerous intersection and that the driver is required to stop before proceeding through the intersection. If the signal word on a label is </a:t>
            </a:r>
            <a:r>
              <a:rPr lang="en-US" altLang="en-US" b="1" dirty="0">
                <a:latin typeface="Arial" panose="020B0604020202020204" pitchFamily="34" charset="0"/>
              </a:rPr>
              <a:t>“Danger” </a:t>
            </a:r>
            <a:r>
              <a:rPr lang="en-US" altLang="en-US" dirty="0">
                <a:latin typeface="Arial" panose="020B0604020202020204" pitchFamily="34" charset="0"/>
              </a:rPr>
              <a:t>the chemical user should understand that this is a highly hazardous chemical. If the label contains the word </a:t>
            </a:r>
            <a:r>
              <a:rPr lang="en-US" altLang="en-US" b="1" dirty="0">
                <a:latin typeface="Arial" panose="020B0604020202020204" pitchFamily="34" charset="0"/>
              </a:rPr>
              <a:t>“Warning” </a:t>
            </a:r>
            <a:r>
              <a:rPr lang="en-US" altLang="en-US" dirty="0">
                <a:latin typeface="Arial" panose="020B0604020202020204" pitchFamily="34" charset="0"/>
              </a:rPr>
              <a:t>this can be likened to a driver coming to an intersection with a flashing yellow light. The driver can proceed through the intersection with caution as it has the potential to be a hazardous intersection. For labels that use the signal word “Warning” the severity of hazards of the chemicals are less than those chemicals classified with the signal word “Danger.”</a:t>
            </a:r>
          </a:p>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4</a:t>
            </a:fld>
            <a:endParaRPr lang="en-US"/>
          </a:p>
        </p:txBody>
      </p:sp>
    </p:spTree>
    <p:extLst>
      <p:ext uri="{BB962C8B-B14F-4D97-AF65-F5344CB8AC3E}">
        <p14:creationId xmlns:p14="http://schemas.microsoft.com/office/powerpoint/2010/main" val="1232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Wingdings" panose="05000000000000000000" pitchFamily="2" charset="2"/>
              <a:buNone/>
            </a:pPr>
            <a:r>
              <a:rPr lang="en-US" altLang="en-US" dirty="0">
                <a:latin typeface="Arial" panose="020B0604020202020204" pitchFamily="34" charset="0"/>
              </a:rPr>
              <a:t>There are nine standardized pictograms from GHS that OSHA has included in their revised Hazard Communication Standard. These pictograms are required on hazard communication labeling. </a:t>
            </a:r>
          </a:p>
          <a:p>
            <a:pPr>
              <a:buClr>
                <a:schemeClr val="tx1"/>
              </a:buClr>
              <a:buFont typeface="Wingdings" panose="05000000000000000000" pitchFamily="2" charset="2"/>
              <a:buNone/>
            </a:pPr>
            <a:endParaRPr lang="en-US" altLang="en-US" dirty="0">
              <a:latin typeface="Arial" panose="020B0604020202020204" pitchFamily="34" charset="0"/>
            </a:endParaRPr>
          </a:p>
          <a:p>
            <a:pPr>
              <a:buClr>
                <a:schemeClr val="tx1"/>
              </a:buClr>
              <a:buFont typeface="Wingdings" panose="05000000000000000000" pitchFamily="2" charset="2"/>
              <a:buNone/>
            </a:pPr>
            <a:r>
              <a:rPr lang="en-US" altLang="en-US" u="sng" dirty="0">
                <a:latin typeface="Arial" panose="020B0604020202020204" pitchFamily="34" charset="0"/>
              </a:rPr>
              <a:t>We are responsible for training our personnel on the meanings and associated hazards of the pictograms not for determining which pictogram is to be used on which chemical</a:t>
            </a:r>
            <a:r>
              <a:rPr lang="en-US" altLang="en-US" dirty="0">
                <a:latin typeface="Arial" panose="020B0604020202020204" pitchFamily="34" charset="0"/>
              </a:rPr>
              <a:t>. The chemical manufacturer, importer or distributor is responsible for determining which pictogram applies to the chemical(s).</a:t>
            </a:r>
            <a:r>
              <a:rPr lang="en-GB" altLang="en-US" dirty="0">
                <a:latin typeface="Arial" panose="020B0604020202020204" pitchFamily="34" charset="0"/>
              </a:rPr>
              <a:t/>
            </a:r>
            <a:br>
              <a:rPr lang="en-GB" altLang="en-US" dirty="0">
                <a:latin typeface="Arial" panose="020B0604020202020204" pitchFamily="34" charset="0"/>
              </a:rPr>
            </a:br>
            <a:endParaRPr lang="en-US" altLang="en-US" sz="2000" dirty="0">
              <a:solidFill>
                <a:schemeClr val="tx2"/>
              </a:solidFill>
              <a:latin typeface="Arial" panose="020B0604020202020204" pitchFamily="34" charset="0"/>
            </a:endParaRPr>
          </a:p>
          <a:p>
            <a:r>
              <a:rPr lang="en-US" altLang="en-US" dirty="0">
                <a:latin typeface="Arial" panose="020B0604020202020204" pitchFamily="34" charset="0"/>
              </a:rPr>
              <a:t>On the next few slides we will go over which hazards each of these pictograms identify.</a:t>
            </a:r>
          </a:p>
          <a:p>
            <a:endParaRPr lang="en-US" altLang="en-US" dirty="0">
              <a:latin typeface="Arial" panose="020B0604020202020204" pitchFamily="34" charset="0"/>
            </a:endParaRPr>
          </a:p>
          <a:p>
            <a:r>
              <a:rPr lang="en-US" altLang="en-US" b="1" dirty="0">
                <a:latin typeface="Arial" panose="020B0604020202020204" pitchFamily="34" charset="0"/>
              </a:rPr>
              <a:t>Note:</a:t>
            </a:r>
            <a:r>
              <a:rPr lang="en-US" altLang="en-US" dirty="0">
                <a:latin typeface="Arial" panose="020B0604020202020204" pitchFamily="34" charset="0"/>
              </a:rPr>
              <a:t> If anyone wants to print this slide presentation please use a color printer as the pictograms are required to have red borders. The red borders increase comprehensibility.</a:t>
            </a:r>
          </a:p>
          <a:p>
            <a:endParaRPr lang="en-US" altLang="en-US" dirty="0">
              <a:latin typeface="Arial" panose="020B0604020202020204" pitchFamily="34" charset="0"/>
            </a:endParaRPr>
          </a:p>
          <a:p>
            <a:r>
              <a:rPr lang="en-US" altLang="en-US" b="1" dirty="0">
                <a:latin typeface="Arial" panose="020B0604020202020204" pitchFamily="34" charset="0"/>
              </a:rPr>
              <a:t>Note 2: </a:t>
            </a:r>
            <a:r>
              <a:rPr lang="en-US" altLang="en-US" dirty="0">
                <a:latin typeface="Arial" panose="020B0604020202020204" pitchFamily="34" charset="0"/>
              </a:rPr>
              <a:t>Blank red diamonds are not permitted on a label.</a:t>
            </a:r>
          </a:p>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5</a:t>
            </a:fld>
            <a:endParaRPr lang="en-US"/>
          </a:p>
        </p:txBody>
      </p:sp>
    </p:spTree>
    <p:extLst>
      <p:ext uri="{BB962C8B-B14F-4D97-AF65-F5344CB8AC3E}">
        <p14:creationId xmlns:p14="http://schemas.microsoft.com/office/powerpoint/2010/main" val="288969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point is that secondary containers require only two things on the label: (1) name of the chemical and (2) the hazard warning. </a:t>
            </a:r>
          </a:p>
        </p:txBody>
      </p:sp>
      <p:sp>
        <p:nvSpPr>
          <p:cNvPr id="4" name="Slide Number Placeholder 3"/>
          <p:cNvSpPr>
            <a:spLocks noGrp="1"/>
          </p:cNvSpPr>
          <p:nvPr>
            <p:ph type="sldNum" sz="quarter" idx="10"/>
          </p:nvPr>
        </p:nvSpPr>
        <p:spPr/>
        <p:txBody>
          <a:bodyPr/>
          <a:lstStyle/>
          <a:p>
            <a:fld id="{938590BB-CDD8-47D8-A495-A0CF51A45041}" type="slidenum">
              <a:rPr lang="en-US" smtClean="0"/>
              <a:t>6</a:t>
            </a:fld>
            <a:endParaRPr lang="en-US"/>
          </a:p>
        </p:txBody>
      </p:sp>
    </p:spTree>
    <p:extLst>
      <p:ext uri="{BB962C8B-B14F-4D97-AF65-F5344CB8AC3E}">
        <p14:creationId xmlns:p14="http://schemas.microsoft.com/office/powerpoint/2010/main" val="141538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name of the product must be traceable back to the SDS. In this example, “Bathroom Cleaner” is what the product does, not what the product is (i.e. Windex)</a:t>
            </a:r>
          </a:p>
        </p:txBody>
      </p:sp>
      <p:sp>
        <p:nvSpPr>
          <p:cNvPr id="4" name="Slide Number Placeholder 3"/>
          <p:cNvSpPr>
            <a:spLocks noGrp="1"/>
          </p:cNvSpPr>
          <p:nvPr>
            <p:ph type="sldNum" sz="quarter" idx="10"/>
          </p:nvPr>
        </p:nvSpPr>
        <p:spPr/>
        <p:txBody>
          <a:bodyPr/>
          <a:lstStyle/>
          <a:p>
            <a:fld id="{938590BB-CDD8-47D8-A495-A0CF51A45041}" type="slidenum">
              <a:rPr lang="en-US" smtClean="0"/>
              <a:t>7</a:t>
            </a:fld>
            <a:endParaRPr lang="en-US"/>
          </a:p>
        </p:txBody>
      </p:sp>
    </p:spTree>
    <p:extLst>
      <p:ext uri="{BB962C8B-B14F-4D97-AF65-F5344CB8AC3E}">
        <p14:creationId xmlns:p14="http://schemas.microsoft.com/office/powerpoint/2010/main" val="2343047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hazard warning may be written out. For instance “highly flammable” or “causes severe eye irritation”.</a:t>
            </a:r>
          </a:p>
        </p:txBody>
      </p:sp>
      <p:sp>
        <p:nvSpPr>
          <p:cNvPr id="4" name="Slide Number Placeholder 3"/>
          <p:cNvSpPr>
            <a:spLocks noGrp="1"/>
          </p:cNvSpPr>
          <p:nvPr>
            <p:ph type="sldNum" sz="quarter" idx="10"/>
          </p:nvPr>
        </p:nvSpPr>
        <p:spPr/>
        <p:txBody>
          <a:bodyPr/>
          <a:lstStyle/>
          <a:p>
            <a:fld id="{938590BB-CDD8-47D8-A495-A0CF51A45041}" type="slidenum">
              <a:rPr lang="en-US" smtClean="0"/>
              <a:t>8</a:t>
            </a:fld>
            <a:endParaRPr lang="en-US"/>
          </a:p>
        </p:txBody>
      </p:sp>
    </p:spTree>
    <p:extLst>
      <p:ext uri="{BB962C8B-B14F-4D97-AF65-F5344CB8AC3E}">
        <p14:creationId xmlns:p14="http://schemas.microsoft.com/office/powerpoint/2010/main" val="381547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Conversely the hazard warning does not need to be written out. Instead a pictogram(s) may be used to visually convey the hazards.</a:t>
            </a:r>
          </a:p>
        </p:txBody>
      </p:sp>
      <p:sp>
        <p:nvSpPr>
          <p:cNvPr id="4" name="Slide Number Placeholder 3"/>
          <p:cNvSpPr>
            <a:spLocks noGrp="1"/>
          </p:cNvSpPr>
          <p:nvPr>
            <p:ph type="sldNum" sz="quarter" idx="10"/>
          </p:nvPr>
        </p:nvSpPr>
        <p:spPr/>
        <p:txBody>
          <a:bodyPr/>
          <a:lstStyle/>
          <a:p>
            <a:fld id="{938590BB-CDD8-47D8-A495-A0CF51A45041}" type="slidenum">
              <a:rPr lang="en-US" smtClean="0"/>
              <a:t>9</a:t>
            </a:fld>
            <a:endParaRPr lang="en-US"/>
          </a:p>
        </p:txBody>
      </p:sp>
    </p:spTree>
    <p:extLst>
      <p:ext uri="{BB962C8B-B14F-4D97-AF65-F5344CB8AC3E}">
        <p14:creationId xmlns:p14="http://schemas.microsoft.com/office/powerpoint/2010/main" val="332652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70F808-37FB-4FCC-B595-2226B02BF040}" type="datetimeFigureOut">
              <a:rPr lang="en-US" smtClean="0"/>
              <a:t>7/8/2021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E9291233-45C3-4443-B5CC-DA4D6E8C609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7224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70F808-37FB-4FCC-B595-2226B02BF04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91233-45C3-4443-B5CC-DA4D6E8C609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280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70F808-37FB-4FCC-B595-2226B02BF04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91233-45C3-4443-B5CC-DA4D6E8C609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122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7187052-80AC-4C72-B197-58F529BC6053}" type="slidenum">
              <a:rPr lang="en-US"/>
              <a:pPr>
                <a:defRPr/>
              </a:pPr>
              <a:t>‹#›</a:t>
            </a:fld>
            <a:endParaRPr lang="en-US"/>
          </a:p>
        </p:txBody>
      </p:sp>
    </p:spTree>
    <p:extLst>
      <p:ext uri="{BB962C8B-B14F-4D97-AF65-F5344CB8AC3E}">
        <p14:creationId xmlns:p14="http://schemas.microsoft.com/office/powerpoint/2010/main" val="116219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70F808-37FB-4FCC-B595-2226B02BF04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91233-45C3-4443-B5CC-DA4D6E8C609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851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70F808-37FB-4FCC-B595-2226B02BF04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91233-45C3-4443-B5CC-DA4D6E8C609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814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70F808-37FB-4FCC-B595-2226B02BF040}"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91233-45C3-4443-B5CC-DA4D6E8C609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462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70F808-37FB-4FCC-B595-2226B02BF040}" type="datetimeFigureOut">
              <a:rPr lang="en-US" smtClean="0"/>
              <a:t>7/8/2021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91233-45C3-4443-B5CC-DA4D6E8C609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645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70F808-37FB-4FCC-B595-2226B02BF040}" type="datetimeFigureOut">
              <a:rPr lang="en-US" smtClean="0"/>
              <a:t>7/8/2021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91233-45C3-4443-B5CC-DA4D6E8C609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528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0F808-37FB-4FCC-B595-2226B02BF040}" type="datetimeFigureOut">
              <a:rPr lang="en-US" smtClean="0"/>
              <a:t>7/8/2021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91233-45C3-4443-B5CC-DA4D6E8C6094}" type="slidenum">
              <a:rPr lang="en-US" smtClean="0"/>
              <a:t>‹#›</a:t>
            </a:fld>
            <a:endParaRPr lang="en-US"/>
          </a:p>
        </p:txBody>
      </p:sp>
    </p:spTree>
    <p:extLst>
      <p:ext uri="{BB962C8B-B14F-4D97-AF65-F5344CB8AC3E}">
        <p14:creationId xmlns:p14="http://schemas.microsoft.com/office/powerpoint/2010/main" val="316438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0F808-37FB-4FCC-B595-2226B02BF040}"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91233-45C3-4443-B5CC-DA4D6E8C609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019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570F808-37FB-4FCC-B595-2226B02BF040}" type="datetimeFigureOut">
              <a:rPr lang="en-US" smtClean="0"/>
              <a:t>7/8/2021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9291233-45C3-4443-B5CC-DA4D6E8C609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542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Hardwood floor image." title="Footer Image"/>
          <p:cNvPicPr>
            <a:picLocks noChangeAspect="1"/>
          </p:cNvPicPr>
          <p:nvPr/>
        </p:nvPicPr>
        <p:blipFill rotWithShape="1">
          <a:blip r:embed="rId14"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570F808-37FB-4FCC-B595-2226B02BF040}" type="datetimeFigureOut">
              <a:rPr lang="en-US" smtClean="0"/>
              <a:t>7/8/2021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9291233-45C3-4443-B5CC-DA4D6E8C609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6460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descr="located on the footer of the slide." title="Grey Box">
            <a:extLst>
              <a:ext uri="{FF2B5EF4-FFF2-40B4-BE49-F238E27FC236}">
                <a16:creationId xmlns:a16="http://schemas.microsoft.com/office/drawing/2014/main" id="{65513E21-21B0-48DB-8CF1-35E43B33A4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descr="Decorative red line on the presentation title." title="Red Line">
            <a:extLst>
              <a:ext uri="{FF2B5EF4-FFF2-40B4-BE49-F238E27FC236}">
                <a16:creationId xmlns:a16="http://schemas.microsoft.com/office/drawing/2014/main" id="{580B8A35-DEA7-4D43-9DF8-90B4681D0FA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Subtitle 2" descr="Title Slide number" title="29CFR1910.1200">
            <a:extLst>
              <a:ext uri="{FF2B5EF4-FFF2-40B4-BE49-F238E27FC236}">
                <a16:creationId xmlns:a16="http://schemas.microsoft.com/office/drawing/2014/main" id="{BE697EE3-EEDC-4A24-98E3-B9EAB4F38651}"/>
              </a:ext>
            </a:extLst>
          </p:cNvPr>
          <p:cNvSpPr>
            <a:spLocks noGrp="1"/>
          </p:cNvSpPr>
          <p:nvPr>
            <p:ph type="subTitle" idx="1"/>
          </p:nvPr>
        </p:nvSpPr>
        <p:spPr>
          <a:xfrm>
            <a:off x="968056" y="996610"/>
            <a:ext cx="3363901" cy="4864780"/>
          </a:xfrm>
        </p:spPr>
        <p:txBody>
          <a:bodyPr anchor="ctr">
            <a:normAutofit/>
          </a:bodyPr>
          <a:lstStyle/>
          <a:p>
            <a:pPr algn="r"/>
            <a:r>
              <a:rPr lang="en-US" sz="2000" dirty="0"/>
              <a:t>29CFR1910.1200</a:t>
            </a:r>
          </a:p>
          <a:p>
            <a:pPr algn="r"/>
            <a:endParaRPr lang="en-US" sz="2000" dirty="0"/>
          </a:p>
        </p:txBody>
      </p:sp>
      <p:sp>
        <p:nvSpPr>
          <p:cNvPr id="2" name="Title 1" descr="Title of presentation" title="Hazard Communication">
            <a:extLst>
              <a:ext uri="{FF2B5EF4-FFF2-40B4-BE49-F238E27FC236}">
                <a16:creationId xmlns:a16="http://schemas.microsoft.com/office/drawing/2014/main" id="{66ED07FF-B76A-4C00-9841-F7468E147C90}"/>
              </a:ext>
            </a:extLst>
          </p:cNvPr>
          <p:cNvSpPr>
            <a:spLocks noGrp="1"/>
          </p:cNvSpPr>
          <p:nvPr>
            <p:ph type="ctrTitle"/>
          </p:nvPr>
        </p:nvSpPr>
        <p:spPr>
          <a:xfrm>
            <a:off x="4976636" y="992221"/>
            <a:ext cx="6247308" cy="4873558"/>
          </a:xfrm>
        </p:spPr>
        <p:txBody>
          <a:bodyPr anchor="ctr">
            <a:normAutofit/>
          </a:bodyPr>
          <a:lstStyle/>
          <a:p>
            <a:r>
              <a:rPr lang="en-US" sz="4800" dirty="0"/>
              <a:t>Hazard communication:</a:t>
            </a:r>
            <a:br>
              <a:rPr lang="en-US" sz="4800" dirty="0"/>
            </a:br>
            <a:r>
              <a:rPr lang="en-US" sz="4800" dirty="0"/>
              <a:t>Including GHS</a:t>
            </a:r>
          </a:p>
        </p:txBody>
      </p:sp>
    </p:spTree>
    <p:extLst>
      <p:ext uri="{BB962C8B-B14F-4D97-AF65-F5344CB8AC3E}">
        <p14:creationId xmlns:p14="http://schemas.microsoft.com/office/powerpoint/2010/main" val="304901105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2" descr="3 examples of labels on containers asking if the labeling is correct or incorrect." title="Container Label Examples"/>
          <p:cNvPicPr>
            <a:picLocks noGrp="1" noChangeAspect="1"/>
          </p:cNvPicPr>
          <p:nvPr>
            <p:ph/>
          </p:nvPr>
        </p:nvPicPr>
        <p:blipFill>
          <a:blip r:embed="rId3" cstate="email">
            <a:extLst>
              <a:ext uri="{28A0092B-C50C-407E-A947-70E740481C1C}">
                <a14:useLocalDpi xmlns:a14="http://schemas.microsoft.com/office/drawing/2010/main"/>
              </a:ext>
            </a:extLst>
          </a:blip>
          <a:srcRect/>
          <a:stretch>
            <a:fillRect/>
          </a:stretch>
        </p:blipFill>
        <p:spPr>
          <a:xfrm>
            <a:off x="3429000" y="533401"/>
            <a:ext cx="5651500" cy="4221163"/>
          </a:xfrm>
        </p:spPr>
      </p:pic>
      <p:sp>
        <p:nvSpPr>
          <p:cNvPr id="14339" name="TextBox 4"/>
          <p:cNvSpPr txBox="1">
            <a:spLocks noChangeArrowheads="1"/>
          </p:cNvSpPr>
          <p:nvPr/>
        </p:nvSpPr>
        <p:spPr bwMode="auto">
          <a:xfrm>
            <a:off x="2590800" y="4876800"/>
            <a:ext cx="7162800" cy="584200"/>
          </a:xfrm>
          <a:prstGeom prst="rect">
            <a:avLst/>
          </a:prstGeom>
          <a:noFill/>
          <a:ln w="9525">
            <a:noFill/>
            <a:miter lim="800000"/>
            <a:headEnd/>
            <a:tailEnd/>
          </a:ln>
        </p:spPr>
        <p:txBody>
          <a:bodyPr>
            <a:spAutoFit/>
          </a:bodyPr>
          <a:lstStyle/>
          <a:p>
            <a:pPr algn="ctr"/>
            <a:r>
              <a:rPr lang="en-US" sz="3200" i="1">
                <a:solidFill>
                  <a:srgbClr val="C00000"/>
                </a:solidFill>
              </a:rPr>
              <a:t>Correct or Incorrect?</a:t>
            </a:r>
          </a:p>
        </p:txBody>
      </p:sp>
      <p:sp>
        <p:nvSpPr>
          <p:cNvPr id="2" name="Title 1"/>
          <p:cNvSpPr>
            <a:spLocks noGrp="1"/>
          </p:cNvSpPr>
          <p:nvPr>
            <p:ph type="title" idx="4294967295"/>
          </p:nvPr>
        </p:nvSpPr>
        <p:spPr>
          <a:xfrm>
            <a:off x="-9003061" y="1332839"/>
            <a:ext cx="9003061" cy="1049235"/>
          </a:xfrm>
        </p:spPr>
        <p:txBody>
          <a:bodyPr/>
          <a:lstStyle/>
          <a:p>
            <a:r>
              <a:rPr lang="en-US" dirty="0"/>
              <a:t>Correct or Incorrect Labeling Example</a:t>
            </a:r>
          </a:p>
        </p:txBody>
      </p:sp>
    </p:spTree>
    <p:extLst>
      <p:ext uri="{BB962C8B-B14F-4D97-AF65-F5344CB8AC3E}">
        <p14:creationId xmlns:p14="http://schemas.microsoft.com/office/powerpoint/2010/main" val="314581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Example of a correct version of the Acetone label" title="Acetone Label"/>
          <p:cNvSpPr/>
          <p:nvPr/>
        </p:nvSpPr>
        <p:spPr>
          <a:xfrm>
            <a:off x="5645624" y="900748"/>
            <a:ext cx="4790364" cy="18662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TextBox 5"/>
          <p:cNvSpPr txBox="1"/>
          <p:nvPr/>
        </p:nvSpPr>
        <p:spPr>
          <a:xfrm>
            <a:off x="6478139" y="1078169"/>
            <a:ext cx="3207223" cy="1354217"/>
          </a:xfrm>
          <a:prstGeom prst="rect">
            <a:avLst/>
          </a:prstGeom>
          <a:noFill/>
        </p:spPr>
        <p:txBody>
          <a:bodyPr wrap="square" rtlCol="0">
            <a:spAutoFit/>
          </a:bodyPr>
          <a:lstStyle/>
          <a:p>
            <a:pPr algn="ctr"/>
            <a:r>
              <a:rPr lang="en-US" sz="2800" b="1" dirty="0"/>
              <a:t>Acetone</a:t>
            </a:r>
          </a:p>
          <a:p>
            <a:pPr algn="ctr"/>
            <a:endParaRPr lang="en-US" dirty="0"/>
          </a:p>
          <a:p>
            <a:pPr algn="ctr"/>
            <a:r>
              <a:rPr lang="en-US" dirty="0"/>
              <a:t>Highly Flammable</a:t>
            </a:r>
          </a:p>
          <a:p>
            <a:pPr algn="ctr"/>
            <a:r>
              <a:rPr lang="en-US" dirty="0"/>
              <a:t>Causes severe eye irritation</a:t>
            </a:r>
          </a:p>
        </p:txBody>
      </p:sp>
      <p:pic>
        <p:nvPicPr>
          <p:cNvPr id="7" name="Picture 1" descr="Image of a container labeled as Acetone using an incorrect label." title="Acetone Containe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0460" y="938284"/>
            <a:ext cx="3016250" cy="4038600"/>
          </a:xfrm>
          <a:prstGeom prst="rect">
            <a:avLst/>
          </a:prstGeom>
          <a:noFill/>
          <a:ln w="9525">
            <a:noFill/>
            <a:miter lim="800000"/>
            <a:headEnd/>
            <a:tailEnd/>
          </a:ln>
        </p:spPr>
      </p:pic>
      <p:sp>
        <p:nvSpPr>
          <p:cNvPr id="8" name="Rectangle 7" descr="Example of a correct version of the Acetone label" title="Acetone Label"/>
          <p:cNvSpPr/>
          <p:nvPr/>
        </p:nvSpPr>
        <p:spPr>
          <a:xfrm>
            <a:off x="5688840" y="3878284"/>
            <a:ext cx="4790364" cy="18662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TextBox 8"/>
          <p:cNvSpPr txBox="1"/>
          <p:nvPr/>
        </p:nvSpPr>
        <p:spPr>
          <a:xfrm>
            <a:off x="6521355" y="4055704"/>
            <a:ext cx="3207223" cy="523220"/>
          </a:xfrm>
          <a:prstGeom prst="rect">
            <a:avLst/>
          </a:prstGeom>
          <a:noFill/>
        </p:spPr>
        <p:txBody>
          <a:bodyPr wrap="square" rtlCol="0">
            <a:spAutoFit/>
          </a:bodyPr>
          <a:lstStyle/>
          <a:p>
            <a:pPr algn="ctr"/>
            <a:r>
              <a:rPr lang="en-US" sz="2800" b="1" dirty="0"/>
              <a:t>Acetone</a:t>
            </a:r>
          </a:p>
        </p:txBody>
      </p:sp>
      <p:pic>
        <p:nvPicPr>
          <p:cNvPr id="10" name="Picture 9" descr="One of the nine standard pictograms." title="Pictogram"/>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91535" y="4578924"/>
            <a:ext cx="803371" cy="787802"/>
          </a:xfrm>
          <a:prstGeom prst="rect">
            <a:avLst/>
          </a:prstGeom>
        </p:spPr>
      </p:pic>
      <p:pic>
        <p:nvPicPr>
          <p:cNvPr id="11" name="Picture 10" descr="One of the nine standard pictograms." title="Pictogram"/>
          <p:cNvPicPr>
            <a:picLocks noChangeAspect="1"/>
          </p:cNvPicPr>
          <p:nvPr/>
        </p:nvPicPr>
        <p:blipFill>
          <a:blip r:embed="rId5" cstate="email">
            <a:clrChange>
              <a:clrFrom>
                <a:srgbClr val="FFFCFF"/>
              </a:clrFrom>
              <a:clrTo>
                <a:srgbClr val="FFFCFF">
                  <a:alpha val="0"/>
                </a:srgbClr>
              </a:clrTo>
            </a:clrChange>
            <a:extLst>
              <a:ext uri="{28A0092B-C50C-407E-A947-70E740481C1C}">
                <a14:useLocalDpi xmlns:a14="http://schemas.microsoft.com/office/drawing/2010/main"/>
              </a:ext>
            </a:extLst>
          </a:blip>
          <a:stretch>
            <a:fillRect/>
          </a:stretch>
        </p:blipFill>
        <p:spPr>
          <a:xfrm>
            <a:off x="8102887" y="4592572"/>
            <a:ext cx="819157" cy="787802"/>
          </a:xfrm>
          <a:prstGeom prst="rect">
            <a:avLst/>
          </a:prstGeom>
        </p:spPr>
      </p:pic>
      <p:sp>
        <p:nvSpPr>
          <p:cNvPr id="12" name="TextBox 11"/>
          <p:cNvSpPr txBox="1"/>
          <p:nvPr/>
        </p:nvSpPr>
        <p:spPr>
          <a:xfrm>
            <a:off x="6950334" y="3152633"/>
            <a:ext cx="2230054" cy="369332"/>
          </a:xfrm>
          <a:prstGeom prst="rect">
            <a:avLst/>
          </a:prstGeom>
          <a:noFill/>
        </p:spPr>
        <p:txBody>
          <a:bodyPr wrap="square" rtlCol="0">
            <a:spAutoFit/>
          </a:bodyPr>
          <a:lstStyle/>
          <a:p>
            <a:pPr algn="ctr"/>
            <a:r>
              <a:rPr lang="en-US" dirty="0"/>
              <a:t>OR</a:t>
            </a:r>
          </a:p>
        </p:txBody>
      </p:sp>
      <p:cxnSp>
        <p:nvCxnSpPr>
          <p:cNvPr id="14" name="Straight Arrow Connector 13" descr="Arrow pointing to where to put an accurate label on a container." title="Label Location"/>
          <p:cNvCxnSpPr>
            <a:stCxn id="5" idx="1"/>
          </p:cNvCxnSpPr>
          <p:nvPr/>
        </p:nvCxnSpPr>
        <p:spPr>
          <a:xfrm flipH="1">
            <a:off x="4198962" y="1833866"/>
            <a:ext cx="1446663" cy="9331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descr="Arrow pointing to where to put an accurate label on a container." title="Label Location"/>
          <p:cNvCxnSpPr/>
          <p:nvPr/>
        </p:nvCxnSpPr>
        <p:spPr>
          <a:xfrm flipH="1" flipV="1">
            <a:off x="4198962" y="3152634"/>
            <a:ext cx="1489879" cy="18242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idx="4294967295"/>
          </p:nvPr>
        </p:nvSpPr>
        <p:spPr>
          <a:xfrm>
            <a:off x="-6391941" y="1775807"/>
            <a:ext cx="6300501" cy="1049235"/>
          </a:xfrm>
        </p:spPr>
        <p:txBody>
          <a:bodyPr/>
          <a:lstStyle/>
          <a:p>
            <a:r>
              <a:rPr lang="en-US" dirty="0"/>
              <a:t>Incorrect Labeling</a:t>
            </a:r>
            <a:r>
              <a:rPr lang="en-US" baseline="0" dirty="0"/>
              <a:t> Example</a:t>
            </a:r>
            <a:endParaRPr lang="en-US" dirty="0"/>
          </a:p>
        </p:txBody>
      </p:sp>
    </p:spTree>
    <p:extLst>
      <p:ext uri="{BB962C8B-B14F-4D97-AF65-F5344CB8AC3E}">
        <p14:creationId xmlns:p14="http://schemas.microsoft.com/office/powerpoint/2010/main" val="252884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2" descr="Image of a container using the NFPA 704 labeling system." title="Container Label Example"/>
          <p:cNvPicPr>
            <a:picLocks noGrp="1" noChangeAspect="1"/>
          </p:cNvPicPr>
          <p:nvPr>
            <p:ph/>
          </p:nvPr>
        </p:nvPicPr>
        <p:blipFill>
          <a:blip r:embed="rId3" cstate="email">
            <a:extLst>
              <a:ext uri="{28A0092B-C50C-407E-A947-70E740481C1C}">
                <a14:useLocalDpi xmlns:a14="http://schemas.microsoft.com/office/drawing/2010/main"/>
              </a:ext>
            </a:extLst>
          </a:blip>
          <a:srcRect/>
          <a:stretch>
            <a:fillRect/>
          </a:stretch>
        </p:blipFill>
        <p:spPr>
          <a:xfrm>
            <a:off x="4572001" y="533400"/>
            <a:ext cx="3300413" cy="4419600"/>
          </a:xfrm>
        </p:spPr>
      </p:pic>
      <p:sp>
        <p:nvSpPr>
          <p:cNvPr id="17411" name="TextBox 4"/>
          <p:cNvSpPr txBox="1">
            <a:spLocks noChangeArrowheads="1"/>
          </p:cNvSpPr>
          <p:nvPr/>
        </p:nvSpPr>
        <p:spPr bwMode="auto">
          <a:xfrm>
            <a:off x="2743200" y="5181600"/>
            <a:ext cx="7162800" cy="584200"/>
          </a:xfrm>
          <a:prstGeom prst="rect">
            <a:avLst/>
          </a:prstGeom>
          <a:noFill/>
          <a:ln w="9525">
            <a:noFill/>
            <a:miter lim="800000"/>
            <a:headEnd/>
            <a:tailEnd/>
          </a:ln>
        </p:spPr>
        <p:txBody>
          <a:bodyPr>
            <a:spAutoFit/>
          </a:bodyPr>
          <a:lstStyle/>
          <a:p>
            <a:pPr algn="ctr"/>
            <a:r>
              <a:rPr lang="en-US" sz="3200" i="1">
                <a:solidFill>
                  <a:srgbClr val="C00000"/>
                </a:solidFill>
              </a:rPr>
              <a:t>Correct or Incorrect?</a:t>
            </a:r>
          </a:p>
        </p:txBody>
      </p:sp>
      <p:sp>
        <p:nvSpPr>
          <p:cNvPr id="2" name="Title 1"/>
          <p:cNvSpPr>
            <a:spLocks noGrp="1"/>
          </p:cNvSpPr>
          <p:nvPr>
            <p:ph type="title" idx="4294967295"/>
          </p:nvPr>
        </p:nvSpPr>
        <p:spPr>
          <a:xfrm>
            <a:off x="-9074181" y="1342999"/>
            <a:ext cx="8911621" cy="1049235"/>
          </a:xfrm>
        </p:spPr>
        <p:txBody>
          <a:bodyPr/>
          <a:lstStyle/>
          <a:p>
            <a:r>
              <a:rPr lang="en-US" dirty="0"/>
              <a:t>Correct or Incorrect labeling Second example</a:t>
            </a:r>
          </a:p>
        </p:txBody>
      </p:sp>
    </p:spTree>
    <p:extLst>
      <p:ext uri="{BB962C8B-B14F-4D97-AF65-F5344CB8AC3E}">
        <p14:creationId xmlns:p14="http://schemas.microsoft.com/office/powerpoint/2010/main" val="2398434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image of the NFPA 704 identification system." title="NFPA 704 Identification System"/>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5104" y="192156"/>
            <a:ext cx="4354937" cy="5360505"/>
          </a:xfrm>
          <a:prstGeom prst="rect">
            <a:avLst/>
          </a:prstGeom>
          <a:noFill/>
          <a:ln w="9525">
            <a:noFill/>
            <a:miter lim="800000"/>
            <a:headEnd/>
            <a:tailEnd/>
          </a:ln>
        </p:spPr>
      </p:pic>
      <p:sp>
        <p:nvSpPr>
          <p:cNvPr id="3" name="Rectangle 2"/>
          <p:cNvSpPr/>
          <p:nvPr/>
        </p:nvSpPr>
        <p:spPr>
          <a:xfrm>
            <a:off x="3560089" y="5641804"/>
            <a:ext cx="6673755" cy="523220"/>
          </a:xfrm>
          <a:prstGeom prst="rect">
            <a:avLst/>
          </a:prstGeom>
        </p:spPr>
        <p:txBody>
          <a:bodyPr wrap="square">
            <a:spAutoFit/>
          </a:bodyPr>
          <a:lstStyle/>
          <a:p>
            <a:r>
              <a:rPr lang="en-US" sz="2800" dirty="0">
                <a:solidFill>
                  <a:srgbClr val="C00000"/>
                </a:solidFill>
              </a:rPr>
              <a:t>The NFPA 704 Identification System</a:t>
            </a:r>
          </a:p>
        </p:txBody>
      </p:sp>
      <p:sp>
        <p:nvSpPr>
          <p:cNvPr id="2" name="Title 1"/>
          <p:cNvSpPr>
            <a:spLocks noGrp="1"/>
          </p:cNvSpPr>
          <p:nvPr>
            <p:ph type="title" idx="4294967295"/>
          </p:nvPr>
        </p:nvSpPr>
        <p:spPr>
          <a:xfrm>
            <a:off x="-6778021" y="1952599"/>
            <a:ext cx="6615461" cy="1049235"/>
          </a:xfrm>
        </p:spPr>
        <p:txBody>
          <a:bodyPr/>
          <a:lstStyle/>
          <a:p>
            <a:r>
              <a:rPr lang="en-US" dirty="0"/>
              <a:t>NFPA 704 Identification System</a:t>
            </a:r>
          </a:p>
        </p:txBody>
      </p:sp>
    </p:spTree>
    <p:extLst>
      <p:ext uri="{BB962C8B-B14F-4D97-AF65-F5344CB8AC3E}">
        <p14:creationId xmlns:p14="http://schemas.microsoft.com/office/powerpoint/2010/main" val="182460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of a container using the hazardous materials identification system." title="HMIS Labeled Containe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1752601"/>
            <a:ext cx="3995738" cy="2995613"/>
          </a:xfrm>
          <a:prstGeom prst="rect">
            <a:avLst/>
          </a:prstGeom>
          <a:noFill/>
          <a:ln w="9525">
            <a:noFill/>
            <a:miter lim="800000"/>
            <a:headEnd/>
            <a:tailEnd/>
          </a:ln>
        </p:spPr>
      </p:pic>
      <p:pic>
        <p:nvPicPr>
          <p:cNvPr id="19459" name="Picture 4" descr="Closeup image of the 4 categories to the hazardous materials identification system." title="HMIS Identification System"/>
          <p:cNvPicPr>
            <a:picLocks noChangeAspect="1"/>
          </p:cNvPicPr>
          <p:nvPr/>
        </p:nvPicPr>
        <p:blipFill>
          <a:blip r:embed="rId4"/>
          <a:srcRect/>
          <a:stretch>
            <a:fillRect/>
          </a:stretch>
        </p:blipFill>
        <p:spPr bwMode="auto">
          <a:xfrm>
            <a:off x="2209800" y="1600200"/>
            <a:ext cx="2635250" cy="2057400"/>
          </a:xfrm>
          <a:prstGeom prst="rect">
            <a:avLst/>
          </a:prstGeom>
          <a:noFill/>
          <a:ln w="9525">
            <a:noFill/>
            <a:miter lim="800000"/>
            <a:headEnd/>
            <a:tailEnd/>
          </a:ln>
        </p:spPr>
      </p:pic>
      <p:cxnSp>
        <p:nvCxnSpPr>
          <p:cNvPr id="7" name="Straight Arrow Connector 6" descr="Arrow pointing to the location of the hazardous materials identification system on a container." title="HMIS Label Location"/>
          <p:cNvCxnSpPr/>
          <p:nvPr/>
        </p:nvCxnSpPr>
        <p:spPr>
          <a:xfrm>
            <a:off x="4876800" y="2590800"/>
            <a:ext cx="2895600"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461" name="Rectangle 7"/>
          <p:cNvSpPr>
            <a:spLocks noChangeArrowheads="1"/>
          </p:cNvSpPr>
          <p:nvPr/>
        </p:nvSpPr>
        <p:spPr bwMode="auto">
          <a:xfrm>
            <a:off x="6096000" y="4800600"/>
            <a:ext cx="3886200" cy="707886"/>
          </a:xfrm>
          <a:prstGeom prst="rect">
            <a:avLst/>
          </a:prstGeom>
          <a:noFill/>
          <a:ln w="9525">
            <a:noFill/>
            <a:miter lim="800000"/>
            <a:headEnd/>
            <a:tailEnd/>
          </a:ln>
        </p:spPr>
        <p:txBody>
          <a:bodyPr>
            <a:spAutoFit/>
          </a:bodyPr>
          <a:lstStyle/>
          <a:p>
            <a:pPr algn="ctr"/>
            <a:r>
              <a:rPr lang="en-US" sz="2000" dirty="0"/>
              <a:t>Hazardous Materials Identification System (HMIS)</a:t>
            </a:r>
          </a:p>
        </p:txBody>
      </p:sp>
      <p:sp>
        <p:nvSpPr>
          <p:cNvPr id="3" name="Title 2"/>
          <p:cNvSpPr>
            <a:spLocks noGrp="1"/>
          </p:cNvSpPr>
          <p:nvPr>
            <p:ph type="title" idx="4294967295"/>
          </p:nvPr>
        </p:nvSpPr>
        <p:spPr>
          <a:xfrm>
            <a:off x="-3780821" y="1322679"/>
            <a:ext cx="3393471" cy="1049235"/>
          </a:xfrm>
        </p:spPr>
        <p:txBody>
          <a:bodyPr/>
          <a:lstStyle/>
          <a:p>
            <a:r>
              <a:rPr lang="en-US" sz="1200" kern="1200" dirty="0">
                <a:solidFill>
                  <a:srgbClr val="000000"/>
                </a:solidFill>
                <a:effectLst/>
                <a:latin typeface="Calibri" panose="020F0502020204030204" pitchFamily="34" charset="0"/>
                <a:ea typeface="+mn-ea"/>
                <a:cs typeface="+mn-cs"/>
              </a:rPr>
              <a:t>Hazardous Materials Identification System</a:t>
            </a:r>
            <a:endParaRPr lang="en-US" dirty="0"/>
          </a:p>
        </p:txBody>
      </p:sp>
    </p:spTree>
    <p:extLst>
      <p:ext uri="{BB962C8B-B14F-4D97-AF65-F5344CB8AC3E}">
        <p14:creationId xmlns:p14="http://schemas.microsoft.com/office/powerpoint/2010/main" val="1649531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Image of a material safety data sheet." title="Material Safety Data Sheet"/>
          <p:cNvPicPr>
            <a:picLocks noChangeAspect="1"/>
          </p:cNvPicPr>
          <p:nvPr/>
        </p:nvPicPr>
        <p:blipFill>
          <a:blip r:embed="rId2"/>
          <a:srcRect/>
          <a:stretch>
            <a:fillRect/>
          </a:stretch>
        </p:blipFill>
        <p:spPr bwMode="auto">
          <a:xfrm>
            <a:off x="2209800" y="304800"/>
            <a:ext cx="4210050" cy="5600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483" name="Picture 2" descr="Closeup image of the 4 categories to the hazardous materials identification system." title="HMIS Classification"/>
          <p:cNvPicPr>
            <a:picLocks noChangeAspect="1"/>
          </p:cNvPicPr>
          <p:nvPr/>
        </p:nvPicPr>
        <p:blipFill>
          <a:blip r:embed="rId3"/>
          <a:srcRect/>
          <a:stretch>
            <a:fillRect/>
          </a:stretch>
        </p:blipFill>
        <p:spPr bwMode="auto">
          <a:xfrm>
            <a:off x="6872416" y="3681413"/>
            <a:ext cx="3906838" cy="2085975"/>
          </a:xfrm>
          <a:prstGeom prst="rect">
            <a:avLst/>
          </a:prstGeom>
          <a:noFill/>
          <a:ln w="9525">
            <a:noFill/>
            <a:miter lim="800000"/>
            <a:headEnd/>
            <a:tailEnd/>
          </a:ln>
        </p:spPr>
      </p:pic>
      <p:cxnSp>
        <p:nvCxnSpPr>
          <p:cNvPr id="5" name="Straight Arrow Connector 4" descr="Arrow pointing to the location of the HMIS classification." title="HMIS Location"/>
          <p:cNvCxnSpPr>
            <a:cxnSpLocks/>
            <a:stCxn id="20483" idx="1"/>
          </p:cNvCxnSpPr>
          <p:nvPr/>
        </p:nvCxnSpPr>
        <p:spPr>
          <a:xfrm flipH="1" flipV="1">
            <a:off x="4038600" y="1066801"/>
            <a:ext cx="2833816" cy="3657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485" name="Picture 6" descr="Image of the 4 box HMIS classification." title="HMIS Classification"/>
          <p:cNvPicPr>
            <a:picLocks noChangeAspect="1"/>
          </p:cNvPicPr>
          <p:nvPr/>
        </p:nvPicPr>
        <p:blipFill>
          <a:blip r:embed="rId4"/>
          <a:srcRect/>
          <a:stretch>
            <a:fillRect/>
          </a:stretch>
        </p:blipFill>
        <p:spPr bwMode="auto">
          <a:xfrm>
            <a:off x="7620000" y="1447800"/>
            <a:ext cx="216535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descr="Arrow pointing to the location of the HMIS classification." title="HMIS Classification Location"/>
          <p:cNvCxnSpPr/>
          <p:nvPr/>
        </p:nvCxnSpPr>
        <p:spPr>
          <a:xfrm flipH="1" flipV="1">
            <a:off x="5105400" y="990600"/>
            <a:ext cx="281940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8109631" y="1780326"/>
            <a:ext cx="7743221" cy="1049235"/>
          </a:xfrm>
        </p:spPr>
        <p:txBody>
          <a:bodyPr/>
          <a:lstStyle/>
          <a:p>
            <a:r>
              <a:rPr lang="en-US" dirty="0"/>
              <a:t>Material Safety Data Sheet Example</a:t>
            </a:r>
          </a:p>
        </p:txBody>
      </p:sp>
    </p:spTree>
    <p:extLst>
      <p:ext uri="{BB962C8B-B14F-4D97-AF65-F5344CB8AC3E}">
        <p14:creationId xmlns:p14="http://schemas.microsoft.com/office/powerpoint/2010/main" val="228992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descr="Image of the hazardous materials identification system's personal protection index." title="Personal Protection Index"/>
          <p:cNvPicPr>
            <a:picLocks noChangeAspect="1"/>
          </p:cNvPicPr>
          <p:nvPr/>
        </p:nvPicPr>
        <p:blipFill>
          <a:blip r:embed="rId3" cstate="print"/>
          <a:srcRect/>
          <a:stretch>
            <a:fillRect/>
          </a:stretch>
        </p:blipFill>
        <p:spPr bwMode="auto">
          <a:xfrm>
            <a:off x="2286000" y="381001"/>
            <a:ext cx="7315200" cy="5616575"/>
          </a:xfrm>
          <a:prstGeom prst="rect">
            <a:avLst/>
          </a:prstGeom>
          <a:noFill/>
          <a:ln w="9525">
            <a:noFill/>
            <a:miter lim="800000"/>
            <a:headEnd/>
            <a:tailEnd/>
          </a:ln>
        </p:spPr>
      </p:pic>
      <p:sp>
        <p:nvSpPr>
          <p:cNvPr id="4" name="Right Arrow 3" descr="Arrow pointing to the location of the personal protection index." title="Arrow"/>
          <p:cNvSpPr/>
          <p:nvPr/>
        </p:nvSpPr>
        <p:spPr>
          <a:xfrm rot="10800000">
            <a:off x="9055290" y="3773606"/>
            <a:ext cx="1091821" cy="368489"/>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9856501" y="1129639"/>
            <a:ext cx="9603275" cy="1049235"/>
          </a:xfrm>
        </p:spPr>
        <p:txBody>
          <a:bodyPr/>
          <a:lstStyle/>
          <a:p>
            <a:r>
              <a:rPr lang="en-US" dirty="0"/>
              <a:t>Hazardous Materials Identification System Second Examples</a:t>
            </a:r>
          </a:p>
        </p:txBody>
      </p:sp>
    </p:spTree>
    <p:extLst>
      <p:ext uri="{BB962C8B-B14F-4D97-AF65-F5344CB8AC3E}">
        <p14:creationId xmlns:p14="http://schemas.microsoft.com/office/powerpoint/2010/main" val="617739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09800" y="76200"/>
            <a:ext cx="7772400" cy="1066800"/>
          </a:xfrm>
          <a:prstGeom prst="rect">
            <a:avLst/>
          </a:prstGeom>
        </p:spPr>
        <p:txBody>
          <a:bodyPr/>
          <a:lstStyle/>
          <a:p>
            <a:pPr algn="ctr">
              <a:spcBef>
                <a:spcPct val="0"/>
              </a:spcBef>
              <a:defRPr/>
            </a:pPr>
            <a:r>
              <a:rPr lang="en-US" sz="4000" b="1" dirty="0">
                <a:solidFill>
                  <a:schemeClr val="accent1"/>
                </a:solidFill>
                <a:latin typeface="+mj-lt"/>
                <a:ea typeface="+mj-ea"/>
                <a:cs typeface="+mj-cs"/>
              </a:rPr>
              <a:t>Safety Data Sheets </a:t>
            </a:r>
            <a:br>
              <a:rPr lang="en-US" sz="4000" b="1" dirty="0">
                <a:solidFill>
                  <a:schemeClr val="accent1"/>
                </a:solidFill>
                <a:latin typeface="+mj-lt"/>
                <a:ea typeface="+mj-ea"/>
                <a:cs typeface="+mj-cs"/>
              </a:rPr>
            </a:br>
            <a:endParaRPr lang="en-US" sz="2000" b="1" dirty="0">
              <a:solidFill>
                <a:schemeClr val="accent1"/>
              </a:solidFill>
              <a:latin typeface="+mj-lt"/>
              <a:ea typeface="+mj-ea"/>
              <a:cs typeface="+mj-cs"/>
            </a:endParaRPr>
          </a:p>
        </p:txBody>
      </p:sp>
      <p:pic>
        <p:nvPicPr>
          <p:cNvPr id="5" name="Picture 4" descr="MSDS"/>
          <p:cNvPicPr>
            <a:picLocks noChangeAspect="1" noChangeArrowheads="1"/>
          </p:cNvPicPr>
          <p:nvPr/>
        </p:nvPicPr>
        <p:blipFill>
          <a:blip r:embed="rId3" cstate="email">
            <a:lum contrast="6000"/>
            <a:extLst>
              <a:ext uri="{28A0092B-C50C-407E-A947-70E740481C1C}">
                <a14:useLocalDpi xmlns:a14="http://schemas.microsoft.com/office/drawing/2010/main"/>
              </a:ext>
            </a:extLst>
          </a:blip>
          <a:srcRect/>
          <a:stretch>
            <a:fillRect/>
          </a:stretch>
        </p:blipFill>
        <p:spPr bwMode="auto">
          <a:xfrm>
            <a:off x="1822621" y="832879"/>
            <a:ext cx="3443288" cy="5029200"/>
          </a:xfrm>
          <a:prstGeom prst="rect">
            <a:avLst/>
          </a:prstGeom>
          <a:noFill/>
          <a:ln w="9525">
            <a:solidFill>
              <a:schemeClr val="tx1"/>
            </a:solidFill>
            <a:miter lim="800000"/>
            <a:headEnd/>
            <a:tailEnd/>
          </a:ln>
        </p:spPr>
      </p:pic>
      <p:sp>
        <p:nvSpPr>
          <p:cNvPr id="7" name="Slide Number Placeholder 6"/>
          <p:cNvSpPr>
            <a:spLocks noGrp="1"/>
          </p:cNvSpPr>
          <p:nvPr>
            <p:ph type="sldNum" sz="quarter" idx="12"/>
          </p:nvPr>
        </p:nvSpPr>
        <p:spPr>
          <a:xfrm>
            <a:off x="9810466" y="6356351"/>
            <a:ext cx="857534" cy="365125"/>
          </a:xfrm>
        </p:spPr>
        <p:txBody>
          <a:bodyPr/>
          <a:lstStyle/>
          <a:p>
            <a:r>
              <a:rPr lang="en-US" dirty="0"/>
              <a:t>163</a:t>
            </a:r>
          </a:p>
        </p:txBody>
      </p:sp>
      <p:pic>
        <p:nvPicPr>
          <p:cNvPr id="9" name="Picture 2" descr="DSC0043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3583" y="1579729"/>
            <a:ext cx="4370173" cy="32925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idx="4294967295"/>
          </p:nvPr>
        </p:nvSpPr>
        <p:spPr>
          <a:xfrm>
            <a:off x="-4552981" y="1434439"/>
            <a:ext cx="4136421" cy="1049235"/>
          </a:xfrm>
        </p:spPr>
        <p:txBody>
          <a:bodyPr/>
          <a:lstStyle/>
          <a:p>
            <a:r>
              <a:rPr lang="en-US" dirty="0"/>
              <a:t>Safety Data Sheets</a:t>
            </a:r>
          </a:p>
        </p:txBody>
      </p:sp>
    </p:spTree>
    <p:extLst>
      <p:ext uri="{BB962C8B-B14F-4D97-AF65-F5344CB8AC3E}">
        <p14:creationId xmlns:p14="http://schemas.microsoft.com/office/powerpoint/2010/main" val="689415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2" descr="Image of a binder showing copies of safety data sheets." title="Binder"/>
          <p:cNvPicPr>
            <a:picLocks noGrp="1" noChangeAspect="1"/>
          </p:cNvPicPr>
          <p:nvPr>
            <p:ph/>
          </p:nvPr>
        </p:nvPicPr>
        <p:blipFill>
          <a:blip r:embed="rId3" cstate="email">
            <a:extLst>
              <a:ext uri="{28A0092B-C50C-407E-A947-70E740481C1C}">
                <a14:useLocalDpi xmlns:a14="http://schemas.microsoft.com/office/drawing/2010/main"/>
              </a:ext>
            </a:extLst>
          </a:blip>
          <a:srcRect/>
          <a:stretch>
            <a:fillRect/>
          </a:stretch>
        </p:blipFill>
        <p:spPr>
          <a:xfrm>
            <a:off x="6172200" y="228600"/>
            <a:ext cx="4154488" cy="5562600"/>
          </a:xfrm>
        </p:spPr>
      </p:pic>
      <p:pic>
        <p:nvPicPr>
          <p:cNvPr id="23555" name="Picture 3" descr="Image of a copy of a safety data sheet that an employer needs to keep." title="Safety Data Sheet Copy"/>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2600" y="228600"/>
            <a:ext cx="4154488" cy="5562600"/>
          </a:xfrm>
          <a:prstGeom prst="rect">
            <a:avLst/>
          </a:prstGeom>
          <a:noFill/>
          <a:ln w="9525">
            <a:noFill/>
            <a:miter lim="800000"/>
            <a:headEnd/>
            <a:tailEnd/>
          </a:ln>
        </p:spPr>
      </p:pic>
      <p:sp>
        <p:nvSpPr>
          <p:cNvPr id="2" name="Title 1"/>
          <p:cNvSpPr>
            <a:spLocks noGrp="1"/>
          </p:cNvSpPr>
          <p:nvPr>
            <p:ph type="title" idx="4294967295"/>
          </p:nvPr>
        </p:nvSpPr>
        <p:spPr>
          <a:xfrm>
            <a:off x="-9653301" y="1759559"/>
            <a:ext cx="9226581" cy="1049235"/>
          </a:xfrm>
        </p:spPr>
        <p:txBody>
          <a:bodyPr/>
          <a:lstStyle/>
          <a:p>
            <a:r>
              <a:rPr lang="en-US" dirty="0"/>
              <a:t>Safety Data Sheets Employer Requirements</a:t>
            </a:r>
          </a:p>
        </p:txBody>
      </p:sp>
    </p:spTree>
    <p:extLst>
      <p:ext uri="{BB962C8B-B14F-4D97-AF65-F5344CB8AC3E}">
        <p14:creationId xmlns:p14="http://schemas.microsoft.com/office/powerpoint/2010/main" val="631401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Box highlighting the Financial heading of an SDS." title="Financial Heading"/>
          <p:cNvSpPr/>
          <p:nvPr/>
        </p:nvSpPr>
        <p:spPr>
          <a:xfrm>
            <a:off x="1783303" y="1555844"/>
            <a:ext cx="2866030" cy="313899"/>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9925681" y="6381750"/>
            <a:ext cx="570931" cy="476250"/>
          </a:xfrm>
        </p:spPr>
        <p:txBody>
          <a:bodyPr/>
          <a:lstStyle/>
          <a:p>
            <a:pPr>
              <a:defRPr/>
            </a:pPr>
            <a:r>
              <a:rPr lang="en-US" dirty="0"/>
              <a:t>169</a:t>
            </a:r>
          </a:p>
        </p:txBody>
      </p:sp>
      <p:pic>
        <p:nvPicPr>
          <p:cNvPr id="5" name="Content Placeholder 6" descr="Image of a safety data sheet." title="Safety Data Sheet"/>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7803689" y="1491018"/>
            <a:ext cx="3047825" cy="38759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Rectangle 10" descr="Box highlighting the Exposure Control Personal Protection heading of an SDS." title="Exposure Control Personal Protection Heading"/>
          <p:cNvSpPr/>
          <p:nvPr/>
        </p:nvSpPr>
        <p:spPr>
          <a:xfrm>
            <a:off x="1824247" y="2991137"/>
            <a:ext cx="5336275" cy="313899"/>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descr="Box highlighting the Handling and Storage heading of an SDS." title="Handling and Storage Heading"/>
          <p:cNvSpPr/>
          <p:nvPr/>
        </p:nvSpPr>
        <p:spPr>
          <a:xfrm>
            <a:off x="1796951" y="2595350"/>
            <a:ext cx="3425592" cy="313899"/>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descr="Box highlighting the Stability and Reactivity heading of an SDS." title="Stability and Reactivity Heading"/>
          <p:cNvSpPr/>
          <p:nvPr/>
        </p:nvSpPr>
        <p:spPr>
          <a:xfrm>
            <a:off x="1796951" y="3659875"/>
            <a:ext cx="3698548" cy="313899"/>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796952" y="491319"/>
            <a:ext cx="5363571" cy="5955476"/>
          </a:xfrm>
          <a:prstGeom prst="rect">
            <a:avLst/>
          </a:prstGeom>
          <a:noFill/>
        </p:spPr>
        <p:txBody>
          <a:bodyPr wrap="square" rtlCol="0">
            <a:spAutoFit/>
          </a:bodyPr>
          <a:lstStyle/>
          <a:p>
            <a:pPr>
              <a:spcBef>
                <a:spcPts val="600"/>
              </a:spcBef>
            </a:pPr>
            <a:r>
              <a:rPr lang="en-US" dirty="0"/>
              <a:t>Section 1: Identification</a:t>
            </a:r>
          </a:p>
          <a:p>
            <a:pPr>
              <a:spcBef>
                <a:spcPts val="600"/>
              </a:spcBef>
            </a:pPr>
            <a:r>
              <a:rPr lang="en-US" dirty="0"/>
              <a:t>Section 2: Hazard(s) Identification</a:t>
            </a:r>
          </a:p>
          <a:p>
            <a:pPr>
              <a:spcBef>
                <a:spcPts val="600"/>
              </a:spcBef>
            </a:pPr>
            <a:r>
              <a:rPr lang="en-US" dirty="0"/>
              <a:t>Section 3: Composition / Ingredient Information</a:t>
            </a:r>
          </a:p>
          <a:p>
            <a:pPr>
              <a:spcBef>
                <a:spcPts val="600"/>
              </a:spcBef>
            </a:pPr>
            <a:r>
              <a:rPr lang="en-US" dirty="0"/>
              <a:t>Section 4: First-aid</a:t>
            </a:r>
          </a:p>
          <a:p>
            <a:pPr>
              <a:spcBef>
                <a:spcPts val="600"/>
              </a:spcBef>
            </a:pPr>
            <a:r>
              <a:rPr lang="en-US" dirty="0"/>
              <a:t>Section 5: Fire-fighting Measures</a:t>
            </a:r>
          </a:p>
          <a:p>
            <a:pPr>
              <a:spcBef>
                <a:spcPts val="600"/>
              </a:spcBef>
            </a:pPr>
            <a:r>
              <a:rPr lang="en-US" dirty="0"/>
              <a:t>Section 6: Accidental Release Measures </a:t>
            </a:r>
          </a:p>
          <a:p>
            <a:pPr>
              <a:spcBef>
                <a:spcPts val="600"/>
              </a:spcBef>
            </a:pPr>
            <a:r>
              <a:rPr lang="en-US" dirty="0"/>
              <a:t>Section 7: Handling and Storage</a:t>
            </a:r>
          </a:p>
          <a:p>
            <a:pPr>
              <a:spcBef>
                <a:spcPts val="600"/>
              </a:spcBef>
            </a:pPr>
            <a:r>
              <a:rPr lang="en-US" dirty="0"/>
              <a:t>Section 8: Exposure Controls / Personal Protection</a:t>
            </a:r>
          </a:p>
          <a:p>
            <a:pPr>
              <a:spcBef>
                <a:spcPts val="600"/>
              </a:spcBef>
            </a:pPr>
            <a:r>
              <a:rPr lang="en-US" dirty="0"/>
              <a:t>Section 9: Physical and Chemical Properties</a:t>
            </a:r>
          </a:p>
          <a:p>
            <a:pPr>
              <a:spcBef>
                <a:spcPts val="600"/>
              </a:spcBef>
            </a:pPr>
            <a:r>
              <a:rPr lang="en-US" dirty="0"/>
              <a:t>Section 10: Stability and Reactivity</a:t>
            </a:r>
          </a:p>
          <a:p>
            <a:pPr>
              <a:spcBef>
                <a:spcPts val="600"/>
              </a:spcBef>
            </a:pPr>
            <a:r>
              <a:rPr lang="en-US" dirty="0"/>
              <a:t>Section 11: Toxicological Information</a:t>
            </a:r>
          </a:p>
          <a:p>
            <a:pPr>
              <a:spcBef>
                <a:spcPts val="600"/>
              </a:spcBef>
            </a:pPr>
            <a:r>
              <a:rPr lang="en-US" dirty="0"/>
              <a:t>Section 12: Ecological Information</a:t>
            </a:r>
          </a:p>
          <a:p>
            <a:pPr>
              <a:spcBef>
                <a:spcPts val="600"/>
              </a:spcBef>
            </a:pPr>
            <a:r>
              <a:rPr lang="en-US" dirty="0"/>
              <a:t>Section 13: Disposal Considerations</a:t>
            </a:r>
          </a:p>
          <a:p>
            <a:pPr>
              <a:spcBef>
                <a:spcPts val="600"/>
              </a:spcBef>
            </a:pPr>
            <a:r>
              <a:rPr lang="en-US" dirty="0"/>
              <a:t>Section 14: Transport Information</a:t>
            </a:r>
          </a:p>
          <a:p>
            <a:pPr>
              <a:spcBef>
                <a:spcPts val="600"/>
              </a:spcBef>
            </a:pPr>
            <a:r>
              <a:rPr lang="en-US" dirty="0"/>
              <a:t>Section 15: Regulatory Information</a:t>
            </a:r>
          </a:p>
          <a:p>
            <a:pPr>
              <a:spcBef>
                <a:spcPts val="600"/>
              </a:spcBef>
            </a:pPr>
            <a:r>
              <a:rPr lang="en-US" dirty="0"/>
              <a:t>Section 16: Other Information</a:t>
            </a:r>
          </a:p>
          <a:p>
            <a:endParaRPr lang="en-US" dirty="0"/>
          </a:p>
        </p:txBody>
      </p:sp>
      <p:sp>
        <p:nvSpPr>
          <p:cNvPr id="2" name="Title 1"/>
          <p:cNvSpPr>
            <a:spLocks noGrp="1"/>
          </p:cNvSpPr>
          <p:nvPr>
            <p:ph type="title" idx="4294967295"/>
          </p:nvPr>
        </p:nvSpPr>
        <p:spPr>
          <a:xfrm>
            <a:off x="-8159781" y="1860014"/>
            <a:ext cx="7743221" cy="1049235"/>
          </a:xfrm>
        </p:spPr>
        <p:txBody>
          <a:bodyPr/>
          <a:lstStyle/>
          <a:p>
            <a:r>
              <a:rPr lang="en-US" dirty="0"/>
              <a:t>Material Safety Data Sheets Format</a:t>
            </a:r>
          </a:p>
        </p:txBody>
      </p:sp>
    </p:spTree>
    <p:extLst>
      <p:ext uri="{BB962C8B-B14F-4D97-AF65-F5344CB8AC3E}">
        <p14:creationId xmlns:p14="http://schemas.microsoft.com/office/powerpoint/2010/main" val="29206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67C48A-FFBC-46C1-93C6-27F972F63A3B}"/>
              </a:ext>
            </a:extLst>
          </p:cNvPr>
          <p:cNvSpPr txBox="1">
            <a:spLocks/>
          </p:cNvSpPr>
          <p:nvPr/>
        </p:nvSpPr>
        <p:spPr>
          <a:xfrm>
            <a:off x="496955" y="420624"/>
            <a:ext cx="11209866" cy="3760436"/>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dirty="0">
                <a:solidFill>
                  <a:schemeClr val="accent1">
                    <a:lumMod val="50000"/>
                  </a:schemeClr>
                </a:solidFill>
                <a:latin typeface="Arial" panose="020B0604020202020204" pitchFamily="34" charset="0"/>
                <a:cs typeface="Arial" panose="020B0604020202020204" pitchFamily="34" charset="0"/>
              </a:rPr>
              <a:t>This material was produced under grant number SH-31202-SH7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0" indent="0">
              <a:buNone/>
            </a:pPr>
            <a:endParaRPr lang="en-US"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en-US" dirty="0">
                <a:solidFill>
                  <a:schemeClr val="accent1">
                    <a:lumMod val="50000"/>
                  </a:schemeClr>
                </a:solidFill>
                <a:latin typeface="Arial" panose="020B0604020202020204" pitchFamily="34" charset="0"/>
                <a:cs typeface="Arial" panose="020B0604020202020204" pitchFamily="34" charset="0"/>
              </a:rPr>
              <a:t>This presentation is intended to discuss Federal Regulations only - your individual State requirements may be more stringent as many states operate their own state OSHA and they may have adopted maritime standards that are different from information presented in this training. If you live in a state with an OSHA approved state plan, you should contact your local administrator for further information on the standards applicable in your state.</a:t>
            </a:r>
          </a:p>
        </p:txBody>
      </p:sp>
      <p:sp>
        <p:nvSpPr>
          <p:cNvPr id="3" name="Title 2"/>
          <p:cNvSpPr>
            <a:spLocks noGrp="1"/>
          </p:cNvSpPr>
          <p:nvPr>
            <p:ph type="title" idx="4294967295"/>
          </p:nvPr>
        </p:nvSpPr>
        <p:spPr>
          <a:xfrm>
            <a:off x="-2591685" y="1378559"/>
            <a:ext cx="2439285" cy="1049235"/>
          </a:xfrm>
        </p:spPr>
        <p:txBody>
          <a:bodyPr/>
          <a:lstStyle/>
          <a:p>
            <a:r>
              <a:rPr lang="en-US" dirty="0"/>
              <a:t>Disclaimer</a:t>
            </a:r>
          </a:p>
        </p:txBody>
      </p:sp>
    </p:spTree>
    <p:extLst>
      <p:ext uri="{BB962C8B-B14F-4D97-AF65-F5344CB8AC3E}">
        <p14:creationId xmlns:p14="http://schemas.microsoft.com/office/powerpoint/2010/main" val="1098415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8940" y="158578"/>
            <a:ext cx="8229600" cy="563563"/>
          </a:xfrm>
        </p:spPr>
        <p:txBody>
          <a:bodyPr>
            <a:normAutofit fontScale="90000"/>
          </a:bodyPr>
          <a:lstStyle/>
          <a:p>
            <a:pPr>
              <a:defRPr/>
            </a:pPr>
            <a:r>
              <a:rPr lang="en-US" sz="2400" dirty="0"/>
              <a:t>3M Epoxy Adhesive DP-100</a:t>
            </a:r>
            <a:br>
              <a:rPr lang="en-US" sz="2400" dirty="0"/>
            </a:br>
            <a:r>
              <a:rPr lang="en-US" sz="2400" dirty="0"/>
              <a:t>Section 4: First Aid</a:t>
            </a:r>
          </a:p>
        </p:txBody>
      </p:sp>
      <p:pic>
        <p:nvPicPr>
          <p:cNvPr id="4" name="Content Placeholder 3" descr="Image of an example safety data sheet" title="Safety Data Sheet"/>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1153298" y="1077097"/>
            <a:ext cx="4152900" cy="5105400"/>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Image of the first aid recommendations on a safety data sheet." title="Part of Safety Data Shee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8298" y="2372497"/>
            <a:ext cx="8534400" cy="2293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descr="Oval shape drawing attention on what to do if product is swallowed." title="Oval"/>
          <p:cNvSpPr/>
          <p:nvPr/>
        </p:nvSpPr>
        <p:spPr>
          <a:xfrm>
            <a:off x="2982098" y="4048897"/>
            <a:ext cx="8610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51458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1275" y="255373"/>
            <a:ext cx="8229600" cy="563563"/>
          </a:xfrm>
        </p:spPr>
        <p:txBody>
          <a:bodyPr>
            <a:normAutofit fontScale="90000"/>
          </a:bodyPr>
          <a:lstStyle/>
          <a:p>
            <a:pPr>
              <a:defRPr/>
            </a:pPr>
            <a:r>
              <a:rPr lang="en-US" sz="2400" dirty="0" err="1"/>
              <a:t>Avantor</a:t>
            </a:r>
            <a:r>
              <a:rPr lang="en-US" sz="2400" dirty="0"/>
              <a:t> Acetone</a:t>
            </a:r>
            <a:br>
              <a:rPr lang="en-US" sz="2400" dirty="0"/>
            </a:br>
            <a:r>
              <a:rPr lang="en-US" sz="2400" dirty="0"/>
              <a:t>Section 4: First Aid</a:t>
            </a:r>
          </a:p>
        </p:txBody>
      </p:sp>
      <p:pic>
        <p:nvPicPr>
          <p:cNvPr id="7" name="Content Placeholder 6" descr="Image of a safety data sheet" title="Safety Data Sheet"/>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112108" y="1299519"/>
            <a:ext cx="4014788" cy="5105400"/>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descr="Image of the first aid recommendations on a safety data sheet." title="Part of the Safety Data She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5708" y="2899720"/>
            <a:ext cx="8229600" cy="1730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descr="Oval shape drawing attention on what to do if the product is ingested." title="Oval"/>
          <p:cNvSpPr/>
          <p:nvPr/>
        </p:nvSpPr>
        <p:spPr>
          <a:xfrm>
            <a:off x="5226908" y="4042719"/>
            <a:ext cx="6400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77475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1276" y="232568"/>
            <a:ext cx="8229600" cy="563563"/>
          </a:xfrm>
        </p:spPr>
        <p:txBody>
          <a:bodyPr>
            <a:normAutofit fontScale="90000"/>
          </a:bodyPr>
          <a:lstStyle/>
          <a:p>
            <a:pPr>
              <a:defRPr/>
            </a:pPr>
            <a:r>
              <a:rPr lang="en-US" sz="2400" dirty="0"/>
              <a:t>3M Epoxy Adhesive DP-100 </a:t>
            </a:r>
            <a:br>
              <a:rPr lang="en-US" sz="2400" dirty="0"/>
            </a:br>
            <a:r>
              <a:rPr lang="en-US" sz="2400" dirty="0"/>
              <a:t>Section 7: Handling and Storage</a:t>
            </a:r>
          </a:p>
        </p:txBody>
      </p:sp>
      <p:pic>
        <p:nvPicPr>
          <p:cNvPr id="4" name="Content Placeholder 3" descr="Image of a sample safety data sheet." title="Safety Data Sheet"/>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757881" y="1365078"/>
            <a:ext cx="4038600" cy="4965700"/>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Closeup image of how to handle and store a product on the safety data sheet" title="Part of a Safety Data She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1881" y="3511379"/>
            <a:ext cx="8763000" cy="1374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descr="Oval shape drawing attention on how to store a product on the safety data sheet." title="Oval"/>
          <p:cNvSpPr/>
          <p:nvPr/>
        </p:nvSpPr>
        <p:spPr>
          <a:xfrm>
            <a:off x="2053281" y="4273378"/>
            <a:ext cx="472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32662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6032" y="283367"/>
            <a:ext cx="8229600" cy="563563"/>
          </a:xfrm>
        </p:spPr>
        <p:txBody>
          <a:bodyPr>
            <a:normAutofit fontScale="90000"/>
          </a:bodyPr>
          <a:lstStyle/>
          <a:p>
            <a:pPr>
              <a:defRPr/>
            </a:pPr>
            <a:r>
              <a:rPr lang="en-US" sz="2400" dirty="0"/>
              <a:t>3M Epoxy Adhesive DP-100 </a:t>
            </a:r>
            <a:br>
              <a:rPr lang="en-US" sz="2400" dirty="0"/>
            </a:br>
            <a:r>
              <a:rPr lang="en-US" sz="2400" dirty="0"/>
              <a:t>Section 8: Personal Protective Equipment</a:t>
            </a:r>
          </a:p>
        </p:txBody>
      </p:sp>
      <p:pic>
        <p:nvPicPr>
          <p:cNvPr id="4" name="Content Placeholder 3" descr="Image of a sample safety data sheet." title="Safety Data Sheet"/>
          <p:cNvPicPr>
            <a:picLocks noGrp="1" noChangeAspect="1"/>
          </p:cNvPicPr>
          <p:nvPr>
            <p:ph idx="4294967295"/>
          </p:nvPr>
        </p:nvPicPr>
        <p:blipFill>
          <a:blip r:embed="rId2" cstate="print"/>
          <a:stretch>
            <a:fillRect/>
          </a:stretch>
        </p:blipFill>
        <p:spPr>
          <a:xfrm>
            <a:off x="667265" y="1293083"/>
            <a:ext cx="4191000" cy="5153025"/>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Closeup of a safety data sheet focusing on personal protective equipment" title="Part of Safety Data She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6565" y="2559909"/>
            <a:ext cx="8191500" cy="2892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descr="Oval shape drawing attention to the respiratory protection section of a safety data sheet" title="Oval"/>
          <p:cNvSpPr/>
          <p:nvPr/>
        </p:nvSpPr>
        <p:spPr>
          <a:xfrm>
            <a:off x="2877065" y="3931508"/>
            <a:ext cx="7772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16167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5"/>
          <p:cNvSpPr txBox="1">
            <a:spLocks noChangeArrowheads="1"/>
          </p:cNvSpPr>
          <p:nvPr/>
        </p:nvSpPr>
        <p:spPr>
          <a:xfrm>
            <a:off x="1752600" y="4267200"/>
            <a:ext cx="8763000" cy="1143000"/>
          </a:xfrm>
          <a:prstGeom prst="rect">
            <a:avLst/>
          </a:prstGeom>
        </p:spPr>
        <p:txBody>
          <a:bodyPr/>
          <a:lstStyle/>
          <a:p>
            <a:pPr indent="-304800">
              <a:lnSpc>
                <a:spcPct val="80000"/>
              </a:lnSpc>
              <a:buClr>
                <a:schemeClr val="hlink"/>
              </a:buClr>
              <a:buSzPct val="65000"/>
              <a:defRPr/>
            </a:pPr>
            <a:endParaRPr lang="en-US" sz="2800" kern="0" dirty="0">
              <a:solidFill>
                <a:srgbClr val="000000"/>
              </a:solidFill>
              <a:latin typeface="Calibri" pitchFamily="34" charset="0"/>
            </a:endParaRPr>
          </a:p>
          <a:p>
            <a:pPr indent="-304800" algn="ctr">
              <a:lnSpc>
                <a:spcPct val="80000"/>
              </a:lnSpc>
              <a:buClr>
                <a:schemeClr val="hlink"/>
              </a:buClr>
              <a:buSzPct val="65000"/>
              <a:defRPr/>
            </a:pPr>
            <a:r>
              <a:rPr lang="en-US" sz="6000" b="1" kern="0" dirty="0">
                <a:solidFill>
                  <a:srgbClr val="C00000"/>
                </a:solidFill>
                <a:latin typeface="Calibri" pitchFamily="34" charset="0"/>
              </a:rPr>
              <a:t>Questions?</a:t>
            </a:r>
          </a:p>
        </p:txBody>
      </p:sp>
      <p:sp>
        <p:nvSpPr>
          <p:cNvPr id="31747" name="AutoShape 6" descr="data:image/jpeg;base64,/9j/4AAQSkZJRgABAQAAAQABAAD/2wCEAAkGBxQQEBQUEBAUFBAPFBcQFRQQFRQUFRQUFBQXFxQWFBQYHCggGBolHBQUITEiJikrLi4uGB8zODMsNygtLisBCgoKDg0OGhAQGiwkICUsLCwsLCwsLCwvLCwsLCwsLiwsLCwsLCwsLCwsLCwtLCwsLCwsLCwsLCwsLCwsLCwsLP/AABEIAMsA2gMBEQACEQEDEQH/xAAcAAEAAQUBAQAAAAAAAAAAAAAABQEDBAYHAgj/xABCEAABAwICBgYGCQIFBQAAAAABAAIDBBEFMQYSIUFRcQciMmGBkRNCUqGxwRQjM2JygtHh8EOSFVNjovEkk7LCw//EABsBAQACAwEBAAAAAAAAAAAAAAABBAIDBQYH/8QAMxEBAAIBAgMECQQCAwEAAAAAAAECAwQREiExBUFRYQYTIjJxgZGh0RSx4fBCwTNSYjT/2gAMAwEAAhEDEQA/AO4oCAgICAgICAgICAgICAgICAgICAgICAgICAgICAgICAgICAgICAgtOqGDN7RzIUbwyilp6RLwa2P22+acUMvU5PCVW1kZ/qN8wE4oJxXjuldZIDkQeRBU7sJiY6vSIEBAQEBAQEBAQEBAQEBAQEBAQEFHOAFybAbSShEb8oa9i2mNPTjth53WNgeR3+AK03z1q6en7Jz5u7ZpeKdJ0h2QxgDidn6k+5Vbaue53MHo/jjnknf+/wB8WsV2l1VL2piBwH73Wi2a897qYuzdPj6VRcuISv7U0h5vdbyusJtM961XFjr0rH0YzjfPbzUNnRVptkbctiE82RFiMrOzNILffdbyJUxaY72q2HHbrWPomKHTWsiynLgNz9q21z3jvU8vZWlydabfBsuG9Kcg2VEDXD2ozY+RW6urnvhy83o7SeeO23xblg+mtJU2DZQx59WTqnzVmmelnF1HZOpw85rvHjDYWm4uNoPBbnNVQEBAQEBAQEBAQEBAQEBBD4/pFFRjrHWlIu2NpANuLj6re8rVky1p1XtHoMupn2eUd8/3rLlOkWmktQSA4avBvYHJvrHvPkFz8me1nr9H2ViwRvtz+/8AHyatLIXElxJccydpWl1IiIjaHhAQEFCUNlNccQo3TtKt1KBAQVRCewHS2poyPRyFzPYftb+y3UzWp0c/Vdm4NR70bT4w6fo1p5BV2bJ9TMdmq49Vx+675FXceorflPKXltb2Pm0/tV9qrbVYcgQEBAQEBAQEBAQEBBrGmWlIo2+jjs6pkBIB7Mbd8j+7gN6r5s3Byjq63ZnZk6qeO/KkfefCHGsSxB0znEuLtY3c53akPF3yG5c21pl7fFhrjiIiNtukeDBWLaKUCDa8C6P6upAc5ogjPrTA6xHER5+dlYppr259HI1XbWmwTtE8U+XT6t4wvoypYrGZz53feOozwY35kqzXSUjrzcLP6Qam/uRFY+s/Wf8AWzY6XR2liFmUsI/I0/ELfGKkdIczJrtRk97JP1ZZw+LL0MdvwN/RTwx4NXr8n/afrKPrdFqObt0sXNrQ0jkW2WNsNJ6wsYu0dVj93JP1aljPRZG65pJnRn2Jeu09wd2h43Ve+kj/ABl19N6RXjlmrv5xyn6dP2c6xnBpqOTUqIywnsnNrhxa7IqlelqTtZ6XTarFqacWKd/3j4wj1isCIVCkbtohp9JS6sdReSDK9+vGO7iO5WcWomvK3Rwu0OxqZt74uVvtLrlDWsnjbJE8PY/aC3+ZroRaJjeHj8mK+O00vG0wyFLAQEBAQEBAQEBBFaSY2yigdI/a61mN9p24LXlyRSu65odJbVZoxx858IcLxaufK9zpHXklOvIe/c0dwXJtaZneX0HDipjrFaRtEco/PzR6xbVFIuU0DpHtYxpc+RwY1ozJOQUxEzO0ML3rSs2tO0Rzl2jQ3QmKiaHygSVR2lxHVj7ox88yulhwRTnPV4jtHtbJqZ4acqeHj8fw25WHHEBAQEBBh4rhkVVE6Kdgcx3HMHcWnce9Y2pFo2luwajJgvF8c7TDhml2jb8Pn1HEuifd0clrazeB4OG/zXLy4px22e87P19NXj4o5THWP73Sg1qXxEKoJ/RLSiTD5Lt60Lz9ZGTsI4t4OW7Flmk+Tm9odnU1dPC0dJ/vc7hheIx1MTZYXBzHjYRuO8EbiOC6dbRaN4eGzYb4bzS8bTDLWTUICAgICAgIPEsgaLnkBvJOQCDkXSJi3panUvdtONtsjJ+gNh4Fc3VZOK+0dIe27D0nqtPxz1v+zRiVVdxRAUob/wBEGGh9RLM4X9A0Mb3Okvc+TT5q3pK72m3g876RZ5ririj/ACnefhDra6DyAgINc0i00pqJ2pI4vlG30cQDnD8RJsPErTkz0pyl0tH2VqNVHFWNo8ZQlH0p073gSQyxtJtrnVcBzANx71qrq6zPOF7J6O5613raJnw5w3mmqGyMa+Nwcx41muabgg7wVaiYmN4cG9LUtNbRtMLqliINe08wgVVDK215ImmaPjrMF7DmLjxWnPTipLo9lamcGprPdM7T8J/HVwUFcp9AEQIKoNl0G0oNBPZ5vTSkCQeychIO8b+5WMGXgnn0cjtXs+NTj3r70dPPydyjeHAFpuCLgjIg5ELpvDzExO0vaIEBAQEBBQlBEz1vVkmP2cDXFgO9wGf84peeGu7bgx+ty1p4zEOE4hMXFxJuXuufj8XLiTL6ZWsViIjpDDUJUUgiHUehh41Kob9eN3gWuHyV7R9JeU9JI9rHPlP7ukq68yIKOyQfNlc9zpZDJf0he4vv7Wsdb3ri233nd9OxRWKVivTaNvgsqGbrXQ3K80szXE+jZNZl8gSwF4HmD4niuho5nhn4vIekdaxmpMdZrz+vJ0BW3nRBj4jMI4ZHu7Mcbnu5NaSfcFFp2iZbMNJvkrWOszEPmtmQ5Livp09VUQIgQVUodT6J9IdeM0kh60I1or5mO+1v5SfIhX9Lk3jhl5Ht3RcF/X1jlPX4/wAuigq288qgqgICAgjMaqbNDBm/P8P7rKsCL0qPosOc3e/Vbz1jtWjUz7Eun2PXi1dfLefs4pWdrxPxXIe/hYQUUgiG4dF2KiCuDHGzKlvotvtg3Z5m48QrGmvw328XG7c085dNxR1rz+Xe7Uum8Ox6qtjiF5ZWMH+o5rfiVE2iOstmPFkyTtSsz8I3QVbp3QxZ1AeRuiDnn3BaZ1GOO9fx9j6zJ/ht8eTj+lFXDPVyS04cI5Tr2eADrHtWA3X2+K52W1bWmavZ6HFlxYK48u28cuXh3ItrSSABckgAcSdgCwWpmIjeX0Fong4o6SOH1gNZ54yO2uPns8AuvipwViHzvX6qdTntk7u74R0S62KYg0zpUxYQ0RiB69UfR2+4Nrz5WHiq2qvtTbxdvsLTet1PHPSvP59zi65r2wgIgQEGZg+ImlqIp25wvDj3tOx4/tJWdLcNolW1eCM+G2Oe+Pv3PoWlnD2tc03a8Bw5EXC68TvzfObVmszE9zIBUoVQEFUBBrbpPSzE7ibDkMls6QhCdJ1baSkhGUhml/7Qjb/9VU1P/G6/Yn/1fKXL8TZqyOHAn37fmuXPV7rHO9YliKGQpQIKseWkEGxaQ4EbiDcEIiYiY2lL1ulFZN9pVS24MdqD/bZbJzXnrKni7O0uP3ccfPn+6HdtNztJ3naTzJWtdjlG0CAg2ro1wr6RXsLhdlMPTn8QP1f+7b+Vb9NTiv8ABye2tT6nSzEdbcvl3/b93cF1HhBAQcG0+xc1VdIQfq4fqGDdZhOsfF1/ILlZ78d5e/7J03qNNWO+ec/P+GurS6QiBAQEBSiXZ+jSvMuHxgm7oS6E8mnq/wC0hdPT23xw8J2zh9Xq7bd/P6/y29jlvctcQEFUGNiEmrE477W89imBB4eOs3mFnKGodKklq6g+9FVtHP6g/IKtqo9h1exp21UNR0ii6zHjKVgPi3YfiFyrxz3e300+zNfCUOsVgUsRAQEBAQEHRehp49NUD1ixh8NYq5o+svNekcT6vHPdvLqqvvJiDy8XB7wiY6vm2tgdHK9j+2x7muvxBNz45ri2iYmYl9MxXrelbV6TELChmICAgICkdJ6IZ+pUM4SNf5t/ZXtJPKYeS9Iqe3S3k6Qwq484vtKD0gqgjscd9XbiQsq9RF0u7y81lKGldMbbfQZx/SndHfg2Zm0+bGrTqI3ovdm24dRX6IeWD01O9g7cB9Kwbyw5ge9cqY3iY8HtovwZa37rcp+LV1qdCRSgRAgICAgIJnRDGvoVXHKfs7+jkH+m7tHmNh8FsxX4LxKl2hpP1Ontj7+sfGPz0d/jeHAOabtcLgjIg5FdeHzyYmJ2lYrsQigbrTSsjbxe4NvyvmsbWivWWzFhyZZ2x1mfg1DFuk2liuIWvnd93qM/vdu5AqvfVUjpzdjT9gajJzyTFY+s/Ry7SPF/plQ6cxMiLwAWsJIJGy5Jzdaw3ZKjkvx24tnqtHpf02KMUWmdvH+9EasFkQEBAUgg3nopfaaXg7q+Ibf5FXdH3vLekU/8fzdVjKuvML7CguXQekEXj3YHMLKvUR0CzQgekqg+kYdO1ou5jfTMH3ozrge5YWjeNmzFaa2i0dY5/RpOEV31UFS3a0jUfy3/AM7lybRwzu91imuek08ecMTSLDxFJrM+yl6zSMhxC1XrtPJd0uWclNrdY5SiVgsClAgICAgogIJ2m0uq4qdsEc5bGzY3VA1wD6usdy2xmvFeGJUL9maW+Wctq7zP0+ilDo3W1ztcQyP1v6s5IH979pHK6VxZL89jLr9JpY4ZtEeUfiP9tvwroqJsaqosPYgG3+936KxXR/8AaXHz+kcdMNPnP4j8tzwnRCjpvs6dpcPWk67vNys1w0r0hxM/aeqz+9edvCOUfZzDpG0Z+h1HpI2/9PUEkWyY/NzOW8eI3KjqMXBbeOkvU9j6/wDUYuC0+1X7x4/lqCruwICApBES3ro5ZqNa/wDzJj5apaujo6+xMvH+kGTfPWnhH7uoxlWXAZDCguXQXEEdjbbx8iFNeoiYStiHutZrM9x+X85KJZVnaXIcDjFNU1FC/ZG8+lhv7JvsHK1vyqhmrz+L03Z2aeDbvr+0/joviUNDqaf7Nx+rf7Dt3gqXT2Zeh24ts2Pr3x4whamAxvLXZt8iNxHctcxtOy1W0WjihaQFKBAQUQEBBk4dWugmZKy2vE4PAO0G2YPcRceKmtprO8NWbFXLjnHbpMbPoLAsWZWQMmiPVeNo3tcO0094K69Lxeu8Pneq019NlnHfu+8eKQWauIMDHMKZVwPhlHVkFrjNrvVcO8HasL0i9eGW/S6i+nyxkp1j7+T5/wAXw19LO+GUdeM27nD1XDuIXJvWa22l9D0+emfHGSnSf7sw1i3CAgo65sBm42HMqWMztzdNwqm9BDCwZssTz3+8rtYqcGOIfO9fn9fqL38/2b5CUVWSxBdQXUGNiEetGR3INfhK2oZTdosd+xBzTpHwR5LZ4b+mpzrtt6wzLfG3mq+Wu8Olo801mLR3feO+ESKplbAJW21rWeOBXPyV3es0ufbaazynoj5JCQI5c2/Zv4fddxCr+UupWI96nzhi77HMKGUwoiBSCIVQUQEBBtnR5pN9CqNSQ/8AT1BDX/cfk1/LIHu5Lfp8vBbaekuR2voP1OLir71ennHh+HbgbrqPCqoMaur4oG600rI28XuDfK+axtaK9ZbMWHJlnhx1mZ8nKeknG6Ks1DA5z6iPq67W2Y5hzBJz27RbvVDU5Md+nV63sXSavT7xkjas93fu0NVXfEFCVIztHYfSVMWztONu5rBd7z3ZN5uCsaXHx337nG7Z1nqME0j3rOkSHrcre8rry8O3GnyC1JZTEF1BeQeXi4Qa1OzUkI8RyK2RzhC6xykYmLUokYsbRuzx34J3cgx2hfh87poheGT7VnD7w/mxUstHodHqYr192ftPj8HgVDH2IIIdtB+RVK0PR4rzEbwyBQNmHVOrKNxyPJYcO7dGbh5zzhGzRujdqyNLXd+R5FY9OrfG1o3q8ogUgiBAQEBBv+jvSQaakEUsTppY+rG7WDQWW2B7jc3GWR2WVvHquGu0xu87rOwozZ/WUtFYnry7/JG4r0iVs9w17YWndEOt/e6/yWFtTe3ktYOw9Li5zE2nz/ENWqJnSOLpHue8+s8lx8yq8zM85dalK0rw1jaPLktokRKhKIeY269yTqxMGs9xyAGayrWbTtDVnzVw0m1m36B0d2Oq3jVEo1IWnZqwNydbi49blZdnDjildnz7W6q2pyzefk2mFt3tG9zgT4n9FslUblCtaWSxBdQXkBBD43T5PHq58t6yrIwInLNC6EEHj2C+lYS0X2G4z2fNa703WdPn4J2no43i+Guo3ksBMJNy32OXd8FRyY9/i9FpNX6vzr+38M3DqsSAbdoyKrTV2a5ImN46Jttc17fR1TNZu547Q/nEJ5WIiYnixztPgxarAHW16Z4lj4X6w7u9YTj74b6aqJnhyRtKHJsbEFpG5wsfJYLO3fCqlAiBAQEBAQUQEHku4beSIeoaV0hu7qsCyrWZa8uauOGVhGH/AOIzCJgtQwOBleP6rhtEYPDiulp8O3N47tXXzlmaRPx/DpjWjstFmR2FhlcZN8NnuVxw2VhUetMDubt+Sxt0G1RBYJZDAguILyAg8Ss1hYoNZniMT9U5Ha39Fsid0LjXKRfiKIQek+igqWF0Q6+9vHvbwPctV6RK1p9TOKfJxTF8HkpJCWAix2tIIHfs3FU708Xe02o5b45+TKw3HGSDVl6ru/Z71pmu3V08eeL9Ovglow5h1oXnw+Y3rDhmOix6yLRtaF+TE2yDVqYWv3awFnBYzO/WGVa8PPHbZhTUkB2xzOZ3SC481hNY7lmuXJ/lG/wYxoneq5jx9xw+BUbSz9ZXv3hbfC8ZscPC/wAEZb1npK2T3HxBRJrIbAPcfAFELjIHuyY4+BHxTZjNqx1lkx4VKdpAaOLip4ZYTmp3H0Rjc3F57tjfNTwsZyz8FmWdjBc2AHl+6yirTfLtG61htFNibtWO8dIDZ8ttr7ZtZ/NivYcHfLzOv7R4t645+M/j8ulYbQsgjbBTtDWsFiR6t954uP7q7EbODM7s2SzRYZBShL4DT2brHN23w3LXaeaU7GFAvtCC4guICAgwsSoxI3v3HvSJEAxxadV2xw9/eFsid0MmNykZ1PIiGPjmjsNa36wWfawe21/EesFrtXdtx5bUnesuP6XdHEsBLms1mbnsuQOe9qr2xTHR1sOupflflLTWSz0xsLlo3OWia/J1KZ7R/wCo+6RptIWP2SjVd3rCaz3rOPU0nlE8/CeTPYWP2seD43WuarUZdlt9J92/JYzRujPPi8hjm5PePE/NRwsvWxPWFS5/+YfGyjaWXHXwGl/t+5NpOOvgzIKt7dzTzCyjdqtNZXTXS+0G8gAp2lr9hgVlcB233P3j8k2TxbeSGkxJ0rtSFjpHcGDYOZyHittcNpUc3aOLHyr7U+X5T+CaFumIfWOuBtETdjB+I7+WSuY8MQ4Gr1t8vvTy8I/34uiUdDqtDWDUYBa4FjbgwbuasxGzl2tuyw0MbZosPnvJO8qWK3TxGR4G7eomdhtNNFYALWlmMCC80IPdkHtAQEBBG4phwkFxscMipidhCMkLTqvFnD38lsid0M2KRBnQzKEMxsgOaxmEtexzQulqrks9G8+tHYebcvgsJrE9W/HqL4/dlzrHuiqRtzEWyN4bAfIrXOHwX6doVtyyQ0mu0UngO1kjCO4/NarY574XceopP/Hfb++bFBqY8nX/ABAj9VhwQsxqMseE/ZcGLVAziB5f8hRwebONXMdaz8pev8bk3058FHq5Z/rY8J+h/jr91OU9WfrY8J+ihxiod2YQOf8AyVMY/NhOsnupPzmHplLVzZuDQfZBP6LKMcNF9Zl8o+6YwrQUyEGTXkJ3HL+0Z+N1uri26Q5+bVb+9aZ/b6Q3zCdFWwgCzWgbhb4Bb60UL6iZ5Qm2U7W5DLititM7qSPQYcji42GZUCdwqi1G7cysJndKWY1QL7QgutCD2gqgICAgIMDEcObKOBGRGYQQEmvCbSDZucPmtkTuhlwz3yKkZUc6IXfpCDHnnugjKk35cDl5IIipwyN/ajafAA+YWM1iWyuW9eksCXRqB39O34SR8brH1VW6NZljvWDojCfVI/MD/wCqj1NWf67KuRaHwbw7zH6J6mqP12VJ0ui1K31HH8wt/wCKyjHVhbVZZ70pBhsMfZhb43PxWUVhpnJaesr5fYWGwcBsCnZitOcpQsSPUJYkkhJsNpO5RMiVwvDtXa7aSsJndKajYoF9rUF5oQewgqgqgICAgICCzPTteLOFwUEBWYM6M60J/KcvBZRYYTK7VNpGlru9ZRO6GW2cHI35KUPLnoLL1ItlqBqIGog9BqC4CgFyC256DHmnAzKhKxGx8p6oIbxPyCxmwmsPw0MHf3rBKVjjQX2tQXGtQXAEFUBBVAQEBAQEBBQhBi1VAyQWc0FBB1WjpbtieR3HaFPFJsj5Gzx9uPWHFu1ZRZGy2MQb6wLT37Pist4F1tU0+sEQ9iUcR5hSK+kHEIPJmb7Q8woFt9awesPDaiVk19+y0u5BRvAqyGWTdqjzKibDPpMFAN3XJ71jM7pTENKG5BQMlsaC61iC4GoPQCCqAgIKoCAgICAgICAgpZB5dGDmEGLNhrHZtCCPm0biOTbctiDFfow3cT5lTvItnRke0fNN5FW6NN33803F+LAGDcoGZFhrRuQZLKYDcguCJBcEaD0GIPVkFUBAQEFUBAQEBAQEBAQEBAQEFECyBZBSyBZAsgWQVsgICAgICCqAgICAgICAgICAgICAgICAgICAgICAgICAgICAgICD/9k="/>
          <p:cNvSpPr>
            <a:spLocks noChangeAspect="1" noChangeArrowheads="1"/>
          </p:cNvSpPr>
          <p:nvPr/>
        </p:nvSpPr>
        <p:spPr bwMode="auto">
          <a:xfrm>
            <a:off x="1687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pic>
        <p:nvPicPr>
          <p:cNvPr id="31748" name="Picture 8" descr="Image of a button with a question mark on it" title="Question Butt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55309" y="90616"/>
            <a:ext cx="397192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Image of the logo for the Sustainable Workplace Alliance." title="SWA Log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45423" y="5410200"/>
            <a:ext cx="23685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2856261" y="1800199"/>
            <a:ext cx="2592101" cy="1049235"/>
          </a:xfrm>
        </p:spPr>
        <p:txBody>
          <a:bodyPr/>
          <a:lstStyle/>
          <a:p>
            <a:r>
              <a:rPr lang="en-US" dirty="0"/>
              <a:t>Questions?</a:t>
            </a:r>
          </a:p>
        </p:txBody>
      </p:sp>
    </p:spTree>
    <p:extLst>
      <p:ext uri="{BB962C8B-B14F-4D97-AF65-F5344CB8AC3E}">
        <p14:creationId xmlns:p14="http://schemas.microsoft.com/office/powerpoint/2010/main" val="261150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4"/>
          <p:cNvSpPr>
            <a:spLocks noGrp="1"/>
          </p:cNvSpPr>
          <p:nvPr>
            <p:ph type="sldNum" sz="quarter" idx="12"/>
          </p:nvPr>
        </p:nvSpPr>
        <p:spPr>
          <a:xfrm>
            <a:off x="9513888" y="6248401"/>
            <a:ext cx="849312" cy="365125"/>
          </a:xfrm>
          <a:noFill/>
        </p:spPr>
        <p:txBody>
          <a:bodyPr/>
          <a:lstStyle/>
          <a:p>
            <a:r>
              <a:rPr lang="en-US" sz="1400" dirty="0">
                <a:solidFill>
                  <a:schemeClr val="tx1"/>
                </a:solidFill>
              </a:rPr>
              <a:t>163</a:t>
            </a:r>
          </a:p>
        </p:txBody>
      </p:sp>
      <p:sp>
        <p:nvSpPr>
          <p:cNvPr id="5" name="TextBox 4"/>
          <p:cNvSpPr txBox="1"/>
          <p:nvPr/>
        </p:nvSpPr>
        <p:spPr>
          <a:xfrm>
            <a:off x="2590800" y="304801"/>
            <a:ext cx="7430814" cy="646331"/>
          </a:xfrm>
          <a:prstGeom prst="rect">
            <a:avLst/>
          </a:prstGeom>
          <a:noFill/>
        </p:spPr>
        <p:txBody>
          <a:bodyPr wrap="square" rtlCol="0">
            <a:spAutoFit/>
          </a:bodyPr>
          <a:lstStyle/>
          <a:p>
            <a:pPr algn="ctr"/>
            <a:r>
              <a:rPr lang="en-US" sz="3600" b="1" dirty="0">
                <a:solidFill>
                  <a:srgbClr val="C00000"/>
                </a:solidFill>
              </a:rPr>
              <a:t>Hazard Communications / GHS</a:t>
            </a:r>
          </a:p>
        </p:txBody>
      </p:sp>
      <p:pic>
        <p:nvPicPr>
          <p:cNvPr id="4" name="Picture 3" descr="5 point list of hazard classification and communication provisions." title="Hazard Communications GHS">
            <a:extLst>
              <a:ext uri="{FF2B5EF4-FFF2-40B4-BE49-F238E27FC236}">
                <a16:creationId xmlns:a16="http://schemas.microsoft.com/office/drawing/2014/main" id="{0A4B96FE-F7F0-45E6-B3AE-041BD0AEBF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6031" y="1490963"/>
            <a:ext cx="5481134" cy="3771179"/>
          </a:xfrm>
          <a:prstGeom prst="rect">
            <a:avLst/>
          </a:prstGeom>
        </p:spPr>
      </p:pic>
      <p:sp>
        <p:nvSpPr>
          <p:cNvPr id="2" name="Title 1"/>
          <p:cNvSpPr>
            <a:spLocks noGrp="1"/>
          </p:cNvSpPr>
          <p:nvPr>
            <p:ph type="title" idx="4294967295"/>
          </p:nvPr>
        </p:nvSpPr>
        <p:spPr>
          <a:xfrm>
            <a:off x="-6988228" y="1130339"/>
            <a:ext cx="6841083" cy="1049235"/>
          </a:xfrm>
        </p:spPr>
        <p:txBody>
          <a:bodyPr/>
          <a:lstStyle/>
          <a:p>
            <a:r>
              <a:rPr lang="en-US" dirty="0"/>
              <a:t>Hazard Communications / GHS</a:t>
            </a:r>
          </a:p>
        </p:txBody>
      </p:sp>
    </p:spTree>
    <p:extLst>
      <p:ext uri="{BB962C8B-B14F-4D97-AF65-F5344CB8AC3E}">
        <p14:creationId xmlns:p14="http://schemas.microsoft.com/office/powerpoint/2010/main" val="34346084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Example of the requirements for the GHS label." title="GHS Labeling Requirement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91000" y="1854201"/>
            <a:ext cx="4483100" cy="3686175"/>
          </a:xfrm>
          <a:prstGeom prst="rect">
            <a:avLst/>
          </a:prstGeom>
          <a:noFill/>
          <a:ln w="9525">
            <a:noFill/>
            <a:miter lim="800000"/>
            <a:headEnd/>
            <a:tailEnd/>
          </a:ln>
        </p:spPr>
      </p:pic>
      <p:cxnSp>
        <p:nvCxnSpPr>
          <p:cNvPr id="8" name="Straight Arrow Connector 7" descr="Arrow point to the location of the product chemical identifier on the GHS label." title="Product Chemical Identifier"/>
          <p:cNvCxnSpPr/>
          <p:nvPr/>
        </p:nvCxnSpPr>
        <p:spPr>
          <a:xfrm rot="10800000" flipV="1">
            <a:off x="4724400" y="1320800"/>
            <a:ext cx="12954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descr="Arrow pointing to the location of the Signal Word on the GHS label." title="Signal Word"/>
          <p:cNvCxnSpPr/>
          <p:nvPr/>
        </p:nvCxnSpPr>
        <p:spPr>
          <a:xfrm>
            <a:off x="3886200" y="2362200"/>
            <a:ext cx="1219200" cy="1031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descr="Arrow pointing to the location of a pictogram on the GHS label." title="Pictogram"/>
          <p:cNvCxnSpPr/>
          <p:nvPr/>
        </p:nvCxnSpPr>
        <p:spPr>
          <a:xfrm rot="5400000" flipH="1" flipV="1">
            <a:off x="3390900" y="3340100"/>
            <a:ext cx="11430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descr="Arrow pointing to the location of a pictogram on the GHS label." title="Pictogram"/>
          <p:cNvCxnSpPr/>
          <p:nvPr/>
        </p:nvCxnSpPr>
        <p:spPr>
          <a:xfrm flipV="1">
            <a:off x="3505200" y="3987800"/>
            <a:ext cx="8382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descr="Arrow pointing to the location of the supplier info on the GHS label." title="Supplier Info"/>
          <p:cNvCxnSpPr>
            <a:cxnSpLocks/>
          </p:cNvCxnSpPr>
          <p:nvPr/>
        </p:nvCxnSpPr>
        <p:spPr>
          <a:xfrm flipV="1">
            <a:off x="3644348" y="5130802"/>
            <a:ext cx="1613452" cy="5411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24" name="Rectangle 25"/>
          <p:cNvSpPr>
            <a:spLocks noChangeArrowheads="1"/>
          </p:cNvSpPr>
          <p:nvPr/>
        </p:nvSpPr>
        <p:spPr bwMode="auto">
          <a:xfrm>
            <a:off x="5943601" y="1066801"/>
            <a:ext cx="2836289" cy="507831"/>
          </a:xfrm>
          <a:prstGeom prst="rect">
            <a:avLst/>
          </a:prstGeom>
          <a:noFill/>
          <a:ln w="9525">
            <a:noFill/>
            <a:miter lim="800000"/>
            <a:headEnd/>
            <a:tailEnd/>
          </a:ln>
        </p:spPr>
        <p:txBody>
          <a:bodyPr wrap="none">
            <a:spAutoFit/>
          </a:bodyPr>
          <a:lstStyle/>
          <a:p>
            <a:pPr>
              <a:lnSpc>
                <a:spcPct val="150000"/>
              </a:lnSpc>
            </a:pPr>
            <a:r>
              <a:rPr lang="en-US" dirty="0"/>
              <a:t>Product/Chemical Identifier </a:t>
            </a:r>
          </a:p>
        </p:txBody>
      </p:sp>
      <p:sp>
        <p:nvSpPr>
          <p:cNvPr id="9225" name="Rectangle 26"/>
          <p:cNvSpPr>
            <a:spLocks noChangeArrowheads="1"/>
          </p:cNvSpPr>
          <p:nvPr/>
        </p:nvSpPr>
        <p:spPr bwMode="auto">
          <a:xfrm>
            <a:off x="2579432" y="2057401"/>
            <a:ext cx="1306768" cy="507831"/>
          </a:xfrm>
          <a:prstGeom prst="rect">
            <a:avLst/>
          </a:prstGeom>
          <a:noFill/>
          <a:ln w="9525">
            <a:noFill/>
            <a:miter lim="800000"/>
            <a:headEnd/>
            <a:tailEnd/>
          </a:ln>
        </p:spPr>
        <p:txBody>
          <a:bodyPr wrap="none">
            <a:spAutoFit/>
          </a:bodyPr>
          <a:lstStyle/>
          <a:p>
            <a:pPr algn="r">
              <a:lnSpc>
                <a:spcPct val="150000"/>
              </a:lnSpc>
            </a:pPr>
            <a:r>
              <a:rPr lang="en-US" dirty="0"/>
              <a:t>Signal Word</a:t>
            </a:r>
          </a:p>
        </p:txBody>
      </p:sp>
      <p:sp>
        <p:nvSpPr>
          <p:cNvPr id="9226" name="Rectangle 30"/>
          <p:cNvSpPr>
            <a:spLocks noChangeArrowheads="1"/>
          </p:cNvSpPr>
          <p:nvPr/>
        </p:nvSpPr>
        <p:spPr bwMode="auto">
          <a:xfrm>
            <a:off x="2373106" y="4267201"/>
            <a:ext cx="1360694" cy="507831"/>
          </a:xfrm>
          <a:prstGeom prst="rect">
            <a:avLst/>
          </a:prstGeom>
          <a:noFill/>
          <a:ln w="9525">
            <a:noFill/>
            <a:miter lim="800000"/>
            <a:headEnd/>
            <a:tailEnd/>
          </a:ln>
        </p:spPr>
        <p:txBody>
          <a:bodyPr wrap="none">
            <a:spAutoFit/>
          </a:bodyPr>
          <a:lstStyle/>
          <a:p>
            <a:pPr algn="r">
              <a:lnSpc>
                <a:spcPct val="150000"/>
              </a:lnSpc>
            </a:pPr>
            <a:r>
              <a:rPr lang="en-US" dirty="0"/>
              <a:t>Pictogram(s)</a:t>
            </a:r>
          </a:p>
        </p:txBody>
      </p:sp>
      <p:sp>
        <p:nvSpPr>
          <p:cNvPr id="9227" name="Rectangle 31"/>
          <p:cNvSpPr>
            <a:spLocks noChangeArrowheads="1"/>
          </p:cNvSpPr>
          <p:nvPr/>
        </p:nvSpPr>
        <p:spPr bwMode="auto">
          <a:xfrm>
            <a:off x="2255759" y="5401366"/>
            <a:ext cx="1375889" cy="507831"/>
          </a:xfrm>
          <a:prstGeom prst="rect">
            <a:avLst/>
          </a:prstGeom>
          <a:noFill/>
          <a:ln w="9525">
            <a:noFill/>
            <a:miter lim="800000"/>
            <a:headEnd/>
            <a:tailEnd/>
          </a:ln>
        </p:spPr>
        <p:txBody>
          <a:bodyPr wrap="none">
            <a:spAutoFit/>
          </a:bodyPr>
          <a:lstStyle/>
          <a:p>
            <a:pPr algn="r">
              <a:lnSpc>
                <a:spcPct val="150000"/>
              </a:lnSpc>
            </a:pPr>
            <a:r>
              <a:rPr lang="en-US" dirty="0"/>
              <a:t>Supplier Info</a:t>
            </a:r>
          </a:p>
        </p:txBody>
      </p:sp>
      <p:cxnSp>
        <p:nvCxnSpPr>
          <p:cNvPr id="36" name="Straight Arrow Connector 35" descr="Arrow pointing to the location of the hazard statement on the GHS label." title="Hazard Statement"/>
          <p:cNvCxnSpPr/>
          <p:nvPr/>
        </p:nvCxnSpPr>
        <p:spPr>
          <a:xfrm rot="10800000" flipV="1">
            <a:off x="6705600" y="2209800"/>
            <a:ext cx="19812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29" name="Rectangle 36"/>
          <p:cNvSpPr>
            <a:spLocks noChangeArrowheads="1"/>
          </p:cNvSpPr>
          <p:nvPr/>
        </p:nvSpPr>
        <p:spPr bwMode="auto">
          <a:xfrm>
            <a:off x="8610601" y="1778001"/>
            <a:ext cx="1303049" cy="830997"/>
          </a:xfrm>
          <a:prstGeom prst="rect">
            <a:avLst/>
          </a:prstGeom>
          <a:noFill/>
          <a:ln w="9525">
            <a:noFill/>
            <a:miter lim="800000"/>
            <a:headEnd/>
            <a:tailEnd/>
          </a:ln>
        </p:spPr>
        <p:txBody>
          <a:bodyPr wrap="none">
            <a:spAutoFit/>
          </a:bodyPr>
          <a:lstStyle/>
          <a:p>
            <a:r>
              <a:rPr lang="en-US" sz="1600" dirty="0"/>
              <a:t>Hazard </a:t>
            </a:r>
          </a:p>
          <a:p>
            <a:r>
              <a:rPr lang="en-US" sz="1600" dirty="0"/>
              <a:t>Statement(s) </a:t>
            </a:r>
          </a:p>
          <a:p>
            <a:endParaRPr lang="en-US" sz="1600" dirty="0"/>
          </a:p>
        </p:txBody>
      </p:sp>
      <p:cxnSp>
        <p:nvCxnSpPr>
          <p:cNvPr id="39" name="Straight Arrow Connector 38" descr="Arrow pointing to the location of the hazard statement on the GHS label." title="Hazard Statement"/>
          <p:cNvCxnSpPr/>
          <p:nvPr/>
        </p:nvCxnSpPr>
        <p:spPr>
          <a:xfrm rot="10800000" flipV="1">
            <a:off x="6934201" y="1905000"/>
            <a:ext cx="1719263" cy="7429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Right Brace 39" descr="Bracket showing where all the precautionary information is on the GHS label." title="Precautionary Information"/>
          <p:cNvSpPr/>
          <p:nvPr/>
        </p:nvSpPr>
        <p:spPr>
          <a:xfrm rot="10800000" flipH="1">
            <a:off x="8153400" y="2921000"/>
            <a:ext cx="609600" cy="1905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effectLst>
                <a:outerShdw blurRad="38100" dist="38100" dir="2700000" algn="tl">
                  <a:srgbClr val="000000">
                    <a:alpha val="43137"/>
                  </a:srgbClr>
                </a:outerShdw>
              </a:effectLst>
            </a:endParaRPr>
          </a:p>
        </p:txBody>
      </p:sp>
      <p:sp>
        <p:nvSpPr>
          <p:cNvPr id="42" name="TextBox 41"/>
          <p:cNvSpPr txBox="1"/>
          <p:nvPr/>
        </p:nvSpPr>
        <p:spPr>
          <a:xfrm>
            <a:off x="2579432" y="228601"/>
            <a:ext cx="6969452" cy="646331"/>
          </a:xfrm>
          <a:prstGeom prst="rect">
            <a:avLst/>
          </a:prstGeom>
          <a:noFill/>
        </p:spPr>
        <p:txBody>
          <a:bodyPr wrap="square">
            <a:spAutoFit/>
          </a:bodyPr>
          <a:lstStyle/>
          <a:p>
            <a:pPr algn="ctr">
              <a:defRPr/>
            </a:pPr>
            <a:r>
              <a:rPr lang="en-US" sz="3600" b="1" dirty="0">
                <a:solidFill>
                  <a:srgbClr val="649B1B"/>
                </a:solidFill>
              </a:rPr>
              <a:t>GHS Labeling Requirements</a:t>
            </a:r>
          </a:p>
        </p:txBody>
      </p:sp>
      <p:sp>
        <p:nvSpPr>
          <p:cNvPr id="20" name="Slide Number Placeholder 5"/>
          <p:cNvSpPr>
            <a:spLocks noGrp="1"/>
          </p:cNvSpPr>
          <p:nvPr>
            <p:ph type="sldNum" sz="quarter" idx="12"/>
          </p:nvPr>
        </p:nvSpPr>
        <p:spPr>
          <a:xfrm>
            <a:off x="9871076" y="6407369"/>
            <a:ext cx="766218" cy="365125"/>
          </a:xfrm>
        </p:spPr>
        <p:txBody>
          <a:bodyPr/>
          <a:lstStyle/>
          <a:p>
            <a:r>
              <a:rPr lang="en-US" dirty="0"/>
              <a:t>171</a:t>
            </a:r>
          </a:p>
        </p:txBody>
      </p:sp>
      <p:sp>
        <p:nvSpPr>
          <p:cNvPr id="19" name="Rectangle 18"/>
          <p:cNvSpPr/>
          <p:nvPr/>
        </p:nvSpPr>
        <p:spPr>
          <a:xfrm>
            <a:off x="8763000" y="3579926"/>
            <a:ext cx="1808328" cy="646331"/>
          </a:xfrm>
          <a:prstGeom prst="rect">
            <a:avLst/>
          </a:prstGeom>
        </p:spPr>
        <p:txBody>
          <a:bodyPr wrap="square">
            <a:spAutoFit/>
          </a:bodyPr>
          <a:lstStyle/>
          <a:p>
            <a:r>
              <a:rPr lang="en-US" dirty="0"/>
              <a:t>Precautionary </a:t>
            </a:r>
          </a:p>
          <a:p>
            <a:r>
              <a:rPr lang="en-US" dirty="0"/>
              <a:t>Information </a:t>
            </a:r>
          </a:p>
        </p:txBody>
      </p:sp>
      <p:sp>
        <p:nvSpPr>
          <p:cNvPr id="2" name="Title 1"/>
          <p:cNvSpPr>
            <a:spLocks noGrp="1"/>
          </p:cNvSpPr>
          <p:nvPr>
            <p:ph type="title" idx="4294967295"/>
          </p:nvPr>
        </p:nvSpPr>
        <p:spPr>
          <a:xfrm>
            <a:off x="-6113192" y="895084"/>
            <a:ext cx="6005861" cy="1049235"/>
          </a:xfrm>
        </p:spPr>
        <p:txBody>
          <a:bodyPr/>
          <a:lstStyle/>
          <a:p>
            <a:r>
              <a:rPr lang="en-US" dirty="0"/>
              <a:t>GHS Labeling Requirements</a:t>
            </a:r>
          </a:p>
        </p:txBody>
      </p:sp>
    </p:spTree>
    <p:extLst>
      <p:ext uri="{BB962C8B-B14F-4D97-AF65-F5344CB8AC3E}">
        <p14:creationId xmlns:p14="http://schemas.microsoft.com/office/powerpoint/2010/main" val="37102949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 of the nine standard pictograms that OSHA has included in their hazard communication standard." title="Standard Pictograms"/>
          <p:cNvPicPr>
            <a:picLocks noGrp="1" noChangeAspect="1" noChangeArrowheads="1"/>
          </p:cNvPicPr>
          <p:nvPr>
            <p:ph/>
          </p:nvPr>
        </p:nvPicPr>
        <p:blipFill>
          <a:blip r:embed="rId3" cstate="print">
            <a:clrChange>
              <a:clrFrom>
                <a:srgbClr val="FFFFFF"/>
              </a:clrFrom>
              <a:clrTo>
                <a:srgbClr val="FFFFFF">
                  <a:alpha val="0"/>
                </a:srgbClr>
              </a:clrTo>
            </a:clrChange>
          </a:blip>
          <a:srcRect/>
          <a:stretch>
            <a:fillRect/>
          </a:stretch>
        </p:blipFill>
        <p:spPr>
          <a:xfrm>
            <a:off x="1959769" y="298621"/>
            <a:ext cx="8272462" cy="5029200"/>
          </a:xfrm>
          <a:noFill/>
        </p:spPr>
      </p:pic>
      <p:sp>
        <p:nvSpPr>
          <p:cNvPr id="10243" name="Slide Number Placeholder 2"/>
          <p:cNvSpPr>
            <a:spLocks noGrp="1"/>
          </p:cNvSpPr>
          <p:nvPr>
            <p:ph type="sldNum" sz="quarter" idx="12"/>
          </p:nvPr>
        </p:nvSpPr>
        <p:spPr>
          <a:xfrm>
            <a:off x="9617122" y="6381750"/>
            <a:ext cx="839622" cy="476250"/>
          </a:xfrm>
          <a:noFill/>
        </p:spPr>
        <p:txBody>
          <a:bodyPr/>
          <a:lstStyle/>
          <a:p>
            <a:r>
              <a:rPr lang="en-US" dirty="0"/>
              <a:t>167</a:t>
            </a:r>
          </a:p>
        </p:txBody>
      </p:sp>
      <p:sp>
        <p:nvSpPr>
          <p:cNvPr id="2" name="Title 1"/>
          <p:cNvSpPr>
            <a:spLocks noGrp="1"/>
          </p:cNvSpPr>
          <p:nvPr>
            <p:ph type="title" idx="4294967295"/>
          </p:nvPr>
        </p:nvSpPr>
        <p:spPr>
          <a:xfrm>
            <a:off x="-6300501" y="967079"/>
            <a:ext cx="5924581" cy="1049235"/>
          </a:xfrm>
        </p:spPr>
        <p:txBody>
          <a:bodyPr/>
          <a:lstStyle/>
          <a:p>
            <a:r>
              <a:rPr lang="en-US" dirty="0"/>
              <a:t>Standard GHS Pictograms</a:t>
            </a:r>
          </a:p>
        </p:txBody>
      </p:sp>
    </p:spTree>
    <p:extLst>
      <p:ext uri="{BB962C8B-B14F-4D97-AF65-F5344CB8AC3E}">
        <p14:creationId xmlns:p14="http://schemas.microsoft.com/office/powerpoint/2010/main" val="12397092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4074" y="1991657"/>
            <a:ext cx="9684026" cy="3970318"/>
          </a:xfrm>
          <a:prstGeom prst="rect">
            <a:avLst/>
          </a:prstGeom>
        </p:spPr>
        <p:txBody>
          <a:bodyPr wrap="square">
            <a:spAutoFit/>
          </a:bodyPr>
          <a:lstStyle/>
          <a:p>
            <a:pPr marL="342900" indent="-342900">
              <a:buAutoNum type="arabicPeriod"/>
            </a:pPr>
            <a:r>
              <a:rPr lang="en-US" sz="2800" dirty="0">
                <a:latin typeface="Rockwell" pitchFamily="18" charset="0"/>
              </a:rPr>
              <a:t>Chemicals kept in a secondary container may be identified using a Sharpie and duct tape.</a:t>
            </a:r>
          </a:p>
          <a:p>
            <a:pPr marL="342900" indent="-342900">
              <a:buAutoNum type="arabicPeriod"/>
            </a:pPr>
            <a:endParaRPr lang="en-US" sz="2800" dirty="0">
              <a:latin typeface="Rockwell" pitchFamily="18" charset="0"/>
            </a:endParaRPr>
          </a:p>
          <a:p>
            <a:pPr marL="342900" indent="-342900">
              <a:buAutoNum type="arabicPeriod"/>
            </a:pPr>
            <a:r>
              <a:rPr lang="en-US" sz="2800" dirty="0">
                <a:latin typeface="Rockwell" pitchFamily="18" charset="0"/>
              </a:rPr>
              <a:t>Secondary containers must contain the name of the chemical and any warnings.</a:t>
            </a:r>
          </a:p>
          <a:p>
            <a:pPr marL="342900" indent="-342900">
              <a:buAutoNum type="arabicPeriod"/>
            </a:pPr>
            <a:endParaRPr lang="en-US" sz="2800" dirty="0">
              <a:latin typeface="Rockwell" pitchFamily="18" charset="0"/>
            </a:endParaRPr>
          </a:p>
          <a:p>
            <a:pPr marL="342900" indent="-342900">
              <a:buAutoNum type="arabicPeriod"/>
            </a:pPr>
            <a:r>
              <a:rPr lang="en-US" sz="2800" dirty="0">
                <a:latin typeface="Rockwell" pitchFamily="18" charset="0"/>
              </a:rPr>
              <a:t>Secondary containers must contain the name of the chemical, the name and phone number of the supplier and any warnings via a pictogram.</a:t>
            </a:r>
          </a:p>
        </p:txBody>
      </p:sp>
      <p:pic>
        <p:nvPicPr>
          <p:cNvPr id="5" name="Content Placeholder 3" descr="Image that states, :Two Turths and a Lie&quot; in regards to what secondary containers need on a label." title="Two Truth and a Lie"/>
          <p:cNvPicPr>
            <a:picLocks noGrp="1" noChangeAspect="1"/>
          </p:cNvPicPr>
          <p:nvPr>
            <p:ph idx="4294967295"/>
          </p:nvPr>
        </p:nvPicPr>
        <p:blipFill>
          <a:blip r:embed="rId3" cstate="print"/>
          <a:stretch>
            <a:fillRect/>
          </a:stretch>
        </p:blipFill>
        <p:spPr>
          <a:xfrm>
            <a:off x="2744549" y="-85830"/>
            <a:ext cx="5630210" cy="19490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Multiply 5" descr="Red X covering up the third point which is the lie about what a secondary container needs on a label." title="Red X"/>
          <p:cNvSpPr/>
          <p:nvPr/>
        </p:nvSpPr>
        <p:spPr>
          <a:xfrm>
            <a:off x="1996244" y="3976816"/>
            <a:ext cx="1028392" cy="2590800"/>
          </a:xfrm>
          <a:prstGeom prst="mathMultiply">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Multiply 6" descr="Red X covering up the third point which is the lie about what a secondary container needs on a label." title="Red X"/>
          <p:cNvSpPr/>
          <p:nvPr/>
        </p:nvSpPr>
        <p:spPr>
          <a:xfrm>
            <a:off x="3520244" y="3976816"/>
            <a:ext cx="1028392" cy="2590800"/>
          </a:xfrm>
          <a:prstGeom prst="mathMultiply">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ultiply 7" descr="Red X covering up the third point which is the lie about what a secondary container needs on a label." title="Red X"/>
          <p:cNvSpPr/>
          <p:nvPr/>
        </p:nvSpPr>
        <p:spPr>
          <a:xfrm>
            <a:off x="5349044" y="3976816"/>
            <a:ext cx="1028392" cy="2590800"/>
          </a:xfrm>
          <a:prstGeom prst="mathMultiply">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ultiply 8" descr="Red X covering up the third point which is the lie about what a secondary container needs on a label." title="Red X"/>
          <p:cNvSpPr/>
          <p:nvPr/>
        </p:nvSpPr>
        <p:spPr>
          <a:xfrm>
            <a:off x="7101644" y="3976816"/>
            <a:ext cx="1028392" cy="2590800"/>
          </a:xfrm>
          <a:prstGeom prst="mathMultiply">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ultiply 9" descr="Red X covering up the third point which is the lie about what a secondary container needs on a label." title="Red X"/>
          <p:cNvSpPr/>
          <p:nvPr/>
        </p:nvSpPr>
        <p:spPr>
          <a:xfrm>
            <a:off x="8930444" y="4053016"/>
            <a:ext cx="1028392" cy="2590800"/>
          </a:xfrm>
          <a:prstGeom prst="mathMultiply">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8037861" y="1078839"/>
            <a:ext cx="7895621" cy="1049235"/>
          </a:xfrm>
        </p:spPr>
        <p:txBody>
          <a:bodyPr/>
          <a:lstStyle/>
          <a:p>
            <a:r>
              <a:rPr lang="en-US" dirty="0"/>
              <a:t>Two Truths and a Lie on Secondary Containers</a:t>
            </a:r>
          </a:p>
        </p:txBody>
      </p:sp>
    </p:spTree>
    <p:extLst>
      <p:ext uri="{BB962C8B-B14F-4D97-AF65-F5344CB8AC3E}">
        <p14:creationId xmlns:p14="http://schemas.microsoft.com/office/powerpoint/2010/main" val="2706642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811740" y="762001"/>
            <a:ext cx="4833938" cy="4401205"/>
          </a:xfrm>
          <a:prstGeom prst="rect">
            <a:avLst/>
          </a:prstGeom>
          <a:noFill/>
          <a:ln w="9525">
            <a:noFill/>
            <a:miter lim="800000"/>
            <a:headEnd/>
            <a:tailEnd/>
          </a:ln>
        </p:spPr>
        <p:txBody>
          <a:bodyPr wrap="square">
            <a:spAutoFit/>
          </a:bodyPr>
          <a:lstStyle/>
          <a:p>
            <a:r>
              <a:rPr lang="en-US" sz="2000" b="1" dirty="0">
                <a:cs typeface="Arial" charset="0"/>
              </a:rPr>
              <a:t>1910.1200(f)(5) Unlabeled Containers</a:t>
            </a:r>
          </a:p>
          <a:p>
            <a:r>
              <a:rPr lang="en-US" sz="2000" dirty="0">
                <a:cs typeface="Arial" charset="0"/>
              </a:rPr>
              <a:t>the employer shall ensure that each container of hazardous chemicals in the workplace is labeled, tagged or marked with the following information:</a:t>
            </a:r>
            <a:endParaRPr lang="en-US" sz="2000" b="1" dirty="0">
              <a:cs typeface="Arial" charset="0"/>
            </a:endParaRPr>
          </a:p>
          <a:p>
            <a:endParaRPr lang="en-US" sz="2000" b="1" dirty="0">
              <a:cs typeface="Arial" charset="0"/>
            </a:endParaRPr>
          </a:p>
          <a:p>
            <a:r>
              <a:rPr lang="en-US" sz="2000" b="1" dirty="0">
                <a:cs typeface="Arial" charset="0"/>
              </a:rPr>
              <a:t>(f)(5)(</a:t>
            </a:r>
            <a:r>
              <a:rPr lang="en-US" sz="2000" b="1" dirty="0" err="1">
                <a:cs typeface="Arial" charset="0"/>
              </a:rPr>
              <a:t>i</a:t>
            </a:r>
            <a:r>
              <a:rPr lang="en-US" sz="2000" b="1" dirty="0">
                <a:cs typeface="Arial" charset="0"/>
              </a:rPr>
              <a:t>) </a:t>
            </a:r>
            <a:r>
              <a:rPr lang="en-US" sz="2000" dirty="0">
                <a:cs typeface="Arial" charset="0"/>
              </a:rPr>
              <a:t>Identity of the hazardous chemical(s) contained therein; and, </a:t>
            </a:r>
            <a:endParaRPr lang="en-US" sz="2000" b="1" dirty="0">
              <a:cs typeface="Arial" charset="0"/>
            </a:endParaRPr>
          </a:p>
          <a:p>
            <a:endParaRPr lang="en-US" sz="2000" b="1" dirty="0">
              <a:cs typeface="Arial" charset="0"/>
            </a:endParaRPr>
          </a:p>
          <a:p>
            <a:r>
              <a:rPr lang="en-US" sz="2000" b="1" dirty="0">
                <a:cs typeface="Arial" charset="0"/>
              </a:rPr>
              <a:t>(f)(5)(ii) </a:t>
            </a:r>
            <a:r>
              <a:rPr lang="en-US" sz="2000" dirty="0">
                <a:cs typeface="Arial" charset="0"/>
              </a:rPr>
              <a:t>Appropriate hazard warnings, or alternatively, words, pictures, symbols, or combination thereof, which provide at least general information regarding the hazards of the chemicals</a:t>
            </a:r>
          </a:p>
        </p:txBody>
      </p:sp>
      <p:pic>
        <p:nvPicPr>
          <p:cNvPr id="8" name="Content Placeholder 2" descr="Image of a spray bottle labeled bathroom cleaner" title="Bathroom Cleaner Im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5678" y="598227"/>
            <a:ext cx="3700462" cy="4933950"/>
          </a:xfrm>
          <a:prstGeom prst="rect">
            <a:avLst/>
          </a:prstGeom>
          <a:noFill/>
          <a:ln w="9525">
            <a:noFill/>
            <a:miter lim="800000"/>
            <a:headEnd/>
            <a:tailEnd/>
          </a:ln>
        </p:spPr>
      </p:pic>
      <p:sp>
        <p:nvSpPr>
          <p:cNvPr id="2" name="Title 1"/>
          <p:cNvSpPr>
            <a:spLocks noGrp="1"/>
          </p:cNvSpPr>
          <p:nvPr>
            <p:ph type="title" idx="4294967295"/>
          </p:nvPr>
        </p:nvSpPr>
        <p:spPr>
          <a:xfrm>
            <a:off x="-7082821" y="1495399"/>
            <a:ext cx="7001541" cy="1049235"/>
          </a:xfrm>
        </p:spPr>
        <p:txBody>
          <a:bodyPr/>
          <a:lstStyle/>
          <a:p>
            <a:r>
              <a:rPr lang="en-US" dirty="0"/>
              <a:t>Product Name Traceable to SDS</a:t>
            </a:r>
          </a:p>
        </p:txBody>
      </p:sp>
    </p:spTree>
    <p:extLst>
      <p:ext uri="{BB962C8B-B14F-4D97-AF65-F5344CB8AC3E}">
        <p14:creationId xmlns:p14="http://schemas.microsoft.com/office/powerpoint/2010/main" val="423178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5"/>
          <p:cNvSpPr txBox="1">
            <a:spLocks noChangeArrowheads="1"/>
          </p:cNvSpPr>
          <p:nvPr/>
        </p:nvSpPr>
        <p:spPr bwMode="auto">
          <a:xfrm>
            <a:off x="3207026" y="1368287"/>
            <a:ext cx="4953000" cy="2800350"/>
          </a:xfrm>
          <a:prstGeom prst="rect">
            <a:avLst/>
          </a:prstGeom>
          <a:noFill/>
          <a:ln w="19050">
            <a:solidFill>
              <a:schemeClr val="tx1"/>
            </a:solidFill>
            <a:miter lim="800000"/>
            <a:headEnd/>
            <a:tailEnd/>
          </a:ln>
        </p:spPr>
        <p:txBody>
          <a:bodyPr>
            <a:spAutoFit/>
          </a:bodyPr>
          <a:lstStyle/>
          <a:p>
            <a:pPr algn="l"/>
            <a:r>
              <a:rPr lang="en-US" sz="3600" dirty="0">
                <a:latin typeface="Arial" charset="0"/>
                <a:cs typeface="Arial" charset="0"/>
              </a:rPr>
              <a:t>	 Acetone</a:t>
            </a:r>
          </a:p>
          <a:p>
            <a:pPr algn="l"/>
            <a:r>
              <a:rPr lang="en-US" sz="2000" dirty="0">
                <a:latin typeface="Arial" charset="0"/>
                <a:cs typeface="Arial" charset="0"/>
              </a:rPr>
              <a:t>	 </a:t>
            </a:r>
          </a:p>
          <a:p>
            <a:pPr algn="l"/>
            <a:r>
              <a:rPr lang="en-US" sz="2000" dirty="0">
                <a:latin typeface="Arial" charset="0"/>
                <a:cs typeface="Arial" charset="0"/>
              </a:rPr>
              <a:t>	 Highly Flammable</a:t>
            </a:r>
          </a:p>
          <a:p>
            <a:pPr algn="l"/>
            <a:r>
              <a:rPr lang="en-US" sz="2000" dirty="0">
                <a:latin typeface="Arial" charset="0"/>
                <a:cs typeface="Arial" charset="0"/>
              </a:rPr>
              <a:t>	 Causes severe eye irritation</a:t>
            </a:r>
          </a:p>
          <a:p>
            <a:pPr algn="l"/>
            <a:endParaRPr lang="en-US" sz="2000" dirty="0">
              <a:latin typeface="Arial" charset="0"/>
              <a:cs typeface="Arial" charset="0"/>
            </a:endParaRPr>
          </a:p>
          <a:p>
            <a:pPr algn="l"/>
            <a:endParaRPr lang="en-US" sz="2000" dirty="0">
              <a:latin typeface="Arial" charset="0"/>
              <a:cs typeface="Arial" charset="0"/>
            </a:endParaRPr>
          </a:p>
          <a:p>
            <a:pPr algn="l"/>
            <a:endParaRPr lang="en-US" sz="2000" dirty="0">
              <a:latin typeface="Arial" charset="0"/>
              <a:cs typeface="Arial" charset="0"/>
            </a:endParaRPr>
          </a:p>
          <a:p>
            <a:pPr algn="l"/>
            <a:endParaRPr lang="en-US" sz="2000" dirty="0">
              <a:latin typeface="Arial" charset="0"/>
              <a:cs typeface="Arial" charset="0"/>
            </a:endParaRPr>
          </a:p>
        </p:txBody>
      </p:sp>
      <p:sp>
        <p:nvSpPr>
          <p:cNvPr id="12292" name="Rectangle 25"/>
          <p:cNvSpPr>
            <a:spLocks noChangeArrowheads="1"/>
          </p:cNvSpPr>
          <p:nvPr/>
        </p:nvSpPr>
        <p:spPr bwMode="auto">
          <a:xfrm>
            <a:off x="5264427" y="225288"/>
            <a:ext cx="2836289" cy="507831"/>
          </a:xfrm>
          <a:prstGeom prst="rect">
            <a:avLst/>
          </a:prstGeom>
          <a:noFill/>
          <a:ln w="9525">
            <a:noFill/>
            <a:miter lim="800000"/>
            <a:headEnd/>
            <a:tailEnd/>
          </a:ln>
        </p:spPr>
        <p:txBody>
          <a:bodyPr wrap="none">
            <a:spAutoFit/>
          </a:bodyPr>
          <a:lstStyle/>
          <a:p>
            <a:pPr>
              <a:lnSpc>
                <a:spcPct val="150000"/>
              </a:lnSpc>
            </a:pPr>
            <a:r>
              <a:rPr lang="en-US"/>
              <a:t>Product/Chemical Identifier </a:t>
            </a:r>
          </a:p>
        </p:txBody>
      </p:sp>
      <p:sp>
        <p:nvSpPr>
          <p:cNvPr id="9" name="Rectangle 8"/>
          <p:cNvSpPr/>
          <p:nvPr/>
        </p:nvSpPr>
        <p:spPr>
          <a:xfrm>
            <a:off x="3588026" y="4913175"/>
            <a:ext cx="4495800" cy="646112"/>
          </a:xfrm>
          <a:prstGeom prst="rect">
            <a:avLst/>
          </a:prstGeom>
        </p:spPr>
        <p:txBody>
          <a:bodyPr>
            <a:spAutoFit/>
          </a:bodyPr>
          <a:lstStyle/>
          <a:p>
            <a:pPr algn="l">
              <a:defRPr/>
            </a:pPr>
            <a:r>
              <a:rPr lang="en-US" dirty="0"/>
              <a:t>general information regarding the hazards of the chemicals</a:t>
            </a:r>
            <a:r>
              <a:rPr lang="en-US" dirty="0">
                <a:effectLst>
                  <a:outerShdw blurRad="38100" dist="38100" dir="2700000" algn="tl">
                    <a:srgbClr val="000000">
                      <a:alpha val="43137"/>
                    </a:srgbClr>
                  </a:outerShdw>
                </a:effectLst>
              </a:rPr>
              <a:t> </a:t>
            </a:r>
          </a:p>
        </p:txBody>
      </p:sp>
      <p:cxnSp>
        <p:nvCxnSpPr>
          <p:cNvPr id="12294" name="Straight Arrow Connector 10" descr="arrow pointing to the location of general information about hazards on a label." title="Chemical Hazards General Information"/>
          <p:cNvCxnSpPr>
            <a:cxnSpLocks noChangeShapeType="1"/>
          </p:cNvCxnSpPr>
          <p:nvPr/>
        </p:nvCxnSpPr>
        <p:spPr bwMode="auto">
          <a:xfrm rot="16200000" flipV="1">
            <a:off x="4692926" y="3808275"/>
            <a:ext cx="1676400" cy="381000"/>
          </a:xfrm>
          <a:prstGeom prst="straightConnector1">
            <a:avLst/>
          </a:prstGeom>
          <a:noFill/>
          <a:ln w="28575" algn="ctr">
            <a:solidFill>
              <a:srgbClr val="FF0000"/>
            </a:solidFill>
            <a:round/>
            <a:headEnd type="none" w="sm" len="sm"/>
            <a:tailEnd type="arrow" w="med" len="med"/>
          </a:ln>
        </p:spPr>
      </p:cxnSp>
      <p:cxnSp>
        <p:nvCxnSpPr>
          <p:cNvPr id="12295" name="Straight Arrow Connector 12" descr="Arrow pointing to the location of the chemical or product identifier on a label." title="Chemical Identifier"/>
          <p:cNvCxnSpPr>
            <a:cxnSpLocks noChangeShapeType="1"/>
          </p:cNvCxnSpPr>
          <p:nvPr/>
        </p:nvCxnSpPr>
        <p:spPr bwMode="auto">
          <a:xfrm flipH="1">
            <a:off x="4578626" y="530087"/>
            <a:ext cx="762000" cy="915988"/>
          </a:xfrm>
          <a:prstGeom prst="straightConnector1">
            <a:avLst/>
          </a:prstGeom>
          <a:noFill/>
          <a:ln w="28575" algn="ctr">
            <a:solidFill>
              <a:srgbClr val="FF0000"/>
            </a:solidFill>
            <a:round/>
            <a:headEnd type="none" w="sm" len="sm"/>
            <a:tailEnd type="arrow" w="med" len="med"/>
          </a:ln>
        </p:spPr>
      </p:cxnSp>
      <p:sp>
        <p:nvSpPr>
          <p:cNvPr id="2" name="Title 1"/>
          <p:cNvSpPr>
            <a:spLocks noGrp="1"/>
          </p:cNvSpPr>
          <p:nvPr>
            <p:ph type="title" idx="4294967295"/>
          </p:nvPr>
        </p:nvSpPr>
        <p:spPr>
          <a:xfrm>
            <a:off x="-6715306" y="988081"/>
            <a:ext cx="6241087" cy="1049235"/>
          </a:xfrm>
        </p:spPr>
        <p:txBody>
          <a:bodyPr/>
          <a:lstStyle/>
          <a:p>
            <a:r>
              <a:rPr lang="en-US" dirty="0"/>
              <a:t>Hazard Warning Example #1</a:t>
            </a:r>
          </a:p>
        </p:txBody>
      </p:sp>
    </p:spTree>
    <p:extLst>
      <p:ext uri="{BB962C8B-B14F-4D97-AF65-F5344CB8AC3E}">
        <p14:creationId xmlns:p14="http://schemas.microsoft.com/office/powerpoint/2010/main" val="271276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3810000" y="2133600"/>
            <a:ext cx="4495800" cy="2185988"/>
          </a:xfrm>
          <a:prstGeom prst="rect">
            <a:avLst/>
          </a:prstGeom>
          <a:noFill/>
          <a:ln w="19050">
            <a:solidFill>
              <a:schemeClr val="tx1"/>
            </a:solidFill>
            <a:miter lim="800000"/>
            <a:headEnd/>
            <a:tailEnd/>
          </a:ln>
        </p:spPr>
        <p:txBody>
          <a:bodyPr>
            <a:spAutoFit/>
          </a:bodyPr>
          <a:lstStyle/>
          <a:p>
            <a:pPr algn="l"/>
            <a:r>
              <a:rPr lang="en-US" sz="3600" dirty="0">
                <a:latin typeface="Arial" charset="0"/>
                <a:cs typeface="Arial" charset="0"/>
              </a:rPr>
              <a:t>	 Acetone</a:t>
            </a:r>
          </a:p>
          <a:p>
            <a:pPr algn="l"/>
            <a:r>
              <a:rPr lang="en-US" sz="2000" dirty="0">
                <a:latin typeface="Arial" charset="0"/>
                <a:cs typeface="Arial" charset="0"/>
              </a:rPr>
              <a:t>	 </a:t>
            </a:r>
          </a:p>
          <a:p>
            <a:pPr algn="l"/>
            <a:r>
              <a:rPr lang="en-US" sz="2000" dirty="0">
                <a:latin typeface="Arial" charset="0"/>
                <a:cs typeface="Arial" charset="0"/>
              </a:rPr>
              <a:t>	</a:t>
            </a:r>
          </a:p>
          <a:p>
            <a:pPr algn="l"/>
            <a:endParaRPr lang="en-US" sz="2000" dirty="0">
              <a:latin typeface="Arial" charset="0"/>
              <a:cs typeface="Arial" charset="0"/>
            </a:endParaRPr>
          </a:p>
          <a:p>
            <a:pPr algn="l"/>
            <a:endParaRPr lang="en-US" sz="2000" dirty="0">
              <a:latin typeface="Arial" charset="0"/>
              <a:cs typeface="Arial" charset="0"/>
            </a:endParaRPr>
          </a:p>
          <a:p>
            <a:pPr algn="l"/>
            <a:endParaRPr lang="en-US" sz="2000" dirty="0">
              <a:latin typeface="Arial" charset="0"/>
              <a:cs typeface="Arial" charset="0"/>
            </a:endParaRPr>
          </a:p>
        </p:txBody>
      </p:sp>
      <p:sp>
        <p:nvSpPr>
          <p:cNvPr id="13315" name="Slide Number Placeholder 2"/>
          <p:cNvSpPr>
            <a:spLocks noGrp="1"/>
          </p:cNvSpPr>
          <p:nvPr>
            <p:ph type="sldNum" sz="quarter" idx="12"/>
          </p:nvPr>
        </p:nvSpPr>
        <p:spPr>
          <a:noFill/>
        </p:spPr>
        <p:txBody>
          <a:bodyPr/>
          <a:lstStyle/>
          <a:p>
            <a:fld id="{0991E7E5-B27B-45BF-8D3C-9A886E8A7094}" type="slidenum">
              <a:rPr lang="en-US" smtClean="0">
                <a:latin typeface="Arial" charset="0"/>
              </a:rPr>
              <a:pPr/>
              <a:t>9</a:t>
            </a:fld>
            <a:endParaRPr lang="en-US">
              <a:latin typeface="Arial" charset="0"/>
            </a:endParaRPr>
          </a:p>
        </p:txBody>
      </p:sp>
      <p:pic>
        <p:nvPicPr>
          <p:cNvPr id="13316" name="Picture 2" descr="Image of a pictogram on a label." title="Pictogram"/>
          <p:cNvPicPr>
            <a:picLocks noChangeAspect="1" noChangeArrowheads="1"/>
          </p:cNvPicPr>
          <p:nvPr/>
        </p:nvPicPr>
        <p:blipFill>
          <a:blip r:embed="rId3"/>
          <a:srcRect/>
          <a:stretch>
            <a:fillRect/>
          </a:stretch>
        </p:blipFill>
        <p:spPr bwMode="auto">
          <a:xfrm>
            <a:off x="5257801" y="2971801"/>
            <a:ext cx="790575" cy="809625"/>
          </a:xfrm>
          <a:prstGeom prst="rect">
            <a:avLst/>
          </a:prstGeom>
          <a:noFill/>
          <a:ln w="9525" algn="ctr">
            <a:noFill/>
            <a:miter lim="800000"/>
            <a:headEnd type="none" w="sm" len="sm"/>
            <a:tailEnd type="none" w="sm" len="sm"/>
          </a:ln>
        </p:spPr>
      </p:pic>
      <p:pic>
        <p:nvPicPr>
          <p:cNvPr id="13317" name="Picture 3" descr="Image of a pictogram on a label." title="Pictogram"/>
          <p:cNvPicPr>
            <a:picLocks noChangeAspect="1" noChangeArrowheads="1"/>
          </p:cNvPicPr>
          <p:nvPr/>
        </p:nvPicPr>
        <p:blipFill>
          <a:blip r:embed="rId4"/>
          <a:srcRect/>
          <a:stretch>
            <a:fillRect/>
          </a:stretch>
        </p:blipFill>
        <p:spPr bwMode="auto">
          <a:xfrm>
            <a:off x="6019801" y="2971801"/>
            <a:ext cx="752475" cy="790575"/>
          </a:xfrm>
          <a:prstGeom prst="rect">
            <a:avLst/>
          </a:prstGeom>
          <a:noFill/>
          <a:ln w="9525" algn="ctr">
            <a:noFill/>
            <a:miter lim="800000"/>
            <a:headEnd type="none" w="sm" len="sm"/>
            <a:tailEnd type="none" w="sm" len="sm"/>
          </a:ln>
        </p:spPr>
      </p:pic>
      <p:sp>
        <p:nvSpPr>
          <p:cNvPr id="13318" name="Rectangle 25"/>
          <p:cNvSpPr>
            <a:spLocks noChangeArrowheads="1"/>
          </p:cNvSpPr>
          <p:nvPr/>
        </p:nvSpPr>
        <p:spPr bwMode="auto">
          <a:xfrm>
            <a:off x="5943601" y="1335089"/>
            <a:ext cx="2836289" cy="507831"/>
          </a:xfrm>
          <a:prstGeom prst="rect">
            <a:avLst/>
          </a:prstGeom>
          <a:noFill/>
          <a:ln w="9525">
            <a:noFill/>
            <a:miter lim="800000"/>
            <a:headEnd/>
            <a:tailEnd/>
          </a:ln>
        </p:spPr>
        <p:txBody>
          <a:bodyPr wrap="none">
            <a:spAutoFit/>
          </a:bodyPr>
          <a:lstStyle/>
          <a:p>
            <a:pPr>
              <a:lnSpc>
                <a:spcPct val="150000"/>
              </a:lnSpc>
            </a:pPr>
            <a:r>
              <a:rPr lang="en-US"/>
              <a:t>Product/Chemical Identifier </a:t>
            </a:r>
          </a:p>
        </p:txBody>
      </p:sp>
      <p:sp>
        <p:nvSpPr>
          <p:cNvPr id="13319" name="Rectangle 30"/>
          <p:cNvSpPr>
            <a:spLocks noChangeArrowheads="1"/>
          </p:cNvSpPr>
          <p:nvPr/>
        </p:nvSpPr>
        <p:spPr bwMode="auto">
          <a:xfrm>
            <a:off x="2133600" y="1335089"/>
            <a:ext cx="1360694" cy="507831"/>
          </a:xfrm>
          <a:prstGeom prst="rect">
            <a:avLst/>
          </a:prstGeom>
          <a:noFill/>
          <a:ln w="9525">
            <a:noFill/>
            <a:miter lim="800000"/>
            <a:headEnd/>
            <a:tailEnd/>
          </a:ln>
        </p:spPr>
        <p:txBody>
          <a:bodyPr wrap="none">
            <a:spAutoFit/>
          </a:bodyPr>
          <a:lstStyle/>
          <a:p>
            <a:pPr>
              <a:lnSpc>
                <a:spcPct val="150000"/>
              </a:lnSpc>
            </a:pPr>
            <a:r>
              <a:rPr lang="en-US"/>
              <a:t>Pictogram(s)</a:t>
            </a:r>
          </a:p>
        </p:txBody>
      </p:sp>
      <p:cxnSp>
        <p:nvCxnSpPr>
          <p:cNvPr id="13320" name="Straight Arrow Connector 12" descr="Arrow pointing to the location of the chemical identifier on a label." title="Chemical Identifier"/>
          <p:cNvCxnSpPr>
            <a:cxnSpLocks noChangeShapeType="1"/>
          </p:cNvCxnSpPr>
          <p:nvPr/>
        </p:nvCxnSpPr>
        <p:spPr bwMode="auto">
          <a:xfrm rot="5400000">
            <a:off x="5333207" y="1564482"/>
            <a:ext cx="687387" cy="685800"/>
          </a:xfrm>
          <a:prstGeom prst="straightConnector1">
            <a:avLst/>
          </a:prstGeom>
          <a:noFill/>
          <a:ln w="28575" algn="ctr">
            <a:solidFill>
              <a:srgbClr val="FF0000"/>
            </a:solidFill>
            <a:round/>
            <a:headEnd type="none" w="sm" len="sm"/>
            <a:tailEnd type="arrow" w="med" len="med"/>
          </a:ln>
        </p:spPr>
      </p:cxnSp>
      <p:cxnSp>
        <p:nvCxnSpPr>
          <p:cNvPr id="13321" name="Straight Arrow Connector 15" descr="Arrow pointing to the location of pictograms on a label." title="Pictogram location"/>
          <p:cNvCxnSpPr>
            <a:cxnSpLocks noChangeShapeType="1"/>
            <a:stCxn id="13319" idx="2"/>
          </p:cNvCxnSpPr>
          <p:nvPr/>
        </p:nvCxnSpPr>
        <p:spPr bwMode="auto">
          <a:xfrm>
            <a:off x="2813948" y="1842919"/>
            <a:ext cx="2443853" cy="1533694"/>
          </a:xfrm>
          <a:prstGeom prst="straightConnector1">
            <a:avLst/>
          </a:prstGeom>
          <a:noFill/>
          <a:ln w="28575" algn="ctr">
            <a:solidFill>
              <a:srgbClr val="FF0000"/>
            </a:solidFill>
            <a:round/>
            <a:headEnd type="none" w="sm" len="sm"/>
            <a:tailEnd type="arrow" w="med" len="med"/>
          </a:ln>
        </p:spPr>
      </p:cxnSp>
      <p:sp>
        <p:nvSpPr>
          <p:cNvPr id="2" name="Title 1"/>
          <p:cNvSpPr>
            <a:spLocks noGrp="1"/>
          </p:cNvSpPr>
          <p:nvPr>
            <p:ph type="title" idx="4294967295"/>
          </p:nvPr>
        </p:nvSpPr>
        <p:spPr>
          <a:xfrm>
            <a:off x="-6391940" y="1726458"/>
            <a:ext cx="6239541" cy="1049235"/>
          </a:xfrm>
        </p:spPr>
        <p:txBody>
          <a:bodyPr/>
          <a:lstStyle/>
          <a:p>
            <a:r>
              <a:rPr lang="en-US" dirty="0"/>
              <a:t>Hazard Warning Example #2</a:t>
            </a:r>
          </a:p>
        </p:txBody>
      </p:sp>
    </p:spTree>
    <p:extLst>
      <p:ext uri="{BB962C8B-B14F-4D97-AF65-F5344CB8AC3E}">
        <p14:creationId xmlns:p14="http://schemas.microsoft.com/office/powerpoint/2010/main" val="86683722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1868</Words>
  <Application>Microsoft Office PowerPoint</Application>
  <PresentationFormat>Widescreen</PresentationFormat>
  <Paragraphs>157</Paragraphs>
  <Slides>24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Gill Sans MT</vt:lpstr>
      <vt:lpstr>Rockwell</vt:lpstr>
      <vt:lpstr>Tahoma</vt:lpstr>
      <vt:lpstr>Wingdings</vt:lpstr>
      <vt:lpstr>Gallery</vt:lpstr>
      <vt:lpstr>Hazard communication: Including GHS</vt:lpstr>
      <vt:lpstr>Disclaimer</vt:lpstr>
      <vt:lpstr>Hazard Communications / GHS</vt:lpstr>
      <vt:lpstr>GHS Labeling Requirements</vt:lpstr>
      <vt:lpstr>Standard GHS Pictograms</vt:lpstr>
      <vt:lpstr>Two Truths and a Lie on Secondary Containers</vt:lpstr>
      <vt:lpstr>Product Name Traceable to SDS</vt:lpstr>
      <vt:lpstr>Hazard Warning Example #1</vt:lpstr>
      <vt:lpstr>Hazard Warning Example #2</vt:lpstr>
      <vt:lpstr>Correct or Incorrect Labeling Example</vt:lpstr>
      <vt:lpstr>Incorrect Labeling Example</vt:lpstr>
      <vt:lpstr>Correct or Incorrect labeling Second example</vt:lpstr>
      <vt:lpstr>NFPA 704 Identification System</vt:lpstr>
      <vt:lpstr>Hazardous Materials Identification System</vt:lpstr>
      <vt:lpstr>Material Safety Data Sheet Example</vt:lpstr>
      <vt:lpstr>Hazardous Materials Identification System Second Examples</vt:lpstr>
      <vt:lpstr>Safety Data Sheets</vt:lpstr>
      <vt:lpstr>Safety Data Sheets Employer Requirements</vt:lpstr>
      <vt:lpstr>Material Safety Data Sheets Format</vt:lpstr>
      <vt:lpstr>3M Epoxy Adhesive DP-100 Section 4: First Aid</vt:lpstr>
      <vt:lpstr>Avantor Acetone Section 4: First Aid</vt:lpstr>
      <vt:lpstr>3M Epoxy Adhesive DP-100  Section 7: Handling and Storage</vt:lpstr>
      <vt:lpstr>3M Epoxy Adhesive DP-100  Section 8: Personal Protective Equipment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2021-07-08T15:51:55Z</dcterms:created>
  <dcterms:modified xsi:type="dcterms:W3CDTF">2021-07-08T15:52:24Z</dcterms:modified>
</cp:coreProperties>
</file>